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</p:sldIdLst>
  <p:sldSz cx="12801600" cy="9601200" type="A3"/>
  <p:notesSz cx="6858000" cy="9144000"/>
  <p:defaultTextStyle>
    <a:defPPr>
      <a:defRPr lang="en-US"/>
    </a:defPPr>
    <a:lvl1pPr marL="0" algn="l" defTabSz="1075284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1pPr>
    <a:lvl2pPr marL="537641" algn="l" defTabSz="1075284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2pPr>
    <a:lvl3pPr marL="1075284" algn="l" defTabSz="1075284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3pPr>
    <a:lvl4pPr marL="1612926" algn="l" defTabSz="1075284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4pPr>
    <a:lvl5pPr marL="2150568" algn="l" defTabSz="1075284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5pPr>
    <a:lvl6pPr marL="2688209" algn="l" defTabSz="1075284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6pPr>
    <a:lvl7pPr marL="3225850" algn="l" defTabSz="1075284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7pPr>
    <a:lvl8pPr marL="3763493" algn="l" defTabSz="1075284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8pPr>
    <a:lvl9pPr marL="4301135" algn="l" defTabSz="1075284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0" autoAdjust="0"/>
    <p:restoredTop sz="94660"/>
  </p:normalViewPr>
  <p:slideViewPr>
    <p:cSldViewPr snapToGrid="0">
      <p:cViewPr>
        <p:scale>
          <a:sx n="66" d="100"/>
          <a:sy n="66" d="100"/>
        </p:scale>
        <p:origin x="64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ola Bijlhout" userId="2e8b8854-a455-4f26-8cd7-7421d1b20241" providerId="ADAL" clId="{310D3607-64DD-4532-989B-0B808BC54B7C}"/>
    <pc:docChg chg="delSld">
      <pc:chgData name="Diola Bijlhout" userId="2e8b8854-a455-4f26-8cd7-7421d1b20241" providerId="ADAL" clId="{310D3607-64DD-4532-989B-0B808BC54B7C}" dt="2024-06-11T15:19:59.906" v="0" actId="47"/>
      <pc:docMkLst>
        <pc:docMk/>
      </pc:docMkLst>
      <pc:sldChg chg="del">
        <pc:chgData name="Diola Bijlhout" userId="2e8b8854-a455-4f26-8cd7-7421d1b20241" providerId="ADAL" clId="{310D3607-64DD-4532-989B-0B808BC54B7C}" dt="2024-06-11T15:19:59.906" v="0" actId="47"/>
        <pc:sldMkLst>
          <pc:docMk/>
          <pc:sldMk cId="3861537393" sldId="256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FB15D-22D9-B479-3450-A4824C9EC4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1" y="1571308"/>
            <a:ext cx="9601200" cy="3342640"/>
          </a:xfrm>
        </p:spPr>
        <p:txBody>
          <a:bodyPr anchor="b"/>
          <a:lstStyle>
            <a:lvl1pPr algn="ctr">
              <a:defRPr sz="4725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023193-1D24-2766-CEFE-34FF478F3B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0201" y="5042854"/>
            <a:ext cx="9601200" cy="2318067"/>
          </a:xfrm>
        </p:spPr>
        <p:txBody>
          <a:bodyPr/>
          <a:lstStyle>
            <a:lvl1pPr marL="0" indent="0" algn="ctr">
              <a:buNone/>
              <a:defRPr sz="1890"/>
            </a:lvl1pPr>
            <a:lvl2pPr marL="360046" indent="0" algn="ctr">
              <a:buNone/>
              <a:defRPr sz="1575"/>
            </a:lvl2pPr>
            <a:lvl3pPr marL="720092" indent="0" algn="ctr">
              <a:buNone/>
              <a:defRPr sz="1418"/>
            </a:lvl3pPr>
            <a:lvl4pPr marL="1080137" indent="0" algn="ctr">
              <a:buNone/>
              <a:defRPr sz="1260"/>
            </a:lvl4pPr>
            <a:lvl5pPr marL="1440182" indent="0" algn="ctr">
              <a:buNone/>
              <a:defRPr sz="1260"/>
            </a:lvl5pPr>
            <a:lvl6pPr marL="1800228" indent="0" algn="ctr">
              <a:buNone/>
              <a:defRPr sz="1260"/>
            </a:lvl6pPr>
            <a:lvl7pPr marL="2160274" indent="0" algn="ctr">
              <a:buNone/>
              <a:defRPr sz="1260"/>
            </a:lvl7pPr>
            <a:lvl8pPr marL="2520319" indent="0" algn="ctr">
              <a:buNone/>
              <a:defRPr sz="1260"/>
            </a:lvl8pPr>
            <a:lvl9pPr marL="2880365" indent="0" algn="ctr">
              <a:buNone/>
              <a:defRPr sz="126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1F72C5-E135-BBA9-FBDA-47FFA87035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C96048-DCCE-CB9D-5F97-B5741F3915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754BAC-A581-3AD8-8459-103B872E2A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634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6F47A-A6D8-A199-ADB0-BC8857EE7C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628DE1-E756-795B-0CCA-CB4FCC0D2B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0A56EF-AD45-F6AE-D689-B65A8897B6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D814D2-2F89-3929-07D8-830A15C617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BE4CC8-60E6-0B8A-B009-D87728D624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5848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0129ED-84C9-E0A1-EFD2-1FD4CA5EB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3444" y="2393648"/>
            <a:ext cx="11041380" cy="3993832"/>
          </a:xfrm>
        </p:spPr>
        <p:txBody>
          <a:bodyPr anchor="b"/>
          <a:lstStyle>
            <a:lvl1pPr>
              <a:defRPr sz="4725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F62F0C-785B-2C69-49B8-109A1C0B45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73444" y="6425263"/>
            <a:ext cx="11041380" cy="2100262"/>
          </a:xfrm>
        </p:spPr>
        <p:txBody>
          <a:bodyPr/>
          <a:lstStyle>
            <a:lvl1pPr marL="0" indent="0">
              <a:buNone/>
              <a:defRPr sz="1890">
                <a:solidFill>
                  <a:schemeClr val="tx1">
                    <a:tint val="82000"/>
                  </a:schemeClr>
                </a:solidFill>
              </a:defRPr>
            </a:lvl1pPr>
            <a:lvl2pPr marL="360046" indent="0">
              <a:buNone/>
              <a:defRPr sz="1575">
                <a:solidFill>
                  <a:schemeClr val="tx1">
                    <a:tint val="82000"/>
                  </a:schemeClr>
                </a:solidFill>
              </a:defRPr>
            </a:lvl2pPr>
            <a:lvl3pPr marL="720092" indent="0">
              <a:buNone/>
              <a:defRPr sz="1418">
                <a:solidFill>
                  <a:schemeClr val="tx1">
                    <a:tint val="82000"/>
                  </a:schemeClr>
                </a:solidFill>
              </a:defRPr>
            </a:lvl3pPr>
            <a:lvl4pPr marL="1080137" indent="0">
              <a:buNone/>
              <a:defRPr sz="1260">
                <a:solidFill>
                  <a:schemeClr val="tx1">
                    <a:tint val="82000"/>
                  </a:schemeClr>
                </a:solidFill>
              </a:defRPr>
            </a:lvl4pPr>
            <a:lvl5pPr marL="1440182" indent="0">
              <a:buNone/>
              <a:defRPr sz="1260">
                <a:solidFill>
                  <a:schemeClr val="tx1">
                    <a:tint val="82000"/>
                  </a:schemeClr>
                </a:solidFill>
              </a:defRPr>
            </a:lvl5pPr>
            <a:lvl6pPr marL="1800228" indent="0">
              <a:buNone/>
              <a:defRPr sz="1260">
                <a:solidFill>
                  <a:schemeClr val="tx1">
                    <a:tint val="82000"/>
                  </a:schemeClr>
                </a:solidFill>
              </a:defRPr>
            </a:lvl6pPr>
            <a:lvl7pPr marL="2160274" indent="0">
              <a:buNone/>
              <a:defRPr sz="1260">
                <a:solidFill>
                  <a:schemeClr val="tx1">
                    <a:tint val="82000"/>
                  </a:schemeClr>
                </a:solidFill>
              </a:defRPr>
            </a:lvl7pPr>
            <a:lvl8pPr marL="2520319" indent="0">
              <a:buNone/>
              <a:defRPr sz="1260">
                <a:solidFill>
                  <a:schemeClr val="tx1">
                    <a:tint val="82000"/>
                  </a:schemeClr>
                </a:solidFill>
              </a:defRPr>
            </a:lvl8pPr>
            <a:lvl9pPr marL="2880365" indent="0">
              <a:buNone/>
              <a:defRPr sz="126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A68CE1-81F4-9165-4B74-B8485B4DA3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2CBBD4-005E-2AE3-EAEE-C2739B4A70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3EAFD0-D4CB-C1C7-77CE-26A6FCF362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7996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D33BC-2834-28B4-3D73-3D99E14A9E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075AB2-D25D-D6B7-5228-C5FD5F6AD0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80117" y="2555876"/>
            <a:ext cx="5440681" cy="60918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D4F456-E99A-BBB7-A3A0-94E71408DD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80818" y="2555876"/>
            <a:ext cx="5440681" cy="60918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523F09-CEA1-F9A1-F13C-DED16569D5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B619C8-9D55-9320-608C-492B75BEC4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90F6F8-3966-E0E5-D010-3381B4B343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4442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0BF1D9-8D39-46F9-2D69-199E1107F4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778" y="511181"/>
            <a:ext cx="11041380" cy="185578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88C836-FDB4-2172-32C5-A96851D22F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1780" y="2353630"/>
            <a:ext cx="5415676" cy="1153477"/>
          </a:xfrm>
        </p:spPr>
        <p:txBody>
          <a:bodyPr anchor="b"/>
          <a:lstStyle>
            <a:lvl1pPr marL="0" indent="0">
              <a:buNone/>
              <a:defRPr sz="1890" b="1"/>
            </a:lvl1pPr>
            <a:lvl2pPr marL="360046" indent="0">
              <a:buNone/>
              <a:defRPr sz="1575" b="1"/>
            </a:lvl2pPr>
            <a:lvl3pPr marL="720092" indent="0">
              <a:buNone/>
              <a:defRPr sz="1418" b="1"/>
            </a:lvl3pPr>
            <a:lvl4pPr marL="1080137" indent="0">
              <a:buNone/>
              <a:defRPr sz="1260" b="1"/>
            </a:lvl4pPr>
            <a:lvl5pPr marL="1440182" indent="0">
              <a:buNone/>
              <a:defRPr sz="1260" b="1"/>
            </a:lvl5pPr>
            <a:lvl6pPr marL="1800228" indent="0">
              <a:buNone/>
              <a:defRPr sz="1260" b="1"/>
            </a:lvl6pPr>
            <a:lvl7pPr marL="2160274" indent="0">
              <a:buNone/>
              <a:defRPr sz="1260" b="1"/>
            </a:lvl7pPr>
            <a:lvl8pPr marL="2520319" indent="0">
              <a:buNone/>
              <a:defRPr sz="1260" b="1"/>
            </a:lvl8pPr>
            <a:lvl9pPr marL="2880365" indent="0">
              <a:buNone/>
              <a:defRPr sz="126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77864F-0166-D3A3-B0D4-0129CE44D7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81780" y="3507107"/>
            <a:ext cx="5415676" cy="51584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D64D98C-5661-B3C3-EFCE-3B6EAB86B11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80814" y="2353630"/>
            <a:ext cx="5442347" cy="1153477"/>
          </a:xfrm>
        </p:spPr>
        <p:txBody>
          <a:bodyPr anchor="b"/>
          <a:lstStyle>
            <a:lvl1pPr marL="0" indent="0">
              <a:buNone/>
              <a:defRPr sz="1890" b="1"/>
            </a:lvl1pPr>
            <a:lvl2pPr marL="360046" indent="0">
              <a:buNone/>
              <a:defRPr sz="1575" b="1"/>
            </a:lvl2pPr>
            <a:lvl3pPr marL="720092" indent="0">
              <a:buNone/>
              <a:defRPr sz="1418" b="1"/>
            </a:lvl3pPr>
            <a:lvl4pPr marL="1080137" indent="0">
              <a:buNone/>
              <a:defRPr sz="1260" b="1"/>
            </a:lvl4pPr>
            <a:lvl5pPr marL="1440182" indent="0">
              <a:buNone/>
              <a:defRPr sz="1260" b="1"/>
            </a:lvl5pPr>
            <a:lvl6pPr marL="1800228" indent="0">
              <a:buNone/>
              <a:defRPr sz="1260" b="1"/>
            </a:lvl6pPr>
            <a:lvl7pPr marL="2160274" indent="0">
              <a:buNone/>
              <a:defRPr sz="1260" b="1"/>
            </a:lvl7pPr>
            <a:lvl8pPr marL="2520319" indent="0">
              <a:buNone/>
              <a:defRPr sz="1260" b="1"/>
            </a:lvl8pPr>
            <a:lvl9pPr marL="2880365" indent="0">
              <a:buNone/>
              <a:defRPr sz="126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696DE6-EED7-5301-744E-E37A1AB65B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80814" y="3507107"/>
            <a:ext cx="5442347" cy="51584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687164B-34D6-0963-408A-4599CD58CA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15BA19-CAE5-B676-C96D-835A530BBD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4B922C-6E99-8644-02C1-A7E4F02F61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3475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F6FCD-3E68-908D-707B-3FDF6E0CD5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1B19C4-AB7C-2D6A-7690-6AC94F2FD3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69996F-885D-55D1-BA1D-621872B58F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ECE83E-E234-7335-C84E-F9C569364A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5895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388370C-DCFD-270A-F74E-8B9C79998B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9C4F0E4-B611-2F72-6938-074D79FD9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777A0D-6D0B-E8FF-2F82-C45627E4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4586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AAD92-F540-05DD-57CF-40E25325A7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780" y="640080"/>
            <a:ext cx="4128849" cy="2240280"/>
          </a:xfrm>
        </p:spPr>
        <p:txBody>
          <a:bodyPr anchor="b"/>
          <a:lstStyle>
            <a:lvl1pPr>
              <a:defRPr sz="252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19168-AEB8-D29B-D8DB-1DC1D4366A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2347" y="1382412"/>
            <a:ext cx="6480810" cy="6823075"/>
          </a:xfrm>
        </p:spPr>
        <p:txBody>
          <a:bodyPr/>
          <a:lstStyle>
            <a:lvl1pPr>
              <a:defRPr sz="2520"/>
            </a:lvl1pPr>
            <a:lvl2pPr>
              <a:defRPr sz="2205"/>
            </a:lvl2pPr>
            <a:lvl3pPr>
              <a:defRPr sz="1890"/>
            </a:lvl3pPr>
            <a:lvl4pPr>
              <a:defRPr sz="1575"/>
            </a:lvl4pPr>
            <a:lvl5pPr>
              <a:defRPr sz="1575"/>
            </a:lvl5pPr>
            <a:lvl6pPr>
              <a:defRPr sz="1575"/>
            </a:lvl6pPr>
            <a:lvl7pPr>
              <a:defRPr sz="1575"/>
            </a:lvl7pPr>
            <a:lvl8pPr>
              <a:defRPr sz="1575"/>
            </a:lvl8pPr>
            <a:lvl9pPr>
              <a:defRPr sz="157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ED952B-90CC-48AF-9082-7D36C16938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81780" y="2880360"/>
            <a:ext cx="4128849" cy="5336223"/>
          </a:xfrm>
        </p:spPr>
        <p:txBody>
          <a:bodyPr/>
          <a:lstStyle>
            <a:lvl1pPr marL="0" indent="0">
              <a:buNone/>
              <a:defRPr sz="1260"/>
            </a:lvl1pPr>
            <a:lvl2pPr marL="360046" indent="0">
              <a:buNone/>
              <a:defRPr sz="1103"/>
            </a:lvl2pPr>
            <a:lvl3pPr marL="720092" indent="0">
              <a:buNone/>
              <a:defRPr sz="945"/>
            </a:lvl3pPr>
            <a:lvl4pPr marL="1080137" indent="0">
              <a:buNone/>
              <a:defRPr sz="788"/>
            </a:lvl4pPr>
            <a:lvl5pPr marL="1440182" indent="0">
              <a:buNone/>
              <a:defRPr sz="788"/>
            </a:lvl5pPr>
            <a:lvl6pPr marL="1800228" indent="0">
              <a:buNone/>
              <a:defRPr sz="788"/>
            </a:lvl6pPr>
            <a:lvl7pPr marL="2160274" indent="0">
              <a:buNone/>
              <a:defRPr sz="788"/>
            </a:lvl7pPr>
            <a:lvl8pPr marL="2520319" indent="0">
              <a:buNone/>
              <a:defRPr sz="788"/>
            </a:lvl8pPr>
            <a:lvl9pPr marL="2880365" indent="0">
              <a:buNone/>
              <a:defRPr sz="78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0AF728-F0E1-ACD9-EDFD-6C69F2B5B9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280554-B2AA-12C3-C235-255C4242ED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64A075-B2A9-5427-8519-4813F0E7BC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058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99D76-0C89-B1CD-F315-A32AF85073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780" y="640080"/>
            <a:ext cx="4128849" cy="2240280"/>
          </a:xfrm>
        </p:spPr>
        <p:txBody>
          <a:bodyPr anchor="b"/>
          <a:lstStyle>
            <a:lvl1pPr>
              <a:defRPr sz="252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62A956-B0C5-2B11-BA02-A599B78097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442347" y="1382412"/>
            <a:ext cx="6480810" cy="6823075"/>
          </a:xfrm>
        </p:spPr>
        <p:txBody>
          <a:bodyPr/>
          <a:lstStyle>
            <a:lvl1pPr marL="0" indent="0">
              <a:buNone/>
              <a:defRPr sz="2520"/>
            </a:lvl1pPr>
            <a:lvl2pPr marL="360046" indent="0">
              <a:buNone/>
              <a:defRPr sz="2205"/>
            </a:lvl2pPr>
            <a:lvl3pPr marL="720092" indent="0">
              <a:buNone/>
              <a:defRPr sz="1890"/>
            </a:lvl3pPr>
            <a:lvl4pPr marL="1080137" indent="0">
              <a:buNone/>
              <a:defRPr sz="1575"/>
            </a:lvl4pPr>
            <a:lvl5pPr marL="1440182" indent="0">
              <a:buNone/>
              <a:defRPr sz="1575"/>
            </a:lvl5pPr>
            <a:lvl6pPr marL="1800228" indent="0">
              <a:buNone/>
              <a:defRPr sz="1575"/>
            </a:lvl6pPr>
            <a:lvl7pPr marL="2160274" indent="0">
              <a:buNone/>
              <a:defRPr sz="1575"/>
            </a:lvl7pPr>
            <a:lvl8pPr marL="2520319" indent="0">
              <a:buNone/>
              <a:defRPr sz="1575"/>
            </a:lvl8pPr>
            <a:lvl9pPr marL="2880365" indent="0">
              <a:buNone/>
              <a:defRPr sz="1575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A1BCBA-2B4A-9268-4815-4D78EF8325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81780" y="2880360"/>
            <a:ext cx="4128849" cy="5336223"/>
          </a:xfrm>
        </p:spPr>
        <p:txBody>
          <a:bodyPr/>
          <a:lstStyle>
            <a:lvl1pPr marL="0" indent="0">
              <a:buNone/>
              <a:defRPr sz="1260"/>
            </a:lvl1pPr>
            <a:lvl2pPr marL="360046" indent="0">
              <a:buNone/>
              <a:defRPr sz="1103"/>
            </a:lvl2pPr>
            <a:lvl3pPr marL="720092" indent="0">
              <a:buNone/>
              <a:defRPr sz="945"/>
            </a:lvl3pPr>
            <a:lvl4pPr marL="1080137" indent="0">
              <a:buNone/>
              <a:defRPr sz="788"/>
            </a:lvl4pPr>
            <a:lvl5pPr marL="1440182" indent="0">
              <a:buNone/>
              <a:defRPr sz="788"/>
            </a:lvl5pPr>
            <a:lvl6pPr marL="1800228" indent="0">
              <a:buNone/>
              <a:defRPr sz="788"/>
            </a:lvl6pPr>
            <a:lvl7pPr marL="2160274" indent="0">
              <a:buNone/>
              <a:defRPr sz="788"/>
            </a:lvl7pPr>
            <a:lvl8pPr marL="2520319" indent="0">
              <a:buNone/>
              <a:defRPr sz="788"/>
            </a:lvl8pPr>
            <a:lvl9pPr marL="2880365" indent="0">
              <a:buNone/>
              <a:defRPr sz="78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0E5F9D-5C0C-CD0D-9FAE-F67399AC41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EA13A4-EB46-C53D-A6C1-B28C67ABF8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3ABB91-03BE-BE9C-A985-04E1B534B6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49248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2CDB0-9320-F587-E66B-64A5E3F7E7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2D8FEF-B7E6-6CC3-E705-779675041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559E41-6C34-9710-8456-4E31295D3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4DE22D-1DA0-F0A7-7C4B-6BD01C051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7BAAA3-14B3-1209-F253-4DCC5EE012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7339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1AA135F-3E44-8468-1AB2-A4386A45C13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61147" y="511177"/>
            <a:ext cx="2760345" cy="81365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1F2560-25BA-EDAA-3686-8847DB9815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80114" y="511177"/>
            <a:ext cx="8121015" cy="813657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6CC680-5CC9-53D6-CCA4-CC136E0FC7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1A956-7B69-45D1-8076-6E36C7B17A4C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18F01F-76D1-16EF-9878-581C8C9936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EDC2AB-1C35-84F8-5871-00C8CE2661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4135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22F37F5-10F8-A925-95D2-39D586BCA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0111" y="511181"/>
            <a:ext cx="11041380" cy="18557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8FFB11-3065-C7C8-1EFE-90FE02C786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0111" y="2555876"/>
            <a:ext cx="11041380" cy="60918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1D9883-5E57-320A-AA78-9F78D301BE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0110" y="8898907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4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0C1A956-7B69-45D1-8076-6E36C7B17A4C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B1FF20-34AB-4D03-133F-7947EBE0B6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240531" y="8898907"/>
            <a:ext cx="432054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4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F892F-4140-B1E8-70E1-48506F8DAD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41130" y="8898907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4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C8F53BF-6FF8-4BE1-A5A3-AEFD74C02E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3386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720092" rtl="0" eaLnBrk="1" latinLnBrk="0" hangingPunct="1">
        <a:lnSpc>
          <a:spcPct val="90000"/>
        </a:lnSpc>
        <a:spcBef>
          <a:spcPct val="0"/>
        </a:spcBef>
        <a:buNone/>
        <a:defRPr sz="346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0024" indent="-180024" algn="l" defTabSz="720092" rtl="0" eaLnBrk="1" latinLnBrk="0" hangingPunct="1">
        <a:lnSpc>
          <a:spcPct val="90000"/>
        </a:lnSpc>
        <a:spcBef>
          <a:spcPts val="788"/>
        </a:spcBef>
        <a:buFont typeface="Arial" panose="020B0604020202020204" pitchFamily="34" charset="0"/>
        <a:buChar char="•"/>
        <a:defRPr sz="2205" kern="1200">
          <a:solidFill>
            <a:schemeClr val="tx1"/>
          </a:solidFill>
          <a:latin typeface="+mn-lt"/>
          <a:ea typeface="+mn-ea"/>
          <a:cs typeface="+mn-cs"/>
        </a:defRPr>
      </a:lvl1pPr>
      <a:lvl2pPr marL="540068" indent="-180024" algn="l" defTabSz="720092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00114" indent="-180024" algn="l" defTabSz="720092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3pPr>
      <a:lvl4pPr marL="1260160" indent="-180024" algn="l" defTabSz="720092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8" kern="1200">
          <a:solidFill>
            <a:schemeClr val="tx1"/>
          </a:solidFill>
          <a:latin typeface="+mn-lt"/>
          <a:ea typeface="+mn-ea"/>
          <a:cs typeface="+mn-cs"/>
        </a:defRPr>
      </a:lvl4pPr>
      <a:lvl5pPr marL="1620205" indent="-180024" algn="l" defTabSz="720092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8" kern="1200">
          <a:solidFill>
            <a:schemeClr val="tx1"/>
          </a:solidFill>
          <a:latin typeface="+mn-lt"/>
          <a:ea typeface="+mn-ea"/>
          <a:cs typeface="+mn-cs"/>
        </a:defRPr>
      </a:lvl5pPr>
      <a:lvl6pPr marL="1980251" indent="-180024" algn="l" defTabSz="720092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8" kern="1200">
          <a:solidFill>
            <a:schemeClr val="tx1"/>
          </a:solidFill>
          <a:latin typeface="+mn-lt"/>
          <a:ea typeface="+mn-ea"/>
          <a:cs typeface="+mn-cs"/>
        </a:defRPr>
      </a:lvl6pPr>
      <a:lvl7pPr marL="2340295" indent="-180024" algn="l" defTabSz="720092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8" kern="1200">
          <a:solidFill>
            <a:schemeClr val="tx1"/>
          </a:solidFill>
          <a:latin typeface="+mn-lt"/>
          <a:ea typeface="+mn-ea"/>
          <a:cs typeface="+mn-cs"/>
        </a:defRPr>
      </a:lvl7pPr>
      <a:lvl8pPr marL="2700342" indent="-180024" algn="l" defTabSz="720092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8" kern="1200">
          <a:solidFill>
            <a:schemeClr val="tx1"/>
          </a:solidFill>
          <a:latin typeface="+mn-lt"/>
          <a:ea typeface="+mn-ea"/>
          <a:cs typeface="+mn-cs"/>
        </a:defRPr>
      </a:lvl8pPr>
      <a:lvl9pPr marL="3060389" indent="-180024" algn="l" defTabSz="720092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20092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1pPr>
      <a:lvl2pPr marL="360046" algn="l" defTabSz="720092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2pPr>
      <a:lvl3pPr marL="720092" algn="l" defTabSz="720092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3pPr>
      <a:lvl4pPr marL="1080137" algn="l" defTabSz="720092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4pPr>
      <a:lvl5pPr marL="1440182" algn="l" defTabSz="720092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5pPr>
      <a:lvl6pPr marL="1800228" algn="l" defTabSz="720092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6pPr>
      <a:lvl7pPr marL="2160274" algn="l" defTabSz="720092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7pPr>
      <a:lvl8pPr marL="2520319" algn="l" defTabSz="720092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8pPr>
      <a:lvl9pPr marL="2880365" algn="l" defTabSz="720092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ofcom.org.uk/siteassets/resources/documents/research-and-data/online-research/online-nation/2024/online-nation-2024-report.pdf?v=386238" TargetMode="External"/><Relationship Id="rId13" Type="http://schemas.openxmlformats.org/officeDocument/2006/relationships/hyperlink" Target="https://doi.org/10.1177/2167702617723376" TargetMode="External"/><Relationship Id="rId3" Type="http://schemas.openxmlformats.org/officeDocument/2006/relationships/hyperlink" Target="https://doi.org/10.1177/20552076231185442" TargetMode="External"/><Relationship Id="rId7" Type="http://schemas.openxmlformats.org/officeDocument/2006/relationships/hyperlink" Target="https://www.england.nhs.uk/long-read/inclusive-digital-healthcare" TargetMode="External"/><Relationship Id="rId12" Type="http://schemas.openxmlformats.org/officeDocument/2006/relationships/hyperlink" Target="https://www.statista.com/statistics/1309958/most-well-known-social-networks-in-the-uk/#:~:text=Table_title:%20Leading%20social%20networks%20ranked%20by%20brand,Snapchat%20%7C%20Share%20of%20respondents:%2090%25%20%7C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igital.nhs.uk/data-and-information/publications/statistical/mental-health-of-children-and-young-people-in-england/2023-wave-4-follow-up" TargetMode="External"/><Relationship Id="rId11" Type="http://schemas.openxmlformats.org/officeDocument/2006/relationships/hyperlink" Target="https://www.rsph.org.uk/our-work/publications/statusofmind/?utm" TargetMode="External"/><Relationship Id="rId5" Type="http://schemas.openxmlformats.org/officeDocument/2006/relationships/hyperlink" Target="https://doi.org/10.1080/02673843.2019.1590851" TargetMode="External"/><Relationship Id="rId15" Type="http://schemas.openxmlformats.org/officeDocument/2006/relationships/hyperlink" Target="https://iris.who.int/bitstream/handle/10665/356119/9789240049338-eng.pdf?sequence=1" TargetMode="External"/><Relationship Id="rId10" Type="http://schemas.openxmlformats.org/officeDocument/2006/relationships/hyperlink" Target="https://doi.org/10.2196/43213" TargetMode="External"/><Relationship Id="rId4" Type="http://schemas.openxmlformats.org/officeDocument/2006/relationships/hyperlink" Target="https://doi.org/10.1016/j.eclinm.2018.12.005" TargetMode="External"/><Relationship Id="rId9" Type="http://schemas.openxmlformats.org/officeDocument/2006/relationships/hyperlink" Target="https://doi.org/10.1111/jcpp.13190" TargetMode="External"/><Relationship Id="rId14" Type="http://schemas.openxmlformats.org/officeDocument/2006/relationships/hyperlink" Target="https://doi.org/10.1192/bja.2022.6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1"/>
            <a:ext cx="12801600" cy="581251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1400" b="1" dirty="0" smtClean="0">
                <a:latin typeface="Arial mt"/>
                <a:ea typeface="Cambria" panose="02040503050406030204" pitchFamily="18" charset="0"/>
                <a:cs typeface="Times New Roman" panose="02020603050405020304" pitchFamily="18" charset="0"/>
              </a:rPr>
              <a:t/>
            </a:r>
            <a:br>
              <a:rPr lang="en-US" sz="1400" b="1" dirty="0" smtClean="0">
                <a:latin typeface="Arial mt"/>
                <a:ea typeface="Cambria" panose="02040503050406030204" pitchFamily="18" charset="0"/>
                <a:cs typeface="Times New Roman" panose="02020603050405020304" pitchFamily="18" charset="0"/>
              </a:rPr>
            </a:br>
            <a:r>
              <a:rPr lang="en-US" sz="1400" b="1" dirty="0">
                <a:latin typeface="Arial mt"/>
                <a:ea typeface="Cambria" panose="02040503050406030204" pitchFamily="18" charset="0"/>
                <a:cs typeface="Times New Roman" panose="02020603050405020304" pitchFamily="18" charset="0"/>
              </a:rPr>
              <a:t/>
            </a:r>
            <a:br>
              <a:rPr lang="en-US" sz="1400" b="1" dirty="0">
                <a:latin typeface="Arial mt"/>
                <a:ea typeface="Cambria" panose="02040503050406030204" pitchFamily="18" charset="0"/>
                <a:cs typeface="Times New Roman" panose="02020603050405020304" pitchFamily="18" charset="0"/>
              </a:rPr>
            </a:br>
            <a:r>
              <a:rPr lang="en-US" sz="1400" b="1" dirty="0" smtClean="0">
                <a:latin typeface="Arial mt"/>
                <a:ea typeface="Cambria" panose="02040503050406030204" pitchFamily="18" charset="0"/>
                <a:cs typeface="Times New Roman" panose="02020603050405020304" pitchFamily="18" charset="0"/>
              </a:rPr>
              <a:t>The Relationship Between Social Media Use and the Mental Health of Young Adults in the United Kingdom: A Public Health Analysis</a:t>
            </a:r>
            <a:br>
              <a:rPr lang="en-US" sz="1400" b="1" dirty="0" smtClean="0">
                <a:latin typeface="Arial mt"/>
                <a:ea typeface="Cambria" panose="02040503050406030204" pitchFamily="18" charset="0"/>
                <a:cs typeface="Times New Roman" panose="02020603050405020304" pitchFamily="18" charset="0"/>
              </a:rPr>
            </a:br>
            <a:r>
              <a:rPr lang="en-US" sz="1400" dirty="0" smtClean="0">
                <a:latin typeface="Arial mt"/>
                <a:ea typeface="Cambria" panose="02040503050406030204" pitchFamily="18" charset="0"/>
                <a:cs typeface="Times New Roman" panose="02020603050405020304" pitchFamily="18" charset="0"/>
              </a:rPr>
              <a:t>(</a:t>
            </a:r>
            <a:r>
              <a:rPr lang="en-US" sz="1400" dirty="0" smtClean="0"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Akshay </a:t>
            </a:r>
            <a:r>
              <a:rPr lang="en-US" sz="1400" dirty="0"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Moncy, 2430327,www.uwtsd.ac.uk, </a:t>
            </a:r>
            <a:r>
              <a:rPr lang="en-US" sz="1400" dirty="0" err="1"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Msc</a:t>
            </a:r>
            <a:r>
              <a:rPr lang="en-US" sz="1400" dirty="0"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 Public Health and Social Care in Practice, </a:t>
            </a:r>
            <a:r>
              <a:rPr lang="en-US" sz="1400" dirty="0" err="1"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Dr.Diola</a:t>
            </a:r>
            <a:r>
              <a:rPr lang="en-US" sz="1400" dirty="0"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Bijlhout</a:t>
            </a:r>
            <a:r>
              <a:rPr lang="en-US" sz="1400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)</a:t>
            </a:r>
            <a:r>
              <a:rPr lang="en-IN" sz="1400" dirty="0"/>
              <a:t/>
            </a:r>
            <a:br>
              <a:rPr lang="en-IN" sz="1400" dirty="0"/>
            </a:br>
            <a:r>
              <a:rPr lang="en-US" sz="1400" b="1" dirty="0">
                <a:latin typeface="Arial mt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br>
              <a:rPr lang="en-US" sz="1400" b="1" dirty="0">
                <a:latin typeface="Arial mt"/>
                <a:ea typeface="Cambria" panose="02040503050406030204" pitchFamily="18" charset="0"/>
                <a:cs typeface="Times New Roman" panose="02020603050405020304" pitchFamily="18" charset="0"/>
              </a:rPr>
            </a:br>
            <a:endParaRPr lang="en-IN" sz="1400" b="1" dirty="0"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D122E4-C49A-1B11-2B73-9A3714FC2A0B}"/>
              </a:ext>
            </a:extLst>
          </p:cNvPr>
          <p:cNvSpPr txBox="1"/>
          <p:nvPr/>
        </p:nvSpPr>
        <p:spPr>
          <a:xfrm>
            <a:off x="71370" y="648089"/>
            <a:ext cx="3873672" cy="3530242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txBody>
          <a:bodyPr wrap="square" lIns="97580" tIns="48790" rIns="97580" bIns="48790" rtlCol="0">
            <a:spAutoFit/>
          </a:bodyPr>
          <a:lstStyle/>
          <a:p>
            <a:pPr algn="ctr"/>
            <a:r>
              <a:rPr lang="en-US" sz="1400" b="1" u="sng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/ Research</a:t>
            </a:r>
          </a:p>
          <a:p>
            <a:pPr marL="228600" indent="-228600" algn="just">
              <a:buFont typeface="Wingdings" panose="05000000000000000000" pitchFamily="2" charset="2"/>
              <a:buChar char="v"/>
            </a:pPr>
            <a:r>
              <a:rPr lang="en-IN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One in six individuals aged 17 to 24 in the UK experience mental health issues, making this the leading cause of disability in this age group (WHO, 2022).</a:t>
            </a:r>
          </a:p>
          <a:p>
            <a:pPr marL="228600" indent="-228600" algn="just">
              <a:buFont typeface="Wingdings" panose="05000000000000000000" pitchFamily="2" charset="2"/>
              <a:buChar char="v"/>
            </a:pPr>
            <a:r>
              <a:rPr lang="en-IN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This has been increased by rapid digitalisation since social media influences self-identity, comparison and communication </a:t>
            </a:r>
            <a:r>
              <a:rPr lang="en-IN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(RSPH, </a:t>
            </a:r>
            <a:r>
              <a:rPr lang="en-IN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2017).</a:t>
            </a:r>
          </a:p>
          <a:p>
            <a:pPr marL="228600" indent="-228600" algn="just">
              <a:buFont typeface="Wingdings" panose="05000000000000000000" pitchFamily="2" charset="2"/>
              <a:buChar char="v"/>
            </a:pPr>
            <a:r>
              <a:rPr lang="en-IN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While positive involvement can increase awareness and peer support there is growing evidence that excessive use is linked to anxiety and depression  (Twenge </a:t>
            </a:r>
            <a:r>
              <a:rPr lang="en-IN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et al., 2017).</a:t>
            </a:r>
          </a:p>
          <a:p>
            <a:pPr marL="228600" indent="-228600" algn="just">
              <a:buFont typeface="Wingdings" panose="05000000000000000000" pitchFamily="2" charset="2"/>
              <a:buChar char="v"/>
            </a:pPr>
            <a:r>
              <a:rPr lang="en-IN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Limited UK research consider both the benefits and risks of digital platforms. This study examine how online environments influence well-being, providing evidence to inform Uk digital health policies (Farre et al., 2023).</a:t>
            </a:r>
          </a:p>
          <a:p>
            <a:pPr marL="228600" indent="-228600" algn="just">
              <a:buFont typeface="Wingdings" panose="05000000000000000000" pitchFamily="2" charset="2"/>
              <a:buChar char="v"/>
            </a:pPr>
            <a:r>
              <a:rPr lang="en-IN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Young people’s online habits also impact confidence, emotional balance and social well-being, highlighting the need for policies promoting healthy digital practices (</a:t>
            </a:r>
            <a:r>
              <a:rPr lang="en-IN" sz="11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Odgers</a:t>
            </a:r>
            <a:r>
              <a:rPr lang="en-IN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 and Jensen, 2020).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7E2AFB8-6CD1-9C96-7B73-6D30262006B0}"/>
              </a:ext>
            </a:extLst>
          </p:cNvPr>
          <p:cNvSpPr txBox="1"/>
          <p:nvPr/>
        </p:nvSpPr>
        <p:spPr>
          <a:xfrm>
            <a:off x="4047508" y="1701406"/>
            <a:ext cx="5473864" cy="2502191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  <p:txBody>
          <a:bodyPr wrap="square" lIns="92933" tIns="46466" rIns="92933" bIns="46466" rtlCol="0">
            <a:spAutoFit/>
          </a:bodyPr>
          <a:lstStyle/>
          <a:p>
            <a:pPr algn="ctr"/>
            <a:r>
              <a:rPr lang="en-US" sz="1400" b="1" u="sng" dirty="0" smtClean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Prevalence</a:t>
            </a:r>
            <a:endParaRPr lang="en-US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90415" indent="-290415" algn="just">
              <a:buFont typeface="Wingdings" panose="05000000000000000000" pitchFamily="2" charset="2"/>
              <a:buChar char="Ø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Data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from NHS England (2023) indicate that since 2017, the proportion of young people in England showing signs of a probable disorder has increased, reaching 23.3% among 17-19 years olds and 21.7% among those aged 20-25 in 2023.</a:t>
            </a:r>
          </a:p>
          <a:p>
            <a:pPr marL="290415" indent="-290415" algn="just">
              <a:buFont typeface="Wingdings" panose="05000000000000000000" pitchFamily="2" charset="2"/>
              <a:buChar char="Ø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According to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Newlove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-Delgado et al,( 2023), young people with mental health issue who use social media are less likely to feel safe online (42.8% vs 65.4%) and more likely to report online bullying (2.6% vs 7.6%) than those without mental health concerns.</a:t>
            </a:r>
          </a:p>
          <a:p>
            <a:pPr marL="290415" indent="-290415" algn="just">
              <a:buFont typeface="Wingdings" panose="05000000000000000000" pitchFamily="2" charset="2"/>
              <a:buChar char="Ø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In the UK, 95 per cent of individuals aged 16 to 24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utilise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online platforms, with 75% engaging daily across multiple platforms, rendering this the most digitally active demographic (Online Nation 2024 report, 2024).</a:t>
            </a:r>
          </a:p>
          <a:p>
            <a:pPr marL="290415" indent="-290415" algn="just">
              <a:buFont typeface="Wingdings" panose="05000000000000000000" pitchFamily="2" charset="2"/>
              <a:buChar char="Ø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Teenagers and young adults in the UK who use social media heavily, defined as five hours or more a day, have lower </a:t>
            </a: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life satisfaction and higher depression symptoms ratings (Kelly et.al., 2019)</a:t>
            </a:r>
            <a:endParaRPr lang="en-US" sz="1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3" name="Picture 2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71" y="5199998"/>
            <a:ext cx="3873672" cy="3366485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E2EC0DA4-F9A0-156A-8B1C-033ED8AB8B33}"/>
              </a:ext>
            </a:extLst>
          </p:cNvPr>
          <p:cNvSpPr txBox="1"/>
          <p:nvPr/>
        </p:nvSpPr>
        <p:spPr>
          <a:xfrm>
            <a:off x="144851" y="4259048"/>
            <a:ext cx="3856122" cy="815608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 b="1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Questions</a:t>
            </a:r>
          </a:p>
          <a:p>
            <a:pPr marL="171450" indent="-171450" algn="just">
              <a:buFont typeface="+mj-lt"/>
              <a:buAutoNum type="arabicPeriod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What Public health actions can promote safe social media use and protect the mental health of young people?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8879153-3EEB-37FB-9CE9-4AFC8CFC2FCC}"/>
              </a:ext>
            </a:extLst>
          </p:cNvPr>
          <p:cNvSpPr txBox="1"/>
          <p:nvPr/>
        </p:nvSpPr>
        <p:spPr>
          <a:xfrm>
            <a:off x="4144283" y="618565"/>
            <a:ext cx="5301715" cy="986392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txBody>
          <a:bodyPr wrap="square" lIns="92933" tIns="46466" rIns="92933" bIns="46466" rtlCol="0">
            <a:spAutoFit/>
          </a:bodyPr>
          <a:lstStyle/>
          <a:p>
            <a:pPr algn="ctr"/>
            <a:r>
              <a:rPr lang="en-US" sz="1400" b="1" u="sng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Aim</a:t>
            </a:r>
          </a:p>
          <a:p>
            <a:pPr algn="just"/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This research investigate how social media engagement shapes the mental well-being of young adults in the UK, considering both supportive and detrimental influences on factors like anxiety, mood, self- esteem and emotional health from a public health standpoint. </a:t>
            </a:r>
            <a:endParaRPr 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92F4617-90F5-AA1A-A9FB-74EE3950EC0C}"/>
              </a:ext>
            </a:extLst>
          </p:cNvPr>
          <p:cNvSpPr txBox="1"/>
          <p:nvPr/>
        </p:nvSpPr>
        <p:spPr>
          <a:xfrm>
            <a:off x="4068910" y="4409384"/>
            <a:ext cx="5452462" cy="1463445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2933" tIns="46466" rIns="92933" bIns="46466" rtlCol="0">
            <a:spAutoFit/>
          </a:bodyPr>
          <a:lstStyle/>
          <a:p>
            <a:pPr algn="ctr"/>
            <a:r>
              <a:rPr lang="en-US" sz="1200" b="1" u="sng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</a:t>
            </a:r>
            <a:r>
              <a:rPr lang="en-US" sz="1200" b="1" u="sng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Objectives</a:t>
            </a:r>
            <a:endParaRPr lang="en-US" sz="1200" b="1" u="sng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28588" indent="-128588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To explore how often and in what manner young people in the UK engage with social media platforms.</a:t>
            </a:r>
          </a:p>
          <a:p>
            <a:pPr marL="128588" indent="-128588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examine how using social media sites affects important mental health outcomes like stress, depressive disorder and confidence.</a:t>
            </a:r>
            <a:endParaRPr lang="en-US" sz="11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28588" indent="-128588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To assess how online platforms influence young adults understanding of mental health issues, help seeking behaviours and engagement with public health </a:t>
            </a: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initiatives.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DD7FA61-858B-CD35-08EF-3A71F2085CC9}"/>
              </a:ext>
            </a:extLst>
          </p:cNvPr>
          <p:cNvSpPr txBox="1"/>
          <p:nvPr/>
        </p:nvSpPr>
        <p:spPr>
          <a:xfrm>
            <a:off x="9623879" y="816092"/>
            <a:ext cx="3105151" cy="4879765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 lIns="92933" tIns="46466" rIns="92933" bIns="46466" rtlCol="0">
            <a:spAutoFit/>
          </a:bodyPr>
          <a:lstStyle/>
          <a:p>
            <a:pPr algn="ctr"/>
            <a:r>
              <a:rPr lang="en-US" sz="1400" b="1" u="sng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Impact</a:t>
            </a:r>
          </a:p>
          <a:p>
            <a:pPr marL="128588" indent="-128588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This study will provide policymakers and healthcare professional with insights into the relationships between </a:t>
            </a: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teenage people's </a:t>
            </a: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mental health and inherited behaviours  (NHS England, 2023).</a:t>
            </a:r>
          </a:p>
          <a:p>
            <a:pPr marL="128588" indent="-128588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Findings will guide initiatives to promote responsible and balanced online engagement and supports projects such as Inclusive Digital Healthcare: A Framework for NHS Action on Digital Inclusive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(DHSC, 2023).</a:t>
            </a:r>
          </a:p>
          <a:p>
            <a:pPr marL="128588" indent="-128588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It will also help develop digital literacy programmes that foster mental well-being and enable educational institutions to build resilience and awareness among adolescents and young adults  (Tracy D.K. et.al.,2022).</a:t>
            </a:r>
          </a:p>
          <a:p>
            <a:pPr marL="128588" indent="-128588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Heavy social media use can raise stress and anxiety in UK young adults (Yu, </a:t>
            </a:r>
            <a:r>
              <a:rPr lang="en-US" sz="11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Dykxhoorn</a:t>
            </a: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11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Plackett</a:t>
            </a: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, 2024).</a:t>
            </a:r>
          </a:p>
          <a:p>
            <a:pPr marL="128588" indent="-128588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Active versus passive online engagement affects adolescent’s depression risk (</a:t>
            </a:r>
            <a:r>
              <a:rPr lang="en-US" sz="11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Keles</a:t>
            </a: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, McCrae and </a:t>
            </a:r>
            <a:r>
              <a:rPr lang="en-US" sz="11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Grealish</a:t>
            </a: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, 2019)</a:t>
            </a:r>
          </a:p>
          <a:p>
            <a:pPr marL="128588" indent="-128588" algn="just">
              <a:buFont typeface="Arial" panose="020B0604020202020204" pitchFamily="34" charset="0"/>
              <a:buChar char="•"/>
            </a:pP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Existing mental health issues and economic circumstance influences how social media affects overall well-being (</a:t>
            </a:r>
            <a:r>
              <a:rPr lang="en-US" sz="11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Plackett</a:t>
            </a: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1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Sheringham</a:t>
            </a: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11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Dykxhoorn</a:t>
            </a: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, 2023).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CD9A087-AAEA-D059-7F84-D28D8F39A8E7}"/>
              </a:ext>
            </a:extLst>
          </p:cNvPr>
          <p:cNvSpPr txBox="1"/>
          <p:nvPr/>
        </p:nvSpPr>
        <p:spPr>
          <a:xfrm>
            <a:off x="56868" y="8837532"/>
            <a:ext cx="3992250" cy="432394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lIns="92933" tIns="46466" rIns="92933" bIns="46466" rtlCol="0">
            <a:spAutoFit/>
          </a:bodyPr>
          <a:lstStyle/>
          <a:p>
            <a:pPr algn="just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Figure 1: </a:t>
            </a: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Social Media platform with the highest usage reach in the UK in Q3 2024. (Source: </a:t>
            </a:r>
            <a:r>
              <a:rPr lang="en-US" sz="11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Stastics</a:t>
            </a: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 (2025))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0" y="9495176"/>
            <a:ext cx="12801600" cy="178594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sz="1588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2EC0DA4-F9A0-156A-8B1C-033ED8AB8B33}"/>
              </a:ext>
            </a:extLst>
          </p:cNvPr>
          <p:cNvSpPr txBox="1"/>
          <p:nvPr/>
        </p:nvSpPr>
        <p:spPr>
          <a:xfrm>
            <a:off x="4156666" y="6061920"/>
            <a:ext cx="8644934" cy="3377848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050" b="1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US" sz="1050" b="1" u="sng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US" sz="105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 algn="just">
              <a:buAutoNum type="arabicPeriod"/>
            </a:pPr>
            <a:r>
              <a:rPr lang="en-US" sz="700" dirty="0">
                <a:latin typeface="Arial "/>
                <a:cs typeface="Arial" panose="020B0604020202020204" pitchFamily="34" charset="0"/>
              </a:rPr>
              <a:t>Department of Health and Social Care DHSC. (2023) 10-Year Mental Health and Wellbeing Strategy – Consultation Response. London: Available at: https://www.gov.uk/government/calls-for-evidence/mental-health-and-wellbeing-plan-discussion-paper-and-call-for-evidence (Accessed: 27 October 2025</a:t>
            </a:r>
            <a:r>
              <a:rPr lang="en-US" sz="700" dirty="0" smtClean="0">
                <a:latin typeface="Arial "/>
                <a:cs typeface="Arial" panose="020B0604020202020204" pitchFamily="34" charset="0"/>
              </a:rPr>
              <a:t>).</a:t>
            </a:r>
            <a:endParaRPr lang="en-US" sz="700" dirty="0">
              <a:latin typeface="Arial "/>
              <a:cs typeface="Arial" panose="020B0604020202020204" pitchFamily="34" charset="0"/>
            </a:endParaRPr>
          </a:p>
          <a:p>
            <a:pPr marL="228600" indent="-228600" algn="just">
              <a:buAutoNum type="arabicPeriod"/>
            </a:pPr>
            <a:r>
              <a:rPr lang="en-US" sz="700" dirty="0" smtClean="0">
                <a:latin typeface="Arial "/>
                <a:cs typeface="Arial" panose="020B0604020202020204" pitchFamily="34" charset="0"/>
              </a:rPr>
              <a:t>Farre</a:t>
            </a:r>
            <a:r>
              <a:rPr lang="en-US" sz="700" dirty="0">
                <a:latin typeface="Arial "/>
                <a:cs typeface="Arial" panose="020B0604020202020204" pitchFamily="34" charset="0"/>
              </a:rPr>
              <a:t>, </a:t>
            </a:r>
            <a:r>
              <a:rPr lang="en-US" sz="700" dirty="0" err="1">
                <a:latin typeface="Arial "/>
                <a:cs typeface="Arial" panose="020B0604020202020204" pitchFamily="34" charset="0"/>
              </a:rPr>
              <a:t>A.Fang.M,Hannah</a:t>
            </a:r>
            <a:r>
              <a:rPr lang="en-US" sz="700" dirty="0">
                <a:latin typeface="Arial "/>
                <a:cs typeface="Arial" panose="020B0604020202020204" pitchFamily="34" charset="0"/>
              </a:rPr>
              <a:t> B, Makita M, McFadden A, Menezes D, Rodriguez A, Sixsmith J, Gray N M,(2023) 'Exploring the use </a:t>
            </a:r>
            <a:r>
              <a:rPr lang="en-US" sz="700" dirty="0" err="1" smtClean="0">
                <a:latin typeface="Arial "/>
                <a:cs typeface="Arial" panose="020B0604020202020204" pitchFamily="34" charset="0"/>
              </a:rPr>
              <a:t>ofdigital</a:t>
            </a:r>
            <a:r>
              <a:rPr lang="en-US" sz="700" dirty="0" smtClean="0">
                <a:latin typeface="Arial "/>
                <a:cs typeface="Arial" panose="020B0604020202020204" pitchFamily="34" charset="0"/>
              </a:rPr>
              <a:t> </a:t>
            </a:r>
            <a:r>
              <a:rPr lang="en-US" sz="700" dirty="0">
                <a:latin typeface="Arial "/>
                <a:cs typeface="Arial" panose="020B0604020202020204" pitchFamily="34" charset="0"/>
              </a:rPr>
              <a:t>technology to deliver healthcare services with explicit consideration of health inequalities in UK settings: A scoping review,' Digital Health, 9. Available at: </a:t>
            </a:r>
            <a:r>
              <a:rPr lang="en-US" sz="700" dirty="0">
                <a:latin typeface="Arial "/>
                <a:cs typeface="Arial" panose="020B0604020202020204" pitchFamily="34" charset="0"/>
                <a:hlinkClick r:id="rId3"/>
              </a:rPr>
              <a:t>https://doi.org/10.1177/20552076231185442</a:t>
            </a:r>
            <a:r>
              <a:rPr lang="en-US" sz="700" dirty="0" smtClean="0">
                <a:latin typeface="Arial "/>
                <a:cs typeface="Arial" panose="020B0604020202020204" pitchFamily="34" charset="0"/>
              </a:rPr>
              <a:t>. </a:t>
            </a:r>
            <a:r>
              <a:rPr lang="en-US" sz="700" dirty="0">
                <a:latin typeface="Arial "/>
                <a:cs typeface="Arial" panose="020B0604020202020204" pitchFamily="34" charset="0"/>
              </a:rPr>
              <a:t>(Accessed: 27 October 2025). </a:t>
            </a:r>
          </a:p>
          <a:p>
            <a:pPr marL="228600" indent="-228600" algn="just">
              <a:buAutoNum type="arabicPeriod"/>
            </a:pPr>
            <a:r>
              <a:rPr lang="en-US" sz="700" dirty="0" smtClean="0">
                <a:latin typeface="Arial "/>
                <a:cs typeface="Arial" panose="020B0604020202020204" pitchFamily="34" charset="0"/>
              </a:rPr>
              <a:t>Kelly</a:t>
            </a:r>
            <a:r>
              <a:rPr lang="en-US" sz="700" dirty="0">
                <a:latin typeface="Arial "/>
                <a:cs typeface="Arial" panose="020B0604020202020204" pitchFamily="34" charset="0"/>
              </a:rPr>
              <a:t>, Y. et al. (2018) 'Social media use and adolescent Mental health: Findings from the UK Millennium Cohort Study,' </a:t>
            </a:r>
            <a:r>
              <a:rPr lang="en-US" sz="700" dirty="0" err="1">
                <a:latin typeface="Arial "/>
                <a:cs typeface="Arial" panose="020B0604020202020204" pitchFamily="34" charset="0"/>
              </a:rPr>
              <a:t>EClinicalMedicine</a:t>
            </a:r>
            <a:r>
              <a:rPr lang="en-US" sz="700" dirty="0">
                <a:latin typeface="Arial "/>
                <a:cs typeface="Arial" panose="020B0604020202020204" pitchFamily="34" charset="0"/>
              </a:rPr>
              <a:t>, 6, pp. 59–68. Available at: </a:t>
            </a:r>
            <a:r>
              <a:rPr lang="en-US" sz="700" dirty="0">
                <a:latin typeface="Arial "/>
                <a:cs typeface="Arial" panose="020B0604020202020204" pitchFamily="34" charset="0"/>
                <a:hlinkClick r:id="rId4"/>
              </a:rPr>
              <a:t>https://</a:t>
            </a:r>
            <a:r>
              <a:rPr lang="en-US" sz="700" dirty="0" smtClean="0">
                <a:latin typeface="Arial "/>
                <a:cs typeface="Arial" panose="020B0604020202020204" pitchFamily="34" charset="0"/>
                <a:hlinkClick r:id="rId4"/>
              </a:rPr>
              <a:t>doi.org/10.1016/j.eclinm.2018.12.005</a:t>
            </a:r>
            <a:r>
              <a:rPr lang="en-US" sz="700" dirty="0">
                <a:latin typeface="Arial "/>
                <a:cs typeface="Arial" panose="020B0604020202020204" pitchFamily="34" charset="0"/>
              </a:rPr>
              <a:t> (Accessed: 27 October 2025). </a:t>
            </a:r>
            <a:endParaRPr lang="en-US" sz="700" dirty="0" smtClean="0">
              <a:latin typeface="Arial "/>
              <a:cs typeface="Arial" panose="020B0604020202020204" pitchFamily="34" charset="0"/>
            </a:endParaRPr>
          </a:p>
          <a:p>
            <a:pPr marL="228600" indent="-228600" algn="just">
              <a:buFontTx/>
              <a:buAutoNum type="arabicPeriod"/>
            </a:pPr>
            <a:r>
              <a:rPr lang="en-US" sz="700" dirty="0" err="1">
                <a:latin typeface="Arial "/>
                <a:cs typeface="Arial" panose="020B0604020202020204" pitchFamily="34" charset="0"/>
              </a:rPr>
              <a:t>Keles</a:t>
            </a:r>
            <a:r>
              <a:rPr lang="en-US" sz="700" dirty="0">
                <a:latin typeface="Arial "/>
                <a:cs typeface="Arial" panose="020B0604020202020204" pitchFamily="34" charset="0"/>
              </a:rPr>
              <a:t>, B., McCrae, N. and </a:t>
            </a:r>
            <a:r>
              <a:rPr lang="en-US" sz="700" dirty="0" err="1">
                <a:latin typeface="Arial "/>
                <a:cs typeface="Arial" panose="020B0604020202020204" pitchFamily="34" charset="0"/>
              </a:rPr>
              <a:t>Grealish</a:t>
            </a:r>
            <a:r>
              <a:rPr lang="en-US" sz="700" dirty="0">
                <a:latin typeface="Arial "/>
                <a:cs typeface="Arial" panose="020B0604020202020204" pitchFamily="34" charset="0"/>
              </a:rPr>
              <a:t>, A. (2019) 'A systematic review: the influence of social media on depression, anxiety and psychological distress in adolescents,' International Journal of Adolescence and Youth, 25(1), pp. 79–93. </a:t>
            </a:r>
            <a:r>
              <a:rPr lang="en-US" sz="700" dirty="0">
                <a:latin typeface="Arial "/>
                <a:cs typeface="Arial" panose="020B0604020202020204" pitchFamily="34" charset="0"/>
                <a:hlinkClick r:id="rId5"/>
              </a:rPr>
              <a:t>https://doi.org/10.1080/02673843.2019.1590851</a:t>
            </a:r>
            <a:r>
              <a:rPr lang="en-US" sz="700" dirty="0" smtClean="0">
                <a:latin typeface="Arial "/>
                <a:cs typeface="Arial" panose="020B0604020202020204" pitchFamily="34" charset="0"/>
              </a:rPr>
              <a:t>. </a:t>
            </a:r>
            <a:r>
              <a:rPr lang="en-US" sz="700" dirty="0">
                <a:latin typeface="Arial "/>
                <a:cs typeface="Arial" panose="020B0604020202020204" pitchFamily="34" charset="0"/>
              </a:rPr>
              <a:t>(Accessed on 3 November 2025</a:t>
            </a:r>
            <a:r>
              <a:rPr lang="en-US" sz="700" dirty="0" smtClean="0">
                <a:latin typeface="Arial "/>
                <a:cs typeface="Arial" panose="020B0604020202020204" pitchFamily="34" charset="0"/>
              </a:rPr>
              <a:t>).</a:t>
            </a:r>
            <a:endParaRPr lang="en-US" sz="700" dirty="0">
              <a:latin typeface="Arial "/>
              <a:cs typeface="Arial" panose="020B0604020202020204" pitchFamily="34" charset="0"/>
            </a:endParaRPr>
          </a:p>
          <a:p>
            <a:pPr marL="228600" indent="-228600" algn="just">
              <a:buAutoNum type="arabicPeriod"/>
            </a:pPr>
            <a:r>
              <a:rPr lang="en-US" sz="700" dirty="0" err="1" smtClean="0">
                <a:latin typeface="Arial "/>
                <a:cs typeface="Arial" panose="020B0604020202020204" pitchFamily="34" charset="0"/>
              </a:rPr>
              <a:t>Newlove</a:t>
            </a:r>
            <a:r>
              <a:rPr lang="en-US" sz="700" dirty="0" smtClean="0">
                <a:latin typeface="Arial "/>
                <a:cs typeface="Arial" panose="020B0604020202020204" pitchFamily="34" charset="0"/>
              </a:rPr>
              <a:t>-Delgado</a:t>
            </a:r>
            <a:r>
              <a:rPr lang="en-US" sz="700" dirty="0">
                <a:latin typeface="Arial "/>
                <a:cs typeface="Arial" panose="020B0604020202020204" pitchFamily="34" charset="0"/>
              </a:rPr>
              <a:t>, T. et al. (2023b) Mental Health of Children and Young People in England, 2023 - wave 4 follow up to the 2017 survey. Survey. NHS England. </a:t>
            </a:r>
            <a:r>
              <a:rPr lang="en-US" sz="700" dirty="0" smtClean="0">
                <a:latin typeface="Arial "/>
                <a:cs typeface="Arial" panose="020B0604020202020204" pitchFamily="34" charset="0"/>
              </a:rPr>
              <a:t>Available </a:t>
            </a:r>
            <a:r>
              <a:rPr lang="en-US" sz="700" dirty="0">
                <a:latin typeface="Arial "/>
                <a:cs typeface="Arial" panose="020B0604020202020204" pitchFamily="34" charset="0"/>
              </a:rPr>
              <a:t>at: </a:t>
            </a:r>
            <a:r>
              <a:rPr lang="en-US" sz="700" dirty="0">
                <a:latin typeface="Arial "/>
                <a:cs typeface="Arial" panose="020B0604020202020204" pitchFamily="34" charset="0"/>
                <a:hlinkClick r:id="rId6"/>
              </a:rPr>
              <a:t>https://</a:t>
            </a:r>
            <a:r>
              <a:rPr lang="en-US" sz="700" dirty="0" smtClean="0">
                <a:latin typeface="Arial "/>
                <a:cs typeface="Arial" panose="020B0604020202020204" pitchFamily="34" charset="0"/>
                <a:hlinkClick r:id="rId6"/>
              </a:rPr>
              <a:t>digital.nhs.uk/data-and-information/publications/statistical/mental-health-of-children-and-young-people-in-england/2023-wave-4-follow-up</a:t>
            </a:r>
            <a:r>
              <a:rPr lang="en-US" sz="700" dirty="0" smtClean="0">
                <a:latin typeface="Arial "/>
                <a:cs typeface="Arial" panose="020B0604020202020204" pitchFamily="34" charset="0"/>
              </a:rPr>
              <a:t> </a:t>
            </a:r>
            <a:r>
              <a:rPr lang="en-US" sz="700" dirty="0">
                <a:latin typeface="Arial "/>
                <a:cs typeface="Arial" panose="020B0604020202020204" pitchFamily="34" charset="0"/>
              </a:rPr>
              <a:t>(Accessed: 27 October 2025). </a:t>
            </a:r>
            <a:endParaRPr lang="en-US" sz="700" dirty="0" smtClean="0">
              <a:latin typeface="Arial "/>
              <a:cs typeface="Arial" panose="020B0604020202020204" pitchFamily="34" charset="0"/>
            </a:endParaRPr>
          </a:p>
          <a:p>
            <a:pPr marL="228600" indent="-228600" algn="just">
              <a:buAutoNum type="arabicPeriod"/>
            </a:pPr>
            <a:r>
              <a:rPr lang="en-US" sz="700" dirty="0" smtClean="0">
                <a:latin typeface="Arial "/>
                <a:cs typeface="Arial" panose="020B0604020202020204" pitchFamily="34" charset="0"/>
              </a:rPr>
              <a:t>NHS </a:t>
            </a:r>
            <a:r>
              <a:rPr lang="en-US" sz="700" dirty="0">
                <a:latin typeface="Arial "/>
                <a:cs typeface="Arial" panose="020B0604020202020204" pitchFamily="34" charset="0"/>
              </a:rPr>
              <a:t>England  (2023) NHS England » Inclusive digital healthcare: a framework for NHS action on digital inclusion. Available at: </a:t>
            </a:r>
            <a:r>
              <a:rPr lang="en-US" sz="700" dirty="0">
                <a:latin typeface="Arial "/>
                <a:cs typeface="Arial" panose="020B0604020202020204" pitchFamily="34" charset="0"/>
                <a:hlinkClick r:id="rId7"/>
              </a:rPr>
              <a:t>https://</a:t>
            </a:r>
            <a:r>
              <a:rPr lang="en-US" sz="700" dirty="0" smtClean="0">
                <a:latin typeface="Arial "/>
                <a:cs typeface="Arial" panose="020B0604020202020204" pitchFamily="34" charset="0"/>
                <a:hlinkClick r:id="rId7"/>
              </a:rPr>
              <a:t>www.england.nhs.uk/long-read/inclusive-digital-healthcare</a:t>
            </a:r>
            <a:r>
              <a:rPr lang="en-US" sz="700" dirty="0" smtClean="0">
                <a:latin typeface="Arial "/>
                <a:cs typeface="Arial" panose="020B0604020202020204" pitchFamily="34" charset="0"/>
              </a:rPr>
              <a:t> </a:t>
            </a:r>
            <a:r>
              <a:rPr lang="en-US" sz="700" dirty="0">
                <a:latin typeface="Arial "/>
                <a:cs typeface="Arial" panose="020B0604020202020204" pitchFamily="34" charset="0"/>
              </a:rPr>
              <a:t>(Accessed: 27 October 2025). </a:t>
            </a:r>
          </a:p>
          <a:p>
            <a:pPr marL="228600" indent="-228600" algn="just">
              <a:buAutoNum type="arabicPeriod"/>
            </a:pPr>
            <a:r>
              <a:rPr lang="en-US" sz="700" dirty="0" smtClean="0">
                <a:latin typeface="Arial "/>
                <a:cs typeface="Arial" panose="020B0604020202020204" pitchFamily="34" charset="0"/>
              </a:rPr>
              <a:t>Online </a:t>
            </a:r>
            <a:r>
              <a:rPr lang="en-US" sz="700" dirty="0">
                <a:latin typeface="Arial "/>
                <a:cs typeface="Arial" panose="020B0604020202020204" pitchFamily="34" charset="0"/>
              </a:rPr>
              <a:t>Nation 2024 Report (2024) Online Nation. Available at: </a:t>
            </a:r>
            <a:r>
              <a:rPr lang="en-US" sz="700" dirty="0">
                <a:latin typeface="Arial "/>
                <a:cs typeface="Arial" panose="020B0604020202020204" pitchFamily="34" charset="0"/>
                <a:hlinkClick r:id="rId8"/>
              </a:rPr>
              <a:t>https://</a:t>
            </a:r>
            <a:r>
              <a:rPr lang="en-US" sz="700" dirty="0" smtClean="0">
                <a:latin typeface="Arial "/>
                <a:cs typeface="Arial" panose="020B0604020202020204" pitchFamily="34" charset="0"/>
                <a:hlinkClick r:id="rId8"/>
              </a:rPr>
              <a:t>www.ofcom.org.uk/siteassets/resources/documents/research-and-data/online-research/online-nation/2024/online-nation-2024-report.pdf?v=386238</a:t>
            </a:r>
            <a:r>
              <a:rPr lang="en-US" sz="700" dirty="0">
                <a:latin typeface="Arial "/>
                <a:cs typeface="Arial" panose="020B0604020202020204" pitchFamily="34" charset="0"/>
              </a:rPr>
              <a:t> (Accessed: 27 October 2025). </a:t>
            </a:r>
            <a:endParaRPr lang="en-US" sz="700" dirty="0" smtClean="0">
              <a:latin typeface="Arial "/>
              <a:cs typeface="Arial" panose="020B0604020202020204" pitchFamily="34" charset="0"/>
            </a:endParaRPr>
          </a:p>
          <a:p>
            <a:pPr marL="228600" indent="-228600" algn="just">
              <a:buAutoNum type="arabicPeriod"/>
            </a:pPr>
            <a:r>
              <a:rPr lang="en-US" sz="700" dirty="0" err="1">
                <a:latin typeface="Arial "/>
                <a:cs typeface="Arial" panose="020B0604020202020204" pitchFamily="34" charset="0"/>
              </a:rPr>
              <a:t>Odgers</a:t>
            </a:r>
            <a:r>
              <a:rPr lang="en-US" sz="700" dirty="0">
                <a:latin typeface="Arial "/>
                <a:cs typeface="Arial" panose="020B0604020202020204" pitchFamily="34" charset="0"/>
              </a:rPr>
              <a:t>, C.L. and Jensen, M.R. (2020) 'Annual Research Review: Adolescent mental health in the digital age: facts, fears, and future directions,' Journal of Child Psychology and Psychiatry, 61(3), pp. 336–348. </a:t>
            </a:r>
            <a:r>
              <a:rPr lang="en-US" sz="700" dirty="0">
                <a:latin typeface="Arial "/>
                <a:cs typeface="Arial" panose="020B0604020202020204" pitchFamily="34" charset="0"/>
                <a:hlinkClick r:id="rId9"/>
              </a:rPr>
              <a:t>https://doi.org/10.1111/jcpp.13190</a:t>
            </a:r>
            <a:r>
              <a:rPr lang="en-US" sz="700" dirty="0" smtClean="0">
                <a:latin typeface="Arial "/>
                <a:cs typeface="Arial" panose="020B0604020202020204" pitchFamily="34" charset="0"/>
              </a:rPr>
              <a:t>. (Accessed on 3 November 2025).</a:t>
            </a:r>
          </a:p>
          <a:p>
            <a:pPr marL="228600" indent="-228600" algn="just">
              <a:buFontTx/>
              <a:buAutoNum type="arabicPeriod"/>
            </a:pPr>
            <a:r>
              <a:rPr lang="en-US" sz="700" dirty="0" err="1">
                <a:latin typeface="Arial "/>
                <a:cs typeface="Arial" panose="020B0604020202020204" pitchFamily="34" charset="0"/>
              </a:rPr>
              <a:t>Plackett</a:t>
            </a:r>
            <a:r>
              <a:rPr lang="en-US" sz="700" dirty="0">
                <a:latin typeface="Arial "/>
                <a:cs typeface="Arial" panose="020B0604020202020204" pitchFamily="34" charset="0"/>
              </a:rPr>
              <a:t>, R., </a:t>
            </a:r>
            <a:r>
              <a:rPr lang="en-US" sz="700" dirty="0" err="1">
                <a:latin typeface="Arial "/>
                <a:cs typeface="Arial" panose="020B0604020202020204" pitchFamily="34" charset="0"/>
              </a:rPr>
              <a:t>Sheringham</a:t>
            </a:r>
            <a:r>
              <a:rPr lang="en-US" sz="700" dirty="0">
                <a:latin typeface="Arial "/>
                <a:cs typeface="Arial" panose="020B0604020202020204" pitchFamily="34" charset="0"/>
              </a:rPr>
              <a:t>, J. and </a:t>
            </a:r>
            <a:r>
              <a:rPr lang="en-US" sz="700" dirty="0" err="1">
                <a:latin typeface="Arial "/>
                <a:cs typeface="Arial" panose="020B0604020202020204" pitchFamily="34" charset="0"/>
              </a:rPr>
              <a:t>Dykxhoorn</a:t>
            </a:r>
            <a:r>
              <a:rPr lang="en-US" sz="700" dirty="0">
                <a:latin typeface="Arial "/>
                <a:cs typeface="Arial" panose="020B0604020202020204" pitchFamily="34" charset="0"/>
              </a:rPr>
              <a:t>, J. (2023) 'The longitudinal impact of social media use on UK adolescents’ mental health: Longitudinal observational study,' Journal of Medical Internet Research, 25, p. e43213. </a:t>
            </a:r>
            <a:r>
              <a:rPr lang="en-US" sz="700" dirty="0">
                <a:latin typeface="Arial "/>
                <a:cs typeface="Arial" panose="020B0604020202020204" pitchFamily="34" charset="0"/>
                <a:hlinkClick r:id="rId10"/>
              </a:rPr>
              <a:t>https://doi.org/10.2196/43213</a:t>
            </a:r>
            <a:r>
              <a:rPr lang="en-US" sz="700" dirty="0" smtClean="0">
                <a:latin typeface="Arial "/>
                <a:cs typeface="Arial" panose="020B0604020202020204" pitchFamily="34" charset="0"/>
              </a:rPr>
              <a:t>. </a:t>
            </a:r>
            <a:r>
              <a:rPr lang="en-US" sz="700" dirty="0">
                <a:latin typeface="Arial "/>
                <a:cs typeface="Arial" panose="020B0604020202020204" pitchFamily="34" charset="0"/>
              </a:rPr>
              <a:t>(Accessed on 3 November 2025</a:t>
            </a:r>
            <a:r>
              <a:rPr lang="en-US" sz="700" dirty="0" smtClean="0">
                <a:latin typeface="Arial "/>
                <a:cs typeface="Arial" panose="020B0604020202020204" pitchFamily="34" charset="0"/>
              </a:rPr>
              <a:t>).</a:t>
            </a:r>
            <a:endParaRPr lang="en-US" sz="700" dirty="0">
              <a:latin typeface="Arial "/>
              <a:cs typeface="Arial" panose="020B0604020202020204" pitchFamily="34" charset="0"/>
            </a:endParaRPr>
          </a:p>
          <a:p>
            <a:pPr marL="228600" indent="-228600" algn="just">
              <a:buAutoNum type="arabicPeriod"/>
            </a:pPr>
            <a:r>
              <a:rPr lang="en-US" sz="700" dirty="0" smtClean="0">
                <a:latin typeface="Arial "/>
                <a:cs typeface="Arial" panose="020B0604020202020204" pitchFamily="34" charset="0"/>
              </a:rPr>
              <a:t>Royal </a:t>
            </a:r>
            <a:r>
              <a:rPr lang="en-US" sz="700" dirty="0">
                <a:latin typeface="Arial "/>
                <a:cs typeface="Arial" panose="020B0604020202020204" pitchFamily="34" charset="0"/>
              </a:rPr>
              <a:t>Society for Public Health (2017) Publications. Available at:  </a:t>
            </a:r>
            <a:r>
              <a:rPr lang="en-US" sz="700" dirty="0">
                <a:latin typeface="Arial "/>
                <a:cs typeface="Arial" panose="020B0604020202020204" pitchFamily="34" charset="0"/>
                <a:hlinkClick r:id="rId11"/>
              </a:rPr>
              <a:t>https://www.rsph.org.uk/our-work/publications/statusofmind/?</a:t>
            </a:r>
            <a:r>
              <a:rPr lang="en-US" sz="700" dirty="0" smtClean="0">
                <a:latin typeface="Arial "/>
                <a:cs typeface="Arial" panose="020B0604020202020204" pitchFamily="34" charset="0"/>
                <a:hlinkClick r:id="rId11"/>
              </a:rPr>
              <a:t>utm</a:t>
            </a:r>
            <a:r>
              <a:rPr lang="en-US" sz="700" dirty="0" smtClean="0">
                <a:latin typeface="Arial "/>
                <a:cs typeface="Arial" panose="020B0604020202020204" pitchFamily="34" charset="0"/>
              </a:rPr>
              <a:t>  </a:t>
            </a:r>
            <a:r>
              <a:rPr lang="en-US" sz="700" dirty="0">
                <a:latin typeface="Arial "/>
                <a:cs typeface="Arial" panose="020B0604020202020204" pitchFamily="34" charset="0"/>
              </a:rPr>
              <a:t>(Accessed: 27 October 2025).</a:t>
            </a:r>
          </a:p>
          <a:p>
            <a:pPr marL="228600" indent="-228600" algn="just">
              <a:buAutoNum type="arabicPeriod"/>
            </a:pPr>
            <a:r>
              <a:rPr lang="en-US" sz="700" dirty="0" smtClean="0">
                <a:latin typeface="Arial "/>
                <a:cs typeface="Arial" panose="020B0604020202020204" pitchFamily="34" charset="0"/>
              </a:rPr>
              <a:t>Statista </a:t>
            </a:r>
            <a:r>
              <a:rPr lang="en-US" sz="700" dirty="0">
                <a:latin typeface="Arial "/>
                <a:cs typeface="Arial" panose="020B0604020202020204" pitchFamily="34" charset="0"/>
              </a:rPr>
              <a:t>(2025) Most well-known social networks in the UK 2024. Available at: Available at: </a:t>
            </a:r>
            <a:r>
              <a:rPr lang="en-US" sz="700" dirty="0">
                <a:latin typeface="Arial "/>
                <a:cs typeface="Arial" panose="020B0604020202020204" pitchFamily="34" charset="0"/>
                <a:hlinkClick r:id="rId12"/>
              </a:rPr>
              <a:t>https://www.statista.com/statistics/1309958/most-well-known-social-networks-in-the-uk/#:~:text=Table_title:%20Leading%20social%20networks%20ranked%20by%20brand,Snapchat%20%7C%20Share%20of%20respondents:%2090%25%20%7C</a:t>
            </a:r>
            <a:r>
              <a:rPr lang="en-US" sz="700" dirty="0" smtClean="0">
                <a:latin typeface="Arial "/>
                <a:cs typeface="Arial" panose="020B0604020202020204" pitchFamily="34" charset="0"/>
              </a:rPr>
              <a:t>.   </a:t>
            </a:r>
            <a:r>
              <a:rPr lang="en-US" sz="700" dirty="0">
                <a:latin typeface="Arial "/>
                <a:cs typeface="Arial" panose="020B0604020202020204" pitchFamily="34" charset="0"/>
              </a:rPr>
              <a:t>(Accessed: 27 October 2025).</a:t>
            </a:r>
          </a:p>
          <a:p>
            <a:pPr marL="228600" indent="-228600" algn="just">
              <a:buAutoNum type="arabicPeriod"/>
            </a:pPr>
            <a:r>
              <a:rPr lang="en-US" sz="700" dirty="0" smtClean="0">
                <a:latin typeface="Arial "/>
                <a:cs typeface="Arial" panose="020B0604020202020204" pitchFamily="34" charset="0"/>
              </a:rPr>
              <a:t>Twenge</a:t>
            </a:r>
            <a:r>
              <a:rPr lang="en-US" sz="700" dirty="0">
                <a:latin typeface="Arial "/>
                <a:cs typeface="Arial" panose="020B0604020202020204" pitchFamily="34" charset="0"/>
              </a:rPr>
              <a:t>, J.M. et al. (2017) 'Increases in depressive Symptoms, Suicide-Related Outcomes, and suicide rates among U.S. adolescents after 2010 and links to increased new media screen time,' Clinical Psychological Science, 6(1), pp. 3–17. Available at: </a:t>
            </a:r>
            <a:r>
              <a:rPr lang="en-US" sz="700" dirty="0">
                <a:latin typeface="Arial "/>
                <a:cs typeface="Arial" panose="020B0604020202020204" pitchFamily="34" charset="0"/>
                <a:hlinkClick r:id="rId13"/>
              </a:rPr>
              <a:t>https://</a:t>
            </a:r>
            <a:r>
              <a:rPr lang="en-US" sz="700" dirty="0" smtClean="0">
                <a:latin typeface="Arial "/>
                <a:cs typeface="Arial" panose="020B0604020202020204" pitchFamily="34" charset="0"/>
                <a:hlinkClick r:id="rId13"/>
              </a:rPr>
              <a:t>doi.org/10.1177/2167702617723376</a:t>
            </a:r>
            <a:r>
              <a:rPr lang="en-US" sz="700" dirty="0">
                <a:latin typeface="Arial "/>
                <a:cs typeface="Arial" panose="020B0604020202020204" pitchFamily="34" charset="0"/>
              </a:rPr>
              <a:t> </a:t>
            </a:r>
          </a:p>
          <a:p>
            <a:pPr marL="228600" indent="-228600" algn="just">
              <a:buFontTx/>
              <a:buAutoNum type="arabicPeriod"/>
            </a:pPr>
            <a:r>
              <a:rPr lang="en-US" sz="700" dirty="0">
                <a:latin typeface="Arial "/>
                <a:cs typeface="Arial" panose="020B0604020202020204" pitchFamily="34" charset="0"/>
              </a:rPr>
              <a:t>Tracy, D.K. et al. (2022) 'Digital literacy in contemporary mental healthcare: online assessments and mobile health apps,' </a:t>
            </a:r>
            <a:r>
              <a:rPr lang="en-US" sz="700" dirty="0" err="1">
                <a:latin typeface="Arial "/>
                <a:cs typeface="Arial" panose="020B0604020202020204" pitchFamily="34" charset="0"/>
              </a:rPr>
              <a:t>BJPsych</a:t>
            </a:r>
            <a:r>
              <a:rPr lang="en-US" sz="700" dirty="0">
                <a:latin typeface="Arial "/>
                <a:cs typeface="Arial" panose="020B0604020202020204" pitchFamily="34" charset="0"/>
              </a:rPr>
              <a:t> Advances, 30(1), pp. 27–35. </a:t>
            </a:r>
            <a:r>
              <a:rPr lang="en-US" sz="700" dirty="0">
                <a:latin typeface="Arial "/>
                <a:cs typeface="Arial" panose="020B0604020202020204" pitchFamily="34" charset="0"/>
                <a:hlinkClick r:id="rId14"/>
              </a:rPr>
              <a:t>https://</a:t>
            </a:r>
            <a:r>
              <a:rPr lang="en-US" sz="700" dirty="0" smtClean="0">
                <a:latin typeface="Arial "/>
                <a:cs typeface="Arial" panose="020B0604020202020204" pitchFamily="34" charset="0"/>
                <a:hlinkClick r:id="rId14"/>
              </a:rPr>
              <a:t>doi.org/10.1192/bja.2022.60</a:t>
            </a:r>
            <a:r>
              <a:rPr lang="en-US" sz="700" dirty="0" smtClean="0">
                <a:latin typeface="Arial "/>
                <a:cs typeface="Arial" panose="020B0604020202020204" pitchFamily="34" charset="0"/>
              </a:rPr>
              <a:t> . (Accessed</a:t>
            </a:r>
            <a:r>
              <a:rPr lang="en-US" sz="700" dirty="0">
                <a:latin typeface="Arial "/>
                <a:cs typeface="Arial" panose="020B0604020202020204" pitchFamily="34" charset="0"/>
              </a:rPr>
              <a:t>: 27 October 2025</a:t>
            </a:r>
            <a:r>
              <a:rPr lang="en-US" sz="700" dirty="0" smtClean="0">
                <a:latin typeface="Arial "/>
                <a:cs typeface="Arial" panose="020B0604020202020204" pitchFamily="34" charset="0"/>
              </a:rPr>
              <a:t>).</a:t>
            </a:r>
            <a:endParaRPr lang="en-US" sz="700" dirty="0">
              <a:latin typeface="Arial "/>
              <a:cs typeface="Arial" panose="020B0604020202020204" pitchFamily="34" charset="0"/>
            </a:endParaRPr>
          </a:p>
          <a:p>
            <a:pPr marL="228600" indent="-228600" algn="just">
              <a:buAutoNum type="arabicPeriod"/>
            </a:pPr>
            <a:r>
              <a:rPr lang="en-US" sz="700" dirty="0" smtClean="0">
                <a:latin typeface="Arial "/>
                <a:cs typeface="Arial" panose="020B0604020202020204" pitchFamily="34" charset="0"/>
              </a:rPr>
              <a:t>World </a:t>
            </a:r>
            <a:r>
              <a:rPr lang="en-US" sz="700" dirty="0">
                <a:latin typeface="Arial "/>
                <a:cs typeface="Arial" panose="020B0604020202020204" pitchFamily="34" charset="0"/>
              </a:rPr>
              <a:t>Health Organization (2022b) World mental health report: transforming mental health for all. Available at: </a:t>
            </a:r>
            <a:r>
              <a:rPr lang="en-US" sz="700" dirty="0">
                <a:latin typeface="Arial "/>
                <a:cs typeface="Arial" panose="020B0604020202020204" pitchFamily="34" charset="0"/>
                <a:hlinkClick r:id="rId15"/>
              </a:rPr>
              <a:t>https://</a:t>
            </a:r>
            <a:r>
              <a:rPr lang="en-US" sz="700" dirty="0" smtClean="0">
                <a:latin typeface="Arial "/>
                <a:cs typeface="Arial" panose="020B0604020202020204" pitchFamily="34" charset="0"/>
                <a:hlinkClick r:id="rId15"/>
              </a:rPr>
              <a:t>iris.who.int/bitstream/handle/10665/356119/9789240049338-eng.pdf?sequence=1</a:t>
            </a:r>
            <a:r>
              <a:rPr lang="en-US" sz="700" dirty="0" smtClean="0">
                <a:latin typeface="Arial "/>
                <a:cs typeface="Arial" panose="020B0604020202020204" pitchFamily="34" charset="0"/>
              </a:rPr>
              <a:t> . </a:t>
            </a:r>
            <a:r>
              <a:rPr lang="en-US" sz="700" dirty="0">
                <a:latin typeface="Arial "/>
                <a:cs typeface="Arial" panose="020B0604020202020204" pitchFamily="34" charset="0"/>
              </a:rPr>
              <a:t>(Accessed: 27 October 2025</a:t>
            </a:r>
            <a:r>
              <a:rPr lang="en-US" sz="700" dirty="0" smtClean="0">
                <a:latin typeface="Arial "/>
                <a:cs typeface="Arial" panose="020B0604020202020204" pitchFamily="34" charset="0"/>
              </a:rPr>
              <a:t>).</a:t>
            </a:r>
          </a:p>
          <a:p>
            <a:pPr marL="228600" indent="-228600" algn="just">
              <a:buFontTx/>
              <a:buAutoNum type="arabicPeriod"/>
            </a:pPr>
            <a:r>
              <a:rPr lang="en-US" sz="700" dirty="0">
                <a:latin typeface="Arial "/>
                <a:cs typeface="Arial" panose="020B0604020202020204" pitchFamily="34" charset="0"/>
              </a:rPr>
              <a:t>Yu, Y., </a:t>
            </a:r>
            <a:r>
              <a:rPr lang="en-US" sz="700" dirty="0" err="1">
                <a:latin typeface="Arial "/>
                <a:cs typeface="Arial" panose="020B0604020202020204" pitchFamily="34" charset="0"/>
              </a:rPr>
              <a:t>Dykxhoorn</a:t>
            </a:r>
            <a:r>
              <a:rPr lang="en-US" sz="700" dirty="0">
                <a:latin typeface="Arial "/>
                <a:cs typeface="Arial" panose="020B0604020202020204" pitchFamily="34" charset="0"/>
              </a:rPr>
              <a:t>, J. and </a:t>
            </a:r>
            <a:r>
              <a:rPr lang="en-US" sz="700" dirty="0" err="1">
                <a:latin typeface="Arial "/>
                <a:cs typeface="Arial" panose="020B0604020202020204" pitchFamily="34" charset="0"/>
              </a:rPr>
              <a:t>Plackett</a:t>
            </a:r>
            <a:r>
              <a:rPr lang="en-US" sz="700" dirty="0">
                <a:latin typeface="Arial "/>
                <a:cs typeface="Arial" panose="020B0604020202020204" pitchFamily="34" charset="0"/>
              </a:rPr>
              <a:t>, R. (2024) 'The Impact of different types of social media use on the mental health of UK adults: A longitudinal observational Study (Preprint),' Journal of Medical Internet Research, 26, p. e56950. https://doi.org/10.2196/56950</a:t>
            </a:r>
            <a:r>
              <a:rPr lang="en-US" sz="700" dirty="0" smtClean="0">
                <a:latin typeface="Arial "/>
                <a:cs typeface="Arial" panose="020B0604020202020204" pitchFamily="34" charset="0"/>
              </a:rPr>
              <a:t>.</a:t>
            </a:r>
            <a:r>
              <a:rPr lang="en-US" sz="700" dirty="0">
                <a:latin typeface="Arial "/>
                <a:cs typeface="Arial" panose="020B0604020202020204" pitchFamily="34" charset="0"/>
              </a:rPr>
              <a:t> (Accessed on 3 November 2025</a:t>
            </a:r>
            <a:r>
              <a:rPr lang="en-US" sz="700" dirty="0" smtClean="0">
                <a:latin typeface="Arial "/>
                <a:cs typeface="Arial" panose="020B0604020202020204" pitchFamily="34" charset="0"/>
              </a:rPr>
              <a:t>).</a:t>
            </a:r>
            <a:endParaRPr lang="en-US" sz="700" dirty="0">
              <a:latin typeface="Arial 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4711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1339</TotalTime>
  <Words>909</Words>
  <Application>Microsoft Office PowerPoint</Application>
  <PresentationFormat>A3 Paper (297x420 mm)</PresentationFormat>
  <Paragraphs>44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0" baseType="lpstr">
      <vt:lpstr>Aptos</vt:lpstr>
      <vt:lpstr>Aptos Display</vt:lpstr>
      <vt:lpstr>Arial</vt:lpstr>
      <vt:lpstr>Arial </vt:lpstr>
      <vt:lpstr>Arial mt</vt:lpstr>
      <vt:lpstr>Cambria</vt:lpstr>
      <vt:lpstr>Times New Roman</vt:lpstr>
      <vt:lpstr>Wingdings</vt:lpstr>
      <vt:lpstr>Office Theme</vt:lpstr>
      <vt:lpstr>  The Relationship Between Social Media Use and the Mental Health of Young Adults in the United Kingdom: A Public Health Analysis (Akshay Moncy, 2430327,www.uwtsd.ac.uk, Msc Public Health and Social Care in Practice, Dr.Diola Bijlhout)  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Diola Bijlhout</dc:creator>
  <cp:lastModifiedBy>User</cp:lastModifiedBy>
  <cp:revision>185</cp:revision>
  <dcterms:created xsi:type="dcterms:W3CDTF">2024-06-11T15:13:02Z</dcterms:created>
  <dcterms:modified xsi:type="dcterms:W3CDTF">2025-11-03T17:43:56Z</dcterms:modified>
</cp:coreProperties>
</file>