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0775D3-4A4C-108B-BFB5-AB9C5D9A72C4}" v="181" dt="2023-05-25T15:09:48.2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2" d="100"/>
          <a:sy n="72" d="100"/>
        </p:scale>
        <p:origin x="-1104"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86B644A-110F-44B2-9B32-FD6119968302}" type="datetimeFigureOut">
              <a:rPr lang="en-US" smtClean="0"/>
              <a:pPr/>
              <a:t>5/25/2023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B06E91A-6DE1-4DC4-B85D-20A109BB8FCA}"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Under the flagship brand of one of the largest hotel brands in the world, Hilton Hotels and Resorts, </a:t>
            </a:r>
            <a:r>
              <a:rPr lang="en-US" sz="1200" kern="1200" dirty="0">
                <a:solidFill>
                  <a:schemeClr val="tx1"/>
                </a:solidFill>
                <a:latin typeface="+mn-lt"/>
                <a:ea typeface="+mn-ea"/>
                <a:cs typeface="+mn-cs"/>
              </a:rPr>
              <a:t>Waldorf Astoria</a:t>
            </a:r>
            <a:r>
              <a:rPr lang="en-GB" sz="1200" kern="1200" dirty="0">
                <a:solidFill>
                  <a:schemeClr val="tx1"/>
                </a:solidFill>
                <a:latin typeface="+mn-lt"/>
                <a:ea typeface="+mn-ea"/>
                <a:cs typeface="+mn-cs"/>
              </a:rPr>
              <a:t> is mainly targeted towards the dual aspects of business and leisure travels made across the international plethora. Located at different accessible points within close proximity for travellers it is present near airports, major city centres, popular vacation centres, and tourist spots against a diversified global landscape. </a:t>
            </a:r>
            <a:r>
              <a:rPr lang="en-US" sz="1200" kern="1200" dirty="0">
                <a:solidFill>
                  <a:schemeClr val="tx1"/>
                </a:solidFill>
                <a:latin typeface="+mn-lt"/>
                <a:ea typeface="+mn-ea"/>
                <a:cs typeface="+mn-cs"/>
              </a:rPr>
              <a:t>Waldorf Astoria</a:t>
            </a:r>
            <a:r>
              <a:rPr lang="en-GB" sz="1200" kern="1200" dirty="0">
                <a:solidFill>
                  <a:schemeClr val="tx1"/>
                </a:solidFill>
                <a:latin typeface="+mn-lt"/>
                <a:ea typeface="+mn-ea"/>
                <a:cs typeface="+mn-cs"/>
              </a:rPr>
              <a:t> comprises stock that has a Value Grade of D, Growth Grade of B, and Momentum Grade of B.</a:t>
            </a:r>
            <a:endParaRPr lang="en-IN" dirty="0"/>
          </a:p>
        </p:txBody>
      </p:sp>
      <p:sp>
        <p:nvSpPr>
          <p:cNvPr id="4" name="Slide Number Placeholder 3"/>
          <p:cNvSpPr>
            <a:spLocks noGrp="1"/>
          </p:cNvSpPr>
          <p:nvPr>
            <p:ph type="sldNum" sz="quarter" idx="10"/>
          </p:nvPr>
        </p:nvSpPr>
        <p:spPr/>
        <p:txBody>
          <a:bodyPr/>
          <a:lstStyle/>
          <a:p>
            <a:fld id="{5B06E91A-6DE1-4DC4-B85D-20A109BB8FCA}" type="slidenum">
              <a:rPr lang="en-IN" smtClean="0"/>
              <a:pPr/>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According to certain variables, the major targeted audience of </a:t>
            </a:r>
            <a:r>
              <a:rPr lang="en-US" sz="1200" kern="1200" dirty="0">
                <a:solidFill>
                  <a:schemeClr val="tx1"/>
                </a:solidFill>
                <a:latin typeface="+mn-lt"/>
                <a:ea typeface="+mn-ea"/>
                <a:cs typeface="+mn-cs"/>
              </a:rPr>
              <a:t>Waldorf Astoria </a:t>
            </a:r>
            <a:r>
              <a:rPr lang="en-GB" sz="1200" kern="1200" dirty="0">
                <a:solidFill>
                  <a:schemeClr val="tx1"/>
                </a:solidFill>
                <a:latin typeface="+mn-lt"/>
                <a:ea typeface="+mn-ea"/>
                <a:cs typeface="+mn-cs"/>
              </a:rPr>
              <a:t>is millennial travellers. Targets the mid-market regions Most millennial travellers are its priorities.</a:t>
            </a:r>
            <a:endParaRPr lang="en-IN" dirty="0"/>
          </a:p>
        </p:txBody>
      </p:sp>
      <p:sp>
        <p:nvSpPr>
          <p:cNvPr id="4" name="Slide Number Placeholder 3"/>
          <p:cNvSpPr>
            <a:spLocks noGrp="1"/>
          </p:cNvSpPr>
          <p:nvPr>
            <p:ph type="sldNum" sz="quarter" idx="10"/>
          </p:nvPr>
        </p:nvSpPr>
        <p:spPr/>
        <p:txBody>
          <a:bodyPr/>
          <a:lstStyle/>
          <a:p>
            <a:fld id="{5B06E91A-6DE1-4DC4-B85D-20A109BB8FCA}" type="slidenum">
              <a:rPr lang="en-IN" smtClean="0"/>
              <a:pPr/>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Well classified as a full-service hotel, Hilton provides its services extensively through the inclusion of meetings, with banquet facilities for weddings and other special events. Moreover, the provision of restaurants and lounges, in addition to gift shops, swimming pools and retail facilities. It also provides certain luxurious aspects with other excellent services at premium prices. Such an approach makes it a customer-oriented hotel business. It also imparts economic gains to its country.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B06E91A-6DE1-4DC4-B85D-20A109BB8FCA}" type="slidenum">
              <a:rPr lang="en-IN" smtClean="0"/>
              <a:pPr/>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Waldorf Astoria tries to extract opportunities capped within its award-winning rewards, in addition to its Hilton </a:t>
            </a:r>
            <a:r>
              <a:rPr lang="en-GB" sz="1200" kern="1200" dirty="0" err="1">
                <a:solidFill>
                  <a:schemeClr val="tx1"/>
                </a:solidFill>
                <a:latin typeface="+mn-lt"/>
                <a:ea typeface="+mn-ea"/>
                <a:cs typeface="+mn-cs"/>
              </a:rPr>
              <a:t>Honors</a:t>
            </a:r>
            <a:r>
              <a:rPr lang="en-GB" sz="1200" kern="1200" dirty="0">
                <a:solidFill>
                  <a:schemeClr val="tx1"/>
                </a:solidFill>
                <a:latin typeface="+mn-lt"/>
                <a:ea typeface="+mn-ea"/>
                <a:cs typeface="+mn-cs"/>
              </a:rPr>
              <a:t>. Moreover, training programs for its employees will provide better facilitation to its customers. Moreover, employees can change with the changing industry. Waldorf Astoria has implemented a wide range of green initiatives, which is a part of “Hilton’s Commitment to Sustainability” (</a:t>
            </a:r>
            <a:r>
              <a:rPr lang="en-US" sz="1200" kern="1200" dirty="0" err="1">
                <a:solidFill>
                  <a:schemeClr val="tx1"/>
                </a:solidFill>
                <a:latin typeface="+mn-lt"/>
                <a:ea typeface="+mn-ea"/>
                <a:cs typeface="+mn-cs"/>
              </a:rPr>
              <a:t>Devarasetti</a:t>
            </a:r>
            <a:r>
              <a:rPr lang="en-US" sz="1200" kern="1200" dirty="0">
                <a:solidFill>
                  <a:schemeClr val="tx1"/>
                </a:solidFill>
                <a:latin typeface="+mn-lt"/>
                <a:ea typeface="+mn-ea"/>
                <a:cs typeface="+mn-cs"/>
              </a:rPr>
              <a:t>, 2021</a:t>
            </a:r>
            <a:r>
              <a:rPr lang="en-GB" sz="1200" kern="1200" dirty="0">
                <a:solidFill>
                  <a:schemeClr val="tx1"/>
                </a:solidFill>
                <a:latin typeface="+mn-lt"/>
                <a:ea typeface="+mn-ea"/>
                <a:cs typeface="+mn-cs"/>
              </a:rPr>
              <a:t>). This will help customers to recognize themselves with the reduced GHG emissions and reduced carbon footprint.</a:t>
            </a:r>
            <a:endParaRPr lang="en-IN" dirty="0"/>
          </a:p>
        </p:txBody>
      </p:sp>
      <p:sp>
        <p:nvSpPr>
          <p:cNvPr id="4" name="Slide Number Placeholder 3"/>
          <p:cNvSpPr>
            <a:spLocks noGrp="1"/>
          </p:cNvSpPr>
          <p:nvPr>
            <p:ph type="sldNum" sz="quarter" idx="10"/>
          </p:nvPr>
        </p:nvSpPr>
        <p:spPr/>
        <p:txBody>
          <a:bodyPr/>
          <a:lstStyle/>
          <a:p>
            <a:fld id="{5B06E91A-6DE1-4DC4-B85D-20A109BB8FCA}" type="slidenum">
              <a:rPr lang="en-IN" smtClean="0"/>
              <a:pPr/>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Hilton has a market for the high-class global population across 17 countries with 34 resorts. Over and above, it has various luxurious brands such as Waldorf Astoria, a modern impression of authentic experience. Additionally, Waldorf Astoria exposes the history and culture of reality to its customers which enhances their guest experience. Authenticated leadership promotes innovation and commitment in the hospitality industry. Moreover, its innovation Gallery is an incubator and experiential showcase.</a:t>
            </a:r>
            <a:endParaRPr lang="en-IN" dirty="0"/>
          </a:p>
        </p:txBody>
      </p:sp>
      <p:sp>
        <p:nvSpPr>
          <p:cNvPr id="4" name="Slide Number Placeholder 3"/>
          <p:cNvSpPr>
            <a:spLocks noGrp="1"/>
          </p:cNvSpPr>
          <p:nvPr>
            <p:ph type="sldNum" sz="quarter" idx="10"/>
          </p:nvPr>
        </p:nvSpPr>
        <p:spPr/>
        <p:txBody>
          <a:bodyPr/>
          <a:lstStyle/>
          <a:p>
            <a:fld id="{5B06E91A-6DE1-4DC4-B85D-20A109BB8FCA}" type="slidenum">
              <a:rPr lang="en-IN" smtClean="0"/>
              <a:pPr/>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role of the hotel services is to provide the guests with the check-in and check-out processes, due to technicalities. These technicalities are due to major innovations in the hotel industry to serve the guests properly. Data analytics and management are important for guests. This helps provide them with the required important information.  Guests  need to be accommodated in an attentive, friendly, and courteous manner. Addressing  customers complaints, and concerns, and monitoring cleanliness and sanitation are all aspects of service functionality by the hotels for their guests.</a:t>
            </a:r>
            <a:endParaRPr lang="en-IN" dirty="0"/>
          </a:p>
        </p:txBody>
      </p:sp>
      <p:sp>
        <p:nvSpPr>
          <p:cNvPr id="4" name="Slide Number Placeholder 3"/>
          <p:cNvSpPr>
            <a:spLocks noGrp="1"/>
          </p:cNvSpPr>
          <p:nvPr>
            <p:ph type="sldNum" sz="quarter" idx="10"/>
          </p:nvPr>
        </p:nvSpPr>
        <p:spPr/>
        <p:txBody>
          <a:bodyPr/>
          <a:lstStyle/>
          <a:p>
            <a:fld id="{5B06E91A-6DE1-4DC4-B85D-20A109BB8FCA}" type="slidenum">
              <a:rPr lang="en-IN" smtClean="0"/>
              <a:pPr/>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 well-dealt in services offered by the hospitality industry has become the major </a:t>
            </a:r>
            <a:r>
              <a:rPr lang="en-GB" sz="1200" kern="1200" dirty="0" err="1">
                <a:solidFill>
                  <a:schemeClr val="tx1"/>
                </a:solidFill>
                <a:latin typeface="+mn-lt"/>
                <a:ea typeface="+mn-ea"/>
                <a:cs typeface="+mn-cs"/>
              </a:rPr>
              <a:t>incomed</a:t>
            </a:r>
            <a:r>
              <a:rPr lang="en-GB" sz="1200" kern="1200" dirty="0">
                <a:solidFill>
                  <a:schemeClr val="tx1"/>
                </a:solidFill>
                <a:latin typeface="+mn-lt"/>
                <a:ea typeface="+mn-ea"/>
                <a:cs typeface="+mn-cs"/>
              </a:rPr>
              <a:t> source for the economy providing economies of scale in the tertiary sector. Certain reports have provided data where it quite evidenced that around 87% of the guests book hotels only after reviewing them. As a result, the various social media channels are considered of immense importance.</a:t>
            </a:r>
            <a:endParaRPr lang="en-IN" dirty="0"/>
          </a:p>
        </p:txBody>
      </p:sp>
      <p:sp>
        <p:nvSpPr>
          <p:cNvPr id="4" name="Slide Number Placeholder 3"/>
          <p:cNvSpPr>
            <a:spLocks noGrp="1"/>
          </p:cNvSpPr>
          <p:nvPr>
            <p:ph type="sldNum" sz="quarter" idx="10"/>
          </p:nvPr>
        </p:nvSpPr>
        <p:spPr/>
        <p:txBody>
          <a:bodyPr/>
          <a:lstStyle/>
          <a:p>
            <a:fld id="{5B06E91A-6DE1-4DC4-B85D-20A109BB8FCA}" type="slidenum">
              <a:rPr lang="en-IN" smtClean="0"/>
              <a:pPr/>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customers are required to be provided with the convenience so that they are well facilitated.  Moreover, provisions such as sanitation, cleanliness, safety policies, with easy and efficient communication are a few of the guest expectations that can be efficiently met by working out their policy framework (Chamberlain and </a:t>
            </a:r>
            <a:r>
              <a:rPr lang="en-GB" sz="1200" kern="1200" dirty="0" err="1">
                <a:solidFill>
                  <a:schemeClr val="tx1"/>
                </a:solidFill>
                <a:latin typeface="+mn-lt"/>
                <a:ea typeface="+mn-ea"/>
                <a:cs typeface="+mn-cs"/>
              </a:rPr>
              <a:t>Susheelan</a:t>
            </a:r>
            <a:r>
              <a:rPr lang="en-GB" sz="1200" kern="1200" dirty="0">
                <a:solidFill>
                  <a:schemeClr val="tx1"/>
                </a:solidFill>
                <a:latin typeface="+mn-lt"/>
                <a:ea typeface="+mn-ea"/>
                <a:cs typeface="+mn-cs"/>
              </a:rPr>
              <a:t>, 2021) . Moreover, consistent research and development will bring about new technological  assistants that will contribute well monitored services to its customers.</a:t>
            </a:r>
            <a:endParaRPr lang="en-IN" dirty="0"/>
          </a:p>
        </p:txBody>
      </p:sp>
      <p:sp>
        <p:nvSpPr>
          <p:cNvPr id="4" name="Slide Number Placeholder 3"/>
          <p:cNvSpPr>
            <a:spLocks noGrp="1"/>
          </p:cNvSpPr>
          <p:nvPr>
            <p:ph type="sldNum" sz="quarter" idx="10"/>
          </p:nvPr>
        </p:nvSpPr>
        <p:spPr/>
        <p:txBody>
          <a:bodyPr/>
          <a:lstStyle/>
          <a:p>
            <a:fld id="{5B06E91A-6DE1-4DC4-B85D-20A109BB8FCA}" type="slidenum">
              <a:rPr lang="en-IN" smtClean="0"/>
              <a:pPr/>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5B06E91A-6DE1-4DC4-B85D-20A109BB8FCA}" type="slidenum">
              <a:rPr lang="en-IN" smtClean="0"/>
              <a:pPr/>
              <a:t>11</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5/25/2023</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5/25/2023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5/25/2023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D8BD707-D9CF-40AE-B4C6-C98DA3205C09}" type="datetimeFigureOut">
              <a:rPr lang="en-US" smtClean="0"/>
              <a:pPr/>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5/25/2023</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5/25/2023</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14555"/>
            <a:ext cx="7772400" cy="2514600"/>
          </a:xfrm>
        </p:spPr>
        <p:txBody>
          <a:bodyPr vert="horz" lIns="91440" tIns="45720" rIns="91440" bIns="45720" anchor="b">
            <a:noAutofit/>
            <a:scene3d>
              <a:camera prst="orthographicFront"/>
              <a:lightRig rig="soft" dir="t"/>
            </a:scene3d>
            <a:sp3d prstMaterial="softEdge">
              <a:bevelT w="25400" h="25400"/>
            </a:sp3d>
          </a:bodyPr>
          <a:lstStyle/>
          <a:p>
            <a:pPr algn="ctr"/>
            <a:r>
              <a:rPr lang="en-IN" sz="2400" dirty="0">
                <a:solidFill>
                  <a:schemeClr val="tx1"/>
                </a:solidFill>
                <a:latin typeface="Arial"/>
                <a:ea typeface="Times New Roman"/>
                <a:cs typeface="Arial"/>
              </a:rPr>
              <a:t>BMIH4003 HOSPITALITY AND GUEST SERVICES </a:t>
            </a:r>
            <a:br>
              <a:rPr lang="en-IN" sz="2400" dirty="0">
                <a:latin typeface="Arial"/>
                <a:ea typeface="Times New Roman"/>
                <a:cs typeface="Arial"/>
              </a:rPr>
            </a:br>
            <a:br>
              <a:rPr lang="en-IN" sz="2400" dirty="0">
                <a:latin typeface="Arial"/>
                <a:ea typeface="Times New Roman"/>
                <a:cs typeface="Arial"/>
              </a:rPr>
            </a:br>
            <a:r>
              <a:rPr lang="en-IN" sz="2400" dirty="0">
                <a:solidFill>
                  <a:schemeClr val="tx1"/>
                </a:solidFill>
                <a:latin typeface="Arial"/>
                <a:ea typeface="Times New Roman"/>
                <a:cs typeface="Arial"/>
              </a:rPr>
              <a:t>Student </a:t>
            </a:r>
            <a:r>
              <a:rPr lang="en-IN" sz="2400" err="1">
                <a:solidFill>
                  <a:schemeClr val="tx1"/>
                </a:solidFill>
                <a:latin typeface="Arial"/>
                <a:ea typeface="Times New Roman"/>
                <a:cs typeface="Arial"/>
              </a:rPr>
              <a:t>name:Florin</a:t>
            </a:r>
            <a:r>
              <a:rPr lang="en-IN" sz="2400" dirty="0">
                <a:solidFill>
                  <a:schemeClr val="tx1"/>
                </a:solidFill>
                <a:latin typeface="Arial"/>
                <a:ea typeface="Times New Roman"/>
                <a:cs typeface="Arial"/>
              </a:rPr>
              <a:t> Dragomir</a:t>
            </a:r>
            <a:br>
              <a:rPr lang="en-IN" sz="2400" dirty="0">
                <a:latin typeface="Arial"/>
                <a:ea typeface="Times New Roman"/>
              </a:rPr>
            </a:br>
            <a:r>
              <a:rPr lang="en-IN" sz="2400" dirty="0">
                <a:solidFill>
                  <a:schemeClr val="tx1"/>
                </a:solidFill>
                <a:latin typeface="Arial"/>
                <a:ea typeface="Times New Roman"/>
                <a:cs typeface="Arial"/>
              </a:rPr>
              <a:t>Student id:2227451</a:t>
            </a:r>
            <a:br>
              <a:rPr lang="en-IN" sz="2400" dirty="0">
                <a:latin typeface="Arial"/>
                <a:ea typeface="Times New Roman"/>
                <a:cs typeface="Arial"/>
              </a:rPr>
            </a:br>
            <a:r>
              <a:rPr lang="en-IN" sz="2400" err="1">
                <a:solidFill>
                  <a:schemeClr val="tx1"/>
                </a:solidFill>
                <a:latin typeface="Arial"/>
                <a:cs typeface="Arial"/>
              </a:rPr>
              <a:t>Lecturer:Charlote</a:t>
            </a:r>
            <a:r>
              <a:rPr lang="en-IN" sz="2400" dirty="0">
                <a:solidFill>
                  <a:schemeClr val="tx1"/>
                </a:solidFill>
                <a:latin typeface="Arial"/>
                <a:cs typeface="Arial"/>
              </a:rPr>
              <a:t> Joyner</a:t>
            </a:r>
            <a:br>
              <a:rPr lang="en-IN" sz="2400" dirty="0">
                <a:latin typeface="Arial"/>
                <a:cs typeface="Arial"/>
              </a:rPr>
            </a:br>
            <a:br>
              <a:rPr lang="en-IN" sz="2400" dirty="0">
                <a:latin typeface="Arial"/>
              </a:rPr>
            </a:br>
            <a:r>
              <a:rPr lang="en-GB" sz="2400" dirty="0">
                <a:solidFill>
                  <a:srgbClr val="FF0000"/>
                </a:solidFill>
                <a:latin typeface="Arial"/>
                <a:cs typeface="Times New Roman"/>
              </a:rPr>
              <a:t> </a:t>
            </a:r>
            <a:r>
              <a:rPr lang="en-GB" sz="2400" dirty="0">
                <a:solidFill>
                  <a:schemeClr val="tx1"/>
                </a:solidFill>
                <a:latin typeface="Arial"/>
                <a:cs typeface="Times New Roman"/>
              </a:rPr>
              <a:t>Waldorf Astoria </a:t>
            </a:r>
            <a:endParaRPr lang="en-IN" sz="2400" dirty="0">
              <a:solidFill>
                <a:schemeClr val="tx1"/>
              </a:solidFill>
              <a:latin typeface="Arial"/>
              <a:cs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2785872"/>
          </a:xfrm>
        </p:spPr>
        <p:txBody>
          <a:bodyPr vert="horz" lIns="91440" tIns="45720" rIns="91440" bIns="45720" anchor="t">
            <a:normAutofit/>
          </a:bodyPr>
          <a:lstStyle/>
          <a:p>
            <a:pPr indent="-255905" algn="just">
              <a:lnSpc>
                <a:spcPct val="150000"/>
              </a:lnSpc>
              <a:buNone/>
            </a:pPr>
            <a:r>
              <a:rPr lang="en-GB" sz="1200" dirty="0">
                <a:latin typeface="Arial"/>
                <a:ea typeface="Times New Roman"/>
                <a:cs typeface="Arial"/>
              </a:rPr>
              <a:t>In this presentation, a well-structured potential of the hospitality industry is given with reference to Hotel Hilton and its brand, namely </a:t>
            </a:r>
            <a:r>
              <a:rPr lang="en-US" sz="1200" dirty="0">
                <a:latin typeface="Arial"/>
                <a:ea typeface="Times New Roman"/>
                <a:cs typeface="Arial"/>
              </a:rPr>
              <a:t>Waldorf Astoria</a:t>
            </a:r>
            <a:r>
              <a:rPr lang="en-GB" sz="1200" dirty="0">
                <a:latin typeface="Arial"/>
                <a:ea typeface="Times New Roman"/>
                <a:cs typeface="Arial"/>
              </a:rPr>
              <a:t>.</a:t>
            </a:r>
            <a:r>
              <a:rPr lang="en-GB" sz="1200" dirty="0">
                <a:solidFill>
                  <a:srgbClr val="FF0000"/>
                </a:solidFill>
                <a:latin typeface="Arial"/>
                <a:ea typeface="Times New Roman"/>
                <a:cs typeface="Arial"/>
              </a:rPr>
              <a:t> </a:t>
            </a:r>
            <a:r>
              <a:rPr lang="en-GB" sz="1200" dirty="0">
                <a:latin typeface="Arial"/>
                <a:ea typeface="Times New Roman"/>
                <a:cs typeface="Arial"/>
              </a:rPr>
              <a:t>Across the sections and subsections of the given topic, this presentation will provide deep insights into well-efficient concepts of the hospitality sector impacting the economy of the country.</a:t>
            </a:r>
            <a:endParaRPr lang="en-IN" sz="1200">
              <a:latin typeface="Arial"/>
              <a:cs typeface="Arial"/>
            </a:endParaRPr>
          </a:p>
        </p:txBody>
      </p:sp>
      <p:sp>
        <p:nvSpPr>
          <p:cNvPr id="2" name="Title 1"/>
          <p:cNvSpPr>
            <a:spLocks noGrp="1"/>
          </p:cNvSpPr>
          <p:nvPr>
            <p:ph type="title"/>
          </p:nvPr>
        </p:nvSpPr>
        <p:spPr/>
        <p:txBody>
          <a:bodyPr vert="horz" lIns="91440" tIns="45720" rIns="91440" bIns="45720" rtlCol="0" anchor="ctr">
            <a:normAutofit/>
            <a:scene3d>
              <a:camera prst="orthographicFront"/>
              <a:lightRig rig="soft" dir="t"/>
            </a:scene3d>
            <a:sp3d prstMaterial="softEdge">
              <a:bevelT w="25400" h="25400"/>
            </a:sp3d>
          </a:bodyPr>
          <a:lstStyle/>
          <a:p>
            <a:r>
              <a:rPr lang="en-IN" sz="2800" dirty="0">
                <a:latin typeface="Arial"/>
                <a:ea typeface="Times New Roman"/>
                <a:cs typeface="Arial"/>
              </a:rPr>
              <a:t>Introduction</a:t>
            </a:r>
            <a:endParaRPr lang="en-IN" sz="2800">
              <a:latin typeface="Arial"/>
              <a:cs typeface="Arial"/>
            </a:endParaRPr>
          </a:p>
        </p:txBody>
      </p:sp>
      <p:pic>
        <p:nvPicPr>
          <p:cNvPr id="4" name="Picture 2"/>
          <p:cNvPicPr>
            <a:picLocks noChangeAspect="1" noChangeArrowheads="1"/>
          </p:cNvPicPr>
          <p:nvPr/>
        </p:nvPicPr>
        <p:blipFill>
          <a:blip r:embed="rId2"/>
          <a:srcRect/>
          <a:stretch>
            <a:fillRect/>
          </a:stretch>
        </p:blipFill>
        <p:spPr bwMode="auto">
          <a:xfrm>
            <a:off x="2895600" y="4114799"/>
            <a:ext cx="4038600" cy="2213325"/>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4800600" cy="4919472"/>
          </a:xfrm>
        </p:spPr>
        <p:txBody>
          <a:bodyPr vert="horz" lIns="91440" tIns="45720" rIns="91440" bIns="45720" anchor="t">
            <a:noAutofit/>
          </a:bodyPr>
          <a:lstStyle/>
          <a:p>
            <a:pPr marL="342900" lvl="0" indent="-342900" algn="just">
              <a:lnSpc>
                <a:spcPct val="170000"/>
              </a:lnSpc>
              <a:spcBef>
                <a:spcPts val="0"/>
              </a:spcBef>
              <a:buFont typeface="Symbol"/>
              <a:buChar char=""/>
            </a:pPr>
            <a:r>
              <a:rPr lang="en-US" sz="1200" dirty="0">
                <a:latin typeface="Arial"/>
                <a:ea typeface="Times New Roman"/>
                <a:cs typeface="Times New Roman"/>
              </a:rPr>
              <a:t>Waldorf Astoria acquired by Hilton Hotel and renamed with the Waldorf Hilton</a:t>
            </a:r>
            <a:endParaRPr lang="en-US" sz="1200">
              <a:latin typeface="Arial"/>
              <a:ea typeface="Arial"/>
              <a:cs typeface="Times New Roman"/>
            </a:endParaRPr>
          </a:p>
          <a:p>
            <a:pPr marL="342900" lvl="0" indent="-342900" algn="just">
              <a:lnSpc>
                <a:spcPct val="170000"/>
              </a:lnSpc>
              <a:spcBef>
                <a:spcPts val="0"/>
              </a:spcBef>
              <a:buFont typeface="Symbol"/>
              <a:buChar char=""/>
            </a:pPr>
            <a:r>
              <a:rPr lang="en-US" sz="1200" dirty="0">
                <a:latin typeface="Arial"/>
                <a:ea typeface="Times New Roman"/>
                <a:cs typeface="Times New Roman"/>
              </a:rPr>
              <a:t>Quality accommodation and restaurant services along with other amenities such as decent fitness centre, swimming pools, spa, Wi-Fi system and 24*7 security and guest service (The Telegraph, 2017)</a:t>
            </a:r>
            <a:endParaRPr lang="en-US" sz="1200">
              <a:latin typeface="Arial"/>
              <a:ea typeface="Arial"/>
              <a:cs typeface="Times New Roman"/>
            </a:endParaRPr>
          </a:p>
          <a:p>
            <a:pPr marL="342900" indent="-342900" algn="just">
              <a:lnSpc>
                <a:spcPct val="170000"/>
              </a:lnSpc>
              <a:spcBef>
                <a:spcPts val="0"/>
              </a:spcBef>
              <a:buFont typeface="Symbol"/>
              <a:buChar char=""/>
            </a:pPr>
            <a:r>
              <a:rPr lang="en-GB" sz="1200" dirty="0">
                <a:latin typeface="Arial"/>
                <a:ea typeface="Times New Roman"/>
                <a:cs typeface="Times New Roman"/>
              </a:rPr>
              <a:t>Included in the Fortune List of Top 100 Companies of 2020 </a:t>
            </a:r>
            <a:endParaRPr lang="en-US" sz="1200">
              <a:latin typeface="Arial"/>
              <a:ea typeface="Arial"/>
              <a:cs typeface="Times New Roman" pitchFamily="18" charset="0"/>
            </a:endParaRPr>
          </a:p>
          <a:p>
            <a:pPr marL="342900" lvl="0" indent="-342900" algn="just">
              <a:lnSpc>
                <a:spcPct val="170000"/>
              </a:lnSpc>
              <a:spcBef>
                <a:spcPts val="0"/>
              </a:spcBef>
              <a:buFont typeface="Symbol"/>
              <a:buChar char=""/>
            </a:pPr>
            <a:r>
              <a:rPr lang="en-US" sz="1200" dirty="0">
                <a:latin typeface="Arial"/>
                <a:ea typeface="Times New Roman"/>
                <a:cs typeface="Times New Roman"/>
              </a:rPr>
              <a:t>Waldorf Astoria being a flagship</a:t>
            </a:r>
            <a:r>
              <a:rPr lang="en-GB" sz="1200" dirty="0">
                <a:latin typeface="Arial"/>
                <a:ea typeface="Times New Roman"/>
                <a:cs typeface="Times New Roman"/>
              </a:rPr>
              <a:t> brand under Hilton Hotels and Resorts</a:t>
            </a:r>
            <a:endParaRPr lang="en-US" sz="1200" dirty="0">
              <a:latin typeface="Arial"/>
              <a:ea typeface="Times New Roman"/>
              <a:cs typeface="Times New Roman"/>
            </a:endParaRPr>
          </a:p>
          <a:p>
            <a:pPr marL="342900" lvl="0" indent="-342900" algn="just">
              <a:lnSpc>
                <a:spcPct val="170000"/>
              </a:lnSpc>
              <a:spcBef>
                <a:spcPts val="0"/>
              </a:spcBef>
              <a:buFont typeface="Symbol"/>
              <a:buChar char=""/>
            </a:pPr>
            <a:r>
              <a:rPr lang="en-US" sz="1200" dirty="0">
                <a:latin typeface="Arial"/>
                <a:ea typeface="Times New Roman"/>
                <a:cs typeface="Times New Roman"/>
              </a:rPr>
              <a:t>Waldorf Astoria providing customers with “Hilton Honors” member benefits including discount rate, digital check-in and others (Hilton.com. 2022)</a:t>
            </a:r>
            <a:endParaRPr lang="en-IN" sz="1200" dirty="0">
              <a:latin typeface="Arial"/>
              <a:cs typeface="Times New Roman"/>
            </a:endParaRPr>
          </a:p>
        </p:txBody>
      </p:sp>
      <p:sp>
        <p:nvSpPr>
          <p:cNvPr id="2" name="Title 1"/>
          <p:cNvSpPr>
            <a:spLocks noGrp="1"/>
          </p:cNvSpPr>
          <p:nvPr>
            <p:ph type="title"/>
          </p:nvPr>
        </p:nvSpPr>
        <p:spPr>
          <a:xfrm>
            <a:off x="533400" y="0"/>
            <a:ext cx="8229600" cy="1143000"/>
          </a:xfrm>
        </p:spPr>
        <p:txBody>
          <a:bodyPr vert="horz" lIns="91440" tIns="45720" rIns="91440" bIns="45720" rtlCol="0" anchor="ctr">
            <a:normAutofit/>
            <a:scene3d>
              <a:camera prst="orthographicFront"/>
              <a:lightRig rig="soft" dir="t"/>
            </a:scene3d>
            <a:sp3d prstMaterial="softEdge">
              <a:bevelT w="25400" h="25400"/>
            </a:sp3d>
          </a:bodyPr>
          <a:lstStyle/>
          <a:p>
            <a:pPr algn="ctr"/>
            <a:r>
              <a:rPr lang="en-IN" sz="2800" dirty="0">
                <a:latin typeface="Arial"/>
                <a:ea typeface="Times New Roman"/>
                <a:cs typeface="Arial"/>
              </a:rPr>
              <a:t>Background of the hotel brand</a:t>
            </a:r>
            <a:endParaRPr lang="en-IN" sz="2800">
              <a:latin typeface="Arial"/>
              <a:cs typeface="Arial"/>
            </a:endParaRPr>
          </a:p>
        </p:txBody>
      </p:sp>
      <p:pic>
        <p:nvPicPr>
          <p:cNvPr id="5" name="Picture 2"/>
          <p:cNvPicPr>
            <a:picLocks noChangeAspect="1" noChangeArrowheads="1"/>
          </p:cNvPicPr>
          <p:nvPr/>
        </p:nvPicPr>
        <p:blipFill>
          <a:blip r:embed="rId3"/>
          <a:srcRect/>
          <a:stretch>
            <a:fillRect/>
          </a:stretch>
        </p:blipFill>
        <p:spPr bwMode="auto">
          <a:xfrm>
            <a:off x="5486400" y="1371600"/>
            <a:ext cx="3317319" cy="2176410"/>
          </a:xfrm>
          <a:prstGeom prst="rect">
            <a:avLst/>
          </a:prstGeom>
          <a:noFill/>
          <a:ln w="9525">
            <a:noFill/>
            <a:miter lim="800000"/>
            <a:headEnd/>
            <a:tailEnd/>
          </a:ln>
          <a:effectLst/>
        </p:spPr>
      </p:pic>
      <p:pic>
        <p:nvPicPr>
          <p:cNvPr id="2051" name="Picture 3"/>
          <p:cNvPicPr>
            <a:picLocks noChangeAspect="1" noChangeArrowheads="1"/>
          </p:cNvPicPr>
          <p:nvPr/>
        </p:nvPicPr>
        <p:blipFill>
          <a:blip r:embed="rId4"/>
          <a:srcRect/>
          <a:stretch>
            <a:fillRect/>
          </a:stretch>
        </p:blipFill>
        <p:spPr bwMode="auto">
          <a:xfrm>
            <a:off x="5057876" y="3657600"/>
            <a:ext cx="3898514" cy="29718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219200"/>
            <a:ext cx="4724400" cy="4525963"/>
          </a:xfrm>
        </p:spPr>
        <p:txBody>
          <a:bodyPr vert="horz" lIns="91440" tIns="45720" rIns="91440" bIns="45720" anchor="t">
            <a:normAutofit/>
          </a:bodyPr>
          <a:lstStyle/>
          <a:p>
            <a:pPr marL="342900" lvl="0" indent="-342900" algn="just">
              <a:lnSpc>
                <a:spcPct val="150000"/>
              </a:lnSpc>
              <a:spcBef>
                <a:spcPts val="0"/>
              </a:spcBef>
              <a:buFont typeface="Arial"/>
              <a:buChar char="●"/>
            </a:pPr>
            <a:r>
              <a:rPr lang="en-GB" sz="1200" dirty="0">
                <a:latin typeface="Arial"/>
                <a:ea typeface="Times New Roman"/>
                <a:cs typeface="Arial"/>
              </a:rPr>
              <a:t>Target customers of </a:t>
            </a:r>
            <a:r>
              <a:rPr lang="en-US" sz="1200" dirty="0">
                <a:latin typeface="Arial"/>
                <a:ea typeface="Times New Roman"/>
                <a:cs typeface="Arial"/>
              </a:rPr>
              <a:t>Waldorf Astoria are the wealthy customers who like to feel rich in their lives by authentic and exclusive travel experiences</a:t>
            </a:r>
          </a:p>
          <a:p>
            <a:pPr marL="342900" lvl="0" indent="-342900" algn="just">
              <a:lnSpc>
                <a:spcPct val="150000"/>
              </a:lnSpc>
              <a:spcBef>
                <a:spcPts val="0"/>
              </a:spcBef>
              <a:buFont typeface="Arial"/>
              <a:buChar char="●"/>
            </a:pPr>
            <a:r>
              <a:rPr lang="en-US" sz="1200" dirty="0">
                <a:latin typeface="Arial"/>
                <a:ea typeface="Times New Roman"/>
                <a:cs typeface="Arial"/>
              </a:rPr>
              <a:t>Waldorf Astoria coming up with a marketing campaign called “Live Unforgettable” with different types of marketing campaign for guests such as ‘Game Day’, ‘Spa for Two’ and ‘Sundae Surprise’ (</a:t>
            </a:r>
            <a:r>
              <a:rPr lang="en-US" sz="1200" dirty="0" err="1">
                <a:latin typeface="Arial"/>
                <a:ea typeface="Times New Roman"/>
                <a:cs typeface="Arial"/>
              </a:rPr>
              <a:t>Businesswire</a:t>
            </a:r>
            <a:r>
              <a:rPr lang="en-US" sz="1200" dirty="0">
                <a:latin typeface="Arial"/>
                <a:ea typeface="Times New Roman"/>
                <a:cs typeface="Arial"/>
              </a:rPr>
              <a:t>, 2018)</a:t>
            </a:r>
          </a:p>
          <a:p>
            <a:pPr marL="342900" indent="-342900" algn="just">
              <a:lnSpc>
                <a:spcPct val="150000"/>
              </a:lnSpc>
              <a:spcBef>
                <a:spcPts val="0"/>
              </a:spcBef>
              <a:buFont typeface="Arial"/>
              <a:buChar char="●"/>
            </a:pPr>
            <a:r>
              <a:rPr lang="en-GB" sz="1200" dirty="0">
                <a:latin typeface="Arial"/>
                <a:ea typeface="Times New Roman"/>
                <a:cs typeface="Arial"/>
              </a:rPr>
              <a:t>Middle and senior-aged business professionals belonging to high class  </a:t>
            </a:r>
            <a:r>
              <a:rPr lang="en-IN" sz="1200" dirty="0">
                <a:latin typeface="Arial"/>
                <a:ea typeface="Times New Roman"/>
                <a:cs typeface="Arial"/>
              </a:rPr>
              <a:t>  </a:t>
            </a:r>
            <a:endParaRPr lang="en-IN" sz="1200">
              <a:latin typeface="Arial"/>
              <a:ea typeface="Arial"/>
              <a:cs typeface="Arial"/>
            </a:endParaRPr>
          </a:p>
        </p:txBody>
      </p:sp>
      <p:sp>
        <p:nvSpPr>
          <p:cNvPr id="2" name="Title 1"/>
          <p:cNvSpPr>
            <a:spLocks noGrp="1"/>
          </p:cNvSpPr>
          <p:nvPr>
            <p:ph type="title"/>
          </p:nvPr>
        </p:nvSpPr>
        <p:spPr>
          <a:xfrm>
            <a:off x="457200" y="0"/>
            <a:ext cx="8229600" cy="1143000"/>
          </a:xfrm>
        </p:spPr>
        <p:txBody>
          <a:bodyPr vert="horz" lIns="91440" tIns="45720" rIns="91440" bIns="45720" rtlCol="0" anchor="ctr">
            <a:normAutofit/>
            <a:scene3d>
              <a:camera prst="orthographicFront"/>
              <a:lightRig rig="soft" dir="t"/>
            </a:scene3d>
            <a:sp3d prstMaterial="softEdge">
              <a:bevelT w="25400" h="25400"/>
            </a:sp3d>
          </a:bodyPr>
          <a:lstStyle/>
          <a:p>
            <a:pPr algn="ctr"/>
            <a:r>
              <a:rPr lang="en-IN" sz="2400" dirty="0">
                <a:latin typeface="Arial"/>
                <a:ea typeface="Times New Roman"/>
                <a:cs typeface="Arial"/>
              </a:rPr>
              <a:t>Main customers of the hotel </a:t>
            </a:r>
            <a:endParaRPr lang="en-IN" sz="2400">
              <a:latin typeface="Arial"/>
              <a:cs typeface="Arial"/>
            </a:endParaRPr>
          </a:p>
        </p:txBody>
      </p:sp>
      <p:pic>
        <p:nvPicPr>
          <p:cNvPr id="3074" name="Picture 2"/>
          <p:cNvPicPr>
            <a:picLocks noChangeAspect="1" noChangeArrowheads="1"/>
          </p:cNvPicPr>
          <p:nvPr/>
        </p:nvPicPr>
        <p:blipFill>
          <a:blip r:embed="rId3"/>
          <a:srcRect/>
          <a:stretch>
            <a:fillRect/>
          </a:stretch>
        </p:blipFill>
        <p:spPr bwMode="auto">
          <a:xfrm>
            <a:off x="5181600" y="1066800"/>
            <a:ext cx="3648075" cy="4899716"/>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7848600" cy="4525963"/>
          </a:xfrm>
        </p:spPr>
        <p:txBody>
          <a:bodyPr vert="horz" lIns="91440" tIns="45720" rIns="91440" bIns="45720" anchor="t">
            <a:noAutofit/>
          </a:bodyPr>
          <a:lstStyle/>
          <a:p>
            <a:pPr indent="-255905" algn="just">
              <a:lnSpc>
                <a:spcPct val="150000"/>
              </a:lnSpc>
              <a:buNone/>
            </a:pPr>
            <a:r>
              <a:rPr lang="en-GB" sz="1700" b="1" dirty="0">
                <a:latin typeface="Times New Roman"/>
                <a:ea typeface="Times New Roman"/>
              </a:rPr>
              <a:t>Nature</a:t>
            </a:r>
            <a:endParaRPr lang="en-IN" sz="1700" dirty="0">
              <a:latin typeface="Arial"/>
              <a:ea typeface="Arial"/>
              <a:cs typeface="Arial"/>
            </a:endParaRPr>
          </a:p>
          <a:p>
            <a:pPr lvl="0" indent="-255905" algn="just">
              <a:lnSpc>
                <a:spcPct val="150000"/>
              </a:lnSpc>
            </a:pPr>
            <a:r>
              <a:rPr lang="en-GB" sz="1200" dirty="0">
                <a:latin typeface="Arial"/>
                <a:cs typeface="Times New Roman"/>
              </a:rPr>
              <a:t>Being a fastest growing and most innovative luxury hotel brand, </a:t>
            </a:r>
            <a:r>
              <a:rPr lang="en-US" sz="1200" dirty="0">
                <a:latin typeface="Arial"/>
                <a:cs typeface="Times New Roman"/>
              </a:rPr>
              <a:t>Waldorf Astoria provides higher standards of services and facilities.</a:t>
            </a:r>
          </a:p>
          <a:p>
            <a:pPr indent="-255905" algn="just">
              <a:lnSpc>
                <a:spcPct val="150000"/>
              </a:lnSpc>
            </a:pPr>
            <a:r>
              <a:rPr lang="en-GB" sz="1200" dirty="0">
                <a:latin typeface="Arial"/>
                <a:cs typeface="Times New Roman"/>
              </a:rPr>
              <a:t>Availability of extended-day suits </a:t>
            </a:r>
            <a:endParaRPr lang="en-US" sz="1200">
              <a:latin typeface="Arial"/>
              <a:cs typeface="Times New Roman" pitchFamily="18" charset="0"/>
            </a:endParaRPr>
          </a:p>
          <a:p>
            <a:pPr lvl="0" indent="-255905" algn="just">
              <a:lnSpc>
                <a:spcPct val="150000"/>
              </a:lnSpc>
            </a:pPr>
            <a:r>
              <a:rPr lang="en-GB" sz="1200" dirty="0">
                <a:latin typeface="Arial"/>
                <a:cs typeface="Times New Roman"/>
              </a:rPr>
              <a:t>“</a:t>
            </a:r>
            <a:r>
              <a:rPr lang="en-US" sz="1200" dirty="0">
                <a:latin typeface="Arial"/>
                <a:cs typeface="Times New Roman"/>
              </a:rPr>
              <a:t>Waldorf Astoria Unforgettable Experiences” incorporating the most exclusive and engaging activities and VIP amenities such as in-room spa treatments and luxury airport transfers (The Financial Express, 2015)</a:t>
            </a:r>
          </a:p>
          <a:p>
            <a:pPr lvl="0" indent="-255905" algn="just">
              <a:lnSpc>
                <a:spcPct val="150000"/>
              </a:lnSpc>
            </a:pPr>
            <a:r>
              <a:rPr lang="en-GB" sz="1200" dirty="0">
                <a:latin typeface="Arial"/>
                <a:cs typeface="Times New Roman"/>
              </a:rPr>
              <a:t>Offers loyalty programs</a:t>
            </a:r>
            <a:endParaRPr lang="en-US" sz="1200">
              <a:latin typeface="Arial"/>
              <a:cs typeface="Times New Roman"/>
            </a:endParaRPr>
          </a:p>
        </p:txBody>
      </p:sp>
      <p:sp>
        <p:nvSpPr>
          <p:cNvPr id="2" name="Title 1"/>
          <p:cNvSpPr>
            <a:spLocks noGrp="1"/>
          </p:cNvSpPr>
          <p:nvPr>
            <p:ph type="title"/>
          </p:nvPr>
        </p:nvSpPr>
        <p:spPr/>
        <p:txBody>
          <a:bodyPr vert="horz" lIns="91440" tIns="45720" rIns="91440" bIns="45720" rtlCol="0" anchor="ctr">
            <a:noAutofit/>
            <a:scene3d>
              <a:camera prst="orthographicFront"/>
              <a:lightRig rig="soft" dir="t"/>
            </a:scene3d>
            <a:sp3d prstMaterial="softEdge">
              <a:bevelT w="25400" h="25400"/>
            </a:sp3d>
          </a:bodyPr>
          <a:lstStyle/>
          <a:p>
            <a:pPr algn="ctr"/>
            <a:r>
              <a:rPr lang="en-GB" sz="2800" dirty="0">
                <a:latin typeface="Arial"/>
                <a:ea typeface="Times New Roman"/>
                <a:cs typeface="Arial"/>
              </a:rPr>
              <a:t>Outline of  nature, scope, and role of the guest services and facilities</a:t>
            </a:r>
            <a:endParaRPr lang="en-IN" sz="2800">
              <a:latin typeface="Arial"/>
              <a:cs typeface="Arial"/>
            </a:endParaRPr>
          </a:p>
        </p:txBody>
      </p:sp>
      <p:pic>
        <p:nvPicPr>
          <p:cNvPr id="4098" name="Picture 2"/>
          <p:cNvPicPr>
            <a:picLocks noChangeAspect="1" noChangeArrowheads="1"/>
          </p:cNvPicPr>
          <p:nvPr/>
        </p:nvPicPr>
        <p:blipFill>
          <a:blip r:embed="rId3"/>
          <a:srcRect/>
          <a:stretch>
            <a:fillRect/>
          </a:stretch>
        </p:blipFill>
        <p:spPr bwMode="auto">
          <a:xfrm>
            <a:off x="5181600" y="4114800"/>
            <a:ext cx="3057525" cy="2369846"/>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52600"/>
            <a:ext cx="8229600" cy="4102291"/>
          </a:xfrm>
        </p:spPr>
        <p:txBody>
          <a:bodyPr vert="horz" lIns="91440" tIns="45720" rIns="91440" bIns="45720" anchor="t">
            <a:normAutofit/>
          </a:bodyPr>
          <a:lstStyle/>
          <a:p>
            <a:pPr lvl="0" indent="-255905" algn="just">
              <a:lnSpc>
                <a:spcPct val="150000"/>
              </a:lnSpc>
              <a:buNone/>
            </a:pPr>
            <a:r>
              <a:rPr lang="en-GB" sz="1200" b="1" dirty="0">
                <a:latin typeface="Arial"/>
                <a:cs typeface="Times New Roman"/>
              </a:rPr>
              <a:t>Scope</a:t>
            </a:r>
            <a:endParaRPr lang="en-GB" sz="1200" dirty="0">
              <a:latin typeface="Arial"/>
              <a:cs typeface="Times New Roman"/>
            </a:endParaRPr>
          </a:p>
          <a:p>
            <a:pPr indent="-255905" algn="just">
              <a:lnSpc>
                <a:spcPct val="160000"/>
              </a:lnSpc>
            </a:pPr>
            <a:r>
              <a:rPr lang="en-GB" sz="1200" dirty="0">
                <a:latin typeface="Arial"/>
                <a:cs typeface="Times New Roman"/>
              </a:rPr>
              <a:t>With having more than 300 staff in a hotel in different destination, Waldorf Astoria Beverly Hills </a:t>
            </a:r>
            <a:r>
              <a:rPr lang="en-GB" sz="1200" err="1">
                <a:latin typeface="Arial"/>
                <a:cs typeface="Times New Roman"/>
              </a:rPr>
              <a:t>haS</a:t>
            </a:r>
            <a:r>
              <a:rPr lang="en-GB" sz="1200" dirty="0">
                <a:latin typeface="Arial"/>
                <a:cs typeface="Times New Roman"/>
              </a:rPr>
              <a:t> 350 well-trained employees </a:t>
            </a:r>
            <a:endParaRPr lang="en-GB" sz="1200">
              <a:latin typeface="Arial"/>
              <a:cs typeface="Times New Roman" pitchFamily="18" charset="0"/>
            </a:endParaRPr>
          </a:p>
          <a:p>
            <a:pPr lvl="0" indent="-255905" algn="just">
              <a:lnSpc>
                <a:spcPct val="160000"/>
              </a:lnSpc>
            </a:pPr>
            <a:r>
              <a:rPr lang="en-GB" sz="1200" dirty="0">
                <a:latin typeface="Arial"/>
                <a:cs typeface="Times New Roman"/>
              </a:rPr>
              <a:t>The revenue per staff ratio is more than $5710 (</a:t>
            </a:r>
            <a:r>
              <a:rPr lang="en-US" sz="1200" err="1">
                <a:latin typeface="Arial"/>
                <a:cs typeface="Times New Roman"/>
              </a:rPr>
              <a:t>Zippia</a:t>
            </a:r>
            <a:r>
              <a:rPr lang="en-US" sz="1200" dirty="0">
                <a:latin typeface="Arial"/>
                <a:cs typeface="Times New Roman"/>
              </a:rPr>
              <a:t>, 2023</a:t>
            </a:r>
            <a:r>
              <a:rPr lang="en-GB" sz="1200" dirty="0">
                <a:latin typeface="Arial"/>
                <a:cs typeface="Times New Roman"/>
              </a:rPr>
              <a:t>).</a:t>
            </a:r>
            <a:endParaRPr lang="en-US" sz="1200" dirty="0">
              <a:latin typeface="Arial"/>
              <a:cs typeface="Times New Roman"/>
            </a:endParaRPr>
          </a:p>
          <a:p>
            <a:pPr lvl="0" indent="-255905" algn="just">
              <a:lnSpc>
                <a:spcPct val="160000"/>
              </a:lnSpc>
            </a:pPr>
            <a:r>
              <a:rPr lang="en-GB" sz="1200" dirty="0">
                <a:latin typeface="Arial"/>
                <a:cs typeface="Times New Roman"/>
              </a:rPr>
              <a:t>Allow agents to use PTO</a:t>
            </a:r>
            <a:endParaRPr lang="en-US" sz="1200" dirty="0">
              <a:latin typeface="Arial"/>
              <a:cs typeface="Times New Roman"/>
            </a:endParaRPr>
          </a:p>
          <a:p>
            <a:pPr lvl="0" indent="-255905" algn="just">
              <a:lnSpc>
                <a:spcPct val="160000"/>
              </a:lnSpc>
            </a:pPr>
            <a:r>
              <a:rPr lang="en-GB" sz="1200" dirty="0">
                <a:latin typeface="Arial"/>
                <a:cs typeface="Times New Roman"/>
              </a:rPr>
              <a:t>Top-level management integration with the lower levels</a:t>
            </a:r>
            <a:endParaRPr lang="en-US" sz="1200" dirty="0">
              <a:latin typeface="Arial"/>
              <a:cs typeface="Times New Roman"/>
            </a:endParaRPr>
          </a:p>
          <a:p>
            <a:pPr indent="-255905" algn="just">
              <a:lnSpc>
                <a:spcPct val="160000"/>
              </a:lnSpc>
            </a:pPr>
            <a:r>
              <a:rPr lang="en-GB" sz="1200" dirty="0">
                <a:latin typeface="Arial"/>
                <a:cs typeface="Times New Roman"/>
              </a:rPr>
              <a:t>The executive committee needs to adopt a reality perspective</a:t>
            </a:r>
            <a:endParaRPr lang="en-IN" sz="1200">
              <a:latin typeface="Arial"/>
              <a:cs typeface="Times New Roman"/>
            </a:endParaRPr>
          </a:p>
        </p:txBody>
      </p:sp>
      <p:sp>
        <p:nvSpPr>
          <p:cNvPr id="2" name="Title 1"/>
          <p:cNvSpPr>
            <a:spLocks noGrp="1"/>
          </p:cNvSpPr>
          <p:nvPr>
            <p:ph type="title"/>
          </p:nvPr>
        </p:nvSpPr>
        <p:spPr/>
        <p:txBody>
          <a:bodyPr vert="horz" lIns="91440" tIns="45720" rIns="91440" bIns="45720" rtlCol="0" anchor="ctr">
            <a:noAutofit/>
            <a:scene3d>
              <a:camera prst="orthographicFront"/>
              <a:lightRig rig="soft" dir="t"/>
            </a:scene3d>
            <a:sp3d prstMaterial="softEdge">
              <a:bevelT w="25400" h="25400"/>
            </a:sp3d>
          </a:bodyPr>
          <a:lstStyle/>
          <a:p>
            <a:pPr algn="ctr"/>
            <a:r>
              <a:rPr lang="en-GB" sz="2800" dirty="0">
                <a:latin typeface="Arial"/>
                <a:ea typeface="Times New Roman"/>
                <a:cs typeface="Arial"/>
              </a:rPr>
              <a:t>Outline of  nature, scope, and role of the guest services and facilities</a:t>
            </a:r>
            <a:endParaRPr lang="en-IN" sz="2800">
              <a:latin typeface="Arial"/>
              <a:cs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724400" cy="4525963"/>
          </a:xfrm>
        </p:spPr>
        <p:txBody>
          <a:bodyPr vert="horz" lIns="91440" tIns="45720" rIns="91440" bIns="45720" anchor="t">
            <a:normAutofit/>
          </a:bodyPr>
          <a:lstStyle/>
          <a:p>
            <a:pPr indent="-255905" algn="just">
              <a:lnSpc>
                <a:spcPct val="150000"/>
              </a:lnSpc>
              <a:buNone/>
            </a:pPr>
            <a:r>
              <a:rPr lang="en-GB" sz="1200" b="1" dirty="0">
                <a:latin typeface="Arial"/>
                <a:cs typeface="Times New Roman"/>
              </a:rPr>
              <a:t>Role</a:t>
            </a:r>
            <a:endParaRPr lang="en-IN" sz="1200">
              <a:latin typeface="Arial"/>
              <a:cs typeface="Times New Roman"/>
            </a:endParaRPr>
          </a:p>
          <a:p>
            <a:pPr lvl="0" indent="-255905" algn="just">
              <a:lnSpc>
                <a:spcPct val="170000"/>
              </a:lnSpc>
            </a:pPr>
            <a:r>
              <a:rPr lang="en-GB" sz="1200" dirty="0">
                <a:latin typeface="Arial"/>
                <a:cs typeface="Times New Roman"/>
              </a:rPr>
              <a:t>Waldorf Astoria provides around one million rooms to its guests globally</a:t>
            </a:r>
            <a:endParaRPr lang="en-US" sz="1200">
              <a:latin typeface="Arial"/>
              <a:cs typeface="Times New Roman"/>
            </a:endParaRPr>
          </a:p>
          <a:p>
            <a:pPr lvl="0" indent="-255905" algn="just">
              <a:lnSpc>
                <a:spcPct val="170000"/>
              </a:lnSpc>
            </a:pPr>
            <a:r>
              <a:rPr lang="en-GB" sz="1200" dirty="0">
                <a:latin typeface="Arial"/>
                <a:cs typeface="Times New Roman"/>
              </a:rPr>
              <a:t>Waldorf Astoria launching a new innovative named “True Waldorf Service”, in which a personal concierge is assigned to qualified guests (</a:t>
            </a:r>
            <a:r>
              <a:rPr lang="en-US" sz="1200" dirty="0">
                <a:latin typeface="Arial"/>
                <a:cs typeface="Times New Roman"/>
              </a:rPr>
              <a:t>Hospitality ON, 2022</a:t>
            </a:r>
            <a:r>
              <a:rPr lang="en-GB" sz="1200" dirty="0">
                <a:latin typeface="Arial"/>
                <a:cs typeface="Times New Roman"/>
              </a:rPr>
              <a:t>)</a:t>
            </a:r>
            <a:endParaRPr lang="en-US" sz="1200" dirty="0">
              <a:latin typeface="Arial"/>
              <a:cs typeface="Times New Roman"/>
            </a:endParaRPr>
          </a:p>
          <a:p>
            <a:pPr indent="-255905" algn="just">
              <a:lnSpc>
                <a:spcPct val="170000"/>
              </a:lnSpc>
            </a:pPr>
            <a:r>
              <a:rPr lang="en-GB" sz="1200" dirty="0">
                <a:latin typeface="Arial"/>
                <a:cs typeface="Times New Roman"/>
              </a:rPr>
              <a:t>Providing with Innovation Gallery (Hertzfeld, 2017).</a:t>
            </a:r>
            <a:endParaRPr lang="en-IN" sz="1200">
              <a:latin typeface="Arial"/>
              <a:cs typeface="Times New Roman"/>
            </a:endParaRPr>
          </a:p>
        </p:txBody>
      </p:sp>
      <p:sp>
        <p:nvSpPr>
          <p:cNvPr id="2" name="Title 1"/>
          <p:cNvSpPr>
            <a:spLocks noGrp="1"/>
          </p:cNvSpPr>
          <p:nvPr>
            <p:ph type="title"/>
          </p:nvPr>
        </p:nvSpPr>
        <p:spPr>
          <a:xfrm>
            <a:off x="457200" y="228600"/>
            <a:ext cx="8229600" cy="1143000"/>
          </a:xfrm>
        </p:spPr>
        <p:txBody>
          <a:bodyPr vert="horz" lIns="91440" tIns="45720" rIns="91440" bIns="45720" rtlCol="0" anchor="ctr">
            <a:noAutofit/>
            <a:scene3d>
              <a:camera prst="orthographicFront"/>
              <a:lightRig rig="soft" dir="t"/>
            </a:scene3d>
            <a:sp3d prstMaterial="softEdge">
              <a:bevelT w="25400" h="25400"/>
            </a:sp3d>
          </a:bodyPr>
          <a:lstStyle/>
          <a:p>
            <a:pPr algn="ctr"/>
            <a:r>
              <a:rPr lang="en-GB" sz="2800" dirty="0">
                <a:latin typeface="Arial"/>
                <a:ea typeface="Times New Roman"/>
                <a:cs typeface="Arial"/>
              </a:rPr>
              <a:t>Outline of  nature, scope, and role of the guest services and facilities</a:t>
            </a:r>
            <a:endParaRPr lang="en-IN" sz="2800">
              <a:latin typeface="Arial"/>
              <a:cs typeface="Arial"/>
            </a:endParaRPr>
          </a:p>
        </p:txBody>
      </p:sp>
      <p:pic>
        <p:nvPicPr>
          <p:cNvPr id="4098" name="Picture 2"/>
          <p:cNvPicPr>
            <a:picLocks noChangeAspect="1" noChangeArrowheads="1"/>
          </p:cNvPicPr>
          <p:nvPr/>
        </p:nvPicPr>
        <p:blipFill>
          <a:blip r:embed="rId3"/>
          <a:srcRect/>
          <a:stretch>
            <a:fillRect/>
          </a:stretch>
        </p:blipFill>
        <p:spPr bwMode="auto">
          <a:xfrm>
            <a:off x="5334000" y="4191000"/>
            <a:ext cx="3352800" cy="2417135"/>
          </a:xfrm>
          <a:prstGeom prst="rect">
            <a:avLst/>
          </a:prstGeom>
          <a:noFill/>
          <a:ln w="9525">
            <a:noFill/>
            <a:miter lim="800000"/>
            <a:headEnd/>
            <a:tailEnd/>
          </a:ln>
          <a:effectLst/>
        </p:spPr>
      </p:pic>
      <p:pic>
        <p:nvPicPr>
          <p:cNvPr id="5122" name="Picture 2"/>
          <p:cNvPicPr>
            <a:picLocks noChangeAspect="1" noChangeArrowheads="1"/>
          </p:cNvPicPr>
          <p:nvPr/>
        </p:nvPicPr>
        <p:blipFill>
          <a:blip r:embed="rId4"/>
          <a:srcRect/>
          <a:stretch>
            <a:fillRect/>
          </a:stretch>
        </p:blipFill>
        <p:spPr bwMode="auto">
          <a:xfrm>
            <a:off x="5486400" y="1600200"/>
            <a:ext cx="3124200" cy="2538413"/>
          </a:xfrm>
          <a:prstGeom prst="rect">
            <a:avLst/>
          </a:prstGeom>
          <a:noFill/>
          <a:ln w="9525">
            <a:solidFill>
              <a:schemeClr val="tx1"/>
            </a:solid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191000" cy="4525963"/>
          </a:xfrm>
        </p:spPr>
        <p:txBody>
          <a:bodyPr vert="horz" lIns="91440" tIns="45720" rIns="91440" bIns="45720" anchor="t">
            <a:normAutofit/>
          </a:bodyPr>
          <a:lstStyle/>
          <a:p>
            <a:pPr lvl="0" indent="-255905" algn="just">
              <a:lnSpc>
                <a:spcPct val="150000"/>
              </a:lnSpc>
            </a:pPr>
            <a:r>
              <a:rPr lang="en-GB" sz="1200" dirty="0">
                <a:latin typeface="Arial"/>
                <a:cs typeface="Times New Roman"/>
              </a:rPr>
              <a:t>Advanced Check-in and check-out processes delivered by Waldorf Astoria</a:t>
            </a:r>
            <a:endParaRPr lang="en-US" sz="1200">
              <a:latin typeface="Arial"/>
              <a:cs typeface="Times New Roman"/>
            </a:endParaRPr>
          </a:p>
          <a:p>
            <a:pPr lvl="0" indent="-255905" algn="just">
              <a:lnSpc>
                <a:spcPct val="150000"/>
              </a:lnSpc>
            </a:pPr>
            <a:r>
              <a:rPr lang="en-GB" sz="1200" dirty="0">
                <a:latin typeface="Arial"/>
                <a:cs typeface="Times New Roman"/>
              </a:rPr>
              <a:t>Provision of Hotel service information (Chamberlain and </a:t>
            </a:r>
            <a:r>
              <a:rPr lang="en-GB" sz="1200" err="1">
                <a:latin typeface="Arial"/>
                <a:cs typeface="Times New Roman"/>
              </a:rPr>
              <a:t>Susheelan</a:t>
            </a:r>
            <a:r>
              <a:rPr lang="en-GB" sz="1200" dirty="0">
                <a:latin typeface="Arial"/>
                <a:cs typeface="Times New Roman"/>
              </a:rPr>
              <a:t>, 2021).</a:t>
            </a:r>
            <a:endParaRPr lang="en-IN" sz="1200">
              <a:latin typeface="Arial"/>
              <a:cs typeface="Times New Roman"/>
            </a:endParaRPr>
          </a:p>
          <a:p>
            <a:pPr indent="-255905" algn="just">
              <a:lnSpc>
                <a:spcPct val="150000"/>
              </a:lnSpc>
            </a:pPr>
            <a:r>
              <a:rPr lang="en-GB" sz="1200" dirty="0">
                <a:latin typeface="Arial"/>
                <a:cs typeface="Times New Roman"/>
              </a:rPr>
              <a:t>Provision of Guest accommodation</a:t>
            </a:r>
            <a:endParaRPr lang="en-IN" sz="1200">
              <a:latin typeface="Arial"/>
              <a:cs typeface="Times New Roman"/>
            </a:endParaRPr>
          </a:p>
        </p:txBody>
      </p:sp>
      <p:sp>
        <p:nvSpPr>
          <p:cNvPr id="2" name="Title 1"/>
          <p:cNvSpPr>
            <a:spLocks noGrp="1"/>
          </p:cNvSpPr>
          <p:nvPr>
            <p:ph type="title"/>
          </p:nvPr>
        </p:nvSpPr>
        <p:spPr>
          <a:xfrm>
            <a:off x="457200" y="152400"/>
            <a:ext cx="8229600" cy="1143000"/>
          </a:xfrm>
        </p:spPr>
        <p:txBody>
          <a:bodyPr vert="horz" lIns="91440" tIns="45720" rIns="91440" bIns="45720" rtlCol="0" anchor="ctr">
            <a:normAutofit/>
            <a:scene3d>
              <a:camera prst="orthographicFront"/>
              <a:lightRig rig="soft" dir="t"/>
            </a:scene3d>
            <a:sp3d prstMaterial="softEdge">
              <a:bevelT w="25400" h="25400"/>
            </a:sp3d>
          </a:bodyPr>
          <a:lstStyle/>
          <a:p>
            <a:pPr algn="ctr"/>
            <a:r>
              <a:rPr lang="en-GB" sz="2800" dirty="0">
                <a:latin typeface="Arial"/>
                <a:cs typeface="Times New Roman"/>
              </a:rPr>
              <a:t>Role and Function of guest services</a:t>
            </a:r>
            <a:endParaRPr lang="en-IN" sz="2800">
              <a:latin typeface="Arial"/>
              <a:cs typeface="Times New Roman"/>
            </a:endParaRPr>
          </a:p>
        </p:txBody>
      </p:sp>
      <p:pic>
        <p:nvPicPr>
          <p:cNvPr id="5122" name="Picture 2"/>
          <p:cNvPicPr>
            <a:picLocks noChangeAspect="1" noChangeArrowheads="1"/>
          </p:cNvPicPr>
          <p:nvPr/>
        </p:nvPicPr>
        <p:blipFill>
          <a:blip r:embed="rId3"/>
          <a:srcRect/>
          <a:stretch>
            <a:fillRect/>
          </a:stretch>
        </p:blipFill>
        <p:spPr bwMode="auto">
          <a:xfrm>
            <a:off x="4876800" y="1493340"/>
            <a:ext cx="3810000" cy="467886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76400"/>
            <a:ext cx="8229600" cy="4330891"/>
          </a:xfrm>
        </p:spPr>
        <p:txBody>
          <a:bodyPr vert="horz" lIns="91440" tIns="45720" rIns="91440" bIns="45720" anchor="t">
            <a:normAutofit/>
          </a:bodyPr>
          <a:lstStyle/>
          <a:p>
            <a:pPr indent="-255905" algn="just">
              <a:lnSpc>
                <a:spcPct val="150000"/>
              </a:lnSpc>
            </a:pPr>
            <a:r>
              <a:rPr lang="en-GB" sz="1200" dirty="0">
                <a:latin typeface="Arial"/>
                <a:cs typeface="Times New Roman"/>
              </a:rPr>
              <a:t>Potential for growth  in revenue of the economy</a:t>
            </a:r>
            <a:endParaRPr lang="en-IN" sz="1200">
              <a:latin typeface="Arial"/>
              <a:cs typeface="Times New Roman"/>
            </a:endParaRPr>
          </a:p>
          <a:p>
            <a:pPr lvl="0" indent="-255905" algn="just">
              <a:lnSpc>
                <a:spcPct val="150000"/>
              </a:lnSpc>
            </a:pPr>
            <a:r>
              <a:rPr lang="en-GB" sz="1200" dirty="0">
                <a:latin typeface="Arial"/>
                <a:cs typeface="Times New Roman"/>
              </a:rPr>
              <a:t>Around 87% of consumers read reviews of Waldorf Astoria (Cvent, 2021).</a:t>
            </a:r>
            <a:endParaRPr lang="en-IN" sz="1200">
              <a:latin typeface="Arial"/>
              <a:cs typeface="Times New Roman"/>
            </a:endParaRPr>
          </a:p>
          <a:p>
            <a:pPr lvl="0" indent="-255905" algn="just">
              <a:lnSpc>
                <a:spcPct val="150000"/>
              </a:lnSpc>
            </a:pPr>
            <a:r>
              <a:rPr lang="en-GB" sz="1200" dirty="0">
                <a:latin typeface="Arial"/>
                <a:cs typeface="Times New Roman"/>
              </a:rPr>
              <a:t>Guests keen to have VIP staying experience in luxury hotels like Waldorf Astoria</a:t>
            </a:r>
          </a:p>
          <a:p>
            <a:pPr lvl="0" indent="-255905" algn="just">
              <a:lnSpc>
                <a:spcPct val="150000"/>
              </a:lnSpc>
            </a:pPr>
            <a:r>
              <a:rPr lang="en-GB" sz="1200" dirty="0">
                <a:latin typeface="Arial"/>
                <a:cs typeface="Times New Roman"/>
              </a:rPr>
              <a:t>This has ended up with the offerings like “True Waldorf Service Welcome”, “True Waldorf Service Experience” and others (</a:t>
            </a:r>
            <a:r>
              <a:rPr lang="en-US" sz="1200" dirty="0">
                <a:latin typeface="Arial"/>
                <a:cs typeface="Times New Roman"/>
              </a:rPr>
              <a:t>Hotelnewsresource.com. 2022</a:t>
            </a:r>
            <a:r>
              <a:rPr lang="en-GB" sz="1200" dirty="0">
                <a:latin typeface="Arial"/>
                <a:cs typeface="Times New Roman"/>
              </a:rPr>
              <a:t>)</a:t>
            </a:r>
            <a:endParaRPr lang="en-US" sz="1200" dirty="0">
              <a:latin typeface="Arial"/>
              <a:cs typeface="Times New Roman"/>
            </a:endParaRPr>
          </a:p>
        </p:txBody>
      </p:sp>
      <p:sp>
        <p:nvSpPr>
          <p:cNvPr id="2" name="Title 1"/>
          <p:cNvSpPr>
            <a:spLocks noGrp="1"/>
          </p:cNvSpPr>
          <p:nvPr>
            <p:ph type="title"/>
          </p:nvPr>
        </p:nvSpPr>
        <p:spPr/>
        <p:txBody>
          <a:bodyPr vert="horz" lIns="91440" tIns="45720" rIns="91440" bIns="45720" rtlCol="0" anchor="ctr">
            <a:normAutofit/>
            <a:scene3d>
              <a:camera prst="orthographicFront"/>
              <a:lightRig rig="soft" dir="t"/>
            </a:scene3d>
            <a:sp3d prstMaterial="softEdge">
              <a:bevelT w="25400" h="25400"/>
            </a:sp3d>
          </a:bodyPr>
          <a:lstStyle/>
          <a:p>
            <a:pPr algn="ctr"/>
            <a:r>
              <a:rPr lang="en-GB" sz="2800" dirty="0">
                <a:latin typeface="Arial"/>
                <a:cs typeface="Times New Roman"/>
              </a:rPr>
              <a:t>Discussion of the importance of hospitality</a:t>
            </a:r>
            <a:endParaRPr lang="en-IN" sz="2800">
              <a:latin typeface="Arial"/>
              <a:cs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76400"/>
            <a:ext cx="4876800" cy="4330891"/>
          </a:xfrm>
        </p:spPr>
        <p:txBody>
          <a:bodyPr vert="horz" lIns="91440" tIns="45720" rIns="91440" bIns="45720" anchor="t">
            <a:normAutofit/>
          </a:bodyPr>
          <a:lstStyle/>
          <a:p>
            <a:pPr lvl="0" indent="-255905" algn="just">
              <a:lnSpc>
                <a:spcPct val="150000"/>
              </a:lnSpc>
            </a:pPr>
            <a:r>
              <a:rPr lang="en-GB" sz="1200" b="1" i="1" dirty="0">
                <a:latin typeface="Arial"/>
                <a:cs typeface="Times New Roman"/>
              </a:rPr>
              <a:t>Convenience</a:t>
            </a:r>
            <a:endParaRPr lang="en-IN" sz="1200" b="1" i="1">
              <a:latin typeface="Arial"/>
              <a:cs typeface="Times New Roman"/>
            </a:endParaRPr>
          </a:p>
          <a:p>
            <a:pPr lvl="0" indent="-255905" algn="just">
              <a:lnSpc>
                <a:spcPct val="150000"/>
              </a:lnSpc>
            </a:pPr>
            <a:r>
              <a:rPr lang="en-GB" sz="1200" b="1" i="1" dirty="0">
                <a:latin typeface="Arial"/>
                <a:cs typeface="Times New Roman"/>
              </a:rPr>
              <a:t>Sanitation and Cleanliness</a:t>
            </a:r>
            <a:endParaRPr lang="en-IN" sz="1200" b="1" i="1">
              <a:latin typeface="Arial"/>
              <a:cs typeface="Times New Roman"/>
            </a:endParaRPr>
          </a:p>
          <a:p>
            <a:pPr indent="-255905" algn="just">
              <a:lnSpc>
                <a:spcPct val="150000"/>
              </a:lnSpc>
            </a:pPr>
            <a:r>
              <a:rPr lang="en-GB" sz="1200" b="1" i="1" dirty="0">
                <a:latin typeface="Arial"/>
                <a:cs typeface="Times New Roman"/>
              </a:rPr>
              <a:t>Safety Policies </a:t>
            </a:r>
            <a:endParaRPr lang="en-IN" sz="1200" b="1" i="1">
              <a:latin typeface="Arial"/>
              <a:cs typeface="Times New Roman" pitchFamily="18" charset="0"/>
            </a:endParaRPr>
          </a:p>
          <a:p>
            <a:pPr indent="-255905" algn="just">
              <a:lnSpc>
                <a:spcPct val="150000"/>
              </a:lnSpc>
            </a:pPr>
            <a:r>
              <a:rPr lang="en-GB" sz="1200" b="1" i="1" dirty="0">
                <a:latin typeface="Arial"/>
                <a:cs typeface="Times New Roman"/>
              </a:rPr>
              <a:t>Easy and efficient communication</a:t>
            </a:r>
            <a:endParaRPr lang="en-IN" sz="1200" b="1" i="1">
              <a:latin typeface="Arial"/>
              <a:cs typeface="Times New Roman"/>
            </a:endParaRPr>
          </a:p>
        </p:txBody>
      </p:sp>
      <p:sp>
        <p:nvSpPr>
          <p:cNvPr id="2" name="Title 1"/>
          <p:cNvSpPr>
            <a:spLocks noGrp="1"/>
          </p:cNvSpPr>
          <p:nvPr>
            <p:ph type="title"/>
          </p:nvPr>
        </p:nvSpPr>
        <p:spPr/>
        <p:txBody>
          <a:bodyPr vert="horz" lIns="91440" tIns="45720" rIns="91440" bIns="45720" rtlCol="0" anchor="ctr">
            <a:noAutofit/>
            <a:scene3d>
              <a:camera prst="orthographicFront"/>
              <a:lightRig rig="soft" dir="t"/>
            </a:scene3d>
            <a:sp3d prstMaterial="softEdge">
              <a:bevelT w="25400" h="25400"/>
            </a:sp3d>
          </a:bodyPr>
          <a:lstStyle/>
          <a:p>
            <a:pPr algn="ctr"/>
            <a:r>
              <a:rPr lang="en-GB" sz="2800" dirty="0">
                <a:latin typeface="Arial"/>
                <a:cs typeface="Times New Roman"/>
              </a:rPr>
              <a:t>The ways hotels meet/exceed guest expectations</a:t>
            </a:r>
            <a:endParaRPr lang="en-IN" sz="2800">
              <a:latin typeface="Arial"/>
              <a:cs typeface="Times New Roman"/>
            </a:endParaRPr>
          </a:p>
        </p:txBody>
      </p:sp>
      <p:pic>
        <p:nvPicPr>
          <p:cNvPr id="6146" name="Picture 2"/>
          <p:cNvPicPr>
            <a:picLocks noChangeAspect="1" noChangeArrowheads="1"/>
          </p:cNvPicPr>
          <p:nvPr/>
        </p:nvPicPr>
        <p:blipFill>
          <a:blip r:embed="rId3"/>
          <a:srcRect/>
          <a:stretch>
            <a:fillRect/>
          </a:stretch>
        </p:blipFill>
        <p:spPr bwMode="auto">
          <a:xfrm>
            <a:off x="5029200" y="1447800"/>
            <a:ext cx="3711293" cy="2362200"/>
          </a:xfrm>
          <a:prstGeom prst="rect">
            <a:avLst/>
          </a:prstGeom>
          <a:noFill/>
          <a:ln w="9525">
            <a:noFill/>
            <a:miter lim="800000"/>
            <a:headEnd/>
            <a:tailEnd/>
          </a:ln>
          <a:effectLst/>
        </p:spPr>
      </p:pic>
      <p:sp>
        <p:nvSpPr>
          <p:cNvPr id="5122" name="AutoShape 2" descr="How Dubai's Waldorf Astoria DIFC is elevating hygiene standards - Hotelier  Middle Eas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123" name="Picture 3"/>
          <p:cNvPicPr>
            <a:picLocks noChangeAspect="1" noChangeArrowheads="1"/>
          </p:cNvPicPr>
          <p:nvPr/>
        </p:nvPicPr>
        <p:blipFill>
          <a:blip r:embed="rId4"/>
          <a:srcRect/>
          <a:stretch>
            <a:fillRect/>
          </a:stretch>
        </p:blipFill>
        <p:spPr bwMode="auto">
          <a:xfrm>
            <a:off x="2819400" y="3886200"/>
            <a:ext cx="4953000" cy="2724186"/>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1000" y="1219200"/>
            <a:ext cx="8229600" cy="4525963"/>
          </a:xfrm>
        </p:spPr>
        <p:txBody>
          <a:bodyPr vert="horz" lIns="91440" tIns="45720" rIns="91440" bIns="45720" anchor="t">
            <a:normAutofit/>
          </a:bodyPr>
          <a:lstStyle/>
          <a:p>
            <a:pPr indent="-255905" algn="just">
              <a:lnSpc>
                <a:spcPct val="170000"/>
              </a:lnSpc>
              <a:buNone/>
            </a:pPr>
            <a:r>
              <a:rPr lang="en-GB" sz="1200" dirty="0">
                <a:latin typeface="Arial"/>
                <a:cs typeface="Times New Roman"/>
              </a:rPr>
              <a:t>In this presentation, various points relating to functions and roles of the hospitality industry with reference to Waldorf Astoria that operates under the flagship of Hotel Hilton has been given due consideration. Moreover, the various statistics given in certain points well exemplifies and evidences the context being discussed. Furthermore, the nature, scope and role of Hilton has been efficiently dealt with in specific as well as the broader context. This is with many other facilitations that the hospitality industry is working upon with future prospects will surely meet the demands of the guests, presently.</a:t>
            </a:r>
            <a:endParaRPr lang="en-IN" sz="1200">
              <a:latin typeface="Arial"/>
              <a:cs typeface="Times New Roman"/>
            </a:endParaRPr>
          </a:p>
        </p:txBody>
      </p:sp>
      <p:sp>
        <p:nvSpPr>
          <p:cNvPr id="3" name="Title 2"/>
          <p:cNvSpPr>
            <a:spLocks noGrp="1"/>
          </p:cNvSpPr>
          <p:nvPr>
            <p:ph type="title"/>
          </p:nvPr>
        </p:nvSpPr>
        <p:spPr>
          <a:xfrm>
            <a:off x="457200" y="0"/>
            <a:ext cx="8229600" cy="1143000"/>
          </a:xfrm>
        </p:spPr>
        <p:txBody>
          <a:bodyPr vert="horz" lIns="91440" tIns="45720" rIns="91440" bIns="45720" rtlCol="0" anchor="ctr">
            <a:normAutofit/>
            <a:scene3d>
              <a:camera prst="orthographicFront"/>
              <a:lightRig rig="soft" dir="t"/>
            </a:scene3d>
            <a:sp3d prstMaterial="softEdge">
              <a:bevelT w="25400" h="25400"/>
            </a:sp3d>
          </a:bodyPr>
          <a:lstStyle/>
          <a:p>
            <a:pPr algn="ctr"/>
            <a:r>
              <a:rPr lang="en-GB" sz="2800" dirty="0">
                <a:solidFill>
                  <a:schemeClr val="tx1"/>
                </a:solidFill>
                <a:latin typeface="Arial"/>
                <a:cs typeface="Times New Roman"/>
              </a:rPr>
              <a:t>Conclusion</a:t>
            </a:r>
            <a:endParaRPr lang="en-IN" sz="2800">
              <a:solidFill>
                <a:schemeClr val="tx1"/>
              </a:solidFill>
              <a:latin typeface="Arial"/>
              <a:cs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762000"/>
            <a:ext cx="8458200" cy="4995672"/>
          </a:xfrm>
        </p:spPr>
        <p:txBody>
          <a:bodyPr vert="horz" lIns="91440" tIns="45720" rIns="91440" bIns="45720" anchor="t">
            <a:noAutofit/>
          </a:bodyPr>
          <a:lstStyle/>
          <a:p>
            <a:pPr indent="-255905" algn="just">
              <a:lnSpc>
                <a:spcPct val="170000"/>
              </a:lnSpc>
            </a:pPr>
            <a:r>
              <a:rPr lang="en-US" sz="1200" err="1">
                <a:latin typeface="Arial"/>
                <a:cs typeface="Times New Roman"/>
              </a:rPr>
              <a:t>Businesswire</a:t>
            </a:r>
            <a:r>
              <a:rPr lang="en-US" sz="1200" dirty="0">
                <a:latin typeface="Arial"/>
                <a:cs typeface="Times New Roman"/>
              </a:rPr>
              <a:t>, (2018). </a:t>
            </a:r>
            <a:r>
              <a:rPr lang="en-US" sz="1200" i="1" dirty="0">
                <a:latin typeface="Arial"/>
                <a:cs typeface="Times New Roman"/>
              </a:rPr>
              <a:t>Waldorf Astoria Takes on New Luxury Marketing Approach with Breakthrough Campaign </a:t>
            </a:r>
            <a:r>
              <a:rPr lang="en-US" sz="1200" dirty="0">
                <a:latin typeface="Arial"/>
                <a:cs typeface="Times New Roman"/>
              </a:rPr>
              <a:t>. Available at: https://www.businesswire.com/news/home/20180613005855/en/Waldorf-Astoria-Takes-on-New-Luxury-Marketing-Approach-with-Breakthrough-Campaign (Accessed: 18 May 2023). </a:t>
            </a:r>
            <a:endParaRPr lang="en-US" sz="1200">
              <a:latin typeface="Arial"/>
              <a:cs typeface="Times New Roman" pitchFamily="18" charset="0"/>
            </a:endParaRPr>
          </a:p>
          <a:p>
            <a:pPr indent="-255905" algn="just">
              <a:lnSpc>
                <a:spcPct val="170000"/>
              </a:lnSpc>
            </a:pPr>
            <a:r>
              <a:rPr lang="en-GB" sz="1200" dirty="0">
                <a:latin typeface="Arial"/>
                <a:cs typeface="Times New Roman"/>
              </a:rPr>
              <a:t>Chamberlain, M. and </a:t>
            </a:r>
            <a:r>
              <a:rPr lang="en-GB" sz="1200" err="1">
                <a:latin typeface="Arial"/>
                <a:cs typeface="Times New Roman"/>
              </a:rPr>
              <a:t>Susheelan</a:t>
            </a:r>
            <a:r>
              <a:rPr lang="en-GB" sz="1200" dirty="0">
                <a:latin typeface="Arial"/>
                <a:cs typeface="Times New Roman"/>
              </a:rPr>
              <a:t>, S. (2021). </a:t>
            </a:r>
            <a:r>
              <a:rPr lang="en-GB" sz="1200" i="1" dirty="0">
                <a:latin typeface="Arial"/>
                <a:cs typeface="Times New Roman"/>
              </a:rPr>
              <a:t>12 top guest expectations in a hotel: And how to meet them</a:t>
            </a:r>
            <a:r>
              <a:rPr lang="en-GB" sz="1200" dirty="0">
                <a:latin typeface="Arial"/>
                <a:cs typeface="Times New Roman"/>
              </a:rPr>
              <a:t>, </a:t>
            </a:r>
            <a:r>
              <a:rPr lang="en-GB" sz="1200" i="1" err="1">
                <a:latin typeface="Arial"/>
                <a:cs typeface="Times New Roman"/>
              </a:rPr>
              <a:t>Hotefy</a:t>
            </a:r>
            <a:r>
              <a:rPr lang="en-GB" sz="1200" dirty="0">
                <a:latin typeface="Arial"/>
                <a:cs typeface="Times New Roman"/>
              </a:rPr>
              <a:t>. Available at: https://get.hotefy.com/guest-expectations-in-a-hotel-how-to-meet-them/ (Accessed: 15 May 2023). </a:t>
            </a:r>
            <a:endParaRPr lang="en-US" sz="1200">
              <a:latin typeface="Arial"/>
              <a:cs typeface="Times New Roman" pitchFamily="18" charset="0"/>
            </a:endParaRPr>
          </a:p>
          <a:p>
            <a:pPr indent="-255905" algn="just">
              <a:lnSpc>
                <a:spcPct val="170000"/>
              </a:lnSpc>
            </a:pPr>
            <a:r>
              <a:rPr lang="en-GB" sz="1200" dirty="0">
                <a:latin typeface="Arial"/>
                <a:cs typeface="Times New Roman"/>
              </a:rPr>
              <a:t>Cvent, (2021). </a:t>
            </a:r>
            <a:r>
              <a:rPr lang="en-GB" sz="1200" i="1" dirty="0">
                <a:latin typeface="Arial"/>
                <a:cs typeface="Times New Roman"/>
              </a:rPr>
              <a:t>Hotel Customer Loyalty: The Complete Guide |.</a:t>
            </a:r>
            <a:r>
              <a:rPr lang="en-GB" sz="1200" dirty="0">
                <a:latin typeface="Arial"/>
                <a:cs typeface="Times New Roman"/>
              </a:rPr>
              <a:t> Available at: https://www.cvent.com/en/blog/hospitality/hotel-customer-loyalty (Accessed: 15 May 2023). </a:t>
            </a:r>
            <a:endParaRPr lang="en-US" sz="1200">
              <a:latin typeface="Arial"/>
              <a:cs typeface="Times New Roman" pitchFamily="18" charset="0"/>
            </a:endParaRPr>
          </a:p>
          <a:p>
            <a:pPr indent="-255905" algn="just">
              <a:lnSpc>
                <a:spcPct val="170000"/>
              </a:lnSpc>
            </a:pPr>
            <a:r>
              <a:rPr lang="en-US" sz="1200" err="1">
                <a:latin typeface="Arial"/>
                <a:cs typeface="Times New Roman"/>
              </a:rPr>
              <a:t>Devarasetti</a:t>
            </a:r>
            <a:r>
              <a:rPr lang="en-US" sz="1200" dirty="0">
                <a:latin typeface="Arial"/>
                <a:cs typeface="Times New Roman"/>
              </a:rPr>
              <a:t>, H. (2021). </a:t>
            </a:r>
            <a:r>
              <a:rPr lang="en-US" sz="1200" i="1" dirty="0">
                <a:latin typeface="Arial"/>
                <a:cs typeface="Times New Roman"/>
              </a:rPr>
              <a:t>Waldorf Astoria Ras Al Khaimah implements various sustainable initiatives</a:t>
            </a:r>
            <a:r>
              <a:rPr lang="en-US" sz="1200" dirty="0">
                <a:latin typeface="Arial"/>
                <a:cs typeface="Times New Roman"/>
              </a:rPr>
              <a:t>, </a:t>
            </a:r>
            <a:r>
              <a:rPr lang="en-US" sz="1200" i="1" dirty="0">
                <a:latin typeface="Arial"/>
                <a:cs typeface="Times New Roman"/>
              </a:rPr>
              <a:t>Hotel Management Network</a:t>
            </a:r>
            <a:r>
              <a:rPr lang="en-US" sz="1200" dirty="0">
                <a:latin typeface="Arial"/>
                <a:cs typeface="Times New Roman"/>
              </a:rPr>
              <a:t>. Available at: https://www.hotelmanagement-network.com/news/waldorf-astoria-ras-al-khaimah-sustainable-initiatives/ (Accessed: 17 May 2023). </a:t>
            </a:r>
            <a:endParaRPr lang="en-US" sz="1200">
              <a:latin typeface="Arial"/>
              <a:cs typeface="Times New Roman" pitchFamily="18" charset="0"/>
            </a:endParaRPr>
          </a:p>
          <a:p>
            <a:pPr indent="-255905" algn="just">
              <a:lnSpc>
                <a:spcPct val="170000"/>
              </a:lnSpc>
            </a:pPr>
            <a:r>
              <a:rPr lang="en-GB" sz="1200" dirty="0">
                <a:latin typeface="Arial"/>
                <a:cs typeface="Times New Roman"/>
              </a:rPr>
              <a:t>Hertzfeld, E. (2017). </a:t>
            </a:r>
            <a:r>
              <a:rPr lang="en-GB" sz="1200" i="1" dirty="0">
                <a:latin typeface="Arial"/>
                <a:cs typeface="Times New Roman"/>
              </a:rPr>
              <a:t>Hilton Launches Innovation Gallery</a:t>
            </a:r>
            <a:r>
              <a:rPr lang="en-GB" sz="1200" dirty="0">
                <a:latin typeface="Arial"/>
                <a:cs typeface="Times New Roman"/>
              </a:rPr>
              <a:t>, </a:t>
            </a:r>
            <a:r>
              <a:rPr lang="en-GB" sz="1200" i="1" dirty="0">
                <a:latin typeface="Arial"/>
                <a:cs typeface="Times New Roman"/>
              </a:rPr>
              <a:t>Hotel Management</a:t>
            </a:r>
            <a:r>
              <a:rPr lang="en-GB" sz="1200" dirty="0">
                <a:latin typeface="Arial"/>
                <a:cs typeface="Times New Roman"/>
              </a:rPr>
              <a:t>. Available at: https://www.hotelmanagement.net/tech/hilton-launches-innovation-gallery (Accessed: 15 May 2023).</a:t>
            </a:r>
            <a:endParaRPr lang="en-US" sz="1200" dirty="0">
              <a:latin typeface="Arial"/>
              <a:cs typeface="Times New Roman"/>
            </a:endParaRPr>
          </a:p>
          <a:p>
            <a:pPr indent="-255905" algn="just">
              <a:lnSpc>
                <a:spcPct val="170000"/>
              </a:lnSpc>
            </a:pPr>
            <a:r>
              <a:rPr lang="en-US" sz="1200" dirty="0">
                <a:latin typeface="Arial"/>
                <a:cs typeface="Times New Roman"/>
              </a:rPr>
              <a:t>Hilton.com. (2022). </a:t>
            </a:r>
            <a:r>
              <a:rPr lang="en-US" sz="1200" i="1" dirty="0">
                <a:latin typeface="Arial"/>
                <a:cs typeface="Times New Roman"/>
              </a:rPr>
              <a:t>Waldorf Astoria Edinburgh - Luxury Hotels in Edinburgh</a:t>
            </a:r>
            <a:r>
              <a:rPr lang="en-US" sz="1200" dirty="0">
                <a:latin typeface="Arial"/>
                <a:cs typeface="Times New Roman"/>
              </a:rPr>
              <a:t>. Available at: https://www.hilton.com/en/hotels/ednchwa-waldorf-astoria-edinburgh-the-caledonian/ (Accessed: 15 May 2023).</a:t>
            </a:r>
          </a:p>
          <a:p>
            <a:pPr indent="-255905" algn="just">
              <a:lnSpc>
                <a:spcPct val="170000"/>
              </a:lnSpc>
            </a:pPr>
            <a:r>
              <a:rPr lang="en-US" sz="1200" dirty="0">
                <a:latin typeface="Arial"/>
                <a:cs typeface="Times New Roman"/>
              </a:rPr>
              <a:t>Hospitality ON, (2022). </a:t>
            </a:r>
            <a:r>
              <a:rPr lang="en-US" sz="1200" i="1" dirty="0">
                <a:latin typeface="Arial"/>
                <a:cs typeface="Times New Roman"/>
              </a:rPr>
              <a:t>Waldorf Astoria Launches Service initiative</a:t>
            </a:r>
            <a:r>
              <a:rPr lang="en-US" sz="1200" dirty="0">
                <a:latin typeface="Arial"/>
                <a:cs typeface="Times New Roman"/>
              </a:rPr>
              <a:t>. Available at: https://hospitality-on.com/en/waldorf-astoria-launches-service-initiative (Accessed: 18 May 2023).</a:t>
            </a:r>
          </a:p>
          <a:p>
            <a:pPr indent="-255905" algn="just">
              <a:lnSpc>
                <a:spcPct val="170000"/>
              </a:lnSpc>
            </a:pPr>
            <a:r>
              <a:rPr lang="en-US" sz="1200" dirty="0">
                <a:latin typeface="Arial"/>
                <a:cs typeface="Times New Roman"/>
              </a:rPr>
              <a:t>Hotelnewsresource.com. (2022). </a:t>
            </a:r>
            <a:r>
              <a:rPr lang="en-US" sz="1200" i="1" dirty="0">
                <a:latin typeface="Arial"/>
                <a:cs typeface="Times New Roman"/>
              </a:rPr>
              <a:t>Hotel Industry News by Hotel News Resource</a:t>
            </a:r>
            <a:r>
              <a:rPr lang="en-US" sz="1200" dirty="0">
                <a:latin typeface="Arial"/>
                <a:cs typeface="Times New Roman"/>
              </a:rPr>
              <a:t>. Available at: https://www.hotelnewsresource.com/article64832.html (Accessed: 18 May 2023).</a:t>
            </a:r>
          </a:p>
          <a:p>
            <a:pPr indent="-255905" algn="just">
              <a:lnSpc>
                <a:spcPct val="170000"/>
              </a:lnSpc>
            </a:pPr>
            <a:r>
              <a:rPr lang="en-US" sz="1200" dirty="0">
                <a:latin typeface="Arial"/>
                <a:cs typeface="Times New Roman"/>
              </a:rPr>
              <a:t>The Financial Express, (2015). </a:t>
            </a:r>
            <a:r>
              <a:rPr lang="en-US" sz="1200" i="1" dirty="0">
                <a:latin typeface="Arial"/>
                <a:cs typeface="Times New Roman"/>
              </a:rPr>
              <a:t>Waldorf Astoria Hotels &amp; Resorts Curates Bespoke Unforgettable Experiences at 25 Iconic Destinations Worldwide</a:t>
            </a:r>
            <a:r>
              <a:rPr lang="en-US" sz="1200" dirty="0">
                <a:latin typeface="Arial"/>
                <a:cs typeface="Times New Roman"/>
              </a:rPr>
              <a:t>. Available at: https://www.financialexpress.com/industry/waldorf-astoria-hotels-resorts-curates-bespoke-unforgettable-experiences-at-25-iconic-destinations-worldwide/129944/ (Accessed: 12 May 2023).</a:t>
            </a:r>
          </a:p>
          <a:p>
            <a:pPr indent="-255905" algn="just">
              <a:lnSpc>
                <a:spcPct val="170000"/>
              </a:lnSpc>
            </a:pPr>
            <a:r>
              <a:rPr lang="en-US" sz="1200" dirty="0">
                <a:latin typeface="Arial"/>
                <a:cs typeface="Times New Roman"/>
              </a:rPr>
              <a:t>The Telegraph, (2017). </a:t>
            </a:r>
            <a:r>
              <a:rPr lang="en-US" sz="1200" i="1" dirty="0">
                <a:latin typeface="Arial"/>
                <a:cs typeface="Times New Roman"/>
              </a:rPr>
              <a:t>Waldorf Astoria Edinburgh - The Caledonian Hotel</a:t>
            </a:r>
            <a:r>
              <a:rPr lang="en-US" sz="1200" dirty="0">
                <a:latin typeface="Arial"/>
                <a:cs typeface="Times New Roman"/>
              </a:rPr>
              <a:t>. Available at: https://www.telegraph.co.uk/travel/destinations/europe/united-kingdom/scotland/edinburgh/hotels/waldorf-astoria-edinburgh-the-caledonian-hotel/ (Accessed: 14 May 2023). </a:t>
            </a:r>
            <a:endParaRPr lang="en-US" sz="1200">
              <a:latin typeface="Arial"/>
              <a:cs typeface="Times New Roman" pitchFamily="18" charset="0"/>
            </a:endParaRPr>
          </a:p>
          <a:p>
            <a:pPr indent="-255905" algn="just">
              <a:lnSpc>
                <a:spcPct val="170000"/>
              </a:lnSpc>
            </a:pPr>
            <a:r>
              <a:rPr lang="en-US" sz="1200" err="1">
                <a:latin typeface="Arial"/>
                <a:cs typeface="Times New Roman"/>
              </a:rPr>
              <a:t>Zippia</a:t>
            </a:r>
            <a:r>
              <a:rPr lang="en-US" sz="1200" dirty="0">
                <a:latin typeface="Arial"/>
                <a:cs typeface="Times New Roman"/>
              </a:rPr>
              <a:t>, (2023). </a:t>
            </a:r>
            <a:r>
              <a:rPr lang="en-US" sz="1200" i="1" dirty="0">
                <a:latin typeface="Arial"/>
                <a:cs typeface="Times New Roman"/>
              </a:rPr>
              <a:t>Waldorf Astoria Beverly Hills Revenue: Annual, Quarterly, and historic</a:t>
            </a:r>
            <a:r>
              <a:rPr lang="en-US" sz="1200" dirty="0">
                <a:latin typeface="Arial"/>
                <a:cs typeface="Times New Roman"/>
              </a:rPr>
              <a:t>. Available at: https://www.zippia.com/waldorf-astoria-beverly-hills-careers-1559459/revenue/ (Accessed: 18 May 2023).</a:t>
            </a:r>
            <a:endParaRPr lang="en-IN" sz="1200">
              <a:latin typeface="Arial"/>
              <a:cs typeface="Times New Roman"/>
            </a:endParaRPr>
          </a:p>
        </p:txBody>
      </p:sp>
      <p:sp>
        <p:nvSpPr>
          <p:cNvPr id="3" name="Title 2"/>
          <p:cNvSpPr>
            <a:spLocks noGrp="1"/>
          </p:cNvSpPr>
          <p:nvPr>
            <p:ph type="title"/>
          </p:nvPr>
        </p:nvSpPr>
        <p:spPr>
          <a:xfrm>
            <a:off x="457200" y="0"/>
            <a:ext cx="8229600" cy="685800"/>
          </a:xfrm>
        </p:spPr>
        <p:txBody>
          <a:bodyPr vert="horz" lIns="91440" tIns="45720" rIns="91440" bIns="45720" rtlCol="0" anchor="ctr">
            <a:normAutofit/>
            <a:scene3d>
              <a:camera prst="orthographicFront"/>
              <a:lightRig rig="soft" dir="t"/>
            </a:scene3d>
            <a:sp3d prstMaterial="softEdge">
              <a:bevelT w="25400" h="25400"/>
            </a:sp3d>
          </a:bodyPr>
          <a:lstStyle/>
          <a:p>
            <a:pPr algn="ctr"/>
            <a:r>
              <a:rPr lang="en-GB" sz="2800" dirty="0">
                <a:latin typeface="Arial"/>
                <a:cs typeface="Times New Roman"/>
              </a:rPr>
              <a:t>References</a:t>
            </a:r>
            <a:endParaRPr lang="en-IN" sz="2800">
              <a:latin typeface="Arial"/>
              <a:cs typeface="Times New Roman"/>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28</TotalTime>
  <Words>1631</Words>
  <Application>Microsoft Office PowerPoint</Application>
  <PresentationFormat>On-screen Show (4:3)</PresentationFormat>
  <Paragraphs>76</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Concourse</vt:lpstr>
      <vt:lpstr>BMIH4003 HOSPITALITY AND GUEST SERVICES   Student name:Florin Dragomir Student id:2227451 Lecturer:Charlote Joyner   Waldorf Astoria </vt:lpstr>
      <vt:lpstr>Introduction</vt:lpstr>
      <vt:lpstr>Background of the hotel brand</vt:lpstr>
      <vt:lpstr>Main customers of the hotel </vt:lpstr>
      <vt:lpstr>Outline of  nature, scope, and role of the guest services and facilities</vt:lpstr>
      <vt:lpstr>Outline of  nature, scope, and role of the guest services and facilities</vt:lpstr>
      <vt:lpstr>Outline of  nature, scope, and role of the guest services and facilities</vt:lpstr>
      <vt:lpstr>Role and Function of guest services</vt:lpstr>
      <vt:lpstr>Discussion of the importance of hospitality</vt:lpstr>
      <vt:lpstr>The ways hotels meet/exceed guest expectations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S  Waldorf Astoria </dc:title>
  <cp:revision>139</cp:revision>
  <dcterms:created xsi:type="dcterms:W3CDTF">2006-08-16T00:00:00Z</dcterms:created>
  <dcterms:modified xsi:type="dcterms:W3CDTF">2023-05-25T15:10:46Z</dcterms:modified>
</cp:coreProperties>
</file>