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88" r:id="rId2"/>
    <p:sldId id="309" r:id="rId3"/>
    <p:sldId id="352" r:id="rId4"/>
    <p:sldId id="336" r:id="rId5"/>
    <p:sldId id="345" r:id="rId6"/>
    <p:sldId id="323" r:id="rId7"/>
    <p:sldId id="357" r:id="rId8"/>
    <p:sldId id="353" r:id="rId9"/>
    <p:sldId id="354" r:id="rId10"/>
    <p:sldId id="355" r:id="rId11"/>
    <p:sldId id="356" r:id="rId12"/>
    <p:sldId id="358" r:id="rId13"/>
    <p:sldId id="294" r:id="rId14"/>
    <p:sldId id="30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27" autoAdjust="0"/>
    <p:restoredTop sz="94660"/>
  </p:normalViewPr>
  <p:slideViewPr>
    <p:cSldViewPr snapToGrid="0">
      <p:cViewPr varScale="1">
        <p:scale>
          <a:sx n="82" d="100"/>
          <a:sy n="82" d="100"/>
        </p:scale>
        <p:origin x="120"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02830-4FD0-4F98-B6D0-C4532937C59D}" type="datetimeFigureOut">
              <a:rPr lang="en-GB" smtClean="0"/>
              <a:t>11/02/2019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D86120-6770-459D-811B-4520DC8FEAEE}" type="slidenum">
              <a:rPr lang="en-GB" smtClean="0"/>
              <a:t>‹#›</a:t>
            </a:fld>
            <a:endParaRPr lang="en-GB" dirty="0"/>
          </a:p>
        </p:txBody>
      </p:sp>
    </p:spTree>
    <p:extLst>
      <p:ext uri="{BB962C8B-B14F-4D97-AF65-F5344CB8AC3E}">
        <p14:creationId xmlns:p14="http://schemas.microsoft.com/office/powerpoint/2010/main" val="2401732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30605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11051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56890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33243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4103077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893064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370662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012326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1316317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227859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11/02/2019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dirty="0"/>
          </a:p>
        </p:txBody>
      </p:sp>
    </p:spTree>
    <p:extLst>
      <p:ext uri="{BB962C8B-B14F-4D97-AF65-F5344CB8AC3E}">
        <p14:creationId xmlns:p14="http://schemas.microsoft.com/office/powerpoint/2010/main" val="324389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11/02/2019</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dirty="0"/>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3084429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D6raJluIg4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cholar.google.com/scholar_lookup?title=Anti-oppressive%20Practice:%20Social%20Care%20and%20the%20Law&amp;author=J.%20Dalrymple&amp;author=B.%20Burke&amp;publication_year=1995" TargetMode="External"/><Relationship Id="rId2" Type="http://schemas.openxmlformats.org/officeDocument/2006/relationships/hyperlink" Target="http://scholar.google.com/scholar_lookup?title=Empowering%20Practice%20in%20Social%20Care&amp;author=S.%20Braye&amp;author=M.%20Preston-Shoot&amp;publication_year=1995" TargetMode="External"/><Relationship Id="rId1" Type="http://schemas.openxmlformats.org/officeDocument/2006/relationships/slideLayout" Target="../slideLayouts/slideLayout6.xml"/><Relationship Id="rId4" Type="http://schemas.openxmlformats.org/officeDocument/2006/relationships/hyperlink" Target="http://scholar.google.com/scholar_lookup?title=Sociology%20for%20Social%20Work&amp;author=L.%20Dominelli&amp;publication_year=1997"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D6raJluIg40" TargetMode="External"/><Relationship Id="rId2" Type="http://schemas.openxmlformats.org/officeDocument/2006/relationships/hyperlink" Target="http://www.coventry.gov.uk/sclf/.../id/828/rtsw_module_5_equality_diversity_finalpdf.pdf" TargetMode="External"/><Relationship Id="rId1" Type="http://schemas.openxmlformats.org/officeDocument/2006/relationships/slideLayout" Target="../slideLayouts/slideLayout2.xml"/><Relationship Id="rId4" Type="http://schemas.openxmlformats.org/officeDocument/2006/relationships/hyperlink" Target="http://go.to/youth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8A0371-E02F-4AA6-8808-42BB5CA05301}"/>
              </a:ext>
            </a:extLst>
          </p:cNvPr>
          <p:cNvSpPr>
            <a:spLocks noGrp="1"/>
          </p:cNvSpPr>
          <p:nvPr>
            <p:ph type="ctrTitle"/>
          </p:nvPr>
        </p:nvSpPr>
        <p:spPr>
          <a:xfrm>
            <a:off x="2209800" y="44625"/>
            <a:ext cx="7772400" cy="1470025"/>
          </a:xfrm>
        </p:spPr>
        <p:txBody>
          <a:bodyPr>
            <a:normAutofit fontScale="90000"/>
          </a:bodyPr>
          <a:lstStyle/>
          <a:p>
            <a:r>
              <a:rPr lang="en-GB" sz="4000" b="1" dirty="0"/>
              <a:t>Welcome to ECAY 4001</a:t>
            </a:r>
            <a:br>
              <a:rPr lang="en-GB" sz="4000" b="1" dirty="0"/>
            </a:br>
            <a:r>
              <a:rPr lang="en-GB" sz="4000" b="1" dirty="0"/>
              <a:t> Advocacy in the Contemporary World  </a:t>
            </a:r>
            <a:r>
              <a:rPr lang="en-GB" b="1" dirty="0"/>
              <a:t/>
            </a:r>
            <a:br>
              <a:rPr lang="en-GB" b="1" dirty="0"/>
            </a:br>
            <a:r>
              <a:rPr lang="en-GB" sz="3100" b="1" dirty="0">
                <a:solidFill>
                  <a:schemeClr val="bg1">
                    <a:lumMod val="65000"/>
                  </a:schemeClr>
                </a:solidFill>
              </a:rPr>
              <a:t>Please take a moment to settle in </a:t>
            </a:r>
          </a:p>
        </p:txBody>
      </p:sp>
      <p:sp>
        <p:nvSpPr>
          <p:cNvPr id="3" name="TextBox 2">
            <a:extLst>
              <a:ext uri="{FF2B5EF4-FFF2-40B4-BE49-F238E27FC236}">
                <a16:creationId xmlns:a16="http://schemas.microsoft.com/office/drawing/2014/main" xmlns="" id="{5EDE0035-0668-4996-BF9A-DFCC359B850B}"/>
              </a:ext>
            </a:extLst>
          </p:cNvPr>
          <p:cNvSpPr txBox="1"/>
          <p:nvPr/>
        </p:nvSpPr>
        <p:spPr>
          <a:xfrm>
            <a:off x="304800" y="2328334"/>
            <a:ext cx="4923527" cy="1477328"/>
          </a:xfrm>
          <a:prstGeom prst="rect">
            <a:avLst/>
          </a:prstGeom>
          <a:noFill/>
        </p:spPr>
        <p:txBody>
          <a:bodyPr wrap="none" rtlCol="0">
            <a:spAutoFit/>
          </a:bodyPr>
          <a:lstStyle/>
          <a:p>
            <a:r>
              <a:rPr lang="en-GB" dirty="0"/>
              <a:t>Song with lyrics student choice to be inserted here</a:t>
            </a:r>
          </a:p>
          <a:p>
            <a:r>
              <a:rPr lang="en-GB" dirty="0">
                <a:hlinkClick r:id="rId2"/>
              </a:rPr>
              <a:t>https://</a:t>
            </a:r>
            <a:r>
              <a:rPr lang="en-GB" dirty="0" smtClean="0">
                <a:hlinkClick r:id="rId2"/>
              </a:rPr>
              <a:t>www.youtube.com/watch?v=D6raJluIg40</a:t>
            </a:r>
            <a:endParaRPr lang="en-GB" dirty="0" smtClean="0"/>
          </a:p>
          <a:p>
            <a:endParaRPr lang="en-GB" dirty="0"/>
          </a:p>
          <a:p>
            <a:endParaRPr lang="en-GB" dirty="0"/>
          </a:p>
          <a:p>
            <a:r>
              <a:rPr lang="en-GB" dirty="0"/>
              <a:t> </a:t>
            </a:r>
          </a:p>
        </p:txBody>
      </p:sp>
      <p:sp>
        <p:nvSpPr>
          <p:cNvPr id="4" name="TextBox 3">
            <a:extLst>
              <a:ext uri="{FF2B5EF4-FFF2-40B4-BE49-F238E27FC236}">
                <a16:creationId xmlns:a16="http://schemas.microsoft.com/office/drawing/2014/main" xmlns="" id="{819D7A7A-0D60-45A9-B223-76B121F0F7F6}"/>
              </a:ext>
            </a:extLst>
          </p:cNvPr>
          <p:cNvSpPr txBox="1"/>
          <p:nvPr/>
        </p:nvSpPr>
        <p:spPr>
          <a:xfrm>
            <a:off x="9525821" y="6242836"/>
            <a:ext cx="2666179" cy="369332"/>
          </a:xfrm>
          <a:prstGeom prst="rect">
            <a:avLst/>
          </a:prstGeom>
          <a:noFill/>
        </p:spPr>
        <p:txBody>
          <a:bodyPr wrap="none" rtlCol="0">
            <a:spAutoFit/>
          </a:bodyPr>
          <a:lstStyle/>
          <a:p>
            <a:r>
              <a:rPr lang="en-GB" dirty="0"/>
              <a:t>(Dennis, C. Todd, A. 2000) </a:t>
            </a:r>
          </a:p>
        </p:txBody>
      </p:sp>
    </p:spTree>
    <p:extLst>
      <p:ext uri="{BB962C8B-B14F-4D97-AF65-F5344CB8AC3E}">
        <p14:creationId xmlns:p14="http://schemas.microsoft.com/office/powerpoint/2010/main" val="1678056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D87347-E827-4DD8-AFFB-5DB487B98C61}"/>
              </a:ext>
            </a:extLst>
          </p:cNvPr>
          <p:cNvSpPr>
            <a:spLocks noGrp="1"/>
          </p:cNvSpPr>
          <p:nvPr>
            <p:ph type="title"/>
          </p:nvPr>
        </p:nvSpPr>
        <p:spPr/>
        <p:txBody>
          <a:bodyPr>
            <a:normAutofit/>
          </a:bodyPr>
          <a:lstStyle/>
          <a:p>
            <a:r>
              <a:rPr lang="en-GB" sz="4000" b="1" dirty="0">
                <a:solidFill>
                  <a:schemeClr val="accent1"/>
                </a:solidFill>
              </a:rPr>
              <a:t> </a:t>
            </a:r>
          </a:p>
        </p:txBody>
      </p:sp>
      <p:sp>
        <p:nvSpPr>
          <p:cNvPr id="3" name="Content Placeholder 2">
            <a:extLst>
              <a:ext uri="{FF2B5EF4-FFF2-40B4-BE49-F238E27FC236}">
                <a16:creationId xmlns:a16="http://schemas.microsoft.com/office/drawing/2014/main" xmlns="" id="{A2209F3E-EC3A-4DD9-8521-D829792E49DE}"/>
              </a:ext>
            </a:extLst>
          </p:cNvPr>
          <p:cNvSpPr>
            <a:spLocks noGrp="1"/>
          </p:cNvSpPr>
          <p:nvPr>
            <p:ph idx="1"/>
          </p:nvPr>
        </p:nvSpPr>
        <p:spPr>
          <a:xfrm>
            <a:off x="127000" y="2616202"/>
            <a:ext cx="11938000" cy="1210732"/>
          </a:xfrm>
        </p:spPr>
        <p:txBody>
          <a:bodyPr>
            <a:normAutofit fontScale="92500" lnSpcReduction="20000"/>
          </a:bodyPr>
          <a:lstStyle/>
          <a:p>
            <a:pPr marL="0" indent="0" algn="ctr">
              <a:buNone/>
            </a:pPr>
            <a:r>
              <a:rPr lang="en-GB" sz="4000" b="1" dirty="0">
                <a:solidFill>
                  <a:schemeClr val="accent1"/>
                </a:solidFill>
              </a:rPr>
              <a:t>Last session we looked at Independent advocacy</a:t>
            </a:r>
          </a:p>
          <a:p>
            <a:pPr marL="0" indent="0" algn="ctr">
              <a:buNone/>
            </a:pPr>
            <a:r>
              <a:rPr lang="en-GB" sz="4000" b="1" dirty="0">
                <a:solidFill>
                  <a:schemeClr val="accent1"/>
                </a:solidFill>
              </a:rPr>
              <a:t> what can you recall ? </a:t>
            </a:r>
          </a:p>
        </p:txBody>
      </p:sp>
      <p:sp>
        <p:nvSpPr>
          <p:cNvPr id="4" name="Rectangle 3">
            <a:extLst>
              <a:ext uri="{FF2B5EF4-FFF2-40B4-BE49-F238E27FC236}">
                <a16:creationId xmlns:a16="http://schemas.microsoft.com/office/drawing/2014/main" xmlns="" id="{AC11B82A-5D36-41D4-8C75-5BACD2CE2514}"/>
              </a:ext>
            </a:extLst>
          </p:cNvPr>
          <p:cNvSpPr/>
          <p:nvPr/>
        </p:nvSpPr>
        <p:spPr>
          <a:xfrm>
            <a:off x="3989662" y="758280"/>
            <a:ext cx="4022896" cy="769441"/>
          </a:xfrm>
          <a:prstGeom prst="rect">
            <a:avLst/>
          </a:prstGeom>
        </p:spPr>
        <p:txBody>
          <a:bodyPr wrap="none">
            <a:spAutoFit/>
          </a:bodyPr>
          <a:lstStyle/>
          <a:p>
            <a:r>
              <a:rPr lang="en-GB" sz="4400" b="1" dirty="0">
                <a:solidFill>
                  <a:schemeClr val="accent1"/>
                </a:solidFill>
                <a:ea typeface="+mj-ea"/>
                <a:cs typeface="+mj-cs"/>
              </a:rPr>
              <a:t>Learning Review</a:t>
            </a:r>
            <a:endParaRPr lang="en-GB" dirty="0">
              <a:solidFill>
                <a:schemeClr val="accent1"/>
              </a:solidFill>
            </a:endParaRPr>
          </a:p>
        </p:txBody>
      </p:sp>
      <p:pic>
        <p:nvPicPr>
          <p:cNvPr id="5" name="Picture 4">
            <a:extLst>
              <a:ext uri="{FF2B5EF4-FFF2-40B4-BE49-F238E27FC236}">
                <a16:creationId xmlns:a16="http://schemas.microsoft.com/office/drawing/2014/main" xmlns="" id="{34E87D4C-B58F-42B2-88FF-18A6FEFCC9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1689" y="1572541"/>
            <a:ext cx="998841" cy="998841"/>
          </a:xfrm>
          <a:prstGeom prst="rect">
            <a:avLst/>
          </a:prstGeom>
        </p:spPr>
      </p:pic>
    </p:spTree>
    <p:extLst>
      <p:ext uri="{BB962C8B-B14F-4D97-AF65-F5344CB8AC3E}">
        <p14:creationId xmlns:p14="http://schemas.microsoft.com/office/powerpoint/2010/main" val="3040568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BCFEE0-6889-47FC-805B-119F391A26A1}"/>
              </a:ext>
            </a:extLst>
          </p:cNvPr>
          <p:cNvSpPr>
            <a:spLocks noGrp="1"/>
          </p:cNvSpPr>
          <p:nvPr>
            <p:ph type="title"/>
          </p:nvPr>
        </p:nvSpPr>
        <p:spPr>
          <a:xfrm>
            <a:off x="609600" y="389465"/>
            <a:ext cx="10972800" cy="1143000"/>
          </a:xfrm>
        </p:spPr>
        <p:txBody>
          <a:bodyPr>
            <a:normAutofit/>
          </a:bodyPr>
          <a:lstStyle/>
          <a:p>
            <a:r>
              <a:rPr lang="en-GB" sz="4800" b="1" dirty="0">
                <a:solidFill>
                  <a:schemeClr val="accent1"/>
                </a:solidFill>
              </a:rPr>
              <a:t>Anti oppressive practice  </a:t>
            </a:r>
          </a:p>
        </p:txBody>
      </p:sp>
      <p:sp>
        <p:nvSpPr>
          <p:cNvPr id="4" name="Rectangle 3">
            <a:extLst>
              <a:ext uri="{FF2B5EF4-FFF2-40B4-BE49-F238E27FC236}">
                <a16:creationId xmlns:a16="http://schemas.microsoft.com/office/drawing/2014/main" xmlns="" id="{96B0A1E6-606F-4DE4-8DF5-6C9363EB01A0}"/>
              </a:ext>
            </a:extLst>
          </p:cNvPr>
          <p:cNvSpPr/>
          <p:nvPr/>
        </p:nvSpPr>
        <p:spPr>
          <a:xfrm>
            <a:off x="3048000" y="2233007"/>
            <a:ext cx="6096000" cy="2554545"/>
          </a:xfrm>
          <a:prstGeom prst="rect">
            <a:avLst/>
          </a:prstGeom>
        </p:spPr>
        <p:txBody>
          <a:bodyPr>
            <a:spAutoFit/>
          </a:bodyPr>
          <a:lstStyle/>
          <a:p>
            <a:r>
              <a:rPr lang="en-GB" sz="3200" dirty="0"/>
              <a:t>Anti-oppressive practice, with its value commitment to the realisation of social justice, is one variant of a range of emancipatory approaches to social work. </a:t>
            </a:r>
          </a:p>
        </p:txBody>
      </p:sp>
      <p:sp>
        <p:nvSpPr>
          <p:cNvPr id="5" name="Rectangle 4">
            <a:extLst>
              <a:ext uri="{FF2B5EF4-FFF2-40B4-BE49-F238E27FC236}">
                <a16:creationId xmlns:a16="http://schemas.microsoft.com/office/drawing/2014/main" xmlns="" id="{AD0E4FC8-8C90-4A13-B53F-D19D900E8DD8}"/>
              </a:ext>
            </a:extLst>
          </p:cNvPr>
          <p:cNvSpPr/>
          <p:nvPr/>
        </p:nvSpPr>
        <p:spPr>
          <a:xfrm>
            <a:off x="9702800" y="6065520"/>
            <a:ext cx="2397760" cy="646331"/>
          </a:xfrm>
          <a:prstGeom prst="rect">
            <a:avLst/>
          </a:prstGeom>
        </p:spPr>
        <p:txBody>
          <a:bodyPr wrap="square">
            <a:spAutoFit/>
          </a:bodyPr>
          <a:lstStyle/>
          <a:p>
            <a:endParaRPr lang="en-GB" dirty="0"/>
          </a:p>
          <a:p>
            <a:r>
              <a:rPr lang="en-GB" dirty="0" err="1"/>
              <a:t>Dominelli</a:t>
            </a:r>
            <a:r>
              <a:rPr lang="en-GB" dirty="0"/>
              <a:t> L. (1998, p.4) </a:t>
            </a:r>
          </a:p>
        </p:txBody>
      </p:sp>
    </p:spTree>
    <p:extLst>
      <p:ext uri="{BB962C8B-B14F-4D97-AF65-F5344CB8AC3E}">
        <p14:creationId xmlns:p14="http://schemas.microsoft.com/office/powerpoint/2010/main" val="2076075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Oppression</a:t>
            </a:r>
          </a:p>
        </p:txBody>
      </p:sp>
      <p:sp>
        <p:nvSpPr>
          <p:cNvPr id="3" name="Rectangle 3">
            <a:extLst>
              <a:ext uri="{FF2B5EF4-FFF2-40B4-BE49-F238E27FC236}">
                <a16:creationId xmlns:a16="http://schemas.microsoft.com/office/drawing/2014/main" xmlns="" id="{3787515A-C839-40CA-97AA-4FA604EE14B1}"/>
              </a:ext>
            </a:extLst>
          </p:cNvPr>
          <p:cNvSpPr txBox="1">
            <a:spLocks noChangeArrowheads="1"/>
          </p:cNvSpPr>
          <p:nvPr/>
        </p:nvSpPr>
        <p:spPr>
          <a:xfrm>
            <a:off x="1775520" y="2101493"/>
            <a:ext cx="8712968" cy="878617"/>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pPr>
            <a:r>
              <a:rPr lang="en-GB" altLang="en-US" sz="2800" dirty="0"/>
              <a:t>Oppression is the ‘cruel or unjust exercise of authority or power’</a:t>
            </a:r>
          </a:p>
        </p:txBody>
      </p:sp>
      <p:sp>
        <p:nvSpPr>
          <p:cNvPr id="5" name="TextBox 4">
            <a:extLst>
              <a:ext uri="{FF2B5EF4-FFF2-40B4-BE49-F238E27FC236}">
                <a16:creationId xmlns:a16="http://schemas.microsoft.com/office/drawing/2014/main" xmlns="" id="{8AB29339-C998-44BF-B538-2097EE9DF8D4}"/>
              </a:ext>
            </a:extLst>
          </p:cNvPr>
          <p:cNvSpPr txBox="1"/>
          <p:nvPr/>
        </p:nvSpPr>
        <p:spPr>
          <a:xfrm>
            <a:off x="5087888" y="2836093"/>
            <a:ext cx="5122912" cy="369332"/>
          </a:xfrm>
          <a:prstGeom prst="rect">
            <a:avLst/>
          </a:prstGeom>
          <a:noFill/>
        </p:spPr>
        <p:txBody>
          <a:bodyPr wrap="square" rtlCol="0">
            <a:spAutoFit/>
          </a:bodyPr>
          <a:lstStyle/>
          <a:p>
            <a:pPr algn="r"/>
            <a:r>
              <a:rPr lang="en-GB" b="1" dirty="0"/>
              <a:t>(Shorter Oxford English Dictionary, 2007, p. 2014)</a:t>
            </a:r>
          </a:p>
        </p:txBody>
      </p:sp>
      <p:sp>
        <p:nvSpPr>
          <p:cNvPr id="6" name="TextBox 5">
            <a:extLst>
              <a:ext uri="{FF2B5EF4-FFF2-40B4-BE49-F238E27FC236}">
                <a16:creationId xmlns:a16="http://schemas.microsoft.com/office/drawing/2014/main" xmlns="" id="{22789BC2-61F7-492C-AAA3-C5B0B2B0AA6E}"/>
              </a:ext>
            </a:extLst>
          </p:cNvPr>
          <p:cNvSpPr txBox="1"/>
          <p:nvPr/>
        </p:nvSpPr>
        <p:spPr>
          <a:xfrm>
            <a:off x="1775520" y="3628181"/>
            <a:ext cx="8568952"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Thus anyone in a position of power over another (e.g. care worker, social worker, local authority officer, employer etc.) and who abuses that position of power is seen as being oppressive</a:t>
            </a:r>
          </a:p>
        </p:txBody>
      </p:sp>
    </p:spTree>
    <p:extLst>
      <p:ext uri="{BB962C8B-B14F-4D97-AF65-F5344CB8AC3E}">
        <p14:creationId xmlns:p14="http://schemas.microsoft.com/office/powerpoint/2010/main" val="401246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Oppression</a:t>
            </a:r>
          </a:p>
        </p:txBody>
      </p:sp>
      <p:sp>
        <p:nvSpPr>
          <p:cNvPr id="3" name="Rectangle 3">
            <a:extLst>
              <a:ext uri="{FF2B5EF4-FFF2-40B4-BE49-F238E27FC236}">
                <a16:creationId xmlns:a16="http://schemas.microsoft.com/office/drawing/2014/main" xmlns="" id="{3787515A-C839-40CA-97AA-4FA604EE14B1}"/>
              </a:ext>
            </a:extLst>
          </p:cNvPr>
          <p:cNvSpPr txBox="1">
            <a:spLocks noChangeArrowheads="1"/>
          </p:cNvSpPr>
          <p:nvPr/>
        </p:nvSpPr>
        <p:spPr>
          <a:xfrm>
            <a:off x="1775520" y="1326247"/>
            <a:ext cx="8712968" cy="1511498"/>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pPr>
            <a:r>
              <a:rPr lang="en-GB" altLang="en-US" sz="2400" dirty="0"/>
              <a:t>There is no simple definition of oppression, to attempt to find a simple definition is to deny its complexity.  However, Dalrymple and Burke (2006) cite Mitchell (1989), who captures the essence of oppression in the UK:</a:t>
            </a:r>
          </a:p>
        </p:txBody>
      </p:sp>
      <p:sp>
        <p:nvSpPr>
          <p:cNvPr id="4" name="TextBox 3">
            <a:extLst>
              <a:ext uri="{FF2B5EF4-FFF2-40B4-BE49-F238E27FC236}">
                <a16:creationId xmlns:a16="http://schemas.microsoft.com/office/drawing/2014/main" xmlns="" id="{22499FCD-8C40-4004-8A8D-DB6362F8429A}"/>
              </a:ext>
            </a:extLst>
          </p:cNvPr>
          <p:cNvSpPr txBox="1"/>
          <p:nvPr/>
        </p:nvSpPr>
        <p:spPr>
          <a:xfrm>
            <a:off x="1775520" y="2766407"/>
            <a:ext cx="8568952" cy="3416320"/>
          </a:xfrm>
          <a:prstGeom prst="rect">
            <a:avLst/>
          </a:prstGeom>
          <a:noFill/>
        </p:spPr>
        <p:txBody>
          <a:bodyPr wrap="square" rtlCol="0">
            <a:spAutoFit/>
          </a:bodyPr>
          <a:lstStyle/>
          <a:p>
            <a:pPr marL="0" lvl="1" algn="ctr"/>
            <a:r>
              <a:rPr lang="en-GB" altLang="en-US" sz="2400" dirty="0"/>
              <a:t>‘British society is saturated in oppression.. empowering practice addresses itself to the powerlessness and loss which results from the material and ideological oppression of black people by white people; working class people by middle class people, women by men; children and old people by ‘adults’; disabled people by ‘able bodied’ people; and gay people by straight people.  This recognises oppression not simply in the behaviours, values and attitudes of individuals and groups but in the institutions, structures and common sense assumptions’. </a:t>
            </a:r>
          </a:p>
        </p:txBody>
      </p:sp>
    </p:spTree>
    <p:extLst>
      <p:ext uri="{BB962C8B-B14F-4D97-AF65-F5344CB8AC3E}">
        <p14:creationId xmlns:p14="http://schemas.microsoft.com/office/powerpoint/2010/main" val="1258049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fontScale="90000"/>
          </a:bodyPr>
          <a:lstStyle/>
          <a:p>
            <a:r>
              <a:rPr lang="en-GB" sz="4000" b="1" dirty="0"/>
              <a:t>Promoting Independence – Key Concepts: Anti-oppressive Practice</a:t>
            </a:r>
          </a:p>
        </p:txBody>
      </p:sp>
      <p:sp>
        <p:nvSpPr>
          <p:cNvPr id="3" name="TextBox 2">
            <a:extLst>
              <a:ext uri="{FF2B5EF4-FFF2-40B4-BE49-F238E27FC236}">
                <a16:creationId xmlns:a16="http://schemas.microsoft.com/office/drawing/2014/main" xmlns="" id="{DC2D5C08-52E6-422A-8C8B-B574BEF2FEA3}"/>
              </a:ext>
            </a:extLst>
          </p:cNvPr>
          <p:cNvSpPr txBox="1"/>
          <p:nvPr/>
        </p:nvSpPr>
        <p:spPr>
          <a:xfrm>
            <a:off x="1981200" y="1556792"/>
            <a:ext cx="8229600" cy="4832092"/>
          </a:xfrm>
          <a:prstGeom prst="rect">
            <a:avLst/>
          </a:prstGeom>
          <a:noFill/>
        </p:spPr>
        <p:txBody>
          <a:bodyPr wrap="square" rtlCol="0">
            <a:spAutoFit/>
          </a:bodyPr>
          <a:lstStyle/>
          <a:p>
            <a:pPr marL="285750" indent="-285750">
              <a:buFont typeface="Arial" panose="020B0604020202020204" pitchFamily="34" charset="0"/>
              <a:buChar char="•"/>
            </a:pPr>
            <a:r>
              <a:rPr lang="en-GB" sz="2800" dirty="0"/>
              <a:t>Challenging oppression has become a central focus of social work practice, particularly in Canada, Australia and the UK</a:t>
            </a:r>
          </a:p>
          <a:p>
            <a:pPr marL="285750" indent="-285750">
              <a:buFont typeface="Arial" panose="020B0604020202020204" pitchFamily="34" charset="0"/>
              <a:buChar char="•"/>
            </a:pPr>
            <a:r>
              <a:rPr lang="en-GB" sz="2800" dirty="0"/>
              <a:t>It is an ‘effort to raise social justice commitments in the profession, and to improve outcomes for those it serves’</a:t>
            </a:r>
          </a:p>
          <a:p>
            <a:pPr marL="285750" indent="-285750">
              <a:buFont typeface="Arial" panose="020B0604020202020204" pitchFamily="34" charset="0"/>
              <a:buChar char="•"/>
            </a:pPr>
            <a:r>
              <a:rPr lang="en-GB" sz="2800" dirty="0"/>
              <a:t>It’s main aim is to ‘minimize power hierarchies, by assisting to build the power of those who hold a marginalized identity and/or reducing the unfair power of those of privileged status’</a:t>
            </a:r>
          </a:p>
          <a:p>
            <a:pPr marL="285750" indent="-285750">
              <a:buFont typeface="Arial" panose="020B0604020202020204" pitchFamily="34" charset="0"/>
              <a:buChar char="•"/>
            </a:pPr>
            <a:endParaRPr lang="en-GB" sz="2800" dirty="0"/>
          </a:p>
        </p:txBody>
      </p:sp>
      <p:sp>
        <p:nvSpPr>
          <p:cNvPr id="4" name="TextBox 3">
            <a:extLst>
              <a:ext uri="{FF2B5EF4-FFF2-40B4-BE49-F238E27FC236}">
                <a16:creationId xmlns:a16="http://schemas.microsoft.com/office/drawing/2014/main" xmlns="" id="{944782C9-32BE-41AB-9E41-0B6A210A9F46}"/>
              </a:ext>
            </a:extLst>
          </p:cNvPr>
          <p:cNvSpPr txBox="1"/>
          <p:nvPr/>
        </p:nvSpPr>
        <p:spPr>
          <a:xfrm>
            <a:off x="8112224" y="6237312"/>
            <a:ext cx="2232248" cy="369332"/>
          </a:xfrm>
          <a:prstGeom prst="rect">
            <a:avLst/>
          </a:prstGeom>
          <a:noFill/>
        </p:spPr>
        <p:txBody>
          <a:bodyPr wrap="square" rtlCol="0">
            <a:spAutoFit/>
          </a:bodyPr>
          <a:lstStyle/>
          <a:p>
            <a:pPr algn="r"/>
            <a:r>
              <a:rPr lang="en-GB" b="1" dirty="0"/>
              <a:t>(Curry-Stevens, 2016)</a:t>
            </a:r>
          </a:p>
        </p:txBody>
      </p:sp>
    </p:spTree>
    <p:extLst>
      <p:ext uri="{BB962C8B-B14F-4D97-AF65-F5344CB8AC3E}">
        <p14:creationId xmlns:p14="http://schemas.microsoft.com/office/powerpoint/2010/main" val="212186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9428D628-77AD-4F8D-9DCC-3667D1C404AE}"/>
              </a:ext>
            </a:extLst>
          </p:cNvPr>
          <p:cNvSpPr/>
          <p:nvPr/>
        </p:nvSpPr>
        <p:spPr>
          <a:xfrm>
            <a:off x="157480" y="981283"/>
            <a:ext cx="11877040" cy="4708981"/>
          </a:xfrm>
          <a:prstGeom prst="rect">
            <a:avLst/>
          </a:prstGeom>
        </p:spPr>
        <p:txBody>
          <a:bodyPr wrap="square">
            <a:spAutoFit/>
          </a:bodyPr>
          <a:lstStyle/>
          <a:p>
            <a:r>
              <a:rPr lang="en-GB" sz="2000" dirty="0"/>
              <a:t>Anti-oppressive practice Anti-oppressive approaches are concerned with the implementation of social justice. They aim to challenge the structure of society, and the use of power, where they are being used to maintain some groups in disadvantaged positions. the quality of life and wellbeing of individuals, groups and communities and the intrinsic value of a diverse society. Concepts of power, and how groups use power to achieve their mutual aims, underpin the ideas of oppression and anti-oppressive practice seeks to redistribute power by challenging structures and championing rights.</a:t>
            </a:r>
          </a:p>
          <a:p>
            <a:endParaRPr lang="en-GB" sz="2000" dirty="0"/>
          </a:p>
          <a:p>
            <a:r>
              <a:rPr lang="en-GB" sz="2000" dirty="0"/>
              <a:t>Oppression is defined by Barker (2003) as: ‘…the social act of placing severe restrictions on an individual, group, or institution. Typically, a government or political organization that is in power places these restrictions formally or covertly on oppressed groups so that they may be exploited and less able to compete with other social groups. The oppressed individual or group is devalued, exploited, and deprived of privileges by the individual or group who has more power’ (pp306-307).</a:t>
            </a:r>
          </a:p>
          <a:p>
            <a:endParaRPr lang="en-GB" sz="2000" dirty="0"/>
          </a:p>
          <a:p>
            <a:r>
              <a:rPr lang="en-GB" sz="2000" dirty="0"/>
              <a:t>The source of oppression can be either structural (e.g. arising as a result of the way systems and processes operate) or individual (e.g. arising as a result of an individual’s prejudice or action). </a:t>
            </a:r>
          </a:p>
        </p:txBody>
      </p:sp>
      <p:sp>
        <p:nvSpPr>
          <p:cNvPr id="4" name="Rectangle 3">
            <a:extLst>
              <a:ext uri="{FF2B5EF4-FFF2-40B4-BE49-F238E27FC236}">
                <a16:creationId xmlns:a16="http://schemas.microsoft.com/office/drawing/2014/main" xmlns="" id="{52AFDC89-B26C-47CB-8D94-22E76E936FC2}"/>
              </a:ext>
            </a:extLst>
          </p:cNvPr>
          <p:cNvSpPr/>
          <p:nvPr/>
        </p:nvSpPr>
        <p:spPr>
          <a:xfrm>
            <a:off x="6451600" y="6488668"/>
            <a:ext cx="7523480" cy="369332"/>
          </a:xfrm>
          <a:prstGeom prst="rect">
            <a:avLst/>
          </a:prstGeom>
        </p:spPr>
        <p:txBody>
          <a:bodyPr wrap="square">
            <a:spAutoFit/>
          </a:bodyPr>
          <a:lstStyle/>
          <a:p>
            <a:r>
              <a:rPr lang="en-GB" dirty="0"/>
              <a:t>(Return to Social Work Learning Materials, No Date , p.15).</a:t>
            </a:r>
          </a:p>
        </p:txBody>
      </p:sp>
      <p:sp>
        <p:nvSpPr>
          <p:cNvPr id="5" name="Rectangle 4">
            <a:extLst>
              <a:ext uri="{FF2B5EF4-FFF2-40B4-BE49-F238E27FC236}">
                <a16:creationId xmlns:a16="http://schemas.microsoft.com/office/drawing/2014/main" xmlns="" id="{8922DA3E-ADD3-4EDD-B1B4-0E3EEA34BFD1}"/>
              </a:ext>
            </a:extLst>
          </p:cNvPr>
          <p:cNvSpPr/>
          <p:nvPr/>
        </p:nvSpPr>
        <p:spPr>
          <a:xfrm>
            <a:off x="3200400" y="182881"/>
            <a:ext cx="6502400" cy="584775"/>
          </a:xfrm>
          <a:prstGeom prst="rect">
            <a:avLst/>
          </a:prstGeom>
        </p:spPr>
        <p:txBody>
          <a:bodyPr wrap="square">
            <a:spAutoFit/>
          </a:bodyPr>
          <a:lstStyle/>
          <a:p>
            <a:r>
              <a:rPr lang="en-GB" sz="3200" b="1" dirty="0">
                <a:solidFill>
                  <a:schemeClr val="accent1"/>
                </a:solidFill>
              </a:rPr>
              <a:t>Anti-oppressive practice view points  </a:t>
            </a:r>
          </a:p>
        </p:txBody>
      </p:sp>
    </p:spTree>
    <p:extLst>
      <p:ext uri="{BB962C8B-B14F-4D97-AF65-F5344CB8AC3E}">
        <p14:creationId xmlns:p14="http://schemas.microsoft.com/office/powerpoint/2010/main" val="233561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xmlns="" id="{FFD89B1F-C0D1-4897-B361-1274BB0DF669}"/>
              </a:ext>
            </a:extLst>
          </p:cNvPr>
          <p:cNvSpPr>
            <a:spLocks noChangeArrowheads="1"/>
          </p:cNvSpPr>
          <p:nvPr/>
        </p:nvSpPr>
        <p:spPr bwMode="auto">
          <a:xfrm>
            <a:off x="529937" y="1242684"/>
            <a:ext cx="8499763"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lang="en-US" altLang="en-US" sz="3200" dirty="0">
                <a:latin typeface="Trebuchet MS" panose="020B0603020202020204" pitchFamily="34" charset="0"/>
                <a:cs typeface="Times New Roman" panose="02020603050405020304" pitchFamily="18" charset="0"/>
              </a:rPr>
              <a:t>Thompson’s PCS model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3200" i="0" strike="noStrike" cap="none" normalizeH="0" baseline="0" dirty="0">
                <a:ln>
                  <a:noFill/>
                </a:ln>
                <a:effectLst/>
                <a:latin typeface="Trebuchet MS" panose="020B0603020202020204" pitchFamily="34" charset="0"/>
                <a:cs typeface="Times New Roman" panose="02020603050405020304" pitchFamily="18" charset="0"/>
              </a:rPr>
              <a:t>According to Thomson, (1997) oppression can be analyzed in a three level model of the  </a:t>
            </a:r>
            <a:endParaRPr kumimoji="0" lang="en-US" altLang="en-US" sz="3200" b="0"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sz="3200" b="1" dirty="0">
              <a:solidFill>
                <a:srgbClr val="000000"/>
              </a:solidFill>
              <a:latin typeface="Trebuchet MS" panose="020B060302020202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P (</a:t>
            </a:r>
            <a:r>
              <a:rPr kumimoji="0" lang="en-US" altLang="en-US" sz="3200" b="1" i="1"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personal)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C (</a:t>
            </a:r>
            <a:r>
              <a:rPr kumimoji="0" lang="en-US" altLang="en-US" sz="3200" b="1" i="1"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cultural)</a:t>
            </a:r>
            <a:r>
              <a:rPr kumimoji="0" lang="en-US" altLang="en-US" sz="3200" b="1"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S (</a:t>
            </a:r>
            <a:r>
              <a:rPr kumimoji="0" lang="en-US" altLang="en-US" sz="3200" b="1" i="1"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structural)</a:t>
            </a:r>
            <a:endParaRPr kumimoji="0" lang="en-US" altLang="en-US" sz="32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p:txBody>
      </p:sp>
      <p:pic>
        <p:nvPicPr>
          <p:cNvPr id="2050" name="Picture 2" descr="http://youthworkcentral.tripod.com/PCS.gif">
            <a:extLst>
              <a:ext uri="{FF2B5EF4-FFF2-40B4-BE49-F238E27FC236}">
                <a16:creationId xmlns:a16="http://schemas.microsoft.com/office/drawing/2014/main" xmlns="" id="{38720C66-EC10-4F35-8274-B173498173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1248" y="3023033"/>
            <a:ext cx="3185582" cy="32011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85CB3928-D90E-49DB-8F03-B4F148EADC0C}"/>
              </a:ext>
            </a:extLst>
          </p:cNvPr>
          <p:cNvSpPr txBox="1"/>
          <p:nvPr/>
        </p:nvSpPr>
        <p:spPr>
          <a:xfrm>
            <a:off x="1987439" y="77642"/>
            <a:ext cx="9791270" cy="707886"/>
          </a:xfrm>
          <a:prstGeom prst="rect">
            <a:avLst/>
          </a:prstGeom>
          <a:noFill/>
        </p:spPr>
        <p:txBody>
          <a:bodyPr wrap="none" rtlCol="0">
            <a:spAutoFit/>
          </a:bodyPr>
          <a:lstStyle/>
          <a:p>
            <a:r>
              <a:rPr lang="en-GB" sz="4000" b="1" dirty="0">
                <a:solidFill>
                  <a:schemeClr val="accent1"/>
                </a:solidFill>
              </a:rPr>
              <a:t>THOMSON’S (1997) MODEL OF OPPRESSION </a:t>
            </a:r>
          </a:p>
        </p:txBody>
      </p:sp>
      <p:sp>
        <p:nvSpPr>
          <p:cNvPr id="5" name="Rectangle 4">
            <a:extLst>
              <a:ext uri="{FF2B5EF4-FFF2-40B4-BE49-F238E27FC236}">
                <a16:creationId xmlns:a16="http://schemas.microsoft.com/office/drawing/2014/main" xmlns="" id="{6807D673-08EC-482A-A499-0994DA9BA3EA}"/>
              </a:ext>
            </a:extLst>
          </p:cNvPr>
          <p:cNvSpPr/>
          <p:nvPr/>
        </p:nvSpPr>
        <p:spPr>
          <a:xfrm>
            <a:off x="6299200" y="6396941"/>
            <a:ext cx="6096000" cy="369332"/>
          </a:xfrm>
          <a:prstGeom prst="rect">
            <a:avLst/>
          </a:prstGeom>
        </p:spPr>
        <p:txBody>
          <a:bodyPr>
            <a:spAutoFit/>
          </a:bodyPr>
          <a:lstStyle/>
          <a:p>
            <a:r>
              <a:rPr lang="en-GB" dirty="0"/>
              <a:t>Wood, J.J. (2001) Youth Work Online, http://go.to/youthwork </a:t>
            </a:r>
          </a:p>
        </p:txBody>
      </p:sp>
    </p:spTree>
    <p:extLst>
      <p:ext uri="{BB962C8B-B14F-4D97-AF65-F5344CB8AC3E}">
        <p14:creationId xmlns:p14="http://schemas.microsoft.com/office/powerpoint/2010/main" val="2063254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xmlns="" id="{A7F35021-6BF1-48DD-AA6E-03E1A734A764}"/>
              </a:ext>
            </a:extLst>
          </p:cNvPr>
          <p:cNvSpPr/>
          <p:nvPr/>
        </p:nvSpPr>
        <p:spPr>
          <a:xfrm>
            <a:off x="277091" y="827103"/>
            <a:ext cx="11637817" cy="5016758"/>
          </a:xfrm>
          <a:prstGeom prst="rect">
            <a:avLst/>
          </a:prstGeom>
        </p:spPr>
        <p:txBody>
          <a:bodyPr wrap="square">
            <a:spAutoFit/>
          </a:bodyPr>
          <a:lstStyle/>
          <a:p>
            <a:pPr lvl="0" algn="just" eaLnBrk="0" fontAlgn="base" hangingPunct="0">
              <a:spcBef>
                <a:spcPct val="0"/>
              </a:spcBef>
              <a:spcAft>
                <a:spcPct val="0"/>
              </a:spcAft>
            </a:pPr>
            <a:r>
              <a:rPr lang="en-US" altLang="en-US" sz="2000" b="1" u="sng" dirty="0">
                <a:solidFill>
                  <a:srgbClr val="000000"/>
                </a:solidFill>
                <a:latin typeface="Trebuchet MS" panose="020B0603020202020204" pitchFamily="34" charset="0"/>
                <a:cs typeface="Times New Roman" panose="02020603050405020304" pitchFamily="18" charset="0"/>
              </a:rPr>
              <a:t>Personal (</a:t>
            </a:r>
            <a:r>
              <a:rPr lang="en-US" altLang="en-US" sz="2000" b="1" i="1" u="sng" dirty="0">
                <a:solidFill>
                  <a:srgbClr val="000000"/>
                </a:solidFill>
                <a:latin typeface="Trebuchet MS" panose="020B0603020202020204" pitchFamily="34" charset="0"/>
                <a:cs typeface="Times New Roman" panose="02020603050405020304" pitchFamily="18" charset="0"/>
              </a:rPr>
              <a:t>P</a:t>
            </a:r>
            <a:r>
              <a:rPr lang="en-US" altLang="en-US" sz="2000" b="1" u="sng" dirty="0">
                <a:solidFill>
                  <a:srgbClr val="000000"/>
                </a:solidFill>
                <a:latin typeface="Trebuchet MS" panose="020B0603020202020204" pitchFamily="34" charset="0"/>
                <a:cs typeface="Times New Roman" panose="02020603050405020304" pitchFamily="18" charset="0"/>
              </a:rPr>
              <a:t>) Level</a:t>
            </a:r>
            <a:endParaRPr lang="en-US" altLang="en-US" sz="2000" dirty="0"/>
          </a:p>
          <a:p>
            <a:pPr lvl="0" algn="just" eaLnBrk="0" fontAlgn="base" hangingPunct="0">
              <a:spcBef>
                <a:spcPct val="0"/>
              </a:spcBef>
              <a:spcAft>
                <a:spcPct val="0"/>
              </a:spcAft>
            </a:pPr>
            <a:r>
              <a:rPr lang="en-US" altLang="en-US" sz="2000" dirty="0">
                <a:solidFill>
                  <a:srgbClr val="000000"/>
                </a:solidFill>
                <a:latin typeface="Trebuchet MS" panose="020B0603020202020204" pitchFamily="34" charset="0"/>
                <a:cs typeface="Times New Roman" panose="02020603050405020304" pitchFamily="18" charset="0"/>
              </a:rPr>
              <a:t>This is normally concerned with an individual’s views, particularly in the case of a prejudice against a certain group of people. For example, this could relate to a young person who makes racist comments. It is purely related to </a:t>
            </a:r>
            <a:r>
              <a:rPr lang="en-US" altLang="en-US" sz="2000" b="1" dirty="0">
                <a:solidFill>
                  <a:srgbClr val="000000"/>
                </a:solidFill>
                <a:latin typeface="Trebuchet MS" panose="020B0603020202020204" pitchFamily="34" charset="0"/>
                <a:cs typeface="Times New Roman" panose="02020603050405020304" pitchFamily="18" charset="0"/>
              </a:rPr>
              <a:t>individual actions </a:t>
            </a:r>
            <a:r>
              <a:rPr lang="en-US" altLang="en-US" sz="2000" dirty="0">
                <a:solidFill>
                  <a:srgbClr val="000000"/>
                </a:solidFill>
                <a:latin typeface="Trebuchet MS" panose="020B0603020202020204" pitchFamily="34" charset="0"/>
                <a:cs typeface="Times New Roman" panose="02020603050405020304" pitchFamily="18" charset="0"/>
              </a:rPr>
              <a:t>and you are likely to come into contact with this in practice. The ‘P’ is located in </a:t>
            </a:r>
          </a:p>
          <a:p>
            <a:pPr lvl="0" algn="just" eaLnBrk="0" fontAlgn="base" hangingPunct="0">
              <a:spcBef>
                <a:spcPct val="0"/>
              </a:spcBef>
              <a:spcAft>
                <a:spcPct val="0"/>
              </a:spcAft>
            </a:pPr>
            <a:r>
              <a:rPr lang="en-US" altLang="en-US" sz="2000" dirty="0">
                <a:solidFill>
                  <a:srgbClr val="000000"/>
                </a:solidFill>
                <a:latin typeface="Trebuchet MS" panose="020B0603020202020204" pitchFamily="34" charset="0"/>
                <a:cs typeface="Times New Roman" panose="02020603050405020304" pitchFamily="18" charset="0"/>
              </a:rPr>
              <a:t>the middle of the diagram, because that individual has his beliefs and ideas supported through two other levels...</a:t>
            </a:r>
          </a:p>
          <a:p>
            <a:pPr lvl="0" algn="just" eaLnBrk="0" fontAlgn="base" hangingPunct="0">
              <a:spcBef>
                <a:spcPct val="0"/>
              </a:spcBef>
              <a:spcAft>
                <a:spcPct val="0"/>
              </a:spcAft>
            </a:pPr>
            <a:endParaRPr lang="en-US" altLang="en-US" sz="2000" dirty="0"/>
          </a:p>
          <a:p>
            <a:pPr lvl="0" algn="just" eaLnBrk="0" fontAlgn="base" hangingPunct="0">
              <a:spcBef>
                <a:spcPct val="0"/>
              </a:spcBef>
              <a:spcAft>
                <a:spcPct val="0"/>
              </a:spcAft>
            </a:pPr>
            <a:r>
              <a:rPr lang="en-US" altLang="en-US" sz="2000" b="1" u="sng" dirty="0">
                <a:solidFill>
                  <a:srgbClr val="000000"/>
                </a:solidFill>
                <a:latin typeface="Trebuchet MS" panose="020B0603020202020204" pitchFamily="34" charset="0"/>
                <a:cs typeface="Times New Roman" panose="02020603050405020304" pitchFamily="18" charset="0"/>
              </a:rPr>
              <a:t>Cultural (</a:t>
            </a:r>
            <a:r>
              <a:rPr lang="en-US" altLang="en-US" sz="2000" b="1" i="1" u="sng" dirty="0">
                <a:solidFill>
                  <a:srgbClr val="000000"/>
                </a:solidFill>
                <a:latin typeface="Trebuchet MS" panose="020B0603020202020204" pitchFamily="34" charset="0"/>
                <a:cs typeface="Times New Roman" panose="02020603050405020304" pitchFamily="18" charset="0"/>
              </a:rPr>
              <a:t>C</a:t>
            </a:r>
            <a:r>
              <a:rPr lang="en-US" altLang="en-US" sz="2000" b="1" u="sng" dirty="0">
                <a:solidFill>
                  <a:srgbClr val="000000"/>
                </a:solidFill>
                <a:latin typeface="Trebuchet MS" panose="020B0603020202020204" pitchFamily="34" charset="0"/>
                <a:cs typeface="Times New Roman" panose="02020603050405020304" pitchFamily="18" charset="0"/>
              </a:rPr>
              <a:t>) Level</a:t>
            </a:r>
            <a:endParaRPr lang="en-US" altLang="en-US" sz="2000" dirty="0"/>
          </a:p>
          <a:p>
            <a:pPr lvl="0" algn="just" eaLnBrk="0" fontAlgn="base" hangingPunct="0">
              <a:spcBef>
                <a:spcPct val="0"/>
              </a:spcBef>
              <a:spcAft>
                <a:spcPct val="0"/>
              </a:spcAft>
            </a:pPr>
            <a:r>
              <a:rPr lang="en-US" altLang="en-US" sz="2000" dirty="0">
                <a:solidFill>
                  <a:srgbClr val="000000"/>
                </a:solidFill>
                <a:latin typeface="Trebuchet MS" panose="020B0603020202020204" pitchFamily="34" charset="0"/>
                <a:cs typeface="Times New Roman" panose="02020603050405020304" pitchFamily="18" charset="0"/>
              </a:rPr>
              <a:t>This analysis relates to the ‘shared values’ or ‘commonalties’. For example, shared beliefs about what is right and wrong, good or bad, can form a </a:t>
            </a:r>
            <a:r>
              <a:rPr lang="en-US" altLang="en-US" sz="2000" i="1" dirty="0">
                <a:solidFill>
                  <a:srgbClr val="000000"/>
                </a:solidFill>
                <a:latin typeface="Trebuchet MS" panose="020B0603020202020204" pitchFamily="34" charset="0"/>
                <a:cs typeface="Times New Roman" panose="02020603050405020304" pitchFamily="18" charset="0"/>
              </a:rPr>
              <a:t>consensus.</a:t>
            </a:r>
          </a:p>
          <a:p>
            <a:pPr lvl="0" algn="just" eaLnBrk="0" fontAlgn="base" hangingPunct="0">
              <a:spcBef>
                <a:spcPct val="0"/>
              </a:spcBef>
              <a:spcAft>
                <a:spcPct val="0"/>
              </a:spcAft>
            </a:pPr>
            <a:endParaRPr lang="en-US" altLang="en-US" sz="2000" dirty="0"/>
          </a:p>
          <a:p>
            <a:pPr lvl="0" algn="just" eaLnBrk="0" fontAlgn="base" hangingPunct="0">
              <a:spcBef>
                <a:spcPct val="0"/>
              </a:spcBef>
              <a:spcAft>
                <a:spcPct val="0"/>
              </a:spcAft>
            </a:pPr>
            <a:r>
              <a:rPr lang="en-US" altLang="en-US" sz="2000" b="1" u="sng" dirty="0">
                <a:solidFill>
                  <a:srgbClr val="000000"/>
                </a:solidFill>
                <a:latin typeface="Trebuchet MS" panose="020B0603020202020204" pitchFamily="34" charset="0"/>
                <a:cs typeface="Times New Roman" panose="02020603050405020304" pitchFamily="18" charset="0"/>
              </a:rPr>
              <a:t>Structural (</a:t>
            </a:r>
            <a:r>
              <a:rPr lang="en-US" altLang="en-US" sz="2000" b="1" i="1" u="sng" dirty="0">
                <a:solidFill>
                  <a:srgbClr val="000000"/>
                </a:solidFill>
                <a:latin typeface="Trebuchet MS" panose="020B0603020202020204" pitchFamily="34" charset="0"/>
                <a:cs typeface="Times New Roman" panose="02020603050405020304" pitchFamily="18" charset="0"/>
              </a:rPr>
              <a:t>S</a:t>
            </a:r>
            <a:r>
              <a:rPr lang="en-US" altLang="en-US" sz="2000" b="1" u="sng" dirty="0">
                <a:solidFill>
                  <a:srgbClr val="000000"/>
                </a:solidFill>
                <a:latin typeface="Trebuchet MS" panose="020B0603020202020204" pitchFamily="34" charset="0"/>
                <a:cs typeface="Times New Roman" panose="02020603050405020304" pitchFamily="18" charset="0"/>
              </a:rPr>
              <a:t>) Level</a:t>
            </a:r>
            <a:endParaRPr lang="en-US" altLang="en-US" sz="2000" dirty="0"/>
          </a:p>
          <a:p>
            <a:pPr lvl="0" algn="just" eaLnBrk="0" fontAlgn="base" hangingPunct="0">
              <a:spcBef>
                <a:spcPct val="0"/>
              </a:spcBef>
              <a:spcAft>
                <a:spcPct val="0"/>
              </a:spcAft>
            </a:pPr>
            <a:r>
              <a:rPr lang="en-US" altLang="en-US" sz="2000" dirty="0">
                <a:solidFill>
                  <a:srgbClr val="000000"/>
                </a:solidFill>
                <a:latin typeface="Trebuchet MS" panose="020B0603020202020204" pitchFamily="34" charset="0"/>
                <a:cs typeface="Times New Roman" panose="02020603050405020304" pitchFamily="18" charset="0"/>
              </a:rPr>
              <a:t>This analysis demonstrates how oppression is ‘sewn into the fabric’ of society through institutions that support both cultural norms and personal beliefs.</a:t>
            </a:r>
          </a:p>
          <a:p>
            <a:pPr lvl="0" algn="just" eaLnBrk="0" fontAlgn="base" hangingPunct="0">
              <a:spcBef>
                <a:spcPct val="0"/>
              </a:spcBef>
              <a:spcAft>
                <a:spcPct val="0"/>
              </a:spcAft>
            </a:pPr>
            <a:r>
              <a:rPr lang="en-US" altLang="en-US" sz="2000" dirty="0">
                <a:solidFill>
                  <a:srgbClr val="000000"/>
                </a:solidFill>
                <a:latin typeface="Trebuchet MS" panose="020B0603020202020204" pitchFamily="34" charset="0"/>
                <a:cs typeface="Times New Roman" panose="02020603050405020304" pitchFamily="18" charset="0"/>
              </a:rPr>
              <a:t>Some institutions such as sections of the media, religion and the government can</a:t>
            </a:r>
            <a:r>
              <a:rPr lang="en-GB" sz="2000" dirty="0"/>
              <a:t> cement the beliefs.</a:t>
            </a:r>
            <a:r>
              <a:rPr lang="en-US" altLang="en-US" sz="2000" dirty="0">
                <a:solidFill>
                  <a:srgbClr val="000000"/>
                </a:solidFill>
                <a:latin typeface="Trebuchet MS" panose="020B0603020202020204" pitchFamily="34" charset="0"/>
                <a:cs typeface="Times New Roman" panose="02020603050405020304" pitchFamily="18" charset="0"/>
              </a:rPr>
              <a:t> </a:t>
            </a:r>
            <a:endParaRPr lang="en-GB" sz="2000" dirty="0"/>
          </a:p>
        </p:txBody>
      </p:sp>
      <p:sp>
        <p:nvSpPr>
          <p:cNvPr id="4" name="TextBox 3">
            <a:extLst>
              <a:ext uri="{FF2B5EF4-FFF2-40B4-BE49-F238E27FC236}">
                <a16:creationId xmlns:a16="http://schemas.microsoft.com/office/drawing/2014/main" xmlns="" id="{39E8D724-547A-4A6B-A71F-E3AAB596F6CE}"/>
              </a:ext>
            </a:extLst>
          </p:cNvPr>
          <p:cNvSpPr txBox="1"/>
          <p:nvPr/>
        </p:nvSpPr>
        <p:spPr>
          <a:xfrm>
            <a:off x="3397828" y="114300"/>
            <a:ext cx="7121693" cy="584775"/>
          </a:xfrm>
          <a:prstGeom prst="rect">
            <a:avLst/>
          </a:prstGeom>
          <a:noFill/>
        </p:spPr>
        <p:txBody>
          <a:bodyPr wrap="none" rtlCol="0">
            <a:spAutoFit/>
          </a:bodyPr>
          <a:lstStyle/>
          <a:p>
            <a:r>
              <a:rPr lang="en-GB" sz="3200" b="1" dirty="0">
                <a:solidFill>
                  <a:schemeClr val="accent1"/>
                </a:solidFill>
              </a:rPr>
              <a:t>Thompson’s (1997) Model of Oppression </a:t>
            </a:r>
          </a:p>
        </p:txBody>
      </p:sp>
      <p:sp>
        <p:nvSpPr>
          <p:cNvPr id="5" name="Rectangle 4">
            <a:extLst>
              <a:ext uri="{FF2B5EF4-FFF2-40B4-BE49-F238E27FC236}">
                <a16:creationId xmlns:a16="http://schemas.microsoft.com/office/drawing/2014/main" xmlns="" id="{A8B53149-68F0-44FE-BD74-2D1C2ED99628}"/>
              </a:ext>
            </a:extLst>
          </p:cNvPr>
          <p:cNvSpPr/>
          <p:nvPr/>
        </p:nvSpPr>
        <p:spPr>
          <a:xfrm>
            <a:off x="6224341" y="6374368"/>
            <a:ext cx="5967659" cy="369332"/>
          </a:xfrm>
          <a:prstGeom prst="rect">
            <a:avLst/>
          </a:prstGeom>
        </p:spPr>
        <p:txBody>
          <a:bodyPr wrap="none">
            <a:spAutoFit/>
          </a:bodyPr>
          <a:lstStyle/>
          <a:p>
            <a:r>
              <a:rPr lang="en-GB" dirty="0"/>
              <a:t>Wood, J.J. (2001) Youth Work Online, http://go.to/youthwork </a:t>
            </a:r>
          </a:p>
        </p:txBody>
      </p:sp>
    </p:spTree>
    <p:extLst>
      <p:ext uri="{BB962C8B-B14F-4D97-AF65-F5344CB8AC3E}">
        <p14:creationId xmlns:p14="http://schemas.microsoft.com/office/powerpoint/2010/main" val="102897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1A26D70-CA75-45EA-B4CB-B235D916A55A}"/>
              </a:ext>
            </a:extLst>
          </p:cNvPr>
          <p:cNvSpPr>
            <a:spLocks noGrp="1"/>
          </p:cNvSpPr>
          <p:nvPr>
            <p:ph type="title"/>
          </p:nvPr>
        </p:nvSpPr>
        <p:spPr>
          <a:xfrm>
            <a:off x="3934691" y="172720"/>
            <a:ext cx="4322618" cy="697631"/>
          </a:xfrm>
        </p:spPr>
        <p:txBody>
          <a:bodyPr>
            <a:normAutofit fontScale="90000"/>
          </a:bodyPr>
          <a:lstStyle/>
          <a:p>
            <a:r>
              <a:rPr lang="en-GB" b="1" dirty="0">
                <a:solidFill>
                  <a:schemeClr val="accent1"/>
                </a:solidFill>
              </a:rPr>
              <a:t>Working the Model </a:t>
            </a:r>
          </a:p>
        </p:txBody>
      </p:sp>
      <p:sp>
        <p:nvSpPr>
          <p:cNvPr id="3" name="Rectangle 1">
            <a:extLst>
              <a:ext uri="{FF2B5EF4-FFF2-40B4-BE49-F238E27FC236}">
                <a16:creationId xmlns:a16="http://schemas.microsoft.com/office/drawing/2014/main" xmlns="" id="{7EF66942-8EF0-4C4B-9891-C8F1307FD388}"/>
              </a:ext>
            </a:extLst>
          </p:cNvPr>
          <p:cNvSpPr>
            <a:spLocks noChangeArrowheads="1"/>
          </p:cNvSpPr>
          <p:nvPr/>
        </p:nvSpPr>
        <p:spPr bwMode="auto">
          <a:xfrm>
            <a:off x="0" y="1458845"/>
            <a:ext cx="11783291"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sng"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Example: Homophobia Legalised</a:t>
            </a:r>
            <a:endParaRPr kumimoji="0" lang="en-US" altLang="en-US" sz="24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accent1"/>
                </a:solidFill>
                <a:effectLst/>
                <a:latin typeface="Trebuchet MS" panose="020B0603020202020204" pitchFamily="34" charset="0"/>
                <a:cs typeface="Times New Roman" panose="02020603050405020304" pitchFamily="18" charset="0"/>
              </a:rPr>
              <a:t>P: </a:t>
            </a:r>
            <a:r>
              <a:rPr kumimoji="0" lang="en-US" altLang="en-US" sz="2400" b="0"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Young man in the club you work at makes offensive and derogatory comments about a gay man who attends also. He says that ‘gay people are not natural’ or ‘normal’.</a:t>
            </a:r>
            <a:endParaRPr kumimoji="0" lang="en-US" altLang="en-US" sz="24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accent1"/>
                </a:solidFill>
                <a:effectLst/>
                <a:latin typeface="Trebuchet MS" panose="020B0603020202020204" pitchFamily="34" charset="0"/>
                <a:cs typeface="Times New Roman" panose="02020603050405020304" pitchFamily="18" charset="0"/>
              </a:rPr>
              <a:t>C: </a:t>
            </a:r>
            <a:r>
              <a:rPr kumimoji="0" lang="en-US" altLang="en-US" sz="2400" b="0"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Gay people largely repulse the community around him, and many of the community members are involved with the local church, holding firm views about 'sexual morals'.</a:t>
            </a:r>
            <a:endParaRPr kumimoji="0" lang="en-US" altLang="en-US" sz="24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accent1"/>
                </a:solidFill>
                <a:effectLst/>
                <a:latin typeface="Trebuchet MS" panose="020B0603020202020204" pitchFamily="34" charset="0"/>
                <a:cs typeface="Times New Roman" panose="02020603050405020304" pitchFamily="18" charset="0"/>
              </a:rPr>
              <a:t>S: </a:t>
            </a:r>
            <a:r>
              <a:rPr kumimoji="0" lang="en-US" altLang="en-US" sz="2400" b="0" i="0" u="none" strike="noStrike" cap="none" normalizeH="0" baseline="0" dirty="0">
                <a:ln>
                  <a:noFill/>
                </a:ln>
                <a:solidFill>
                  <a:srgbClr val="000000"/>
                </a:solidFill>
                <a:effectLst/>
                <a:latin typeface="Trebuchet MS" panose="020B0603020202020204" pitchFamily="34" charset="0"/>
                <a:cs typeface="Times New Roman" panose="02020603050405020304" pitchFamily="18" charset="0"/>
              </a:rPr>
              <a:t>Popular tabloid media berates the ‘abnormal’ activities of gay people. Religious leaders of all faiths support the instatement of laws to stop equal rights for gay people. Legislation is passed by parliament that compromises the rights of gay, lesbian and bisexual people. There is an overwhelming 'consensus' of power used in all forms of structural life.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p:txBody>
      </p:sp>
      <p:sp>
        <p:nvSpPr>
          <p:cNvPr id="4" name="Rectangle 3">
            <a:extLst>
              <a:ext uri="{FF2B5EF4-FFF2-40B4-BE49-F238E27FC236}">
                <a16:creationId xmlns:a16="http://schemas.microsoft.com/office/drawing/2014/main" xmlns="" id="{A169F3BA-05A7-408F-A4A0-08666419B467}"/>
              </a:ext>
            </a:extLst>
          </p:cNvPr>
          <p:cNvSpPr/>
          <p:nvPr/>
        </p:nvSpPr>
        <p:spPr>
          <a:xfrm>
            <a:off x="6224341" y="6400800"/>
            <a:ext cx="5967659" cy="369332"/>
          </a:xfrm>
          <a:prstGeom prst="rect">
            <a:avLst/>
          </a:prstGeom>
        </p:spPr>
        <p:txBody>
          <a:bodyPr wrap="none">
            <a:spAutoFit/>
          </a:bodyPr>
          <a:lstStyle/>
          <a:p>
            <a:r>
              <a:rPr lang="en-GB" dirty="0"/>
              <a:t>Wood, J.J. (2001) Youth Work Online, http://go.to/youthwork </a:t>
            </a:r>
          </a:p>
        </p:txBody>
      </p:sp>
    </p:spTree>
    <p:extLst>
      <p:ext uri="{BB962C8B-B14F-4D97-AF65-F5344CB8AC3E}">
        <p14:creationId xmlns:p14="http://schemas.microsoft.com/office/powerpoint/2010/main" val="789620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51E17D-02B7-473F-8B95-9924AD1E0B29}"/>
              </a:ext>
            </a:extLst>
          </p:cNvPr>
          <p:cNvSpPr>
            <a:spLocks noGrp="1"/>
          </p:cNvSpPr>
          <p:nvPr>
            <p:ph type="title"/>
          </p:nvPr>
        </p:nvSpPr>
        <p:spPr>
          <a:xfrm>
            <a:off x="3789218" y="0"/>
            <a:ext cx="4668982" cy="1143000"/>
          </a:xfrm>
        </p:spPr>
        <p:txBody>
          <a:bodyPr>
            <a:normAutofit fontScale="90000"/>
          </a:bodyPr>
          <a:lstStyle/>
          <a:p>
            <a:r>
              <a:rPr lang="en-GB" b="1" dirty="0">
                <a:solidFill>
                  <a:schemeClr val="accent1"/>
                </a:solidFill>
              </a:rPr>
              <a:t>Working the Model </a:t>
            </a:r>
          </a:p>
        </p:txBody>
      </p:sp>
      <p:sp>
        <p:nvSpPr>
          <p:cNvPr id="3" name="Rectangle 2">
            <a:extLst>
              <a:ext uri="{FF2B5EF4-FFF2-40B4-BE49-F238E27FC236}">
                <a16:creationId xmlns:a16="http://schemas.microsoft.com/office/drawing/2014/main" xmlns="" id="{3B7BF76E-E903-4C69-B9C6-93B355825DDD}"/>
              </a:ext>
            </a:extLst>
          </p:cNvPr>
          <p:cNvSpPr/>
          <p:nvPr/>
        </p:nvSpPr>
        <p:spPr>
          <a:xfrm>
            <a:off x="287482" y="1142643"/>
            <a:ext cx="11617036" cy="4893647"/>
          </a:xfrm>
          <a:prstGeom prst="rect">
            <a:avLst/>
          </a:prstGeom>
        </p:spPr>
        <p:txBody>
          <a:bodyPr wrap="square">
            <a:spAutoFit/>
          </a:bodyPr>
          <a:lstStyle/>
          <a:p>
            <a:pPr lvl="0" algn="just" eaLnBrk="0" fontAlgn="base" hangingPunct="0">
              <a:spcBef>
                <a:spcPct val="0"/>
              </a:spcBef>
              <a:spcAft>
                <a:spcPct val="0"/>
              </a:spcAft>
            </a:pPr>
            <a:r>
              <a:rPr lang="en-US" altLang="en-US" sz="2400" b="1" u="sng" dirty="0">
                <a:solidFill>
                  <a:srgbClr val="000000"/>
                </a:solidFill>
                <a:latin typeface="Trebuchet MS" panose="020B0603020202020204" pitchFamily="34" charset="0"/>
                <a:cs typeface="Times New Roman" panose="02020603050405020304" pitchFamily="18" charset="0"/>
              </a:rPr>
              <a:t>How this analysis can help youth workers</a:t>
            </a:r>
            <a:endParaRPr lang="en-US" altLang="en-US" sz="2400" dirty="0"/>
          </a:p>
          <a:p>
            <a:pPr lvl="0" algn="just" eaLnBrk="0" fontAlgn="base" hangingPunct="0">
              <a:spcBef>
                <a:spcPct val="0"/>
              </a:spcBef>
              <a:spcAft>
                <a:spcPct val="0"/>
              </a:spcAft>
            </a:pPr>
            <a:r>
              <a:rPr lang="en-US" altLang="en-US" sz="2400" dirty="0">
                <a:solidFill>
                  <a:srgbClr val="000000"/>
                </a:solidFill>
                <a:latin typeface="Trebuchet MS" panose="020B0603020202020204" pitchFamily="34" charset="0"/>
                <a:cs typeface="Times New Roman" panose="02020603050405020304" pitchFamily="18" charset="0"/>
              </a:rPr>
              <a:t>This analysis may help you to build an idea of why young people behave in certain ways – or why they carry out such actions. It can also give you ground for challenging inequality. By first fully identifying what drives people to hold ‘prejudices’. It reminds us that society enforces a lot of our beliefs – helps us to understand how something can become a ‘norm’ and how best we can go about explaining, and challenging, oppression.</a:t>
            </a:r>
            <a:endParaRPr lang="en-US" altLang="en-US" sz="2400" dirty="0"/>
          </a:p>
          <a:p>
            <a:pPr lvl="0" algn="just" eaLnBrk="0" fontAlgn="base" hangingPunct="0">
              <a:spcBef>
                <a:spcPct val="0"/>
              </a:spcBef>
              <a:spcAft>
                <a:spcPct val="0"/>
              </a:spcAft>
            </a:pPr>
            <a:endParaRPr lang="en-US" altLang="en-US" sz="2400" b="1" u="sng" dirty="0">
              <a:solidFill>
                <a:srgbClr val="000000"/>
              </a:solidFill>
              <a:latin typeface="Trebuchet MS" panose="020B0603020202020204" pitchFamily="34" charset="0"/>
              <a:cs typeface="Times New Roman" panose="02020603050405020304" pitchFamily="18" charset="0"/>
            </a:endParaRPr>
          </a:p>
          <a:p>
            <a:pPr lvl="0" algn="just" eaLnBrk="0" fontAlgn="base" hangingPunct="0">
              <a:spcBef>
                <a:spcPct val="0"/>
              </a:spcBef>
              <a:spcAft>
                <a:spcPct val="0"/>
              </a:spcAft>
            </a:pPr>
            <a:r>
              <a:rPr lang="en-US" altLang="en-US" sz="2400" b="1" u="sng" dirty="0">
                <a:solidFill>
                  <a:srgbClr val="000000"/>
                </a:solidFill>
                <a:latin typeface="Trebuchet MS" panose="020B0603020202020204" pitchFamily="34" charset="0"/>
                <a:cs typeface="Times New Roman" panose="02020603050405020304" pitchFamily="18" charset="0"/>
              </a:rPr>
              <a:t>Testing the model</a:t>
            </a:r>
            <a:endParaRPr lang="en-US" altLang="en-US" sz="2400" dirty="0"/>
          </a:p>
          <a:p>
            <a:pPr lvl="0" algn="just" eaLnBrk="0" fontAlgn="base" hangingPunct="0">
              <a:spcBef>
                <a:spcPct val="0"/>
              </a:spcBef>
              <a:spcAft>
                <a:spcPct val="0"/>
              </a:spcAft>
            </a:pPr>
            <a:r>
              <a:rPr lang="en-US" altLang="en-US" sz="2400" dirty="0">
                <a:solidFill>
                  <a:srgbClr val="000000"/>
                </a:solidFill>
                <a:latin typeface="Trebuchet MS" panose="020B0603020202020204" pitchFamily="34" charset="0"/>
                <a:cs typeface="Times New Roman" panose="02020603050405020304" pitchFamily="18" charset="0"/>
              </a:rPr>
              <a:t>Try to think of a commonly held assumption that you, or someone you know, hold to be true. From this, see if it is a shared view in anyway. Then begin to see how national institutions, such as the newspaper you read or a television programme you watch could help to support your views.</a:t>
            </a:r>
            <a:endParaRPr lang="en-US" altLang="en-US" sz="2400" dirty="0">
              <a:latin typeface="Arial" panose="020B0604020202020204" pitchFamily="34" charset="0"/>
            </a:endParaRPr>
          </a:p>
        </p:txBody>
      </p:sp>
      <p:sp>
        <p:nvSpPr>
          <p:cNvPr id="4" name="Rectangle 3">
            <a:extLst>
              <a:ext uri="{FF2B5EF4-FFF2-40B4-BE49-F238E27FC236}">
                <a16:creationId xmlns:a16="http://schemas.microsoft.com/office/drawing/2014/main" xmlns="" id="{F0897823-7CA9-4C6C-B368-AA47BDA48DF6}"/>
              </a:ext>
            </a:extLst>
          </p:cNvPr>
          <p:cNvSpPr/>
          <p:nvPr/>
        </p:nvSpPr>
        <p:spPr>
          <a:xfrm>
            <a:off x="6224341" y="6404094"/>
            <a:ext cx="5967659" cy="369332"/>
          </a:xfrm>
          <a:prstGeom prst="rect">
            <a:avLst/>
          </a:prstGeom>
        </p:spPr>
        <p:txBody>
          <a:bodyPr wrap="none">
            <a:spAutoFit/>
          </a:bodyPr>
          <a:lstStyle/>
          <a:p>
            <a:r>
              <a:rPr lang="en-GB" dirty="0"/>
              <a:t>Wood, J.J. (2001) Youth Work Online, http://go.to/youthwork </a:t>
            </a:r>
          </a:p>
        </p:txBody>
      </p:sp>
    </p:spTree>
    <p:extLst>
      <p:ext uri="{BB962C8B-B14F-4D97-AF65-F5344CB8AC3E}">
        <p14:creationId xmlns:p14="http://schemas.microsoft.com/office/powerpoint/2010/main" val="2862823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E1E171-455C-480D-B7D7-25F47D8B2AC4}"/>
              </a:ext>
            </a:extLst>
          </p:cNvPr>
          <p:cNvSpPr>
            <a:spLocks noGrp="1"/>
          </p:cNvSpPr>
          <p:nvPr>
            <p:ph type="title"/>
          </p:nvPr>
        </p:nvSpPr>
        <p:spPr>
          <a:xfrm>
            <a:off x="4231640" y="0"/>
            <a:ext cx="3728720" cy="1143000"/>
          </a:xfrm>
        </p:spPr>
        <p:txBody>
          <a:bodyPr>
            <a:normAutofit fontScale="90000"/>
          </a:bodyPr>
          <a:lstStyle/>
          <a:p>
            <a:r>
              <a:rPr lang="en-GB" b="1" dirty="0">
                <a:solidFill>
                  <a:schemeClr val="accent1"/>
                </a:solidFill>
              </a:rPr>
              <a:t>Further reading </a:t>
            </a:r>
          </a:p>
        </p:txBody>
      </p:sp>
      <p:sp>
        <p:nvSpPr>
          <p:cNvPr id="3" name="Rectangle 2">
            <a:extLst>
              <a:ext uri="{FF2B5EF4-FFF2-40B4-BE49-F238E27FC236}">
                <a16:creationId xmlns:a16="http://schemas.microsoft.com/office/drawing/2014/main" xmlns="" id="{D849D698-1441-4AEC-9773-7A28E2E0F54E}"/>
              </a:ext>
            </a:extLst>
          </p:cNvPr>
          <p:cNvSpPr/>
          <p:nvPr/>
        </p:nvSpPr>
        <p:spPr>
          <a:xfrm>
            <a:off x="0" y="1019382"/>
            <a:ext cx="12192000" cy="5094921"/>
          </a:xfrm>
          <a:prstGeom prst="rect">
            <a:avLst/>
          </a:prstGeom>
        </p:spPr>
        <p:txBody>
          <a:bodyPr wrap="square">
            <a:spAutoFit/>
          </a:bodyPr>
          <a:lstStyle/>
          <a:p>
            <a:pPr>
              <a:lnSpc>
                <a:spcPct val="107000"/>
              </a:lnSpc>
              <a:spcAft>
                <a:spcPts val="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tabLst>
                <a:tab pos="457200" algn="l"/>
              </a:tabLst>
            </a:pPr>
            <a:r>
              <a:rPr lang="en-GB" spc="10" dirty="0" err="1">
                <a:solidFill>
                  <a:srgbClr val="333333"/>
                </a:solidFill>
                <a:latin typeface="Georgia" panose="02040502050405020303" pitchFamily="18" charset="0"/>
                <a:ea typeface="Times New Roman" panose="02020603050405020304" pitchFamily="18" charset="0"/>
                <a:cs typeface="Times New Roman" panose="02020603050405020304" pitchFamily="18" charset="0"/>
              </a:rPr>
              <a:t>Braye</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 S. and Preston-Shoot, M. (1995) </a:t>
            </a:r>
            <a:r>
              <a:rPr lang="en-GB" i="1"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Empowering Practice in Social Care</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(Buckingham, Open University Press). This text is primarily about community care. However, it focuses on issues of empowerment and working in </a:t>
            </a:r>
            <a:r>
              <a:rPr lang="en-GB" i="1"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anti-oppressive</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 ways within this context. </a:t>
            </a:r>
            <a:r>
              <a:rPr lang="en-GB" spc="10" dirty="0">
                <a:solidFill>
                  <a:srgbClr val="8E2555"/>
                </a:solidFill>
                <a:latin typeface="Georgia" panose="02040502050405020303" pitchFamily="18" charset="0"/>
                <a:ea typeface="Times New Roman" panose="02020603050405020304" pitchFamily="18" charset="0"/>
                <a:cs typeface="Times New Roman" panose="02020603050405020304" pitchFamily="18" charset="0"/>
                <a:hlinkClick r:id="rId2"/>
              </a:rPr>
              <a:t>Google Scholar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tabLst>
                <a:tab pos="457200" algn="l"/>
              </a:tabLst>
            </a:pP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Dalrymple, J. and Burke, B. (1995) </a:t>
            </a:r>
            <a:r>
              <a:rPr lang="en-GB" i="1"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Anti-oppressive Practice: Social Care and the Law</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(Buckingham, Open University Press). Although this book focuses largely on using the law as a tool for progressive practice, it threads the principles of anti-oppressive practice and the empowerment of service users throughout the discussion. Thus, it can be used by readers to deepen their knowledge and understanding of anti-oppressive practice in a particular area of practice. </a:t>
            </a:r>
            <a:r>
              <a:rPr lang="en-GB" spc="10" dirty="0">
                <a:solidFill>
                  <a:srgbClr val="8E2555"/>
                </a:solidFill>
                <a:latin typeface="Georgia" panose="02040502050405020303" pitchFamily="18" charset="0"/>
                <a:ea typeface="Times New Roman" panose="02020603050405020304" pitchFamily="18" charset="0"/>
                <a:cs typeface="Times New Roman" panose="02020603050405020304" pitchFamily="18" charset="0"/>
                <a:hlinkClick r:id="rId3"/>
              </a:rPr>
              <a:t>Google Scholar</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1200"/>
              </a:spcAft>
              <a:tabLst>
                <a:tab pos="457200" algn="l"/>
              </a:tabLst>
            </a:pPr>
            <a:r>
              <a:rPr lang="en-GB" spc="10" dirty="0" err="1">
                <a:solidFill>
                  <a:srgbClr val="333333"/>
                </a:solidFill>
                <a:latin typeface="Georgia" panose="02040502050405020303" pitchFamily="18" charset="0"/>
                <a:ea typeface="Times New Roman" panose="02020603050405020304" pitchFamily="18" charset="0"/>
                <a:cs typeface="Times New Roman" panose="02020603050405020304" pitchFamily="18" charset="0"/>
              </a:rPr>
              <a:t>Dominelli</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 L. (1997) </a:t>
            </a:r>
            <a:r>
              <a:rPr lang="en-GB" i="1"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Sociology for Social Work</a:t>
            </a:r>
            <a:r>
              <a:rPr lang="en-GB" spc="10" dirty="0">
                <a:solidFill>
                  <a:srgbClr val="333333"/>
                </a:solidFill>
                <a:latin typeface="Georgia" panose="02040502050405020303" pitchFamily="18" charset="0"/>
                <a:ea typeface="Times New Roman" panose="02020603050405020304" pitchFamily="18" charset="0"/>
                <a:cs typeface="Times New Roman" panose="02020603050405020304" pitchFamily="18" charset="0"/>
              </a:rPr>
              <a:t> (London, Macmillan). This text explores the theoretical underpinnings of anti-oppressive practice, examines the struggle over policy developments favouring its spread, provides case study examples of how anti-oppressive practice is used in holistic ways to address a range of different oppressions which exist in any one intervention and integrates theory and practice within it. </a:t>
            </a:r>
            <a:r>
              <a:rPr lang="en-GB" spc="10" dirty="0">
                <a:solidFill>
                  <a:srgbClr val="8E2555"/>
                </a:solidFill>
                <a:latin typeface="Georgia" panose="02040502050405020303" pitchFamily="18" charset="0"/>
                <a:ea typeface="Times New Roman" panose="02020603050405020304" pitchFamily="18" charset="0"/>
                <a:cs typeface="Times New Roman" panose="02020603050405020304" pitchFamily="18" charset="0"/>
                <a:hlinkClick r:id="rId4"/>
              </a:rPr>
              <a:t>Google Scholar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44429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599" y="3429000"/>
            <a:ext cx="8686801" cy="1680179"/>
          </a:xfrm>
        </p:spPr>
        <p:txBody>
          <a:bodyPr>
            <a:normAutofit fontScale="90000"/>
          </a:bodyPr>
          <a:lstStyle/>
          <a:p>
            <a:r>
              <a:rPr lang="en-GB" b="1" dirty="0">
                <a:solidFill>
                  <a:schemeClr val="accent1"/>
                </a:solidFill>
              </a:rPr>
              <a:t>Next Session  </a:t>
            </a:r>
            <a:br>
              <a:rPr lang="en-GB" b="1" dirty="0">
                <a:solidFill>
                  <a:schemeClr val="accent1"/>
                </a:solidFill>
              </a:rPr>
            </a:br>
            <a:r>
              <a:rPr lang="en-GB" b="1" dirty="0">
                <a:solidFill>
                  <a:schemeClr val="accent1"/>
                </a:solidFill>
              </a:rPr>
              <a:t>Empowerment, agency and self efficacy  </a:t>
            </a:r>
            <a:br>
              <a:rPr lang="en-GB" b="1" dirty="0">
                <a:solidFill>
                  <a:schemeClr val="accent1"/>
                </a:solidFill>
              </a:rPr>
            </a:br>
            <a:r>
              <a:rPr lang="en-GB" b="1" dirty="0">
                <a:solidFill>
                  <a:schemeClr val="accent1"/>
                </a:solidFill>
              </a:rPr>
              <a:t> </a:t>
            </a:r>
          </a:p>
        </p:txBody>
      </p:sp>
      <p:sp>
        <p:nvSpPr>
          <p:cNvPr id="4" name="TextBox 3"/>
          <p:cNvSpPr txBox="1"/>
          <p:nvPr/>
        </p:nvSpPr>
        <p:spPr>
          <a:xfrm>
            <a:off x="3071664" y="836712"/>
            <a:ext cx="6048672"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uLnTx/>
                <a:uFillTx/>
                <a:latin typeface="Calibri"/>
                <a:ea typeface="+mn-ea"/>
                <a:cs typeface="+mn-cs"/>
              </a:rPr>
              <a:t>Any Questions?</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4572" y="1988841"/>
            <a:ext cx="1142857" cy="1142857"/>
          </a:xfrm>
          <a:prstGeom prst="rect">
            <a:avLst/>
          </a:prstGeom>
        </p:spPr>
      </p:pic>
    </p:spTree>
    <p:extLst>
      <p:ext uri="{BB962C8B-B14F-4D97-AF65-F5344CB8AC3E}">
        <p14:creationId xmlns:p14="http://schemas.microsoft.com/office/powerpoint/2010/main" val="254332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F3E60E-00CE-426A-801D-0ACA54033EB6}"/>
              </a:ext>
            </a:extLst>
          </p:cNvPr>
          <p:cNvSpPr>
            <a:spLocks noGrp="1"/>
          </p:cNvSpPr>
          <p:nvPr>
            <p:ph type="title"/>
          </p:nvPr>
        </p:nvSpPr>
        <p:spPr>
          <a:xfrm>
            <a:off x="110066" y="130705"/>
            <a:ext cx="1634067" cy="457198"/>
          </a:xfrm>
        </p:spPr>
        <p:txBody>
          <a:bodyPr>
            <a:normAutofit fontScale="90000"/>
          </a:bodyPr>
          <a:lstStyle/>
          <a:p>
            <a:r>
              <a:rPr lang="en-GB" sz="2400" b="1" dirty="0"/>
              <a:t>References:</a:t>
            </a:r>
          </a:p>
        </p:txBody>
      </p:sp>
      <p:sp>
        <p:nvSpPr>
          <p:cNvPr id="3" name="Content Placeholder 2">
            <a:extLst>
              <a:ext uri="{FF2B5EF4-FFF2-40B4-BE49-F238E27FC236}">
                <a16:creationId xmlns:a16="http://schemas.microsoft.com/office/drawing/2014/main" xmlns="" id="{A341D2C6-98A6-4682-AC11-E3CFC2A5D562}"/>
              </a:ext>
            </a:extLst>
          </p:cNvPr>
          <p:cNvSpPr>
            <a:spLocks noGrp="1"/>
          </p:cNvSpPr>
          <p:nvPr>
            <p:ph idx="1"/>
          </p:nvPr>
        </p:nvSpPr>
        <p:spPr>
          <a:xfrm>
            <a:off x="0" y="719668"/>
            <a:ext cx="12192000" cy="4813830"/>
          </a:xfrm>
        </p:spPr>
        <p:txBody>
          <a:bodyPr>
            <a:normAutofit/>
          </a:bodyPr>
          <a:lstStyle/>
          <a:p>
            <a:pPr marL="0" indent="0">
              <a:buNone/>
            </a:pPr>
            <a:r>
              <a:rPr lang="en-GB" sz="2300" dirty="0"/>
              <a:t>  </a:t>
            </a:r>
            <a:endParaRPr lang="en-GB" sz="2300" i="1" dirty="0"/>
          </a:p>
          <a:p>
            <a:pPr marL="0" indent="0">
              <a:buNone/>
            </a:pPr>
            <a:endParaRPr lang="en-GB" sz="2400" i="1" dirty="0"/>
          </a:p>
          <a:p>
            <a:endParaRPr lang="en-GB" dirty="0"/>
          </a:p>
        </p:txBody>
      </p:sp>
      <p:sp>
        <p:nvSpPr>
          <p:cNvPr id="4" name="Rectangle 3">
            <a:extLst>
              <a:ext uri="{FF2B5EF4-FFF2-40B4-BE49-F238E27FC236}">
                <a16:creationId xmlns:a16="http://schemas.microsoft.com/office/drawing/2014/main" xmlns="" id="{7A6FBBE9-2868-41E4-9989-0862709FBD5E}"/>
              </a:ext>
            </a:extLst>
          </p:cNvPr>
          <p:cNvSpPr/>
          <p:nvPr/>
        </p:nvSpPr>
        <p:spPr>
          <a:xfrm>
            <a:off x="0" y="719668"/>
            <a:ext cx="12073467" cy="7017306"/>
          </a:xfrm>
          <a:prstGeom prst="rect">
            <a:avLst/>
          </a:prstGeom>
        </p:spPr>
        <p:txBody>
          <a:bodyPr wrap="square">
            <a:spAutoFit/>
          </a:bodyPr>
          <a:lstStyle/>
          <a:p>
            <a:r>
              <a:rPr lang="en-GB" dirty="0"/>
              <a:t>Coventry. gov. UK (no date)  </a:t>
            </a:r>
            <a:r>
              <a:rPr lang="en-GB" i="1" dirty="0"/>
              <a:t>Return to Social Work: Learning Materials Module 5 Equality and Diversity </a:t>
            </a:r>
            <a:r>
              <a:rPr lang="en-GB" dirty="0"/>
              <a:t>Available at: </a:t>
            </a:r>
            <a:r>
              <a:rPr lang="en-GB" dirty="0">
                <a:hlinkClick r:id="rId2"/>
              </a:rPr>
              <a:t>www.coventry.gov.uk/</a:t>
            </a:r>
            <a:r>
              <a:rPr lang="en-GB" dirty="0" err="1">
                <a:hlinkClick r:id="rId2"/>
              </a:rPr>
              <a:t>sclf</a:t>
            </a:r>
            <a:r>
              <a:rPr lang="en-GB" dirty="0">
                <a:hlinkClick r:id="rId2"/>
              </a:rPr>
              <a:t>/.../id/828/rtsw_module_5_equality_diversity_finalpdf.pdf</a:t>
            </a:r>
            <a:r>
              <a:rPr lang="en-GB" dirty="0"/>
              <a:t>.</a:t>
            </a:r>
          </a:p>
          <a:p>
            <a:endParaRPr lang="en-GB" dirty="0"/>
          </a:p>
          <a:p>
            <a:r>
              <a:rPr lang="en-GB" dirty="0"/>
              <a:t>Curry-Stevens, A. (2016) </a:t>
            </a:r>
            <a:r>
              <a:rPr lang="en-GB" i="1" dirty="0"/>
              <a:t>Anti-oppressive Practice </a:t>
            </a:r>
            <a:r>
              <a:rPr lang="en-GB" dirty="0"/>
              <a:t>Oxford Bibliographies DOI: 10.1093/OBO/9780195389678-0203 (Accessed 26/02/2018). </a:t>
            </a:r>
          </a:p>
          <a:p>
            <a:endParaRPr lang="en-GB" dirty="0"/>
          </a:p>
          <a:p>
            <a:r>
              <a:rPr lang="en-GB" dirty="0"/>
              <a:t>Dalrymple, J. &amp; Burke, B. (2006) </a:t>
            </a:r>
            <a:r>
              <a:rPr lang="en-GB" i="1" dirty="0"/>
              <a:t>Anti-Oppressive Practice: Social Care and the Law</a:t>
            </a:r>
            <a:r>
              <a:rPr lang="en-GB" dirty="0"/>
              <a:t> Maidenhead: Open University Press</a:t>
            </a:r>
          </a:p>
          <a:p>
            <a:endParaRPr lang="en-GB" dirty="0"/>
          </a:p>
          <a:p>
            <a:r>
              <a:rPr lang="en-GB" dirty="0"/>
              <a:t>Dennis, C . Todd, A. (2000) </a:t>
            </a:r>
            <a:r>
              <a:rPr lang="en-GB" i="1" dirty="0"/>
              <a:t>Reach for the stars. S club 7.</a:t>
            </a:r>
          </a:p>
          <a:p>
            <a:r>
              <a:rPr lang="en-GB" dirty="0"/>
              <a:t>© Sony/ATV Music Publishing LLC, Universal Music Publishing Group. Available at : </a:t>
            </a:r>
            <a:r>
              <a:rPr lang="en-GB" dirty="0">
                <a:hlinkClick r:id="rId3"/>
              </a:rPr>
              <a:t>https://www.youtube.com/watch?v=D6raJluIg40</a:t>
            </a:r>
            <a:endParaRPr lang="en-GB" dirty="0"/>
          </a:p>
          <a:p>
            <a:r>
              <a:rPr lang="en-GB" dirty="0"/>
              <a:t>(downloaded 10/2/2019).</a:t>
            </a:r>
          </a:p>
          <a:p>
            <a:endParaRPr lang="en-GB" dirty="0"/>
          </a:p>
          <a:p>
            <a:r>
              <a:rPr lang="en-GB" dirty="0" err="1"/>
              <a:t>Dominelli</a:t>
            </a:r>
            <a:r>
              <a:rPr lang="en-GB" dirty="0"/>
              <a:t> L. (1998) Anti-oppressive practice in context. In: Adams R., </a:t>
            </a:r>
            <a:r>
              <a:rPr lang="en-GB" dirty="0" err="1"/>
              <a:t>Dominelli</a:t>
            </a:r>
            <a:r>
              <a:rPr lang="en-GB" dirty="0"/>
              <a:t> L., Payne M., </a:t>
            </a:r>
            <a:r>
              <a:rPr lang="en-GB" dirty="0" err="1"/>
              <a:t>Campling</a:t>
            </a:r>
            <a:r>
              <a:rPr lang="en-GB" dirty="0"/>
              <a:t> J. (eds) Social Work. Palgrave, London.</a:t>
            </a:r>
          </a:p>
          <a:p>
            <a:endParaRPr lang="en-GB" dirty="0"/>
          </a:p>
          <a:p>
            <a:endParaRPr lang="en-GB" dirty="0"/>
          </a:p>
          <a:p>
            <a:r>
              <a:rPr lang="en-GB" dirty="0"/>
              <a:t>Wood, J.J. (2001) </a:t>
            </a:r>
            <a:r>
              <a:rPr lang="en-GB" i="1" dirty="0"/>
              <a:t>Exploring Anti oppressive practice Thompson’s PCS model. </a:t>
            </a:r>
            <a:r>
              <a:rPr lang="en-GB" dirty="0"/>
              <a:t>Student Youth Work Available at: </a:t>
            </a:r>
            <a:r>
              <a:rPr lang="en-GB" dirty="0">
                <a:hlinkClick r:id="rId4"/>
              </a:rPr>
              <a:t>http://go.to/youthwork</a:t>
            </a:r>
            <a:r>
              <a:rPr lang="en-GB" dirty="0"/>
              <a:t> (Accessed 10/2/2019).</a:t>
            </a:r>
          </a:p>
          <a:p>
            <a:endParaRPr lang="en-GB" dirty="0"/>
          </a:p>
          <a:p>
            <a:endParaRPr lang="en-GB" dirty="0"/>
          </a:p>
          <a:p>
            <a:endParaRPr lang="en-GB" dirty="0"/>
          </a:p>
          <a:p>
            <a:endParaRPr lang="en-GB" dirty="0"/>
          </a:p>
          <a:p>
            <a:endParaRPr lang="en-GB" dirty="0"/>
          </a:p>
          <a:p>
            <a:endParaRPr lang="en-GB" dirty="0"/>
          </a:p>
        </p:txBody>
      </p:sp>
      <p:sp>
        <p:nvSpPr>
          <p:cNvPr id="7" name="Rectangle 6">
            <a:extLst>
              <a:ext uri="{FF2B5EF4-FFF2-40B4-BE49-F238E27FC236}">
                <a16:creationId xmlns:a16="http://schemas.microsoft.com/office/drawing/2014/main" xmlns="" id="{AB129BC6-359E-45F3-BBA2-BAA66BD2BAC0}"/>
              </a:ext>
            </a:extLst>
          </p:cNvPr>
          <p:cNvSpPr/>
          <p:nvPr/>
        </p:nvSpPr>
        <p:spPr>
          <a:xfrm>
            <a:off x="4043680" y="5999682"/>
            <a:ext cx="6096000" cy="646331"/>
          </a:xfrm>
          <a:prstGeom prst="rect">
            <a:avLst/>
          </a:prstGeom>
        </p:spPr>
        <p:txBody>
          <a:bodyPr>
            <a:spAutoFit/>
          </a:bodyPr>
          <a:lstStyle/>
          <a:p>
            <a:endParaRPr lang="en-GB" dirty="0">
              <a:highlight>
                <a:srgbClr val="FFFF00"/>
              </a:highlight>
            </a:endParaRPr>
          </a:p>
          <a:p>
            <a:endParaRPr lang="en-GB" dirty="0">
              <a:highlight>
                <a:srgbClr val="FFFF00"/>
              </a:highlight>
            </a:endParaRPr>
          </a:p>
        </p:txBody>
      </p:sp>
    </p:spTree>
    <p:extLst>
      <p:ext uri="{BB962C8B-B14F-4D97-AF65-F5344CB8AC3E}">
        <p14:creationId xmlns:p14="http://schemas.microsoft.com/office/powerpoint/2010/main" val="2102003119"/>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5369</TotalTime>
  <Words>1269</Words>
  <Application>Microsoft Office PowerPoint</Application>
  <PresentationFormat>Widescreen</PresentationFormat>
  <Paragraphs>94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Georgia</vt:lpstr>
      <vt:lpstr>Times New Roman</vt:lpstr>
      <vt:lpstr>Trebuchet MS</vt:lpstr>
      <vt:lpstr>UWTSD PPT Template</vt:lpstr>
      <vt:lpstr>Welcome to ECAY 4001  Advocacy in the Contemporary World   Please take a moment to settle in </vt:lpstr>
      <vt:lpstr> </vt:lpstr>
      <vt:lpstr>Anti oppressive practice  </vt:lpstr>
      <vt:lpstr>Promoting Independence – Key Concepts: Oppression</vt:lpstr>
      <vt:lpstr>Promoting Independence – Key Concepts: Oppression</vt:lpstr>
      <vt:lpstr>Promoting Independence – Key Concepts: Anti-oppressive Practice</vt:lpstr>
      <vt:lpstr>PowerPoint Presentation</vt:lpstr>
      <vt:lpstr>PowerPoint Presentation</vt:lpstr>
      <vt:lpstr>PowerPoint Presentation</vt:lpstr>
      <vt:lpstr>Working the Model </vt:lpstr>
      <vt:lpstr>Working the Model </vt:lpstr>
      <vt:lpstr>Further reading </vt:lpstr>
      <vt:lpstr>Next Session   Empowerment, agency and self efficacy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williams</dc:creator>
  <cp:lastModifiedBy>Peter Williams (1503155)</cp:lastModifiedBy>
  <cp:revision>55</cp:revision>
  <dcterms:created xsi:type="dcterms:W3CDTF">2019-01-27T20:29:59Z</dcterms:created>
  <dcterms:modified xsi:type="dcterms:W3CDTF">2019-02-11T14:00:41Z</dcterms:modified>
</cp:coreProperties>
</file>