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1" r:id="rId4"/>
    <p:sldId id="257" r:id="rId5"/>
    <p:sldId id="260" r:id="rId6"/>
    <p:sldId id="262" r:id="rId7"/>
    <p:sldId id="294" r:id="rId8"/>
    <p:sldId id="295" r:id="rId9"/>
    <p:sldId id="296" r:id="rId10"/>
    <p:sldId id="263" r:id="rId11"/>
    <p:sldId id="264" r:id="rId12"/>
    <p:sldId id="265" r:id="rId13"/>
    <p:sldId id="266" r:id="rId14"/>
    <p:sldId id="267" r:id="rId15"/>
    <p:sldId id="268" r:id="rId16"/>
    <p:sldId id="269" r:id="rId17"/>
    <p:sldId id="272" r:id="rId18"/>
    <p:sldId id="273" r:id="rId19"/>
    <p:sldId id="277" r:id="rId20"/>
    <p:sldId id="280" r:id="rId21"/>
    <p:sldId id="281" r:id="rId22"/>
    <p:sldId id="282" r:id="rId23"/>
    <p:sldId id="285" r:id="rId24"/>
    <p:sldId id="287" r:id="rId25"/>
    <p:sldId id="288" r:id="rId26"/>
    <p:sldId id="290" r:id="rId27"/>
    <p:sldId id="286" r:id="rId28"/>
    <p:sldId id="292" r:id="rId29"/>
    <p:sldId id="293" r:id="rId30"/>
    <p:sldId id="298" r:id="rId31"/>
    <p:sldId id="299" r:id="rId32"/>
    <p:sldId id="300" r:id="rId33"/>
    <p:sldId id="301" r:id="rId34"/>
    <p:sldId id="302" r:id="rId35"/>
    <p:sldId id="270" r:id="rId36"/>
    <p:sldId id="303" r:id="rId37"/>
    <p:sldId id="304" r:id="rId38"/>
    <p:sldId id="305" r:id="rId39"/>
    <p:sldId id="306" r:id="rId40"/>
    <p:sldId id="275" r:id="rId41"/>
    <p:sldId id="271" r:id="rId42"/>
    <p:sldId id="276" r:id="rId43"/>
    <p:sldId id="307" r:id="rId44"/>
    <p:sldId id="278" r:id="rId45"/>
    <p:sldId id="279" r:id="rId46"/>
    <p:sldId id="308" r:id="rId47"/>
    <p:sldId id="30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9" d="100"/>
          <a:sy n="119" d="100"/>
        </p:scale>
        <p:origin x="9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7D8A7-C75E-F201-CD06-6A514776BD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220125-E086-F741-16E3-2BCB698596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B08D76-4D28-9745-2066-60D29B2EBBA6}"/>
              </a:ext>
            </a:extLst>
          </p:cNvPr>
          <p:cNvSpPr>
            <a:spLocks noGrp="1"/>
          </p:cNvSpPr>
          <p:nvPr>
            <p:ph type="dt" sz="half" idx="10"/>
          </p:nvPr>
        </p:nvSpPr>
        <p:spPr/>
        <p:txBody>
          <a:bodyPr/>
          <a:lstStyle/>
          <a:p>
            <a:fld id="{6697DCFD-84CD-444A-A15A-0085F7EFEDED}" type="datetimeFigureOut">
              <a:rPr lang="en-GB" smtClean="0"/>
              <a:t>13/04/2023</a:t>
            </a:fld>
            <a:endParaRPr lang="en-GB"/>
          </a:p>
        </p:txBody>
      </p:sp>
      <p:sp>
        <p:nvSpPr>
          <p:cNvPr id="5" name="Footer Placeholder 4">
            <a:extLst>
              <a:ext uri="{FF2B5EF4-FFF2-40B4-BE49-F238E27FC236}">
                <a16:creationId xmlns:a16="http://schemas.microsoft.com/office/drawing/2014/main" id="{222C9A38-A2A5-AD2C-6CE9-B3A4D0C0EB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518819-78EB-E26F-172A-7C320964DC3E}"/>
              </a:ext>
            </a:extLst>
          </p:cNvPr>
          <p:cNvSpPr>
            <a:spLocks noGrp="1"/>
          </p:cNvSpPr>
          <p:nvPr>
            <p:ph type="sldNum" sz="quarter" idx="12"/>
          </p:nvPr>
        </p:nvSpPr>
        <p:spPr/>
        <p:txBody>
          <a:bodyPr/>
          <a:lstStyle/>
          <a:p>
            <a:fld id="{8A69B180-EB39-4D6B-AAB2-BCBFCF5E00D6}" type="slidenum">
              <a:rPr lang="en-GB" smtClean="0"/>
              <a:t>‹#›</a:t>
            </a:fld>
            <a:endParaRPr lang="en-GB"/>
          </a:p>
        </p:txBody>
      </p:sp>
    </p:spTree>
    <p:extLst>
      <p:ext uri="{BB962C8B-B14F-4D97-AF65-F5344CB8AC3E}">
        <p14:creationId xmlns:p14="http://schemas.microsoft.com/office/powerpoint/2010/main" val="3323931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83A4E-C811-3ACC-ACE3-CF9CD18B65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8BDF02-F7ED-98B1-9CB5-BBC1B568B1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976AB-1408-CAB6-8C86-BA711F73045F}"/>
              </a:ext>
            </a:extLst>
          </p:cNvPr>
          <p:cNvSpPr>
            <a:spLocks noGrp="1"/>
          </p:cNvSpPr>
          <p:nvPr>
            <p:ph type="dt" sz="half" idx="10"/>
          </p:nvPr>
        </p:nvSpPr>
        <p:spPr/>
        <p:txBody>
          <a:bodyPr/>
          <a:lstStyle/>
          <a:p>
            <a:fld id="{6697DCFD-84CD-444A-A15A-0085F7EFEDED}" type="datetimeFigureOut">
              <a:rPr lang="en-GB" smtClean="0"/>
              <a:t>13/04/2023</a:t>
            </a:fld>
            <a:endParaRPr lang="en-GB"/>
          </a:p>
        </p:txBody>
      </p:sp>
      <p:sp>
        <p:nvSpPr>
          <p:cNvPr id="5" name="Footer Placeholder 4">
            <a:extLst>
              <a:ext uri="{FF2B5EF4-FFF2-40B4-BE49-F238E27FC236}">
                <a16:creationId xmlns:a16="http://schemas.microsoft.com/office/drawing/2014/main" id="{AFF8D13E-9D26-2AA0-1D68-9F74802FC6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25F226-54C0-CE33-F3B5-A1557BF34D2E}"/>
              </a:ext>
            </a:extLst>
          </p:cNvPr>
          <p:cNvSpPr>
            <a:spLocks noGrp="1"/>
          </p:cNvSpPr>
          <p:nvPr>
            <p:ph type="sldNum" sz="quarter" idx="12"/>
          </p:nvPr>
        </p:nvSpPr>
        <p:spPr/>
        <p:txBody>
          <a:bodyPr/>
          <a:lstStyle/>
          <a:p>
            <a:fld id="{8A69B180-EB39-4D6B-AAB2-BCBFCF5E00D6}" type="slidenum">
              <a:rPr lang="en-GB" smtClean="0"/>
              <a:t>‹#›</a:t>
            </a:fld>
            <a:endParaRPr lang="en-GB"/>
          </a:p>
        </p:txBody>
      </p:sp>
    </p:spTree>
    <p:extLst>
      <p:ext uri="{BB962C8B-B14F-4D97-AF65-F5344CB8AC3E}">
        <p14:creationId xmlns:p14="http://schemas.microsoft.com/office/powerpoint/2010/main" val="1965857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9CCA0-1393-20C5-416A-333B4EE9CE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DF88C9-CC36-0E04-20AC-C8B7F2ACF0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075AE-8465-CBAF-2D6A-3B6443F805F4}"/>
              </a:ext>
            </a:extLst>
          </p:cNvPr>
          <p:cNvSpPr>
            <a:spLocks noGrp="1"/>
          </p:cNvSpPr>
          <p:nvPr>
            <p:ph type="dt" sz="half" idx="10"/>
          </p:nvPr>
        </p:nvSpPr>
        <p:spPr/>
        <p:txBody>
          <a:bodyPr/>
          <a:lstStyle/>
          <a:p>
            <a:fld id="{6697DCFD-84CD-444A-A15A-0085F7EFEDED}" type="datetimeFigureOut">
              <a:rPr lang="en-GB" smtClean="0"/>
              <a:t>13/04/2023</a:t>
            </a:fld>
            <a:endParaRPr lang="en-GB"/>
          </a:p>
        </p:txBody>
      </p:sp>
      <p:sp>
        <p:nvSpPr>
          <p:cNvPr id="5" name="Footer Placeholder 4">
            <a:extLst>
              <a:ext uri="{FF2B5EF4-FFF2-40B4-BE49-F238E27FC236}">
                <a16:creationId xmlns:a16="http://schemas.microsoft.com/office/drawing/2014/main" id="{2548D80C-CA06-993E-11FA-C4F0C5C90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1638D1-4EB1-38CF-F68E-6EEC2704F8E9}"/>
              </a:ext>
            </a:extLst>
          </p:cNvPr>
          <p:cNvSpPr>
            <a:spLocks noGrp="1"/>
          </p:cNvSpPr>
          <p:nvPr>
            <p:ph type="sldNum" sz="quarter" idx="12"/>
          </p:nvPr>
        </p:nvSpPr>
        <p:spPr/>
        <p:txBody>
          <a:bodyPr/>
          <a:lstStyle/>
          <a:p>
            <a:fld id="{8A69B180-EB39-4D6B-AAB2-BCBFCF5E00D6}" type="slidenum">
              <a:rPr lang="en-GB" smtClean="0"/>
              <a:t>‹#›</a:t>
            </a:fld>
            <a:endParaRPr lang="en-GB"/>
          </a:p>
        </p:txBody>
      </p:sp>
    </p:spTree>
    <p:extLst>
      <p:ext uri="{BB962C8B-B14F-4D97-AF65-F5344CB8AC3E}">
        <p14:creationId xmlns:p14="http://schemas.microsoft.com/office/powerpoint/2010/main" val="4247856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2E10F-6EAA-B5E2-F306-029CE1E3DD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C43B05-E164-B6BC-9AF6-DEEDC306F0D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3DA732-73C8-A9D5-BCF6-CBE59011FC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F2602B-E11D-A3C0-D2BE-3BC21EE5DF80}"/>
              </a:ext>
            </a:extLst>
          </p:cNvPr>
          <p:cNvSpPr>
            <a:spLocks noGrp="1"/>
          </p:cNvSpPr>
          <p:nvPr>
            <p:ph type="dt" sz="half" idx="10"/>
          </p:nvPr>
        </p:nvSpPr>
        <p:spPr/>
        <p:txBody>
          <a:bodyPr/>
          <a:lstStyle/>
          <a:p>
            <a:fld id="{6697DCFD-84CD-444A-A15A-0085F7EFEDED}" type="datetimeFigureOut">
              <a:rPr lang="en-GB" smtClean="0"/>
              <a:t>13/04/2023</a:t>
            </a:fld>
            <a:endParaRPr lang="en-GB"/>
          </a:p>
        </p:txBody>
      </p:sp>
      <p:sp>
        <p:nvSpPr>
          <p:cNvPr id="6" name="Footer Placeholder 5">
            <a:extLst>
              <a:ext uri="{FF2B5EF4-FFF2-40B4-BE49-F238E27FC236}">
                <a16:creationId xmlns:a16="http://schemas.microsoft.com/office/drawing/2014/main" id="{7F8304E3-EE59-237E-C2BE-C03BBFEB7A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7BB06A-65F7-0CB8-6257-CAD66B7087C6}"/>
              </a:ext>
            </a:extLst>
          </p:cNvPr>
          <p:cNvSpPr>
            <a:spLocks noGrp="1"/>
          </p:cNvSpPr>
          <p:nvPr>
            <p:ph type="sldNum" sz="quarter" idx="12"/>
          </p:nvPr>
        </p:nvSpPr>
        <p:spPr/>
        <p:txBody>
          <a:bodyPr/>
          <a:lstStyle/>
          <a:p>
            <a:fld id="{8A69B180-EB39-4D6B-AAB2-BCBFCF5E00D6}" type="slidenum">
              <a:rPr lang="en-GB" smtClean="0"/>
              <a:t>‹#›</a:t>
            </a:fld>
            <a:endParaRPr lang="en-GB"/>
          </a:p>
        </p:txBody>
      </p:sp>
    </p:spTree>
    <p:extLst>
      <p:ext uri="{BB962C8B-B14F-4D97-AF65-F5344CB8AC3E}">
        <p14:creationId xmlns:p14="http://schemas.microsoft.com/office/powerpoint/2010/main" val="3347704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49E39-98CE-9656-92E0-8F502A48A9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D92941-422C-93CA-1578-DF164C9DAF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FC54D9-3E11-1DC3-6B35-680F6C43E4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4097CF-F384-4F59-1785-BEBEB568C0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0A471F-746A-7654-6AEC-9A2254167AA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0A59E3-33A4-AE95-6C39-F41ED09E475E}"/>
              </a:ext>
            </a:extLst>
          </p:cNvPr>
          <p:cNvSpPr>
            <a:spLocks noGrp="1"/>
          </p:cNvSpPr>
          <p:nvPr>
            <p:ph type="dt" sz="half" idx="10"/>
          </p:nvPr>
        </p:nvSpPr>
        <p:spPr/>
        <p:txBody>
          <a:bodyPr/>
          <a:lstStyle/>
          <a:p>
            <a:fld id="{6697DCFD-84CD-444A-A15A-0085F7EFEDED}" type="datetimeFigureOut">
              <a:rPr lang="en-GB" smtClean="0"/>
              <a:t>13/04/2023</a:t>
            </a:fld>
            <a:endParaRPr lang="en-GB"/>
          </a:p>
        </p:txBody>
      </p:sp>
      <p:sp>
        <p:nvSpPr>
          <p:cNvPr id="8" name="Footer Placeholder 7">
            <a:extLst>
              <a:ext uri="{FF2B5EF4-FFF2-40B4-BE49-F238E27FC236}">
                <a16:creationId xmlns:a16="http://schemas.microsoft.com/office/drawing/2014/main" id="{C6157EF3-728A-6125-2F53-D3D3F9BBA5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B957CC-F16C-C3D3-58F7-3F14A476CE33}"/>
              </a:ext>
            </a:extLst>
          </p:cNvPr>
          <p:cNvSpPr>
            <a:spLocks noGrp="1"/>
          </p:cNvSpPr>
          <p:nvPr>
            <p:ph type="sldNum" sz="quarter" idx="12"/>
          </p:nvPr>
        </p:nvSpPr>
        <p:spPr/>
        <p:txBody>
          <a:bodyPr/>
          <a:lstStyle/>
          <a:p>
            <a:fld id="{8A69B180-EB39-4D6B-AAB2-BCBFCF5E00D6}" type="slidenum">
              <a:rPr lang="en-GB" smtClean="0"/>
              <a:t>‹#›</a:t>
            </a:fld>
            <a:endParaRPr lang="en-GB"/>
          </a:p>
        </p:txBody>
      </p:sp>
    </p:spTree>
    <p:extLst>
      <p:ext uri="{BB962C8B-B14F-4D97-AF65-F5344CB8AC3E}">
        <p14:creationId xmlns:p14="http://schemas.microsoft.com/office/powerpoint/2010/main" val="3269162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6C9BA-EEA0-4C02-48D0-4D3BFCA9A7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CBAC35-F317-2997-B821-51EA06874D85}"/>
              </a:ext>
            </a:extLst>
          </p:cNvPr>
          <p:cNvSpPr>
            <a:spLocks noGrp="1"/>
          </p:cNvSpPr>
          <p:nvPr>
            <p:ph type="dt" sz="half" idx="10"/>
          </p:nvPr>
        </p:nvSpPr>
        <p:spPr/>
        <p:txBody>
          <a:bodyPr/>
          <a:lstStyle/>
          <a:p>
            <a:fld id="{6697DCFD-84CD-444A-A15A-0085F7EFEDED}" type="datetimeFigureOut">
              <a:rPr lang="en-GB" smtClean="0"/>
              <a:t>13/04/2023</a:t>
            </a:fld>
            <a:endParaRPr lang="en-GB"/>
          </a:p>
        </p:txBody>
      </p:sp>
      <p:sp>
        <p:nvSpPr>
          <p:cNvPr id="4" name="Footer Placeholder 3">
            <a:extLst>
              <a:ext uri="{FF2B5EF4-FFF2-40B4-BE49-F238E27FC236}">
                <a16:creationId xmlns:a16="http://schemas.microsoft.com/office/drawing/2014/main" id="{1FD93485-2B1C-8025-BD6E-C5926F9977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5C46ED-2140-58A8-8F59-B37FEB1066ED}"/>
              </a:ext>
            </a:extLst>
          </p:cNvPr>
          <p:cNvSpPr>
            <a:spLocks noGrp="1"/>
          </p:cNvSpPr>
          <p:nvPr>
            <p:ph type="sldNum" sz="quarter" idx="12"/>
          </p:nvPr>
        </p:nvSpPr>
        <p:spPr/>
        <p:txBody>
          <a:bodyPr/>
          <a:lstStyle/>
          <a:p>
            <a:fld id="{8A69B180-EB39-4D6B-AAB2-BCBFCF5E00D6}" type="slidenum">
              <a:rPr lang="en-GB" smtClean="0"/>
              <a:t>‹#›</a:t>
            </a:fld>
            <a:endParaRPr lang="en-GB"/>
          </a:p>
        </p:txBody>
      </p:sp>
    </p:spTree>
    <p:extLst>
      <p:ext uri="{BB962C8B-B14F-4D97-AF65-F5344CB8AC3E}">
        <p14:creationId xmlns:p14="http://schemas.microsoft.com/office/powerpoint/2010/main" val="2606466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663901-D9E9-AB8A-370D-C6A94B4720A1}"/>
              </a:ext>
            </a:extLst>
          </p:cNvPr>
          <p:cNvSpPr>
            <a:spLocks noGrp="1"/>
          </p:cNvSpPr>
          <p:nvPr>
            <p:ph type="dt" sz="half" idx="10"/>
          </p:nvPr>
        </p:nvSpPr>
        <p:spPr/>
        <p:txBody>
          <a:bodyPr/>
          <a:lstStyle/>
          <a:p>
            <a:fld id="{6697DCFD-84CD-444A-A15A-0085F7EFEDED}" type="datetimeFigureOut">
              <a:rPr lang="en-GB" smtClean="0"/>
              <a:t>13/04/2023</a:t>
            </a:fld>
            <a:endParaRPr lang="en-GB"/>
          </a:p>
        </p:txBody>
      </p:sp>
      <p:sp>
        <p:nvSpPr>
          <p:cNvPr id="3" name="Footer Placeholder 2">
            <a:extLst>
              <a:ext uri="{FF2B5EF4-FFF2-40B4-BE49-F238E27FC236}">
                <a16:creationId xmlns:a16="http://schemas.microsoft.com/office/drawing/2014/main" id="{B1D2F9CD-5339-1107-3010-98775B9779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2E6CA6-6147-2B97-0C45-244BDB889791}"/>
              </a:ext>
            </a:extLst>
          </p:cNvPr>
          <p:cNvSpPr>
            <a:spLocks noGrp="1"/>
          </p:cNvSpPr>
          <p:nvPr>
            <p:ph type="sldNum" sz="quarter" idx="12"/>
          </p:nvPr>
        </p:nvSpPr>
        <p:spPr/>
        <p:txBody>
          <a:bodyPr/>
          <a:lstStyle/>
          <a:p>
            <a:fld id="{8A69B180-EB39-4D6B-AAB2-BCBFCF5E00D6}" type="slidenum">
              <a:rPr lang="en-GB" smtClean="0"/>
              <a:t>‹#›</a:t>
            </a:fld>
            <a:endParaRPr lang="en-GB"/>
          </a:p>
        </p:txBody>
      </p:sp>
    </p:spTree>
    <p:extLst>
      <p:ext uri="{BB962C8B-B14F-4D97-AF65-F5344CB8AC3E}">
        <p14:creationId xmlns:p14="http://schemas.microsoft.com/office/powerpoint/2010/main" val="3336382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C75B3-649C-C970-B5DB-DB8641803E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2B71D2-B332-5092-714B-7B1643754A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D59CF8-36F8-808F-9A36-76AEF1D0EA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C6B5FD-ED34-89D8-3C18-824646632027}"/>
              </a:ext>
            </a:extLst>
          </p:cNvPr>
          <p:cNvSpPr>
            <a:spLocks noGrp="1"/>
          </p:cNvSpPr>
          <p:nvPr>
            <p:ph type="dt" sz="half" idx="10"/>
          </p:nvPr>
        </p:nvSpPr>
        <p:spPr/>
        <p:txBody>
          <a:bodyPr/>
          <a:lstStyle/>
          <a:p>
            <a:fld id="{6697DCFD-84CD-444A-A15A-0085F7EFEDED}" type="datetimeFigureOut">
              <a:rPr lang="en-GB" smtClean="0"/>
              <a:t>13/04/2023</a:t>
            </a:fld>
            <a:endParaRPr lang="en-GB"/>
          </a:p>
        </p:txBody>
      </p:sp>
      <p:sp>
        <p:nvSpPr>
          <p:cNvPr id="6" name="Footer Placeholder 5">
            <a:extLst>
              <a:ext uri="{FF2B5EF4-FFF2-40B4-BE49-F238E27FC236}">
                <a16:creationId xmlns:a16="http://schemas.microsoft.com/office/drawing/2014/main" id="{27B41E30-06CE-4C2F-ADA4-5AE4118B9D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987A1B-2084-4C81-814A-B4FFA1007C48}"/>
              </a:ext>
            </a:extLst>
          </p:cNvPr>
          <p:cNvSpPr>
            <a:spLocks noGrp="1"/>
          </p:cNvSpPr>
          <p:nvPr>
            <p:ph type="sldNum" sz="quarter" idx="12"/>
          </p:nvPr>
        </p:nvSpPr>
        <p:spPr/>
        <p:txBody>
          <a:bodyPr/>
          <a:lstStyle/>
          <a:p>
            <a:fld id="{8A69B180-EB39-4D6B-AAB2-BCBFCF5E00D6}" type="slidenum">
              <a:rPr lang="en-GB" smtClean="0"/>
              <a:t>‹#›</a:t>
            </a:fld>
            <a:endParaRPr lang="en-GB"/>
          </a:p>
        </p:txBody>
      </p:sp>
    </p:spTree>
    <p:extLst>
      <p:ext uri="{BB962C8B-B14F-4D97-AF65-F5344CB8AC3E}">
        <p14:creationId xmlns:p14="http://schemas.microsoft.com/office/powerpoint/2010/main" val="117911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8679F-BD72-9094-137F-EC767D5212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C18334-C583-9088-43E5-F6C8F3027D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0AE337-DF22-D55A-BD44-69677D7246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D22B3F-9307-A489-A6FC-47E341F6F5DF}"/>
              </a:ext>
            </a:extLst>
          </p:cNvPr>
          <p:cNvSpPr>
            <a:spLocks noGrp="1"/>
          </p:cNvSpPr>
          <p:nvPr>
            <p:ph type="dt" sz="half" idx="10"/>
          </p:nvPr>
        </p:nvSpPr>
        <p:spPr/>
        <p:txBody>
          <a:bodyPr/>
          <a:lstStyle/>
          <a:p>
            <a:fld id="{6697DCFD-84CD-444A-A15A-0085F7EFEDED}" type="datetimeFigureOut">
              <a:rPr lang="en-GB" smtClean="0"/>
              <a:t>13/04/2023</a:t>
            </a:fld>
            <a:endParaRPr lang="en-GB"/>
          </a:p>
        </p:txBody>
      </p:sp>
      <p:sp>
        <p:nvSpPr>
          <p:cNvPr id="6" name="Footer Placeholder 5">
            <a:extLst>
              <a:ext uri="{FF2B5EF4-FFF2-40B4-BE49-F238E27FC236}">
                <a16:creationId xmlns:a16="http://schemas.microsoft.com/office/drawing/2014/main" id="{4DA1F253-09E4-49A5-34D5-9FCE300B4D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92E51A-18F3-BA25-B153-2A0ADDD4E3A1}"/>
              </a:ext>
            </a:extLst>
          </p:cNvPr>
          <p:cNvSpPr>
            <a:spLocks noGrp="1"/>
          </p:cNvSpPr>
          <p:nvPr>
            <p:ph type="sldNum" sz="quarter" idx="12"/>
          </p:nvPr>
        </p:nvSpPr>
        <p:spPr/>
        <p:txBody>
          <a:bodyPr/>
          <a:lstStyle/>
          <a:p>
            <a:fld id="{8A69B180-EB39-4D6B-AAB2-BCBFCF5E00D6}" type="slidenum">
              <a:rPr lang="en-GB" smtClean="0"/>
              <a:t>‹#›</a:t>
            </a:fld>
            <a:endParaRPr lang="en-GB"/>
          </a:p>
        </p:txBody>
      </p:sp>
    </p:spTree>
    <p:extLst>
      <p:ext uri="{BB962C8B-B14F-4D97-AF65-F5344CB8AC3E}">
        <p14:creationId xmlns:p14="http://schemas.microsoft.com/office/powerpoint/2010/main" val="580143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F1803-C686-1AC6-A064-F8D1A134866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3D3FB1-FF89-0399-452F-6FD0182E75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5A1126-6FEB-4EF8-DF7F-7DF8FC4ADAD3}"/>
              </a:ext>
            </a:extLst>
          </p:cNvPr>
          <p:cNvSpPr>
            <a:spLocks noGrp="1"/>
          </p:cNvSpPr>
          <p:nvPr>
            <p:ph type="dt" sz="half" idx="10"/>
          </p:nvPr>
        </p:nvSpPr>
        <p:spPr/>
        <p:txBody>
          <a:bodyPr/>
          <a:lstStyle/>
          <a:p>
            <a:fld id="{6697DCFD-84CD-444A-A15A-0085F7EFEDED}" type="datetimeFigureOut">
              <a:rPr lang="en-GB" smtClean="0"/>
              <a:t>13/04/2023</a:t>
            </a:fld>
            <a:endParaRPr lang="en-GB"/>
          </a:p>
        </p:txBody>
      </p:sp>
      <p:sp>
        <p:nvSpPr>
          <p:cNvPr id="5" name="Footer Placeholder 4">
            <a:extLst>
              <a:ext uri="{FF2B5EF4-FFF2-40B4-BE49-F238E27FC236}">
                <a16:creationId xmlns:a16="http://schemas.microsoft.com/office/drawing/2014/main" id="{1E895A91-0031-AB71-1468-23286F7EC5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0D0CB7-D1A3-8503-4116-AE18516A0A0B}"/>
              </a:ext>
            </a:extLst>
          </p:cNvPr>
          <p:cNvSpPr>
            <a:spLocks noGrp="1"/>
          </p:cNvSpPr>
          <p:nvPr>
            <p:ph type="sldNum" sz="quarter" idx="12"/>
          </p:nvPr>
        </p:nvSpPr>
        <p:spPr/>
        <p:txBody>
          <a:bodyPr/>
          <a:lstStyle/>
          <a:p>
            <a:fld id="{8A69B180-EB39-4D6B-AAB2-BCBFCF5E00D6}" type="slidenum">
              <a:rPr lang="en-GB" smtClean="0"/>
              <a:t>‹#›</a:t>
            </a:fld>
            <a:endParaRPr lang="en-GB"/>
          </a:p>
        </p:txBody>
      </p:sp>
    </p:spTree>
    <p:extLst>
      <p:ext uri="{BB962C8B-B14F-4D97-AF65-F5344CB8AC3E}">
        <p14:creationId xmlns:p14="http://schemas.microsoft.com/office/powerpoint/2010/main" val="3683059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B1A3AA-7853-F90D-2D9B-5F2CA03461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1C44A4-4740-3988-32D8-32289C9FEB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313FCB-A11D-66D1-524A-2C0327ABB3A6}"/>
              </a:ext>
            </a:extLst>
          </p:cNvPr>
          <p:cNvSpPr>
            <a:spLocks noGrp="1"/>
          </p:cNvSpPr>
          <p:nvPr>
            <p:ph type="dt" sz="half" idx="10"/>
          </p:nvPr>
        </p:nvSpPr>
        <p:spPr/>
        <p:txBody>
          <a:bodyPr/>
          <a:lstStyle/>
          <a:p>
            <a:fld id="{6697DCFD-84CD-444A-A15A-0085F7EFEDED}" type="datetimeFigureOut">
              <a:rPr lang="en-GB" smtClean="0"/>
              <a:t>13/04/2023</a:t>
            </a:fld>
            <a:endParaRPr lang="en-GB"/>
          </a:p>
        </p:txBody>
      </p:sp>
      <p:sp>
        <p:nvSpPr>
          <p:cNvPr id="5" name="Footer Placeholder 4">
            <a:extLst>
              <a:ext uri="{FF2B5EF4-FFF2-40B4-BE49-F238E27FC236}">
                <a16:creationId xmlns:a16="http://schemas.microsoft.com/office/drawing/2014/main" id="{93984FAF-9F4E-BEF9-E80A-6C7CF80469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14FB30-B992-0BDF-75B7-C0AB147F2CCD}"/>
              </a:ext>
            </a:extLst>
          </p:cNvPr>
          <p:cNvSpPr>
            <a:spLocks noGrp="1"/>
          </p:cNvSpPr>
          <p:nvPr>
            <p:ph type="sldNum" sz="quarter" idx="12"/>
          </p:nvPr>
        </p:nvSpPr>
        <p:spPr/>
        <p:txBody>
          <a:bodyPr/>
          <a:lstStyle/>
          <a:p>
            <a:fld id="{8A69B180-EB39-4D6B-AAB2-BCBFCF5E00D6}" type="slidenum">
              <a:rPr lang="en-GB" smtClean="0"/>
              <a:t>‹#›</a:t>
            </a:fld>
            <a:endParaRPr lang="en-GB"/>
          </a:p>
        </p:txBody>
      </p:sp>
    </p:spTree>
    <p:extLst>
      <p:ext uri="{BB962C8B-B14F-4D97-AF65-F5344CB8AC3E}">
        <p14:creationId xmlns:p14="http://schemas.microsoft.com/office/powerpoint/2010/main" val="3809609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1CF405-08F0-F4AA-0FA9-FA0A60FDBB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775E58-2EA5-A28E-8211-79FC67FAAE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DF5C42-EE14-6288-E955-EB16FF0C0E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97DCFD-84CD-444A-A15A-0085F7EFEDED}" type="datetimeFigureOut">
              <a:rPr lang="en-GB" smtClean="0"/>
              <a:t>13/04/2023</a:t>
            </a:fld>
            <a:endParaRPr lang="en-GB"/>
          </a:p>
        </p:txBody>
      </p:sp>
      <p:sp>
        <p:nvSpPr>
          <p:cNvPr id="5" name="Footer Placeholder 4">
            <a:extLst>
              <a:ext uri="{FF2B5EF4-FFF2-40B4-BE49-F238E27FC236}">
                <a16:creationId xmlns:a16="http://schemas.microsoft.com/office/drawing/2014/main" id="{4C7F123B-64BC-7BAC-3B04-12F5E220F7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C4D38E-CB7F-CD42-2376-862B070DEA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69B180-EB39-4D6B-AAB2-BCBFCF5E00D6}" type="slidenum">
              <a:rPr lang="en-GB" smtClean="0"/>
              <a:t>‹#›</a:t>
            </a:fld>
            <a:endParaRPr lang="en-GB"/>
          </a:p>
        </p:txBody>
      </p:sp>
    </p:spTree>
    <p:extLst>
      <p:ext uri="{BB962C8B-B14F-4D97-AF65-F5344CB8AC3E}">
        <p14:creationId xmlns:p14="http://schemas.microsoft.com/office/powerpoint/2010/main" val="10354040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n.wikisource.org/wiki/Fragments_of_Heraclitus#cite_note-5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9EE72-F96C-A88B-14FD-2929770B7FC5}"/>
              </a:ext>
            </a:extLst>
          </p:cNvPr>
          <p:cNvSpPr>
            <a:spLocks noGrp="1"/>
          </p:cNvSpPr>
          <p:nvPr>
            <p:ph type="ctrTitle"/>
          </p:nvPr>
        </p:nvSpPr>
        <p:spPr/>
        <p:txBody>
          <a:bodyPr/>
          <a:lstStyle/>
          <a:p>
            <a:r>
              <a:rPr lang="en-GB" dirty="0"/>
              <a:t>Aspects of Greek and Roman Religion</a:t>
            </a:r>
          </a:p>
        </p:txBody>
      </p:sp>
      <p:sp>
        <p:nvSpPr>
          <p:cNvPr id="3" name="Subtitle 2">
            <a:extLst>
              <a:ext uri="{FF2B5EF4-FFF2-40B4-BE49-F238E27FC236}">
                <a16:creationId xmlns:a16="http://schemas.microsoft.com/office/drawing/2014/main" id="{817E0E49-8BAA-4132-2292-2318AC746929}"/>
              </a:ext>
            </a:extLst>
          </p:cNvPr>
          <p:cNvSpPr>
            <a:spLocks noGrp="1"/>
          </p:cNvSpPr>
          <p:nvPr>
            <p:ph type="subTitle" idx="1"/>
          </p:nvPr>
        </p:nvSpPr>
        <p:spPr/>
        <p:txBody>
          <a:bodyPr/>
          <a:lstStyle/>
          <a:p>
            <a:r>
              <a:rPr lang="en-GB" dirty="0"/>
              <a:t>The Monotheist Reaction</a:t>
            </a:r>
          </a:p>
        </p:txBody>
      </p:sp>
    </p:spTree>
    <p:extLst>
      <p:ext uri="{BB962C8B-B14F-4D97-AF65-F5344CB8AC3E}">
        <p14:creationId xmlns:p14="http://schemas.microsoft.com/office/powerpoint/2010/main" val="1813584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0D4AF-6E35-BA60-AB91-8770930A2960}"/>
              </a:ext>
            </a:extLst>
          </p:cNvPr>
          <p:cNvSpPr>
            <a:spLocks noGrp="1"/>
          </p:cNvSpPr>
          <p:nvPr>
            <p:ph type="title"/>
          </p:nvPr>
        </p:nvSpPr>
        <p:spPr/>
        <p:txBody>
          <a:bodyPr/>
          <a:lstStyle/>
          <a:p>
            <a:pPr algn="ctr"/>
            <a:r>
              <a:rPr lang="en-GB" dirty="0">
                <a:latin typeface="Palatino Linotype" panose="02040502050505030304" pitchFamily="18" charset="0"/>
              </a:rPr>
              <a:t>The Authority of Homer</a:t>
            </a:r>
          </a:p>
        </p:txBody>
      </p:sp>
      <p:sp>
        <p:nvSpPr>
          <p:cNvPr id="3" name="Content Placeholder 2">
            <a:extLst>
              <a:ext uri="{FF2B5EF4-FFF2-40B4-BE49-F238E27FC236}">
                <a16:creationId xmlns:a16="http://schemas.microsoft.com/office/drawing/2014/main" id="{6D36D4D2-E0DB-F4A2-5544-4783F2C23564}"/>
              </a:ext>
            </a:extLst>
          </p:cNvPr>
          <p:cNvSpPr>
            <a:spLocks noGrp="1"/>
          </p:cNvSpPr>
          <p:nvPr>
            <p:ph idx="1"/>
          </p:nvPr>
        </p:nvSpPr>
        <p:spPr>
          <a:xfrm>
            <a:off x="838200" y="1580147"/>
            <a:ext cx="10515600" cy="4596816"/>
          </a:xfrm>
        </p:spPr>
        <p:txBody>
          <a:bodyPr>
            <a:normAutofit fontScale="40000" lnSpcReduction="20000"/>
          </a:bodyPr>
          <a:lstStyle/>
          <a:p>
            <a:pPr>
              <a:lnSpc>
                <a:spcPct val="170000"/>
              </a:lnSpc>
            </a:pPr>
            <a:r>
              <a:rPr lang="en-GB" dirty="0">
                <a:latin typeface="Palatino Linotype" panose="02040502050505030304" pitchFamily="18" charset="0"/>
              </a:rPr>
              <a:t>Homer is </a:t>
            </a:r>
            <a:r>
              <a:rPr lang="en-GB" b="1" dirty="0">
                <a:latin typeface="Palatino Linotype" panose="02040502050505030304" pitchFamily="18" charset="0"/>
              </a:rPr>
              <a:t>the </a:t>
            </a:r>
            <a:r>
              <a:rPr lang="en-GB" dirty="0">
                <a:latin typeface="Palatino Linotype" panose="02040502050505030304" pitchFamily="18" charset="0"/>
              </a:rPr>
              <a:t>authority for the Greeks.</a:t>
            </a:r>
          </a:p>
          <a:p>
            <a:pPr>
              <a:lnSpc>
                <a:spcPct val="170000"/>
              </a:lnSpc>
            </a:pPr>
            <a:r>
              <a:rPr lang="en-GB" dirty="0">
                <a:latin typeface="Palatino Linotype" panose="02040502050505030304" pitchFamily="18" charset="0"/>
              </a:rPr>
              <a:t>It’s not an authority in the same way that e.g. the Torah for the Jews. But it does crop up from time-to-time:</a:t>
            </a:r>
          </a:p>
          <a:p>
            <a:pPr marL="457200" lvl="1" indent="0">
              <a:lnSpc>
                <a:spcPct val="170000"/>
              </a:lnSpc>
              <a:buNone/>
            </a:pPr>
            <a:r>
              <a:rPr lang="en-GB" dirty="0">
                <a:latin typeface="Palatino Linotype" panose="02040502050505030304" pitchFamily="18" charset="0"/>
              </a:rPr>
              <a:t>Notwithstanding all this, the Megarians persisted in their opposition, and both sides inflicted and suffered many injuries in the war, so that finally they made the Lacedaemonians arbiters and judges of the strife. Accordingly, most writers say that the fame of Homer favoured the contention of Solon</a:t>
            </a:r>
            <a:r>
              <a:rPr lang="en-GB" b="1" dirty="0">
                <a:latin typeface="Palatino Linotype" panose="02040502050505030304" pitchFamily="18" charset="0"/>
              </a:rPr>
              <a:t>; for after himself inserting a verse into the Catalogue of Ships, he read the passage at the trial thus:—</a:t>
            </a:r>
          </a:p>
          <a:p>
            <a:pPr lvl="1">
              <a:lnSpc>
                <a:spcPct val="170000"/>
              </a:lnSpc>
            </a:pPr>
            <a:endParaRPr lang="en-GB" dirty="0">
              <a:latin typeface="Palatino Linotype" panose="02040502050505030304" pitchFamily="18" charset="0"/>
            </a:endParaRPr>
          </a:p>
          <a:p>
            <a:pPr marL="457200" lvl="1" indent="0">
              <a:lnSpc>
                <a:spcPct val="170000"/>
              </a:lnSpc>
              <a:buNone/>
            </a:pPr>
            <a:r>
              <a:rPr lang="en-GB" dirty="0">
                <a:latin typeface="Palatino Linotype" panose="02040502050505030304" pitchFamily="18" charset="0"/>
              </a:rPr>
              <a:t>"Ajax from Salamis brought twelve ships,</a:t>
            </a:r>
          </a:p>
          <a:p>
            <a:pPr marL="457200" lvl="1" indent="0">
              <a:lnSpc>
                <a:spcPct val="170000"/>
              </a:lnSpc>
              <a:buNone/>
            </a:pPr>
            <a:r>
              <a:rPr lang="en-GB" dirty="0">
                <a:latin typeface="Palatino Linotype" panose="02040502050505030304" pitchFamily="18" charset="0"/>
              </a:rPr>
              <a:t>And bringing, stationed them near the Athenian hosts."​</a:t>
            </a:r>
          </a:p>
          <a:p>
            <a:pPr lvl="1">
              <a:lnSpc>
                <a:spcPct val="170000"/>
              </a:lnSpc>
            </a:pPr>
            <a:endParaRPr lang="en-GB" dirty="0">
              <a:latin typeface="Palatino Linotype" panose="02040502050505030304" pitchFamily="18" charset="0"/>
            </a:endParaRPr>
          </a:p>
          <a:p>
            <a:pPr marL="457200" lvl="1" indent="0">
              <a:lnSpc>
                <a:spcPct val="170000"/>
              </a:lnSpc>
              <a:buNone/>
            </a:pPr>
            <a:r>
              <a:rPr lang="en-GB" dirty="0">
                <a:latin typeface="Palatino Linotype" panose="02040502050505030304" pitchFamily="18" charset="0"/>
              </a:rPr>
              <a:t> The Athenians themselves, however, think this an idle tale, and say that Solon proved to the judges that </a:t>
            </a:r>
            <a:r>
              <a:rPr lang="en-GB" dirty="0" err="1">
                <a:latin typeface="Palatino Linotype" panose="02040502050505030304" pitchFamily="18" charset="0"/>
              </a:rPr>
              <a:t>Philaeus</a:t>
            </a:r>
            <a:r>
              <a:rPr lang="en-GB" dirty="0">
                <a:latin typeface="Palatino Linotype" panose="02040502050505030304" pitchFamily="18" charset="0"/>
              </a:rPr>
              <a:t> and </a:t>
            </a:r>
            <a:r>
              <a:rPr lang="en-GB" dirty="0" err="1">
                <a:latin typeface="Palatino Linotype" panose="02040502050505030304" pitchFamily="18" charset="0"/>
              </a:rPr>
              <a:t>Eurysaces</a:t>
            </a:r>
            <a:r>
              <a:rPr lang="en-GB" dirty="0">
                <a:latin typeface="Palatino Linotype" panose="02040502050505030304" pitchFamily="18" charset="0"/>
              </a:rPr>
              <a:t>, the sons of Ajax, became citizens of Athens, made over their island to them, and took up their residence in Attica, one at </a:t>
            </a:r>
            <a:r>
              <a:rPr lang="en-GB" dirty="0" err="1">
                <a:latin typeface="Palatino Linotype" panose="02040502050505030304" pitchFamily="18" charset="0"/>
              </a:rPr>
              <a:t>Brauron</a:t>
            </a:r>
            <a:r>
              <a:rPr lang="en-GB" dirty="0">
                <a:latin typeface="Palatino Linotype" panose="02040502050505030304" pitchFamily="18" charset="0"/>
              </a:rPr>
              <a:t>, and the other at </a:t>
            </a:r>
            <a:r>
              <a:rPr lang="en-GB" dirty="0" err="1">
                <a:latin typeface="Palatino Linotype" panose="02040502050505030304" pitchFamily="18" charset="0"/>
              </a:rPr>
              <a:t>Melité</a:t>
            </a:r>
            <a:r>
              <a:rPr lang="en-GB" dirty="0">
                <a:latin typeface="Palatino Linotype" panose="02040502050505030304" pitchFamily="18" charset="0"/>
              </a:rPr>
              <a:t>; and they have a township named after </a:t>
            </a:r>
            <a:r>
              <a:rPr lang="en-GB" dirty="0" err="1">
                <a:latin typeface="Palatino Linotype" panose="02040502050505030304" pitchFamily="18" charset="0"/>
              </a:rPr>
              <a:t>Philaeus</a:t>
            </a:r>
            <a:r>
              <a:rPr lang="en-GB" dirty="0">
                <a:latin typeface="Palatino Linotype" panose="02040502050505030304" pitchFamily="18" charset="0"/>
              </a:rPr>
              <a:t>, namely </a:t>
            </a:r>
            <a:r>
              <a:rPr lang="en-GB" dirty="0" err="1">
                <a:latin typeface="Palatino Linotype" panose="02040502050505030304" pitchFamily="18" charset="0"/>
              </a:rPr>
              <a:t>Philaïdae</a:t>
            </a:r>
            <a:r>
              <a:rPr lang="en-GB" dirty="0">
                <a:latin typeface="Palatino Linotype" panose="02040502050505030304" pitchFamily="18" charset="0"/>
              </a:rPr>
              <a:t>, to which Peisistratus belonged. They say, too, that Solon, wishing to refute the claims of the Megarians still further, made the point that the dead on the island of Salamis were not buried after the Megarian, but after the Athenian fashion.</a:t>
            </a:r>
          </a:p>
          <a:p>
            <a:pPr>
              <a:lnSpc>
                <a:spcPct val="170000"/>
              </a:lnSpc>
            </a:pPr>
            <a:r>
              <a:rPr lang="en-GB" dirty="0">
                <a:latin typeface="Palatino Linotype" panose="02040502050505030304" pitchFamily="18" charset="0"/>
              </a:rPr>
              <a:t>i.e.: does Salamis belong to Athens or Megara? Well, Homer says Ajax fought with Athens. Therefore it’s Athenian.</a:t>
            </a:r>
          </a:p>
          <a:p>
            <a:pPr>
              <a:lnSpc>
                <a:spcPct val="170000"/>
              </a:lnSpc>
            </a:pPr>
            <a:r>
              <a:rPr lang="en-GB" dirty="0">
                <a:latin typeface="Palatino Linotype" panose="02040502050505030304" pitchFamily="18" charset="0"/>
              </a:rPr>
              <a:t>But also: there is a dispute about the text. Solon is accused of tampering with the text for political ends…</a:t>
            </a:r>
          </a:p>
        </p:txBody>
      </p:sp>
    </p:spTree>
    <p:extLst>
      <p:ext uri="{BB962C8B-B14F-4D97-AF65-F5344CB8AC3E}">
        <p14:creationId xmlns:p14="http://schemas.microsoft.com/office/powerpoint/2010/main" val="2377040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3C2DC7-6216-6D3A-A752-6E2A4775AD48}"/>
              </a:ext>
            </a:extLst>
          </p:cNvPr>
          <p:cNvSpPr>
            <a:spLocks noGrp="1"/>
          </p:cNvSpPr>
          <p:nvPr>
            <p:ph idx="1"/>
          </p:nvPr>
        </p:nvSpPr>
        <p:spPr>
          <a:xfrm>
            <a:off x="838200" y="834189"/>
            <a:ext cx="10515600" cy="5342774"/>
          </a:xfrm>
        </p:spPr>
        <p:txBody>
          <a:bodyPr>
            <a:normAutofit fontScale="85000" lnSpcReduction="20000"/>
          </a:bodyPr>
          <a:lstStyle/>
          <a:p>
            <a:pPr>
              <a:lnSpc>
                <a:spcPct val="150000"/>
              </a:lnSpc>
            </a:pPr>
            <a:r>
              <a:rPr lang="en-GB" dirty="0">
                <a:latin typeface="Palatino Linotype" panose="02040502050505030304" pitchFamily="18" charset="0"/>
              </a:rPr>
              <a:t>Another approach is that found in e.g. Plutarch or Numenius. Conventional religious practices may not get the “higher” truths that philosophers know; but it’s not the philosopher’s place to disturb convention.</a:t>
            </a:r>
          </a:p>
          <a:p>
            <a:pPr>
              <a:lnSpc>
                <a:spcPct val="150000"/>
              </a:lnSpc>
            </a:pPr>
            <a:r>
              <a:rPr lang="en-GB" dirty="0">
                <a:latin typeface="Palatino Linotype" panose="02040502050505030304" pitchFamily="18" charset="0"/>
              </a:rPr>
              <a:t>Anyway, the cults of “ordinary” people grasp, symbolically, the </a:t>
            </a:r>
            <a:r>
              <a:rPr lang="en-GB" i="1" dirty="0">
                <a:latin typeface="Palatino Linotype" panose="02040502050505030304" pitchFamily="18" charset="0"/>
              </a:rPr>
              <a:t>true</a:t>
            </a:r>
            <a:r>
              <a:rPr lang="en-GB" dirty="0">
                <a:latin typeface="Palatino Linotype" panose="02040502050505030304" pitchFamily="18" charset="0"/>
              </a:rPr>
              <a:t> nature of God. </a:t>
            </a:r>
          </a:p>
          <a:p>
            <a:pPr>
              <a:lnSpc>
                <a:spcPct val="150000"/>
              </a:lnSpc>
            </a:pPr>
            <a:r>
              <a:rPr lang="en-GB" dirty="0">
                <a:latin typeface="Palatino Linotype" panose="02040502050505030304" pitchFamily="18" charset="0"/>
              </a:rPr>
              <a:t>Hence the “syncretistic” or “</a:t>
            </a:r>
            <a:r>
              <a:rPr lang="en-GB" dirty="0" err="1">
                <a:latin typeface="Palatino Linotype" panose="02040502050505030304" pitchFamily="18" charset="0"/>
              </a:rPr>
              <a:t>perennialist</a:t>
            </a:r>
            <a:r>
              <a:rPr lang="en-GB" dirty="0">
                <a:latin typeface="Palatino Linotype" panose="02040502050505030304" pitchFamily="18" charset="0"/>
              </a:rPr>
              <a:t>” approaches: different religions will have different symbols of the same truth.</a:t>
            </a:r>
          </a:p>
          <a:p>
            <a:pPr>
              <a:lnSpc>
                <a:spcPct val="150000"/>
              </a:lnSpc>
            </a:pPr>
            <a:r>
              <a:rPr lang="en-GB" dirty="0">
                <a:latin typeface="Palatino Linotype" panose="02040502050505030304" pitchFamily="18" charset="0"/>
              </a:rPr>
              <a:t>Because Greek religion is rather easy-going with regards to its truth-claims, this is not so difficult. </a:t>
            </a:r>
          </a:p>
        </p:txBody>
      </p:sp>
    </p:spTree>
    <p:extLst>
      <p:ext uri="{BB962C8B-B14F-4D97-AF65-F5344CB8AC3E}">
        <p14:creationId xmlns:p14="http://schemas.microsoft.com/office/powerpoint/2010/main" val="3574099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0BB82-3507-F8D5-FA41-ACD8EAC4322D}"/>
              </a:ext>
            </a:extLst>
          </p:cNvPr>
          <p:cNvSpPr>
            <a:spLocks noGrp="1"/>
          </p:cNvSpPr>
          <p:nvPr>
            <p:ph type="title"/>
          </p:nvPr>
        </p:nvSpPr>
        <p:spPr/>
        <p:txBody>
          <a:bodyPr/>
          <a:lstStyle/>
          <a:p>
            <a:pPr algn="ctr"/>
            <a:r>
              <a:rPr lang="en-GB" dirty="0" err="1">
                <a:latin typeface="Gill Sans Nova" panose="020B0602020104020203" pitchFamily="34" charset="0"/>
              </a:rPr>
              <a:t>Presocratics</a:t>
            </a:r>
            <a:endParaRPr lang="en-GB" dirty="0">
              <a:latin typeface="Gill Sans Nova" panose="020B0602020104020203" pitchFamily="34" charset="0"/>
            </a:endParaRPr>
          </a:p>
        </p:txBody>
      </p:sp>
      <p:sp>
        <p:nvSpPr>
          <p:cNvPr id="3" name="Content Placeholder 2">
            <a:extLst>
              <a:ext uri="{FF2B5EF4-FFF2-40B4-BE49-F238E27FC236}">
                <a16:creationId xmlns:a16="http://schemas.microsoft.com/office/drawing/2014/main" id="{97CC7ABC-A023-264C-D692-7586715AEDB5}"/>
              </a:ext>
            </a:extLst>
          </p:cNvPr>
          <p:cNvSpPr>
            <a:spLocks noGrp="1"/>
          </p:cNvSpPr>
          <p:nvPr>
            <p:ph idx="1"/>
          </p:nvPr>
        </p:nvSpPr>
        <p:spPr/>
        <p:txBody>
          <a:bodyPr>
            <a:normAutofit fontScale="70000" lnSpcReduction="20000"/>
          </a:bodyPr>
          <a:lstStyle/>
          <a:p>
            <a:r>
              <a:rPr lang="en-GB" b="1" dirty="0"/>
              <a:t>Xenophanes</a:t>
            </a:r>
            <a:r>
              <a:rPr lang="en-GB" dirty="0"/>
              <a:t> (570 BC-478 BC):</a:t>
            </a:r>
          </a:p>
          <a:p>
            <a:pPr lvl="1">
              <a:lnSpc>
                <a:spcPct val="160000"/>
              </a:lnSpc>
            </a:pPr>
            <a:r>
              <a:rPr lang="en-GB" dirty="0">
                <a:latin typeface="Palatino Linotype" panose="02040502050505030304" pitchFamily="18" charset="0"/>
              </a:rPr>
              <a:t>Homer and Hesiod have attributed to the gods</a:t>
            </a:r>
            <a:br>
              <a:rPr lang="en-GB" dirty="0">
                <a:latin typeface="Palatino Linotype" panose="02040502050505030304" pitchFamily="18" charset="0"/>
              </a:rPr>
            </a:br>
            <a:r>
              <a:rPr lang="en-GB" dirty="0">
                <a:latin typeface="Palatino Linotype" panose="02040502050505030304" pitchFamily="18" charset="0"/>
              </a:rPr>
              <a:t>all sorts of things that are matters of reproach and censure among men:</a:t>
            </a:r>
            <a:br>
              <a:rPr lang="en-GB" dirty="0">
                <a:latin typeface="Palatino Linotype" panose="02040502050505030304" pitchFamily="18" charset="0"/>
              </a:rPr>
            </a:br>
            <a:r>
              <a:rPr lang="en-GB" dirty="0">
                <a:latin typeface="Palatino Linotype" panose="02040502050505030304" pitchFamily="18" charset="0"/>
              </a:rPr>
              <a:t>theft, adultery, and mutual deception. (Xenophanes, B11)</a:t>
            </a:r>
          </a:p>
          <a:p>
            <a:pPr lvl="1">
              <a:lnSpc>
                <a:spcPct val="160000"/>
              </a:lnSpc>
            </a:pPr>
            <a:r>
              <a:rPr lang="en-GB" dirty="0">
                <a:latin typeface="Palatino Linotype" panose="02040502050505030304" pitchFamily="18" charset="0"/>
              </a:rPr>
              <a:t>But mortals suppose that gods are born,</a:t>
            </a:r>
            <a:br>
              <a:rPr lang="en-GB" dirty="0">
                <a:latin typeface="Palatino Linotype" panose="02040502050505030304" pitchFamily="18" charset="0"/>
              </a:rPr>
            </a:br>
            <a:r>
              <a:rPr lang="en-GB" dirty="0">
                <a:latin typeface="Palatino Linotype" panose="02040502050505030304" pitchFamily="18" charset="0"/>
              </a:rPr>
              <a:t>wear their own clothes and have a voice and body. (B14)</a:t>
            </a:r>
            <a:br>
              <a:rPr lang="en-GB" dirty="0">
                <a:latin typeface="Palatino Linotype" panose="02040502050505030304" pitchFamily="18" charset="0"/>
              </a:rPr>
            </a:br>
            <a:br>
              <a:rPr lang="en-GB" dirty="0">
                <a:latin typeface="Palatino Linotype" panose="02040502050505030304" pitchFamily="18" charset="0"/>
              </a:rPr>
            </a:br>
            <a:r>
              <a:rPr lang="en-GB" dirty="0">
                <a:latin typeface="Palatino Linotype" panose="02040502050505030304" pitchFamily="18" charset="0"/>
              </a:rPr>
              <a:t>Ethiopians say that their gods are snub-nosed and black;</a:t>
            </a:r>
            <a:br>
              <a:rPr lang="en-GB" dirty="0">
                <a:latin typeface="Palatino Linotype" panose="02040502050505030304" pitchFamily="18" charset="0"/>
              </a:rPr>
            </a:br>
            <a:r>
              <a:rPr lang="en-GB" dirty="0">
                <a:latin typeface="Palatino Linotype" panose="02040502050505030304" pitchFamily="18" charset="0"/>
              </a:rPr>
              <a:t>Thracians that theirs are </a:t>
            </a:r>
            <a:r>
              <a:rPr lang="en-GB" dirty="0" err="1">
                <a:latin typeface="Palatino Linotype" panose="02040502050505030304" pitchFamily="18" charset="0"/>
              </a:rPr>
              <a:t>are</a:t>
            </a:r>
            <a:r>
              <a:rPr lang="en-GB" dirty="0">
                <a:latin typeface="Palatino Linotype" panose="02040502050505030304" pitchFamily="18" charset="0"/>
              </a:rPr>
              <a:t> blue-eyed and red-haired. (B16)</a:t>
            </a:r>
          </a:p>
          <a:p>
            <a:pPr lvl="1">
              <a:lnSpc>
                <a:spcPct val="160000"/>
              </a:lnSpc>
            </a:pPr>
            <a:r>
              <a:rPr lang="en-GB" dirty="0">
                <a:latin typeface="Palatino Linotype" panose="02040502050505030304" pitchFamily="18" charset="0"/>
              </a:rPr>
              <a:t>One god greatest among gods and men,</a:t>
            </a:r>
            <a:br>
              <a:rPr lang="en-GB" dirty="0">
                <a:latin typeface="Palatino Linotype" panose="02040502050505030304" pitchFamily="18" charset="0"/>
              </a:rPr>
            </a:br>
            <a:r>
              <a:rPr lang="en-GB" dirty="0">
                <a:latin typeface="Palatino Linotype" panose="02040502050505030304" pitchFamily="18" charset="0"/>
              </a:rPr>
              <a:t>not at all like mortals in body or in thought. </a:t>
            </a:r>
            <a:endParaRPr lang="en-GB" dirty="0"/>
          </a:p>
          <a:p>
            <a:endParaRPr lang="en-GB" b="1" dirty="0"/>
          </a:p>
          <a:p>
            <a:pPr lvl="1"/>
            <a:endParaRPr lang="en-GB" dirty="0"/>
          </a:p>
          <a:p>
            <a:endParaRPr lang="en-GB" b="1" dirty="0"/>
          </a:p>
        </p:txBody>
      </p:sp>
    </p:spTree>
    <p:extLst>
      <p:ext uri="{BB962C8B-B14F-4D97-AF65-F5344CB8AC3E}">
        <p14:creationId xmlns:p14="http://schemas.microsoft.com/office/powerpoint/2010/main" val="2653801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3F254AA-0D4B-2565-0D7B-014795175C0B}"/>
              </a:ext>
            </a:extLst>
          </p:cNvPr>
          <p:cNvPicPr>
            <a:picLocks noChangeAspect="1"/>
          </p:cNvPicPr>
          <p:nvPr/>
        </p:nvPicPr>
        <p:blipFill rotWithShape="1">
          <a:blip r:embed="rId2"/>
          <a:srcRect l="17083" r="33211" b="-1"/>
          <a:stretch/>
        </p:blipFill>
        <p:spPr>
          <a:xfrm>
            <a:off x="20" y="-1"/>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3" name="Content Placeholder 2">
            <a:extLst>
              <a:ext uri="{FF2B5EF4-FFF2-40B4-BE49-F238E27FC236}">
                <a16:creationId xmlns:a16="http://schemas.microsoft.com/office/drawing/2014/main" id="{AD467D98-3EAB-8C9E-D63C-EFA15061B6E5}"/>
              </a:ext>
            </a:extLst>
          </p:cNvPr>
          <p:cNvSpPr>
            <a:spLocks noGrp="1"/>
          </p:cNvSpPr>
          <p:nvPr>
            <p:ph idx="1"/>
          </p:nvPr>
        </p:nvSpPr>
        <p:spPr>
          <a:xfrm>
            <a:off x="4533901" y="647700"/>
            <a:ext cx="7175500" cy="5557838"/>
          </a:xfrm>
        </p:spPr>
        <p:txBody>
          <a:bodyPr anchor="ctr">
            <a:normAutofit/>
          </a:bodyPr>
          <a:lstStyle/>
          <a:p>
            <a:pPr>
              <a:lnSpc>
                <a:spcPct val="150000"/>
              </a:lnSpc>
            </a:pPr>
            <a:r>
              <a:rPr lang="en-GB" sz="1100" b="1" dirty="0">
                <a:latin typeface="Gill Sans Nova" panose="020B0602020104020203" pitchFamily="34" charset="0"/>
              </a:rPr>
              <a:t>Heraclitus (fl. c. 500 BC)</a:t>
            </a:r>
          </a:p>
          <a:p>
            <a:pPr lvl="1">
              <a:lnSpc>
                <a:spcPct val="150000"/>
              </a:lnSpc>
            </a:pPr>
            <a:r>
              <a:rPr lang="en-GB" sz="1100" dirty="0">
                <a:effectLst/>
                <a:latin typeface="Gill Sans Nova" panose="020B0602020104020203" pitchFamily="34" charset="0"/>
              </a:rPr>
              <a:t>(119) Homer should be turned out of the lists and whipped, and </a:t>
            </a:r>
            <a:r>
              <a:rPr lang="en-GB" sz="1100" dirty="0" err="1">
                <a:effectLst/>
                <a:latin typeface="Gill Sans Nova" panose="020B0602020104020203" pitchFamily="34" charset="0"/>
              </a:rPr>
              <a:t>Archilochos</a:t>
            </a:r>
            <a:r>
              <a:rPr lang="en-GB" sz="1100" dirty="0">
                <a:effectLst/>
                <a:latin typeface="Gill Sans Nova" panose="020B0602020104020203" pitchFamily="34" charset="0"/>
              </a:rPr>
              <a:t> likewise. R. P. 31.</a:t>
            </a:r>
            <a:r>
              <a:rPr lang="en-GB" sz="1100" dirty="0">
                <a:latin typeface="Gill Sans Nova" panose="020B0602020104020203" pitchFamily="34" charset="0"/>
              </a:rPr>
              <a:t> </a:t>
            </a:r>
          </a:p>
          <a:p>
            <a:pPr lvl="1">
              <a:lnSpc>
                <a:spcPct val="150000"/>
              </a:lnSpc>
            </a:pPr>
            <a:r>
              <a:rPr lang="en-GB" sz="1100" dirty="0">
                <a:effectLst/>
                <a:latin typeface="Gill Sans Nova" panose="020B0602020104020203" pitchFamily="34" charset="0"/>
              </a:rPr>
              <a:t>Men allow themselves to be deceived as Homer was, who yet was wiser than all the Greeks; for some boys killing lice deceived him saying, "What we see and catch we leave behind; what we neither see nor catch we take with us."</a:t>
            </a:r>
            <a:endParaRPr lang="en-GB" sz="1100" dirty="0">
              <a:latin typeface="Gill Sans Nova" panose="020B0602020104020203" pitchFamily="34" charset="0"/>
            </a:endParaRPr>
          </a:p>
          <a:p>
            <a:pPr lvl="1">
              <a:lnSpc>
                <a:spcPct val="150000"/>
              </a:lnSpc>
            </a:pPr>
            <a:r>
              <a:rPr lang="en-GB" sz="1100" dirty="0">
                <a:latin typeface="Gill Sans Nova" panose="020B0602020104020203" pitchFamily="34" charset="0"/>
              </a:rPr>
              <a:t>Men are deceived with regard to the knowledge of appearances, like Homer, who was wiser than all the Greeks.</a:t>
            </a:r>
          </a:p>
          <a:p>
            <a:pPr lvl="1">
              <a:lnSpc>
                <a:spcPct val="150000"/>
              </a:lnSpc>
            </a:pPr>
            <a:r>
              <a:rPr lang="en-GB" sz="1100" dirty="0">
                <a:effectLst/>
                <a:latin typeface="Gill Sans Nova" panose="020B0602020104020203" pitchFamily="34" charset="0"/>
              </a:rPr>
              <a:t>(129, 130) They vainly purify themselves by defiling themselves with blood, just as if one who had stepped into the mud were to wash his feet in mud. Any man who marked him doing thus, would deem him mad. R. P. 49 a.</a:t>
            </a:r>
            <a:r>
              <a:rPr lang="en-GB" sz="1100" dirty="0">
                <a:latin typeface="Gill Sans Nova" panose="020B0602020104020203" pitchFamily="34" charset="0"/>
              </a:rPr>
              <a:t> </a:t>
            </a:r>
          </a:p>
          <a:p>
            <a:pPr lvl="1">
              <a:lnSpc>
                <a:spcPct val="150000"/>
              </a:lnSpc>
            </a:pPr>
            <a:r>
              <a:rPr lang="en-GB" sz="1100" dirty="0">
                <a:effectLst/>
                <a:latin typeface="Gill Sans Nova" panose="020B0602020104020203" pitchFamily="34" charset="0"/>
              </a:rPr>
              <a:t>(126) And they pray to these images, as if one were to talk with a man's house, knowing not what gods or heroes are. R. P. 49 a.</a:t>
            </a:r>
          </a:p>
          <a:p>
            <a:pPr lvl="1">
              <a:lnSpc>
                <a:spcPct val="150000"/>
              </a:lnSpc>
            </a:pPr>
            <a:r>
              <a:rPr lang="en-GB" sz="1100" dirty="0">
                <a:effectLst/>
                <a:latin typeface="Gill Sans Nova" panose="020B0602020104020203" pitchFamily="34" charset="0"/>
              </a:rPr>
              <a:t>(127) For if it were not to </a:t>
            </a:r>
            <a:r>
              <a:rPr lang="en-GB" sz="1100" dirty="0" err="1">
                <a:effectLst/>
                <a:latin typeface="Gill Sans Nova" panose="020B0602020104020203" pitchFamily="34" charset="0"/>
              </a:rPr>
              <a:t>Dionysos</a:t>
            </a:r>
            <a:r>
              <a:rPr lang="en-GB" sz="1100" dirty="0">
                <a:effectLst/>
                <a:latin typeface="Gill Sans Nova" panose="020B0602020104020203" pitchFamily="34" charset="0"/>
              </a:rPr>
              <a:t> that they made a procession and sang the shameful phallic hymn, they would be acting most shamelessly. But Hades is the same as </a:t>
            </a:r>
            <a:r>
              <a:rPr lang="en-GB" sz="1100" dirty="0" err="1">
                <a:effectLst/>
                <a:latin typeface="Gill Sans Nova" panose="020B0602020104020203" pitchFamily="34" charset="0"/>
              </a:rPr>
              <a:t>Dionysos</a:t>
            </a:r>
            <a:r>
              <a:rPr lang="en-GB" sz="1100" dirty="0">
                <a:effectLst/>
                <a:latin typeface="Gill Sans Nova" panose="020B0602020104020203" pitchFamily="34" charset="0"/>
              </a:rPr>
              <a:t> in whose honour they go mad and rave. R. P. 49.</a:t>
            </a:r>
            <a:r>
              <a:rPr lang="en-GB" sz="1100" dirty="0">
                <a:latin typeface="Gill Sans Nova" panose="020B0602020104020203" pitchFamily="34" charset="0"/>
              </a:rPr>
              <a:t> </a:t>
            </a:r>
          </a:p>
          <a:p>
            <a:pPr lvl="1">
              <a:lnSpc>
                <a:spcPct val="150000"/>
              </a:lnSpc>
            </a:pPr>
            <a:r>
              <a:rPr lang="en-GB" sz="1100" dirty="0">
                <a:effectLst/>
                <a:latin typeface="Gill Sans Nova" panose="020B0602020104020203" pitchFamily="34" charset="0"/>
              </a:rPr>
              <a:t>(17) Pythagoras, son of </a:t>
            </a:r>
            <a:r>
              <a:rPr lang="en-GB" sz="1100" dirty="0" err="1">
                <a:effectLst/>
                <a:latin typeface="Gill Sans Nova" panose="020B0602020104020203" pitchFamily="34" charset="0"/>
              </a:rPr>
              <a:t>Mnesarchos</a:t>
            </a:r>
            <a:r>
              <a:rPr lang="en-GB" sz="1100" dirty="0">
                <a:effectLst/>
                <a:latin typeface="Gill Sans Nova" panose="020B0602020104020203" pitchFamily="34" charset="0"/>
              </a:rPr>
              <a:t>, practised scientific inquiry beyond all other men, and making a selection of these writings, claimed for his own wisdom what was but a knowledge of many things and an imposture.</a:t>
            </a:r>
            <a:r>
              <a:rPr lang="en-GB" sz="1100" baseline="30000" dirty="0">
                <a:effectLst/>
                <a:latin typeface="Gill Sans Nova" panose="020B0602020104020203" pitchFamily="34" charset="0"/>
                <a:hlinkClick r:id="rId3"/>
              </a:rPr>
              <a:t>[35]</a:t>
            </a:r>
            <a:r>
              <a:rPr lang="en-GB" sz="1100" dirty="0">
                <a:effectLst/>
                <a:latin typeface="Gill Sans Nova" panose="020B0602020104020203" pitchFamily="34" charset="0"/>
              </a:rPr>
              <a:t> R. P. 31 a.</a:t>
            </a:r>
            <a:r>
              <a:rPr lang="en-GB" sz="1100" dirty="0">
                <a:latin typeface="Gill Sans Nova" panose="020B0602020104020203" pitchFamily="34" charset="0"/>
              </a:rPr>
              <a:t> </a:t>
            </a:r>
          </a:p>
          <a:p>
            <a:pPr lvl="1">
              <a:lnSpc>
                <a:spcPct val="150000"/>
              </a:lnSpc>
            </a:pPr>
            <a:r>
              <a:rPr lang="en-GB" sz="1100" dirty="0">
                <a:effectLst/>
                <a:latin typeface="Gill Sans Nova" panose="020B0602020104020203" pitchFamily="34" charset="0"/>
              </a:rPr>
              <a:t>(65) The wise is one only. It is unwilling and willing to be called by the name of Zeus. R. P. 40.</a:t>
            </a:r>
          </a:p>
          <a:p>
            <a:pPr lvl="1">
              <a:lnSpc>
                <a:spcPct val="150000"/>
              </a:lnSpc>
            </a:pPr>
            <a:r>
              <a:rPr lang="en-GB" sz="1100" dirty="0">
                <a:effectLst/>
                <a:latin typeface="Gill Sans Nova" panose="020B0602020104020203" pitchFamily="34" charset="0"/>
              </a:rPr>
              <a:t>To the soul, belongs the self-multiplying Logos.</a:t>
            </a:r>
            <a:r>
              <a:rPr lang="en-GB" sz="1100" dirty="0">
                <a:latin typeface="Gill Sans Nova" panose="020B0602020104020203" pitchFamily="34" charset="0"/>
              </a:rPr>
              <a:t> </a:t>
            </a:r>
          </a:p>
          <a:p>
            <a:pPr marL="457200" lvl="1" indent="0">
              <a:buNone/>
            </a:pPr>
            <a:endParaRPr lang="en-GB" sz="1100" dirty="0"/>
          </a:p>
          <a:p>
            <a:endParaRPr lang="en-GB" sz="1100" dirty="0"/>
          </a:p>
        </p:txBody>
      </p:sp>
    </p:spTree>
    <p:extLst>
      <p:ext uri="{BB962C8B-B14F-4D97-AF65-F5344CB8AC3E}">
        <p14:creationId xmlns:p14="http://schemas.microsoft.com/office/powerpoint/2010/main" val="3763017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93221-4D79-9D85-16E7-B144E148EF32}"/>
              </a:ext>
            </a:extLst>
          </p:cNvPr>
          <p:cNvSpPr>
            <a:spLocks noGrp="1"/>
          </p:cNvSpPr>
          <p:nvPr>
            <p:ph type="title"/>
          </p:nvPr>
        </p:nvSpPr>
        <p:spPr/>
        <p:txBody>
          <a:bodyPr/>
          <a:lstStyle/>
          <a:p>
            <a:pPr algn="ctr"/>
            <a:r>
              <a:rPr lang="en-GB" dirty="0">
                <a:latin typeface="Palatino Linotype" panose="02040502050505030304" pitchFamily="18" charset="0"/>
              </a:rPr>
              <a:t>Allegorical Readings of Homer</a:t>
            </a:r>
          </a:p>
        </p:txBody>
      </p:sp>
      <p:sp>
        <p:nvSpPr>
          <p:cNvPr id="3" name="Content Placeholder 2">
            <a:extLst>
              <a:ext uri="{FF2B5EF4-FFF2-40B4-BE49-F238E27FC236}">
                <a16:creationId xmlns:a16="http://schemas.microsoft.com/office/drawing/2014/main" id="{7AEE48C4-E56C-5406-EE1B-343427E82839}"/>
              </a:ext>
            </a:extLst>
          </p:cNvPr>
          <p:cNvSpPr>
            <a:spLocks noGrp="1"/>
          </p:cNvSpPr>
          <p:nvPr>
            <p:ph idx="1"/>
          </p:nvPr>
        </p:nvSpPr>
        <p:spPr/>
        <p:txBody>
          <a:bodyPr>
            <a:normAutofit fontScale="55000" lnSpcReduction="20000"/>
          </a:bodyPr>
          <a:lstStyle/>
          <a:p>
            <a:pPr>
              <a:lnSpc>
                <a:spcPct val="170000"/>
              </a:lnSpc>
            </a:pPr>
            <a:r>
              <a:rPr lang="en-GB" dirty="0">
                <a:latin typeface="Palatino Linotype" panose="02040502050505030304" pitchFamily="18" charset="0"/>
              </a:rPr>
              <a:t>Another alternative is to </a:t>
            </a:r>
            <a:r>
              <a:rPr lang="en-GB" b="1" dirty="0">
                <a:latin typeface="Palatino Linotype" panose="02040502050505030304" pitchFamily="18" charset="0"/>
              </a:rPr>
              <a:t>allegorise</a:t>
            </a:r>
            <a:r>
              <a:rPr lang="en-GB" dirty="0">
                <a:latin typeface="Palatino Linotype" panose="02040502050505030304" pitchFamily="18" charset="0"/>
              </a:rPr>
              <a:t> Homer: the story is symbolic for a deeper meaning.</a:t>
            </a:r>
          </a:p>
          <a:p>
            <a:pPr lvl="1">
              <a:lnSpc>
                <a:spcPct val="170000"/>
              </a:lnSpc>
            </a:pPr>
            <a:r>
              <a:rPr lang="en-GB" dirty="0">
                <a:latin typeface="Palatino Linotype" panose="02040502050505030304" pitchFamily="18" charset="0"/>
              </a:rPr>
              <a:t>  In general, [Homer's] account of the gods tends to be worthless and unsuitable, for the myths he tells about the gods are inappropriate. To such charges as this, some reply on the basis of Homer's way of speaking [lexis], holding that everything is said by way of allegory [</a:t>
            </a:r>
            <a:r>
              <a:rPr lang="en-GB" dirty="0" err="1">
                <a:latin typeface="Palatino Linotype" panose="02040502050505030304" pitchFamily="18" charset="0"/>
              </a:rPr>
              <a:t>allegoria</a:t>
            </a:r>
            <a:r>
              <a:rPr lang="en-GB" dirty="0">
                <a:latin typeface="Palatino Linotype" panose="02040502050505030304" pitchFamily="18" charset="0"/>
              </a:rPr>
              <a:t>] and refers to the nature of the elements, as in the passage where the gods square off against one another. </a:t>
            </a:r>
          </a:p>
          <a:p>
            <a:pPr lvl="1">
              <a:lnSpc>
                <a:spcPct val="170000"/>
              </a:lnSpc>
            </a:pPr>
            <a:r>
              <a:rPr lang="en-GB" dirty="0">
                <a:latin typeface="Palatino Linotype" panose="02040502050505030304" pitchFamily="18" charset="0"/>
              </a:rPr>
              <a:t>For they say that the dry battles with the wet, the hot with the cold, and the light with the heavy. Moreover, water extinguishes fire while fire evaporates water, so that there is an opposition between all the elements composing the universe, which may suffer destruction in part but remains eternal as a whole. In setting out these battles Homer gives fire the name Apollo, </a:t>
            </a:r>
            <a:r>
              <a:rPr lang="en-GB" dirty="0" err="1">
                <a:latin typeface="Palatino Linotype" panose="02040502050505030304" pitchFamily="18" charset="0"/>
              </a:rPr>
              <a:t>Helius</a:t>
            </a:r>
            <a:r>
              <a:rPr lang="en-GB" dirty="0">
                <a:latin typeface="Palatino Linotype" panose="02040502050505030304" pitchFamily="18" charset="0"/>
              </a:rPr>
              <a:t>, or Hephaestus, he calls water Poseidon or Scamander, the moon Artemis, the air Hera, and so on. In a similar way he sometimes gives names of the gods to human faculties: intelligence is Athena, folly is Ares, desire Aphrodite, speech Hermes, according to what is characteristic of each. Now this kind of </a:t>
            </a:r>
            <a:r>
              <a:rPr lang="en-GB" dirty="0" err="1">
                <a:latin typeface="Palatino Linotype" panose="02040502050505030304" pitchFamily="18" charset="0"/>
              </a:rPr>
              <a:t>defense</a:t>
            </a:r>
            <a:r>
              <a:rPr lang="en-GB" dirty="0">
                <a:latin typeface="Palatino Linotype" panose="02040502050505030304" pitchFamily="18" charset="0"/>
              </a:rPr>
              <a:t> is very old and goes back to </a:t>
            </a:r>
            <a:r>
              <a:rPr lang="en-GB" dirty="0" err="1">
                <a:latin typeface="Palatino Linotype" panose="02040502050505030304" pitchFamily="18" charset="0"/>
              </a:rPr>
              <a:t>Theagenes</a:t>
            </a:r>
            <a:r>
              <a:rPr lang="en-GB" dirty="0">
                <a:latin typeface="Palatino Linotype" panose="02040502050505030304" pitchFamily="18" charset="0"/>
              </a:rPr>
              <a:t> of </a:t>
            </a:r>
            <a:r>
              <a:rPr lang="en-GB" dirty="0" err="1">
                <a:latin typeface="Palatino Linotype" panose="02040502050505030304" pitchFamily="18" charset="0"/>
              </a:rPr>
              <a:t>Rhegium</a:t>
            </a:r>
            <a:r>
              <a:rPr lang="en-GB" dirty="0">
                <a:latin typeface="Palatino Linotype" panose="02040502050505030304" pitchFamily="18" charset="0"/>
              </a:rPr>
              <a:t>, who first wrote about Homer. </a:t>
            </a:r>
          </a:p>
          <a:p>
            <a:pPr lvl="1">
              <a:lnSpc>
                <a:spcPct val="170000"/>
              </a:lnSpc>
            </a:pPr>
            <a:r>
              <a:rPr lang="en-GB" dirty="0">
                <a:latin typeface="Palatino Linotype" panose="02040502050505030304" pitchFamily="18" charset="0"/>
              </a:rPr>
              <a:t>- Porphyry apud </a:t>
            </a:r>
            <a:r>
              <a:rPr lang="en-GB" dirty="0" err="1">
                <a:latin typeface="Palatino Linotype" panose="02040502050505030304" pitchFamily="18" charset="0"/>
              </a:rPr>
              <a:t>schol</a:t>
            </a:r>
            <a:r>
              <a:rPr lang="en-GB" dirty="0">
                <a:latin typeface="Palatino Linotype" panose="02040502050505030304" pitchFamily="18" charset="0"/>
              </a:rPr>
              <a:t>. B ad Iliad 20.67. </a:t>
            </a:r>
          </a:p>
        </p:txBody>
      </p:sp>
    </p:spTree>
    <p:extLst>
      <p:ext uri="{BB962C8B-B14F-4D97-AF65-F5344CB8AC3E}">
        <p14:creationId xmlns:p14="http://schemas.microsoft.com/office/powerpoint/2010/main" val="1214453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B12D8-7490-656C-01E9-E67F4DB9D14E}"/>
              </a:ext>
            </a:extLst>
          </p:cNvPr>
          <p:cNvSpPr>
            <a:spLocks noGrp="1"/>
          </p:cNvSpPr>
          <p:nvPr>
            <p:ph type="title"/>
          </p:nvPr>
        </p:nvSpPr>
        <p:spPr>
          <a:xfrm>
            <a:off x="838200" y="365125"/>
            <a:ext cx="10515600" cy="765843"/>
          </a:xfrm>
        </p:spPr>
        <p:txBody>
          <a:bodyPr/>
          <a:lstStyle/>
          <a:p>
            <a:pPr algn="ctr"/>
            <a:r>
              <a:rPr lang="en-GB" dirty="0">
                <a:latin typeface="Gill Sans Nova" panose="020B0602020104020203" pitchFamily="34" charset="0"/>
              </a:rPr>
              <a:t>Platonic Principles</a:t>
            </a:r>
          </a:p>
        </p:txBody>
      </p:sp>
      <p:sp>
        <p:nvSpPr>
          <p:cNvPr id="3" name="Content Placeholder 2">
            <a:extLst>
              <a:ext uri="{FF2B5EF4-FFF2-40B4-BE49-F238E27FC236}">
                <a16:creationId xmlns:a16="http://schemas.microsoft.com/office/drawing/2014/main" id="{AB4777B3-2A07-DCA9-8D8F-28498B2E453E}"/>
              </a:ext>
            </a:extLst>
          </p:cNvPr>
          <p:cNvSpPr>
            <a:spLocks noGrp="1"/>
          </p:cNvSpPr>
          <p:nvPr>
            <p:ph idx="1"/>
          </p:nvPr>
        </p:nvSpPr>
        <p:spPr>
          <a:xfrm>
            <a:off x="838200" y="1347537"/>
            <a:ext cx="10515600" cy="4829426"/>
          </a:xfrm>
        </p:spPr>
        <p:txBody>
          <a:bodyPr>
            <a:normAutofit fontScale="85000" lnSpcReduction="10000"/>
          </a:bodyPr>
          <a:lstStyle/>
          <a:p>
            <a:pPr>
              <a:lnSpc>
                <a:spcPct val="150000"/>
              </a:lnSpc>
            </a:pPr>
            <a:r>
              <a:rPr lang="en-GB" dirty="0"/>
              <a:t>The “Twin Pillars” of Platonism: Immortality of the Soul; The Forms.</a:t>
            </a:r>
          </a:p>
          <a:p>
            <a:pPr lvl="1">
              <a:lnSpc>
                <a:spcPct val="150000"/>
              </a:lnSpc>
            </a:pPr>
            <a:r>
              <a:rPr lang="en-GB" dirty="0">
                <a:latin typeface="Gill Sans Nova" panose="020B0602020104020203" pitchFamily="34" charset="0"/>
              </a:rPr>
              <a:t>“But when the soul inquires alone by itself, it departs into the realm of the </a:t>
            </a:r>
            <a:r>
              <a:rPr lang="en-GB" b="1" dirty="0">
                <a:latin typeface="Gill Sans Nova" panose="020B0602020104020203" pitchFamily="34" charset="0"/>
              </a:rPr>
              <a:t>pure</a:t>
            </a:r>
            <a:r>
              <a:rPr lang="en-GB" dirty="0">
                <a:latin typeface="Gill Sans Nova" panose="020B0602020104020203" pitchFamily="34" charset="0"/>
              </a:rPr>
              <a:t>, the </a:t>
            </a:r>
            <a:r>
              <a:rPr lang="en-GB" b="1" dirty="0">
                <a:latin typeface="Gill Sans Nova" panose="020B0602020104020203" pitchFamily="34" charset="0"/>
              </a:rPr>
              <a:t>everlasting</a:t>
            </a:r>
            <a:r>
              <a:rPr lang="en-GB" dirty="0">
                <a:latin typeface="Gill Sans Nova" panose="020B0602020104020203" pitchFamily="34" charset="0"/>
              </a:rPr>
              <a:t>, the </a:t>
            </a:r>
            <a:r>
              <a:rPr lang="en-GB" b="1" dirty="0">
                <a:latin typeface="Gill Sans Nova" panose="020B0602020104020203" pitchFamily="34" charset="0"/>
              </a:rPr>
              <a:t>immortal</a:t>
            </a:r>
            <a:r>
              <a:rPr lang="en-GB" dirty="0">
                <a:latin typeface="Gill Sans Nova" panose="020B0602020104020203" pitchFamily="34" charset="0"/>
              </a:rPr>
              <a:t> and the </a:t>
            </a:r>
            <a:r>
              <a:rPr lang="en-GB" b="1" dirty="0">
                <a:latin typeface="Gill Sans Nova" panose="020B0602020104020203" pitchFamily="34" charset="0"/>
              </a:rPr>
              <a:t>changeless</a:t>
            </a:r>
            <a:r>
              <a:rPr lang="en-GB" dirty="0">
                <a:latin typeface="Gill Sans Nova" panose="020B0602020104020203" pitchFamily="34" charset="0"/>
              </a:rPr>
              <a:t>, and being akin to these it dwells always with them whenever it is by itself and is not hindered, and it has rest from its wanderings and remains always the same and unchanging with the changeless, since it is in communion therewith. And this state of the soul is called wisdom. Is it not so?” – </a:t>
            </a:r>
            <a:r>
              <a:rPr lang="en-GB" i="1" dirty="0">
                <a:latin typeface="Gill Sans Nova" panose="020B0602020104020203" pitchFamily="34" charset="0"/>
              </a:rPr>
              <a:t>Phaedo</a:t>
            </a:r>
            <a:r>
              <a:rPr lang="en-GB" dirty="0">
                <a:latin typeface="Gill Sans Nova" panose="020B0602020104020203" pitchFamily="34" charset="0"/>
              </a:rPr>
              <a:t> 79c-d.</a:t>
            </a:r>
          </a:p>
          <a:p>
            <a:pPr>
              <a:lnSpc>
                <a:spcPct val="150000"/>
              </a:lnSpc>
            </a:pPr>
            <a:r>
              <a:rPr lang="en-GB" dirty="0">
                <a:latin typeface="Gill Sans Nova" panose="020B0602020104020203" pitchFamily="34" charset="0"/>
              </a:rPr>
              <a:t>The Forms: changeless exemplars of concepts (“The Beautiful”: what is </a:t>
            </a:r>
            <a:r>
              <a:rPr lang="en-GB" b="1" dirty="0">
                <a:latin typeface="Gill Sans Nova" panose="020B0602020104020203" pitchFamily="34" charset="0"/>
              </a:rPr>
              <a:t>always</a:t>
            </a:r>
            <a:r>
              <a:rPr lang="en-GB" dirty="0">
                <a:latin typeface="Gill Sans Nova" panose="020B0602020104020203" pitchFamily="34" charset="0"/>
              </a:rPr>
              <a:t> beautiful; and makes other things beautiful by participating therein). </a:t>
            </a:r>
          </a:p>
          <a:p>
            <a:endParaRPr lang="en-GB" dirty="0"/>
          </a:p>
          <a:p>
            <a:endParaRPr lang="en-GB" dirty="0"/>
          </a:p>
          <a:p>
            <a:endParaRPr lang="en-GB" dirty="0"/>
          </a:p>
        </p:txBody>
      </p:sp>
    </p:spTree>
    <p:extLst>
      <p:ext uri="{BB962C8B-B14F-4D97-AF65-F5344CB8AC3E}">
        <p14:creationId xmlns:p14="http://schemas.microsoft.com/office/powerpoint/2010/main" val="3043937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3394A-CD92-3C55-37FA-5DFA894A9ACE}"/>
              </a:ext>
            </a:extLst>
          </p:cNvPr>
          <p:cNvSpPr>
            <a:spLocks noGrp="1"/>
          </p:cNvSpPr>
          <p:nvPr>
            <p:ph type="title"/>
          </p:nvPr>
        </p:nvSpPr>
        <p:spPr/>
        <p:txBody>
          <a:bodyPr/>
          <a:lstStyle/>
          <a:p>
            <a:pPr algn="ctr"/>
            <a:r>
              <a:rPr lang="en-GB" dirty="0">
                <a:latin typeface="Gill Sans Nova" panose="020B0602020104020203" pitchFamily="34" charset="0"/>
              </a:rPr>
              <a:t>Platonic Principles: Ethics</a:t>
            </a:r>
          </a:p>
        </p:txBody>
      </p:sp>
      <p:sp>
        <p:nvSpPr>
          <p:cNvPr id="3" name="Content Placeholder 2">
            <a:extLst>
              <a:ext uri="{FF2B5EF4-FFF2-40B4-BE49-F238E27FC236}">
                <a16:creationId xmlns:a16="http://schemas.microsoft.com/office/drawing/2014/main" id="{F8371843-FEEC-CA23-4F58-77CD77D7E6B5}"/>
              </a:ext>
            </a:extLst>
          </p:cNvPr>
          <p:cNvSpPr>
            <a:spLocks noGrp="1"/>
          </p:cNvSpPr>
          <p:nvPr>
            <p:ph idx="1"/>
          </p:nvPr>
        </p:nvSpPr>
        <p:spPr/>
        <p:txBody>
          <a:bodyPr>
            <a:normAutofit fontScale="77500" lnSpcReduction="20000"/>
          </a:bodyPr>
          <a:lstStyle/>
          <a:p>
            <a:pPr>
              <a:lnSpc>
                <a:spcPct val="150000"/>
              </a:lnSpc>
            </a:pPr>
            <a:r>
              <a:rPr lang="en-GB" dirty="0">
                <a:latin typeface="Gill Sans Nova" panose="020B0602020104020203" pitchFamily="34" charset="0"/>
              </a:rPr>
              <a:t>Plato’s philosophy has an </a:t>
            </a:r>
            <a:r>
              <a:rPr lang="en-GB" b="1" dirty="0">
                <a:latin typeface="Gill Sans Nova" panose="020B0602020104020203" pitchFamily="34" charset="0"/>
              </a:rPr>
              <a:t>ethos</a:t>
            </a:r>
            <a:r>
              <a:rPr lang="en-GB" dirty="0">
                <a:latin typeface="Gill Sans Nova" panose="020B0602020104020203" pitchFamily="34" charset="0"/>
              </a:rPr>
              <a:t> of </a:t>
            </a:r>
            <a:r>
              <a:rPr lang="en-GB" b="1" dirty="0">
                <a:latin typeface="Gill Sans Nova" panose="020B0602020104020203" pitchFamily="34" charset="0"/>
              </a:rPr>
              <a:t>apotheosis</a:t>
            </a:r>
            <a:r>
              <a:rPr lang="en-GB" dirty="0">
                <a:latin typeface="Gill Sans Nova" panose="020B0602020104020203" pitchFamily="34" charset="0"/>
              </a:rPr>
              <a:t>: we should live so as to “become like God”.</a:t>
            </a:r>
          </a:p>
          <a:p>
            <a:pPr lvl="1">
              <a:lnSpc>
                <a:spcPct val="150000"/>
              </a:lnSpc>
            </a:pPr>
            <a:r>
              <a:rPr lang="en-GB" dirty="0">
                <a:latin typeface="Gill Sans Nova" panose="020B0602020104020203" pitchFamily="34" charset="0"/>
              </a:rPr>
              <a:t>“But, I think, if when it departs from the body it is defiled and impure, because it was always with the body and cared for it and loved it and was fascinated by it and its desires and pleasures, so that it thought nothing was true except the corporeal, which one can touch and see and drink and eat and employ in the pleasures of love, and if it is accustomed to hate and fear and avoid that which is shadowy and invisible to the eyes but is intelligible and tangible to philosophy—do you think a soul in this condition will depart pure and uncontaminated?” – Plato, </a:t>
            </a:r>
            <a:r>
              <a:rPr lang="en-GB" i="1" dirty="0">
                <a:latin typeface="Gill Sans Nova" panose="020B0602020104020203" pitchFamily="34" charset="0"/>
              </a:rPr>
              <a:t>Phaedo</a:t>
            </a:r>
            <a:r>
              <a:rPr lang="en-GB" dirty="0">
                <a:latin typeface="Gill Sans Nova" panose="020B0602020104020203" pitchFamily="34" charset="0"/>
              </a:rPr>
              <a:t> 81c-d. </a:t>
            </a:r>
          </a:p>
          <a:p>
            <a:pPr>
              <a:lnSpc>
                <a:spcPct val="150000"/>
              </a:lnSpc>
            </a:pPr>
            <a:r>
              <a:rPr lang="en-GB" dirty="0">
                <a:latin typeface="Gill Sans Nova" panose="020B0602020104020203" pitchFamily="34" charset="0"/>
              </a:rPr>
              <a:t>One achieves this lofty aim by contemplation, mathematics, philosophy, etc. </a:t>
            </a:r>
          </a:p>
        </p:txBody>
      </p:sp>
    </p:spTree>
    <p:extLst>
      <p:ext uri="{BB962C8B-B14F-4D97-AF65-F5344CB8AC3E}">
        <p14:creationId xmlns:p14="http://schemas.microsoft.com/office/powerpoint/2010/main" val="1639714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7E61D-FAAC-17A4-72CB-DA458A8ED0EF}"/>
              </a:ext>
            </a:extLst>
          </p:cNvPr>
          <p:cNvSpPr>
            <a:spLocks noGrp="1"/>
          </p:cNvSpPr>
          <p:nvPr>
            <p:ph type="title"/>
          </p:nvPr>
        </p:nvSpPr>
        <p:spPr/>
        <p:txBody>
          <a:bodyPr/>
          <a:lstStyle/>
          <a:p>
            <a:pPr algn="ctr"/>
            <a:r>
              <a:rPr lang="en-GB" dirty="0">
                <a:latin typeface="Gill Sans Nova" panose="020B0602020104020203" pitchFamily="34" charset="0"/>
              </a:rPr>
              <a:t>Platonic Principles: Theology</a:t>
            </a:r>
            <a:endParaRPr lang="en-GB" dirty="0"/>
          </a:p>
        </p:txBody>
      </p:sp>
      <p:sp>
        <p:nvSpPr>
          <p:cNvPr id="3" name="Content Placeholder 2">
            <a:extLst>
              <a:ext uri="{FF2B5EF4-FFF2-40B4-BE49-F238E27FC236}">
                <a16:creationId xmlns:a16="http://schemas.microsoft.com/office/drawing/2014/main" id="{5C9C81AC-BBCD-EB48-6CA9-0B045B2A3AF5}"/>
              </a:ext>
            </a:extLst>
          </p:cNvPr>
          <p:cNvSpPr>
            <a:spLocks noGrp="1"/>
          </p:cNvSpPr>
          <p:nvPr>
            <p:ph idx="1"/>
          </p:nvPr>
        </p:nvSpPr>
        <p:spPr>
          <a:xfrm>
            <a:off x="838200" y="1690688"/>
            <a:ext cx="10515600" cy="4486275"/>
          </a:xfrm>
        </p:spPr>
        <p:txBody>
          <a:bodyPr>
            <a:normAutofit fontScale="77500" lnSpcReduction="20000"/>
          </a:bodyPr>
          <a:lstStyle/>
          <a:p>
            <a:pPr>
              <a:lnSpc>
                <a:spcPct val="150000"/>
              </a:lnSpc>
            </a:pPr>
            <a:r>
              <a:rPr lang="en-GB" dirty="0">
                <a:latin typeface="Gill Sans Nova" panose="020B0602020104020203" pitchFamily="34" charset="0"/>
              </a:rPr>
              <a:t>Plato moves towards a </a:t>
            </a:r>
            <a:r>
              <a:rPr lang="en-GB" b="1" dirty="0">
                <a:latin typeface="Gill Sans Nova" panose="020B0602020104020203" pitchFamily="34" charset="0"/>
              </a:rPr>
              <a:t>henotheism</a:t>
            </a:r>
            <a:r>
              <a:rPr lang="en-GB" dirty="0">
                <a:latin typeface="Gill Sans Nova" panose="020B0602020104020203" pitchFamily="34" charset="0"/>
              </a:rPr>
              <a:t> or </a:t>
            </a:r>
            <a:r>
              <a:rPr lang="en-GB" b="1" dirty="0">
                <a:latin typeface="Gill Sans Nova" panose="020B0602020104020203" pitchFamily="34" charset="0"/>
              </a:rPr>
              <a:t>monotheism</a:t>
            </a:r>
            <a:r>
              <a:rPr lang="en-GB" dirty="0">
                <a:latin typeface="Gill Sans Nova" panose="020B0602020104020203" pitchFamily="34" charset="0"/>
              </a:rPr>
              <a:t>. There is one God, who is the Creator, and the source of all good.</a:t>
            </a:r>
          </a:p>
          <a:p>
            <a:pPr>
              <a:lnSpc>
                <a:spcPct val="150000"/>
              </a:lnSpc>
            </a:pPr>
            <a:r>
              <a:rPr lang="en-GB" dirty="0">
                <a:latin typeface="Gill Sans Nova" panose="020B0602020104020203" pitchFamily="34" charset="0"/>
              </a:rPr>
              <a:t>God is eternal and intelligible.</a:t>
            </a:r>
          </a:p>
          <a:p>
            <a:pPr lvl="1">
              <a:lnSpc>
                <a:spcPct val="150000"/>
              </a:lnSpc>
            </a:pPr>
            <a:r>
              <a:rPr lang="en-GB" dirty="0">
                <a:latin typeface="Gill Sans Nova" panose="020B0602020104020203" pitchFamily="34" charset="0"/>
              </a:rPr>
              <a:t>Was it after that which is self-identical and uniform, or after that which has come into existence? Now if so be that this Cosmos is beautiful and its Constructor good, it is plain that he fixed his gaze on the Eternal; but if otherwise (which is an impious supposition), his gaze was on that which has come into existence. But it is clear to everyone that his gaze was on the Eternal; for the Cosmos is the fairest of all that has come into existence, and He the best of all the Causes. So having in this wise come into existence, it has been constructed after the pattern of that which is apprehensible by reason and thought and is self-identical. – Plato </a:t>
            </a:r>
            <a:r>
              <a:rPr lang="en-GB" i="1" dirty="0">
                <a:latin typeface="Gill Sans Nova" panose="020B0602020104020203" pitchFamily="34" charset="0"/>
              </a:rPr>
              <a:t>Timaeus</a:t>
            </a:r>
            <a:r>
              <a:rPr lang="en-GB" dirty="0">
                <a:latin typeface="Gill Sans Nova" panose="020B0602020104020203" pitchFamily="34" charset="0"/>
              </a:rPr>
              <a:t> 29a</a:t>
            </a:r>
          </a:p>
          <a:p>
            <a:pPr lvl="1"/>
            <a:endParaRPr lang="en-GB" dirty="0">
              <a:latin typeface="Gill Sans Nova" panose="020B0602020104020203" pitchFamily="34" charset="0"/>
            </a:endParaRPr>
          </a:p>
        </p:txBody>
      </p:sp>
    </p:spTree>
    <p:extLst>
      <p:ext uri="{BB962C8B-B14F-4D97-AF65-F5344CB8AC3E}">
        <p14:creationId xmlns:p14="http://schemas.microsoft.com/office/powerpoint/2010/main" val="113358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D538C-BAA7-DC81-B314-06303635899D}"/>
              </a:ext>
            </a:extLst>
          </p:cNvPr>
          <p:cNvSpPr>
            <a:spLocks noGrp="1"/>
          </p:cNvSpPr>
          <p:nvPr>
            <p:ph type="title"/>
          </p:nvPr>
        </p:nvSpPr>
        <p:spPr/>
        <p:txBody>
          <a:bodyPr/>
          <a:lstStyle/>
          <a:p>
            <a:pPr algn="ctr"/>
            <a:r>
              <a:rPr lang="en-GB" dirty="0">
                <a:latin typeface="Palatino Linotype" panose="02040502050505030304" pitchFamily="18" charset="0"/>
              </a:rPr>
              <a:t>Allegoresis</a:t>
            </a:r>
          </a:p>
        </p:txBody>
      </p:sp>
      <p:sp>
        <p:nvSpPr>
          <p:cNvPr id="3" name="Content Placeholder 2">
            <a:extLst>
              <a:ext uri="{FF2B5EF4-FFF2-40B4-BE49-F238E27FC236}">
                <a16:creationId xmlns:a16="http://schemas.microsoft.com/office/drawing/2014/main" id="{91505597-9036-742B-0C58-3FB6B7F1E7D5}"/>
              </a:ext>
            </a:extLst>
          </p:cNvPr>
          <p:cNvSpPr>
            <a:spLocks noGrp="1"/>
          </p:cNvSpPr>
          <p:nvPr>
            <p:ph idx="1"/>
          </p:nvPr>
        </p:nvSpPr>
        <p:spPr>
          <a:xfrm>
            <a:off x="489284" y="1548063"/>
            <a:ext cx="10864516" cy="4628900"/>
          </a:xfrm>
        </p:spPr>
        <p:txBody>
          <a:bodyPr>
            <a:normAutofit fontScale="77500" lnSpcReduction="20000"/>
          </a:bodyPr>
          <a:lstStyle/>
          <a:p>
            <a:pPr algn="just">
              <a:lnSpc>
                <a:spcPct val="150000"/>
              </a:lnSpc>
            </a:pPr>
            <a:r>
              <a:rPr lang="en-GB" dirty="0">
                <a:latin typeface="Palatino Linotype" panose="02040502050505030304" pitchFamily="18" charset="0"/>
              </a:rPr>
              <a:t>These “allegorical” readings aren’t always so ludicrous: they are well-received especially by </a:t>
            </a:r>
            <a:r>
              <a:rPr lang="en-GB" b="1" dirty="0">
                <a:latin typeface="Palatino Linotype" panose="02040502050505030304" pitchFamily="18" charset="0"/>
              </a:rPr>
              <a:t>Stoic</a:t>
            </a:r>
            <a:r>
              <a:rPr lang="en-GB" dirty="0">
                <a:latin typeface="Palatino Linotype" panose="02040502050505030304" pitchFamily="18" charset="0"/>
              </a:rPr>
              <a:t> and </a:t>
            </a:r>
            <a:r>
              <a:rPr lang="en-GB" b="1" dirty="0">
                <a:latin typeface="Palatino Linotype" panose="02040502050505030304" pitchFamily="18" charset="0"/>
              </a:rPr>
              <a:t>Neoplatonist</a:t>
            </a:r>
            <a:r>
              <a:rPr lang="en-GB" dirty="0">
                <a:latin typeface="Palatino Linotype" panose="02040502050505030304" pitchFamily="18" charset="0"/>
              </a:rPr>
              <a:t> commentators.</a:t>
            </a:r>
          </a:p>
          <a:p>
            <a:pPr lvl="1" algn="just">
              <a:lnSpc>
                <a:spcPct val="150000"/>
              </a:lnSpc>
            </a:pPr>
            <a:r>
              <a:rPr lang="en-GB" dirty="0">
                <a:latin typeface="Palatino Linotype" panose="02040502050505030304" pitchFamily="18" charset="0"/>
              </a:rPr>
              <a:t> In book 2 [of his work On the Gods, </a:t>
            </a:r>
            <a:r>
              <a:rPr lang="en-GB" dirty="0" err="1">
                <a:latin typeface="Palatino Linotype" panose="02040502050505030304" pitchFamily="18" charset="0"/>
              </a:rPr>
              <a:t>Chrysippus</a:t>
            </a:r>
            <a:r>
              <a:rPr lang="en-GB" dirty="0">
                <a:latin typeface="Palatino Linotype" panose="02040502050505030304" pitchFamily="18" charset="0"/>
              </a:rPr>
              <a:t>] wants to make the stories in Orpheus, </a:t>
            </a:r>
            <a:r>
              <a:rPr lang="en-GB" dirty="0" err="1">
                <a:latin typeface="Palatino Linotype" panose="02040502050505030304" pitchFamily="18" charset="0"/>
              </a:rPr>
              <a:t>Musaeus</a:t>
            </a:r>
            <a:r>
              <a:rPr lang="en-GB" dirty="0">
                <a:latin typeface="Palatino Linotype" panose="02040502050505030304" pitchFamily="18" charset="0"/>
              </a:rPr>
              <a:t>, Hesiod, and Homer conform with what he himself had said in book 1 about the immortal gods, so that even the most ancient poets, who wouldn't so much have suspected any of it, would appear to be Stoics.</a:t>
            </a:r>
          </a:p>
          <a:p>
            <a:pPr lvl="1" algn="just">
              <a:lnSpc>
                <a:spcPct val="150000"/>
              </a:lnSpc>
            </a:pPr>
            <a:endParaRPr lang="en-GB" dirty="0">
              <a:latin typeface="Palatino Linotype" panose="02040502050505030304" pitchFamily="18" charset="0"/>
            </a:endParaRPr>
          </a:p>
          <a:p>
            <a:pPr lvl="1" algn="just">
              <a:lnSpc>
                <a:spcPct val="150000"/>
              </a:lnSpc>
            </a:pPr>
            <a:r>
              <a:rPr lang="en-GB" dirty="0">
                <a:latin typeface="Palatino Linotype" panose="02040502050505030304" pitchFamily="18" charset="0"/>
              </a:rPr>
              <a:t>    (Cicero, On the Nature of the Gods 1.41)</a:t>
            </a:r>
          </a:p>
          <a:p>
            <a:pPr algn="just">
              <a:lnSpc>
                <a:spcPct val="150000"/>
              </a:lnSpc>
            </a:pPr>
            <a:r>
              <a:rPr lang="en-GB" dirty="0">
                <a:latin typeface="Palatino Linotype" panose="02040502050505030304" pitchFamily="18" charset="0"/>
              </a:rPr>
              <a:t>But allegoresis is an especially important for </a:t>
            </a:r>
            <a:r>
              <a:rPr lang="en-GB" b="1" dirty="0">
                <a:latin typeface="Palatino Linotype" panose="02040502050505030304" pitchFamily="18" charset="0"/>
              </a:rPr>
              <a:t>monotheistic </a:t>
            </a:r>
            <a:r>
              <a:rPr lang="en-GB" dirty="0">
                <a:latin typeface="Palatino Linotype" panose="02040502050505030304" pitchFamily="18" charset="0"/>
              </a:rPr>
              <a:t>thinkers: both those interpreting sacred scripture, and pagan writings. </a:t>
            </a:r>
          </a:p>
        </p:txBody>
      </p:sp>
    </p:spTree>
    <p:extLst>
      <p:ext uri="{BB962C8B-B14F-4D97-AF65-F5344CB8AC3E}">
        <p14:creationId xmlns:p14="http://schemas.microsoft.com/office/powerpoint/2010/main" val="3824144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A0A25-7378-AF42-21FE-98D35213A9E4}"/>
              </a:ext>
            </a:extLst>
          </p:cNvPr>
          <p:cNvSpPr>
            <a:spLocks noGrp="1"/>
          </p:cNvSpPr>
          <p:nvPr>
            <p:ph type="title"/>
          </p:nvPr>
        </p:nvSpPr>
        <p:spPr/>
        <p:txBody>
          <a:bodyPr/>
          <a:lstStyle/>
          <a:p>
            <a:pPr algn="ctr"/>
            <a:r>
              <a:rPr lang="en-GB" dirty="0">
                <a:latin typeface="Palatino Linotype" panose="02040502050505030304" pitchFamily="18" charset="0"/>
              </a:rPr>
              <a:t>Philo of Alexandria</a:t>
            </a:r>
          </a:p>
        </p:txBody>
      </p:sp>
      <p:sp>
        <p:nvSpPr>
          <p:cNvPr id="3" name="Content Placeholder 2">
            <a:extLst>
              <a:ext uri="{FF2B5EF4-FFF2-40B4-BE49-F238E27FC236}">
                <a16:creationId xmlns:a16="http://schemas.microsoft.com/office/drawing/2014/main" id="{6AF072A6-5973-9270-C517-F64DCD4DA168}"/>
              </a:ext>
            </a:extLst>
          </p:cNvPr>
          <p:cNvSpPr>
            <a:spLocks noGrp="1"/>
          </p:cNvSpPr>
          <p:nvPr>
            <p:ph idx="1"/>
          </p:nvPr>
        </p:nvSpPr>
        <p:spPr/>
        <p:txBody>
          <a:bodyPr>
            <a:normAutofit fontScale="77500" lnSpcReduction="20000"/>
          </a:bodyPr>
          <a:lstStyle/>
          <a:p>
            <a:pPr>
              <a:lnSpc>
                <a:spcPct val="150000"/>
              </a:lnSpc>
            </a:pPr>
            <a:r>
              <a:rPr lang="en-GB" dirty="0">
                <a:latin typeface="Palatino Linotype" panose="02040502050505030304" pitchFamily="18" charset="0"/>
              </a:rPr>
              <a:t>The big name for allegoresis of Scripture is </a:t>
            </a:r>
            <a:r>
              <a:rPr lang="en-GB" b="1" dirty="0">
                <a:latin typeface="Palatino Linotype" panose="02040502050505030304" pitchFamily="18" charset="0"/>
              </a:rPr>
              <a:t>Philo of Alexandria </a:t>
            </a:r>
            <a:r>
              <a:rPr lang="en-GB" dirty="0">
                <a:latin typeface="Palatino Linotype" panose="02040502050505030304" pitchFamily="18" charset="0"/>
              </a:rPr>
              <a:t>(20 BC-AD 50).</a:t>
            </a:r>
          </a:p>
          <a:p>
            <a:pPr>
              <a:lnSpc>
                <a:spcPct val="150000"/>
              </a:lnSpc>
            </a:pPr>
            <a:r>
              <a:rPr lang="en-GB" dirty="0">
                <a:latin typeface="Palatino Linotype" panose="02040502050505030304" pitchFamily="18" charset="0"/>
              </a:rPr>
              <a:t>Philo is an observant Jew, but repudiates the claim of </a:t>
            </a:r>
            <a:r>
              <a:rPr lang="en-GB" b="1" dirty="0">
                <a:latin typeface="Palatino Linotype" panose="02040502050505030304" pitchFamily="18" charset="0"/>
              </a:rPr>
              <a:t>exclusivism</a:t>
            </a:r>
            <a:r>
              <a:rPr lang="en-GB" dirty="0">
                <a:latin typeface="Palatino Linotype" panose="02040502050505030304" pitchFamily="18" charset="0"/>
              </a:rPr>
              <a:t>: rather, he thinks that different religions not only glimpse the truth revealed to Moses; rather, they were actually taught by Moses. </a:t>
            </a:r>
          </a:p>
          <a:p>
            <a:pPr>
              <a:lnSpc>
                <a:spcPct val="150000"/>
              </a:lnSpc>
            </a:pPr>
            <a:r>
              <a:rPr lang="en-GB" dirty="0">
                <a:latin typeface="Palatino Linotype" panose="02040502050505030304" pitchFamily="18" charset="0"/>
              </a:rPr>
              <a:t>Philo takes the details of the Jewish law to be mere bodily </a:t>
            </a:r>
            <a:r>
              <a:rPr lang="en-GB" b="1" dirty="0">
                <a:latin typeface="Palatino Linotype" panose="02040502050505030304" pitchFamily="18" charset="0"/>
              </a:rPr>
              <a:t>symbols</a:t>
            </a:r>
            <a:r>
              <a:rPr lang="en-GB" dirty="0">
                <a:latin typeface="Palatino Linotype" panose="02040502050505030304" pitchFamily="18" charset="0"/>
              </a:rPr>
              <a:t> of the true, higher law, which concerns the spirit. </a:t>
            </a:r>
          </a:p>
          <a:p>
            <a:pPr>
              <a:lnSpc>
                <a:spcPct val="150000"/>
              </a:lnSpc>
            </a:pPr>
            <a:r>
              <a:rPr lang="en-GB" dirty="0">
                <a:latin typeface="Palatino Linotype" panose="02040502050505030304" pitchFamily="18" charset="0"/>
              </a:rPr>
              <a:t>The Jewish priests are something higher than a “tribal” religion: they are priests of the whole world. </a:t>
            </a:r>
          </a:p>
        </p:txBody>
      </p:sp>
    </p:spTree>
    <p:extLst>
      <p:ext uri="{BB962C8B-B14F-4D97-AF65-F5344CB8AC3E}">
        <p14:creationId xmlns:p14="http://schemas.microsoft.com/office/powerpoint/2010/main" val="2255629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80BC51-6477-05C3-F748-C9E59B680F63}"/>
              </a:ext>
            </a:extLst>
          </p:cNvPr>
          <p:cNvSpPr>
            <a:spLocks noGrp="1"/>
          </p:cNvSpPr>
          <p:nvPr>
            <p:ph idx="1"/>
          </p:nvPr>
        </p:nvSpPr>
        <p:spPr>
          <a:xfrm>
            <a:off x="838200" y="834189"/>
            <a:ext cx="10515600" cy="5342774"/>
          </a:xfrm>
        </p:spPr>
        <p:txBody>
          <a:bodyPr>
            <a:normAutofit fontScale="40000" lnSpcReduction="20000"/>
          </a:bodyPr>
          <a:lstStyle/>
          <a:p>
            <a:pPr>
              <a:lnSpc>
                <a:spcPct val="170000"/>
              </a:lnSpc>
            </a:pPr>
            <a:r>
              <a:rPr lang="en-GB" dirty="0">
                <a:latin typeface="Palatino Linotype" panose="02040502050505030304" pitchFamily="18" charset="0"/>
              </a:rPr>
              <a:t>(89) For there are some men, who, looking upon written laws as symbols of things appreciable by the intellect, have studied some things with superfluous accuracy, and have treated others with neglectful indifference; whom I should blame for their levity; for they ought to attend to both classes of things, applying themselves both to an accurate investigation of invisible things, and also to an irreproachable observance of those laws which are notorious. (90) But now men living solitarily by themselves as if they were in a desert, or else as if they were mere souls unconnected with the body, and as if they had no knowledge of any city, or village, or house, or in short of any company of men whatever, overlook what appears to the many to be true, and seek for plain naked truth by itself, whom the sacred scripture teaches not to neglect a good reputation, and not to break through any established customs which divine men of greater wisdom than any in our time have enacted or established. (91) For although the seventh day is a lesson to teach us the power which exists in the uncreated God, and also that the creature is entitled to rest from his labours, it does not follow that on that account we may abrogate the laws which are established respecting it, so as to light a fire, or till land, or carry burdens, or bring accusations, or conduct suits at law, or demand a restoration of a deposit, or exact the repayment of a debt, or do any other of the things which are usually permitted at times which are not days of festival. </a:t>
            </a:r>
          </a:p>
          <a:p>
            <a:pPr>
              <a:lnSpc>
                <a:spcPct val="170000"/>
              </a:lnSpc>
            </a:pPr>
            <a:r>
              <a:rPr lang="en-GB" dirty="0">
                <a:latin typeface="Palatino Linotype" panose="02040502050505030304" pitchFamily="18" charset="0"/>
              </a:rPr>
              <a:t>(92) Nor does it follow, because the feast is the symbol of the joy of the soul and of its gratitude towards God, that we are to repudiate the assemblies ordained at the periodical seasons of the year; </a:t>
            </a:r>
            <a:r>
              <a:rPr lang="en-GB" b="1" dirty="0">
                <a:latin typeface="Palatino Linotype" panose="02040502050505030304" pitchFamily="18" charset="0"/>
              </a:rPr>
              <a:t>nor because the rite of circumcision is an emblem of the excision of pleasures and of all the passions, and of the destruction of that impious opinion, according to which the mind has imagined itself to be by itself competent to produce offspring, does it follow that we are to annul the law which has been enacted about circumcision.</a:t>
            </a:r>
            <a:r>
              <a:rPr lang="en-GB" dirty="0">
                <a:latin typeface="Palatino Linotype" panose="02040502050505030304" pitchFamily="18" charset="0"/>
              </a:rPr>
              <a:t> Since we shall neglect the laws about the due observance of the ceremonies in the temple, and numbers of others too, if we exclude all figurative interpretation and attend only to those things which are expressly ordained in plain words. (93) But it is right to think that this class of things resembles the body, and the other class the soul; therefore, just as we take care of the body because it is the abode of the soul, so also must we take care of the laws that are enacted in plain terms: for while they are regarded, those other things also will be more clearly understood, of which these laws are the symbols, and in the same way one will escape blame and accusation from men in general.</a:t>
            </a:r>
          </a:p>
          <a:p>
            <a:pPr lvl="1">
              <a:lnSpc>
                <a:spcPct val="170000"/>
              </a:lnSpc>
            </a:pPr>
            <a:r>
              <a:rPr lang="en-GB" dirty="0">
                <a:latin typeface="Palatino Linotype" panose="02040502050505030304" pitchFamily="18" charset="0"/>
              </a:rPr>
              <a:t>On the Migration of Abraham, 89-93</a:t>
            </a:r>
          </a:p>
        </p:txBody>
      </p:sp>
    </p:spTree>
    <p:extLst>
      <p:ext uri="{BB962C8B-B14F-4D97-AF65-F5344CB8AC3E}">
        <p14:creationId xmlns:p14="http://schemas.microsoft.com/office/powerpoint/2010/main" val="1933714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8E6A0-1C64-13EF-DD86-F9353A52CFAB}"/>
              </a:ext>
            </a:extLst>
          </p:cNvPr>
          <p:cNvSpPr>
            <a:spLocks noGrp="1"/>
          </p:cNvSpPr>
          <p:nvPr>
            <p:ph type="title"/>
          </p:nvPr>
        </p:nvSpPr>
        <p:spPr/>
        <p:txBody>
          <a:bodyPr/>
          <a:lstStyle/>
          <a:p>
            <a:pPr algn="ctr"/>
            <a:r>
              <a:rPr lang="en-GB" dirty="0">
                <a:latin typeface="Palatino Linotype" panose="02040502050505030304" pitchFamily="18" charset="0"/>
              </a:rPr>
              <a:t>Philo’s Cosmology</a:t>
            </a:r>
          </a:p>
        </p:txBody>
      </p:sp>
      <p:sp>
        <p:nvSpPr>
          <p:cNvPr id="3" name="Content Placeholder 2">
            <a:extLst>
              <a:ext uri="{FF2B5EF4-FFF2-40B4-BE49-F238E27FC236}">
                <a16:creationId xmlns:a16="http://schemas.microsoft.com/office/drawing/2014/main" id="{74D2CBA6-64BE-976E-274C-11DF9B73102D}"/>
              </a:ext>
            </a:extLst>
          </p:cNvPr>
          <p:cNvSpPr>
            <a:spLocks noGrp="1"/>
          </p:cNvSpPr>
          <p:nvPr>
            <p:ph idx="1"/>
          </p:nvPr>
        </p:nvSpPr>
        <p:spPr>
          <a:xfrm>
            <a:off x="838200" y="1588168"/>
            <a:ext cx="10515600" cy="4588795"/>
          </a:xfrm>
        </p:spPr>
        <p:txBody>
          <a:bodyPr>
            <a:normAutofit fontScale="92500" lnSpcReduction="20000"/>
          </a:bodyPr>
          <a:lstStyle/>
          <a:p>
            <a:pPr>
              <a:lnSpc>
                <a:spcPct val="150000"/>
              </a:lnSpc>
            </a:pPr>
            <a:r>
              <a:rPr lang="en-GB" dirty="0">
                <a:latin typeface="Palatino Linotype" panose="02040502050505030304" pitchFamily="18" charset="0"/>
              </a:rPr>
              <a:t>Moses’ law isn’t arbitrary, but begins from the very structure of the cosmos (which is why Moses’ work begins with Genesis).</a:t>
            </a:r>
          </a:p>
          <a:p>
            <a:pPr>
              <a:lnSpc>
                <a:spcPct val="150000"/>
              </a:lnSpc>
            </a:pPr>
            <a:r>
              <a:rPr lang="en-GB" dirty="0">
                <a:latin typeface="Palatino Linotype" panose="02040502050505030304" pitchFamily="18" charset="0"/>
              </a:rPr>
              <a:t>Moses’ laws aren’t just </a:t>
            </a:r>
            <a:r>
              <a:rPr lang="en-GB" b="1" dirty="0">
                <a:latin typeface="Palatino Linotype" panose="02040502050505030304" pitchFamily="18" charset="0"/>
              </a:rPr>
              <a:t>ecstatic</a:t>
            </a:r>
            <a:r>
              <a:rPr lang="en-GB" dirty="0">
                <a:latin typeface="Palatino Linotype" panose="02040502050505030304" pitchFamily="18" charset="0"/>
              </a:rPr>
              <a:t> prophecy (where God seizes the prophet): they are </a:t>
            </a:r>
            <a:r>
              <a:rPr lang="en-GB" b="1" dirty="0">
                <a:latin typeface="Palatino Linotype" panose="02040502050505030304" pitchFamily="18" charset="0"/>
              </a:rPr>
              <a:t>noetic</a:t>
            </a:r>
            <a:r>
              <a:rPr lang="en-GB" dirty="0">
                <a:latin typeface="Palatino Linotype" panose="02040502050505030304" pitchFamily="18" charset="0"/>
              </a:rPr>
              <a:t>; a grasp of the fundamental structure of the universe.</a:t>
            </a:r>
          </a:p>
          <a:p>
            <a:pPr>
              <a:lnSpc>
                <a:spcPct val="150000"/>
              </a:lnSpc>
            </a:pPr>
            <a:r>
              <a:rPr lang="en-GB" dirty="0">
                <a:latin typeface="Palatino Linotype" panose="02040502050505030304" pitchFamily="18" charset="0"/>
              </a:rPr>
              <a:t>They therefore have a deeper meaning than what’s written: but need to be written down for the masses, who don’t have this sort of direct insight.</a:t>
            </a:r>
          </a:p>
        </p:txBody>
      </p:sp>
    </p:spTree>
    <p:extLst>
      <p:ext uri="{BB962C8B-B14F-4D97-AF65-F5344CB8AC3E}">
        <p14:creationId xmlns:p14="http://schemas.microsoft.com/office/powerpoint/2010/main" val="2178071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D608D1-8027-1C99-3E7C-05F3AB627420}"/>
              </a:ext>
            </a:extLst>
          </p:cNvPr>
          <p:cNvSpPr>
            <a:spLocks noGrp="1"/>
          </p:cNvSpPr>
          <p:nvPr>
            <p:ph idx="1"/>
          </p:nvPr>
        </p:nvSpPr>
        <p:spPr>
          <a:xfrm>
            <a:off x="838200" y="938463"/>
            <a:ext cx="10515600" cy="5238500"/>
          </a:xfrm>
        </p:spPr>
        <p:txBody>
          <a:bodyPr>
            <a:normAutofit fontScale="92500" lnSpcReduction="10000"/>
          </a:bodyPr>
          <a:lstStyle/>
          <a:p>
            <a:pPr>
              <a:lnSpc>
                <a:spcPct val="150000"/>
              </a:lnSpc>
            </a:pPr>
            <a:r>
              <a:rPr lang="en-GB" dirty="0">
                <a:latin typeface="Palatino Linotype" panose="02040502050505030304" pitchFamily="18" charset="0"/>
              </a:rPr>
              <a:t>Philo also takes philosophy as a better guide to interpreting the Bible: e.g. in the doctrine of Creation:</a:t>
            </a:r>
          </a:p>
          <a:p>
            <a:pPr lvl="1">
              <a:lnSpc>
                <a:spcPct val="150000"/>
              </a:lnSpc>
            </a:pPr>
            <a:r>
              <a:rPr lang="en-GB" sz="1400" b="0" i="0" u="none" strike="noStrike" baseline="0" dirty="0">
                <a:latin typeface="Palatino Linotype" panose="02040502050505030304" pitchFamily="18" charset="0"/>
              </a:rPr>
              <a:t>God is continuously ordering matter by his thought. His thinking was not anterior to his creating and there never was a time when he did not create, the ideas themselves having been with him from the beginning. For God’s will is not posterior to him, but is always with him, for natural motions never give out. (</a:t>
            </a:r>
            <a:r>
              <a:rPr lang="en-GB" sz="1400" b="0" i="0" u="none" strike="noStrike" baseline="0" dirty="0" err="1">
                <a:latin typeface="Palatino Linotype" panose="02040502050505030304" pitchFamily="18" charset="0"/>
              </a:rPr>
              <a:t>Terian’s</a:t>
            </a:r>
            <a:r>
              <a:rPr lang="en-GB" sz="1400" b="0" i="0" u="none" strike="noStrike" baseline="0" dirty="0">
                <a:latin typeface="Palatino Linotype" panose="02040502050505030304" pitchFamily="18" charset="0"/>
              </a:rPr>
              <a:t> trans., in Winston 1981: 109)</a:t>
            </a:r>
          </a:p>
          <a:p>
            <a:pPr>
              <a:lnSpc>
                <a:spcPct val="150000"/>
              </a:lnSpc>
            </a:pPr>
            <a:r>
              <a:rPr lang="en-GB" b="0" i="0" u="none" strike="noStrike" baseline="0" dirty="0">
                <a:latin typeface="Palatino Linotype" panose="02040502050505030304" pitchFamily="18" charset="0"/>
              </a:rPr>
              <a:t>Like </a:t>
            </a:r>
            <a:r>
              <a:rPr lang="en-GB" dirty="0">
                <a:latin typeface="Palatino Linotype" panose="02040502050505030304" pitchFamily="18" charset="0"/>
              </a:rPr>
              <a:t>other Platonic thinkers, Philo believed in an intermediary between God the Father and the world: the </a:t>
            </a:r>
            <a:r>
              <a:rPr lang="en-GB" b="1" dirty="0">
                <a:latin typeface="Palatino Linotype" panose="02040502050505030304" pitchFamily="18" charset="0"/>
              </a:rPr>
              <a:t>logos</a:t>
            </a:r>
            <a:r>
              <a:rPr lang="en-GB" dirty="0">
                <a:latin typeface="Palatino Linotype" panose="02040502050505030304" pitchFamily="18" charset="0"/>
              </a:rPr>
              <a:t> (“Word”, “account”, “reason”). </a:t>
            </a:r>
          </a:p>
          <a:p>
            <a:pPr>
              <a:lnSpc>
                <a:spcPct val="150000"/>
              </a:lnSpc>
            </a:pPr>
            <a:r>
              <a:rPr lang="en-GB" b="0" i="0" u="none" strike="noStrike" baseline="0" dirty="0">
                <a:latin typeface="Palatino Linotype" panose="02040502050505030304" pitchFamily="18" charset="0"/>
              </a:rPr>
              <a:t>This, very obviously, means that</a:t>
            </a:r>
            <a:r>
              <a:rPr lang="en-GB" dirty="0">
                <a:latin typeface="Palatino Linotype" panose="02040502050505030304" pitchFamily="18" charset="0"/>
              </a:rPr>
              <a:t> Christians accept him very warmly: “in the beginning was the Word (</a:t>
            </a:r>
            <a:r>
              <a:rPr lang="en-GB" b="1" dirty="0">
                <a:latin typeface="Palatino Linotype" panose="02040502050505030304" pitchFamily="18" charset="0"/>
              </a:rPr>
              <a:t>logos</a:t>
            </a:r>
            <a:r>
              <a:rPr lang="en-GB" dirty="0">
                <a:latin typeface="Palatino Linotype" panose="02040502050505030304" pitchFamily="18" charset="0"/>
              </a:rPr>
              <a:t>…)</a:t>
            </a:r>
            <a:endParaRPr lang="en-GB" b="0" i="0" u="none" strike="noStrike" baseline="0" dirty="0">
              <a:latin typeface="Palatino Linotype" panose="02040502050505030304" pitchFamily="18" charset="0"/>
            </a:endParaRPr>
          </a:p>
          <a:p>
            <a:endParaRPr lang="en-GB" sz="1800" b="0" i="0" u="none" strike="noStrike" baseline="0" dirty="0">
              <a:latin typeface="Palatino Linotype" panose="02040502050505030304" pitchFamily="18" charset="0"/>
            </a:endParaRPr>
          </a:p>
        </p:txBody>
      </p:sp>
    </p:spTree>
    <p:extLst>
      <p:ext uri="{BB962C8B-B14F-4D97-AF65-F5344CB8AC3E}">
        <p14:creationId xmlns:p14="http://schemas.microsoft.com/office/powerpoint/2010/main" val="2411558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CF833-04A6-C10A-D987-9B90B25B76A4}"/>
              </a:ext>
            </a:extLst>
          </p:cNvPr>
          <p:cNvSpPr>
            <a:spLocks noGrp="1"/>
          </p:cNvSpPr>
          <p:nvPr>
            <p:ph type="title"/>
          </p:nvPr>
        </p:nvSpPr>
        <p:spPr/>
        <p:txBody>
          <a:bodyPr/>
          <a:lstStyle/>
          <a:p>
            <a:pPr algn="ctr"/>
            <a:r>
              <a:rPr lang="en-GB" dirty="0">
                <a:latin typeface="Palatino Linotype" panose="02040502050505030304" pitchFamily="18" charset="0"/>
              </a:rPr>
              <a:t>St Paul</a:t>
            </a:r>
          </a:p>
        </p:txBody>
      </p:sp>
      <p:sp>
        <p:nvSpPr>
          <p:cNvPr id="3" name="Content Placeholder 2">
            <a:extLst>
              <a:ext uri="{FF2B5EF4-FFF2-40B4-BE49-F238E27FC236}">
                <a16:creationId xmlns:a16="http://schemas.microsoft.com/office/drawing/2014/main" id="{7CF5BC4A-69BB-BBDD-3340-3860433612CF}"/>
              </a:ext>
            </a:extLst>
          </p:cNvPr>
          <p:cNvSpPr>
            <a:spLocks noGrp="1"/>
          </p:cNvSpPr>
          <p:nvPr>
            <p:ph idx="1"/>
          </p:nvPr>
        </p:nvSpPr>
        <p:spPr>
          <a:xfrm>
            <a:off x="838200" y="1588168"/>
            <a:ext cx="10515600" cy="4588795"/>
          </a:xfrm>
        </p:spPr>
        <p:txBody>
          <a:bodyPr>
            <a:normAutofit fontScale="62500" lnSpcReduction="20000"/>
          </a:bodyPr>
          <a:lstStyle/>
          <a:p>
            <a:pPr>
              <a:lnSpc>
                <a:spcPct val="170000"/>
              </a:lnSpc>
            </a:pPr>
            <a:r>
              <a:rPr lang="en-GB" dirty="0">
                <a:latin typeface="Palatino Linotype" panose="02040502050505030304" pitchFamily="18" charset="0"/>
              </a:rPr>
              <a:t>Even though Philo takes a figurative interpretation of Mosaic Law, he still wants to preserve its literal application: e.g. with the laws on diet and circumcision.</a:t>
            </a:r>
          </a:p>
          <a:p>
            <a:pPr>
              <a:lnSpc>
                <a:spcPct val="170000"/>
              </a:lnSpc>
            </a:pPr>
            <a:r>
              <a:rPr lang="en-GB" dirty="0">
                <a:latin typeface="Palatino Linotype" panose="02040502050505030304" pitchFamily="18" charset="0"/>
              </a:rPr>
              <a:t>But for the Christians, there is an additional complication: has the coming of Jesus Christ abolished the Law? </a:t>
            </a:r>
          </a:p>
          <a:p>
            <a:pPr lvl="1">
              <a:lnSpc>
                <a:spcPct val="170000"/>
              </a:lnSpc>
            </a:pPr>
            <a:r>
              <a:rPr lang="en-GB" dirty="0">
                <a:latin typeface="Palatino Linotype" panose="02040502050505030304" pitchFamily="18" charset="0"/>
              </a:rPr>
              <a:t>Do Gentiles who convert have to follow the Torah? – i.e. do they need to be circumcised, keep dietary laws etc.?</a:t>
            </a:r>
          </a:p>
          <a:p>
            <a:pPr lvl="1">
              <a:lnSpc>
                <a:spcPct val="170000"/>
              </a:lnSpc>
            </a:pPr>
            <a:r>
              <a:rPr lang="en-GB" dirty="0">
                <a:latin typeface="Palatino Linotype" panose="02040502050505030304" pitchFamily="18" charset="0"/>
              </a:rPr>
              <a:t>And if not, is the Church to be </a:t>
            </a:r>
            <a:r>
              <a:rPr lang="en-GB" b="1" dirty="0">
                <a:latin typeface="Palatino Linotype" panose="02040502050505030304" pitchFamily="18" charset="0"/>
              </a:rPr>
              <a:t>antinomian</a:t>
            </a:r>
            <a:r>
              <a:rPr lang="en-GB" dirty="0">
                <a:latin typeface="Palatino Linotype" panose="02040502050505030304" pitchFamily="18" charset="0"/>
              </a:rPr>
              <a:t>: i.e., does it have no law whatsoever? Is there nothing binding the Christian except the Spirit?</a:t>
            </a:r>
          </a:p>
          <a:p>
            <a:pPr>
              <a:lnSpc>
                <a:spcPct val="170000"/>
              </a:lnSpc>
            </a:pPr>
            <a:r>
              <a:rPr lang="en-GB" dirty="0">
                <a:latin typeface="Palatino Linotype" panose="02040502050505030304" pitchFamily="18" charset="0"/>
              </a:rPr>
              <a:t>The spread of the early Church saw a decisive break with the Synagogue, and the repudiation of the dietary/ritual aspects of Mosaic Law. But there is still the question of whether there is </a:t>
            </a:r>
            <a:r>
              <a:rPr lang="en-GB" b="1" dirty="0">
                <a:latin typeface="Palatino Linotype" panose="02040502050505030304" pitchFamily="18" charset="0"/>
              </a:rPr>
              <a:t>any</a:t>
            </a:r>
            <a:r>
              <a:rPr lang="en-GB" dirty="0">
                <a:latin typeface="Palatino Linotype" panose="02040502050505030304" pitchFamily="18" charset="0"/>
              </a:rPr>
              <a:t> law that binds Christians. </a:t>
            </a:r>
          </a:p>
        </p:txBody>
      </p:sp>
    </p:spTree>
    <p:extLst>
      <p:ext uri="{BB962C8B-B14F-4D97-AF65-F5344CB8AC3E}">
        <p14:creationId xmlns:p14="http://schemas.microsoft.com/office/powerpoint/2010/main" val="228039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5A645-F49F-8EB5-A255-0DB402FB9D6A}"/>
              </a:ext>
            </a:extLst>
          </p:cNvPr>
          <p:cNvSpPr>
            <a:spLocks noGrp="1"/>
          </p:cNvSpPr>
          <p:nvPr>
            <p:ph type="title"/>
          </p:nvPr>
        </p:nvSpPr>
        <p:spPr>
          <a:xfrm>
            <a:off x="630936" y="640080"/>
            <a:ext cx="4818888" cy="1481328"/>
          </a:xfrm>
        </p:spPr>
        <p:txBody>
          <a:bodyPr anchor="b">
            <a:normAutofit/>
          </a:bodyPr>
          <a:lstStyle/>
          <a:p>
            <a:r>
              <a:rPr lang="en-GB" sz="5400">
                <a:latin typeface="Palatino Linotype" panose="02040502050505030304" pitchFamily="18" charset="0"/>
              </a:rPr>
              <a:t>Heretics</a:t>
            </a:r>
          </a:p>
        </p:txBody>
      </p:sp>
      <p:sp>
        <p:nvSpPr>
          <p:cNvPr id="3" name="Content Placeholder 2">
            <a:extLst>
              <a:ext uri="{FF2B5EF4-FFF2-40B4-BE49-F238E27FC236}">
                <a16:creationId xmlns:a16="http://schemas.microsoft.com/office/drawing/2014/main" id="{563E1209-EC18-1721-8D84-8B05DB0B2486}"/>
              </a:ext>
            </a:extLst>
          </p:cNvPr>
          <p:cNvSpPr>
            <a:spLocks noGrp="1"/>
          </p:cNvSpPr>
          <p:nvPr>
            <p:ph idx="1"/>
          </p:nvPr>
        </p:nvSpPr>
        <p:spPr>
          <a:xfrm>
            <a:off x="630936" y="2660904"/>
            <a:ext cx="4818888" cy="3547872"/>
          </a:xfrm>
        </p:spPr>
        <p:txBody>
          <a:bodyPr anchor="t">
            <a:normAutofit fontScale="92500" lnSpcReduction="10000"/>
          </a:bodyPr>
          <a:lstStyle/>
          <a:p>
            <a:r>
              <a:rPr lang="en-GB" sz="2000" dirty="0">
                <a:latin typeface="Palatino Linotype" panose="02040502050505030304" pitchFamily="18" charset="0"/>
              </a:rPr>
              <a:t>The early Church had many followers who took their cue from Paul’s apparent “justification by Faith alone”, and rejected law altogether.</a:t>
            </a:r>
          </a:p>
          <a:p>
            <a:r>
              <a:rPr lang="en-GB" sz="2000" dirty="0">
                <a:latin typeface="Palatino Linotype" panose="02040502050505030304" pitchFamily="18" charset="0"/>
              </a:rPr>
              <a:t>Many had “different” or “secret” gospels: e.g. the </a:t>
            </a:r>
            <a:r>
              <a:rPr lang="en-GB" sz="2000" b="1" dirty="0">
                <a:latin typeface="Palatino Linotype" panose="02040502050505030304" pitchFamily="18" charset="0"/>
              </a:rPr>
              <a:t>Apocryphon of St John. </a:t>
            </a:r>
            <a:endParaRPr lang="en-GB" sz="2000" dirty="0">
              <a:latin typeface="Palatino Linotype" panose="02040502050505030304" pitchFamily="18" charset="0"/>
            </a:endParaRPr>
          </a:p>
          <a:p>
            <a:r>
              <a:rPr lang="en-GB" sz="2000" dirty="0">
                <a:latin typeface="Palatino Linotype" panose="02040502050505030304" pitchFamily="18" charset="0"/>
              </a:rPr>
              <a:t>These included the </a:t>
            </a:r>
            <a:r>
              <a:rPr lang="en-GB" sz="2000" b="1" dirty="0" err="1">
                <a:latin typeface="Palatino Linotype" panose="02040502050505030304" pitchFamily="18" charset="0"/>
              </a:rPr>
              <a:t>Docetists</a:t>
            </a:r>
            <a:r>
              <a:rPr lang="en-GB" sz="2000" dirty="0">
                <a:latin typeface="Palatino Linotype" panose="02040502050505030304" pitchFamily="18" charset="0"/>
              </a:rPr>
              <a:t> – those who believed that Jesus’ death was a mere illusion.</a:t>
            </a:r>
          </a:p>
          <a:p>
            <a:r>
              <a:rPr lang="en-GB" sz="2000" dirty="0">
                <a:latin typeface="Palatino Linotype" panose="02040502050505030304" pitchFamily="18" charset="0"/>
              </a:rPr>
              <a:t>For </a:t>
            </a:r>
            <a:r>
              <a:rPr lang="en-GB" sz="2000" b="1" dirty="0">
                <a:latin typeface="Palatino Linotype" panose="02040502050505030304" pitchFamily="18" charset="0"/>
              </a:rPr>
              <a:t>Ignatius of Antioch</a:t>
            </a:r>
            <a:r>
              <a:rPr lang="en-GB" sz="2000" dirty="0">
                <a:latin typeface="Palatino Linotype" panose="02040502050505030304" pitchFamily="18" charset="0"/>
              </a:rPr>
              <a:t>, the key principle was </a:t>
            </a:r>
            <a:r>
              <a:rPr lang="en-GB" sz="2000" b="1" dirty="0">
                <a:latin typeface="Palatino Linotype" panose="02040502050505030304" pitchFamily="18" charset="0"/>
              </a:rPr>
              <a:t>obedience: </a:t>
            </a:r>
            <a:r>
              <a:rPr lang="en-GB" sz="2000" dirty="0">
                <a:latin typeface="Palatino Linotype" panose="02040502050505030304" pitchFamily="18" charset="0"/>
              </a:rPr>
              <a:t>believers have to simply obey the Bishop in each episcopate, as if he were king. </a:t>
            </a:r>
          </a:p>
        </p:txBody>
      </p:sp>
      <p:pic>
        <p:nvPicPr>
          <p:cNvPr id="4" name="Picture 3">
            <a:extLst>
              <a:ext uri="{FF2B5EF4-FFF2-40B4-BE49-F238E27FC236}">
                <a16:creationId xmlns:a16="http://schemas.microsoft.com/office/drawing/2014/main" id="{329D81E9-66A5-F5D8-0D48-7B078B67B38B}"/>
              </a:ext>
            </a:extLst>
          </p:cNvPr>
          <p:cNvPicPr>
            <a:picLocks noChangeAspect="1"/>
          </p:cNvPicPr>
          <p:nvPr/>
        </p:nvPicPr>
        <p:blipFill>
          <a:blip r:embed="rId2"/>
          <a:stretch>
            <a:fillRect/>
          </a:stretch>
        </p:blipFill>
        <p:spPr>
          <a:xfrm>
            <a:off x="7050596" y="640080"/>
            <a:ext cx="3555872" cy="5577840"/>
          </a:xfrm>
          <a:prstGeom prst="rect">
            <a:avLst/>
          </a:prstGeom>
        </p:spPr>
      </p:pic>
    </p:spTree>
    <p:extLst>
      <p:ext uri="{BB962C8B-B14F-4D97-AF65-F5344CB8AC3E}">
        <p14:creationId xmlns:p14="http://schemas.microsoft.com/office/powerpoint/2010/main" val="2442755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5A5004-24F8-D770-ECA1-F8729D01807B}"/>
              </a:ext>
            </a:extLst>
          </p:cNvPr>
          <p:cNvSpPr>
            <a:spLocks noGrp="1"/>
          </p:cNvSpPr>
          <p:nvPr>
            <p:ph type="title"/>
          </p:nvPr>
        </p:nvSpPr>
        <p:spPr>
          <a:xfrm>
            <a:off x="836679" y="723899"/>
            <a:ext cx="6002110" cy="838202"/>
          </a:xfrm>
        </p:spPr>
        <p:txBody>
          <a:bodyPr>
            <a:normAutofit/>
          </a:bodyPr>
          <a:lstStyle/>
          <a:p>
            <a:r>
              <a:rPr lang="en-GB" sz="4000" dirty="0">
                <a:latin typeface="Palatino Linotype" panose="02040502050505030304" pitchFamily="18" charset="0"/>
              </a:rPr>
              <a:t>Justin Martyr</a:t>
            </a:r>
          </a:p>
        </p:txBody>
      </p:sp>
      <p:sp>
        <p:nvSpPr>
          <p:cNvPr id="3" name="Content Placeholder 2">
            <a:extLst>
              <a:ext uri="{FF2B5EF4-FFF2-40B4-BE49-F238E27FC236}">
                <a16:creationId xmlns:a16="http://schemas.microsoft.com/office/drawing/2014/main" id="{E10F8746-44AD-6C82-BC74-1ECA69376D63}"/>
              </a:ext>
            </a:extLst>
          </p:cNvPr>
          <p:cNvSpPr>
            <a:spLocks noGrp="1"/>
          </p:cNvSpPr>
          <p:nvPr>
            <p:ph idx="1"/>
          </p:nvPr>
        </p:nvSpPr>
        <p:spPr>
          <a:xfrm>
            <a:off x="312805" y="1852616"/>
            <a:ext cx="6883586" cy="5005383"/>
          </a:xfrm>
        </p:spPr>
        <p:txBody>
          <a:bodyPr>
            <a:normAutofit/>
          </a:bodyPr>
          <a:lstStyle/>
          <a:p>
            <a:pPr>
              <a:lnSpc>
                <a:spcPct val="150000"/>
              </a:lnSpc>
            </a:pPr>
            <a:r>
              <a:rPr lang="en-GB" sz="1700" dirty="0">
                <a:latin typeface="Palatino Linotype" panose="02040502050505030304" pitchFamily="18" charset="0"/>
              </a:rPr>
              <a:t>So the early Church has to strike a delicate balance:</a:t>
            </a:r>
          </a:p>
          <a:p>
            <a:pPr lvl="1">
              <a:lnSpc>
                <a:spcPct val="150000"/>
              </a:lnSpc>
            </a:pPr>
            <a:r>
              <a:rPr lang="en-GB" sz="1700" b="1" dirty="0">
                <a:latin typeface="Palatino Linotype" panose="02040502050505030304" pitchFamily="18" charset="0"/>
              </a:rPr>
              <a:t>First</a:t>
            </a:r>
            <a:r>
              <a:rPr lang="en-GB" sz="1700" dirty="0">
                <a:latin typeface="Palatino Linotype" panose="02040502050505030304" pitchFamily="18" charset="0"/>
              </a:rPr>
              <a:t>, between the “</a:t>
            </a:r>
            <a:r>
              <a:rPr lang="en-GB" sz="1700" dirty="0" err="1">
                <a:latin typeface="Palatino Linotype" panose="02040502050505030304" pitchFamily="18" charset="0"/>
              </a:rPr>
              <a:t>Judaisers</a:t>
            </a:r>
            <a:r>
              <a:rPr lang="en-GB" sz="1700" dirty="0">
                <a:latin typeface="Palatino Linotype" panose="02040502050505030304" pitchFamily="18" charset="0"/>
              </a:rPr>
              <a:t>”, and those who insist on a radical break between Judaism and Christianity.</a:t>
            </a:r>
          </a:p>
          <a:p>
            <a:pPr lvl="1">
              <a:lnSpc>
                <a:spcPct val="150000"/>
              </a:lnSpc>
            </a:pPr>
            <a:r>
              <a:rPr lang="en-GB" sz="1700" b="1" dirty="0">
                <a:latin typeface="Palatino Linotype" panose="02040502050505030304" pitchFamily="18" charset="0"/>
              </a:rPr>
              <a:t>Secondly, </a:t>
            </a:r>
            <a:r>
              <a:rPr lang="en-GB" sz="1700" dirty="0">
                <a:latin typeface="Palatino Linotype" panose="02040502050505030304" pitchFamily="18" charset="0"/>
              </a:rPr>
              <a:t>to make Christianity intelligible to pagans.</a:t>
            </a:r>
          </a:p>
          <a:p>
            <a:pPr>
              <a:lnSpc>
                <a:spcPct val="150000"/>
              </a:lnSpc>
            </a:pPr>
            <a:r>
              <a:rPr lang="en-GB" sz="1700" b="1" dirty="0">
                <a:latin typeface="Palatino Linotype" panose="02040502050505030304" pitchFamily="18" charset="0"/>
              </a:rPr>
              <a:t>Justin Martyr </a:t>
            </a:r>
            <a:r>
              <a:rPr lang="en-GB" sz="1700" dirty="0">
                <a:latin typeface="Palatino Linotype" panose="02040502050505030304" pitchFamily="18" charset="0"/>
              </a:rPr>
              <a:t>(2</a:t>
            </a:r>
            <a:r>
              <a:rPr lang="en-GB" sz="1700" baseline="30000" dirty="0">
                <a:latin typeface="Palatino Linotype" panose="02040502050505030304" pitchFamily="18" charset="0"/>
              </a:rPr>
              <a:t>nd</a:t>
            </a:r>
            <a:r>
              <a:rPr lang="en-GB" sz="1700" dirty="0">
                <a:latin typeface="Palatino Linotype" panose="02040502050505030304" pitchFamily="18" charset="0"/>
              </a:rPr>
              <a:t> C. AD) confronts both of these theses. Jesus Christ is the fulfilment of the Old Testament prophecies; the wisdom of the pagans was a prefiguration of Christianity.</a:t>
            </a:r>
          </a:p>
          <a:p>
            <a:pPr lvl="1">
              <a:lnSpc>
                <a:spcPct val="150000"/>
              </a:lnSpc>
            </a:pPr>
            <a:r>
              <a:rPr lang="en-GB" sz="1700" dirty="0">
                <a:latin typeface="Palatino Linotype" panose="02040502050505030304" pitchFamily="18" charset="0"/>
              </a:rPr>
              <a:t>Like </a:t>
            </a:r>
            <a:r>
              <a:rPr lang="en-GB" sz="1700" b="1" dirty="0">
                <a:latin typeface="Palatino Linotype" panose="02040502050505030304" pitchFamily="18" charset="0"/>
              </a:rPr>
              <a:t>Philo</a:t>
            </a:r>
            <a:r>
              <a:rPr lang="en-GB" sz="1700" dirty="0">
                <a:latin typeface="Palatino Linotype" panose="02040502050505030304" pitchFamily="18" charset="0"/>
              </a:rPr>
              <a:t>, he believes that Plato’s doctrines were obtained from Moses. </a:t>
            </a:r>
          </a:p>
          <a:p>
            <a:pPr>
              <a:lnSpc>
                <a:spcPct val="150000"/>
              </a:lnSpc>
            </a:pPr>
            <a:r>
              <a:rPr lang="en-GB" sz="1700" dirty="0">
                <a:latin typeface="Palatino Linotype" panose="02040502050505030304" pitchFamily="18" charset="0"/>
              </a:rPr>
              <a:t>Christianity is the culmination and capstone of philosophy as well as philosophy. </a:t>
            </a:r>
          </a:p>
        </p:txBody>
      </p:sp>
      <p:pic>
        <p:nvPicPr>
          <p:cNvPr id="4" name="Picture 3">
            <a:extLst>
              <a:ext uri="{FF2B5EF4-FFF2-40B4-BE49-F238E27FC236}">
                <a16:creationId xmlns:a16="http://schemas.microsoft.com/office/drawing/2014/main" id="{ACC4CDE3-9AF9-1C10-3D8C-E6633AF5B1B2}"/>
              </a:ext>
            </a:extLst>
          </p:cNvPr>
          <p:cNvPicPr>
            <a:picLocks noChangeAspect="1"/>
          </p:cNvPicPr>
          <p:nvPr/>
        </p:nvPicPr>
        <p:blipFill rotWithShape="1">
          <a:blip r:embed="rId2"/>
          <a:srcRect r="2" b="10028"/>
          <a:stretch/>
        </p:blipFill>
        <p:spPr>
          <a:xfrm>
            <a:off x="7199440" y="10"/>
            <a:ext cx="4992560" cy="6857990"/>
          </a:xfrm>
          <a:prstGeom prst="rect">
            <a:avLst/>
          </a:prstGeom>
          <a:effectLst/>
        </p:spPr>
      </p:pic>
    </p:spTree>
    <p:extLst>
      <p:ext uri="{BB962C8B-B14F-4D97-AF65-F5344CB8AC3E}">
        <p14:creationId xmlns:p14="http://schemas.microsoft.com/office/powerpoint/2010/main" val="10403322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EEAE1D-2691-D2E7-4359-F2626E2F8169}"/>
              </a:ext>
            </a:extLst>
          </p:cNvPr>
          <p:cNvSpPr>
            <a:spLocks noGrp="1"/>
          </p:cNvSpPr>
          <p:nvPr>
            <p:ph idx="1"/>
          </p:nvPr>
        </p:nvSpPr>
        <p:spPr>
          <a:xfrm>
            <a:off x="838200" y="577516"/>
            <a:ext cx="10515600" cy="5599447"/>
          </a:xfrm>
        </p:spPr>
        <p:txBody>
          <a:bodyPr>
            <a:normAutofit fontScale="85000" lnSpcReduction="20000"/>
          </a:bodyPr>
          <a:lstStyle/>
          <a:p>
            <a:pPr>
              <a:lnSpc>
                <a:spcPct val="150000"/>
              </a:lnSpc>
            </a:pPr>
            <a:r>
              <a:rPr lang="en-GB" dirty="0">
                <a:latin typeface="Palatino Linotype" panose="02040502050505030304" pitchFamily="18" charset="0"/>
              </a:rPr>
              <a:t>Justin is careful to insist on the continuity between the Synagogue and the Church. He is usually strict about adhering to the Canon as defined by the Synagogue.</a:t>
            </a:r>
          </a:p>
          <a:p>
            <a:pPr lvl="1">
              <a:lnSpc>
                <a:spcPct val="150000"/>
              </a:lnSpc>
            </a:pPr>
            <a:r>
              <a:rPr lang="en-GB" dirty="0">
                <a:latin typeface="Palatino Linotype" panose="02040502050505030304" pitchFamily="18" charset="0"/>
              </a:rPr>
              <a:t>One important exception: Isa. 7:14, which he insists should be read that the Messiah will be born of </a:t>
            </a:r>
            <a:r>
              <a:rPr lang="en-GB" b="1" dirty="0">
                <a:latin typeface="Palatino Linotype" panose="02040502050505030304" pitchFamily="18" charset="0"/>
              </a:rPr>
              <a:t>a virgin</a:t>
            </a:r>
            <a:r>
              <a:rPr lang="en-GB" dirty="0">
                <a:latin typeface="Palatino Linotype" panose="02040502050505030304" pitchFamily="18" charset="0"/>
              </a:rPr>
              <a:t>, not simply a young woman. </a:t>
            </a:r>
          </a:p>
          <a:p>
            <a:pPr>
              <a:lnSpc>
                <a:spcPct val="150000"/>
              </a:lnSpc>
            </a:pPr>
            <a:r>
              <a:rPr lang="en-GB" dirty="0">
                <a:latin typeface="Palatino Linotype" panose="02040502050505030304" pitchFamily="18" charset="0"/>
              </a:rPr>
              <a:t>He also takes, as a key part of his interpretation of the Old Testament, the view that </a:t>
            </a:r>
            <a:r>
              <a:rPr lang="en-GB" b="1" dirty="0">
                <a:latin typeface="Palatino Linotype" panose="02040502050505030304" pitchFamily="18" charset="0"/>
              </a:rPr>
              <a:t>theophany</a:t>
            </a:r>
            <a:r>
              <a:rPr lang="en-GB" dirty="0">
                <a:latin typeface="Palatino Linotype" panose="02040502050505030304" pitchFamily="18" charset="0"/>
              </a:rPr>
              <a:t> is not the work of God the Father, but the </a:t>
            </a:r>
            <a:r>
              <a:rPr lang="en-GB" b="1" dirty="0">
                <a:latin typeface="Palatino Linotype" panose="02040502050505030304" pitchFamily="18" charset="0"/>
              </a:rPr>
              <a:t>Logos</a:t>
            </a:r>
            <a:r>
              <a:rPr lang="en-GB" dirty="0">
                <a:latin typeface="Palatino Linotype" panose="02040502050505030304" pitchFamily="18" charset="0"/>
              </a:rPr>
              <a:t>: a God that is distinct, but identical with God the Father, as the sunlight to the sun, or fire from fire. </a:t>
            </a:r>
          </a:p>
          <a:p>
            <a:pPr>
              <a:lnSpc>
                <a:spcPct val="150000"/>
              </a:lnSpc>
            </a:pPr>
            <a:r>
              <a:rPr lang="en-GB" dirty="0">
                <a:latin typeface="Palatino Linotype" panose="02040502050505030304" pitchFamily="18" charset="0"/>
              </a:rPr>
              <a:t>We need the </a:t>
            </a:r>
            <a:r>
              <a:rPr lang="en-GB" b="1" dirty="0">
                <a:latin typeface="Palatino Linotype" panose="02040502050505030304" pitchFamily="18" charset="0"/>
              </a:rPr>
              <a:t>Logos</a:t>
            </a:r>
            <a:r>
              <a:rPr lang="en-GB" dirty="0">
                <a:latin typeface="Palatino Linotype" panose="02040502050505030304" pitchFamily="18" charset="0"/>
              </a:rPr>
              <a:t>, as God is so utterly transcendent that we would not be able to understand him otherwise. </a:t>
            </a:r>
          </a:p>
        </p:txBody>
      </p:sp>
    </p:spTree>
    <p:extLst>
      <p:ext uri="{BB962C8B-B14F-4D97-AF65-F5344CB8AC3E}">
        <p14:creationId xmlns:p14="http://schemas.microsoft.com/office/powerpoint/2010/main" val="6087444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5BC15-5200-C835-3DC7-0301298C71D1}"/>
              </a:ext>
            </a:extLst>
          </p:cNvPr>
          <p:cNvSpPr>
            <a:spLocks noGrp="1"/>
          </p:cNvSpPr>
          <p:nvPr>
            <p:ph type="title"/>
          </p:nvPr>
        </p:nvSpPr>
        <p:spPr/>
        <p:txBody>
          <a:bodyPr/>
          <a:lstStyle/>
          <a:p>
            <a:pPr algn="ctr"/>
            <a:r>
              <a:rPr lang="en-GB" dirty="0">
                <a:latin typeface="Palatino Linotype" panose="02040502050505030304" pitchFamily="18" charset="0"/>
              </a:rPr>
              <a:t>Irenaeus</a:t>
            </a:r>
          </a:p>
        </p:txBody>
      </p:sp>
      <p:sp>
        <p:nvSpPr>
          <p:cNvPr id="3" name="Content Placeholder 2">
            <a:extLst>
              <a:ext uri="{FF2B5EF4-FFF2-40B4-BE49-F238E27FC236}">
                <a16:creationId xmlns:a16="http://schemas.microsoft.com/office/drawing/2014/main" id="{AD4AB45E-B9B2-5A39-D3B6-D7497F55B8B2}"/>
              </a:ext>
            </a:extLst>
          </p:cNvPr>
          <p:cNvSpPr>
            <a:spLocks noGrp="1"/>
          </p:cNvSpPr>
          <p:nvPr>
            <p:ph idx="1"/>
          </p:nvPr>
        </p:nvSpPr>
        <p:spPr/>
        <p:txBody>
          <a:bodyPr>
            <a:normAutofit fontScale="77500" lnSpcReduction="20000"/>
          </a:bodyPr>
          <a:lstStyle/>
          <a:p>
            <a:pPr>
              <a:lnSpc>
                <a:spcPct val="150000"/>
              </a:lnSpc>
            </a:pPr>
            <a:r>
              <a:rPr lang="en-GB" dirty="0">
                <a:latin typeface="Palatino Linotype" panose="02040502050505030304" pitchFamily="18" charset="0"/>
              </a:rPr>
              <a:t>But the Gnostics, and Marcion, have given another challenge to the Church: what authority do they have over interpreting the texts, and indeed what authority do they have over deciding the </a:t>
            </a:r>
            <a:r>
              <a:rPr lang="en-GB" b="1" dirty="0">
                <a:latin typeface="Palatino Linotype" panose="02040502050505030304" pitchFamily="18" charset="0"/>
              </a:rPr>
              <a:t>canon</a:t>
            </a:r>
            <a:r>
              <a:rPr lang="en-GB" dirty="0">
                <a:latin typeface="Palatino Linotype" panose="02040502050505030304" pitchFamily="18" charset="0"/>
              </a:rPr>
              <a:t>?</a:t>
            </a:r>
          </a:p>
          <a:p>
            <a:pPr>
              <a:lnSpc>
                <a:spcPct val="150000"/>
              </a:lnSpc>
            </a:pPr>
            <a:r>
              <a:rPr lang="en-GB" dirty="0">
                <a:latin typeface="Palatino Linotype" panose="02040502050505030304" pitchFamily="18" charset="0"/>
              </a:rPr>
              <a:t>Marcion, as we have seen, wants a radically excised New Testament. But other Gnostics use </a:t>
            </a:r>
            <a:r>
              <a:rPr lang="en-GB" b="1" dirty="0">
                <a:latin typeface="Palatino Linotype" panose="02040502050505030304" pitchFamily="18" charset="0"/>
              </a:rPr>
              <a:t>apocryphal</a:t>
            </a:r>
            <a:r>
              <a:rPr lang="en-GB" dirty="0">
                <a:latin typeface="Palatino Linotype" panose="02040502050505030304" pitchFamily="18" charset="0"/>
              </a:rPr>
              <a:t> writings: “secret” texts, that contain “hidden teachings” of Jesus.</a:t>
            </a:r>
          </a:p>
          <a:p>
            <a:pPr>
              <a:lnSpc>
                <a:spcPct val="150000"/>
              </a:lnSpc>
            </a:pPr>
            <a:r>
              <a:rPr lang="en-GB" dirty="0">
                <a:latin typeface="Palatino Linotype" panose="02040502050505030304" pitchFamily="18" charset="0"/>
              </a:rPr>
              <a:t>For </a:t>
            </a:r>
            <a:r>
              <a:rPr lang="en-GB" dirty="0" err="1">
                <a:latin typeface="Palatino Linotype" panose="02040502050505030304" pitchFamily="18" charset="0"/>
              </a:rPr>
              <a:t>Iraeneus</a:t>
            </a:r>
            <a:r>
              <a:rPr lang="en-GB" dirty="0">
                <a:latin typeface="Palatino Linotype" panose="02040502050505030304" pitchFamily="18" charset="0"/>
              </a:rPr>
              <a:t>, this is incredible. There can’t be a “secret” faith: the faith must be public, and visible; it is guaranteed by the principle of Apostolic Succession. </a:t>
            </a:r>
          </a:p>
          <a:p>
            <a:endParaRPr lang="en-GB" dirty="0">
              <a:latin typeface="Palatino Linotype" panose="02040502050505030304" pitchFamily="18" charset="0"/>
            </a:endParaRPr>
          </a:p>
        </p:txBody>
      </p:sp>
    </p:spTree>
    <p:extLst>
      <p:ext uri="{BB962C8B-B14F-4D97-AF65-F5344CB8AC3E}">
        <p14:creationId xmlns:p14="http://schemas.microsoft.com/office/powerpoint/2010/main" val="1500713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5F2F7-9F5F-7B80-EE00-05DEB2736D79}"/>
              </a:ext>
            </a:extLst>
          </p:cNvPr>
          <p:cNvSpPr>
            <a:spLocks noGrp="1"/>
          </p:cNvSpPr>
          <p:nvPr>
            <p:ph type="title"/>
          </p:nvPr>
        </p:nvSpPr>
        <p:spPr/>
        <p:txBody>
          <a:bodyPr/>
          <a:lstStyle/>
          <a:p>
            <a:pPr algn="ctr"/>
            <a:r>
              <a:rPr lang="en-GB" dirty="0">
                <a:latin typeface="Palatino Linotype" panose="02040502050505030304" pitchFamily="18" charset="0"/>
              </a:rPr>
              <a:t>Celsus</a:t>
            </a:r>
          </a:p>
        </p:txBody>
      </p:sp>
      <p:sp>
        <p:nvSpPr>
          <p:cNvPr id="3" name="Content Placeholder 2">
            <a:extLst>
              <a:ext uri="{FF2B5EF4-FFF2-40B4-BE49-F238E27FC236}">
                <a16:creationId xmlns:a16="http://schemas.microsoft.com/office/drawing/2014/main" id="{BC99FEF7-E0E9-CAE9-9BA8-4718DEFCB3C7}"/>
              </a:ext>
            </a:extLst>
          </p:cNvPr>
          <p:cNvSpPr>
            <a:spLocks noGrp="1"/>
          </p:cNvSpPr>
          <p:nvPr>
            <p:ph idx="1"/>
          </p:nvPr>
        </p:nvSpPr>
        <p:spPr>
          <a:xfrm>
            <a:off x="838200" y="1459832"/>
            <a:ext cx="10515600" cy="4717131"/>
          </a:xfrm>
        </p:spPr>
        <p:txBody>
          <a:bodyPr>
            <a:normAutofit fontScale="85000" lnSpcReduction="20000"/>
          </a:bodyPr>
          <a:lstStyle/>
          <a:p>
            <a:pPr>
              <a:lnSpc>
                <a:spcPct val="150000"/>
              </a:lnSpc>
            </a:pPr>
            <a:r>
              <a:rPr lang="en-GB" dirty="0">
                <a:latin typeface="Palatino Linotype" panose="02040502050505030304" pitchFamily="18" charset="0"/>
              </a:rPr>
              <a:t>Around the same time as Irenaeus, a pagan writer called </a:t>
            </a:r>
            <a:r>
              <a:rPr lang="en-GB" b="1" dirty="0">
                <a:latin typeface="Palatino Linotype" panose="02040502050505030304" pitchFamily="18" charset="0"/>
              </a:rPr>
              <a:t>Celsus</a:t>
            </a:r>
            <a:r>
              <a:rPr lang="en-GB" dirty="0">
                <a:latin typeface="Palatino Linotype" panose="02040502050505030304" pitchFamily="18" charset="0"/>
              </a:rPr>
              <a:t> was particularly alarmed by how many people were falling away from Pagan customs to the new religion.</a:t>
            </a:r>
          </a:p>
          <a:p>
            <a:pPr>
              <a:lnSpc>
                <a:spcPct val="150000"/>
              </a:lnSpc>
            </a:pPr>
            <a:r>
              <a:rPr lang="en-GB" dirty="0">
                <a:latin typeface="Palatino Linotype" panose="02040502050505030304" pitchFamily="18" charset="0"/>
              </a:rPr>
              <a:t>Celsus believed that religious truth is guaranteed by ancestral custom. Christianity innovates, and detracts from that; not only that, but it stops people serving in the army, worshipping the Emperor, etc. </a:t>
            </a:r>
          </a:p>
          <a:p>
            <a:pPr>
              <a:lnSpc>
                <a:spcPct val="150000"/>
              </a:lnSpc>
            </a:pPr>
            <a:r>
              <a:rPr lang="en-GB" dirty="0">
                <a:latin typeface="Palatino Linotype" panose="02040502050505030304" pitchFamily="18" charset="0"/>
              </a:rPr>
              <a:t>Celsus continually attempts to undermine the truth of Christianity by looking at parallels in other religious traditions. Christianity is entirely derivative.</a:t>
            </a:r>
          </a:p>
        </p:txBody>
      </p:sp>
    </p:spTree>
    <p:extLst>
      <p:ext uri="{BB962C8B-B14F-4D97-AF65-F5344CB8AC3E}">
        <p14:creationId xmlns:p14="http://schemas.microsoft.com/office/powerpoint/2010/main" val="619967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3C996C-CFC0-615D-AA19-AFFCA20A1AC8}"/>
              </a:ext>
            </a:extLst>
          </p:cNvPr>
          <p:cNvSpPr>
            <a:spLocks noGrp="1"/>
          </p:cNvSpPr>
          <p:nvPr>
            <p:ph idx="1"/>
          </p:nvPr>
        </p:nvSpPr>
        <p:spPr>
          <a:xfrm>
            <a:off x="838200" y="850232"/>
            <a:ext cx="10515600" cy="5326731"/>
          </a:xfrm>
        </p:spPr>
        <p:txBody>
          <a:bodyPr>
            <a:normAutofit fontScale="92500" lnSpcReduction="20000"/>
          </a:bodyPr>
          <a:lstStyle/>
          <a:p>
            <a:pPr>
              <a:lnSpc>
                <a:spcPct val="150000"/>
              </a:lnSpc>
            </a:pPr>
            <a:r>
              <a:rPr lang="en-GB" dirty="0">
                <a:latin typeface="Palatino Linotype" panose="02040502050505030304" pitchFamily="18" charset="0"/>
              </a:rPr>
              <a:t>He was particularly aware of the variety of doctrines that the Christians held: the Gnostics, the </a:t>
            </a:r>
            <a:r>
              <a:rPr lang="en-GB" dirty="0" err="1">
                <a:latin typeface="Palatino Linotype" panose="02040502050505030304" pitchFamily="18" charset="0"/>
              </a:rPr>
              <a:t>Ophites</a:t>
            </a:r>
            <a:r>
              <a:rPr lang="en-GB" dirty="0">
                <a:latin typeface="Palatino Linotype" panose="02040502050505030304" pitchFamily="18" charset="0"/>
              </a:rPr>
              <a:t>, etc. </a:t>
            </a:r>
          </a:p>
          <a:p>
            <a:pPr>
              <a:lnSpc>
                <a:spcPct val="150000"/>
              </a:lnSpc>
            </a:pPr>
            <a:r>
              <a:rPr lang="en-GB" dirty="0">
                <a:latin typeface="Palatino Linotype" panose="02040502050505030304" pitchFamily="18" charset="0"/>
              </a:rPr>
              <a:t>This, for Celsus, explains its tenacity: a persecuted group will stick together. But this is its downfall: each member will want to lead his own faction. </a:t>
            </a:r>
          </a:p>
          <a:p>
            <a:pPr>
              <a:lnSpc>
                <a:spcPct val="150000"/>
              </a:lnSpc>
            </a:pPr>
            <a:r>
              <a:rPr lang="en-GB" dirty="0">
                <a:latin typeface="Palatino Linotype" panose="02040502050505030304" pitchFamily="18" charset="0"/>
              </a:rPr>
              <a:t>However, there is also the problem of their strict </a:t>
            </a:r>
            <a:r>
              <a:rPr lang="en-GB" b="1" dirty="0">
                <a:latin typeface="Palatino Linotype" panose="02040502050505030304" pitchFamily="18" charset="0"/>
              </a:rPr>
              <a:t>monotheism</a:t>
            </a:r>
            <a:r>
              <a:rPr lang="en-GB" dirty="0">
                <a:latin typeface="Palatino Linotype" panose="02040502050505030304" pitchFamily="18" charset="0"/>
              </a:rPr>
              <a:t>. The Christians will not engage in the civil duties proper to their station (worshipping the Emperor etc.); their exclusivism means they reject the mutual tolerance of other schools. </a:t>
            </a:r>
          </a:p>
          <a:p>
            <a:endParaRPr lang="en-GB" dirty="0"/>
          </a:p>
        </p:txBody>
      </p:sp>
    </p:spTree>
    <p:extLst>
      <p:ext uri="{BB962C8B-B14F-4D97-AF65-F5344CB8AC3E}">
        <p14:creationId xmlns:p14="http://schemas.microsoft.com/office/powerpoint/2010/main" val="4194815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96C7E6-1675-71A1-E30C-6F8620C0715A}"/>
              </a:ext>
            </a:extLst>
          </p:cNvPr>
          <p:cNvSpPr>
            <a:spLocks noGrp="1"/>
          </p:cNvSpPr>
          <p:nvPr>
            <p:ph idx="1"/>
          </p:nvPr>
        </p:nvSpPr>
        <p:spPr>
          <a:xfrm>
            <a:off x="838200" y="874295"/>
            <a:ext cx="10515600" cy="5302668"/>
          </a:xfrm>
        </p:spPr>
        <p:txBody>
          <a:bodyPr>
            <a:normAutofit fontScale="55000" lnSpcReduction="20000"/>
          </a:bodyPr>
          <a:lstStyle/>
          <a:p>
            <a:pPr>
              <a:lnSpc>
                <a:spcPct val="170000"/>
              </a:lnSpc>
            </a:pPr>
            <a:r>
              <a:rPr lang="en-GB" dirty="0">
                <a:latin typeface="Palatino Linotype" panose="02040502050505030304" pitchFamily="18" charset="0"/>
              </a:rPr>
              <a:t>Celsus, being of opinion that there is to be found among many nations a general relationship of doctrine, enumerates all the nations which gave rise to such and such opinions; but for some reason, unknown to me, he casts a slight upon the Jews, not including them among the others, as having either laboured along with them, and arrived at the same conclusions, or as having entertained similar opinions on many subjects. It is proper, therefore, to ask him why he gives credence to the histories of Barbarians and Greeks respecting the antiquity of those nations of whom he speaks, but stamps the histories of this nation alone as false. For if the respective writers related the events which are found in these works in the spirit of truth, why should we distrust the prophets of the Jews alone?</a:t>
            </a:r>
          </a:p>
          <a:p>
            <a:pPr>
              <a:lnSpc>
                <a:spcPct val="170000"/>
              </a:lnSpc>
            </a:pPr>
            <a:r>
              <a:rPr lang="en-GB" dirty="0">
                <a:latin typeface="Palatino Linotype" panose="02040502050505030304" pitchFamily="18" charset="0"/>
              </a:rPr>
              <a:t>For listen to the statement of Celsus: "There is," he says, "an authoritative account from the very beginning, respecting which there is a constant agreement among all the most learned nations, and cities, and men." And yet he will not call the Jews a learned nation in the same way in which he does the Egyptians, and Assyrians, and Indians, and Persians, and </a:t>
            </a:r>
            <a:r>
              <a:rPr lang="en-GB" dirty="0" err="1">
                <a:latin typeface="Palatino Linotype" panose="02040502050505030304" pitchFamily="18" charset="0"/>
              </a:rPr>
              <a:t>Odrysians</a:t>
            </a:r>
            <a:r>
              <a:rPr lang="en-GB" dirty="0">
                <a:latin typeface="Palatino Linotype" panose="02040502050505030304" pitchFamily="18" charset="0"/>
              </a:rPr>
              <a:t>, and </a:t>
            </a:r>
            <a:r>
              <a:rPr lang="en-GB" dirty="0" err="1">
                <a:latin typeface="Palatino Linotype" panose="02040502050505030304" pitchFamily="18" charset="0"/>
              </a:rPr>
              <a:t>Samothracians</a:t>
            </a:r>
            <a:r>
              <a:rPr lang="en-GB" dirty="0">
                <a:latin typeface="Palatino Linotype" panose="02040502050505030304" pitchFamily="18" charset="0"/>
              </a:rPr>
              <a:t>, and </a:t>
            </a:r>
            <a:r>
              <a:rPr lang="en-GB" dirty="0" err="1">
                <a:latin typeface="Palatino Linotype" panose="02040502050505030304" pitchFamily="18" charset="0"/>
              </a:rPr>
              <a:t>Eleusinians</a:t>
            </a:r>
            <a:r>
              <a:rPr lang="en-GB" dirty="0">
                <a:latin typeface="Palatino Linotype" panose="02040502050505030304" pitchFamily="18" charset="0"/>
              </a:rPr>
              <a:t>. – Origen </a:t>
            </a:r>
            <a:r>
              <a:rPr lang="en-GB" i="1" dirty="0">
                <a:latin typeface="Palatino Linotype" panose="02040502050505030304" pitchFamily="18" charset="0"/>
              </a:rPr>
              <a:t>Contra </a:t>
            </a:r>
            <a:r>
              <a:rPr lang="en-GB" i="1" dirty="0" err="1">
                <a:latin typeface="Palatino Linotype" panose="02040502050505030304" pitchFamily="18" charset="0"/>
              </a:rPr>
              <a:t>Celsum</a:t>
            </a:r>
            <a:r>
              <a:rPr lang="en-GB" i="1" dirty="0">
                <a:latin typeface="Palatino Linotype" panose="02040502050505030304" pitchFamily="18" charset="0"/>
              </a:rPr>
              <a:t> I.</a:t>
            </a:r>
            <a:r>
              <a:rPr lang="en-GB" dirty="0">
                <a:latin typeface="Palatino Linotype" panose="02040502050505030304" pitchFamily="18" charset="0"/>
              </a:rPr>
              <a:t>14</a:t>
            </a:r>
          </a:p>
        </p:txBody>
      </p:sp>
    </p:spTree>
    <p:extLst>
      <p:ext uri="{BB962C8B-B14F-4D97-AF65-F5344CB8AC3E}">
        <p14:creationId xmlns:p14="http://schemas.microsoft.com/office/powerpoint/2010/main" val="26999864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9BF0B-D7E5-BF08-39D8-4C88B90ADECE}"/>
              </a:ext>
            </a:extLst>
          </p:cNvPr>
          <p:cNvSpPr>
            <a:spLocks noGrp="1"/>
          </p:cNvSpPr>
          <p:nvPr>
            <p:ph type="title"/>
          </p:nvPr>
        </p:nvSpPr>
        <p:spPr>
          <a:xfrm>
            <a:off x="836679" y="723898"/>
            <a:ext cx="6002110" cy="572639"/>
          </a:xfrm>
        </p:spPr>
        <p:txBody>
          <a:bodyPr>
            <a:normAutofit fontScale="90000"/>
          </a:bodyPr>
          <a:lstStyle/>
          <a:p>
            <a:r>
              <a:rPr lang="en-GB" sz="4000" dirty="0">
                <a:latin typeface="Palatino Linotype" panose="02040502050505030304" pitchFamily="18" charset="0"/>
              </a:rPr>
              <a:t>Origen</a:t>
            </a:r>
          </a:p>
        </p:txBody>
      </p:sp>
      <p:sp>
        <p:nvSpPr>
          <p:cNvPr id="3" name="Content Placeholder 2">
            <a:extLst>
              <a:ext uri="{FF2B5EF4-FFF2-40B4-BE49-F238E27FC236}">
                <a16:creationId xmlns:a16="http://schemas.microsoft.com/office/drawing/2014/main" id="{BC83E164-8599-C6BC-DE6C-53E04E93E3C2}"/>
              </a:ext>
            </a:extLst>
          </p:cNvPr>
          <p:cNvSpPr>
            <a:spLocks noGrp="1"/>
          </p:cNvSpPr>
          <p:nvPr>
            <p:ph idx="1"/>
          </p:nvPr>
        </p:nvSpPr>
        <p:spPr>
          <a:xfrm>
            <a:off x="0" y="1583140"/>
            <a:ext cx="6838790" cy="5104263"/>
          </a:xfrm>
        </p:spPr>
        <p:txBody>
          <a:bodyPr>
            <a:normAutofit lnSpcReduction="10000"/>
          </a:bodyPr>
          <a:lstStyle/>
          <a:p>
            <a:pPr>
              <a:lnSpc>
                <a:spcPct val="150000"/>
              </a:lnSpc>
            </a:pPr>
            <a:r>
              <a:rPr lang="en-GB" sz="1400" dirty="0">
                <a:latin typeface="Palatino Linotype" panose="02040502050505030304" pitchFamily="18" charset="0"/>
              </a:rPr>
              <a:t>We know of Celsus from one of the greatest of the early Church Fathers: Origen (AD 184-254).</a:t>
            </a:r>
          </a:p>
          <a:p>
            <a:pPr>
              <a:lnSpc>
                <a:spcPct val="150000"/>
              </a:lnSpc>
            </a:pPr>
            <a:r>
              <a:rPr lang="en-GB" sz="1400" dirty="0">
                <a:latin typeface="Palatino Linotype" panose="02040502050505030304" pitchFamily="18" charset="0"/>
              </a:rPr>
              <a:t>He is </a:t>
            </a:r>
            <a:r>
              <a:rPr lang="en-GB" sz="1400" b="1" dirty="0">
                <a:latin typeface="Palatino Linotype" panose="02040502050505030304" pitchFamily="18" charset="0"/>
              </a:rPr>
              <a:t>extremely </a:t>
            </a:r>
            <a:r>
              <a:rPr lang="en-GB" sz="1400" dirty="0">
                <a:latin typeface="Palatino Linotype" panose="02040502050505030304" pitchFamily="18" charset="0"/>
              </a:rPr>
              <a:t>well-versed in Greek philosophy, and wants to use its full power to interpret the Bible. This is also the basic principle of his teaching career. </a:t>
            </a:r>
          </a:p>
          <a:p>
            <a:pPr lvl="1">
              <a:lnSpc>
                <a:spcPct val="150000"/>
              </a:lnSpc>
            </a:pPr>
            <a:r>
              <a:rPr lang="en-GB" sz="1400" dirty="0">
                <a:latin typeface="Palatino Linotype" panose="02040502050505030304" pitchFamily="18" charset="0"/>
              </a:rPr>
              <a:t>One puzzle about his life is a story that he castrated himself as a young man: something about which historians are still divided.</a:t>
            </a:r>
          </a:p>
          <a:p>
            <a:pPr>
              <a:lnSpc>
                <a:spcPct val="150000"/>
              </a:lnSpc>
            </a:pPr>
            <a:r>
              <a:rPr lang="en-GB" sz="1400" dirty="0">
                <a:latin typeface="Palatino Linotype" panose="02040502050505030304" pitchFamily="18" charset="0"/>
              </a:rPr>
              <a:t>His vital concern was the defence of orthodoxy against the pagans, the </a:t>
            </a:r>
            <a:r>
              <a:rPr lang="en-GB" sz="1400" dirty="0" err="1">
                <a:latin typeface="Palatino Linotype" panose="02040502050505030304" pitchFamily="18" charset="0"/>
              </a:rPr>
              <a:t>Judaisers</a:t>
            </a:r>
            <a:r>
              <a:rPr lang="en-GB" sz="1400" dirty="0">
                <a:latin typeface="Palatino Linotype" panose="02040502050505030304" pitchFamily="18" charset="0"/>
              </a:rPr>
              <a:t>, the Gnostics, etc. etc. He wanted to balance the high status of the Old Testament with the clear rupture of the New.</a:t>
            </a:r>
          </a:p>
          <a:p>
            <a:pPr>
              <a:lnSpc>
                <a:spcPct val="150000"/>
              </a:lnSpc>
            </a:pPr>
            <a:r>
              <a:rPr lang="en-GB" sz="1400" dirty="0">
                <a:latin typeface="Palatino Linotype" panose="02040502050505030304" pitchFamily="18" charset="0"/>
              </a:rPr>
              <a:t>He is particularly disappointed with the standard of some Christians: their loose morals, and their stupidity: e.g. believing that God is some literal “man in the sky”. </a:t>
            </a:r>
          </a:p>
          <a:p>
            <a:pPr>
              <a:lnSpc>
                <a:spcPct val="150000"/>
              </a:lnSpc>
            </a:pPr>
            <a:r>
              <a:rPr lang="en-GB" sz="1400" dirty="0">
                <a:latin typeface="Palatino Linotype" panose="02040502050505030304" pitchFamily="18" charset="0"/>
              </a:rPr>
              <a:t>His solution to both is the method of </a:t>
            </a:r>
            <a:r>
              <a:rPr lang="en-GB" sz="1400" b="1" dirty="0">
                <a:latin typeface="Palatino Linotype" panose="02040502050505030304" pitchFamily="18" charset="0"/>
              </a:rPr>
              <a:t>allegoresis</a:t>
            </a:r>
            <a:r>
              <a:rPr lang="en-GB" sz="1400" dirty="0">
                <a:latin typeface="Palatino Linotype" panose="02040502050505030304" pitchFamily="18" charset="0"/>
              </a:rPr>
              <a:t>: both for the Old and the New Testament. </a:t>
            </a:r>
          </a:p>
          <a:p>
            <a:endParaRPr lang="en-GB" sz="1400" dirty="0">
              <a:latin typeface="Palatino Linotype" panose="02040502050505030304" pitchFamily="18" charset="0"/>
            </a:endParaRPr>
          </a:p>
        </p:txBody>
      </p:sp>
      <p:pic>
        <p:nvPicPr>
          <p:cNvPr id="5" name="Picture 4">
            <a:extLst>
              <a:ext uri="{FF2B5EF4-FFF2-40B4-BE49-F238E27FC236}">
                <a16:creationId xmlns:a16="http://schemas.microsoft.com/office/drawing/2014/main" id="{FCFF1BAC-5798-1FA9-D218-D2CC378E4384}"/>
              </a:ext>
            </a:extLst>
          </p:cNvPr>
          <p:cNvPicPr>
            <a:picLocks noChangeAspect="1"/>
          </p:cNvPicPr>
          <p:nvPr/>
        </p:nvPicPr>
        <p:blipFill rotWithShape="1">
          <a:blip r:embed="rId2"/>
          <a:srcRect t="8310" r="-2" b="3582"/>
          <a:stretch/>
        </p:blipFill>
        <p:spPr>
          <a:xfrm>
            <a:off x="7199440" y="10"/>
            <a:ext cx="4992560" cy="6857990"/>
          </a:xfrm>
          <a:prstGeom prst="rect">
            <a:avLst/>
          </a:prstGeom>
          <a:effectLst/>
        </p:spPr>
      </p:pic>
    </p:spTree>
    <p:extLst>
      <p:ext uri="{BB962C8B-B14F-4D97-AF65-F5344CB8AC3E}">
        <p14:creationId xmlns:p14="http://schemas.microsoft.com/office/powerpoint/2010/main" val="287486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65954-3537-57D8-4CFE-34F144C19335}"/>
              </a:ext>
            </a:extLst>
          </p:cNvPr>
          <p:cNvSpPr>
            <a:spLocks noGrp="1"/>
          </p:cNvSpPr>
          <p:nvPr>
            <p:ph type="title"/>
          </p:nvPr>
        </p:nvSpPr>
        <p:spPr/>
        <p:txBody>
          <a:bodyPr/>
          <a:lstStyle/>
          <a:p>
            <a:pPr algn="ctr"/>
            <a:r>
              <a:rPr lang="en-GB" dirty="0">
                <a:latin typeface="Palatino Linotype" panose="02040502050505030304" pitchFamily="18" charset="0"/>
              </a:rPr>
              <a:t>Origen’s Allegoresis</a:t>
            </a:r>
          </a:p>
        </p:txBody>
      </p:sp>
      <p:sp>
        <p:nvSpPr>
          <p:cNvPr id="3" name="Content Placeholder 2">
            <a:extLst>
              <a:ext uri="{FF2B5EF4-FFF2-40B4-BE49-F238E27FC236}">
                <a16:creationId xmlns:a16="http://schemas.microsoft.com/office/drawing/2014/main" id="{8C5F2186-B694-03B7-4C19-9C0A070F48FD}"/>
              </a:ext>
            </a:extLst>
          </p:cNvPr>
          <p:cNvSpPr>
            <a:spLocks noGrp="1"/>
          </p:cNvSpPr>
          <p:nvPr>
            <p:ph idx="1"/>
          </p:nvPr>
        </p:nvSpPr>
        <p:spPr/>
        <p:txBody>
          <a:bodyPr/>
          <a:lstStyle/>
          <a:p>
            <a:r>
              <a:rPr lang="en-GB" dirty="0">
                <a:latin typeface="Palatino Linotype" panose="02040502050505030304" pitchFamily="18" charset="0"/>
              </a:rPr>
              <a:t>For Marcion, the Old and the New Testament are clearly at odds. What are we to make e.g. of the “God hardened Pharaoh’s heart” passages in Exodus?</a:t>
            </a:r>
          </a:p>
          <a:p>
            <a:r>
              <a:rPr lang="en-GB" dirty="0">
                <a:latin typeface="Palatino Linotype" panose="02040502050505030304" pitchFamily="18" charset="0"/>
              </a:rPr>
              <a:t>Of course, one has to avoid the temptation that there’s </a:t>
            </a:r>
            <a:r>
              <a:rPr lang="en-GB" b="1" dirty="0">
                <a:latin typeface="Palatino Linotype" panose="02040502050505030304" pitchFamily="18" charset="0"/>
              </a:rPr>
              <a:t>hidden</a:t>
            </a:r>
            <a:r>
              <a:rPr lang="en-GB" dirty="0">
                <a:latin typeface="Palatino Linotype" panose="02040502050505030304" pitchFamily="18" charset="0"/>
              </a:rPr>
              <a:t> wisdom, like the Gnostics; or, that the interpretation goes against Church tradition (the Church is the repository of teaching). </a:t>
            </a:r>
          </a:p>
          <a:p>
            <a:pPr lvl="1"/>
            <a:endParaRPr lang="en-GB" dirty="0">
              <a:latin typeface="Palatino Linotype" panose="02040502050505030304" pitchFamily="18" charset="0"/>
            </a:endParaRPr>
          </a:p>
        </p:txBody>
      </p:sp>
    </p:spTree>
    <p:extLst>
      <p:ext uri="{BB962C8B-B14F-4D97-AF65-F5344CB8AC3E}">
        <p14:creationId xmlns:p14="http://schemas.microsoft.com/office/powerpoint/2010/main" val="14352968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F078DD-3432-21D9-B150-B525873AF242}"/>
              </a:ext>
            </a:extLst>
          </p:cNvPr>
          <p:cNvSpPr>
            <a:spLocks noGrp="1"/>
          </p:cNvSpPr>
          <p:nvPr>
            <p:ph idx="1"/>
          </p:nvPr>
        </p:nvSpPr>
        <p:spPr>
          <a:xfrm>
            <a:off x="838200" y="842211"/>
            <a:ext cx="10515600" cy="5334752"/>
          </a:xfrm>
        </p:spPr>
        <p:txBody>
          <a:bodyPr>
            <a:normAutofit fontScale="62500" lnSpcReduction="20000"/>
          </a:bodyPr>
          <a:lstStyle/>
          <a:p>
            <a:pPr>
              <a:lnSpc>
                <a:spcPct val="160000"/>
              </a:lnSpc>
            </a:pPr>
            <a:r>
              <a:rPr lang="en-GB" dirty="0">
                <a:latin typeface="Palatino Linotype" panose="02040502050505030304" pitchFamily="18" charset="0"/>
              </a:rPr>
              <a:t>So Origen’s principles are that Scripture is written on different </a:t>
            </a:r>
            <a:r>
              <a:rPr lang="en-GB" b="1" dirty="0">
                <a:latin typeface="Palatino Linotype" panose="02040502050505030304" pitchFamily="18" charset="0"/>
              </a:rPr>
              <a:t>levels</a:t>
            </a:r>
            <a:r>
              <a:rPr lang="en-GB" dirty="0">
                <a:latin typeface="Palatino Linotype" panose="02040502050505030304" pitchFamily="18" charset="0"/>
              </a:rPr>
              <a:t>:</a:t>
            </a:r>
          </a:p>
          <a:p>
            <a:pPr lvl="1">
              <a:lnSpc>
                <a:spcPct val="160000"/>
              </a:lnSpc>
            </a:pPr>
            <a:r>
              <a:rPr lang="en-GB" dirty="0">
                <a:latin typeface="Palatino Linotype" panose="02040502050505030304" pitchFamily="18" charset="0"/>
              </a:rPr>
              <a:t>The </a:t>
            </a:r>
            <a:r>
              <a:rPr lang="en-GB" b="1" dirty="0">
                <a:latin typeface="Palatino Linotype" panose="02040502050505030304" pitchFamily="18" charset="0"/>
              </a:rPr>
              <a:t>literal</a:t>
            </a:r>
            <a:r>
              <a:rPr lang="en-GB" dirty="0">
                <a:latin typeface="Palatino Linotype" panose="02040502050505030304" pitchFamily="18" charset="0"/>
              </a:rPr>
              <a:t> sense, for simple believers (bodily);</a:t>
            </a:r>
          </a:p>
          <a:p>
            <a:pPr lvl="1">
              <a:lnSpc>
                <a:spcPct val="160000"/>
              </a:lnSpc>
            </a:pPr>
            <a:r>
              <a:rPr lang="en-GB" dirty="0">
                <a:latin typeface="Palatino Linotype" panose="02040502050505030304" pitchFamily="18" charset="0"/>
              </a:rPr>
              <a:t>The </a:t>
            </a:r>
            <a:r>
              <a:rPr lang="en-GB" b="1" dirty="0">
                <a:latin typeface="Palatino Linotype" panose="02040502050505030304" pitchFamily="18" charset="0"/>
              </a:rPr>
              <a:t>intermediate</a:t>
            </a:r>
            <a:r>
              <a:rPr lang="en-GB" dirty="0">
                <a:latin typeface="Palatino Linotype" panose="02040502050505030304" pitchFamily="18" charset="0"/>
              </a:rPr>
              <a:t> sense, for the intermediaries, showing how it gives a </a:t>
            </a:r>
            <a:r>
              <a:rPr lang="en-GB" b="1" dirty="0">
                <a:latin typeface="Palatino Linotype" panose="02040502050505030304" pitchFamily="18" charset="0"/>
              </a:rPr>
              <a:t>moral </a:t>
            </a:r>
            <a:r>
              <a:rPr lang="en-GB" dirty="0">
                <a:latin typeface="Palatino Linotype" panose="02040502050505030304" pitchFamily="18" charset="0"/>
              </a:rPr>
              <a:t>lesson (spirit);</a:t>
            </a:r>
          </a:p>
          <a:p>
            <a:pPr lvl="1">
              <a:lnSpc>
                <a:spcPct val="160000"/>
              </a:lnSpc>
            </a:pPr>
            <a:r>
              <a:rPr lang="en-GB" dirty="0">
                <a:latin typeface="Palatino Linotype" panose="02040502050505030304" pitchFamily="18" charset="0"/>
              </a:rPr>
              <a:t>The advanced sense, for the purified, showing </a:t>
            </a:r>
            <a:r>
              <a:rPr lang="en-GB" b="1" dirty="0">
                <a:latin typeface="Palatino Linotype" panose="02040502050505030304" pitchFamily="18" charset="0"/>
              </a:rPr>
              <a:t>eternal</a:t>
            </a:r>
            <a:r>
              <a:rPr lang="en-GB" dirty="0">
                <a:latin typeface="Palatino Linotype" panose="02040502050505030304" pitchFamily="18" charset="0"/>
              </a:rPr>
              <a:t> truths (soul). </a:t>
            </a:r>
          </a:p>
          <a:p>
            <a:pPr>
              <a:lnSpc>
                <a:spcPct val="160000"/>
              </a:lnSpc>
            </a:pPr>
            <a:r>
              <a:rPr lang="en-GB" dirty="0">
                <a:latin typeface="Palatino Linotype" panose="02040502050505030304" pitchFamily="18" charset="0"/>
              </a:rPr>
              <a:t>Origen’s principle is a “vertical allegory”: the literal interpretation is </a:t>
            </a:r>
            <a:r>
              <a:rPr lang="en-GB" b="1" dirty="0">
                <a:latin typeface="Palatino Linotype" panose="02040502050505030304" pitchFamily="18" charset="0"/>
              </a:rPr>
              <a:t>true</a:t>
            </a:r>
            <a:r>
              <a:rPr lang="en-GB" dirty="0">
                <a:latin typeface="Palatino Linotype" panose="02040502050505030304" pitchFamily="18" charset="0"/>
              </a:rPr>
              <a:t>, and </a:t>
            </a:r>
            <a:r>
              <a:rPr lang="en-GB" b="1" dirty="0">
                <a:latin typeface="Palatino Linotype" panose="02040502050505030304" pitchFamily="18" charset="0"/>
              </a:rPr>
              <a:t>good</a:t>
            </a:r>
            <a:r>
              <a:rPr lang="en-GB" dirty="0">
                <a:latin typeface="Palatino Linotype" panose="02040502050505030304" pitchFamily="18" charset="0"/>
              </a:rPr>
              <a:t>; but also shows a higher reality.</a:t>
            </a:r>
          </a:p>
          <a:p>
            <a:pPr>
              <a:lnSpc>
                <a:spcPct val="160000"/>
              </a:lnSpc>
            </a:pPr>
            <a:r>
              <a:rPr lang="en-GB" dirty="0">
                <a:latin typeface="Palatino Linotype" panose="02040502050505030304" pitchFamily="18" charset="0"/>
              </a:rPr>
              <a:t>E.g.: with Noah’s Ark: this is literal; but also shows the higher truth: “outside of the Church there is no salvation”; God’s “wrath” is not literal, but a metaphor from the result of human wrath.</a:t>
            </a:r>
          </a:p>
          <a:p>
            <a:pPr>
              <a:lnSpc>
                <a:spcPct val="160000"/>
              </a:lnSpc>
            </a:pPr>
            <a:r>
              <a:rPr lang="en-GB" dirty="0">
                <a:latin typeface="Palatino Linotype" panose="02040502050505030304" pitchFamily="18" charset="0"/>
              </a:rPr>
              <a:t>There are instances which simply can’t be read literally (e.g. when did Jesus scourge the moneylenders?). But Origen takes the moral/spiritual aspects here to be more important. </a:t>
            </a:r>
          </a:p>
          <a:p>
            <a:pPr>
              <a:lnSpc>
                <a:spcPct val="160000"/>
              </a:lnSpc>
            </a:pPr>
            <a:r>
              <a:rPr lang="en-GB" dirty="0">
                <a:latin typeface="Palatino Linotype" panose="02040502050505030304" pitchFamily="18" charset="0"/>
              </a:rPr>
              <a:t>Above all, Scripture is to be read </a:t>
            </a:r>
            <a:r>
              <a:rPr lang="en-GB" b="1" dirty="0">
                <a:latin typeface="Palatino Linotype" panose="02040502050505030304" pitchFamily="18" charset="0"/>
              </a:rPr>
              <a:t>Christologically</a:t>
            </a:r>
            <a:r>
              <a:rPr lang="en-GB" dirty="0">
                <a:latin typeface="Palatino Linotype" panose="02040502050505030304" pitchFamily="18" charset="0"/>
              </a:rPr>
              <a:t>: the meaning of the Old Testament is given by the New. </a:t>
            </a:r>
          </a:p>
          <a:p>
            <a:endParaRPr lang="en-GB" dirty="0">
              <a:latin typeface="Palatino Linotype" panose="02040502050505030304" pitchFamily="18" charset="0"/>
            </a:endParaRPr>
          </a:p>
        </p:txBody>
      </p:sp>
    </p:spTree>
    <p:extLst>
      <p:ext uri="{BB962C8B-B14F-4D97-AF65-F5344CB8AC3E}">
        <p14:creationId xmlns:p14="http://schemas.microsoft.com/office/powerpoint/2010/main" val="458535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B963E5-527E-F805-667F-6EC8E05EB1DC}"/>
              </a:ext>
            </a:extLst>
          </p:cNvPr>
          <p:cNvSpPr>
            <a:spLocks noGrp="1"/>
          </p:cNvSpPr>
          <p:nvPr>
            <p:ph idx="1"/>
          </p:nvPr>
        </p:nvSpPr>
        <p:spPr>
          <a:xfrm>
            <a:off x="838200" y="1018674"/>
            <a:ext cx="10515600" cy="5158289"/>
          </a:xfrm>
        </p:spPr>
        <p:txBody>
          <a:bodyPr>
            <a:normAutofit fontScale="92500" lnSpcReduction="10000"/>
          </a:bodyPr>
          <a:lstStyle/>
          <a:p>
            <a:pPr>
              <a:lnSpc>
                <a:spcPct val="150000"/>
              </a:lnSpc>
            </a:pPr>
            <a:r>
              <a:rPr lang="en-GB" sz="1800" b="0" i="0" u="none" strike="noStrike" baseline="0" dirty="0">
                <a:solidFill>
                  <a:srgbClr val="000000"/>
                </a:solidFill>
                <a:latin typeface="Arial" panose="020B0604020202020204" pitchFamily="34" charset="0"/>
              </a:rPr>
              <a:t>(6) " </a:t>
            </a:r>
            <a:r>
              <a:rPr lang="en-GB" sz="1800" b="0" i="0" u="none" strike="noStrike" baseline="0" dirty="0">
                <a:solidFill>
                  <a:srgbClr val="000000"/>
                </a:solidFill>
                <a:latin typeface="Times New Roman" panose="02020603050405020304" pitchFamily="18" charset="0"/>
              </a:rPr>
              <a:t>'And let them be for signs and seasons, and for days and years; and let them be for illumination in the firmament of heaven, to give light on the earth.' And it was so done."48 As those lights of heaven which we see have been set "for signs and seasons and days and years," that they might give light from the firmament of heaven for those who are on the earth, so also Christ, illuminating his Church, gives signs by his precepts, that one might know how, when the sign has been received, to escape "the wrath to come,"49 lest "that day overtake him like a thief,"50 but that rather he can reach "the acceptable year of the Lord."5! </a:t>
            </a:r>
          </a:p>
          <a:p>
            <a:pPr>
              <a:lnSpc>
                <a:spcPct val="150000"/>
              </a:lnSpc>
              <a:buFontTx/>
              <a:buChar char="-"/>
            </a:pPr>
            <a:r>
              <a:rPr lang="en-GB" sz="1800" dirty="0">
                <a:solidFill>
                  <a:srgbClr val="000000"/>
                </a:solidFill>
                <a:latin typeface="Times New Roman" panose="02020603050405020304" pitchFamily="18" charset="0"/>
              </a:rPr>
              <a:t>Origen, Homily on Genesis</a:t>
            </a:r>
          </a:p>
          <a:p>
            <a:pPr>
              <a:lnSpc>
                <a:spcPct val="150000"/>
              </a:lnSpc>
              <a:buFontTx/>
              <a:buChar char="-"/>
            </a:pPr>
            <a:r>
              <a:rPr lang="en-GB" sz="1800" b="0" i="0" u="none" strike="noStrike" baseline="0" dirty="0">
                <a:solidFill>
                  <a:srgbClr val="000000"/>
                </a:solidFill>
                <a:latin typeface="Times New Roman" panose="02020603050405020304" pitchFamily="18" charset="0"/>
              </a:rPr>
              <a:t>Thereafter, that nothing might be lacking from the allegorical laws, the water is turned into blood and its own blood is given to Egypt to drink. The waters of Egypt are the erring and slippery teachings of the philosophers. Since those teachings deceived some who were deficient in understanding and children in knowledge, when the cross of Christ shows the light of truth to this world, those teachings have to pay the penalty for the death of the children and the guilt of blood. </a:t>
            </a:r>
          </a:p>
          <a:p>
            <a:pPr>
              <a:lnSpc>
                <a:spcPct val="150000"/>
              </a:lnSpc>
              <a:buFontTx/>
              <a:buChar char="-"/>
            </a:pPr>
            <a:r>
              <a:rPr lang="en-GB" sz="1800" dirty="0">
                <a:solidFill>
                  <a:srgbClr val="000000"/>
                </a:solidFill>
                <a:latin typeface="Times New Roman" panose="02020603050405020304" pitchFamily="18" charset="0"/>
              </a:rPr>
              <a:t>Origen, Homily on Exodus</a:t>
            </a:r>
          </a:p>
        </p:txBody>
      </p:sp>
    </p:spTree>
    <p:extLst>
      <p:ext uri="{BB962C8B-B14F-4D97-AF65-F5344CB8AC3E}">
        <p14:creationId xmlns:p14="http://schemas.microsoft.com/office/powerpoint/2010/main" val="38088816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79BBA2-68B8-185B-A37D-8ACF6A7C4F3A}"/>
              </a:ext>
            </a:extLst>
          </p:cNvPr>
          <p:cNvSpPr>
            <a:spLocks noGrp="1"/>
          </p:cNvSpPr>
          <p:nvPr>
            <p:ph idx="1"/>
          </p:nvPr>
        </p:nvSpPr>
        <p:spPr>
          <a:xfrm>
            <a:off x="838200" y="641684"/>
            <a:ext cx="10515600" cy="5535279"/>
          </a:xfrm>
        </p:spPr>
        <p:txBody>
          <a:bodyPr/>
          <a:lstStyle/>
          <a:p>
            <a:pPr marL="0" indent="0">
              <a:lnSpc>
                <a:spcPct val="150000"/>
              </a:lnSpc>
              <a:buNone/>
            </a:pPr>
            <a:r>
              <a:rPr lang="en-GB" sz="1800" b="0" i="0" u="none" strike="noStrike" baseline="0" dirty="0">
                <a:solidFill>
                  <a:srgbClr val="000000"/>
                </a:solidFill>
                <a:latin typeface="Times New Roman" panose="02020603050405020304" pitchFamily="18" charset="0"/>
              </a:rPr>
              <a:t>THINK EACH WORD OF DIVINE SCRIPTURE is like a seed whose nature is to multiply diffusely, reborn into an ear of corn or whatever its species be, when it has been cast into the earth. Its increase is proportionate to the diligent </a:t>
            </a:r>
            <a:r>
              <a:rPr lang="en-GB" sz="1800" b="0" i="0" u="none" strike="noStrike" baseline="0" dirty="0" err="1">
                <a:solidFill>
                  <a:srgbClr val="000000"/>
                </a:solidFill>
                <a:latin typeface="Times New Roman" panose="02020603050405020304" pitchFamily="18" charset="0"/>
              </a:rPr>
              <a:t>labor</a:t>
            </a:r>
            <a:r>
              <a:rPr lang="en-GB" sz="1800" b="0" i="0" u="none" strike="noStrike" baseline="0" dirty="0">
                <a:solidFill>
                  <a:srgbClr val="000000"/>
                </a:solidFill>
                <a:latin typeface="Times New Roman" panose="02020603050405020304" pitchFamily="18" charset="0"/>
              </a:rPr>
              <a:t> of the </a:t>
            </a:r>
            <a:r>
              <a:rPr lang="en-GB" sz="1800" b="0" i="0" u="none" strike="noStrike" baseline="0" dirty="0" err="1">
                <a:solidFill>
                  <a:srgbClr val="000000"/>
                </a:solidFill>
                <a:latin typeface="Times New Roman" panose="02020603050405020304" pitchFamily="18" charset="0"/>
              </a:rPr>
              <a:t>skillful</a:t>
            </a:r>
            <a:r>
              <a:rPr lang="en-GB" sz="1800" b="0" i="0" u="none" strike="noStrike" baseline="0" dirty="0">
                <a:solidFill>
                  <a:srgbClr val="000000"/>
                </a:solidFill>
                <a:latin typeface="Times New Roman" panose="02020603050405020304" pitchFamily="18" charset="0"/>
              </a:rPr>
              <a:t> farmer or the fertility of the earth. </a:t>
            </a:r>
            <a:r>
              <a:rPr lang="en-GB" sz="1800" b="0" i="0" u="none" strike="noStrike" baseline="0" dirty="0">
                <a:solidFill>
                  <a:srgbClr val="000000"/>
                </a:solidFill>
                <a:latin typeface="Arial" panose="020B0604020202020204" pitchFamily="34" charset="0"/>
              </a:rPr>
              <a:t>I </a:t>
            </a:r>
            <a:r>
              <a:rPr lang="en-GB" sz="1800" b="0" i="0" u="none" strike="noStrike" baseline="0" dirty="0">
                <a:solidFill>
                  <a:srgbClr val="000000"/>
                </a:solidFill>
                <a:latin typeface="Times New Roman" panose="02020603050405020304" pitchFamily="18" charset="0"/>
              </a:rPr>
              <a:t>So, therefore, it is brought to pass that, by diligent cultivation, a little "mustard seed," for example, "which is least of all, may be made greater than all herbs and become a tree so that the birds of heaven come and dwell in its branches."2 So it is also with this word which now has been read to us from the divine books. Although when first approached it seems small and insignificant, if it find a </a:t>
            </a:r>
            <a:r>
              <a:rPr lang="en-GB" sz="1800" b="0" i="0" u="none" strike="noStrike" baseline="0" dirty="0" err="1">
                <a:solidFill>
                  <a:srgbClr val="000000"/>
                </a:solidFill>
                <a:latin typeface="Times New Roman" panose="02020603050405020304" pitchFamily="18" charset="0"/>
              </a:rPr>
              <a:t>skillful</a:t>
            </a:r>
            <a:r>
              <a:rPr lang="en-GB" sz="1800" b="0" i="0" u="none" strike="noStrike" baseline="0" dirty="0">
                <a:solidFill>
                  <a:srgbClr val="000000"/>
                </a:solidFill>
                <a:latin typeface="Times New Roman" panose="02020603050405020304" pitchFamily="18" charset="0"/>
              </a:rPr>
              <a:t> and diligent farmer, as it begins to </a:t>
            </a:r>
            <a:r>
              <a:rPr lang="en-GB" sz="1800" dirty="0">
                <a:solidFill>
                  <a:srgbClr val="000000"/>
                </a:solidFill>
                <a:latin typeface="HiddenHorzOCl"/>
              </a:rPr>
              <a:t>be</a:t>
            </a:r>
            <a:r>
              <a:rPr lang="en-GB" sz="1800" b="0" i="0" u="none" strike="noStrike" baseline="0" dirty="0">
                <a:solidFill>
                  <a:srgbClr val="000000"/>
                </a:solidFill>
                <a:latin typeface="HiddenHorzOCl"/>
              </a:rPr>
              <a:t> </a:t>
            </a:r>
            <a:r>
              <a:rPr lang="en-GB" sz="1800" b="0" i="0" u="none" strike="noStrike" baseline="0" dirty="0">
                <a:solidFill>
                  <a:srgbClr val="000000"/>
                </a:solidFill>
                <a:latin typeface="Times New Roman" panose="02020603050405020304" pitchFamily="18" charset="0"/>
              </a:rPr>
              <a:t>cultivated and handled with spiritual skill, it grows into a tree and puts forth branches and foliage. "The debaters and orators of this world" can come to it. 3 Like "birds of heaven" on light wings pursuing lofty and difficult thoughts with a pompous array of words alone, and captives to arguments, they wish "to dwell in those branches"4 in which there is no eloquent language but a rule for living.  - Commentary on Exodus</a:t>
            </a:r>
            <a:endParaRPr lang="en-GB" dirty="0"/>
          </a:p>
        </p:txBody>
      </p:sp>
    </p:spTree>
    <p:extLst>
      <p:ext uri="{BB962C8B-B14F-4D97-AF65-F5344CB8AC3E}">
        <p14:creationId xmlns:p14="http://schemas.microsoft.com/office/powerpoint/2010/main" val="1888044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CB270-5B7B-4F69-128F-03F01EF92DE3}"/>
              </a:ext>
            </a:extLst>
          </p:cNvPr>
          <p:cNvSpPr>
            <a:spLocks noGrp="1"/>
          </p:cNvSpPr>
          <p:nvPr>
            <p:ph type="title"/>
          </p:nvPr>
        </p:nvSpPr>
        <p:spPr/>
        <p:txBody>
          <a:bodyPr/>
          <a:lstStyle/>
          <a:p>
            <a:pPr algn="ctr"/>
            <a:r>
              <a:rPr lang="en-GB" dirty="0">
                <a:latin typeface="Palatino Linotype" panose="02040502050505030304" pitchFamily="18" charset="0"/>
              </a:rPr>
              <a:t>Origen’s Theology</a:t>
            </a:r>
          </a:p>
        </p:txBody>
      </p:sp>
      <p:sp>
        <p:nvSpPr>
          <p:cNvPr id="3" name="Content Placeholder 2">
            <a:extLst>
              <a:ext uri="{FF2B5EF4-FFF2-40B4-BE49-F238E27FC236}">
                <a16:creationId xmlns:a16="http://schemas.microsoft.com/office/drawing/2014/main" id="{927C66ED-4DE6-3736-DA08-CC6A30FBE924}"/>
              </a:ext>
            </a:extLst>
          </p:cNvPr>
          <p:cNvSpPr>
            <a:spLocks noGrp="1"/>
          </p:cNvSpPr>
          <p:nvPr>
            <p:ph idx="1"/>
          </p:nvPr>
        </p:nvSpPr>
        <p:spPr>
          <a:xfrm>
            <a:off x="838200" y="1620253"/>
            <a:ext cx="10515600" cy="4556710"/>
          </a:xfrm>
        </p:spPr>
        <p:txBody>
          <a:bodyPr>
            <a:normAutofit fontScale="70000" lnSpcReduction="20000"/>
          </a:bodyPr>
          <a:lstStyle/>
          <a:p>
            <a:pPr>
              <a:lnSpc>
                <a:spcPct val="150000"/>
              </a:lnSpc>
            </a:pPr>
            <a:r>
              <a:rPr lang="en-GB" dirty="0">
                <a:latin typeface="Palatino Linotype" panose="02040502050505030304" pitchFamily="18" charset="0"/>
              </a:rPr>
              <a:t>Origen also makes advances in the Christian conception of God: the eternal generation of the Son from the Father; he introduces the concept of the three persons of the Trinity.</a:t>
            </a:r>
          </a:p>
          <a:p>
            <a:pPr>
              <a:lnSpc>
                <a:spcPct val="150000"/>
              </a:lnSpc>
            </a:pPr>
            <a:r>
              <a:rPr lang="en-GB" dirty="0">
                <a:latin typeface="Palatino Linotype" panose="02040502050505030304" pitchFamily="18" charset="0"/>
              </a:rPr>
              <a:t>The Son is Logos and Wisdom; as Wisdom, He is turned to the Father; as Word, He communicates the Father. He is the “seed” of the intelligible: the patterns by which things are made. </a:t>
            </a:r>
          </a:p>
          <a:p>
            <a:pPr>
              <a:lnSpc>
                <a:spcPct val="150000"/>
              </a:lnSpc>
            </a:pPr>
            <a:r>
              <a:rPr lang="en-GB" dirty="0">
                <a:latin typeface="Palatino Linotype" panose="02040502050505030304" pitchFamily="18" charset="0"/>
              </a:rPr>
              <a:t>So the world is, contrary to the </a:t>
            </a:r>
            <a:r>
              <a:rPr lang="en-GB" b="1" dirty="0">
                <a:latin typeface="Palatino Linotype" panose="02040502050505030304" pitchFamily="18" charset="0"/>
              </a:rPr>
              <a:t>Gnostics</a:t>
            </a:r>
            <a:r>
              <a:rPr lang="en-GB" dirty="0">
                <a:latin typeface="Palatino Linotype" panose="02040502050505030304" pitchFamily="18" charset="0"/>
              </a:rPr>
              <a:t>, fine as it is. It is created well, but it falls due to human activity.</a:t>
            </a:r>
          </a:p>
          <a:p>
            <a:pPr>
              <a:lnSpc>
                <a:spcPct val="150000"/>
              </a:lnSpc>
            </a:pPr>
            <a:r>
              <a:rPr lang="en-GB" dirty="0">
                <a:latin typeface="Palatino Linotype" panose="02040502050505030304" pitchFamily="18" charset="0"/>
              </a:rPr>
              <a:t>But it can’t be redeemed outside of Jesus and the Church. There is no “royal road” by which the “elect” might obtain salvation. </a:t>
            </a:r>
          </a:p>
        </p:txBody>
      </p:sp>
    </p:spTree>
    <p:extLst>
      <p:ext uri="{BB962C8B-B14F-4D97-AF65-F5344CB8AC3E}">
        <p14:creationId xmlns:p14="http://schemas.microsoft.com/office/powerpoint/2010/main" val="42560490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20667-E09F-F458-C9DA-27B9F373CCBD}"/>
              </a:ext>
            </a:extLst>
          </p:cNvPr>
          <p:cNvSpPr>
            <a:spLocks noGrp="1"/>
          </p:cNvSpPr>
          <p:nvPr>
            <p:ph type="title"/>
          </p:nvPr>
        </p:nvSpPr>
        <p:spPr/>
        <p:txBody>
          <a:bodyPr/>
          <a:lstStyle/>
          <a:p>
            <a:pPr algn="ctr"/>
            <a:r>
              <a:rPr lang="en-GB" dirty="0">
                <a:latin typeface="Palatino Linotype" panose="02040502050505030304" pitchFamily="18" charset="0"/>
              </a:rPr>
              <a:t>Origen’s Bible</a:t>
            </a:r>
          </a:p>
        </p:txBody>
      </p:sp>
      <p:sp>
        <p:nvSpPr>
          <p:cNvPr id="3" name="Content Placeholder 2">
            <a:extLst>
              <a:ext uri="{FF2B5EF4-FFF2-40B4-BE49-F238E27FC236}">
                <a16:creationId xmlns:a16="http://schemas.microsoft.com/office/drawing/2014/main" id="{94BE65B7-0712-7831-6B28-F7BAEECC01C3}"/>
              </a:ext>
            </a:extLst>
          </p:cNvPr>
          <p:cNvSpPr>
            <a:spLocks noGrp="1"/>
          </p:cNvSpPr>
          <p:nvPr>
            <p:ph idx="1"/>
          </p:nvPr>
        </p:nvSpPr>
        <p:spPr/>
        <p:txBody>
          <a:bodyPr>
            <a:normAutofit lnSpcReduction="10000"/>
          </a:bodyPr>
          <a:lstStyle/>
          <a:p>
            <a:r>
              <a:rPr lang="en-GB" dirty="0">
                <a:latin typeface="Palatino Linotype" panose="02040502050505030304" pitchFamily="18" charset="0"/>
              </a:rPr>
              <a:t>In common with the other figures of the early Church, Origen is concerned to nail the correctness of scripture.</a:t>
            </a:r>
          </a:p>
          <a:p>
            <a:r>
              <a:rPr lang="en-GB" dirty="0">
                <a:latin typeface="Palatino Linotype" panose="02040502050505030304" pitchFamily="18" charset="0"/>
              </a:rPr>
              <a:t>He compiles the </a:t>
            </a:r>
            <a:r>
              <a:rPr lang="en-GB" b="1" dirty="0">
                <a:latin typeface="Palatino Linotype" panose="02040502050505030304" pitchFamily="18" charset="0"/>
              </a:rPr>
              <a:t>Hexapla</a:t>
            </a:r>
            <a:r>
              <a:rPr lang="en-GB" dirty="0">
                <a:latin typeface="Palatino Linotype" panose="02040502050505030304" pitchFamily="18" charset="0"/>
              </a:rPr>
              <a:t>: a critical edition of the Hebrew Bible. This compares the Hebrew Old Testament with the Septuagint and three other translations, marking out where the Greek differs from the Hebrew.</a:t>
            </a:r>
          </a:p>
          <a:p>
            <a:r>
              <a:rPr lang="en-GB" dirty="0">
                <a:latin typeface="Palatino Linotype" panose="02040502050505030304" pitchFamily="18" charset="0"/>
              </a:rPr>
              <a:t>He accepts the authenticity of 1 John, 1 Peter, Jude, and James; other writings he thinks as “inspired forgeries”.</a:t>
            </a:r>
          </a:p>
          <a:p>
            <a:r>
              <a:rPr lang="en-GB" dirty="0">
                <a:latin typeface="Palatino Linotype" panose="02040502050505030304" pitchFamily="18" charset="0"/>
              </a:rPr>
              <a:t>He doesn’t quite form the New Testament; however, his list of “canonical” works is nearly identical to the New Testament we have now. </a:t>
            </a:r>
          </a:p>
        </p:txBody>
      </p:sp>
    </p:spTree>
    <p:extLst>
      <p:ext uri="{BB962C8B-B14F-4D97-AF65-F5344CB8AC3E}">
        <p14:creationId xmlns:p14="http://schemas.microsoft.com/office/powerpoint/2010/main" val="2913828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61C56-F957-C003-37FF-ADB272CEEFD7}"/>
              </a:ext>
            </a:extLst>
          </p:cNvPr>
          <p:cNvSpPr>
            <a:spLocks noGrp="1"/>
          </p:cNvSpPr>
          <p:nvPr>
            <p:ph type="title"/>
          </p:nvPr>
        </p:nvSpPr>
        <p:spPr/>
        <p:txBody>
          <a:bodyPr/>
          <a:lstStyle/>
          <a:p>
            <a:pPr algn="ctr"/>
            <a:r>
              <a:rPr lang="en-GB" dirty="0">
                <a:latin typeface="Palatino" panose="02040602050305020304" pitchFamily="18" charset="0"/>
              </a:rPr>
              <a:t>The Pagan Reaction</a:t>
            </a:r>
          </a:p>
        </p:txBody>
      </p:sp>
      <p:sp>
        <p:nvSpPr>
          <p:cNvPr id="3" name="Content Placeholder 2">
            <a:extLst>
              <a:ext uri="{FF2B5EF4-FFF2-40B4-BE49-F238E27FC236}">
                <a16:creationId xmlns:a16="http://schemas.microsoft.com/office/drawing/2014/main" id="{17ED67E5-8F91-1D77-AD27-9A33D4989030}"/>
              </a:ext>
            </a:extLst>
          </p:cNvPr>
          <p:cNvSpPr>
            <a:spLocks noGrp="1"/>
          </p:cNvSpPr>
          <p:nvPr>
            <p:ph idx="1"/>
          </p:nvPr>
        </p:nvSpPr>
        <p:spPr>
          <a:xfrm>
            <a:off x="838200" y="1690688"/>
            <a:ext cx="10515600" cy="4486275"/>
          </a:xfrm>
        </p:spPr>
        <p:txBody>
          <a:bodyPr>
            <a:normAutofit fontScale="70000" lnSpcReduction="20000"/>
          </a:bodyPr>
          <a:lstStyle/>
          <a:p>
            <a:r>
              <a:rPr lang="en-GB" dirty="0">
                <a:latin typeface="Palatino" panose="02040602050305020304" pitchFamily="18" charset="0"/>
              </a:rPr>
              <a:t>Christian doctrine finds increasing congruities with the more sophisticated branches of pagan thought: monotheism; the Logos-doctrine; allegory etc. So why the difference?</a:t>
            </a:r>
          </a:p>
          <a:p>
            <a:r>
              <a:rPr lang="en-GB" dirty="0">
                <a:latin typeface="Palatino" panose="02040602050305020304" pitchFamily="18" charset="0"/>
              </a:rPr>
              <a:t>The more sophisticated branches of paganism move towards a more </a:t>
            </a:r>
            <a:r>
              <a:rPr lang="en-GB" dirty="0" err="1">
                <a:latin typeface="Palatino" panose="02040602050305020304" pitchFamily="18" charset="0"/>
              </a:rPr>
              <a:t>impersonalist</a:t>
            </a:r>
            <a:r>
              <a:rPr lang="en-GB" dirty="0">
                <a:latin typeface="Palatino" panose="02040602050305020304" pitchFamily="18" charset="0"/>
              </a:rPr>
              <a:t> view of god. Rituals etc. aren’t condemned, but are lesser. </a:t>
            </a:r>
          </a:p>
          <a:p>
            <a:r>
              <a:rPr lang="en-GB" dirty="0">
                <a:latin typeface="Palatino" panose="02040602050305020304" pitchFamily="18" charset="0"/>
              </a:rPr>
              <a:t>But Christianity is an </a:t>
            </a:r>
            <a:r>
              <a:rPr lang="en-GB" b="1" dirty="0">
                <a:latin typeface="Palatino" panose="02040602050305020304" pitchFamily="18" charset="0"/>
              </a:rPr>
              <a:t>exclusivist</a:t>
            </a:r>
            <a:r>
              <a:rPr lang="en-GB" dirty="0">
                <a:latin typeface="Palatino" panose="02040602050305020304" pitchFamily="18" charset="0"/>
              </a:rPr>
              <a:t> and </a:t>
            </a:r>
            <a:r>
              <a:rPr lang="en-GB" b="1" dirty="0">
                <a:latin typeface="Palatino" panose="02040602050305020304" pitchFamily="18" charset="0"/>
              </a:rPr>
              <a:t>personalist</a:t>
            </a:r>
            <a:r>
              <a:rPr lang="en-GB" dirty="0">
                <a:latin typeface="Palatino" panose="02040602050305020304" pitchFamily="18" charset="0"/>
              </a:rPr>
              <a:t> religion. Their God is not an impersonal divine principle: it is a </a:t>
            </a:r>
            <a:r>
              <a:rPr lang="en-GB" b="1" dirty="0">
                <a:latin typeface="Palatino" panose="02040602050305020304" pitchFamily="18" charset="0"/>
              </a:rPr>
              <a:t>personal</a:t>
            </a:r>
            <a:r>
              <a:rPr lang="en-GB" dirty="0">
                <a:latin typeface="Palatino" panose="02040602050305020304" pitchFamily="18" charset="0"/>
              </a:rPr>
              <a:t> God. It </a:t>
            </a:r>
            <a:r>
              <a:rPr lang="en-GB" b="1" dirty="0">
                <a:latin typeface="Palatino" panose="02040602050305020304" pitchFamily="18" charset="0"/>
              </a:rPr>
              <a:t>explicitly </a:t>
            </a:r>
            <a:r>
              <a:rPr lang="en-GB" dirty="0">
                <a:latin typeface="Palatino" panose="02040602050305020304" pitchFamily="18" charset="0"/>
              </a:rPr>
              <a:t>repudiates the possibility of engaging in pagan rituals. </a:t>
            </a:r>
          </a:p>
          <a:p>
            <a:r>
              <a:rPr lang="en-GB" dirty="0">
                <a:latin typeface="Palatino" panose="02040602050305020304" pitchFamily="18" charset="0"/>
              </a:rPr>
              <a:t>In fact there are three “persons”: Father, Son, Holy Spirit; and the Person of Jesus Christ.</a:t>
            </a:r>
          </a:p>
          <a:p>
            <a:pPr lvl="1"/>
            <a:r>
              <a:rPr lang="en-GB" b="1" dirty="0">
                <a:latin typeface="Palatino" panose="02040602050305020304" pitchFamily="18" charset="0"/>
              </a:rPr>
              <a:t>18</a:t>
            </a:r>
            <a:r>
              <a:rPr lang="en-GB" dirty="0">
                <a:latin typeface="Palatino" panose="02040602050305020304" pitchFamily="18" charset="0"/>
              </a:rPr>
              <a:t> For the message of the cross is foolishness to those who are perishing, but to us who are being saved it is the power of God. </a:t>
            </a:r>
          </a:p>
          <a:p>
            <a:pPr lvl="1"/>
            <a:r>
              <a:rPr lang="en-GB" dirty="0">
                <a:latin typeface="Palatino" panose="02040602050305020304" pitchFamily="18" charset="0"/>
              </a:rPr>
              <a:t>21 For since in the wisdom of God the world through its wisdom did not know him, God was pleased through the foolishness of what was preached to save those who believe. 22 Jews demand signs and Greeks look for wisdom, 23 but we preach Christ crucified: a stumbling block [</a:t>
            </a:r>
            <a:r>
              <a:rPr lang="en-GB" b="1" dirty="0" err="1">
                <a:latin typeface="Palatino" panose="02040602050305020304" pitchFamily="18" charset="0"/>
              </a:rPr>
              <a:t>skanalon</a:t>
            </a:r>
            <a:r>
              <a:rPr lang="en-GB" dirty="0">
                <a:latin typeface="Palatino" panose="02040602050305020304" pitchFamily="18" charset="0"/>
              </a:rPr>
              <a:t>]</a:t>
            </a:r>
            <a:r>
              <a:rPr lang="en-GB" b="1" dirty="0">
                <a:latin typeface="Palatino" panose="02040602050305020304" pitchFamily="18" charset="0"/>
              </a:rPr>
              <a:t> </a:t>
            </a:r>
            <a:r>
              <a:rPr lang="en-GB" dirty="0">
                <a:latin typeface="Palatino" panose="02040602050305020304" pitchFamily="18" charset="0"/>
              </a:rPr>
              <a:t>to Jews and foolishness to Gentiles, 24 but to those whom God has called, both Jews and Greeks, Christ the power of God and the wisdom of God. – 1 Corinthians</a:t>
            </a:r>
          </a:p>
          <a:p>
            <a:pPr lvl="1"/>
            <a:endParaRPr lang="en-GB" dirty="0"/>
          </a:p>
          <a:p>
            <a:pPr lvl="1"/>
            <a:endParaRPr lang="en-GB" dirty="0"/>
          </a:p>
        </p:txBody>
      </p:sp>
    </p:spTree>
    <p:extLst>
      <p:ext uri="{BB962C8B-B14F-4D97-AF65-F5344CB8AC3E}">
        <p14:creationId xmlns:p14="http://schemas.microsoft.com/office/powerpoint/2010/main" val="2635718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3D531-EE83-0BD9-90B7-00F33D706FD0}"/>
              </a:ext>
            </a:extLst>
          </p:cNvPr>
          <p:cNvSpPr>
            <a:spLocks noGrp="1"/>
          </p:cNvSpPr>
          <p:nvPr>
            <p:ph type="title"/>
          </p:nvPr>
        </p:nvSpPr>
        <p:spPr/>
        <p:txBody>
          <a:bodyPr/>
          <a:lstStyle/>
          <a:p>
            <a:pPr algn="ctr"/>
            <a:r>
              <a:rPr lang="en-GB" dirty="0">
                <a:latin typeface="Palatino" panose="02040602050305020304" pitchFamily="18" charset="0"/>
              </a:rPr>
              <a:t>The Neoplatonists</a:t>
            </a:r>
          </a:p>
        </p:txBody>
      </p:sp>
      <p:sp>
        <p:nvSpPr>
          <p:cNvPr id="3" name="Content Placeholder 2">
            <a:extLst>
              <a:ext uri="{FF2B5EF4-FFF2-40B4-BE49-F238E27FC236}">
                <a16:creationId xmlns:a16="http://schemas.microsoft.com/office/drawing/2014/main" id="{5328A95B-8BC0-13BE-31E6-313C739D6A14}"/>
              </a:ext>
            </a:extLst>
          </p:cNvPr>
          <p:cNvSpPr>
            <a:spLocks noGrp="1"/>
          </p:cNvSpPr>
          <p:nvPr>
            <p:ph idx="1"/>
          </p:nvPr>
        </p:nvSpPr>
        <p:spPr/>
        <p:txBody>
          <a:bodyPr/>
          <a:lstStyle/>
          <a:p>
            <a:r>
              <a:rPr lang="en-GB" dirty="0">
                <a:latin typeface="Palatino" panose="02040602050305020304" pitchFamily="18" charset="0"/>
              </a:rPr>
              <a:t>The greatest of the Neoplatonists was </a:t>
            </a:r>
            <a:r>
              <a:rPr lang="en-GB" b="1" dirty="0">
                <a:latin typeface="Palatino" panose="02040602050305020304" pitchFamily="18" charset="0"/>
              </a:rPr>
              <a:t>Plotinus</a:t>
            </a:r>
            <a:r>
              <a:rPr lang="en-GB" dirty="0">
                <a:latin typeface="Palatino" panose="02040602050305020304" pitchFamily="18" charset="0"/>
              </a:rPr>
              <a:t> (AD 204-270).</a:t>
            </a:r>
          </a:p>
          <a:p>
            <a:r>
              <a:rPr lang="en-GB" dirty="0">
                <a:latin typeface="Palatino" panose="02040602050305020304" pitchFamily="18" charset="0"/>
              </a:rPr>
              <a:t>He studied in Alexandria; he briefly joined Gordian’s campaign against Persia, to look for Persian and Indian sages from whom he could learn.</a:t>
            </a:r>
          </a:p>
          <a:p>
            <a:r>
              <a:rPr lang="en-GB" dirty="0">
                <a:latin typeface="Palatino" panose="02040602050305020304" pitchFamily="18" charset="0"/>
              </a:rPr>
              <a:t>He then goes to Rome, where he lives for most of the remainder of his life. He attracts a number of illustrious pupils, including his editor </a:t>
            </a:r>
            <a:r>
              <a:rPr lang="en-GB" b="1" dirty="0">
                <a:latin typeface="Palatino" panose="02040602050305020304" pitchFamily="18" charset="0"/>
              </a:rPr>
              <a:t>Porphyry.</a:t>
            </a:r>
          </a:p>
          <a:p>
            <a:r>
              <a:rPr lang="en-GB" dirty="0">
                <a:latin typeface="Palatino" panose="02040602050305020304" pitchFamily="18" charset="0"/>
              </a:rPr>
              <a:t>He attracts Emperor </a:t>
            </a:r>
            <a:r>
              <a:rPr lang="en-GB" dirty="0" err="1">
                <a:latin typeface="Palatino" panose="02040602050305020304" pitchFamily="18" charset="0"/>
              </a:rPr>
              <a:t>Gallienus</a:t>
            </a:r>
            <a:r>
              <a:rPr lang="en-GB" dirty="0">
                <a:latin typeface="Palatino" panose="02040602050305020304" pitchFamily="18" charset="0"/>
              </a:rPr>
              <a:t>’ interest in building a philosophical utopia in Campania. But this plan comes to naught. </a:t>
            </a:r>
          </a:p>
        </p:txBody>
      </p:sp>
    </p:spTree>
    <p:extLst>
      <p:ext uri="{BB962C8B-B14F-4D97-AF65-F5344CB8AC3E}">
        <p14:creationId xmlns:p14="http://schemas.microsoft.com/office/powerpoint/2010/main" val="5874499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3634B-C852-6760-3904-BA87B46AF671}"/>
              </a:ext>
            </a:extLst>
          </p:cNvPr>
          <p:cNvSpPr>
            <a:spLocks noGrp="1"/>
          </p:cNvSpPr>
          <p:nvPr>
            <p:ph type="title"/>
          </p:nvPr>
        </p:nvSpPr>
        <p:spPr>
          <a:xfrm>
            <a:off x="1136397" y="502020"/>
            <a:ext cx="5323715" cy="669555"/>
          </a:xfrm>
        </p:spPr>
        <p:txBody>
          <a:bodyPr anchor="b">
            <a:normAutofit/>
          </a:bodyPr>
          <a:lstStyle/>
          <a:p>
            <a:r>
              <a:rPr lang="en-GB" sz="4000" dirty="0">
                <a:latin typeface="Palatino" panose="02040602050305020304" pitchFamily="18" charset="0"/>
              </a:rPr>
              <a:t>Plotinus’ Thought</a:t>
            </a:r>
          </a:p>
        </p:txBody>
      </p:sp>
      <p:sp>
        <p:nvSpPr>
          <p:cNvPr id="3" name="Content Placeholder 2">
            <a:extLst>
              <a:ext uri="{FF2B5EF4-FFF2-40B4-BE49-F238E27FC236}">
                <a16:creationId xmlns:a16="http://schemas.microsoft.com/office/drawing/2014/main" id="{3945AB97-FF78-BADF-77DD-02851450A6E2}"/>
              </a:ext>
            </a:extLst>
          </p:cNvPr>
          <p:cNvSpPr>
            <a:spLocks noGrp="1"/>
          </p:cNvSpPr>
          <p:nvPr>
            <p:ph idx="1"/>
          </p:nvPr>
        </p:nvSpPr>
        <p:spPr>
          <a:xfrm>
            <a:off x="76200" y="1323975"/>
            <a:ext cx="7408733" cy="5410199"/>
          </a:xfrm>
        </p:spPr>
        <p:txBody>
          <a:bodyPr anchor="t">
            <a:normAutofit/>
          </a:bodyPr>
          <a:lstStyle/>
          <a:p>
            <a:r>
              <a:rPr lang="en-GB" sz="1900" dirty="0">
                <a:latin typeface="Palatino" panose="02040602050305020304" pitchFamily="18" charset="0"/>
              </a:rPr>
              <a:t>Plotinus’ thought is based around the following scheme:</a:t>
            </a:r>
          </a:p>
          <a:p>
            <a:pPr lvl="1"/>
            <a:r>
              <a:rPr lang="en-GB" sz="1900" b="1" dirty="0">
                <a:latin typeface="Palatino" panose="02040602050305020304" pitchFamily="18" charset="0"/>
              </a:rPr>
              <a:t>The One</a:t>
            </a:r>
            <a:r>
              <a:rPr lang="en-GB" sz="1900" dirty="0">
                <a:latin typeface="Palatino" panose="02040602050305020304" pitchFamily="18" charset="0"/>
              </a:rPr>
              <a:t>. The first principle is </a:t>
            </a:r>
            <a:r>
              <a:rPr lang="en-GB" sz="1900" b="1" dirty="0">
                <a:latin typeface="Palatino" panose="02040602050305020304" pitchFamily="18" charset="0"/>
              </a:rPr>
              <a:t>The One</a:t>
            </a:r>
            <a:r>
              <a:rPr lang="en-GB" sz="1900" dirty="0">
                <a:latin typeface="Palatino" panose="02040602050305020304" pitchFamily="18" charset="0"/>
              </a:rPr>
              <a:t>, or </a:t>
            </a:r>
            <a:r>
              <a:rPr lang="en-GB" sz="1900" b="1" dirty="0">
                <a:latin typeface="Palatino" panose="02040602050305020304" pitchFamily="18" charset="0"/>
              </a:rPr>
              <a:t>The Good. </a:t>
            </a:r>
            <a:r>
              <a:rPr lang="en-GB" sz="1900" dirty="0">
                <a:latin typeface="Palatino" panose="02040602050305020304" pitchFamily="18" charset="0"/>
              </a:rPr>
              <a:t>This is utterly beyond all categories of thought: it is </a:t>
            </a:r>
            <a:r>
              <a:rPr lang="en-GB" sz="1900" b="1" dirty="0">
                <a:latin typeface="Palatino" panose="02040602050305020304" pitchFamily="18" charset="0"/>
              </a:rPr>
              <a:t>totally</a:t>
            </a:r>
            <a:r>
              <a:rPr lang="en-GB" sz="1900" dirty="0">
                <a:latin typeface="Palatino" panose="02040602050305020304" pitchFamily="18" charset="0"/>
              </a:rPr>
              <a:t> unified.</a:t>
            </a:r>
          </a:p>
          <a:p>
            <a:pPr lvl="2"/>
            <a:r>
              <a:rPr lang="en-GB" sz="1900" dirty="0">
                <a:latin typeface="Palatino" panose="02040602050305020304" pitchFamily="18" charset="0"/>
              </a:rPr>
              <a:t>However, because it is all good, it </a:t>
            </a:r>
            <a:r>
              <a:rPr lang="en-GB" sz="1900" b="1" dirty="0">
                <a:latin typeface="Palatino" panose="02040602050305020304" pitchFamily="18" charset="0"/>
              </a:rPr>
              <a:t>emanates</a:t>
            </a:r>
            <a:r>
              <a:rPr lang="en-GB" sz="1900" dirty="0">
                <a:latin typeface="Palatino" panose="02040602050305020304" pitchFamily="18" charset="0"/>
              </a:rPr>
              <a:t>: like fire making more fire.</a:t>
            </a:r>
          </a:p>
          <a:p>
            <a:pPr lvl="1"/>
            <a:r>
              <a:rPr lang="en-GB" sz="1900" b="1" dirty="0">
                <a:latin typeface="Palatino" panose="02040602050305020304" pitchFamily="18" charset="0"/>
              </a:rPr>
              <a:t>Mind/Nous</a:t>
            </a:r>
            <a:r>
              <a:rPr lang="en-GB" sz="1900" dirty="0">
                <a:latin typeface="Palatino" panose="02040602050305020304" pitchFamily="18" charset="0"/>
              </a:rPr>
              <a:t>. This is the first multiplicity: the attempt by the </a:t>
            </a:r>
            <a:r>
              <a:rPr lang="en-GB" sz="1900" b="1" dirty="0">
                <a:latin typeface="Palatino" panose="02040602050305020304" pitchFamily="18" charset="0"/>
              </a:rPr>
              <a:t>One</a:t>
            </a:r>
            <a:r>
              <a:rPr lang="en-GB" sz="1900" dirty="0">
                <a:latin typeface="Palatino" panose="02040602050305020304" pitchFamily="18" charset="0"/>
              </a:rPr>
              <a:t> to think of itself. This gives us the Forms. </a:t>
            </a:r>
          </a:p>
          <a:p>
            <a:pPr lvl="1"/>
            <a:r>
              <a:rPr lang="en-GB" sz="1900" b="1" dirty="0">
                <a:latin typeface="Palatino" panose="02040602050305020304" pitchFamily="18" charset="0"/>
              </a:rPr>
              <a:t>The World-Soul</a:t>
            </a:r>
            <a:r>
              <a:rPr lang="en-GB" sz="1900" dirty="0">
                <a:latin typeface="Palatino" panose="02040602050305020304" pitchFamily="18" charset="0"/>
              </a:rPr>
              <a:t>: the structure by which the visible world is structured.</a:t>
            </a:r>
          </a:p>
          <a:p>
            <a:r>
              <a:rPr lang="en-GB" sz="2300" dirty="0">
                <a:latin typeface="Palatino" panose="02040602050305020304" pitchFamily="18" charset="0"/>
              </a:rPr>
              <a:t>Each part </a:t>
            </a:r>
            <a:r>
              <a:rPr lang="en-GB" sz="2300" b="1" dirty="0">
                <a:latin typeface="Palatino" panose="02040602050305020304" pitchFamily="18" charset="0"/>
              </a:rPr>
              <a:t>emanates </a:t>
            </a:r>
            <a:r>
              <a:rPr lang="en-GB" sz="2300" dirty="0">
                <a:latin typeface="Palatino" panose="02040602050305020304" pitchFamily="18" charset="0"/>
              </a:rPr>
              <a:t>from the higher, but wants to return to it by </a:t>
            </a:r>
            <a:r>
              <a:rPr lang="en-GB" sz="2300" b="1" dirty="0">
                <a:latin typeface="Palatino" panose="02040602050305020304" pitchFamily="18" charset="0"/>
              </a:rPr>
              <a:t>transcendence.</a:t>
            </a:r>
          </a:p>
          <a:p>
            <a:endParaRPr lang="en-GB" sz="2300" dirty="0">
              <a:latin typeface="Palatino" panose="02040602050305020304" pitchFamily="18" charset="0"/>
            </a:endParaRPr>
          </a:p>
        </p:txBody>
      </p:sp>
      <p:pic>
        <p:nvPicPr>
          <p:cNvPr id="4" name="Picture 3">
            <a:extLst>
              <a:ext uri="{FF2B5EF4-FFF2-40B4-BE49-F238E27FC236}">
                <a16:creationId xmlns:a16="http://schemas.microsoft.com/office/drawing/2014/main" id="{EA95A932-11DE-173E-5913-6E770211CF89}"/>
              </a:ext>
            </a:extLst>
          </p:cNvPr>
          <p:cNvPicPr>
            <a:picLocks noChangeAspect="1"/>
          </p:cNvPicPr>
          <p:nvPr/>
        </p:nvPicPr>
        <p:blipFill>
          <a:blip r:embed="rId2"/>
          <a:stretch>
            <a:fillRect/>
          </a:stretch>
        </p:blipFill>
        <p:spPr>
          <a:xfrm>
            <a:off x="7508788" y="909081"/>
            <a:ext cx="3304887" cy="5071731"/>
          </a:xfrm>
          <a:prstGeom prst="rect">
            <a:avLst/>
          </a:prstGeom>
        </p:spPr>
      </p:pic>
    </p:spTree>
    <p:extLst>
      <p:ext uri="{BB962C8B-B14F-4D97-AF65-F5344CB8AC3E}">
        <p14:creationId xmlns:p14="http://schemas.microsoft.com/office/powerpoint/2010/main" val="33838719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FDE27-B0D2-90F4-6573-0E4A0FB2EB23}"/>
              </a:ext>
            </a:extLst>
          </p:cNvPr>
          <p:cNvSpPr>
            <a:spLocks noGrp="1"/>
          </p:cNvSpPr>
          <p:nvPr>
            <p:ph type="title"/>
          </p:nvPr>
        </p:nvSpPr>
        <p:spPr/>
        <p:txBody>
          <a:bodyPr/>
          <a:lstStyle/>
          <a:p>
            <a:pPr algn="ctr"/>
            <a:r>
              <a:rPr lang="en-GB" dirty="0">
                <a:latin typeface="Palatino" panose="02040602050305020304" pitchFamily="18" charset="0"/>
              </a:rPr>
              <a:t>Plotinus’ Ethics</a:t>
            </a:r>
          </a:p>
        </p:txBody>
      </p:sp>
      <p:sp>
        <p:nvSpPr>
          <p:cNvPr id="3" name="Content Placeholder 2">
            <a:extLst>
              <a:ext uri="{FF2B5EF4-FFF2-40B4-BE49-F238E27FC236}">
                <a16:creationId xmlns:a16="http://schemas.microsoft.com/office/drawing/2014/main" id="{BCB451C1-6E82-1C32-DE64-776643578C85}"/>
              </a:ext>
            </a:extLst>
          </p:cNvPr>
          <p:cNvSpPr>
            <a:spLocks noGrp="1"/>
          </p:cNvSpPr>
          <p:nvPr>
            <p:ph idx="1"/>
          </p:nvPr>
        </p:nvSpPr>
        <p:spPr/>
        <p:txBody>
          <a:bodyPr/>
          <a:lstStyle/>
          <a:p>
            <a:r>
              <a:rPr lang="en-GB" dirty="0">
                <a:latin typeface="Palatino" panose="02040602050305020304" pitchFamily="18" charset="0"/>
              </a:rPr>
              <a:t>Plotinus’ metaphysics goes hand-in-hand with a way of life.</a:t>
            </a:r>
          </a:p>
          <a:p>
            <a:r>
              <a:rPr lang="en-GB" dirty="0">
                <a:latin typeface="Palatino" panose="02040602050305020304" pitchFamily="18" charset="0"/>
              </a:rPr>
              <a:t>The goal is to separate ourselves from our lower, material selves, and identify with the higher self; identifying, at last, with The One. </a:t>
            </a:r>
          </a:p>
          <a:p>
            <a:r>
              <a:rPr lang="en-GB" dirty="0">
                <a:latin typeface="Palatino" panose="02040602050305020304" pitchFamily="18" charset="0"/>
              </a:rPr>
              <a:t>The lower (“civic”) virtues help purify the soul, by freeing it from bodily desires. But it is only the first step for a higher ascent.</a:t>
            </a:r>
          </a:p>
        </p:txBody>
      </p:sp>
    </p:spTree>
    <p:extLst>
      <p:ext uri="{BB962C8B-B14F-4D97-AF65-F5344CB8AC3E}">
        <p14:creationId xmlns:p14="http://schemas.microsoft.com/office/powerpoint/2010/main" val="37554634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E8A02-E881-6398-DB61-C9AEE4175AF4}"/>
              </a:ext>
            </a:extLst>
          </p:cNvPr>
          <p:cNvSpPr>
            <a:spLocks noGrp="1"/>
          </p:cNvSpPr>
          <p:nvPr>
            <p:ph type="title"/>
          </p:nvPr>
        </p:nvSpPr>
        <p:spPr/>
        <p:txBody>
          <a:bodyPr/>
          <a:lstStyle/>
          <a:p>
            <a:pPr algn="ctr"/>
            <a:r>
              <a:rPr lang="en-GB" dirty="0">
                <a:latin typeface="Palatino" panose="02040602050305020304" pitchFamily="18" charset="0"/>
              </a:rPr>
              <a:t>Porphyry</a:t>
            </a:r>
          </a:p>
        </p:txBody>
      </p:sp>
      <p:sp>
        <p:nvSpPr>
          <p:cNvPr id="3" name="Content Placeholder 2">
            <a:extLst>
              <a:ext uri="{FF2B5EF4-FFF2-40B4-BE49-F238E27FC236}">
                <a16:creationId xmlns:a16="http://schemas.microsoft.com/office/drawing/2014/main" id="{02A58D0F-8577-85C8-3FE1-07756E1F638C}"/>
              </a:ext>
            </a:extLst>
          </p:cNvPr>
          <p:cNvSpPr>
            <a:spLocks noGrp="1"/>
          </p:cNvSpPr>
          <p:nvPr>
            <p:ph idx="1"/>
          </p:nvPr>
        </p:nvSpPr>
        <p:spPr/>
        <p:txBody>
          <a:bodyPr>
            <a:normAutofit fontScale="92500" lnSpcReduction="20000"/>
          </a:bodyPr>
          <a:lstStyle/>
          <a:p>
            <a:r>
              <a:rPr lang="en-GB" dirty="0">
                <a:latin typeface="Palatino" panose="02040602050305020304" pitchFamily="18" charset="0"/>
              </a:rPr>
              <a:t>Sadly Plotinus’ lack of concern with the </a:t>
            </a:r>
            <a:r>
              <a:rPr lang="en-GB" b="1" dirty="0">
                <a:latin typeface="Palatino" panose="02040602050305020304" pitchFamily="18" charset="0"/>
              </a:rPr>
              <a:t>body</a:t>
            </a:r>
            <a:r>
              <a:rPr lang="en-GB" dirty="0">
                <a:latin typeface="Palatino" panose="02040602050305020304" pitchFamily="18" charset="0"/>
              </a:rPr>
              <a:t> also manifested itself by a lack of concern for his </a:t>
            </a:r>
            <a:r>
              <a:rPr lang="en-GB" b="1" dirty="0">
                <a:latin typeface="Palatino" panose="02040602050305020304" pitchFamily="18" charset="0"/>
              </a:rPr>
              <a:t>body of works</a:t>
            </a:r>
            <a:r>
              <a:rPr lang="en-GB" dirty="0">
                <a:latin typeface="Palatino" panose="02040602050305020304" pitchFamily="18" charset="0"/>
              </a:rPr>
              <a:t>. (sorry…)</a:t>
            </a:r>
          </a:p>
          <a:p>
            <a:r>
              <a:rPr lang="en-GB" dirty="0">
                <a:latin typeface="Palatino" panose="02040602050305020304" pitchFamily="18" charset="0"/>
              </a:rPr>
              <a:t>He can’t be bothered to write a systematic treatise. Rather, he has a bunch of works scattered around, with terrible handwriting and spelling.</a:t>
            </a:r>
          </a:p>
          <a:p>
            <a:r>
              <a:rPr lang="en-GB" dirty="0">
                <a:latin typeface="Palatino" panose="02040602050305020304" pitchFamily="18" charset="0"/>
              </a:rPr>
              <a:t>Fortunately, he has an extremely illustrious pupil in </a:t>
            </a:r>
            <a:r>
              <a:rPr lang="en-GB" b="1" dirty="0">
                <a:latin typeface="Palatino" panose="02040602050305020304" pitchFamily="18" charset="0"/>
              </a:rPr>
              <a:t>Porphyry </a:t>
            </a:r>
            <a:r>
              <a:rPr lang="en-GB" dirty="0">
                <a:latin typeface="Palatino" panose="02040602050305020304" pitchFamily="18" charset="0"/>
              </a:rPr>
              <a:t>(234-305), who takes on the immense task of editing his master’s works. This culminates in the </a:t>
            </a:r>
            <a:r>
              <a:rPr lang="en-GB" b="1" dirty="0">
                <a:latin typeface="Palatino" panose="02040602050305020304" pitchFamily="18" charset="0"/>
              </a:rPr>
              <a:t>Enneads</a:t>
            </a:r>
            <a:r>
              <a:rPr lang="en-GB" dirty="0">
                <a:latin typeface="Palatino" panose="02040602050305020304" pitchFamily="18" charset="0"/>
              </a:rPr>
              <a:t>.</a:t>
            </a:r>
          </a:p>
          <a:p>
            <a:r>
              <a:rPr lang="en-GB" dirty="0">
                <a:latin typeface="Palatino" panose="02040602050305020304" pitchFamily="18" charset="0"/>
              </a:rPr>
              <a:t>He was also (perhaps) an </a:t>
            </a:r>
            <a:r>
              <a:rPr lang="en-GB" b="1" dirty="0">
                <a:latin typeface="Palatino" panose="02040602050305020304" pitchFamily="18" charset="0"/>
              </a:rPr>
              <a:t>apostate</a:t>
            </a:r>
            <a:r>
              <a:rPr lang="en-GB" dirty="0">
                <a:latin typeface="Palatino" panose="02040602050305020304" pitchFamily="18" charset="0"/>
              </a:rPr>
              <a:t>: an ex-Christian, returning to the Neoplatonic fold. Hence his writings are especially dangerous to the Church. </a:t>
            </a:r>
          </a:p>
          <a:p>
            <a:pPr lvl="1"/>
            <a:r>
              <a:rPr lang="en-GB" dirty="0">
                <a:latin typeface="Palatino" panose="02040602050305020304" pitchFamily="18" charset="0"/>
              </a:rPr>
              <a:t>Porphyry’s works were later condemned by the Church, and survive in fragments in hostile sources. </a:t>
            </a:r>
          </a:p>
        </p:txBody>
      </p:sp>
    </p:spTree>
    <p:extLst>
      <p:ext uri="{BB962C8B-B14F-4D97-AF65-F5344CB8AC3E}">
        <p14:creationId xmlns:p14="http://schemas.microsoft.com/office/powerpoint/2010/main" val="30084564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49262-3614-E09F-547F-D0EE7D1C96DA}"/>
              </a:ext>
            </a:extLst>
          </p:cNvPr>
          <p:cNvSpPr>
            <a:spLocks noGrp="1"/>
          </p:cNvSpPr>
          <p:nvPr>
            <p:ph type="title"/>
          </p:nvPr>
        </p:nvSpPr>
        <p:spPr/>
        <p:txBody>
          <a:bodyPr/>
          <a:lstStyle/>
          <a:p>
            <a:pPr algn="ctr"/>
            <a:r>
              <a:rPr lang="en-GB" dirty="0" err="1">
                <a:latin typeface="Palatino" panose="02040602050305020304" pitchFamily="18" charset="0"/>
              </a:rPr>
              <a:t>Lactantius</a:t>
            </a:r>
            <a:endParaRPr lang="en-GB" dirty="0">
              <a:latin typeface="Palatino" panose="02040602050305020304" pitchFamily="18" charset="0"/>
            </a:endParaRPr>
          </a:p>
        </p:txBody>
      </p:sp>
      <p:sp>
        <p:nvSpPr>
          <p:cNvPr id="3" name="Content Placeholder 2">
            <a:extLst>
              <a:ext uri="{FF2B5EF4-FFF2-40B4-BE49-F238E27FC236}">
                <a16:creationId xmlns:a16="http://schemas.microsoft.com/office/drawing/2014/main" id="{859D0F78-855B-B5FD-EA92-45A51AF257FF}"/>
              </a:ext>
            </a:extLst>
          </p:cNvPr>
          <p:cNvSpPr>
            <a:spLocks noGrp="1"/>
          </p:cNvSpPr>
          <p:nvPr>
            <p:ph idx="1"/>
          </p:nvPr>
        </p:nvSpPr>
        <p:spPr/>
        <p:txBody>
          <a:bodyPr/>
          <a:lstStyle/>
          <a:p>
            <a:r>
              <a:rPr lang="en-GB" dirty="0">
                <a:latin typeface="Palatino" panose="02040602050305020304" pitchFamily="18" charset="0"/>
              </a:rPr>
              <a:t>Porphyry is the possible “anonymous philosopher” who is the target of </a:t>
            </a:r>
            <a:r>
              <a:rPr lang="en-GB" dirty="0" err="1">
                <a:latin typeface="Palatino" panose="02040602050305020304" pitchFamily="18" charset="0"/>
              </a:rPr>
              <a:t>Lactantius</a:t>
            </a:r>
            <a:r>
              <a:rPr lang="en-GB" dirty="0">
                <a:latin typeface="Palatino" panose="02040602050305020304" pitchFamily="18" charset="0"/>
              </a:rPr>
              <a:t>’ work. This philosopher was </a:t>
            </a:r>
          </a:p>
          <a:p>
            <a:pPr algn="l"/>
            <a:endParaRPr lang="en-GB" sz="1800" b="0" i="0" u="none" strike="noStrike" baseline="0" dirty="0">
              <a:solidFill>
                <a:srgbClr val="000000"/>
              </a:solidFill>
              <a:latin typeface="Code"/>
            </a:endParaRPr>
          </a:p>
          <a:p>
            <a:r>
              <a:rPr lang="en-GB" sz="1800" b="0" i="0" u="none" strike="noStrike" baseline="0" dirty="0">
                <a:latin typeface="Palatino" panose="02040602050305020304" pitchFamily="18" charset="0"/>
              </a:rPr>
              <a:t>such a corrupt person that as a teacher of continence he burned no less with avarice than with inordinate desires; in sustenance he was so extravagant that in school he was a champion of virtue and a </a:t>
            </a:r>
            <a:r>
              <a:rPr lang="en-GB" sz="1800" b="0" i="0" u="none" strike="noStrike" baseline="0" dirty="0" err="1">
                <a:latin typeface="Palatino" panose="02040602050305020304" pitchFamily="18" charset="0"/>
              </a:rPr>
              <a:t>praiser</a:t>
            </a:r>
            <a:r>
              <a:rPr lang="en-GB" sz="1800" b="0" i="0" u="none" strike="noStrike" baseline="0" dirty="0">
                <a:latin typeface="Palatino" panose="02040602050305020304" pitchFamily="18" charset="0"/>
              </a:rPr>
              <a:t> of frugality and moderate circumstances, in the palace he ate worse than at home. Nevertheless, he used to cover his faults by his beard and the pallium and, which is the greatest veil, by his wealth: and so that he might increase his riches, he used to make his way into the friendship of judges by extremely unscrupulous lobbying, and he used to attach them to himself quickly by the influence of a sham reputation (</a:t>
            </a:r>
            <a:r>
              <a:rPr lang="en-GB" sz="1800" b="0" i="0" u="none" strike="noStrike" baseline="0" dirty="0" err="1">
                <a:latin typeface="Palatino" panose="02040602050305020304" pitchFamily="18" charset="0"/>
              </a:rPr>
              <a:t>falsi</a:t>
            </a:r>
            <a:r>
              <a:rPr lang="en-GB" sz="1800" b="0" i="0" u="none" strike="noStrike" baseline="0" dirty="0">
                <a:latin typeface="Palatino" panose="02040602050305020304" pitchFamily="18" charset="0"/>
              </a:rPr>
              <a:t> </a:t>
            </a:r>
            <a:r>
              <a:rPr lang="en-GB" sz="1800" b="0" i="0" u="none" strike="noStrike" baseline="0" dirty="0" err="1">
                <a:latin typeface="Palatino" panose="02040602050305020304" pitchFamily="18" charset="0"/>
              </a:rPr>
              <a:t>nominis</a:t>
            </a:r>
            <a:r>
              <a:rPr lang="en-GB" sz="1800" b="0" i="0" u="none" strike="noStrike" baseline="0" dirty="0">
                <a:latin typeface="Palatino" panose="02040602050305020304" pitchFamily="18" charset="0"/>
              </a:rPr>
              <a:t>), not only so that he might profit from their opinions (</a:t>
            </a:r>
            <a:r>
              <a:rPr lang="en-GB" sz="1800" b="0" i="0" u="none" strike="noStrike" baseline="0" dirty="0" err="1">
                <a:latin typeface="Palatino" panose="02040602050305020304" pitchFamily="18" charset="0"/>
              </a:rPr>
              <a:t>ut</a:t>
            </a:r>
            <a:r>
              <a:rPr lang="en-GB" sz="1800" b="0" i="0" u="none" strike="noStrike" baseline="0" dirty="0">
                <a:latin typeface="Palatino" panose="02040602050305020304" pitchFamily="18" charset="0"/>
              </a:rPr>
              <a:t> </a:t>
            </a:r>
            <a:r>
              <a:rPr lang="en-GB" sz="1800" b="0" i="0" u="none" strike="noStrike" baseline="0" dirty="0" err="1">
                <a:latin typeface="Palatino" panose="02040602050305020304" pitchFamily="18" charset="0"/>
              </a:rPr>
              <a:t>eorum</a:t>
            </a:r>
            <a:r>
              <a:rPr lang="en-GB" sz="1800" b="0" i="0" u="none" strike="noStrike" baseline="0" dirty="0">
                <a:latin typeface="Palatino" panose="02040602050305020304" pitchFamily="18" charset="0"/>
              </a:rPr>
              <a:t> </a:t>
            </a:r>
            <a:r>
              <a:rPr lang="en-GB" sz="1800" b="0" i="0" u="none" strike="noStrike" baseline="0" dirty="0" err="1">
                <a:latin typeface="Palatino" panose="02040602050305020304" pitchFamily="18" charset="0"/>
              </a:rPr>
              <a:t>sententias</a:t>
            </a:r>
            <a:r>
              <a:rPr lang="en-GB" sz="1800" b="0" i="0" u="none" strike="noStrike" baseline="0" dirty="0">
                <a:latin typeface="Palatino" panose="02040602050305020304" pitchFamily="18" charset="0"/>
              </a:rPr>
              <a:t> </a:t>
            </a:r>
            <a:r>
              <a:rPr lang="en-GB" sz="1800" b="0" i="0" u="none" strike="noStrike" baseline="0" dirty="0" err="1">
                <a:latin typeface="Palatino" panose="02040602050305020304" pitchFamily="18" charset="0"/>
              </a:rPr>
              <a:t>venderet</a:t>
            </a:r>
            <a:r>
              <a:rPr lang="en-GB" sz="1800" b="0" i="0" u="none" strike="noStrike" baseline="0" dirty="0">
                <a:latin typeface="Palatino" panose="02040602050305020304" pitchFamily="18" charset="0"/>
              </a:rPr>
              <a:t>), but indeed also so that by this influence he might impede those close to him (whom he was dislodging from their homes and lands) from reclaiming their property.... [I]n the very same period in which a just people was being impiously torn to pieces, [this man] vomited forth three books against religion and the Christian </a:t>
            </a:r>
            <a:r>
              <a:rPr lang="en-GB" sz="1800" b="0" i="0" u="none" strike="noStrike" baseline="0" dirty="0" err="1">
                <a:latin typeface="Palatino" panose="02040602050305020304" pitchFamily="18" charset="0"/>
              </a:rPr>
              <a:t>nomen</a:t>
            </a:r>
            <a:r>
              <a:rPr lang="en-GB" sz="1800" b="0" i="0" u="none" strike="noStrike" baseline="0" dirty="0">
                <a:latin typeface="Palatino" panose="02040602050305020304" pitchFamily="18" charset="0"/>
              </a:rPr>
              <a:t>…(</a:t>
            </a:r>
            <a:r>
              <a:rPr lang="en-GB" sz="1800" b="0" i="1" u="none" strike="noStrike" baseline="0" dirty="0">
                <a:latin typeface="Palatino" panose="02040602050305020304" pitchFamily="18" charset="0"/>
              </a:rPr>
              <a:t>Inst.</a:t>
            </a:r>
            <a:r>
              <a:rPr lang="en-GB" sz="1800" b="0" u="none" strike="noStrike" baseline="0" dirty="0">
                <a:latin typeface="Palatino" panose="02040602050305020304" pitchFamily="18" charset="0"/>
              </a:rPr>
              <a:t>5.2.3-</a:t>
            </a:r>
            <a:r>
              <a:rPr lang="en-GB" sz="1800" b="0" strike="noStrike" baseline="0" dirty="0">
                <a:latin typeface="Palatino" panose="02040602050305020304" pitchFamily="18" charset="0"/>
              </a:rPr>
              <a:t>4)</a:t>
            </a:r>
            <a:endParaRPr lang="en-GB" dirty="0">
              <a:latin typeface="Palatino" panose="02040602050305020304" pitchFamily="18" charset="0"/>
            </a:endParaRPr>
          </a:p>
        </p:txBody>
      </p:sp>
    </p:spTree>
    <p:extLst>
      <p:ext uri="{BB962C8B-B14F-4D97-AF65-F5344CB8AC3E}">
        <p14:creationId xmlns:p14="http://schemas.microsoft.com/office/powerpoint/2010/main" val="33380108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69E80-10E9-2F7B-B0E4-D188953BC76E}"/>
              </a:ext>
            </a:extLst>
          </p:cNvPr>
          <p:cNvSpPr>
            <a:spLocks noGrp="1"/>
          </p:cNvSpPr>
          <p:nvPr>
            <p:ph type="title"/>
          </p:nvPr>
        </p:nvSpPr>
        <p:spPr>
          <a:xfrm>
            <a:off x="838200" y="556337"/>
            <a:ext cx="6797405" cy="786688"/>
          </a:xfrm>
        </p:spPr>
        <p:txBody>
          <a:bodyPr>
            <a:normAutofit/>
          </a:bodyPr>
          <a:lstStyle/>
          <a:p>
            <a:r>
              <a:rPr lang="en-GB" sz="4000" dirty="0">
                <a:latin typeface="Palatino" panose="02040602050305020304" pitchFamily="18" charset="0"/>
              </a:rPr>
              <a:t>Porphyry’s Works</a:t>
            </a:r>
          </a:p>
        </p:txBody>
      </p:sp>
      <p:sp>
        <p:nvSpPr>
          <p:cNvPr id="3" name="Content Placeholder 2">
            <a:extLst>
              <a:ext uri="{FF2B5EF4-FFF2-40B4-BE49-F238E27FC236}">
                <a16:creationId xmlns:a16="http://schemas.microsoft.com/office/drawing/2014/main" id="{8F9FE048-3D3E-EA35-342F-8F64069346B4}"/>
              </a:ext>
            </a:extLst>
          </p:cNvPr>
          <p:cNvSpPr>
            <a:spLocks noGrp="1"/>
          </p:cNvSpPr>
          <p:nvPr>
            <p:ph idx="1"/>
          </p:nvPr>
        </p:nvSpPr>
        <p:spPr>
          <a:xfrm>
            <a:off x="-1" y="1343025"/>
            <a:ext cx="8429625" cy="5514975"/>
          </a:xfrm>
        </p:spPr>
        <p:txBody>
          <a:bodyPr>
            <a:normAutofit/>
          </a:bodyPr>
          <a:lstStyle/>
          <a:p>
            <a:pPr>
              <a:lnSpc>
                <a:spcPct val="150000"/>
              </a:lnSpc>
            </a:pPr>
            <a:r>
              <a:rPr lang="en-GB" sz="2000" dirty="0">
                <a:latin typeface="Palatino" panose="02040602050305020304" pitchFamily="18" charset="0"/>
              </a:rPr>
              <a:t>Porphyry isn’t just an editor, however: he’s an extremely productive thinker in his own right. His works include:</a:t>
            </a:r>
          </a:p>
          <a:p>
            <a:pPr lvl="1">
              <a:lnSpc>
                <a:spcPct val="150000"/>
              </a:lnSpc>
            </a:pPr>
            <a:r>
              <a:rPr lang="en-GB" sz="2000" dirty="0">
                <a:latin typeface="Palatino" panose="02040602050305020304" pitchFamily="18" charset="0"/>
              </a:rPr>
              <a:t>The </a:t>
            </a:r>
            <a:r>
              <a:rPr lang="en-GB" sz="2000" b="1" dirty="0">
                <a:latin typeface="Palatino" panose="02040602050305020304" pitchFamily="18" charset="0"/>
              </a:rPr>
              <a:t>Isagoge</a:t>
            </a:r>
            <a:r>
              <a:rPr lang="en-GB" sz="2000" dirty="0">
                <a:latin typeface="Palatino" panose="02040602050305020304" pitchFamily="18" charset="0"/>
              </a:rPr>
              <a:t>: an introduction to Aristotle’s </a:t>
            </a:r>
            <a:r>
              <a:rPr lang="en-GB" sz="2000" i="1" dirty="0">
                <a:latin typeface="Palatino" panose="02040602050305020304" pitchFamily="18" charset="0"/>
              </a:rPr>
              <a:t>Categories</a:t>
            </a:r>
            <a:r>
              <a:rPr lang="en-GB" sz="2000" dirty="0">
                <a:latin typeface="Palatino" panose="02040602050305020304" pitchFamily="18" charset="0"/>
              </a:rPr>
              <a:t>, which gives the canonical introduction to the concept of substance (hence the </a:t>
            </a:r>
            <a:r>
              <a:rPr lang="en-GB" sz="2000" dirty="0" err="1">
                <a:latin typeface="Palatino" panose="02040602050305020304" pitchFamily="18" charset="0"/>
              </a:rPr>
              <a:t>Porphyrian</a:t>
            </a:r>
            <a:r>
              <a:rPr lang="en-GB" sz="2000" dirty="0">
                <a:latin typeface="Palatino" panose="02040602050305020304" pitchFamily="18" charset="0"/>
              </a:rPr>
              <a:t> Tree)</a:t>
            </a:r>
          </a:p>
          <a:p>
            <a:pPr lvl="1">
              <a:lnSpc>
                <a:spcPct val="150000"/>
              </a:lnSpc>
            </a:pPr>
            <a:r>
              <a:rPr lang="en-GB" sz="2000" b="1" dirty="0">
                <a:latin typeface="Palatino" panose="02040602050305020304" pitchFamily="18" charset="0"/>
              </a:rPr>
              <a:t>On Abstinence</a:t>
            </a:r>
            <a:r>
              <a:rPr lang="en-GB" sz="2000" dirty="0">
                <a:latin typeface="Palatino" panose="02040602050305020304" pitchFamily="18" charset="0"/>
              </a:rPr>
              <a:t>: his argument for vegetarianism.</a:t>
            </a:r>
          </a:p>
          <a:p>
            <a:pPr lvl="1">
              <a:lnSpc>
                <a:spcPct val="150000"/>
              </a:lnSpc>
            </a:pPr>
            <a:r>
              <a:rPr lang="en-GB" sz="2000" b="1" dirty="0">
                <a:latin typeface="Palatino" panose="02040602050305020304" pitchFamily="18" charset="0"/>
              </a:rPr>
              <a:t>Philosophy from Oracles</a:t>
            </a:r>
            <a:r>
              <a:rPr lang="en-GB" sz="2000" dirty="0">
                <a:latin typeface="Palatino" panose="02040602050305020304" pitchFamily="18" charset="0"/>
              </a:rPr>
              <a:t>: his defence of the “secret teachings” underpinning pagan practices.</a:t>
            </a:r>
          </a:p>
          <a:p>
            <a:pPr lvl="1">
              <a:lnSpc>
                <a:spcPct val="150000"/>
              </a:lnSpc>
            </a:pPr>
            <a:r>
              <a:rPr lang="en-GB" sz="2000" b="1" dirty="0">
                <a:latin typeface="Palatino" panose="02040602050305020304" pitchFamily="18" charset="0"/>
              </a:rPr>
              <a:t>On Homeric Questions</a:t>
            </a:r>
            <a:r>
              <a:rPr lang="en-GB" sz="2000" dirty="0">
                <a:latin typeface="Palatino" panose="02040602050305020304" pitchFamily="18" charset="0"/>
              </a:rPr>
              <a:t> and </a:t>
            </a:r>
            <a:r>
              <a:rPr lang="en-GB" sz="2000" b="1" dirty="0">
                <a:latin typeface="Palatino" panose="02040602050305020304" pitchFamily="18" charset="0"/>
              </a:rPr>
              <a:t>Cave of the Nymphs</a:t>
            </a:r>
            <a:r>
              <a:rPr lang="en-GB" sz="2000" dirty="0">
                <a:latin typeface="Palatino" panose="02040602050305020304" pitchFamily="18" charset="0"/>
              </a:rPr>
              <a:t>: his allegorical reading of Homer. </a:t>
            </a:r>
            <a:endParaRPr lang="en-GB" sz="2000" b="1" dirty="0">
              <a:latin typeface="Palatino" panose="02040602050305020304" pitchFamily="18" charset="0"/>
            </a:endParaRPr>
          </a:p>
          <a:p>
            <a:pPr lvl="1">
              <a:lnSpc>
                <a:spcPct val="150000"/>
              </a:lnSpc>
            </a:pPr>
            <a:r>
              <a:rPr lang="en-GB" sz="2000" b="1" dirty="0">
                <a:latin typeface="Palatino" panose="02040602050305020304" pitchFamily="18" charset="0"/>
              </a:rPr>
              <a:t>Against the Christians</a:t>
            </a:r>
            <a:r>
              <a:rPr lang="en-GB" sz="2000" dirty="0">
                <a:latin typeface="Palatino" panose="02040602050305020304" pitchFamily="18" charset="0"/>
              </a:rPr>
              <a:t>: rather self-explanatory.</a:t>
            </a:r>
            <a:endParaRPr lang="en-GB" sz="2000" b="1" dirty="0">
              <a:latin typeface="Palatino" panose="02040602050305020304" pitchFamily="18" charset="0"/>
            </a:endParaRPr>
          </a:p>
        </p:txBody>
      </p:sp>
      <p:pic>
        <p:nvPicPr>
          <p:cNvPr id="5" name="Picture 4">
            <a:extLst>
              <a:ext uri="{FF2B5EF4-FFF2-40B4-BE49-F238E27FC236}">
                <a16:creationId xmlns:a16="http://schemas.microsoft.com/office/drawing/2014/main" id="{97404DE5-09D0-37FD-C259-DEAE07ABF9FF}"/>
              </a:ext>
            </a:extLst>
          </p:cNvPr>
          <p:cNvPicPr>
            <a:picLocks noChangeAspect="1"/>
          </p:cNvPicPr>
          <p:nvPr/>
        </p:nvPicPr>
        <p:blipFill>
          <a:blip r:embed="rId2"/>
          <a:stretch>
            <a:fillRect/>
          </a:stretch>
        </p:blipFill>
        <p:spPr>
          <a:xfrm>
            <a:off x="8678777" y="168168"/>
            <a:ext cx="2633181" cy="3168155"/>
          </a:xfrm>
          <a:prstGeom prst="rect">
            <a:avLst/>
          </a:prstGeom>
        </p:spPr>
      </p:pic>
      <p:pic>
        <p:nvPicPr>
          <p:cNvPr id="4" name="Picture 3">
            <a:extLst>
              <a:ext uri="{FF2B5EF4-FFF2-40B4-BE49-F238E27FC236}">
                <a16:creationId xmlns:a16="http://schemas.microsoft.com/office/drawing/2014/main" id="{3C4AABA2-B224-C900-0787-E70BD6B0B8C6}"/>
              </a:ext>
            </a:extLst>
          </p:cNvPr>
          <p:cNvPicPr>
            <a:picLocks noChangeAspect="1"/>
          </p:cNvPicPr>
          <p:nvPr/>
        </p:nvPicPr>
        <p:blipFill>
          <a:blip r:embed="rId3"/>
          <a:stretch>
            <a:fillRect/>
          </a:stretch>
        </p:blipFill>
        <p:spPr>
          <a:xfrm>
            <a:off x="8718547" y="3504492"/>
            <a:ext cx="2553641" cy="2813930"/>
          </a:xfrm>
          <a:prstGeom prst="rect">
            <a:avLst/>
          </a:prstGeom>
        </p:spPr>
      </p:pic>
    </p:spTree>
    <p:extLst>
      <p:ext uri="{BB962C8B-B14F-4D97-AF65-F5344CB8AC3E}">
        <p14:creationId xmlns:p14="http://schemas.microsoft.com/office/powerpoint/2010/main" val="9193989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DC876-C74B-8719-F6DC-15CD640B3380}"/>
              </a:ext>
            </a:extLst>
          </p:cNvPr>
          <p:cNvSpPr>
            <a:spLocks noGrp="1"/>
          </p:cNvSpPr>
          <p:nvPr>
            <p:ph type="title"/>
          </p:nvPr>
        </p:nvSpPr>
        <p:spPr/>
        <p:txBody>
          <a:bodyPr/>
          <a:lstStyle/>
          <a:p>
            <a:pPr algn="ctr"/>
            <a:r>
              <a:rPr lang="en-GB" dirty="0">
                <a:latin typeface="Palatino" panose="02040602050305020304" pitchFamily="18" charset="0"/>
              </a:rPr>
              <a:t>Porphyry’s Religion</a:t>
            </a:r>
          </a:p>
        </p:txBody>
      </p:sp>
      <p:sp>
        <p:nvSpPr>
          <p:cNvPr id="3" name="Content Placeholder 2">
            <a:extLst>
              <a:ext uri="{FF2B5EF4-FFF2-40B4-BE49-F238E27FC236}">
                <a16:creationId xmlns:a16="http://schemas.microsoft.com/office/drawing/2014/main" id="{110E333F-5ABD-DCF9-8B60-3B3F22A7161C}"/>
              </a:ext>
            </a:extLst>
          </p:cNvPr>
          <p:cNvSpPr>
            <a:spLocks noGrp="1"/>
          </p:cNvSpPr>
          <p:nvPr>
            <p:ph idx="1"/>
          </p:nvPr>
        </p:nvSpPr>
        <p:spPr/>
        <p:txBody>
          <a:bodyPr/>
          <a:lstStyle/>
          <a:p>
            <a:r>
              <a:rPr lang="en-GB" dirty="0">
                <a:latin typeface="Palatino" panose="02040602050305020304" pitchFamily="18" charset="0"/>
              </a:rPr>
              <a:t>Porphyry’s philosophy is basically the Neoplatonism of Plotinus, Numenius etc.</a:t>
            </a:r>
          </a:p>
          <a:p>
            <a:r>
              <a:rPr lang="en-GB" dirty="0">
                <a:latin typeface="Palatino" panose="02040602050305020304" pitchFamily="18" charset="0"/>
              </a:rPr>
              <a:t>He is interesting because of his development of Neoplatonic ethics and religious practices. He wants to defend his philosophical way of life, and keep traditional paganism under its wing; at the same time, he wants to attack Christianity. </a:t>
            </a:r>
          </a:p>
          <a:p>
            <a:r>
              <a:rPr lang="en-GB" dirty="0">
                <a:latin typeface="Palatino" panose="02040602050305020304" pitchFamily="18" charset="0"/>
              </a:rPr>
              <a:t>His </a:t>
            </a:r>
            <a:r>
              <a:rPr lang="en-GB" i="1" dirty="0">
                <a:latin typeface="Palatino" panose="02040602050305020304" pitchFamily="18" charset="0"/>
              </a:rPr>
              <a:t>Cave of the Nymphs</a:t>
            </a:r>
            <a:r>
              <a:rPr lang="en-GB" dirty="0">
                <a:latin typeface="Palatino" panose="02040602050305020304" pitchFamily="18" charset="0"/>
              </a:rPr>
              <a:t> sits squarely in the </a:t>
            </a:r>
            <a:r>
              <a:rPr lang="en-GB" b="1" dirty="0">
                <a:latin typeface="Palatino" panose="02040602050305020304" pitchFamily="18" charset="0"/>
              </a:rPr>
              <a:t>allegorical</a:t>
            </a:r>
            <a:r>
              <a:rPr lang="en-GB" dirty="0">
                <a:latin typeface="Palatino" panose="02040602050305020304" pitchFamily="18" charset="0"/>
              </a:rPr>
              <a:t> tradition: he wants to interpret the </a:t>
            </a:r>
            <a:r>
              <a:rPr lang="en-GB" i="1" dirty="0">
                <a:latin typeface="Palatino" panose="02040602050305020304" pitchFamily="18" charset="0"/>
              </a:rPr>
              <a:t>Odyssey’s</a:t>
            </a:r>
            <a:r>
              <a:rPr lang="en-GB" dirty="0">
                <a:latin typeface="Palatino" panose="02040602050305020304" pitchFamily="18" charset="0"/>
              </a:rPr>
              <a:t> description of a cave in Ithaca which simply doesn’t exist there. </a:t>
            </a:r>
          </a:p>
        </p:txBody>
      </p:sp>
    </p:spTree>
    <p:extLst>
      <p:ext uri="{BB962C8B-B14F-4D97-AF65-F5344CB8AC3E}">
        <p14:creationId xmlns:p14="http://schemas.microsoft.com/office/powerpoint/2010/main" val="27931236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C6350-648A-EE14-B027-F8871093599E}"/>
              </a:ext>
            </a:extLst>
          </p:cNvPr>
          <p:cNvSpPr>
            <a:spLocks noGrp="1"/>
          </p:cNvSpPr>
          <p:nvPr>
            <p:ph type="title"/>
          </p:nvPr>
        </p:nvSpPr>
        <p:spPr/>
        <p:txBody>
          <a:bodyPr/>
          <a:lstStyle/>
          <a:p>
            <a:pPr algn="ctr"/>
            <a:r>
              <a:rPr lang="en-GB" dirty="0">
                <a:latin typeface="Palatino" panose="02040602050305020304" pitchFamily="18" charset="0"/>
              </a:rPr>
              <a:t>Porphyry and the Christians</a:t>
            </a:r>
          </a:p>
        </p:txBody>
      </p:sp>
      <p:sp>
        <p:nvSpPr>
          <p:cNvPr id="3" name="Content Placeholder 2">
            <a:extLst>
              <a:ext uri="{FF2B5EF4-FFF2-40B4-BE49-F238E27FC236}">
                <a16:creationId xmlns:a16="http://schemas.microsoft.com/office/drawing/2014/main" id="{94D77E05-4E24-2843-EFE6-8DFE5BE48D66}"/>
              </a:ext>
            </a:extLst>
          </p:cNvPr>
          <p:cNvSpPr>
            <a:spLocks noGrp="1"/>
          </p:cNvSpPr>
          <p:nvPr>
            <p:ph idx="1"/>
          </p:nvPr>
        </p:nvSpPr>
        <p:spPr/>
        <p:txBody>
          <a:bodyPr>
            <a:normAutofit lnSpcReduction="10000"/>
          </a:bodyPr>
          <a:lstStyle/>
          <a:p>
            <a:r>
              <a:rPr lang="en-GB" dirty="0">
                <a:latin typeface="Palatino" panose="02040602050305020304" pitchFamily="18" charset="0"/>
              </a:rPr>
              <a:t>Porphyry is also interesting from the </a:t>
            </a:r>
            <a:r>
              <a:rPr lang="en-GB" dirty="0" err="1">
                <a:latin typeface="Palatino" panose="02040602050305020304" pitchFamily="18" charset="0"/>
              </a:rPr>
              <a:t>PoV</a:t>
            </a:r>
            <a:r>
              <a:rPr lang="en-GB" dirty="0">
                <a:latin typeface="Palatino" panose="02040602050305020304" pitchFamily="18" charset="0"/>
              </a:rPr>
              <a:t> of the religious life of Rome. His defence of Paganism is also an attack on Christianity; he seeks, not only to undermine the Christian belief, but to urge its </a:t>
            </a:r>
            <a:r>
              <a:rPr lang="en-GB" b="1" dirty="0">
                <a:latin typeface="Palatino" panose="02040602050305020304" pitchFamily="18" charset="0"/>
              </a:rPr>
              <a:t>persecution</a:t>
            </a:r>
            <a:r>
              <a:rPr lang="en-GB" dirty="0">
                <a:latin typeface="Palatino" panose="02040602050305020304" pitchFamily="18" charset="0"/>
              </a:rPr>
              <a:t>.</a:t>
            </a:r>
          </a:p>
          <a:p>
            <a:pPr lvl="1"/>
            <a:r>
              <a:rPr lang="en-GB" sz="1400" b="0" i="0" u="none" strike="noStrike" baseline="0" dirty="0">
                <a:latin typeface="Palatino" panose="02040602050305020304" pitchFamily="18" charset="0"/>
              </a:rPr>
              <a:t>How can these people [i.e., Christians] be thought worthy of forbearance (</a:t>
            </a:r>
            <a:r>
              <a:rPr lang="en-GB" sz="1400" b="0" i="1" u="none" strike="noStrike" baseline="0" dirty="0" err="1">
                <a:latin typeface="Palatino" panose="02040602050305020304" pitchFamily="18" charset="0"/>
              </a:rPr>
              <a:t>syngnome</a:t>
            </a:r>
            <a:r>
              <a:rPr lang="en-GB" sz="1400" b="0" i="0" u="none" strike="noStrike" baseline="0" dirty="0">
                <a:latin typeface="Palatino" panose="02040602050305020304" pitchFamily="18" charset="0"/>
              </a:rPr>
              <a:t>)? They have not only turned away from those who from earliest time are referred to as divine among all Greeks and barbarians ... and by emperors, law-givers and philosophers-all of a common mind. But also, in choosing impieties and atheism, they have preferred their fellow creatures [i.e., to worshipping the divine]. And to what sort of penalties might they not justly be subjected who ... are fugitives from the things of their fathers? – Eusebius P.E. 1.2.1</a:t>
            </a:r>
          </a:p>
          <a:p>
            <a:r>
              <a:rPr lang="en-GB" dirty="0">
                <a:latin typeface="Palatino" panose="02040602050305020304" pitchFamily="18" charset="0"/>
              </a:rPr>
              <a:t>We’ve seen Porphyry’s attitude in </a:t>
            </a:r>
            <a:r>
              <a:rPr lang="en-GB" b="1" dirty="0">
                <a:latin typeface="Palatino" panose="02040602050305020304" pitchFamily="18" charset="0"/>
              </a:rPr>
              <a:t>Celsus</a:t>
            </a:r>
            <a:r>
              <a:rPr lang="en-GB" dirty="0">
                <a:latin typeface="Palatino" panose="02040602050305020304" pitchFamily="18" charset="0"/>
              </a:rPr>
              <a:t>: Christianity is dangerous, because its adherents refuse Emperor-worship, don’t serve in Imperial positions, etc. </a:t>
            </a:r>
          </a:p>
          <a:p>
            <a:r>
              <a:rPr lang="en-GB" dirty="0">
                <a:latin typeface="Palatino" panose="02040602050305020304" pitchFamily="18" charset="0"/>
              </a:rPr>
              <a:t>But Porphyry’s attitude is a bit more nuanced than this suggests…</a:t>
            </a:r>
          </a:p>
        </p:txBody>
      </p:sp>
    </p:spTree>
    <p:extLst>
      <p:ext uri="{BB962C8B-B14F-4D97-AF65-F5344CB8AC3E}">
        <p14:creationId xmlns:p14="http://schemas.microsoft.com/office/powerpoint/2010/main" val="16499632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29DD0-8AFA-2E78-61B2-E2AFE9567C4B}"/>
              </a:ext>
            </a:extLst>
          </p:cNvPr>
          <p:cNvSpPr>
            <a:spLocks noGrp="1"/>
          </p:cNvSpPr>
          <p:nvPr>
            <p:ph type="title"/>
          </p:nvPr>
        </p:nvSpPr>
        <p:spPr/>
        <p:txBody>
          <a:bodyPr/>
          <a:lstStyle/>
          <a:p>
            <a:pPr algn="ctr"/>
            <a:r>
              <a:rPr lang="en-GB" dirty="0">
                <a:latin typeface="Palatino" panose="02040602050305020304" pitchFamily="18" charset="0"/>
              </a:rPr>
              <a:t>Porphyry’s Attitude</a:t>
            </a:r>
          </a:p>
        </p:txBody>
      </p:sp>
      <p:sp>
        <p:nvSpPr>
          <p:cNvPr id="3" name="Content Placeholder 2">
            <a:extLst>
              <a:ext uri="{FF2B5EF4-FFF2-40B4-BE49-F238E27FC236}">
                <a16:creationId xmlns:a16="http://schemas.microsoft.com/office/drawing/2014/main" id="{7C126CE4-FA9D-F39D-5E96-71E97C9E624C}"/>
              </a:ext>
            </a:extLst>
          </p:cNvPr>
          <p:cNvSpPr>
            <a:spLocks noGrp="1"/>
          </p:cNvSpPr>
          <p:nvPr>
            <p:ph idx="1"/>
          </p:nvPr>
        </p:nvSpPr>
        <p:spPr/>
        <p:txBody>
          <a:bodyPr>
            <a:normAutofit fontScale="47500" lnSpcReduction="20000"/>
          </a:bodyPr>
          <a:lstStyle/>
          <a:p>
            <a:pPr>
              <a:lnSpc>
                <a:spcPct val="170000"/>
              </a:lnSpc>
            </a:pPr>
            <a:r>
              <a:rPr lang="nn-NO" dirty="0">
                <a:latin typeface="Palatino" panose="02040602050305020304" pitchFamily="18" charset="0"/>
              </a:rPr>
              <a:t>However, Porphyry’s attitude to Christianity isn’t entirely negative. He is not like Celsus, who believes Jesus to have been a «robber and a liar». </a:t>
            </a:r>
          </a:p>
          <a:p>
            <a:pPr>
              <a:lnSpc>
                <a:spcPct val="170000"/>
              </a:lnSpc>
            </a:pPr>
            <a:r>
              <a:rPr lang="nn-NO" dirty="0">
                <a:latin typeface="Palatino" panose="02040602050305020304" pitchFamily="18" charset="0"/>
              </a:rPr>
              <a:t>The Christians go astray, because they worship Christ like a god: but Christ is only an exceptionally good man, like a Greek hero. Men can become like gods: but not the other way round!</a:t>
            </a:r>
          </a:p>
          <a:p>
            <a:pPr lvl="1">
              <a:lnSpc>
                <a:spcPct val="170000"/>
              </a:lnSpc>
            </a:pPr>
            <a:r>
              <a:rPr lang="en-GB" b="0" i="0" u="none" strike="noStrike" baseline="0" dirty="0">
                <a:latin typeface="Palatino" panose="02040602050305020304" pitchFamily="18" charset="0"/>
              </a:rPr>
              <a:t>What is to be said by us next might perhaps seem paradoxical to some. For the gods declared that Christ was very pious and became immortal, and they remember him with words of good omen.... Having been asked about Christ, then-whether he is a god-[Hecate] says: You know that the undying soul advances after the body, but [the soul] severed from wisdom always wanders; the former soul belongs to the man who is most outstanding in piety. Therefore [she] said that he was a very pious man, and that his soul-just as that of other [pious human beings] was rendered immortal after death, the soul that ignorant Christians worship. And, having been asked why he was punished, [she] supplied: The body is always exposed to intractable tortures, but the souls of pious ones take up a position in a heavenly region. ... He then, was pious and advanced into heaven, just as pious ones [do]. So you will not slander him, but show mercy upon the folly of human beings.61 </a:t>
            </a:r>
            <a:endParaRPr lang="nn-NO" dirty="0">
              <a:latin typeface="Palatino" panose="02040602050305020304" pitchFamily="18" charset="0"/>
            </a:endParaRPr>
          </a:p>
          <a:p>
            <a:pPr>
              <a:lnSpc>
                <a:spcPct val="170000"/>
              </a:lnSpc>
            </a:pPr>
            <a:r>
              <a:rPr lang="nn-NO" dirty="0">
                <a:latin typeface="Palatino" panose="02040602050305020304" pitchFamily="18" charset="0"/>
              </a:rPr>
              <a:t>One interpretation of Porphyry’s works is therefore, not an attack on Christianity per se, but an attempt to square this with the «rational» pagan religion. </a:t>
            </a:r>
            <a:endParaRPr lang="en-GB" dirty="0">
              <a:latin typeface="Palatino" panose="02040602050305020304" pitchFamily="18" charset="0"/>
            </a:endParaRPr>
          </a:p>
          <a:p>
            <a:endParaRPr lang="en-GB" dirty="0"/>
          </a:p>
        </p:txBody>
      </p:sp>
    </p:spTree>
    <p:extLst>
      <p:ext uri="{BB962C8B-B14F-4D97-AF65-F5344CB8AC3E}">
        <p14:creationId xmlns:p14="http://schemas.microsoft.com/office/powerpoint/2010/main" val="4474219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53123-21E4-A6C5-0DE3-CAB6BF6CA960}"/>
              </a:ext>
            </a:extLst>
          </p:cNvPr>
          <p:cNvSpPr>
            <a:spLocks noGrp="1"/>
          </p:cNvSpPr>
          <p:nvPr>
            <p:ph type="title"/>
          </p:nvPr>
        </p:nvSpPr>
        <p:spPr/>
        <p:txBody>
          <a:bodyPr/>
          <a:lstStyle/>
          <a:p>
            <a:pPr algn="ctr"/>
            <a:endParaRPr lang="en-GB" dirty="0">
              <a:latin typeface="Palatino" panose="02040602050305020304" pitchFamily="18" charset="0"/>
            </a:endParaRPr>
          </a:p>
        </p:txBody>
      </p:sp>
      <p:sp>
        <p:nvSpPr>
          <p:cNvPr id="3" name="Content Placeholder 2">
            <a:extLst>
              <a:ext uri="{FF2B5EF4-FFF2-40B4-BE49-F238E27FC236}">
                <a16:creationId xmlns:a16="http://schemas.microsoft.com/office/drawing/2014/main" id="{7B01F85D-1F40-C821-4B2E-B1973FCC605B}"/>
              </a:ext>
            </a:extLst>
          </p:cNvPr>
          <p:cNvSpPr>
            <a:spLocks noGrp="1"/>
          </p:cNvSpPr>
          <p:nvPr>
            <p:ph idx="1"/>
          </p:nvPr>
        </p:nvSpPr>
        <p:spPr/>
        <p:txBody>
          <a:bodyPr/>
          <a:lstStyle/>
          <a:p>
            <a:r>
              <a:rPr lang="en-GB" dirty="0">
                <a:latin typeface="Palatino" panose="02040602050305020304" pitchFamily="18" charset="0"/>
              </a:rPr>
              <a:t>Porphyry also engages in textual criticism of the Christian scriptures. Amongst other things, he:</a:t>
            </a:r>
          </a:p>
          <a:p>
            <a:pPr lvl="1"/>
            <a:r>
              <a:rPr lang="en-GB" dirty="0">
                <a:latin typeface="Palatino" panose="02040602050305020304" pitchFamily="18" charset="0"/>
              </a:rPr>
              <a:t>Argues that the Book of Daniel is in fact a forgery of the 2</a:t>
            </a:r>
            <a:r>
              <a:rPr lang="en-GB" baseline="30000" dirty="0">
                <a:latin typeface="Palatino" panose="02040602050305020304" pitchFamily="18" charset="0"/>
              </a:rPr>
              <a:t>nd</a:t>
            </a:r>
            <a:r>
              <a:rPr lang="en-GB" dirty="0">
                <a:latin typeface="Palatino" panose="02040602050305020304" pitchFamily="18" charset="0"/>
              </a:rPr>
              <a:t> Century BC (not 6</a:t>
            </a:r>
            <a:r>
              <a:rPr lang="en-GB" baseline="30000" dirty="0">
                <a:latin typeface="Palatino" panose="02040602050305020304" pitchFamily="18" charset="0"/>
              </a:rPr>
              <a:t>th</a:t>
            </a:r>
            <a:r>
              <a:rPr lang="en-GB" dirty="0">
                <a:latin typeface="Palatino" panose="02040602050305020304" pitchFamily="18" charset="0"/>
              </a:rPr>
              <a:t> Century);</a:t>
            </a:r>
          </a:p>
          <a:p>
            <a:pPr lvl="1"/>
            <a:r>
              <a:rPr lang="en-GB" dirty="0">
                <a:latin typeface="Palatino" panose="02040602050305020304" pitchFamily="18" charset="0"/>
              </a:rPr>
              <a:t>Highlights contradictions in the Gospel accounts;</a:t>
            </a:r>
          </a:p>
          <a:p>
            <a:pPr lvl="1"/>
            <a:r>
              <a:rPr lang="en-GB" dirty="0">
                <a:latin typeface="Palatino" panose="02040602050305020304" pitchFamily="18" charset="0"/>
              </a:rPr>
              <a:t>Takes </a:t>
            </a:r>
            <a:r>
              <a:rPr lang="en-GB" b="1" dirty="0">
                <a:latin typeface="Palatino" panose="02040602050305020304" pitchFamily="18" charset="0"/>
              </a:rPr>
              <a:t>Origen</a:t>
            </a:r>
            <a:r>
              <a:rPr lang="en-GB" dirty="0">
                <a:latin typeface="Palatino" panose="02040602050305020304" pitchFamily="18" charset="0"/>
              </a:rPr>
              <a:t> to task for his futile allegorising.</a:t>
            </a:r>
          </a:p>
        </p:txBody>
      </p:sp>
    </p:spTree>
    <p:extLst>
      <p:ext uri="{BB962C8B-B14F-4D97-AF65-F5344CB8AC3E}">
        <p14:creationId xmlns:p14="http://schemas.microsoft.com/office/powerpoint/2010/main" val="7790790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E488F-3DF3-519C-8D93-21AAEBF4EA2B}"/>
              </a:ext>
            </a:extLst>
          </p:cNvPr>
          <p:cNvSpPr>
            <a:spLocks noGrp="1"/>
          </p:cNvSpPr>
          <p:nvPr>
            <p:ph type="title"/>
          </p:nvPr>
        </p:nvSpPr>
        <p:spPr/>
        <p:txBody>
          <a:bodyPr/>
          <a:lstStyle/>
          <a:p>
            <a:pPr algn="ctr"/>
            <a:r>
              <a:rPr lang="en-GB" dirty="0">
                <a:latin typeface="Palatino" panose="02040602050305020304" pitchFamily="18" charset="0"/>
              </a:rPr>
              <a:t>Porphyry’s Alternative</a:t>
            </a:r>
          </a:p>
        </p:txBody>
      </p:sp>
      <p:sp>
        <p:nvSpPr>
          <p:cNvPr id="3" name="Content Placeholder 2">
            <a:extLst>
              <a:ext uri="{FF2B5EF4-FFF2-40B4-BE49-F238E27FC236}">
                <a16:creationId xmlns:a16="http://schemas.microsoft.com/office/drawing/2014/main" id="{7CF34EFF-D2D8-5240-A519-BD745C570295}"/>
              </a:ext>
            </a:extLst>
          </p:cNvPr>
          <p:cNvSpPr>
            <a:spLocks noGrp="1"/>
          </p:cNvSpPr>
          <p:nvPr>
            <p:ph idx="1"/>
          </p:nvPr>
        </p:nvSpPr>
        <p:spPr/>
        <p:txBody>
          <a:bodyPr>
            <a:normAutofit/>
          </a:bodyPr>
          <a:lstStyle/>
          <a:p>
            <a:r>
              <a:rPr lang="en-GB" dirty="0">
                <a:latin typeface="Palatino" panose="02040602050305020304" pitchFamily="18" charset="0"/>
              </a:rPr>
              <a:t>Porphyry argues that the proper cult of the </a:t>
            </a:r>
            <a:r>
              <a:rPr lang="en-GB" b="1" dirty="0">
                <a:latin typeface="Palatino" panose="02040602050305020304" pitchFamily="18" charset="0"/>
              </a:rPr>
              <a:t>true </a:t>
            </a:r>
            <a:r>
              <a:rPr lang="en-GB" dirty="0">
                <a:latin typeface="Palatino" panose="02040602050305020304" pitchFamily="18" charset="0"/>
              </a:rPr>
              <a:t>God (“The One”) does not require ritual or a sacred place: He is to be worshipped everywhere; He “desires” only the virtues of temperance, chastity, modesty. (</a:t>
            </a:r>
            <a:r>
              <a:rPr lang="nn-NO" dirty="0">
                <a:latin typeface="Palatino" panose="02040602050305020304" pitchFamily="18" charset="0"/>
              </a:rPr>
              <a:t>Aug., Civ. dei I9.23. I07-33).</a:t>
            </a:r>
          </a:p>
          <a:p>
            <a:r>
              <a:rPr lang="nn-NO" dirty="0">
                <a:latin typeface="Palatino" panose="02040602050305020304" pitchFamily="18" charset="0"/>
              </a:rPr>
              <a:t>Porphyry therefore thinks the Christians </a:t>
            </a:r>
            <a:r>
              <a:rPr lang="nn-NO" b="1" dirty="0">
                <a:latin typeface="Palatino" panose="02040602050305020304" pitchFamily="18" charset="0"/>
              </a:rPr>
              <a:t>could </a:t>
            </a:r>
            <a:r>
              <a:rPr lang="nn-NO" dirty="0">
                <a:latin typeface="Palatino" panose="02040602050305020304" pitchFamily="18" charset="0"/>
              </a:rPr>
              <a:t>be tolerated, but only with the wholesale reappraisal of their beliefs. They have to give up their exclusivism (there are many paths to God); and give up worshipping Jesus as a God.</a:t>
            </a:r>
          </a:p>
        </p:txBody>
      </p:sp>
    </p:spTree>
    <p:extLst>
      <p:ext uri="{BB962C8B-B14F-4D97-AF65-F5344CB8AC3E}">
        <p14:creationId xmlns:p14="http://schemas.microsoft.com/office/powerpoint/2010/main" val="25665038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EC22-93D7-1ADE-476D-A1849371A911}"/>
              </a:ext>
            </a:extLst>
          </p:cNvPr>
          <p:cNvSpPr>
            <a:spLocks noGrp="1"/>
          </p:cNvSpPr>
          <p:nvPr>
            <p:ph type="title"/>
          </p:nvPr>
        </p:nvSpPr>
        <p:spPr/>
        <p:txBody>
          <a:bodyPr/>
          <a:lstStyle/>
          <a:p>
            <a:pPr algn="ctr"/>
            <a:r>
              <a:rPr lang="en-GB" dirty="0">
                <a:latin typeface="Palatino" panose="02040602050305020304" pitchFamily="18" charset="0"/>
              </a:rPr>
              <a:t>Iamblichus</a:t>
            </a:r>
          </a:p>
        </p:txBody>
      </p:sp>
      <p:sp>
        <p:nvSpPr>
          <p:cNvPr id="3" name="Content Placeholder 2">
            <a:extLst>
              <a:ext uri="{FF2B5EF4-FFF2-40B4-BE49-F238E27FC236}">
                <a16:creationId xmlns:a16="http://schemas.microsoft.com/office/drawing/2014/main" id="{8637F1D0-937B-D31A-DBC7-90BA0836B6E1}"/>
              </a:ext>
            </a:extLst>
          </p:cNvPr>
          <p:cNvSpPr>
            <a:spLocks noGrp="1"/>
          </p:cNvSpPr>
          <p:nvPr>
            <p:ph idx="1"/>
          </p:nvPr>
        </p:nvSpPr>
        <p:spPr>
          <a:xfrm>
            <a:off x="838200" y="1619250"/>
            <a:ext cx="10515600" cy="4557713"/>
          </a:xfrm>
        </p:spPr>
        <p:txBody>
          <a:bodyPr>
            <a:normAutofit fontScale="92500" lnSpcReduction="10000"/>
          </a:bodyPr>
          <a:lstStyle/>
          <a:p>
            <a:r>
              <a:rPr lang="en-GB" dirty="0">
                <a:latin typeface="Palatino" panose="02040602050305020304" pitchFamily="18" charset="0"/>
              </a:rPr>
              <a:t>Iamblichus (AD 242-325) was a disciple of Porphyry, born in Syria, and Porphyry’s successor as the “head” of the Neoplatonist school.</a:t>
            </a:r>
          </a:p>
          <a:p>
            <a:r>
              <a:rPr lang="en-GB" dirty="0">
                <a:latin typeface="Palatino" panose="02040602050305020304" pitchFamily="18" charset="0"/>
              </a:rPr>
              <a:t>Iamblichus begins as a typical Neoplatonist. He writes extensive commentaries on Plato’s dialogues, with the typical Neoplatonic method of searching for the “true meaning” of the dialogues. </a:t>
            </a:r>
          </a:p>
          <a:p>
            <a:r>
              <a:rPr lang="en-GB" dirty="0">
                <a:latin typeface="Palatino" panose="02040602050305020304" pitchFamily="18" charset="0"/>
              </a:rPr>
              <a:t>He takes </a:t>
            </a:r>
            <a:r>
              <a:rPr lang="en-GB" b="1" dirty="0">
                <a:latin typeface="Palatino" panose="02040602050305020304" pitchFamily="18" charset="0"/>
              </a:rPr>
              <a:t>Pythagoras</a:t>
            </a:r>
            <a:r>
              <a:rPr lang="en-GB" dirty="0">
                <a:latin typeface="Palatino" panose="02040602050305020304" pitchFamily="18" charset="0"/>
              </a:rPr>
              <a:t> to have been the source and summit of all philosophy: hence his masterwork “On the Pythagorean Life”; and his philosophy, based on the conflict of the </a:t>
            </a:r>
            <a:r>
              <a:rPr lang="en-GB" b="1" dirty="0">
                <a:latin typeface="Palatino" panose="02040602050305020304" pitchFamily="18" charset="0"/>
              </a:rPr>
              <a:t>limited</a:t>
            </a:r>
            <a:r>
              <a:rPr lang="en-GB" dirty="0">
                <a:latin typeface="Palatino" panose="02040602050305020304" pitchFamily="18" charset="0"/>
              </a:rPr>
              <a:t> and the </a:t>
            </a:r>
            <a:r>
              <a:rPr lang="en-GB" b="1" dirty="0">
                <a:latin typeface="Palatino" panose="02040602050305020304" pitchFamily="18" charset="0"/>
              </a:rPr>
              <a:t>unlimited.</a:t>
            </a:r>
            <a:endParaRPr lang="en-GB" dirty="0">
              <a:latin typeface="Palatino" panose="02040602050305020304" pitchFamily="18" charset="0"/>
            </a:endParaRPr>
          </a:p>
          <a:p>
            <a:pPr lvl="1"/>
            <a:r>
              <a:rPr lang="en-GB" dirty="0">
                <a:latin typeface="Palatino" panose="02040602050305020304" pitchFamily="18" charset="0"/>
              </a:rPr>
              <a:t>“Whoever has tried to read this writer…will ask himself how such a nincompoop could have been regarded by the most distinguished men of his times as a divine master and how he managed to arouse in them so passionate an enthusiasm”. – Cambridge Ancient History</a:t>
            </a:r>
          </a:p>
        </p:txBody>
      </p:sp>
    </p:spTree>
    <p:extLst>
      <p:ext uri="{BB962C8B-B14F-4D97-AF65-F5344CB8AC3E}">
        <p14:creationId xmlns:p14="http://schemas.microsoft.com/office/powerpoint/2010/main" val="20736711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CADF23-DEF7-17A7-8D10-86FBBC7559CC}"/>
              </a:ext>
            </a:extLst>
          </p:cNvPr>
          <p:cNvSpPr>
            <a:spLocks noGrp="1"/>
          </p:cNvSpPr>
          <p:nvPr>
            <p:ph idx="1"/>
          </p:nvPr>
        </p:nvSpPr>
        <p:spPr>
          <a:xfrm>
            <a:off x="838200" y="705853"/>
            <a:ext cx="10515600" cy="5471110"/>
          </a:xfrm>
        </p:spPr>
        <p:txBody>
          <a:bodyPr>
            <a:normAutofit/>
          </a:bodyPr>
          <a:lstStyle/>
          <a:p>
            <a:r>
              <a:rPr lang="en-GB" dirty="0">
                <a:latin typeface="Palatino" panose="02040602050305020304" pitchFamily="18" charset="0"/>
              </a:rPr>
              <a:t>Porphyry, following Plotinus, took an “elitist” attitude to pagan ritual practices. They are mere symbols of a higher reality: fine for the common man, but irrelevant for the real philosopher.</a:t>
            </a:r>
          </a:p>
          <a:p>
            <a:r>
              <a:rPr lang="en-GB" dirty="0">
                <a:latin typeface="Palatino" panose="02040602050305020304" pitchFamily="18" charset="0"/>
              </a:rPr>
              <a:t>Iamblichus – perhaps realising that paganism is on the defensive – stuffs his ontology full of gods. There are no fewer than 360 divine principles; headed by Helios, which has Zeus and </a:t>
            </a:r>
            <a:r>
              <a:rPr lang="en-GB" dirty="0" err="1">
                <a:latin typeface="Palatino" panose="02040602050305020304" pitchFamily="18" charset="0"/>
              </a:rPr>
              <a:t>Sarapis</a:t>
            </a:r>
            <a:r>
              <a:rPr lang="en-GB" dirty="0">
                <a:latin typeface="Palatino" panose="02040602050305020304" pitchFamily="18" charset="0"/>
              </a:rPr>
              <a:t> as his “doubles”; Apollo and Athena as his “emanations”, etc.</a:t>
            </a:r>
          </a:p>
          <a:p>
            <a:r>
              <a:rPr lang="en-GB" dirty="0">
                <a:latin typeface="Palatino" panose="02040602050305020304" pitchFamily="18" charset="0"/>
              </a:rPr>
              <a:t>His system is the high-mark of </a:t>
            </a:r>
            <a:r>
              <a:rPr lang="en-GB" b="1" dirty="0">
                <a:latin typeface="Palatino" panose="02040602050305020304" pitchFamily="18" charset="0"/>
              </a:rPr>
              <a:t>syncretism</a:t>
            </a:r>
            <a:r>
              <a:rPr lang="en-GB" dirty="0">
                <a:latin typeface="Palatino" panose="02040602050305020304" pitchFamily="18" charset="0"/>
              </a:rPr>
              <a:t>. His system encompasses Judaism, Egyptian religion, the Chaldean Oracles, Gnosticism, etc. </a:t>
            </a:r>
            <a:r>
              <a:rPr lang="en-GB" b="1" dirty="0">
                <a:latin typeface="Palatino" panose="02040602050305020304" pitchFamily="18" charset="0"/>
              </a:rPr>
              <a:t>Every</a:t>
            </a:r>
            <a:r>
              <a:rPr lang="en-GB" dirty="0">
                <a:latin typeface="Palatino" panose="02040602050305020304" pitchFamily="18" charset="0"/>
              </a:rPr>
              <a:t> </a:t>
            </a:r>
            <a:r>
              <a:rPr lang="en-GB" dirty="0" err="1">
                <a:latin typeface="Palatino" panose="02040602050305020304" pitchFamily="18" charset="0"/>
              </a:rPr>
              <a:t>salvic</a:t>
            </a:r>
            <a:r>
              <a:rPr lang="en-GB" dirty="0">
                <a:latin typeface="Palatino" panose="02040602050305020304" pitchFamily="18" charset="0"/>
              </a:rPr>
              <a:t> ritual is to be included.</a:t>
            </a:r>
          </a:p>
          <a:p>
            <a:endParaRPr lang="en-GB" dirty="0">
              <a:latin typeface="Palatino" panose="02040602050305020304" pitchFamily="18" charset="0"/>
            </a:endParaRPr>
          </a:p>
          <a:p>
            <a:endParaRPr lang="en-GB" dirty="0"/>
          </a:p>
        </p:txBody>
      </p:sp>
    </p:spTree>
    <p:extLst>
      <p:ext uri="{BB962C8B-B14F-4D97-AF65-F5344CB8AC3E}">
        <p14:creationId xmlns:p14="http://schemas.microsoft.com/office/powerpoint/2010/main" val="37684472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81C026-C9D1-249E-2F22-74EF58EE6BDD}"/>
              </a:ext>
            </a:extLst>
          </p:cNvPr>
          <p:cNvPicPr>
            <a:picLocks noChangeAspect="1"/>
          </p:cNvPicPr>
          <p:nvPr/>
        </p:nvPicPr>
        <p:blipFill rotWithShape="1">
          <a:blip r:embed="rId2"/>
          <a:srcRect l="9521" r="7051" b="-3"/>
          <a:stretch/>
        </p:blipFill>
        <p:spPr>
          <a:xfrm>
            <a:off x="279143" y="299509"/>
            <a:ext cx="5221625" cy="6258983"/>
          </a:xfrm>
          <a:prstGeom prst="rect">
            <a:avLst/>
          </a:prstGeom>
        </p:spPr>
      </p:pic>
      <p:sp>
        <p:nvSpPr>
          <p:cNvPr id="3" name="Content Placeholder 2">
            <a:extLst>
              <a:ext uri="{FF2B5EF4-FFF2-40B4-BE49-F238E27FC236}">
                <a16:creationId xmlns:a16="http://schemas.microsoft.com/office/drawing/2014/main" id="{00D89C3A-5D59-A385-D047-924DBCB9DD12}"/>
              </a:ext>
            </a:extLst>
          </p:cNvPr>
          <p:cNvSpPr>
            <a:spLocks noGrp="1"/>
          </p:cNvSpPr>
          <p:nvPr>
            <p:ph idx="1"/>
          </p:nvPr>
        </p:nvSpPr>
        <p:spPr>
          <a:xfrm>
            <a:off x="5779911" y="97368"/>
            <a:ext cx="5806250" cy="6760632"/>
          </a:xfrm>
        </p:spPr>
        <p:txBody>
          <a:bodyPr anchor="t">
            <a:normAutofit/>
          </a:bodyPr>
          <a:lstStyle/>
          <a:p>
            <a:r>
              <a:rPr lang="en-GB" sz="2000" dirty="0">
                <a:solidFill>
                  <a:schemeClr val="tx1">
                    <a:alpha val="80000"/>
                  </a:schemeClr>
                </a:solidFill>
                <a:latin typeface="Palatino" panose="02040602050305020304" pitchFamily="18" charset="0"/>
              </a:rPr>
              <a:t>Iamblichus’ aim is essentially to found a pagan “Church Militant”. His pupils are inducted into as many mystery cults as possible: again, the more methods of salvation, the better.</a:t>
            </a:r>
          </a:p>
          <a:p>
            <a:r>
              <a:rPr lang="en-GB" sz="2000" dirty="0">
                <a:solidFill>
                  <a:schemeClr val="tx1">
                    <a:alpha val="80000"/>
                  </a:schemeClr>
                </a:solidFill>
                <a:latin typeface="Palatino" panose="02040602050305020304" pitchFamily="18" charset="0"/>
              </a:rPr>
              <a:t>He has an elaborate taxonomy of divine beings: not only God and the gods, but archangels, demons, dominions, lords, souls, etc. (drawing heavily from Jewish tradition). </a:t>
            </a:r>
          </a:p>
          <a:p>
            <a:r>
              <a:rPr lang="en-GB" sz="2000" dirty="0">
                <a:solidFill>
                  <a:schemeClr val="tx1">
                    <a:alpha val="80000"/>
                  </a:schemeClr>
                </a:solidFill>
                <a:latin typeface="Palatino" panose="02040602050305020304" pitchFamily="18" charset="0"/>
              </a:rPr>
              <a:t>Equally-elaborate is his theory of </a:t>
            </a:r>
            <a:r>
              <a:rPr lang="en-GB" sz="2000" b="1" dirty="0">
                <a:solidFill>
                  <a:schemeClr val="tx1">
                    <a:alpha val="80000"/>
                  </a:schemeClr>
                </a:solidFill>
                <a:latin typeface="Palatino" panose="02040602050305020304" pitchFamily="18" charset="0"/>
              </a:rPr>
              <a:t>exorcism</a:t>
            </a:r>
            <a:r>
              <a:rPr lang="en-GB" sz="2000" dirty="0">
                <a:solidFill>
                  <a:schemeClr val="tx1">
                    <a:alpha val="80000"/>
                  </a:schemeClr>
                </a:solidFill>
                <a:latin typeface="Palatino" panose="02040602050305020304" pitchFamily="18" charset="0"/>
              </a:rPr>
              <a:t>. The soul of the exorcised has to ascend to the union with these celestial beings, but they require the proper material objects: including the sacrifice of the appropriate animal. </a:t>
            </a:r>
          </a:p>
        </p:txBody>
      </p:sp>
    </p:spTree>
    <p:extLst>
      <p:ext uri="{BB962C8B-B14F-4D97-AF65-F5344CB8AC3E}">
        <p14:creationId xmlns:p14="http://schemas.microsoft.com/office/powerpoint/2010/main" val="21368083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1AAD8-855D-D96A-75D6-95520DC59471}"/>
              </a:ext>
            </a:extLst>
          </p:cNvPr>
          <p:cNvSpPr>
            <a:spLocks noGrp="1"/>
          </p:cNvSpPr>
          <p:nvPr>
            <p:ph type="title"/>
          </p:nvPr>
        </p:nvSpPr>
        <p:spPr/>
        <p:txBody>
          <a:bodyPr/>
          <a:lstStyle/>
          <a:p>
            <a:pPr algn="ctr"/>
            <a:r>
              <a:rPr lang="en-GB" dirty="0">
                <a:latin typeface="Palatino" panose="02040602050305020304" pitchFamily="18" charset="0"/>
              </a:rPr>
              <a:t>Theurgy</a:t>
            </a:r>
          </a:p>
        </p:txBody>
      </p:sp>
      <p:sp>
        <p:nvSpPr>
          <p:cNvPr id="3" name="Content Placeholder 2">
            <a:extLst>
              <a:ext uri="{FF2B5EF4-FFF2-40B4-BE49-F238E27FC236}">
                <a16:creationId xmlns:a16="http://schemas.microsoft.com/office/drawing/2014/main" id="{34081797-3B20-98C5-6AD1-1714871E9ABE}"/>
              </a:ext>
            </a:extLst>
          </p:cNvPr>
          <p:cNvSpPr>
            <a:spLocks noGrp="1"/>
          </p:cNvSpPr>
          <p:nvPr>
            <p:ph idx="1"/>
          </p:nvPr>
        </p:nvSpPr>
        <p:spPr/>
        <p:txBody>
          <a:bodyPr>
            <a:normAutofit fontScale="92500" lnSpcReduction="10000"/>
          </a:bodyPr>
          <a:lstStyle/>
          <a:p>
            <a:r>
              <a:rPr lang="en-GB" dirty="0">
                <a:latin typeface="Palatino" panose="02040602050305020304" pitchFamily="18" charset="0"/>
              </a:rPr>
              <a:t>Iamblichus is basically a magician. His metaphysical system grounds his system of </a:t>
            </a:r>
            <a:r>
              <a:rPr lang="en-GB" b="1" dirty="0">
                <a:latin typeface="Palatino" panose="02040602050305020304" pitchFamily="18" charset="0"/>
              </a:rPr>
              <a:t>theurgy</a:t>
            </a:r>
            <a:r>
              <a:rPr lang="en-GB" dirty="0">
                <a:latin typeface="Palatino" panose="02040602050305020304" pitchFamily="18" charset="0"/>
              </a:rPr>
              <a:t>: “divine workings”.</a:t>
            </a:r>
          </a:p>
          <a:p>
            <a:r>
              <a:rPr lang="en-GB" dirty="0">
                <a:latin typeface="Palatino" panose="02040602050305020304" pitchFamily="18" charset="0"/>
              </a:rPr>
              <a:t>Following the </a:t>
            </a:r>
            <a:r>
              <a:rPr lang="en-GB" b="1" dirty="0">
                <a:latin typeface="Palatino" panose="02040602050305020304" pitchFamily="18" charset="0"/>
              </a:rPr>
              <a:t>Chaldean Oracles</a:t>
            </a:r>
            <a:r>
              <a:rPr lang="en-GB" dirty="0">
                <a:latin typeface="Palatino" panose="02040602050305020304" pitchFamily="18" charset="0"/>
              </a:rPr>
              <a:t>, he makes a division between the worldly and the “divine” entities: the former is governed by Fate; the latter isn’t.</a:t>
            </a:r>
          </a:p>
          <a:p>
            <a:r>
              <a:rPr lang="en-GB" dirty="0">
                <a:latin typeface="Palatino" panose="02040602050305020304" pitchFamily="18" charset="0"/>
              </a:rPr>
              <a:t>We cannot hope to ascend from the world by mere contemplation. We need </a:t>
            </a:r>
            <a:r>
              <a:rPr lang="en-GB" b="1" dirty="0">
                <a:latin typeface="Palatino" panose="02040602050305020304" pitchFamily="18" charset="0"/>
              </a:rPr>
              <a:t>ritual</a:t>
            </a:r>
            <a:r>
              <a:rPr lang="en-GB" dirty="0">
                <a:latin typeface="Palatino" panose="02040602050305020304" pitchFamily="18" charset="0"/>
              </a:rPr>
              <a:t>: the higher “contemplative” ritual; but also the lower, “material” ritual. </a:t>
            </a:r>
          </a:p>
          <a:p>
            <a:r>
              <a:rPr lang="en-GB" dirty="0">
                <a:latin typeface="Palatino" panose="02040602050305020304" pitchFamily="18" charset="0"/>
              </a:rPr>
              <a:t>These rituals help to correct the “disorder” inherent in the world, bringing the soul to the true, harmonic proportions envisioned by the </a:t>
            </a:r>
            <a:r>
              <a:rPr lang="en-GB" b="1" dirty="0">
                <a:latin typeface="Palatino" panose="02040602050305020304" pitchFamily="18" charset="0"/>
              </a:rPr>
              <a:t>Demiurge</a:t>
            </a:r>
            <a:r>
              <a:rPr lang="en-GB" dirty="0">
                <a:latin typeface="Palatino" panose="02040602050305020304" pitchFamily="18" charset="0"/>
              </a:rPr>
              <a:t>, through a </a:t>
            </a:r>
            <a:r>
              <a:rPr lang="en-GB" b="1" dirty="0" err="1">
                <a:latin typeface="Palatino" panose="02040602050305020304" pitchFamily="18" charset="0"/>
              </a:rPr>
              <a:t>sympatheia</a:t>
            </a:r>
            <a:r>
              <a:rPr lang="en-GB" dirty="0">
                <a:latin typeface="Palatino" panose="02040602050305020304" pitchFamily="18" charset="0"/>
              </a:rPr>
              <a:t> with the world, and then a </a:t>
            </a:r>
            <a:r>
              <a:rPr lang="en-GB" b="1" dirty="0">
                <a:latin typeface="Palatino" panose="02040602050305020304" pitchFamily="18" charset="0"/>
              </a:rPr>
              <a:t>philia </a:t>
            </a:r>
            <a:r>
              <a:rPr lang="en-GB" dirty="0">
                <a:latin typeface="Palatino" panose="02040602050305020304" pitchFamily="18" charset="0"/>
              </a:rPr>
              <a:t>with the divine. </a:t>
            </a:r>
            <a:endParaRPr lang="en-GB" b="1" dirty="0">
              <a:latin typeface="Palatino" panose="02040602050305020304" pitchFamily="18" charset="0"/>
            </a:endParaRPr>
          </a:p>
          <a:p>
            <a:endParaRPr lang="en-GB" dirty="0">
              <a:latin typeface="Palatino" panose="02040602050305020304" pitchFamily="18" charset="0"/>
            </a:endParaRPr>
          </a:p>
        </p:txBody>
      </p:sp>
    </p:spTree>
    <p:extLst>
      <p:ext uri="{BB962C8B-B14F-4D97-AF65-F5344CB8AC3E}">
        <p14:creationId xmlns:p14="http://schemas.microsoft.com/office/powerpoint/2010/main" val="36050671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87D47-0E8E-FF20-9904-1F2B3C3FB4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A7E3A2-6316-764B-CF75-8B0CB70D29DD}"/>
              </a:ext>
            </a:extLst>
          </p:cNvPr>
          <p:cNvSpPr>
            <a:spLocks noGrp="1"/>
          </p:cNvSpPr>
          <p:nvPr>
            <p:ph idx="1"/>
          </p:nvPr>
        </p:nvSpPr>
        <p:spPr/>
        <p:txBody>
          <a:bodyPr/>
          <a:lstStyle/>
          <a:p>
            <a:pPr algn="l"/>
            <a:r>
              <a:rPr lang="en-GB" dirty="0"/>
              <a:t>…rather, it is the perfect accomplishment of ineffable acts, religiously performed and beyond all understanding, and it is the power of ineffable symbols comprehended by the gods alone, that establishes theurgical union. Thus we do not perform these acts intellectually; for then their efficacy would be intellectual and would depend on us, neither of which is true. In fact, these very symbols, by themselves, perform their own work, without our thinking; and the ineffable power of the gods to whom these symbols elevate us, recognizes by itself its own images. It is not awakened to this by our thinking. (DM </a:t>
            </a:r>
            <a:r>
              <a:rPr lang="en-GB" sz="1800" b="0" i="0" u="none" strike="noStrike" baseline="0" dirty="0">
                <a:latin typeface="Code"/>
              </a:rPr>
              <a:t>96.13-97.9)</a:t>
            </a:r>
            <a:endParaRPr lang="en-GB" dirty="0"/>
          </a:p>
        </p:txBody>
      </p:sp>
    </p:spTree>
    <p:extLst>
      <p:ext uri="{BB962C8B-B14F-4D97-AF65-F5344CB8AC3E}">
        <p14:creationId xmlns:p14="http://schemas.microsoft.com/office/powerpoint/2010/main" val="3136001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C02D-4A01-2B44-0F94-281AA32ED6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A0F448-DD45-3D96-8AB7-73099FB5914B}"/>
              </a:ext>
            </a:extLst>
          </p:cNvPr>
          <p:cNvSpPr>
            <a:spLocks noGrp="1"/>
          </p:cNvSpPr>
          <p:nvPr>
            <p:ph idx="1"/>
          </p:nvPr>
        </p:nvSpPr>
        <p:spPr/>
        <p:txBody>
          <a:bodyPr>
            <a:normAutofit/>
          </a:bodyPr>
          <a:lstStyle/>
          <a:p>
            <a:r>
              <a:rPr lang="en-GB" dirty="0">
                <a:latin typeface="Palatino" panose="02040602050305020304" pitchFamily="18" charset="0"/>
              </a:rPr>
              <a:t>Iamblichus’ theurgy has been interpreted as a way of purifying the soul </a:t>
            </a:r>
            <a:r>
              <a:rPr lang="en-GB" b="1" dirty="0">
                <a:latin typeface="Palatino" panose="02040602050305020304" pitchFamily="18" charset="0"/>
              </a:rPr>
              <a:t>intellectually</a:t>
            </a:r>
            <a:r>
              <a:rPr lang="en-GB" dirty="0">
                <a:latin typeface="Palatino" panose="02040602050305020304" pitchFamily="18" charset="0"/>
              </a:rPr>
              <a:t>: to stop it from “making itself its own idol”, and instead “descending” into the body, making its corporeality its very method of salvation. </a:t>
            </a:r>
          </a:p>
          <a:p>
            <a:pPr algn="l"/>
            <a:endParaRPr lang="en-GB" sz="1800" b="0" i="0" u="none" strike="noStrike" baseline="0" dirty="0">
              <a:solidFill>
                <a:srgbClr val="000000"/>
              </a:solidFill>
              <a:latin typeface="Palatino" panose="02040602050305020304" pitchFamily="18" charset="0"/>
            </a:endParaRPr>
          </a:p>
          <a:p>
            <a:r>
              <a:rPr lang="en-GB" sz="1800" b="0" i="0" u="none" strike="noStrike" baseline="0" dirty="0">
                <a:latin typeface="Palatino" panose="02040602050305020304" pitchFamily="18" charset="0"/>
              </a:rPr>
              <a:t>All of theurgy has two aspects. One is that it is a rite conducted by men, which preserves our natural order in the universe; the other is that it is empowered by divine symbols and is raised up on high through them and joined to the gods and proceeds harmoniously toward the </a:t>
            </a:r>
            <a:r>
              <a:rPr lang="en-GB" sz="1800" b="0" i="0" u="none" strike="noStrike" baseline="0" dirty="0" err="1">
                <a:latin typeface="Palatino" panose="02040602050305020304" pitchFamily="18" charset="0"/>
              </a:rPr>
              <a:t>fulfillment</a:t>
            </a:r>
            <a:r>
              <a:rPr lang="en-GB" sz="1800" b="0" i="0" u="none" strike="noStrike" baseline="0" dirty="0">
                <a:latin typeface="Palatino" panose="02040602050305020304" pitchFamily="18" charset="0"/>
              </a:rPr>
              <a:t> of their purposes. This latter aspect can rightly be [called] 'putting on the form of the gods.' (DM 184)</a:t>
            </a:r>
          </a:p>
          <a:p>
            <a:r>
              <a:rPr lang="en-GB" sz="1900" dirty="0">
                <a:latin typeface="Palatino" panose="02040602050305020304" pitchFamily="18" charset="0"/>
              </a:rPr>
              <a:t>The more we go up to the peak and sameness of those things that are first in form and essence, and lead ourselves up from parts to wholes, so much the more do we discover the eternally existing union, and see that it is the anterior and commanding principle, which contains in and around itself otherness and </a:t>
            </a:r>
            <a:r>
              <a:rPr lang="en-GB" sz="1900" dirty="0" err="1">
                <a:latin typeface="Palatino" panose="02040602050305020304" pitchFamily="18" charset="0"/>
              </a:rPr>
              <a:t>multiciplicity</a:t>
            </a:r>
            <a:r>
              <a:rPr lang="en-GB" sz="1900" dirty="0">
                <a:latin typeface="Palatino" panose="02040602050305020304" pitchFamily="18" charset="0"/>
              </a:rPr>
              <a:t>. (DM 59.9-15)106</a:t>
            </a:r>
          </a:p>
        </p:txBody>
      </p:sp>
    </p:spTree>
    <p:extLst>
      <p:ext uri="{BB962C8B-B14F-4D97-AF65-F5344CB8AC3E}">
        <p14:creationId xmlns:p14="http://schemas.microsoft.com/office/powerpoint/2010/main" val="1608229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174</TotalTime>
  <Words>7333</Words>
  <Application>Microsoft Office PowerPoint</Application>
  <PresentationFormat>Widescreen</PresentationFormat>
  <Paragraphs>223</Paragraphs>
  <Slides>47</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47</vt:i4>
      </vt:variant>
    </vt:vector>
  </HeadingPairs>
  <TitlesOfParts>
    <vt:vector size="57" baseType="lpstr">
      <vt:lpstr>Arial</vt:lpstr>
      <vt:lpstr>Calibri</vt:lpstr>
      <vt:lpstr>Calibri Light</vt:lpstr>
      <vt:lpstr>Code</vt:lpstr>
      <vt:lpstr>Gill Sans Nova</vt:lpstr>
      <vt:lpstr>HiddenHorzOCl</vt:lpstr>
      <vt:lpstr>Palatino</vt:lpstr>
      <vt:lpstr>Palatino Linotype</vt:lpstr>
      <vt:lpstr>Times New Roman</vt:lpstr>
      <vt:lpstr>Office Theme</vt:lpstr>
      <vt:lpstr>Aspects of Greek and Roman Religion</vt:lpstr>
      <vt:lpstr>The Authority of Homer</vt:lpstr>
      <vt:lpstr>PowerPoint Presentation</vt:lpstr>
      <vt:lpstr>Presocratics</vt:lpstr>
      <vt:lpstr>PowerPoint Presentation</vt:lpstr>
      <vt:lpstr>Allegorical Readings of Homer</vt:lpstr>
      <vt:lpstr>Platonic Principles</vt:lpstr>
      <vt:lpstr>Platonic Principles: Ethics</vt:lpstr>
      <vt:lpstr>Platonic Principles: Theology</vt:lpstr>
      <vt:lpstr>Allegoresis</vt:lpstr>
      <vt:lpstr>Philo of Alexandria</vt:lpstr>
      <vt:lpstr>PowerPoint Presentation</vt:lpstr>
      <vt:lpstr>Philo’s Cosmology</vt:lpstr>
      <vt:lpstr>PowerPoint Presentation</vt:lpstr>
      <vt:lpstr>St Paul</vt:lpstr>
      <vt:lpstr>Heretics</vt:lpstr>
      <vt:lpstr>Justin Martyr</vt:lpstr>
      <vt:lpstr>PowerPoint Presentation</vt:lpstr>
      <vt:lpstr>Irenaeus</vt:lpstr>
      <vt:lpstr>Celsus</vt:lpstr>
      <vt:lpstr>PowerPoint Presentation</vt:lpstr>
      <vt:lpstr>PowerPoint Presentation</vt:lpstr>
      <vt:lpstr>Origen</vt:lpstr>
      <vt:lpstr>Origen’s Allegoresis</vt:lpstr>
      <vt:lpstr>PowerPoint Presentation</vt:lpstr>
      <vt:lpstr>PowerPoint Presentation</vt:lpstr>
      <vt:lpstr>PowerPoint Presentation</vt:lpstr>
      <vt:lpstr>Origen’s Theology</vt:lpstr>
      <vt:lpstr>Origen’s Bible</vt:lpstr>
      <vt:lpstr>The Pagan Reaction</vt:lpstr>
      <vt:lpstr>The Neoplatonists</vt:lpstr>
      <vt:lpstr>Plotinus’ Thought</vt:lpstr>
      <vt:lpstr>Plotinus’ Ethics</vt:lpstr>
      <vt:lpstr>Porphyry</vt:lpstr>
      <vt:lpstr>Lactantius</vt:lpstr>
      <vt:lpstr>Porphyry’s Works</vt:lpstr>
      <vt:lpstr>Porphyry’s Religion</vt:lpstr>
      <vt:lpstr>Porphyry and the Christians</vt:lpstr>
      <vt:lpstr>Porphyry’s Attitude</vt:lpstr>
      <vt:lpstr>PowerPoint Presentation</vt:lpstr>
      <vt:lpstr>Porphyry’s Alternative</vt:lpstr>
      <vt:lpstr>Iamblichus</vt:lpstr>
      <vt:lpstr>PowerPoint Presentation</vt:lpstr>
      <vt:lpstr>PowerPoint Presentation</vt:lpstr>
      <vt:lpstr>Theurgy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Aspects of Greek and Roman Religion</dc:title>
  <dc:creator>Michael Withey</dc:creator>
  <cp:lastModifiedBy>Michael Withey</cp:lastModifiedBy>
  <cp:revision>2</cp:revision>
  <dcterms:created xsi:type="dcterms:W3CDTF">2023-04-13T07:20:59Z</dcterms:created>
  <dcterms:modified xsi:type="dcterms:W3CDTF">2023-04-13T10:15:18Z</dcterms:modified>
</cp:coreProperties>
</file>