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1"/>
  </p:notesMasterIdLst>
  <p:sldIdLst>
    <p:sldId id="256" r:id="rId2"/>
    <p:sldId id="445" r:id="rId3"/>
    <p:sldId id="446" r:id="rId4"/>
    <p:sldId id="447" r:id="rId5"/>
    <p:sldId id="448" r:id="rId6"/>
    <p:sldId id="449" r:id="rId7"/>
    <p:sldId id="450" r:id="rId8"/>
    <p:sldId id="451" r:id="rId9"/>
    <p:sldId id="464" r:id="rId10"/>
    <p:sldId id="452" r:id="rId11"/>
    <p:sldId id="453" r:id="rId12"/>
    <p:sldId id="454" r:id="rId13"/>
    <p:sldId id="466" r:id="rId14"/>
    <p:sldId id="467" r:id="rId15"/>
    <p:sldId id="455" r:id="rId16"/>
    <p:sldId id="456" r:id="rId17"/>
    <p:sldId id="465" r:id="rId18"/>
    <p:sldId id="457" r:id="rId19"/>
    <p:sldId id="468" r:id="rId20"/>
    <p:sldId id="458" r:id="rId21"/>
    <p:sldId id="469" r:id="rId22"/>
    <p:sldId id="459" r:id="rId23"/>
    <p:sldId id="470" r:id="rId24"/>
    <p:sldId id="460" r:id="rId25"/>
    <p:sldId id="461" r:id="rId26"/>
    <p:sldId id="462" r:id="rId27"/>
    <p:sldId id="463" r:id="rId28"/>
    <p:sldId id="387" r:id="rId29"/>
    <p:sldId id="41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706" autoAdjust="0"/>
  </p:normalViewPr>
  <p:slideViewPr>
    <p:cSldViewPr snapToGrid="0" snapToObjects="1">
      <p:cViewPr varScale="1">
        <p:scale>
          <a:sx n="92" d="100"/>
          <a:sy n="92" d="100"/>
        </p:scale>
        <p:origin x="39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6/18/2026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 want a fresh start only because we didn’t sufficiently care for the last fresh start. ~CRAIG D. LOUNSBROUGH</a:t>
            </a:r>
          </a:p>
          <a:p>
            <a:endParaRPr lang="en-GB" i="1" dirty="0"/>
          </a:p>
          <a:p>
            <a:r>
              <a:rPr lang="en-GB" b="1" dirty="0"/>
              <a:t>Security Maintenance</a:t>
            </a:r>
            <a:r>
              <a:rPr lang="en-GB" dirty="0"/>
              <a:t> is often overlooked, but from a governance perspective it is one of the most important lectures because it answers:</a:t>
            </a:r>
          </a:p>
          <a:p>
            <a:r>
              <a:rPr lang="en-GB" b="1" dirty="0"/>
              <a:t>"How do we ensure security remains effective after implementation?"</a:t>
            </a:r>
            <a:endParaRPr lang="en-GB" dirty="0"/>
          </a:p>
          <a:p>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D1DF9A8-61AD-4C15-8554-EB71FBA02514}" type="slidenum">
              <a:rPr lang="en-US" sz="1200" smtClean="0"/>
              <a:pPr eaLnBrk="1" hangingPunct="1"/>
              <a:t>3</a:t>
            </a:fld>
            <a:endParaRPr lang="en-US" sz="1200" dirty="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This lecture links directly back to:</a:t>
            </a:r>
          </a:p>
          <a:p>
            <a:r>
              <a:rPr lang="en-GB" dirty="0"/>
              <a:t>Governance </a:t>
            </a:r>
          </a:p>
          <a:p>
            <a:r>
              <a:rPr lang="en-GB" dirty="0"/>
              <a:t>Risk Management </a:t>
            </a:r>
          </a:p>
          <a:p>
            <a:r>
              <a:rPr lang="en-GB" dirty="0"/>
              <a:t>Security Programmes </a:t>
            </a:r>
          </a:p>
          <a:p>
            <a:r>
              <a:rPr lang="en-GB" dirty="0"/>
              <a:t>Security Metrics </a:t>
            </a:r>
          </a:p>
          <a:p>
            <a:r>
              <a:rPr lang="en-GB" dirty="0"/>
              <a:t>Continuous Improvement </a:t>
            </a:r>
          </a:p>
          <a:p>
            <a:r>
              <a:rPr lang="en-GB" dirty="0"/>
              <a:t>Security Operations</a:t>
            </a:r>
          </a:p>
          <a:p>
            <a:endParaRPr lang="en-GB" dirty="0"/>
          </a:p>
          <a:p>
            <a:r>
              <a:rPr lang="en-GB" dirty="0"/>
              <a:t>Why do organisations become vulnerable after initially implementing strong security controls?</a:t>
            </a:r>
          </a:p>
          <a:p>
            <a:r>
              <a:rPr lang="en-GB" b="1" dirty="0"/>
              <a:t>Sample Answer</a:t>
            </a:r>
          </a:p>
          <a:p>
            <a:r>
              <a:rPr lang="en-GB" dirty="0"/>
              <a:t>Technology, threats and business environments constantly evolve.</a:t>
            </a:r>
          </a:p>
          <a:p>
            <a:endParaRPr lang="en-GB" dirty="0"/>
          </a:p>
          <a:p>
            <a:pPr eaLnBrk="1" hangingPunct="1"/>
            <a:endParaRPr lang="en-US" dirty="0"/>
          </a:p>
        </p:txBody>
      </p:sp>
    </p:spTree>
    <p:extLst>
      <p:ext uri="{BB962C8B-B14F-4D97-AF65-F5344CB8AC3E}">
        <p14:creationId xmlns:p14="http://schemas.microsoft.com/office/powerpoint/2010/main" val="1601048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30C859-42FD-4A66-8861-B4203A4A0286}" type="slidenum">
              <a:rPr lang="en-US" altLang="en-US"/>
              <a:pPr/>
              <a:t>4</a:t>
            </a:fld>
            <a:endParaRPr lang="en-US" altLang="en-US"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p:txBody>
          <a:bodyPr/>
          <a:lstStyle/>
          <a:p>
            <a:pPr eaLnBrk="1" hangingPunct="1"/>
            <a:r>
              <a:rPr lang="en-US" altLang="en-US" b="1" dirty="0"/>
              <a:t>Security Management Models</a:t>
            </a:r>
          </a:p>
          <a:p>
            <a:pPr eaLnBrk="1" hangingPunct="1"/>
            <a:r>
              <a:rPr lang="en-US" altLang="en-US" dirty="0"/>
              <a:t>To assist the information security community to manage and operate the ongoing security program, a management model must be adopted.</a:t>
            </a:r>
          </a:p>
          <a:p>
            <a:pPr eaLnBrk="1" hangingPunct="1"/>
            <a:r>
              <a:rPr lang="en-US" altLang="en-US" dirty="0"/>
              <a:t>In general, management models are frameworks that structure the tasks of managing a particular set of activities or business functions.</a:t>
            </a:r>
          </a:p>
          <a:p>
            <a:pPr eaLnBrk="1" hangingPunct="1"/>
            <a:endParaRPr lang="en-US" altLang="en-US" dirty="0"/>
          </a:p>
        </p:txBody>
      </p:sp>
    </p:spTree>
    <p:extLst>
      <p:ext uri="{BB962C8B-B14F-4D97-AF65-F5344CB8AC3E}">
        <p14:creationId xmlns:p14="http://schemas.microsoft.com/office/powerpoint/2010/main" val="132296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25000" lnSpcReduction="20000"/>
          </a:bodyPr>
          <a:lstStyle/>
          <a:p>
            <a:pPr>
              <a:defRPr/>
            </a:pPr>
            <a:r>
              <a:rPr lang="en-GB" dirty="0"/>
              <a:t>Why do frameworks need periodic updates?</a:t>
            </a:r>
            <a:endParaRPr lang="en-US" b="1" dirty="0"/>
          </a:p>
          <a:p>
            <a:pPr>
              <a:defRPr/>
            </a:pPr>
            <a:endParaRPr lang="en-US" b="1" dirty="0"/>
          </a:p>
          <a:p>
            <a:pPr>
              <a:defRPr/>
            </a:pPr>
            <a:r>
              <a:rPr lang="en-US" b="1" dirty="0"/>
              <a:t>NIST SP 800-100 Information Security Handbook</a:t>
            </a:r>
          </a:p>
          <a:p>
            <a:pPr marL="342900" indent="-342900">
              <a:spcBef>
                <a:spcPct val="20000"/>
              </a:spcBef>
              <a:buFontTx/>
              <a:buChar char="•"/>
              <a:defRPr/>
            </a:pPr>
            <a:r>
              <a:rPr lang="en-US" altLang="en-US" sz="2600" kern="0" dirty="0">
                <a:solidFill>
                  <a:srgbClr val="222222"/>
                </a:solidFill>
                <a:latin typeface="Arial"/>
              </a:rPr>
              <a:t>Provides managerial guidance for establishing and implementing an information security program</a:t>
            </a:r>
          </a:p>
          <a:p>
            <a:pPr marL="342900" indent="-342900">
              <a:spcBef>
                <a:spcPct val="20000"/>
              </a:spcBef>
              <a:buFontTx/>
              <a:buChar char="•"/>
              <a:defRPr/>
            </a:pPr>
            <a:r>
              <a:rPr lang="en-US" altLang="en-US" sz="2600" kern="0" dirty="0">
                <a:solidFill>
                  <a:srgbClr val="222222"/>
                </a:solidFill>
                <a:latin typeface="Arial"/>
              </a:rPr>
              <a:t>There are thirteen areas of information security management presented</a:t>
            </a:r>
          </a:p>
          <a:p>
            <a:pPr marL="742950" lvl="1" indent="-285750">
              <a:spcBef>
                <a:spcPct val="20000"/>
              </a:spcBef>
              <a:buFontTx/>
              <a:buChar char="–"/>
              <a:defRPr/>
            </a:pPr>
            <a:r>
              <a:rPr lang="en-US" altLang="en-US" sz="2400" kern="0" dirty="0">
                <a:solidFill>
                  <a:srgbClr val="222222"/>
                </a:solidFill>
                <a:latin typeface="Arial"/>
              </a:rPr>
              <a:t>Provides for specific monitoring activities for each task</a:t>
            </a:r>
          </a:p>
          <a:p>
            <a:pPr marL="742950" lvl="1" indent="-285750">
              <a:spcBef>
                <a:spcPct val="20000"/>
              </a:spcBef>
              <a:buFontTx/>
              <a:buChar char="–"/>
              <a:defRPr/>
            </a:pPr>
            <a:r>
              <a:rPr lang="en-US" altLang="en-US" sz="2400" kern="0" dirty="0">
                <a:solidFill>
                  <a:srgbClr val="222222"/>
                </a:solidFill>
                <a:latin typeface="Arial"/>
              </a:rPr>
              <a:t>Tasks should be done on an ongoing basis</a:t>
            </a:r>
          </a:p>
          <a:p>
            <a:pPr marL="742950" lvl="1" indent="-285750">
              <a:spcBef>
                <a:spcPct val="20000"/>
              </a:spcBef>
              <a:buFontTx/>
              <a:buChar char="–"/>
              <a:defRPr/>
            </a:pPr>
            <a:r>
              <a:rPr lang="en-US" altLang="en-US" sz="2400" kern="0" dirty="0">
                <a:solidFill>
                  <a:srgbClr val="222222"/>
                </a:solidFill>
                <a:latin typeface="Arial"/>
              </a:rPr>
              <a:t>Not all issues are negative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Information security governance</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Agencies should monitor the status of their programs to ensure:</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Ongoing information security activities providing appropriate support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Policies and procedures are current</a:t>
            </a:r>
          </a:p>
          <a:p>
            <a:pPr marL="1143000" marR="0" lvl="2" indent="-228600" algn="l" defTabSz="914400" rtl="0" eaLnBrk="1" fontAlgn="auto" latinLnBrk="0" hangingPunct="1">
              <a:lnSpc>
                <a:spcPct val="100000"/>
              </a:lnSpc>
              <a:spcBef>
                <a:spcPct val="20000"/>
              </a:spcBef>
              <a:spcAft>
                <a:spcPts val="0"/>
              </a:spcAft>
              <a:buClrTx/>
              <a:buSzTx/>
              <a:buFontTx/>
              <a:buChar char="•"/>
              <a:tabLst/>
              <a:defRPr/>
            </a:pPr>
            <a:r>
              <a:rPr kumimoji="0" lang="en-US" altLang="en-US" sz="2200" b="0" i="0" u="none" strike="noStrike" kern="0" cap="none" spc="0" normalizeH="0" baseline="0" noProof="0" dirty="0">
                <a:ln>
                  <a:noFill/>
                </a:ln>
                <a:solidFill>
                  <a:srgbClr val="222222"/>
                </a:solidFill>
                <a:effectLst/>
                <a:uLnTx/>
                <a:uFillTx/>
                <a:latin typeface="Arial"/>
                <a:ea typeface="+mn-ea"/>
                <a:cs typeface="+mn-cs"/>
              </a:rPr>
              <a:t>Controls are accomplishing their intended purpose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System Development Life Cycle: the overall process of developing, implementing, and retiring information systems through a multistep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Interconnecting systems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The direct connection of two or more information systems for sharing data and other information resources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Can expose the participating organizations to risk</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If one of connected systems compromised, interconnection could be used as conduit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Performance measures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Metrics should be used for monitoring performance of information security controls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Six phase iterative process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Security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One of the most crucial ongoing responsibilities in security management</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Information technology contingency planning</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Consists of a process for recovery and documentation of procedures</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Risk management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Ongoing effort</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400" b="0" i="0" u="none" strike="noStrike" kern="0" cap="none" spc="0" normalizeH="0" baseline="0" noProof="0" dirty="0">
                <a:ln>
                  <a:noFill/>
                </a:ln>
                <a:solidFill>
                  <a:srgbClr val="222222"/>
                </a:solidFill>
                <a:effectLst/>
                <a:uLnTx/>
                <a:uFillTx/>
                <a:latin typeface="Arial"/>
                <a:ea typeface="+mn-ea"/>
                <a:cs typeface="+mn-cs"/>
              </a:rPr>
              <a:t>Tasks include performing risk identification, analysis, and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1" i="0" u="none" strike="noStrike" kern="0" cap="none" spc="0" normalizeH="0" baseline="0" noProof="0" dirty="0">
                <a:ln>
                  <a:noFill/>
                </a:ln>
                <a:solidFill>
                  <a:srgbClr val="222222"/>
                </a:solidFill>
                <a:effectLst/>
                <a:uLnTx/>
                <a:uFillTx/>
                <a:latin typeface="Arial"/>
                <a:ea typeface="+mn-ea"/>
                <a:cs typeface="+mn-cs"/>
              </a:rPr>
              <a:t>Certification, accreditation, and security assessments</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An essential component of any security program</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The status of security controls is checked regularly</a:t>
            </a:r>
          </a:p>
          <a:p>
            <a:pPr marL="742950" marR="0" lvl="1" indent="-285750" algn="l" defTabSz="914400" rtl="0" eaLnBrk="1" fontAlgn="auto" latinLnBrk="0" hangingPunct="1">
              <a:lnSpc>
                <a:spcPct val="100000"/>
              </a:lnSpc>
              <a:spcBef>
                <a:spcPct val="20000"/>
              </a:spcBef>
              <a:spcAft>
                <a:spcPts val="0"/>
              </a:spcAft>
              <a:buClrTx/>
              <a:buSzTx/>
              <a:buFontTx/>
              <a:buChar char="–"/>
              <a:tabLst/>
              <a:defRPr/>
            </a:pPr>
            <a:r>
              <a:rPr kumimoji="0" lang="en-US" altLang="en-US" sz="2300" b="0" i="0" u="none" strike="noStrike" kern="0" cap="none" spc="0" normalizeH="0" baseline="0" noProof="0" dirty="0">
                <a:ln>
                  <a:noFill/>
                </a:ln>
                <a:solidFill>
                  <a:srgbClr val="222222"/>
                </a:solidFill>
                <a:effectLst/>
                <a:uLnTx/>
                <a:uFillTx/>
                <a:latin typeface="Arial"/>
                <a:ea typeface="+mn-ea"/>
                <a:cs typeface="+mn-cs"/>
              </a:rPr>
              <a:t>Auditing: the review of a system’s use to determine if misuse/malfeasance has occurred</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Security services and products acquisition</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Incident response: incident response life cycle</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r>
              <a:rPr kumimoji="0" lang="en-US" altLang="en-US" sz="2600" b="0" i="0" u="none" strike="noStrike" kern="0" cap="none" spc="0" normalizeH="0" baseline="0" noProof="0" dirty="0">
                <a:ln>
                  <a:noFill/>
                </a:ln>
                <a:solidFill>
                  <a:srgbClr val="222222"/>
                </a:solidFill>
                <a:effectLst/>
                <a:uLnTx/>
                <a:uFillTx/>
                <a:latin typeface="Arial"/>
                <a:ea typeface="+mn-ea"/>
                <a:cs typeface="+mn-cs"/>
              </a:rPr>
              <a:t>Configuration (or change) management: manages the effects of changes in configurations, 5 step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(or change) management: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Manages the effects of changes in configurations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1: Identify Change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2: Evaluate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3: Implementation Decision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4: Implement Approved Change Request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 5: Continuous Monitoring</a:t>
            </a:r>
          </a:p>
          <a:p>
            <a:pPr marL="342900" marR="0" lvl="0" indent="-342900" algn="l" defTabSz="914400" rtl="0" eaLnBrk="1" fontAlgn="auto" latinLnBrk="0" hangingPunct="1">
              <a:lnSpc>
                <a:spcPct val="100000"/>
              </a:lnSpc>
              <a:spcBef>
                <a:spcPct val="20000"/>
              </a:spcBef>
              <a:spcAft>
                <a:spcPts val="0"/>
              </a:spcAft>
              <a:buClrTx/>
              <a:buSzTx/>
              <a:buFontTx/>
              <a:buChar char="•"/>
              <a:tabLst/>
              <a:defRPr/>
            </a:pPr>
            <a:endParaRPr kumimoji="0" lang="en-US" altLang="en-US" sz="2600" b="0" i="0" u="none" strike="noStrike" kern="0" cap="none" spc="0" normalizeH="0" baseline="0" noProof="0" dirty="0">
              <a:ln>
                <a:noFill/>
              </a:ln>
              <a:solidFill>
                <a:srgbClr val="222222"/>
              </a:solidFill>
              <a:effectLst/>
              <a:uLnTx/>
              <a:uFillTx/>
              <a:latin typeface="Arial"/>
              <a:ea typeface="+mn-ea"/>
              <a:cs typeface="+mn-cs"/>
            </a:endParaRPr>
          </a:p>
        </p:txBody>
      </p:sp>
      <p:sp>
        <p:nvSpPr>
          <p:cNvPr id="7168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F2297C-C87A-4A4C-8A40-9D80F8A09FDA}" type="slidenum">
              <a:rPr lang="en-US" altLang="en-US"/>
              <a:pPr/>
              <a:t>5</a:t>
            </a:fld>
            <a:endParaRPr lang="en-US" altLang="en-US" dirty="0"/>
          </a:p>
        </p:txBody>
      </p:sp>
    </p:spTree>
    <p:extLst>
      <p:ext uri="{BB962C8B-B14F-4D97-AF65-F5344CB8AC3E}">
        <p14:creationId xmlns:p14="http://schemas.microsoft.com/office/powerpoint/2010/main" val="1975908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5AB2AD-FE58-457A-9D6D-58087DC0E3C2}" type="slidenum">
              <a:rPr lang="en-US" altLang="en-US"/>
              <a:pPr/>
              <a:t>7</a:t>
            </a:fld>
            <a:endParaRPr lang="en-US" altLang="en-US" dirty="0"/>
          </a:p>
        </p:txBody>
      </p:sp>
      <p:sp>
        <p:nvSpPr>
          <p:cNvPr id="77827"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p:txBody>
          <a:bodyPr>
            <a:normAutofit fontScale="92500" lnSpcReduction="10000"/>
          </a:bodyPr>
          <a:lstStyle/>
          <a:p>
            <a:pPr eaLnBrk="1" hangingPunct="1">
              <a:defRPr/>
            </a:pPr>
            <a:r>
              <a:rPr lang="en-US" altLang="en-US" b="1" dirty="0"/>
              <a:t>The Security Maintenance Model</a:t>
            </a:r>
          </a:p>
          <a:p>
            <a:pPr marL="342900" indent="-342900">
              <a:spcBef>
                <a:spcPct val="20000"/>
              </a:spcBef>
              <a:buFontTx/>
              <a:buChar char="•"/>
              <a:defRPr/>
            </a:pPr>
            <a:r>
              <a:rPr lang="en-US" altLang="en-US" sz="2600" kern="0" dirty="0">
                <a:solidFill>
                  <a:srgbClr val="222222"/>
                </a:solidFill>
                <a:latin typeface="Arial"/>
              </a:rPr>
              <a:t>Designed to focus organizational effort on maintaining systems</a:t>
            </a:r>
          </a:p>
          <a:p>
            <a:pPr marL="342900" indent="-342900">
              <a:spcBef>
                <a:spcPct val="20000"/>
              </a:spcBef>
              <a:buFontTx/>
              <a:buChar char="•"/>
              <a:defRPr/>
            </a:pPr>
            <a:r>
              <a:rPr lang="en-US" altLang="en-US" sz="2600" kern="0" dirty="0">
                <a:solidFill>
                  <a:srgbClr val="222222"/>
                </a:solidFill>
                <a:latin typeface="Arial"/>
              </a:rPr>
              <a:t>Recommended maintenance model based on five </a:t>
            </a:r>
            <a:br>
              <a:rPr lang="en-US" altLang="en-US" sz="2600" kern="0" dirty="0">
                <a:solidFill>
                  <a:srgbClr val="222222"/>
                </a:solidFill>
                <a:latin typeface="Arial"/>
              </a:rPr>
            </a:br>
            <a:r>
              <a:rPr lang="en-US" altLang="en-US" sz="2600" kern="0" dirty="0">
                <a:solidFill>
                  <a:srgbClr val="222222"/>
                </a:solidFill>
                <a:latin typeface="Arial"/>
              </a:rPr>
              <a:t>subject areas:</a:t>
            </a:r>
          </a:p>
          <a:p>
            <a:pPr marL="742950" lvl="1" indent="-285750">
              <a:spcBef>
                <a:spcPct val="20000"/>
              </a:spcBef>
              <a:buFontTx/>
              <a:buChar char="–"/>
              <a:defRPr/>
            </a:pPr>
            <a:r>
              <a:rPr lang="en-US" altLang="en-US" sz="2400" kern="0" dirty="0">
                <a:solidFill>
                  <a:srgbClr val="222222"/>
                </a:solidFill>
                <a:latin typeface="Arial"/>
              </a:rPr>
              <a:t>External monitoring</a:t>
            </a:r>
          </a:p>
          <a:p>
            <a:pPr marL="742950" lvl="1" indent="-285750">
              <a:spcBef>
                <a:spcPct val="20000"/>
              </a:spcBef>
              <a:buFontTx/>
              <a:buChar char="–"/>
              <a:defRPr/>
            </a:pPr>
            <a:r>
              <a:rPr lang="en-US" altLang="en-US" sz="2400" kern="0" dirty="0">
                <a:solidFill>
                  <a:srgbClr val="222222"/>
                </a:solidFill>
                <a:latin typeface="Arial"/>
              </a:rPr>
              <a:t>Internal monitoring</a:t>
            </a:r>
          </a:p>
          <a:p>
            <a:pPr marL="742950" lvl="1" indent="-285750">
              <a:spcBef>
                <a:spcPct val="20000"/>
              </a:spcBef>
              <a:buFontTx/>
              <a:buChar char="–"/>
              <a:defRPr/>
            </a:pPr>
            <a:r>
              <a:rPr lang="en-US" altLang="en-US" sz="2400" kern="0" dirty="0">
                <a:solidFill>
                  <a:srgbClr val="222222"/>
                </a:solidFill>
                <a:latin typeface="Arial"/>
              </a:rPr>
              <a:t>Planning and risk assessment</a:t>
            </a:r>
          </a:p>
          <a:p>
            <a:pPr marL="742950" lvl="1" indent="-285750">
              <a:spcBef>
                <a:spcPct val="20000"/>
              </a:spcBef>
              <a:buFontTx/>
              <a:buChar char="–"/>
              <a:defRPr/>
            </a:pPr>
            <a:r>
              <a:rPr lang="en-US" altLang="en-US" sz="2400" kern="0" dirty="0">
                <a:solidFill>
                  <a:srgbClr val="222222"/>
                </a:solidFill>
                <a:latin typeface="Arial"/>
              </a:rPr>
              <a:t>Vulnerability assessment and remediation</a:t>
            </a:r>
          </a:p>
          <a:p>
            <a:pPr marL="742950" lvl="1" indent="-285750">
              <a:spcBef>
                <a:spcPct val="20000"/>
              </a:spcBef>
              <a:buFontTx/>
              <a:buChar char="–"/>
              <a:defRPr/>
            </a:pPr>
            <a:r>
              <a:rPr lang="en-US" altLang="en-US" sz="2400" kern="0" dirty="0">
                <a:solidFill>
                  <a:srgbClr val="222222"/>
                </a:solidFill>
                <a:latin typeface="Arial"/>
              </a:rPr>
              <a:t>Readiness and review</a:t>
            </a:r>
          </a:p>
        </p:txBody>
      </p:sp>
    </p:spTree>
    <p:extLst>
      <p:ext uri="{BB962C8B-B14F-4D97-AF65-F5344CB8AC3E}">
        <p14:creationId xmlns:p14="http://schemas.microsoft.com/office/powerpoint/2010/main" val="415522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r>
              <a:rPr kumimoji="0" lang="en-US" altLang="en-US" sz="2800" b="1" i="0" u="none" strike="noStrike" kern="1200" cap="none" spc="0" normalizeH="0" baseline="0" noProof="0" dirty="0">
                <a:ln>
                  <a:noFill/>
                </a:ln>
                <a:solidFill>
                  <a:srgbClr val="055C91"/>
                </a:solidFill>
                <a:effectLst/>
                <a:uLnTx/>
                <a:uFillTx/>
                <a:latin typeface="Calibri Light"/>
                <a:ea typeface="+mj-ea"/>
                <a:cs typeface="+mj-cs"/>
              </a:rPr>
              <a:t>Monitoring the External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to provide early awareness of new and emerging threats, threat agents, vulnerabilities, and attacks so organization can mount an effective defense</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Entails collecting intelligence from data sources and giving that intelligence context and meaning for use by organizational decision makers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sources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Acquiring threat and vulnerability data is not difficult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Turning data into information decision makers can use is the challenge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intelligence comes from vendors, computer emergency response teams (CERTs), public network sources, or membership sites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Regardless of where or how external monitoring data are collected, they must be analyzed in the context of the organization’s security environment to be useful</a:t>
            </a:r>
          </a:p>
          <a:p>
            <a:endParaRPr lang="en-US" altLang="en-US" dirty="0"/>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8</a:t>
            </a:fld>
            <a:endParaRPr lang="en-US" altLang="en-US" dirty="0"/>
          </a:p>
        </p:txBody>
      </p:sp>
    </p:spTree>
    <p:extLst>
      <p:ext uri="{BB962C8B-B14F-4D97-AF65-F5344CB8AC3E}">
        <p14:creationId xmlns:p14="http://schemas.microsoft.com/office/powerpoint/2010/main" val="228955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26ADA7-241E-4DF6-B680-F5B6AD751845}" type="slidenum">
              <a:rPr lang="en-US" altLang="en-US"/>
              <a:pPr/>
              <a:t>9</a:t>
            </a:fld>
            <a:endParaRPr lang="en-US" altLang="en-US" dirty="0"/>
          </a:p>
        </p:txBody>
      </p:sp>
      <p:sp>
        <p:nvSpPr>
          <p:cNvPr id="79875"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92500" lnSpcReduction="20000"/>
          </a:bodyPr>
          <a:lstStyle/>
          <a:p>
            <a:r>
              <a:rPr lang="en-GB" dirty="0"/>
              <a:t>Why is threat intelligence valuable if an organisation already has security controls?</a:t>
            </a:r>
          </a:p>
          <a:p>
            <a:r>
              <a:rPr lang="en-GB" b="1" dirty="0"/>
              <a:t>Sample Answer</a:t>
            </a:r>
          </a:p>
          <a:p>
            <a:r>
              <a:rPr lang="en-GB" dirty="0"/>
              <a:t>Threat intelligence provides context, enabling organisations to prioritise risks and respond proactively.</a:t>
            </a:r>
          </a:p>
          <a:p>
            <a:pPr eaLnBrk="1" hangingPunct="1">
              <a:defRPr/>
            </a:pPr>
            <a:endParaRPr lang="en-US" altLang="en-US" b="1" dirty="0"/>
          </a:p>
          <a:p>
            <a:pPr eaLnBrk="1" hangingPunct="1">
              <a:defRPr/>
            </a:pPr>
            <a:r>
              <a:rPr lang="en-US" altLang="en-US" b="1" dirty="0"/>
              <a:t>Monitoring the External Environment</a:t>
            </a:r>
          </a:p>
          <a:p>
            <a:pPr marL="342900" indent="-342900">
              <a:spcBef>
                <a:spcPct val="20000"/>
              </a:spcBef>
              <a:buFontTx/>
              <a:buChar char="•"/>
              <a:defRPr/>
            </a:pPr>
            <a:r>
              <a:rPr lang="en-US" altLang="en-US" sz="2600" kern="0" dirty="0">
                <a:solidFill>
                  <a:srgbClr val="222222"/>
                </a:solidFill>
                <a:latin typeface="Arial"/>
              </a:rPr>
              <a:t>Objective to provide early awareness of new and emerging threats, threat agents, vulnerabilities, and attacks so organization can mount an effective defense</a:t>
            </a:r>
          </a:p>
          <a:p>
            <a:pPr marL="342900" indent="-342900">
              <a:spcBef>
                <a:spcPct val="20000"/>
              </a:spcBef>
              <a:buFontTx/>
              <a:buChar char="•"/>
              <a:defRPr/>
            </a:pPr>
            <a:r>
              <a:rPr lang="en-US" altLang="en-US" sz="2600" kern="0" dirty="0">
                <a:solidFill>
                  <a:srgbClr val="222222"/>
                </a:solidFill>
                <a:latin typeface="Arial"/>
              </a:rPr>
              <a:t>Entails collecting intelligence from data sources and giving that intelligence context and meaning for use by organizational decision makers</a:t>
            </a:r>
          </a:p>
        </p:txBody>
      </p:sp>
    </p:spTree>
    <p:extLst>
      <p:ext uri="{BB962C8B-B14F-4D97-AF65-F5344CB8AC3E}">
        <p14:creationId xmlns:p14="http://schemas.microsoft.com/office/powerpoint/2010/main" val="240994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escalation, and incident response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Function of external monitoring process is to monitor activity, report results, and escalate warnings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Monitoring process has three primary deliverables: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Specific warning bulletins issued when developing threats and specific attacks pose measurable risk to the organization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summaries of external information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Detailed intelligence on highest risk warnings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collection and management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Over time, external monitoring processes should capture information about external environment in appropriate formats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External monitoring collects raw intelligence, filters for relevance, assigns a relative risk impact, and communicates to decision makers in time to make a difference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10</a:t>
            </a:fld>
            <a:endParaRPr lang="en-US" altLang="en-US" dirty="0"/>
          </a:p>
        </p:txBody>
      </p:sp>
    </p:spTree>
    <p:extLst>
      <p:ext uri="{BB962C8B-B14F-4D97-AF65-F5344CB8AC3E}">
        <p14:creationId xmlns:p14="http://schemas.microsoft.com/office/powerpoint/2010/main" val="105550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E85700-A838-4428-9A02-868C4859E20F}" type="slidenum">
              <a:rPr lang="en-US" altLang="en-US"/>
              <a:pPr/>
              <a:t>11</a:t>
            </a:fld>
            <a:endParaRPr lang="en-US" altLang="en-US" dirty="0"/>
          </a:p>
        </p:txBody>
      </p:sp>
      <p:sp>
        <p:nvSpPr>
          <p:cNvPr id="84995"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p:txBody>
          <a:bodyPr>
            <a:normAutofit fontScale="85000" lnSpcReduction="10000"/>
          </a:bodyPr>
          <a:lstStyle/>
          <a:p>
            <a:pPr eaLnBrk="1" hangingPunct="1">
              <a:defRPr/>
            </a:pPr>
            <a:r>
              <a:rPr lang="en-US" altLang="en-US" b="1" dirty="0"/>
              <a:t>Monitoring the Internal Environment</a:t>
            </a:r>
          </a:p>
          <a:p>
            <a:pPr marL="342900" indent="-342900">
              <a:spcBef>
                <a:spcPct val="20000"/>
              </a:spcBef>
              <a:buFontTx/>
              <a:buChar char="•"/>
              <a:defRPr/>
            </a:pPr>
            <a:r>
              <a:rPr lang="en-US" altLang="en-US" sz="2600" kern="0" dirty="0">
                <a:solidFill>
                  <a:srgbClr val="222222"/>
                </a:solidFill>
                <a:latin typeface="Arial"/>
              </a:rPr>
              <a:t>Primary goal is informed awareness of state of organization’s networks, systems, and security defenses</a:t>
            </a:r>
          </a:p>
          <a:p>
            <a:pPr marL="342900" indent="-342900">
              <a:spcBef>
                <a:spcPct val="20000"/>
              </a:spcBef>
              <a:buFontTx/>
              <a:buChar char="•"/>
              <a:defRPr/>
            </a:pPr>
            <a:r>
              <a:rPr lang="en-US" altLang="en-US" sz="2600" kern="0" dirty="0">
                <a:solidFill>
                  <a:srgbClr val="222222"/>
                </a:solidFill>
                <a:latin typeface="Arial"/>
              </a:rPr>
              <a:t>Internal monitoring accomplished by:</a:t>
            </a:r>
          </a:p>
          <a:p>
            <a:pPr marL="742950" lvl="1" indent="-285750">
              <a:spcBef>
                <a:spcPct val="20000"/>
              </a:spcBef>
              <a:buFontTx/>
              <a:buChar char="–"/>
              <a:defRPr/>
            </a:pPr>
            <a:r>
              <a:rPr lang="en-US" altLang="en-US" sz="2400" kern="0" dirty="0">
                <a:solidFill>
                  <a:srgbClr val="222222"/>
                </a:solidFill>
                <a:latin typeface="Arial"/>
              </a:rPr>
              <a:t>Inventorying network devices and channels, IT infrastructure and applications, and information security infrastructure elements</a:t>
            </a:r>
          </a:p>
          <a:p>
            <a:pPr marL="742950" lvl="1" indent="-285750">
              <a:spcBef>
                <a:spcPct val="20000"/>
              </a:spcBef>
              <a:buFontTx/>
              <a:buChar char="–"/>
              <a:defRPr/>
            </a:pPr>
            <a:r>
              <a:rPr lang="en-US" altLang="en-US" sz="2400" kern="0" dirty="0">
                <a:solidFill>
                  <a:srgbClr val="222222"/>
                </a:solidFill>
                <a:latin typeface="Arial"/>
              </a:rPr>
              <a:t>Leading the IT governance process</a:t>
            </a:r>
          </a:p>
          <a:p>
            <a:pPr marL="742950" lvl="1" indent="-285750">
              <a:spcBef>
                <a:spcPct val="20000"/>
              </a:spcBef>
              <a:buFontTx/>
              <a:buChar char="–"/>
              <a:defRPr/>
            </a:pPr>
            <a:r>
              <a:rPr lang="en-US" altLang="en-US" sz="2400" kern="0" dirty="0">
                <a:solidFill>
                  <a:srgbClr val="222222"/>
                </a:solidFill>
                <a:latin typeface="Arial"/>
              </a:rPr>
              <a:t>Real-time monitoring of IT activity</a:t>
            </a:r>
          </a:p>
          <a:p>
            <a:pPr marL="742950" lvl="1" indent="-285750">
              <a:spcBef>
                <a:spcPct val="20000"/>
              </a:spcBef>
              <a:buFontTx/>
              <a:buChar char="–"/>
              <a:defRPr/>
            </a:pPr>
            <a:r>
              <a:rPr lang="en-US" altLang="en-US" sz="2400" kern="0" dirty="0">
                <a:solidFill>
                  <a:srgbClr val="222222"/>
                </a:solidFill>
                <a:latin typeface="Arial"/>
              </a:rPr>
              <a:t>Monitoring the internal state of the organization’s networks and systems</a:t>
            </a:r>
          </a:p>
        </p:txBody>
      </p:sp>
    </p:spTree>
    <p:extLst>
      <p:ext uri="{BB962C8B-B14F-4D97-AF65-F5344CB8AC3E}">
        <p14:creationId xmlns:p14="http://schemas.microsoft.com/office/powerpoint/2010/main" val="1369325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625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 characterization and inventory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have/maintain carefully planned and fully populated inventory of network devices, communication channels, and computing devices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characteristics are identified, they must be carefully organized and stored using a mechanism (manual or automated) that allows timely retrieval and rapid integration of disparate facts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Making intrusion detection and prevention systems 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most important value of raw intelligence provided by the IDS is providing indicators of current or imminent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Log files from IDS engines can be mined for information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IDS monitoring element is traffic analysis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Analyzing attack signatures from unsuccessful system attacks can identify weaknesses in various security efforts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Detecting differences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Difference analysis: procedure that compares current state of network segment against known previous state of same segment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Unexpected differences between the current state and the baseline state could indicate trouble</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12</a:t>
            </a:fld>
            <a:endParaRPr lang="en-US" altLang="en-US" dirty="0"/>
          </a:p>
        </p:txBody>
      </p:sp>
    </p:spTree>
    <p:extLst>
      <p:ext uri="{BB962C8B-B14F-4D97-AF65-F5344CB8AC3E}">
        <p14:creationId xmlns:p14="http://schemas.microsoft.com/office/powerpoint/2010/main" val="20768374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organisations protect assets they do not know exist?</a:t>
            </a:r>
          </a:p>
          <a:p>
            <a:r>
              <a:rPr lang="en-GB" b="1" dirty="0"/>
              <a:t>Sample Answer</a:t>
            </a:r>
          </a:p>
          <a:p>
            <a:r>
              <a:rPr lang="en-GB" dirty="0"/>
              <a:t>No. Visibility is a prerequisite for security.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777096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4869E6-ACB3-479E-8B80-B10457740FD2}" type="slidenum">
              <a:rPr lang="en-US" altLang="en-US"/>
              <a:pPr/>
              <a:t>15</a:t>
            </a:fld>
            <a:endParaRPr lang="en-US" altLang="en-US" dirty="0"/>
          </a:p>
        </p:txBody>
      </p:sp>
      <p:sp>
        <p:nvSpPr>
          <p:cNvPr id="90115"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62500" lnSpcReduction="20000"/>
          </a:bodyPr>
          <a:lstStyle/>
          <a:p>
            <a:r>
              <a:rPr lang="en-GB" dirty="0"/>
              <a:t>Should risk assessments be annual exercises?</a:t>
            </a:r>
          </a:p>
          <a:p>
            <a:r>
              <a:rPr lang="en-GB" b="1" dirty="0"/>
              <a:t>Sample Answer</a:t>
            </a:r>
          </a:p>
          <a:p>
            <a:r>
              <a:rPr lang="en-GB" dirty="0"/>
              <a:t>Modern organisations increasingly perform continuous or event-driven risk assessments.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Planning and Risk Assessment</a:t>
            </a:r>
          </a:p>
          <a:p>
            <a:pPr marL="342900" indent="-342900">
              <a:spcBef>
                <a:spcPct val="20000"/>
              </a:spcBef>
              <a:buFontTx/>
              <a:buChar char="•"/>
              <a:defRPr/>
            </a:pPr>
            <a:r>
              <a:rPr lang="en-US" altLang="en-US" sz="2600" kern="0" dirty="0">
                <a:solidFill>
                  <a:srgbClr val="222222"/>
                </a:solidFill>
                <a:latin typeface="Arial"/>
              </a:rPr>
              <a:t>Primary objective is to keep lookout over entire information security program</a:t>
            </a:r>
          </a:p>
          <a:p>
            <a:pPr marL="342900" indent="-342900">
              <a:spcBef>
                <a:spcPct val="20000"/>
              </a:spcBef>
              <a:buFontTx/>
              <a:buChar char="•"/>
              <a:defRPr/>
            </a:pPr>
            <a:r>
              <a:rPr lang="en-US" altLang="en-US" sz="2600" kern="0" dirty="0">
                <a:solidFill>
                  <a:srgbClr val="222222"/>
                </a:solidFill>
                <a:latin typeface="Arial"/>
              </a:rPr>
              <a:t>Accomplished by identifying and planning ongoing information security activities that further reduce risk</a:t>
            </a:r>
          </a:p>
          <a:p>
            <a:pPr marL="342900" indent="-342900">
              <a:spcBef>
                <a:spcPct val="20000"/>
              </a:spcBef>
              <a:buFontTx/>
              <a:buChar char="•"/>
              <a:defRPr/>
            </a:pPr>
            <a:endParaRPr lang="en-US" altLang="en-US" sz="2600" kern="0" dirty="0">
              <a:solidFill>
                <a:srgbClr val="222222"/>
              </a:solidFill>
              <a:latin typeface="Arial"/>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program planning and review</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of ongoing information security program and planning for enhancements and extensions is recommended</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Should examine future IT needs of organization and its impact on information security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recommended approach takes advantage of the fact that most organizations have annual capital budget planning cycles and manage security projects as part of that process</a:t>
            </a:r>
          </a:p>
          <a:p>
            <a:pPr marL="0" indent="0">
              <a:spcBef>
                <a:spcPct val="20000"/>
              </a:spcBef>
              <a:buFontTx/>
              <a:buNone/>
              <a:defRPr/>
            </a:pPr>
            <a:endParaRPr lang="en-US" altLang="en-US" sz="2600" kern="0" dirty="0">
              <a:solidFill>
                <a:srgbClr val="222222"/>
              </a:solidFill>
              <a:latin typeface="Arial"/>
            </a:endParaRPr>
          </a:p>
          <a:p>
            <a:pPr eaLnBrk="1" hangingPunct="1">
              <a:buFontTx/>
              <a:buChar char="•"/>
              <a:defRPr/>
            </a:pPr>
            <a:endParaRPr lang="en-US" altLang="en-US" dirty="0"/>
          </a:p>
        </p:txBody>
      </p:sp>
    </p:spTree>
    <p:extLst>
      <p:ext uri="{BB962C8B-B14F-4D97-AF65-F5344CB8AC3E}">
        <p14:creationId xmlns:p14="http://schemas.microsoft.com/office/powerpoint/2010/main" val="2925417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70000" lnSpcReduction="20000"/>
          </a:bodyPr>
          <a:lstStyle/>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projects should be broken into smaller projects for several reasons: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Smaller projects tend to have more manageable impacts on networks and users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Larger projects tend to complicate the change control process in the implementation phase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Shorter planning, development, and implementation schedules reduce uncertainty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large projects can easily be broken down into smaller projects, giving more opportunities to change direction and gain flexibility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risk assessments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key component for driving security program change is risk assessment (RA)</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 identifies and documents the risk that a project, process, or action introduces to the organization and offers suggestions for controls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group coordinates the preparation of many types of RA documents </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16</a:t>
            </a:fld>
            <a:endParaRPr lang="en-US" altLang="en-US" dirty="0"/>
          </a:p>
        </p:txBody>
      </p:sp>
    </p:spTree>
    <p:extLst>
      <p:ext uri="{BB962C8B-B14F-4D97-AF65-F5344CB8AC3E}">
        <p14:creationId xmlns:p14="http://schemas.microsoft.com/office/powerpoint/2010/main" val="3192105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D43CDC-3886-4D8B-A255-1AF3496F3036}" type="slidenum">
              <a:rPr lang="en-US" altLang="en-US"/>
              <a:pPr/>
              <a:t>17</a:t>
            </a:fld>
            <a:endParaRPr lang="en-US" altLang="en-US" dirty="0"/>
          </a:p>
        </p:txBody>
      </p:sp>
      <p:sp>
        <p:nvSpPr>
          <p:cNvPr id="96259"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p:txBody>
          <a:bodyPr>
            <a:normAutofit fontScale="77500" lnSpcReduction="20000"/>
          </a:bodyPr>
          <a:lstStyle/>
          <a:p>
            <a:pPr eaLnBrk="1" hangingPunct="1">
              <a:defRPr/>
            </a:pPr>
            <a:r>
              <a:rPr lang="en-GB" dirty="0"/>
              <a:t>Exposure Management and CVSS</a:t>
            </a:r>
          </a:p>
          <a:p>
            <a:pPr eaLnBrk="1" hangingPunct="1">
              <a:defRPr/>
            </a:pPr>
            <a:endParaRPr lang="en-US" altLang="en-US" b="1" dirty="0"/>
          </a:p>
          <a:p>
            <a:pPr eaLnBrk="1" hangingPunct="1">
              <a:defRPr/>
            </a:pPr>
            <a:r>
              <a:rPr lang="en-US" altLang="en-US" b="1" dirty="0"/>
              <a:t>Vulnerability Assessment and Remediation</a:t>
            </a:r>
          </a:p>
          <a:p>
            <a:pPr marL="342900" indent="-342900">
              <a:spcBef>
                <a:spcPct val="20000"/>
              </a:spcBef>
              <a:buFontTx/>
              <a:buChar char="•"/>
              <a:defRPr/>
            </a:pPr>
            <a:r>
              <a:rPr lang="en-US" altLang="en-US" sz="2550" kern="0" dirty="0">
                <a:solidFill>
                  <a:srgbClr val="222222"/>
                </a:solidFill>
                <a:latin typeface="Arial"/>
              </a:rPr>
              <a:t>Primary goal: identification of specific, documented vulnerabilities and their timely remediation</a:t>
            </a:r>
          </a:p>
          <a:p>
            <a:pPr marL="342900" indent="-342900">
              <a:spcBef>
                <a:spcPct val="20000"/>
              </a:spcBef>
              <a:buFontTx/>
              <a:buChar char="•"/>
              <a:defRPr/>
            </a:pPr>
            <a:r>
              <a:rPr lang="en-US" altLang="en-US" sz="2550" kern="0" dirty="0">
                <a:solidFill>
                  <a:srgbClr val="222222"/>
                </a:solidFill>
                <a:latin typeface="Arial"/>
              </a:rPr>
              <a:t>Accomplished by:</a:t>
            </a:r>
          </a:p>
          <a:p>
            <a:pPr marL="742950" lvl="1" indent="-285750">
              <a:spcBef>
                <a:spcPct val="20000"/>
              </a:spcBef>
              <a:buFontTx/>
              <a:buChar char="–"/>
              <a:defRPr/>
            </a:pPr>
            <a:r>
              <a:rPr lang="en-US" altLang="en-US" sz="2200" kern="0" dirty="0">
                <a:solidFill>
                  <a:srgbClr val="222222"/>
                </a:solidFill>
                <a:latin typeface="Arial"/>
              </a:rPr>
              <a:t>Using vulnerability assessment procedures</a:t>
            </a:r>
          </a:p>
          <a:p>
            <a:pPr marL="742950" lvl="1" indent="-285750">
              <a:spcBef>
                <a:spcPct val="20000"/>
              </a:spcBef>
              <a:buFontTx/>
              <a:buChar char="–"/>
              <a:defRPr/>
            </a:pPr>
            <a:r>
              <a:rPr lang="en-US" altLang="en-US" sz="2200" kern="0" dirty="0">
                <a:solidFill>
                  <a:srgbClr val="222222"/>
                </a:solidFill>
                <a:latin typeface="Arial"/>
              </a:rPr>
              <a:t>Documenting background information and providing tested remediation procedures for vulnerabilities</a:t>
            </a:r>
          </a:p>
          <a:p>
            <a:pPr marL="742950" lvl="1" indent="-285750">
              <a:spcBef>
                <a:spcPct val="20000"/>
              </a:spcBef>
              <a:buFontTx/>
              <a:buChar char="–"/>
              <a:defRPr/>
            </a:pPr>
            <a:r>
              <a:rPr lang="en-US" altLang="en-US" sz="2200" kern="0" dirty="0">
                <a:solidFill>
                  <a:srgbClr val="222222"/>
                </a:solidFill>
                <a:latin typeface="Arial"/>
              </a:rPr>
              <a:t>Tracking vulnerabilities from the time they are identified</a:t>
            </a:r>
          </a:p>
          <a:p>
            <a:pPr marL="742950" lvl="1" indent="-285750">
              <a:spcBef>
                <a:spcPct val="20000"/>
              </a:spcBef>
              <a:buFontTx/>
              <a:buChar char="–"/>
              <a:defRPr/>
            </a:pPr>
            <a:r>
              <a:rPr lang="en-US" altLang="en-US" sz="2200" kern="0" dirty="0">
                <a:solidFill>
                  <a:srgbClr val="222222"/>
                </a:solidFill>
                <a:latin typeface="Arial"/>
              </a:rPr>
              <a:t>Communicating vulnerability information to owners of vulnerable systems</a:t>
            </a:r>
          </a:p>
          <a:p>
            <a:pPr marL="742950" lvl="1" indent="-285750">
              <a:spcBef>
                <a:spcPct val="20000"/>
              </a:spcBef>
              <a:buFontTx/>
              <a:buChar char="–"/>
              <a:defRPr/>
            </a:pPr>
            <a:r>
              <a:rPr lang="en-US" altLang="en-US" sz="2200" kern="0" dirty="0">
                <a:solidFill>
                  <a:srgbClr val="222222"/>
                </a:solidFill>
                <a:latin typeface="Arial"/>
              </a:rPr>
              <a:t>Reporting on the status of vulnerabilities</a:t>
            </a:r>
          </a:p>
          <a:p>
            <a:pPr marL="742950" lvl="1" indent="-285750">
              <a:spcBef>
                <a:spcPct val="20000"/>
              </a:spcBef>
              <a:buFontTx/>
              <a:buChar char="–"/>
              <a:defRPr/>
            </a:pPr>
            <a:r>
              <a:rPr lang="en-US" altLang="en-US" sz="2200" kern="0" dirty="0">
                <a:solidFill>
                  <a:srgbClr val="222222"/>
                </a:solidFill>
                <a:latin typeface="Arial"/>
              </a:rPr>
              <a:t>Ensuring the proper level of management is involved</a:t>
            </a:r>
          </a:p>
        </p:txBody>
      </p:sp>
    </p:spTree>
    <p:extLst>
      <p:ext uri="{BB962C8B-B14F-4D97-AF65-F5344CB8AC3E}">
        <p14:creationId xmlns:p14="http://schemas.microsoft.com/office/powerpoint/2010/main" val="1945163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normAutofit fontScale="25000" lnSpcReduction="20000"/>
          </a:bodyPr>
          <a:lstStyle/>
          <a:p>
            <a:r>
              <a:rPr lang="en-GB" sz="2800" dirty="0"/>
              <a:t>Should organisations patch every vulnerability immediately?</a:t>
            </a:r>
          </a:p>
          <a:p>
            <a:r>
              <a:rPr lang="en-GB" sz="2800" b="1" dirty="0"/>
              <a:t>Sample Answer</a:t>
            </a:r>
          </a:p>
          <a:p>
            <a:r>
              <a:rPr lang="en-GB" sz="2800" dirty="0"/>
              <a:t>Not always. Risk-based prioritisation is usually required.</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endPar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 of identifying and documenting specific and provable flaws in the organization’s information asset environment </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Five following vulnerability assessment processes can help many organizations balance intrusiveness of vulnerability assessment with the need for stable and effective production environment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level beyond vulnerability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a set of security tests and evaluations that simulate attacks by a malicious external source (hacker)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Penetration test (pen test): usually performed periodically as part of a full security audit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conducted one of two ways: black box or white box</a:t>
            </a:r>
          </a:p>
          <a:p>
            <a:endParaRPr lang="en-US" altLang="en-US" dirty="0"/>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present in an organization’s public network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include:</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scheduling, and notification </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Target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Test selection</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Scanning</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Analysis</a:t>
            </a:r>
          </a:p>
          <a:p>
            <a:pPr marL="571500" marR="0" lvl="2" indent="-114300" algn="l" defTabSz="914400" rtl="0" eaLnBrk="1" fontAlgn="auto" latinLnBrk="0" hangingPunct="1">
              <a:lnSpc>
                <a:spcPct val="100000"/>
              </a:lnSpc>
              <a:spcBef>
                <a:spcPts val="0"/>
              </a:spcBef>
              <a:spcAft>
                <a:spcPts val="0"/>
              </a:spcAft>
              <a:buClr>
                <a:srgbClr val="000000">
                  <a:lumMod val="75000"/>
                  <a:lumOff val="25000"/>
                </a:srgbClr>
              </a:buClr>
              <a:buSzTx/>
              <a:buFont typeface="Arial" pitchFamily="34" charset="0"/>
              <a:buChar char="-"/>
              <a:tabLst/>
              <a:defRPr/>
            </a:pPr>
            <a:r>
              <a:rPr kumimoji="0" lang="en-US" alt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Record keeping</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Intranet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the selected vulnerabilities likely present on the internal network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Attackers are often internal members of the organization, affiliates of business partners, or automated attack vectors (such as viruses and worms)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assessment is usually performed against critical internal devices with a known, high value by using selective penetration testing</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Steps in the process are almost identical to the steps in the Internet vulnerability assessment</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Platform security validation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because misconfigured systems are in use within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misconfigured systems fail to comply with company policy or standards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automated measurement systems are available to help with the intensive process of validating the compliance of platform configuration with policy</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Wireless vulnerability assessment</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Designed to find and document vulnerabilities that may be present in wireless local area networks of the organization</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Since attackers from this direction are likely to take advantage of any flaw, assessment is usually performed against all publicly accessible areas using every possible wireless penetration testing approach</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Documenting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should provide details about reported vulnerability as well as a link to the information assets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Low cost/ease of use makes relational databases a realistic choice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database is an essential part of effective remediation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Remediating vulnerabilities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Objective is to repair flaw causing a vulnerability instance or remove risk associated with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last resort, informed decision makers with proper authority can accept risk</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Important to recognize that building relationships with those who control information assets is key to success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Success depends on the organization adopting team approach to remediation, in place of cross-organizational push and pull</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or transference of risk </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instances, risk must be either simply acknowledged as part of the organization’s business process or transferred to another organization via insurance</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be assured that decisions made to accept risk or buy insurance were made by properly informed decision makers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must make sure the right people make risk assumption decisions with complete knowledge of the impact of the decision</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removal</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threats can be removed without repairing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vulnerabilities may be mitigated by inexpensive controls</a:t>
            </a:r>
          </a:p>
          <a:p>
            <a:pPr marL="171450" marR="0" lvl="0"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alt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repair</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solution in most cases is to repair vulnerability</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Applying patch software or implementing a workaround often accomplishes this</a:t>
            </a:r>
          </a:p>
          <a:p>
            <a:pPr marL="400050" marR="0" lvl="1" indent="-171450" algn="l" defTabSz="914400" rtl="0" eaLnBrk="1" fontAlgn="auto" latinLnBrk="0" hangingPunct="1">
              <a:lnSpc>
                <a:spcPct val="100000"/>
              </a:lnSpc>
              <a:spcBef>
                <a:spcPts val="0"/>
              </a:spcBef>
              <a:spcAft>
                <a:spcPts val="0"/>
              </a:spcAft>
              <a:buClr>
                <a:srgbClr val="0D3857"/>
              </a:buClr>
              <a:buSzTx/>
              <a:buFont typeface="Arial" pitchFamily="34" charset="0"/>
              <a:buChar char="•"/>
              <a:tabLst/>
              <a:defRPr/>
            </a:pPr>
            <a:r>
              <a:rPr kumimoji="0" lang="en-US" alt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 repair is the application of a software patch</a:t>
            </a:r>
          </a:p>
          <a:p>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18</a:t>
            </a:fld>
            <a:endParaRPr lang="en-US" altLang="en-US" dirty="0"/>
          </a:p>
        </p:txBody>
      </p:sp>
    </p:spTree>
    <p:extLst>
      <p:ext uri="{BB962C8B-B14F-4D97-AF65-F5344CB8AC3E}">
        <p14:creationId xmlns:p14="http://schemas.microsoft.com/office/powerpoint/2010/main" val="30485498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vulnerability scanning and penetration testing?</a:t>
            </a:r>
          </a:p>
        </p:txBody>
      </p:sp>
      <p:sp>
        <p:nvSpPr>
          <p:cNvPr id="4" name="Slide Number Placeholder 3"/>
          <p:cNvSpPr>
            <a:spLocks noGrp="1"/>
          </p:cNvSpPr>
          <p:nvPr>
            <p:ph type="sldNum" sz="quarter" idx="5"/>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13735005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8C53F9-4660-49FA-9387-9AEB7A80E835}" type="slidenum">
              <a:rPr lang="en-US" altLang="en-US"/>
              <a:pPr/>
              <a:t>20</a:t>
            </a:fld>
            <a:endParaRPr lang="en-US" altLang="en-US" dirty="0"/>
          </a:p>
        </p:txBody>
      </p:sp>
      <p:sp>
        <p:nvSpPr>
          <p:cNvPr id="109571"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p:txBody>
          <a:bodyPr>
            <a:normAutofit/>
          </a:bodyPr>
          <a:lstStyle/>
          <a:p>
            <a:pPr eaLnBrk="1" hangingPunct="1">
              <a:defRPr/>
            </a:pPr>
            <a:r>
              <a:rPr lang="en-GB" dirty="0"/>
              <a:t>Why do organisations often discover weaknesses during exercises rather than audits?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Readiness and Review</a:t>
            </a:r>
          </a:p>
          <a:p>
            <a:pPr marL="342900" indent="-342900">
              <a:spcBef>
                <a:spcPct val="20000"/>
              </a:spcBef>
              <a:buFontTx/>
              <a:buChar char="•"/>
              <a:defRPr/>
            </a:pPr>
            <a:r>
              <a:rPr lang="en-US" altLang="en-US" sz="2600" kern="0" dirty="0">
                <a:solidFill>
                  <a:srgbClr val="222222"/>
                </a:solidFill>
                <a:latin typeface="Arial"/>
              </a:rPr>
              <a:t>Primary goal is to keep information security program functioning as designed and continuously improving</a:t>
            </a:r>
          </a:p>
          <a:p>
            <a:pPr marL="342900" indent="-342900">
              <a:spcBef>
                <a:spcPct val="20000"/>
              </a:spcBef>
              <a:buFontTx/>
              <a:buChar char="•"/>
              <a:defRPr/>
            </a:pPr>
            <a:r>
              <a:rPr lang="en-US" altLang="en-US" sz="2600" kern="0" dirty="0">
                <a:solidFill>
                  <a:srgbClr val="222222"/>
                </a:solidFill>
                <a:latin typeface="Arial"/>
              </a:rPr>
              <a:t>Accomplished by:</a:t>
            </a:r>
          </a:p>
          <a:p>
            <a:pPr marL="742950" lvl="1" indent="-285750">
              <a:spcBef>
                <a:spcPct val="20000"/>
              </a:spcBef>
              <a:buFontTx/>
              <a:buChar char="–"/>
              <a:defRPr/>
            </a:pPr>
            <a:r>
              <a:rPr lang="en-US" altLang="en-US" sz="2400" kern="0" dirty="0">
                <a:solidFill>
                  <a:srgbClr val="222222"/>
                </a:solidFill>
                <a:latin typeface="Arial"/>
              </a:rPr>
              <a:t>Policy review</a:t>
            </a:r>
          </a:p>
          <a:p>
            <a:pPr marL="742950" lvl="1" indent="-285750">
              <a:spcBef>
                <a:spcPct val="20000"/>
              </a:spcBef>
              <a:buFontTx/>
              <a:buChar char="–"/>
              <a:defRPr/>
            </a:pPr>
            <a:r>
              <a:rPr lang="en-US" altLang="en-US" sz="2400" kern="0" dirty="0">
                <a:solidFill>
                  <a:srgbClr val="222222"/>
                </a:solidFill>
                <a:latin typeface="Arial"/>
              </a:rPr>
              <a:t>Program review</a:t>
            </a:r>
          </a:p>
          <a:p>
            <a:pPr marL="742950" lvl="1" indent="-285750">
              <a:spcBef>
                <a:spcPct val="20000"/>
              </a:spcBef>
              <a:buFontTx/>
              <a:buChar char="–"/>
              <a:defRPr/>
            </a:pPr>
            <a:r>
              <a:rPr lang="en-US" altLang="en-US" sz="2400" kern="0" dirty="0">
                <a:solidFill>
                  <a:srgbClr val="222222"/>
                </a:solidFill>
                <a:latin typeface="Arial"/>
              </a:rPr>
              <a:t>Rehearsals</a:t>
            </a:r>
          </a:p>
          <a:p>
            <a:pPr eaLnBrk="1" hangingPunct="1">
              <a:defRPr/>
            </a:pPr>
            <a:endParaRPr lang="en-US" altLang="en-US" dirty="0"/>
          </a:p>
        </p:txBody>
      </p:sp>
    </p:spTree>
    <p:extLst>
      <p:ext uri="{BB962C8B-B14F-4D97-AF65-F5344CB8AC3E}">
        <p14:creationId xmlns:p14="http://schemas.microsoft.com/office/powerpoint/2010/main" val="15923890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p:txBody>
          <a:bodyPr/>
          <a:lstStyle/>
          <a:p>
            <a:r>
              <a:rPr lang="en-GB" dirty="0"/>
              <a:t>Tabletop Exercises </a:t>
            </a:r>
          </a:p>
          <a:p>
            <a:r>
              <a:rPr lang="en-GB" dirty="0"/>
              <a:t>Purple Team Exercises </a:t>
            </a:r>
          </a:p>
          <a:p>
            <a:r>
              <a:rPr lang="en-GB" dirty="0"/>
              <a:t>Crisis Simulations </a:t>
            </a:r>
          </a:p>
          <a:p>
            <a:r>
              <a:rPr lang="en-GB" dirty="0"/>
              <a:t>Cyber Range Training</a:t>
            </a:r>
            <a:endParaRPr lang="en-US" altLang="en-US" dirty="0"/>
          </a:p>
        </p:txBody>
      </p:sp>
      <p:sp>
        <p:nvSpPr>
          <p:cNvPr id="7885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4D4E5E-505F-4BD9-AB61-3292A7413379}" type="slidenum">
              <a:rPr lang="en-US" altLang="en-US"/>
              <a:pPr/>
              <a:t>22</a:t>
            </a:fld>
            <a:endParaRPr lang="en-US" altLang="en-US" dirty="0"/>
          </a:p>
        </p:txBody>
      </p:sp>
    </p:spTree>
    <p:extLst>
      <p:ext uri="{BB962C8B-B14F-4D97-AF65-F5344CB8AC3E}">
        <p14:creationId xmlns:p14="http://schemas.microsoft.com/office/powerpoint/2010/main" val="279967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Security Maintenance Review Board</a:t>
            </a:r>
          </a:p>
          <a:p>
            <a:r>
              <a:rPr lang="en-GB" b="1" dirty="0"/>
              <a:t>Scenario</a:t>
            </a:r>
          </a:p>
          <a:p>
            <a:r>
              <a:rPr lang="en-GB" dirty="0"/>
              <a:t>An organisation has:</a:t>
            </a:r>
          </a:p>
          <a:p>
            <a:r>
              <a:rPr lang="en-GB" dirty="0"/>
              <a:t>120 unpatched vulnerabilities </a:t>
            </a:r>
          </a:p>
          <a:p>
            <a:r>
              <a:rPr lang="en-GB" dirty="0"/>
              <a:t>Expired security policies </a:t>
            </a:r>
          </a:p>
          <a:p>
            <a:r>
              <a:rPr lang="en-GB" dirty="0"/>
              <a:t>No threat intelligence process </a:t>
            </a:r>
          </a:p>
          <a:p>
            <a:r>
              <a:rPr lang="en-GB" dirty="0"/>
              <a:t>Weak asset inventory </a:t>
            </a:r>
          </a:p>
          <a:p>
            <a:r>
              <a:rPr lang="en-GB" dirty="0"/>
              <a:t>Poor incident response testing </a:t>
            </a:r>
          </a:p>
          <a:p>
            <a:r>
              <a:rPr lang="en-GB" b="1" dirty="0"/>
              <a:t>Student Task</a:t>
            </a:r>
          </a:p>
          <a:p>
            <a:r>
              <a:rPr lang="en-GB" dirty="0"/>
              <a:t>As the Security Governance Board:</a:t>
            </a:r>
          </a:p>
          <a:p>
            <a:r>
              <a:rPr lang="en-GB" dirty="0"/>
              <a:t>Prioritise improvements.</a:t>
            </a:r>
          </a:p>
          <a:p>
            <a:r>
              <a:rPr lang="en-GB" dirty="0"/>
              <a:t>Determine:</a:t>
            </a:r>
          </a:p>
          <a:p>
            <a:r>
              <a:rPr lang="en-GB" dirty="0"/>
              <a:t>Immediate actions </a:t>
            </a:r>
          </a:p>
          <a:p>
            <a:r>
              <a:rPr lang="en-GB" dirty="0"/>
              <a:t>Medium-term actions </a:t>
            </a:r>
          </a:p>
          <a:p>
            <a:r>
              <a:rPr lang="en-GB" dirty="0"/>
              <a:t>Long-term actions </a:t>
            </a:r>
          </a:p>
          <a:p>
            <a:br>
              <a:rPr lang="en-GB" dirty="0"/>
            </a:br>
            <a:endParaRPr lang="en-GB" dirty="0"/>
          </a:p>
          <a:p>
            <a:r>
              <a:rPr lang="en-GB" b="1" dirty="0"/>
              <a:t>Deliverable</a:t>
            </a:r>
          </a:p>
          <a:p>
            <a:r>
              <a:rPr lang="en-GB" dirty="0"/>
              <a:t>Provide:</a:t>
            </a:r>
          </a:p>
          <a:p>
            <a:r>
              <a:rPr lang="en-GB" dirty="0"/>
              <a:t>Risk justification </a:t>
            </a:r>
          </a:p>
          <a:p>
            <a:r>
              <a:rPr lang="en-GB" dirty="0"/>
              <a:t>Resource requirements </a:t>
            </a:r>
          </a:p>
          <a:p>
            <a:r>
              <a:rPr lang="en-GB" dirty="0"/>
              <a:t>Success measures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3869600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24</a:t>
            </a:fld>
            <a:endParaRPr lang="en-US" altLang="en-US" dirty="0"/>
          </a:p>
        </p:txBody>
      </p:sp>
    </p:spTree>
    <p:extLst>
      <p:ext uri="{BB962C8B-B14F-4D97-AF65-F5344CB8AC3E}">
        <p14:creationId xmlns:p14="http://schemas.microsoft.com/office/powerpoint/2010/main" val="18548301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25</a:t>
            </a:fld>
            <a:endParaRPr lang="en-US" altLang="en-US" dirty="0"/>
          </a:p>
        </p:txBody>
      </p:sp>
    </p:spTree>
    <p:extLst>
      <p:ext uri="{BB962C8B-B14F-4D97-AF65-F5344CB8AC3E}">
        <p14:creationId xmlns:p14="http://schemas.microsoft.com/office/powerpoint/2010/main" val="5995645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26</a:t>
            </a:fld>
            <a:endParaRPr lang="en-US" altLang="en-US" dirty="0"/>
          </a:p>
        </p:txBody>
      </p:sp>
    </p:spTree>
    <p:extLst>
      <p:ext uri="{BB962C8B-B14F-4D97-AF65-F5344CB8AC3E}">
        <p14:creationId xmlns:p14="http://schemas.microsoft.com/office/powerpoint/2010/main" val="15822582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Slide Image Placeholder 1"/>
          <p:cNvSpPr>
            <a:spLocks noGrp="1" noRot="1" noChangeAspect="1" noTextEdit="1"/>
          </p:cNvSpPr>
          <p:nvPr>
            <p:ph type="sldImg"/>
          </p:nvPr>
        </p:nvSpPr>
        <p:spPr>
          <a:ln/>
        </p:spPr>
      </p:sp>
      <p:sp>
        <p:nvSpPr>
          <p:cNvPr id="117763" name="Notes Placeholder 2"/>
          <p:cNvSpPr>
            <a:spLocks noGrp="1"/>
          </p:cNvSpPr>
          <p:nvPr>
            <p:ph type="body" idx="1"/>
          </p:nvPr>
        </p:nvSpPr>
        <p:spPr/>
        <p:txBody>
          <a:bodyPr/>
          <a:lstStyle/>
          <a:p>
            <a:endParaRPr lang="en-US" altLang="en-US" dirty="0"/>
          </a:p>
        </p:txBody>
      </p:sp>
      <p:sp>
        <p:nvSpPr>
          <p:cNvPr id="11776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cs typeface="Arial" panose="020B0604020202020204" pitchFamily="34" charset="0"/>
              </a:defRPr>
            </a:lvl1pPr>
            <a:lvl2pPr marL="785813" indent="-303213" defTabSz="966788">
              <a:defRPr>
                <a:solidFill>
                  <a:schemeClr val="tx1"/>
                </a:solidFill>
                <a:latin typeface="Arial" panose="020B0604020202020204" pitchFamily="34" charset="0"/>
                <a:cs typeface="Arial" panose="020B0604020202020204" pitchFamily="34" charset="0"/>
              </a:defRPr>
            </a:lvl2pPr>
            <a:lvl3pPr marL="1208088" indent="-241300" defTabSz="966788">
              <a:defRPr>
                <a:solidFill>
                  <a:schemeClr val="tx1"/>
                </a:solidFill>
                <a:latin typeface="Arial" panose="020B0604020202020204" pitchFamily="34" charset="0"/>
                <a:cs typeface="Arial" panose="020B0604020202020204" pitchFamily="34" charset="0"/>
              </a:defRPr>
            </a:lvl3pPr>
            <a:lvl4pPr marL="1692275" indent="-242888" defTabSz="966788">
              <a:defRPr>
                <a:solidFill>
                  <a:schemeClr val="tx1"/>
                </a:solidFill>
                <a:latin typeface="Arial" panose="020B0604020202020204" pitchFamily="34" charset="0"/>
                <a:cs typeface="Arial" panose="020B0604020202020204" pitchFamily="34" charset="0"/>
              </a:defRPr>
            </a:lvl4pPr>
            <a:lvl5pPr marL="2174875" indent="-241300" defTabSz="966788">
              <a:defRPr>
                <a:solidFill>
                  <a:schemeClr val="tx1"/>
                </a:solidFill>
                <a:latin typeface="Arial" panose="020B0604020202020204" pitchFamily="34" charset="0"/>
                <a:cs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2FA430-D098-4CFB-87C1-0CC967D5D5BD}" type="slidenum">
              <a:rPr lang="en-US" altLang="en-US"/>
              <a:pPr/>
              <a:t>27</a:t>
            </a:fld>
            <a:endParaRPr lang="en-US" altLang="en-US" dirty="0"/>
          </a:p>
        </p:txBody>
      </p:sp>
    </p:spTree>
    <p:extLst>
      <p:ext uri="{BB962C8B-B14F-4D97-AF65-F5344CB8AC3E}">
        <p14:creationId xmlns:p14="http://schemas.microsoft.com/office/powerpoint/2010/main" val="32865002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6/18/2026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nist.gov/cyberframework" TargetMode="External"/><Relationship Id="rId7" Type="http://schemas.openxmlformats.org/officeDocument/2006/relationships/hyperlink" Target="https://www.cisecurity.org/controls/v8"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attack.mitre.org/" TargetMode="External"/><Relationship Id="rId5" Type="http://schemas.openxmlformats.org/officeDocument/2006/relationships/hyperlink" Target="https://www.cisa.gov/resources-tools/resources/vulnerability-management-guidance" TargetMode="External"/><Relationship Id="rId4" Type="http://schemas.openxmlformats.org/officeDocument/2006/relationships/hyperlink" Target="https://csrc.nist.gov/publications/detail/sp/800-53/rev-5/fin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892" y="223466"/>
            <a:ext cx="8928338" cy="1950392"/>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Security Maintenance</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999161" y="3167390"/>
            <a:ext cx="1715021" cy="523220"/>
          </a:xfrm>
          <a:prstGeom prst="rect">
            <a:avLst/>
          </a:prstGeom>
          <a:noFill/>
        </p:spPr>
        <p:txBody>
          <a:bodyPr wrap="none" rtlCol="0">
            <a:spAutoFit/>
          </a:bodyPr>
          <a:lstStyle/>
          <a:p>
            <a:r>
              <a:rPr lang="en-US" sz="2800" dirty="0">
                <a:latin typeface="Times New Roman"/>
                <a:cs typeface="Times New Roman"/>
              </a:rPr>
              <a:t>Lecture 11</a:t>
            </a:r>
          </a:p>
        </p:txBody>
      </p:sp>
      <p:sp>
        <p:nvSpPr>
          <p:cNvPr id="5" name="Text Placeholder 1">
            <a:extLst>
              <a:ext uri="{FF2B5EF4-FFF2-40B4-BE49-F238E27FC236}">
                <a16:creationId xmlns:a16="http://schemas.microsoft.com/office/drawing/2014/main" id="{B291E06E-F53F-55BF-36D9-F0A2BBA2C4AC}"/>
              </a:ext>
            </a:extLst>
          </p:cNvPr>
          <p:cNvSpPr txBox="1">
            <a:spLocks/>
          </p:cNvSpPr>
          <p:nvPr/>
        </p:nvSpPr>
        <p:spPr>
          <a:xfrm>
            <a:off x="2811975" y="435802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F179F41A-88E1-3B34-41C8-62F724DA3F22}"/>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565AEFE5-3C60-A604-5C7B-FC5C2B741FEA}"/>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6A4F8C8-2030-78A7-5602-43346D8E242D}"/>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lnSpcReduction="100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need for ongoing maintenance of the information security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Define a model for a full maintenance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Identify the key factors involved in monitoring the external and internal environment</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how planning, risk assessment, vulnerability assessment, and remediation tie into information security maintenance</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how to build readiness and review procedures into information security maintenance</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200297" y="695325"/>
            <a:ext cx="8752114" cy="5061041"/>
          </a:xfrm>
        </p:spPr>
        <p:txBody>
          <a:bodyPr>
            <a:normAutofit fontScale="70000" lnSpcReduction="20000"/>
          </a:bodyPr>
          <a:lstStyle/>
          <a:p>
            <a:pPr algn="just">
              <a:spcBef>
                <a:spcPts val="0"/>
              </a:spcBef>
              <a:buClr>
                <a:srgbClr val="055C91"/>
              </a:buClr>
              <a:buSzTx/>
            </a:pPr>
            <a:r>
              <a:rPr lang="en-US" altLang="en-US" sz="2900" dirty="0">
                <a:solidFill>
                  <a:srgbClr val="000000">
                    <a:lumMod val="75000"/>
                    <a:lumOff val="25000"/>
                  </a:srgbClr>
                </a:solidFill>
                <a:latin typeface="Calibri"/>
              </a:rPr>
              <a:t>Organizations should avoid overconfidence after improving their information security profile</a:t>
            </a:r>
          </a:p>
          <a:p>
            <a:pPr algn="just">
              <a:spcBef>
                <a:spcPts val="0"/>
              </a:spcBef>
              <a:buClr>
                <a:srgbClr val="055C91"/>
              </a:buClr>
              <a:buSzTx/>
            </a:pPr>
            <a:r>
              <a:rPr lang="en-US" sz="2900" dirty="0">
                <a:solidFill>
                  <a:srgbClr val="000000">
                    <a:lumMod val="75000"/>
                    <a:lumOff val="25000"/>
                  </a:srgbClr>
                </a:solidFill>
                <a:latin typeface="Calibri"/>
              </a:rPr>
              <a:t>The following changes may affect an organization’s information security environment:</a:t>
            </a:r>
          </a:p>
          <a:p>
            <a:pPr marL="854075" lvl="2" indent="-342900" algn="just">
              <a:spcBef>
                <a:spcPts val="0"/>
              </a:spcBef>
              <a:buClr>
                <a:srgbClr val="0D3857"/>
              </a:buClr>
              <a:buSzTx/>
            </a:pPr>
            <a:r>
              <a:rPr lang="en-US" sz="2600" dirty="0">
                <a:solidFill>
                  <a:srgbClr val="000000">
                    <a:lumMod val="75000"/>
                    <a:lumOff val="25000"/>
                  </a:srgbClr>
                </a:solidFill>
                <a:latin typeface="Calibri"/>
              </a:rPr>
              <a:t>The acquisition of new assets and the divestiture of old assets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emergence of vulnerabilities associated with new or existing assets</a:t>
            </a:r>
          </a:p>
          <a:p>
            <a:pPr marL="854075" lvl="2" indent="-342900" algn="just">
              <a:spcBef>
                <a:spcPts val="0"/>
              </a:spcBef>
              <a:buClr>
                <a:srgbClr val="0D3857"/>
              </a:buClr>
              <a:buSzTx/>
            </a:pPr>
            <a:r>
              <a:rPr lang="en-US" sz="2600" dirty="0">
                <a:solidFill>
                  <a:srgbClr val="000000">
                    <a:lumMod val="75000"/>
                    <a:lumOff val="25000"/>
                  </a:srgbClr>
                </a:solidFill>
                <a:latin typeface="Calibri"/>
              </a:rPr>
              <a:t>Shifting business priorities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formation of new partnerships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dissolution of old partnerships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departure of personnel who are trained, educated, and aware of policies, procedures, and technologies</a:t>
            </a:r>
          </a:p>
          <a:p>
            <a:pPr marL="854075" lvl="2" indent="-342900" algn="just">
              <a:spcBef>
                <a:spcPts val="0"/>
              </a:spcBef>
              <a:buClr>
                <a:srgbClr val="0D3857"/>
              </a:buClr>
              <a:buSzTx/>
            </a:pPr>
            <a:r>
              <a:rPr lang="en-US" sz="2600" dirty="0">
                <a:solidFill>
                  <a:srgbClr val="000000">
                    <a:lumMod val="75000"/>
                    <a:lumOff val="25000"/>
                  </a:srgbClr>
                </a:solidFill>
                <a:latin typeface="Calibri"/>
              </a:rPr>
              <a:t>The hiring of personnel</a:t>
            </a:r>
          </a:p>
          <a:p>
            <a:r>
              <a:rPr lang="en-GB" sz="2300" b="1" dirty="0"/>
              <a:t>Modern Examples</a:t>
            </a:r>
          </a:p>
          <a:p>
            <a:pPr lvl="1"/>
            <a:r>
              <a:rPr lang="en-GB" sz="2000" dirty="0"/>
              <a:t>Changes affecting security:</a:t>
            </a:r>
          </a:p>
          <a:p>
            <a:pPr lvl="2"/>
            <a:r>
              <a:rPr lang="en-GB" dirty="0"/>
              <a:t>Cloud migration </a:t>
            </a:r>
          </a:p>
          <a:p>
            <a:pPr lvl="2"/>
            <a:r>
              <a:rPr lang="en-GB" dirty="0"/>
              <a:t>AI adoption </a:t>
            </a:r>
          </a:p>
          <a:p>
            <a:pPr lvl="2"/>
            <a:r>
              <a:rPr lang="en-GB" dirty="0"/>
              <a:t>Remote working </a:t>
            </a:r>
          </a:p>
          <a:p>
            <a:pPr lvl="2"/>
            <a:r>
              <a:rPr lang="en-GB" dirty="0"/>
              <a:t>Third-party suppliers </a:t>
            </a:r>
          </a:p>
          <a:p>
            <a:pPr lvl="2"/>
            <a:r>
              <a:rPr lang="en-GB" dirty="0"/>
              <a:t>Regulatory changes </a:t>
            </a:r>
          </a:p>
          <a:p>
            <a:pPr lvl="2"/>
            <a:r>
              <a:rPr lang="en-GB" dirty="0"/>
              <a:t>New attack techniques</a:t>
            </a:r>
          </a:p>
          <a:p>
            <a:pPr marL="63500" indent="-171450" algn="just">
              <a:spcBef>
                <a:spcPts val="0"/>
              </a:spcBef>
              <a:buClr>
                <a:srgbClr val="0D3857"/>
              </a:buClr>
              <a:buSzTx/>
              <a:buFont typeface="Arial" pitchFamily="34" charset="0"/>
              <a:buChar char="•"/>
            </a:pPr>
            <a:endParaRPr lang="en-US" altLang="en-US" sz="2600" dirty="0">
              <a:solidFill>
                <a:srgbClr val="000000">
                  <a:lumMod val="75000"/>
                  <a:lumOff val="25000"/>
                </a:srgbClr>
              </a:solidFill>
              <a:latin typeface="Calibri"/>
            </a:endParaRPr>
          </a:p>
        </p:txBody>
      </p:sp>
      <p:sp>
        <p:nvSpPr>
          <p:cNvPr id="5123" name="Rectangle 4"/>
          <p:cNvSpPr>
            <a:spLocks noGrp="1" noChangeArrowheads="1"/>
          </p:cNvSpPr>
          <p:nvPr>
            <p:ph type="title"/>
          </p:nvPr>
        </p:nvSpPr>
        <p:spPr>
          <a:xfrm>
            <a:off x="549275" y="107576"/>
            <a:ext cx="8042276" cy="587749"/>
          </a:xfrm>
        </p:spPr>
        <p:txBody>
          <a:bodyPr/>
          <a:lstStyle/>
          <a:p>
            <a:r>
              <a:rPr lang="en-US" dirty="0"/>
              <a:t>Introduction</a:t>
            </a:r>
          </a:p>
        </p:txBody>
      </p:sp>
      <p:sp>
        <p:nvSpPr>
          <p:cNvPr id="3" name="TextBox 2">
            <a:extLst>
              <a:ext uri="{FF2B5EF4-FFF2-40B4-BE49-F238E27FC236}">
                <a16:creationId xmlns:a16="http://schemas.microsoft.com/office/drawing/2014/main" id="{92A2E6EC-2ED5-6EDD-C860-AD571B1C019C}"/>
              </a:ext>
            </a:extLst>
          </p:cNvPr>
          <p:cNvSpPr txBox="1"/>
          <p:nvPr/>
        </p:nvSpPr>
        <p:spPr>
          <a:xfrm>
            <a:off x="4380411" y="4115305"/>
            <a:ext cx="4572000" cy="923330"/>
          </a:xfrm>
          <a:prstGeom prst="rect">
            <a:avLst/>
          </a:prstGeom>
          <a:noFill/>
          <a:ln>
            <a:solidFill>
              <a:schemeClr val="tx1"/>
            </a:solidFill>
          </a:ln>
        </p:spPr>
        <p:txBody>
          <a:bodyPr wrap="square">
            <a:spAutoFit/>
          </a:bodyPr>
          <a:lstStyle/>
          <a:p>
            <a:pPr algn="just"/>
            <a:r>
              <a:rPr lang="en-GB" dirty="0"/>
              <a:t>Why do organisations become vulnerable after initially implementing strong security controls?</a:t>
            </a:r>
          </a:p>
        </p:txBody>
      </p:sp>
    </p:spTree>
    <p:extLst>
      <p:ext uri="{BB962C8B-B14F-4D97-AF65-F5344CB8AC3E}">
        <p14:creationId xmlns:p14="http://schemas.microsoft.com/office/powerpoint/2010/main" val="3485844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12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124">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124">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124">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5124">
                                            <p:txEl>
                                              <p:pRg st="13" end="1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5124">
                                            <p:txEl>
                                              <p:pRg st="14" end="1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5124">
                                            <p:txEl>
                                              <p:pRg st="15" end="1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5124">
                                            <p:txEl>
                                              <p:pRg st="16" end="16"/>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279049" y="1486686"/>
            <a:ext cx="8582727" cy="2154436"/>
          </a:xfrm>
        </p:spPr>
        <p:txBody>
          <a:bodyPr>
            <a:normAutofit fontScale="92500" lnSpcReduction="10000"/>
          </a:bodyPr>
          <a:lstStyle/>
          <a:p>
            <a:pPr algn="just"/>
            <a:r>
              <a:rPr lang="en-US" altLang="en-US" dirty="0"/>
              <a:t>Management model must be adopted to manage and operate ongoing security program</a:t>
            </a:r>
          </a:p>
          <a:p>
            <a:pPr algn="just"/>
            <a:r>
              <a:rPr lang="en-US" altLang="en-US" dirty="0"/>
              <a:t>Models are frameworks that structure the tasks of managing particular set of activities or business functions</a:t>
            </a:r>
          </a:p>
          <a:p>
            <a:pPr algn="just"/>
            <a:r>
              <a:rPr lang="en-US" altLang="en-US" dirty="0"/>
              <a:t>It is </a:t>
            </a:r>
            <a:r>
              <a:rPr lang="en-GB" dirty="0"/>
              <a:t>Continuous Improvement and Cyber Resilience concepts</a:t>
            </a:r>
            <a:endParaRPr lang="en-US" altLang="en-US" dirty="0"/>
          </a:p>
        </p:txBody>
      </p:sp>
      <p:sp>
        <p:nvSpPr>
          <p:cNvPr id="13314" name="Rectangle 2"/>
          <p:cNvSpPr>
            <a:spLocks noGrp="1" noChangeArrowheads="1"/>
          </p:cNvSpPr>
          <p:nvPr>
            <p:ph type="title"/>
          </p:nvPr>
        </p:nvSpPr>
        <p:spPr/>
        <p:txBody>
          <a:bodyPr/>
          <a:lstStyle/>
          <a:p>
            <a:r>
              <a:rPr lang="en-US" altLang="en-US" dirty="0"/>
              <a:t>Security Management Maintenance Models</a:t>
            </a:r>
          </a:p>
        </p:txBody>
      </p:sp>
      <p:sp>
        <p:nvSpPr>
          <p:cNvPr id="3" name="TextBox 2">
            <a:extLst>
              <a:ext uri="{FF2B5EF4-FFF2-40B4-BE49-F238E27FC236}">
                <a16:creationId xmlns:a16="http://schemas.microsoft.com/office/drawing/2014/main" id="{FC5CF803-2555-3375-CCCC-EE26D02BED22}"/>
              </a:ext>
            </a:extLst>
          </p:cNvPr>
          <p:cNvSpPr txBox="1"/>
          <p:nvPr/>
        </p:nvSpPr>
        <p:spPr>
          <a:xfrm>
            <a:off x="756127" y="3587679"/>
            <a:ext cx="4969566" cy="2062103"/>
          </a:xfrm>
          <a:prstGeom prst="rect">
            <a:avLst/>
          </a:prstGeom>
          <a:noFill/>
        </p:spPr>
        <p:txBody>
          <a:bodyPr wrap="square">
            <a:spAutoFit/>
          </a:bodyPr>
          <a:lstStyle/>
          <a:p>
            <a:pPr>
              <a:buNone/>
            </a:pPr>
            <a:r>
              <a:rPr lang="en-GB" sz="1600" b="1" dirty="0"/>
              <a:t>Traditional View:</a:t>
            </a:r>
          </a:p>
          <a:p>
            <a:pPr>
              <a:buNone/>
            </a:pPr>
            <a:r>
              <a:rPr lang="en-GB" sz="1600" dirty="0"/>
              <a:t>Implement controls and maintain them.</a:t>
            </a:r>
          </a:p>
          <a:p>
            <a:pPr>
              <a:buNone/>
            </a:pPr>
            <a:r>
              <a:rPr lang="en-GB" sz="1600" b="1" dirty="0"/>
              <a:t>Modern View:</a:t>
            </a:r>
          </a:p>
          <a:p>
            <a:pPr>
              <a:buNone/>
            </a:pPr>
            <a:r>
              <a:rPr lang="en-GB" sz="1600" dirty="0"/>
              <a:t>Continuously:</a:t>
            </a:r>
          </a:p>
          <a:p>
            <a:pPr>
              <a:buFont typeface="Arial" panose="020B0604020202020204" pitchFamily="34" charset="0"/>
              <a:buChar char="•"/>
            </a:pPr>
            <a:r>
              <a:rPr lang="en-GB" sz="1600" dirty="0"/>
              <a:t>Monitor </a:t>
            </a:r>
          </a:p>
          <a:p>
            <a:pPr>
              <a:buFont typeface="Arial" panose="020B0604020202020204" pitchFamily="34" charset="0"/>
              <a:buChar char="•"/>
            </a:pPr>
            <a:r>
              <a:rPr lang="en-GB" sz="1600" dirty="0"/>
              <a:t>Measure </a:t>
            </a:r>
          </a:p>
          <a:p>
            <a:pPr>
              <a:buFont typeface="Arial" panose="020B0604020202020204" pitchFamily="34" charset="0"/>
              <a:buChar char="•"/>
            </a:pPr>
            <a:r>
              <a:rPr lang="en-GB" sz="1600" dirty="0"/>
              <a:t>Improve </a:t>
            </a:r>
          </a:p>
          <a:p>
            <a:pPr>
              <a:buFont typeface="Arial" panose="020B0604020202020204" pitchFamily="34" charset="0"/>
              <a:buChar char="•"/>
            </a:pPr>
            <a:r>
              <a:rPr lang="en-GB" sz="1600" dirty="0"/>
              <a:t>Adapt</a:t>
            </a:r>
            <a:endParaRPr lang="en-GB" sz="1700" dirty="0"/>
          </a:p>
        </p:txBody>
      </p:sp>
      <p:sp>
        <p:nvSpPr>
          <p:cNvPr id="5" name="TextBox 4">
            <a:extLst>
              <a:ext uri="{FF2B5EF4-FFF2-40B4-BE49-F238E27FC236}">
                <a16:creationId xmlns:a16="http://schemas.microsoft.com/office/drawing/2014/main" id="{8B19F057-3053-BFAF-1589-364FD2F62CD4}"/>
              </a:ext>
            </a:extLst>
          </p:cNvPr>
          <p:cNvSpPr txBox="1"/>
          <p:nvPr/>
        </p:nvSpPr>
        <p:spPr>
          <a:xfrm>
            <a:off x="5974170" y="3683276"/>
            <a:ext cx="2006950" cy="2031325"/>
          </a:xfrm>
          <a:prstGeom prst="rect">
            <a:avLst/>
          </a:prstGeom>
          <a:noFill/>
        </p:spPr>
        <p:txBody>
          <a:bodyPr wrap="square">
            <a:spAutoFit/>
          </a:bodyPr>
          <a:lstStyle/>
          <a:p>
            <a:pPr algn="ctr"/>
            <a:r>
              <a:rPr lang="en-GB" sz="1400" dirty="0"/>
              <a:t>Plan</a:t>
            </a:r>
          </a:p>
          <a:p>
            <a:pPr algn="ctr"/>
            <a:r>
              <a:rPr lang="en-GB" sz="1400" dirty="0"/>
              <a:t> ↓</a:t>
            </a:r>
          </a:p>
          <a:p>
            <a:pPr algn="ctr"/>
            <a:r>
              <a:rPr lang="en-GB" sz="1400" dirty="0"/>
              <a:t>Implement</a:t>
            </a:r>
          </a:p>
          <a:p>
            <a:pPr algn="ctr"/>
            <a:r>
              <a:rPr lang="en-GB" sz="1400" dirty="0"/>
              <a:t> ↓</a:t>
            </a:r>
          </a:p>
          <a:p>
            <a:pPr algn="ctr"/>
            <a:r>
              <a:rPr lang="en-GB" sz="1400" dirty="0"/>
              <a:t>Monitor</a:t>
            </a:r>
          </a:p>
          <a:p>
            <a:pPr algn="ctr"/>
            <a:r>
              <a:rPr lang="en-GB" sz="1400" dirty="0"/>
              <a:t> ↓</a:t>
            </a:r>
          </a:p>
          <a:p>
            <a:pPr algn="ctr"/>
            <a:r>
              <a:rPr lang="en-GB" sz="1400" dirty="0"/>
              <a:t>Improve</a:t>
            </a:r>
          </a:p>
          <a:p>
            <a:pPr algn="ctr"/>
            <a:r>
              <a:rPr lang="en-GB" sz="1400" dirty="0"/>
              <a:t> ↓</a:t>
            </a:r>
          </a:p>
          <a:p>
            <a:pPr algn="ctr"/>
            <a:r>
              <a:rPr lang="en-GB" sz="1400" dirty="0"/>
              <a:t>Repeat</a:t>
            </a:r>
            <a:endParaRPr lang="en-GB" dirty="0"/>
          </a:p>
        </p:txBody>
      </p:sp>
    </p:spTree>
    <p:extLst>
      <p:ext uri="{BB962C8B-B14F-4D97-AF65-F5344CB8AC3E}">
        <p14:creationId xmlns:p14="http://schemas.microsoft.com/office/powerpoint/2010/main" val="4233408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3"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p:cNvSpPr>
            <a:spLocks noGrp="1"/>
          </p:cNvSpPr>
          <p:nvPr>
            <p:ph idx="1"/>
          </p:nvPr>
        </p:nvSpPr>
        <p:spPr>
          <a:xfrm>
            <a:off x="252549" y="1117600"/>
            <a:ext cx="8714445" cy="4498009"/>
          </a:xfrm>
        </p:spPr>
        <p:txBody>
          <a:bodyPr>
            <a:normAutofit fontScale="92500" lnSpcReduction="20000"/>
          </a:bodyPr>
          <a:lstStyle/>
          <a:p>
            <a:pPr algn="just"/>
            <a:r>
              <a:rPr lang="en-US" altLang="en-US" dirty="0"/>
              <a:t>Provides managerial guidance for establishing and implementing an information security program</a:t>
            </a:r>
          </a:p>
          <a:p>
            <a:pPr algn="just"/>
            <a:r>
              <a:rPr lang="en-US" altLang="en-US" dirty="0"/>
              <a:t>There are 13 areas of information security management presented</a:t>
            </a:r>
          </a:p>
          <a:p>
            <a:pPr lvl="1" algn="just"/>
            <a:r>
              <a:rPr lang="en-US" altLang="en-US" dirty="0"/>
              <a:t>Provides for specific monitoring activities for each task</a:t>
            </a:r>
          </a:p>
          <a:p>
            <a:pPr lvl="1" algn="just"/>
            <a:r>
              <a:rPr lang="en-US" altLang="en-US" dirty="0"/>
              <a:t>Tasks should be done on an ongoing basis</a:t>
            </a:r>
          </a:p>
          <a:p>
            <a:pPr lvl="1" algn="just"/>
            <a:r>
              <a:rPr lang="en-US" altLang="en-US" dirty="0"/>
              <a:t>Not all issues are negative</a:t>
            </a:r>
          </a:p>
          <a:p>
            <a:r>
              <a:rPr lang="en-GB" dirty="0"/>
              <a:t>NIST SP 800-100 remains useful for management guidance, but many organisations now supplement it with:</a:t>
            </a:r>
          </a:p>
          <a:p>
            <a:pPr lvl="1"/>
            <a:r>
              <a:rPr lang="en-GB" dirty="0"/>
              <a:t>NIST CSF 2.0 </a:t>
            </a:r>
          </a:p>
          <a:p>
            <a:pPr lvl="1"/>
            <a:r>
              <a:rPr lang="en-GB" dirty="0"/>
              <a:t>NIST SP 800-53 Rev. 5 </a:t>
            </a:r>
          </a:p>
          <a:p>
            <a:pPr lvl="1"/>
            <a:r>
              <a:rPr lang="en-GB" dirty="0"/>
              <a:t>NIST SP 800-207 (Zero Trust)</a:t>
            </a:r>
          </a:p>
          <a:p>
            <a:pPr algn="just"/>
            <a:endParaRPr lang="en-US" altLang="en-US" dirty="0"/>
          </a:p>
        </p:txBody>
      </p:sp>
      <p:sp>
        <p:nvSpPr>
          <p:cNvPr id="14338" name="Title 1"/>
          <p:cNvSpPr>
            <a:spLocks noGrp="1"/>
          </p:cNvSpPr>
          <p:nvPr>
            <p:ph type="title"/>
          </p:nvPr>
        </p:nvSpPr>
        <p:spPr>
          <a:xfrm>
            <a:off x="551656" y="0"/>
            <a:ext cx="8042276" cy="1010024"/>
          </a:xfrm>
        </p:spPr>
        <p:txBody>
          <a:bodyPr/>
          <a:lstStyle/>
          <a:p>
            <a:r>
              <a:rPr lang="en-US" altLang="en-US" sz="3200" dirty="0"/>
              <a:t>NIST SP 800-100 Information Security Handbook: A Guide for Managers</a:t>
            </a:r>
          </a:p>
        </p:txBody>
      </p:sp>
    </p:spTree>
    <p:extLst>
      <p:ext uri="{BB962C8B-B14F-4D97-AF65-F5344CB8AC3E}">
        <p14:creationId xmlns:p14="http://schemas.microsoft.com/office/powerpoint/2010/main" val="124075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33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23577" y="82438"/>
            <a:ext cx="6705600" cy="5314316"/>
            <a:chOff x="1123577" y="82438"/>
            <a:chExt cx="6705600" cy="5314316"/>
          </a:xfrm>
        </p:grpSpPr>
        <p:pic>
          <p:nvPicPr>
            <p:cNvPr id="3" name="Picture 2" descr="A flowchart depicts the S S L C for obtaining security services at a high level. 1. Initiation Phase Determining the need. 2. Assessment Phase Identifying viable solutions. 3. Solution Phase Specifying the right solution. ,4. Implementation Phase Engaging the right source. 5. Operations Phase Ensuring operational success. 6. Closeout Phase Ensuring successful closu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123577" y="82438"/>
              <a:ext cx="6705600" cy="5314316"/>
            </a:xfrm>
            <a:prstGeom prst="rect">
              <a:avLst/>
            </a:prstGeom>
          </p:spPr>
        </p:pic>
        <p:sp>
          <p:nvSpPr>
            <p:cNvPr id="2" name="TextBox 1"/>
            <p:cNvSpPr txBox="1"/>
            <p:nvPr/>
          </p:nvSpPr>
          <p:spPr>
            <a:xfrm>
              <a:off x="1123577" y="4918635"/>
              <a:ext cx="12191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846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287383" y="1134036"/>
            <a:ext cx="8435650" cy="4343400"/>
          </a:xfrm>
        </p:spPr>
        <p:txBody>
          <a:bodyPr/>
          <a:lstStyle/>
          <a:p>
            <a:pPr algn="just"/>
            <a:r>
              <a:rPr lang="en-US" altLang="en-US" dirty="0"/>
              <a:t>Designed to focus organizational effort on maintaining systems</a:t>
            </a:r>
          </a:p>
          <a:p>
            <a:pPr algn="just"/>
            <a:r>
              <a:rPr lang="en-US" altLang="en-US" dirty="0"/>
              <a:t>Recommended maintenance model based on five </a:t>
            </a:r>
            <a:br>
              <a:rPr lang="en-US" altLang="en-US" dirty="0"/>
            </a:br>
            <a:r>
              <a:rPr lang="en-US" altLang="en-US" dirty="0"/>
              <a:t>subject areas:</a:t>
            </a:r>
          </a:p>
          <a:p>
            <a:pPr lvl="1" algn="just"/>
            <a:r>
              <a:rPr lang="en-US" altLang="en-US" dirty="0"/>
              <a:t>External monitoring</a:t>
            </a:r>
          </a:p>
          <a:p>
            <a:pPr lvl="1" algn="just"/>
            <a:r>
              <a:rPr lang="en-US" altLang="en-US" dirty="0"/>
              <a:t>Internal monitoring</a:t>
            </a:r>
          </a:p>
          <a:p>
            <a:pPr lvl="1" algn="just"/>
            <a:r>
              <a:rPr lang="en-US" altLang="en-US" dirty="0"/>
              <a:t>Planning and risk assessment</a:t>
            </a:r>
          </a:p>
          <a:p>
            <a:pPr lvl="1" algn="just"/>
            <a:r>
              <a:rPr lang="en-US" altLang="en-US" dirty="0"/>
              <a:t>Vulnerability assessment and remediation</a:t>
            </a:r>
          </a:p>
          <a:p>
            <a:pPr lvl="1" algn="just"/>
            <a:r>
              <a:rPr lang="en-US" altLang="en-US" dirty="0"/>
              <a:t>Readiness and review</a:t>
            </a:r>
          </a:p>
        </p:txBody>
      </p:sp>
      <p:sp>
        <p:nvSpPr>
          <p:cNvPr id="22530" name="Rectangle 2"/>
          <p:cNvSpPr>
            <a:spLocks noGrp="1" noChangeArrowheads="1"/>
          </p:cNvSpPr>
          <p:nvPr>
            <p:ph type="title"/>
          </p:nvPr>
        </p:nvSpPr>
        <p:spPr>
          <a:xfrm>
            <a:off x="872004" y="155388"/>
            <a:ext cx="8042276" cy="747059"/>
          </a:xfrm>
        </p:spPr>
        <p:txBody>
          <a:bodyPr/>
          <a:lstStyle/>
          <a:p>
            <a:r>
              <a:rPr lang="en-US" altLang="en-US" sz="4000" dirty="0"/>
              <a:t>The Security Maintenance Model</a:t>
            </a:r>
          </a:p>
        </p:txBody>
      </p:sp>
    </p:spTree>
    <p:extLst>
      <p:ext uri="{BB962C8B-B14F-4D97-AF65-F5344CB8AC3E}">
        <p14:creationId xmlns:p14="http://schemas.microsoft.com/office/powerpoint/2010/main" val="168980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6838" y="134470"/>
            <a:ext cx="7876725" cy="5381812"/>
          </a:xfrm>
          <a:prstGeom prst="rect">
            <a:avLst/>
          </a:prstGeom>
        </p:spPr>
      </p:pic>
      <p:sp>
        <p:nvSpPr>
          <p:cNvPr id="3" name="TextBox 2"/>
          <p:cNvSpPr txBox="1"/>
          <p:nvPr/>
        </p:nvSpPr>
        <p:spPr>
          <a:xfrm>
            <a:off x="836838" y="5145741"/>
            <a:ext cx="1619491" cy="370541"/>
          </a:xfrm>
          <a:prstGeom prst="rect">
            <a:avLst/>
          </a:prstGeom>
          <a:solidFill>
            <a:schemeClr val="bg1"/>
          </a:solidFill>
        </p:spPr>
        <p:txBody>
          <a:bodyPr wrap="square" rtlCol="0">
            <a:spAutoFit/>
          </a:bodyPr>
          <a:lstStyle/>
          <a:p>
            <a:endParaRPr lang="en-GB" dirty="0"/>
          </a:p>
        </p:txBody>
      </p:sp>
      <p:grpSp>
        <p:nvGrpSpPr>
          <p:cNvPr id="6" name="Group 5"/>
          <p:cNvGrpSpPr/>
          <p:nvPr/>
        </p:nvGrpSpPr>
        <p:grpSpPr>
          <a:xfrm>
            <a:off x="878673" y="134470"/>
            <a:ext cx="7876725" cy="5381812"/>
            <a:chOff x="878673" y="134470"/>
            <a:chExt cx="7876725" cy="5381812"/>
          </a:xfrm>
        </p:grpSpPr>
        <p:pic>
          <p:nvPicPr>
            <p:cNvPr id="4" name="Picture 3" descr="A flowchart identifies the maintenance model. Internal monitoring, external monitoring, and planning and risk assessment all lead to risk, threat, and attack database which in turn leads to Vulnerability assessment and remediation which forms a Vulnerability database culminating to readiness and review."/>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78673" y="134470"/>
              <a:ext cx="7876725" cy="5381812"/>
            </a:xfrm>
            <a:prstGeom prst="rect">
              <a:avLst/>
            </a:prstGeom>
          </p:spPr>
        </p:pic>
        <p:sp>
          <p:nvSpPr>
            <p:cNvPr id="5" name="TextBox 4"/>
            <p:cNvSpPr txBox="1"/>
            <p:nvPr/>
          </p:nvSpPr>
          <p:spPr>
            <a:xfrm>
              <a:off x="878673" y="5145741"/>
              <a:ext cx="1619491" cy="370541"/>
            </a:xfrm>
            <a:prstGeom prst="rect">
              <a:avLst/>
            </a:prstGeom>
            <a:solidFill>
              <a:schemeClr val="bg1"/>
            </a:solidFill>
          </p:spPr>
          <p:txBody>
            <a:bodyPr wrap="square" rtlCol="0">
              <a:spAutoFit/>
            </a:bodyPr>
            <a:lstStyle/>
            <a:p>
              <a:endParaRPr lang="en-GB"/>
            </a:p>
          </p:txBody>
        </p:sp>
      </p:grpSp>
    </p:spTree>
    <p:extLst>
      <p:ext uri="{BB962C8B-B14F-4D97-AF65-F5344CB8AC3E}">
        <p14:creationId xmlns:p14="http://schemas.microsoft.com/office/powerpoint/2010/main" val="1222628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269966" y="927955"/>
            <a:ext cx="8627612" cy="2774206"/>
          </a:xfrm>
        </p:spPr>
        <p:txBody>
          <a:bodyPr>
            <a:normAutofit lnSpcReduction="10000"/>
          </a:bodyPr>
          <a:lstStyle/>
          <a:p>
            <a:pPr algn="just"/>
            <a:r>
              <a:rPr lang="en-US" altLang="en-US" dirty="0"/>
              <a:t>Objective to provide early awareness of new and emerging threats, threat agents, vulnerabilities, and attacks so organization can mount an effective defense</a:t>
            </a:r>
          </a:p>
          <a:p>
            <a:pPr algn="just"/>
            <a:r>
              <a:rPr lang="en-US" altLang="en-US" dirty="0"/>
              <a:t>Entails collecting intelligence from data sources and giving that intelligence context and meaning for use by organizational decision makers</a:t>
            </a:r>
          </a:p>
          <a:p>
            <a:pPr lvl="1" algn="just"/>
            <a:r>
              <a:rPr lang="en-GB" dirty="0"/>
              <a:t>Threat Intelligence and Exposure Monitoring</a:t>
            </a:r>
            <a:endParaRPr lang="en-US" altLang="en-US" dirty="0"/>
          </a:p>
        </p:txBody>
      </p:sp>
      <p:sp>
        <p:nvSpPr>
          <p:cNvPr id="24578" name="Rectangle 2"/>
          <p:cNvSpPr>
            <a:spLocks noGrp="1" noChangeArrowheads="1"/>
          </p:cNvSpPr>
          <p:nvPr>
            <p:ph type="title"/>
          </p:nvPr>
        </p:nvSpPr>
        <p:spPr>
          <a:xfrm>
            <a:off x="119270" y="107576"/>
            <a:ext cx="9024730" cy="578224"/>
          </a:xfrm>
        </p:spPr>
        <p:txBody>
          <a:bodyPr/>
          <a:lstStyle/>
          <a:p>
            <a:r>
              <a:rPr lang="en-US" altLang="en-US" sz="3600" dirty="0"/>
              <a:t>Monitoring the External Environment</a:t>
            </a:r>
          </a:p>
        </p:txBody>
      </p:sp>
      <p:graphicFrame>
        <p:nvGraphicFramePr>
          <p:cNvPr id="2" name="Table 1">
            <a:extLst>
              <a:ext uri="{FF2B5EF4-FFF2-40B4-BE49-F238E27FC236}">
                <a16:creationId xmlns:a16="http://schemas.microsoft.com/office/drawing/2014/main" id="{595A0790-89AB-4E52-5323-5080D8CBF310}"/>
              </a:ext>
            </a:extLst>
          </p:cNvPr>
          <p:cNvGraphicFramePr>
            <a:graphicFrameLocks noGrp="1"/>
          </p:cNvGraphicFramePr>
          <p:nvPr>
            <p:extLst>
              <p:ext uri="{D42A27DB-BD31-4B8C-83A1-F6EECF244321}">
                <p14:modId xmlns:p14="http://schemas.microsoft.com/office/powerpoint/2010/main" val="3450029731"/>
              </p:ext>
            </p:extLst>
          </p:nvPr>
        </p:nvGraphicFramePr>
        <p:xfrm>
          <a:off x="119270" y="3821430"/>
          <a:ext cx="6828182" cy="1828800"/>
        </p:xfrm>
        <a:graphic>
          <a:graphicData uri="http://schemas.openxmlformats.org/drawingml/2006/table">
            <a:tbl>
              <a:tblPr/>
              <a:tblGrid>
                <a:gridCol w="2360604">
                  <a:extLst>
                    <a:ext uri="{9D8B030D-6E8A-4147-A177-3AD203B41FA5}">
                      <a16:colId xmlns:a16="http://schemas.microsoft.com/office/drawing/2014/main" val="3273541844"/>
                    </a:ext>
                  </a:extLst>
                </a:gridCol>
                <a:gridCol w="4467578">
                  <a:extLst>
                    <a:ext uri="{9D8B030D-6E8A-4147-A177-3AD203B41FA5}">
                      <a16:colId xmlns:a16="http://schemas.microsoft.com/office/drawing/2014/main" val="512012327"/>
                    </a:ext>
                  </a:extLst>
                </a:gridCol>
              </a:tblGrid>
              <a:tr h="365760">
                <a:tc>
                  <a:txBody>
                    <a:bodyPr/>
                    <a:lstStyle/>
                    <a:p>
                      <a:pPr>
                        <a:buNone/>
                      </a:pPr>
                      <a:r>
                        <a:rPr lang="en-GB" sz="1800" b="1"/>
                        <a:t>Traditional Sources</a:t>
                      </a:r>
                    </a:p>
                  </a:txBody>
                  <a:tcPr anchor="ctr">
                    <a:lnL>
                      <a:noFill/>
                    </a:lnL>
                    <a:lnR>
                      <a:noFill/>
                    </a:lnR>
                    <a:lnT>
                      <a:noFill/>
                    </a:lnT>
                    <a:lnB>
                      <a:noFill/>
                    </a:lnB>
                    <a:solidFill>
                      <a:schemeClr val="bg2"/>
                    </a:solidFill>
                  </a:tcPr>
                </a:tc>
                <a:tc>
                  <a:txBody>
                    <a:bodyPr/>
                    <a:lstStyle/>
                    <a:p>
                      <a:pPr>
                        <a:buNone/>
                      </a:pPr>
                      <a:r>
                        <a:rPr lang="en-GB" sz="1800" b="1" dirty="0"/>
                        <a:t>Modern Sources</a:t>
                      </a:r>
                    </a:p>
                  </a:txBody>
                  <a:tcPr anchor="ctr">
                    <a:lnL>
                      <a:noFill/>
                    </a:lnL>
                    <a:lnR>
                      <a:noFill/>
                    </a:lnR>
                    <a:lnT>
                      <a:noFill/>
                    </a:lnT>
                    <a:lnB>
                      <a:noFill/>
                    </a:lnB>
                    <a:solidFill>
                      <a:schemeClr val="bg2"/>
                    </a:solidFill>
                  </a:tcPr>
                </a:tc>
                <a:extLst>
                  <a:ext uri="{0D108BD9-81ED-4DB2-BD59-A6C34878D82A}">
                    <a16:rowId xmlns:a16="http://schemas.microsoft.com/office/drawing/2014/main" val="2997138062"/>
                  </a:ext>
                </a:extLst>
              </a:tr>
              <a:tr h="365760">
                <a:tc>
                  <a:txBody>
                    <a:bodyPr/>
                    <a:lstStyle/>
                    <a:p>
                      <a:pPr>
                        <a:buNone/>
                      </a:pPr>
                      <a:r>
                        <a:rPr lang="en-GB" sz="1800" dirty="0"/>
                        <a:t>CERT Advisories</a:t>
                      </a:r>
                    </a:p>
                  </a:txBody>
                  <a:tcPr anchor="ctr">
                    <a:lnL>
                      <a:noFill/>
                    </a:lnL>
                    <a:lnR>
                      <a:noFill/>
                    </a:lnR>
                    <a:lnT>
                      <a:noFill/>
                    </a:lnT>
                    <a:lnB>
                      <a:noFill/>
                    </a:lnB>
                    <a:noFill/>
                  </a:tcPr>
                </a:tc>
                <a:tc>
                  <a:txBody>
                    <a:bodyPr/>
                    <a:lstStyle/>
                    <a:p>
                      <a:pPr>
                        <a:buNone/>
                      </a:pPr>
                      <a:r>
                        <a:rPr lang="en-GB" sz="1800" dirty="0"/>
                        <a:t>Threat Intelligence Platforms</a:t>
                      </a:r>
                    </a:p>
                  </a:txBody>
                  <a:tcPr anchor="ctr">
                    <a:lnL>
                      <a:noFill/>
                    </a:lnL>
                    <a:lnR>
                      <a:noFill/>
                    </a:lnR>
                    <a:lnT>
                      <a:noFill/>
                    </a:lnT>
                    <a:lnB>
                      <a:noFill/>
                    </a:lnB>
                    <a:noFill/>
                  </a:tcPr>
                </a:tc>
                <a:extLst>
                  <a:ext uri="{0D108BD9-81ED-4DB2-BD59-A6C34878D82A}">
                    <a16:rowId xmlns:a16="http://schemas.microsoft.com/office/drawing/2014/main" val="208213815"/>
                  </a:ext>
                </a:extLst>
              </a:tr>
              <a:tr h="365760">
                <a:tc>
                  <a:txBody>
                    <a:bodyPr/>
                    <a:lstStyle/>
                    <a:p>
                      <a:pPr>
                        <a:buNone/>
                      </a:pPr>
                      <a:r>
                        <a:rPr lang="en-GB" sz="1800" dirty="0"/>
                        <a:t>Vendor Alerts</a:t>
                      </a:r>
                    </a:p>
                  </a:txBody>
                  <a:tcPr anchor="ctr">
                    <a:lnL>
                      <a:noFill/>
                    </a:lnL>
                    <a:lnR>
                      <a:noFill/>
                    </a:lnR>
                    <a:lnT>
                      <a:noFill/>
                    </a:lnT>
                    <a:lnB>
                      <a:noFill/>
                    </a:lnB>
                    <a:noFill/>
                  </a:tcPr>
                </a:tc>
                <a:tc>
                  <a:txBody>
                    <a:bodyPr/>
                    <a:lstStyle/>
                    <a:p>
                      <a:pPr>
                        <a:buNone/>
                      </a:pPr>
                      <a:r>
                        <a:rPr lang="en-GB" sz="1800"/>
                        <a:t>MITRE ATT&amp;CK</a:t>
                      </a:r>
                    </a:p>
                  </a:txBody>
                  <a:tcPr anchor="ctr">
                    <a:lnL>
                      <a:noFill/>
                    </a:lnL>
                    <a:lnR>
                      <a:noFill/>
                    </a:lnR>
                    <a:lnT>
                      <a:noFill/>
                    </a:lnT>
                    <a:lnB>
                      <a:noFill/>
                    </a:lnB>
                    <a:noFill/>
                  </a:tcPr>
                </a:tc>
                <a:extLst>
                  <a:ext uri="{0D108BD9-81ED-4DB2-BD59-A6C34878D82A}">
                    <a16:rowId xmlns:a16="http://schemas.microsoft.com/office/drawing/2014/main" val="2615303120"/>
                  </a:ext>
                </a:extLst>
              </a:tr>
              <a:tr h="365760">
                <a:tc>
                  <a:txBody>
                    <a:bodyPr/>
                    <a:lstStyle/>
                    <a:p>
                      <a:pPr>
                        <a:buNone/>
                      </a:pPr>
                      <a:r>
                        <a:rPr lang="en-GB" sz="1800"/>
                        <a:t>Security Bulletins</a:t>
                      </a:r>
                    </a:p>
                  </a:txBody>
                  <a:tcPr anchor="ctr">
                    <a:lnL>
                      <a:noFill/>
                    </a:lnL>
                    <a:lnR>
                      <a:noFill/>
                    </a:lnR>
                    <a:lnT>
                      <a:noFill/>
                    </a:lnT>
                    <a:lnB>
                      <a:noFill/>
                    </a:lnB>
                    <a:noFill/>
                  </a:tcPr>
                </a:tc>
                <a:tc>
                  <a:txBody>
                    <a:bodyPr/>
                    <a:lstStyle/>
                    <a:p>
                      <a:pPr>
                        <a:buNone/>
                      </a:pPr>
                      <a:r>
                        <a:rPr lang="en-GB" sz="1800"/>
                        <a:t>ISAC Communities</a:t>
                      </a:r>
                    </a:p>
                  </a:txBody>
                  <a:tcPr anchor="ctr">
                    <a:lnL>
                      <a:noFill/>
                    </a:lnL>
                    <a:lnR>
                      <a:noFill/>
                    </a:lnR>
                    <a:lnT>
                      <a:noFill/>
                    </a:lnT>
                    <a:lnB>
                      <a:noFill/>
                    </a:lnB>
                    <a:noFill/>
                  </a:tcPr>
                </a:tc>
                <a:extLst>
                  <a:ext uri="{0D108BD9-81ED-4DB2-BD59-A6C34878D82A}">
                    <a16:rowId xmlns:a16="http://schemas.microsoft.com/office/drawing/2014/main" val="679122929"/>
                  </a:ext>
                </a:extLst>
              </a:tr>
              <a:tr h="365760">
                <a:tc>
                  <a:txBody>
                    <a:bodyPr/>
                    <a:lstStyle/>
                    <a:p>
                      <a:pPr>
                        <a:buNone/>
                      </a:pPr>
                      <a:r>
                        <a:rPr lang="en-GB" sz="1800"/>
                        <a:t>Security Forums</a:t>
                      </a:r>
                    </a:p>
                  </a:txBody>
                  <a:tcPr anchor="ctr">
                    <a:lnL>
                      <a:noFill/>
                    </a:lnL>
                    <a:lnR>
                      <a:noFill/>
                    </a:lnR>
                    <a:lnT>
                      <a:noFill/>
                    </a:lnT>
                    <a:lnB>
                      <a:noFill/>
                    </a:lnB>
                    <a:noFill/>
                  </a:tcPr>
                </a:tc>
                <a:tc>
                  <a:txBody>
                    <a:bodyPr/>
                    <a:lstStyle/>
                    <a:p>
                      <a:pPr>
                        <a:buNone/>
                      </a:pPr>
                      <a:r>
                        <a:rPr lang="en-GB" sz="1800" dirty="0"/>
                        <a:t>Commercial Threat Feeds</a:t>
                      </a:r>
                    </a:p>
                  </a:txBody>
                  <a:tcPr anchor="ctr">
                    <a:lnL>
                      <a:noFill/>
                    </a:lnL>
                    <a:lnR>
                      <a:noFill/>
                    </a:lnR>
                    <a:lnT>
                      <a:noFill/>
                    </a:lnT>
                    <a:lnB>
                      <a:noFill/>
                    </a:lnB>
                    <a:noFill/>
                  </a:tcPr>
                </a:tc>
                <a:extLst>
                  <a:ext uri="{0D108BD9-81ED-4DB2-BD59-A6C34878D82A}">
                    <a16:rowId xmlns:a16="http://schemas.microsoft.com/office/drawing/2014/main" val="1496406113"/>
                  </a:ext>
                </a:extLst>
              </a:tr>
            </a:tbl>
          </a:graphicData>
        </a:graphic>
      </p:graphicFrame>
      <p:sp>
        <p:nvSpPr>
          <p:cNvPr id="5" name="TextBox 4">
            <a:extLst>
              <a:ext uri="{FF2B5EF4-FFF2-40B4-BE49-F238E27FC236}">
                <a16:creationId xmlns:a16="http://schemas.microsoft.com/office/drawing/2014/main" id="{75A0E9C4-D3C4-999B-0C4C-6B1FE56657A1}"/>
              </a:ext>
            </a:extLst>
          </p:cNvPr>
          <p:cNvSpPr txBox="1"/>
          <p:nvPr/>
        </p:nvSpPr>
        <p:spPr>
          <a:xfrm>
            <a:off x="5804452" y="3826234"/>
            <a:ext cx="2951921" cy="1754326"/>
          </a:xfrm>
          <a:prstGeom prst="rect">
            <a:avLst/>
          </a:prstGeom>
          <a:noFill/>
        </p:spPr>
        <p:txBody>
          <a:bodyPr wrap="square">
            <a:spAutoFit/>
          </a:bodyPr>
          <a:lstStyle/>
          <a:p>
            <a:pPr>
              <a:buNone/>
            </a:pPr>
            <a:r>
              <a:rPr lang="en-GB" b="1" dirty="0"/>
              <a:t>Modern Concepts:</a:t>
            </a:r>
          </a:p>
          <a:p>
            <a:pPr marL="285750" indent="-285750">
              <a:buFont typeface="Arial" panose="020B0604020202020204" pitchFamily="34" charset="0"/>
              <a:buChar char="•"/>
            </a:pPr>
            <a:r>
              <a:rPr lang="en-GB" dirty="0"/>
              <a:t>Threat Intelligence </a:t>
            </a:r>
          </a:p>
          <a:p>
            <a:pPr marL="285750" indent="-285750">
              <a:buFont typeface="Arial" panose="020B0604020202020204" pitchFamily="34" charset="0"/>
              <a:buChar char="•"/>
            </a:pPr>
            <a:r>
              <a:rPr lang="en-GB" dirty="0"/>
              <a:t>Threat Hunting </a:t>
            </a:r>
          </a:p>
          <a:p>
            <a:pPr marL="285750" indent="-285750">
              <a:buFont typeface="Arial" panose="020B0604020202020204" pitchFamily="34" charset="0"/>
              <a:buChar char="•"/>
            </a:pPr>
            <a:r>
              <a:rPr lang="en-GB" dirty="0"/>
              <a:t>Exposure Management </a:t>
            </a:r>
          </a:p>
          <a:p>
            <a:pPr marL="285750" indent="-285750">
              <a:buFont typeface="Arial" panose="020B0604020202020204" pitchFamily="34" charset="0"/>
              <a:buChar char="•"/>
            </a:pPr>
            <a:r>
              <a:rPr lang="en-GB" dirty="0"/>
              <a:t>Attack Surface Monitoring</a:t>
            </a:r>
          </a:p>
        </p:txBody>
      </p:sp>
      <p:sp>
        <p:nvSpPr>
          <p:cNvPr id="7" name="TextBox 6">
            <a:extLst>
              <a:ext uri="{FF2B5EF4-FFF2-40B4-BE49-F238E27FC236}">
                <a16:creationId xmlns:a16="http://schemas.microsoft.com/office/drawing/2014/main" id="{818C6D17-8CEE-160F-47E5-3E29CD787A48}"/>
              </a:ext>
            </a:extLst>
          </p:cNvPr>
          <p:cNvSpPr txBox="1"/>
          <p:nvPr/>
        </p:nvSpPr>
        <p:spPr>
          <a:xfrm>
            <a:off x="71407" y="5769499"/>
            <a:ext cx="9024730" cy="646331"/>
          </a:xfrm>
          <a:prstGeom prst="rect">
            <a:avLst/>
          </a:prstGeom>
          <a:solidFill>
            <a:schemeClr val="bg2"/>
          </a:solidFill>
        </p:spPr>
        <p:txBody>
          <a:bodyPr wrap="square">
            <a:spAutoFit/>
          </a:bodyPr>
          <a:lstStyle/>
          <a:p>
            <a:r>
              <a:rPr lang="en-GB" b="1" dirty="0"/>
              <a:t>Why is threat intelligence valuable if an organisation already has security controls?</a:t>
            </a:r>
          </a:p>
        </p:txBody>
      </p:sp>
    </p:spTree>
    <p:extLst>
      <p:ext uri="{BB962C8B-B14F-4D97-AF65-F5344CB8AC3E}">
        <p14:creationId xmlns:p14="http://schemas.microsoft.com/office/powerpoint/2010/main" val="366953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3823" y="146994"/>
            <a:ext cx="6406064" cy="5538189"/>
            <a:chOff x="647700" y="85404"/>
            <a:chExt cx="7848600" cy="5537246"/>
          </a:xfrm>
        </p:grpSpPr>
        <p:pic>
          <p:nvPicPr>
            <p:cNvPr id="2" name="Picture 1" descr="A flowchart identifies external monitoring. Vendors inform team of product-related threats, C E R Ts supply information on local and international threats, Public Internet sites supply information on current attacks, Membership sites offer value-added context and filtering capabilities. With the inputs Security team scans external environment for threats which moves on to Team feeds data to organization’s database ultimately reaching Risk, threat, and attack databas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85404"/>
              <a:ext cx="7848600" cy="5490643"/>
            </a:xfrm>
            <a:prstGeom prst="rect">
              <a:avLst/>
            </a:prstGeom>
          </p:spPr>
        </p:pic>
        <p:sp>
          <p:nvSpPr>
            <p:cNvPr id="3" name="TextBox 2"/>
            <p:cNvSpPr txBox="1"/>
            <p:nvPr/>
          </p:nvSpPr>
          <p:spPr>
            <a:xfrm>
              <a:off x="647700" y="5253318"/>
              <a:ext cx="1450041"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84F88D16-21E8-49C1-8E4F-8313BC09675D}"/>
              </a:ext>
            </a:extLst>
          </p:cNvPr>
          <p:cNvSpPr txBox="1"/>
          <p:nvPr/>
        </p:nvSpPr>
        <p:spPr>
          <a:xfrm>
            <a:off x="6679094" y="1679713"/>
            <a:ext cx="2464906" cy="2031325"/>
          </a:xfrm>
          <a:prstGeom prst="rect">
            <a:avLst/>
          </a:prstGeom>
          <a:noFill/>
          <a:ln>
            <a:solidFill>
              <a:schemeClr val="tx1"/>
            </a:solidFill>
          </a:ln>
        </p:spPr>
        <p:txBody>
          <a:bodyPr wrap="square">
            <a:spAutoFit/>
          </a:bodyPr>
          <a:lstStyle/>
          <a:p>
            <a:pPr algn="ctr"/>
            <a:r>
              <a:rPr lang="en-GB" dirty="0"/>
              <a:t>Threat Data</a:t>
            </a:r>
          </a:p>
          <a:p>
            <a:pPr algn="ctr"/>
            <a:r>
              <a:rPr lang="en-GB" dirty="0"/>
              <a:t> ↓</a:t>
            </a:r>
          </a:p>
          <a:p>
            <a:pPr algn="ctr"/>
            <a:r>
              <a:rPr lang="en-GB" dirty="0"/>
              <a:t>Threat Intelligence</a:t>
            </a:r>
          </a:p>
          <a:p>
            <a:pPr algn="ctr"/>
            <a:r>
              <a:rPr lang="en-GB" dirty="0"/>
              <a:t> ↓</a:t>
            </a:r>
          </a:p>
          <a:p>
            <a:pPr algn="ctr"/>
            <a:r>
              <a:rPr lang="en-GB" dirty="0"/>
              <a:t>Risk Analysis</a:t>
            </a:r>
          </a:p>
          <a:p>
            <a:pPr algn="ctr"/>
            <a:r>
              <a:rPr lang="en-GB" dirty="0"/>
              <a:t> ↓</a:t>
            </a:r>
          </a:p>
          <a:p>
            <a:pPr algn="ctr"/>
            <a:r>
              <a:rPr lang="en-GB" dirty="0"/>
              <a:t>Decision Making</a:t>
            </a:r>
          </a:p>
        </p:txBody>
      </p:sp>
    </p:spTree>
    <p:extLst>
      <p:ext uri="{BB962C8B-B14F-4D97-AF65-F5344CB8AC3E}">
        <p14:creationId xmlns:p14="http://schemas.microsoft.com/office/powerpoint/2010/main" val="2312673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156403" y="763235"/>
            <a:ext cx="8808208" cy="4872252"/>
          </a:xfrm>
        </p:spPr>
        <p:txBody>
          <a:bodyPr>
            <a:normAutofit fontScale="85000" lnSpcReduction="20000"/>
          </a:bodyPr>
          <a:lstStyle/>
          <a:p>
            <a:pPr algn="just"/>
            <a:r>
              <a:rPr lang="en-US" altLang="en-US" dirty="0"/>
              <a:t>Primary goal is informed awareness of state of organization’s networks, systems, and security defenses</a:t>
            </a:r>
          </a:p>
          <a:p>
            <a:pPr algn="just"/>
            <a:r>
              <a:rPr lang="en-US" altLang="en-US" dirty="0"/>
              <a:t>Internal monitoring accomplished by:</a:t>
            </a:r>
          </a:p>
          <a:p>
            <a:pPr lvl="1" algn="just"/>
            <a:r>
              <a:rPr lang="en-US" altLang="en-US" dirty="0"/>
              <a:t>Inventorying network devices and channels, IT infrastructure and applications, and information security infrastructure elements</a:t>
            </a:r>
          </a:p>
          <a:p>
            <a:pPr lvl="1" algn="just"/>
            <a:r>
              <a:rPr lang="en-US" altLang="en-US" dirty="0"/>
              <a:t>Leading the IT governance process</a:t>
            </a:r>
          </a:p>
          <a:p>
            <a:pPr lvl="1" algn="just"/>
            <a:r>
              <a:rPr lang="en-US" altLang="en-US" dirty="0"/>
              <a:t>Real-time monitoring of IT activity</a:t>
            </a:r>
          </a:p>
          <a:p>
            <a:pPr lvl="1" algn="just"/>
            <a:r>
              <a:rPr lang="en-US" altLang="en-US" dirty="0"/>
              <a:t>Monitoring the internal state of the organization’s networks and systems</a:t>
            </a:r>
          </a:p>
          <a:p>
            <a:pPr lvl="1"/>
            <a:r>
              <a:rPr lang="en-GB" b="1" dirty="0"/>
              <a:t>Modern Monitoring Technologies</a:t>
            </a:r>
          </a:p>
          <a:p>
            <a:pPr lvl="2"/>
            <a:r>
              <a:rPr lang="en-GB" dirty="0"/>
              <a:t>SIEM </a:t>
            </a:r>
          </a:p>
          <a:p>
            <a:pPr lvl="2"/>
            <a:r>
              <a:rPr lang="en-GB" dirty="0"/>
              <a:t>EDR </a:t>
            </a:r>
          </a:p>
          <a:p>
            <a:pPr lvl="2"/>
            <a:r>
              <a:rPr lang="en-GB" dirty="0"/>
              <a:t>XDR </a:t>
            </a:r>
          </a:p>
          <a:p>
            <a:pPr lvl="2"/>
            <a:r>
              <a:rPr lang="en-GB" dirty="0"/>
              <a:t>UEBA </a:t>
            </a:r>
          </a:p>
          <a:p>
            <a:pPr lvl="2"/>
            <a:r>
              <a:rPr lang="en-GB" dirty="0"/>
              <a:t>Security Analytics</a:t>
            </a:r>
          </a:p>
          <a:p>
            <a:pPr lvl="1" algn="just"/>
            <a:endParaRPr lang="en-US" altLang="en-US" dirty="0"/>
          </a:p>
        </p:txBody>
      </p:sp>
      <p:sp>
        <p:nvSpPr>
          <p:cNvPr id="29698" name="Rectangle 2"/>
          <p:cNvSpPr>
            <a:spLocks noGrp="1" noChangeArrowheads="1"/>
          </p:cNvSpPr>
          <p:nvPr>
            <p:ph type="title"/>
          </p:nvPr>
        </p:nvSpPr>
        <p:spPr>
          <a:xfrm>
            <a:off x="243840" y="107576"/>
            <a:ext cx="8720771" cy="528528"/>
          </a:xfrm>
        </p:spPr>
        <p:txBody>
          <a:bodyPr/>
          <a:lstStyle/>
          <a:p>
            <a:r>
              <a:rPr lang="en-US" altLang="en-US" sz="3600" dirty="0"/>
              <a:t>Monitoring the Internal Environment</a:t>
            </a:r>
          </a:p>
        </p:txBody>
      </p:sp>
    </p:spTree>
    <p:extLst>
      <p:ext uri="{BB962C8B-B14F-4D97-AF65-F5344CB8AC3E}">
        <p14:creationId xmlns:p14="http://schemas.microsoft.com/office/powerpoint/2010/main" val="152325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969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969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5983" y="152268"/>
            <a:ext cx="8009315" cy="4548941"/>
            <a:chOff x="149412" y="241720"/>
            <a:chExt cx="8247529" cy="6540897"/>
          </a:xfrm>
        </p:grpSpPr>
        <p:pic>
          <p:nvPicPr>
            <p:cNvPr id="2" name="Picture 1" descr="A flowchart identifies internal monitoring. Inventory network and I T infrastructure, Monitor I T activity with intrusion detection system, Verify I P address, from within, Verify I P address from outside, participate in I T management, change control process, and architectural review boards. With all these inputs, Security team scans internal environment for threats, then the team feeds data to organization’s database and then it ends at Risk, threat, and attack databas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9412" y="241720"/>
              <a:ext cx="8247529" cy="6540897"/>
            </a:xfrm>
            <a:prstGeom prst="rect">
              <a:avLst/>
            </a:prstGeom>
          </p:spPr>
        </p:pic>
        <p:sp>
          <p:nvSpPr>
            <p:cNvPr id="3" name="TextBox 2"/>
            <p:cNvSpPr txBox="1"/>
            <p:nvPr/>
          </p:nvSpPr>
          <p:spPr>
            <a:xfrm>
              <a:off x="149412" y="6412753"/>
              <a:ext cx="1601694" cy="369864"/>
            </a:xfrm>
            <a:prstGeom prst="rect">
              <a:avLst/>
            </a:prstGeom>
            <a:solidFill>
              <a:schemeClr val="bg1"/>
            </a:solidFill>
          </p:spPr>
          <p:txBody>
            <a:bodyPr wrap="square" rtlCol="0">
              <a:spAutoFit/>
            </a:bodyPr>
            <a:lstStyle/>
            <a:p>
              <a:endParaRPr lang="en-GB" dirty="0"/>
            </a:p>
          </p:txBody>
        </p:sp>
      </p:grpSp>
      <p:graphicFrame>
        <p:nvGraphicFramePr>
          <p:cNvPr id="5" name="Table 4">
            <a:extLst>
              <a:ext uri="{FF2B5EF4-FFF2-40B4-BE49-F238E27FC236}">
                <a16:creationId xmlns:a16="http://schemas.microsoft.com/office/drawing/2014/main" id="{E74C8845-DC48-D6AD-209E-6D721D9032B3}"/>
              </a:ext>
            </a:extLst>
          </p:cNvPr>
          <p:cNvGraphicFramePr>
            <a:graphicFrameLocks noGrp="1"/>
          </p:cNvGraphicFramePr>
          <p:nvPr>
            <p:extLst>
              <p:ext uri="{D42A27DB-BD31-4B8C-83A1-F6EECF244321}">
                <p14:modId xmlns:p14="http://schemas.microsoft.com/office/powerpoint/2010/main" val="4112845176"/>
              </p:ext>
            </p:extLst>
          </p:nvPr>
        </p:nvGraphicFramePr>
        <p:xfrm>
          <a:off x="380310" y="4849301"/>
          <a:ext cx="8284988" cy="1463040"/>
        </p:xfrm>
        <a:graphic>
          <a:graphicData uri="http://schemas.openxmlformats.org/drawingml/2006/table">
            <a:tbl>
              <a:tblPr/>
              <a:tblGrid>
                <a:gridCol w="4142494">
                  <a:extLst>
                    <a:ext uri="{9D8B030D-6E8A-4147-A177-3AD203B41FA5}">
                      <a16:colId xmlns:a16="http://schemas.microsoft.com/office/drawing/2014/main" val="445386106"/>
                    </a:ext>
                  </a:extLst>
                </a:gridCol>
                <a:gridCol w="4142494">
                  <a:extLst>
                    <a:ext uri="{9D8B030D-6E8A-4147-A177-3AD203B41FA5}">
                      <a16:colId xmlns:a16="http://schemas.microsoft.com/office/drawing/2014/main" val="3561387434"/>
                    </a:ext>
                  </a:extLst>
                </a:gridCol>
              </a:tblGrid>
              <a:tr h="365760">
                <a:tc>
                  <a:txBody>
                    <a:bodyPr/>
                    <a:lstStyle/>
                    <a:p>
                      <a:pPr>
                        <a:buNone/>
                      </a:pPr>
                      <a:r>
                        <a:rPr lang="en-GB" sz="1800" b="1"/>
                        <a:t>Traditional Monitoring</a:t>
                      </a:r>
                    </a:p>
                  </a:txBody>
                  <a:tcPr anchor="ctr">
                    <a:lnL>
                      <a:noFill/>
                    </a:lnL>
                    <a:lnR>
                      <a:noFill/>
                    </a:lnR>
                    <a:lnT>
                      <a:noFill/>
                    </a:lnT>
                    <a:lnB>
                      <a:noFill/>
                    </a:lnB>
                    <a:solidFill>
                      <a:schemeClr val="bg2"/>
                    </a:solidFill>
                  </a:tcPr>
                </a:tc>
                <a:tc>
                  <a:txBody>
                    <a:bodyPr/>
                    <a:lstStyle/>
                    <a:p>
                      <a:pPr>
                        <a:buNone/>
                      </a:pPr>
                      <a:r>
                        <a:rPr lang="en-GB" sz="1800" b="1" dirty="0"/>
                        <a:t>Modern Monitoring</a:t>
                      </a:r>
                    </a:p>
                  </a:txBody>
                  <a:tcPr anchor="ctr">
                    <a:lnL>
                      <a:noFill/>
                    </a:lnL>
                    <a:lnR>
                      <a:noFill/>
                    </a:lnR>
                    <a:lnT>
                      <a:noFill/>
                    </a:lnT>
                    <a:lnB>
                      <a:noFill/>
                    </a:lnB>
                    <a:solidFill>
                      <a:schemeClr val="bg2"/>
                    </a:solidFill>
                  </a:tcPr>
                </a:tc>
                <a:extLst>
                  <a:ext uri="{0D108BD9-81ED-4DB2-BD59-A6C34878D82A}">
                    <a16:rowId xmlns:a16="http://schemas.microsoft.com/office/drawing/2014/main" val="4109144671"/>
                  </a:ext>
                </a:extLst>
              </a:tr>
              <a:tr h="365760">
                <a:tc>
                  <a:txBody>
                    <a:bodyPr/>
                    <a:lstStyle/>
                    <a:p>
                      <a:pPr>
                        <a:buNone/>
                      </a:pPr>
                      <a:r>
                        <a:rPr lang="en-GB" sz="1800" dirty="0"/>
                        <a:t>Log Reviews</a:t>
                      </a:r>
                    </a:p>
                  </a:txBody>
                  <a:tcPr anchor="ctr">
                    <a:lnL>
                      <a:noFill/>
                    </a:lnL>
                    <a:lnR>
                      <a:noFill/>
                    </a:lnR>
                    <a:lnT>
                      <a:noFill/>
                    </a:lnT>
                    <a:lnB>
                      <a:noFill/>
                    </a:lnB>
                    <a:solidFill>
                      <a:schemeClr val="bg1"/>
                    </a:solidFill>
                  </a:tcPr>
                </a:tc>
                <a:tc>
                  <a:txBody>
                    <a:bodyPr/>
                    <a:lstStyle/>
                    <a:p>
                      <a:pPr>
                        <a:buNone/>
                      </a:pPr>
                      <a:r>
                        <a:rPr lang="en-GB" sz="1800" dirty="0"/>
                        <a:t>SIEM Analytics</a:t>
                      </a:r>
                    </a:p>
                  </a:txBody>
                  <a:tcPr anchor="ctr">
                    <a:lnL>
                      <a:noFill/>
                    </a:lnL>
                    <a:lnR>
                      <a:noFill/>
                    </a:lnR>
                    <a:lnT>
                      <a:noFill/>
                    </a:lnT>
                    <a:lnB>
                      <a:noFill/>
                    </a:lnB>
                    <a:solidFill>
                      <a:schemeClr val="bg1"/>
                    </a:solidFill>
                  </a:tcPr>
                </a:tc>
                <a:extLst>
                  <a:ext uri="{0D108BD9-81ED-4DB2-BD59-A6C34878D82A}">
                    <a16:rowId xmlns:a16="http://schemas.microsoft.com/office/drawing/2014/main" val="163896885"/>
                  </a:ext>
                </a:extLst>
              </a:tr>
              <a:tr h="365760">
                <a:tc>
                  <a:txBody>
                    <a:bodyPr/>
                    <a:lstStyle/>
                    <a:p>
                      <a:pPr>
                        <a:buNone/>
                      </a:pPr>
                      <a:r>
                        <a:rPr lang="en-GB" sz="1800" dirty="0"/>
                        <a:t>Antivirus Alerts</a:t>
                      </a:r>
                    </a:p>
                  </a:txBody>
                  <a:tcPr anchor="ctr">
                    <a:lnL>
                      <a:noFill/>
                    </a:lnL>
                    <a:lnR>
                      <a:noFill/>
                    </a:lnR>
                    <a:lnT>
                      <a:noFill/>
                    </a:lnT>
                    <a:lnB>
                      <a:noFill/>
                    </a:lnB>
                    <a:solidFill>
                      <a:schemeClr val="bg1"/>
                    </a:solidFill>
                  </a:tcPr>
                </a:tc>
                <a:tc>
                  <a:txBody>
                    <a:bodyPr/>
                    <a:lstStyle/>
                    <a:p>
                      <a:pPr>
                        <a:buNone/>
                      </a:pPr>
                      <a:r>
                        <a:rPr lang="en-GB" sz="1800"/>
                        <a:t>EDR/XDR</a:t>
                      </a:r>
                    </a:p>
                  </a:txBody>
                  <a:tcPr anchor="ctr">
                    <a:lnL>
                      <a:noFill/>
                    </a:lnL>
                    <a:lnR>
                      <a:noFill/>
                    </a:lnR>
                    <a:lnT>
                      <a:noFill/>
                    </a:lnT>
                    <a:lnB>
                      <a:noFill/>
                    </a:lnB>
                    <a:solidFill>
                      <a:schemeClr val="bg1"/>
                    </a:solidFill>
                  </a:tcPr>
                </a:tc>
                <a:extLst>
                  <a:ext uri="{0D108BD9-81ED-4DB2-BD59-A6C34878D82A}">
                    <a16:rowId xmlns:a16="http://schemas.microsoft.com/office/drawing/2014/main" val="368736075"/>
                  </a:ext>
                </a:extLst>
              </a:tr>
              <a:tr h="365760">
                <a:tc>
                  <a:txBody>
                    <a:bodyPr/>
                    <a:lstStyle/>
                    <a:p>
                      <a:pPr>
                        <a:buNone/>
                      </a:pPr>
                      <a:r>
                        <a:rPr lang="en-GB" sz="1800" dirty="0"/>
                        <a:t>Manual Investigation</a:t>
                      </a:r>
                    </a:p>
                  </a:txBody>
                  <a:tcPr anchor="ctr">
                    <a:lnL>
                      <a:noFill/>
                    </a:lnL>
                    <a:lnR>
                      <a:noFill/>
                    </a:lnR>
                    <a:lnT>
                      <a:noFill/>
                    </a:lnT>
                    <a:lnB>
                      <a:noFill/>
                    </a:lnB>
                    <a:solidFill>
                      <a:schemeClr val="bg1"/>
                    </a:solidFill>
                  </a:tcPr>
                </a:tc>
                <a:tc>
                  <a:txBody>
                    <a:bodyPr/>
                    <a:lstStyle/>
                    <a:p>
                      <a:pPr>
                        <a:buNone/>
                      </a:pPr>
                      <a:r>
                        <a:rPr lang="en-GB" sz="1800" dirty="0"/>
                        <a:t>AI-Assisted Analysis</a:t>
                      </a:r>
                    </a:p>
                  </a:txBody>
                  <a:tcPr anchor="ctr">
                    <a:lnL>
                      <a:noFill/>
                    </a:lnL>
                    <a:lnR>
                      <a:noFill/>
                    </a:lnR>
                    <a:lnT>
                      <a:noFill/>
                    </a:lnT>
                    <a:lnB>
                      <a:noFill/>
                    </a:lnB>
                    <a:solidFill>
                      <a:schemeClr val="bg1"/>
                    </a:solidFill>
                  </a:tcPr>
                </a:tc>
                <a:extLst>
                  <a:ext uri="{0D108BD9-81ED-4DB2-BD59-A6C34878D82A}">
                    <a16:rowId xmlns:a16="http://schemas.microsoft.com/office/drawing/2014/main" val="963157876"/>
                  </a:ext>
                </a:extLst>
              </a:tr>
            </a:tbl>
          </a:graphicData>
        </a:graphic>
      </p:graphicFrame>
      <p:sp>
        <p:nvSpPr>
          <p:cNvPr id="7" name="TextBox 6">
            <a:extLst>
              <a:ext uri="{FF2B5EF4-FFF2-40B4-BE49-F238E27FC236}">
                <a16:creationId xmlns:a16="http://schemas.microsoft.com/office/drawing/2014/main" id="{AF2D2D7A-06A5-6AC5-5303-34C5D6492FCD}"/>
              </a:ext>
            </a:extLst>
          </p:cNvPr>
          <p:cNvSpPr txBox="1"/>
          <p:nvPr/>
        </p:nvSpPr>
        <p:spPr>
          <a:xfrm>
            <a:off x="380310" y="6345992"/>
            <a:ext cx="8284987" cy="369332"/>
          </a:xfrm>
          <a:prstGeom prst="rect">
            <a:avLst/>
          </a:prstGeom>
          <a:solidFill>
            <a:schemeClr val="bg1"/>
          </a:solidFill>
        </p:spPr>
        <p:txBody>
          <a:bodyPr wrap="square">
            <a:spAutoFit/>
          </a:bodyPr>
          <a:lstStyle/>
          <a:p>
            <a:r>
              <a:rPr lang="en-GB" dirty="0"/>
              <a:t>Which is more important: external monitoring or internal monitoring?</a:t>
            </a:r>
          </a:p>
        </p:txBody>
      </p:sp>
    </p:spTree>
    <p:extLst>
      <p:ext uri="{BB962C8B-B14F-4D97-AF65-F5344CB8AC3E}">
        <p14:creationId xmlns:p14="http://schemas.microsoft.com/office/powerpoint/2010/main" val="4205797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2959-41AF-D0F1-FDE6-AA10551607B3}"/>
              </a:ext>
            </a:extLst>
          </p:cNvPr>
          <p:cNvSpPr>
            <a:spLocks noGrp="1"/>
          </p:cNvSpPr>
          <p:nvPr>
            <p:ph type="title"/>
          </p:nvPr>
        </p:nvSpPr>
        <p:spPr>
          <a:xfrm>
            <a:off x="549275" y="107576"/>
            <a:ext cx="8042276" cy="617981"/>
          </a:xfrm>
        </p:spPr>
        <p:txBody>
          <a:bodyPr/>
          <a:lstStyle/>
          <a:p>
            <a:r>
              <a:rPr lang="en-GB" sz="3200" dirty="0"/>
              <a:t>Network Characterisation &amp; Inventory</a:t>
            </a:r>
          </a:p>
        </p:txBody>
      </p:sp>
      <p:sp>
        <p:nvSpPr>
          <p:cNvPr id="3" name="Content Placeholder 2">
            <a:extLst>
              <a:ext uri="{FF2B5EF4-FFF2-40B4-BE49-F238E27FC236}">
                <a16:creationId xmlns:a16="http://schemas.microsoft.com/office/drawing/2014/main" id="{F63C070C-A0FF-A55D-641A-3CEBA4F5BDCA}"/>
              </a:ext>
            </a:extLst>
          </p:cNvPr>
          <p:cNvSpPr>
            <a:spLocks noGrp="1"/>
          </p:cNvSpPr>
          <p:nvPr>
            <p:ph idx="1"/>
          </p:nvPr>
        </p:nvSpPr>
        <p:spPr>
          <a:xfrm>
            <a:off x="550862" y="864704"/>
            <a:ext cx="8275086" cy="4571999"/>
          </a:xfrm>
        </p:spPr>
        <p:txBody>
          <a:bodyPr>
            <a:normAutofit fontScale="92500"/>
          </a:bodyPr>
          <a:lstStyle/>
          <a:p>
            <a:r>
              <a:rPr lang="en-GB" dirty="0"/>
              <a:t>Network inventory is important but should now include: </a:t>
            </a:r>
          </a:p>
          <a:p>
            <a:pPr lvl="1"/>
            <a:r>
              <a:rPr lang="en-GB" dirty="0"/>
              <a:t>Asset Discovery and Attack Surface Management</a:t>
            </a:r>
          </a:p>
          <a:p>
            <a:r>
              <a:rPr lang="en-GB" b="1" dirty="0"/>
              <a:t>Modern Assets include:</a:t>
            </a:r>
          </a:p>
          <a:p>
            <a:pPr lvl="1"/>
            <a:r>
              <a:rPr lang="en-GB" dirty="0"/>
              <a:t>Cloud Services </a:t>
            </a:r>
          </a:p>
          <a:p>
            <a:pPr lvl="1"/>
            <a:r>
              <a:rPr lang="en-GB" dirty="0"/>
              <a:t>SaaS Applications </a:t>
            </a:r>
          </a:p>
          <a:p>
            <a:pPr lvl="1"/>
            <a:r>
              <a:rPr lang="en-GB" dirty="0"/>
              <a:t>Containers </a:t>
            </a:r>
          </a:p>
          <a:p>
            <a:pPr lvl="1"/>
            <a:r>
              <a:rPr lang="en-GB" dirty="0"/>
              <a:t>Mobile Devices </a:t>
            </a:r>
          </a:p>
          <a:p>
            <a:pPr lvl="1"/>
            <a:r>
              <a:rPr lang="en-GB" dirty="0"/>
              <a:t>IoT Devices </a:t>
            </a:r>
          </a:p>
          <a:p>
            <a:pPr lvl="1"/>
            <a:r>
              <a:rPr lang="en-GB" dirty="0"/>
              <a:t>AI Systems</a:t>
            </a:r>
          </a:p>
          <a:p>
            <a:r>
              <a:rPr lang="en-GB" b="1" dirty="0"/>
              <a:t>Can organisations protect assets they do not know exist?</a:t>
            </a:r>
          </a:p>
          <a:p>
            <a:endParaRPr lang="en-GB" dirty="0"/>
          </a:p>
        </p:txBody>
      </p:sp>
    </p:spTree>
    <p:extLst>
      <p:ext uri="{BB962C8B-B14F-4D97-AF65-F5344CB8AC3E}">
        <p14:creationId xmlns:p14="http://schemas.microsoft.com/office/powerpoint/2010/main" val="321480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374E0-1840-43DC-72D2-4F795FBDDF46}"/>
              </a:ext>
            </a:extLst>
          </p:cNvPr>
          <p:cNvSpPr>
            <a:spLocks noGrp="1"/>
          </p:cNvSpPr>
          <p:nvPr>
            <p:ph type="title"/>
          </p:nvPr>
        </p:nvSpPr>
        <p:spPr>
          <a:xfrm>
            <a:off x="549275" y="107576"/>
            <a:ext cx="8042276" cy="806823"/>
          </a:xfrm>
        </p:spPr>
        <p:txBody>
          <a:bodyPr/>
          <a:lstStyle/>
          <a:p>
            <a:r>
              <a:rPr lang="en-GB" dirty="0"/>
              <a:t>IDS &amp; Difference Analysis</a:t>
            </a:r>
          </a:p>
        </p:txBody>
      </p:sp>
      <p:sp>
        <p:nvSpPr>
          <p:cNvPr id="3" name="Content Placeholder 2">
            <a:extLst>
              <a:ext uri="{FF2B5EF4-FFF2-40B4-BE49-F238E27FC236}">
                <a16:creationId xmlns:a16="http://schemas.microsoft.com/office/drawing/2014/main" id="{EF616E50-E539-20D3-EDD0-B73ED6947D71}"/>
              </a:ext>
            </a:extLst>
          </p:cNvPr>
          <p:cNvSpPr>
            <a:spLocks noGrp="1"/>
          </p:cNvSpPr>
          <p:nvPr>
            <p:ph idx="1"/>
          </p:nvPr>
        </p:nvSpPr>
        <p:spPr>
          <a:xfrm>
            <a:off x="139148" y="1063488"/>
            <a:ext cx="8796129" cy="2832651"/>
          </a:xfrm>
        </p:spPr>
        <p:txBody>
          <a:bodyPr/>
          <a:lstStyle/>
          <a:p>
            <a:pPr algn="just"/>
            <a:r>
              <a:rPr lang="en-GB" dirty="0"/>
              <a:t>IDS Monitoring should no longer be signature-only detection instead it should use:</a:t>
            </a:r>
          </a:p>
          <a:p>
            <a:pPr lvl="1"/>
            <a:r>
              <a:rPr lang="en-GB" dirty="0"/>
              <a:t>Behaviour Analytics </a:t>
            </a:r>
          </a:p>
          <a:p>
            <a:pPr lvl="1"/>
            <a:r>
              <a:rPr lang="en-GB" dirty="0"/>
              <a:t>UEBA </a:t>
            </a:r>
          </a:p>
          <a:p>
            <a:pPr lvl="1"/>
            <a:r>
              <a:rPr lang="en-GB" dirty="0"/>
              <a:t>Threat Hunting </a:t>
            </a:r>
          </a:p>
          <a:p>
            <a:pPr lvl="1"/>
            <a:r>
              <a:rPr lang="en-GB" dirty="0"/>
              <a:t>AI-assisted Detection</a:t>
            </a:r>
          </a:p>
          <a:p>
            <a:endParaRPr lang="en-GB" dirty="0"/>
          </a:p>
        </p:txBody>
      </p:sp>
      <p:graphicFrame>
        <p:nvGraphicFramePr>
          <p:cNvPr id="4" name="Table 3">
            <a:extLst>
              <a:ext uri="{FF2B5EF4-FFF2-40B4-BE49-F238E27FC236}">
                <a16:creationId xmlns:a16="http://schemas.microsoft.com/office/drawing/2014/main" id="{2A2A6F89-072F-3C68-138E-E16FB100B1BE}"/>
              </a:ext>
            </a:extLst>
          </p:cNvPr>
          <p:cNvGraphicFramePr>
            <a:graphicFrameLocks noGrp="1"/>
          </p:cNvGraphicFramePr>
          <p:nvPr>
            <p:extLst>
              <p:ext uri="{D42A27DB-BD31-4B8C-83A1-F6EECF244321}">
                <p14:modId xmlns:p14="http://schemas.microsoft.com/office/powerpoint/2010/main" val="3396289311"/>
              </p:ext>
            </p:extLst>
          </p:nvPr>
        </p:nvGraphicFramePr>
        <p:xfrm>
          <a:off x="290855" y="3886202"/>
          <a:ext cx="8058014" cy="1471988"/>
        </p:xfrm>
        <a:graphic>
          <a:graphicData uri="http://schemas.openxmlformats.org/drawingml/2006/table">
            <a:tbl>
              <a:tblPr/>
              <a:tblGrid>
                <a:gridCol w="4029007">
                  <a:extLst>
                    <a:ext uri="{9D8B030D-6E8A-4147-A177-3AD203B41FA5}">
                      <a16:colId xmlns:a16="http://schemas.microsoft.com/office/drawing/2014/main" val="1958635611"/>
                    </a:ext>
                  </a:extLst>
                </a:gridCol>
                <a:gridCol w="4029007">
                  <a:extLst>
                    <a:ext uri="{9D8B030D-6E8A-4147-A177-3AD203B41FA5}">
                      <a16:colId xmlns:a16="http://schemas.microsoft.com/office/drawing/2014/main" val="3558887049"/>
                    </a:ext>
                  </a:extLst>
                </a:gridCol>
              </a:tblGrid>
              <a:tr h="367997">
                <a:tc>
                  <a:txBody>
                    <a:bodyPr/>
                    <a:lstStyle/>
                    <a:p>
                      <a:pPr>
                        <a:buNone/>
                      </a:pPr>
                      <a:r>
                        <a:rPr lang="en-GB" sz="1800" b="1"/>
                        <a:t>Traditional IDS</a:t>
                      </a:r>
                    </a:p>
                  </a:txBody>
                  <a:tcPr anchor="ctr">
                    <a:lnL>
                      <a:noFill/>
                    </a:lnL>
                    <a:lnR>
                      <a:noFill/>
                    </a:lnR>
                    <a:lnT>
                      <a:noFill/>
                    </a:lnT>
                    <a:lnB>
                      <a:noFill/>
                    </a:lnB>
                    <a:solidFill>
                      <a:schemeClr val="bg2"/>
                    </a:solidFill>
                  </a:tcPr>
                </a:tc>
                <a:tc>
                  <a:txBody>
                    <a:bodyPr/>
                    <a:lstStyle/>
                    <a:p>
                      <a:pPr>
                        <a:buNone/>
                      </a:pPr>
                      <a:r>
                        <a:rPr lang="en-GB" sz="1800" b="1" dirty="0"/>
                        <a:t>Modern Detection</a:t>
                      </a:r>
                    </a:p>
                  </a:txBody>
                  <a:tcPr anchor="ctr">
                    <a:lnL>
                      <a:noFill/>
                    </a:lnL>
                    <a:lnR>
                      <a:noFill/>
                    </a:lnR>
                    <a:lnT>
                      <a:noFill/>
                    </a:lnT>
                    <a:lnB>
                      <a:noFill/>
                    </a:lnB>
                    <a:solidFill>
                      <a:schemeClr val="bg2"/>
                    </a:solidFill>
                  </a:tcPr>
                </a:tc>
                <a:extLst>
                  <a:ext uri="{0D108BD9-81ED-4DB2-BD59-A6C34878D82A}">
                    <a16:rowId xmlns:a16="http://schemas.microsoft.com/office/drawing/2014/main" val="2143882865"/>
                  </a:ext>
                </a:extLst>
              </a:tr>
              <a:tr h="367997">
                <a:tc>
                  <a:txBody>
                    <a:bodyPr/>
                    <a:lstStyle/>
                    <a:p>
                      <a:pPr>
                        <a:buNone/>
                      </a:pPr>
                      <a:r>
                        <a:rPr lang="en-GB" sz="1800"/>
                        <a:t>Signature Based</a:t>
                      </a:r>
                    </a:p>
                  </a:txBody>
                  <a:tcPr anchor="ctr">
                    <a:lnL>
                      <a:noFill/>
                    </a:lnL>
                    <a:lnR>
                      <a:noFill/>
                    </a:lnR>
                    <a:lnT>
                      <a:noFill/>
                    </a:lnT>
                    <a:lnB>
                      <a:noFill/>
                    </a:lnB>
                    <a:noFill/>
                  </a:tcPr>
                </a:tc>
                <a:tc>
                  <a:txBody>
                    <a:bodyPr/>
                    <a:lstStyle/>
                    <a:p>
                      <a:pPr>
                        <a:buNone/>
                      </a:pPr>
                      <a:r>
                        <a:rPr lang="en-GB" sz="1800"/>
                        <a:t>Behaviour Based</a:t>
                      </a:r>
                    </a:p>
                  </a:txBody>
                  <a:tcPr anchor="ctr">
                    <a:lnL>
                      <a:noFill/>
                    </a:lnL>
                    <a:lnR>
                      <a:noFill/>
                    </a:lnR>
                    <a:lnT>
                      <a:noFill/>
                    </a:lnT>
                    <a:lnB>
                      <a:noFill/>
                    </a:lnB>
                    <a:noFill/>
                  </a:tcPr>
                </a:tc>
                <a:extLst>
                  <a:ext uri="{0D108BD9-81ED-4DB2-BD59-A6C34878D82A}">
                    <a16:rowId xmlns:a16="http://schemas.microsoft.com/office/drawing/2014/main" val="4029834439"/>
                  </a:ext>
                </a:extLst>
              </a:tr>
              <a:tr h="367997">
                <a:tc>
                  <a:txBody>
                    <a:bodyPr/>
                    <a:lstStyle/>
                    <a:p>
                      <a:pPr>
                        <a:buNone/>
                      </a:pPr>
                      <a:r>
                        <a:rPr lang="en-GB" sz="1800"/>
                        <a:t>Reactive</a:t>
                      </a:r>
                    </a:p>
                  </a:txBody>
                  <a:tcPr anchor="ctr">
                    <a:lnL>
                      <a:noFill/>
                    </a:lnL>
                    <a:lnR>
                      <a:noFill/>
                    </a:lnR>
                    <a:lnT>
                      <a:noFill/>
                    </a:lnT>
                    <a:lnB>
                      <a:noFill/>
                    </a:lnB>
                    <a:noFill/>
                  </a:tcPr>
                </a:tc>
                <a:tc>
                  <a:txBody>
                    <a:bodyPr/>
                    <a:lstStyle/>
                    <a:p>
                      <a:pPr>
                        <a:buNone/>
                      </a:pPr>
                      <a:r>
                        <a:rPr lang="en-GB" sz="1800" dirty="0"/>
                        <a:t>Proactive</a:t>
                      </a:r>
                    </a:p>
                  </a:txBody>
                  <a:tcPr anchor="ctr">
                    <a:lnL>
                      <a:noFill/>
                    </a:lnL>
                    <a:lnR>
                      <a:noFill/>
                    </a:lnR>
                    <a:lnT>
                      <a:noFill/>
                    </a:lnT>
                    <a:lnB>
                      <a:noFill/>
                    </a:lnB>
                    <a:noFill/>
                  </a:tcPr>
                </a:tc>
                <a:extLst>
                  <a:ext uri="{0D108BD9-81ED-4DB2-BD59-A6C34878D82A}">
                    <a16:rowId xmlns:a16="http://schemas.microsoft.com/office/drawing/2014/main" val="1952360261"/>
                  </a:ext>
                </a:extLst>
              </a:tr>
              <a:tr h="367997">
                <a:tc>
                  <a:txBody>
                    <a:bodyPr/>
                    <a:lstStyle/>
                    <a:p>
                      <a:pPr>
                        <a:buNone/>
                      </a:pPr>
                      <a:r>
                        <a:rPr lang="en-GB" sz="1800"/>
                        <a:t>Limited Visibility</a:t>
                      </a:r>
                    </a:p>
                  </a:txBody>
                  <a:tcPr anchor="ctr">
                    <a:lnL>
                      <a:noFill/>
                    </a:lnL>
                    <a:lnR>
                      <a:noFill/>
                    </a:lnR>
                    <a:lnT>
                      <a:noFill/>
                    </a:lnT>
                    <a:lnB>
                      <a:noFill/>
                    </a:lnB>
                    <a:noFill/>
                  </a:tcPr>
                </a:tc>
                <a:tc>
                  <a:txBody>
                    <a:bodyPr/>
                    <a:lstStyle/>
                    <a:p>
                      <a:pPr>
                        <a:buNone/>
                      </a:pPr>
                      <a:r>
                        <a:rPr lang="en-GB" sz="1800" dirty="0"/>
                        <a:t>Enterprise Visibility</a:t>
                      </a:r>
                    </a:p>
                  </a:txBody>
                  <a:tcPr anchor="ctr">
                    <a:lnL>
                      <a:noFill/>
                    </a:lnL>
                    <a:lnR>
                      <a:noFill/>
                    </a:lnR>
                    <a:lnT>
                      <a:noFill/>
                    </a:lnT>
                    <a:lnB>
                      <a:noFill/>
                    </a:lnB>
                    <a:noFill/>
                  </a:tcPr>
                </a:tc>
                <a:extLst>
                  <a:ext uri="{0D108BD9-81ED-4DB2-BD59-A6C34878D82A}">
                    <a16:rowId xmlns:a16="http://schemas.microsoft.com/office/drawing/2014/main" val="3982032663"/>
                  </a:ext>
                </a:extLst>
              </a:tr>
            </a:tbl>
          </a:graphicData>
        </a:graphic>
      </p:graphicFrame>
    </p:spTree>
    <p:extLst>
      <p:ext uri="{BB962C8B-B14F-4D97-AF65-F5344CB8AC3E}">
        <p14:creationId xmlns:p14="http://schemas.microsoft.com/office/powerpoint/2010/main" val="88652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124479" y="649941"/>
            <a:ext cx="8895043" cy="5109091"/>
          </a:xfrm>
        </p:spPr>
        <p:txBody>
          <a:bodyPr>
            <a:normAutofit fontScale="77500" lnSpcReduction="20000"/>
          </a:bodyPr>
          <a:lstStyle/>
          <a:p>
            <a:pPr algn="just"/>
            <a:r>
              <a:rPr lang="en-US" altLang="en-US" dirty="0"/>
              <a:t>Primary objective is to keep a lookout over the entire information security program</a:t>
            </a:r>
          </a:p>
          <a:p>
            <a:pPr algn="just"/>
            <a:r>
              <a:rPr lang="en-US" altLang="en-US" dirty="0"/>
              <a:t>Accomplished by identifying and planning ongoing information security activities that further reduce risk</a:t>
            </a:r>
          </a:p>
          <a:p>
            <a:pPr algn="just"/>
            <a:r>
              <a:rPr lang="en-US" altLang="en-US" dirty="0"/>
              <a:t>Primary objectives</a:t>
            </a:r>
          </a:p>
          <a:p>
            <a:pPr lvl="1" algn="just"/>
            <a:r>
              <a:rPr lang="en-US" altLang="en-US" dirty="0"/>
              <a:t>Establishing a formal information security program review process</a:t>
            </a:r>
          </a:p>
          <a:p>
            <a:pPr lvl="1" algn="just"/>
            <a:r>
              <a:rPr lang="en-US" altLang="en-US" dirty="0"/>
              <a:t>Instituting formal project identification, selection, planning, and management processes </a:t>
            </a:r>
          </a:p>
          <a:p>
            <a:pPr lvl="1" algn="just"/>
            <a:r>
              <a:rPr lang="en-US" altLang="en-US" dirty="0"/>
              <a:t>Coordinating with project teams to introduce risk assessment and review for all projects</a:t>
            </a:r>
          </a:p>
          <a:p>
            <a:pPr lvl="1" algn="just"/>
            <a:r>
              <a:rPr lang="en-US" altLang="en-US" dirty="0"/>
              <a:t>Integrating a mindset of risk assessment throughout organization</a:t>
            </a:r>
          </a:p>
          <a:p>
            <a:r>
              <a:rPr lang="en-GB" b="1" dirty="0"/>
              <a:t>Modern Concepts</a:t>
            </a:r>
          </a:p>
          <a:p>
            <a:pPr lvl="1"/>
            <a:r>
              <a:rPr lang="en-GB" dirty="0"/>
              <a:t>Third-Party Risk </a:t>
            </a:r>
          </a:p>
          <a:p>
            <a:pPr lvl="1"/>
            <a:r>
              <a:rPr lang="en-GB" dirty="0"/>
              <a:t>Cloud Risk </a:t>
            </a:r>
          </a:p>
          <a:p>
            <a:pPr lvl="1"/>
            <a:r>
              <a:rPr lang="en-GB" dirty="0"/>
              <a:t>AI Risk </a:t>
            </a:r>
          </a:p>
          <a:p>
            <a:pPr lvl="1"/>
            <a:r>
              <a:rPr lang="en-GB" dirty="0"/>
              <a:t>Supply Chain Risk</a:t>
            </a:r>
          </a:p>
          <a:p>
            <a:pPr algn="just"/>
            <a:endParaRPr lang="en-US" altLang="en-US" dirty="0"/>
          </a:p>
        </p:txBody>
      </p:sp>
      <p:sp>
        <p:nvSpPr>
          <p:cNvPr id="34818" name="Rectangle 2"/>
          <p:cNvSpPr>
            <a:spLocks noGrp="1" noChangeArrowheads="1"/>
          </p:cNvSpPr>
          <p:nvPr>
            <p:ph type="title"/>
          </p:nvPr>
        </p:nvSpPr>
        <p:spPr>
          <a:xfrm>
            <a:off x="248478" y="22411"/>
            <a:ext cx="8771043" cy="627530"/>
          </a:xfrm>
        </p:spPr>
        <p:txBody>
          <a:bodyPr/>
          <a:lstStyle/>
          <a:p>
            <a:r>
              <a:rPr lang="en-US" altLang="en-US" sz="3200" dirty="0"/>
              <a:t>Planning and </a:t>
            </a:r>
            <a:r>
              <a:rPr lang="en-GB" sz="3200" dirty="0"/>
              <a:t>Continuous Risk Assessment</a:t>
            </a:r>
            <a:endParaRPr lang="en-US" altLang="en-US" sz="3200" dirty="0"/>
          </a:p>
        </p:txBody>
      </p:sp>
      <p:sp>
        <p:nvSpPr>
          <p:cNvPr id="3" name="TextBox 2">
            <a:extLst>
              <a:ext uri="{FF2B5EF4-FFF2-40B4-BE49-F238E27FC236}">
                <a16:creationId xmlns:a16="http://schemas.microsoft.com/office/drawing/2014/main" id="{805E7CC3-2D36-CD00-9771-AF33C9B72502}"/>
              </a:ext>
            </a:extLst>
          </p:cNvPr>
          <p:cNvSpPr txBox="1"/>
          <p:nvPr/>
        </p:nvSpPr>
        <p:spPr>
          <a:xfrm>
            <a:off x="4164496" y="4591878"/>
            <a:ext cx="4572000" cy="646331"/>
          </a:xfrm>
          <a:prstGeom prst="rect">
            <a:avLst/>
          </a:prstGeom>
          <a:noFill/>
          <a:ln>
            <a:solidFill>
              <a:schemeClr val="tx1"/>
            </a:solidFill>
          </a:ln>
        </p:spPr>
        <p:txBody>
          <a:bodyPr wrap="square">
            <a:spAutoFit/>
          </a:bodyPr>
          <a:lstStyle/>
          <a:p>
            <a:r>
              <a:rPr lang="en-GB" b="1" dirty="0"/>
              <a:t>Should risk assessments be annual exercises?</a:t>
            </a:r>
          </a:p>
        </p:txBody>
      </p:sp>
    </p:spTree>
    <p:extLst>
      <p:ext uri="{BB962C8B-B14F-4D97-AF65-F5344CB8AC3E}">
        <p14:creationId xmlns:p14="http://schemas.microsoft.com/office/powerpoint/2010/main" val="298573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48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48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48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48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4819">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4819">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4819">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uiExpand="1" build="p"/>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5102" y="194235"/>
            <a:ext cx="8594801" cy="6444415"/>
            <a:chOff x="65102" y="194235"/>
            <a:chExt cx="8594801" cy="6444415"/>
          </a:xfrm>
        </p:grpSpPr>
        <p:pic>
          <p:nvPicPr>
            <p:cNvPr id="2" name="Picture 1" descr="A flowchart explains the concepts of Planning and risk assessment. Security team assesses its own program, evaluates risks introduced by new I T projects, and Assesses operational risks leading to Security team which evaluates current risks within the organization and develops plans and processes. Team then feeds data to organization’s database. Risk assessment process for I T projects and Program review process for security department.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5102" y="194235"/>
              <a:ext cx="8594801" cy="6439908"/>
            </a:xfrm>
            <a:prstGeom prst="rect">
              <a:avLst/>
            </a:prstGeom>
          </p:spPr>
        </p:pic>
        <p:sp>
          <p:nvSpPr>
            <p:cNvPr id="3" name="TextBox 2"/>
            <p:cNvSpPr txBox="1"/>
            <p:nvPr/>
          </p:nvSpPr>
          <p:spPr>
            <a:xfrm>
              <a:off x="65102" y="6269318"/>
              <a:ext cx="157842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33112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291736" y="864703"/>
            <a:ext cx="8742933" cy="4820479"/>
          </a:xfrm>
        </p:spPr>
        <p:txBody>
          <a:bodyPr>
            <a:normAutofit fontScale="77500" lnSpcReduction="20000"/>
          </a:bodyPr>
          <a:lstStyle/>
          <a:p>
            <a:pPr algn="just"/>
            <a:r>
              <a:rPr lang="en-US" altLang="en-US" dirty="0"/>
              <a:t>Primary goal: identification of specific, documented vulnerabilities and their timely remediation</a:t>
            </a:r>
          </a:p>
          <a:p>
            <a:pPr algn="just"/>
            <a:r>
              <a:rPr lang="en-US" altLang="en-US" dirty="0"/>
              <a:t>Accomplished by:</a:t>
            </a:r>
          </a:p>
          <a:p>
            <a:pPr lvl="1" algn="just"/>
            <a:r>
              <a:rPr lang="en-US" altLang="en-US" dirty="0"/>
              <a:t>Using vulnerability assessment procedures</a:t>
            </a:r>
          </a:p>
          <a:p>
            <a:pPr lvl="1" algn="just"/>
            <a:r>
              <a:rPr lang="en-US" altLang="en-US" dirty="0"/>
              <a:t>Documenting background information and providing tested remediation procedures for vulnerabilities</a:t>
            </a:r>
          </a:p>
          <a:p>
            <a:pPr lvl="1" algn="just"/>
            <a:r>
              <a:rPr lang="en-US" altLang="en-US" dirty="0"/>
              <a:t>Tracking vulnerabilities from the time they are identified</a:t>
            </a:r>
          </a:p>
          <a:p>
            <a:pPr lvl="1" algn="just"/>
            <a:r>
              <a:rPr lang="en-US" altLang="en-US" dirty="0"/>
              <a:t>Communicating vulnerability information to owners of vulnerable systems</a:t>
            </a:r>
          </a:p>
          <a:p>
            <a:pPr lvl="1" algn="just"/>
            <a:r>
              <a:rPr lang="en-US" altLang="en-US" dirty="0"/>
              <a:t>Reporting on the status of vulnerabilities</a:t>
            </a:r>
          </a:p>
          <a:p>
            <a:pPr lvl="1" algn="just"/>
            <a:r>
              <a:rPr lang="en-US" altLang="en-US" dirty="0"/>
              <a:t>Ensuring the proper level of management is involved</a:t>
            </a:r>
          </a:p>
          <a:p>
            <a:r>
              <a:rPr lang="en-GB" b="1" dirty="0"/>
              <a:t>Modern Vulnerability Concepts</a:t>
            </a:r>
          </a:p>
          <a:p>
            <a:pPr lvl="1"/>
            <a:r>
              <a:rPr lang="en-GB" dirty="0"/>
              <a:t>CVSS Scoring </a:t>
            </a:r>
          </a:p>
          <a:p>
            <a:pPr lvl="1"/>
            <a:r>
              <a:rPr lang="en-GB" dirty="0"/>
              <a:t>Vulnerability Prioritisation </a:t>
            </a:r>
          </a:p>
          <a:p>
            <a:pPr lvl="1"/>
            <a:r>
              <a:rPr lang="en-GB" dirty="0"/>
              <a:t>Exposure Management </a:t>
            </a:r>
          </a:p>
          <a:p>
            <a:pPr lvl="1"/>
            <a:r>
              <a:rPr lang="en-GB" dirty="0"/>
              <a:t>Risk-Based Vulnerability Management</a:t>
            </a:r>
          </a:p>
          <a:p>
            <a:pPr algn="just"/>
            <a:endParaRPr lang="en-US" altLang="en-US" dirty="0"/>
          </a:p>
        </p:txBody>
      </p:sp>
      <p:sp>
        <p:nvSpPr>
          <p:cNvPr id="40962" name="Rectangle 2"/>
          <p:cNvSpPr>
            <a:spLocks noGrp="1" noChangeArrowheads="1"/>
          </p:cNvSpPr>
          <p:nvPr>
            <p:ph type="title"/>
          </p:nvPr>
        </p:nvSpPr>
        <p:spPr>
          <a:xfrm>
            <a:off x="31024" y="107576"/>
            <a:ext cx="9112975" cy="498711"/>
          </a:xfrm>
        </p:spPr>
        <p:txBody>
          <a:bodyPr/>
          <a:lstStyle/>
          <a:p>
            <a:r>
              <a:rPr lang="en-US" altLang="en-US" sz="3200" dirty="0"/>
              <a:t>Vulnerability Assessment and Remediation</a:t>
            </a:r>
          </a:p>
        </p:txBody>
      </p:sp>
    </p:spTree>
    <p:extLst>
      <p:ext uri="{BB962C8B-B14F-4D97-AF65-F5344CB8AC3E}">
        <p14:creationId xmlns:p14="http://schemas.microsoft.com/office/powerpoint/2010/main" val="1392830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301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301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301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3011">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3011">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3011">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n illustration shows the process flow of the vulnerability assessment and remediation domain. Extract vulnerabilities from the risk, threat, and attack database this includes: Internet vulnerability assessment, Intranet vulnerability assessment, Platform security validation and Wireless vulnerability assessment. These feed into the Vulnerability database which Extracts relevant data and Develops remediation pla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68965" y="227625"/>
            <a:ext cx="6052930" cy="4471555"/>
          </a:xfrm>
          <a:prstGeom prst="rect">
            <a:avLst/>
          </a:prstGeom>
        </p:spPr>
      </p:pic>
      <p:graphicFrame>
        <p:nvGraphicFramePr>
          <p:cNvPr id="5" name="Table 4">
            <a:extLst>
              <a:ext uri="{FF2B5EF4-FFF2-40B4-BE49-F238E27FC236}">
                <a16:creationId xmlns:a16="http://schemas.microsoft.com/office/drawing/2014/main" id="{D73E1292-241C-6517-27A7-4AD75CFA5229}"/>
              </a:ext>
            </a:extLst>
          </p:cNvPr>
          <p:cNvGraphicFramePr>
            <a:graphicFrameLocks noGrp="1"/>
          </p:cNvGraphicFramePr>
          <p:nvPr>
            <p:extLst>
              <p:ext uri="{D42A27DB-BD31-4B8C-83A1-F6EECF244321}">
                <p14:modId xmlns:p14="http://schemas.microsoft.com/office/powerpoint/2010/main" val="179907214"/>
              </p:ext>
            </p:extLst>
          </p:nvPr>
        </p:nvGraphicFramePr>
        <p:xfrm>
          <a:off x="5243721" y="2895227"/>
          <a:ext cx="3731314" cy="1828800"/>
        </p:xfrm>
        <a:graphic>
          <a:graphicData uri="http://schemas.openxmlformats.org/drawingml/2006/table">
            <a:tbl>
              <a:tblPr/>
              <a:tblGrid>
                <a:gridCol w="1865657">
                  <a:extLst>
                    <a:ext uri="{9D8B030D-6E8A-4147-A177-3AD203B41FA5}">
                      <a16:colId xmlns:a16="http://schemas.microsoft.com/office/drawing/2014/main" val="1776862046"/>
                    </a:ext>
                  </a:extLst>
                </a:gridCol>
                <a:gridCol w="1865657">
                  <a:extLst>
                    <a:ext uri="{9D8B030D-6E8A-4147-A177-3AD203B41FA5}">
                      <a16:colId xmlns:a16="http://schemas.microsoft.com/office/drawing/2014/main" val="4031116429"/>
                    </a:ext>
                  </a:extLst>
                </a:gridCol>
              </a:tblGrid>
              <a:tr h="201764">
                <a:tc>
                  <a:txBody>
                    <a:bodyPr/>
                    <a:lstStyle/>
                    <a:p>
                      <a:pPr>
                        <a:buNone/>
                      </a:pPr>
                      <a:r>
                        <a:rPr lang="en-GB" sz="1800"/>
                        <a:t>Severity</a:t>
                      </a:r>
                    </a:p>
                  </a:txBody>
                  <a:tcPr anchor="ctr">
                    <a:lnL>
                      <a:noFill/>
                    </a:lnL>
                    <a:lnR>
                      <a:noFill/>
                    </a:lnR>
                    <a:lnT>
                      <a:noFill/>
                    </a:lnT>
                    <a:lnB>
                      <a:noFill/>
                    </a:lnB>
                    <a:solidFill>
                      <a:schemeClr val="bg2"/>
                    </a:solidFill>
                  </a:tcPr>
                </a:tc>
                <a:tc>
                  <a:txBody>
                    <a:bodyPr/>
                    <a:lstStyle/>
                    <a:p>
                      <a:pPr>
                        <a:buNone/>
                      </a:pPr>
                      <a:r>
                        <a:rPr lang="en-GB" sz="1800" dirty="0"/>
                        <a:t>CVSS Range</a:t>
                      </a:r>
                    </a:p>
                  </a:txBody>
                  <a:tcPr anchor="ctr">
                    <a:lnL>
                      <a:noFill/>
                    </a:lnL>
                    <a:lnR>
                      <a:noFill/>
                    </a:lnR>
                    <a:lnT>
                      <a:noFill/>
                    </a:lnT>
                    <a:lnB>
                      <a:noFill/>
                    </a:lnB>
                    <a:solidFill>
                      <a:schemeClr val="bg2"/>
                    </a:solidFill>
                  </a:tcPr>
                </a:tc>
                <a:extLst>
                  <a:ext uri="{0D108BD9-81ED-4DB2-BD59-A6C34878D82A}">
                    <a16:rowId xmlns:a16="http://schemas.microsoft.com/office/drawing/2014/main" val="2705962465"/>
                  </a:ext>
                </a:extLst>
              </a:tr>
              <a:tr h="201764">
                <a:tc>
                  <a:txBody>
                    <a:bodyPr/>
                    <a:lstStyle/>
                    <a:p>
                      <a:pPr>
                        <a:buNone/>
                      </a:pPr>
                      <a:r>
                        <a:rPr lang="en-GB" sz="1800"/>
                        <a:t>Critical</a:t>
                      </a:r>
                    </a:p>
                  </a:txBody>
                  <a:tcPr anchor="ctr">
                    <a:lnL>
                      <a:noFill/>
                    </a:lnL>
                    <a:lnR>
                      <a:noFill/>
                    </a:lnR>
                    <a:lnT>
                      <a:noFill/>
                    </a:lnT>
                    <a:lnB>
                      <a:noFill/>
                    </a:lnB>
                    <a:noFill/>
                  </a:tcPr>
                </a:tc>
                <a:tc>
                  <a:txBody>
                    <a:bodyPr/>
                    <a:lstStyle/>
                    <a:p>
                      <a:pPr>
                        <a:buNone/>
                      </a:pPr>
                      <a:r>
                        <a:rPr lang="en-GB" sz="1800"/>
                        <a:t>9.0–10</a:t>
                      </a:r>
                    </a:p>
                  </a:txBody>
                  <a:tcPr anchor="ctr">
                    <a:lnL>
                      <a:noFill/>
                    </a:lnL>
                    <a:lnR>
                      <a:noFill/>
                    </a:lnR>
                    <a:lnT>
                      <a:noFill/>
                    </a:lnT>
                    <a:lnB>
                      <a:noFill/>
                    </a:lnB>
                    <a:noFill/>
                  </a:tcPr>
                </a:tc>
                <a:extLst>
                  <a:ext uri="{0D108BD9-81ED-4DB2-BD59-A6C34878D82A}">
                    <a16:rowId xmlns:a16="http://schemas.microsoft.com/office/drawing/2014/main" val="777059116"/>
                  </a:ext>
                </a:extLst>
              </a:tr>
              <a:tr h="201764">
                <a:tc>
                  <a:txBody>
                    <a:bodyPr/>
                    <a:lstStyle/>
                    <a:p>
                      <a:pPr>
                        <a:buNone/>
                      </a:pPr>
                      <a:r>
                        <a:rPr lang="en-GB" sz="1800"/>
                        <a:t>High</a:t>
                      </a:r>
                    </a:p>
                  </a:txBody>
                  <a:tcPr anchor="ctr">
                    <a:lnL>
                      <a:noFill/>
                    </a:lnL>
                    <a:lnR>
                      <a:noFill/>
                    </a:lnR>
                    <a:lnT>
                      <a:noFill/>
                    </a:lnT>
                    <a:lnB>
                      <a:noFill/>
                    </a:lnB>
                    <a:noFill/>
                  </a:tcPr>
                </a:tc>
                <a:tc>
                  <a:txBody>
                    <a:bodyPr/>
                    <a:lstStyle/>
                    <a:p>
                      <a:pPr>
                        <a:buNone/>
                      </a:pPr>
                      <a:r>
                        <a:rPr lang="en-GB" sz="1800"/>
                        <a:t>7.0–8.9</a:t>
                      </a:r>
                    </a:p>
                  </a:txBody>
                  <a:tcPr anchor="ctr">
                    <a:lnL>
                      <a:noFill/>
                    </a:lnL>
                    <a:lnR>
                      <a:noFill/>
                    </a:lnR>
                    <a:lnT>
                      <a:noFill/>
                    </a:lnT>
                    <a:lnB>
                      <a:noFill/>
                    </a:lnB>
                    <a:noFill/>
                  </a:tcPr>
                </a:tc>
                <a:extLst>
                  <a:ext uri="{0D108BD9-81ED-4DB2-BD59-A6C34878D82A}">
                    <a16:rowId xmlns:a16="http://schemas.microsoft.com/office/drawing/2014/main" val="4132236073"/>
                  </a:ext>
                </a:extLst>
              </a:tr>
              <a:tr h="201764">
                <a:tc>
                  <a:txBody>
                    <a:bodyPr/>
                    <a:lstStyle/>
                    <a:p>
                      <a:pPr>
                        <a:buNone/>
                      </a:pPr>
                      <a:r>
                        <a:rPr lang="en-GB" sz="1800"/>
                        <a:t>Medium</a:t>
                      </a:r>
                    </a:p>
                  </a:txBody>
                  <a:tcPr anchor="ctr">
                    <a:lnL>
                      <a:noFill/>
                    </a:lnL>
                    <a:lnR>
                      <a:noFill/>
                    </a:lnR>
                    <a:lnT>
                      <a:noFill/>
                    </a:lnT>
                    <a:lnB>
                      <a:noFill/>
                    </a:lnB>
                    <a:noFill/>
                  </a:tcPr>
                </a:tc>
                <a:tc>
                  <a:txBody>
                    <a:bodyPr/>
                    <a:lstStyle/>
                    <a:p>
                      <a:pPr>
                        <a:buNone/>
                      </a:pPr>
                      <a:r>
                        <a:rPr lang="en-GB" sz="1800"/>
                        <a:t>4.0–6.9</a:t>
                      </a:r>
                    </a:p>
                  </a:txBody>
                  <a:tcPr anchor="ctr">
                    <a:lnL>
                      <a:noFill/>
                    </a:lnL>
                    <a:lnR>
                      <a:noFill/>
                    </a:lnR>
                    <a:lnT>
                      <a:noFill/>
                    </a:lnT>
                    <a:lnB>
                      <a:noFill/>
                    </a:lnB>
                    <a:noFill/>
                  </a:tcPr>
                </a:tc>
                <a:extLst>
                  <a:ext uri="{0D108BD9-81ED-4DB2-BD59-A6C34878D82A}">
                    <a16:rowId xmlns:a16="http://schemas.microsoft.com/office/drawing/2014/main" val="1183150274"/>
                  </a:ext>
                </a:extLst>
              </a:tr>
              <a:tr h="201764">
                <a:tc>
                  <a:txBody>
                    <a:bodyPr/>
                    <a:lstStyle/>
                    <a:p>
                      <a:pPr>
                        <a:buNone/>
                      </a:pPr>
                      <a:r>
                        <a:rPr lang="en-GB" sz="1800" dirty="0"/>
                        <a:t>Low</a:t>
                      </a:r>
                    </a:p>
                  </a:txBody>
                  <a:tcPr anchor="ctr">
                    <a:lnL>
                      <a:noFill/>
                    </a:lnL>
                    <a:lnR>
                      <a:noFill/>
                    </a:lnR>
                    <a:lnT>
                      <a:noFill/>
                    </a:lnT>
                    <a:lnB>
                      <a:noFill/>
                    </a:lnB>
                    <a:noFill/>
                  </a:tcPr>
                </a:tc>
                <a:tc>
                  <a:txBody>
                    <a:bodyPr/>
                    <a:lstStyle/>
                    <a:p>
                      <a:pPr>
                        <a:buNone/>
                      </a:pPr>
                      <a:r>
                        <a:rPr lang="en-GB" sz="1800" dirty="0"/>
                        <a:t>0–3.9</a:t>
                      </a:r>
                    </a:p>
                  </a:txBody>
                  <a:tcPr anchor="ctr">
                    <a:lnL>
                      <a:noFill/>
                    </a:lnL>
                    <a:lnR>
                      <a:noFill/>
                    </a:lnR>
                    <a:lnT>
                      <a:noFill/>
                    </a:lnT>
                    <a:lnB>
                      <a:noFill/>
                    </a:lnB>
                    <a:noFill/>
                  </a:tcPr>
                </a:tc>
                <a:extLst>
                  <a:ext uri="{0D108BD9-81ED-4DB2-BD59-A6C34878D82A}">
                    <a16:rowId xmlns:a16="http://schemas.microsoft.com/office/drawing/2014/main" val="4246514550"/>
                  </a:ext>
                </a:extLst>
              </a:tr>
            </a:tbl>
          </a:graphicData>
        </a:graphic>
      </p:graphicFrame>
      <p:sp>
        <p:nvSpPr>
          <p:cNvPr id="7" name="TextBox 6">
            <a:extLst>
              <a:ext uri="{FF2B5EF4-FFF2-40B4-BE49-F238E27FC236}">
                <a16:creationId xmlns:a16="http://schemas.microsoft.com/office/drawing/2014/main" id="{B29DE840-0327-3E4B-62F4-D5E3DF0314AA}"/>
              </a:ext>
            </a:extLst>
          </p:cNvPr>
          <p:cNvSpPr txBox="1"/>
          <p:nvPr/>
        </p:nvSpPr>
        <p:spPr>
          <a:xfrm>
            <a:off x="1053547" y="5159058"/>
            <a:ext cx="7235688" cy="369332"/>
          </a:xfrm>
          <a:prstGeom prst="rect">
            <a:avLst/>
          </a:prstGeom>
          <a:noFill/>
        </p:spPr>
        <p:txBody>
          <a:bodyPr wrap="square">
            <a:spAutoFit/>
          </a:bodyPr>
          <a:lstStyle/>
          <a:p>
            <a:r>
              <a:rPr lang="en-GB" b="1" dirty="0"/>
              <a:t>Should organisations patch every vulnerability immediately?</a:t>
            </a:r>
          </a:p>
        </p:txBody>
      </p:sp>
    </p:spTree>
    <p:extLst>
      <p:ext uri="{BB962C8B-B14F-4D97-AF65-F5344CB8AC3E}">
        <p14:creationId xmlns:p14="http://schemas.microsoft.com/office/powerpoint/2010/main" val="428099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AA4AD-3F41-F6C4-8DDE-2EA8FC285BBA}"/>
              </a:ext>
            </a:extLst>
          </p:cNvPr>
          <p:cNvSpPr>
            <a:spLocks noGrp="1"/>
          </p:cNvSpPr>
          <p:nvPr>
            <p:ph type="title"/>
          </p:nvPr>
        </p:nvSpPr>
        <p:spPr>
          <a:xfrm>
            <a:off x="549275" y="107576"/>
            <a:ext cx="8042276" cy="1025485"/>
          </a:xfrm>
        </p:spPr>
        <p:txBody>
          <a:bodyPr/>
          <a:lstStyle/>
          <a:p>
            <a:r>
              <a:rPr lang="en-GB" sz="3200" dirty="0"/>
              <a:t>Penetration Testing and Vulnerability Remediation</a:t>
            </a:r>
          </a:p>
        </p:txBody>
      </p:sp>
      <p:sp>
        <p:nvSpPr>
          <p:cNvPr id="3" name="Content Placeholder 2">
            <a:extLst>
              <a:ext uri="{FF2B5EF4-FFF2-40B4-BE49-F238E27FC236}">
                <a16:creationId xmlns:a16="http://schemas.microsoft.com/office/drawing/2014/main" id="{E37D964D-AA4C-C8DC-69B5-CE94BF4FF137}"/>
              </a:ext>
            </a:extLst>
          </p:cNvPr>
          <p:cNvSpPr>
            <a:spLocks noGrp="1"/>
          </p:cNvSpPr>
          <p:nvPr>
            <p:ph idx="1"/>
          </p:nvPr>
        </p:nvSpPr>
        <p:spPr>
          <a:xfrm>
            <a:off x="459823" y="1133061"/>
            <a:ext cx="8042276" cy="4343400"/>
          </a:xfrm>
        </p:spPr>
        <p:txBody>
          <a:bodyPr>
            <a:normAutofit fontScale="92500" lnSpcReduction="10000"/>
          </a:bodyPr>
          <a:lstStyle/>
          <a:p>
            <a:r>
              <a:rPr lang="en-GB" dirty="0"/>
              <a:t>Penetration Testing modern approaches: </a:t>
            </a:r>
          </a:p>
          <a:p>
            <a:pPr lvl="1"/>
            <a:r>
              <a:rPr lang="en-GB" dirty="0"/>
              <a:t>Red Team </a:t>
            </a:r>
          </a:p>
          <a:p>
            <a:pPr lvl="1"/>
            <a:r>
              <a:rPr lang="en-GB" dirty="0"/>
              <a:t>Blue Team </a:t>
            </a:r>
          </a:p>
          <a:p>
            <a:pPr lvl="1"/>
            <a:r>
              <a:rPr lang="en-GB" dirty="0"/>
              <a:t>Purple Team </a:t>
            </a:r>
          </a:p>
          <a:p>
            <a:pPr lvl="1"/>
            <a:r>
              <a:rPr lang="en-GB" dirty="0"/>
              <a:t>Breach and Attack Simulation</a:t>
            </a:r>
          </a:p>
          <a:p>
            <a:r>
              <a:rPr lang="en-GB" dirty="0"/>
              <a:t>Remediation include Patch Management and Exposure Reduction</a:t>
            </a:r>
          </a:p>
          <a:p>
            <a:pPr lvl="1"/>
            <a:r>
              <a:rPr lang="en-GB" b="1" dirty="0"/>
              <a:t>Modern Metrics</a:t>
            </a:r>
          </a:p>
          <a:p>
            <a:pPr lvl="2"/>
            <a:r>
              <a:rPr lang="en-GB" dirty="0"/>
              <a:t>Mean Time to Remediate (MTTR) </a:t>
            </a:r>
          </a:p>
          <a:p>
            <a:pPr lvl="2"/>
            <a:r>
              <a:rPr lang="en-GB" dirty="0"/>
              <a:t>Critical Vulnerability Age </a:t>
            </a:r>
          </a:p>
          <a:p>
            <a:pPr lvl="2"/>
            <a:r>
              <a:rPr lang="en-GB" dirty="0"/>
              <a:t>Patch Compliance %</a:t>
            </a:r>
          </a:p>
          <a:p>
            <a:pPr lvl="1"/>
            <a:endParaRPr lang="en-GB" dirty="0"/>
          </a:p>
        </p:txBody>
      </p:sp>
      <p:sp>
        <p:nvSpPr>
          <p:cNvPr id="5" name="TextBox 4">
            <a:extLst>
              <a:ext uri="{FF2B5EF4-FFF2-40B4-BE49-F238E27FC236}">
                <a16:creationId xmlns:a16="http://schemas.microsoft.com/office/drawing/2014/main" id="{7787D9D0-DAC9-780B-E268-04793A1424F4}"/>
              </a:ext>
            </a:extLst>
          </p:cNvPr>
          <p:cNvSpPr txBox="1"/>
          <p:nvPr/>
        </p:nvSpPr>
        <p:spPr>
          <a:xfrm>
            <a:off x="4929807" y="3652056"/>
            <a:ext cx="2415209" cy="2031325"/>
          </a:xfrm>
          <a:prstGeom prst="rect">
            <a:avLst/>
          </a:prstGeom>
          <a:noFill/>
        </p:spPr>
        <p:txBody>
          <a:bodyPr wrap="square">
            <a:spAutoFit/>
          </a:bodyPr>
          <a:lstStyle/>
          <a:p>
            <a:pPr algn="ctr"/>
            <a:r>
              <a:rPr lang="en-GB" sz="1400" b="1" dirty="0"/>
              <a:t>Identify</a:t>
            </a:r>
          </a:p>
          <a:p>
            <a:pPr algn="ctr"/>
            <a:r>
              <a:rPr lang="en-GB" sz="1400" b="1" dirty="0"/>
              <a:t> ↓</a:t>
            </a:r>
          </a:p>
          <a:p>
            <a:pPr algn="ctr"/>
            <a:r>
              <a:rPr lang="en-GB" sz="1400" b="1" dirty="0"/>
              <a:t>Assess</a:t>
            </a:r>
          </a:p>
          <a:p>
            <a:pPr algn="ctr"/>
            <a:r>
              <a:rPr lang="en-GB" sz="1400" b="1" dirty="0"/>
              <a:t> ↓</a:t>
            </a:r>
          </a:p>
          <a:p>
            <a:pPr algn="ctr"/>
            <a:r>
              <a:rPr lang="en-GB" sz="1400" b="1" dirty="0"/>
              <a:t>Prioritise</a:t>
            </a:r>
          </a:p>
          <a:p>
            <a:pPr algn="ctr"/>
            <a:r>
              <a:rPr lang="en-GB" sz="1400" b="1" dirty="0"/>
              <a:t> ↓</a:t>
            </a:r>
          </a:p>
          <a:p>
            <a:pPr algn="ctr"/>
            <a:r>
              <a:rPr lang="en-GB" sz="1400" b="1" dirty="0"/>
              <a:t>Remediate</a:t>
            </a:r>
          </a:p>
          <a:p>
            <a:pPr algn="ctr"/>
            <a:r>
              <a:rPr lang="en-GB" sz="1400" b="1" dirty="0"/>
              <a:t> ↓</a:t>
            </a:r>
          </a:p>
          <a:p>
            <a:pPr algn="ctr"/>
            <a:r>
              <a:rPr lang="en-GB" sz="1400" b="1" dirty="0"/>
              <a:t>Validate</a:t>
            </a:r>
          </a:p>
        </p:txBody>
      </p:sp>
    </p:spTree>
    <p:extLst>
      <p:ext uri="{BB962C8B-B14F-4D97-AF65-F5344CB8AC3E}">
        <p14:creationId xmlns:p14="http://schemas.microsoft.com/office/powerpoint/2010/main" val="2855098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236152" y="1163723"/>
            <a:ext cx="8668522" cy="4123894"/>
          </a:xfrm>
        </p:spPr>
        <p:txBody>
          <a:bodyPr>
            <a:normAutofit fontScale="85000" lnSpcReduction="20000"/>
          </a:bodyPr>
          <a:lstStyle/>
          <a:p>
            <a:pPr algn="just"/>
            <a:r>
              <a:rPr lang="en-US" altLang="en-US" dirty="0"/>
              <a:t>Primary goal is to keep information security program functioning as designed and continuously improving</a:t>
            </a:r>
          </a:p>
          <a:p>
            <a:pPr algn="just"/>
            <a:r>
              <a:rPr lang="en-US" altLang="en-US" dirty="0"/>
              <a:t>Accomplished by:</a:t>
            </a:r>
          </a:p>
          <a:p>
            <a:pPr lvl="1" algn="just"/>
            <a:r>
              <a:rPr lang="en-US" altLang="en-US" dirty="0"/>
              <a:t>Policy review</a:t>
            </a:r>
          </a:p>
          <a:p>
            <a:pPr lvl="1" algn="just"/>
            <a:r>
              <a:rPr lang="en-US" altLang="en-US" dirty="0"/>
              <a:t>Program review</a:t>
            </a:r>
          </a:p>
          <a:p>
            <a:pPr lvl="1" algn="just"/>
            <a:r>
              <a:rPr lang="en-US" altLang="en-US" dirty="0"/>
              <a:t>Rehearsals</a:t>
            </a:r>
          </a:p>
          <a:p>
            <a:pPr lvl="1" algn="just"/>
            <a:r>
              <a:rPr lang="en-GB" dirty="0"/>
              <a:t>Cyber Exercises and Tabletop Testing</a:t>
            </a:r>
          </a:p>
          <a:p>
            <a:r>
              <a:rPr lang="en-GB" b="1" dirty="0"/>
              <a:t>Modern Activities</a:t>
            </a:r>
          </a:p>
          <a:p>
            <a:pPr lvl="1"/>
            <a:r>
              <a:rPr lang="en-GB" dirty="0"/>
              <a:t>Tabletop Exercises </a:t>
            </a:r>
          </a:p>
          <a:p>
            <a:pPr lvl="1"/>
            <a:r>
              <a:rPr lang="en-GB" dirty="0"/>
              <a:t>Purple Team Exercises </a:t>
            </a:r>
          </a:p>
          <a:p>
            <a:pPr lvl="1"/>
            <a:r>
              <a:rPr lang="en-GB" dirty="0"/>
              <a:t>Crisis Simulations </a:t>
            </a:r>
          </a:p>
          <a:p>
            <a:pPr lvl="1"/>
            <a:r>
              <a:rPr lang="en-GB" dirty="0"/>
              <a:t>Cyber Range Training </a:t>
            </a:r>
          </a:p>
          <a:p>
            <a:pPr algn="just"/>
            <a:endParaRPr lang="en-US" altLang="en-US" dirty="0"/>
          </a:p>
        </p:txBody>
      </p:sp>
      <p:sp>
        <p:nvSpPr>
          <p:cNvPr id="54274" name="Rectangle 2"/>
          <p:cNvSpPr>
            <a:spLocks noGrp="1" noChangeArrowheads="1"/>
          </p:cNvSpPr>
          <p:nvPr>
            <p:ph type="title"/>
          </p:nvPr>
        </p:nvSpPr>
        <p:spPr>
          <a:xfrm>
            <a:off x="549275" y="107576"/>
            <a:ext cx="8042276" cy="998071"/>
          </a:xfrm>
        </p:spPr>
        <p:txBody>
          <a:bodyPr/>
          <a:lstStyle/>
          <a:p>
            <a:r>
              <a:rPr lang="en-US" altLang="en-US" dirty="0"/>
              <a:t>Readiness and Review</a:t>
            </a:r>
          </a:p>
        </p:txBody>
      </p:sp>
    </p:spTree>
    <p:extLst>
      <p:ext uri="{BB962C8B-B14F-4D97-AF65-F5344CB8AC3E}">
        <p14:creationId xmlns:p14="http://schemas.microsoft.com/office/powerpoint/2010/main" val="224168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42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427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427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427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427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427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871773D-69AC-1777-3572-D6D84E2F3426}"/>
              </a:ext>
            </a:extLst>
          </p:cNvPr>
          <p:cNvGraphicFramePr>
            <a:graphicFrameLocks noGrp="1"/>
          </p:cNvGraphicFramePr>
          <p:nvPr>
            <p:ph idx="1"/>
            <p:extLst>
              <p:ext uri="{D42A27DB-BD31-4B8C-83A1-F6EECF244321}">
                <p14:modId xmlns:p14="http://schemas.microsoft.com/office/powerpoint/2010/main" val="3083239740"/>
              </p:ext>
            </p:extLst>
          </p:nvPr>
        </p:nvGraphicFramePr>
        <p:xfrm>
          <a:off x="397565" y="518379"/>
          <a:ext cx="8458200" cy="4628025"/>
        </p:xfrm>
        <a:graphic>
          <a:graphicData uri="http://schemas.openxmlformats.org/drawingml/2006/table">
            <a:tbl>
              <a:tblPr/>
              <a:tblGrid>
                <a:gridCol w="2102426">
                  <a:extLst>
                    <a:ext uri="{9D8B030D-6E8A-4147-A177-3AD203B41FA5}">
                      <a16:colId xmlns:a16="http://schemas.microsoft.com/office/drawing/2014/main" val="995597396"/>
                    </a:ext>
                  </a:extLst>
                </a:gridCol>
                <a:gridCol w="6355774">
                  <a:extLst>
                    <a:ext uri="{9D8B030D-6E8A-4147-A177-3AD203B41FA5}">
                      <a16:colId xmlns:a16="http://schemas.microsoft.com/office/drawing/2014/main" val="3826907917"/>
                    </a:ext>
                  </a:extLst>
                </a:gridCol>
              </a:tblGrid>
              <a:tr h="307716">
                <a:tc>
                  <a:txBody>
                    <a:bodyPr/>
                    <a:lstStyle/>
                    <a:p>
                      <a:pPr>
                        <a:buNone/>
                      </a:pPr>
                      <a:r>
                        <a:rPr lang="en-GB" sz="1800" b="1"/>
                        <a:t>Activity</a:t>
                      </a:r>
                    </a:p>
                  </a:txBody>
                  <a:tcPr marL="47211" marR="47211" marT="23605" marB="23605" anchor="ctr">
                    <a:lnL>
                      <a:noFill/>
                    </a:lnL>
                    <a:lnR>
                      <a:noFill/>
                    </a:lnR>
                    <a:lnT>
                      <a:noFill/>
                    </a:lnT>
                    <a:lnB>
                      <a:noFill/>
                    </a:lnB>
                    <a:solidFill>
                      <a:schemeClr val="bg2"/>
                    </a:solidFill>
                  </a:tcPr>
                </a:tc>
                <a:tc>
                  <a:txBody>
                    <a:bodyPr/>
                    <a:lstStyle/>
                    <a:p>
                      <a:pPr>
                        <a:buNone/>
                      </a:pPr>
                      <a:r>
                        <a:rPr lang="en-GB" sz="1800" b="1" dirty="0"/>
                        <a:t>Brief Definition</a:t>
                      </a:r>
                    </a:p>
                  </a:txBody>
                  <a:tcPr marL="47211" marR="47211" marT="23605" marB="23605" anchor="ctr">
                    <a:lnL>
                      <a:noFill/>
                    </a:lnL>
                    <a:lnR>
                      <a:noFill/>
                    </a:lnR>
                    <a:lnT>
                      <a:noFill/>
                    </a:lnT>
                    <a:lnB>
                      <a:noFill/>
                    </a:lnB>
                    <a:solidFill>
                      <a:schemeClr val="bg2"/>
                    </a:solidFill>
                  </a:tcPr>
                </a:tc>
                <a:extLst>
                  <a:ext uri="{0D108BD9-81ED-4DB2-BD59-A6C34878D82A}">
                    <a16:rowId xmlns:a16="http://schemas.microsoft.com/office/drawing/2014/main" val="544749196"/>
                  </a:ext>
                </a:extLst>
              </a:tr>
              <a:tr h="1079574">
                <a:tc>
                  <a:txBody>
                    <a:bodyPr/>
                    <a:lstStyle/>
                    <a:p>
                      <a:pPr>
                        <a:buNone/>
                      </a:pPr>
                      <a:r>
                        <a:rPr lang="en-GB" sz="1600" b="1" dirty="0"/>
                        <a:t>Tabletop Exercise</a:t>
                      </a:r>
                      <a:endParaRPr lang="en-GB" sz="1600" dirty="0"/>
                    </a:p>
                  </a:txBody>
                  <a:tcPr marL="47211" marR="47211" marT="23605" marB="23605" anchor="ctr">
                    <a:lnL>
                      <a:noFill/>
                    </a:lnL>
                    <a:lnR>
                      <a:noFill/>
                    </a:lnR>
                    <a:lnT>
                      <a:noFill/>
                    </a:lnT>
                    <a:lnB>
                      <a:noFill/>
                    </a:lnB>
                    <a:noFill/>
                  </a:tcPr>
                </a:tc>
                <a:tc>
                  <a:txBody>
                    <a:bodyPr/>
                    <a:lstStyle/>
                    <a:p>
                      <a:pPr algn="just">
                        <a:buNone/>
                      </a:pPr>
                      <a:r>
                        <a:rPr lang="en-GB" sz="1600" dirty="0"/>
                        <a:t>A discussion-based exercise where participants work through a hypothetical cyber incident or business disruption scenario and discuss how they would respond, without actually performing technical actions.</a:t>
                      </a:r>
                    </a:p>
                  </a:txBody>
                  <a:tcPr marL="47211" marR="47211" marT="23605" marB="23605" anchor="ctr">
                    <a:lnL>
                      <a:noFill/>
                    </a:lnL>
                    <a:lnR>
                      <a:noFill/>
                    </a:lnR>
                    <a:lnT>
                      <a:noFill/>
                    </a:lnT>
                    <a:lnB>
                      <a:noFill/>
                    </a:lnB>
                    <a:noFill/>
                  </a:tcPr>
                </a:tc>
                <a:extLst>
                  <a:ext uri="{0D108BD9-81ED-4DB2-BD59-A6C34878D82A}">
                    <a16:rowId xmlns:a16="http://schemas.microsoft.com/office/drawing/2014/main" val="3088986402"/>
                  </a:ext>
                </a:extLst>
              </a:tr>
              <a:tr h="922674">
                <a:tc>
                  <a:txBody>
                    <a:bodyPr/>
                    <a:lstStyle/>
                    <a:p>
                      <a:pPr>
                        <a:buNone/>
                      </a:pPr>
                      <a:r>
                        <a:rPr lang="en-GB" sz="1600" b="1" dirty="0"/>
                        <a:t>Purple Team Exercise</a:t>
                      </a:r>
                      <a:endParaRPr lang="en-GB" sz="1600" dirty="0"/>
                    </a:p>
                  </a:txBody>
                  <a:tcPr marL="47211" marR="47211" marT="23605" marB="23605" anchor="ctr">
                    <a:lnL>
                      <a:noFill/>
                    </a:lnL>
                    <a:lnR>
                      <a:noFill/>
                    </a:lnR>
                    <a:lnT>
                      <a:noFill/>
                    </a:lnT>
                    <a:lnB>
                      <a:noFill/>
                    </a:lnB>
                    <a:noFill/>
                  </a:tcPr>
                </a:tc>
                <a:tc>
                  <a:txBody>
                    <a:bodyPr/>
                    <a:lstStyle/>
                    <a:p>
                      <a:pPr algn="just">
                        <a:buNone/>
                      </a:pPr>
                      <a:r>
                        <a:rPr lang="en-GB" sz="1600" dirty="0"/>
                        <a:t>A collaborative security exercise where the </a:t>
                      </a:r>
                      <a:r>
                        <a:rPr lang="en-GB" sz="1600" b="1" dirty="0"/>
                        <a:t>Red Team (attackers)</a:t>
                      </a:r>
                      <a:r>
                        <a:rPr lang="en-GB" sz="1600" dirty="0"/>
                        <a:t> and </a:t>
                      </a:r>
                      <a:r>
                        <a:rPr lang="en-GB" sz="1600" b="1" dirty="0"/>
                        <a:t>Blue Team (defenders)</a:t>
                      </a:r>
                      <a:r>
                        <a:rPr lang="en-GB" sz="1600" dirty="0"/>
                        <a:t> work together to test, improve and validate security controls, detection capabilities and response procedures.</a:t>
                      </a:r>
                    </a:p>
                  </a:txBody>
                  <a:tcPr marL="47211" marR="47211" marT="23605" marB="23605" anchor="ctr">
                    <a:lnL>
                      <a:noFill/>
                    </a:lnL>
                    <a:lnR>
                      <a:noFill/>
                    </a:lnR>
                    <a:lnT>
                      <a:noFill/>
                    </a:lnT>
                    <a:lnB>
                      <a:noFill/>
                    </a:lnB>
                    <a:noFill/>
                  </a:tcPr>
                </a:tc>
                <a:extLst>
                  <a:ext uri="{0D108BD9-81ED-4DB2-BD59-A6C34878D82A}">
                    <a16:rowId xmlns:a16="http://schemas.microsoft.com/office/drawing/2014/main" val="997104973"/>
                  </a:ext>
                </a:extLst>
              </a:tr>
              <a:tr h="989260">
                <a:tc>
                  <a:txBody>
                    <a:bodyPr/>
                    <a:lstStyle/>
                    <a:p>
                      <a:pPr>
                        <a:buNone/>
                      </a:pPr>
                      <a:r>
                        <a:rPr lang="en-GB" sz="1600" b="1" dirty="0"/>
                        <a:t>Crisis Simulation</a:t>
                      </a:r>
                      <a:endParaRPr lang="en-GB" sz="1600" dirty="0"/>
                    </a:p>
                  </a:txBody>
                  <a:tcPr marL="47211" marR="47211" marT="23605" marB="23605" anchor="ctr">
                    <a:lnL>
                      <a:noFill/>
                    </a:lnL>
                    <a:lnR>
                      <a:noFill/>
                    </a:lnR>
                    <a:lnT>
                      <a:noFill/>
                    </a:lnT>
                    <a:lnB>
                      <a:noFill/>
                    </a:lnB>
                    <a:noFill/>
                  </a:tcPr>
                </a:tc>
                <a:tc>
                  <a:txBody>
                    <a:bodyPr/>
                    <a:lstStyle/>
                    <a:p>
                      <a:pPr algn="just">
                        <a:buNone/>
                      </a:pPr>
                      <a:r>
                        <a:rPr lang="en-GB" sz="1600" dirty="0"/>
                        <a:t>A realistic scenario that simulates a major organisational crisis (</a:t>
                      </a:r>
                      <a:r>
                        <a:rPr lang="en-GB" sz="1600" b="1" dirty="0"/>
                        <a:t>e.g., ransomware attack, data breach, cloud outage</a:t>
                      </a:r>
                      <a:r>
                        <a:rPr lang="en-GB" sz="1600" dirty="0"/>
                        <a:t>) requiring executives and operational teams to make decisions under pressure and coordinate response activities.</a:t>
                      </a:r>
                    </a:p>
                  </a:txBody>
                  <a:tcPr marL="47211" marR="47211" marT="23605" marB="23605" anchor="ctr">
                    <a:lnL>
                      <a:noFill/>
                    </a:lnL>
                    <a:lnR>
                      <a:noFill/>
                    </a:lnR>
                    <a:lnT>
                      <a:noFill/>
                    </a:lnT>
                    <a:lnB>
                      <a:noFill/>
                    </a:lnB>
                    <a:noFill/>
                  </a:tcPr>
                </a:tc>
                <a:extLst>
                  <a:ext uri="{0D108BD9-81ED-4DB2-BD59-A6C34878D82A}">
                    <a16:rowId xmlns:a16="http://schemas.microsoft.com/office/drawing/2014/main" val="1527658721"/>
                  </a:ext>
                </a:extLst>
              </a:tr>
              <a:tr h="1181781">
                <a:tc>
                  <a:txBody>
                    <a:bodyPr/>
                    <a:lstStyle/>
                    <a:p>
                      <a:pPr>
                        <a:buNone/>
                      </a:pPr>
                      <a:r>
                        <a:rPr lang="en-GB" sz="1600" b="1"/>
                        <a:t>Cyber Range Training</a:t>
                      </a:r>
                      <a:endParaRPr lang="en-GB" sz="1600"/>
                    </a:p>
                  </a:txBody>
                  <a:tcPr marL="47211" marR="47211" marT="23605" marB="23605" anchor="ctr">
                    <a:lnL>
                      <a:noFill/>
                    </a:lnL>
                    <a:lnR>
                      <a:noFill/>
                    </a:lnR>
                    <a:lnT>
                      <a:noFill/>
                    </a:lnT>
                    <a:lnB>
                      <a:noFill/>
                    </a:lnB>
                    <a:noFill/>
                  </a:tcPr>
                </a:tc>
                <a:tc>
                  <a:txBody>
                    <a:bodyPr/>
                    <a:lstStyle/>
                    <a:p>
                      <a:pPr algn="just">
                        <a:buNone/>
                      </a:pPr>
                      <a:r>
                        <a:rPr lang="en-GB" sz="1600" dirty="0"/>
                        <a:t>A hands-on training environment that replicates real-world networks and systems, allowing participants to safely practise cyber defence, incident response, threat hunting and attack techniques in a controlled setting.</a:t>
                      </a:r>
                    </a:p>
                  </a:txBody>
                  <a:tcPr marL="47211" marR="47211" marT="23605" marB="23605" anchor="ctr">
                    <a:lnL>
                      <a:noFill/>
                    </a:lnL>
                    <a:lnR>
                      <a:noFill/>
                    </a:lnR>
                    <a:lnT>
                      <a:noFill/>
                    </a:lnT>
                    <a:lnB>
                      <a:noFill/>
                    </a:lnB>
                    <a:noFill/>
                  </a:tcPr>
                </a:tc>
                <a:extLst>
                  <a:ext uri="{0D108BD9-81ED-4DB2-BD59-A6C34878D82A}">
                    <a16:rowId xmlns:a16="http://schemas.microsoft.com/office/drawing/2014/main" val="4075954430"/>
                  </a:ext>
                </a:extLst>
              </a:tr>
            </a:tbl>
          </a:graphicData>
        </a:graphic>
      </p:graphicFrame>
    </p:spTree>
    <p:extLst>
      <p:ext uri="{BB962C8B-B14F-4D97-AF65-F5344CB8AC3E}">
        <p14:creationId xmlns:p14="http://schemas.microsoft.com/office/powerpoint/2010/main" val="3491573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6572" y="364565"/>
            <a:ext cx="8888016" cy="6388847"/>
            <a:chOff x="106572" y="364565"/>
            <a:chExt cx="8888016" cy="6388847"/>
          </a:xfrm>
        </p:grpSpPr>
        <p:pic>
          <p:nvPicPr>
            <p:cNvPr id="2" name="Picture 1" descr="A flowchart shows the relationships among the sectors of the readiness and review domain. Policy review, Plan review for I R P, D R P, and B C P, and Rehearsals and war games. Next Security team maintains security programs and stays read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6572" y="364565"/>
              <a:ext cx="8888016" cy="6388847"/>
            </a:xfrm>
            <a:prstGeom prst="rect">
              <a:avLst/>
            </a:prstGeom>
          </p:spPr>
        </p:pic>
        <p:sp>
          <p:nvSpPr>
            <p:cNvPr id="3" name="TextBox 2"/>
            <p:cNvSpPr txBox="1"/>
            <p:nvPr/>
          </p:nvSpPr>
          <p:spPr>
            <a:xfrm>
              <a:off x="106572" y="6341035"/>
              <a:ext cx="1680393" cy="412377"/>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76205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0A7C4-60A5-CA67-456B-ED4A395B0159}"/>
              </a:ext>
            </a:extLst>
          </p:cNvPr>
          <p:cNvSpPr>
            <a:spLocks noGrp="1"/>
          </p:cNvSpPr>
          <p:nvPr>
            <p:ph type="title"/>
          </p:nvPr>
        </p:nvSpPr>
        <p:spPr>
          <a:xfrm>
            <a:off x="549275" y="107576"/>
            <a:ext cx="8042276" cy="608041"/>
          </a:xfrm>
        </p:spPr>
        <p:txBody>
          <a:bodyPr/>
          <a:lstStyle/>
          <a:p>
            <a:r>
              <a:rPr lang="en-GB" sz="3600" dirty="0"/>
              <a:t>Continuous Security Improvement</a:t>
            </a:r>
          </a:p>
        </p:txBody>
      </p:sp>
      <p:sp>
        <p:nvSpPr>
          <p:cNvPr id="3" name="Content Placeholder 2">
            <a:extLst>
              <a:ext uri="{FF2B5EF4-FFF2-40B4-BE49-F238E27FC236}">
                <a16:creationId xmlns:a16="http://schemas.microsoft.com/office/drawing/2014/main" id="{36A5BFDB-1285-CB5B-F7C4-FE6D20A57EC2}"/>
              </a:ext>
            </a:extLst>
          </p:cNvPr>
          <p:cNvSpPr>
            <a:spLocks noGrp="1"/>
          </p:cNvSpPr>
          <p:nvPr>
            <p:ph idx="1"/>
          </p:nvPr>
        </p:nvSpPr>
        <p:spPr>
          <a:xfrm>
            <a:off x="340553" y="1143001"/>
            <a:ext cx="8634482" cy="4343400"/>
          </a:xfrm>
        </p:spPr>
        <p:txBody>
          <a:bodyPr/>
          <a:lstStyle/>
          <a:p>
            <a:r>
              <a:rPr lang="en-GB" dirty="0"/>
              <a:t>Security maintenance should include:</a:t>
            </a:r>
          </a:p>
          <a:p>
            <a:pPr lvl="1"/>
            <a:r>
              <a:rPr lang="en-GB" dirty="0"/>
              <a:t>Lessons learned reviews </a:t>
            </a:r>
          </a:p>
          <a:p>
            <a:pPr lvl="1"/>
            <a:r>
              <a:rPr lang="en-GB" dirty="0"/>
              <a:t>Incident reviews </a:t>
            </a:r>
          </a:p>
          <a:p>
            <a:pPr lvl="1"/>
            <a:r>
              <a:rPr lang="en-GB" dirty="0"/>
              <a:t>Risk reviews </a:t>
            </a:r>
          </a:p>
          <a:p>
            <a:pPr lvl="1"/>
            <a:r>
              <a:rPr lang="en-GB" dirty="0"/>
              <a:t>Policy updates </a:t>
            </a:r>
          </a:p>
          <a:p>
            <a:pPr lvl="1"/>
            <a:r>
              <a:rPr lang="en-GB" dirty="0"/>
              <a:t>Security metrics review</a:t>
            </a:r>
          </a:p>
          <a:p>
            <a:r>
              <a:rPr lang="en-GB" b="1" dirty="0"/>
              <a:t>PDCA Model</a:t>
            </a:r>
          </a:p>
          <a:p>
            <a:pPr lvl="1"/>
            <a:r>
              <a:rPr lang="en-GB" dirty="0"/>
              <a:t>Plan → Do → Check → Act</a:t>
            </a:r>
          </a:p>
          <a:p>
            <a:endParaRPr lang="en-GB" dirty="0"/>
          </a:p>
          <a:p>
            <a:endParaRPr lang="en-GB" dirty="0"/>
          </a:p>
        </p:txBody>
      </p:sp>
    </p:spTree>
    <p:extLst>
      <p:ext uri="{BB962C8B-B14F-4D97-AF65-F5344CB8AC3E}">
        <p14:creationId xmlns:p14="http://schemas.microsoft.com/office/powerpoint/2010/main" val="334891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36843" y="735107"/>
            <a:ext cx="8415338" cy="4611956"/>
          </a:xfrm>
        </p:spPr>
        <p:txBody>
          <a:bodyPr>
            <a:normAutofit fontScale="85000" lnSpcReduction="20000"/>
          </a:bodyPr>
          <a:lstStyle/>
          <a:p>
            <a:pPr algn="just"/>
            <a:r>
              <a:rPr lang="en-US" sz="2400" dirty="0"/>
              <a:t>Change is inevitable, so organizations should have procedures to deal with changes in the operation and maintenance of the information security program</a:t>
            </a:r>
          </a:p>
          <a:p>
            <a:pPr algn="just"/>
            <a:r>
              <a:rPr lang="en-US" sz="2400" dirty="0"/>
              <a:t>The CISO decides whether the information security program can adapt to change as it is implemented or whether the macroscopic process of the risk management program must be started anew</a:t>
            </a:r>
          </a:p>
          <a:p>
            <a:pPr algn="just"/>
            <a:r>
              <a:rPr lang="en-US" sz="2400" dirty="0"/>
              <a:t>The maintenance model recommended in this chapter is made up of five subject areas or domains: external monitoring, internal monitoring, planning and risk assessment, vulnerability assessment and remediation, and readiness and review</a:t>
            </a:r>
          </a:p>
          <a:p>
            <a:pPr algn="just"/>
            <a:r>
              <a:rPr lang="en-US" sz="2400" dirty="0"/>
              <a:t>To stay current, the information security community of interest and the CISO must constantly monitor the three components of the security triple—threats, assets, and vulnerabilities</a:t>
            </a:r>
          </a:p>
        </p:txBody>
      </p:sp>
      <p:sp>
        <p:nvSpPr>
          <p:cNvPr id="63490" name="Rectangle 2"/>
          <p:cNvSpPr>
            <a:spLocks noGrp="1" noChangeArrowheads="1"/>
          </p:cNvSpPr>
          <p:nvPr>
            <p:ph type="title"/>
          </p:nvPr>
        </p:nvSpPr>
        <p:spPr>
          <a:xfrm>
            <a:off x="549275" y="107577"/>
            <a:ext cx="8042276" cy="627530"/>
          </a:xfrm>
        </p:spPr>
        <p:txBody>
          <a:bodyPr/>
          <a:lstStyle/>
          <a:p>
            <a:r>
              <a:rPr lang="en-US" altLang="en-US" dirty="0"/>
              <a:t>Summary</a:t>
            </a:r>
          </a:p>
        </p:txBody>
      </p:sp>
    </p:spTree>
    <p:extLst>
      <p:ext uri="{BB962C8B-B14F-4D97-AF65-F5344CB8AC3E}">
        <p14:creationId xmlns:p14="http://schemas.microsoft.com/office/powerpoint/2010/main" val="350272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365125" y="806824"/>
            <a:ext cx="8415338" cy="4673600"/>
          </a:xfrm>
        </p:spPr>
        <p:txBody>
          <a:bodyPr>
            <a:normAutofit/>
          </a:bodyPr>
          <a:lstStyle/>
          <a:p>
            <a:pPr algn="just"/>
            <a:r>
              <a:rPr lang="en-US" sz="2400" dirty="0"/>
              <a:t>To assist the information security community in managing and operating the ongoing security program, the organization should adopt a security management maintenance model</a:t>
            </a:r>
          </a:p>
          <a:p>
            <a:pPr algn="just"/>
            <a:r>
              <a:rPr lang="en-US" sz="2400" dirty="0"/>
              <a:t>These models are frameworks that are structured by the tasks of managing a particular set of activities or business functions</a:t>
            </a:r>
          </a:p>
          <a:p>
            <a:pPr algn="just"/>
            <a:r>
              <a:rPr lang="en-US" sz="2400" dirty="0"/>
              <a:t>NIST SP 800-100, </a:t>
            </a:r>
            <a:r>
              <a:rPr lang="en-US" sz="2400" i="1" dirty="0"/>
              <a:t>Information Security Handbook: A Guide for Managers</a:t>
            </a:r>
            <a:r>
              <a:rPr lang="en-US" sz="2400" dirty="0"/>
              <a:t>, outlines managerial tasks performed after the program is operational </a:t>
            </a:r>
          </a:p>
        </p:txBody>
      </p:sp>
      <p:sp>
        <p:nvSpPr>
          <p:cNvPr id="63490" name="Rectangle 2"/>
          <p:cNvSpPr>
            <a:spLocks noGrp="1" noChangeArrowheads="1"/>
          </p:cNvSpPr>
          <p:nvPr>
            <p:ph type="title"/>
          </p:nvPr>
        </p:nvSpPr>
        <p:spPr>
          <a:xfrm>
            <a:off x="549275" y="107576"/>
            <a:ext cx="8042276" cy="699248"/>
          </a:xfrm>
        </p:spPr>
        <p:txBody>
          <a:bodyPr/>
          <a:lstStyle/>
          <a:p>
            <a:r>
              <a:rPr lang="en-US" altLang="en-US" dirty="0"/>
              <a:t>Summary</a:t>
            </a:r>
          </a:p>
        </p:txBody>
      </p:sp>
    </p:spTree>
    <p:extLst>
      <p:ext uri="{BB962C8B-B14F-4D97-AF65-F5344CB8AC3E}">
        <p14:creationId xmlns:p14="http://schemas.microsoft.com/office/powerpoint/2010/main" val="639925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549275" y="794871"/>
            <a:ext cx="8415338" cy="4739759"/>
          </a:xfrm>
        </p:spPr>
        <p:txBody>
          <a:bodyPr>
            <a:normAutofit fontScale="85000" lnSpcReduction="10000"/>
          </a:bodyPr>
          <a:lstStyle/>
          <a:p>
            <a:pPr algn="just"/>
            <a:r>
              <a:rPr lang="en-US" sz="2400" dirty="0"/>
              <a:t>For each of the 13 areas of information security management presented in SP 800-100, there are specific monitoring activities:</a:t>
            </a:r>
          </a:p>
          <a:p>
            <a:pPr marL="228600" lvl="1" indent="0" algn="just">
              <a:buNone/>
            </a:pPr>
            <a:r>
              <a:rPr lang="en-US" sz="2000" dirty="0"/>
              <a:t>1. Information security governance</a:t>
            </a:r>
          </a:p>
          <a:p>
            <a:pPr marL="228600" lvl="1" indent="0" algn="just">
              <a:buNone/>
            </a:pPr>
            <a:r>
              <a:rPr lang="en-US" sz="2000" dirty="0"/>
              <a:t>2. Systems development life cycle</a:t>
            </a:r>
          </a:p>
          <a:p>
            <a:pPr marL="228600" lvl="1" indent="0" algn="just">
              <a:buNone/>
            </a:pPr>
            <a:r>
              <a:rPr lang="en-US" sz="2000" dirty="0"/>
              <a:t>3. Awareness and training</a:t>
            </a:r>
          </a:p>
          <a:p>
            <a:pPr marL="228600" lvl="1" indent="0" algn="just">
              <a:buNone/>
            </a:pPr>
            <a:r>
              <a:rPr lang="en-US" sz="2000" dirty="0"/>
              <a:t>4. Capital planning and investment control</a:t>
            </a:r>
          </a:p>
          <a:p>
            <a:pPr marL="228600" lvl="1" indent="0" algn="just">
              <a:buNone/>
            </a:pPr>
            <a:r>
              <a:rPr lang="en-US" sz="2000" dirty="0"/>
              <a:t>5. Interconnecting systems</a:t>
            </a:r>
          </a:p>
          <a:p>
            <a:pPr marL="228600" lvl="1" indent="0" algn="just">
              <a:buNone/>
            </a:pPr>
            <a:r>
              <a:rPr lang="en-US" sz="2000" dirty="0"/>
              <a:t>6. Performance measures</a:t>
            </a:r>
          </a:p>
          <a:p>
            <a:pPr marL="228600" lvl="1" indent="0" algn="just">
              <a:buNone/>
            </a:pPr>
            <a:r>
              <a:rPr lang="en-US" sz="2000" dirty="0"/>
              <a:t>7. Security planning</a:t>
            </a:r>
          </a:p>
          <a:p>
            <a:pPr marL="228600" lvl="1" indent="0" algn="just">
              <a:buNone/>
            </a:pPr>
            <a:r>
              <a:rPr lang="en-US" sz="2000" dirty="0"/>
              <a:t>8. Information technology contingency planning</a:t>
            </a:r>
          </a:p>
          <a:p>
            <a:pPr marL="228600" lvl="1" indent="0" algn="just">
              <a:buNone/>
            </a:pPr>
            <a:r>
              <a:rPr lang="en-US" sz="2000" dirty="0"/>
              <a:t>9. Risk management</a:t>
            </a:r>
          </a:p>
          <a:p>
            <a:pPr marL="228600" lvl="1" indent="0" algn="just">
              <a:buNone/>
            </a:pPr>
            <a:r>
              <a:rPr lang="en-US" sz="2000" dirty="0"/>
              <a:t>10. Certification, accreditation, and security assessments</a:t>
            </a:r>
          </a:p>
          <a:p>
            <a:pPr marL="228600" lvl="1" indent="0" algn="just">
              <a:buNone/>
            </a:pPr>
            <a:r>
              <a:rPr lang="en-US" sz="2000" dirty="0"/>
              <a:t>11. Security services and products acquisition</a:t>
            </a:r>
          </a:p>
          <a:p>
            <a:pPr marL="228600" lvl="1" indent="0" algn="just">
              <a:buNone/>
            </a:pPr>
            <a:r>
              <a:rPr lang="en-US" sz="2000" dirty="0"/>
              <a:t>12. Incident response</a:t>
            </a:r>
          </a:p>
          <a:p>
            <a:pPr marL="228600" lvl="1" indent="0" algn="just">
              <a:buNone/>
            </a:pPr>
            <a:r>
              <a:rPr lang="en-US" sz="2000" dirty="0"/>
              <a:t>13. Configuration and change management</a:t>
            </a:r>
          </a:p>
        </p:txBody>
      </p:sp>
      <p:sp>
        <p:nvSpPr>
          <p:cNvPr id="63490" name="Rectangle 2"/>
          <p:cNvSpPr>
            <a:spLocks noGrp="1" noChangeArrowheads="1"/>
          </p:cNvSpPr>
          <p:nvPr>
            <p:ph type="title"/>
          </p:nvPr>
        </p:nvSpPr>
        <p:spPr>
          <a:xfrm>
            <a:off x="549275" y="107576"/>
            <a:ext cx="8042276" cy="687295"/>
          </a:xfrm>
        </p:spPr>
        <p:txBody>
          <a:bodyPr/>
          <a:lstStyle/>
          <a:p>
            <a:r>
              <a:rPr lang="en-US" altLang="en-US" dirty="0"/>
              <a:t>Summary</a:t>
            </a:r>
          </a:p>
        </p:txBody>
      </p:sp>
    </p:spTree>
    <p:extLst>
      <p:ext uri="{BB962C8B-B14F-4D97-AF65-F5344CB8AC3E}">
        <p14:creationId xmlns:p14="http://schemas.microsoft.com/office/powerpoint/2010/main" val="1333587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96607" y="769471"/>
            <a:ext cx="8415338" cy="4746811"/>
          </a:xfrm>
        </p:spPr>
        <p:txBody>
          <a:bodyPr>
            <a:normAutofit fontScale="62500" lnSpcReduction="20000"/>
          </a:bodyPr>
          <a:lstStyle/>
          <a:p>
            <a:pPr algn="just"/>
            <a:r>
              <a:rPr lang="en-US" sz="2400" dirty="0"/>
              <a:t>The objective of the external monitoring domain in the maintenance model is to provide early awareness of new and emerging threats, threat agents, vulnerabilities, and attacks so that an effective and timely defense can be mounted</a:t>
            </a:r>
          </a:p>
          <a:p>
            <a:pPr algn="just"/>
            <a:r>
              <a:rPr lang="en-US" sz="2400" dirty="0"/>
              <a:t>The objective of the internal monitoring domain is an informed awareness of the state of the organization’s networks, information systems, and information security defenses </a:t>
            </a:r>
            <a:br>
              <a:rPr lang="en-US" sz="2400" dirty="0"/>
            </a:br>
            <a:r>
              <a:rPr lang="en-US" sz="2400" dirty="0"/>
              <a:t>The security team documents and communicates this awareness, particularly when it concerns system components that face the external network</a:t>
            </a:r>
          </a:p>
          <a:p>
            <a:pPr algn="just"/>
            <a:r>
              <a:rPr lang="en-US" sz="2400" dirty="0"/>
              <a:t>The primary objective of the planning and risk assessment domain is to keep an eye on the entire information security program</a:t>
            </a:r>
          </a:p>
          <a:p>
            <a:pPr algn="just"/>
            <a:r>
              <a:rPr lang="en-GB" dirty="0"/>
              <a:t>The primary objectives of the vulnerability assessment and remediation domain are to identify specific, documented vulnerabilities and remediate them in a timely fashion</a:t>
            </a:r>
          </a:p>
          <a:p>
            <a:pPr algn="just"/>
            <a:r>
              <a:rPr lang="en-GB" dirty="0"/>
              <a:t>The primary objectives of the readiness and review domain are to keep the information security program functioning as designed and keep improving it over time</a:t>
            </a:r>
          </a:p>
          <a:p>
            <a:pPr algn="just"/>
            <a:endParaRPr lang="en-US" sz="2400" dirty="0"/>
          </a:p>
        </p:txBody>
      </p:sp>
      <p:sp>
        <p:nvSpPr>
          <p:cNvPr id="63490" name="Rectangle 2"/>
          <p:cNvSpPr>
            <a:spLocks noGrp="1" noChangeArrowheads="1"/>
          </p:cNvSpPr>
          <p:nvPr>
            <p:ph type="title"/>
          </p:nvPr>
        </p:nvSpPr>
        <p:spPr>
          <a:xfrm>
            <a:off x="549275" y="107576"/>
            <a:ext cx="8042276" cy="603624"/>
          </a:xfrm>
        </p:spPr>
        <p:txBody>
          <a:bodyPr/>
          <a:lstStyle/>
          <a:p>
            <a:r>
              <a:rPr lang="en-US" altLang="en-US" dirty="0"/>
              <a:t>Summary</a:t>
            </a:r>
          </a:p>
        </p:txBody>
      </p:sp>
    </p:spTree>
    <p:extLst>
      <p:ext uri="{BB962C8B-B14F-4D97-AF65-F5344CB8AC3E}">
        <p14:creationId xmlns:p14="http://schemas.microsoft.com/office/powerpoint/2010/main" val="805306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74068"/>
          </a:xfrm>
        </p:spPr>
        <p:txBody>
          <a:bodyPr/>
          <a:lstStyle/>
          <a:p>
            <a:r>
              <a:rPr lang="en-GB" sz="3600" b="1" dirty="0"/>
              <a:t>References</a:t>
            </a:r>
          </a:p>
        </p:txBody>
      </p:sp>
      <p:sp>
        <p:nvSpPr>
          <p:cNvPr id="3" name="Content Placeholder 2"/>
          <p:cNvSpPr>
            <a:spLocks noGrp="1"/>
          </p:cNvSpPr>
          <p:nvPr>
            <p:ph idx="1"/>
          </p:nvPr>
        </p:nvSpPr>
        <p:spPr>
          <a:xfrm>
            <a:off x="266642" y="835430"/>
            <a:ext cx="8719416" cy="105155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F48F1EEE-E381-AEDB-BBFC-F997231C1521}"/>
              </a:ext>
            </a:extLst>
          </p:cNvPr>
          <p:cNvSpPr txBox="1"/>
          <p:nvPr/>
        </p:nvSpPr>
        <p:spPr>
          <a:xfrm>
            <a:off x="340822" y="2385689"/>
            <a:ext cx="8645236" cy="2862322"/>
          </a:xfrm>
          <a:prstGeom prst="rect">
            <a:avLst/>
          </a:prstGeom>
          <a:noFill/>
        </p:spPr>
        <p:txBody>
          <a:bodyPr wrap="square">
            <a:spAutoFit/>
          </a:bodyPr>
          <a:lstStyle/>
          <a:p>
            <a:pPr>
              <a:buNone/>
            </a:pPr>
            <a:r>
              <a:rPr lang="en-GB" b="1" dirty="0"/>
              <a:t>NIST</a:t>
            </a:r>
          </a:p>
          <a:p>
            <a:pPr>
              <a:buNone/>
            </a:pPr>
            <a:r>
              <a:rPr lang="en-GB" dirty="0">
                <a:hlinkClick r:id="rId3"/>
              </a:rPr>
              <a:t>NIST Cybersecurity Framework 2.0</a:t>
            </a:r>
            <a:endParaRPr lang="en-GB" dirty="0"/>
          </a:p>
          <a:p>
            <a:pPr>
              <a:buNone/>
            </a:pPr>
            <a:r>
              <a:rPr lang="en-GB" dirty="0">
                <a:hlinkClick r:id="rId4"/>
              </a:rPr>
              <a:t>NIST SP 800-53 Rev. 5</a:t>
            </a:r>
            <a:endParaRPr lang="en-GB" dirty="0"/>
          </a:p>
          <a:p>
            <a:pPr>
              <a:buNone/>
            </a:pPr>
            <a:r>
              <a:rPr lang="en-GB" b="1" dirty="0"/>
              <a:t>Vulnerability Management</a:t>
            </a:r>
          </a:p>
          <a:p>
            <a:pPr>
              <a:buNone/>
            </a:pPr>
            <a:r>
              <a:rPr lang="en-GB" dirty="0">
                <a:hlinkClick r:id="rId5"/>
              </a:rPr>
              <a:t>https://www.cisa.gov/resources-tools/resources/vulnerability-management-guidance</a:t>
            </a:r>
            <a:r>
              <a:rPr lang="en-GB" dirty="0"/>
              <a:t> </a:t>
            </a:r>
          </a:p>
          <a:p>
            <a:pPr>
              <a:buNone/>
            </a:pPr>
            <a:r>
              <a:rPr lang="en-GB" b="1" dirty="0"/>
              <a:t>Threat Intelligence</a:t>
            </a:r>
          </a:p>
          <a:p>
            <a:pPr>
              <a:buNone/>
            </a:pPr>
            <a:r>
              <a:rPr lang="en-GB" dirty="0">
                <a:hlinkClick r:id="rId6"/>
              </a:rPr>
              <a:t>MITRE ATT&amp;CK Framework</a:t>
            </a:r>
            <a:endParaRPr lang="en-GB" dirty="0"/>
          </a:p>
          <a:p>
            <a:pPr>
              <a:buNone/>
            </a:pPr>
            <a:r>
              <a:rPr lang="en-GB" b="1" dirty="0"/>
              <a:t>Asset Security</a:t>
            </a:r>
          </a:p>
          <a:p>
            <a:pPr>
              <a:buNone/>
            </a:pPr>
            <a:r>
              <a:rPr lang="en-GB" dirty="0">
                <a:hlinkClick r:id="rId7"/>
              </a:rPr>
              <a:t>CIS Controls v8</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8834</TotalTime>
  <Words>3701</Words>
  <Application>Microsoft Office PowerPoint</Application>
  <PresentationFormat>On-screen Show (4:3)</PresentationFormat>
  <Paragraphs>546</Paragraphs>
  <Slides>29</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News Gothic MT</vt:lpstr>
      <vt:lpstr>Times New Roman</vt:lpstr>
      <vt:lpstr>Wingdings 2</vt:lpstr>
      <vt:lpstr>Breeze</vt:lpstr>
      <vt:lpstr>  Security Maintenance  Data Security Governance &amp; Compliance</vt:lpstr>
      <vt:lpstr> Learning Outcome</vt:lpstr>
      <vt:lpstr>Introduction</vt:lpstr>
      <vt:lpstr>Security Management Maintenance Models</vt:lpstr>
      <vt:lpstr>NIST SP 800-100 Information Security Handbook: A Guide for Managers</vt:lpstr>
      <vt:lpstr>PowerPoint Presentation</vt:lpstr>
      <vt:lpstr>The Security Maintenance Model</vt:lpstr>
      <vt:lpstr>PowerPoint Presentation</vt:lpstr>
      <vt:lpstr>Monitoring the External Environment</vt:lpstr>
      <vt:lpstr>PowerPoint Presentation</vt:lpstr>
      <vt:lpstr>Monitoring the Internal Environment</vt:lpstr>
      <vt:lpstr>PowerPoint Presentation</vt:lpstr>
      <vt:lpstr>Network Characterisation &amp; Inventory</vt:lpstr>
      <vt:lpstr>IDS &amp; Difference Analysis</vt:lpstr>
      <vt:lpstr>Planning and Continuous Risk Assessment</vt:lpstr>
      <vt:lpstr>PowerPoint Presentation</vt:lpstr>
      <vt:lpstr>Vulnerability Assessment and Remediation</vt:lpstr>
      <vt:lpstr>PowerPoint Presentation</vt:lpstr>
      <vt:lpstr>Penetration Testing and Vulnerability Remediation</vt:lpstr>
      <vt:lpstr>Readiness and Review</vt:lpstr>
      <vt:lpstr>PowerPoint Presentation</vt:lpstr>
      <vt:lpstr>PowerPoint Presentation</vt:lpstr>
      <vt:lpstr>Continuous Security Improvement</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647</cp:revision>
  <dcterms:created xsi:type="dcterms:W3CDTF">2011-10-03T10:20:59Z</dcterms:created>
  <dcterms:modified xsi:type="dcterms:W3CDTF">2026-06-18T15:58:54Z</dcterms:modified>
</cp:coreProperties>
</file>