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9" r:id="rId3"/>
    <p:sldId id="288" r:id="rId4"/>
    <p:sldId id="287" r:id="rId5"/>
    <p:sldId id="260" r:id="rId6"/>
    <p:sldId id="281" r:id="rId7"/>
    <p:sldId id="289" r:id="rId8"/>
    <p:sldId id="283" r:id="rId9"/>
    <p:sldId id="284" r:id="rId10"/>
    <p:sldId id="285" r:id="rId11"/>
    <p:sldId id="286" r:id="rId12"/>
    <p:sldId id="28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63" autoAdjust="0"/>
    <p:restoredTop sz="94771" autoAdjust="0"/>
  </p:normalViewPr>
  <p:slideViewPr>
    <p:cSldViewPr snapToGrid="0">
      <p:cViewPr varScale="1">
        <p:scale>
          <a:sx n="78" d="100"/>
          <a:sy n="78" d="100"/>
        </p:scale>
        <p:origin x="91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32D87C-E186-4E65-892C-646201234952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</dgm:pt>
    <dgm:pt modelId="{E28E0E97-9129-42DB-A7E8-8CE03B2541AA}">
      <dgm:prSet phldrT="[Text]"/>
      <dgm:spPr/>
      <dgm:t>
        <a:bodyPr/>
        <a:lstStyle/>
        <a:p>
          <a:pPr algn="just">
            <a:lnSpc>
              <a:spcPct val="100000"/>
            </a:lnSpc>
          </a:pPr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Strengthen data security measures -Simplify data management procedures.</a:t>
          </a:r>
        </a:p>
        <a:p>
          <a:pPr algn="just">
            <a:lnSpc>
              <a:spcPct val="100000"/>
            </a:lnSpc>
          </a:pPr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Invest in AI and machine learning - Ensure scalability and performance.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Gibbert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2002)</a:t>
          </a:r>
        </a:p>
      </dgm:t>
    </dgm:pt>
    <dgm:pt modelId="{B2281A01-3DC7-41E1-A325-075CE88D953D}" type="parTrans" cxnId="{36383A74-B387-46F6-A4CD-FA946924D6C2}">
      <dgm:prSet/>
      <dgm:spPr/>
      <dgm:t>
        <a:bodyPr/>
        <a:lstStyle/>
        <a:p>
          <a:endParaRPr lang="en-GB"/>
        </a:p>
      </dgm:t>
    </dgm:pt>
    <dgm:pt modelId="{BC89AE55-1182-4249-BB2D-70E4F80DC52F}" type="sibTrans" cxnId="{36383A74-B387-46F6-A4CD-FA946924D6C2}">
      <dgm:prSet/>
      <dgm:spPr/>
      <dgm:t>
        <a:bodyPr/>
        <a:lstStyle/>
        <a:p>
          <a:pPr>
            <a:lnSpc>
              <a:spcPct val="100000"/>
            </a:lnSpc>
          </a:pPr>
          <a:endParaRPr lang="en-GB" dirty="0"/>
        </a:p>
      </dgm:t>
    </dgm:pt>
    <dgm:pt modelId="{21C7C419-F65D-4793-8C1F-8E11C9B8DEFA}">
      <dgm:prSet phldrT="[Text]"/>
      <dgm:spPr/>
      <dgm:t>
        <a:bodyPr/>
        <a:lstStyle/>
        <a:p>
          <a:pPr algn="just"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Enhance search capabilities  - Integrate with collaboration tools (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Gibbert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2002).</a:t>
          </a:r>
        </a:p>
        <a:p>
          <a:pPr algn="just">
            <a:lnSpc>
              <a:spcPct val="100000"/>
            </a:lnSpc>
          </a:pPr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Invest in cloud infrastructure - Ensure accessibility and responsiveness.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853521-CD12-4D84-B085-528181631CD2}" type="parTrans" cxnId="{828A4449-B1AC-4EFF-875C-4BF78395A1CF}">
      <dgm:prSet/>
      <dgm:spPr/>
      <dgm:t>
        <a:bodyPr/>
        <a:lstStyle/>
        <a:p>
          <a:endParaRPr lang="en-GB"/>
        </a:p>
      </dgm:t>
    </dgm:pt>
    <dgm:pt modelId="{EDD2E485-06A0-4857-9C56-9025756FBD20}" type="sibTrans" cxnId="{828A4449-B1AC-4EFF-875C-4BF78395A1CF}">
      <dgm:prSet/>
      <dgm:spPr/>
      <dgm:t>
        <a:bodyPr/>
        <a:lstStyle/>
        <a:p>
          <a:endParaRPr lang="en-GB"/>
        </a:p>
      </dgm:t>
    </dgm:pt>
    <dgm:pt modelId="{F7641FAB-DAAE-4931-AB6C-DEA719D00EDC}" type="pres">
      <dgm:prSet presAssocID="{0E32D87C-E186-4E65-892C-646201234952}" presName="root" presStyleCnt="0">
        <dgm:presLayoutVars>
          <dgm:dir/>
          <dgm:resizeHandles val="exact"/>
        </dgm:presLayoutVars>
      </dgm:prSet>
      <dgm:spPr/>
    </dgm:pt>
    <dgm:pt modelId="{04D94A1B-EE17-42EC-8265-874E07257970}" type="pres">
      <dgm:prSet presAssocID="{0E32D87C-E186-4E65-892C-646201234952}" presName="container" presStyleCnt="0">
        <dgm:presLayoutVars>
          <dgm:dir/>
          <dgm:resizeHandles val="exact"/>
        </dgm:presLayoutVars>
      </dgm:prSet>
      <dgm:spPr/>
    </dgm:pt>
    <dgm:pt modelId="{D9B71E20-1F30-46E9-AE03-9DFC777DE958}" type="pres">
      <dgm:prSet presAssocID="{E28E0E97-9129-42DB-A7E8-8CE03B2541AA}" presName="compNode" presStyleCnt="0"/>
      <dgm:spPr/>
    </dgm:pt>
    <dgm:pt modelId="{BAC3BE60-9172-4484-BD6A-CB1B3CC6658F}" type="pres">
      <dgm:prSet presAssocID="{E28E0E97-9129-42DB-A7E8-8CE03B2541AA}" presName="iconBgRect" presStyleLbl="bgShp" presStyleIdx="0" presStyleCnt="2"/>
      <dgm:spPr/>
    </dgm:pt>
    <dgm:pt modelId="{31EB352C-32FE-431A-8CE5-15B953E68E3D}" type="pres">
      <dgm:prSet presAssocID="{E28E0E97-9129-42DB-A7E8-8CE03B2541A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9E9CA6A2-CE98-44EE-9666-BF540F16CA13}" type="pres">
      <dgm:prSet presAssocID="{E28E0E97-9129-42DB-A7E8-8CE03B2541AA}" presName="spaceRect" presStyleCnt="0"/>
      <dgm:spPr/>
    </dgm:pt>
    <dgm:pt modelId="{10DD2B63-4E82-47F3-ACE1-7CC9A564DF56}" type="pres">
      <dgm:prSet presAssocID="{E28E0E97-9129-42DB-A7E8-8CE03B2541AA}" presName="textRect" presStyleLbl="revTx" presStyleIdx="0" presStyleCnt="2">
        <dgm:presLayoutVars>
          <dgm:chMax val="1"/>
          <dgm:chPref val="1"/>
        </dgm:presLayoutVars>
      </dgm:prSet>
      <dgm:spPr/>
    </dgm:pt>
    <dgm:pt modelId="{DE5EA432-B186-4E84-BD0F-D8F610182048}" type="pres">
      <dgm:prSet presAssocID="{BC89AE55-1182-4249-BB2D-70E4F80DC52F}" presName="sibTrans" presStyleLbl="sibTrans2D1" presStyleIdx="0" presStyleCnt="0"/>
      <dgm:spPr/>
    </dgm:pt>
    <dgm:pt modelId="{FF681CA1-8136-4255-B538-6135FBE04D9D}" type="pres">
      <dgm:prSet presAssocID="{21C7C419-F65D-4793-8C1F-8E11C9B8DEFA}" presName="compNode" presStyleCnt="0"/>
      <dgm:spPr/>
    </dgm:pt>
    <dgm:pt modelId="{845F2CE6-DC64-4D08-A29B-6F0A2ACCF366}" type="pres">
      <dgm:prSet presAssocID="{21C7C419-F65D-4793-8C1F-8E11C9B8DEFA}" presName="iconBgRect" presStyleLbl="bgShp" presStyleIdx="1" presStyleCnt="2"/>
      <dgm:spPr/>
    </dgm:pt>
    <dgm:pt modelId="{3FE3FA48-DBA3-4E95-A987-4AD43CFE88DD}" type="pres">
      <dgm:prSet presAssocID="{21C7C419-F65D-4793-8C1F-8E11C9B8DEF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D2C09B75-79A0-43B8-BA5B-FF53789D5C75}" type="pres">
      <dgm:prSet presAssocID="{21C7C419-F65D-4793-8C1F-8E11C9B8DEFA}" presName="spaceRect" presStyleCnt="0"/>
      <dgm:spPr/>
    </dgm:pt>
    <dgm:pt modelId="{D2CAFC0F-AF20-4A5D-B7CC-06A9D32E27D1}" type="pres">
      <dgm:prSet presAssocID="{21C7C419-F65D-4793-8C1F-8E11C9B8DEF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CA16B17-0C78-4EC1-A5FA-346ADA8ECDF0}" type="presOf" srcId="{BC89AE55-1182-4249-BB2D-70E4F80DC52F}" destId="{DE5EA432-B186-4E84-BD0F-D8F610182048}" srcOrd="0" destOrd="0" presId="urn:microsoft.com/office/officeart/2018/2/layout/IconCircleList"/>
    <dgm:cxn modelId="{828A4449-B1AC-4EFF-875C-4BF78395A1CF}" srcId="{0E32D87C-E186-4E65-892C-646201234952}" destId="{21C7C419-F65D-4793-8C1F-8E11C9B8DEFA}" srcOrd="1" destOrd="0" parTransId="{58853521-CD12-4D84-B085-528181631CD2}" sibTransId="{EDD2E485-06A0-4857-9C56-9025756FBD20}"/>
    <dgm:cxn modelId="{36383A74-B387-46F6-A4CD-FA946924D6C2}" srcId="{0E32D87C-E186-4E65-892C-646201234952}" destId="{E28E0E97-9129-42DB-A7E8-8CE03B2541AA}" srcOrd="0" destOrd="0" parTransId="{B2281A01-3DC7-41E1-A325-075CE88D953D}" sibTransId="{BC89AE55-1182-4249-BB2D-70E4F80DC52F}"/>
    <dgm:cxn modelId="{24DC659E-882C-46D5-8E80-62BB061E7934}" type="presOf" srcId="{E28E0E97-9129-42DB-A7E8-8CE03B2541AA}" destId="{10DD2B63-4E82-47F3-ACE1-7CC9A564DF56}" srcOrd="0" destOrd="0" presId="urn:microsoft.com/office/officeart/2018/2/layout/IconCircleList"/>
    <dgm:cxn modelId="{1384B2E7-2A18-4672-B875-E988FBE86CE8}" type="presOf" srcId="{0E32D87C-E186-4E65-892C-646201234952}" destId="{F7641FAB-DAAE-4931-AB6C-DEA719D00EDC}" srcOrd="0" destOrd="0" presId="urn:microsoft.com/office/officeart/2018/2/layout/IconCircleList"/>
    <dgm:cxn modelId="{A1C7C3EA-B91F-4582-9B9F-EDAFE8B51BB0}" type="presOf" srcId="{21C7C419-F65D-4793-8C1F-8E11C9B8DEFA}" destId="{D2CAFC0F-AF20-4A5D-B7CC-06A9D32E27D1}" srcOrd="0" destOrd="0" presId="urn:microsoft.com/office/officeart/2018/2/layout/IconCircleList"/>
    <dgm:cxn modelId="{507A0369-356B-4510-A8CF-B3CFD6808843}" type="presParOf" srcId="{F7641FAB-DAAE-4931-AB6C-DEA719D00EDC}" destId="{04D94A1B-EE17-42EC-8265-874E07257970}" srcOrd="0" destOrd="0" presId="urn:microsoft.com/office/officeart/2018/2/layout/IconCircleList"/>
    <dgm:cxn modelId="{92C1D858-29C1-4C3B-BECD-D410E4CFE854}" type="presParOf" srcId="{04D94A1B-EE17-42EC-8265-874E07257970}" destId="{D9B71E20-1F30-46E9-AE03-9DFC777DE958}" srcOrd="0" destOrd="0" presId="urn:microsoft.com/office/officeart/2018/2/layout/IconCircleList"/>
    <dgm:cxn modelId="{4F7E74A4-4E0D-4732-A7E8-65B3B7B1D567}" type="presParOf" srcId="{D9B71E20-1F30-46E9-AE03-9DFC777DE958}" destId="{BAC3BE60-9172-4484-BD6A-CB1B3CC6658F}" srcOrd="0" destOrd="0" presId="urn:microsoft.com/office/officeart/2018/2/layout/IconCircleList"/>
    <dgm:cxn modelId="{E9F09E1C-1D2D-4E71-AEC6-6F4213A70650}" type="presParOf" srcId="{D9B71E20-1F30-46E9-AE03-9DFC777DE958}" destId="{31EB352C-32FE-431A-8CE5-15B953E68E3D}" srcOrd="1" destOrd="0" presId="urn:microsoft.com/office/officeart/2018/2/layout/IconCircleList"/>
    <dgm:cxn modelId="{E76B7C00-1ABB-4C73-8C50-39296EB594A5}" type="presParOf" srcId="{D9B71E20-1F30-46E9-AE03-9DFC777DE958}" destId="{9E9CA6A2-CE98-44EE-9666-BF540F16CA13}" srcOrd="2" destOrd="0" presId="urn:microsoft.com/office/officeart/2018/2/layout/IconCircleList"/>
    <dgm:cxn modelId="{6DDABB94-B595-4B28-B539-1D4D64630E0C}" type="presParOf" srcId="{D9B71E20-1F30-46E9-AE03-9DFC777DE958}" destId="{10DD2B63-4E82-47F3-ACE1-7CC9A564DF56}" srcOrd="3" destOrd="0" presId="urn:microsoft.com/office/officeart/2018/2/layout/IconCircleList"/>
    <dgm:cxn modelId="{6D2A895D-96CA-4944-BDD5-44584928E299}" type="presParOf" srcId="{04D94A1B-EE17-42EC-8265-874E07257970}" destId="{DE5EA432-B186-4E84-BD0F-D8F610182048}" srcOrd="1" destOrd="0" presId="urn:microsoft.com/office/officeart/2018/2/layout/IconCircleList"/>
    <dgm:cxn modelId="{4C7FF78C-CC35-4605-A09A-9CADA1B269B9}" type="presParOf" srcId="{04D94A1B-EE17-42EC-8265-874E07257970}" destId="{FF681CA1-8136-4255-B538-6135FBE04D9D}" srcOrd="2" destOrd="0" presId="urn:microsoft.com/office/officeart/2018/2/layout/IconCircleList"/>
    <dgm:cxn modelId="{ABA8C43E-EB99-4129-9949-2294EB143868}" type="presParOf" srcId="{FF681CA1-8136-4255-B538-6135FBE04D9D}" destId="{845F2CE6-DC64-4D08-A29B-6F0A2ACCF366}" srcOrd="0" destOrd="0" presId="urn:microsoft.com/office/officeart/2018/2/layout/IconCircleList"/>
    <dgm:cxn modelId="{2B423910-5D26-4512-8A64-13CE876BC1A9}" type="presParOf" srcId="{FF681CA1-8136-4255-B538-6135FBE04D9D}" destId="{3FE3FA48-DBA3-4E95-A987-4AD43CFE88DD}" srcOrd="1" destOrd="0" presId="urn:microsoft.com/office/officeart/2018/2/layout/IconCircleList"/>
    <dgm:cxn modelId="{B7ED4361-8F55-4D41-912C-54B44F2D883B}" type="presParOf" srcId="{FF681CA1-8136-4255-B538-6135FBE04D9D}" destId="{D2C09B75-79A0-43B8-BA5B-FF53789D5C75}" srcOrd="2" destOrd="0" presId="urn:microsoft.com/office/officeart/2018/2/layout/IconCircleList"/>
    <dgm:cxn modelId="{CE9B2E0B-9A4A-4159-B6B2-C48513FA671F}" type="presParOf" srcId="{FF681CA1-8136-4255-B538-6135FBE04D9D}" destId="{D2CAFC0F-AF20-4A5D-B7CC-06A9D32E27D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C3BE60-9172-4484-BD6A-CB1B3CC6658F}">
      <dsp:nvSpPr>
        <dsp:cNvPr id="0" name=""/>
        <dsp:cNvSpPr/>
      </dsp:nvSpPr>
      <dsp:spPr>
        <a:xfrm>
          <a:off x="212335" y="1507711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EB352C-32FE-431A-8CE5-15B953E68E3D}">
      <dsp:nvSpPr>
        <dsp:cNvPr id="0" name=""/>
        <dsp:cNvSpPr/>
      </dsp:nvSpPr>
      <dsp:spPr>
        <a:xfrm>
          <a:off x="492877" y="1788253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DD2B63-4E82-47F3-ACE1-7CC9A564DF56}">
      <dsp:nvSpPr>
        <dsp:cNvPr id="0" name=""/>
        <dsp:cNvSpPr/>
      </dsp:nvSpPr>
      <dsp:spPr>
        <a:xfrm>
          <a:off x="1834517" y="1507711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Strengthen data security measures -Simplify data management procedures.</a:t>
          </a:r>
        </a:p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Invest in AI and machine learning - Ensure scalability and performance. 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Gibbert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, 2002)</a:t>
          </a:r>
        </a:p>
      </dsp:txBody>
      <dsp:txXfrm>
        <a:off x="1834517" y="1507711"/>
        <a:ext cx="3148942" cy="1335915"/>
      </dsp:txXfrm>
    </dsp:sp>
    <dsp:sp modelId="{845F2CE6-DC64-4D08-A29B-6F0A2ACCF366}">
      <dsp:nvSpPr>
        <dsp:cNvPr id="0" name=""/>
        <dsp:cNvSpPr/>
      </dsp:nvSpPr>
      <dsp:spPr>
        <a:xfrm>
          <a:off x="5532139" y="1507711"/>
          <a:ext cx="1335915" cy="133591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E3FA48-DBA3-4E95-A987-4AD43CFE88DD}">
      <dsp:nvSpPr>
        <dsp:cNvPr id="0" name=""/>
        <dsp:cNvSpPr/>
      </dsp:nvSpPr>
      <dsp:spPr>
        <a:xfrm>
          <a:off x="5812681" y="1788253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CAFC0F-AF20-4A5D-B7CC-06A9D32E27D1}">
      <dsp:nvSpPr>
        <dsp:cNvPr id="0" name=""/>
        <dsp:cNvSpPr/>
      </dsp:nvSpPr>
      <dsp:spPr>
        <a:xfrm>
          <a:off x="7154322" y="1507711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Enhance search capabilities  - Integrate with collaboration tools (</a:t>
          </a:r>
          <a:r>
            <a:rPr lang="en-GB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Gibbert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, 2002).</a:t>
          </a:r>
        </a:p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Invest in cloud infrastructure - Ensure accessibility and responsiveness.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154322" y="1507711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FB14A-8792-440B-9FAB-7394E1550A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20ACC7-524D-97A0-3664-84693528B0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8B959C-AFCA-F79E-9AAA-6A81801C45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46742-DDB5-4833-BE3A-A27211C58D29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65938B-95C2-51AA-32F5-D94B04875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20ED44-1FBC-7365-57C2-3AAC24F0B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7DF56-DC68-411C-847A-5261C3CAB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566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8FBD9-3A07-112A-13D4-606836B1F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9720E4-3EFA-7DA4-422C-E777A8D168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75A44D-5B93-5265-07AD-C4745EA61E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46742-DDB5-4833-BE3A-A27211C58D29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5739E9-926F-4219-3331-5946E616B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51713B-6093-DD62-2853-6DBDEC255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7DF56-DC68-411C-847A-5261C3CAB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6546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C69D4-9AF7-45D3-BFAE-866D2A103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3CB53E-C2CE-4EE8-246F-E58009289D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539C5C-248A-06DB-DB62-CBD944B6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46742-DDB5-4833-BE3A-A27211C58D29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3400D3-5B82-CF35-8C9E-B03F7AEE4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7A0128-EFC4-74E4-4ABC-9B5AC199C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7DF56-DC68-411C-847A-5261C3CAB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670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A6992-8CEC-7345-5DE3-01766C773A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BDC2B-93DA-1462-F5CF-75336D4C7F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9DF200-48B8-1C57-45AD-C7A9EDEB13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C782CD-EB8E-358A-948E-8CCF11F1F5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46742-DDB5-4833-BE3A-A27211C58D29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C256BB-524C-908B-47CE-9E1441309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950598-915F-ED18-46F6-0BB138A3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7DF56-DC68-411C-847A-5261C3CAB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406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9BCE7-73FA-8E6A-6BCB-929E8A7B5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FECD19-CCD9-C563-EC2B-F69E6B2D26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378A3E-D60F-5A8B-0E70-10AEA6529A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B2FBC1-515D-5E46-03A0-6ACA92B663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C0C3EE-51C9-CD11-8E6F-7689593BC9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D3F6DF-0D39-0081-2377-DE9F1E4DD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46742-DDB5-4833-BE3A-A27211C58D29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9AB2C7-28B2-C69A-F3A5-14A7B08596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7787981-38F9-E54C-9C02-F76570420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7DF56-DC68-411C-847A-5261C3CAB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395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0F836-213D-0944-CC67-45DCFA0F5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0D8F52-5E9F-F796-D169-D8E8A5C66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46742-DDB5-4833-BE3A-A27211C58D29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6FE8D8-413A-5F2F-9F22-678A4B4BE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9510C6-BBE5-AB8C-9B7E-7AAF662F9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7DF56-DC68-411C-847A-5261C3CAB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069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B0AE4B7-EC0A-87D7-239D-D5B380756D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46742-DDB5-4833-BE3A-A27211C58D29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02ACA3-EE06-366B-9A63-4CB4FF7E9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9722A2-CB58-B398-A480-48CEB6B99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7DF56-DC68-411C-847A-5261C3CAB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8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F7DAA-B2BA-DC4F-A33E-7F247FC02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FC8D3-6890-866D-B9F8-2BB571F51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33481F-2AFA-F969-6670-83C7DA5E0B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AFE4BC-BA58-F25C-EA0A-F39C06B5DD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46742-DDB5-4833-BE3A-A27211C58D29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DE5CC7-6C6D-7698-0239-9139489B9B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2C8E0E-B38E-9A24-15EB-E255F2A6D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7DF56-DC68-411C-847A-5261C3CAB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1597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C5122-92A3-4D0E-7228-013FBC0D6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58314B-A513-F1F2-9CC7-9FAF6C38BFF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245239-4D94-EAF9-B1A4-BEBF306CC8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D0B36D-3E53-93FA-A45C-08CC079C5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46742-DDB5-4833-BE3A-A27211C58D29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ECCD0E-1F38-38AC-00CF-A8AB83D4A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7EE57D-AB55-B163-822E-33A79131E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7DF56-DC68-411C-847A-5261C3CAB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284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897D9-2445-80F0-B421-FD0935F239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3CD582-99F4-4B74-871A-E0CFA2AE74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D64BBF-ED1A-D961-F073-ABC02AEA97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46742-DDB5-4833-BE3A-A27211C58D29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05D2E0-85B9-6520-BEDA-C1FE3E510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AFA67E-441D-DCF5-BA85-41C300F886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7DF56-DC68-411C-847A-5261C3CAB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056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1746FC-B8E0-8F8F-DC6D-92A388FCDD1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F1E938-968C-AC4C-57CE-0EFD4218C1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4F245-902C-B48F-F4CE-F59B4111C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46742-DDB5-4833-BE3A-A27211C58D29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5D3D01-1F7B-6A2B-D20A-39F32384F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A6F74-A463-8BA7-182B-D36306079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7DF56-DC68-411C-847A-5261C3CAB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373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9220880-0201-66E2-D8B5-1B8B31A03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16DC29-C895-2A10-3187-A53F7E40FE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A8050-FAFC-CBFD-7FB1-5AC189FD9E9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B46742-DDB5-4833-BE3A-A27211C58D29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A545A-1D01-C702-7F51-BE698FFDAC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D1CE73-7B8C-79D5-868A-8275A170FF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67DF56-DC68-411C-847A-5261C3CAB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438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8555"/>
            </a:stretch>
          </a:blipFill>
        </p:spPr>
        <p:txBody>
          <a:bodyPr/>
          <a:lstStyle/>
          <a:p>
            <a:endParaRPr lang="en-GB" sz="1200"/>
          </a:p>
        </p:txBody>
      </p:sp>
      <p:grpSp>
        <p:nvGrpSpPr>
          <p:cNvPr id="3" name="Group 3"/>
          <p:cNvGrpSpPr/>
          <p:nvPr/>
        </p:nvGrpSpPr>
        <p:grpSpPr>
          <a:xfrm rot="-5400000">
            <a:off x="5584163" y="-2059577"/>
            <a:ext cx="1161951" cy="7278523"/>
            <a:chOff x="0" y="0"/>
            <a:chExt cx="459042" cy="274684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59042" cy="2746846"/>
            </a:xfrm>
            <a:custGeom>
              <a:avLst/>
              <a:gdLst/>
              <a:ahLst/>
              <a:cxnLst/>
              <a:rect l="l" t="t" r="r" b="b"/>
              <a:pathLst>
                <a:path w="459042" h="2746846">
                  <a:moveTo>
                    <a:pt x="0" y="0"/>
                  </a:moveTo>
                  <a:lnTo>
                    <a:pt x="459042" y="0"/>
                  </a:lnTo>
                  <a:lnTo>
                    <a:pt x="459042" y="2746846"/>
                  </a:lnTo>
                  <a:lnTo>
                    <a:pt x="0" y="2746846"/>
                  </a:lnTo>
                  <a:close/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59042" cy="278494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  <a:spcBef>
                  <a:spcPct val="0"/>
                </a:spcBef>
              </a:pPr>
              <a:endParaRPr sz="1200"/>
            </a:p>
          </p:txBody>
        </p:sp>
      </p:grpSp>
      <p:grpSp>
        <p:nvGrpSpPr>
          <p:cNvPr id="6" name="Group 6"/>
          <p:cNvGrpSpPr/>
          <p:nvPr/>
        </p:nvGrpSpPr>
        <p:grpSpPr>
          <a:xfrm rot="-5400000">
            <a:off x="-2570476" y="2570476"/>
            <a:ext cx="7084693" cy="1943741"/>
            <a:chOff x="0" y="0"/>
            <a:chExt cx="2798891" cy="767898"/>
          </a:xfrm>
          <a:solidFill>
            <a:schemeClr val="tx2">
              <a:lumMod val="25000"/>
              <a:lumOff val="75000"/>
            </a:schemeClr>
          </a:solidFill>
        </p:grpSpPr>
        <p:sp>
          <p:nvSpPr>
            <p:cNvPr id="7" name="Freeform 7"/>
            <p:cNvSpPr/>
            <p:nvPr/>
          </p:nvSpPr>
          <p:spPr>
            <a:xfrm>
              <a:off x="0" y="0"/>
              <a:ext cx="2798891" cy="767898"/>
            </a:xfrm>
            <a:custGeom>
              <a:avLst/>
              <a:gdLst/>
              <a:ahLst/>
              <a:cxnLst/>
              <a:rect l="l" t="t" r="r" b="b"/>
              <a:pathLst>
                <a:path w="2798891" h="767898">
                  <a:moveTo>
                    <a:pt x="0" y="0"/>
                  </a:moveTo>
                  <a:lnTo>
                    <a:pt x="2798891" y="0"/>
                  </a:lnTo>
                  <a:lnTo>
                    <a:pt x="2798891" y="767898"/>
                  </a:lnTo>
                  <a:lnTo>
                    <a:pt x="0" y="767898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2798891" cy="805998"/>
            </a:xfrm>
            <a:prstGeom prst="rect">
              <a:avLst/>
            </a:prstGeom>
            <a:grpFill/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  <a:spcBef>
                  <a:spcPct val="0"/>
                </a:spcBef>
              </a:pPr>
              <a:endParaRPr sz="1200"/>
            </a:p>
          </p:txBody>
        </p:sp>
      </p:grpSp>
      <p:sp>
        <p:nvSpPr>
          <p:cNvPr id="9" name="AutoShape 9"/>
          <p:cNvSpPr/>
          <p:nvPr/>
        </p:nvSpPr>
        <p:spPr>
          <a:xfrm rot="5400000">
            <a:off x="-310564" y="1735793"/>
            <a:ext cx="3496985" cy="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sz="1200"/>
          </a:p>
        </p:txBody>
      </p:sp>
      <p:sp>
        <p:nvSpPr>
          <p:cNvPr id="10" name="TextBox 10"/>
          <p:cNvSpPr txBox="1"/>
          <p:nvPr/>
        </p:nvSpPr>
        <p:spPr>
          <a:xfrm>
            <a:off x="1955822" y="1193510"/>
            <a:ext cx="8280356" cy="693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b="1" cap="all" dirty="0">
                <a:latin typeface="Arial" panose="020B0604020202020204" pitchFamily="34" charset="0"/>
                <a:ea typeface="Times New Roman" panose="02020603050405020304" pitchFamily="18" charset="0"/>
              </a:rPr>
              <a:t>A STRATEGIC EVALUATION OF Amazon Company AND Microsoft Corporation' KNOWLEDGE MANAGEMENT SYSTEMS</a:t>
            </a:r>
            <a:endParaRPr lang="en-US" sz="11534" dirty="0">
              <a:solidFill>
                <a:srgbClr val="000000"/>
              </a:solidFill>
              <a:latin typeface="Montserrat Classic Bold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A2168BC-975B-667B-9539-99E662095D53}"/>
              </a:ext>
            </a:extLst>
          </p:cNvPr>
          <p:cNvSpPr txBox="1"/>
          <p:nvPr/>
        </p:nvSpPr>
        <p:spPr>
          <a:xfrm>
            <a:off x="4228532" y="2336741"/>
            <a:ext cx="6184489" cy="2831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Bef>
                <a:spcPts val="400"/>
              </a:spcBef>
              <a:spcAft>
                <a:spcPts val="533"/>
              </a:spcAft>
            </a:pPr>
            <a:r>
              <a:rPr lang="en-GB" sz="12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Knowledge and Information Management Skills for the Workplace</a:t>
            </a:r>
            <a:endParaRPr lang="en-GB" sz="12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D5D2A05-C8E6-5BEC-9247-F2C75D977DFB}"/>
              </a:ext>
            </a:extLst>
          </p:cNvPr>
          <p:cNvSpPr txBox="1"/>
          <p:nvPr/>
        </p:nvSpPr>
        <p:spPr>
          <a:xfrm>
            <a:off x="2064763" y="5092700"/>
            <a:ext cx="5653159" cy="11482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533"/>
              </a:spcAft>
            </a:pPr>
            <a:r>
              <a:rPr lang="en-GB" sz="1333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 Code: BMSW5106</a:t>
            </a:r>
            <a:endParaRPr lang="en-GB" sz="1333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533"/>
              </a:spcAft>
            </a:pPr>
            <a:r>
              <a:rPr lang="en-GB" sz="1333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Lecturer Name: </a:t>
            </a:r>
            <a:r>
              <a:rPr lang="en-GB" sz="1333" b="1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Dr.</a:t>
            </a:r>
            <a:r>
              <a:rPr lang="en-GB" sz="1333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Essa Bah</a:t>
            </a:r>
            <a:endParaRPr lang="en-GB" sz="1333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533"/>
              </a:spcAft>
            </a:pPr>
            <a:r>
              <a:rPr lang="en-GB" sz="1333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Name: Alexandra- Valentina Ghita</a:t>
            </a:r>
            <a:endParaRPr lang="en-GB" sz="1333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333" b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ID: 2127554</a:t>
            </a:r>
            <a:endParaRPr lang="en-GB" sz="1333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633612" y="773735"/>
            <a:ext cx="933657" cy="4555350"/>
            <a:chOff x="0" y="0"/>
            <a:chExt cx="368852" cy="1608665"/>
          </a:xfrm>
          <a:solidFill>
            <a:schemeClr val="tx2">
              <a:lumMod val="25000"/>
              <a:lumOff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68852" cy="1608665"/>
            </a:xfrm>
            <a:custGeom>
              <a:avLst/>
              <a:gdLst/>
              <a:ahLst/>
              <a:cxnLst/>
              <a:rect l="l" t="t" r="r" b="b"/>
              <a:pathLst>
                <a:path w="368852" h="1608665">
                  <a:moveTo>
                    <a:pt x="0" y="0"/>
                  </a:moveTo>
                  <a:lnTo>
                    <a:pt x="368852" y="0"/>
                  </a:lnTo>
                  <a:lnTo>
                    <a:pt x="368852" y="1608665"/>
                  </a:lnTo>
                  <a:lnTo>
                    <a:pt x="0" y="1608665"/>
                  </a:lnTo>
                  <a:close/>
                </a:path>
              </a:pathLst>
            </a:custGeom>
            <a:grpFill/>
            <a:ln cap="sq">
              <a:noFill/>
              <a:prstDash val="solid"/>
              <a:miter/>
            </a:ln>
          </p:spPr>
          <p:txBody>
            <a:bodyPr/>
            <a:lstStyle/>
            <a:p>
              <a:pPr defTabSz="609630"/>
              <a:endParaRPr lang="en-GB" sz="2800" dirty="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368852" cy="1627715"/>
            </a:xfrm>
            <a:prstGeom prst="rect">
              <a:avLst/>
            </a:prstGeom>
            <a:grpFill/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906"/>
                </a:lnSpc>
                <a:spcBef>
                  <a:spcPct val="0"/>
                </a:spcBef>
              </a:pPr>
              <a:endParaRPr sz="28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1028700" y="-372147"/>
            <a:ext cx="2057400" cy="7533267"/>
            <a:chOff x="0" y="0"/>
            <a:chExt cx="812800" cy="2976105"/>
          </a:xfrm>
          <a:solidFill>
            <a:schemeClr val="tx2">
              <a:lumMod val="25000"/>
              <a:lumOff val="75000"/>
            </a:schemeClr>
          </a:solidFill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2976105"/>
            </a:xfrm>
            <a:custGeom>
              <a:avLst/>
              <a:gdLst/>
              <a:ahLst/>
              <a:cxnLst/>
              <a:rect l="l" t="t" r="r" b="b"/>
              <a:pathLst>
                <a:path w="812800" h="2976105">
                  <a:moveTo>
                    <a:pt x="0" y="0"/>
                  </a:moveTo>
                  <a:lnTo>
                    <a:pt x="812800" y="0"/>
                  </a:lnTo>
                  <a:lnTo>
                    <a:pt x="812800" y="2976105"/>
                  </a:lnTo>
                  <a:lnTo>
                    <a:pt x="0" y="2976105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pPr defTabSz="609630"/>
              <a:endParaRPr lang="en-GB" sz="12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812800" cy="2995155"/>
            </a:xfrm>
            <a:prstGeom prst="rect">
              <a:avLst/>
            </a:prstGeom>
            <a:grpFill/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906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138643" y="1007081"/>
            <a:ext cx="3605989" cy="5319619"/>
            <a:chOff x="0" y="0"/>
            <a:chExt cx="1424588" cy="2101578"/>
          </a:xfrm>
          <a:solidFill>
            <a:schemeClr val="tx2">
              <a:lumMod val="25000"/>
              <a:lumOff val="75000"/>
            </a:schemeClr>
          </a:solidFill>
        </p:grpSpPr>
        <p:sp>
          <p:nvSpPr>
            <p:cNvPr id="9" name="Freeform 9"/>
            <p:cNvSpPr/>
            <p:nvPr/>
          </p:nvSpPr>
          <p:spPr>
            <a:xfrm>
              <a:off x="0" y="0"/>
              <a:ext cx="1424588" cy="2101578"/>
            </a:xfrm>
            <a:custGeom>
              <a:avLst/>
              <a:gdLst/>
              <a:ahLst/>
              <a:cxnLst/>
              <a:rect l="l" t="t" r="r" b="b"/>
              <a:pathLst>
                <a:path w="1424588" h="2101578">
                  <a:moveTo>
                    <a:pt x="0" y="0"/>
                  </a:moveTo>
                  <a:lnTo>
                    <a:pt x="1424588" y="0"/>
                  </a:lnTo>
                  <a:lnTo>
                    <a:pt x="1424588" y="2101578"/>
                  </a:lnTo>
                  <a:lnTo>
                    <a:pt x="0" y="2101578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pPr defTabSz="609630"/>
              <a:endParaRPr lang="en-GB" sz="12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19050"/>
              <a:ext cx="1424588" cy="2120628"/>
            </a:xfrm>
            <a:prstGeom prst="rect">
              <a:avLst/>
            </a:prstGeom>
            <a:grpFill/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906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1" name="Freeform 11"/>
          <p:cNvSpPr/>
          <p:nvPr/>
        </p:nvSpPr>
        <p:spPr>
          <a:xfrm>
            <a:off x="10465944" y="5798542"/>
            <a:ext cx="2537714" cy="1388821"/>
          </a:xfrm>
          <a:custGeom>
            <a:avLst/>
            <a:gdLst/>
            <a:ahLst/>
            <a:cxnLst/>
            <a:rect l="l" t="t" r="r" b="b"/>
            <a:pathLst>
              <a:path w="3806571" h="2083232">
                <a:moveTo>
                  <a:pt x="0" y="0"/>
                </a:moveTo>
                <a:lnTo>
                  <a:pt x="3806570" y="0"/>
                </a:lnTo>
                <a:lnTo>
                  <a:pt x="3806570" y="2083232"/>
                </a:lnTo>
                <a:lnTo>
                  <a:pt x="0" y="208323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defTabSz="609630"/>
            <a:endParaRPr lang="en-GB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3348876" y="108492"/>
            <a:ext cx="3774661" cy="8279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7239"/>
              </a:lnSpc>
            </a:pPr>
            <a:r>
              <a:rPr lang="en-US" sz="4000" spc="514" dirty="0">
                <a:solidFill>
                  <a:srgbClr val="231F20"/>
                </a:solidFill>
                <a:latin typeface="Codec Pro ExtraBold"/>
              </a:rPr>
              <a:t>Content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818291" y="891721"/>
            <a:ext cx="624813" cy="4217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418"/>
              </a:lnSpc>
            </a:pPr>
            <a:r>
              <a:rPr lang="en-US" sz="2800" spc="233" dirty="0">
                <a:solidFill>
                  <a:srgbClr val="FFFFFF"/>
                </a:solidFill>
                <a:latin typeface="Codec Pro ExtraBold Italics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796498" y="1646346"/>
            <a:ext cx="624813" cy="4360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418"/>
              </a:lnSpc>
            </a:pPr>
            <a:r>
              <a:rPr lang="en-US" sz="2800" spc="233" dirty="0">
                <a:solidFill>
                  <a:srgbClr val="FFFFFF"/>
                </a:solidFill>
                <a:latin typeface="Codec Pro ExtraBold Italics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818290" y="2431808"/>
            <a:ext cx="624813" cy="4360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418"/>
              </a:lnSpc>
            </a:pPr>
            <a:r>
              <a:rPr lang="en-US" sz="2847" spc="233" dirty="0">
                <a:solidFill>
                  <a:srgbClr val="FFFFFF"/>
                </a:solidFill>
                <a:latin typeface="Codec Pro ExtraBold Italics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18290" y="3200303"/>
            <a:ext cx="624813" cy="4360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418"/>
              </a:lnSpc>
            </a:pPr>
            <a:r>
              <a:rPr lang="en-US" sz="2847" spc="233" dirty="0">
                <a:solidFill>
                  <a:srgbClr val="FFFFFF"/>
                </a:solidFill>
                <a:latin typeface="Codec Pro ExtraBold Italics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788035" y="4384310"/>
            <a:ext cx="624813" cy="4360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418"/>
              </a:lnSpc>
            </a:pPr>
            <a:r>
              <a:rPr lang="en-US" sz="2847" spc="233" dirty="0">
                <a:solidFill>
                  <a:srgbClr val="FFFFFF"/>
                </a:solidFill>
                <a:latin typeface="Codec Pro ExtraBold Italics"/>
              </a:rPr>
              <a:t>05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4909259-BF3E-4A96-A35B-BD0963E2D56E}"/>
              </a:ext>
            </a:extLst>
          </p:cNvPr>
          <p:cNvSpPr txBox="1"/>
          <p:nvPr/>
        </p:nvSpPr>
        <p:spPr>
          <a:xfrm>
            <a:off x="3627781" y="901497"/>
            <a:ext cx="3921665" cy="486287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AMAZON COMPANY AND MICROSOFT CORPORATION</a:t>
            </a:r>
          </a:p>
          <a:p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TOWS ANALYSIS OF KNOWLEDGE MANAGEMENT SYSTEMS FOR AMAZON 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TOWS ANALYSIS OF KNOWLEDGE MANAGEMENT SYSTEMS FOR MICROSOFT</a:t>
            </a:r>
          </a:p>
          <a:p>
            <a:endParaRPr lang="en-GB" sz="1400" b="1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endParaRPr lang="en-GB" sz="1400" b="1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US" sz="14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KNOWLEDGE MANAGEMENT SYSTEM SIMILARITIES AND DIFFERENCES BETWEEN MICROSOFT CORPORATION AND AMAZON COMPANY</a:t>
            </a:r>
          </a:p>
          <a:p>
            <a:endParaRPr lang="en-GB" sz="1400" b="1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US" sz="14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KNOWLEDGE MANAGEMENT SYSTEM SIMILARITIES AND DIFFERENCES BETWEEN MICROSOFT CORPORATION AND AMAZON COMPANY</a:t>
            </a:r>
          </a:p>
          <a:p>
            <a:endParaRPr lang="en-US" sz="1600" b="1" kern="1200" dirty="0">
              <a:solidFill>
                <a:schemeClr val="tx1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endParaRPr lang="en-GB" sz="1400" dirty="0"/>
          </a:p>
        </p:txBody>
      </p:sp>
      <p:pic>
        <p:nvPicPr>
          <p:cNvPr id="24" name="Picture 23" descr="Close up of checklist">
            <a:extLst>
              <a:ext uri="{FF2B5EF4-FFF2-40B4-BE49-F238E27FC236}">
                <a16:creationId xmlns:a16="http://schemas.microsoft.com/office/drawing/2014/main" id="{AA3C63A6-1747-DE1E-D6C1-993D02F755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1737" y="1519092"/>
            <a:ext cx="3553301" cy="438004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642075" y="891720"/>
            <a:ext cx="933657" cy="3690111"/>
            <a:chOff x="0" y="0"/>
            <a:chExt cx="368852" cy="1608665"/>
          </a:xfrm>
          <a:solidFill>
            <a:schemeClr val="tx2">
              <a:lumMod val="25000"/>
              <a:lumOff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68852" cy="1608665"/>
            </a:xfrm>
            <a:custGeom>
              <a:avLst/>
              <a:gdLst/>
              <a:ahLst/>
              <a:cxnLst/>
              <a:rect l="l" t="t" r="r" b="b"/>
              <a:pathLst>
                <a:path w="368852" h="1608665">
                  <a:moveTo>
                    <a:pt x="0" y="0"/>
                  </a:moveTo>
                  <a:lnTo>
                    <a:pt x="368852" y="0"/>
                  </a:lnTo>
                  <a:lnTo>
                    <a:pt x="368852" y="1608665"/>
                  </a:lnTo>
                  <a:lnTo>
                    <a:pt x="0" y="1608665"/>
                  </a:lnTo>
                  <a:close/>
                </a:path>
              </a:pathLst>
            </a:custGeom>
            <a:grpFill/>
            <a:ln cap="sq">
              <a:noFill/>
              <a:prstDash val="solid"/>
              <a:miter/>
            </a:ln>
          </p:spPr>
          <p:txBody>
            <a:bodyPr/>
            <a:lstStyle/>
            <a:p>
              <a:pPr defTabSz="609630"/>
              <a:endParaRPr lang="en-GB" sz="2800" dirty="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368852" cy="1627715"/>
            </a:xfrm>
            <a:prstGeom prst="rect">
              <a:avLst/>
            </a:prstGeom>
            <a:grpFill/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906"/>
                </a:lnSpc>
                <a:spcBef>
                  <a:spcPct val="0"/>
                </a:spcBef>
              </a:pPr>
              <a:endParaRPr sz="28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1028700" y="-372146"/>
            <a:ext cx="2057400" cy="7533267"/>
            <a:chOff x="0" y="0"/>
            <a:chExt cx="812800" cy="2976105"/>
          </a:xfrm>
          <a:solidFill>
            <a:schemeClr val="tx2">
              <a:lumMod val="25000"/>
              <a:lumOff val="75000"/>
            </a:schemeClr>
          </a:solidFill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2976105"/>
            </a:xfrm>
            <a:custGeom>
              <a:avLst/>
              <a:gdLst/>
              <a:ahLst/>
              <a:cxnLst/>
              <a:rect l="l" t="t" r="r" b="b"/>
              <a:pathLst>
                <a:path w="812800" h="2976105">
                  <a:moveTo>
                    <a:pt x="0" y="0"/>
                  </a:moveTo>
                  <a:lnTo>
                    <a:pt x="812800" y="0"/>
                  </a:lnTo>
                  <a:lnTo>
                    <a:pt x="812800" y="2976105"/>
                  </a:lnTo>
                  <a:lnTo>
                    <a:pt x="0" y="2976105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pPr defTabSz="609630"/>
              <a:endParaRPr lang="en-GB" sz="12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812800" cy="2995155"/>
            </a:xfrm>
            <a:prstGeom prst="rect">
              <a:avLst/>
            </a:prstGeom>
            <a:grpFill/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906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138643" y="1007081"/>
            <a:ext cx="3605989" cy="5319619"/>
            <a:chOff x="0" y="0"/>
            <a:chExt cx="1424588" cy="2101578"/>
          </a:xfrm>
          <a:solidFill>
            <a:schemeClr val="tx2">
              <a:lumMod val="25000"/>
              <a:lumOff val="75000"/>
            </a:schemeClr>
          </a:solidFill>
        </p:grpSpPr>
        <p:sp>
          <p:nvSpPr>
            <p:cNvPr id="9" name="Freeform 9"/>
            <p:cNvSpPr/>
            <p:nvPr/>
          </p:nvSpPr>
          <p:spPr>
            <a:xfrm>
              <a:off x="0" y="0"/>
              <a:ext cx="1424588" cy="2101578"/>
            </a:xfrm>
            <a:custGeom>
              <a:avLst/>
              <a:gdLst/>
              <a:ahLst/>
              <a:cxnLst/>
              <a:rect l="l" t="t" r="r" b="b"/>
              <a:pathLst>
                <a:path w="1424588" h="2101578">
                  <a:moveTo>
                    <a:pt x="0" y="0"/>
                  </a:moveTo>
                  <a:lnTo>
                    <a:pt x="1424588" y="0"/>
                  </a:lnTo>
                  <a:lnTo>
                    <a:pt x="1424588" y="2101578"/>
                  </a:lnTo>
                  <a:lnTo>
                    <a:pt x="0" y="2101578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pPr defTabSz="609630"/>
              <a:endParaRPr lang="en-GB" sz="12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19050"/>
              <a:ext cx="1424588" cy="2120628"/>
            </a:xfrm>
            <a:prstGeom prst="rect">
              <a:avLst/>
            </a:prstGeom>
            <a:grpFill/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906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1" name="Freeform 11"/>
          <p:cNvSpPr/>
          <p:nvPr/>
        </p:nvSpPr>
        <p:spPr>
          <a:xfrm>
            <a:off x="10465944" y="5798542"/>
            <a:ext cx="2537714" cy="1388821"/>
          </a:xfrm>
          <a:custGeom>
            <a:avLst/>
            <a:gdLst/>
            <a:ahLst/>
            <a:cxnLst/>
            <a:rect l="l" t="t" r="r" b="b"/>
            <a:pathLst>
              <a:path w="3806571" h="2083232">
                <a:moveTo>
                  <a:pt x="0" y="0"/>
                </a:moveTo>
                <a:lnTo>
                  <a:pt x="3806570" y="0"/>
                </a:lnTo>
                <a:lnTo>
                  <a:pt x="3806570" y="2083232"/>
                </a:lnTo>
                <a:lnTo>
                  <a:pt x="0" y="208323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defTabSz="609630"/>
            <a:endParaRPr lang="en-GB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3348876" y="108492"/>
            <a:ext cx="3774661" cy="8279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7239"/>
              </a:lnSpc>
            </a:pPr>
            <a:r>
              <a:rPr lang="en-US" sz="4000" spc="514" dirty="0">
                <a:solidFill>
                  <a:srgbClr val="231F20"/>
                </a:solidFill>
                <a:latin typeface="Codec Pro ExtraBold"/>
              </a:rPr>
              <a:t>Content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818291" y="891721"/>
            <a:ext cx="624813" cy="4217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418"/>
              </a:lnSpc>
            </a:pPr>
            <a:r>
              <a:rPr lang="en-US" sz="2800" spc="233" dirty="0">
                <a:solidFill>
                  <a:srgbClr val="FFFFFF"/>
                </a:solidFill>
                <a:latin typeface="Codec Pro ExtraBold Italics"/>
              </a:rPr>
              <a:t>06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801680" y="1935280"/>
            <a:ext cx="624813" cy="4360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418"/>
              </a:lnSpc>
            </a:pPr>
            <a:r>
              <a:rPr lang="en-US" sz="2800" spc="233" dirty="0">
                <a:solidFill>
                  <a:srgbClr val="FFFFFF"/>
                </a:solidFill>
                <a:latin typeface="Codec Pro ExtraBold Italics"/>
              </a:rPr>
              <a:t>07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818291" y="3036559"/>
            <a:ext cx="624813" cy="4360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418"/>
              </a:lnSpc>
            </a:pPr>
            <a:r>
              <a:rPr lang="en-US" sz="2847" spc="233" dirty="0">
                <a:solidFill>
                  <a:srgbClr val="FFFFFF"/>
                </a:solidFill>
                <a:latin typeface="Codec Pro ExtraBold Italics"/>
              </a:rPr>
              <a:t>08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751221" y="3700191"/>
            <a:ext cx="758951" cy="4360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09630">
              <a:lnSpc>
                <a:spcPts val="3418"/>
              </a:lnSpc>
            </a:pPr>
            <a:r>
              <a:rPr lang="en-US" sz="2847" spc="233" dirty="0">
                <a:solidFill>
                  <a:srgbClr val="FFFFFF"/>
                </a:solidFill>
                <a:latin typeface="Codec Pro ExtraBold Italics"/>
              </a:rPr>
              <a:t>09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4909259-BF3E-4A96-A35B-BD0963E2D56E}"/>
              </a:ext>
            </a:extLst>
          </p:cNvPr>
          <p:cNvSpPr txBox="1"/>
          <p:nvPr/>
        </p:nvSpPr>
        <p:spPr>
          <a:xfrm>
            <a:off x="3720299" y="866123"/>
            <a:ext cx="3921665" cy="329320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16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EVALUATION USING PORTER'S FIVE FORCES AND THE VALUE CHAIN MODEL 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 FOR AMAZON COMPANY AND MICROSOFT CORPORATION' KNOWLEDGE MANAGEMENT SYSTEMS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4" name="Picture 23" descr="Close up of checklist">
            <a:extLst>
              <a:ext uri="{FF2B5EF4-FFF2-40B4-BE49-F238E27FC236}">
                <a16:creationId xmlns:a16="http://schemas.microsoft.com/office/drawing/2014/main" id="{AA3C63A6-1747-DE1E-D6C1-993D02F755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4526" y="1792419"/>
            <a:ext cx="3553301" cy="4380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6407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88" y="45795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8D8FAB-0196-9828-FC55-4833EB4BF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INTRODUCTION TO AMAZON COMPANY AND MICROSOFT CORPORATION</a:t>
            </a:r>
            <a:br>
              <a:rPr lang="en-US" sz="2800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2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A9C115-56BD-C887-CCE0-06A432599852}"/>
              </a:ext>
            </a:extLst>
          </p:cNvPr>
          <p:cNvSpPr>
            <a:spLocks/>
          </p:cNvSpPr>
          <p:nvPr/>
        </p:nvSpPr>
        <p:spPr>
          <a:xfrm>
            <a:off x="1021482" y="1825625"/>
            <a:ext cx="4977991" cy="795191"/>
          </a:xfrm>
          <a:prstGeom prst="rect">
            <a:avLst/>
          </a:prstGeom>
        </p:spPr>
        <p:txBody>
          <a:bodyPr/>
          <a:lstStyle/>
          <a:p>
            <a:pPr defTabSz="877824">
              <a:spcAft>
                <a:spcPts val="600"/>
              </a:spcAft>
            </a:pPr>
            <a:r>
              <a:rPr lang="en-GB" sz="2304" b="1" kern="1200" dirty="0">
                <a:solidFill>
                  <a:srgbClr val="0D0D0D"/>
                </a:solidFill>
                <a:latin typeface="Söhne"/>
                <a:ea typeface="+mn-ea"/>
                <a:cs typeface="+mn-cs"/>
              </a:rPr>
              <a:t>Amazon's Evolution</a:t>
            </a:r>
            <a:endParaRPr lang="en-US" sz="2304" kern="1200" dirty="0">
              <a:solidFill>
                <a:srgbClr val="000000"/>
              </a:solidFill>
              <a:latin typeface="Montserrat Classic Bold"/>
              <a:ea typeface="+mn-ea"/>
              <a:cs typeface="+mn-cs"/>
            </a:endParaRPr>
          </a:p>
          <a:p>
            <a:pPr>
              <a:spcAft>
                <a:spcPts val="600"/>
              </a:spcAft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ADCE21-2C18-BC69-17E4-FE52D85E8D3E}"/>
              </a:ext>
            </a:extLst>
          </p:cNvPr>
          <p:cNvSpPr>
            <a:spLocks/>
          </p:cNvSpPr>
          <p:nvPr/>
        </p:nvSpPr>
        <p:spPr>
          <a:xfrm>
            <a:off x="1021482" y="2620816"/>
            <a:ext cx="4977991" cy="3556147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182890" indent="-182890" algn="just" defTabSz="585245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Amazon, founded by Jeff Bezos, began as an online bookshop before expanding into a variety of product categories. </a:t>
            </a:r>
          </a:p>
          <a:p>
            <a:pPr algn="just" defTabSz="585245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+mn-cs"/>
            </a:endParaRPr>
          </a:p>
          <a:p>
            <a:pPr marL="182890" indent="-182890" algn="just" defTabSz="585245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Rapid expansion is driven by a third-party seller network and ongoing innovation. </a:t>
            </a:r>
          </a:p>
          <a:p>
            <a:pPr marL="182890" indent="-182890" algn="just" defTabSz="585245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endParaRPr lang="en-US" altLang="en-US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+mn-cs"/>
            </a:endParaRPr>
          </a:p>
          <a:p>
            <a:pPr marL="182890" indent="-182890" algn="just" defTabSz="585245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Competition, regulatory difficulties, and cybersecurity hazards are all potential challenges.</a:t>
            </a:r>
          </a:p>
          <a:p>
            <a:pPr algn="r" defTabSz="877824">
              <a:lnSpc>
                <a:spcPct val="90000"/>
              </a:lnSpc>
              <a:spcAft>
                <a:spcPts val="600"/>
              </a:spcAft>
            </a:pPr>
            <a:r>
              <a:rPr lang="en-GB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(Waters, 2024).</a:t>
            </a:r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34F5BA4-66D0-A9C5-883A-729481F20B2D}"/>
              </a:ext>
            </a:extLst>
          </p:cNvPr>
          <p:cNvSpPr>
            <a:spLocks/>
          </p:cNvSpPr>
          <p:nvPr/>
        </p:nvSpPr>
        <p:spPr>
          <a:xfrm>
            <a:off x="6168011" y="1825625"/>
            <a:ext cx="5002507" cy="795191"/>
          </a:xfrm>
          <a:prstGeom prst="rect">
            <a:avLst/>
          </a:prstGeom>
        </p:spPr>
        <p:txBody>
          <a:bodyPr/>
          <a:lstStyle/>
          <a:p>
            <a:pPr defTabSz="877824">
              <a:spcAft>
                <a:spcPts val="600"/>
              </a:spcAft>
            </a:pPr>
            <a:r>
              <a:rPr lang="en-GB" sz="2304" b="1" kern="1200">
                <a:solidFill>
                  <a:srgbClr val="0D0D0D"/>
                </a:solidFill>
                <a:latin typeface="Söhne"/>
                <a:ea typeface="+mn-ea"/>
                <a:cs typeface="+mn-cs"/>
              </a:rPr>
              <a:t>Microsoft's Evolution</a:t>
            </a:r>
            <a:endParaRPr lang="en-US" sz="2304" kern="1200">
              <a:solidFill>
                <a:srgbClr val="000000"/>
              </a:solidFill>
              <a:latin typeface="Montserrat Classic Bold"/>
              <a:ea typeface="+mn-ea"/>
              <a:cs typeface="+mn-cs"/>
            </a:endParaRPr>
          </a:p>
          <a:p>
            <a:pPr>
              <a:spcAft>
                <a:spcPts val="600"/>
              </a:spcAft>
            </a:pPr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0C0EE5A-2942-0BD1-1960-2DA24879EE90}"/>
              </a:ext>
            </a:extLst>
          </p:cNvPr>
          <p:cNvSpPr>
            <a:spLocks/>
          </p:cNvSpPr>
          <p:nvPr/>
        </p:nvSpPr>
        <p:spPr>
          <a:xfrm>
            <a:off x="6168011" y="2620816"/>
            <a:ext cx="5002507" cy="3556147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19467" indent="-219467" algn="just" defTabSz="585245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Microsoft, known for its software services such as Windows and Office, has expanded into a variety of industries. </a:t>
            </a:r>
          </a:p>
          <a:p>
            <a:pPr algn="just" defTabSz="585245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+mn-cs"/>
            </a:endParaRPr>
          </a:p>
          <a:p>
            <a:pPr marL="219467" indent="-219467" algn="just" defTabSz="585245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Microsoft, led by Satya Nadella, </a:t>
            </a:r>
            <a:r>
              <a:rPr lang="en-US" altLang="en-US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prioritises</a:t>
            </a:r>
            <a:r>
              <a:rPr lang="en-US" altLang="en-US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 innovation, cooperation, and diversity. </a:t>
            </a:r>
            <a:br>
              <a:rPr lang="en-US" altLang="en-US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</a:br>
            <a:endParaRPr lang="en-US" altLang="en-US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+mn-cs"/>
            </a:endParaRPr>
          </a:p>
          <a:p>
            <a:pPr marL="219467" indent="-219467" algn="just" defTabSz="585245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Faces competition from giants of technology and technological disruption.</a:t>
            </a:r>
          </a:p>
          <a:p>
            <a:pPr algn="r" defTabSz="877824">
              <a:lnSpc>
                <a:spcPct val="90000"/>
              </a:lnSpc>
              <a:spcAft>
                <a:spcPts val="600"/>
              </a:spcAft>
            </a:pPr>
            <a:r>
              <a:rPr lang="en-GB" kern="1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(Cusumano &amp; Selby, 1998).</a:t>
            </a:r>
            <a:endParaRPr lang="en-GB" kern="100" dirty="0">
              <a:solidFill>
                <a:schemeClr val="tx1"/>
              </a:solidFill>
              <a:latin typeface="Aptos" panose="020B0004020202020204" pitchFamily="34" charset="0"/>
              <a:ea typeface="+mn-ea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8829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DFCA2118-59A2-4310-A4B2-F2CBA821E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40492"/>
            <a:ext cx="12192000" cy="1924333"/>
          </a:xfrm>
          <a:custGeom>
            <a:avLst/>
            <a:gdLst>
              <a:gd name="connsiteX0" fmla="*/ 6189199 w 12192000"/>
              <a:gd name="connsiteY0" fmla="*/ 588 h 1924333"/>
              <a:gd name="connsiteX1" fmla="*/ 6207079 w 12192000"/>
              <a:gd name="connsiteY1" fmla="*/ 2850 h 1924333"/>
              <a:gd name="connsiteX2" fmla="*/ 6285610 w 12192000"/>
              <a:gd name="connsiteY2" fmla="*/ 18131 h 1924333"/>
              <a:gd name="connsiteX3" fmla="*/ 6378008 w 12192000"/>
              <a:gd name="connsiteY3" fmla="*/ 24625 h 1924333"/>
              <a:gd name="connsiteX4" fmla="*/ 6466340 w 12192000"/>
              <a:gd name="connsiteY4" fmla="*/ 21366 h 1924333"/>
              <a:gd name="connsiteX5" fmla="*/ 6553334 w 12192000"/>
              <a:gd name="connsiteY5" fmla="*/ 35307 h 1924333"/>
              <a:gd name="connsiteX6" fmla="*/ 6626068 w 12192000"/>
              <a:gd name="connsiteY6" fmla="*/ 58045 h 1924333"/>
              <a:gd name="connsiteX7" fmla="*/ 6692303 w 12192000"/>
              <a:gd name="connsiteY7" fmla="*/ 91487 h 1924333"/>
              <a:gd name="connsiteX8" fmla="*/ 6733670 w 12192000"/>
              <a:gd name="connsiteY8" fmla="*/ 118130 h 1924333"/>
              <a:gd name="connsiteX9" fmla="*/ 6798016 w 12192000"/>
              <a:gd name="connsiteY9" fmla="*/ 112271 h 1924333"/>
              <a:gd name="connsiteX10" fmla="*/ 6801081 w 12192000"/>
              <a:gd name="connsiteY10" fmla="*/ 114963 h 1924333"/>
              <a:gd name="connsiteX11" fmla="*/ 6819351 w 12192000"/>
              <a:gd name="connsiteY11" fmla="*/ 128825 h 1924333"/>
              <a:gd name="connsiteX12" fmla="*/ 6852732 w 12192000"/>
              <a:gd name="connsiteY12" fmla="*/ 123321 h 1924333"/>
              <a:gd name="connsiteX13" fmla="*/ 6865247 w 12192000"/>
              <a:gd name="connsiteY13" fmla="*/ 128836 h 1924333"/>
              <a:gd name="connsiteX14" fmla="*/ 6905517 w 12192000"/>
              <a:gd name="connsiteY14" fmla="*/ 129265 h 1924333"/>
              <a:gd name="connsiteX15" fmla="*/ 6950286 w 12192000"/>
              <a:gd name="connsiteY15" fmla="*/ 150104 h 1924333"/>
              <a:gd name="connsiteX16" fmla="*/ 7003442 w 12192000"/>
              <a:gd name="connsiteY16" fmla="*/ 136136 h 1924333"/>
              <a:gd name="connsiteX17" fmla="*/ 7160047 w 12192000"/>
              <a:gd name="connsiteY17" fmla="*/ 166721 h 1924333"/>
              <a:gd name="connsiteX18" fmla="*/ 7325604 w 12192000"/>
              <a:gd name="connsiteY18" fmla="*/ 215867 h 1924333"/>
              <a:gd name="connsiteX19" fmla="*/ 7540522 w 12192000"/>
              <a:gd name="connsiteY19" fmla="*/ 239374 h 1924333"/>
              <a:gd name="connsiteX20" fmla="*/ 7612071 w 12192000"/>
              <a:gd name="connsiteY20" fmla="*/ 229553 h 1924333"/>
              <a:gd name="connsiteX21" fmla="*/ 7651995 w 12192000"/>
              <a:gd name="connsiteY21" fmla="*/ 244567 h 1924333"/>
              <a:gd name="connsiteX22" fmla="*/ 7725761 w 12192000"/>
              <a:gd name="connsiteY22" fmla="*/ 258638 h 1924333"/>
              <a:gd name="connsiteX23" fmla="*/ 7823038 w 12192000"/>
              <a:gd name="connsiteY23" fmla="*/ 287078 h 1924333"/>
              <a:gd name="connsiteX24" fmla="*/ 7866405 w 12192000"/>
              <a:gd name="connsiteY24" fmla="*/ 287288 h 1924333"/>
              <a:gd name="connsiteX25" fmla="*/ 7875021 w 12192000"/>
              <a:gd name="connsiteY25" fmla="*/ 288224 h 1924333"/>
              <a:gd name="connsiteX26" fmla="*/ 7875146 w 12192000"/>
              <a:gd name="connsiteY26" fmla="*/ 288614 h 1924333"/>
              <a:gd name="connsiteX27" fmla="*/ 7907443 w 12192000"/>
              <a:gd name="connsiteY27" fmla="*/ 291752 h 1924333"/>
              <a:gd name="connsiteX28" fmla="*/ 7912892 w 12192000"/>
              <a:gd name="connsiteY28" fmla="*/ 294833 h 1924333"/>
              <a:gd name="connsiteX29" fmla="*/ 7946345 w 12192000"/>
              <a:gd name="connsiteY29" fmla="*/ 319359 h 1924333"/>
              <a:gd name="connsiteX30" fmla="*/ 8021238 w 12192000"/>
              <a:gd name="connsiteY30" fmla="*/ 315159 h 1924333"/>
              <a:gd name="connsiteX31" fmla="*/ 8094697 w 12192000"/>
              <a:gd name="connsiteY31" fmla="*/ 351819 h 1924333"/>
              <a:gd name="connsiteX32" fmla="*/ 8155208 w 12192000"/>
              <a:gd name="connsiteY32" fmla="*/ 371168 h 1924333"/>
              <a:gd name="connsiteX33" fmla="*/ 8248472 w 12192000"/>
              <a:gd name="connsiteY33" fmla="*/ 400489 h 1924333"/>
              <a:gd name="connsiteX34" fmla="*/ 8300068 w 12192000"/>
              <a:gd name="connsiteY34" fmla="*/ 405531 h 1924333"/>
              <a:gd name="connsiteX35" fmla="*/ 8356293 w 12192000"/>
              <a:gd name="connsiteY35" fmla="*/ 403328 h 1924333"/>
              <a:gd name="connsiteX36" fmla="*/ 8475838 w 12192000"/>
              <a:gd name="connsiteY36" fmla="*/ 435524 h 1924333"/>
              <a:gd name="connsiteX37" fmla="*/ 8575216 w 12192000"/>
              <a:gd name="connsiteY37" fmla="*/ 450198 h 1924333"/>
              <a:gd name="connsiteX38" fmla="*/ 8588650 w 12192000"/>
              <a:gd name="connsiteY38" fmla="*/ 447070 h 1924333"/>
              <a:gd name="connsiteX39" fmla="*/ 8612184 w 12192000"/>
              <a:gd name="connsiteY39" fmla="*/ 439577 h 1924333"/>
              <a:gd name="connsiteX40" fmla="*/ 8630713 w 12192000"/>
              <a:gd name="connsiteY40" fmla="*/ 433015 h 1924333"/>
              <a:gd name="connsiteX41" fmla="*/ 8704240 w 12192000"/>
              <a:gd name="connsiteY41" fmla="*/ 422865 h 1924333"/>
              <a:gd name="connsiteX42" fmla="*/ 8829513 w 12192000"/>
              <a:gd name="connsiteY42" fmla="*/ 429389 h 1924333"/>
              <a:gd name="connsiteX43" fmla="*/ 9083651 w 12192000"/>
              <a:gd name="connsiteY43" fmla="*/ 390744 h 1924333"/>
              <a:gd name="connsiteX44" fmla="*/ 9371402 w 12192000"/>
              <a:gd name="connsiteY44" fmla="*/ 371809 h 1924333"/>
              <a:gd name="connsiteX45" fmla="*/ 9429586 w 12192000"/>
              <a:gd name="connsiteY45" fmla="*/ 369213 h 1924333"/>
              <a:gd name="connsiteX46" fmla="*/ 9489757 w 12192000"/>
              <a:gd name="connsiteY46" fmla="*/ 377814 h 1924333"/>
              <a:gd name="connsiteX47" fmla="*/ 9516954 w 12192000"/>
              <a:gd name="connsiteY47" fmla="*/ 376991 h 1924333"/>
              <a:gd name="connsiteX48" fmla="*/ 9645588 w 12192000"/>
              <a:gd name="connsiteY48" fmla="*/ 363590 h 1924333"/>
              <a:gd name="connsiteX49" fmla="*/ 9722896 w 12192000"/>
              <a:gd name="connsiteY49" fmla="*/ 360983 h 1924333"/>
              <a:gd name="connsiteX50" fmla="*/ 9752803 w 12192000"/>
              <a:gd name="connsiteY50" fmla="*/ 368492 h 1924333"/>
              <a:gd name="connsiteX51" fmla="*/ 9890305 w 12192000"/>
              <a:gd name="connsiteY51" fmla="*/ 380736 h 1924333"/>
              <a:gd name="connsiteX52" fmla="*/ 9939767 w 12192000"/>
              <a:gd name="connsiteY52" fmla="*/ 377776 h 1924333"/>
              <a:gd name="connsiteX53" fmla="*/ 9944355 w 12192000"/>
              <a:gd name="connsiteY53" fmla="*/ 377352 h 1924333"/>
              <a:gd name="connsiteX54" fmla="*/ 9953719 w 12192000"/>
              <a:gd name="connsiteY54" fmla="*/ 375642 h 1924333"/>
              <a:gd name="connsiteX55" fmla="*/ 9955809 w 12192000"/>
              <a:gd name="connsiteY55" fmla="*/ 376294 h 1924333"/>
              <a:gd name="connsiteX56" fmla="*/ 10032710 w 12192000"/>
              <a:gd name="connsiteY56" fmla="*/ 394940 h 1924333"/>
              <a:gd name="connsiteX57" fmla="*/ 10049925 w 12192000"/>
              <a:gd name="connsiteY57" fmla="*/ 404971 h 1924333"/>
              <a:gd name="connsiteX58" fmla="*/ 10112671 w 12192000"/>
              <a:gd name="connsiteY58" fmla="*/ 414549 h 1924333"/>
              <a:gd name="connsiteX59" fmla="*/ 10170853 w 12192000"/>
              <a:gd name="connsiteY59" fmla="*/ 435168 h 1924333"/>
              <a:gd name="connsiteX60" fmla="*/ 10290184 w 12192000"/>
              <a:gd name="connsiteY60" fmla="*/ 448123 h 1924333"/>
              <a:gd name="connsiteX61" fmla="*/ 10320158 w 12192000"/>
              <a:gd name="connsiteY61" fmla="*/ 458352 h 1924333"/>
              <a:gd name="connsiteX62" fmla="*/ 10321815 w 12192000"/>
              <a:gd name="connsiteY62" fmla="*/ 463087 h 1924333"/>
              <a:gd name="connsiteX63" fmla="*/ 10373742 w 12192000"/>
              <a:gd name="connsiteY63" fmla="*/ 464538 h 1924333"/>
              <a:gd name="connsiteX64" fmla="*/ 10428532 w 12192000"/>
              <a:gd name="connsiteY64" fmla="*/ 492504 h 1924333"/>
              <a:gd name="connsiteX65" fmla="*/ 10466490 w 12192000"/>
              <a:gd name="connsiteY65" fmla="*/ 517759 h 1924333"/>
              <a:gd name="connsiteX66" fmla="*/ 10466675 w 12192000"/>
              <a:gd name="connsiteY66" fmla="*/ 522076 h 1924333"/>
              <a:gd name="connsiteX67" fmla="*/ 10470309 w 12192000"/>
              <a:gd name="connsiteY67" fmla="*/ 522792 h 1924333"/>
              <a:gd name="connsiteX68" fmla="*/ 10474138 w 12192000"/>
              <a:gd name="connsiteY68" fmla="*/ 519761 h 1924333"/>
              <a:gd name="connsiteX69" fmla="*/ 10501100 w 12192000"/>
              <a:gd name="connsiteY69" fmla="*/ 528263 h 1924333"/>
              <a:gd name="connsiteX70" fmla="*/ 10502395 w 12192000"/>
              <a:gd name="connsiteY70" fmla="*/ 536393 h 1924333"/>
              <a:gd name="connsiteX71" fmla="*/ 10689496 w 12192000"/>
              <a:gd name="connsiteY71" fmla="*/ 560233 h 1924333"/>
              <a:gd name="connsiteX72" fmla="*/ 10788736 w 12192000"/>
              <a:gd name="connsiteY72" fmla="*/ 613188 h 1924333"/>
              <a:gd name="connsiteX73" fmla="*/ 10819747 w 12192000"/>
              <a:gd name="connsiteY73" fmla="*/ 621351 h 1924333"/>
              <a:gd name="connsiteX74" fmla="*/ 10864632 w 12192000"/>
              <a:gd name="connsiteY74" fmla="*/ 644858 h 1924333"/>
              <a:gd name="connsiteX75" fmla="*/ 10929407 w 12192000"/>
              <a:gd name="connsiteY75" fmla="*/ 652945 h 1924333"/>
              <a:gd name="connsiteX76" fmla="*/ 10979412 w 12192000"/>
              <a:gd name="connsiteY76" fmla="*/ 654217 h 1924333"/>
              <a:gd name="connsiteX77" fmla="*/ 11006959 w 12192000"/>
              <a:gd name="connsiteY77" fmla="*/ 657017 h 1924333"/>
              <a:gd name="connsiteX78" fmla="*/ 11077038 w 12192000"/>
              <a:gd name="connsiteY78" fmla="*/ 668487 h 1924333"/>
              <a:gd name="connsiteX79" fmla="*/ 11157850 w 12192000"/>
              <a:gd name="connsiteY79" fmla="*/ 693164 h 1924333"/>
              <a:gd name="connsiteX80" fmla="*/ 11175276 w 12192000"/>
              <a:gd name="connsiteY80" fmla="*/ 697243 h 1924333"/>
              <a:gd name="connsiteX81" fmla="*/ 11191131 w 12192000"/>
              <a:gd name="connsiteY81" fmla="*/ 696085 h 1924333"/>
              <a:gd name="connsiteX82" fmla="*/ 11195573 w 12192000"/>
              <a:gd name="connsiteY82" fmla="*/ 691751 h 1924333"/>
              <a:gd name="connsiteX83" fmla="*/ 11205299 w 12192000"/>
              <a:gd name="connsiteY83" fmla="*/ 693247 h 1924333"/>
              <a:gd name="connsiteX84" fmla="*/ 11223770 w 12192000"/>
              <a:gd name="connsiteY84" fmla="*/ 690335 h 1924333"/>
              <a:gd name="connsiteX85" fmla="*/ 11292119 w 12192000"/>
              <a:gd name="connsiteY85" fmla="*/ 713311 h 1924333"/>
              <a:gd name="connsiteX86" fmla="*/ 11435379 w 12192000"/>
              <a:gd name="connsiteY86" fmla="*/ 758519 h 1924333"/>
              <a:gd name="connsiteX87" fmla="*/ 11604406 w 12192000"/>
              <a:gd name="connsiteY87" fmla="*/ 810476 h 1924333"/>
              <a:gd name="connsiteX88" fmla="*/ 11652155 w 12192000"/>
              <a:gd name="connsiteY88" fmla="*/ 825109 h 1924333"/>
              <a:gd name="connsiteX89" fmla="*/ 11654192 w 12192000"/>
              <a:gd name="connsiteY89" fmla="*/ 827301 h 1924333"/>
              <a:gd name="connsiteX90" fmla="*/ 11676599 w 12192000"/>
              <a:gd name="connsiteY90" fmla="*/ 846628 h 1924333"/>
              <a:gd name="connsiteX91" fmla="*/ 11775168 w 12192000"/>
              <a:gd name="connsiteY91" fmla="*/ 890664 h 1924333"/>
              <a:gd name="connsiteX92" fmla="*/ 11826341 w 12192000"/>
              <a:gd name="connsiteY92" fmla="*/ 877558 h 1924333"/>
              <a:gd name="connsiteX93" fmla="*/ 11879068 w 12192000"/>
              <a:gd name="connsiteY93" fmla="*/ 874038 h 1924333"/>
              <a:gd name="connsiteX94" fmla="*/ 11889563 w 12192000"/>
              <a:gd name="connsiteY94" fmla="*/ 878619 h 1924333"/>
              <a:gd name="connsiteX95" fmla="*/ 12016613 w 12192000"/>
              <a:gd name="connsiteY95" fmla="*/ 886111 h 1924333"/>
              <a:gd name="connsiteX96" fmla="*/ 12108292 w 12192000"/>
              <a:gd name="connsiteY96" fmla="*/ 868500 h 1924333"/>
              <a:gd name="connsiteX97" fmla="*/ 12182910 w 12192000"/>
              <a:gd name="connsiteY97" fmla="*/ 882003 h 1924333"/>
              <a:gd name="connsiteX98" fmla="*/ 12192000 w 12192000"/>
              <a:gd name="connsiteY98" fmla="*/ 884778 h 1924333"/>
              <a:gd name="connsiteX99" fmla="*/ 12192000 w 12192000"/>
              <a:gd name="connsiteY99" fmla="*/ 1610315 h 1924333"/>
              <a:gd name="connsiteX100" fmla="*/ 12191998 w 12192000"/>
              <a:gd name="connsiteY100" fmla="*/ 1610315 h 1924333"/>
              <a:gd name="connsiteX101" fmla="*/ 12191998 w 12192000"/>
              <a:gd name="connsiteY101" fmla="*/ 1924333 h 1924333"/>
              <a:gd name="connsiteX102" fmla="*/ 0 w 12192000"/>
              <a:gd name="connsiteY102" fmla="*/ 1924333 h 1924333"/>
              <a:gd name="connsiteX103" fmla="*/ 0 w 12192000"/>
              <a:gd name="connsiteY103" fmla="*/ 505159 h 1924333"/>
              <a:gd name="connsiteX104" fmla="*/ 5722 w 12192000"/>
              <a:gd name="connsiteY104" fmla="*/ 508889 h 1924333"/>
              <a:gd name="connsiteX105" fmla="*/ 38476 w 12192000"/>
              <a:gd name="connsiteY105" fmla="*/ 524137 h 1924333"/>
              <a:gd name="connsiteX106" fmla="*/ 192883 w 12192000"/>
              <a:gd name="connsiteY106" fmla="*/ 545272 h 1924333"/>
              <a:gd name="connsiteX107" fmla="*/ 343710 w 12192000"/>
              <a:gd name="connsiteY107" fmla="*/ 565029 h 1924333"/>
              <a:gd name="connsiteX108" fmla="*/ 471066 w 12192000"/>
              <a:gd name="connsiteY108" fmla="*/ 549837 h 1924333"/>
              <a:gd name="connsiteX109" fmla="*/ 617333 w 12192000"/>
              <a:gd name="connsiteY109" fmla="*/ 526428 h 1924333"/>
              <a:gd name="connsiteX110" fmla="*/ 725203 w 12192000"/>
              <a:gd name="connsiteY110" fmla="*/ 523793 h 1924333"/>
              <a:gd name="connsiteX111" fmla="*/ 788494 w 12192000"/>
              <a:gd name="connsiteY111" fmla="*/ 505799 h 1924333"/>
              <a:gd name="connsiteX112" fmla="*/ 885977 w 12192000"/>
              <a:gd name="connsiteY112" fmla="*/ 526585 h 1924333"/>
              <a:gd name="connsiteX113" fmla="*/ 932142 w 12192000"/>
              <a:gd name="connsiteY113" fmla="*/ 528005 h 1924333"/>
              <a:gd name="connsiteX114" fmla="*/ 1090404 w 12192000"/>
              <a:gd name="connsiteY114" fmla="*/ 498299 h 1924333"/>
              <a:gd name="connsiteX115" fmla="*/ 1188628 w 12192000"/>
              <a:gd name="connsiteY115" fmla="*/ 483151 h 1924333"/>
              <a:gd name="connsiteX116" fmla="*/ 1316247 w 12192000"/>
              <a:gd name="connsiteY116" fmla="*/ 425979 h 1924333"/>
              <a:gd name="connsiteX117" fmla="*/ 1357712 w 12192000"/>
              <a:gd name="connsiteY117" fmla="*/ 416549 h 1924333"/>
              <a:gd name="connsiteX118" fmla="*/ 1425921 w 12192000"/>
              <a:gd name="connsiteY118" fmla="*/ 413953 h 1924333"/>
              <a:gd name="connsiteX119" fmla="*/ 1503817 w 12192000"/>
              <a:gd name="connsiteY119" fmla="*/ 380457 h 1924333"/>
              <a:gd name="connsiteX120" fmla="*/ 1639196 w 12192000"/>
              <a:gd name="connsiteY120" fmla="*/ 372785 h 1924333"/>
              <a:gd name="connsiteX121" fmla="*/ 1705606 w 12192000"/>
              <a:gd name="connsiteY121" fmla="*/ 359023 h 1924333"/>
              <a:gd name="connsiteX122" fmla="*/ 1813011 w 12192000"/>
              <a:gd name="connsiteY122" fmla="*/ 331023 h 1924333"/>
              <a:gd name="connsiteX123" fmla="*/ 1831380 w 12192000"/>
              <a:gd name="connsiteY123" fmla="*/ 341307 h 1924333"/>
              <a:gd name="connsiteX124" fmla="*/ 1858612 w 12192000"/>
              <a:gd name="connsiteY124" fmla="*/ 326777 h 1924333"/>
              <a:gd name="connsiteX125" fmla="*/ 1880661 w 12192000"/>
              <a:gd name="connsiteY125" fmla="*/ 335987 h 1924333"/>
              <a:gd name="connsiteX126" fmla="*/ 1941495 w 12192000"/>
              <a:gd name="connsiteY126" fmla="*/ 310792 h 1924333"/>
              <a:gd name="connsiteX127" fmla="*/ 1995402 w 12192000"/>
              <a:gd name="connsiteY127" fmla="*/ 305480 h 1924333"/>
              <a:gd name="connsiteX128" fmla="*/ 2223864 w 12192000"/>
              <a:gd name="connsiteY128" fmla="*/ 266118 h 1924333"/>
              <a:gd name="connsiteX129" fmla="*/ 2418043 w 12192000"/>
              <a:gd name="connsiteY129" fmla="*/ 215314 h 1924333"/>
              <a:gd name="connsiteX130" fmla="*/ 2558461 w 12192000"/>
              <a:gd name="connsiteY130" fmla="*/ 168193 h 1924333"/>
              <a:gd name="connsiteX131" fmla="*/ 2595535 w 12192000"/>
              <a:gd name="connsiteY131" fmla="*/ 158548 h 1924333"/>
              <a:gd name="connsiteX132" fmla="*/ 2626942 w 12192000"/>
              <a:gd name="connsiteY132" fmla="*/ 130400 h 1924333"/>
              <a:gd name="connsiteX133" fmla="*/ 2632225 w 12192000"/>
              <a:gd name="connsiteY133" fmla="*/ 130446 h 1924333"/>
              <a:gd name="connsiteX134" fmla="*/ 2696856 w 12192000"/>
              <a:gd name="connsiteY134" fmla="*/ 128498 h 1924333"/>
              <a:gd name="connsiteX135" fmla="*/ 2759767 w 12192000"/>
              <a:gd name="connsiteY135" fmla="*/ 127784 h 1924333"/>
              <a:gd name="connsiteX136" fmla="*/ 2792685 w 12192000"/>
              <a:gd name="connsiteY136" fmla="*/ 115710 h 1924333"/>
              <a:gd name="connsiteX137" fmla="*/ 2799767 w 12192000"/>
              <a:gd name="connsiteY137" fmla="*/ 113754 h 1924333"/>
              <a:gd name="connsiteX138" fmla="*/ 2829799 w 12192000"/>
              <a:gd name="connsiteY138" fmla="*/ 120042 h 1924333"/>
              <a:gd name="connsiteX139" fmla="*/ 2890704 w 12192000"/>
              <a:gd name="connsiteY139" fmla="*/ 121493 h 1924333"/>
              <a:gd name="connsiteX140" fmla="*/ 3042646 w 12192000"/>
              <a:gd name="connsiteY140" fmla="*/ 112273 h 1924333"/>
              <a:gd name="connsiteX141" fmla="*/ 3146630 w 12192000"/>
              <a:gd name="connsiteY141" fmla="*/ 100898 h 1924333"/>
              <a:gd name="connsiteX142" fmla="*/ 3233163 w 12192000"/>
              <a:gd name="connsiteY142" fmla="*/ 120200 h 1924333"/>
              <a:gd name="connsiteX143" fmla="*/ 3372699 w 12192000"/>
              <a:gd name="connsiteY143" fmla="*/ 129394 h 1924333"/>
              <a:gd name="connsiteX144" fmla="*/ 3394352 w 12192000"/>
              <a:gd name="connsiteY144" fmla="*/ 131671 h 1924333"/>
              <a:gd name="connsiteX145" fmla="*/ 3448218 w 12192000"/>
              <a:gd name="connsiteY145" fmla="*/ 118229 h 1924333"/>
              <a:gd name="connsiteX146" fmla="*/ 3505047 w 12192000"/>
              <a:gd name="connsiteY146" fmla="*/ 115412 h 1924333"/>
              <a:gd name="connsiteX147" fmla="*/ 3521767 w 12192000"/>
              <a:gd name="connsiteY147" fmla="*/ 111071 h 1924333"/>
              <a:gd name="connsiteX148" fmla="*/ 3585137 w 12192000"/>
              <a:gd name="connsiteY148" fmla="*/ 114371 h 1924333"/>
              <a:gd name="connsiteX149" fmla="*/ 3690293 w 12192000"/>
              <a:gd name="connsiteY149" fmla="*/ 98301 h 1924333"/>
              <a:gd name="connsiteX150" fmla="*/ 3867818 w 12192000"/>
              <a:gd name="connsiteY150" fmla="*/ 88985 h 1924333"/>
              <a:gd name="connsiteX151" fmla="*/ 4091337 w 12192000"/>
              <a:gd name="connsiteY151" fmla="*/ 70813 h 1924333"/>
              <a:gd name="connsiteX152" fmla="*/ 4246332 w 12192000"/>
              <a:gd name="connsiteY152" fmla="*/ 41697 h 1924333"/>
              <a:gd name="connsiteX153" fmla="*/ 4266975 w 12192000"/>
              <a:gd name="connsiteY153" fmla="*/ 46592 h 1924333"/>
              <a:gd name="connsiteX154" fmla="*/ 4270566 w 12192000"/>
              <a:gd name="connsiteY154" fmla="*/ 47620 h 1924333"/>
              <a:gd name="connsiteX155" fmla="*/ 4288964 w 12192000"/>
              <a:gd name="connsiteY155" fmla="*/ 52766 h 1924333"/>
              <a:gd name="connsiteX156" fmla="*/ 4365137 w 12192000"/>
              <a:gd name="connsiteY156" fmla="*/ 51783 h 1924333"/>
              <a:gd name="connsiteX157" fmla="*/ 4430546 w 12192000"/>
              <a:gd name="connsiteY157" fmla="*/ 44555 h 1924333"/>
              <a:gd name="connsiteX158" fmla="*/ 4444136 w 12192000"/>
              <a:gd name="connsiteY158" fmla="*/ 39567 h 1924333"/>
              <a:gd name="connsiteX159" fmla="*/ 4534039 w 12192000"/>
              <a:gd name="connsiteY159" fmla="*/ 31604 h 1924333"/>
              <a:gd name="connsiteX160" fmla="*/ 4560448 w 12192000"/>
              <a:gd name="connsiteY160" fmla="*/ 25231 h 1924333"/>
              <a:gd name="connsiteX161" fmla="*/ 4568006 w 12192000"/>
              <a:gd name="connsiteY161" fmla="*/ 25970 h 1924333"/>
              <a:gd name="connsiteX162" fmla="*/ 4595497 w 12192000"/>
              <a:gd name="connsiteY162" fmla="*/ 22958 h 1924333"/>
              <a:gd name="connsiteX163" fmla="*/ 4608623 w 12192000"/>
              <a:gd name="connsiteY163" fmla="*/ 18108 h 1924333"/>
              <a:gd name="connsiteX164" fmla="*/ 4623942 w 12192000"/>
              <a:gd name="connsiteY164" fmla="*/ 22251 h 1924333"/>
              <a:gd name="connsiteX165" fmla="*/ 4664336 w 12192000"/>
              <a:gd name="connsiteY165" fmla="*/ 23306 h 1924333"/>
              <a:gd name="connsiteX166" fmla="*/ 4677385 w 12192000"/>
              <a:gd name="connsiteY166" fmla="*/ 18246 h 1924333"/>
              <a:gd name="connsiteX167" fmla="*/ 4698143 w 12192000"/>
              <a:gd name="connsiteY167" fmla="*/ 18036 h 1924333"/>
              <a:gd name="connsiteX168" fmla="*/ 4750609 w 12192000"/>
              <a:gd name="connsiteY168" fmla="*/ 23611 h 1924333"/>
              <a:gd name="connsiteX169" fmla="*/ 4784658 w 12192000"/>
              <a:gd name="connsiteY169" fmla="*/ 25057 h 1924333"/>
              <a:gd name="connsiteX170" fmla="*/ 4847558 w 12192000"/>
              <a:gd name="connsiteY170" fmla="*/ 38726 h 1924333"/>
              <a:gd name="connsiteX171" fmla="*/ 4909134 w 12192000"/>
              <a:gd name="connsiteY171" fmla="*/ 50659 h 1924333"/>
              <a:gd name="connsiteX172" fmla="*/ 5099219 w 12192000"/>
              <a:gd name="connsiteY172" fmla="*/ 55050 h 1924333"/>
              <a:gd name="connsiteX173" fmla="*/ 5184992 w 12192000"/>
              <a:gd name="connsiteY173" fmla="*/ 67596 h 1924333"/>
              <a:gd name="connsiteX174" fmla="*/ 5229637 w 12192000"/>
              <a:gd name="connsiteY174" fmla="*/ 67789 h 1924333"/>
              <a:gd name="connsiteX175" fmla="*/ 5389346 w 12192000"/>
              <a:gd name="connsiteY175" fmla="*/ 80211 h 1924333"/>
              <a:gd name="connsiteX176" fmla="*/ 5494414 w 12192000"/>
              <a:gd name="connsiteY176" fmla="*/ 75926 h 1924333"/>
              <a:gd name="connsiteX177" fmla="*/ 5528443 w 12192000"/>
              <a:gd name="connsiteY177" fmla="*/ 77206 h 1924333"/>
              <a:gd name="connsiteX178" fmla="*/ 5684939 w 12192000"/>
              <a:gd name="connsiteY178" fmla="*/ 50269 h 1924333"/>
              <a:gd name="connsiteX179" fmla="*/ 5765146 w 12192000"/>
              <a:gd name="connsiteY179" fmla="*/ 50414 h 1924333"/>
              <a:gd name="connsiteX180" fmla="*/ 5848655 w 12192000"/>
              <a:gd name="connsiteY180" fmla="*/ 35257 h 1924333"/>
              <a:gd name="connsiteX181" fmla="*/ 5930656 w 12192000"/>
              <a:gd name="connsiteY181" fmla="*/ 30131 h 1924333"/>
              <a:gd name="connsiteX182" fmla="*/ 6124150 w 12192000"/>
              <a:gd name="connsiteY182" fmla="*/ 31679 h 1924333"/>
              <a:gd name="connsiteX183" fmla="*/ 6189199 w 12192000"/>
              <a:gd name="connsiteY183" fmla="*/ 588 h 1924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</a:cxnLst>
            <a:rect l="l" t="t" r="r" b="b"/>
            <a:pathLst>
              <a:path w="12192000" h="1924333">
                <a:moveTo>
                  <a:pt x="6189199" y="588"/>
                </a:moveTo>
                <a:cubicBezTo>
                  <a:pt x="6196356" y="-574"/>
                  <a:pt x="6202609" y="-108"/>
                  <a:pt x="6207079" y="2850"/>
                </a:cubicBezTo>
                <a:cubicBezTo>
                  <a:pt x="6222026" y="2749"/>
                  <a:pt x="6273489" y="3767"/>
                  <a:pt x="6285610" y="18131"/>
                </a:cubicBezTo>
                <a:cubicBezTo>
                  <a:pt x="6307255" y="18685"/>
                  <a:pt x="6357141" y="23793"/>
                  <a:pt x="6378008" y="24625"/>
                </a:cubicBezTo>
                <a:cubicBezTo>
                  <a:pt x="6409946" y="30645"/>
                  <a:pt x="6438307" y="10375"/>
                  <a:pt x="6466340" y="21366"/>
                </a:cubicBezTo>
                <a:cubicBezTo>
                  <a:pt x="6488276" y="31229"/>
                  <a:pt x="6529854" y="28110"/>
                  <a:pt x="6553334" y="35307"/>
                </a:cubicBezTo>
                <a:cubicBezTo>
                  <a:pt x="6561737" y="48059"/>
                  <a:pt x="6609188" y="62087"/>
                  <a:pt x="6626068" y="58045"/>
                </a:cubicBezTo>
                <a:cubicBezTo>
                  <a:pt x="6660952" y="66570"/>
                  <a:pt x="6666277" y="84716"/>
                  <a:pt x="6692303" y="91487"/>
                </a:cubicBezTo>
                <a:lnTo>
                  <a:pt x="6733670" y="118130"/>
                </a:lnTo>
                <a:lnTo>
                  <a:pt x="6798016" y="112271"/>
                </a:lnTo>
                <a:lnTo>
                  <a:pt x="6801081" y="114963"/>
                </a:lnTo>
                <a:cubicBezTo>
                  <a:pt x="6806919" y="120140"/>
                  <a:pt x="6812832" y="125016"/>
                  <a:pt x="6819351" y="128825"/>
                </a:cubicBezTo>
                <a:cubicBezTo>
                  <a:pt x="6825742" y="109997"/>
                  <a:pt x="6840132" y="116541"/>
                  <a:pt x="6852732" y="123321"/>
                </a:cubicBezTo>
                <a:lnTo>
                  <a:pt x="6865247" y="128836"/>
                </a:lnTo>
                <a:lnTo>
                  <a:pt x="6905517" y="129265"/>
                </a:lnTo>
                <a:cubicBezTo>
                  <a:pt x="6934052" y="140042"/>
                  <a:pt x="6939773" y="141556"/>
                  <a:pt x="6950286" y="150104"/>
                </a:cubicBezTo>
                <a:lnTo>
                  <a:pt x="7003442" y="136136"/>
                </a:lnTo>
                <a:lnTo>
                  <a:pt x="7160047" y="166721"/>
                </a:lnTo>
                <a:cubicBezTo>
                  <a:pt x="7207281" y="179911"/>
                  <a:pt x="7280644" y="210197"/>
                  <a:pt x="7325604" y="215867"/>
                </a:cubicBezTo>
                <a:cubicBezTo>
                  <a:pt x="7460113" y="233904"/>
                  <a:pt x="7393081" y="242880"/>
                  <a:pt x="7540522" y="239374"/>
                </a:cubicBezTo>
                <a:cubicBezTo>
                  <a:pt x="7545714" y="234872"/>
                  <a:pt x="7605972" y="231727"/>
                  <a:pt x="7612071" y="229553"/>
                </a:cubicBezTo>
                <a:lnTo>
                  <a:pt x="7651995" y="244567"/>
                </a:lnTo>
                <a:lnTo>
                  <a:pt x="7725761" y="258638"/>
                </a:lnTo>
                <a:lnTo>
                  <a:pt x="7823038" y="287078"/>
                </a:lnTo>
                <a:cubicBezTo>
                  <a:pt x="7837080" y="286482"/>
                  <a:pt x="7851647" y="286498"/>
                  <a:pt x="7866405" y="287288"/>
                </a:cubicBezTo>
                <a:lnTo>
                  <a:pt x="7875021" y="288224"/>
                </a:lnTo>
                <a:cubicBezTo>
                  <a:pt x="7875062" y="288354"/>
                  <a:pt x="7875105" y="288483"/>
                  <a:pt x="7875146" y="288614"/>
                </a:cubicBezTo>
                <a:cubicBezTo>
                  <a:pt x="7880550" y="289202"/>
                  <a:pt x="7901153" y="290716"/>
                  <a:pt x="7907443" y="291752"/>
                </a:cubicBezTo>
                <a:lnTo>
                  <a:pt x="7912892" y="294833"/>
                </a:lnTo>
                <a:lnTo>
                  <a:pt x="7946345" y="319359"/>
                </a:lnTo>
                <a:cubicBezTo>
                  <a:pt x="7958657" y="312776"/>
                  <a:pt x="7996513" y="309749"/>
                  <a:pt x="8021238" y="315159"/>
                </a:cubicBezTo>
                <a:cubicBezTo>
                  <a:pt x="8045964" y="320570"/>
                  <a:pt x="8058169" y="340462"/>
                  <a:pt x="8094697" y="351819"/>
                </a:cubicBezTo>
                <a:cubicBezTo>
                  <a:pt x="8129587" y="361154"/>
                  <a:pt x="8116181" y="360544"/>
                  <a:pt x="8155208" y="371168"/>
                </a:cubicBezTo>
                <a:cubicBezTo>
                  <a:pt x="8196217" y="383300"/>
                  <a:pt x="8205468" y="391801"/>
                  <a:pt x="8248472" y="400489"/>
                </a:cubicBezTo>
                <a:cubicBezTo>
                  <a:pt x="8283932" y="419791"/>
                  <a:pt x="8278617" y="392031"/>
                  <a:pt x="8300068" y="405531"/>
                </a:cubicBezTo>
                <a:lnTo>
                  <a:pt x="8356293" y="403328"/>
                </a:lnTo>
                <a:cubicBezTo>
                  <a:pt x="8377247" y="404463"/>
                  <a:pt x="8438442" y="433194"/>
                  <a:pt x="8475838" y="435524"/>
                </a:cubicBezTo>
                <a:cubicBezTo>
                  <a:pt x="8510241" y="438037"/>
                  <a:pt x="8545511" y="449840"/>
                  <a:pt x="8575216" y="450198"/>
                </a:cubicBezTo>
                <a:lnTo>
                  <a:pt x="8588650" y="447070"/>
                </a:lnTo>
                <a:lnTo>
                  <a:pt x="8612184" y="439577"/>
                </a:lnTo>
                <a:lnTo>
                  <a:pt x="8630713" y="433015"/>
                </a:lnTo>
                <a:cubicBezTo>
                  <a:pt x="8635870" y="429519"/>
                  <a:pt x="8700685" y="428411"/>
                  <a:pt x="8704240" y="422865"/>
                </a:cubicBezTo>
                <a:cubicBezTo>
                  <a:pt x="8761777" y="429549"/>
                  <a:pt x="8768302" y="427178"/>
                  <a:pt x="8829513" y="429389"/>
                </a:cubicBezTo>
                <a:cubicBezTo>
                  <a:pt x="8922895" y="444672"/>
                  <a:pt x="8924579" y="401507"/>
                  <a:pt x="9083651" y="390744"/>
                </a:cubicBezTo>
                <a:cubicBezTo>
                  <a:pt x="9138403" y="388032"/>
                  <a:pt x="9315003" y="378647"/>
                  <a:pt x="9371402" y="371809"/>
                </a:cubicBezTo>
                <a:cubicBezTo>
                  <a:pt x="9358632" y="337502"/>
                  <a:pt x="9402842" y="379364"/>
                  <a:pt x="9429586" y="369213"/>
                </a:cubicBezTo>
                <a:cubicBezTo>
                  <a:pt x="9449312" y="370213"/>
                  <a:pt x="9473938" y="373270"/>
                  <a:pt x="9489757" y="377814"/>
                </a:cubicBezTo>
                <a:cubicBezTo>
                  <a:pt x="9498164" y="379256"/>
                  <a:pt x="9507139" y="379272"/>
                  <a:pt x="9516954" y="376991"/>
                </a:cubicBezTo>
                <a:cubicBezTo>
                  <a:pt x="9548430" y="354766"/>
                  <a:pt x="9591874" y="370315"/>
                  <a:pt x="9645588" y="363590"/>
                </a:cubicBezTo>
                <a:cubicBezTo>
                  <a:pt x="9660487" y="368814"/>
                  <a:pt x="9710817" y="350550"/>
                  <a:pt x="9722896" y="360983"/>
                </a:cubicBezTo>
                <a:cubicBezTo>
                  <a:pt x="9733918" y="362239"/>
                  <a:pt x="9745201" y="356679"/>
                  <a:pt x="9752803" y="368492"/>
                </a:cubicBezTo>
                <a:cubicBezTo>
                  <a:pt x="9793268" y="374490"/>
                  <a:pt x="9843313" y="380978"/>
                  <a:pt x="9890305" y="380736"/>
                </a:cubicBezTo>
                <a:cubicBezTo>
                  <a:pt x="9912701" y="380083"/>
                  <a:pt x="9926523" y="379037"/>
                  <a:pt x="9939767" y="377776"/>
                </a:cubicBezTo>
                <a:lnTo>
                  <a:pt x="9944355" y="377352"/>
                </a:lnTo>
                <a:lnTo>
                  <a:pt x="9953719" y="375642"/>
                </a:lnTo>
                <a:lnTo>
                  <a:pt x="9955809" y="376294"/>
                </a:lnTo>
                <a:lnTo>
                  <a:pt x="10032710" y="394940"/>
                </a:lnTo>
                <a:lnTo>
                  <a:pt x="10049925" y="404971"/>
                </a:lnTo>
                <a:lnTo>
                  <a:pt x="10112671" y="414549"/>
                </a:lnTo>
                <a:cubicBezTo>
                  <a:pt x="10169643" y="412125"/>
                  <a:pt x="10132220" y="425358"/>
                  <a:pt x="10170853" y="435168"/>
                </a:cubicBezTo>
                <a:cubicBezTo>
                  <a:pt x="10206088" y="442020"/>
                  <a:pt x="10240809" y="454081"/>
                  <a:pt x="10290184" y="448123"/>
                </a:cubicBezTo>
                <a:cubicBezTo>
                  <a:pt x="10301813" y="444919"/>
                  <a:pt x="10315233" y="449499"/>
                  <a:pt x="10320158" y="458352"/>
                </a:cubicBezTo>
                <a:cubicBezTo>
                  <a:pt x="10321006" y="459876"/>
                  <a:pt x="10321565" y="461470"/>
                  <a:pt x="10321815" y="463087"/>
                </a:cubicBezTo>
                <a:cubicBezTo>
                  <a:pt x="10354058" y="457158"/>
                  <a:pt x="10355176" y="470634"/>
                  <a:pt x="10373742" y="464538"/>
                </a:cubicBezTo>
                <a:cubicBezTo>
                  <a:pt x="10403060" y="475292"/>
                  <a:pt x="10411841" y="497597"/>
                  <a:pt x="10428532" y="492504"/>
                </a:cubicBezTo>
                <a:cubicBezTo>
                  <a:pt x="10440561" y="500742"/>
                  <a:pt x="10446267" y="521930"/>
                  <a:pt x="10466490" y="517759"/>
                </a:cubicBezTo>
                <a:cubicBezTo>
                  <a:pt x="10464622" y="519986"/>
                  <a:pt x="10465013" y="521261"/>
                  <a:pt x="10466675" y="522076"/>
                </a:cubicBezTo>
                <a:lnTo>
                  <a:pt x="10470309" y="522792"/>
                </a:lnTo>
                <a:lnTo>
                  <a:pt x="10474138" y="519761"/>
                </a:lnTo>
                <a:cubicBezTo>
                  <a:pt x="10488888" y="509612"/>
                  <a:pt x="10484914" y="524734"/>
                  <a:pt x="10501100" y="528263"/>
                </a:cubicBezTo>
                <a:cubicBezTo>
                  <a:pt x="10508412" y="530705"/>
                  <a:pt x="10505426" y="533743"/>
                  <a:pt x="10502395" y="536393"/>
                </a:cubicBezTo>
                <a:lnTo>
                  <a:pt x="10689496" y="560233"/>
                </a:lnTo>
                <a:cubicBezTo>
                  <a:pt x="10721441" y="573640"/>
                  <a:pt x="10757547" y="582937"/>
                  <a:pt x="10788736" y="613188"/>
                </a:cubicBezTo>
                <a:cubicBezTo>
                  <a:pt x="10794510" y="621641"/>
                  <a:pt x="10807098" y="616073"/>
                  <a:pt x="10819747" y="621351"/>
                </a:cubicBezTo>
                <a:cubicBezTo>
                  <a:pt x="10832398" y="626630"/>
                  <a:pt x="10846356" y="639592"/>
                  <a:pt x="10864632" y="644858"/>
                </a:cubicBezTo>
                <a:cubicBezTo>
                  <a:pt x="10895617" y="652290"/>
                  <a:pt x="10921550" y="640451"/>
                  <a:pt x="10929407" y="652945"/>
                </a:cubicBezTo>
                <a:cubicBezTo>
                  <a:pt x="10945460" y="653176"/>
                  <a:pt x="10968148" y="640553"/>
                  <a:pt x="10979412" y="654217"/>
                </a:cubicBezTo>
                <a:cubicBezTo>
                  <a:pt x="10981679" y="643737"/>
                  <a:pt x="10997287" y="663414"/>
                  <a:pt x="11006959" y="657017"/>
                </a:cubicBezTo>
                <a:cubicBezTo>
                  <a:pt x="11023230" y="659396"/>
                  <a:pt x="11051890" y="662462"/>
                  <a:pt x="11077038" y="668487"/>
                </a:cubicBezTo>
                <a:cubicBezTo>
                  <a:pt x="11097000" y="690299"/>
                  <a:pt x="11141286" y="676399"/>
                  <a:pt x="11157850" y="693164"/>
                </a:cubicBezTo>
                <a:cubicBezTo>
                  <a:pt x="11163800" y="695757"/>
                  <a:pt x="11169599" y="696942"/>
                  <a:pt x="11175276" y="697243"/>
                </a:cubicBezTo>
                <a:lnTo>
                  <a:pt x="11191131" y="696085"/>
                </a:lnTo>
                <a:lnTo>
                  <a:pt x="11195573" y="691751"/>
                </a:lnTo>
                <a:lnTo>
                  <a:pt x="11205299" y="693247"/>
                </a:lnTo>
                <a:lnTo>
                  <a:pt x="11223770" y="690335"/>
                </a:lnTo>
                <a:cubicBezTo>
                  <a:pt x="11237778" y="693777"/>
                  <a:pt x="11256852" y="701947"/>
                  <a:pt x="11292119" y="713311"/>
                </a:cubicBezTo>
                <a:cubicBezTo>
                  <a:pt x="11334878" y="733451"/>
                  <a:pt x="11401662" y="729175"/>
                  <a:pt x="11435379" y="758519"/>
                </a:cubicBezTo>
                <a:lnTo>
                  <a:pt x="11604406" y="810476"/>
                </a:lnTo>
                <a:lnTo>
                  <a:pt x="11652155" y="825109"/>
                </a:lnTo>
                <a:lnTo>
                  <a:pt x="11654192" y="827301"/>
                </a:lnTo>
                <a:cubicBezTo>
                  <a:pt x="11661650" y="834729"/>
                  <a:pt x="11669215" y="841480"/>
                  <a:pt x="11676599" y="846628"/>
                </a:cubicBezTo>
                <a:cubicBezTo>
                  <a:pt x="11688258" y="861760"/>
                  <a:pt x="11752266" y="896888"/>
                  <a:pt x="11775168" y="890664"/>
                </a:cubicBezTo>
                <a:cubicBezTo>
                  <a:pt x="11790977" y="883819"/>
                  <a:pt x="11808364" y="879901"/>
                  <a:pt x="11826341" y="877558"/>
                </a:cubicBezTo>
                <a:lnTo>
                  <a:pt x="11879068" y="874038"/>
                </a:lnTo>
                <a:lnTo>
                  <a:pt x="11889563" y="878619"/>
                </a:lnTo>
                <a:lnTo>
                  <a:pt x="12016613" y="886111"/>
                </a:lnTo>
                <a:lnTo>
                  <a:pt x="12108292" y="868500"/>
                </a:lnTo>
                <a:cubicBezTo>
                  <a:pt x="12129725" y="867311"/>
                  <a:pt x="12157891" y="874537"/>
                  <a:pt x="12182910" y="882003"/>
                </a:cubicBezTo>
                <a:lnTo>
                  <a:pt x="12192000" y="884778"/>
                </a:lnTo>
                <a:lnTo>
                  <a:pt x="12192000" y="1610315"/>
                </a:lnTo>
                <a:lnTo>
                  <a:pt x="12191998" y="1610315"/>
                </a:lnTo>
                <a:lnTo>
                  <a:pt x="12191998" y="1924333"/>
                </a:lnTo>
                <a:lnTo>
                  <a:pt x="0" y="1924333"/>
                </a:lnTo>
                <a:lnTo>
                  <a:pt x="0" y="505159"/>
                </a:lnTo>
                <a:lnTo>
                  <a:pt x="5722" y="508889"/>
                </a:lnTo>
                <a:cubicBezTo>
                  <a:pt x="21614" y="518548"/>
                  <a:pt x="33814" y="524781"/>
                  <a:pt x="38476" y="524137"/>
                </a:cubicBezTo>
                <a:cubicBezTo>
                  <a:pt x="99229" y="544180"/>
                  <a:pt x="142010" y="538457"/>
                  <a:pt x="192883" y="545272"/>
                </a:cubicBezTo>
                <a:cubicBezTo>
                  <a:pt x="277629" y="525210"/>
                  <a:pt x="293434" y="558443"/>
                  <a:pt x="343710" y="565029"/>
                </a:cubicBezTo>
                <a:cubicBezTo>
                  <a:pt x="383094" y="555729"/>
                  <a:pt x="425462" y="556271"/>
                  <a:pt x="471066" y="549837"/>
                </a:cubicBezTo>
                <a:cubicBezTo>
                  <a:pt x="513583" y="544428"/>
                  <a:pt x="569194" y="531004"/>
                  <a:pt x="617333" y="526428"/>
                </a:cubicBezTo>
                <a:cubicBezTo>
                  <a:pt x="660031" y="520760"/>
                  <a:pt x="696675" y="523882"/>
                  <a:pt x="725203" y="523793"/>
                </a:cubicBezTo>
                <a:cubicBezTo>
                  <a:pt x="736650" y="521695"/>
                  <a:pt x="780513" y="502146"/>
                  <a:pt x="788494" y="505799"/>
                </a:cubicBezTo>
                <a:lnTo>
                  <a:pt x="885977" y="526585"/>
                </a:lnTo>
                <a:cubicBezTo>
                  <a:pt x="906140" y="522837"/>
                  <a:pt x="917203" y="532232"/>
                  <a:pt x="932142" y="528005"/>
                </a:cubicBezTo>
                <a:cubicBezTo>
                  <a:pt x="963701" y="524128"/>
                  <a:pt x="1061555" y="499582"/>
                  <a:pt x="1090404" y="498299"/>
                </a:cubicBezTo>
                <a:cubicBezTo>
                  <a:pt x="1132840" y="494057"/>
                  <a:pt x="1148476" y="496041"/>
                  <a:pt x="1188628" y="483151"/>
                </a:cubicBezTo>
                <a:cubicBezTo>
                  <a:pt x="1230397" y="468408"/>
                  <a:pt x="1278711" y="457638"/>
                  <a:pt x="1316247" y="425979"/>
                </a:cubicBezTo>
                <a:cubicBezTo>
                  <a:pt x="1322662" y="417251"/>
                  <a:pt x="1339433" y="418553"/>
                  <a:pt x="1357712" y="416549"/>
                </a:cubicBezTo>
                <a:cubicBezTo>
                  <a:pt x="1375991" y="414544"/>
                  <a:pt x="1423507" y="412949"/>
                  <a:pt x="1425921" y="413953"/>
                </a:cubicBezTo>
                <a:cubicBezTo>
                  <a:pt x="1450272" y="407937"/>
                  <a:pt x="1458223" y="388156"/>
                  <a:pt x="1503817" y="380457"/>
                </a:cubicBezTo>
                <a:cubicBezTo>
                  <a:pt x="1541095" y="377398"/>
                  <a:pt x="1605565" y="376357"/>
                  <a:pt x="1639196" y="372785"/>
                </a:cubicBezTo>
                <a:cubicBezTo>
                  <a:pt x="1653280" y="376736"/>
                  <a:pt x="1695289" y="365766"/>
                  <a:pt x="1705606" y="359023"/>
                </a:cubicBezTo>
                <a:cubicBezTo>
                  <a:pt x="1729169" y="336295"/>
                  <a:pt x="1793207" y="348537"/>
                  <a:pt x="1813011" y="331023"/>
                </a:cubicBezTo>
                <a:cubicBezTo>
                  <a:pt x="1820772" y="328179"/>
                  <a:pt x="1823566" y="341833"/>
                  <a:pt x="1831380" y="341307"/>
                </a:cubicBezTo>
                <a:lnTo>
                  <a:pt x="1858612" y="326777"/>
                </a:lnTo>
                <a:lnTo>
                  <a:pt x="1880661" y="335987"/>
                </a:lnTo>
                <a:lnTo>
                  <a:pt x="1941495" y="310792"/>
                </a:lnTo>
                <a:cubicBezTo>
                  <a:pt x="1978970" y="307223"/>
                  <a:pt x="1947391" y="291714"/>
                  <a:pt x="1995402" y="305480"/>
                </a:cubicBezTo>
                <a:cubicBezTo>
                  <a:pt x="2042464" y="298034"/>
                  <a:pt x="2153424" y="281146"/>
                  <a:pt x="2223864" y="266118"/>
                </a:cubicBezTo>
                <a:cubicBezTo>
                  <a:pt x="2261296" y="256300"/>
                  <a:pt x="2360518" y="238323"/>
                  <a:pt x="2418043" y="215314"/>
                </a:cubicBezTo>
                <a:cubicBezTo>
                  <a:pt x="2472088" y="206823"/>
                  <a:pt x="2499422" y="162612"/>
                  <a:pt x="2558461" y="168193"/>
                </a:cubicBezTo>
                <a:cubicBezTo>
                  <a:pt x="2559660" y="164506"/>
                  <a:pt x="2592244" y="161337"/>
                  <a:pt x="2595535" y="158548"/>
                </a:cubicBezTo>
                <a:lnTo>
                  <a:pt x="2626942" y="130400"/>
                </a:lnTo>
                <a:lnTo>
                  <a:pt x="2632225" y="130446"/>
                </a:lnTo>
                <a:lnTo>
                  <a:pt x="2696856" y="128498"/>
                </a:lnTo>
                <a:lnTo>
                  <a:pt x="2759767" y="127784"/>
                </a:lnTo>
                <a:cubicBezTo>
                  <a:pt x="2770024" y="123546"/>
                  <a:pt x="2781047" y="119463"/>
                  <a:pt x="2792685" y="115710"/>
                </a:cubicBezTo>
                <a:lnTo>
                  <a:pt x="2799767" y="113754"/>
                </a:lnTo>
                <a:lnTo>
                  <a:pt x="2829799" y="120042"/>
                </a:lnTo>
                <a:lnTo>
                  <a:pt x="2890704" y="121493"/>
                </a:lnTo>
                <a:cubicBezTo>
                  <a:pt x="2935390" y="121035"/>
                  <a:pt x="2990780" y="113193"/>
                  <a:pt x="3042646" y="112273"/>
                </a:cubicBezTo>
                <a:cubicBezTo>
                  <a:pt x="3077119" y="111474"/>
                  <a:pt x="3124089" y="100414"/>
                  <a:pt x="3146630" y="100898"/>
                </a:cubicBezTo>
                <a:cubicBezTo>
                  <a:pt x="3169381" y="117699"/>
                  <a:pt x="3224695" y="125864"/>
                  <a:pt x="3233163" y="120200"/>
                </a:cubicBezTo>
                <a:lnTo>
                  <a:pt x="3372699" y="129394"/>
                </a:lnTo>
                <a:cubicBezTo>
                  <a:pt x="3389020" y="126586"/>
                  <a:pt x="3397563" y="116804"/>
                  <a:pt x="3394352" y="131671"/>
                </a:cubicBezTo>
                <a:cubicBezTo>
                  <a:pt x="3406102" y="131485"/>
                  <a:pt x="3429770" y="120938"/>
                  <a:pt x="3448218" y="118229"/>
                </a:cubicBezTo>
                <a:lnTo>
                  <a:pt x="3505047" y="115412"/>
                </a:lnTo>
                <a:lnTo>
                  <a:pt x="3521767" y="111071"/>
                </a:lnTo>
                <a:cubicBezTo>
                  <a:pt x="3526335" y="108877"/>
                  <a:pt x="3582156" y="117732"/>
                  <a:pt x="3585137" y="114371"/>
                </a:cubicBezTo>
                <a:cubicBezTo>
                  <a:pt x="3638265" y="102098"/>
                  <a:pt x="3633789" y="98565"/>
                  <a:pt x="3690293" y="98301"/>
                </a:cubicBezTo>
                <a:cubicBezTo>
                  <a:pt x="3782197" y="112746"/>
                  <a:pt x="3826738" y="92943"/>
                  <a:pt x="3867818" y="88985"/>
                </a:cubicBezTo>
                <a:cubicBezTo>
                  <a:pt x="3943777" y="81477"/>
                  <a:pt x="3990501" y="75194"/>
                  <a:pt x="4091337" y="70813"/>
                </a:cubicBezTo>
                <a:cubicBezTo>
                  <a:pt x="4154422" y="62932"/>
                  <a:pt x="4217060" y="45734"/>
                  <a:pt x="4246332" y="41697"/>
                </a:cubicBezTo>
                <a:cubicBezTo>
                  <a:pt x="4253308" y="42804"/>
                  <a:pt x="4260125" y="44606"/>
                  <a:pt x="4266975" y="46592"/>
                </a:cubicBezTo>
                <a:lnTo>
                  <a:pt x="4270566" y="47620"/>
                </a:lnTo>
                <a:lnTo>
                  <a:pt x="4288964" y="52766"/>
                </a:lnTo>
                <a:lnTo>
                  <a:pt x="4365137" y="51783"/>
                </a:lnTo>
                <a:lnTo>
                  <a:pt x="4430546" y="44555"/>
                </a:lnTo>
                <a:lnTo>
                  <a:pt x="4444136" y="39567"/>
                </a:lnTo>
                <a:lnTo>
                  <a:pt x="4534039" y="31604"/>
                </a:lnTo>
                <a:lnTo>
                  <a:pt x="4560448" y="25231"/>
                </a:lnTo>
                <a:lnTo>
                  <a:pt x="4568006" y="25970"/>
                </a:lnTo>
                <a:cubicBezTo>
                  <a:pt x="4580278" y="23866"/>
                  <a:pt x="4594878" y="14904"/>
                  <a:pt x="4595497" y="22958"/>
                </a:cubicBezTo>
                <a:lnTo>
                  <a:pt x="4608623" y="18108"/>
                </a:lnTo>
                <a:lnTo>
                  <a:pt x="4623942" y="22251"/>
                </a:lnTo>
                <a:cubicBezTo>
                  <a:pt x="4633227" y="23117"/>
                  <a:pt x="4655429" y="23973"/>
                  <a:pt x="4664336" y="23306"/>
                </a:cubicBezTo>
                <a:lnTo>
                  <a:pt x="4677385" y="18246"/>
                </a:lnTo>
                <a:lnTo>
                  <a:pt x="4698143" y="18036"/>
                </a:lnTo>
                <a:cubicBezTo>
                  <a:pt x="4710347" y="18931"/>
                  <a:pt x="4736189" y="22441"/>
                  <a:pt x="4750609" y="23611"/>
                </a:cubicBezTo>
                <a:cubicBezTo>
                  <a:pt x="4764270" y="27424"/>
                  <a:pt x="4774858" y="29782"/>
                  <a:pt x="4784658" y="25057"/>
                </a:cubicBezTo>
                <a:cubicBezTo>
                  <a:pt x="4804708" y="29613"/>
                  <a:pt x="4822811" y="48263"/>
                  <a:pt x="4847558" y="38726"/>
                </a:cubicBezTo>
                <a:cubicBezTo>
                  <a:pt x="4868304" y="42993"/>
                  <a:pt x="4867190" y="47939"/>
                  <a:pt x="4909134" y="50659"/>
                </a:cubicBezTo>
                <a:cubicBezTo>
                  <a:pt x="4945026" y="52455"/>
                  <a:pt x="5063406" y="54096"/>
                  <a:pt x="5099219" y="55050"/>
                </a:cubicBezTo>
                <a:cubicBezTo>
                  <a:pt x="5145195" y="57873"/>
                  <a:pt x="5163254" y="65473"/>
                  <a:pt x="5184992" y="67596"/>
                </a:cubicBezTo>
                <a:cubicBezTo>
                  <a:pt x="5206728" y="69720"/>
                  <a:pt x="5195578" y="65687"/>
                  <a:pt x="5229637" y="67789"/>
                </a:cubicBezTo>
                <a:cubicBezTo>
                  <a:pt x="5263695" y="69892"/>
                  <a:pt x="5345217" y="78854"/>
                  <a:pt x="5389346" y="80211"/>
                </a:cubicBezTo>
                <a:cubicBezTo>
                  <a:pt x="5425889" y="83191"/>
                  <a:pt x="5461943" y="84751"/>
                  <a:pt x="5494414" y="75926"/>
                </a:cubicBezTo>
                <a:lnTo>
                  <a:pt x="5528443" y="77206"/>
                </a:lnTo>
                <a:cubicBezTo>
                  <a:pt x="5582723" y="71370"/>
                  <a:pt x="5638917" y="68385"/>
                  <a:pt x="5684939" y="50269"/>
                </a:cubicBezTo>
                <a:cubicBezTo>
                  <a:pt x="5724389" y="45804"/>
                  <a:pt x="5737860" y="52916"/>
                  <a:pt x="5765146" y="50414"/>
                </a:cubicBezTo>
                <a:cubicBezTo>
                  <a:pt x="5792695" y="43060"/>
                  <a:pt x="5827352" y="38097"/>
                  <a:pt x="5848655" y="35257"/>
                </a:cubicBezTo>
                <a:lnTo>
                  <a:pt x="5930656" y="30131"/>
                </a:lnTo>
                <a:lnTo>
                  <a:pt x="6124150" y="31679"/>
                </a:lnTo>
                <a:cubicBezTo>
                  <a:pt x="6138131" y="22216"/>
                  <a:pt x="6167730" y="4075"/>
                  <a:pt x="6189199" y="5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1255060" y="5279511"/>
            <a:ext cx="9681882" cy="7398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TOWS ANALYSIS OF KNOWLEDGE MANAGEMENT SYSTEMS FOR AMAZON </a:t>
            </a:r>
            <a:endParaRPr lang="en-US" kern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graphicFrame>
        <p:nvGraphicFramePr>
          <p:cNvPr id="5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6239610"/>
              </p:ext>
            </p:extLst>
          </p:nvPr>
        </p:nvGraphicFramePr>
        <p:xfrm>
          <a:off x="623087" y="355448"/>
          <a:ext cx="10945826" cy="4461961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7468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400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598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9911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296372">
                <a:tc>
                  <a:txBody>
                    <a:bodyPr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1500">
                          <a:solidFill>
                            <a:schemeClr val="tx1"/>
                          </a:solidFill>
                        </a:rPr>
                        <a:t>T</a:t>
                      </a:r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1500">
                          <a:solidFill>
                            <a:schemeClr val="tx1"/>
                          </a:solidFill>
                        </a:rPr>
                        <a:t>(Threats)</a:t>
                      </a:r>
                      <a:endParaRPr lang="en-US" sz="15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7745" marR="107745" marT="107745" marB="107745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1500" dirty="0">
                          <a:solidFill>
                            <a:schemeClr val="tx1"/>
                          </a:solidFill>
                        </a:rPr>
                        <a:t>O</a:t>
                      </a:r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1500" dirty="0">
                          <a:solidFill>
                            <a:schemeClr val="tx1"/>
                          </a:solidFill>
                        </a:rPr>
                        <a:t>(Opportunities)</a:t>
                      </a:r>
                      <a:endParaRPr lang="en-US" sz="15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7745" marR="107745" marT="107745" marB="107745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1500">
                          <a:solidFill>
                            <a:schemeClr val="tx1"/>
                          </a:solidFill>
                        </a:rPr>
                        <a:t>W</a:t>
                      </a:r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1500">
                          <a:solidFill>
                            <a:schemeClr val="tx1"/>
                          </a:solidFill>
                        </a:rPr>
                        <a:t>(Weaknesses)</a:t>
                      </a:r>
                    </a:p>
                    <a:p>
                      <a:pPr algn="ctr">
                        <a:lnSpc>
                          <a:spcPts val="4200"/>
                        </a:lnSpc>
                        <a:defRPr/>
                      </a:pPr>
                      <a:endParaRPr lang="en-US" sz="15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7745" marR="107745" marT="107745" marB="107745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1500">
                          <a:solidFill>
                            <a:schemeClr val="tx1"/>
                          </a:solidFill>
                        </a:rPr>
                        <a:t>S</a:t>
                      </a:r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1500">
                          <a:solidFill>
                            <a:schemeClr val="tx1"/>
                          </a:solidFill>
                        </a:rPr>
                        <a:t>(Strengths)</a:t>
                      </a:r>
                    </a:p>
                    <a:p>
                      <a:pPr algn="ctr">
                        <a:lnSpc>
                          <a:spcPts val="4200"/>
                        </a:lnSpc>
                        <a:defRPr/>
                      </a:pPr>
                      <a:endParaRPr lang="en-US" sz="15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7745" marR="107745" marT="107745" marB="10774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32678">
                <a:tc>
                  <a:txBody>
                    <a:bodyPr/>
                    <a:lstStyle/>
                    <a:p>
                      <a:pPr marL="101601" lvl="0" indent="-342900" algn="just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  <a:defRPr/>
                      </a:pPr>
                      <a:r>
                        <a:rPr lang="en-GB" sz="14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Competition from other businesses investing in KMS (Hagiu &amp; Wright, 2020).</a:t>
                      </a:r>
                    </a:p>
                    <a:p>
                      <a:pPr marL="101601" lvl="0" indent="-342900" algn="just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  <a:defRPr/>
                      </a:pPr>
                      <a:r>
                        <a:rPr lang="en-GB" sz="14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Cybersecurity risks such as ransomware attacks and data breaches (Lee, et.al, 2022).</a:t>
                      </a:r>
                      <a:endParaRPr lang="en-US" sz="1400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7745" marR="107745" marT="107745" marB="107745"/>
                </a:tc>
                <a:tc>
                  <a:txBody>
                    <a:bodyPr/>
                    <a:lstStyle/>
                    <a:p>
                      <a:pPr marL="44451" marR="0" lvl="0" indent="-28575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Personalized suggestions for increased sales and customer satisfaction (</a:t>
                      </a:r>
                      <a:r>
                        <a:rPr lang="en-GB" sz="1400" b="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Hadwre</a:t>
                      </a: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et.al., 2021).</a:t>
                      </a:r>
                    </a:p>
                    <a:p>
                      <a:pPr marL="44451" marR="0" lvl="0" indent="-28575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Supply chain optimization through real-time insights (Mehta, 2023).</a:t>
                      </a:r>
                      <a:endParaRPr lang="en-US" sz="1400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7745" marR="107745" marT="107745" marB="107745"/>
                </a:tc>
                <a:tc>
                  <a:txBody>
                    <a:bodyPr/>
                    <a:lstStyle/>
                    <a:p>
                      <a:pPr marL="44451" marR="0" lvl="0" indent="-28575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Complexity of data management due to vast array of products and services (Sivarajah, et.al., 2017).</a:t>
                      </a:r>
                    </a:p>
                    <a:p>
                      <a:pPr marL="44451" marR="0" lvl="0" indent="-28575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Dependency on technology infrastructure, especially AWS (Kotarba, 2018).</a:t>
                      </a:r>
                      <a:endParaRPr lang="en-US" sz="1400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7745" marR="107745" marT="107745" marB="107745"/>
                </a:tc>
                <a:tc>
                  <a:txBody>
                    <a:bodyPr/>
                    <a:lstStyle/>
                    <a:p>
                      <a:pPr marL="44451" marR="0" lvl="0" indent="-28575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Advanced technology infrastructure provided by 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Amazon Web Services  </a:t>
                      </a: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AWS (</a:t>
                      </a:r>
                      <a:r>
                        <a:rPr lang="en-GB" sz="1400" b="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Flamand</a:t>
                      </a: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et.al., 2020).</a:t>
                      </a:r>
                    </a:p>
                    <a:p>
                      <a:pPr marL="44451" marR="0" lvl="0" indent="-28575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Innovative culture driving KMS capabilities (</a:t>
                      </a:r>
                      <a:r>
                        <a:rPr lang="en-GB" sz="1400" b="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Flamand</a:t>
                      </a: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et.al., 2020).</a:t>
                      </a:r>
                    </a:p>
                    <a:p>
                      <a:pPr marL="0" marR="0" lvl="0" indent="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lang="en-US" sz="1400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7745" marR="107745" marT="107745" marB="10774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700E0F77-E936-4985-B7B1-B9823486A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5C8260E-968F-44E8-A823-ABB431311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8658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89" y="0"/>
            <a:ext cx="11231745" cy="458818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FE43805F-24A6-46A4-B19B-54F283473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01107" y="5661132"/>
            <a:ext cx="1463040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C48D4C-DD53-44D6-14E3-B2A7EBBA46C4}"/>
              </a:ext>
            </a:extLst>
          </p:cNvPr>
          <p:cNvSpPr txBox="1"/>
          <p:nvPr/>
        </p:nvSpPr>
        <p:spPr>
          <a:xfrm>
            <a:off x="5162719" y="4883544"/>
            <a:ext cx="6586915" cy="15569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TOWS ANALYSIS OF KNOWLEDGE MANAGEMENT SYSTEMS FOR MICROSOFT</a:t>
            </a:r>
          </a:p>
        </p:txBody>
      </p:sp>
      <p:graphicFrame>
        <p:nvGraphicFramePr>
          <p:cNvPr id="2" name="Table 5">
            <a:extLst>
              <a:ext uri="{FF2B5EF4-FFF2-40B4-BE49-F238E27FC236}">
                <a16:creationId xmlns:a16="http://schemas.microsoft.com/office/drawing/2014/main" id="{0DF24545-E1C0-FEDA-739E-1D909E3111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8904513"/>
              </p:ext>
            </p:extLst>
          </p:nvPr>
        </p:nvGraphicFramePr>
        <p:xfrm>
          <a:off x="1047259" y="200032"/>
          <a:ext cx="10369647" cy="4388152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61333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182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367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70127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728499">
                <a:tc>
                  <a:txBody>
                    <a:bodyPr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(Threats)</a:t>
                      </a:r>
                    </a:p>
                  </a:txBody>
                  <a:tcPr marL="57192" marR="92024" marT="16340" marB="122553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(Opportunities)</a:t>
                      </a:r>
                    </a:p>
                  </a:txBody>
                  <a:tcPr marL="57192" marR="92024" marT="16340" marB="122553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</a:t>
                      </a:r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(Weaknesses)</a:t>
                      </a:r>
                    </a:p>
                    <a:p>
                      <a:pPr algn="ctr">
                        <a:lnSpc>
                          <a:spcPts val="4200"/>
                        </a:lnSpc>
                        <a:defRPr/>
                      </a:pPr>
                      <a:endParaRPr lang="en-US" sz="1400" b="1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192" marR="92024" marT="16340" marB="122553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1400" b="1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1400" b="1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(Strengths)</a:t>
                      </a:r>
                    </a:p>
                    <a:p>
                      <a:pPr algn="ctr">
                        <a:lnSpc>
                          <a:spcPts val="4200"/>
                        </a:lnSpc>
                        <a:defRPr/>
                      </a:pPr>
                      <a:endParaRPr lang="en-US" sz="1400" b="1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192" marR="92024" marT="16340" marB="122553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14115">
                <a:tc>
                  <a:txBody>
                    <a:bodyPr/>
                    <a:lstStyle/>
                    <a:p>
                      <a:pPr marL="101601" lvl="0" indent="-342900" algn="just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  <a:defRPr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Competition from tech giants like Google, Amazon, and Apple (Hobert, 2018).</a:t>
                      </a:r>
                    </a:p>
                    <a:p>
                      <a:pPr marL="101601" lvl="0" indent="-342900" algn="just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 disruption from emerging technologies like blockchain (Swan, 2017).</a:t>
                      </a:r>
                    </a:p>
                  </a:txBody>
                  <a:tcPr marL="57192" marR="92024" marT="16340" marB="122553"/>
                </a:tc>
                <a:tc>
                  <a:txBody>
                    <a:bodyPr/>
                    <a:lstStyle/>
                    <a:p>
                      <a:pPr marL="44451" marR="0" lvl="0" indent="-28575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Cloud computing growth through platforms like Azure. (Jha, 2023).</a:t>
                      </a:r>
                    </a:p>
                    <a:p>
                      <a:pPr marL="44451" marR="0" lvl="0" indent="-28575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Digital inclusion initiatives promoting technology access. </a:t>
                      </a:r>
                      <a:endParaRPr lang="en-US" sz="14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192" marR="92024" marT="16340" marB="122553"/>
                </a:tc>
                <a:tc>
                  <a:txBody>
                    <a:bodyPr/>
                    <a:lstStyle/>
                    <a:p>
                      <a:pPr marL="44451" marR="0" lvl="0" indent="-28575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Software vulnerabilities exposing to cyberattacks</a:t>
                      </a:r>
                    </a:p>
                    <a:p>
                      <a:pPr marL="44451" marR="0" lvl="0" indent="-28575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Innovation fatigue due to scale and bureaucracy (</a:t>
                      </a:r>
                      <a:r>
                        <a:rPr lang="en-GB" sz="1400" cap="none" spc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Barrantes</a:t>
                      </a: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&amp; Leach, 2021). .</a:t>
                      </a:r>
                      <a:endParaRPr lang="en-US" sz="14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192" marR="92024" marT="16340" marB="122553"/>
                </a:tc>
                <a:tc>
                  <a:txBody>
                    <a:bodyPr/>
                    <a:lstStyle/>
                    <a:p>
                      <a:pPr marL="44451" marR="0" lvl="0" indent="-28575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Diverse product portfolio including Office 365, Xbox, Azure, and Windows (</a:t>
                      </a:r>
                      <a:r>
                        <a:rPr lang="en-GB" sz="1400" b="0" kern="1200" cap="none" spc="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Barrantes</a:t>
                      </a:r>
                      <a:r>
                        <a:rPr lang="en-GB" sz="1400" b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&amp; Leach, 2021). .</a:t>
                      </a:r>
                    </a:p>
                    <a:p>
                      <a:pPr marL="44451" marR="0" lvl="0" indent="-28575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 leadership in operating systems and productivity software.</a:t>
                      </a:r>
                    </a:p>
                    <a:p>
                      <a:pPr marL="0" marR="0" lvl="0" indent="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lang="en-US" sz="14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192" marR="92024" marT="16340" marB="122553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52012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40575C9F-1DB3-1D95-1928-BC8C04D83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18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KNOWLEDGE MANAGEMENT SYSTEM SIMILARITIES AND DIFFERENCES BETWEEN MICROSOFT CORPORATION AND AMAZON COMPANY</a:t>
            </a:r>
            <a:br>
              <a:rPr lang="en-US" sz="18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kern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95A9BD3-839A-5B2E-034E-7B9B709337B3}"/>
              </a:ext>
            </a:extLst>
          </p:cNvPr>
          <p:cNvSpPr>
            <a:spLocks/>
          </p:cNvSpPr>
          <p:nvPr/>
        </p:nvSpPr>
        <p:spPr>
          <a:xfrm>
            <a:off x="1805397" y="2615979"/>
            <a:ext cx="4220731" cy="674225"/>
          </a:xfrm>
          <a:prstGeom prst="rect">
            <a:avLst/>
          </a:prstGeom>
        </p:spPr>
        <p:txBody>
          <a:bodyPr/>
          <a:lstStyle/>
          <a:p>
            <a:pPr algn="ctr" defTabSz="740664">
              <a:spcAft>
                <a:spcPts val="600"/>
              </a:spcAft>
            </a:pPr>
            <a:r>
              <a:rPr lang="en-GB" b="1" kern="1200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Similarities</a:t>
            </a:r>
            <a:endParaRPr lang="en-GB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600"/>
              </a:spcAft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D1003F6-C5BD-9BDB-ECB6-A2533BC0F42E}"/>
              </a:ext>
            </a:extLst>
          </p:cNvPr>
          <p:cNvSpPr>
            <a:spLocks/>
          </p:cNvSpPr>
          <p:nvPr/>
        </p:nvSpPr>
        <p:spPr>
          <a:xfrm>
            <a:off x="1885940" y="3290204"/>
            <a:ext cx="4220731" cy="30151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85750" indent="-285750" algn="just" defTabSz="444398">
              <a:lnSpc>
                <a:spcPct val="90000"/>
              </a:lnSpc>
              <a:spcAft>
                <a:spcPts val="486"/>
              </a:spcAft>
              <a:buFont typeface="Wingdings" panose="05000000000000000000" pitchFamily="2" charset="2"/>
              <a:buChar char="§"/>
            </a:pPr>
            <a:r>
              <a:rPr lang="en-GB" sz="15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Amazon and Microsoft have centralized repositories for employees to access various knowledge resources like papers, wikis, FAQs, and best practices (Daher &amp; </a:t>
            </a:r>
            <a:r>
              <a:rPr lang="en-GB" sz="1500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Hajjdiab</a:t>
            </a:r>
            <a:r>
              <a:rPr lang="en-GB" sz="15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2018).</a:t>
            </a:r>
          </a:p>
          <a:p>
            <a:pPr marL="285750" indent="-285750" algn="just" defTabSz="444398">
              <a:lnSpc>
                <a:spcPct val="90000"/>
              </a:lnSpc>
              <a:spcAft>
                <a:spcPts val="486"/>
              </a:spcAft>
              <a:buFont typeface="Wingdings" panose="05000000000000000000" pitchFamily="2" charset="2"/>
              <a:buChar char="§"/>
            </a:pPr>
            <a:endParaRPr lang="en-GB" sz="1500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indent="-285750" algn="just" defTabSz="444398">
              <a:lnSpc>
                <a:spcPct val="90000"/>
              </a:lnSpc>
              <a:spcAft>
                <a:spcPts val="486"/>
              </a:spcAft>
              <a:buFont typeface="Wingdings" panose="05000000000000000000" pitchFamily="2" charset="2"/>
              <a:buChar char="§"/>
            </a:pPr>
            <a:r>
              <a:rPr lang="en-US" altLang="en-US" sz="15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Both organizations prioritize workplace collaboration and offer resources to facilitate immediate communication and cooperation among employees (</a:t>
            </a:r>
            <a:r>
              <a:rPr lang="en-US" altLang="en-US" sz="1500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Pierleoni</a:t>
            </a:r>
            <a:r>
              <a:rPr lang="en-US" altLang="en-US" sz="15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et. al., 2020). </a:t>
            </a:r>
            <a:endParaRPr lang="en-GB" sz="1500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indent="-285750" defTabSz="740664">
              <a:lnSpc>
                <a:spcPct val="90000"/>
              </a:lnSpc>
              <a:spcAft>
                <a:spcPts val="486"/>
              </a:spcAft>
              <a:buFont typeface="Wingdings" panose="05000000000000000000" pitchFamily="2" charset="2"/>
              <a:buChar char="§"/>
            </a:pPr>
            <a:endParaRPr lang="en-GB" sz="15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EE440E9-ED4D-4133-9910-FEA0F97AF468}"/>
              </a:ext>
            </a:extLst>
          </p:cNvPr>
          <p:cNvSpPr>
            <a:spLocks/>
          </p:cNvSpPr>
          <p:nvPr/>
        </p:nvSpPr>
        <p:spPr>
          <a:xfrm>
            <a:off x="6169027" y="2615979"/>
            <a:ext cx="4241517" cy="674225"/>
          </a:xfrm>
          <a:prstGeom prst="rect">
            <a:avLst/>
          </a:prstGeom>
        </p:spPr>
        <p:txBody>
          <a:bodyPr/>
          <a:lstStyle/>
          <a:p>
            <a:pPr algn="ctr" defTabSz="740664">
              <a:spcAft>
                <a:spcPts val="600"/>
              </a:spcAft>
            </a:pPr>
            <a:r>
              <a:rPr lang="en-GB" b="1" kern="1200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Differences</a:t>
            </a:r>
            <a:endParaRPr lang="en-GB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600"/>
              </a:spcAft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43CCED5-DE6D-0767-ED39-FC7EF7BE85D5}"/>
              </a:ext>
            </a:extLst>
          </p:cNvPr>
          <p:cNvSpPr>
            <a:spLocks/>
          </p:cNvSpPr>
          <p:nvPr/>
        </p:nvSpPr>
        <p:spPr>
          <a:xfrm>
            <a:off x="6169027" y="3290204"/>
            <a:ext cx="4241517" cy="30151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85750" indent="-285750" algn="just" defTabSz="444398">
              <a:lnSpc>
                <a:spcPct val="90000"/>
              </a:lnSpc>
              <a:spcAft>
                <a:spcPts val="486"/>
              </a:spcAft>
              <a:buFont typeface="Wingdings" panose="05000000000000000000" pitchFamily="2" charset="2"/>
              <a:buChar char="§"/>
            </a:pPr>
            <a:r>
              <a:rPr lang="en-GB" sz="15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Amazon's Knowledge Management System (KMS) is designed to be customer-centric, in line with its business strategy (Razak, &amp; </a:t>
            </a:r>
            <a:r>
              <a:rPr lang="en-GB" sz="1500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Vattikoti</a:t>
            </a:r>
            <a:r>
              <a:rPr lang="en-GB" sz="15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2018).</a:t>
            </a:r>
          </a:p>
          <a:p>
            <a:pPr marL="285750" indent="-285750" algn="just" defTabSz="444398">
              <a:lnSpc>
                <a:spcPct val="90000"/>
              </a:lnSpc>
              <a:spcAft>
                <a:spcPts val="486"/>
              </a:spcAft>
              <a:buFont typeface="Wingdings" panose="05000000000000000000" pitchFamily="2" charset="2"/>
              <a:buChar char="§"/>
            </a:pPr>
            <a:endParaRPr lang="en-GB" sz="1500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indent="-285750" algn="just" defTabSz="444398">
              <a:lnSpc>
                <a:spcPct val="90000"/>
              </a:lnSpc>
              <a:spcAft>
                <a:spcPts val="486"/>
              </a:spcAft>
              <a:buFont typeface="Wingdings" panose="05000000000000000000" pitchFamily="2" charset="2"/>
              <a:buChar char="§"/>
            </a:pPr>
            <a:r>
              <a:rPr lang="en-GB" sz="15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Microsoft's KMS is a key player in the company's focus on software development and cloud computing, highlighting its commitment to technological advancement (Razak, &amp; </a:t>
            </a:r>
            <a:r>
              <a:rPr lang="en-GB" sz="1500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Vattikoti</a:t>
            </a:r>
            <a:r>
              <a:rPr lang="en-GB" sz="15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2018).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6209606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C9DEC512-742B-1C9E-6D19-D0CFB6D04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 OF KNOWLEDGE MANAGEMENT SYSTEMS</a:t>
            </a: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0D3D1AB2-1024-7487-6655-39F64D078F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0947584"/>
              </p:ext>
            </p:extLst>
          </p:nvPr>
        </p:nvGraphicFramePr>
        <p:xfrm>
          <a:off x="320040" y="2795689"/>
          <a:ext cx="11548873" cy="326192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3746429">
                  <a:extLst>
                    <a:ext uri="{9D8B030D-6E8A-4147-A177-3AD203B41FA5}">
                      <a16:colId xmlns:a16="http://schemas.microsoft.com/office/drawing/2014/main" val="1648987570"/>
                    </a:ext>
                  </a:extLst>
                </a:gridCol>
                <a:gridCol w="3901222">
                  <a:extLst>
                    <a:ext uri="{9D8B030D-6E8A-4147-A177-3AD203B41FA5}">
                      <a16:colId xmlns:a16="http://schemas.microsoft.com/office/drawing/2014/main" val="1802113156"/>
                    </a:ext>
                  </a:extLst>
                </a:gridCol>
                <a:gridCol w="3901222">
                  <a:extLst>
                    <a:ext uri="{9D8B030D-6E8A-4147-A177-3AD203B41FA5}">
                      <a16:colId xmlns:a16="http://schemas.microsoft.com/office/drawing/2014/main" val="999247546"/>
                    </a:ext>
                  </a:extLst>
                </a:gridCol>
              </a:tblGrid>
              <a:tr h="609551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82372" marR="82372" marT="41186" marB="41186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Critical Evaluation of Amazon's KMS	</a:t>
                      </a:r>
                    </a:p>
                  </a:txBody>
                  <a:tcPr marL="82372" marR="82372" marT="41186" marB="41186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Critical Evaluation of Microsoft's KMS</a:t>
                      </a:r>
                    </a:p>
                  </a:txBody>
                  <a:tcPr marL="82372" marR="82372" marT="41186" marB="41186"/>
                </a:tc>
                <a:extLst>
                  <a:ext uri="{0D108BD9-81ED-4DB2-BD59-A6C34878D82A}">
                    <a16:rowId xmlns:a16="http://schemas.microsoft.com/office/drawing/2014/main" val="891918032"/>
                  </a:ext>
                </a:extLst>
              </a:tr>
              <a:tr h="884123">
                <a:tc>
                  <a:txBody>
                    <a:bodyPr/>
                    <a:lstStyle/>
                    <a:p>
                      <a:pPr algn="just"/>
                      <a:r>
                        <a:rPr lang="en-GB" sz="1300" b="1" kern="1200">
                          <a:solidFill>
                            <a:schemeClr val="dk1"/>
                          </a:solidFill>
                          <a:effectLst/>
                        </a:rPr>
                        <a:t>Usability and Integration</a:t>
                      </a:r>
                      <a:endParaRPr lang="en-GB" sz="13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372" marR="82372" marT="41186" marB="41186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300"/>
                        <a:t>Amazon's KMS prioritises usability, content relevance, and easy connection with other systems (Caruso, 2017). .</a:t>
                      </a:r>
                      <a:endParaRPr lang="en-GB" sz="13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372" marR="82372" marT="41186" marB="41186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300"/>
                        <a:t>Microsoft's KMS provides vast and accurate information by utilising AI-powered search capabilities and community comments (Caruso, 2017)..</a:t>
                      </a:r>
                      <a:endParaRPr lang="en-GB" sz="13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372" marR="82372" marT="41186" marB="41186"/>
                </a:tc>
                <a:extLst>
                  <a:ext uri="{0D108BD9-81ED-4DB2-BD59-A6C34878D82A}">
                    <a16:rowId xmlns:a16="http://schemas.microsoft.com/office/drawing/2014/main" val="1758262525"/>
                  </a:ext>
                </a:extLst>
              </a:tr>
              <a:tr h="884123">
                <a:tc>
                  <a:txBody>
                    <a:bodyPr/>
                    <a:lstStyle/>
                    <a:p>
                      <a:pPr algn="just"/>
                      <a:r>
                        <a:rPr lang="en-GB" sz="1300" b="1"/>
                        <a:t>Data Security</a:t>
                      </a:r>
                      <a:endParaRPr lang="en-GB" sz="1300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372" marR="82372" marT="41186" marB="41186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300"/>
                        <a:t>Security measures like as encryption and frequent audits are essential for protecting sensitive information within Amazon's KMS (Okike, and Mbero, 2015).</a:t>
                      </a:r>
                      <a:endParaRPr lang="en-GB" sz="13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372" marR="82372" marT="41186" marB="41186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300"/>
                        <a:t>Microsoft guarantees data security by providing semantic search capabilities and integrating with collaborative tools, which improves relevance and accuracy (Okike, and Mbero, 2015).</a:t>
                      </a:r>
                      <a:endParaRPr lang="en-GB" sz="13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372" marR="82372" marT="41186" marB="41186"/>
                </a:tc>
                <a:extLst>
                  <a:ext uri="{0D108BD9-81ED-4DB2-BD59-A6C34878D82A}">
                    <a16:rowId xmlns:a16="http://schemas.microsoft.com/office/drawing/2014/main" val="2721498934"/>
                  </a:ext>
                </a:extLst>
              </a:tr>
              <a:tr h="884123">
                <a:tc>
                  <a:txBody>
                    <a:bodyPr/>
                    <a:lstStyle/>
                    <a:p>
                      <a:pPr algn="just"/>
                      <a:r>
                        <a:rPr lang="en-GB" sz="1300" b="1" kern="1200">
                          <a:solidFill>
                            <a:schemeClr val="dk1"/>
                          </a:solidFill>
                          <a:effectLst/>
                        </a:rPr>
                        <a:t>Customer Satisfaction</a:t>
                      </a:r>
                      <a:endParaRPr lang="en-GB" sz="13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372" marR="82372" marT="41186" marB="41186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300"/>
                        <a:t>Amazon's KMS efficacy is measured using key performance indicators (KPIs) like as user engagement, productivity increases, and customer happiness (Caruso, 2017).</a:t>
                      </a:r>
                      <a:endParaRPr lang="en-GB" sz="13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372" marR="82372" marT="41186" marB="41186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300"/>
                        <a:t>Microsoft is committed to continuous improvement in user experience, using AI algorithms to recommend relevant content and increase user pleasure (Caruso, 2017). </a:t>
                      </a:r>
                      <a:endParaRPr lang="en-GB" sz="13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372" marR="82372" marT="41186" marB="41186"/>
                </a:tc>
                <a:extLst>
                  <a:ext uri="{0D108BD9-81ED-4DB2-BD59-A6C34878D82A}">
                    <a16:rowId xmlns:a16="http://schemas.microsoft.com/office/drawing/2014/main" val="11413177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32291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B8B355-E94C-D6C9-BEA8-1DC8B62C7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 USING PORTER'S FIVE FORCES AND THE VALUE CHAIN MODEL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AFF28A0-4B94-90CB-1C59-ED42E472F9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2476434"/>
              </p:ext>
            </p:extLst>
          </p:nvPr>
        </p:nvGraphicFramePr>
        <p:xfrm>
          <a:off x="320040" y="2861372"/>
          <a:ext cx="11548874" cy="3130554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547290">
                  <a:extLst>
                    <a:ext uri="{9D8B030D-6E8A-4147-A177-3AD203B41FA5}">
                      <a16:colId xmlns:a16="http://schemas.microsoft.com/office/drawing/2014/main" val="3201516246"/>
                    </a:ext>
                  </a:extLst>
                </a:gridCol>
                <a:gridCol w="5380819">
                  <a:extLst>
                    <a:ext uri="{9D8B030D-6E8A-4147-A177-3AD203B41FA5}">
                      <a16:colId xmlns:a16="http://schemas.microsoft.com/office/drawing/2014/main" val="960771831"/>
                    </a:ext>
                  </a:extLst>
                </a:gridCol>
                <a:gridCol w="4620765">
                  <a:extLst>
                    <a:ext uri="{9D8B030D-6E8A-4147-A177-3AD203B41FA5}">
                      <a16:colId xmlns:a16="http://schemas.microsoft.com/office/drawing/2014/main" val="735611582"/>
                    </a:ext>
                  </a:extLst>
                </a:gridCol>
              </a:tblGrid>
              <a:tr h="441266">
                <a:tc>
                  <a:txBody>
                    <a:bodyPr/>
                    <a:lstStyle/>
                    <a:p>
                      <a:endParaRPr lang="en-GB" sz="1600" b="0" cap="none" spc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4236" marR="104236" marT="104236" marB="52118" anchor="ctr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600" b="0" cap="none" spc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Evaluation using Porter's Five Forces</a:t>
                      </a:r>
                    </a:p>
                  </a:txBody>
                  <a:tcPr marL="104236" marR="104236" marT="104236" marB="52118" anchor="ctr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600" b="0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Evaluation using The Value Chain Model</a:t>
                      </a:r>
                    </a:p>
                  </a:txBody>
                  <a:tcPr marL="104236" marR="104236" marT="104236" marB="52118" anchor="ctr"/>
                </a:tc>
                <a:extLst>
                  <a:ext uri="{0D108BD9-81ED-4DB2-BD59-A6C34878D82A}">
                    <a16:rowId xmlns:a16="http://schemas.microsoft.com/office/drawing/2014/main" val="2577815269"/>
                  </a:ext>
                </a:extLst>
              </a:tr>
              <a:tr h="1240408"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AMAZON:</a:t>
                      </a:r>
                    </a:p>
                  </a:txBody>
                  <a:tcPr marL="104236" marR="104236" marT="104236" marB="52118"/>
                </a:tc>
                <a:tc>
                  <a:txBody>
                    <a:bodyPr/>
                    <a:lstStyle/>
                    <a:p>
                      <a:pPr marL="285750" lvl="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threat of new entrants due to high entry barriers.</a:t>
                      </a:r>
                    </a:p>
                    <a:p>
                      <a:pPr marL="285750" lvl="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Moderate bargaining power of suppliers. </a:t>
                      </a:r>
                    </a:p>
                    <a:p>
                      <a:pPr marL="285750" lvl="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bargaining power of buyers. </a:t>
                      </a:r>
                    </a:p>
                    <a:p>
                      <a:pPr marL="285750" lvl="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Moderate threat of substitutes.</a:t>
                      </a:r>
                    </a:p>
                    <a:p>
                      <a:pPr marL="285750" lvl="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Highly competitive rivalry.</a:t>
                      </a:r>
                    </a:p>
                  </a:txBody>
                  <a:tcPr marL="104236" marR="104236" marT="104236" marB="52118"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Effective supply chain management. 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Utilisation of modern technology in operations. 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analytics for sales and marketing.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Investments in post-purchase service. 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Prime membership for outbound logistics.</a:t>
                      </a:r>
                    </a:p>
                  </a:txBody>
                  <a:tcPr marL="104236" marR="104236" marT="104236" marB="52118"/>
                </a:tc>
                <a:extLst>
                  <a:ext uri="{0D108BD9-81ED-4DB2-BD59-A6C34878D82A}">
                    <a16:rowId xmlns:a16="http://schemas.microsoft.com/office/drawing/2014/main" val="2083152341"/>
                  </a:ext>
                </a:extLst>
              </a:tr>
              <a:tr h="1448880"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MICROSOFT</a:t>
                      </a:r>
                    </a:p>
                  </a:txBody>
                  <a:tcPr marL="104236" marR="104236" marT="104236" marB="52118"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kern="12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threat of new entrants due to considerable entry barriers.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kern="12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Moderate bargaining power of suppliers. 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kern="12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Varies bargaining power of buyers. 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kern="12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Moderate to low threat of substitutes. 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kern="12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Highly competitive rivalry.</a:t>
                      </a:r>
                      <a:endParaRPr lang="en-GB" sz="1400" b="1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4236" marR="104236" marT="104236" marB="52118"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Efficient inbound logistics.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Creation and support of software, hardware, and services. 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Targeted advertising and strategic alliances.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Various support services for customer satisfaction.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Global outbound logistics.</a:t>
                      </a:r>
                      <a:endParaRPr lang="en-GB" sz="14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4236" marR="104236" marT="104236" marB="52118"/>
                </a:tc>
                <a:extLst>
                  <a:ext uri="{0D108BD9-81ED-4DB2-BD59-A6C34878D82A}">
                    <a16:rowId xmlns:a16="http://schemas.microsoft.com/office/drawing/2014/main" val="26600786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65488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88" y="45795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56AA78-95D4-BA47-3DBF-756BC7571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 FOR AMAZON COMPANY AND MICROSOFT CORPORATION' KNOWLEDGE MANAGEMENT SYSTEMS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B46CC099-7E48-9DC0-FE11-83DE10E182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0615480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D7E5806-51D4-DC8A-BD15-45626CC1CE5A}"/>
              </a:ext>
            </a:extLst>
          </p:cNvPr>
          <p:cNvSpPr txBox="1"/>
          <p:nvPr/>
        </p:nvSpPr>
        <p:spPr>
          <a:xfrm>
            <a:off x="-585861" y="2416184"/>
            <a:ext cx="4788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AMAZON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BA06D8-D980-49D8-E689-6F86330130A9}"/>
              </a:ext>
            </a:extLst>
          </p:cNvPr>
          <p:cNvSpPr txBox="1"/>
          <p:nvPr/>
        </p:nvSpPr>
        <p:spPr>
          <a:xfrm>
            <a:off x="5112091" y="2407223"/>
            <a:ext cx="42046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MICROSOFT</a:t>
            </a:r>
          </a:p>
        </p:txBody>
      </p:sp>
    </p:spTree>
    <p:extLst>
      <p:ext uri="{BB962C8B-B14F-4D97-AF65-F5344CB8AC3E}">
        <p14:creationId xmlns:p14="http://schemas.microsoft.com/office/powerpoint/2010/main" val="26464987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D9006D0-2488-6E78-3551-5331A79CA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4CDAFC66-E5D6-5AD9-59DD-EE32651D2DC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1802" y="2743200"/>
            <a:ext cx="5049063" cy="36131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just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Amazon and Microsoft's success demonstrates the value of KMS in promoting innovation, cooperation, and customer pleasure.</a:t>
            </a:r>
          </a:p>
          <a:p>
            <a:pPr marL="0" marR="0" lvl="0" indent="0" algn="just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By constantly refining and improving their KMS, both companies can manage hurdles, grasp opportunities, and maintain their leadership positions in the technology market.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14" name="Picture 13" descr="Light bulb on yellow background with sketched light beams and cord">
            <a:extLst>
              <a:ext uri="{FF2B5EF4-FFF2-40B4-BE49-F238E27FC236}">
                <a16:creationId xmlns:a16="http://schemas.microsoft.com/office/drawing/2014/main" id="{1D3582B0-5759-F036-94C2-BFDB459C05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765" r="507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E9949A8-2309-AD53-60D2-97AA6D118FB4}"/>
              </a:ext>
            </a:extLst>
          </p:cNvPr>
          <p:cNvSpPr txBox="1"/>
          <p:nvPr/>
        </p:nvSpPr>
        <p:spPr>
          <a:xfrm flipV="1">
            <a:off x="1209369" y="1399623"/>
            <a:ext cx="8254300" cy="45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73265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DAB2F-0525-C7E0-AEB9-00531E0E0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6319"/>
          </a:xfrm>
        </p:spPr>
        <p:txBody>
          <a:bodyPr>
            <a:no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6C52F6-6E47-7C8F-F393-18B5CDA57C4E}"/>
              </a:ext>
            </a:extLst>
          </p:cNvPr>
          <p:cNvSpPr txBox="1"/>
          <p:nvPr/>
        </p:nvSpPr>
        <p:spPr>
          <a:xfrm>
            <a:off x="791496" y="796413"/>
            <a:ext cx="1084498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Wingdings" panose="05000000000000000000" pitchFamily="2" charset="2"/>
              <a:buChar char="§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Barrantes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R. &amp; Leach, T. (2021). The Impact of the COVID-19 Pandemic on One of The Biggest Technology Giant Shares: A Financial Analysis on Microsoft Corporation. Journal of Student Research, 10(3).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Caruso, S.J., (2017). A Foundation for Understanding Knowledge Sharing: Organizational Culture, Informal Workplace Learning, Performance Support, And Knowledge Management. Contemporary Issues in Education Research (Online), 10(1), pp. 45-52.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Cusumano, M. A. &amp; Selby, R. W. (1998). Microsoft Secrets, Microsoft Secrets: How the World's Most Powerful Software Company Creates Technology, Shapes Markets, and Manage People. 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Daher, Z.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Hajjdiab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H. (2018). Cloud storage comparative analysis amazon simple storage vs. Microsoft azure blob storage. International Journal of Machine Learning and Computing, 8(1), 85-9.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Flamand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O. J. Wisher, A. and Shannon, R. (2020). "Strategic Plan: Amazon" Undergraduate Theses, Professional Papers, and Capstone Artifacts. 309.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Gibbert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Leibold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M., &amp; Probst, G. (2002). Five styles of customer knowledge management, and how smart companies use them to create value. European management journal, 20(5), 459-469.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Hadwre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A.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Tavana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 Gills, D.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Rezania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 (2021). A Systematic Review of Organizational Factors Impacting Cloud-based Technology Adoption Using Technology-Organization-Environment Framework, Internet of Things, V. 15, 100407. 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Hagiu, A. &amp; Wright, J. (2020). Multi-sided Platforms". Harvard Business School.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Hobert, K. Woodbridge, M. Basso, M. (2018). Magic Quadrant for Content Services Platforms.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Jha, S. (2023). What is Microsoft Azure: How Does It Work and Services. 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Kotarba, M. (2018). Digital Transformation of Business Models. Foundations of Management. 10.  123-142. 10.2478/fman-2018-0011.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Lee, J.K. Chang, Y. Kwon, H.Y. et al. (2020).  Reconciliation of Privacy with Preventive Cybersecurity: The Bright Internet Approach. Inf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Syst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Front 22, 45–57. 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Okike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E.U.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Mbero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Z.A., (2015). Information Technology (IT) Knowledge Management system stage model: A proposal for today's workplace. International Journal of Computer Science Issues (IJCSI), 12(5), pp. 193-202.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Pierleoni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Concetti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Belli and L. Palma, (2020), "Amazon, Google and Microsoft Solutions for IoT: Architectures and a Performance Comparison," in IEEE Access, vol. 8, pp. 5455-5470. 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Razak, A.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Vattikoti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K. (2018). Critical Evaluation of Value Chain Analysis for Assessing Competitive Advantage-A Study on Select Companies Of E-Tailing Industry. Academy of Strategic Management Journal, 17(6), 1-14.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Sivarajah, U. Kamal, M. M. Irani, Z.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Weerakkody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V. (2017). "Critical Analysis of Big Data Challenges and Analytical Methods". Journal of Business Research. Volume 70, Pp. 263-286. 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Swan, M. (2017). Anticipating the Economic Benefits of Blockchain. Technology Innovation Management Review. 7. 6-13.  10.22215/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timreview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/1109. 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Waters, J. (2024). "Amazon.com." American Company,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Encyclopedia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Britannica.</a:t>
            </a:r>
          </a:p>
        </p:txBody>
      </p:sp>
    </p:spTree>
    <p:extLst>
      <p:ext uri="{BB962C8B-B14F-4D97-AF65-F5344CB8AC3E}">
        <p14:creationId xmlns:p14="http://schemas.microsoft.com/office/powerpoint/2010/main" val="26255662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1332</TotalTime>
  <Words>1721</Words>
  <Application>Microsoft Office PowerPoint</Application>
  <PresentationFormat>Widescreen</PresentationFormat>
  <Paragraphs>159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2" baseType="lpstr">
      <vt:lpstr>Aptos</vt:lpstr>
      <vt:lpstr>Aptos Display</vt:lpstr>
      <vt:lpstr>Arial</vt:lpstr>
      <vt:lpstr>Calibri</vt:lpstr>
      <vt:lpstr>Codec Pro ExtraBold</vt:lpstr>
      <vt:lpstr>Codec Pro ExtraBold Italics</vt:lpstr>
      <vt:lpstr>Montserrat Classic Bold</vt:lpstr>
      <vt:lpstr>Söhne</vt:lpstr>
      <vt:lpstr>Wingdings</vt:lpstr>
      <vt:lpstr>Office Theme</vt:lpstr>
      <vt:lpstr>PowerPoint Presentation</vt:lpstr>
      <vt:lpstr>PowerPoint Presentation</vt:lpstr>
      <vt:lpstr>PowerPoint Presentation</vt:lpstr>
      <vt:lpstr>INTRODUCTION TO AMAZON COMPANY AND MICROSOFT CORPORATION </vt:lpstr>
      <vt:lpstr>PowerPoint Presentation</vt:lpstr>
      <vt:lpstr>PowerPoint Presentation</vt:lpstr>
      <vt:lpstr>KNOWLEDGE MANAGEMENT SYSTEM SIMILARITIES AND DIFFERENCES BETWEEN MICROSOFT CORPORATION AND AMAZON COMPANY </vt:lpstr>
      <vt:lpstr>CRITICAL EVALUATION OF KNOWLEDGE MANAGEMENT SYSTEMS  </vt:lpstr>
      <vt:lpstr>EVALUATION USING PORTER'S FIVE FORCES AND THE VALUE CHAIN MODEL </vt:lpstr>
      <vt:lpstr>RECOMMENDATIONS FOR AMAZON COMPANY AND MICROSOFT CORPORATION' KNOWLEDGE MANAGEMENT SYSTEMS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Alexandra Ghita (2127554)</dc:creator>
  <cp:lastModifiedBy>Alexandra Ghita (2127554)</cp:lastModifiedBy>
  <cp:revision>7</cp:revision>
  <dcterms:created xsi:type="dcterms:W3CDTF">2024-03-11T11:15:53Z</dcterms:created>
  <dcterms:modified xsi:type="dcterms:W3CDTF">2024-03-12T11:16:52Z</dcterms:modified>
</cp:coreProperties>
</file>