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1" ContentType="image/jpeg"/>
  <Default Extension="vi" ContentType="image/jpe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0" r:id="rId1"/>
  </p:sldMasterIdLst>
  <p:notesMasterIdLst>
    <p:notesMasterId r:id="rId11"/>
  </p:notesMasterIdLst>
  <p:sldIdLst>
    <p:sldId id="256" r:id="rId2"/>
    <p:sldId id="264" r:id="rId3"/>
    <p:sldId id="265" r:id="rId4"/>
    <p:sldId id="258" r:id="rId5"/>
    <p:sldId id="267" r:id="rId6"/>
    <p:sldId id="268" r:id="rId7"/>
    <p:sldId id="269" r:id="rId8"/>
    <p:sldId id="270" r:id="rId9"/>
    <p:sldId id="271" r:id="rId10"/>
  </p:sldIdLst>
  <p:sldSz cx="12192000" cy="6858000"/>
  <p:notesSz cx="6858000" cy="99472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v Pretty (2319306)" initials="BP(" lastIdx="0" clrIdx="0">
    <p:extLst>
      <p:ext uri="{19B8F6BF-5375-455C-9EA6-DF929625EA0E}">
        <p15:presenceInfo xmlns:p15="http://schemas.microsoft.com/office/powerpoint/2012/main" userId="S-1-5-21-1634088312-3044846694-1899877562-10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2" d="100"/>
          <a:sy n="82" d="100"/>
        </p:scale>
        <p:origin x="720" y="62"/>
      </p:cViewPr>
      <p:guideLst/>
    </p:cSldViewPr>
  </p:slideViewPr>
  <p:notesTextViewPr>
    <p:cViewPr>
      <p:scale>
        <a:sx n="1" d="1"/>
        <a:sy n="1" d="1"/>
      </p:scale>
      <p:origin x="0" y="0"/>
    </p:cViewPr>
  </p:notesTextViewPr>
  <p:notesViewPr>
    <p:cSldViewPr snapToGrid="0">
      <p:cViewPr varScale="1">
        <p:scale>
          <a:sx n="60" d="100"/>
          <a:sy n="60" d="100"/>
        </p:scale>
        <p:origin x="3264" y="6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5B10FA-8644-4DFA-B992-9C737BD75887}" type="doc">
      <dgm:prSet loTypeId="urn:microsoft.com/office/officeart/2005/8/layout/hList1" loCatId="list" qsTypeId="urn:microsoft.com/office/officeart/2005/8/quickstyle/3d1" qsCatId="3D" csTypeId="urn:microsoft.com/office/officeart/2005/8/colors/colorful1" csCatId="colorful" phldr="1"/>
      <dgm:spPr/>
      <dgm:t>
        <a:bodyPr/>
        <a:lstStyle/>
        <a:p>
          <a:endParaRPr lang="en-GB"/>
        </a:p>
      </dgm:t>
    </dgm:pt>
    <dgm:pt modelId="{E1330F52-8DB5-4473-B0EF-D5DF5AFE13BC}">
      <dgm:prSet phldrT="[Text]"/>
      <dgm:spPr/>
      <dgm:t>
        <a:bodyPr/>
        <a:lstStyle/>
        <a:p>
          <a:r>
            <a:rPr lang="en-GB" dirty="0"/>
            <a:t>Sound working knowledge </a:t>
          </a:r>
        </a:p>
      </dgm:t>
    </dgm:pt>
    <dgm:pt modelId="{6C184715-1B98-402C-BACD-84F36C1FFF8C}" type="parTrans" cxnId="{55C0B4C5-B2AC-4829-8E44-991B484C4821}">
      <dgm:prSet/>
      <dgm:spPr/>
      <dgm:t>
        <a:bodyPr/>
        <a:lstStyle/>
        <a:p>
          <a:endParaRPr lang="en-GB"/>
        </a:p>
      </dgm:t>
    </dgm:pt>
    <dgm:pt modelId="{F273E884-8C6E-4CB2-A123-791DCDA31715}" type="sibTrans" cxnId="{55C0B4C5-B2AC-4829-8E44-991B484C4821}">
      <dgm:prSet/>
      <dgm:spPr/>
      <dgm:t>
        <a:bodyPr/>
        <a:lstStyle/>
        <a:p>
          <a:endParaRPr lang="en-GB"/>
        </a:p>
      </dgm:t>
    </dgm:pt>
    <dgm:pt modelId="{1DECDBD4-1096-4970-9F06-5D51A5C8520E}">
      <dgm:prSet phldrT="[Text]"/>
      <dgm:spPr/>
      <dgm:t>
        <a:bodyPr/>
        <a:lstStyle/>
        <a:p>
          <a:r>
            <a:rPr lang="en-GB" dirty="0"/>
            <a:t>Committed </a:t>
          </a:r>
        </a:p>
      </dgm:t>
    </dgm:pt>
    <dgm:pt modelId="{E15B1908-3D75-4285-9C97-0D9855723521}" type="parTrans" cxnId="{1812A879-1877-4C98-AE2D-18E0582D4742}">
      <dgm:prSet/>
      <dgm:spPr/>
      <dgm:t>
        <a:bodyPr/>
        <a:lstStyle/>
        <a:p>
          <a:endParaRPr lang="en-GB"/>
        </a:p>
      </dgm:t>
    </dgm:pt>
    <dgm:pt modelId="{C30C2029-5613-485F-94CA-FBD08BF16B01}" type="sibTrans" cxnId="{1812A879-1877-4C98-AE2D-18E0582D4742}">
      <dgm:prSet/>
      <dgm:spPr/>
      <dgm:t>
        <a:bodyPr/>
        <a:lstStyle/>
        <a:p>
          <a:endParaRPr lang="en-GB"/>
        </a:p>
      </dgm:t>
    </dgm:pt>
    <dgm:pt modelId="{CC31B5A9-9C56-493C-B7E1-53928D82F8B9}">
      <dgm:prSet phldrT="[Text]"/>
      <dgm:spPr/>
      <dgm:t>
        <a:bodyPr/>
        <a:lstStyle/>
        <a:p>
          <a:r>
            <a:rPr lang="en-GB" dirty="0"/>
            <a:t>Patient centred </a:t>
          </a:r>
        </a:p>
      </dgm:t>
    </dgm:pt>
    <dgm:pt modelId="{A569DF5A-7A51-46BB-A678-FE4902CA6D86}" type="parTrans" cxnId="{338F0D26-2435-43B9-9B54-32820C747C81}">
      <dgm:prSet/>
      <dgm:spPr/>
      <dgm:t>
        <a:bodyPr/>
        <a:lstStyle/>
        <a:p>
          <a:endParaRPr lang="en-GB"/>
        </a:p>
      </dgm:t>
    </dgm:pt>
    <dgm:pt modelId="{7A473F45-7D9E-44F5-BA01-0BC0E69FD2E8}" type="sibTrans" cxnId="{338F0D26-2435-43B9-9B54-32820C747C81}">
      <dgm:prSet/>
      <dgm:spPr/>
      <dgm:t>
        <a:bodyPr/>
        <a:lstStyle/>
        <a:p>
          <a:endParaRPr lang="en-GB"/>
        </a:p>
      </dgm:t>
    </dgm:pt>
    <dgm:pt modelId="{E0AE4FDB-3355-445C-B9AA-059B3B12FBD5}">
      <dgm:prSet phldrT="[Text]"/>
      <dgm:spPr/>
      <dgm:t>
        <a:bodyPr/>
        <a:lstStyle/>
        <a:p>
          <a:r>
            <a:rPr lang="en-GB" dirty="0"/>
            <a:t>Communication </a:t>
          </a:r>
        </a:p>
      </dgm:t>
    </dgm:pt>
    <dgm:pt modelId="{889D091B-8064-4EE9-A037-C93099D44AEF}" type="parTrans" cxnId="{5A50161B-7C43-40B1-A6E4-BDD96751A4A6}">
      <dgm:prSet/>
      <dgm:spPr/>
      <dgm:t>
        <a:bodyPr/>
        <a:lstStyle/>
        <a:p>
          <a:endParaRPr lang="en-GB"/>
        </a:p>
      </dgm:t>
    </dgm:pt>
    <dgm:pt modelId="{FCB49BA0-A696-4D40-9485-99B4CD729ECC}" type="sibTrans" cxnId="{5A50161B-7C43-40B1-A6E4-BDD96751A4A6}">
      <dgm:prSet/>
      <dgm:spPr/>
      <dgm:t>
        <a:bodyPr/>
        <a:lstStyle/>
        <a:p>
          <a:endParaRPr lang="en-GB"/>
        </a:p>
      </dgm:t>
    </dgm:pt>
    <dgm:pt modelId="{F59730A0-7B30-4119-BCA8-E75CC13EC357}">
      <dgm:prSet phldrT="[Text]"/>
      <dgm:spPr/>
      <dgm:t>
        <a:bodyPr/>
        <a:lstStyle/>
        <a:p>
          <a:r>
            <a:rPr lang="en-GB" dirty="0"/>
            <a:t>Development</a:t>
          </a:r>
        </a:p>
      </dgm:t>
    </dgm:pt>
    <dgm:pt modelId="{7C2D5058-E3FB-4CAA-8735-7DDAD5F9E48C}" type="parTrans" cxnId="{463D0000-20E9-4FEB-93E5-8EA9B8636378}">
      <dgm:prSet/>
      <dgm:spPr/>
      <dgm:t>
        <a:bodyPr/>
        <a:lstStyle/>
        <a:p>
          <a:endParaRPr lang="en-GB"/>
        </a:p>
      </dgm:t>
    </dgm:pt>
    <dgm:pt modelId="{7F85FA0F-9237-4CAF-BA6A-290FDA173D9C}" type="sibTrans" cxnId="{463D0000-20E9-4FEB-93E5-8EA9B8636378}">
      <dgm:prSet/>
      <dgm:spPr/>
      <dgm:t>
        <a:bodyPr/>
        <a:lstStyle/>
        <a:p>
          <a:endParaRPr lang="en-GB"/>
        </a:p>
      </dgm:t>
    </dgm:pt>
    <dgm:pt modelId="{938A5334-2C21-4947-AE6B-0E6967C2461B}">
      <dgm:prSet/>
      <dgm:spPr/>
      <dgm:t>
        <a:bodyPr/>
        <a:lstStyle/>
        <a:p>
          <a:r>
            <a:rPr lang="en-GB" dirty="0"/>
            <a:t>Understanding of the service users health, wellbeing  and social needs </a:t>
          </a:r>
        </a:p>
      </dgm:t>
    </dgm:pt>
    <dgm:pt modelId="{02B8DBE5-452D-4DA9-B9CE-29C324E639F4}" type="parTrans" cxnId="{22EF8A87-7A30-4DB7-B54F-A4F2EA2B86B9}">
      <dgm:prSet/>
      <dgm:spPr/>
      <dgm:t>
        <a:bodyPr/>
        <a:lstStyle/>
        <a:p>
          <a:endParaRPr lang="en-GB"/>
        </a:p>
      </dgm:t>
    </dgm:pt>
    <dgm:pt modelId="{DCC0F6A1-6EA1-4E34-9C71-876DCB1D725D}" type="sibTrans" cxnId="{22EF8A87-7A30-4DB7-B54F-A4F2EA2B86B9}">
      <dgm:prSet/>
      <dgm:spPr/>
      <dgm:t>
        <a:bodyPr/>
        <a:lstStyle/>
        <a:p>
          <a:endParaRPr lang="en-GB"/>
        </a:p>
      </dgm:t>
    </dgm:pt>
    <dgm:pt modelId="{31958009-8AEA-4549-ABEC-A685AB875EBE}">
      <dgm:prSet/>
      <dgm:spPr/>
      <dgm:t>
        <a:bodyPr/>
        <a:lstStyle/>
        <a:p>
          <a:r>
            <a:rPr lang="en-GB" dirty="0"/>
            <a:t>Demonstrates an eagerness to  implement and drive change </a:t>
          </a:r>
        </a:p>
      </dgm:t>
    </dgm:pt>
    <dgm:pt modelId="{5DEB2756-8CC3-49D0-B71B-92183B9933BB}" type="parTrans" cxnId="{57848E75-E0B5-4D5A-B25D-AB536E7CBF49}">
      <dgm:prSet/>
      <dgm:spPr/>
      <dgm:t>
        <a:bodyPr/>
        <a:lstStyle/>
        <a:p>
          <a:endParaRPr lang="en-GB"/>
        </a:p>
      </dgm:t>
    </dgm:pt>
    <dgm:pt modelId="{864F82D9-AAD6-4CDC-9BD2-91033A52FD04}" type="sibTrans" cxnId="{57848E75-E0B5-4D5A-B25D-AB536E7CBF49}">
      <dgm:prSet/>
      <dgm:spPr/>
      <dgm:t>
        <a:bodyPr/>
        <a:lstStyle/>
        <a:p>
          <a:endParaRPr lang="en-GB"/>
        </a:p>
      </dgm:t>
    </dgm:pt>
    <dgm:pt modelId="{F6D39520-6803-4B8D-8CD1-CCE8555211CD}">
      <dgm:prSet/>
      <dgm:spPr/>
      <dgm:t>
        <a:bodyPr/>
        <a:lstStyle/>
        <a:p>
          <a:r>
            <a:rPr lang="en-GB" dirty="0"/>
            <a:t>Supporting and enabling role to enhance patients experience</a:t>
          </a:r>
        </a:p>
      </dgm:t>
    </dgm:pt>
    <dgm:pt modelId="{26C977AA-5F27-49D4-A079-C05C5BBC2CCE}" type="parTrans" cxnId="{3DD715E2-88FE-4544-8F92-3345FCF17D5B}">
      <dgm:prSet/>
      <dgm:spPr/>
      <dgm:t>
        <a:bodyPr/>
        <a:lstStyle/>
        <a:p>
          <a:endParaRPr lang="en-GB"/>
        </a:p>
      </dgm:t>
    </dgm:pt>
    <dgm:pt modelId="{4AF50C50-8B66-481D-B48A-AC759200BEB2}" type="sibTrans" cxnId="{3DD715E2-88FE-4544-8F92-3345FCF17D5B}">
      <dgm:prSet/>
      <dgm:spPr/>
      <dgm:t>
        <a:bodyPr/>
        <a:lstStyle/>
        <a:p>
          <a:endParaRPr lang="en-GB"/>
        </a:p>
      </dgm:t>
    </dgm:pt>
    <dgm:pt modelId="{0793C9AF-C2FC-4BEE-806C-444AC28C2C62}">
      <dgm:prSet/>
      <dgm:spPr/>
      <dgm:t>
        <a:bodyPr/>
        <a:lstStyle/>
        <a:p>
          <a:r>
            <a:rPr lang="en-GB" dirty="0"/>
            <a:t>Effective communication and collaboration</a:t>
          </a:r>
        </a:p>
      </dgm:t>
    </dgm:pt>
    <dgm:pt modelId="{F2F497DB-5ACE-4AB5-B0B4-BE67CE902759}" type="parTrans" cxnId="{F713C3B5-B21B-4364-A651-22B171AEE52F}">
      <dgm:prSet/>
      <dgm:spPr/>
      <dgm:t>
        <a:bodyPr/>
        <a:lstStyle/>
        <a:p>
          <a:endParaRPr lang="en-GB"/>
        </a:p>
      </dgm:t>
    </dgm:pt>
    <dgm:pt modelId="{B0821BF2-0DE5-4239-8D10-425FDD443128}" type="sibTrans" cxnId="{F713C3B5-B21B-4364-A651-22B171AEE52F}">
      <dgm:prSet/>
      <dgm:spPr/>
      <dgm:t>
        <a:bodyPr/>
        <a:lstStyle/>
        <a:p>
          <a:endParaRPr lang="en-GB"/>
        </a:p>
      </dgm:t>
    </dgm:pt>
    <dgm:pt modelId="{5C6D10BB-623E-4D66-A4AD-2E72FD6B952E}">
      <dgm:prSet/>
      <dgm:spPr/>
      <dgm:t>
        <a:bodyPr/>
        <a:lstStyle/>
        <a:p>
          <a:r>
            <a:rPr lang="en-GB" dirty="0"/>
            <a:t>To develop and empower patients, students and staff</a:t>
          </a:r>
        </a:p>
      </dgm:t>
    </dgm:pt>
    <dgm:pt modelId="{35687EA1-2ED7-4D56-B3DB-D1460CBBDC92}" type="parTrans" cxnId="{F9360183-37C1-4E6C-B918-104A6DCE5552}">
      <dgm:prSet/>
      <dgm:spPr/>
      <dgm:t>
        <a:bodyPr/>
        <a:lstStyle/>
        <a:p>
          <a:endParaRPr lang="en-GB"/>
        </a:p>
      </dgm:t>
    </dgm:pt>
    <dgm:pt modelId="{3A72A643-EE6F-4433-BA76-156FCACABE86}" type="sibTrans" cxnId="{F9360183-37C1-4E6C-B918-104A6DCE5552}">
      <dgm:prSet/>
      <dgm:spPr/>
      <dgm:t>
        <a:bodyPr/>
        <a:lstStyle/>
        <a:p>
          <a:endParaRPr lang="en-GB"/>
        </a:p>
      </dgm:t>
    </dgm:pt>
    <dgm:pt modelId="{E4AE787E-185A-44CE-9075-F544FD3F436B}">
      <dgm:prSet/>
      <dgm:spPr/>
      <dgm:t>
        <a:bodyPr/>
        <a:lstStyle/>
        <a:p>
          <a:r>
            <a:rPr lang="en-GB" dirty="0"/>
            <a:t>Reflective practice</a:t>
          </a:r>
        </a:p>
      </dgm:t>
    </dgm:pt>
    <dgm:pt modelId="{D00E2AE9-4D51-4D1F-BE31-5D5856DF4B0A}" type="parTrans" cxnId="{5E7C4432-82F9-4F3E-97AE-62F80BB8F0D2}">
      <dgm:prSet/>
      <dgm:spPr/>
    </dgm:pt>
    <dgm:pt modelId="{FE3B5A50-9D20-43DB-A078-83CF2D063735}" type="sibTrans" cxnId="{5E7C4432-82F9-4F3E-97AE-62F80BB8F0D2}">
      <dgm:prSet/>
      <dgm:spPr/>
    </dgm:pt>
    <dgm:pt modelId="{5B4A7FF9-C58B-42A1-9952-1CE1F6C15D5E}" type="pres">
      <dgm:prSet presAssocID="{735B10FA-8644-4DFA-B992-9C737BD75887}" presName="Name0" presStyleCnt="0">
        <dgm:presLayoutVars>
          <dgm:dir/>
          <dgm:animLvl val="lvl"/>
          <dgm:resizeHandles val="exact"/>
        </dgm:presLayoutVars>
      </dgm:prSet>
      <dgm:spPr/>
    </dgm:pt>
    <dgm:pt modelId="{75AEC218-75A1-43E9-9DFE-6016B5D1F4E2}" type="pres">
      <dgm:prSet presAssocID="{E1330F52-8DB5-4473-B0EF-D5DF5AFE13BC}" presName="composite" presStyleCnt="0"/>
      <dgm:spPr/>
    </dgm:pt>
    <dgm:pt modelId="{01F4D3D3-E963-4B4B-9702-1A69B301B1E1}" type="pres">
      <dgm:prSet presAssocID="{E1330F52-8DB5-4473-B0EF-D5DF5AFE13BC}" presName="parTx" presStyleLbl="alignNode1" presStyleIdx="0" presStyleCnt="5">
        <dgm:presLayoutVars>
          <dgm:chMax val="0"/>
          <dgm:chPref val="0"/>
          <dgm:bulletEnabled val="1"/>
        </dgm:presLayoutVars>
      </dgm:prSet>
      <dgm:spPr/>
    </dgm:pt>
    <dgm:pt modelId="{A54A3610-414D-40A8-A27A-D4FFC78D3B24}" type="pres">
      <dgm:prSet presAssocID="{E1330F52-8DB5-4473-B0EF-D5DF5AFE13BC}" presName="desTx" presStyleLbl="alignAccFollowNode1" presStyleIdx="0" presStyleCnt="5">
        <dgm:presLayoutVars>
          <dgm:bulletEnabled val="1"/>
        </dgm:presLayoutVars>
      </dgm:prSet>
      <dgm:spPr/>
    </dgm:pt>
    <dgm:pt modelId="{F43AC719-2230-442A-8B49-B3496C2B51F7}" type="pres">
      <dgm:prSet presAssocID="{F273E884-8C6E-4CB2-A123-791DCDA31715}" presName="space" presStyleCnt="0"/>
      <dgm:spPr/>
    </dgm:pt>
    <dgm:pt modelId="{A2A2AEE7-55F1-4787-B728-8E54049802A7}" type="pres">
      <dgm:prSet presAssocID="{1DECDBD4-1096-4970-9F06-5D51A5C8520E}" presName="composite" presStyleCnt="0"/>
      <dgm:spPr/>
    </dgm:pt>
    <dgm:pt modelId="{EE9A8BF1-F64B-4AEF-880F-93F40A5A66D6}" type="pres">
      <dgm:prSet presAssocID="{1DECDBD4-1096-4970-9F06-5D51A5C8520E}" presName="parTx" presStyleLbl="alignNode1" presStyleIdx="1" presStyleCnt="5">
        <dgm:presLayoutVars>
          <dgm:chMax val="0"/>
          <dgm:chPref val="0"/>
          <dgm:bulletEnabled val="1"/>
        </dgm:presLayoutVars>
      </dgm:prSet>
      <dgm:spPr/>
    </dgm:pt>
    <dgm:pt modelId="{2F1A0ACD-6F7C-40FE-A684-FA830C44BAFD}" type="pres">
      <dgm:prSet presAssocID="{1DECDBD4-1096-4970-9F06-5D51A5C8520E}" presName="desTx" presStyleLbl="alignAccFollowNode1" presStyleIdx="1" presStyleCnt="5">
        <dgm:presLayoutVars>
          <dgm:bulletEnabled val="1"/>
        </dgm:presLayoutVars>
      </dgm:prSet>
      <dgm:spPr/>
    </dgm:pt>
    <dgm:pt modelId="{3B00054D-6A39-4A29-854F-90322F6229F5}" type="pres">
      <dgm:prSet presAssocID="{C30C2029-5613-485F-94CA-FBD08BF16B01}" presName="space" presStyleCnt="0"/>
      <dgm:spPr/>
    </dgm:pt>
    <dgm:pt modelId="{9F3F90E1-41CF-4C92-9972-8A8B98A4FFF8}" type="pres">
      <dgm:prSet presAssocID="{CC31B5A9-9C56-493C-B7E1-53928D82F8B9}" presName="composite" presStyleCnt="0"/>
      <dgm:spPr/>
    </dgm:pt>
    <dgm:pt modelId="{B053F57D-016C-4A67-9362-497E64F01721}" type="pres">
      <dgm:prSet presAssocID="{CC31B5A9-9C56-493C-B7E1-53928D82F8B9}" presName="parTx" presStyleLbl="alignNode1" presStyleIdx="2" presStyleCnt="5">
        <dgm:presLayoutVars>
          <dgm:chMax val="0"/>
          <dgm:chPref val="0"/>
          <dgm:bulletEnabled val="1"/>
        </dgm:presLayoutVars>
      </dgm:prSet>
      <dgm:spPr/>
    </dgm:pt>
    <dgm:pt modelId="{84B4276A-39DC-4A4F-8EF4-8170053DA058}" type="pres">
      <dgm:prSet presAssocID="{CC31B5A9-9C56-493C-B7E1-53928D82F8B9}" presName="desTx" presStyleLbl="alignAccFollowNode1" presStyleIdx="2" presStyleCnt="5">
        <dgm:presLayoutVars>
          <dgm:bulletEnabled val="1"/>
        </dgm:presLayoutVars>
      </dgm:prSet>
      <dgm:spPr/>
    </dgm:pt>
    <dgm:pt modelId="{70775777-4B14-4745-A1CF-AB7305135C86}" type="pres">
      <dgm:prSet presAssocID="{7A473F45-7D9E-44F5-BA01-0BC0E69FD2E8}" presName="space" presStyleCnt="0"/>
      <dgm:spPr/>
    </dgm:pt>
    <dgm:pt modelId="{7FE2F51A-F5E7-4C63-B8A6-C6DAAA9CB210}" type="pres">
      <dgm:prSet presAssocID="{E0AE4FDB-3355-445C-B9AA-059B3B12FBD5}" presName="composite" presStyleCnt="0"/>
      <dgm:spPr/>
    </dgm:pt>
    <dgm:pt modelId="{B89C557F-5092-4DCF-BFB7-1E666751DDB8}" type="pres">
      <dgm:prSet presAssocID="{E0AE4FDB-3355-445C-B9AA-059B3B12FBD5}" presName="parTx" presStyleLbl="alignNode1" presStyleIdx="3" presStyleCnt="5">
        <dgm:presLayoutVars>
          <dgm:chMax val="0"/>
          <dgm:chPref val="0"/>
          <dgm:bulletEnabled val="1"/>
        </dgm:presLayoutVars>
      </dgm:prSet>
      <dgm:spPr/>
    </dgm:pt>
    <dgm:pt modelId="{67372023-CD09-4328-A9CE-77787575C92B}" type="pres">
      <dgm:prSet presAssocID="{E0AE4FDB-3355-445C-B9AA-059B3B12FBD5}" presName="desTx" presStyleLbl="alignAccFollowNode1" presStyleIdx="3" presStyleCnt="5">
        <dgm:presLayoutVars>
          <dgm:bulletEnabled val="1"/>
        </dgm:presLayoutVars>
      </dgm:prSet>
      <dgm:spPr/>
    </dgm:pt>
    <dgm:pt modelId="{F1874AAE-DFDD-4320-9639-83F349B9EB80}" type="pres">
      <dgm:prSet presAssocID="{FCB49BA0-A696-4D40-9485-99B4CD729ECC}" presName="space" presStyleCnt="0"/>
      <dgm:spPr/>
    </dgm:pt>
    <dgm:pt modelId="{78218794-238B-4FE7-928C-EA3F9C919BD1}" type="pres">
      <dgm:prSet presAssocID="{F59730A0-7B30-4119-BCA8-E75CC13EC357}" presName="composite" presStyleCnt="0"/>
      <dgm:spPr/>
    </dgm:pt>
    <dgm:pt modelId="{93693B6D-ACDA-4C07-B801-137A0717A201}" type="pres">
      <dgm:prSet presAssocID="{F59730A0-7B30-4119-BCA8-E75CC13EC357}" presName="parTx" presStyleLbl="alignNode1" presStyleIdx="4" presStyleCnt="5">
        <dgm:presLayoutVars>
          <dgm:chMax val="0"/>
          <dgm:chPref val="0"/>
          <dgm:bulletEnabled val="1"/>
        </dgm:presLayoutVars>
      </dgm:prSet>
      <dgm:spPr/>
    </dgm:pt>
    <dgm:pt modelId="{E87A58A2-C698-4FED-9EF4-958B29907032}" type="pres">
      <dgm:prSet presAssocID="{F59730A0-7B30-4119-BCA8-E75CC13EC357}" presName="desTx" presStyleLbl="alignAccFollowNode1" presStyleIdx="4" presStyleCnt="5">
        <dgm:presLayoutVars>
          <dgm:bulletEnabled val="1"/>
        </dgm:presLayoutVars>
      </dgm:prSet>
      <dgm:spPr/>
    </dgm:pt>
  </dgm:ptLst>
  <dgm:cxnLst>
    <dgm:cxn modelId="{463D0000-20E9-4FEB-93E5-8EA9B8636378}" srcId="{735B10FA-8644-4DFA-B992-9C737BD75887}" destId="{F59730A0-7B30-4119-BCA8-E75CC13EC357}" srcOrd="4" destOrd="0" parTransId="{7C2D5058-E3FB-4CAA-8735-7DDAD5F9E48C}" sibTransId="{7F85FA0F-9237-4CAF-BA6A-290FDA173D9C}"/>
    <dgm:cxn modelId="{D11E7F03-65A0-484E-87C9-2AED6033EAE6}" type="presOf" srcId="{31958009-8AEA-4549-ABEC-A685AB875EBE}" destId="{2F1A0ACD-6F7C-40FE-A684-FA830C44BAFD}" srcOrd="0" destOrd="0" presId="urn:microsoft.com/office/officeart/2005/8/layout/hList1"/>
    <dgm:cxn modelId="{413D5406-6DCF-4029-A303-273C9C324D6D}" type="presOf" srcId="{1DECDBD4-1096-4970-9F06-5D51A5C8520E}" destId="{EE9A8BF1-F64B-4AEF-880F-93F40A5A66D6}" srcOrd="0" destOrd="0" presId="urn:microsoft.com/office/officeart/2005/8/layout/hList1"/>
    <dgm:cxn modelId="{5A50161B-7C43-40B1-A6E4-BDD96751A4A6}" srcId="{735B10FA-8644-4DFA-B992-9C737BD75887}" destId="{E0AE4FDB-3355-445C-B9AA-059B3B12FBD5}" srcOrd="3" destOrd="0" parTransId="{889D091B-8064-4EE9-A037-C93099D44AEF}" sibTransId="{FCB49BA0-A696-4D40-9485-99B4CD729ECC}"/>
    <dgm:cxn modelId="{338F0D26-2435-43B9-9B54-32820C747C81}" srcId="{735B10FA-8644-4DFA-B992-9C737BD75887}" destId="{CC31B5A9-9C56-493C-B7E1-53928D82F8B9}" srcOrd="2" destOrd="0" parTransId="{A569DF5A-7A51-46BB-A678-FE4902CA6D86}" sibTransId="{7A473F45-7D9E-44F5-BA01-0BC0E69FD2E8}"/>
    <dgm:cxn modelId="{5E7C4432-82F9-4F3E-97AE-62F80BB8F0D2}" srcId="{F59730A0-7B30-4119-BCA8-E75CC13EC357}" destId="{E4AE787E-185A-44CE-9075-F544FD3F436B}" srcOrd="1" destOrd="0" parTransId="{D00E2AE9-4D51-4D1F-BE31-5D5856DF4B0A}" sibTransId="{FE3B5A50-9D20-43DB-A078-83CF2D063735}"/>
    <dgm:cxn modelId="{8B069538-EF2E-414D-A8CC-6D8F9E8097A1}" type="presOf" srcId="{0793C9AF-C2FC-4BEE-806C-444AC28C2C62}" destId="{67372023-CD09-4328-A9CE-77787575C92B}" srcOrd="0" destOrd="0" presId="urn:microsoft.com/office/officeart/2005/8/layout/hList1"/>
    <dgm:cxn modelId="{FF29965C-1B6F-4773-8C65-213FDD8CEE9C}" type="presOf" srcId="{E1330F52-8DB5-4473-B0EF-D5DF5AFE13BC}" destId="{01F4D3D3-E963-4B4B-9702-1A69B301B1E1}" srcOrd="0" destOrd="0" presId="urn:microsoft.com/office/officeart/2005/8/layout/hList1"/>
    <dgm:cxn modelId="{8A89CA49-3ACF-486D-A0E6-E8340EFAE975}" type="presOf" srcId="{735B10FA-8644-4DFA-B992-9C737BD75887}" destId="{5B4A7FF9-C58B-42A1-9952-1CE1F6C15D5E}" srcOrd="0" destOrd="0" presId="urn:microsoft.com/office/officeart/2005/8/layout/hList1"/>
    <dgm:cxn modelId="{880D266A-A576-44A1-A496-8C0077329483}" type="presOf" srcId="{E0AE4FDB-3355-445C-B9AA-059B3B12FBD5}" destId="{B89C557F-5092-4DCF-BFB7-1E666751DDB8}" srcOrd="0" destOrd="0" presId="urn:microsoft.com/office/officeart/2005/8/layout/hList1"/>
    <dgm:cxn modelId="{5EE84A71-78B9-4AA2-9850-1BFC1AFFE38F}" type="presOf" srcId="{5C6D10BB-623E-4D66-A4AD-2E72FD6B952E}" destId="{E87A58A2-C698-4FED-9EF4-958B29907032}" srcOrd="0" destOrd="0" presId="urn:microsoft.com/office/officeart/2005/8/layout/hList1"/>
    <dgm:cxn modelId="{57848E75-E0B5-4D5A-B25D-AB536E7CBF49}" srcId="{1DECDBD4-1096-4970-9F06-5D51A5C8520E}" destId="{31958009-8AEA-4549-ABEC-A685AB875EBE}" srcOrd="0" destOrd="0" parTransId="{5DEB2756-8CC3-49D0-B71B-92183B9933BB}" sibTransId="{864F82D9-AAD6-4CDC-9BD2-91033A52FD04}"/>
    <dgm:cxn modelId="{1812A879-1877-4C98-AE2D-18E0582D4742}" srcId="{735B10FA-8644-4DFA-B992-9C737BD75887}" destId="{1DECDBD4-1096-4970-9F06-5D51A5C8520E}" srcOrd="1" destOrd="0" parTransId="{E15B1908-3D75-4285-9C97-0D9855723521}" sibTransId="{C30C2029-5613-485F-94CA-FBD08BF16B01}"/>
    <dgm:cxn modelId="{F9360183-37C1-4E6C-B918-104A6DCE5552}" srcId="{F59730A0-7B30-4119-BCA8-E75CC13EC357}" destId="{5C6D10BB-623E-4D66-A4AD-2E72FD6B952E}" srcOrd="0" destOrd="0" parTransId="{35687EA1-2ED7-4D56-B3DB-D1460CBBDC92}" sibTransId="{3A72A643-EE6F-4433-BA76-156FCACABE86}"/>
    <dgm:cxn modelId="{22EF8A87-7A30-4DB7-B54F-A4F2EA2B86B9}" srcId="{E1330F52-8DB5-4473-B0EF-D5DF5AFE13BC}" destId="{938A5334-2C21-4947-AE6B-0E6967C2461B}" srcOrd="0" destOrd="0" parTransId="{02B8DBE5-452D-4DA9-B9CE-29C324E639F4}" sibTransId="{DCC0F6A1-6EA1-4E34-9C71-876DCB1D725D}"/>
    <dgm:cxn modelId="{F713C3B5-B21B-4364-A651-22B171AEE52F}" srcId="{E0AE4FDB-3355-445C-B9AA-059B3B12FBD5}" destId="{0793C9AF-C2FC-4BEE-806C-444AC28C2C62}" srcOrd="0" destOrd="0" parTransId="{F2F497DB-5ACE-4AB5-B0B4-BE67CE902759}" sibTransId="{B0821BF2-0DE5-4239-8D10-425FDD443128}"/>
    <dgm:cxn modelId="{7C9053B8-29B4-420C-BBC9-3E06AF2D3606}" type="presOf" srcId="{E4AE787E-185A-44CE-9075-F544FD3F436B}" destId="{E87A58A2-C698-4FED-9EF4-958B29907032}" srcOrd="0" destOrd="1" presId="urn:microsoft.com/office/officeart/2005/8/layout/hList1"/>
    <dgm:cxn modelId="{55C0B4C5-B2AC-4829-8E44-991B484C4821}" srcId="{735B10FA-8644-4DFA-B992-9C737BD75887}" destId="{E1330F52-8DB5-4473-B0EF-D5DF5AFE13BC}" srcOrd="0" destOrd="0" parTransId="{6C184715-1B98-402C-BACD-84F36C1FFF8C}" sibTransId="{F273E884-8C6E-4CB2-A123-791DCDA31715}"/>
    <dgm:cxn modelId="{81D80DC9-7DC1-4C0E-BE5B-97D896B59144}" type="presOf" srcId="{938A5334-2C21-4947-AE6B-0E6967C2461B}" destId="{A54A3610-414D-40A8-A27A-D4FFC78D3B24}" srcOrd="0" destOrd="0" presId="urn:microsoft.com/office/officeart/2005/8/layout/hList1"/>
    <dgm:cxn modelId="{4A4878D5-82CB-4BBF-877D-DCB74CFC961C}" type="presOf" srcId="{CC31B5A9-9C56-493C-B7E1-53928D82F8B9}" destId="{B053F57D-016C-4A67-9362-497E64F01721}" srcOrd="0" destOrd="0" presId="urn:microsoft.com/office/officeart/2005/8/layout/hList1"/>
    <dgm:cxn modelId="{3DD715E2-88FE-4544-8F92-3345FCF17D5B}" srcId="{CC31B5A9-9C56-493C-B7E1-53928D82F8B9}" destId="{F6D39520-6803-4B8D-8CD1-CCE8555211CD}" srcOrd="0" destOrd="0" parTransId="{26C977AA-5F27-49D4-A079-C05C5BBC2CCE}" sibTransId="{4AF50C50-8B66-481D-B48A-AC759200BEB2}"/>
    <dgm:cxn modelId="{4A52BCE7-B3AF-451B-9E1F-8C60DB826BB7}" type="presOf" srcId="{F6D39520-6803-4B8D-8CD1-CCE8555211CD}" destId="{84B4276A-39DC-4A4F-8EF4-8170053DA058}" srcOrd="0" destOrd="0" presId="urn:microsoft.com/office/officeart/2005/8/layout/hList1"/>
    <dgm:cxn modelId="{54E8A8F4-CEDB-4DC9-A1E1-ABA39B6BDD9E}" type="presOf" srcId="{F59730A0-7B30-4119-BCA8-E75CC13EC357}" destId="{93693B6D-ACDA-4C07-B801-137A0717A201}" srcOrd="0" destOrd="0" presId="urn:microsoft.com/office/officeart/2005/8/layout/hList1"/>
    <dgm:cxn modelId="{F5978EDE-B705-414C-AE29-16AD5D5F5896}" type="presParOf" srcId="{5B4A7FF9-C58B-42A1-9952-1CE1F6C15D5E}" destId="{75AEC218-75A1-43E9-9DFE-6016B5D1F4E2}" srcOrd="0" destOrd="0" presId="urn:microsoft.com/office/officeart/2005/8/layout/hList1"/>
    <dgm:cxn modelId="{82CDBCB4-EF54-4A0B-857B-ED63786ADB4B}" type="presParOf" srcId="{75AEC218-75A1-43E9-9DFE-6016B5D1F4E2}" destId="{01F4D3D3-E963-4B4B-9702-1A69B301B1E1}" srcOrd="0" destOrd="0" presId="urn:microsoft.com/office/officeart/2005/8/layout/hList1"/>
    <dgm:cxn modelId="{C636FE92-127E-48D8-8346-AECABC38F584}" type="presParOf" srcId="{75AEC218-75A1-43E9-9DFE-6016B5D1F4E2}" destId="{A54A3610-414D-40A8-A27A-D4FFC78D3B24}" srcOrd="1" destOrd="0" presId="urn:microsoft.com/office/officeart/2005/8/layout/hList1"/>
    <dgm:cxn modelId="{316ED3B1-D13D-4909-A276-CFBE6AC0B101}" type="presParOf" srcId="{5B4A7FF9-C58B-42A1-9952-1CE1F6C15D5E}" destId="{F43AC719-2230-442A-8B49-B3496C2B51F7}" srcOrd="1" destOrd="0" presId="urn:microsoft.com/office/officeart/2005/8/layout/hList1"/>
    <dgm:cxn modelId="{71D94BDD-8A25-4428-96B7-3390FA530410}" type="presParOf" srcId="{5B4A7FF9-C58B-42A1-9952-1CE1F6C15D5E}" destId="{A2A2AEE7-55F1-4787-B728-8E54049802A7}" srcOrd="2" destOrd="0" presId="urn:microsoft.com/office/officeart/2005/8/layout/hList1"/>
    <dgm:cxn modelId="{65389786-90A8-4815-BCA1-05B0B9F9B206}" type="presParOf" srcId="{A2A2AEE7-55F1-4787-B728-8E54049802A7}" destId="{EE9A8BF1-F64B-4AEF-880F-93F40A5A66D6}" srcOrd="0" destOrd="0" presId="urn:microsoft.com/office/officeart/2005/8/layout/hList1"/>
    <dgm:cxn modelId="{6E353D11-394B-4772-A325-8120F05A75AF}" type="presParOf" srcId="{A2A2AEE7-55F1-4787-B728-8E54049802A7}" destId="{2F1A0ACD-6F7C-40FE-A684-FA830C44BAFD}" srcOrd="1" destOrd="0" presId="urn:microsoft.com/office/officeart/2005/8/layout/hList1"/>
    <dgm:cxn modelId="{D932B26E-3AAC-49EF-8848-A360039AA42A}" type="presParOf" srcId="{5B4A7FF9-C58B-42A1-9952-1CE1F6C15D5E}" destId="{3B00054D-6A39-4A29-854F-90322F6229F5}" srcOrd="3" destOrd="0" presId="urn:microsoft.com/office/officeart/2005/8/layout/hList1"/>
    <dgm:cxn modelId="{CED0A0B8-62C9-42F7-A03E-AFA0C62D0BE2}" type="presParOf" srcId="{5B4A7FF9-C58B-42A1-9952-1CE1F6C15D5E}" destId="{9F3F90E1-41CF-4C92-9972-8A8B98A4FFF8}" srcOrd="4" destOrd="0" presId="urn:microsoft.com/office/officeart/2005/8/layout/hList1"/>
    <dgm:cxn modelId="{57E3AB8E-3552-489C-8C9F-1376E102A920}" type="presParOf" srcId="{9F3F90E1-41CF-4C92-9972-8A8B98A4FFF8}" destId="{B053F57D-016C-4A67-9362-497E64F01721}" srcOrd="0" destOrd="0" presId="urn:microsoft.com/office/officeart/2005/8/layout/hList1"/>
    <dgm:cxn modelId="{5972113D-CEAC-4400-9B6B-51D77479DE2B}" type="presParOf" srcId="{9F3F90E1-41CF-4C92-9972-8A8B98A4FFF8}" destId="{84B4276A-39DC-4A4F-8EF4-8170053DA058}" srcOrd="1" destOrd="0" presId="urn:microsoft.com/office/officeart/2005/8/layout/hList1"/>
    <dgm:cxn modelId="{C5FAA6B2-EA3F-41F1-9D2F-A8FE8EA6AF0E}" type="presParOf" srcId="{5B4A7FF9-C58B-42A1-9952-1CE1F6C15D5E}" destId="{70775777-4B14-4745-A1CF-AB7305135C86}" srcOrd="5" destOrd="0" presId="urn:microsoft.com/office/officeart/2005/8/layout/hList1"/>
    <dgm:cxn modelId="{E188C326-1A58-4E64-B67A-674295B27EA5}" type="presParOf" srcId="{5B4A7FF9-C58B-42A1-9952-1CE1F6C15D5E}" destId="{7FE2F51A-F5E7-4C63-B8A6-C6DAAA9CB210}" srcOrd="6" destOrd="0" presId="urn:microsoft.com/office/officeart/2005/8/layout/hList1"/>
    <dgm:cxn modelId="{11227487-E883-4E0C-8B28-3A909A8CA45E}" type="presParOf" srcId="{7FE2F51A-F5E7-4C63-B8A6-C6DAAA9CB210}" destId="{B89C557F-5092-4DCF-BFB7-1E666751DDB8}" srcOrd="0" destOrd="0" presId="urn:microsoft.com/office/officeart/2005/8/layout/hList1"/>
    <dgm:cxn modelId="{D44272BE-9EC4-45CF-A216-E3594C5B5DCE}" type="presParOf" srcId="{7FE2F51A-F5E7-4C63-B8A6-C6DAAA9CB210}" destId="{67372023-CD09-4328-A9CE-77787575C92B}" srcOrd="1" destOrd="0" presId="urn:microsoft.com/office/officeart/2005/8/layout/hList1"/>
    <dgm:cxn modelId="{B45E1FCB-2FCE-4898-B730-B965EC5B0B30}" type="presParOf" srcId="{5B4A7FF9-C58B-42A1-9952-1CE1F6C15D5E}" destId="{F1874AAE-DFDD-4320-9639-83F349B9EB80}" srcOrd="7" destOrd="0" presId="urn:microsoft.com/office/officeart/2005/8/layout/hList1"/>
    <dgm:cxn modelId="{CFECD2BB-E3FA-4F3E-82E1-DC3F1BDC0824}" type="presParOf" srcId="{5B4A7FF9-C58B-42A1-9952-1CE1F6C15D5E}" destId="{78218794-238B-4FE7-928C-EA3F9C919BD1}" srcOrd="8" destOrd="0" presId="urn:microsoft.com/office/officeart/2005/8/layout/hList1"/>
    <dgm:cxn modelId="{F5FB9ADF-2D88-4D6E-9782-F12EC3BC4606}" type="presParOf" srcId="{78218794-238B-4FE7-928C-EA3F9C919BD1}" destId="{93693B6D-ACDA-4C07-B801-137A0717A201}" srcOrd="0" destOrd="0" presId="urn:microsoft.com/office/officeart/2005/8/layout/hList1"/>
    <dgm:cxn modelId="{9175BD5A-F70D-44BC-9220-4EBAF647E238}" type="presParOf" srcId="{78218794-238B-4FE7-928C-EA3F9C919BD1}" destId="{E87A58A2-C698-4FED-9EF4-958B29907032}"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D1689C-97A8-486B-910F-8E5845F34CDB}" type="doc">
      <dgm:prSet loTypeId="urn:microsoft.com/office/officeart/2005/8/layout/radial3" loCatId="relationship" qsTypeId="urn:microsoft.com/office/officeart/2005/8/quickstyle/3d4" qsCatId="3D" csTypeId="urn:microsoft.com/office/officeart/2005/8/colors/colorful1" csCatId="colorful" phldr="1"/>
      <dgm:spPr/>
      <dgm:t>
        <a:bodyPr/>
        <a:lstStyle/>
        <a:p>
          <a:endParaRPr lang="en-GB"/>
        </a:p>
      </dgm:t>
    </dgm:pt>
    <dgm:pt modelId="{491621E5-129C-4985-BCB4-C3005AA0FA43}">
      <dgm:prSet phldrT="[Text]"/>
      <dgm:spPr/>
      <dgm:t>
        <a:bodyPr/>
        <a:lstStyle/>
        <a:p>
          <a:r>
            <a:rPr lang="en-GB" dirty="0"/>
            <a:t>Group Sessions </a:t>
          </a:r>
        </a:p>
      </dgm:t>
    </dgm:pt>
    <dgm:pt modelId="{C6C96D8D-5035-434B-89C3-11223DAC88AF}" type="parTrans" cxnId="{8821454E-CAA1-42B1-BCE3-B6DE10A2DBF5}">
      <dgm:prSet/>
      <dgm:spPr/>
      <dgm:t>
        <a:bodyPr/>
        <a:lstStyle/>
        <a:p>
          <a:endParaRPr lang="en-GB"/>
        </a:p>
      </dgm:t>
    </dgm:pt>
    <dgm:pt modelId="{5055FD9C-8EB2-4E3D-BFD3-C7B4DA45B0F8}" type="sibTrans" cxnId="{8821454E-CAA1-42B1-BCE3-B6DE10A2DBF5}">
      <dgm:prSet/>
      <dgm:spPr/>
      <dgm:t>
        <a:bodyPr/>
        <a:lstStyle/>
        <a:p>
          <a:endParaRPr lang="en-GB"/>
        </a:p>
      </dgm:t>
    </dgm:pt>
    <dgm:pt modelId="{C654439D-8469-4E7C-A0B0-8D270F0F3A12}">
      <dgm:prSet phldrT="[Text]" custT="1"/>
      <dgm:spPr/>
      <dgm:t>
        <a:bodyPr/>
        <a:lstStyle/>
        <a:p>
          <a:r>
            <a:rPr lang="en-GB" sz="1600" dirty="0"/>
            <a:t>Resourceful</a:t>
          </a:r>
          <a:endParaRPr lang="en-GB" sz="1200" dirty="0"/>
        </a:p>
      </dgm:t>
    </dgm:pt>
    <dgm:pt modelId="{400708B5-9744-4955-AE54-72143C2D705B}" type="parTrans" cxnId="{D329BB53-4F41-4967-A506-1F11FDBCF9CE}">
      <dgm:prSet/>
      <dgm:spPr/>
      <dgm:t>
        <a:bodyPr/>
        <a:lstStyle/>
        <a:p>
          <a:endParaRPr lang="en-GB"/>
        </a:p>
      </dgm:t>
    </dgm:pt>
    <dgm:pt modelId="{96846A27-6E82-42A0-91D9-237D7AFFBC87}" type="sibTrans" cxnId="{D329BB53-4F41-4967-A506-1F11FDBCF9CE}">
      <dgm:prSet/>
      <dgm:spPr/>
      <dgm:t>
        <a:bodyPr/>
        <a:lstStyle/>
        <a:p>
          <a:endParaRPr lang="en-GB"/>
        </a:p>
      </dgm:t>
    </dgm:pt>
    <dgm:pt modelId="{A439DF9E-453F-4FE6-852F-E4EB987CD9A6}">
      <dgm:prSet phldrT="[Text]" custT="1"/>
      <dgm:spPr/>
      <dgm:t>
        <a:bodyPr/>
        <a:lstStyle/>
        <a:p>
          <a:r>
            <a:rPr lang="en-GB" sz="1600" dirty="0"/>
            <a:t>Effective</a:t>
          </a:r>
        </a:p>
      </dgm:t>
    </dgm:pt>
    <dgm:pt modelId="{BDF6E34D-B15F-4EF2-8BEF-2BFBEE2711C2}" type="parTrans" cxnId="{2A36CAF2-2E15-4516-94F7-2793BE3AFE33}">
      <dgm:prSet/>
      <dgm:spPr/>
      <dgm:t>
        <a:bodyPr/>
        <a:lstStyle/>
        <a:p>
          <a:endParaRPr lang="en-GB"/>
        </a:p>
      </dgm:t>
    </dgm:pt>
    <dgm:pt modelId="{5A48ADAF-1A4B-443B-B11F-36BC17CE9A95}" type="sibTrans" cxnId="{2A36CAF2-2E15-4516-94F7-2793BE3AFE33}">
      <dgm:prSet/>
      <dgm:spPr/>
      <dgm:t>
        <a:bodyPr/>
        <a:lstStyle/>
        <a:p>
          <a:endParaRPr lang="en-GB"/>
        </a:p>
      </dgm:t>
    </dgm:pt>
    <dgm:pt modelId="{AD21A24D-DD24-4DF6-9299-49C7CF1B853E}">
      <dgm:prSet phldrT="[Text]" custT="1"/>
      <dgm:spPr/>
      <dgm:t>
        <a:bodyPr/>
        <a:lstStyle/>
        <a:p>
          <a:r>
            <a:rPr lang="en-GB" sz="1600" dirty="0"/>
            <a:t>Efficient</a:t>
          </a:r>
        </a:p>
      </dgm:t>
    </dgm:pt>
    <dgm:pt modelId="{A9859FA2-BCD3-48AE-8BBF-DA4099C775EB}" type="sibTrans" cxnId="{F07EF410-F711-4280-AD94-A8B0EFB2A502}">
      <dgm:prSet/>
      <dgm:spPr/>
      <dgm:t>
        <a:bodyPr/>
        <a:lstStyle/>
        <a:p>
          <a:endParaRPr lang="en-GB"/>
        </a:p>
      </dgm:t>
    </dgm:pt>
    <dgm:pt modelId="{8E5D74A3-DB63-410F-9290-5509F40C376F}" type="parTrans" cxnId="{F07EF410-F711-4280-AD94-A8B0EFB2A502}">
      <dgm:prSet/>
      <dgm:spPr/>
      <dgm:t>
        <a:bodyPr/>
        <a:lstStyle/>
        <a:p>
          <a:endParaRPr lang="en-GB"/>
        </a:p>
      </dgm:t>
    </dgm:pt>
    <dgm:pt modelId="{91474DDD-1B0A-483C-907C-C23BD76B9425}">
      <dgm:prSet phldrT="[Text]"/>
      <dgm:spPr/>
      <dgm:t>
        <a:bodyPr/>
        <a:lstStyle/>
        <a:p>
          <a:r>
            <a:rPr lang="en-GB" dirty="0"/>
            <a:t>Patient Centred</a:t>
          </a:r>
        </a:p>
      </dgm:t>
    </dgm:pt>
    <dgm:pt modelId="{E2136805-305C-4ECC-822D-5D2A2808AAFA}" type="sibTrans" cxnId="{1DEEB6D4-509D-4260-AAF5-AB7F823A94DE}">
      <dgm:prSet/>
      <dgm:spPr/>
      <dgm:t>
        <a:bodyPr/>
        <a:lstStyle/>
        <a:p>
          <a:endParaRPr lang="en-GB"/>
        </a:p>
      </dgm:t>
    </dgm:pt>
    <dgm:pt modelId="{DEB85E9D-E05D-4C4F-AC5A-B86D212ADE34}" type="parTrans" cxnId="{1DEEB6D4-509D-4260-AAF5-AB7F823A94DE}">
      <dgm:prSet/>
      <dgm:spPr/>
      <dgm:t>
        <a:bodyPr/>
        <a:lstStyle/>
        <a:p>
          <a:endParaRPr lang="en-GB"/>
        </a:p>
      </dgm:t>
    </dgm:pt>
    <dgm:pt modelId="{35C8DB4F-1186-4DDB-8728-D4ABA071D089}" type="pres">
      <dgm:prSet presAssocID="{C2D1689C-97A8-486B-910F-8E5845F34CDB}" presName="composite" presStyleCnt="0">
        <dgm:presLayoutVars>
          <dgm:chMax val="1"/>
          <dgm:dir/>
          <dgm:resizeHandles val="exact"/>
        </dgm:presLayoutVars>
      </dgm:prSet>
      <dgm:spPr/>
    </dgm:pt>
    <dgm:pt modelId="{30577E03-6EEE-476C-9226-689F1D999E34}" type="pres">
      <dgm:prSet presAssocID="{C2D1689C-97A8-486B-910F-8E5845F34CDB}" presName="radial" presStyleCnt="0">
        <dgm:presLayoutVars>
          <dgm:animLvl val="ctr"/>
        </dgm:presLayoutVars>
      </dgm:prSet>
      <dgm:spPr/>
    </dgm:pt>
    <dgm:pt modelId="{E321DFE0-7D6E-431D-BABB-8BDCEE2D7A84}" type="pres">
      <dgm:prSet presAssocID="{491621E5-129C-4985-BCB4-C3005AA0FA43}" presName="centerShape" presStyleLbl="vennNode1" presStyleIdx="0" presStyleCnt="5" custScaleX="159565" custScaleY="117039"/>
      <dgm:spPr/>
    </dgm:pt>
    <dgm:pt modelId="{3C961D2E-6306-42C0-A04B-BDEFF076E16B}" type="pres">
      <dgm:prSet presAssocID="{91474DDD-1B0A-483C-907C-C23BD76B9425}" presName="node" presStyleLbl="vennNode1" presStyleIdx="1" presStyleCnt="5">
        <dgm:presLayoutVars>
          <dgm:bulletEnabled val="1"/>
        </dgm:presLayoutVars>
      </dgm:prSet>
      <dgm:spPr/>
    </dgm:pt>
    <dgm:pt modelId="{EB45E4FA-94F8-47F2-8F16-E3933E9F7F6B}" type="pres">
      <dgm:prSet presAssocID="{C654439D-8469-4E7C-A0B0-8D270F0F3A12}" presName="node" presStyleLbl="vennNode1" presStyleIdx="2" presStyleCnt="5" custScaleX="154610" custRadScaleRad="146850" custRadScaleInc="-293">
        <dgm:presLayoutVars>
          <dgm:bulletEnabled val="1"/>
        </dgm:presLayoutVars>
      </dgm:prSet>
      <dgm:spPr/>
    </dgm:pt>
    <dgm:pt modelId="{119B8AA7-0FD6-4FF9-8280-B0C0DC852695}" type="pres">
      <dgm:prSet presAssocID="{AD21A24D-DD24-4DF6-9299-49C7CF1B853E}" presName="node" presStyleLbl="vennNode1" presStyleIdx="3" presStyleCnt="5" custScaleX="118270" custRadScaleRad="105073" custRadScaleInc="-272">
        <dgm:presLayoutVars>
          <dgm:bulletEnabled val="1"/>
        </dgm:presLayoutVars>
      </dgm:prSet>
      <dgm:spPr/>
    </dgm:pt>
    <dgm:pt modelId="{0E26A9F9-0832-4C5D-8828-F2A300CF77CC}" type="pres">
      <dgm:prSet presAssocID="{A439DF9E-453F-4FE6-852F-E4EB987CD9A6}" presName="node" presStyleLbl="vennNode1" presStyleIdx="4" presStyleCnt="5" custScaleX="162519" custRadScaleRad="149418" custRadScaleInc="-308">
        <dgm:presLayoutVars>
          <dgm:bulletEnabled val="1"/>
        </dgm:presLayoutVars>
      </dgm:prSet>
      <dgm:spPr/>
    </dgm:pt>
  </dgm:ptLst>
  <dgm:cxnLst>
    <dgm:cxn modelId="{D1469B03-AA02-4921-A5CE-3C5DBFF83741}" type="presOf" srcId="{C654439D-8469-4E7C-A0B0-8D270F0F3A12}" destId="{EB45E4FA-94F8-47F2-8F16-E3933E9F7F6B}" srcOrd="0" destOrd="0" presId="urn:microsoft.com/office/officeart/2005/8/layout/radial3"/>
    <dgm:cxn modelId="{F07EF410-F711-4280-AD94-A8B0EFB2A502}" srcId="{491621E5-129C-4985-BCB4-C3005AA0FA43}" destId="{AD21A24D-DD24-4DF6-9299-49C7CF1B853E}" srcOrd="2" destOrd="0" parTransId="{8E5D74A3-DB63-410F-9290-5509F40C376F}" sibTransId="{A9859FA2-BCD3-48AE-8BBF-DA4099C775EB}"/>
    <dgm:cxn modelId="{37656B30-061B-4751-B103-F0A8EFA0824C}" type="presOf" srcId="{C2D1689C-97A8-486B-910F-8E5845F34CDB}" destId="{35C8DB4F-1186-4DDB-8728-D4ABA071D089}" srcOrd="0" destOrd="0" presId="urn:microsoft.com/office/officeart/2005/8/layout/radial3"/>
    <dgm:cxn modelId="{99B7C462-DC8A-43B6-8F3D-22954C028E09}" type="presOf" srcId="{AD21A24D-DD24-4DF6-9299-49C7CF1B853E}" destId="{119B8AA7-0FD6-4FF9-8280-B0C0DC852695}" srcOrd="0" destOrd="0" presId="urn:microsoft.com/office/officeart/2005/8/layout/radial3"/>
    <dgm:cxn modelId="{8821454E-CAA1-42B1-BCE3-B6DE10A2DBF5}" srcId="{C2D1689C-97A8-486B-910F-8E5845F34CDB}" destId="{491621E5-129C-4985-BCB4-C3005AA0FA43}" srcOrd="0" destOrd="0" parTransId="{C6C96D8D-5035-434B-89C3-11223DAC88AF}" sibTransId="{5055FD9C-8EB2-4E3D-BFD3-C7B4DA45B0F8}"/>
    <dgm:cxn modelId="{D329BB53-4F41-4967-A506-1F11FDBCF9CE}" srcId="{491621E5-129C-4985-BCB4-C3005AA0FA43}" destId="{C654439D-8469-4E7C-A0B0-8D270F0F3A12}" srcOrd="1" destOrd="0" parTransId="{400708B5-9744-4955-AE54-72143C2D705B}" sibTransId="{96846A27-6E82-42A0-91D9-237D7AFFBC87}"/>
    <dgm:cxn modelId="{812D68AF-158D-4B41-9B2B-0960C6C50D1A}" type="presOf" srcId="{491621E5-129C-4985-BCB4-C3005AA0FA43}" destId="{E321DFE0-7D6E-431D-BABB-8BDCEE2D7A84}" srcOrd="0" destOrd="0" presId="urn:microsoft.com/office/officeart/2005/8/layout/radial3"/>
    <dgm:cxn modelId="{A5BC43CB-7BC2-41B8-97F2-03FFFADDBFFE}" type="presOf" srcId="{A439DF9E-453F-4FE6-852F-E4EB987CD9A6}" destId="{0E26A9F9-0832-4C5D-8828-F2A300CF77CC}" srcOrd="0" destOrd="0" presId="urn:microsoft.com/office/officeart/2005/8/layout/radial3"/>
    <dgm:cxn modelId="{1DEEB6D4-509D-4260-AAF5-AB7F823A94DE}" srcId="{491621E5-129C-4985-BCB4-C3005AA0FA43}" destId="{91474DDD-1B0A-483C-907C-C23BD76B9425}" srcOrd="0" destOrd="0" parTransId="{DEB85E9D-E05D-4C4F-AC5A-B86D212ADE34}" sibTransId="{E2136805-305C-4ECC-822D-5D2A2808AAFA}"/>
    <dgm:cxn modelId="{2A36CAF2-2E15-4516-94F7-2793BE3AFE33}" srcId="{491621E5-129C-4985-BCB4-C3005AA0FA43}" destId="{A439DF9E-453F-4FE6-852F-E4EB987CD9A6}" srcOrd="3" destOrd="0" parTransId="{BDF6E34D-B15F-4EF2-8BEF-2BFBEE2711C2}" sibTransId="{5A48ADAF-1A4B-443B-B11F-36BC17CE9A95}"/>
    <dgm:cxn modelId="{8BA6C0FD-9C34-4A0C-ACC3-9707A82947CA}" type="presOf" srcId="{91474DDD-1B0A-483C-907C-C23BD76B9425}" destId="{3C961D2E-6306-42C0-A04B-BDEFF076E16B}" srcOrd="0" destOrd="0" presId="urn:microsoft.com/office/officeart/2005/8/layout/radial3"/>
    <dgm:cxn modelId="{DDF42599-8365-4D9A-93CB-F77510C21A4F}" type="presParOf" srcId="{35C8DB4F-1186-4DDB-8728-D4ABA071D089}" destId="{30577E03-6EEE-476C-9226-689F1D999E34}" srcOrd="0" destOrd="0" presId="urn:microsoft.com/office/officeart/2005/8/layout/radial3"/>
    <dgm:cxn modelId="{B12A1F93-D3F5-40FE-AF6F-B6E217496B22}" type="presParOf" srcId="{30577E03-6EEE-476C-9226-689F1D999E34}" destId="{E321DFE0-7D6E-431D-BABB-8BDCEE2D7A84}" srcOrd="0" destOrd="0" presId="urn:microsoft.com/office/officeart/2005/8/layout/radial3"/>
    <dgm:cxn modelId="{C54F8D1B-ED4D-4FE8-A8E9-F352194D6DA9}" type="presParOf" srcId="{30577E03-6EEE-476C-9226-689F1D999E34}" destId="{3C961D2E-6306-42C0-A04B-BDEFF076E16B}" srcOrd="1" destOrd="0" presId="urn:microsoft.com/office/officeart/2005/8/layout/radial3"/>
    <dgm:cxn modelId="{ED97E16F-BE7C-40AA-9B1F-B8B4B096AC1C}" type="presParOf" srcId="{30577E03-6EEE-476C-9226-689F1D999E34}" destId="{EB45E4FA-94F8-47F2-8F16-E3933E9F7F6B}" srcOrd="2" destOrd="0" presId="urn:microsoft.com/office/officeart/2005/8/layout/radial3"/>
    <dgm:cxn modelId="{E4F0619D-0DEC-4206-A526-CC5E9C307DBA}" type="presParOf" srcId="{30577E03-6EEE-476C-9226-689F1D999E34}" destId="{119B8AA7-0FD6-4FF9-8280-B0C0DC852695}" srcOrd="3" destOrd="0" presId="urn:microsoft.com/office/officeart/2005/8/layout/radial3"/>
    <dgm:cxn modelId="{7980CBD8-1D7D-4CA1-9537-D2AB4BC144E9}" type="presParOf" srcId="{30577E03-6EEE-476C-9226-689F1D999E34}" destId="{0E26A9F9-0832-4C5D-8828-F2A300CF77CC}" srcOrd="4" destOrd="0" presId="urn:microsoft.com/office/officeart/2005/8/layout/radial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4D3D3-E963-4B4B-9702-1A69B301B1E1}">
      <dsp:nvSpPr>
        <dsp:cNvPr id="0" name=""/>
        <dsp:cNvSpPr/>
      </dsp:nvSpPr>
      <dsp:spPr>
        <a:xfrm>
          <a:off x="5170" y="474233"/>
          <a:ext cx="1981944" cy="662314"/>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Sound working knowledge </a:t>
          </a:r>
        </a:p>
      </dsp:txBody>
      <dsp:txXfrm>
        <a:off x="5170" y="474233"/>
        <a:ext cx="1981944" cy="662314"/>
      </dsp:txXfrm>
    </dsp:sp>
    <dsp:sp modelId="{A54A3610-414D-40A8-A27A-D4FFC78D3B24}">
      <dsp:nvSpPr>
        <dsp:cNvPr id="0" name=""/>
        <dsp:cNvSpPr/>
      </dsp:nvSpPr>
      <dsp:spPr>
        <a:xfrm>
          <a:off x="5170" y="1136547"/>
          <a:ext cx="1981944" cy="2067456"/>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Understanding of the service users health, wellbeing  and social needs </a:t>
          </a:r>
        </a:p>
      </dsp:txBody>
      <dsp:txXfrm>
        <a:off x="5170" y="1136547"/>
        <a:ext cx="1981944" cy="2067456"/>
      </dsp:txXfrm>
    </dsp:sp>
    <dsp:sp modelId="{EE9A8BF1-F64B-4AEF-880F-93F40A5A66D6}">
      <dsp:nvSpPr>
        <dsp:cNvPr id="0" name=""/>
        <dsp:cNvSpPr/>
      </dsp:nvSpPr>
      <dsp:spPr>
        <a:xfrm>
          <a:off x="2264586" y="474233"/>
          <a:ext cx="1981944" cy="662314"/>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Committed </a:t>
          </a:r>
        </a:p>
      </dsp:txBody>
      <dsp:txXfrm>
        <a:off x="2264586" y="474233"/>
        <a:ext cx="1981944" cy="662314"/>
      </dsp:txXfrm>
    </dsp:sp>
    <dsp:sp modelId="{2F1A0ACD-6F7C-40FE-A684-FA830C44BAFD}">
      <dsp:nvSpPr>
        <dsp:cNvPr id="0" name=""/>
        <dsp:cNvSpPr/>
      </dsp:nvSpPr>
      <dsp:spPr>
        <a:xfrm>
          <a:off x="2264586" y="1136547"/>
          <a:ext cx="1981944" cy="2067456"/>
        </a:xfrm>
        <a:prstGeom prst="rect">
          <a:avLst/>
        </a:prstGeom>
        <a:solidFill>
          <a:schemeClr val="accent3">
            <a:tint val="40000"/>
            <a:alpha val="90000"/>
            <a:hueOff val="0"/>
            <a:satOff val="0"/>
            <a:lumOff val="0"/>
            <a:alphaOff val="0"/>
          </a:schemeClr>
        </a:solidFill>
        <a:ln w="12700" cap="rnd" cmpd="sng" algn="ctr">
          <a:solidFill>
            <a:schemeClr val="accent3">
              <a:tint val="40000"/>
              <a:alpha val="90000"/>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Demonstrates an eagerness to  implement and drive change </a:t>
          </a:r>
        </a:p>
      </dsp:txBody>
      <dsp:txXfrm>
        <a:off x="2264586" y="1136547"/>
        <a:ext cx="1981944" cy="2067456"/>
      </dsp:txXfrm>
    </dsp:sp>
    <dsp:sp modelId="{B053F57D-016C-4A67-9362-497E64F01721}">
      <dsp:nvSpPr>
        <dsp:cNvPr id="0" name=""/>
        <dsp:cNvSpPr/>
      </dsp:nvSpPr>
      <dsp:spPr>
        <a:xfrm>
          <a:off x="4524002" y="474233"/>
          <a:ext cx="1981944" cy="662314"/>
        </a:xfrm>
        <a:prstGeom prst="rect">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Patient centred </a:t>
          </a:r>
        </a:p>
      </dsp:txBody>
      <dsp:txXfrm>
        <a:off x="4524002" y="474233"/>
        <a:ext cx="1981944" cy="662314"/>
      </dsp:txXfrm>
    </dsp:sp>
    <dsp:sp modelId="{84B4276A-39DC-4A4F-8EF4-8170053DA058}">
      <dsp:nvSpPr>
        <dsp:cNvPr id="0" name=""/>
        <dsp:cNvSpPr/>
      </dsp:nvSpPr>
      <dsp:spPr>
        <a:xfrm>
          <a:off x="4524002" y="1136547"/>
          <a:ext cx="1981944" cy="2067456"/>
        </a:xfrm>
        <a:prstGeom prst="rect">
          <a:avLst/>
        </a:prstGeom>
        <a:solidFill>
          <a:schemeClr val="accent4">
            <a:tint val="40000"/>
            <a:alpha val="90000"/>
            <a:hueOff val="0"/>
            <a:satOff val="0"/>
            <a:lumOff val="0"/>
            <a:alphaOff val="0"/>
          </a:schemeClr>
        </a:solidFill>
        <a:ln w="12700" cap="rnd" cmpd="sng" algn="ctr">
          <a:solidFill>
            <a:schemeClr val="accent4">
              <a:tint val="40000"/>
              <a:alpha val="90000"/>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Supporting and enabling role to enhance patients experience</a:t>
          </a:r>
        </a:p>
      </dsp:txBody>
      <dsp:txXfrm>
        <a:off x="4524002" y="1136547"/>
        <a:ext cx="1981944" cy="2067456"/>
      </dsp:txXfrm>
    </dsp:sp>
    <dsp:sp modelId="{B89C557F-5092-4DCF-BFB7-1E666751DDB8}">
      <dsp:nvSpPr>
        <dsp:cNvPr id="0" name=""/>
        <dsp:cNvSpPr/>
      </dsp:nvSpPr>
      <dsp:spPr>
        <a:xfrm>
          <a:off x="6783419" y="474233"/>
          <a:ext cx="1981944" cy="662314"/>
        </a:xfrm>
        <a:prstGeom prst="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Communication </a:t>
          </a:r>
        </a:p>
      </dsp:txBody>
      <dsp:txXfrm>
        <a:off x="6783419" y="474233"/>
        <a:ext cx="1981944" cy="662314"/>
      </dsp:txXfrm>
    </dsp:sp>
    <dsp:sp modelId="{67372023-CD09-4328-A9CE-77787575C92B}">
      <dsp:nvSpPr>
        <dsp:cNvPr id="0" name=""/>
        <dsp:cNvSpPr/>
      </dsp:nvSpPr>
      <dsp:spPr>
        <a:xfrm>
          <a:off x="6783419" y="1136547"/>
          <a:ext cx="1981944" cy="2067456"/>
        </a:xfrm>
        <a:prstGeom prst="rect">
          <a:avLst/>
        </a:prstGeom>
        <a:solidFill>
          <a:schemeClr val="accent5">
            <a:tint val="40000"/>
            <a:alpha val="90000"/>
            <a:hueOff val="0"/>
            <a:satOff val="0"/>
            <a:lumOff val="0"/>
            <a:alphaOff val="0"/>
          </a:schemeClr>
        </a:solidFill>
        <a:ln w="12700" cap="rnd" cmpd="sng" algn="ctr">
          <a:solidFill>
            <a:schemeClr val="accent5">
              <a:tint val="40000"/>
              <a:alpha val="90000"/>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Effective communication and collaboration</a:t>
          </a:r>
        </a:p>
      </dsp:txBody>
      <dsp:txXfrm>
        <a:off x="6783419" y="1136547"/>
        <a:ext cx="1981944" cy="2067456"/>
      </dsp:txXfrm>
    </dsp:sp>
    <dsp:sp modelId="{93693B6D-ACDA-4C07-B801-137A0717A201}">
      <dsp:nvSpPr>
        <dsp:cNvPr id="0" name=""/>
        <dsp:cNvSpPr/>
      </dsp:nvSpPr>
      <dsp:spPr>
        <a:xfrm>
          <a:off x="9042835" y="474233"/>
          <a:ext cx="1981944" cy="662314"/>
        </a:xfrm>
        <a:prstGeom prst="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w="12700" cap="rnd" cmpd="sng" algn="ctr">
          <a:solidFill>
            <a:schemeClr val="accent6">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GB" sz="1900" kern="1200" dirty="0"/>
            <a:t>Development</a:t>
          </a:r>
        </a:p>
      </dsp:txBody>
      <dsp:txXfrm>
        <a:off x="9042835" y="474233"/>
        <a:ext cx="1981944" cy="662314"/>
      </dsp:txXfrm>
    </dsp:sp>
    <dsp:sp modelId="{E87A58A2-C698-4FED-9EF4-958B29907032}">
      <dsp:nvSpPr>
        <dsp:cNvPr id="0" name=""/>
        <dsp:cNvSpPr/>
      </dsp:nvSpPr>
      <dsp:spPr>
        <a:xfrm>
          <a:off x="9042835" y="1136547"/>
          <a:ext cx="1981944" cy="2067456"/>
        </a:xfrm>
        <a:prstGeom prst="rect">
          <a:avLst/>
        </a:prstGeom>
        <a:solidFill>
          <a:schemeClr val="accent6">
            <a:tint val="40000"/>
            <a:alpha val="90000"/>
            <a:hueOff val="0"/>
            <a:satOff val="0"/>
            <a:lumOff val="0"/>
            <a:alphaOff val="0"/>
          </a:schemeClr>
        </a:solidFill>
        <a:ln w="12700" cap="rnd" cmpd="sng" algn="ctr">
          <a:solidFill>
            <a:schemeClr val="accent6">
              <a:tint val="40000"/>
              <a:alpha val="90000"/>
              <a:hueOff val="0"/>
              <a:satOff val="0"/>
              <a:lumOff val="0"/>
              <a:alphaOff val="0"/>
            </a:schemeClr>
          </a:solidFill>
          <a:prstDash val="solid"/>
        </a:ln>
        <a:effectLst>
          <a:outerShdw blurRad="38100" dist="25400" dir="5400000" rotWithShape="0">
            <a:srgbClr val="000000">
              <a:alpha val="5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To develop and empower patients, students and staff</a:t>
          </a:r>
        </a:p>
        <a:p>
          <a:pPr marL="171450" lvl="1" indent="-171450" algn="l" defTabSz="844550">
            <a:lnSpc>
              <a:spcPct val="90000"/>
            </a:lnSpc>
            <a:spcBef>
              <a:spcPct val="0"/>
            </a:spcBef>
            <a:spcAft>
              <a:spcPct val="15000"/>
            </a:spcAft>
            <a:buChar char="•"/>
          </a:pPr>
          <a:r>
            <a:rPr lang="en-GB" sz="1900" kern="1200" dirty="0"/>
            <a:t>Reflective practice</a:t>
          </a:r>
        </a:p>
      </dsp:txBody>
      <dsp:txXfrm>
        <a:off x="9042835" y="1136547"/>
        <a:ext cx="1981944" cy="20674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21DFE0-7D6E-431D-BABB-8BDCEE2D7A84}">
      <dsp:nvSpPr>
        <dsp:cNvPr id="0" name=""/>
        <dsp:cNvSpPr/>
      </dsp:nvSpPr>
      <dsp:spPr>
        <a:xfrm>
          <a:off x="3545801" y="683584"/>
          <a:ext cx="3449447" cy="2530127"/>
        </a:xfrm>
        <a:prstGeom prst="ellipse">
          <a:avLst/>
        </a:prstGeom>
        <a:solidFill>
          <a:schemeClr val="accent2">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67310" tIns="67310" rIns="67310" bIns="67310" numCol="1" spcCol="1270" anchor="ctr" anchorCtr="0">
          <a:noAutofit/>
        </a:bodyPr>
        <a:lstStyle/>
        <a:p>
          <a:pPr marL="0" lvl="0" indent="0" algn="ctr" defTabSz="2355850">
            <a:lnSpc>
              <a:spcPct val="90000"/>
            </a:lnSpc>
            <a:spcBef>
              <a:spcPct val="0"/>
            </a:spcBef>
            <a:spcAft>
              <a:spcPct val="35000"/>
            </a:spcAft>
            <a:buNone/>
          </a:pPr>
          <a:r>
            <a:rPr lang="en-GB" sz="5300" kern="1200" dirty="0"/>
            <a:t>Group Sessions </a:t>
          </a:r>
        </a:p>
      </dsp:txBody>
      <dsp:txXfrm>
        <a:off x="4050961" y="1054113"/>
        <a:ext cx="2439127" cy="1789069"/>
      </dsp:txXfrm>
    </dsp:sp>
    <dsp:sp modelId="{3C961D2E-6306-42C0-A04B-BDEFF076E16B}">
      <dsp:nvSpPr>
        <dsp:cNvPr id="0" name=""/>
        <dsp:cNvSpPr/>
      </dsp:nvSpPr>
      <dsp:spPr>
        <a:xfrm>
          <a:off x="4730079" y="385"/>
          <a:ext cx="1080890" cy="1080890"/>
        </a:xfrm>
        <a:prstGeom prst="ellipse">
          <a:avLst/>
        </a:prstGeom>
        <a:solidFill>
          <a:schemeClr val="accent3">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Patient Centred</a:t>
          </a:r>
        </a:p>
      </dsp:txBody>
      <dsp:txXfrm>
        <a:off x="4888372" y="158678"/>
        <a:ext cx="764304" cy="764304"/>
      </dsp:txXfrm>
    </dsp:sp>
    <dsp:sp modelId="{EB45E4FA-94F8-47F2-8F16-E3933E9F7F6B}">
      <dsp:nvSpPr>
        <dsp:cNvPr id="0" name=""/>
        <dsp:cNvSpPr/>
      </dsp:nvSpPr>
      <dsp:spPr>
        <a:xfrm>
          <a:off x="6502300" y="1398688"/>
          <a:ext cx="1671165" cy="1080890"/>
        </a:xfrm>
        <a:prstGeom prst="ellipse">
          <a:avLst/>
        </a:prstGeom>
        <a:solidFill>
          <a:schemeClr val="accent4">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Resourceful</a:t>
          </a:r>
          <a:endParaRPr lang="en-GB" sz="1200" kern="1200" dirty="0"/>
        </a:p>
      </dsp:txBody>
      <dsp:txXfrm>
        <a:off x="6747036" y="1556981"/>
        <a:ext cx="1181693" cy="764304"/>
      </dsp:txXfrm>
    </dsp:sp>
    <dsp:sp modelId="{119B8AA7-0FD6-4FF9-8280-B0C0DC852695}">
      <dsp:nvSpPr>
        <dsp:cNvPr id="0" name=""/>
        <dsp:cNvSpPr/>
      </dsp:nvSpPr>
      <dsp:spPr>
        <a:xfrm>
          <a:off x="4637660" y="2816406"/>
          <a:ext cx="1278369" cy="1080890"/>
        </a:xfrm>
        <a:prstGeom prst="ellipse">
          <a:avLst/>
        </a:prstGeom>
        <a:solidFill>
          <a:schemeClr val="accent5">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Efficient</a:t>
          </a:r>
        </a:p>
      </dsp:txBody>
      <dsp:txXfrm>
        <a:off x="4824873" y="2974699"/>
        <a:ext cx="903943" cy="764304"/>
      </dsp:txXfrm>
    </dsp:sp>
    <dsp:sp modelId="{0E26A9F9-0832-4C5D-8828-F2A300CF77CC}">
      <dsp:nvSpPr>
        <dsp:cNvPr id="0" name=""/>
        <dsp:cNvSpPr/>
      </dsp:nvSpPr>
      <dsp:spPr>
        <a:xfrm>
          <a:off x="2288691" y="1418379"/>
          <a:ext cx="1756653" cy="1080890"/>
        </a:xfrm>
        <a:prstGeom prst="ellipse">
          <a:avLst/>
        </a:prstGeom>
        <a:solidFill>
          <a:schemeClr val="accent6">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Effective</a:t>
          </a:r>
        </a:p>
      </dsp:txBody>
      <dsp:txXfrm>
        <a:off x="2545947" y="1576672"/>
        <a:ext cx="1242141" cy="764304"/>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91"/>
          </a:xfrm>
          <a:prstGeom prst="rect">
            <a:avLst/>
          </a:prstGeom>
        </p:spPr>
        <p:txBody>
          <a:bodyPr vert="horz" lIns="91440" tIns="45720" rIns="91440" bIns="45720" rtlCol="0"/>
          <a:lstStyle>
            <a:lvl1pPr algn="r">
              <a:defRPr sz="1200"/>
            </a:lvl1pPr>
          </a:lstStyle>
          <a:p>
            <a:fld id="{7E1059B7-ABC0-46A2-8BD5-4300A0E2A917}" type="datetimeFigureOut">
              <a:rPr lang="en-GB" smtClean="0"/>
              <a:t>15/11/2023</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7126"/>
            <a:ext cx="5486400" cy="391674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8185"/>
            <a:ext cx="2971800" cy="499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8185"/>
            <a:ext cx="2971800" cy="499090"/>
          </a:xfrm>
          <a:prstGeom prst="rect">
            <a:avLst/>
          </a:prstGeom>
        </p:spPr>
        <p:txBody>
          <a:bodyPr vert="horz" lIns="91440" tIns="45720" rIns="91440" bIns="45720" rtlCol="0" anchor="b"/>
          <a:lstStyle>
            <a:lvl1pPr algn="r">
              <a:defRPr sz="1200"/>
            </a:lvl1pPr>
          </a:lstStyle>
          <a:p>
            <a:fld id="{81D1177B-C257-43F9-8955-46CFFE593B1C}" type="slidenum">
              <a:rPr lang="en-GB" smtClean="0"/>
              <a:t>‹#›</a:t>
            </a:fld>
            <a:endParaRPr lang="en-GB"/>
          </a:p>
        </p:txBody>
      </p:sp>
    </p:spTree>
    <p:extLst>
      <p:ext uri="{BB962C8B-B14F-4D97-AF65-F5344CB8AC3E}">
        <p14:creationId xmlns:p14="http://schemas.microsoft.com/office/powerpoint/2010/main" val="1776004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short presentation I aim to highlight and demonstrate the key skills of a therapy assistant practitioner which will benefit an evolving service in order to meet the demands of increased caseloads.  </a:t>
            </a:r>
          </a:p>
        </p:txBody>
      </p:sp>
      <p:sp>
        <p:nvSpPr>
          <p:cNvPr id="4" name="Slide Number Placeholder 3"/>
          <p:cNvSpPr>
            <a:spLocks noGrp="1"/>
          </p:cNvSpPr>
          <p:nvPr>
            <p:ph type="sldNum" sz="quarter" idx="5"/>
          </p:nvPr>
        </p:nvSpPr>
        <p:spPr/>
        <p:txBody>
          <a:bodyPr/>
          <a:lstStyle/>
          <a:p>
            <a:fld id="{81D1177B-C257-43F9-8955-46CFFE593B1C}" type="slidenum">
              <a:rPr lang="en-GB" smtClean="0"/>
              <a:t>1</a:t>
            </a:fld>
            <a:endParaRPr lang="en-GB" dirty="0"/>
          </a:p>
        </p:txBody>
      </p:sp>
    </p:spTree>
    <p:extLst>
      <p:ext uri="{BB962C8B-B14F-4D97-AF65-F5344CB8AC3E}">
        <p14:creationId xmlns:p14="http://schemas.microsoft.com/office/powerpoint/2010/main" val="1738662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RCOT recognises that there is a broad wealth of knowledge, experience and expertise across the therapy support workforce. Established therapy practitioners are well respected within the MDT  and take on an active role in contributing in the development of services and  implementing change based on competent clinical decision making around a patient centred approach to care. </a:t>
            </a:r>
          </a:p>
        </p:txBody>
      </p:sp>
      <p:sp>
        <p:nvSpPr>
          <p:cNvPr id="4" name="Slide Number Placeholder 3"/>
          <p:cNvSpPr>
            <a:spLocks noGrp="1"/>
          </p:cNvSpPr>
          <p:nvPr>
            <p:ph type="sldNum" sz="quarter" idx="5"/>
          </p:nvPr>
        </p:nvSpPr>
        <p:spPr/>
        <p:txBody>
          <a:bodyPr/>
          <a:lstStyle/>
          <a:p>
            <a:fld id="{81D1177B-C257-43F9-8955-46CFFE593B1C}" type="slidenum">
              <a:rPr lang="en-GB" smtClean="0"/>
              <a:t>2</a:t>
            </a:fld>
            <a:endParaRPr lang="en-GB" dirty="0"/>
          </a:p>
        </p:txBody>
      </p:sp>
    </p:spTree>
    <p:extLst>
      <p:ext uri="{BB962C8B-B14F-4D97-AF65-F5344CB8AC3E}">
        <p14:creationId xmlns:p14="http://schemas.microsoft.com/office/powerpoint/2010/main" val="420842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RCOT also go on to recognise that experienced Taps share  fundamental attributes which form core leadership skills that can help towards  shaping service development. Taps have a sound knowledge base and understanding of a variety of health conditions, and the wider  impact it has on patients lives. With this in mind if we want To look at  implementing  change its vital to have a clear working knowledge and understanding of the service and how it meets the needs of our patients. </a:t>
            </a:r>
          </a:p>
          <a:p>
            <a:r>
              <a:rPr lang="en-GB" dirty="0"/>
              <a:t>We must continue to develop and share our drive and eagerness to promote an openness to change for the better.</a:t>
            </a:r>
          </a:p>
          <a:p>
            <a:r>
              <a:rPr lang="en-GB" dirty="0"/>
              <a:t>Recognising the importance and value in strengthening working partnerships with </a:t>
            </a:r>
          </a:p>
          <a:p>
            <a:r>
              <a:rPr lang="en-GB" dirty="0"/>
              <a:t>Our patients and MDT using effective communication, networking and collaborating with external agencies. </a:t>
            </a:r>
          </a:p>
          <a:p>
            <a:r>
              <a:rPr lang="en-GB" dirty="0"/>
              <a:t>How we play a pivotal role in empowering patients, students and new staff through education and imparting our knowledge base.   </a:t>
            </a:r>
          </a:p>
          <a:p>
            <a:r>
              <a:rPr lang="en-GB" dirty="0"/>
              <a:t> Underpinned by the values  to deliver safe effective compassionate care </a:t>
            </a:r>
          </a:p>
          <a:p>
            <a:endParaRPr lang="en-GB" dirty="0"/>
          </a:p>
        </p:txBody>
      </p:sp>
      <p:sp>
        <p:nvSpPr>
          <p:cNvPr id="4" name="Slide Number Placeholder 3"/>
          <p:cNvSpPr>
            <a:spLocks noGrp="1"/>
          </p:cNvSpPr>
          <p:nvPr>
            <p:ph type="sldNum" sz="quarter" idx="5"/>
          </p:nvPr>
        </p:nvSpPr>
        <p:spPr/>
        <p:txBody>
          <a:bodyPr/>
          <a:lstStyle/>
          <a:p>
            <a:fld id="{81D1177B-C257-43F9-8955-46CFFE593B1C}" type="slidenum">
              <a:rPr lang="en-GB" smtClean="0"/>
              <a:t>3</a:t>
            </a:fld>
            <a:endParaRPr lang="en-GB" dirty="0"/>
          </a:p>
        </p:txBody>
      </p:sp>
    </p:spTree>
    <p:extLst>
      <p:ext uri="{BB962C8B-B14F-4D97-AF65-F5344CB8AC3E}">
        <p14:creationId xmlns:p14="http://schemas.microsoft.com/office/powerpoint/2010/main" val="2803699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we are given the task to look at increasing the volume of patients seen during the week what points must we consider? </a:t>
            </a:r>
          </a:p>
          <a:p>
            <a:r>
              <a:rPr lang="en-GB" dirty="0"/>
              <a:t>-We need to ensure the proposed changes will be appropriate to meet the patients needs taking into account the increasing demands on the service. ( Time, resources </a:t>
            </a:r>
            <a:r>
              <a:rPr lang="en-GB" dirty="0" err="1"/>
              <a:t>ie</a:t>
            </a:r>
            <a:r>
              <a:rPr lang="en-GB" dirty="0"/>
              <a:t> equipment, environment staffing) needs to be done efficiently. </a:t>
            </a:r>
          </a:p>
          <a:p>
            <a:endParaRPr lang="en-GB" dirty="0"/>
          </a:p>
          <a:p>
            <a:r>
              <a:rPr lang="en-GB" dirty="0"/>
              <a:t>-We must be resourceful- with limited or no additional funding we must use the resources available to us at the time. </a:t>
            </a:r>
          </a:p>
          <a:p>
            <a:endParaRPr lang="en-GB" dirty="0"/>
          </a:p>
          <a:p>
            <a:r>
              <a:rPr lang="en-GB" dirty="0"/>
              <a:t>-The change needs to be implemented in a timely manner. No increase in demand on therapy time if possible. There are no additional hours in a working week.</a:t>
            </a:r>
          </a:p>
          <a:p>
            <a:endParaRPr lang="en-GB" dirty="0"/>
          </a:p>
          <a:p>
            <a:r>
              <a:rPr lang="en-GB" dirty="0"/>
              <a:t>-We must maintain high quality standard of care- cautious to not to over dilute the service, compromising quality over quantity. </a:t>
            </a:r>
          </a:p>
          <a:p>
            <a:endParaRPr lang="en-GB" dirty="0"/>
          </a:p>
          <a:p>
            <a:r>
              <a:rPr lang="en-GB" dirty="0"/>
              <a:t>- Approach change with a positive attitude, and to promote an openness to change and the positives it can have on the overall service. Can do approach- Trial and error (pilot project)  Negative Institutionalised  attitudes may resist change and see it as disruptive, and stressful.  </a:t>
            </a:r>
          </a:p>
          <a:p>
            <a:endParaRPr lang="en-GB" dirty="0"/>
          </a:p>
        </p:txBody>
      </p:sp>
      <p:sp>
        <p:nvSpPr>
          <p:cNvPr id="4" name="Slide Number Placeholder 3"/>
          <p:cNvSpPr>
            <a:spLocks noGrp="1"/>
          </p:cNvSpPr>
          <p:nvPr>
            <p:ph type="sldNum" sz="quarter" idx="5"/>
          </p:nvPr>
        </p:nvSpPr>
        <p:spPr/>
        <p:txBody>
          <a:bodyPr/>
          <a:lstStyle/>
          <a:p>
            <a:fld id="{81D1177B-C257-43F9-8955-46CFFE593B1C}" type="slidenum">
              <a:rPr lang="en-GB" smtClean="0"/>
              <a:t>4</a:t>
            </a:fld>
            <a:endParaRPr lang="en-GB"/>
          </a:p>
        </p:txBody>
      </p:sp>
    </p:spTree>
    <p:extLst>
      <p:ext uri="{BB962C8B-B14F-4D97-AF65-F5344CB8AC3E}">
        <p14:creationId xmlns:p14="http://schemas.microsoft.com/office/powerpoint/2010/main" val="3516050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Drawing on my experience and working in several outpatient settings, the most appropriate way to increase a caseload, with limited resources and time is to provide regular   group sessions through out the week whereby a TAP may see a maximum of 8-10 patients. </a:t>
            </a:r>
          </a:p>
          <a:p>
            <a:r>
              <a:rPr lang="en-GB" dirty="0"/>
              <a:t>For a maximum duration of up to 45 mins-1hr - Maximising therapeutic time and increasing patient contacts. </a:t>
            </a:r>
          </a:p>
          <a:p>
            <a:r>
              <a:rPr lang="en-GB" dirty="0"/>
              <a:t>Statistically if an average of 6 patients attended a group sessions the attendance rate would  increase exponentially over a month period. </a:t>
            </a:r>
          </a:p>
          <a:p>
            <a:endParaRPr lang="en-GB" dirty="0"/>
          </a:p>
          <a:p>
            <a:r>
              <a:rPr lang="en-GB" dirty="0"/>
              <a:t>Research suggests that facilitated group sessions improve overall patient experience  satisfaction and outcomes. </a:t>
            </a:r>
          </a:p>
          <a:p>
            <a:endParaRPr lang="en-GB" dirty="0"/>
          </a:p>
          <a:p>
            <a:r>
              <a:rPr lang="en-GB" dirty="0"/>
              <a:t>NICE guidelines recommend delivery of preoperative  group programmes. “ Programmes can be delivered by a variety of health professionals”</a:t>
            </a:r>
          </a:p>
          <a:p>
            <a:r>
              <a:rPr lang="en-GB" dirty="0"/>
              <a:t> for patients awaiting knee and hip replacement surgery. “Concluded – preoperative rehabilitation, would promote understanding and engagement with post operative rehabilitation and prepare the person better for existing with a replaced joint” </a:t>
            </a:r>
          </a:p>
          <a:p>
            <a:r>
              <a:rPr lang="en-GB" dirty="0"/>
              <a:t>NICE </a:t>
            </a:r>
            <a:r>
              <a:rPr lang="en-GB" dirty="0" err="1"/>
              <a:t>guidlines</a:t>
            </a:r>
            <a:r>
              <a:rPr lang="en-GB" dirty="0"/>
              <a:t> 121 June 2020</a:t>
            </a:r>
          </a:p>
          <a:p>
            <a:endParaRPr lang="en-GB" dirty="0"/>
          </a:p>
          <a:p>
            <a:endParaRPr lang="en-GB" dirty="0"/>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81D1177B-C257-43F9-8955-46CFFE593B1C}" type="slidenum">
              <a:rPr lang="en-GB" smtClean="0"/>
              <a:t>5</a:t>
            </a:fld>
            <a:endParaRPr lang="en-GB"/>
          </a:p>
        </p:txBody>
      </p:sp>
    </p:spTree>
    <p:extLst>
      <p:ext uri="{BB962C8B-B14F-4D97-AF65-F5344CB8AC3E}">
        <p14:creationId xmlns:p14="http://schemas.microsoft.com/office/powerpoint/2010/main" val="796056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sessions can provide information in  a way that patients can understand, in an informal safe forum. Where experiences are shared between patients. Effective communication and information provided can empower patients in becoming fully aware of their treatment and self management strategies.</a:t>
            </a:r>
          </a:p>
          <a:p>
            <a:endParaRPr lang="en-GB" dirty="0"/>
          </a:p>
          <a:p>
            <a:r>
              <a:rPr lang="en-GB" dirty="0"/>
              <a:t>Care quality commission recognise that “in addition to being provided with information patients may also need emotional and psychological support” </a:t>
            </a:r>
          </a:p>
          <a:p>
            <a:r>
              <a:rPr lang="en-GB" dirty="0"/>
              <a:t>Guidance from NICE encourages healthcare professionals to discuss concerns and fears with  patients in a way that is sensitive and non-judgemental” </a:t>
            </a:r>
          </a:p>
          <a:p>
            <a:r>
              <a:rPr lang="en-GB" dirty="0"/>
              <a:t>Group sessions can offer up the safety of being able to openly discuss and share fears with others with lived experience. </a:t>
            </a:r>
          </a:p>
          <a:p>
            <a:endParaRPr lang="en-GB" dirty="0"/>
          </a:p>
          <a:p>
            <a:r>
              <a:rPr lang="en-GB" dirty="0"/>
              <a:t>. </a:t>
            </a:r>
          </a:p>
        </p:txBody>
      </p:sp>
      <p:sp>
        <p:nvSpPr>
          <p:cNvPr id="4" name="Slide Number Placeholder 3"/>
          <p:cNvSpPr>
            <a:spLocks noGrp="1"/>
          </p:cNvSpPr>
          <p:nvPr>
            <p:ph type="sldNum" sz="quarter" idx="5"/>
          </p:nvPr>
        </p:nvSpPr>
        <p:spPr/>
        <p:txBody>
          <a:bodyPr/>
          <a:lstStyle/>
          <a:p>
            <a:fld id="{81D1177B-C257-43F9-8955-46CFFE593B1C}" type="slidenum">
              <a:rPr lang="en-GB" smtClean="0"/>
              <a:t>6</a:t>
            </a:fld>
            <a:endParaRPr lang="en-GB"/>
          </a:p>
        </p:txBody>
      </p:sp>
    </p:spTree>
    <p:extLst>
      <p:ext uri="{BB962C8B-B14F-4D97-AF65-F5344CB8AC3E}">
        <p14:creationId xmlns:p14="http://schemas.microsoft.com/office/powerpoint/2010/main" val="2735827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D1177B-C257-43F9-8955-46CFFE593B1C}" type="slidenum">
              <a:rPr lang="en-GB" smtClean="0"/>
              <a:t>7</a:t>
            </a:fld>
            <a:endParaRPr lang="en-GB"/>
          </a:p>
        </p:txBody>
      </p:sp>
    </p:spTree>
    <p:extLst>
      <p:ext uri="{BB962C8B-B14F-4D97-AF65-F5344CB8AC3E}">
        <p14:creationId xmlns:p14="http://schemas.microsoft.com/office/powerpoint/2010/main" val="1128681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D1177B-C257-43F9-8955-46CFFE593B1C}" type="slidenum">
              <a:rPr lang="en-GB" smtClean="0"/>
              <a:t>8</a:t>
            </a:fld>
            <a:endParaRPr lang="en-GB"/>
          </a:p>
        </p:txBody>
      </p:sp>
    </p:spTree>
    <p:extLst>
      <p:ext uri="{BB962C8B-B14F-4D97-AF65-F5344CB8AC3E}">
        <p14:creationId xmlns:p14="http://schemas.microsoft.com/office/powerpoint/2010/main" val="4285951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D1177B-C257-43F9-8955-46CFFE593B1C}" type="slidenum">
              <a:rPr lang="en-GB" smtClean="0"/>
              <a:t>9</a:t>
            </a:fld>
            <a:endParaRPr lang="en-GB"/>
          </a:p>
        </p:txBody>
      </p:sp>
    </p:spTree>
    <p:extLst>
      <p:ext uri="{BB962C8B-B14F-4D97-AF65-F5344CB8AC3E}">
        <p14:creationId xmlns:p14="http://schemas.microsoft.com/office/powerpoint/2010/main" val="2567460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00750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2291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2175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0472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8547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3477849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6672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11/15/2023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9684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24185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8751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8507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3000"/>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smtClean="0"/>
              <a:pPr/>
              <a:t>11/15/2023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20140724"/>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publicdomainpictures.net/en/view-image.php?image=283258&amp;picture=hands-raised-up"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vi"/><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radar.brookes.ac.uk/radar/items/5eb185e4-0588-4672-af2d-f103c5f2fd9f/1/"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piqsels.com/en/public-domain-photo-zyjmq" TargetMode="Externa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1"/><Relationship Id="rId7"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rawpixel.com/search/conversation" TargetMode="Externa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blogs.lse.ac.uk/politicsandpolicy/staff-pay-pensions-strik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hyperlink" Target="https://creativecommons.org/licenses/by-nd/3.0/" TargetMode="External"/><Relationship Id="rId4" Type="http://schemas.openxmlformats.org/officeDocument/2006/relationships/hyperlink" Target="http://evidentlycochrane.net/putting-the-i-into-discharge-planning/"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FA5F4-DE0C-4493-836E-39F3CD289631}"/>
              </a:ext>
            </a:extLst>
          </p:cNvPr>
          <p:cNvSpPr>
            <a:spLocks noGrp="1"/>
          </p:cNvSpPr>
          <p:nvPr>
            <p:ph type="ctrTitle"/>
          </p:nvPr>
        </p:nvSpPr>
        <p:spPr/>
        <p:txBody>
          <a:bodyPr>
            <a:normAutofit/>
          </a:bodyPr>
          <a:lstStyle/>
          <a:p>
            <a:r>
              <a:rPr lang="en-GB" dirty="0"/>
              <a:t>A DEMONSTRATION OF LEADERSHIP SKILLS IN REPONSE TO AN INCREASED CASELOAD </a:t>
            </a:r>
          </a:p>
        </p:txBody>
      </p:sp>
      <p:sp>
        <p:nvSpPr>
          <p:cNvPr id="3" name="Subtitle 2">
            <a:extLst>
              <a:ext uri="{FF2B5EF4-FFF2-40B4-BE49-F238E27FC236}">
                <a16:creationId xmlns:a16="http://schemas.microsoft.com/office/drawing/2014/main" id="{31CDE37F-CF4C-4B4A-BD3A-48918B93CCF0}"/>
              </a:ext>
            </a:extLst>
          </p:cNvPr>
          <p:cNvSpPr>
            <a:spLocks noGrp="1"/>
          </p:cNvSpPr>
          <p:nvPr>
            <p:ph type="subTitle" idx="1"/>
          </p:nvPr>
        </p:nvSpPr>
        <p:spPr>
          <a:xfrm>
            <a:off x="581194" y="2370338"/>
            <a:ext cx="10993546" cy="1420427"/>
          </a:xfrm>
        </p:spPr>
        <p:txBody>
          <a:bodyPr>
            <a:normAutofit fontScale="25000" lnSpcReduction="20000"/>
          </a:bodyPr>
          <a:lstStyle/>
          <a:p>
            <a:r>
              <a:rPr lang="en-GB" sz="8000" dirty="0"/>
              <a:t> </a:t>
            </a:r>
          </a:p>
          <a:p>
            <a:r>
              <a:rPr lang="en-GB" sz="8000" dirty="0"/>
              <a:t>Bev Pretty                      Therapy Assistant Practitioner                     November 2023</a:t>
            </a:r>
            <a:endParaRPr lang="en-GB" sz="7200" dirty="0"/>
          </a:p>
          <a:p>
            <a:endParaRPr lang="en-GB" dirty="0"/>
          </a:p>
          <a:p>
            <a:endParaRPr lang="en-GB" dirty="0"/>
          </a:p>
          <a:p>
            <a:endParaRPr lang="en-GB" dirty="0"/>
          </a:p>
          <a:p>
            <a:endParaRPr lang="en-GB" dirty="0"/>
          </a:p>
          <a:p>
            <a:endParaRPr lang="en-GB" dirty="0"/>
          </a:p>
          <a:p>
            <a:endParaRPr lang="en-GB" dirty="0"/>
          </a:p>
          <a:p>
            <a:endParaRPr lang="en-GB" sz="6400" dirty="0"/>
          </a:p>
          <a:p>
            <a:r>
              <a:rPr lang="en-GB" sz="6400" dirty="0"/>
              <a:t>November 2023</a:t>
            </a:r>
          </a:p>
        </p:txBody>
      </p:sp>
      <p:pic>
        <p:nvPicPr>
          <p:cNvPr id="5" name="Picture 4">
            <a:extLst>
              <a:ext uri="{FF2B5EF4-FFF2-40B4-BE49-F238E27FC236}">
                <a16:creationId xmlns:a16="http://schemas.microsoft.com/office/drawing/2014/main" id="{00D1FB20-97CF-4903-82DB-D1FCC2F9E2A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17250" y="3080552"/>
            <a:ext cx="11301274" cy="3404987"/>
          </a:xfrm>
          <a:prstGeom prst="rect">
            <a:avLst/>
          </a:prstGeom>
        </p:spPr>
      </p:pic>
    </p:spTree>
    <p:extLst>
      <p:ext uri="{BB962C8B-B14F-4D97-AF65-F5344CB8AC3E}">
        <p14:creationId xmlns:p14="http://schemas.microsoft.com/office/powerpoint/2010/main" val="4109282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1A5273E-C0F9-4771-830D-8923962331FC}"/>
              </a:ext>
            </a:extLst>
          </p:cNvPr>
          <p:cNvPicPr>
            <a:picLocks noGrp="1" noChangeAspect="1"/>
          </p:cNvPicPr>
          <p:nvPr>
            <p:ph idx="1"/>
          </p:nvPr>
        </p:nvPicPr>
        <p:blipFill>
          <a:blip r:embed="rId3">
            <a:duotone>
              <a:schemeClr val="accent6">
                <a:shade val="45000"/>
                <a:satMod val="135000"/>
              </a:schemeClr>
              <a:prstClr val="white"/>
            </a:duotone>
            <a:extLst>
              <a:ext uri="{837473B0-CC2E-450A-ABE3-18F120FF3D39}">
                <a1611:picAttrSrcUrl xmlns:a1611="http://schemas.microsoft.com/office/drawing/2016/11/main" r:id="rId4"/>
              </a:ext>
            </a:extLst>
          </a:blip>
          <a:stretch>
            <a:fillRect/>
          </a:stretch>
        </p:blipFill>
        <p:spPr>
          <a:xfrm>
            <a:off x="2077376" y="1873188"/>
            <a:ext cx="7665588" cy="4882719"/>
          </a:xfrm>
        </p:spPr>
      </p:pic>
      <p:sp>
        <p:nvSpPr>
          <p:cNvPr id="6" name="TextBox 5">
            <a:extLst>
              <a:ext uri="{FF2B5EF4-FFF2-40B4-BE49-F238E27FC236}">
                <a16:creationId xmlns:a16="http://schemas.microsoft.com/office/drawing/2014/main" id="{DFF12B45-A947-4E5C-86C7-55619C1F775C}"/>
              </a:ext>
            </a:extLst>
          </p:cNvPr>
          <p:cNvSpPr txBox="1"/>
          <p:nvPr/>
        </p:nvSpPr>
        <p:spPr>
          <a:xfrm>
            <a:off x="3644146" y="5859463"/>
            <a:ext cx="4903707" cy="230832"/>
          </a:xfrm>
          <a:prstGeom prst="rect">
            <a:avLst/>
          </a:prstGeom>
          <a:noFill/>
        </p:spPr>
        <p:txBody>
          <a:bodyPr wrap="square" rtlCol="0">
            <a:spAutoFit/>
          </a:bodyPr>
          <a:lstStyle/>
          <a:p>
            <a:r>
              <a:rPr lang="en-GB" sz="900" dirty="0">
                <a:hlinkClick r:id="rId4" tooltip="https://radar.brookes.ac.uk/radar/items/5eb185e4-0588-4672-af2d-f103c5f2fd9f/1/"/>
              </a:rPr>
              <a:t>This Photo</a:t>
            </a:r>
            <a:r>
              <a:rPr lang="en-GB" sz="900" dirty="0"/>
              <a:t> by Unknown Author is licensed under </a:t>
            </a:r>
            <a:r>
              <a:rPr lang="en-GB" sz="900" dirty="0">
                <a:hlinkClick r:id="rId5" tooltip="https://creativecommons.org/licenses/by-nc-sa/3.0/"/>
              </a:rPr>
              <a:t>CC BY-SA-NC</a:t>
            </a:r>
            <a:endParaRPr lang="en-GB" sz="900" dirty="0"/>
          </a:p>
        </p:txBody>
      </p:sp>
      <p:sp>
        <p:nvSpPr>
          <p:cNvPr id="2" name="Title 1">
            <a:extLst>
              <a:ext uri="{FF2B5EF4-FFF2-40B4-BE49-F238E27FC236}">
                <a16:creationId xmlns:a16="http://schemas.microsoft.com/office/drawing/2014/main" id="{53F5DF7A-A9E0-4876-B882-2797C5B8EF66}"/>
              </a:ext>
            </a:extLst>
          </p:cNvPr>
          <p:cNvSpPr>
            <a:spLocks noGrp="1"/>
          </p:cNvSpPr>
          <p:nvPr>
            <p:ph type="title"/>
          </p:nvPr>
        </p:nvSpPr>
        <p:spPr/>
        <p:txBody>
          <a:bodyPr/>
          <a:lstStyle/>
          <a:p>
            <a:r>
              <a:rPr lang="en-GB" dirty="0"/>
              <a:t>Royal College of Occupational Therapists</a:t>
            </a:r>
          </a:p>
        </p:txBody>
      </p:sp>
      <p:sp>
        <p:nvSpPr>
          <p:cNvPr id="7" name="TextBox 6">
            <a:extLst>
              <a:ext uri="{FF2B5EF4-FFF2-40B4-BE49-F238E27FC236}">
                <a16:creationId xmlns:a16="http://schemas.microsoft.com/office/drawing/2014/main" id="{7780BB64-4CBC-4A8A-A7BD-0DD22454E98D}"/>
              </a:ext>
            </a:extLst>
          </p:cNvPr>
          <p:cNvSpPr txBox="1"/>
          <p:nvPr/>
        </p:nvSpPr>
        <p:spPr>
          <a:xfrm>
            <a:off x="275208" y="3107183"/>
            <a:ext cx="11916793" cy="2677656"/>
          </a:xfrm>
          <a:prstGeom prst="rect">
            <a:avLst/>
          </a:prstGeom>
          <a:noFill/>
        </p:spPr>
        <p:txBody>
          <a:bodyPr wrap="square" rtlCol="0">
            <a:spAutoFit/>
          </a:bodyPr>
          <a:lstStyle/>
          <a:p>
            <a:r>
              <a:rPr lang="en-GB" sz="2800" dirty="0">
                <a:solidFill>
                  <a:srgbClr val="002060"/>
                </a:solidFill>
              </a:rPr>
              <a:t>Recognise that, Occupational Therapy (OT) assistant practitioners are “skilled, experienced, and valued and are a vital part of our OT community. They are essential to delivering safe, effective OT services in a range of settings across health and social care and beyond”</a:t>
            </a:r>
          </a:p>
          <a:p>
            <a:endParaRPr lang="en-GB" sz="2800" dirty="0">
              <a:solidFill>
                <a:srgbClr val="002060"/>
              </a:solidFill>
            </a:endParaRPr>
          </a:p>
          <a:p>
            <a:r>
              <a:rPr lang="en-GB" sz="2800" i="1" dirty="0">
                <a:solidFill>
                  <a:srgbClr val="002060"/>
                </a:solidFill>
              </a:rPr>
              <a:t>rcot.co.uk 2023</a:t>
            </a:r>
          </a:p>
        </p:txBody>
      </p:sp>
    </p:spTree>
    <p:extLst>
      <p:ext uri="{BB962C8B-B14F-4D97-AF65-F5344CB8AC3E}">
        <p14:creationId xmlns:p14="http://schemas.microsoft.com/office/powerpoint/2010/main" val="969096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C4344-DE8F-46A6-91DC-23341FAC9F42}"/>
              </a:ext>
            </a:extLst>
          </p:cNvPr>
          <p:cNvSpPr>
            <a:spLocks noGrp="1"/>
          </p:cNvSpPr>
          <p:nvPr>
            <p:ph type="title"/>
          </p:nvPr>
        </p:nvSpPr>
        <p:spPr/>
        <p:txBody>
          <a:bodyPr/>
          <a:lstStyle/>
          <a:p>
            <a:r>
              <a:rPr lang="en-GB" dirty="0"/>
              <a:t>Skillset  </a:t>
            </a:r>
          </a:p>
        </p:txBody>
      </p:sp>
      <p:graphicFrame>
        <p:nvGraphicFramePr>
          <p:cNvPr id="4" name="Content Placeholder 3">
            <a:extLst>
              <a:ext uri="{FF2B5EF4-FFF2-40B4-BE49-F238E27FC236}">
                <a16:creationId xmlns:a16="http://schemas.microsoft.com/office/drawing/2014/main" id="{B6DD8FB5-B2C9-4DF7-A8E0-F3EA127334BF}"/>
              </a:ext>
            </a:extLst>
          </p:cNvPr>
          <p:cNvGraphicFramePr>
            <a:graphicFrameLocks noGrp="1"/>
          </p:cNvGraphicFramePr>
          <p:nvPr>
            <p:ph idx="1"/>
            <p:extLst>
              <p:ext uri="{D42A27DB-BD31-4B8C-83A1-F6EECF244321}">
                <p14:modId xmlns:p14="http://schemas.microsoft.com/office/powerpoint/2010/main" val="40411340"/>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371A1F5-9089-4D9A-BA80-F5C429DBCEE4}"/>
              </a:ext>
            </a:extLst>
          </p:cNvPr>
          <p:cNvSpPr txBox="1"/>
          <p:nvPr/>
        </p:nvSpPr>
        <p:spPr>
          <a:xfrm>
            <a:off x="581026" y="5521911"/>
            <a:ext cx="12820966" cy="646331"/>
          </a:xfrm>
          <a:prstGeom prst="rect">
            <a:avLst/>
          </a:prstGeom>
          <a:noFill/>
        </p:spPr>
        <p:txBody>
          <a:bodyPr wrap="square" rtlCol="0">
            <a:spAutoFit/>
          </a:bodyPr>
          <a:lstStyle/>
          <a:p>
            <a:r>
              <a:rPr lang="en-GB" dirty="0"/>
              <a:t>Effective health care leaders continually emphasise “that safe, high quality compassionate care is the top priority”</a:t>
            </a:r>
          </a:p>
          <a:p>
            <a:r>
              <a:rPr lang="en-GB" i="1" dirty="0"/>
              <a:t>Leadership and leadership development in healthcare: the evidence base 2015</a:t>
            </a:r>
          </a:p>
        </p:txBody>
      </p:sp>
    </p:spTree>
    <p:extLst>
      <p:ext uri="{BB962C8B-B14F-4D97-AF65-F5344CB8AC3E}">
        <p14:creationId xmlns:p14="http://schemas.microsoft.com/office/powerpoint/2010/main" val="1057630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3E37-2EFF-4864-8970-018B8EBCAC70}"/>
              </a:ext>
            </a:extLst>
          </p:cNvPr>
          <p:cNvSpPr>
            <a:spLocks noGrp="1"/>
          </p:cNvSpPr>
          <p:nvPr>
            <p:ph type="title"/>
          </p:nvPr>
        </p:nvSpPr>
        <p:spPr/>
        <p:txBody>
          <a:bodyPr>
            <a:normAutofit/>
          </a:bodyPr>
          <a:lstStyle/>
          <a:p>
            <a:r>
              <a:rPr lang="en-GB" dirty="0"/>
              <a:t>Aim- to Increase the number of referrals seen during the working week. </a:t>
            </a:r>
          </a:p>
        </p:txBody>
      </p:sp>
      <p:sp>
        <p:nvSpPr>
          <p:cNvPr id="3" name="Content Placeholder 2">
            <a:extLst>
              <a:ext uri="{FF2B5EF4-FFF2-40B4-BE49-F238E27FC236}">
                <a16:creationId xmlns:a16="http://schemas.microsoft.com/office/drawing/2014/main" id="{5E1DBAD1-F4ED-4069-987B-EDCD6CFF5D9F}"/>
              </a:ext>
            </a:extLst>
          </p:cNvPr>
          <p:cNvSpPr>
            <a:spLocks noGrp="1"/>
          </p:cNvSpPr>
          <p:nvPr>
            <p:ph sz="half" idx="1"/>
          </p:nvPr>
        </p:nvSpPr>
        <p:spPr>
          <a:xfrm>
            <a:off x="581193" y="2432482"/>
            <a:ext cx="5422390" cy="3517345"/>
          </a:xfrm>
        </p:spPr>
        <p:txBody>
          <a:bodyPr>
            <a:noAutofit/>
          </a:bodyPr>
          <a:lstStyle/>
          <a:p>
            <a:r>
              <a:rPr lang="en-GB" sz="2400" dirty="0"/>
              <a:t>To implement change efficiently </a:t>
            </a:r>
          </a:p>
          <a:p>
            <a:r>
              <a:rPr lang="en-GB" sz="2400" dirty="0"/>
              <a:t>Resourceful way</a:t>
            </a:r>
          </a:p>
          <a:p>
            <a:r>
              <a:rPr lang="en-GB" sz="2400" dirty="0"/>
              <a:t>Time efficient </a:t>
            </a:r>
          </a:p>
          <a:p>
            <a:r>
              <a:rPr lang="en-GB" sz="2400" dirty="0"/>
              <a:t>Maintain high quality, standard of patient centred care   </a:t>
            </a:r>
          </a:p>
          <a:p>
            <a:r>
              <a:rPr lang="en-GB" sz="2400" dirty="0"/>
              <a:t>Promote an openness to change                                                                            </a:t>
            </a:r>
          </a:p>
        </p:txBody>
      </p:sp>
      <p:pic>
        <p:nvPicPr>
          <p:cNvPr id="5" name="Picture 4">
            <a:extLst>
              <a:ext uri="{FF2B5EF4-FFF2-40B4-BE49-F238E27FC236}">
                <a16:creationId xmlns:a16="http://schemas.microsoft.com/office/drawing/2014/main" id="{37376D24-E40A-4822-B6E8-1182CE55A15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791417" y="2073483"/>
            <a:ext cx="3547077" cy="3942085"/>
          </a:xfrm>
          <a:prstGeom prst="rect">
            <a:avLst/>
          </a:prstGeom>
        </p:spPr>
      </p:pic>
    </p:spTree>
    <p:extLst>
      <p:ext uri="{BB962C8B-B14F-4D97-AF65-F5344CB8AC3E}">
        <p14:creationId xmlns:p14="http://schemas.microsoft.com/office/powerpoint/2010/main" val="2474609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FBE05FB-BE54-4C9A-BA72-5D812677A241}"/>
              </a:ext>
            </a:extLst>
          </p:cNvPr>
          <p:cNvPicPr>
            <a:picLocks noGrp="1" noChangeAspect="1"/>
          </p:cNvPicPr>
          <p:nvPr>
            <p:ph sz="half" idx="1"/>
          </p:nvPr>
        </p:nvPicPr>
        <p:blipFill>
          <a:blip r:embed="rId3">
            <a:duotone>
              <a:schemeClr val="bg2">
                <a:shade val="45000"/>
                <a:satMod val="135000"/>
              </a:schemeClr>
              <a:prstClr val="white"/>
            </a:duotone>
            <a:extLst>
              <a:ext uri="{837473B0-CC2E-450A-ABE3-18F120FF3D39}">
                <a1611:picAttrSrcUrl xmlns:a1611="http://schemas.microsoft.com/office/drawing/2016/11/main" r:id="rId4"/>
              </a:ext>
            </a:extLst>
          </a:blip>
          <a:stretch>
            <a:fillRect/>
          </a:stretch>
        </p:blipFill>
        <p:spPr>
          <a:xfrm>
            <a:off x="630314" y="1905000"/>
            <a:ext cx="10741981" cy="4667250"/>
          </a:xfrm>
          <a:solidFill>
            <a:schemeClr val="accent2"/>
          </a:solidFill>
          <a:ln>
            <a:solidFill>
              <a:schemeClr val="accent1"/>
            </a:solidFill>
          </a:ln>
          <a:effectLst>
            <a:softEdge rad="368300"/>
          </a:effectLst>
        </p:spPr>
      </p:pic>
      <p:graphicFrame>
        <p:nvGraphicFramePr>
          <p:cNvPr id="7" name="Content Placeholder 4">
            <a:extLst>
              <a:ext uri="{FF2B5EF4-FFF2-40B4-BE49-F238E27FC236}">
                <a16:creationId xmlns:a16="http://schemas.microsoft.com/office/drawing/2014/main" id="{756AEC7A-C846-472E-8252-5CE343026EEC}"/>
              </a:ext>
            </a:extLst>
          </p:cNvPr>
          <p:cNvGraphicFramePr>
            <a:graphicFrameLocks/>
          </p:cNvGraphicFramePr>
          <p:nvPr>
            <p:extLst>
              <p:ext uri="{D42A27DB-BD31-4B8C-83A1-F6EECF244321}">
                <p14:modId xmlns:p14="http://schemas.microsoft.com/office/powerpoint/2010/main" val="3380416809"/>
              </p:ext>
            </p:extLst>
          </p:nvPr>
        </p:nvGraphicFramePr>
        <p:xfrm>
          <a:off x="581024" y="2183907"/>
          <a:ext cx="10498307" cy="389729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TextBox 7">
            <a:extLst>
              <a:ext uri="{FF2B5EF4-FFF2-40B4-BE49-F238E27FC236}">
                <a16:creationId xmlns:a16="http://schemas.microsoft.com/office/drawing/2014/main" id="{7B3DF679-CE17-478A-B8D2-B1A8F8E89F87}"/>
              </a:ext>
            </a:extLst>
          </p:cNvPr>
          <p:cNvSpPr txBox="1"/>
          <p:nvPr/>
        </p:nvSpPr>
        <p:spPr>
          <a:xfrm>
            <a:off x="630314" y="1019175"/>
            <a:ext cx="2743143" cy="830997"/>
          </a:xfrm>
          <a:prstGeom prst="rect">
            <a:avLst/>
          </a:prstGeom>
          <a:noFill/>
        </p:spPr>
        <p:txBody>
          <a:bodyPr wrap="square" rtlCol="0">
            <a:spAutoFit/>
          </a:bodyPr>
          <a:lstStyle/>
          <a:p>
            <a:r>
              <a:rPr lang="en-GB" sz="4800" dirty="0">
                <a:solidFill>
                  <a:schemeClr val="bg1"/>
                </a:solidFill>
              </a:rPr>
              <a:t>Solution</a:t>
            </a:r>
          </a:p>
        </p:txBody>
      </p:sp>
    </p:spTree>
    <p:extLst>
      <p:ext uri="{BB962C8B-B14F-4D97-AF65-F5344CB8AC3E}">
        <p14:creationId xmlns:p14="http://schemas.microsoft.com/office/powerpoint/2010/main" val="37049165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05ED3-3B7E-49ED-9C62-46BA3985EBA8}"/>
              </a:ext>
            </a:extLst>
          </p:cNvPr>
          <p:cNvSpPr>
            <a:spLocks noGrp="1"/>
          </p:cNvSpPr>
          <p:nvPr>
            <p:ph type="title"/>
          </p:nvPr>
        </p:nvSpPr>
        <p:spPr/>
        <p:txBody>
          <a:bodyPr/>
          <a:lstStyle/>
          <a:p>
            <a:r>
              <a:rPr lang="en-GB" dirty="0"/>
              <a:t>Desired Outcomes</a:t>
            </a:r>
          </a:p>
        </p:txBody>
      </p:sp>
      <p:sp>
        <p:nvSpPr>
          <p:cNvPr id="3" name="Content Placeholder 2">
            <a:extLst>
              <a:ext uri="{FF2B5EF4-FFF2-40B4-BE49-F238E27FC236}">
                <a16:creationId xmlns:a16="http://schemas.microsoft.com/office/drawing/2014/main" id="{6E979173-FC6E-4285-8BF6-DF488D991AE1}"/>
              </a:ext>
            </a:extLst>
          </p:cNvPr>
          <p:cNvSpPr>
            <a:spLocks noGrp="1"/>
          </p:cNvSpPr>
          <p:nvPr>
            <p:ph sz="half" idx="1"/>
          </p:nvPr>
        </p:nvSpPr>
        <p:spPr>
          <a:xfrm>
            <a:off x="581193" y="1586204"/>
            <a:ext cx="5422390" cy="4274846"/>
          </a:xfrm>
        </p:spPr>
        <p:txBody>
          <a:bodyPr>
            <a:normAutofit fontScale="25000" lnSpcReduction="20000"/>
          </a:bodyPr>
          <a:lstStyle/>
          <a:p>
            <a:pPr marL="0" indent="0">
              <a:buNone/>
            </a:pPr>
            <a:r>
              <a:rPr lang="en-GB" sz="7200" b="1" u="sng" dirty="0"/>
              <a:t>Patient / Service User  </a:t>
            </a:r>
          </a:p>
          <a:p>
            <a:r>
              <a:rPr lang="en-GB" sz="7200" dirty="0"/>
              <a:t>Accountability- improves outcomes </a:t>
            </a:r>
          </a:p>
          <a:p>
            <a:r>
              <a:rPr lang="en-GB" sz="7200" dirty="0"/>
              <a:t>Informed decision making </a:t>
            </a:r>
          </a:p>
          <a:p>
            <a:r>
              <a:rPr lang="en-GB" sz="7200" dirty="0"/>
              <a:t>Peer Support </a:t>
            </a:r>
          </a:p>
          <a:p>
            <a:r>
              <a:rPr lang="en-GB" sz="7200" dirty="0"/>
              <a:t>Encourages active participation and engagement </a:t>
            </a:r>
          </a:p>
          <a:p>
            <a:r>
              <a:rPr lang="en-GB" sz="7200" dirty="0"/>
              <a:t>Shared Experiences- Expert patient </a:t>
            </a:r>
          </a:p>
          <a:p>
            <a:r>
              <a:rPr lang="en-GB" sz="7200" dirty="0"/>
              <a:t>Promotes a sense of altruism and confidence </a:t>
            </a:r>
          </a:p>
          <a:p>
            <a:r>
              <a:rPr lang="en-GB" sz="7200" dirty="0"/>
              <a:t>Accessible- Virtual session  </a:t>
            </a:r>
          </a:p>
          <a:p>
            <a:pPr marL="0" indent="0">
              <a:buNone/>
            </a:pPr>
            <a:endParaRPr lang="en-GB" sz="3300" dirty="0"/>
          </a:p>
          <a:p>
            <a:pPr marL="0" indent="0">
              <a:buNone/>
            </a:pPr>
            <a:endParaRPr lang="en-GB" dirty="0"/>
          </a:p>
        </p:txBody>
      </p:sp>
      <p:sp>
        <p:nvSpPr>
          <p:cNvPr id="4" name="Content Placeholder 3">
            <a:extLst>
              <a:ext uri="{FF2B5EF4-FFF2-40B4-BE49-F238E27FC236}">
                <a16:creationId xmlns:a16="http://schemas.microsoft.com/office/drawing/2014/main" id="{70ADD014-12AA-44EC-867D-2AF1D3A6373A}"/>
              </a:ext>
            </a:extLst>
          </p:cNvPr>
          <p:cNvSpPr>
            <a:spLocks noGrp="1"/>
          </p:cNvSpPr>
          <p:nvPr>
            <p:ph sz="half" idx="2"/>
          </p:nvPr>
        </p:nvSpPr>
        <p:spPr>
          <a:xfrm>
            <a:off x="6096000" y="2677886"/>
            <a:ext cx="5422392" cy="2324242"/>
          </a:xfrm>
        </p:spPr>
        <p:txBody>
          <a:bodyPr>
            <a:normAutofit fontScale="25000" lnSpcReduction="20000"/>
          </a:bodyPr>
          <a:lstStyle/>
          <a:p>
            <a:pPr marL="0" indent="0">
              <a:buNone/>
            </a:pPr>
            <a:endParaRPr lang="en-GB" sz="7200" b="1" u="sng" dirty="0"/>
          </a:p>
          <a:p>
            <a:pPr marL="0" indent="0">
              <a:buNone/>
            </a:pPr>
            <a:r>
              <a:rPr lang="en-GB" sz="7200" b="1" u="sng" dirty="0"/>
              <a:t>Service</a:t>
            </a:r>
          </a:p>
          <a:p>
            <a:r>
              <a:rPr lang="en-GB" sz="7200" dirty="0"/>
              <a:t>Increased patient contacts</a:t>
            </a:r>
          </a:p>
          <a:p>
            <a:r>
              <a:rPr lang="en-GB" sz="7200" dirty="0"/>
              <a:t>Time efficient </a:t>
            </a:r>
          </a:p>
          <a:p>
            <a:r>
              <a:rPr lang="en-GB" sz="7200" dirty="0"/>
              <a:t>Reduced workload pressures  </a:t>
            </a:r>
          </a:p>
          <a:p>
            <a:r>
              <a:rPr lang="en-GB" sz="7200" dirty="0"/>
              <a:t>Effective 1:1  therapy time </a:t>
            </a:r>
          </a:p>
          <a:p>
            <a:r>
              <a:rPr lang="en-GB" sz="7200" dirty="0"/>
              <a:t>No additional demands on resources</a:t>
            </a:r>
          </a:p>
          <a:p>
            <a:r>
              <a:rPr lang="en-GB" sz="7200" dirty="0"/>
              <a:t>Provides training for assistants/students</a:t>
            </a:r>
          </a:p>
          <a:p>
            <a:r>
              <a:rPr lang="en-GB" sz="7200" dirty="0"/>
              <a:t>Joint sessions with AHP’s</a:t>
            </a:r>
          </a:p>
          <a:p>
            <a:r>
              <a:rPr lang="en-GB" sz="7200" dirty="0"/>
              <a:t>Staff Morale </a:t>
            </a:r>
          </a:p>
          <a:p>
            <a:r>
              <a:rPr lang="en-GB" sz="7200" dirty="0"/>
              <a:t>Sense of ownership </a:t>
            </a:r>
          </a:p>
          <a:p>
            <a:pPr marL="0" indent="0">
              <a:buNone/>
            </a:pPr>
            <a:endParaRPr lang="en-GB" sz="2400" dirty="0"/>
          </a:p>
          <a:p>
            <a:endParaRPr lang="en-GB" sz="2400" dirty="0"/>
          </a:p>
        </p:txBody>
      </p:sp>
    </p:spTree>
    <p:extLst>
      <p:ext uri="{BB962C8B-B14F-4D97-AF65-F5344CB8AC3E}">
        <p14:creationId xmlns:p14="http://schemas.microsoft.com/office/powerpoint/2010/main" val="2686574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F1B2B-AF80-4731-80FF-6D672FFF6D0D}"/>
              </a:ext>
            </a:extLst>
          </p:cNvPr>
          <p:cNvSpPr>
            <a:spLocks noGrp="1"/>
          </p:cNvSpPr>
          <p:nvPr>
            <p:ph type="title"/>
          </p:nvPr>
        </p:nvSpPr>
        <p:spPr/>
        <p:txBody>
          <a:bodyPr/>
          <a:lstStyle/>
          <a:p>
            <a:r>
              <a:rPr lang="en-GB" dirty="0"/>
              <a:t>Contraindications</a:t>
            </a:r>
          </a:p>
        </p:txBody>
      </p:sp>
      <p:pic>
        <p:nvPicPr>
          <p:cNvPr id="7" name="Content Placeholder 6">
            <a:extLst>
              <a:ext uri="{FF2B5EF4-FFF2-40B4-BE49-F238E27FC236}">
                <a16:creationId xmlns:a16="http://schemas.microsoft.com/office/drawing/2014/main" id="{CC280353-1B93-4E6A-81CC-35310719E2C6}"/>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7356090" y="2896905"/>
            <a:ext cx="4254719" cy="2127359"/>
          </a:xfrm>
        </p:spPr>
      </p:pic>
      <p:sp>
        <p:nvSpPr>
          <p:cNvPr id="5" name="TextBox 4">
            <a:extLst>
              <a:ext uri="{FF2B5EF4-FFF2-40B4-BE49-F238E27FC236}">
                <a16:creationId xmlns:a16="http://schemas.microsoft.com/office/drawing/2014/main" id="{618F13FA-6090-4333-BCF9-1F893E285B8A}"/>
              </a:ext>
            </a:extLst>
          </p:cNvPr>
          <p:cNvSpPr txBox="1"/>
          <p:nvPr/>
        </p:nvSpPr>
        <p:spPr>
          <a:xfrm>
            <a:off x="345233" y="2487149"/>
            <a:ext cx="6960637" cy="3693319"/>
          </a:xfrm>
          <a:prstGeom prst="rect">
            <a:avLst/>
          </a:prstGeom>
          <a:noFill/>
        </p:spPr>
        <p:txBody>
          <a:bodyPr wrap="square" rtlCol="0">
            <a:spAutoFit/>
          </a:bodyPr>
          <a:lstStyle/>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Patient choice- may not suit all   </a:t>
            </a:r>
          </a:p>
          <a:p>
            <a:pPr marL="285750" indent="-285750">
              <a:buFont typeface="Wingdings" panose="05000000000000000000" pitchFamily="2" charset="2"/>
              <a:buChar char="§"/>
            </a:pPr>
            <a:r>
              <a:rPr lang="en-GB" dirty="0"/>
              <a:t>Right time, the right place? </a:t>
            </a:r>
          </a:p>
          <a:p>
            <a:pPr marL="285750" indent="-285750">
              <a:buFont typeface="Wingdings" panose="05000000000000000000" pitchFamily="2" charset="2"/>
              <a:buChar char="§"/>
            </a:pPr>
            <a:r>
              <a:rPr lang="en-GB" dirty="0"/>
              <a:t>Not appropriate for some patients- impairments, cultural or mental health issues  </a:t>
            </a:r>
          </a:p>
          <a:p>
            <a:pPr marL="285750" indent="-285750">
              <a:buFont typeface="Wingdings" panose="05000000000000000000" pitchFamily="2" charset="2"/>
              <a:buChar char="§"/>
            </a:pPr>
            <a:r>
              <a:rPr lang="en-GB" dirty="0"/>
              <a:t>Limited flexibility of session timings due to work constraints (staff diaries) </a:t>
            </a:r>
          </a:p>
          <a:p>
            <a:pPr marL="285750" indent="-285750">
              <a:buFont typeface="Wingdings" panose="05000000000000000000" pitchFamily="2" charset="2"/>
              <a:buChar char="§"/>
            </a:pPr>
            <a:r>
              <a:rPr lang="en-GB" dirty="0"/>
              <a:t>Limited staff cover for sick leave or annual leave. </a:t>
            </a:r>
          </a:p>
          <a:p>
            <a:pPr marL="285750" indent="-285750">
              <a:buFont typeface="Wingdings" panose="05000000000000000000" pitchFamily="2" charset="2"/>
              <a:buChar char="§"/>
            </a:pPr>
            <a:r>
              <a:rPr lang="en-GB" dirty="0"/>
              <a:t>Time of session may not suit patients who work or are parents/carers</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p:txBody>
      </p:sp>
      <p:sp>
        <p:nvSpPr>
          <p:cNvPr id="8" name="TextBox 7">
            <a:extLst>
              <a:ext uri="{FF2B5EF4-FFF2-40B4-BE49-F238E27FC236}">
                <a16:creationId xmlns:a16="http://schemas.microsoft.com/office/drawing/2014/main" id="{C83DD66A-9513-494D-8379-2BB1CD4278B6}"/>
              </a:ext>
            </a:extLst>
          </p:cNvPr>
          <p:cNvSpPr txBox="1"/>
          <p:nvPr/>
        </p:nvSpPr>
        <p:spPr>
          <a:xfrm>
            <a:off x="8675578" y="5546779"/>
            <a:ext cx="4254719" cy="230832"/>
          </a:xfrm>
          <a:prstGeom prst="rect">
            <a:avLst/>
          </a:prstGeom>
          <a:noFill/>
        </p:spPr>
        <p:txBody>
          <a:bodyPr wrap="square" rtlCol="0">
            <a:spAutoFit/>
          </a:bodyPr>
          <a:lstStyle/>
          <a:p>
            <a:r>
              <a:rPr lang="en-GB" sz="900">
                <a:hlinkClick r:id="rId4" tooltip="https://blogs.lse.ac.uk/politicsandpolicy/staff-pay-pensions-strike/"/>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221210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10E4C-5B79-4F6A-AC4A-1DE38133E396}"/>
              </a:ext>
            </a:extLst>
          </p:cNvPr>
          <p:cNvSpPr>
            <a:spLocks noGrp="1"/>
          </p:cNvSpPr>
          <p:nvPr>
            <p:ph type="title"/>
          </p:nvPr>
        </p:nvSpPr>
        <p:spPr/>
        <p:txBody>
          <a:bodyPr/>
          <a:lstStyle/>
          <a:p>
            <a:r>
              <a:rPr lang="en-GB" dirty="0"/>
              <a:t>Outcome measures </a:t>
            </a:r>
          </a:p>
        </p:txBody>
      </p:sp>
      <p:sp>
        <p:nvSpPr>
          <p:cNvPr id="3" name="Content Placeholder 2">
            <a:extLst>
              <a:ext uri="{FF2B5EF4-FFF2-40B4-BE49-F238E27FC236}">
                <a16:creationId xmlns:a16="http://schemas.microsoft.com/office/drawing/2014/main" id="{445F2527-CA56-4F2E-B632-10A968383F48}"/>
              </a:ext>
            </a:extLst>
          </p:cNvPr>
          <p:cNvSpPr>
            <a:spLocks noGrp="1"/>
          </p:cNvSpPr>
          <p:nvPr>
            <p:ph sz="half" idx="1"/>
          </p:nvPr>
        </p:nvSpPr>
        <p:spPr/>
        <p:txBody>
          <a:bodyPr/>
          <a:lstStyle/>
          <a:p>
            <a:r>
              <a:rPr lang="en-GB" sz="2400" dirty="0"/>
              <a:t>Attendance statistics –DNA and CNA rates</a:t>
            </a:r>
          </a:p>
          <a:p>
            <a:r>
              <a:rPr lang="en-GB" sz="2400" dirty="0"/>
              <a:t>PROMS –EQ5D5L, </a:t>
            </a:r>
            <a:r>
              <a:rPr lang="en-GB" sz="2400" dirty="0" err="1"/>
              <a:t>ReQoL</a:t>
            </a:r>
            <a:r>
              <a:rPr lang="en-GB" sz="2400" dirty="0"/>
              <a:t>, DASH, PAS</a:t>
            </a:r>
          </a:p>
          <a:p>
            <a:r>
              <a:rPr lang="en-GB" sz="2400" dirty="0"/>
              <a:t>Functional assessments –TUAG </a:t>
            </a:r>
          </a:p>
          <a:p>
            <a:pPr marL="0" indent="0">
              <a:buNone/>
            </a:pPr>
            <a:r>
              <a:rPr lang="en-GB" sz="2400" dirty="0"/>
              <a:t>    Grip Strength  </a:t>
            </a:r>
          </a:p>
          <a:p>
            <a:r>
              <a:rPr lang="en-GB" sz="2400" dirty="0"/>
              <a:t>Patient Experience feedback </a:t>
            </a:r>
          </a:p>
          <a:p>
            <a:endParaRPr lang="en-GB" sz="2400" dirty="0"/>
          </a:p>
          <a:p>
            <a:endParaRPr lang="en-GB" dirty="0"/>
          </a:p>
        </p:txBody>
      </p:sp>
      <p:pic>
        <p:nvPicPr>
          <p:cNvPr id="6" name="Content Placeholder 5">
            <a:extLst>
              <a:ext uri="{FF2B5EF4-FFF2-40B4-BE49-F238E27FC236}">
                <a16:creationId xmlns:a16="http://schemas.microsoft.com/office/drawing/2014/main" id="{E5DB09D2-5A7C-4FD7-AD18-1D3613412EEC}"/>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tretch>
            <a:fillRect/>
          </a:stretch>
        </p:blipFill>
        <p:spPr>
          <a:xfrm>
            <a:off x="6348817" y="2186001"/>
            <a:ext cx="4903902" cy="3265999"/>
          </a:xfrm>
        </p:spPr>
      </p:pic>
      <p:sp>
        <p:nvSpPr>
          <p:cNvPr id="7" name="TextBox 6">
            <a:extLst>
              <a:ext uri="{FF2B5EF4-FFF2-40B4-BE49-F238E27FC236}">
                <a16:creationId xmlns:a16="http://schemas.microsoft.com/office/drawing/2014/main" id="{8E85E9BC-B0BE-49E0-BBCD-7500176F53E8}"/>
              </a:ext>
            </a:extLst>
          </p:cNvPr>
          <p:cNvSpPr txBox="1"/>
          <p:nvPr/>
        </p:nvSpPr>
        <p:spPr>
          <a:xfrm>
            <a:off x="6188075" y="5849982"/>
            <a:ext cx="5422900" cy="230832"/>
          </a:xfrm>
          <a:prstGeom prst="rect">
            <a:avLst/>
          </a:prstGeom>
          <a:noFill/>
        </p:spPr>
        <p:txBody>
          <a:bodyPr wrap="square" rtlCol="0">
            <a:spAutoFit/>
          </a:bodyPr>
          <a:lstStyle/>
          <a:p>
            <a:r>
              <a:rPr lang="en-GB" sz="900">
                <a:hlinkClick r:id="rId4" tooltip="http://evidentlycochrane.net/putting-the-i-into-discharge-planning/"/>
              </a:rPr>
              <a:t>This Photo</a:t>
            </a:r>
            <a:r>
              <a:rPr lang="en-GB" sz="900"/>
              <a:t> by Unknown Author is licensed under </a:t>
            </a:r>
            <a:r>
              <a:rPr lang="en-GB" sz="900">
                <a:hlinkClick r:id="rId5" tooltip="https://creativecommons.org/licenses/by-nd/3.0/"/>
              </a:rPr>
              <a:t>CC BY-ND</a:t>
            </a:r>
            <a:endParaRPr lang="en-GB" sz="900"/>
          </a:p>
        </p:txBody>
      </p:sp>
    </p:spTree>
    <p:extLst>
      <p:ext uri="{BB962C8B-B14F-4D97-AF65-F5344CB8AC3E}">
        <p14:creationId xmlns:p14="http://schemas.microsoft.com/office/powerpoint/2010/main" val="3387989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B0B2B-C480-408E-9BD6-DD87798A953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42F8D43-E819-44AD-B85C-33B506C1BECE}"/>
              </a:ext>
            </a:extLst>
          </p:cNvPr>
          <p:cNvSpPr>
            <a:spLocks noGrp="1"/>
          </p:cNvSpPr>
          <p:nvPr>
            <p:ph sz="half" idx="1"/>
          </p:nvPr>
        </p:nvSpPr>
        <p:spPr>
          <a:xfrm>
            <a:off x="581193" y="2995127"/>
            <a:ext cx="10802154" cy="2865923"/>
          </a:xfrm>
        </p:spPr>
        <p:txBody>
          <a:bodyPr>
            <a:normAutofit fontScale="25000" lnSpcReduction="20000"/>
          </a:bodyPr>
          <a:lstStyle/>
          <a:p>
            <a:pPr marL="0" indent="0">
              <a:buNone/>
            </a:pPr>
            <a:r>
              <a:rPr lang="en-GB" sz="5500" i="1" dirty="0"/>
              <a:t>Joint Replacement (primary): Hip, knee and shoulder</a:t>
            </a:r>
            <a:r>
              <a:rPr lang="en-GB" sz="5500" dirty="0"/>
              <a:t> (2020) </a:t>
            </a:r>
            <a:r>
              <a:rPr lang="en-GB" sz="5500" i="1" dirty="0"/>
              <a:t>nice.org.uk</a:t>
            </a:r>
            <a:r>
              <a:rPr lang="en-GB" sz="5500" dirty="0"/>
              <a:t>. Available at: https://www.ncbi.nlm.nih.gov/books/NBK561385/ (Accessed: 15 November 2023). </a:t>
            </a:r>
          </a:p>
          <a:p>
            <a:pPr marL="0" indent="0">
              <a:buNone/>
            </a:pPr>
            <a:r>
              <a:rPr lang="en-GB" sz="5500" dirty="0"/>
              <a:t>Orman, K. (2023) </a:t>
            </a:r>
            <a:r>
              <a:rPr lang="en-GB" sz="5500" i="1" dirty="0"/>
              <a:t>OT support Workforce Hub</a:t>
            </a:r>
            <a:r>
              <a:rPr lang="en-GB" sz="5500" dirty="0"/>
              <a:t>, </a:t>
            </a:r>
            <a:r>
              <a:rPr lang="en-GB" sz="5500" i="1" dirty="0"/>
              <a:t>RCOT</a:t>
            </a:r>
            <a:r>
              <a:rPr lang="en-GB" sz="5500" dirty="0"/>
              <a:t>. Available at: https://www.rcot.co.uk/ot-support-workforce-hub (Accessed: 15 November 2023). </a:t>
            </a:r>
          </a:p>
          <a:p>
            <a:pPr marL="0" indent="0">
              <a:buNone/>
            </a:pPr>
            <a:r>
              <a:rPr lang="en-GB" sz="5500" i="1" dirty="0"/>
              <a:t>Overview: Patient experience in adult NHS services: Improving the experience of care for people using Adult NHS services: Guidance</a:t>
            </a:r>
            <a:r>
              <a:rPr lang="en-GB" sz="5500" dirty="0"/>
              <a:t> (2012) </a:t>
            </a:r>
            <a:r>
              <a:rPr lang="en-GB" sz="5500" i="1" dirty="0"/>
              <a:t>NICE</a:t>
            </a:r>
            <a:r>
              <a:rPr lang="en-GB" sz="5500" dirty="0"/>
              <a:t>. Available at: https://www.nice.org.uk/Guidance/CG138 (Accessed: 15 November 2023). </a:t>
            </a:r>
          </a:p>
          <a:p>
            <a:pPr marL="0" indent="0">
              <a:buNone/>
            </a:pPr>
            <a:r>
              <a:rPr lang="en-GB" sz="5500" dirty="0"/>
              <a:t>sharp, </a:t>
            </a:r>
            <a:r>
              <a:rPr lang="en-GB" sz="5500" dirty="0" err="1"/>
              <a:t>natalie</a:t>
            </a:r>
            <a:r>
              <a:rPr lang="en-GB" sz="5500" dirty="0"/>
              <a:t> (2018) </a:t>
            </a:r>
            <a:r>
              <a:rPr lang="en-GB" sz="5500" i="1" dirty="0"/>
              <a:t>Therapy stroke groups: Improving patient activity on the stroke unit and efficiency of the workforce</a:t>
            </a:r>
            <a:r>
              <a:rPr lang="en-GB" sz="5500" dirty="0"/>
              <a:t>, </a:t>
            </a:r>
            <a:r>
              <a:rPr lang="en-GB" sz="5500" i="1" dirty="0"/>
              <a:t>NICE</a:t>
            </a:r>
            <a:r>
              <a:rPr lang="en-GB" sz="5500" dirty="0"/>
              <a:t>. Available at: https://www.nice.org.uk/sharedlearning/therapy-stroke-groups-improving-patient-activity-on-the-stroke-unit-and-efficiency-of-the-workforce (Accessed: 15 November 2023). </a:t>
            </a:r>
          </a:p>
          <a:p>
            <a:pPr marL="0" indent="0">
              <a:buNone/>
            </a:pPr>
            <a:r>
              <a:rPr lang="en-GB" sz="5500" dirty="0"/>
              <a:t>west, </a:t>
            </a:r>
            <a:r>
              <a:rPr lang="en-GB" sz="5500" dirty="0" err="1"/>
              <a:t>michael</a:t>
            </a:r>
            <a:r>
              <a:rPr lang="en-GB" sz="5500" dirty="0"/>
              <a:t> </a:t>
            </a:r>
            <a:r>
              <a:rPr lang="en-GB" sz="5500" i="1" dirty="0"/>
              <a:t>et al.</a:t>
            </a:r>
            <a:r>
              <a:rPr lang="en-GB" sz="5500" dirty="0"/>
              <a:t> (2015) </a:t>
            </a:r>
            <a:r>
              <a:rPr lang="en-GB" sz="5500" i="1" dirty="0"/>
              <a:t>Leadership and leadership development in health care</a:t>
            </a:r>
            <a:r>
              <a:rPr lang="en-GB" sz="5500" dirty="0"/>
              <a:t>, </a:t>
            </a:r>
            <a:r>
              <a:rPr lang="en-GB" sz="5500" i="1" dirty="0"/>
              <a:t>The King’s Fund</a:t>
            </a:r>
            <a:r>
              <a:rPr lang="en-GB" sz="5500" dirty="0"/>
              <a:t>. Available at: https://www.kingsfund.org.uk/publications/leadership-and-leadership-development-health-care (Accessed: 15 November 2023). </a:t>
            </a:r>
          </a:p>
          <a:p>
            <a:pPr marL="0" indent="0">
              <a:buNone/>
            </a:pPr>
            <a:endParaRPr lang="en-GB" sz="5500" dirty="0">
              <a:latin typeface="Arial" panose="020B0604020202020204" pitchFamily="34" charset="0"/>
              <a:cs typeface="Arial" panose="020B0604020202020204" pitchFamily="34" charset="0"/>
            </a:endParaRPr>
          </a:p>
          <a:p>
            <a:pPr marL="0" indent="0">
              <a:buNone/>
            </a:pPr>
            <a:endParaRPr lang="en-GB" sz="5500" dirty="0">
              <a:latin typeface="Arial" panose="020B0604020202020204" pitchFamily="34" charset="0"/>
              <a:cs typeface="Arial" panose="020B0604020202020204" pitchFamily="34" charset="0"/>
            </a:endParaRPr>
          </a:p>
          <a:p>
            <a:pPr marL="0" indent="0">
              <a:buNone/>
            </a:pPr>
            <a:endParaRPr lang="en-GB" sz="55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5105812"/>
      </p:ext>
    </p:extLst>
  </p:cSld>
  <p:clrMapOvr>
    <a:masterClrMapping/>
  </p:clrMapOvr>
</p:sld>
</file>

<file path=ppt/theme/theme1.xml><?xml version="1.0" encoding="utf-8"?>
<a:theme xmlns:a="http://schemas.openxmlformats.org/drawingml/2006/main" name="Divide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1025</TotalTime>
  <Words>1357</Words>
  <Application>Microsoft Office PowerPoint</Application>
  <PresentationFormat>Widescreen</PresentationFormat>
  <Paragraphs>141</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Gill Sans MT</vt:lpstr>
      <vt:lpstr>Wingdings</vt:lpstr>
      <vt:lpstr>Wingdings 2</vt:lpstr>
      <vt:lpstr>Dividend</vt:lpstr>
      <vt:lpstr>A DEMONSTRATION OF LEADERSHIP SKILLS IN REPONSE TO AN INCREASED CASELOAD </vt:lpstr>
      <vt:lpstr>Royal College of Occupational Therapists</vt:lpstr>
      <vt:lpstr>Skillset  </vt:lpstr>
      <vt:lpstr>Aim- to Increase the number of referrals seen during the working week. </vt:lpstr>
      <vt:lpstr>PowerPoint Presentation</vt:lpstr>
      <vt:lpstr>Desired Outcomes</vt:lpstr>
      <vt:lpstr>Contraindications</vt:lpstr>
      <vt:lpstr>Outcome measures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DEMONSTRATION OF LEADERSHIP SKILLS IN REPONSE TO AN INCREASED CASELOAD</dc:title>
  <dc:creator>Bev Pretty (2319306)</dc:creator>
  <cp:lastModifiedBy>Bev Pretty (2319306)</cp:lastModifiedBy>
  <cp:revision>161</cp:revision>
  <cp:lastPrinted>2023-11-15T13:27:53Z</cp:lastPrinted>
  <dcterms:created xsi:type="dcterms:W3CDTF">2023-11-09T14:56:49Z</dcterms:created>
  <dcterms:modified xsi:type="dcterms:W3CDTF">2023-11-15T22:58:25Z</dcterms:modified>
</cp:coreProperties>
</file>