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22"/>
  </p:notesMasterIdLst>
  <p:sldIdLst>
    <p:sldId id="268" r:id="rId2"/>
    <p:sldId id="257" r:id="rId3"/>
    <p:sldId id="258" r:id="rId4"/>
    <p:sldId id="269" r:id="rId5"/>
    <p:sldId id="259" r:id="rId6"/>
    <p:sldId id="270" r:id="rId7"/>
    <p:sldId id="260" r:id="rId8"/>
    <p:sldId id="261" r:id="rId9"/>
    <p:sldId id="271" r:id="rId10"/>
    <p:sldId id="262" r:id="rId11"/>
    <p:sldId id="272" r:id="rId12"/>
    <p:sldId id="263" r:id="rId13"/>
    <p:sldId id="273" r:id="rId14"/>
    <p:sldId id="264" r:id="rId15"/>
    <p:sldId id="274" r:id="rId16"/>
    <p:sldId id="265" r:id="rId17"/>
    <p:sldId id="275" r:id="rId18"/>
    <p:sldId id="266" r:id="rId19"/>
    <p:sldId id="276" r:id="rId20"/>
    <p:sldId id="267"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6165" autoAdjust="0"/>
  </p:normalViewPr>
  <p:slideViewPr>
    <p:cSldViewPr>
      <p:cViewPr varScale="1">
        <p:scale>
          <a:sx n="55" d="100"/>
          <a:sy n="55" d="100"/>
        </p:scale>
        <p:origin x="1836" y="6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A48EE2B-7B5C-47B1-AA9B-53210F026BB3}" type="datetimeFigureOut">
              <a:rPr lang="en-US" smtClean="0"/>
              <a:t>11/21/2022</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DAAD27E-09D9-4888-86ED-D65D63915E4B}"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rtl="0"/>
            <a:r>
              <a:rPr lang="en-US" sz="1200" b="0" i="0" u="none" strike="noStrike" kern="1200" dirty="0">
                <a:solidFill>
                  <a:schemeClr val="tx1"/>
                </a:solidFill>
                <a:latin typeface="+mn-lt"/>
                <a:ea typeface="+mn-ea"/>
                <a:cs typeface="+mn-cs"/>
              </a:rPr>
              <a:t>Cambodian market is the 103th largest market in World Economy Scene. The Luxottica company is aiming to establish its business in the Cambodian market as it tends to provide international businesses with ample opportunities to enhance their business. The presentation is associated with the overall strategies that would be adopted by Luxottica to establish its market in Cambodia. The key issues that are associated with the desired market will be explained along with key opportunities. The key challenges in successfully expanding its market in Cambodian will be discussed along with the limitation associated with the market. </a:t>
            </a:r>
            <a:endParaRPr lang="en-US" b="0" dirty="0"/>
          </a:p>
          <a:p>
            <a:br>
              <a:rPr lang="en-US" dirty="0"/>
            </a:br>
            <a:endParaRPr lang="en-US" dirty="0"/>
          </a:p>
        </p:txBody>
      </p:sp>
      <p:sp>
        <p:nvSpPr>
          <p:cNvPr id="4" name="Slide Number Placeholder 3"/>
          <p:cNvSpPr>
            <a:spLocks noGrp="1"/>
          </p:cNvSpPr>
          <p:nvPr>
            <p:ph type="sldNum" sz="quarter" idx="10"/>
          </p:nvPr>
        </p:nvSpPr>
        <p:spPr/>
        <p:txBody>
          <a:bodyPr/>
          <a:lstStyle/>
          <a:p>
            <a:fld id="{CDAAD27E-09D9-4888-86ED-D65D63915E4B}" type="slidenum">
              <a:rPr lang="en-US" smtClean="0"/>
              <a:t>3</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DAAD27E-09D9-4888-86ED-D65D63915E4B}" type="slidenum">
              <a:rPr lang="en-US" smtClean="0"/>
              <a:t>4</a:t>
            </a:fld>
            <a:endParaRPr lang="en-US" dirty="0"/>
          </a:p>
        </p:txBody>
      </p:sp>
    </p:spTree>
    <p:extLst>
      <p:ext uri="{BB962C8B-B14F-4D97-AF65-F5344CB8AC3E}">
        <p14:creationId xmlns:p14="http://schemas.microsoft.com/office/powerpoint/2010/main" val="24950281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rtl="0"/>
            <a:r>
              <a:rPr lang="en-US" sz="1200" b="0" i="0" u="none" strike="noStrike" kern="1200" dirty="0">
                <a:solidFill>
                  <a:schemeClr val="tx1"/>
                </a:solidFill>
                <a:latin typeface="+mn-lt"/>
                <a:ea typeface="+mn-ea"/>
                <a:cs typeface="+mn-cs"/>
              </a:rPr>
              <a:t>Cambodia market is the 103th largest market in the World. As Cambodia is located in the south Area of </a:t>
            </a:r>
            <a:r>
              <a:rPr lang="en-US" sz="1200" b="0" i="0" u="none" strike="noStrike" kern="1200" dirty="0" err="1">
                <a:solidFill>
                  <a:schemeClr val="tx1"/>
                </a:solidFill>
                <a:latin typeface="+mn-lt"/>
                <a:ea typeface="+mn-ea"/>
                <a:cs typeface="+mn-cs"/>
              </a:rPr>
              <a:t>Asia,with</a:t>
            </a:r>
            <a:r>
              <a:rPr lang="en-US" sz="1200" b="0" i="0" u="none" strike="noStrike" kern="1200" dirty="0">
                <a:solidFill>
                  <a:schemeClr val="tx1"/>
                </a:solidFill>
                <a:latin typeface="+mn-lt"/>
                <a:ea typeface="+mn-ea"/>
                <a:cs typeface="+mn-cs"/>
              </a:rPr>
              <a:t> coasts facing the Indian Ocean it tends to provide industries with business opportunities. Luxottica deals with eyewear products are planning to expand its market in Cambodia market.  As Cambodia is a developing country which is regarded as the 103</a:t>
            </a:r>
            <a:r>
              <a:rPr lang="en-US" sz="1200" b="0" i="0" u="none" strike="noStrike" kern="1200" baseline="30000" dirty="0">
                <a:solidFill>
                  <a:schemeClr val="tx1"/>
                </a:solidFill>
                <a:latin typeface="+mn-lt"/>
                <a:ea typeface="+mn-ea"/>
                <a:cs typeface="+mn-cs"/>
              </a:rPr>
              <a:t>th</a:t>
            </a:r>
            <a:r>
              <a:rPr lang="en-US" sz="1200" b="0" i="0" u="none" strike="noStrike" kern="1200" dirty="0">
                <a:solidFill>
                  <a:schemeClr val="tx1"/>
                </a:solidFill>
                <a:latin typeface="+mn-lt"/>
                <a:ea typeface="+mn-ea"/>
                <a:cs typeface="+mn-cs"/>
              </a:rPr>
              <a:t> largest economy, it offers various business opportunities for companies to enhance their business. Cambodia represents unique opportunities for global business as it continuous growth during 2019 has grabbed the attention of most international businesses. </a:t>
            </a:r>
            <a:endParaRPr lang="en-US" b="0" dirty="0"/>
          </a:p>
          <a:p>
            <a:br>
              <a:rPr lang="en-US" dirty="0"/>
            </a:br>
            <a:endParaRPr lang="en-US" dirty="0"/>
          </a:p>
        </p:txBody>
      </p:sp>
      <p:sp>
        <p:nvSpPr>
          <p:cNvPr id="4" name="Slide Number Placeholder 3"/>
          <p:cNvSpPr>
            <a:spLocks noGrp="1"/>
          </p:cNvSpPr>
          <p:nvPr>
            <p:ph type="sldNum" sz="quarter" idx="10"/>
          </p:nvPr>
        </p:nvSpPr>
        <p:spPr/>
        <p:txBody>
          <a:bodyPr/>
          <a:lstStyle/>
          <a:p>
            <a:fld id="{CDAAD27E-09D9-4888-86ED-D65D63915E4B}" type="slidenum">
              <a:rPr lang="en-US" smtClean="0"/>
              <a:t>5</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DAAD27E-09D9-4888-86ED-D65D63915E4B}" type="slidenum">
              <a:rPr lang="en-US" smtClean="0"/>
              <a:t>6</a:t>
            </a:fld>
            <a:endParaRPr lang="en-US" dirty="0"/>
          </a:p>
        </p:txBody>
      </p:sp>
    </p:spTree>
    <p:extLst>
      <p:ext uri="{BB962C8B-B14F-4D97-AF65-F5344CB8AC3E}">
        <p14:creationId xmlns:p14="http://schemas.microsoft.com/office/powerpoint/2010/main" val="38536578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rtl="0"/>
            <a:r>
              <a:rPr lang="en-US" sz="1200" b="0" i="0" u="none" strike="noStrike" kern="1200" dirty="0">
                <a:solidFill>
                  <a:schemeClr val="tx1"/>
                </a:solidFill>
                <a:latin typeface="+mn-lt"/>
                <a:ea typeface="+mn-ea"/>
                <a:cs typeface="+mn-cs"/>
              </a:rPr>
              <a:t>The key points and issues regarding the expansion of the Luxottica brand in the Cambodian market are its tax regulations, HR, local culture and credit sourcing.  Tax regulation in Poland is levied through both state and central governments. The tax revenue associated with the Poland government deals with the net revenue earned by the individual. As per the HR regulation, Luxottica could build and  maintain a proper HR rule for its employees which deals with a light and newly proper contract, terms and remuneration along with compensation </a:t>
            </a:r>
            <a:r>
              <a:rPr lang="en-US" sz="1200" b="0" i="0" u="none" strike="noStrike" kern="1200" dirty="0" err="1">
                <a:solidFill>
                  <a:schemeClr val="tx1"/>
                </a:solidFill>
                <a:latin typeface="+mn-lt"/>
                <a:ea typeface="+mn-ea"/>
                <a:cs typeface="+mn-cs"/>
              </a:rPr>
              <a:t>amount,attempting</a:t>
            </a:r>
            <a:r>
              <a:rPr lang="en-US" sz="1200" b="0" i="0" u="none" strike="noStrike" kern="1200" dirty="0">
                <a:solidFill>
                  <a:schemeClr val="tx1"/>
                </a:solidFill>
                <a:latin typeface="+mn-lt"/>
                <a:ea typeface="+mn-ea"/>
                <a:cs typeface="+mn-cs"/>
              </a:rPr>
              <a:t> and open to new big Investor. In order to maintain its position in the market, Luxottica must consider its culture in its business operation, failing which could hinder the business operations.  </a:t>
            </a:r>
            <a:endParaRPr lang="en-US" b="0" dirty="0"/>
          </a:p>
          <a:p>
            <a:br>
              <a:rPr lang="en-US" b="0" dirty="0"/>
            </a:br>
            <a:endParaRPr lang="en-US" dirty="0"/>
          </a:p>
        </p:txBody>
      </p:sp>
      <p:sp>
        <p:nvSpPr>
          <p:cNvPr id="4" name="Slide Number Placeholder 3"/>
          <p:cNvSpPr>
            <a:spLocks noGrp="1"/>
          </p:cNvSpPr>
          <p:nvPr>
            <p:ph type="sldNum" sz="quarter" idx="10"/>
          </p:nvPr>
        </p:nvSpPr>
        <p:spPr/>
        <p:txBody>
          <a:bodyPr/>
          <a:lstStyle/>
          <a:p>
            <a:fld id="{CDAAD27E-09D9-4888-86ED-D65D63915E4B}" type="slidenum">
              <a:rPr lang="en-US" smtClean="0"/>
              <a:t>7</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rtl="0"/>
            <a:r>
              <a:rPr lang="en-US" sz="1200" b="0" i="0" u="none" strike="noStrike" kern="1200" dirty="0">
                <a:solidFill>
                  <a:schemeClr val="tx1"/>
                </a:solidFill>
                <a:latin typeface="+mn-lt"/>
                <a:ea typeface="+mn-ea"/>
                <a:cs typeface="+mn-cs"/>
              </a:rPr>
              <a:t>As it is located in the heart of the Golden </a:t>
            </a:r>
            <a:r>
              <a:rPr lang="en-US" sz="1200" b="0" i="0" u="none" strike="noStrike" kern="1200" dirty="0" err="1">
                <a:solidFill>
                  <a:schemeClr val="tx1"/>
                </a:solidFill>
                <a:latin typeface="+mn-lt"/>
                <a:ea typeface="+mn-ea"/>
                <a:cs typeface="+mn-cs"/>
              </a:rPr>
              <a:t>Triangle,between</a:t>
            </a:r>
            <a:r>
              <a:rPr lang="en-US" sz="1200" b="0" i="0" u="none" strike="noStrike" kern="1200" dirty="0">
                <a:solidFill>
                  <a:schemeClr val="tx1"/>
                </a:solidFill>
                <a:latin typeface="+mn-lt"/>
                <a:ea typeface="+mn-ea"/>
                <a:cs typeface="+mn-cs"/>
              </a:rPr>
              <a:t> </a:t>
            </a:r>
            <a:r>
              <a:rPr lang="en-US" sz="1200" b="0" i="0" u="none" strike="noStrike" kern="1200" dirty="0" err="1">
                <a:solidFill>
                  <a:schemeClr val="tx1"/>
                </a:solidFill>
                <a:latin typeface="+mn-lt"/>
                <a:ea typeface="+mn-ea"/>
                <a:cs typeface="+mn-cs"/>
              </a:rPr>
              <a:t>Laos,Myanmar</a:t>
            </a:r>
            <a:r>
              <a:rPr lang="en-US" sz="1200" b="0" i="0" u="none" strike="noStrike" kern="1200" dirty="0">
                <a:solidFill>
                  <a:schemeClr val="tx1"/>
                </a:solidFill>
                <a:latin typeface="+mn-lt"/>
                <a:ea typeface="+mn-ea"/>
                <a:cs typeface="+mn-cs"/>
              </a:rPr>
              <a:t> and Thailand, it tends to provide global business with ample business opportunities to enhance its business in the Cambodian market. The key opportunity for Luxottica to expand its business in the Cambodian market is its geographical location which tends to provide a strategic benefit along with a quite growing wide population and competitive and new of energy workforce. Its constant economic growth would be the biggest reason for Luxottica to enhance its business in the Cambodia market. Its upgrading imports and exports address both valued at 2.8 billion in 2022. It has a strong domestic </a:t>
            </a:r>
            <a:r>
              <a:rPr lang="en-US" sz="1200" b="0" i="0" u="none" strike="noStrike" kern="1200" dirty="0" err="1">
                <a:solidFill>
                  <a:schemeClr val="tx1"/>
                </a:solidFill>
                <a:latin typeface="+mn-lt"/>
                <a:ea typeface="+mn-ea"/>
                <a:cs typeface="+mn-cs"/>
              </a:rPr>
              <a:t>labour</a:t>
            </a:r>
            <a:r>
              <a:rPr lang="en-US" sz="1200" b="0" i="0" u="none" strike="noStrike" kern="1200" dirty="0">
                <a:solidFill>
                  <a:schemeClr val="tx1"/>
                </a:solidFill>
                <a:latin typeface="+mn-lt"/>
                <a:ea typeface="+mn-ea"/>
                <a:cs typeface="+mn-cs"/>
              </a:rPr>
              <a:t> market and the products and services in Cambodia  could be manufactured in the lowest process which could be beneficial for Luxottica.</a:t>
            </a:r>
            <a:endParaRPr lang="en-US" dirty="0"/>
          </a:p>
        </p:txBody>
      </p:sp>
      <p:sp>
        <p:nvSpPr>
          <p:cNvPr id="4" name="Slide Number Placeholder 3"/>
          <p:cNvSpPr>
            <a:spLocks noGrp="1"/>
          </p:cNvSpPr>
          <p:nvPr>
            <p:ph type="sldNum" sz="quarter" idx="10"/>
          </p:nvPr>
        </p:nvSpPr>
        <p:spPr/>
        <p:txBody>
          <a:bodyPr/>
          <a:lstStyle/>
          <a:p>
            <a:fld id="{CDAAD27E-09D9-4888-86ED-D65D63915E4B}" type="slidenum">
              <a:rPr lang="en-US" smtClean="0"/>
              <a:t>8</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rtl="0"/>
            <a:r>
              <a:rPr lang="en-US" sz="1200" b="0" i="0" u="none" strike="noStrike" kern="1200" dirty="0">
                <a:solidFill>
                  <a:schemeClr val="tx1"/>
                </a:solidFill>
                <a:latin typeface="+mn-lt"/>
                <a:ea typeface="+mn-ea"/>
                <a:cs typeface="+mn-cs"/>
              </a:rPr>
              <a:t>The key challenges of  Cambodia include rising inflation rates, interest rates and the government raised in the business as it is expected to get impacted by the Ukraine-Russia war and the world the whole economic situation now days. The rise in the rate of inflation would impact the business operation of Luxottica as it tends to hinder its pricing strategies. It takes a huge amount to expand the business in the global market as it is associated with the complete establishment of the operations (Kano, 2018). Due to the rise in inflation, Luxottica would get impacted as it could hamper its business operations along with its pricing strategy. The not High regulation would impact the business as it needs to consider various regulations related to employees and business which would replenish and acting as lenitive  its company policy. Local culture, on the other hand, would be damaging as the people of Cambodia are proud of their culture which must be considered by Luxottica. </a:t>
            </a:r>
            <a:endParaRPr lang="en-US" b="0" dirty="0"/>
          </a:p>
          <a:p>
            <a:br>
              <a:rPr lang="en-US" dirty="0"/>
            </a:br>
            <a:endParaRPr lang="en-US" dirty="0"/>
          </a:p>
        </p:txBody>
      </p:sp>
      <p:sp>
        <p:nvSpPr>
          <p:cNvPr id="4" name="Slide Number Placeholder 3"/>
          <p:cNvSpPr>
            <a:spLocks noGrp="1"/>
          </p:cNvSpPr>
          <p:nvPr>
            <p:ph type="sldNum" sz="quarter" idx="10"/>
          </p:nvPr>
        </p:nvSpPr>
        <p:spPr/>
        <p:txBody>
          <a:bodyPr/>
          <a:lstStyle/>
          <a:p>
            <a:fld id="{CDAAD27E-09D9-4888-86ED-D65D63915E4B}" type="slidenum">
              <a:rPr lang="en-US" smtClean="0"/>
              <a:t>10</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rtl="0"/>
            <a:r>
              <a:rPr lang="en-US" sz="1200" b="0" i="0" u="none" strike="noStrike" kern="1200" dirty="0">
                <a:solidFill>
                  <a:schemeClr val="tx1"/>
                </a:solidFill>
                <a:latin typeface="+mn-lt"/>
                <a:ea typeface="+mn-ea"/>
                <a:cs typeface="+mn-cs"/>
              </a:rPr>
              <a:t>The challenges that would be faced by the Luxottica company while implementing the business in Cambodia include sustainable development and HR regulations. Sustainable development in the Cambodia market would be difficult as the country lacks the initiative regarding sustainable practices Most of the companies are adopting sustainability in their business operation as it is being widely accepted by their customers, .The next challenge that could be faced by Luxottica is that of HR regulations that deal with facilitating its employees with various aspects of the job which in turn could hamper the company policies.  The overall HR regulation in Poland is associated with enhancing its employees' benefits along with providing them with proper contracts and remunerations which in turn could be costlier for Luxottica.</a:t>
            </a:r>
            <a:endParaRPr lang="en-US" b="0" dirty="0"/>
          </a:p>
          <a:p>
            <a:br>
              <a:rPr lang="en-US" dirty="0"/>
            </a:br>
            <a:endParaRPr lang="en-US" dirty="0"/>
          </a:p>
        </p:txBody>
      </p:sp>
      <p:sp>
        <p:nvSpPr>
          <p:cNvPr id="4" name="Slide Number Placeholder 3"/>
          <p:cNvSpPr>
            <a:spLocks noGrp="1"/>
          </p:cNvSpPr>
          <p:nvPr>
            <p:ph type="sldNum" sz="quarter" idx="10"/>
          </p:nvPr>
        </p:nvSpPr>
        <p:spPr/>
        <p:txBody>
          <a:bodyPr/>
          <a:lstStyle/>
          <a:p>
            <a:fld id="{CDAAD27E-09D9-4888-86ED-D65D63915E4B}" type="slidenum">
              <a:rPr lang="en-US" smtClean="0"/>
              <a:t>12</a:t>
            </a:fld>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rtl="0"/>
            <a:r>
              <a:rPr lang="en-US" sz="1200" b="0" i="0" u="none" strike="noStrike" kern="1200" dirty="0">
                <a:solidFill>
                  <a:schemeClr val="tx1"/>
                </a:solidFill>
                <a:latin typeface="+mn-lt"/>
                <a:ea typeface="+mn-ea"/>
                <a:cs typeface="+mn-cs"/>
              </a:rPr>
              <a:t>Luxottica could conduct thorough research on the Cambodia market to enhance its execution in the market. The company must consider the culture of Cambodian people  to enhance its strategy to establish its market . The company must build an effective strategy to deal with the HR regulations of Cambodia and main Government affiliates and branches  to deal with the HR issues. It could acquire local partners or local representatives to expand its business; they are more aware of the issues that would hamper the business operation along with the key challenges and issues. As and poor country the meeting and the bet of growing there their proper business could be an easy </a:t>
            </a:r>
            <a:r>
              <a:rPr lang="en-US" sz="1200" b="0" i="0" u="none" strike="noStrike" kern="1200" dirty="0" err="1">
                <a:solidFill>
                  <a:schemeClr val="tx1"/>
                </a:solidFill>
                <a:latin typeface="+mn-lt"/>
                <a:ea typeface="+mn-ea"/>
                <a:cs typeface="+mn-cs"/>
              </a:rPr>
              <a:t>winning.After</a:t>
            </a:r>
            <a:r>
              <a:rPr lang="en-US" sz="1200" b="0" i="0" u="none" strike="noStrike" kern="1200" dirty="0">
                <a:solidFill>
                  <a:schemeClr val="tx1"/>
                </a:solidFill>
                <a:latin typeface="+mn-lt"/>
                <a:ea typeface="+mn-ea"/>
                <a:cs typeface="+mn-cs"/>
              </a:rPr>
              <a:t> the Pol Pot Era The Country will be open to changes.”</a:t>
            </a:r>
            <a:r>
              <a:rPr lang="en-GB" b="1" i="0" dirty="0">
                <a:solidFill>
                  <a:srgbClr val="202124"/>
                </a:solidFill>
                <a:effectLst/>
                <a:latin typeface="arial" panose="020B0604020202020204" pitchFamily="34" charset="0"/>
              </a:rPr>
              <a:t> Abandon hope all ye who enter here”(Dante 1320)</a:t>
            </a:r>
            <a:endParaRPr lang="en-US" b="0" dirty="0"/>
          </a:p>
          <a:p>
            <a:br>
              <a:rPr lang="en-US" dirty="0"/>
            </a:br>
            <a:endParaRPr lang="en-US" dirty="0"/>
          </a:p>
        </p:txBody>
      </p:sp>
      <p:sp>
        <p:nvSpPr>
          <p:cNvPr id="4" name="Slide Number Placeholder 3"/>
          <p:cNvSpPr>
            <a:spLocks noGrp="1"/>
          </p:cNvSpPr>
          <p:nvPr>
            <p:ph type="sldNum" sz="quarter" idx="10"/>
          </p:nvPr>
        </p:nvSpPr>
        <p:spPr/>
        <p:txBody>
          <a:bodyPr/>
          <a:lstStyle/>
          <a:p>
            <a:fld id="{CDAAD27E-09D9-4888-86ED-D65D63915E4B}" type="slidenum">
              <a:rPr lang="en-US" smtClean="0"/>
              <a:t>14</a:t>
            </a:fld>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rtl="0"/>
            <a:r>
              <a:rPr lang="en-US" sz="1200" b="0" i="0" u="none" strike="noStrike" kern="1200" dirty="0">
                <a:solidFill>
                  <a:schemeClr val="tx1"/>
                </a:solidFill>
                <a:latin typeface="+mn-lt"/>
                <a:ea typeface="+mn-ea"/>
                <a:cs typeface="+mn-cs"/>
              </a:rPr>
              <a:t>The presentation is associated with the overall strategies that would be adopted by Luxottica to establish its market in Poland. The key issues that are associated with the desired market have been explained which include tax regulation and HR regulations. The key opportunities that are present in the Cambodian have been explained. The key challenges in successfully expanding its market in Poland has been discusses along with the limitation associated with the market.</a:t>
            </a:r>
            <a:endParaRPr lang="en-US" b="0" dirty="0"/>
          </a:p>
          <a:p>
            <a:br>
              <a:rPr lang="en-US" dirty="0"/>
            </a:br>
            <a:endParaRPr lang="en-US" dirty="0"/>
          </a:p>
        </p:txBody>
      </p:sp>
      <p:sp>
        <p:nvSpPr>
          <p:cNvPr id="4" name="Slide Number Placeholder 3"/>
          <p:cNvSpPr>
            <a:spLocks noGrp="1"/>
          </p:cNvSpPr>
          <p:nvPr>
            <p:ph type="sldNum" sz="quarter" idx="10"/>
          </p:nvPr>
        </p:nvSpPr>
        <p:spPr/>
        <p:txBody>
          <a:bodyPr/>
          <a:lstStyle/>
          <a:p>
            <a:fld id="{CDAAD27E-09D9-4888-86ED-D65D63915E4B}" type="slidenum">
              <a:rPr lang="en-US" smtClean="0"/>
              <a:t>16</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8" name="Date Placeholder 27"/>
          <p:cNvSpPr>
            <a:spLocks noGrp="1"/>
          </p:cNvSpPr>
          <p:nvPr>
            <p:ph type="dt" sz="half" idx="10"/>
          </p:nvPr>
        </p:nvSpPr>
        <p:spPr/>
        <p:txBody>
          <a:bodyPr/>
          <a:lstStyle/>
          <a:p>
            <a:fld id="{C73958C5-F1AD-4D23-A33A-83905EA2118D}" type="datetimeFigureOut">
              <a:rPr lang="en-US" smtClean="0"/>
              <a:t>11/21/2022</a:t>
            </a:fld>
            <a:endParaRPr lang="en-US" dirty="0"/>
          </a:p>
        </p:txBody>
      </p:sp>
      <p:sp>
        <p:nvSpPr>
          <p:cNvPr id="17" name="Footer Placeholder 16"/>
          <p:cNvSpPr>
            <a:spLocks noGrp="1"/>
          </p:cNvSpPr>
          <p:nvPr>
            <p:ph type="ftr" sz="quarter" idx="11"/>
          </p:nvPr>
        </p:nvSpPr>
        <p:spPr/>
        <p:txBody>
          <a:bodyPr/>
          <a:lstStyle/>
          <a:p>
            <a:endParaRPr lang="en-US" dirty="0"/>
          </a:p>
        </p:txBody>
      </p:sp>
      <p:sp>
        <p:nvSpPr>
          <p:cNvPr id="29" name="Slide Number Placeholder 28"/>
          <p:cNvSpPr>
            <a:spLocks noGrp="1"/>
          </p:cNvSpPr>
          <p:nvPr>
            <p:ph type="sldNum" sz="quarter" idx="12"/>
          </p:nvPr>
        </p:nvSpPr>
        <p:spPr/>
        <p:txBody>
          <a:bodyPr/>
          <a:lstStyle/>
          <a:p>
            <a:fld id="{1AC2C834-25EE-4DD9-A4D4-06AA8AE72A51}" type="slidenum">
              <a:rPr lang="en-US" smtClean="0"/>
              <a:t>‹#›</a:t>
            </a:fld>
            <a:endParaRPr lang="en-US" dirty="0"/>
          </a:p>
        </p:txBody>
      </p:sp>
      <p:sp>
        <p:nvSpPr>
          <p:cNvPr id="32" name="Rectangle 31"/>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Rectangle 38"/>
          <p:cNvSpPr/>
          <p:nvPr/>
        </p:nvSpPr>
        <p:spPr>
          <a:xfrm>
            <a:off x="309558" y="680477"/>
            <a:ext cx="45720"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0" name="Rectangle 39"/>
          <p:cNvSpPr/>
          <p:nvPr/>
        </p:nvSpPr>
        <p:spPr>
          <a:xfrm>
            <a:off x="269073"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1" name="Rectangle 40"/>
          <p:cNvSpPr/>
          <p:nvPr/>
        </p:nvSpPr>
        <p:spPr>
          <a:xfrm>
            <a:off x="25002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2" name="Rectangle 41"/>
          <p:cNvSpPr/>
          <p:nvPr/>
        </p:nvSpPr>
        <p:spPr>
          <a:xfrm>
            <a:off x="221768"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Title 7"/>
          <p:cNvSpPr>
            <a:spLocks noGrp="1"/>
          </p:cNvSpPr>
          <p:nvPr>
            <p:ph type="ctrTitle"/>
          </p:nvPr>
        </p:nvSpPr>
        <p:spPr>
          <a:xfrm>
            <a:off x="914400" y="4343400"/>
            <a:ext cx="7772400" cy="1975104"/>
          </a:xfrm>
        </p:spPr>
        <p:txBody>
          <a:bodyPr/>
          <a:lstStyle>
            <a:lvl1pPr marR="9144" algn="l">
              <a:defRPr sz="4000" b="1" cap="all" spc="0" baseline="0">
                <a:effectLst>
                  <a:reflection blurRad="12700" stA="34000" endA="740" endPos="53000" dir="5400000" sy="-100000" algn="bl" rotWithShape="0"/>
                </a:effectLst>
              </a:defRPr>
            </a:lvl1pPr>
            <a:extLst/>
          </a:lstStyle>
          <a:p>
            <a:r>
              <a:rPr kumimoji="0" lang="en-US"/>
              <a:t>Click to edit Master title style</a:t>
            </a:r>
          </a:p>
        </p:txBody>
      </p:sp>
      <p:sp>
        <p:nvSpPr>
          <p:cNvPr id="9" name="Subtitle 8"/>
          <p:cNvSpPr>
            <a:spLocks noGrp="1"/>
          </p:cNvSpPr>
          <p:nvPr>
            <p:ph type="subTitle" idx="1"/>
          </p:nvPr>
        </p:nvSpPr>
        <p:spPr>
          <a:xfrm>
            <a:off x="914400" y="2834640"/>
            <a:ext cx="7772400" cy="1508760"/>
          </a:xfrm>
        </p:spPr>
        <p:txBody>
          <a:bodyPr lIns="100584" tIns="45720" anchor="b"/>
          <a:lstStyle>
            <a:lvl1pPr marL="0" indent="0" algn="l">
              <a:spcBef>
                <a:spcPts val="0"/>
              </a:spcBef>
              <a:buNone/>
              <a:defRPr sz="2000">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56" name="Rectangle 55"/>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5" name="Rectangle 64"/>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6" name="Rectangle 65"/>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7" name="Rectangle 66"/>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C73958C5-F1AD-4D23-A33A-83905EA2118D}" type="datetimeFigureOut">
              <a:rPr lang="en-US" smtClean="0"/>
              <a:t>11/21/2022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AC2C834-25EE-4DD9-A4D4-06AA8AE72A51}"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4" name="Freeform 13"/>
          <p:cNvSpPr>
            <a:spLocks/>
          </p:cNvSpPr>
          <p:nvPr/>
        </p:nvSpPr>
        <p:spPr bwMode="auto">
          <a:xfrm>
            <a:off x="4828952" y="1073888"/>
            <a:ext cx="4322136" cy="5791200"/>
          </a:xfrm>
          <a:custGeom>
            <a:avLst>
              <a:gd name="A1" fmla="val 0"/>
              <a:gd name="A2" fmla="val 0"/>
              <a:gd name="A3" fmla="val 0"/>
              <a:gd name="A4" fmla="val 0"/>
              <a:gd name="A5" fmla="val 0"/>
              <a:gd name="A6" fmla="val 0"/>
              <a:gd name="A7" fmla="val 0"/>
              <a:gd name="A8" fmla="val 0"/>
            </a:avLst>
            <a:gdLst/>
            <a:ahLst/>
            <a:cxnLst>
              <a:cxn ang="0">
                <a:pos x="0" y="3648"/>
              </a:cxn>
              <a:cxn ang="0">
                <a:pos x="720" y="2016"/>
              </a:cxn>
              <a:cxn ang="0">
                <a:pos x="2736" y="0"/>
              </a:cxn>
              <a:cxn ang="0">
                <a:pos x="2736" y="96"/>
              </a:cxn>
              <a:cxn ang="0">
                <a:pos x="744" y="2038"/>
              </a:cxn>
              <a:cxn ang="0">
                <a:pos x="48" y="3648"/>
              </a:cxn>
              <a:cxn ang="0">
                <a:pos x="0" y="3648"/>
              </a:cxn>
            </a:cxnLst>
            <a:rect l="0" t="0" r="0" b="0"/>
            <a:pathLst>
              <a:path w="2736" h="3648">
                <a:moveTo>
                  <a:pt x="0" y="3648"/>
                </a:moveTo>
                <a:lnTo>
                  <a:pt x="720" y="2016"/>
                </a:lnTo>
                <a:lnTo>
                  <a:pt x="2736" y="672"/>
                </a:lnTo>
                <a:lnTo>
                  <a:pt x="2736" y="720"/>
                </a:lnTo>
                <a:lnTo>
                  <a:pt x="744" y="2038"/>
                </a:lnTo>
                <a:lnTo>
                  <a:pt x="48" y="3648"/>
                </a:lnTo>
                <a:lnTo>
                  <a:pt x="48" y="3648"/>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Freeform 14"/>
          <p:cNvSpPr>
            <a:spLocks/>
          </p:cNvSpPr>
          <p:nvPr/>
        </p:nvSpPr>
        <p:spPr bwMode="auto">
          <a:xfrm>
            <a:off x="373966" y="0"/>
            <a:ext cx="5514536" cy="6615332"/>
          </a:xfrm>
          <a:custGeom>
            <a:avLst>
              <a:gd name="A1" fmla="val 0"/>
              <a:gd name="A2" fmla="val 0"/>
              <a:gd name="A3" fmla="val 0"/>
              <a:gd name="A4" fmla="val 0"/>
              <a:gd name="A5" fmla="val 0"/>
              <a:gd name="A6" fmla="val 0"/>
              <a:gd name="A7" fmla="val 0"/>
              <a:gd name="A8" fmla="val 0"/>
            </a:avLst>
            <a:gdLst/>
            <a:ahLst/>
            <a:cxnLst>
              <a:cxn ang="0">
                <a:pos x="0" y="4080"/>
              </a:cxn>
              <a:cxn ang="0">
                <a:pos x="0" y="4128"/>
              </a:cxn>
              <a:cxn ang="0">
                <a:pos x="3504" y="2640"/>
              </a:cxn>
              <a:cxn ang="0">
                <a:pos x="2880" y="0"/>
              </a:cxn>
              <a:cxn ang="0">
                <a:pos x="2832" y="0"/>
              </a:cxn>
              <a:cxn ang="0">
                <a:pos x="3465" y="2619"/>
              </a:cxn>
              <a:cxn ang="0">
                <a:pos x="0" y="4080"/>
              </a:cxn>
            </a:cxnLst>
            <a:rect l="0" t="0" r="0" b="0"/>
            <a:pathLst>
              <a:path w="3504" h="4128">
                <a:moveTo>
                  <a:pt x="0" y="4080"/>
                </a:moveTo>
                <a:lnTo>
                  <a:pt x="0" y="4128"/>
                </a:lnTo>
                <a:lnTo>
                  <a:pt x="3504" y="2640"/>
                </a:lnTo>
                <a:lnTo>
                  <a:pt x="2880" y="0"/>
                </a:lnTo>
                <a:lnTo>
                  <a:pt x="2832" y="0"/>
                </a:lnTo>
                <a:lnTo>
                  <a:pt x="3465" y="2619"/>
                </a:lnTo>
                <a:lnTo>
                  <a:pt x="0" y="4080"/>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5236414">
            <a:off x="4462128" y="1483600"/>
            <a:ext cx="4114800" cy="118872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Freeform 15"/>
          <p:cNvSpPr>
            <a:spLocks/>
          </p:cNvSpPr>
          <p:nvPr/>
        </p:nvSpPr>
        <p:spPr bwMode="auto">
          <a:xfrm>
            <a:off x="5943600" y="0"/>
            <a:ext cx="2743200" cy="4267200"/>
          </a:xfrm>
          <a:custGeom>
            <a:avLst>
              <a:gd name="A1" fmla="val 0"/>
              <a:gd name="A2" fmla="val 0"/>
              <a:gd name="A3" fmla="val 0"/>
              <a:gd name="A4" fmla="val 0"/>
              <a:gd name="A5" fmla="val 0"/>
              <a:gd name="A6" fmla="val 0"/>
              <a:gd name="A7" fmla="val 0"/>
              <a:gd name="A8" fmla="val 0"/>
            </a:avLst>
            <a:gdLst/>
            <a:ahLst/>
            <a:cxnLst>
              <a:cxn ang="0">
                <a:pos x="1104" y="0"/>
              </a:cxn>
              <a:cxn ang="0">
                <a:pos x="1728" y="0"/>
              </a:cxn>
              <a:cxn ang="0">
                <a:pos x="0" y="2688"/>
              </a:cxn>
              <a:cxn ang="0">
                <a:pos x="1104" y="0"/>
              </a:cxn>
            </a:cxnLst>
            <a:rect l="0" t="0" r="0" b="0"/>
            <a:pathLst>
              <a:path w="1728" h="2688">
                <a:moveTo>
                  <a:pt x="1104" y="0"/>
                </a:moveTo>
                <a:lnTo>
                  <a:pt x="1728" y="0"/>
                </a:lnTo>
                <a:lnTo>
                  <a:pt x="0" y="2688"/>
                </a:lnTo>
                <a:lnTo>
                  <a:pt x="110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Freeform 16"/>
          <p:cNvSpPr>
            <a:spLocks/>
          </p:cNvSpPr>
          <p:nvPr/>
        </p:nvSpPr>
        <p:spPr bwMode="auto">
          <a:xfrm>
            <a:off x="5943600" y="4267200"/>
            <a:ext cx="3200400" cy="1143000"/>
          </a:xfrm>
          <a:custGeom>
            <a:avLst>
              <a:gd name="A1" fmla="val 0"/>
              <a:gd name="A2" fmla="val 0"/>
              <a:gd name="A3" fmla="val 0"/>
              <a:gd name="A4" fmla="val 0"/>
              <a:gd name="A5" fmla="val 0"/>
              <a:gd name="A6" fmla="val 0"/>
              <a:gd name="A7" fmla="val 0"/>
              <a:gd name="A8" fmla="val 0"/>
            </a:avLst>
            <a:gdLst/>
            <a:ahLst/>
            <a:cxnLst>
              <a:cxn ang="0">
                <a:pos x="0" y="0"/>
              </a:cxn>
              <a:cxn ang="0">
                <a:pos x="2016" y="240"/>
              </a:cxn>
              <a:cxn ang="0">
                <a:pos x="2016" y="720"/>
              </a:cxn>
              <a:cxn ang="0">
                <a:pos x="0" y="0"/>
              </a:cxn>
            </a:cxnLst>
            <a:rect l="0" t="0" r="0" b="0"/>
            <a:pathLst>
              <a:path w="2016" h="720">
                <a:moveTo>
                  <a:pt x="0" y="0"/>
                </a:moveTo>
                <a:lnTo>
                  <a:pt x="2016" y="240"/>
                </a:lnTo>
                <a:lnTo>
                  <a:pt x="2016" y="720"/>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Freeform 17"/>
          <p:cNvSpPr>
            <a:spLocks/>
          </p:cNvSpPr>
          <p:nvPr/>
        </p:nvSpPr>
        <p:spPr bwMode="auto">
          <a:xfrm>
            <a:off x="5943600" y="0"/>
            <a:ext cx="1371600" cy="4267200"/>
          </a:xfrm>
          <a:custGeom>
            <a:avLst>
              <a:gd name="A1" fmla="val 0"/>
              <a:gd name="A2" fmla="val 0"/>
              <a:gd name="A3" fmla="val 0"/>
              <a:gd name="A4" fmla="val 0"/>
              <a:gd name="A5" fmla="val 0"/>
              <a:gd name="A6" fmla="val 0"/>
              <a:gd name="A7" fmla="val 0"/>
              <a:gd name="A8" fmla="val 0"/>
            </a:avLst>
            <a:gdLst/>
            <a:ahLst/>
            <a:cxnLst>
              <a:cxn ang="0">
                <a:pos x="864" y="0"/>
              </a:cxn>
              <a:cxn ang="0">
                <a:pos x="0" y="2688"/>
              </a:cxn>
              <a:cxn ang="0">
                <a:pos x="768" y="0"/>
              </a:cxn>
              <a:cxn ang="0">
                <a:pos x="864" y="0"/>
              </a:cxn>
            </a:cxnLst>
            <a:rect l="0" t="0" r="0" b="0"/>
            <a:pathLst>
              <a:path w="864" h="2688">
                <a:moveTo>
                  <a:pt x="864" y="0"/>
                </a:moveTo>
                <a:lnTo>
                  <a:pt x="0" y="2688"/>
                </a:lnTo>
                <a:lnTo>
                  <a:pt x="768" y="0"/>
                </a:lnTo>
                <a:lnTo>
                  <a:pt x="86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Freeform 18"/>
          <p:cNvSpPr>
            <a:spLocks/>
          </p:cNvSpPr>
          <p:nvPr/>
        </p:nvSpPr>
        <p:spPr bwMode="auto">
          <a:xfrm>
            <a:off x="5948363" y="4246563"/>
            <a:ext cx="2090737" cy="2611437"/>
          </a:xfrm>
          <a:custGeom>
            <a:avLst>
              <a:gd name="A1" fmla="val 0"/>
              <a:gd name="A2" fmla="val 0"/>
              <a:gd name="A3" fmla="val 0"/>
              <a:gd name="A4" fmla="val 0"/>
              <a:gd name="A5" fmla="val 0"/>
              <a:gd name="A6" fmla="val 0"/>
              <a:gd name="A7" fmla="val 0"/>
              <a:gd name="A8" fmla="val 0"/>
            </a:avLst>
            <a:gdLst/>
            <a:ahLst/>
            <a:cxnLst>
              <a:cxn ang="0">
                <a:pos x="1071" y="1645"/>
              </a:cxn>
              <a:cxn ang="0">
                <a:pos x="1317" y="1645"/>
              </a:cxn>
              <a:cxn ang="0">
                <a:pos x="0" y="0"/>
              </a:cxn>
              <a:cxn ang="0">
                <a:pos x="1071" y="1645"/>
              </a:cxn>
            </a:cxnLst>
            <a:rect l="0" t="0" r="0" b="0"/>
            <a:pathLst>
              <a:path w="1317" h="1645">
                <a:moveTo>
                  <a:pt x="1071" y="1645"/>
                </a:moveTo>
                <a:lnTo>
                  <a:pt x="1317" y="1645"/>
                </a:lnTo>
                <a:lnTo>
                  <a:pt x="0" y="0"/>
                </a:lnTo>
                <a:lnTo>
                  <a:pt x="1071" y="1645"/>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Freeform 19"/>
          <p:cNvSpPr>
            <a:spLocks/>
          </p:cNvSpPr>
          <p:nvPr/>
        </p:nvSpPr>
        <p:spPr bwMode="auto">
          <a:xfrm>
            <a:off x="5943600" y="4267200"/>
            <a:ext cx="1600200" cy="2590800"/>
          </a:xfrm>
          <a:custGeom>
            <a:avLst>
              <a:gd name="A1" fmla="val 0"/>
              <a:gd name="A2" fmla="val 0"/>
              <a:gd name="A3" fmla="val 0"/>
              <a:gd name="A4" fmla="val 0"/>
              <a:gd name="A5" fmla="val 0"/>
              <a:gd name="A6" fmla="val 0"/>
              <a:gd name="A7" fmla="val 0"/>
              <a:gd name="A8" fmla="val 0"/>
            </a:avLst>
            <a:gdLst/>
            <a:ahLst/>
            <a:cxnLst>
              <a:cxn ang="0">
                <a:pos x="1008" y="1632"/>
              </a:cxn>
              <a:cxn ang="0">
                <a:pos x="0" y="0"/>
              </a:cxn>
              <a:cxn ang="0">
                <a:pos x="960" y="1632"/>
              </a:cxn>
              <a:cxn ang="0">
                <a:pos x="1008" y="1632"/>
              </a:cxn>
            </a:cxnLst>
            <a:rect l="0" t="0" r="0" b="0"/>
            <a:pathLst>
              <a:path w="1008" h="1632">
                <a:moveTo>
                  <a:pt x="1008" y="1632"/>
                </a:moveTo>
                <a:lnTo>
                  <a:pt x="0" y="0"/>
                </a:lnTo>
                <a:lnTo>
                  <a:pt x="960" y="1632"/>
                </a:lnTo>
                <a:lnTo>
                  <a:pt x="1008"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1" name="Freeform 20"/>
          <p:cNvSpPr>
            <a:spLocks/>
          </p:cNvSpPr>
          <p:nvPr/>
        </p:nvSpPr>
        <p:spPr bwMode="auto">
          <a:xfrm>
            <a:off x="5943600" y="1371600"/>
            <a:ext cx="3200400" cy="2895600"/>
          </a:xfrm>
          <a:custGeom>
            <a:avLst>
              <a:gd name="A1" fmla="val 0"/>
              <a:gd name="A2" fmla="val 0"/>
              <a:gd name="A3" fmla="val 0"/>
              <a:gd name="A4" fmla="val 0"/>
              <a:gd name="A5" fmla="val 0"/>
              <a:gd name="A6" fmla="val 0"/>
              <a:gd name="A7" fmla="val 0"/>
              <a:gd name="A8" fmla="val 0"/>
            </a:avLst>
            <a:gdLst/>
            <a:ahLst/>
            <a:cxnLst>
              <a:cxn ang="0">
                <a:pos x="2016" y="0"/>
              </a:cxn>
              <a:cxn ang="0">
                <a:pos x="2016" y="144"/>
              </a:cxn>
              <a:cxn ang="0">
                <a:pos x="0" y="1824"/>
              </a:cxn>
              <a:cxn ang="0">
                <a:pos x="2016" y="0"/>
              </a:cxn>
            </a:cxnLst>
            <a:rect l="0" t="0" r="0" b="0"/>
            <a:pathLst>
              <a:path w="2016" h="1824">
                <a:moveTo>
                  <a:pt x="2016" y="0"/>
                </a:moveTo>
                <a:lnTo>
                  <a:pt x="2016" y="144"/>
                </a:lnTo>
                <a:lnTo>
                  <a:pt x="0" y="1824"/>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Freeform 21"/>
          <p:cNvSpPr>
            <a:spLocks/>
          </p:cNvSpPr>
          <p:nvPr/>
        </p:nvSpPr>
        <p:spPr bwMode="auto">
          <a:xfrm>
            <a:off x="5943600" y="1752600"/>
            <a:ext cx="3200400" cy="2514600"/>
          </a:xfrm>
          <a:custGeom>
            <a:avLst>
              <a:gd name="A1" fmla="val 0"/>
              <a:gd name="A2" fmla="val 0"/>
              <a:gd name="A3" fmla="val 0"/>
              <a:gd name="A4" fmla="val 0"/>
              <a:gd name="A5" fmla="val 0"/>
              <a:gd name="A6" fmla="val 0"/>
              <a:gd name="A7" fmla="val 0"/>
              <a:gd name="A8" fmla="val 0"/>
            </a:avLst>
            <a:gdLst/>
            <a:ahLst/>
            <a:cxnLst>
              <a:cxn ang="0">
                <a:pos x="2016" y="0"/>
              </a:cxn>
              <a:cxn ang="0">
                <a:pos x="0" y="1584"/>
              </a:cxn>
              <a:cxn ang="0">
                <a:pos x="2016" y="48"/>
              </a:cxn>
              <a:cxn ang="0">
                <a:pos x="2016" y="0"/>
              </a:cxn>
            </a:cxnLst>
            <a:rect l="0" t="0" r="0" b="0"/>
            <a:pathLst>
              <a:path w="2016" h="1584">
                <a:moveTo>
                  <a:pt x="2016" y="0"/>
                </a:moveTo>
                <a:lnTo>
                  <a:pt x="0" y="1584"/>
                </a:lnTo>
                <a:lnTo>
                  <a:pt x="2016" y="48"/>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3" name="Freeform 22"/>
          <p:cNvSpPr>
            <a:spLocks/>
          </p:cNvSpPr>
          <p:nvPr/>
        </p:nvSpPr>
        <p:spPr bwMode="auto">
          <a:xfrm>
            <a:off x="990600" y="4267200"/>
            <a:ext cx="4953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120" y="0"/>
              </a:cxn>
              <a:cxn ang="0">
                <a:pos x="1056" y="1632"/>
              </a:cxn>
              <a:cxn ang="0">
                <a:pos x="0" y="1632"/>
              </a:cxn>
            </a:cxnLst>
            <a:rect l="0" t="0" r="0" b="0"/>
            <a:pathLst>
              <a:path w="3120" h="1632">
                <a:moveTo>
                  <a:pt x="0" y="1632"/>
                </a:moveTo>
                <a:lnTo>
                  <a:pt x="3120" y="0"/>
                </a:lnTo>
                <a:lnTo>
                  <a:pt x="1056"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4" name="Freeform 23"/>
          <p:cNvSpPr>
            <a:spLocks/>
          </p:cNvSpPr>
          <p:nvPr/>
        </p:nvSpPr>
        <p:spPr bwMode="auto">
          <a:xfrm>
            <a:off x="533400" y="4267200"/>
            <a:ext cx="5334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360" y="0"/>
              </a:cxn>
              <a:cxn ang="0">
                <a:pos x="144" y="1632"/>
              </a:cxn>
              <a:cxn ang="0">
                <a:pos x="0" y="1632"/>
              </a:cxn>
            </a:cxnLst>
            <a:rect l="0" t="0" r="0" b="0"/>
            <a:pathLst>
              <a:path w="3360" h="1632">
                <a:moveTo>
                  <a:pt x="0" y="1632"/>
                </a:moveTo>
                <a:lnTo>
                  <a:pt x="3360" y="0"/>
                </a:lnTo>
                <a:lnTo>
                  <a:pt x="144"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5" name="Freeform 24"/>
          <p:cNvSpPr>
            <a:spLocks/>
          </p:cNvSpPr>
          <p:nvPr/>
        </p:nvSpPr>
        <p:spPr bwMode="auto">
          <a:xfrm>
            <a:off x="366824" y="2438400"/>
            <a:ext cx="5638800" cy="1828800"/>
          </a:xfrm>
          <a:custGeom>
            <a:avLst>
              <a:gd name="A1" fmla="val 0"/>
              <a:gd name="A2" fmla="val 0"/>
              <a:gd name="A3" fmla="val 0"/>
              <a:gd name="A4" fmla="val 0"/>
              <a:gd name="A5" fmla="val 0"/>
              <a:gd name="A6" fmla="val 0"/>
              <a:gd name="A7" fmla="val 0"/>
              <a:gd name="A8" fmla="val 0"/>
            </a:avLst>
            <a:gdLst/>
            <a:ahLst/>
            <a:cxnLst>
              <a:cxn ang="0">
                <a:pos x="0" y="0"/>
              </a:cxn>
              <a:cxn ang="0">
                <a:pos x="3552" y="1152"/>
              </a:cxn>
              <a:cxn ang="0">
                <a:pos x="0" y="384"/>
              </a:cxn>
              <a:cxn ang="0">
                <a:pos x="0" y="0"/>
              </a:cxn>
            </a:cxnLst>
            <a:rect l="0" t="0" r="0" b="0"/>
            <a:pathLst>
              <a:path w="3552" h="1152">
                <a:moveTo>
                  <a:pt x="0" y="0"/>
                </a:moveTo>
                <a:lnTo>
                  <a:pt x="3504" y="1152"/>
                </a:lnTo>
                <a:lnTo>
                  <a:pt x="0" y="384"/>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6" name="Freeform 25"/>
          <p:cNvSpPr>
            <a:spLocks/>
          </p:cNvSpPr>
          <p:nvPr/>
        </p:nvSpPr>
        <p:spPr bwMode="auto">
          <a:xfrm>
            <a:off x="366824" y="2133600"/>
            <a:ext cx="5638800" cy="213360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Freeform 26"/>
          <p:cNvSpPr>
            <a:spLocks/>
          </p:cNvSpPr>
          <p:nvPr/>
        </p:nvSpPr>
        <p:spPr bwMode="auto">
          <a:xfrm>
            <a:off x="4572000" y="4267200"/>
            <a:ext cx="1371600" cy="2590800"/>
          </a:xfrm>
          <a:custGeom>
            <a:avLst>
              <a:gd name="A1" fmla="val 0"/>
              <a:gd name="A2" fmla="val 0"/>
              <a:gd name="A3" fmla="val 0"/>
              <a:gd name="A4" fmla="val 0"/>
              <a:gd name="A5" fmla="val 0"/>
              <a:gd name="A6" fmla="val 0"/>
              <a:gd name="A7" fmla="val 0"/>
              <a:gd name="A8" fmla="val 0"/>
            </a:avLst>
            <a:gdLst/>
            <a:ahLst/>
            <a:cxnLst>
              <a:cxn ang="0">
                <a:pos x="0" y="1632"/>
              </a:cxn>
              <a:cxn ang="0">
                <a:pos x="96" y="1632"/>
              </a:cxn>
              <a:cxn ang="0">
                <a:pos x="864" y="0"/>
              </a:cxn>
              <a:cxn ang="0">
                <a:pos x="0" y="1632"/>
              </a:cxn>
            </a:cxnLst>
            <a:rect l="0" t="0" r="0" b="0"/>
            <a:pathLst>
              <a:path w="864" h="1632">
                <a:moveTo>
                  <a:pt x="0" y="1632"/>
                </a:moveTo>
                <a:lnTo>
                  <a:pt x="96" y="1632"/>
                </a:lnTo>
                <a:lnTo>
                  <a:pt x="864" y="0"/>
                </a:lnTo>
                <a:lnTo>
                  <a:pt x="0" y="1632"/>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3" name="Text Placeholder 2"/>
          <p:cNvSpPr>
            <a:spLocks noGrp="1"/>
          </p:cNvSpPr>
          <p:nvPr>
            <p:ph type="body" idx="1"/>
          </p:nvPr>
        </p:nvSpPr>
        <p:spPr>
          <a:xfrm>
            <a:off x="706902" y="1351672"/>
            <a:ext cx="5718048" cy="977486"/>
          </a:xfrm>
        </p:spPr>
        <p:txBody>
          <a:bodyPr lIns="82296" tIns="45720" bIns="0" anchor="t"/>
          <a:lstStyle>
            <a:lvl1pPr marL="54864" indent="0">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C73958C5-F1AD-4D23-A33A-83905EA2118D}" type="datetimeFigureOut">
              <a:rPr lang="en-US" smtClean="0"/>
              <a:t>11/21/2022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AC2C834-25EE-4DD9-A4D4-06AA8AE72A51}" type="slidenum">
              <a:rPr lang="en-US" smtClean="0"/>
              <a:t>‹#›</a:t>
            </a:fld>
            <a:endParaRPr lang="en-US" dirty="0"/>
          </a:p>
        </p:txBody>
      </p:sp>
      <p:sp>
        <p:nvSpPr>
          <p:cNvPr id="7" name="Rectangle 6"/>
          <p:cNvSpPr/>
          <p:nvPr/>
        </p:nvSpPr>
        <p:spPr>
          <a:xfrm>
            <a:off x="363160" y="402264"/>
            <a:ext cx="850392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06902" y="512064"/>
            <a:ext cx="8156448" cy="777240"/>
          </a:xfrm>
        </p:spPr>
        <p:txBody>
          <a:bodyPr tIns="64008"/>
          <a:lstStyle>
            <a:lvl1pPr algn="l">
              <a:buNone/>
              <a:defRPr sz="3800" b="0" cap="none" spc="-150" baseline="0"/>
            </a:lvl1pPr>
            <a:extLst/>
          </a:lstStyle>
          <a:p>
            <a:r>
              <a:rPr kumimoji="0" lang="en-US"/>
              <a:t>Click to edit Master title style</a:t>
            </a:r>
          </a:p>
        </p:txBody>
      </p:sp>
      <p:sp>
        <p:nvSpPr>
          <p:cNvPr id="8" name="Rectangle 7"/>
          <p:cNvSpPr/>
          <p:nvPr/>
        </p:nvSpPr>
        <p:spPr>
          <a:xfrm flipH="1">
            <a:off x="371538"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Rectangle 8"/>
          <p:cNvSpPr/>
          <p:nvPr/>
        </p:nvSpPr>
        <p:spPr>
          <a:xfrm flipH="1">
            <a:off x="411109"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Rectangle 9"/>
          <p:cNvSpPr/>
          <p:nvPr/>
        </p:nvSpPr>
        <p:spPr>
          <a:xfrm flipH="1">
            <a:off x="44845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flipH="1">
            <a:off x="476702"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Rectangle 11"/>
          <p:cNvSpPr/>
          <p:nvPr/>
        </p:nvSpPr>
        <p:spPr>
          <a:xfrm>
            <a:off x="500478" y="680477"/>
            <a:ext cx="36576"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512064"/>
            <a:ext cx="8229600" cy="914400"/>
          </a:xfrm>
        </p:spPr>
        <p:txBody>
          <a:bodyPr/>
          <a:lstStyle/>
          <a:p>
            <a:r>
              <a:rPr kumimoji="0" lang="en-US"/>
              <a:t>Click to edit Master title style</a:t>
            </a:r>
          </a:p>
        </p:txBody>
      </p:sp>
      <p:sp>
        <p:nvSpPr>
          <p:cNvPr id="3" name="Content Placeholder 2"/>
          <p:cNvSpPr>
            <a:spLocks noGrp="1"/>
          </p:cNvSpPr>
          <p:nvPr>
            <p:ph sz="half" idx="1"/>
          </p:nvPr>
        </p:nvSpPr>
        <p:spPr>
          <a:xfrm>
            <a:off x="464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55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C73958C5-F1AD-4D23-A33A-83905EA2118D}" type="datetimeFigureOut">
              <a:rPr lang="en-US" smtClean="0"/>
              <a:t>11/21/2022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1AC2C834-25EE-4DD9-A4D4-06AA8AE72A51}"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5" name="Rectangle 24"/>
          <p:cNvSpPr/>
          <p:nvPr/>
        </p:nvSpPr>
        <p:spPr>
          <a:xfrm>
            <a:off x="0" y="402265"/>
            <a:ext cx="886708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504824" y="512064"/>
            <a:ext cx="7772400" cy="914400"/>
          </a:xfrm>
        </p:spPr>
        <p:txBody>
          <a:bodyPr anchor="t"/>
          <a:lstStyle>
            <a:lvl1pPr>
              <a:defRPr sz="4000"/>
            </a:lvl1pPr>
            <a:extLst/>
          </a:lstStyle>
          <a:p>
            <a:r>
              <a:rPr kumimoji="0" lang="en-US"/>
              <a:t>Click to edit Master title style</a:t>
            </a:r>
          </a:p>
        </p:txBody>
      </p:sp>
      <p:sp>
        <p:nvSpPr>
          <p:cNvPr id="3" name="Text Placeholder 2"/>
          <p:cNvSpPr>
            <a:spLocks noGrp="1"/>
          </p:cNvSpPr>
          <p:nvPr>
            <p:ph type="body" idx="1"/>
          </p:nvPr>
        </p:nvSpPr>
        <p:spPr>
          <a:xfrm>
            <a:off x="457200" y="1809750"/>
            <a:ext cx="4040188" cy="639762"/>
          </a:xfrm>
        </p:spPr>
        <p:txBody>
          <a:bodyPr anchor="ctr"/>
          <a:lstStyle>
            <a:lvl1pPr marL="73152" indent="0" algn="l">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5" y="1809750"/>
            <a:ext cx="4041775" cy="639762"/>
          </a:xfrm>
        </p:spPr>
        <p:txBody>
          <a:bodyPr anchor="ctr"/>
          <a:lstStyle>
            <a:lvl1pPr marL="73152" indent="0">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2459037"/>
            <a:ext cx="4040188"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2459037"/>
            <a:ext cx="4041775"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C73958C5-F1AD-4D23-A33A-83905EA2118D}" type="datetimeFigureOut">
              <a:rPr lang="en-US" smtClean="0"/>
              <a:t>11/21/2022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1AC2C834-25EE-4DD9-A4D4-06AA8AE72A51}" type="slidenum">
              <a:rPr lang="en-US" smtClean="0"/>
              <a:t>‹#›</a:t>
            </a:fld>
            <a:endParaRPr lang="en-US" dirty="0"/>
          </a:p>
        </p:txBody>
      </p:sp>
      <p:sp>
        <p:nvSpPr>
          <p:cNvPr id="16" name="Rectangle 15"/>
          <p:cNvSpPr/>
          <p:nvPr/>
        </p:nvSpPr>
        <p:spPr>
          <a:xfrm>
            <a:off x="87790" y="680477"/>
            <a:ext cx="45720"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7" name="Rectangle 16"/>
          <p:cNvSpPr/>
          <p:nvPr/>
        </p:nvSpPr>
        <p:spPr>
          <a:xfrm>
            <a:off x="47305"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Rectangle 17"/>
          <p:cNvSpPr/>
          <p:nvPr/>
        </p:nvSpPr>
        <p:spPr>
          <a:xfrm>
            <a:off x="2825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a:xfrm>
            <a:off x="0"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Rectangle 19"/>
          <p:cNvSpPr/>
          <p:nvPr/>
        </p:nvSpPr>
        <p:spPr>
          <a:xfrm flipH="1">
            <a:off x="149770"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Rectangle 20"/>
          <p:cNvSpPr/>
          <p:nvPr/>
        </p:nvSpPr>
        <p:spPr>
          <a:xfrm flipH="1">
            <a:off x="189341"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Rectangle 21"/>
          <p:cNvSpPr/>
          <p:nvPr/>
        </p:nvSpPr>
        <p:spPr>
          <a:xfrm flipH="1">
            <a:off x="22668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Rectangle 28"/>
          <p:cNvSpPr/>
          <p:nvPr/>
        </p:nvSpPr>
        <p:spPr>
          <a:xfrm flipH="1">
            <a:off x="254934"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0" name="Rectangle 29"/>
          <p:cNvSpPr/>
          <p:nvPr/>
        </p:nvSpPr>
        <p:spPr>
          <a:xfrm>
            <a:off x="278710" y="680477"/>
            <a:ext cx="36576"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914400" y="512064"/>
            <a:ext cx="7772400" cy="914400"/>
          </a:xfrm>
        </p:spPr>
        <p:txBody>
          <a:bodyPr/>
          <a:lstStyle>
            <a:lvl1pPr>
              <a:defRPr sz="4000" cap="none" baseline="0"/>
            </a:lvl1pPr>
            <a:extLst/>
          </a:lstStyle>
          <a:p>
            <a:r>
              <a:rPr kumimoji="0" lang="en-US"/>
              <a:t>Click to edit Master title style</a:t>
            </a:r>
          </a:p>
        </p:txBody>
      </p:sp>
      <p:sp>
        <p:nvSpPr>
          <p:cNvPr id="3" name="Date Placeholder 2"/>
          <p:cNvSpPr>
            <a:spLocks noGrp="1"/>
          </p:cNvSpPr>
          <p:nvPr>
            <p:ph type="dt" sz="half" idx="10"/>
          </p:nvPr>
        </p:nvSpPr>
        <p:spPr/>
        <p:txBody>
          <a:bodyPr/>
          <a:lstStyle/>
          <a:p>
            <a:fld id="{C73958C5-F1AD-4D23-A33A-83905EA2118D}" type="datetimeFigureOut">
              <a:rPr lang="en-US" smtClean="0"/>
              <a:t>11/21/2022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1AC2C834-25EE-4DD9-A4D4-06AA8AE72A51}"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3958C5-F1AD-4D23-A33A-83905EA2118D}" type="datetimeFigureOut">
              <a:rPr lang="en-US" smtClean="0"/>
              <a:t>11/21/2022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1AC2C834-25EE-4DD9-A4D4-06AA8AE72A51}"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273050"/>
            <a:ext cx="8229600" cy="1162050"/>
          </a:xfrm>
        </p:spPr>
        <p:txBody>
          <a:bodyPr anchor="ctr"/>
          <a:lstStyle>
            <a:lvl1pPr algn="l">
              <a:buNone/>
              <a:defRPr sz="3600" b="0"/>
            </a:lvl1pPr>
            <a:extLst/>
          </a:lstStyle>
          <a:p>
            <a:r>
              <a:rPr kumimoji="0" lang="en-US"/>
              <a:t>Click to edit Master title style</a:t>
            </a:r>
          </a:p>
        </p:txBody>
      </p:sp>
      <p:sp>
        <p:nvSpPr>
          <p:cNvPr id="3" name="Text Placeholder 2"/>
          <p:cNvSpPr>
            <a:spLocks noGrp="1"/>
          </p:cNvSpPr>
          <p:nvPr>
            <p:ph type="body" idx="2"/>
          </p:nvPr>
        </p:nvSpPr>
        <p:spPr>
          <a:xfrm>
            <a:off x="685800" y="1435100"/>
            <a:ext cx="2514600" cy="4572000"/>
          </a:xfrm>
        </p:spPr>
        <p:txBody>
          <a:bodyPr/>
          <a:lstStyle>
            <a:lvl1pPr marL="54864" indent="0">
              <a:buNone/>
              <a:defRPr sz="18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3429000" y="1435100"/>
            <a:ext cx="5486400"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C73958C5-F1AD-4D23-A33A-83905EA2118D}" type="datetimeFigureOut">
              <a:rPr lang="en-US" smtClean="0"/>
              <a:t>11/21/2022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1AC2C834-25EE-4DD9-A4D4-06AA8AE72A51}"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368032" y="0"/>
            <a:ext cx="8778240" cy="1878037"/>
          </a:xfrm>
          <a:prstGeom prst="rect">
            <a:avLst/>
          </a:prstGeom>
          <a:solidFill>
            <a:srgbClr val="000000">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cxnSp>
        <p:nvCxnSpPr>
          <p:cNvPr id="9" name="Straight Connector 8"/>
          <p:cNvCxnSpPr/>
          <p:nvPr/>
        </p:nvCxnSpPr>
        <p:spPr>
          <a:xfrm flipV="1">
            <a:off x="363195" y="1885028"/>
            <a:ext cx="8782622" cy="0"/>
          </a:xfrm>
          <a:prstGeom prst="line">
            <a:avLst/>
          </a:prstGeom>
          <a:noFill/>
          <a:ln w="19050" cap="flat" cmpd="sng" algn="ctr">
            <a:solidFill>
              <a:srgbClr val="FFFFFF">
                <a:alpha val="100000"/>
              </a:srgbClr>
            </a:solidFill>
            <a:prstDash val="solid"/>
            <a:miter lim="800000"/>
          </a:ln>
          <a:effectLst/>
        </p:spPr>
        <p:style>
          <a:lnRef idx="2">
            <a:schemeClr val="accent1"/>
          </a:lnRef>
          <a:fillRef idx="0">
            <a:schemeClr val="accent1"/>
          </a:fillRef>
          <a:effectRef idx="1">
            <a:schemeClr val="accent1"/>
          </a:effectRef>
          <a:fontRef idx="minor">
            <a:schemeClr val="tx1"/>
          </a:fontRef>
        </p:style>
      </p:cxnSp>
      <p:grpSp>
        <p:nvGrpSpPr>
          <p:cNvPr id="10" name="Group 9"/>
          <p:cNvGrpSpPr/>
          <p:nvPr/>
        </p:nvGrpSpPr>
        <p:grpSpPr>
          <a:xfrm rot="5400000">
            <a:off x="8514581" y="1219200"/>
            <a:ext cx="132763" cy="128466"/>
            <a:chOff x="6668087" y="1297746"/>
            <a:chExt cx="161840" cy="156602"/>
          </a:xfrm>
        </p:grpSpPr>
        <p:cxnSp>
          <p:nvCxnSpPr>
            <p:cNvPr id="15" name="Straight Connector 14"/>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6" name="Straight Connector 15"/>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2" name="Title 1"/>
          <p:cNvSpPr>
            <a:spLocks noGrp="1"/>
          </p:cNvSpPr>
          <p:nvPr>
            <p:ph type="title"/>
          </p:nvPr>
        </p:nvSpPr>
        <p:spPr bwMode="grayWhite">
          <a:xfrm>
            <a:off x="914400" y="441251"/>
            <a:ext cx="6858000" cy="701749"/>
          </a:xfrm>
        </p:spPr>
        <p:txBody>
          <a:bodyPr anchor="b"/>
          <a:lstStyle>
            <a:lvl1pPr algn="l">
              <a:buNone/>
              <a:defRPr sz="2100" b="0"/>
            </a:lvl1pPr>
            <a:extLst/>
          </a:lstStyle>
          <a:p>
            <a:r>
              <a:rPr kumimoji="0" lang="en-US"/>
              <a:t>Click to edit Master title style</a:t>
            </a:r>
          </a:p>
        </p:txBody>
      </p:sp>
      <p:sp>
        <p:nvSpPr>
          <p:cNvPr id="3" name="Picture Placeholder 2"/>
          <p:cNvSpPr>
            <a:spLocks noGrp="1"/>
          </p:cNvSpPr>
          <p:nvPr>
            <p:ph type="pic" idx="1"/>
          </p:nvPr>
        </p:nvSpPr>
        <p:spPr>
          <a:xfrm>
            <a:off x="368032" y="1893781"/>
            <a:ext cx="8778240" cy="4960144"/>
          </a:xfrm>
          <a:solidFill>
            <a:schemeClr val="bg2"/>
          </a:solidFill>
        </p:spPr>
        <p:txBody>
          <a:bodyPr/>
          <a:lstStyle>
            <a:lvl1pPr marL="0" indent="0">
              <a:buNone/>
              <a:defRPr sz="3200"/>
            </a:lvl1pPr>
            <a:extLst/>
          </a:lstStyle>
          <a:p>
            <a:r>
              <a:rPr kumimoji="0" lang="en-US"/>
              <a:t>Click icon to add picture</a:t>
            </a:r>
          </a:p>
        </p:txBody>
      </p:sp>
      <p:sp>
        <p:nvSpPr>
          <p:cNvPr id="4" name="Text Placeholder 3"/>
          <p:cNvSpPr>
            <a:spLocks noGrp="1"/>
          </p:cNvSpPr>
          <p:nvPr>
            <p:ph type="body" sz="half" idx="2"/>
          </p:nvPr>
        </p:nvSpPr>
        <p:spPr bwMode="grayWhite">
          <a:xfrm>
            <a:off x="914400" y="1150144"/>
            <a:ext cx="6858000" cy="685800"/>
          </a:xfrm>
        </p:spPr>
        <p:txBody>
          <a:bodyPr/>
          <a:lstStyle>
            <a:lvl1pPr marL="27432" indent="0">
              <a:spcBef>
                <a:spcPts val="0"/>
              </a:spcBef>
              <a:buNone/>
              <a:defRPr sz="1400">
                <a:solidFill>
                  <a:srgbClr val="FFFFFF"/>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grpSp>
        <p:nvGrpSpPr>
          <p:cNvPr id="14" name="Group 13"/>
          <p:cNvGrpSpPr/>
          <p:nvPr/>
        </p:nvGrpSpPr>
        <p:grpSpPr>
          <a:xfrm rot="5400000">
            <a:off x="8666981" y="1371600"/>
            <a:ext cx="132763" cy="128466"/>
            <a:chOff x="6668087" y="1297746"/>
            <a:chExt cx="161840" cy="156602"/>
          </a:xfrm>
        </p:grpSpPr>
        <p:cxnSp>
          <p:nvCxnSpPr>
            <p:cNvPr id="11" name="Straight Connector 10"/>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3" name="Straight Connector 12"/>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8" name="Group 17"/>
          <p:cNvGrpSpPr/>
          <p:nvPr/>
        </p:nvGrpSpPr>
        <p:grpSpPr>
          <a:xfrm rot="5400000">
            <a:off x="8320088" y="1474763"/>
            <a:ext cx="132763" cy="128466"/>
            <a:chOff x="6668087" y="1297746"/>
            <a:chExt cx="161840" cy="156602"/>
          </a:xfrm>
        </p:grpSpPr>
        <p:cxnSp>
          <p:nvCxnSpPr>
            <p:cNvPr id="19" name="Straight Connector 18"/>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5" name="Date Placeholder 4"/>
          <p:cNvSpPr>
            <a:spLocks noGrp="1"/>
          </p:cNvSpPr>
          <p:nvPr>
            <p:ph type="dt" sz="half" idx="10"/>
          </p:nvPr>
        </p:nvSpPr>
        <p:spPr>
          <a:xfrm>
            <a:off x="6477000" y="55499"/>
            <a:ext cx="2133600" cy="365125"/>
          </a:xfrm>
        </p:spPr>
        <p:txBody>
          <a:bodyPr/>
          <a:lstStyle/>
          <a:p>
            <a:fld id="{C73958C5-F1AD-4D23-A33A-83905EA2118D}" type="datetimeFigureOut">
              <a:rPr lang="en-US" smtClean="0"/>
              <a:t>11/21/2022</a:t>
            </a:fld>
            <a:endParaRPr lang="en-US" dirty="0"/>
          </a:p>
        </p:txBody>
      </p:sp>
      <p:sp>
        <p:nvSpPr>
          <p:cNvPr id="6" name="Footer Placeholder 5"/>
          <p:cNvSpPr>
            <a:spLocks noGrp="1"/>
          </p:cNvSpPr>
          <p:nvPr>
            <p:ph type="ftr" sz="quarter" idx="11"/>
          </p:nvPr>
        </p:nvSpPr>
        <p:spPr>
          <a:xfrm>
            <a:off x="914400" y="55499"/>
            <a:ext cx="5562600" cy="365125"/>
          </a:xfrm>
        </p:spPr>
        <p:txBody>
          <a:bodyPr/>
          <a:lstStyle/>
          <a:p>
            <a:endParaRPr lang="en-US" dirty="0"/>
          </a:p>
        </p:txBody>
      </p:sp>
      <p:sp>
        <p:nvSpPr>
          <p:cNvPr id="7" name="Slide Number Placeholder 6"/>
          <p:cNvSpPr>
            <a:spLocks noGrp="1"/>
          </p:cNvSpPr>
          <p:nvPr>
            <p:ph type="sldNum" sz="quarter" idx="12"/>
          </p:nvPr>
        </p:nvSpPr>
        <p:spPr>
          <a:xfrm>
            <a:off x="8610600" y="55499"/>
            <a:ext cx="457200" cy="365125"/>
          </a:xfrm>
        </p:spPr>
        <p:txBody>
          <a:bodyPr/>
          <a:lstStyle/>
          <a:p>
            <a:fld id="{1AC2C834-25EE-4DD9-A4D4-06AA8AE72A51}"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C73958C5-F1AD-4D23-A33A-83905EA2118D}" type="datetimeFigureOut">
              <a:rPr lang="en-US" smtClean="0"/>
              <a:t>11/21/2022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AC2C834-25EE-4DD9-A4D4-06AA8AE72A51}"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981200" cy="5851525"/>
          </a:xfrm>
        </p:spPr>
        <p:txBody>
          <a:bodyPr vert="eaVert" anchor="ctr"/>
          <a:lstStyle/>
          <a:p>
            <a:r>
              <a:rPr kumimoji="0" lang="en-US"/>
              <a:t>Click to edit Master title style</a:t>
            </a:r>
          </a:p>
        </p:txBody>
      </p:sp>
      <p:sp>
        <p:nvSpPr>
          <p:cNvPr id="3" name="Vertical Text Placeholder 2"/>
          <p:cNvSpPr>
            <a:spLocks noGrp="1"/>
          </p:cNvSpPr>
          <p:nvPr>
            <p:ph type="body" orient="vert" idx="1"/>
          </p:nvPr>
        </p:nvSpPr>
        <p:spPr>
          <a:xfrm>
            <a:off x="609600" y="274639"/>
            <a:ext cx="58674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C73958C5-F1AD-4D23-A33A-83905EA2118D}" type="datetimeFigureOut">
              <a:rPr lang="en-US" smtClean="0"/>
              <a:t>11/21/2022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AC2C834-25EE-4DD9-A4D4-06AA8AE72A51}" type="slidenum">
              <a:rPr lang="en-US" smtClean="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Rectangle 11"/>
          <p:cNvSpPr/>
          <p:nvPr/>
        </p:nvSpPr>
        <p:spPr>
          <a:xfrm>
            <a:off x="309558" y="680477"/>
            <a:ext cx="45720"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5" name="Rectangle 14"/>
          <p:cNvSpPr/>
          <p:nvPr/>
        </p:nvSpPr>
        <p:spPr>
          <a:xfrm>
            <a:off x="269073" y="680477"/>
            <a:ext cx="27432"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6" name="Rectangle 15"/>
          <p:cNvSpPr/>
          <p:nvPr/>
        </p:nvSpPr>
        <p:spPr>
          <a:xfrm>
            <a:off x="250020"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7" name="Rectangle 16"/>
          <p:cNvSpPr/>
          <p:nvPr/>
        </p:nvSpPr>
        <p:spPr>
          <a:xfrm>
            <a:off x="221768"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Title Placeholder 21"/>
          <p:cNvSpPr>
            <a:spLocks noGrp="1"/>
          </p:cNvSpPr>
          <p:nvPr>
            <p:ph type="title"/>
          </p:nvPr>
        </p:nvSpPr>
        <p:spPr>
          <a:xfrm>
            <a:off x="914400" y="512064"/>
            <a:ext cx="7772400" cy="914400"/>
          </a:xfrm>
          <a:prstGeom prst="rect">
            <a:avLst/>
          </a:prstGeom>
        </p:spPr>
        <p:txBody>
          <a:bodyPr vert="horz" anchor="t">
            <a:noAutofit/>
          </a:bodyPr>
          <a:lstStyle/>
          <a:p>
            <a:r>
              <a:rPr kumimoji="0" lang="en-US"/>
              <a:t>Click to edit Master title style</a:t>
            </a:r>
          </a:p>
        </p:txBody>
      </p:sp>
      <p:sp>
        <p:nvSpPr>
          <p:cNvPr id="13" name="Text Placeholder 12"/>
          <p:cNvSpPr>
            <a:spLocks noGrp="1"/>
          </p:cNvSpPr>
          <p:nvPr>
            <p:ph type="body" idx="1"/>
          </p:nvPr>
        </p:nvSpPr>
        <p:spPr>
          <a:xfrm>
            <a:off x="914400" y="1783560"/>
            <a:ext cx="7772400" cy="457200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6477000" y="6416675"/>
            <a:ext cx="2133600" cy="365125"/>
          </a:xfrm>
          <a:prstGeom prst="rect">
            <a:avLst/>
          </a:prstGeom>
        </p:spPr>
        <p:txBody>
          <a:bodyPr vert="horz" anchor="b"/>
          <a:lstStyle>
            <a:lvl1pPr algn="l" eaLnBrk="1" latinLnBrk="0" hangingPunct="1">
              <a:defRPr kumimoji="0" sz="1100">
                <a:solidFill>
                  <a:schemeClr val="tx2"/>
                </a:solidFill>
              </a:defRPr>
            </a:lvl1pPr>
            <a:extLst/>
          </a:lstStyle>
          <a:p>
            <a:fld id="{C73958C5-F1AD-4D23-A33A-83905EA2118D}" type="datetimeFigureOut">
              <a:rPr lang="en-US" smtClean="0"/>
              <a:t>11/21/2022</a:t>
            </a:fld>
            <a:endParaRPr lang="en-US" dirty="0"/>
          </a:p>
        </p:txBody>
      </p:sp>
      <p:sp>
        <p:nvSpPr>
          <p:cNvPr id="3" name="Footer Placeholder 2"/>
          <p:cNvSpPr>
            <a:spLocks noGrp="1"/>
          </p:cNvSpPr>
          <p:nvPr>
            <p:ph type="ftr" sz="quarter" idx="3"/>
          </p:nvPr>
        </p:nvSpPr>
        <p:spPr>
          <a:xfrm>
            <a:off x="914400" y="6416675"/>
            <a:ext cx="5562600" cy="365125"/>
          </a:xfrm>
          <a:prstGeom prst="rect">
            <a:avLst/>
          </a:prstGeom>
        </p:spPr>
        <p:txBody>
          <a:bodyPr vert="horz" anchor="b"/>
          <a:lstStyle>
            <a:lvl1pPr algn="r" eaLnBrk="1" latinLnBrk="0" hangingPunct="1">
              <a:defRPr kumimoji="0" sz="1100">
                <a:solidFill>
                  <a:schemeClr val="tx2"/>
                </a:solidFill>
              </a:defRPr>
            </a:lvl1pPr>
            <a:extLst/>
          </a:lstStyle>
          <a:p>
            <a:endParaRPr lang="en-US" dirty="0"/>
          </a:p>
        </p:txBody>
      </p:sp>
      <p:sp>
        <p:nvSpPr>
          <p:cNvPr id="23" name="Slide Number Placeholder 22"/>
          <p:cNvSpPr>
            <a:spLocks noGrp="1"/>
          </p:cNvSpPr>
          <p:nvPr>
            <p:ph type="sldNum" sz="quarter" idx="4"/>
          </p:nvPr>
        </p:nvSpPr>
        <p:spPr>
          <a:xfrm>
            <a:off x="8610600" y="6416675"/>
            <a:ext cx="457200" cy="365125"/>
          </a:xfrm>
          <a:prstGeom prst="rect">
            <a:avLst/>
          </a:prstGeom>
        </p:spPr>
        <p:txBody>
          <a:bodyPr vert="horz" anchor="b"/>
          <a:lstStyle>
            <a:lvl1pPr algn="l" eaLnBrk="1" latinLnBrk="0" hangingPunct="1">
              <a:defRPr kumimoji="0" sz="1200">
                <a:solidFill>
                  <a:schemeClr val="tx2"/>
                </a:solidFill>
              </a:defRPr>
            </a:lvl1pPr>
            <a:extLst/>
          </a:lstStyle>
          <a:p>
            <a:fld id="{1AC2C834-25EE-4DD9-A4D4-06AA8AE72A51}" type="slidenum">
              <a:rPr lang="en-US" smtClean="0"/>
              <a:t>‹#›</a:t>
            </a:fld>
            <a:endParaRPr lang="en-US" dirty="0"/>
          </a:p>
        </p:txBody>
      </p:sp>
    </p:spTree>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4000" kern="1200" spc="-100" baseline="0">
          <a:solidFill>
            <a:schemeClr val="tx2">
              <a:satMod val="200000"/>
            </a:schemeClr>
          </a:solidFill>
          <a:latin typeface="+mj-lt"/>
          <a:ea typeface="+mj-ea"/>
          <a:cs typeface="+mj-cs"/>
        </a:defRPr>
      </a:lvl1pPr>
      <a:extLst/>
    </p:titleStyle>
    <p:bodyStyle>
      <a:lvl1pPr marL="411480" indent="-342900" algn="l" rtl="0" eaLnBrk="1" latinLnBrk="0" hangingPunct="1">
        <a:spcBef>
          <a:spcPts val="700"/>
        </a:spcBef>
        <a:buClr>
          <a:schemeClr val="tx2"/>
        </a:buClr>
        <a:buSzPct val="95000"/>
        <a:buFont typeface="Wingdings"/>
        <a:buChar char=""/>
        <a:defRPr kumimoji="0" sz="3000" kern="1200">
          <a:solidFill>
            <a:schemeClr val="tx1"/>
          </a:solidFill>
          <a:latin typeface="+mn-lt"/>
          <a:ea typeface="+mn-ea"/>
          <a:cs typeface="+mn-cs"/>
        </a:defRPr>
      </a:lvl1pPr>
      <a:lvl2pPr marL="740664" indent="-285750" algn="l" rtl="0" eaLnBrk="1" latinLnBrk="0" hangingPunct="1">
        <a:spcBef>
          <a:spcPct val="20000"/>
        </a:spcBef>
        <a:buClr>
          <a:schemeClr val="accent2"/>
        </a:buClr>
        <a:buSzPct val="90000"/>
        <a:buFont typeface="Wingdings"/>
        <a:buChar char=""/>
        <a:defRPr kumimoji="0" sz="2600" kern="1200">
          <a:solidFill>
            <a:schemeClr val="tx1"/>
          </a:solidFill>
          <a:latin typeface="+mn-lt"/>
          <a:ea typeface="+mn-ea"/>
          <a:cs typeface="+mn-cs"/>
        </a:defRPr>
      </a:lvl2pPr>
      <a:lvl3pPr marL="996696" indent="-228600" algn="l" rtl="0" eaLnBrk="1" latinLnBrk="0" hangingPunct="1">
        <a:spcBef>
          <a:spcPct val="20000"/>
        </a:spcBef>
        <a:buClr>
          <a:schemeClr val="accent2"/>
        </a:buClr>
        <a:buFont typeface="Wingdings 2"/>
        <a:buChar char=""/>
        <a:defRPr kumimoji="0" sz="2400" kern="1200">
          <a:solidFill>
            <a:schemeClr val="tx1"/>
          </a:solidFill>
          <a:latin typeface="+mn-lt"/>
          <a:ea typeface="+mn-ea"/>
          <a:cs typeface="+mn-cs"/>
        </a:defRPr>
      </a:lvl3pPr>
      <a:lvl4pPr marL="1261872" indent="-228600" algn="l" rtl="0" eaLnBrk="1" latinLnBrk="0" hangingPunct="1">
        <a:spcBef>
          <a:spcPct val="20000"/>
        </a:spcBef>
        <a:buClr>
          <a:schemeClr val="accent3"/>
        </a:buClr>
        <a:buFont typeface="Wingdings 3"/>
        <a:buChar char=""/>
        <a:defRPr kumimoji="0" sz="2200" kern="1200">
          <a:solidFill>
            <a:schemeClr val="tx1"/>
          </a:solidFill>
          <a:latin typeface="+mn-lt"/>
          <a:ea typeface="+mn-ea"/>
          <a:cs typeface="+mn-cs"/>
        </a:defRPr>
      </a:lvl4pPr>
      <a:lvl5pPr marL="1481328" indent="-210312" algn="l" rtl="0" eaLnBrk="1" latinLnBrk="0" hangingPunct="1">
        <a:spcBef>
          <a:spcPct val="20000"/>
        </a:spcBef>
        <a:buClr>
          <a:schemeClr val="accent3"/>
        </a:buClr>
        <a:buFont typeface="Wingdings 2"/>
        <a:buChar char=""/>
        <a:defRPr kumimoji="0" sz="2000" kern="1200">
          <a:solidFill>
            <a:schemeClr val="tx1"/>
          </a:solidFill>
          <a:latin typeface="+mn-lt"/>
          <a:ea typeface="+mn-ea"/>
          <a:cs typeface="+mn-cs"/>
        </a:defRPr>
      </a:lvl5pPr>
      <a:lvl6pPr marL="1709928" indent="-210312" algn="l" rtl="0" eaLnBrk="1" latinLnBrk="0" hangingPunct="1">
        <a:spcBef>
          <a:spcPct val="20000"/>
        </a:spcBef>
        <a:buClr>
          <a:schemeClr val="accent3"/>
        </a:buClr>
        <a:buFont typeface="Wingdings 2"/>
        <a:buChar char=""/>
        <a:defRPr kumimoji="0" sz="1800" kern="1200">
          <a:solidFill>
            <a:schemeClr val="tx1"/>
          </a:solidFill>
          <a:latin typeface="+mn-lt"/>
          <a:ea typeface="+mn-ea"/>
          <a:cs typeface="+mn-cs"/>
        </a:defRPr>
      </a:lvl6pPr>
      <a:lvl7pPr marL="1901952"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7pPr>
      <a:lvl8pPr marL="2093976"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8pPr>
      <a:lvl9pPr marL="2286000"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FC53FB-A84E-5A35-0407-1541F6E0F4B1}"/>
              </a:ext>
            </a:extLst>
          </p:cNvPr>
          <p:cNvSpPr>
            <a:spLocks noGrp="1"/>
          </p:cNvSpPr>
          <p:nvPr>
            <p:ph type="title"/>
          </p:nvPr>
        </p:nvSpPr>
        <p:spPr/>
        <p:txBody>
          <a:bodyPr/>
          <a:lstStyle/>
          <a:p>
            <a:r>
              <a:rPr lang="en-GB" dirty="0"/>
              <a:t>Global Business Environment</a:t>
            </a:r>
            <a:br>
              <a:rPr lang="en-GB" dirty="0"/>
            </a:br>
            <a:br>
              <a:rPr lang="en-GB" dirty="0"/>
            </a:br>
            <a:br>
              <a:rPr lang="en-GB" dirty="0"/>
            </a:br>
            <a:r>
              <a:rPr lang="en-GB" dirty="0"/>
              <a:t>Lecturer: </a:t>
            </a:r>
            <a:r>
              <a:rPr lang="en-GB" dirty="0" err="1"/>
              <a:t>Dr.</a:t>
            </a:r>
            <a:r>
              <a:rPr lang="en-GB" dirty="0"/>
              <a:t> </a:t>
            </a:r>
            <a:r>
              <a:rPr lang="en-GB" dirty="0" err="1"/>
              <a:t>Rexon</a:t>
            </a:r>
            <a:r>
              <a:rPr lang="en-GB" dirty="0"/>
              <a:t> </a:t>
            </a:r>
            <a:r>
              <a:rPr lang="en-GB" dirty="0" err="1"/>
              <a:t>Nting</a:t>
            </a:r>
            <a:r>
              <a:rPr lang="en-GB" dirty="0"/>
              <a:t> </a:t>
            </a:r>
            <a:br>
              <a:rPr lang="en-GB" dirty="0"/>
            </a:br>
            <a:br>
              <a:rPr lang="en-GB" dirty="0"/>
            </a:br>
            <a:r>
              <a:rPr lang="en-GB" dirty="0"/>
              <a:t>Name: Luca </a:t>
            </a:r>
            <a:r>
              <a:rPr lang="en-GB" dirty="0" err="1"/>
              <a:t>Gerardi</a:t>
            </a:r>
            <a:r>
              <a:rPr lang="en-GB" dirty="0"/>
              <a:t> </a:t>
            </a:r>
            <a:br>
              <a:rPr lang="en-GB" dirty="0"/>
            </a:br>
            <a:br>
              <a:rPr lang="en-GB" dirty="0"/>
            </a:br>
            <a:r>
              <a:rPr lang="en-GB" dirty="0"/>
              <a:t>Student ID: 2219573</a:t>
            </a:r>
          </a:p>
        </p:txBody>
      </p:sp>
    </p:spTree>
    <p:extLst>
      <p:ext uri="{BB962C8B-B14F-4D97-AF65-F5344CB8AC3E}">
        <p14:creationId xmlns:p14="http://schemas.microsoft.com/office/powerpoint/2010/main" val="32421968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6400" y="381000"/>
            <a:ext cx="6400800" cy="1676400"/>
          </a:xfrm>
        </p:spPr>
        <p:txBody>
          <a:bodyPr>
            <a:normAutofit fontScale="90000"/>
          </a:bodyPr>
          <a:lstStyle/>
          <a:p>
            <a:br>
              <a:rPr lang="en-US" b="0" dirty="0"/>
            </a:br>
            <a:br>
              <a:rPr lang="en-US" dirty="0"/>
            </a:br>
            <a:endParaRPr lang="en-US" dirty="0"/>
          </a:p>
        </p:txBody>
      </p:sp>
      <p:sp>
        <p:nvSpPr>
          <p:cNvPr id="3" name="Rectangle 2"/>
          <p:cNvSpPr/>
          <p:nvPr/>
        </p:nvSpPr>
        <p:spPr>
          <a:xfrm>
            <a:off x="1905000" y="533400"/>
            <a:ext cx="5486400" cy="1323439"/>
          </a:xfrm>
          <a:prstGeom prst="rect">
            <a:avLst/>
          </a:prstGeom>
        </p:spPr>
        <p:txBody>
          <a:bodyPr wrap="square">
            <a:spAutoFit/>
          </a:bodyPr>
          <a:lstStyle/>
          <a:p>
            <a:pPr algn="ctr"/>
            <a:r>
              <a:rPr lang="en-US" sz="4000" b="1" u="sng" dirty="0">
                <a:latin typeface="Andalus" pitchFamily="18" charset="-78"/>
                <a:cs typeface="Andalus" pitchFamily="18" charset="-78"/>
              </a:rPr>
              <a:t>Global Business Environment</a:t>
            </a:r>
            <a:endParaRPr lang="en-US" sz="4000" dirty="0">
              <a:latin typeface="Andalus" pitchFamily="18" charset="-78"/>
              <a:cs typeface="Andalus" pitchFamily="18" charset="-78"/>
            </a:endParaRPr>
          </a:p>
        </p:txBody>
      </p:sp>
      <p:pic>
        <p:nvPicPr>
          <p:cNvPr id="31748" name="Picture 4" descr="Global business, environment protection concepts Stock Photo - Alamy"/>
          <p:cNvPicPr>
            <a:picLocks noChangeAspect="1" noChangeArrowheads="1"/>
          </p:cNvPicPr>
          <p:nvPr/>
        </p:nvPicPr>
        <p:blipFill>
          <a:blip r:embed="rId2"/>
          <a:srcRect/>
          <a:stretch>
            <a:fillRect/>
          </a:stretch>
        </p:blipFill>
        <p:spPr bwMode="auto">
          <a:xfrm>
            <a:off x="838200" y="2362200"/>
            <a:ext cx="7620000" cy="4038600"/>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28600"/>
            <a:ext cx="5867400" cy="1197864"/>
          </a:xfrm>
        </p:spPr>
        <p:txBody>
          <a:bodyPr>
            <a:normAutofit fontScale="90000"/>
          </a:bodyPr>
          <a:lstStyle/>
          <a:p>
            <a:r>
              <a:rPr lang="en-US" b="1" dirty="0">
                <a:latin typeface="Andalus" pitchFamily="18" charset="-78"/>
                <a:cs typeface="Andalus" pitchFamily="18" charset="-78"/>
              </a:rPr>
              <a:t>Task 2</a:t>
            </a:r>
            <a:br>
              <a:rPr lang="en-US" b="1" dirty="0">
                <a:latin typeface="Andalus" pitchFamily="18" charset="-78"/>
                <a:cs typeface="Andalus" pitchFamily="18" charset="-78"/>
              </a:rPr>
            </a:br>
            <a:r>
              <a:rPr lang="en-US" b="1" dirty="0">
                <a:latin typeface="Andalus" pitchFamily="18" charset="-78"/>
                <a:cs typeface="Andalus" pitchFamily="18" charset="-78"/>
              </a:rPr>
              <a:t> Introduction </a:t>
            </a:r>
            <a:endParaRPr lang="en-US" dirty="0">
              <a:latin typeface="Andalus" pitchFamily="18" charset="-78"/>
              <a:cs typeface="Andalus" pitchFamily="18" charset="-78"/>
            </a:endParaRPr>
          </a:p>
        </p:txBody>
      </p:sp>
      <p:sp>
        <p:nvSpPr>
          <p:cNvPr id="3" name="Content Placeholder 2"/>
          <p:cNvSpPr>
            <a:spLocks noGrp="1"/>
          </p:cNvSpPr>
          <p:nvPr>
            <p:ph idx="1"/>
          </p:nvPr>
        </p:nvSpPr>
        <p:spPr>
          <a:xfrm>
            <a:off x="457200" y="1600200"/>
            <a:ext cx="4191000" cy="4525963"/>
          </a:xfrm>
        </p:spPr>
        <p:txBody>
          <a:bodyPr>
            <a:normAutofit fontScale="85000" lnSpcReduction="20000"/>
          </a:bodyPr>
          <a:lstStyle/>
          <a:p>
            <a:r>
              <a:rPr lang="en-US" dirty="0">
                <a:latin typeface="Andalus" pitchFamily="18" charset="-78"/>
                <a:cs typeface="Andalus" pitchFamily="18" charset="-78"/>
              </a:rPr>
              <a:t>Cambodia market is the 103th largest market in the World Economy Scene.</a:t>
            </a:r>
          </a:p>
          <a:p>
            <a:r>
              <a:rPr lang="en-US" dirty="0">
                <a:latin typeface="Andalus" pitchFamily="18" charset="-78"/>
                <a:cs typeface="Andalus" pitchFamily="18" charset="-78"/>
              </a:rPr>
              <a:t>The Luxottica company is aiming to establish its business in the Cambodian market</a:t>
            </a:r>
          </a:p>
          <a:p>
            <a:r>
              <a:rPr lang="en-US" dirty="0">
                <a:latin typeface="Andalus" pitchFamily="18" charset="-78"/>
                <a:cs typeface="Andalus" pitchFamily="18" charset="-78"/>
              </a:rPr>
              <a:t>The presentation is associated with the overall strategies that would be adopted by Luxottica</a:t>
            </a:r>
          </a:p>
        </p:txBody>
      </p:sp>
      <p:pic>
        <p:nvPicPr>
          <p:cNvPr id="30722" name="Picture 2" descr="Best Christmas Markets in Poland 2022 - Europe's Best Destinations"/>
          <p:cNvPicPr>
            <a:picLocks noChangeAspect="1" noChangeArrowheads="1"/>
          </p:cNvPicPr>
          <p:nvPr/>
        </p:nvPicPr>
        <p:blipFill>
          <a:blip r:embed="rId3"/>
          <a:srcRect/>
          <a:stretch>
            <a:fillRect/>
          </a:stretch>
        </p:blipFill>
        <p:spPr bwMode="auto">
          <a:xfrm>
            <a:off x="4572000" y="0"/>
            <a:ext cx="4572000" cy="6858000"/>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1FFC6D-8F20-AEC8-BD49-EF6EB929C9CE}"/>
              </a:ext>
            </a:extLst>
          </p:cNvPr>
          <p:cNvSpPr>
            <a:spLocks noGrp="1"/>
          </p:cNvSpPr>
          <p:nvPr>
            <p:ph type="title"/>
          </p:nvPr>
        </p:nvSpPr>
        <p:spPr/>
        <p:txBody>
          <a:bodyPr/>
          <a:lstStyle/>
          <a:p>
            <a:r>
              <a:rPr lang="en-GB" dirty="0"/>
              <a:t>Discussion:</a:t>
            </a:r>
          </a:p>
        </p:txBody>
      </p:sp>
      <p:sp>
        <p:nvSpPr>
          <p:cNvPr id="3" name="Content Placeholder 2">
            <a:extLst>
              <a:ext uri="{FF2B5EF4-FFF2-40B4-BE49-F238E27FC236}">
                <a16:creationId xmlns:a16="http://schemas.microsoft.com/office/drawing/2014/main" id="{74FCA48F-02C2-B57F-30F9-435D9F0E6629}"/>
              </a:ext>
            </a:extLst>
          </p:cNvPr>
          <p:cNvSpPr>
            <a:spLocks noGrp="1"/>
          </p:cNvSpPr>
          <p:nvPr>
            <p:ph idx="1"/>
          </p:nvPr>
        </p:nvSpPr>
        <p:spPr/>
        <p:txBody>
          <a:bodyPr>
            <a:normAutofit fontScale="77500" lnSpcReduction="20000"/>
          </a:bodyPr>
          <a:lstStyle/>
          <a:p>
            <a:r>
              <a:rPr lang="en-US" sz="3200" b="0" i="0" u="none" strike="noStrike" kern="1200" dirty="0">
                <a:solidFill>
                  <a:schemeClr val="tx1"/>
                </a:solidFill>
                <a:latin typeface="+mn-lt"/>
                <a:ea typeface="+mn-ea"/>
                <a:cs typeface="+mn-cs"/>
              </a:rPr>
              <a:t>Cambodian market is the 103th largest market in World Economy Scene. The Luxottica company is aiming to establish its business in the Cambodian market as it tends to provide international businesses with ample opportunities to enhance their business. The presentation is associated with the overall strategies that would be adopted by Luxottica to establish its market in Cambodia. The key issues that are associated with the desired market will be explained along with key opportunities. The key challenges in successfully expanding its market in Cambodian will be discussed along with the limitation associated with the market.</a:t>
            </a:r>
            <a:endParaRPr lang="en-GB" dirty="0"/>
          </a:p>
        </p:txBody>
      </p:sp>
    </p:spTree>
    <p:extLst>
      <p:ext uri="{BB962C8B-B14F-4D97-AF65-F5344CB8AC3E}">
        <p14:creationId xmlns:p14="http://schemas.microsoft.com/office/powerpoint/2010/main" val="41756298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latin typeface="Andalus" pitchFamily="18" charset="-78"/>
                <a:cs typeface="Andalus" pitchFamily="18" charset="-78"/>
              </a:rPr>
              <a:t>Description of the Poland market</a:t>
            </a:r>
            <a:endParaRPr lang="en-US" sz="3600" dirty="0">
              <a:latin typeface="Andalus" pitchFamily="18" charset="-78"/>
              <a:cs typeface="Andalus" pitchFamily="18" charset="-78"/>
            </a:endParaRPr>
          </a:p>
        </p:txBody>
      </p:sp>
      <p:sp>
        <p:nvSpPr>
          <p:cNvPr id="3" name="Content Placeholder 2"/>
          <p:cNvSpPr>
            <a:spLocks noGrp="1"/>
          </p:cNvSpPr>
          <p:nvPr>
            <p:ph idx="1"/>
          </p:nvPr>
        </p:nvSpPr>
        <p:spPr>
          <a:xfrm>
            <a:off x="457200" y="1600200"/>
            <a:ext cx="4267200" cy="4525963"/>
          </a:xfrm>
        </p:spPr>
        <p:txBody>
          <a:bodyPr>
            <a:normAutofit fontScale="92500" lnSpcReduction="10000"/>
          </a:bodyPr>
          <a:lstStyle/>
          <a:p>
            <a:r>
              <a:rPr lang="en-US" dirty="0">
                <a:latin typeface="Andalus" pitchFamily="18" charset="-78"/>
                <a:cs typeface="Andalus" pitchFamily="18" charset="-78"/>
              </a:rPr>
              <a:t>Cambodia is located in the South Area in Asia</a:t>
            </a:r>
          </a:p>
          <a:p>
            <a:r>
              <a:rPr lang="en-US" dirty="0">
                <a:latin typeface="Andalus" pitchFamily="18" charset="-78"/>
                <a:cs typeface="Andalus" pitchFamily="18" charset="-78"/>
              </a:rPr>
              <a:t>Luxottica is planning to expand its market in Cambodia market.</a:t>
            </a:r>
          </a:p>
          <a:p>
            <a:r>
              <a:rPr lang="en-US" dirty="0">
                <a:latin typeface="Andalus" pitchFamily="18" charset="-78"/>
                <a:cs typeface="Andalus" pitchFamily="18" charset="-78"/>
              </a:rPr>
              <a:t> Cambodia is a developing country which is regarded as the 103th largest economy</a:t>
            </a:r>
          </a:p>
        </p:txBody>
      </p:sp>
      <p:sp>
        <p:nvSpPr>
          <p:cNvPr id="27650" name="AutoShape 2" descr="Luxottica Group: World's largest eyewear company, which you probably never  even have heard of! - Yo! Success"/>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27652" name="Picture 4" descr="Luxottica | Success Story of the Italian Eyewear Conglomerate"/>
          <p:cNvPicPr>
            <a:picLocks noChangeAspect="1" noChangeArrowheads="1"/>
          </p:cNvPicPr>
          <p:nvPr/>
        </p:nvPicPr>
        <p:blipFill>
          <a:blip r:embed="rId3"/>
          <a:srcRect/>
          <a:stretch>
            <a:fillRect/>
          </a:stretch>
        </p:blipFill>
        <p:spPr bwMode="auto">
          <a:xfrm>
            <a:off x="4648200" y="1066800"/>
            <a:ext cx="4495800" cy="5791200"/>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B99124-975F-E1D4-A3B3-3569D9F98881}"/>
              </a:ext>
            </a:extLst>
          </p:cNvPr>
          <p:cNvSpPr>
            <a:spLocks noGrp="1"/>
          </p:cNvSpPr>
          <p:nvPr>
            <p:ph type="title"/>
          </p:nvPr>
        </p:nvSpPr>
        <p:spPr/>
        <p:txBody>
          <a:bodyPr/>
          <a:lstStyle/>
          <a:p>
            <a:r>
              <a:rPr lang="en-GB" dirty="0"/>
              <a:t>Discussion:</a:t>
            </a:r>
          </a:p>
        </p:txBody>
      </p:sp>
      <p:sp>
        <p:nvSpPr>
          <p:cNvPr id="3" name="Content Placeholder 2">
            <a:extLst>
              <a:ext uri="{FF2B5EF4-FFF2-40B4-BE49-F238E27FC236}">
                <a16:creationId xmlns:a16="http://schemas.microsoft.com/office/drawing/2014/main" id="{20B638BD-63F6-9CB7-D014-76A4D5E79F7C}"/>
              </a:ext>
            </a:extLst>
          </p:cNvPr>
          <p:cNvSpPr>
            <a:spLocks noGrp="1"/>
          </p:cNvSpPr>
          <p:nvPr>
            <p:ph idx="1"/>
          </p:nvPr>
        </p:nvSpPr>
        <p:spPr/>
        <p:txBody>
          <a:bodyPr>
            <a:normAutofit fontScale="85000" lnSpcReduction="20000"/>
          </a:bodyPr>
          <a:lstStyle/>
          <a:p>
            <a:r>
              <a:rPr lang="en-US" sz="3200" b="0" i="0" u="none" strike="noStrike" kern="1200" dirty="0">
                <a:solidFill>
                  <a:schemeClr val="tx1"/>
                </a:solidFill>
                <a:latin typeface="+mn-lt"/>
                <a:ea typeface="+mn-ea"/>
                <a:cs typeface="+mn-cs"/>
              </a:rPr>
              <a:t>As Cambodia is located in the south Area of </a:t>
            </a:r>
            <a:r>
              <a:rPr lang="en-US" sz="3200" b="0" i="0" u="none" strike="noStrike" kern="1200" dirty="0" err="1">
                <a:solidFill>
                  <a:schemeClr val="tx1"/>
                </a:solidFill>
                <a:latin typeface="+mn-lt"/>
                <a:ea typeface="+mn-ea"/>
                <a:cs typeface="+mn-cs"/>
              </a:rPr>
              <a:t>Asia,with</a:t>
            </a:r>
            <a:r>
              <a:rPr lang="en-US" sz="3200" b="0" i="0" u="none" strike="noStrike" kern="1200" dirty="0">
                <a:solidFill>
                  <a:schemeClr val="tx1"/>
                </a:solidFill>
                <a:latin typeface="+mn-lt"/>
                <a:ea typeface="+mn-ea"/>
                <a:cs typeface="+mn-cs"/>
              </a:rPr>
              <a:t> coasts facing the Indian Ocean it tends to provide industries with business opportunities. Luxottica deals with eyewear products are planning to expand its market in Cambodia market.  As Cambodia is a developing country which is regarded as the 103</a:t>
            </a:r>
            <a:r>
              <a:rPr lang="en-US" sz="3200" b="0" i="0" u="none" strike="noStrike" kern="1200" baseline="30000" dirty="0">
                <a:solidFill>
                  <a:schemeClr val="tx1"/>
                </a:solidFill>
                <a:latin typeface="+mn-lt"/>
                <a:ea typeface="+mn-ea"/>
                <a:cs typeface="+mn-cs"/>
              </a:rPr>
              <a:t>th</a:t>
            </a:r>
            <a:r>
              <a:rPr lang="en-US" sz="3200" b="0" i="0" u="none" strike="noStrike" kern="1200" dirty="0">
                <a:solidFill>
                  <a:schemeClr val="tx1"/>
                </a:solidFill>
                <a:latin typeface="+mn-lt"/>
                <a:ea typeface="+mn-ea"/>
                <a:cs typeface="+mn-cs"/>
              </a:rPr>
              <a:t> largest economy, it offers various business opportunities for companies to enhance their business. Cambodia represents unique opportunities for global business as it continuous growth during 2019 has grabbed the attention of most international businesses. </a:t>
            </a:r>
            <a:endParaRPr lang="en-US" b="0" dirty="0"/>
          </a:p>
          <a:p>
            <a:endParaRPr lang="en-GB" dirty="0"/>
          </a:p>
        </p:txBody>
      </p:sp>
    </p:spTree>
    <p:extLst>
      <p:ext uri="{BB962C8B-B14F-4D97-AF65-F5344CB8AC3E}">
        <p14:creationId xmlns:p14="http://schemas.microsoft.com/office/powerpoint/2010/main" val="8101714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1036638"/>
          </a:xfrm>
        </p:spPr>
        <p:txBody>
          <a:bodyPr>
            <a:normAutofit fontScale="90000"/>
          </a:bodyPr>
          <a:lstStyle/>
          <a:p>
            <a:r>
              <a:rPr lang="en-US" b="1" dirty="0">
                <a:latin typeface="Andalus" pitchFamily="18" charset="-78"/>
                <a:cs typeface="Andalus" pitchFamily="18" charset="-78"/>
              </a:rPr>
              <a:t>Key points/issues of the desired market </a:t>
            </a:r>
            <a:br>
              <a:rPr lang="en-US" b="1" dirty="0"/>
            </a:br>
            <a:endParaRPr lang="en-US" dirty="0"/>
          </a:p>
        </p:txBody>
      </p:sp>
      <p:sp>
        <p:nvSpPr>
          <p:cNvPr id="3" name="Content Placeholder 2"/>
          <p:cNvSpPr>
            <a:spLocks noGrp="1"/>
          </p:cNvSpPr>
          <p:nvPr>
            <p:ph idx="1"/>
          </p:nvPr>
        </p:nvSpPr>
        <p:spPr>
          <a:xfrm>
            <a:off x="457200" y="1600200"/>
            <a:ext cx="3962400" cy="4525963"/>
          </a:xfrm>
        </p:spPr>
        <p:txBody>
          <a:bodyPr>
            <a:normAutofit fontScale="92500" lnSpcReduction="10000"/>
          </a:bodyPr>
          <a:lstStyle/>
          <a:p>
            <a:r>
              <a:rPr lang="en-US" dirty="0">
                <a:latin typeface="Andalus" pitchFamily="18" charset="-78"/>
                <a:cs typeface="Andalus" pitchFamily="18" charset="-78"/>
              </a:rPr>
              <a:t>Key issues are the  tax regulations, HR, local culture and credit sourcing.</a:t>
            </a:r>
          </a:p>
          <a:p>
            <a:r>
              <a:rPr lang="en-US" dirty="0">
                <a:latin typeface="Andalus" pitchFamily="18" charset="-78"/>
                <a:cs typeface="Andalus" pitchFamily="18" charset="-78"/>
              </a:rPr>
              <a:t>Flexibility on Contract and HR Situation.</a:t>
            </a:r>
          </a:p>
          <a:p>
            <a:r>
              <a:rPr lang="en-US" dirty="0">
                <a:latin typeface="Andalus" pitchFamily="18" charset="-78"/>
                <a:cs typeface="Andalus" pitchFamily="18" charset="-78"/>
              </a:rPr>
              <a:t>Luxottica must maintain a proper HR rule for its employees.</a:t>
            </a:r>
          </a:p>
        </p:txBody>
      </p:sp>
      <p:pic>
        <p:nvPicPr>
          <p:cNvPr id="25602" name="Picture 2" descr="VATpayers status of the entity in Poland on a given day | by Transparent  Data | Blog Transparent Data ENG | Medium"/>
          <p:cNvPicPr>
            <a:picLocks noChangeAspect="1" noChangeArrowheads="1"/>
          </p:cNvPicPr>
          <p:nvPr/>
        </p:nvPicPr>
        <p:blipFill>
          <a:blip r:embed="rId3"/>
          <a:srcRect/>
          <a:stretch>
            <a:fillRect/>
          </a:stretch>
        </p:blipFill>
        <p:spPr bwMode="auto">
          <a:xfrm>
            <a:off x="4648200" y="1524000"/>
            <a:ext cx="4495800" cy="53340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884238"/>
          </a:xfrm>
        </p:spPr>
        <p:txBody>
          <a:bodyPr>
            <a:normAutofit fontScale="90000"/>
          </a:bodyPr>
          <a:lstStyle/>
          <a:p>
            <a:r>
              <a:rPr lang="en-US" b="1" dirty="0">
                <a:latin typeface="Andalus" pitchFamily="18" charset="-78"/>
                <a:cs typeface="Andalus" pitchFamily="18" charset="-78"/>
              </a:rPr>
              <a:t>Key opportunities of the desired market </a:t>
            </a:r>
            <a:br>
              <a:rPr lang="en-US" b="1" dirty="0"/>
            </a:br>
            <a:endParaRPr lang="en-US" dirty="0"/>
          </a:p>
        </p:txBody>
      </p:sp>
      <p:sp>
        <p:nvSpPr>
          <p:cNvPr id="3" name="Content Placeholder 2"/>
          <p:cNvSpPr>
            <a:spLocks noGrp="1"/>
          </p:cNvSpPr>
          <p:nvPr>
            <p:ph idx="1"/>
          </p:nvPr>
        </p:nvSpPr>
        <p:spPr>
          <a:xfrm>
            <a:off x="457200" y="1447800"/>
            <a:ext cx="8229600" cy="2286001"/>
          </a:xfrm>
        </p:spPr>
        <p:txBody>
          <a:bodyPr>
            <a:normAutofit fontScale="85000" lnSpcReduction="20000"/>
          </a:bodyPr>
          <a:lstStyle/>
          <a:p>
            <a:r>
              <a:rPr lang="en-US" dirty="0">
                <a:latin typeface="Andalus" pitchFamily="18" charset="-78"/>
                <a:cs typeface="Andalus" pitchFamily="18" charset="-78"/>
              </a:rPr>
              <a:t>key opportunity for Luxottica to expand its business in the Cambodia market is its geographical location.</a:t>
            </a:r>
          </a:p>
          <a:p>
            <a:r>
              <a:rPr lang="en-US" dirty="0">
                <a:latin typeface="Andalus" pitchFamily="18" charset="-78"/>
                <a:cs typeface="Andalus" pitchFamily="18" charset="-78"/>
              </a:rPr>
              <a:t> Its constant economic growth would be the biggest reason for Luxottica.</a:t>
            </a:r>
          </a:p>
          <a:p>
            <a:r>
              <a:rPr lang="en-US" dirty="0">
                <a:latin typeface="Andalus" pitchFamily="18" charset="-78"/>
                <a:cs typeface="Andalus" pitchFamily="18" charset="-78"/>
              </a:rPr>
              <a:t> Its upgrading imports and exports address both valued at 2.8 billion in 2022</a:t>
            </a:r>
          </a:p>
        </p:txBody>
      </p:sp>
      <p:sp>
        <p:nvSpPr>
          <p:cNvPr id="23554" name="AutoShape 2" descr="How Poland can become a European growth engine | McKinsey"/>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23556" name="AutoShape 4" descr="How Poland can become a European growth engine | McKinsey"/>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94188D-D07D-32AF-212E-6C227DFA743F}"/>
              </a:ext>
            </a:extLst>
          </p:cNvPr>
          <p:cNvSpPr>
            <a:spLocks noGrp="1"/>
          </p:cNvSpPr>
          <p:nvPr>
            <p:ph type="title"/>
          </p:nvPr>
        </p:nvSpPr>
        <p:spPr/>
        <p:txBody>
          <a:bodyPr/>
          <a:lstStyle/>
          <a:p>
            <a:r>
              <a:rPr lang="en-GB" dirty="0"/>
              <a:t>Discussion: </a:t>
            </a:r>
          </a:p>
        </p:txBody>
      </p:sp>
      <p:sp>
        <p:nvSpPr>
          <p:cNvPr id="3" name="Content Placeholder 2">
            <a:extLst>
              <a:ext uri="{FF2B5EF4-FFF2-40B4-BE49-F238E27FC236}">
                <a16:creationId xmlns:a16="http://schemas.microsoft.com/office/drawing/2014/main" id="{911EA147-F73B-2B95-4988-D16D60E13DA2}"/>
              </a:ext>
            </a:extLst>
          </p:cNvPr>
          <p:cNvSpPr>
            <a:spLocks noGrp="1"/>
          </p:cNvSpPr>
          <p:nvPr>
            <p:ph idx="1"/>
          </p:nvPr>
        </p:nvSpPr>
        <p:spPr/>
        <p:txBody>
          <a:bodyPr>
            <a:normAutofit fontScale="70000" lnSpcReduction="20000"/>
          </a:bodyPr>
          <a:lstStyle/>
          <a:p>
            <a:r>
              <a:rPr lang="en-US" sz="3200" b="0" i="0" u="none" strike="noStrike" kern="1200" dirty="0">
                <a:solidFill>
                  <a:schemeClr val="tx1"/>
                </a:solidFill>
                <a:latin typeface="+mn-lt"/>
                <a:ea typeface="+mn-ea"/>
                <a:cs typeface="+mn-cs"/>
              </a:rPr>
              <a:t>The key points and issues regarding the expansion of the Luxottica brand in the Cambodian market are its tax regulations, HR, local culture and credit sourcing.  Tax regulation in Poland is levied through both state and central governments. The tax revenue associated with the Poland government deals with the net revenue earned by the individual. As per the HR regulation, Luxottica could build and  maintain a proper HR rule for its employees which deals with a light and newly proper contract, terms and remuneration along with compensation </a:t>
            </a:r>
            <a:r>
              <a:rPr lang="en-US" sz="3200" b="0" i="0" u="none" strike="noStrike" kern="1200" dirty="0" err="1">
                <a:solidFill>
                  <a:schemeClr val="tx1"/>
                </a:solidFill>
                <a:latin typeface="+mn-lt"/>
                <a:ea typeface="+mn-ea"/>
                <a:cs typeface="+mn-cs"/>
              </a:rPr>
              <a:t>amount,attempting</a:t>
            </a:r>
            <a:r>
              <a:rPr lang="en-US" sz="3200" b="0" i="0" u="none" strike="noStrike" kern="1200" dirty="0">
                <a:solidFill>
                  <a:schemeClr val="tx1"/>
                </a:solidFill>
                <a:latin typeface="+mn-lt"/>
                <a:ea typeface="+mn-ea"/>
                <a:cs typeface="+mn-cs"/>
              </a:rPr>
              <a:t> and open to new big Investor. In order to maintain its position in the market, Luxottica must consider its culture in its business operation, failing which could hinder the business operations.  </a:t>
            </a:r>
            <a:endParaRPr lang="en-US" b="0" dirty="0"/>
          </a:p>
          <a:p>
            <a:endParaRPr lang="en-GB" dirty="0"/>
          </a:p>
        </p:txBody>
      </p:sp>
    </p:spTree>
    <p:extLst>
      <p:ext uri="{BB962C8B-B14F-4D97-AF65-F5344CB8AC3E}">
        <p14:creationId xmlns:p14="http://schemas.microsoft.com/office/powerpoint/2010/main" val="12918590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b="1" dirty="0">
                <a:latin typeface="Andalus" pitchFamily="18" charset="-78"/>
                <a:cs typeface="Andalus" pitchFamily="18" charset="-78"/>
              </a:rPr>
              <a:t>Key challenges in the desired country of operations</a:t>
            </a:r>
            <a:endParaRPr lang="en-US" sz="3200" dirty="0">
              <a:latin typeface="Andalus" pitchFamily="18" charset="-78"/>
              <a:cs typeface="Andalus" pitchFamily="18" charset="-78"/>
            </a:endParaRPr>
          </a:p>
        </p:txBody>
      </p:sp>
      <p:sp>
        <p:nvSpPr>
          <p:cNvPr id="3" name="Content Placeholder 2"/>
          <p:cNvSpPr>
            <a:spLocks noGrp="1"/>
          </p:cNvSpPr>
          <p:nvPr>
            <p:ph idx="1"/>
          </p:nvPr>
        </p:nvSpPr>
        <p:spPr>
          <a:xfrm>
            <a:off x="457200" y="1600201"/>
            <a:ext cx="8229600" cy="2438400"/>
          </a:xfrm>
        </p:spPr>
        <p:txBody>
          <a:bodyPr>
            <a:normAutofit/>
          </a:bodyPr>
          <a:lstStyle/>
          <a:p>
            <a:r>
              <a:rPr lang="en-US" sz="2400" dirty="0">
                <a:latin typeface="Andalus" pitchFamily="18" charset="-78"/>
                <a:cs typeface="Andalus" pitchFamily="18" charset="-78"/>
              </a:rPr>
              <a:t>key challenges of Cambodia include rising inflation rates, interest rates and the government raised in the business</a:t>
            </a:r>
          </a:p>
          <a:p>
            <a:r>
              <a:rPr lang="en-US" sz="2400" dirty="0">
                <a:latin typeface="Andalus" pitchFamily="18" charset="-78"/>
                <a:cs typeface="Andalus" pitchFamily="18" charset="-78"/>
              </a:rPr>
              <a:t>it is expected to get impacted by the Ukraine-Russia war</a:t>
            </a:r>
          </a:p>
          <a:p>
            <a:r>
              <a:rPr lang="en-US" sz="2400" dirty="0">
                <a:latin typeface="Andalus" pitchFamily="18" charset="-78"/>
                <a:cs typeface="Andalus" pitchFamily="18" charset="-78"/>
              </a:rPr>
              <a:t>High regulation would impact the business of Luxottica </a:t>
            </a:r>
          </a:p>
        </p:txBody>
      </p:sp>
      <p:sp>
        <p:nvSpPr>
          <p:cNvPr id="21506" name="AutoShape 2" descr="UK Inflation Rate Hits New 40-Year High Of 9.1%"/>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21508" name="Picture 4" descr="Luxottica, innovation: 3D printing | Luxottica"/>
          <p:cNvPicPr>
            <a:picLocks noChangeAspect="1" noChangeArrowheads="1"/>
          </p:cNvPicPr>
          <p:nvPr/>
        </p:nvPicPr>
        <p:blipFill>
          <a:blip r:embed="rId3"/>
          <a:srcRect/>
          <a:stretch>
            <a:fillRect/>
          </a:stretch>
        </p:blipFill>
        <p:spPr bwMode="auto">
          <a:xfrm>
            <a:off x="685800" y="3505200"/>
            <a:ext cx="8458200" cy="33528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FD0524-B3F4-883D-183F-C3ECA0ECBFB3}"/>
              </a:ext>
            </a:extLst>
          </p:cNvPr>
          <p:cNvSpPr>
            <a:spLocks noGrp="1"/>
          </p:cNvSpPr>
          <p:nvPr>
            <p:ph type="title"/>
          </p:nvPr>
        </p:nvSpPr>
        <p:spPr/>
        <p:txBody>
          <a:bodyPr/>
          <a:lstStyle/>
          <a:p>
            <a:r>
              <a:rPr lang="en-GB" dirty="0"/>
              <a:t>Discussion:</a:t>
            </a:r>
          </a:p>
        </p:txBody>
      </p:sp>
      <p:sp>
        <p:nvSpPr>
          <p:cNvPr id="3" name="Content Placeholder 2">
            <a:extLst>
              <a:ext uri="{FF2B5EF4-FFF2-40B4-BE49-F238E27FC236}">
                <a16:creationId xmlns:a16="http://schemas.microsoft.com/office/drawing/2014/main" id="{205C0C15-6A45-24FC-8139-D60EDA5C8927}"/>
              </a:ext>
            </a:extLst>
          </p:cNvPr>
          <p:cNvSpPr>
            <a:spLocks noGrp="1"/>
          </p:cNvSpPr>
          <p:nvPr>
            <p:ph idx="1"/>
          </p:nvPr>
        </p:nvSpPr>
        <p:spPr/>
        <p:txBody>
          <a:bodyPr>
            <a:normAutofit fontScale="62500" lnSpcReduction="20000"/>
          </a:bodyPr>
          <a:lstStyle/>
          <a:p>
            <a:r>
              <a:rPr lang="en-US" sz="3200" b="0" i="0" u="none" strike="noStrike" kern="1200" dirty="0">
                <a:solidFill>
                  <a:schemeClr val="tx1"/>
                </a:solidFill>
                <a:latin typeface="+mn-lt"/>
                <a:ea typeface="+mn-ea"/>
                <a:cs typeface="+mn-cs"/>
              </a:rPr>
              <a:t>The key challenges of  Cambodia include rising inflation rates, interest rates and the government raised in the business as it is expected to get impacted by the Ukraine-Russia war and the world the whole economic situation now days. The rise in the rate of inflation would impact the business operation of Luxottica as it tends to hinder its pricing strategies. It takes a huge amount to expand the business in the global market as it is associated with the complete establishment of the operations (Kano, 2018). Due to the rise in inflation, Luxottica would get impacted as it could hamper its business operations along with its pricing strategy. The not High regulation would impact the business as it needs to consider various regulations related to employees and business which would replenish and acting as lenitive  its company policy. Local culture, on the other hand, would be damaging as the people of Cambodia are proud of their culture which must be considered by Luxottica. </a:t>
            </a:r>
            <a:endParaRPr lang="en-US" b="0" dirty="0"/>
          </a:p>
          <a:p>
            <a:endParaRPr lang="en-GB" dirty="0"/>
          </a:p>
        </p:txBody>
      </p:sp>
    </p:spTree>
    <p:extLst>
      <p:ext uri="{BB962C8B-B14F-4D97-AF65-F5344CB8AC3E}">
        <p14:creationId xmlns:p14="http://schemas.microsoft.com/office/powerpoint/2010/main" val="16424362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latin typeface="Andalus" pitchFamily="18" charset="-78"/>
                <a:cs typeface="Andalus" pitchFamily="18" charset="-78"/>
              </a:rPr>
              <a:t>Challenges and limitations of Luxottica</a:t>
            </a:r>
            <a:endParaRPr lang="en-US" dirty="0">
              <a:latin typeface="Andalus" pitchFamily="18" charset="-78"/>
              <a:cs typeface="Andalus" pitchFamily="18" charset="-78"/>
            </a:endParaRPr>
          </a:p>
        </p:txBody>
      </p:sp>
      <p:sp>
        <p:nvSpPr>
          <p:cNvPr id="3" name="Content Placeholder 2"/>
          <p:cNvSpPr>
            <a:spLocks noGrp="1"/>
          </p:cNvSpPr>
          <p:nvPr>
            <p:ph idx="1"/>
          </p:nvPr>
        </p:nvSpPr>
        <p:spPr>
          <a:xfrm>
            <a:off x="457200" y="1219200"/>
            <a:ext cx="3657600" cy="5181600"/>
          </a:xfrm>
        </p:spPr>
        <p:txBody>
          <a:bodyPr>
            <a:normAutofit fontScale="92500" lnSpcReduction="10000"/>
          </a:bodyPr>
          <a:lstStyle/>
          <a:p>
            <a:r>
              <a:rPr lang="en-US" dirty="0">
                <a:latin typeface="Andalus" pitchFamily="18" charset="-78"/>
                <a:cs typeface="Andalus" pitchFamily="18" charset="-78"/>
              </a:rPr>
              <a:t>Key limitation and challenges include sustainable development and HR regulations.</a:t>
            </a:r>
          </a:p>
          <a:p>
            <a:r>
              <a:rPr lang="en-US" dirty="0">
                <a:latin typeface="Andalus" pitchFamily="18" charset="-78"/>
                <a:cs typeface="Andalus" pitchFamily="18" charset="-78"/>
              </a:rPr>
              <a:t>Cambodian lacks sustainable practices.</a:t>
            </a:r>
          </a:p>
          <a:p>
            <a:r>
              <a:rPr lang="en-US" dirty="0">
                <a:latin typeface="Andalus" pitchFamily="18" charset="-78"/>
                <a:cs typeface="Andalus" pitchFamily="18" charset="-78"/>
              </a:rPr>
              <a:t>The HR regulation could hamper the business of Luxottica. </a:t>
            </a:r>
          </a:p>
          <a:p>
            <a:endParaRPr lang="en-US" dirty="0"/>
          </a:p>
        </p:txBody>
      </p:sp>
      <p:pic>
        <p:nvPicPr>
          <p:cNvPr id="19458" name="Picture 2" descr="What is Sustainable Development: Goals, Importance and Examples - Conserve  Energy Future"/>
          <p:cNvPicPr>
            <a:picLocks noChangeAspect="1" noChangeArrowheads="1"/>
          </p:cNvPicPr>
          <p:nvPr/>
        </p:nvPicPr>
        <p:blipFill>
          <a:blip r:embed="rId3"/>
          <a:srcRect/>
          <a:stretch>
            <a:fillRect/>
          </a:stretch>
        </p:blipFill>
        <p:spPr bwMode="auto">
          <a:xfrm>
            <a:off x="4191000" y="1219200"/>
            <a:ext cx="4953000" cy="5638800"/>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31855B-423B-0EBA-3D03-AAF7777F0D09}"/>
              </a:ext>
            </a:extLst>
          </p:cNvPr>
          <p:cNvSpPr>
            <a:spLocks noGrp="1"/>
          </p:cNvSpPr>
          <p:nvPr>
            <p:ph type="title"/>
          </p:nvPr>
        </p:nvSpPr>
        <p:spPr/>
        <p:txBody>
          <a:bodyPr/>
          <a:lstStyle/>
          <a:p>
            <a:r>
              <a:rPr lang="en-GB" dirty="0"/>
              <a:t>Discussion:</a:t>
            </a:r>
          </a:p>
        </p:txBody>
      </p:sp>
      <p:sp>
        <p:nvSpPr>
          <p:cNvPr id="3" name="Content Placeholder 2">
            <a:extLst>
              <a:ext uri="{FF2B5EF4-FFF2-40B4-BE49-F238E27FC236}">
                <a16:creationId xmlns:a16="http://schemas.microsoft.com/office/drawing/2014/main" id="{A69F2E33-1928-44CA-0DF3-A99528069E79}"/>
              </a:ext>
            </a:extLst>
          </p:cNvPr>
          <p:cNvSpPr>
            <a:spLocks noGrp="1"/>
          </p:cNvSpPr>
          <p:nvPr>
            <p:ph idx="1"/>
          </p:nvPr>
        </p:nvSpPr>
        <p:spPr/>
        <p:txBody>
          <a:bodyPr>
            <a:normAutofit fontScale="70000" lnSpcReduction="20000"/>
          </a:bodyPr>
          <a:lstStyle/>
          <a:p>
            <a:pPr rtl="0"/>
            <a:r>
              <a:rPr lang="en-US" sz="3200" b="0" i="0" u="none" strike="noStrike" kern="1200" dirty="0">
                <a:solidFill>
                  <a:schemeClr val="tx1"/>
                </a:solidFill>
                <a:latin typeface="+mn-lt"/>
                <a:ea typeface="+mn-ea"/>
                <a:cs typeface="+mn-cs"/>
              </a:rPr>
              <a:t>The challenges that would be faced by the Luxottica company while implementing the business in Cambodia include sustainable development and HR regulations. Sustainable development in the Cambodia market would be difficult as the country lacks the initiative regarding sustainable practices Most of the companies are adopting sustainability in their business operation as it is being widely accepted by their customers, .The next challenge that could be faced by Luxottica is that of HR regulations that deal with facilitating its employees with various aspects of the job which in turn could hamper the company policies.  The overall HR regulation in Poland is associated with enhancing its employees' benefits along with providing them with proper contracts and remunerations which in turn could be costlier for Luxottica.</a:t>
            </a:r>
            <a:endParaRPr lang="en-US" b="0" dirty="0"/>
          </a:p>
          <a:p>
            <a:br>
              <a:rPr lang="en-US" dirty="0"/>
            </a:br>
            <a:endParaRPr lang="en-US" dirty="0"/>
          </a:p>
          <a:p>
            <a:endParaRPr lang="en-GB" dirty="0"/>
          </a:p>
        </p:txBody>
      </p:sp>
    </p:spTree>
    <p:extLst>
      <p:ext uri="{BB962C8B-B14F-4D97-AF65-F5344CB8AC3E}">
        <p14:creationId xmlns:p14="http://schemas.microsoft.com/office/powerpoint/2010/main" val="33542828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latin typeface="Andalus" pitchFamily="18" charset="-78"/>
                <a:cs typeface="Andalus" pitchFamily="18" charset="-78"/>
              </a:rPr>
              <a:t>Recommendation </a:t>
            </a:r>
          </a:p>
        </p:txBody>
      </p:sp>
      <p:sp>
        <p:nvSpPr>
          <p:cNvPr id="3" name="Content Placeholder 2"/>
          <p:cNvSpPr>
            <a:spLocks noGrp="1"/>
          </p:cNvSpPr>
          <p:nvPr>
            <p:ph idx="1"/>
          </p:nvPr>
        </p:nvSpPr>
        <p:spPr>
          <a:xfrm>
            <a:off x="457200" y="1600200"/>
            <a:ext cx="3505200" cy="4525963"/>
          </a:xfrm>
        </p:spPr>
        <p:txBody>
          <a:bodyPr>
            <a:normAutofit fontScale="92500" lnSpcReduction="10000"/>
          </a:bodyPr>
          <a:lstStyle/>
          <a:p>
            <a:r>
              <a:rPr lang="en-US" dirty="0">
                <a:latin typeface="Andalus" pitchFamily="18" charset="-78"/>
                <a:cs typeface="Andalus" pitchFamily="18" charset="-78"/>
              </a:rPr>
              <a:t>Luxottica could conduct thorough research</a:t>
            </a:r>
          </a:p>
          <a:p>
            <a:r>
              <a:rPr lang="en-US" dirty="0">
                <a:latin typeface="Andalus" pitchFamily="18" charset="-78"/>
                <a:cs typeface="Andalus" pitchFamily="18" charset="-78"/>
              </a:rPr>
              <a:t>It must consider the culture of Poland to enhance its strategy</a:t>
            </a:r>
          </a:p>
          <a:p>
            <a:r>
              <a:rPr lang="en-US" dirty="0">
                <a:latin typeface="Andalus" pitchFamily="18" charset="-78"/>
                <a:cs typeface="Andalus" pitchFamily="18" charset="-78"/>
              </a:rPr>
              <a:t>The company must build an effective strategy to deal with the HR regulations</a:t>
            </a:r>
          </a:p>
          <a:p>
            <a:endParaRPr lang="en-US" dirty="0"/>
          </a:p>
        </p:txBody>
      </p:sp>
      <p:sp>
        <p:nvSpPr>
          <p:cNvPr id="17410" name="AutoShape 2" descr="How to do a Research Project: 6 Steps | Top Universities"/>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7412" name="AutoShape 4" descr="How to do a Research Project: 6 Steps | Top Universities"/>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17414" name="Picture 6" descr="How to Become a Research Analyst | Leverage Edu"/>
          <p:cNvPicPr>
            <a:picLocks noChangeAspect="1" noChangeArrowheads="1"/>
          </p:cNvPicPr>
          <p:nvPr/>
        </p:nvPicPr>
        <p:blipFill>
          <a:blip r:embed="rId3"/>
          <a:srcRect/>
          <a:stretch>
            <a:fillRect/>
          </a:stretch>
        </p:blipFill>
        <p:spPr bwMode="auto">
          <a:xfrm>
            <a:off x="4267200" y="533400"/>
            <a:ext cx="4419600" cy="5943600"/>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D5491F-24E0-5021-56F8-84E71597BCA5}"/>
              </a:ext>
            </a:extLst>
          </p:cNvPr>
          <p:cNvSpPr>
            <a:spLocks noGrp="1"/>
          </p:cNvSpPr>
          <p:nvPr>
            <p:ph type="title"/>
          </p:nvPr>
        </p:nvSpPr>
        <p:spPr/>
        <p:txBody>
          <a:bodyPr/>
          <a:lstStyle/>
          <a:p>
            <a:r>
              <a:rPr lang="en-GB" dirty="0"/>
              <a:t>Discussion:</a:t>
            </a:r>
          </a:p>
        </p:txBody>
      </p:sp>
      <p:sp>
        <p:nvSpPr>
          <p:cNvPr id="3" name="Content Placeholder 2">
            <a:extLst>
              <a:ext uri="{FF2B5EF4-FFF2-40B4-BE49-F238E27FC236}">
                <a16:creationId xmlns:a16="http://schemas.microsoft.com/office/drawing/2014/main" id="{09DFBECE-79B1-634A-BE81-1D5B67257CD3}"/>
              </a:ext>
            </a:extLst>
          </p:cNvPr>
          <p:cNvSpPr>
            <a:spLocks noGrp="1"/>
          </p:cNvSpPr>
          <p:nvPr>
            <p:ph idx="1"/>
          </p:nvPr>
        </p:nvSpPr>
        <p:spPr/>
        <p:txBody>
          <a:bodyPr>
            <a:normAutofit fontScale="70000" lnSpcReduction="20000"/>
          </a:bodyPr>
          <a:lstStyle/>
          <a:p>
            <a:r>
              <a:rPr lang="en-US" sz="3200" b="0" i="0" u="none" strike="noStrike" kern="1200" dirty="0">
                <a:solidFill>
                  <a:schemeClr val="tx1"/>
                </a:solidFill>
                <a:latin typeface="+mn-lt"/>
                <a:ea typeface="+mn-ea"/>
                <a:cs typeface="+mn-cs"/>
              </a:rPr>
              <a:t>Luxottica could conduct thorough research on the Cambodia market to enhance its execution in the market. The company must consider the culture of Cambodian people  to enhance its strategy to establish its market . The company must build an effective strategy to deal with the HR regulations of Cambodia and main Government affiliates and branches  to deal with the HR issues. It could acquire local partners or local representatives to expand its business; they are more aware of the issues that would hamper the business operation along with the key challenges and issues. As and poor country the meeting and the bet of growing there their proper business could be an easy </a:t>
            </a:r>
            <a:r>
              <a:rPr lang="en-US" sz="3200" b="0" i="0" u="none" strike="noStrike" kern="1200" dirty="0" err="1">
                <a:solidFill>
                  <a:schemeClr val="tx1"/>
                </a:solidFill>
                <a:latin typeface="+mn-lt"/>
                <a:ea typeface="+mn-ea"/>
                <a:cs typeface="+mn-cs"/>
              </a:rPr>
              <a:t>winning.After</a:t>
            </a:r>
            <a:r>
              <a:rPr lang="en-US" sz="3200" b="0" i="0" u="none" strike="noStrike" kern="1200" dirty="0">
                <a:solidFill>
                  <a:schemeClr val="tx1"/>
                </a:solidFill>
                <a:latin typeface="+mn-lt"/>
                <a:ea typeface="+mn-ea"/>
                <a:cs typeface="+mn-cs"/>
              </a:rPr>
              <a:t> the Pol Pot Era The Country will be open to changes.”</a:t>
            </a:r>
            <a:r>
              <a:rPr lang="en-GB" b="1" i="0" dirty="0">
                <a:solidFill>
                  <a:srgbClr val="202124"/>
                </a:solidFill>
                <a:effectLst/>
                <a:latin typeface="arial" panose="020B0604020202020204" pitchFamily="34" charset="0"/>
              </a:rPr>
              <a:t> Abandon hope all ye who enter here”(Dante 1320)</a:t>
            </a:r>
            <a:endParaRPr lang="en-US" b="0" dirty="0"/>
          </a:p>
          <a:p>
            <a:endParaRPr lang="en-GB" dirty="0"/>
          </a:p>
        </p:txBody>
      </p:sp>
    </p:spTree>
    <p:extLst>
      <p:ext uri="{BB962C8B-B14F-4D97-AF65-F5344CB8AC3E}">
        <p14:creationId xmlns:p14="http://schemas.microsoft.com/office/powerpoint/2010/main" val="11505212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latin typeface="Andalus" pitchFamily="18" charset="-78"/>
                <a:cs typeface="Andalus" pitchFamily="18" charset="-78"/>
              </a:rPr>
              <a:t>Conclusion </a:t>
            </a:r>
            <a:br>
              <a:rPr lang="en-US" b="1" dirty="0">
                <a:latin typeface="Andalus" pitchFamily="18" charset="-78"/>
                <a:cs typeface="Andalus" pitchFamily="18" charset="-78"/>
              </a:rPr>
            </a:br>
            <a:endParaRPr lang="en-US" dirty="0">
              <a:latin typeface="Andalus" pitchFamily="18" charset="-78"/>
              <a:cs typeface="Andalus" pitchFamily="18" charset="-78"/>
            </a:endParaRPr>
          </a:p>
        </p:txBody>
      </p:sp>
      <p:sp>
        <p:nvSpPr>
          <p:cNvPr id="3" name="Content Placeholder 2"/>
          <p:cNvSpPr>
            <a:spLocks noGrp="1"/>
          </p:cNvSpPr>
          <p:nvPr>
            <p:ph idx="1"/>
          </p:nvPr>
        </p:nvSpPr>
        <p:spPr>
          <a:xfrm>
            <a:off x="457200" y="1600201"/>
            <a:ext cx="8229600" cy="1676399"/>
          </a:xfrm>
        </p:spPr>
        <p:txBody>
          <a:bodyPr>
            <a:normAutofit fontScale="70000" lnSpcReduction="20000"/>
          </a:bodyPr>
          <a:lstStyle/>
          <a:p>
            <a:r>
              <a:rPr lang="en-US" dirty="0">
                <a:latin typeface="Andalus" pitchFamily="18" charset="-78"/>
                <a:cs typeface="Andalus" pitchFamily="18" charset="-78"/>
              </a:rPr>
              <a:t>The presentation is associated with the overall strategies adopted by Luxottica.</a:t>
            </a:r>
          </a:p>
          <a:p>
            <a:r>
              <a:rPr lang="en-US" dirty="0">
                <a:latin typeface="Andalus" pitchFamily="18" charset="-78"/>
                <a:cs typeface="Andalus" pitchFamily="18" charset="-78"/>
              </a:rPr>
              <a:t>The key issues has been </a:t>
            </a:r>
            <a:r>
              <a:rPr lang="en-US" dirty="0" err="1">
                <a:latin typeface="Andalus" pitchFamily="18" charset="-78"/>
                <a:cs typeface="Andalus" pitchFamily="18" charset="-78"/>
              </a:rPr>
              <a:t>analysed</a:t>
            </a:r>
            <a:r>
              <a:rPr lang="en-US" dirty="0">
                <a:latin typeface="Andalus" pitchFamily="18" charset="-78"/>
                <a:cs typeface="Andalus" pitchFamily="18" charset="-78"/>
              </a:rPr>
              <a:t>.</a:t>
            </a:r>
          </a:p>
          <a:p>
            <a:r>
              <a:rPr lang="en-US" dirty="0">
                <a:latin typeface="Andalus" pitchFamily="18" charset="-78"/>
                <a:cs typeface="Andalus" pitchFamily="18" charset="-78"/>
              </a:rPr>
              <a:t>The key challenges has been evaluated.</a:t>
            </a:r>
          </a:p>
          <a:p>
            <a:r>
              <a:rPr lang="en-US" dirty="0">
                <a:latin typeface="Andalus" pitchFamily="18" charset="-78"/>
                <a:cs typeface="Andalus" pitchFamily="18" charset="-78"/>
              </a:rPr>
              <a:t>Lastly recommendation has been provided. </a:t>
            </a:r>
          </a:p>
          <a:p>
            <a:endParaRPr lang="en-US" dirty="0"/>
          </a:p>
        </p:txBody>
      </p:sp>
      <p:pic>
        <p:nvPicPr>
          <p:cNvPr id="15362" name="Picture 2" descr="Luxottica's Eyewear Empire | Parker Buckley's Blog"/>
          <p:cNvPicPr>
            <a:picLocks noChangeAspect="1" noChangeArrowheads="1"/>
          </p:cNvPicPr>
          <p:nvPr/>
        </p:nvPicPr>
        <p:blipFill>
          <a:blip r:embed="rId3"/>
          <a:srcRect/>
          <a:stretch>
            <a:fillRect/>
          </a:stretch>
        </p:blipFill>
        <p:spPr bwMode="auto">
          <a:xfrm>
            <a:off x="838200" y="3352800"/>
            <a:ext cx="7772400" cy="3200400"/>
          </a:xfrm>
          <a:prstGeom prst="rect">
            <a:avLst/>
          </a:prstGeom>
          <a:noFill/>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FB5FF8-E168-35E5-64BC-F8788B66D746}"/>
              </a:ext>
            </a:extLst>
          </p:cNvPr>
          <p:cNvSpPr>
            <a:spLocks noGrp="1"/>
          </p:cNvSpPr>
          <p:nvPr>
            <p:ph type="title"/>
          </p:nvPr>
        </p:nvSpPr>
        <p:spPr/>
        <p:txBody>
          <a:bodyPr/>
          <a:lstStyle/>
          <a:p>
            <a:r>
              <a:rPr lang="en-GB" dirty="0"/>
              <a:t>Discussion:</a:t>
            </a:r>
          </a:p>
        </p:txBody>
      </p:sp>
      <p:sp>
        <p:nvSpPr>
          <p:cNvPr id="3" name="Content Placeholder 2">
            <a:extLst>
              <a:ext uri="{FF2B5EF4-FFF2-40B4-BE49-F238E27FC236}">
                <a16:creationId xmlns:a16="http://schemas.microsoft.com/office/drawing/2014/main" id="{F23FC757-4C03-9BEE-42ED-7D7B1149C0F7}"/>
              </a:ext>
            </a:extLst>
          </p:cNvPr>
          <p:cNvSpPr>
            <a:spLocks noGrp="1"/>
          </p:cNvSpPr>
          <p:nvPr>
            <p:ph idx="1"/>
          </p:nvPr>
        </p:nvSpPr>
        <p:spPr/>
        <p:txBody>
          <a:bodyPr>
            <a:normAutofit fontScale="92500" lnSpcReduction="20000"/>
          </a:bodyPr>
          <a:lstStyle/>
          <a:p>
            <a:r>
              <a:rPr lang="en-US" sz="3200" b="0" i="0" u="none" strike="noStrike" kern="1200" dirty="0">
                <a:solidFill>
                  <a:schemeClr val="tx1"/>
                </a:solidFill>
                <a:latin typeface="+mn-lt"/>
                <a:ea typeface="+mn-ea"/>
                <a:cs typeface="+mn-cs"/>
              </a:rPr>
              <a:t>The presentation is associated with the overall strategies that would be adopted by Luxottica to establish its market in Poland. The key issues that are associated with the desired market have been explained which include tax regulation and HR regulations. The key opportunities that are present in the Cambodian have been explained. The key challenges in successfully expanding its market in Poland has been discusses along with the limitation associated with the market.</a:t>
            </a:r>
            <a:endParaRPr lang="en-US" b="0" dirty="0"/>
          </a:p>
          <a:p>
            <a:endParaRPr lang="en-GB" dirty="0"/>
          </a:p>
        </p:txBody>
      </p:sp>
    </p:spTree>
    <p:extLst>
      <p:ext uri="{BB962C8B-B14F-4D97-AF65-F5344CB8AC3E}">
        <p14:creationId xmlns:p14="http://schemas.microsoft.com/office/powerpoint/2010/main" val="16027875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6400" y="381000"/>
            <a:ext cx="3505200" cy="1036638"/>
          </a:xfrm>
        </p:spPr>
        <p:txBody>
          <a:bodyPr>
            <a:normAutofit fontScale="90000"/>
          </a:bodyPr>
          <a:lstStyle/>
          <a:p>
            <a:r>
              <a:rPr lang="en-US" b="1" dirty="0">
                <a:latin typeface="Andalus" pitchFamily="18" charset="-78"/>
                <a:cs typeface="Andalus" pitchFamily="18" charset="-78"/>
              </a:rPr>
              <a:t>References</a:t>
            </a:r>
            <a:br>
              <a:rPr lang="en-US" b="1" dirty="0">
                <a:latin typeface="Andalus" pitchFamily="18" charset="-78"/>
                <a:cs typeface="Andalus" pitchFamily="18" charset="-78"/>
              </a:rPr>
            </a:br>
            <a:endParaRPr lang="en-US" dirty="0">
              <a:latin typeface="Andalus" pitchFamily="18" charset="-78"/>
              <a:cs typeface="Andalus" pitchFamily="18" charset="-78"/>
            </a:endParaRPr>
          </a:p>
        </p:txBody>
      </p:sp>
      <p:sp>
        <p:nvSpPr>
          <p:cNvPr id="3" name="Content Placeholder 2"/>
          <p:cNvSpPr>
            <a:spLocks noGrp="1"/>
          </p:cNvSpPr>
          <p:nvPr>
            <p:ph idx="1"/>
          </p:nvPr>
        </p:nvSpPr>
        <p:spPr>
          <a:xfrm>
            <a:off x="457200" y="1143000"/>
            <a:ext cx="8229600" cy="5181600"/>
          </a:xfrm>
        </p:spPr>
        <p:txBody>
          <a:bodyPr>
            <a:normAutofit/>
          </a:bodyPr>
          <a:lstStyle/>
          <a:p>
            <a:r>
              <a:rPr lang="en-US" sz="3100" dirty="0">
                <a:latin typeface="Andalus" pitchFamily="18" charset="-78"/>
                <a:cs typeface="Andalus" pitchFamily="18" charset="-78"/>
              </a:rPr>
              <a:t>Kano, L., 2018. Global value chain governance: A relational perspective. </a:t>
            </a:r>
            <a:r>
              <a:rPr lang="en-US" sz="3100" i="1" dirty="0">
                <a:latin typeface="Andalus" pitchFamily="18" charset="-78"/>
                <a:cs typeface="Andalus" pitchFamily="18" charset="-78"/>
              </a:rPr>
              <a:t>Journal of International Business Studies</a:t>
            </a:r>
            <a:r>
              <a:rPr lang="en-US" sz="3100" dirty="0">
                <a:latin typeface="Andalus" pitchFamily="18" charset="-78"/>
                <a:cs typeface="Andalus" pitchFamily="18" charset="-78"/>
              </a:rPr>
              <a:t>, </a:t>
            </a:r>
            <a:r>
              <a:rPr lang="en-US" sz="3100" i="1" dirty="0">
                <a:latin typeface="Andalus" pitchFamily="18" charset="-78"/>
                <a:cs typeface="Andalus" pitchFamily="18" charset="-78"/>
              </a:rPr>
              <a:t>49</a:t>
            </a:r>
            <a:r>
              <a:rPr lang="en-US" sz="3100" dirty="0">
                <a:latin typeface="Andalus" pitchFamily="18" charset="-78"/>
                <a:cs typeface="Andalus" pitchFamily="18" charset="-78"/>
              </a:rPr>
              <a:t>(6), pp.684-705.</a:t>
            </a:r>
            <a:endParaRPr lang="en-US" sz="3100" b="0" dirty="0">
              <a:latin typeface="Andalus" pitchFamily="18" charset="-78"/>
              <a:cs typeface="Andalus" pitchFamily="18" charset="-78"/>
            </a:endParaRPr>
          </a:p>
          <a:p>
            <a:r>
              <a:rPr lang="en-US" sz="3100" dirty="0">
                <a:latin typeface="Andalus" pitchFamily="18" charset="-78"/>
                <a:cs typeface="Andalus" pitchFamily="18" charset="-78"/>
              </a:rPr>
              <a:t>Dante </a:t>
            </a:r>
            <a:r>
              <a:rPr lang="en-US" sz="3100" dirty="0" err="1">
                <a:latin typeface="Andalus" pitchFamily="18" charset="-78"/>
                <a:cs typeface="Andalus" pitchFamily="18" charset="-78"/>
              </a:rPr>
              <a:t>Alighieri,The</a:t>
            </a:r>
            <a:r>
              <a:rPr lang="en-US" sz="3100" dirty="0">
                <a:latin typeface="Andalus" pitchFamily="18" charset="-78"/>
                <a:cs typeface="Andalus" pitchFamily="18" charset="-78"/>
              </a:rPr>
              <a:t> Divine </a:t>
            </a:r>
            <a:r>
              <a:rPr lang="en-US" sz="3100" dirty="0" err="1">
                <a:latin typeface="Andalus" pitchFamily="18" charset="-78"/>
                <a:cs typeface="Andalus" pitchFamily="18" charset="-78"/>
              </a:rPr>
              <a:t>Commedy</a:t>
            </a:r>
            <a:r>
              <a:rPr lang="en-US" sz="3100" dirty="0">
                <a:latin typeface="Andalus" pitchFamily="18" charset="-78"/>
                <a:cs typeface="Andalus" pitchFamily="18" charset="-78"/>
              </a:rPr>
              <a:t>, 1320. </a:t>
            </a:r>
            <a:r>
              <a:rPr lang="en-US" sz="3100" i="1" dirty="0">
                <a:latin typeface="Andalus" pitchFamily="18" charset="-78"/>
                <a:cs typeface="Andalus" pitchFamily="18" charset="-78"/>
              </a:rPr>
              <a:t>XIV verse, 3</a:t>
            </a:r>
            <a:r>
              <a:rPr lang="en-US" sz="3100" i="1" baseline="30000" dirty="0">
                <a:latin typeface="Andalus" pitchFamily="18" charset="-78"/>
                <a:cs typeface="Andalus" pitchFamily="18" charset="-78"/>
              </a:rPr>
              <a:t>rd</a:t>
            </a:r>
            <a:r>
              <a:rPr lang="en-US" sz="3100" i="1" dirty="0">
                <a:latin typeface="Andalus" pitchFamily="18" charset="-78"/>
                <a:cs typeface="Andalus" pitchFamily="18" charset="-78"/>
              </a:rPr>
              <a:t> Chant</a:t>
            </a:r>
            <a:endParaRPr lang="en-US" sz="3100" b="0" dirty="0">
              <a:latin typeface="Andalus" pitchFamily="18" charset="-78"/>
              <a:cs typeface="Andalus" pitchFamily="18" charset="-78"/>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B433A-A6CB-273C-69A2-0B8D9D185A24}"/>
              </a:ext>
            </a:extLst>
          </p:cNvPr>
          <p:cNvSpPr>
            <a:spLocks noGrp="1"/>
          </p:cNvSpPr>
          <p:nvPr>
            <p:ph type="title"/>
          </p:nvPr>
        </p:nvSpPr>
        <p:spPr/>
        <p:txBody>
          <a:bodyPr/>
          <a:lstStyle/>
          <a:p>
            <a:r>
              <a:rPr lang="en-GB" dirty="0"/>
              <a:t>QUESTIONS?</a:t>
            </a:r>
          </a:p>
        </p:txBody>
      </p:sp>
    </p:spTree>
    <p:extLst>
      <p:ext uri="{BB962C8B-B14F-4D97-AF65-F5344CB8AC3E}">
        <p14:creationId xmlns:p14="http://schemas.microsoft.com/office/powerpoint/2010/main" val="34169068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p:cNvSpPr/>
          <p:nvPr/>
        </p:nvSpPr>
        <p:spPr>
          <a:xfrm>
            <a:off x="1447800" y="2133600"/>
            <a:ext cx="6400800" cy="25908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a:latin typeface="Andalus" pitchFamily="18" charset="-78"/>
                <a:cs typeface="Andalus" pitchFamily="18" charset="-78"/>
              </a:rPr>
              <a:t>Thank you </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etro">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Metro">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tro">
      <a:fillStyleLst>
        <a:solidFill>
          <a:schemeClr val="phClr"/>
        </a:solidFill>
        <a:gradFill rotWithShape="1">
          <a:gsLst>
            <a:gs pos="0">
              <a:schemeClr val="phClr">
                <a:tint val="25000"/>
                <a:satMod val="125000"/>
              </a:schemeClr>
            </a:gs>
            <a:gs pos="40000">
              <a:schemeClr val="phClr">
                <a:tint val="55000"/>
                <a:satMod val="130000"/>
              </a:schemeClr>
            </a:gs>
            <a:gs pos="50000">
              <a:schemeClr val="phClr">
                <a:tint val="59000"/>
                <a:satMod val="130000"/>
              </a:schemeClr>
            </a:gs>
            <a:gs pos="65000">
              <a:schemeClr val="phClr">
                <a:tint val="55000"/>
                <a:satMod val="130000"/>
              </a:schemeClr>
            </a:gs>
            <a:gs pos="100000">
              <a:schemeClr val="phClr">
                <a:tint val="20000"/>
                <a:satMod val="125000"/>
              </a:schemeClr>
            </a:gs>
          </a:gsLst>
          <a:lin ang="5400000" scaled="0"/>
        </a:gradFill>
        <a:gradFill rotWithShape="1">
          <a:gsLst>
            <a:gs pos="0">
              <a:schemeClr val="phClr">
                <a:tint val="48000"/>
                <a:satMod val="138000"/>
              </a:schemeClr>
            </a:gs>
            <a:gs pos="25000">
              <a:schemeClr val="phClr">
                <a:tint val="85000"/>
              </a:schemeClr>
            </a:gs>
            <a:gs pos="40000">
              <a:schemeClr val="phClr">
                <a:tint val="92000"/>
              </a:schemeClr>
            </a:gs>
            <a:gs pos="50000">
              <a:schemeClr val="phClr">
                <a:tint val="93000"/>
              </a:schemeClr>
            </a:gs>
            <a:gs pos="60000">
              <a:schemeClr val="phClr">
                <a:tint val="92000"/>
              </a:schemeClr>
            </a:gs>
            <a:gs pos="75000">
              <a:schemeClr val="phClr">
                <a:tint val="83000"/>
                <a:satMod val="108000"/>
              </a:schemeClr>
            </a:gs>
            <a:gs pos="100000">
              <a:schemeClr val="phClr">
                <a:tint val="48000"/>
                <a:satMod val="150000"/>
              </a:schemeClr>
            </a:gs>
          </a:gsLst>
          <a:lin ang="5400000" scaled="0"/>
        </a:gradFill>
      </a:fillStyleLst>
      <a:lnStyleLst>
        <a:ln w="12000" cap="flat" cmpd="sng" algn="ctr">
          <a:solidFill>
            <a:schemeClr val="ph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glow rad="63500">
              <a:schemeClr val="phClr">
                <a:alpha val="45000"/>
                <a:satMod val="120000"/>
              </a:schemeClr>
            </a:glow>
          </a:effectLst>
        </a:effectStyle>
        <a:effectStyle>
          <a:effectLst>
            <a:glow rad="63500">
              <a:schemeClr val="phClr">
                <a:alpha val="45000"/>
                <a:satMod val="120000"/>
              </a:schemeClr>
            </a:glow>
          </a:effectLst>
          <a:scene3d>
            <a:camera prst="orthographicFront" fov="0">
              <a:rot lat="0" lon="0" rev="0"/>
            </a:camera>
            <a:lightRig rig="brightRoom" dir="tl">
              <a:rot lat="0" lon="0" rev="8700000"/>
            </a:lightRig>
          </a:scene3d>
          <a:sp3d>
            <a:bevelT w="0" h="0"/>
            <a:contourClr>
              <a:schemeClr val="phClr">
                <a:tint val="70000"/>
              </a:schemeClr>
            </a:contourClr>
          </a:sp3d>
        </a:effectStyle>
        <a:effectStyle>
          <a:effectLst>
            <a:glow rad="101500">
              <a:schemeClr val="phClr">
                <a:alpha val="42000"/>
                <a:satMod val="120000"/>
              </a:schemeClr>
            </a:glow>
          </a:effectLst>
          <a:scene3d>
            <a:camera prst="orthographicFront" fov="0">
              <a:rot lat="0" lon="0" rev="0"/>
            </a:camera>
            <a:lightRig rig="glow" dir="t">
              <a:rot lat="0" lon="0" rev="4800000"/>
            </a:lightRig>
          </a:scene3d>
          <a:sp3d prstMaterial="powder">
            <a:bevelT w="50800" h="50800"/>
            <a:contourClr>
              <a:schemeClr val="phClr"/>
            </a:contourClr>
          </a:sp3d>
        </a:effectStyle>
      </a:effectStyleLst>
      <a:bgFillStyleLst>
        <a:solidFill>
          <a:schemeClr val="phClr"/>
        </a:solidFill>
        <a:gradFill rotWithShape="1">
          <a:gsLst>
            <a:gs pos="0">
              <a:schemeClr val="bg1">
                <a:shade val="100000"/>
                <a:satMod val="150000"/>
              </a:schemeClr>
            </a:gs>
            <a:gs pos="65000">
              <a:schemeClr val="bg1">
                <a:shade val="90000"/>
                <a:satMod val="375000"/>
              </a:schemeClr>
            </a:gs>
            <a:gs pos="100000">
              <a:schemeClr val="phClr">
                <a:tint val="88000"/>
                <a:satMod val="400000"/>
              </a:schemeClr>
            </a:gs>
          </a:gsLst>
          <a:lin ang="5400000" scaled="0"/>
        </a:gradFill>
        <a:blipFill>
          <a:blip xmlns:r="http://schemas.openxmlformats.org/officeDocument/2006/relationships" r:embed="rId1">
            <a:duotone>
              <a:schemeClr val="phClr">
                <a:shade val="40000"/>
                <a:satMod val="180000"/>
              </a:schemeClr>
              <a:schemeClr val="phClr">
                <a:tint val="90000"/>
                <a:satMod val="20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Metro</Template>
  <TotalTime>208</TotalTime>
  <Words>2268</Words>
  <Application>Microsoft Office PowerPoint</Application>
  <PresentationFormat>On-screen Show (4:3)</PresentationFormat>
  <Paragraphs>81</Paragraphs>
  <Slides>20</Slides>
  <Notes>10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20</vt:i4>
      </vt:variant>
    </vt:vector>
  </HeadingPairs>
  <TitlesOfParts>
    <vt:vector size="29" baseType="lpstr">
      <vt:lpstr>Andalus</vt:lpstr>
      <vt:lpstr>Arial</vt:lpstr>
      <vt:lpstr>Calibri</vt:lpstr>
      <vt:lpstr>Consolas</vt:lpstr>
      <vt:lpstr>Corbel</vt:lpstr>
      <vt:lpstr>Wingdings</vt:lpstr>
      <vt:lpstr>Wingdings 2</vt:lpstr>
      <vt:lpstr>Wingdings 3</vt:lpstr>
      <vt:lpstr>Metro</vt:lpstr>
      <vt:lpstr>Global Business Environment   Lecturer: Dr. Rexon Nting   Name: Luca Gerardi   Student ID: 2219573</vt:lpstr>
      <vt:lpstr>  </vt:lpstr>
      <vt:lpstr>Task 2  Introduction </vt:lpstr>
      <vt:lpstr>Discussion:</vt:lpstr>
      <vt:lpstr>Description of the Poland market</vt:lpstr>
      <vt:lpstr>Discussion:</vt:lpstr>
      <vt:lpstr>Key points/issues of the desired market  </vt:lpstr>
      <vt:lpstr>Key opportunities of the desired market  </vt:lpstr>
      <vt:lpstr>Discussion: </vt:lpstr>
      <vt:lpstr>Key challenges in the desired country of operations</vt:lpstr>
      <vt:lpstr>Discussion:</vt:lpstr>
      <vt:lpstr>Challenges and limitations of Luxottica</vt:lpstr>
      <vt:lpstr>Discussion:</vt:lpstr>
      <vt:lpstr>Recommendation </vt:lpstr>
      <vt:lpstr>Discussion:</vt:lpstr>
      <vt:lpstr>Conclusion  </vt:lpstr>
      <vt:lpstr>Discussion:</vt:lpstr>
      <vt:lpstr>References </vt:lpstr>
      <vt:lpstr>QUESTIONS?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RT306</dc:creator>
  <cp:lastModifiedBy>Dani Rossi</cp:lastModifiedBy>
  <cp:revision>9</cp:revision>
  <dcterms:created xsi:type="dcterms:W3CDTF">2022-11-18T10:08:50Z</dcterms:created>
  <dcterms:modified xsi:type="dcterms:W3CDTF">2022-11-21T15:26:41Z</dcterms:modified>
</cp:coreProperties>
</file>