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0"/>
  </p:notesMasterIdLst>
  <p:sldIdLst>
    <p:sldId id="257" r:id="rId2"/>
    <p:sldId id="302" r:id="rId3"/>
    <p:sldId id="258" r:id="rId4"/>
    <p:sldId id="262" r:id="rId5"/>
    <p:sldId id="287" r:id="rId6"/>
    <p:sldId id="276" r:id="rId7"/>
    <p:sldId id="303" r:id="rId8"/>
    <p:sldId id="277" r:id="rId9"/>
    <p:sldId id="304" r:id="rId10"/>
    <p:sldId id="279" r:id="rId11"/>
    <p:sldId id="280" r:id="rId12"/>
    <p:sldId id="263" r:id="rId13"/>
    <p:sldId id="275" r:id="rId14"/>
    <p:sldId id="274" r:id="rId15"/>
    <p:sldId id="267" r:id="rId16"/>
    <p:sldId id="283" r:id="rId17"/>
    <p:sldId id="305" r:id="rId18"/>
    <p:sldId id="284" r:id="rId19"/>
    <p:sldId id="268" r:id="rId20"/>
    <p:sldId id="281" r:id="rId21"/>
    <p:sldId id="271" r:id="rId22"/>
    <p:sldId id="272" r:id="rId23"/>
    <p:sldId id="307" r:id="rId24"/>
    <p:sldId id="285" r:id="rId25"/>
    <p:sldId id="308" r:id="rId26"/>
    <p:sldId id="273" r:id="rId27"/>
    <p:sldId id="306" r:id="rId28"/>
    <p:sldId id="301" r:id="rId2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BBB473E-2C48-6B36-6212-81DC52483C6B}" v="1251" dt="2024-04-22T11:42:47.59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63" d="100"/>
          <a:sy n="63" d="100"/>
        </p:scale>
        <p:origin x="612"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oreen Nyaa Amundam" userId="S::d.nyaa-amundam@uwtsd.ac.uk::4b698691-edcc-4839-b497-ea269d68787e" providerId="AD" clId="Web-{BBBB473E-2C48-6B36-6212-81DC52483C6B}"/>
    <pc:docChg chg="addSld delSld modSld sldOrd">
      <pc:chgData name="Doreen Nyaa Amundam" userId="S::d.nyaa-amundam@uwtsd.ac.uk::4b698691-edcc-4839-b497-ea269d68787e" providerId="AD" clId="Web-{BBBB473E-2C48-6B36-6212-81DC52483C6B}" dt="2024-04-17T10:22:57.976" v="1150" actId="20577"/>
      <pc:docMkLst>
        <pc:docMk/>
      </pc:docMkLst>
      <pc:sldChg chg="addSp delSp modSp">
        <pc:chgData name="Doreen Nyaa Amundam" userId="S::d.nyaa-amundam@uwtsd.ac.uk::4b698691-edcc-4839-b497-ea269d68787e" providerId="AD" clId="Web-{BBBB473E-2C48-6B36-6212-81DC52483C6B}" dt="2024-04-17T10:21:29.410" v="1144" actId="20577"/>
        <pc:sldMkLst>
          <pc:docMk/>
          <pc:sldMk cId="109857222" sldId="256"/>
        </pc:sldMkLst>
        <pc:spChg chg="del">
          <ac:chgData name="Doreen Nyaa Amundam" userId="S::d.nyaa-amundam@uwtsd.ac.uk::4b698691-edcc-4839-b497-ea269d68787e" providerId="AD" clId="Web-{BBBB473E-2C48-6B36-6212-81DC52483C6B}" dt="2024-04-08T10:41:17.541" v="94"/>
          <ac:spMkLst>
            <pc:docMk/>
            <pc:sldMk cId="109857222" sldId="256"/>
            <ac:spMk id="2" creationId="{00000000-0000-0000-0000-000000000000}"/>
          </ac:spMkLst>
        </pc:spChg>
        <pc:spChg chg="mod">
          <ac:chgData name="Doreen Nyaa Amundam" userId="S::d.nyaa-amundam@uwtsd.ac.uk::4b698691-edcc-4839-b497-ea269d68787e" providerId="AD" clId="Web-{BBBB473E-2C48-6B36-6212-81DC52483C6B}" dt="2024-04-17T10:21:29.410" v="1144" actId="20577"/>
          <ac:spMkLst>
            <pc:docMk/>
            <pc:sldMk cId="109857222" sldId="256"/>
            <ac:spMk id="3" creationId="{00000000-0000-0000-0000-000000000000}"/>
          </ac:spMkLst>
        </pc:spChg>
        <pc:spChg chg="add del mod">
          <ac:chgData name="Doreen Nyaa Amundam" userId="S::d.nyaa-amundam@uwtsd.ac.uk::4b698691-edcc-4839-b497-ea269d68787e" providerId="AD" clId="Web-{BBBB473E-2C48-6B36-6212-81DC52483C6B}" dt="2024-04-08T10:43:28.420" v="104"/>
          <ac:spMkLst>
            <pc:docMk/>
            <pc:sldMk cId="109857222" sldId="256"/>
            <ac:spMk id="4" creationId="{FA2A9926-2A34-2885-091E-91703210AD2D}"/>
          </ac:spMkLst>
        </pc:spChg>
        <pc:spChg chg="add del mod">
          <ac:chgData name="Doreen Nyaa Amundam" userId="S::d.nyaa-amundam@uwtsd.ac.uk::4b698691-edcc-4839-b497-ea269d68787e" providerId="AD" clId="Web-{BBBB473E-2C48-6B36-6212-81DC52483C6B}" dt="2024-04-08T10:53:36.596" v="118"/>
          <ac:spMkLst>
            <pc:docMk/>
            <pc:sldMk cId="109857222" sldId="256"/>
            <ac:spMk id="5" creationId="{A980845B-2BAB-AD61-0517-2B8BF0A2450B}"/>
          </ac:spMkLst>
        </pc:spChg>
      </pc:sldChg>
      <pc:sldChg chg="modSp add ord">
        <pc:chgData name="Doreen Nyaa Amundam" userId="S::d.nyaa-amundam@uwtsd.ac.uk::4b698691-edcc-4839-b497-ea269d68787e" providerId="AD" clId="Web-{BBBB473E-2C48-6B36-6212-81DC52483C6B}" dt="2024-04-15T17:35:20.519" v="371" actId="20577"/>
        <pc:sldMkLst>
          <pc:docMk/>
          <pc:sldMk cId="1414019871" sldId="257"/>
        </pc:sldMkLst>
        <pc:spChg chg="mod">
          <ac:chgData name="Doreen Nyaa Amundam" userId="S::d.nyaa-amundam@uwtsd.ac.uk::4b698691-edcc-4839-b497-ea269d68787e" providerId="AD" clId="Web-{BBBB473E-2C48-6B36-6212-81DC52483C6B}" dt="2024-04-15T17:35:20.519" v="371" actId="20577"/>
          <ac:spMkLst>
            <pc:docMk/>
            <pc:sldMk cId="1414019871" sldId="257"/>
            <ac:spMk id="3" creationId="{1315FFF1-43FC-FCFE-BEC0-38B41837CFA3}"/>
          </ac:spMkLst>
        </pc:spChg>
      </pc:sldChg>
      <pc:sldChg chg="modSp add ord">
        <pc:chgData name="Doreen Nyaa Amundam" userId="S::d.nyaa-amundam@uwtsd.ac.uk::4b698691-edcc-4839-b497-ea269d68787e" providerId="AD" clId="Web-{BBBB473E-2C48-6B36-6212-81DC52483C6B}" dt="2024-04-17T10:22:57.976" v="1150" actId="20577"/>
        <pc:sldMkLst>
          <pc:docMk/>
          <pc:sldMk cId="3629139323" sldId="258"/>
        </pc:sldMkLst>
        <pc:spChg chg="mod">
          <ac:chgData name="Doreen Nyaa Amundam" userId="S::d.nyaa-amundam@uwtsd.ac.uk::4b698691-edcc-4839-b497-ea269d68787e" providerId="AD" clId="Web-{BBBB473E-2C48-6B36-6212-81DC52483C6B}" dt="2024-04-17T10:22:57.976" v="1150" actId="20577"/>
          <ac:spMkLst>
            <pc:docMk/>
            <pc:sldMk cId="3629139323" sldId="258"/>
            <ac:spMk id="3" creationId="{00000000-0000-0000-0000-000000000000}"/>
          </ac:spMkLst>
        </pc:spChg>
      </pc:sldChg>
      <pc:sldChg chg="addSp delSp modSp new del">
        <pc:chgData name="Doreen Nyaa Amundam" userId="S::d.nyaa-amundam@uwtsd.ac.uk::4b698691-edcc-4839-b497-ea269d68787e" providerId="AD" clId="Web-{BBBB473E-2C48-6B36-6212-81DC52483C6B}" dt="2024-04-17T10:18:28.075" v="1051"/>
        <pc:sldMkLst>
          <pc:docMk/>
          <pc:sldMk cId="1798666566" sldId="259"/>
        </pc:sldMkLst>
        <pc:spChg chg="del">
          <ac:chgData name="Doreen Nyaa Amundam" userId="S::d.nyaa-amundam@uwtsd.ac.uk::4b698691-edcc-4839-b497-ea269d68787e" providerId="AD" clId="Web-{BBBB473E-2C48-6B36-6212-81DC52483C6B}" dt="2024-04-08T11:06:43.230" v="125"/>
          <ac:spMkLst>
            <pc:docMk/>
            <pc:sldMk cId="1798666566" sldId="259"/>
            <ac:spMk id="3" creationId="{50D463A3-E711-8504-3BDA-3E091060EEFA}"/>
          </ac:spMkLst>
        </pc:spChg>
        <pc:picChg chg="add mod ord">
          <ac:chgData name="Doreen Nyaa Amundam" userId="S::d.nyaa-amundam@uwtsd.ac.uk::4b698691-edcc-4839-b497-ea269d68787e" providerId="AD" clId="Web-{BBBB473E-2C48-6B36-6212-81DC52483C6B}" dt="2024-04-08T11:06:43.246" v="126"/>
          <ac:picMkLst>
            <pc:docMk/>
            <pc:sldMk cId="1798666566" sldId="259"/>
            <ac:picMk id="4" creationId="{AFFED3C8-8F30-FD47-5316-7DFECFDDADE6}"/>
          </ac:picMkLst>
        </pc:picChg>
      </pc:sldChg>
      <pc:sldChg chg="addSp delSp modSp new del">
        <pc:chgData name="Doreen Nyaa Amundam" userId="S::d.nyaa-amundam@uwtsd.ac.uk::4b698691-edcc-4839-b497-ea269d68787e" providerId="AD" clId="Web-{BBBB473E-2C48-6B36-6212-81DC52483C6B}" dt="2024-04-17T10:18:20.591" v="1050"/>
        <pc:sldMkLst>
          <pc:docMk/>
          <pc:sldMk cId="3127490801" sldId="260"/>
        </pc:sldMkLst>
        <pc:spChg chg="del">
          <ac:chgData name="Doreen Nyaa Amundam" userId="S::d.nyaa-amundam@uwtsd.ac.uk::4b698691-edcc-4839-b497-ea269d68787e" providerId="AD" clId="Web-{BBBB473E-2C48-6B36-6212-81DC52483C6B}" dt="2024-04-08T11:10:25.628" v="128"/>
          <ac:spMkLst>
            <pc:docMk/>
            <pc:sldMk cId="3127490801" sldId="260"/>
            <ac:spMk id="3" creationId="{6A7743BB-591D-BC02-93D2-FFAA59895B66}"/>
          </ac:spMkLst>
        </pc:spChg>
        <pc:picChg chg="add mod ord">
          <ac:chgData name="Doreen Nyaa Amundam" userId="S::d.nyaa-amundam@uwtsd.ac.uk::4b698691-edcc-4839-b497-ea269d68787e" providerId="AD" clId="Web-{BBBB473E-2C48-6B36-6212-81DC52483C6B}" dt="2024-04-08T11:10:25.644" v="129"/>
          <ac:picMkLst>
            <pc:docMk/>
            <pc:sldMk cId="3127490801" sldId="260"/>
            <ac:picMk id="4" creationId="{1E976661-E71E-29C2-EC55-49E2E10F7F2D}"/>
          </ac:picMkLst>
        </pc:picChg>
      </pc:sldChg>
      <pc:sldChg chg="addSp delSp modSp new">
        <pc:chgData name="Doreen Nyaa Amundam" userId="S::d.nyaa-amundam@uwtsd.ac.uk::4b698691-edcc-4839-b497-ea269d68787e" providerId="AD" clId="Web-{BBBB473E-2C48-6B36-6212-81DC52483C6B}" dt="2024-04-08T11:19:45.130" v="132"/>
        <pc:sldMkLst>
          <pc:docMk/>
          <pc:sldMk cId="2959234560" sldId="261"/>
        </pc:sldMkLst>
        <pc:spChg chg="del">
          <ac:chgData name="Doreen Nyaa Amundam" userId="S::d.nyaa-amundam@uwtsd.ac.uk::4b698691-edcc-4839-b497-ea269d68787e" providerId="AD" clId="Web-{BBBB473E-2C48-6B36-6212-81DC52483C6B}" dt="2024-04-08T11:19:45.115" v="131"/>
          <ac:spMkLst>
            <pc:docMk/>
            <pc:sldMk cId="2959234560" sldId="261"/>
            <ac:spMk id="3" creationId="{E8442FE3-983A-134E-A055-EADC6CDEF7F5}"/>
          </ac:spMkLst>
        </pc:spChg>
        <pc:picChg chg="add mod ord">
          <ac:chgData name="Doreen Nyaa Amundam" userId="S::d.nyaa-amundam@uwtsd.ac.uk::4b698691-edcc-4839-b497-ea269d68787e" providerId="AD" clId="Web-{BBBB473E-2C48-6B36-6212-81DC52483C6B}" dt="2024-04-08T11:19:45.130" v="132"/>
          <ac:picMkLst>
            <pc:docMk/>
            <pc:sldMk cId="2959234560" sldId="261"/>
            <ac:picMk id="4" creationId="{746AC43C-F789-23EC-A837-78D23D927EDB}"/>
          </ac:picMkLst>
        </pc:picChg>
      </pc:sldChg>
      <pc:sldChg chg="modSp add ord replId">
        <pc:chgData name="Doreen Nyaa Amundam" userId="S::d.nyaa-amundam@uwtsd.ac.uk::4b698691-edcc-4839-b497-ea269d68787e" providerId="AD" clId="Web-{BBBB473E-2C48-6B36-6212-81DC52483C6B}" dt="2024-04-17T08:34:13.978" v="464" actId="20577"/>
        <pc:sldMkLst>
          <pc:docMk/>
          <pc:sldMk cId="2834501810" sldId="262"/>
        </pc:sldMkLst>
        <pc:spChg chg="mod">
          <ac:chgData name="Doreen Nyaa Amundam" userId="S::d.nyaa-amundam@uwtsd.ac.uk::4b698691-edcc-4839-b497-ea269d68787e" providerId="AD" clId="Web-{BBBB473E-2C48-6B36-6212-81DC52483C6B}" dt="2024-04-17T08:34:13.978" v="464" actId="20577"/>
          <ac:spMkLst>
            <pc:docMk/>
            <pc:sldMk cId="2834501810" sldId="262"/>
            <ac:spMk id="3" creationId="{00000000-0000-0000-0000-000000000000}"/>
          </ac:spMkLst>
        </pc:spChg>
      </pc:sldChg>
      <pc:sldChg chg="modSp add replId">
        <pc:chgData name="Doreen Nyaa Amundam" userId="S::d.nyaa-amundam@uwtsd.ac.uk::4b698691-edcc-4839-b497-ea269d68787e" providerId="AD" clId="Web-{BBBB473E-2C48-6B36-6212-81DC52483C6B}" dt="2024-04-17T09:26:46.528" v="726" actId="20577"/>
        <pc:sldMkLst>
          <pc:docMk/>
          <pc:sldMk cId="213238397" sldId="263"/>
        </pc:sldMkLst>
        <pc:spChg chg="mod">
          <ac:chgData name="Doreen Nyaa Amundam" userId="S::d.nyaa-amundam@uwtsd.ac.uk::4b698691-edcc-4839-b497-ea269d68787e" providerId="AD" clId="Web-{BBBB473E-2C48-6B36-6212-81DC52483C6B}" dt="2024-04-17T09:26:46.528" v="726" actId="20577"/>
          <ac:spMkLst>
            <pc:docMk/>
            <pc:sldMk cId="213238397" sldId="263"/>
            <ac:spMk id="3" creationId="{00000000-0000-0000-0000-000000000000}"/>
          </ac:spMkLst>
        </pc:spChg>
      </pc:sldChg>
      <pc:sldChg chg="modSp add del replId">
        <pc:chgData name="Doreen Nyaa Amundam" userId="S::d.nyaa-amundam@uwtsd.ac.uk::4b698691-edcc-4839-b497-ea269d68787e" providerId="AD" clId="Web-{BBBB473E-2C48-6B36-6212-81DC52483C6B}" dt="2024-04-15T15:45:46.403" v="327"/>
        <pc:sldMkLst>
          <pc:docMk/>
          <pc:sldMk cId="2270150305" sldId="264"/>
        </pc:sldMkLst>
        <pc:spChg chg="mod">
          <ac:chgData name="Doreen Nyaa Amundam" userId="S::d.nyaa-amundam@uwtsd.ac.uk::4b698691-edcc-4839-b497-ea269d68787e" providerId="AD" clId="Web-{BBBB473E-2C48-6B36-6212-81DC52483C6B}" dt="2024-04-15T15:07:10.637" v="186" actId="20577"/>
          <ac:spMkLst>
            <pc:docMk/>
            <pc:sldMk cId="2270150305" sldId="264"/>
            <ac:spMk id="3" creationId="{00000000-0000-0000-0000-000000000000}"/>
          </ac:spMkLst>
        </pc:spChg>
      </pc:sldChg>
      <pc:sldChg chg="modSp add del replId">
        <pc:chgData name="Doreen Nyaa Amundam" userId="S::d.nyaa-amundam@uwtsd.ac.uk::4b698691-edcc-4839-b497-ea269d68787e" providerId="AD" clId="Web-{BBBB473E-2C48-6B36-6212-81DC52483C6B}" dt="2024-04-15T15:46:06.029" v="328"/>
        <pc:sldMkLst>
          <pc:docMk/>
          <pc:sldMk cId="1951676883" sldId="265"/>
        </pc:sldMkLst>
        <pc:spChg chg="mod">
          <ac:chgData name="Doreen Nyaa Amundam" userId="S::d.nyaa-amundam@uwtsd.ac.uk::4b698691-edcc-4839-b497-ea269d68787e" providerId="AD" clId="Web-{BBBB473E-2C48-6B36-6212-81DC52483C6B}" dt="2024-04-15T15:08:03.280" v="195" actId="20577"/>
          <ac:spMkLst>
            <pc:docMk/>
            <pc:sldMk cId="1951676883" sldId="265"/>
            <ac:spMk id="3" creationId="{00000000-0000-0000-0000-000000000000}"/>
          </ac:spMkLst>
        </pc:spChg>
      </pc:sldChg>
      <pc:sldChg chg="modSp add del replId">
        <pc:chgData name="Doreen Nyaa Amundam" userId="S::d.nyaa-amundam@uwtsd.ac.uk::4b698691-edcc-4839-b497-ea269d68787e" providerId="AD" clId="Web-{BBBB473E-2C48-6B36-6212-81DC52483C6B}" dt="2024-04-15T15:46:11.498" v="329"/>
        <pc:sldMkLst>
          <pc:docMk/>
          <pc:sldMk cId="4137380372" sldId="266"/>
        </pc:sldMkLst>
        <pc:spChg chg="mod">
          <ac:chgData name="Doreen Nyaa Amundam" userId="S::d.nyaa-amundam@uwtsd.ac.uk::4b698691-edcc-4839-b497-ea269d68787e" providerId="AD" clId="Web-{BBBB473E-2C48-6B36-6212-81DC52483C6B}" dt="2024-04-15T15:08:39.343" v="200" actId="20577"/>
          <ac:spMkLst>
            <pc:docMk/>
            <pc:sldMk cId="4137380372" sldId="266"/>
            <ac:spMk id="3" creationId="{00000000-0000-0000-0000-000000000000}"/>
          </ac:spMkLst>
        </pc:spChg>
      </pc:sldChg>
      <pc:sldChg chg="modSp add del replId">
        <pc:chgData name="Doreen Nyaa Amundam" userId="S::d.nyaa-amundam@uwtsd.ac.uk::4b698691-edcc-4839-b497-ea269d68787e" providerId="AD" clId="Web-{BBBB473E-2C48-6B36-6212-81DC52483C6B}" dt="2024-04-17T09:32:24.211" v="738" actId="20577"/>
        <pc:sldMkLst>
          <pc:docMk/>
          <pc:sldMk cId="1328026282" sldId="267"/>
        </pc:sldMkLst>
        <pc:spChg chg="mod">
          <ac:chgData name="Doreen Nyaa Amundam" userId="S::d.nyaa-amundam@uwtsd.ac.uk::4b698691-edcc-4839-b497-ea269d68787e" providerId="AD" clId="Web-{BBBB473E-2C48-6B36-6212-81DC52483C6B}" dt="2024-04-17T09:32:24.211" v="738" actId="20577"/>
          <ac:spMkLst>
            <pc:docMk/>
            <pc:sldMk cId="1328026282" sldId="267"/>
            <ac:spMk id="3" creationId="{00000000-0000-0000-0000-000000000000}"/>
          </ac:spMkLst>
        </pc:spChg>
      </pc:sldChg>
      <pc:sldChg chg="addSp modSp add replId">
        <pc:chgData name="Doreen Nyaa Amundam" userId="S::d.nyaa-amundam@uwtsd.ac.uk::4b698691-edcc-4839-b497-ea269d68787e" providerId="AD" clId="Web-{BBBB473E-2C48-6B36-6212-81DC52483C6B}" dt="2024-04-15T15:09:32.689" v="207"/>
        <pc:sldMkLst>
          <pc:docMk/>
          <pc:sldMk cId="1116900380" sldId="268"/>
        </pc:sldMkLst>
        <pc:spChg chg="mod">
          <ac:chgData name="Doreen Nyaa Amundam" userId="S::d.nyaa-amundam@uwtsd.ac.uk::4b698691-edcc-4839-b497-ea269d68787e" providerId="AD" clId="Web-{BBBB473E-2C48-6B36-6212-81DC52483C6B}" dt="2024-04-15T15:09:22.923" v="206" actId="20577"/>
          <ac:spMkLst>
            <pc:docMk/>
            <pc:sldMk cId="1116900380" sldId="268"/>
            <ac:spMk id="3" creationId="{00000000-0000-0000-0000-000000000000}"/>
          </ac:spMkLst>
        </pc:spChg>
        <pc:picChg chg="add mod">
          <ac:chgData name="Doreen Nyaa Amundam" userId="S::d.nyaa-amundam@uwtsd.ac.uk::4b698691-edcc-4839-b497-ea269d68787e" providerId="AD" clId="Web-{BBBB473E-2C48-6B36-6212-81DC52483C6B}" dt="2024-04-15T15:09:32.689" v="207"/>
          <ac:picMkLst>
            <pc:docMk/>
            <pc:sldMk cId="1116900380" sldId="268"/>
            <ac:picMk id="2" creationId="{7C4C6BDB-B90C-F687-DA93-9596CB4DB92D}"/>
          </ac:picMkLst>
        </pc:picChg>
      </pc:sldChg>
      <pc:sldChg chg="modSp add del replId">
        <pc:chgData name="Doreen Nyaa Amundam" userId="S::d.nyaa-amundam@uwtsd.ac.uk::4b698691-edcc-4839-b497-ea269d68787e" providerId="AD" clId="Web-{BBBB473E-2C48-6B36-6212-81DC52483C6B}" dt="2024-04-15T15:11:42.850" v="211"/>
        <pc:sldMkLst>
          <pc:docMk/>
          <pc:sldMk cId="3910525227" sldId="269"/>
        </pc:sldMkLst>
        <pc:spChg chg="mod">
          <ac:chgData name="Doreen Nyaa Amundam" userId="S::d.nyaa-amundam@uwtsd.ac.uk::4b698691-edcc-4839-b497-ea269d68787e" providerId="AD" clId="Web-{BBBB473E-2C48-6B36-6212-81DC52483C6B}" dt="2024-04-15T15:10:47.738" v="209" actId="20577"/>
          <ac:spMkLst>
            <pc:docMk/>
            <pc:sldMk cId="3910525227" sldId="269"/>
            <ac:spMk id="3" creationId="{00000000-0000-0000-0000-000000000000}"/>
          </ac:spMkLst>
        </pc:spChg>
      </pc:sldChg>
      <pc:sldChg chg="modSp add del ord replId">
        <pc:chgData name="Doreen Nyaa Amundam" userId="S::d.nyaa-amundam@uwtsd.ac.uk::4b698691-edcc-4839-b497-ea269d68787e" providerId="AD" clId="Web-{BBBB473E-2C48-6B36-6212-81DC52483C6B}" dt="2024-04-17T09:47:13.649" v="799"/>
        <pc:sldMkLst>
          <pc:docMk/>
          <pc:sldMk cId="1619759500" sldId="270"/>
        </pc:sldMkLst>
        <pc:spChg chg="mod">
          <ac:chgData name="Doreen Nyaa Amundam" userId="S::d.nyaa-amundam@uwtsd.ac.uk::4b698691-edcc-4839-b497-ea269d68787e" providerId="AD" clId="Web-{BBBB473E-2C48-6B36-6212-81DC52483C6B}" dt="2024-04-17T09:46:39.414" v="798" actId="20577"/>
          <ac:spMkLst>
            <pc:docMk/>
            <pc:sldMk cId="1619759500" sldId="270"/>
            <ac:spMk id="3" creationId="{00000000-0000-0000-0000-000000000000}"/>
          </ac:spMkLst>
        </pc:spChg>
      </pc:sldChg>
      <pc:sldChg chg="modSp add replId">
        <pc:chgData name="Doreen Nyaa Amundam" userId="S::d.nyaa-amundam@uwtsd.ac.uk::4b698691-edcc-4839-b497-ea269d68787e" providerId="AD" clId="Web-{BBBB473E-2C48-6B36-6212-81DC52483C6B}" dt="2024-04-17T10:03:18.902" v="948" actId="20577"/>
        <pc:sldMkLst>
          <pc:docMk/>
          <pc:sldMk cId="1420257499" sldId="271"/>
        </pc:sldMkLst>
        <pc:spChg chg="mod">
          <ac:chgData name="Doreen Nyaa Amundam" userId="S::d.nyaa-amundam@uwtsd.ac.uk::4b698691-edcc-4839-b497-ea269d68787e" providerId="AD" clId="Web-{BBBB473E-2C48-6B36-6212-81DC52483C6B}" dt="2024-04-17T10:03:18.902" v="948" actId="20577"/>
          <ac:spMkLst>
            <pc:docMk/>
            <pc:sldMk cId="1420257499" sldId="271"/>
            <ac:spMk id="3" creationId="{00000000-0000-0000-0000-000000000000}"/>
          </ac:spMkLst>
        </pc:spChg>
      </pc:sldChg>
      <pc:sldChg chg="addSp delSp modSp add replId">
        <pc:chgData name="Doreen Nyaa Amundam" userId="S::d.nyaa-amundam@uwtsd.ac.uk::4b698691-edcc-4839-b497-ea269d68787e" providerId="AD" clId="Web-{BBBB473E-2C48-6B36-6212-81DC52483C6B}" dt="2024-04-17T10:09:02.118" v="995" actId="20577"/>
        <pc:sldMkLst>
          <pc:docMk/>
          <pc:sldMk cId="2316874546" sldId="272"/>
        </pc:sldMkLst>
        <pc:spChg chg="add del mod">
          <ac:chgData name="Doreen Nyaa Amundam" userId="S::d.nyaa-amundam@uwtsd.ac.uk::4b698691-edcc-4839-b497-ea269d68787e" providerId="AD" clId="Web-{BBBB473E-2C48-6B36-6212-81DC52483C6B}" dt="2024-04-17T10:05:17.953" v="961"/>
          <ac:spMkLst>
            <pc:docMk/>
            <pc:sldMk cId="2316874546" sldId="272"/>
            <ac:spMk id="2" creationId="{2B45CB43-5A75-B65C-1DED-231E4332A7C7}"/>
          </ac:spMkLst>
        </pc:spChg>
        <pc:spChg chg="mod">
          <ac:chgData name="Doreen Nyaa Amundam" userId="S::d.nyaa-amundam@uwtsd.ac.uk::4b698691-edcc-4839-b497-ea269d68787e" providerId="AD" clId="Web-{BBBB473E-2C48-6B36-6212-81DC52483C6B}" dt="2024-04-17T10:09:02.118" v="995" actId="20577"/>
          <ac:spMkLst>
            <pc:docMk/>
            <pc:sldMk cId="2316874546" sldId="272"/>
            <ac:spMk id="3" creationId="{00000000-0000-0000-0000-000000000000}"/>
          </ac:spMkLst>
        </pc:spChg>
      </pc:sldChg>
      <pc:sldChg chg="modSp add replId">
        <pc:chgData name="Doreen Nyaa Amundam" userId="S::d.nyaa-amundam@uwtsd.ac.uk::4b698691-edcc-4839-b497-ea269d68787e" providerId="AD" clId="Web-{BBBB473E-2C48-6B36-6212-81DC52483C6B}" dt="2024-04-17T10:13:02.595" v="1041" actId="20577"/>
        <pc:sldMkLst>
          <pc:docMk/>
          <pc:sldMk cId="2585549272" sldId="273"/>
        </pc:sldMkLst>
        <pc:spChg chg="mod">
          <ac:chgData name="Doreen Nyaa Amundam" userId="S::d.nyaa-amundam@uwtsd.ac.uk::4b698691-edcc-4839-b497-ea269d68787e" providerId="AD" clId="Web-{BBBB473E-2C48-6B36-6212-81DC52483C6B}" dt="2024-04-17T10:13:02.595" v="1041" actId="20577"/>
          <ac:spMkLst>
            <pc:docMk/>
            <pc:sldMk cId="2585549272" sldId="273"/>
            <ac:spMk id="3" creationId="{00000000-0000-0000-0000-000000000000}"/>
          </ac:spMkLst>
        </pc:spChg>
      </pc:sldChg>
      <pc:sldChg chg="modSp add ord replId">
        <pc:chgData name="Doreen Nyaa Amundam" userId="S::d.nyaa-amundam@uwtsd.ac.uk::4b698691-edcc-4839-b497-ea269d68787e" providerId="AD" clId="Web-{BBBB473E-2C48-6B36-6212-81DC52483C6B}" dt="2024-04-17T09:23:16.739" v="705"/>
        <pc:sldMkLst>
          <pc:docMk/>
          <pc:sldMk cId="2926979021" sldId="274"/>
        </pc:sldMkLst>
        <pc:spChg chg="mod">
          <ac:chgData name="Doreen Nyaa Amundam" userId="S::d.nyaa-amundam@uwtsd.ac.uk::4b698691-edcc-4839-b497-ea269d68787e" providerId="AD" clId="Web-{BBBB473E-2C48-6B36-6212-81DC52483C6B}" dt="2024-04-17T09:22:17.549" v="702" actId="20577"/>
          <ac:spMkLst>
            <pc:docMk/>
            <pc:sldMk cId="2926979021" sldId="274"/>
            <ac:spMk id="3" creationId="{00000000-0000-0000-0000-000000000000}"/>
          </ac:spMkLst>
        </pc:spChg>
      </pc:sldChg>
      <pc:sldChg chg="modSp add ord replId">
        <pc:chgData name="Doreen Nyaa Amundam" userId="S::d.nyaa-amundam@uwtsd.ac.uk::4b698691-edcc-4839-b497-ea269d68787e" providerId="AD" clId="Web-{BBBB473E-2C48-6B36-6212-81DC52483C6B}" dt="2024-04-17T09:23:20.333" v="706"/>
        <pc:sldMkLst>
          <pc:docMk/>
          <pc:sldMk cId="3932466069" sldId="275"/>
        </pc:sldMkLst>
        <pc:spChg chg="mod">
          <ac:chgData name="Doreen Nyaa Amundam" userId="S::d.nyaa-amundam@uwtsd.ac.uk::4b698691-edcc-4839-b497-ea269d68787e" providerId="AD" clId="Web-{BBBB473E-2C48-6B36-6212-81DC52483C6B}" dt="2024-04-17T09:07:20.189" v="662" actId="20577"/>
          <ac:spMkLst>
            <pc:docMk/>
            <pc:sldMk cId="3932466069" sldId="275"/>
            <ac:spMk id="3" creationId="{00000000-0000-0000-0000-000000000000}"/>
          </ac:spMkLst>
        </pc:spChg>
      </pc:sldChg>
      <pc:sldChg chg="modSp add ord replId">
        <pc:chgData name="Doreen Nyaa Amundam" userId="S::d.nyaa-amundam@uwtsd.ac.uk::4b698691-edcc-4839-b497-ea269d68787e" providerId="AD" clId="Web-{BBBB473E-2C48-6B36-6212-81DC52483C6B}" dt="2024-04-17T08:49:36.011" v="566" actId="20577"/>
        <pc:sldMkLst>
          <pc:docMk/>
          <pc:sldMk cId="2690297237" sldId="276"/>
        </pc:sldMkLst>
        <pc:spChg chg="mod">
          <ac:chgData name="Doreen Nyaa Amundam" userId="S::d.nyaa-amundam@uwtsd.ac.uk::4b698691-edcc-4839-b497-ea269d68787e" providerId="AD" clId="Web-{BBBB473E-2C48-6B36-6212-81DC52483C6B}" dt="2024-04-17T08:49:36.011" v="566" actId="20577"/>
          <ac:spMkLst>
            <pc:docMk/>
            <pc:sldMk cId="2690297237" sldId="276"/>
            <ac:spMk id="3" creationId="{00000000-0000-0000-0000-000000000000}"/>
          </ac:spMkLst>
        </pc:spChg>
      </pc:sldChg>
      <pc:sldChg chg="addSp modSp add ord replId">
        <pc:chgData name="Doreen Nyaa Amundam" userId="S::d.nyaa-amundam@uwtsd.ac.uk::4b698691-edcc-4839-b497-ea269d68787e" providerId="AD" clId="Web-{BBBB473E-2C48-6B36-6212-81DC52483C6B}" dt="2024-04-17T08:47:52.929" v="550" actId="14100"/>
        <pc:sldMkLst>
          <pc:docMk/>
          <pc:sldMk cId="416275222" sldId="277"/>
        </pc:sldMkLst>
        <pc:spChg chg="mod">
          <ac:chgData name="Doreen Nyaa Amundam" userId="S::d.nyaa-amundam@uwtsd.ac.uk::4b698691-edcc-4839-b497-ea269d68787e" providerId="AD" clId="Web-{BBBB473E-2C48-6B36-6212-81DC52483C6B}" dt="2024-04-17T08:47:22.897" v="543" actId="14100"/>
          <ac:spMkLst>
            <pc:docMk/>
            <pc:sldMk cId="416275222" sldId="277"/>
            <ac:spMk id="3" creationId="{00000000-0000-0000-0000-000000000000}"/>
          </ac:spMkLst>
        </pc:spChg>
        <pc:picChg chg="add mod">
          <ac:chgData name="Doreen Nyaa Amundam" userId="S::d.nyaa-amundam@uwtsd.ac.uk::4b698691-edcc-4839-b497-ea269d68787e" providerId="AD" clId="Web-{BBBB473E-2C48-6B36-6212-81DC52483C6B}" dt="2024-04-17T08:47:52.929" v="550" actId="14100"/>
          <ac:picMkLst>
            <pc:docMk/>
            <pc:sldMk cId="416275222" sldId="277"/>
            <ac:picMk id="2" creationId="{3389700E-6011-4E5C-38EF-257CD2A7F0BB}"/>
          </ac:picMkLst>
        </pc:picChg>
      </pc:sldChg>
      <pc:sldChg chg="delSp modSp add ord replId">
        <pc:chgData name="Doreen Nyaa Amundam" userId="S::d.nyaa-amundam@uwtsd.ac.uk::4b698691-edcc-4839-b497-ea269d68787e" providerId="AD" clId="Web-{BBBB473E-2C48-6B36-6212-81DC52483C6B}" dt="2024-04-17T09:14:46.033" v="674" actId="20577"/>
        <pc:sldMkLst>
          <pc:docMk/>
          <pc:sldMk cId="2495823485" sldId="278"/>
        </pc:sldMkLst>
        <pc:spChg chg="mod">
          <ac:chgData name="Doreen Nyaa Amundam" userId="S::d.nyaa-amundam@uwtsd.ac.uk::4b698691-edcc-4839-b497-ea269d68787e" providerId="AD" clId="Web-{BBBB473E-2C48-6B36-6212-81DC52483C6B}" dt="2024-04-17T09:14:46.033" v="674" actId="20577"/>
          <ac:spMkLst>
            <pc:docMk/>
            <pc:sldMk cId="2495823485" sldId="278"/>
            <ac:spMk id="3" creationId="{00000000-0000-0000-0000-000000000000}"/>
          </ac:spMkLst>
        </pc:spChg>
        <pc:picChg chg="del">
          <ac:chgData name="Doreen Nyaa Amundam" userId="S::d.nyaa-amundam@uwtsd.ac.uk::4b698691-edcc-4839-b497-ea269d68787e" providerId="AD" clId="Web-{BBBB473E-2C48-6B36-6212-81DC52483C6B}" dt="2024-04-15T15:30:37.997" v="290"/>
          <ac:picMkLst>
            <pc:docMk/>
            <pc:sldMk cId="2495823485" sldId="278"/>
            <ac:picMk id="2" creationId="{3389700E-6011-4E5C-38EF-257CD2A7F0BB}"/>
          </ac:picMkLst>
        </pc:picChg>
      </pc:sldChg>
      <pc:sldChg chg="modSp add ord replId">
        <pc:chgData name="Doreen Nyaa Amundam" userId="S::d.nyaa-amundam@uwtsd.ac.uk::4b698691-edcc-4839-b497-ea269d68787e" providerId="AD" clId="Web-{BBBB473E-2C48-6B36-6212-81DC52483C6B}" dt="2024-04-17T09:12:50.154" v="667"/>
        <pc:sldMkLst>
          <pc:docMk/>
          <pc:sldMk cId="1758714160" sldId="279"/>
        </pc:sldMkLst>
        <pc:spChg chg="mod">
          <ac:chgData name="Doreen Nyaa Amundam" userId="S::d.nyaa-amundam@uwtsd.ac.uk::4b698691-edcc-4839-b497-ea269d68787e" providerId="AD" clId="Web-{BBBB473E-2C48-6B36-6212-81DC52483C6B}" dt="2024-04-17T08:59:04.187" v="588" actId="20577"/>
          <ac:spMkLst>
            <pc:docMk/>
            <pc:sldMk cId="1758714160" sldId="279"/>
            <ac:spMk id="3" creationId="{00000000-0000-0000-0000-000000000000}"/>
          </ac:spMkLst>
        </pc:spChg>
      </pc:sldChg>
      <pc:sldChg chg="addSp modSp add ord replId">
        <pc:chgData name="Doreen Nyaa Amundam" userId="S::d.nyaa-amundam@uwtsd.ac.uk::4b698691-edcc-4839-b497-ea269d68787e" providerId="AD" clId="Web-{BBBB473E-2C48-6B36-6212-81DC52483C6B}" dt="2024-04-17T09:12:43.591" v="666"/>
        <pc:sldMkLst>
          <pc:docMk/>
          <pc:sldMk cId="1204759855" sldId="280"/>
        </pc:sldMkLst>
        <pc:spChg chg="mod">
          <ac:chgData name="Doreen Nyaa Amundam" userId="S::d.nyaa-amundam@uwtsd.ac.uk::4b698691-edcc-4839-b497-ea269d68787e" providerId="AD" clId="Web-{BBBB473E-2C48-6B36-6212-81DC52483C6B}" dt="2024-04-17T09:00:56.098" v="631" actId="20577"/>
          <ac:spMkLst>
            <pc:docMk/>
            <pc:sldMk cId="1204759855" sldId="280"/>
            <ac:spMk id="3" creationId="{00000000-0000-0000-0000-000000000000}"/>
          </ac:spMkLst>
        </pc:spChg>
        <pc:picChg chg="add mod">
          <ac:chgData name="Doreen Nyaa Amundam" userId="S::d.nyaa-amundam@uwtsd.ac.uk::4b698691-edcc-4839-b497-ea269d68787e" providerId="AD" clId="Web-{BBBB473E-2C48-6B36-6212-81DC52483C6B}" dt="2024-04-17T09:00:19.784" v="628" actId="14100"/>
          <ac:picMkLst>
            <pc:docMk/>
            <pc:sldMk cId="1204759855" sldId="280"/>
            <ac:picMk id="2" creationId="{384E1B0E-E495-C59C-C713-6188F4F17E3C}"/>
          </ac:picMkLst>
        </pc:picChg>
      </pc:sldChg>
      <pc:sldChg chg="addSp delSp modSp add ord replId">
        <pc:chgData name="Doreen Nyaa Amundam" userId="S::d.nyaa-amundam@uwtsd.ac.uk::4b698691-edcc-4839-b497-ea269d68787e" providerId="AD" clId="Web-{BBBB473E-2C48-6B36-6212-81DC52483C6B}" dt="2024-04-17T09:46:10.928" v="797" actId="20577"/>
        <pc:sldMkLst>
          <pc:docMk/>
          <pc:sldMk cId="1529699091" sldId="281"/>
        </pc:sldMkLst>
        <pc:spChg chg="add del mod">
          <ac:chgData name="Doreen Nyaa Amundam" userId="S::d.nyaa-amundam@uwtsd.ac.uk::4b698691-edcc-4839-b497-ea269d68787e" providerId="AD" clId="Web-{BBBB473E-2C48-6B36-6212-81DC52483C6B}" dt="2024-04-15T15:40:56.503" v="323"/>
          <ac:spMkLst>
            <pc:docMk/>
            <pc:sldMk cId="1529699091" sldId="281"/>
            <ac:spMk id="2" creationId="{73266FB6-5A59-1321-57F5-F3F53D15A640}"/>
          </ac:spMkLst>
        </pc:spChg>
        <pc:spChg chg="mod">
          <ac:chgData name="Doreen Nyaa Amundam" userId="S::d.nyaa-amundam@uwtsd.ac.uk::4b698691-edcc-4839-b497-ea269d68787e" providerId="AD" clId="Web-{BBBB473E-2C48-6B36-6212-81DC52483C6B}" dt="2024-04-17T09:46:10.928" v="797" actId="20577"/>
          <ac:spMkLst>
            <pc:docMk/>
            <pc:sldMk cId="1529699091" sldId="281"/>
            <ac:spMk id="3" creationId="{00000000-0000-0000-0000-000000000000}"/>
          </ac:spMkLst>
        </pc:spChg>
      </pc:sldChg>
      <pc:sldChg chg="modSp add del replId">
        <pc:chgData name="Doreen Nyaa Amundam" userId="S::d.nyaa-amundam@uwtsd.ac.uk::4b698691-edcc-4839-b497-ea269d68787e" providerId="AD" clId="Web-{BBBB473E-2C48-6B36-6212-81DC52483C6B}" dt="2024-04-17T09:47:21.243" v="800"/>
        <pc:sldMkLst>
          <pc:docMk/>
          <pc:sldMk cId="583538398" sldId="282"/>
        </pc:sldMkLst>
        <pc:spChg chg="mod">
          <ac:chgData name="Doreen Nyaa Amundam" userId="S::d.nyaa-amundam@uwtsd.ac.uk::4b698691-edcc-4839-b497-ea269d68787e" providerId="AD" clId="Web-{BBBB473E-2C48-6B36-6212-81DC52483C6B}" dt="2024-04-17T09:29:04.486" v="730" actId="20577"/>
          <ac:spMkLst>
            <pc:docMk/>
            <pc:sldMk cId="583538398" sldId="282"/>
            <ac:spMk id="3" creationId="{00000000-0000-0000-0000-000000000000}"/>
          </ac:spMkLst>
        </pc:spChg>
      </pc:sldChg>
      <pc:sldChg chg="modSp add replId">
        <pc:chgData name="Doreen Nyaa Amundam" userId="S::d.nyaa-amundam@uwtsd.ac.uk::4b698691-edcc-4839-b497-ea269d68787e" providerId="AD" clId="Web-{BBBB473E-2C48-6B36-6212-81DC52483C6B}" dt="2024-04-17T09:43:26.391" v="767" actId="20577"/>
        <pc:sldMkLst>
          <pc:docMk/>
          <pc:sldMk cId="4242175609" sldId="283"/>
        </pc:sldMkLst>
        <pc:spChg chg="mod">
          <ac:chgData name="Doreen Nyaa Amundam" userId="S::d.nyaa-amundam@uwtsd.ac.uk::4b698691-edcc-4839-b497-ea269d68787e" providerId="AD" clId="Web-{BBBB473E-2C48-6B36-6212-81DC52483C6B}" dt="2024-04-17T09:43:26.391" v="767" actId="20577"/>
          <ac:spMkLst>
            <pc:docMk/>
            <pc:sldMk cId="4242175609" sldId="283"/>
            <ac:spMk id="3" creationId="{00000000-0000-0000-0000-000000000000}"/>
          </ac:spMkLst>
        </pc:spChg>
      </pc:sldChg>
      <pc:sldChg chg="addSp modSp add replId">
        <pc:chgData name="Doreen Nyaa Amundam" userId="S::d.nyaa-amundam@uwtsd.ac.uk::4b698691-edcc-4839-b497-ea269d68787e" providerId="AD" clId="Web-{BBBB473E-2C48-6B36-6212-81DC52483C6B}" dt="2024-04-17T09:43:06.734" v="763" actId="20577"/>
        <pc:sldMkLst>
          <pc:docMk/>
          <pc:sldMk cId="2694506886" sldId="284"/>
        </pc:sldMkLst>
        <pc:spChg chg="mod">
          <ac:chgData name="Doreen Nyaa Amundam" userId="S::d.nyaa-amundam@uwtsd.ac.uk::4b698691-edcc-4839-b497-ea269d68787e" providerId="AD" clId="Web-{BBBB473E-2C48-6B36-6212-81DC52483C6B}" dt="2024-04-17T09:43:06.734" v="763" actId="20577"/>
          <ac:spMkLst>
            <pc:docMk/>
            <pc:sldMk cId="2694506886" sldId="284"/>
            <ac:spMk id="3" creationId="{00000000-0000-0000-0000-000000000000}"/>
          </ac:spMkLst>
        </pc:spChg>
        <pc:picChg chg="add mod">
          <ac:chgData name="Doreen Nyaa Amundam" userId="S::d.nyaa-amundam@uwtsd.ac.uk::4b698691-edcc-4839-b497-ea269d68787e" providerId="AD" clId="Web-{BBBB473E-2C48-6B36-6212-81DC52483C6B}" dt="2024-04-17T09:41:37.997" v="760" actId="14100"/>
          <ac:picMkLst>
            <pc:docMk/>
            <pc:sldMk cId="2694506886" sldId="284"/>
            <ac:picMk id="2" creationId="{8116160B-3EA4-E916-3F17-9ACC019F406E}"/>
          </ac:picMkLst>
        </pc:picChg>
      </pc:sldChg>
      <pc:sldChg chg="modSp add replId">
        <pc:chgData name="Doreen Nyaa Amundam" userId="S::d.nyaa-amundam@uwtsd.ac.uk::4b698691-edcc-4839-b497-ea269d68787e" providerId="AD" clId="Web-{BBBB473E-2C48-6B36-6212-81DC52483C6B}" dt="2024-04-17T10:11:55.405" v="1031" actId="20577"/>
        <pc:sldMkLst>
          <pc:docMk/>
          <pc:sldMk cId="653614530" sldId="285"/>
        </pc:sldMkLst>
        <pc:spChg chg="mod">
          <ac:chgData name="Doreen Nyaa Amundam" userId="S::d.nyaa-amundam@uwtsd.ac.uk::4b698691-edcc-4839-b497-ea269d68787e" providerId="AD" clId="Web-{BBBB473E-2C48-6B36-6212-81DC52483C6B}" dt="2024-04-17T10:11:55.405" v="1031" actId="20577"/>
          <ac:spMkLst>
            <pc:docMk/>
            <pc:sldMk cId="653614530" sldId="285"/>
            <ac:spMk id="3" creationId="{00000000-0000-0000-0000-000000000000}"/>
          </ac:spMkLst>
        </pc:spChg>
      </pc:sldChg>
      <pc:sldChg chg="add del replId">
        <pc:chgData name="Doreen Nyaa Amundam" userId="S::d.nyaa-amundam@uwtsd.ac.uk::4b698691-edcc-4839-b497-ea269d68787e" providerId="AD" clId="Web-{BBBB473E-2C48-6B36-6212-81DC52483C6B}" dt="2024-04-15T15:45:38.575" v="326"/>
        <pc:sldMkLst>
          <pc:docMk/>
          <pc:sldMk cId="4186638793" sldId="285"/>
        </pc:sldMkLst>
      </pc:sldChg>
      <pc:sldChg chg="modSp add del replId">
        <pc:chgData name="Doreen Nyaa Amundam" userId="S::d.nyaa-amundam@uwtsd.ac.uk::4b698691-edcc-4839-b497-ea269d68787e" providerId="AD" clId="Web-{BBBB473E-2C48-6B36-6212-81DC52483C6B}" dt="2024-04-17T10:15:32.382" v="1047"/>
        <pc:sldMkLst>
          <pc:docMk/>
          <pc:sldMk cId="3066016141" sldId="286"/>
        </pc:sldMkLst>
        <pc:spChg chg="mod">
          <ac:chgData name="Doreen Nyaa Amundam" userId="S::d.nyaa-amundam@uwtsd.ac.uk::4b698691-edcc-4839-b497-ea269d68787e" providerId="AD" clId="Web-{BBBB473E-2C48-6B36-6212-81DC52483C6B}" dt="2024-04-17T10:13:26.143" v="1045" actId="14100"/>
          <ac:spMkLst>
            <pc:docMk/>
            <pc:sldMk cId="3066016141" sldId="286"/>
            <ac:spMk id="3" creationId="{00000000-0000-0000-0000-000000000000}"/>
          </ac:spMkLst>
        </pc:spChg>
      </pc:sldChg>
      <pc:sldChg chg="modSp add replId">
        <pc:chgData name="Doreen Nyaa Amundam" userId="S::d.nyaa-amundam@uwtsd.ac.uk::4b698691-edcc-4839-b497-ea269d68787e" providerId="AD" clId="Web-{BBBB473E-2C48-6B36-6212-81DC52483C6B}" dt="2024-04-17T08:37:39.720" v="488" actId="20577"/>
        <pc:sldMkLst>
          <pc:docMk/>
          <pc:sldMk cId="2088172290" sldId="287"/>
        </pc:sldMkLst>
        <pc:spChg chg="mod">
          <ac:chgData name="Doreen Nyaa Amundam" userId="S::d.nyaa-amundam@uwtsd.ac.uk::4b698691-edcc-4839-b497-ea269d68787e" providerId="AD" clId="Web-{BBBB473E-2C48-6B36-6212-81DC52483C6B}" dt="2024-04-17T08:37:39.720" v="488" actId="20577"/>
          <ac:spMkLst>
            <pc:docMk/>
            <pc:sldMk cId="2088172290" sldId="287"/>
            <ac:spMk id="3" creationId="{00000000-0000-0000-0000-000000000000}"/>
          </ac:spMkLst>
        </pc:spChg>
      </pc:sldChg>
      <pc:sldChg chg="modSp add">
        <pc:chgData name="Doreen Nyaa Amundam" userId="S::d.nyaa-amundam@uwtsd.ac.uk::4b698691-edcc-4839-b497-ea269d68787e" providerId="AD" clId="Web-{BBBB473E-2C48-6B36-6212-81DC52483C6B}" dt="2024-04-17T09:56:03.996" v="901" actId="14100"/>
        <pc:sldMkLst>
          <pc:docMk/>
          <pc:sldMk cId="745738017" sldId="298"/>
        </pc:sldMkLst>
        <pc:spChg chg="mod">
          <ac:chgData name="Doreen Nyaa Amundam" userId="S::d.nyaa-amundam@uwtsd.ac.uk::4b698691-edcc-4839-b497-ea269d68787e" providerId="AD" clId="Web-{BBBB473E-2C48-6B36-6212-81DC52483C6B}" dt="2024-04-17T09:56:03.996" v="901" actId="14100"/>
          <ac:spMkLst>
            <pc:docMk/>
            <pc:sldMk cId="745738017" sldId="298"/>
            <ac:spMk id="6" creationId="{49F0F81E-EA81-96EC-491A-239E29DA432A}"/>
          </ac:spMkLst>
        </pc:spChg>
      </pc:sldChg>
      <pc:sldChg chg="add replId">
        <pc:chgData name="Doreen Nyaa Amundam" userId="S::d.nyaa-amundam@uwtsd.ac.uk::4b698691-edcc-4839-b497-ea269d68787e" providerId="AD" clId="Web-{BBBB473E-2C48-6B36-6212-81DC52483C6B}" dt="2024-04-17T10:15:22.147" v="1046"/>
        <pc:sldMkLst>
          <pc:docMk/>
          <pc:sldMk cId="276865200" sldId="299"/>
        </pc:sldMkLst>
      </pc:sldChg>
      <pc:sldChg chg="delSp add replId">
        <pc:chgData name="Doreen Nyaa Amundam" userId="S::d.nyaa-amundam@uwtsd.ac.uk::4b698691-edcc-4839-b497-ea269d68787e" providerId="AD" clId="Web-{BBBB473E-2C48-6B36-6212-81DC52483C6B}" dt="2024-04-17T10:18:00.699" v="1049"/>
        <pc:sldMkLst>
          <pc:docMk/>
          <pc:sldMk cId="4203328829" sldId="300"/>
        </pc:sldMkLst>
        <pc:spChg chg="del">
          <ac:chgData name="Doreen Nyaa Amundam" userId="S::d.nyaa-amundam@uwtsd.ac.uk::4b698691-edcc-4839-b497-ea269d68787e" providerId="AD" clId="Web-{BBBB473E-2C48-6B36-6212-81DC52483C6B}" dt="2024-04-17T10:18:00.699" v="1049"/>
          <ac:spMkLst>
            <pc:docMk/>
            <pc:sldMk cId="4203328829" sldId="300"/>
            <ac:spMk id="2" creationId="{2A1F8F7C-68F5-0822-533D-96CEE00527AC}"/>
          </ac:spMkLst>
        </pc:spChg>
      </pc:sldChg>
      <pc:sldChg chg="delSp modSp new">
        <pc:chgData name="Doreen Nyaa Amundam" userId="S::d.nyaa-amundam@uwtsd.ac.uk::4b698691-edcc-4839-b497-ea269d68787e" providerId="AD" clId="Web-{BBBB473E-2C48-6B36-6212-81DC52483C6B}" dt="2024-04-17T10:20:43.611" v="1136" actId="20577"/>
        <pc:sldMkLst>
          <pc:docMk/>
          <pc:sldMk cId="3444012571" sldId="301"/>
        </pc:sldMkLst>
        <pc:spChg chg="del">
          <ac:chgData name="Doreen Nyaa Amundam" userId="S::d.nyaa-amundam@uwtsd.ac.uk::4b698691-edcc-4839-b497-ea269d68787e" providerId="AD" clId="Web-{BBBB473E-2C48-6B36-6212-81DC52483C6B}" dt="2024-04-17T10:18:50.764" v="1056"/>
          <ac:spMkLst>
            <pc:docMk/>
            <pc:sldMk cId="3444012571" sldId="301"/>
            <ac:spMk id="2" creationId="{A81A6F41-A589-6941-706E-61E23533283A}"/>
          </ac:spMkLst>
        </pc:spChg>
        <pc:spChg chg="mod">
          <ac:chgData name="Doreen Nyaa Amundam" userId="S::d.nyaa-amundam@uwtsd.ac.uk::4b698691-edcc-4839-b497-ea269d68787e" providerId="AD" clId="Web-{BBBB473E-2C48-6B36-6212-81DC52483C6B}" dt="2024-04-17T10:20:43.611" v="1136" actId="20577"/>
          <ac:spMkLst>
            <pc:docMk/>
            <pc:sldMk cId="3444012571" sldId="301"/>
            <ac:spMk id="3" creationId="{21C38B54-560F-5AE7-5E45-190551496A28}"/>
          </ac:spMkLst>
        </pc:spChg>
      </pc:sldChg>
      <pc:sldMasterChg chg="addSldLayout">
        <pc:chgData name="Doreen Nyaa Amundam" userId="S::d.nyaa-amundam@uwtsd.ac.uk::4b698691-edcc-4839-b497-ea269d68787e" providerId="AD" clId="Web-{BBBB473E-2C48-6B36-6212-81DC52483C6B}" dt="2024-04-17T09:53:17.865" v="801"/>
        <pc:sldMasterMkLst>
          <pc:docMk/>
          <pc:sldMasterMk cId="2460954070" sldId="2147483660"/>
        </pc:sldMasterMkLst>
        <pc:sldLayoutChg chg="add">
          <pc:chgData name="Doreen Nyaa Amundam" userId="S::d.nyaa-amundam@uwtsd.ac.uk::4b698691-edcc-4839-b497-ea269d68787e" providerId="AD" clId="Web-{BBBB473E-2C48-6B36-6212-81DC52483C6B}" dt="2024-04-17T09:53:17.865" v="801"/>
          <pc:sldLayoutMkLst>
            <pc:docMk/>
            <pc:sldMasterMk cId="2460954070" sldId="2147483660"/>
            <pc:sldLayoutMk cId="4172267168" sldId="2147483672"/>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B677E7-915F-4CC1-9CE6-E262510D61D9}" type="datetimeFigureOut">
              <a:t>10/3/2026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9D7456-6539-42CB-BF1D-C3FC0DABA9F0}" type="slidenum">
              <a:t>‹#›</a:t>
            </a:fld>
            <a:endParaRPr lang="en-GB"/>
          </a:p>
        </p:txBody>
      </p:sp>
    </p:spTree>
    <p:extLst>
      <p:ext uri="{BB962C8B-B14F-4D97-AF65-F5344CB8AC3E}">
        <p14:creationId xmlns:p14="http://schemas.microsoft.com/office/powerpoint/2010/main" val="3827175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03/10/2026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03/10/2026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03/10/2026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03/10/2026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03/10/2026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03/10/2026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03/10/2026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03/10/2026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03/10/2026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03/10/2026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03/10/2026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hapter divider">
    <p:spTree>
      <p:nvGrpSpPr>
        <p:cNvPr id="1" name=""/>
        <p:cNvGrpSpPr/>
        <p:nvPr/>
      </p:nvGrpSpPr>
      <p:grpSpPr>
        <a:xfrm>
          <a:off x="0" y="0"/>
          <a:ext cx="0" cy="0"/>
          <a:chOff x="0" y="0"/>
          <a:chExt cx="0" cy="0"/>
        </a:xfrm>
      </p:grpSpPr>
      <p:pic>
        <p:nvPicPr>
          <p:cNvPr id="3" name="Picture 2" descr="Shape, icon, circle&#10;&#10;Description automatically generated">
            <a:extLst>
              <a:ext uri="{FF2B5EF4-FFF2-40B4-BE49-F238E27FC236}">
                <a16:creationId xmlns:a16="http://schemas.microsoft.com/office/drawing/2014/main" id="{FF95DCAE-54A9-8C41-8C99-4552F262E4E9}"/>
              </a:ext>
            </a:extLst>
          </p:cNvPr>
          <p:cNvPicPr>
            <a:picLocks noChangeAspect="1"/>
          </p:cNvPicPr>
          <p:nvPr userDrawn="1"/>
        </p:nvPicPr>
        <p:blipFill>
          <a:blip r:embed="rId2">
            <a:alphaModFix amt="50000"/>
          </a:blip>
          <a:stretch>
            <a:fillRect/>
          </a:stretch>
        </p:blipFill>
        <p:spPr>
          <a:xfrm>
            <a:off x="-2542348" y="838507"/>
            <a:ext cx="6858000" cy="6858000"/>
          </a:xfrm>
          <a:prstGeom prst="rect">
            <a:avLst/>
          </a:prstGeom>
        </p:spPr>
      </p:pic>
      <p:pic>
        <p:nvPicPr>
          <p:cNvPr id="4" name="Picture 3">
            <a:extLst>
              <a:ext uri="{FF2B5EF4-FFF2-40B4-BE49-F238E27FC236}">
                <a16:creationId xmlns:a16="http://schemas.microsoft.com/office/drawing/2014/main" id="{3982D34F-EA4B-D444-87E3-AFCA8FBBC83D}"/>
              </a:ext>
            </a:extLst>
          </p:cNvPr>
          <p:cNvPicPr>
            <a:picLocks noChangeAspect="1"/>
          </p:cNvPicPr>
          <p:nvPr userDrawn="1"/>
        </p:nvPicPr>
        <p:blipFill>
          <a:blip r:embed="rId3">
            <a:alphaModFix amt="50000"/>
          </a:blip>
          <a:stretch>
            <a:fillRect/>
          </a:stretch>
        </p:blipFill>
        <p:spPr>
          <a:xfrm>
            <a:off x="7664390" y="-701780"/>
            <a:ext cx="6858000" cy="6858000"/>
          </a:xfrm>
          <a:prstGeom prst="rect">
            <a:avLst/>
          </a:prstGeom>
        </p:spPr>
      </p:pic>
      <p:pic>
        <p:nvPicPr>
          <p:cNvPr id="5" name="Picture 4" descr="Icon&#10;&#10;Description automatically generated with medium confidence">
            <a:extLst>
              <a:ext uri="{FF2B5EF4-FFF2-40B4-BE49-F238E27FC236}">
                <a16:creationId xmlns:a16="http://schemas.microsoft.com/office/drawing/2014/main" id="{4D5DE938-57BE-E443-BE6B-EC315A2859A2}"/>
              </a:ext>
            </a:extLst>
          </p:cNvPr>
          <p:cNvPicPr>
            <a:picLocks noChangeAspect="1"/>
          </p:cNvPicPr>
          <p:nvPr userDrawn="1"/>
        </p:nvPicPr>
        <p:blipFill>
          <a:blip r:embed="rId4" cstate="screen">
            <a:alphaModFix amt="50000"/>
            <a:extLst>
              <a:ext uri="{28A0092B-C50C-407E-A947-70E740481C1C}">
                <a14:useLocalDpi xmlns:a14="http://schemas.microsoft.com/office/drawing/2010/main"/>
              </a:ext>
            </a:extLst>
          </a:blip>
          <a:stretch>
            <a:fillRect/>
          </a:stretch>
        </p:blipFill>
        <p:spPr>
          <a:xfrm rot="7923834">
            <a:off x="4078255" y="4822672"/>
            <a:ext cx="4894518" cy="4894518"/>
          </a:xfrm>
          <a:prstGeom prst="rect">
            <a:avLst/>
          </a:prstGeom>
        </p:spPr>
      </p:pic>
    </p:spTree>
    <p:extLst>
      <p:ext uri="{BB962C8B-B14F-4D97-AF65-F5344CB8AC3E}">
        <p14:creationId xmlns:p14="http://schemas.microsoft.com/office/powerpoint/2010/main" val="41722671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03/10/2026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315FFF1-43FC-FCFE-BEC0-38B41837CFA3}"/>
              </a:ext>
            </a:extLst>
          </p:cNvPr>
          <p:cNvSpPr>
            <a:spLocks noGrp="1"/>
          </p:cNvSpPr>
          <p:nvPr>
            <p:ph type="subTitle" idx="1"/>
          </p:nvPr>
        </p:nvSpPr>
        <p:spPr>
          <a:xfrm>
            <a:off x="1524000" y="669058"/>
            <a:ext cx="9144000" cy="4588742"/>
          </a:xfrm>
        </p:spPr>
        <p:txBody>
          <a:bodyPr vert="horz" lIns="91440" tIns="45720" rIns="91440" bIns="45720" rtlCol="0" anchor="t">
            <a:normAutofit/>
          </a:bodyPr>
          <a:lstStyle/>
          <a:p>
            <a:r>
              <a:rPr lang="en-GB" sz="2800" dirty="0"/>
              <a:t>Global Business Environment</a:t>
            </a:r>
          </a:p>
          <a:p>
            <a:endParaRPr lang="en-GB" sz="2800" dirty="0"/>
          </a:p>
          <a:p>
            <a:r>
              <a:rPr lang="en-GB" sz="2800" dirty="0"/>
              <a:t>Week 4</a:t>
            </a:r>
          </a:p>
          <a:p>
            <a:endParaRPr lang="en-GB" sz="2800" dirty="0"/>
          </a:p>
          <a:p>
            <a:r>
              <a:rPr lang="en-GB" sz="2800" dirty="0"/>
              <a:t>Microeconomics</a:t>
            </a:r>
            <a:endParaRPr lang="en-GB" dirty="0"/>
          </a:p>
          <a:p>
            <a:endParaRPr lang="en-GB" dirty="0"/>
          </a:p>
          <a:p>
            <a:endParaRPr lang="en-GB" dirty="0"/>
          </a:p>
        </p:txBody>
      </p:sp>
      <p:pic>
        <p:nvPicPr>
          <p:cNvPr id="4" name="Picture 3" descr="University of Wales Trinity Saint David launches ‘One Planet ...">
            <a:extLst>
              <a:ext uri="{FF2B5EF4-FFF2-40B4-BE49-F238E27FC236}">
                <a16:creationId xmlns:a16="http://schemas.microsoft.com/office/drawing/2014/main" id="{CE8A5DD2-C2BE-5608-0522-9DDD21F37737}"/>
              </a:ext>
            </a:extLst>
          </p:cNvPr>
          <p:cNvPicPr>
            <a:picLocks noChangeAspect="1"/>
          </p:cNvPicPr>
          <p:nvPr/>
        </p:nvPicPr>
        <p:blipFill>
          <a:blip r:embed="rId2"/>
          <a:stretch>
            <a:fillRect/>
          </a:stretch>
        </p:blipFill>
        <p:spPr>
          <a:xfrm>
            <a:off x="932732" y="4046327"/>
            <a:ext cx="10067744" cy="2115269"/>
          </a:xfrm>
          <a:prstGeom prst="rect">
            <a:avLst/>
          </a:prstGeom>
        </p:spPr>
      </p:pic>
    </p:spTree>
    <p:extLst>
      <p:ext uri="{BB962C8B-B14F-4D97-AF65-F5344CB8AC3E}">
        <p14:creationId xmlns:p14="http://schemas.microsoft.com/office/powerpoint/2010/main" val="14140198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7CDBD637-1143-A8AD-78CE-0A05062AB71D}"/>
              </a:ext>
            </a:extLst>
          </p:cNvPr>
          <p:cNvPicPr>
            <a:picLocks noChangeAspect="1"/>
          </p:cNvPicPr>
          <p:nvPr/>
        </p:nvPicPr>
        <p:blipFill>
          <a:blip r:embed="rId2"/>
          <a:stretch>
            <a:fillRect/>
          </a:stretch>
        </p:blipFill>
        <p:spPr>
          <a:xfrm>
            <a:off x="1701801" y="1675227"/>
            <a:ext cx="8788398" cy="4394199"/>
          </a:xfrm>
          <a:prstGeom prst="rect">
            <a:avLst/>
          </a:prstGeom>
        </p:spPr>
      </p:pic>
    </p:spTree>
    <p:extLst>
      <p:ext uri="{BB962C8B-B14F-4D97-AF65-F5344CB8AC3E}">
        <p14:creationId xmlns:p14="http://schemas.microsoft.com/office/powerpoint/2010/main" val="36769776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873760" y="740944"/>
            <a:ext cx="9794240" cy="4516856"/>
          </a:xfrm>
        </p:spPr>
        <p:txBody>
          <a:bodyPr vert="horz" lIns="91440" tIns="45720" rIns="91440" bIns="45720" rtlCol="0" anchor="t">
            <a:normAutofit/>
          </a:bodyPr>
          <a:lstStyle/>
          <a:p>
            <a:pPr algn="l"/>
            <a:r>
              <a:rPr lang="en-GB" sz="2800" dirty="0">
                <a:latin typeface="Arial"/>
                <a:cs typeface="Arial"/>
              </a:rPr>
              <a:t>By the end of this session, you should be able to understand the following:</a:t>
            </a:r>
          </a:p>
          <a:p>
            <a:pPr algn="l"/>
            <a:endParaRPr lang="en-US" dirty="0"/>
          </a:p>
          <a:p>
            <a:pPr algn="l"/>
            <a:r>
              <a:rPr lang="en-GB" sz="2800" dirty="0">
                <a:latin typeface="Arial"/>
                <a:cs typeface="Arial"/>
              </a:rPr>
              <a:t>- Microeconomics concepts</a:t>
            </a:r>
          </a:p>
          <a:p>
            <a:pPr algn="l"/>
            <a:r>
              <a:rPr lang="en-GB" sz="2800" dirty="0">
                <a:latin typeface="Arial"/>
                <a:cs typeface="Arial"/>
              </a:rPr>
              <a:t>- Supply and Demand </a:t>
            </a:r>
          </a:p>
          <a:p>
            <a:pPr algn="l"/>
            <a:r>
              <a:rPr lang="en-GB" sz="2800" dirty="0">
                <a:latin typeface="Arial"/>
                <a:cs typeface="Arial"/>
              </a:rPr>
              <a:t>- Price and cost elasticity</a:t>
            </a:r>
          </a:p>
          <a:p>
            <a:pPr algn="l"/>
            <a:r>
              <a:rPr lang="en-GB" sz="2800" dirty="0">
                <a:latin typeface="Arial"/>
                <a:cs typeface="Arial"/>
              </a:rPr>
              <a:t>- Different market structures</a:t>
            </a:r>
            <a:endParaRPr lang="en-GB" dirty="0"/>
          </a:p>
          <a:p>
            <a:pPr marL="457200" indent="-457200" algn="l">
              <a:buFont typeface="Arial"/>
              <a:buChar char="•"/>
            </a:pPr>
            <a:endParaRPr lang="en-GB" sz="2800" dirty="0">
              <a:latin typeface="Arial"/>
              <a:cs typeface="Arial"/>
            </a:endParaRPr>
          </a:p>
          <a:p>
            <a:pPr marL="457200" indent="-457200" algn="l">
              <a:buFont typeface="Arial"/>
              <a:buChar char="•"/>
            </a:pPr>
            <a:endParaRPr lang="en-GB" sz="2800" dirty="0">
              <a:latin typeface="Arial"/>
              <a:cs typeface="Arial"/>
            </a:endParaRPr>
          </a:p>
          <a:p>
            <a:endParaRPr lang="en-GB" dirty="0"/>
          </a:p>
        </p:txBody>
      </p:sp>
    </p:spTree>
    <p:extLst>
      <p:ext uri="{BB962C8B-B14F-4D97-AF65-F5344CB8AC3E}">
        <p14:creationId xmlns:p14="http://schemas.microsoft.com/office/powerpoint/2010/main" val="36291393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0" y="365760"/>
            <a:ext cx="5520690" cy="3063240"/>
          </a:xfrm>
        </p:spPr>
        <p:txBody>
          <a:bodyPr vert="horz" lIns="91440" tIns="45720" rIns="91440" bIns="45720" rtlCol="0">
            <a:normAutofit/>
          </a:bodyPr>
          <a:lstStyle/>
          <a:p>
            <a:pPr algn="l"/>
            <a:endParaRPr lang="en-US" sz="3000" b="1" dirty="0">
              <a:ea typeface="+mn-lt"/>
              <a:cs typeface="+mn-lt"/>
            </a:endParaRPr>
          </a:p>
          <a:p>
            <a:pPr algn="l"/>
            <a:r>
              <a:rPr lang="en-US" sz="3000" b="1" dirty="0">
                <a:ea typeface="+mn-lt"/>
                <a:cs typeface="+mn-lt"/>
              </a:rPr>
              <a:t>Economics</a:t>
            </a:r>
            <a:r>
              <a:rPr lang="en-GB" sz="3000" i="1" dirty="0">
                <a:ea typeface="+mn-lt"/>
                <a:cs typeface="+mn-lt"/>
              </a:rPr>
              <a:t> is the study of how people, businesses and governments use limited resources to meet their needs and wants.</a:t>
            </a:r>
          </a:p>
          <a:p>
            <a:pPr algn="l"/>
            <a:endParaRPr lang="en-GB" sz="1500" dirty="0">
              <a:ea typeface="+mn-lt"/>
              <a:cs typeface="+mn-lt"/>
            </a:endParaRPr>
          </a:p>
          <a:p>
            <a:pPr algn="l"/>
            <a:endParaRPr lang="en-US" sz="1500" b="1" dirty="0"/>
          </a:p>
          <a:p>
            <a:pPr algn="l"/>
            <a:endParaRPr lang="en-US" sz="1500" dirty="0">
              <a:latin typeface="Aptos" panose="020B0004020202020204"/>
              <a:cs typeface="Arial"/>
            </a:endParaRPr>
          </a:p>
          <a:p>
            <a:pPr marL="457200" indent="-457200" algn="l">
              <a:buFont typeface="Arial"/>
              <a:buChar char="•"/>
            </a:pPr>
            <a:endParaRPr lang="en-GB" sz="1500" dirty="0">
              <a:latin typeface="Arial"/>
              <a:cs typeface="Arial"/>
            </a:endParaRPr>
          </a:p>
          <a:p>
            <a:pPr marL="457200" indent="-457200" algn="l">
              <a:buFont typeface="Arial"/>
              <a:buChar char="•"/>
            </a:pPr>
            <a:endParaRPr lang="en-GB" sz="1500" dirty="0">
              <a:latin typeface="Arial"/>
              <a:cs typeface="Arial"/>
            </a:endParaRPr>
          </a:p>
          <a:p>
            <a:pPr algn="l"/>
            <a:endParaRPr lang="en-GB" sz="1500" dirty="0"/>
          </a:p>
        </p:txBody>
      </p:sp>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627A9BA-357C-91FB-9CCA-9D81302BFDA6}"/>
              </a:ext>
            </a:extLst>
          </p:cNvPr>
          <p:cNvPicPr>
            <a:picLocks noChangeAspect="1"/>
          </p:cNvPicPr>
          <p:nvPr/>
        </p:nvPicPr>
        <p:blipFill>
          <a:blip r:embed="rId2"/>
          <a:srcRect l="12491" r="12282"/>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8345018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740944"/>
            <a:ext cx="9920377" cy="4516856"/>
          </a:xfrm>
          <a:ln>
            <a:solidFill>
              <a:srgbClr val="4472C4"/>
            </a:solidFill>
          </a:ln>
        </p:spPr>
        <p:txBody>
          <a:bodyPr vert="horz" lIns="91440" tIns="45720" rIns="91440" bIns="45720" rtlCol="0" anchor="t">
            <a:normAutofit/>
          </a:bodyPr>
          <a:lstStyle/>
          <a:p>
            <a:pPr algn="l"/>
            <a:r>
              <a:rPr lang="en-US" sz="2800" b="1" dirty="0">
                <a:solidFill>
                  <a:srgbClr val="132E57"/>
                </a:solidFill>
              </a:rPr>
              <a:t>What is Microeconomics?</a:t>
            </a:r>
            <a:endParaRPr lang="en-US" sz="2800"/>
          </a:p>
          <a:p>
            <a:pPr algn="l"/>
            <a:endParaRPr lang="en-US" sz="2800" b="1" dirty="0">
              <a:solidFill>
                <a:srgbClr val="132E57"/>
              </a:solidFill>
              <a:ea typeface="+mn-lt"/>
              <a:cs typeface="+mn-lt"/>
            </a:endParaRPr>
          </a:p>
          <a:p>
            <a:pPr algn="l"/>
            <a:r>
              <a:rPr lang="en-US" sz="2800" dirty="0">
                <a:solidFill>
                  <a:srgbClr val="57595D"/>
                </a:solidFill>
                <a:ea typeface="+mn-lt"/>
                <a:cs typeface="+mn-lt"/>
              </a:rPr>
              <a:t>Microeconomics is the study of how individuals and companies make choices regarding the allocation and utilization of resources. It also studies how individuals and businesses coordinate, cooperate and the subsequent effect on the price, demand, and supply. </a:t>
            </a:r>
            <a:endParaRPr lang="en-US" sz="2800">
              <a:solidFill>
                <a:srgbClr val="57595D"/>
              </a:solidFill>
              <a:latin typeface="Aptos" panose="020B0004020202020204"/>
              <a:cs typeface="Arial"/>
            </a:endParaRPr>
          </a:p>
          <a:p>
            <a:pPr marL="457200" indent="-457200" algn="l">
              <a:buFont typeface="Arial"/>
              <a:buChar char="•"/>
            </a:pPr>
            <a:endParaRPr lang="en-GB" sz="2800" dirty="0">
              <a:latin typeface="Arial"/>
              <a:cs typeface="Arial"/>
            </a:endParaRPr>
          </a:p>
          <a:p>
            <a:pPr marL="457200" indent="-457200" algn="l">
              <a:buFont typeface="Arial"/>
              <a:buChar char="•"/>
            </a:pPr>
            <a:endParaRPr lang="en-GB" sz="2800" dirty="0">
              <a:latin typeface="Arial"/>
              <a:cs typeface="Arial"/>
            </a:endParaRPr>
          </a:p>
          <a:p>
            <a:endParaRPr lang="en-GB" dirty="0"/>
          </a:p>
        </p:txBody>
      </p:sp>
    </p:spTree>
    <p:extLst>
      <p:ext uri="{BB962C8B-B14F-4D97-AF65-F5344CB8AC3E}">
        <p14:creationId xmlns:p14="http://schemas.microsoft.com/office/powerpoint/2010/main" val="20881722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F4155C20-3F0E-4576-8A0B-C345B62312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3" name="Subtitle 2"/>
          <p:cNvSpPr>
            <a:spLocks noGrp="1"/>
          </p:cNvSpPr>
          <p:nvPr>
            <p:ph type="subTitle" idx="1"/>
          </p:nvPr>
        </p:nvSpPr>
        <p:spPr>
          <a:xfrm>
            <a:off x="5829709" y="594360"/>
            <a:ext cx="5979905" cy="6106881"/>
          </a:xfrm>
        </p:spPr>
        <p:txBody>
          <a:bodyPr vert="horz" lIns="91440" tIns="45720" rIns="91440" bIns="45720" rtlCol="0">
            <a:normAutofit/>
          </a:bodyPr>
          <a:lstStyle/>
          <a:p>
            <a:pPr algn="l"/>
            <a:r>
              <a:rPr lang="en-GB" b="1" dirty="0">
                <a:solidFill>
                  <a:srgbClr val="FFFFFF"/>
                </a:solidFill>
              </a:rPr>
              <a:t>Demand</a:t>
            </a:r>
            <a:endParaRPr lang="en-GB" dirty="0">
              <a:solidFill>
                <a:srgbClr val="FFFFFF"/>
              </a:solidFill>
            </a:endParaRPr>
          </a:p>
          <a:p>
            <a:pPr algn="l"/>
            <a:r>
              <a:rPr lang="en-GB" dirty="0">
                <a:solidFill>
                  <a:srgbClr val="FFFFFF"/>
                </a:solidFill>
              </a:rPr>
              <a:t>Demand is the quantity of a good or service that consumers are willing and able to buy at a given price over a specific period.</a:t>
            </a:r>
          </a:p>
          <a:p>
            <a:pPr algn="l"/>
            <a:r>
              <a:rPr lang="en-GB" dirty="0">
                <a:solidFill>
                  <a:srgbClr val="FFFFFF"/>
                </a:solidFill>
              </a:rPr>
              <a:t>Wanting something alone does not create demand: consumers must also have the money to purchase it.</a:t>
            </a:r>
          </a:p>
          <a:p>
            <a:pPr algn="l"/>
            <a:endParaRPr lang="en-GB" dirty="0">
              <a:solidFill>
                <a:srgbClr val="FFFFFF"/>
              </a:solidFill>
            </a:endParaRPr>
          </a:p>
          <a:p>
            <a:pPr algn="l"/>
            <a:r>
              <a:rPr lang="en-GB" dirty="0">
                <a:solidFill>
                  <a:srgbClr val="FFFFFF"/>
                </a:solidFill>
              </a:rPr>
              <a:t>Example: You may want to stay in a luxury hotel, but if you cannot afford the room, your interest does not count as demand.</a:t>
            </a:r>
          </a:p>
          <a:p>
            <a:pPr marL="457200" indent="-457200" algn="l">
              <a:buFont typeface="Arial"/>
              <a:buChar char="•"/>
            </a:pPr>
            <a:endParaRPr lang="en-GB" dirty="0">
              <a:solidFill>
                <a:srgbClr val="FFFFFF"/>
              </a:solidFill>
              <a:latin typeface="Arial"/>
              <a:cs typeface="Arial"/>
            </a:endParaRPr>
          </a:p>
          <a:p>
            <a:pPr marL="457200" indent="-457200" algn="l">
              <a:buFont typeface="Arial"/>
              <a:buChar char="•"/>
            </a:pPr>
            <a:endParaRPr lang="en-GB" dirty="0">
              <a:solidFill>
                <a:srgbClr val="FFFFFF"/>
              </a:solidFill>
              <a:latin typeface="Arial"/>
              <a:cs typeface="Arial"/>
            </a:endParaRPr>
          </a:p>
          <a:p>
            <a:pPr algn="l"/>
            <a:endParaRPr lang="en-GB" dirty="0">
              <a:solidFill>
                <a:srgbClr val="FFFFFF"/>
              </a:solidFill>
            </a:endParaRPr>
          </a:p>
        </p:txBody>
      </p:sp>
      <p:cxnSp>
        <p:nvCxnSpPr>
          <p:cNvPr id="15" name="Straight Connector 14">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322" y="1589368"/>
            <a:ext cx="0" cy="5259754"/>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12" name="Graphic 21">
            <a:extLst>
              <a:ext uri="{FF2B5EF4-FFF2-40B4-BE49-F238E27FC236}">
                <a16:creationId xmlns:a16="http://schemas.microsoft.com/office/drawing/2014/main" id="{0BAEB82B-9A6B-4982-B56B-7529C6EA9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23128" y="1731109"/>
            <a:ext cx="139039" cy="136646"/>
          </a:xfrm>
          <a:custGeom>
            <a:avLst/>
            <a:gdLst>
              <a:gd name="connsiteX0" fmla="*/ 129602 w 139039"/>
              <a:gd name="connsiteY0" fmla="*/ 59048 h 136646"/>
              <a:gd name="connsiteX1" fmla="*/ 78957 w 139039"/>
              <a:gd name="connsiteY1" fmla="*/ 59048 h 136646"/>
              <a:gd name="connsiteX2" fmla="*/ 78957 w 139039"/>
              <a:gd name="connsiteY2" fmla="*/ 9275 h 136646"/>
              <a:gd name="connsiteX3" fmla="*/ 69520 w 139039"/>
              <a:gd name="connsiteY3" fmla="*/ 0 h 136646"/>
              <a:gd name="connsiteX4" fmla="*/ 60082 w 139039"/>
              <a:gd name="connsiteY4" fmla="*/ 9275 h 136646"/>
              <a:gd name="connsiteX5" fmla="*/ 60082 w 139039"/>
              <a:gd name="connsiteY5" fmla="*/ 59048 h 136646"/>
              <a:gd name="connsiteX6" fmla="*/ 9437 w 139039"/>
              <a:gd name="connsiteY6" fmla="*/ 59048 h 136646"/>
              <a:gd name="connsiteX7" fmla="*/ 0 w 139039"/>
              <a:gd name="connsiteY7" fmla="*/ 68323 h 136646"/>
              <a:gd name="connsiteX8" fmla="*/ 9437 w 139039"/>
              <a:gd name="connsiteY8" fmla="*/ 77598 h 136646"/>
              <a:gd name="connsiteX9" fmla="*/ 60082 w 139039"/>
              <a:gd name="connsiteY9" fmla="*/ 77598 h 136646"/>
              <a:gd name="connsiteX10" fmla="*/ 60082 w 139039"/>
              <a:gd name="connsiteY10" fmla="*/ 127371 h 136646"/>
              <a:gd name="connsiteX11" fmla="*/ 69520 w 139039"/>
              <a:gd name="connsiteY11" fmla="*/ 136646 h 136646"/>
              <a:gd name="connsiteX12" fmla="*/ 78957 w 139039"/>
              <a:gd name="connsiteY12" fmla="*/ 127371 h 136646"/>
              <a:gd name="connsiteX13" fmla="*/ 78957 w 139039"/>
              <a:gd name="connsiteY13" fmla="*/ 77598 h 136646"/>
              <a:gd name="connsiteX14" fmla="*/ 129602 w 139039"/>
              <a:gd name="connsiteY14" fmla="*/ 77598 h 136646"/>
              <a:gd name="connsiteX15" fmla="*/ 139039 w 139039"/>
              <a:gd name="connsiteY15" fmla="*/ 68323 h 136646"/>
              <a:gd name="connsiteX16" fmla="*/ 129602 w 139039"/>
              <a:gd name="connsiteY16" fmla="*/ 59048 h 136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6646">
                <a:moveTo>
                  <a:pt x="129602" y="59048"/>
                </a:moveTo>
                <a:lnTo>
                  <a:pt x="78957" y="59048"/>
                </a:lnTo>
                <a:lnTo>
                  <a:pt x="78957" y="9275"/>
                </a:lnTo>
                <a:cubicBezTo>
                  <a:pt x="78957" y="4152"/>
                  <a:pt x="74731" y="0"/>
                  <a:pt x="69520" y="0"/>
                </a:cubicBezTo>
                <a:cubicBezTo>
                  <a:pt x="64308" y="0"/>
                  <a:pt x="60082" y="4152"/>
                  <a:pt x="60082" y="9275"/>
                </a:cubicBezTo>
                <a:lnTo>
                  <a:pt x="60082" y="59048"/>
                </a:lnTo>
                <a:lnTo>
                  <a:pt x="9437" y="59048"/>
                </a:lnTo>
                <a:cubicBezTo>
                  <a:pt x="4225" y="59048"/>
                  <a:pt x="0" y="63201"/>
                  <a:pt x="0" y="68323"/>
                </a:cubicBezTo>
                <a:cubicBezTo>
                  <a:pt x="0" y="73445"/>
                  <a:pt x="4225" y="77598"/>
                  <a:pt x="9437" y="77598"/>
                </a:cubicBezTo>
                <a:lnTo>
                  <a:pt x="60082" y="77598"/>
                </a:lnTo>
                <a:lnTo>
                  <a:pt x="60082" y="127371"/>
                </a:lnTo>
                <a:cubicBezTo>
                  <a:pt x="60082" y="132493"/>
                  <a:pt x="64308" y="136646"/>
                  <a:pt x="69520" y="136646"/>
                </a:cubicBezTo>
                <a:cubicBezTo>
                  <a:pt x="74731" y="136646"/>
                  <a:pt x="78957" y="132493"/>
                  <a:pt x="78957" y="127371"/>
                </a:cubicBezTo>
                <a:lnTo>
                  <a:pt x="78957" y="77598"/>
                </a:lnTo>
                <a:lnTo>
                  <a:pt x="129602" y="77598"/>
                </a:lnTo>
                <a:cubicBezTo>
                  <a:pt x="134814" y="77598"/>
                  <a:pt x="139039" y="73445"/>
                  <a:pt x="139039" y="68323"/>
                </a:cubicBezTo>
                <a:cubicBezTo>
                  <a:pt x="139039" y="63201"/>
                  <a:pt x="134814" y="59048"/>
                  <a:pt x="129602" y="59048"/>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14" name="Graphic 17">
            <a:extLst>
              <a:ext uri="{FF2B5EF4-FFF2-40B4-BE49-F238E27FC236}">
                <a16:creationId xmlns:a16="http://schemas.microsoft.com/office/drawing/2014/main" id="{FC71CE45-EECF-4555-AD4B-1B3D0D5D15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1908" y="1956458"/>
            <a:ext cx="91138" cy="89570"/>
          </a:xfrm>
          <a:custGeom>
            <a:avLst/>
            <a:gdLst>
              <a:gd name="connsiteX0" fmla="*/ 91138 w 91138"/>
              <a:gd name="connsiteY0" fmla="*/ 44785 h 89570"/>
              <a:gd name="connsiteX1" fmla="*/ 45569 w 91138"/>
              <a:gd name="connsiteY1" fmla="*/ 89570 h 89570"/>
              <a:gd name="connsiteX2" fmla="*/ 0 w 91138"/>
              <a:gd name="connsiteY2" fmla="*/ 44785 h 89570"/>
              <a:gd name="connsiteX3" fmla="*/ 45569 w 91138"/>
              <a:gd name="connsiteY3" fmla="*/ 0 h 89570"/>
              <a:gd name="connsiteX4" fmla="*/ 91138 w 91138"/>
              <a:gd name="connsiteY4" fmla="*/ 44785 h 89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89570">
                <a:moveTo>
                  <a:pt x="91138" y="44785"/>
                </a:moveTo>
                <a:cubicBezTo>
                  <a:pt x="91138" y="69519"/>
                  <a:pt x="70736" y="89570"/>
                  <a:pt x="45569" y="89570"/>
                </a:cubicBezTo>
                <a:cubicBezTo>
                  <a:pt x="20402" y="89570"/>
                  <a:pt x="0" y="69519"/>
                  <a:pt x="0" y="44785"/>
                </a:cubicBezTo>
                <a:cubicBezTo>
                  <a:pt x="0" y="20051"/>
                  <a:pt x="20402" y="0"/>
                  <a:pt x="45569" y="0"/>
                </a:cubicBezTo>
                <a:cubicBezTo>
                  <a:pt x="70736" y="0"/>
                  <a:pt x="91138" y="20051"/>
                  <a:pt x="91138" y="44785"/>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16" name="Graphic 22">
            <a:extLst>
              <a:ext uri="{FF2B5EF4-FFF2-40B4-BE49-F238E27FC236}">
                <a16:creationId xmlns:a16="http://schemas.microsoft.com/office/drawing/2014/main" id="{53AA89D1-0C70-46BB-8E35-5722A4B18A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7588" y="2177021"/>
            <a:ext cx="127714" cy="125516"/>
          </a:xfrm>
          <a:custGeom>
            <a:avLst/>
            <a:gdLst>
              <a:gd name="connsiteX0" fmla="*/ 63857 w 127714"/>
              <a:gd name="connsiteY0" fmla="*/ 18549 h 125516"/>
              <a:gd name="connsiteX1" fmla="*/ 108840 w 127714"/>
              <a:gd name="connsiteY1" fmla="*/ 62758 h 125516"/>
              <a:gd name="connsiteX2" fmla="*/ 63857 w 127714"/>
              <a:gd name="connsiteY2" fmla="*/ 106967 h 125516"/>
              <a:gd name="connsiteX3" fmla="*/ 18874 w 127714"/>
              <a:gd name="connsiteY3" fmla="*/ 62758 h 125516"/>
              <a:gd name="connsiteX4" fmla="*/ 63857 w 127714"/>
              <a:gd name="connsiteY4" fmla="*/ 18549 h 125516"/>
              <a:gd name="connsiteX5" fmla="*/ 63857 w 127714"/>
              <a:gd name="connsiteY5" fmla="*/ 0 h 125516"/>
              <a:gd name="connsiteX6" fmla="*/ 0 w 127714"/>
              <a:gd name="connsiteY6" fmla="*/ 62758 h 125516"/>
              <a:gd name="connsiteX7" fmla="*/ 63857 w 127714"/>
              <a:gd name="connsiteY7" fmla="*/ 125516 h 125516"/>
              <a:gd name="connsiteX8" fmla="*/ 127714 w 127714"/>
              <a:gd name="connsiteY8" fmla="*/ 62758 h 125516"/>
              <a:gd name="connsiteX9" fmla="*/ 63857 w 127714"/>
              <a:gd name="connsiteY9" fmla="*/ 0 h 125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5516">
                <a:moveTo>
                  <a:pt x="63857" y="18549"/>
                </a:moveTo>
                <a:cubicBezTo>
                  <a:pt x="88700" y="18549"/>
                  <a:pt x="108840" y="38342"/>
                  <a:pt x="108840" y="62758"/>
                </a:cubicBezTo>
                <a:cubicBezTo>
                  <a:pt x="108840" y="87174"/>
                  <a:pt x="88700" y="106967"/>
                  <a:pt x="63857" y="106967"/>
                </a:cubicBezTo>
                <a:cubicBezTo>
                  <a:pt x="39014" y="106967"/>
                  <a:pt x="18874" y="87174"/>
                  <a:pt x="18874" y="62758"/>
                </a:cubicBezTo>
                <a:cubicBezTo>
                  <a:pt x="18898" y="38352"/>
                  <a:pt x="39024" y="18573"/>
                  <a:pt x="63857" y="18549"/>
                </a:cubicBezTo>
                <a:moveTo>
                  <a:pt x="63857" y="0"/>
                </a:moveTo>
                <a:cubicBezTo>
                  <a:pt x="28590" y="0"/>
                  <a:pt x="0" y="28098"/>
                  <a:pt x="0" y="62758"/>
                </a:cubicBezTo>
                <a:cubicBezTo>
                  <a:pt x="0" y="97418"/>
                  <a:pt x="28590" y="125516"/>
                  <a:pt x="63857" y="125516"/>
                </a:cubicBezTo>
                <a:cubicBezTo>
                  <a:pt x="99124" y="125516"/>
                  <a:pt x="127714" y="97418"/>
                  <a:pt x="127714" y="62758"/>
                </a:cubicBezTo>
                <a:cubicBezTo>
                  <a:pt x="127714" y="28098"/>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pic>
        <p:nvPicPr>
          <p:cNvPr id="35" name="Picture 34">
            <a:extLst>
              <a:ext uri="{FF2B5EF4-FFF2-40B4-BE49-F238E27FC236}">
                <a16:creationId xmlns:a16="http://schemas.microsoft.com/office/drawing/2014/main" id="{CA6CD881-5E58-89FE-5FBB-7FD13A148D60}"/>
              </a:ext>
            </a:extLst>
          </p:cNvPr>
          <p:cNvPicPr>
            <a:picLocks noChangeAspect="1"/>
          </p:cNvPicPr>
          <p:nvPr/>
        </p:nvPicPr>
        <p:blipFill>
          <a:blip r:embed="rId2"/>
          <a:stretch>
            <a:fillRect/>
          </a:stretch>
        </p:blipFill>
        <p:spPr>
          <a:xfrm>
            <a:off x="52362" y="2802902"/>
            <a:ext cx="5394960" cy="4046220"/>
          </a:xfrm>
          <a:prstGeom prst="rect">
            <a:avLst/>
          </a:prstGeom>
        </p:spPr>
      </p:pic>
    </p:spTree>
    <p:extLst>
      <p:ext uri="{BB962C8B-B14F-4D97-AF65-F5344CB8AC3E}">
        <p14:creationId xmlns:p14="http://schemas.microsoft.com/office/powerpoint/2010/main" val="26902972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5883D-E395-DA6E-D298-D955CE56B638}"/>
              </a:ext>
            </a:extLst>
          </p:cNvPr>
          <p:cNvSpPr>
            <a:spLocks noGrp="1"/>
          </p:cNvSpPr>
          <p:nvPr>
            <p:ph type="title"/>
          </p:nvPr>
        </p:nvSpPr>
        <p:spPr/>
        <p:txBody>
          <a:bodyPr/>
          <a:lstStyle/>
          <a:p>
            <a:r>
              <a:rPr lang="en-GB" b="1" dirty="0"/>
              <a:t>What affects demand?</a:t>
            </a:r>
            <a:br>
              <a:rPr lang="en-GB" dirty="0"/>
            </a:br>
            <a:endParaRPr lang="en-GB" dirty="0"/>
          </a:p>
        </p:txBody>
      </p:sp>
      <p:sp>
        <p:nvSpPr>
          <p:cNvPr id="3" name="Content Placeholder 2">
            <a:extLst>
              <a:ext uri="{FF2B5EF4-FFF2-40B4-BE49-F238E27FC236}">
                <a16:creationId xmlns:a16="http://schemas.microsoft.com/office/drawing/2014/main" id="{2C74F9A0-ECF2-39F3-8882-CFEE59277B8D}"/>
              </a:ext>
            </a:extLst>
          </p:cNvPr>
          <p:cNvSpPr>
            <a:spLocks noGrp="1"/>
          </p:cNvSpPr>
          <p:nvPr>
            <p:ph idx="1"/>
          </p:nvPr>
        </p:nvSpPr>
        <p:spPr>
          <a:xfrm>
            <a:off x="838200" y="1249680"/>
            <a:ext cx="10515600" cy="4927283"/>
          </a:xfrm>
        </p:spPr>
        <p:txBody>
          <a:bodyPr>
            <a:normAutofit lnSpcReduction="10000"/>
          </a:bodyPr>
          <a:lstStyle/>
          <a:p>
            <a:pPr marL="0" lvl="0" indent="0" algn="just">
              <a:buNone/>
            </a:pPr>
            <a:r>
              <a:rPr lang="en-GB" b="1" dirty="0"/>
              <a:t>The product’s price:</a:t>
            </a:r>
            <a:r>
              <a:rPr lang="en-GB" dirty="0"/>
              <a:t> Generally, when the price falls, consumers buy more; when it rises, they buy less.</a:t>
            </a:r>
          </a:p>
          <a:p>
            <a:pPr marL="0" lvl="0" indent="0" algn="just">
              <a:buNone/>
            </a:pPr>
            <a:r>
              <a:rPr lang="en-GB" b="1" dirty="0"/>
              <a:t>Prices of substitutes:</a:t>
            </a:r>
            <a:r>
              <a:rPr lang="en-GB" dirty="0"/>
              <a:t> Substitutes are alternatives, such as tea and coffee. If coffee becomes more expensive, demand for tea may increase.</a:t>
            </a:r>
          </a:p>
          <a:p>
            <a:pPr marL="0" lvl="0" indent="0" algn="just">
              <a:buNone/>
            </a:pPr>
            <a:r>
              <a:rPr lang="en-GB" b="1" dirty="0"/>
              <a:t>Prices of complements:</a:t>
            </a:r>
            <a:r>
              <a:rPr lang="en-GB" dirty="0"/>
              <a:t> Complements are products used together, such as cars and fuel. If fuel becomes more expensive, demand for cars may decrease.</a:t>
            </a:r>
          </a:p>
          <a:p>
            <a:pPr marL="0" lvl="0" indent="0" algn="just">
              <a:buNone/>
            </a:pPr>
            <a:r>
              <a:rPr lang="en-GB" b="1" dirty="0"/>
              <a:t>Income:</a:t>
            </a:r>
            <a:r>
              <a:rPr lang="en-GB" dirty="0"/>
              <a:t> Higher income usually increases demand for goods and services, such as restaurant meals and holidays.</a:t>
            </a:r>
          </a:p>
          <a:p>
            <a:pPr marL="0" lvl="0" indent="0" algn="just">
              <a:buNone/>
            </a:pPr>
            <a:r>
              <a:rPr lang="en-GB" b="1" dirty="0"/>
              <a:t>Expectations:</a:t>
            </a:r>
            <a:r>
              <a:rPr lang="en-GB" dirty="0"/>
              <a:t> If consumers expect prices to rise soon, they may buy now. If they expect prices to fall, they may delay buying.</a:t>
            </a:r>
          </a:p>
          <a:p>
            <a:pPr marL="0" indent="0" algn="just">
              <a:buNone/>
            </a:pPr>
            <a:endParaRPr lang="en-GB" dirty="0"/>
          </a:p>
        </p:txBody>
      </p:sp>
    </p:spTree>
    <p:extLst>
      <p:ext uri="{BB962C8B-B14F-4D97-AF65-F5344CB8AC3E}">
        <p14:creationId xmlns:p14="http://schemas.microsoft.com/office/powerpoint/2010/main" val="36969831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690114" y="151473"/>
            <a:ext cx="11099319" cy="6443420"/>
          </a:xfrm>
        </p:spPr>
        <p:txBody>
          <a:bodyPr vert="horz" lIns="91440" tIns="45720" rIns="91440" bIns="45720" rtlCol="0" anchor="t">
            <a:normAutofit/>
          </a:bodyPr>
          <a:lstStyle/>
          <a:p>
            <a:endParaRPr lang="en-GB" sz="1200" b="1" dirty="0">
              <a:solidFill>
                <a:srgbClr val="595959"/>
              </a:solidFill>
              <a:latin typeface="Arial"/>
              <a:cs typeface="Arial"/>
            </a:endParaRPr>
          </a:p>
          <a:p>
            <a:pPr algn="l"/>
            <a:r>
              <a:rPr lang="en-GB" sz="2200" dirty="0">
                <a:solidFill>
                  <a:srgbClr val="595959"/>
                </a:solidFill>
                <a:latin typeface="Arial"/>
                <a:cs typeface="Arial"/>
              </a:rPr>
              <a:t>Assuming  that other determinants of demand are constant, the quantity demanded has an inverse relationship with price. Therefore, if price increases, the quantity demanded falls, and vice versa.</a:t>
            </a:r>
            <a:endParaRPr lang="en-GB" sz="2200" dirty="0">
              <a:solidFill>
                <a:srgbClr val="000000"/>
              </a:solidFill>
              <a:latin typeface="Arial"/>
              <a:cs typeface="Arial"/>
            </a:endParaRPr>
          </a:p>
          <a:p>
            <a:r>
              <a:rPr lang="en-GB" sz="1200" b="1" dirty="0">
                <a:solidFill>
                  <a:srgbClr val="595959"/>
                </a:solidFill>
                <a:latin typeface="Arial"/>
                <a:cs typeface="Arial"/>
              </a:rPr>
              <a:t> Demand curve</a:t>
            </a:r>
            <a:endParaRPr lang="en-US" dirty="0"/>
          </a:p>
        </p:txBody>
      </p:sp>
      <p:pic>
        <p:nvPicPr>
          <p:cNvPr id="2" name="Picture 1" descr="sa_apr12_f1fab_microecon-1">
            <a:extLst>
              <a:ext uri="{FF2B5EF4-FFF2-40B4-BE49-F238E27FC236}">
                <a16:creationId xmlns:a16="http://schemas.microsoft.com/office/drawing/2014/main" id="{3389700E-6011-4E5C-38EF-257CD2A7F0BB}"/>
              </a:ext>
            </a:extLst>
          </p:cNvPr>
          <p:cNvPicPr>
            <a:picLocks noChangeAspect="1"/>
          </p:cNvPicPr>
          <p:nvPr/>
        </p:nvPicPr>
        <p:blipFill>
          <a:blip r:embed="rId2"/>
          <a:stretch>
            <a:fillRect/>
          </a:stretch>
        </p:blipFill>
        <p:spPr>
          <a:xfrm>
            <a:off x="2227502" y="2027748"/>
            <a:ext cx="7823258" cy="4441524"/>
          </a:xfrm>
          <a:prstGeom prst="rect">
            <a:avLst/>
          </a:prstGeom>
        </p:spPr>
      </p:pic>
    </p:spTree>
    <p:extLst>
      <p:ext uri="{BB962C8B-B14F-4D97-AF65-F5344CB8AC3E}">
        <p14:creationId xmlns:p14="http://schemas.microsoft.com/office/powerpoint/2010/main" val="4162752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a:extLst>
              <a:ext uri="{FF2B5EF4-FFF2-40B4-BE49-F238E27FC236}">
                <a16:creationId xmlns:a16="http://schemas.microsoft.com/office/drawing/2014/main" id="{AD5F0CA7-870D-0A3F-B5AB-4B1578265AE7}"/>
              </a:ext>
            </a:extLst>
          </p:cNvPr>
          <p:cNvPicPr>
            <a:picLocks noGrp="1" noChangeAspect="1"/>
          </p:cNvPicPr>
          <p:nvPr>
            <p:ph idx="1"/>
          </p:nvPr>
        </p:nvPicPr>
        <p:blipFill>
          <a:blip r:embed="rId2"/>
          <a:srcRect b="19"/>
          <a:stretch>
            <a:fillRect/>
          </a:stretch>
        </p:blipFill>
        <p:spPr>
          <a:xfrm>
            <a:off x="20" y="1282"/>
            <a:ext cx="12191980" cy="6856718"/>
          </a:xfrm>
          <a:prstGeom prst="rect">
            <a:avLst/>
          </a:prstGeom>
        </p:spPr>
      </p:pic>
    </p:spTree>
    <p:extLst>
      <p:ext uri="{BB962C8B-B14F-4D97-AF65-F5344CB8AC3E}">
        <p14:creationId xmlns:p14="http://schemas.microsoft.com/office/powerpoint/2010/main" val="41833144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740944"/>
            <a:ext cx="9144000" cy="4516856"/>
          </a:xfrm>
        </p:spPr>
        <p:txBody>
          <a:bodyPr vert="horz" lIns="91440" tIns="45720" rIns="91440" bIns="45720" rtlCol="0" anchor="t">
            <a:normAutofit/>
          </a:bodyPr>
          <a:lstStyle/>
          <a:p>
            <a:pPr algn="l"/>
            <a:r>
              <a:rPr lang="en-GB" sz="2800" b="1" dirty="0">
                <a:solidFill>
                  <a:srgbClr val="000000"/>
                </a:solidFill>
              </a:rPr>
              <a:t>Supply</a:t>
            </a:r>
            <a:br>
              <a:rPr lang="en-GB" sz="2800" dirty="0"/>
            </a:br>
            <a:endParaRPr lang="en-US" sz="2800">
              <a:solidFill>
                <a:srgbClr val="000000"/>
              </a:solidFill>
            </a:endParaRPr>
          </a:p>
          <a:p>
            <a:pPr algn="l"/>
            <a:r>
              <a:rPr lang="en-GB" sz="2800" dirty="0">
                <a:solidFill>
                  <a:srgbClr val="595959"/>
                </a:solidFill>
                <a:latin typeface="Arial"/>
                <a:cs typeface="Arial"/>
              </a:rPr>
              <a:t>Supply refers to the quantity of goods and services offered to the market by producers. </a:t>
            </a:r>
            <a:endParaRPr lang="en-GB" sz="2800">
              <a:solidFill>
                <a:srgbClr val="000000"/>
              </a:solidFill>
              <a:latin typeface="Aptos" panose="020B0004020202020204"/>
              <a:cs typeface="Arial"/>
            </a:endParaRPr>
          </a:p>
          <a:p>
            <a:pPr algn="l"/>
            <a:endParaRPr lang="en-GB" sz="2800" dirty="0">
              <a:solidFill>
                <a:srgbClr val="595959"/>
              </a:solidFill>
              <a:latin typeface="Arial"/>
              <a:cs typeface="Arial"/>
            </a:endParaRPr>
          </a:p>
          <a:p>
            <a:pPr algn="l"/>
            <a:r>
              <a:rPr lang="en-GB" sz="2800" dirty="0">
                <a:solidFill>
                  <a:srgbClr val="595959"/>
                </a:solidFill>
                <a:latin typeface="Arial"/>
                <a:cs typeface="Arial"/>
              </a:rPr>
              <a:t>Just as we can map the relationship between quantity demanded and price, we can also consider the relationship between quantity supplied and price.  </a:t>
            </a:r>
          </a:p>
        </p:txBody>
      </p:sp>
    </p:spTree>
    <p:extLst>
      <p:ext uri="{BB962C8B-B14F-4D97-AF65-F5344CB8AC3E}">
        <p14:creationId xmlns:p14="http://schemas.microsoft.com/office/powerpoint/2010/main" val="17587141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863600" y="334544"/>
            <a:ext cx="10193547" cy="5911459"/>
          </a:xfrm>
        </p:spPr>
        <p:txBody>
          <a:bodyPr vert="horz" lIns="91440" tIns="45720" rIns="91440" bIns="45720" rtlCol="0" anchor="t">
            <a:normAutofit/>
          </a:bodyPr>
          <a:lstStyle/>
          <a:p>
            <a:pPr algn="l"/>
            <a:endParaRPr lang="en-GB" sz="1200" b="1" dirty="0">
              <a:solidFill>
                <a:srgbClr val="595959"/>
              </a:solidFill>
              <a:latin typeface="Arial"/>
              <a:cs typeface="Arial"/>
            </a:endParaRPr>
          </a:p>
          <a:p>
            <a:pPr algn="l"/>
            <a:r>
              <a:rPr lang="en-GB" sz="2800" dirty="0">
                <a:solidFill>
                  <a:srgbClr val="595959"/>
                </a:solidFill>
                <a:latin typeface="Arial"/>
                <a:cs typeface="Arial"/>
              </a:rPr>
              <a:t>Suppliers will be prepared to produce more goods and services for a higher  price they can obtain. Therefore, the supply curve – when holding other influences constant – will slope upwards from left to right.</a:t>
            </a:r>
            <a:endParaRPr lang="en-GB" sz="2800" dirty="0">
              <a:solidFill>
                <a:srgbClr val="000000"/>
              </a:solidFill>
              <a:latin typeface="Arial"/>
              <a:cs typeface="Arial"/>
            </a:endParaRPr>
          </a:p>
          <a:p>
            <a:pPr algn="l"/>
            <a:r>
              <a:rPr lang="en-GB" sz="1200" b="1" dirty="0">
                <a:solidFill>
                  <a:srgbClr val="595959"/>
                </a:solidFill>
                <a:latin typeface="Arial"/>
                <a:cs typeface="Arial"/>
              </a:rPr>
              <a:t>                                                                                                    Supply curve</a:t>
            </a:r>
            <a:endParaRPr lang="en-US" dirty="0"/>
          </a:p>
        </p:txBody>
      </p:sp>
      <p:pic>
        <p:nvPicPr>
          <p:cNvPr id="2" name="Picture 1" descr="sa_apr12_f1fab_microecon-2">
            <a:extLst>
              <a:ext uri="{FF2B5EF4-FFF2-40B4-BE49-F238E27FC236}">
                <a16:creationId xmlns:a16="http://schemas.microsoft.com/office/drawing/2014/main" id="{384E1B0E-E495-C59C-C713-6188F4F17E3C}"/>
              </a:ext>
            </a:extLst>
          </p:cNvPr>
          <p:cNvPicPr>
            <a:picLocks noChangeAspect="1"/>
          </p:cNvPicPr>
          <p:nvPr/>
        </p:nvPicPr>
        <p:blipFill>
          <a:blip r:embed="rId2"/>
          <a:stretch>
            <a:fillRect/>
          </a:stretch>
        </p:blipFill>
        <p:spPr>
          <a:xfrm>
            <a:off x="2248397" y="2571019"/>
            <a:ext cx="8369597" cy="3593260"/>
          </a:xfrm>
          <a:prstGeom prst="rect">
            <a:avLst/>
          </a:prstGeom>
        </p:spPr>
      </p:pic>
    </p:spTree>
    <p:extLst>
      <p:ext uri="{BB962C8B-B14F-4D97-AF65-F5344CB8AC3E}">
        <p14:creationId xmlns:p14="http://schemas.microsoft.com/office/powerpoint/2010/main" val="12047598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74453" y="424642"/>
            <a:ext cx="11386867" cy="6285271"/>
          </a:xfrm>
        </p:spPr>
        <p:txBody>
          <a:bodyPr vert="horz" lIns="91440" tIns="45720" rIns="91440" bIns="45720" rtlCol="0" anchor="t">
            <a:normAutofit/>
          </a:bodyPr>
          <a:lstStyle/>
          <a:p>
            <a:pPr algn="l"/>
            <a:endParaRPr lang="en-US" sz="2800" dirty="0">
              <a:solidFill>
                <a:srgbClr val="595959"/>
              </a:solidFill>
              <a:latin typeface="Arial"/>
              <a:cs typeface="Arial"/>
            </a:endParaRPr>
          </a:p>
          <a:p>
            <a:pPr algn="l"/>
            <a:r>
              <a:rPr lang="en-US" sz="2800" dirty="0">
                <a:solidFill>
                  <a:srgbClr val="595959"/>
                </a:solidFill>
                <a:latin typeface="Arial"/>
                <a:cs typeface="Arial"/>
              </a:rPr>
              <a:t>The determinants of supply are:</a:t>
            </a:r>
            <a:endParaRPr lang="en-US" sz="2800" dirty="0"/>
          </a:p>
          <a:p>
            <a:pPr marL="457200" indent="-457200" algn="l">
              <a:buChar char="•"/>
            </a:pPr>
            <a:r>
              <a:rPr lang="en-US" sz="2800" dirty="0">
                <a:solidFill>
                  <a:srgbClr val="595959"/>
                </a:solidFill>
                <a:latin typeface="Arial"/>
                <a:cs typeface="Arial"/>
              </a:rPr>
              <a:t>Price</a:t>
            </a:r>
            <a:endParaRPr lang="en-US" sz="2800" dirty="0"/>
          </a:p>
          <a:p>
            <a:pPr marL="457200" indent="-457200" algn="l">
              <a:buChar char="•"/>
            </a:pPr>
            <a:r>
              <a:rPr lang="en-US" sz="2800" dirty="0">
                <a:solidFill>
                  <a:srgbClr val="595959"/>
                </a:solidFill>
                <a:latin typeface="Arial"/>
                <a:cs typeface="Arial"/>
              </a:rPr>
              <a:t>Prices of other goods and services</a:t>
            </a:r>
            <a:endParaRPr lang="en-US" sz="2800" dirty="0"/>
          </a:p>
          <a:p>
            <a:pPr marL="457200" indent="-457200" algn="l">
              <a:buChar char="•"/>
            </a:pPr>
            <a:r>
              <a:rPr lang="en-US" sz="2800" dirty="0">
                <a:solidFill>
                  <a:srgbClr val="595959"/>
                </a:solidFill>
                <a:latin typeface="Arial"/>
                <a:cs typeface="Arial"/>
              </a:rPr>
              <a:t>Relative revenues and costs of making the good or service</a:t>
            </a:r>
            <a:endParaRPr lang="en-US" sz="2800" dirty="0"/>
          </a:p>
          <a:p>
            <a:pPr marL="457200" indent="-457200" algn="l">
              <a:buChar char="•"/>
            </a:pPr>
            <a:r>
              <a:rPr lang="en-US" sz="2800" dirty="0">
                <a:solidFill>
                  <a:srgbClr val="595959"/>
                </a:solidFill>
                <a:latin typeface="Arial"/>
                <a:cs typeface="Arial"/>
              </a:rPr>
              <a:t>The objectives of producers and their future expectations</a:t>
            </a:r>
            <a:endParaRPr lang="en-US" sz="2800" dirty="0"/>
          </a:p>
          <a:p>
            <a:pPr marL="457200" indent="-457200" algn="l">
              <a:buChar char="•"/>
            </a:pPr>
            <a:r>
              <a:rPr lang="en-US" sz="2800" dirty="0">
                <a:solidFill>
                  <a:srgbClr val="595959"/>
                </a:solidFill>
                <a:latin typeface="Arial"/>
                <a:cs typeface="Arial"/>
              </a:rPr>
              <a:t>Technology.</a:t>
            </a:r>
            <a:endParaRPr lang="en-US" sz="2800" dirty="0"/>
          </a:p>
          <a:p>
            <a:pPr algn="l"/>
            <a:endParaRPr lang="en-US" sz="2800" b="1" dirty="0">
              <a:solidFill>
                <a:srgbClr val="132E57"/>
              </a:solidFill>
            </a:endParaRPr>
          </a:p>
          <a:p>
            <a:pPr algn="l"/>
            <a:endParaRPr lang="en-US" sz="2800" dirty="0">
              <a:latin typeface="Aptos" panose="020B0004020202020204"/>
              <a:cs typeface="Arial"/>
            </a:endParaRPr>
          </a:p>
          <a:p>
            <a:pPr marL="457200" indent="-457200" algn="l">
              <a:buFont typeface="Arial"/>
              <a:buChar char="•"/>
            </a:pPr>
            <a:endParaRPr lang="en-GB" sz="2800" dirty="0">
              <a:latin typeface="Arial"/>
              <a:cs typeface="Arial"/>
            </a:endParaRPr>
          </a:p>
          <a:p>
            <a:pPr marL="457200" indent="-457200" algn="l">
              <a:buFont typeface="Arial"/>
              <a:buChar char="•"/>
            </a:pPr>
            <a:endParaRPr lang="en-GB" sz="2800" dirty="0">
              <a:latin typeface="Arial"/>
              <a:cs typeface="Arial"/>
            </a:endParaRPr>
          </a:p>
          <a:p>
            <a:endParaRPr lang="en-GB" dirty="0"/>
          </a:p>
        </p:txBody>
      </p:sp>
    </p:spTree>
    <p:extLst>
      <p:ext uri="{BB962C8B-B14F-4D97-AF65-F5344CB8AC3E}">
        <p14:creationId xmlns:p14="http://schemas.microsoft.com/office/powerpoint/2010/main" val="2132383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704491" y="894080"/>
            <a:ext cx="10705189" cy="5197606"/>
          </a:xfrm>
        </p:spPr>
        <p:txBody>
          <a:bodyPr vert="horz" lIns="91440" tIns="45720" rIns="91440" bIns="45720" rtlCol="0" anchor="t">
            <a:normAutofit fontScale="77500" lnSpcReduction="20000"/>
          </a:bodyPr>
          <a:lstStyle/>
          <a:p>
            <a:pPr algn="l"/>
            <a:r>
              <a:rPr lang="en-US" sz="2800" b="1" dirty="0"/>
              <a:t>The price mechanism</a:t>
            </a:r>
          </a:p>
          <a:p>
            <a:pPr algn="l"/>
            <a:endParaRPr lang="en-US" sz="2800" b="1" dirty="0">
              <a:solidFill>
                <a:srgbClr val="000000"/>
              </a:solidFill>
              <a:latin typeface="Aptos"/>
              <a:cs typeface="Arial"/>
            </a:endParaRPr>
          </a:p>
          <a:p>
            <a:pPr algn="just"/>
            <a:r>
              <a:rPr lang="en-US" sz="2800" dirty="0">
                <a:solidFill>
                  <a:srgbClr val="595959"/>
                </a:solidFill>
                <a:latin typeface="Arial"/>
                <a:cs typeface="Arial"/>
              </a:rPr>
              <a:t>Much of the study of microeconomics is devoted to the analysis of how prices are determined in the markets. </a:t>
            </a:r>
          </a:p>
          <a:p>
            <a:pPr algn="just"/>
            <a:r>
              <a:rPr lang="en-US" sz="2800" dirty="0">
                <a:solidFill>
                  <a:srgbClr val="595959"/>
                </a:solidFill>
                <a:latin typeface="Arial"/>
                <a:cs typeface="Arial"/>
              </a:rPr>
              <a:t>A market is any system through which producers and consumers come together.</a:t>
            </a:r>
          </a:p>
          <a:p>
            <a:pPr algn="just"/>
            <a:endParaRPr lang="en-US" sz="2800" dirty="0">
              <a:solidFill>
                <a:srgbClr val="595959"/>
              </a:solidFill>
              <a:latin typeface="Arial"/>
              <a:cs typeface="Arial"/>
            </a:endParaRPr>
          </a:p>
          <a:p>
            <a:pPr algn="just"/>
            <a:r>
              <a:rPr lang="en-US" sz="2800" dirty="0">
                <a:solidFill>
                  <a:srgbClr val="595959"/>
                </a:solidFill>
                <a:latin typeface="Arial"/>
                <a:cs typeface="Arial"/>
              </a:rPr>
              <a:t>Producers and consumers generate forces that we call supply and demand respectively, and it is their interaction within the market that creates the price mechanism. </a:t>
            </a:r>
          </a:p>
          <a:p>
            <a:pPr algn="just"/>
            <a:endParaRPr lang="en-US" sz="2800" dirty="0">
              <a:latin typeface="Arial"/>
              <a:cs typeface="Arial"/>
            </a:endParaRPr>
          </a:p>
          <a:p>
            <a:pPr algn="just"/>
            <a:r>
              <a:rPr lang="en-US" sz="2800" dirty="0">
                <a:solidFill>
                  <a:srgbClr val="595959"/>
                </a:solidFill>
                <a:latin typeface="Arial"/>
                <a:cs typeface="Arial"/>
              </a:rPr>
              <a:t>Markets are essential to produce the goods and services required for everyday life. Even if an individual can produce all the food needed to survive, that person will still need clothes, shelter and other necessities. Therefore, from very early times, communities learned that they would benefit from exchange. </a:t>
            </a:r>
            <a:endParaRPr lang="en-US" sz="2800" dirty="0">
              <a:solidFill>
                <a:srgbClr val="000000"/>
              </a:solidFill>
              <a:latin typeface="Aptos" panose="020B0004020202020204"/>
              <a:cs typeface="Arial"/>
            </a:endParaRPr>
          </a:p>
          <a:p>
            <a:pPr algn="just"/>
            <a:endParaRPr lang="en-US" sz="2800" dirty="0">
              <a:solidFill>
                <a:srgbClr val="595959"/>
              </a:solidFill>
              <a:latin typeface="Arial"/>
              <a:cs typeface="Arial"/>
            </a:endParaRPr>
          </a:p>
          <a:p>
            <a:pPr algn="l"/>
            <a:br>
              <a:rPr lang="en-US" dirty="0"/>
            </a:br>
            <a:endParaRPr lang="en-US" sz="2800" dirty="0"/>
          </a:p>
          <a:p>
            <a:pPr algn="l"/>
            <a:endParaRPr lang="en-US" sz="2800" dirty="0">
              <a:latin typeface="Aptos" panose="020B0004020202020204"/>
              <a:cs typeface="Arial"/>
            </a:endParaRPr>
          </a:p>
          <a:p>
            <a:pPr marL="457200" indent="-457200" algn="l">
              <a:buFont typeface="Arial"/>
              <a:buChar char="•"/>
            </a:pPr>
            <a:endParaRPr lang="en-GB" sz="2800" dirty="0">
              <a:latin typeface="Arial"/>
              <a:cs typeface="Arial"/>
            </a:endParaRPr>
          </a:p>
          <a:p>
            <a:pPr marL="457200" indent="-457200" algn="l">
              <a:buFont typeface="Arial"/>
              <a:buChar char="•"/>
            </a:pPr>
            <a:endParaRPr lang="en-GB" sz="2800" dirty="0">
              <a:latin typeface="Arial"/>
              <a:cs typeface="Arial"/>
            </a:endParaRPr>
          </a:p>
          <a:p>
            <a:endParaRPr lang="en-GB" dirty="0"/>
          </a:p>
        </p:txBody>
      </p:sp>
    </p:spTree>
    <p:extLst>
      <p:ext uri="{BB962C8B-B14F-4D97-AF65-F5344CB8AC3E}">
        <p14:creationId xmlns:p14="http://schemas.microsoft.com/office/powerpoint/2010/main" val="39324660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59434" y="324001"/>
            <a:ext cx="11415621" cy="6127119"/>
          </a:xfrm>
        </p:spPr>
        <p:txBody>
          <a:bodyPr vert="horz" lIns="91440" tIns="45720" rIns="91440" bIns="45720" rtlCol="0" anchor="t">
            <a:normAutofit fontScale="92500" lnSpcReduction="10000"/>
          </a:bodyPr>
          <a:lstStyle/>
          <a:p>
            <a:pPr algn="l"/>
            <a:r>
              <a:rPr lang="en-GB" sz="2800" b="1" dirty="0"/>
              <a:t>Scarcity, choice and opportunity cost</a:t>
            </a:r>
            <a:endParaRPr lang="en-GB" sz="2800" dirty="0"/>
          </a:p>
          <a:p>
            <a:pPr algn="l"/>
            <a:r>
              <a:rPr lang="en-GB" sz="2800" dirty="0"/>
              <a:t>People and businesses have </a:t>
            </a:r>
            <a:r>
              <a:rPr lang="en-GB" sz="2800" b="1" dirty="0">
                <a:solidFill>
                  <a:schemeClr val="accent2"/>
                </a:solidFill>
              </a:rPr>
              <a:t>limited resources</a:t>
            </a:r>
            <a:r>
              <a:rPr lang="en-GB" sz="2800" dirty="0"/>
              <a:t>, such as money, time, workers and materials. They cannot have or produce everything they want, so they must make choices.</a:t>
            </a:r>
          </a:p>
          <a:p>
            <a:pPr lvl="0" algn="l"/>
            <a:r>
              <a:rPr lang="en-GB" sz="2800" dirty="0"/>
              <a:t>Scarcity: Resources are limited compared with people’s wants.</a:t>
            </a:r>
          </a:p>
          <a:p>
            <a:pPr lvl="0" algn="l"/>
            <a:r>
              <a:rPr lang="en-GB" sz="2800" dirty="0"/>
              <a:t>Choice: Deciding how to use those limited resources.</a:t>
            </a:r>
          </a:p>
          <a:p>
            <a:pPr lvl="0" algn="l"/>
            <a:r>
              <a:rPr lang="en-GB" sz="2800" dirty="0"/>
              <a:t>Opportunity cost: The next best alternative you give up when making a choice.</a:t>
            </a:r>
          </a:p>
          <a:p>
            <a:pPr algn="l"/>
            <a:r>
              <a:rPr lang="en-GB" sz="2800" dirty="0">
                <a:solidFill>
                  <a:schemeClr val="accent2"/>
                </a:solidFill>
              </a:rPr>
              <a:t>Individual example: </a:t>
            </a:r>
            <a:r>
              <a:rPr lang="en-GB" sz="2800" dirty="0"/>
              <a:t>You have enough money to buy a car or go on holiday, but not both. If you choose the car, the holiday is your opportunity cost, assuming it was your next best alternative.</a:t>
            </a:r>
          </a:p>
          <a:p>
            <a:pPr algn="l"/>
            <a:r>
              <a:rPr lang="en-GB" sz="2800" dirty="0">
                <a:solidFill>
                  <a:schemeClr val="accent2"/>
                </a:solidFill>
              </a:rPr>
              <a:t>Business example</a:t>
            </a:r>
            <a:r>
              <a:rPr lang="en-GB" sz="2800" dirty="0"/>
              <a:t>: A bakery has enough time and ingredients to make either bread or cakes. If it chooses bread, the opportunity cost is the cakes it could have produced.</a:t>
            </a:r>
          </a:p>
          <a:p>
            <a:pPr algn="l"/>
            <a:r>
              <a:rPr lang="en-GB" sz="2800" dirty="0"/>
              <a:t>Scarcity means businesses must decide what to produce, how to produce it and who will receive it.</a:t>
            </a:r>
          </a:p>
          <a:p>
            <a:pPr marL="457200" indent="-457200" algn="l">
              <a:buFont typeface="Arial"/>
              <a:buChar char="•"/>
            </a:pPr>
            <a:endParaRPr lang="en-GB" sz="2800" dirty="0">
              <a:latin typeface="Arial"/>
              <a:cs typeface="Arial"/>
            </a:endParaRPr>
          </a:p>
          <a:p>
            <a:pPr algn="l"/>
            <a:endParaRPr lang="en-GB" dirty="0"/>
          </a:p>
        </p:txBody>
      </p:sp>
    </p:spTree>
    <p:extLst>
      <p:ext uri="{BB962C8B-B14F-4D97-AF65-F5344CB8AC3E}">
        <p14:creationId xmlns:p14="http://schemas.microsoft.com/office/powerpoint/2010/main" val="29269790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575095" y="367133"/>
            <a:ext cx="10869282" cy="5724553"/>
          </a:xfrm>
        </p:spPr>
        <p:txBody>
          <a:bodyPr vert="horz" lIns="91440" tIns="45720" rIns="91440" bIns="45720" rtlCol="0" anchor="t">
            <a:noAutofit/>
          </a:bodyPr>
          <a:lstStyle/>
          <a:p>
            <a:pPr algn="l"/>
            <a:r>
              <a:rPr lang="en-GB" sz="2800" b="1" dirty="0">
                <a:solidFill>
                  <a:srgbClr val="132E57"/>
                </a:solidFill>
              </a:rPr>
              <a:t>Law of Demand and Supply</a:t>
            </a:r>
            <a:endParaRPr lang="en-GB" sz="2800" dirty="0"/>
          </a:p>
          <a:p>
            <a:pPr algn="l"/>
            <a:r>
              <a:rPr lang="en-GB" sz="2800" dirty="0">
                <a:solidFill>
                  <a:srgbClr val="57595D"/>
                </a:solidFill>
                <a:ea typeface="+mn-lt"/>
                <a:cs typeface="+mn-lt"/>
              </a:rPr>
              <a:t>In microeconomics, the law of demand states that the quantity of commodities demanded by consumers varies inversely with prices of the commodities, all other factors being constant. This implies that if the price of any commodity increases, the demand for that commodity will decrease.</a:t>
            </a:r>
            <a:endParaRPr lang="en-GB" sz="2800"/>
          </a:p>
          <a:p>
            <a:pPr algn="l"/>
            <a:endParaRPr lang="en-GB" sz="2800" dirty="0">
              <a:solidFill>
                <a:srgbClr val="57595D"/>
              </a:solidFill>
              <a:ea typeface="+mn-lt"/>
              <a:cs typeface="+mn-lt"/>
            </a:endParaRPr>
          </a:p>
          <a:p>
            <a:pPr algn="l"/>
            <a:r>
              <a:rPr lang="en-GB" sz="2800" dirty="0">
                <a:solidFill>
                  <a:srgbClr val="57595D"/>
                </a:solidFill>
                <a:ea typeface="+mn-lt"/>
                <a:cs typeface="+mn-lt"/>
              </a:rPr>
              <a:t>The law of supply states that an increase in the price of any commodity will lead to an increase in supply and vice versa, all other factors being constant. The producers attempt to maximize their profit by increasing the quantity when the price rises.</a:t>
            </a:r>
            <a:endParaRPr lang="en-GB" sz="2800"/>
          </a:p>
          <a:p>
            <a:pPr algn="l"/>
            <a:endParaRPr lang="en-GB" sz="2800" b="1" dirty="0">
              <a:solidFill>
                <a:srgbClr val="132E57"/>
              </a:solidFill>
            </a:endParaRPr>
          </a:p>
        </p:txBody>
      </p:sp>
    </p:spTree>
    <p:extLst>
      <p:ext uri="{BB962C8B-B14F-4D97-AF65-F5344CB8AC3E}">
        <p14:creationId xmlns:p14="http://schemas.microsoft.com/office/powerpoint/2010/main" val="13280262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30680" y="180227"/>
            <a:ext cx="10768640" cy="5853950"/>
          </a:xfrm>
        </p:spPr>
        <p:txBody>
          <a:bodyPr vert="horz" lIns="91440" tIns="45720" rIns="91440" bIns="45720" rtlCol="0" anchor="t">
            <a:noAutofit/>
          </a:bodyPr>
          <a:lstStyle/>
          <a:p>
            <a:pPr algn="l"/>
            <a:endParaRPr lang="en-US" dirty="0">
              <a:solidFill>
                <a:srgbClr val="000000"/>
              </a:solidFill>
            </a:endParaRPr>
          </a:p>
          <a:p>
            <a:pPr algn="l"/>
            <a:r>
              <a:rPr lang="en-US" sz="2800" b="1" dirty="0">
                <a:solidFill>
                  <a:srgbClr val="000000"/>
                </a:solidFill>
              </a:rPr>
              <a:t>Elasticity</a:t>
            </a:r>
            <a:endParaRPr lang="en-US" sz="2800" b="1" dirty="0"/>
          </a:p>
          <a:p>
            <a:pPr algn="l"/>
            <a:r>
              <a:rPr lang="en-US" sz="2000" dirty="0">
                <a:solidFill>
                  <a:srgbClr val="595959"/>
                </a:solidFill>
                <a:latin typeface="Arial"/>
                <a:cs typeface="Arial"/>
              </a:rPr>
              <a:t>The concept of elasticity is concerned with the responsiveness of quantity demanded or quantity supplied to a change in price.</a:t>
            </a:r>
            <a:endParaRPr lang="en-US" sz="2000" dirty="0">
              <a:solidFill>
                <a:srgbClr val="000000"/>
              </a:solidFill>
              <a:latin typeface="Aptos" panose="020B0004020202020204"/>
              <a:cs typeface="Arial"/>
            </a:endParaRPr>
          </a:p>
          <a:p>
            <a:pPr algn="l"/>
            <a:endParaRPr lang="en-US" sz="2000" dirty="0">
              <a:solidFill>
                <a:srgbClr val="000000"/>
              </a:solidFill>
              <a:latin typeface="Aptos" panose="020B0004020202020204"/>
              <a:cs typeface="Arial"/>
            </a:endParaRPr>
          </a:p>
          <a:p>
            <a:pPr algn="l"/>
            <a:r>
              <a:rPr lang="en-US" sz="2000" dirty="0">
                <a:solidFill>
                  <a:srgbClr val="595959"/>
                </a:solidFill>
                <a:latin typeface="Arial"/>
                <a:cs typeface="Arial"/>
              </a:rPr>
              <a:t>If a small change in price brings about a massive change in quantity demanded, the price elasticity of demand is said to be highly elastic. </a:t>
            </a:r>
            <a:endParaRPr lang="en-US" sz="2000" dirty="0">
              <a:solidFill>
                <a:srgbClr val="000000"/>
              </a:solidFill>
              <a:latin typeface="Aptos" panose="020B0004020202020204"/>
              <a:cs typeface="Arial"/>
            </a:endParaRPr>
          </a:p>
          <a:p>
            <a:pPr algn="l"/>
            <a:endParaRPr lang="en-US" sz="2000" dirty="0">
              <a:solidFill>
                <a:srgbClr val="595959"/>
              </a:solidFill>
              <a:latin typeface="Arial"/>
              <a:cs typeface="Arial"/>
            </a:endParaRPr>
          </a:p>
          <a:p>
            <a:pPr algn="l"/>
            <a:r>
              <a:rPr lang="en-US" sz="2000" dirty="0">
                <a:solidFill>
                  <a:srgbClr val="595959"/>
                </a:solidFill>
                <a:latin typeface="Arial"/>
                <a:cs typeface="Arial"/>
              </a:rPr>
              <a:t>Conversely, if a change in price has little or no effect on the quantity demanded, the demand is said to be highly inelastic. </a:t>
            </a:r>
            <a:endParaRPr lang="en-US" sz="2000" dirty="0">
              <a:solidFill>
                <a:srgbClr val="000000"/>
              </a:solidFill>
              <a:latin typeface="Aptos" panose="020B0004020202020204"/>
              <a:cs typeface="Arial"/>
            </a:endParaRPr>
          </a:p>
          <a:p>
            <a:pPr algn="l"/>
            <a:endParaRPr lang="en-US" sz="2000" dirty="0">
              <a:solidFill>
                <a:srgbClr val="595959"/>
              </a:solidFill>
              <a:latin typeface="Arial"/>
              <a:cs typeface="Arial"/>
            </a:endParaRPr>
          </a:p>
          <a:p>
            <a:pPr algn="l"/>
            <a:r>
              <a:rPr lang="en-US" sz="2000" dirty="0">
                <a:solidFill>
                  <a:srgbClr val="595959"/>
                </a:solidFill>
                <a:latin typeface="Arial"/>
                <a:cs typeface="Arial"/>
              </a:rPr>
              <a:t>This concept is obviously very important to producers, who have to estimate the potential effects of their pricing strategies over time. It is also important to government finance departments, which have to model the implications of imposing sales taxes on goods and services in order to predict tax revenues.</a:t>
            </a:r>
            <a:endParaRPr lang="en-US" sz="2000" dirty="0"/>
          </a:p>
          <a:p>
            <a:pPr algn="l"/>
            <a:endParaRPr lang="en-US" sz="2000" dirty="0">
              <a:solidFill>
                <a:srgbClr val="595959"/>
              </a:solidFill>
              <a:latin typeface="Arial"/>
              <a:cs typeface="Arial"/>
            </a:endParaRPr>
          </a:p>
          <a:p>
            <a:pPr algn="l"/>
            <a:endParaRPr lang="en-US" sz="2000" b="1" dirty="0">
              <a:solidFill>
                <a:srgbClr val="132E57"/>
              </a:solidFill>
            </a:endParaRPr>
          </a:p>
          <a:p>
            <a:pPr algn="l"/>
            <a:endParaRPr lang="en-US" dirty="0">
              <a:latin typeface="Aptos" panose="020B0004020202020204"/>
              <a:cs typeface="Arial"/>
            </a:endParaRPr>
          </a:p>
          <a:p>
            <a:pPr marL="457200" indent="-457200" algn="l">
              <a:buFont typeface="Arial"/>
              <a:buChar char="•"/>
            </a:pPr>
            <a:endParaRPr lang="en-GB" sz="2800" dirty="0">
              <a:latin typeface="Arial"/>
              <a:cs typeface="Arial"/>
            </a:endParaRPr>
          </a:p>
          <a:p>
            <a:pPr marL="457200" indent="-457200" algn="l">
              <a:buFont typeface="Arial"/>
              <a:buChar char="•"/>
            </a:pPr>
            <a:endParaRPr lang="en-GB" sz="2800" dirty="0">
              <a:latin typeface="Arial"/>
              <a:cs typeface="Arial"/>
            </a:endParaRPr>
          </a:p>
          <a:p>
            <a:endParaRPr lang="en-GB" dirty="0"/>
          </a:p>
        </p:txBody>
      </p:sp>
    </p:spTree>
    <p:extLst>
      <p:ext uri="{BB962C8B-B14F-4D97-AF65-F5344CB8AC3E}">
        <p14:creationId xmlns:p14="http://schemas.microsoft.com/office/powerpoint/2010/main" val="42421756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28DD6D-F7E0-0732-B66C-2CC8ED85BF4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08EA778-ED90-1BF3-0633-EC9D3E0436D1}"/>
              </a:ext>
            </a:extLst>
          </p:cNvPr>
          <p:cNvSpPr>
            <a:spLocks noGrp="1"/>
          </p:cNvSpPr>
          <p:nvPr>
            <p:ph idx="1"/>
          </p:nvPr>
        </p:nvSpPr>
        <p:spPr/>
        <p:txBody>
          <a:bodyPr>
            <a:normAutofit fontScale="77500" lnSpcReduction="20000"/>
          </a:bodyPr>
          <a:lstStyle/>
          <a:p>
            <a:pPr marL="0" indent="0">
              <a:buNone/>
            </a:pPr>
            <a:r>
              <a:rPr lang="en-GB" b="1" dirty="0"/>
              <a:t>Imagine two customers booking the same hotel:</a:t>
            </a:r>
            <a:endParaRPr lang="en-GB" dirty="0"/>
          </a:p>
          <a:p>
            <a:r>
              <a:rPr lang="en-GB" dirty="0"/>
              <a:t>A holidaymaker — elastic demand</a:t>
            </a:r>
            <a:br>
              <a:rPr lang="en-GB" dirty="0"/>
            </a:br>
            <a:r>
              <a:rPr lang="en-GB" dirty="0"/>
              <a:t>Sarah is planning a weekend away. The hotel raises its room price from £100 to £130. She chooses a cheaper hotel or postpones her trip. She has several alternatives, so price strongly affects her decision.</a:t>
            </a:r>
          </a:p>
          <a:p>
            <a:r>
              <a:rPr lang="en-GB" dirty="0"/>
              <a:t>A business traveller — inelastic demand</a:t>
            </a:r>
            <a:br>
              <a:rPr lang="en-GB" dirty="0"/>
            </a:br>
            <a:r>
              <a:rPr lang="en-GB" dirty="0"/>
              <a:t>Tahir must attend a meeting next to the hotel tomorrow morning, and his employer pays for the room. The price rises from £100 to £130, but he still books. Price has less influence on his decision because location and timing are more important.</a:t>
            </a:r>
          </a:p>
          <a:p>
            <a:r>
              <a:rPr lang="en-GB" dirty="0"/>
              <a:t>Across many customers, these behaviours mean:</a:t>
            </a:r>
          </a:p>
          <a:p>
            <a:pPr lvl="0"/>
            <a:r>
              <a:rPr lang="en-GB" dirty="0"/>
              <a:t>Elastic demand: A price increase causes a proportionately larger fall in bookings.</a:t>
            </a:r>
          </a:p>
          <a:p>
            <a:pPr lvl="0"/>
            <a:r>
              <a:rPr lang="en-GB" dirty="0"/>
              <a:t>Inelastic demand: A price increase causes a proportionately smaller fall in bookings.</a:t>
            </a:r>
          </a:p>
          <a:p>
            <a:pPr marL="0" indent="0">
              <a:buNone/>
            </a:pPr>
            <a:endParaRPr lang="en-GB" dirty="0"/>
          </a:p>
        </p:txBody>
      </p:sp>
    </p:spTree>
    <p:extLst>
      <p:ext uri="{BB962C8B-B14F-4D97-AF65-F5344CB8AC3E}">
        <p14:creationId xmlns:p14="http://schemas.microsoft.com/office/powerpoint/2010/main" val="37361203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740944"/>
            <a:ext cx="9719094" cy="6112742"/>
          </a:xfrm>
        </p:spPr>
        <p:txBody>
          <a:bodyPr vert="horz" lIns="91440" tIns="45720" rIns="91440" bIns="45720" rtlCol="0" anchor="t">
            <a:normAutofit/>
          </a:bodyPr>
          <a:lstStyle/>
          <a:p>
            <a:pPr algn="l"/>
            <a:r>
              <a:rPr lang="en-US" b="1" dirty="0">
                <a:solidFill>
                  <a:srgbClr val="000000"/>
                </a:solidFill>
              </a:rPr>
              <a:t>Equilibrium.</a:t>
            </a:r>
            <a:endParaRPr lang="en-US" b="1" dirty="0"/>
          </a:p>
          <a:p>
            <a:pPr algn="l"/>
            <a:r>
              <a:rPr lang="en-US" dirty="0">
                <a:solidFill>
                  <a:srgbClr val="595959"/>
                </a:solidFill>
                <a:latin typeface="Arial"/>
                <a:cs typeface="Arial"/>
              </a:rPr>
              <a:t>Assuming all determinants of supply and demand are to be constant except price, a firm will produce where the supply curve intersects the demand curve. By  definition, this is the point at which the quantity supplied equals the quantity demanded</a:t>
            </a:r>
            <a:endParaRPr lang="en-US" dirty="0"/>
          </a:p>
          <a:p>
            <a:pPr algn="l"/>
            <a:endParaRPr lang="en-US" b="1" dirty="0">
              <a:solidFill>
                <a:srgbClr val="132E57"/>
              </a:solidFill>
            </a:endParaRPr>
          </a:p>
          <a:p>
            <a:pPr algn="l"/>
            <a:endParaRPr lang="en-US" dirty="0">
              <a:latin typeface="Aptos" panose="020B0004020202020204"/>
              <a:cs typeface="Arial"/>
            </a:endParaRPr>
          </a:p>
          <a:p>
            <a:pPr marL="457200" indent="-457200" algn="l">
              <a:buFont typeface="Arial"/>
              <a:buChar char="•"/>
            </a:pPr>
            <a:endParaRPr lang="en-GB" sz="2800" dirty="0">
              <a:latin typeface="Arial"/>
              <a:cs typeface="Arial"/>
            </a:endParaRPr>
          </a:p>
          <a:p>
            <a:pPr marL="457200" indent="-457200" algn="l">
              <a:buFont typeface="Arial"/>
              <a:buChar char="•"/>
            </a:pPr>
            <a:endParaRPr lang="en-GB" sz="2800" dirty="0">
              <a:latin typeface="Arial"/>
              <a:cs typeface="Arial"/>
            </a:endParaRPr>
          </a:p>
          <a:p>
            <a:endParaRPr lang="en-GB" dirty="0"/>
          </a:p>
        </p:txBody>
      </p:sp>
      <p:pic>
        <p:nvPicPr>
          <p:cNvPr id="2" name="Picture 1" descr="sa_apr12_f1fab_microecon-3">
            <a:extLst>
              <a:ext uri="{FF2B5EF4-FFF2-40B4-BE49-F238E27FC236}">
                <a16:creationId xmlns:a16="http://schemas.microsoft.com/office/drawing/2014/main" id="{8116160B-3EA4-E916-3F17-9ACC019F406E}"/>
              </a:ext>
            </a:extLst>
          </p:cNvPr>
          <p:cNvPicPr>
            <a:picLocks noChangeAspect="1"/>
          </p:cNvPicPr>
          <p:nvPr/>
        </p:nvPicPr>
        <p:blipFill>
          <a:blip r:embed="rId2"/>
          <a:stretch>
            <a:fillRect/>
          </a:stretch>
        </p:blipFill>
        <p:spPr>
          <a:xfrm>
            <a:off x="3047282" y="3062917"/>
            <a:ext cx="6902568" cy="3276959"/>
          </a:xfrm>
          <a:prstGeom prst="rect">
            <a:avLst/>
          </a:prstGeom>
        </p:spPr>
      </p:pic>
    </p:spTree>
    <p:extLst>
      <p:ext uri="{BB962C8B-B14F-4D97-AF65-F5344CB8AC3E}">
        <p14:creationId xmlns:p14="http://schemas.microsoft.com/office/powerpoint/2010/main" val="26945068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740944"/>
            <a:ext cx="9144000" cy="4516856"/>
          </a:xfrm>
        </p:spPr>
        <p:txBody>
          <a:bodyPr vert="horz" lIns="91440" tIns="45720" rIns="91440" bIns="45720" rtlCol="0" anchor="t">
            <a:normAutofit/>
          </a:bodyPr>
          <a:lstStyle/>
          <a:p>
            <a:pPr algn="l"/>
            <a:endParaRPr lang="en-US" b="1" dirty="0">
              <a:solidFill>
                <a:srgbClr val="132E57"/>
              </a:solidFill>
            </a:endParaRPr>
          </a:p>
          <a:p>
            <a:pPr algn="l"/>
            <a:endParaRPr lang="en-GB" dirty="0"/>
          </a:p>
        </p:txBody>
      </p:sp>
      <p:pic>
        <p:nvPicPr>
          <p:cNvPr id="2" name="Picture 1" descr="Microeconomics - Law of Demand and Supply">
            <a:extLst>
              <a:ext uri="{FF2B5EF4-FFF2-40B4-BE49-F238E27FC236}">
                <a16:creationId xmlns:a16="http://schemas.microsoft.com/office/drawing/2014/main" id="{7C4C6BDB-B90C-F687-DA93-9596CB4DB92D}"/>
              </a:ext>
            </a:extLst>
          </p:cNvPr>
          <p:cNvPicPr>
            <a:picLocks noChangeAspect="1"/>
          </p:cNvPicPr>
          <p:nvPr/>
        </p:nvPicPr>
        <p:blipFill>
          <a:blip r:embed="rId2"/>
          <a:stretch>
            <a:fillRect/>
          </a:stretch>
        </p:blipFill>
        <p:spPr>
          <a:xfrm>
            <a:off x="1833562" y="457200"/>
            <a:ext cx="8524875" cy="5943600"/>
          </a:xfrm>
          <a:prstGeom prst="rect">
            <a:avLst/>
          </a:prstGeom>
        </p:spPr>
      </p:pic>
    </p:spTree>
    <p:extLst>
      <p:ext uri="{BB962C8B-B14F-4D97-AF65-F5344CB8AC3E}">
        <p14:creationId xmlns:p14="http://schemas.microsoft.com/office/powerpoint/2010/main" val="11169003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690114" y="740944"/>
            <a:ext cx="10926791" cy="4516856"/>
          </a:xfrm>
        </p:spPr>
        <p:txBody>
          <a:bodyPr vert="horz" lIns="91440" tIns="45720" rIns="91440" bIns="45720" rtlCol="0" anchor="t">
            <a:normAutofit/>
          </a:bodyPr>
          <a:lstStyle/>
          <a:p>
            <a:pPr algn="l"/>
            <a:endParaRPr lang="en-US" sz="1200" i="1" dirty="0">
              <a:solidFill>
                <a:srgbClr val="595959"/>
              </a:solidFill>
              <a:latin typeface="Arial"/>
              <a:cs typeface="Arial"/>
            </a:endParaRPr>
          </a:p>
          <a:p>
            <a:pPr algn="l"/>
            <a:r>
              <a:rPr lang="en-US" sz="2800" i="1" dirty="0">
                <a:solidFill>
                  <a:srgbClr val="595959"/>
                </a:solidFill>
                <a:latin typeface="Arial"/>
                <a:cs typeface="Arial"/>
              </a:rPr>
              <a:t>Price is determined at the intersection of the supply and demand curves.</a:t>
            </a:r>
            <a:endParaRPr lang="en-US" sz="2800" dirty="0"/>
          </a:p>
          <a:p>
            <a:pPr algn="l"/>
            <a:br>
              <a:rPr lang="en-US" sz="2800" dirty="0"/>
            </a:br>
            <a:r>
              <a:rPr lang="en-US" sz="2800" dirty="0">
                <a:solidFill>
                  <a:srgbClr val="595959"/>
                </a:solidFill>
                <a:latin typeface="Arial"/>
                <a:cs typeface="Arial"/>
              </a:rPr>
              <a:t>If the price is set above the equilibrium price, this will result in the quantity supplied exceeding the quantity demanded. Therefore, in order  to clear its inventory, the company will need to reduce its price.</a:t>
            </a:r>
            <a:endParaRPr lang="en-US" sz="2800"/>
          </a:p>
          <a:p>
            <a:pPr algn="l"/>
            <a:r>
              <a:rPr lang="en-US" sz="2800" dirty="0">
                <a:solidFill>
                  <a:srgbClr val="595959"/>
                </a:solidFill>
                <a:latin typeface="Arial"/>
                <a:cs typeface="Arial"/>
              </a:rPr>
              <a:t>Conversely, if the price is set below the equilibrium price, this will result in an excess demand situation, and the only way to eliminate this is to increase the price.</a:t>
            </a:r>
            <a:endParaRPr lang="en-US" sz="2800"/>
          </a:p>
          <a:p>
            <a:pPr algn="l"/>
            <a:endParaRPr lang="en-US" sz="2800" dirty="0">
              <a:latin typeface="Aptos" panose="020B0004020202020204"/>
              <a:cs typeface="Arial"/>
            </a:endParaRPr>
          </a:p>
          <a:p>
            <a:pPr marL="457200" indent="-457200" algn="l">
              <a:buFont typeface="Arial"/>
              <a:buChar char="•"/>
            </a:pPr>
            <a:endParaRPr lang="en-GB" sz="2800" dirty="0">
              <a:latin typeface="Arial"/>
              <a:cs typeface="Arial"/>
            </a:endParaRPr>
          </a:p>
          <a:p>
            <a:pPr marL="457200" indent="-457200" algn="l">
              <a:buFont typeface="Arial"/>
              <a:buChar char="•"/>
            </a:pPr>
            <a:endParaRPr lang="en-GB" sz="2800" dirty="0">
              <a:latin typeface="Arial"/>
              <a:cs typeface="Arial"/>
            </a:endParaRPr>
          </a:p>
          <a:p>
            <a:endParaRPr lang="en-GB" dirty="0"/>
          </a:p>
        </p:txBody>
      </p:sp>
    </p:spTree>
    <p:extLst>
      <p:ext uri="{BB962C8B-B14F-4D97-AF65-F5344CB8AC3E}">
        <p14:creationId xmlns:p14="http://schemas.microsoft.com/office/powerpoint/2010/main" val="15296990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4377" y="740944"/>
            <a:ext cx="11717546" cy="6127120"/>
          </a:xfrm>
        </p:spPr>
        <p:txBody>
          <a:bodyPr vert="horz" lIns="91440" tIns="45720" rIns="91440" bIns="45720" rtlCol="0" anchor="t">
            <a:normAutofit/>
          </a:bodyPr>
          <a:lstStyle/>
          <a:p>
            <a:pPr algn="l"/>
            <a:r>
              <a:rPr lang="en-US" b="1" dirty="0">
                <a:solidFill>
                  <a:srgbClr val="132E57"/>
                </a:solidFill>
              </a:rPr>
              <a:t>Structure of the Market</a:t>
            </a:r>
            <a:endParaRPr lang="en-US" dirty="0"/>
          </a:p>
          <a:p>
            <a:pPr algn="l"/>
            <a:r>
              <a:rPr lang="en-US" dirty="0">
                <a:solidFill>
                  <a:srgbClr val="57595D"/>
                </a:solidFill>
                <a:ea typeface="+mn-lt"/>
                <a:cs typeface="+mn-lt"/>
              </a:rPr>
              <a:t>Market structure is determined by various aspects, such as the number of buyers and sellers in the market, the distribution of market shares between them, and how convenient it is for the companies to enter and leave the market.</a:t>
            </a:r>
            <a:endParaRPr lang="en-US" dirty="0"/>
          </a:p>
          <a:p>
            <a:pPr algn="l"/>
            <a:r>
              <a:rPr lang="en-US" b="1" dirty="0">
                <a:solidFill>
                  <a:srgbClr val="132E57"/>
                </a:solidFill>
              </a:rPr>
              <a:t>Pure competition</a:t>
            </a:r>
            <a:endParaRPr lang="en-US" dirty="0"/>
          </a:p>
          <a:p>
            <a:pPr algn="l"/>
            <a:r>
              <a:rPr lang="en-US" dirty="0">
                <a:solidFill>
                  <a:srgbClr val="57595D"/>
                </a:solidFill>
                <a:ea typeface="+mn-lt"/>
                <a:cs typeface="+mn-lt"/>
              </a:rPr>
              <a:t>Pure competition is a market structure in which numerous:</a:t>
            </a:r>
            <a:endParaRPr lang="en-US" dirty="0">
              <a:solidFill>
                <a:srgbClr val="000000"/>
              </a:solidFill>
              <a:ea typeface="+mn-lt"/>
              <a:cs typeface="+mn-lt"/>
            </a:endParaRPr>
          </a:p>
          <a:p>
            <a:pPr marL="342900" indent="-342900" algn="l">
              <a:buChar char="•"/>
            </a:pPr>
            <a:r>
              <a:rPr lang="en-US" dirty="0">
                <a:solidFill>
                  <a:srgbClr val="57595D"/>
                </a:solidFill>
                <a:ea typeface="+mn-lt"/>
                <a:cs typeface="+mn-lt"/>
              </a:rPr>
              <a:t> Small firms compete against each other. </a:t>
            </a:r>
            <a:endParaRPr lang="en-US">
              <a:solidFill>
                <a:srgbClr val="000000"/>
              </a:solidFill>
              <a:ea typeface="+mn-lt"/>
              <a:cs typeface="+mn-lt"/>
            </a:endParaRPr>
          </a:p>
          <a:p>
            <a:pPr marL="342900" indent="-342900" algn="l">
              <a:buChar char="•"/>
            </a:pPr>
            <a:r>
              <a:rPr lang="en-US" dirty="0">
                <a:solidFill>
                  <a:srgbClr val="57595D"/>
                </a:solidFill>
                <a:ea typeface="+mn-lt"/>
                <a:cs typeface="+mn-lt"/>
              </a:rPr>
              <a:t>The demand and supply determine the quantity of the commodities produced and the market prices. </a:t>
            </a:r>
            <a:endParaRPr lang="en-US">
              <a:solidFill>
                <a:srgbClr val="000000"/>
              </a:solidFill>
              <a:ea typeface="+mn-lt"/>
              <a:cs typeface="+mn-lt"/>
            </a:endParaRPr>
          </a:p>
          <a:p>
            <a:pPr marL="342900" indent="-342900" algn="l">
              <a:buChar char="•"/>
            </a:pPr>
            <a:r>
              <a:rPr lang="en-US" dirty="0">
                <a:solidFill>
                  <a:srgbClr val="57595D"/>
                </a:solidFill>
                <a:ea typeface="+mn-lt"/>
                <a:cs typeface="+mn-lt"/>
              </a:rPr>
              <a:t>The firms cannot influence the prices, and the commodities produced by all the firms are identical.</a:t>
            </a:r>
            <a:endParaRPr lang="en-US"/>
          </a:p>
          <a:p>
            <a:pPr marL="342900" indent="-342900" algn="l">
              <a:buChar char="•"/>
            </a:pPr>
            <a:r>
              <a:rPr lang="en-US" dirty="0">
                <a:solidFill>
                  <a:srgbClr val="595959"/>
                </a:solidFill>
                <a:latin typeface="Arial"/>
                <a:cs typeface="Arial"/>
              </a:rPr>
              <a:t>There are no barriers to entry to the market or exit from the market</a:t>
            </a:r>
            <a:endParaRPr lang="en-US" dirty="0"/>
          </a:p>
          <a:p>
            <a:pPr marL="342900" indent="-342900" algn="l">
              <a:buChar char="•"/>
            </a:pPr>
            <a:r>
              <a:rPr lang="en-US" dirty="0">
                <a:solidFill>
                  <a:srgbClr val="595959"/>
                </a:solidFill>
                <a:latin typeface="Arial"/>
                <a:cs typeface="Arial"/>
              </a:rPr>
              <a:t>Both producers and consumers have perfect knowledge of the market place.</a:t>
            </a:r>
            <a:endParaRPr lang="en-US" dirty="0"/>
          </a:p>
          <a:p>
            <a:pPr algn="l"/>
            <a:endParaRPr lang="en-US" dirty="0"/>
          </a:p>
          <a:p>
            <a:pPr algn="l"/>
            <a:endParaRPr lang="en-US" dirty="0">
              <a:solidFill>
                <a:srgbClr val="57595D"/>
              </a:solidFill>
            </a:endParaRPr>
          </a:p>
          <a:p>
            <a:pPr algn="l"/>
            <a:endParaRPr lang="en-US" b="1" dirty="0">
              <a:solidFill>
                <a:srgbClr val="132E57"/>
              </a:solidFill>
            </a:endParaRPr>
          </a:p>
          <a:p>
            <a:pPr algn="l"/>
            <a:endParaRPr lang="en-GB" b="1" dirty="0">
              <a:solidFill>
                <a:srgbClr val="132E57"/>
              </a:solidFill>
            </a:endParaRPr>
          </a:p>
        </p:txBody>
      </p:sp>
    </p:spTree>
    <p:extLst>
      <p:ext uri="{BB962C8B-B14F-4D97-AF65-F5344CB8AC3E}">
        <p14:creationId xmlns:p14="http://schemas.microsoft.com/office/powerpoint/2010/main" val="14202574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01284" y="151473"/>
            <a:ext cx="11674413" cy="6544062"/>
          </a:xfrm>
        </p:spPr>
        <p:txBody>
          <a:bodyPr vert="horz" lIns="91440" tIns="45720" rIns="91440" bIns="45720" rtlCol="0" anchor="t">
            <a:normAutofit lnSpcReduction="10000"/>
          </a:bodyPr>
          <a:lstStyle/>
          <a:p>
            <a:pPr algn="l"/>
            <a:r>
              <a:rPr lang="en-US" b="1" dirty="0">
                <a:solidFill>
                  <a:srgbClr val="132E57"/>
                </a:solidFill>
              </a:rPr>
              <a:t> Monopoly</a:t>
            </a:r>
            <a:endParaRPr lang="en-US" dirty="0"/>
          </a:p>
          <a:p>
            <a:pPr algn="l"/>
            <a:r>
              <a:rPr lang="en-US" dirty="0">
                <a:solidFill>
                  <a:srgbClr val="595959"/>
                </a:solidFill>
                <a:latin typeface="Arial"/>
                <a:cs typeface="Arial"/>
              </a:rPr>
              <a:t>A monopoly arises when:</a:t>
            </a:r>
            <a:endParaRPr lang="en-US" dirty="0">
              <a:solidFill>
                <a:srgbClr val="000000"/>
              </a:solidFill>
              <a:latin typeface="Aptos" panose="020B0004020202020204"/>
              <a:cs typeface="Arial"/>
            </a:endParaRPr>
          </a:p>
          <a:p>
            <a:pPr algn="l"/>
            <a:r>
              <a:rPr lang="en-US" dirty="0">
                <a:solidFill>
                  <a:srgbClr val="595959"/>
                </a:solidFill>
                <a:latin typeface="Arial"/>
                <a:cs typeface="Arial"/>
              </a:rPr>
              <a:t> there is only one producer in the market.  </a:t>
            </a:r>
          </a:p>
          <a:p>
            <a:pPr algn="l"/>
            <a:r>
              <a:rPr lang="en-US" sz="2600" dirty="0">
                <a:solidFill>
                  <a:srgbClr val="57595D"/>
                </a:solidFill>
                <a:ea typeface="+mn-lt"/>
                <a:cs typeface="+mn-lt"/>
              </a:rPr>
              <a:t>In  a monopolistic market structure, there is a single company controlling the supply in the entire market. As there are no substitutes, the company reduces the quantity supplied, increases the price, and earns considerable profits.</a:t>
            </a:r>
            <a:endParaRPr lang="en-US" sz="2600" dirty="0">
              <a:solidFill>
                <a:srgbClr val="000000"/>
              </a:solidFill>
              <a:ea typeface="+mn-lt"/>
              <a:cs typeface="+mn-lt"/>
            </a:endParaRPr>
          </a:p>
          <a:p>
            <a:pPr algn="l"/>
            <a:r>
              <a:rPr lang="en-US" dirty="0">
                <a:solidFill>
                  <a:srgbClr val="595959"/>
                </a:solidFill>
                <a:latin typeface="Arial"/>
                <a:cs typeface="Arial"/>
              </a:rPr>
              <a:t>It should be noted the laws of many countries define a monopoly in less extreme terms, usually referring to firms that have more than a specified share of a market.</a:t>
            </a:r>
            <a:endParaRPr lang="en-US" dirty="0">
              <a:solidFill>
                <a:srgbClr val="000000"/>
              </a:solidFill>
              <a:latin typeface="Arial"/>
              <a:cs typeface="Arial"/>
            </a:endParaRPr>
          </a:p>
          <a:p>
            <a:pPr algn="l"/>
            <a:endParaRPr lang="en-US" dirty="0">
              <a:solidFill>
                <a:srgbClr val="595959"/>
              </a:solidFill>
              <a:latin typeface="Arial"/>
              <a:cs typeface="Arial"/>
            </a:endParaRPr>
          </a:p>
          <a:p>
            <a:pPr algn="l"/>
            <a:r>
              <a:rPr lang="en-US" dirty="0">
                <a:solidFill>
                  <a:srgbClr val="595959"/>
                </a:solidFill>
                <a:latin typeface="Arial"/>
                <a:cs typeface="Arial"/>
              </a:rPr>
              <a:t>Unlike perfect competition, monopolies can and do arise in real life. This may be because the producer has a statutory right to be the only producer, or the producer may be a corporation owned by the government itself.</a:t>
            </a:r>
            <a:br>
              <a:rPr lang="en-US" dirty="0">
                <a:latin typeface="Arial"/>
                <a:cs typeface="Arial"/>
              </a:rPr>
            </a:br>
            <a:endParaRPr lang="en-US" dirty="0">
              <a:solidFill>
                <a:srgbClr val="595959"/>
              </a:solidFill>
              <a:latin typeface="Arial"/>
              <a:cs typeface="Arial"/>
            </a:endParaRPr>
          </a:p>
          <a:p>
            <a:pPr algn="l"/>
            <a:r>
              <a:rPr lang="en-US" dirty="0">
                <a:solidFill>
                  <a:srgbClr val="595959"/>
                </a:solidFill>
                <a:latin typeface="Arial"/>
                <a:cs typeface="Arial"/>
              </a:rPr>
              <a:t>A monopoly enjoys a privilege in that it can strike its own price in the market place, which can give rise to what economists call ‘super-normal profits’. For this reason, monopolies are usually subject to government control, or to regulation by non-governmental </a:t>
            </a:r>
            <a:r>
              <a:rPr lang="en-US" dirty="0" err="1">
                <a:solidFill>
                  <a:srgbClr val="595959"/>
                </a:solidFill>
                <a:latin typeface="Arial"/>
                <a:cs typeface="Arial"/>
              </a:rPr>
              <a:t>organisations</a:t>
            </a:r>
            <a:r>
              <a:rPr lang="en-US" dirty="0">
                <a:solidFill>
                  <a:srgbClr val="595959"/>
                </a:solidFill>
                <a:latin typeface="Arial"/>
                <a:cs typeface="Arial"/>
              </a:rPr>
              <a:t>.</a:t>
            </a:r>
            <a:endParaRPr lang="en-US" dirty="0"/>
          </a:p>
          <a:p>
            <a:pPr algn="l"/>
            <a:endParaRPr lang="en-US" dirty="0">
              <a:solidFill>
                <a:srgbClr val="57595D"/>
              </a:solidFill>
            </a:endParaRPr>
          </a:p>
          <a:p>
            <a:pPr algn="l"/>
            <a:endParaRPr lang="en-US" dirty="0">
              <a:solidFill>
                <a:srgbClr val="000000"/>
              </a:solidFill>
            </a:endParaRPr>
          </a:p>
          <a:p>
            <a:pPr algn="l"/>
            <a:endParaRPr lang="en-GB" b="1" dirty="0">
              <a:solidFill>
                <a:srgbClr val="132E57"/>
              </a:solidFill>
            </a:endParaRPr>
          </a:p>
        </p:txBody>
      </p:sp>
    </p:spTree>
    <p:extLst>
      <p:ext uri="{BB962C8B-B14F-4D97-AF65-F5344CB8AC3E}">
        <p14:creationId xmlns:p14="http://schemas.microsoft.com/office/powerpoint/2010/main" val="23168745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95290-36FB-F576-CB32-884DB6E2D2E4}"/>
              </a:ext>
            </a:extLst>
          </p:cNvPr>
          <p:cNvSpPr>
            <a:spLocks noGrp="1"/>
          </p:cNvSpPr>
          <p:nvPr>
            <p:ph type="title"/>
          </p:nvPr>
        </p:nvSpPr>
        <p:spPr>
          <a:xfrm>
            <a:off x="481013" y="3752849"/>
            <a:ext cx="3290887" cy="2452687"/>
          </a:xfrm>
        </p:spPr>
        <p:txBody>
          <a:bodyPr anchor="ctr">
            <a:normAutofit/>
          </a:bodyPr>
          <a:lstStyle/>
          <a:p>
            <a:endParaRPr lang="en-GB" sz="3600"/>
          </a:p>
        </p:txBody>
      </p:sp>
      <p:pic>
        <p:nvPicPr>
          <p:cNvPr id="4" name="Picture 3" descr="Brittany Ferries to end Poole-Cherbourg route early - BBC News">
            <a:extLst>
              <a:ext uri="{FF2B5EF4-FFF2-40B4-BE49-F238E27FC236}">
                <a16:creationId xmlns:a16="http://schemas.microsoft.com/office/drawing/2014/main" id="{195830F5-EFB0-758A-310C-D58DAF58086E}"/>
              </a:ext>
            </a:extLst>
          </p:cNvPr>
          <p:cNvPicPr>
            <a:picLocks noChangeAspect="1"/>
          </p:cNvPicPr>
          <p:nvPr/>
        </p:nvPicPr>
        <p:blipFill>
          <a:blip r:embed="rId2"/>
          <a:srcRect t="35602" b="10291"/>
          <a:stretch>
            <a:fillRect/>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DCE5EFDE-274D-383F-DAA9-4E950B52189F}"/>
              </a:ext>
            </a:extLst>
          </p:cNvPr>
          <p:cNvSpPr>
            <a:spLocks noGrp="1"/>
          </p:cNvSpPr>
          <p:nvPr>
            <p:ph idx="1"/>
          </p:nvPr>
        </p:nvSpPr>
        <p:spPr>
          <a:xfrm>
            <a:off x="4223982" y="3752850"/>
            <a:ext cx="7485413" cy="2452687"/>
          </a:xfrm>
        </p:spPr>
        <p:txBody>
          <a:bodyPr anchor="ctr">
            <a:normAutofit/>
          </a:bodyPr>
          <a:lstStyle/>
          <a:p>
            <a:pPr marL="0" indent="0">
              <a:buNone/>
            </a:pPr>
            <a:r>
              <a:rPr lang="en-GB" sz="1800" dirty="0"/>
              <a:t>Imagine a small island where </a:t>
            </a:r>
            <a:r>
              <a:rPr lang="en-GB" sz="1800" b="1" dirty="0">
                <a:solidFill>
                  <a:schemeClr val="accent2"/>
                </a:solidFill>
              </a:rPr>
              <a:t>one company operates the only ferry service</a:t>
            </a:r>
            <a:r>
              <a:rPr lang="en-GB" sz="1800" dirty="0"/>
              <a:t>. There is no bridge, airport or alternative ferry operator.</a:t>
            </a:r>
          </a:p>
          <a:p>
            <a:pPr marL="0" indent="0">
              <a:buNone/>
            </a:pPr>
            <a:r>
              <a:rPr lang="en-GB" sz="1800" dirty="0"/>
              <a:t>Residents and tourists must use this company to travel to the mainland. Because it faces </a:t>
            </a:r>
            <a:r>
              <a:rPr lang="en-GB" sz="1800" b="1" dirty="0">
                <a:solidFill>
                  <a:schemeClr val="accent2"/>
                </a:solidFill>
              </a:rPr>
              <a:t>no competition, </a:t>
            </a:r>
            <a:r>
              <a:rPr lang="en-GB" sz="1800" dirty="0"/>
              <a:t>the company has considerable power to set ticket prices. It could raise fares or reduce the number of crossings, leaving passengers with few alternatives.</a:t>
            </a:r>
          </a:p>
          <a:p>
            <a:pPr marL="0" indent="0">
              <a:buNone/>
            </a:pPr>
            <a:endParaRPr lang="en-GB" sz="1800" dirty="0"/>
          </a:p>
        </p:txBody>
      </p:sp>
    </p:spTree>
    <p:extLst>
      <p:ext uri="{BB962C8B-B14F-4D97-AF65-F5344CB8AC3E}">
        <p14:creationId xmlns:p14="http://schemas.microsoft.com/office/powerpoint/2010/main" val="6087465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661359" y="338378"/>
            <a:ext cx="10495470" cy="6213383"/>
          </a:xfrm>
        </p:spPr>
        <p:txBody>
          <a:bodyPr vert="horz" lIns="91440" tIns="45720" rIns="91440" bIns="45720" rtlCol="0" anchor="t">
            <a:normAutofit fontScale="92500" lnSpcReduction="10000"/>
          </a:bodyPr>
          <a:lstStyle/>
          <a:p>
            <a:pPr algn="l"/>
            <a:r>
              <a:rPr lang="en-US" b="1" dirty="0">
                <a:solidFill>
                  <a:srgbClr val="132E57"/>
                </a:solidFill>
              </a:rPr>
              <a:t> Oligopoly</a:t>
            </a:r>
            <a:endParaRPr lang="en-US" dirty="0"/>
          </a:p>
          <a:p>
            <a:pPr algn="l"/>
            <a:r>
              <a:rPr lang="en-US" dirty="0">
                <a:solidFill>
                  <a:srgbClr val="57595D"/>
                </a:solidFill>
                <a:ea typeface="+mn-lt"/>
                <a:cs typeface="+mn-lt"/>
              </a:rPr>
              <a:t>In an oligopoly, a few companies control the entire market. The companies can either compete or collaborate to raise prices and earn more profits.</a:t>
            </a:r>
            <a:endParaRPr lang="en-US" dirty="0">
              <a:solidFill>
                <a:srgbClr val="57595D"/>
              </a:solidFill>
            </a:endParaRPr>
          </a:p>
          <a:p>
            <a:pPr algn="l"/>
            <a:r>
              <a:rPr lang="en-US" dirty="0">
                <a:solidFill>
                  <a:srgbClr val="595959"/>
                </a:solidFill>
                <a:latin typeface="Arial"/>
                <a:cs typeface="Arial"/>
              </a:rPr>
              <a:t>An oligopoly arises when there are few producers that exert considerable influence in a market. As there are few producers, they are likely to have a high level of knowledge about the actions of their competitors, and should be able to predict responses to changes in their strategies.</a:t>
            </a:r>
            <a:br>
              <a:rPr lang="en-US" dirty="0">
                <a:latin typeface="Arial"/>
                <a:cs typeface="Arial"/>
              </a:rPr>
            </a:br>
            <a:endParaRPr lang="en-US" dirty="0">
              <a:solidFill>
                <a:srgbClr val="595959"/>
              </a:solidFill>
              <a:latin typeface="Arial"/>
              <a:cs typeface="Arial"/>
            </a:endParaRPr>
          </a:p>
          <a:p>
            <a:pPr algn="l"/>
            <a:r>
              <a:rPr lang="en-US" dirty="0">
                <a:solidFill>
                  <a:srgbClr val="595959"/>
                </a:solidFill>
                <a:latin typeface="Arial"/>
                <a:cs typeface="Arial"/>
              </a:rPr>
              <a:t>The minimum number of firms in an oligopoly is two, and this particular form of oligopoly is called a duopoly. </a:t>
            </a:r>
            <a:endParaRPr lang="en-US" dirty="0">
              <a:solidFill>
                <a:srgbClr val="000000"/>
              </a:solidFill>
              <a:latin typeface="Aptos" panose="020B0004020202020204"/>
              <a:cs typeface="Arial"/>
            </a:endParaRPr>
          </a:p>
          <a:p>
            <a:pPr algn="l"/>
            <a:r>
              <a:rPr lang="en-US" dirty="0">
                <a:solidFill>
                  <a:srgbClr val="595959"/>
                </a:solidFill>
                <a:latin typeface="Arial"/>
                <a:cs typeface="Arial"/>
              </a:rPr>
              <a:t>There are several examples of duopolies, including the two major cola producers and, for several product lines, Unilever and Procter &amp; Gamble. However, markets dominated by perhaps up to six producers could be regarded as oligopolistic in nature. Where a few large producers dominate a market, the industry is said to be highly concentrated.</a:t>
            </a:r>
            <a:br>
              <a:rPr lang="en-US" dirty="0">
                <a:latin typeface="Arial"/>
                <a:cs typeface="Arial"/>
              </a:rPr>
            </a:br>
            <a:br>
              <a:rPr lang="en-US" dirty="0">
                <a:latin typeface="Arial"/>
                <a:cs typeface="Arial"/>
              </a:rPr>
            </a:br>
            <a:r>
              <a:rPr lang="en-US" dirty="0">
                <a:solidFill>
                  <a:srgbClr val="595959"/>
                </a:solidFill>
                <a:latin typeface="Arial"/>
                <a:cs typeface="Arial"/>
              </a:rPr>
              <a:t>Although it is difficult to make </a:t>
            </a:r>
            <a:r>
              <a:rPr lang="en-US" dirty="0" err="1">
                <a:solidFill>
                  <a:srgbClr val="595959"/>
                </a:solidFill>
                <a:latin typeface="Arial"/>
                <a:cs typeface="Arial"/>
              </a:rPr>
              <a:t>generalisations</a:t>
            </a:r>
            <a:r>
              <a:rPr lang="en-US" dirty="0">
                <a:solidFill>
                  <a:srgbClr val="595959"/>
                </a:solidFill>
                <a:latin typeface="Arial"/>
                <a:cs typeface="Arial"/>
              </a:rPr>
              <a:t> across all oligopolistic markets, it is frequently noted that their characteristics include complex use of product differentiation, significant barriers to entry and a high level of influence on prices in the market  place.</a:t>
            </a:r>
            <a:endParaRPr lang="en-US" dirty="0"/>
          </a:p>
          <a:p>
            <a:pPr algn="l"/>
            <a:endParaRPr lang="en-US" dirty="0">
              <a:solidFill>
                <a:srgbClr val="57595D"/>
              </a:solidFill>
            </a:endParaRPr>
          </a:p>
          <a:p>
            <a:pPr algn="l"/>
            <a:endParaRPr lang="en-US" b="1" dirty="0">
              <a:solidFill>
                <a:srgbClr val="132E57"/>
              </a:solidFill>
            </a:endParaRPr>
          </a:p>
          <a:p>
            <a:pPr algn="l"/>
            <a:endParaRPr lang="en-US" b="1" dirty="0">
              <a:solidFill>
                <a:srgbClr val="132E57"/>
              </a:solidFill>
            </a:endParaRPr>
          </a:p>
          <a:p>
            <a:pPr algn="l"/>
            <a:endParaRPr lang="en-GB" b="1" dirty="0">
              <a:solidFill>
                <a:srgbClr val="132E57"/>
              </a:solidFill>
            </a:endParaRPr>
          </a:p>
        </p:txBody>
      </p:sp>
    </p:spTree>
    <p:extLst>
      <p:ext uri="{BB962C8B-B14F-4D97-AF65-F5344CB8AC3E}">
        <p14:creationId xmlns:p14="http://schemas.microsoft.com/office/powerpoint/2010/main" val="6536145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7A182-997C-5184-D441-27EC2A3A5C2A}"/>
              </a:ext>
            </a:extLst>
          </p:cNvPr>
          <p:cNvSpPr>
            <a:spLocks noGrp="1"/>
          </p:cNvSpPr>
          <p:nvPr>
            <p:ph type="title"/>
          </p:nvPr>
        </p:nvSpPr>
        <p:spPr>
          <a:xfrm>
            <a:off x="481013" y="3752849"/>
            <a:ext cx="3290887" cy="2452687"/>
          </a:xfrm>
        </p:spPr>
        <p:txBody>
          <a:bodyPr anchor="ctr">
            <a:normAutofit/>
          </a:bodyPr>
          <a:lstStyle/>
          <a:p>
            <a:endParaRPr lang="en-GB" sz="3600"/>
          </a:p>
        </p:txBody>
      </p:sp>
      <p:pic>
        <p:nvPicPr>
          <p:cNvPr id="4" name="Picture 3" descr="8 Reasons To Enjoy Your Flight | BootsnAll">
            <a:extLst>
              <a:ext uri="{FF2B5EF4-FFF2-40B4-BE49-F238E27FC236}">
                <a16:creationId xmlns:a16="http://schemas.microsoft.com/office/drawing/2014/main" id="{4D5291A0-B71B-F963-75AB-1D3F24DA0D19}"/>
              </a:ext>
            </a:extLst>
          </p:cNvPr>
          <p:cNvPicPr>
            <a:picLocks noChangeAspect="1"/>
          </p:cNvPicPr>
          <p:nvPr/>
        </p:nvPicPr>
        <p:blipFill>
          <a:blip r:embed="rId2"/>
          <a:srcRect t="17389" b="28505"/>
          <a:stretch>
            <a:fillRect/>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E7CE68CD-0EE2-36D3-02CD-2502EBA1C820}"/>
              </a:ext>
            </a:extLst>
          </p:cNvPr>
          <p:cNvSpPr>
            <a:spLocks noGrp="1"/>
          </p:cNvSpPr>
          <p:nvPr>
            <p:ph idx="1"/>
          </p:nvPr>
        </p:nvSpPr>
        <p:spPr>
          <a:xfrm>
            <a:off x="4223982" y="3752850"/>
            <a:ext cx="7485413" cy="2452687"/>
          </a:xfrm>
        </p:spPr>
        <p:txBody>
          <a:bodyPr anchor="ctr">
            <a:normAutofit/>
          </a:bodyPr>
          <a:lstStyle/>
          <a:p>
            <a:pPr marL="0" indent="0">
              <a:buNone/>
            </a:pPr>
            <a:r>
              <a:rPr lang="en-GB" sz="1800" dirty="0"/>
              <a:t>Imagine that </a:t>
            </a:r>
            <a:r>
              <a:rPr lang="en-GB" sz="1800" b="1" dirty="0"/>
              <a:t>three airlines operate most flights between two cities</a:t>
            </a:r>
            <a:r>
              <a:rPr lang="en-GB" sz="1800" dirty="0"/>
              <a:t>. Passengers have a choice, but a few companies dominate the market.</a:t>
            </a:r>
          </a:p>
          <a:p>
            <a:pPr marL="0" indent="0">
              <a:buNone/>
            </a:pPr>
            <a:r>
              <a:rPr lang="en-GB" sz="1800" dirty="0"/>
              <a:t>If one airline reduces its ticket price from </a:t>
            </a:r>
            <a:r>
              <a:rPr lang="en-GB" sz="1800" b="1" dirty="0"/>
              <a:t>£150 to £100</a:t>
            </a:r>
            <a:r>
              <a:rPr lang="en-GB" sz="1800" dirty="0"/>
              <a:t>, the other two may lower their prices to avoid losing customers. The first airline must therefore consider </a:t>
            </a:r>
            <a:r>
              <a:rPr lang="en-GB" sz="1800" b="1" dirty="0"/>
              <a:t>how its competitors will respond</a:t>
            </a:r>
            <a:r>
              <a:rPr lang="en-GB" sz="1800" dirty="0"/>
              <a:t> before changing its </a:t>
            </a:r>
            <a:r>
              <a:rPr lang="en-GB" sz="1800" dirty="0" err="1"/>
              <a:t>prices.The</a:t>
            </a:r>
            <a:r>
              <a:rPr lang="en-GB" sz="1800" dirty="0"/>
              <a:t> airlines also compete through baggage allowances, flight times, comfort and customer service.</a:t>
            </a:r>
          </a:p>
          <a:p>
            <a:pPr marL="0" indent="0">
              <a:buNone/>
            </a:pPr>
            <a:endParaRPr lang="en-GB" sz="1800" dirty="0"/>
          </a:p>
        </p:txBody>
      </p:sp>
    </p:spTree>
    <p:extLst>
      <p:ext uri="{BB962C8B-B14F-4D97-AF65-F5344CB8AC3E}">
        <p14:creationId xmlns:p14="http://schemas.microsoft.com/office/powerpoint/2010/main" val="122818841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01284" y="410265"/>
            <a:ext cx="11703168" cy="5422629"/>
          </a:xfrm>
        </p:spPr>
        <p:txBody>
          <a:bodyPr vert="horz" lIns="91440" tIns="45720" rIns="91440" bIns="45720" rtlCol="0" anchor="t">
            <a:normAutofit/>
          </a:bodyPr>
          <a:lstStyle/>
          <a:p>
            <a:pPr algn="l"/>
            <a:endParaRPr lang="en-US" b="1" dirty="0">
              <a:solidFill>
                <a:srgbClr val="132E57"/>
              </a:solidFill>
            </a:endParaRPr>
          </a:p>
          <a:p>
            <a:pPr algn="l"/>
            <a:r>
              <a:rPr lang="en-US" b="1" dirty="0">
                <a:solidFill>
                  <a:srgbClr val="132E57"/>
                </a:solidFill>
              </a:rPr>
              <a:t> Monopsony</a:t>
            </a:r>
            <a:endParaRPr lang="en-US" dirty="0"/>
          </a:p>
          <a:p>
            <a:pPr algn="l"/>
            <a:r>
              <a:rPr lang="en-US" dirty="0">
                <a:solidFill>
                  <a:srgbClr val="57595D"/>
                </a:solidFill>
                <a:ea typeface="+mn-lt"/>
                <a:cs typeface="+mn-lt"/>
              </a:rPr>
              <a:t>A monopsony exists when only one buyer is controlling the demand for commodities, whereas there are many sellers in the market.</a:t>
            </a:r>
            <a:endParaRPr lang="en-US" dirty="0"/>
          </a:p>
          <a:p>
            <a:pPr algn="l"/>
            <a:r>
              <a:rPr lang="en-US" b="1" dirty="0">
                <a:solidFill>
                  <a:srgbClr val="132E57"/>
                </a:solidFill>
              </a:rPr>
              <a:t> Oligopsony</a:t>
            </a:r>
            <a:endParaRPr lang="en-US" dirty="0"/>
          </a:p>
          <a:p>
            <a:pPr algn="l"/>
            <a:r>
              <a:rPr lang="en-US" dirty="0">
                <a:solidFill>
                  <a:srgbClr val="57595D"/>
                </a:solidFill>
                <a:ea typeface="+mn-lt"/>
                <a:cs typeface="+mn-lt"/>
              </a:rPr>
              <a:t>An oligopsony exists when there are only a small number of buyers but many sellers. In such a market, the buyers exert more power than sellers, unlike oligopoly, where sellers control the market.</a:t>
            </a:r>
            <a:endParaRPr lang="en-US" dirty="0"/>
          </a:p>
          <a:p>
            <a:pPr algn="l"/>
            <a:endParaRPr lang="en-US" b="1" dirty="0">
              <a:solidFill>
                <a:srgbClr val="132E57"/>
              </a:solidFill>
            </a:endParaRPr>
          </a:p>
          <a:p>
            <a:pPr algn="l"/>
            <a:endParaRPr lang="en-US" b="1" dirty="0">
              <a:solidFill>
                <a:srgbClr val="132E57"/>
              </a:solidFill>
            </a:endParaRPr>
          </a:p>
          <a:p>
            <a:pPr algn="l"/>
            <a:endParaRPr lang="en-GB" b="1" dirty="0">
              <a:solidFill>
                <a:srgbClr val="132E57"/>
              </a:solidFill>
            </a:endParaRPr>
          </a:p>
        </p:txBody>
      </p:sp>
    </p:spTree>
    <p:extLst>
      <p:ext uri="{BB962C8B-B14F-4D97-AF65-F5344CB8AC3E}">
        <p14:creationId xmlns:p14="http://schemas.microsoft.com/office/powerpoint/2010/main" val="25855492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06D4F8-035B-32E1-9C4B-041A9487202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ECB6130-ECCE-9233-6877-84EB4204993A}"/>
              </a:ext>
            </a:extLst>
          </p:cNvPr>
          <p:cNvSpPr>
            <a:spLocks noGrp="1"/>
          </p:cNvSpPr>
          <p:nvPr>
            <p:ph idx="1"/>
          </p:nvPr>
        </p:nvSpPr>
        <p:spPr/>
        <p:txBody>
          <a:bodyPr/>
          <a:lstStyle/>
          <a:p>
            <a:pPr marL="0" indent="0">
              <a:buNone/>
            </a:pPr>
            <a:r>
              <a:rPr lang="en-GB" dirty="0">
                <a:solidFill>
                  <a:schemeClr val="accent2"/>
                </a:solidFill>
              </a:rPr>
              <a:t>Monopsony: </a:t>
            </a:r>
            <a:r>
              <a:rPr lang="en-GB" dirty="0"/>
              <a:t>Imagine many farmers in a remote area selling milk to one dairy company. As the only buyer, it has considerable power to negotiate lower prices.</a:t>
            </a:r>
          </a:p>
          <a:p>
            <a:endParaRPr lang="en-GB" dirty="0"/>
          </a:p>
          <a:p>
            <a:endParaRPr lang="en-GB" dirty="0"/>
          </a:p>
          <a:p>
            <a:pPr marL="0" indent="0">
              <a:buNone/>
            </a:pPr>
            <a:r>
              <a:rPr lang="en-GB" dirty="0">
                <a:solidFill>
                  <a:schemeClr val="accent2"/>
                </a:solidFill>
              </a:rPr>
              <a:t>Oligopsony</a:t>
            </a:r>
            <a:r>
              <a:rPr lang="en-GB" dirty="0"/>
              <a:t>: Imagine many farmers selling milk to three large dairy companies. These few buyers have considerable bargaining power over the farmers.</a:t>
            </a:r>
          </a:p>
          <a:p>
            <a:pPr marL="0" indent="0">
              <a:buNone/>
            </a:pPr>
            <a:endParaRPr lang="en-GB" dirty="0"/>
          </a:p>
        </p:txBody>
      </p:sp>
    </p:spTree>
    <p:extLst>
      <p:ext uri="{BB962C8B-B14F-4D97-AF65-F5344CB8AC3E}">
        <p14:creationId xmlns:p14="http://schemas.microsoft.com/office/powerpoint/2010/main" val="373426769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1C38B54-560F-5AE7-5E45-190551496A28}"/>
              </a:ext>
            </a:extLst>
          </p:cNvPr>
          <p:cNvSpPr>
            <a:spLocks noGrp="1"/>
          </p:cNvSpPr>
          <p:nvPr>
            <p:ph idx="1"/>
          </p:nvPr>
        </p:nvSpPr>
        <p:spPr>
          <a:xfrm>
            <a:off x="838200" y="1164267"/>
            <a:ext cx="10515600" cy="5012696"/>
          </a:xfrm>
        </p:spPr>
        <p:txBody>
          <a:bodyPr vert="horz" lIns="91440" tIns="45720" rIns="91440" bIns="45720" rtlCol="0" anchor="t">
            <a:normAutofit/>
          </a:bodyPr>
          <a:lstStyle/>
          <a:p>
            <a:pPr marL="0" indent="0">
              <a:buNone/>
            </a:pPr>
            <a:endParaRPr lang="en-GB" dirty="0"/>
          </a:p>
          <a:p>
            <a:pPr marL="0" indent="0">
              <a:buNone/>
            </a:pPr>
            <a:endParaRPr lang="en-GB" dirty="0"/>
          </a:p>
          <a:p>
            <a:pPr marL="0" indent="0">
              <a:buNone/>
            </a:pPr>
            <a:endParaRPr lang="en-GB" dirty="0"/>
          </a:p>
          <a:p>
            <a:pPr marL="0" indent="0" algn="ctr">
              <a:buNone/>
            </a:pPr>
            <a:r>
              <a:rPr lang="en-GB" dirty="0"/>
              <a:t>Thank you! </a:t>
            </a:r>
          </a:p>
        </p:txBody>
      </p:sp>
    </p:spTree>
    <p:extLst>
      <p:ext uri="{BB962C8B-B14F-4D97-AF65-F5344CB8AC3E}">
        <p14:creationId xmlns:p14="http://schemas.microsoft.com/office/powerpoint/2010/main" val="34440125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65</TotalTime>
  <Words>2050</Words>
  <Application>Microsoft Office PowerPoint</Application>
  <PresentationFormat>Widescreen</PresentationFormat>
  <Paragraphs>153</Paragraphs>
  <Slides>28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Aptos</vt:lpstr>
      <vt:lpstr>Aptos Display</vt: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What affects demand?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Zaid Alrawadieh</cp:lastModifiedBy>
  <cp:revision>583</cp:revision>
  <dcterms:created xsi:type="dcterms:W3CDTF">2024-04-08T10:27:56Z</dcterms:created>
  <dcterms:modified xsi:type="dcterms:W3CDTF">2026-10-03T13:04:38Z</dcterms:modified>
</cp:coreProperties>
</file>