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8" r:id="rId5"/>
    <p:sldId id="317" r:id="rId6"/>
    <p:sldId id="310" r:id="rId7"/>
    <p:sldId id="311" r:id="rId8"/>
    <p:sldId id="312" r:id="rId9"/>
    <p:sldId id="313" r:id="rId10"/>
    <p:sldId id="314" r:id="rId11"/>
    <p:sldId id="315" r:id="rId12"/>
    <p:sldId id="316" r:id="rId13"/>
    <p:sldId id="31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6DFA04-31EF-49B6-AFAE-2287858E0303}" type="doc">
      <dgm:prSet loTypeId="urn:microsoft.com/office/officeart/2016/7/layout/RoundedRectangleTimeline" loCatId="process" qsTypeId="urn:microsoft.com/office/officeart/2005/8/quickstyle/simple1" qsCatId="simple" csTypeId="urn:microsoft.com/office/officeart/2005/8/colors/accent1_2" csCatId="accent1" phldr="1"/>
      <dgm:spPr/>
      <dgm:t>
        <a:bodyPr/>
        <a:lstStyle/>
        <a:p>
          <a:endParaRPr lang="en-US"/>
        </a:p>
      </dgm:t>
    </dgm:pt>
    <dgm:pt modelId="{EBEA9F54-7364-45F9-829B-BF1EB38AEB12}" type="pres">
      <dgm:prSet presAssocID="{A86DFA04-31EF-49B6-AFAE-2287858E0303}" presName="Name0" presStyleCnt="0">
        <dgm:presLayoutVars>
          <dgm:chMax/>
          <dgm:chPref/>
          <dgm:animLvl val="lvl"/>
        </dgm:presLayoutVars>
      </dgm:prSet>
      <dgm:spPr/>
    </dgm:pt>
  </dgm:ptLst>
  <dgm:cxnLst>
    <dgm:cxn modelId="{AED1CC2F-C2A3-4A40-80FC-0F8E1651414C}" type="presOf" srcId="{A86DFA04-31EF-49B6-AFAE-2287858E0303}" destId="{EBEA9F54-7364-45F9-829B-BF1EB38AEB12}" srcOrd="0"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11/6/2025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11/6/2025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11/6/2025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11/6/2025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11/6/2025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11/6/2025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11/6/2025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11/6/2025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11/6/2025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11/6/2025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8929" y="639097"/>
            <a:ext cx="6253317" cy="3686015"/>
          </a:xfrm>
        </p:spPr>
        <p:txBody>
          <a:bodyPr>
            <a:normAutofit/>
          </a:bodyPr>
          <a:lstStyle/>
          <a:p>
            <a:r>
              <a:rPr lang="en-US" sz="8000" dirty="0"/>
              <a:t>SWOT Analysis</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632899" y="4672738"/>
            <a:ext cx="6269347" cy="1612649"/>
          </a:xfrm>
        </p:spPr>
        <p:txBody>
          <a:bodyPr>
            <a:normAutofit/>
          </a:bodyPr>
          <a:lstStyle/>
          <a:p>
            <a:pPr algn="l"/>
            <a:r>
              <a:rPr lang="en-GB" sz="1100" b="0" i="0" dirty="0">
                <a:solidFill>
                  <a:srgbClr val="000000"/>
                </a:solidFill>
                <a:effectLst/>
                <a:latin typeface="Arial" panose="020B0604020202020204" pitchFamily="34" charset="0"/>
                <a:cs typeface="Arial" panose="020B0604020202020204" pitchFamily="34" charset="0"/>
              </a:rPr>
              <a:t>Mathana Krishnaswamy - 2228591</a:t>
            </a:r>
          </a:p>
          <a:p>
            <a:r>
              <a:rPr lang="en-GB" sz="1100" dirty="0">
                <a:latin typeface="Arial" panose="020B0604020202020204" pitchFamily="34" charset="0"/>
                <a:cs typeface="Arial" panose="020B0604020202020204" pitchFamily="34" charset="0"/>
              </a:rPr>
              <a:t>Module code: LCHS4009 -Certificate of Higher Education Skills for the Workplace (Health and Social Care) </a:t>
            </a:r>
          </a:p>
          <a:p>
            <a:pPr algn="l"/>
            <a:br>
              <a:rPr lang="en-GB" sz="1100" dirty="0">
                <a:latin typeface="Arial" panose="020B0604020202020204" pitchFamily="34" charset="0"/>
                <a:cs typeface="Arial" panose="020B0604020202020204" pitchFamily="34" charset="0"/>
              </a:rPr>
            </a:br>
            <a:r>
              <a:rPr lang="en-GB" sz="1100" b="0" i="0" dirty="0">
                <a:solidFill>
                  <a:srgbClr val="000000"/>
                </a:solidFill>
                <a:effectLst/>
                <a:latin typeface="Arial" panose="020B0604020202020204" pitchFamily="34" charset="0"/>
                <a:cs typeface="Arial" panose="020B0604020202020204" pitchFamily="34" charset="0"/>
              </a:rPr>
              <a:t>LECTURER: Lou Wells</a:t>
            </a:r>
            <a:endParaRPr lang="en-US" sz="1100" dirty="0">
              <a:solidFill>
                <a:schemeClr val="tx1">
                  <a:lumMod val="85000"/>
                  <a:lumOff val="15000"/>
                </a:schemeClr>
              </a:solidFill>
            </a:endParaRP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9F0C232F-D9D3-4D62-B61F-8156261CA3CE}"/>
              </a:ext>
            </a:extLst>
          </p:cNvPr>
          <p:cNvPicPr>
            <a:picLocks noChangeAspect="1"/>
          </p:cNvPicPr>
          <p:nvPr/>
        </p:nvPicPr>
        <p:blipFill>
          <a:blip r:embed="rId3"/>
          <a:stretch>
            <a:fillRect/>
          </a:stretch>
        </p:blipFill>
        <p:spPr>
          <a:xfrm>
            <a:off x="5992159" y="443885"/>
            <a:ext cx="5366450" cy="3952318"/>
          </a:xfrm>
          <a:prstGeom prst="rect">
            <a:avLst/>
          </a:prstGeom>
        </p:spPr>
      </p:pic>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4DD22-BD98-4FBD-B616-0532E68F6952}"/>
              </a:ext>
            </a:extLst>
          </p:cNvPr>
          <p:cNvSpPr>
            <a:spLocks noGrp="1"/>
          </p:cNvSpPr>
          <p:nvPr>
            <p:ph type="title"/>
          </p:nvPr>
        </p:nvSpPr>
        <p:spPr/>
        <p:txBody>
          <a:bodyPr/>
          <a:lstStyle/>
          <a:p>
            <a:r>
              <a:rPr lang="en-GB" dirty="0"/>
              <a:t>.</a:t>
            </a:r>
          </a:p>
        </p:txBody>
      </p:sp>
      <p:pic>
        <p:nvPicPr>
          <p:cNvPr id="5" name="Content Placeholder 4">
            <a:extLst>
              <a:ext uri="{FF2B5EF4-FFF2-40B4-BE49-F238E27FC236}">
                <a16:creationId xmlns:a16="http://schemas.microsoft.com/office/drawing/2014/main" id="{CB1BE51F-9ACD-4D94-A1FD-EAE13E9FEAE0}"/>
              </a:ext>
            </a:extLst>
          </p:cNvPr>
          <p:cNvPicPr>
            <a:picLocks noGrp="1" noChangeAspect="1"/>
          </p:cNvPicPr>
          <p:nvPr>
            <p:ph idx="1"/>
          </p:nvPr>
        </p:nvPicPr>
        <p:blipFill>
          <a:blip r:embed="rId2"/>
          <a:stretch>
            <a:fillRect/>
          </a:stretch>
        </p:blipFill>
        <p:spPr>
          <a:xfrm>
            <a:off x="3107618" y="886446"/>
            <a:ext cx="6524625" cy="2105025"/>
          </a:xfrm>
        </p:spPr>
      </p:pic>
      <p:pic>
        <p:nvPicPr>
          <p:cNvPr id="7" name="Picture 6">
            <a:extLst>
              <a:ext uri="{FF2B5EF4-FFF2-40B4-BE49-F238E27FC236}">
                <a16:creationId xmlns:a16="http://schemas.microsoft.com/office/drawing/2014/main" id="{9BE33F28-9AAB-4832-BA34-C9A29F453965}"/>
              </a:ext>
            </a:extLst>
          </p:cNvPr>
          <p:cNvPicPr>
            <a:picLocks noChangeAspect="1"/>
          </p:cNvPicPr>
          <p:nvPr/>
        </p:nvPicPr>
        <p:blipFill>
          <a:blip r:embed="rId3"/>
          <a:stretch>
            <a:fillRect/>
          </a:stretch>
        </p:blipFill>
        <p:spPr>
          <a:xfrm>
            <a:off x="1036320" y="224459"/>
            <a:ext cx="2266950" cy="1714500"/>
          </a:xfrm>
          <a:prstGeom prst="rect">
            <a:avLst/>
          </a:prstGeom>
        </p:spPr>
      </p:pic>
      <p:sp>
        <p:nvSpPr>
          <p:cNvPr id="10" name="TextBox 9">
            <a:extLst>
              <a:ext uri="{FF2B5EF4-FFF2-40B4-BE49-F238E27FC236}">
                <a16:creationId xmlns:a16="http://schemas.microsoft.com/office/drawing/2014/main" id="{FE01A69D-9B8E-4667-936A-8C7F7424C05B}"/>
              </a:ext>
            </a:extLst>
          </p:cNvPr>
          <p:cNvSpPr txBox="1"/>
          <p:nvPr/>
        </p:nvSpPr>
        <p:spPr>
          <a:xfrm>
            <a:off x="559293" y="3657719"/>
            <a:ext cx="477027" cy="369332"/>
          </a:xfrm>
          <a:prstGeom prst="rect">
            <a:avLst/>
          </a:prstGeom>
          <a:noFill/>
        </p:spPr>
        <p:txBody>
          <a:bodyPr wrap="square" rtlCol="0">
            <a:spAutoFit/>
          </a:bodyPr>
          <a:lstStyle/>
          <a:p>
            <a:endParaRPr lang="en-GB" dirty="0"/>
          </a:p>
        </p:txBody>
      </p:sp>
      <p:pic>
        <p:nvPicPr>
          <p:cNvPr id="16" name="Picture 15">
            <a:extLst>
              <a:ext uri="{FF2B5EF4-FFF2-40B4-BE49-F238E27FC236}">
                <a16:creationId xmlns:a16="http://schemas.microsoft.com/office/drawing/2014/main" id="{D232D06F-6C51-47A0-930D-B06E81DC4A36}"/>
              </a:ext>
            </a:extLst>
          </p:cNvPr>
          <p:cNvPicPr>
            <a:picLocks noChangeAspect="1"/>
          </p:cNvPicPr>
          <p:nvPr/>
        </p:nvPicPr>
        <p:blipFill>
          <a:blip r:embed="rId4"/>
          <a:stretch>
            <a:fillRect/>
          </a:stretch>
        </p:blipFill>
        <p:spPr>
          <a:xfrm>
            <a:off x="1725775" y="2847510"/>
            <a:ext cx="7783366" cy="2359082"/>
          </a:xfrm>
          <a:prstGeom prst="rect">
            <a:avLst/>
          </a:prstGeom>
        </p:spPr>
      </p:pic>
      <p:pic>
        <p:nvPicPr>
          <p:cNvPr id="18" name="Picture 17">
            <a:extLst>
              <a:ext uri="{FF2B5EF4-FFF2-40B4-BE49-F238E27FC236}">
                <a16:creationId xmlns:a16="http://schemas.microsoft.com/office/drawing/2014/main" id="{32EDDC64-3C29-47D7-9FA4-50B00AC24985}"/>
              </a:ext>
            </a:extLst>
          </p:cNvPr>
          <p:cNvPicPr>
            <a:picLocks noChangeAspect="1"/>
          </p:cNvPicPr>
          <p:nvPr/>
        </p:nvPicPr>
        <p:blipFill>
          <a:blip r:embed="rId5"/>
          <a:stretch>
            <a:fillRect/>
          </a:stretch>
        </p:blipFill>
        <p:spPr>
          <a:xfrm>
            <a:off x="9632244" y="1397085"/>
            <a:ext cx="2393502" cy="895350"/>
          </a:xfrm>
          <a:prstGeom prst="rect">
            <a:avLst/>
          </a:prstGeom>
        </p:spPr>
      </p:pic>
    </p:spTree>
    <p:extLst>
      <p:ext uri="{BB962C8B-B14F-4D97-AF65-F5344CB8AC3E}">
        <p14:creationId xmlns:p14="http://schemas.microsoft.com/office/powerpoint/2010/main" val="2675048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r>
              <a:rPr lang="en-US" sz="2400" dirty="0"/>
              <a:t>What is SWOT</a:t>
            </a:r>
          </a:p>
        </p:txBody>
      </p:sp>
      <p:graphicFrame>
        <p:nvGraphicFramePr>
          <p:cNvPr id="14" name="Content Placeholder 2" descr="SmartArt timeline">
            <a:extLst>
              <a:ext uri="{FF2B5EF4-FFF2-40B4-BE49-F238E27FC236}">
                <a16:creationId xmlns:a16="http://schemas.microsoft.com/office/drawing/2014/main" id="{62612D72-5A4E-430E-8505-B2C209DA7C74}"/>
              </a:ext>
            </a:extLst>
          </p:cNvPr>
          <p:cNvGraphicFramePr>
            <a:graphicFrameLocks noGrp="1"/>
          </p:cNvGraphicFramePr>
          <p:nvPr>
            <p:ph idx="1"/>
            <p:extLst>
              <p:ext uri="{D42A27DB-BD31-4B8C-83A1-F6EECF244321}">
                <p14:modId xmlns:p14="http://schemas.microsoft.com/office/powerpoint/2010/main" val="200783324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1D423DFD-A2A7-4184-AA37-2217F49F1547}"/>
              </a:ext>
            </a:extLst>
          </p:cNvPr>
          <p:cNvPicPr>
            <a:picLocks noChangeAspect="1"/>
          </p:cNvPicPr>
          <p:nvPr/>
        </p:nvPicPr>
        <p:blipFill>
          <a:blip r:embed="rId8"/>
          <a:stretch>
            <a:fillRect/>
          </a:stretch>
        </p:blipFill>
        <p:spPr>
          <a:xfrm>
            <a:off x="1272836" y="2238976"/>
            <a:ext cx="7391400" cy="3800475"/>
          </a:xfrm>
          <a:prstGeom prst="rect">
            <a:avLst/>
          </a:prstGeom>
        </p:spPr>
      </p:pic>
      <p:sp>
        <p:nvSpPr>
          <p:cNvPr id="3" name="TextBox 2">
            <a:extLst>
              <a:ext uri="{FF2B5EF4-FFF2-40B4-BE49-F238E27FC236}">
                <a16:creationId xmlns:a16="http://schemas.microsoft.com/office/drawing/2014/main" id="{9CF4D865-A5EF-4D27-9004-0C2A5B8E6E97}"/>
              </a:ext>
            </a:extLst>
          </p:cNvPr>
          <p:cNvSpPr txBox="1"/>
          <p:nvPr/>
        </p:nvSpPr>
        <p:spPr>
          <a:xfrm>
            <a:off x="9126245" y="2778711"/>
            <a:ext cx="2617063" cy="923330"/>
          </a:xfrm>
          <a:prstGeom prst="rect">
            <a:avLst/>
          </a:prstGeom>
          <a:noFill/>
        </p:spPr>
        <p:txBody>
          <a:bodyPr wrap="none" rtlCol="0">
            <a:spAutoFit/>
          </a:bodyPr>
          <a:lstStyle/>
          <a:p>
            <a:r>
              <a:rPr lang="en-GB" dirty="0"/>
              <a:t>Developed in Stanford</a:t>
            </a:r>
          </a:p>
          <a:p>
            <a:r>
              <a:rPr lang="en-GB" dirty="0"/>
              <a:t>Took 9 years to develop</a:t>
            </a:r>
          </a:p>
          <a:p>
            <a:r>
              <a:rPr lang="en-GB" dirty="0"/>
              <a:t>Involved 5000 interviews</a:t>
            </a:r>
          </a:p>
        </p:txBody>
      </p:sp>
    </p:spTree>
    <p:extLst>
      <p:ext uri="{BB962C8B-B14F-4D97-AF65-F5344CB8AC3E}">
        <p14:creationId xmlns:p14="http://schemas.microsoft.com/office/powerpoint/2010/main" val="2482546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02B5DD2-F101-4003-9EF7-58E4F1551F9D}"/>
              </a:ext>
            </a:extLst>
          </p:cNvPr>
          <p:cNvPicPr>
            <a:picLocks noChangeAspect="1"/>
          </p:cNvPicPr>
          <p:nvPr/>
        </p:nvPicPr>
        <p:blipFill>
          <a:blip r:embed="rId2"/>
          <a:stretch>
            <a:fillRect/>
          </a:stretch>
        </p:blipFill>
        <p:spPr>
          <a:xfrm>
            <a:off x="842962" y="485775"/>
            <a:ext cx="10506075" cy="5886450"/>
          </a:xfrm>
          <a:prstGeom prst="rect">
            <a:avLst/>
          </a:prstGeom>
        </p:spPr>
      </p:pic>
      <p:sp>
        <p:nvSpPr>
          <p:cNvPr id="2" name="Title 1">
            <a:extLst>
              <a:ext uri="{FF2B5EF4-FFF2-40B4-BE49-F238E27FC236}">
                <a16:creationId xmlns:a16="http://schemas.microsoft.com/office/drawing/2014/main" id="{07E1E9B6-6547-4786-BA43-4D7C44A72DCD}"/>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Strengths - </a:t>
            </a:r>
            <a:r>
              <a:rPr lang="en-GB" sz="2800" dirty="0">
                <a:latin typeface="Arial" panose="020B0604020202020204" pitchFamily="34" charset="0"/>
                <a:cs typeface="Arial" panose="020B0604020202020204" pitchFamily="34" charset="0"/>
              </a:rPr>
              <a:t>Project Manager in Health care</a:t>
            </a:r>
          </a:p>
        </p:txBody>
      </p:sp>
      <p:sp>
        <p:nvSpPr>
          <p:cNvPr id="3" name="Content Placeholder 2">
            <a:extLst>
              <a:ext uri="{FF2B5EF4-FFF2-40B4-BE49-F238E27FC236}">
                <a16:creationId xmlns:a16="http://schemas.microsoft.com/office/drawing/2014/main" id="{57473B5F-B985-4CFB-ACD8-7521CE558F60}"/>
              </a:ext>
            </a:extLst>
          </p:cNvPr>
          <p:cNvSpPr>
            <a:spLocks noGrp="1"/>
          </p:cNvSpPr>
          <p:nvPr>
            <p:ph idx="1"/>
          </p:nvPr>
        </p:nvSpPr>
        <p:spPr/>
        <p:txBody>
          <a:bodyPr/>
          <a:lstStyle/>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Leadership Skills:</a:t>
            </a:r>
            <a:r>
              <a:rPr lang="en-GB" dirty="0">
                <a:latin typeface="Arial" panose="020B0604020202020204" pitchFamily="34" charset="0"/>
                <a:cs typeface="Arial" panose="020B0604020202020204" pitchFamily="34" charset="0"/>
              </a:rPr>
              <a:t> Proven ability to lead multidisciplinary teams in complex health &amp; social care projects.</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Project Management Expertise:</a:t>
            </a:r>
            <a:r>
              <a:rPr lang="en-GB" dirty="0">
                <a:latin typeface="Arial" panose="020B0604020202020204" pitchFamily="34" charset="0"/>
                <a:cs typeface="Arial" panose="020B0604020202020204" pitchFamily="34" charset="0"/>
              </a:rPr>
              <a:t> Strong background in managing budgets, timelines, and resources effectively.</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Stakeholder Engagement:</a:t>
            </a:r>
            <a:r>
              <a:rPr lang="en-GB" dirty="0">
                <a:latin typeface="Arial" panose="020B0604020202020204" pitchFamily="34" charset="0"/>
                <a:cs typeface="Arial" panose="020B0604020202020204" pitchFamily="34" charset="0"/>
              </a:rPr>
              <a:t> Skilled in communicating with diverse stakeholders, ensuring alignment and support for projects.</a:t>
            </a:r>
          </a:p>
          <a:p>
            <a:endParaRPr lang="en-GB" dirty="0"/>
          </a:p>
        </p:txBody>
      </p:sp>
      <p:pic>
        <p:nvPicPr>
          <p:cNvPr id="5" name="Picture 4">
            <a:extLst>
              <a:ext uri="{FF2B5EF4-FFF2-40B4-BE49-F238E27FC236}">
                <a16:creationId xmlns:a16="http://schemas.microsoft.com/office/drawing/2014/main" id="{60A91BD1-4123-495D-BED9-2BB309776670}"/>
              </a:ext>
            </a:extLst>
          </p:cNvPr>
          <p:cNvPicPr>
            <a:picLocks noChangeAspect="1"/>
          </p:cNvPicPr>
          <p:nvPr/>
        </p:nvPicPr>
        <p:blipFill>
          <a:blip r:embed="rId3"/>
          <a:stretch>
            <a:fillRect/>
          </a:stretch>
        </p:blipFill>
        <p:spPr>
          <a:xfrm>
            <a:off x="10027920" y="709718"/>
            <a:ext cx="1066800" cy="895350"/>
          </a:xfrm>
          <a:prstGeom prst="rect">
            <a:avLst/>
          </a:prstGeom>
        </p:spPr>
      </p:pic>
    </p:spTree>
    <p:extLst>
      <p:ext uri="{BB962C8B-B14F-4D97-AF65-F5344CB8AC3E}">
        <p14:creationId xmlns:p14="http://schemas.microsoft.com/office/powerpoint/2010/main" val="3698117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DC6C94-FB33-40E1-B672-EE813AD360CD}"/>
              </a:ext>
            </a:extLst>
          </p:cNvPr>
          <p:cNvPicPr>
            <a:picLocks noChangeAspect="1"/>
          </p:cNvPicPr>
          <p:nvPr/>
        </p:nvPicPr>
        <p:blipFill>
          <a:blip r:embed="rId2"/>
          <a:stretch>
            <a:fillRect/>
          </a:stretch>
        </p:blipFill>
        <p:spPr>
          <a:xfrm>
            <a:off x="842962" y="485775"/>
            <a:ext cx="10506075" cy="5886450"/>
          </a:xfrm>
          <a:prstGeom prst="rect">
            <a:avLst/>
          </a:prstGeom>
        </p:spPr>
      </p:pic>
      <p:sp>
        <p:nvSpPr>
          <p:cNvPr id="2" name="Title 1">
            <a:extLst>
              <a:ext uri="{FF2B5EF4-FFF2-40B4-BE49-F238E27FC236}">
                <a16:creationId xmlns:a16="http://schemas.microsoft.com/office/drawing/2014/main" id="{A1C748E2-F8FC-4C8B-99A7-D452F0266882}"/>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Weaknesses</a:t>
            </a:r>
          </a:p>
        </p:txBody>
      </p:sp>
      <p:sp>
        <p:nvSpPr>
          <p:cNvPr id="3" name="Content Placeholder 2">
            <a:extLst>
              <a:ext uri="{FF2B5EF4-FFF2-40B4-BE49-F238E27FC236}">
                <a16:creationId xmlns:a16="http://schemas.microsoft.com/office/drawing/2014/main" id="{341168C1-5A96-4DFF-8CBD-79B9073E60F6}"/>
              </a:ext>
            </a:extLst>
          </p:cNvPr>
          <p:cNvSpPr>
            <a:spLocks noGrp="1"/>
          </p:cNvSpPr>
          <p:nvPr>
            <p:ph idx="1"/>
          </p:nvPr>
        </p:nvSpPr>
        <p:spPr/>
        <p:txBody>
          <a:bodyPr/>
          <a:lstStyle/>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Delegation:</a:t>
            </a:r>
            <a:r>
              <a:rPr lang="en-GB" dirty="0">
                <a:latin typeface="Arial" panose="020B0604020202020204" pitchFamily="34" charset="0"/>
                <a:cs typeface="Arial" panose="020B0604020202020204" pitchFamily="34" charset="0"/>
              </a:rPr>
              <a:t> Tendency to take on too many tasks personally, leading to potential burnout.</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Time management under pressure</a:t>
            </a:r>
            <a:r>
              <a:rPr lang="en-GB" dirty="0">
                <a:latin typeface="Arial" panose="020B0604020202020204" pitchFamily="34" charset="0"/>
                <a:cs typeface="Arial" panose="020B0604020202020204" pitchFamily="34" charset="0"/>
              </a:rPr>
              <a:t> : Managing multiple projects or deadlines.</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Tendency to micromanage</a:t>
            </a:r>
            <a:r>
              <a:rPr lang="en-GB" dirty="0">
                <a:latin typeface="Arial" panose="020B0604020202020204" pitchFamily="34" charset="0"/>
                <a:cs typeface="Arial" panose="020B0604020202020204" pitchFamily="34" charset="0"/>
              </a:rPr>
              <a:t> : Can lead to reduced team autonomy and slower decision making</a:t>
            </a:r>
            <a:r>
              <a:rPr lang="en-GB" dirty="0"/>
              <a:t>.</a:t>
            </a:r>
          </a:p>
          <a:p>
            <a:endParaRPr lang="en-GB" dirty="0"/>
          </a:p>
        </p:txBody>
      </p:sp>
      <p:pic>
        <p:nvPicPr>
          <p:cNvPr id="6" name="Picture 5">
            <a:extLst>
              <a:ext uri="{FF2B5EF4-FFF2-40B4-BE49-F238E27FC236}">
                <a16:creationId xmlns:a16="http://schemas.microsoft.com/office/drawing/2014/main" id="{8548A103-FAE0-4CBB-9875-C8E880AF2B63}"/>
              </a:ext>
            </a:extLst>
          </p:cNvPr>
          <p:cNvPicPr>
            <a:picLocks noChangeAspect="1"/>
          </p:cNvPicPr>
          <p:nvPr/>
        </p:nvPicPr>
        <p:blipFill>
          <a:blip r:embed="rId3"/>
          <a:stretch>
            <a:fillRect/>
          </a:stretch>
        </p:blipFill>
        <p:spPr>
          <a:xfrm>
            <a:off x="10174605" y="674477"/>
            <a:ext cx="981075" cy="876300"/>
          </a:xfrm>
          <a:prstGeom prst="rect">
            <a:avLst/>
          </a:prstGeom>
        </p:spPr>
      </p:pic>
    </p:spTree>
    <p:extLst>
      <p:ext uri="{BB962C8B-B14F-4D97-AF65-F5344CB8AC3E}">
        <p14:creationId xmlns:p14="http://schemas.microsoft.com/office/powerpoint/2010/main" val="685958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369045-F087-40D7-B04A-1D534C0939E9}"/>
              </a:ext>
            </a:extLst>
          </p:cNvPr>
          <p:cNvPicPr>
            <a:picLocks noChangeAspect="1"/>
          </p:cNvPicPr>
          <p:nvPr/>
        </p:nvPicPr>
        <p:blipFill>
          <a:blip r:embed="rId2"/>
          <a:stretch>
            <a:fillRect/>
          </a:stretch>
        </p:blipFill>
        <p:spPr>
          <a:xfrm>
            <a:off x="842962" y="485775"/>
            <a:ext cx="10506075" cy="5886450"/>
          </a:xfrm>
          <a:prstGeom prst="rect">
            <a:avLst/>
          </a:prstGeom>
        </p:spPr>
      </p:pic>
      <p:sp>
        <p:nvSpPr>
          <p:cNvPr id="2" name="Title 1">
            <a:extLst>
              <a:ext uri="{FF2B5EF4-FFF2-40B4-BE49-F238E27FC236}">
                <a16:creationId xmlns:a16="http://schemas.microsoft.com/office/drawing/2014/main" id="{3F02C7F8-175D-4EE2-A9FA-501E132C3A69}"/>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Opportunities</a:t>
            </a:r>
          </a:p>
        </p:txBody>
      </p:sp>
      <p:sp>
        <p:nvSpPr>
          <p:cNvPr id="3" name="Content Placeholder 2">
            <a:extLst>
              <a:ext uri="{FF2B5EF4-FFF2-40B4-BE49-F238E27FC236}">
                <a16:creationId xmlns:a16="http://schemas.microsoft.com/office/drawing/2014/main" id="{255D15C3-66D1-43C0-82F9-DA641E8889AC}"/>
              </a:ext>
            </a:extLst>
          </p:cNvPr>
          <p:cNvSpPr>
            <a:spLocks noGrp="1"/>
          </p:cNvSpPr>
          <p:nvPr>
            <p:ph idx="1"/>
          </p:nvPr>
        </p:nvSpPr>
        <p:spPr>
          <a:xfrm>
            <a:off x="1097280" y="1811045"/>
            <a:ext cx="10058400" cy="4058047"/>
          </a:xfrm>
        </p:spPr>
        <p:txBody>
          <a:bodyPr/>
          <a:lstStyle/>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Continuing Professional Development (CPD):</a:t>
            </a:r>
            <a:r>
              <a:rPr lang="en-GB" dirty="0">
                <a:latin typeface="Arial" panose="020B0604020202020204" pitchFamily="34" charset="0"/>
                <a:cs typeface="Arial" panose="020B0604020202020204" pitchFamily="34" charset="0"/>
              </a:rPr>
              <a:t> Access to training programs to enhance skills in digital health and leadership.</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Networking:</a:t>
            </a:r>
            <a:r>
              <a:rPr lang="en-GB" dirty="0">
                <a:latin typeface="Arial" panose="020B0604020202020204" pitchFamily="34" charset="0"/>
                <a:cs typeface="Arial" panose="020B0604020202020204" pitchFamily="34" charset="0"/>
              </a:rPr>
              <a:t> Opportunities to connect with professionals through conferences and professional bodies.</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Policy Changes:</a:t>
            </a:r>
            <a:r>
              <a:rPr lang="en-GB" dirty="0">
                <a:latin typeface="Arial" panose="020B0604020202020204" pitchFamily="34" charset="0"/>
                <a:cs typeface="Arial" panose="020B0604020202020204" pitchFamily="34" charset="0"/>
              </a:rPr>
              <a:t> Potential to influence health &amp; Social care delivery through involvement in policy development.</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Example:</a:t>
            </a:r>
            <a:r>
              <a:rPr lang="en-GB" dirty="0">
                <a:latin typeface="Arial" panose="020B0604020202020204" pitchFamily="34" charset="0"/>
                <a:cs typeface="Arial" panose="020B0604020202020204" pitchFamily="34" charset="0"/>
              </a:rPr>
              <a:t> Enrolling in a CPD course on digital health transformation to stay abreast of industry advancements.</a:t>
            </a:r>
          </a:p>
          <a:p>
            <a:endParaRPr lang="en-GB" dirty="0"/>
          </a:p>
        </p:txBody>
      </p:sp>
      <p:pic>
        <p:nvPicPr>
          <p:cNvPr id="6" name="Picture 5">
            <a:extLst>
              <a:ext uri="{FF2B5EF4-FFF2-40B4-BE49-F238E27FC236}">
                <a16:creationId xmlns:a16="http://schemas.microsoft.com/office/drawing/2014/main" id="{852B7154-2C13-402B-8421-D06EB8C93805}"/>
              </a:ext>
            </a:extLst>
          </p:cNvPr>
          <p:cNvPicPr>
            <a:picLocks noChangeAspect="1"/>
          </p:cNvPicPr>
          <p:nvPr/>
        </p:nvPicPr>
        <p:blipFill>
          <a:blip r:embed="rId3"/>
          <a:stretch>
            <a:fillRect/>
          </a:stretch>
        </p:blipFill>
        <p:spPr>
          <a:xfrm>
            <a:off x="10276421" y="717339"/>
            <a:ext cx="876300" cy="847725"/>
          </a:xfrm>
          <a:prstGeom prst="rect">
            <a:avLst/>
          </a:prstGeom>
        </p:spPr>
      </p:pic>
    </p:spTree>
    <p:extLst>
      <p:ext uri="{BB962C8B-B14F-4D97-AF65-F5344CB8AC3E}">
        <p14:creationId xmlns:p14="http://schemas.microsoft.com/office/powerpoint/2010/main" val="3689977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5CF2F32-82DC-4AEF-80F5-E88DF47E1E38}"/>
              </a:ext>
            </a:extLst>
          </p:cNvPr>
          <p:cNvPicPr>
            <a:picLocks noChangeAspect="1"/>
          </p:cNvPicPr>
          <p:nvPr/>
        </p:nvPicPr>
        <p:blipFill>
          <a:blip r:embed="rId2"/>
          <a:stretch>
            <a:fillRect/>
          </a:stretch>
        </p:blipFill>
        <p:spPr>
          <a:xfrm>
            <a:off x="932155" y="535749"/>
            <a:ext cx="10416882" cy="5836476"/>
          </a:xfrm>
          <a:prstGeom prst="rect">
            <a:avLst/>
          </a:prstGeom>
        </p:spPr>
      </p:pic>
      <p:sp>
        <p:nvSpPr>
          <p:cNvPr id="2" name="Title 1">
            <a:extLst>
              <a:ext uri="{FF2B5EF4-FFF2-40B4-BE49-F238E27FC236}">
                <a16:creationId xmlns:a16="http://schemas.microsoft.com/office/drawing/2014/main" id="{A977CED9-BA27-42C9-BD41-32497D4E7550}"/>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Threats</a:t>
            </a:r>
          </a:p>
        </p:txBody>
      </p:sp>
      <p:sp>
        <p:nvSpPr>
          <p:cNvPr id="3" name="Content Placeholder 2">
            <a:extLst>
              <a:ext uri="{FF2B5EF4-FFF2-40B4-BE49-F238E27FC236}">
                <a16:creationId xmlns:a16="http://schemas.microsoft.com/office/drawing/2014/main" id="{71263C6F-9CB2-427E-ACD7-C78968A175A1}"/>
              </a:ext>
            </a:extLst>
          </p:cNvPr>
          <p:cNvSpPr>
            <a:spLocks noGrp="1"/>
          </p:cNvSpPr>
          <p:nvPr>
            <p:ph idx="1"/>
          </p:nvPr>
        </p:nvSpPr>
        <p:spPr/>
        <p:txBody>
          <a:bodyPr/>
          <a:lstStyle/>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Budget Constraints:</a:t>
            </a:r>
            <a:r>
              <a:rPr lang="en-GB" dirty="0">
                <a:latin typeface="Arial" panose="020B0604020202020204" pitchFamily="34" charset="0"/>
                <a:cs typeface="Arial" panose="020B0604020202020204" pitchFamily="34" charset="0"/>
              </a:rPr>
              <a:t> Financial limitations impacting project scope and resources.</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Regulatory Changes:</a:t>
            </a:r>
            <a:r>
              <a:rPr lang="en-GB" dirty="0">
                <a:latin typeface="Arial" panose="020B0604020202020204" pitchFamily="34" charset="0"/>
                <a:cs typeface="Arial" panose="020B0604020202020204" pitchFamily="34" charset="0"/>
              </a:rPr>
              <a:t> Frequent changes in healthcare regulations requiring constant adaptation.</a:t>
            </a:r>
          </a:p>
          <a:p>
            <a:pPr>
              <a:buClrTx/>
              <a:buFont typeface="Wingdings" panose="05000000000000000000" pitchFamily="2" charset="2"/>
              <a:buChar char="Ø"/>
            </a:pPr>
            <a:r>
              <a:rPr lang="en-GB" b="1" dirty="0">
                <a:latin typeface="Arial" panose="020B0604020202020204" pitchFamily="34" charset="0"/>
                <a:cs typeface="Arial" panose="020B0604020202020204" pitchFamily="34" charset="0"/>
              </a:rPr>
              <a:t>Staff Turnover:</a:t>
            </a:r>
            <a:r>
              <a:rPr lang="en-GB" dirty="0">
                <a:latin typeface="Arial" panose="020B0604020202020204" pitchFamily="34" charset="0"/>
                <a:cs typeface="Arial" panose="020B0604020202020204" pitchFamily="34" charset="0"/>
              </a:rPr>
              <a:t> High turnover rates affecting team stability and project continuity.</a:t>
            </a:r>
          </a:p>
          <a:p>
            <a:endParaRPr lang="en-GB" dirty="0"/>
          </a:p>
        </p:txBody>
      </p:sp>
      <p:pic>
        <p:nvPicPr>
          <p:cNvPr id="5" name="Picture 4">
            <a:extLst>
              <a:ext uri="{FF2B5EF4-FFF2-40B4-BE49-F238E27FC236}">
                <a16:creationId xmlns:a16="http://schemas.microsoft.com/office/drawing/2014/main" id="{6B8200A4-2947-4358-9787-EDB2930E5C92}"/>
              </a:ext>
            </a:extLst>
          </p:cNvPr>
          <p:cNvPicPr>
            <a:picLocks noChangeAspect="1"/>
          </p:cNvPicPr>
          <p:nvPr/>
        </p:nvPicPr>
        <p:blipFill>
          <a:blip r:embed="rId3"/>
          <a:stretch>
            <a:fillRect/>
          </a:stretch>
        </p:blipFill>
        <p:spPr>
          <a:xfrm>
            <a:off x="10327005" y="662093"/>
            <a:ext cx="828675" cy="942975"/>
          </a:xfrm>
          <a:prstGeom prst="rect">
            <a:avLst/>
          </a:prstGeom>
        </p:spPr>
      </p:pic>
    </p:spTree>
    <p:extLst>
      <p:ext uri="{BB962C8B-B14F-4D97-AF65-F5344CB8AC3E}">
        <p14:creationId xmlns:p14="http://schemas.microsoft.com/office/powerpoint/2010/main" val="3911046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E68A1F-EB2D-4C30-BCB8-17B0BF86D372}"/>
              </a:ext>
            </a:extLst>
          </p:cNvPr>
          <p:cNvPicPr>
            <a:picLocks noChangeAspect="1"/>
          </p:cNvPicPr>
          <p:nvPr/>
        </p:nvPicPr>
        <p:blipFill>
          <a:blip r:embed="rId2"/>
          <a:stretch>
            <a:fillRect/>
          </a:stretch>
        </p:blipFill>
        <p:spPr>
          <a:xfrm>
            <a:off x="842962" y="485775"/>
            <a:ext cx="10506075" cy="5886450"/>
          </a:xfrm>
          <a:prstGeom prst="rect">
            <a:avLst/>
          </a:prstGeom>
        </p:spPr>
      </p:pic>
      <p:sp>
        <p:nvSpPr>
          <p:cNvPr id="2" name="Title 1">
            <a:extLst>
              <a:ext uri="{FF2B5EF4-FFF2-40B4-BE49-F238E27FC236}">
                <a16:creationId xmlns:a16="http://schemas.microsoft.com/office/drawing/2014/main" id="{475F52B0-7A23-4925-AD5D-9B58310E1B0F}"/>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Conclusion</a:t>
            </a:r>
          </a:p>
        </p:txBody>
      </p:sp>
      <p:sp>
        <p:nvSpPr>
          <p:cNvPr id="4" name="Rectangle 1">
            <a:extLst>
              <a:ext uri="{FF2B5EF4-FFF2-40B4-BE49-F238E27FC236}">
                <a16:creationId xmlns:a16="http://schemas.microsoft.com/office/drawing/2014/main" id="{34ADB8CA-577D-4356-BCA8-8E574B3F910A}"/>
              </a:ext>
            </a:extLst>
          </p:cNvPr>
          <p:cNvSpPr>
            <a:spLocks noGrp="1" noChangeArrowheads="1"/>
          </p:cNvSpPr>
          <p:nvPr>
            <p:ph idx="1"/>
          </p:nvPr>
        </p:nvSpPr>
        <p:spPr bwMode="auto">
          <a:xfrm>
            <a:off x="842962" y="2141399"/>
            <a:ext cx="10598542" cy="2220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buClrTx/>
              <a:buFont typeface="Wingdings" panose="05000000000000000000" pitchFamily="2" charset="2"/>
              <a:buChar char="§"/>
            </a:pPr>
            <a:r>
              <a:rPr lang="en-US" altLang="en-US" dirty="0">
                <a:latin typeface="Arial" panose="020B0604020202020204" pitchFamily="34" charset="0"/>
                <a:cs typeface="Arial" panose="020B0604020202020204" pitchFamily="34" charset="0"/>
              </a:rPr>
              <a:t>Overcome the weakness with my leadership &amp; communication skills</a:t>
            </a:r>
          </a:p>
          <a:p>
            <a:pPr fontAlgn="base">
              <a:buClrTx/>
              <a:buFont typeface="Wingdings" panose="05000000000000000000" pitchFamily="2" charset="2"/>
              <a:buChar char="§"/>
            </a:pPr>
            <a:r>
              <a:rPr lang="en-US" altLang="en-US" dirty="0">
                <a:latin typeface="Arial" panose="020B0604020202020204" pitchFamily="34" charset="0"/>
                <a:cs typeface="Arial" panose="020B0604020202020204" pitchFamily="34" charset="0"/>
              </a:rPr>
              <a:t>Self-Awareness: highlights personal strength</a:t>
            </a:r>
          </a:p>
          <a:p>
            <a:pPr fontAlgn="base">
              <a:buClrTx/>
              <a:buFont typeface="Wingdings" panose="05000000000000000000" pitchFamily="2" charset="2"/>
              <a:buChar char="§"/>
            </a:pPr>
            <a:r>
              <a:rPr lang="en-GB" dirty="0">
                <a:latin typeface="Arial" panose="020B0604020202020204" pitchFamily="34" charset="0"/>
                <a:cs typeface="Arial" panose="020B0604020202020204" pitchFamily="34" charset="0"/>
              </a:rPr>
              <a:t>Implement learning and development actions, set SMART goals, and regularly review progress </a:t>
            </a:r>
          </a:p>
          <a:p>
            <a:pPr marL="0" indent="0" fontAlgn="base">
              <a:buClrTx/>
              <a:buNone/>
            </a:pPr>
            <a:r>
              <a:rPr lang="en-GB" dirty="0">
                <a:latin typeface="Arial" panose="020B0604020202020204" pitchFamily="34" charset="0"/>
                <a:cs typeface="Arial" panose="020B0604020202020204" pitchFamily="34" charset="0"/>
              </a:rPr>
              <a:t>to ensure ongoing professional growth.</a:t>
            </a:r>
            <a:endParaRPr lang="en-US" altLang="en-US"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6DE45CCF-6160-431E-A5DD-1F3F95921867}"/>
              </a:ext>
            </a:extLst>
          </p:cNvPr>
          <p:cNvPicPr>
            <a:picLocks noChangeAspect="1"/>
          </p:cNvPicPr>
          <p:nvPr/>
        </p:nvPicPr>
        <p:blipFill>
          <a:blip r:embed="rId3"/>
          <a:stretch>
            <a:fillRect/>
          </a:stretch>
        </p:blipFill>
        <p:spPr>
          <a:xfrm>
            <a:off x="9845336" y="590834"/>
            <a:ext cx="1356577" cy="1146526"/>
          </a:xfrm>
          <a:prstGeom prst="rect">
            <a:avLst/>
          </a:prstGeom>
        </p:spPr>
      </p:pic>
    </p:spTree>
    <p:extLst>
      <p:ext uri="{BB962C8B-B14F-4D97-AF65-F5344CB8AC3E}">
        <p14:creationId xmlns:p14="http://schemas.microsoft.com/office/powerpoint/2010/main" val="448384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412F-B782-4A07-8EAD-F820FA6351F3}"/>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0CAABCB-BECE-40EB-BF28-DD46B5E92CB4}"/>
              </a:ext>
            </a:extLst>
          </p:cNvPr>
          <p:cNvSpPr>
            <a:spLocks noGrp="1"/>
          </p:cNvSpPr>
          <p:nvPr>
            <p:ph idx="1"/>
          </p:nvPr>
        </p:nvSpPr>
        <p:spPr/>
        <p:txBody>
          <a:bodyPr>
            <a:normAutofit/>
          </a:bodyPr>
          <a:lstStyle/>
          <a:p>
            <a:r>
              <a:rPr lang="en-GB" sz="1100" i="1" dirty="0"/>
              <a:t>TRENDSS. (2021). Personal SWOT Analysis as a Self-Assessment Tool in Five Steps. Available at: https://trendss.eu/personal-swot-analysis-as-a-self-assessment-tool-in-five-steps/ [Accessed 27 Oct. 2025]</a:t>
            </a:r>
          </a:p>
          <a:p>
            <a:r>
              <a:rPr lang="en-GB" sz="1100" i="1" dirty="0"/>
              <a:t>Skills for Care. (2023). Leadership Programmes and CPD. Available at: https://www.skillsforcare.org.uk/Support-for-leaders-and-managers/Developing-leaders-and-managers/Leadership-programmes-and-CPD.aspx</a:t>
            </a:r>
          </a:p>
          <a:p>
            <a:r>
              <a:rPr lang="en-GB" sz="1100" i="1" dirty="0"/>
              <a:t>NHS Employers. (2023). Staff Development Pathways. Available at: https://www.nhsemployers.org/publications/staff-development-pathways</a:t>
            </a:r>
          </a:p>
        </p:txBody>
      </p:sp>
      <p:pic>
        <p:nvPicPr>
          <p:cNvPr id="5" name="Picture 4">
            <a:extLst>
              <a:ext uri="{FF2B5EF4-FFF2-40B4-BE49-F238E27FC236}">
                <a16:creationId xmlns:a16="http://schemas.microsoft.com/office/drawing/2014/main" id="{30BED9D1-3B3C-402D-AC00-B524330D62B9}"/>
              </a:ext>
            </a:extLst>
          </p:cNvPr>
          <p:cNvPicPr>
            <a:picLocks noChangeAspect="1"/>
          </p:cNvPicPr>
          <p:nvPr/>
        </p:nvPicPr>
        <p:blipFill>
          <a:blip r:embed="rId2"/>
          <a:stretch>
            <a:fillRect/>
          </a:stretch>
        </p:blipFill>
        <p:spPr>
          <a:xfrm>
            <a:off x="10072965" y="356235"/>
            <a:ext cx="1704975" cy="1381125"/>
          </a:xfrm>
          <a:prstGeom prst="rect">
            <a:avLst/>
          </a:prstGeom>
        </p:spPr>
      </p:pic>
    </p:spTree>
    <p:extLst>
      <p:ext uri="{BB962C8B-B14F-4D97-AF65-F5344CB8AC3E}">
        <p14:creationId xmlns:p14="http://schemas.microsoft.com/office/powerpoint/2010/main" val="1639158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D38DB-C6A2-4F98-9175-CEA371736D94}"/>
              </a:ext>
            </a:extLst>
          </p:cNvPr>
          <p:cNvSpPr>
            <a:spLocks noGrp="1"/>
          </p:cNvSpPr>
          <p:nvPr>
            <p:ph type="title"/>
          </p:nvPr>
        </p:nvSpPr>
        <p:spPr/>
        <p:txBody>
          <a:bodyPr/>
          <a:lstStyle/>
          <a:p>
            <a:r>
              <a:rPr lang="en-GB" dirty="0"/>
              <a:t>.</a:t>
            </a:r>
          </a:p>
        </p:txBody>
      </p:sp>
      <p:pic>
        <p:nvPicPr>
          <p:cNvPr id="7" name="Content Placeholder 6">
            <a:extLst>
              <a:ext uri="{FF2B5EF4-FFF2-40B4-BE49-F238E27FC236}">
                <a16:creationId xmlns:a16="http://schemas.microsoft.com/office/drawing/2014/main" id="{95478588-BC70-4A58-8E67-70EC49F4F9BE}"/>
              </a:ext>
            </a:extLst>
          </p:cNvPr>
          <p:cNvPicPr>
            <a:picLocks noGrp="1" noChangeAspect="1"/>
          </p:cNvPicPr>
          <p:nvPr>
            <p:ph idx="1"/>
          </p:nvPr>
        </p:nvPicPr>
        <p:blipFill>
          <a:blip r:embed="rId2"/>
          <a:stretch>
            <a:fillRect/>
          </a:stretch>
        </p:blipFill>
        <p:spPr>
          <a:xfrm>
            <a:off x="4973638" y="2893219"/>
            <a:ext cx="2305050" cy="2190750"/>
          </a:xfrm>
        </p:spPr>
      </p:pic>
      <p:pic>
        <p:nvPicPr>
          <p:cNvPr id="9" name="Picture 8">
            <a:extLst>
              <a:ext uri="{FF2B5EF4-FFF2-40B4-BE49-F238E27FC236}">
                <a16:creationId xmlns:a16="http://schemas.microsoft.com/office/drawing/2014/main" id="{ADAC9DEA-2A42-49C6-92E1-EB1EAA2B6D9B}"/>
              </a:ext>
            </a:extLst>
          </p:cNvPr>
          <p:cNvPicPr>
            <a:picLocks noChangeAspect="1"/>
          </p:cNvPicPr>
          <p:nvPr/>
        </p:nvPicPr>
        <p:blipFill>
          <a:blip r:embed="rId3"/>
          <a:stretch>
            <a:fillRect/>
          </a:stretch>
        </p:blipFill>
        <p:spPr>
          <a:xfrm>
            <a:off x="5133975" y="2509837"/>
            <a:ext cx="1924050" cy="1838325"/>
          </a:xfrm>
          <a:prstGeom prst="rect">
            <a:avLst/>
          </a:prstGeom>
        </p:spPr>
      </p:pic>
      <p:pic>
        <p:nvPicPr>
          <p:cNvPr id="11" name="Picture 10">
            <a:extLst>
              <a:ext uri="{FF2B5EF4-FFF2-40B4-BE49-F238E27FC236}">
                <a16:creationId xmlns:a16="http://schemas.microsoft.com/office/drawing/2014/main" id="{3BDF01BD-1901-4BAA-A806-5EE933306CFC}"/>
              </a:ext>
            </a:extLst>
          </p:cNvPr>
          <p:cNvPicPr>
            <a:picLocks noChangeAspect="1"/>
          </p:cNvPicPr>
          <p:nvPr/>
        </p:nvPicPr>
        <p:blipFill>
          <a:blip r:embed="rId3"/>
          <a:stretch>
            <a:fillRect/>
          </a:stretch>
        </p:blipFill>
        <p:spPr>
          <a:xfrm>
            <a:off x="5133975" y="2509837"/>
            <a:ext cx="1924050" cy="1838325"/>
          </a:xfrm>
          <a:prstGeom prst="rect">
            <a:avLst/>
          </a:prstGeom>
        </p:spPr>
      </p:pic>
      <p:pic>
        <p:nvPicPr>
          <p:cNvPr id="15" name="Picture 14">
            <a:extLst>
              <a:ext uri="{FF2B5EF4-FFF2-40B4-BE49-F238E27FC236}">
                <a16:creationId xmlns:a16="http://schemas.microsoft.com/office/drawing/2014/main" id="{55DEA1B5-C696-45FA-995B-BF5595B9E2A5}"/>
              </a:ext>
            </a:extLst>
          </p:cNvPr>
          <p:cNvPicPr>
            <a:picLocks noChangeAspect="1"/>
          </p:cNvPicPr>
          <p:nvPr/>
        </p:nvPicPr>
        <p:blipFill>
          <a:blip r:embed="rId4"/>
          <a:stretch>
            <a:fillRect/>
          </a:stretch>
        </p:blipFill>
        <p:spPr>
          <a:xfrm>
            <a:off x="1036320" y="0"/>
            <a:ext cx="3114675" cy="1943100"/>
          </a:xfrm>
          <a:prstGeom prst="rect">
            <a:avLst/>
          </a:prstGeom>
        </p:spPr>
      </p:pic>
      <p:pic>
        <p:nvPicPr>
          <p:cNvPr id="17" name="Picture 16">
            <a:extLst>
              <a:ext uri="{FF2B5EF4-FFF2-40B4-BE49-F238E27FC236}">
                <a16:creationId xmlns:a16="http://schemas.microsoft.com/office/drawing/2014/main" id="{D06A3440-C4E0-4E73-8EAB-A7B76AF3B33D}"/>
              </a:ext>
            </a:extLst>
          </p:cNvPr>
          <p:cNvPicPr>
            <a:picLocks noChangeAspect="1"/>
          </p:cNvPicPr>
          <p:nvPr/>
        </p:nvPicPr>
        <p:blipFill>
          <a:blip r:embed="rId5"/>
          <a:stretch>
            <a:fillRect/>
          </a:stretch>
        </p:blipFill>
        <p:spPr>
          <a:xfrm>
            <a:off x="4031202" y="1291113"/>
            <a:ext cx="7185438" cy="1038225"/>
          </a:xfrm>
          <a:prstGeom prst="rect">
            <a:avLst/>
          </a:prstGeom>
        </p:spPr>
      </p:pic>
    </p:spTree>
    <p:extLst>
      <p:ext uri="{BB962C8B-B14F-4D97-AF65-F5344CB8AC3E}">
        <p14:creationId xmlns:p14="http://schemas.microsoft.com/office/powerpoint/2010/main" val="3609974981"/>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2.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2.xml><?xml version="1.0" encoding="utf-8"?>
<ds:datastoreItem xmlns:ds="http://schemas.openxmlformats.org/officeDocument/2006/customXml" ds:itemID="{4F5B1FD9-3BB6-4DA9-A089-3B68C2323D4F}">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{03C0F1F0-36F0-4B88-A115-A6610F7302B0}TF427093bb-7ddc-497b-80f4-fe945bcee621ff7241c0_win32-add2936a5c77</Template>
  <TotalTime>8270</TotalTime>
  <Words>377</Words>
  <Application>Microsoft Office PowerPoint</Application>
  <PresentationFormat>Widescreen</PresentationFormat>
  <Paragraphs>36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Bookman Old Style</vt:lpstr>
      <vt:lpstr>Calibri</vt:lpstr>
      <vt:lpstr>Franklin Gothic Book</vt:lpstr>
      <vt:lpstr>Wingdings</vt:lpstr>
      <vt:lpstr>1_RetrospectVTI</vt:lpstr>
      <vt:lpstr>SWOT Analysis</vt:lpstr>
      <vt:lpstr>.</vt:lpstr>
      <vt:lpstr>What is SWOT</vt:lpstr>
      <vt:lpstr>Strengths - Project Manager in Health care</vt:lpstr>
      <vt:lpstr>Weaknesses</vt:lpstr>
      <vt:lpstr>Opportunities</vt:lpstr>
      <vt:lpstr>Threats</vt:lpstr>
      <vt:lpstr>Conclusion</vt:lpstr>
      <vt:lpstr>References</vt:lpstr>
      <vt:lpst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 Analysis Report</dc:title>
  <dc:creator>Mathana</dc:creator>
  <cp:lastModifiedBy>Mathana</cp:lastModifiedBy>
  <cp:revision>13</cp:revision>
  <dcterms:created xsi:type="dcterms:W3CDTF">2025-10-27T11:04:23Z</dcterms:created>
  <dcterms:modified xsi:type="dcterms:W3CDTF">2025-11-06T11:31:39Z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