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1" r:id="rId1"/>
  </p:sldMasterIdLst>
  <p:notesMasterIdLst>
    <p:notesMasterId r:id="rId10"/>
  </p:notesMasterIdLst>
  <p:handoutMasterIdLst>
    <p:handoutMasterId r:id="rId11"/>
  </p:handoutMasterIdLst>
  <p:sldIdLst>
    <p:sldId id="257" r:id="rId2"/>
    <p:sldId id="256" r:id="rId3"/>
    <p:sldId id="258" r:id="rId4"/>
    <p:sldId id="260" r:id="rId5"/>
    <p:sldId id="261" r:id="rId6"/>
    <p:sldId id="262" r:id="rId7"/>
    <p:sldId id="263" r:id="rId8"/>
    <p:sldId id="264" r:id="rId9"/>
  </p:sldIdLst>
  <p:sldSz cx="12192000" cy="6858000"/>
  <p:notesSz cx="6858000" cy="9144000"/>
  <p:defaultTextStyle>
    <a:defPPr rtl="0">
      <a:defRPr lang="ru-RU"/>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88D0BE-A472-4B01-B07F-239918056A2C}" v="149" dt="2022-03-12T19:52:03.133"/>
    <p1510:client id="{4B97C362-BB05-0E6B-2F9B-00E3A778586A}" v="308" dt="2022-03-13T09:19:18.183"/>
    <p1510:client id="{542E3101-E118-FCE1-01BE-3548748BADFB}" v="74" dt="2022-03-12T21:24:53.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6623" autoAdjust="0"/>
  </p:normalViewPr>
  <p:slideViewPr>
    <p:cSldViewPr snapToGrid="0">
      <p:cViewPr varScale="1">
        <p:scale>
          <a:sx n="116" d="100"/>
          <a:sy n="116" d="100"/>
        </p:scale>
        <p:origin x="108" y="258"/>
      </p:cViewPr>
      <p:guideLst/>
    </p:cSldViewPr>
  </p:slideViewPr>
  <p:notesTextViewPr>
    <p:cViewPr>
      <p:scale>
        <a:sx n="1" d="1"/>
        <a:sy n="1" d="1"/>
      </p:scale>
      <p:origin x="0" y="0"/>
    </p:cViewPr>
  </p:notesTextViewPr>
  <p:notesViewPr>
    <p:cSldViewPr snapToGrid="0">
      <p:cViewPr varScale="1">
        <p:scale>
          <a:sx n="93" d="100"/>
          <a:sy n="93" d="100"/>
        </p:scale>
        <p:origin x="3708" y="102"/>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handoutMaster" Target="handoutMasters/handoutMaster1.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notesMaster" Target="notesMasters/notesMaster1.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471AF2-10FD-4E01-86AE-A4E5AD8E3852}"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C96D5BAB-1626-4A5C-AAC1-EBE5A0D71A71}">
      <dgm:prSet/>
      <dgm:spPr/>
      <dgm:t>
        <a:bodyPr/>
        <a:lstStyle/>
        <a:p>
          <a:pPr rtl="0"/>
          <a:r>
            <a:rPr lang="en-US" dirty="0"/>
            <a:t>•</a:t>
          </a:r>
          <a:r>
            <a:rPr lang="en-US" dirty="0">
              <a:latin typeface="Avenir Next LT Pro"/>
            </a:rPr>
            <a:t>Anxiety</a:t>
          </a:r>
          <a:r>
            <a:rPr lang="en-US" dirty="0"/>
            <a:t>, stress, depression and other psychiatric illnesses</a:t>
          </a:r>
        </a:p>
      </dgm:t>
    </dgm:pt>
    <dgm:pt modelId="{A20FEB89-94A0-423C-98D8-D3D96455066F}" type="parTrans" cxnId="{F97D9A46-354D-4A5C-911F-02C35360398A}">
      <dgm:prSet/>
      <dgm:spPr/>
      <dgm:t>
        <a:bodyPr/>
        <a:lstStyle/>
        <a:p>
          <a:endParaRPr lang="en-US"/>
        </a:p>
      </dgm:t>
    </dgm:pt>
    <dgm:pt modelId="{260BA8EB-B11F-4DC6-AB57-6993897F4F71}" type="sibTrans" cxnId="{F97D9A46-354D-4A5C-911F-02C35360398A}">
      <dgm:prSet/>
      <dgm:spPr/>
      <dgm:t>
        <a:bodyPr/>
        <a:lstStyle/>
        <a:p>
          <a:endParaRPr lang="en-US"/>
        </a:p>
      </dgm:t>
    </dgm:pt>
    <dgm:pt modelId="{AD746E2C-1816-4B1C-8345-965109144AD6}">
      <dgm:prSet/>
      <dgm:spPr/>
      <dgm:t>
        <a:bodyPr/>
        <a:lstStyle/>
        <a:p>
          <a:pPr rtl="0"/>
          <a:r>
            <a:rPr lang="en-US" dirty="0"/>
            <a:t>•</a:t>
          </a:r>
          <a:r>
            <a:rPr lang="en-US" dirty="0">
              <a:latin typeface="Avenir Next LT Pro"/>
            </a:rPr>
            <a:t>Covid -19</a:t>
          </a:r>
          <a:endParaRPr lang="en-US" dirty="0"/>
        </a:p>
      </dgm:t>
    </dgm:pt>
    <dgm:pt modelId="{0C57EA0E-7AAE-4AF9-8792-0B60C664ABB4}" type="parTrans" cxnId="{2191A511-F130-4E69-9158-B3F8D852317B}">
      <dgm:prSet/>
      <dgm:spPr/>
      <dgm:t>
        <a:bodyPr/>
        <a:lstStyle/>
        <a:p>
          <a:endParaRPr lang="en-US"/>
        </a:p>
      </dgm:t>
    </dgm:pt>
    <dgm:pt modelId="{6A7CB471-C179-4C5B-B8A0-EBF85EC56DB6}" type="sibTrans" cxnId="{2191A511-F130-4E69-9158-B3F8D852317B}">
      <dgm:prSet/>
      <dgm:spPr/>
      <dgm:t>
        <a:bodyPr/>
        <a:lstStyle/>
        <a:p>
          <a:endParaRPr lang="en-US"/>
        </a:p>
      </dgm:t>
    </dgm:pt>
    <dgm:pt modelId="{CF385E63-BEFF-4664-8882-63AD01FB7BF7}">
      <dgm:prSet/>
      <dgm:spPr/>
      <dgm:t>
        <a:bodyPr/>
        <a:lstStyle/>
        <a:p>
          <a:pPr rtl="0"/>
          <a:r>
            <a:rPr lang="en-US" dirty="0"/>
            <a:t>• </a:t>
          </a:r>
          <a:r>
            <a:rPr lang="en-US" dirty="0">
              <a:latin typeface="Avenir Next LT Pro"/>
            </a:rPr>
            <a:t>Gastrointestinal Problems</a:t>
          </a:r>
        </a:p>
      </dgm:t>
    </dgm:pt>
    <dgm:pt modelId="{ABE8E632-2BA9-4152-B6BE-14E74C9B56D2}" type="parTrans" cxnId="{B396C000-0BB8-4EF1-86B3-31FC4CAEAF13}">
      <dgm:prSet/>
      <dgm:spPr/>
      <dgm:t>
        <a:bodyPr/>
        <a:lstStyle/>
        <a:p>
          <a:endParaRPr lang="en-US"/>
        </a:p>
      </dgm:t>
    </dgm:pt>
    <dgm:pt modelId="{940EF692-6C18-440A-8379-289951A306AF}" type="sibTrans" cxnId="{B396C000-0BB8-4EF1-86B3-31FC4CAEAF13}">
      <dgm:prSet/>
      <dgm:spPr/>
      <dgm:t>
        <a:bodyPr/>
        <a:lstStyle/>
        <a:p>
          <a:endParaRPr lang="en-US"/>
        </a:p>
      </dgm:t>
    </dgm:pt>
    <dgm:pt modelId="{490A6653-8505-4C63-A9F9-83EEF6A61507}">
      <dgm:prSet/>
      <dgm:spPr/>
      <dgm:t>
        <a:bodyPr/>
        <a:lstStyle/>
        <a:p>
          <a:r>
            <a:rPr lang="en-US" dirty="0"/>
            <a:t>• </a:t>
          </a:r>
          <a:r>
            <a:rPr lang="en-US" dirty="0">
              <a:latin typeface="Avenir Next LT Pro"/>
            </a:rPr>
            <a:t>Drugs</a:t>
          </a:r>
          <a:endParaRPr lang="en-US" dirty="0"/>
        </a:p>
      </dgm:t>
    </dgm:pt>
    <dgm:pt modelId="{D260F2C6-4AC6-47EA-97C2-04CC34DD1185}" type="parTrans" cxnId="{C67E4528-69FD-4C74-80D0-84FB56125B27}">
      <dgm:prSet/>
      <dgm:spPr/>
      <dgm:t>
        <a:bodyPr/>
        <a:lstStyle/>
        <a:p>
          <a:endParaRPr lang="en-US"/>
        </a:p>
      </dgm:t>
    </dgm:pt>
    <dgm:pt modelId="{BA01762E-90B5-4F20-AF5B-81BA3E4295AA}" type="sibTrans" cxnId="{C67E4528-69FD-4C74-80D0-84FB56125B27}">
      <dgm:prSet/>
      <dgm:spPr/>
      <dgm:t>
        <a:bodyPr/>
        <a:lstStyle/>
        <a:p>
          <a:endParaRPr lang="en-US"/>
        </a:p>
      </dgm:t>
    </dgm:pt>
    <dgm:pt modelId="{7278ED36-5EE7-4D2B-89AA-29AD5D2F3856}">
      <dgm:prSet phldr="0"/>
      <dgm:spPr/>
      <dgm:t>
        <a:bodyPr/>
        <a:lstStyle/>
        <a:p>
          <a:r>
            <a:rPr lang="en-US" dirty="0"/>
            <a:t>• </a:t>
          </a:r>
          <a:r>
            <a:rPr lang="en-US" dirty="0">
              <a:latin typeface="Avenir Next LT Pro"/>
            </a:rPr>
            <a:t>Alchoolism</a:t>
          </a:r>
          <a:endParaRPr lang="ru-RU" dirty="0"/>
        </a:p>
      </dgm:t>
    </dgm:pt>
    <dgm:pt modelId="{F1FCCF6F-F4D4-4EE6-9792-4361C3360AA7}" type="parTrans" cxnId="{F9006F8F-0FF5-438F-95ED-9F8FF82B6E6D}">
      <dgm:prSet/>
      <dgm:spPr/>
    </dgm:pt>
    <dgm:pt modelId="{160A20E4-36EC-4E61-A81E-4EF1E475F927}" type="sibTrans" cxnId="{F9006F8F-0FF5-438F-95ED-9F8FF82B6E6D}">
      <dgm:prSet/>
      <dgm:spPr/>
    </dgm:pt>
    <dgm:pt modelId="{B4067BE5-76F0-4341-99D1-91F7829C930B}">
      <dgm:prSet phldr="0"/>
      <dgm:spPr/>
      <dgm:t>
        <a:bodyPr/>
        <a:lstStyle/>
        <a:p>
          <a:pPr rtl="0"/>
          <a:r>
            <a:rPr lang="en-US" dirty="0">
              <a:latin typeface="Avenir Next LT Pro"/>
            </a:rPr>
            <a:t>Working Long Hours Shifts</a:t>
          </a:r>
        </a:p>
      </dgm:t>
    </dgm:pt>
    <dgm:pt modelId="{A19F6AE8-2C78-409F-82AA-4A2DB5B62EE5}" type="parTrans" cxnId="{21051211-6169-4731-AECF-048DBCA3AD63}">
      <dgm:prSet/>
      <dgm:spPr/>
    </dgm:pt>
    <dgm:pt modelId="{95E186B9-4C9C-497C-AE29-BA752DCEF780}" type="sibTrans" cxnId="{21051211-6169-4731-AECF-048DBCA3AD63}">
      <dgm:prSet/>
      <dgm:spPr/>
    </dgm:pt>
    <dgm:pt modelId="{742617C0-AC3B-4047-930F-0E053610BF39}" type="pres">
      <dgm:prSet presAssocID="{1A471AF2-10FD-4E01-86AE-A4E5AD8E3852}" presName="vert0" presStyleCnt="0">
        <dgm:presLayoutVars>
          <dgm:dir/>
          <dgm:animOne val="branch"/>
          <dgm:animLvl val="lvl"/>
        </dgm:presLayoutVars>
      </dgm:prSet>
      <dgm:spPr/>
    </dgm:pt>
    <dgm:pt modelId="{7FD4F6C7-3C52-45AF-9BFE-DBBE20FCF199}" type="pres">
      <dgm:prSet presAssocID="{C96D5BAB-1626-4A5C-AAC1-EBE5A0D71A71}" presName="thickLine" presStyleLbl="alignNode1" presStyleIdx="0" presStyleCnt="6"/>
      <dgm:spPr/>
    </dgm:pt>
    <dgm:pt modelId="{95B9CCC7-6A85-4109-86A5-6A0D9590C013}" type="pres">
      <dgm:prSet presAssocID="{C96D5BAB-1626-4A5C-AAC1-EBE5A0D71A71}" presName="horz1" presStyleCnt="0"/>
      <dgm:spPr/>
    </dgm:pt>
    <dgm:pt modelId="{870CC920-284C-4C66-9869-F19F6BD09540}" type="pres">
      <dgm:prSet presAssocID="{C96D5BAB-1626-4A5C-AAC1-EBE5A0D71A71}" presName="tx1" presStyleLbl="revTx" presStyleIdx="0" presStyleCnt="6"/>
      <dgm:spPr/>
    </dgm:pt>
    <dgm:pt modelId="{7FF2D8B6-E750-4DB9-B456-B8682C5101EC}" type="pres">
      <dgm:prSet presAssocID="{C96D5BAB-1626-4A5C-AAC1-EBE5A0D71A71}" presName="vert1" presStyleCnt="0"/>
      <dgm:spPr/>
    </dgm:pt>
    <dgm:pt modelId="{0BE8F75F-F02F-44AC-9447-E74B699356C9}" type="pres">
      <dgm:prSet presAssocID="{AD746E2C-1816-4B1C-8345-965109144AD6}" presName="thickLine" presStyleLbl="alignNode1" presStyleIdx="1" presStyleCnt="6"/>
      <dgm:spPr/>
    </dgm:pt>
    <dgm:pt modelId="{3C549902-9957-49C2-9210-3CBDC6C0FCD8}" type="pres">
      <dgm:prSet presAssocID="{AD746E2C-1816-4B1C-8345-965109144AD6}" presName="horz1" presStyleCnt="0"/>
      <dgm:spPr/>
    </dgm:pt>
    <dgm:pt modelId="{48B22AC6-6A40-41A0-95CA-0939496DED73}" type="pres">
      <dgm:prSet presAssocID="{AD746E2C-1816-4B1C-8345-965109144AD6}" presName="tx1" presStyleLbl="revTx" presStyleIdx="1" presStyleCnt="6"/>
      <dgm:spPr/>
    </dgm:pt>
    <dgm:pt modelId="{3FF11D14-2D1B-40DA-A968-7E8F66911C3F}" type="pres">
      <dgm:prSet presAssocID="{AD746E2C-1816-4B1C-8345-965109144AD6}" presName="vert1" presStyleCnt="0"/>
      <dgm:spPr/>
    </dgm:pt>
    <dgm:pt modelId="{5D2F79E2-D472-4CCC-8EC9-DDFAF704EB73}" type="pres">
      <dgm:prSet presAssocID="{CF385E63-BEFF-4664-8882-63AD01FB7BF7}" presName="thickLine" presStyleLbl="alignNode1" presStyleIdx="2" presStyleCnt="6"/>
      <dgm:spPr/>
    </dgm:pt>
    <dgm:pt modelId="{EDFA0F33-258F-4FC6-9417-16998F89AB50}" type="pres">
      <dgm:prSet presAssocID="{CF385E63-BEFF-4664-8882-63AD01FB7BF7}" presName="horz1" presStyleCnt="0"/>
      <dgm:spPr/>
    </dgm:pt>
    <dgm:pt modelId="{7075A6C0-21B3-4B2F-9B96-8989E43994E9}" type="pres">
      <dgm:prSet presAssocID="{CF385E63-BEFF-4664-8882-63AD01FB7BF7}" presName="tx1" presStyleLbl="revTx" presStyleIdx="2" presStyleCnt="6"/>
      <dgm:spPr/>
    </dgm:pt>
    <dgm:pt modelId="{BBDF6A25-3D94-44EB-9F4C-987485324C5B}" type="pres">
      <dgm:prSet presAssocID="{CF385E63-BEFF-4664-8882-63AD01FB7BF7}" presName="vert1" presStyleCnt="0"/>
      <dgm:spPr/>
    </dgm:pt>
    <dgm:pt modelId="{FF0816FE-0B12-4911-9DD8-D23C73D88144}" type="pres">
      <dgm:prSet presAssocID="{7278ED36-5EE7-4D2B-89AA-29AD5D2F3856}" presName="thickLine" presStyleLbl="alignNode1" presStyleIdx="3" presStyleCnt="6"/>
      <dgm:spPr/>
    </dgm:pt>
    <dgm:pt modelId="{34EA7E56-DEF7-429B-AA7E-94613B6C83EB}" type="pres">
      <dgm:prSet presAssocID="{7278ED36-5EE7-4D2B-89AA-29AD5D2F3856}" presName="horz1" presStyleCnt="0"/>
      <dgm:spPr/>
    </dgm:pt>
    <dgm:pt modelId="{7DF79ECB-0452-44C8-9DDE-693EFD89B04D}" type="pres">
      <dgm:prSet presAssocID="{7278ED36-5EE7-4D2B-89AA-29AD5D2F3856}" presName="tx1" presStyleLbl="revTx" presStyleIdx="3" presStyleCnt="6"/>
      <dgm:spPr/>
    </dgm:pt>
    <dgm:pt modelId="{1AE076A8-4459-41C5-97EC-0C847A7317DD}" type="pres">
      <dgm:prSet presAssocID="{7278ED36-5EE7-4D2B-89AA-29AD5D2F3856}" presName="vert1" presStyleCnt="0"/>
      <dgm:spPr/>
    </dgm:pt>
    <dgm:pt modelId="{39363E8E-9F39-42B4-864F-F413CEB9DF7E}" type="pres">
      <dgm:prSet presAssocID="{490A6653-8505-4C63-A9F9-83EEF6A61507}" presName="thickLine" presStyleLbl="alignNode1" presStyleIdx="4" presStyleCnt="6"/>
      <dgm:spPr/>
    </dgm:pt>
    <dgm:pt modelId="{50C290CA-687C-42CC-8FE8-3F92282719C4}" type="pres">
      <dgm:prSet presAssocID="{490A6653-8505-4C63-A9F9-83EEF6A61507}" presName="horz1" presStyleCnt="0"/>
      <dgm:spPr/>
    </dgm:pt>
    <dgm:pt modelId="{17F72530-0E53-4033-8FD5-0B5237A99014}" type="pres">
      <dgm:prSet presAssocID="{490A6653-8505-4C63-A9F9-83EEF6A61507}" presName="tx1" presStyleLbl="revTx" presStyleIdx="4" presStyleCnt="6"/>
      <dgm:spPr/>
    </dgm:pt>
    <dgm:pt modelId="{5627F236-8638-422B-9EC3-A98E2D7D0DEE}" type="pres">
      <dgm:prSet presAssocID="{490A6653-8505-4C63-A9F9-83EEF6A61507}" presName="vert1" presStyleCnt="0"/>
      <dgm:spPr/>
    </dgm:pt>
    <dgm:pt modelId="{68C8E991-C8D3-4C67-834C-4A0036E333EC}" type="pres">
      <dgm:prSet presAssocID="{B4067BE5-76F0-4341-99D1-91F7829C930B}" presName="thickLine" presStyleLbl="alignNode1" presStyleIdx="5" presStyleCnt="6"/>
      <dgm:spPr/>
    </dgm:pt>
    <dgm:pt modelId="{EAE9CD4E-2D28-468E-9D51-4F75982BAD1E}" type="pres">
      <dgm:prSet presAssocID="{B4067BE5-76F0-4341-99D1-91F7829C930B}" presName="horz1" presStyleCnt="0"/>
      <dgm:spPr/>
    </dgm:pt>
    <dgm:pt modelId="{4DD6F0B9-6104-4B00-992F-431884809930}" type="pres">
      <dgm:prSet presAssocID="{B4067BE5-76F0-4341-99D1-91F7829C930B}" presName="tx1" presStyleLbl="revTx" presStyleIdx="5" presStyleCnt="6"/>
      <dgm:spPr/>
    </dgm:pt>
    <dgm:pt modelId="{C9549DA0-3490-49E9-9ECC-CD2C884AB847}" type="pres">
      <dgm:prSet presAssocID="{B4067BE5-76F0-4341-99D1-91F7829C930B}" presName="vert1" presStyleCnt="0"/>
      <dgm:spPr/>
    </dgm:pt>
  </dgm:ptLst>
  <dgm:cxnLst>
    <dgm:cxn modelId="{B396C000-0BB8-4EF1-86B3-31FC4CAEAF13}" srcId="{1A471AF2-10FD-4E01-86AE-A4E5AD8E3852}" destId="{CF385E63-BEFF-4664-8882-63AD01FB7BF7}" srcOrd="2" destOrd="0" parTransId="{ABE8E632-2BA9-4152-B6BE-14E74C9B56D2}" sibTransId="{940EF692-6C18-440A-8379-289951A306AF}"/>
    <dgm:cxn modelId="{F2278D0A-38B5-4B31-840A-6D8EE5414FC9}" type="presOf" srcId="{1A471AF2-10FD-4E01-86AE-A4E5AD8E3852}" destId="{742617C0-AC3B-4047-930F-0E053610BF39}" srcOrd="0" destOrd="0" presId="urn:microsoft.com/office/officeart/2008/layout/LinedList"/>
    <dgm:cxn modelId="{21051211-6169-4731-AECF-048DBCA3AD63}" srcId="{1A471AF2-10FD-4E01-86AE-A4E5AD8E3852}" destId="{B4067BE5-76F0-4341-99D1-91F7829C930B}" srcOrd="5" destOrd="0" parTransId="{A19F6AE8-2C78-409F-82AA-4A2DB5B62EE5}" sibTransId="{95E186B9-4C9C-497C-AE29-BA752DCEF780}"/>
    <dgm:cxn modelId="{2191A511-F130-4E69-9158-B3F8D852317B}" srcId="{1A471AF2-10FD-4E01-86AE-A4E5AD8E3852}" destId="{AD746E2C-1816-4B1C-8345-965109144AD6}" srcOrd="1" destOrd="0" parTransId="{0C57EA0E-7AAE-4AF9-8792-0B60C664ABB4}" sibTransId="{6A7CB471-C179-4C5B-B8A0-EBF85EC56DB6}"/>
    <dgm:cxn modelId="{F203D314-318E-4AC1-BBEA-5E242B425CF5}" type="presOf" srcId="{490A6653-8505-4C63-A9F9-83EEF6A61507}" destId="{17F72530-0E53-4033-8FD5-0B5237A99014}" srcOrd="0" destOrd="0" presId="urn:microsoft.com/office/officeart/2008/layout/LinedList"/>
    <dgm:cxn modelId="{C67E4528-69FD-4C74-80D0-84FB56125B27}" srcId="{1A471AF2-10FD-4E01-86AE-A4E5AD8E3852}" destId="{490A6653-8505-4C63-A9F9-83EEF6A61507}" srcOrd="4" destOrd="0" parTransId="{D260F2C6-4AC6-47EA-97C2-04CC34DD1185}" sibTransId="{BA01762E-90B5-4F20-AF5B-81BA3E4295AA}"/>
    <dgm:cxn modelId="{51912C43-3011-4F71-93EB-27244F6CC447}" type="presOf" srcId="{C96D5BAB-1626-4A5C-AAC1-EBE5A0D71A71}" destId="{870CC920-284C-4C66-9869-F19F6BD09540}" srcOrd="0" destOrd="0" presId="urn:microsoft.com/office/officeart/2008/layout/LinedList"/>
    <dgm:cxn modelId="{F97D9A46-354D-4A5C-911F-02C35360398A}" srcId="{1A471AF2-10FD-4E01-86AE-A4E5AD8E3852}" destId="{C96D5BAB-1626-4A5C-AAC1-EBE5A0D71A71}" srcOrd="0" destOrd="0" parTransId="{A20FEB89-94A0-423C-98D8-D3D96455066F}" sibTransId="{260BA8EB-B11F-4DC6-AB57-6993897F4F71}"/>
    <dgm:cxn modelId="{B06A9256-00D2-46B1-BA1E-D7A0842BA6E3}" type="presOf" srcId="{CF385E63-BEFF-4664-8882-63AD01FB7BF7}" destId="{7075A6C0-21B3-4B2F-9B96-8989E43994E9}" srcOrd="0" destOrd="0" presId="urn:microsoft.com/office/officeart/2008/layout/LinedList"/>
    <dgm:cxn modelId="{F9006F8F-0FF5-438F-95ED-9F8FF82B6E6D}" srcId="{1A471AF2-10FD-4E01-86AE-A4E5AD8E3852}" destId="{7278ED36-5EE7-4D2B-89AA-29AD5D2F3856}" srcOrd="3" destOrd="0" parTransId="{F1FCCF6F-F4D4-4EE6-9792-4361C3360AA7}" sibTransId="{160A20E4-36EC-4E61-A81E-4EF1E475F927}"/>
    <dgm:cxn modelId="{786D2A93-2384-4979-8262-168CC78782F4}" type="presOf" srcId="{B4067BE5-76F0-4341-99D1-91F7829C930B}" destId="{4DD6F0B9-6104-4B00-992F-431884809930}" srcOrd="0" destOrd="0" presId="urn:microsoft.com/office/officeart/2008/layout/LinedList"/>
    <dgm:cxn modelId="{38D2C4D4-9145-4B6E-846C-AA8A3FAB8C08}" type="presOf" srcId="{AD746E2C-1816-4B1C-8345-965109144AD6}" destId="{48B22AC6-6A40-41A0-95CA-0939496DED73}" srcOrd="0" destOrd="0" presId="urn:microsoft.com/office/officeart/2008/layout/LinedList"/>
    <dgm:cxn modelId="{AF56BFE5-DE8C-4E34-BAC4-7D6CE036EF8F}" type="presOf" srcId="{7278ED36-5EE7-4D2B-89AA-29AD5D2F3856}" destId="{7DF79ECB-0452-44C8-9DDE-693EFD89B04D}" srcOrd="0" destOrd="0" presId="urn:microsoft.com/office/officeart/2008/layout/LinedList"/>
    <dgm:cxn modelId="{5B21F328-1315-425F-B862-80C42749799F}" type="presParOf" srcId="{742617C0-AC3B-4047-930F-0E053610BF39}" destId="{7FD4F6C7-3C52-45AF-9BFE-DBBE20FCF199}" srcOrd="0" destOrd="0" presId="urn:microsoft.com/office/officeart/2008/layout/LinedList"/>
    <dgm:cxn modelId="{2857263D-33A6-4058-B340-CCE2A9C5A4C9}" type="presParOf" srcId="{742617C0-AC3B-4047-930F-0E053610BF39}" destId="{95B9CCC7-6A85-4109-86A5-6A0D9590C013}" srcOrd="1" destOrd="0" presId="urn:microsoft.com/office/officeart/2008/layout/LinedList"/>
    <dgm:cxn modelId="{A93B5170-90E8-44E7-992A-BF3A1FCFB323}" type="presParOf" srcId="{95B9CCC7-6A85-4109-86A5-6A0D9590C013}" destId="{870CC920-284C-4C66-9869-F19F6BD09540}" srcOrd="0" destOrd="0" presId="urn:microsoft.com/office/officeart/2008/layout/LinedList"/>
    <dgm:cxn modelId="{3DA95A31-5596-4A77-B448-E78E4C6BDCA5}" type="presParOf" srcId="{95B9CCC7-6A85-4109-86A5-6A0D9590C013}" destId="{7FF2D8B6-E750-4DB9-B456-B8682C5101EC}" srcOrd="1" destOrd="0" presId="urn:microsoft.com/office/officeart/2008/layout/LinedList"/>
    <dgm:cxn modelId="{3A00F8E3-D564-405E-8FBA-29DB259A6350}" type="presParOf" srcId="{742617C0-AC3B-4047-930F-0E053610BF39}" destId="{0BE8F75F-F02F-44AC-9447-E74B699356C9}" srcOrd="2" destOrd="0" presId="urn:microsoft.com/office/officeart/2008/layout/LinedList"/>
    <dgm:cxn modelId="{B411292D-19AC-4CDB-AF82-4470282BAF5B}" type="presParOf" srcId="{742617C0-AC3B-4047-930F-0E053610BF39}" destId="{3C549902-9957-49C2-9210-3CBDC6C0FCD8}" srcOrd="3" destOrd="0" presId="urn:microsoft.com/office/officeart/2008/layout/LinedList"/>
    <dgm:cxn modelId="{179EE136-32AF-4066-8A26-C1AD398AF856}" type="presParOf" srcId="{3C549902-9957-49C2-9210-3CBDC6C0FCD8}" destId="{48B22AC6-6A40-41A0-95CA-0939496DED73}" srcOrd="0" destOrd="0" presId="urn:microsoft.com/office/officeart/2008/layout/LinedList"/>
    <dgm:cxn modelId="{0C3675F9-3BB2-4282-A6BA-34DBED54A30B}" type="presParOf" srcId="{3C549902-9957-49C2-9210-3CBDC6C0FCD8}" destId="{3FF11D14-2D1B-40DA-A968-7E8F66911C3F}" srcOrd="1" destOrd="0" presId="urn:microsoft.com/office/officeart/2008/layout/LinedList"/>
    <dgm:cxn modelId="{3BE64EB6-DD4E-4586-B2FD-61A448EA4D63}" type="presParOf" srcId="{742617C0-AC3B-4047-930F-0E053610BF39}" destId="{5D2F79E2-D472-4CCC-8EC9-DDFAF704EB73}" srcOrd="4" destOrd="0" presId="urn:microsoft.com/office/officeart/2008/layout/LinedList"/>
    <dgm:cxn modelId="{7BB3F9E3-ED55-4849-8095-5AC5EF217A85}" type="presParOf" srcId="{742617C0-AC3B-4047-930F-0E053610BF39}" destId="{EDFA0F33-258F-4FC6-9417-16998F89AB50}" srcOrd="5" destOrd="0" presId="urn:microsoft.com/office/officeart/2008/layout/LinedList"/>
    <dgm:cxn modelId="{9E9A2E93-CCB9-4841-B5E4-DB1283FF1E65}" type="presParOf" srcId="{EDFA0F33-258F-4FC6-9417-16998F89AB50}" destId="{7075A6C0-21B3-4B2F-9B96-8989E43994E9}" srcOrd="0" destOrd="0" presId="urn:microsoft.com/office/officeart/2008/layout/LinedList"/>
    <dgm:cxn modelId="{73B385B3-3B98-4414-BFCB-C27D83C4AADE}" type="presParOf" srcId="{EDFA0F33-258F-4FC6-9417-16998F89AB50}" destId="{BBDF6A25-3D94-44EB-9F4C-987485324C5B}" srcOrd="1" destOrd="0" presId="urn:microsoft.com/office/officeart/2008/layout/LinedList"/>
    <dgm:cxn modelId="{07CB98B4-CBD4-4CA7-8F95-CFB628B1AD49}" type="presParOf" srcId="{742617C0-AC3B-4047-930F-0E053610BF39}" destId="{FF0816FE-0B12-4911-9DD8-D23C73D88144}" srcOrd="6" destOrd="0" presId="urn:microsoft.com/office/officeart/2008/layout/LinedList"/>
    <dgm:cxn modelId="{7C6F8CA5-0A6C-4961-B72D-A766CBCF7C92}" type="presParOf" srcId="{742617C0-AC3B-4047-930F-0E053610BF39}" destId="{34EA7E56-DEF7-429B-AA7E-94613B6C83EB}" srcOrd="7" destOrd="0" presId="urn:microsoft.com/office/officeart/2008/layout/LinedList"/>
    <dgm:cxn modelId="{E3DD6385-14C7-487B-957C-EFE42995311F}" type="presParOf" srcId="{34EA7E56-DEF7-429B-AA7E-94613B6C83EB}" destId="{7DF79ECB-0452-44C8-9DDE-693EFD89B04D}" srcOrd="0" destOrd="0" presId="urn:microsoft.com/office/officeart/2008/layout/LinedList"/>
    <dgm:cxn modelId="{F41B1BD7-D67C-477F-9D9D-9ACB615CF6CE}" type="presParOf" srcId="{34EA7E56-DEF7-429B-AA7E-94613B6C83EB}" destId="{1AE076A8-4459-41C5-97EC-0C847A7317DD}" srcOrd="1" destOrd="0" presId="urn:microsoft.com/office/officeart/2008/layout/LinedList"/>
    <dgm:cxn modelId="{08AFD4CD-50A3-4944-81D1-D5C0F3470386}" type="presParOf" srcId="{742617C0-AC3B-4047-930F-0E053610BF39}" destId="{39363E8E-9F39-42B4-864F-F413CEB9DF7E}" srcOrd="8" destOrd="0" presId="urn:microsoft.com/office/officeart/2008/layout/LinedList"/>
    <dgm:cxn modelId="{7D1F2D5E-C486-41FE-8BD4-092E6F34F244}" type="presParOf" srcId="{742617C0-AC3B-4047-930F-0E053610BF39}" destId="{50C290CA-687C-42CC-8FE8-3F92282719C4}" srcOrd="9" destOrd="0" presId="urn:microsoft.com/office/officeart/2008/layout/LinedList"/>
    <dgm:cxn modelId="{C8DE3CD1-9FE9-4895-A38C-BC203F274510}" type="presParOf" srcId="{50C290CA-687C-42CC-8FE8-3F92282719C4}" destId="{17F72530-0E53-4033-8FD5-0B5237A99014}" srcOrd="0" destOrd="0" presId="urn:microsoft.com/office/officeart/2008/layout/LinedList"/>
    <dgm:cxn modelId="{3B44BA56-70E0-40AE-8098-0EB1E239F27F}" type="presParOf" srcId="{50C290CA-687C-42CC-8FE8-3F92282719C4}" destId="{5627F236-8638-422B-9EC3-A98E2D7D0DEE}" srcOrd="1" destOrd="0" presId="urn:microsoft.com/office/officeart/2008/layout/LinedList"/>
    <dgm:cxn modelId="{00A60F79-AF40-4061-81AA-06547F067D24}" type="presParOf" srcId="{742617C0-AC3B-4047-930F-0E053610BF39}" destId="{68C8E991-C8D3-4C67-834C-4A0036E333EC}" srcOrd="10" destOrd="0" presId="urn:microsoft.com/office/officeart/2008/layout/LinedList"/>
    <dgm:cxn modelId="{A5A9BD07-E2DE-44E2-9E80-50AA8B5CB69C}" type="presParOf" srcId="{742617C0-AC3B-4047-930F-0E053610BF39}" destId="{EAE9CD4E-2D28-468E-9D51-4F75982BAD1E}" srcOrd="11" destOrd="0" presId="urn:microsoft.com/office/officeart/2008/layout/LinedList"/>
    <dgm:cxn modelId="{958E7213-29D1-4FD8-8710-56F182BDDCCA}" type="presParOf" srcId="{EAE9CD4E-2D28-468E-9D51-4F75982BAD1E}" destId="{4DD6F0B9-6104-4B00-992F-431884809930}" srcOrd="0" destOrd="0" presId="urn:microsoft.com/office/officeart/2008/layout/LinedList"/>
    <dgm:cxn modelId="{D7986ACF-805E-4F41-AF38-72D803D4D620}" type="presParOf" srcId="{EAE9CD4E-2D28-468E-9D51-4F75982BAD1E}" destId="{C9549DA0-3490-49E9-9ECC-CD2C884AB84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785121-9807-48FB-938C-F098B3990E9B}" type="doc">
      <dgm:prSet loTypeId="urn:microsoft.com/office/officeart/2005/8/layout/vList2" loCatId="list" qsTypeId="urn:microsoft.com/office/officeart/2005/8/quickstyle/simple4" qsCatId="simple" csTypeId="urn:microsoft.com/office/officeart/2005/8/colors/accent6_2" csCatId="accent6" phldr="1"/>
      <dgm:spPr/>
      <dgm:t>
        <a:bodyPr/>
        <a:lstStyle/>
        <a:p>
          <a:endParaRPr lang="ru-RU"/>
        </a:p>
      </dgm:t>
    </dgm:pt>
    <dgm:pt modelId="{0C62C966-7779-4082-B71C-D1E938953B1B}">
      <dgm:prSet phldr="0"/>
      <dgm:spPr/>
      <dgm:t>
        <a:bodyPr/>
        <a:lstStyle/>
        <a:p>
          <a:pPr rtl="0"/>
          <a:r>
            <a:rPr lang="en-US" dirty="0">
              <a:latin typeface="Avenir Next LT Pro"/>
            </a:rPr>
            <a:t>Increase the Hourly Rate</a:t>
          </a:r>
          <a:endParaRPr lang="en-US" dirty="0"/>
        </a:p>
      </dgm:t>
    </dgm:pt>
    <dgm:pt modelId="{53DE79C2-BC90-4FCF-ADDF-4B64333481E7}" type="parTrans" cxnId="{D2430F15-6498-4A89-B143-AD21582E7523}">
      <dgm:prSet/>
      <dgm:spPr/>
    </dgm:pt>
    <dgm:pt modelId="{A2352383-7D79-4C98-852E-23D26B1227A6}" type="sibTrans" cxnId="{D2430F15-6498-4A89-B143-AD21582E7523}">
      <dgm:prSet/>
      <dgm:spPr/>
    </dgm:pt>
    <dgm:pt modelId="{FEF829DA-4F3B-40A9-A291-A0E57D5E7A69}">
      <dgm:prSet phldr="0"/>
      <dgm:spPr/>
      <dgm:t>
        <a:bodyPr/>
        <a:lstStyle/>
        <a:p>
          <a:pPr rtl="0"/>
          <a:r>
            <a:rPr lang="en-US" dirty="0">
              <a:latin typeface="Avenir Next LT Pro"/>
            </a:rPr>
            <a:t>Offer Good Holiday Bonus</a:t>
          </a:r>
          <a:endParaRPr lang="en-US" dirty="0"/>
        </a:p>
      </dgm:t>
    </dgm:pt>
    <dgm:pt modelId="{E48E6D50-228E-4391-AB61-AC33DAEAE2EB}" type="parTrans" cxnId="{3929AC5D-8F79-4F9D-8B70-2A819D0C1A12}">
      <dgm:prSet/>
      <dgm:spPr/>
    </dgm:pt>
    <dgm:pt modelId="{8196AAE9-B944-4190-B248-C12E827CD1A2}" type="sibTrans" cxnId="{3929AC5D-8F79-4F9D-8B70-2A819D0C1A12}">
      <dgm:prSet/>
      <dgm:spPr/>
    </dgm:pt>
    <dgm:pt modelId="{D3FF592A-72B1-4A9D-BE67-29F881ACE306}">
      <dgm:prSet phldr="0"/>
      <dgm:spPr/>
      <dgm:t>
        <a:bodyPr/>
        <a:lstStyle/>
        <a:p>
          <a:pPr rtl="0"/>
          <a:r>
            <a:rPr lang="en-US" dirty="0">
              <a:latin typeface="Avenir Next LT Pro"/>
            </a:rPr>
            <a:t>No overtime only contracted hours which been agreed to when been hired</a:t>
          </a:r>
          <a:endParaRPr lang="en-US" dirty="0"/>
        </a:p>
      </dgm:t>
    </dgm:pt>
    <dgm:pt modelId="{71F53F59-E30B-41B3-8D7C-1734884C3856}" type="parTrans" cxnId="{C4B6D525-52EB-4C35-A268-F8FD3C5525E8}">
      <dgm:prSet/>
      <dgm:spPr/>
    </dgm:pt>
    <dgm:pt modelId="{A0C44AB0-D68E-402D-93D3-8EAF65A81EB4}" type="sibTrans" cxnId="{C4B6D525-52EB-4C35-A268-F8FD3C5525E8}">
      <dgm:prSet/>
      <dgm:spPr/>
    </dgm:pt>
    <dgm:pt modelId="{2571F567-249A-48CC-AF0A-381ADA7BCDBA}">
      <dgm:prSet phldr="0"/>
      <dgm:spPr/>
      <dgm:t>
        <a:bodyPr/>
        <a:lstStyle/>
        <a:p>
          <a:pPr rtl="0"/>
          <a:r>
            <a:rPr lang="en-US" dirty="0">
              <a:latin typeface="Avenir Next LT Pro"/>
            </a:rPr>
            <a:t>More Understanting from Upper Managemen </a:t>
          </a:r>
          <a:endParaRPr lang="en-US" dirty="0"/>
        </a:p>
      </dgm:t>
    </dgm:pt>
    <dgm:pt modelId="{C5A15A40-4752-4475-9CBA-30AACA60E559}" type="parTrans" cxnId="{62AC3A83-CCC0-4E96-92C0-5A5F0AAA47E0}">
      <dgm:prSet/>
      <dgm:spPr/>
    </dgm:pt>
    <dgm:pt modelId="{CC563235-D854-41AB-BC45-D29E96F5FB83}" type="sibTrans" cxnId="{62AC3A83-CCC0-4E96-92C0-5A5F0AAA47E0}">
      <dgm:prSet/>
      <dgm:spPr/>
    </dgm:pt>
    <dgm:pt modelId="{C3A3EAC3-B5A0-4289-9F2E-D8529BC7D2FE}">
      <dgm:prSet phldr="0"/>
      <dgm:spPr/>
      <dgm:t>
        <a:bodyPr/>
        <a:lstStyle/>
        <a:p>
          <a:pPr rtl="0"/>
          <a:r>
            <a:rPr lang="en-US" dirty="0"/>
            <a:t>Provide </a:t>
          </a:r>
          <a:r>
            <a:rPr lang="en-US" dirty="0">
              <a:latin typeface="Avenir Next LT Pro"/>
            </a:rPr>
            <a:t>feedback.</a:t>
          </a:r>
        </a:p>
      </dgm:t>
    </dgm:pt>
    <dgm:pt modelId="{11B69D9B-BE20-49E3-BCC5-EFCD7049530E}" type="parTrans" cxnId="{DBE0D4D3-F4D2-42BE-80DE-09B1E8A72CF1}">
      <dgm:prSet/>
      <dgm:spPr/>
    </dgm:pt>
    <dgm:pt modelId="{47717049-17DB-43B4-A947-D1678097162D}" type="sibTrans" cxnId="{DBE0D4D3-F4D2-42BE-80DE-09B1E8A72CF1}">
      <dgm:prSet/>
      <dgm:spPr/>
    </dgm:pt>
    <dgm:pt modelId="{11609E24-01C4-42BE-B875-36AC717C0CA7}">
      <dgm:prSet phldr="0"/>
      <dgm:spPr/>
      <dgm:t>
        <a:bodyPr/>
        <a:lstStyle/>
        <a:p>
          <a:pPr rtl="0"/>
          <a:r>
            <a:rPr lang="en-US" dirty="0">
              <a:latin typeface="Avenir Next LT Pro"/>
            </a:rPr>
            <a:t>Implement a Comprehensive Workplace Wellness Program.</a:t>
          </a:r>
        </a:p>
      </dgm:t>
    </dgm:pt>
    <dgm:pt modelId="{6EE0657D-60B3-426B-AF2C-B50E2CD2E914}" type="parTrans" cxnId="{4526990C-1ECF-42D3-831B-269F4905556C}">
      <dgm:prSet/>
      <dgm:spPr/>
    </dgm:pt>
    <dgm:pt modelId="{B0A28884-A7BD-46A7-8AC5-5D9E087931F7}" type="sibTrans" cxnId="{4526990C-1ECF-42D3-831B-269F4905556C}">
      <dgm:prSet/>
      <dgm:spPr/>
    </dgm:pt>
    <dgm:pt modelId="{E7A44F4A-F45C-414D-8783-735D700225CF}" type="pres">
      <dgm:prSet presAssocID="{85785121-9807-48FB-938C-F098B3990E9B}" presName="linear" presStyleCnt="0">
        <dgm:presLayoutVars>
          <dgm:animLvl val="lvl"/>
          <dgm:resizeHandles val="exact"/>
        </dgm:presLayoutVars>
      </dgm:prSet>
      <dgm:spPr/>
    </dgm:pt>
    <dgm:pt modelId="{246CDEB4-3265-4E31-A313-68C2D72AB30E}" type="pres">
      <dgm:prSet presAssocID="{0C62C966-7779-4082-B71C-D1E938953B1B}" presName="parentText" presStyleLbl="node1" presStyleIdx="0" presStyleCnt="6">
        <dgm:presLayoutVars>
          <dgm:chMax val="0"/>
          <dgm:bulletEnabled val="1"/>
        </dgm:presLayoutVars>
      </dgm:prSet>
      <dgm:spPr/>
    </dgm:pt>
    <dgm:pt modelId="{803A828C-D694-4A5C-905B-AF7DDA28F72B}" type="pres">
      <dgm:prSet presAssocID="{A2352383-7D79-4C98-852E-23D26B1227A6}" presName="spacer" presStyleCnt="0"/>
      <dgm:spPr/>
    </dgm:pt>
    <dgm:pt modelId="{8487F050-7E37-4637-8993-C68AA2D7745A}" type="pres">
      <dgm:prSet presAssocID="{FEF829DA-4F3B-40A9-A291-A0E57D5E7A69}" presName="parentText" presStyleLbl="node1" presStyleIdx="1" presStyleCnt="6">
        <dgm:presLayoutVars>
          <dgm:chMax val="0"/>
          <dgm:bulletEnabled val="1"/>
        </dgm:presLayoutVars>
      </dgm:prSet>
      <dgm:spPr/>
    </dgm:pt>
    <dgm:pt modelId="{F3490A5F-A3AB-4D89-B63C-87E2E548BC3D}" type="pres">
      <dgm:prSet presAssocID="{8196AAE9-B944-4190-B248-C12E827CD1A2}" presName="spacer" presStyleCnt="0"/>
      <dgm:spPr/>
    </dgm:pt>
    <dgm:pt modelId="{0C7ED864-E6E0-4B25-B8A0-E28849506B5E}" type="pres">
      <dgm:prSet presAssocID="{D3FF592A-72B1-4A9D-BE67-29F881ACE306}" presName="parentText" presStyleLbl="node1" presStyleIdx="2" presStyleCnt="6">
        <dgm:presLayoutVars>
          <dgm:chMax val="0"/>
          <dgm:bulletEnabled val="1"/>
        </dgm:presLayoutVars>
      </dgm:prSet>
      <dgm:spPr/>
    </dgm:pt>
    <dgm:pt modelId="{4DF93820-A7B5-48D5-8523-DF1A322C0553}" type="pres">
      <dgm:prSet presAssocID="{A0C44AB0-D68E-402D-93D3-8EAF65A81EB4}" presName="spacer" presStyleCnt="0"/>
      <dgm:spPr/>
    </dgm:pt>
    <dgm:pt modelId="{573270C6-EB6A-4F26-9287-E74B4FF7E9E2}" type="pres">
      <dgm:prSet presAssocID="{2571F567-249A-48CC-AF0A-381ADA7BCDBA}" presName="parentText" presStyleLbl="node1" presStyleIdx="3" presStyleCnt="6">
        <dgm:presLayoutVars>
          <dgm:chMax val="0"/>
          <dgm:bulletEnabled val="1"/>
        </dgm:presLayoutVars>
      </dgm:prSet>
      <dgm:spPr/>
    </dgm:pt>
    <dgm:pt modelId="{CA4DA1A7-19C6-4958-AE08-D728CD7342DC}" type="pres">
      <dgm:prSet presAssocID="{CC563235-D854-41AB-BC45-D29E96F5FB83}" presName="spacer" presStyleCnt="0"/>
      <dgm:spPr/>
    </dgm:pt>
    <dgm:pt modelId="{2775282D-93BF-4C1A-90BB-ED6BAC8C936B}" type="pres">
      <dgm:prSet presAssocID="{C3A3EAC3-B5A0-4289-9F2E-D8529BC7D2FE}" presName="parentText" presStyleLbl="node1" presStyleIdx="4" presStyleCnt="6">
        <dgm:presLayoutVars>
          <dgm:chMax val="0"/>
          <dgm:bulletEnabled val="1"/>
        </dgm:presLayoutVars>
      </dgm:prSet>
      <dgm:spPr/>
    </dgm:pt>
    <dgm:pt modelId="{231596EE-1B1F-40E4-96F3-5ED827E53FD2}" type="pres">
      <dgm:prSet presAssocID="{47717049-17DB-43B4-A947-D1678097162D}" presName="spacer" presStyleCnt="0"/>
      <dgm:spPr/>
    </dgm:pt>
    <dgm:pt modelId="{571D2DB7-FA8F-4EDE-B138-91F203E7871A}" type="pres">
      <dgm:prSet presAssocID="{11609E24-01C4-42BE-B875-36AC717C0CA7}" presName="parentText" presStyleLbl="node1" presStyleIdx="5" presStyleCnt="6">
        <dgm:presLayoutVars>
          <dgm:chMax val="0"/>
          <dgm:bulletEnabled val="1"/>
        </dgm:presLayoutVars>
      </dgm:prSet>
      <dgm:spPr/>
    </dgm:pt>
  </dgm:ptLst>
  <dgm:cxnLst>
    <dgm:cxn modelId="{4526990C-1ECF-42D3-831B-269F4905556C}" srcId="{85785121-9807-48FB-938C-F098B3990E9B}" destId="{11609E24-01C4-42BE-B875-36AC717C0CA7}" srcOrd="5" destOrd="0" parTransId="{6EE0657D-60B3-426B-AF2C-B50E2CD2E914}" sibTransId="{B0A28884-A7BD-46A7-8AC5-5D9E087931F7}"/>
    <dgm:cxn modelId="{D2430F15-6498-4A89-B143-AD21582E7523}" srcId="{85785121-9807-48FB-938C-F098B3990E9B}" destId="{0C62C966-7779-4082-B71C-D1E938953B1B}" srcOrd="0" destOrd="0" parTransId="{53DE79C2-BC90-4FCF-ADDF-4B64333481E7}" sibTransId="{A2352383-7D79-4C98-852E-23D26B1227A6}"/>
    <dgm:cxn modelId="{81F33F16-9ECA-4C5B-BDDA-18196D6944D9}" type="presOf" srcId="{D3FF592A-72B1-4A9D-BE67-29F881ACE306}" destId="{0C7ED864-E6E0-4B25-B8A0-E28849506B5E}" srcOrd="0" destOrd="0" presId="urn:microsoft.com/office/officeart/2005/8/layout/vList2"/>
    <dgm:cxn modelId="{0D476A1B-A543-4B2E-88B7-F33BC8044F78}" type="presOf" srcId="{C3A3EAC3-B5A0-4289-9F2E-D8529BC7D2FE}" destId="{2775282D-93BF-4C1A-90BB-ED6BAC8C936B}" srcOrd="0" destOrd="0" presId="urn:microsoft.com/office/officeart/2005/8/layout/vList2"/>
    <dgm:cxn modelId="{C4B6D525-52EB-4C35-A268-F8FD3C5525E8}" srcId="{85785121-9807-48FB-938C-F098B3990E9B}" destId="{D3FF592A-72B1-4A9D-BE67-29F881ACE306}" srcOrd="2" destOrd="0" parTransId="{71F53F59-E30B-41B3-8D7C-1734884C3856}" sibTransId="{A0C44AB0-D68E-402D-93D3-8EAF65A81EB4}"/>
    <dgm:cxn modelId="{3929AC5D-8F79-4F9D-8B70-2A819D0C1A12}" srcId="{85785121-9807-48FB-938C-F098B3990E9B}" destId="{FEF829DA-4F3B-40A9-A291-A0E57D5E7A69}" srcOrd="1" destOrd="0" parTransId="{E48E6D50-228E-4391-AB61-AC33DAEAE2EB}" sibTransId="{8196AAE9-B944-4190-B248-C12E827CD1A2}"/>
    <dgm:cxn modelId="{0A4E0277-A503-4430-AA93-160E741CD959}" type="presOf" srcId="{85785121-9807-48FB-938C-F098B3990E9B}" destId="{E7A44F4A-F45C-414D-8783-735D700225CF}" srcOrd="0" destOrd="0" presId="urn:microsoft.com/office/officeart/2005/8/layout/vList2"/>
    <dgm:cxn modelId="{D288D27C-9F8C-436C-9AA4-806E5D4EDF52}" type="presOf" srcId="{FEF829DA-4F3B-40A9-A291-A0E57D5E7A69}" destId="{8487F050-7E37-4637-8993-C68AA2D7745A}" srcOrd="0" destOrd="0" presId="urn:microsoft.com/office/officeart/2005/8/layout/vList2"/>
    <dgm:cxn modelId="{28A1CD7D-CC5B-45C9-8D74-1DD33517FBBA}" type="presOf" srcId="{0C62C966-7779-4082-B71C-D1E938953B1B}" destId="{246CDEB4-3265-4E31-A313-68C2D72AB30E}" srcOrd="0" destOrd="0" presId="urn:microsoft.com/office/officeart/2005/8/layout/vList2"/>
    <dgm:cxn modelId="{62AC3A83-CCC0-4E96-92C0-5A5F0AAA47E0}" srcId="{85785121-9807-48FB-938C-F098B3990E9B}" destId="{2571F567-249A-48CC-AF0A-381ADA7BCDBA}" srcOrd="3" destOrd="0" parTransId="{C5A15A40-4752-4475-9CBA-30AACA60E559}" sibTransId="{CC563235-D854-41AB-BC45-D29E96F5FB83}"/>
    <dgm:cxn modelId="{5D1EDDAF-4D7B-4908-8E1B-0026491E566F}" type="presOf" srcId="{2571F567-249A-48CC-AF0A-381ADA7BCDBA}" destId="{573270C6-EB6A-4F26-9287-E74B4FF7E9E2}" srcOrd="0" destOrd="0" presId="urn:microsoft.com/office/officeart/2005/8/layout/vList2"/>
    <dgm:cxn modelId="{DBE0D4D3-F4D2-42BE-80DE-09B1E8A72CF1}" srcId="{85785121-9807-48FB-938C-F098B3990E9B}" destId="{C3A3EAC3-B5A0-4289-9F2E-D8529BC7D2FE}" srcOrd="4" destOrd="0" parTransId="{11B69D9B-BE20-49E3-BCC5-EFCD7049530E}" sibTransId="{47717049-17DB-43B4-A947-D1678097162D}"/>
    <dgm:cxn modelId="{889A9AE3-BC88-4474-8516-03D2792E4196}" type="presOf" srcId="{11609E24-01C4-42BE-B875-36AC717C0CA7}" destId="{571D2DB7-FA8F-4EDE-B138-91F203E7871A}" srcOrd="0" destOrd="0" presId="urn:microsoft.com/office/officeart/2005/8/layout/vList2"/>
    <dgm:cxn modelId="{BD03295F-2149-44B2-8AB3-DE8D35D8ACF9}" type="presParOf" srcId="{E7A44F4A-F45C-414D-8783-735D700225CF}" destId="{246CDEB4-3265-4E31-A313-68C2D72AB30E}" srcOrd="0" destOrd="0" presId="urn:microsoft.com/office/officeart/2005/8/layout/vList2"/>
    <dgm:cxn modelId="{2C66B113-195C-4ABE-9F51-0889AD6A6A77}" type="presParOf" srcId="{E7A44F4A-F45C-414D-8783-735D700225CF}" destId="{803A828C-D694-4A5C-905B-AF7DDA28F72B}" srcOrd="1" destOrd="0" presId="urn:microsoft.com/office/officeart/2005/8/layout/vList2"/>
    <dgm:cxn modelId="{F9D6204C-9940-4F4F-A19B-A1BA0001297D}" type="presParOf" srcId="{E7A44F4A-F45C-414D-8783-735D700225CF}" destId="{8487F050-7E37-4637-8993-C68AA2D7745A}" srcOrd="2" destOrd="0" presId="urn:microsoft.com/office/officeart/2005/8/layout/vList2"/>
    <dgm:cxn modelId="{23E234DD-BA47-4B39-8FBA-892061E63BA0}" type="presParOf" srcId="{E7A44F4A-F45C-414D-8783-735D700225CF}" destId="{F3490A5F-A3AB-4D89-B63C-87E2E548BC3D}" srcOrd="3" destOrd="0" presId="urn:microsoft.com/office/officeart/2005/8/layout/vList2"/>
    <dgm:cxn modelId="{4FBF4710-7514-4BF2-AFAB-844812280B4D}" type="presParOf" srcId="{E7A44F4A-F45C-414D-8783-735D700225CF}" destId="{0C7ED864-E6E0-4B25-B8A0-E28849506B5E}" srcOrd="4" destOrd="0" presId="urn:microsoft.com/office/officeart/2005/8/layout/vList2"/>
    <dgm:cxn modelId="{50D599C1-6755-4592-8C0D-E0B3D9E25D9B}" type="presParOf" srcId="{E7A44F4A-F45C-414D-8783-735D700225CF}" destId="{4DF93820-A7B5-48D5-8523-DF1A322C0553}" srcOrd="5" destOrd="0" presId="urn:microsoft.com/office/officeart/2005/8/layout/vList2"/>
    <dgm:cxn modelId="{224372F9-DA09-4BF4-A32D-08941EF6F5D7}" type="presParOf" srcId="{E7A44F4A-F45C-414D-8783-735D700225CF}" destId="{573270C6-EB6A-4F26-9287-E74B4FF7E9E2}" srcOrd="6" destOrd="0" presId="urn:microsoft.com/office/officeart/2005/8/layout/vList2"/>
    <dgm:cxn modelId="{7309B35E-9A41-441D-8D26-6039B26DD6A9}" type="presParOf" srcId="{E7A44F4A-F45C-414D-8783-735D700225CF}" destId="{CA4DA1A7-19C6-4958-AE08-D728CD7342DC}" srcOrd="7" destOrd="0" presId="urn:microsoft.com/office/officeart/2005/8/layout/vList2"/>
    <dgm:cxn modelId="{3DFB1AC8-5797-4B9D-A50A-01BA6F2E852C}" type="presParOf" srcId="{E7A44F4A-F45C-414D-8783-735D700225CF}" destId="{2775282D-93BF-4C1A-90BB-ED6BAC8C936B}" srcOrd="8" destOrd="0" presId="urn:microsoft.com/office/officeart/2005/8/layout/vList2"/>
    <dgm:cxn modelId="{7D77DF1D-D057-4908-A69F-F81195CABC5E}" type="presParOf" srcId="{E7A44F4A-F45C-414D-8783-735D700225CF}" destId="{231596EE-1B1F-40E4-96F3-5ED827E53FD2}" srcOrd="9" destOrd="0" presId="urn:microsoft.com/office/officeart/2005/8/layout/vList2"/>
    <dgm:cxn modelId="{3B1B03AA-F300-4537-82B7-A35450709E1C}" type="presParOf" srcId="{E7A44F4A-F45C-414D-8783-735D700225CF}" destId="{571D2DB7-FA8F-4EDE-B138-91F203E7871A}"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4F6C7-3C52-45AF-9BFE-DBBE20FCF199}">
      <dsp:nvSpPr>
        <dsp:cNvPr id="0" name=""/>
        <dsp:cNvSpPr/>
      </dsp:nvSpPr>
      <dsp:spPr>
        <a:xfrm>
          <a:off x="0" y="1566"/>
          <a:ext cx="343890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0CC920-284C-4C66-9869-F19F6BD09540}">
      <dsp:nvSpPr>
        <dsp:cNvPr id="0" name=""/>
        <dsp:cNvSpPr/>
      </dsp:nvSpPr>
      <dsp:spPr>
        <a:xfrm>
          <a:off x="0" y="1566"/>
          <a:ext cx="3438906" cy="534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t>•</a:t>
          </a:r>
          <a:r>
            <a:rPr lang="en-US" sz="1500" kern="1200" dirty="0">
              <a:latin typeface="Avenir Next LT Pro"/>
            </a:rPr>
            <a:t>Anxiety</a:t>
          </a:r>
          <a:r>
            <a:rPr lang="en-US" sz="1500" kern="1200" dirty="0"/>
            <a:t>, stress, depression and other psychiatric illnesses</a:t>
          </a:r>
        </a:p>
      </dsp:txBody>
      <dsp:txXfrm>
        <a:off x="0" y="1566"/>
        <a:ext cx="3438906" cy="534020"/>
      </dsp:txXfrm>
    </dsp:sp>
    <dsp:sp modelId="{0BE8F75F-F02F-44AC-9447-E74B699356C9}">
      <dsp:nvSpPr>
        <dsp:cNvPr id="0" name=""/>
        <dsp:cNvSpPr/>
      </dsp:nvSpPr>
      <dsp:spPr>
        <a:xfrm>
          <a:off x="0" y="535587"/>
          <a:ext cx="343890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8B22AC6-6A40-41A0-95CA-0939496DED73}">
      <dsp:nvSpPr>
        <dsp:cNvPr id="0" name=""/>
        <dsp:cNvSpPr/>
      </dsp:nvSpPr>
      <dsp:spPr>
        <a:xfrm>
          <a:off x="0" y="535587"/>
          <a:ext cx="3438906" cy="534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t>•</a:t>
          </a:r>
          <a:r>
            <a:rPr lang="en-US" sz="1500" kern="1200" dirty="0">
              <a:latin typeface="Avenir Next LT Pro"/>
            </a:rPr>
            <a:t>Covid -19</a:t>
          </a:r>
          <a:endParaRPr lang="en-US" sz="1500" kern="1200" dirty="0"/>
        </a:p>
      </dsp:txBody>
      <dsp:txXfrm>
        <a:off x="0" y="535587"/>
        <a:ext cx="3438906" cy="534020"/>
      </dsp:txXfrm>
    </dsp:sp>
    <dsp:sp modelId="{5D2F79E2-D472-4CCC-8EC9-DDFAF704EB73}">
      <dsp:nvSpPr>
        <dsp:cNvPr id="0" name=""/>
        <dsp:cNvSpPr/>
      </dsp:nvSpPr>
      <dsp:spPr>
        <a:xfrm>
          <a:off x="0" y="1069608"/>
          <a:ext cx="343890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075A6C0-21B3-4B2F-9B96-8989E43994E9}">
      <dsp:nvSpPr>
        <dsp:cNvPr id="0" name=""/>
        <dsp:cNvSpPr/>
      </dsp:nvSpPr>
      <dsp:spPr>
        <a:xfrm>
          <a:off x="0" y="1069608"/>
          <a:ext cx="3438906" cy="534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t>• </a:t>
          </a:r>
          <a:r>
            <a:rPr lang="en-US" sz="1500" kern="1200" dirty="0">
              <a:latin typeface="Avenir Next LT Pro"/>
            </a:rPr>
            <a:t>Gastrointestinal Problems</a:t>
          </a:r>
        </a:p>
      </dsp:txBody>
      <dsp:txXfrm>
        <a:off x="0" y="1069608"/>
        <a:ext cx="3438906" cy="534020"/>
      </dsp:txXfrm>
    </dsp:sp>
    <dsp:sp modelId="{FF0816FE-0B12-4911-9DD8-D23C73D88144}">
      <dsp:nvSpPr>
        <dsp:cNvPr id="0" name=""/>
        <dsp:cNvSpPr/>
      </dsp:nvSpPr>
      <dsp:spPr>
        <a:xfrm>
          <a:off x="0" y="1603628"/>
          <a:ext cx="343890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DF79ECB-0452-44C8-9DDE-693EFD89B04D}">
      <dsp:nvSpPr>
        <dsp:cNvPr id="0" name=""/>
        <dsp:cNvSpPr/>
      </dsp:nvSpPr>
      <dsp:spPr>
        <a:xfrm>
          <a:off x="0" y="1603629"/>
          <a:ext cx="3438906" cy="534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 </a:t>
          </a:r>
          <a:r>
            <a:rPr lang="en-US" sz="1500" kern="1200" dirty="0">
              <a:latin typeface="Avenir Next LT Pro"/>
            </a:rPr>
            <a:t>Alchoolism</a:t>
          </a:r>
          <a:endParaRPr lang="ru-RU" sz="1500" kern="1200" dirty="0"/>
        </a:p>
      </dsp:txBody>
      <dsp:txXfrm>
        <a:off x="0" y="1603629"/>
        <a:ext cx="3438906" cy="534020"/>
      </dsp:txXfrm>
    </dsp:sp>
    <dsp:sp modelId="{39363E8E-9F39-42B4-864F-F413CEB9DF7E}">
      <dsp:nvSpPr>
        <dsp:cNvPr id="0" name=""/>
        <dsp:cNvSpPr/>
      </dsp:nvSpPr>
      <dsp:spPr>
        <a:xfrm>
          <a:off x="0" y="2137649"/>
          <a:ext cx="343890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7F72530-0E53-4033-8FD5-0B5237A99014}">
      <dsp:nvSpPr>
        <dsp:cNvPr id="0" name=""/>
        <dsp:cNvSpPr/>
      </dsp:nvSpPr>
      <dsp:spPr>
        <a:xfrm>
          <a:off x="0" y="2137649"/>
          <a:ext cx="3438906" cy="534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 </a:t>
          </a:r>
          <a:r>
            <a:rPr lang="en-US" sz="1500" kern="1200" dirty="0">
              <a:latin typeface="Avenir Next LT Pro"/>
            </a:rPr>
            <a:t>Drugs</a:t>
          </a:r>
          <a:endParaRPr lang="en-US" sz="1500" kern="1200" dirty="0"/>
        </a:p>
      </dsp:txBody>
      <dsp:txXfrm>
        <a:off x="0" y="2137649"/>
        <a:ext cx="3438906" cy="534020"/>
      </dsp:txXfrm>
    </dsp:sp>
    <dsp:sp modelId="{68C8E991-C8D3-4C67-834C-4A0036E333EC}">
      <dsp:nvSpPr>
        <dsp:cNvPr id="0" name=""/>
        <dsp:cNvSpPr/>
      </dsp:nvSpPr>
      <dsp:spPr>
        <a:xfrm>
          <a:off x="0" y="2671670"/>
          <a:ext cx="343890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DD6F0B9-6104-4B00-992F-431884809930}">
      <dsp:nvSpPr>
        <dsp:cNvPr id="0" name=""/>
        <dsp:cNvSpPr/>
      </dsp:nvSpPr>
      <dsp:spPr>
        <a:xfrm>
          <a:off x="0" y="2671670"/>
          <a:ext cx="3438906" cy="534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latin typeface="Avenir Next LT Pro"/>
            </a:rPr>
            <a:t>Working Long Hours Shifts</a:t>
          </a:r>
        </a:p>
      </dsp:txBody>
      <dsp:txXfrm>
        <a:off x="0" y="2671670"/>
        <a:ext cx="3438906" cy="534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CDEB4-3265-4E31-A313-68C2D72AB30E}">
      <dsp:nvSpPr>
        <dsp:cNvPr id="0" name=""/>
        <dsp:cNvSpPr/>
      </dsp:nvSpPr>
      <dsp:spPr>
        <a:xfrm>
          <a:off x="0" y="28052"/>
          <a:ext cx="10509503" cy="43173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venir Next LT Pro"/>
            </a:rPr>
            <a:t>Increase the Hourly Rate</a:t>
          </a:r>
          <a:endParaRPr lang="en-US" sz="1800" kern="1200" dirty="0"/>
        </a:p>
      </dsp:txBody>
      <dsp:txXfrm>
        <a:off x="21075" y="49127"/>
        <a:ext cx="10467353" cy="389580"/>
      </dsp:txXfrm>
    </dsp:sp>
    <dsp:sp modelId="{8487F050-7E37-4637-8993-C68AA2D7745A}">
      <dsp:nvSpPr>
        <dsp:cNvPr id="0" name=""/>
        <dsp:cNvSpPr/>
      </dsp:nvSpPr>
      <dsp:spPr>
        <a:xfrm>
          <a:off x="0" y="511622"/>
          <a:ext cx="10509503" cy="43173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venir Next LT Pro"/>
            </a:rPr>
            <a:t>Offer Good Holiday Bonus</a:t>
          </a:r>
          <a:endParaRPr lang="en-US" sz="1800" kern="1200" dirty="0"/>
        </a:p>
      </dsp:txBody>
      <dsp:txXfrm>
        <a:off x="21075" y="532697"/>
        <a:ext cx="10467353" cy="389580"/>
      </dsp:txXfrm>
    </dsp:sp>
    <dsp:sp modelId="{0C7ED864-E6E0-4B25-B8A0-E28849506B5E}">
      <dsp:nvSpPr>
        <dsp:cNvPr id="0" name=""/>
        <dsp:cNvSpPr/>
      </dsp:nvSpPr>
      <dsp:spPr>
        <a:xfrm>
          <a:off x="0" y="995193"/>
          <a:ext cx="10509503" cy="43173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venir Next LT Pro"/>
            </a:rPr>
            <a:t>No overtime only contracted hours which been agreed to when been hired</a:t>
          </a:r>
          <a:endParaRPr lang="en-US" sz="1800" kern="1200" dirty="0"/>
        </a:p>
      </dsp:txBody>
      <dsp:txXfrm>
        <a:off x="21075" y="1016268"/>
        <a:ext cx="10467353" cy="389580"/>
      </dsp:txXfrm>
    </dsp:sp>
    <dsp:sp modelId="{573270C6-EB6A-4F26-9287-E74B4FF7E9E2}">
      <dsp:nvSpPr>
        <dsp:cNvPr id="0" name=""/>
        <dsp:cNvSpPr/>
      </dsp:nvSpPr>
      <dsp:spPr>
        <a:xfrm>
          <a:off x="0" y="1478762"/>
          <a:ext cx="10509503" cy="43173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venir Next LT Pro"/>
            </a:rPr>
            <a:t>More Understanting from Upper Managemen </a:t>
          </a:r>
          <a:endParaRPr lang="en-US" sz="1800" kern="1200" dirty="0"/>
        </a:p>
      </dsp:txBody>
      <dsp:txXfrm>
        <a:off x="21075" y="1499837"/>
        <a:ext cx="10467353" cy="389580"/>
      </dsp:txXfrm>
    </dsp:sp>
    <dsp:sp modelId="{2775282D-93BF-4C1A-90BB-ED6BAC8C936B}">
      <dsp:nvSpPr>
        <dsp:cNvPr id="0" name=""/>
        <dsp:cNvSpPr/>
      </dsp:nvSpPr>
      <dsp:spPr>
        <a:xfrm>
          <a:off x="0" y="1962332"/>
          <a:ext cx="10509503" cy="43173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Provide </a:t>
          </a:r>
          <a:r>
            <a:rPr lang="en-US" sz="1800" kern="1200" dirty="0">
              <a:latin typeface="Avenir Next LT Pro"/>
            </a:rPr>
            <a:t>feedback.</a:t>
          </a:r>
        </a:p>
      </dsp:txBody>
      <dsp:txXfrm>
        <a:off x="21075" y="1983407"/>
        <a:ext cx="10467353" cy="389580"/>
      </dsp:txXfrm>
    </dsp:sp>
    <dsp:sp modelId="{571D2DB7-FA8F-4EDE-B138-91F203E7871A}">
      <dsp:nvSpPr>
        <dsp:cNvPr id="0" name=""/>
        <dsp:cNvSpPr/>
      </dsp:nvSpPr>
      <dsp:spPr>
        <a:xfrm>
          <a:off x="0" y="2445902"/>
          <a:ext cx="10509503" cy="43173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venir Next LT Pro"/>
            </a:rPr>
            <a:t>Implement a Comprehensive Workplace Wellness Program.</a:t>
          </a:r>
        </a:p>
      </dsp:txBody>
      <dsp:txXfrm>
        <a:off x="21075" y="2466977"/>
        <a:ext cx="10467353" cy="3895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a:extLst>
              <a:ext uri="{FF2B5EF4-FFF2-40B4-BE49-F238E27FC236}">
                <a16:creationId xmlns:a16="http://schemas.microsoft.com/office/drawing/2014/main" id="{5F1F5458-64D3-44B7-A65D-6C4870174F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Дата 2">
            <a:extLst>
              <a:ext uri="{FF2B5EF4-FFF2-40B4-BE49-F238E27FC236}">
                <a16:creationId xmlns:a16="http://schemas.microsoft.com/office/drawing/2014/main" id="{24FF49C2-E31A-4007-9ABC-9579FD59CBE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84B70A7-6B4E-47CA-9AA2-D3F5DDD53C3D}" type="datetime1">
              <a:rPr lang="ru-RU" smtClean="0"/>
              <a:t>13.03.2022</a:t>
            </a:fld>
            <a:endParaRPr lang="ru-RU"/>
          </a:p>
        </p:txBody>
      </p:sp>
      <p:sp>
        <p:nvSpPr>
          <p:cNvPr id="4" name="Нижний колонтитул 3">
            <a:extLst>
              <a:ext uri="{FF2B5EF4-FFF2-40B4-BE49-F238E27FC236}">
                <a16:creationId xmlns:a16="http://schemas.microsoft.com/office/drawing/2014/main" id="{1FB31DB8-7649-4A21-9123-02D98550D5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Номер слайда 4">
            <a:extLst>
              <a:ext uri="{FF2B5EF4-FFF2-40B4-BE49-F238E27FC236}">
                <a16:creationId xmlns:a16="http://schemas.microsoft.com/office/drawing/2014/main" id="{3BFAAFC7-049D-47C9-B0C6-03E33181676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8D0F72D-2317-4DEF-B449-06AAD9E6D139}" type="slidenum">
              <a:rPr lang="ru-RU" smtClean="0"/>
              <a:t>‹#›</a:t>
            </a:fld>
            <a:endParaRPr lang="ru-RU"/>
          </a:p>
        </p:txBody>
      </p:sp>
    </p:spTree>
    <p:extLst>
      <p:ext uri="{BB962C8B-B14F-4D97-AF65-F5344CB8AC3E}">
        <p14:creationId xmlns:p14="http://schemas.microsoft.com/office/powerpoint/2010/main" val="33744042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noProof="0"/>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7D8BB7-BD96-483B-B51A-D25B89C24C9A}" type="datetime1">
              <a:rPr lang="ru-RU" smtClean="0"/>
              <a:pPr/>
              <a:t>13.03.2022</a:t>
            </a:fld>
            <a:endParaRPr lang="ru-RU" dirty="0"/>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noProof="0"/>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ru-RU" noProof="0"/>
              <a:t>Щелкните, чтобы изменить стили текста образца слайда</a:t>
            </a:r>
          </a:p>
          <a:p>
            <a:pPr lvl="1"/>
            <a:r>
              <a:rPr lang="ru-RU" noProof="0"/>
              <a:t>Второй уровень</a:t>
            </a:r>
          </a:p>
          <a:p>
            <a:pPr lvl="2"/>
            <a:r>
              <a:rPr lang="ru-RU" noProof="0"/>
              <a:t>Третий уровень</a:t>
            </a:r>
          </a:p>
          <a:p>
            <a:pPr lvl="3"/>
            <a:r>
              <a:rPr lang="ru-RU" noProof="0"/>
              <a:t>Четвертый уровень</a:t>
            </a:r>
          </a:p>
          <a:p>
            <a:pPr lvl="4"/>
            <a:r>
              <a:rPr lang="ru-RU" noProof="0"/>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noProof="0"/>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CFEF78-1B2C-4F11-AA76-8553AC7FE2E3}" type="slidenum">
              <a:rPr lang="ru-RU" noProof="0" smtClean="0"/>
              <a:t>‹#›</a:t>
            </a:fld>
            <a:endParaRPr lang="ru-RU" noProof="0"/>
          </a:p>
        </p:txBody>
      </p:sp>
    </p:spTree>
    <p:extLst>
      <p:ext uri="{BB962C8B-B14F-4D97-AF65-F5344CB8AC3E}">
        <p14:creationId xmlns:p14="http://schemas.microsoft.com/office/powerpoint/2010/main" val="42202085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a:p>
        </p:txBody>
      </p:sp>
      <p:sp>
        <p:nvSpPr>
          <p:cNvPr id="4" name="Номер слайда 3"/>
          <p:cNvSpPr>
            <a:spLocks noGrp="1"/>
          </p:cNvSpPr>
          <p:nvPr>
            <p:ph type="sldNum" sz="quarter" idx="5"/>
          </p:nvPr>
        </p:nvSpPr>
        <p:spPr/>
        <p:txBody>
          <a:bodyPr/>
          <a:lstStyle/>
          <a:p>
            <a:fld id="{3ECFEF78-1B2C-4F11-AA76-8553AC7FE2E3}" type="slidenum">
              <a:rPr lang="ru-RU" smtClean="0"/>
              <a:t>2</a:t>
            </a:fld>
            <a:endParaRPr lang="ru-RU"/>
          </a:p>
        </p:txBody>
      </p:sp>
    </p:spTree>
    <p:extLst>
      <p:ext uri="{BB962C8B-B14F-4D97-AF65-F5344CB8AC3E}">
        <p14:creationId xmlns:p14="http://schemas.microsoft.com/office/powerpoint/2010/main" val="2852853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cs typeface="Calibri"/>
            </a:endParaRPr>
          </a:p>
        </p:txBody>
      </p:sp>
      <p:sp>
        <p:nvSpPr>
          <p:cNvPr id="4" name="Номер слайда 3"/>
          <p:cNvSpPr>
            <a:spLocks noGrp="1"/>
          </p:cNvSpPr>
          <p:nvPr>
            <p:ph type="sldNum" sz="quarter" idx="5"/>
          </p:nvPr>
        </p:nvSpPr>
        <p:spPr/>
        <p:txBody>
          <a:bodyPr/>
          <a:lstStyle/>
          <a:p>
            <a:fld id="{3ECFEF78-1B2C-4F11-AA76-8553AC7FE2E3}" type="slidenum">
              <a:rPr lang="ru-RU" noProof="0" smtClean="0"/>
              <a:t>7</a:t>
            </a:fld>
            <a:endParaRPr lang="ru-RU" noProof="0"/>
          </a:p>
        </p:txBody>
      </p:sp>
    </p:spTree>
    <p:extLst>
      <p:ext uri="{BB962C8B-B14F-4D97-AF65-F5344CB8AC3E}">
        <p14:creationId xmlns:p14="http://schemas.microsoft.com/office/powerpoint/2010/main" val="2327758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3/13/2022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0181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30970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82339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1406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0344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83052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72275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3/13/2022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493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3/13/2022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7254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6137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20260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631461317"/>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blogs.lse.ac.uk/politicsandpolicy/general-election-2015/?pag=4"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counterview.net/2020/03/cononavirus-crisis-giving-rise-to.html" TargetMode="External"/><Relationship Id="rId7" Type="http://schemas.openxmlformats.org/officeDocument/2006/relationships/diagramColors" Target="../diagrams/colors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jpe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omgnews.today/pride-worry-britains-free-health-service-turns-70/" TargetMode="Externa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hyperlink" Target="https://worditout.com/word-cloud/753042" TargetMode="External"/><Relationship Id="rId7" Type="http://schemas.openxmlformats.org/officeDocument/2006/relationships/hyperlink" Target="https://www.kingsfund.org.uk/blog/2019/10/nhs-sickness-absence"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s://www.ncheck.net/employee-absenteeism/" TargetMode="External"/><Relationship Id="rId5" Type="http://schemas.openxmlformats.org/officeDocument/2006/relationships/hyperlink" Target="https://www.highspeedtraining.co.uk/hub/reducing-absenteeism-in-the-workplace/?gclid=EAIaIQobChMIgrm7_ZzB9gIVloFQBh0evwaNEAMYAyAAEgLGy_D_BwE" TargetMode="External"/><Relationship Id="rId4" Type="http://schemas.openxmlformats.org/officeDocument/2006/relationships/hyperlink" Target="https://www.nhsemployers.org/publications/sickness-absence-toolki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farsnews.ir/en/news/13991213000893/NHS-Hspials-in-Lndn-Are-Tld-Prepare-fr-A-'Pssible-Srge'-in-COVID" TargetMode="External"/><Relationship Id="rId2" Type="http://schemas.openxmlformats.org/officeDocument/2006/relationships/image" Target="../media/image8.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Rectangle 64">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7" name="Rectangle 6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Рисунок 4" descr="Businessman taking a decision while looking at arrows on ...">
            <a:extLst>
              <a:ext uri="{FF2B5EF4-FFF2-40B4-BE49-F238E27FC236}">
                <a16:creationId xmlns:a16="http://schemas.microsoft.com/office/drawing/2014/main" id="{2C36145A-A746-45A5-9F70-66E3671E5769}"/>
              </a:ext>
            </a:extLst>
          </p:cNvPr>
          <p:cNvPicPr>
            <a:picLocks noChangeAspect="1"/>
          </p:cNvPicPr>
          <p:nvPr/>
        </p:nvPicPr>
        <p:blipFill rotWithShape="1">
          <a:blip r:embed="rId2"/>
          <a:srcRect l="8382" r="7245" b="-1"/>
          <a:stretch/>
        </p:blipFill>
        <p:spPr>
          <a:xfrm>
            <a:off x="3523488" y="10"/>
            <a:ext cx="8668512" cy="6857990"/>
          </a:xfrm>
          <a:prstGeom prst="rect">
            <a:avLst/>
          </a:prstGeom>
        </p:spPr>
      </p:pic>
      <p:sp>
        <p:nvSpPr>
          <p:cNvPr id="69" name="Rectangle 68">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оловок 1">
            <a:extLst>
              <a:ext uri="{FF2B5EF4-FFF2-40B4-BE49-F238E27FC236}">
                <a16:creationId xmlns:a16="http://schemas.microsoft.com/office/drawing/2014/main" id="{54AC25B0-0D69-4018-94AD-CD733F323DE3}"/>
              </a:ext>
            </a:extLst>
          </p:cNvPr>
          <p:cNvSpPr>
            <a:spLocks noGrp="1"/>
          </p:cNvSpPr>
          <p:nvPr>
            <p:ph type="title"/>
          </p:nvPr>
        </p:nvSpPr>
        <p:spPr>
          <a:xfrm>
            <a:off x="477981" y="1122363"/>
            <a:ext cx="4592766" cy="3204134"/>
          </a:xfrm>
        </p:spPr>
        <p:txBody>
          <a:bodyPr vert="horz" lIns="91440" tIns="45720" rIns="91440" bIns="45720" rtlCol="0" anchor="b">
            <a:normAutofit/>
          </a:bodyPr>
          <a:lstStyle/>
          <a:p>
            <a:r>
              <a:rPr lang="en-US" sz="3000"/>
              <a:t>Student ID:2111920</a:t>
            </a:r>
            <a:br>
              <a:rPr lang="en-US" sz="3000"/>
            </a:br>
            <a:r>
              <a:rPr lang="en-US" sz="3000"/>
              <a:t>Name:Erhan Vladislav</a:t>
            </a:r>
            <a:br>
              <a:rPr lang="en-US" sz="3000"/>
            </a:br>
            <a:r>
              <a:rPr lang="en-US" sz="3000"/>
              <a:t>Lecture Name:Chijioke U</a:t>
            </a:r>
          </a:p>
        </p:txBody>
      </p:sp>
      <p:sp>
        <p:nvSpPr>
          <p:cNvPr id="71" name="Rectangle 7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12249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 name="Picture 59" descr="A grey room full of question marks with an opening going out">
            <a:extLst>
              <a:ext uri="{FF2B5EF4-FFF2-40B4-BE49-F238E27FC236}">
                <a16:creationId xmlns:a16="http://schemas.microsoft.com/office/drawing/2014/main" id="{14AC061B-94E8-2635-0924-2D2626091818}"/>
              </a:ext>
            </a:extLst>
          </p:cNvPr>
          <p:cNvPicPr>
            <a:picLocks noChangeAspect="1"/>
          </p:cNvPicPr>
          <p:nvPr/>
        </p:nvPicPr>
        <p:blipFill rotWithShape="1">
          <a:blip r:embed="rId3"/>
          <a:srcRect b="15730"/>
          <a:stretch/>
        </p:blipFill>
        <p:spPr>
          <a:xfrm>
            <a:off x="-3047" y="10"/>
            <a:ext cx="12191999" cy="6857990"/>
          </a:xfrm>
          <a:prstGeom prst="rect">
            <a:avLst/>
          </a:prstGeom>
        </p:spPr>
      </p:pic>
      <p:sp>
        <p:nvSpPr>
          <p:cNvPr id="88" name="Rectangle 7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rtlCol="0">
            <a:normAutofit/>
          </a:bodyPr>
          <a:lstStyle/>
          <a:p>
            <a:pPr algn="ctr"/>
            <a:r>
              <a:rPr lang="ru-RU" sz="3600" dirty="0" err="1">
                <a:solidFill>
                  <a:schemeClr val="bg1"/>
                </a:solidFill>
              </a:rPr>
              <a:t>Problem</a:t>
            </a:r>
            <a:r>
              <a:rPr lang="ru-RU" sz="3600" dirty="0">
                <a:solidFill>
                  <a:schemeClr val="bg1"/>
                </a:solidFill>
              </a:rPr>
              <a:t> </a:t>
            </a:r>
            <a:r>
              <a:rPr lang="ru-RU" sz="3600" dirty="0" err="1">
                <a:solidFill>
                  <a:schemeClr val="bg1"/>
                </a:solidFill>
              </a:rPr>
              <a:t>Solving</a:t>
            </a:r>
            <a:r>
              <a:rPr lang="ru-RU" sz="3600" dirty="0">
                <a:solidFill>
                  <a:schemeClr val="bg1"/>
                </a:solidFill>
              </a:rPr>
              <a:t> </a:t>
            </a:r>
            <a:r>
              <a:rPr lang="ru-RU" sz="3600" dirty="0" err="1">
                <a:solidFill>
                  <a:schemeClr val="bg1"/>
                </a:solidFill>
              </a:rPr>
              <a:t>and</a:t>
            </a:r>
            <a:r>
              <a:rPr lang="ru-RU" sz="3600" dirty="0">
                <a:solidFill>
                  <a:schemeClr val="bg1"/>
                </a:solidFill>
              </a:rPr>
              <a:t> </a:t>
            </a:r>
            <a:r>
              <a:rPr lang="ru-RU" sz="3600" dirty="0" err="1">
                <a:solidFill>
                  <a:schemeClr val="bg1"/>
                </a:solidFill>
              </a:rPr>
              <a:t>Decision</a:t>
            </a:r>
            <a:r>
              <a:rPr lang="ru-RU" sz="3600" dirty="0">
                <a:solidFill>
                  <a:schemeClr val="bg1"/>
                </a:solidFill>
              </a:rPr>
              <a:t> </a:t>
            </a:r>
            <a:r>
              <a:rPr lang="ru-RU" sz="3600" dirty="0" err="1">
                <a:solidFill>
                  <a:schemeClr val="bg1"/>
                </a:solidFill>
              </a:rPr>
              <a:t>Making</a:t>
            </a:r>
            <a:br>
              <a:rPr lang="en-US" sz="3600">
                <a:solidFill>
                  <a:schemeClr val="bg1"/>
                </a:solidFill>
              </a:rPr>
            </a:br>
            <a:r>
              <a:rPr lang="en-US" sz="3600" dirty="0">
                <a:solidFill>
                  <a:schemeClr val="bg1"/>
                </a:solidFill>
                <a:ea typeface="+mj-lt"/>
                <a:cs typeface="+mj-lt"/>
              </a:rPr>
              <a:t>BMSW 4004</a:t>
            </a:r>
          </a:p>
        </p:txBody>
      </p:sp>
      <p:cxnSp>
        <p:nvCxnSpPr>
          <p:cNvPr id="89" name="Straight Connector 8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9223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Рисунок 4" descr="Изображение выглядит как текст, внутренний, полка, книга&#10;&#10;Автоматически созданное описание">
            <a:extLst>
              <a:ext uri="{FF2B5EF4-FFF2-40B4-BE49-F238E27FC236}">
                <a16:creationId xmlns:a16="http://schemas.microsoft.com/office/drawing/2014/main" id="{B5829B02-F077-42D4-9126-C18B7407DAC7}"/>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r="10666" b="-1"/>
          <a:stretch/>
        </p:blipFill>
        <p:spPr>
          <a:xfrm>
            <a:off x="20" y="10"/>
            <a:ext cx="12191979" cy="6857990"/>
          </a:xfrm>
          <a:prstGeom prst="rect">
            <a:avLst/>
          </a:prstGeom>
        </p:spPr>
      </p:pic>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62735AE4-9734-6A5D-99B9-06B2EFBD76C3}"/>
              </a:ext>
            </a:extLst>
          </p:cNvPr>
          <p:cNvSpPr>
            <a:spLocks noGrp="1"/>
          </p:cNvSpPr>
          <p:nvPr>
            <p:ph idx="1"/>
          </p:nvPr>
        </p:nvSpPr>
        <p:spPr>
          <a:xfrm>
            <a:off x="841248" y="3502152"/>
            <a:ext cx="10506456" cy="2670048"/>
          </a:xfrm>
        </p:spPr>
        <p:txBody>
          <a:bodyPr vert="horz" lIns="91440" tIns="45720" rIns="91440" bIns="45720" rtlCol="0" anchor="t">
            <a:normAutofit/>
          </a:bodyPr>
          <a:lstStyle/>
          <a:p>
            <a:r>
              <a:rPr lang="en-US" sz="2000" dirty="0">
                <a:ea typeface="+mn-lt"/>
                <a:cs typeface="+mn-lt"/>
              </a:rPr>
              <a:t>The Impacts of Absenteeism </a:t>
            </a:r>
            <a:r>
              <a:rPr lang="en-US" sz="2000" dirty="0" err="1">
                <a:ea typeface="+mn-lt"/>
                <a:cs typeface="+mn-lt"/>
              </a:rPr>
              <a:t>Absenteeism</a:t>
            </a:r>
            <a:r>
              <a:rPr lang="en-US" sz="2000" dirty="0">
                <a:ea typeface="+mn-lt"/>
                <a:cs typeface="+mn-lt"/>
              </a:rPr>
              <a:t> within the NHS environment influences both Staff and Patient and representatives alike. Some results for NHS include: Reduced efficiency levels. High organization costs. Increased work costs in case you enlist substitution brief workers. Understaffing which might lead to destitute patient service. Poor assurance among colleagues. This will be especially prevalent if representatives continually got to fill in for truant staff and on the off chance that they don’t see any retributions for nonappearance.</a:t>
            </a:r>
          </a:p>
        </p:txBody>
      </p:sp>
    </p:spTree>
    <p:extLst>
      <p:ext uri="{BB962C8B-B14F-4D97-AF65-F5344CB8AC3E}">
        <p14:creationId xmlns:p14="http://schemas.microsoft.com/office/powerpoint/2010/main" val="753189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53" name="Picture 52" descr="Chemical formulae are written on paper">
            <a:extLst>
              <a:ext uri="{FF2B5EF4-FFF2-40B4-BE49-F238E27FC236}">
                <a16:creationId xmlns:a16="http://schemas.microsoft.com/office/drawing/2014/main" id="{16ACDE57-44AA-9A0F-89FB-CFE29D47C807}"/>
              </a:ext>
            </a:extLst>
          </p:cNvPr>
          <p:cNvPicPr>
            <a:picLocks noChangeAspect="1"/>
          </p:cNvPicPr>
          <p:nvPr/>
        </p:nvPicPr>
        <p:blipFill rotWithShape="1">
          <a:blip r:embed="rId2">
            <a:alphaModFix amt="40000"/>
          </a:blip>
          <a:srcRect/>
          <a:stretch/>
        </p:blipFill>
        <p:spPr>
          <a:xfrm>
            <a:off x="20" y="10"/>
            <a:ext cx="12191979" cy="6857990"/>
          </a:xfrm>
          <a:prstGeom prst="rect">
            <a:avLst/>
          </a:prstGeom>
        </p:spPr>
      </p:pic>
      <p:sp>
        <p:nvSpPr>
          <p:cNvPr id="2" name="TextBox 1">
            <a:extLst>
              <a:ext uri="{FF2B5EF4-FFF2-40B4-BE49-F238E27FC236}">
                <a16:creationId xmlns:a16="http://schemas.microsoft.com/office/drawing/2014/main" id="{0EAAC141-33D2-4723-941A-872359FF9847}"/>
              </a:ext>
            </a:extLst>
          </p:cNvPr>
          <p:cNvSpPr txBox="1"/>
          <p:nvPr/>
        </p:nvSpPr>
        <p:spPr>
          <a:xfrm>
            <a:off x="841248" y="426720"/>
            <a:ext cx="10506456" cy="191914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6000" b="1">
                <a:solidFill>
                  <a:srgbClr val="FFFFFF"/>
                </a:solidFill>
                <a:latin typeface="+mj-lt"/>
                <a:ea typeface="+mj-ea"/>
                <a:cs typeface="+mj-cs"/>
              </a:rPr>
              <a:t>PESTLE Analysis of the NHS: Final Thoughts:</a:t>
            </a:r>
          </a:p>
        </p:txBody>
      </p:sp>
      <p:sp>
        <p:nvSpPr>
          <p:cNvPr id="81" name="Rectangle 80">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Content Placeholder 28">
            <a:extLst>
              <a:ext uri="{FF2B5EF4-FFF2-40B4-BE49-F238E27FC236}">
                <a16:creationId xmlns:a16="http://schemas.microsoft.com/office/drawing/2014/main" id="{722CDB99-E652-85AD-EB7F-F2041BD0FB3D}"/>
              </a:ext>
            </a:extLst>
          </p:cNvPr>
          <p:cNvSpPr>
            <a:spLocks noGrp="1"/>
          </p:cNvSpPr>
          <p:nvPr>
            <p:ph idx="1"/>
          </p:nvPr>
        </p:nvSpPr>
        <p:spPr>
          <a:xfrm>
            <a:off x="841248" y="3337269"/>
            <a:ext cx="10509504" cy="2905686"/>
          </a:xfrm>
        </p:spPr>
        <p:txBody>
          <a:bodyPr vert="horz" lIns="91440" tIns="45720" rIns="91440" bIns="45720" rtlCol="0">
            <a:normAutofit/>
          </a:bodyPr>
          <a:lstStyle/>
          <a:p>
            <a:r>
              <a:rPr lang="en-US" sz="2000">
                <a:solidFill>
                  <a:srgbClr val="FFFFFF"/>
                </a:solidFill>
              </a:rPr>
              <a:t>The Joined together Kingdom’s National Wellbeing Benefit is in a intense spot: with Brexit vulnerabilities, money related battles, an maturing populace, and developing numbers of lawful claims, it could appear like nothing is going the correct way. Gratefully, changes in innovation may make it less demanding for the body to supply quality healthcare. It does, in any case, appear that the NHS will require a great bargain more financing in case it’s set to meet developing desires.</a:t>
            </a:r>
          </a:p>
          <a:p>
            <a:pPr marL="0"/>
            <a:endParaRPr lang="en-US" sz="2000">
              <a:solidFill>
                <a:srgbClr val="FFFFFF"/>
              </a:solidFill>
            </a:endParaRPr>
          </a:p>
          <a:p>
            <a:endParaRPr lang="en-US" sz="2000">
              <a:solidFill>
                <a:srgbClr val="FFFFFF"/>
              </a:solidFill>
            </a:endParaRPr>
          </a:p>
        </p:txBody>
      </p:sp>
    </p:spTree>
    <p:extLst>
      <p:ext uri="{BB962C8B-B14F-4D97-AF65-F5344CB8AC3E}">
        <p14:creationId xmlns:p14="http://schemas.microsoft.com/office/powerpoint/2010/main" val="3781993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5" name="Rectangle 15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9" name="Рисунок 789" descr="Изображение выглядит как текст, здание, внешний, дорога&#10;&#10;Автоматически созданное описание">
            <a:extLst>
              <a:ext uri="{FF2B5EF4-FFF2-40B4-BE49-F238E27FC236}">
                <a16:creationId xmlns:a16="http://schemas.microsoft.com/office/drawing/2014/main" id="{953087E0-9EE3-491F-B7CD-9910F185CF1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59" r="9836" b="1"/>
          <a:stretch/>
        </p:blipFill>
        <p:spPr>
          <a:xfrm>
            <a:off x="3522468" y="10"/>
            <a:ext cx="8669532" cy="6857990"/>
          </a:xfrm>
          <a:prstGeom prst="rect">
            <a:avLst/>
          </a:prstGeom>
        </p:spPr>
      </p:pic>
      <p:sp>
        <p:nvSpPr>
          <p:cNvPr id="157" name="Rectangle 156">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оловок 1">
            <a:extLst>
              <a:ext uri="{FF2B5EF4-FFF2-40B4-BE49-F238E27FC236}">
                <a16:creationId xmlns:a16="http://schemas.microsoft.com/office/drawing/2014/main" id="{C18ECA52-B275-44F3-B026-F42E295B27E8}"/>
              </a:ext>
            </a:extLst>
          </p:cNvPr>
          <p:cNvSpPr>
            <a:spLocks noGrp="1"/>
          </p:cNvSpPr>
          <p:nvPr>
            <p:ph type="title"/>
          </p:nvPr>
        </p:nvSpPr>
        <p:spPr>
          <a:xfrm>
            <a:off x="371094" y="1161288"/>
            <a:ext cx="3438144" cy="1124712"/>
          </a:xfrm>
        </p:spPr>
        <p:txBody>
          <a:bodyPr anchor="b">
            <a:normAutofit/>
          </a:bodyPr>
          <a:lstStyle/>
          <a:p>
            <a:r>
              <a:rPr lang="ru-RU" sz="2400">
                <a:ea typeface="+mj-lt"/>
                <a:cs typeface="+mj-lt"/>
              </a:rPr>
              <a:t>Cause-and-effect analysis of absenteeism</a:t>
            </a:r>
            <a:endParaRPr lang="ru-RU" sz="2400"/>
          </a:p>
        </p:txBody>
      </p:sp>
      <p:sp>
        <p:nvSpPr>
          <p:cNvPr id="159" name="Rectangle 15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1" name="Rectangle 16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2" name="Content Placeholder 8">
            <a:extLst>
              <a:ext uri="{FF2B5EF4-FFF2-40B4-BE49-F238E27FC236}">
                <a16:creationId xmlns:a16="http://schemas.microsoft.com/office/drawing/2014/main" id="{269FC7A6-2FAA-7749-1F33-7AF9592A8ABE}"/>
              </a:ext>
            </a:extLst>
          </p:cNvPr>
          <p:cNvGraphicFramePr>
            <a:graphicFrameLocks noGrp="1"/>
          </p:cNvGraphicFramePr>
          <p:nvPr>
            <p:ph idx="1"/>
            <p:extLst>
              <p:ext uri="{D42A27DB-BD31-4B8C-83A1-F6EECF244321}">
                <p14:modId xmlns:p14="http://schemas.microsoft.com/office/powerpoint/2010/main" val="3422073685"/>
              </p:ext>
            </p:extLst>
          </p:nvPr>
        </p:nvGraphicFramePr>
        <p:xfrm>
          <a:off x="371094" y="2718054"/>
          <a:ext cx="3438906" cy="32072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718296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0" name="Rectangle 189">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Рисунок 4" descr="Изображение выглядит как внутренний, потолок, человек, пол&#10;&#10;Автоматически созданное описание">
            <a:extLst>
              <a:ext uri="{FF2B5EF4-FFF2-40B4-BE49-F238E27FC236}">
                <a16:creationId xmlns:a16="http://schemas.microsoft.com/office/drawing/2014/main" id="{AB147CCA-821C-448F-8631-3BEDEBF49389}"/>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t="10950" b="6633"/>
          <a:stretch/>
        </p:blipFill>
        <p:spPr>
          <a:xfrm>
            <a:off x="20" y="10"/>
            <a:ext cx="12191979" cy="6857990"/>
          </a:xfrm>
          <a:prstGeom prst="rect">
            <a:avLst/>
          </a:prstGeom>
        </p:spPr>
      </p:pic>
      <p:sp>
        <p:nvSpPr>
          <p:cNvPr id="2" name="Заголовок 1">
            <a:extLst>
              <a:ext uri="{FF2B5EF4-FFF2-40B4-BE49-F238E27FC236}">
                <a16:creationId xmlns:a16="http://schemas.microsoft.com/office/drawing/2014/main" id="{A283E646-A11C-4D8B-B553-17B80C1076AC}"/>
              </a:ext>
            </a:extLst>
          </p:cNvPr>
          <p:cNvSpPr>
            <a:spLocks noGrp="1"/>
          </p:cNvSpPr>
          <p:nvPr>
            <p:ph type="title"/>
          </p:nvPr>
        </p:nvSpPr>
        <p:spPr>
          <a:xfrm>
            <a:off x="841248" y="426720"/>
            <a:ext cx="10506456" cy="1919141"/>
          </a:xfrm>
        </p:spPr>
        <p:txBody>
          <a:bodyPr vert="horz" lIns="91440" tIns="45720" rIns="91440" bIns="45720" rtlCol="0" anchor="b">
            <a:normAutofit/>
          </a:bodyPr>
          <a:lstStyle/>
          <a:p>
            <a:r>
              <a:rPr lang="ru-RU" sz="4200">
                <a:solidFill>
                  <a:srgbClr val="FFFFFF"/>
                </a:solidFill>
                <a:ea typeface="+mj-lt"/>
                <a:cs typeface="+mj-lt"/>
              </a:rPr>
              <a:t>Evaluate multiple solutions reduce absenteeism and identify the most suitable one.</a:t>
            </a:r>
          </a:p>
        </p:txBody>
      </p:sp>
      <p:sp>
        <p:nvSpPr>
          <p:cNvPr id="194" name="Rectangle 19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1" name="Rectangle 3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3" name="TextBox 632">
            <a:extLst>
              <a:ext uri="{FF2B5EF4-FFF2-40B4-BE49-F238E27FC236}">
                <a16:creationId xmlns:a16="http://schemas.microsoft.com/office/drawing/2014/main" id="{44011F0B-C1D1-4CB5-95BF-FE6F9EB0ABF6}"/>
              </a:ext>
            </a:extLst>
          </p:cNvPr>
          <p:cNvSpPr txBox="1"/>
          <p:nvPr/>
        </p:nvSpPr>
        <p:spPr>
          <a:xfrm>
            <a:off x="753647" y="4936326"/>
            <a:ext cx="1100290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ru-RU" sz="2000" dirty="0">
              <a:solidFill>
                <a:schemeClr val="bg2"/>
              </a:solidFill>
            </a:endParaRPr>
          </a:p>
        </p:txBody>
      </p:sp>
      <p:graphicFrame>
        <p:nvGraphicFramePr>
          <p:cNvPr id="18" name="Схема 18">
            <a:extLst>
              <a:ext uri="{FF2B5EF4-FFF2-40B4-BE49-F238E27FC236}">
                <a16:creationId xmlns:a16="http://schemas.microsoft.com/office/drawing/2014/main" id="{887ADD80-FF8E-46DC-AE5D-C975F72D5E62}"/>
              </a:ext>
            </a:extLst>
          </p:cNvPr>
          <p:cNvGraphicFramePr/>
          <p:nvPr>
            <p:extLst>
              <p:ext uri="{D42A27DB-BD31-4B8C-83A1-F6EECF244321}">
                <p14:modId xmlns:p14="http://schemas.microsoft.com/office/powerpoint/2010/main" val="3416251138"/>
              </p:ext>
            </p:extLst>
          </p:nvPr>
        </p:nvGraphicFramePr>
        <p:xfrm>
          <a:off x="841248" y="3337269"/>
          <a:ext cx="10509504" cy="29056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60022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Рисунок 4" descr="Изображение выглядит как текст&#10;&#10;Автоматически созданное описание">
            <a:extLst>
              <a:ext uri="{FF2B5EF4-FFF2-40B4-BE49-F238E27FC236}">
                <a16:creationId xmlns:a16="http://schemas.microsoft.com/office/drawing/2014/main" id="{B1101D79-A4A0-4EF6-8A3F-DF98E13460D8}"/>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r="11111"/>
          <a:stretch/>
        </p:blipFill>
        <p:spPr>
          <a:xfrm>
            <a:off x="20" y="10"/>
            <a:ext cx="12191979" cy="6857990"/>
          </a:xfrm>
          <a:prstGeom prst="rect">
            <a:avLst/>
          </a:prstGeom>
        </p:spPr>
      </p:pic>
      <p:sp>
        <p:nvSpPr>
          <p:cNvPr id="2" name="Заголовок 1">
            <a:extLst>
              <a:ext uri="{FF2B5EF4-FFF2-40B4-BE49-F238E27FC236}">
                <a16:creationId xmlns:a16="http://schemas.microsoft.com/office/drawing/2014/main" id="{3FC5065D-13B1-4C6B-A9A5-61A1CB8F8CA9}"/>
              </a:ext>
            </a:extLst>
          </p:cNvPr>
          <p:cNvSpPr>
            <a:spLocks noGrp="1"/>
          </p:cNvSpPr>
          <p:nvPr>
            <p:ph type="title"/>
          </p:nvPr>
        </p:nvSpPr>
        <p:spPr>
          <a:xfrm>
            <a:off x="841248" y="426720"/>
            <a:ext cx="10506456" cy="1919141"/>
          </a:xfrm>
        </p:spPr>
        <p:txBody>
          <a:bodyPr anchor="b">
            <a:normAutofit/>
          </a:bodyPr>
          <a:lstStyle/>
          <a:p>
            <a:r>
              <a:rPr lang="ru-RU" sz="6000">
                <a:solidFill>
                  <a:srgbClr val="FFFFFF"/>
                </a:solidFill>
              </a:rPr>
              <a:t>Reference</a:t>
            </a:r>
          </a:p>
        </p:txBody>
      </p:sp>
      <p:sp>
        <p:nvSpPr>
          <p:cNvPr id="25" name="Rectangle 24">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Объект 2">
            <a:extLst>
              <a:ext uri="{FF2B5EF4-FFF2-40B4-BE49-F238E27FC236}">
                <a16:creationId xmlns:a16="http://schemas.microsoft.com/office/drawing/2014/main" id="{E4B56111-A09B-4095-AA38-757E9A26A01F}"/>
              </a:ext>
            </a:extLst>
          </p:cNvPr>
          <p:cNvSpPr>
            <a:spLocks noGrp="1"/>
          </p:cNvSpPr>
          <p:nvPr>
            <p:ph idx="1"/>
          </p:nvPr>
        </p:nvSpPr>
        <p:spPr>
          <a:xfrm>
            <a:off x="841248" y="3337269"/>
            <a:ext cx="10509504" cy="2905686"/>
          </a:xfrm>
        </p:spPr>
        <p:txBody>
          <a:bodyPr vert="horz" lIns="91440" tIns="45720" rIns="91440" bIns="45720" rtlCol="0">
            <a:normAutofit/>
          </a:bodyPr>
          <a:lstStyle/>
          <a:p>
            <a:r>
              <a:rPr lang="ru-RU" sz="2000">
                <a:solidFill>
                  <a:srgbClr val="FFFFFF"/>
                </a:solidFill>
                <a:ea typeface="+mn-lt"/>
                <a:cs typeface="+mn-lt"/>
                <a:hlinkClick r:id="rId4"/>
              </a:rPr>
              <a:t>https://www.nhsemployers.org/publications/sickness-absence-toolkit</a:t>
            </a:r>
            <a:endParaRPr lang="ru-RU" sz="2000">
              <a:solidFill>
                <a:srgbClr val="FFFFFF"/>
              </a:solidFill>
            </a:endParaRPr>
          </a:p>
          <a:p>
            <a:r>
              <a:rPr lang="ru-RU" sz="2000">
                <a:solidFill>
                  <a:srgbClr val="FFFFFF"/>
                </a:solidFill>
                <a:ea typeface="+mn-lt"/>
                <a:cs typeface="+mn-lt"/>
                <a:hlinkClick r:id="rId5"/>
              </a:rPr>
              <a:t>https://www.highspeedtraining.co.uk/hub/reducing-absenteeism-in-the-workplace/?gclid=EAIaIQobChMIgrm7_ZzB9gIVloFQBh0evwaNEAMYAyAAEgLGy_D_BwE</a:t>
            </a:r>
            <a:endParaRPr lang="ru-RU" sz="2000">
              <a:solidFill>
                <a:srgbClr val="FFFFFF"/>
              </a:solidFill>
            </a:endParaRPr>
          </a:p>
          <a:p>
            <a:r>
              <a:rPr lang="ru-RU" sz="2000">
                <a:solidFill>
                  <a:srgbClr val="FFFFFF"/>
                </a:solidFill>
                <a:ea typeface="+mn-lt"/>
                <a:cs typeface="+mn-lt"/>
                <a:hlinkClick r:id="rId6"/>
              </a:rPr>
              <a:t>https://www.ncheck.net/employee-absenteeism/</a:t>
            </a:r>
            <a:endParaRPr lang="ru-RU" sz="2000">
              <a:solidFill>
                <a:srgbClr val="FFFFFF"/>
              </a:solidFill>
            </a:endParaRPr>
          </a:p>
          <a:p>
            <a:r>
              <a:rPr lang="ru-RU" sz="2000">
                <a:solidFill>
                  <a:srgbClr val="FFFFFF"/>
                </a:solidFill>
                <a:ea typeface="+mn-lt"/>
                <a:cs typeface="+mn-lt"/>
                <a:hlinkClick r:id="rId7"/>
              </a:rPr>
              <a:t>https://www.kingsfund.org.uk/blog/2019/10/nhs-sickness-absence</a:t>
            </a:r>
            <a:endParaRPr lang="ru-RU" sz="2000">
              <a:solidFill>
                <a:srgbClr val="FFFFFF"/>
              </a:solidFill>
            </a:endParaRPr>
          </a:p>
          <a:p>
            <a:endParaRPr lang="ru-RU" sz="2000">
              <a:solidFill>
                <a:srgbClr val="FFFFFF"/>
              </a:solidFill>
            </a:endParaRPr>
          </a:p>
        </p:txBody>
      </p:sp>
    </p:spTree>
    <p:extLst>
      <p:ext uri="{BB962C8B-B14F-4D97-AF65-F5344CB8AC3E}">
        <p14:creationId xmlns:p14="http://schemas.microsoft.com/office/powerpoint/2010/main" val="3865977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Rectangle 4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Рисунок 4" descr="Изображение выглядит как внутренний, человек, сцена, комната&#10;&#10;Автоматически созданное описание">
            <a:extLst>
              <a:ext uri="{FF2B5EF4-FFF2-40B4-BE49-F238E27FC236}">
                <a16:creationId xmlns:a16="http://schemas.microsoft.com/office/drawing/2014/main" id="{6FA61BDC-AFB8-42EB-B612-FF256FBDFD2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69" r="8397" b="-1"/>
          <a:stretch/>
        </p:blipFill>
        <p:spPr>
          <a:xfrm>
            <a:off x="20" y="10"/>
            <a:ext cx="12191981" cy="6857990"/>
          </a:xfrm>
          <a:prstGeom prst="rect">
            <a:avLst/>
          </a:prstGeom>
        </p:spPr>
      </p:pic>
      <p:sp>
        <p:nvSpPr>
          <p:cNvPr id="44" name="Rectangle 43">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оловок 1">
            <a:extLst>
              <a:ext uri="{FF2B5EF4-FFF2-40B4-BE49-F238E27FC236}">
                <a16:creationId xmlns:a16="http://schemas.microsoft.com/office/drawing/2014/main" id="{5ACA8881-0FC5-4609-B177-EBAA47241890}"/>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End of my Presentation</a:t>
            </a:r>
          </a:p>
        </p:txBody>
      </p:sp>
      <p:sp>
        <p:nvSpPr>
          <p:cNvPr id="46" name="Rectangle: Rounded Corners 45">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10182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TC103457485[[fn=Mesh]]</Template>
  <TotalTime>0</TotalTime>
  <Words>1</Words>
  <Application>Microsoft Office PowerPoint</Application>
  <PresentationFormat>Широкоэкранный</PresentationFormat>
  <Paragraphs>1</Paragraphs>
  <Slides>8</Slides>
  <Notes>2</Notes>
  <HiddenSlides>0</HiddenSlides>
  <MMClips>0</MMClips>
  <ScaleCrop>false</ScaleCrop>
  <HeadingPairs>
    <vt:vector size="4" baseType="variant">
      <vt:variant>
        <vt:lpstr>Тема</vt:lpstr>
      </vt:variant>
      <vt:variant>
        <vt:i4>1</vt:i4>
      </vt:variant>
      <vt:variant>
        <vt:lpstr>Заголовки слайдов</vt:lpstr>
      </vt:variant>
      <vt:variant>
        <vt:i4>8</vt:i4>
      </vt:variant>
    </vt:vector>
  </HeadingPairs>
  <TitlesOfParts>
    <vt:vector size="9" baseType="lpstr">
      <vt:lpstr>AccentBoxVTI</vt:lpstr>
      <vt:lpstr>Student ID:2111920 Name:Erhan Vladislav Lecture Name:Chijioke U</vt:lpstr>
      <vt:lpstr>Problem Solving and Decision Making BMSW 4004</vt:lpstr>
      <vt:lpstr>Презентация PowerPoint</vt:lpstr>
      <vt:lpstr>Презентация PowerPoint</vt:lpstr>
      <vt:lpstr>Cause-and-effect analysis of absenteeism</vt:lpstr>
      <vt:lpstr>Evaluate multiple solutions reduce absenteeism and identify the most suitable one.</vt:lpstr>
      <vt:lpstr>Reference</vt:lpstr>
      <vt:lpstr>End of my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
  <cp:lastModifiedBy/>
  <cp:revision>351</cp:revision>
  <dcterms:created xsi:type="dcterms:W3CDTF">2022-03-12T18:55:56Z</dcterms:created>
  <dcterms:modified xsi:type="dcterms:W3CDTF">2022-03-13T09:19:18Z</dcterms:modified>
</cp:coreProperties>
</file>