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p:restoredTop sz="94726"/>
  </p:normalViewPr>
  <p:slideViewPr>
    <p:cSldViewPr snapToGrid="0">
      <p:cViewPr varScale="1">
        <p:scale>
          <a:sx n="122" d="100"/>
          <a:sy n="122" d="100"/>
        </p:scale>
        <p:origin x="22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BB91C8-679F-4EC6-A9D3-7CE1BD68C0F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26F8D4-E4DB-4BBD-AB9C-6B2576A7A5A2}">
      <dgm:prSet/>
      <dgm:spPr/>
      <dgm:t>
        <a:bodyPr/>
        <a:lstStyle/>
        <a:p>
          <a:pPr>
            <a:lnSpc>
              <a:spcPct val="100000"/>
            </a:lnSpc>
          </a:pPr>
          <a:r>
            <a:rPr lang="en-GB" b="0" i="0"/>
            <a:t>The AUP defines permissible use of company IT resources, prohibiting activities such as using personal email on work devices or accessing non-work-related websites. It also bans the installation of unauthorized software to prevent shadow IT, a practice recommended by the National Institute of Standards and Technology (NIST) SP 800-53 [8]. This policy ensures that employees use IT resources responsibly, reducing the risk of introducing vulnerabilities.</a:t>
          </a:r>
          <a:endParaRPr lang="en-US"/>
        </a:p>
      </dgm:t>
    </dgm:pt>
    <dgm:pt modelId="{FAF2EB96-2617-4345-A287-6555CE8531AE}" type="parTrans" cxnId="{24F2EE12-A950-4471-9C30-96FC4E913411}">
      <dgm:prSet/>
      <dgm:spPr/>
      <dgm:t>
        <a:bodyPr/>
        <a:lstStyle/>
        <a:p>
          <a:endParaRPr lang="en-US"/>
        </a:p>
      </dgm:t>
    </dgm:pt>
    <dgm:pt modelId="{344BC167-D621-47DB-94A9-B37E61293965}" type="sibTrans" cxnId="{24F2EE12-A950-4471-9C30-96FC4E913411}">
      <dgm:prSet/>
      <dgm:spPr/>
      <dgm:t>
        <a:bodyPr/>
        <a:lstStyle/>
        <a:p>
          <a:endParaRPr lang="en-US"/>
        </a:p>
      </dgm:t>
    </dgm:pt>
    <dgm:pt modelId="{60EBCE31-CB9D-45ED-AFD6-36BE0DF84412}">
      <dgm:prSet/>
      <dgm:spPr/>
      <dgm:t>
        <a:bodyPr/>
        <a:lstStyle/>
        <a:p>
          <a:pPr>
            <a:lnSpc>
              <a:spcPct val="100000"/>
            </a:lnSpc>
          </a:pPr>
          <a:r>
            <a:rPr lang="en-GB" b="1" i="0"/>
            <a:t>Access Control Policy</a:t>
          </a:r>
          <a:r>
            <a:rPr lang="en-GB" b="0" i="0"/>
            <a:t> </a:t>
          </a:r>
          <a:br>
            <a:rPr lang="en-GB" b="0" i="0"/>
          </a:br>
          <a:r>
            <a:rPr lang="en-GB" b="0" i="0"/>
            <a:t>This policy enforces the principle of least privilege, ensuring employees only access systems and data required for their roles. It mandates strong passwords (minimum 12 characters, alphanumeric) and multi-factor authentication (MFA) for all accounts, aligning with NIST SP 800-63B guidelines [9]. By limiting access and strengthening authentication, FSL can reduce the risk of unauthorized access attempts. </a:t>
          </a:r>
          <a:endParaRPr lang="en-US"/>
        </a:p>
      </dgm:t>
    </dgm:pt>
    <dgm:pt modelId="{86BEEC45-3E06-40BC-90AC-49F35B24913F}" type="parTrans" cxnId="{B20A7060-84D3-4813-8C69-4980EA33C935}">
      <dgm:prSet/>
      <dgm:spPr/>
      <dgm:t>
        <a:bodyPr/>
        <a:lstStyle/>
        <a:p>
          <a:endParaRPr lang="en-US"/>
        </a:p>
      </dgm:t>
    </dgm:pt>
    <dgm:pt modelId="{E632498E-963C-4720-8DDB-18E906F4E46D}" type="sibTrans" cxnId="{B20A7060-84D3-4813-8C69-4980EA33C935}">
      <dgm:prSet/>
      <dgm:spPr/>
      <dgm:t>
        <a:bodyPr/>
        <a:lstStyle/>
        <a:p>
          <a:endParaRPr lang="en-US"/>
        </a:p>
      </dgm:t>
    </dgm:pt>
    <dgm:pt modelId="{F8E5A221-8E01-4F1E-9FDF-864A049DEA2D}" type="pres">
      <dgm:prSet presAssocID="{63BB91C8-679F-4EC6-A9D3-7CE1BD68C0F9}" presName="root" presStyleCnt="0">
        <dgm:presLayoutVars>
          <dgm:dir/>
          <dgm:resizeHandles val="exact"/>
        </dgm:presLayoutVars>
      </dgm:prSet>
      <dgm:spPr/>
    </dgm:pt>
    <dgm:pt modelId="{FA4D217D-3E31-40BE-A2E1-53EBF377706A}" type="pres">
      <dgm:prSet presAssocID="{7C26F8D4-E4DB-4BBD-AB9C-6B2576A7A5A2}" presName="compNode" presStyleCnt="0"/>
      <dgm:spPr/>
    </dgm:pt>
    <dgm:pt modelId="{65D6E81A-1986-4208-8B7E-1D449D017FAB}" type="pres">
      <dgm:prSet presAssocID="{7C26F8D4-E4DB-4BBD-AB9C-6B2576A7A5A2}" presName="bgRect" presStyleLbl="bgShp" presStyleIdx="0" presStyleCnt="2"/>
      <dgm:spPr/>
    </dgm:pt>
    <dgm:pt modelId="{FDBB4081-1825-42A8-9CA5-577106FB408B}" type="pres">
      <dgm:prSet presAssocID="{7C26F8D4-E4DB-4BBD-AB9C-6B2576A7A5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o sign"/>
        </a:ext>
      </dgm:extLst>
    </dgm:pt>
    <dgm:pt modelId="{A596F703-3C2E-446F-BB72-C65CC671161F}" type="pres">
      <dgm:prSet presAssocID="{7C26F8D4-E4DB-4BBD-AB9C-6B2576A7A5A2}" presName="spaceRect" presStyleCnt="0"/>
      <dgm:spPr/>
    </dgm:pt>
    <dgm:pt modelId="{BCF5B3E7-3EBB-4227-A648-78DE6FD22EEF}" type="pres">
      <dgm:prSet presAssocID="{7C26F8D4-E4DB-4BBD-AB9C-6B2576A7A5A2}" presName="parTx" presStyleLbl="revTx" presStyleIdx="0" presStyleCnt="2">
        <dgm:presLayoutVars>
          <dgm:chMax val="0"/>
          <dgm:chPref val="0"/>
        </dgm:presLayoutVars>
      </dgm:prSet>
      <dgm:spPr/>
    </dgm:pt>
    <dgm:pt modelId="{0AD8E4DA-3B18-44BD-83E2-9C473F3C2B27}" type="pres">
      <dgm:prSet presAssocID="{344BC167-D621-47DB-94A9-B37E61293965}" presName="sibTrans" presStyleCnt="0"/>
      <dgm:spPr/>
    </dgm:pt>
    <dgm:pt modelId="{533CF582-393D-4D6F-BA11-BDF9517865C4}" type="pres">
      <dgm:prSet presAssocID="{60EBCE31-CB9D-45ED-AFD6-36BE0DF84412}" presName="compNode" presStyleCnt="0"/>
      <dgm:spPr/>
    </dgm:pt>
    <dgm:pt modelId="{3D8E9B01-2F04-4201-A0BD-4F5E1C11F112}" type="pres">
      <dgm:prSet presAssocID="{60EBCE31-CB9D-45ED-AFD6-36BE0DF84412}" presName="bgRect" presStyleLbl="bgShp" presStyleIdx="1" presStyleCnt="2"/>
      <dgm:spPr/>
    </dgm:pt>
    <dgm:pt modelId="{CCD6DB82-B7B8-404F-AD60-9602BB17E148}" type="pres">
      <dgm:prSet presAssocID="{60EBCE31-CB9D-45ED-AFD6-36BE0DF8441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ock"/>
        </a:ext>
      </dgm:extLst>
    </dgm:pt>
    <dgm:pt modelId="{64BD5B90-64D9-4C04-92E7-61D274BC30BF}" type="pres">
      <dgm:prSet presAssocID="{60EBCE31-CB9D-45ED-AFD6-36BE0DF84412}" presName="spaceRect" presStyleCnt="0"/>
      <dgm:spPr/>
    </dgm:pt>
    <dgm:pt modelId="{A8E6DBA9-97CA-4971-BFAA-8690F30C87AE}" type="pres">
      <dgm:prSet presAssocID="{60EBCE31-CB9D-45ED-AFD6-36BE0DF84412}" presName="parTx" presStyleLbl="revTx" presStyleIdx="1" presStyleCnt="2">
        <dgm:presLayoutVars>
          <dgm:chMax val="0"/>
          <dgm:chPref val="0"/>
        </dgm:presLayoutVars>
      </dgm:prSet>
      <dgm:spPr/>
    </dgm:pt>
  </dgm:ptLst>
  <dgm:cxnLst>
    <dgm:cxn modelId="{24F2EE12-A950-4471-9C30-96FC4E913411}" srcId="{63BB91C8-679F-4EC6-A9D3-7CE1BD68C0F9}" destId="{7C26F8D4-E4DB-4BBD-AB9C-6B2576A7A5A2}" srcOrd="0" destOrd="0" parTransId="{FAF2EB96-2617-4345-A287-6555CE8531AE}" sibTransId="{344BC167-D621-47DB-94A9-B37E61293965}"/>
    <dgm:cxn modelId="{B20A7060-84D3-4813-8C69-4980EA33C935}" srcId="{63BB91C8-679F-4EC6-A9D3-7CE1BD68C0F9}" destId="{60EBCE31-CB9D-45ED-AFD6-36BE0DF84412}" srcOrd="1" destOrd="0" parTransId="{86BEEC45-3E06-40BC-90AC-49F35B24913F}" sibTransId="{E632498E-963C-4720-8DDB-18E906F4E46D}"/>
    <dgm:cxn modelId="{0DD4B471-C8D4-40BF-9D7D-40FCAF24A779}" type="presOf" srcId="{63BB91C8-679F-4EC6-A9D3-7CE1BD68C0F9}" destId="{F8E5A221-8E01-4F1E-9FDF-864A049DEA2D}" srcOrd="0" destOrd="0" presId="urn:microsoft.com/office/officeart/2018/2/layout/IconVerticalSolidList"/>
    <dgm:cxn modelId="{ED3D4FAE-B357-4194-A04A-BB1E98F37E08}" type="presOf" srcId="{7C26F8D4-E4DB-4BBD-AB9C-6B2576A7A5A2}" destId="{BCF5B3E7-3EBB-4227-A648-78DE6FD22EEF}" srcOrd="0" destOrd="0" presId="urn:microsoft.com/office/officeart/2018/2/layout/IconVerticalSolidList"/>
    <dgm:cxn modelId="{AC6188BD-9AEC-483D-A874-1BEED174004B}" type="presOf" srcId="{60EBCE31-CB9D-45ED-AFD6-36BE0DF84412}" destId="{A8E6DBA9-97CA-4971-BFAA-8690F30C87AE}" srcOrd="0" destOrd="0" presId="urn:microsoft.com/office/officeart/2018/2/layout/IconVerticalSolidList"/>
    <dgm:cxn modelId="{474E0EE6-A277-4B66-B53B-B300D54A37EB}" type="presParOf" srcId="{F8E5A221-8E01-4F1E-9FDF-864A049DEA2D}" destId="{FA4D217D-3E31-40BE-A2E1-53EBF377706A}" srcOrd="0" destOrd="0" presId="urn:microsoft.com/office/officeart/2018/2/layout/IconVerticalSolidList"/>
    <dgm:cxn modelId="{F973B527-A114-4A52-81EA-4DED9DBEA5BB}" type="presParOf" srcId="{FA4D217D-3E31-40BE-A2E1-53EBF377706A}" destId="{65D6E81A-1986-4208-8B7E-1D449D017FAB}" srcOrd="0" destOrd="0" presId="urn:microsoft.com/office/officeart/2018/2/layout/IconVerticalSolidList"/>
    <dgm:cxn modelId="{49A1DA69-82EE-4CCA-AC1C-85AB163EFFA0}" type="presParOf" srcId="{FA4D217D-3E31-40BE-A2E1-53EBF377706A}" destId="{FDBB4081-1825-42A8-9CA5-577106FB408B}" srcOrd="1" destOrd="0" presId="urn:microsoft.com/office/officeart/2018/2/layout/IconVerticalSolidList"/>
    <dgm:cxn modelId="{67F89ABE-C037-4178-8AB0-29A4B8FF49CD}" type="presParOf" srcId="{FA4D217D-3E31-40BE-A2E1-53EBF377706A}" destId="{A596F703-3C2E-446F-BB72-C65CC671161F}" srcOrd="2" destOrd="0" presId="urn:microsoft.com/office/officeart/2018/2/layout/IconVerticalSolidList"/>
    <dgm:cxn modelId="{B1C6DC2F-A31B-439A-B2CC-2F1832234A81}" type="presParOf" srcId="{FA4D217D-3E31-40BE-A2E1-53EBF377706A}" destId="{BCF5B3E7-3EBB-4227-A648-78DE6FD22EEF}" srcOrd="3" destOrd="0" presId="urn:microsoft.com/office/officeart/2018/2/layout/IconVerticalSolidList"/>
    <dgm:cxn modelId="{0A94CB48-C18B-4812-91D3-8540DB481853}" type="presParOf" srcId="{F8E5A221-8E01-4F1E-9FDF-864A049DEA2D}" destId="{0AD8E4DA-3B18-44BD-83E2-9C473F3C2B27}" srcOrd="1" destOrd="0" presId="urn:microsoft.com/office/officeart/2018/2/layout/IconVerticalSolidList"/>
    <dgm:cxn modelId="{95E19EE8-62BC-402D-80CC-21005949DB35}" type="presParOf" srcId="{F8E5A221-8E01-4F1E-9FDF-864A049DEA2D}" destId="{533CF582-393D-4D6F-BA11-BDF9517865C4}" srcOrd="2" destOrd="0" presId="urn:microsoft.com/office/officeart/2018/2/layout/IconVerticalSolidList"/>
    <dgm:cxn modelId="{81BF6078-8E4D-408B-8604-7975BFC509C6}" type="presParOf" srcId="{533CF582-393D-4D6F-BA11-BDF9517865C4}" destId="{3D8E9B01-2F04-4201-A0BD-4F5E1C11F112}" srcOrd="0" destOrd="0" presId="urn:microsoft.com/office/officeart/2018/2/layout/IconVerticalSolidList"/>
    <dgm:cxn modelId="{1C0D9558-F5ED-408C-A1E8-5D9848B89712}" type="presParOf" srcId="{533CF582-393D-4D6F-BA11-BDF9517865C4}" destId="{CCD6DB82-B7B8-404F-AD60-9602BB17E148}" srcOrd="1" destOrd="0" presId="urn:microsoft.com/office/officeart/2018/2/layout/IconVerticalSolidList"/>
    <dgm:cxn modelId="{FD65EDE2-B429-48EC-8B3B-82D4740E7D7B}" type="presParOf" srcId="{533CF582-393D-4D6F-BA11-BDF9517865C4}" destId="{64BD5B90-64D9-4C04-92E7-61D274BC30BF}" srcOrd="2" destOrd="0" presId="urn:microsoft.com/office/officeart/2018/2/layout/IconVerticalSolidList"/>
    <dgm:cxn modelId="{351A5A8B-7DB6-47FD-BE92-82BD29CFC657}" type="presParOf" srcId="{533CF582-393D-4D6F-BA11-BDF9517865C4}" destId="{A8E6DBA9-97CA-4971-BFAA-8690F30C87A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72E802-6B07-4B39-BCAB-66A6232C5A07}"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13209AE3-4092-4F74-8674-DFBA4538C394}">
      <dgm:prSet/>
      <dgm:spPr/>
      <dgm:t>
        <a:bodyPr/>
        <a:lstStyle/>
        <a:p>
          <a:r>
            <a:rPr lang="en-GB" b="1" i="0"/>
            <a:t>Data Protection Policy</a:t>
          </a:r>
          <a:r>
            <a:rPr lang="en-GB" b="0" i="0"/>
            <a:t> </a:t>
          </a:r>
          <a:br>
            <a:rPr lang="en-GB" b="0" i="0"/>
          </a:br>
          <a:r>
            <a:rPr lang="en-GB" b="0" i="0"/>
            <a:t>The data protection policy requires encryption of sensitive data, such as client financial records, both in transit and at rest. It prohibits storing sensitive data on removable media without approval and encryption, following ISO/IEC 27001 standards [10]. This policy ensures that even if data is intercepted or stolen, it remains unreadable to unauthorized parties. </a:t>
          </a:r>
          <a:endParaRPr lang="en-US"/>
        </a:p>
      </dgm:t>
    </dgm:pt>
    <dgm:pt modelId="{D0964BF1-7EB8-404E-9A7E-67F91FED03D1}" type="parTrans" cxnId="{556FEF69-EE07-421E-BD3B-0BBA27172F4B}">
      <dgm:prSet/>
      <dgm:spPr/>
      <dgm:t>
        <a:bodyPr/>
        <a:lstStyle/>
        <a:p>
          <a:endParaRPr lang="en-US"/>
        </a:p>
      </dgm:t>
    </dgm:pt>
    <dgm:pt modelId="{9F3734A2-34A6-4259-906A-95A10F38EFF7}" type="sibTrans" cxnId="{556FEF69-EE07-421E-BD3B-0BBA27172F4B}">
      <dgm:prSet/>
      <dgm:spPr/>
      <dgm:t>
        <a:bodyPr/>
        <a:lstStyle/>
        <a:p>
          <a:endParaRPr lang="en-US"/>
        </a:p>
      </dgm:t>
    </dgm:pt>
    <dgm:pt modelId="{35CA5767-6500-46A1-BC91-4967726AEB69}">
      <dgm:prSet/>
      <dgm:spPr/>
      <dgm:t>
        <a:bodyPr/>
        <a:lstStyle/>
        <a:p>
          <a:r>
            <a:rPr lang="en-GB" b="1" i="0"/>
            <a:t>Incident Reporting Policy</a:t>
          </a:r>
          <a:r>
            <a:rPr lang="en-GB" b="0" i="0"/>
            <a:t> </a:t>
          </a:r>
          <a:br>
            <a:rPr lang="en-GB" b="0" i="0"/>
          </a:br>
          <a:r>
            <a:rPr lang="en-GB" b="0" i="0"/>
            <a:t>Employees must immediately report suspicious activity, such as phishing emails or unusual login attempts, to the IT security team. The policy outlines disciplinary actions for non-compliance, a best practice noted in the SANS Institute’s incident handling guidelines [11]. Prompt reporting enables rapid response, minimizing the impact of security incidents. </a:t>
          </a:r>
          <a:endParaRPr lang="en-US"/>
        </a:p>
      </dgm:t>
    </dgm:pt>
    <dgm:pt modelId="{DEF1BF0D-38E3-44C1-B2EC-B2A9AD53A94E}" type="parTrans" cxnId="{0A93E8C8-EE92-4BC5-A409-25F95F2F7F16}">
      <dgm:prSet/>
      <dgm:spPr/>
      <dgm:t>
        <a:bodyPr/>
        <a:lstStyle/>
        <a:p>
          <a:endParaRPr lang="en-US"/>
        </a:p>
      </dgm:t>
    </dgm:pt>
    <dgm:pt modelId="{7DFD8978-A8C9-499F-B82A-BFFA2540F69B}" type="sibTrans" cxnId="{0A93E8C8-EE92-4BC5-A409-25F95F2F7F16}">
      <dgm:prSet/>
      <dgm:spPr/>
      <dgm:t>
        <a:bodyPr/>
        <a:lstStyle/>
        <a:p>
          <a:endParaRPr lang="en-US"/>
        </a:p>
      </dgm:t>
    </dgm:pt>
    <dgm:pt modelId="{91991F45-2D61-0743-B26F-786F7C07DC84}" type="pres">
      <dgm:prSet presAssocID="{5272E802-6B07-4B39-BCAB-66A6232C5A07}" presName="hierChild1" presStyleCnt="0">
        <dgm:presLayoutVars>
          <dgm:chPref val="1"/>
          <dgm:dir/>
          <dgm:animOne val="branch"/>
          <dgm:animLvl val="lvl"/>
          <dgm:resizeHandles/>
        </dgm:presLayoutVars>
      </dgm:prSet>
      <dgm:spPr/>
    </dgm:pt>
    <dgm:pt modelId="{0D9B4109-D8E1-3B42-A70E-93FD9AF22030}" type="pres">
      <dgm:prSet presAssocID="{13209AE3-4092-4F74-8674-DFBA4538C394}" presName="hierRoot1" presStyleCnt="0"/>
      <dgm:spPr/>
    </dgm:pt>
    <dgm:pt modelId="{DAFB06D2-E574-C145-8066-6C8C2764842E}" type="pres">
      <dgm:prSet presAssocID="{13209AE3-4092-4F74-8674-DFBA4538C394}" presName="composite" presStyleCnt="0"/>
      <dgm:spPr/>
    </dgm:pt>
    <dgm:pt modelId="{643DF9C9-F22C-3C49-9C08-9202350167BE}" type="pres">
      <dgm:prSet presAssocID="{13209AE3-4092-4F74-8674-DFBA4538C394}" presName="background" presStyleLbl="node0" presStyleIdx="0" presStyleCnt="2"/>
      <dgm:spPr/>
    </dgm:pt>
    <dgm:pt modelId="{FC5A7584-3178-DA49-AE2D-CA6455C97586}" type="pres">
      <dgm:prSet presAssocID="{13209AE3-4092-4F74-8674-DFBA4538C394}" presName="text" presStyleLbl="fgAcc0" presStyleIdx="0" presStyleCnt="2">
        <dgm:presLayoutVars>
          <dgm:chPref val="3"/>
        </dgm:presLayoutVars>
      </dgm:prSet>
      <dgm:spPr/>
    </dgm:pt>
    <dgm:pt modelId="{30F92E23-C868-5D44-99DD-27A66658222E}" type="pres">
      <dgm:prSet presAssocID="{13209AE3-4092-4F74-8674-DFBA4538C394}" presName="hierChild2" presStyleCnt="0"/>
      <dgm:spPr/>
    </dgm:pt>
    <dgm:pt modelId="{95C642A9-5BFA-F54F-8C26-162412289F28}" type="pres">
      <dgm:prSet presAssocID="{35CA5767-6500-46A1-BC91-4967726AEB69}" presName="hierRoot1" presStyleCnt="0"/>
      <dgm:spPr/>
    </dgm:pt>
    <dgm:pt modelId="{3DAFBA2B-9986-F14B-845A-3181D2B002FF}" type="pres">
      <dgm:prSet presAssocID="{35CA5767-6500-46A1-BC91-4967726AEB69}" presName="composite" presStyleCnt="0"/>
      <dgm:spPr/>
    </dgm:pt>
    <dgm:pt modelId="{A8D14511-D642-7348-BB85-6BFAED27E065}" type="pres">
      <dgm:prSet presAssocID="{35CA5767-6500-46A1-BC91-4967726AEB69}" presName="background" presStyleLbl="node0" presStyleIdx="1" presStyleCnt="2"/>
      <dgm:spPr/>
    </dgm:pt>
    <dgm:pt modelId="{AE4C5112-9EDC-454D-A965-2DFF7E285882}" type="pres">
      <dgm:prSet presAssocID="{35CA5767-6500-46A1-BC91-4967726AEB69}" presName="text" presStyleLbl="fgAcc0" presStyleIdx="1" presStyleCnt="2">
        <dgm:presLayoutVars>
          <dgm:chPref val="3"/>
        </dgm:presLayoutVars>
      </dgm:prSet>
      <dgm:spPr/>
    </dgm:pt>
    <dgm:pt modelId="{0E4476AF-2470-2441-9878-D47822E86C6F}" type="pres">
      <dgm:prSet presAssocID="{35CA5767-6500-46A1-BC91-4967726AEB69}" presName="hierChild2" presStyleCnt="0"/>
      <dgm:spPr/>
    </dgm:pt>
  </dgm:ptLst>
  <dgm:cxnLst>
    <dgm:cxn modelId="{7F01DA1F-52C4-C345-9458-DAD08E2AAA84}" type="presOf" srcId="{5272E802-6B07-4B39-BCAB-66A6232C5A07}" destId="{91991F45-2D61-0743-B26F-786F7C07DC84}" srcOrd="0" destOrd="0" presId="urn:microsoft.com/office/officeart/2005/8/layout/hierarchy1"/>
    <dgm:cxn modelId="{556FEF69-EE07-421E-BD3B-0BBA27172F4B}" srcId="{5272E802-6B07-4B39-BCAB-66A6232C5A07}" destId="{13209AE3-4092-4F74-8674-DFBA4538C394}" srcOrd="0" destOrd="0" parTransId="{D0964BF1-7EB8-404E-9A7E-67F91FED03D1}" sibTransId="{9F3734A2-34A6-4259-906A-95A10F38EFF7}"/>
    <dgm:cxn modelId="{434E55BF-36E2-9C48-A3AA-51CC02EAD625}" type="presOf" srcId="{13209AE3-4092-4F74-8674-DFBA4538C394}" destId="{FC5A7584-3178-DA49-AE2D-CA6455C97586}" srcOrd="0" destOrd="0" presId="urn:microsoft.com/office/officeart/2005/8/layout/hierarchy1"/>
    <dgm:cxn modelId="{0A93E8C8-EE92-4BC5-A409-25F95F2F7F16}" srcId="{5272E802-6B07-4B39-BCAB-66A6232C5A07}" destId="{35CA5767-6500-46A1-BC91-4967726AEB69}" srcOrd="1" destOrd="0" parTransId="{DEF1BF0D-38E3-44C1-B2EC-B2A9AD53A94E}" sibTransId="{7DFD8978-A8C9-499F-B82A-BFFA2540F69B}"/>
    <dgm:cxn modelId="{40D990D7-062A-ED42-9776-9879F140A511}" type="presOf" srcId="{35CA5767-6500-46A1-BC91-4967726AEB69}" destId="{AE4C5112-9EDC-454D-A965-2DFF7E285882}" srcOrd="0" destOrd="0" presId="urn:microsoft.com/office/officeart/2005/8/layout/hierarchy1"/>
    <dgm:cxn modelId="{E96261C7-DFAF-1843-8E8B-0720D688D212}" type="presParOf" srcId="{91991F45-2D61-0743-B26F-786F7C07DC84}" destId="{0D9B4109-D8E1-3B42-A70E-93FD9AF22030}" srcOrd="0" destOrd="0" presId="urn:microsoft.com/office/officeart/2005/8/layout/hierarchy1"/>
    <dgm:cxn modelId="{91DF6BC0-5AB9-3D45-B1B6-6B2C0A77EC49}" type="presParOf" srcId="{0D9B4109-D8E1-3B42-A70E-93FD9AF22030}" destId="{DAFB06D2-E574-C145-8066-6C8C2764842E}" srcOrd="0" destOrd="0" presId="urn:microsoft.com/office/officeart/2005/8/layout/hierarchy1"/>
    <dgm:cxn modelId="{D37CC9E5-F374-9244-83A4-65E828481A8D}" type="presParOf" srcId="{DAFB06D2-E574-C145-8066-6C8C2764842E}" destId="{643DF9C9-F22C-3C49-9C08-9202350167BE}" srcOrd="0" destOrd="0" presId="urn:microsoft.com/office/officeart/2005/8/layout/hierarchy1"/>
    <dgm:cxn modelId="{7AFA3CFF-BF04-F94A-A8F1-7728CEF7B47A}" type="presParOf" srcId="{DAFB06D2-E574-C145-8066-6C8C2764842E}" destId="{FC5A7584-3178-DA49-AE2D-CA6455C97586}" srcOrd="1" destOrd="0" presId="urn:microsoft.com/office/officeart/2005/8/layout/hierarchy1"/>
    <dgm:cxn modelId="{305626BA-DB74-3F4F-BA95-C0EB7725153E}" type="presParOf" srcId="{0D9B4109-D8E1-3B42-A70E-93FD9AF22030}" destId="{30F92E23-C868-5D44-99DD-27A66658222E}" srcOrd="1" destOrd="0" presId="urn:microsoft.com/office/officeart/2005/8/layout/hierarchy1"/>
    <dgm:cxn modelId="{6831271F-3B41-6C40-AE73-AB98790B0D2E}" type="presParOf" srcId="{91991F45-2D61-0743-B26F-786F7C07DC84}" destId="{95C642A9-5BFA-F54F-8C26-162412289F28}" srcOrd="1" destOrd="0" presId="urn:microsoft.com/office/officeart/2005/8/layout/hierarchy1"/>
    <dgm:cxn modelId="{BA0FA596-D6F9-C646-85AE-A08E07DD068C}" type="presParOf" srcId="{95C642A9-5BFA-F54F-8C26-162412289F28}" destId="{3DAFBA2B-9986-F14B-845A-3181D2B002FF}" srcOrd="0" destOrd="0" presId="urn:microsoft.com/office/officeart/2005/8/layout/hierarchy1"/>
    <dgm:cxn modelId="{2C0FE3B2-0DFB-614B-8289-4EF50BCCCE7E}" type="presParOf" srcId="{3DAFBA2B-9986-F14B-845A-3181D2B002FF}" destId="{A8D14511-D642-7348-BB85-6BFAED27E065}" srcOrd="0" destOrd="0" presId="urn:microsoft.com/office/officeart/2005/8/layout/hierarchy1"/>
    <dgm:cxn modelId="{C19FDC4A-A766-564C-984E-C9E5F3218CCC}" type="presParOf" srcId="{3DAFBA2B-9986-F14B-845A-3181D2B002FF}" destId="{AE4C5112-9EDC-454D-A965-2DFF7E285882}" srcOrd="1" destOrd="0" presId="urn:microsoft.com/office/officeart/2005/8/layout/hierarchy1"/>
    <dgm:cxn modelId="{3F2A3FE7-1708-D642-8F35-F71AA0A6E6DF}" type="presParOf" srcId="{95C642A9-5BFA-F54F-8C26-162412289F28}" destId="{0E4476AF-2470-2441-9878-D47822E86C6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D6E81A-1986-4208-8B7E-1D449D017FAB}">
      <dsp:nvSpPr>
        <dsp:cNvPr id="0" name=""/>
        <dsp:cNvSpPr/>
      </dsp:nvSpPr>
      <dsp:spPr>
        <a:xfrm>
          <a:off x="0" y="49471"/>
          <a:ext cx="8883836" cy="16501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BB4081-1825-42A8-9CA5-577106FB408B}">
      <dsp:nvSpPr>
        <dsp:cNvPr id="0" name=""/>
        <dsp:cNvSpPr/>
      </dsp:nvSpPr>
      <dsp:spPr>
        <a:xfrm>
          <a:off x="499159" y="420746"/>
          <a:ext cx="908449" cy="907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F5B3E7-3EBB-4227-A648-78DE6FD22EEF}">
      <dsp:nvSpPr>
        <dsp:cNvPr id="0" name=""/>
        <dsp:cNvSpPr/>
      </dsp:nvSpPr>
      <dsp:spPr>
        <a:xfrm>
          <a:off x="1906768" y="49471"/>
          <a:ext cx="6973338" cy="1651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808" tIns="174808" rIns="174808" bIns="174808" numCol="1" spcCol="1270" anchor="ctr" anchorCtr="0">
          <a:noAutofit/>
        </a:bodyPr>
        <a:lstStyle/>
        <a:p>
          <a:pPr marL="0" lvl="0" indent="0" algn="l" defTabSz="622300">
            <a:lnSpc>
              <a:spcPct val="100000"/>
            </a:lnSpc>
            <a:spcBef>
              <a:spcPct val="0"/>
            </a:spcBef>
            <a:spcAft>
              <a:spcPct val="35000"/>
            </a:spcAft>
            <a:buNone/>
          </a:pPr>
          <a:r>
            <a:rPr lang="en-GB" sz="1400" b="0" i="0" kern="1200"/>
            <a:t>The AUP defines permissible use of company IT resources, prohibiting activities such as using personal email on work devices or accessing non-work-related websites. It also bans the installation of unauthorized software to prevent shadow IT, a practice recommended by the National Institute of Standards and Technology (NIST) SP 800-53 [8]. This policy ensures that employees use IT resources responsibly, reducing the risk of introducing vulnerabilities.</a:t>
          </a:r>
          <a:endParaRPr lang="en-US" sz="1400" kern="1200"/>
        </a:p>
      </dsp:txBody>
      <dsp:txXfrm>
        <a:off x="1906768" y="49471"/>
        <a:ext cx="6973338" cy="1651726"/>
      </dsp:txXfrm>
    </dsp:sp>
    <dsp:sp modelId="{3D8E9B01-2F04-4201-A0BD-4F5E1C11F112}">
      <dsp:nvSpPr>
        <dsp:cNvPr id="0" name=""/>
        <dsp:cNvSpPr/>
      </dsp:nvSpPr>
      <dsp:spPr>
        <a:xfrm>
          <a:off x="0" y="1976485"/>
          <a:ext cx="8883836" cy="165011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D6DB82-B7B8-404F-AD60-9602BB17E148}">
      <dsp:nvSpPr>
        <dsp:cNvPr id="0" name=""/>
        <dsp:cNvSpPr/>
      </dsp:nvSpPr>
      <dsp:spPr>
        <a:xfrm>
          <a:off x="499159" y="2347760"/>
          <a:ext cx="908449" cy="907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6DBA9-97CA-4971-BFAA-8690F30C87AE}">
      <dsp:nvSpPr>
        <dsp:cNvPr id="0" name=""/>
        <dsp:cNvSpPr/>
      </dsp:nvSpPr>
      <dsp:spPr>
        <a:xfrm>
          <a:off x="1906768" y="1976485"/>
          <a:ext cx="6973338" cy="16517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808" tIns="174808" rIns="174808" bIns="174808" numCol="1" spcCol="1270" anchor="ctr" anchorCtr="0">
          <a:noAutofit/>
        </a:bodyPr>
        <a:lstStyle/>
        <a:p>
          <a:pPr marL="0" lvl="0" indent="0" algn="l" defTabSz="622300">
            <a:lnSpc>
              <a:spcPct val="100000"/>
            </a:lnSpc>
            <a:spcBef>
              <a:spcPct val="0"/>
            </a:spcBef>
            <a:spcAft>
              <a:spcPct val="35000"/>
            </a:spcAft>
            <a:buNone/>
          </a:pPr>
          <a:r>
            <a:rPr lang="en-GB" sz="1400" b="1" i="0" kern="1200"/>
            <a:t>Access Control Policy</a:t>
          </a:r>
          <a:r>
            <a:rPr lang="en-GB" sz="1400" b="0" i="0" kern="1200"/>
            <a:t> </a:t>
          </a:r>
          <a:br>
            <a:rPr lang="en-GB" sz="1400" b="0" i="0" kern="1200"/>
          </a:br>
          <a:r>
            <a:rPr lang="en-GB" sz="1400" b="0" i="0" kern="1200"/>
            <a:t>This policy enforces the principle of least privilege, ensuring employees only access systems and data required for their roles. It mandates strong passwords (minimum 12 characters, alphanumeric) and multi-factor authentication (MFA) for all accounts, aligning with NIST SP 800-63B guidelines [9]. By limiting access and strengthening authentication, FSL can reduce the risk of unauthorized access attempts. </a:t>
          </a:r>
          <a:endParaRPr lang="en-US" sz="1400" kern="1200"/>
        </a:p>
      </dsp:txBody>
      <dsp:txXfrm>
        <a:off x="1906768" y="1976485"/>
        <a:ext cx="6973338" cy="16517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DF9C9-F22C-3C49-9C08-9202350167BE}">
      <dsp:nvSpPr>
        <dsp:cNvPr id="0" name=""/>
        <dsp:cNvSpPr/>
      </dsp:nvSpPr>
      <dsp:spPr>
        <a:xfrm>
          <a:off x="1022" y="144681"/>
          <a:ext cx="3589890" cy="22795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5A7584-3178-DA49-AE2D-CA6455C97586}">
      <dsp:nvSpPr>
        <dsp:cNvPr id="0" name=""/>
        <dsp:cNvSpPr/>
      </dsp:nvSpPr>
      <dsp:spPr>
        <a:xfrm>
          <a:off x="399899" y="523614"/>
          <a:ext cx="3589890" cy="22795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0" kern="1200"/>
            <a:t>Data Protection Policy</a:t>
          </a:r>
          <a:r>
            <a:rPr lang="en-GB" sz="1300" b="0" i="0" kern="1200"/>
            <a:t> </a:t>
          </a:r>
          <a:br>
            <a:rPr lang="en-GB" sz="1300" b="0" i="0" kern="1200"/>
          </a:br>
          <a:r>
            <a:rPr lang="en-GB" sz="1300" b="0" i="0" kern="1200"/>
            <a:t>The data protection policy requires encryption of sensitive data, such as client financial records, both in transit and at rest. It prohibits storing sensitive data on removable media without approval and encryption, following ISO/IEC 27001 standards [10]. This policy ensures that even if data is intercepted or stolen, it remains unreadable to unauthorized parties. </a:t>
          </a:r>
          <a:endParaRPr lang="en-US" sz="1300" kern="1200"/>
        </a:p>
      </dsp:txBody>
      <dsp:txXfrm>
        <a:off x="466666" y="590381"/>
        <a:ext cx="3456356" cy="2146046"/>
      </dsp:txXfrm>
    </dsp:sp>
    <dsp:sp modelId="{A8D14511-D642-7348-BB85-6BFAED27E065}">
      <dsp:nvSpPr>
        <dsp:cNvPr id="0" name=""/>
        <dsp:cNvSpPr/>
      </dsp:nvSpPr>
      <dsp:spPr>
        <a:xfrm>
          <a:off x="4388666" y="144681"/>
          <a:ext cx="3589890" cy="22795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C5112-9EDC-454D-A965-2DFF7E285882}">
      <dsp:nvSpPr>
        <dsp:cNvPr id="0" name=""/>
        <dsp:cNvSpPr/>
      </dsp:nvSpPr>
      <dsp:spPr>
        <a:xfrm>
          <a:off x="4787543" y="523614"/>
          <a:ext cx="3589890" cy="227958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1" i="0" kern="1200"/>
            <a:t>Incident Reporting Policy</a:t>
          </a:r>
          <a:r>
            <a:rPr lang="en-GB" sz="1300" b="0" i="0" kern="1200"/>
            <a:t> </a:t>
          </a:r>
          <a:br>
            <a:rPr lang="en-GB" sz="1300" b="0" i="0" kern="1200"/>
          </a:br>
          <a:r>
            <a:rPr lang="en-GB" sz="1300" b="0" i="0" kern="1200"/>
            <a:t>Employees must immediately report suspicious activity, such as phishing emails or unusual login attempts, to the IT security team. The policy outlines disciplinary actions for non-compliance, a best practice noted in the SANS Institute’s incident handling guidelines [11]. Prompt reporting enables rapid response, minimizing the impact of security incidents. </a:t>
          </a:r>
          <a:endParaRPr lang="en-US" sz="1300" kern="1200"/>
        </a:p>
      </dsp:txBody>
      <dsp:txXfrm>
        <a:off x="4854310" y="590381"/>
        <a:ext cx="3456356" cy="214604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D7368D-31D9-8101-473D-CD39E706FD22}"/>
              </a:ext>
              <a:ext uri="{C183D7F6-B498-43B3-948B-1728B52AA6E4}">
                <adec:decorative xmlns:adec="http://schemas.microsoft.com/office/drawing/2017/decorative" val="1"/>
              </a:ext>
            </a:extLst>
          </p:cNvPr>
          <p:cNvSpPr/>
          <p:nvPr/>
        </p:nvSpPr>
        <p:spPr>
          <a:xfrm>
            <a:off x="5796401" y="3378954"/>
            <a:ext cx="6394567" cy="3479046"/>
          </a:xfrm>
          <a:custGeom>
            <a:avLst/>
            <a:gdLst>
              <a:gd name="connsiteX0" fmla="*/ 5171297 w 6394567"/>
              <a:gd name="connsiteY0" fmla="*/ 284 h 3479046"/>
              <a:gd name="connsiteX1" fmla="*/ 6394290 w 6394567"/>
              <a:gd name="connsiteY1" fmla="*/ 430072 h 3479046"/>
              <a:gd name="connsiteX2" fmla="*/ 6394567 w 6394567"/>
              <a:gd name="connsiteY2" fmla="*/ 430316 h 3479046"/>
              <a:gd name="connsiteX3" fmla="*/ 6394567 w 6394567"/>
              <a:gd name="connsiteY3" fmla="*/ 3479046 h 3479046"/>
              <a:gd name="connsiteX4" fmla="*/ 0 w 6394567"/>
              <a:gd name="connsiteY4" fmla="*/ 3479046 h 3479046"/>
              <a:gd name="connsiteX5" fmla="*/ 3916974 w 6394567"/>
              <a:gd name="connsiteY5" fmla="*/ 405504 h 3479046"/>
              <a:gd name="connsiteX6" fmla="*/ 3959456 w 6394567"/>
              <a:gd name="connsiteY6" fmla="*/ 373857 h 3479046"/>
              <a:gd name="connsiteX7" fmla="*/ 5052215 w 6394567"/>
              <a:gd name="connsiteY7" fmla="*/ 1756 h 3479046"/>
              <a:gd name="connsiteX8" fmla="*/ 5171297 w 6394567"/>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94567" h="3479046">
                <a:moveTo>
                  <a:pt x="5171297" y="284"/>
                </a:moveTo>
                <a:cubicBezTo>
                  <a:pt x="5607674" y="7531"/>
                  <a:pt x="6039042" y="153650"/>
                  <a:pt x="6394290" y="430072"/>
                </a:cubicBezTo>
                <a:lnTo>
                  <a:pt x="6394567" y="430316"/>
                </a:lnTo>
                <a:lnTo>
                  <a:pt x="6394567"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39000">
                <a:schemeClr val="bg2"/>
              </a:gs>
              <a:gs pos="100000">
                <a:schemeClr val="accent1">
                  <a:lumMod val="60000"/>
                  <a:lumOff val="40000"/>
                </a:scheme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FF32C74-82F4-2A29-889B-EF23CEE6AA4F}"/>
              </a:ext>
            </a:extLst>
          </p:cNvPr>
          <p:cNvSpPr>
            <a:spLocks noGrp="1"/>
          </p:cNvSpPr>
          <p:nvPr>
            <p:ph type="ctrTitle"/>
          </p:nvPr>
        </p:nvSpPr>
        <p:spPr>
          <a:xfrm>
            <a:off x="1066801" y="1122363"/>
            <a:ext cx="6211185" cy="2305246"/>
          </a:xfrm>
        </p:spPr>
        <p:txBody>
          <a:bodyPr anchor="b">
            <a:normAutofit/>
          </a:bodyPr>
          <a:lstStyle>
            <a:lvl1pPr algn="l">
              <a:lnSpc>
                <a:spcPct val="100000"/>
              </a:lnSpc>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4ACADD6-278F-604C-8A38-BBBAFC6754E8}"/>
              </a:ext>
            </a:extLst>
          </p:cNvPr>
          <p:cNvSpPr>
            <a:spLocks noGrp="1"/>
          </p:cNvSpPr>
          <p:nvPr>
            <p:ph type="subTitle" idx="1"/>
          </p:nvPr>
        </p:nvSpPr>
        <p:spPr>
          <a:xfrm>
            <a:off x="1066802" y="3549048"/>
            <a:ext cx="5029198" cy="1956278"/>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C43946B-3F5A-C916-B62B-8D5938EA8285}"/>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5986539F-2DB8-FCDA-C884-9C3CD29B8C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DAA7B3-5D3B-D493-8F6F-1FEBB8576D62}"/>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474775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A4769-9A55-AF9B-4CE4-DFA07E711CF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E45D9E-DBB4-B890-88D5-B4C03599EC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AE15260-1C0B-A965-3114-D7C40D18BDF4}"/>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19AAF4D1-0334-3F24-69B4-06C7BD7426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D8BA76D-3B8B-429D-9B32-54D6A6297C0A}"/>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0760135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D8D9C414-4A2F-78AF-ED60-6130D4C563B3}"/>
              </a:ext>
            </a:extLst>
          </p:cNvPr>
          <p:cNvSpPr/>
          <p:nvPr/>
        </p:nvSpPr>
        <p:spPr>
          <a:xfrm>
            <a:off x="6284115" y="3378954"/>
            <a:ext cx="5907885" cy="3479046"/>
          </a:xfrm>
          <a:custGeom>
            <a:avLst/>
            <a:gdLst>
              <a:gd name="connsiteX0" fmla="*/ 5171297 w 5907885"/>
              <a:gd name="connsiteY0" fmla="*/ 284 h 3479046"/>
              <a:gd name="connsiteX1" fmla="*/ 5813217 w 5907885"/>
              <a:gd name="connsiteY1" fmla="*/ 114238 h 3479046"/>
              <a:gd name="connsiteX2" fmla="*/ 5907885 w 5907885"/>
              <a:gd name="connsiteY2" fmla="*/ 151524 h 3479046"/>
              <a:gd name="connsiteX3" fmla="*/ 5907885 w 5907885"/>
              <a:gd name="connsiteY3" fmla="*/ 3479046 h 3479046"/>
              <a:gd name="connsiteX4" fmla="*/ 0 w 5907885"/>
              <a:gd name="connsiteY4" fmla="*/ 3479046 h 3479046"/>
              <a:gd name="connsiteX5" fmla="*/ 3916974 w 5907885"/>
              <a:gd name="connsiteY5" fmla="*/ 405504 h 3479046"/>
              <a:gd name="connsiteX6" fmla="*/ 3959456 w 5907885"/>
              <a:gd name="connsiteY6" fmla="*/ 373857 h 3479046"/>
              <a:gd name="connsiteX7" fmla="*/ 5052215 w 5907885"/>
              <a:gd name="connsiteY7" fmla="*/ 1756 h 3479046"/>
              <a:gd name="connsiteX8" fmla="*/ 5171297 w 5907885"/>
              <a:gd name="connsiteY8" fmla="*/ 284 h 3479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07885" h="3479046">
                <a:moveTo>
                  <a:pt x="5171297" y="284"/>
                </a:moveTo>
                <a:cubicBezTo>
                  <a:pt x="5389485" y="3908"/>
                  <a:pt x="5606422" y="42249"/>
                  <a:pt x="5813217" y="114238"/>
                </a:cubicBezTo>
                <a:lnTo>
                  <a:pt x="5907885" y="151524"/>
                </a:lnTo>
                <a:lnTo>
                  <a:pt x="5907885" y="3479046"/>
                </a:lnTo>
                <a:lnTo>
                  <a:pt x="0" y="3479046"/>
                </a:lnTo>
                <a:lnTo>
                  <a:pt x="3916974" y="405504"/>
                </a:lnTo>
                <a:lnTo>
                  <a:pt x="3959456" y="373857"/>
                </a:lnTo>
                <a:cubicBezTo>
                  <a:pt x="4291086" y="139664"/>
                  <a:pt x="4671097" y="17528"/>
                  <a:pt x="5052215" y="1756"/>
                </a:cubicBezTo>
                <a:cubicBezTo>
                  <a:pt x="5091916" y="114"/>
                  <a:pt x="5131627" y="-375"/>
                  <a:pt x="5171297" y="284"/>
                </a:cubicBezTo>
                <a:close/>
              </a:path>
            </a:pathLst>
          </a:custGeom>
          <a:gradFill>
            <a:gsLst>
              <a:gs pos="23000">
                <a:schemeClr val="bg2"/>
              </a:gs>
              <a:gs pos="100000">
                <a:schemeClr val="accent1">
                  <a:lumMod val="60000"/>
                  <a:lumOff val="4000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13410AE4-7FC7-589E-B6D3-0DA7B5FC5CE3}"/>
              </a:ext>
            </a:extLst>
          </p:cNvPr>
          <p:cNvSpPr/>
          <p:nvPr/>
        </p:nvSpPr>
        <p:spPr>
          <a:xfrm flipH="1" flipV="1">
            <a:off x="0" y="0"/>
            <a:ext cx="2923855" cy="1479128"/>
          </a:xfrm>
          <a:custGeom>
            <a:avLst/>
            <a:gdLst>
              <a:gd name="connsiteX0" fmla="*/ 2923855 w 2923855"/>
              <a:gd name="connsiteY0" fmla="*/ 1479128 h 1479128"/>
              <a:gd name="connsiteX1" fmla="*/ 0 w 2923855"/>
              <a:gd name="connsiteY1" fmla="*/ 1479128 h 1479128"/>
              <a:gd name="connsiteX2" fmla="*/ 1368245 w 2923855"/>
              <a:gd name="connsiteY2" fmla="*/ 405504 h 1479128"/>
              <a:gd name="connsiteX3" fmla="*/ 1410727 w 2923855"/>
              <a:gd name="connsiteY3" fmla="*/ 373857 h 1479128"/>
              <a:gd name="connsiteX4" fmla="*/ 2503486 w 2923855"/>
              <a:gd name="connsiteY4" fmla="*/ 1756 h 1479128"/>
              <a:gd name="connsiteX5" fmla="*/ 2622568 w 2923855"/>
              <a:gd name="connsiteY5" fmla="*/ 284 h 1479128"/>
              <a:gd name="connsiteX6" fmla="*/ 2785835 w 2923855"/>
              <a:gd name="connsiteY6" fmla="*/ 9494 h 1479128"/>
              <a:gd name="connsiteX7" fmla="*/ 2923855 w 2923855"/>
              <a:gd name="connsiteY7" fmla="*/ 28352 h 1479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23855" h="1479128">
                <a:moveTo>
                  <a:pt x="2923855" y="1479128"/>
                </a:moveTo>
                <a:lnTo>
                  <a:pt x="0" y="1479128"/>
                </a:lnTo>
                <a:lnTo>
                  <a:pt x="1368245" y="405504"/>
                </a:lnTo>
                <a:lnTo>
                  <a:pt x="1410727" y="373857"/>
                </a:lnTo>
                <a:cubicBezTo>
                  <a:pt x="1742357" y="139664"/>
                  <a:pt x="2122368" y="17528"/>
                  <a:pt x="2503486" y="1756"/>
                </a:cubicBezTo>
                <a:cubicBezTo>
                  <a:pt x="2543187" y="114"/>
                  <a:pt x="2582898" y="-375"/>
                  <a:pt x="2622568" y="284"/>
                </a:cubicBezTo>
                <a:cubicBezTo>
                  <a:pt x="2677115" y="1190"/>
                  <a:pt x="2731584" y="4266"/>
                  <a:pt x="2785835" y="9494"/>
                </a:cubicBezTo>
                <a:lnTo>
                  <a:pt x="2923855" y="28352"/>
                </a:lnTo>
                <a:close/>
              </a:path>
            </a:pathLst>
          </a:custGeom>
          <a:gradFill>
            <a:gsLst>
              <a:gs pos="33000">
                <a:schemeClr val="bg2"/>
              </a:gs>
              <a:gs pos="100000">
                <a:schemeClr val="accent1">
                  <a:lumMod val="60000"/>
                  <a:lumOff val="4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381CBD-08D9-3C9A-7620-24F2D6404893}"/>
              </a:ext>
            </a:extLst>
          </p:cNvPr>
          <p:cNvSpPr>
            <a:spLocks noGrp="1"/>
          </p:cNvSpPr>
          <p:nvPr>
            <p:ph type="title"/>
          </p:nvPr>
        </p:nvSpPr>
        <p:spPr>
          <a:xfrm>
            <a:off x="1066800" y="1709738"/>
            <a:ext cx="6455434" cy="2981274"/>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D5AE2B-1716-CEEC-73F8-E81F59192562}"/>
              </a:ext>
            </a:extLst>
          </p:cNvPr>
          <p:cNvSpPr>
            <a:spLocks noGrp="1"/>
          </p:cNvSpPr>
          <p:nvPr>
            <p:ph type="body" idx="1"/>
          </p:nvPr>
        </p:nvSpPr>
        <p:spPr>
          <a:xfrm>
            <a:off x="1066800" y="4759252"/>
            <a:ext cx="5397260" cy="955748"/>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CF3052-6EE8-979F-04FB-1B8DF81F29B9}"/>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7D986285-161A-6869-27C2-0A159C2344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7ED64F-5DAB-238D-C34A-1DCCB12221D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860686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F484D0-7460-7B08-F1EE-96EABE40212A}"/>
              </a:ext>
            </a:extLst>
          </p:cNvPr>
          <p:cNvSpPr>
            <a:spLocks noGrp="1"/>
          </p:cNvSpPr>
          <p:nvPr>
            <p:ph type="title"/>
          </p:nvPr>
        </p:nvSpPr>
        <p:spPr>
          <a:xfrm>
            <a:off x="1066799" y="936841"/>
            <a:ext cx="10092477" cy="95366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80B7F9-8ECB-7079-A11E-51D3903E2B1A}"/>
              </a:ext>
            </a:extLst>
          </p:cNvPr>
          <p:cNvSpPr>
            <a:spLocks noGrp="1"/>
          </p:cNvSpPr>
          <p:nvPr>
            <p:ph sz="half" idx="1"/>
          </p:nvPr>
        </p:nvSpPr>
        <p:spPr>
          <a:xfrm>
            <a:off x="1066800"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4E97161-CAF5-CA48-D814-7ACD43AB99E1}"/>
              </a:ext>
            </a:extLst>
          </p:cNvPr>
          <p:cNvSpPr>
            <a:spLocks noGrp="1"/>
          </p:cNvSpPr>
          <p:nvPr>
            <p:ph sz="half" idx="2"/>
          </p:nvPr>
        </p:nvSpPr>
        <p:spPr>
          <a:xfrm>
            <a:off x="6349795" y="2117341"/>
            <a:ext cx="4809482" cy="37601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23BD680-4E7A-5155-3CAE-6BD44EE8BA83}"/>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6" name="Footer Placeholder 5">
            <a:extLst>
              <a:ext uri="{FF2B5EF4-FFF2-40B4-BE49-F238E27FC236}">
                <a16:creationId xmlns:a16="http://schemas.microsoft.com/office/drawing/2014/main" id="{4F6A152D-EFF2-B3AA-3F25-14E1136734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BD6032-FD7A-BFFD-9BE5-48EDBEFBD147}"/>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73735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47F4D-4855-340E-03F3-4860885EC671}"/>
              </a:ext>
            </a:extLst>
          </p:cNvPr>
          <p:cNvSpPr>
            <a:spLocks noGrp="1"/>
          </p:cNvSpPr>
          <p:nvPr>
            <p:ph type="title"/>
          </p:nvPr>
        </p:nvSpPr>
        <p:spPr>
          <a:xfrm>
            <a:off x="1066800" y="963283"/>
            <a:ext cx="10096500" cy="91600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3CEB472-7426-C288-B5F6-0A1232DCED65}"/>
              </a:ext>
            </a:extLst>
          </p:cNvPr>
          <p:cNvSpPr>
            <a:spLocks noGrp="1"/>
          </p:cNvSpPr>
          <p:nvPr>
            <p:ph type="body" idx="1"/>
          </p:nvPr>
        </p:nvSpPr>
        <p:spPr>
          <a:xfrm>
            <a:off x="1066801" y="1879287"/>
            <a:ext cx="4739628"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194F9C-B6FA-97C3-F618-0CF956CB53B2}"/>
              </a:ext>
            </a:extLst>
          </p:cNvPr>
          <p:cNvSpPr>
            <a:spLocks noGrp="1"/>
          </p:cNvSpPr>
          <p:nvPr>
            <p:ph sz="half" idx="2"/>
          </p:nvPr>
        </p:nvSpPr>
        <p:spPr>
          <a:xfrm>
            <a:off x="1066801" y="2505075"/>
            <a:ext cx="4739628"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8F5665C-7910-AFA2-350F-42C06ED5AF47}"/>
              </a:ext>
            </a:extLst>
          </p:cNvPr>
          <p:cNvSpPr>
            <a:spLocks noGrp="1"/>
          </p:cNvSpPr>
          <p:nvPr>
            <p:ph type="body" sz="quarter" idx="3"/>
          </p:nvPr>
        </p:nvSpPr>
        <p:spPr>
          <a:xfrm>
            <a:off x="6400330" y="1879287"/>
            <a:ext cx="4762970" cy="582117"/>
          </a:xfrm>
        </p:spPr>
        <p:txBody>
          <a:bodyPr anchor="b">
            <a:noAutofit/>
          </a:bodyPr>
          <a:lstStyle>
            <a:lvl1pPr marL="0" indent="0">
              <a:buNone/>
              <a:defRPr sz="1400" b="1" cap="all" spc="25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D71352E-1DE0-F0CD-6F81-1D8FF59C2B0D}"/>
              </a:ext>
            </a:extLst>
          </p:cNvPr>
          <p:cNvSpPr>
            <a:spLocks noGrp="1"/>
          </p:cNvSpPr>
          <p:nvPr>
            <p:ph sz="quarter" idx="4"/>
          </p:nvPr>
        </p:nvSpPr>
        <p:spPr>
          <a:xfrm>
            <a:off x="6400330" y="2505075"/>
            <a:ext cx="4762970" cy="33896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D38F7E4-7D9E-4736-3269-4F0C46996125}"/>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8" name="Footer Placeholder 7">
            <a:extLst>
              <a:ext uri="{FF2B5EF4-FFF2-40B4-BE49-F238E27FC236}">
                <a16:creationId xmlns:a16="http://schemas.microsoft.com/office/drawing/2014/main" id="{218386CF-9A84-8D2A-BC47-C951DD99492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80844D-FE1F-49E7-3BBD-527FB72ECD1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74080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F691C-93A5-1364-00A9-A470C289F365}"/>
              </a:ext>
            </a:extLst>
          </p:cNvPr>
          <p:cNvSpPr>
            <a:spLocks noGrp="1"/>
          </p:cNvSpPr>
          <p:nvPr>
            <p:ph type="title"/>
          </p:nvPr>
        </p:nvSpPr>
        <p:spPr>
          <a:xfrm>
            <a:off x="1066800" y="1357223"/>
            <a:ext cx="8886884" cy="1043078"/>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6E055BD-4154-B9D1-0B5B-B1E3A06B6B31}"/>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4" name="Footer Placeholder 3">
            <a:extLst>
              <a:ext uri="{FF2B5EF4-FFF2-40B4-BE49-F238E27FC236}">
                <a16:creationId xmlns:a16="http://schemas.microsoft.com/office/drawing/2014/main" id="{0C2A9E4A-03D1-7A8B-233D-014A3248F0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82CEFC4-D276-DF45-F395-F5BD2EA70114}"/>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58131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12C0AD-76F4-FCE4-2717-0A9AA4351B6D}"/>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3" name="Footer Placeholder 2">
            <a:extLst>
              <a:ext uri="{FF2B5EF4-FFF2-40B4-BE49-F238E27FC236}">
                <a16:creationId xmlns:a16="http://schemas.microsoft.com/office/drawing/2014/main" id="{BE83BB66-3F41-7F1D-5108-B3F679A88E6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FAA6DA0-07AE-4BE4-B82F-7936D0E3E37D}"/>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925504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BFB75-C953-0BD0-4E2E-717767426228}"/>
              </a:ext>
            </a:extLst>
          </p:cNvPr>
          <p:cNvSpPr>
            <a:spLocks noGrp="1"/>
          </p:cNvSpPr>
          <p:nvPr>
            <p:ph type="title"/>
          </p:nvPr>
        </p:nvSpPr>
        <p:spPr>
          <a:xfrm>
            <a:off x="1066800" y="770626"/>
            <a:ext cx="3705225" cy="1286774"/>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8E1AA52-60F3-40F2-673B-5848F4253FF0}"/>
              </a:ext>
            </a:extLst>
          </p:cNvPr>
          <p:cNvSpPr>
            <a:spLocks noGrp="1"/>
          </p:cNvSpPr>
          <p:nvPr>
            <p:ph idx="1"/>
          </p:nvPr>
        </p:nvSpPr>
        <p:spPr>
          <a:xfrm>
            <a:off x="5183188" y="1075426"/>
            <a:ext cx="5980112" cy="476837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0167E8-C561-5A72-AED3-442F66DDEE31}"/>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DBFED3-7CB3-1B8B-9504-13A121CAD015}"/>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6" name="Footer Placeholder 5">
            <a:extLst>
              <a:ext uri="{FF2B5EF4-FFF2-40B4-BE49-F238E27FC236}">
                <a16:creationId xmlns:a16="http://schemas.microsoft.com/office/drawing/2014/main" id="{152456C9-19A0-4441-B1AF-B7AFBF642F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8898EA-84CC-411C-0012-D314953696B9}"/>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422296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C1E10-1458-2553-05B4-313F7E26D210}"/>
              </a:ext>
            </a:extLst>
          </p:cNvPr>
          <p:cNvSpPr>
            <a:spLocks noGrp="1"/>
          </p:cNvSpPr>
          <p:nvPr>
            <p:ph type="title"/>
          </p:nvPr>
        </p:nvSpPr>
        <p:spPr>
          <a:xfrm>
            <a:off x="1066800" y="782128"/>
            <a:ext cx="3705225" cy="1275272"/>
          </a:xfrm>
        </p:spPr>
        <p:txBody>
          <a:bodyPr anchor="b">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3C0F677-F177-6DED-1920-685B9D9FF254}"/>
              </a:ext>
            </a:extLst>
          </p:cNvPr>
          <p:cNvSpPr>
            <a:spLocks noGrp="1"/>
          </p:cNvSpPr>
          <p:nvPr>
            <p:ph type="pic" idx="1"/>
          </p:nvPr>
        </p:nvSpPr>
        <p:spPr>
          <a:xfrm>
            <a:off x="5183188" y="1143000"/>
            <a:ext cx="5980112"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C4D1CB1-2109-480E-8904-4077C94D6E7D}"/>
              </a:ext>
            </a:extLst>
          </p:cNvPr>
          <p:cNvSpPr>
            <a:spLocks noGrp="1"/>
          </p:cNvSpPr>
          <p:nvPr>
            <p:ph type="body" sz="half" idx="2"/>
          </p:nvPr>
        </p:nvSpPr>
        <p:spPr>
          <a:xfrm>
            <a:off x="1066800" y="2057400"/>
            <a:ext cx="3705225" cy="36576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B0DB38-7CB9-2140-BC21-6D2E7DD0B6B5}"/>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6" name="Footer Placeholder 5">
            <a:extLst>
              <a:ext uri="{FF2B5EF4-FFF2-40B4-BE49-F238E27FC236}">
                <a16:creationId xmlns:a16="http://schemas.microsoft.com/office/drawing/2014/main" id="{C7B448AD-3B1D-4B5E-CAB9-BB5FD2CDEB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EEF53D-CF5A-87A2-E973-3B8CCDEBAA2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2882813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50D2E-0561-F284-F89A-AAE3CD09AC24}"/>
              </a:ext>
            </a:extLst>
          </p:cNvPr>
          <p:cNvSpPr>
            <a:spLocks noGrp="1"/>
          </p:cNvSpPr>
          <p:nvPr>
            <p:ph type="title"/>
          </p:nvPr>
        </p:nvSpPr>
        <p:spPr>
          <a:xfrm>
            <a:off x="1066800" y="936841"/>
            <a:ext cx="10239338" cy="95366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2657C4C-16EC-2477-6332-830F53011D33}"/>
              </a:ext>
            </a:extLst>
          </p:cNvPr>
          <p:cNvSpPr>
            <a:spLocks noGrp="1"/>
          </p:cNvSpPr>
          <p:nvPr>
            <p:ph type="body" orient="vert" idx="1"/>
          </p:nvPr>
        </p:nvSpPr>
        <p:spPr>
          <a:xfrm>
            <a:off x="1069848" y="2139696"/>
            <a:ext cx="10239338" cy="36776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B0940D3-6996-1C08-F1AF-87C354657912}"/>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4C3676C3-588F-B636-8CE0-AA2CBFBCE9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CEF8A9-EB1E-B344-A4B8-B58D0633630B}"/>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2267133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EF3A28-33E4-2796-AE7A-1234569F5CE0}"/>
              </a:ext>
            </a:extLst>
          </p:cNvPr>
          <p:cNvSpPr>
            <a:spLocks noGrp="1"/>
          </p:cNvSpPr>
          <p:nvPr>
            <p:ph type="title" orient="vert"/>
          </p:nvPr>
        </p:nvSpPr>
        <p:spPr>
          <a:xfrm>
            <a:off x="8844950" y="1081177"/>
            <a:ext cx="2508849" cy="463382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D185FC-2BBB-E997-A5CD-F2C6CF6B7C68}"/>
              </a:ext>
            </a:extLst>
          </p:cNvPr>
          <p:cNvSpPr>
            <a:spLocks noGrp="1"/>
          </p:cNvSpPr>
          <p:nvPr>
            <p:ph type="body" orient="vert" idx="1"/>
          </p:nvPr>
        </p:nvSpPr>
        <p:spPr>
          <a:xfrm>
            <a:off x="1066800" y="1081177"/>
            <a:ext cx="7505700" cy="463382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E314B3C-96CD-071C-C2AD-2C7E04F819C0}"/>
              </a:ext>
            </a:extLst>
          </p:cNvPr>
          <p:cNvSpPr>
            <a:spLocks noGrp="1"/>
          </p:cNvSpPr>
          <p:nvPr>
            <p:ph type="dt" sz="half" idx="10"/>
          </p:nvPr>
        </p:nvSpPr>
        <p:spPr/>
        <p:txBody>
          <a:body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F5AA2B04-F5E0-C5A3-C77D-6AE9A9E913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55BC2-C712-C4A4-50EC-E10D88344310}"/>
              </a:ext>
            </a:extLst>
          </p:cNvPr>
          <p:cNvSpPr>
            <a:spLocks noGrp="1"/>
          </p:cNvSpPr>
          <p:nvPr>
            <p:ph type="sldNum" sz="quarter" idx="12"/>
          </p:nvPr>
        </p:nvSpPr>
        <p:spPr/>
        <p:txBody>
          <a:bodyPr/>
          <a:lstStyle/>
          <a:p>
            <a:fld id="{5A33CB2A-1702-4C1D-9CC4-8D472D39F19E}" type="slidenum">
              <a:rPr lang="en-US" smtClean="0"/>
              <a:t>‹#›</a:t>
            </a:fld>
            <a:endParaRPr lang="en-US"/>
          </a:p>
        </p:txBody>
      </p:sp>
    </p:spTree>
    <p:extLst>
      <p:ext uri="{BB962C8B-B14F-4D97-AF65-F5344CB8AC3E}">
        <p14:creationId xmlns:p14="http://schemas.microsoft.com/office/powerpoint/2010/main" val="3798717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1F4A25-A386-9574-775C-E5E5F9FC352A}"/>
              </a:ext>
            </a:extLst>
          </p:cNvPr>
          <p:cNvSpPr>
            <a:spLocks noGrp="1"/>
          </p:cNvSpPr>
          <p:nvPr>
            <p:ph type="title"/>
          </p:nvPr>
        </p:nvSpPr>
        <p:spPr>
          <a:xfrm>
            <a:off x="1066800" y="936841"/>
            <a:ext cx="8886884" cy="95366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4F7885F-2B7B-74DB-9996-E0ACEBC9DB25}"/>
              </a:ext>
            </a:extLst>
          </p:cNvPr>
          <p:cNvSpPr>
            <a:spLocks noGrp="1"/>
          </p:cNvSpPr>
          <p:nvPr>
            <p:ph type="body" idx="1"/>
          </p:nvPr>
        </p:nvSpPr>
        <p:spPr>
          <a:xfrm>
            <a:off x="1069848" y="2139696"/>
            <a:ext cx="8883836" cy="36776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804F519-BA47-2B81-CC1C-7E1F119EC69E}"/>
              </a:ext>
            </a:extLst>
          </p:cNvPr>
          <p:cNvSpPr>
            <a:spLocks noGrp="1"/>
          </p:cNvSpPr>
          <p:nvPr>
            <p:ph type="dt" sz="half" idx="2"/>
          </p:nvPr>
        </p:nvSpPr>
        <p:spPr>
          <a:xfrm rot="5400000">
            <a:off x="10477379" y="4629744"/>
            <a:ext cx="2653508" cy="365125"/>
          </a:xfrm>
          <a:prstGeom prst="rect">
            <a:avLst/>
          </a:prstGeom>
        </p:spPr>
        <p:txBody>
          <a:bodyPr vert="horz" lIns="91440" tIns="45720" rIns="91440" bIns="45720" rtlCol="0" anchor="ctr"/>
          <a:lstStyle>
            <a:lvl1pPr algn="r">
              <a:defRPr sz="900">
                <a:solidFill>
                  <a:schemeClr val="tx1"/>
                </a:solidFill>
              </a:defRPr>
            </a:lvl1pPr>
          </a:lstStyle>
          <a:p>
            <a:fld id="{1E351CED-465B-40B5-ADCE-957C918F227B}" type="datetimeFigureOut">
              <a:rPr lang="en-US" smtClean="0"/>
              <a:t>5/12/25</a:t>
            </a:fld>
            <a:endParaRPr lang="en-US"/>
          </a:p>
        </p:txBody>
      </p:sp>
      <p:sp>
        <p:nvSpPr>
          <p:cNvPr id="5" name="Footer Placeholder 4">
            <a:extLst>
              <a:ext uri="{FF2B5EF4-FFF2-40B4-BE49-F238E27FC236}">
                <a16:creationId xmlns:a16="http://schemas.microsoft.com/office/drawing/2014/main" id="{BE952D7B-C352-1630-4C3D-7D5983C04D4A}"/>
              </a:ext>
            </a:extLst>
          </p:cNvPr>
          <p:cNvSpPr>
            <a:spLocks noGrp="1"/>
          </p:cNvSpPr>
          <p:nvPr>
            <p:ph type="ftr" sz="quarter" idx="3"/>
          </p:nvPr>
        </p:nvSpPr>
        <p:spPr>
          <a:xfrm>
            <a:off x="8610602" y="6318446"/>
            <a:ext cx="2743198"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6E04F0-DF9B-480B-CC46-BAE7A81FB7E6}"/>
              </a:ext>
            </a:extLst>
          </p:cNvPr>
          <p:cNvSpPr>
            <a:spLocks noGrp="1"/>
          </p:cNvSpPr>
          <p:nvPr>
            <p:ph type="sldNum" sz="quarter" idx="4"/>
          </p:nvPr>
        </p:nvSpPr>
        <p:spPr>
          <a:xfrm>
            <a:off x="11353800" y="6318446"/>
            <a:ext cx="615696" cy="365125"/>
          </a:xfrm>
          <a:prstGeom prst="rect">
            <a:avLst/>
          </a:prstGeom>
        </p:spPr>
        <p:txBody>
          <a:bodyPr vert="horz" lIns="91440" tIns="45720" rIns="91440" bIns="45720" rtlCol="0" anchor="ctr"/>
          <a:lstStyle>
            <a:lvl1pPr algn="r">
              <a:defRPr sz="1600" b="1">
                <a:solidFill>
                  <a:schemeClr val="tx1"/>
                </a:solidFill>
              </a:defRPr>
            </a:lvl1pPr>
          </a:lstStyle>
          <a:p>
            <a:fld id="{5A33CB2A-1702-4C1D-9CC4-8D472D39F19E}" type="slidenum">
              <a:rPr lang="en-US" smtClean="0"/>
              <a:t>‹#›</a:t>
            </a:fld>
            <a:endParaRPr lang="en-US"/>
          </a:p>
        </p:txBody>
      </p:sp>
    </p:spTree>
    <p:extLst>
      <p:ext uri="{BB962C8B-B14F-4D97-AF65-F5344CB8AC3E}">
        <p14:creationId xmlns:p14="http://schemas.microsoft.com/office/powerpoint/2010/main" val="30479815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7" r:id="rId6"/>
    <p:sldLayoutId id="2147483732" r:id="rId7"/>
    <p:sldLayoutId id="2147483733" r:id="rId8"/>
    <p:sldLayoutId id="2147483734" r:id="rId9"/>
    <p:sldLayoutId id="2147483736" r:id="rId10"/>
    <p:sldLayoutId id="2147483735" r:id="rId11"/>
  </p:sldLayoutIdLst>
  <p:txStyles>
    <p:titleStyle>
      <a:lvl1pPr algn="l" defTabSz="914400" rtl="0" eaLnBrk="1" latinLnBrk="0" hangingPunct="1">
        <a:lnSpc>
          <a:spcPct val="90000"/>
        </a:lnSpc>
        <a:spcBef>
          <a:spcPct val="0"/>
        </a:spcBef>
        <a:buNone/>
        <a:defRPr sz="32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548640" indent="-228600" algn="l" defTabSz="914400" rtl="0" eaLnBrk="1" latinLnBrk="0" hangingPunct="1">
        <a:lnSpc>
          <a:spcPct val="120000"/>
        </a:lnSpc>
        <a:spcBef>
          <a:spcPts val="500"/>
        </a:spcBef>
        <a:buFont typeface="Neue Haas Grotesk Text Pro" panose="020B0504020202020204" pitchFamily="34" charset="0"/>
        <a:buChar char="–"/>
        <a:defRPr sz="1600" kern="1200">
          <a:solidFill>
            <a:schemeClr val="tx1"/>
          </a:solidFill>
          <a:latin typeface="+mn-lt"/>
          <a:ea typeface="+mn-ea"/>
          <a:cs typeface="+mn-cs"/>
        </a:defRPr>
      </a:lvl2pPr>
      <a:lvl3pPr marL="7772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Neue Haas Grotesk Text Pro" panose="020B0504020202020204" pitchFamily="34" charset="0"/>
        <a:buChar char="–"/>
        <a:defRPr sz="1200" kern="1200">
          <a:solidFill>
            <a:schemeClr val="tx1"/>
          </a:solidFill>
          <a:latin typeface="+mn-lt"/>
          <a:ea typeface="+mn-ea"/>
          <a:cs typeface="+mn-cs"/>
        </a:defRPr>
      </a:lvl4pPr>
      <a:lvl5pPr marL="109728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F049F8-87E1-403E-2A50-2F4544BF8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15B17-958D-910D-2D5C-B6E818E72FE2}"/>
              </a:ext>
            </a:extLst>
          </p:cNvPr>
          <p:cNvSpPr>
            <a:spLocks noGrp="1"/>
          </p:cNvSpPr>
          <p:nvPr>
            <p:ph type="ctrTitle"/>
          </p:nvPr>
        </p:nvSpPr>
        <p:spPr>
          <a:xfrm>
            <a:off x="933101" y="784747"/>
            <a:ext cx="4808561" cy="1555842"/>
          </a:xfrm>
        </p:spPr>
        <p:txBody>
          <a:bodyPr>
            <a:normAutofit/>
          </a:bodyPr>
          <a:lstStyle/>
          <a:p>
            <a:r>
              <a:rPr lang="en-US" dirty="0"/>
              <a:t>Cybersecurity and Networking</a:t>
            </a:r>
          </a:p>
        </p:txBody>
      </p:sp>
      <p:sp>
        <p:nvSpPr>
          <p:cNvPr id="3" name="Subtitle 2">
            <a:extLst>
              <a:ext uri="{FF2B5EF4-FFF2-40B4-BE49-F238E27FC236}">
                <a16:creationId xmlns:a16="http://schemas.microsoft.com/office/drawing/2014/main" id="{941DB8E8-C942-8B91-D618-6031CD4BDE49}"/>
              </a:ext>
            </a:extLst>
          </p:cNvPr>
          <p:cNvSpPr>
            <a:spLocks noGrp="1"/>
          </p:cNvSpPr>
          <p:nvPr>
            <p:ph type="subTitle" idx="1"/>
          </p:nvPr>
        </p:nvSpPr>
        <p:spPr>
          <a:xfrm>
            <a:off x="947402" y="2411603"/>
            <a:ext cx="3252063" cy="1353250"/>
          </a:xfrm>
        </p:spPr>
        <p:txBody>
          <a:bodyPr>
            <a:normAutofit/>
          </a:bodyPr>
          <a:lstStyle/>
          <a:p>
            <a:r>
              <a:rPr lang="en-US" dirty="0" err="1"/>
              <a:t>FinSecure</a:t>
            </a:r>
            <a:r>
              <a:rPr lang="en-US" dirty="0"/>
              <a:t> Ltd</a:t>
            </a:r>
          </a:p>
        </p:txBody>
      </p:sp>
      <p:pic>
        <p:nvPicPr>
          <p:cNvPr id="4" name="Picture 3" descr="Triangular abstract background">
            <a:extLst>
              <a:ext uri="{FF2B5EF4-FFF2-40B4-BE49-F238E27FC236}">
                <a16:creationId xmlns:a16="http://schemas.microsoft.com/office/drawing/2014/main" id="{6162DDCB-8CF2-8BC3-9EDC-83F9236D9D9F}"/>
              </a:ext>
            </a:extLst>
          </p:cNvPr>
          <p:cNvPicPr>
            <a:picLocks noChangeAspect="1"/>
          </p:cNvPicPr>
          <p:nvPr/>
        </p:nvPicPr>
        <p:blipFill>
          <a:blip r:embed="rId2"/>
          <a:srcRect t="26404" r="-2" b="-2"/>
          <a:stretch/>
        </p:blipFill>
        <p:spPr>
          <a:xfrm>
            <a:off x="1081102" y="1396969"/>
            <a:ext cx="11117786" cy="5461668"/>
          </a:xfrm>
          <a:custGeom>
            <a:avLst/>
            <a:gdLst/>
            <a:ahLst/>
            <a:cxnLst/>
            <a:rect l="l" t="t" r="r" b="b"/>
            <a:pathLst>
              <a:path w="11117786" h="5461668">
                <a:moveTo>
                  <a:pt x="8405044" y="556"/>
                </a:moveTo>
                <a:cubicBezTo>
                  <a:pt x="9352032" y="16286"/>
                  <a:pt x="10286979" y="365912"/>
                  <a:pt x="11020445" y="1026616"/>
                </a:cubicBezTo>
                <a:lnTo>
                  <a:pt x="11117786" y="1118772"/>
                </a:lnTo>
                <a:lnTo>
                  <a:pt x="11117786" y="5461668"/>
                </a:lnTo>
                <a:lnTo>
                  <a:pt x="0" y="5461668"/>
                </a:lnTo>
                <a:lnTo>
                  <a:pt x="5948238" y="794249"/>
                </a:lnTo>
                <a:lnTo>
                  <a:pt x="6031446" y="732263"/>
                </a:lnTo>
                <a:cubicBezTo>
                  <a:pt x="6681002" y="273556"/>
                  <a:pt x="7425315" y="34333"/>
                  <a:pt x="8171801" y="3441"/>
                </a:cubicBezTo>
                <a:cubicBezTo>
                  <a:pt x="8249560" y="222"/>
                  <a:pt x="8327343" y="-734"/>
                  <a:pt x="8405044" y="556"/>
                </a:cubicBezTo>
                <a:close/>
              </a:path>
            </a:pathLst>
          </a:custGeom>
        </p:spPr>
      </p:pic>
    </p:spTree>
    <p:extLst>
      <p:ext uri="{BB962C8B-B14F-4D97-AF65-F5344CB8AC3E}">
        <p14:creationId xmlns:p14="http://schemas.microsoft.com/office/powerpoint/2010/main" val="33554225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D38EEB-A60E-4C0A-B908-1EE0B0EBACB4}"/>
              </a:ext>
            </a:extLst>
          </p:cNvPr>
          <p:cNvSpPr>
            <a:spLocks noGrp="1"/>
          </p:cNvSpPr>
          <p:nvPr>
            <p:ph type="title"/>
          </p:nvPr>
        </p:nvSpPr>
        <p:spPr>
          <a:xfrm>
            <a:off x="1066798" y="1142999"/>
            <a:ext cx="5771363" cy="1257299"/>
          </a:xfrm>
        </p:spPr>
        <p:txBody>
          <a:bodyPr anchor="ctr">
            <a:normAutofit/>
          </a:bodyPr>
          <a:lstStyle/>
          <a:p>
            <a:r>
              <a:rPr lang="en-US" sz="4800" dirty="0"/>
              <a:t>Phishing</a:t>
            </a:r>
          </a:p>
        </p:txBody>
      </p:sp>
      <p:sp>
        <p:nvSpPr>
          <p:cNvPr id="3" name="Content Placeholder 2">
            <a:extLst>
              <a:ext uri="{FF2B5EF4-FFF2-40B4-BE49-F238E27FC236}">
                <a16:creationId xmlns:a16="http://schemas.microsoft.com/office/drawing/2014/main" id="{BB53A3A0-23D7-C7B4-2AFD-3A151C42A561}"/>
              </a:ext>
            </a:extLst>
          </p:cNvPr>
          <p:cNvSpPr>
            <a:spLocks noGrp="1"/>
          </p:cNvSpPr>
          <p:nvPr>
            <p:ph idx="1"/>
          </p:nvPr>
        </p:nvSpPr>
        <p:spPr>
          <a:xfrm>
            <a:off x="1066798" y="2736850"/>
            <a:ext cx="5771364" cy="2978152"/>
          </a:xfrm>
        </p:spPr>
        <p:txBody>
          <a:bodyPr>
            <a:normAutofit/>
          </a:bodyPr>
          <a:lstStyle/>
          <a:p>
            <a:r>
              <a:rPr lang="en-GB" sz="1700" b="1" i="0">
                <a:effectLst/>
                <a:latin typeface="Aptos" panose="020B0004020202020204" pitchFamily="34" charset="0"/>
              </a:rPr>
              <a:t>Phishing Attacks</a:t>
            </a:r>
            <a:r>
              <a:rPr lang="en-GB" sz="1700" b="0" i="0">
                <a:effectLst/>
                <a:latin typeface="Aptos" panose="020B0004020202020204" pitchFamily="34" charset="0"/>
              </a:rPr>
              <a:t>: Phishing involves cybercriminals sending fraudulent emails or messages that appear to come from trusted sources, tricking employees into revealing credentials or installing malware. The 2023 Verizon Data Breach Investigations Report indicates that phishing accounts for 44% of social engineering incidents, making it a leading attack vector in the financial sector [1]. FSL’s recent phishing incidents align with this trend, underscoring the need for robust defences. </a:t>
            </a:r>
            <a:endParaRPr lang="en-US" sz="1700"/>
          </a:p>
        </p:txBody>
      </p:sp>
      <p:pic>
        <p:nvPicPr>
          <p:cNvPr id="7" name="Graphic 6" descr="Robber">
            <a:extLst>
              <a:ext uri="{FF2B5EF4-FFF2-40B4-BE49-F238E27FC236}">
                <a16:creationId xmlns:a16="http://schemas.microsoft.com/office/drawing/2014/main" id="{9A265A21-728F-DD2D-FF56-F39D89FB1A7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162223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2184F8-E03B-76E8-176F-873764CACCB1}"/>
              </a:ext>
            </a:extLst>
          </p:cNvPr>
          <p:cNvSpPr>
            <a:spLocks noGrp="1"/>
          </p:cNvSpPr>
          <p:nvPr>
            <p:ph type="title"/>
          </p:nvPr>
        </p:nvSpPr>
        <p:spPr>
          <a:xfrm>
            <a:off x="1066798" y="1142999"/>
            <a:ext cx="5771363" cy="1257299"/>
          </a:xfrm>
        </p:spPr>
        <p:txBody>
          <a:bodyPr anchor="ctr">
            <a:normAutofit/>
          </a:bodyPr>
          <a:lstStyle/>
          <a:p>
            <a:r>
              <a:rPr lang="en-US" sz="4800" dirty="0"/>
              <a:t>DDoS</a:t>
            </a:r>
          </a:p>
        </p:txBody>
      </p:sp>
      <p:sp>
        <p:nvSpPr>
          <p:cNvPr id="3" name="Content Placeholder 2">
            <a:extLst>
              <a:ext uri="{FF2B5EF4-FFF2-40B4-BE49-F238E27FC236}">
                <a16:creationId xmlns:a16="http://schemas.microsoft.com/office/drawing/2014/main" id="{70772E7D-39F5-4ACA-0148-C05790FB141D}"/>
              </a:ext>
            </a:extLst>
          </p:cNvPr>
          <p:cNvSpPr>
            <a:spLocks noGrp="1"/>
          </p:cNvSpPr>
          <p:nvPr>
            <p:ph idx="1"/>
          </p:nvPr>
        </p:nvSpPr>
        <p:spPr>
          <a:xfrm>
            <a:off x="1066798" y="2736850"/>
            <a:ext cx="5771364" cy="2978152"/>
          </a:xfrm>
        </p:spPr>
        <p:txBody>
          <a:bodyPr>
            <a:normAutofit/>
          </a:bodyPr>
          <a:lstStyle/>
          <a:p>
            <a:pPr>
              <a:lnSpc>
                <a:spcPct val="110000"/>
              </a:lnSpc>
            </a:pPr>
            <a:r>
              <a:rPr lang="en-GB" b="1" i="0">
                <a:effectLst/>
                <a:latin typeface="Aptos" panose="020B0004020202020204" pitchFamily="34" charset="0"/>
              </a:rPr>
              <a:t>Distributed Denial of Service (DDoS) Attacks</a:t>
            </a:r>
            <a:r>
              <a:rPr lang="en-GB" b="0" i="0">
                <a:effectLst/>
                <a:latin typeface="Aptos" panose="020B0004020202020204" pitchFamily="34" charset="0"/>
              </a:rPr>
              <a:t>: DDoS attacks overwhelm a network with traffic, disrupting services and creating opportunities for further exploitation. According to the 2022 NetScout Threat Intelligence Report, the financial services sector faced over 1.2 million DDoS attacks in 2021, highlighting the prevalence of this threat [4]. FSL’s online services could be disrupted by such attacks, leading to financial and reputational losses. </a:t>
            </a:r>
            <a:endParaRPr lang="en-US"/>
          </a:p>
        </p:txBody>
      </p:sp>
      <p:pic>
        <p:nvPicPr>
          <p:cNvPr id="7" name="Graphic 6" descr="Unlock">
            <a:extLst>
              <a:ext uri="{FF2B5EF4-FFF2-40B4-BE49-F238E27FC236}">
                <a16:creationId xmlns:a16="http://schemas.microsoft.com/office/drawing/2014/main" id="{141089B3-69F8-0127-5332-8AF3FB5A6DD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676015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57FF5-4EEA-7037-2BB9-53866F19A088}"/>
              </a:ext>
            </a:extLst>
          </p:cNvPr>
          <p:cNvSpPr>
            <a:spLocks noGrp="1"/>
          </p:cNvSpPr>
          <p:nvPr>
            <p:ph type="title"/>
          </p:nvPr>
        </p:nvSpPr>
        <p:spPr>
          <a:xfrm>
            <a:off x="1066798" y="1142999"/>
            <a:ext cx="5771363" cy="1257299"/>
          </a:xfrm>
        </p:spPr>
        <p:txBody>
          <a:bodyPr anchor="ctr">
            <a:normAutofit/>
          </a:bodyPr>
          <a:lstStyle/>
          <a:p>
            <a:r>
              <a:rPr lang="en-US" sz="4800" dirty="0"/>
              <a:t>Insider threats</a:t>
            </a:r>
          </a:p>
        </p:txBody>
      </p:sp>
      <p:sp>
        <p:nvSpPr>
          <p:cNvPr id="3" name="Content Placeholder 2">
            <a:extLst>
              <a:ext uri="{FF2B5EF4-FFF2-40B4-BE49-F238E27FC236}">
                <a16:creationId xmlns:a16="http://schemas.microsoft.com/office/drawing/2014/main" id="{38E5502F-ED8F-5EC6-5C30-3BA7886628E3}"/>
              </a:ext>
            </a:extLst>
          </p:cNvPr>
          <p:cNvSpPr>
            <a:spLocks noGrp="1"/>
          </p:cNvSpPr>
          <p:nvPr>
            <p:ph idx="1"/>
          </p:nvPr>
        </p:nvSpPr>
        <p:spPr>
          <a:xfrm>
            <a:off x="1066798" y="2736850"/>
            <a:ext cx="5771364" cy="2978152"/>
          </a:xfrm>
        </p:spPr>
        <p:txBody>
          <a:bodyPr>
            <a:normAutofit/>
          </a:bodyPr>
          <a:lstStyle/>
          <a:p>
            <a:r>
              <a:rPr lang="en-GB" sz="1700" b="1" i="0">
                <a:effectLst/>
                <a:latin typeface="Aptos" panose="020B0004020202020204" pitchFamily="34" charset="0"/>
              </a:rPr>
              <a:t>Insider Threats</a:t>
            </a:r>
            <a:r>
              <a:rPr lang="en-GB" sz="1700" b="0" i="0">
                <a:effectLst/>
                <a:latin typeface="Aptos" panose="020B0004020202020204" pitchFamily="34" charset="0"/>
              </a:rPr>
              <a:t>: Insider threats arise from employees or contractors who, intentionally or unintentionally, misuse their access to compromise data or systems. The </a:t>
            </a:r>
            <a:r>
              <a:rPr lang="en-GB" sz="1700" b="0" i="0" err="1">
                <a:effectLst/>
                <a:latin typeface="Aptos" panose="020B0004020202020204" pitchFamily="34" charset="0"/>
              </a:rPr>
              <a:t>Ponemon</a:t>
            </a:r>
            <a:r>
              <a:rPr lang="en-GB" sz="1700" b="0" i="0">
                <a:effectLst/>
                <a:latin typeface="Aptos" panose="020B0004020202020204" pitchFamily="34" charset="0"/>
              </a:rPr>
              <a:t> Institute’s 2022 Cost of Insider Threats Report states that insider threats cost organizations an average of $15.4 million per incident, with 56% of cases involving negligent employees [5]. At FSL, an employee clicking a phishing link could inadvertently provide attackers with access, as seen in recent incidents. </a:t>
            </a:r>
            <a:endParaRPr lang="en-US" sz="1700"/>
          </a:p>
        </p:txBody>
      </p:sp>
      <p:pic>
        <p:nvPicPr>
          <p:cNvPr id="7" name="Graphic 6" descr="Laptop Secure">
            <a:extLst>
              <a:ext uri="{FF2B5EF4-FFF2-40B4-BE49-F238E27FC236}">
                <a16:creationId xmlns:a16="http://schemas.microsoft.com/office/drawing/2014/main" id="{2CF6A3DA-DF99-822A-8529-F89CA18EC8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2063374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9434F-EAE5-45BA-3A76-C5F68D05D1B2}"/>
              </a:ext>
            </a:extLst>
          </p:cNvPr>
          <p:cNvSpPr>
            <a:spLocks noGrp="1"/>
          </p:cNvSpPr>
          <p:nvPr>
            <p:ph type="title"/>
          </p:nvPr>
        </p:nvSpPr>
        <p:spPr>
          <a:xfrm>
            <a:off x="1066799" y="1132367"/>
            <a:ext cx="7608074" cy="1257299"/>
          </a:xfrm>
        </p:spPr>
        <p:txBody>
          <a:bodyPr anchor="ctr">
            <a:normAutofit/>
          </a:bodyPr>
          <a:lstStyle/>
          <a:p>
            <a:r>
              <a:rPr lang="en-US" sz="4800" dirty="0"/>
              <a:t>Shadow IT</a:t>
            </a:r>
          </a:p>
        </p:txBody>
      </p:sp>
      <p:sp>
        <p:nvSpPr>
          <p:cNvPr id="10" name="Freeform: Shape 9">
            <a:extLst>
              <a:ext uri="{FF2B5EF4-FFF2-40B4-BE49-F238E27FC236}">
                <a16:creationId xmlns:a16="http://schemas.microsoft.com/office/drawing/2014/main" id="{4625E526-838B-DBE7-6600-D159BFBCE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H="1">
            <a:off x="5827306" y="3434599"/>
            <a:ext cx="6407229" cy="3479258"/>
          </a:xfrm>
          <a:custGeom>
            <a:avLst/>
            <a:gdLst>
              <a:gd name="connsiteX0" fmla="*/ 53408 w 6407229"/>
              <a:gd name="connsiteY0" fmla="*/ 3479258 h 3479258"/>
              <a:gd name="connsiteX1" fmla="*/ 6407229 w 6407229"/>
              <a:gd name="connsiteY1" fmla="*/ 3368352 h 3479258"/>
              <a:gd name="connsiteX2" fmla="*/ 2513111 w 6407229"/>
              <a:gd name="connsiteY2" fmla="*/ 401274 h 3479258"/>
              <a:gd name="connsiteX3" fmla="*/ 2468202 w 6407229"/>
              <a:gd name="connsiteY3" fmla="*/ 369022 h 3479258"/>
              <a:gd name="connsiteX4" fmla="*/ 1321050 w 6407229"/>
              <a:gd name="connsiteY4" fmla="*/ 613 h 3479258"/>
              <a:gd name="connsiteX5" fmla="*/ 1196752 w 6407229"/>
              <a:gd name="connsiteY5" fmla="*/ 1245 h 3479258"/>
              <a:gd name="connsiteX6" fmla="*/ 56027 w 6407229"/>
              <a:gd name="connsiteY6" fmla="*/ 376720 h 3479258"/>
              <a:gd name="connsiteX7" fmla="*/ 0 w 6407229"/>
              <a:gd name="connsiteY7" fmla="*/ 419528 h 3479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7229" h="3479258">
                <a:moveTo>
                  <a:pt x="53408" y="3479258"/>
                </a:moveTo>
                <a:lnTo>
                  <a:pt x="6407229" y="3368352"/>
                </a:lnTo>
                <a:lnTo>
                  <a:pt x="2513111" y="401274"/>
                </a:lnTo>
                <a:lnTo>
                  <a:pt x="2468202" y="369022"/>
                </a:lnTo>
                <a:cubicBezTo>
                  <a:pt x="2117855" y="130665"/>
                  <a:pt x="1719063" y="10130"/>
                  <a:pt x="1321050" y="613"/>
                </a:cubicBezTo>
                <a:cubicBezTo>
                  <a:pt x="1279590" y="-379"/>
                  <a:pt x="1238139" y="-165"/>
                  <a:pt x="1196752" y="1245"/>
                </a:cubicBezTo>
                <a:cubicBezTo>
                  <a:pt x="793227" y="14995"/>
                  <a:pt x="395796" y="142529"/>
                  <a:pt x="56027" y="376720"/>
                </a:cubicBezTo>
                <a:lnTo>
                  <a:pt x="0" y="419528"/>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9C99FB3-3F53-70F0-0BCC-EBE01D500D8E}"/>
              </a:ext>
            </a:extLst>
          </p:cNvPr>
          <p:cNvSpPr>
            <a:spLocks noGrp="1"/>
          </p:cNvSpPr>
          <p:nvPr>
            <p:ph idx="1"/>
          </p:nvPr>
        </p:nvSpPr>
        <p:spPr>
          <a:xfrm>
            <a:off x="1066800" y="2736850"/>
            <a:ext cx="5029200" cy="2978152"/>
          </a:xfrm>
        </p:spPr>
        <p:txBody>
          <a:bodyPr>
            <a:normAutofit/>
          </a:bodyPr>
          <a:lstStyle/>
          <a:p>
            <a:r>
              <a:rPr lang="en-GB" sz="1700" b="1" i="0">
                <a:effectLst/>
                <a:latin typeface="Aptos" panose="020B0004020202020204" pitchFamily="34" charset="0"/>
              </a:rPr>
              <a:t>Shadow IT</a:t>
            </a:r>
            <a:r>
              <a:rPr lang="en-GB" sz="1700" b="0" i="0">
                <a:effectLst/>
                <a:latin typeface="Aptos" panose="020B0004020202020204" pitchFamily="34" charset="0"/>
              </a:rPr>
              <a:t>: Shadow IT occurs when employees use unauthorized software or devices that bypass security controls, increasing vulnerabilities. A 2021 McAfee study found that 80% of IT professionals reported shadow IT usage in their organizations, leading to increased security risks [7]. At FSL, employees using unapproved cloud storage or software could introduce vulnerabilities, necessitating stricter controls. </a:t>
            </a:r>
            <a:endParaRPr lang="en-US" sz="1700"/>
          </a:p>
        </p:txBody>
      </p:sp>
    </p:spTree>
    <p:extLst>
      <p:ext uri="{BB962C8B-B14F-4D97-AF65-F5344CB8AC3E}">
        <p14:creationId xmlns:p14="http://schemas.microsoft.com/office/powerpoint/2010/main" val="2394680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00CB3E-22D8-C88A-E699-CC9736BC9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E61D9-FB59-7482-097E-7E297BBA66D9}"/>
              </a:ext>
            </a:extLst>
          </p:cNvPr>
          <p:cNvSpPr>
            <a:spLocks noGrp="1"/>
          </p:cNvSpPr>
          <p:nvPr>
            <p:ph type="title"/>
          </p:nvPr>
        </p:nvSpPr>
        <p:spPr>
          <a:xfrm>
            <a:off x="1066798" y="1142999"/>
            <a:ext cx="5771363" cy="1257299"/>
          </a:xfrm>
        </p:spPr>
        <p:txBody>
          <a:bodyPr anchor="ctr">
            <a:normAutofit/>
          </a:bodyPr>
          <a:lstStyle/>
          <a:p>
            <a:r>
              <a:rPr lang="en-US" sz="4800" dirty="0"/>
              <a:t>Security policies</a:t>
            </a:r>
          </a:p>
        </p:txBody>
      </p:sp>
      <p:sp>
        <p:nvSpPr>
          <p:cNvPr id="3" name="Content Placeholder 2">
            <a:extLst>
              <a:ext uri="{FF2B5EF4-FFF2-40B4-BE49-F238E27FC236}">
                <a16:creationId xmlns:a16="http://schemas.microsoft.com/office/drawing/2014/main" id="{83FCD384-4034-CFC7-A3FE-4825B561B86D}"/>
              </a:ext>
            </a:extLst>
          </p:cNvPr>
          <p:cNvSpPr>
            <a:spLocks noGrp="1"/>
          </p:cNvSpPr>
          <p:nvPr>
            <p:ph idx="1"/>
          </p:nvPr>
        </p:nvSpPr>
        <p:spPr>
          <a:xfrm>
            <a:off x="1066798" y="2736850"/>
            <a:ext cx="5771364" cy="2978152"/>
          </a:xfrm>
        </p:spPr>
        <p:txBody>
          <a:bodyPr>
            <a:normAutofit/>
          </a:bodyPr>
          <a:lstStyle/>
          <a:p>
            <a:r>
              <a:rPr lang="en-GB" b="0" i="0">
                <a:effectLst/>
                <a:latin typeface="Aptos" panose="020B0004020202020204" pitchFamily="34" charset="0"/>
              </a:rPr>
              <a:t>To mitigate the identified threats, FSL will implement a set of security policies aligned with industry best practices. These policies aim to establish a secure environment for FSL’s operations and data. </a:t>
            </a:r>
            <a:endParaRPr lang="en-US" dirty="0"/>
          </a:p>
        </p:txBody>
      </p:sp>
      <p:pic>
        <p:nvPicPr>
          <p:cNvPr id="7" name="Graphic 6" descr="Security Camera Sign">
            <a:extLst>
              <a:ext uri="{FF2B5EF4-FFF2-40B4-BE49-F238E27FC236}">
                <a16:creationId xmlns:a16="http://schemas.microsoft.com/office/drawing/2014/main" id="{8244DD80-F896-B931-1AA6-B8EBF3E300D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904959" y="1856979"/>
            <a:ext cx="3144042" cy="3144042"/>
          </a:xfrm>
          <a:prstGeom prst="rect">
            <a:avLst/>
          </a:prstGeom>
        </p:spPr>
      </p:pic>
    </p:spTree>
    <p:extLst>
      <p:ext uri="{BB962C8B-B14F-4D97-AF65-F5344CB8AC3E}">
        <p14:creationId xmlns:p14="http://schemas.microsoft.com/office/powerpoint/2010/main" val="1628126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680CE-1835-5CC0-3DA4-25D1A2947D38}"/>
              </a:ext>
            </a:extLst>
          </p:cNvPr>
          <p:cNvSpPr>
            <a:spLocks noGrp="1"/>
          </p:cNvSpPr>
          <p:nvPr>
            <p:ph type="title"/>
          </p:nvPr>
        </p:nvSpPr>
        <p:spPr/>
        <p:txBody>
          <a:bodyPr/>
          <a:lstStyle/>
          <a:p>
            <a:r>
              <a:rPr lang="en-US" dirty="0"/>
              <a:t>AUP and ACP</a:t>
            </a:r>
          </a:p>
        </p:txBody>
      </p:sp>
      <p:graphicFrame>
        <p:nvGraphicFramePr>
          <p:cNvPr id="5" name="Content Placeholder 2">
            <a:extLst>
              <a:ext uri="{FF2B5EF4-FFF2-40B4-BE49-F238E27FC236}">
                <a16:creationId xmlns:a16="http://schemas.microsoft.com/office/drawing/2014/main" id="{DEA90DBA-B005-CDAD-1A14-0B96F0F482AA}"/>
              </a:ext>
            </a:extLst>
          </p:cNvPr>
          <p:cNvGraphicFramePr>
            <a:graphicFrameLocks noGrp="1"/>
          </p:cNvGraphicFramePr>
          <p:nvPr>
            <p:ph idx="1"/>
          </p:nvPr>
        </p:nvGraphicFramePr>
        <p:xfrm>
          <a:off x="1069848" y="2139696"/>
          <a:ext cx="8883836" cy="3677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04088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300B1B-B85E-D514-C6B4-30126EBBCD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F2CC8CFE-31F3-0DA5-6AC8-9A74170BF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540000" flipV="1">
            <a:off x="-58916" y="-105868"/>
            <a:ext cx="12309832" cy="7069736"/>
          </a:xfrm>
          <a:custGeom>
            <a:avLst/>
            <a:gdLst>
              <a:gd name="connsiteX0" fmla="*/ 119689 w 12309832"/>
              <a:gd name="connsiteY0" fmla="*/ 7069736 h 7069736"/>
              <a:gd name="connsiteX1" fmla="*/ 12309832 w 12309832"/>
              <a:gd name="connsiteY1" fmla="*/ 6856956 h 7069736"/>
              <a:gd name="connsiteX2" fmla="*/ 12190143 w 12309832"/>
              <a:gd name="connsiteY2" fmla="*/ 0 h 7069736"/>
              <a:gd name="connsiteX3" fmla="*/ 0 w 12309832"/>
              <a:gd name="connsiteY3" fmla="*/ 212780 h 7069736"/>
            </a:gdLst>
            <a:ahLst/>
            <a:cxnLst>
              <a:cxn ang="0">
                <a:pos x="connsiteX0" y="connsiteY0"/>
              </a:cxn>
              <a:cxn ang="0">
                <a:pos x="connsiteX1" y="connsiteY1"/>
              </a:cxn>
              <a:cxn ang="0">
                <a:pos x="connsiteX2" y="connsiteY2"/>
              </a:cxn>
              <a:cxn ang="0">
                <a:pos x="connsiteX3" y="connsiteY3"/>
              </a:cxn>
            </a:cxnLst>
            <a:rect l="l" t="t" r="r" b="b"/>
            <a:pathLst>
              <a:path w="12309832" h="7069736">
                <a:moveTo>
                  <a:pt x="119689" y="7069736"/>
                </a:moveTo>
                <a:lnTo>
                  <a:pt x="12309832" y="6856956"/>
                </a:lnTo>
                <a:lnTo>
                  <a:pt x="12190143" y="0"/>
                </a:lnTo>
                <a:lnTo>
                  <a:pt x="0" y="212780"/>
                </a:lnTo>
                <a:close/>
              </a:path>
            </a:pathLst>
          </a:custGeom>
          <a:gradFill>
            <a:gsLst>
              <a:gs pos="32000">
                <a:schemeClr val="bg2"/>
              </a:gs>
              <a:gs pos="100000">
                <a:schemeClr val="accent1">
                  <a:lumMod val="60000"/>
                  <a:lumOff val="4000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A9FB23B6-1F34-5B6A-2697-938FB355B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2571" y="734156"/>
            <a:ext cx="10617872" cy="538161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66D87-F15B-BA65-6A4A-E53B112040EB}"/>
              </a:ext>
            </a:extLst>
          </p:cNvPr>
          <p:cNvSpPr>
            <a:spLocks noGrp="1"/>
          </p:cNvSpPr>
          <p:nvPr>
            <p:ph type="title"/>
          </p:nvPr>
        </p:nvSpPr>
        <p:spPr>
          <a:xfrm>
            <a:off x="2129817" y="1143001"/>
            <a:ext cx="7917227" cy="574157"/>
          </a:xfrm>
        </p:spPr>
        <p:txBody>
          <a:bodyPr anchor="t">
            <a:normAutofit/>
          </a:bodyPr>
          <a:lstStyle/>
          <a:p>
            <a:pPr algn="ctr"/>
            <a:r>
              <a:rPr lang="en-US" sz="2800" dirty="0"/>
              <a:t>DCP and IRP</a:t>
            </a:r>
          </a:p>
        </p:txBody>
      </p:sp>
      <p:graphicFrame>
        <p:nvGraphicFramePr>
          <p:cNvPr id="5" name="Content Placeholder 2">
            <a:extLst>
              <a:ext uri="{FF2B5EF4-FFF2-40B4-BE49-F238E27FC236}">
                <a16:creationId xmlns:a16="http://schemas.microsoft.com/office/drawing/2014/main" id="{F8B922AA-FA9C-DBB7-5429-37A0D411654A}"/>
              </a:ext>
            </a:extLst>
          </p:cNvPr>
          <p:cNvGraphicFramePr>
            <a:graphicFrameLocks noGrp="1"/>
          </p:cNvGraphicFramePr>
          <p:nvPr>
            <p:ph idx="1"/>
            <p:extLst>
              <p:ext uri="{D42A27DB-BD31-4B8C-83A1-F6EECF244321}">
                <p14:modId xmlns:p14="http://schemas.microsoft.com/office/powerpoint/2010/main" val="279915657"/>
              </p:ext>
            </p:extLst>
          </p:nvPr>
        </p:nvGraphicFramePr>
        <p:xfrm>
          <a:off x="1913862" y="2400300"/>
          <a:ext cx="8378456" cy="29478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18251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E259EAA-3827-BEFD-3AE5-26669D20B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2D6FA4-F0F0-462C-F0AA-898D1474BECF}"/>
              </a:ext>
            </a:extLst>
          </p:cNvPr>
          <p:cNvSpPr>
            <a:spLocks noGrp="1"/>
          </p:cNvSpPr>
          <p:nvPr>
            <p:ph type="title"/>
          </p:nvPr>
        </p:nvSpPr>
        <p:spPr>
          <a:xfrm>
            <a:off x="1066800" y="4061012"/>
            <a:ext cx="5101987" cy="1922929"/>
          </a:xfrm>
        </p:spPr>
        <p:txBody>
          <a:bodyPr anchor="t">
            <a:normAutofit/>
          </a:bodyPr>
          <a:lstStyle/>
          <a:p>
            <a:pPr algn="r"/>
            <a:r>
              <a:rPr lang="en-GB" sz="4100" b="1" i="0" dirty="0">
                <a:effectLst/>
                <a:latin typeface="Aptos" panose="020B0004020202020204" pitchFamily="34" charset="0"/>
              </a:rPr>
              <a:t>Training and Awareness Program</a:t>
            </a:r>
            <a:r>
              <a:rPr lang="en-GB" sz="4100" b="0" i="0" dirty="0">
                <a:effectLst/>
                <a:latin typeface="Aptos" panose="020B0004020202020204" pitchFamily="34" charset="0"/>
              </a:rPr>
              <a:t> </a:t>
            </a:r>
            <a:br>
              <a:rPr lang="en-GB" sz="4100" b="0" i="0" dirty="0">
                <a:effectLst/>
                <a:latin typeface="Segoe UI" panose="020B0502040204020203" pitchFamily="34" charset="0"/>
              </a:rPr>
            </a:br>
            <a:endParaRPr lang="en-US" sz="4100" dirty="0"/>
          </a:p>
        </p:txBody>
      </p:sp>
      <p:pic>
        <p:nvPicPr>
          <p:cNvPr id="13" name="Graphic 12" descr="Teacher">
            <a:extLst>
              <a:ext uri="{FF2B5EF4-FFF2-40B4-BE49-F238E27FC236}">
                <a16:creationId xmlns:a16="http://schemas.microsoft.com/office/drawing/2014/main" id="{5D18AF39-8791-52E1-DF65-3623873E21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39574" y="1151643"/>
            <a:ext cx="2560548" cy="2560548"/>
          </a:xfrm>
          <a:prstGeom prst="rect">
            <a:avLst/>
          </a:prstGeom>
        </p:spPr>
      </p:pic>
      <p:sp>
        <p:nvSpPr>
          <p:cNvPr id="3" name="Content Placeholder 2">
            <a:extLst>
              <a:ext uri="{FF2B5EF4-FFF2-40B4-BE49-F238E27FC236}">
                <a16:creationId xmlns:a16="http://schemas.microsoft.com/office/drawing/2014/main" id="{7709BD0F-4E9A-9F74-EA4E-84766D629FC0}"/>
              </a:ext>
            </a:extLst>
          </p:cNvPr>
          <p:cNvSpPr>
            <a:spLocks noGrp="1"/>
          </p:cNvSpPr>
          <p:nvPr>
            <p:ph idx="1"/>
          </p:nvPr>
        </p:nvSpPr>
        <p:spPr>
          <a:xfrm>
            <a:off x="7239000" y="815926"/>
            <a:ext cx="4113628" cy="4899073"/>
          </a:xfrm>
        </p:spPr>
        <p:txBody>
          <a:bodyPr>
            <a:normAutofit fontScale="92500" lnSpcReduction="10000"/>
          </a:bodyPr>
          <a:lstStyle/>
          <a:p>
            <a:pPr rtl="0" fontAlgn="base">
              <a:lnSpc>
                <a:spcPct val="110000"/>
              </a:lnSpc>
              <a:buNone/>
            </a:pPr>
            <a:r>
              <a:rPr lang="en-GB" sz="1400" b="0" i="0" dirty="0">
                <a:effectLst/>
                <a:latin typeface="Aptos" panose="020B0004020202020204" pitchFamily="34" charset="0"/>
              </a:rPr>
              <a:t>To ensure compliance with the new policies, FSL will implement a comprehensive training program for all staff. </a:t>
            </a:r>
            <a:endParaRPr lang="en-GB" sz="1400" b="0" i="0" dirty="0">
              <a:effectLst/>
              <a:latin typeface="Segoe UI" panose="020B0502040204020203" pitchFamily="34" charset="0"/>
            </a:endParaRPr>
          </a:p>
          <a:p>
            <a:pPr rtl="0" fontAlgn="base">
              <a:lnSpc>
                <a:spcPct val="110000"/>
              </a:lnSpc>
              <a:buNone/>
            </a:pPr>
            <a:r>
              <a:rPr lang="en-GB" sz="1400" b="1" i="0" dirty="0">
                <a:effectLst/>
                <a:latin typeface="Aptos" panose="020B0004020202020204" pitchFamily="34" charset="0"/>
              </a:rPr>
              <a:t>Program Components</a:t>
            </a:r>
            <a:r>
              <a:rPr lang="en-GB" sz="1400" b="0" i="0" dirty="0">
                <a:effectLst/>
                <a:latin typeface="Aptos" panose="020B0004020202020204" pitchFamily="34" charset="0"/>
              </a:rPr>
              <a:t> </a:t>
            </a:r>
            <a:endParaRPr lang="en-GB" sz="1400" b="0" i="0" dirty="0">
              <a:effectLst/>
              <a:latin typeface="Segoe UI" panose="020B0502040204020203" pitchFamily="34" charset="0"/>
            </a:endParaRPr>
          </a:p>
          <a:p>
            <a:pPr rtl="0" fontAlgn="base">
              <a:lnSpc>
                <a:spcPct val="110000"/>
              </a:lnSpc>
              <a:buFont typeface="+mj-lt"/>
              <a:buAutoNum type="arabicPeriod"/>
            </a:pPr>
            <a:r>
              <a:rPr lang="en-GB" sz="1400" b="1" i="0" dirty="0">
                <a:effectLst/>
                <a:latin typeface="Aptos" panose="020B0004020202020204" pitchFamily="34" charset="0"/>
              </a:rPr>
              <a:t>Initial Training</a:t>
            </a:r>
            <a:r>
              <a:rPr lang="en-GB" sz="1400" b="0" i="0" dirty="0">
                <a:effectLst/>
                <a:latin typeface="Aptos" panose="020B0004020202020204" pitchFamily="34" charset="0"/>
              </a:rPr>
              <a:t>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Target</a:t>
            </a:r>
            <a:r>
              <a:rPr lang="en-GB" sz="1400" b="0" i="0" dirty="0">
                <a:effectLst/>
                <a:latin typeface="Aptos" panose="020B0004020202020204" pitchFamily="34" charset="0"/>
              </a:rPr>
              <a:t>: All employees upon onboarding.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Content</a:t>
            </a:r>
            <a:r>
              <a:rPr lang="en-GB" sz="1400" b="0" i="0" dirty="0">
                <a:effectLst/>
                <a:latin typeface="Aptos" panose="020B0004020202020204" pitchFamily="34" charset="0"/>
              </a:rPr>
              <a:t>: Overview of security policies, phishing recognition, password best practices, and incident reporting.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Format</a:t>
            </a:r>
            <a:r>
              <a:rPr lang="en-GB" sz="1400" b="0" i="0" dirty="0">
                <a:effectLst/>
                <a:latin typeface="Aptos" panose="020B0004020202020204" pitchFamily="34" charset="0"/>
              </a:rPr>
              <a:t>: 1-hour interactive online module with quizzes, delivered via a learning management system (LMS). </a:t>
            </a:r>
          </a:p>
          <a:p>
            <a:pPr rtl="0" fontAlgn="base">
              <a:lnSpc>
                <a:spcPct val="110000"/>
              </a:lnSpc>
              <a:buFont typeface="+mj-lt"/>
              <a:buAutoNum type="arabicPeriod" startAt="2"/>
            </a:pPr>
            <a:r>
              <a:rPr lang="en-GB" sz="1400" b="1" i="0" dirty="0">
                <a:effectLst/>
                <a:latin typeface="Aptos" panose="020B0004020202020204" pitchFamily="34" charset="0"/>
              </a:rPr>
              <a:t>Ongoing Awareness</a:t>
            </a:r>
            <a:r>
              <a:rPr lang="en-GB" sz="1400" b="0" i="0" dirty="0">
                <a:effectLst/>
                <a:latin typeface="Aptos" panose="020B0004020202020204" pitchFamily="34" charset="0"/>
              </a:rPr>
              <a:t>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Target</a:t>
            </a:r>
            <a:r>
              <a:rPr lang="en-GB" sz="1400" b="0" i="0" dirty="0">
                <a:effectLst/>
                <a:latin typeface="Aptos" panose="020B0004020202020204" pitchFamily="34" charset="0"/>
              </a:rPr>
              <a:t>: All staff quarterly.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Content</a:t>
            </a:r>
            <a:r>
              <a:rPr lang="en-GB" sz="1400" b="0" i="0" dirty="0">
                <a:effectLst/>
                <a:latin typeface="Aptos" panose="020B0004020202020204" pitchFamily="34" charset="0"/>
              </a:rPr>
              <a:t>: Updates on emerging threats, simulated phishing exercises, and policy refreshers.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Format</a:t>
            </a:r>
            <a:r>
              <a:rPr lang="en-GB" sz="1400" b="0" i="0" dirty="0">
                <a:effectLst/>
                <a:latin typeface="Aptos" panose="020B0004020202020204" pitchFamily="34" charset="0"/>
              </a:rPr>
              <a:t>: 30-minute webinars and monthly security newsletters. </a:t>
            </a:r>
          </a:p>
          <a:p>
            <a:pPr>
              <a:lnSpc>
                <a:spcPct val="110000"/>
              </a:lnSpc>
            </a:pPr>
            <a:endParaRPr lang="en-US" sz="1100" dirty="0"/>
          </a:p>
        </p:txBody>
      </p:sp>
    </p:spTree>
    <p:extLst>
      <p:ext uri="{BB962C8B-B14F-4D97-AF65-F5344CB8AC3E}">
        <p14:creationId xmlns:p14="http://schemas.microsoft.com/office/powerpoint/2010/main" val="15394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E259EAA-3827-BEFD-3AE5-26669D20B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4F9AA-68A2-4828-9668-44752A6BE34D}"/>
              </a:ext>
            </a:extLst>
          </p:cNvPr>
          <p:cNvSpPr>
            <a:spLocks noGrp="1"/>
          </p:cNvSpPr>
          <p:nvPr>
            <p:ph type="title"/>
          </p:nvPr>
        </p:nvSpPr>
        <p:spPr>
          <a:xfrm>
            <a:off x="1066800" y="4061012"/>
            <a:ext cx="5101987" cy="1922929"/>
          </a:xfrm>
        </p:spPr>
        <p:txBody>
          <a:bodyPr anchor="t">
            <a:normAutofit/>
          </a:bodyPr>
          <a:lstStyle/>
          <a:p>
            <a:pPr algn="r"/>
            <a:r>
              <a:rPr lang="en-US" sz="4800" dirty="0"/>
              <a:t>Continued training plan</a:t>
            </a:r>
          </a:p>
        </p:txBody>
      </p:sp>
      <p:pic>
        <p:nvPicPr>
          <p:cNvPr id="7" name="Graphic 6" descr="Users">
            <a:extLst>
              <a:ext uri="{FF2B5EF4-FFF2-40B4-BE49-F238E27FC236}">
                <a16:creationId xmlns:a16="http://schemas.microsoft.com/office/drawing/2014/main" id="{E9BDBB39-A34C-0863-B55E-32F469CE2C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539574" y="1151643"/>
            <a:ext cx="2560548" cy="2560548"/>
          </a:xfrm>
          <a:prstGeom prst="rect">
            <a:avLst/>
          </a:prstGeom>
        </p:spPr>
      </p:pic>
      <p:sp>
        <p:nvSpPr>
          <p:cNvPr id="3" name="Content Placeholder 2">
            <a:extLst>
              <a:ext uri="{FF2B5EF4-FFF2-40B4-BE49-F238E27FC236}">
                <a16:creationId xmlns:a16="http://schemas.microsoft.com/office/drawing/2014/main" id="{7546A93C-E9BC-CB90-E58A-0B36C71E3F17}"/>
              </a:ext>
            </a:extLst>
          </p:cNvPr>
          <p:cNvSpPr>
            <a:spLocks noGrp="1"/>
          </p:cNvSpPr>
          <p:nvPr>
            <p:ph idx="1"/>
          </p:nvPr>
        </p:nvSpPr>
        <p:spPr>
          <a:xfrm>
            <a:off x="7239000" y="1144369"/>
            <a:ext cx="4085492" cy="4946942"/>
          </a:xfrm>
        </p:spPr>
        <p:txBody>
          <a:bodyPr>
            <a:normAutofit fontScale="92500"/>
          </a:bodyPr>
          <a:lstStyle/>
          <a:p>
            <a:pPr rtl="0" fontAlgn="base">
              <a:lnSpc>
                <a:spcPct val="110000"/>
              </a:lnSpc>
              <a:buFont typeface="+mj-lt"/>
              <a:buAutoNum type="arabicPeriod" startAt="3"/>
            </a:pPr>
            <a:r>
              <a:rPr lang="en-GB" sz="1400" b="1" i="0" dirty="0">
                <a:effectLst/>
                <a:latin typeface="Aptos" panose="020B0004020202020204" pitchFamily="34" charset="0"/>
              </a:rPr>
              <a:t>Role-Specific Training</a:t>
            </a:r>
            <a:r>
              <a:rPr lang="en-GB" sz="1400" b="0" i="0" dirty="0">
                <a:effectLst/>
                <a:latin typeface="Aptos" panose="020B0004020202020204" pitchFamily="34" charset="0"/>
              </a:rPr>
              <a:t>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Target</a:t>
            </a:r>
            <a:r>
              <a:rPr lang="en-GB" sz="1400" b="0" i="0" dirty="0">
                <a:effectLst/>
                <a:latin typeface="Aptos" panose="020B0004020202020204" pitchFamily="34" charset="0"/>
              </a:rPr>
              <a:t>: IT staff and managers annually.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Content</a:t>
            </a:r>
            <a:r>
              <a:rPr lang="en-GB" sz="1400" b="0" i="0" dirty="0">
                <a:effectLst/>
                <a:latin typeface="Aptos" panose="020B0004020202020204" pitchFamily="34" charset="0"/>
              </a:rPr>
              <a:t>: Advanced topics like incident response, DLP configuration, and insider threat detection. </a:t>
            </a:r>
          </a:p>
          <a:p>
            <a:pPr rtl="0" fontAlgn="base">
              <a:lnSpc>
                <a:spcPct val="110000"/>
              </a:lnSpc>
              <a:buFont typeface="Arial" panose="020B0604020202020204" pitchFamily="34" charset="0"/>
              <a:buChar char="•"/>
            </a:pPr>
            <a:r>
              <a:rPr lang="en-GB" sz="1400" b="1" i="0" dirty="0">
                <a:effectLst/>
                <a:latin typeface="Aptos" panose="020B0004020202020204" pitchFamily="34" charset="0"/>
              </a:rPr>
              <a:t>Format</a:t>
            </a:r>
            <a:r>
              <a:rPr lang="en-GB" sz="1400" b="0" i="0" dirty="0">
                <a:effectLst/>
                <a:latin typeface="Aptos" panose="020B0004020202020204" pitchFamily="34" charset="0"/>
              </a:rPr>
              <a:t>: 2-hour in-person or virtual workshop. </a:t>
            </a:r>
          </a:p>
          <a:p>
            <a:pPr rtl="0" fontAlgn="base">
              <a:lnSpc>
                <a:spcPct val="110000"/>
              </a:lnSpc>
              <a:buFont typeface="+mj-lt"/>
              <a:buAutoNum type="arabicPeriod" startAt="4"/>
            </a:pPr>
            <a:r>
              <a:rPr lang="en-GB" sz="1400" b="1" i="0" dirty="0">
                <a:effectLst/>
                <a:latin typeface="Aptos" panose="020B0004020202020204" pitchFamily="34" charset="0"/>
              </a:rPr>
              <a:t>Metrics and Compliance</a:t>
            </a:r>
            <a:r>
              <a:rPr lang="en-GB" sz="1400" b="0" i="0" dirty="0">
                <a:effectLst/>
                <a:latin typeface="Aptos" panose="020B0004020202020204" pitchFamily="34" charset="0"/>
              </a:rPr>
              <a:t>  </a:t>
            </a:r>
          </a:p>
          <a:p>
            <a:pPr rtl="0" fontAlgn="base">
              <a:lnSpc>
                <a:spcPct val="110000"/>
              </a:lnSpc>
              <a:buFont typeface="Arial" panose="020B0604020202020204" pitchFamily="34" charset="0"/>
              <a:buChar char="•"/>
            </a:pPr>
            <a:r>
              <a:rPr lang="en-GB" sz="1400" b="0" i="0" dirty="0">
                <a:effectLst/>
                <a:latin typeface="Aptos" panose="020B0004020202020204" pitchFamily="34" charset="0"/>
              </a:rPr>
              <a:t>Conduct phishing simulation tests quarterly; employees failing must retake training. </a:t>
            </a:r>
          </a:p>
          <a:p>
            <a:pPr rtl="0" fontAlgn="base">
              <a:lnSpc>
                <a:spcPct val="110000"/>
              </a:lnSpc>
              <a:buFont typeface="Arial" panose="020B0604020202020204" pitchFamily="34" charset="0"/>
              <a:buChar char="•"/>
            </a:pPr>
            <a:r>
              <a:rPr lang="en-GB" sz="1400" b="0" i="0" dirty="0">
                <a:effectLst/>
                <a:latin typeface="Aptos" panose="020B0004020202020204" pitchFamily="34" charset="0"/>
              </a:rPr>
              <a:t>Track completion rates via the LMS and report to the board. </a:t>
            </a:r>
          </a:p>
          <a:p>
            <a:pPr rtl="0" fontAlgn="base">
              <a:lnSpc>
                <a:spcPct val="110000"/>
              </a:lnSpc>
              <a:buNone/>
            </a:pPr>
            <a:r>
              <a:rPr lang="en-GB" sz="1400" b="1" i="0" dirty="0">
                <a:effectLst/>
                <a:latin typeface="Aptos" panose="020B0004020202020204" pitchFamily="34" charset="0"/>
              </a:rPr>
              <a:t>Implementation</a:t>
            </a:r>
            <a:r>
              <a:rPr lang="en-GB" sz="1400" b="0" i="0" dirty="0">
                <a:effectLst/>
                <a:latin typeface="Aptos" panose="020B0004020202020204" pitchFamily="34" charset="0"/>
              </a:rPr>
              <a:t> </a:t>
            </a:r>
          </a:p>
          <a:p>
            <a:pPr rtl="0" fontAlgn="base">
              <a:lnSpc>
                <a:spcPct val="110000"/>
              </a:lnSpc>
              <a:buFont typeface="Arial" panose="020B0604020202020204" pitchFamily="34" charset="0"/>
              <a:buChar char="•"/>
            </a:pPr>
            <a:r>
              <a:rPr lang="en-GB" sz="1400" b="0" i="0" dirty="0">
                <a:effectLst/>
                <a:latin typeface="Aptos" panose="020B0004020202020204" pitchFamily="34" charset="0"/>
              </a:rPr>
              <a:t>Partner with KnowBe4, a leading vendor for training content and phishing simulations, as recommended by Forrester [13]. </a:t>
            </a:r>
          </a:p>
          <a:p>
            <a:pPr rtl="0" fontAlgn="base">
              <a:lnSpc>
                <a:spcPct val="110000"/>
              </a:lnSpc>
              <a:buFont typeface="Arial" panose="020B0604020202020204" pitchFamily="34" charset="0"/>
              <a:buChar char="•"/>
            </a:pPr>
            <a:r>
              <a:rPr lang="en-GB" sz="1400" b="0" i="0" dirty="0">
                <a:effectLst/>
                <a:latin typeface="Aptos" panose="020B0004020202020204" pitchFamily="34" charset="0"/>
              </a:rPr>
              <a:t>Schedule initial training within 30 days of policy rollout, with ongoing sessions starting in Q3 2025. </a:t>
            </a:r>
          </a:p>
          <a:p>
            <a:pPr>
              <a:lnSpc>
                <a:spcPct val="110000"/>
              </a:lnSpc>
            </a:pPr>
            <a:endParaRPr lang="en-US" sz="1100" dirty="0"/>
          </a:p>
        </p:txBody>
      </p:sp>
    </p:spTree>
    <p:extLst>
      <p:ext uri="{BB962C8B-B14F-4D97-AF65-F5344CB8AC3E}">
        <p14:creationId xmlns:p14="http://schemas.microsoft.com/office/powerpoint/2010/main" val="4151987009"/>
      </p:ext>
    </p:extLst>
  </p:cSld>
  <p:clrMapOvr>
    <a:masterClrMapping/>
  </p:clrMapOvr>
</p:sld>
</file>

<file path=ppt/theme/theme1.xml><?xml version="1.0" encoding="utf-8"?>
<a:theme xmlns:a="http://schemas.openxmlformats.org/drawingml/2006/main" name="SwellVTI">
  <a:themeElements>
    <a:clrScheme name="Swell">
      <a:dk1>
        <a:sysClr val="windowText" lastClr="000000"/>
      </a:dk1>
      <a:lt1>
        <a:sysClr val="window" lastClr="FFFFFF"/>
      </a:lt1>
      <a:dk2>
        <a:srgbClr val="233B47"/>
      </a:dk2>
      <a:lt2>
        <a:srgbClr val="FEEFD9"/>
      </a:lt2>
      <a:accent1>
        <a:srgbClr val="16AEA7"/>
      </a:accent1>
      <a:accent2>
        <a:srgbClr val="618F88"/>
      </a:accent2>
      <a:accent3>
        <a:srgbClr val="7A9973"/>
      </a:accent3>
      <a:accent4>
        <a:srgbClr val="8AAE8E"/>
      </a:accent4>
      <a:accent5>
        <a:srgbClr val="EB8F60"/>
      </a:accent5>
      <a:accent6>
        <a:srgbClr val="E57A6F"/>
      </a:accent6>
      <a:hlink>
        <a:srgbClr val="13968F"/>
      </a:hlink>
      <a:folHlink>
        <a:srgbClr val="E5615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wellVTI" id="{8361A04D-931A-43DC-973B-1B0B1DD5DECC}" vid="{6DDB23E8-D18E-4BDA-98D6-324466149EBD}"/>
    </a:ext>
  </a:extLst>
</a:theme>
</file>

<file path=docProps/app.xml><?xml version="1.0" encoding="utf-8"?>
<Properties xmlns="http://schemas.openxmlformats.org/officeDocument/2006/extended-properties" xmlns:vt="http://schemas.openxmlformats.org/officeDocument/2006/docPropsVTypes">
  <TotalTime>9</TotalTime>
  <Words>833</Words>
  <Application>Microsoft Macintosh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Neue Haas Grotesk Text Pro</vt:lpstr>
      <vt:lpstr>Segoe UI</vt:lpstr>
      <vt:lpstr>SwellVTI</vt:lpstr>
      <vt:lpstr>Cybersecurity and Networking</vt:lpstr>
      <vt:lpstr>Phishing</vt:lpstr>
      <vt:lpstr>DDoS</vt:lpstr>
      <vt:lpstr>Insider threats</vt:lpstr>
      <vt:lpstr>Shadow IT</vt:lpstr>
      <vt:lpstr>Security policies</vt:lpstr>
      <vt:lpstr>AUP and ACP</vt:lpstr>
      <vt:lpstr>DCP and IRP</vt:lpstr>
      <vt:lpstr>Training and Awareness Program  </vt:lpstr>
      <vt:lpstr>Continued training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Tyler Bate (2304031)</dc:creator>
  <cp:lastModifiedBy>Tyler Bate (2304031)</cp:lastModifiedBy>
  <cp:revision>1</cp:revision>
  <dcterms:created xsi:type="dcterms:W3CDTF">2025-05-12T09:55:33Z</dcterms:created>
  <dcterms:modified xsi:type="dcterms:W3CDTF">2025-05-12T10:05:02Z</dcterms:modified>
</cp:coreProperties>
</file>