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92" d="100"/>
          <a:sy n="92" d="100"/>
        </p:scale>
        <p:origin x="96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27/11/2017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607683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27/11/2017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89911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27/11/2017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35592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27/11/2017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81636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27/11/2017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826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27/11/2017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5189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27/11/2017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29704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27/11/2017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613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27/11/2017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2488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27/11/2017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09518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27/11/2017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9540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27/11/2017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38416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229600" cy="18288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Life in the Eastern Desert of Egypt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5229200"/>
            <a:ext cx="6400800" cy="1248544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solidFill>
                  <a:schemeClr val="bg1"/>
                </a:solidFill>
              </a:rPr>
              <a:t>CLAH7014</a:t>
            </a: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862445" y="3428999"/>
            <a:ext cx="7491846" cy="1891145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2800" dirty="0">
                <a:solidFill>
                  <a:prstClr val="black"/>
                </a:solidFill>
              </a:rPr>
              <a:t>Unit 8 </a:t>
            </a:r>
            <a:r>
              <a:rPr lang="en-GB" sz="2800" dirty="0" smtClean="0">
                <a:solidFill>
                  <a:prstClr val="black"/>
                </a:solidFill>
              </a:rPr>
              <a:t>– Seeking </a:t>
            </a:r>
            <a:r>
              <a:rPr lang="en-GB" sz="2800" dirty="0">
                <a:solidFill>
                  <a:prstClr val="black"/>
                </a:solidFill>
              </a:rPr>
              <a:t>Sanctuary: Gods in the Desert   </a:t>
            </a: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None/>
              <a:defRPr/>
            </a:pPr>
            <a:r>
              <a:rPr lang="en-GB" sz="2800" b="1" dirty="0">
                <a:solidFill>
                  <a:prstClr val="black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64706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Evidence for religious activity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6062" y="1417638"/>
            <a:ext cx="5747930" cy="5440362"/>
          </a:xfrm>
        </p:spPr>
        <p:txBody>
          <a:bodyPr>
            <a:normAutofit fontScale="85000" lnSpcReduction="10000"/>
          </a:bodyPr>
          <a:lstStyle/>
          <a:p>
            <a:pPr marL="137160" indent="0">
              <a:buNone/>
            </a:pPr>
            <a:r>
              <a:rPr lang="en-GB" b="1" dirty="0" smtClean="0">
                <a:solidFill>
                  <a:schemeClr val="bg1"/>
                </a:solidFill>
              </a:rPr>
              <a:t>Evidence: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Formulas written on steles or </a:t>
            </a:r>
            <a:r>
              <a:rPr lang="en-GB" dirty="0" smtClean="0">
                <a:solidFill>
                  <a:schemeClr val="bg1"/>
                </a:solidFill>
              </a:rPr>
              <a:t>graffiti + ostraka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and</a:t>
            </a:r>
            <a:r>
              <a:rPr lang="en-GB" dirty="0" smtClean="0">
                <a:solidFill>
                  <a:schemeClr val="bg1"/>
                </a:solidFill>
              </a:rPr>
              <a:t> papyri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Figurative scenes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Votive offerings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Structural remains</a:t>
            </a:r>
            <a:r>
              <a:rPr lang="en-GB" dirty="0">
                <a:solidFill>
                  <a:schemeClr val="bg1"/>
                </a:solidFill>
              </a:rPr>
              <a:t>, but also </a:t>
            </a:r>
            <a:r>
              <a:rPr lang="en-GB" i="1" dirty="0" err="1">
                <a:solidFill>
                  <a:schemeClr val="bg1"/>
                </a:solidFill>
              </a:rPr>
              <a:t>speoi</a:t>
            </a:r>
            <a:r>
              <a:rPr lang="en-GB" dirty="0">
                <a:solidFill>
                  <a:schemeClr val="bg1"/>
                </a:solidFill>
              </a:rPr>
              <a:t> or rock-cut temples created from natural caves or </a:t>
            </a:r>
            <a:r>
              <a:rPr lang="en-GB" dirty="0" smtClean="0">
                <a:solidFill>
                  <a:schemeClr val="bg1"/>
                </a:solidFill>
              </a:rPr>
              <a:t>outcrops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pPr marL="137160" indent="0">
              <a:buNone/>
            </a:pPr>
            <a:r>
              <a:rPr lang="en-GB" b="1" dirty="0" smtClean="0">
                <a:solidFill>
                  <a:schemeClr val="bg1"/>
                </a:solidFill>
              </a:rPr>
              <a:t>Problems: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Difficulty of comparisons with the Nile Valley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Religious influences between indigenous and “intrusive” groups. 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Difficulty of dating rock art.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4484" y="1683326"/>
            <a:ext cx="3001156" cy="218209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034483" y="3871331"/>
            <a:ext cx="29722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Temple of </a:t>
            </a:r>
            <a:r>
              <a:rPr lang="en-GB" dirty="0" err="1">
                <a:solidFill>
                  <a:schemeClr val="bg1"/>
                </a:solidFill>
              </a:rPr>
              <a:t>Seti</a:t>
            </a:r>
            <a:r>
              <a:rPr lang="en-GB" dirty="0">
                <a:solidFill>
                  <a:schemeClr val="bg1"/>
                </a:solidFill>
              </a:rPr>
              <a:t> I – el-</a:t>
            </a:r>
            <a:r>
              <a:rPr lang="en-GB" dirty="0" err="1">
                <a:solidFill>
                  <a:schemeClr val="bg1"/>
                </a:solidFill>
              </a:rPr>
              <a:t>Kanias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4483" y="4240663"/>
            <a:ext cx="2972289" cy="2229217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5953992" y="6509690"/>
            <a:ext cx="32255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Rock Art – Wadi Hammamat </a:t>
            </a:r>
          </a:p>
        </p:txBody>
      </p:sp>
    </p:spTree>
    <p:extLst>
      <p:ext uri="{BB962C8B-B14F-4D97-AF65-F5344CB8AC3E}">
        <p14:creationId xmlns:p14="http://schemas.microsoft.com/office/powerpoint/2010/main" val="34405620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Gods in the Desert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6733309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Various Egyptian gods and their worship can be connected to the Eastern Desert including, Ptah, Amon, Hathor and </a:t>
            </a:r>
            <a:r>
              <a:rPr lang="en-GB" dirty="0" err="1">
                <a:solidFill>
                  <a:schemeClr val="bg1"/>
                </a:solidFill>
              </a:rPr>
              <a:t>Sopdu</a:t>
            </a:r>
            <a:r>
              <a:rPr lang="en-GB" dirty="0">
                <a:solidFill>
                  <a:schemeClr val="bg1"/>
                </a:solidFill>
              </a:rPr>
              <a:t>, among </a:t>
            </a:r>
            <a:r>
              <a:rPr lang="en-GB" dirty="0" smtClean="0">
                <a:solidFill>
                  <a:schemeClr val="bg1"/>
                </a:solidFill>
              </a:rPr>
              <a:t>others.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Notable prominence of Min (later to be identified by the Greeks with Pan) and Horus.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Min often appeared in rock shelters (alongside other deities).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Images </a:t>
            </a:r>
            <a:r>
              <a:rPr lang="en-GB" dirty="0" smtClean="0">
                <a:solidFill>
                  <a:schemeClr val="bg1"/>
                </a:solidFill>
              </a:rPr>
              <a:t>of falcons or anthropomorphic figures </a:t>
            </a:r>
            <a:r>
              <a:rPr lang="en-GB" dirty="0">
                <a:solidFill>
                  <a:schemeClr val="bg1"/>
                </a:solidFill>
              </a:rPr>
              <a:t>with a falcon head </a:t>
            </a:r>
            <a:r>
              <a:rPr lang="en-GB" dirty="0" smtClean="0">
                <a:solidFill>
                  <a:schemeClr val="bg1"/>
                </a:solidFill>
              </a:rPr>
              <a:t>are represented in rock art (often connected to New Kingdom). 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1328" r="19639" b="6356"/>
          <a:stretch/>
        </p:blipFill>
        <p:spPr>
          <a:xfrm>
            <a:off x="6837218" y="1693719"/>
            <a:ext cx="2109356" cy="459278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526778" y="6377916"/>
            <a:ext cx="27302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Min </a:t>
            </a:r>
            <a:r>
              <a:rPr lang="en-GB" dirty="0">
                <a:solidFill>
                  <a:schemeClr val="bg1"/>
                </a:solidFill>
              </a:rPr>
              <a:t>– Wadi Hammamat </a:t>
            </a:r>
          </a:p>
        </p:txBody>
      </p:sp>
    </p:spTree>
    <p:extLst>
      <p:ext uri="{BB962C8B-B14F-4D97-AF65-F5344CB8AC3E}">
        <p14:creationId xmlns:p14="http://schemas.microsoft.com/office/powerpoint/2010/main" val="20338788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Graeco-Roman activity: mines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-1" y="1417638"/>
            <a:ext cx="5575527" cy="544036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Promulgation of worship of </a:t>
            </a:r>
            <a:r>
              <a:rPr lang="en-GB" dirty="0" err="1" smtClean="0">
                <a:solidFill>
                  <a:schemeClr val="bg1"/>
                </a:solidFill>
              </a:rPr>
              <a:t>Serapis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b</a:t>
            </a:r>
            <a:r>
              <a:rPr lang="en-GB" dirty="0" smtClean="0">
                <a:solidFill>
                  <a:schemeClr val="bg1"/>
                </a:solidFill>
              </a:rPr>
              <a:t>y </a:t>
            </a:r>
            <a:r>
              <a:rPr lang="en-GB" dirty="0" err="1" smtClean="0">
                <a:solidFill>
                  <a:schemeClr val="bg1"/>
                </a:solidFill>
              </a:rPr>
              <a:t>Ptolemies</a:t>
            </a:r>
            <a:r>
              <a:rPr lang="en-GB" dirty="0">
                <a:solidFill>
                  <a:schemeClr val="bg1"/>
                </a:solidFill>
              </a:rPr>
              <a:t>: </a:t>
            </a:r>
            <a:r>
              <a:rPr lang="en-GB" dirty="0" smtClean="0">
                <a:solidFill>
                  <a:schemeClr val="bg1"/>
                </a:solidFill>
              </a:rPr>
              <a:t>a </a:t>
            </a:r>
            <a:r>
              <a:rPr lang="en-GB" dirty="0">
                <a:solidFill>
                  <a:schemeClr val="bg1"/>
                </a:solidFill>
              </a:rPr>
              <a:t>god which amalgamated aspects of Osiris and the </a:t>
            </a:r>
            <a:r>
              <a:rPr lang="en-GB" dirty="0" err="1">
                <a:solidFill>
                  <a:schemeClr val="bg1"/>
                </a:solidFill>
              </a:rPr>
              <a:t>Apis</a:t>
            </a:r>
            <a:r>
              <a:rPr lang="en-GB" dirty="0">
                <a:solidFill>
                  <a:schemeClr val="bg1"/>
                </a:solidFill>
              </a:rPr>
              <a:t> bull (among other deities</a:t>
            </a:r>
            <a:r>
              <a:rPr lang="en-GB" dirty="0" smtClean="0">
                <a:solidFill>
                  <a:schemeClr val="bg1"/>
                </a:solidFill>
              </a:rPr>
              <a:t>)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Amethyst </a:t>
            </a:r>
            <a:r>
              <a:rPr lang="en-GB" dirty="0">
                <a:solidFill>
                  <a:schemeClr val="bg1"/>
                </a:solidFill>
              </a:rPr>
              <a:t>mining settlement at </a:t>
            </a:r>
            <a:r>
              <a:rPr lang="en-GB" dirty="0" err="1">
                <a:solidFill>
                  <a:schemeClr val="bg1"/>
                </a:solidFill>
              </a:rPr>
              <a:t>Wadi</a:t>
            </a:r>
            <a:r>
              <a:rPr lang="en-GB" dirty="0">
                <a:solidFill>
                  <a:schemeClr val="bg1"/>
                </a:solidFill>
              </a:rPr>
              <a:t> Abu </a:t>
            </a:r>
            <a:r>
              <a:rPr lang="en-GB" dirty="0" err="1">
                <a:solidFill>
                  <a:schemeClr val="bg1"/>
                </a:solidFill>
              </a:rPr>
              <a:t>Diyeiba</a:t>
            </a:r>
            <a:r>
              <a:rPr lang="en-GB" dirty="0">
                <a:solidFill>
                  <a:schemeClr val="bg1"/>
                </a:solidFill>
              </a:rPr>
              <a:t> (southwest of </a:t>
            </a:r>
            <a:r>
              <a:rPr lang="en-GB" dirty="0" err="1">
                <a:solidFill>
                  <a:schemeClr val="bg1"/>
                </a:solidFill>
              </a:rPr>
              <a:t>Safaga</a:t>
            </a:r>
            <a:r>
              <a:rPr lang="en-GB" dirty="0">
                <a:solidFill>
                  <a:schemeClr val="bg1"/>
                </a:solidFill>
              </a:rPr>
              <a:t>). Numerous inscriptions set up by the miners and administrators of the area </a:t>
            </a:r>
            <a:r>
              <a:rPr lang="en-GB" dirty="0" smtClean="0">
                <a:solidFill>
                  <a:schemeClr val="bg1"/>
                </a:solidFill>
              </a:rPr>
              <a:t>to Pan, </a:t>
            </a:r>
            <a:r>
              <a:rPr lang="en-GB" dirty="0" err="1">
                <a:solidFill>
                  <a:schemeClr val="bg1"/>
                </a:solidFill>
              </a:rPr>
              <a:t>Harpocrates</a:t>
            </a:r>
            <a:r>
              <a:rPr lang="en-GB" dirty="0">
                <a:solidFill>
                  <a:schemeClr val="bg1"/>
                </a:solidFill>
              </a:rPr>
              <a:t> (a deity connected to “Horus the Child</a:t>
            </a:r>
            <a:r>
              <a:rPr lang="en-GB" dirty="0" smtClean="0">
                <a:solidFill>
                  <a:schemeClr val="bg1"/>
                </a:solidFill>
              </a:rPr>
              <a:t>”), </a:t>
            </a:r>
            <a:r>
              <a:rPr lang="en-GB" dirty="0">
                <a:solidFill>
                  <a:schemeClr val="bg1"/>
                </a:solidFill>
              </a:rPr>
              <a:t>Isis, and Serapis. </a:t>
            </a:r>
            <a:endParaRPr lang="en-GB" dirty="0" smtClean="0">
              <a:solidFill>
                <a:schemeClr val="bg1"/>
              </a:solidFill>
            </a:endParaRP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Sikait </a:t>
            </a:r>
            <a:r>
              <a:rPr lang="en-GB" dirty="0">
                <a:solidFill>
                  <a:schemeClr val="bg1"/>
                </a:solidFill>
              </a:rPr>
              <a:t>temple dedicated to Serapis, Isis of </a:t>
            </a:r>
            <a:r>
              <a:rPr lang="en-GB" dirty="0" err="1">
                <a:solidFill>
                  <a:schemeClr val="bg1"/>
                </a:solidFill>
              </a:rPr>
              <a:t>Senskis</a:t>
            </a:r>
            <a:r>
              <a:rPr lang="en-GB" dirty="0">
                <a:solidFill>
                  <a:schemeClr val="bg1"/>
                </a:solidFill>
              </a:rPr>
              <a:t> (the ancient name for Sikait), Apollo, and other gods.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41749" t="45464" r="22997" b="13855"/>
          <a:stretch/>
        </p:blipFill>
        <p:spPr>
          <a:xfrm>
            <a:off x="5700218" y="3856587"/>
            <a:ext cx="3111273" cy="224388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5700218" y="6080705"/>
            <a:ext cx="344378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Images from Sidebotham, Hense and Nouwens (2008)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42046" t="38727" r="22841" b="16000"/>
          <a:stretch/>
        </p:blipFill>
        <p:spPr>
          <a:xfrm>
            <a:off x="5700218" y="1251914"/>
            <a:ext cx="3111273" cy="2507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61973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Elephant Tracks?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2951018"/>
            <a:ext cx="4956466" cy="3906981"/>
          </a:xfrm>
        </p:spPr>
        <p:txBody>
          <a:bodyPr>
            <a:normAutofit lnSpcReduction="10000"/>
          </a:bodyPr>
          <a:lstStyle/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Set </a:t>
            </a:r>
            <a:r>
              <a:rPr lang="en-GB" dirty="0">
                <a:solidFill>
                  <a:schemeClr val="bg1"/>
                </a:solidFill>
              </a:rPr>
              <a:t>up by Ptolemy III in 228/227 </a:t>
            </a:r>
            <a:r>
              <a:rPr lang="en-GB" dirty="0" smtClean="0">
                <a:solidFill>
                  <a:schemeClr val="bg1"/>
                </a:solidFill>
              </a:rPr>
              <a:t>BC – first noted by </a:t>
            </a:r>
            <a:r>
              <a:rPr lang="fr-FR" dirty="0">
                <a:solidFill>
                  <a:schemeClr val="bg1"/>
                </a:solidFill>
              </a:rPr>
              <a:t>Louis Maurice </a:t>
            </a:r>
            <a:r>
              <a:rPr lang="fr-FR" dirty="0" err="1">
                <a:solidFill>
                  <a:schemeClr val="bg1"/>
                </a:solidFill>
              </a:rPr>
              <a:t>Linant</a:t>
            </a:r>
            <a:r>
              <a:rPr lang="fr-FR" dirty="0">
                <a:solidFill>
                  <a:schemeClr val="bg1"/>
                </a:solidFill>
              </a:rPr>
              <a:t> de </a:t>
            </a:r>
            <a:r>
              <a:rPr lang="fr-FR" dirty="0" err="1">
                <a:solidFill>
                  <a:schemeClr val="bg1"/>
                </a:solidFill>
              </a:rPr>
              <a:t>Bellefonds</a:t>
            </a:r>
            <a:r>
              <a:rPr lang="fr-FR" dirty="0">
                <a:solidFill>
                  <a:schemeClr val="bg1"/>
                </a:solidFill>
              </a:rPr>
              <a:t> in 1832</a:t>
            </a:r>
            <a:r>
              <a:rPr lang="fr-FR" dirty="0" smtClean="0">
                <a:solidFill>
                  <a:schemeClr val="bg1"/>
                </a:solidFill>
              </a:rPr>
              <a:t>.</a:t>
            </a:r>
            <a:endParaRPr lang="en-GB" dirty="0" smtClean="0">
              <a:solidFill>
                <a:schemeClr val="bg1"/>
              </a:solidFill>
            </a:endParaRPr>
          </a:p>
          <a:p>
            <a:pPr marL="137160" indent="0">
              <a:buNone/>
            </a:pPr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Rock cut temple may connect to a pooling </a:t>
            </a:r>
            <a:r>
              <a:rPr lang="en-GB" dirty="0">
                <a:solidFill>
                  <a:schemeClr val="bg1"/>
                </a:solidFill>
              </a:rPr>
              <a:t>of water nearby which would have been of great benefit to travellers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9318" t="30182" r="27614" b="17091"/>
          <a:stretch/>
        </p:blipFill>
        <p:spPr>
          <a:xfrm>
            <a:off x="4644736" y="2659275"/>
            <a:ext cx="4333011" cy="331549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1228906"/>
            <a:ext cx="914400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8640" lvl="0" indent="-411480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Char char=""/>
            </a:pPr>
            <a:r>
              <a:rPr lang="en-GB" sz="2800" dirty="0">
                <a:solidFill>
                  <a:prstClr val="black"/>
                </a:solidFill>
              </a:rPr>
              <a:t>Bir Abu </a:t>
            </a:r>
            <a:r>
              <a:rPr lang="en-GB" sz="2800" dirty="0" err="1">
                <a:solidFill>
                  <a:prstClr val="black"/>
                </a:solidFill>
              </a:rPr>
              <a:t>Safa</a:t>
            </a:r>
            <a:r>
              <a:rPr lang="en-GB" sz="2800" dirty="0">
                <a:solidFill>
                  <a:prstClr val="black"/>
                </a:solidFill>
              </a:rPr>
              <a:t>: rock cut temple whose location may link into a route leading from Aswan to the Ptolemaic-Roman fort at </a:t>
            </a:r>
            <a:r>
              <a:rPr lang="en-GB" sz="2800" dirty="0" err="1">
                <a:solidFill>
                  <a:prstClr val="black"/>
                </a:solidFill>
              </a:rPr>
              <a:t>Abraq</a:t>
            </a:r>
            <a:r>
              <a:rPr lang="en-GB" sz="2800" dirty="0">
                <a:solidFill>
                  <a:prstClr val="black"/>
                </a:solidFill>
              </a:rPr>
              <a:t> (about 13km from the site). </a:t>
            </a:r>
          </a:p>
        </p:txBody>
      </p:sp>
      <p:sp>
        <p:nvSpPr>
          <p:cNvPr id="6" name="Rectangle 5"/>
          <p:cNvSpPr/>
          <p:nvPr/>
        </p:nvSpPr>
        <p:spPr>
          <a:xfrm>
            <a:off x="4956467" y="6109058"/>
            <a:ext cx="391736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Image from Sidebotham, Mikhail, Harrell and Bagnall (2004)</a:t>
            </a:r>
          </a:p>
        </p:txBody>
      </p:sp>
    </p:spTree>
    <p:extLst>
      <p:ext uri="{BB962C8B-B14F-4D97-AF65-F5344CB8AC3E}">
        <p14:creationId xmlns:p14="http://schemas.microsoft.com/office/powerpoint/2010/main" val="30400628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Hardstone Quarries and Emerald Mines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-1" y="3080847"/>
            <a:ext cx="5344733" cy="3694026"/>
          </a:xfrm>
        </p:spPr>
        <p:txBody>
          <a:bodyPr>
            <a:normAutofit lnSpcReduction="10000"/>
          </a:bodyPr>
          <a:lstStyle/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Temple identified </a:t>
            </a:r>
            <a:r>
              <a:rPr lang="en-GB" dirty="0">
                <a:solidFill>
                  <a:schemeClr val="bg1"/>
                </a:solidFill>
              </a:rPr>
              <a:t>at near the main fort at Mons </a:t>
            </a:r>
            <a:r>
              <a:rPr lang="en-GB" dirty="0" err="1">
                <a:solidFill>
                  <a:schemeClr val="bg1"/>
                </a:solidFill>
              </a:rPr>
              <a:t>Claudianus</a:t>
            </a:r>
            <a:r>
              <a:rPr lang="en-GB" dirty="0">
                <a:solidFill>
                  <a:schemeClr val="bg1"/>
                </a:solidFill>
              </a:rPr>
              <a:t>. </a:t>
            </a:r>
            <a:r>
              <a:rPr lang="en-GB" dirty="0" smtClean="0">
                <a:solidFill>
                  <a:schemeClr val="bg1"/>
                </a:solidFill>
              </a:rPr>
              <a:t>Inscription </a:t>
            </a:r>
            <a:r>
              <a:rPr lang="en-GB" dirty="0">
                <a:solidFill>
                  <a:schemeClr val="bg1"/>
                </a:solidFill>
              </a:rPr>
              <a:t>form the building reveals that it was dedicated ‘to “Zeus Helios Great </a:t>
            </a:r>
            <a:r>
              <a:rPr lang="en-GB" dirty="0" err="1">
                <a:solidFill>
                  <a:schemeClr val="bg1"/>
                </a:solidFill>
              </a:rPr>
              <a:t>Serapis</a:t>
            </a:r>
            <a:r>
              <a:rPr lang="en-GB" dirty="0">
                <a:solidFill>
                  <a:schemeClr val="bg1"/>
                </a:solidFill>
              </a:rPr>
              <a:t>” and the other gods who share his temple’ </a:t>
            </a:r>
            <a:endParaRPr lang="en-GB" dirty="0" smtClean="0">
              <a:solidFill>
                <a:schemeClr val="bg1"/>
              </a:solidFill>
            </a:endParaRPr>
          </a:p>
          <a:p>
            <a:pPr lvl="1"/>
            <a:r>
              <a:rPr lang="en-GB" dirty="0">
                <a:solidFill>
                  <a:schemeClr val="bg1"/>
                </a:solidFill>
              </a:rPr>
              <a:t>identification of a terracotta head of Isis by </a:t>
            </a:r>
            <a:r>
              <a:rPr lang="en-GB" dirty="0" smtClean="0">
                <a:solidFill>
                  <a:schemeClr val="bg1"/>
                </a:solidFill>
              </a:rPr>
              <a:t>Wilkinson.</a:t>
            </a:r>
          </a:p>
          <a:p>
            <a:pPr lvl="1"/>
            <a:endParaRPr lang="en-GB" sz="600" dirty="0">
              <a:solidFill>
                <a:schemeClr val="bg1"/>
              </a:solidFill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41100" t="40794" r="20864" b="9049"/>
          <a:stretch/>
        </p:blipFill>
        <p:spPr>
          <a:xfrm>
            <a:off x="5342215" y="3194921"/>
            <a:ext cx="3633013" cy="299425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-1" y="1479653"/>
            <a:ext cx="9144001" cy="1692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8640" lvl="0" indent="-411480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Char char=""/>
            </a:pPr>
            <a:r>
              <a:rPr lang="en-GB" sz="2600" dirty="0">
                <a:solidFill>
                  <a:prstClr val="black"/>
                </a:solidFill>
              </a:rPr>
              <a:t>Mons Porphyrites - satellite settlement at Wadi </a:t>
            </a:r>
            <a:r>
              <a:rPr lang="en-GB" sz="2600" dirty="0" err="1">
                <a:solidFill>
                  <a:prstClr val="black"/>
                </a:solidFill>
              </a:rPr>
              <a:t>Ma’mal</a:t>
            </a:r>
            <a:r>
              <a:rPr lang="en-GB" sz="2600" dirty="0">
                <a:solidFill>
                  <a:prstClr val="black"/>
                </a:solidFill>
              </a:rPr>
              <a:t> has temple of Serapis, which while dilapidated, still reveals a number of columns, column capitals, entablatures and its dedicatory inscription.</a:t>
            </a:r>
          </a:p>
        </p:txBody>
      </p:sp>
      <p:sp>
        <p:nvSpPr>
          <p:cNvPr id="7" name="Rectangle 6"/>
          <p:cNvSpPr/>
          <p:nvPr/>
        </p:nvSpPr>
        <p:spPr>
          <a:xfrm>
            <a:off x="5342215" y="6211669"/>
            <a:ext cx="380178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Image from Sidebotham, Hense and Nouwens (2008)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82345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The </a:t>
            </a:r>
            <a:r>
              <a:rPr lang="en-GB" dirty="0" err="1" smtClean="0">
                <a:solidFill>
                  <a:schemeClr val="bg1"/>
                </a:solidFill>
              </a:rPr>
              <a:t>Fortlets</a:t>
            </a:r>
            <a:r>
              <a:rPr lang="en-GB" dirty="0" smtClean="0">
                <a:solidFill>
                  <a:schemeClr val="bg1"/>
                </a:solidFill>
              </a:rPr>
              <a:t> and Ports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0" y="1417638"/>
            <a:ext cx="4135582" cy="5440362"/>
          </a:xfrm>
        </p:spPr>
        <p:txBody>
          <a:bodyPr>
            <a:normAutofit fontScale="925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Common </a:t>
            </a:r>
            <a:r>
              <a:rPr lang="en-GB" dirty="0">
                <a:solidFill>
                  <a:schemeClr val="bg1"/>
                </a:solidFill>
              </a:rPr>
              <a:t>practice for each of the </a:t>
            </a:r>
            <a:r>
              <a:rPr lang="en-GB" i="1" dirty="0" err="1" smtClean="0">
                <a:solidFill>
                  <a:schemeClr val="bg1"/>
                </a:solidFill>
              </a:rPr>
              <a:t>praesidia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lining the </a:t>
            </a:r>
            <a:r>
              <a:rPr lang="en-GB" dirty="0" smtClean="0">
                <a:solidFill>
                  <a:schemeClr val="bg1"/>
                </a:solidFill>
              </a:rPr>
              <a:t>ED routes to </a:t>
            </a:r>
            <a:r>
              <a:rPr lang="en-GB" dirty="0">
                <a:solidFill>
                  <a:schemeClr val="bg1"/>
                </a:solidFill>
              </a:rPr>
              <a:t>have its own patron </a:t>
            </a:r>
            <a:r>
              <a:rPr lang="en-GB" dirty="0" smtClean="0">
                <a:solidFill>
                  <a:schemeClr val="bg1"/>
                </a:solidFill>
              </a:rPr>
              <a:t>deity.</a:t>
            </a:r>
          </a:p>
          <a:p>
            <a:pPr lvl="1"/>
            <a:r>
              <a:rPr lang="en-GB" sz="1800" dirty="0">
                <a:solidFill>
                  <a:schemeClr val="bg1"/>
                </a:solidFill>
              </a:rPr>
              <a:t>e</a:t>
            </a:r>
            <a:r>
              <a:rPr lang="en-GB" sz="1800" dirty="0" smtClean="0">
                <a:solidFill>
                  <a:schemeClr val="bg1"/>
                </a:solidFill>
              </a:rPr>
              <a:t>.g. </a:t>
            </a:r>
            <a:r>
              <a:rPr lang="en-GB" sz="1800" dirty="0" err="1" smtClean="0">
                <a:solidFill>
                  <a:schemeClr val="bg1"/>
                </a:solidFill>
              </a:rPr>
              <a:t>Simiou</a:t>
            </a:r>
            <a:r>
              <a:rPr lang="en-GB" sz="1800" dirty="0" smtClean="0">
                <a:solidFill>
                  <a:schemeClr val="bg1"/>
                </a:solidFill>
              </a:rPr>
              <a:t> </a:t>
            </a:r>
            <a:r>
              <a:rPr lang="en-GB" sz="1800" dirty="0">
                <a:solidFill>
                  <a:schemeClr val="bg1"/>
                </a:solidFill>
              </a:rPr>
              <a:t>(El-</a:t>
            </a:r>
            <a:r>
              <a:rPr lang="en-GB" sz="1800" dirty="0" err="1">
                <a:solidFill>
                  <a:schemeClr val="bg1"/>
                </a:solidFill>
              </a:rPr>
              <a:t>Laqeita</a:t>
            </a:r>
            <a:r>
              <a:rPr lang="en-GB" sz="1800" dirty="0" smtClean="0">
                <a:solidFill>
                  <a:schemeClr val="bg1"/>
                </a:solidFill>
              </a:rPr>
              <a:t>), probably founded </a:t>
            </a:r>
            <a:r>
              <a:rPr lang="en-GB" sz="1800" dirty="0">
                <a:solidFill>
                  <a:schemeClr val="bg1"/>
                </a:solidFill>
              </a:rPr>
              <a:t>by the explorer </a:t>
            </a:r>
            <a:r>
              <a:rPr lang="en-GB" sz="1800" dirty="0" err="1">
                <a:solidFill>
                  <a:schemeClr val="bg1"/>
                </a:solidFill>
              </a:rPr>
              <a:t>Simmias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smtClean="0">
                <a:solidFill>
                  <a:schemeClr val="bg1"/>
                </a:solidFill>
              </a:rPr>
              <a:t>(under Ptolemy </a:t>
            </a:r>
            <a:r>
              <a:rPr lang="en-GB" sz="1800" dirty="0">
                <a:solidFill>
                  <a:schemeClr val="bg1"/>
                </a:solidFill>
              </a:rPr>
              <a:t>III), </a:t>
            </a:r>
            <a:r>
              <a:rPr lang="en-GB" sz="1800" dirty="0" smtClean="0">
                <a:solidFill>
                  <a:schemeClr val="bg1"/>
                </a:solidFill>
              </a:rPr>
              <a:t>worshiped the deified </a:t>
            </a:r>
            <a:r>
              <a:rPr lang="en-GB" sz="1800" dirty="0" err="1" smtClean="0">
                <a:solidFill>
                  <a:schemeClr val="bg1"/>
                </a:solidFill>
              </a:rPr>
              <a:t>Philotera</a:t>
            </a:r>
            <a:r>
              <a:rPr lang="en-GB" sz="1800" dirty="0" smtClean="0">
                <a:solidFill>
                  <a:schemeClr val="bg1"/>
                </a:solidFill>
              </a:rPr>
              <a:t> (sister of Ptolemy II).</a:t>
            </a: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Difficulty of identifying religious structures at </a:t>
            </a:r>
            <a:r>
              <a:rPr lang="en-GB" dirty="0" err="1" smtClean="0">
                <a:solidFill>
                  <a:schemeClr val="bg1"/>
                </a:solidFill>
              </a:rPr>
              <a:t>Myos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Hormos</a:t>
            </a:r>
            <a:r>
              <a:rPr lang="en-GB" dirty="0" smtClean="0">
                <a:solidFill>
                  <a:schemeClr val="bg1"/>
                </a:solidFill>
              </a:rPr>
              <a:t> - possible synagogue</a:t>
            </a:r>
            <a:r>
              <a:rPr lang="pt-BR" dirty="0" smtClean="0">
                <a:solidFill>
                  <a:schemeClr val="bg1"/>
                </a:solidFill>
              </a:rPr>
              <a:t>?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3605646" y="1417638"/>
            <a:ext cx="5396686" cy="3788207"/>
          </a:xfrm>
        </p:spPr>
        <p:txBody>
          <a:bodyPr>
            <a:normAutofit fontScale="92500"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Berenike</a:t>
            </a:r>
            <a:r>
              <a:rPr lang="en-GB" dirty="0" smtClean="0">
                <a:solidFill>
                  <a:schemeClr val="bg1"/>
                </a:solidFill>
              </a:rPr>
              <a:t>: evidence for a number of traditional Egyptian deities and deities popularised in the Graeco-Roman period, as well as “foreign” gods.</a:t>
            </a:r>
          </a:p>
          <a:p>
            <a:pPr lvl="1"/>
            <a:r>
              <a:rPr lang="en-GB" sz="2200" dirty="0" smtClean="0">
                <a:solidFill>
                  <a:schemeClr val="bg1"/>
                </a:solidFill>
              </a:rPr>
              <a:t>“Shrine </a:t>
            </a:r>
            <a:r>
              <a:rPr lang="en-GB" sz="2200" dirty="0">
                <a:solidFill>
                  <a:schemeClr val="bg1"/>
                </a:solidFill>
              </a:rPr>
              <a:t>of the </a:t>
            </a:r>
            <a:r>
              <a:rPr lang="en-GB" sz="2200" dirty="0" err="1" smtClean="0">
                <a:solidFill>
                  <a:schemeClr val="bg1"/>
                </a:solidFill>
              </a:rPr>
              <a:t>Palmyrenes</a:t>
            </a:r>
            <a:r>
              <a:rPr lang="en-GB" sz="2200" dirty="0" smtClean="0">
                <a:solidFill>
                  <a:schemeClr val="bg1"/>
                </a:solidFill>
              </a:rPr>
              <a:t>”</a:t>
            </a:r>
            <a:endParaRPr lang="en-GB" sz="2200" dirty="0">
              <a:solidFill>
                <a:schemeClr val="bg1"/>
              </a:solidFill>
            </a:endParaRPr>
          </a:p>
          <a:p>
            <a:pPr lvl="2"/>
            <a:r>
              <a:rPr lang="en-GB" sz="1800" dirty="0" smtClean="0">
                <a:solidFill>
                  <a:schemeClr val="bg1"/>
                </a:solidFill>
              </a:rPr>
              <a:t>bilingual </a:t>
            </a:r>
            <a:r>
              <a:rPr lang="en-GB" sz="1800" dirty="0">
                <a:solidFill>
                  <a:schemeClr val="bg1"/>
                </a:solidFill>
              </a:rPr>
              <a:t>Greek and Palmyrene text </a:t>
            </a:r>
            <a:r>
              <a:rPr lang="en-GB" sz="1800" dirty="0" smtClean="0">
                <a:solidFill>
                  <a:schemeClr val="bg1"/>
                </a:solidFill>
              </a:rPr>
              <a:t>mentioning </a:t>
            </a:r>
            <a:r>
              <a:rPr lang="en-GB" sz="1800" dirty="0">
                <a:solidFill>
                  <a:schemeClr val="bg1"/>
                </a:solidFill>
              </a:rPr>
              <a:t>a statue </a:t>
            </a:r>
            <a:r>
              <a:rPr lang="en-GB" sz="1800" dirty="0" smtClean="0">
                <a:solidFill>
                  <a:schemeClr val="bg1"/>
                </a:solidFill>
              </a:rPr>
              <a:t>of </a:t>
            </a:r>
            <a:r>
              <a:rPr lang="en-GB" sz="1800" dirty="0" err="1" smtClean="0">
                <a:solidFill>
                  <a:schemeClr val="bg1"/>
                </a:solidFill>
              </a:rPr>
              <a:t>Yarhibol</a:t>
            </a:r>
            <a:r>
              <a:rPr lang="en-GB" sz="1800" dirty="0" smtClean="0">
                <a:solidFill>
                  <a:schemeClr val="bg1"/>
                </a:solidFill>
              </a:rPr>
              <a:t>/</a:t>
            </a:r>
            <a:r>
              <a:rPr lang="en-GB" sz="1800" dirty="0" err="1" smtClean="0">
                <a:solidFill>
                  <a:schemeClr val="bg1"/>
                </a:solidFill>
              </a:rPr>
              <a:t>Hierobol</a:t>
            </a:r>
            <a:r>
              <a:rPr lang="en-GB" sz="1800" dirty="0" smtClean="0">
                <a:solidFill>
                  <a:schemeClr val="bg1"/>
                </a:solidFill>
              </a:rPr>
              <a:t>;</a:t>
            </a:r>
          </a:p>
          <a:p>
            <a:pPr lvl="2"/>
            <a:r>
              <a:rPr lang="en-GB" sz="1800" dirty="0" smtClean="0">
                <a:solidFill>
                  <a:schemeClr val="bg1"/>
                </a:solidFill>
              </a:rPr>
              <a:t>gypsum </a:t>
            </a:r>
            <a:r>
              <a:rPr lang="en-GB" sz="1800" dirty="0">
                <a:solidFill>
                  <a:schemeClr val="bg1"/>
                </a:solidFill>
              </a:rPr>
              <a:t>head of </a:t>
            </a:r>
            <a:r>
              <a:rPr lang="en-GB" sz="1800" dirty="0" err="1" smtClean="0">
                <a:solidFill>
                  <a:schemeClr val="bg1"/>
                </a:solidFill>
              </a:rPr>
              <a:t>Harpocrates</a:t>
            </a:r>
            <a:r>
              <a:rPr lang="en-GB" sz="1800" dirty="0" smtClean="0">
                <a:solidFill>
                  <a:schemeClr val="bg1"/>
                </a:solidFill>
              </a:rPr>
              <a:t>;</a:t>
            </a:r>
          </a:p>
          <a:p>
            <a:pPr lvl="2"/>
            <a:r>
              <a:rPr lang="en-GB" sz="1800" i="1" dirty="0" err="1" smtClean="0">
                <a:solidFill>
                  <a:schemeClr val="bg1"/>
                </a:solidFill>
              </a:rPr>
              <a:t>cista</a:t>
            </a:r>
            <a:r>
              <a:rPr lang="en-GB" sz="1800" i="1" dirty="0" smtClean="0">
                <a:solidFill>
                  <a:schemeClr val="bg1"/>
                </a:solidFill>
              </a:rPr>
              <a:t> </a:t>
            </a:r>
            <a:r>
              <a:rPr lang="en-GB" sz="1800" i="1" dirty="0" err="1">
                <a:solidFill>
                  <a:schemeClr val="bg1"/>
                </a:solidFill>
              </a:rPr>
              <a:t>mystica</a:t>
            </a:r>
            <a:r>
              <a:rPr lang="en-GB" sz="1800" i="1" dirty="0">
                <a:solidFill>
                  <a:schemeClr val="bg1"/>
                </a:solidFill>
              </a:rPr>
              <a:t> </a:t>
            </a:r>
            <a:r>
              <a:rPr lang="en-GB" sz="1800" dirty="0">
                <a:solidFill>
                  <a:schemeClr val="bg1"/>
                </a:solidFill>
              </a:rPr>
              <a:t>associated with Bacchic rituals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0076" y="4914899"/>
            <a:ext cx="2191151" cy="185980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741227" y="5205845"/>
            <a:ext cx="1402773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Images from Sidebotham, Hense and Nouwens (2008)</a:t>
            </a:r>
            <a:endParaRPr lang="en-GB" sz="1600" dirty="0">
              <a:solidFill>
                <a:schemeClr val="bg1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54091" t="47091" r="34773" b="19273"/>
          <a:stretch/>
        </p:blipFill>
        <p:spPr>
          <a:xfrm>
            <a:off x="4543036" y="5164281"/>
            <a:ext cx="865372" cy="1633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53761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Great Temple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" y="1417638"/>
            <a:ext cx="5077690" cy="5440363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Great Temple (so-called Temple of </a:t>
            </a:r>
            <a:r>
              <a:rPr lang="en-GB" dirty="0" err="1">
                <a:solidFill>
                  <a:schemeClr val="bg1"/>
                </a:solidFill>
              </a:rPr>
              <a:t>Serapis</a:t>
            </a:r>
            <a:r>
              <a:rPr lang="en-GB" dirty="0">
                <a:solidFill>
                  <a:schemeClr val="bg1"/>
                </a:solidFill>
              </a:rPr>
              <a:t>): worship of Horus, Isis, Osiris, </a:t>
            </a:r>
            <a:r>
              <a:rPr lang="en-GB" dirty="0" err="1">
                <a:solidFill>
                  <a:schemeClr val="bg1"/>
                </a:solidFill>
              </a:rPr>
              <a:t>Khem</a:t>
            </a:r>
            <a:r>
              <a:rPr lang="en-GB" dirty="0">
                <a:solidFill>
                  <a:schemeClr val="bg1"/>
                </a:solidFill>
              </a:rPr>
              <a:t>/Min, Isis-Hathor, </a:t>
            </a:r>
            <a:r>
              <a:rPr lang="en-GB" dirty="0" err="1">
                <a:solidFill>
                  <a:schemeClr val="bg1"/>
                </a:solidFill>
              </a:rPr>
              <a:t>Mut</a:t>
            </a:r>
            <a:r>
              <a:rPr lang="en-GB" dirty="0">
                <a:solidFill>
                  <a:schemeClr val="bg1"/>
                </a:solidFill>
              </a:rPr>
              <a:t>(?), </a:t>
            </a:r>
            <a:r>
              <a:rPr lang="en-GB" dirty="0" err="1">
                <a:solidFill>
                  <a:schemeClr val="bg1"/>
                </a:solidFill>
              </a:rPr>
              <a:t>Geb</a:t>
            </a:r>
            <a:r>
              <a:rPr lang="en-GB" dirty="0">
                <a:solidFill>
                  <a:schemeClr val="bg1"/>
                </a:solidFill>
              </a:rPr>
              <a:t>, and </a:t>
            </a:r>
            <a:r>
              <a:rPr lang="en-GB" dirty="0" err="1">
                <a:solidFill>
                  <a:schemeClr val="bg1"/>
                </a:solidFill>
              </a:rPr>
              <a:t>Harpocrates</a:t>
            </a:r>
            <a:r>
              <a:rPr lang="en-GB" dirty="0">
                <a:solidFill>
                  <a:schemeClr val="bg1"/>
                </a:solidFill>
              </a:rPr>
              <a:t>, among </a:t>
            </a:r>
            <a:r>
              <a:rPr lang="en-GB" dirty="0" smtClean="0">
                <a:solidFill>
                  <a:schemeClr val="bg1"/>
                </a:solidFill>
              </a:rPr>
              <a:t>others.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Thousand </a:t>
            </a:r>
            <a:r>
              <a:rPr lang="en-GB" dirty="0">
                <a:solidFill>
                  <a:schemeClr val="bg1"/>
                </a:solidFill>
              </a:rPr>
              <a:t>black pepper-corns which were found inside an Indian terracotta storage </a:t>
            </a:r>
            <a:r>
              <a:rPr lang="en-GB" dirty="0" smtClean="0">
                <a:solidFill>
                  <a:schemeClr val="bg1"/>
                </a:solidFill>
              </a:rPr>
              <a:t>jar. 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Note also the many charred black peppercorns in deposits at the site.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113614" y="4603173"/>
            <a:ext cx="39368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Image from Sidebotham, Hense and Nouwens (2008)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0818" y="5249504"/>
            <a:ext cx="2023975" cy="150398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/>
          <a:srcRect l="61704" t="46364" r="24091" b="18545"/>
          <a:stretch/>
        </p:blipFill>
        <p:spPr>
          <a:xfrm>
            <a:off x="7503415" y="4926338"/>
            <a:ext cx="1183385" cy="1827147"/>
          </a:xfrm>
          <a:prstGeom prst="rect">
            <a:avLst/>
          </a:prstGeom>
        </p:spPr>
      </p:pic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 rotWithShape="1">
          <a:blip r:embed="rId4"/>
          <a:srcRect l="41681" t="42297" r="22556" b="7293"/>
          <a:stretch/>
        </p:blipFill>
        <p:spPr>
          <a:xfrm>
            <a:off x="5160818" y="1399814"/>
            <a:ext cx="3656457" cy="3221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57458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131</TotalTime>
  <Words>652</Words>
  <Application>Microsoft Office PowerPoint</Application>
  <PresentationFormat>On-screen Show (4:3)</PresentationFormat>
  <Paragraphs>64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Book Antiqua</vt:lpstr>
      <vt:lpstr>Lucida Sans</vt:lpstr>
      <vt:lpstr>Wingdings</vt:lpstr>
      <vt:lpstr>Wingdings 2</vt:lpstr>
      <vt:lpstr>Wingdings 3</vt:lpstr>
      <vt:lpstr>Apex</vt:lpstr>
      <vt:lpstr>Life in the Eastern Desert of Egypt</vt:lpstr>
      <vt:lpstr>Evidence for religious activity </vt:lpstr>
      <vt:lpstr>Gods in the Desert</vt:lpstr>
      <vt:lpstr>Graeco-Roman activity: mines</vt:lpstr>
      <vt:lpstr>Elephant Tracks?</vt:lpstr>
      <vt:lpstr>Hardstone Quarries and Emerald Mines</vt:lpstr>
      <vt:lpstr>The Fortlets and Ports</vt:lpstr>
      <vt:lpstr>Great Temple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Life in the Eastern Desert of Egypt</dc:title>
  <dc:creator>Matthew Cobb</dc:creator>
  <cp:lastModifiedBy>Matt</cp:lastModifiedBy>
  <cp:revision>60</cp:revision>
  <dcterms:created xsi:type="dcterms:W3CDTF">2017-11-26T19:23:09Z</dcterms:created>
  <dcterms:modified xsi:type="dcterms:W3CDTF">2017-11-27T19:58:34Z</dcterms:modified>
</cp:coreProperties>
</file>