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4ECD0-C2E9-4083-A2B0-6FA54DFF4962}" v="2" dt="2022-04-23T14:02:02.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594" autoAdjust="0"/>
  </p:normalViewPr>
  <p:slideViewPr>
    <p:cSldViewPr snapToGrid="0">
      <p:cViewPr varScale="1">
        <p:scale>
          <a:sx n="77" d="100"/>
          <a:sy n="77" d="100"/>
        </p:scale>
        <p:origin x="1603"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BARSAUAN" userId="c24a02a260e53f8a" providerId="LiveId" clId="{1EF4ECD0-C2E9-4083-A2B0-6FA54DFF4962}"/>
    <pc:docChg chg="modSld">
      <pc:chgData name="MADALINA BARSAUAN" userId="c24a02a260e53f8a" providerId="LiveId" clId="{1EF4ECD0-C2E9-4083-A2B0-6FA54DFF4962}" dt="2022-04-23T14:03:31.136" v="86" actId="20577"/>
      <pc:docMkLst>
        <pc:docMk/>
      </pc:docMkLst>
      <pc:sldChg chg="addSp delSp modSp mod">
        <pc:chgData name="MADALINA BARSAUAN" userId="c24a02a260e53f8a" providerId="LiveId" clId="{1EF4ECD0-C2E9-4083-A2B0-6FA54DFF4962}" dt="2022-04-23T14:03:31.136" v="86" actId="20577"/>
        <pc:sldMkLst>
          <pc:docMk/>
          <pc:sldMk cId="0" sldId="257"/>
        </pc:sldMkLst>
        <pc:spChg chg="add del mod">
          <ac:chgData name="MADALINA BARSAUAN" userId="c24a02a260e53f8a" providerId="LiveId" clId="{1EF4ECD0-C2E9-4083-A2B0-6FA54DFF4962}" dt="2022-04-23T14:01:58.028" v="18"/>
          <ac:spMkLst>
            <pc:docMk/>
            <pc:sldMk cId="0" sldId="257"/>
            <ac:spMk id="2" creationId="{5D9CB8AF-5776-402F-8560-9F7EB57F3086}"/>
          </ac:spMkLst>
        </pc:spChg>
        <pc:spChg chg="add mod">
          <ac:chgData name="MADALINA BARSAUAN" userId="c24a02a260e53f8a" providerId="LiveId" clId="{1EF4ECD0-C2E9-4083-A2B0-6FA54DFF4962}" dt="2022-04-23T14:03:31.136" v="86" actId="20577"/>
          <ac:spMkLst>
            <pc:docMk/>
            <pc:sldMk cId="0" sldId="257"/>
            <ac:spMk id="3" creationId="{971F9FEA-825F-44E1-A7BE-6CD941518B99}"/>
          </ac:spMkLst>
        </pc:spChg>
        <pc:spChg chg="mod">
          <ac:chgData name="MADALINA BARSAUAN" userId="c24a02a260e53f8a" providerId="LiveId" clId="{1EF4ECD0-C2E9-4083-A2B0-6FA54DFF4962}" dt="2022-04-23T14:01:31.297" v="13" actId="1076"/>
          <ac:spMkLst>
            <pc:docMk/>
            <pc:sldMk cId="0" sldId="257"/>
            <ac:spMk id="104858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93"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atin typeface="Times New Roman" pitchFamily="18" charset="0"/>
              </a:defRPr>
            </a:lvl1pPr>
          </a:lstStyle>
          <a:p>
            <a:endParaRPr lang="en-US" dirty="0"/>
          </a:p>
        </p:txBody>
      </p:sp>
      <p:sp>
        <p:nvSpPr>
          <p:cNvPr id="1048694"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atin typeface="Times New Roman" pitchFamily="18" charset="0"/>
              </a:defRPr>
            </a:lvl1pPr>
          </a:lstStyle>
          <a:p>
            <a:endParaRPr lang="en-US" dirty="0"/>
          </a:p>
        </p:txBody>
      </p:sp>
      <p:sp>
        <p:nvSpPr>
          <p:cNvPr id="1048695"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96"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697"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atin typeface="Times New Roman" pitchFamily="18" charset="0"/>
              </a:defRPr>
            </a:lvl1pPr>
          </a:lstStyle>
          <a:p>
            <a:endParaRPr lang="en-US" dirty="0"/>
          </a:p>
        </p:txBody>
      </p:sp>
      <p:sp>
        <p:nvSpPr>
          <p:cNvPr id="1048698"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atin typeface="Times New Roman" pitchFamily="18" charset="0"/>
              </a:defRPr>
            </a:lvl1pPr>
          </a:lstStyle>
          <a:p>
            <a:fld id="{A9A0EA98-5831-4853-B862-C702E6EB345C}" type="slidenum">
              <a:rPr lang="en-US" smtClean="0"/>
              <a:pPr/>
              <a:t>‹#›</a:t>
            </a:fld>
            <a:endParaRPr lang="en-US" dirty="0"/>
          </a:p>
        </p:txBody>
      </p:sp>
    </p:spTree>
    <p:extLst>
      <p:ext uri="{BB962C8B-B14F-4D97-AF65-F5344CB8AC3E}">
        <p14:creationId xmlns:p14="http://schemas.microsoft.com/office/powerpoint/2010/main" val="293481204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0" name="Notes Placeholder 1048699"/>
          <p:cNvSpPr>
            <a:spLocks noGrp="1"/>
          </p:cNvSpPr>
          <p:nvPr>
            <p:ph type="body"/>
          </p:nvPr>
        </p:nvSpPr>
        <p:spPr/>
        <p:txBody>
          <a:bodyPr/>
          <a:lstStyle/>
          <a:p>
            <a:r>
              <a:rPr lang="zh-CN" altLang="en-US"/>
              <a:t>The purpose of this study is to focus on the effectiveness of team working and communication in a business organization. This reflects on a consultant office that introduces team collaboration or teamwork in their operation. Teamwork can provide best results when all the team members are friendly and helpful towards each other and this is possible through effective communication. This study sheds light on the importance of teamwork.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1" name="Notes Placeholder 1048700"/>
          <p:cNvSpPr>
            <a:spLocks noGrp="1"/>
          </p:cNvSpPr>
          <p:nvPr>
            <p:ph type="body"/>
          </p:nvPr>
        </p:nvSpPr>
        <p:spPr/>
        <p:txBody>
          <a:bodyPr/>
          <a:lstStyle/>
          <a:p>
            <a:r>
              <a:rPr lang="zh-CN" altLang="en-US"/>
              <a:t>The term Teamwork points towards the working of a number of employees or people together as a team and when a team works properly together there is a possibility that they will help each other and they all are connected with the same project. As each person or employee of the consultancy organization is consistent with different knowledge and ideas it can be possible that whenever they face any problem in their workplace or project, they can solve the problems quickly with the help of one another (Facerenza et al., 2018). As they can proceed solving their problems quickly they organization is able to increase their concentration or their work and increase productivity.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2" name="Notes Placeholder 1048701"/>
          <p:cNvSpPr>
            <a:spLocks noGrp="1"/>
          </p:cNvSpPr>
          <p:nvPr>
            <p:ph type="body"/>
          </p:nvPr>
        </p:nvSpPr>
        <p:spPr/>
        <p:txBody>
          <a:bodyPr/>
          <a:lstStyle/>
          <a:p>
            <a:r>
              <a:rPr lang="zh-CN" altLang="en-US"/>
              <a:t>A team is filled with a number of employees and they all possess different perspectives and ideas (Li et al., 2019). Some of them can possess unique thinking qualities that serve the business organizations with unique and innovative ideas that will prove helpful for them. In the consultancy organization when any organization comes with their problems the team members consult with each other and then choose the one effective and innovative idea which can help in solving the problem easily.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3" name="Notes Placeholder 1048702"/>
          <p:cNvSpPr>
            <a:spLocks noGrp="1"/>
          </p:cNvSpPr>
          <p:nvPr>
            <p:ph type="body"/>
          </p:nvPr>
        </p:nvSpPr>
        <p:spPr/>
        <p:txBody>
          <a:bodyPr/>
          <a:lstStyle/>
          <a:p>
            <a:r>
              <a:rPr lang="zh-CN" altLang="en-US"/>
              <a:t>Teamwork can serve best results when the team members have a good and healthy relationship with each other and this healthy relationship is possible through effective communication. Effective communication helps team members to become familiar and friendly with each other and when they build a friendly relationship then can work in their workplace and thus it helps in happier team working. Along with this a team filled with various people and each member occupies different knowledge as a result of which when they work together they can learn and gather additional knowledge from one another (Nisar et al., 2019)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4" name="Notes Placeholder 1048703"/>
          <p:cNvSpPr>
            <a:spLocks noGrp="1"/>
          </p:cNvSpPr>
          <p:nvPr>
            <p:ph type="body"/>
          </p:nvPr>
        </p:nvSpPr>
        <p:spPr/>
        <p:txBody>
          <a:bodyPr/>
          <a:lstStyle/>
          <a:p>
            <a:r>
              <a:rPr lang="zh-CN" altLang="en-US"/>
              <a:t>In the Consultancy organization when there is a happy relationship present among team members they are able to teach and train each other that helps in the personal growth of the team members (Mughal and Iraqi, 2020). As the world is proceeding towards digitalization and there are various technologies that are adopted by business organizations day by day teamwork also plays an important role there. Those who do not have technical knowledge can learn from those who belong to the technical background.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5" name="Notes Placeholder 1048704"/>
          <p:cNvSpPr>
            <a:spLocks noGrp="1"/>
          </p:cNvSpPr>
          <p:nvPr>
            <p:ph type="body"/>
          </p:nvPr>
        </p:nvSpPr>
        <p:spPr/>
        <p:txBody>
          <a:bodyPr/>
          <a:lstStyle/>
          <a:p>
            <a:r>
              <a:rPr lang="zh-CN" altLang="en-US"/>
              <a:t>In a team there are many employees and they all have more or less knowledge about a topic. There is a possibility that one team member can make mistakes but there are other members who are presented there to rectify the mistake before they apply it to their work. For this reason there is less possibility of making mistakes and they can come up with creative ideas that they possess in their brain  (Li et al., 2019).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6" name="Notes Placeholder 1048705"/>
          <p:cNvSpPr>
            <a:spLocks noGrp="1"/>
          </p:cNvSpPr>
          <p:nvPr>
            <p:ph type="body"/>
          </p:nvPr>
        </p:nvSpPr>
        <p:spPr/>
        <p:txBody>
          <a:bodyPr/>
          <a:lstStyle/>
          <a:p>
            <a:r>
              <a:rPr lang="zh-CN" altLang="en-US"/>
              <a:t>Team development in any organization including Consultancy organization, can be possible through five stages and the stages are: Forming, Storming, Morning, Performing and Termination or Ending. These five stages concluded three more stages: feeling, behaviour and team task. The first stage is forming in this stage the feeling of the employees are shown. Their excitement to work in a team, their desire to become the head of the team, their anxiety, lots of questions of the employees regarding their teams, creating a clear structure of the team, the goals and expectations, roles and responsibilities of team members are discussed in this stage (Killan, 2021).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7" name="Notes Placeholder 1048706"/>
          <p:cNvSpPr>
            <a:spLocks noGrp="1"/>
          </p:cNvSpPr>
          <p:nvPr>
            <p:ph type="body"/>
          </p:nvPr>
        </p:nvSpPr>
        <p:spPr/>
        <p:txBody>
          <a:bodyPr/>
          <a:lstStyle/>
          <a:p>
            <a:r>
              <a:rPr lang="zh-CN" altLang="en-US"/>
              <a:t>The second stage is known as the Storming stage and in this stage employees find themselves less excited than before. The second stage includes frustration of the team, their disagreement on the goals, roles and responsibilities and expectations, and then the division of larger goals into smaller parts are the aspects included in the first stage (Cresswell-Yeager, 2021).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8" name="Notes Placeholder 1048707"/>
          <p:cNvSpPr>
            <a:spLocks noGrp="1"/>
          </p:cNvSpPr>
          <p:nvPr>
            <p:ph type="body"/>
          </p:nvPr>
        </p:nvSpPr>
        <p:spPr/>
        <p:txBody>
          <a:bodyPr/>
          <a:lstStyle/>
          <a:p>
            <a:r>
              <a:rPr lang="zh-CN" altLang="en-US"/>
              <a:t>The third stage is known as the Norming stage where the employees start to cope up with their work and each other. They understand their work, solve conflicts and problems, help each other and create a harmonious environment in the workplace (Killan, 2021).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9" name="Notes Placeholder 1048708"/>
          <p:cNvSpPr>
            <a:spLocks noGrp="1"/>
          </p:cNvSpPr>
          <p:nvPr>
            <p:ph type="body"/>
          </p:nvPr>
        </p:nvSpPr>
        <p:spPr/>
        <p:txBody>
          <a:bodyPr/>
          <a:lstStyle/>
          <a:p>
            <a:r>
              <a:rPr lang="zh-CN" altLang="en-US"/>
              <a:t>Forming is the fourth stage in team development and at this stage team members start feeling satisfied with their work and the difference between team members is appreciated at this stage and also helps in improving performance of the team members. The expectations of the team members increase highly at this stage (Cresswell-Yeager, 2021).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0" name="Notes Placeholder 1048709"/>
          <p:cNvSpPr>
            <a:spLocks noGrp="1"/>
          </p:cNvSpPr>
          <p:nvPr>
            <p:ph type="body"/>
          </p:nvPr>
        </p:nvSpPr>
        <p:spPr/>
        <p:txBody>
          <a:bodyPr/>
          <a:lstStyle/>
          <a:p>
            <a:r>
              <a:rPr lang="zh-CN" altLang="en-US"/>
              <a:t>The final stage refers to the ending of the project where employees have different feelings among them. Some feel anxious about their future opportunities and tasks, while some feel sad because they need to separate from each other. At the end of the stage employees get an opportunity to know themselves through the improvement or process they go through during all the stages of team work  (Killan, 2021).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1" name="Notes Placeholder 1048710"/>
          <p:cNvSpPr>
            <a:spLocks noGrp="1"/>
          </p:cNvSpPr>
          <p:nvPr>
            <p:ph type="body"/>
          </p:nvPr>
        </p:nvSpPr>
        <p:spPr/>
        <p:txBody>
          <a:bodyPr/>
          <a:lstStyle/>
          <a:p>
            <a:r>
              <a:rPr lang="zh-CN" altLang="en-US"/>
              <a:t>A team is made of various members and there is a leader of every team. The leader of the Consultancy organization has various roles and responsibilities (Eisenberg et al., 2019). He is responsible for preparing materials for the team that will help them in proceeding their work effectively. Time management is important to manage a team and to manage the time of working of the team members the team leader needs to make a proper time schedule for his team.</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2" name="Notes Placeholder 1048711"/>
          <p:cNvSpPr>
            <a:spLocks noGrp="1"/>
          </p:cNvSpPr>
          <p:nvPr>
            <p:ph type="body"/>
          </p:nvPr>
        </p:nvSpPr>
        <p:spPr/>
        <p:txBody>
          <a:bodyPr/>
          <a:lstStyle/>
          <a:p>
            <a:r>
              <a:rPr lang="zh-CN" altLang="en-US"/>
              <a:t>The team leader of the consultancy organization needs to be always connected with his team and need to consult and discuss on various factors to keep his team always active and updated of all facts. To make team members active and updated it is the responsibility of the team leader to arrange for meetings with the team members. Team members can work efficiently and accurately when they become friendly to each other and it is possible through effective communication that is also responsible for a team leader. It is the team leader who supervises a team for their better performance (Smallfield et al., 2020).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3" name="Notes Placeholder 1048712"/>
          <p:cNvSpPr>
            <a:spLocks noGrp="1"/>
          </p:cNvSpPr>
          <p:nvPr>
            <p:ph type="body"/>
          </p:nvPr>
        </p:nvSpPr>
        <p:spPr/>
        <p:txBody>
          <a:bodyPr/>
          <a:lstStyle/>
          <a:p>
            <a:r>
              <a:rPr lang="zh-CN" altLang="en-US"/>
              <a:t>Team role includes many roles and responsibilities which includes the role of plantation. Team members come with various ideas which are Creative and innovative at the same time (Knowhow, 2022). After the plantation of creative ideas they need to implement the ideas into actions. The team is responsible for investing new opportunities and contracts which is also known as resource investigation.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4" name="Notes Placeholder 1048713"/>
          <p:cNvSpPr>
            <a:spLocks noGrp="1"/>
          </p:cNvSpPr>
          <p:nvPr>
            <p:ph type="body"/>
          </p:nvPr>
        </p:nvSpPr>
        <p:spPr/>
        <p:txBody>
          <a:bodyPr/>
          <a:lstStyle/>
          <a:p>
            <a:r>
              <a:rPr lang="zh-CN" altLang="en-US"/>
              <a:t>Other roles of the team are to clarify the goal of the team, promote decisions regarding the consultancy organization, it is the responsibility of the team to lead the team forward and also pay attention towards the details of the work before accomplishment (Weiss et al., 2018).</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5" name="Notes Placeholder 1048714"/>
          <p:cNvSpPr>
            <a:spLocks noGrp="1"/>
          </p:cNvSpPr>
          <p:nvPr>
            <p:ph type="body"/>
          </p:nvPr>
        </p:nvSpPr>
        <p:spPr/>
        <p:txBody>
          <a:bodyPr/>
          <a:lstStyle/>
          <a:p>
            <a:r>
              <a:rPr lang="zh-CN" altLang="en-US"/>
              <a:t>Each member of a team in the Consultancy organization needs to support and encourage each other for their work (Lee and Song, 2019). It will help in motivation. Discerning judgment is another role of the team.</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6" name="Notes Placeholder 1048715"/>
          <p:cNvSpPr>
            <a:spLocks noGrp="1"/>
          </p:cNvSpPr>
          <p:nvPr>
            <p:ph type="body"/>
          </p:nvPr>
        </p:nvSpPr>
        <p:spPr/>
        <p:txBody>
          <a:bodyPr/>
          <a:lstStyle/>
          <a:p>
            <a:r>
              <a:rPr lang="zh-CN" altLang="en-US"/>
              <a:t>Conflict in a team may cause a negative impact on the consultancy company. Conflict management helps in increasing trust among team members and this helps the company to reach their goals effectively (O'Neill and Mclarnon, 2018).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7" name="Notes Placeholder 1048716"/>
          <p:cNvSpPr>
            <a:spLocks noGrp="1"/>
          </p:cNvSpPr>
          <p:nvPr>
            <p:ph type="body"/>
          </p:nvPr>
        </p:nvSpPr>
        <p:spPr/>
        <p:txBody>
          <a:bodyPr/>
          <a:lstStyle/>
          <a:p>
            <a:r>
              <a:rPr lang="zh-CN" altLang="en-US"/>
              <a:t>Conflict is a common issue that can be observed in a team and it happens because the team members of the team in the Consultancy organization belong to various cultural backgrounds. There is a possibility that if there is less communication in a team then misunderstanding can take place and it results in conflict. To proceed a team properly the organization needs to focus on managing conflict (Driskell et al., 2018).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8" name="Notes Placeholder 1048717"/>
          <p:cNvSpPr>
            <a:spLocks noGrp="1"/>
          </p:cNvSpPr>
          <p:nvPr>
            <p:ph type="body"/>
          </p:nvPr>
        </p:nvSpPr>
        <p:spPr/>
        <p:txBody>
          <a:bodyPr/>
          <a:lstStyle/>
          <a:p>
            <a:r>
              <a:rPr lang="zh-CN" altLang="en-US"/>
              <a:t>Teams need to avoid conflict and it is possible through using conflict management instruments(O'Neill and Mclarnon, 2018). Thomas-Kilmann Conflict Mode Instrument is one of the instruments that all the organizations all over the world use for conflict management. This mode includes five Management styles of conflict and these are: collaborating, avoiding, competing, compromising and accommodating.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9" name="Notes Placeholder 1048718"/>
          <p:cNvSpPr>
            <a:spLocks noGrp="1"/>
          </p:cNvSpPr>
          <p:nvPr>
            <p:ph type="body"/>
          </p:nvPr>
        </p:nvSpPr>
        <p:spPr/>
        <p:txBody>
          <a:bodyPr/>
          <a:lstStyle/>
          <a:p>
            <a:r>
              <a:rPr lang="zh-CN" altLang="en-US"/>
              <a:t>Through collaboration team members become familiar to each other and they understand each other that makes a healthy environment and reduces conflict. It is necessary not to always be involved in every situation but sometimes need to avoid it. Similarly compromising in some cases also helps in reducing conflict (Driskell et al., 2018).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0" name="Notes Placeholder 1048719"/>
          <p:cNvSpPr>
            <a:spLocks noGrp="1"/>
          </p:cNvSpPr>
          <p:nvPr>
            <p:ph type="body"/>
          </p:nvPr>
        </p:nvSpPr>
        <p:spPr/>
        <p:txBody>
          <a:bodyPr/>
          <a:lstStyle/>
          <a:p>
            <a:r>
              <a:rPr lang="zh-CN" altLang="en-US"/>
              <a:t>As discussed above team development is possible through five stages. Apart from this there are various strategies that help in team development (Rickard, 2019). Selective hiring is one of the strategies that claims that the consultancy company needs to hire only those individuals who will prove effective for teamwork.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1" name="Notes Placeholder 1048720"/>
          <p:cNvSpPr>
            <a:spLocks noGrp="1"/>
          </p:cNvSpPr>
          <p:nvPr>
            <p:ph type="body"/>
          </p:nvPr>
        </p:nvSpPr>
        <p:spPr/>
        <p:txBody>
          <a:bodyPr/>
          <a:lstStyle/>
          <a:p>
            <a:r>
              <a:rPr lang="zh-CN" altLang="en-US"/>
              <a:t>To proceed team managers towards development they need to be encouraged by their team leader. Team members need to listen to their leaders and colleagues properly to understand them. Self awareness enables team members to play their roles properly (Salvetti et al., 2018).</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2" name="Notes Placeholder 1048721"/>
          <p:cNvSpPr>
            <a:spLocks noGrp="1"/>
          </p:cNvSpPr>
          <p:nvPr>
            <p:ph type="body"/>
          </p:nvPr>
        </p:nvSpPr>
        <p:spPr/>
        <p:txBody>
          <a:bodyPr/>
          <a:lstStyle/>
          <a:p>
            <a:r>
              <a:rPr lang="zh-CN" altLang="en-US"/>
              <a:t>Communication enables us to build good relationships among team members and this helps in team development. Conflict management helps a team to develop successfully (Rickard, 2019).
</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3" name="Notes Placeholder 1048722"/>
          <p:cNvSpPr>
            <a:spLocks noGrp="1"/>
          </p:cNvSpPr>
          <p:nvPr>
            <p:ph type="body"/>
          </p:nvPr>
        </p:nvSpPr>
        <p:spPr/>
        <p:txBody>
          <a:bodyPr/>
          <a:lstStyle/>
          <a:p>
            <a:r>
              <a:rPr lang="zh-CN" altLang="en-US"/>
              <a:t>A good leader knows how to make a successful team development and the leader always supports the team members that encourage them (Van Diggelen et al., 2018). Diverse team members help each member to learn something new from each other.</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4" name="Notes Placeholder 1048723"/>
          <p:cNvSpPr>
            <a:spLocks noGrp="1"/>
          </p:cNvSpPr>
          <p:nvPr>
            <p:ph type="body"/>
          </p:nvPr>
        </p:nvSpPr>
        <p:spPr/>
        <p:txBody>
          <a:bodyPr/>
          <a:lstStyle/>
          <a:p>
            <a:r>
              <a:rPr lang="zh-CN" altLang="en-US"/>
              <a:t>From the above discussion it can be said that Team working refers to the working of a group of employees in a team and they collaborate equally in their work to make it successful. It is observed from various sources that teamwork is the best strategy to accomplish a work effectively without any problem. Teamwork helps the Consultancy organization in meeting deadlines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17" name="Footer Placeholder 16"/>
          <p:cNvSpPr>
            <a:spLocks noGrp="1"/>
          </p:cNvSpPr>
          <p:nvPr>
            <p:ph type="ftr" sz="quarter" idx="11"/>
          </p:nvPr>
        </p:nvSpPr>
        <p:spPr/>
        <p:txBody>
          <a:bodyPr/>
          <a:lstStyle/>
          <a:p>
            <a:endParaRPr lang="zh-CN" altLang="en-US"/>
          </a:p>
        </p:txBody>
      </p:sp>
      <p:sp>
        <p:nvSpPr>
          <p:cNvPr id="29" name="Slide Number Placeholder 28"/>
          <p:cNvSpPr>
            <a:spLocks noGrp="1"/>
          </p:cNvSpPr>
          <p:nvPr>
            <p:ph type="sldNum" sz="quarter" idx="12"/>
          </p:nvPr>
        </p:nvSpPr>
        <p:spPr/>
        <p:txBody>
          <a:bodyPr/>
          <a:lstStyle/>
          <a:p>
            <a:fld id="{D5B52ADC-5BFA-4FBD-BEE2-16096B7F4166}" type="slidenum">
              <a:rPr lang="zh-CN" altLang="en-US" smtClean="0"/>
              <a:t>‹#›</a:t>
            </a:fld>
            <a:endParaRPr lang="zh-CN"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a:xfrm>
            <a:off x="7924800" y="6416675"/>
            <a:ext cx="762000" cy="365125"/>
          </a:xfrm>
        </p:spPr>
        <p:txBody>
          <a:bodyPr/>
          <a:lstStyle/>
          <a:p>
            <a:fld id="{D5B52ADC-5BFA-4FBD-BEE2-16096B7F4166}" type="slidenum">
              <a:rPr lang="zh-CN" altLang="en-US" smtClean="0"/>
              <a:t>‹#›</a:t>
            </a:fld>
            <a:endParaRPr lang="zh-CN"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0BC1078-46ED-40F9-8930-935BAD7C2B02}" type="datetimeFigureOut">
              <a:rPr lang="zh-CN" altLang="en-US" smtClean="0"/>
              <a:t>2022/4/23</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70BC1078-46ED-40F9-8930-935BAD7C2B02}" type="datetimeFigureOut">
              <a:rPr lang="zh-CN" altLang="en-US" smtClean="0"/>
              <a:pPr/>
              <a:t>2022/4/23</a:t>
            </a:fld>
            <a:endParaRPr lang="zh-CN" altLang="en-US" dirty="0"/>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zh-CN" altLang="en-US" dirty="0"/>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5B52ADC-5BFA-4FBD-BEE2-16096B7F4166}" type="slidenum">
              <a:rPr lang="zh-CN" altLang="en-US" smtClean="0"/>
              <a:pPr/>
              <a:t>‹#›</a:t>
            </a:fld>
            <a:endParaRPr lang="zh-CN" altLang="en-US"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60000"/>
                <a:lumOff val="40000"/>
              </a:schemeClr>
            </a:gs>
            <a:gs pos="8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1048586" name="Title 1"/>
          <p:cNvSpPr>
            <a:spLocks noGrp="1"/>
          </p:cNvSpPr>
          <p:nvPr>
            <p:ph type="ctrTitle"/>
          </p:nvPr>
        </p:nvSpPr>
        <p:spPr>
          <a:xfrm>
            <a:off x="4165324" y="-39756"/>
            <a:ext cx="4629150" cy="4552950"/>
          </a:xfrm>
        </p:spPr>
        <p:txBody>
          <a:bodyPr>
            <a:noAutofit/>
          </a:bodyPr>
          <a:lstStyle/>
          <a:p>
            <a:pPr>
              <a:lnSpc>
                <a:spcPct val="150000"/>
              </a:lnSpc>
            </a:pPr>
            <a:r>
              <a:rPr lang="en-US" altLang="zh-CN" sz="3200" dirty="0">
                <a:solidFill>
                  <a:schemeClr val="bg1"/>
                </a:solidFill>
                <a:latin typeface="Times New Roman" pitchFamily="18" charset="0"/>
                <a:cs typeface="Times New Roman" pitchFamily="18" charset="0"/>
              </a:rPr>
              <a:t>Effective Teamwork and </a:t>
            </a:r>
            <a:br>
              <a:rPr lang="en-US" altLang="zh-CN" sz="3200" dirty="0">
                <a:solidFill>
                  <a:schemeClr val="bg1"/>
                </a:solidFill>
                <a:latin typeface="Times New Roman" pitchFamily="18" charset="0"/>
                <a:cs typeface="Times New Roman" pitchFamily="18" charset="0"/>
              </a:rPr>
            </a:br>
            <a:r>
              <a:rPr lang="en-US" altLang="zh-CN" sz="3200" dirty="0">
                <a:solidFill>
                  <a:schemeClr val="bg1"/>
                </a:solidFill>
                <a:latin typeface="Times New Roman" pitchFamily="18" charset="0"/>
                <a:cs typeface="Times New Roman" pitchFamily="18" charset="0"/>
              </a:rPr>
              <a:t>Communication </a:t>
            </a:r>
            <a:br>
              <a:rPr lang="en-US" altLang="zh-CN" sz="3200" dirty="0">
                <a:solidFill>
                  <a:schemeClr val="bg1"/>
                </a:solidFill>
                <a:latin typeface="Times New Roman" pitchFamily="18" charset="0"/>
                <a:cs typeface="Times New Roman" pitchFamily="18" charset="0"/>
              </a:rPr>
            </a:br>
            <a:br>
              <a:rPr lang="en-US" altLang="zh-CN" sz="3200" dirty="0">
                <a:solidFill>
                  <a:schemeClr val="bg1"/>
                </a:solidFill>
                <a:latin typeface="Times New Roman" pitchFamily="18" charset="0"/>
                <a:cs typeface="Times New Roman" pitchFamily="18" charset="0"/>
              </a:rPr>
            </a:br>
            <a:endParaRPr lang="en-US" altLang="zh-CN" sz="3200" dirty="0">
              <a:solidFill>
                <a:schemeClr val="bg1"/>
              </a:solidFill>
              <a:latin typeface="Times New Roman" pitchFamily="18" charset="0"/>
              <a:cs typeface="Times New Roman" pitchFamily="18" charset="0"/>
            </a:endParaRPr>
          </a:p>
        </p:txBody>
      </p:sp>
      <p:pic>
        <p:nvPicPr>
          <p:cNvPr id="3076"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771900" cy="251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514600"/>
            <a:ext cx="3788152"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971F9FEA-825F-44E1-A7BE-6CD941518B99}"/>
              </a:ext>
            </a:extLst>
          </p:cNvPr>
          <p:cNvSpPr txBox="1"/>
          <p:nvPr/>
        </p:nvSpPr>
        <p:spPr>
          <a:xfrm>
            <a:off x="4165324" y="4597352"/>
            <a:ext cx="4279890"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dirty="0">
                <a:solidFill>
                  <a:schemeClr val="bg1"/>
                </a:solidFill>
                <a:effectLst/>
                <a:latin typeface="Times New Roman" panose="02020603050405020304" pitchFamily="18" charset="0"/>
                <a:ea typeface="Arial" panose="020B0604020202020204" pitchFamily="34" charset="0"/>
              </a:rPr>
              <a:t>Student's name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dirty="0">
                <a:solidFill>
                  <a:schemeClr val="bg1"/>
                </a:solidFill>
                <a:effectLst/>
                <a:latin typeface="Times New Roman" panose="02020603050405020304" pitchFamily="18" charset="0"/>
                <a:ea typeface="Arial" panose="020B0604020202020204" pitchFamily="34" charset="0"/>
              </a:rPr>
              <a:t>   Rafael </a:t>
            </a:r>
            <a:r>
              <a:rPr lang="en-US" sz="1800" b="1" i="1" dirty="0" err="1">
                <a:solidFill>
                  <a:schemeClr val="bg1"/>
                </a:solidFill>
                <a:effectLst/>
                <a:latin typeface="Times New Roman" panose="02020603050405020304" pitchFamily="18" charset="0"/>
                <a:ea typeface="Arial" panose="020B0604020202020204" pitchFamily="34" charset="0"/>
              </a:rPr>
              <a:t>Madalin</a:t>
            </a:r>
            <a:r>
              <a:rPr lang="en-US" sz="1800" b="1" i="1" dirty="0">
                <a:solidFill>
                  <a:schemeClr val="bg1"/>
                </a:solidFill>
                <a:effectLst/>
                <a:latin typeface="Times New Roman" panose="02020603050405020304" pitchFamily="18" charset="0"/>
                <a:ea typeface="Arial" panose="020B0604020202020204" pitchFamily="34" charset="0"/>
              </a:rPr>
              <a:t> </a:t>
            </a:r>
            <a:r>
              <a:rPr lang="en-US" sz="1800" b="1" i="1" dirty="0" err="1">
                <a:solidFill>
                  <a:schemeClr val="bg1"/>
                </a:solidFill>
                <a:effectLst/>
                <a:latin typeface="Times New Roman" panose="02020603050405020304" pitchFamily="18" charset="0"/>
                <a:ea typeface="Arial" panose="020B0604020202020204" pitchFamily="34" charset="0"/>
              </a:rPr>
              <a:t>Barsauan</a:t>
            </a:r>
            <a:r>
              <a:rPr lang="en-US" sz="1800" b="1" i="1" dirty="0">
                <a:solidFill>
                  <a:schemeClr val="bg1"/>
                </a:solidFill>
                <a:effectLst/>
                <a:latin typeface="Times New Roman" panose="02020603050405020304" pitchFamily="18" charset="0"/>
                <a:ea typeface="Arial" panose="020B0604020202020204" pitchFamily="34" charset="0"/>
              </a:rPr>
              <a:t>          2111133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dirty="0">
                <a:solidFill>
                  <a:schemeClr val="bg1"/>
                </a:solidFill>
                <a:latin typeface="Times New Roman" panose="02020603050405020304" pitchFamily="18" charset="0"/>
                <a:ea typeface="Arial" panose="020B0604020202020204" pitchFamily="34" charset="0"/>
              </a:rPr>
              <a:t>   Elena Lorena </a:t>
            </a:r>
            <a:r>
              <a:rPr lang="en-US" sz="1800" b="1" i="1" dirty="0" err="1">
                <a:solidFill>
                  <a:schemeClr val="bg1"/>
                </a:solidFill>
                <a:latin typeface="Times New Roman" panose="02020603050405020304" pitchFamily="18" charset="0"/>
                <a:ea typeface="Arial" panose="020B0604020202020204" pitchFamily="34" charset="0"/>
              </a:rPr>
              <a:t>Spanu</a:t>
            </a:r>
            <a:r>
              <a:rPr lang="en-US" sz="1800" b="1" i="1" dirty="0">
                <a:solidFill>
                  <a:schemeClr val="bg1"/>
                </a:solidFill>
                <a:latin typeface="Times New Roman" panose="02020603050405020304" pitchFamily="18" charset="0"/>
                <a:ea typeface="Arial" panose="020B0604020202020204" pitchFamily="34" charset="0"/>
              </a:rPr>
              <a:t>                   2112056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a:solidFill>
                  <a:schemeClr val="bg1"/>
                </a:solidFill>
                <a:effectLst/>
                <a:latin typeface="Times New Roman" panose="02020603050405020304" pitchFamily="18" charset="0"/>
                <a:ea typeface="Arial" panose="020B0604020202020204" pitchFamily="34" charset="0"/>
              </a:rPr>
              <a:t>  </a:t>
            </a:r>
            <a:r>
              <a:rPr lang="en-US" sz="1800" b="1" i="1" dirty="0">
                <a:solidFill>
                  <a:schemeClr val="bg1"/>
                </a:solidFill>
                <a:effectLst/>
                <a:latin typeface="Times New Roman" panose="02020603050405020304" pitchFamily="18" charset="0"/>
                <a:ea typeface="Arial" panose="020B0604020202020204" pitchFamily="34" charset="0"/>
              </a:rPr>
              <a:t>Andrei Romulus </a:t>
            </a:r>
            <a:r>
              <a:rPr lang="en-US" sz="1800" b="1" i="1" dirty="0" err="1">
                <a:solidFill>
                  <a:schemeClr val="bg1"/>
                </a:solidFill>
                <a:effectLst/>
                <a:latin typeface="Times New Roman" panose="02020603050405020304" pitchFamily="18" charset="0"/>
                <a:ea typeface="Arial" panose="020B0604020202020204" pitchFamily="34" charset="0"/>
              </a:rPr>
              <a:t>G</a:t>
            </a:r>
            <a:r>
              <a:rPr lang="en-US" sz="1800" b="1" i="1" dirty="0" err="1">
                <a:solidFill>
                  <a:schemeClr val="bg1"/>
                </a:solidFill>
                <a:latin typeface="Times New Roman" panose="02020603050405020304" pitchFamily="18" charset="0"/>
                <a:ea typeface="Arial" panose="020B0604020202020204" pitchFamily="34" charset="0"/>
              </a:rPr>
              <a:t>eorghica</a:t>
            </a:r>
            <a:r>
              <a:rPr lang="en-US" sz="1800" b="1" i="1" dirty="0">
                <a:solidFill>
                  <a:schemeClr val="bg1"/>
                </a:solidFill>
                <a:latin typeface="Times New Roman" panose="02020603050405020304" pitchFamily="18" charset="0"/>
                <a:ea typeface="Arial" panose="020B0604020202020204" pitchFamily="34" charset="0"/>
              </a:rPr>
              <a:t>         2111862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8" name="Title 1048587"/>
          <p:cNvSpPr>
            <a:spLocks noGrp="1"/>
          </p:cNvSpPr>
          <p:nvPr>
            <p:ph type="ctrTitle"/>
          </p:nvPr>
        </p:nvSpPr>
        <p:spPr>
          <a:xfrm>
            <a:off x="685800" y="303322"/>
            <a:ext cx="7772400" cy="492654"/>
          </a:xfrm>
        </p:spPr>
        <p:txBody>
          <a:bodyPr>
            <a:normAutofit fontScale="90000"/>
          </a:bodyPr>
          <a:lstStyle/>
          <a:p>
            <a:r>
              <a:rPr lang="en-US"/>
              <a:t>Introduction</a:t>
            </a:r>
          </a:p>
        </p:txBody>
      </p:sp>
      <p:sp>
        <p:nvSpPr>
          <p:cNvPr id="1048589" name="Subtitle 1048588"/>
          <p:cNvSpPr>
            <a:spLocks noGrp="1"/>
          </p:cNvSpPr>
          <p:nvPr>
            <p:ph type="subTitle" idx="1"/>
          </p:nvPr>
        </p:nvSpPr>
        <p:spPr>
          <a:xfrm>
            <a:off x="341815" y="1205868"/>
            <a:ext cx="4634229" cy="4446265"/>
          </a:xfrm>
        </p:spPr>
        <p:txBody>
          <a:bodyPr>
            <a:normAutofit fontScale="77500" lnSpcReduction="20000"/>
          </a:bodyPr>
          <a:lstStyle/>
          <a:p>
            <a:pPr marL="342900" indent="-342900" algn="l">
              <a:lnSpc>
                <a:spcPct val="150000"/>
              </a:lnSpc>
              <a:buFont typeface="Arial"/>
              <a:buChar char="•"/>
            </a:pPr>
            <a:r>
              <a:rPr lang="en-US" dirty="0"/>
              <a:t>Teamwork helps in accomplishing a work effectively.</a:t>
            </a:r>
          </a:p>
          <a:p>
            <a:pPr marL="342900" indent="-342900" algn="l">
              <a:lnSpc>
                <a:spcPct val="150000"/>
              </a:lnSpc>
              <a:buFont typeface="Arial"/>
              <a:buChar char="•"/>
            </a:pPr>
            <a:r>
              <a:rPr lang="en-US" dirty="0"/>
              <a:t>Teamwork helps in overcoming all the problems quickly.</a:t>
            </a:r>
          </a:p>
          <a:p>
            <a:pPr marL="342900" indent="-342900" algn="l">
              <a:lnSpc>
                <a:spcPct val="150000"/>
              </a:lnSpc>
              <a:buFont typeface="Arial"/>
              <a:buChar char="•"/>
            </a:pPr>
            <a:r>
              <a:rPr lang="en-US" dirty="0"/>
              <a:t>Great Teamwork is possible through effective communication</a:t>
            </a:r>
          </a:p>
          <a:p>
            <a:pPr marL="342900" indent="-342900">
              <a:lnSpc>
                <a:spcPct val="150000"/>
              </a:lnSpc>
              <a:buFont typeface="Arial"/>
              <a:buChar char="•"/>
            </a:pPr>
            <a:endParaRPr lang="en-US" dirty="0"/>
          </a:p>
        </p:txBody>
      </p:sp>
      <p:pic>
        <p:nvPicPr>
          <p:cNvPr id="2097152" name="Picture 2097151"/>
          <p:cNvPicPr>
            <a:picLocks/>
          </p:cNvPicPr>
          <p:nvPr/>
        </p:nvPicPr>
        <p:blipFill>
          <a:blip r:embed="rId3"/>
          <a:stretch>
            <a:fillRect/>
          </a:stretch>
        </p:blipFill>
        <p:spPr>
          <a:xfrm>
            <a:off x="4976043" y="1443199"/>
            <a:ext cx="3377045" cy="251794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0" name="Title 1048589"/>
          <p:cNvSpPr>
            <a:spLocks noGrp="1"/>
          </p:cNvSpPr>
          <p:nvPr>
            <p:ph type="ctrTitle"/>
          </p:nvPr>
        </p:nvSpPr>
        <p:spPr>
          <a:xfrm>
            <a:off x="685800" y="317660"/>
            <a:ext cx="7772400" cy="1265295"/>
          </a:xfrm>
        </p:spPr>
        <p:txBody>
          <a:bodyPr>
            <a:normAutofit fontScale="90000"/>
          </a:bodyPr>
          <a:lstStyle/>
          <a:p>
            <a:r>
              <a:rPr lang="en-US"/>
              <a:t>Benefits of team working</a:t>
            </a:r>
          </a:p>
        </p:txBody>
      </p:sp>
      <p:sp>
        <p:nvSpPr>
          <p:cNvPr id="1048591" name="Subtitle 1048590"/>
          <p:cNvSpPr>
            <a:spLocks noGrp="1"/>
          </p:cNvSpPr>
          <p:nvPr>
            <p:ph type="subTitle" idx="1"/>
          </p:nvPr>
        </p:nvSpPr>
        <p:spPr>
          <a:xfrm rot="21600000">
            <a:off x="426098" y="1976739"/>
            <a:ext cx="4406005" cy="4572843"/>
          </a:xfrm>
        </p:spPr>
        <p:txBody>
          <a:bodyPr>
            <a:normAutofit/>
          </a:bodyPr>
          <a:lstStyle/>
          <a:p>
            <a:pPr marL="342900" indent="-342900" algn="l">
              <a:buFont typeface="Arial"/>
              <a:buChar char="•"/>
            </a:pPr>
            <a:r>
              <a:rPr lang="en-US" sz="2400" dirty="0"/>
              <a:t>Teamwork helps in better problem solving in every field (</a:t>
            </a:r>
            <a:r>
              <a:rPr lang="en-US" sz="2400" dirty="0" err="1"/>
              <a:t>Facerenza</a:t>
            </a:r>
            <a:r>
              <a:rPr lang="en-US" sz="2400" dirty="0"/>
              <a:t> et al., 2018).</a:t>
            </a:r>
          </a:p>
          <a:p>
            <a:pPr marL="342900" indent="-342900" algn="l">
              <a:buFont typeface="Arial"/>
              <a:buChar char="•"/>
            </a:pPr>
            <a:r>
              <a:rPr lang="en-US" sz="2400" dirty="0"/>
              <a:t>It boosted productivity in the consultancy business organizations.</a:t>
            </a:r>
          </a:p>
          <a:p>
            <a:pPr marL="342900" indent="-342900" algn="l">
              <a:buFont typeface="Arial"/>
              <a:buChar char="•"/>
            </a:pPr>
            <a:r>
              <a:rPr lang="en-US" sz="2400" dirty="0"/>
              <a:t>Consultants can together solve a number of problems because of teamwork.</a:t>
            </a:r>
          </a:p>
          <a:p>
            <a:pPr marL="342900" indent="-342900">
              <a:buFont typeface="Arial"/>
              <a:buChar char="•"/>
            </a:pPr>
            <a:endParaRPr lang="en-US" sz="2400" dirty="0"/>
          </a:p>
        </p:txBody>
      </p:sp>
      <p:pic>
        <p:nvPicPr>
          <p:cNvPr id="2097153" name="Picture 2097152"/>
          <p:cNvPicPr>
            <a:picLocks/>
          </p:cNvPicPr>
          <p:nvPr/>
        </p:nvPicPr>
        <p:blipFill>
          <a:blip r:embed="rId3"/>
          <a:stretch>
            <a:fillRect/>
          </a:stretch>
        </p:blipFill>
        <p:spPr>
          <a:xfrm>
            <a:off x="5498488" y="2273860"/>
            <a:ext cx="3469665" cy="253260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2" name="Title 1048591"/>
          <p:cNvSpPr>
            <a:spLocks noGrp="1"/>
          </p:cNvSpPr>
          <p:nvPr>
            <p:ph type="ctrTitle"/>
          </p:nvPr>
        </p:nvSpPr>
        <p:spPr>
          <a:xfrm>
            <a:off x="685800" y="515562"/>
            <a:ext cx="7772400" cy="1076405"/>
          </a:xfrm>
        </p:spPr>
        <p:txBody>
          <a:bodyPr>
            <a:normAutofit fontScale="90000"/>
          </a:bodyPr>
          <a:lstStyle/>
          <a:p>
            <a:r>
              <a:rPr lang="en-US"/>
              <a:t>Innovation derives of team working</a:t>
            </a:r>
          </a:p>
        </p:txBody>
      </p:sp>
      <p:sp>
        <p:nvSpPr>
          <p:cNvPr id="1048593" name="Subtitle 1048592"/>
          <p:cNvSpPr>
            <a:spLocks noGrp="1"/>
          </p:cNvSpPr>
          <p:nvPr>
            <p:ph type="subTitle" idx="1"/>
          </p:nvPr>
        </p:nvSpPr>
        <p:spPr>
          <a:xfrm>
            <a:off x="425620" y="1851548"/>
            <a:ext cx="4909704" cy="4530628"/>
          </a:xfrm>
        </p:spPr>
        <p:txBody>
          <a:bodyPr>
            <a:normAutofit fontScale="92500" lnSpcReduction="10000"/>
          </a:bodyPr>
          <a:lstStyle/>
          <a:p>
            <a:pPr marL="342900" indent="-342900" algn="l">
              <a:buFont typeface="Arial"/>
              <a:buChar char="•"/>
            </a:pPr>
            <a:r>
              <a:rPr lang="en-US"/>
              <a:t>Teamwork helps in increasing team potential in order to attain innovation (Li et al., 2019).</a:t>
            </a:r>
          </a:p>
          <a:p>
            <a:pPr marL="342900" indent="-342900" algn="l">
              <a:buFont typeface="Arial"/>
              <a:buChar char="•"/>
            </a:pPr>
            <a:r>
              <a:rPr lang="en-US"/>
              <a:t>In a team, a number of people present with different ideas and strategies.</a:t>
            </a:r>
          </a:p>
          <a:p>
            <a:pPr marL="342900" indent="-342900" algn="l">
              <a:buFont typeface="Arial"/>
              <a:buChar char="•"/>
            </a:pPr>
            <a:r>
              <a:rPr lang="en-US"/>
              <a:t>An innovative product or service comes out of the collaborative ideas of team members.</a:t>
            </a:r>
          </a:p>
          <a:p>
            <a:pPr marL="342900" indent="-342900" algn="l">
              <a:buFont typeface="Arial"/>
              <a:buChar char="•"/>
            </a:pPr>
            <a:endParaRPr lang="en-US"/>
          </a:p>
        </p:txBody>
      </p:sp>
      <p:pic>
        <p:nvPicPr>
          <p:cNvPr id="2097154" name="Picture 2097153"/>
          <p:cNvPicPr>
            <a:picLocks/>
          </p:cNvPicPr>
          <p:nvPr/>
        </p:nvPicPr>
        <p:blipFill>
          <a:blip r:embed="rId3"/>
          <a:stretch>
            <a:fillRect/>
          </a:stretch>
        </p:blipFill>
        <p:spPr>
          <a:xfrm>
            <a:off x="5918696" y="1851548"/>
            <a:ext cx="2883703" cy="28815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4" name="Title 1048593"/>
          <p:cNvSpPr>
            <a:spLocks noGrp="1"/>
          </p:cNvSpPr>
          <p:nvPr>
            <p:ph type="ctrTitle"/>
          </p:nvPr>
        </p:nvSpPr>
        <p:spPr>
          <a:xfrm>
            <a:off x="228023" y="1033784"/>
            <a:ext cx="8687952" cy="1411626"/>
          </a:xfrm>
        </p:spPr>
        <p:txBody>
          <a:bodyPr>
            <a:noAutofit/>
          </a:bodyPr>
          <a:lstStyle/>
          <a:p>
            <a:r>
              <a:rPr lang="en-US" sz="3600" dirty="0"/>
              <a:t>Healthy relationship forms from team working</a:t>
            </a:r>
            <a:br>
              <a:rPr lang="en-US" sz="3600" dirty="0"/>
            </a:br>
            <a:endParaRPr lang="en-US" sz="3600" dirty="0"/>
          </a:p>
        </p:txBody>
      </p:sp>
      <p:sp>
        <p:nvSpPr>
          <p:cNvPr id="1048595" name="Subtitle 1048594"/>
          <p:cNvSpPr>
            <a:spLocks noGrp="1"/>
          </p:cNvSpPr>
          <p:nvPr>
            <p:ph type="subTitle" idx="1"/>
          </p:nvPr>
        </p:nvSpPr>
        <p:spPr>
          <a:xfrm>
            <a:off x="460606" y="2555606"/>
            <a:ext cx="4951235" cy="3875996"/>
          </a:xfrm>
        </p:spPr>
        <p:txBody>
          <a:bodyPr>
            <a:normAutofit fontScale="92500" lnSpcReduction="10000"/>
          </a:bodyPr>
          <a:lstStyle/>
          <a:p>
            <a:pPr marL="342900" indent="-342900" algn="l">
              <a:buFont typeface="Arial"/>
              <a:buChar char="•"/>
            </a:pPr>
            <a:r>
              <a:rPr lang="en-US" dirty="0"/>
              <a:t>Teamwork helps in making happier team members</a:t>
            </a:r>
          </a:p>
          <a:p>
            <a:pPr marL="342900" indent="-342900" algn="l">
              <a:buFont typeface="Arial"/>
              <a:buChar char="•"/>
            </a:pPr>
            <a:r>
              <a:rPr lang="en-US" dirty="0"/>
              <a:t>Communication helps in building good relationships among the team members.</a:t>
            </a:r>
          </a:p>
          <a:p>
            <a:pPr marL="342900" indent="-342900" algn="l">
              <a:buFont typeface="Arial"/>
              <a:buChar char="•"/>
            </a:pPr>
            <a:r>
              <a:rPr lang="en-US" dirty="0"/>
              <a:t>Teamwork helps team members to gather additional and necessary knowledge from each other (</a:t>
            </a:r>
            <a:r>
              <a:rPr lang="en-US" dirty="0" err="1"/>
              <a:t>Nisar</a:t>
            </a:r>
            <a:r>
              <a:rPr lang="en-US" dirty="0"/>
              <a:t> et al., 2019).</a:t>
            </a:r>
          </a:p>
          <a:p>
            <a:pPr marL="342900" indent="-342900" algn="l">
              <a:buFont typeface="Arial"/>
              <a:buChar char="•"/>
            </a:pPr>
            <a:endParaRPr lang="en-US" dirty="0"/>
          </a:p>
        </p:txBody>
      </p:sp>
      <p:pic>
        <p:nvPicPr>
          <p:cNvPr id="2097155" name="Picture 2097154"/>
          <p:cNvPicPr>
            <a:picLocks/>
          </p:cNvPicPr>
          <p:nvPr/>
        </p:nvPicPr>
        <p:blipFill>
          <a:blip r:embed="rId3"/>
          <a:stretch>
            <a:fillRect/>
          </a:stretch>
        </p:blipFill>
        <p:spPr>
          <a:xfrm>
            <a:off x="5807900" y="3289473"/>
            <a:ext cx="3195423" cy="197931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Title 1048595"/>
          <p:cNvSpPr>
            <a:spLocks noGrp="1"/>
          </p:cNvSpPr>
          <p:nvPr>
            <p:ph type="ctrTitle"/>
          </p:nvPr>
        </p:nvSpPr>
        <p:spPr>
          <a:xfrm>
            <a:off x="309129" y="0"/>
            <a:ext cx="8525741" cy="2387600"/>
          </a:xfrm>
        </p:spPr>
        <p:txBody>
          <a:bodyPr>
            <a:noAutofit/>
          </a:bodyPr>
          <a:lstStyle/>
          <a:p>
            <a:r>
              <a:rPr lang="en-US" sz="3200" dirty="0"/>
              <a:t>Benefits of team working in enhancing personal growth</a:t>
            </a:r>
            <a:br>
              <a:rPr lang="en-US" sz="3200" dirty="0"/>
            </a:br>
            <a:endParaRPr lang="en-US" sz="3200" dirty="0"/>
          </a:p>
        </p:txBody>
      </p:sp>
      <p:sp>
        <p:nvSpPr>
          <p:cNvPr id="1048597" name="Subtitle 1048596"/>
          <p:cNvSpPr>
            <a:spLocks noGrp="1"/>
          </p:cNvSpPr>
          <p:nvPr>
            <p:ph type="subTitle" idx="1"/>
          </p:nvPr>
        </p:nvSpPr>
        <p:spPr>
          <a:xfrm>
            <a:off x="297405" y="2387600"/>
            <a:ext cx="5085051" cy="4112163"/>
          </a:xfrm>
        </p:spPr>
        <p:txBody>
          <a:bodyPr>
            <a:normAutofit fontScale="92500" lnSpcReduction="20000"/>
          </a:bodyPr>
          <a:lstStyle/>
          <a:p>
            <a:pPr marL="342900" indent="-342900" algn="l">
              <a:buFont typeface="Arial"/>
              <a:buChar char="•"/>
            </a:pPr>
            <a:r>
              <a:rPr lang="en-US" dirty="0"/>
              <a:t>Teamwork helps in enhancing personal growth among team members (Mughal and Iraqi, 2020).</a:t>
            </a:r>
          </a:p>
          <a:p>
            <a:pPr marL="342900" indent="-342900" algn="l">
              <a:buFont typeface="Arial"/>
              <a:buChar char="•"/>
            </a:pPr>
            <a:r>
              <a:rPr lang="en-US" dirty="0"/>
              <a:t>There is the possibility of more growth among team members as a result of team working.</a:t>
            </a:r>
          </a:p>
          <a:p>
            <a:pPr marL="342900" indent="-342900" algn="l">
              <a:buFont typeface="Arial"/>
              <a:buChar char="•"/>
            </a:pPr>
            <a:r>
              <a:rPr lang="en-US" dirty="0"/>
              <a:t>Teamwork helps in bringing together various employees from different cultural backgrounds.</a:t>
            </a:r>
          </a:p>
          <a:p>
            <a:pPr marL="342900" indent="-342900" algn="l">
              <a:buFont typeface="Arial"/>
              <a:buChar char="•"/>
            </a:pPr>
            <a:endParaRPr lang="en-US" dirty="0"/>
          </a:p>
        </p:txBody>
      </p:sp>
      <p:pic>
        <p:nvPicPr>
          <p:cNvPr id="2097156" name="Picture 2097155"/>
          <p:cNvPicPr>
            <a:picLocks/>
          </p:cNvPicPr>
          <p:nvPr/>
        </p:nvPicPr>
        <p:blipFill>
          <a:blip r:embed="rId3"/>
          <a:stretch>
            <a:fillRect/>
          </a:stretch>
        </p:blipFill>
        <p:spPr>
          <a:xfrm>
            <a:off x="5851113" y="3372339"/>
            <a:ext cx="2737837" cy="221942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itle 1048597"/>
          <p:cNvSpPr>
            <a:spLocks noGrp="1"/>
          </p:cNvSpPr>
          <p:nvPr>
            <p:ph type="ctrTitle"/>
          </p:nvPr>
        </p:nvSpPr>
        <p:spPr>
          <a:xfrm>
            <a:off x="510132" y="556497"/>
            <a:ext cx="8466988" cy="1743562"/>
          </a:xfrm>
        </p:spPr>
        <p:txBody>
          <a:bodyPr>
            <a:noAutofit/>
          </a:bodyPr>
          <a:lstStyle/>
          <a:p>
            <a:r>
              <a:rPr lang="en-US" sz="3200" dirty="0"/>
              <a:t>Benefits of team working in reducing risk</a:t>
            </a:r>
            <a:br>
              <a:rPr lang="en-US" sz="3200" dirty="0"/>
            </a:br>
            <a:endParaRPr lang="en-US" sz="3200" dirty="0"/>
          </a:p>
        </p:txBody>
      </p:sp>
      <p:sp>
        <p:nvSpPr>
          <p:cNvPr id="1048599" name="Subtitle 1048598"/>
          <p:cNvSpPr>
            <a:spLocks noGrp="1"/>
          </p:cNvSpPr>
          <p:nvPr>
            <p:ph type="subTitle" idx="1"/>
          </p:nvPr>
        </p:nvSpPr>
        <p:spPr>
          <a:xfrm>
            <a:off x="613441" y="2269152"/>
            <a:ext cx="4685955" cy="4987433"/>
          </a:xfrm>
        </p:spPr>
        <p:txBody>
          <a:bodyPr/>
          <a:lstStyle/>
          <a:p>
            <a:pPr marL="342900" indent="-342900" algn="l">
              <a:buFont typeface="Arial"/>
              <a:buChar char="•"/>
            </a:pPr>
            <a:r>
              <a:rPr lang="en-US" dirty="0"/>
              <a:t>Teamwork is a smarter risk taking strategy.</a:t>
            </a:r>
          </a:p>
          <a:p>
            <a:pPr marL="342900" indent="-342900" algn="l">
              <a:buFont typeface="Arial"/>
              <a:buChar char="•"/>
            </a:pPr>
            <a:r>
              <a:rPr lang="en-US" dirty="0"/>
              <a:t>Because of teamwork there is a possibility of facing fewer mistakes.</a:t>
            </a:r>
          </a:p>
          <a:p>
            <a:pPr marL="342900" indent="-342900" algn="l">
              <a:buFont typeface="Arial"/>
              <a:buChar char="•"/>
            </a:pPr>
            <a:r>
              <a:rPr lang="en-US" dirty="0"/>
              <a:t>It helps in expanding creativity among employees  (Li et al., 2019).</a:t>
            </a:r>
          </a:p>
          <a:p>
            <a:pPr marL="342900" indent="-342900" algn="l">
              <a:buFont typeface="Arial"/>
              <a:buChar char="•"/>
            </a:pPr>
            <a:endParaRPr lang="en-US" dirty="0"/>
          </a:p>
        </p:txBody>
      </p:sp>
      <p:pic>
        <p:nvPicPr>
          <p:cNvPr id="2097157" name="Picture 2097156"/>
          <p:cNvPicPr>
            <a:picLocks/>
          </p:cNvPicPr>
          <p:nvPr/>
        </p:nvPicPr>
        <p:blipFill>
          <a:blip r:embed="rId3"/>
          <a:stretch>
            <a:fillRect/>
          </a:stretch>
        </p:blipFill>
        <p:spPr>
          <a:xfrm>
            <a:off x="5773991" y="2796688"/>
            <a:ext cx="3158994" cy="332275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Title 1048599"/>
          <p:cNvSpPr>
            <a:spLocks noGrp="1"/>
          </p:cNvSpPr>
          <p:nvPr>
            <p:ph type="ctrTitle"/>
          </p:nvPr>
        </p:nvSpPr>
        <p:spPr>
          <a:xfrm>
            <a:off x="585786" y="528344"/>
            <a:ext cx="8558213" cy="1670499"/>
          </a:xfrm>
        </p:spPr>
        <p:txBody>
          <a:bodyPr>
            <a:noAutofit/>
          </a:bodyPr>
          <a:lstStyle/>
          <a:p>
            <a:r>
              <a:rPr lang="en-US" sz="3200" dirty="0"/>
              <a:t>Forming Stage of team development</a:t>
            </a:r>
            <a:br>
              <a:rPr lang="en-US" sz="3200" dirty="0"/>
            </a:br>
            <a:endParaRPr lang="en-US" sz="3200" dirty="0"/>
          </a:p>
        </p:txBody>
      </p:sp>
      <p:sp>
        <p:nvSpPr>
          <p:cNvPr id="1048601" name="Subtitle 1048600"/>
          <p:cNvSpPr>
            <a:spLocks noGrp="1"/>
          </p:cNvSpPr>
          <p:nvPr>
            <p:ph type="subTitle" idx="1"/>
          </p:nvPr>
        </p:nvSpPr>
        <p:spPr>
          <a:xfrm>
            <a:off x="294320" y="2198842"/>
            <a:ext cx="5391372" cy="4439513"/>
          </a:xfrm>
        </p:spPr>
        <p:txBody>
          <a:bodyPr>
            <a:normAutofit fontScale="92500"/>
          </a:bodyPr>
          <a:lstStyle/>
          <a:p>
            <a:pPr marL="342900" indent="-342900" algn="l">
              <a:buFont typeface="Arial"/>
              <a:buChar char="•"/>
            </a:pPr>
            <a:r>
              <a:rPr lang="en-US" dirty="0"/>
              <a:t>There are five stages of team Development as per </a:t>
            </a:r>
            <a:r>
              <a:rPr lang="en-US" b="1" i="1" dirty="0" err="1"/>
              <a:t>Tuckman’s</a:t>
            </a:r>
            <a:r>
              <a:rPr lang="en-US" b="1" i="1" dirty="0"/>
              <a:t> model of team development </a:t>
            </a:r>
            <a:r>
              <a:rPr lang="en-US" dirty="0"/>
              <a:t>(</a:t>
            </a:r>
            <a:r>
              <a:rPr lang="en-US" dirty="0" err="1"/>
              <a:t>Killan</a:t>
            </a:r>
            <a:r>
              <a:rPr lang="en-US" dirty="0"/>
              <a:t>, 2021).</a:t>
            </a:r>
          </a:p>
          <a:p>
            <a:pPr marL="342900" indent="-342900" algn="l">
              <a:buFont typeface="Arial"/>
              <a:buChar char="•"/>
            </a:pPr>
            <a:r>
              <a:rPr lang="en-US" dirty="0"/>
              <a:t>The first stage is the forming stage where teams are formed for teamwork.</a:t>
            </a:r>
          </a:p>
          <a:p>
            <a:pPr marL="342900" indent="-342900" algn="l">
              <a:buFont typeface="Arial"/>
              <a:buChar char="•"/>
            </a:pPr>
            <a:r>
              <a:rPr lang="en-US" dirty="0"/>
              <a:t>All the five stages consist of three aspects of employees- feeling, </a:t>
            </a:r>
            <a:r>
              <a:rPr lang="en-US" dirty="0" err="1"/>
              <a:t>behaviour</a:t>
            </a:r>
            <a:r>
              <a:rPr lang="en-US" dirty="0"/>
              <a:t> and team task.</a:t>
            </a:r>
          </a:p>
          <a:p>
            <a:pPr marL="342900" indent="-342900" algn="l">
              <a:buFont typeface="Arial"/>
              <a:buChar char="•"/>
            </a:pPr>
            <a:endParaRPr lang="en-US" dirty="0"/>
          </a:p>
        </p:txBody>
      </p:sp>
      <p:pic>
        <p:nvPicPr>
          <p:cNvPr id="2097158" name="Picture 2097157"/>
          <p:cNvPicPr>
            <a:picLocks/>
          </p:cNvPicPr>
          <p:nvPr/>
        </p:nvPicPr>
        <p:blipFill>
          <a:blip r:embed="rId3"/>
          <a:stretch>
            <a:fillRect/>
          </a:stretch>
        </p:blipFill>
        <p:spPr>
          <a:xfrm>
            <a:off x="5914290" y="3066350"/>
            <a:ext cx="2849620" cy="200974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048601"/>
          <p:cNvSpPr>
            <a:spLocks noGrp="1"/>
          </p:cNvSpPr>
          <p:nvPr>
            <p:ph type="ctrTitle"/>
          </p:nvPr>
        </p:nvSpPr>
        <p:spPr>
          <a:xfrm>
            <a:off x="393554" y="0"/>
            <a:ext cx="8356889" cy="1881415"/>
          </a:xfrm>
        </p:spPr>
        <p:txBody>
          <a:bodyPr>
            <a:normAutofit/>
          </a:bodyPr>
          <a:lstStyle/>
          <a:p>
            <a:r>
              <a:rPr lang="en-US" sz="3200" dirty="0"/>
              <a:t>Storming stage of team development</a:t>
            </a:r>
            <a:br>
              <a:rPr lang="en-US" sz="3200" dirty="0"/>
            </a:br>
            <a:endParaRPr lang="en-US" sz="3200" dirty="0"/>
          </a:p>
        </p:txBody>
      </p:sp>
      <p:sp>
        <p:nvSpPr>
          <p:cNvPr id="1048603" name="Subtitle 1048602"/>
          <p:cNvSpPr>
            <a:spLocks noGrp="1"/>
          </p:cNvSpPr>
          <p:nvPr>
            <p:ph type="subTitle" idx="1"/>
          </p:nvPr>
        </p:nvSpPr>
        <p:spPr>
          <a:xfrm>
            <a:off x="393555" y="1853631"/>
            <a:ext cx="5111732" cy="4279920"/>
          </a:xfrm>
        </p:spPr>
        <p:txBody>
          <a:bodyPr>
            <a:normAutofit fontScale="92500" lnSpcReduction="20000"/>
          </a:bodyPr>
          <a:lstStyle/>
          <a:p>
            <a:pPr marL="342900" indent="-342900" algn="l">
              <a:buFont typeface="Arial"/>
              <a:buChar char="•"/>
            </a:pPr>
            <a:r>
              <a:rPr lang="en-US" dirty="0"/>
              <a:t>The second stage of team development is known as storming (</a:t>
            </a:r>
            <a:r>
              <a:rPr lang="en-US" dirty="0" err="1"/>
              <a:t>Cresswell</a:t>
            </a:r>
            <a:r>
              <a:rPr lang="en-US" dirty="0"/>
              <a:t>-Yeager, 2021).</a:t>
            </a:r>
          </a:p>
          <a:p>
            <a:pPr marL="342900" indent="-342900" algn="l">
              <a:buFont typeface="Arial"/>
              <a:buChar char="•"/>
            </a:pPr>
            <a:r>
              <a:rPr lang="en-US" dirty="0"/>
              <a:t>In the second stage teams observed that they cannot live in their early goals and expectations.</a:t>
            </a:r>
          </a:p>
          <a:p>
            <a:pPr marL="342900" indent="-342900" algn="l">
              <a:buFont typeface="Arial"/>
              <a:buChar char="•"/>
            </a:pPr>
            <a:r>
              <a:rPr lang="en-US" dirty="0"/>
              <a:t>The </a:t>
            </a:r>
            <a:r>
              <a:rPr lang="en-US" dirty="0" err="1"/>
              <a:t>behaviour</a:t>
            </a:r>
            <a:r>
              <a:rPr lang="en-US" dirty="0"/>
              <a:t> of employees changes in this stage and it is impolite in comparison to the forming stage.</a:t>
            </a:r>
          </a:p>
          <a:p>
            <a:pPr marL="342900" indent="-342900" algn="l">
              <a:buFont typeface="Arial"/>
              <a:buChar char="•"/>
            </a:pPr>
            <a:endParaRPr lang="en-US" dirty="0"/>
          </a:p>
        </p:txBody>
      </p:sp>
      <p:pic>
        <p:nvPicPr>
          <p:cNvPr id="2097159" name="Picture 2097158"/>
          <p:cNvPicPr>
            <a:picLocks/>
          </p:cNvPicPr>
          <p:nvPr/>
        </p:nvPicPr>
        <p:blipFill>
          <a:blip r:embed="rId3"/>
          <a:stretch>
            <a:fillRect/>
          </a:stretch>
        </p:blipFill>
        <p:spPr>
          <a:xfrm>
            <a:off x="5829511" y="2189281"/>
            <a:ext cx="2920932" cy="247943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Title 1048603"/>
          <p:cNvSpPr>
            <a:spLocks noGrp="1"/>
          </p:cNvSpPr>
          <p:nvPr>
            <p:ph type="ctrTitle"/>
          </p:nvPr>
        </p:nvSpPr>
        <p:spPr>
          <a:xfrm>
            <a:off x="800099" y="648171"/>
            <a:ext cx="8343900" cy="1654281"/>
          </a:xfrm>
        </p:spPr>
        <p:txBody>
          <a:bodyPr>
            <a:noAutofit/>
          </a:bodyPr>
          <a:lstStyle/>
          <a:p>
            <a:r>
              <a:rPr lang="en-US" sz="3200" dirty="0"/>
              <a:t>Norming stage of team development</a:t>
            </a:r>
            <a:br>
              <a:rPr lang="en-US" sz="3200" dirty="0"/>
            </a:br>
            <a:endParaRPr lang="en-US" sz="3200" dirty="0"/>
          </a:p>
        </p:txBody>
      </p:sp>
      <p:sp>
        <p:nvSpPr>
          <p:cNvPr id="1048605" name="Subtitle 1048604"/>
          <p:cNvSpPr>
            <a:spLocks noGrp="1"/>
          </p:cNvSpPr>
          <p:nvPr>
            <p:ph type="subTitle" idx="1"/>
          </p:nvPr>
        </p:nvSpPr>
        <p:spPr>
          <a:xfrm>
            <a:off x="407721" y="1955077"/>
            <a:ext cx="4985835" cy="4504443"/>
          </a:xfrm>
        </p:spPr>
        <p:txBody>
          <a:bodyPr>
            <a:normAutofit fontScale="91667" lnSpcReduction="20000"/>
          </a:bodyPr>
          <a:lstStyle/>
          <a:p>
            <a:pPr marL="342900" indent="-342900" algn="l">
              <a:buFont typeface="Arial"/>
              <a:buChar char="•"/>
            </a:pPr>
            <a:r>
              <a:rPr lang="en-US" dirty="0"/>
              <a:t>The third stage of team Development is known as the Norming stage (</a:t>
            </a:r>
            <a:r>
              <a:rPr lang="en-US" dirty="0" err="1"/>
              <a:t>Killan</a:t>
            </a:r>
            <a:r>
              <a:rPr lang="en-US" dirty="0"/>
              <a:t>, 2021).</a:t>
            </a:r>
          </a:p>
          <a:p>
            <a:pPr marL="342900" indent="-342900" algn="l">
              <a:buFont typeface="Arial"/>
              <a:buChar char="•"/>
            </a:pPr>
            <a:r>
              <a:rPr lang="en-US" dirty="0"/>
              <a:t>At the normalizing stage of team development, team members begin to resolve the inconsistencies experience.</a:t>
            </a:r>
          </a:p>
          <a:p>
            <a:pPr marL="342900" indent="-342900" algn="l">
              <a:buFont typeface="Arial"/>
              <a:buChar char="•"/>
            </a:pPr>
            <a:r>
              <a:rPr lang="en-US" dirty="0"/>
              <a:t>The </a:t>
            </a:r>
            <a:r>
              <a:rPr lang="en-US" dirty="0" err="1"/>
              <a:t>behaviour</a:t>
            </a:r>
            <a:r>
              <a:rPr lang="en-US" dirty="0"/>
              <a:t> of employees changed. At this stage they started solving problems and creating a harmonious environment in workplaces.</a:t>
            </a:r>
          </a:p>
          <a:p>
            <a:pPr marL="342900" indent="-342900" algn="l">
              <a:buFont typeface="Arial"/>
              <a:buChar char="•"/>
            </a:pPr>
            <a:endParaRPr lang="en-US" dirty="0"/>
          </a:p>
        </p:txBody>
      </p:sp>
      <p:pic>
        <p:nvPicPr>
          <p:cNvPr id="2097160" name="Picture 2097159"/>
          <p:cNvPicPr>
            <a:picLocks/>
          </p:cNvPicPr>
          <p:nvPr/>
        </p:nvPicPr>
        <p:blipFill rotWithShape="1">
          <a:blip r:embed="rId3"/>
          <a:srcRect t="-8106" b="8106"/>
          <a:stretch/>
        </p:blipFill>
        <p:spPr>
          <a:xfrm>
            <a:off x="5986307" y="2468880"/>
            <a:ext cx="3028739" cy="239003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Title 1048605"/>
          <p:cNvSpPr>
            <a:spLocks noGrp="1"/>
          </p:cNvSpPr>
          <p:nvPr>
            <p:ph type="ctrTitle"/>
          </p:nvPr>
        </p:nvSpPr>
        <p:spPr>
          <a:xfrm>
            <a:off x="383813" y="732990"/>
            <a:ext cx="8376372" cy="1608855"/>
          </a:xfrm>
        </p:spPr>
        <p:txBody>
          <a:bodyPr>
            <a:noAutofit/>
          </a:bodyPr>
          <a:lstStyle/>
          <a:p>
            <a:r>
              <a:rPr lang="en-US" sz="3200" dirty="0"/>
              <a:t>Performing stage of team development</a:t>
            </a:r>
            <a:br>
              <a:rPr lang="en-US" sz="3200" dirty="0"/>
            </a:br>
            <a:endParaRPr lang="en-US" sz="3200" dirty="0"/>
          </a:p>
        </p:txBody>
      </p:sp>
      <p:sp>
        <p:nvSpPr>
          <p:cNvPr id="1048607" name="Subtitle 1048606"/>
          <p:cNvSpPr>
            <a:spLocks noGrp="1"/>
          </p:cNvSpPr>
          <p:nvPr>
            <p:ph type="subTitle" idx="1"/>
          </p:nvPr>
        </p:nvSpPr>
        <p:spPr>
          <a:xfrm>
            <a:off x="564668" y="2341845"/>
            <a:ext cx="4811963" cy="3999434"/>
          </a:xfrm>
        </p:spPr>
        <p:txBody>
          <a:bodyPr>
            <a:normAutofit fontScale="85000" lnSpcReduction="10000"/>
          </a:bodyPr>
          <a:lstStyle/>
          <a:p>
            <a:pPr marL="342900" indent="-342900" algn="l">
              <a:buFont typeface="Arial"/>
              <a:buChar char="•"/>
            </a:pPr>
            <a:r>
              <a:rPr lang="en-US" dirty="0"/>
              <a:t>The fourth stage is Performing where team members feel satisfied with their team (</a:t>
            </a:r>
            <a:r>
              <a:rPr lang="en-US" dirty="0" err="1"/>
              <a:t>Cresswell</a:t>
            </a:r>
            <a:r>
              <a:rPr lang="en-US" dirty="0"/>
              <a:t>-Yeager, 2021).</a:t>
            </a:r>
          </a:p>
          <a:p>
            <a:pPr marL="342900" indent="-342900" algn="l">
              <a:buFont typeface="Arial"/>
              <a:buChar char="•"/>
            </a:pPr>
            <a:r>
              <a:rPr lang="en-US" dirty="0"/>
              <a:t>Differences between members are appreciated and used to improve team performance.</a:t>
            </a:r>
          </a:p>
          <a:p>
            <a:pPr marL="342900" indent="-342900" algn="l">
              <a:buFont typeface="Arial"/>
              <a:buChar char="•"/>
            </a:pPr>
            <a:r>
              <a:rPr lang="en-US" dirty="0"/>
              <a:t>Commitment and competence among team members are high in this stage.</a:t>
            </a:r>
          </a:p>
          <a:p>
            <a:pPr marL="342900" indent="-342900" algn="l">
              <a:buFont typeface="Arial"/>
              <a:buChar char="•"/>
            </a:pPr>
            <a:endParaRPr lang="en-US" dirty="0"/>
          </a:p>
        </p:txBody>
      </p:sp>
      <p:pic>
        <p:nvPicPr>
          <p:cNvPr id="2097161" name="Picture 2097160"/>
          <p:cNvPicPr>
            <a:picLocks/>
          </p:cNvPicPr>
          <p:nvPr/>
        </p:nvPicPr>
        <p:blipFill>
          <a:blip r:embed="rId3"/>
          <a:stretch>
            <a:fillRect/>
          </a:stretch>
        </p:blipFill>
        <p:spPr>
          <a:xfrm>
            <a:off x="6228662" y="2341845"/>
            <a:ext cx="2361079" cy="235934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048607"/>
          <p:cNvSpPr>
            <a:spLocks noGrp="1"/>
          </p:cNvSpPr>
          <p:nvPr>
            <p:ph type="ctrTitle"/>
          </p:nvPr>
        </p:nvSpPr>
        <p:spPr>
          <a:xfrm>
            <a:off x="363772" y="356177"/>
            <a:ext cx="8428070" cy="1440127"/>
          </a:xfrm>
        </p:spPr>
        <p:txBody>
          <a:bodyPr>
            <a:noAutofit/>
          </a:bodyPr>
          <a:lstStyle/>
          <a:p>
            <a:r>
              <a:rPr lang="en-US" sz="3200" dirty="0"/>
              <a:t>Termination stage of team development</a:t>
            </a:r>
            <a:br>
              <a:rPr lang="en-US" sz="3200" dirty="0"/>
            </a:br>
            <a:endParaRPr lang="en-US" sz="3200" dirty="0"/>
          </a:p>
        </p:txBody>
      </p:sp>
      <p:sp>
        <p:nvSpPr>
          <p:cNvPr id="1048609" name="Subtitle 1048608"/>
          <p:cNvSpPr>
            <a:spLocks noGrp="1"/>
          </p:cNvSpPr>
          <p:nvPr>
            <p:ph type="subTitle" idx="1"/>
          </p:nvPr>
        </p:nvSpPr>
        <p:spPr>
          <a:xfrm>
            <a:off x="357964" y="1801292"/>
            <a:ext cx="5241422" cy="4169766"/>
          </a:xfrm>
        </p:spPr>
        <p:txBody>
          <a:bodyPr>
            <a:normAutofit fontScale="84167" lnSpcReduction="20000"/>
          </a:bodyPr>
          <a:lstStyle/>
          <a:p>
            <a:pPr marL="342900" indent="-342900" algn="l">
              <a:buFont typeface="Arial"/>
              <a:buChar char="•"/>
            </a:pPr>
            <a:r>
              <a:rPr lang="en-US" dirty="0"/>
              <a:t>The final and fifth stage of team development is known as the termination or ending stage (</a:t>
            </a:r>
            <a:r>
              <a:rPr lang="en-US" dirty="0" err="1"/>
              <a:t>Killan</a:t>
            </a:r>
            <a:r>
              <a:rPr lang="en-US" dirty="0"/>
              <a:t>, 2021)</a:t>
            </a:r>
          </a:p>
          <a:p>
            <a:pPr marL="342900" indent="-342900" algn="l">
              <a:buFont typeface="Arial"/>
              <a:buChar char="•"/>
            </a:pPr>
            <a:r>
              <a:rPr lang="en-US" dirty="0"/>
              <a:t>At the end of the project there are various feelings observed among employees, some may feel anxious or some may feel sad.</a:t>
            </a:r>
          </a:p>
          <a:p>
            <a:pPr marL="342900" indent="-342900" algn="l">
              <a:buFont typeface="Arial"/>
              <a:buChar char="•"/>
            </a:pPr>
            <a:r>
              <a:rPr lang="en-US" dirty="0"/>
              <a:t>Some team members may prove focused on their work and develop their efficiency while some may provide not so focused and their efficiency dropped.</a:t>
            </a:r>
          </a:p>
          <a:p>
            <a:pPr marL="342900" indent="-342900" algn="l">
              <a:buFont typeface="Arial"/>
              <a:buChar char="•"/>
            </a:pPr>
            <a:endParaRPr lang="en-US" dirty="0"/>
          </a:p>
        </p:txBody>
      </p:sp>
      <p:pic>
        <p:nvPicPr>
          <p:cNvPr id="2097162" name="Picture 2097161"/>
          <p:cNvPicPr>
            <a:picLocks/>
          </p:cNvPicPr>
          <p:nvPr/>
        </p:nvPicPr>
        <p:blipFill>
          <a:blip r:embed="rId3"/>
          <a:stretch>
            <a:fillRect/>
          </a:stretch>
        </p:blipFill>
        <p:spPr>
          <a:xfrm>
            <a:off x="5817771" y="2207764"/>
            <a:ext cx="2974071" cy="247454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Title 1048609"/>
          <p:cNvSpPr>
            <a:spLocks noGrp="1"/>
          </p:cNvSpPr>
          <p:nvPr>
            <p:ph type="ctrTitle"/>
          </p:nvPr>
        </p:nvSpPr>
        <p:spPr>
          <a:xfrm>
            <a:off x="685799" y="278722"/>
            <a:ext cx="7772400" cy="1543959"/>
          </a:xfrm>
        </p:spPr>
        <p:txBody>
          <a:bodyPr>
            <a:normAutofit/>
          </a:bodyPr>
          <a:lstStyle/>
          <a:p>
            <a:r>
              <a:rPr lang="en-US" sz="3600" dirty="0"/>
              <a:t>Team leader's roles</a:t>
            </a:r>
            <a:br>
              <a:rPr lang="en-US" sz="3600" dirty="0"/>
            </a:br>
            <a:endParaRPr lang="en-US" sz="3600" dirty="0"/>
          </a:p>
        </p:txBody>
      </p:sp>
      <p:sp>
        <p:nvSpPr>
          <p:cNvPr id="1048611" name="Subtitle 1048610"/>
          <p:cNvSpPr>
            <a:spLocks noGrp="1"/>
          </p:cNvSpPr>
          <p:nvPr>
            <p:ph type="subTitle" idx="1"/>
          </p:nvPr>
        </p:nvSpPr>
        <p:spPr>
          <a:xfrm>
            <a:off x="423296" y="1822681"/>
            <a:ext cx="4950439" cy="4409465"/>
          </a:xfrm>
        </p:spPr>
        <p:txBody>
          <a:bodyPr>
            <a:normAutofit fontScale="85000" lnSpcReduction="20000"/>
          </a:bodyPr>
          <a:lstStyle/>
          <a:p>
            <a:pPr marL="342900" indent="-342900" algn="l">
              <a:buFont typeface="Arial"/>
              <a:buChar char="•"/>
            </a:pPr>
            <a:r>
              <a:rPr lang="en-US" b="1" i="1" dirty="0" err="1"/>
              <a:t>Belbin’s</a:t>
            </a:r>
            <a:r>
              <a:rPr lang="en-US" b="1" i="1" dirty="0"/>
              <a:t> team leader roles </a:t>
            </a:r>
            <a:r>
              <a:rPr lang="en-US" dirty="0"/>
              <a:t>define the positions a team leader must hold with managing a team. </a:t>
            </a:r>
          </a:p>
          <a:p>
            <a:pPr marL="342900" indent="-342900" algn="l">
              <a:buFont typeface="Arial"/>
              <a:buChar char="•"/>
            </a:pPr>
            <a:r>
              <a:rPr lang="en-US" dirty="0"/>
              <a:t>Team leader of a Consultancy organization has various roles and responsibilities so also the team members also (Eisenberg et al., 2019).</a:t>
            </a:r>
          </a:p>
          <a:p>
            <a:pPr marL="342900" indent="-342900" algn="l">
              <a:buFont typeface="Arial"/>
              <a:buChar char="•"/>
            </a:pPr>
            <a:r>
              <a:rPr lang="en-US" dirty="0"/>
              <a:t>Resource invigilator is one of the responsibilities of the team leader.</a:t>
            </a:r>
          </a:p>
          <a:p>
            <a:pPr marL="342900" indent="-342900" algn="l">
              <a:buFont typeface="Arial"/>
              <a:buChar char="•"/>
            </a:pPr>
            <a:r>
              <a:rPr lang="en-US" dirty="0"/>
              <a:t>Another responsibility of the team leader is working as a team worker.</a:t>
            </a:r>
          </a:p>
          <a:p>
            <a:pPr marL="342900" indent="-342900" algn="l">
              <a:buFont typeface="Arial"/>
              <a:buChar char="•"/>
            </a:pPr>
            <a:endParaRPr lang="en-US" dirty="0"/>
          </a:p>
        </p:txBody>
      </p:sp>
      <p:pic>
        <p:nvPicPr>
          <p:cNvPr id="2097163" name="Picture 2097162"/>
          <p:cNvPicPr>
            <a:picLocks/>
          </p:cNvPicPr>
          <p:nvPr/>
        </p:nvPicPr>
        <p:blipFill>
          <a:blip r:embed="rId3"/>
          <a:stretch>
            <a:fillRect/>
          </a:stretch>
        </p:blipFill>
        <p:spPr>
          <a:xfrm>
            <a:off x="5659315" y="1790766"/>
            <a:ext cx="3273669" cy="1814324"/>
          </a:xfrm>
          <a:prstGeom prst="rect">
            <a:avLst/>
          </a:prstGeom>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59316" y="3851275"/>
            <a:ext cx="3273669" cy="1833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itle 1048611"/>
          <p:cNvSpPr>
            <a:spLocks noGrp="1"/>
          </p:cNvSpPr>
          <p:nvPr>
            <p:ph type="ctrTitle"/>
          </p:nvPr>
        </p:nvSpPr>
        <p:spPr>
          <a:xfrm>
            <a:off x="0" y="314120"/>
            <a:ext cx="9415461" cy="1397574"/>
          </a:xfrm>
        </p:spPr>
        <p:txBody>
          <a:bodyPr>
            <a:noAutofit/>
          </a:bodyPr>
          <a:lstStyle/>
          <a:p>
            <a:r>
              <a:rPr lang="en-US" sz="3200" dirty="0"/>
              <a:t>Team leader's Supervision roles</a:t>
            </a:r>
            <a:br>
              <a:rPr lang="en-US" sz="3200" dirty="0"/>
            </a:br>
            <a:endParaRPr lang="en-US" sz="3200" dirty="0"/>
          </a:p>
        </p:txBody>
      </p:sp>
      <p:sp>
        <p:nvSpPr>
          <p:cNvPr id="1048613" name="Subtitle 1048612"/>
          <p:cNvSpPr>
            <a:spLocks noGrp="1"/>
          </p:cNvSpPr>
          <p:nvPr>
            <p:ph type="subTitle" idx="1"/>
          </p:nvPr>
        </p:nvSpPr>
        <p:spPr>
          <a:xfrm>
            <a:off x="285751" y="1676656"/>
            <a:ext cx="4989634" cy="4611276"/>
          </a:xfrm>
        </p:spPr>
        <p:txBody>
          <a:bodyPr>
            <a:normAutofit fontScale="92500" lnSpcReduction="10000"/>
          </a:bodyPr>
          <a:lstStyle/>
          <a:p>
            <a:pPr marL="342900" indent="-342900" algn="l">
              <a:buFont typeface="Arial"/>
              <a:buChar char="•"/>
            </a:pPr>
            <a:r>
              <a:rPr lang="en-US" dirty="0"/>
              <a:t>To work in a team properly meetings are necessary and scheduling a meeting is a team responsibility.</a:t>
            </a:r>
          </a:p>
          <a:p>
            <a:pPr marL="342900" indent="-342900" algn="l">
              <a:buFont typeface="Arial"/>
              <a:buChar char="•"/>
            </a:pPr>
            <a:r>
              <a:rPr lang="en-US" dirty="0"/>
              <a:t>Being a coordinator is necessary and it is the responsibility of a team leader.</a:t>
            </a:r>
          </a:p>
          <a:p>
            <a:pPr marL="342900" indent="-342900" algn="l">
              <a:buFont typeface="Arial"/>
              <a:buChar char="•"/>
            </a:pPr>
            <a:r>
              <a:rPr lang="en-US" dirty="0"/>
              <a:t>Monitoring the team performance is the responsibility of a team leader (</a:t>
            </a:r>
            <a:r>
              <a:rPr lang="en-US" dirty="0" err="1"/>
              <a:t>Smallfield</a:t>
            </a:r>
            <a:r>
              <a:rPr lang="en-US" dirty="0"/>
              <a:t> et al., 2020).</a:t>
            </a:r>
          </a:p>
          <a:p>
            <a:pPr marL="342900" indent="-342900" algn="l">
              <a:buFont typeface="Arial"/>
              <a:buChar char="•"/>
            </a:pPr>
            <a:endParaRPr lang="en-US" dirty="0"/>
          </a:p>
        </p:txBody>
      </p:sp>
      <p:pic>
        <p:nvPicPr>
          <p:cNvPr id="2097164" name="Picture 2097163"/>
          <p:cNvPicPr>
            <a:picLocks/>
          </p:cNvPicPr>
          <p:nvPr/>
        </p:nvPicPr>
        <p:blipFill>
          <a:blip r:embed="rId3"/>
          <a:stretch>
            <a:fillRect/>
          </a:stretch>
        </p:blipFill>
        <p:spPr>
          <a:xfrm>
            <a:off x="5314950" y="2449078"/>
            <a:ext cx="3632053" cy="250392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Title 1048613"/>
          <p:cNvSpPr>
            <a:spLocks noGrp="1"/>
          </p:cNvSpPr>
          <p:nvPr>
            <p:ph type="ctrTitle"/>
          </p:nvPr>
        </p:nvSpPr>
        <p:spPr>
          <a:xfrm>
            <a:off x="0" y="244723"/>
            <a:ext cx="9217281" cy="1592682"/>
          </a:xfrm>
        </p:spPr>
        <p:txBody>
          <a:bodyPr>
            <a:noAutofit/>
          </a:bodyPr>
          <a:lstStyle/>
          <a:p>
            <a:r>
              <a:rPr lang="en-US" sz="3200" dirty="0"/>
              <a:t>Team roles in Resource investigation</a:t>
            </a:r>
            <a:br>
              <a:rPr lang="en-US" sz="3200" dirty="0"/>
            </a:br>
            <a:endParaRPr lang="en-US" sz="3200" dirty="0"/>
          </a:p>
        </p:txBody>
      </p:sp>
      <p:sp>
        <p:nvSpPr>
          <p:cNvPr id="1048615" name="Subtitle 1048614"/>
          <p:cNvSpPr>
            <a:spLocks noGrp="1"/>
          </p:cNvSpPr>
          <p:nvPr>
            <p:ph type="subTitle" idx="1"/>
          </p:nvPr>
        </p:nvSpPr>
        <p:spPr>
          <a:xfrm>
            <a:off x="295807" y="1733321"/>
            <a:ext cx="4619094" cy="4309488"/>
          </a:xfrm>
        </p:spPr>
        <p:txBody>
          <a:bodyPr>
            <a:normAutofit fontScale="85000" lnSpcReduction="10000"/>
          </a:bodyPr>
          <a:lstStyle/>
          <a:p>
            <a:pPr marL="342900" indent="-342900" algn="l">
              <a:buFont typeface="Arial"/>
              <a:buChar char="•"/>
            </a:pPr>
            <a:r>
              <a:rPr lang="en-US" dirty="0"/>
              <a:t>The responsibility of a team in a consultancy organization is to plant creative ideas (Knowhow, 2022).</a:t>
            </a:r>
          </a:p>
          <a:p>
            <a:pPr marL="342900" indent="-342900" algn="l">
              <a:buFont typeface="Arial"/>
              <a:buChar char="•"/>
            </a:pPr>
            <a:r>
              <a:rPr lang="en-US" dirty="0"/>
              <a:t>Resource investigation is another role which includes the exploration of opportunities and contracts.</a:t>
            </a:r>
          </a:p>
          <a:p>
            <a:pPr marL="342900" indent="-342900" algn="l">
              <a:buFont typeface="Arial"/>
              <a:buChar char="•"/>
            </a:pPr>
            <a:r>
              <a:rPr lang="en-US" dirty="0"/>
              <a:t>Implementation is the role of a team where the team turns the ideas into actions.</a:t>
            </a:r>
          </a:p>
          <a:p>
            <a:pPr marL="342900" indent="-342900" algn="l">
              <a:buFont typeface="Arial"/>
              <a:buChar char="•"/>
            </a:pPr>
            <a:endParaRPr lang="en-US" dirty="0"/>
          </a:p>
        </p:txBody>
      </p:sp>
      <p:pic>
        <p:nvPicPr>
          <p:cNvPr id="2097165" name="Picture 2097164"/>
          <p:cNvPicPr>
            <a:picLocks/>
          </p:cNvPicPr>
          <p:nvPr/>
        </p:nvPicPr>
        <p:blipFill>
          <a:blip r:embed="rId3"/>
          <a:stretch>
            <a:fillRect/>
          </a:stretch>
        </p:blipFill>
        <p:spPr>
          <a:xfrm>
            <a:off x="5892801" y="2586704"/>
            <a:ext cx="3041430" cy="229009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Title 1048615"/>
          <p:cNvSpPr>
            <a:spLocks noGrp="1"/>
          </p:cNvSpPr>
          <p:nvPr>
            <p:ph type="ctrTitle"/>
          </p:nvPr>
        </p:nvSpPr>
        <p:spPr>
          <a:xfrm>
            <a:off x="189382" y="177800"/>
            <a:ext cx="8739836" cy="1117183"/>
          </a:xfrm>
        </p:spPr>
        <p:txBody>
          <a:bodyPr>
            <a:normAutofit/>
          </a:bodyPr>
          <a:lstStyle/>
          <a:p>
            <a:r>
              <a:rPr lang="en-US" sz="3200" dirty="0"/>
              <a:t>Team roles as Coordinator</a:t>
            </a:r>
          </a:p>
        </p:txBody>
      </p:sp>
      <p:sp>
        <p:nvSpPr>
          <p:cNvPr id="1048617" name="Subtitle 1048616"/>
          <p:cNvSpPr>
            <a:spLocks noGrp="1"/>
          </p:cNvSpPr>
          <p:nvPr>
            <p:ph type="subTitle" idx="1"/>
          </p:nvPr>
        </p:nvSpPr>
        <p:spPr>
          <a:xfrm>
            <a:off x="462191" y="1991029"/>
            <a:ext cx="5012758" cy="4105950"/>
          </a:xfrm>
        </p:spPr>
        <p:txBody>
          <a:bodyPr>
            <a:normAutofit fontScale="92500" lnSpcReduction="20000"/>
          </a:bodyPr>
          <a:lstStyle/>
          <a:p>
            <a:pPr marL="342900" indent="-342900" algn="l">
              <a:buFont typeface="Arial"/>
              <a:buChar char="•"/>
            </a:pPr>
            <a:r>
              <a:rPr lang="en-US"/>
              <a:t>Co-ordinator is another team role and in this role team needs to clarify the goals and promote decision making (Weiss et al., 2018)</a:t>
            </a:r>
          </a:p>
          <a:p>
            <a:pPr marL="342900" indent="-342900" algn="l">
              <a:buFont typeface="Arial"/>
              <a:buChar char="•"/>
            </a:pPr>
            <a:r>
              <a:rPr lang="en-US"/>
              <a:t>Shaping the team is also a role of team in which includes the responsibility to drives the team forward</a:t>
            </a:r>
          </a:p>
          <a:p>
            <a:pPr marL="342900" indent="-342900" algn="l">
              <a:buFont typeface="Arial"/>
              <a:buChar char="•"/>
            </a:pPr>
            <a:r>
              <a:rPr lang="en-US"/>
              <a:t>Team roles is to pay attention to the details of the work.</a:t>
            </a:r>
          </a:p>
          <a:p>
            <a:pPr marL="342900" indent="-342900" algn="l">
              <a:buFont typeface="Arial"/>
              <a:buChar char="•"/>
            </a:pPr>
            <a:endParaRPr lang="en-US"/>
          </a:p>
        </p:txBody>
      </p:sp>
      <p:pic>
        <p:nvPicPr>
          <p:cNvPr id="2097166" name="Picture 2097165"/>
          <p:cNvPicPr>
            <a:picLocks/>
          </p:cNvPicPr>
          <p:nvPr/>
        </p:nvPicPr>
        <p:blipFill>
          <a:blip r:embed="rId3"/>
          <a:stretch>
            <a:fillRect/>
          </a:stretch>
        </p:blipFill>
        <p:spPr>
          <a:xfrm>
            <a:off x="6031480" y="2423040"/>
            <a:ext cx="2572733" cy="238796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048617"/>
          <p:cNvSpPr>
            <a:spLocks noGrp="1"/>
          </p:cNvSpPr>
          <p:nvPr>
            <p:ph type="ctrTitle"/>
          </p:nvPr>
        </p:nvSpPr>
        <p:spPr>
          <a:xfrm>
            <a:off x="685799" y="355600"/>
            <a:ext cx="7772400" cy="1354216"/>
          </a:xfrm>
        </p:spPr>
        <p:txBody>
          <a:bodyPr>
            <a:normAutofit/>
          </a:bodyPr>
          <a:lstStyle/>
          <a:p>
            <a:r>
              <a:rPr lang="en-US" sz="3200" dirty="0"/>
              <a:t>Team roles in motivation</a:t>
            </a:r>
            <a:br>
              <a:rPr lang="en-US" sz="3200" dirty="0"/>
            </a:br>
            <a:endParaRPr lang="en-US" sz="3200" dirty="0"/>
          </a:p>
        </p:txBody>
      </p:sp>
      <p:sp>
        <p:nvSpPr>
          <p:cNvPr id="1048619" name="Subtitle 1048618"/>
          <p:cNvSpPr>
            <a:spLocks noGrp="1"/>
          </p:cNvSpPr>
          <p:nvPr>
            <p:ph type="subTitle" idx="1"/>
          </p:nvPr>
        </p:nvSpPr>
        <p:spPr>
          <a:xfrm>
            <a:off x="486777" y="1560195"/>
            <a:ext cx="5062822" cy="4118912"/>
          </a:xfrm>
        </p:spPr>
        <p:txBody>
          <a:bodyPr>
            <a:normAutofit fontScale="92500" lnSpcReduction="10000"/>
          </a:bodyPr>
          <a:lstStyle/>
          <a:p>
            <a:pPr marL="342900" indent="-342900" algn="l">
              <a:buFont typeface="Arial"/>
              <a:buChar char="•"/>
            </a:pPr>
            <a:r>
              <a:rPr lang="en-US" dirty="0" err="1"/>
              <a:t>Teamworker</a:t>
            </a:r>
            <a:r>
              <a:rPr lang="en-US" dirty="0"/>
              <a:t> try to provide support to the team members in various situations.</a:t>
            </a:r>
          </a:p>
          <a:p>
            <a:pPr marL="342900" indent="-342900" algn="l">
              <a:buFont typeface="Arial"/>
              <a:buChar char="•"/>
            </a:pPr>
            <a:r>
              <a:rPr lang="en-US" dirty="0"/>
              <a:t>Along with the support the role of the team is to encourage cooperation in a team (Lee and Song, 2019).</a:t>
            </a:r>
          </a:p>
          <a:p>
            <a:pPr marL="342900" indent="-342900" algn="l">
              <a:buFont typeface="Arial"/>
              <a:buChar char="•"/>
            </a:pPr>
            <a:r>
              <a:rPr lang="en-US" dirty="0"/>
              <a:t>Monitor Evaluator is one of the team roles that reflects discerning judgment</a:t>
            </a:r>
          </a:p>
          <a:p>
            <a:pPr marL="342900" indent="-342900" algn="l">
              <a:buFont typeface="Arial"/>
              <a:buChar char="•"/>
            </a:pPr>
            <a:endParaRPr lang="en-US" dirty="0"/>
          </a:p>
        </p:txBody>
      </p:sp>
      <p:pic>
        <p:nvPicPr>
          <p:cNvPr id="2097167" name="Picture 2097166"/>
          <p:cNvPicPr>
            <a:picLocks/>
          </p:cNvPicPr>
          <p:nvPr/>
        </p:nvPicPr>
        <p:blipFill>
          <a:blip r:embed="rId3"/>
          <a:stretch>
            <a:fillRect/>
          </a:stretch>
        </p:blipFill>
        <p:spPr>
          <a:xfrm>
            <a:off x="5575300" y="2151250"/>
            <a:ext cx="3194627" cy="236081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Title 1048619"/>
          <p:cNvSpPr>
            <a:spLocks noGrp="1"/>
          </p:cNvSpPr>
          <p:nvPr>
            <p:ph type="ctrTitle"/>
          </p:nvPr>
        </p:nvSpPr>
        <p:spPr>
          <a:xfrm>
            <a:off x="906607" y="0"/>
            <a:ext cx="7772400" cy="1180545"/>
          </a:xfrm>
        </p:spPr>
        <p:txBody>
          <a:bodyPr>
            <a:normAutofit/>
          </a:bodyPr>
          <a:lstStyle/>
          <a:p>
            <a:r>
              <a:rPr lang="en-US" sz="3600" dirty="0"/>
              <a:t>Managing conflict</a:t>
            </a:r>
          </a:p>
        </p:txBody>
      </p:sp>
      <p:sp>
        <p:nvSpPr>
          <p:cNvPr id="1048621" name="Subtitle 1048620"/>
          <p:cNvSpPr>
            <a:spLocks noGrp="1"/>
          </p:cNvSpPr>
          <p:nvPr>
            <p:ph type="subTitle" idx="1"/>
          </p:nvPr>
        </p:nvSpPr>
        <p:spPr>
          <a:xfrm>
            <a:off x="360526" y="1769534"/>
            <a:ext cx="4945854" cy="4454997"/>
          </a:xfrm>
        </p:spPr>
        <p:txBody>
          <a:bodyPr>
            <a:normAutofit fontScale="85000" lnSpcReduction="20000"/>
          </a:bodyPr>
          <a:lstStyle/>
          <a:p>
            <a:pPr marL="342900" indent="-342900" algn="l">
              <a:buFont typeface="Arial"/>
              <a:buChar char="•"/>
            </a:pPr>
            <a:r>
              <a:rPr lang="en-US" dirty="0"/>
              <a:t>Conflict management is necessary in team working as conflict may prove to have a negative impact on teamwork.</a:t>
            </a:r>
          </a:p>
          <a:p>
            <a:pPr marL="342900" indent="-342900" algn="l">
              <a:buFont typeface="Arial"/>
              <a:buChar char="•"/>
            </a:pPr>
            <a:r>
              <a:rPr lang="en-US" dirty="0"/>
              <a:t>Conflict management is necessary in teamwork to enhance trust among team members (O'Neill and </a:t>
            </a:r>
            <a:r>
              <a:rPr lang="en-US" dirty="0" err="1"/>
              <a:t>Mclarnon</a:t>
            </a:r>
            <a:r>
              <a:rPr lang="en-US" dirty="0"/>
              <a:t>, 2018).</a:t>
            </a:r>
          </a:p>
          <a:p>
            <a:pPr marL="342900" indent="-342900" algn="l">
              <a:buFont typeface="Arial"/>
              <a:buChar char="•"/>
            </a:pPr>
            <a:r>
              <a:rPr lang="en-US" dirty="0"/>
              <a:t>Conflict management will help the team of the Consultancy organization to reach their goals successfully.</a:t>
            </a:r>
          </a:p>
          <a:p>
            <a:pPr marL="342900" indent="-342900" algn="l">
              <a:buFont typeface="Arial"/>
              <a:buChar char="•"/>
            </a:pPr>
            <a:endParaRPr lang="en-US" dirty="0"/>
          </a:p>
        </p:txBody>
      </p:sp>
      <p:pic>
        <p:nvPicPr>
          <p:cNvPr id="2097168" name="Picture 2097167"/>
          <p:cNvPicPr>
            <a:picLocks/>
          </p:cNvPicPr>
          <p:nvPr/>
        </p:nvPicPr>
        <p:blipFill>
          <a:blip r:embed="rId3"/>
          <a:stretch>
            <a:fillRect/>
          </a:stretch>
        </p:blipFill>
        <p:spPr>
          <a:xfrm>
            <a:off x="5744471" y="2247903"/>
            <a:ext cx="2934536" cy="236219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Title 1048621"/>
          <p:cNvSpPr>
            <a:spLocks noGrp="1"/>
          </p:cNvSpPr>
          <p:nvPr>
            <p:ph type="ctrTitle"/>
          </p:nvPr>
        </p:nvSpPr>
        <p:spPr>
          <a:xfrm>
            <a:off x="344847" y="278722"/>
            <a:ext cx="8454304" cy="1401189"/>
          </a:xfrm>
        </p:spPr>
        <p:txBody>
          <a:bodyPr>
            <a:normAutofit/>
          </a:bodyPr>
          <a:lstStyle/>
          <a:p>
            <a:r>
              <a:rPr lang="en-US" sz="3200" dirty="0"/>
              <a:t>Managing conflict helps in team performance</a:t>
            </a:r>
          </a:p>
        </p:txBody>
      </p:sp>
      <p:sp>
        <p:nvSpPr>
          <p:cNvPr id="1048623" name="Subtitle 1048622"/>
          <p:cNvSpPr>
            <a:spLocks noGrp="1"/>
          </p:cNvSpPr>
          <p:nvPr>
            <p:ph type="subTitle" idx="1"/>
          </p:nvPr>
        </p:nvSpPr>
        <p:spPr>
          <a:xfrm>
            <a:off x="344847" y="1874596"/>
            <a:ext cx="5409505" cy="4705846"/>
          </a:xfrm>
        </p:spPr>
        <p:txBody>
          <a:bodyPr>
            <a:normAutofit fontScale="85000" lnSpcReduction="10000"/>
          </a:bodyPr>
          <a:lstStyle/>
          <a:p>
            <a:pPr marL="342900" indent="-342900" algn="l">
              <a:buFont typeface="Arial"/>
              <a:buChar char="•"/>
            </a:pPr>
            <a:r>
              <a:rPr lang="en-US"/>
              <a:t>Various ways of conflict management are discussed in this study that will help in effective performance in the consultancy organization (Driskell et al., 2018)</a:t>
            </a:r>
          </a:p>
          <a:p>
            <a:pPr marL="342900" indent="-342900" algn="l">
              <a:buFont typeface="Arial"/>
              <a:buChar char="•"/>
            </a:pPr>
            <a:r>
              <a:rPr lang="en-US"/>
              <a:t>As a result of the conflict the consultancy organization cannot succeed in its goal and objectives.</a:t>
            </a:r>
          </a:p>
          <a:p>
            <a:pPr marL="342900" indent="-342900" algn="l">
              <a:buFont typeface="Arial"/>
              <a:buChar char="•"/>
            </a:pPr>
            <a:r>
              <a:rPr lang="en-US"/>
              <a:t>Conflict may occur among employees as a result of ineffective and less communication that leads to misunderstanding</a:t>
            </a:r>
          </a:p>
          <a:p>
            <a:pPr marL="342900" indent="-342900" algn="l">
              <a:buFont typeface="Arial"/>
              <a:buChar char="•"/>
            </a:pPr>
            <a:endParaRPr lang="en-US"/>
          </a:p>
        </p:txBody>
      </p:sp>
      <p:pic>
        <p:nvPicPr>
          <p:cNvPr id="2097169" name="Picture 2097168"/>
          <p:cNvPicPr>
            <a:picLocks/>
          </p:cNvPicPr>
          <p:nvPr/>
        </p:nvPicPr>
        <p:blipFill>
          <a:blip r:embed="rId3"/>
          <a:stretch>
            <a:fillRect/>
          </a:stretch>
        </p:blipFill>
        <p:spPr>
          <a:xfrm>
            <a:off x="5986638" y="2407574"/>
            <a:ext cx="2812513" cy="235551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4" name="Title 1048623"/>
          <p:cNvSpPr>
            <a:spLocks noGrp="1"/>
          </p:cNvSpPr>
          <p:nvPr>
            <p:ph type="ctrTitle"/>
          </p:nvPr>
        </p:nvSpPr>
        <p:spPr>
          <a:xfrm>
            <a:off x="589643" y="304680"/>
            <a:ext cx="8272216" cy="1458415"/>
          </a:xfrm>
        </p:spPr>
        <p:txBody>
          <a:bodyPr>
            <a:normAutofit/>
          </a:bodyPr>
          <a:lstStyle/>
          <a:p>
            <a:r>
              <a:rPr lang="en-US" sz="3200" dirty="0"/>
              <a:t>Thomas-</a:t>
            </a:r>
            <a:r>
              <a:rPr lang="en-US" sz="3200" dirty="0" err="1"/>
              <a:t>Kilmann</a:t>
            </a:r>
            <a:r>
              <a:rPr lang="en-US" sz="3200" dirty="0"/>
              <a:t> Conflict Mode Instrument</a:t>
            </a:r>
          </a:p>
        </p:txBody>
      </p:sp>
      <p:sp>
        <p:nvSpPr>
          <p:cNvPr id="1048625" name="Subtitle 1048624"/>
          <p:cNvSpPr>
            <a:spLocks noGrp="1"/>
          </p:cNvSpPr>
          <p:nvPr>
            <p:ph type="subTitle" idx="1"/>
          </p:nvPr>
        </p:nvSpPr>
        <p:spPr>
          <a:xfrm>
            <a:off x="219464" y="1905865"/>
            <a:ext cx="5504360" cy="4524139"/>
          </a:xfrm>
        </p:spPr>
        <p:txBody>
          <a:bodyPr>
            <a:normAutofit fontScale="85000" lnSpcReduction="10000"/>
          </a:bodyPr>
          <a:lstStyle/>
          <a:p>
            <a:pPr marL="342900" indent="-342900" algn="l">
              <a:buFont typeface="Arial"/>
              <a:buChar char="•"/>
            </a:pPr>
            <a:r>
              <a:rPr lang="en-US" dirty="0"/>
              <a:t>Conflict management is necessary to avoid the issues that teams can face during their working.(O'Neill and </a:t>
            </a:r>
            <a:r>
              <a:rPr lang="en-US" dirty="0" err="1"/>
              <a:t>Mclarnon</a:t>
            </a:r>
            <a:r>
              <a:rPr lang="en-US" dirty="0"/>
              <a:t>, 2018).</a:t>
            </a:r>
          </a:p>
          <a:p>
            <a:pPr marL="342900" indent="-342900" algn="l">
              <a:buFont typeface="Arial"/>
              <a:buChar char="•"/>
            </a:pPr>
            <a:r>
              <a:rPr lang="en-US" dirty="0"/>
              <a:t>Depending on the Thomas-</a:t>
            </a:r>
            <a:r>
              <a:rPr lang="en-US" dirty="0" err="1"/>
              <a:t>Kilmann</a:t>
            </a:r>
            <a:r>
              <a:rPr lang="en-US" dirty="0"/>
              <a:t> Conflict Mode Instrument the business organizations all around the world use five conflict management styles.</a:t>
            </a:r>
          </a:p>
          <a:p>
            <a:pPr marL="342900" indent="-342900" algn="l">
              <a:buFont typeface="Arial"/>
              <a:buChar char="•"/>
            </a:pPr>
            <a:r>
              <a:rPr lang="en-US" dirty="0"/>
              <a:t>The five conflict management styles are: collaborating, avoiding, competing, compromising and accommodating</a:t>
            </a:r>
          </a:p>
          <a:p>
            <a:pPr marL="342900" indent="-342900" algn="l">
              <a:buFont typeface="Arial"/>
              <a:buChar char="•"/>
            </a:pPr>
            <a:endParaRPr lang="en-US" dirty="0"/>
          </a:p>
        </p:txBody>
      </p:sp>
      <p:pic>
        <p:nvPicPr>
          <p:cNvPr id="2097170" name="Picture 2097169"/>
          <p:cNvPicPr>
            <a:picLocks/>
          </p:cNvPicPr>
          <p:nvPr/>
        </p:nvPicPr>
        <p:blipFill>
          <a:blip r:embed="rId3"/>
          <a:stretch>
            <a:fillRect/>
          </a:stretch>
        </p:blipFill>
        <p:spPr>
          <a:xfrm>
            <a:off x="5954192" y="2640520"/>
            <a:ext cx="2739798" cy="251145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6" name="Title 1048625"/>
          <p:cNvSpPr>
            <a:spLocks noGrp="1"/>
          </p:cNvSpPr>
          <p:nvPr>
            <p:ph type="ctrTitle"/>
          </p:nvPr>
        </p:nvSpPr>
        <p:spPr>
          <a:xfrm>
            <a:off x="273450" y="554094"/>
            <a:ext cx="8597101" cy="1641302"/>
          </a:xfrm>
        </p:spPr>
        <p:txBody>
          <a:bodyPr>
            <a:noAutofit/>
          </a:bodyPr>
          <a:lstStyle/>
          <a:p>
            <a:r>
              <a:rPr lang="en-US" sz="3200" dirty="0"/>
              <a:t>Collaboration helps in Managing conflict</a:t>
            </a:r>
            <a:br>
              <a:rPr lang="en-US" sz="3200" dirty="0"/>
            </a:br>
            <a:endParaRPr lang="en-US" sz="3200" dirty="0"/>
          </a:p>
        </p:txBody>
      </p:sp>
      <p:sp>
        <p:nvSpPr>
          <p:cNvPr id="1048627" name="Subtitle 1048626"/>
          <p:cNvSpPr>
            <a:spLocks noGrp="1"/>
          </p:cNvSpPr>
          <p:nvPr>
            <p:ph type="subTitle" idx="1"/>
          </p:nvPr>
        </p:nvSpPr>
        <p:spPr>
          <a:xfrm>
            <a:off x="512345" y="1803054"/>
            <a:ext cx="4669680" cy="4530629"/>
          </a:xfrm>
        </p:spPr>
        <p:txBody>
          <a:bodyPr/>
          <a:lstStyle/>
          <a:p>
            <a:pPr marL="342900" indent="-342900" algn="l">
              <a:buFont typeface="Arial"/>
              <a:buChar char="•"/>
            </a:pPr>
            <a:r>
              <a:rPr lang="en-US"/>
              <a:t>Collaboration helps in reducing or avoiding conflict (Driskell et al., 2018).</a:t>
            </a:r>
          </a:p>
          <a:p>
            <a:pPr marL="342900" indent="-342900" algn="l">
              <a:buFont typeface="Arial"/>
              <a:buChar char="•"/>
            </a:pPr>
            <a:r>
              <a:rPr lang="en-US"/>
              <a:t>Sometimes conflicting situations need to be avoided.</a:t>
            </a:r>
          </a:p>
          <a:p>
            <a:pPr marL="342900" indent="-342900" algn="l">
              <a:buFont typeface="Arial"/>
              <a:buChar char="•"/>
            </a:pPr>
            <a:r>
              <a:rPr lang="en-US"/>
              <a:t>Compromising helps in making a good relationship.</a:t>
            </a:r>
          </a:p>
          <a:p>
            <a:pPr marL="342900" indent="-342900" algn="l">
              <a:buFont typeface="Arial"/>
              <a:buChar char="•"/>
            </a:pPr>
            <a:endParaRPr lang="en-US"/>
          </a:p>
        </p:txBody>
      </p:sp>
      <p:pic>
        <p:nvPicPr>
          <p:cNvPr id="2097171" name="Picture 2097170"/>
          <p:cNvPicPr>
            <a:picLocks/>
          </p:cNvPicPr>
          <p:nvPr/>
        </p:nvPicPr>
        <p:blipFill>
          <a:blip r:embed="rId3"/>
          <a:stretch>
            <a:fillRect/>
          </a:stretch>
        </p:blipFill>
        <p:spPr>
          <a:xfrm>
            <a:off x="5740400" y="2030655"/>
            <a:ext cx="2983430" cy="2037713"/>
          </a:xfrm>
          <a:prstGeom prst="rect">
            <a:avLst/>
          </a:prstGeom>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40400" y="4380593"/>
            <a:ext cx="2983430" cy="2044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048627"/>
          <p:cNvSpPr>
            <a:spLocks noGrp="1"/>
          </p:cNvSpPr>
          <p:nvPr>
            <p:ph type="ctrTitle"/>
          </p:nvPr>
        </p:nvSpPr>
        <p:spPr>
          <a:xfrm>
            <a:off x="172750" y="246275"/>
            <a:ext cx="9408828" cy="1306754"/>
          </a:xfrm>
        </p:spPr>
        <p:txBody>
          <a:bodyPr>
            <a:normAutofit/>
          </a:bodyPr>
          <a:lstStyle/>
          <a:p>
            <a:r>
              <a:rPr lang="en-US" sz="3600" dirty="0"/>
              <a:t>Successful team development</a:t>
            </a:r>
            <a:br>
              <a:rPr lang="en-US" sz="3600" dirty="0"/>
            </a:br>
            <a:endParaRPr lang="en-US" sz="3600" dirty="0"/>
          </a:p>
        </p:txBody>
      </p:sp>
      <p:sp>
        <p:nvSpPr>
          <p:cNvPr id="1048629" name="Subtitle 1048628"/>
          <p:cNvSpPr>
            <a:spLocks noGrp="1"/>
          </p:cNvSpPr>
          <p:nvPr>
            <p:ph type="subTitle" idx="1"/>
          </p:nvPr>
        </p:nvSpPr>
        <p:spPr>
          <a:xfrm>
            <a:off x="172749" y="1630934"/>
            <a:ext cx="4621199" cy="4497898"/>
          </a:xfrm>
        </p:spPr>
        <p:txBody>
          <a:bodyPr>
            <a:normAutofit lnSpcReduction="10000"/>
          </a:bodyPr>
          <a:lstStyle/>
          <a:p>
            <a:pPr marL="342900" indent="-342900" algn="l">
              <a:buFont typeface="Arial"/>
              <a:buChar char="•"/>
            </a:pPr>
            <a:r>
              <a:rPr lang="en-US"/>
              <a:t>Successful team development is possible through five stages.</a:t>
            </a:r>
          </a:p>
          <a:p>
            <a:pPr marL="342900" indent="-342900" algn="l">
              <a:buFont typeface="Arial"/>
              <a:buChar char="•"/>
            </a:pPr>
            <a:r>
              <a:rPr lang="en-US"/>
              <a:t>There are various team building strategies that will help in successful team development (Rickard, 2019).</a:t>
            </a:r>
          </a:p>
          <a:p>
            <a:pPr marL="342900" indent="-342900" algn="l">
              <a:buFont typeface="Arial"/>
              <a:buChar char="•"/>
            </a:pPr>
            <a:r>
              <a:rPr lang="en-US"/>
              <a:t>Selective hiring is one of the strategies of team building.</a:t>
            </a:r>
          </a:p>
          <a:p>
            <a:pPr marL="342900" indent="-342900" algn="l">
              <a:buFont typeface="Arial"/>
              <a:buChar char="•"/>
            </a:pPr>
            <a:endParaRPr lang="en-US"/>
          </a:p>
        </p:txBody>
      </p:sp>
      <p:pic>
        <p:nvPicPr>
          <p:cNvPr id="2097172" name="Picture 2097171"/>
          <p:cNvPicPr>
            <a:picLocks/>
          </p:cNvPicPr>
          <p:nvPr/>
        </p:nvPicPr>
        <p:blipFill>
          <a:blip r:embed="rId3"/>
          <a:stretch>
            <a:fillRect/>
          </a:stretch>
        </p:blipFill>
        <p:spPr>
          <a:xfrm>
            <a:off x="5210630" y="2582238"/>
            <a:ext cx="3589418" cy="278804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Title 1048629"/>
          <p:cNvSpPr>
            <a:spLocks noGrp="1"/>
          </p:cNvSpPr>
          <p:nvPr>
            <p:ph type="ctrTitle"/>
          </p:nvPr>
        </p:nvSpPr>
        <p:spPr>
          <a:xfrm>
            <a:off x="0" y="455263"/>
            <a:ext cx="8701087" cy="1492043"/>
          </a:xfrm>
        </p:spPr>
        <p:txBody>
          <a:bodyPr>
            <a:noAutofit/>
          </a:bodyPr>
          <a:lstStyle/>
          <a:p>
            <a:r>
              <a:rPr lang="en-US" sz="3600" dirty="0"/>
              <a:t>Successful team development though Encouragement</a:t>
            </a:r>
            <a:br>
              <a:rPr lang="en-US" sz="3600" dirty="0"/>
            </a:br>
            <a:endParaRPr lang="en-US" sz="3600" dirty="0"/>
          </a:p>
        </p:txBody>
      </p:sp>
      <p:sp>
        <p:nvSpPr>
          <p:cNvPr id="1048631" name="Subtitle 1048630"/>
          <p:cNvSpPr>
            <a:spLocks noGrp="1"/>
          </p:cNvSpPr>
          <p:nvPr>
            <p:ph type="subTitle" idx="1"/>
          </p:nvPr>
        </p:nvSpPr>
        <p:spPr>
          <a:xfrm>
            <a:off x="259773" y="2422365"/>
            <a:ext cx="4844001" cy="3918830"/>
          </a:xfrm>
        </p:spPr>
        <p:txBody>
          <a:bodyPr/>
          <a:lstStyle/>
          <a:p>
            <a:pPr marL="342900" indent="-342900" algn="l">
              <a:buFont typeface="Arial"/>
              <a:buChar char="•"/>
            </a:pPr>
            <a:r>
              <a:rPr lang="en-US"/>
              <a:t>Encouragement helps in developing a team successfully.</a:t>
            </a:r>
          </a:p>
          <a:p>
            <a:pPr marL="342900" indent="-342900" algn="l">
              <a:buFont typeface="Arial"/>
              <a:buChar char="•"/>
            </a:pPr>
            <a:r>
              <a:rPr lang="en-US"/>
              <a:t>Listening skill is necessary for effective teamwork.</a:t>
            </a:r>
          </a:p>
          <a:p>
            <a:pPr marL="342900" indent="-342900" algn="l">
              <a:buFont typeface="Arial"/>
              <a:buChar char="•"/>
            </a:pPr>
            <a:r>
              <a:rPr lang="en-US"/>
              <a:t>Self awareness is necessary for team Development (Salvetti et al., 2018).</a:t>
            </a:r>
          </a:p>
          <a:p>
            <a:pPr marL="342900" indent="-342900" algn="l">
              <a:buFont typeface="Arial"/>
              <a:buChar char="•"/>
            </a:pPr>
            <a:endParaRPr lang="en-US"/>
          </a:p>
        </p:txBody>
      </p:sp>
      <p:pic>
        <p:nvPicPr>
          <p:cNvPr id="2097173" name="Picture 2097172"/>
          <p:cNvPicPr>
            <a:picLocks/>
          </p:cNvPicPr>
          <p:nvPr/>
        </p:nvPicPr>
        <p:blipFill>
          <a:blip r:embed="rId3"/>
          <a:stretch>
            <a:fillRect/>
          </a:stretch>
        </p:blipFill>
        <p:spPr>
          <a:xfrm>
            <a:off x="5662262" y="3090306"/>
            <a:ext cx="3162423" cy="248318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Title 1048631"/>
          <p:cNvSpPr>
            <a:spLocks noGrp="1"/>
          </p:cNvSpPr>
          <p:nvPr>
            <p:ph type="ctrTitle"/>
          </p:nvPr>
        </p:nvSpPr>
        <p:spPr>
          <a:xfrm>
            <a:off x="-106898" y="0"/>
            <a:ext cx="9149195" cy="2387600"/>
          </a:xfrm>
        </p:spPr>
        <p:txBody>
          <a:bodyPr>
            <a:noAutofit/>
          </a:bodyPr>
          <a:lstStyle/>
          <a:p>
            <a:r>
              <a:rPr lang="en-US" sz="3200" dirty="0"/>
              <a:t>Successful team development though conflict management</a:t>
            </a:r>
            <a:br>
              <a:rPr lang="en-US" sz="3200" dirty="0"/>
            </a:br>
            <a:endParaRPr lang="en-US" sz="3200" dirty="0"/>
          </a:p>
        </p:txBody>
      </p:sp>
      <p:sp>
        <p:nvSpPr>
          <p:cNvPr id="1048633" name="Subtitle 1048632"/>
          <p:cNvSpPr>
            <a:spLocks noGrp="1"/>
          </p:cNvSpPr>
          <p:nvPr>
            <p:ph type="subTitle" idx="1"/>
          </p:nvPr>
        </p:nvSpPr>
        <p:spPr>
          <a:xfrm>
            <a:off x="402646" y="2592459"/>
            <a:ext cx="5131642" cy="3911622"/>
          </a:xfrm>
        </p:spPr>
        <p:txBody>
          <a:bodyPr>
            <a:normAutofit lnSpcReduction="10000"/>
          </a:bodyPr>
          <a:lstStyle/>
          <a:p>
            <a:pPr marL="342900" indent="-342900" algn="l">
              <a:buFont typeface="Arial"/>
              <a:buChar char="•"/>
            </a:pPr>
            <a:r>
              <a:rPr lang="en-US" dirty="0"/>
              <a:t>Relationship building is an effective strategy of team development (Rickard, 2019).</a:t>
            </a:r>
          </a:p>
          <a:p>
            <a:pPr marL="342900" indent="-342900" algn="l">
              <a:buFont typeface="Arial"/>
              <a:buChar char="•"/>
            </a:pPr>
            <a:r>
              <a:rPr lang="en-US" dirty="0"/>
              <a:t>Communication helps in building relationships within a team.</a:t>
            </a:r>
          </a:p>
          <a:p>
            <a:pPr marL="342900" indent="-342900" algn="l">
              <a:buFont typeface="Arial"/>
              <a:buChar char="•"/>
            </a:pPr>
            <a:r>
              <a:rPr lang="en-US" dirty="0"/>
              <a:t>Conflict management is a team Development Strategy</a:t>
            </a:r>
          </a:p>
          <a:p>
            <a:pPr marL="342900" indent="-342900" algn="l">
              <a:buFont typeface="Arial"/>
              <a:buChar char="•"/>
            </a:pPr>
            <a:endParaRPr lang="en-US" dirty="0"/>
          </a:p>
        </p:txBody>
      </p:sp>
      <p:pic>
        <p:nvPicPr>
          <p:cNvPr id="2097174" name="Picture 2097173"/>
          <p:cNvPicPr>
            <a:picLocks/>
          </p:cNvPicPr>
          <p:nvPr/>
        </p:nvPicPr>
        <p:blipFill>
          <a:blip r:embed="rId3"/>
          <a:stretch>
            <a:fillRect/>
          </a:stretch>
        </p:blipFill>
        <p:spPr>
          <a:xfrm>
            <a:off x="5588000" y="3156965"/>
            <a:ext cx="3381829" cy="230040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Title 1048633"/>
          <p:cNvSpPr>
            <a:spLocks noGrp="1"/>
          </p:cNvSpPr>
          <p:nvPr>
            <p:ph type="ctrTitle"/>
          </p:nvPr>
        </p:nvSpPr>
        <p:spPr>
          <a:xfrm>
            <a:off x="0" y="246743"/>
            <a:ext cx="9194374" cy="1560286"/>
          </a:xfrm>
        </p:spPr>
        <p:txBody>
          <a:bodyPr>
            <a:normAutofit/>
          </a:bodyPr>
          <a:lstStyle/>
          <a:p>
            <a:r>
              <a:rPr lang="en-US" sz="3600" dirty="0"/>
              <a:t>Successful team development though diverse team</a:t>
            </a:r>
          </a:p>
        </p:txBody>
      </p:sp>
      <p:sp>
        <p:nvSpPr>
          <p:cNvPr id="1048635" name="Subtitle 1048634"/>
          <p:cNvSpPr>
            <a:spLocks noGrp="1"/>
          </p:cNvSpPr>
          <p:nvPr>
            <p:ph type="subTitle" idx="1"/>
          </p:nvPr>
        </p:nvSpPr>
        <p:spPr>
          <a:xfrm>
            <a:off x="168850" y="2588777"/>
            <a:ext cx="4789921" cy="4423914"/>
          </a:xfrm>
        </p:spPr>
        <p:txBody>
          <a:bodyPr>
            <a:normAutofit fontScale="92500"/>
          </a:bodyPr>
          <a:lstStyle/>
          <a:p>
            <a:pPr marL="342900" indent="-342900" algn="l">
              <a:buFont typeface="Arial"/>
              <a:buChar char="•"/>
            </a:pPr>
            <a:r>
              <a:rPr lang="en-US"/>
              <a:t>Good leadership results a successful team development</a:t>
            </a:r>
          </a:p>
          <a:p>
            <a:pPr marL="342900" indent="-342900" algn="l">
              <a:buFont typeface="Arial"/>
              <a:buChar char="•"/>
            </a:pPr>
            <a:r>
              <a:rPr lang="en-US"/>
              <a:t>Supporting each other helps in team development (Van Diggelen et al., 2018).</a:t>
            </a:r>
          </a:p>
          <a:p>
            <a:pPr marL="342900" indent="-342900" algn="l">
              <a:buFont typeface="Arial"/>
              <a:buChar char="•"/>
            </a:pPr>
            <a:r>
              <a:rPr lang="en-US"/>
              <a:t>Diverse Team members are also a quality of successful team development.</a:t>
            </a:r>
          </a:p>
          <a:p>
            <a:pPr marL="342900" indent="-342900" algn="l">
              <a:buFont typeface="Arial"/>
              <a:buChar char="•"/>
            </a:pPr>
            <a:endParaRPr lang="en-US"/>
          </a:p>
        </p:txBody>
      </p:sp>
      <p:pic>
        <p:nvPicPr>
          <p:cNvPr id="2097175" name="Picture 2097174"/>
          <p:cNvPicPr>
            <a:picLocks/>
          </p:cNvPicPr>
          <p:nvPr/>
        </p:nvPicPr>
        <p:blipFill>
          <a:blip r:embed="rId3"/>
          <a:stretch>
            <a:fillRect/>
          </a:stretch>
        </p:blipFill>
        <p:spPr>
          <a:xfrm>
            <a:off x="5366303" y="3073612"/>
            <a:ext cx="3545467" cy="2427302"/>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6" name="Title 1048635"/>
          <p:cNvSpPr>
            <a:spLocks noGrp="1"/>
          </p:cNvSpPr>
          <p:nvPr>
            <p:ph type="ctrTitle"/>
          </p:nvPr>
        </p:nvSpPr>
        <p:spPr>
          <a:xfrm>
            <a:off x="542924" y="-149588"/>
            <a:ext cx="7772400" cy="1219482"/>
          </a:xfrm>
        </p:spPr>
        <p:txBody>
          <a:bodyPr>
            <a:normAutofit/>
          </a:bodyPr>
          <a:lstStyle/>
          <a:p>
            <a:r>
              <a:rPr lang="en-US" sz="3600" dirty="0"/>
              <a:t>Conclusion</a:t>
            </a:r>
          </a:p>
        </p:txBody>
      </p:sp>
      <p:sp>
        <p:nvSpPr>
          <p:cNvPr id="1048637" name="Subtitle 1048636"/>
          <p:cNvSpPr>
            <a:spLocks noGrp="1"/>
          </p:cNvSpPr>
          <p:nvPr>
            <p:ph type="subTitle" idx="1"/>
          </p:nvPr>
        </p:nvSpPr>
        <p:spPr>
          <a:xfrm>
            <a:off x="285749" y="1654177"/>
            <a:ext cx="4913564" cy="4700169"/>
          </a:xfrm>
        </p:spPr>
        <p:txBody>
          <a:bodyPr/>
          <a:lstStyle/>
          <a:p>
            <a:pPr marL="342900" indent="-342900" algn="l">
              <a:buFont typeface="Arial"/>
              <a:buChar char="•"/>
            </a:pPr>
            <a:r>
              <a:rPr lang="en-US"/>
              <a:t>Effective Teamwork refers to group work in an organization.</a:t>
            </a:r>
          </a:p>
          <a:p>
            <a:pPr marL="342900" indent="-342900" algn="l">
              <a:buFont typeface="Arial"/>
              <a:buChar char="•"/>
            </a:pPr>
            <a:r>
              <a:rPr lang="en-US"/>
              <a:t>Teamwork helps in accomplishing a work accurately.</a:t>
            </a:r>
          </a:p>
          <a:p>
            <a:pPr marL="342900" indent="-342900" algn="l">
              <a:buFont typeface="Arial"/>
              <a:buChar char="•"/>
            </a:pPr>
            <a:r>
              <a:rPr lang="en-US"/>
              <a:t>Teamwork make a work perfect and helps in meeting deadlines</a:t>
            </a:r>
          </a:p>
          <a:p>
            <a:pPr marL="342900" indent="-342900" algn="l">
              <a:buFont typeface="Arial"/>
              <a:buChar char="•"/>
            </a:pPr>
            <a:endParaRPr lang="en-US"/>
          </a:p>
        </p:txBody>
      </p:sp>
      <p:pic>
        <p:nvPicPr>
          <p:cNvPr id="2097176" name="Picture 2097175"/>
          <p:cNvPicPr>
            <a:picLocks/>
          </p:cNvPicPr>
          <p:nvPr/>
        </p:nvPicPr>
        <p:blipFill>
          <a:blip r:embed="rId3"/>
          <a:stretch>
            <a:fillRect/>
          </a:stretch>
        </p:blipFill>
        <p:spPr>
          <a:xfrm>
            <a:off x="5204008" y="2360665"/>
            <a:ext cx="3635192" cy="2574192"/>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8" name="Title 1048637"/>
          <p:cNvSpPr>
            <a:spLocks noGrp="1"/>
          </p:cNvSpPr>
          <p:nvPr>
            <p:ph type="ctrTitle"/>
          </p:nvPr>
        </p:nvSpPr>
        <p:spPr>
          <a:xfrm>
            <a:off x="685799" y="395534"/>
            <a:ext cx="7772400" cy="1193524"/>
          </a:xfrm>
        </p:spPr>
        <p:txBody>
          <a:bodyPr>
            <a:noAutofit/>
          </a:bodyPr>
          <a:lstStyle/>
          <a:p>
            <a:r>
              <a:rPr lang="en-US" sz="3600" dirty="0"/>
              <a:t>References</a:t>
            </a:r>
            <a:br>
              <a:rPr lang="en-US" sz="3600" dirty="0"/>
            </a:br>
            <a:endParaRPr lang="en-US" sz="3600" dirty="0"/>
          </a:p>
        </p:txBody>
      </p:sp>
      <p:sp>
        <p:nvSpPr>
          <p:cNvPr id="1048639" name="Subtitle 1048638"/>
          <p:cNvSpPr>
            <a:spLocks noGrp="1"/>
          </p:cNvSpPr>
          <p:nvPr>
            <p:ph type="subTitle" idx="1"/>
          </p:nvPr>
        </p:nvSpPr>
        <p:spPr>
          <a:xfrm>
            <a:off x="516970" y="1291760"/>
            <a:ext cx="7808746" cy="4750990"/>
          </a:xfrm>
        </p:spPr>
        <p:txBody>
          <a:bodyPr>
            <a:noAutofit/>
          </a:bodyPr>
          <a:lstStyle/>
          <a:p>
            <a:pPr marL="342900" indent="-342900" algn="l">
              <a:buFont typeface="Arial"/>
              <a:buChar char="•"/>
            </a:pPr>
            <a:r>
              <a:rPr lang="en-US" sz="900" dirty="0" err="1"/>
              <a:t>Cresswell</a:t>
            </a:r>
            <a:r>
              <a:rPr lang="en-US" sz="900" dirty="0"/>
              <a:t>-Yeager, T., 2021. Forming, storming, norming, and performing: Using a semester-long problem-based learning project to apply small-group communication principles. Communication Teacher, 35(2), pp.155-165.</a:t>
            </a:r>
          </a:p>
          <a:p>
            <a:pPr marL="342900" indent="-342900" algn="l">
              <a:buFont typeface="Arial"/>
              <a:buChar char="•"/>
            </a:pPr>
            <a:r>
              <a:rPr lang="en-US" sz="900" dirty="0" err="1"/>
              <a:t>Driskell</a:t>
            </a:r>
            <a:r>
              <a:rPr lang="en-US" sz="900" dirty="0"/>
              <a:t>, J.E., Salas, E. and </a:t>
            </a:r>
            <a:r>
              <a:rPr lang="en-US" sz="900" dirty="0" err="1"/>
              <a:t>Driskell</a:t>
            </a:r>
            <a:r>
              <a:rPr lang="en-US" sz="900" dirty="0"/>
              <a:t>, T., 2018. Foundations of teamwork and collaboration. American Psychologist, 73(4), p.334.</a:t>
            </a:r>
          </a:p>
          <a:p>
            <a:pPr marL="342900" indent="-342900" algn="l">
              <a:buFont typeface="Arial"/>
              <a:buChar char="•"/>
            </a:pPr>
            <a:r>
              <a:rPr lang="en-US" sz="900" dirty="0"/>
              <a:t>Eisenberg, J., Post, C. and </a:t>
            </a:r>
            <a:r>
              <a:rPr lang="en-US" sz="900" dirty="0" err="1"/>
              <a:t>DiTomaso</a:t>
            </a:r>
            <a:r>
              <a:rPr lang="en-US" sz="900" dirty="0"/>
              <a:t>, N., 2019. Team dispersion and performance: The role of team communication and transformational leadership. Small Group Research, 50(3), pp.348-380.</a:t>
            </a:r>
          </a:p>
          <a:p>
            <a:pPr marL="342900" indent="-342900" algn="l">
              <a:buFont typeface="Arial"/>
              <a:buChar char="•"/>
            </a:pPr>
            <a:r>
              <a:rPr lang="en-US" sz="900" dirty="0" err="1"/>
              <a:t>Kilian</a:t>
            </a:r>
            <a:r>
              <a:rPr lang="en-US" sz="900" dirty="0"/>
              <a:t>, L., 2021. Virtual Team Management: Using the Early Stages of Team Development to Increase Rapports Amongst Members in Order to Achieve Peak Levels of Performance (Doctoral dissertation).</a:t>
            </a:r>
          </a:p>
          <a:p>
            <a:pPr marL="342900" indent="-342900" algn="l">
              <a:buFont typeface="Arial"/>
              <a:buChar char="•"/>
            </a:pPr>
            <a:r>
              <a:rPr lang="en-US" sz="900" dirty="0"/>
              <a:t>Knowhow. (2022). TEAM ROLES. Available at. https://knowhow.ncvo.org.uk/your-team/people-management-skills/teams/effectiveteam/roles (Accessed 20 January 2022)</a:t>
            </a:r>
          </a:p>
          <a:p>
            <a:pPr marL="342900" indent="-342900" algn="l">
              <a:buFont typeface="Arial"/>
              <a:buChar char="•"/>
            </a:pPr>
            <a:r>
              <a:rPr lang="en-US" sz="900" dirty="0" err="1"/>
              <a:t>Lacerenza</a:t>
            </a:r>
            <a:r>
              <a:rPr lang="en-US" sz="900" dirty="0"/>
              <a:t>, C.N., Marlow, S.L., </a:t>
            </a:r>
            <a:r>
              <a:rPr lang="en-US" sz="900" dirty="0" err="1"/>
              <a:t>Tannenbaum</a:t>
            </a:r>
            <a:r>
              <a:rPr lang="en-US" sz="900" dirty="0"/>
              <a:t>, S.I. and Salas, E., 2018. Team development interventions: Evidence-based approaches for improving teamwork. American psychologist, 73(4), p.517.Lacerenza, C.N., Marlow, S.L., </a:t>
            </a:r>
            <a:r>
              <a:rPr lang="en-US" sz="900" dirty="0" err="1"/>
              <a:t>Tannenbaum</a:t>
            </a:r>
            <a:r>
              <a:rPr lang="en-US" sz="900" dirty="0"/>
              <a:t>, S.I. and Salas, E., 2018. Team development interventions: Evidence-based approaches for improving teamwork. American psychologist, 73(4), p.517.</a:t>
            </a:r>
          </a:p>
          <a:p>
            <a:pPr marL="342900" indent="-342900" algn="l">
              <a:buFont typeface="Arial"/>
              <a:buChar char="•"/>
            </a:pPr>
            <a:r>
              <a:rPr lang="en-US" sz="900" dirty="0"/>
              <a:t>Lee, J.W. and Song, Y., 2019. Promoting employee job crafting at work: the roles of motivation and team context. Personnel Review.</a:t>
            </a:r>
          </a:p>
          <a:p>
            <a:pPr marL="342900" indent="-342900" algn="l">
              <a:buFont typeface="Arial"/>
              <a:buChar char="•"/>
            </a:pPr>
            <a:r>
              <a:rPr lang="en-US" sz="900" dirty="0"/>
              <a:t>Li, H., </a:t>
            </a:r>
            <a:r>
              <a:rPr lang="en-US" sz="900" dirty="0" err="1"/>
              <a:t>Sajjad</a:t>
            </a:r>
            <a:r>
              <a:rPr lang="en-US" sz="900" dirty="0"/>
              <a:t>, N., Wang, Q., Muhammad Ali, A., </a:t>
            </a:r>
            <a:r>
              <a:rPr lang="en-US" sz="900" dirty="0" err="1"/>
              <a:t>Khaqan</a:t>
            </a:r>
            <a:r>
              <a:rPr lang="en-US" sz="900" dirty="0"/>
              <a:t>, Z. and </a:t>
            </a:r>
            <a:r>
              <a:rPr lang="en-US" sz="900" dirty="0" err="1"/>
              <a:t>Amina</a:t>
            </a:r>
            <a:r>
              <a:rPr lang="en-US" sz="900" dirty="0"/>
              <a:t>, S., 2019. Influence of transformational leadership on employees’ innovative work behavior in sustainable organizations: Test of mediation and moderation processes. Sustainability, 11(6), p.1594.</a:t>
            </a:r>
          </a:p>
          <a:p>
            <a:pPr marL="342900" indent="-342900" algn="l">
              <a:buFont typeface="Arial"/>
              <a:buChar char="•"/>
            </a:pPr>
            <a:r>
              <a:rPr lang="en-US" sz="900" dirty="0"/>
              <a:t>Mughal, M.U. and Iraqi, K.M., 2020. The Impact of Leadership, Teamwork and Employee Engagement on Employee Performances. Saudi Journal of Business and Management Studies, 5(3), pp.233-244.</a:t>
            </a:r>
          </a:p>
          <a:p>
            <a:pPr marL="342900" indent="-342900" algn="l">
              <a:buFont typeface="Arial"/>
              <a:buChar char="•"/>
            </a:pPr>
            <a:r>
              <a:rPr lang="en-US" sz="900" dirty="0" err="1"/>
              <a:t>Nisar</a:t>
            </a:r>
            <a:r>
              <a:rPr lang="en-US" sz="900" dirty="0"/>
              <a:t>, T.M., </a:t>
            </a:r>
            <a:r>
              <a:rPr lang="en-US" sz="900" dirty="0" err="1"/>
              <a:t>Prabhakar</a:t>
            </a:r>
            <a:r>
              <a:rPr lang="en-US" sz="900" dirty="0"/>
              <a:t>, G. and </a:t>
            </a:r>
            <a:r>
              <a:rPr lang="en-US" sz="900" dirty="0" err="1"/>
              <a:t>Strakova</a:t>
            </a:r>
            <a:r>
              <a:rPr lang="en-US" sz="900" dirty="0"/>
              <a:t>, L., 2019. Social media information benefits, knowledge management and smart organizations. Journal of Business Research, 94, pp.264-272.</a:t>
            </a:r>
          </a:p>
          <a:p>
            <a:pPr marL="342900" indent="-342900" algn="l">
              <a:buFont typeface="Arial"/>
              <a:buChar char="•"/>
            </a:pPr>
            <a:r>
              <a:rPr lang="en-US" sz="900" dirty="0"/>
              <a:t>O'Neill, T.A. and </a:t>
            </a:r>
            <a:r>
              <a:rPr lang="en-US" sz="900" dirty="0" err="1"/>
              <a:t>Mclarnon</a:t>
            </a:r>
            <a:r>
              <a:rPr lang="en-US" sz="900" dirty="0"/>
              <a:t>, M.J., 2018. Optimizing team conflict dynamics for high performance teamwork. Human Resource Management Review, 28(4), pp.378-394.</a:t>
            </a:r>
          </a:p>
          <a:p>
            <a:pPr marL="342900" indent="-342900" algn="l">
              <a:buFont typeface="Arial"/>
              <a:buChar char="•"/>
            </a:pPr>
            <a:r>
              <a:rPr lang="en-US" sz="900" dirty="0"/>
              <a:t>Rickard, R., 2019, April. Team development. In BSAVA Congress Proceedings 2019 (pp. 301-301). BSAVA Library.</a:t>
            </a:r>
          </a:p>
          <a:p>
            <a:pPr marL="342900" indent="-342900" algn="l">
              <a:buFont typeface="Arial"/>
              <a:buChar char="•"/>
            </a:pPr>
            <a:r>
              <a:rPr lang="en-US" sz="900" dirty="0" err="1"/>
              <a:t>Salvetti</a:t>
            </a:r>
            <a:r>
              <a:rPr lang="en-US" sz="900" dirty="0"/>
              <a:t>, F., </a:t>
            </a:r>
            <a:r>
              <a:rPr lang="en-US" sz="900" dirty="0" err="1"/>
              <a:t>Bertagni</a:t>
            </a:r>
            <a:r>
              <a:rPr lang="en-US" sz="900" dirty="0"/>
              <a:t>, B., </a:t>
            </a:r>
            <a:r>
              <a:rPr lang="en-US" sz="900" dirty="0" err="1"/>
              <a:t>Ingrassia</a:t>
            </a:r>
            <a:r>
              <a:rPr lang="en-US" sz="900" dirty="0"/>
              <a:t>, P. and </a:t>
            </a:r>
            <a:r>
              <a:rPr lang="en-US" sz="900" dirty="0" err="1"/>
              <a:t>Pratticò</a:t>
            </a:r>
            <a:r>
              <a:rPr lang="en-US" sz="900" dirty="0"/>
              <a:t>, G., 2018. </a:t>
            </a:r>
            <a:r>
              <a:rPr lang="en-US" sz="900" dirty="0" err="1"/>
              <a:t>HoloLens</a:t>
            </a:r>
            <a:r>
              <a:rPr lang="en-US" sz="900" dirty="0"/>
              <a:t>, Augmented reality and teamwork: merging virtual and real workplaces. environment, 3(4), pp.5-6.</a:t>
            </a:r>
          </a:p>
          <a:p>
            <a:pPr marL="342900" indent="-342900" algn="l">
              <a:buFont typeface="Arial"/>
              <a:buChar char="•"/>
            </a:pPr>
            <a:r>
              <a:rPr lang="en-US" sz="900" dirty="0" err="1"/>
              <a:t>Smallfield</a:t>
            </a:r>
            <a:r>
              <a:rPr lang="en-US" sz="900" dirty="0"/>
              <a:t>, J., </a:t>
            </a:r>
            <a:r>
              <a:rPr lang="en-US" sz="900" dirty="0" err="1"/>
              <a:t>Hoobler</a:t>
            </a:r>
            <a:r>
              <a:rPr lang="en-US" sz="900" dirty="0"/>
              <a:t>, J.M. and </a:t>
            </a:r>
            <a:r>
              <a:rPr lang="en-US" sz="900" dirty="0" err="1"/>
              <a:t>Kluemper</a:t>
            </a:r>
            <a:r>
              <a:rPr lang="en-US" sz="900" dirty="0"/>
              <a:t>, D.H., 2020. How team helping influences abusive and empowering leadership: The roles of team affective tone and performance. Journal of Organizational Behavior, 41(8), pp.757-781.</a:t>
            </a:r>
          </a:p>
          <a:p>
            <a:pPr marL="342900" indent="-342900" algn="l">
              <a:buFont typeface="Arial"/>
              <a:buChar char="•"/>
            </a:pPr>
            <a:r>
              <a:rPr lang="en-US" sz="900" dirty="0"/>
              <a:t>Van </a:t>
            </a:r>
            <a:r>
              <a:rPr lang="en-US" sz="900" dirty="0" err="1"/>
              <a:t>Diggelen</a:t>
            </a:r>
            <a:r>
              <a:rPr lang="en-US" sz="900" dirty="0"/>
              <a:t>, J., </a:t>
            </a:r>
            <a:r>
              <a:rPr lang="en-US" sz="900" dirty="0" err="1"/>
              <a:t>Neerincx</a:t>
            </a:r>
            <a:r>
              <a:rPr lang="en-US" sz="900" dirty="0"/>
              <a:t>, M., </a:t>
            </a:r>
            <a:r>
              <a:rPr lang="en-US" sz="900" dirty="0" err="1"/>
              <a:t>Peeters</a:t>
            </a:r>
            <a:r>
              <a:rPr lang="en-US" sz="900" dirty="0"/>
              <a:t>, M. and </a:t>
            </a:r>
            <a:r>
              <a:rPr lang="en-US" sz="900" dirty="0" err="1"/>
              <a:t>Schraagen</a:t>
            </a:r>
            <a:r>
              <a:rPr lang="en-US" sz="900" dirty="0"/>
              <a:t>, J.M., 2018. Developing effective and resilient human-agent teamwork using team design patterns. IEEE intelligent systems, 34(2), pp.15-24.</a:t>
            </a:r>
          </a:p>
          <a:p>
            <a:pPr marL="342900" indent="-342900" algn="l">
              <a:buFont typeface="Arial"/>
              <a:buChar char="•"/>
            </a:pPr>
            <a:r>
              <a:rPr lang="en-US" sz="900" dirty="0"/>
              <a:t>Weiss, M., Kolbe, M., Grote, G., </a:t>
            </a:r>
            <a:r>
              <a:rPr lang="en-US" sz="900" dirty="0" err="1"/>
              <a:t>Spahn</a:t>
            </a:r>
            <a:r>
              <a:rPr lang="en-US" sz="900" dirty="0"/>
              <a:t>, D.R. and Grande, B., 2018. We can do it! Inclusive leader language promotes voice behavior in multi-professional teams. The Leadership Quarterly, 29(3), pp.389-402.</a:t>
            </a:r>
          </a:p>
          <a:p>
            <a:pPr marL="342900" indent="-342900" algn="l">
              <a:buFont typeface="Arial"/>
              <a:buChar char="•"/>
            </a:pPr>
            <a:r>
              <a:rPr lang="en-US" sz="900" dirty="0"/>
              <a:t>Vancouver</a:t>
            </a:r>
          </a:p>
          <a:p>
            <a:pPr marL="342900" indent="-342900" algn="l">
              <a:buFont typeface="Arial"/>
              <a:buChar char="•"/>
            </a:pPr>
            <a:endParaRPr lang="en-US" sz="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77" name="Picture 2097176"/>
          <p:cNvPicPr>
            <a:picLocks/>
          </p:cNvPicPr>
          <p:nvPr/>
        </p:nvPicPr>
        <p:blipFill>
          <a:blip r:embed="rId2"/>
          <a:stretch>
            <a:fillRect/>
          </a:stretch>
        </p:blipFill>
        <p:spPr>
          <a:xfrm>
            <a:off x="-333546" y="-678879"/>
            <a:ext cx="9827586" cy="7796449"/>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0</TotalTime>
  <Words>10301</Words>
  <Application>Microsoft Office PowerPoint</Application>
  <PresentationFormat>On-screen Show (4:3)</PresentationFormat>
  <Paragraphs>149</Paragraphs>
  <Slides>28</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Book Antiqua</vt:lpstr>
      <vt:lpstr>Lucida Sans</vt:lpstr>
      <vt:lpstr>Times New Roman</vt:lpstr>
      <vt:lpstr>Wingdings</vt:lpstr>
      <vt:lpstr>Wingdings 2</vt:lpstr>
      <vt:lpstr>Wingdings 3</vt:lpstr>
      <vt:lpstr>Apex</vt:lpstr>
      <vt:lpstr>Effective Teamwork and  Communication   </vt:lpstr>
      <vt:lpstr>Introduction</vt:lpstr>
      <vt:lpstr>Benefits of team working</vt:lpstr>
      <vt:lpstr>Innovation derives of team working</vt:lpstr>
      <vt:lpstr>Healthy relationship forms from team working </vt:lpstr>
      <vt:lpstr>Benefits of team working in enhancing personal growth </vt:lpstr>
      <vt:lpstr>Benefits of team working in reducing risk </vt:lpstr>
      <vt:lpstr>Forming Stage of team development </vt:lpstr>
      <vt:lpstr>Storming stage of team development </vt:lpstr>
      <vt:lpstr>Norming stage of team development </vt:lpstr>
      <vt:lpstr>Performing stage of team development </vt:lpstr>
      <vt:lpstr>Termination stage of team development </vt:lpstr>
      <vt:lpstr>Team leader's roles </vt:lpstr>
      <vt:lpstr>Team leader's Supervision roles </vt:lpstr>
      <vt:lpstr>Team roles in Resource investigation </vt:lpstr>
      <vt:lpstr>Team roles as Coordinator</vt:lpstr>
      <vt:lpstr>Team roles in motivation </vt:lpstr>
      <vt:lpstr>Managing conflict</vt:lpstr>
      <vt:lpstr>Managing conflict helps in team performance</vt:lpstr>
      <vt:lpstr>Thomas-Kilmann Conflict Mode Instrument</vt:lpstr>
      <vt:lpstr>Collaboration helps in Managing conflict </vt:lpstr>
      <vt:lpstr>Successful team development </vt:lpstr>
      <vt:lpstr>Successful team development though Encouragement </vt:lpstr>
      <vt:lpstr>Successful team development though conflict management </vt:lpstr>
      <vt:lpstr>Successful team development though diverse team</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  Assessment 2 </dc:title>
  <dc:creator>Rafael</dc:creator>
  <cp:lastModifiedBy>MADALINA BARSAUAN</cp:lastModifiedBy>
  <dcterms:created xsi:type="dcterms:W3CDTF">2015-05-11T11:30:45Z</dcterms:created>
  <dcterms:modified xsi:type="dcterms:W3CDTF">2022-04-23T14:03:31Z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ff53c1d03a604a2c871876df1125ff74</vt:lpwstr>
  </property>
</Properties>
</file>