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1" r:id="rId2"/>
  </p:sldMasterIdLst>
  <p:sldIdLst>
    <p:sldId id="256" r:id="rId3"/>
    <p:sldId id="257" r:id="rId4"/>
    <p:sldId id="258" r:id="rId5"/>
    <p:sldId id="259" r:id="rId6"/>
    <p:sldId id="260" r:id="rId7"/>
    <p:sldId id="262" r:id="rId8"/>
    <p:sldId id="264" r:id="rId9"/>
    <p:sldId id="265" r:id="rId10"/>
    <p:sldId id="261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996D6A-6F95-47EC-A5D2-6A3470AD8ADB}" v="55" dt="2021-05-19T14:22:03.0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691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998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709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60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883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486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594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074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977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579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5853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9963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6410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6580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497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312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8930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156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8733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8243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3058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3887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47746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2486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719697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0662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5479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982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839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1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555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734" r:id="rId13"/>
    <p:sldLayoutId id="2147483735" r:id="rId14"/>
    <p:sldLayoutId id="2147483736" r:id="rId15"/>
    <p:sldLayoutId id="214748373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uzzle">
            <a:extLst>
              <a:ext uri="{FF2B5EF4-FFF2-40B4-BE49-F238E27FC236}">
                <a16:creationId xmlns:a16="http://schemas.microsoft.com/office/drawing/2014/main" id="{C79DE9DB-6CA2-4352-85B2-279B9B5D33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518" r="23658" b="5115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FDE3ED-787B-407F-A947-175E0B7DDB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0563" y="1678665"/>
            <a:ext cx="3887839" cy="2372168"/>
          </a:xfrm>
        </p:spPr>
        <p:txBody>
          <a:bodyPr>
            <a:normAutofit/>
          </a:bodyPr>
          <a:lstStyle/>
          <a:p>
            <a:r>
              <a:rPr lang="en-GB"/>
              <a:t>Effective Teamwork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70EE19-90C8-4D91-B56F-86FE1DAA7E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80563" y="4050833"/>
            <a:ext cx="3893440" cy="1096899"/>
          </a:xfrm>
        </p:spPr>
        <p:txBody>
          <a:bodyPr>
            <a:normAutofit/>
          </a:bodyPr>
          <a:lstStyle/>
          <a:p>
            <a:r>
              <a:rPr lang="en-GB" dirty="0"/>
              <a:t>Presentation by SAM LLOYD </a:t>
            </a:r>
          </a:p>
        </p:txBody>
      </p:sp>
    </p:spTree>
    <p:extLst>
      <p:ext uri="{BB962C8B-B14F-4D97-AF65-F5344CB8AC3E}">
        <p14:creationId xmlns:p14="http://schemas.microsoft.com/office/powerpoint/2010/main" val="22313325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2FCB0-D87C-4112-B051-B9FDA3213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2" y="609600"/>
            <a:ext cx="8596668" cy="1320800"/>
          </a:xfrm>
        </p:spPr>
        <p:txBody>
          <a:bodyPr>
            <a:normAutofit/>
          </a:bodyPr>
          <a:lstStyle/>
          <a:p>
            <a:r>
              <a:rPr lang="en-GB" dirty="0"/>
              <a:t>Tuckman’s Model of teamwork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29E2078-CF83-44BA-8125-5B118FC70C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1" y="1120389"/>
            <a:ext cx="7798752" cy="4469199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56561F4-19BD-4E50-BBA7-4E991092A936}"/>
              </a:ext>
            </a:extLst>
          </p:cNvPr>
          <p:cNvSpPr txBox="1"/>
          <p:nvPr/>
        </p:nvSpPr>
        <p:spPr>
          <a:xfrm>
            <a:off x="1333502" y="5454046"/>
            <a:ext cx="6177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(Carter, 2014)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50636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A64B9-4637-45C2-8C71-AD7802850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Belbin’s Team Roles </a:t>
            </a:r>
          </a:p>
        </p:txBody>
      </p:sp>
      <p:pic>
        <p:nvPicPr>
          <p:cNvPr id="1026" name="Picture 2" descr="Learn Belbin Team Roles through Reflection – {Dotnet}.Share(knowledge)">
            <a:extLst>
              <a:ext uri="{FF2B5EF4-FFF2-40B4-BE49-F238E27FC236}">
                <a16:creationId xmlns:a16="http://schemas.microsoft.com/office/drawing/2014/main" id="{BFC92B5F-8931-4A8D-BE10-DB704F96C36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734" y="1662748"/>
            <a:ext cx="5045868" cy="388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309F89E-75C7-415D-B6E1-84C126491C88}"/>
              </a:ext>
            </a:extLst>
          </p:cNvPr>
          <p:cNvSpPr txBox="1"/>
          <p:nvPr/>
        </p:nvSpPr>
        <p:spPr>
          <a:xfrm>
            <a:off x="2452734" y="5760720"/>
            <a:ext cx="518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(Nguyen, 2017)</a:t>
            </a:r>
          </a:p>
        </p:txBody>
      </p:sp>
    </p:spTree>
    <p:extLst>
      <p:ext uri="{BB962C8B-B14F-4D97-AF65-F5344CB8AC3E}">
        <p14:creationId xmlns:p14="http://schemas.microsoft.com/office/powerpoint/2010/main" val="179589123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915EE-9C6D-48B2-9623-D190F05A6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5148" y="2146220"/>
            <a:ext cx="2559704" cy="1320800"/>
          </a:xfrm>
        </p:spPr>
        <p:txBody>
          <a:bodyPr>
            <a:normAutofit/>
          </a:bodyPr>
          <a:lstStyle/>
          <a:p>
            <a:r>
              <a:rPr lang="en-GB" dirty="0"/>
              <a:t>- Trust</a:t>
            </a:r>
            <a:br>
              <a:rPr lang="en-GB" dirty="0"/>
            </a:br>
            <a:endParaRPr lang="en-GB" dirty="0"/>
          </a:p>
        </p:txBody>
      </p:sp>
      <p:pic>
        <p:nvPicPr>
          <p:cNvPr id="2050" name="Picture 2" descr="Graphic of hands interlocked">
            <a:extLst>
              <a:ext uri="{FF2B5EF4-FFF2-40B4-BE49-F238E27FC236}">
                <a16:creationId xmlns:a16="http://schemas.microsoft.com/office/drawing/2014/main" id="{30C28412-036E-440F-8089-5D40AD07565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36" y="1772761"/>
            <a:ext cx="6390024" cy="394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7E176957-005C-4604-85C5-19C147E548F9}"/>
              </a:ext>
            </a:extLst>
          </p:cNvPr>
          <p:cNvSpPr txBox="1">
            <a:spLocks/>
          </p:cNvSpPr>
          <p:nvPr/>
        </p:nvSpPr>
        <p:spPr>
          <a:xfrm>
            <a:off x="829734" y="7620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Key behaviours in a team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612386C-2E96-48B3-9AEE-5DFE676257B2}"/>
              </a:ext>
            </a:extLst>
          </p:cNvPr>
          <p:cNvSpPr txBox="1">
            <a:spLocks/>
          </p:cNvSpPr>
          <p:nvPr/>
        </p:nvSpPr>
        <p:spPr>
          <a:xfrm>
            <a:off x="7165148" y="4775200"/>
            <a:ext cx="2136986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600" dirty="0"/>
              <a:t>- Results</a:t>
            </a:r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F9C1B83-001D-48DA-986F-5ADC6ABEE5EE}"/>
              </a:ext>
            </a:extLst>
          </p:cNvPr>
          <p:cNvSpPr txBox="1">
            <a:spLocks/>
          </p:cNvSpPr>
          <p:nvPr/>
        </p:nvSpPr>
        <p:spPr>
          <a:xfrm>
            <a:off x="7165148" y="4033520"/>
            <a:ext cx="3645092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600" dirty="0"/>
              <a:t>- Accountability</a:t>
            </a:r>
            <a:endParaRPr lang="en-GB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A6BA1B4-BDFD-44C9-96B6-14DE904BFBC5}"/>
              </a:ext>
            </a:extLst>
          </p:cNvPr>
          <p:cNvSpPr txBox="1">
            <a:spLocks/>
          </p:cNvSpPr>
          <p:nvPr/>
        </p:nvSpPr>
        <p:spPr>
          <a:xfrm>
            <a:off x="7165148" y="3378200"/>
            <a:ext cx="3573972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600" dirty="0"/>
              <a:t>- Commitment</a:t>
            </a:r>
            <a:endParaRPr lang="en-GB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7916A7B-5CA4-4A60-AE64-7D555A300BDC}"/>
              </a:ext>
            </a:extLst>
          </p:cNvPr>
          <p:cNvSpPr txBox="1">
            <a:spLocks/>
          </p:cNvSpPr>
          <p:nvPr/>
        </p:nvSpPr>
        <p:spPr>
          <a:xfrm>
            <a:off x="7165148" y="2801540"/>
            <a:ext cx="2136986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600" dirty="0"/>
              <a:t>- Conflict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486042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8B701-8928-43BF-A22B-9A35E05EB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Trust: Why is trust important?</a:t>
            </a:r>
          </a:p>
        </p:txBody>
      </p:sp>
      <p:pic>
        <p:nvPicPr>
          <p:cNvPr id="3074" name="Picture 2" descr="Teamwork and the Importance of Trust | MudaMasters">
            <a:extLst>
              <a:ext uri="{FF2B5EF4-FFF2-40B4-BE49-F238E27FC236}">
                <a16:creationId xmlns:a16="http://schemas.microsoft.com/office/drawing/2014/main" id="{E4B9C69C-962F-4BEC-8D41-C63D9EB19B6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1320801"/>
            <a:ext cx="4386841" cy="394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On Leadership: Why building trust is the core of every successful team | by  Tim Enwall | Medium">
            <a:extLst>
              <a:ext uri="{FF2B5EF4-FFF2-40B4-BE49-F238E27FC236}">
                <a16:creationId xmlns:a16="http://schemas.microsoft.com/office/drawing/2014/main" id="{30F80518-1B03-45A5-BC8B-9C83A2E04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899" y="1320800"/>
            <a:ext cx="4187344" cy="394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F4CB661-E4CB-405B-89D1-D7D875036DAF}"/>
              </a:ext>
            </a:extLst>
          </p:cNvPr>
          <p:cNvSpPr txBox="1"/>
          <p:nvPr/>
        </p:nvSpPr>
        <p:spPr>
          <a:xfrm>
            <a:off x="5097899" y="5327748"/>
            <a:ext cx="3757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(Enwall, 2018)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909F0A-F903-4756-A0C0-2F8A9D28B61F}"/>
              </a:ext>
            </a:extLst>
          </p:cNvPr>
          <p:cNvSpPr txBox="1"/>
          <p:nvPr/>
        </p:nvSpPr>
        <p:spPr>
          <a:xfrm>
            <a:off x="677334" y="5388707"/>
            <a:ext cx="610108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Verandermanagement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2013)</a:t>
            </a:r>
          </a:p>
        </p:txBody>
      </p:sp>
    </p:spTree>
    <p:extLst>
      <p:ext uri="{BB962C8B-B14F-4D97-AF65-F5344CB8AC3E}">
        <p14:creationId xmlns:p14="http://schemas.microsoft.com/office/powerpoint/2010/main" val="20059247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E2665-F2EA-44EE-BC6A-DDE7D315D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dynamics </a:t>
            </a:r>
          </a:p>
        </p:txBody>
      </p:sp>
      <p:pic>
        <p:nvPicPr>
          <p:cNvPr id="5122" name="Picture 2" descr="What is Group Dynamics? definition, salient features and principles -  Business Jargons">
            <a:extLst>
              <a:ext uri="{FF2B5EF4-FFF2-40B4-BE49-F238E27FC236}">
                <a16:creationId xmlns:a16="http://schemas.microsoft.com/office/drawing/2014/main" id="{2628C464-FECA-4BA6-9F43-BB8B4D380A7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400" y="1393410"/>
            <a:ext cx="6319520" cy="462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39727E-F047-4998-86B8-89D444310841}"/>
              </a:ext>
            </a:extLst>
          </p:cNvPr>
          <p:cNvSpPr txBox="1"/>
          <p:nvPr/>
        </p:nvSpPr>
        <p:spPr>
          <a:xfrm>
            <a:off x="2148840" y="6248400"/>
            <a:ext cx="610108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(Business Jargons , 2021)</a:t>
            </a:r>
          </a:p>
        </p:txBody>
      </p:sp>
    </p:spTree>
    <p:extLst>
      <p:ext uri="{BB962C8B-B14F-4D97-AF65-F5344CB8AC3E}">
        <p14:creationId xmlns:p14="http://schemas.microsoft.com/office/powerpoint/2010/main" val="432023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B36FC-4433-47B1-A9A6-1445F9277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High performance teams </a:t>
            </a:r>
          </a:p>
        </p:txBody>
      </p:sp>
      <p:pic>
        <p:nvPicPr>
          <p:cNvPr id="6146" name="Picture 2" descr="High Performing Teams: What Are They and How Do I Build One? · Blog ·  ActiveCollab">
            <a:extLst>
              <a:ext uri="{FF2B5EF4-FFF2-40B4-BE49-F238E27FC236}">
                <a16:creationId xmlns:a16="http://schemas.microsoft.com/office/drawing/2014/main" id="{7F30331D-BB2F-40AF-82BE-8705B0B851A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320" y="1270000"/>
            <a:ext cx="6776720" cy="487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23281E0-BC0F-4623-855A-7AB1BD21C186}"/>
              </a:ext>
            </a:extLst>
          </p:cNvPr>
          <p:cNvSpPr txBox="1"/>
          <p:nvPr/>
        </p:nvSpPr>
        <p:spPr>
          <a:xfrm>
            <a:off x="2451100" y="5956713"/>
            <a:ext cx="610108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(Monga, 2017)</a:t>
            </a:r>
          </a:p>
        </p:txBody>
      </p:sp>
    </p:spTree>
    <p:extLst>
      <p:ext uri="{BB962C8B-B14F-4D97-AF65-F5344CB8AC3E}">
        <p14:creationId xmlns:p14="http://schemas.microsoft.com/office/powerpoint/2010/main" val="2902864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DF08D-F4E0-4BA2-850B-2469E9942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Teamwork in the security industry </a:t>
            </a:r>
          </a:p>
        </p:txBody>
      </p:sp>
      <p:pic>
        <p:nvPicPr>
          <p:cNvPr id="7170" name="Picture 2" descr="UK Security Industry Regulation or Lack Thereof? | TrackTik">
            <a:extLst>
              <a:ext uri="{FF2B5EF4-FFF2-40B4-BE49-F238E27FC236}">
                <a16:creationId xmlns:a16="http://schemas.microsoft.com/office/drawing/2014/main" id="{E312A68D-7C93-4107-BC61-24383DBD7C0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210" y="1672908"/>
            <a:ext cx="6661865" cy="444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1092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2126D-B19D-48BC-9F69-B89321249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C4D811FD-E2C6-4B9D-9540-02A20EEF7D6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7334" y="1321799"/>
            <a:ext cx="9696026" cy="504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Business Jargons , 2021. </a:t>
            </a:r>
            <a:r>
              <a:rPr kumimoji="0" lang="en-GB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Business Jargons.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GB" altLang="en-US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https://businessjargons.com/group-dynamics.html</a:t>
            </a:r>
            <a:b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16 05 2021].</a:t>
            </a:r>
            <a:endParaRPr kumimoji="0" lang="en-GB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Carter, J., 2014. </a:t>
            </a:r>
            <a:r>
              <a:rPr kumimoji="0" lang="en-GB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Tuckman’s Model – Forming, Storming, Norming, Performing.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GB" altLang="en-US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https://www.teambuildingactivity.com/tuckmans-model/</a:t>
            </a:r>
            <a:b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15 05 2021].</a:t>
            </a:r>
            <a:endParaRPr kumimoji="0" lang="en-GB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Enwall, T., 2018. </a:t>
            </a:r>
            <a:r>
              <a:rPr kumimoji="0" lang="en-GB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Leadership: Why building trust is the core of every successful team.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GB" altLang="en-US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https://medium.com/@tenwall/on-leadership-why-building-trust-is-the-core-of-every-successful-team-a00573fca628</a:t>
            </a:r>
            <a:b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16 05 2021].</a:t>
            </a:r>
            <a:endParaRPr kumimoji="0" lang="en-GB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Monga, B., 2017. </a:t>
            </a:r>
            <a:r>
              <a:rPr kumimoji="0" lang="en-GB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 Performing Teams: What Are They and How Do I Build One?.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GB" altLang="en-US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https://activecollab.com/blog/collaboration/high-performing-teams</a:t>
            </a:r>
            <a:b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17 05 2021].</a:t>
            </a:r>
            <a:endParaRPr kumimoji="0" lang="en-GB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Nguyen, M., 2017. </a:t>
            </a:r>
            <a:r>
              <a:rPr kumimoji="0" lang="en-GB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Learn Belbin Team Roles through Reflection.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GB" altLang="en-US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https://dotnetsharing.wordpress.com/2017/09/19/learn-belbin-team-roles-through-reflection/</a:t>
            </a:r>
            <a:b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15 05 2021].</a:t>
            </a:r>
            <a:endParaRPr kumimoji="0" lang="en-GB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Verandermanagement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2013. </a:t>
            </a:r>
            <a:r>
              <a:rPr kumimoji="0" lang="en-GB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Teamwork and the Importance of Trust.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GB" altLang="en-US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https://www.mudamasters.com/en/verandermanagement/teamwork-and-importance-trust</a:t>
            </a:r>
            <a:b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16 05 2021].</a:t>
            </a:r>
            <a:endParaRPr kumimoji="0" lang="en-GB" altLang="en-US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57926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7FA8B-15B8-4225-A793-8E94195DC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094" y="27686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7200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082761672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DarkSeedLeftStep">
      <a:dk1>
        <a:srgbClr val="000000"/>
      </a:dk1>
      <a:lt1>
        <a:srgbClr val="FFFFFF"/>
      </a:lt1>
      <a:dk2>
        <a:srgbClr val="1B2430"/>
      </a:dk2>
      <a:lt2>
        <a:srgbClr val="F0F3F1"/>
      </a:lt2>
      <a:accent1>
        <a:srgbClr val="C34DA7"/>
      </a:accent1>
      <a:accent2>
        <a:srgbClr val="9C3BB1"/>
      </a:accent2>
      <a:accent3>
        <a:srgbClr val="7D4DC3"/>
      </a:accent3>
      <a:accent4>
        <a:srgbClr val="4344B5"/>
      </a:accent4>
      <a:accent5>
        <a:srgbClr val="4D7FC3"/>
      </a:accent5>
      <a:accent6>
        <a:srgbClr val="3B9FB1"/>
      </a:accent6>
      <a:hlink>
        <a:srgbClr val="3F61BF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ppt/theme/theme2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318</Words>
  <Application>Microsoft Office PowerPoint</Application>
  <PresentationFormat>Widescreen</PresentationFormat>
  <Paragraphs>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Century Gothic</vt:lpstr>
      <vt:lpstr>Elephant</vt:lpstr>
      <vt:lpstr>Trebuchet MS</vt:lpstr>
      <vt:lpstr>Wingdings 3</vt:lpstr>
      <vt:lpstr>BrushVTI</vt:lpstr>
      <vt:lpstr>Facet</vt:lpstr>
      <vt:lpstr>Effective Teamwork </vt:lpstr>
      <vt:lpstr>Tuckman’s Model of teamwork </vt:lpstr>
      <vt:lpstr>Belbin’s Team Roles </vt:lpstr>
      <vt:lpstr>- Trust </vt:lpstr>
      <vt:lpstr>Trust: Why is trust important?</vt:lpstr>
      <vt:lpstr>Group dynamics </vt:lpstr>
      <vt:lpstr>High performance teams </vt:lpstr>
      <vt:lpstr>Teamwork in the security industry </vt:lpstr>
      <vt:lpstr>References 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Effective Teamwork </dc:title>
  <dc:creator>Sam Lloyd (2012879)</dc:creator>
  <cp:lastModifiedBy>Sam Lloyd (2012879)</cp:lastModifiedBy>
  <cp:revision>1</cp:revision>
  <dcterms:created xsi:type="dcterms:W3CDTF">2021-04-14T15:50:18Z</dcterms:created>
  <dcterms:modified xsi:type="dcterms:W3CDTF">2021-05-19T14:22:14Z</dcterms:modified>
</cp:coreProperties>
</file>