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8" roundtripDataSignature="AMtx7mgjhKH/n9KlCkSptwJW3f377pwta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6" Type="http://schemas.openxmlformats.org/officeDocument/2006/relationships/slide" Target="slides/slide2.xml"/><Relationship Id="rId18" Type="http://customschemas.google.com/relationships/presentationmetadata" Target="metadata"/><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2" name="Shape 22"/>
        <p:cNvGrpSpPr/>
        <p:nvPr/>
      </p:nvGrpSpPr>
      <p:grpSpPr>
        <a:xfrm>
          <a:off x="0" y="0"/>
          <a:ext cx="0" cy="0"/>
          <a:chOff x="0" y="0"/>
          <a:chExt cx="0" cy="0"/>
        </a:xfrm>
      </p:grpSpPr>
      <p:sp>
        <p:nvSpPr>
          <p:cNvPr id="23" name="Google Shape;23;p1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15"/>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25" name="Google Shape;25;p1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1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1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8" name="Shape 28"/>
        <p:cNvGrpSpPr/>
        <p:nvPr/>
      </p:nvGrpSpPr>
      <p:grpSpPr>
        <a:xfrm>
          <a:off x="0" y="0"/>
          <a:ext cx="0" cy="0"/>
          <a:chOff x="0" y="0"/>
          <a:chExt cx="0" cy="0"/>
        </a:xfrm>
      </p:grpSpPr>
      <p:grpSp>
        <p:nvGrpSpPr>
          <p:cNvPr id="29" name="Google Shape;29;p16"/>
          <p:cNvGrpSpPr/>
          <p:nvPr/>
        </p:nvGrpSpPr>
        <p:grpSpPr>
          <a:xfrm>
            <a:off x="0" y="-8467"/>
            <a:ext cx="12192000" cy="6866467"/>
            <a:chOff x="0" y="-8467"/>
            <a:chExt cx="12192000" cy="6866467"/>
          </a:xfrm>
        </p:grpSpPr>
        <p:cxnSp>
          <p:nvCxnSpPr>
            <p:cNvPr id="30" name="Google Shape;30;p16"/>
            <p:cNvCxnSpPr/>
            <p:nvPr/>
          </p:nvCxnSpPr>
          <p:spPr>
            <a:xfrm>
              <a:off x="9371012" y="0"/>
              <a:ext cx="1219200" cy="6858000"/>
            </a:xfrm>
            <a:prstGeom prst="straightConnector1">
              <a:avLst/>
            </a:prstGeom>
            <a:noFill/>
            <a:ln cap="flat" cmpd="sng" w="9525">
              <a:solidFill>
                <a:srgbClr val="262626"/>
              </a:solidFill>
              <a:prstDash val="solid"/>
              <a:round/>
              <a:headEnd len="sm" w="sm" type="none"/>
              <a:tailEnd len="sm" w="sm" type="none"/>
            </a:ln>
          </p:spPr>
        </p:cxnSp>
        <p:cxnSp>
          <p:nvCxnSpPr>
            <p:cNvPr id="31" name="Google Shape;31;p16"/>
            <p:cNvCxnSpPr/>
            <p:nvPr/>
          </p:nvCxnSpPr>
          <p:spPr>
            <a:xfrm flipH="1">
              <a:off x="7425267" y="3681413"/>
              <a:ext cx="4763558" cy="3176587"/>
            </a:xfrm>
            <a:prstGeom prst="straightConnector1">
              <a:avLst/>
            </a:prstGeom>
            <a:noFill/>
            <a:ln cap="flat" cmpd="sng" w="9525">
              <a:solidFill>
                <a:srgbClr val="262626"/>
              </a:solidFill>
              <a:prstDash val="solid"/>
              <a:round/>
              <a:headEnd len="sm" w="sm" type="none"/>
              <a:tailEnd len="sm" w="sm" type="none"/>
            </a:ln>
          </p:spPr>
        </p:cxnSp>
        <p:sp>
          <p:nvSpPr>
            <p:cNvPr id="32" name="Google Shape;32;p16"/>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33" name="Google Shape;33;p16"/>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34" name="Google Shape;34;p16"/>
            <p:cNvSpPr/>
            <p:nvPr/>
          </p:nvSpPr>
          <p:spPr>
            <a:xfrm>
              <a:off x="8932333"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16"/>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36" name="Google Shape;36;p16"/>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37" name="Google Shape;37;p16"/>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38" name="Google Shape;38;p16"/>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16"/>
            <p:cNvSpPr/>
            <p:nvPr/>
          </p:nvSpPr>
          <p:spPr>
            <a:xfrm rot="10800000">
              <a:off x="0" y="0"/>
              <a:ext cx="842596" cy="5666154"/>
            </a:xfrm>
            <a:prstGeom prst="triangle">
              <a:avLst>
                <a:gd fmla="val 100000" name="adj"/>
              </a:avLst>
            </a:pr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 name="Google Shape;40;p16"/>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16"/>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FEFEFE"/>
                </a:solidFill>
              </a:defRPr>
            </a:lvl1pPr>
            <a:lvl2pPr lvl="1" algn="ctr">
              <a:spcBef>
                <a:spcPts val="1000"/>
              </a:spcBef>
              <a:spcAft>
                <a:spcPts val="0"/>
              </a:spcAft>
              <a:buSzPts val="1280"/>
              <a:buNone/>
              <a:defRPr>
                <a:solidFill>
                  <a:schemeClr val="lt1"/>
                </a:solidFill>
              </a:defRPr>
            </a:lvl2pPr>
            <a:lvl3pPr lvl="2" algn="ctr">
              <a:spcBef>
                <a:spcPts val="1000"/>
              </a:spcBef>
              <a:spcAft>
                <a:spcPts val="0"/>
              </a:spcAft>
              <a:buSzPts val="1120"/>
              <a:buNone/>
              <a:defRPr>
                <a:solidFill>
                  <a:schemeClr val="lt1"/>
                </a:solidFill>
              </a:defRPr>
            </a:lvl3pPr>
            <a:lvl4pPr lvl="3" algn="ctr">
              <a:spcBef>
                <a:spcPts val="1000"/>
              </a:spcBef>
              <a:spcAft>
                <a:spcPts val="0"/>
              </a:spcAft>
              <a:buSzPts val="960"/>
              <a:buNone/>
              <a:defRPr>
                <a:solidFill>
                  <a:schemeClr val="lt1"/>
                </a:solidFill>
              </a:defRPr>
            </a:lvl4pPr>
            <a:lvl5pPr lvl="4" algn="ctr">
              <a:spcBef>
                <a:spcPts val="1000"/>
              </a:spcBef>
              <a:spcAft>
                <a:spcPts val="0"/>
              </a:spcAft>
              <a:buSzPts val="960"/>
              <a:buNone/>
              <a:defRPr>
                <a:solidFill>
                  <a:schemeClr val="lt1"/>
                </a:solidFill>
              </a:defRPr>
            </a:lvl5pPr>
            <a:lvl6pPr lvl="5" algn="ctr">
              <a:spcBef>
                <a:spcPts val="1000"/>
              </a:spcBef>
              <a:spcAft>
                <a:spcPts val="0"/>
              </a:spcAft>
              <a:buSzPts val="960"/>
              <a:buNone/>
              <a:defRPr>
                <a:solidFill>
                  <a:schemeClr val="lt1"/>
                </a:solidFill>
              </a:defRPr>
            </a:lvl6pPr>
            <a:lvl7pPr lvl="6" algn="ctr">
              <a:spcBef>
                <a:spcPts val="1000"/>
              </a:spcBef>
              <a:spcAft>
                <a:spcPts val="0"/>
              </a:spcAft>
              <a:buSzPts val="960"/>
              <a:buNone/>
              <a:defRPr>
                <a:solidFill>
                  <a:schemeClr val="lt1"/>
                </a:solidFill>
              </a:defRPr>
            </a:lvl7pPr>
            <a:lvl8pPr lvl="7" algn="ctr">
              <a:spcBef>
                <a:spcPts val="1000"/>
              </a:spcBef>
              <a:spcAft>
                <a:spcPts val="0"/>
              </a:spcAft>
              <a:buSzPts val="960"/>
              <a:buNone/>
              <a:defRPr>
                <a:solidFill>
                  <a:schemeClr val="lt1"/>
                </a:solidFill>
              </a:defRPr>
            </a:lvl8pPr>
            <a:lvl9pPr lvl="8" algn="ctr">
              <a:spcBef>
                <a:spcPts val="1000"/>
              </a:spcBef>
              <a:spcAft>
                <a:spcPts val="0"/>
              </a:spcAft>
              <a:buSzPts val="960"/>
              <a:buNone/>
              <a:defRPr>
                <a:solidFill>
                  <a:schemeClr val="lt1"/>
                </a:solidFill>
              </a:defRPr>
            </a:lvl9pPr>
          </a:lstStyle>
          <a:p/>
        </p:txBody>
      </p:sp>
      <p:sp>
        <p:nvSpPr>
          <p:cNvPr id="42" name="Google Shape;42;p1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5" name="Shape 45"/>
        <p:cNvGrpSpPr/>
        <p:nvPr/>
      </p:nvGrpSpPr>
      <p:grpSpPr>
        <a:xfrm>
          <a:off x="0" y="0"/>
          <a:ext cx="0" cy="0"/>
          <a:chOff x="0" y="0"/>
          <a:chExt cx="0" cy="0"/>
        </a:xfrm>
      </p:grpSpPr>
      <p:sp>
        <p:nvSpPr>
          <p:cNvPr id="46" name="Google Shape;46;p17"/>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7"/>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8" name="Google Shape;48;p17"/>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1120"/>
              <a:buNone/>
              <a:defRPr sz="1400"/>
            </a:lvl2pPr>
            <a:lvl3pPr indent="-228600" lvl="2" marL="1371600" algn="l">
              <a:spcBef>
                <a:spcPts val="1000"/>
              </a:spcBef>
              <a:spcAft>
                <a:spcPts val="0"/>
              </a:spcAft>
              <a:buSzPts val="960"/>
              <a:buNone/>
              <a:defRPr sz="1200"/>
            </a:lvl3pPr>
            <a:lvl4pPr indent="-228600" lvl="3" marL="1828800" algn="l">
              <a:spcBef>
                <a:spcPts val="1000"/>
              </a:spcBef>
              <a:spcAft>
                <a:spcPts val="0"/>
              </a:spcAft>
              <a:buSzPts val="800"/>
              <a:buNone/>
              <a:defRPr sz="1000"/>
            </a:lvl4pPr>
            <a:lvl5pPr indent="-228600" lvl="4" marL="2286000" algn="l">
              <a:spcBef>
                <a:spcPts val="1000"/>
              </a:spcBef>
              <a:spcAft>
                <a:spcPts val="0"/>
              </a:spcAft>
              <a:buSzPts val="800"/>
              <a:buNone/>
              <a:defRPr sz="1000"/>
            </a:lvl5pPr>
            <a:lvl6pPr indent="-228600" lvl="5" marL="2743200" algn="l">
              <a:spcBef>
                <a:spcPts val="1000"/>
              </a:spcBef>
              <a:spcAft>
                <a:spcPts val="0"/>
              </a:spcAft>
              <a:buSzPts val="800"/>
              <a:buNone/>
              <a:defRPr sz="1000"/>
            </a:lvl6pPr>
            <a:lvl7pPr indent="-228600" lvl="6" marL="3200400" algn="l">
              <a:spcBef>
                <a:spcPts val="1000"/>
              </a:spcBef>
              <a:spcAft>
                <a:spcPts val="0"/>
              </a:spcAft>
              <a:buSzPts val="800"/>
              <a:buNone/>
              <a:defRPr sz="1000"/>
            </a:lvl7pPr>
            <a:lvl8pPr indent="-228600" lvl="7" marL="3657600" algn="l">
              <a:spcBef>
                <a:spcPts val="1000"/>
              </a:spcBef>
              <a:spcAft>
                <a:spcPts val="0"/>
              </a:spcAft>
              <a:buSzPts val="800"/>
              <a:buNone/>
              <a:defRPr sz="1000"/>
            </a:lvl8pPr>
            <a:lvl9pPr indent="-228600" lvl="8" marL="4114800" algn="l">
              <a:spcBef>
                <a:spcPts val="1000"/>
              </a:spcBef>
              <a:spcAft>
                <a:spcPts val="0"/>
              </a:spcAft>
              <a:buSzPts val="800"/>
              <a:buNone/>
              <a:defRPr sz="1000"/>
            </a:lvl9pPr>
          </a:lstStyle>
          <a:p/>
        </p:txBody>
      </p:sp>
      <p:sp>
        <p:nvSpPr>
          <p:cNvPr id="49" name="Google Shape;49;p1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1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1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2" name="Shape 52"/>
        <p:cNvGrpSpPr/>
        <p:nvPr/>
      </p:nvGrpSpPr>
      <p:grpSpPr>
        <a:xfrm>
          <a:off x="0" y="0"/>
          <a:ext cx="0" cy="0"/>
          <a:chOff x="0" y="0"/>
          <a:chExt cx="0" cy="0"/>
        </a:xfrm>
      </p:grpSpPr>
      <p:sp>
        <p:nvSpPr>
          <p:cNvPr id="53" name="Google Shape;53;p1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18"/>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5" name="Google Shape;55;p18"/>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6" name="Google Shape;56;p1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1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1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9" name="Shape 59"/>
        <p:cNvGrpSpPr/>
        <p:nvPr/>
      </p:nvGrpSpPr>
      <p:grpSpPr>
        <a:xfrm>
          <a:off x="0" y="0"/>
          <a:ext cx="0" cy="0"/>
          <a:chOff x="0" y="0"/>
          <a:chExt cx="0" cy="0"/>
        </a:xfrm>
      </p:grpSpPr>
      <p:sp>
        <p:nvSpPr>
          <p:cNvPr id="60" name="Google Shape;60;p1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9"/>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2" name="Google Shape;62;p19"/>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3" name="Google Shape;63;p19"/>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4" name="Google Shape;64;p19"/>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5" name="Google Shape;65;p1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68" name="Shape 68"/>
        <p:cNvGrpSpPr/>
        <p:nvPr/>
      </p:nvGrpSpPr>
      <p:grpSpPr>
        <a:xfrm>
          <a:off x="0" y="0"/>
          <a:ext cx="0" cy="0"/>
          <a:chOff x="0" y="0"/>
          <a:chExt cx="0" cy="0"/>
        </a:xfrm>
      </p:grpSpPr>
      <p:sp>
        <p:nvSpPr>
          <p:cNvPr id="69" name="Google Shape;69;p20"/>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0"/>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1" name="Google Shape;71;p20"/>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FEFEFE"/>
                </a:solidFill>
              </a:defRPr>
            </a:lvl1pPr>
            <a:lvl2pPr indent="-228600" lvl="1" marL="914400" algn="l">
              <a:spcBef>
                <a:spcPts val="1000"/>
              </a:spcBef>
              <a:spcAft>
                <a:spcPts val="0"/>
              </a:spcAft>
              <a:buSzPts val="1440"/>
              <a:buNone/>
              <a:defRPr sz="1800">
                <a:solidFill>
                  <a:schemeClr val="lt1"/>
                </a:solidFill>
              </a:defRPr>
            </a:lvl2pPr>
            <a:lvl3pPr indent="-228600" lvl="2" marL="1371600" algn="l">
              <a:spcBef>
                <a:spcPts val="1000"/>
              </a:spcBef>
              <a:spcAft>
                <a:spcPts val="0"/>
              </a:spcAft>
              <a:buSzPts val="1280"/>
              <a:buNone/>
              <a:defRPr sz="1600">
                <a:solidFill>
                  <a:schemeClr val="lt1"/>
                </a:solidFill>
              </a:defRPr>
            </a:lvl3pPr>
            <a:lvl4pPr indent="-228600" lvl="3" marL="1828800" algn="l">
              <a:spcBef>
                <a:spcPts val="1000"/>
              </a:spcBef>
              <a:spcAft>
                <a:spcPts val="0"/>
              </a:spcAft>
              <a:buSzPts val="1120"/>
              <a:buNone/>
              <a:defRPr sz="1400">
                <a:solidFill>
                  <a:schemeClr val="lt1"/>
                </a:solidFill>
              </a:defRPr>
            </a:lvl4pPr>
            <a:lvl5pPr indent="-228600" lvl="4" marL="2286000" algn="l">
              <a:spcBef>
                <a:spcPts val="1000"/>
              </a:spcBef>
              <a:spcAft>
                <a:spcPts val="0"/>
              </a:spcAft>
              <a:buSzPts val="1120"/>
              <a:buNone/>
              <a:defRPr sz="1400">
                <a:solidFill>
                  <a:schemeClr val="lt1"/>
                </a:solidFill>
              </a:defRPr>
            </a:lvl5pPr>
            <a:lvl6pPr indent="-228600" lvl="5" marL="2743200" algn="l">
              <a:spcBef>
                <a:spcPts val="1000"/>
              </a:spcBef>
              <a:spcAft>
                <a:spcPts val="0"/>
              </a:spcAft>
              <a:buSzPts val="1120"/>
              <a:buNone/>
              <a:defRPr sz="1400">
                <a:solidFill>
                  <a:schemeClr val="lt1"/>
                </a:solidFill>
              </a:defRPr>
            </a:lvl6pPr>
            <a:lvl7pPr indent="-228600" lvl="6" marL="3200400" algn="l">
              <a:spcBef>
                <a:spcPts val="1000"/>
              </a:spcBef>
              <a:spcAft>
                <a:spcPts val="0"/>
              </a:spcAft>
              <a:buSzPts val="1120"/>
              <a:buNone/>
              <a:defRPr sz="1400">
                <a:solidFill>
                  <a:schemeClr val="lt1"/>
                </a:solidFill>
              </a:defRPr>
            </a:lvl7pPr>
            <a:lvl8pPr indent="-228600" lvl="7" marL="3657600" algn="l">
              <a:spcBef>
                <a:spcPts val="1000"/>
              </a:spcBef>
              <a:spcAft>
                <a:spcPts val="0"/>
              </a:spcAft>
              <a:buSzPts val="1120"/>
              <a:buNone/>
              <a:defRPr sz="1400">
                <a:solidFill>
                  <a:schemeClr val="lt1"/>
                </a:solidFill>
              </a:defRPr>
            </a:lvl8pPr>
            <a:lvl9pPr indent="-228600" lvl="8" marL="4114800" algn="l">
              <a:spcBef>
                <a:spcPts val="1000"/>
              </a:spcBef>
              <a:spcAft>
                <a:spcPts val="0"/>
              </a:spcAft>
              <a:buSzPts val="1120"/>
              <a:buNone/>
              <a:defRPr sz="1400">
                <a:solidFill>
                  <a:schemeClr val="lt1"/>
                </a:solidFill>
              </a:defRPr>
            </a:lvl9pPr>
          </a:lstStyle>
          <a:p/>
        </p:txBody>
      </p:sp>
      <p:sp>
        <p:nvSpPr>
          <p:cNvPr id="72" name="Google Shape;72;p2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5" name="Shape 75"/>
        <p:cNvGrpSpPr/>
        <p:nvPr/>
      </p:nvGrpSpPr>
      <p:grpSpPr>
        <a:xfrm>
          <a:off x="0" y="0"/>
          <a:ext cx="0" cy="0"/>
          <a:chOff x="0" y="0"/>
          <a:chExt cx="0" cy="0"/>
        </a:xfrm>
      </p:grpSpPr>
      <p:sp>
        <p:nvSpPr>
          <p:cNvPr id="76" name="Google Shape;76;p2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2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22"/>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22"/>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FEFEFE"/>
                </a:solidFill>
              </a:defRPr>
            </a:lvl1pPr>
            <a:lvl2pPr indent="-228600" lvl="1" marL="914400" algn="l">
              <a:spcBef>
                <a:spcPts val="1000"/>
              </a:spcBef>
              <a:spcAft>
                <a:spcPts val="0"/>
              </a:spcAft>
              <a:buSzPts val="1440"/>
              <a:buNone/>
              <a:defRPr sz="1800">
                <a:solidFill>
                  <a:schemeClr val="lt1"/>
                </a:solidFill>
              </a:defRPr>
            </a:lvl2pPr>
            <a:lvl3pPr indent="-228600" lvl="2" marL="1371600" algn="l">
              <a:spcBef>
                <a:spcPts val="1000"/>
              </a:spcBef>
              <a:spcAft>
                <a:spcPts val="0"/>
              </a:spcAft>
              <a:buSzPts val="1280"/>
              <a:buNone/>
              <a:defRPr sz="1600">
                <a:solidFill>
                  <a:schemeClr val="lt1"/>
                </a:solidFill>
              </a:defRPr>
            </a:lvl3pPr>
            <a:lvl4pPr indent="-228600" lvl="3" marL="1828800" algn="l">
              <a:spcBef>
                <a:spcPts val="1000"/>
              </a:spcBef>
              <a:spcAft>
                <a:spcPts val="0"/>
              </a:spcAft>
              <a:buSzPts val="1120"/>
              <a:buNone/>
              <a:defRPr sz="1400">
                <a:solidFill>
                  <a:schemeClr val="lt1"/>
                </a:solidFill>
              </a:defRPr>
            </a:lvl4pPr>
            <a:lvl5pPr indent="-228600" lvl="4" marL="2286000" algn="l">
              <a:spcBef>
                <a:spcPts val="1000"/>
              </a:spcBef>
              <a:spcAft>
                <a:spcPts val="0"/>
              </a:spcAft>
              <a:buSzPts val="1120"/>
              <a:buNone/>
              <a:defRPr sz="1400">
                <a:solidFill>
                  <a:schemeClr val="lt1"/>
                </a:solidFill>
              </a:defRPr>
            </a:lvl5pPr>
            <a:lvl6pPr indent="-228600" lvl="5" marL="2743200" algn="l">
              <a:spcBef>
                <a:spcPts val="1000"/>
              </a:spcBef>
              <a:spcAft>
                <a:spcPts val="0"/>
              </a:spcAft>
              <a:buSzPts val="1120"/>
              <a:buNone/>
              <a:defRPr sz="1400">
                <a:solidFill>
                  <a:schemeClr val="lt1"/>
                </a:solidFill>
              </a:defRPr>
            </a:lvl6pPr>
            <a:lvl7pPr indent="-228600" lvl="6" marL="3200400" algn="l">
              <a:spcBef>
                <a:spcPts val="1000"/>
              </a:spcBef>
              <a:spcAft>
                <a:spcPts val="0"/>
              </a:spcAft>
              <a:buSzPts val="1120"/>
              <a:buNone/>
              <a:defRPr sz="1400">
                <a:solidFill>
                  <a:schemeClr val="lt1"/>
                </a:solidFill>
              </a:defRPr>
            </a:lvl7pPr>
            <a:lvl8pPr indent="-228600" lvl="7" marL="3657600" algn="l">
              <a:spcBef>
                <a:spcPts val="1000"/>
              </a:spcBef>
              <a:spcAft>
                <a:spcPts val="0"/>
              </a:spcAft>
              <a:buSzPts val="1120"/>
              <a:buNone/>
              <a:defRPr sz="1400">
                <a:solidFill>
                  <a:schemeClr val="lt1"/>
                </a:solidFill>
              </a:defRPr>
            </a:lvl8pPr>
            <a:lvl9pPr indent="-228600" lvl="8" marL="4114800" algn="l">
              <a:spcBef>
                <a:spcPts val="1000"/>
              </a:spcBef>
              <a:spcAft>
                <a:spcPts val="0"/>
              </a:spcAft>
              <a:buSzPts val="1120"/>
              <a:buNone/>
              <a:defRPr sz="1400">
                <a:solidFill>
                  <a:schemeClr val="lt1"/>
                </a:solidFill>
              </a:defRPr>
            </a:lvl9pPr>
          </a:lstStyle>
          <a:p/>
        </p:txBody>
      </p:sp>
      <p:sp>
        <p:nvSpPr>
          <p:cNvPr id="83" name="Google Shape;83;p2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2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2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6" name="Shape 86"/>
        <p:cNvGrpSpPr/>
        <p:nvPr/>
      </p:nvGrpSpPr>
      <p:grpSpPr>
        <a:xfrm>
          <a:off x="0" y="0"/>
          <a:ext cx="0" cy="0"/>
          <a:chOff x="0" y="0"/>
          <a:chExt cx="0" cy="0"/>
        </a:xfrm>
      </p:grpSpPr>
      <p:sp>
        <p:nvSpPr>
          <p:cNvPr id="87" name="Google Shape;87;p2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2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2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90" name="Shape 90"/>
        <p:cNvGrpSpPr/>
        <p:nvPr/>
      </p:nvGrpSpPr>
      <p:grpSpPr>
        <a:xfrm>
          <a:off x="0" y="0"/>
          <a:ext cx="0" cy="0"/>
          <a:chOff x="0" y="0"/>
          <a:chExt cx="0" cy="0"/>
        </a:xfrm>
      </p:grpSpPr>
      <p:sp>
        <p:nvSpPr>
          <p:cNvPr id="91" name="Google Shape;91;p24"/>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24"/>
          <p:cNvSpPr/>
          <p:nvPr>
            <p:ph idx="2" type="pic"/>
          </p:nvPr>
        </p:nvSpPr>
        <p:spPr>
          <a:xfrm>
            <a:off x="677334" y="609600"/>
            <a:ext cx="8596668" cy="3845718"/>
          </a:xfrm>
          <a:prstGeom prst="rect">
            <a:avLst/>
          </a:prstGeom>
          <a:noFill/>
          <a:ln>
            <a:noFill/>
          </a:ln>
        </p:spPr>
      </p:sp>
      <p:sp>
        <p:nvSpPr>
          <p:cNvPr id="93" name="Google Shape;93;p24"/>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94" name="Google Shape;94;p2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2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2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7" name="Shape 97"/>
        <p:cNvGrpSpPr/>
        <p:nvPr/>
      </p:nvGrpSpPr>
      <p:grpSpPr>
        <a:xfrm>
          <a:off x="0" y="0"/>
          <a:ext cx="0" cy="0"/>
          <a:chOff x="0" y="0"/>
          <a:chExt cx="0" cy="0"/>
        </a:xfrm>
      </p:grpSpPr>
      <p:sp>
        <p:nvSpPr>
          <p:cNvPr id="98" name="Google Shape;98;p25"/>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25"/>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FEFEFE"/>
                </a:solidFill>
              </a:defRPr>
            </a:lvl1pPr>
            <a:lvl2pPr indent="-228600" lvl="1" marL="914400" algn="l">
              <a:spcBef>
                <a:spcPts val="1000"/>
              </a:spcBef>
              <a:spcAft>
                <a:spcPts val="0"/>
              </a:spcAft>
              <a:buSzPts val="1440"/>
              <a:buNone/>
              <a:defRPr sz="1800">
                <a:solidFill>
                  <a:schemeClr val="lt1"/>
                </a:solidFill>
              </a:defRPr>
            </a:lvl2pPr>
            <a:lvl3pPr indent="-228600" lvl="2" marL="1371600" algn="l">
              <a:spcBef>
                <a:spcPts val="1000"/>
              </a:spcBef>
              <a:spcAft>
                <a:spcPts val="0"/>
              </a:spcAft>
              <a:buSzPts val="1280"/>
              <a:buNone/>
              <a:defRPr sz="1600">
                <a:solidFill>
                  <a:schemeClr val="lt1"/>
                </a:solidFill>
              </a:defRPr>
            </a:lvl3pPr>
            <a:lvl4pPr indent="-228600" lvl="3" marL="1828800" algn="l">
              <a:spcBef>
                <a:spcPts val="1000"/>
              </a:spcBef>
              <a:spcAft>
                <a:spcPts val="0"/>
              </a:spcAft>
              <a:buSzPts val="1120"/>
              <a:buNone/>
              <a:defRPr sz="1400">
                <a:solidFill>
                  <a:schemeClr val="lt1"/>
                </a:solidFill>
              </a:defRPr>
            </a:lvl4pPr>
            <a:lvl5pPr indent="-228600" lvl="4" marL="2286000" algn="l">
              <a:spcBef>
                <a:spcPts val="1000"/>
              </a:spcBef>
              <a:spcAft>
                <a:spcPts val="0"/>
              </a:spcAft>
              <a:buSzPts val="1120"/>
              <a:buNone/>
              <a:defRPr sz="1400">
                <a:solidFill>
                  <a:schemeClr val="lt1"/>
                </a:solidFill>
              </a:defRPr>
            </a:lvl5pPr>
            <a:lvl6pPr indent="-228600" lvl="5" marL="2743200" algn="l">
              <a:spcBef>
                <a:spcPts val="1000"/>
              </a:spcBef>
              <a:spcAft>
                <a:spcPts val="0"/>
              </a:spcAft>
              <a:buSzPts val="1120"/>
              <a:buNone/>
              <a:defRPr sz="1400">
                <a:solidFill>
                  <a:schemeClr val="lt1"/>
                </a:solidFill>
              </a:defRPr>
            </a:lvl6pPr>
            <a:lvl7pPr indent="-228600" lvl="6" marL="3200400" algn="l">
              <a:spcBef>
                <a:spcPts val="1000"/>
              </a:spcBef>
              <a:spcAft>
                <a:spcPts val="0"/>
              </a:spcAft>
              <a:buSzPts val="1120"/>
              <a:buNone/>
              <a:defRPr sz="1400">
                <a:solidFill>
                  <a:schemeClr val="lt1"/>
                </a:solidFill>
              </a:defRPr>
            </a:lvl7pPr>
            <a:lvl8pPr indent="-228600" lvl="7" marL="3657600" algn="l">
              <a:spcBef>
                <a:spcPts val="1000"/>
              </a:spcBef>
              <a:spcAft>
                <a:spcPts val="0"/>
              </a:spcAft>
              <a:buSzPts val="1120"/>
              <a:buNone/>
              <a:defRPr sz="1400">
                <a:solidFill>
                  <a:schemeClr val="lt1"/>
                </a:solidFill>
              </a:defRPr>
            </a:lvl8pPr>
            <a:lvl9pPr indent="-228600" lvl="8" marL="4114800" algn="l">
              <a:spcBef>
                <a:spcPts val="1000"/>
              </a:spcBef>
              <a:spcAft>
                <a:spcPts val="0"/>
              </a:spcAft>
              <a:buSzPts val="1120"/>
              <a:buNone/>
              <a:defRPr sz="1400">
                <a:solidFill>
                  <a:schemeClr val="lt1"/>
                </a:solidFill>
              </a:defRPr>
            </a:lvl9pPr>
          </a:lstStyle>
          <a:p/>
        </p:txBody>
      </p:sp>
      <p:sp>
        <p:nvSpPr>
          <p:cNvPr id="100" name="Google Shape;100;p2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2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2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3" name="Shape 103"/>
        <p:cNvGrpSpPr/>
        <p:nvPr/>
      </p:nvGrpSpPr>
      <p:grpSpPr>
        <a:xfrm>
          <a:off x="0" y="0"/>
          <a:ext cx="0" cy="0"/>
          <a:chOff x="0" y="0"/>
          <a:chExt cx="0" cy="0"/>
        </a:xfrm>
      </p:grpSpPr>
      <p:sp>
        <p:nvSpPr>
          <p:cNvPr id="104" name="Google Shape;104;p26"/>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26"/>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FEFEFE"/>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06" name="Google Shape;106;p26"/>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FEFEFE"/>
                </a:solidFill>
              </a:defRPr>
            </a:lvl1pPr>
            <a:lvl2pPr indent="-228600" lvl="1" marL="914400" algn="l">
              <a:spcBef>
                <a:spcPts val="1000"/>
              </a:spcBef>
              <a:spcAft>
                <a:spcPts val="0"/>
              </a:spcAft>
              <a:buSzPts val="1440"/>
              <a:buNone/>
              <a:defRPr sz="1800">
                <a:solidFill>
                  <a:schemeClr val="lt1"/>
                </a:solidFill>
              </a:defRPr>
            </a:lvl2pPr>
            <a:lvl3pPr indent="-228600" lvl="2" marL="1371600" algn="l">
              <a:spcBef>
                <a:spcPts val="1000"/>
              </a:spcBef>
              <a:spcAft>
                <a:spcPts val="0"/>
              </a:spcAft>
              <a:buSzPts val="1280"/>
              <a:buNone/>
              <a:defRPr sz="1600">
                <a:solidFill>
                  <a:schemeClr val="lt1"/>
                </a:solidFill>
              </a:defRPr>
            </a:lvl3pPr>
            <a:lvl4pPr indent="-228600" lvl="3" marL="1828800" algn="l">
              <a:spcBef>
                <a:spcPts val="1000"/>
              </a:spcBef>
              <a:spcAft>
                <a:spcPts val="0"/>
              </a:spcAft>
              <a:buSzPts val="1120"/>
              <a:buNone/>
              <a:defRPr sz="1400">
                <a:solidFill>
                  <a:schemeClr val="lt1"/>
                </a:solidFill>
              </a:defRPr>
            </a:lvl4pPr>
            <a:lvl5pPr indent="-228600" lvl="4" marL="2286000" algn="l">
              <a:spcBef>
                <a:spcPts val="1000"/>
              </a:spcBef>
              <a:spcAft>
                <a:spcPts val="0"/>
              </a:spcAft>
              <a:buSzPts val="1120"/>
              <a:buNone/>
              <a:defRPr sz="1400">
                <a:solidFill>
                  <a:schemeClr val="lt1"/>
                </a:solidFill>
              </a:defRPr>
            </a:lvl5pPr>
            <a:lvl6pPr indent="-228600" lvl="5" marL="2743200" algn="l">
              <a:spcBef>
                <a:spcPts val="1000"/>
              </a:spcBef>
              <a:spcAft>
                <a:spcPts val="0"/>
              </a:spcAft>
              <a:buSzPts val="1120"/>
              <a:buNone/>
              <a:defRPr sz="1400">
                <a:solidFill>
                  <a:schemeClr val="lt1"/>
                </a:solidFill>
              </a:defRPr>
            </a:lvl6pPr>
            <a:lvl7pPr indent="-228600" lvl="6" marL="3200400" algn="l">
              <a:spcBef>
                <a:spcPts val="1000"/>
              </a:spcBef>
              <a:spcAft>
                <a:spcPts val="0"/>
              </a:spcAft>
              <a:buSzPts val="1120"/>
              <a:buNone/>
              <a:defRPr sz="1400">
                <a:solidFill>
                  <a:schemeClr val="lt1"/>
                </a:solidFill>
              </a:defRPr>
            </a:lvl7pPr>
            <a:lvl8pPr indent="-228600" lvl="7" marL="3657600" algn="l">
              <a:spcBef>
                <a:spcPts val="1000"/>
              </a:spcBef>
              <a:spcAft>
                <a:spcPts val="0"/>
              </a:spcAft>
              <a:buSzPts val="1120"/>
              <a:buNone/>
              <a:defRPr sz="1400">
                <a:solidFill>
                  <a:schemeClr val="lt1"/>
                </a:solidFill>
              </a:defRPr>
            </a:lvl8pPr>
            <a:lvl9pPr indent="-228600" lvl="8" marL="4114800" algn="l">
              <a:spcBef>
                <a:spcPts val="1000"/>
              </a:spcBef>
              <a:spcAft>
                <a:spcPts val="0"/>
              </a:spcAft>
              <a:buSzPts val="1120"/>
              <a:buNone/>
              <a:defRPr sz="1400">
                <a:solidFill>
                  <a:schemeClr val="lt1"/>
                </a:solidFill>
              </a:defRPr>
            </a:lvl9pPr>
          </a:lstStyle>
          <a:p/>
        </p:txBody>
      </p:sp>
      <p:sp>
        <p:nvSpPr>
          <p:cNvPr id="107" name="Google Shape;107;p2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2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2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0" name="Google Shape;110;p26"/>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accent1"/>
                </a:solidFill>
                <a:latin typeface="Arial"/>
                <a:ea typeface="Arial"/>
                <a:cs typeface="Arial"/>
                <a:sym typeface="Arial"/>
              </a:rPr>
              <a:t>“</a:t>
            </a:r>
            <a:endParaRPr/>
          </a:p>
        </p:txBody>
      </p:sp>
      <p:sp>
        <p:nvSpPr>
          <p:cNvPr id="111" name="Google Shape;111;p26"/>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accent1"/>
                </a:solidFill>
                <a:latin typeface="Arial"/>
                <a:ea typeface="Arial"/>
                <a:cs typeface="Arial"/>
                <a:sym typeface="Arial"/>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12" name="Shape 112"/>
        <p:cNvGrpSpPr/>
        <p:nvPr/>
      </p:nvGrpSpPr>
      <p:grpSpPr>
        <a:xfrm>
          <a:off x="0" y="0"/>
          <a:ext cx="0" cy="0"/>
          <a:chOff x="0" y="0"/>
          <a:chExt cx="0" cy="0"/>
        </a:xfrm>
      </p:grpSpPr>
      <p:sp>
        <p:nvSpPr>
          <p:cNvPr id="113" name="Google Shape;113;p27"/>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27"/>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FEFEFE"/>
                </a:solidFill>
              </a:defRPr>
            </a:lvl1pPr>
            <a:lvl2pPr indent="-228600" lvl="1" marL="914400" algn="l">
              <a:spcBef>
                <a:spcPts val="1000"/>
              </a:spcBef>
              <a:spcAft>
                <a:spcPts val="0"/>
              </a:spcAft>
              <a:buSzPts val="1440"/>
              <a:buNone/>
              <a:defRPr sz="1800">
                <a:solidFill>
                  <a:schemeClr val="lt1"/>
                </a:solidFill>
              </a:defRPr>
            </a:lvl2pPr>
            <a:lvl3pPr indent="-228600" lvl="2" marL="1371600" algn="l">
              <a:spcBef>
                <a:spcPts val="1000"/>
              </a:spcBef>
              <a:spcAft>
                <a:spcPts val="0"/>
              </a:spcAft>
              <a:buSzPts val="1280"/>
              <a:buNone/>
              <a:defRPr sz="1600">
                <a:solidFill>
                  <a:schemeClr val="lt1"/>
                </a:solidFill>
              </a:defRPr>
            </a:lvl3pPr>
            <a:lvl4pPr indent="-228600" lvl="3" marL="1828800" algn="l">
              <a:spcBef>
                <a:spcPts val="1000"/>
              </a:spcBef>
              <a:spcAft>
                <a:spcPts val="0"/>
              </a:spcAft>
              <a:buSzPts val="1120"/>
              <a:buNone/>
              <a:defRPr sz="1400">
                <a:solidFill>
                  <a:schemeClr val="lt1"/>
                </a:solidFill>
              </a:defRPr>
            </a:lvl4pPr>
            <a:lvl5pPr indent="-228600" lvl="4" marL="2286000" algn="l">
              <a:spcBef>
                <a:spcPts val="1000"/>
              </a:spcBef>
              <a:spcAft>
                <a:spcPts val="0"/>
              </a:spcAft>
              <a:buSzPts val="1120"/>
              <a:buNone/>
              <a:defRPr sz="1400">
                <a:solidFill>
                  <a:schemeClr val="lt1"/>
                </a:solidFill>
              </a:defRPr>
            </a:lvl5pPr>
            <a:lvl6pPr indent="-228600" lvl="5" marL="2743200" algn="l">
              <a:spcBef>
                <a:spcPts val="1000"/>
              </a:spcBef>
              <a:spcAft>
                <a:spcPts val="0"/>
              </a:spcAft>
              <a:buSzPts val="1120"/>
              <a:buNone/>
              <a:defRPr sz="1400">
                <a:solidFill>
                  <a:schemeClr val="lt1"/>
                </a:solidFill>
              </a:defRPr>
            </a:lvl6pPr>
            <a:lvl7pPr indent="-228600" lvl="6" marL="3200400" algn="l">
              <a:spcBef>
                <a:spcPts val="1000"/>
              </a:spcBef>
              <a:spcAft>
                <a:spcPts val="0"/>
              </a:spcAft>
              <a:buSzPts val="1120"/>
              <a:buNone/>
              <a:defRPr sz="1400">
                <a:solidFill>
                  <a:schemeClr val="lt1"/>
                </a:solidFill>
              </a:defRPr>
            </a:lvl7pPr>
            <a:lvl8pPr indent="-228600" lvl="7" marL="3657600" algn="l">
              <a:spcBef>
                <a:spcPts val="1000"/>
              </a:spcBef>
              <a:spcAft>
                <a:spcPts val="0"/>
              </a:spcAft>
              <a:buSzPts val="1120"/>
              <a:buNone/>
              <a:defRPr sz="1400">
                <a:solidFill>
                  <a:schemeClr val="lt1"/>
                </a:solidFill>
              </a:defRPr>
            </a:lvl8pPr>
            <a:lvl9pPr indent="-228600" lvl="8" marL="4114800" algn="l">
              <a:spcBef>
                <a:spcPts val="1000"/>
              </a:spcBef>
              <a:spcAft>
                <a:spcPts val="0"/>
              </a:spcAft>
              <a:buSzPts val="1120"/>
              <a:buNone/>
              <a:defRPr sz="1400">
                <a:solidFill>
                  <a:schemeClr val="lt1"/>
                </a:solidFill>
              </a:defRPr>
            </a:lvl9pPr>
          </a:lstStyle>
          <a:p/>
        </p:txBody>
      </p:sp>
      <p:sp>
        <p:nvSpPr>
          <p:cNvPr id="115" name="Google Shape;115;p2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2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2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8" name="Shape 118"/>
        <p:cNvGrpSpPr/>
        <p:nvPr/>
      </p:nvGrpSpPr>
      <p:grpSpPr>
        <a:xfrm>
          <a:off x="0" y="0"/>
          <a:ext cx="0" cy="0"/>
          <a:chOff x="0" y="0"/>
          <a:chExt cx="0" cy="0"/>
        </a:xfrm>
      </p:grpSpPr>
      <p:sp>
        <p:nvSpPr>
          <p:cNvPr id="119" name="Google Shape;119;p28"/>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28"/>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FEFEFE"/>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21" name="Google Shape;121;p28"/>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FEFEFE"/>
                </a:solidFill>
              </a:defRPr>
            </a:lvl1pPr>
            <a:lvl2pPr indent="-228600" lvl="1" marL="914400" algn="l">
              <a:spcBef>
                <a:spcPts val="1000"/>
              </a:spcBef>
              <a:spcAft>
                <a:spcPts val="0"/>
              </a:spcAft>
              <a:buSzPts val="1440"/>
              <a:buNone/>
              <a:defRPr sz="1800">
                <a:solidFill>
                  <a:schemeClr val="lt1"/>
                </a:solidFill>
              </a:defRPr>
            </a:lvl2pPr>
            <a:lvl3pPr indent="-228600" lvl="2" marL="1371600" algn="l">
              <a:spcBef>
                <a:spcPts val="1000"/>
              </a:spcBef>
              <a:spcAft>
                <a:spcPts val="0"/>
              </a:spcAft>
              <a:buSzPts val="1280"/>
              <a:buNone/>
              <a:defRPr sz="1600">
                <a:solidFill>
                  <a:schemeClr val="lt1"/>
                </a:solidFill>
              </a:defRPr>
            </a:lvl3pPr>
            <a:lvl4pPr indent="-228600" lvl="3" marL="1828800" algn="l">
              <a:spcBef>
                <a:spcPts val="1000"/>
              </a:spcBef>
              <a:spcAft>
                <a:spcPts val="0"/>
              </a:spcAft>
              <a:buSzPts val="1120"/>
              <a:buNone/>
              <a:defRPr sz="1400">
                <a:solidFill>
                  <a:schemeClr val="lt1"/>
                </a:solidFill>
              </a:defRPr>
            </a:lvl4pPr>
            <a:lvl5pPr indent="-228600" lvl="4" marL="2286000" algn="l">
              <a:spcBef>
                <a:spcPts val="1000"/>
              </a:spcBef>
              <a:spcAft>
                <a:spcPts val="0"/>
              </a:spcAft>
              <a:buSzPts val="1120"/>
              <a:buNone/>
              <a:defRPr sz="1400">
                <a:solidFill>
                  <a:schemeClr val="lt1"/>
                </a:solidFill>
              </a:defRPr>
            </a:lvl5pPr>
            <a:lvl6pPr indent="-228600" lvl="5" marL="2743200" algn="l">
              <a:spcBef>
                <a:spcPts val="1000"/>
              </a:spcBef>
              <a:spcAft>
                <a:spcPts val="0"/>
              </a:spcAft>
              <a:buSzPts val="1120"/>
              <a:buNone/>
              <a:defRPr sz="1400">
                <a:solidFill>
                  <a:schemeClr val="lt1"/>
                </a:solidFill>
              </a:defRPr>
            </a:lvl6pPr>
            <a:lvl7pPr indent="-228600" lvl="6" marL="3200400" algn="l">
              <a:spcBef>
                <a:spcPts val="1000"/>
              </a:spcBef>
              <a:spcAft>
                <a:spcPts val="0"/>
              </a:spcAft>
              <a:buSzPts val="1120"/>
              <a:buNone/>
              <a:defRPr sz="1400">
                <a:solidFill>
                  <a:schemeClr val="lt1"/>
                </a:solidFill>
              </a:defRPr>
            </a:lvl7pPr>
            <a:lvl8pPr indent="-228600" lvl="7" marL="3657600" algn="l">
              <a:spcBef>
                <a:spcPts val="1000"/>
              </a:spcBef>
              <a:spcAft>
                <a:spcPts val="0"/>
              </a:spcAft>
              <a:buSzPts val="1120"/>
              <a:buNone/>
              <a:defRPr sz="1400">
                <a:solidFill>
                  <a:schemeClr val="lt1"/>
                </a:solidFill>
              </a:defRPr>
            </a:lvl8pPr>
            <a:lvl9pPr indent="-228600" lvl="8" marL="4114800" algn="l">
              <a:spcBef>
                <a:spcPts val="1000"/>
              </a:spcBef>
              <a:spcAft>
                <a:spcPts val="0"/>
              </a:spcAft>
              <a:buSzPts val="1120"/>
              <a:buNone/>
              <a:defRPr sz="1400">
                <a:solidFill>
                  <a:schemeClr val="lt1"/>
                </a:solidFill>
              </a:defRPr>
            </a:lvl9pPr>
          </a:lstStyle>
          <a:p/>
        </p:txBody>
      </p:sp>
      <p:sp>
        <p:nvSpPr>
          <p:cNvPr id="122" name="Google Shape;122;p2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2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2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25" name="Google Shape;125;p28"/>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accent1"/>
                </a:solidFill>
                <a:latin typeface="Arial"/>
                <a:ea typeface="Arial"/>
                <a:cs typeface="Arial"/>
                <a:sym typeface="Arial"/>
              </a:rPr>
              <a:t>“</a:t>
            </a:r>
            <a:endParaRPr/>
          </a:p>
        </p:txBody>
      </p:sp>
      <p:sp>
        <p:nvSpPr>
          <p:cNvPr id="126" name="Google Shape;126;p28"/>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accent1"/>
                </a:solidFill>
                <a:latin typeface="Arial"/>
                <a:ea typeface="Arial"/>
                <a:cs typeface="Arial"/>
                <a:sym typeface="Arial"/>
              </a:rPr>
              <a:t>”</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7" name="Shape 127"/>
        <p:cNvGrpSpPr/>
        <p:nvPr/>
      </p:nvGrpSpPr>
      <p:grpSpPr>
        <a:xfrm>
          <a:off x="0" y="0"/>
          <a:ext cx="0" cy="0"/>
          <a:chOff x="0" y="0"/>
          <a:chExt cx="0" cy="0"/>
        </a:xfrm>
      </p:grpSpPr>
      <p:sp>
        <p:nvSpPr>
          <p:cNvPr id="128" name="Google Shape;128;p2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29"/>
          <p:cNvSpPr txBox="1"/>
          <p:nvPr>
            <p:ph idx="1" type="body"/>
          </p:nvPr>
        </p:nvSpPr>
        <p:spPr>
          <a:xfrm rot="5400000">
            <a:off x="3035281"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0" name="Google Shape;130;p2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2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2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3" name="Shape 133"/>
        <p:cNvGrpSpPr/>
        <p:nvPr/>
      </p:nvGrpSpPr>
      <p:grpSpPr>
        <a:xfrm>
          <a:off x="0" y="0"/>
          <a:ext cx="0" cy="0"/>
          <a:chOff x="0" y="0"/>
          <a:chExt cx="0" cy="0"/>
        </a:xfrm>
      </p:grpSpPr>
      <p:sp>
        <p:nvSpPr>
          <p:cNvPr id="134" name="Google Shape;134;p30"/>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30"/>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6" name="Google Shape;136;p3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3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3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5" name="Shape 5"/>
        <p:cNvGrpSpPr/>
        <p:nvPr/>
      </p:nvGrpSpPr>
      <p:grpSpPr>
        <a:xfrm>
          <a:off x="0" y="0"/>
          <a:ext cx="0" cy="0"/>
          <a:chOff x="0" y="0"/>
          <a:chExt cx="0" cy="0"/>
        </a:xfrm>
      </p:grpSpPr>
      <p:grpSp>
        <p:nvGrpSpPr>
          <p:cNvPr id="6" name="Google Shape;6;p14"/>
          <p:cNvGrpSpPr/>
          <p:nvPr/>
        </p:nvGrpSpPr>
        <p:grpSpPr>
          <a:xfrm>
            <a:off x="0" y="-8467"/>
            <a:ext cx="12192000" cy="6866467"/>
            <a:chOff x="0" y="-8467"/>
            <a:chExt cx="12192000" cy="6866467"/>
          </a:xfrm>
        </p:grpSpPr>
        <p:cxnSp>
          <p:nvCxnSpPr>
            <p:cNvPr id="7" name="Google Shape;7;p14"/>
            <p:cNvCxnSpPr/>
            <p:nvPr/>
          </p:nvCxnSpPr>
          <p:spPr>
            <a:xfrm>
              <a:off x="9371012" y="0"/>
              <a:ext cx="1219200" cy="6858000"/>
            </a:xfrm>
            <a:prstGeom prst="straightConnector1">
              <a:avLst/>
            </a:prstGeom>
            <a:noFill/>
            <a:ln cap="flat" cmpd="sng" w="9525">
              <a:solidFill>
                <a:srgbClr val="262626"/>
              </a:solidFill>
              <a:prstDash val="solid"/>
              <a:round/>
              <a:headEnd len="sm" w="sm" type="none"/>
              <a:tailEnd len="sm" w="sm" type="none"/>
            </a:ln>
          </p:spPr>
        </p:cxnSp>
        <p:cxnSp>
          <p:nvCxnSpPr>
            <p:cNvPr id="8" name="Google Shape;8;p14"/>
            <p:cNvCxnSpPr/>
            <p:nvPr/>
          </p:nvCxnSpPr>
          <p:spPr>
            <a:xfrm flipH="1">
              <a:off x="7425267" y="3681413"/>
              <a:ext cx="4763558" cy="3176587"/>
            </a:xfrm>
            <a:prstGeom prst="straightConnector1">
              <a:avLst/>
            </a:prstGeom>
            <a:noFill/>
            <a:ln cap="flat" cmpd="sng" w="9525">
              <a:solidFill>
                <a:srgbClr val="262626"/>
              </a:solidFill>
              <a:prstDash val="solid"/>
              <a:round/>
              <a:headEnd len="sm" w="sm" type="none"/>
              <a:tailEnd len="sm" w="sm" type="none"/>
            </a:ln>
          </p:spPr>
        </p:cxnSp>
        <p:sp>
          <p:nvSpPr>
            <p:cNvPr id="9" name="Google Shape;9;p14"/>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10" name="Google Shape;10;p14"/>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14"/>
            <p:cNvSpPr/>
            <p:nvPr/>
          </p:nvSpPr>
          <p:spPr>
            <a:xfrm>
              <a:off x="8932333"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4"/>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13" name="Google Shape;13;p14"/>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14" name="Google Shape;14;p14"/>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15" name="Google Shape;15;p14"/>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14"/>
            <p:cNvSpPr/>
            <p:nvPr/>
          </p:nvSpPr>
          <p:spPr>
            <a:xfrm>
              <a:off x="0" y="4013200"/>
              <a:ext cx="448733" cy="2844800"/>
            </a:xfrm>
            <a:prstGeom prst="triangle">
              <a:avLst>
                <a:gd fmla="val 0" name="adj"/>
              </a:avLst>
            </a:pr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 name="Google Shape;17;p1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2"/>
                </a:solidFill>
              </a:defRPr>
            </a:lvl2pPr>
            <a:lvl3pPr lvl="2" marR="0" rtl="0" algn="l">
              <a:spcBef>
                <a:spcPts val="0"/>
              </a:spcBef>
              <a:spcAft>
                <a:spcPts val="0"/>
              </a:spcAft>
              <a:buSzPts val="1400"/>
              <a:buNone/>
              <a:defRPr b="0" i="0" sz="1800" u="none" cap="none" strike="noStrike">
                <a:solidFill>
                  <a:schemeClr val="lt2"/>
                </a:solidFill>
              </a:defRPr>
            </a:lvl3pPr>
            <a:lvl4pPr lvl="3" marR="0" rtl="0" algn="l">
              <a:spcBef>
                <a:spcPts val="0"/>
              </a:spcBef>
              <a:spcAft>
                <a:spcPts val="0"/>
              </a:spcAft>
              <a:buSzPts val="1400"/>
              <a:buNone/>
              <a:defRPr b="0" i="0" sz="1800" u="none" cap="none" strike="noStrike">
                <a:solidFill>
                  <a:schemeClr val="lt2"/>
                </a:solidFill>
              </a:defRPr>
            </a:lvl4pPr>
            <a:lvl5pPr lvl="4" marR="0" rtl="0" algn="l">
              <a:spcBef>
                <a:spcPts val="0"/>
              </a:spcBef>
              <a:spcAft>
                <a:spcPts val="0"/>
              </a:spcAft>
              <a:buSzPts val="1400"/>
              <a:buNone/>
              <a:defRPr b="0" i="0" sz="1800" u="none" cap="none" strike="noStrike">
                <a:solidFill>
                  <a:schemeClr val="lt2"/>
                </a:solidFill>
              </a:defRPr>
            </a:lvl5pPr>
            <a:lvl6pPr lvl="5" marR="0" rtl="0" algn="l">
              <a:spcBef>
                <a:spcPts val="0"/>
              </a:spcBef>
              <a:spcAft>
                <a:spcPts val="0"/>
              </a:spcAft>
              <a:buSzPts val="1400"/>
              <a:buNone/>
              <a:defRPr b="0" i="0" sz="1800" u="none" cap="none" strike="noStrike">
                <a:solidFill>
                  <a:schemeClr val="lt2"/>
                </a:solidFill>
              </a:defRPr>
            </a:lvl6pPr>
            <a:lvl7pPr lvl="6" marR="0" rtl="0" algn="l">
              <a:spcBef>
                <a:spcPts val="0"/>
              </a:spcBef>
              <a:spcAft>
                <a:spcPts val="0"/>
              </a:spcAft>
              <a:buSzPts val="1400"/>
              <a:buNone/>
              <a:defRPr b="0" i="0" sz="1800" u="none" cap="none" strike="noStrike">
                <a:solidFill>
                  <a:schemeClr val="lt2"/>
                </a:solidFill>
              </a:defRPr>
            </a:lvl7pPr>
            <a:lvl8pPr lvl="7" marR="0" rtl="0" algn="l">
              <a:spcBef>
                <a:spcPts val="0"/>
              </a:spcBef>
              <a:spcAft>
                <a:spcPts val="0"/>
              </a:spcAft>
              <a:buSzPts val="1400"/>
              <a:buNone/>
              <a:defRPr b="0" i="0" sz="1800" u="none" cap="none" strike="noStrike">
                <a:solidFill>
                  <a:schemeClr val="lt2"/>
                </a:solidFill>
              </a:defRPr>
            </a:lvl8pPr>
            <a:lvl9pPr lvl="8" marR="0" rtl="0" algn="l">
              <a:spcBef>
                <a:spcPts val="0"/>
              </a:spcBef>
              <a:spcAft>
                <a:spcPts val="0"/>
              </a:spcAft>
              <a:buSzPts val="1400"/>
              <a:buNone/>
              <a:defRPr b="0" i="0" sz="1800" u="none" cap="none" strike="noStrike">
                <a:solidFill>
                  <a:schemeClr val="lt2"/>
                </a:solidFill>
              </a:defRPr>
            </a:lvl9pPr>
          </a:lstStyle>
          <a:p/>
        </p:txBody>
      </p:sp>
      <p:sp>
        <p:nvSpPr>
          <p:cNvPr id="18" name="Google Shape;18;p14"/>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FEFEFE"/>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FEFEFE"/>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FEFEFE"/>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9pPr>
          </a:lstStyle>
          <a:p/>
        </p:txBody>
      </p:sp>
      <p:sp>
        <p:nvSpPr>
          <p:cNvPr id="19" name="Google Shape;19;p1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chemeClr val="l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9pPr>
          </a:lstStyle>
          <a:p/>
        </p:txBody>
      </p:sp>
      <p:sp>
        <p:nvSpPr>
          <p:cNvPr id="20" name="Google Shape;20;p1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chemeClr val="l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9pPr>
          </a:lstStyle>
          <a:p/>
        </p:txBody>
      </p:sp>
      <p:sp>
        <p:nvSpPr>
          <p:cNvPr id="21" name="Google Shape;21;p1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1"/>
                </a:solidFill>
                <a:latin typeface="Trebuchet MS"/>
                <a:ea typeface="Trebuchet MS"/>
                <a:cs typeface="Trebuchet MS"/>
                <a:sym typeface="Trebuchet MS"/>
              </a:defRPr>
            </a:lvl1pPr>
            <a:lvl2pPr indent="0" lvl="1" marL="0" marR="0" rtl="0" algn="r">
              <a:spcBef>
                <a:spcPts val="0"/>
              </a:spcBef>
              <a:buNone/>
              <a:defRPr b="0" i="0" sz="900" u="none" cap="none" strike="noStrike">
                <a:solidFill>
                  <a:schemeClr val="accent1"/>
                </a:solidFill>
                <a:latin typeface="Trebuchet MS"/>
                <a:ea typeface="Trebuchet MS"/>
                <a:cs typeface="Trebuchet MS"/>
                <a:sym typeface="Trebuchet MS"/>
              </a:defRPr>
            </a:lvl2pPr>
            <a:lvl3pPr indent="0" lvl="2" marL="0" marR="0" rtl="0" algn="r">
              <a:spcBef>
                <a:spcPts val="0"/>
              </a:spcBef>
              <a:buNone/>
              <a:defRPr b="0" i="0" sz="900" u="none" cap="none" strike="noStrike">
                <a:solidFill>
                  <a:schemeClr val="accent1"/>
                </a:solidFill>
                <a:latin typeface="Trebuchet MS"/>
                <a:ea typeface="Trebuchet MS"/>
                <a:cs typeface="Trebuchet MS"/>
                <a:sym typeface="Trebuchet MS"/>
              </a:defRPr>
            </a:lvl3pPr>
            <a:lvl4pPr indent="0" lvl="3" marL="0" marR="0" rtl="0" algn="r">
              <a:spcBef>
                <a:spcPts val="0"/>
              </a:spcBef>
              <a:buNone/>
              <a:defRPr b="0" i="0" sz="900" u="none" cap="none" strike="noStrike">
                <a:solidFill>
                  <a:schemeClr val="accent1"/>
                </a:solidFill>
                <a:latin typeface="Trebuchet MS"/>
                <a:ea typeface="Trebuchet MS"/>
                <a:cs typeface="Trebuchet MS"/>
                <a:sym typeface="Trebuchet MS"/>
              </a:defRPr>
            </a:lvl4pPr>
            <a:lvl5pPr indent="0" lvl="4" marL="0" marR="0" rtl="0" algn="r">
              <a:spcBef>
                <a:spcPts val="0"/>
              </a:spcBef>
              <a:buNone/>
              <a:defRPr b="0" i="0" sz="900" u="none" cap="none" strike="noStrike">
                <a:solidFill>
                  <a:schemeClr val="accent1"/>
                </a:solidFill>
                <a:latin typeface="Trebuchet MS"/>
                <a:ea typeface="Trebuchet MS"/>
                <a:cs typeface="Trebuchet MS"/>
                <a:sym typeface="Trebuchet MS"/>
              </a:defRPr>
            </a:lvl5pPr>
            <a:lvl6pPr indent="0" lvl="5" marL="0" marR="0" rtl="0" algn="r">
              <a:spcBef>
                <a:spcPts val="0"/>
              </a:spcBef>
              <a:buNone/>
              <a:defRPr b="0" i="0" sz="900" u="none" cap="none" strike="noStrike">
                <a:solidFill>
                  <a:schemeClr val="accent1"/>
                </a:solidFill>
                <a:latin typeface="Trebuchet MS"/>
                <a:ea typeface="Trebuchet MS"/>
                <a:cs typeface="Trebuchet MS"/>
                <a:sym typeface="Trebuchet MS"/>
              </a:defRPr>
            </a:lvl6pPr>
            <a:lvl7pPr indent="0" lvl="6" marL="0" marR="0" rtl="0" algn="r">
              <a:spcBef>
                <a:spcPts val="0"/>
              </a:spcBef>
              <a:buNone/>
              <a:defRPr b="0" i="0" sz="900" u="none" cap="none" strike="noStrike">
                <a:solidFill>
                  <a:schemeClr val="accent1"/>
                </a:solidFill>
                <a:latin typeface="Trebuchet MS"/>
                <a:ea typeface="Trebuchet MS"/>
                <a:cs typeface="Trebuchet MS"/>
                <a:sym typeface="Trebuchet MS"/>
              </a:defRPr>
            </a:lvl7pPr>
            <a:lvl8pPr indent="0" lvl="7" marL="0" marR="0" rtl="0" algn="r">
              <a:spcBef>
                <a:spcPts val="0"/>
              </a:spcBef>
              <a:buNone/>
              <a:defRPr b="0" i="0" sz="900" u="none" cap="none" strike="noStrike">
                <a:solidFill>
                  <a:schemeClr val="accent1"/>
                </a:solidFill>
                <a:latin typeface="Trebuchet MS"/>
                <a:ea typeface="Trebuchet MS"/>
                <a:cs typeface="Trebuchet MS"/>
                <a:sym typeface="Trebuchet MS"/>
              </a:defRPr>
            </a:lvl8pPr>
            <a:lvl9pPr indent="0" lvl="8" marL="0" marR="0" rtl="0" algn="r">
              <a:spcBef>
                <a:spcPts val="0"/>
              </a:spcBef>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accent1"/>
              </a:buClr>
              <a:buSzPts val="7200"/>
              <a:buFont typeface="Trebuchet MS"/>
              <a:buNone/>
            </a:pPr>
            <a:r>
              <a:rPr lang="en-US" sz="7200"/>
              <a:t>STAFF ABSENTEEISM</a:t>
            </a:r>
            <a:endParaRPr sz="7200"/>
          </a:p>
        </p:txBody>
      </p:sp>
      <p:pic>
        <p:nvPicPr>
          <p:cNvPr id="144" name="Google Shape;144;p1"/>
          <p:cNvPicPr preferRelativeResize="0"/>
          <p:nvPr>
            <p:ph idx="1" type="body"/>
          </p:nvPr>
        </p:nvPicPr>
        <p:blipFill rotWithShape="1">
          <a:blip r:embed="rId3">
            <a:alphaModFix/>
          </a:blip>
          <a:srcRect b="0" l="0" r="0" t="0"/>
          <a:stretch/>
        </p:blipFill>
        <p:spPr>
          <a:xfrm>
            <a:off x="1881051" y="1930400"/>
            <a:ext cx="5212080" cy="2687542"/>
          </a:xfrm>
          <a:prstGeom prst="rect">
            <a:avLst/>
          </a:prstGeom>
          <a:noFill/>
          <a:ln>
            <a:noFill/>
          </a:ln>
        </p:spPr>
      </p:pic>
      <p:sp>
        <p:nvSpPr>
          <p:cNvPr id="145" name="Google Shape;145;p1"/>
          <p:cNvSpPr txBox="1"/>
          <p:nvPr/>
        </p:nvSpPr>
        <p:spPr>
          <a:xfrm>
            <a:off x="1789611" y="5068389"/>
            <a:ext cx="5721600" cy="923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lt1"/>
                </a:solidFill>
                <a:latin typeface="Trebuchet MS"/>
                <a:ea typeface="Trebuchet MS"/>
                <a:cs typeface="Trebuchet MS"/>
                <a:sym typeface="Trebuchet MS"/>
              </a:rPr>
              <a:t>STUDENT NAME: Roxann</a:t>
            </a:r>
            <a:endParaRPr/>
          </a:p>
          <a:p>
            <a:pPr indent="0" lvl="0" marL="0" marR="0" rtl="0" algn="l">
              <a:spcBef>
                <a:spcPts val="0"/>
              </a:spcBef>
              <a:spcAft>
                <a:spcPts val="0"/>
              </a:spcAft>
              <a:buNone/>
            </a:pPr>
            <a:r>
              <a:rPr lang="en-US" sz="1800">
                <a:solidFill>
                  <a:schemeClr val="lt1"/>
                </a:solidFill>
                <a:latin typeface="Trebuchet MS"/>
                <a:ea typeface="Trebuchet MS"/>
                <a:cs typeface="Trebuchet MS"/>
                <a:sym typeface="Trebuchet MS"/>
              </a:rPr>
              <a:t>Module code: BMSW4004</a:t>
            </a:r>
            <a:endParaRPr/>
          </a:p>
          <a:p>
            <a:pPr indent="0" lvl="0" marL="0" marR="0" rtl="0" algn="l">
              <a:spcBef>
                <a:spcPts val="0"/>
              </a:spcBef>
              <a:spcAft>
                <a:spcPts val="0"/>
              </a:spcAft>
              <a:buNone/>
            </a:pPr>
            <a:r>
              <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ph type="ctrTitle"/>
          </p:nvPr>
        </p:nvSpPr>
        <p:spPr>
          <a:xfrm>
            <a:off x="1363375" y="445105"/>
            <a:ext cx="7766936" cy="164630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accent1"/>
              </a:buClr>
              <a:buSzPts val="5400"/>
              <a:buFont typeface="Trebuchet MS"/>
              <a:buNone/>
            </a:pPr>
            <a:r>
              <a:rPr lang="en-US"/>
              <a:t>RATIONALE</a:t>
            </a:r>
            <a:endParaRPr/>
          </a:p>
        </p:txBody>
      </p:sp>
      <p:sp>
        <p:nvSpPr>
          <p:cNvPr id="151" name="Google Shape;151;p2"/>
          <p:cNvSpPr txBox="1"/>
          <p:nvPr>
            <p:ph idx="1" type="subTitle"/>
          </p:nvPr>
        </p:nvSpPr>
        <p:spPr>
          <a:xfrm>
            <a:off x="1363375" y="2091407"/>
            <a:ext cx="7766936" cy="3582562"/>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440"/>
              <a:buNone/>
            </a:pPr>
            <a:r>
              <a:rPr lang="en-US"/>
              <a:t>Definition: Employee absenteeism is the frequently absence of a worker from his or her work. This absence is often habitual and it excludes authorized leaves or paid time off.</a:t>
            </a:r>
            <a:endParaRPr/>
          </a:p>
          <a:p>
            <a:pPr indent="0" lvl="0" marL="0" rtl="0" algn="l">
              <a:spcBef>
                <a:spcPts val="1000"/>
              </a:spcBef>
              <a:spcAft>
                <a:spcPts val="0"/>
              </a:spcAft>
              <a:buSzPts val="1440"/>
              <a:buNone/>
            </a:pPr>
            <a:r>
              <a:rPr lang="en-US"/>
              <a:t>Employee absenteeism is a serious problem that denatures the workflow and productivity in an organization.</a:t>
            </a:r>
            <a:endParaRPr/>
          </a:p>
          <a:p>
            <a:pPr indent="0" lvl="0" marL="0" rtl="0" algn="l">
              <a:spcBef>
                <a:spcPts val="1000"/>
              </a:spcBef>
              <a:spcAft>
                <a:spcPts val="0"/>
              </a:spcAft>
              <a:buSzPts val="1440"/>
              <a:buNone/>
            </a:pPr>
            <a:r>
              <a:rPr lang="en-US"/>
              <a:t>For instance, Cheshire Hospital that suffered a loss of £1 million each year, a study found out that a major airline suffered a similar amount each day due to unscheduled absences. Moreover, approximately 14.3% of every business’ payroll comes from time off ((Kocakulah et al., 2016)</a:t>
            </a:r>
            <a:endParaRPr/>
          </a:p>
          <a:p>
            <a:pPr indent="0" lvl="0" marL="0" rtl="0" algn="l">
              <a:spcBef>
                <a:spcPts val="1000"/>
              </a:spcBef>
              <a:spcAft>
                <a:spcPts val="0"/>
              </a:spcAft>
              <a:buSzPts val="144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3"/>
          <p:cNvSpPr txBox="1"/>
          <p:nvPr>
            <p:ph type="title"/>
          </p:nvPr>
        </p:nvSpPr>
        <p:spPr>
          <a:xfrm>
            <a:off x="677334" y="514924"/>
            <a:ext cx="3854528" cy="680830"/>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rebuchet MS"/>
              <a:buNone/>
            </a:pPr>
            <a:r>
              <a:rPr lang="en-US"/>
              <a:t>Effects on employee absenteeism</a:t>
            </a:r>
            <a:endParaRPr/>
          </a:p>
        </p:txBody>
      </p:sp>
      <p:pic>
        <p:nvPicPr>
          <p:cNvPr id="157" name="Google Shape;157;p3"/>
          <p:cNvPicPr preferRelativeResize="0"/>
          <p:nvPr>
            <p:ph idx="1" type="body"/>
          </p:nvPr>
        </p:nvPicPr>
        <p:blipFill rotWithShape="1">
          <a:blip r:embed="rId3">
            <a:alphaModFix/>
          </a:blip>
          <a:srcRect b="0" l="0" r="0" t="0"/>
          <a:stretch/>
        </p:blipFill>
        <p:spPr>
          <a:xfrm>
            <a:off x="5146765" y="1195754"/>
            <a:ext cx="4127409" cy="4591092"/>
          </a:xfrm>
          <a:prstGeom prst="rect">
            <a:avLst/>
          </a:prstGeom>
          <a:noFill/>
          <a:ln>
            <a:noFill/>
          </a:ln>
        </p:spPr>
      </p:pic>
      <p:sp>
        <p:nvSpPr>
          <p:cNvPr id="158" name="Google Shape;158;p3"/>
          <p:cNvSpPr txBox="1"/>
          <p:nvPr>
            <p:ph idx="2" type="body"/>
          </p:nvPr>
        </p:nvSpPr>
        <p:spPr>
          <a:xfrm>
            <a:off x="677334" y="1406769"/>
            <a:ext cx="3854528" cy="4634592"/>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920"/>
              <a:buNone/>
            </a:pPr>
            <a:r>
              <a:rPr b="1" lang="en-US" sz="2400">
                <a:solidFill>
                  <a:srgbClr val="0070C0"/>
                </a:solidFill>
              </a:rPr>
              <a:t>Effects on the employees</a:t>
            </a:r>
            <a:endParaRPr/>
          </a:p>
          <a:p>
            <a:pPr indent="-514350" lvl="0" marL="514350" rtl="0" algn="l">
              <a:spcBef>
                <a:spcPts val="1000"/>
              </a:spcBef>
              <a:spcAft>
                <a:spcPts val="0"/>
              </a:spcAft>
              <a:buSzPts val="1440"/>
              <a:buFont typeface="Trebuchet MS"/>
              <a:buAutoNum type="romanUcPeriod"/>
            </a:pPr>
            <a:r>
              <a:rPr b="1" lang="en-US" sz="1800">
                <a:solidFill>
                  <a:schemeClr val="lt1"/>
                </a:solidFill>
                <a:latin typeface="Times New Roman"/>
                <a:ea typeface="Times New Roman"/>
                <a:cs typeface="Times New Roman"/>
                <a:sym typeface="Times New Roman"/>
              </a:rPr>
              <a:t>It affects the individual employee proactivity</a:t>
            </a:r>
            <a:endParaRPr/>
          </a:p>
          <a:p>
            <a:pPr indent="-514350" lvl="0" marL="514350" rtl="0" algn="l">
              <a:spcBef>
                <a:spcPts val="1000"/>
              </a:spcBef>
              <a:spcAft>
                <a:spcPts val="0"/>
              </a:spcAft>
              <a:buSzPts val="1440"/>
              <a:buFont typeface="Trebuchet MS"/>
              <a:buAutoNum type="romanUcPeriod"/>
            </a:pPr>
            <a:r>
              <a:rPr b="1" lang="en-US" sz="1800">
                <a:solidFill>
                  <a:schemeClr val="lt1"/>
                </a:solidFill>
                <a:latin typeface="Times New Roman"/>
                <a:ea typeface="Times New Roman"/>
                <a:cs typeface="Times New Roman"/>
                <a:sym typeface="Times New Roman"/>
              </a:rPr>
              <a:t>Absenteeism may also affect team spirit</a:t>
            </a:r>
            <a:endParaRPr/>
          </a:p>
          <a:p>
            <a:pPr indent="-514350" lvl="0" marL="514350" rtl="0" algn="l">
              <a:spcBef>
                <a:spcPts val="1000"/>
              </a:spcBef>
              <a:spcAft>
                <a:spcPts val="0"/>
              </a:spcAft>
              <a:buSzPts val="1440"/>
              <a:buFont typeface="Trebuchet MS"/>
              <a:buAutoNum type="romanUcPeriod"/>
            </a:pPr>
            <a:r>
              <a:rPr b="1" lang="en-US" sz="1800">
                <a:latin typeface="Times New Roman"/>
                <a:ea typeface="Times New Roman"/>
                <a:cs typeface="Times New Roman"/>
                <a:sym typeface="Times New Roman"/>
              </a:rPr>
              <a:t>leads to burnout and stress</a:t>
            </a:r>
            <a:endParaRPr/>
          </a:p>
          <a:p>
            <a:pPr indent="-514350" lvl="0" marL="514350" rtl="0" algn="l">
              <a:spcBef>
                <a:spcPts val="1000"/>
              </a:spcBef>
              <a:spcAft>
                <a:spcPts val="0"/>
              </a:spcAft>
              <a:buSzPts val="1440"/>
              <a:buFont typeface="Trebuchet MS"/>
              <a:buAutoNum type="romanUcPeriod"/>
            </a:pPr>
            <a:r>
              <a:rPr b="1" lang="en-US" sz="1800">
                <a:latin typeface="Times New Roman"/>
                <a:ea typeface="Times New Roman"/>
                <a:cs typeface="Times New Roman"/>
                <a:sym typeface="Times New Roman"/>
              </a:rPr>
              <a:t>Supervisor total output is also denatured</a:t>
            </a:r>
            <a:endParaRPr b="1" sz="1800">
              <a:latin typeface="Times New Roman"/>
              <a:ea typeface="Times New Roman"/>
              <a:cs typeface="Times New Roman"/>
              <a:sym typeface="Times New Roman"/>
            </a:endParaRPr>
          </a:p>
          <a:p>
            <a:pPr indent="0" lvl="0" marL="0" rtl="0" algn="l">
              <a:spcBef>
                <a:spcPts val="1000"/>
              </a:spcBef>
              <a:spcAft>
                <a:spcPts val="0"/>
              </a:spcAft>
              <a:buSzPts val="1440"/>
              <a:buNone/>
            </a:pPr>
            <a:r>
              <a:rPr b="1" lang="en-US" sz="1800">
                <a:solidFill>
                  <a:schemeClr val="lt1"/>
                </a:solidFill>
                <a:latin typeface="Times New Roman"/>
                <a:ea typeface="Times New Roman"/>
                <a:cs typeface="Times New Roman"/>
                <a:sym typeface="Times New Roman"/>
              </a:rPr>
              <a:t>one of the major impact of absenteeism is the increased workload on the remaining workforce (Kocakulah et al., 2016).</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chemeClr val="accent1"/>
              </a:buClr>
              <a:buSzPct val="100000"/>
              <a:buFont typeface="Trebuchet MS"/>
              <a:buNone/>
            </a:pPr>
            <a:r>
              <a:rPr lang="en-US"/>
              <a:t>PESTLE ANALYSIS ON MACROENVIRONMENTS CONTRIBUTING TO STRESS</a:t>
            </a:r>
            <a:endParaRPr/>
          </a:p>
        </p:txBody>
      </p:sp>
      <p:sp>
        <p:nvSpPr>
          <p:cNvPr id="164" name="Google Shape;164;p4"/>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SzPct val="79999"/>
              <a:buChar char="►"/>
            </a:pPr>
            <a:r>
              <a:rPr b="1" lang="en-US">
                <a:solidFill>
                  <a:srgbClr val="0070C0"/>
                </a:solidFill>
              </a:rPr>
              <a:t>POLITICAL</a:t>
            </a:r>
            <a:endParaRPr/>
          </a:p>
          <a:p>
            <a:pPr indent="-342900" lvl="0" marL="342900" rtl="0" algn="l">
              <a:spcBef>
                <a:spcPts val="1000"/>
              </a:spcBef>
              <a:spcAft>
                <a:spcPts val="0"/>
              </a:spcAft>
              <a:buSzPct val="79999"/>
              <a:buFont typeface="Noto Sans Symbols"/>
              <a:buChar char="❖"/>
            </a:pPr>
            <a:r>
              <a:rPr lang="en-US"/>
              <a:t>One of the political factors that lead to Absenteeism among the NHS hospitals is the Brexit uncertainties</a:t>
            </a:r>
            <a:endParaRPr/>
          </a:p>
          <a:p>
            <a:pPr indent="-342900" lvl="0" marL="342900" rtl="0" algn="l">
              <a:spcBef>
                <a:spcPts val="1000"/>
              </a:spcBef>
              <a:spcAft>
                <a:spcPts val="0"/>
              </a:spcAft>
              <a:buSzPct val="79999"/>
              <a:buFont typeface="Noto Sans Symbols"/>
              <a:buChar char="❖"/>
            </a:pPr>
            <a:r>
              <a:rPr lang="en-US"/>
              <a:t>A larger number of employees initially originated from other EU countries and there are concerns that the workforce in NHS might hit very hard if Brexit results in unfavorable living conditions for foreigners</a:t>
            </a:r>
            <a:endParaRPr/>
          </a:p>
          <a:p>
            <a:pPr indent="-342900" lvl="0" marL="342900" rtl="0" algn="l">
              <a:spcBef>
                <a:spcPts val="1000"/>
              </a:spcBef>
              <a:spcAft>
                <a:spcPts val="0"/>
              </a:spcAft>
              <a:buSzPct val="79999"/>
              <a:buFont typeface="Noto Sans Symbols"/>
              <a:buChar char="❖"/>
            </a:pPr>
            <a:r>
              <a:rPr lang="en-US"/>
              <a:t>employee absenteeism due to relocation procedures entailed and job insecurities (Faccini and Palombo, 2021)</a:t>
            </a:r>
            <a:endParaRPr/>
          </a:p>
        </p:txBody>
      </p:sp>
      <p:sp>
        <p:nvSpPr>
          <p:cNvPr id="165" name="Google Shape;165;p4"/>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SzPct val="79999"/>
              <a:buChar char="►"/>
            </a:pPr>
            <a:r>
              <a:rPr lang="en-US">
                <a:solidFill>
                  <a:srgbClr val="0070C0"/>
                </a:solidFill>
              </a:rPr>
              <a:t>ECONOMIC</a:t>
            </a:r>
            <a:endParaRPr/>
          </a:p>
          <a:p>
            <a:pPr indent="-342900" lvl="0" marL="342900" rtl="0" algn="l">
              <a:spcBef>
                <a:spcPts val="1000"/>
              </a:spcBef>
              <a:spcAft>
                <a:spcPts val="0"/>
              </a:spcAft>
              <a:buSzPct val="79999"/>
              <a:buFont typeface="Noto Sans Symbols"/>
              <a:buChar char="❖"/>
            </a:pPr>
            <a:r>
              <a:rPr lang="en-US">
                <a:solidFill>
                  <a:schemeClr val="lt1"/>
                </a:solidFill>
              </a:rPr>
              <a:t>the economic downturn of the year 2008 and the austerity measures. </a:t>
            </a:r>
            <a:endParaRPr/>
          </a:p>
          <a:p>
            <a:pPr indent="-342900" lvl="0" marL="342900" rtl="0" algn="l">
              <a:spcBef>
                <a:spcPts val="1000"/>
              </a:spcBef>
              <a:spcAft>
                <a:spcPts val="0"/>
              </a:spcAft>
              <a:buSzPct val="79999"/>
              <a:buFont typeface="Noto Sans Symbols"/>
              <a:buChar char="❖"/>
            </a:pPr>
            <a:r>
              <a:rPr lang="en-US">
                <a:solidFill>
                  <a:schemeClr val="lt1"/>
                </a:solidFill>
              </a:rPr>
              <a:t>Led to absenteeism due to low payment and lack of qualified staff</a:t>
            </a:r>
            <a:endParaRPr/>
          </a:p>
          <a:p>
            <a:pPr indent="-342900" lvl="0" marL="342900" rtl="0" algn="l">
              <a:spcBef>
                <a:spcPts val="1000"/>
              </a:spcBef>
              <a:spcAft>
                <a:spcPts val="0"/>
              </a:spcAft>
              <a:buSzPct val="79999"/>
              <a:buFont typeface="Noto Sans Symbols"/>
              <a:buChar char="❖"/>
            </a:pPr>
            <a:r>
              <a:rPr lang="en-US">
                <a:solidFill>
                  <a:schemeClr val="lt1"/>
                </a:solidFill>
              </a:rPr>
              <a:t>The United Kingdom further introduced austerity measures to counter the effects of economic downturn, which involved budget cut. </a:t>
            </a:r>
            <a:endParaRPr>
              <a:solidFill>
                <a:schemeClr val="lt1"/>
              </a:solidFill>
            </a:endParaRPr>
          </a:p>
          <a:p>
            <a:pPr indent="-342900" lvl="0" marL="342900" rtl="0" algn="l">
              <a:spcBef>
                <a:spcPts val="1000"/>
              </a:spcBef>
              <a:spcAft>
                <a:spcPts val="0"/>
              </a:spcAft>
              <a:buSzPct val="79999"/>
              <a:buFont typeface="Noto Sans Symbols"/>
              <a:buChar char="❖"/>
            </a:pPr>
            <a:r>
              <a:rPr lang="en-US">
                <a:solidFill>
                  <a:schemeClr val="lt1"/>
                </a:solidFill>
              </a:rPr>
              <a:t>This served to exacerbate the organization’s money problem (McGauran, 2008).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accent1"/>
              </a:buClr>
              <a:buSzPts val="3600"/>
              <a:buFont typeface="Trebuchet MS"/>
              <a:buNone/>
            </a:pPr>
            <a:r>
              <a:rPr lang="en-US"/>
              <a:t>PESTLE CONT…</a:t>
            </a:r>
            <a:endParaRPr/>
          </a:p>
        </p:txBody>
      </p:sp>
      <p:sp>
        <p:nvSpPr>
          <p:cNvPr id="171" name="Google Shape;171;p5"/>
          <p:cNvSpPr txBox="1"/>
          <p:nvPr>
            <p:ph idx="1" type="body"/>
          </p:nvPr>
        </p:nvSpPr>
        <p:spPr>
          <a:xfrm>
            <a:off x="675744" y="1564207"/>
            <a:ext cx="4185623"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1920"/>
              <a:buNone/>
            </a:pPr>
            <a:r>
              <a:rPr lang="en-US">
                <a:solidFill>
                  <a:srgbClr val="0070C0"/>
                </a:solidFill>
              </a:rPr>
              <a:t>SOCIAL CULTURAL</a:t>
            </a:r>
            <a:endParaRPr>
              <a:solidFill>
                <a:srgbClr val="0070C0"/>
              </a:solidFill>
            </a:endParaRPr>
          </a:p>
        </p:txBody>
      </p:sp>
      <p:sp>
        <p:nvSpPr>
          <p:cNvPr id="172" name="Google Shape;172;p5"/>
          <p:cNvSpPr txBox="1"/>
          <p:nvPr>
            <p:ph idx="2" type="body"/>
          </p:nvPr>
        </p:nvSpPr>
        <p:spPr>
          <a:xfrm>
            <a:off x="675743" y="2160982"/>
            <a:ext cx="4185623" cy="4488011"/>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120"/>
              <a:buChar char="►"/>
            </a:pPr>
            <a:r>
              <a:rPr lang="en-US" sz="1400"/>
              <a:t>The aging population of the labor force and high patient expectations</a:t>
            </a:r>
            <a:endParaRPr/>
          </a:p>
          <a:p>
            <a:pPr indent="-342900" lvl="0" marL="342900" rtl="0" algn="l">
              <a:spcBef>
                <a:spcPts val="1000"/>
              </a:spcBef>
              <a:spcAft>
                <a:spcPts val="0"/>
              </a:spcAft>
              <a:buSzPts val="1120"/>
              <a:buChar char="►"/>
            </a:pPr>
            <a:r>
              <a:rPr lang="en-US" sz="1400"/>
              <a:t>the average age of population is increasing and this is true to the healthcare workforce</a:t>
            </a:r>
            <a:endParaRPr/>
          </a:p>
          <a:p>
            <a:pPr indent="-342900" lvl="0" marL="342900" rtl="0" algn="l">
              <a:spcBef>
                <a:spcPts val="1000"/>
              </a:spcBef>
              <a:spcAft>
                <a:spcPts val="0"/>
              </a:spcAft>
              <a:buSzPts val="1120"/>
              <a:buChar char="►"/>
            </a:pPr>
            <a:r>
              <a:rPr lang="en-US" sz="1400"/>
              <a:t>They suffer from terminal illnesses such as diabetes, cancer and other health problems which are costly.</a:t>
            </a:r>
            <a:endParaRPr/>
          </a:p>
          <a:p>
            <a:pPr indent="-342900" lvl="0" marL="342900" rtl="0" algn="l">
              <a:spcBef>
                <a:spcPts val="1000"/>
              </a:spcBef>
              <a:spcAft>
                <a:spcPts val="0"/>
              </a:spcAft>
              <a:buSzPts val="1120"/>
              <a:buChar char="►"/>
            </a:pPr>
            <a:r>
              <a:rPr lang="en-US" sz="1400"/>
              <a:t>a lot of time finding healthcare solutions to them. As the population of old aged healthcare workforce increase, so is the absenteeism rates (World, 2001).</a:t>
            </a:r>
            <a:endParaRPr/>
          </a:p>
          <a:p>
            <a:pPr indent="-342900" lvl="0" marL="342900" rtl="0" algn="l">
              <a:spcBef>
                <a:spcPts val="1000"/>
              </a:spcBef>
              <a:spcAft>
                <a:spcPts val="0"/>
              </a:spcAft>
              <a:buSzPts val="1120"/>
              <a:buChar char="►"/>
            </a:pPr>
            <a:r>
              <a:rPr lang="en-US" sz="1400"/>
              <a:t>Patient have a good knowledge base on the treatment options due to advanced social media information</a:t>
            </a:r>
            <a:endParaRPr/>
          </a:p>
          <a:p>
            <a:pPr indent="-342900" lvl="0" marL="342900" rtl="0" algn="l">
              <a:spcBef>
                <a:spcPts val="1000"/>
              </a:spcBef>
              <a:spcAft>
                <a:spcPts val="0"/>
              </a:spcAft>
              <a:buSzPts val="1120"/>
              <a:buChar char="►"/>
            </a:pPr>
            <a:r>
              <a:rPr lang="en-US" sz="1400"/>
              <a:t>This leads to absenteeism due to low self-esteem especially when they perceive the patients know more than they know</a:t>
            </a:r>
            <a:endParaRPr sz="1400"/>
          </a:p>
        </p:txBody>
      </p:sp>
      <p:sp>
        <p:nvSpPr>
          <p:cNvPr id="173" name="Google Shape;173;p5"/>
          <p:cNvSpPr txBox="1"/>
          <p:nvPr>
            <p:ph idx="3" type="body"/>
          </p:nvPr>
        </p:nvSpPr>
        <p:spPr>
          <a:xfrm>
            <a:off x="4974874" y="1590333"/>
            <a:ext cx="4185618"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1920"/>
              <a:buNone/>
            </a:pPr>
            <a:r>
              <a:rPr lang="en-US">
                <a:solidFill>
                  <a:srgbClr val="0070C0"/>
                </a:solidFill>
              </a:rPr>
              <a:t>TECHNOLOGICAL</a:t>
            </a:r>
            <a:endParaRPr>
              <a:solidFill>
                <a:srgbClr val="0070C0"/>
              </a:solidFill>
            </a:endParaRPr>
          </a:p>
        </p:txBody>
      </p:sp>
      <p:sp>
        <p:nvSpPr>
          <p:cNvPr id="174" name="Google Shape;174;p5"/>
          <p:cNvSpPr txBox="1"/>
          <p:nvPr>
            <p:ph idx="4" type="body"/>
          </p:nvPr>
        </p:nvSpPr>
        <p:spPr>
          <a:xfrm>
            <a:off x="4974873" y="2160983"/>
            <a:ext cx="4185617" cy="3304117"/>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Various technological factors affect NH. These are better education and technological improvement. </a:t>
            </a:r>
            <a:endParaRPr/>
          </a:p>
          <a:p>
            <a:pPr indent="-342900" lvl="0" marL="342900" rtl="0" algn="l">
              <a:spcBef>
                <a:spcPts val="1000"/>
              </a:spcBef>
              <a:spcAft>
                <a:spcPts val="0"/>
              </a:spcAft>
              <a:buSzPts val="1440"/>
              <a:buChar char="►"/>
            </a:pPr>
            <a:r>
              <a:rPr lang="en-US"/>
              <a:t>Reduction of mortality and quality service delivery</a:t>
            </a:r>
            <a:endParaRPr/>
          </a:p>
          <a:p>
            <a:pPr indent="-342900" lvl="0" marL="342900" rtl="0" algn="l">
              <a:spcBef>
                <a:spcPts val="1000"/>
              </a:spcBef>
              <a:spcAft>
                <a:spcPts val="0"/>
              </a:spcAft>
              <a:buSzPts val="1440"/>
              <a:buChar char="►"/>
            </a:pPr>
            <a:r>
              <a:rPr lang="en-US"/>
              <a:t>Challenge to the baby boomers</a:t>
            </a:r>
            <a:endParaRPr/>
          </a:p>
          <a:p>
            <a:pPr indent="-342900" lvl="0" marL="342900" rtl="0" algn="l">
              <a:spcBef>
                <a:spcPts val="1000"/>
              </a:spcBef>
              <a:spcAft>
                <a:spcPts val="0"/>
              </a:spcAft>
              <a:buSzPts val="1440"/>
              <a:buChar char="►"/>
            </a:pPr>
            <a:r>
              <a:rPr lang="en-US"/>
              <a:t>Lack morale by baby boomer population leads to absenteeism</a:t>
            </a:r>
            <a:endParaRPr/>
          </a:p>
          <a:p>
            <a:pPr indent="0" lvl="0" marL="0" rtl="0" algn="l">
              <a:spcBef>
                <a:spcPts val="1000"/>
              </a:spcBef>
              <a:spcAft>
                <a:spcPts val="0"/>
              </a:spcAft>
              <a:buSzPts val="144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rPr lang="en-US"/>
              <a:t>PESTLE CONT…</a:t>
            </a:r>
            <a:endParaRPr/>
          </a:p>
        </p:txBody>
      </p:sp>
      <p:sp>
        <p:nvSpPr>
          <p:cNvPr id="180" name="Google Shape;180;p6"/>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1920"/>
              <a:buNone/>
            </a:pPr>
            <a:r>
              <a:rPr lang="en-US">
                <a:solidFill>
                  <a:srgbClr val="0070C0"/>
                </a:solidFill>
              </a:rPr>
              <a:t>Legal </a:t>
            </a:r>
            <a:endParaRPr>
              <a:solidFill>
                <a:srgbClr val="0070C0"/>
              </a:solidFill>
            </a:endParaRPr>
          </a:p>
        </p:txBody>
      </p:sp>
      <p:sp>
        <p:nvSpPr>
          <p:cNvPr id="181" name="Google Shape;181;p6"/>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SzPts val="1440"/>
              <a:buChar char="►"/>
            </a:pPr>
            <a:r>
              <a:rPr lang="en-US"/>
              <a:t>The UK as well as other nations in the world face a growing trend of litigation. </a:t>
            </a:r>
            <a:endParaRPr/>
          </a:p>
          <a:p>
            <a:pPr indent="-342900" lvl="0" marL="342900" rtl="0" algn="l">
              <a:spcBef>
                <a:spcPts val="1000"/>
              </a:spcBef>
              <a:spcAft>
                <a:spcPts val="0"/>
              </a:spcAft>
              <a:buSzPts val="1440"/>
              <a:buChar char="►"/>
            </a:pPr>
            <a:r>
              <a:rPr lang="en-US"/>
              <a:t>This involve healthcare related lawsuits and there are no signs of a decreasing trend. </a:t>
            </a:r>
            <a:endParaRPr/>
          </a:p>
          <a:p>
            <a:pPr indent="-342900" lvl="0" marL="342900" rtl="0" algn="l">
              <a:spcBef>
                <a:spcPts val="1000"/>
              </a:spcBef>
              <a:spcAft>
                <a:spcPts val="0"/>
              </a:spcAft>
              <a:buSzPts val="1440"/>
              <a:buChar char="►"/>
            </a:pPr>
            <a:r>
              <a:rPr lang="en-US"/>
              <a:t>This causes the healthcare to use hefty expenses on legal defense. This has consequently led into numerous absenteeism due to time spent in courts.</a:t>
            </a:r>
            <a:endParaRPr/>
          </a:p>
        </p:txBody>
      </p:sp>
      <p:sp>
        <p:nvSpPr>
          <p:cNvPr id="182" name="Google Shape;182;p6"/>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1920"/>
              <a:buNone/>
            </a:pPr>
            <a:r>
              <a:rPr lang="en-US">
                <a:solidFill>
                  <a:srgbClr val="0070C0"/>
                </a:solidFill>
              </a:rPr>
              <a:t>Environmental </a:t>
            </a:r>
            <a:endParaRPr>
              <a:solidFill>
                <a:srgbClr val="0070C0"/>
              </a:solidFill>
            </a:endParaRPr>
          </a:p>
        </p:txBody>
      </p:sp>
      <p:sp>
        <p:nvSpPr>
          <p:cNvPr id="183" name="Google Shape;183;p6"/>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fontScale="85000" lnSpcReduction="10000"/>
          </a:bodyPr>
          <a:lstStyle/>
          <a:p>
            <a:pPr indent="-342900" lvl="0" marL="342900" rtl="0" algn="l">
              <a:spcBef>
                <a:spcPts val="0"/>
              </a:spcBef>
              <a:spcAft>
                <a:spcPts val="0"/>
              </a:spcAft>
              <a:buSzPct val="79999"/>
              <a:buChar char="►"/>
            </a:pPr>
            <a:r>
              <a:rPr lang="en-US"/>
              <a:t>NHS as well as other healthcare related industries produce toxic waste that is accumulating throughout the world. </a:t>
            </a:r>
            <a:endParaRPr/>
          </a:p>
          <a:p>
            <a:pPr indent="-342900" lvl="0" marL="342900" rtl="0" algn="l">
              <a:spcBef>
                <a:spcPts val="1000"/>
              </a:spcBef>
              <a:spcAft>
                <a:spcPts val="0"/>
              </a:spcAft>
              <a:buSzPct val="79999"/>
              <a:buChar char="►"/>
            </a:pPr>
            <a:r>
              <a:rPr lang="en-US"/>
              <a:t>The NHS has been under fire from various environmental based activist organizations, which require them to better their waste management system and to avoid adding to global waste crisis. </a:t>
            </a:r>
            <a:endParaRPr/>
          </a:p>
          <a:p>
            <a:pPr indent="-342900" lvl="0" marL="342900" rtl="0" algn="l">
              <a:spcBef>
                <a:spcPts val="1000"/>
              </a:spcBef>
              <a:spcAft>
                <a:spcPts val="0"/>
              </a:spcAft>
              <a:buSzPct val="79999"/>
              <a:buChar char="►"/>
            </a:pPr>
            <a:r>
              <a:rPr lang="en-US"/>
              <a:t>Some of these waste especially, the sharps and biological wastes may be a source of hospital acquired infections, which consequently result into workforce absenteeism.</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7"/>
          <p:cNvSpPr txBox="1"/>
          <p:nvPr>
            <p:ph type="title"/>
          </p:nvPr>
        </p:nvSpPr>
        <p:spPr>
          <a:xfrm>
            <a:off x="685799" y="609600"/>
            <a:ext cx="8588203" cy="1088571"/>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rebuchet MS"/>
              <a:buNone/>
            </a:pPr>
            <a:r>
              <a:rPr lang="en-US"/>
              <a:t>CAUSE AND EFFECT ANALYSIS OF ABSENTEESIM</a:t>
            </a:r>
            <a:endParaRPr/>
          </a:p>
        </p:txBody>
      </p:sp>
      <p:sp>
        <p:nvSpPr>
          <p:cNvPr id="189" name="Google Shape;189;p7"/>
          <p:cNvSpPr txBox="1"/>
          <p:nvPr>
            <p:ph idx="1" type="body"/>
          </p:nvPr>
        </p:nvSpPr>
        <p:spPr>
          <a:xfrm>
            <a:off x="677333" y="1698171"/>
            <a:ext cx="8596669" cy="804534"/>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1920"/>
              <a:buFont typeface="Trebuchet MS"/>
              <a:buNone/>
            </a:pPr>
            <a:r>
              <a:rPr lang="en-US"/>
              <a:t>a.)	The effects of absenteeism on healthcare professionals remaining on duty</a:t>
            </a:r>
            <a:endParaRPr/>
          </a:p>
        </p:txBody>
      </p:sp>
      <p:sp>
        <p:nvSpPr>
          <p:cNvPr id="190" name="Google Shape;190;p7"/>
          <p:cNvSpPr txBox="1"/>
          <p:nvPr>
            <p:ph idx="2" type="body"/>
          </p:nvPr>
        </p:nvSpPr>
        <p:spPr>
          <a:xfrm>
            <a:off x="520580" y="2502704"/>
            <a:ext cx="8596668" cy="3924221"/>
          </a:xfrm>
          <a:prstGeom prst="rect">
            <a:avLst/>
          </a:prstGeom>
          <a:noFill/>
          <a:ln>
            <a:noFill/>
          </a:ln>
        </p:spPr>
        <p:txBody>
          <a:bodyPr anchorCtr="0" anchor="t" bIns="45700" lIns="91425" spcFirstLastPara="1" rIns="91425" wrap="square" tIns="45700">
            <a:normAutofit fontScale="92500" lnSpcReduction="20000"/>
          </a:bodyPr>
          <a:lstStyle/>
          <a:p>
            <a:pPr indent="-285750" lvl="0" marL="285750" rtl="0" algn="l">
              <a:spcBef>
                <a:spcPts val="0"/>
              </a:spcBef>
              <a:spcAft>
                <a:spcPts val="0"/>
              </a:spcAft>
              <a:buSzPct val="79999"/>
              <a:buFont typeface="Noto Sans Symbols"/>
              <a:buChar char="✔"/>
            </a:pPr>
            <a:r>
              <a:rPr lang="en-US"/>
              <a:t>Absenteeism has drawn attention to factors that contribute to its occurrence and little has been explored on the effects of absenteeism on the healthcare workforce remaining in the workplace. </a:t>
            </a:r>
            <a:endParaRPr/>
          </a:p>
          <a:p>
            <a:pPr indent="-285750" lvl="0" marL="285750" rtl="0" algn="l">
              <a:spcBef>
                <a:spcPts val="1000"/>
              </a:spcBef>
              <a:spcAft>
                <a:spcPts val="0"/>
              </a:spcAft>
              <a:buSzPct val="79999"/>
              <a:buFont typeface="Noto Sans Symbols"/>
              <a:buChar char="✔"/>
            </a:pPr>
            <a:r>
              <a:rPr lang="en-US"/>
              <a:t>absenteeism has an effect on both the nurses’ professional and psychological wellbeing</a:t>
            </a:r>
            <a:endParaRPr/>
          </a:p>
          <a:p>
            <a:pPr indent="-285750" lvl="0" marL="285750" rtl="0" algn="l">
              <a:spcBef>
                <a:spcPts val="1000"/>
              </a:spcBef>
              <a:spcAft>
                <a:spcPts val="0"/>
              </a:spcAft>
              <a:buSzPct val="79999"/>
              <a:buFont typeface="Noto Sans Symbols"/>
              <a:buChar char="✔"/>
            </a:pPr>
            <a:r>
              <a:rPr lang="en-US"/>
              <a:t>impact on the quality of patient care, which is because of low morale of nurses, </a:t>
            </a:r>
            <a:endParaRPr/>
          </a:p>
          <a:p>
            <a:pPr indent="-285750" lvl="0" marL="285750" rtl="0" algn="l">
              <a:spcBef>
                <a:spcPts val="1000"/>
              </a:spcBef>
              <a:spcAft>
                <a:spcPts val="0"/>
              </a:spcAft>
              <a:buSzPct val="79999"/>
              <a:buFont typeface="Noto Sans Symbols"/>
              <a:buChar char="✔"/>
            </a:pPr>
            <a:r>
              <a:rPr lang="en-US"/>
              <a:t>increased workload and nurse burnout, and psychological stress</a:t>
            </a:r>
            <a:endParaRPr/>
          </a:p>
          <a:p>
            <a:pPr indent="-285750" lvl="0" marL="285750" rtl="0" algn="l">
              <a:spcBef>
                <a:spcPts val="1000"/>
              </a:spcBef>
              <a:spcAft>
                <a:spcPts val="0"/>
              </a:spcAft>
              <a:buSzPct val="79999"/>
              <a:buFont typeface="Noto Sans Symbols"/>
              <a:buChar char="✔"/>
            </a:pPr>
            <a:r>
              <a:rPr lang="en-US"/>
              <a:t>the remaining nurses provided sub-standard services, which lowered their professional credibility. </a:t>
            </a:r>
            <a:endParaRPr/>
          </a:p>
          <a:p>
            <a:pPr indent="-285750" lvl="0" marL="285750" rtl="0" algn="l">
              <a:spcBef>
                <a:spcPts val="1000"/>
              </a:spcBef>
              <a:spcAft>
                <a:spcPts val="0"/>
              </a:spcAft>
              <a:buSzPct val="79999"/>
              <a:buFont typeface="Noto Sans Symbols"/>
              <a:buChar char="✔"/>
            </a:pPr>
            <a:r>
              <a:rPr lang="en-US"/>
              <a:t>Therefore, absenteeism creates and fosters unhealthy working conditions (Mbombi et al., 2018). </a:t>
            </a:r>
            <a:endParaRPr/>
          </a:p>
          <a:p>
            <a:pPr indent="-285750" lvl="0" marL="285750" rtl="0" algn="l">
              <a:spcBef>
                <a:spcPts val="1000"/>
              </a:spcBef>
              <a:spcAft>
                <a:spcPts val="0"/>
              </a:spcAft>
              <a:buSzPct val="79999"/>
              <a:buFont typeface="Noto Sans Symbols"/>
              <a:buChar char="✔"/>
            </a:pPr>
            <a:r>
              <a:rPr lang="en-US"/>
              <a:t>causes strain to the remaining workforce, some nurses therefore may decide to look for better working environment where absenteeism is less experienced (Mudaly and Nkosi, 2015). </a:t>
            </a:r>
            <a:endParaRPr/>
          </a:p>
          <a:p>
            <a:pPr indent="-201168" lvl="0" marL="285750" rtl="0" algn="l">
              <a:spcBef>
                <a:spcPts val="1000"/>
              </a:spcBef>
              <a:spcAft>
                <a:spcPts val="0"/>
              </a:spcAft>
              <a:buSzPct val="79999"/>
              <a:buFont typeface="Noto Sans Symbols"/>
              <a:buNone/>
            </a:pPr>
            <a:r>
              <a:t/>
            </a:r>
            <a:endParaRPr/>
          </a:p>
          <a:p>
            <a:pPr indent="0" lvl="0" marL="0" rtl="0" algn="l">
              <a:spcBef>
                <a:spcPts val="1000"/>
              </a:spcBef>
              <a:spcAft>
                <a:spcPts val="0"/>
              </a:spcAft>
              <a:buSzPct val="79999"/>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8"/>
          <p:cNvSpPr txBox="1"/>
          <p:nvPr>
            <p:ph type="title"/>
          </p:nvPr>
        </p:nvSpPr>
        <p:spPr>
          <a:xfrm>
            <a:off x="685799" y="609600"/>
            <a:ext cx="8588203" cy="1206137"/>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rebuchet MS"/>
              <a:buNone/>
            </a:pPr>
            <a:r>
              <a:rPr lang="en-US"/>
              <a:t>CONT… CAUSE AND EFFECT ANALYSIS OF ABSENTEESIM</a:t>
            </a:r>
            <a:endParaRPr/>
          </a:p>
        </p:txBody>
      </p:sp>
      <p:sp>
        <p:nvSpPr>
          <p:cNvPr id="196" name="Google Shape;196;p8"/>
          <p:cNvSpPr txBox="1"/>
          <p:nvPr>
            <p:ph idx="1" type="body"/>
          </p:nvPr>
        </p:nvSpPr>
        <p:spPr>
          <a:xfrm>
            <a:off x="677333" y="2001520"/>
            <a:ext cx="8596669" cy="514248"/>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1920"/>
              <a:buFont typeface="Trebuchet MS"/>
              <a:buNone/>
            </a:pPr>
            <a:r>
              <a:rPr lang="en-US"/>
              <a:t>b.)	absenteeism as the effect</a:t>
            </a:r>
            <a:endParaRPr/>
          </a:p>
        </p:txBody>
      </p:sp>
      <p:sp>
        <p:nvSpPr>
          <p:cNvPr id="197" name="Google Shape;197;p8"/>
          <p:cNvSpPr txBox="1"/>
          <p:nvPr>
            <p:ph idx="2" type="body"/>
          </p:nvPr>
        </p:nvSpPr>
        <p:spPr>
          <a:xfrm>
            <a:off x="677335" y="2701551"/>
            <a:ext cx="8596668" cy="3339811"/>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spcBef>
                <a:spcPts val="0"/>
              </a:spcBef>
              <a:spcAft>
                <a:spcPts val="0"/>
              </a:spcAft>
              <a:buSzPct val="79999"/>
              <a:buNone/>
            </a:pPr>
            <a:r>
              <a:rPr lang="en-US"/>
              <a:t>A study conducted by Truman (2003) found that:</a:t>
            </a:r>
            <a:endParaRPr/>
          </a:p>
          <a:p>
            <a:pPr indent="-285750" lvl="0" marL="285750" rtl="0" algn="l">
              <a:spcBef>
                <a:spcPts val="1000"/>
              </a:spcBef>
              <a:spcAft>
                <a:spcPts val="0"/>
              </a:spcAft>
              <a:buSzPct val="79999"/>
              <a:buFont typeface="Noto Sans Symbols"/>
              <a:buChar char="❑"/>
            </a:pPr>
            <a:r>
              <a:rPr lang="en-US"/>
              <a:t>personal illnesses accounted for 33% 0f unscheduled absenteeism, </a:t>
            </a:r>
            <a:endParaRPr/>
          </a:p>
          <a:p>
            <a:pPr indent="-285750" lvl="0" marL="285750" rtl="0" algn="l">
              <a:spcBef>
                <a:spcPts val="1000"/>
              </a:spcBef>
              <a:spcAft>
                <a:spcPts val="0"/>
              </a:spcAft>
              <a:buSzPct val="79999"/>
              <a:buFont typeface="Noto Sans Symbols"/>
              <a:buChar char="❑"/>
            </a:pPr>
            <a:r>
              <a:rPr lang="en-US"/>
              <a:t>21% were due to personal needs, </a:t>
            </a:r>
            <a:endParaRPr/>
          </a:p>
          <a:p>
            <a:pPr indent="-285750" lvl="0" marL="285750" rtl="0" algn="l">
              <a:spcBef>
                <a:spcPts val="1000"/>
              </a:spcBef>
              <a:spcAft>
                <a:spcPts val="0"/>
              </a:spcAft>
              <a:buSzPct val="79999"/>
              <a:buFont typeface="Noto Sans Symbols"/>
              <a:buChar char="❑"/>
            </a:pPr>
            <a:r>
              <a:rPr lang="en-US"/>
              <a:t>24% due to family issues, and </a:t>
            </a:r>
            <a:endParaRPr/>
          </a:p>
          <a:p>
            <a:pPr indent="-285750" lvl="0" marL="285750" rtl="0" algn="l">
              <a:spcBef>
                <a:spcPts val="1000"/>
              </a:spcBef>
              <a:spcAft>
                <a:spcPts val="0"/>
              </a:spcAft>
              <a:buSzPct val="79999"/>
              <a:buFont typeface="Noto Sans Symbols"/>
              <a:buChar char="❑"/>
            </a:pPr>
            <a:r>
              <a:rPr lang="en-US"/>
              <a:t>10% due to mental entitlement in the US (Truman, 2003). </a:t>
            </a:r>
            <a:endParaRPr/>
          </a:p>
          <a:p>
            <a:pPr indent="0" lvl="0" marL="0" rtl="0" algn="l">
              <a:spcBef>
                <a:spcPts val="1000"/>
              </a:spcBef>
              <a:spcAft>
                <a:spcPts val="0"/>
              </a:spcAft>
              <a:buSzPct val="79999"/>
              <a:buNone/>
            </a:pPr>
            <a:r>
              <a:rPr lang="en-US"/>
              <a:t>Personal illnesses cause the majority absences as shown. However, it has been found out that these illnesses are sometimes faked. </a:t>
            </a:r>
            <a:endParaRPr/>
          </a:p>
          <a:p>
            <a:pPr indent="0" lvl="0" marL="0" rtl="0" algn="l">
              <a:spcBef>
                <a:spcPts val="1000"/>
              </a:spcBef>
              <a:spcAft>
                <a:spcPts val="0"/>
              </a:spcAft>
              <a:buSzPct val="79999"/>
              <a:buNone/>
            </a:pPr>
            <a:r>
              <a:rPr lang="en-US"/>
              <a:t>Stress accounts for about 12 percent of employee absences. According to Haswell (2003), about 6.5 million sick days are taken each year due to stress. Causes of stress and stressors are diverse and they include poor working environments, a long job working hours, job security worries, and job monotony (Haswell and Mckinnon, 2003).</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rPr lang="en-US"/>
              <a:t>Evaluation of alternative solutions to work related stress</a:t>
            </a:r>
            <a:endParaRPr/>
          </a:p>
        </p:txBody>
      </p:sp>
      <p:pic>
        <p:nvPicPr>
          <p:cNvPr id="203" name="Google Shape;203;p9"/>
          <p:cNvPicPr preferRelativeResize="0"/>
          <p:nvPr>
            <p:ph idx="1" type="body"/>
          </p:nvPr>
        </p:nvPicPr>
        <p:blipFill rotWithShape="1">
          <a:blip r:embed="rId3">
            <a:alphaModFix/>
          </a:blip>
          <a:srcRect b="0" l="0" r="0" t="0"/>
          <a:stretch/>
        </p:blipFill>
        <p:spPr>
          <a:xfrm>
            <a:off x="7266211" y="1930400"/>
            <a:ext cx="4015581" cy="4274456"/>
          </a:xfrm>
          <a:prstGeom prst="rect">
            <a:avLst/>
          </a:prstGeom>
          <a:noFill/>
          <a:ln>
            <a:noFill/>
          </a:ln>
        </p:spPr>
      </p:pic>
      <p:sp>
        <p:nvSpPr>
          <p:cNvPr id="204" name="Google Shape;204;p9"/>
          <p:cNvSpPr txBox="1"/>
          <p:nvPr/>
        </p:nvSpPr>
        <p:spPr>
          <a:xfrm>
            <a:off x="875211" y="2050869"/>
            <a:ext cx="6391000" cy="3785652"/>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lt1"/>
              </a:buClr>
              <a:buSzPts val="2000"/>
              <a:buFont typeface="Noto Sans Symbols"/>
              <a:buChar char="❑"/>
            </a:pPr>
            <a:r>
              <a:rPr lang="en-US" sz="2000">
                <a:solidFill>
                  <a:schemeClr val="lt1"/>
                </a:solidFill>
                <a:latin typeface="Trebuchet MS"/>
                <a:ea typeface="Trebuchet MS"/>
                <a:cs typeface="Trebuchet MS"/>
                <a:sym typeface="Trebuchet MS"/>
              </a:rPr>
              <a:t>the annual NHS Staff Survey (2020) reported that, 44% of staff reported feeling unwell because of work related stress. They noted that, there has been a steady increase from 2016 (36.8%) (Statistics » 2020 National NHS Staff Survey, 2020). </a:t>
            </a:r>
            <a:endParaRPr sz="2000">
              <a:solidFill>
                <a:schemeClr val="lt1"/>
              </a:solidFill>
              <a:latin typeface="Trebuchet MS"/>
              <a:ea typeface="Trebuchet MS"/>
              <a:cs typeface="Trebuchet MS"/>
              <a:sym typeface="Trebuchet MS"/>
            </a:endParaRPr>
          </a:p>
          <a:p>
            <a:pPr indent="-285750" lvl="0" marL="285750" marR="0" rtl="0" algn="l">
              <a:spcBef>
                <a:spcPts val="0"/>
              </a:spcBef>
              <a:spcAft>
                <a:spcPts val="0"/>
              </a:spcAft>
              <a:buClr>
                <a:schemeClr val="lt1"/>
              </a:buClr>
              <a:buSzPts val="2000"/>
              <a:buFont typeface="Noto Sans Symbols"/>
              <a:buChar char="❑"/>
            </a:pPr>
            <a:r>
              <a:rPr lang="en-US" sz="2000">
                <a:solidFill>
                  <a:schemeClr val="lt1"/>
                </a:solidFill>
                <a:latin typeface="Trebuchet MS"/>
                <a:ea typeface="Trebuchet MS"/>
                <a:cs typeface="Trebuchet MS"/>
                <a:sym typeface="Trebuchet MS"/>
              </a:rPr>
              <a:t>There are legal, financial, quality and moral reasons for managing stress in the workplace</a:t>
            </a:r>
            <a:endParaRPr/>
          </a:p>
          <a:p>
            <a:pPr indent="-285750" lvl="0" marL="285750" marR="0" rtl="0" algn="l">
              <a:spcBef>
                <a:spcPts val="0"/>
              </a:spcBef>
              <a:spcAft>
                <a:spcPts val="0"/>
              </a:spcAft>
              <a:buClr>
                <a:schemeClr val="lt1"/>
              </a:buClr>
              <a:buSzPts val="2000"/>
              <a:buFont typeface="Noto Sans Symbols"/>
              <a:buChar char="❑"/>
            </a:pPr>
            <a:r>
              <a:rPr lang="en-US" sz="2000">
                <a:solidFill>
                  <a:schemeClr val="lt1"/>
                </a:solidFill>
                <a:latin typeface="Trebuchet MS"/>
                <a:ea typeface="Trebuchet MS"/>
                <a:cs typeface="Trebuchet MS"/>
                <a:sym typeface="Trebuchet MS"/>
              </a:rPr>
              <a:t>Signs of stress may be observed as:</a:t>
            </a:r>
            <a:endParaRPr/>
          </a:p>
          <a:p>
            <a:pPr indent="0" lvl="1" marL="457200" marR="0" rtl="0" algn="l">
              <a:spcBef>
                <a:spcPts val="0"/>
              </a:spcBef>
              <a:spcAft>
                <a:spcPts val="0"/>
              </a:spcAft>
              <a:buNone/>
            </a:pPr>
            <a:r>
              <a:rPr b="0" i="0" lang="en-US" sz="2000" u="none" cap="none" strike="noStrike">
                <a:solidFill>
                  <a:schemeClr val="lt1"/>
                </a:solidFill>
                <a:latin typeface="Trebuchet MS"/>
                <a:ea typeface="Trebuchet MS"/>
                <a:cs typeface="Trebuchet MS"/>
                <a:sym typeface="Trebuchet MS"/>
              </a:rPr>
              <a:t>repeated arguments, higher staff turnover, increased reports on stress, more sickness absence, decreased performance, more grievance and complains.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rPr lang="en-US"/>
              <a:t>Cont… Evaluation of alternative solutions to work related stress</a:t>
            </a:r>
            <a:endParaRPr/>
          </a:p>
        </p:txBody>
      </p:sp>
      <p:sp>
        <p:nvSpPr>
          <p:cNvPr id="210" name="Google Shape;210;p10"/>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There are various solutions for stress, which employers can use to curb stress problems</a:t>
            </a:r>
            <a:endParaRPr/>
          </a:p>
          <a:p>
            <a:pPr indent="-285750" lvl="1" marL="742950" rtl="0" algn="l">
              <a:spcBef>
                <a:spcPts val="1000"/>
              </a:spcBef>
              <a:spcAft>
                <a:spcPts val="0"/>
              </a:spcAft>
              <a:buSzPts val="1280"/>
              <a:buFont typeface="Noto Sans Symbols"/>
              <a:buChar char="❖"/>
            </a:pPr>
            <a:r>
              <a:rPr lang="en-US"/>
              <a:t>Employers should lead by example.</a:t>
            </a:r>
            <a:endParaRPr/>
          </a:p>
          <a:p>
            <a:pPr indent="-285750" lvl="1" marL="742950" rtl="0" algn="l">
              <a:spcBef>
                <a:spcPts val="1000"/>
              </a:spcBef>
              <a:spcAft>
                <a:spcPts val="0"/>
              </a:spcAft>
              <a:buSzPts val="1280"/>
              <a:buFont typeface="Noto Sans Symbols"/>
              <a:buChar char="❖"/>
            </a:pPr>
            <a:r>
              <a:rPr lang="en-US"/>
              <a:t>Introducing a workplace wellness scheme. </a:t>
            </a:r>
            <a:endParaRPr/>
          </a:p>
          <a:p>
            <a:pPr indent="-285750" lvl="1" marL="742950" rtl="0" algn="l">
              <a:spcBef>
                <a:spcPts val="1000"/>
              </a:spcBef>
              <a:spcAft>
                <a:spcPts val="0"/>
              </a:spcAft>
              <a:buSzPts val="1280"/>
              <a:buFont typeface="Noto Sans Symbols"/>
              <a:buChar char="❖"/>
            </a:pPr>
            <a:r>
              <a:rPr lang="en-US"/>
              <a:t>Effective communication. </a:t>
            </a:r>
            <a:endParaRPr/>
          </a:p>
          <a:p>
            <a:pPr indent="-285750" lvl="1" marL="742950" rtl="0" algn="l">
              <a:spcBef>
                <a:spcPts val="1000"/>
              </a:spcBef>
              <a:spcAft>
                <a:spcPts val="0"/>
              </a:spcAft>
              <a:buSzPts val="1280"/>
              <a:buFont typeface="Noto Sans Symbols"/>
              <a:buChar char="❖"/>
            </a:pPr>
            <a:r>
              <a:rPr lang="en-US"/>
              <a:t>Create a social activity</a:t>
            </a:r>
            <a:endParaRPr/>
          </a:p>
          <a:p>
            <a:pPr indent="-342900" lvl="0" marL="342900" rtl="0" algn="l">
              <a:spcBef>
                <a:spcPts val="1000"/>
              </a:spcBef>
              <a:spcAft>
                <a:spcPts val="0"/>
              </a:spcAft>
              <a:buSzPts val="1440"/>
              <a:buFont typeface="Noto Sans Symbols"/>
              <a:buChar char="⮚"/>
            </a:pPr>
            <a:r>
              <a:rPr lang="en-US"/>
              <a:t>For us to get to dig out this crucial data, employers should feel free, protected and comfortable to propel their concerns. This needs a culture, which allows employers to communicate more easily and freely. Therefore, effective communication is the most effective way of reducing stress in the workplace.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rPr lang="en-US"/>
              <a:t>Measure of effectiveness</a:t>
            </a:r>
            <a:endParaRPr/>
          </a:p>
        </p:txBody>
      </p:sp>
      <p:sp>
        <p:nvSpPr>
          <p:cNvPr id="216" name="Google Shape;216;p11"/>
          <p:cNvSpPr txBox="1"/>
          <p:nvPr>
            <p:ph idx="1" type="body"/>
          </p:nvPr>
        </p:nvSpPr>
        <p:spPr>
          <a:xfrm>
            <a:off x="677334" y="2160590"/>
            <a:ext cx="8596668" cy="309068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Font typeface="Noto Sans Symbols"/>
              <a:buChar char="❑"/>
            </a:pPr>
            <a:r>
              <a:rPr lang="en-US"/>
              <a:t>The effectiveness will be measured in terms of frequency. For instance:</a:t>
            </a:r>
            <a:endParaRPr/>
          </a:p>
          <a:p>
            <a:pPr indent="-342900" lvl="0" marL="342900" rtl="0" algn="l">
              <a:spcBef>
                <a:spcPts val="1000"/>
              </a:spcBef>
              <a:spcAft>
                <a:spcPts val="0"/>
              </a:spcAft>
              <a:buSzPts val="1440"/>
              <a:buFont typeface="Noto Sans Symbols"/>
              <a:buChar char="❑"/>
            </a:pPr>
            <a:r>
              <a:rPr lang="en-US"/>
              <a:t>We can observe either an increase or decrease in the frequency of how many stress cases are being reported.</a:t>
            </a:r>
            <a:endParaRPr/>
          </a:p>
          <a:p>
            <a:pPr indent="-342900" lvl="0" marL="342900" rtl="0" algn="l">
              <a:spcBef>
                <a:spcPts val="1000"/>
              </a:spcBef>
              <a:spcAft>
                <a:spcPts val="0"/>
              </a:spcAft>
              <a:buSzPts val="1440"/>
              <a:buFont typeface="Noto Sans Symbols"/>
              <a:buChar char="❑"/>
            </a:pPr>
            <a:r>
              <a:rPr lang="en-US"/>
              <a:t>Decreasing on increasing number of absenteeism</a:t>
            </a:r>
            <a:endParaRPr/>
          </a:p>
          <a:p>
            <a:pPr indent="-342900" lvl="0" marL="342900" rtl="0" algn="l">
              <a:spcBef>
                <a:spcPts val="1000"/>
              </a:spcBef>
              <a:spcAft>
                <a:spcPts val="0"/>
              </a:spcAft>
              <a:buSzPts val="1440"/>
              <a:buFont typeface="Noto Sans Symbols"/>
              <a:buChar char="❑"/>
            </a:pPr>
            <a:r>
              <a:rPr lang="en-US"/>
              <a:t>Staff satisfaction feedback using anonymous feedbacks</a:t>
            </a:r>
            <a:endParaRPr/>
          </a:p>
          <a:p>
            <a:pPr indent="-342900" lvl="0" marL="342900" rtl="0" algn="l">
              <a:spcBef>
                <a:spcPts val="1000"/>
              </a:spcBef>
              <a:spcAft>
                <a:spcPts val="0"/>
              </a:spcAft>
              <a:buSzPts val="1440"/>
              <a:buFont typeface="Noto Sans Symbols"/>
              <a:buChar char="❑"/>
            </a:pPr>
            <a:r>
              <a:rPr lang="en-US"/>
              <a:t>Patient satisfaction/experience feedback</a:t>
            </a:r>
            <a:endParaRPr/>
          </a:p>
          <a:p>
            <a:pPr indent="0" lvl="0" marL="0" rtl="0" algn="l">
              <a:spcBef>
                <a:spcPts val="1000"/>
              </a:spcBef>
              <a:spcAft>
                <a:spcPts val="0"/>
              </a:spcAft>
              <a:buSzPts val="144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rPr lang="en-US"/>
              <a:t>References </a:t>
            </a:r>
            <a:endParaRPr/>
          </a:p>
        </p:txBody>
      </p:sp>
      <p:sp>
        <p:nvSpPr>
          <p:cNvPr id="222" name="Google Shape;222;p12"/>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fontScale="47500" lnSpcReduction="20000"/>
          </a:bodyPr>
          <a:lstStyle/>
          <a:p>
            <a:pPr indent="-342900" lvl="0" marL="342900" rtl="0" algn="l">
              <a:spcBef>
                <a:spcPts val="0"/>
              </a:spcBef>
              <a:spcAft>
                <a:spcPts val="0"/>
              </a:spcAft>
              <a:buSzPct val="79999"/>
              <a:buChar char="►"/>
            </a:pPr>
            <a:r>
              <a:rPr lang="en-US"/>
              <a:t>Faccini, R. and Palombo, E. (2021) ‘News Uncertainty in Brexit United Kingdom’, American Economic Review: Insights, 3(2), pp. 149–164. Available at: https://doi.org/10.1257/aeri.20200019.</a:t>
            </a:r>
            <a:endParaRPr/>
          </a:p>
          <a:p>
            <a:pPr indent="-342900" lvl="0" marL="342900" rtl="0" algn="l">
              <a:spcBef>
                <a:spcPts val="1000"/>
              </a:spcBef>
              <a:spcAft>
                <a:spcPts val="0"/>
              </a:spcAft>
              <a:buSzPct val="79999"/>
              <a:buChar char="►"/>
            </a:pPr>
            <a:r>
              <a:rPr lang="en-US"/>
              <a:t>Haswell, S. and Mckinnon, J. (2003) ‘IASB Standards for Australia by 2005: Catapult or Trojan Horse?’, Australian Accounting Review, 13(29), pp. 8–16. Available at: https://doi.org/10.1111/j.1835-2561.2003.tb00215.x.</a:t>
            </a:r>
            <a:endParaRPr/>
          </a:p>
          <a:p>
            <a:pPr indent="-342900" lvl="0" marL="342900" rtl="0" algn="l">
              <a:spcBef>
                <a:spcPts val="1000"/>
              </a:spcBef>
              <a:spcAft>
                <a:spcPts val="0"/>
              </a:spcAft>
              <a:buSzPct val="79999"/>
              <a:buChar char="►"/>
            </a:pPr>
            <a:r>
              <a:rPr lang="en-US"/>
              <a:t>Kocakulah, M. et al. (2016) ‘Absenteeism Problems And Costs: Causes, Effects And Cures’, International Business &amp; Economics Research Journal (IBER), 15, p. 89. Available at: https://doi.org/10.19030/iber.v15i3.9673.</a:t>
            </a:r>
            <a:endParaRPr/>
          </a:p>
          <a:p>
            <a:pPr indent="-342900" lvl="0" marL="342900" rtl="0" algn="l">
              <a:spcBef>
                <a:spcPts val="1000"/>
              </a:spcBef>
              <a:spcAft>
                <a:spcPts val="0"/>
              </a:spcAft>
              <a:buSzPct val="79999"/>
              <a:buChar char="►"/>
            </a:pPr>
            <a:r>
              <a:rPr lang="en-US"/>
              <a:t>Mbombi, M.O. et al. (2018) ‘The effects of absenteeism on nurses remaining on duty at a tertiary hospital of Limpopo province’, Curationis, 41(1), p. 1924. Available at: https://doi.org/10.4102/curationis.v41i1.1924.</a:t>
            </a:r>
            <a:endParaRPr/>
          </a:p>
          <a:p>
            <a:pPr indent="-342900" lvl="0" marL="342900" rtl="0" algn="l">
              <a:spcBef>
                <a:spcPts val="1000"/>
              </a:spcBef>
              <a:spcAft>
                <a:spcPts val="0"/>
              </a:spcAft>
              <a:buSzPct val="79999"/>
              <a:buChar char="►"/>
            </a:pPr>
            <a:r>
              <a:rPr lang="en-US"/>
              <a:t>McGauran, A. (2008) ‘Challenging time ahead for NHS as recession bites and health problems increase’, BMJ, 337, p. a3081. Available at: https://doi.org/10.1136/bmj.a3081.</a:t>
            </a:r>
            <a:endParaRPr/>
          </a:p>
          <a:p>
            <a:pPr indent="-342900" lvl="0" marL="342900" rtl="0" algn="l">
              <a:spcBef>
                <a:spcPts val="1000"/>
              </a:spcBef>
              <a:spcAft>
                <a:spcPts val="0"/>
              </a:spcAft>
              <a:buSzPct val="79999"/>
              <a:buChar char="►"/>
            </a:pPr>
            <a:r>
              <a:rPr lang="en-US"/>
              <a:t>Mudaly, P. and Nkosi, Z.Z. (2015) ‘Factors influencing nurse absenteeism in a general hospital in Durban, South Africa’, Journal of Nursing Management, 23(5), pp. 623–631. Available at: https://doi.org/10.1111/jonm.12189.</a:t>
            </a:r>
            <a:endParaRPr/>
          </a:p>
          <a:p>
            <a:pPr indent="-342900" lvl="0" marL="342900" rtl="0" algn="l">
              <a:spcBef>
                <a:spcPts val="1000"/>
              </a:spcBef>
              <a:spcAft>
                <a:spcPts val="0"/>
              </a:spcAft>
              <a:buSzPct val="79999"/>
              <a:buChar char="►"/>
            </a:pPr>
            <a:r>
              <a:rPr lang="en-US"/>
              <a:t>Statistics » 2020 National NHS Staff Survey (2020). Available at: https://www.england.nhs.uk/statistics/2021/03/11/2020-national-nhs-staff-survey/ (Accessed: 5 July 2022).</a:t>
            </a:r>
            <a:endParaRPr/>
          </a:p>
          <a:p>
            <a:pPr indent="-342900" lvl="0" marL="342900" rtl="0" algn="l">
              <a:spcBef>
                <a:spcPts val="1000"/>
              </a:spcBef>
              <a:spcAft>
                <a:spcPts val="0"/>
              </a:spcAft>
              <a:buSzPct val="79999"/>
              <a:buChar char="►"/>
            </a:pPr>
            <a:r>
              <a:rPr lang="en-US"/>
              <a:t>Truman, C. (2003) ‘Ethics and the Ruling Relations of Research Production’, Sociological Research Online, 8(1), pp. 70–80. Available at: https://doi.org/10.5153/sro.773.</a:t>
            </a:r>
            <a:endParaRPr/>
          </a:p>
          <a:p>
            <a:pPr indent="-342900" lvl="0" marL="342900" rtl="0" algn="l">
              <a:spcBef>
                <a:spcPts val="1000"/>
              </a:spcBef>
              <a:spcAft>
                <a:spcPts val="0"/>
              </a:spcAft>
              <a:buSzPct val="79999"/>
              <a:buChar char="►"/>
            </a:pPr>
            <a:r>
              <a:rPr lang="en-US"/>
              <a:t>Walker, V. and Bamford, D. (2011) ‘An empirical investigation into health sector absenteeism’, Health services management research : an official journal of the Association of University Programs in Health Administration / HSMC, AUPHA, 24, pp. 142–50. Available at: https://doi.org/10.1258/hsmr.2011.011004.</a:t>
            </a:r>
            <a:endParaRPr/>
          </a:p>
          <a:p>
            <a:pPr indent="-342900" lvl="0" marL="342900" rtl="0" algn="l">
              <a:spcBef>
                <a:spcPts val="1000"/>
              </a:spcBef>
              <a:spcAft>
                <a:spcPts val="0"/>
              </a:spcAft>
              <a:buSzPct val="79999"/>
              <a:buChar char="►"/>
            </a:pPr>
            <a:r>
              <a:rPr lang="en-US"/>
              <a:t>What is Employee Absenteeism? Effect, Reasons, Remedies (2019) Nurture an Engaged and Satisfied Workforce | Vantage Circle HR Blog. Available at: https://blog.vantagecircle.com/employee-absenteeism-hr-guide/ (Accessed: 5 July 2022).</a:t>
            </a:r>
            <a:endParaRPr/>
          </a:p>
          <a:p>
            <a:pPr indent="-342900" lvl="0" marL="342900" rtl="0" algn="l">
              <a:spcBef>
                <a:spcPts val="1000"/>
              </a:spcBef>
              <a:spcAft>
                <a:spcPts val="0"/>
              </a:spcAft>
              <a:buSzPct val="79999"/>
              <a:buChar char="►"/>
            </a:pPr>
            <a:r>
              <a:rPr lang="en-US"/>
              <a:t>World, N.R.C. (US) P. on a R.A. and N.D. for an A. (2001) The Health of Aging Populations, Preparing for an Aging World: The Case for Cross-National Research. National Academies Press (US). Available at: https://www.ncbi.nlm.nih.gov/books/NBK98373/ (Accessed: 5 July 2022).</a:t>
            </a:r>
            <a:endParaRPr/>
          </a:p>
          <a:p>
            <a:pPr indent="-299466" lvl="0" marL="342900" rtl="0" algn="l">
              <a:spcBef>
                <a:spcPts val="1000"/>
              </a:spcBef>
              <a:spcAft>
                <a:spcPts val="0"/>
              </a:spcAft>
              <a:buSzPct val="79999"/>
              <a:buNone/>
            </a:pPr>
            <a:r>
              <a:t/>
            </a:r>
            <a:endParaRPr/>
          </a:p>
          <a:p>
            <a:pPr indent="-299466" lvl="0" marL="342900" rtl="0" algn="l">
              <a:spcBef>
                <a:spcPts val="1000"/>
              </a:spcBef>
              <a:spcAft>
                <a:spcPts val="0"/>
              </a:spcAft>
              <a:buSzPct val="79999"/>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3"/>
          <p:cNvSpPr txBox="1"/>
          <p:nvPr>
            <p:ph type="title"/>
          </p:nvPr>
        </p:nvSpPr>
        <p:spPr>
          <a:xfrm>
            <a:off x="677334" y="609600"/>
            <a:ext cx="8596668" cy="5543006"/>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accent1"/>
              </a:buClr>
              <a:buSzPts val="9600"/>
              <a:buFont typeface="Trebuchet MS"/>
              <a:buNone/>
            </a:pPr>
            <a:br>
              <a:rPr lang="en-US" sz="9600"/>
            </a:br>
            <a:r>
              <a:rPr lang="en-US" sz="9600"/>
              <a:t>THANK YOU</a:t>
            </a:r>
            <a:endParaRPr sz="96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acet">
  <a:themeElements>
    <a:clrScheme name="Facet">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2022-07-05T11:42:59Z</dcterms:created>
  <dc:creator>HMIS USER</dc:creator>
</cp:coreProperties>
</file>