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85" r:id="rId10"/>
    <p:sldId id="284" r:id="rId11"/>
    <p:sldId id="264" r:id="rId12"/>
    <p:sldId id="265" r:id="rId13"/>
    <p:sldId id="266" r:id="rId14"/>
    <p:sldId id="267" r:id="rId15"/>
    <p:sldId id="268" r:id="rId16"/>
    <p:sldId id="269" r:id="rId17"/>
    <p:sldId id="270" r:id="rId18"/>
    <p:sldId id="271" r:id="rId19"/>
    <p:sldId id="273" r:id="rId20"/>
    <p:sldId id="272" r:id="rId21"/>
    <p:sldId id="274" r:id="rId22"/>
    <p:sldId id="275" r:id="rId23"/>
    <p:sldId id="276" r:id="rId24"/>
    <p:sldId id="277" r:id="rId25"/>
    <p:sldId id="278" r:id="rId26"/>
    <p:sldId id="279" r:id="rId27"/>
    <p:sldId id="280" r:id="rId28"/>
    <p:sldId id="281" r:id="rId29"/>
    <p:sldId id="282" r:id="rId30"/>
    <p:sldId id="28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5" d="100"/>
          <a:sy n="75" d="100"/>
        </p:scale>
        <p:origin x="2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156D90AA-E230-4843-A623-344BAF22C2A4}" type="datetimeFigureOut">
              <a:rPr lang="en-GB" smtClean="0"/>
              <a:t>22/09/2017</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7E4BA95D-232B-4E62-BC8B-2D065708E41A}" type="slidenum">
              <a:rPr lang="en-GB" smtClean="0"/>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3611575023"/>
      </p:ext>
    </p:extLst>
  </p:cSld>
  <p:clrMapOvr>
    <a:masterClrMapping/>
  </p:clrMapOvr>
  <p:extLst mod="1">
    <p:ext uri="{DCECCB84-F9BA-43D5-87BE-67443E8EF086}">
      <p15:sldGuideLst xmlns:p15="http://schemas.microsoft.com/office/powerpoint/2012/main">
        <p15:guide id="4294967295"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6D90AA-E230-4843-A623-344BAF22C2A4}" type="datetimeFigureOut">
              <a:rPr lang="en-GB" smtClean="0"/>
              <a:t>22/09/2017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4BA95D-232B-4E62-BC8B-2D065708E41A}" type="slidenum">
              <a:rPr lang="en-GB" smtClean="0"/>
              <a:t>‹#›</a:t>
            </a:fld>
            <a:endParaRPr lang="en-GB"/>
          </a:p>
        </p:txBody>
      </p:sp>
    </p:spTree>
    <p:extLst>
      <p:ext uri="{BB962C8B-B14F-4D97-AF65-F5344CB8AC3E}">
        <p14:creationId xmlns:p14="http://schemas.microsoft.com/office/powerpoint/2010/main" val="713280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156D90AA-E230-4843-A623-344BAF22C2A4}" type="datetimeFigureOut">
              <a:rPr lang="en-GB" smtClean="0"/>
              <a:t>22/09/2017</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7E4BA95D-232B-4E62-BC8B-2D065708E41A}"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3429778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56D90AA-E230-4843-A623-344BAF22C2A4}" type="datetimeFigureOut">
              <a:rPr lang="en-GB" smtClean="0"/>
              <a:t>22/09/2017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4BA95D-232B-4E62-BC8B-2D065708E41A}" type="slidenum">
              <a:rPr lang="en-GB" smtClean="0"/>
              <a:t>‹#›</a:t>
            </a:fld>
            <a:endParaRPr lang="en-GB"/>
          </a:p>
        </p:txBody>
      </p:sp>
    </p:spTree>
    <p:extLst>
      <p:ext uri="{BB962C8B-B14F-4D97-AF65-F5344CB8AC3E}">
        <p14:creationId xmlns:p14="http://schemas.microsoft.com/office/powerpoint/2010/main" val="247860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56D90AA-E230-4843-A623-344BAF22C2A4}" type="datetimeFigureOut">
              <a:rPr lang="en-GB" smtClean="0"/>
              <a:t>22/09/2017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4BA95D-232B-4E62-BC8B-2D065708E41A}" type="slidenum">
              <a:rPr lang="en-GB" smtClean="0"/>
              <a:t>‹#›</a:t>
            </a:fld>
            <a:endParaRPr lang="en-GB"/>
          </a:p>
        </p:txBody>
      </p:sp>
    </p:spTree>
    <p:extLst>
      <p:ext uri="{BB962C8B-B14F-4D97-AF65-F5344CB8AC3E}">
        <p14:creationId xmlns:p14="http://schemas.microsoft.com/office/powerpoint/2010/main" val="2427062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56D90AA-E230-4843-A623-344BAF22C2A4}" type="datetimeFigureOut">
              <a:rPr lang="en-GB" smtClean="0"/>
              <a:t>22/09/2017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4BA95D-232B-4E62-BC8B-2D065708E41A}" type="slidenum">
              <a:rPr lang="en-GB" smtClean="0"/>
              <a:t>‹#›</a:t>
            </a:fld>
            <a:endParaRPr lang="en-GB"/>
          </a:p>
        </p:txBody>
      </p:sp>
    </p:spTree>
    <p:extLst>
      <p:ext uri="{BB962C8B-B14F-4D97-AF65-F5344CB8AC3E}">
        <p14:creationId xmlns:p14="http://schemas.microsoft.com/office/powerpoint/2010/main" val="3051019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156D90AA-E230-4843-A623-344BAF22C2A4}" type="datetimeFigureOut">
              <a:rPr lang="en-GB" smtClean="0"/>
              <a:t>22/09/2017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4BA95D-232B-4E62-BC8B-2D065708E41A}" type="slidenum">
              <a:rPr lang="en-GB" smtClean="0"/>
              <a:t>‹#›</a:t>
            </a:fld>
            <a:endParaRPr lang="en-GB"/>
          </a:p>
        </p:txBody>
      </p:sp>
    </p:spTree>
    <p:extLst>
      <p:ext uri="{BB962C8B-B14F-4D97-AF65-F5344CB8AC3E}">
        <p14:creationId xmlns:p14="http://schemas.microsoft.com/office/powerpoint/2010/main" val="790895686"/>
      </p:ext>
    </p:extLst>
  </p:cSld>
  <p:clrMapOvr>
    <a:masterClrMapping/>
  </p:clrMapOvr>
  <p:extLst mod="1">
    <p:ext uri="{DCECCB84-F9BA-43D5-87BE-67443E8EF086}">
      <p15:sldGuideLst xmlns:p15="http://schemas.microsoft.com/office/powerpoint/2012/main">
        <p15:guide id="4294967295"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smtClean="0"/>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156D90AA-E230-4843-A623-344BAF22C2A4}" type="datetimeFigureOut">
              <a:rPr lang="en-GB" smtClean="0"/>
              <a:t>22/09/2017</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7E4BA95D-232B-4E62-BC8B-2D065708E41A}" type="slidenum">
              <a:rPr lang="en-GB" smtClean="0"/>
              <a:t>‹#›</a:t>
            </a:fld>
            <a:endParaRPr lang="en-GB"/>
          </a:p>
        </p:txBody>
      </p:sp>
    </p:spTree>
    <p:extLst>
      <p:ext uri="{BB962C8B-B14F-4D97-AF65-F5344CB8AC3E}">
        <p14:creationId xmlns:p14="http://schemas.microsoft.com/office/powerpoint/2010/main" val="3627290004"/>
      </p:ext>
    </p:extLst>
  </p:cSld>
  <p:clrMapOvr>
    <a:masterClrMapping/>
  </p:clrMapOvr>
  <p:extLst mod="1">
    <p:ext uri="{DCECCB84-F9BA-43D5-87BE-67443E8EF086}">
      <p15:sldGuideLst xmlns:p15="http://schemas.microsoft.com/office/powerpoint/2012/main">
        <p15:guide id="4294967295"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156D90AA-E230-4843-A623-344BAF22C2A4}" type="datetimeFigureOut">
              <a:rPr lang="en-GB" smtClean="0"/>
              <a:t>22/09/2017</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7E4BA95D-232B-4E62-BC8B-2D065708E41A}" type="slidenum">
              <a:rPr lang="en-GB" smtClean="0"/>
              <a:t>‹#›</a:t>
            </a:fld>
            <a:endParaRPr lang="en-GB"/>
          </a:p>
        </p:txBody>
      </p:sp>
    </p:spTree>
    <p:extLst>
      <p:ext uri="{BB962C8B-B14F-4D97-AF65-F5344CB8AC3E}">
        <p14:creationId xmlns:p14="http://schemas.microsoft.com/office/powerpoint/2010/main" val="2944762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6D90AA-E230-4843-A623-344BAF22C2A4}" type="datetimeFigureOut">
              <a:rPr lang="en-GB" smtClean="0"/>
              <a:t>22/09/2017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4BA95D-232B-4E62-BC8B-2D065708E41A}" type="slidenum">
              <a:rPr lang="en-GB" smtClean="0"/>
              <a:t>‹#›</a:t>
            </a:fld>
            <a:endParaRPr lang="en-GB"/>
          </a:p>
        </p:txBody>
      </p:sp>
    </p:spTree>
    <p:extLst>
      <p:ext uri="{BB962C8B-B14F-4D97-AF65-F5344CB8AC3E}">
        <p14:creationId xmlns:p14="http://schemas.microsoft.com/office/powerpoint/2010/main" val="3450465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156D90AA-E230-4843-A623-344BAF22C2A4}" type="datetimeFigureOut">
              <a:rPr lang="en-GB" smtClean="0"/>
              <a:t>22/09/2017</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7E4BA95D-232B-4E62-BC8B-2D065708E41A}"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765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156D90AA-E230-4843-A623-344BAF22C2A4}" type="datetimeFigureOut">
              <a:rPr lang="en-GB" smtClean="0"/>
              <a:t>22/09/2017</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7E4BA95D-232B-4E62-BC8B-2D065708E41A}"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15626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4294967295" pos="1848">
          <p15:clr>
            <a:srgbClr val="F26B43"/>
          </p15:clr>
        </p15:guide>
        <p15:guide id="4294967295" orient="horz" pos="3960">
          <p15:clr>
            <a:srgbClr val="F26B43"/>
          </p15:clr>
        </p15:guide>
        <p15:guide id="4294967295" orient="horz" pos="1536">
          <p15:clr>
            <a:srgbClr val="F26B43"/>
          </p15:clr>
        </p15:guide>
        <p15:guide id="4294967295" orient="horz" pos="3840">
          <p15:clr>
            <a:srgbClr val="F26B43"/>
          </p15:clr>
        </p15:guide>
        <p15:guide id="4294967295" pos="4416">
          <p15:clr>
            <a:srgbClr val="F26B43"/>
          </p15:clr>
        </p15:guide>
        <p15:guide id="4294967295" pos="4800">
          <p15:clr>
            <a:srgbClr val="F26B43"/>
          </p15:clr>
        </p15:guide>
        <p15:guide id="4294967295" orient="horz" pos="360">
          <p15:clr>
            <a:srgbClr val="F26B43"/>
          </p15:clr>
        </p15:guide>
        <p15:guide id="4294967295" pos="7368">
          <p15:clr>
            <a:srgbClr val="F26B43"/>
          </p15:clr>
        </p15:guide>
        <p15:guide id="4294967295"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Conducting Investigations</a:t>
            </a:r>
            <a:endParaRPr lang="en-GB" dirty="0"/>
          </a:p>
        </p:txBody>
      </p:sp>
      <p:sp>
        <p:nvSpPr>
          <p:cNvPr id="3" name="Subtitle 2"/>
          <p:cNvSpPr>
            <a:spLocks noGrp="1"/>
          </p:cNvSpPr>
          <p:nvPr>
            <p:ph type="subTitle" idx="1"/>
          </p:nvPr>
        </p:nvSpPr>
        <p:spPr/>
        <p:txBody>
          <a:bodyPr/>
          <a:lstStyle/>
          <a:p>
            <a:r>
              <a:rPr lang="en-GB" dirty="0" smtClean="0"/>
              <a:t>Wynne Jones</a:t>
            </a:r>
            <a:endParaRPr lang="en-GB" dirty="0"/>
          </a:p>
        </p:txBody>
      </p:sp>
    </p:spTree>
    <p:extLst>
      <p:ext uri="{BB962C8B-B14F-4D97-AF65-F5344CB8AC3E}">
        <p14:creationId xmlns:p14="http://schemas.microsoft.com/office/powerpoint/2010/main" val="169178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Points…….</a:t>
            </a:r>
            <a:endParaRPr lang="en-GB" dirty="0"/>
          </a:p>
        </p:txBody>
      </p:sp>
      <p:sp>
        <p:nvSpPr>
          <p:cNvPr id="3" name="Content Placeholder 2"/>
          <p:cNvSpPr>
            <a:spLocks noGrp="1"/>
          </p:cNvSpPr>
          <p:nvPr>
            <p:ph idx="1"/>
          </p:nvPr>
        </p:nvSpPr>
        <p:spPr/>
        <p:txBody>
          <a:bodyPr>
            <a:normAutofit fontScale="92500" lnSpcReduction="20000"/>
          </a:bodyPr>
          <a:lstStyle/>
          <a:p>
            <a:r>
              <a:rPr lang="en-GB" sz="2600" dirty="0" smtClean="0"/>
              <a:t>The </a:t>
            </a:r>
            <a:r>
              <a:rPr lang="en-GB" sz="2600" dirty="0"/>
              <a:t>importance of conducting investigations to a high professional and ethical standard </a:t>
            </a:r>
          </a:p>
          <a:p>
            <a:r>
              <a:rPr lang="en-GB" sz="2600" dirty="0" smtClean="0"/>
              <a:t>The </a:t>
            </a:r>
            <a:r>
              <a:rPr lang="en-GB" sz="2600" dirty="0"/>
              <a:t>role and responsibilities of a PIP level one investigator </a:t>
            </a:r>
          </a:p>
          <a:p>
            <a:r>
              <a:rPr lang="en-GB" sz="2600" dirty="0" smtClean="0"/>
              <a:t>What </a:t>
            </a:r>
            <a:r>
              <a:rPr lang="en-GB" sz="2600" dirty="0"/>
              <a:t>is meant by an investigative </a:t>
            </a:r>
            <a:r>
              <a:rPr lang="en-GB" sz="2600" dirty="0" smtClean="0"/>
              <a:t>mind-set </a:t>
            </a:r>
            <a:endParaRPr lang="en-GB" sz="2600" dirty="0"/>
          </a:p>
          <a:p>
            <a:r>
              <a:rPr lang="en-GB" sz="2600" dirty="0" smtClean="0"/>
              <a:t>The </a:t>
            </a:r>
            <a:r>
              <a:rPr lang="en-GB" sz="2600" dirty="0"/>
              <a:t>stages of an investigation </a:t>
            </a:r>
          </a:p>
          <a:p>
            <a:r>
              <a:rPr lang="en-GB" sz="2600" dirty="0" smtClean="0"/>
              <a:t>How </a:t>
            </a:r>
            <a:r>
              <a:rPr lang="en-GB" sz="2600" dirty="0"/>
              <a:t>to plan an investigation </a:t>
            </a:r>
          </a:p>
          <a:p>
            <a:r>
              <a:rPr lang="en-GB" sz="2600" dirty="0" smtClean="0"/>
              <a:t>Obtaining </a:t>
            </a:r>
            <a:r>
              <a:rPr lang="en-GB" sz="2600" dirty="0"/>
              <a:t>and gathering material during an investigation </a:t>
            </a:r>
          </a:p>
          <a:p>
            <a:r>
              <a:rPr lang="en-GB" sz="2600" dirty="0" smtClean="0"/>
              <a:t>Evaluating </a:t>
            </a:r>
            <a:r>
              <a:rPr lang="en-GB" sz="2600" dirty="0"/>
              <a:t>material obtained during an investigation. </a:t>
            </a:r>
          </a:p>
          <a:p>
            <a:endParaRPr lang="en-GB" dirty="0"/>
          </a:p>
        </p:txBody>
      </p:sp>
    </p:spTree>
    <p:extLst>
      <p:ext uri="{BB962C8B-B14F-4D97-AF65-F5344CB8AC3E}">
        <p14:creationId xmlns:p14="http://schemas.microsoft.com/office/powerpoint/2010/main" val="1377392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Criminal </a:t>
            </a:r>
            <a:r>
              <a:rPr lang="en-GB" dirty="0"/>
              <a:t>investigations </a:t>
            </a:r>
            <a:br>
              <a:rPr lang="en-GB" dirty="0"/>
            </a:br>
            <a:endParaRPr lang="en-GB" dirty="0"/>
          </a:p>
        </p:txBody>
      </p:sp>
      <p:sp>
        <p:nvSpPr>
          <p:cNvPr id="3" name="Content Placeholder 2"/>
          <p:cNvSpPr>
            <a:spLocks noGrp="1"/>
          </p:cNvSpPr>
          <p:nvPr>
            <p:ph sz="half" idx="1"/>
          </p:nvPr>
        </p:nvSpPr>
        <p:spPr>
          <a:xfrm>
            <a:off x="2933699" y="1879601"/>
            <a:ext cx="4160520" cy="4749800"/>
          </a:xfrm>
        </p:spPr>
        <p:txBody>
          <a:bodyPr>
            <a:normAutofit fontScale="92500" lnSpcReduction="10000"/>
          </a:bodyPr>
          <a:lstStyle/>
          <a:p>
            <a:endParaRPr lang="en-GB" dirty="0" smtClean="0"/>
          </a:p>
          <a:p>
            <a:pPr marL="0" indent="0">
              <a:buNone/>
            </a:pPr>
            <a:r>
              <a:rPr lang="en-GB" sz="2600" dirty="0" smtClean="0"/>
              <a:t>The </a:t>
            </a:r>
            <a:r>
              <a:rPr lang="en-GB" sz="2600" dirty="0"/>
              <a:t>Criminal Procedure and Investigations Act 1996 (CPIA) Code of Practice defines a criminal investigation </a:t>
            </a:r>
            <a:r>
              <a:rPr lang="en-GB" sz="2600" dirty="0" smtClean="0"/>
              <a:t>as:</a:t>
            </a:r>
          </a:p>
          <a:p>
            <a:pPr marL="0" indent="0">
              <a:buNone/>
            </a:pPr>
            <a:r>
              <a:rPr lang="en-GB" sz="2600" dirty="0" smtClean="0"/>
              <a:t>“</a:t>
            </a:r>
            <a:r>
              <a:rPr lang="en-GB" sz="2600" dirty="0"/>
              <a:t>an investigation conducted by police officers with a view to it being ascertained whether a person should be charged with an offence or whether a person charged with an offence is guilty of it”. </a:t>
            </a:r>
            <a:endParaRPr lang="en-GB" sz="2600" dirty="0"/>
          </a:p>
        </p:txBody>
      </p:sp>
      <p:pic>
        <p:nvPicPr>
          <p:cNvPr id="5" name="Content Placeholder 4"/>
          <p:cNvPicPr>
            <a:picLocks noGrp="1" noChangeAspect="1"/>
          </p:cNvPicPr>
          <p:nvPr>
            <p:ph sz="half" idx="2"/>
          </p:nvPr>
        </p:nvPicPr>
        <p:blipFill>
          <a:blip r:embed="rId2"/>
          <a:stretch>
            <a:fillRect/>
          </a:stretch>
        </p:blipFill>
        <p:spPr>
          <a:xfrm>
            <a:off x="7018126" y="2903019"/>
            <a:ext cx="4686145" cy="2634181"/>
          </a:xfrm>
          <a:prstGeom prst="rect">
            <a:avLst/>
          </a:prstGeom>
        </p:spPr>
      </p:pic>
    </p:spTree>
    <p:extLst>
      <p:ext uri="{BB962C8B-B14F-4D97-AF65-F5344CB8AC3E}">
        <p14:creationId xmlns:p14="http://schemas.microsoft.com/office/powerpoint/2010/main" val="776404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Ethical </a:t>
            </a:r>
            <a:r>
              <a:rPr lang="en-GB" dirty="0"/>
              <a:t>and professional investigations </a:t>
            </a:r>
            <a:endParaRPr lang="en-GB" dirty="0"/>
          </a:p>
        </p:txBody>
      </p:sp>
      <p:sp>
        <p:nvSpPr>
          <p:cNvPr id="5" name="Content Placeholder 4"/>
          <p:cNvSpPr>
            <a:spLocks noGrp="1"/>
          </p:cNvSpPr>
          <p:nvPr>
            <p:ph sz="half" idx="1"/>
          </p:nvPr>
        </p:nvSpPr>
        <p:spPr>
          <a:xfrm>
            <a:off x="2933699" y="2129061"/>
            <a:ext cx="4931834" cy="4534206"/>
          </a:xfrm>
        </p:spPr>
        <p:txBody>
          <a:bodyPr>
            <a:noAutofit/>
          </a:bodyPr>
          <a:lstStyle/>
          <a:p>
            <a:pPr marL="0" indent="0">
              <a:buNone/>
            </a:pPr>
            <a:r>
              <a:rPr lang="en-GB" sz="2400" dirty="0"/>
              <a:t>As </a:t>
            </a:r>
            <a:r>
              <a:rPr lang="en-GB" sz="2400" dirty="0" smtClean="0"/>
              <a:t>investigators Police Officers have </a:t>
            </a:r>
            <a:r>
              <a:rPr lang="en-GB" sz="2400" dirty="0"/>
              <a:t>access to a range of legal powers to enable </a:t>
            </a:r>
            <a:r>
              <a:rPr lang="en-GB" sz="2400" dirty="0" smtClean="0"/>
              <a:t>them to </a:t>
            </a:r>
            <a:r>
              <a:rPr lang="en-GB" sz="2400" dirty="0"/>
              <a:t>conduct effective investigations. </a:t>
            </a:r>
            <a:endParaRPr lang="en-GB" sz="2400" dirty="0" smtClean="0"/>
          </a:p>
          <a:p>
            <a:pPr marL="0" indent="0">
              <a:buNone/>
            </a:pPr>
            <a:r>
              <a:rPr lang="en-GB" sz="2400" dirty="0" smtClean="0"/>
              <a:t>Under these </a:t>
            </a:r>
            <a:r>
              <a:rPr lang="en-GB" sz="2400" dirty="0"/>
              <a:t>powers allow </a:t>
            </a:r>
            <a:r>
              <a:rPr lang="en-GB" sz="2400" dirty="0" smtClean="0"/>
              <a:t>Police Officers to </a:t>
            </a:r>
            <a:r>
              <a:rPr lang="en-GB" sz="2400" dirty="0"/>
              <a:t>deprive individuals of their liberty, use reasonable physical force, enter their homes or other private premises, gain access to private information and to deploy intrusive surveillance techniques. </a:t>
            </a:r>
            <a:endParaRPr lang="en-GB" sz="2400" dirty="0"/>
          </a:p>
        </p:txBody>
      </p:sp>
      <p:pic>
        <p:nvPicPr>
          <p:cNvPr id="7" name="Content Placeholder 6"/>
          <p:cNvPicPr>
            <a:picLocks noGrp="1" noChangeAspect="1"/>
          </p:cNvPicPr>
          <p:nvPr>
            <p:ph sz="half" idx="2"/>
          </p:nvPr>
        </p:nvPicPr>
        <p:blipFill>
          <a:blip r:embed="rId2"/>
          <a:stretch>
            <a:fillRect/>
          </a:stretch>
        </p:blipFill>
        <p:spPr>
          <a:xfrm>
            <a:off x="8051799" y="2806699"/>
            <a:ext cx="3656665" cy="2920999"/>
          </a:xfrm>
          <a:prstGeom prst="rect">
            <a:avLst/>
          </a:prstGeom>
        </p:spPr>
      </p:pic>
    </p:spTree>
    <p:extLst>
      <p:ext uri="{BB962C8B-B14F-4D97-AF65-F5344CB8AC3E}">
        <p14:creationId xmlns:p14="http://schemas.microsoft.com/office/powerpoint/2010/main" val="553042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Ethical and professional </a:t>
            </a:r>
            <a:r>
              <a:rPr lang="en-GB" dirty="0" smtClean="0"/>
              <a:t>Investigations </a:t>
            </a:r>
            <a:endParaRPr lang="en-GB" dirty="0"/>
          </a:p>
        </p:txBody>
      </p:sp>
      <p:sp>
        <p:nvSpPr>
          <p:cNvPr id="3" name="Content Placeholder 2"/>
          <p:cNvSpPr>
            <a:spLocks noGrp="1"/>
          </p:cNvSpPr>
          <p:nvPr>
            <p:ph idx="1"/>
          </p:nvPr>
        </p:nvSpPr>
        <p:spPr/>
        <p:txBody>
          <a:bodyPr/>
          <a:lstStyle/>
          <a:p>
            <a:endParaRPr lang="en-GB" dirty="0" smtClean="0"/>
          </a:p>
          <a:p>
            <a:pPr marL="0" indent="0">
              <a:buNone/>
            </a:pPr>
            <a:r>
              <a:rPr lang="en-GB" sz="2400" dirty="0" smtClean="0"/>
              <a:t>Police Officers have </a:t>
            </a:r>
            <a:r>
              <a:rPr lang="en-GB" sz="2400" dirty="0"/>
              <a:t>a high level of discretion in how </a:t>
            </a:r>
            <a:r>
              <a:rPr lang="en-GB" sz="2400" dirty="0" smtClean="0"/>
              <a:t>to </a:t>
            </a:r>
            <a:r>
              <a:rPr lang="en-GB" sz="2400" dirty="0"/>
              <a:t>use </a:t>
            </a:r>
            <a:r>
              <a:rPr lang="en-GB" sz="2400" dirty="0" smtClean="0"/>
              <a:t>their powers </a:t>
            </a:r>
            <a:r>
              <a:rPr lang="en-GB" sz="2400" dirty="0"/>
              <a:t>and this places a responsibility on </a:t>
            </a:r>
            <a:r>
              <a:rPr lang="en-GB" sz="2400" dirty="0" smtClean="0"/>
              <a:t>them to </a:t>
            </a:r>
            <a:r>
              <a:rPr lang="en-GB" sz="2400" dirty="0"/>
              <a:t>use them ethically and in accordance with professional standards. </a:t>
            </a:r>
          </a:p>
          <a:p>
            <a:pPr marL="0" indent="0">
              <a:buNone/>
            </a:pPr>
            <a:r>
              <a:rPr lang="en-GB" sz="2400" dirty="0" smtClean="0"/>
              <a:t>Discretion in Policing: </a:t>
            </a:r>
          </a:p>
          <a:p>
            <a:pPr marL="0" indent="0">
              <a:buNone/>
            </a:pPr>
            <a:r>
              <a:rPr lang="en-GB" sz="2400" dirty="0" smtClean="0"/>
              <a:t>“the freedom of the individual officer to act according to his or her own judgement in particular situation” (Jones as cited in </a:t>
            </a:r>
            <a:r>
              <a:rPr lang="en-GB" sz="2400" dirty="0" err="1" smtClean="0"/>
              <a:t>Newburn</a:t>
            </a:r>
            <a:r>
              <a:rPr lang="en-GB" sz="2400" dirty="0" smtClean="0"/>
              <a:t> and </a:t>
            </a:r>
            <a:r>
              <a:rPr lang="en-GB" sz="2400" dirty="0" err="1" smtClean="0"/>
              <a:t>Neyroud</a:t>
            </a:r>
            <a:r>
              <a:rPr lang="en-GB" sz="2400" dirty="0" smtClean="0"/>
              <a:t>, 2008)</a:t>
            </a:r>
            <a:endParaRPr lang="en-GB" sz="2400" dirty="0"/>
          </a:p>
        </p:txBody>
      </p:sp>
    </p:spTree>
    <p:extLst>
      <p:ext uri="{BB962C8B-B14F-4D97-AF65-F5344CB8AC3E}">
        <p14:creationId xmlns:p14="http://schemas.microsoft.com/office/powerpoint/2010/main" val="26902992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Professional Standards</a:t>
            </a:r>
            <a:endParaRPr lang="en-GB" dirty="0"/>
          </a:p>
        </p:txBody>
      </p:sp>
      <p:sp>
        <p:nvSpPr>
          <p:cNvPr id="3" name="Content Placeholder 2"/>
          <p:cNvSpPr>
            <a:spLocks noGrp="1"/>
          </p:cNvSpPr>
          <p:nvPr>
            <p:ph idx="1"/>
          </p:nvPr>
        </p:nvSpPr>
        <p:spPr/>
        <p:txBody>
          <a:bodyPr>
            <a:noAutofit/>
          </a:bodyPr>
          <a:lstStyle/>
          <a:p>
            <a:pPr marL="0" indent="0">
              <a:buNone/>
            </a:pPr>
            <a:r>
              <a:rPr lang="en-GB" sz="2400" dirty="0" smtClean="0"/>
              <a:t>Investigations must be carried out in </a:t>
            </a:r>
            <a:r>
              <a:rPr lang="en-GB" sz="2400" dirty="0"/>
              <a:t>line with the professional standards in the Police (Conduct) Regulations 2012 (for police officers) and the Police Staff council joint circular 54 (for police staff). </a:t>
            </a:r>
            <a:endParaRPr lang="en-GB" sz="2400" dirty="0" smtClean="0"/>
          </a:p>
          <a:p>
            <a:r>
              <a:rPr lang="en-GB" sz="2400" dirty="0" smtClean="0"/>
              <a:t>Honesty </a:t>
            </a:r>
            <a:r>
              <a:rPr lang="en-GB" sz="2400" dirty="0"/>
              <a:t>and integrity </a:t>
            </a:r>
          </a:p>
          <a:p>
            <a:r>
              <a:rPr lang="en-GB" sz="2400" dirty="0" smtClean="0"/>
              <a:t>Authority</a:t>
            </a:r>
            <a:r>
              <a:rPr lang="en-GB" sz="2400" dirty="0"/>
              <a:t>, respect and courtesy </a:t>
            </a:r>
          </a:p>
          <a:p>
            <a:r>
              <a:rPr lang="en-GB" sz="2400" dirty="0" smtClean="0"/>
              <a:t>Equality</a:t>
            </a:r>
            <a:r>
              <a:rPr lang="en-GB" sz="2400" dirty="0"/>
              <a:t>, diversity and human rights </a:t>
            </a:r>
          </a:p>
          <a:p>
            <a:r>
              <a:rPr lang="en-GB" sz="2400" dirty="0" smtClean="0"/>
              <a:t>Appropriate </a:t>
            </a:r>
            <a:r>
              <a:rPr lang="en-GB" sz="2400" dirty="0"/>
              <a:t>and proportionate use of force </a:t>
            </a:r>
          </a:p>
          <a:p>
            <a:r>
              <a:rPr lang="en-GB" sz="2400" dirty="0"/>
              <a:t>Orders and instructions</a:t>
            </a:r>
          </a:p>
        </p:txBody>
      </p:sp>
    </p:spTree>
    <p:extLst>
      <p:ext uri="{BB962C8B-B14F-4D97-AF65-F5344CB8AC3E}">
        <p14:creationId xmlns:p14="http://schemas.microsoft.com/office/powerpoint/2010/main" val="434396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Standards</a:t>
            </a:r>
          </a:p>
        </p:txBody>
      </p:sp>
      <p:sp>
        <p:nvSpPr>
          <p:cNvPr id="3" name="Content Placeholder 2"/>
          <p:cNvSpPr>
            <a:spLocks noGrp="1"/>
          </p:cNvSpPr>
          <p:nvPr>
            <p:ph idx="1"/>
          </p:nvPr>
        </p:nvSpPr>
        <p:spPr/>
        <p:txBody>
          <a:bodyPr/>
          <a:lstStyle/>
          <a:p>
            <a:endParaRPr lang="en-GB" dirty="0"/>
          </a:p>
          <a:p>
            <a:r>
              <a:rPr lang="en-GB" sz="2400" dirty="0"/>
              <a:t>Work and responsibilities </a:t>
            </a:r>
          </a:p>
          <a:p>
            <a:r>
              <a:rPr lang="en-GB" sz="2400" dirty="0" smtClean="0"/>
              <a:t>Confidentiality </a:t>
            </a:r>
            <a:endParaRPr lang="en-GB" sz="2400" dirty="0"/>
          </a:p>
          <a:p>
            <a:r>
              <a:rPr lang="en-GB" sz="2400" dirty="0" smtClean="0"/>
              <a:t>Fitness </a:t>
            </a:r>
            <a:r>
              <a:rPr lang="en-GB" sz="2400" dirty="0"/>
              <a:t>for work </a:t>
            </a:r>
          </a:p>
          <a:p>
            <a:r>
              <a:rPr lang="en-GB" sz="2400" dirty="0" smtClean="0"/>
              <a:t>Conduct </a:t>
            </a:r>
            <a:endParaRPr lang="en-GB" sz="2400" dirty="0"/>
          </a:p>
          <a:p>
            <a:r>
              <a:rPr lang="en-GB" sz="2400" dirty="0" smtClean="0"/>
              <a:t>Challenging </a:t>
            </a:r>
            <a:r>
              <a:rPr lang="en-GB" sz="2400" dirty="0"/>
              <a:t>and reporting improper behaviour. </a:t>
            </a:r>
          </a:p>
          <a:p>
            <a:endParaRPr lang="en-GB" dirty="0"/>
          </a:p>
        </p:txBody>
      </p:sp>
    </p:spTree>
    <p:extLst>
      <p:ext uri="{BB962C8B-B14F-4D97-AF65-F5344CB8AC3E}">
        <p14:creationId xmlns:p14="http://schemas.microsoft.com/office/powerpoint/2010/main" val="1324546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Investigative Principles </a:t>
            </a:r>
            <a:endParaRPr lang="en-GB" dirty="0"/>
          </a:p>
        </p:txBody>
      </p:sp>
      <p:sp>
        <p:nvSpPr>
          <p:cNvPr id="3" name="Content Placeholder 2"/>
          <p:cNvSpPr>
            <a:spLocks noGrp="1"/>
          </p:cNvSpPr>
          <p:nvPr>
            <p:ph idx="1"/>
          </p:nvPr>
        </p:nvSpPr>
        <p:spPr/>
        <p:txBody>
          <a:bodyPr>
            <a:normAutofit/>
          </a:bodyPr>
          <a:lstStyle/>
          <a:p>
            <a:endParaRPr lang="en-GB" sz="2400" dirty="0" smtClean="0"/>
          </a:p>
          <a:p>
            <a:r>
              <a:rPr lang="en-GB" sz="2400" dirty="0" smtClean="0"/>
              <a:t>Designed </a:t>
            </a:r>
            <a:r>
              <a:rPr lang="en-GB" sz="2400" dirty="0"/>
              <a:t>to ensure that investigations are conducted in ways which are ethical and encourage public support</a:t>
            </a:r>
            <a:endParaRPr lang="en-GB" sz="2400" dirty="0"/>
          </a:p>
          <a:p>
            <a:r>
              <a:rPr lang="en-GB" sz="2400" dirty="0" smtClean="0"/>
              <a:t>When </a:t>
            </a:r>
            <a:r>
              <a:rPr lang="en-GB" sz="2400" dirty="0"/>
              <a:t>a crime is reported, or it is suspected that one may have been committed, investigators should conduct an effective </a:t>
            </a:r>
            <a:r>
              <a:rPr lang="en-GB" sz="2400" dirty="0" smtClean="0"/>
              <a:t>Investigation. </a:t>
            </a:r>
            <a:endParaRPr lang="en-GB" sz="2400" dirty="0"/>
          </a:p>
          <a:p>
            <a:endParaRPr lang="en-GB" sz="2400" dirty="0"/>
          </a:p>
        </p:txBody>
      </p:sp>
    </p:spTree>
    <p:extLst>
      <p:ext uri="{BB962C8B-B14F-4D97-AF65-F5344CB8AC3E}">
        <p14:creationId xmlns:p14="http://schemas.microsoft.com/office/powerpoint/2010/main" val="101341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Effective Investigation? </a:t>
            </a:r>
            <a:r>
              <a:rPr lang="en-GB" dirty="0"/>
              <a:t/>
            </a:r>
            <a:br>
              <a:rPr lang="en-GB" dirty="0"/>
            </a:b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33699" y="2361141"/>
            <a:ext cx="8770571" cy="123190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33699" y="3593041"/>
            <a:ext cx="8770571" cy="2968626"/>
          </a:xfrm>
          <a:prstGeom prst="rect">
            <a:avLst/>
          </a:prstGeom>
        </p:spPr>
      </p:pic>
    </p:spTree>
    <p:extLst>
      <p:ext uri="{BB962C8B-B14F-4D97-AF65-F5344CB8AC3E}">
        <p14:creationId xmlns:p14="http://schemas.microsoft.com/office/powerpoint/2010/main" val="1831491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Investigative Principles </a:t>
            </a:r>
            <a:endParaRPr lang="en-GB" dirty="0"/>
          </a:p>
        </p:txBody>
      </p:sp>
      <p:sp>
        <p:nvSpPr>
          <p:cNvPr id="3" name="Content Placeholder 2"/>
          <p:cNvSpPr>
            <a:spLocks noGrp="1"/>
          </p:cNvSpPr>
          <p:nvPr>
            <p:ph idx="1"/>
          </p:nvPr>
        </p:nvSpPr>
        <p:spPr/>
        <p:txBody>
          <a:bodyPr>
            <a:normAutofit lnSpcReduction="10000"/>
          </a:bodyPr>
          <a:lstStyle/>
          <a:p>
            <a:r>
              <a:rPr lang="en-GB" dirty="0"/>
              <a:t>E</a:t>
            </a:r>
            <a:r>
              <a:rPr lang="en-GB" dirty="0" smtClean="0"/>
              <a:t>nsure </a:t>
            </a:r>
            <a:r>
              <a:rPr lang="en-GB" dirty="0"/>
              <a:t>that investigations are conducted in ways which are ethical and encourage public support</a:t>
            </a:r>
            <a:endParaRPr lang="en-GB" dirty="0"/>
          </a:p>
          <a:p>
            <a:r>
              <a:rPr lang="en-GB" dirty="0" smtClean="0"/>
              <a:t>When </a:t>
            </a:r>
            <a:r>
              <a:rPr lang="en-GB" dirty="0"/>
              <a:t>a crime is reported, or it is suspected that one may have been committed, investigators should conduct an effective investigation </a:t>
            </a:r>
          </a:p>
          <a:p>
            <a:r>
              <a:rPr lang="en-GB" dirty="0" smtClean="0"/>
              <a:t>The </a:t>
            </a:r>
            <a:r>
              <a:rPr lang="en-GB" dirty="0"/>
              <a:t>exercise of legal powers should not be oppressive and should be proportionate to the crime under investigation </a:t>
            </a:r>
          </a:p>
          <a:p>
            <a:r>
              <a:rPr lang="en-GB" dirty="0" smtClean="0"/>
              <a:t>As </a:t>
            </a:r>
            <a:r>
              <a:rPr lang="en-GB" dirty="0"/>
              <a:t>far as operationally practical and having due regard to an individual’s right to confidentiality, investigations should be carried out as transparently as possible, in particular, victims, witnesses and suspects should be kept updated with developments in the case. </a:t>
            </a:r>
          </a:p>
          <a:p>
            <a:endParaRPr lang="en-GB" dirty="0"/>
          </a:p>
        </p:txBody>
      </p:sp>
    </p:spTree>
    <p:extLst>
      <p:ext uri="{BB962C8B-B14F-4D97-AF65-F5344CB8AC3E}">
        <p14:creationId xmlns:p14="http://schemas.microsoft.com/office/powerpoint/2010/main" val="26478509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a:t>
            </a:r>
            <a:r>
              <a:rPr lang="en-GB" b="1" dirty="0" smtClean="0"/>
              <a:t>Benefits </a:t>
            </a:r>
            <a:r>
              <a:rPr lang="en-GB" b="1" dirty="0"/>
              <a:t>of </a:t>
            </a:r>
            <a:r>
              <a:rPr lang="en-GB" b="1" dirty="0" smtClean="0"/>
              <a:t>Professional </a:t>
            </a:r>
            <a:r>
              <a:rPr lang="en-GB" b="1" dirty="0"/>
              <a:t>and </a:t>
            </a:r>
            <a:r>
              <a:rPr lang="en-GB" b="1" dirty="0" smtClean="0"/>
              <a:t>Ethical Investigations</a:t>
            </a:r>
            <a:endParaRPr lang="en-GB" dirty="0"/>
          </a:p>
        </p:txBody>
      </p:sp>
      <p:sp>
        <p:nvSpPr>
          <p:cNvPr id="3" name="Content Placeholder 2"/>
          <p:cNvSpPr>
            <a:spLocks noGrp="1"/>
          </p:cNvSpPr>
          <p:nvPr>
            <p:ph idx="1"/>
          </p:nvPr>
        </p:nvSpPr>
        <p:spPr/>
        <p:txBody>
          <a:bodyPr>
            <a:normAutofit/>
          </a:bodyPr>
          <a:lstStyle/>
          <a:p>
            <a:pPr marL="0" indent="0">
              <a:buNone/>
            </a:pPr>
            <a:endParaRPr lang="en-GB" dirty="0"/>
          </a:p>
          <a:p>
            <a:pPr marL="0" indent="0">
              <a:buNone/>
            </a:pPr>
            <a:r>
              <a:rPr lang="en-GB" dirty="0"/>
              <a:t>Conducting professional and ethical investigations will ensure that individuals and communities have </a:t>
            </a:r>
            <a:r>
              <a:rPr lang="en-GB" b="1" dirty="0"/>
              <a:t>confidence in the effectiveness of the police service </a:t>
            </a:r>
            <a:r>
              <a:rPr lang="en-GB" dirty="0"/>
              <a:t>and the fairness of the processes and techniques they use</a:t>
            </a:r>
            <a:r>
              <a:rPr lang="en-GB" dirty="0" smtClean="0"/>
              <a:t>.</a:t>
            </a:r>
          </a:p>
          <a:p>
            <a:pPr marL="0" indent="0">
              <a:buNone/>
            </a:pPr>
            <a:r>
              <a:rPr lang="en-GB" dirty="0" smtClean="0"/>
              <a:t>This </a:t>
            </a:r>
            <a:r>
              <a:rPr lang="en-GB" dirty="0"/>
              <a:t>will make it more likely that victims and witnesses will </a:t>
            </a:r>
            <a:r>
              <a:rPr lang="en-GB" b="1" dirty="0"/>
              <a:t>provide investigators with material </a:t>
            </a:r>
            <a:r>
              <a:rPr lang="en-GB" dirty="0"/>
              <a:t>and that they will cooperate in the prosecution of offenders. </a:t>
            </a:r>
            <a:endParaRPr lang="en-GB" dirty="0" smtClean="0"/>
          </a:p>
          <a:p>
            <a:pPr marL="0" indent="0">
              <a:buNone/>
            </a:pPr>
            <a:r>
              <a:rPr lang="en-GB" b="1" dirty="0" smtClean="0"/>
              <a:t>Winning </a:t>
            </a:r>
            <a:r>
              <a:rPr lang="en-GB" b="1" dirty="0"/>
              <a:t>the broad support of communities </a:t>
            </a:r>
            <a:r>
              <a:rPr lang="en-GB" dirty="0"/>
              <a:t>also helps to cultivate sources of intelligence for the future. You should remember that offenders are members of communities and can influence others about the police.</a:t>
            </a:r>
            <a:endParaRPr lang="en-GB" dirty="0"/>
          </a:p>
        </p:txBody>
      </p:sp>
    </p:spTree>
    <p:extLst>
      <p:ext uri="{BB962C8B-B14F-4D97-AF65-F5344CB8AC3E}">
        <p14:creationId xmlns:p14="http://schemas.microsoft.com/office/powerpoint/2010/main" val="26078627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role and responsibilities of a PIP level 1 investigator </a:t>
            </a:r>
            <a:r>
              <a:rPr lang="en-GB" dirty="0"/>
              <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smtClean="0"/>
              <a:t>The </a:t>
            </a:r>
            <a:r>
              <a:rPr lang="en-GB" dirty="0"/>
              <a:t>CPIA Code of Practice under Part II of the Act defines the role and responsibilities of an investigator </a:t>
            </a:r>
            <a:r>
              <a:rPr lang="en-GB" dirty="0" smtClean="0"/>
              <a:t>as:</a:t>
            </a:r>
          </a:p>
          <a:p>
            <a:pPr marL="0" indent="0">
              <a:buNone/>
            </a:pPr>
            <a:r>
              <a:rPr lang="en-GB" dirty="0" smtClean="0"/>
              <a:t>“</a:t>
            </a:r>
            <a:r>
              <a:rPr lang="en-GB" dirty="0"/>
              <a:t>any police officer or other person involved in the conduct of a criminal investigation. All investigators have a responsibility for carrying out the duties imposed on them under this code, including in particular recording information, and retaining records of information and other material”. </a:t>
            </a:r>
            <a:endParaRPr lang="en-GB" dirty="0"/>
          </a:p>
        </p:txBody>
      </p:sp>
    </p:spTree>
    <p:extLst>
      <p:ext uri="{BB962C8B-B14F-4D97-AF65-F5344CB8AC3E}">
        <p14:creationId xmlns:p14="http://schemas.microsoft.com/office/powerpoint/2010/main" val="37613275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characteristics of </a:t>
            </a:r>
            <a:r>
              <a:rPr lang="en-GB" b="1" dirty="0" smtClean="0"/>
              <a:t>Crime </a:t>
            </a:r>
            <a:r>
              <a:rPr lang="en-GB" dirty="0"/>
              <a:t/>
            </a:r>
            <a:br>
              <a:rPr lang="en-GB" dirty="0"/>
            </a:br>
            <a:endParaRPr lang="en-GB" dirty="0"/>
          </a:p>
        </p:txBody>
      </p:sp>
      <p:sp>
        <p:nvSpPr>
          <p:cNvPr id="3" name="Content Placeholder 2"/>
          <p:cNvSpPr>
            <a:spLocks noGrp="1"/>
          </p:cNvSpPr>
          <p:nvPr>
            <p:ph idx="1"/>
          </p:nvPr>
        </p:nvSpPr>
        <p:spPr/>
        <p:txBody>
          <a:bodyPr/>
          <a:lstStyle/>
          <a:p>
            <a:pPr marL="0" indent="0">
              <a:buNone/>
            </a:pPr>
            <a:r>
              <a:rPr lang="en-GB" sz="2400" dirty="0" smtClean="0"/>
              <a:t>Crime </a:t>
            </a:r>
            <a:r>
              <a:rPr lang="en-GB" sz="2400" dirty="0"/>
              <a:t>can be placed into three broad categories: </a:t>
            </a:r>
          </a:p>
          <a:p>
            <a:endParaRPr lang="en-GB" sz="2400" dirty="0" smtClean="0"/>
          </a:p>
          <a:p>
            <a:r>
              <a:rPr lang="en-GB" sz="2400" dirty="0" smtClean="0"/>
              <a:t>Property </a:t>
            </a:r>
            <a:r>
              <a:rPr lang="en-GB" sz="2400" dirty="0"/>
              <a:t>crime </a:t>
            </a:r>
          </a:p>
          <a:p>
            <a:r>
              <a:rPr lang="en-GB" sz="2400" dirty="0" smtClean="0"/>
              <a:t>Crimes </a:t>
            </a:r>
            <a:r>
              <a:rPr lang="en-GB" sz="2400" dirty="0"/>
              <a:t>against the person </a:t>
            </a:r>
          </a:p>
          <a:p>
            <a:r>
              <a:rPr lang="en-GB" sz="2400" dirty="0" smtClean="0"/>
              <a:t>Crimes </a:t>
            </a:r>
            <a:r>
              <a:rPr lang="en-GB" sz="2400" dirty="0"/>
              <a:t>against society, (sometimes referred to as victimless crimes by the media). </a:t>
            </a:r>
          </a:p>
          <a:p>
            <a:endParaRPr lang="en-GB" dirty="0"/>
          </a:p>
        </p:txBody>
      </p:sp>
    </p:spTree>
    <p:extLst>
      <p:ext uri="{BB962C8B-B14F-4D97-AF65-F5344CB8AC3E}">
        <p14:creationId xmlns:p14="http://schemas.microsoft.com/office/powerpoint/2010/main" val="31236889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Methods of </a:t>
            </a:r>
            <a:r>
              <a:rPr lang="en-GB" dirty="0" smtClean="0"/>
              <a:t>Investigation </a:t>
            </a:r>
            <a:r>
              <a:rPr lang="en-GB" dirty="0"/>
              <a:t/>
            </a:r>
            <a:br>
              <a:rPr lang="en-GB" dirty="0"/>
            </a:br>
            <a:endParaRPr lang="en-GB" dirty="0"/>
          </a:p>
        </p:txBody>
      </p:sp>
      <p:sp>
        <p:nvSpPr>
          <p:cNvPr id="3" name="Content Placeholder 2"/>
          <p:cNvSpPr>
            <a:spLocks noGrp="1"/>
          </p:cNvSpPr>
          <p:nvPr>
            <p:ph idx="1"/>
          </p:nvPr>
        </p:nvSpPr>
        <p:spPr>
          <a:xfrm>
            <a:off x="2933700" y="2438399"/>
            <a:ext cx="8770571" cy="4284133"/>
          </a:xfrm>
        </p:spPr>
        <p:txBody>
          <a:bodyPr>
            <a:noAutofit/>
          </a:bodyPr>
          <a:lstStyle/>
          <a:p>
            <a:pPr marL="0" indent="0">
              <a:buNone/>
            </a:pPr>
            <a:r>
              <a:rPr lang="en-GB" sz="2400" dirty="0" smtClean="0"/>
              <a:t>There </a:t>
            </a:r>
            <a:r>
              <a:rPr lang="en-GB" sz="2400" dirty="0"/>
              <a:t>are two methods of criminal investigation: </a:t>
            </a:r>
          </a:p>
          <a:p>
            <a:r>
              <a:rPr lang="en-GB" sz="2400" b="1" dirty="0"/>
              <a:t>Reactive </a:t>
            </a:r>
            <a:endParaRPr lang="en-GB" sz="2400" dirty="0"/>
          </a:p>
          <a:p>
            <a:r>
              <a:rPr lang="en-GB" sz="2400" dirty="0"/>
              <a:t>This starts with the discovery of a crime and seeks to bring offenders to justice by uncovering material that identifies suspects and provides sufficient evidence to enable a court to determine their guilt. </a:t>
            </a:r>
            <a:endParaRPr lang="en-GB" sz="2400" dirty="0" smtClean="0"/>
          </a:p>
          <a:p>
            <a:r>
              <a:rPr lang="en-GB" sz="2400" dirty="0" smtClean="0"/>
              <a:t>Focuses </a:t>
            </a:r>
            <a:r>
              <a:rPr lang="en-GB" sz="2400" dirty="0"/>
              <a:t>on interviewing victims, witnesses and suspects, the examination of scenes and the development of forensic links between suspects and the offence. </a:t>
            </a:r>
            <a:endParaRPr lang="en-GB" sz="2400" dirty="0"/>
          </a:p>
        </p:txBody>
      </p:sp>
    </p:spTree>
    <p:extLst>
      <p:ext uri="{BB962C8B-B14F-4D97-AF65-F5344CB8AC3E}">
        <p14:creationId xmlns:p14="http://schemas.microsoft.com/office/powerpoint/2010/main" val="31965859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Methods of </a:t>
            </a:r>
            <a:r>
              <a:rPr lang="en-GB" dirty="0" smtClean="0"/>
              <a:t>Investigation </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b="1" dirty="0"/>
              <a:t>Proactive </a:t>
            </a:r>
            <a:endParaRPr lang="en-GB" dirty="0"/>
          </a:p>
          <a:p>
            <a:r>
              <a:rPr lang="en-GB" dirty="0"/>
              <a:t>The proactive method usually starts with an intelligence analysis that a particular individual or group is involved in criminal enterprise. </a:t>
            </a:r>
            <a:endParaRPr lang="en-GB" dirty="0" smtClean="0"/>
          </a:p>
          <a:p>
            <a:r>
              <a:rPr lang="en-GB" dirty="0" smtClean="0"/>
              <a:t>This </a:t>
            </a:r>
            <a:r>
              <a:rPr lang="en-GB" dirty="0"/>
              <a:t>is often organised crime such as drug dealing, fraud or people trafficking. Individual instances of such offending are rarely reported to the police and so generally the techniques of reactive investigation cannot be used. </a:t>
            </a:r>
            <a:endParaRPr lang="en-GB" dirty="0" smtClean="0"/>
          </a:p>
          <a:p>
            <a:r>
              <a:rPr lang="en-GB" dirty="0" smtClean="0"/>
              <a:t>Investigators </a:t>
            </a:r>
            <a:r>
              <a:rPr lang="en-GB" dirty="0"/>
              <a:t>use a range of covert surveillance techniques, </a:t>
            </a:r>
            <a:r>
              <a:rPr lang="en-GB" dirty="0" smtClean="0"/>
              <a:t>designed </a:t>
            </a:r>
            <a:r>
              <a:rPr lang="en-GB" dirty="0"/>
              <a:t>to link offenders to the criminal </a:t>
            </a:r>
            <a:r>
              <a:rPr lang="en-GB" dirty="0" smtClean="0"/>
              <a:t>enterprise</a:t>
            </a:r>
            <a:r>
              <a:rPr lang="en-GB" dirty="0"/>
              <a:t> </a:t>
            </a:r>
            <a:r>
              <a:rPr lang="en-GB" dirty="0" smtClean="0"/>
              <a:t>often </a:t>
            </a:r>
            <a:r>
              <a:rPr lang="en-GB" dirty="0"/>
              <a:t>complemented by financial investigations and forensic science techniques. </a:t>
            </a:r>
            <a:endParaRPr lang="en-GB" dirty="0"/>
          </a:p>
        </p:txBody>
      </p:sp>
    </p:spTree>
    <p:extLst>
      <p:ext uri="{BB962C8B-B14F-4D97-AF65-F5344CB8AC3E}">
        <p14:creationId xmlns:p14="http://schemas.microsoft.com/office/powerpoint/2010/main" val="20641537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Investigative </a:t>
            </a:r>
            <a:r>
              <a:rPr lang="en-GB" dirty="0" smtClean="0"/>
              <a:t>Principles </a:t>
            </a:r>
            <a:r>
              <a:rPr lang="en-GB" dirty="0"/>
              <a:t/>
            </a:r>
            <a:br>
              <a:rPr lang="en-GB" dirty="0"/>
            </a:br>
            <a:endParaRPr lang="en-GB" dirty="0"/>
          </a:p>
        </p:txBody>
      </p:sp>
      <p:sp>
        <p:nvSpPr>
          <p:cNvPr id="3" name="Content Placeholder 2"/>
          <p:cNvSpPr>
            <a:spLocks noGrp="1"/>
          </p:cNvSpPr>
          <p:nvPr>
            <p:ph idx="1"/>
          </p:nvPr>
        </p:nvSpPr>
        <p:spPr/>
        <p:txBody>
          <a:bodyPr/>
          <a:lstStyle/>
          <a:p>
            <a:pPr marL="0" indent="0">
              <a:buNone/>
            </a:pPr>
            <a:r>
              <a:rPr lang="en-GB" sz="2400" dirty="0" smtClean="0"/>
              <a:t>The </a:t>
            </a:r>
            <a:r>
              <a:rPr lang="en-GB" sz="2400" dirty="0"/>
              <a:t>principles an investigator must have in order to conduct an effective investigation include: </a:t>
            </a:r>
          </a:p>
          <a:p>
            <a:r>
              <a:rPr lang="en-GB" sz="2400" dirty="0" smtClean="0"/>
              <a:t>An </a:t>
            </a:r>
            <a:r>
              <a:rPr lang="en-GB" sz="2400" dirty="0"/>
              <a:t>overview of the investigative process and planning required to conduct an investigation </a:t>
            </a:r>
          </a:p>
          <a:p>
            <a:r>
              <a:rPr lang="en-GB" sz="2400" dirty="0" smtClean="0"/>
              <a:t>Decision </a:t>
            </a:r>
            <a:r>
              <a:rPr lang="en-GB" sz="2400" dirty="0"/>
              <a:t>making and how it can be improved by application of the investigative </a:t>
            </a:r>
            <a:r>
              <a:rPr lang="en-GB" sz="2400" dirty="0" smtClean="0"/>
              <a:t>mind-set </a:t>
            </a:r>
            <a:endParaRPr lang="en-GB" sz="2400" dirty="0"/>
          </a:p>
          <a:p>
            <a:endParaRPr lang="en-GB" dirty="0"/>
          </a:p>
        </p:txBody>
      </p:sp>
    </p:spTree>
    <p:extLst>
      <p:ext uri="{BB962C8B-B14F-4D97-AF65-F5344CB8AC3E}">
        <p14:creationId xmlns:p14="http://schemas.microsoft.com/office/powerpoint/2010/main" val="40609359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Investigative Principles</a:t>
            </a:r>
          </a:p>
        </p:txBody>
      </p:sp>
      <p:sp>
        <p:nvSpPr>
          <p:cNvPr id="3" name="Content Placeholder 2"/>
          <p:cNvSpPr>
            <a:spLocks noGrp="1"/>
          </p:cNvSpPr>
          <p:nvPr>
            <p:ph idx="1"/>
          </p:nvPr>
        </p:nvSpPr>
        <p:spPr/>
        <p:txBody>
          <a:bodyPr/>
          <a:lstStyle/>
          <a:p>
            <a:endParaRPr lang="en-GB" dirty="0"/>
          </a:p>
          <a:p>
            <a:r>
              <a:rPr lang="en-GB" sz="2400" dirty="0"/>
              <a:t>Investigative and evidential evaluation can assist the investigator to determine the value of material gathered during the investigation </a:t>
            </a:r>
            <a:endParaRPr lang="en-GB" sz="2400" dirty="0" smtClean="0"/>
          </a:p>
          <a:p>
            <a:endParaRPr lang="en-GB" sz="2400" dirty="0"/>
          </a:p>
          <a:p>
            <a:r>
              <a:rPr lang="en-GB" sz="2400" dirty="0" smtClean="0"/>
              <a:t>Core </a:t>
            </a:r>
            <a:r>
              <a:rPr lang="en-GB" sz="2400" dirty="0"/>
              <a:t>investigative strategies common to most investigations including victim and witness, suspect and scene strategies. </a:t>
            </a:r>
          </a:p>
          <a:p>
            <a:endParaRPr lang="en-GB" dirty="0"/>
          </a:p>
        </p:txBody>
      </p:sp>
    </p:spTree>
    <p:extLst>
      <p:ext uri="{BB962C8B-B14F-4D97-AF65-F5344CB8AC3E}">
        <p14:creationId xmlns:p14="http://schemas.microsoft.com/office/powerpoint/2010/main" val="22499537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Investigative </a:t>
            </a:r>
            <a:r>
              <a:rPr lang="en-GB" dirty="0" err="1" smtClean="0"/>
              <a:t>Mindset</a:t>
            </a:r>
            <a:r>
              <a:rPr lang="en-GB" dirty="0" smtClean="0"/>
              <a:t> </a:t>
            </a:r>
            <a:r>
              <a:rPr lang="en-GB" dirty="0"/>
              <a:t/>
            </a:r>
            <a:br>
              <a:rPr lang="en-GB" dirty="0"/>
            </a:br>
            <a:endParaRPr lang="en-GB" dirty="0"/>
          </a:p>
        </p:txBody>
      </p:sp>
      <p:sp>
        <p:nvSpPr>
          <p:cNvPr id="3" name="Content Placeholder 2"/>
          <p:cNvSpPr>
            <a:spLocks noGrp="1"/>
          </p:cNvSpPr>
          <p:nvPr>
            <p:ph idx="1"/>
          </p:nvPr>
        </p:nvSpPr>
        <p:spPr>
          <a:xfrm>
            <a:off x="2933700" y="2201333"/>
            <a:ext cx="8770571" cy="4512734"/>
          </a:xfrm>
        </p:spPr>
        <p:txBody>
          <a:bodyPr>
            <a:normAutofit fontScale="85000" lnSpcReduction="10000"/>
          </a:bodyPr>
          <a:lstStyle/>
          <a:p>
            <a:r>
              <a:rPr lang="en-GB" sz="2800" dirty="0" smtClean="0"/>
              <a:t>Before </a:t>
            </a:r>
            <a:r>
              <a:rPr lang="en-GB" sz="2800" dirty="0"/>
              <a:t>examining the stages of an investigation, it is useful to consider the way in which an investigation is </a:t>
            </a:r>
            <a:r>
              <a:rPr lang="en-GB" sz="2800" dirty="0" smtClean="0"/>
              <a:t>approached</a:t>
            </a:r>
            <a:r>
              <a:rPr lang="en-GB" sz="2800" dirty="0"/>
              <a:t> </a:t>
            </a:r>
            <a:r>
              <a:rPr lang="en-GB" sz="2800" dirty="0" smtClean="0"/>
              <a:t>known </a:t>
            </a:r>
            <a:r>
              <a:rPr lang="en-GB" sz="2800" dirty="0"/>
              <a:t>as the investigative </a:t>
            </a:r>
            <a:r>
              <a:rPr lang="en-GB" sz="2800" dirty="0" smtClean="0"/>
              <a:t>mind-set, this brings </a:t>
            </a:r>
            <a:r>
              <a:rPr lang="en-GB" sz="2800" dirty="0"/>
              <a:t>some order to the way in which </a:t>
            </a:r>
            <a:r>
              <a:rPr lang="en-GB" sz="2800" dirty="0" smtClean="0"/>
              <a:t>material is examined and decisions are made: </a:t>
            </a:r>
          </a:p>
          <a:p>
            <a:pPr marL="0" indent="0">
              <a:buNone/>
            </a:pPr>
            <a:r>
              <a:rPr lang="en-GB" sz="2800" dirty="0" smtClean="0"/>
              <a:t>It </a:t>
            </a:r>
            <a:r>
              <a:rPr lang="en-GB" sz="2800" dirty="0"/>
              <a:t>can be broken down into the five following principles: </a:t>
            </a:r>
          </a:p>
          <a:p>
            <a:r>
              <a:rPr lang="en-GB" sz="2800" dirty="0" smtClean="0"/>
              <a:t>Understanding </a:t>
            </a:r>
            <a:r>
              <a:rPr lang="en-GB" sz="2800" dirty="0"/>
              <a:t>the source of material </a:t>
            </a:r>
          </a:p>
          <a:p>
            <a:r>
              <a:rPr lang="en-GB" sz="2800" dirty="0" smtClean="0"/>
              <a:t>Planning </a:t>
            </a:r>
            <a:r>
              <a:rPr lang="en-GB" sz="2800" dirty="0"/>
              <a:t>and preparation of the investigation </a:t>
            </a:r>
          </a:p>
          <a:p>
            <a:r>
              <a:rPr lang="en-GB" sz="2800" dirty="0" smtClean="0"/>
              <a:t>Examination </a:t>
            </a:r>
            <a:r>
              <a:rPr lang="en-GB" sz="2800" dirty="0"/>
              <a:t>of material </a:t>
            </a:r>
          </a:p>
          <a:p>
            <a:r>
              <a:rPr lang="en-GB" sz="2800" dirty="0" smtClean="0"/>
              <a:t>Recording </a:t>
            </a:r>
            <a:r>
              <a:rPr lang="en-GB" sz="2800" dirty="0"/>
              <a:t>and collation of information </a:t>
            </a:r>
          </a:p>
          <a:p>
            <a:r>
              <a:rPr lang="en-GB" sz="2800" dirty="0" smtClean="0"/>
              <a:t>Evaluation </a:t>
            </a:r>
            <a:r>
              <a:rPr lang="en-GB" sz="2800" dirty="0"/>
              <a:t>of the material. </a:t>
            </a:r>
          </a:p>
          <a:p>
            <a:endParaRPr lang="en-GB" dirty="0"/>
          </a:p>
        </p:txBody>
      </p:sp>
    </p:spTree>
    <p:extLst>
      <p:ext uri="{BB962C8B-B14F-4D97-AF65-F5344CB8AC3E}">
        <p14:creationId xmlns:p14="http://schemas.microsoft.com/office/powerpoint/2010/main" val="40925161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Investigative Hypothesis</a:t>
            </a:r>
            <a:endParaRPr lang="en-GB" dirty="0"/>
          </a:p>
        </p:txBody>
      </p:sp>
      <p:sp>
        <p:nvSpPr>
          <p:cNvPr id="3" name="Content Placeholder 2"/>
          <p:cNvSpPr>
            <a:spLocks noGrp="1"/>
          </p:cNvSpPr>
          <p:nvPr>
            <p:ph idx="1"/>
          </p:nvPr>
        </p:nvSpPr>
        <p:spPr>
          <a:xfrm>
            <a:off x="2933700" y="2201333"/>
            <a:ext cx="8770571" cy="4377267"/>
          </a:xfrm>
        </p:spPr>
        <p:txBody>
          <a:bodyPr>
            <a:normAutofit/>
          </a:bodyPr>
          <a:lstStyle/>
          <a:p>
            <a:r>
              <a:rPr lang="en-GB" sz="2400" dirty="0"/>
              <a:t>A hypothesis should be a reasonable interpretation of the material available and should offer the most logical explanation of the facts as they are known. </a:t>
            </a:r>
            <a:endParaRPr lang="en-GB" sz="2400" dirty="0" smtClean="0"/>
          </a:p>
          <a:p>
            <a:r>
              <a:rPr lang="en-GB" sz="2400" dirty="0" smtClean="0"/>
              <a:t>As </a:t>
            </a:r>
            <a:r>
              <a:rPr lang="en-GB" sz="2400" dirty="0"/>
              <a:t>more material becomes available, any hypothesis should be examined to establish the known facts. </a:t>
            </a:r>
            <a:endParaRPr lang="en-GB" sz="2400" dirty="0" smtClean="0"/>
          </a:p>
          <a:p>
            <a:pPr marL="0" indent="0">
              <a:buNone/>
            </a:pPr>
            <a:endParaRPr lang="en-GB" b="1" dirty="0" smtClean="0"/>
          </a:p>
          <a:p>
            <a:pPr marL="0" indent="0">
              <a:buNone/>
            </a:pPr>
            <a:r>
              <a:rPr lang="en-GB" b="1" dirty="0" smtClean="0"/>
              <a:t>Police Investigators should </a:t>
            </a:r>
            <a:r>
              <a:rPr lang="en-GB" b="1" dirty="0"/>
              <a:t>n</a:t>
            </a:r>
            <a:r>
              <a:rPr lang="en-GB" b="1" dirty="0" smtClean="0"/>
              <a:t>ever </a:t>
            </a:r>
            <a:r>
              <a:rPr lang="en-GB" b="1" dirty="0"/>
              <a:t>try to find facts to fit the </a:t>
            </a:r>
            <a:r>
              <a:rPr lang="en-GB" b="1" dirty="0" smtClean="0"/>
              <a:t>hypothesis but rather should Alter </a:t>
            </a:r>
            <a:r>
              <a:rPr lang="en-GB" b="1" dirty="0"/>
              <a:t>the hypothesis to accord with the facts. </a:t>
            </a:r>
            <a:endParaRPr lang="en-GB" b="1" dirty="0"/>
          </a:p>
        </p:txBody>
      </p:sp>
    </p:spTree>
    <p:extLst>
      <p:ext uri="{BB962C8B-B14F-4D97-AF65-F5344CB8AC3E}">
        <p14:creationId xmlns:p14="http://schemas.microsoft.com/office/powerpoint/2010/main" val="41284086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5800" y="568345"/>
            <a:ext cx="9748471" cy="1560716"/>
          </a:xfrm>
        </p:spPr>
        <p:txBody>
          <a:bodyPr>
            <a:normAutofit fontScale="90000"/>
          </a:bodyPr>
          <a:lstStyle/>
          <a:p>
            <a:r>
              <a:rPr lang="en-GB" dirty="0"/>
              <a:t>Before deciding to use hypotheses you must consider the following factors: </a:t>
            </a:r>
            <a:br>
              <a:rPr lang="en-GB" dirty="0"/>
            </a:br>
            <a:endParaRPr lang="en-GB" dirty="0"/>
          </a:p>
        </p:txBody>
      </p:sp>
      <p:sp>
        <p:nvSpPr>
          <p:cNvPr id="3" name="Content Placeholder 2"/>
          <p:cNvSpPr>
            <a:spLocks noGrp="1"/>
          </p:cNvSpPr>
          <p:nvPr>
            <p:ph idx="1"/>
          </p:nvPr>
        </p:nvSpPr>
        <p:spPr/>
        <p:txBody>
          <a:bodyPr/>
          <a:lstStyle/>
          <a:p>
            <a:endParaRPr lang="en-GB" dirty="0" smtClean="0"/>
          </a:p>
          <a:p>
            <a:r>
              <a:rPr lang="en-GB" sz="2400" dirty="0" smtClean="0"/>
              <a:t>Has </a:t>
            </a:r>
            <a:r>
              <a:rPr lang="en-GB" sz="2400" dirty="0"/>
              <a:t>all the available material been gathered? </a:t>
            </a:r>
          </a:p>
          <a:p>
            <a:r>
              <a:rPr lang="en-GB" sz="2400" dirty="0" smtClean="0"/>
              <a:t>Do </a:t>
            </a:r>
            <a:r>
              <a:rPr lang="en-GB" sz="2400" dirty="0"/>
              <a:t>you understand all the material? </a:t>
            </a:r>
            <a:endParaRPr lang="en-GB" sz="2400" dirty="0" smtClean="0"/>
          </a:p>
          <a:p>
            <a:r>
              <a:rPr lang="en-GB" sz="2400" dirty="0" smtClean="0"/>
              <a:t>Are </a:t>
            </a:r>
            <a:r>
              <a:rPr lang="en-GB" sz="2400" dirty="0"/>
              <a:t>there lines of enquiry which have not yet been pursued and which could generate more material? </a:t>
            </a:r>
          </a:p>
          <a:p>
            <a:r>
              <a:rPr lang="en-GB" sz="2400" dirty="0" smtClean="0"/>
              <a:t>What </a:t>
            </a:r>
            <a:r>
              <a:rPr lang="en-GB" sz="2400" dirty="0"/>
              <a:t>benefit will the use of a hypothesis bring to the investigation? </a:t>
            </a:r>
          </a:p>
          <a:p>
            <a:endParaRPr lang="en-GB" dirty="0"/>
          </a:p>
          <a:p>
            <a:endParaRPr lang="en-GB" dirty="0"/>
          </a:p>
        </p:txBody>
      </p:sp>
    </p:spTree>
    <p:extLst>
      <p:ext uri="{BB962C8B-B14F-4D97-AF65-F5344CB8AC3E}">
        <p14:creationId xmlns:p14="http://schemas.microsoft.com/office/powerpoint/2010/main" val="727005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stages of a </a:t>
            </a:r>
            <a:r>
              <a:rPr lang="en-GB" dirty="0" smtClean="0"/>
              <a:t>Criminal Investigation </a:t>
            </a:r>
            <a:r>
              <a:rPr lang="en-GB" dirty="0"/>
              <a:t/>
            </a:r>
            <a:br>
              <a:rPr lang="en-GB" dirty="0"/>
            </a:br>
            <a:endParaRPr lang="en-GB" dirty="0"/>
          </a:p>
        </p:txBody>
      </p:sp>
      <p:sp>
        <p:nvSpPr>
          <p:cNvPr id="3" name="Content Placeholder 2"/>
          <p:cNvSpPr>
            <a:spLocks noGrp="1"/>
          </p:cNvSpPr>
          <p:nvPr>
            <p:ph idx="1"/>
          </p:nvPr>
        </p:nvSpPr>
        <p:spPr>
          <a:xfrm>
            <a:off x="2933700" y="2209800"/>
            <a:ext cx="8770571" cy="4343400"/>
          </a:xfrm>
        </p:spPr>
        <p:txBody>
          <a:bodyPr>
            <a:normAutofit/>
          </a:bodyPr>
          <a:lstStyle/>
          <a:p>
            <a:endParaRPr lang="en-GB" sz="2400" dirty="0" smtClean="0"/>
          </a:p>
          <a:p>
            <a:r>
              <a:rPr lang="en-GB" sz="2400" dirty="0" smtClean="0"/>
              <a:t>Instigation -  Initial investigation - </a:t>
            </a:r>
          </a:p>
          <a:p>
            <a:r>
              <a:rPr lang="en-GB" sz="2400" dirty="0" smtClean="0"/>
              <a:t>Investigative evaluation </a:t>
            </a:r>
          </a:p>
          <a:p>
            <a:r>
              <a:rPr lang="en-GB" sz="2400" dirty="0" smtClean="0"/>
              <a:t>Suspect management </a:t>
            </a:r>
          </a:p>
          <a:p>
            <a:r>
              <a:rPr lang="en-GB" sz="2400" dirty="0" smtClean="0"/>
              <a:t>Evidential evaluation </a:t>
            </a:r>
          </a:p>
          <a:p>
            <a:r>
              <a:rPr lang="en-GB" sz="2400" dirty="0" smtClean="0"/>
              <a:t>Charge </a:t>
            </a:r>
          </a:p>
          <a:p>
            <a:r>
              <a:rPr lang="en-GB" sz="2400" dirty="0" smtClean="0"/>
              <a:t>Case management </a:t>
            </a:r>
          </a:p>
          <a:p>
            <a:r>
              <a:rPr lang="en-GB" sz="2400" dirty="0" smtClean="0"/>
              <a:t>Court. </a:t>
            </a:r>
          </a:p>
          <a:p>
            <a:endParaRPr lang="en-GB" dirty="0"/>
          </a:p>
        </p:txBody>
      </p:sp>
    </p:spTree>
    <p:extLst>
      <p:ext uri="{BB962C8B-B14F-4D97-AF65-F5344CB8AC3E}">
        <p14:creationId xmlns:p14="http://schemas.microsoft.com/office/powerpoint/2010/main" val="36312899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Instigation…</a:t>
            </a:r>
            <a:endParaRPr lang="en-GB" dirty="0"/>
          </a:p>
        </p:txBody>
      </p:sp>
      <p:sp>
        <p:nvSpPr>
          <p:cNvPr id="3" name="Content Placeholder 2"/>
          <p:cNvSpPr>
            <a:spLocks noGrp="1"/>
          </p:cNvSpPr>
          <p:nvPr>
            <p:ph idx="1"/>
          </p:nvPr>
        </p:nvSpPr>
        <p:spPr/>
        <p:txBody>
          <a:bodyPr/>
          <a:lstStyle/>
          <a:p>
            <a:r>
              <a:rPr lang="en-GB" sz="2400" dirty="0"/>
              <a:t>Reports from the general public</a:t>
            </a:r>
          </a:p>
          <a:p>
            <a:r>
              <a:rPr lang="en-GB" sz="2400" dirty="0" smtClean="0"/>
              <a:t>Referral </a:t>
            </a:r>
            <a:r>
              <a:rPr lang="en-GB" sz="2400" dirty="0"/>
              <a:t>by other agencies </a:t>
            </a:r>
          </a:p>
          <a:p>
            <a:r>
              <a:rPr lang="en-GB" sz="2400" dirty="0" smtClean="0"/>
              <a:t>Intelligence </a:t>
            </a:r>
            <a:r>
              <a:rPr lang="en-GB" sz="2400" dirty="0"/>
              <a:t>links to other crimes (linked series) </a:t>
            </a:r>
          </a:p>
          <a:p>
            <a:r>
              <a:rPr lang="en-GB" sz="2400" dirty="0" smtClean="0"/>
              <a:t>Re-investigation </a:t>
            </a:r>
            <a:r>
              <a:rPr lang="en-GB" sz="2400" dirty="0"/>
              <a:t>as a result of new information, cold case or other type of review </a:t>
            </a:r>
          </a:p>
          <a:p>
            <a:r>
              <a:rPr lang="en-GB" sz="2400" dirty="0" smtClean="0"/>
              <a:t>Discovered </a:t>
            </a:r>
            <a:r>
              <a:rPr lang="en-GB" sz="2400" dirty="0"/>
              <a:t>as a consequence of other police actions </a:t>
            </a:r>
          </a:p>
          <a:p>
            <a:r>
              <a:rPr lang="en-GB" sz="2400" dirty="0" smtClean="0"/>
              <a:t>Intelligence </a:t>
            </a:r>
            <a:r>
              <a:rPr lang="en-GB" sz="2400" dirty="0"/>
              <a:t>packages developed to identify criminal activity. </a:t>
            </a:r>
          </a:p>
          <a:p>
            <a:endParaRPr lang="en-GB" dirty="0"/>
          </a:p>
        </p:txBody>
      </p:sp>
    </p:spTree>
    <p:extLst>
      <p:ext uri="{BB962C8B-B14F-4D97-AF65-F5344CB8AC3E}">
        <p14:creationId xmlns:p14="http://schemas.microsoft.com/office/powerpoint/2010/main" val="33278987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Investigative </a:t>
            </a:r>
            <a:r>
              <a:rPr lang="en-GB" dirty="0" smtClean="0"/>
              <a:t>Evaluation </a:t>
            </a:r>
            <a:r>
              <a:rPr lang="en-GB" dirty="0"/>
              <a:t/>
            </a:r>
            <a:br>
              <a:rPr lang="en-GB" dirty="0"/>
            </a:b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sz="2400" dirty="0" smtClean="0"/>
              <a:t>The </a:t>
            </a:r>
            <a:r>
              <a:rPr lang="en-GB" sz="2400" dirty="0"/>
              <a:t>majority of reports are, however, likely to be dealt with by deploying police </a:t>
            </a:r>
            <a:r>
              <a:rPr lang="en-GB" sz="2400" dirty="0" smtClean="0"/>
              <a:t>officers </a:t>
            </a:r>
            <a:r>
              <a:rPr lang="en-GB" sz="2400" dirty="0"/>
              <a:t>to a scene or to the person reporting an incident </a:t>
            </a:r>
            <a:endParaRPr lang="en-GB" sz="2400" dirty="0" smtClean="0"/>
          </a:p>
          <a:p>
            <a:endParaRPr lang="en-GB" dirty="0"/>
          </a:p>
        </p:txBody>
      </p:sp>
    </p:spTree>
    <p:extLst>
      <p:ext uri="{BB962C8B-B14F-4D97-AF65-F5344CB8AC3E}">
        <p14:creationId xmlns:p14="http://schemas.microsoft.com/office/powerpoint/2010/main" val="11326992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Suspect </a:t>
            </a:r>
            <a:r>
              <a:rPr lang="en-GB" dirty="0" smtClean="0"/>
              <a:t>Management/Strategy </a:t>
            </a:r>
            <a:r>
              <a:rPr lang="en-GB" dirty="0"/>
              <a:t/>
            </a:r>
            <a:br>
              <a:rPr lang="en-GB" dirty="0"/>
            </a:br>
            <a:endParaRPr lang="en-GB" dirty="0"/>
          </a:p>
        </p:txBody>
      </p:sp>
      <p:sp>
        <p:nvSpPr>
          <p:cNvPr id="3" name="Content Placeholder 2"/>
          <p:cNvSpPr>
            <a:spLocks noGrp="1"/>
          </p:cNvSpPr>
          <p:nvPr>
            <p:ph idx="1"/>
          </p:nvPr>
        </p:nvSpPr>
        <p:spPr>
          <a:xfrm>
            <a:off x="2933700" y="2129061"/>
            <a:ext cx="8770571" cy="4525739"/>
          </a:xfrm>
        </p:spPr>
        <p:txBody>
          <a:bodyPr>
            <a:normAutofit lnSpcReduction="10000"/>
          </a:bodyPr>
          <a:lstStyle/>
          <a:p>
            <a:r>
              <a:rPr lang="en-GB" sz="2400" dirty="0" smtClean="0"/>
              <a:t>Early Identification</a:t>
            </a:r>
            <a:endParaRPr lang="en-GB" sz="2400" dirty="0"/>
          </a:p>
          <a:p>
            <a:r>
              <a:rPr lang="en-GB" sz="2400" dirty="0" smtClean="0"/>
              <a:t>Conduct </a:t>
            </a:r>
            <a:r>
              <a:rPr lang="en-GB" sz="2400" dirty="0"/>
              <a:t>background checks on identified suspects to include: </a:t>
            </a:r>
          </a:p>
          <a:p>
            <a:r>
              <a:rPr lang="en-GB" sz="2400" dirty="0" smtClean="0"/>
              <a:t>The </a:t>
            </a:r>
            <a:r>
              <a:rPr lang="en-GB" sz="2400" dirty="0"/>
              <a:t>suspect’s propensity to violence or to use firearms </a:t>
            </a:r>
          </a:p>
          <a:p>
            <a:r>
              <a:rPr lang="en-GB" sz="2400" dirty="0" smtClean="0"/>
              <a:t>Known </a:t>
            </a:r>
            <a:r>
              <a:rPr lang="en-GB" sz="2400" dirty="0"/>
              <a:t>premises, vehicles and associates </a:t>
            </a:r>
          </a:p>
          <a:p>
            <a:r>
              <a:rPr lang="en-GB" sz="2400" dirty="0" smtClean="0"/>
              <a:t>Previous </a:t>
            </a:r>
            <a:r>
              <a:rPr lang="en-GB" sz="2400" dirty="0"/>
              <a:t>criminal convictions or arrests </a:t>
            </a:r>
          </a:p>
          <a:p>
            <a:r>
              <a:rPr lang="en-GB" sz="2400" dirty="0" smtClean="0"/>
              <a:t>Any </a:t>
            </a:r>
            <a:r>
              <a:rPr lang="en-GB" sz="2400" dirty="0"/>
              <a:t>known modus operandi (MO)? </a:t>
            </a:r>
          </a:p>
          <a:p>
            <a:r>
              <a:rPr lang="en-GB" sz="2400" dirty="0" smtClean="0"/>
              <a:t>Habitual </a:t>
            </a:r>
            <a:r>
              <a:rPr lang="en-GB" sz="2400" dirty="0"/>
              <a:t>behaviour associated with the suspect e.g. gambling or drug misuse </a:t>
            </a:r>
          </a:p>
          <a:p>
            <a:r>
              <a:rPr lang="en-GB" sz="2400" dirty="0" smtClean="0"/>
              <a:t>Intelligence </a:t>
            </a:r>
            <a:r>
              <a:rPr lang="en-GB" sz="2400" dirty="0"/>
              <a:t>regarding their previous behaviour in interviews </a:t>
            </a:r>
          </a:p>
          <a:p>
            <a:endParaRPr lang="en-GB" dirty="0"/>
          </a:p>
        </p:txBody>
      </p:sp>
    </p:spTree>
    <p:extLst>
      <p:ext uri="{BB962C8B-B14F-4D97-AF65-F5344CB8AC3E}">
        <p14:creationId xmlns:p14="http://schemas.microsoft.com/office/powerpoint/2010/main" val="23648111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Evidential </a:t>
            </a:r>
            <a:r>
              <a:rPr lang="en-GB" dirty="0" smtClean="0"/>
              <a:t>Evaluation </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sz="2400" dirty="0"/>
              <a:t>Material which has been gathered during an investigation should be subjected to a periodical formal evaluation to allow the investigator to review the progress of the investigation, explore whether any additional lines of enquiry can be identified and ensure that all existing lines of enquiry and investigative actions have been pursued and completed. It also allows investigators to review the actions and decisions already taken.</a:t>
            </a:r>
          </a:p>
        </p:txBody>
      </p:sp>
    </p:spTree>
    <p:extLst>
      <p:ext uri="{BB962C8B-B14F-4D97-AF65-F5344CB8AC3E}">
        <p14:creationId xmlns:p14="http://schemas.microsoft.com/office/powerpoint/2010/main" val="21255874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Investigative </a:t>
            </a:r>
            <a:r>
              <a:rPr lang="en-GB" dirty="0" smtClean="0"/>
              <a:t>Strategies </a:t>
            </a:r>
            <a:r>
              <a:rPr lang="en-GB" dirty="0"/>
              <a:t/>
            </a:r>
            <a:br>
              <a:rPr lang="en-GB" dirty="0"/>
            </a:br>
            <a:endParaRPr lang="en-GB" dirty="0"/>
          </a:p>
        </p:txBody>
      </p:sp>
      <p:sp>
        <p:nvSpPr>
          <p:cNvPr id="3" name="Content Placeholder 2"/>
          <p:cNvSpPr>
            <a:spLocks noGrp="1"/>
          </p:cNvSpPr>
          <p:nvPr>
            <p:ph idx="1"/>
          </p:nvPr>
        </p:nvSpPr>
        <p:spPr>
          <a:xfrm>
            <a:off x="2933700" y="2209799"/>
            <a:ext cx="8770571" cy="4360333"/>
          </a:xfrm>
        </p:spPr>
        <p:txBody>
          <a:bodyPr>
            <a:normAutofit/>
          </a:bodyPr>
          <a:lstStyle/>
          <a:p>
            <a:r>
              <a:rPr lang="en-GB" sz="2400" dirty="0" smtClean="0"/>
              <a:t>An </a:t>
            </a:r>
            <a:r>
              <a:rPr lang="en-GB" sz="2400" dirty="0"/>
              <a:t>investigative strategy is a plan that sets out the appropriate actions needed to further the investigation. These may include: </a:t>
            </a:r>
          </a:p>
          <a:p>
            <a:r>
              <a:rPr lang="en-GB" sz="2400" dirty="0" smtClean="0"/>
              <a:t>Identifying </a:t>
            </a:r>
            <a:r>
              <a:rPr lang="en-GB" sz="2400" dirty="0"/>
              <a:t>a line of enquiry to pursue </a:t>
            </a:r>
          </a:p>
          <a:p>
            <a:r>
              <a:rPr lang="en-GB" sz="2400" dirty="0" smtClean="0"/>
              <a:t>Determining </a:t>
            </a:r>
            <a:r>
              <a:rPr lang="en-GB" sz="2400" dirty="0"/>
              <a:t>the objective of pursuing a particular line of enquiry </a:t>
            </a:r>
          </a:p>
          <a:p>
            <a:r>
              <a:rPr lang="en-GB" sz="2400" dirty="0" smtClean="0"/>
              <a:t>Identifying </a:t>
            </a:r>
            <a:r>
              <a:rPr lang="en-GB" sz="2400" dirty="0"/>
              <a:t>the investigative action(s) necessary to efficiently achieve that objective taking into account resources, priorities and proportionality </a:t>
            </a:r>
          </a:p>
          <a:p>
            <a:r>
              <a:rPr lang="en-GB" sz="2400" dirty="0" smtClean="0"/>
              <a:t>Conducting </a:t>
            </a:r>
            <a:r>
              <a:rPr lang="en-GB" sz="2400" dirty="0"/>
              <a:t>the investigative action and gathering the maximum amount of material, which may generate further lines of enquiry. </a:t>
            </a:r>
          </a:p>
          <a:p>
            <a:endParaRPr lang="en-GB" dirty="0"/>
          </a:p>
        </p:txBody>
      </p:sp>
    </p:spTree>
    <p:extLst>
      <p:ext uri="{BB962C8B-B14F-4D97-AF65-F5344CB8AC3E}">
        <p14:creationId xmlns:p14="http://schemas.microsoft.com/office/powerpoint/2010/main" val="31007750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Investigative actions </a:t>
            </a:r>
            <a:r>
              <a:rPr lang="en-GB" dirty="0"/>
              <a:t/>
            </a:r>
            <a:br>
              <a:rPr lang="en-GB" dirty="0"/>
            </a:br>
            <a:endParaRPr lang="en-GB" dirty="0"/>
          </a:p>
        </p:txBody>
      </p:sp>
      <p:sp>
        <p:nvSpPr>
          <p:cNvPr id="3" name="Content Placeholder 2"/>
          <p:cNvSpPr>
            <a:spLocks noGrp="1"/>
          </p:cNvSpPr>
          <p:nvPr>
            <p:ph idx="1"/>
          </p:nvPr>
        </p:nvSpPr>
        <p:spPr>
          <a:xfrm>
            <a:off x="2933700" y="2129061"/>
            <a:ext cx="8770571" cy="4424139"/>
          </a:xfrm>
        </p:spPr>
        <p:txBody>
          <a:bodyPr>
            <a:normAutofit/>
          </a:bodyPr>
          <a:lstStyle/>
          <a:p>
            <a:r>
              <a:rPr lang="en-GB" sz="2400" dirty="0" smtClean="0"/>
              <a:t>There </a:t>
            </a:r>
            <a:r>
              <a:rPr lang="en-GB" sz="2400" dirty="0"/>
              <a:t>are two distinct types of investigative action. The first is a range of actions that are intended as a general trawl for </a:t>
            </a:r>
            <a:r>
              <a:rPr lang="en-GB" sz="2400" dirty="0" smtClean="0"/>
              <a:t>information and are </a:t>
            </a:r>
            <a:r>
              <a:rPr lang="en-GB" sz="2400" dirty="0"/>
              <a:t>most likely to occur in the early stages of the investigation when the information about the offence is often imprecise. You will be involved in such things as: </a:t>
            </a:r>
          </a:p>
          <a:p>
            <a:r>
              <a:rPr lang="en-GB" sz="2400" dirty="0" smtClean="0"/>
              <a:t>Crime </a:t>
            </a:r>
            <a:r>
              <a:rPr lang="en-GB" sz="2400" dirty="0"/>
              <a:t>scene examination </a:t>
            </a:r>
          </a:p>
          <a:p>
            <a:r>
              <a:rPr lang="en-GB" sz="2400" dirty="0" smtClean="0"/>
              <a:t>Victim </a:t>
            </a:r>
            <a:r>
              <a:rPr lang="en-GB" sz="2400" dirty="0"/>
              <a:t>or witness interviews </a:t>
            </a:r>
          </a:p>
          <a:p>
            <a:r>
              <a:rPr lang="en-GB" sz="2400" dirty="0" smtClean="0"/>
              <a:t>House-to-house </a:t>
            </a:r>
            <a:r>
              <a:rPr lang="en-GB" sz="2400" dirty="0"/>
              <a:t>enquiries </a:t>
            </a:r>
          </a:p>
          <a:p>
            <a:r>
              <a:rPr lang="en-GB" sz="2400" dirty="0" smtClean="0"/>
              <a:t>Intelligence </a:t>
            </a:r>
            <a:r>
              <a:rPr lang="en-GB" sz="2400" dirty="0"/>
              <a:t>searches. </a:t>
            </a:r>
          </a:p>
          <a:p>
            <a:endParaRPr lang="en-GB" dirty="0"/>
          </a:p>
        </p:txBody>
      </p:sp>
    </p:spTree>
    <p:extLst>
      <p:ext uri="{BB962C8B-B14F-4D97-AF65-F5344CB8AC3E}">
        <p14:creationId xmlns:p14="http://schemas.microsoft.com/office/powerpoint/2010/main" val="4221091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Investigative actions</a:t>
            </a:r>
            <a:endParaRPr lang="en-GB" dirty="0"/>
          </a:p>
        </p:txBody>
      </p:sp>
      <p:sp>
        <p:nvSpPr>
          <p:cNvPr id="3" name="Content Placeholder 2"/>
          <p:cNvSpPr>
            <a:spLocks noGrp="1"/>
          </p:cNvSpPr>
          <p:nvPr>
            <p:ph idx="1"/>
          </p:nvPr>
        </p:nvSpPr>
        <p:spPr/>
        <p:txBody>
          <a:bodyPr>
            <a:normAutofit lnSpcReduction="10000"/>
          </a:bodyPr>
          <a:lstStyle/>
          <a:p>
            <a:r>
              <a:rPr lang="en-GB" dirty="0"/>
              <a:t>The second range of actions relate to specific lines of enquiry that have been generated during the investigation. They differ from the first type because they are evidence specific and some information about the crime is needed in order to identify the most appropriate action. </a:t>
            </a:r>
            <a:endParaRPr lang="en-GB" dirty="0" smtClean="0"/>
          </a:p>
          <a:p>
            <a:r>
              <a:rPr lang="en-GB" dirty="0" smtClean="0"/>
              <a:t>They include</a:t>
            </a:r>
            <a:r>
              <a:rPr lang="en-GB" dirty="0"/>
              <a:t>: </a:t>
            </a:r>
            <a:endParaRPr lang="en-GB" dirty="0" smtClean="0"/>
          </a:p>
          <a:p>
            <a:endParaRPr lang="en-GB" dirty="0"/>
          </a:p>
          <a:p>
            <a:r>
              <a:rPr lang="en-GB" dirty="0"/>
              <a:t>Tracing a named suspect </a:t>
            </a:r>
          </a:p>
          <a:p>
            <a:r>
              <a:rPr lang="en-GB" dirty="0" smtClean="0"/>
              <a:t>Identifying </a:t>
            </a:r>
            <a:r>
              <a:rPr lang="en-GB" dirty="0"/>
              <a:t>and locating potential witnesses who require interviewing </a:t>
            </a:r>
          </a:p>
          <a:p>
            <a:r>
              <a:rPr lang="en-GB" dirty="0" smtClean="0"/>
              <a:t>Pursuing </a:t>
            </a:r>
            <a:r>
              <a:rPr lang="en-GB" dirty="0"/>
              <a:t>significant information that requires further investigation. </a:t>
            </a:r>
          </a:p>
          <a:p>
            <a:endParaRPr lang="en-GB" dirty="0"/>
          </a:p>
        </p:txBody>
      </p:sp>
    </p:spTree>
    <p:extLst>
      <p:ext uri="{BB962C8B-B14F-4D97-AF65-F5344CB8AC3E}">
        <p14:creationId xmlns:p14="http://schemas.microsoft.com/office/powerpoint/2010/main" val="249628249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Implementing </a:t>
            </a:r>
            <a:r>
              <a:rPr lang="en-GB" b="1" dirty="0" smtClean="0"/>
              <a:t>Investigative Strategies </a:t>
            </a:r>
            <a:r>
              <a:rPr lang="en-GB" dirty="0"/>
              <a:t/>
            </a:r>
            <a:br>
              <a:rPr lang="en-GB" dirty="0"/>
            </a:br>
            <a:endParaRPr lang="en-GB" dirty="0"/>
          </a:p>
        </p:txBody>
      </p:sp>
      <p:sp>
        <p:nvSpPr>
          <p:cNvPr id="3" name="Content Placeholder 2"/>
          <p:cNvSpPr>
            <a:spLocks noGrp="1"/>
          </p:cNvSpPr>
          <p:nvPr>
            <p:ph idx="1"/>
          </p:nvPr>
        </p:nvSpPr>
        <p:spPr>
          <a:xfrm>
            <a:off x="2933700" y="2192867"/>
            <a:ext cx="8770571" cy="4445000"/>
          </a:xfrm>
        </p:spPr>
        <p:txBody>
          <a:bodyPr>
            <a:normAutofit/>
          </a:bodyPr>
          <a:lstStyle/>
          <a:p>
            <a:r>
              <a:rPr lang="en-GB" sz="2400" dirty="0" smtClean="0"/>
              <a:t>As </a:t>
            </a:r>
            <a:r>
              <a:rPr lang="en-GB" sz="2400" dirty="0"/>
              <a:t>the investigation progresses, you will need to consider how to carry out the actions identified in the investigative strategy. You may need to consider the following: </a:t>
            </a:r>
          </a:p>
          <a:p>
            <a:r>
              <a:rPr lang="en-GB" sz="2400" dirty="0" smtClean="0"/>
              <a:t>The </a:t>
            </a:r>
            <a:r>
              <a:rPr lang="en-GB" sz="2400" dirty="0"/>
              <a:t>scene </a:t>
            </a:r>
          </a:p>
          <a:p>
            <a:r>
              <a:rPr lang="en-GB" sz="2400" dirty="0" smtClean="0"/>
              <a:t>A </a:t>
            </a:r>
            <a:r>
              <a:rPr lang="en-GB" sz="2400" dirty="0"/>
              <a:t>search </a:t>
            </a:r>
          </a:p>
          <a:p>
            <a:r>
              <a:rPr lang="en-GB" sz="2400" dirty="0" smtClean="0"/>
              <a:t>Victims </a:t>
            </a:r>
            <a:r>
              <a:rPr lang="en-GB" sz="2400" dirty="0"/>
              <a:t>and witnesses </a:t>
            </a:r>
          </a:p>
          <a:p>
            <a:r>
              <a:rPr lang="en-GB" sz="2400" dirty="0" smtClean="0"/>
              <a:t>Suspects </a:t>
            </a:r>
            <a:endParaRPr lang="en-GB" sz="2400" dirty="0"/>
          </a:p>
          <a:p>
            <a:r>
              <a:rPr lang="en-GB" sz="2400" dirty="0" smtClean="0"/>
              <a:t>Arrest </a:t>
            </a:r>
            <a:endParaRPr lang="en-GB" sz="2400" dirty="0"/>
          </a:p>
          <a:p>
            <a:r>
              <a:rPr lang="en-GB" sz="2400" dirty="0" smtClean="0"/>
              <a:t>Interview</a:t>
            </a:r>
            <a:r>
              <a:rPr lang="en-GB" sz="2400" dirty="0"/>
              <a:t>. </a:t>
            </a:r>
          </a:p>
          <a:p>
            <a:endParaRPr lang="en-GB" dirty="0"/>
          </a:p>
        </p:txBody>
      </p:sp>
    </p:spTree>
    <p:extLst>
      <p:ext uri="{BB962C8B-B14F-4D97-AF65-F5344CB8AC3E}">
        <p14:creationId xmlns:p14="http://schemas.microsoft.com/office/powerpoint/2010/main" val="24547085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Revision…..by next session</a:t>
            </a:r>
            <a:endParaRPr lang="en-GB" dirty="0"/>
          </a:p>
        </p:txBody>
      </p:sp>
      <p:sp>
        <p:nvSpPr>
          <p:cNvPr id="3" name="Content Placeholder 2"/>
          <p:cNvSpPr>
            <a:spLocks noGrp="1"/>
          </p:cNvSpPr>
          <p:nvPr>
            <p:ph idx="1"/>
          </p:nvPr>
        </p:nvSpPr>
        <p:spPr>
          <a:xfrm>
            <a:off x="2933700" y="2129061"/>
            <a:ext cx="8770571" cy="4644272"/>
          </a:xfrm>
        </p:spPr>
        <p:txBody>
          <a:bodyPr>
            <a:normAutofit fontScale="92500" lnSpcReduction="10000"/>
          </a:bodyPr>
          <a:lstStyle/>
          <a:p>
            <a:endParaRPr lang="en-GB" dirty="0"/>
          </a:p>
          <a:p>
            <a:r>
              <a:rPr lang="en-GB" sz="2400" dirty="0"/>
              <a:t>Why is it important to conduct professional and ethical criminal investigations? </a:t>
            </a:r>
          </a:p>
          <a:p>
            <a:r>
              <a:rPr lang="en-GB" sz="2400" dirty="0" smtClean="0"/>
              <a:t>What </a:t>
            </a:r>
            <a:r>
              <a:rPr lang="en-GB" sz="2400" dirty="0"/>
              <a:t>is the role and responsibilities of a PIP Level 1 Investigator? </a:t>
            </a:r>
          </a:p>
          <a:p>
            <a:r>
              <a:rPr lang="en-GB" sz="2400" dirty="0" smtClean="0"/>
              <a:t>What </a:t>
            </a:r>
            <a:r>
              <a:rPr lang="en-GB" sz="2400" dirty="0"/>
              <a:t>knowledge and skills are required by a PIP Level 1 Investigator? </a:t>
            </a:r>
          </a:p>
          <a:p>
            <a:r>
              <a:rPr lang="en-GB" sz="2400" dirty="0" smtClean="0"/>
              <a:t>What </a:t>
            </a:r>
            <a:r>
              <a:rPr lang="en-GB" sz="2400" dirty="0"/>
              <a:t>is meant by an investigative </a:t>
            </a:r>
            <a:r>
              <a:rPr lang="en-GB" sz="2400" dirty="0" smtClean="0"/>
              <a:t>mind-set</a:t>
            </a:r>
            <a:r>
              <a:rPr lang="en-GB" sz="2400" dirty="0"/>
              <a:t>? </a:t>
            </a:r>
          </a:p>
          <a:p>
            <a:r>
              <a:rPr lang="en-GB" sz="2400" dirty="0" smtClean="0"/>
              <a:t>What </a:t>
            </a:r>
            <a:r>
              <a:rPr lang="en-GB" sz="2400" dirty="0"/>
              <a:t>are the key stages of an investigation? </a:t>
            </a:r>
          </a:p>
          <a:p>
            <a:r>
              <a:rPr lang="en-GB" sz="2400" dirty="0" smtClean="0"/>
              <a:t>How </a:t>
            </a:r>
            <a:r>
              <a:rPr lang="en-GB" sz="2400" dirty="0"/>
              <a:t>would you plan an initial investigation? </a:t>
            </a:r>
          </a:p>
          <a:p>
            <a:r>
              <a:rPr lang="en-GB" sz="2400" dirty="0" smtClean="0"/>
              <a:t>How </a:t>
            </a:r>
            <a:r>
              <a:rPr lang="en-GB" sz="2400" dirty="0"/>
              <a:t>would you evaluate material gathered during an investigation? </a:t>
            </a:r>
          </a:p>
          <a:p>
            <a:pPr marL="0" indent="0">
              <a:buNone/>
            </a:pPr>
            <a:r>
              <a:rPr lang="en-GB" sz="2400" dirty="0"/>
              <a:t>	</a:t>
            </a:r>
          </a:p>
          <a:p>
            <a:endParaRPr lang="en-GB" dirty="0"/>
          </a:p>
        </p:txBody>
      </p:sp>
    </p:spTree>
    <p:extLst>
      <p:ext uri="{BB962C8B-B14F-4D97-AF65-F5344CB8AC3E}">
        <p14:creationId xmlns:p14="http://schemas.microsoft.com/office/powerpoint/2010/main" val="3630137790"/>
      </p:ext>
    </p:extLst>
  </p:cSld>
  <p:clrMapOvr>
    <a:masterClrMapping/>
  </p:clrMapOvr>
  <p:timing>
    <p:tnLst>
      <p:par>
        <p:cTn id="1" dur="indefinite" restart="never" nodeType="tmRoot"/>
      </p:par>
    </p:tnLst>
  </p:timing>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docProps/app.xml><?xml version="1.0" encoding="utf-8"?>
<Properties xmlns="http://schemas.openxmlformats.org/officeDocument/2006/extended-properties" xmlns:vt="http://schemas.openxmlformats.org/officeDocument/2006/docPropsVTypes">
  <Template>Feathered</Template>
  <TotalTime>134</TotalTime>
  <Words>1711</Words>
  <Application>Microsoft Office PowerPoint</Application>
  <PresentationFormat>Widescreen</PresentationFormat>
  <Paragraphs>166</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Calibri</vt:lpstr>
      <vt:lpstr>Century Schoolbook</vt:lpstr>
      <vt:lpstr>Corbel</vt:lpstr>
      <vt:lpstr>Feathered</vt:lpstr>
      <vt:lpstr>Conducting Investigations</vt:lpstr>
      <vt:lpstr>Key Points…….</vt:lpstr>
      <vt:lpstr>Criminal investigations  </vt:lpstr>
      <vt:lpstr>Ethical and professional investigations </vt:lpstr>
      <vt:lpstr>Ethical and professional Investigations </vt:lpstr>
      <vt:lpstr>Professional Standards</vt:lpstr>
      <vt:lpstr>Professional Standards</vt:lpstr>
      <vt:lpstr>Investigative Principles </vt:lpstr>
      <vt:lpstr>Effective Investigation?  </vt:lpstr>
      <vt:lpstr>Investigative Principles </vt:lpstr>
      <vt:lpstr>The Benefits of Professional and Ethical Investigations</vt:lpstr>
      <vt:lpstr>The role and responsibilities of a PIP level 1 investigator  </vt:lpstr>
      <vt:lpstr>The characteristics of Crime  </vt:lpstr>
      <vt:lpstr>Methods of Investigation  </vt:lpstr>
      <vt:lpstr>Methods of Investigation  </vt:lpstr>
      <vt:lpstr>Investigative Principles  </vt:lpstr>
      <vt:lpstr>Investigative Principles</vt:lpstr>
      <vt:lpstr>Investigative Mindset  </vt:lpstr>
      <vt:lpstr>Investigative Hypothesis</vt:lpstr>
      <vt:lpstr>Before deciding to use hypotheses you must consider the following factors:  </vt:lpstr>
      <vt:lpstr>The stages of a Criminal Investigation  </vt:lpstr>
      <vt:lpstr>Instigation…</vt:lpstr>
      <vt:lpstr>Investigative Evaluation  </vt:lpstr>
      <vt:lpstr>Suspect Management/Strategy  </vt:lpstr>
      <vt:lpstr>Evidential Evaluation  </vt:lpstr>
      <vt:lpstr>Investigative Strategies  </vt:lpstr>
      <vt:lpstr>Investigative actions  </vt:lpstr>
      <vt:lpstr>Investigative actions</vt:lpstr>
      <vt:lpstr>Implementing Investigative Strategies  </vt:lpstr>
      <vt:lpstr>Revision…..by next session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Conducting Investigations</dc:title>
  <dc:creator>Wynne Jones (Business &amp; Management)</dc:creator>
  <cp:lastModifiedBy>Wynne Jones (Business &amp; Management)</cp:lastModifiedBy>
  <cp:revision>1</cp:revision>
  <dcterms:created xsi:type="dcterms:W3CDTF">2017-09-22T08:03:28Z</dcterms:created>
  <dcterms:modified xsi:type="dcterms:W3CDTF">2017-09-22T10:17:55Z</dcterms:modified>
</cp:coreProperties>
</file>