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56" r:id="rId3"/>
    <p:sldId id="283" r:id="rId4"/>
    <p:sldId id="324" r:id="rId5"/>
    <p:sldId id="354" r:id="rId6"/>
    <p:sldId id="356" r:id="rId7"/>
    <p:sldId id="355" r:id="rId8"/>
    <p:sldId id="318" r:id="rId9"/>
    <p:sldId id="352" r:id="rId10"/>
    <p:sldId id="303" r:id="rId11"/>
    <p:sldId id="351" r:id="rId12"/>
    <p:sldId id="346" r:id="rId13"/>
    <p:sldId id="347" r:id="rId14"/>
    <p:sldId id="323" r:id="rId15"/>
    <p:sldId id="353" r:id="rId16"/>
    <p:sldId id="357" r:id="rId17"/>
    <p:sldId id="358" r:id="rId18"/>
    <p:sldId id="359" r:id="rId19"/>
    <p:sldId id="360" r:id="rId20"/>
    <p:sldId id="361" r:id="rId21"/>
    <p:sldId id="362" r:id="rId22"/>
    <p:sldId id="363" r:id="rId23"/>
    <p:sldId id="275" r:id="rId24"/>
  </p:sldIdLst>
  <p:sldSz cx="9144000" cy="6858000" type="screen4x3"/>
  <p:notesSz cx="6669405" cy="9753600"/>
  <p:defaultTextStyle>
    <a:defPPr>
      <a:defRPr lang="en-US"/>
    </a:defPPr>
    <a:lvl1pPr marL="0" lvl="0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1pPr>
    <a:lvl2pPr marL="457200" lvl="1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2pPr>
    <a:lvl3pPr marL="914400" lvl="2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3pPr>
    <a:lvl4pPr marL="1371600" lvl="3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4pPr>
    <a:lvl5pPr marL="1828800" lvl="4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5pPr>
    <a:lvl6pPr marL="2286000" lvl="5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6pPr>
    <a:lvl7pPr marL="2743200" lvl="6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7pPr>
    <a:lvl8pPr marL="3200400" lvl="7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8pPr>
    <a:lvl9pPr marL="3657600" lvl="8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2FDB2607-1784-4EEB-B798-7EB5836EED8A}">
        <p14:showMediaCtrls xmlns:p14="http://schemas.microsoft.com/office/powerpoint/2010/main" val="1"/>
      </p:ext>
    </p:extLst>
  </p:showPr>
  <p:clrMru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howGuides="1"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6" cy="72006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9" Type="http://schemas.openxmlformats.org/officeDocument/2006/relationships/tableStyles" Target="tableStyles.xml"/><Relationship Id="rId28" Type="http://schemas.openxmlformats.org/officeDocument/2006/relationships/viewProps" Target="viewProps.xml"/><Relationship Id="rId27" Type="http://schemas.openxmlformats.org/officeDocument/2006/relationships/presProps" Target="presProps.xml"/><Relationship Id="rId26" Type="http://schemas.openxmlformats.org/officeDocument/2006/relationships/handoutMaster" Target="handoutMasters/handoutMaster1.xml"/><Relationship Id="rId25" Type="http://schemas.openxmlformats.org/officeDocument/2006/relationships/notesMaster" Target="notesMasters/notesMaster1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200">
                <a:latin typeface="Myriad Pro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8250" y="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r" eaLnBrk="1" hangingPunct="1">
              <a:defRPr sz="1200">
                <a:solidFill>
                  <a:srgbClr val="898989"/>
                </a:solidFill>
                <a:latin typeface="Myriad Pro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8ADB61E-641D-431A-B4F0-D15930B0B0D7}" type="datetime1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eaLnBrk="1" hangingPunct="1">
              <a:defRPr sz="1200">
                <a:latin typeface="Myriad Pro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8250" y="926465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defRPr sz="1200">
                <a:solidFill>
                  <a:srgbClr val="898989"/>
                </a:solidFill>
                <a:latin typeface="Myriad Pro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CB67CA6-3202-413C-AFF1-9CAF552C2066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p>
            <a:pPr lvl="0" eaLnBrk="1" hangingPunct="1">
              <a:buNone/>
            </a:pPr>
            <a:endParaRPr lang="en-US" altLang="zh-CN" sz="1200" dirty="0">
              <a:ea typeface="SimSun" panose="02010600030101010101" pitchFamily="2" charset="-122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p>
            <a:pPr lvl="0" algn="r" eaLnBrk="1" hangingPunct="1">
              <a:buNone/>
            </a:pPr>
            <a:fld id="{BB962C8B-B14F-4D97-AF65-F5344CB8AC3E}" type="datetime1">
              <a:rPr lang="en-US" altLang="zh-CN" sz="1200" dirty="0">
                <a:ea typeface="SimSun" panose="02010600030101010101" pitchFamily="2" charset="-122"/>
              </a:rPr>
            </a:fld>
            <a:endParaRPr lang="en-US" altLang="zh-CN" sz="1200" dirty="0">
              <a:ea typeface="SimSun" panose="02010600030101010101" pitchFamily="2" charset="-122"/>
            </a:endParaRPr>
          </a:p>
        </p:txBody>
      </p:sp>
      <p:sp>
        <p:nvSpPr>
          <p:cNvPr id="4100" name="Slide Image Placeholder 3"/>
          <p:cNvSpPr>
            <a:spLocks noGrp="1" noRot="1" noChangeAspec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5125" name="Notes Placeholder 4"/>
          <p:cNvSpPr>
            <a:spLocks noGrp="1" noChangeArrowheads="1"/>
          </p:cNvSpPr>
          <p:nvPr>
            <p:ph type="body" sz="quarter" idx="4294967295"/>
          </p:nvPr>
        </p:nvSpPr>
        <p:spPr bwMode="auto">
          <a:xfrm>
            <a:off x="666750" y="4632325"/>
            <a:ext cx="5335588" cy="43894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Click to edit Master text styles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Second level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Third level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Fourth level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Fifth level</a:t>
            </a: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p>
            <a:pPr lvl="0" eaLnBrk="1" hangingPunct="1">
              <a:buNone/>
            </a:pPr>
            <a:endParaRPr lang="en-US" altLang="zh-CN" sz="1200" dirty="0">
              <a:ea typeface="SimSun" panose="02010600030101010101" pitchFamily="2" charset="-122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p>
            <a:pPr lvl="0" algn="r" eaLnBrk="1" hangingPunct="1">
              <a:buNone/>
            </a:pPr>
            <a:fld id="{9A0DB2DC-4C9A-4742-B13C-FB6460FD3503}" type="slidenum">
              <a:rPr lang="en-US" altLang="zh-CN" sz="1200" dirty="0">
                <a:ea typeface="SimSun" panose="02010600030101010101" pitchFamily="2" charset="-122"/>
              </a:rPr>
            </a:fld>
            <a:endParaRPr lang="en-US" altLang="zh-CN" sz="1200" dirty="0">
              <a:ea typeface="SimSun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defTabSz="457200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1"/>
              <a:t>Click to edit Master subtitle style</a:t>
            </a:r>
            <a:endParaRPr lang="en-GB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C1FB762-BFB8-40D0-9E01-697FBADEC837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>
                <a:latin typeface="Myriad Pro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GB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314BA7D-46EE-4576-BC3D-6510672A0360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F7BC0D3-3867-44C9-BE18-5DC18D62D2A3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>
                <a:latin typeface="Myriad Pro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GB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B0E13D-225A-4D94-9AA6-7D09CCE821B6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9015B37-04C1-4EBB-8289-3BBE3E69C282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6742BE4-48E5-45C0-AF51-15623E50C65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9015B37-04C1-4EBB-8289-3BBE3E69C282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6742BE4-48E5-45C0-AF51-15623E50C65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9015B37-04C1-4EBB-8289-3BBE3E69C282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6742BE4-48E5-45C0-AF51-15623E50C65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9015B37-04C1-4EBB-8289-3BBE3E69C282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6742BE4-48E5-45C0-AF51-15623E50C65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9015B37-04C1-4EBB-8289-3BBE3E69C282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6742BE4-48E5-45C0-AF51-15623E50C65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9015B37-04C1-4EBB-8289-3BBE3E69C282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6742BE4-48E5-45C0-AF51-15623E50C65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sz="32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Click icon to add picture</a:t>
            </a:r>
            <a:endParaRPr kumimoji="0" lang="en-GB" sz="3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9015B37-04C1-4EBB-8289-3BBE3E69C282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6742BE4-48E5-45C0-AF51-15623E50C65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9015B37-04C1-4EBB-8289-3BBE3E69C282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6742BE4-48E5-45C0-AF51-15623E50C65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9015B37-04C1-4EBB-8289-3BBE3E69C282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6742BE4-48E5-45C0-AF51-15623E50C65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p>
            <a:pPr lvl="0"/>
            <a:r>
              <a:rPr lang="en-US" altLang="zh-CN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rPr lang="en-US" altLang="zh-CN" dirty="0"/>
              <a:t>Click to edit Master text styles</a:t>
            </a:r>
            <a:endParaRPr lang="en-US" altLang="zh-CN" dirty="0"/>
          </a:p>
          <a:p>
            <a:pPr lvl="1"/>
            <a:r>
              <a:rPr lang="en-US" altLang="zh-CN" dirty="0"/>
              <a:t>Second level</a:t>
            </a:r>
            <a:endParaRPr lang="en-US" altLang="zh-CN" dirty="0"/>
          </a:p>
          <a:p>
            <a:pPr lvl="2"/>
            <a:r>
              <a:rPr lang="en-US" altLang="zh-CN" dirty="0"/>
              <a:t>Third level</a:t>
            </a:r>
            <a:endParaRPr lang="en-US" altLang="zh-CN" dirty="0"/>
          </a:p>
          <a:p>
            <a:pPr lvl="3"/>
            <a:r>
              <a:rPr lang="en-US" altLang="zh-CN" dirty="0"/>
              <a:t>Fourth level</a:t>
            </a:r>
            <a:endParaRPr lang="en-US" altLang="zh-CN" dirty="0"/>
          </a:p>
          <a:p>
            <a:pPr lvl="4"/>
            <a:r>
              <a:rPr lang="en-US" altLang="zh-CN" dirty="0"/>
              <a:t>Fifth level</a:t>
            </a:r>
            <a:endParaRPr lang="en-GB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ctr" eaLnBrk="1" hangingPunct="1">
              <a:defRPr sz="1000">
                <a:solidFill>
                  <a:srgbClr val="898989"/>
                </a:solidFill>
                <a:latin typeface="Myriad Pro" charset="0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9015B37-04C1-4EBB-8289-3BBE3E69C282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r" eaLnBrk="1" hangingPunct="1">
              <a:defRPr sz="1200">
                <a:solidFill>
                  <a:srgbClr val="898989"/>
                </a:solidFill>
                <a:latin typeface="Myriad Pro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6742BE4-48E5-45C0-AF51-15623E50C65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6263" y="908050"/>
            <a:ext cx="7991475" cy="4824413"/>
          </a:xfrm>
        </p:spPr>
        <p:txBody>
          <a:bodyPr vert="horz" wrap="square" lIns="91440" tIns="45720" rIns="91440" bIns="45720" numCol="1" anchor="ctr" anchorCtr="0" compatLnSpc="1"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5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BA International Hotel Management</a:t>
            </a: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4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GB" sz="44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Hospitality and Guest Services</a:t>
            </a: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31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(M4X01915)</a:t>
            </a:r>
            <a:b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31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Session 2</a:t>
            </a:r>
            <a:b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49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Guest Services</a:t>
            </a:r>
            <a:endParaRPr kumimoji="0" lang="en-GB" altLang="en-US" sz="49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Guest Services</a:t>
            </a:r>
            <a:endParaRPr lang="en-GB" altLang="en-US" b="1" dirty="0"/>
          </a:p>
        </p:txBody>
      </p:sp>
      <p:sp>
        <p:nvSpPr>
          <p:cNvPr id="3" name="Content Placeholder 2"/>
          <p:cNvSpPr>
            <a:spLocks noGrp="1" noChangeArrowheads="1"/>
          </p:cNvSpPr>
          <p:nvPr>
            <p:ph idx="1"/>
          </p:nvPr>
        </p:nvSpPr>
        <p:spPr>
          <a:xfrm>
            <a:off x="466725" y="1317625"/>
            <a:ext cx="8229600" cy="4222750"/>
          </a:xfrm>
        </p:spPr>
        <p:txBody>
          <a:bodyPr vert="horz" wrap="square" lIns="91440" tIns="45720" rIns="91440" bIns="45720" numCol="1" anchor="t" anchorCtr="0" compatLnSpc="1"/>
          <a:p>
            <a:pPr eaLnBrk="1" hangingPunct="1">
              <a:lnSpc>
                <a:spcPct val="80000"/>
              </a:lnSpc>
            </a:pPr>
            <a:endParaRPr lang="en-US" altLang="zh-CN" sz="3100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700" dirty="0"/>
          </a:p>
          <a:p>
            <a:pPr eaLnBrk="1" hangingPunct="1">
              <a:lnSpc>
                <a:spcPct val="80000"/>
              </a:lnSpc>
            </a:pPr>
            <a:endParaRPr lang="en-GB" altLang="en-US" sz="2700" dirty="0"/>
          </a:p>
          <a:p>
            <a:pPr eaLnBrk="1" hangingPunct="1">
              <a:lnSpc>
                <a:spcPct val="80000"/>
              </a:lnSpc>
            </a:pPr>
            <a:endParaRPr lang="en-GB" altLang="en-US" sz="2700" dirty="0"/>
          </a:p>
          <a:p>
            <a:pPr eaLnBrk="1" hangingPunct="1">
              <a:lnSpc>
                <a:spcPct val="80000"/>
              </a:lnSpc>
            </a:pPr>
            <a:endParaRPr lang="en-GB" altLang="en-US" sz="2700" dirty="0"/>
          </a:p>
          <a:p>
            <a:pPr eaLnBrk="1" hangingPunct="1">
              <a:lnSpc>
                <a:spcPct val="80000"/>
              </a:lnSpc>
            </a:pPr>
            <a:endParaRPr lang="en-GB" altLang="en-US" sz="2700" dirty="0"/>
          </a:p>
          <a:p>
            <a:pPr eaLnBrk="1" hangingPunct="1">
              <a:lnSpc>
                <a:spcPct val="80000"/>
              </a:lnSpc>
            </a:pPr>
            <a:endParaRPr lang="en-GB" altLang="en-US" sz="2700" dirty="0"/>
          </a:p>
          <a:p>
            <a:pPr eaLnBrk="1" hangingPunct="1">
              <a:lnSpc>
                <a:spcPct val="80000"/>
              </a:lnSpc>
            </a:pPr>
            <a:endParaRPr lang="en-GB" altLang="en-US" sz="2700" dirty="0"/>
          </a:p>
          <a:p>
            <a:pPr eaLnBrk="1" hangingPunct="1">
              <a:lnSpc>
                <a:spcPct val="80000"/>
              </a:lnSpc>
              <a:buNone/>
            </a:pPr>
            <a:endParaRPr lang="en-GB" altLang="en-US" sz="2700" b="1" dirty="0"/>
          </a:p>
          <a:p>
            <a:pPr eaLnBrk="1" hangingPunct="1">
              <a:lnSpc>
                <a:spcPct val="80000"/>
              </a:lnSpc>
              <a:buNone/>
            </a:pPr>
            <a:endParaRPr lang="en-GB" altLang="en-US" sz="1100" b="1" dirty="0"/>
          </a:p>
          <a:p>
            <a:pPr eaLnBrk="1" hangingPunct="1">
              <a:lnSpc>
                <a:spcPct val="80000"/>
              </a:lnSpc>
              <a:buNone/>
            </a:pPr>
            <a:endParaRPr lang="en-GB" altLang="en-US" sz="1100" b="1" dirty="0"/>
          </a:p>
          <a:p>
            <a:pPr eaLnBrk="1" hangingPunct="1">
              <a:lnSpc>
                <a:spcPct val="80000"/>
              </a:lnSpc>
              <a:buNone/>
            </a:pPr>
            <a:endParaRPr lang="en-GB" altLang="en-US" sz="1100" b="1" dirty="0"/>
          </a:p>
          <a:p>
            <a:pPr eaLnBrk="1" hangingPunct="1">
              <a:lnSpc>
                <a:spcPct val="80000"/>
              </a:lnSpc>
              <a:buNone/>
            </a:pPr>
            <a:r>
              <a:rPr lang="en-GB" altLang="en-US" sz="1100" b="1" dirty="0"/>
              <a:t>                                                                                                                                                   https://www.google.co.uk/imgres?</a:t>
            </a:r>
            <a:endParaRPr lang="en-GB" altLang="en-US" sz="1100" b="1" dirty="0"/>
          </a:p>
        </p:txBody>
      </p:sp>
      <p:pic>
        <p:nvPicPr>
          <p:cNvPr id="7172" name="Picture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950" y="1125538"/>
            <a:ext cx="8928100" cy="44148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Learning Outcome</a:t>
            </a:r>
            <a:endParaRPr lang="en-GB" altLang="en-US" b="1" dirty="0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464050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600" dirty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2500" b="1" dirty="0"/>
              <a:t>At the end of this lecture, students should be able to:</a:t>
            </a:r>
            <a:endParaRPr lang="en-GB" altLang="en-US" sz="2500" b="1" dirty="0"/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600" dirty="0"/>
          </a:p>
          <a:p>
            <a:pPr marL="0" indent="0" algn="just" eaLnBrk="1" hangingPunct="1">
              <a:lnSpc>
                <a:spcPct val="80000"/>
              </a:lnSpc>
            </a:pPr>
            <a:r>
              <a:rPr lang="en-GB" altLang="en-US" sz="2800" dirty="0"/>
              <a:t>Understand the concept of ‘Guestology’</a:t>
            </a:r>
            <a:endParaRPr lang="en-GB" altLang="en-US" sz="2800" dirty="0"/>
          </a:p>
          <a:p>
            <a:pPr marL="0" indent="0" algn="just" eaLnBrk="1" hangingPunct="1">
              <a:lnSpc>
                <a:spcPct val="80000"/>
              </a:lnSpc>
            </a:pPr>
            <a:r>
              <a:rPr lang="en-GB" altLang="en-US" sz="2800" dirty="0"/>
              <a:t>Understand the steps in Guest Services</a:t>
            </a:r>
            <a:endParaRPr lang="en-GB" altLang="en-US" sz="28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800" dirty="0"/>
              <a:t>  strategies,</a:t>
            </a:r>
            <a:endParaRPr lang="en-GB" altLang="en-US" sz="2800" dirty="0"/>
          </a:p>
          <a:p>
            <a:pPr marL="0" indent="0" algn="just" eaLnBrk="1" hangingPunct="1">
              <a:lnSpc>
                <a:spcPct val="80000"/>
              </a:lnSpc>
            </a:pPr>
            <a:r>
              <a:rPr lang="en-GB" altLang="en-US" sz="2800" dirty="0"/>
              <a:t>Appreciate their use in understanding guest</a:t>
            </a:r>
            <a:endParaRPr lang="en-GB" altLang="en-US" sz="28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800" dirty="0"/>
              <a:t> needs and the value of empowerment and guest</a:t>
            </a:r>
            <a:endParaRPr lang="en-GB" altLang="en-US" sz="28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800" dirty="0"/>
              <a:t> service measurements.</a:t>
            </a:r>
            <a:endParaRPr lang="en-GB" altLang="en-US" sz="2800" dirty="0"/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‘Guestology’</a:t>
            </a:r>
            <a:endParaRPr lang="en-GB" altLang="en-US" b="1" dirty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176713"/>
          </a:xfrm>
          <a:ln/>
        </p:spPr>
        <p:txBody>
          <a:bodyPr vert="horz" wrap="square" lIns="91440" tIns="45720" rIns="91440" bIns="45720" anchor="t"/>
          <a:p>
            <a:pPr marL="0" indent="0" algn="just" eaLnBrk="1" hangingPunct="1">
              <a:lnSpc>
                <a:spcPct val="80000"/>
              </a:lnSpc>
              <a:buNone/>
            </a:pPr>
            <a:endParaRPr lang="en-GB" altLang="en-US" sz="26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600" b="1" dirty="0"/>
              <a:t>Guestology</a:t>
            </a:r>
            <a:r>
              <a:rPr lang="en-GB" altLang="en-US" sz="2600" dirty="0"/>
              <a:t> is a term invented by Bruce Laval of The Walt Disney Company.</a:t>
            </a:r>
            <a:endParaRPr lang="en-GB" altLang="en-US" sz="26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endParaRPr lang="en-GB" altLang="en-US" sz="26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600" dirty="0"/>
              <a:t>It refers to scientific study, in which customers’ or guests’ behaviours within the hospitality organization are carefully observed. </a:t>
            </a:r>
            <a:endParaRPr lang="en-GB" altLang="en-US" sz="26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endParaRPr lang="en-GB" altLang="en-US" sz="26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600" dirty="0"/>
              <a:t>It includes careful observance of their wants, needs, capabilities, and expectations through which the hospitality guest experience are determined.</a:t>
            </a:r>
            <a:endParaRPr lang="en-GB" alt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‘Guestology’</a:t>
            </a:r>
            <a:endParaRPr lang="en-GB" altLang="en-US" b="1" dirty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176713"/>
          </a:xfrm>
          <a:ln/>
        </p:spPr>
        <p:txBody>
          <a:bodyPr vert="horz" wrap="square" lIns="91440" tIns="45720" rIns="91440" bIns="45720" anchor="t"/>
          <a:p>
            <a:pPr marL="0" indent="0" algn="just" eaLnBrk="1" hangingPunct="1">
              <a:lnSpc>
                <a:spcPct val="80000"/>
              </a:lnSpc>
              <a:buNone/>
            </a:pPr>
            <a:endParaRPr lang="en-GB" altLang="en-US" sz="26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600" dirty="0"/>
              <a:t>Guestology simply means all the organization’s employees must treat customers like guests and manage the organization from the guest’s point of view. </a:t>
            </a:r>
            <a:endParaRPr lang="en-GB" altLang="en-US" sz="26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endParaRPr lang="en-GB" altLang="en-US" sz="26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600" dirty="0"/>
              <a:t>While this is important, an eye must be kept on the bottom line to ensure that services can continue to be provided in the future.</a:t>
            </a:r>
            <a:endParaRPr lang="en-GB" alt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‘Guestology’</a:t>
            </a:r>
            <a:endParaRPr lang="en-GB" altLang="en-US" b="1" dirty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176713"/>
          </a:xfrm>
          <a:ln/>
        </p:spPr>
        <p:txBody>
          <a:bodyPr vert="horz" wrap="square" lIns="91440" tIns="45720" rIns="91440" bIns="45720" anchor="t"/>
          <a:p>
            <a:pPr marL="0" indent="0" algn="just" eaLnBrk="1" hangingPunct="1">
              <a:lnSpc>
                <a:spcPct val="80000"/>
              </a:lnSpc>
              <a:buNone/>
            </a:pPr>
            <a:endParaRPr lang="en-GB" altLang="en-US" sz="26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600" dirty="0"/>
              <a:t>Guestology promotes the organizational practices that provide sustained outstanding services. </a:t>
            </a:r>
            <a:endParaRPr lang="en-GB" altLang="en-US" sz="26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endParaRPr lang="en-GB" altLang="en-US" sz="26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600" dirty="0"/>
              <a:t>It is the knowledge of the organization’s strategy, staff, and systems that are aligned to meet or exceed the customer’s expectations regarding the three aspects of the guest experience: </a:t>
            </a:r>
            <a:r>
              <a:rPr lang="en-GB" altLang="en-US" sz="2600" b="1" dirty="0"/>
              <a:t>service product, service setting </a:t>
            </a:r>
            <a:r>
              <a:rPr lang="en-GB" altLang="en-US" sz="2600" dirty="0"/>
              <a:t>(also called service environment or servicescape), and </a:t>
            </a:r>
            <a:r>
              <a:rPr lang="en-GB" altLang="en-US" sz="2600" b="1" dirty="0"/>
              <a:t>service delivery</a:t>
            </a:r>
            <a:r>
              <a:rPr lang="en-GB" altLang="en-US" sz="2600" dirty="0"/>
              <a:t>.</a:t>
            </a:r>
            <a:endParaRPr lang="en-GB" altLang="en-US" sz="26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endParaRPr lang="en-GB" alt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Guest Services</a:t>
            </a:r>
            <a:endParaRPr lang="en-GB" altLang="en-US" b="1" dirty="0"/>
          </a:p>
        </p:txBody>
      </p:sp>
      <p:sp>
        <p:nvSpPr>
          <p:cNvPr id="12291" name="Content Placeholder 2"/>
          <p:cNvSpPr>
            <a:spLocks noGrp="1" noChangeArrowheads="1"/>
          </p:cNvSpPr>
          <p:nvPr>
            <p:ph idx="1"/>
          </p:nvPr>
        </p:nvSpPr>
        <p:spPr>
          <a:xfrm>
            <a:off x="252413" y="1130300"/>
            <a:ext cx="8229600" cy="34512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 hospitality and tourism industry,</a:t>
            </a:r>
            <a:endParaRPr kumimoji="0" lang="en-GB" altLang="en-US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 retention of a customer perspective is vital to the effective delivery of hospitality and tourism products.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                                                                        https://www.youtube.com/watch?v=20NqRnLWLEo</a:t>
            </a:r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GB" altLang="en-US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2292" name="Picture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33525" y="3068638"/>
            <a:ext cx="6076950" cy="24479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Guest Services</a:t>
            </a:r>
            <a:endParaRPr lang="en-GB" altLang="en-US" b="1" dirty="0"/>
          </a:p>
        </p:txBody>
      </p:sp>
      <p:sp>
        <p:nvSpPr>
          <p:cNvPr id="12291" name="Content Placeholder 2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Managers in the hospitality industry need to understand that:</a:t>
            </a:r>
            <a:endParaRPr kumimoji="0" lang="en-GB" altLang="en-US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defRPr/>
            </a:pPr>
            <a:r>
              <a:rPr kumimoji="0" lang="en-GB" alt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Customers do not buy service delivery, they buy experiences; </a:t>
            </a:r>
            <a:endParaRPr kumimoji="0" lang="en-GB" altLang="en-US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defRPr/>
            </a:pPr>
            <a:r>
              <a:rPr kumimoji="0" lang="en-GB" alt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They do not buy service quality, they buy memories; </a:t>
            </a:r>
            <a:endParaRPr kumimoji="0" lang="en-GB" altLang="en-US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defRPr/>
            </a:pPr>
            <a:r>
              <a:rPr kumimoji="0" lang="en-GB" altLang="en-US" sz="3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They do not buy food and drink, they buy meal experiences (Campbell-Smith, 1967). </a:t>
            </a:r>
            <a:endParaRPr kumimoji="0" lang="en-GB" altLang="en-US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GB" altLang="en-US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Guest Services</a:t>
            </a:r>
            <a:endParaRPr lang="en-GB" altLang="en-US" b="1" dirty="0"/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dirty="0"/>
              <a:t>To effectively serve the guests, managers need to adopt guest service strategies:</a:t>
            </a:r>
            <a:endParaRPr lang="en-GB" altLang="en-US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2600" b="1" dirty="0"/>
              <a:t>Step 1: Know the Product</a:t>
            </a:r>
            <a:endParaRPr lang="en-US" altLang="en-US" sz="2600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2600" b="1" dirty="0"/>
              <a:t>Step 2: Know the Client –Understanding</a:t>
            </a:r>
            <a:endParaRPr lang="en-US" altLang="en-US" sz="2600" b="1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2600" b="1" dirty="0"/>
              <a:t>             the Guest</a:t>
            </a:r>
            <a:endParaRPr lang="en-US" altLang="en-US" sz="2600" b="1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2600" b="1" dirty="0">
                <a:cs typeface="Times New Roman" panose="02020603050405020304" pitchFamily="18" charset="0"/>
              </a:rPr>
              <a:t>Step 3: Know Yourself – The hospitality/</a:t>
            </a:r>
            <a:endParaRPr lang="en-US" altLang="en-US" sz="2600" b="1" dirty="0"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2600" b="1" dirty="0">
                <a:cs typeface="Times New Roman" panose="02020603050405020304" pitchFamily="18" charset="0"/>
              </a:rPr>
              <a:t>             travel Professional</a:t>
            </a:r>
            <a:endParaRPr lang="en-US" altLang="en-US" sz="2600" b="1" dirty="0"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2600" b="1" dirty="0"/>
              <a:t>Step 4: Blend the Goals to Best Meet the</a:t>
            </a:r>
            <a:endParaRPr lang="en-US" altLang="en-US" sz="2600" b="1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2600" b="1" dirty="0"/>
              <a:t>            desired Goals of All</a:t>
            </a:r>
            <a:endParaRPr lang="en-US" altLang="en-US" sz="2600" b="1" dirty="0"/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800" b="1" dirty="0"/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>
              <a:solidFill>
                <a:srgbClr val="FF0000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/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5362" name="Title 65537"/>
          <p:cNvSpPr>
            <a:spLocks noGrp="1"/>
          </p:cNvSpPr>
          <p:nvPr>
            <p:ph type="title"/>
          </p:nvPr>
        </p:nvSpPr>
        <p:spPr>
          <a:xfrm>
            <a:off x="457200" y="296863"/>
            <a:ext cx="7780338" cy="1143000"/>
          </a:xfrm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/>
              <a:t>Guest Services</a:t>
            </a:r>
            <a:endParaRPr lang="en-US" altLang="en-US" b="1" dirty="0"/>
          </a:p>
        </p:txBody>
      </p:sp>
      <p:sp>
        <p:nvSpPr>
          <p:cNvPr id="15363" name="Text Placeholder 65538"/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lnSpc>
                <a:spcPct val="80000"/>
              </a:lnSpc>
              <a:buNone/>
            </a:pPr>
            <a:r>
              <a:rPr lang="en-US" altLang="en-US" sz="2800" b="1" dirty="0"/>
              <a:t>Step 1: Know the Product</a:t>
            </a:r>
            <a:endParaRPr lang="en-US" altLang="en-US" sz="2800" dirty="0"/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sz="2800" dirty="0">
              <a:latin typeface="Georgia" panose="02040502050405020303" pitchFamily="18" charset="0"/>
            </a:endParaRPr>
          </a:p>
        </p:txBody>
      </p:sp>
      <p:sp>
        <p:nvSpPr>
          <p:cNvPr id="4" name="Content Placeholder 2"/>
          <p:cNvSpPr txBox="1"/>
          <p:nvPr/>
        </p:nvSpPr>
        <p:spPr bwMode="auto">
          <a:xfrm>
            <a:off x="457200" y="1989138"/>
            <a:ext cx="3609975" cy="3916363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Travel and Tourism: 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 people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Transportation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Cycles of rates, 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Crowd flows, 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Calendars,  Classifications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Health factors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Social climates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Personal safety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Pricing strategies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" name="Content Placeholder 2"/>
          <p:cNvSpPr txBox="1"/>
          <p:nvPr/>
        </p:nvSpPr>
        <p:spPr bwMode="auto">
          <a:xfrm>
            <a:off x="4572000" y="2141538"/>
            <a:ext cx="3910013" cy="36639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Major players 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Reviews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Lodging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Cultures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Laws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Classifications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Governance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8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Societal norms</a:t>
            </a:r>
            <a:endParaRPr kumimoji="0" lang="en-US" sz="18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6386" name="Title 6656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/>
              <a:t>Guest Services</a:t>
            </a:r>
            <a:endParaRPr lang="en-US" altLang="en-US" b="1" dirty="0"/>
          </a:p>
        </p:txBody>
      </p:sp>
      <p:sp>
        <p:nvSpPr>
          <p:cNvPr id="13315" name="Text Placeholder 66562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There are many types of travel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Business travel: </a:t>
            </a: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Business functions, development, incentive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Leisure travel: </a:t>
            </a: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Adventure, cruise, golf, honeymoons, eco, family, luxury, spa, special lifestyle, winery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7410" name="Title 47105"/>
          <p:cNvSpPr>
            <a:spLocks noGrp="1"/>
          </p:cNvSpPr>
          <p:nvPr>
            <p:ph type="title"/>
          </p:nvPr>
        </p:nvSpPr>
        <p:spPr>
          <a:xfrm>
            <a:off x="460375" y="188913"/>
            <a:ext cx="8229600" cy="1143000"/>
          </a:xfrm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/>
              <a:t>Guest Services</a:t>
            </a:r>
            <a:endParaRPr lang="en-US" altLang="en-US" b="1" dirty="0"/>
          </a:p>
        </p:txBody>
      </p:sp>
      <p:sp>
        <p:nvSpPr>
          <p:cNvPr id="14339" name="Text Placeholder 47106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0608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Intangibility of products. </a:t>
            </a: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Cannot be sampled or held before being consumed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Must provide prospective customers with a vision of what it would be. 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There are many ways to do this: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Websites , Posters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Familiarization (fam) tour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Personal experiences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Ratings, Reviews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An experience is unique to all. 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You must know the person and the product in order to match it. 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It is an art. 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This is what makes or breaks customer service.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Guest Services</a:t>
            </a:r>
            <a:endParaRPr lang="en-GB" alt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4391025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buNone/>
            </a:pPr>
            <a:r>
              <a:rPr lang="en-GB" altLang="en-US" sz="2400" b="1" dirty="0"/>
              <a:t>The External Environment:</a:t>
            </a:r>
            <a:endParaRPr lang="en-GB" altLang="en-US" sz="2400" b="1" dirty="0"/>
          </a:p>
          <a:p>
            <a:pPr marL="0" indent="0" eaLnBrk="1" hangingPunct="1">
              <a:buNone/>
            </a:pPr>
            <a:r>
              <a:rPr lang="en-GB" altLang="en-US" sz="2000" dirty="0"/>
              <a:t>There are many variables that lie in the external environment. 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All are dependent on them.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Are beyond their control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Accommodations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Transportation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Food and beverages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Destinations and events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Vendor services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Environmental, cultural, and demographic variables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Knowledge, combined with insight, is the key to control. </a:t>
            </a:r>
            <a:endParaRPr lang="en-GB" altLang="en-US" sz="2000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0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6" end="9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90" end="1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17" end="14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42" end="15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57" end="17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72" end="19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91" end="2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15" end="2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31" end="28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82" end="34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Guest Services</a:t>
            </a:r>
            <a:endParaRPr lang="en-GB" alt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388" y="1196975"/>
            <a:ext cx="8785225" cy="4319588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buNone/>
            </a:pPr>
            <a:r>
              <a:rPr lang="en-GB" altLang="en-US" sz="1900" b="1" dirty="0"/>
              <a:t>Step 2: Know the Client—Understanding the Guest Develop Relationships</a:t>
            </a:r>
            <a:endParaRPr lang="en-GB" altLang="en-US" sz="1900" b="1" dirty="0"/>
          </a:p>
          <a:p>
            <a:pPr marL="0" indent="0" eaLnBrk="1" hangingPunct="1">
              <a:buNone/>
            </a:pPr>
            <a:r>
              <a:rPr lang="en-GB" altLang="en-US" sz="2000" dirty="0"/>
              <a:t>Are the key to success! 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Can take over five times the amount of money to gain a new customer than to retain a current one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This can be achieved through: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Remembering guests’ names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Keeping profiles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Taking a few extra minutes to listen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Sharing in something a bit personal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Sending newsletters, e-mails</a:t>
            </a:r>
            <a:endParaRPr lang="en-GB" altLang="en-US" sz="2000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0" end="7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70" end="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95" end="19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92" end="2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22" end="24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48" end="26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65" end="30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02" end="3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38" end="36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179388" y="274638"/>
            <a:ext cx="8785225" cy="922337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Guest Services</a:t>
            </a:r>
            <a:endParaRPr lang="en-GB" alt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388" y="1052513"/>
            <a:ext cx="8785225" cy="4608512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buNone/>
            </a:pPr>
            <a:r>
              <a:rPr lang="en-GB" altLang="en-US" sz="2400" b="1" dirty="0"/>
              <a:t>Step 2: Know the Client – Learn their Motivations</a:t>
            </a:r>
            <a:endParaRPr lang="en-GB" altLang="en-US" sz="2400" b="1" dirty="0"/>
          </a:p>
          <a:p>
            <a:pPr marL="0" indent="0" eaLnBrk="1" hangingPunct="1">
              <a:buNone/>
            </a:pPr>
            <a:r>
              <a:rPr lang="en-GB" altLang="en-US" sz="2200" dirty="0"/>
              <a:t>Before travellers embark on a tour, it is important to realize their motives:</a:t>
            </a: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A sense of completion, having been able to say they went somewhere</a:t>
            </a: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A sense of identity</a:t>
            </a: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An escape from the usual</a:t>
            </a: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An escape from reality</a:t>
            </a: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To learn more about a culture</a:t>
            </a: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To impress former classmates</a:t>
            </a: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To have bragging rights</a:t>
            </a:r>
            <a:endParaRPr lang="en-GB" altLang="en-US" sz="2200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0" end="5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50" end="1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28" end="1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95" end="2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15" end="24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40" end="26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63" end="29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93" end="3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22" end="34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Guest Services</a:t>
            </a:r>
            <a:endParaRPr lang="en-GB" alt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388" y="1196975"/>
            <a:ext cx="8785225" cy="4319588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buNone/>
            </a:pPr>
            <a:r>
              <a:rPr lang="en-GB" altLang="en-US" sz="2400" b="1" dirty="0"/>
              <a:t>Step 2: Know the Client – Learn their Motivations</a:t>
            </a:r>
            <a:endParaRPr lang="en-GB" altLang="en-US" sz="2400" b="1" dirty="0"/>
          </a:p>
          <a:p>
            <a:pPr marL="0" indent="0" eaLnBrk="1" hangingPunct="1">
              <a:buNone/>
            </a:pPr>
            <a:r>
              <a:rPr lang="en-GB" altLang="en-US" sz="2200" dirty="0"/>
              <a:t>Goals may be entertaining, educational, security, economical, or even a blend of these. As you explore these possibilities, you begin to ask questions:</a:t>
            </a: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Do they basically want to escape from something by going somewhere else?</a:t>
            </a: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How much of a change would they prefer?</a:t>
            </a: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How much of their rituals do they want to maintain for comfort?</a:t>
            </a: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Without certain rituals, many people feel too far out of their element, so you must determine how many new components they really want and for what purpose.</a:t>
            </a:r>
            <a:endParaRPr lang="en-GB" altLang="en-US" sz="2200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0" end="5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50" end="20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02" end="27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75" end="3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15" end="37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79" end="5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Guest Services</a:t>
            </a:r>
            <a:endParaRPr lang="en-GB" alt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388" y="1196975"/>
            <a:ext cx="8785225" cy="4319588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buNone/>
            </a:pPr>
            <a:r>
              <a:rPr lang="en-GB" altLang="en-US" sz="2400" b="1" dirty="0"/>
              <a:t>Step 3: Know Yourself – The Travel Professional</a:t>
            </a:r>
            <a:endParaRPr lang="en-GB" altLang="en-US" sz="2400" b="1" dirty="0"/>
          </a:p>
          <a:p>
            <a:pPr marL="0" indent="0" eaLnBrk="1" hangingPunct="1">
              <a:buNone/>
            </a:pPr>
            <a:r>
              <a:rPr lang="en-GB" altLang="en-US" sz="2000" b="1" dirty="0"/>
              <a:t>You must:</a:t>
            </a:r>
            <a:endParaRPr lang="en-GB" altLang="en-US" sz="2000" b="1" dirty="0"/>
          </a:p>
          <a:p>
            <a:pPr marL="0" indent="0" eaLnBrk="1" hangingPunct="1">
              <a:buNone/>
            </a:pPr>
            <a:r>
              <a:rPr lang="en-GB" altLang="en-US" sz="2000" dirty="0"/>
              <a:t>Attain and project skills, knowledge, and abilities of a travel professional. 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Apply the knowledge effectively and tactfully. 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To begin, collect as much information as you can about your customers. 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Determine their desires before, during, and after the trip. 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Know how you will react to their stance. 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b="1" dirty="0"/>
              <a:t>Be able to relate to different people from different parts of the world: </a:t>
            </a:r>
            <a:endParaRPr lang="en-GB" altLang="en-US" sz="2000" b="1" dirty="0"/>
          </a:p>
          <a:p>
            <a:pPr marL="0" indent="0" eaLnBrk="1" hangingPunct="1">
              <a:buNone/>
            </a:pPr>
            <a:r>
              <a:rPr lang="en-GB" altLang="en-US" sz="2000" dirty="0"/>
              <a:t>Language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Culture</a:t>
            </a:r>
            <a:endParaRPr lang="en-GB" altLang="en-US" sz="2000" dirty="0"/>
          </a:p>
          <a:p>
            <a:pPr marL="0" indent="0" eaLnBrk="1" hangingPunct="1">
              <a:buNone/>
            </a:pPr>
            <a:r>
              <a:rPr lang="en-GB" altLang="en-US" sz="2000" dirty="0"/>
              <a:t>Empathy</a:t>
            </a:r>
            <a:endParaRPr lang="en-GB" altLang="en-US" sz="2000" dirty="0"/>
          </a:p>
          <a:p>
            <a:pPr marL="0" indent="0" eaLnBrk="1" hangingPunct="1">
              <a:buNone/>
            </a:pPr>
            <a:endParaRPr lang="en-GB" alt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0" end="4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8" end="5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58" end="1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37" end="18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85" end="25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57" end="3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18" end="36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60" end="4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34" end="44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43" end="45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51" end="45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Guest Services</a:t>
            </a:r>
            <a:endParaRPr lang="en-GB" altLang="en-US" b="1" dirty="0"/>
          </a:p>
        </p:txBody>
      </p:sp>
      <p:sp>
        <p:nvSpPr>
          <p:cNvPr id="3" name="Content Placeholder 2"/>
          <p:cNvSpPr>
            <a:spLocks noGrp="1" noChangeArrowheads="1"/>
          </p:cNvSpPr>
          <p:nvPr>
            <p:ph idx="1"/>
          </p:nvPr>
        </p:nvSpPr>
        <p:spPr>
          <a:xfrm>
            <a:off x="179388" y="1196975"/>
            <a:ext cx="8785225" cy="4319588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Step 3: Know Yourself – The Travel Professional</a:t>
            </a: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Eliminate negative cues, or anything that detracts from the desired customer service. These may be found in: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Greetings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Responses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Gestures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Facial expressions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Eye contact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GB" altLang="en-US" sz="19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GB" alt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0" end="4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8" end="15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57" end="16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67" end="17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77" end="18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86" end="20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05" end="2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179388" y="117475"/>
            <a:ext cx="8507412" cy="863600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Guest Services</a:t>
            </a:r>
            <a:endParaRPr lang="en-GB" altLang="en-US" b="1" dirty="0"/>
          </a:p>
        </p:txBody>
      </p:sp>
      <p:sp>
        <p:nvSpPr>
          <p:cNvPr id="3" name="Content Placeholder 2"/>
          <p:cNvSpPr>
            <a:spLocks noGrp="1" noChangeArrowheads="1"/>
          </p:cNvSpPr>
          <p:nvPr>
            <p:ph idx="1"/>
          </p:nvPr>
        </p:nvSpPr>
        <p:spPr>
          <a:xfrm>
            <a:off x="179388" y="981075"/>
            <a:ext cx="8785225" cy="4751388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Step 4: Blend the Goals to Best Meet the Desired Goals of All</a:t>
            </a:r>
            <a:endParaRPr kumimoji="0" lang="en-US" sz="23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Customers’ Goals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 goals of the customer should always be placed first. 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Understand the goals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What motivates them?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Preparing the customer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Logistically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Itinerary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Psychologically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Setting the appropriate expectations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–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Making the venue tangible (websites, pictures, essential readings, etc.)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Organizational Goals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Personal Goals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Industry Goals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Environmental Goals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GB" alt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0" end="6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2" end="7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79" end="1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37" end="15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59" end="18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81" end="20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05" end="2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19" end="2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30" end="24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47" end="28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85" end="35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59" end="38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80" end="3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95" end="4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10" end="4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179388" y="117475"/>
            <a:ext cx="8507412" cy="863600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Guest Services</a:t>
            </a:r>
            <a:endParaRPr lang="en-GB" altLang="en-US" b="1" dirty="0"/>
          </a:p>
        </p:txBody>
      </p:sp>
      <p:sp>
        <p:nvSpPr>
          <p:cNvPr id="3" name="Content Placeholder 2"/>
          <p:cNvSpPr>
            <a:spLocks noGrp="1" noChangeArrowheads="1"/>
          </p:cNvSpPr>
          <p:nvPr>
            <p:ph idx="1"/>
          </p:nvPr>
        </p:nvSpPr>
        <p:spPr>
          <a:xfrm>
            <a:off x="179388" y="836613"/>
            <a:ext cx="8785225" cy="4895850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Disney Service Model:</a:t>
            </a:r>
            <a:endParaRPr kumimoji="0" lang="en-GB" altLang="en-US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hlink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S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mile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Make </a:t>
            </a: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hlink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E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ye contact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hlink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R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espect and welcome all guests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hlink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V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alue the magic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hlink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I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nitiate guest contact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hlink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C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reative service solutions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hlink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E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nd with a “thank you”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GB" alt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0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2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8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5" end="7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76" end="9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92" end="1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15" end="14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42" end="16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179388" y="117475"/>
            <a:ext cx="8507412" cy="863600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Guest Services</a:t>
            </a:r>
            <a:endParaRPr lang="en-GB" alt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388" y="836613"/>
            <a:ext cx="8785225" cy="4895850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buNone/>
            </a:pPr>
            <a:r>
              <a:rPr lang="en-GB" altLang="en-US" sz="3600" b="1" dirty="0"/>
              <a:t>‘Seven Deadly Sins of Service’ to avoid:</a:t>
            </a:r>
            <a:endParaRPr lang="en-GB" altLang="en-US" sz="3600" b="1" dirty="0"/>
          </a:p>
          <a:p>
            <a:pPr marL="0" indent="0" eaLnBrk="1" hangingPunct="1">
              <a:buNone/>
            </a:pPr>
            <a:r>
              <a:rPr lang="en-GB" altLang="en-US" dirty="0"/>
              <a:t>- </a:t>
            </a:r>
            <a:r>
              <a:rPr lang="en-GB" altLang="en-US" sz="3000" b="1" dirty="0"/>
              <a:t>Apathy</a:t>
            </a:r>
            <a:r>
              <a:rPr lang="en-GB" altLang="en-US" sz="3000" dirty="0"/>
              <a:t> (absence of passion)</a:t>
            </a:r>
            <a:endParaRPr lang="en-GB" altLang="en-US" sz="3000" dirty="0"/>
          </a:p>
          <a:p>
            <a:pPr marL="0" indent="0" eaLnBrk="1" hangingPunct="1">
              <a:buNone/>
            </a:pPr>
            <a:r>
              <a:rPr lang="en-GB" altLang="en-US" sz="3000" dirty="0"/>
              <a:t>- </a:t>
            </a:r>
            <a:r>
              <a:rPr lang="en-GB" altLang="en-US" sz="3000" b="1" dirty="0"/>
              <a:t>Brush-off</a:t>
            </a:r>
            <a:r>
              <a:rPr lang="en-GB" altLang="en-US" sz="3000" dirty="0"/>
              <a:t> (To ignore or behave coldly toward); </a:t>
            </a:r>
            <a:endParaRPr lang="en-GB" altLang="en-US" sz="3000" dirty="0"/>
          </a:p>
          <a:p>
            <a:pPr marL="0" indent="0" eaLnBrk="1" hangingPunct="1">
              <a:buNone/>
            </a:pPr>
            <a:r>
              <a:rPr lang="en-GB" altLang="en-US" sz="3000" dirty="0"/>
              <a:t>- </a:t>
            </a:r>
            <a:r>
              <a:rPr lang="en-GB" altLang="en-US" sz="3000" b="1" dirty="0"/>
              <a:t>Coldness</a:t>
            </a:r>
            <a:endParaRPr lang="en-GB" altLang="en-US" sz="3000" b="1" dirty="0"/>
          </a:p>
          <a:p>
            <a:pPr marL="0" indent="0" eaLnBrk="1" hangingPunct="1">
              <a:buNone/>
            </a:pPr>
            <a:r>
              <a:rPr lang="en-GB" altLang="en-US" sz="3000" dirty="0"/>
              <a:t>- </a:t>
            </a:r>
            <a:r>
              <a:rPr lang="en-GB" altLang="en-US" sz="3000" b="1" dirty="0"/>
              <a:t>Condescension</a:t>
            </a:r>
            <a:r>
              <a:rPr lang="en-GB" altLang="en-US" sz="3000" dirty="0"/>
              <a:t> (lack of respect)</a:t>
            </a:r>
            <a:endParaRPr lang="en-GB" altLang="en-US" sz="3000" dirty="0"/>
          </a:p>
          <a:p>
            <a:pPr marL="0" indent="0" eaLnBrk="1" hangingPunct="1">
              <a:buNone/>
            </a:pPr>
            <a:r>
              <a:rPr lang="en-GB" altLang="en-US" sz="3000" dirty="0"/>
              <a:t>- </a:t>
            </a:r>
            <a:r>
              <a:rPr lang="en-GB" altLang="en-US" sz="3000" b="1" dirty="0"/>
              <a:t>Robotics</a:t>
            </a:r>
            <a:endParaRPr lang="en-GB" altLang="en-US" sz="3000" b="1" dirty="0"/>
          </a:p>
          <a:p>
            <a:pPr marL="0" indent="0" eaLnBrk="1" hangingPunct="1">
              <a:buNone/>
            </a:pPr>
            <a:r>
              <a:rPr lang="en-GB" altLang="en-US" sz="3000" dirty="0"/>
              <a:t>- </a:t>
            </a:r>
            <a:r>
              <a:rPr lang="en-GB" altLang="en-US" sz="3000" b="1" dirty="0"/>
              <a:t>Rule book</a:t>
            </a:r>
            <a:endParaRPr lang="en-GB" altLang="en-US" sz="3000" b="1" dirty="0"/>
          </a:p>
          <a:p>
            <a:pPr marL="0" indent="0" eaLnBrk="1" hangingPunct="1">
              <a:buNone/>
            </a:pPr>
            <a:r>
              <a:rPr lang="en-GB" altLang="en-US" sz="3000" dirty="0"/>
              <a:t>- </a:t>
            </a:r>
            <a:r>
              <a:rPr lang="en-GB" altLang="en-US" sz="3000" b="1" dirty="0"/>
              <a:t>Run-around</a:t>
            </a:r>
            <a:r>
              <a:rPr lang="en-GB" altLang="en-US" sz="3000" dirty="0"/>
              <a:t> (form of evasive excuses )</a:t>
            </a:r>
            <a:endParaRPr lang="en-GB" altLang="en-US" sz="3000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0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1" end="7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71" end="1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21" end="1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32" end="16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66" end="17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77" end="18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89" end="2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dirty="0"/>
              <a:t>Summary</a:t>
            </a:r>
            <a:endParaRPr lang="en-GB" altLang="en-US" dirty="0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08175" y="1417638"/>
            <a:ext cx="5791200" cy="42227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6577</Words>
  <Application>WPS Presentation</Application>
  <PresentationFormat>On-screen Show (4:3)</PresentationFormat>
  <Paragraphs>263</Paragraphs>
  <Slides>22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22</vt:i4>
      </vt:variant>
    </vt:vector>
  </HeadingPairs>
  <TitlesOfParts>
    <vt:vector size="33" baseType="lpstr">
      <vt:lpstr>Arial</vt:lpstr>
      <vt:lpstr>SimSun</vt:lpstr>
      <vt:lpstr>Wingdings</vt:lpstr>
      <vt:lpstr>Myriad Pro</vt:lpstr>
      <vt:lpstr>Segoe Print</vt:lpstr>
      <vt:lpstr>Calibri</vt:lpstr>
      <vt:lpstr>Times New Roman</vt:lpstr>
      <vt:lpstr>Georgia</vt:lpstr>
      <vt:lpstr>Microsoft YaHei</vt:lpstr>
      <vt:lpstr>Arial Unicode MS</vt:lpstr>
      <vt:lpstr>20140311PresentationUWTSDTemplate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Changes MK</cp:lastModifiedBy>
  <cp:revision>232</cp:revision>
  <cp:lastPrinted>2019-01-22T10:50:00Z</cp:lastPrinted>
  <dcterms:created xsi:type="dcterms:W3CDTF">2015-04-14T15:21:00Z</dcterms:created>
  <dcterms:modified xsi:type="dcterms:W3CDTF">2019-10-19T22:36:15Z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KSOProductBuildVer">
    <vt:lpwstr>1033-11.2.0.8991</vt:lpwstr>
  </property>
</Properties>
</file>