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23"/>
  </p:notesMasterIdLst>
  <p:sldIdLst>
    <p:sldId id="375" r:id="rId8"/>
    <p:sldId id="364" r:id="rId9"/>
    <p:sldId id="363" r:id="rId10"/>
    <p:sldId id="365" r:id="rId11"/>
    <p:sldId id="366" r:id="rId12"/>
    <p:sldId id="367" r:id="rId13"/>
    <p:sldId id="368" r:id="rId14"/>
    <p:sldId id="371" r:id="rId15"/>
    <p:sldId id="372" r:id="rId16"/>
    <p:sldId id="357" r:id="rId17"/>
    <p:sldId id="370" r:id="rId18"/>
    <p:sldId id="358" r:id="rId19"/>
    <p:sldId id="373" r:id="rId20"/>
    <p:sldId id="374" r:id="rId21"/>
    <p:sldId id="361" r:id="rId22"/>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20D5D"/>
    <a:srgbClr val="DB1D52"/>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71658" autoAdjust="0"/>
  </p:normalViewPr>
  <p:slideViewPr>
    <p:cSldViewPr snapToGrid="0">
      <p:cViewPr varScale="1">
        <p:scale>
          <a:sx n="62" d="100"/>
          <a:sy n="62" d="100"/>
        </p:scale>
        <p:origin x="1939" y="58"/>
      </p:cViewPr>
      <p:guideLst>
        <p:guide orient="horz" pos="2160"/>
        <p:guide pos="2880"/>
      </p:guideLst>
    </p:cSldViewPr>
  </p:slideViewPr>
  <p:outlineViewPr>
    <p:cViewPr>
      <p:scale>
        <a:sx n="33" d="100"/>
        <a:sy n="33" d="100"/>
      </p:scale>
      <p:origin x="0" y="5892"/>
    </p:cViewPr>
  </p:outlineViewPr>
  <p:notesTextViewPr>
    <p:cViewPr>
      <p:scale>
        <a:sx n="1" d="1"/>
        <a:sy n="1" d="1"/>
      </p:scale>
      <p:origin x="0" y="-43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E4F3DE6D-94A4-4C73-AE87-6C2E3E143936}"/>
    <pc:docChg chg="undo custSel modSld">
      <pc:chgData name="Deborah Rees" userId="7625dfb349b2cb22" providerId="LiveId" clId="{E4F3DE6D-94A4-4C73-AE87-6C2E3E143936}" dt="2020-11-17T11:13:20.346" v="3100" actId="20577"/>
      <pc:docMkLst>
        <pc:docMk/>
      </pc:docMkLst>
      <pc:sldChg chg="modNotesTx">
        <pc:chgData name="Deborah Rees" userId="7625dfb349b2cb22" providerId="LiveId" clId="{E4F3DE6D-94A4-4C73-AE87-6C2E3E143936}" dt="2020-11-17T11:04:43.379" v="2196"/>
        <pc:sldMkLst>
          <pc:docMk/>
          <pc:sldMk cId="2245368725" sldId="365"/>
        </pc:sldMkLst>
      </pc:sldChg>
      <pc:sldChg chg="modNotesTx">
        <pc:chgData name="Deborah Rees" userId="7625dfb349b2cb22" providerId="LiveId" clId="{E4F3DE6D-94A4-4C73-AE87-6C2E3E143936}" dt="2020-11-17T11:05:27.340" v="2245" actId="20577"/>
        <pc:sldMkLst>
          <pc:docMk/>
          <pc:sldMk cId="2098446167" sldId="366"/>
        </pc:sldMkLst>
      </pc:sldChg>
      <pc:sldChg chg="modNotesTx">
        <pc:chgData name="Deborah Rees" userId="7625dfb349b2cb22" providerId="LiveId" clId="{E4F3DE6D-94A4-4C73-AE87-6C2E3E143936}" dt="2020-11-16T20:20:25.721" v="1739" actId="20577"/>
        <pc:sldMkLst>
          <pc:docMk/>
          <pc:sldMk cId="2113138068" sldId="367"/>
        </pc:sldMkLst>
      </pc:sldChg>
      <pc:sldChg chg="modNotesTx">
        <pc:chgData name="Deborah Rees" userId="7625dfb349b2cb22" providerId="LiveId" clId="{E4F3DE6D-94A4-4C73-AE87-6C2E3E143936}" dt="2020-11-17T11:12:32.632" v="2904" actId="20577"/>
        <pc:sldMkLst>
          <pc:docMk/>
          <pc:sldMk cId="555242618" sldId="368"/>
        </pc:sldMkLst>
      </pc:sldChg>
      <pc:sldChg chg="modNotesTx">
        <pc:chgData name="Deborah Rees" userId="7625dfb349b2cb22" providerId="LiveId" clId="{E4F3DE6D-94A4-4C73-AE87-6C2E3E143936}" dt="2020-11-17T11:13:20.346" v="3100" actId="20577"/>
        <pc:sldMkLst>
          <pc:docMk/>
          <pc:sldMk cId="3355306132" sldId="3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17/11/2020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corporate-rebels.com/the-ultimate-remote-work-policy/" TargetMode="External"/><Relationship Id="rId7" Type="http://schemas.openxmlformats.org/officeDocument/2006/relationships/hyperlink" Target="https://twitter.com/intent/tweet?text=+This+goes+into+the+history+books+as+one+of+the+coldest%2C+most+unsympathetic+company+announcements+ever.+%0D+https%3A%2F%2Fcorporate-rebels.com%2Fbird-lay-off+%23corporaterebels+%40corp_rebels"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dot.la/bird-layoffs-meeting-story-2645612465.html" TargetMode="External"/><Relationship Id="rId5" Type="http://schemas.openxmlformats.org/officeDocument/2006/relationships/hyperlink" Target="https://qz.com/1305719/electric-scooter-company-bird-is-the-fastest-startup-ever-to-become-a-unicorn/" TargetMode="External"/><Relationship Id="rId4" Type="http://schemas.openxmlformats.org/officeDocument/2006/relationships/hyperlink" Target="https://corporate-rebels.com/corona-virus-separating-the-good-from-the-bad/"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3</a:t>
            </a:fld>
            <a:endParaRPr lang="en-GB"/>
          </a:p>
        </p:txBody>
      </p:sp>
    </p:spTree>
    <p:extLst>
      <p:ext uri="{BB962C8B-B14F-4D97-AF65-F5344CB8AC3E}">
        <p14:creationId xmlns:p14="http://schemas.microsoft.com/office/powerpoint/2010/main" val="2651985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citing the law that underpins redundancy ensure you cite it as per the above – and you can you this website as a source for references: https://www.legislation.gov.uk/ukpga/1996/18/contents</a:t>
            </a:r>
          </a:p>
          <a:p>
            <a:endParaRPr lang="en-GB" dirty="0"/>
          </a:p>
          <a:p>
            <a:r>
              <a:rPr lang="en-GB" dirty="0"/>
              <a:t>This website is a great source for legal debates, Acts moving though the various ‘houses’ and going from a Bill to an Act etc. https://www.parliament.uk/</a:t>
            </a:r>
          </a:p>
        </p:txBody>
      </p:sp>
      <p:sp>
        <p:nvSpPr>
          <p:cNvPr id="4" name="Slide Number Placeholder 3"/>
          <p:cNvSpPr>
            <a:spLocks noGrp="1"/>
          </p:cNvSpPr>
          <p:nvPr>
            <p:ph type="sldNum" sz="quarter" idx="5"/>
          </p:nvPr>
        </p:nvSpPr>
        <p:spPr/>
        <p:txBody>
          <a:bodyPr/>
          <a:lstStyle/>
          <a:p>
            <a:fld id="{F4B9E6EF-8E04-43AF-B087-9D16E2B8925E}" type="slidenum">
              <a:rPr lang="en-GB" smtClean="0"/>
              <a:t>4</a:t>
            </a:fld>
            <a:endParaRPr lang="en-GB"/>
          </a:p>
        </p:txBody>
      </p:sp>
    </p:spTree>
    <p:extLst>
      <p:ext uri="{BB962C8B-B14F-4D97-AF65-F5344CB8AC3E}">
        <p14:creationId xmlns:p14="http://schemas.microsoft.com/office/powerpoint/2010/main" val="216181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COVID is an excellent example of this, and this is the perfect opportunity for you to demonstrate currency in your work.</a:t>
            </a:r>
          </a:p>
          <a:p>
            <a:pPr marL="171450" indent="-171450">
              <a:buFont typeface="Arial" panose="020B0604020202020204" pitchFamily="34" charset="0"/>
              <a:buChar char="•"/>
            </a:pPr>
            <a:r>
              <a:rPr lang="en-GB" dirty="0"/>
              <a:t>CJRS – </a:t>
            </a:r>
            <a:r>
              <a:rPr lang="en-GB" dirty="0" err="1"/>
              <a:t>Coronovirus</a:t>
            </a:r>
            <a:r>
              <a:rPr lang="en-GB" dirty="0"/>
              <a:t> Job Retention Scheme is the most notable attempt to avoid redundancies of late – see the </a:t>
            </a:r>
            <a:r>
              <a:rPr lang="en-GB" dirty="0" err="1"/>
              <a:t>Coronovirus</a:t>
            </a:r>
            <a:r>
              <a:rPr lang="en-GB" dirty="0"/>
              <a:t> Act (2020) and Daniel Barnett legal bulletin on this on Moodle.</a:t>
            </a:r>
          </a:p>
          <a:p>
            <a:pPr marL="171450" indent="-171450">
              <a:buFont typeface="Arial" panose="020B0604020202020204" pitchFamily="34" charset="0"/>
              <a:buChar char="•"/>
            </a:pPr>
            <a:r>
              <a:rPr lang="en-GB" dirty="0"/>
              <a:t>When I worked in Tata Steel as a Business Partner, I was part of a huge redundancy exercise called the “Functional Review”, the Steel Works were in financial trouble and it was seen as the answer to become more lean and competitive.  However, the process took so long, we saw talent leave the business – meaning we had to re-recruit for specialist roles during the redundancy exercise, morale was through the floor and by the tine the job reductions took place over 12 months after the first announcement it made nothing like the predicted cost savings. </a:t>
            </a:r>
          </a:p>
          <a:p>
            <a:pPr marL="171450" indent="-171450">
              <a:buFont typeface="Arial" panose="020B0604020202020204" pitchFamily="34" charset="0"/>
              <a:buChar char="•"/>
            </a:pPr>
            <a:r>
              <a:rPr lang="en-GB" dirty="0"/>
              <a:t>It’s interesting here because it says that the impact of the financial crisis was less than feared – but many employees were squeezed more in the role since that period, many endured lengthy pay </a:t>
            </a:r>
            <a:r>
              <a:rPr lang="en-GB" dirty="0" err="1"/>
              <a:t>freezed</a:t>
            </a:r>
            <a:r>
              <a:rPr lang="en-GB" dirty="0"/>
              <a:t> and in-work poverty increased, so it arguable that the overall cost to GDP/businesses/redundancy figures were not as bad as feared, but what about the costs to society, morale, engagement, creativity etc.</a:t>
            </a:r>
          </a:p>
        </p:txBody>
      </p:sp>
      <p:sp>
        <p:nvSpPr>
          <p:cNvPr id="4" name="Slide Number Placeholder 3"/>
          <p:cNvSpPr>
            <a:spLocks noGrp="1"/>
          </p:cNvSpPr>
          <p:nvPr>
            <p:ph type="sldNum" sz="quarter" idx="5"/>
          </p:nvPr>
        </p:nvSpPr>
        <p:spPr/>
        <p:txBody>
          <a:bodyPr/>
          <a:lstStyle/>
          <a:p>
            <a:fld id="{F4B9E6EF-8E04-43AF-B087-9D16E2B8925E}" type="slidenum">
              <a:rPr lang="en-GB" smtClean="0"/>
              <a:t>5</a:t>
            </a:fld>
            <a:endParaRPr lang="en-GB"/>
          </a:p>
        </p:txBody>
      </p:sp>
    </p:spTree>
    <p:extLst>
      <p:ext uri="{BB962C8B-B14F-4D97-AF65-F5344CB8AC3E}">
        <p14:creationId xmlns:p14="http://schemas.microsoft.com/office/powerpoint/2010/main" val="2588904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the “Deb’s notes on responses to COVID” under the “Course Documents” tile.</a:t>
            </a:r>
          </a:p>
          <a:p>
            <a:endParaRPr lang="en-GB" dirty="0"/>
          </a:p>
          <a:p>
            <a:r>
              <a:rPr lang="en-GB" dirty="0"/>
              <a:t>Refer to the many articles re: redundancy on Moodle. </a:t>
            </a:r>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1228283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Tx/>
              <a:buAutoNum type="arabicPeriod"/>
            </a:pPr>
            <a:r>
              <a:rPr lang="en-GB" dirty="0"/>
              <a:t>- At a time when the UK need to demonstrate competitive capability to secure business deals as a result of BREXIT, the hit of redundancies will affect the moral, engagement, creativity et of the employees left behind.</a:t>
            </a:r>
          </a:p>
          <a:p>
            <a:pPr marL="228600" indent="-228600">
              <a:buFontTx/>
              <a:buAutoNum type="arabicPeriod"/>
            </a:pPr>
            <a:r>
              <a:rPr lang="en-GB" dirty="0"/>
              <a:t> - Huge communication blunder …</a:t>
            </a:r>
          </a:p>
          <a:p>
            <a:pPr marL="171450" indent="-171450">
              <a:buFontTx/>
              <a:buChar char="-"/>
            </a:pPr>
            <a:r>
              <a:rPr lang="en-GB" dirty="0"/>
              <a:t>Remember the awful example of U.S company (Bird) who dismissed large volumes via an extremely brief Zoom call at the very start of the first lockdown….</a:t>
            </a:r>
          </a:p>
          <a:p>
            <a:pPr marL="171450" indent="-171450">
              <a:buFontTx/>
              <a:buChar cha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sng" dirty="0">
              <a:solidFill>
                <a:srgbClr val="212529"/>
              </a:solidFill>
              <a:effectLst/>
              <a:latin typeface="Poppi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dirty="0">
                <a:solidFill>
                  <a:srgbClr val="212529"/>
                </a:solidFill>
                <a:effectLst/>
                <a:latin typeface="Poppins"/>
              </a:rPr>
              <a:t>Corona Chronicles: The Shittiest Lay-Off in Corporate History - https://corporate-rebels.com/bird-lay-off/</a:t>
            </a:r>
          </a:p>
          <a:p>
            <a:pPr marL="0" indent="0">
              <a:buFontTx/>
              <a:buNone/>
            </a:pPr>
            <a:endParaRPr lang="en-GB" dirty="0"/>
          </a:p>
          <a:p>
            <a:pPr marL="171450" indent="-171450">
              <a:buFontTx/>
              <a:buChar char="-"/>
            </a:pPr>
            <a:endParaRPr lang="en-GB" dirty="0"/>
          </a:p>
          <a:p>
            <a:pPr algn="l"/>
            <a:r>
              <a:rPr lang="en-GB" b="1" i="0" dirty="0">
                <a:solidFill>
                  <a:srgbClr val="212529"/>
                </a:solidFill>
                <a:effectLst/>
                <a:latin typeface="Roboto"/>
              </a:rPr>
              <a:t>Sit down. Take a deep breath. This stuff can make you cringe. It’s more on company responses to the corona crisis - this time, an extremely shitty example. Get ready for shocking </a:t>
            </a:r>
            <a:r>
              <a:rPr lang="en-GB" b="1" i="0" dirty="0" err="1">
                <a:solidFill>
                  <a:srgbClr val="212529"/>
                </a:solidFill>
                <a:effectLst/>
                <a:latin typeface="Roboto"/>
              </a:rPr>
              <a:t>behavior</a:t>
            </a:r>
            <a:r>
              <a:rPr lang="en-GB" b="1" i="0" dirty="0">
                <a:solidFill>
                  <a:srgbClr val="212529"/>
                </a:solidFill>
                <a:effectLst/>
                <a:latin typeface="Roboto"/>
              </a:rPr>
              <a:t> at work.</a:t>
            </a:r>
          </a:p>
          <a:p>
            <a:pPr algn="l"/>
            <a:endParaRPr lang="en-GB" b="1" i="0" dirty="0">
              <a:solidFill>
                <a:srgbClr val="212529"/>
              </a:solidFill>
              <a:effectLst/>
              <a:latin typeface="Roboto"/>
            </a:endParaRPr>
          </a:p>
          <a:p>
            <a:pPr algn="l"/>
            <a:r>
              <a:rPr lang="en-GB" b="0" i="0" dirty="0">
                <a:solidFill>
                  <a:srgbClr val="212529"/>
                </a:solidFill>
                <a:effectLst/>
                <a:latin typeface="Roboto"/>
              </a:rPr>
              <a:t>Inspired (or frustrated) by various corona crisis responses, I’ve been blogging on how companies handle these times. Earlier posts in this series discussed </a:t>
            </a:r>
            <a:r>
              <a:rPr lang="en-GB" b="0" i="0" u="none" strike="noStrike" dirty="0">
                <a:solidFill>
                  <a:srgbClr val="CC2200"/>
                </a:solidFill>
                <a:effectLst/>
                <a:latin typeface="Roboto"/>
                <a:hlinkClick r:id="rId3"/>
              </a:rPr>
              <a:t>remote work</a:t>
            </a:r>
            <a:r>
              <a:rPr lang="en-GB" b="0" i="0" dirty="0">
                <a:solidFill>
                  <a:srgbClr val="212529"/>
                </a:solidFill>
                <a:effectLst/>
                <a:latin typeface="Roboto"/>
              </a:rPr>
              <a:t> and how </a:t>
            </a:r>
            <a:r>
              <a:rPr lang="en-GB" b="0" i="0" u="none" strike="noStrike" dirty="0">
                <a:solidFill>
                  <a:srgbClr val="CC2200"/>
                </a:solidFill>
                <a:effectLst/>
                <a:latin typeface="Roboto"/>
                <a:hlinkClick r:id="rId4"/>
              </a:rPr>
              <a:t>crisis reveals character</a:t>
            </a:r>
            <a:r>
              <a:rPr lang="en-GB" b="0" i="0" dirty="0">
                <a:solidFill>
                  <a:srgbClr val="212529"/>
                </a:solidFill>
                <a:effectLst/>
                <a:latin typeface="Roboto"/>
              </a:rPr>
              <a:t>. This time? Lay-offs.</a:t>
            </a:r>
          </a:p>
          <a:p>
            <a:pPr algn="l"/>
            <a:r>
              <a:rPr lang="en-GB" b="0" i="0" dirty="0">
                <a:solidFill>
                  <a:srgbClr val="212529"/>
                </a:solidFill>
                <a:effectLst/>
                <a:latin typeface="Poppins"/>
              </a:rPr>
              <a:t>Bird</a:t>
            </a:r>
          </a:p>
          <a:p>
            <a:pPr algn="l"/>
            <a:r>
              <a:rPr lang="en-GB" b="0" i="0" dirty="0">
                <a:solidFill>
                  <a:srgbClr val="212529"/>
                </a:solidFill>
                <a:effectLst/>
                <a:latin typeface="Roboto"/>
              </a:rPr>
              <a:t>In 2018, </a:t>
            </a:r>
            <a:r>
              <a:rPr lang="en-GB" b="0" i="0" u="none" strike="noStrike" dirty="0">
                <a:solidFill>
                  <a:srgbClr val="CC2200"/>
                </a:solidFill>
                <a:effectLst/>
                <a:latin typeface="Roboto"/>
                <a:hlinkClick r:id="rId5"/>
              </a:rPr>
              <a:t>Quartz</a:t>
            </a:r>
            <a:r>
              <a:rPr lang="en-GB" b="0" i="0" dirty="0">
                <a:solidFill>
                  <a:srgbClr val="212529"/>
                </a:solidFill>
                <a:effectLst/>
                <a:latin typeface="Roboto"/>
              </a:rPr>
              <a:t> reported electric scooter company Bird as the fastest </a:t>
            </a:r>
            <a:r>
              <a:rPr lang="en-GB" b="0" i="0" dirty="0" err="1">
                <a:solidFill>
                  <a:srgbClr val="212529"/>
                </a:solidFill>
                <a:effectLst/>
                <a:latin typeface="Roboto"/>
              </a:rPr>
              <a:t>startup</a:t>
            </a:r>
            <a:r>
              <a:rPr lang="en-GB" b="0" i="0" dirty="0">
                <a:solidFill>
                  <a:srgbClr val="212529"/>
                </a:solidFill>
                <a:effectLst/>
                <a:latin typeface="Roboto"/>
              </a:rPr>
              <a:t> ever to reach a $1 billion valuation. In October, they raised $270 million in funding, and another $75 million in January this year.</a:t>
            </a:r>
          </a:p>
          <a:p>
            <a:pPr algn="l"/>
            <a:r>
              <a:rPr lang="en-GB" b="0" i="0" dirty="0">
                <a:solidFill>
                  <a:srgbClr val="212529"/>
                </a:solidFill>
                <a:effectLst/>
                <a:latin typeface="Roboto"/>
              </a:rPr>
              <a:t>With a billion-dollar valuation, the company is considered a so-called unicorn. But while unicorns can look sweet and magical on the outside, the inside - Bird shows - can be rotten as hell.</a:t>
            </a:r>
          </a:p>
          <a:p>
            <a:pPr algn="l"/>
            <a:r>
              <a:rPr lang="en-GB" b="0" i="0" dirty="0">
                <a:solidFill>
                  <a:srgbClr val="212529"/>
                </a:solidFill>
                <a:effectLst/>
                <a:latin typeface="Poppins"/>
              </a:rPr>
              <a:t>Lay-offs</a:t>
            </a:r>
          </a:p>
          <a:p>
            <a:pPr algn="l"/>
            <a:r>
              <a:rPr lang="en-GB" b="0" i="0" dirty="0">
                <a:solidFill>
                  <a:srgbClr val="212529"/>
                </a:solidFill>
                <a:effectLst/>
                <a:latin typeface="Roboto"/>
              </a:rPr>
              <a:t>Due to the corona virus impact, </a:t>
            </a:r>
            <a:r>
              <a:rPr lang="en-GB" b="1" i="0" dirty="0">
                <a:solidFill>
                  <a:srgbClr val="212529"/>
                </a:solidFill>
                <a:effectLst/>
                <a:latin typeface="Roboto"/>
              </a:rPr>
              <a:t>Bird's leadership team and board of directors felt the need to let go 30% of its staff to 'extend its runway'. 406 employees received a vague invitation to a Zoom conference call on "COVID-19 Update".</a:t>
            </a:r>
          </a:p>
          <a:p>
            <a:pPr algn="l"/>
            <a:r>
              <a:rPr lang="en-GB" b="1" i="0" dirty="0">
                <a:solidFill>
                  <a:srgbClr val="212529"/>
                </a:solidFill>
                <a:effectLst/>
                <a:latin typeface="Roboto"/>
              </a:rPr>
              <a:t>When the call started at 10:30 a.m., employees were greeted with a 5-minute silence and a slide saying “COVID-19”. Some thought they were experiencing technical difficulties and left the call. They were unable to get back in.</a:t>
            </a:r>
          </a:p>
          <a:p>
            <a:pPr algn="l"/>
            <a:r>
              <a:rPr lang="en-GB" b="1" i="0" dirty="0">
                <a:solidFill>
                  <a:srgbClr val="212529"/>
                </a:solidFill>
                <a:effectLst/>
                <a:latin typeface="Roboto"/>
              </a:rPr>
              <a:t>They missed what goes down as one of the coldest, most unsympathetic company announcements ever. Here’s the recording of the now-infamous conference call, posted by </a:t>
            </a:r>
            <a:r>
              <a:rPr lang="en-GB" b="1" i="0" u="none" strike="noStrike" dirty="0">
                <a:solidFill>
                  <a:srgbClr val="CC2200"/>
                </a:solidFill>
                <a:effectLst/>
                <a:latin typeface="Roboto"/>
                <a:hlinkClick r:id="rId6"/>
              </a:rPr>
              <a:t>dot.LA</a:t>
            </a:r>
            <a:r>
              <a:rPr lang="en-GB" b="1" i="0" dirty="0">
                <a:solidFill>
                  <a:srgbClr val="212529"/>
                </a:solidFill>
                <a:effectLst/>
                <a:latin typeface="Roboto"/>
              </a:rPr>
              <a:t>:</a:t>
            </a:r>
          </a:p>
          <a:p>
            <a:pPr algn="l"/>
            <a:r>
              <a:rPr lang="en-GB" b="1" i="0" dirty="0">
                <a:solidFill>
                  <a:srgbClr val="212529"/>
                </a:solidFill>
                <a:effectLst/>
                <a:latin typeface="Poppins"/>
              </a:rPr>
              <a:t>A suboptimal way</a:t>
            </a:r>
          </a:p>
          <a:p>
            <a:pPr algn="l"/>
            <a:r>
              <a:rPr lang="en-GB" b="0" i="0" dirty="0">
                <a:solidFill>
                  <a:srgbClr val="212529"/>
                </a:solidFill>
                <a:effectLst/>
                <a:latin typeface="Roboto"/>
              </a:rPr>
              <a:t>“This is a suboptimal way to deliver such a message. […] COVID-19 has also had a massive impact on our business. One that has forced our leadership team and our board of directors to make many extremely difficult and painful decisions. One of those decisions is to eliminate a number of roles at the company. Unfortunately, your role is impacted by this decision and Friday April 3rd will be your last day with Bird.”</a:t>
            </a:r>
          </a:p>
          <a:p>
            <a:pPr algn="l"/>
            <a:r>
              <a:rPr lang="en-GB" b="0" i="0" dirty="0">
                <a:solidFill>
                  <a:srgbClr val="212529"/>
                </a:solidFill>
                <a:effectLst/>
                <a:latin typeface="Roboto"/>
              </a:rPr>
              <a:t>“Thank you for helping build Bird and for making it so very, very, very special. When we come out of the other side […] we hope we can work together again.”</a:t>
            </a:r>
          </a:p>
          <a:p>
            <a:pPr algn="l"/>
            <a:r>
              <a:rPr lang="en-GB" b="0" i="0" dirty="0">
                <a:solidFill>
                  <a:srgbClr val="212529"/>
                </a:solidFill>
                <a:effectLst/>
                <a:latin typeface="Roboto"/>
              </a:rPr>
              <a:t>It seems to be a ‘very, very, very special’ company indeed. One that – hopefully – nobody will return to.</a:t>
            </a:r>
          </a:p>
          <a:p>
            <a:pPr algn="l"/>
            <a:r>
              <a:rPr lang="en-GB" b="0" i="0" dirty="0">
                <a:solidFill>
                  <a:srgbClr val="212529"/>
                </a:solidFill>
                <a:effectLst/>
                <a:latin typeface="Roboto"/>
              </a:rPr>
              <a:t>What was scheduled for 30 minutes lasted just 120 seconds. Even worse? The message was not spoken by CEO Travis </a:t>
            </a:r>
            <a:r>
              <a:rPr lang="en-GB" b="0" i="0" dirty="0" err="1">
                <a:solidFill>
                  <a:srgbClr val="212529"/>
                </a:solidFill>
                <a:effectLst/>
                <a:latin typeface="Roboto"/>
              </a:rPr>
              <a:t>Vanderzanden</a:t>
            </a:r>
            <a:r>
              <a:rPr lang="en-GB" b="0" i="0" dirty="0">
                <a:solidFill>
                  <a:srgbClr val="212529"/>
                </a:solidFill>
                <a:effectLst/>
                <a:latin typeface="Roboto"/>
              </a:rPr>
              <a:t> himself. What utter cowardice.</a:t>
            </a:r>
          </a:p>
          <a:p>
            <a:pPr algn="l"/>
            <a:r>
              <a:rPr lang="en-GB" b="0" i="0" dirty="0">
                <a:solidFill>
                  <a:srgbClr val="212529"/>
                </a:solidFill>
                <a:effectLst/>
                <a:latin typeface="Roboto"/>
              </a:rPr>
              <a:t>Disagreement remains about who was the person making the announcement. At first, we wrote it was </a:t>
            </a:r>
            <a:r>
              <a:rPr lang="en-GB" b="0" i="0" dirty="0" err="1">
                <a:solidFill>
                  <a:srgbClr val="212529"/>
                </a:solidFill>
                <a:effectLst/>
                <a:latin typeface="Roboto"/>
              </a:rPr>
              <a:t>Vanderzanden's</a:t>
            </a:r>
            <a:r>
              <a:rPr lang="en-GB" b="0" i="0" dirty="0">
                <a:solidFill>
                  <a:srgbClr val="212529"/>
                </a:solidFill>
                <a:effectLst/>
                <a:latin typeface="Roboto"/>
              </a:rPr>
              <a:t> assistant, but another employee (who wasn't fired) denied this. For sure, not many people would have wanted to be in the shoes of the unidentified woman.</a:t>
            </a:r>
          </a:p>
          <a:p>
            <a:pPr algn="l"/>
            <a:r>
              <a:rPr lang="en-GB" b="0" i="1" u="none" strike="noStrike" dirty="0">
                <a:solidFill>
                  <a:srgbClr val="343A40"/>
                </a:solidFill>
                <a:effectLst/>
                <a:latin typeface="Roboto"/>
                <a:hlinkClick r:id="rId7"/>
              </a:rPr>
              <a:t>This goes into the history books as one of the coldest, most unsympathetic company announcements ever.</a:t>
            </a:r>
            <a:endParaRPr lang="en-GB" b="0" i="0" u="none" strike="noStrike" dirty="0">
              <a:solidFill>
                <a:srgbClr val="343A40"/>
              </a:solidFill>
              <a:effectLst/>
              <a:latin typeface="Roboto"/>
              <a:hlinkClick r:id="rId7"/>
            </a:endParaRPr>
          </a:p>
          <a:p>
            <a:pPr algn="r"/>
            <a:r>
              <a:rPr lang="en-GB" b="0" i="0" u="none" strike="noStrike" dirty="0">
                <a:solidFill>
                  <a:srgbClr val="CC2200"/>
                </a:solidFill>
                <a:effectLst/>
                <a:latin typeface="Roboto"/>
                <a:hlinkClick r:id="rId7"/>
              </a:rPr>
              <a:t> click to tweet</a:t>
            </a:r>
            <a:endParaRPr lang="en-GB" b="0" i="0" dirty="0">
              <a:solidFill>
                <a:srgbClr val="212529"/>
              </a:solidFill>
              <a:effectLst/>
              <a:latin typeface="Roboto"/>
            </a:endParaRPr>
          </a:p>
          <a:p>
            <a:pPr algn="l"/>
            <a:r>
              <a:rPr lang="en-GB" b="0" i="0" dirty="0">
                <a:solidFill>
                  <a:srgbClr val="212529"/>
                </a:solidFill>
                <a:effectLst/>
                <a:latin typeface="Roboto"/>
              </a:rPr>
              <a:t>Employees who had the day off couldn't get their computers to log in after the announcement, and had no clue as to why. Many found out through the media. In a follow-up memo, the company seemed more worried about getting their laptops back as soon as possible: "IT will send a box with a return shipping label to retrieve company assets (e.g., laptops, chargers, and badges). All items should be put in the box and mailed back to us by April 15."</a:t>
            </a:r>
          </a:p>
          <a:p>
            <a:pPr algn="l"/>
            <a:r>
              <a:rPr lang="en-GB" b="0" i="0" dirty="0">
                <a:solidFill>
                  <a:srgbClr val="212529"/>
                </a:solidFill>
                <a:effectLst/>
                <a:latin typeface="Poppins"/>
              </a:rPr>
              <a:t>Trying to care</a:t>
            </a:r>
          </a:p>
          <a:p>
            <a:pPr algn="l"/>
            <a:r>
              <a:rPr lang="en-GB" b="0" i="0" dirty="0">
                <a:solidFill>
                  <a:srgbClr val="212529"/>
                </a:solidFill>
                <a:effectLst/>
                <a:latin typeface="Roboto"/>
              </a:rPr>
              <a:t>Afterwards, </a:t>
            </a:r>
            <a:r>
              <a:rPr lang="en-GB" b="0" i="0" dirty="0" err="1">
                <a:solidFill>
                  <a:srgbClr val="212529"/>
                </a:solidFill>
                <a:effectLst/>
                <a:latin typeface="Roboto"/>
              </a:rPr>
              <a:t>Vanderzanden</a:t>
            </a:r>
            <a:r>
              <a:rPr lang="en-GB" b="0" i="0" dirty="0">
                <a:solidFill>
                  <a:srgbClr val="212529"/>
                </a:solidFill>
                <a:effectLst/>
                <a:latin typeface="Roboto"/>
              </a:rPr>
              <a:t> </a:t>
            </a:r>
            <a:r>
              <a:rPr lang="en-GB" b="0" i="0" dirty="0" err="1">
                <a:solidFill>
                  <a:srgbClr val="212529"/>
                </a:solidFill>
                <a:effectLst/>
                <a:latin typeface="Roboto"/>
              </a:rPr>
              <a:t>analyzed</a:t>
            </a:r>
            <a:r>
              <a:rPr lang="en-GB" b="0" i="0" dirty="0">
                <a:solidFill>
                  <a:srgbClr val="212529"/>
                </a:solidFill>
                <a:effectLst/>
                <a:latin typeface="Roboto"/>
              </a:rPr>
              <a:t> their handling of the situation as “not ideal”. The initial memo read "As you know, we strive to be community-focused at Bird - we always try to care deeply about the people we serve."</a:t>
            </a:r>
          </a:p>
          <a:p>
            <a:pPr algn="l"/>
            <a:r>
              <a:rPr lang="en-GB" b="0" i="0" dirty="0">
                <a:solidFill>
                  <a:srgbClr val="212529"/>
                </a:solidFill>
                <a:effectLst/>
                <a:latin typeface="Roboto"/>
              </a:rPr>
              <a:t>Really? If 'trying to care deeply about people' looks like this, you shouldn't be in the position you're in. Get yourself a new job, mate.</a:t>
            </a:r>
          </a:p>
          <a:p>
            <a:pPr marL="0" indent="0">
              <a:buFontTx/>
              <a:buNone/>
            </a:pPr>
            <a:r>
              <a:rPr lang="en-GB" dirty="0"/>
              <a:t>3. – If your organisation is not proposing to make any job cuts, have they made that message clear to the work force to allay fears?</a:t>
            </a:r>
          </a:p>
          <a:p>
            <a:pPr marL="0" indent="0">
              <a:buFontTx/>
              <a:buNone/>
            </a:pPr>
            <a:r>
              <a:rPr lang="en-GB" dirty="0"/>
              <a:t>4. Do you have a robust policy in place?  Did the employees and Trade Unions play any part at all in shaping it?  Is it clearly communicated, up-to-date and easily accessible?</a:t>
            </a:r>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1436950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b="1" dirty="0"/>
              <a:t>Politics</a:t>
            </a:r>
          </a:p>
          <a:p>
            <a:pPr>
              <a:defRPr/>
            </a:pPr>
            <a:r>
              <a:rPr lang="en-GB" dirty="0"/>
              <a:t>Politicians can change decisions at short notice and may leak information</a:t>
            </a:r>
          </a:p>
          <a:p>
            <a:pPr>
              <a:defRPr/>
            </a:pPr>
            <a:r>
              <a:rPr lang="en-GB" dirty="0"/>
              <a:t>Strong public and media interest in pub sect downsizing   (there is strong public interest in significant job cuts full stop – you don’t have to spend much time on Google to find a recent article in </a:t>
            </a:r>
            <a:r>
              <a:rPr lang="en-GB"/>
              <a:t>the media).</a:t>
            </a:r>
            <a:endParaRPr lang="en-GB" dirty="0"/>
          </a:p>
          <a:p>
            <a:pPr>
              <a:defRPr/>
            </a:pPr>
            <a:r>
              <a:rPr lang="en-GB" b="1" dirty="0"/>
              <a:t>Front line v support staff</a:t>
            </a:r>
          </a:p>
          <a:p>
            <a:pPr>
              <a:defRPr/>
            </a:pPr>
            <a:r>
              <a:rPr lang="en-GB" dirty="0"/>
              <a:t>Distinction perhaps more stark in public sect</a:t>
            </a:r>
          </a:p>
          <a:p>
            <a:pPr>
              <a:defRPr/>
            </a:pPr>
            <a:r>
              <a:rPr lang="en-GB" dirty="0"/>
              <a:t>Some front line workers protected against redundancy</a:t>
            </a:r>
          </a:p>
          <a:p>
            <a:pPr>
              <a:defRPr/>
            </a:pPr>
            <a:r>
              <a:rPr lang="en-GB" dirty="0"/>
              <a:t>Cuts tend to fall first on support staff which can cause tension</a:t>
            </a:r>
          </a:p>
          <a:p>
            <a:pPr>
              <a:defRPr/>
            </a:pPr>
            <a:r>
              <a:rPr lang="en-GB" b="1" dirty="0"/>
              <a:t>Public service ethic</a:t>
            </a:r>
          </a:p>
          <a:p>
            <a:pPr>
              <a:defRPr/>
            </a:pPr>
            <a:r>
              <a:rPr lang="en-GB" dirty="0"/>
              <a:t>Evidence that envoys and victims were as concerned for vulnerable service users as for themselves</a:t>
            </a:r>
          </a:p>
          <a:p>
            <a:pPr>
              <a:defRPr/>
            </a:pPr>
            <a:r>
              <a:rPr lang="en-GB" dirty="0"/>
              <a:t>Concern that commitment would decline as services are cut</a:t>
            </a:r>
          </a:p>
          <a:p>
            <a:pPr>
              <a:defRPr/>
            </a:pPr>
            <a:r>
              <a:rPr lang="en-GB" b="1" dirty="0"/>
              <a:t>Trade unions</a:t>
            </a:r>
          </a:p>
          <a:p>
            <a:pPr>
              <a:defRPr/>
            </a:pPr>
            <a:r>
              <a:rPr lang="en-GB" dirty="0"/>
              <a:t>Generally relationships between envoys and TU reps was good and good TU officials acted as a source of support to victims and envoys</a:t>
            </a:r>
          </a:p>
          <a:p>
            <a:pPr>
              <a:defRPr/>
            </a:pPr>
            <a:r>
              <a:rPr lang="en-GB" b="1" dirty="0"/>
              <a:t>Duration</a:t>
            </a:r>
          </a:p>
          <a:p>
            <a:pPr>
              <a:defRPr/>
            </a:pPr>
            <a:r>
              <a:rPr lang="en-GB" dirty="0"/>
              <a:t>Process in public sector orgs is extremely long and drawn out which can be tough on envoys</a:t>
            </a:r>
          </a:p>
          <a:p>
            <a:pPr marL="171724" indent="-171724">
              <a:buFont typeface="Arial" pitchFamily="34" charset="0"/>
              <a:buChar char="•"/>
              <a:defRPr/>
            </a:pPr>
            <a:r>
              <a:rPr lang="en-GB" dirty="0"/>
              <a:t>Cuts are often incrementally applied</a:t>
            </a:r>
          </a:p>
          <a:p>
            <a:pPr marL="171724" indent="-171724">
              <a:buFont typeface="Arial" pitchFamily="34" charset="0"/>
              <a:buChar char="•"/>
              <a:defRPr/>
            </a:pPr>
            <a:r>
              <a:rPr lang="en-GB" dirty="0"/>
              <a:t>Emphasis on redeployment, natural wastage and voluntary redundancy</a:t>
            </a:r>
          </a:p>
          <a:p>
            <a:pPr marL="171724" indent="-171724">
              <a:buFont typeface="Arial" pitchFamily="34" charset="0"/>
              <a:buChar char="•"/>
              <a:defRPr/>
            </a:pPr>
            <a:r>
              <a:rPr lang="en-GB" dirty="0"/>
              <a:t>Ninety days consultation treated as a minimum</a:t>
            </a:r>
          </a:p>
        </p:txBody>
      </p:sp>
      <p:sp>
        <p:nvSpPr>
          <p:cNvPr id="13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4139" indent="-286207" eaLnBrk="0" hangingPunct="0">
              <a:defRPr sz="2400">
                <a:solidFill>
                  <a:schemeClr val="tx1"/>
                </a:solidFill>
                <a:latin typeface="Times New Roman" pitchFamily="18" charset="0"/>
              </a:defRPr>
            </a:lvl2pPr>
            <a:lvl3pPr marL="1144829" indent="-228966" eaLnBrk="0" hangingPunct="0">
              <a:defRPr sz="2400">
                <a:solidFill>
                  <a:schemeClr val="tx1"/>
                </a:solidFill>
                <a:latin typeface="Times New Roman" pitchFamily="18" charset="0"/>
              </a:defRPr>
            </a:lvl3pPr>
            <a:lvl4pPr marL="1602760" indent="-228966" eaLnBrk="0" hangingPunct="0">
              <a:defRPr sz="2400">
                <a:solidFill>
                  <a:schemeClr val="tx1"/>
                </a:solidFill>
                <a:latin typeface="Times New Roman" pitchFamily="18" charset="0"/>
              </a:defRPr>
            </a:lvl4pPr>
            <a:lvl5pPr marL="2060692" indent="-228966" eaLnBrk="0" hangingPunct="0">
              <a:defRPr sz="2400">
                <a:solidFill>
                  <a:schemeClr val="tx1"/>
                </a:solidFill>
                <a:latin typeface="Times New Roman" pitchFamily="18" charset="0"/>
              </a:defRPr>
            </a:lvl5pPr>
            <a:lvl6pPr marL="2518623" indent="-228966" eaLnBrk="0" fontAlgn="base" hangingPunct="0">
              <a:spcBef>
                <a:spcPct val="0"/>
              </a:spcBef>
              <a:spcAft>
                <a:spcPct val="0"/>
              </a:spcAft>
              <a:defRPr sz="2400">
                <a:solidFill>
                  <a:schemeClr val="tx1"/>
                </a:solidFill>
                <a:latin typeface="Times New Roman" pitchFamily="18" charset="0"/>
              </a:defRPr>
            </a:lvl6pPr>
            <a:lvl7pPr marL="2976555" indent="-228966" eaLnBrk="0" fontAlgn="base" hangingPunct="0">
              <a:spcBef>
                <a:spcPct val="0"/>
              </a:spcBef>
              <a:spcAft>
                <a:spcPct val="0"/>
              </a:spcAft>
              <a:defRPr sz="2400">
                <a:solidFill>
                  <a:schemeClr val="tx1"/>
                </a:solidFill>
                <a:latin typeface="Times New Roman" pitchFamily="18" charset="0"/>
              </a:defRPr>
            </a:lvl7pPr>
            <a:lvl8pPr marL="3434486" indent="-228966" eaLnBrk="0" fontAlgn="base" hangingPunct="0">
              <a:spcBef>
                <a:spcPct val="0"/>
              </a:spcBef>
              <a:spcAft>
                <a:spcPct val="0"/>
              </a:spcAft>
              <a:defRPr sz="2400">
                <a:solidFill>
                  <a:schemeClr val="tx1"/>
                </a:solidFill>
                <a:latin typeface="Times New Roman" pitchFamily="18" charset="0"/>
              </a:defRPr>
            </a:lvl8pPr>
            <a:lvl9pPr marL="3892418" indent="-228966" eaLnBrk="0" fontAlgn="base" hangingPunct="0">
              <a:spcBef>
                <a:spcPct val="0"/>
              </a:spcBef>
              <a:spcAft>
                <a:spcPct val="0"/>
              </a:spcAft>
              <a:defRPr sz="2400">
                <a:solidFill>
                  <a:schemeClr val="tx1"/>
                </a:solidFill>
                <a:latin typeface="Times New Roman" pitchFamily="18" charset="0"/>
              </a:defRPr>
            </a:lvl9pPr>
          </a:lstStyle>
          <a:p>
            <a:pPr eaLnBrk="1" hangingPunct="1"/>
            <a:fld id="{04E6F78E-ECDC-4CFF-8B4A-B844C74F940C}" type="slidenum">
              <a:rPr lang="en-GB" altLang="en-US" sz="1200"/>
              <a:pPr eaLnBrk="1" hangingPunct="1"/>
              <a:t>8</a:t>
            </a:fld>
            <a:endParaRPr lang="en-GB" altLang="en-US" sz="1200"/>
          </a:p>
        </p:txBody>
      </p:sp>
    </p:spTree>
    <p:extLst>
      <p:ext uri="{BB962C8B-B14F-4D97-AF65-F5344CB8AC3E}">
        <p14:creationId xmlns:p14="http://schemas.microsoft.com/office/powerpoint/2010/main" val="3851133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Demanding Role</a:t>
            </a:r>
          </a:p>
          <a:p>
            <a:r>
              <a:rPr lang="en-GB" altLang="en-US"/>
              <a:t>Typical adjectives used to describe the emotional impact of the role included – </a:t>
            </a:r>
            <a:r>
              <a:rPr lang="en-GB" altLang="en-US" i="1"/>
              <a:t>traumatic</a:t>
            </a:r>
            <a:r>
              <a:rPr lang="en-GB" altLang="en-US"/>
              <a:t>; </a:t>
            </a:r>
            <a:r>
              <a:rPr lang="en-GB" altLang="en-US" i="1"/>
              <a:t>nerve wracking</a:t>
            </a:r>
            <a:r>
              <a:rPr lang="en-GB" altLang="en-US"/>
              <a:t>; </a:t>
            </a:r>
            <a:r>
              <a:rPr lang="en-GB" altLang="en-US" i="1"/>
              <a:t>dreadful</a:t>
            </a:r>
            <a:r>
              <a:rPr lang="en-GB" altLang="en-US"/>
              <a:t>; </a:t>
            </a:r>
            <a:r>
              <a:rPr lang="en-GB" altLang="en-US" i="1"/>
              <a:t>very upsetting</a:t>
            </a:r>
            <a:r>
              <a:rPr lang="en-GB" altLang="en-US"/>
              <a:t>; </a:t>
            </a:r>
            <a:r>
              <a:rPr lang="en-GB" altLang="en-US" i="1"/>
              <a:t>hideous</a:t>
            </a:r>
            <a:r>
              <a:rPr lang="en-GB" altLang="en-US"/>
              <a:t>; and ultimately, </a:t>
            </a:r>
            <a:r>
              <a:rPr lang="en-GB" altLang="en-US" i="1"/>
              <a:t>stressful</a:t>
            </a:r>
            <a:r>
              <a:rPr lang="en-GB" altLang="en-US"/>
              <a:t>.</a:t>
            </a:r>
          </a:p>
          <a:p>
            <a:r>
              <a:rPr lang="en-GB" altLang="en-US" b="1"/>
              <a:t>Proximity</a:t>
            </a:r>
          </a:p>
          <a:p>
            <a:r>
              <a:rPr lang="en-GB" altLang="en-US"/>
              <a:t>All claimed the more familiar the victims the harder it was. Tended to affect non HR envoys most, but all felt it right to perform role for their subordinates.</a:t>
            </a:r>
          </a:p>
          <a:p>
            <a:r>
              <a:rPr lang="en-GB" altLang="en-US" b="1"/>
              <a:t>Distancing</a:t>
            </a:r>
          </a:p>
          <a:p>
            <a:r>
              <a:rPr lang="en-GB" altLang="en-US"/>
              <a:t>Cognitive tricks (such as separating envoy role from normal role and self) and emotional hardening (but not in way that could be perceived by victims).</a:t>
            </a:r>
          </a:p>
          <a:p>
            <a:r>
              <a:rPr lang="en-GB" altLang="en-US" b="1"/>
              <a:t>Work overload</a:t>
            </a:r>
            <a:endParaRPr lang="en-GB" altLang="en-US"/>
          </a:p>
          <a:p>
            <a:r>
              <a:rPr lang="en-GB" altLang="en-US"/>
              <a:t>Applied to all but a particular issue for non HR envoys where role was often additional to normal role rather than part of it (as for HR).</a:t>
            </a:r>
          </a:p>
          <a:p>
            <a:r>
              <a:rPr lang="en-GB" altLang="en-US" b="1"/>
              <a:t>Cognitive dissonance</a:t>
            </a:r>
          </a:p>
          <a:p>
            <a:r>
              <a:rPr lang="en-GB" altLang="en-US"/>
              <a:t>Often couldn’t buy into (political) rationale for downsizing or why particular groups of staff were targeted.</a:t>
            </a:r>
          </a:p>
          <a:p>
            <a:r>
              <a:rPr lang="en-GB" altLang="en-US" b="1"/>
              <a:t>Well being</a:t>
            </a:r>
          </a:p>
          <a:p>
            <a:r>
              <a:rPr lang="en-GB" altLang="en-US"/>
              <a:t>No reports of direct mental or physical ailments (perhaps an inability to shake of illness as might be expected). Main concern was emotional overspill into home life.</a:t>
            </a: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4139" indent="-286207" eaLnBrk="0" hangingPunct="0">
              <a:defRPr sz="2400">
                <a:solidFill>
                  <a:schemeClr val="tx1"/>
                </a:solidFill>
                <a:latin typeface="Times New Roman" pitchFamily="18" charset="0"/>
              </a:defRPr>
            </a:lvl2pPr>
            <a:lvl3pPr marL="1144829" indent="-228966" eaLnBrk="0" hangingPunct="0">
              <a:defRPr sz="2400">
                <a:solidFill>
                  <a:schemeClr val="tx1"/>
                </a:solidFill>
                <a:latin typeface="Times New Roman" pitchFamily="18" charset="0"/>
              </a:defRPr>
            </a:lvl3pPr>
            <a:lvl4pPr marL="1602760" indent="-228966" eaLnBrk="0" hangingPunct="0">
              <a:defRPr sz="2400">
                <a:solidFill>
                  <a:schemeClr val="tx1"/>
                </a:solidFill>
                <a:latin typeface="Times New Roman" pitchFamily="18" charset="0"/>
              </a:defRPr>
            </a:lvl4pPr>
            <a:lvl5pPr marL="2060692" indent="-228966" eaLnBrk="0" hangingPunct="0">
              <a:defRPr sz="2400">
                <a:solidFill>
                  <a:schemeClr val="tx1"/>
                </a:solidFill>
                <a:latin typeface="Times New Roman" pitchFamily="18" charset="0"/>
              </a:defRPr>
            </a:lvl5pPr>
            <a:lvl6pPr marL="2518623" indent="-228966" eaLnBrk="0" fontAlgn="base" hangingPunct="0">
              <a:spcBef>
                <a:spcPct val="0"/>
              </a:spcBef>
              <a:spcAft>
                <a:spcPct val="0"/>
              </a:spcAft>
              <a:defRPr sz="2400">
                <a:solidFill>
                  <a:schemeClr val="tx1"/>
                </a:solidFill>
                <a:latin typeface="Times New Roman" pitchFamily="18" charset="0"/>
              </a:defRPr>
            </a:lvl6pPr>
            <a:lvl7pPr marL="2976555" indent="-228966" eaLnBrk="0" fontAlgn="base" hangingPunct="0">
              <a:spcBef>
                <a:spcPct val="0"/>
              </a:spcBef>
              <a:spcAft>
                <a:spcPct val="0"/>
              </a:spcAft>
              <a:defRPr sz="2400">
                <a:solidFill>
                  <a:schemeClr val="tx1"/>
                </a:solidFill>
                <a:latin typeface="Times New Roman" pitchFamily="18" charset="0"/>
              </a:defRPr>
            </a:lvl7pPr>
            <a:lvl8pPr marL="3434486" indent="-228966" eaLnBrk="0" fontAlgn="base" hangingPunct="0">
              <a:spcBef>
                <a:spcPct val="0"/>
              </a:spcBef>
              <a:spcAft>
                <a:spcPct val="0"/>
              </a:spcAft>
              <a:defRPr sz="2400">
                <a:solidFill>
                  <a:schemeClr val="tx1"/>
                </a:solidFill>
                <a:latin typeface="Times New Roman" pitchFamily="18" charset="0"/>
              </a:defRPr>
            </a:lvl8pPr>
            <a:lvl9pPr marL="3892418" indent="-228966" eaLnBrk="0" fontAlgn="base" hangingPunct="0">
              <a:spcBef>
                <a:spcPct val="0"/>
              </a:spcBef>
              <a:spcAft>
                <a:spcPct val="0"/>
              </a:spcAft>
              <a:defRPr sz="2400">
                <a:solidFill>
                  <a:schemeClr val="tx1"/>
                </a:solidFill>
                <a:latin typeface="Times New Roman" pitchFamily="18" charset="0"/>
              </a:defRPr>
            </a:lvl9pPr>
          </a:lstStyle>
          <a:p>
            <a:pPr eaLnBrk="1" hangingPunct="1"/>
            <a:fld id="{8E21146E-4B5B-4364-9058-378E6BD88D51}" type="slidenum">
              <a:rPr lang="en-GB" altLang="en-US" sz="1200"/>
              <a:pPr eaLnBrk="1" hangingPunct="1"/>
              <a:t>9</a:t>
            </a:fld>
            <a:endParaRPr lang="en-GB" altLang="en-US" sz="1200"/>
          </a:p>
        </p:txBody>
      </p:sp>
    </p:spTree>
    <p:extLst>
      <p:ext uri="{BB962C8B-B14F-4D97-AF65-F5344CB8AC3E}">
        <p14:creationId xmlns:p14="http://schemas.microsoft.com/office/powerpoint/2010/main" val="3242414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4139" indent="-286207" eaLnBrk="0" hangingPunct="0">
              <a:defRPr sz="2400">
                <a:solidFill>
                  <a:schemeClr val="tx1"/>
                </a:solidFill>
                <a:latin typeface="Times New Roman" pitchFamily="18" charset="0"/>
              </a:defRPr>
            </a:lvl2pPr>
            <a:lvl3pPr marL="1144829" indent="-228966" eaLnBrk="0" hangingPunct="0">
              <a:defRPr sz="2400">
                <a:solidFill>
                  <a:schemeClr val="tx1"/>
                </a:solidFill>
                <a:latin typeface="Times New Roman" pitchFamily="18" charset="0"/>
              </a:defRPr>
            </a:lvl3pPr>
            <a:lvl4pPr marL="1602760" indent="-228966" eaLnBrk="0" hangingPunct="0">
              <a:defRPr sz="2400">
                <a:solidFill>
                  <a:schemeClr val="tx1"/>
                </a:solidFill>
                <a:latin typeface="Times New Roman" pitchFamily="18" charset="0"/>
              </a:defRPr>
            </a:lvl4pPr>
            <a:lvl5pPr marL="2060692" indent="-228966" eaLnBrk="0" hangingPunct="0">
              <a:defRPr sz="2400">
                <a:solidFill>
                  <a:schemeClr val="tx1"/>
                </a:solidFill>
                <a:latin typeface="Times New Roman" pitchFamily="18" charset="0"/>
              </a:defRPr>
            </a:lvl5pPr>
            <a:lvl6pPr marL="2518623" indent="-228966" eaLnBrk="0" fontAlgn="base" hangingPunct="0">
              <a:spcBef>
                <a:spcPct val="0"/>
              </a:spcBef>
              <a:spcAft>
                <a:spcPct val="0"/>
              </a:spcAft>
              <a:defRPr sz="2400">
                <a:solidFill>
                  <a:schemeClr val="tx1"/>
                </a:solidFill>
                <a:latin typeface="Times New Roman" pitchFamily="18" charset="0"/>
              </a:defRPr>
            </a:lvl6pPr>
            <a:lvl7pPr marL="2976555" indent="-228966" eaLnBrk="0" fontAlgn="base" hangingPunct="0">
              <a:spcBef>
                <a:spcPct val="0"/>
              </a:spcBef>
              <a:spcAft>
                <a:spcPct val="0"/>
              </a:spcAft>
              <a:defRPr sz="2400">
                <a:solidFill>
                  <a:schemeClr val="tx1"/>
                </a:solidFill>
                <a:latin typeface="Times New Roman" pitchFamily="18" charset="0"/>
              </a:defRPr>
            </a:lvl7pPr>
            <a:lvl8pPr marL="3434486" indent="-228966" eaLnBrk="0" fontAlgn="base" hangingPunct="0">
              <a:spcBef>
                <a:spcPct val="0"/>
              </a:spcBef>
              <a:spcAft>
                <a:spcPct val="0"/>
              </a:spcAft>
              <a:defRPr sz="2400">
                <a:solidFill>
                  <a:schemeClr val="tx1"/>
                </a:solidFill>
                <a:latin typeface="Times New Roman" pitchFamily="18" charset="0"/>
              </a:defRPr>
            </a:lvl8pPr>
            <a:lvl9pPr marL="3892418" indent="-228966" eaLnBrk="0" fontAlgn="base" hangingPunct="0">
              <a:spcBef>
                <a:spcPct val="0"/>
              </a:spcBef>
              <a:spcAft>
                <a:spcPct val="0"/>
              </a:spcAft>
              <a:defRPr sz="2400">
                <a:solidFill>
                  <a:schemeClr val="tx1"/>
                </a:solidFill>
                <a:latin typeface="Times New Roman" pitchFamily="18" charset="0"/>
              </a:defRPr>
            </a:lvl9pPr>
          </a:lstStyle>
          <a:p>
            <a:pPr eaLnBrk="1" hangingPunct="1"/>
            <a:fld id="{DBDB1092-E968-475B-9090-73F99D71A155}" type="slidenum">
              <a:rPr lang="en-GB" altLang="en-US" sz="1200"/>
              <a:pPr eaLnBrk="1" hangingPunct="1"/>
              <a:t>10</a:t>
            </a:fld>
            <a:endParaRPr lang="en-GB" altLang="en-US" sz="1200"/>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Failure to consult can render a dismissal unfair - it can also lead to a protective award which is </a:t>
            </a:r>
          </a:p>
          <a:p>
            <a:pPr eaLnBrk="1" hangingPunct="1"/>
            <a:endParaRPr lang="en-GB" altLang="en-US"/>
          </a:p>
          <a:p>
            <a:pPr eaLnBrk="1" hangingPunct="1"/>
            <a:r>
              <a:rPr lang="en-GB" altLang="en-US"/>
              <a:t>Smith et al (1999) found that redundancy was handled most successfully where organisations adopted a flexible approach to negotiations - where employers entered consultations reluctantly and unwilling to change plans - redundancy caused more ill-will, negative after effects and confusion amongst employees</a:t>
            </a:r>
          </a:p>
        </p:txBody>
      </p:sp>
    </p:spTree>
    <p:extLst>
      <p:ext uri="{BB962C8B-B14F-4D97-AF65-F5344CB8AC3E}">
        <p14:creationId xmlns:p14="http://schemas.microsoft.com/office/powerpoint/2010/main" val="535565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4139" indent="-286207" eaLnBrk="0" hangingPunct="0">
              <a:defRPr sz="2400">
                <a:solidFill>
                  <a:schemeClr val="tx1"/>
                </a:solidFill>
                <a:latin typeface="Times New Roman" pitchFamily="18" charset="0"/>
              </a:defRPr>
            </a:lvl2pPr>
            <a:lvl3pPr marL="1144829" indent="-228966" eaLnBrk="0" hangingPunct="0">
              <a:defRPr sz="2400">
                <a:solidFill>
                  <a:schemeClr val="tx1"/>
                </a:solidFill>
                <a:latin typeface="Times New Roman" pitchFamily="18" charset="0"/>
              </a:defRPr>
            </a:lvl3pPr>
            <a:lvl4pPr marL="1602760" indent="-228966" eaLnBrk="0" hangingPunct="0">
              <a:defRPr sz="2400">
                <a:solidFill>
                  <a:schemeClr val="tx1"/>
                </a:solidFill>
                <a:latin typeface="Times New Roman" pitchFamily="18" charset="0"/>
              </a:defRPr>
            </a:lvl4pPr>
            <a:lvl5pPr marL="2060692" indent="-228966" eaLnBrk="0" hangingPunct="0">
              <a:defRPr sz="2400">
                <a:solidFill>
                  <a:schemeClr val="tx1"/>
                </a:solidFill>
                <a:latin typeface="Times New Roman" pitchFamily="18" charset="0"/>
              </a:defRPr>
            </a:lvl5pPr>
            <a:lvl6pPr marL="2518623" indent="-228966" eaLnBrk="0" fontAlgn="base" hangingPunct="0">
              <a:spcBef>
                <a:spcPct val="0"/>
              </a:spcBef>
              <a:spcAft>
                <a:spcPct val="0"/>
              </a:spcAft>
              <a:defRPr sz="2400">
                <a:solidFill>
                  <a:schemeClr val="tx1"/>
                </a:solidFill>
                <a:latin typeface="Times New Roman" pitchFamily="18" charset="0"/>
              </a:defRPr>
            </a:lvl6pPr>
            <a:lvl7pPr marL="2976555" indent="-228966" eaLnBrk="0" fontAlgn="base" hangingPunct="0">
              <a:spcBef>
                <a:spcPct val="0"/>
              </a:spcBef>
              <a:spcAft>
                <a:spcPct val="0"/>
              </a:spcAft>
              <a:defRPr sz="2400">
                <a:solidFill>
                  <a:schemeClr val="tx1"/>
                </a:solidFill>
                <a:latin typeface="Times New Roman" pitchFamily="18" charset="0"/>
              </a:defRPr>
            </a:lvl7pPr>
            <a:lvl8pPr marL="3434486" indent="-228966" eaLnBrk="0" fontAlgn="base" hangingPunct="0">
              <a:spcBef>
                <a:spcPct val="0"/>
              </a:spcBef>
              <a:spcAft>
                <a:spcPct val="0"/>
              </a:spcAft>
              <a:defRPr sz="2400">
                <a:solidFill>
                  <a:schemeClr val="tx1"/>
                </a:solidFill>
                <a:latin typeface="Times New Roman" pitchFamily="18" charset="0"/>
              </a:defRPr>
            </a:lvl8pPr>
            <a:lvl9pPr marL="3892418" indent="-228966" eaLnBrk="0" fontAlgn="base" hangingPunct="0">
              <a:spcBef>
                <a:spcPct val="0"/>
              </a:spcBef>
              <a:spcAft>
                <a:spcPct val="0"/>
              </a:spcAft>
              <a:defRPr sz="2400">
                <a:solidFill>
                  <a:schemeClr val="tx1"/>
                </a:solidFill>
                <a:latin typeface="Times New Roman" pitchFamily="18" charset="0"/>
              </a:defRPr>
            </a:lvl9pPr>
          </a:lstStyle>
          <a:p>
            <a:pPr eaLnBrk="1" hangingPunct="1"/>
            <a:fld id="{CD9394B4-8DD1-480F-9422-2259EB1F81FC}" type="slidenum">
              <a:rPr lang="en-GB" altLang="en-US" sz="1200"/>
              <a:pPr eaLnBrk="1" hangingPunct="1"/>
              <a:t>15</a:t>
            </a:fld>
            <a:endParaRPr lang="en-GB" altLang="en-US" sz="1200"/>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6307474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17/11/2020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17/11/2020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17/11/2020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17/11/2020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17/11/2020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5.xml.rels><?xml version="1.0" encoding="UTF-8" standalone="yes"?>
<Relationships xmlns="http://schemas.openxmlformats.org/package/2006/relationships"><Relationship Id="rId3" Type="http://schemas.openxmlformats.org/officeDocument/2006/relationships/hyperlink" Target="http://www.acas.org.uk/media/pdf/1/1/Redundancy-handling-accessible-version.pdf" TargetMode="External"/><Relationship Id="rId2" Type="http://schemas.openxmlformats.org/officeDocument/2006/relationships/notesSlide" Target="../notesSlides/notesSlide9.xml"/><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59971" y="1783959"/>
            <a:ext cx="3483937" cy="2889114"/>
          </a:xfrm>
        </p:spPr>
        <p:txBody>
          <a:bodyPr anchor="b">
            <a:normAutofit/>
          </a:bodyPr>
          <a:lstStyle/>
          <a:p>
            <a:pPr algn="l"/>
            <a:r>
              <a:rPr lang="en-GB" sz="2400" b="1" kern="1200" dirty="0">
                <a:solidFill>
                  <a:schemeClr val="bg1"/>
                </a:solidFill>
                <a:effectLst/>
              </a:rPr>
              <a:t>Managing Employment Relations, 7e</a:t>
            </a:r>
            <a:br>
              <a:rPr lang="en-GB" sz="2400" b="1" kern="1200" dirty="0">
                <a:solidFill>
                  <a:schemeClr val="bg1"/>
                </a:solidFill>
                <a:effectLst/>
              </a:rPr>
            </a:br>
            <a:br>
              <a:rPr lang="en-GB" sz="2400" kern="1200" dirty="0">
                <a:solidFill>
                  <a:schemeClr val="bg1"/>
                </a:solidFill>
                <a:effectLst/>
              </a:rPr>
            </a:br>
            <a:r>
              <a:rPr lang="en-GB" sz="2400" kern="1200" dirty="0">
                <a:solidFill>
                  <a:schemeClr val="bg1"/>
                </a:solidFill>
                <a:effectLst/>
              </a:rPr>
              <a:t>Chapter 12</a:t>
            </a:r>
            <a:br>
              <a:rPr lang="en-GB" sz="2400" kern="1200" dirty="0">
                <a:solidFill>
                  <a:schemeClr val="bg1"/>
                </a:solidFill>
                <a:effectLst/>
              </a:rPr>
            </a:br>
            <a:br>
              <a:rPr lang="en-GB" sz="2400" kern="1200" dirty="0">
                <a:solidFill>
                  <a:schemeClr val="bg1"/>
                </a:solidFill>
                <a:effectLst/>
              </a:rPr>
            </a:br>
            <a:r>
              <a:rPr lang="en-GB" sz="2400" b="1" dirty="0">
                <a:solidFill>
                  <a:schemeClr val="bg1"/>
                </a:solidFill>
              </a:rPr>
              <a:t>Redundancy</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753" r="12409"/>
          <a:stretch/>
        </p:blipFill>
        <p:spPr>
          <a:xfrm>
            <a:off x="346400" y="489204"/>
            <a:ext cx="2972154" cy="4511421"/>
          </a:xfrm>
          <a:prstGeom prst="rect">
            <a:avLst/>
          </a:prstGeom>
        </p:spPr>
      </p:pic>
    </p:spTree>
    <p:extLst>
      <p:ext uri="{BB962C8B-B14F-4D97-AF65-F5344CB8AC3E}">
        <p14:creationId xmlns:p14="http://schemas.microsoft.com/office/powerpoint/2010/main" val="271461224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Session Outline</a:t>
            </a:r>
          </a:p>
        </p:txBody>
      </p:sp>
      <p:sp>
        <p:nvSpPr>
          <p:cNvPr id="3" name="Content Placeholder 2"/>
          <p:cNvSpPr>
            <a:spLocks noGrp="1"/>
          </p:cNvSpPr>
          <p:nvPr>
            <p:ph idx="1"/>
          </p:nvPr>
        </p:nvSpPr>
        <p:spPr/>
        <p:txBody>
          <a:bodyPr/>
          <a:lstStyle/>
          <a:p>
            <a:r>
              <a:rPr lang="en-GB" dirty="0"/>
              <a:t>Defining redundancy</a:t>
            </a:r>
          </a:p>
          <a:p>
            <a:r>
              <a:rPr lang="en-GB" dirty="0"/>
              <a:t>Redundancy and the management of change</a:t>
            </a:r>
          </a:p>
          <a:p>
            <a:r>
              <a:rPr lang="en-GB" dirty="0"/>
              <a:t>The impact of redundancy</a:t>
            </a:r>
          </a:p>
          <a:p>
            <a:r>
              <a:rPr lang="en-GB" dirty="0"/>
              <a:t>Managing redundancy – the role of the envoy</a:t>
            </a:r>
          </a:p>
          <a:p>
            <a:r>
              <a:rPr lang="en-GB" dirty="0"/>
              <a:t>The legal framework of redundancy – consultation and selection</a:t>
            </a:r>
          </a:p>
          <a:p>
            <a:r>
              <a:rPr lang="en-GB" dirty="0"/>
              <a:t>The aftermath </a:t>
            </a:r>
            <a:r>
              <a:rPr lang="en-GB"/>
              <a:t>of redundancy</a:t>
            </a:r>
            <a:endParaRPr lang="en-GB" dirty="0"/>
          </a:p>
        </p:txBody>
      </p:sp>
    </p:spTree>
    <p:extLst>
      <p:ext uri="{BB962C8B-B14F-4D97-AF65-F5344CB8AC3E}">
        <p14:creationId xmlns:p14="http://schemas.microsoft.com/office/powerpoint/2010/main" val="9115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p:txBody>
          <a:bodyPr>
            <a:normAutofit/>
          </a:bodyPr>
          <a:lstStyle/>
          <a:p>
            <a:r>
              <a:rPr lang="en-US" dirty="0"/>
              <a:t>When you have completed this chapter, you should be able to: </a:t>
            </a:r>
            <a:endParaRPr lang="en-GB" dirty="0"/>
          </a:p>
          <a:p>
            <a:pPr lvl="1"/>
            <a:r>
              <a:rPr lang="en-US" i="1" dirty="0"/>
              <a:t>Understand and critically evaluate the connection between redundancy and the management of change</a:t>
            </a:r>
            <a:endParaRPr lang="en-GB" dirty="0"/>
          </a:p>
          <a:p>
            <a:pPr lvl="1"/>
            <a:r>
              <a:rPr lang="en-US" i="1" dirty="0"/>
              <a:t>Critically assess the roles played by manager tasked with making staff redundant </a:t>
            </a:r>
            <a:endParaRPr lang="en-GB" dirty="0"/>
          </a:p>
          <a:p>
            <a:pPr lvl="1"/>
            <a:r>
              <a:rPr lang="en-US" i="1" dirty="0"/>
              <a:t>Explain how to produce a redundancy policy and associated procedures</a:t>
            </a:r>
            <a:endParaRPr lang="en-GB" dirty="0"/>
          </a:p>
          <a:p>
            <a:pPr lvl="1"/>
            <a:r>
              <a:rPr lang="en-US" i="1" dirty="0"/>
              <a:t>Understand and provide advice on the legal framework in respect of redundancy, in particular the requirements on consultation</a:t>
            </a:r>
            <a:endParaRPr lang="en-GB" dirty="0"/>
          </a:p>
          <a:p>
            <a:pPr lvl="1"/>
            <a:r>
              <a:rPr lang="en-US" i="1" dirty="0"/>
              <a:t>Evaluate the long-term implications of redundancy for </a:t>
            </a:r>
            <a:r>
              <a:rPr lang="en-US" i="1" dirty="0" err="1"/>
              <a:t>organisational</a:t>
            </a:r>
            <a:r>
              <a:rPr lang="en-US" i="1" dirty="0"/>
              <a:t> survivors and identify appropriate measures for managing this issue.</a:t>
            </a:r>
            <a:endParaRPr lang="en-GB" dirty="0"/>
          </a:p>
          <a:p>
            <a:endParaRPr lang="en-GB" dirty="0"/>
          </a:p>
        </p:txBody>
      </p:sp>
    </p:spTree>
    <p:extLst>
      <p:ext uri="{BB962C8B-B14F-4D97-AF65-F5344CB8AC3E}">
        <p14:creationId xmlns:p14="http://schemas.microsoft.com/office/powerpoint/2010/main" val="494586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Defining Redundancy</a:t>
            </a:r>
          </a:p>
        </p:txBody>
      </p:sp>
      <p:sp>
        <p:nvSpPr>
          <p:cNvPr id="3" name="Content Placeholder 2"/>
          <p:cNvSpPr>
            <a:spLocks noGrp="1"/>
          </p:cNvSpPr>
          <p:nvPr>
            <p:ph idx="1"/>
          </p:nvPr>
        </p:nvSpPr>
        <p:spPr/>
        <p:txBody>
          <a:bodyPr>
            <a:normAutofit/>
          </a:bodyPr>
          <a:lstStyle/>
          <a:p>
            <a:r>
              <a:rPr lang="en-US" dirty="0"/>
              <a:t>In section 139 of the Employment Rights Act (1996), redundancy is defined as follows:</a:t>
            </a:r>
            <a:endParaRPr lang="en-GB" dirty="0"/>
          </a:p>
          <a:p>
            <a:pPr marL="457200" lvl="1" indent="0">
              <a:buNone/>
            </a:pPr>
            <a:r>
              <a:rPr lang="en-US" dirty="0"/>
              <a:t>(a)	The fact that [the] employer has ceased or intends to cease: </a:t>
            </a:r>
            <a:endParaRPr lang="en-GB" dirty="0"/>
          </a:p>
          <a:p>
            <a:pPr marL="914400" lvl="2" indent="0">
              <a:buNone/>
            </a:pPr>
            <a:r>
              <a:rPr lang="en-US" dirty="0" err="1"/>
              <a:t>i</a:t>
            </a:r>
            <a:r>
              <a:rPr lang="en-US" dirty="0"/>
              <a:t>)	</a:t>
            </a:r>
            <a:r>
              <a:rPr lang="en-US" i="1" dirty="0"/>
              <a:t>To carry on the business for the purposes of which the employee was employed by him, or </a:t>
            </a:r>
            <a:endParaRPr lang="en-GB" dirty="0"/>
          </a:p>
          <a:p>
            <a:pPr marL="914400" lvl="2" indent="0">
              <a:buNone/>
            </a:pPr>
            <a:r>
              <a:rPr lang="en-US" i="1" dirty="0"/>
              <a:t>ii)	To carry on that business in the place where the employee was so employed, or</a:t>
            </a:r>
            <a:endParaRPr lang="en-GB" dirty="0"/>
          </a:p>
          <a:p>
            <a:pPr marL="457200" lvl="1" indent="0">
              <a:buNone/>
            </a:pPr>
            <a:r>
              <a:rPr lang="en-US" dirty="0"/>
              <a:t>(b)	The fact that the requirements of that business – </a:t>
            </a:r>
            <a:endParaRPr lang="en-GB" dirty="0"/>
          </a:p>
          <a:p>
            <a:pPr marL="914400" lvl="2" indent="0">
              <a:buNone/>
            </a:pPr>
            <a:r>
              <a:rPr lang="en-US" dirty="0" err="1"/>
              <a:t>i</a:t>
            </a:r>
            <a:r>
              <a:rPr lang="en-US" dirty="0"/>
              <a:t>)	</a:t>
            </a:r>
            <a:r>
              <a:rPr lang="en-US" i="1" dirty="0"/>
              <a:t>For employees to carry out work of a particular kind, or </a:t>
            </a:r>
            <a:endParaRPr lang="en-GB" dirty="0"/>
          </a:p>
          <a:p>
            <a:pPr marL="914400" lvl="2" indent="0">
              <a:buNone/>
            </a:pPr>
            <a:r>
              <a:rPr lang="en-US" i="1" dirty="0"/>
              <a:t>ii)	For employees to carry out work of a particular kind in the place where the employee was employed by the employer, have ceased or diminished or are expected to cease or diminish.</a:t>
            </a:r>
            <a:endParaRPr lang="en-GB" dirty="0"/>
          </a:p>
          <a:p>
            <a:endParaRPr lang="en-GB" dirty="0"/>
          </a:p>
        </p:txBody>
      </p:sp>
    </p:spTree>
    <p:extLst>
      <p:ext uri="{BB962C8B-B14F-4D97-AF65-F5344CB8AC3E}">
        <p14:creationId xmlns:p14="http://schemas.microsoft.com/office/powerpoint/2010/main" val="2245368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Redundancy and the Management of Change</a:t>
            </a:r>
          </a:p>
        </p:txBody>
      </p:sp>
      <p:sp>
        <p:nvSpPr>
          <p:cNvPr id="3" name="Content Placeholder 2"/>
          <p:cNvSpPr>
            <a:spLocks noGrp="1"/>
          </p:cNvSpPr>
          <p:nvPr>
            <p:ph idx="1"/>
          </p:nvPr>
        </p:nvSpPr>
        <p:spPr>
          <a:xfrm>
            <a:off x="628650" y="1570892"/>
            <a:ext cx="7886700" cy="4649908"/>
          </a:xfrm>
        </p:spPr>
        <p:txBody>
          <a:bodyPr/>
          <a:lstStyle/>
          <a:p>
            <a:r>
              <a:rPr lang="en-US" dirty="0"/>
              <a:t>Rapid change in the external context may make redundancies</a:t>
            </a:r>
          </a:p>
          <a:p>
            <a:r>
              <a:rPr lang="en-US" dirty="0"/>
              <a:t>Redundancies could sometimes be avoided with greater HR planning, training or skills development</a:t>
            </a:r>
          </a:p>
          <a:p>
            <a:r>
              <a:rPr lang="en-US" dirty="0"/>
              <a:t>Cost saving through redundancy may be wiped out by in long term by effects of reduced morale and commitment </a:t>
            </a:r>
          </a:p>
          <a:p>
            <a:r>
              <a:rPr lang="en-US" dirty="0"/>
              <a:t>Impact of 2008/9 recession was less than feared</a:t>
            </a:r>
          </a:p>
          <a:p>
            <a:pPr lvl="1"/>
            <a:r>
              <a:rPr lang="en-US" dirty="0"/>
              <a:t>Innovative ways to mitigate impact of lost business and reduced revenues</a:t>
            </a:r>
          </a:p>
          <a:p>
            <a:pPr lvl="1"/>
            <a:r>
              <a:rPr lang="en-US" dirty="0"/>
              <a:t>Unions and staff accepting pay restrictions and new working practices</a:t>
            </a:r>
            <a:endParaRPr lang="en-GB" dirty="0"/>
          </a:p>
        </p:txBody>
      </p:sp>
    </p:spTree>
    <p:extLst>
      <p:ext uri="{BB962C8B-B14F-4D97-AF65-F5344CB8AC3E}">
        <p14:creationId xmlns:p14="http://schemas.microsoft.com/office/powerpoint/2010/main" val="2098446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762001"/>
            <a:ext cx="7886700" cy="5005754"/>
          </a:xfrm>
        </p:spPr>
        <p:txBody>
          <a:bodyPr>
            <a:normAutofit fontScale="90000"/>
          </a:bodyPr>
          <a:lstStyle/>
          <a:p>
            <a:br>
              <a:rPr lang="en-GB" dirty="0"/>
            </a:br>
            <a:br>
              <a:rPr lang="en-GB" dirty="0"/>
            </a:br>
            <a:br>
              <a:rPr lang="en-GB" dirty="0"/>
            </a:br>
            <a:r>
              <a:rPr lang="en-GB" sz="5500" dirty="0"/>
              <a:t>Have their been any recent redundancies in your organisations? What was the impact on the workers involved and those left behind?</a:t>
            </a:r>
          </a:p>
        </p:txBody>
      </p:sp>
    </p:spTree>
    <p:extLst>
      <p:ext uri="{BB962C8B-B14F-4D97-AF65-F5344CB8AC3E}">
        <p14:creationId xmlns:p14="http://schemas.microsoft.com/office/powerpoint/2010/main" val="2113138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Impact of Redundancy</a:t>
            </a:r>
          </a:p>
        </p:txBody>
      </p:sp>
      <p:sp>
        <p:nvSpPr>
          <p:cNvPr id="3" name="Content Placeholder 2"/>
          <p:cNvSpPr>
            <a:spLocks noGrp="1"/>
          </p:cNvSpPr>
          <p:nvPr>
            <p:ph idx="1"/>
          </p:nvPr>
        </p:nvSpPr>
        <p:spPr>
          <a:xfrm>
            <a:off x="628650" y="1160585"/>
            <a:ext cx="7886700" cy="5060215"/>
          </a:xfrm>
        </p:spPr>
        <p:txBody>
          <a:bodyPr>
            <a:normAutofit lnSpcReduction="10000"/>
          </a:bodyPr>
          <a:lstStyle/>
          <a:p>
            <a:r>
              <a:rPr lang="en-US" dirty="0"/>
              <a:t>Employee engagement is underpinned by perceptions of support and security</a:t>
            </a:r>
          </a:p>
          <a:p>
            <a:pPr lvl="1"/>
            <a:r>
              <a:rPr lang="en-US" dirty="0"/>
              <a:t>Erodes innovation and co-operation (</a:t>
            </a:r>
            <a:r>
              <a:rPr lang="en-US" dirty="0" err="1"/>
              <a:t>Pfeffer</a:t>
            </a:r>
            <a:r>
              <a:rPr lang="en-US" dirty="0"/>
              <a:t>, 1998)</a:t>
            </a:r>
          </a:p>
          <a:p>
            <a:r>
              <a:rPr lang="en-US" dirty="0"/>
              <a:t>Insecurity is often caused by communication failure</a:t>
            </a:r>
          </a:p>
          <a:p>
            <a:pPr lvl="1"/>
            <a:r>
              <a:rPr lang="en-US" dirty="0"/>
              <a:t>Exacerbated by the use, or misuse, of media such as email, text-messaging and social media</a:t>
            </a:r>
            <a:endParaRPr lang="en-GB" dirty="0"/>
          </a:p>
          <a:p>
            <a:pPr lvl="1"/>
            <a:r>
              <a:rPr lang="en-GB" dirty="0"/>
              <a:t>A CIPD Outlook survey in 2009 found that nearly three-quarters (70%) of employees felt that that redundancies had damaged their morale </a:t>
            </a:r>
          </a:p>
          <a:p>
            <a:r>
              <a:rPr lang="en-GB" dirty="0"/>
              <a:t>R</a:t>
            </a:r>
            <a:r>
              <a:rPr lang="en-US" dirty="0" err="1"/>
              <a:t>egular</a:t>
            </a:r>
            <a:r>
              <a:rPr lang="en-US" dirty="0"/>
              <a:t> communications and meaningful consultation can improve trust </a:t>
            </a:r>
            <a:r>
              <a:rPr lang="en-US" dirty="0" err="1"/>
              <a:t>minimise</a:t>
            </a:r>
            <a:r>
              <a:rPr lang="en-US" dirty="0"/>
              <a:t> negativity (Ranieri, 2010)</a:t>
            </a:r>
          </a:p>
          <a:p>
            <a:r>
              <a:rPr lang="en-US" dirty="0"/>
              <a:t>A clear and agreed redundancy policy and procedure can also help to reduce uncertainty</a:t>
            </a:r>
            <a:endParaRPr lang="en-GB" dirty="0"/>
          </a:p>
          <a:p>
            <a:pPr marL="0" indent="0">
              <a:buNone/>
            </a:pPr>
            <a:r>
              <a:rPr lang="en-US" dirty="0"/>
              <a:t> </a:t>
            </a:r>
            <a:endParaRPr lang="en-GB" dirty="0"/>
          </a:p>
          <a:p>
            <a:endParaRPr lang="en-GB" dirty="0"/>
          </a:p>
        </p:txBody>
      </p:sp>
    </p:spTree>
    <p:extLst>
      <p:ext uri="{BB962C8B-B14F-4D97-AF65-F5344CB8AC3E}">
        <p14:creationId xmlns:p14="http://schemas.microsoft.com/office/powerpoint/2010/main" val="555242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368300"/>
            <a:ext cx="8229600" cy="936625"/>
          </a:xfrm>
        </p:spPr>
        <p:txBody>
          <a:bodyPr rtlCol="0">
            <a:normAutofit fontScale="90000"/>
          </a:bodyPr>
          <a:lstStyle/>
          <a:p>
            <a:pPr eaLnBrk="1" fontAlgn="auto" hangingPunct="1">
              <a:spcAft>
                <a:spcPts val="0"/>
              </a:spcAft>
              <a:defRPr/>
            </a:pPr>
            <a:r>
              <a:rPr lang="en-GB" b="1" dirty="0"/>
              <a:t>Managing Redundancy – The Role of the Envoy</a:t>
            </a:r>
          </a:p>
        </p:txBody>
      </p:sp>
      <p:sp>
        <p:nvSpPr>
          <p:cNvPr id="3" name="Content Placeholder 2"/>
          <p:cNvSpPr>
            <a:spLocks noGrp="1"/>
          </p:cNvSpPr>
          <p:nvPr>
            <p:ph idx="1"/>
          </p:nvPr>
        </p:nvSpPr>
        <p:spPr>
          <a:xfrm>
            <a:off x="457200" y="1348154"/>
            <a:ext cx="8229600" cy="4778009"/>
          </a:xfrm>
        </p:spPr>
        <p:txBody>
          <a:bodyPr rtlCol="0">
            <a:normAutofit fontScale="92500" lnSpcReduction="20000"/>
          </a:bodyPr>
          <a:lstStyle/>
          <a:p>
            <a:pPr eaLnBrk="1" fontAlgn="auto" hangingPunct="1">
              <a:spcAft>
                <a:spcPts val="0"/>
              </a:spcAft>
              <a:buFont typeface="Arial" pitchFamily="34" charset="0"/>
              <a:buChar char="•"/>
              <a:defRPr/>
            </a:pPr>
            <a:endParaRPr lang="en-GB" dirty="0"/>
          </a:p>
          <a:p>
            <a:pPr eaLnBrk="1" fontAlgn="auto" hangingPunct="1">
              <a:lnSpc>
                <a:spcPct val="120000"/>
              </a:lnSpc>
              <a:spcBef>
                <a:spcPts val="0"/>
              </a:spcBef>
              <a:spcAft>
                <a:spcPts val="0"/>
              </a:spcAft>
              <a:buFont typeface="Arial" pitchFamily="34" charset="0"/>
              <a:buChar char="•"/>
              <a:defRPr/>
            </a:pPr>
            <a:r>
              <a:rPr lang="en-GB" sz="2900" dirty="0"/>
              <a:t>Research into redundancy envoys (Ashman, 2013)</a:t>
            </a:r>
          </a:p>
          <a:p>
            <a:pPr eaLnBrk="1" fontAlgn="auto" hangingPunct="1">
              <a:lnSpc>
                <a:spcPct val="120000"/>
              </a:lnSpc>
              <a:spcBef>
                <a:spcPts val="0"/>
              </a:spcBef>
              <a:spcAft>
                <a:spcPts val="0"/>
              </a:spcAft>
              <a:buFont typeface="Arial" pitchFamily="34" charset="0"/>
              <a:buChar char="•"/>
              <a:defRPr/>
            </a:pPr>
            <a:r>
              <a:rPr lang="en-GB" sz="2900" dirty="0"/>
              <a:t>Disproportionate impact on support staff</a:t>
            </a:r>
          </a:p>
          <a:p>
            <a:pPr eaLnBrk="1" fontAlgn="auto" hangingPunct="1">
              <a:lnSpc>
                <a:spcPct val="120000"/>
              </a:lnSpc>
              <a:spcBef>
                <a:spcPts val="0"/>
              </a:spcBef>
              <a:spcAft>
                <a:spcPts val="0"/>
              </a:spcAft>
              <a:buFont typeface="Arial" pitchFamily="34" charset="0"/>
              <a:buChar char="•"/>
              <a:defRPr/>
            </a:pPr>
            <a:r>
              <a:rPr lang="en-GB" sz="2900" dirty="0"/>
              <a:t>Public service ethic added to concerns over the broader impact of decline or removal of services</a:t>
            </a:r>
          </a:p>
          <a:p>
            <a:pPr eaLnBrk="1" fontAlgn="auto" hangingPunct="1">
              <a:lnSpc>
                <a:spcPct val="120000"/>
              </a:lnSpc>
              <a:spcBef>
                <a:spcPts val="0"/>
              </a:spcBef>
              <a:spcAft>
                <a:spcPts val="0"/>
              </a:spcAft>
              <a:buFont typeface="Arial" pitchFamily="34" charset="0"/>
              <a:buChar char="•"/>
              <a:defRPr/>
            </a:pPr>
            <a:r>
              <a:rPr lang="en-GB" sz="2900" dirty="0"/>
              <a:t>Relationships with trade unions assisted the management of redundancies</a:t>
            </a:r>
          </a:p>
          <a:p>
            <a:pPr eaLnBrk="1" fontAlgn="auto" hangingPunct="1">
              <a:lnSpc>
                <a:spcPct val="120000"/>
              </a:lnSpc>
              <a:spcBef>
                <a:spcPts val="0"/>
              </a:spcBef>
              <a:spcAft>
                <a:spcPts val="0"/>
              </a:spcAft>
              <a:buFont typeface="Arial" pitchFamily="34" charset="0"/>
              <a:buChar char="•"/>
              <a:defRPr/>
            </a:pPr>
            <a:r>
              <a:rPr lang="en-GB" sz="2900" dirty="0"/>
              <a:t>Duration of downsizing implementation and the effect of redeployment – length of consultations were problematic as was sense of continual downsizing</a:t>
            </a:r>
          </a:p>
        </p:txBody>
      </p:sp>
    </p:spTree>
    <p:extLst>
      <p:ext uri="{BB962C8B-B14F-4D97-AF65-F5344CB8AC3E}">
        <p14:creationId xmlns:p14="http://schemas.microsoft.com/office/powerpoint/2010/main" val="3355306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854"/>
          </a:xfrm>
        </p:spPr>
        <p:txBody>
          <a:bodyPr rtlCol="0">
            <a:normAutofit fontScale="90000"/>
          </a:bodyPr>
          <a:lstStyle/>
          <a:p>
            <a:pPr eaLnBrk="1" fontAlgn="auto" hangingPunct="1">
              <a:spcAft>
                <a:spcPts val="0"/>
              </a:spcAft>
              <a:defRPr/>
            </a:pPr>
            <a:br>
              <a:rPr lang="en-GB" b="1" dirty="0"/>
            </a:br>
            <a:r>
              <a:rPr lang="en-GB" b="1" dirty="0"/>
              <a:t>The Experience of Managing Redundancy</a:t>
            </a:r>
            <a:br>
              <a:rPr lang="en-GB" b="1" dirty="0"/>
            </a:br>
            <a:endParaRPr lang="en-GB" dirty="0"/>
          </a:p>
        </p:txBody>
      </p:sp>
      <p:sp>
        <p:nvSpPr>
          <p:cNvPr id="3" name="Content Placeholder 2"/>
          <p:cNvSpPr>
            <a:spLocks noGrp="1"/>
          </p:cNvSpPr>
          <p:nvPr>
            <p:ph idx="1"/>
          </p:nvPr>
        </p:nvSpPr>
        <p:spPr>
          <a:xfrm>
            <a:off x="457200" y="1606061"/>
            <a:ext cx="8229600" cy="4520101"/>
          </a:xfrm>
        </p:spPr>
        <p:txBody>
          <a:bodyPr>
            <a:normAutofit/>
          </a:bodyPr>
          <a:lstStyle/>
          <a:p>
            <a:pPr marL="396000" lvl="1" eaLnBrk="1" hangingPunct="1">
              <a:spcBef>
                <a:spcPts val="0"/>
              </a:spcBef>
              <a:buFont typeface="Arial" panose="020B0604020202020204" pitchFamily="34" charset="0"/>
              <a:buChar char="•"/>
              <a:defRPr/>
            </a:pPr>
            <a:r>
              <a:rPr lang="en-GB" sz="2500" dirty="0"/>
              <a:t>Extremely demanding role with significant emotional impact</a:t>
            </a:r>
            <a:endParaRPr lang="en-GB" sz="2500" i="1" dirty="0"/>
          </a:p>
          <a:p>
            <a:pPr marL="853200" lvl="2">
              <a:lnSpc>
                <a:spcPct val="100000"/>
              </a:lnSpc>
              <a:spcBef>
                <a:spcPts val="0"/>
              </a:spcBef>
              <a:defRPr/>
            </a:pPr>
            <a:r>
              <a:rPr lang="en-GB" dirty="0"/>
              <a:t>Proximity to victims and lack of experience increases impact</a:t>
            </a:r>
          </a:p>
          <a:p>
            <a:pPr marL="853200" lvl="2">
              <a:lnSpc>
                <a:spcPct val="100000"/>
              </a:lnSpc>
              <a:spcBef>
                <a:spcPts val="0"/>
              </a:spcBef>
              <a:defRPr/>
            </a:pPr>
            <a:r>
              <a:rPr lang="en-GB" dirty="0"/>
              <a:t>Significant impact on workload</a:t>
            </a:r>
          </a:p>
          <a:p>
            <a:pPr marL="396000" lvl="1" eaLnBrk="1" hangingPunct="1">
              <a:spcBef>
                <a:spcPts val="0"/>
              </a:spcBef>
              <a:buFont typeface="Arial" panose="020B0604020202020204" pitchFamily="34" charset="0"/>
              <a:buChar char="•"/>
              <a:defRPr/>
            </a:pPr>
            <a:r>
              <a:rPr lang="en-GB" sz="2500" dirty="0"/>
              <a:t>Use of cognitive and emotional distancing techniques</a:t>
            </a:r>
          </a:p>
          <a:p>
            <a:pPr marL="396000" lvl="1" eaLnBrk="1" hangingPunct="1">
              <a:spcBef>
                <a:spcPts val="0"/>
              </a:spcBef>
              <a:buFont typeface="Arial" panose="020B0604020202020204" pitchFamily="34" charset="0"/>
              <a:buChar char="•"/>
              <a:defRPr/>
            </a:pPr>
            <a:r>
              <a:rPr lang="en-GB" sz="2500" dirty="0"/>
              <a:t>Lack of training and preparation – but broader training in mediation was beneficial</a:t>
            </a:r>
          </a:p>
          <a:p>
            <a:pPr marL="396000" lvl="1" eaLnBrk="1" hangingPunct="1">
              <a:spcBef>
                <a:spcPts val="0"/>
              </a:spcBef>
              <a:buFont typeface="Arial" panose="020B0604020202020204" pitchFamily="34" charset="0"/>
              <a:buChar char="•"/>
              <a:defRPr/>
            </a:pPr>
            <a:r>
              <a:rPr lang="en-GB" sz="2500" dirty="0"/>
              <a:t>HR sometimes too focussed on procedure as opposed to needs of the envoy </a:t>
            </a:r>
          </a:p>
          <a:p>
            <a:pPr lvl="1" eaLnBrk="1" hangingPunct="1">
              <a:defRPr/>
            </a:pPr>
            <a:endParaRPr lang="en-GB" dirty="0"/>
          </a:p>
        </p:txBody>
      </p:sp>
    </p:spTree>
    <p:extLst>
      <p:ext uri="{BB962C8B-B14F-4D97-AF65-F5344CB8AC3E}">
        <p14:creationId xmlns:p14="http://schemas.microsoft.com/office/powerpoint/2010/main" val="1224184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68313" y="260350"/>
            <a:ext cx="8229600" cy="1486388"/>
          </a:xfrm>
        </p:spPr>
        <p:txBody>
          <a:bodyPr/>
          <a:lstStyle/>
          <a:p>
            <a:pPr eaLnBrk="1" hangingPunct="1"/>
            <a:r>
              <a:rPr lang="en-GB" altLang="en-US" b="1" dirty="0"/>
              <a:t>Consultation</a:t>
            </a:r>
          </a:p>
        </p:txBody>
      </p:sp>
      <p:sp>
        <p:nvSpPr>
          <p:cNvPr id="4099" name="Rectangle 3"/>
          <p:cNvSpPr>
            <a:spLocks noGrp="1" noChangeArrowheads="1"/>
          </p:cNvSpPr>
          <p:nvPr>
            <p:ph idx="1"/>
          </p:nvPr>
        </p:nvSpPr>
        <p:spPr>
          <a:xfrm>
            <a:off x="323850" y="1676400"/>
            <a:ext cx="8621713" cy="4495800"/>
          </a:xfrm>
        </p:spPr>
        <p:txBody>
          <a:bodyPr/>
          <a:lstStyle/>
          <a:p>
            <a:pPr eaLnBrk="1" hangingPunct="1">
              <a:lnSpc>
                <a:spcPct val="100000"/>
              </a:lnSpc>
              <a:spcBef>
                <a:spcPct val="0"/>
              </a:spcBef>
            </a:pPr>
            <a:r>
              <a:rPr lang="en-GB" altLang="en-US" dirty="0"/>
              <a:t>A failure to consult employees about proposed redundancies may render any dismissal unfair</a:t>
            </a:r>
          </a:p>
          <a:p>
            <a:pPr eaLnBrk="1" hangingPunct="1">
              <a:lnSpc>
                <a:spcPct val="100000"/>
              </a:lnSpc>
              <a:spcBef>
                <a:spcPct val="0"/>
              </a:spcBef>
            </a:pPr>
            <a:r>
              <a:rPr lang="en-GB" altLang="en-US" dirty="0"/>
              <a:t>Collective consultation</a:t>
            </a:r>
          </a:p>
          <a:p>
            <a:pPr lvl="1">
              <a:lnSpc>
                <a:spcPct val="100000"/>
              </a:lnSpc>
              <a:spcBef>
                <a:spcPct val="0"/>
              </a:spcBef>
            </a:pPr>
            <a:r>
              <a:rPr lang="en-GB" altLang="en-US" dirty="0"/>
              <a:t>20+ redundancies at the ‘same establishment’ - 30 days before first dismissal takes effect</a:t>
            </a:r>
          </a:p>
          <a:p>
            <a:pPr lvl="1">
              <a:lnSpc>
                <a:spcPct val="100000"/>
              </a:lnSpc>
              <a:spcBef>
                <a:spcPct val="0"/>
              </a:spcBef>
            </a:pPr>
            <a:r>
              <a:rPr lang="en-GB" altLang="en-US" dirty="0"/>
              <a:t>100 or more - 45 days</a:t>
            </a:r>
          </a:p>
          <a:p>
            <a:pPr lvl="1">
              <a:lnSpc>
                <a:spcPct val="100000"/>
              </a:lnSpc>
              <a:spcBef>
                <a:spcPct val="0"/>
              </a:spcBef>
            </a:pPr>
            <a:r>
              <a:rPr lang="en-GB" altLang="en-US" dirty="0"/>
              <a:t>Consultation should begin at the earliest opportunity</a:t>
            </a:r>
          </a:p>
          <a:p>
            <a:pPr lvl="1">
              <a:lnSpc>
                <a:spcPct val="100000"/>
              </a:lnSpc>
              <a:spcBef>
                <a:spcPct val="0"/>
              </a:spcBef>
            </a:pPr>
            <a:r>
              <a:rPr lang="en-GB" altLang="en-US" dirty="0"/>
              <a:t>Consultation must be genuine and meaningful</a:t>
            </a:r>
          </a:p>
          <a:p>
            <a:pPr eaLnBrk="1" hangingPunct="1">
              <a:lnSpc>
                <a:spcPct val="100000"/>
              </a:lnSpc>
              <a:spcBef>
                <a:spcPct val="0"/>
              </a:spcBef>
            </a:pPr>
            <a:r>
              <a:rPr lang="en-GB" altLang="en-US" dirty="0"/>
              <a:t>Individual consultation</a:t>
            </a:r>
          </a:p>
          <a:p>
            <a:pPr lvl="1">
              <a:lnSpc>
                <a:spcPct val="100000"/>
              </a:lnSpc>
              <a:spcBef>
                <a:spcPct val="0"/>
              </a:spcBef>
            </a:pPr>
            <a:r>
              <a:rPr lang="en-GB" altLang="en-US" dirty="0"/>
              <a:t>Allow proper time for consultation</a:t>
            </a:r>
          </a:p>
          <a:p>
            <a:pPr lvl="1">
              <a:lnSpc>
                <a:spcPct val="100000"/>
              </a:lnSpc>
              <a:spcBef>
                <a:spcPct val="0"/>
              </a:spcBef>
            </a:pPr>
            <a:r>
              <a:rPr lang="en-GB" altLang="en-US" dirty="0"/>
              <a:t>Explore all avenues of alternative work</a:t>
            </a:r>
          </a:p>
          <a:p>
            <a:pPr lvl="1">
              <a:lnSpc>
                <a:spcPct val="100000"/>
              </a:lnSpc>
              <a:spcBef>
                <a:spcPct val="0"/>
              </a:spcBef>
            </a:pPr>
            <a:r>
              <a:rPr lang="en-GB" altLang="en-US" dirty="0"/>
              <a:t>Discuss selection criteria and reasons for selection</a:t>
            </a:r>
          </a:p>
          <a:p>
            <a:pPr lvl="1">
              <a:lnSpc>
                <a:spcPct val="100000"/>
              </a:lnSpc>
              <a:spcBef>
                <a:spcPct val="0"/>
              </a:spcBef>
            </a:pPr>
            <a:r>
              <a:rPr lang="en-GB" altLang="en-US" dirty="0"/>
              <a:t>Consider feedback from employees</a:t>
            </a:r>
          </a:p>
          <a:p>
            <a:pPr eaLnBrk="1" hangingPunct="1">
              <a:spcBef>
                <a:spcPct val="0"/>
              </a:spcBef>
            </a:pPr>
            <a:endParaRPr lang="en-GB" altLang="en-US" sz="2800" dirty="0"/>
          </a:p>
        </p:txBody>
      </p:sp>
    </p:spTree>
    <p:extLst>
      <p:ext uri="{BB962C8B-B14F-4D97-AF65-F5344CB8AC3E}">
        <p14:creationId xmlns:p14="http://schemas.microsoft.com/office/powerpoint/2010/main" val="270007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628650" y="1"/>
            <a:ext cx="7886700" cy="1688122"/>
          </a:xfrm>
        </p:spPr>
        <p:txBody>
          <a:bodyPr/>
          <a:lstStyle/>
          <a:p>
            <a:r>
              <a:rPr lang="en-GB" altLang="en-US" b="1" dirty="0"/>
              <a:t>Redundancy Selection (1)</a:t>
            </a:r>
            <a:endParaRPr lang="en-GB" altLang="en-US" b="1" dirty="0">
              <a:solidFill>
                <a:srgbClr val="7030A0"/>
              </a:solidFill>
            </a:endParaRPr>
          </a:p>
        </p:txBody>
      </p:sp>
      <p:sp>
        <p:nvSpPr>
          <p:cNvPr id="5123" name="Content Placeholder 2"/>
          <p:cNvSpPr>
            <a:spLocks noGrp="1"/>
          </p:cNvSpPr>
          <p:nvPr>
            <p:ph idx="1"/>
          </p:nvPr>
        </p:nvSpPr>
        <p:spPr>
          <a:xfrm>
            <a:off x="628650" y="1500554"/>
            <a:ext cx="7886700" cy="4720246"/>
          </a:xfrm>
        </p:spPr>
        <p:txBody>
          <a:bodyPr>
            <a:noAutofit/>
          </a:bodyPr>
          <a:lstStyle/>
          <a:p>
            <a:pPr eaLnBrk="1" hangingPunct="1">
              <a:lnSpc>
                <a:spcPct val="100000"/>
              </a:lnSpc>
              <a:spcBef>
                <a:spcPts val="0"/>
              </a:spcBef>
            </a:pPr>
            <a:r>
              <a:rPr lang="en-GB" altLang="en-US" dirty="0"/>
              <a:t>After consultation it may be necessary to make compulsory redundancies</a:t>
            </a:r>
          </a:p>
          <a:p>
            <a:pPr eaLnBrk="1" hangingPunct="1">
              <a:lnSpc>
                <a:spcPct val="100000"/>
              </a:lnSpc>
              <a:spcBef>
                <a:spcPts val="0"/>
              </a:spcBef>
            </a:pPr>
            <a:r>
              <a:rPr lang="en-GB" altLang="en-US" dirty="0"/>
              <a:t>If so, a selection process should be used</a:t>
            </a:r>
          </a:p>
          <a:p>
            <a:pPr eaLnBrk="1" hangingPunct="1">
              <a:lnSpc>
                <a:spcPct val="100000"/>
              </a:lnSpc>
              <a:spcBef>
                <a:spcPts val="0"/>
              </a:spcBef>
            </a:pPr>
            <a:r>
              <a:rPr lang="en-GB" altLang="en-US" dirty="0"/>
              <a:t>Unfair selection practices can give rise to unfair dismissal claims</a:t>
            </a:r>
          </a:p>
          <a:p>
            <a:pPr marL="228600" lvl="1">
              <a:lnSpc>
                <a:spcPct val="100000"/>
              </a:lnSpc>
              <a:spcBef>
                <a:spcPts val="0"/>
              </a:spcBef>
            </a:pPr>
            <a:r>
              <a:rPr lang="en-GB" altLang="en-US" sz="2500" dirty="0"/>
              <a:t>Employer may need to demonstrate how the selection process was developed and implemented</a:t>
            </a:r>
          </a:p>
          <a:p>
            <a:pPr eaLnBrk="1" hangingPunct="1">
              <a:lnSpc>
                <a:spcPct val="100000"/>
              </a:lnSpc>
              <a:spcBef>
                <a:spcPts val="0"/>
              </a:spcBef>
            </a:pPr>
            <a:r>
              <a:rPr lang="en-GB" altLang="en-US" dirty="0"/>
              <a:t>The criteria used for selection should be part of the consultation process</a:t>
            </a:r>
          </a:p>
          <a:p>
            <a:pPr eaLnBrk="1" hangingPunct="1">
              <a:lnSpc>
                <a:spcPct val="100000"/>
              </a:lnSpc>
              <a:spcBef>
                <a:spcPts val="0"/>
              </a:spcBef>
            </a:pPr>
            <a:r>
              <a:rPr lang="en-GB" altLang="en-US" dirty="0"/>
              <a:t>Individuals should also be given the opportunity to comment on criteria to be used</a:t>
            </a:r>
          </a:p>
          <a:p>
            <a:pPr marL="0" indent="0">
              <a:lnSpc>
                <a:spcPct val="100000"/>
              </a:lnSpc>
              <a:spcBef>
                <a:spcPts val="0"/>
              </a:spcBef>
              <a:buNone/>
            </a:pPr>
            <a:endParaRPr lang="en-GB" altLang="en-US" dirty="0"/>
          </a:p>
        </p:txBody>
      </p:sp>
    </p:spTree>
    <p:extLst>
      <p:ext uri="{BB962C8B-B14F-4D97-AF65-F5344CB8AC3E}">
        <p14:creationId xmlns:p14="http://schemas.microsoft.com/office/powerpoint/2010/main" val="1377433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628650" y="1"/>
            <a:ext cx="7886700" cy="1688122"/>
          </a:xfrm>
        </p:spPr>
        <p:txBody>
          <a:bodyPr/>
          <a:lstStyle/>
          <a:p>
            <a:r>
              <a:rPr lang="en-GB" altLang="en-US" b="1" dirty="0"/>
              <a:t>Redundancy Selection(2)</a:t>
            </a:r>
          </a:p>
        </p:txBody>
      </p:sp>
      <p:sp>
        <p:nvSpPr>
          <p:cNvPr id="5123" name="Content Placeholder 2"/>
          <p:cNvSpPr>
            <a:spLocks noGrp="1"/>
          </p:cNvSpPr>
          <p:nvPr>
            <p:ph idx="1"/>
          </p:nvPr>
        </p:nvSpPr>
        <p:spPr>
          <a:xfrm>
            <a:off x="628650" y="1406769"/>
            <a:ext cx="7886700" cy="4814031"/>
          </a:xfrm>
        </p:spPr>
        <p:txBody>
          <a:bodyPr>
            <a:normAutofit lnSpcReduction="10000"/>
          </a:bodyPr>
          <a:lstStyle/>
          <a:p>
            <a:pPr eaLnBrk="1" hangingPunct="1"/>
            <a:r>
              <a:rPr lang="en-GB" altLang="en-US" dirty="0"/>
              <a:t>The criteria used should be as objective, measurable and transparent as possible</a:t>
            </a:r>
          </a:p>
          <a:p>
            <a:pPr eaLnBrk="1" hangingPunct="1"/>
            <a:r>
              <a:rPr lang="en-GB" altLang="en-US" dirty="0"/>
              <a:t>Where possible avoid criteria that may indirectly discriminate</a:t>
            </a:r>
          </a:p>
          <a:p>
            <a:pPr lvl="1"/>
            <a:r>
              <a:rPr lang="en-GB" altLang="en-US" sz="2000" dirty="0"/>
              <a:t>Length of service (age, sex)</a:t>
            </a:r>
          </a:p>
          <a:p>
            <a:pPr lvl="1"/>
            <a:r>
              <a:rPr lang="en-GB" altLang="en-US" dirty="0"/>
              <a:t>If using absence consider discounting long periods (disability)</a:t>
            </a:r>
            <a:endParaRPr lang="en-GB" altLang="en-US" sz="2000" dirty="0"/>
          </a:p>
          <a:p>
            <a:pPr eaLnBrk="1" hangingPunct="1"/>
            <a:r>
              <a:rPr lang="en-GB" altLang="en-US" dirty="0"/>
              <a:t>Adopt a scoring system and weigh each criteria</a:t>
            </a:r>
          </a:p>
          <a:p>
            <a:pPr eaLnBrk="1" hangingPunct="1"/>
            <a:r>
              <a:rPr lang="en-GB" altLang="en-US" dirty="0"/>
              <a:t>In scoring, where possible, involve impartial managers in the process</a:t>
            </a:r>
          </a:p>
          <a:p>
            <a:pPr eaLnBrk="1" hangingPunct="1"/>
            <a:r>
              <a:rPr lang="en-GB" altLang="en-US" dirty="0"/>
              <a:t>Provide individuals with an opportunity to feedback on scoring</a:t>
            </a:r>
          </a:p>
          <a:p>
            <a:pPr eaLnBrk="1" hangingPunct="1"/>
            <a:r>
              <a:rPr lang="en-GB" altLang="en-US" dirty="0"/>
              <a:t>Provide a right to appeal</a:t>
            </a:r>
          </a:p>
        </p:txBody>
      </p:sp>
    </p:spTree>
    <p:extLst>
      <p:ext uri="{BB962C8B-B14F-4D97-AF65-F5344CB8AC3E}">
        <p14:creationId xmlns:p14="http://schemas.microsoft.com/office/powerpoint/2010/main" val="2659497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Aftermath of Redundancy</a:t>
            </a:r>
          </a:p>
        </p:txBody>
      </p:sp>
      <p:sp>
        <p:nvSpPr>
          <p:cNvPr id="3" name="Content Placeholder 2"/>
          <p:cNvSpPr>
            <a:spLocks noGrp="1"/>
          </p:cNvSpPr>
          <p:nvPr>
            <p:ph idx="1"/>
          </p:nvPr>
        </p:nvSpPr>
        <p:spPr/>
        <p:txBody>
          <a:bodyPr>
            <a:normAutofit/>
          </a:bodyPr>
          <a:lstStyle/>
          <a:p>
            <a:r>
              <a:rPr lang="en-US" dirty="0"/>
              <a:t>Counselling </a:t>
            </a:r>
            <a:endParaRPr lang="en-GB" dirty="0"/>
          </a:p>
          <a:p>
            <a:pPr lvl="1"/>
            <a:r>
              <a:rPr lang="en-US" dirty="0"/>
              <a:t>Can help employees deal with anger and resentment</a:t>
            </a:r>
          </a:p>
          <a:p>
            <a:pPr lvl="1"/>
            <a:r>
              <a:rPr lang="en-US" dirty="0"/>
              <a:t>Requires specialist skills</a:t>
            </a:r>
          </a:p>
          <a:p>
            <a:r>
              <a:rPr lang="en-US" dirty="0"/>
              <a:t>Outplacement </a:t>
            </a:r>
            <a:endParaRPr lang="en-GB" dirty="0"/>
          </a:p>
          <a:p>
            <a:pPr lvl="1"/>
            <a:r>
              <a:rPr lang="en-GB" dirty="0"/>
              <a:t>S</a:t>
            </a:r>
            <a:r>
              <a:rPr lang="en-US" dirty="0" err="1"/>
              <a:t>upport</a:t>
            </a:r>
            <a:r>
              <a:rPr lang="en-US" dirty="0"/>
              <a:t> and advice which may include CV preparation, job search, interview presentation and training </a:t>
            </a:r>
          </a:p>
          <a:p>
            <a:r>
              <a:rPr lang="en-US" dirty="0"/>
              <a:t>Survivor syndrome - impact on those left behind</a:t>
            </a:r>
          </a:p>
          <a:p>
            <a:pPr lvl="1"/>
            <a:r>
              <a:rPr lang="en-US" dirty="0"/>
              <a:t>Disenchantment, pessimism,  stress and insecurity</a:t>
            </a:r>
          </a:p>
          <a:p>
            <a:pPr lvl="1"/>
            <a:r>
              <a:rPr lang="en-US" dirty="0"/>
              <a:t>Surviving employees often suffer work intensification</a:t>
            </a:r>
          </a:p>
          <a:p>
            <a:r>
              <a:rPr lang="en-US" dirty="0" err="1"/>
              <a:t>Minimised</a:t>
            </a:r>
            <a:r>
              <a:rPr lang="en-US" dirty="0"/>
              <a:t> through fair and structured process</a:t>
            </a:r>
          </a:p>
          <a:p>
            <a:pPr lvl="1"/>
            <a:r>
              <a:rPr lang="en-US" dirty="0"/>
              <a:t>Effective post-redundancy </a:t>
            </a:r>
            <a:r>
              <a:rPr lang="en-US" dirty="0" err="1"/>
              <a:t>programme</a:t>
            </a:r>
            <a:endParaRPr lang="en-US" dirty="0"/>
          </a:p>
          <a:p>
            <a:pPr lvl="1"/>
            <a:r>
              <a:rPr lang="en-US" dirty="0"/>
              <a:t>Ongoing communication between managers and staff </a:t>
            </a:r>
            <a:endParaRPr lang="en-GB" dirty="0"/>
          </a:p>
        </p:txBody>
      </p:sp>
    </p:spTree>
    <p:extLst>
      <p:ext uri="{BB962C8B-B14F-4D97-AF65-F5344CB8AC3E}">
        <p14:creationId xmlns:p14="http://schemas.microsoft.com/office/powerpoint/2010/main" val="260708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p>
        </p:txBody>
      </p:sp>
      <p:sp>
        <p:nvSpPr>
          <p:cNvPr id="3" name="Content Placeholder 2"/>
          <p:cNvSpPr>
            <a:spLocks noGrp="1"/>
          </p:cNvSpPr>
          <p:nvPr>
            <p:ph idx="1"/>
          </p:nvPr>
        </p:nvSpPr>
        <p:spPr>
          <a:xfrm>
            <a:off x="628650" y="1125415"/>
            <a:ext cx="7886700" cy="5095385"/>
          </a:xfrm>
        </p:spPr>
        <p:txBody>
          <a:bodyPr>
            <a:normAutofit/>
          </a:bodyPr>
          <a:lstStyle/>
          <a:p>
            <a:r>
              <a:rPr lang="en-US" sz="2400" dirty="0"/>
              <a:t>The definition of redundancy determines an individual’s right to consultation, compensation, </a:t>
            </a:r>
            <a:r>
              <a:rPr lang="en-US" sz="2400" dirty="0" err="1"/>
              <a:t>etc</a:t>
            </a:r>
            <a:r>
              <a:rPr lang="en-US" sz="2400" dirty="0"/>
              <a:t> </a:t>
            </a:r>
            <a:endParaRPr lang="en-GB" sz="2400" dirty="0"/>
          </a:p>
          <a:p>
            <a:pPr lvl="0"/>
            <a:r>
              <a:rPr lang="en-US" sz="2400" dirty="0"/>
              <a:t>Redundancy should always be a ‘last resort’</a:t>
            </a:r>
          </a:p>
          <a:p>
            <a:pPr lvl="1"/>
            <a:r>
              <a:rPr lang="en-US" sz="1900" dirty="0"/>
              <a:t>Effective policies and procedures are vital</a:t>
            </a:r>
            <a:endParaRPr lang="en-GB" sz="1900" dirty="0"/>
          </a:p>
          <a:p>
            <a:r>
              <a:rPr lang="en-GB" sz="2400" dirty="0"/>
              <a:t>Collective and individual consultation are crucial in order to comply with the law and provide a fair and equitable process</a:t>
            </a:r>
          </a:p>
          <a:p>
            <a:r>
              <a:rPr lang="en-GB" sz="2400" dirty="0"/>
              <a:t>Se</a:t>
            </a:r>
            <a:r>
              <a:rPr lang="en-US" sz="2400" dirty="0"/>
              <a:t>lection in redundancy situations must be objective and capable of standing up to external scrutiny. </a:t>
            </a:r>
            <a:endParaRPr lang="en-GB" sz="2400" dirty="0"/>
          </a:p>
          <a:p>
            <a:pPr lvl="0"/>
            <a:r>
              <a:rPr lang="en-US" sz="2400" dirty="0"/>
              <a:t>Managers tasked with ‘delivering the news’ need proper support and training.</a:t>
            </a:r>
            <a:endParaRPr lang="en-GB" sz="2400" dirty="0"/>
          </a:p>
          <a:p>
            <a:r>
              <a:rPr lang="en-US" dirty="0"/>
              <a:t>Employers need to consider the impact on the survivors or redundancy  </a:t>
            </a:r>
            <a:endParaRPr lang="en-GB" dirty="0"/>
          </a:p>
        </p:txBody>
      </p:sp>
    </p:spTree>
    <p:extLst>
      <p:ext uri="{BB962C8B-B14F-4D97-AF65-F5344CB8AC3E}">
        <p14:creationId xmlns:p14="http://schemas.microsoft.com/office/powerpoint/2010/main" val="342010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28650" y="0"/>
            <a:ext cx="7886700" cy="1676399"/>
          </a:xfrm>
        </p:spPr>
        <p:txBody>
          <a:bodyPr/>
          <a:lstStyle/>
          <a:p>
            <a:pPr eaLnBrk="1" hangingPunct="1"/>
            <a:r>
              <a:rPr lang="en-GB" altLang="en-US" b="1" dirty="0"/>
              <a:t>References</a:t>
            </a:r>
            <a:endParaRPr lang="en-US" altLang="en-US" sz="4800" b="1" dirty="0"/>
          </a:p>
        </p:txBody>
      </p:sp>
      <p:sp>
        <p:nvSpPr>
          <p:cNvPr id="8195" name="Rectangle 3"/>
          <p:cNvSpPr>
            <a:spLocks noGrp="1" noChangeArrowheads="1"/>
          </p:cNvSpPr>
          <p:nvPr>
            <p:ph idx="1"/>
          </p:nvPr>
        </p:nvSpPr>
        <p:spPr>
          <a:xfrm>
            <a:off x="628650" y="1359878"/>
            <a:ext cx="7886700" cy="4860922"/>
          </a:xfrm>
        </p:spPr>
        <p:txBody>
          <a:bodyPr/>
          <a:lstStyle/>
          <a:p>
            <a:pPr eaLnBrk="1" hangingPunct="1">
              <a:buFontTx/>
              <a:buChar char="•"/>
            </a:pPr>
            <a:r>
              <a:rPr lang="en-GB" altLang="en-US" sz="2000" dirty="0" err="1"/>
              <a:t>Acas</a:t>
            </a:r>
            <a:r>
              <a:rPr lang="en-GB" altLang="en-US" sz="2000" dirty="0"/>
              <a:t> (2012) Redundancy Handling </a:t>
            </a:r>
            <a:r>
              <a:rPr lang="en-GB" altLang="en-US" sz="2000" u="sng" dirty="0">
                <a:hlinkClick r:id="rId3"/>
              </a:rPr>
              <a:t>http://www.acas.org.uk/media/pdf/1/1/Redundancy-handling-accessible-version.pdf</a:t>
            </a:r>
            <a:endParaRPr lang="en-GB" altLang="en-US" sz="2000" dirty="0"/>
          </a:p>
          <a:p>
            <a:pPr eaLnBrk="1" hangingPunct="1">
              <a:buFontTx/>
              <a:buChar char="•"/>
            </a:pPr>
            <a:r>
              <a:rPr lang="en-GB" altLang="en-US" sz="2000" dirty="0"/>
              <a:t>Ashman, I. (2013) ‘The face-to-face delivery of downsizing decisions in UK public sector organizations: the envoy role’, Public Management Review, published first online in March, DOI: 10.1080/14719037.2013.785583.</a:t>
            </a:r>
          </a:p>
          <a:p>
            <a:pPr>
              <a:buFontTx/>
              <a:buChar char="•"/>
            </a:pPr>
            <a:r>
              <a:rPr lang="en-GB" altLang="en-US" sz="2000" dirty="0"/>
              <a:t>Daniels, K (2012) </a:t>
            </a:r>
            <a:r>
              <a:rPr lang="en-GB" altLang="en-US" sz="2000" i="1" dirty="0"/>
              <a:t>Employment Law for HR and Business Students, </a:t>
            </a:r>
            <a:r>
              <a:rPr lang="en-GB" altLang="en-US" sz="2000" dirty="0" err="1"/>
              <a:t>Chs</a:t>
            </a:r>
            <a:r>
              <a:rPr lang="en-GB" altLang="en-US" sz="2000" dirty="0"/>
              <a:t> 8 and 9</a:t>
            </a:r>
            <a:endParaRPr lang="en-GB" sz="2000" dirty="0"/>
          </a:p>
          <a:p>
            <a:r>
              <a:rPr lang="en-GB" sz="2000" dirty="0" err="1"/>
              <a:t>Pfeffer</a:t>
            </a:r>
            <a:r>
              <a:rPr lang="en-GB" sz="2000" dirty="0"/>
              <a:t>, J. (1998) </a:t>
            </a:r>
            <a:r>
              <a:rPr lang="en-GB" sz="2000" i="1" dirty="0"/>
              <a:t>The Human Equation: Building Profits by Putting People First. </a:t>
            </a:r>
            <a:r>
              <a:rPr lang="en-GB" sz="2000" dirty="0"/>
              <a:t>Boston: Harvard Business School Press.</a:t>
            </a:r>
          </a:p>
          <a:p>
            <a:pPr>
              <a:buFontTx/>
              <a:buChar char="•"/>
            </a:pPr>
            <a:endParaRPr lang="en-GB" altLang="en-US" sz="2400" dirty="0"/>
          </a:p>
          <a:p>
            <a:pPr marL="0" indent="0" eaLnBrk="1" hangingPunct="1">
              <a:buNone/>
            </a:pPr>
            <a:endParaRPr lang="en-US" altLang="en-US" sz="2400" dirty="0"/>
          </a:p>
          <a:p>
            <a:pPr eaLnBrk="1" hangingPunct="1">
              <a:buFontTx/>
              <a:buChar char="•"/>
            </a:pPr>
            <a:endParaRPr lang="en-GB" altLang="en-US" sz="2400" dirty="0"/>
          </a:p>
          <a:p>
            <a:pPr eaLnBrk="1" hangingPunct="1">
              <a:buFontTx/>
              <a:buChar char="•"/>
            </a:pPr>
            <a:endParaRPr lang="en-GB" altLang="en-US" sz="2400" dirty="0">
              <a:latin typeface="Arial Unicode MS" pitchFamily="34" charset="-128"/>
            </a:endParaRPr>
          </a:p>
          <a:p>
            <a:pPr eaLnBrk="1" hangingPunct="1">
              <a:buFont typeface="Wingdings" pitchFamily="2" charset="2"/>
              <a:buNone/>
            </a:pPr>
            <a:endParaRPr lang="en-GB" altLang="en-US" sz="2400" dirty="0"/>
          </a:p>
        </p:txBody>
      </p:sp>
    </p:spTree>
    <p:extLst>
      <p:ext uri="{BB962C8B-B14F-4D97-AF65-F5344CB8AC3E}">
        <p14:creationId xmlns:p14="http://schemas.microsoft.com/office/powerpoint/2010/main" val="1453293041"/>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1A996E-8F35-4EE5-A18E-4DB6ABEAD384}">
  <ds:schemaRefs>
    <ds:schemaRef ds:uri="http://purl.org/dc/dcmitype/"/>
    <ds:schemaRef ds:uri="http://schemas.microsoft.com/office/2006/metadata/properties"/>
    <ds:schemaRef ds:uri="http://schemas.microsoft.com/office/2006/documentManagement/types"/>
    <ds:schemaRef ds:uri="http://www.w3.org/XML/1998/namespace"/>
    <ds:schemaRef ds:uri="http://purl.org/dc/elements/1.1/"/>
    <ds:schemaRef ds:uri="http://purl.org/dc/terms/"/>
    <ds:schemaRef ds:uri="http://schemas.openxmlformats.org/package/2006/metadata/core-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406179DC-3C21-44D2-B100-8673DD4508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100</TotalTime>
  <Words>2744</Words>
  <Application>Microsoft Office PowerPoint</Application>
  <PresentationFormat>On-screen Show (4:3)</PresentationFormat>
  <Paragraphs>193</Paragraphs>
  <Slides>15</Slides>
  <Notes>9</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15</vt:i4>
      </vt:variant>
    </vt:vector>
  </HeadingPairs>
  <TitlesOfParts>
    <vt:vector size="26" baseType="lpstr">
      <vt:lpstr>Arial</vt:lpstr>
      <vt:lpstr>Arial Unicode MS</vt:lpstr>
      <vt:lpstr>Calibri</vt:lpstr>
      <vt:lpstr>Poppins</vt:lpstr>
      <vt:lpstr>Roboto</vt:lpstr>
      <vt:lpstr>Times New Roman</vt:lpstr>
      <vt:lpstr>Wingdings</vt:lpstr>
      <vt:lpstr>CIPD WhiteDottedPattern</vt:lpstr>
      <vt:lpstr>CIPD PurpleDottedPattern</vt:lpstr>
      <vt:lpstr>CIPD SlateDottedPattern</vt:lpstr>
      <vt:lpstr>CIPD WhitePlain</vt:lpstr>
      <vt:lpstr>Managing Employment Relations, 7e  Chapter 12  Redundancy</vt:lpstr>
      <vt:lpstr>Session Outline</vt:lpstr>
      <vt:lpstr>Learning Outcomes</vt:lpstr>
      <vt:lpstr>Defining Redundancy</vt:lpstr>
      <vt:lpstr>Redundancy and the Management of Change</vt:lpstr>
      <vt:lpstr>   Have their been any recent redundancies in your organisations? What was the impact on the workers involved and those left behind?</vt:lpstr>
      <vt:lpstr>Impact of Redundancy</vt:lpstr>
      <vt:lpstr>Managing Redundancy – The Role of the Envoy</vt:lpstr>
      <vt:lpstr> The Experience of Managing Redundancy </vt:lpstr>
      <vt:lpstr>Consultation</vt:lpstr>
      <vt:lpstr>Redundancy Selection (1)</vt:lpstr>
      <vt:lpstr>Redundancy Selection(2)</vt:lpstr>
      <vt:lpstr>The Aftermath of Redundancy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Employment Relations, 7e  Chapter 12  Redundancy</dc:title>
  <dc:creator>Authors</dc:creator>
  <cp:lastModifiedBy>Deborah Rees</cp:lastModifiedBy>
  <cp:revision>3</cp:revision>
  <dcterms:created xsi:type="dcterms:W3CDTF">2020-01-20T13:11:35Z</dcterms:created>
  <dcterms:modified xsi:type="dcterms:W3CDTF">2020-11-17T11:13:29Z</dcterms:modified>
</cp:coreProperties>
</file>