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2"/>
  </p:notesMasterIdLst>
  <p:sldIdLst>
    <p:sldId id="256" r:id="rId2"/>
    <p:sldId id="257" r:id="rId3"/>
    <p:sldId id="258" r:id="rId4"/>
    <p:sldId id="259" r:id="rId5"/>
    <p:sldId id="260" r:id="rId6"/>
    <p:sldId id="261"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inimized">
    <p:restoredLeft sz="0" autoAdjust="0"/>
    <p:restoredTop sz="0" autoAdjust="0"/>
  </p:normalViewPr>
  <p:slideViewPr>
    <p:cSldViewPr snapToGrid="0">
      <p:cViewPr>
        <p:scale>
          <a:sx n="26" d="100"/>
          <a:sy n="26" d="100"/>
        </p:scale>
        <p:origin x="2572" y="-2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bir Miah" userId="bb64d27e05d92be9" providerId="LiveId" clId="{FED27CD8-DEDA-4628-B7F6-2316043ECDA2}"/>
    <pc:docChg chg="custSel modSld">
      <pc:chgData name="dobir Miah" userId="bb64d27e05d92be9" providerId="LiveId" clId="{FED27CD8-DEDA-4628-B7F6-2316043ECDA2}" dt="2023-11-13T00:15:03.972" v="35" actId="20577"/>
      <pc:docMkLst>
        <pc:docMk/>
      </pc:docMkLst>
      <pc:sldChg chg="modSp mod">
        <pc:chgData name="dobir Miah" userId="bb64d27e05d92be9" providerId="LiveId" clId="{FED27CD8-DEDA-4628-B7F6-2316043ECDA2}" dt="2023-11-13T00:15:03.972" v="35" actId="20577"/>
        <pc:sldMkLst>
          <pc:docMk/>
          <pc:sldMk cId="3747483356" sldId="256"/>
        </pc:sldMkLst>
        <pc:spChg chg="mod">
          <ac:chgData name="dobir Miah" userId="bb64d27e05d92be9" providerId="LiveId" clId="{FED27CD8-DEDA-4628-B7F6-2316043ECDA2}" dt="2023-11-13T00:15:03.972" v="35" actId="20577"/>
          <ac:spMkLst>
            <pc:docMk/>
            <pc:sldMk cId="3747483356" sldId="256"/>
            <ac:spMk id="3" creationId="{04319D0E-AA31-48FA-BB4D-239CB99EDB4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D95034-8476-4A36-AE9D-60209B7DF088}" type="datetimeFigureOut">
              <a:rPr lang="en-GB" smtClean="0"/>
              <a:t>13/11/2023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F61917-F192-4ED8-AED6-C01E3711AC18}" type="slidenum">
              <a:rPr lang="en-GB" smtClean="0"/>
              <a:t>‹#›</a:t>
            </a:fld>
            <a:endParaRPr lang="en-GB"/>
          </a:p>
        </p:txBody>
      </p:sp>
    </p:spTree>
    <p:extLst>
      <p:ext uri="{BB962C8B-B14F-4D97-AF65-F5344CB8AC3E}">
        <p14:creationId xmlns:p14="http://schemas.microsoft.com/office/powerpoint/2010/main" val="319572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F61917-F192-4ED8-AED6-C01E3711AC18}" type="slidenum">
              <a:rPr lang="en-GB" smtClean="0"/>
              <a:t>1</a:t>
            </a:fld>
            <a:endParaRPr lang="en-GB"/>
          </a:p>
        </p:txBody>
      </p:sp>
    </p:spTree>
    <p:extLst>
      <p:ext uri="{BB962C8B-B14F-4D97-AF65-F5344CB8AC3E}">
        <p14:creationId xmlns:p14="http://schemas.microsoft.com/office/powerpoint/2010/main" val="1622297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Environmental welfare and profit have been selected as specific areas of the sustainability theme. </a:t>
            </a:r>
            <a:r>
              <a:rPr lang="en-GB" sz="1200" kern="1200" dirty="0">
                <a:solidFill>
                  <a:schemeClr val="tx1"/>
                </a:solidFill>
                <a:effectLst/>
                <a:latin typeface="+mn-lt"/>
                <a:ea typeface="+mn-ea"/>
                <a:cs typeface="+mn-cs"/>
              </a:rPr>
              <a:t>The contemporary theme of sustainability means meeting the current needs of people and securing the exclusive rights of future generations concurrently (</a:t>
            </a:r>
            <a:r>
              <a:rPr lang="en-GB" sz="1200" kern="1200" dirty="0" err="1">
                <a:solidFill>
                  <a:schemeClr val="tx1"/>
                </a:solidFill>
                <a:effectLst/>
                <a:latin typeface="+mn-lt"/>
                <a:ea typeface="+mn-ea"/>
                <a:cs typeface="+mn-cs"/>
              </a:rPr>
              <a:t>Conrady</a:t>
            </a:r>
            <a:r>
              <a:rPr lang="en-GB" sz="1200" kern="1200" dirty="0">
                <a:solidFill>
                  <a:schemeClr val="tx1"/>
                </a:solidFill>
                <a:effectLst/>
                <a:latin typeface="+mn-lt"/>
                <a:ea typeface="+mn-ea"/>
                <a:cs typeface="+mn-cs"/>
              </a:rPr>
              <a:t>, and Buck, 2012). Sustainability is important and relevant for the hotel and hospitality industry because reducing pollution from this sector can be supportive of reducing 35% of the pollution all over the world. </a:t>
            </a:r>
            <a:endParaRPr lang="en-GB" dirty="0"/>
          </a:p>
        </p:txBody>
      </p:sp>
      <p:sp>
        <p:nvSpPr>
          <p:cNvPr id="4" name="Slide Number Placeholder 3"/>
          <p:cNvSpPr>
            <a:spLocks noGrp="1"/>
          </p:cNvSpPr>
          <p:nvPr>
            <p:ph type="sldNum" sz="quarter" idx="5"/>
          </p:nvPr>
        </p:nvSpPr>
        <p:spPr/>
        <p:txBody>
          <a:bodyPr/>
          <a:lstStyle/>
          <a:p>
            <a:fld id="{19F61917-F192-4ED8-AED6-C01E3711AC18}" type="slidenum">
              <a:rPr lang="en-GB" smtClean="0"/>
              <a:t>2</a:t>
            </a:fld>
            <a:endParaRPr lang="en-GB"/>
          </a:p>
        </p:txBody>
      </p:sp>
    </p:spTree>
    <p:extLst>
      <p:ext uri="{BB962C8B-B14F-4D97-AF65-F5344CB8AC3E}">
        <p14:creationId xmlns:p14="http://schemas.microsoft.com/office/powerpoint/2010/main" val="27447159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Planet stage of the triple bottom line model recommends taking the initiative to ensure the welfare of the earth. Cooper, and Hall (2019) adduced that biodegradable elements are being utilized in water bottles, packaging, toiletries and so on. The industry is also implementing technologies and eliminating daily washing to reduce water usage. For example, The Scarlet hotel taking steps to increase tree plantation and contribute to the reduction of greenhouse gas emissions. People of the referred model recommend working for the welfare of people related to the industry. Tribe (2009) cited that donating surplus food to needy people reduced the hunger of the local community. For example, </a:t>
            </a:r>
            <a:r>
              <a:rPr lang="en-US" sz="1200" kern="1200" dirty="0" err="1">
                <a:solidFill>
                  <a:schemeClr val="tx1"/>
                </a:solidFill>
                <a:effectLst/>
                <a:latin typeface="+mn-lt"/>
                <a:ea typeface="+mn-ea"/>
                <a:cs typeface="+mn-cs"/>
              </a:rPr>
              <a:t>Heckfield</a:t>
            </a:r>
            <a:r>
              <a:rPr lang="en-US" sz="1200" kern="1200" dirty="0">
                <a:solidFill>
                  <a:schemeClr val="tx1"/>
                </a:solidFill>
                <a:effectLst/>
                <a:latin typeface="+mn-lt"/>
                <a:ea typeface="+mn-ea"/>
                <a:cs typeface="+mn-cs"/>
              </a:rPr>
              <a:t> Place has centralized the customers as of priority for securing the jobs of employees. Profit of the mentioned model describes focusing on increasing the profitability of the company. Clegg, </a:t>
            </a:r>
            <a:r>
              <a:rPr lang="en-US" sz="1200" kern="1200" dirty="0" err="1">
                <a:solidFill>
                  <a:schemeClr val="tx1"/>
                </a:solidFill>
                <a:effectLst/>
                <a:latin typeface="+mn-lt"/>
                <a:ea typeface="+mn-ea"/>
                <a:cs typeface="+mn-cs"/>
              </a:rPr>
              <a:t>Skyttermoen</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Vaagaasar</a:t>
            </a:r>
            <a:r>
              <a:rPr lang="en-US" sz="1200" kern="1200" dirty="0">
                <a:solidFill>
                  <a:schemeClr val="tx1"/>
                </a:solidFill>
                <a:effectLst/>
                <a:latin typeface="+mn-lt"/>
                <a:ea typeface="+mn-ea"/>
                <a:cs typeface="+mn-cs"/>
              </a:rPr>
              <a:t> (2021) said that the reduction in the quantity of energy and water consumption has decreased operational costs by 12% to boost the profitability of the hospitality industry. For example, Treehouse Hotel has reduced 8% of the material costs </a:t>
            </a:r>
            <a:r>
              <a:rPr lang="en-GB" sz="1200" kern="1200" dirty="0">
                <a:solidFill>
                  <a:schemeClr val="tx1"/>
                </a:solidFill>
                <a:effectLst/>
                <a:latin typeface="+mn-lt"/>
                <a:ea typeface="+mn-ea"/>
                <a:cs typeface="+mn-cs"/>
              </a:rPr>
              <a:t>by </a:t>
            </a:r>
            <a:r>
              <a:rPr lang="en-US" sz="1200" kern="1200" dirty="0">
                <a:solidFill>
                  <a:schemeClr val="tx1"/>
                </a:solidFill>
                <a:effectLst/>
                <a:latin typeface="+mn-lt"/>
                <a:ea typeface="+mn-ea"/>
                <a:cs typeface="+mn-cs"/>
              </a:rPr>
              <a:t>using recycled plastic usage in the packaging system. Biogas production through proper waste management and taking energy support from this also reduced the energy consumption costs while being the areas of additional revenue generation sources in some organizations of the hotel industry (Brotherton, 2015).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9F61917-F192-4ED8-AED6-C01E3711AC18}" type="slidenum">
              <a:rPr lang="en-GB" smtClean="0"/>
              <a:t>3</a:t>
            </a:fld>
            <a:endParaRPr lang="en-GB"/>
          </a:p>
        </p:txBody>
      </p:sp>
    </p:spTree>
    <p:extLst>
      <p:ext uri="{BB962C8B-B14F-4D97-AF65-F5344CB8AC3E}">
        <p14:creationId xmlns:p14="http://schemas.microsoft.com/office/powerpoint/2010/main" val="1793873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Economic Responsibility of Carroll’s CSR pyramid defines that profitability makes organizations sustainable. Dawson, </a:t>
            </a:r>
            <a:r>
              <a:rPr lang="en-US" sz="1200" kern="1200" dirty="0" err="1">
                <a:solidFill>
                  <a:schemeClr val="tx1"/>
                </a:solidFill>
                <a:effectLst/>
                <a:latin typeface="+mn-lt"/>
                <a:ea typeface="+mn-ea"/>
                <a:cs typeface="+mn-cs"/>
              </a:rPr>
              <a:t>Lemelin</a:t>
            </a:r>
            <a:r>
              <a:rPr lang="en-US" sz="1200" kern="1200" dirty="0">
                <a:solidFill>
                  <a:schemeClr val="tx1"/>
                </a:solidFill>
                <a:effectLst/>
                <a:latin typeface="+mn-lt"/>
                <a:ea typeface="+mn-ea"/>
                <a:cs typeface="+mn-cs"/>
              </a:rPr>
              <a:t>, and Stewart (2012) added that recycled plastic usage in the packaging system has reduced 8% of the material costs. Biogas production through proper waste management and taking energy support from this also reduced the energy consumption costs while being the areas of additional revenue generation sources in some organizations of the hotel industry (Barrows, Powers and Reynolds, 2018). </a:t>
            </a:r>
            <a:r>
              <a:rPr lang="en-GB" sz="1200" kern="1200" dirty="0">
                <a:solidFill>
                  <a:schemeClr val="tx1"/>
                </a:solidFill>
                <a:effectLst/>
                <a:latin typeface="+mn-lt"/>
                <a:ea typeface="+mn-ea"/>
                <a:cs typeface="+mn-cs"/>
              </a:rPr>
              <a:t>For example, </a:t>
            </a:r>
            <a:r>
              <a:rPr lang="en-GB" sz="1200" kern="1200" dirty="0" err="1">
                <a:solidFill>
                  <a:schemeClr val="tx1"/>
                </a:solidFill>
                <a:effectLst/>
                <a:latin typeface="+mn-lt"/>
                <a:ea typeface="+mn-ea"/>
                <a:cs typeface="+mn-cs"/>
              </a:rPr>
              <a:t>Kimpton</a:t>
            </a:r>
            <a:r>
              <a:rPr lang="en-GB" sz="1200" kern="1200" dirty="0">
                <a:solidFill>
                  <a:schemeClr val="tx1"/>
                </a:solidFill>
                <a:effectLst/>
                <a:latin typeface="+mn-lt"/>
                <a:ea typeface="+mn-ea"/>
                <a:cs typeface="+mn-cs"/>
              </a:rPr>
              <a:t> Clocktower Hotel has reduced 11% of food waste to reduce operational costs.  </a:t>
            </a:r>
            <a:r>
              <a:rPr lang="en-US" sz="1200" kern="1200" dirty="0">
                <a:solidFill>
                  <a:schemeClr val="tx1"/>
                </a:solidFill>
                <a:effectLst/>
                <a:latin typeface="+mn-lt"/>
                <a:ea typeface="+mn-ea"/>
                <a:cs typeface="+mn-cs"/>
              </a:rPr>
              <a:t>The Legal Responsibility of the model describes no organization can sustain itself in the long run without obedience to environmental and corporate laws. Font and Lynes (2018) cited that maintaining the principles of the Environment Act 2021 and setting long-term objectives considering water, air quality, biodiversity and waste can enable the organization to gain legal support in changing situations. </a:t>
            </a:r>
            <a:r>
              <a:rPr lang="en-GB" sz="1200" kern="1200" dirty="0">
                <a:solidFill>
                  <a:schemeClr val="tx1"/>
                </a:solidFill>
                <a:effectLst/>
                <a:latin typeface="+mn-lt"/>
                <a:ea typeface="+mn-ea"/>
                <a:cs typeface="+mn-cs"/>
              </a:rPr>
              <a:t>For instance, EMEAA hotels has implemented organisational policies aligning with environmental legislation. </a:t>
            </a:r>
            <a:r>
              <a:rPr lang="en-US" sz="1200" kern="1200" dirty="0">
                <a:solidFill>
                  <a:schemeClr val="tx1"/>
                </a:solidFill>
                <a:effectLst/>
                <a:latin typeface="+mn-lt"/>
                <a:ea typeface="+mn-ea"/>
                <a:cs typeface="+mn-cs"/>
              </a:rPr>
              <a:t>The Ethical Responsibility of the Pyramid recommends that businesses be ethically responsible. Han et al. (2018) stated that showcasing respect and concern for investors, employees, local community, suppliers and clients through activities repeat sales by 27%. </a:t>
            </a:r>
            <a:r>
              <a:rPr lang="en-GB" sz="1200" kern="1200" dirty="0">
                <a:solidFill>
                  <a:schemeClr val="tx1"/>
                </a:solidFill>
                <a:effectLst/>
                <a:latin typeface="+mn-lt"/>
                <a:ea typeface="+mn-ea"/>
                <a:cs typeface="+mn-cs"/>
              </a:rPr>
              <a:t>The Philanthropic Responsibility of the framework describes businesses' need to be good corporate citizens for human welfare. (Jeffrey, 2018) derived that 20% increase in charity of the hotel industry is contributing to infrastructural development and public health enhancement. </a:t>
            </a:r>
          </a:p>
          <a:p>
            <a:endParaRPr lang="en-GB" dirty="0"/>
          </a:p>
        </p:txBody>
      </p:sp>
      <p:sp>
        <p:nvSpPr>
          <p:cNvPr id="4" name="Slide Number Placeholder 3"/>
          <p:cNvSpPr>
            <a:spLocks noGrp="1"/>
          </p:cNvSpPr>
          <p:nvPr>
            <p:ph type="sldNum" sz="quarter" idx="5"/>
          </p:nvPr>
        </p:nvSpPr>
        <p:spPr/>
        <p:txBody>
          <a:bodyPr/>
          <a:lstStyle/>
          <a:p>
            <a:fld id="{19F61917-F192-4ED8-AED6-C01E3711AC18}" type="slidenum">
              <a:rPr lang="en-GB" smtClean="0"/>
              <a:t>4</a:t>
            </a:fld>
            <a:endParaRPr lang="en-GB"/>
          </a:p>
        </p:txBody>
      </p:sp>
    </p:spTree>
    <p:extLst>
      <p:ext uri="{BB962C8B-B14F-4D97-AF65-F5344CB8AC3E}">
        <p14:creationId xmlns:p14="http://schemas.microsoft.com/office/powerpoint/2010/main" val="2947272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Implementing sustainability in the hospitality industry brings tremendous changes in the working process. Ford, and Sturman, (2020) added that inadequate skills and inadaptability of the employees create challenges in hospitality organizations. For illustration, Red Carnation's Milestone Hotel has faced an increase of 8% in employee turnover due to the changes in the working system. </a:t>
            </a:r>
            <a:r>
              <a:rPr lang="en-US" sz="1200" kern="1200" dirty="0" err="1">
                <a:solidFill>
                  <a:schemeClr val="tx1"/>
                </a:solidFill>
                <a:effectLst/>
                <a:latin typeface="+mn-lt"/>
                <a:ea typeface="+mn-ea"/>
                <a:cs typeface="+mn-cs"/>
              </a:rPr>
              <a:t>Conrady</a:t>
            </a:r>
            <a:r>
              <a:rPr lang="en-US" sz="1200" kern="1200" dirty="0">
                <a:solidFill>
                  <a:schemeClr val="tx1"/>
                </a:solidFill>
                <a:effectLst/>
                <a:latin typeface="+mn-lt"/>
                <a:ea typeface="+mn-ea"/>
                <a:cs typeface="+mn-cs"/>
              </a:rPr>
              <a:t> and Buck (2012) stated that few departments become obsolete due to resource and liquidity shortages as a result of transformation. This diminishes the productivity and profitability of the companies. Cooper, and Hall (2019) adduced that the hospitality industry increases the price rates of services to adjust to the escalating costs of transformation which fluctuate the market share. </a:t>
            </a:r>
            <a:r>
              <a:rPr lang="en-GB" sz="1200" kern="1200" dirty="0">
                <a:solidFill>
                  <a:schemeClr val="tx1"/>
                </a:solidFill>
                <a:effectLst/>
                <a:latin typeface="+mn-lt"/>
                <a:ea typeface="+mn-ea"/>
                <a:cs typeface="+mn-cs"/>
              </a:rPr>
              <a:t>For instance, Leonardo Royal Hotel Oxford has faced flux in market share for fixing escalating operational costs through price rates.</a:t>
            </a:r>
            <a:r>
              <a:rPr lang="en-US" sz="1200" kern="1200" dirty="0">
                <a:solidFill>
                  <a:schemeClr val="tx1"/>
                </a:solidFill>
                <a:effectLst/>
                <a:latin typeface="+mn-lt"/>
                <a:ea typeface="+mn-ea"/>
                <a:cs typeface="+mn-cs"/>
              </a:rPr>
              <a:t>The broken supply chain and conundrum price increase for supplier syndicates also create challenges for hospitality organizations. </a:t>
            </a:r>
            <a:endParaRPr lang="en-GB"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19F61917-F192-4ED8-AED6-C01E3711AC18}" type="slidenum">
              <a:rPr lang="en-GB" smtClean="0"/>
              <a:t>5</a:t>
            </a:fld>
            <a:endParaRPr lang="en-GB"/>
          </a:p>
        </p:txBody>
      </p:sp>
    </p:spTree>
    <p:extLst>
      <p:ext uri="{BB962C8B-B14F-4D97-AF65-F5344CB8AC3E}">
        <p14:creationId xmlns:p14="http://schemas.microsoft.com/office/powerpoint/2010/main" val="42183229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Financial growth has been selected as a specific area to evaluate the effects of the contemporary sustainability theme because no organization can execute corporate social responsibility without profitability. However, identifying the inadequacy and inadaptability of the employees in sustainability implementation </a:t>
            </a:r>
            <a:r>
              <a:rPr lang="en-GB" sz="1200" kern="1200" dirty="0" err="1">
                <a:solidFill>
                  <a:schemeClr val="tx1"/>
                </a:solidFill>
                <a:effectLst/>
                <a:latin typeface="+mn-lt"/>
                <a:ea typeface="+mn-ea"/>
                <a:cs typeface="+mn-cs"/>
              </a:rPr>
              <a:t>Heckfield</a:t>
            </a:r>
            <a:r>
              <a:rPr lang="en-GB" sz="1200" kern="1200" dirty="0">
                <a:solidFill>
                  <a:schemeClr val="tx1"/>
                </a:solidFill>
                <a:effectLst/>
                <a:latin typeface="+mn-lt"/>
                <a:ea typeface="+mn-ea"/>
                <a:cs typeface="+mn-cs"/>
              </a:rPr>
              <a:t> Place has configured a training program (Tribe, 2009). Because arranging training programs for the workforce could enhance their required skills and prepare them mentally for embracing changes. Its strength is the proper implementation of operational changes but its limitation is increased employee turnover. Few departments become obsolete due to resource and liquidity shortages as a result of transformation. Seeing this, Old Lands has taken loans to eliminate the liquidity and resource shortage in the organization (Clegg, </a:t>
            </a:r>
            <a:r>
              <a:rPr lang="en-GB" sz="1200" kern="1200" dirty="0" err="1">
                <a:solidFill>
                  <a:schemeClr val="tx1"/>
                </a:solidFill>
                <a:effectLst/>
                <a:latin typeface="+mn-lt"/>
                <a:ea typeface="+mn-ea"/>
                <a:cs typeface="+mn-cs"/>
              </a:rPr>
              <a:t>Skyttermoen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Vaagaasar</a:t>
            </a:r>
            <a:r>
              <a:rPr lang="en-GB" sz="1200" kern="1200" dirty="0">
                <a:solidFill>
                  <a:schemeClr val="tx1"/>
                </a:solidFill>
                <a:effectLst/>
                <a:latin typeface="+mn-lt"/>
                <a:ea typeface="+mn-ea"/>
                <a:cs typeface="+mn-cs"/>
              </a:rPr>
              <a:t>, 2021). This management response has provided the strength of successfully executing operations successfully within the predetermined time. However, its limitation is it has increased the cost of capital for paying the interest amount of loans (Brotherton, 2015). The organizations of the hospitality industry increase the price rates of services to adjust to the escalating costs of transformation which fluctuate the market share. Identifying this contemporary issue, the management team of The Green House offered gifts, discounts, incentives, cards and so on to the customers (Dawson, </a:t>
            </a:r>
            <a:r>
              <a:rPr lang="en-GB" sz="1200" kern="1200" dirty="0" err="1">
                <a:solidFill>
                  <a:schemeClr val="tx1"/>
                </a:solidFill>
                <a:effectLst/>
                <a:latin typeface="+mn-lt"/>
                <a:ea typeface="+mn-ea"/>
                <a:cs typeface="+mn-cs"/>
              </a:rPr>
              <a:t>Lemelin</a:t>
            </a:r>
            <a:r>
              <a:rPr lang="en-GB" sz="1200" kern="1200" dirty="0">
                <a:solidFill>
                  <a:schemeClr val="tx1"/>
                </a:solidFill>
                <a:effectLst/>
                <a:latin typeface="+mn-lt"/>
                <a:ea typeface="+mn-ea"/>
                <a:cs typeface="+mn-cs"/>
              </a:rPr>
              <a:t>, and Stewart, 2012). Because these offerings have helped to influence customers' buying decisions and increase sales. The strength of this response is it has fascinated the customers and increased sales but its limitation is it could not satisfy the expected number of customers based on the media. The broken supply chain and conundrum price increase for supplier syndicates also create challenges for hospitality organizations. To respond to the contemporary issue, Hilton </a:t>
            </a:r>
            <a:r>
              <a:rPr lang="en-GB" sz="1200" kern="1200" dirty="0" err="1">
                <a:solidFill>
                  <a:schemeClr val="tx1"/>
                </a:solidFill>
                <a:effectLst/>
                <a:latin typeface="+mn-lt"/>
                <a:ea typeface="+mn-ea"/>
                <a:cs typeface="+mn-cs"/>
              </a:rPr>
              <a:t>Honors</a:t>
            </a:r>
            <a:r>
              <a:rPr lang="en-GB" sz="1200" kern="1200" dirty="0">
                <a:solidFill>
                  <a:schemeClr val="tx1"/>
                </a:solidFill>
                <a:effectLst/>
                <a:latin typeface="+mn-lt"/>
                <a:ea typeface="+mn-ea"/>
                <a:cs typeface="+mn-cs"/>
              </a:rPr>
              <a:t> has started its own supply chain to eliminate the elementary shortage (Barrows, Powers and Reynolds, 2018). Because its own supply chain can ensure the availability of products at stable price rates.  Its strength is ensuring the availability of elements to meet customer's demands but its limitation is the organisations are coerced to pay according to the supplier's demand for retaining them. To reduce the increasing fixed costs, the </a:t>
            </a:r>
            <a:r>
              <a:rPr lang="en-GB" sz="1200" kern="1200" dirty="0" err="1">
                <a:solidFill>
                  <a:schemeClr val="tx1"/>
                </a:solidFill>
                <a:effectLst/>
                <a:latin typeface="+mn-lt"/>
                <a:ea typeface="+mn-ea"/>
                <a:cs typeface="+mn-cs"/>
              </a:rPr>
              <a:t>Stradey</a:t>
            </a:r>
            <a:r>
              <a:rPr lang="en-GB" sz="1200" kern="1200" dirty="0">
                <a:solidFill>
                  <a:schemeClr val="tx1"/>
                </a:solidFill>
                <a:effectLst/>
                <a:latin typeface="+mn-lt"/>
                <a:ea typeface="+mn-ea"/>
                <a:cs typeface="+mn-cs"/>
              </a:rPr>
              <a:t> Park Hotel implemented technologies and electronics while laying off 95 (Font and Lynes, 2018). Replacing the extended workforce with automation and enforcing contact-based employees can reduce fixed salary costs. Its strength is it raised the urge to gain efficiency in the employees to secure their positions but its limitation is it has hampered the creativity and flexibility of employees.</a:t>
            </a:r>
            <a:endParaRPr lang="en-GB" dirty="0"/>
          </a:p>
        </p:txBody>
      </p:sp>
      <p:sp>
        <p:nvSpPr>
          <p:cNvPr id="4" name="Slide Number Placeholder 3"/>
          <p:cNvSpPr>
            <a:spLocks noGrp="1"/>
          </p:cNvSpPr>
          <p:nvPr>
            <p:ph type="sldNum" sz="quarter" idx="5"/>
          </p:nvPr>
        </p:nvSpPr>
        <p:spPr/>
        <p:txBody>
          <a:bodyPr/>
          <a:lstStyle/>
          <a:p>
            <a:fld id="{19F61917-F192-4ED8-AED6-C01E3711AC18}" type="slidenum">
              <a:rPr lang="en-GB" smtClean="0"/>
              <a:t>6</a:t>
            </a:fld>
            <a:endParaRPr lang="en-GB"/>
          </a:p>
        </p:txBody>
      </p:sp>
    </p:spTree>
    <p:extLst>
      <p:ext uri="{BB962C8B-B14F-4D97-AF65-F5344CB8AC3E}">
        <p14:creationId xmlns:p14="http://schemas.microsoft.com/office/powerpoint/2010/main" val="1728816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Sudden transformation for implementing the sustainability theme highlights interpersonal conflicts, inadequate skills and inadaptability of employees in the hospitality industry (Han et al., 2018). Arranging training for the employees is effective but this increases the employee turnover rate as a result of resistance to change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of employees. So, segmented implementation in the departments of an organization can be an effective management option (Jeffrey, 2018). Such changes also create liquidity and resource shortages while taking loans increases the costs of capital but venture capital could be a good option for hospitality organizations as they do not need to pay interest on the taken amount (Ford, and Sturman, 2020). The company can set motivational elements for the employees to increase their adaptability and reduce their employee turnover rate. </a:t>
            </a:r>
            <a:endParaRPr lang="en-GB" dirty="0"/>
          </a:p>
        </p:txBody>
      </p:sp>
      <p:sp>
        <p:nvSpPr>
          <p:cNvPr id="4" name="Slide Number Placeholder 3"/>
          <p:cNvSpPr>
            <a:spLocks noGrp="1"/>
          </p:cNvSpPr>
          <p:nvPr>
            <p:ph type="sldNum" sz="quarter" idx="5"/>
          </p:nvPr>
        </p:nvSpPr>
        <p:spPr/>
        <p:txBody>
          <a:bodyPr/>
          <a:lstStyle/>
          <a:p>
            <a:fld id="{19F61917-F192-4ED8-AED6-C01E3711AC18}" type="slidenum">
              <a:rPr lang="en-GB" smtClean="0"/>
              <a:t>7</a:t>
            </a:fld>
            <a:endParaRPr lang="en-GB"/>
          </a:p>
        </p:txBody>
      </p:sp>
    </p:spTree>
    <p:extLst>
      <p:ext uri="{BB962C8B-B14F-4D97-AF65-F5344CB8AC3E}">
        <p14:creationId xmlns:p14="http://schemas.microsoft.com/office/powerpoint/2010/main" val="3759458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organizations of the hospitality industry increase the price rates of services to adjust to the escalating costs of transformation which fluctuate the market share. Identifying this contemporary issue, the management teams offered gifts, discounts, incentives, cards and so on to the customers (</a:t>
            </a:r>
            <a:r>
              <a:rPr lang="en-GB" sz="1200" kern="1200" dirty="0" err="1">
                <a:solidFill>
                  <a:schemeClr val="tx1"/>
                </a:solidFill>
                <a:effectLst/>
                <a:latin typeface="+mn-lt"/>
                <a:ea typeface="+mn-ea"/>
                <a:cs typeface="+mn-cs"/>
              </a:rPr>
              <a:t>Conrady</a:t>
            </a:r>
            <a:r>
              <a:rPr lang="en-GB" sz="1200" kern="1200" dirty="0">
                <a:solidFill>
                  <a:schemeClr val="tx1"/>
                </a:solidFill>
                <a:effectLst/>
                <a:latin typeface="+mn-lt"/>
                <a:ea typeface="+mn-ea"/>
                <a:cs typeface="+mn-cs"/>
              </a:rPr>
              <a:t>, and Buck, 2012). This increased sales temporarily but could not satisfy the expected number of customers based on the media. So, hospitality organizations should focus on the broadcasting method so that the offerings of the hotels can reach the maximum number of people and meet the expected sales quantity of the company (Cooper, and Hall, 2019). The broken supply chain and conundrum price increase for supplier syndicates also create challenges for hospitality organizations. To respond to the contemporary issue, the organisations have started their own supply chain to eliminate the elementary shortage but organisations are coerced to pay according to the supplier's demand for retaining them (Tribe, 2009). The company can sign a contract with the supplier to stabilize the price rates.</a:t>
            </a:r>
            <a:endParaRPr lang="en-GB" dirty="0"/>
          </a:p>
        </p:txBody>
      </p:sp>
      <p:sp>
        <p:nvSpPr>
          <p:cNvPr id="4" name="Slide Number Placeholder 3"/>
          <p:cNvSpPr>
            <a:spLocks noGrp="1"/>
          </p:cNvSpPr>
          <p:nvPr>
            <p:ph type="sldNum" sz="quarter" idx="5"/>
          </p:nvPr>
        </p:nvSpPr>
        <p:spPr/>
        <p:txBody>
          <a:bodyPr/>
          <a:lstStyle/>
          <a:p>
            <a:fld id="{19F61917-F192-4ED8-AED6-C01E3711AC18}" type="slidenum">
              <a:rPr lang="en-GB" smtClean="0"/>
              <a:t>8</a:t>
            </a:fld>
            <a:endParaRPr lang="en-GB"/>
          </a:p>
        </p:txBody>
      </p:sp>
    </p:spTree>
    <p:extLst>
      <p:ext uri="{BB962C8B-B14F-4D97-AF65-F5344CB8AC3E}">
        <p14:creationId xmlns:p14="http://schemas.microsoft.com/office/powerpoint/2010/main" val="1037956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Shifting to renewable energy, and prioritizing customers, charity and employee benefits are the undertaken sustainable initiatives of the hospitality industry. This provides enhanced reputation, regulatory compliance, increased profit and productivity. But this can create challenges like interpersonal conflicts, resource shortages, broken supply chains, cost increases, inadequacy of employees and fluctuation of market share. Training programs, marketing strategies, and own supply chain network are the management responses to such issues. Motivational elements, segmented implementation, venture capital and contracts with the suppliers can be future management options and policies to deal with the issues.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9F61917-F192-4ED8-AED6-C01E3711AC18}" type="slidenum">
              <a:rPr lang="en-GB" smtClean="0"/>
              <a:t>9</a:t>
            </a:fld>
            <a:endParaRPr lang="en-GB"/>
          </a:p>
        </p:txBody>
      </p:sp>
    </p:spTree>
    <p:extLst>
      <p:ext uri="{BB962C8B-B14F-4D97-AF65-F5344CB8AC3E}">
        <p14:creationId xmlns:p14="http://schemas.microsoft.com/office/powerpoint/2010/main" val="39035872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2B918325-48C5-416B-9737-0944AF3068E4}" type="datetimeFigureOut">
              <a:rPr lang="en-GB" smtClean="0"/>
              <a:t>13/11/2023</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E7E0BA7C-E99F-4A5C-B073-E794933F60D9}" type="slidenum">
              <a:rPr lang="en-GB" smtClean="0"/>
              <a:t>‹#›</a:t>
            </a:fld>
            <a:endParaRPr lang="en-GB"/>
          </a:p>
        </p:txBody>
      </p:sp>
    </p:spTree>
    <p:extLst>
      <p:ext uri="{BB962C8B-B14F-4D97-AF65-F5344CB8AC3E}">
        <p14:creationId xmlns:p14="http://schemas.microsoft.com/office/powerpoint/2010/main" val="115176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918325-48C5-416B-9737-0944AF3068E4}"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E0BA7C-E99F-4A5C-B073-E794933F60D9}" type="slidenum">
              <a:rPr lang="en-GB" smtClean="0"/>
              <a:t>‹#›</a:t>
            </a:fld>
            <a:endParaRPr lang="en-GB"/>
          </a:p>
        </p:txBody>
      </p:sp>
    </p:spTree>
    <p:extLst>
      <p:ext uri="{BB962C8B-B14F-4D97-AF65-F5344CB8AC3E}">
        <p14:creationId xmlns:p14="http://schemas.microsoft.com/office/powerpoint/2010/main" val="1536407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2B918325-48C5-416B-9737-0944AF3068E4}" type="datetimeFigureOut">
              <a:rPr lang="en-GB" smtClean="0"/>
              <a:t>13/11/2023</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E7E0BA7C-E99F-4A5C-B073-E794933F60D9}" type="slidenum">
              <a:rPr lang="en-GB" smtClean="0"/>
              <a:t>‹#›</a:t>
            </a:fld>
            <a:endParaRPr lang="en-GB"/>
          </a:p>
        </p:txBody>
      </p:sp>
    </p:spTree>
    <p:extLst>
      <p:ext uri="{BB962C8B-B14F-4D97-AF65-F5344CB8AC3E}">
        <p14:creationId xmlns:p14="http://schemas.microsoft.com/office/powerpoint/2010/main" val="1996818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918325-48C5-416B-9737-0944AF3068E4}" type="datetimeFigureOut">
              <a:rPr lang="en-GB" smtClean="0"/>
              <a:t>13/11/2023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E0BA7C-E99F-4A5C-B073-E794933F60D9}" type="slidenum">
              <a:rPr lang="en-GB" smtClean="0"/>
              <a:t>‹#›</a:t>
            </a:fld>
            <a:endParaRPr lang="en-GB"/>
          </a:p>
        </p:txBody>
      </p:sp>
    </p:spTree>
    <p:extLst>
      <p:ext uri="{BB962C8B-B14F-4D97-AF65-F5344CB8AC3E}">
        <p14:creationId xmlns:p14="http://schemas.microsoft.com/office/powerpoint/2010/main" val="1726772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B918325-48C5-416B-9737-0944AF3068E4}" type="datetimeFigureOut">
              <a:rPr lang="en-GB" smtClean="0"/>
              <a:t>13/11/2023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E0BA7C-E99F-4A5C-B073-E794933F60D9}" type="slidenum">
              <a:rPr lang="en-GB" smtClean="0"/>
              <a:t>‹#›</a:t>
            </a:fld>
            <a:endParaRPr lang="en-GB"/>
          </a:p>
        </p:txBody>
      </p:sp>
    </p:spTree>
    <p:extLst>
      <p:ext uri="{BB962C8B-B14F-4D97-AF65-F5344CB8AC3E}">
        <p14:creationId xmlns:p14="http://schemas.microsoft.com/office/powerpoint/2010/main" val="2300072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B918325-48C5-416B-9737-0944AF3068E4}" type="datetimeFigureOut">
              <a:rPr lang="en-GB" smtClean="0"/>
              <a:t>13/11/2023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E0BA7C-E99F-4A5C-B073-E794933F60D9}" type="slidenum">
              <a:rPr lang="en-GB" smtClean="0"/>
              <a:t>‹#›</a:t>
            </a:fld>
            <a:endParaRPr lang="en-GB"/>
          </a:p>
        </p:txBody>
      </p:sp>
    </p:spTree>
    <p:extLst>
      <p:ext uri="{BB962C8B-B14F-4D97-AF65-F5344CB8AC3E}">
        <p14:creationId xmlns:p14="http://schemas.microsoft.com/office/powerpoint/2010/main" val="3682243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918325-48C5-416B-9737-0944AF3068E4}" type="datetimeFigureOut">
              <a:rPr lang="en-GB" smtClean="0"/>
              <a:t>13/11/2023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7E0BA7C-E99F-4A5C-B073-E794933F60D9}" type="slidenum">
              <a:rPr lang="en-GB" smtClean="0"/>
              <a:t>‹#›</a:t>
            </a:fld>
            <a:endParaRPr lang="en-GB"/>
          </a:p>
        </p:txBody>
      </p:sp>
    </p:spTree>
    <p:extLst>
      <p:ext uri="{BB962C8B-B14F-4D97-AF65-F5344CB8AC3E}">
        <p14:creationId xmlns:p14="http://schemas.microsoft.com/office/powerpoint/2010/main" val="1270933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B918325-48C5-416B-9737-0944AF3068E4}" type="datetimeFigureOut">
              <a:rPr lang="en-GB" smtClean="0"/>
              <a:t>13/11/2023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E0BA7C-E99F-4A5C-B073-E794933F60D9}" type="slidenum">
              <a:rPr lang="en-GB" smtClean="0"/>
              <a:t>‹#›</a:t>
            </a:fld>
            <a:endParaRPr lang="en-GB"/>
          </a:p>
        </p:txBody>
      </p:sp>
    </p:spTree>
    <p:extLst>
      <p:ext uri="{BB962C8B-B14F-4D97-AF65-F5344CB8AC3E}">
        <p14:creationId xmlns:p14="http://schemas.microsoft.com/office/powerpoint/2010/main" val="1556695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B918325-48C5-416B-9737-0944AF3068E4}" type="datetimeFigureOut">
              <a:rPr lang="en-GB" smtClean="0"/>
              <a:t>13/11/2023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E0BA7C-E99F-4A5C-B073-E794933F60D9}" type="slidenum">
              <a:rPr lang="en-GB" smtClean="0"/>
              <a:t>‹#›</a:t>
            </a:fld>
            <a:endParaRPr lang="en-GB"/>
          </a:p>
        </p:txBody>
      </p:sp>
    </p:spTree>
    <p:extLst>
      <p:ext uri="{BB962C8B-B14F-4D97-AF65-F5344CB8AC3E}">
        <p14:creationId xmlns:p14="http://schemas.microsoft.com/office/powerpoint/2010/main" val="2457734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B918325-48C5-416B-9737-0944AF3068E4}" type="datetimeFigureOut">
              <a:rPr lang="en-GB" smtClean="0"/>
              <a:t>13/11/2023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E0BA7C-E99F-4A5C-B073-E794933F60D9}" type="slidenum">
              <a:rPr lang="en-GB" smtClean="0"/>
              <a:t>‹#›</a:t>
            </a:fld>
            <a:endParaRPr lang="en-GB"/>
          </a:p>
        </p:txBody>
      </p:sp>
    </p:spTree>
    <p:extLst>
      <p:ext uri="{BB962C8B-B14F-4D97-AF65-F5344CB8AC3E}">
        <p14:creationId xmlns:p14="http://schemas.microsoft.com/office/powerpoint/2010/main" val="3386372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B918325-48C5-416B-9737-0944AF3068E4}" type="datetimeFigureOut">
              <a:rPr lang="en-GB" smtClean="0"/>
              <a:t>13/11/2023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7E0BA7C-E99F-4A5C-B073-E794933F60D9}" type="slidenum">
              <a:rPr lang="en-GB" smtClean="0"/>
              <a:t>‹#›</a:t>
            </a:fld>
            <a:endParaRPr lang="en-GB"/>
          </a:p>
        </p:txBody>
      </p:sp>
    </p:spTree>
    <p:extLst>
      <p:ext uri="{BB962C8B-B14F-4D97-AF65-F5344CB8AC3E}">
        <p14:creationId xmlns:p14="http://schemas.microsoft.com/office/powerpoint/2010/main" val="5733515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B918325-48C5-416B-9737-0944AF3068E4}" type="datetimeFigureOut">
              <a:rPr lang="en-GB" smtClean="0"/>
              <a:t>13/11/2023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7E0BA7C-E99F-4A5C-B073-E794933F60D9}"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542469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2B918325-48C5-416B-9737-0944AF3068E4}" type="datetimeFigureOut">
              <a:rPr lang="en-GB" smtClean="0"/>
              <a:t>13/11/2023</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7E0BA7C-E99F-4A5C-B073-E794933F60D9}" type="slidenum">
              <a:rPr lang="en-GB" smtClean="0"/>
              <a:t>‹#›</a:t>
            </a:fld>
            <a:endParaRPr lang="en-GB"/>
          </a:p>
        </p:txBody>
      </p:sp>
    </p:spTree>
    <p:extLst>
      <p:ext uri="{BB962C8B-B14F-4D97-AF65-F5344CB8AC3E}">
        <p14:creationId xmlns:p14="http://schemas.microsoft.com/office/powerpoint/2010/main" val="19225474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B918325-48C5-416B-9737-0944AF3068E4}" type="datetimeFigureOut">
              <a:rPr lang="en-GB" smtClean="0"/>
              <a:t>13/11/2023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E0BA7C-E99F-4A5C-B073-E794933F60D9}" type="slidenum">
              <a:rPr lang="en-GB" smtClean="0"/>
              <a:t>‹#›</a:t>
            </a:fld>
            <a:endParaRPr lang="en-GB"/>
          </a:p>
        </p:txBody>
      </p:sp>
    </p:spTree>
    <p:extLst>
      <p:ext uri="{BB962C8B-B14F-4D97-AF65-F5344CB8AC3E}">
        <p14:creationId xmlns:p14="http://schemas.microsoft.com/office/powerpoint/2010/main" val="4303000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B918325-48C5-416B-9737-0944AF3068E4}" type="datetimeFigureOut">
              <a:rPr lang="en-GB" smtClean="0"/>
              <a:t>13/11/2023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E0BA7C-E99F-4A5C-B073-E794933F60D9}" type="slidenum">
              <a:rPr lang="en-GB" smtClean="0"/>
              <a:t>‹#›</a:t>
            </a:fld>
            <a:endParaRPr lang="en-GB"/>
          </a:p>
        </p:txBody>
      </p:sp>
    </p:spTree>
    <p:extLst>
      <p:ext uri="{BB962C8B-B14F-4D97-AF65-F5344CB8AC3E}">
        <p14:creationId xmlns:p14="http://schemas.microsoft.com/office/powerpoint/2010/main" val="14544189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918325-48C5-416B-9737-0944AF3068E4}"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E0BA7C-E99F-4A5C-B073-E794933F60D9}" type="slidenum">
              <a:rPr lang="en-GB" smtClean="0"/>
              <a:t>‹#›</a:t>
            </a:fld>
            <a:endParaRPr lang="en-GB"/>
          </a:p>
        </p:txBody>
      </p:sp>
    </p:spTree>
    <p:extLst>
      <p:ext uri="{BB962C8B-B14F-4D97-AF65-F5344CB8AC3E}">
        <p14:creationId xmlns:p14="http://schemas.microsoft.com/office/powerpoint/2010/main" val="36497644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2B918325-48C5-416B-9737-0944AF3068E4}" type="datetimeFigureOut">
              <a:rPr lang="en-GB" smtClean="0"/>
              <a:t>13/11/2023</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E7E0BA7C-E99F-4A5C-B073-E794933F60D9}" type="slidenum">
              <a:rPr lang="en-GB" smtClean="0"/>
              <a:t>‹#›</a:t>
            </a:fld>
            <a:endParaRPr lang="en-GB"/>
          </a:p>
        </p:txBody>
      </p:sp>
    </p:spTree>
    <p:extLst>
      <p:ext uri="{BB962C8B-B14F-4D97-AF65-F5344CB8AC3E}">
        <p14:creationId xmlns:p14="http://schemas.microsoft.com/office/powerpoint/2010/main" val="2279440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B918325-48C5-416B-9737-0944AF3068E4}" type="datetimeFigureOut">
              <a:rPr lang="en-GB" smtClean="0"/>
              <a:t>13/11/2023</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7E0BA7C-E99F-4A5C-B073-E794933F60D9}" type="slidenum">
              <a:rPr lang="en-GB" smtClean="0"/>
              <a:t>‹#›</a:t>
            </a:fld>
            <a:endParaRPr lang="en-GB"/>
          </a:p>
        </p:txBody>
      </p:sp>
    </p:spTree>
    <p:extLst>
      <p:ext uri="{BB962C8B-B14F-4D97-AF65-F5344CB8AC3E}">
        <p14:creationId xmlns:p14="http://schemas.microsoft.com/office/powerpoint/2010/main" val="313227413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C487F-0FF4-4622-A000-799D87130B17}"/>
              </a:ext>
            </a:extLst>
          </p:cNvPr>
          <p:cNvSpPr>
            <a:spLocks noGrp="1"/>
          </p:cNvSpPr>
          <p:nvPr>
            <p:ph type="ctrTitle"/>
          </p:nvPr>
        </p:nvSpPr>
        <p:spPr/>
        <p:txBody>
          <a:bodyPr>
            <a:noAutofit/>
          </a:bodyPr>
          <a:lstStyle/>
          <a:p>
            <a:pPr algn="ctr"/>
            <a:r>
              <a:rPr lang="en-GB" sz="4000" dirty="0"/>
              <a:t>BMIH6001 Contemporary Themes in the Hotel</a:t>
            </a:r>
            <a:br>
              <a:rPr lang="en-GB" sz="4000" dirty="0"/>
            </a:br>
            <a:r>
              <a:rPr lang="en-GB" sz="4000" dirty="0"/>
              <a:t>and Hospitality Sector - LEVEL 6</a:t>
            </a:r>
          </a:p>
        </p:txBody>
      </p:sp>
      <p:sp>
        <p:nvSpPr>
          <p:cNvPr id="3" name="Subtitle 2">
            <a:extLst>
              <a:ext uri="{FF2B5EF4-FFF2-40B4-BE49-F238E27FC236}">
                <a16:creationId xmlns:a16="http://schemas.microsoft.com/office/drawing/2014/main" id="{04319D0E-AA31-48FA-BB4D-239CB99EDB45}"/>
              </a:ext>
            </a:extLst>
          </p:cNvPr>
          <p:cNvSpPr>
            <a:spLocks noGrp="1"/>
          </p:cNvSpPr>
          <p:nvPr>
            <p:ph type="subTitle" idx="1"/>
          </p:nvPr>
        </p:nvSpPr>
        <p:spPr/>
        <p:txBody>
          <a:bodyPr>
            <a:normAutofit fontScale="92500" lnSpcReduction="10000"/>
          </a:bodyPr>
          <a:lstStyle/>
          <a:p>
            <a:pPr algn="ctr"/>
            <a:r>
              <a:rPr lang="en-GB" dirty="0"/>
              <a:t>Assignment 2: </a:t>
            </a:r>
            <a:r>
              <a:rPr lang="en-GB" b="1" dirty="0"/>
              <a:t>Conference presentation</a:t>
            </a:r>
          </a:p>
          <a:p>
            <a:pPr algn="ctr"/>
            <a:r>
              <a:rPr lang="en-GB" b="1" dirty="0"/>
              <a:t>Student Name</a:t>
            </a:r>
            <a:r>
              <a:rPr lang="en-GB" b="1"/>
              <a:t>: Dobir Miah (2019720)</a:t>
            </a:r>
            <a:endParaRPr lang="en-GB" b="1" dirty="0"/>
          </a:p>
        </p:txBody>
      </p:sp>
    </p:spTree>
    <p:extLst>
      <p:ext uri="{BB962C8B-B14F-4D97-AF65-F5344CB8AC3E}">
        <p14:creationId xmlns:p14="http://schemas.microsoft.com/office/powerpoint/2010/main" val="3747483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CA7C6-09EB-4AA9-8D41-435334EC3346}"/>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E7D3CB35-6AA6-490C-9900-40B7FFBC1714}"/>
              </a:ext>
            </a:extLst>
          </p:cNvPr>
          <p:cNvSpPr>
            <a:spLocks noGrp="1"/>
          </p:cNvSpPr>
          <p:nvPr>
            <p:ph idx="1"/>
          </p:nvPr>
        </p:nvSpPr>
        <p:spPr/>
        <p:txBody>
          <a:bodyPr/>
          <a:lstStyle/>
          <a:p>
            <a:pPr marL="0" indent="0">
              <a:buNone/>
            </a:pPr>
            <a:r>
              <a:rPr lang="en-US" b="1" dirty="0"/>
              <a:t>Aim</a:t>
            </a:r>
            <a:endParaRPr lang="en-GB" dirty="0"/>
          </a:p>
          <a:p>
            <a:pPr algn="just"/>
            <a:r>
              <a:rPr lang="en-US" dirty="0"/>
              <a:t>The aim of the research is to </a:t>
            </a:r>
            <a:r>
              <a:rPr lang="en-US" dirty="0" err="1"/>
              <a:t>analyse</a:t>
            </a:r>
            <a:r>
              <a:rPr lang="en-US" dirty="0"/>
              <a:t> the impacts of the contemporary ‘Sustainable’ theme on the hospitality industry.</a:t>
            </a:r>
            <a:endParaRPr lang="en-GB" dirty="0"/>
          </a:p>
          <a:p>
            <a:pPr marL="0" indent="0" algn="just">
              <a:buNone/>
            </a:pPr>
            <a:r>
              <a:rPr lang="en-US" b="1" dirty="0"/>
              <a:t>Objectives</a:t>
            </a:r>
            <a:endParaRPr lang="en-GB" dirty="0"/>
          </a:p>
          <a:p>
            <a:pPr lvl="0" algn="just"/>
            <a:r>
              <a:rPr lang="en-US" dirty="0"/>
              <a:t>To identify the key sustainable initiatives of the hospitality industry</a:t>
            </a:r>
            <a:endParaRPr lang="en-GB" dirty="0"/>
          </a:p>
          <a:p>
            <a:pPr lvl="0" algn="just"/>
            <a:r>
              <a:rPr lang="en-US" dirty="0"/>
              <a:t>To </a:t>
            </a:r>
            <a:r>
              <a:rPr lang="en-US" dirty="0" err="1"/>
              <a:t>analyse</a:t>
            </a:r>
            <a:r>
              <a:rPr lang="en-US" dirty="0"/>
              <a:t> the impact of sustainability on the business of the hospitality industry</a:t>
            </a:r>
            <a:endParaRPr lang="en-GB" dirty="0"/>
          </a:p>
          <a:p>
            <a:pPr lvl="0" algn="just"/>
            <a:r>
              <a:rPr lang="en-US" dirty="0"/>
              <a:t>To evaluate the challenges in implementing the contemporary sustainable theme of the hospitality industry</a:t>
            </a:r>
            <a:endParaRPr lang="en-GB" dirty="0"/>
          </a:p>
          <a:p>
            <a:endParaRPr lang="en-GB" dirty="0"/>
          </a:p>
        </p:txBody>
      </p:sp>
    </p:spTree>
    <p:extLst>
      <p:ext uri="{BB962C8B-B14F-4D97-AF65-F5344CB8AC3E}">
        <p14:creationId xmlns:p14="http://schemas.microsoft.com/office/powerpoint/2010/main" val="1899180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4201DD-E69D-4F79-AFE5-D44009D035D8}"/>
              </a:ext>
            </a:extLst>
          </p:cNvPr>
          <p:cNvSpPr>
            <a:spLocks noGrp="1"/>
          </p:cNvSpPr>
          <p:nvPr>
            <p:ph type="title"/>
          </p:nvPr>
        </p:nvSpPr>
        <p:spPr/>
        <p:txBody>
          <a:bodyPr/>
          <a:lstStyle/>
          <a:p>
            <a:r>
              <a:rPr lang="en-US" dirty="0"/>
              <a:t>Overview of literature</a:t>
            </a:r>
            <a:endParaRPr lang="en-GB" dirty="0"/>
          </a:p>
        </p:txBody>
      </p:sp>
      <p:sp>
        <p:nvSpPr>
          <p:cNvPr id="5" name="Content Placeholder 4">
            <a:extLst>
              <a:ext uri="{FF2B5EF4-FFF2-40B4-BE49-F238E27FC236}">
                <a16:creationId xmlns:a16="http://schemas.microsoft.com/office/drawing/2014/main" id="{ECB957B3-5DE4-41A1-B679-00CB95BCB37D}"/>
              </a:ext>
            </a:extLst>
          </p:cNvPr>
          <p:cNvSpPr>
            <a:spLocks noGrp="1"/>
          </p:cNvSpPr>
          <p:nvPr>
            <p:ph sz="half" idx="1"/>
          </p:nvPr>
        </p:nvSpPr>
        <p:spPr/>
        <p:txBody>
          <a:bodyPr/>
          <a:lstStyle/>
          <a:p>
            <a:r>
              <a:rPr lang="en-US" b="1" dirty="0"/>
              <a:t>Identifying the key sustainable initiatives of the hospitality industry</a:t>
            </a:r>
            <a:endParaRPr lang="en-GB" dirty="0"/>
          </a:p>
          <a:p>
            <a:pPr marL="0" indent="0" algn="just">
              <a:buNone/>
            </a:pPr>
            <a:r>
              <a:rPr lang="nb-NO" dirty="0"/>
              <a:t>Clegg, Skyttermoen, and Vaagaasar (2021) </a:t>
            </a:r>
            <a:r>
              <a:rPr lang="en-US" dirty="0"/>
              <a:t>stated that the hospitality industry is shifting its energy consumption as a sustainable initiative from non-renewable to renewable sources.  </a:t>
            </a:r>
            <a:endParaRPr lang="en-GB" dirty="0"/>
          </a:p>
          <a:p>
            <a:endParaRPr lang="en-GB" dirty="0"/>
          </a:p>
        </p:txBody>
      </p:sp>
      <p:pic>
        <p:nvPicPr>
          <p:cNvPr id="7" name="Content Placeholder 6">
            <a:extLst>
              <a:ext uri="{FF2B5EF4-FFF2-40B4-BE49-F238E27FC236}">
                <a16:creationId xmlns:a16="http://schemas.microsoft.com/office/drawing/2014/main" id="{6B555746-59CC-4747-A6F0-1B1EBBD08B2A}"/>
              </a:ext>
            </a:extLst>
          </p:cNvPr>
          <p:cNvPicPr>
            <a:picLocks noGrp="1" noChangeAspect="1"/>
          </p:cNvPicPr>
          <p:nvPr>
            <p:ph sz="half" idx="2"/>
          </p:nvPr>
        </p:nvPicPr>
        <p:blipFill>
          <a:blip r:embed="rId3"/>
          <a:stretch>
            <a:fillRect/>
          </a:stretch>
        </p:blipFill>
        <p:spPr>
          <a:xfrm>
            <a:off x="6340642" y="2348843"/>
            <a:ext cx="4904874" cy="4083827"/>
          </a:xfrm>
          <a:prstGeom prst="rect">
            <a:avLst/>
          </a:prstGeom>
        </p:spPr>
      </p:pic>
    </p:spTree>
    <p:extLst>
      <p:ext uri="{BB962C8B-B14F-4D97-AF65-F5344CB8AC3E}">
        <p14:creationId xmlns:p14="http://schemas.microsoft.com/office/powerpoint/2010/main" val="599183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2652C-0013-4136-8B8D-526D7F62F426}"/>
              </a:ext>
            </a:extLst>
          </p:cNvPr>
          <p:cNvSpPr>
            <a:spLocks noGrp="1"/>
          </p:cNvSpPr>
          <p:nvPr>
            <p:ph type="title"/>
          </p:nvPr>
        </p:nvSpPr>
        <p:spPr/>
        <p:txBody>
          <a:bodyPr/>
          <a:lstStyle/>
          <a:p>
            <a:r>
              <a:rPr lang="en-US" dirty="0"/>
              <a:t>Overview of literature (continued)</a:t>
            </a:r>
            <a:endParaRPr lang="en-GB" dirty="0"/>
          </a:p>
        </p:txBody>
      </p:sp>
      <p:sp>
        <p:nvSpPr>
          <p:cNvPr id="3" name="Content Placeholder 2">
            <a:extLst>
              <a:ext uri="{FF2B5EF4-FFF2-40B4-BE49-F238E27FC236}">
                <a16:creationId xmlns:a16="http://schemas.microsoft.com/office/drawing/2014/main" id="{0B22B4F3-6A8F-43D1-809F-95A166347055}"/>
              </a:ext>
            </a:extLst>
          </p:cNvPr>
          <p:cNvSpPr>
            <a:spLocks noGrp="1"/>
          </p:cNvSpPr>
          <p:nvPr>
            <p:ph sz="half" idx="1"/>
          </p:nvPr>
        </p:nvSpPr>
        <p:spPr/>
        <p:txBody>
          <a:bodyPr/>
          <a:lstStyle/>
          <a:p>
            <a:pPr algn="just"/>
            <a:r>
              <a:rPr lang="en-GB" b="1" dirty="0"/>
              <a:t>The impact of sustainability on the business of the hospitality industry</a:t>
            </a:r>
            <a:endParaRPr lang="en-GB" dirty="0"/>
          </a:p>
          <a:p>
            <a:pPr marL="0" indent="0" algn="just">
              <a:buNone/>
            </a:pPr>
            <a:r>
              <a:rPr lang="en-US" dirty="0"/>
              <a:t>Font and Lynes (2018) derived that embracing sustainability in the hospitality business becomes effective in gaining an upgraded market reputation and attracting eco-conscious people to boost the sales of the company.</a:t>
            </a:r>
            <a:endParaRPr lang="en-GB" dirty="0"/>
          </a:p>
          <a:p>
            <a:endParaRPr lang="en-GB" dirty="0"/>
          </a:p>
        </p:txBody>
      </p:sp>
      <p:pic>
        <p:nvPicPr>
          <p:cNvPr id="5" name="Content Placeholder 4">
            <a:extLst>
              <a:ext uri="{FF2B5EF4-FFF2-40B4-BE49-F238E27FC236}">
                <a16:creationId xmlns:a16="http://schemas.microsoft.com/office/drawing/2014/main" id="{3FECD2DA-7AC4-45A7-80B1-87241ED294C4}"/>
              </a:ext>
            </a:extLst>
          </p:cNvPr>
          <p:cNvPicPr>
            <a:picLocks noGrp="1" noChangeAspect="1"/>
          </p:cNvPicPr>
          <p:nvPr>
            <p:ph sz="half" idx="2"/>
          </p:nvPr>
        </p:nvPicPr>
        <p:blipFill>
          <a:blip r:embed="rId3"/>
          <a:stretch>
            <a:fillRect/>
          </a:stretch>
        </p:blipFill>
        <p:spPr>
          <a:xfrm>
            <a:off x="6495118" y="2193925"/>
            <a:ext cx="4688164" cy="4024313"/>
          </a:xfrm>
          <a:prstGeom prst="rect">
            <a:avLst/>
          </a:prstGeom>
        </p:spPr>
      </p:pic>
    </p:spTree>
    <p:extLst>
      <p:ext uri="{BB962C8B-B14F-4D97-AF65-F5344CB8AC3E}">
        <p14:creationId xmlns:p14="http://schemas.microsoft.com/office/powerpoint/2010/main" val="2787207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86D63-FB2D-4281-BC8A-9563D090DD38}"/>
              </a:ext>
            </a:extLst>
          </p:cNvPr>
          <p:cNvSpPr>
            <a:spLocks noGrp="1"/>
          </p:cNvSpPr>
          <p:nvPr>
            <p:ph type="title"/>
          </p:nvPr>
        </p:nvSpPr>
        <p:spPr/>
        <p:txBody>
          <a:bodyPr/>
          <a:lstStyle/>
          <a:p>
            <a:r>
              <a:rPr lang="en-US" dirty="0"/>
              <a:t>Overview of literature (continued)</a:t>
            </a:r>
            <a:endParaRPr lang="en-GB" dirty="0"/>
          </a:p>
        </p:txBody>
      </p:sp>
      <p:sp>
        <p:nvSpPr>
          <p:cNvPr id="3" name="Content Placeholder 2">
            <a:extLst>
              <a:ext uri="{FF2B5EF4-FFF2-40B4-BE49-F238E27FC236}">
                <a16:creationId xmlns:a16="http://schemas.microsoft.com/office/drawing/2014/main" id="{C05143CB-2DF6-4BA3-906B-C0A48D1E3C3B}"/>
              </a:ext>
            </a:extLst>
          </p:cNvPr>
          <p:cNvSpPr>
            <a:spLocks noGrp="1"/>
          </p:cNvSpPr>
          <p:nvPr>
            <p:ph sz="half" idx="1"/>
          </p:nvPr>
        </p:nvSpPr>
        <p:spPr/>
        <p:txBody>
          <a:bodyPr/>
          <a:lstStyle/>
          <a:p>
            <a:pPr algn="just"/>
            <a:r>
              <a:rPr lang="en-GB" b="1" dirty="0"/>
              <a:t>The challenges in implementing the contemporary sustainable theme of the hospitality industry</a:t>
            </a:r>
            <a:endParaRPr lang="en-GB" dirty="0"/>
          </a:p>
          <a:p>
            <a:pPr marL="0" indent="0" algn="just">
              <a:buNone/>
            </a:pPr>
            <a:r>
              <a:rPr lang="en-US" dirty="0"/>
              <a:t>Jeffrey (2018) stated that implementing the contemporary sustainable theme enrages conflicts for the resistance to change the </a:t>
            </a:r>
            <a:r>
              <a:rPr lang="en-US" dirty="0" err="1"/>
              <a:t>behaviour</a:t>
            </a:r>
            <a:r>
              <a:rPr lang="en-US" dirty="0"/>
              <a:t> of the employees.</a:t>
            </a:r>
            <a:endParaRPr lang="en-GB" dirty="0"/>
          </a:p>
          <a:p>
            <a:endParaRPr lang="en-GB" dirty="0"/>
          </a:p>
        </p:txBody>
      </p:sp>
      <p:pic>
        <p:nvPicPr>
          <p:cNvPr id="5" name="Content Placeholder 4">
            <a:extLst>
              <a:ext uri="{FF2B5EF4-FFF2-40B4-BE49-F238E27FC236}">
                <a16:creationId xmlns:a16="http://schemas.microsoft.com/office/drawing/2014/main" id="{0D119E04-064D-45BF-A63B-3BDA8AA219C8}"/>
              </a:ext>
            </a:extLst>
          </p:cNvPr>
          <p:cNvPicPr>
            <a:picLocks noGrp="1" noChangeAspect="1"/>
          </p:cNvPicPr>
          <p:nvPr>
            <p:ph sz="half" idx="2"/>
          </p:nvPr>
        </p:nvPicPr>
        <p:blipFill>
          <a:blip r:embed="rId3"/>
          <a:stretch>
            <a:fillRect/>
          </a:stretch>
        </p:blipFill>
        <p:spPr>
          <a:xfrm>
            <a:off x="6172200" y="2194559"/>
            <a:ext cx="5334000" cy="3510376"/>
          </a:xfrm>
          <a:prstGeom prst="rect">
            <a:avLst/>
          </a:prstGeom>
        </p:spPr>
      </p:pic>
    </p:spTree>
    <p:extLst>
      <p:ext uri="{BB962C8B-B14F-4D97-AF65-F5344CB8AC3E}">
        <p14:creationId xmlns:p14="http://schemas.microsoft.com/office/powerpoint/2010/main" val="3777335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C5107-E4D4-4B64-A8C0-8D08BF687DFD}"/>
              </a:ext>
            </a:extLst>
          </p:cNvPr>
          <p:cNvSpPr>
            <a:spLocks noGrp="1"/>
          </p:cNvSpPr>
          <p:nvPr>
            <p:ph type="title"/>
          </p:nvPr>
        </p:nvSpPr>
        <p:spPr/>
        <p:txBody>
          <a:bodyPr/>
          <a:lstStyle/>
          <a:p>
            <a:r>
              <a:rPr lang="en-US" dirty="0"/>
              <a:t>Application to the hotel and hospitality sector</a:t>
            </a:r>
            <a:endParaRPr lang="en-GB" dirty="0"/>
          </a:p>
        </p:txBody>
      </p:sp>
      <p:sp>
        <p:nvSpPr>
          <p:cNvPr id="3" name="Content Placeholder 2">
            <a:extLst>
              <a:ext uri="{FF2B5EF4-FFF2-40B4-BE49-F238E27FC236}">
                <a16:creationId xmlns:a16="http://schemas.microsoft.com/office/drawing/2014/main" id="{90153C8B-6820-421E-84FC-81AE4CB24512}"/>
              </a:ext>
            </a:extLst>
          </p:cNvPr>
          <p:cNvSpPr>
            <a:spLocks noGrp="1"/>
          </p:cNvSpPr>
          <p:nvPr>
            <p:ph sz="half" idx="1"/>
          </p:nvPr>
        </p:nvSpPr>
        <p:spPr/>
        <p:txBody>
          <a:bodyPr/>
          <a:lstStyle/>
          <a:p>
            <a:r>
              <a:rPr lang="en-US" dirty="0"/>
              <a:t>Arranging training programs for employees</a:t>
            </a:r>
            <a:endParaRPr lang="en-GB" dirty="0"/>
          </a:p>
          <a:p>
            <a:r>
              <a:rPr lang="en-US" dirty="0"/>
              <a:t>Loan taking (Tribe, 2009)</a:t>
            </a:r>
          </a:p>
          <a:p>
            <a:r>
              <a:rPr lang="en-US" dirty="0"/>
              <a:t>Engaging marketing strategies</a:t>
            </a:r>
            <a:endParaRPr lang="en-GB" dirty="0"/>
          </a:p>
          <a:p>
            <a:r>
              <a:rPr lang="en-US" dirty="0"/>
              <a:t>Own supply chain system</a:t>
            </a:r>
            <a:endParaRPr lang="en-GB" dirty="0"/>
          </a:p>
          <a:p>
            <a:endParaRPr lang="en-GB" dirty="0"/>
          </a:p>
        </p:txBody>
      </p:sp>
      <p:pic>
        <p:nvPicPr>
          <p:cNvPr id="5" name="Content Placeholder 4">
            <a:extLst>
              <a:ext uri="{FF2B5EF4-FFF2-40B4-BE49-F238E27FC236}">
                <a16:creationId xmlns:a16="http://schemas.microsoft.com/office/drawing/2014/main" id="{90653BB2-7CB3-40D8-B687-E97A3F9537DB}"/>
              </a:ext>
            </a:extLst>
          </p:cNvPr>
          <p:cNvPicPr>
            <a:picLocks noGrp="1" noChangeAspect="1"/>
          </p:cNvPicPr>
          <p:nvPr>
            <p:ph sz="half" idx="2"/>
          </p:nvPr>
        </p:nvPicPr>
        <p:blipFill>
          <a:blip r:embed="rId3"/>
          <a:stretch>
            <a:fillRect/>
          </a:stretch>
        </p:blipFill>
        <p:spPr>
          <a:xfrm>
            <a:off x="6172200" y="2194559"/>
            <a:ext cx="5334000" cy="3790911"/>
          </a:xfrm>
          <a:prstGeom prst="rect">
            <a:avLst/>
          </a:prstGeom>
        </p:spPr>
      </p:pic>
    </p:spTree>
    <p:extLst>
      <p:ext uri="{BB962C8B-B14F-4D97-AF65-F5344CB8AC3E}">
        <p14:creationId xmlns:p14="http://schemas.microsoft.com/office/powerpoint/2010/main" val="1011166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92038-CB0A-4864-9D6E-053FD3E4E11E}"/>
              </a:ext>
            </a:extLst>
          </p:cNvPr>
          <p:cNvSpPr>
            <a:spLocks noGrp="1"/>
          </p:cNvSpPr>
          <p:nvPr>
            <p:ph type="title"/>
          </p:nvPr>
        </p:nvSpPr>
        <p:spPr/>
        <p:txBody>
          <a:bodyPr>
            <a:normAutofit fontScale="90000"/>
          </a:bodyPr>
          <a:lstStyle/>
          <a:p>
            <a:r>
              <a:rPr lang="en-US" dirty="0"/>
              <a:t>Future policy and management options for dealing with this issue</a:t>
            </a:r>
            <a:endParaRPr lang="en-GB" dirty="0"/>
          </a:p>
        </p:txBody>
      </p:sp>
      <p:sp>
        <p:nvSpPr>
          <p:cNvPr id="3" name="Content Placeholder 2">
            <a:extLst>
              <a:ext uri="{FF2B5EF4-FFF2-40B4-BE49-F238E27FC236}">
                <a16:creationId xmlns:a16="http://schemas.microsoft.com/office/drawing/2014/main" id="{1B3BFDDB-BB21-4072-A5BC-139B2815F980}"/>
              </a:ext>
            </a:extLst>
          </p:cNvPr>
          <p:cNvSpPr>
            <a:spLocks noGrp="1"/>
          </p:cNvSpPr>
          <p:nvPr>
            <p:ph sz="half" idx="1"/>
          </p:nvPr>
        </p:nvSpPr>
        <p:spPr/>
        <p:txBody>
          <a:bodyPr/>
          <a:lstStyle/>
          <a:p>
            <a:r>
              <a:rPr lang="en-US" dirty="0"/>
              <a:t>Segmented implementation</a:t>
            </a:r>
            <a:endParaRPr lang="en-GB" dirty="0"/>
          </a:p>
          <a:p>
            <a:r>
              <a:rPr lang="en-US" dirty="0"/>
              <a:t>Venture capital (Jeffrey, 2018)</a:t>
            </a:r>
          </a:p>
          <a:p>
            <a:r>
              <a:rPr lang="en-US" dirty="0"/>
              <a:t>Motivation to employees</a:t>
            </a:r>
            <a:endParaRPr lang="en-GB" dirty="0"/>
          </a:p>
          <a:p>
            <a:endParaRPr lang="en-GB" dirty="0"/>
          </a:p>
        </p:txBody>
      </p:sp>
      <p:pic>
        <p:nvPicPr>
          <p:cNvPr id="5" name="Content Placeholder 4">
            <a:extLst>
              <a:ext uri="{FF2B5EF4-FFF2-40B4-BE49-F238E27FC236}">
                <a16:creationId xmlns:a16="http://schemas.microsoft.com/office/drawing/2014/main" id="{251584EA-52FE-4227-816D-676F6E14C861}"/>
              </a:ext>
            </a:extLst>
          </p:cNvPr>
          <p:cNvPicPr>
            <a:picLocks noGrp="1" noChangeAspect="1"/>
          </p:cNvPicPr>
          <p:nvPr>
            <p:ph sz="half" idx="2"/>
          </p:nvPr>
        </p:nvPicPr>
        <p:blipFill>
          <a:blip r:embed="rId3"/>
          <a:stretch>
            <a:fillRect/>
          </a:stretch>
        </p:blipFill>
        <p:spPr>
          <a:xfrm>
            <a:off x="6172200" y="2194560"/>
            <a:ext cx="5334000" cy="3789078"/>
          </a:xfrm>
          <a:prstGeom prst="rect">
            <a:avLst/>
          </a:prstGeom>
        </p:spPr>
      </p:pic>
    </p:spTree>
    <p:extLst>
      <p:ext uri="{BB962C8B-B14F-4D97-AF65-F5344CB8AC3E}">
        <p14:creationId xmlns:p14="http://schemas.microsoft.com/office/powerpoint/2010/main" val="1898286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7710B-0F61-45D6-9F49-25C285F39FFF}"/>
              </a:ext>
            </a:extLst>
          </p:cNvPr>
          <p:cNvSpPr>
            <a:spLocks noGrp="1"/>
          </p:cNvSpPr>
          <p:nvPr>
            <p:ph type="title"/>
          </p:nvPr>
        </p:nvSpPr>
        <p:spPr/>
        <p:txBody>
          <a:bodyPr>
            <a:normAutofit fontScale="90000"/>
          </a:bodyPr>
          <a:lstStyle/>
          <a:p>
            <a:r>
              <a:rPr lang="en-US" dirty="0"/>
              <a:t>Future policy and management options for dealing with this issue (Continued)</a:t>
            </a:r>
            <a:endParaRPr lang="en-GB" dirty="0"/>
          </a:p>
        </p:txBody>
      </p:sp>
      <p:sp>
        <p:nvSpPr>
          <p:cNvPr id="3" name="Content Placeholder 2">
            <a:extLst>
              <a:ext uri="{FF2B5EF4-FFF2-40B4-BE49-F238E27FC236}">
                <a16:creationId xmlns:a16="http://schemas.microsoft.com/office/drawing/2014/main" id="{F6C98986-4D7D-4505-A828-462794BF1820}"/>
              </a:ext>
            </a:extLst>
          </p:cNvPr>
          <p:cNvSpPr>
            <a:spLocks noGrp="1"/>
          </p:cNvSpPr>
          <p:nvPr>
            <p:ph sz="half" idx="1"/>
          </p:nvPr>
        </p:nvSpPr>
        <p:spPr/>
        <p:txBody>
          <a:bodyPr/>
          <a:lstStyle/>
          <a:p>
            <a:r>
              <a:rPr lang="en-US" dirty="0"/>
              <a:t>Focusing on the broadcasting method (</a:t>
            </a:r>
            <a:r>
              <a:rPr lang="en-US" dirty="0" err="1"/>
              <a:t>Conrady</a:t>
            </a:r>
            <a:r>
              <a:rPr lang="en-US" dirty="0"/>
              <a:t>, and Buck, 2012). </a:t>
            </a:r>
            <a:endParaRPr lang="en-GB" dirty="0"/>
          </a:p>
          <a:p>
            <a:r>
              <a:rPr lang="en-US" dirty="0"/>
              <a:t>Contract with the suppliers</a:t>
            </a:r>
            <a:endParaRPr lang="en-GB" dirty="0"/>
          </a:p>
        </p:txBody>
      </p:sp>
      <p:pic>
        <p:nvPicPr>
          <p:cNvPr id="5" name="Content Placeholder 4">
            <a:extLst>
              <a:ext uri="{FF2B5EF4-FFF2-40B4-BE49-F238E27FC236}">
                <a16:creationId xmlns:a16="http://schemas.microsoft.com/office/drawing/2014/main" id="{5C61C898-C752-4EEA-92A6-F7A807C5E3A9}"/>
              </a:ext>
            </a:extLst>
          </p:cNvPr>
          <p:cNvPicPr>
            <a:picLocks noGrp="1" noChangeAspect="1"/>
          </p:cNvPicPr>
          <p:nvPr>
            <p:ph sz="half" idx="2"/>
          </p:nvPr>
        </p:nvPicPr>
        <p:blipFill>
          <a:blip r:embed="rId3"/>
          <a:stretch>
            <a:fillRect/>
          </a:stretch>
        </p:blipFill>
        <p:spPr>
          <a:xfrm>
            <a:off x="6172200" y="2194559"/>
            <a:ext cx="5334000" cy="3505042"/>
          </a:xfrm>
          <a:prstGeom prst="rect">
            <a:avLst/>
          </a:prstGeom>
        </p:spPr>
      </p:pic>
    </p:spTree>
    <p:extLst>
      <p:ext uri="{BB962C8B-B14F-4D97-AF65-F5344CB8AC3E}">
        <p14:creationId xmlns:p14="http://schemas.microsoft.com/office/powerpoint/2010/main" val="1367961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C5CA4-1E25-4235-97AE-ACB0E0159DE9}"/>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60A0AD16-51A5-4F3D-AAB8-2A25143C8313}"/>
              </a:ext>
            </a:extLst>
          </p:cNvPr>
          <p:cNvSpPr>
            <a:spLocks noGrp="1"/>
          </p:cNvSpPr>
          <p:nvPr>
            <p:ph sz="half" idx="1"/>
          </p:nvPr>
        </p:nvSpPr>
        <p:spPr/>
        <p:txBody>
          <a:bodyPr/>
          <a:lstStyle/>
          <a:p>
            <a:pPr algn="just"/>
            <a:r>
              <a:rPr lang="en-US" dirty="0"/>
              <a:t>The contemporary sustainability theme plays pivotal role in increasing the growth of hotel and hospitality industry.</a:t>
            </a:r>
            <a:endParaRPr lang="en-GB" dirty="0"/>
          </a:p>
        </p:txBody>
      </p:sp>
      <p:pic>
        <p:nvPicPr>
          <p:cNvPr id="5" name="Content Placeholder 4">
            <a:extLst>
              <a:ext uri="{FF2B5EF4-FFF2-40B4-BE49-F238E27FC236}">
                <a16:creationId xmlns:a16="http://schemas.microsoft.com/office/drawing/2014/main" id="{1E653B94-6305-4EDB-A4EC-7BFB89A11563}"/>
              </a:ext>
            </a:extLst>
          </p:cNvPr>
          <p:cNvPicPr>
            <a:picLocks noGrp="1" noChangeAspect="1"/>
          </p:cNvPicPr>
          <p:nvPr>
            <p:ph sz="half" idx="2"/>
          </p:nvPr>
        </p:nvPicPr>
        <p:blipFill>
          <a:blip r:embed="rId3"/>
          <a:stretch>
            <a:fillRect/>
          </a:stretch>
        </p:blipFill>
        <p:spPr>
          <a:xfrm>
            <a:off x="6172201" y="2301081"/>
            <a:ext cx="5217693" cy="3810000"/>
          </a:xfrm>
          <a:prstGeom prst="rect">
            <a:avLst/>
          </a:prstGeom>
        </p:spPr>
      </p:pic>
    </p:spTree>
    <p:extLst>
      <p:ext uri="{BB962C8B-B14F-4D97-AF65-F5344CB8AC3E}">
        <p14:creationId xmlns:p14="http://schemas.microsoft.com/office/powerpoint/2010/main" val="3671189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3E98109-8A3B-43FA-A691-511DD7517986}"/>
              </a:ext>
            </a:extLst>
          </p:cNvPr>
          <p:cNvSpPr>
            <a:spLocks noGrp="1"/>
          </p:cNvSpPr>
          <p:nvPr>
            <p:ph type="title"/>
          </p:nvPr>
        </p:nvSpPr>
        <p:spPr/>
        <p:txBody>
          <a:bodyPr/>
          <a:lstStyle/>
          <a:p>
            <a:r>
              <a:rPr lang="en-GB" dirty="0"/>
              <a:t>References</a:t>
            </a:r>
          </a:p>
        </p:txBody>
      </p:sp>
      <p:sp>
        <p:nvSpPr>
          <p:cNvPr id="6" name="Content Placeholder 5">
            <a:extLst>
              <a:ext uri="{FF2B5EF4-FFF2-40B4-BE49-F238E27FC236}">
                <a16:creationId xmlns:a16="http://schemas.microsoft.com/office/drawing/2014/main" id="{2F61B0DA-509A-4C8C-9657-6D0D98A81E07}"/>
              </a:ext>
            </a:extLst>
          </p:cNvPr>
          <p:cNvSpPr>
            <a:spLocks noGrp="1"/>
          </p:cNvSpPr>
          <p:nvPr>
            <p:ph idx="1"/>
          </p:nvPr>
        </p:nvSpPr>
        <p:spPr/>
        <p:txBody>
          <a:bodyPr>
            <a:normAutofit fontScale="62500" lnSpcReduction="20000"/>
          </a:bodyPr>
          <a:lstStyle/>
          <a:p>
            <a:pPr marL="0" indent="0" algn="just">
              <a:buNone/>
            </a:pPr>
            <a:r>
              <a:rPr lang="en-GB" dirty="0"/>
              <a:t>Barrows, C.W., Powers, T.F. and Reynolds, D.E. (2018). </a:t>
            </a:r>
            <a:r>
              <a:rPr lang="en-GB" i="1" dirty="0"/>
              <a:t>Introduction to the Hospitality Industry.</a:t>
            </a:r>
            <a:r>
              <a:rPr lang="en-GB" dirty="0"/>
              <a:t> Hoboken, New Jersey: Wiley.</a:t>
            </a:r>
          </a:p>
          <a:p>
            <a:pPr marL="0" indent="0" algn="just">
              <a:buNone/>
            </a:pPr>
            <a:r>
              <a:rPr lang="en-GB" dirty="0"/>
              <a:t>Brotherton, B. (2015). Researching Hospitality &amp; Tourism 2nd </a:t>
            </a:r>
            <a:r>
              <a:rPr lang="en-GB" dirty="0" err="1"/>
              <a:t>Edn</a:t>
            </a:r>
            <a:r>
              <a:rPr lang="en-GB" dirty="0"/>
              <a:t>. Sage. London</a:t>
            </a:r>
          </a:p>
          <a:p>
            <a:pPr marL="0" indent="0" algn="just">
              <a:buNone/>
            </a:pPr>
            <a:r>
              <a:rPr lang="en-GB" dirty="0"/>
              <a:t>Clegg, S.R, </a:t>
            </a:r>
            <a:r>
              <a:rPr lang="en-GB" dirty="0" err="1"/>
              <a:t>Skyttermoen</a:t>
            </a:r>
            <a:r>
              <a:rPr lang="en-GB" dirty="0"/>
              <a:t>, T. and </a:t>
            </a:r>
            <a:r>
              <a:rPr lang="en-GB" dirty="0" err="1"/>
              <a:t>Vaagaasar</a:t>
            </a:r>
            <a:r>
              <a:rPr lang="en-GB" dirty="0"/>
              <a:t>, A.L, (2021). Project Management: A Value Creation Approach. Sage, London.</a:t>
            </a:r>
          </a:p>
          <a:p>
            <a:pPr marL="0" indent="0" algn="just">
              <a:buNone/>
            </a:pPr>
            <a:r>
              <a:rPr lang="en-GB" dirty="0" err="1"/>
              <a:t>Conrady</a:t>
            </a:r>
            <a:r>
              <a:rPr lang="en-GB" dirty="0"/>
              <a:t>, R., and Buck, M. (2012). Trends and Issues in Global Tourism, Springer</a:t>
            </a:r>
          </a:p>
          <a:p>
            <a:pPr marL="0" indent="0" algn="just">
              <a:buNone/>
            </a:pPr>
            <a:r>
              <a:rPr lang="en-GB" dirty="0"/>
              <a:t>Cooper, C. and Hall, M. (2019). Contemporary Tourism: An International Approach, 4th </a:t>
            </a:r>
            <a:r>
              <a:rPr lang="en-GB" dirty="0" err="1"/>
              <a:t>Edn</a:t>
            </a:r>
            <a:r>
              <a:rPr lang="en-GB" dirty="0"/>
              <a:t>. </a:t>
            </a:r>
            <a:r>
              <a:rPr lang="en-GB" dirty="0" err="1"/>
              <a:t>Goodfellows</a:t>
            </a:r>
            <a:r>
              <a:rPr lang="en-GB" dirty="0"/>
              <a:t>, Oxford.</a:t>
            </a:r>
          </a:p>
          <a:p>
            <a:pPr marL="0" indent="0" algn="just">
              <a:buNone/>
            </a:pPr>
            <a:r>
              <a:rPr lang="en-GB" dirty="0"/>
              <a:t>Dawson, J. </a:t>
            </a:r>
            <a:r>
              <a:rPr lang="en-GB" dirty="0" err="1"/>
              <a:t>Lemelin</a:t>
            </a:r>
            <a:r>
              <a:rPr lang="en-GB" dirty="0"/>
              <a:t>, H., and Stewart, E. (2012). Last Chance Tourism: Adapting Tourism Opportunities in a Changing World, Routledge, London</a:t>
            </a:r>
          </a:p>
          <a:p>
            <a:pPr marL="0" indent="0" algn="just">
              <a:buNone/>
            </a:pPr>
            <a:r>
              <a:rPr lang="en-GB" dirty="0"/>
              <a:t>Font, X. and Lynes, J. (2018). Corporate social responsibility in tourism and hospitality. </a:t>
            </a:r>
            <a:r>
              <a:rPr lang="en-GB" i="1" dirty="0"/>
              <a:t>Journal of Sustainable Tourism</a:t>
            </a:r>
            <a:r>
              <a:rPr lang="en-GB" dirty="0"/>
              <a:t>, 26(7), pp.1027–1042. </a:t>
            </a:r>
          </a:p>
          <a:p>
            <a:pPr marL="0" indent="0" algn="just">
              <a:buNone/>
            </a:pPr>
            <a:r>
              <a:rPr lang="en-GB" dirty="0"/>
              <a:t>Ford, R.C, and Sturman, M.C (2020). Managing Hospitality Organizations 2nd </a:t>
            </a:r>
            <a:r>
              <a:rPr lang="en-GB" dirty="0" err="1"/>
              <a:t>Edn</a:t>
            </a:r>
            <a:r>
              <a:rPr lang="en-GB" dirty="0"/>
              <a:t>. Sage, London.</a:t>
            </a:r>
          </a:p>
          <a:p>
            <a:pPr marL="0" indent="0" algn="just">
              <a:buNone/>
            </a:pPr>
            <a:r>
              <a:rPr lang="en-GB" dirty="0"/>
              <a:t>Han, H., Lee, J.-S., Trang, H.L.T. and Kim, W. (2018). Water conservation and waste reduction management for increasing guest loyalty and green hotel practices. </a:t>
            </a:r>
            <a:r>
              <a:rPr lang="en-GB" i="1" dirty="0"/>
              <a:t>International Journal of Hospitality Management</a:t>
            </a:r>
            <a:r>
              <a:rPr lang="en-GB" dirty="0"/>
              <a:t>, 75, pp.58–66. </a:t>
            </a:r>
          </a:p>
          <a:p>
            <a:pPr marL="0" indent="0" algn="just">
              <a:buNone/>
            </a:pPr>
            <a:r>
              <a:rPr lang="en-GB" dirty="0"/>
              <a:t>Jeffrey, S. (2018). Corporate Social Responsibility </a:t>
            </a:r>
            <a:r>
              <a:rPr lang="en-GB" dirty="0" err="1"/>
              <a:t>Behaviors</a:t>
            </a:r>
            <a:r>
              <a:rPr lang="en-GB" dirty="0"/>
              <a:t> and Corporate Reputation. </a:t>
            </a:r>
            <a:r>
              <a:rPr lang="en-GB" i="1" dirty="0"/>
              <a:t>Social Responsibility Journal</a:t>
            </a:r>
            <a:r>
              <a:rPr lang="en-GB" dirty="0"/>
              <a:t>, 15(3).</a:t>
            </a:r>
          </a:p>
          <a:p>
            <a:pPr marL="0" indent="0" algn="just">
              <a:buNone/>
            </a:pPr>
            <a:r>
              <a:rPr lang="en-GB" dirty="0"/>
              <a:t>Tribe, J. (2009). Philosophical issues in Tourism (Aspects of Tourism), Channel View</a:t>
            </a:r>
          </a:p>
          <a:p>
            <a:endParaRPr lang="en-GB" dirty="0"/>
          </a:p>
        </p:txBody>
      </p:sp>
    </p:spTree>
    <p:extLst>
      <p:ext uri="{BB962C8B-B14F-4D97-AF65-F5344CB8AC3E}">
        <p14:creationId xmlns:p14="http://schemas.microsoft.com/office/powerpoint/2010/main" val="409657625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80</TotalTime>
  <Words>2294</Words>
  <Application>Microsoft Office PowerPoint</Application>
  <PresentationFormat>Widescreen</PresentationFormat>
  <Paragraphs>62</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Century Gothic</vt:lpstr>
      <vt:lpstr>Vapor Trail</vt:lpstr>
      <vt:lpstr>BMIH6001 Contemporary Themes in the Hotel and Hospitality Sector - LEVEL 6</vt:lpstr>
      <vt:lpstr>Introduction</vt:lpstr>
      <vt:lpstr>Overview of literature</vt:lpstr>
      <vt:lpstr>Overview of literature (continued)</vt:lpstr>
      <vt:lpstr>Overview of literature (continued)</vt:lpstr>
      <vt:lpstr>Application to the hotel and hospitality sector</vt:lpstr>
      <vt:lpstr>Future policy and management options for dealing with this issue</vt:lpstr>
      <vt:lpstr>Future policy and management options for dealing with this issue (Continued)</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dobir Miah</dc:creator>
  <cp:lastModifiedBy>dobir Miah</cp:lastModifiedBy>
  <cp:revision>8</cp:revision>
  <dcterms:created xsi:type="dcterms:W3CDTF">2023-10-14T06:49:33Z</dcterms:created>
  <dcterms:modified xsi:type="dcterms:W3CDTF">2023-11-13T00:15:05Z</dcterms:modified>
</cp:coreProperties>
</file>