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667" autoAdjust="0"/>
  </p:normalViewPr>
  <p:slideViewPr>
    <p:cSldViewPr snapToGrid="0">
      <p:cViewPr varScale="1">
        <p:scale>
          <a:sx n="71" d="100"/>
          <a:sy n="71" d="100"/>
        </p:scale>
        <p:origin x="113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4028F3-44F0-429A-9C44-972B0F8B7D7A}" type="datetimeFigureOut">
              <a:rPr lang="en-GB" smtClean="0"/>
              <a:t>05/03/2025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0ED37-0C87-4748-94AD-A6F6D75896D5}" type="slidenum">
              <a:rPr lang="en-GB" smtClean="0"/>
              <a:t>‹#›</a:t>
            </a:fld>
            <a:endParaRPr lang="en-GB"/>
          </a:p>
        </p:txBody>
      </p:sp>
    </p:spTree>
    <p:extLst>
      <p:ext uri="{BB962C8B-B14F-4D97-AF65-F5344CB8AC3E}">
        <p14:creationId xmlns:p14="http://schemas.microsoft.com/office/powerpoint/2010/main" val="1221088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Enterprise management signifies the approaches and tools used to improve, monitor and administer vital day-to-day company procedures (Adeniran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2024). The presentation will focus on making a business plan for a new business idea. The new business plan will choose sustainable clothing as a new product or service. The name of the new business idea will be </a:t>
            </a:r>
            <a:r>
              <a:rPr lang="en-GB" sz="1800" dirty="0" err="1">
                <a:effectLst/>
                <a:latin typeface="Times New Roman" panose="02020603050405020304" pitchFamily="18" charset="0"/>
                <a:ea typeface="Times New Roman" panose="02020603050405020304" pitchFamily="18" charset="0"/>
              </a:rPr>
              <a:t>PureFit</a:t>
            </a:r>
            <a:r>
              <a:rPr lang="en-GB" sz="1800" dirty="0">
                <a:effectLst/>
                <a:latin typeface="Times New Roman" panose="02020603050405020304" pitchFamily="18" charset="0"/>
                <a:ea typeface="Times New Roman" panose="02020603050405020304" pitchFamily="18" charset="0"/>
              </a:rPr>
              <a:t>. SWOT analysis will be discussed to present the threats to the idea to opportunities to overcome these threats such as competition. There will also be a discussion of the USP and legal structure of the business idea such as reduction of waste and others. </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D0ED37-0C87-4748-94AD-A6F6D75896D5}" type="slidenum">
              <a:rPr lang="en-GB" smtClean="0"/>
              <a:t>3</a:t>
            </a:fld>
            <a:endParaRPr lang="en-GB"/>
          </a:p>
        </p:txBody>
      </p:sp>
    </p:spTree>
    <p:extLst>
      <p:ext uri="{BB962C8B-B14F-4D97-AF65-F5344CB8AC3E}">
        <p14:creationId xmlns:p14="http://schemas.microsoft.com/office/powerpoint/2010/main" val="973141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Sustainable clothing is the preferred business idea for the presentation. Sustainable clothing directs the making of clothes using environment-friendly materials and exercises. Numerous types of fabrics will be used by </a:t>
            </a:r>
            <a:r>
              <a:rPr lang="en-GB" sz="1800" dirty="0" err="1">
                <a:effectLst/>
                <a:latin typeface="Times New Roman" panose="02020603050405020304" pitchFamily="18" charset="0"/>
                <a:ea typeface="Times New Roman" panose="02020603050405020304" pitchFamily="18" charset="0"/>
              </a:rPr>
              <a:t>PureFit</a:t>
            </a:r>
            <a:r>
              <a:rPr lang="en-GB" sz="1800" dirty="0">
                <a:effectLst/>
                <a:latin typeface="Times New Roman" panose="02020603050405020304" pitchFamily="18" charset="0"/>
                <a:ea typeface="Times New Roman" panose="02020603050405020304" pitchFamily="18" charset="0"/>
              </a:rPr>
              <a:t> to make sustainable clothes such as sustainable cotton, reprocessed polyester, industrial hemp and others. The major reason behind choosing sustainable clothing as a new business product is that it can help reduce waste by facilitating timeless and durable designs and adopting a circular economy strategy (</a:t>
            </a:r>
            <a:r>
              <a:rPr lang="en-GB" sz="1800" dirty="0" err="1">
                <a:effectLst/>
                <a:latin typeface="Times New Roman" panose="02020603050405020304" pitchFamily="18" charset="0"/>
                <a:ea typeface="Times New Roman" panose="02020603050405020304" pitchFamily="18" charset="0"/>
              </a:rPr>
              <a:t>Freudenreich</a:t>
            </a:r>
            <a:r>
              <a:rPr lang="en-GB" sz="1800" dirty="0">
                <a:effectLst/>
                <a:latin typeface="Times New Roman" panose="02020603050405020304" pitchFamily="18" charset="0"/>
                <a:ea typeface="Times New Roman" panose="02020603050405020304" pitchFamily="18" charset="0"/>
              </a:rPr>
              <a:t> and </a:t>
            </a:r>
            <a:r>
              <a:rPr lang="en-GB" sz="1800" dirty="0" err="1">
                <a:effectLst/>
                <a:latin typeface="Times New Roman" panose="02020603050405020304" pitchFamily="18" charset="0"/>
                <a:ea typeface="Times New Roman" panose="02020603050405020304" pitchFamily="18" charset="0"/>
              </a:rPr>
              <a:t>Schaltegger</a:t>
            </a:r>
            <a:r>
              <a:rPr lang="en-GB" sz="1800" dirty="0">
                <a:effectLst/>
                <a:latin typeface="Times New Roman" panose="02020603050405020304" pitchFamily="18" charset="0"/>
                <a:ea typeface="Times New Roman" panose="02020603050405020304" pitchFamily="18" charset="0"/>
              </a:rPr>
              <a:t>, 2020). The business idea will also support the local societies and foster prosperity and development. The new business plan needs to follow the environmental rules and regulations. </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D0ED37-0C87-4748-94AD-A6F6D75896D5}" type="slidenum">
              <a:rPr lang="en-GB" smtClean="0"/>
              <a:t>4</a:t>
            </a:fld>
            <a:endParaRPr lang="en-GB"/>
          </a:p>
        </p:txBody>
      </p:sp>
    </p:spTree>
    <p:extLst>
      <p:ext uri="{BB962C8B-B14F-4D97-AF65-F5344CB8AC3E}">
        <p14:creationId xmlns:p14="http://schemas.microsoft.com/office/powerpoint/2010/main" val="3331311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the case of the Unique Selling Point of the new business plan, The USP of the new business idea will be sustainable production procedures, eco-friendly materials and decreasing water consumption. These USPs will play a major part in sustainable clothes by which customers will be willing to disburse more on products and can entice new consumers (Henninger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In the case of legal structure, it will differ on different elements such as capital strength, size, protection, and goals of the leader. The business type will be sole proprietorship where the leader will be accountable for all the income and losses. </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D0ED37-0C87-4748-94AD-A6F6D75896D5}" type="slidenum">
              <a:rPr lang="en-GB" smtClean="0"/>
              <a:t>5</a:t>
            </a:fld>
            <a:endParaRPr lang="en-GB"/>
          </a:p>
        </p:txBody>
      </p:sp>
    </p:spTree>
    <p:extLst>
      <p:ext uri="{BB962C8B-B14F-4D97-AF65-F5344CB8AC3E}">
        <p14:creationId xmlns:p14="http://schemas.microsoft.com/office/powerpoint/2010/main" val="629478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Aim:</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aim of the task will be to design a new business idea and depict a relevant business plan. </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r>
              <a:rPr lang="en-GB" sz="1800" b="1" dirty="0">
                <a:effectLst/>
                <a:latin typeface="Times New Roman" panose="02020603050405020304" pitchFamily="18" charset="0"/>
                <a:ea typeface="Times New Roman" panose="02020603050405020304" pitchFamily="18" charset="0"/>
              </a:rPr>
              <a:t>Objectives: </a:t>
            </a:r>
            <a:endParaRPr lang="en-US" sz="1800"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To identify the new business idea and prepare a plan for the successful establishment of the business idea</a:t>
            </a:r>
            <a:endParaRPr lang="en-US"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To assess the challenges and strengths when executing the business plan </a:t>
            </a:r>
            <a:endParaRPr lang="en-US" sz="18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buFont typeface="Arial" panose="020B0604020202020204" pitchFamily="34" charset="0"/>
              <a:buChar char="●"/>
            </a:pPr>
            <a:r>
              <a:rPr lang="en-GB" sz="1800" u="none" strike="noStrike" dirty="0">
                <a:effectLst/>
                <a:latin typeface="Times New Roman" panose="02020603050405020304" pitchFamily="18" charset="0"/>
                <a:ea typeface="Times New Roman" panose="02020603050405020304" pitchFamily="18" charset="0"/>
              </a:rPr>
              <a:t>To demonstrate a range of business aptitudes and understanding gained during the making of a business plan</a:t>
            </a:r>
            <a:endParaRPr lang="en-US" sz="18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800" b="1" dirty="0">
                <a:effectLst/>
                <a:latin typeface="Times New Roman" panose="02020603050405020304" pitchFamily="18"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r>
              <a:rPr lang="en-GB" sz="1800" b="1" dirty="0">
                <a:effectLst/>
                <a:latin typeface="Times New Roman" panose="02020603050405020304" pitchFamily="18" charset="0"/>
                <a:ea typeface="Times New Roman" panose="02020603050405020304" pitchFamily="18" charset="0"/>
              </a:rPr>
              <a:t>Mission Statement: </a:t>
            </a:r>
            <a:endParaRPr lang="en-US" sz="1800" dirty="0">
              <a:effectLst/>
              <a:latin typeface="Times New Roman" panose="02020603050405020304" pitchFamily="18" charset="0"/>
              <a:ea typeface="Times New Roman" panose="02020603050405020304" pitchFamily="18" charset="0"/>
            </a:endParaRPr>
          </a:p>
          <a:p>
            <a:pPr algn="just">
              <a:lnSpc>
                <a:spcPct val="150000"/>
              </a:lnSpc>
            </a:pPr>
            <a:r>
              <a:rPr lang="en-GB" sz="1800" dirty="0">
                <a:effectLst/>
                <a:latin typeface="Times New Roman" panose="02020603050405020304" pitchFamily="18" charset="0"/>
                <a:ea typeface="Times New Roman" panose="02020603050405020304" pitchFamily="18" charset="0"/>
              </a:rPr>
              <a:t>The mission statement of the new business idea will be to establish the guidelines and policies for running a sustainable clothing business and help people and the globe by minimising negative environmental consequences. </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D0ED37-0C87-4748-94AD-A6F6D75896D5}" type="slidenum">
              <a:rPr lang="en-GB" smtClean="0"/>
              <a:t>6</a:t>
            </a:fld>
            <a:endParaRPr lang="en-GB"/>
          </a:p>
        </p:txBody>
      </p:sp>
    </p:spTree>
    <p:extLst>
      <p:ext uri="{BB962C8B-B14F-4D97-AF65-F5344CB8AC3E}">
        <p14:creationId xmlns:p14="http://schemas.microsoft.com/office/powerpoint/2010/main" val="584911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human resources of the new business idea will focus on conducting a gap evaluation to analyse the demands and resources of </a:t>
            </a:r>
            <a:r>
              <a:rPr lang="en-GB" sz="1800" dirty="0" err="1">
                <a:effectLst/>
                <a:latin typeface="Times New Roman" panose="02020603050405020304" pitchFamily="18" charset="0"/>
                <a:ea typeface="Times New Roman" panose="02020603050405020304" pitchFamily="18" charset="0"/>
              </a:rPr>
              <a:t>PureFit</a:t>
            </a:r>
            <a:r>
              <a:rPr lang="en-GB" sz="1800" dirty="0">
                <a:effectLst/>
                <a:latin typeface="Times New Roman" panose="02020603050405020304" pitchFamily="18" charset="0"/>
                <a:ea typeface="Times New Roman" panose="02020603050405020304" pitchFamily="18" charset="0"/>
              </a:rPr>
              <a:t>. The executives will also talk to workers to convey future goals and others (Dondi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2021). In the case of location, the physical store will be established in London city due to visits of most travellers from across the world. The products of sustainable clothing will also be available on social media websites such as Instagram and TikTok. In the matter of financial overview, the total costs of the new business idea will be estimated to be around 25000 GBP. </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D0ED37-0C87-4748-94AD-A6F6D75896D5}" type="slidenum">
              <a:rPr lang="en-GB" smtClean="0"/>
              <a:t>7</a:t>
            </a:fld>
            <a:endParaRPr lang="en-GB"/>
          </a:p>
        </p:txBody>
      </p:sp>
    </p:spTree>
    <p:extLst>
      <p:ext uri="{BB962C8B-B14F-4D97-AF65-F5344CB8AC3E}">
        <p14:creationId xmlns:p14="http://schemas.microsoft.com/office/powerpoint/2010/main" val="11410185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One of the major marketing strategies of the new business idea will be to get engaged with eco-friendly initiatives and projects by presenting people that </a:t>
            </a:r>
            <a:r>
              <a:rPr lang="en-GB" sz="1800" dirty="0" err="1">
                <a:effectLst/>
                <a:latin typeface="Times New Roman" panose="02020603050405020304" pitchFamily="18" charset="0"/>
                <a:ea typeface="Times New Roman" panose="02020603050405020304" pitchFamily="18" charset="0"/>
              </a:rPr>
              <a:t>PureFit</a:t>
            </a:r>
            <a:r>
              <a:rPr lang="en-GB" sz="1800" dirty="0">
                <a:effectLst/>
                <a:latin typeface="Times New Roman" panose="02020603050405020304" pitchFamily="18" charset="0"/>
                <a:ea typeface="Times New Roman" panose="02020603050405020304" pitchFamily="18" charset="0"/>
              </a:rPr>
              <a:t> is taking significant measures by taking part in environmental and social initiatives and projects such as reducing waste and utilising renewable energy. The new business idea will also focus on prolonged-term social responsibility by setting an ethical supply chain and investing in workers' growth, health and partnership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Barringer </a:t>
            </a:r>
            <a:r>
              <a:rPr lang="en-GB" sz="1800" i="1" dirty="0">
                <a:solidFill>
                  <a:srgbClr val="222222"/>
                </a:solidFill>
                <a:effectLst/>
                <a:highlight>
                  <a:srgbClr val="FFFFFF"/>
                </a:highlight>
                <a:latin typeface="Times New Roman" panose="02020603050405020304" pitchFamily="18" charset="0"/>
                <a:ea typeface="Times New Roman" panose="02020603050405020304" pitchFamily="18" charset="0"/>
              </a:rPr>
              <a:t>et al</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 2022</a:t>
            </a:r>
            <a:r>
              <a:rPr lang="en-GB" sz="1800" dirty="0">
                <a:effectLst/>
                <a:latin typeface="Times New Roman" panose="02020603050405020304" pitchFamily="18" charset="0"/>
                <a:ea typeface="Times New Roman" panose="02020603050405020304" pitchFamily="18" charset="0"/>
              </a:rPr>
              <a:t>). Another major marketing strategy for the business idea can be to organise eco-friendly virtual events to conserve resources, better inclusivity and accessibility and decrease carbon imprint, particularly in the fashionable apparel industry (Ye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2020). </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D0ED37-0C87-4748-94AD-A6F6D75896D5}" type="slidenum">
              <a:rPr lang="en-GB" smtClean="0"/>
              <a:t>8</a:t>
            </a:fld>
            <a:endParaRPr lang="en-GB"/>
          </a:p>
        </p:txBody>
      </p:sp>
    </p:spTree>
    <p:extLst>
      <p:ext uri="{BB962C8B-B14F-4D97-AF65-F5344CB8AC3E}">
        <p14:creationId xmlns:p14="http://schemas.microsoft.com/office/powerpoint/2010/main" val="3552478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the case of branding, the new business idea will use social media platforms and email marketing for its brand. Social media platforms such as Facebook, Instagram, TikTok and others will be used where </a:t>
            </a:r>
            <a:r>
              <a:rPr lang="en-GB" sz="1800" dirty="0" err="1">
                <a:effectLst/>
                <a:latin typeface="Times New Roman" panose="02020603050405020304" pitchFamily="18" charset="0"/>
                <a:ea typeface="Times New Roman" panose="02020603050405020304" pitchFamily="18" charset="0"/>
              </a:rPr>
              <a:t>PureFit</a:t>
            </a:r>
            <a:r>
              <a:rPr lang="en-GB" sz="1800" dirty="0">
                <a:effectLst/>
                <a:latin typeface="Times New Roman" panose="02020603050405020304" pitchFamily="18" charset="0"/>
                <a:ea typeface="Times New Roman" panose="02020603050405020304" pitchFamily="18" charset="0"/>
              </a:rPr>
              <a:t> will present its products and services such as jackets, sweaters, hoodies, track pants and others. It will help the business idea reach a larger audience and increase engagement (Cartwright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2021). Email marketing will also be useful in being notified about new launches of the products and offers on them. The new business idea can create a brand story that emphasises its intentions and sustainability advantages of the derivatives. </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D0ED37-0C87-4748-94AD-A6F6D75896D5}" type="slidenum">
              <a:rPr lang="en-GB" smtClean="0"/>
              <a:t>9</a:t>
            </a:fld>
            <a:endParaRPr lang="en-GB"/>
          </a:p>
        </p:txBody>
      </p:sp>
    </p:spTree>
    <p:extLst>
      <p:ext uri="{BB962C8B-B14F-4D97-AF65-F5344CB8AC3E}">
        <p14:creationId xmlns:p14="http://schemas.microsoft.com/office/powerpoint/2010/main" val="2305303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One of the most important things is to comprehend the strengths and weaknesses of a new business plan as it can help mitigate challenges that can hinder the operations of the business (</a:t>
            </a:r>
            <a:r>
              <a:rPr lang="en-GB" sz="1800" dirty="0" err="1">
                <a:effectLst/>
                <a:latin typeface="Times New Roman" panose="02020603050405020304" pitchFamily="18" charset="0"/>
                <a:ea typeface="Times New Roman" panose="02020603050405020304" pitchFamily="18" charset="0"/>
              </a:rPr>
              <a:t>Argaw</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2020). In the case of the new business idea of sustainable clothing, one of the major strengths is that it focuses on using environmentally friendly products and people in recent times are shifting their choices to sustainable products. Another major strength can be seen as ethical practices as it prioritises ethical labour exercises (Lemon and Boman, 2022). However, sustainable products are quite expensive and there is a danger of greenwashing which is a major weakness. </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D0ED37-0C87-4748-94AD-A6F6D75896D5}" type="slidenum">
              <a:rPr lang="en-GB" smtClean="0"/>
              <a:t>10</a:t>
            </a:fld>
            <a:endParaRPr lang="en-GB"/>
          </a:p>
        </p:txBody>
      </p:sp>
    </p:spTree>
    <p:extLst>
      <p:ext uri="{BB962C8B-B14F-4D97-AF65-F5344CB8AC3E}">
        <p14:creationId xmlns:p14="http://schemas.microsoft.com/office/powerpoint/2010/main" val="32216183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It can also be noted that launching a new business idea of sustainable clothing is not an easy job because it contains major threats. One of them is intense competition as major fashion apparel companies are also providing sustainable clothes to customers and making a significant space among customers (Ta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Rivals can create challenges to generate revenue and attract customers. The supply chain can also be considered a major threat to the business idea because a long supply chain can lead to the worst working situations. Thus, major opportunities include expanding to new markets, working on weaknesses, and taking part in sustainable initiatives (Fonseca and Azevedo, 2020). </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D0ED37-0C87-4748-94AD-A6F6D75896D5}" type="slidenum">
              <a:rPr lang="en-GB" smtClean="0"/>
              <a:t>11</a:t>
            </a:fld>
            <a:endParaRPr lang="en-GB"/>
          </a:p>
        </p:txBody>
      </p:sp>
    </p:spTree>
    <p:extLst>
      <p:ext uri="{BB962C8B-B14F-4D97-AF65-F5344CB8AC3E}">
        <p14:creationId xmlns:p14="http://schemas.microsoft.com/office/powerpoint/2010/main" val="3816914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presentation has discussed many of the essential points regarding managing enterprise. Sustainable clothing has been chosen as the new business plan and the name of the new business idea has been set as </a:t>
            </a:r>
            <a:r>
              <a:rPr lang="en-GB" sz="1800" dirty="0" err="1">
                <a:effectLst/>
                <a:latin typeface="Times New Roman" panose="02020603050405020304" pitchFamily="18" charset="0"/>
                <a:ea typeface="Times New Roman" panose="02020603050405020304" pitchFamily="18" charset="0"/>
              </a:rPr>
              <a:t>PureFit</a:t>
            </a:r>
            <a:r>
              <a:rPr lang="en-GB" sz="1800" dirty="0">
                <a:effectLst/>
                <a:latin typeface="Times New Roman" panose="02020603050405020304" pitchFamily="18" charset="0"/>
                <a:ea typeface="Times New Roman" panose="02020603050405020304" pitchFamily="18" charset="0"/>
              </a:rPr>
              <a:t>. It has been discussed that the business idea can face challenges with competition and supply chain. The presentation has also discussed some opportunities such as expanding into new marketing and working on weaknesses to mitigate these threats. Branding strategy has also been discussed in the presentation such as social media and email marketing to reach more customers. </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D0ED37-0C87-4748-94AD-A6F6D75896D5}" type="slidenum">
              <a:rPr lang="en-GB" smtClean="0"/>
              <a:t>12</a:t>
            </a:fld>
            <a:endParaRPr lang="en-GB"/>
          </a:p>
        </p:txBody>
      </p:sp>
    </p:spTree>
    <p:extLst>
      <p:ext uri="{BB962C8B-B14F-4D97-AF65-F5344CB8AC3E}">
        <p14:creationId xmlns:p14="http://schemas.microsoft.com/office/powerpoint/2010/main" val="823427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0101A8-98EF-49BB-90E6-27528F22AECA}"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1793592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0101A8-98EF-49BB-90E6-27528F22AECA}"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3936467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101A8-98EF-49BB-90E6-27528F22AECA}"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2897857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0101A8-98EF-49BB-90E6-27528F22AECA}" type="datetimeFigureOut">
              <a:rPr lang="en-GB" smtClean="0"/>
              <a:t>05/03/2025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3222221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0101A8-98EF-49BB-90E6-27528F22AECA}" type="datetimeFigureOut">
              <a:rPr lang="en-GB" smtClean="0"/>
              <a:t>05/03/2025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2641467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0101A8-98EF-49BB-90E6-27528F22AECA}" type="datetimeFigureOut">
              <a:rPr lang="en-GB" smtClean="0"/>
              <a:t>05/03/2025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4022057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0101A8-98EF-49BB-90E6-27528F22AECA}" type="datetimeFigureOut">
              <a:rPr lang="en-GB" smtClean="0"/>
              <a:t>05/03/2025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12644361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0101A8-98EF-49BB-90E6-27528F22AECA}" type="datetimeFigureOut">
              <a:rPr lang="en-GB" smtClean="0"/>
              <a:t>05/03/2025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2680347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0101A8-98EF-49BB-90E6-27528F22AECA}" type="datetimeFigureOut">
              <a:rPr lang="en-GB" smtClean="0"/>
              <a:t>05/03/2025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14649330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101A8-98EF-49BB-90E6-27528F22AECA}"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2188750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101A8-98EF-49BB-90E6-27528F22AECA}"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25F860-8010-4188-AE2D-20666B4EFC0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87493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101A8-98EF-49BB-90E6-27528F22AECA}"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6142194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101A8-98EF-49BB-90E6-27528F22AECA}"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25F860-8010-4188-AE2D-20666B4EFC0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811335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101A8-98EF-49BB-90E6-27528F22AECA}"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28361518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0101A8-98EF-49BB-90E6-27528F22AECA}"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16355543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0101A8-98EF-49BB-90E6-27528F22AECA}" type="datetimeFigureOut">
              <a:rPr lang="en-GB" smtClean="0"/>
              <a:t>05/03/2025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25F860-8010-4188-AE2D-20666B4EFC0C}" type="slidenum">
              <a:rPr lang="en-GB" smtClean="0"/>
              <a:t>‹#›</a:t>
            </a:fld>
            <a:endParaRPr lang="en-GB"/>
          </a:p>
        </p:txBody>
      </p:sp>
    </p:spTree>
    <p:extLst>
      <p:ext uri="{BB962C8B-B14F-4D97-AF65-F5344CB8AC3E}">
        <p14:creationId xmlns:p14="http://schemas.microsoft.com/office/powerpoint/2010/main" val="4081721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0101A8-98EF-49BB-90E6-27528F22AECA}" type="datetimeFigureOut">
              <a:rPr lang="en-GB" smtClean="0"/>
              <a:t>05/03/2025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225F860-8010-4188-AE2D-20666B4EFC0C}" type="slidenum">
              <a:rPr lang="en-GB" smtClean="0"/>
              <a:t>‹#›</a:t>
            </a:fld>
            <a:endParaRPr lang="en-GB"/>
          </a:p>
        </p:txBody>
      </p:sp>
    </p:spTree>
    <p:extLst>
      <p:ext uri="{BB962C8B-B14F-4D97-AF65-F5344CB8AC3E}">
        <p14:creationId xmlns:p14="http://schemas.microsoft.com/office/powerpoint/2010/main" val="20721096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DE3F81F-A1DC-D514-C662-38DA012E0277}"/>
              </a:ext>
            </a:extLst>
          </p:cNvPr>
          <p:cNvSpPr>
            <a:spLocks noGrp="1"/>
          </p:cNvSpPr>
          <p:nvPr>
            <p:ph type="subTitle" idx="1"/>
          </p:nvPr>
        </p:nvSpPr>
        <p:spPr>
          <a:xfrm>
            <a:off x="-225911" y="369287"/>
            <a:ext cx="12192000" cy="5778708"/>
          </a:xfrm>
        </p:spPr>
        <p:txBody>
          <a:bodyPr>
            <a:normAutofit/>
          </a:bodyPr>
          <a:lstStyle/>
          <a:p>
            <a:pPr algn="ctr">
              <a:lnSpc>
                <a:spcPct val="150000"/>
              </a:lnSpc>
              <a:spcAft>
                <a:spcPts val="300"/>
              </a:spcAft>
            </a:pPr>
            <a:r>
              <a:rPr lang="en-GB" sz="4000" b="1" dirty="0">
                <a:solidFill>
                  <a:schemeClr val="tx1"/>
                </a:solidFill>
                <a:effectLst/>
                <a:latin typeface="Times New Roman" panose="02020603050405020304" pitchFamily="18" charset="0"/>
                <a:ea typeface="Times New Roman" panose="02020603050405020304" pitchFamily="18" charset="0"/>
              </a:rPr>
              <a:t>Module Title: Managing Enterprise</a:t>
            </a:r>
            <a:endParaRPr lang="en-US" sz="4000" b="1" dirty="0">
              <a:solidFill>
                <a:schemeClr val="tx1"/>
              </a:solidFill>
              <a:effectLst/>
              <a:latin typeface="Times New Roman" panose="02020603050405020304" pitchFamily="18" charset="0"/>
              <a:ea typeface="Times New Roman" panose="02020603050405020304" pitchFamily="18" charset="0"/>
            </a:endParaRPr>
          </a:p>
          <a:p>
            <a:pPr algn="ctr">
              <a:lnSpc>
                <a:spcPct val="150000"/>
              </a:lnSpc>
              <a:spcAft>
                <a:spcPts val="300"/>
              </a:spcAft>
            </a:pPr>
            <a:r>
              <a:rPr lang="en-GB" sz="4000" b="1" dirty="0">
                <a:solidFill>
                  <a:schemeClr val="tx1"/>
                </a:solidFill>
                <a:effectLst/>
                <a:latin typeface="Times New Roman" panose="02020603050405020304" pitchFamily="18" charset="0"/>
                <a:ea typeface="Times New Roman" panose="02020603050405020304" pitchFamily="18" charset="0"/>
              </a:rPr>
              <a:t>Module Code: BMSW4011</a:t>
            </a:r>
          </a:p>
          <a:p>
            <a:pPr algn="ctr">
              <a:lnSpc>
                <a:spcPct val="150000"/>
              </a:lnSpc>
              <a:spcAft>
                <a:spcPts val="300"/>
              </a:spcAft>
            </a:pPr>
            <a:r>
              <a:rPr lang="en-GB" sz="4000" b="1" dirty="0">
                <a:solidFill>
                  <a:schemeClr val="tx1"/>
                </a:solidFill>
                <a:latin typeface="Times New Roman" panose="02020603050405020304" pitchFamily="18" charset="0"/>
                <a:ea typeface="Times New Roman" panose="02020603050405020304" pitchFamily="18" charset="0"/>
              </a:rPr>
              <a:t>Presentation </a:t>
            </a:r>
          </a:p>
          <a:p>
            <a:pPr algn="ctr">
              <a:lnSpc>
                <a:spcPct val="150000"/>
              </a:lnSpc>
              <a:spcAft>
                <a:spcPts val="300"/>
              </a:spcAft>
            </a:pPr>
            <a:r>
              <a:rPr lang="en-GB" sz="4000" b="1" dirty="0">
                <a:solidFill>
                  <a:schemeClr val="tx1"/>
                </a:solidFill>
                <a:latin typeface="Times New Roman" panose="02020603050405020304" pitchFamily="18" charset="0"/>
                <a:ea typeface="Times New Roman" panose="02020603050405020304" pitchFamily="18" charset="0"/>
              </a:rPr>
              <a:t>Student name: Fernando Bagi</a:t>
            </a:r>
          </a:p>
          <a:p>
            <a:pPr algn="ctr">
              <a:lnSpc>
                <a:spcPct val="150000"/>
              </a:lnSpc>
              <a:spcAft>
                <a:spcPts val="300"/>
              </a:spcAft>
            </a:pPr>
            <a:r>
              <a:rPr lang="en-GB" sz="4000" b="1" dirty="0">
                <a:solidFill>
                  <a:schemeClr val="tx1"/>
                </a:solidFill>
                <a:effectLst/>
                <a:latin typeface="Times New Roman" panose="02020603050405020304" pitchFamily="18" charset="0"/>
                <a:ea typeface="Times New Roman" panose="02020603050405020304" pitchFamily="18" charset="0"/>
              </a:rPr>
              <a:t>Student ID: 2311765</a:t>
            </a:r>
            <a:endParaRPr lang="en-US" sz="4000" b="1" dirty="0">
              <a:solidFill>
                <a:schemeClr val="tx1"/>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644727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5977C-9A60-830B-B8CD-F6F3A7D21C0B}"/>
              </a:ext>
            </a:extLst>
          </p:cNvPr>
          <p:cNvSpPr>
            <a:spLocks noGrp="1"/>
          </p:cNvSpPr>
          <p:nvPr>
            <p:ph type="title"/>
          </p:nvPr>
        </p:nvSpPr>
        <p:spPr>
          <a:xfrm>
            <a:off x="0" y="18255"/>
            <a:ext cx="12192000" cy="926125"/>
          </a:xfrm>
        </p:spPr>
        <p:txBody>
          <a:bodyPr/>
          <a:lstStyle/>
          <a:p>
            <a:pPr algn="ctr"/>
            <a:r>
              <a:rPr lang="en-GB" b="1" dirty="0">
                <a:latin typeface="Times New Roman" panose="02020603050405020304" pitchFamily="18" charset="0"/>
                <a:cs typeface="Times New Roman" panose="02020603050405020304" pitchFamily="18" charset="0"/>
              </a:rPr>
              <a:t>Table of Contents</a:t>
            </a:r>
          </a:p>
        </p:txBody>
      </p:sp>
      <p:sp>
        <p:nvSpPr>
          <p:cNvPr id="4" name="Rectangle 1">
            <a:extLst>
              <a:ext uri="{FF2B5EF4-FFF2-40B4-BE49-F238E27FC236}">
                <a16:creationId xmlns:a16="http://schemas.microsoft.com/office/drawing/2014/main" id="{4BBA19EE-4E0E-F3D9-58D1-4D277DD38D00}"/>
              </a:ext>
            </a:extLst>
          </p:cNvPr>
          <p:cNvSpPr>
            <a:spLocks noGrp="1" noChangeArrowheads="1"/>
          </p:cNvSpPr>
          <p:nvPr>
            <p:ph idx="1"/>
          </p:nvPr>
        </p:nvSpPr>
        <p:spPr bwMode="auto">
          <a:xfrm>
            <a:off x="0" y="1511900"/>
            <a:ext cx="12192000" cy="47089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7700" algn="r"/>
              </a:tabLst>
              <a:defRPr>
                <a:solidFill>
                  <a:schemeClr val="tx1"/>
                </a:solidFill>
                <a:latin typeface="Arial" panose="020B0604020202020204" pitchFamily="34" charset="0"/>
              </a:defRPr>
            </a:lvl1pPr>
            <a:lvl2pPr eaLnBrk="0" fontAlgn="base" hangingPunct="0">
              <a:spcBef>
                <a:spcPct val="0"/>
              </a:spcBef>
              <a:spcAft>
                <a:spcPct val="0"/>
              </a:spcAft>
              <a:tabLst>
                <a:tab pos="5727700" algn="r"/>
              </a:tabLst>
              <a:defRPr>
                <a:solidFill>
                  <a:schemeClr val="tx1"/>
                </a:solidFill>
                <a:latin typeface="Arial" panose="020B0604020202020204" pitchFamily="34" charset="0"/>
              </a:defRPr>
            </a:lvl2pPr>
            <a:lvl3pPr eaLnBrk="0" fontAlgn="base" hangingPunct="0">
              <a:spcBef>
                <a:spcPct val="0"/>
              </a:spcBef>
              <a:spcAft>
                <a:spcPct val="0"/>
              </a:spcAft>
              <a:tabLst>
                <a:tab pos="5727700" algn="r"/>
              </a:tabLst>
              <a:defRPr>
                <a:solidFill>
                  <a:schemeClr val="tx1"/>
                </a:solidFill>
                <a:latin typeface="Arial" panose="020B0604020202020204" pitchFamily="34" charset="0"/>
              </a:defRPr>
            </a:lvl3pPr>
            <a:lvl4pPr eaLnBrk="0" fontAlgn="base" hangingPunct="0">
              <a:spcBef>
                <a:spcPct val="0"/>
              </a:spcBef>
              <a:spcAft>
                <a:spcPct val="0"/>
              </a:spcAft>
              <a:tabLst>
                <a:tab pos="5727700" algn="r"/>
              </a:tabLst>
              <a:defRPr>
                <a:solidFill>
                  <a:schemeClr val="tx1"/>
                </a:solidFill>
                <a:latin typeface="Arial" panose="020B0604020202020204" pitchFamily="34" charset="0"/>
              </a:defRPr>
            </a:lvl4pPr>
            <a:lvl5pPr eaLnBrk="0" fontAlgn="base" hangingPunct="0">
              <a:spcBef>
                <a:spcPct val="0"/>
              </a:spcBef>
              <a:spcAft>
                <a:spcPct val="0"/>
              </a:spcAft>
              <a:tabLst>
                <a:tab pos="5727700" algn="r"/>
              </a:tabLst>
              <a:defRPr>
                <a:solidFill>
                  <a:schemeClr val="tx1"/>
                </a:solidFill>
                <a:latin typeface="Arial" panose="020B0604020202020204" pitchFamily="34" charset="0"/>
              </a:defRPr>
            </a:lvl5pPr>
            <a:lvl6pPr eaLnBrk="0" fontAlgn="base" hangingPunct="0">
              <a:spcBef>
                <a:spcPct val="0"/>
              </a:spcBef>
              <a:spcAft>
                <a:spcPct val="0"/>
              </a:spcAft>
              <a:tabLst>
                <a:tab pos="5727700" algn="r"/>
              </a:tabLst>
              <a:defRPr>
                <a:solidFill>
                  <a:schemeClr val="tx1"/>
                </a:solidFill>
                <a:latin typeface="Arial" panose="020B0604020202020204" pitchFamily="34" charset="0"/>
              </a:defRPr>
            </a:lvl6pPr>
            <a:lvl7pPr eaLnBrk="0" fontAlgn="base" hangingPunct="0">
              <a:spcBef>
                <a:spcPct val="0"/>
              </a:spcBef>
              <a:spcAft>
                <a:spcPct val="0"/>
              </a:spcAft>
              <a:tabLst>
                <a:tab pos="5727700" algn="r"/>
              </a:tabLst>
              <a:defRPr>
                <a:solidFill>
                  <a:schemeClr val="tx1"/>
                </a:solidFill>
                <a:latin typeface="Arial" panose="020B0604020202020204" pitchFamily="34" charset="0"/>
              </a:defRPr>
            </a:lvl7pPr>
            <a:lvl8pPr eaLnBrk="0" fontAlgn="base" hangingPunct="0">
              <a:spcBef>
                <a:spcPct val="0"/>
              </a:spcBef>
              <a:spcAft>
                <a:spcPct val="0"/>
              </a:spcAft>
              <a:tabLst>
                <a:tab pos="5727700" algn="r"/>
              </a:tabLst>
              <a:defRPr>
                <a:solidFill>
                  <a:schemeClr val="tx1"/>
                </a:solidFill>
                <a:latin typeface="Arial" panose="020B0604020202020204" pitchFamily="34" charset="0"/>
              </a:defRPr>
            </a:lvl8pPr>
            <a:lvl9pPr eaLnBrk="0" fontAlgn="base" hangingPunct="0">
              <a:spcBef>
                <a:spcPct val="0"/>
              </a:spcBef>
              <a:spcAft>
                <a:spcPct val="0"/>
              </a:spcAft>
              <a:tabLst>
                <a:tab pos="5727700" algn="r"/>
              </a:tabLst>
              <a:defRPr>
                <a:solidFill>
                  <a:schemeClr val="tx1"/>
                </a:solidFill>
                <a:latin typeface="Arial" panose="020B0604020202020204" pitchFamily="34" charset="0"/>
              </a:defRPr>
            </a:lvl9pPr>
          </a:lstStyle>
          <a:p>
            <a:pPr algn="just">
              <a:lnSpc>
                <a:spcPct val="150000"/>
              </a:lnSpc>
              <a:buFont typeface="Wingdings" panose="05000000000000000000" pitchFamily="2" charset="2"/>
              <a:buChar char="Ø"/>
            </a:pPr>
            <a:r>
              <a:rPr kumimoji="0" lang="en-GB" altLang="en-US" sz="20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kumimoji="0" lang="en-US" altLang="en-US" sz="1800" b="0" i="0" strike="noStrike" cap="none" normalizeH="0" baseline="0" dirty="0">
              <a:ln>
                <a:noFill/>
              </a:ln>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kumimoji="0" lang="en-GB" altLang="en-US" sz="20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Description of the product</a:t>
            </a:r>
            <a:endParaRPr kumimoji="0" lang="en-US" altLang="en-US" sz="1800" b="0" i="0" strike="noStrike" cap="none" normalizeH="0" baseline="0" dirty="0">
              <a:ln>
                <a:noFill/>
              </a:ln>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kumimoji="0" lang="en-GB" altLang="en-US" sz="20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Legal structure and USP of the new business idea</a:t>
            </a:r>
            <a:endParaRPr kumimoji="0" lang="en-US" altLang="en-US" sz="1800" b="0" i="0" strike="noStrike" cap="none" normalizeH="0" baseline="0" dirty="0">
              <a:ln>
                <a:noFill/>
              </a:ln>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kumimoji="0" lang="en-GB" altLang="en-US" sz="20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Description of the product (Mission Statement, Objectives and Aim)</a:t>
            </a:r>
            <a:endParaRPr kumimoji="0" lang="en-US" altLang="en-US" sz="1800" b="0" i="0" strike="noStrike" cap="none" normalizeH="0" baseline="0" dirty="0">
              <a:ln>
                <a:noFill/>
              </a:ln>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kumimoji="0" lang="en-GB" altLang="en-US" sz="20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HRM Strategy, Proposed Location and Financial Overview</a:t>
            </a:r>
            <a:endParaRPr kumimoji="0" lang="en-US" altLang="en-US" sz="1800" b="0" i="0" strike="noStrike" cap="none" normalizeH="0" baseline="0" dirty="0">
              <a:ln>
                <a:noFill/>
              </a:ln>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kumimoji="0" lang="en-GB" altLang="en-US" sz="20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Marketing strategy and branding</a:t>
            </a:r>
            <a:endParaRPr kumimoji="0" lang="en-US" altLang="en-US" sz="1800" b="0" i="0" strike="noStrike" cap="none" normalizeH="0" baseline="0" dirty="0">
              <a:ln>
                <a:noFill/>
              </a:ln>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kumimoji="0" lang="en-GB" altLang="en-US" sz="20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Marketing strategy and branding</a:t>
            </a:r>
            <a:endParaRPr kumimoji="0" lang="en-US" altLang="en-US" sz="1800" b="0" i="0" strike="noStrike" cap="none" normalizeH="0" baseline="0" dirty="0">
              <a:ln>
                <a:noFill/>
              </a:ln>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kumimoji="0" lang="en-GB" altLang="en-US" sz="20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SWOT Analysis</a:t>
            </a:r>
            <a:endParaRPr kumimoji="0" lang="en-US" altLang="en-US" sz="1800" b="0" i="0" strike="noStrike" cap="none" normalizeH="0" baseline="0" dirty="0">
              <a:ln>
                <a:noFill/>
              </a:ln>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kumimoji="0" lang="en-GB" altLang="en-US" sz="20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kumimoji="0" lang="en-US" altLang="en-US" sz="1800" b="0" i="0" strike="noStrike" cap="none" normalizeH="0" baseline="0" dirty="0">
              <a:ln>
                <a:noFill/>
              </a:ln>
              <a:effectLst/>
              <a:latin typeface="Times New Roman" panose="02020603050405020304" pitchFamily="18" charset="0"/>
              <a:cs typeface="Times New Roman" panose="02020603050405020304" pitchFamily="18" charset="0"/>
            </a:endParaRPr>
          </a:p>
          <a:p>
            <a:pPr algn="just">
              <a:lnSpc>
                <a:spcPct val="150000"/>
              </a:lnSpc>
              <a:buFont typeface="Wingdings" panose="05000000000000000000" pitchFamily="2" charset="2"/>
              <a:buChar char="Ø"/>
            </a:pPr>
            <a:r>
              <a:rPr kumimoji="0" lang="en-GB" altLang="en-US" sz="2000" b="0" i="0" strike="noStrike" cap="none" normalizeH="0" baseline="0" dirty="0">
                <a:ln>
                  <a:noFill/>
                </a:ln>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kumimoji="0" lang="en-GB" altLang="en-US" sz="1800" b="0" i="0" strike="noStrike" cap="none" normalizeH="0" baseline="0" dirty="0">
              <a:ln>
                <a:noFill/>
              </a:ln>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0975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797B2-B288-8812-7E75-50C2E0631989}"/>
              </a:ext>
            </a:extLst>
          </p:cNvPr>
          <p:cNvSpPr>
            <a:spLocks noGrp="1"/>
          </p:cNvSpPr>
          <p:nvPr>
            <p:ph type="title"/>
          </p:nvPr>
        </p:nvSpPr>
        <p:spPr>
          <a:xfrm>
            <a:off x="0" y="18255"/>
            <a:ext cx="12192000" cy="1325563"/>
          </a:xfrm>
        </p:spPr>
        <p:txBody>
          <a:bodyPr>
            <a:normAutofit/>
          </a:bodyPr>
          <a:lstStyle/>
          <a:p>
            <a:pPr algn="ctr"/>
            <a:r>
              <a:rPr lang="en-GB" sz="3600" b="1"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54F0F084-7F36-D833-1A79-9C61E0028916}"/>
              </a:ext>
            </a:extLst>
          </p:cNvPr>
          <p:cNvSpPr>
            <a:spLocks noGrp="1"/>
          </p:cNvSpPr>
          <p:nvPr>
            <p:ph idx="1"/>
          </p:nvPr>
        </p:nvSpPr>
        <p:spPr>
          <a:xfrm>
            <a:off x="0" y="1480850"/>
            <a:ext cx="7823200" cy="5377149"/>
          </a:xfrm>
        </p:spPr>
        <p:txBody>
          <a:bodyPr>
            <a:normAutofit/>
          </a:bodyPr>
          <a:lstStyle/>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new business plan will choose sustainable clothing as a new product or service</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There will also be a discussion of the USP and legal structure of the business idea such as reduction of waste and others</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Enterprise management signifies the approaches and tools used to improve, monitor and administer vital day-to-day company procedures (Adeniran et al., 2024)</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name of the new business idea will be PureFit</a:t>
            </a:r>
            <a:endParaRPr lang="en-GB"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56EA3A4-8025-F8C4-A8B8-6650E3F09AAE}"/>
              </a:ext>
            </a:extLst>
          </p:cNvPr>
          <p:cNvPicPr>
            <a:picLocks noChangeAspect="1"/>
          </p:cNvPicPr>
          <p:nvPr/>
        </p:nvPicPr>
        <p:blipFill>
          <a:blip r:embed="rId3"/>
          <a:stretch>
            <a:fillRect/>
          </a:stretch>
        </p:blipFill>
        <p:spPr>
          <a:xfrm>
            <a:off x="8229601" y="2005337"/>
            <a:ext cx="3606800" cy="2847326"/>
          </a:xfrm>
          <a:prstGeom prst="rect">
            <a:avLst/>
          </a:prstGeom>
        </p:spPr>
      </p:pic>
    </p:spTree>
    <p:extLst>
      <p:ext uri="{BB962C8B-B14F-4D97-AF65-F5344CB8AC3E}">
        <p14:creationId xmlns:p14="http://schemas.microsoft.com/office/powerpoint/2010/main" val="15812464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02A0C-A625-31A1-F526-90FB6A6F5D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123104-4A2B-9D55-8C36-DE4BFF61AE8A}"/>
              </a:ext>
            </a:extLst>
          </p:cNvPr>
          <p:cNvSpPr>
            <a:spLocks noGrp="1"/>
          </p:cNvSpPr>
          <p:nvPr>
            <p:ph type="title"/>
          </p:nvPr>
        </p:nvSpPr>
        <p:spPr>
          <a:xfrm>
            <a:off x="0" y="18255"/>
            <a:ext cx="12192000" cy="1325563"/>
          </a:xfrm>
        </p:spPr>
        <p:txBody>
          <a:bodyPr>
            <a:normAutofit/>
          </a:bodyPr>
          <a:lstStyle/>
          <a:p>
            <a:pPr algn="ctr"/>
            <a:r>
              <a:rPr lang="en-GB" sz="3600" b="1" dirty="0">
                <a:latin typeface="Times New Roman" panose="02020603050405020304" pitchFamily="18" charset="0"/>
                <a:cs typeface="Times New Roman" panose="02020603050405020304" pitchFamily="18" charset="0"/>
              </a:rPr>
              <a:t>Description of the product </a:t>
            </a:r>
          </a:p>
        </p:txBody>
      </p:sp>
      <p:sp>
        <p:nvSpPr>
          <p:cNvPr id="3" name="Content Placeholder 2">
            <a:extLst>
              <a:ext uri="{FF2B5EF4-FFF2-40B4-BE49-F238E27FC236}">
                <a16:creationId xmlns:a16="http://schemas.microsoft.com/office/drawing/2014/main" id="{8DF03FE5-B72A-19D7-69A1-74BE3ED7D60C}"/>
              </a:ext>
            </a:extLst>
          </p:cNvPr>
          <p:cNvSpPr>
            <a:spLocks noGrp="1"/>
          </p:cNvSpPr>
          <p:nvPr>
            <p:ph idx="1"/>
          </p:nvPr>
        </p:nvSpPr>
        <p:spPr>
          <a:xfrm>
            <a:off x="0" y="1480850"/>
            <a:ext cx="7975600" cy="5377149"/>
          </a:xfrm>
        </p:spPr>
        <p:txBody>
          <a:bodyPr>
            <a:normAutofit/>
          </a:bodyPr>
          <a:lstStyle/>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major reason behind choosing sustainable clothing as a new business product is that it can help reduce waste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business idea will also support the local societies and foster prosperity and development</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Sustainable clothing directs the making of clothes using environment-friendly materials and exercises (Freudenreich and Schaltegger, 2020)</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new business plan needs to follow the environmental rules and regulations</a:t>
            </a:r>
            <a:endParaRPr lang="en-GB"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6059192D-C413-86FC-A306-57806EE3B4D8}"/>
              </a:ext>
            </a:extLst>
          </p:cNvPr>
          <p:cNvPicPr>
            <a:picLocks noChangeAspect="1"/>
          </p:cNvPicPr>
          <p:nvPr/>
        </p:nvPicPr>
        <p:blipFill>
          <a:blip r:embed="rId3"/>
          <a:stretch>
            <a:fillRect/>
          </a:stretch>
        </p:blipFill>
        <p:spPr>
          <a:xfrm>
            <a:off x="8455025" y="2616849"/>
            <a:ext cx="2952750" cy="1552575"/>
          </a:xfrm>
          <a:prstGeom prst="rect">
            <a:avLst/>
          </a:prstGeom>
        </p:spPr>
      </p:pic>
    </p:spTree>
    <p:extLst>
      <p:ext uri="{BB962C8B-B14F-4D97-AF65-F5344CB8AC3E}">
        <p14:creationId xmlns:p14="http://schemas.microsoft.com/office/powerpoint/2010/main" val="3108723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B7EB8D-1712-C845-DC1A-2884734AD7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F8B6DC-E0CB-E4D9-7FD5-8888314D8652}"/>
              </a:ext>
            </a:extLst>
          </p:cNvPr>
          <p:cNvSpPr>
            <a:spLocks noGrp="1"/>
          </p:cNvSpPr>
          <p:nvPr>
            <p:ph type="title"/>
          </p:nvPr>
        </p:nvSpPr>
        <p:spPr>
          <a:xfrm>
            <a:off x="0" y="18255"/>
            <a:ext cx="12192000" cy="1325563"/>
          </a:xfrm>
        </p:spPr>
        <p:txBody>
          <a:bodyPr>
            <a:normAutofit/>
          </a:bodyPr>
          <a:lstStyle/>
          <a:p>
            <a:pPr algn="ctr"/>
            <a:r>
              <a:rPr lang="en-US" sz="3600" b="1" dirty="0">
                <a:latin typeface="Times New Roman" panose="02020603050405020304" pitchFamily="18" charset="0"/>
                <a:cs typeface="Times New Roman" panose="02020603050405020304" pitchFamily="18" charset="0"/>
              </a:rPr>
              <a:t>Legal structure and USP of the new business idea</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78FF03E-15F7-C279-E1F4-2638832948FC}"/>
              </a:ext>
            </a:extLst>
          </p:cNvPr>
          <p:cNvSpPr>
            <a:spLocks noGrp="1"/>
          </p:cNvSpPr>
          <p:nvPr>
            <p:ph idx="1"/>
          </p:nvPr>
        </p:nvSpPr>
        <p:spPr>
          <a:xfrm>
            <a:off x="0" y="1480850"/>
            <a:ext cx="6985416" cy="5377149"/>
          </a:xfrm>
        </p:spPr>
        <p:txBody>
          <a:bodyPr>
            <a:normAutofit/>
          </a:bodyPr>
          <a:lstStyle/>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business type will be sole proprietorship where the leader will be accountable for all the income and losses</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USP of the new business idea will be sustainable production procedures and eco-friendly materials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 The legal structure will differ on different elements such as capital strength, size, protection, and goals of the leader</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These USPs will play a major part in sustainable clothes by which customers will be willing to disburse more (Henninger et al, 2022)</a:t>
            </a:r>
            <a:endParaRPr lang="en-GB"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1768217-4F53-27DE-8450-86FA0B0F3897}"/>
              </a:ext>
            </a:extLst>
          </p:cNvPr>
          <p:cNvPicPr>
            <a:picLocks noChangeAspect="1"/>
          </p:cNvPicPr>
          <p:nvPr/>
        </p:nvPicPr>
        <p:blipFill>
          <a:blip r:embed="rId3"/>
          <a:stretch>
            <a:fillRect/>
          </a:stretch>
        </p:blipFill>
        <p:spPr>
          <a:xfrm>
            <a:off x="7766050" y="2097412"/>
            <a:ext cx="3714750" cy="2663176"/>
          </a:xfrm>
          <a:prstGeom prst="rect">
            <a:avLst/>
          </a:prstGeom>
        </p:spPr>
      </p:pic>
    </p:spTree>
    <p:extLst>
      <p:ext uri="{BB962C8B-B14F-4D97-AF65-F5344CB8AC3E}">
        <p14:creationId xmlns:p14="http://schemas.microsoft.com/office/powerpoint/2010/main" val="2968342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C0560B-7BF5-A282-B51C-59074913AD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A32AEB-1AF5-5ABF-5B33-3A3EEE6350F2}"/>
              </a:ext>
            </a:extLst>
          </p:cNvPr>
          <p:cNvSpPr>
            <a:spLocks noGrp="1"/>
          </p:cNvSpPr>
          <p:nvPr>
            <p:ph type="title"/>
          </p:nvPr>
        </p:nvSpPr>
        <p:spPr>
          <a:xfrm>
            <a:off x="0" y="18255"/>
            <a:ext cx="12192000" cy="1325563"/>
          </a:xfrm>
        </p:spPr>
        <p:txBody>
          <a:bodyPr>
            <a:normAutofit/>
          </a:bodyPr>
          <a:lstStyle/>
          <a:p>
            <a:pPr algn="ctr"/>
            <a:r>
              <a:rPr lang="en-US" sz="3600" b="1" dirty="0">
                <a:latin typeface="Times New Roman" panose="02020603050405020304" pitchFamily="18" charset="0"/>
                <a:cs typeface="Times New Roman" panose="02020603050405020304" pitchFamily="18" charset="0"/>
              </a:rPr>
              <a:t>Description of the product (Mission Statement, Objectives and Aim)</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5BC0B67-4D25-2D37-044B-FC2B1481F6F5}"/>
              </a:ext>
            </a:extLst>
          </p:cNvPr>
          <p:cNvSpPr>
            <a:spLocks noGrp="1"/>
          </p:cNvSpPr>
          <p:nvPr>
            <p:ph idx="1"/>
          </p:nvPr>
        </p:nvSpPr>
        <p:spPr>
          <a:xfrm>
            <a:off x="-1" y="1343818"/>
            <a:ext cx="7832035" cy="5514182"/>
          </a:xfrm>
        </p:spPr>
        <p:txBody>
          <a:bodyPr>
            <a:normAutofit/>
          </a:bodyPr>
          <a:lstStyle/>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Aim:</a:t>
            </a:r>
          </a:p>
          <a:p>
            <a:pPr algn="just">
              <a:lnSpc>
                <a:spcPct val="150000"/>
              </a:lnSpc>
            </a:pPr>
            <a:r>
              <a:rPr lang="en-US" sz="2000" dirty="0">
                <a:latin typeface="Times New Roman" panose="02020603050405020304" pitchFamily="18" charset="0"/>
                <a:cs typeface="Times New Roman" panose="02020603050405020304" pitchFamily="18" charset="0"/>
              </a:rPr>
              <a:t>The aim of the task will be to design a new business idea and depict a relevant business plan. </a:t>
            </a:r>
          </a:p>
          <a:p>
            <a:pPr algn="just">
              <a:lnSpc>
                <a:spcPct val="150000"/>
              </a:lnSpc>
              <a:buFont typeface="Wingdings" panose="05000000000000000000" pitchFamily="2" charset="2"/>
              <a:buChar char="Ø"/>
            </a:pPr>
            <a:r>
              <a:rPr lang="en-US" sz="2000" b="1" dirty="0">
                <a:latin typeface="Times New Roman" panose="02020603050405020304" pitchFamily="18" charset="0"/>
                <a:cs typeface="Times New Roman" panose="02020603050405020304" pitchFamily="18" charset="0"/>
              </a:rPr>
              <a:t>Objectives: </a:t>
            </a:r>
          </a:p>
          <a:p>
            <a:pPr algn="just">
              <a:lnSpc>
                <a:spcPct val="150000"/>
              </a:lnSpc>
            </a:pPr>
            <a:r>
              <a:rPr lang="en-US" sz="2000" dirty="0">
                <a:latin typeface="Times New Roman" panose="02020603050405020304" pitchFamily="18" charset="0"/>
                <a:cs typeface="Times New Roman" panose="02020603050405020304" pitchFamily="18" charset="0"/>
              </a:rPr>
              <a:t>To identify the new business idea and prepare a plan for the successful establishment of the business idea</a:t>
            </a:r>
          </a:p>
          <a:p>
            <a:pPr algn="just">
              <a:lnSpc>
                <a:spcPct val="150000"/>
              </a:lnSpc>
            </a:pPr>
            <a:r>
              <a:rPr lang="en-US" sz="2000" dirty="0">
                <a:latin typeface="Times New Roman" panose="02020603050405020304" pitchFamily="18" charset="0"/>
                <a:cs typeface="Times New Roman" panose="02020603050405020304" pitchFamily="18" charset="0"/>
              </a:rPr>
              <a:t>To assess the challenges and strengths when executing the business plan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a:t>
            </a:r>
            <a:r>
              <a:rPr lang="en-US" sz="2000" b="1" dirty="0">
                <a:latin typeface="Times New Roman" panose="02020603050405020304" pitchFamily="18" charset="0"/>
                <a:cs typeface="Times New Roman" panose="02020603050405020304" pitchFamily="18" charset="0"/>
              </a:rPr>
              <a:t>mission statement </a:t>
            </a:r>
            <a:r>
              <a:rPr lang="en-US" sz="2000" dirty="0">
                <a:latin typeface="Times New Roman" panose="02020603050405020304" pitchFamily="18" charset="0"/>
                <a:cs typeface="Times New Roman" panose="02020603050405020304" pitchFamily="18" charset="0"/>
              </a:rPr>
              <a:t>of the new business idea will be to establish the guidelines and policies for running a sustainable clothing business </a:t>
            </a:r>
            <a:endParaRPr lang="en-GB"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2D2029B-EA17-31B9-533C-D45ED22F01E9}"/>
              </a:ext>
            </a:extLst>
          </p:cNvPr>
          <p:cNvPicPr>
            <a:picLocks noChangeAspect="1"/>
          </p:cNvPicPr>
          <p:nvPr/>
        </p:nvPicPr>
        <p:blipFill>
          <a:blip r:embed="rId3"/>
          <a:stretch>
            <a:fillRect/>
          </a:stretch>
        </p:blipFill>
        <p:spPr>
          <a:xfrm>
            <a:off x="8180042" y="2076450"/>
            <a:ext cx="3663950" cy="2705100"/>
          </a:xfrm>
          <a:prstGeom prst="rect">
            <a:avLst/>
          </a:prstGeom>
        </p:spPr>
      </p:pic>
    </p:spTree>
    <p:extLst>
      <p:ext uri="{BB962C8B-B14F-4D97-AF65-F5344CB8AC3E}">
        <p14:creationId xmlns:p14="http://schemas.microsoft.com/office/powerpoint/2010/main" val="3248936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55D761-0D53-050F-DF3E-73CB7C9F12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E80496-7F53-7ADE-C635-AA1294BBF501}"/>
              </a:ext>
            </a:extLst>
          </p:cNvPr>
          <p:cNvSpPr>
            <a:spLocks noGrp="1"/>
          </p:cNvSpPr>
          <p:nvPr>
            <p:ph type="title"/>
          </p:nvPr>
        </p:nvSpPr>
        <p:spPr>
          <a:xfrm>
            <a:off x="0" y="18255"/>
            <a:ext cx="12192000" cy="1325563"/>
          </a:xfrm>
        </p:spPr>
        <p:txBody>
          <a:bodyPr>
            <a:normAutofit/>
          </a:bodyPr>
          <a:lstStyle/>
          <a:p>
            <a:pPr algn="ctr"/>
            <a:r>
              <a:rPr lang="en-US" sz="3600" b="1" dirty="0">
                <a:latin typeface="Times New Roman" panose="02020603050405020304" pitchFamily="18" charset="0"/>
                <a:cs typeface="Times New Roman" panose="02020603050405020304" pitchFamily="18" charset="0"/>
              </a:rPr>
              <a:t>HRM Strategy, Proposed Location and Financial Overview</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AE6D425-8893-DC64-782F-C9B4528C71BB}"/>
              </a:ext>
            </a:extLst>
          </p:cNvPr>
          <p:cNvSpPr>
            <a:spLocks noGrp="1"/>
          </p:cNvSpPr>
          <p:nvPr>
            <p:ph idx="1"/>
          </p:nvPr>
        </p:nvSpPr>
        <p:spPr>
          <a:xfrm>
            <a:off x="0" y="1480850"/>
            <a:ext cx="6985416" cy="5377149"/>
          </a:xfrm>
        </p:spPr>
        <p:txBody>
          <a:bodyPr>
            <a:normAutofit/>
          </a:bodyPr>
          <a:lstStyle/>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physical store will be established in London city due to visits of most travellers from across the world</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human resources of the new business idea will focus on conducting a gap evaluation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total costs of the new business idea will be estimated to be around 25000 GBP</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executives will also talk to workers to convey future goals and others (Dondi et al., 2021)</a:t>
            </a:r>
            <a:endParaRPr lang="en-GB"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C231FCF-181A-C6D8-E7B5-A6A7621ADAF2}"/>
              </a:ext>
            </a:extLst>
          </p:cNvPr>
          <p:cNvPicPr>
            <a:picLocks noChangeAspect="1"/>
          </p:cNvPicPr>
          <p:nvPr/>
        </p:nvPicPr>
        <p:blipFill>
          <a:blip r:embed="rId3"/>
          <a:stretch>
            <a:fillRect/>
          </a:stretch>
        </p:blipFill>
        <p:spPr>
          <a:xfrm>
            <a:off x="7640637" y="2134393"/>
            <a:ext cx="4144963" cy="2589213"/>
          </a:xfrm>
          <a:prstGeom prst="rect">
            <a:avLst/>
          </a:prstGeom>
        </p:spPr>
      </p:pic>
    </p:spTree>
    <p:extLst>
      <p:ext uri="{BB962C8B-B14F-4D97-AF65-F5344CB8AC3E}">
        <p14:creationId xmlns:p14="http://schemas.microsoft.com/office/powerpoint/2010/main" val="113116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D3F5C-3FFF-4197-9CB3-8D5C69F730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781517-A5C1-D5BA-5590-2C23D3E01497}"/>
              </a:ext>
            </a:extLst>
          </p:cNvPr>
          <p:cNvSpPr>
            <a:spLocks noGrp="1"/>
          </p:cNvSpPr>
          <p:nvPr>
            <p:ph type="title"/>
          </p:nvPr>
        </p:nvSpPr>
        <p:spPr>
          <a:xfrm>
            <a:off x="0" y="18255"/>
            <a:ext cx="12192000" cy="1325563"/>
          </a:xfrm>
        </p:spPr>
        <p:txBody>
          <a:bodyPr>
            <a:normAutofit/>
          </a:bodyPr>
          <a:lstStyle/>
          <a:p>
            <a:pPr algn="ctr"/>
            <a:r>
              <a:rPr lang="en-GB" sz="3600" b="1" dirty="0">
                <a:latin typeface="Times New Roman" panose="02020603050405020304" pitchFamily="18" charset="0"/>
                <a:cs typeface="Times New Roman" panose="02020603050405020304" pitchFamily="18" charset="0"/>
              </a:rPr>
              <a:t>Marketing strategy and branding </a:t>
            </a:r>
          </a:p>
        </p:txBody>
      </p:sp>
      <p:sp>
        <p:nvSpPr>
          <p:cNvPr id="3" name="Content Placeholder 2">
            <a:extLst>
              <a:ext uri="{FF2B5EF4-FFF2-40B4-BE49-F238E27FC236}">
                <a16:creationId xmlns:a16="http://schemas.microsoft.com/office/drawing/2014/main" id="{BF2F94FA-DB1A-807C-3567-1FDC202D440D}"/>
              </a:ext>
            </a:extLst>
          </p:cNvPr>
          <p:cNvSpPr>
            <a:spLocks noGrp="1"/>
          </p:cNvSpPr>
          <p:nvPr>
            <p:ph idx="1"/>
          </p:nvPr>
        </p:nvSpPr>
        <p:spPr>
          <a:xfrm>
            <a:off x="0" y="1480850"/>
            <a:ext cx="6985416" cy="5377149"/>
          </a:xfrm>
        </p:spPr>
        <p:txBody>
          <a:bodyPr>
            <a:normAutofit/>
          </a:bodyPr>
          <a:lstStyle/>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new business idea will also focus on prolonged-term social responsibility by setting an ethical supply chain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One of the major marketing strategies of the new business idea will be to get engaged with eco-friendly initiatives and projects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Another major marketing strategy for the business idea can be to organise eco-friendly virtual events to conserve resources (Barringer et al., 2022)</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PureFit can take significant measures by taking part in environmental and social initiatives and projects such as reducing waste </a:t>
            </a:r>
            <a:endParaRPr lang="en-GB"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CE43C7C-3864-9954-2061-52C555ED2C87}"/>
              </a:ext>
            </a:extLst>
          </p:cNvPr>
          <p:cNvPicPr>
            <a:picLocks noChangeAspect="1"/>
          </p:cNvPicPr>
          <p:nvPr/>
        </p:nvPicPr>
        <p:blipFill>
          <a:blip r:embed="rId3"/>
          <a:stretch>
            <a:fillRect/>
          </a:stretch>
        </p:blipFill>
        <p:spPr>
          <a:xfrm>
            <a:off x="7645400" y="2342865"/>
            <a:ext cx="3657600" cy="2532611"/>
          </a:xfrm>
          <a:prstGeom prst="rect">
            <a:avLst/>
          </a:prstGeom>
        </p:spPr>
      </p:pic>
    </p:spTree>
    <p:extLst>
      <p:ext uri="{BB962C8B-B14F-4D97-AF65-F5344CB8AC3E}">
        <p14:creationId xmlns:p14="http://schemas.microsoft.com/office/powerpoint/2010/main" val="1591421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86AAB-AB99-1B1A-B37F-488AEE3BE4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79021E-8D38-FDBA-F201-7AB8AE295306}"/>
              </a:ext>
            </a:extLst>
          </p:cNvPr>
          <p:cNvSpPr>
            <a:spLocks noGrp="1"/>
          </p:cNvSpPr>
          <p:nvPr>
            <p:ph type="title"/>
          </p:nvPr>
        </p:nvSpPr>
        <p:spPr>
          <a:xfrm>
            <a:off x="0" y="18255"/>
            <a:ext cx="12192000" cy="997745"/>
          </a:xfrm>
        </p:spPr>
        <p:txBody>
          <a:bodyPr>
            <a:normAutofit/>
          </a:bodyPr>
          <a:lstStyle/>
          <a:p>
            <a:pPr algn="ctr"/>
            <a:r>
              <a:rPr lang="en-GB" sz="3600" b="1" dirty="0">
                <a:latin typeface="Times New Roman" panose="02020603050405020304" pitchFamily="18" charset="0"/>
                <a:cs typeface="Times New Roman" panose="02020603050405020304" pitchFamily="18" charset="0"/>
              </a:rPr>
              <a:t>Marketing strategy and branding  Contd.</a:t>
            </a:r>
          </a:p>
        </p:txBody>
      </p:sp>
      <p:sp>
        <p:nvSpPr>
          <p:cNvPr id="3" name="Content Placeholder 2">
            <a:extLst>
              <a:ext uri="{FF2B5EF4-FFF2-40B4-BE49-F238E27FC236}">
                <a16:creationId xmlns:a16="http://schemas.microsoft.com/office/drawing/2014/main" id="{C049CA33-3467-05F3-F9B0-81DD185AD7FA}"/>
              </a:ext>
            </a:extLst>
          </p:cNvPr>
          <p:cNvSpPr>
            <a:spLocks noGrp="1"/>
          </p:cNvSpPr>
          <p:nvPr>
            <p:ph idx="1"/>
          </p:nvPr>
        </p:nvSpPr>
        <p:spPr>
          <a:xfrm>
            <a:off x="0" y="1480850"/>
            <a:ext cx="7442200" cy="5377149"/>
          </a:xfrm>
        </p:spPr>
        <p:txBody>
          <a:bodyPr>
            <a:normAutofit/>
          </a:bodyPr>
          <a:lstStyle/>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Email marketing will also be useful in being notified about new launches of the products and offers on them</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Social media platforms such as Facebook, Instagram, TikTok and others will be used</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new business idea can create a brand story that emphasises its intentions and sustainability advantages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It will help the business idea reach a larger audience and increase engagement (Cartwright et al., 2021)</a:t>
            </a:r>
            <a:endParaRPr lang="en-GB"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9A889F5-AC4E-4B8A-8D69-6EF94748CABD}"/>
              </a:ext>
            </a:extLst>
          </p:cNvPr>
          <p:cNvPicPr>
            <a:picLocks noChangeAspect="1"/>
          </p:cNvPicPr>
          <p:nvPr/>
        </p:nvPicPr>
        <p:blipFill>
          <a:blip r:embed="rId3"/>
          <a:stretch>
            <a:fillRect/>
          </a:stretch>
        </p:blipFill>
        <p:spPr>
          <a:xfrm>
            <a:off x="8215312" y="2091531"/>
            <a:ext cx="3595688" cy="2674938"/>
          </a:xfrm>
          <a:prstGeom prst="rect">
            <a:avLst/>
          </a:prstGeom>
        </p:spPr>
      </p:pic>
    </p:spTree>
    <p:extLst>
      <p:ext uri="{BB962C8B-B14F-4D97-AF65-F5344CB8AC3E}">
        <p14:creationId xmlns:p14="http://schemas.microsoft.com/office/powerpoint/2010/main" val="1696249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95DAF9-C38D-2800-B317-8D8C9079A3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05D23F-7225-6420-1E67-DB4BE0D5F695}"/>
              </a:ext>
            </a:extLst>
          </p:cNvPr>
          <p:cNvSpPr>
            <a:spLocks noGrp="1"/>
          </p:cNvSpPr>
          <p:nvPr>
            <p:ph type="title"/>
          </p:nvPr>
        </p:nvSpPr>
        <p:spPr>
          <a:xfrm>
            <a:off x="0" y="18255"/>
            <a:ext cx="12192000" cy="1325563"/>
          </a:xfrm>
        </p:spPr>
        <p:txBody>
          <a:bodyPr>
            <a:normAutofit/>
          </a:bodyPr>
          <a:lstStyle/>
          <a:p>
            <a:pPr algn="ctr"/>
            <a:r>
              <a:rPr lang="en-US" sz="3600" b="1" dirty="0">
                <a:latin typeface="Times New Roman" panose="02020603050405020304" pitchFamily="18" charset="0"/>
                <a:cs typeface="Times New Roman" panose="02020603050405020304" pitchFamily="18" charset="0"/>
              </a:rPr>
              <a:t>SWOT Analysis (Strengths and Weaknesses)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01C764-0FE5-B9DA-9C4E-1CD16E7B45C7}"/>
              </a:ext>
            </a:extLst>
          </p:cNvPr>
          <p:cNvSpPr>
            <a:spLocks noGrp="1"/>
          </p:cNvSpPr>
          <p:nvPr>
            <p:ph idx="1"/>
          </p:nvPr>
        </p:nvSpPr>
        <p:spPr>
          <a:xfrm>
            <a:off x="0" y="1963450"/>
            <a:ext cx="7670800" cy="5377149"/>
          </a:xfrm>
        </p:spPr>
        <p:txBody>
          <a:bodyPr>
            <a:normAutofit/>
          </a:bodyPr>
          <a:lstStyle/>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One of the major strengths of sustainable clothing business is that it focuses on using environmentally friendly products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People in recent times are shifting their choices to sustainable products</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Sustainable products are quite expensive and there is a danger of greenwashing which is a major weakness</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One of the most important things is to comprehend the strengths and weaknesses of a new business plan </a:t>
            </a:r>
            <a:endParaRPr lang="en-GB"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8537539-08E6-49D6-1222-29528080ED11}"/>
              </a:ext>
            </a:extLst>
          </p:cNvPr>
          <p:cNvPicPr>
            <a:picLocks noChangeAspect="1"/>
          </p:cNvPicPr>
          <p:nvPr/>
        </p:nvPicPr>
        <p:blipFill>
          <a:blip r:embed="rId3"/>
          <a:stretch>
            <a:fillRect/>
          </a:stretch>
        </p:blipFill>
        <p:spPr>
          <a:xfrm>
            <a:off x="7994650" y="2286000"/>
            <a:ext cx="3486150" cy="3098800"/>
          </a:xfrm>
          <a:prstGeom prst="rect">
            <a:avLst/>
          </a:prstGeom>
        </p:spPr>
      </p:pic>
    </p:spTree>
    <p:extLst>
      <p:ext uri="{BB962C8B-B14F-4D97-AF65-F5344CB8AC3E}">
        <p14:creationId xmlns:p14="http://schemas.microsoft.com/office/powerpoint/2010/main" val="3810071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13A78-02A4-CBF3-5028-3DD792202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E834C9-B993-F716-352D-E0ADAE589624}"/>
              </a:ext>
            </a:extLst>
          </p:cNvPr>
          <p:cNvSpPr>
            <a:spLocks noGrp="1"/>
          </p:cNvSpPr>
          <p:nvPr>
            <p:ph type="title"/>
          </p:nvPr>
        </p:nvSpPr>
        <p:spPr>
          <a:xfrm>
            <a:off x="0" y="18255"/>
            <a:ext cx="12192000" cy="1325563"/>
          </a:xfrm>
        </p:spPr>
        <p:txBody>
          <a:bodyPr>
            <a:normAutofit/>
          </a:bodyPr>
          <a:lstStyle/>
          <a:p>
            <a:pPr algn="ctr"/>
            <a:r>
              <a:rPr lang="en-US" sz="3600" b="1" dirty="0">
                <a:latin typeface="Times New Roman" panose="02020603050405020304" pitchFamily="18" charset="0"/>
                <a:cs typeface="Times New Roman" panose="02020603050405020304" pitchFamily="18" charset="0"/>
              </a:rPr>
              <a:t>SWOT Analysis (Opportunities and Threats)</a:t>
            </a:r>
            <a:endParaRPr lang="en-GB"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6DFF912-F535-678E-9A2B-F1B314202F1A}"/>
              </a:ext>
            </a:extLst>
          </p:cNvPr>
          <p:cNvSpPr>
            <a:spLocks noGrp="1"/>
          </p:cNvSpPr>
          <p:nvPr>
            <p:ph idx="1"/>
          </p:nvPr>
        </p:nvSpPr>
        <p:spPr>
          <a:xfrm>
            <a:off x="0" y="1709450"/>
            <a:ext cx="7772400" cy="5377149"/>
          </a:xfrm>
        </p:spPr>
        <p:txBody>
          <a:bodyPr>
            <a:normAutofit/>
          </a:bodyPr>
          <a:lstStyle/>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Major fashion apparel companies are also providing sustainable clothes to customers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Rivals can create challenges to generate revenue and attract customers (Ta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2022)</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Major opportunities include expanding to new markets, working on weaknesses, and taking part in sustainable initiatives</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supply chain can also be considered a major threat to the business idea </a:t>
            </a:r>
            <a:endParaRPr lang="en-GB"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AB2506B-7DF9-107E-81BD-99CB2F524B85}"/>
              </a:ext>
            </a:extLst>
          </p:cNvPr>
          <p:cNvPicPr>
            <a:picLocks noChangeAspect="1"/>
          </p:cNvPicPr>
          <p:nvPr/>
        </p:nvPicPr>
        <p:blipFill>
          <a:blip r:embed="rId3"/>
          <a:stretch>
            <a:fillRect/>
          </a:stretch>
        </p:blipFill>
        <p:spPr>
          <a:xfrm>
            <a:off x="8334374" y="2328862"/>
            <a:ext cx="3476625" cy="2497138"/>
          </a:xfrm>
          <a:prstGeom prst="rect">
            <a:avLst/>
          </a:prstGeom>
        </p:spPr>
      </p:pic>
    </p:spTree>
    <p:extLst>
      <p:ext uri="{BB962C8B-B14F-4D97-AF65-F5344CB8AC3E}">
        <p14:creationId xmlns:p14="http://schemas.microsoft.com/office/powerpoint/2010/main" val="3547202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6FDFA-C739-6B33-FF04-B81D168C23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89666A-41C0-3BE6-E93E-2032684D0C2C}"/>
              </a:ext>
            </a:extLst>
          </p:cNvPr>
          <p:cNvSpPr>
            <a:spLocks noGrp="1"/>
          </p:cNvSpPr>
          <p:nvPr>
            <p:ph type="title"/>
          </p:nvPr>
        </p:nvSpPr>
        <p:spPr>
          <a:xfrm>
            <a:off x="0" y="18255"/>
            <a:ext cx="12192000" cy="1325563"/>
          </a:xfrm>
        </p:spPr>
        <p:txBody>
          <a:bodyPr>
            <a:normAutofit/>
          </a:bodyPr>
          <a:lstStyle/>
          <a:p>
            <a:pPr algn="ctr"/>
            <a:r>
              <a:rPr lang="en-GB" sz="3600" b="1"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EE9CFF27-F7CC-A857-7A52-99A67DF04B7E}"/>
              </a:ext>
            </a:extLst>
          </p:cNvPr>
          <p:cNvSpPr>
            <a:spLocks noGrp="1"/>
          </p:cNvSpPr>
          <p:nvPr>
            <p:ph idx="1"/>
          </p:nvPr>
        </p:nvSpPr>
        <p:spPr>
          <a:xfrm>
            <a:off x="0" y="1480850"/>
            <a:ext cx="7467600" cy="5377149"/>
          </a:xfrm>
        </p:spPr>
        <p:txBody>
          <a:bodyPr>
            <a:normAutofit/>
          </a:bodyPr>
          <a:lstStyle/>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The presentation has discussed some opportunities such as expanding into new marketing and working on weaknesses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 Branding strategy has also been discussed in the presentation such as social media and email marketing</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Sustainable clothing has been chosen as the new business plan </a:t>
            </a:r>
          </a:p>
          <a:p>
            <a:pPr algn="just">
              <a:lnSpc>
                <a:spcPct val="15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It has been discussed that the business idea can face challenges with competition and supply chain</a:t>
            </a:r>
            <a:endParaRPr lang="en-GB" sz="2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4AC1636D-760C-BC9B-43A6-1508A14CAEF3}"/>
              </a:ext>
            </a:extLst>
          </p:cNvPr>
          <p:cNvPicPr>
            <a:picLocks noChangeAspect="1"/>
          </p:cNvPicPr>
          <p:nvPr/>
        </p:nvPicPr>
        <p:blipFill>
          <a:blip r:embed="rId3"/>
          <a:stretch>
            <a:fillRect/>
          </a:stretch>
        </p:blipFill>
        <p:spPr>
          <a:xfrm>
            <a:off x="8102600" y="1752600"/>
            <a:ext cx="3556000" cy="3149599"/>
          </a:xfrm>
          <a:prstGeom prst="rect">
            <a:avLst/>
          </a:prstGeom>
        </p:spPr>
      </p:pic>
    </p:spTree>
    <p:extLst>
      <p:ext uri="{BB962C8B-B14F-4D97-AF65-F5344CB8AC3E}">
        <p14:creationId xmlns:p14="http://schemas.microsoft.com/office/powerpoint/2010/main" val="2258958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8E6F9-5521-EC0B-06DA-1CCFBA97EB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79162F-19DD-53CD-49C0-431D3C88C39F}"/>
              </a:ext>
            </a:extLst>
          </p:cNvPr>
          <p:cNvSpPr>
            <a:spLocks noGrp="1"/>
          </p:cNvSpPr>
          <p:nvPr>
            <p:ph type="title"/>
          </p:nvPr>
        </p:nvSpPr>
        <p:spPr>
          <a:xfrm>
            <a:off x="0" y="18256"/>
            <a:ext cx="12192000" cy="806204"/>
          </a:xfrm>
        </p:spPr>
        <p:txBody>
          <a:bodyPr>
            <a:normAutofit/>
          </a:bodyPr>
          <a:lstStyle/>
          <a:p>
            <a:pPr algn="ctr"/>
            <a:r>
              <a:rPr lang="en-GB" sz="3600" b="1" dirty="0">
                <a:latin typeface="Times New Roman" panose="02020603050405020304" pitchFamily="18" charset="0"/>
                <a:cs typeface="Times New Roman" panose="02020603050405020304" pitchFamily="18" charset="0"/>
              </a:rPr>
              <a:t>Reference List </a:t>
            </a:r>
          </a:p>
        </p:txBody>
      </p:sp>
      <p:sp>
        <p:nvSpPr>
          <p:cNvPr id="3" name="Content Placeholder 2">
            <a:extLst>
              <a:ext uri="{FF2B5EF4-FFF2-40B4-BE49-F238E27FC236}">
                <a16:creationId xmlns:a16="http://schemas.microsoft.com/office/drawing/2014/main" id="{120C57A3-BD4E-B959-CD7F-44E82E8E8F09}"/>
              </a:ext>
            </a:extLst>
          </p:cNvPr>
          <p:cNvSpPr>
            <a:spLocks noGrp="1"/>
          </p:cNvSpPr>
          <p:nvPr>
            <p:ph idx="1"/>
          </p:nvPr>
        </p:nvSpPr>
        <p:spPr>
          <a:xfrm>
            <a:off x="0" y="1364105"/>
            <a:ext cx="12192000" cy="5493894"/>
          </a:xfrm>
        </p:spPr>
        <p:txBody>
          <a:bodyPr>
            <a:normAutofit/>
          </a:bodyPr>
          <a:lstStyle/>
          <a:p>
            <a:pPr algn="just" rtl="0">
              <a:lnSpc>
                <a:spcPct val="150000"/>
              </a:lnSpc>
              <a:spcBef>
                <a:spcPts val="1000"/>
              </a:spcBef>
            </a:pPr>
            <a:r>
              <a:rPr lang="en-US" sz="1200" b="0" i="0" u="none" strike="noStrike" dirty="0">
                <a:solidFill>
                  <a:srgbClr val="222222"/>
                </a:solidFill>
                <a:effectLst/>
                <a:latin typeface="Times New Roman" panose="02020603050405020304" pitchFamily="18" charset="0"/>
              </a:rPr>
              <a:t>Adeniran, I.A., </a:t>
            </a:r>
            <a:r>
              <a:rPr lang="en-US" sz="1200" b="0" i="0" u="none" strike="noStrike" dirty="0" err="1">
                <a:solidFill>
                  <a:srgbClr val="222222"/>
                </a:solidFill>
                <a:effectLst/>
                <a:latin typeface="Times New Roman" panose="02020603050405020304" pitchFamily="18" charset="0"/>
              </a:rPr>
              <a:t>Efunniyi</a:t>
            </a:r>
            <a:r>
              <a:rPr lang="en-US" sz="1200" b="0" i="0" u="none" strike="noStrike" dirty="0">
                <a:solidFill>
                  <a:srgbClr val="222222"/>
                </a:solidFill>
                <a:effectLst/>
                <a:latin typeface="Times New Roman" panose="02020603050405020304" pitchFamily="18" charset="0"/>
              </a:rPr>
              <a:t>, C.P., </a:t>
            </a:r>
            <a:r>
              <a:rPr lang="en-US" sz="1200" b="0" i="0" u="none" strike="noStrike" dirty="0" err="1">
                <a:solidFill>
                  <a:srgbClr val="222222"/>
                </a:solidFill>
                <a:effectLst/>
                <a:latin typeface="Times New Roman" panose="02020603050405020304" pitchFamily="18" charset="0"/>
              </a:rPr>
              <a:t>Osundare</a:t>
            </a:r>
            <a:r>
              <a:rPr lang="en-US" sz="1200" b="0" i="0" u="none" strike="noStrike" dirty="0">
                <a:solidFill>
                  <a:srgbClr val="222222"/>
                </a:solidFill>
                <a:effectLst/>
                <a:latin typeface="Times New Roman" panose="02020603050405020304" pitchFamily="18" charset="0"/>
              </a:rPr>
              <a:t>, O.S. and </a:t>
            </a:r>
            <a:r>
              <a:rPr lang="en-US" sz="1200" b="0" i="0" u="none" strike="noStrike" dirty="0" err="1">
                <a:solidFill>
                  <a:srgbClr val="222222"/>
                </a:solidFill>
                <a:effectLst/>
                <a:latin typeface="Times New Roman" panose="02020603050405020304" pitchFamily="18" charset="0"/>
              </a:rPr>
              <a:t>Abhulimen</a:t>
            </a:r>
            <a:r>
              <a:rPr lang="en-US" sz="1200" b="0" i="0" u="none" strike="noStrike" dirty="0">
                <a:solidFill>
                  <a:srgbClr val="222222"/>
                </a:solidFill>
                <a:effectLst/>
                <a:latin typeface="Times New Roman" panose="02020603050405020304" pitchFamily="18" charset="0"/>
              </a:rPr>
              <a:t>, A.O., 2024. Optimizing logistics and supply chain management through advanced analytics: Insights from industries. </a:t>
            </a:r>
            <a:r>
              <a:rPr lang="en-US" sz="1200" b="0" i="1" u="none" strike="noStrike" dirty="0">
                <a:solidFill>
                  <a:srgbClr val="222222"/>
                </a:solidFill>
                <a:effectLst/>
                <a:latin typeface="Times New Roman" panose="02020603050405020304" pitchFamily="18" charset="0"/>
              </a:rPr>
              <a:t>Engineering Science &amp; Technology Journal</a:t>
            </a:r>
            <a:r>
              <a:rPr lang="en-US" sz="1200" b="0" i="0" u="none" strike="noStrike" dirty="0">
                <a:solidFill>
                  <a:srgbClr val="222222"/>
                </a:solidFill>
                <a:effectLst/>
                <a:latin typeface="Times New Roman" panose="02020603050405020304" pitchFamily="18" charset="0"/>
              </a:rPr>
              <a:t>, </a:t>
            </a:r>
            <a:r>
              <a:rPr lang="en-US" sz="1200" b="0" i="1" u="none" strike="noStrike" dirty="0">
                <a:solidFill>
                  <a:srgbClr val="222222"/>
                </a:solidFill>
                <a:effectLst/>
                <a:latin typeface="Times New Roman" panose="02020603050405020304" pitchFamily="18" charset="0"/>
              </a:rPr>
              <a:t>5</a:t>
            </a:r>
            <a:r>
              <a:rPr lang="en-US" sz="1200" b="0" i="0" u="none" strike="noStrike" dirty="0">
                <a:solidFill>
                  <a:srgbClr val="222222"/>
                </a:solidFill>
                <a:effectLst/>
                <a:latin typeface="Times New Roman" panose="02020603050405020304" pitchFamily="18" charset="0"/>
              </a:rPr>
              <a:t>(8).</a:t>
            </a:r>
            <a:endParaRPr lang="en-US" sz="800" b="0" dirty="0">
              <a:effectLst/>
            </a:endParaRPr>
          </a:p>
          <a:p>
            <a:pPr algn="just" rtl="0">
              <a:lnSpc>
                <a:spcPct val="150000"/>
              </a:lnSpc>
              <a:spcBef>
                <a:spcPts val="1000"/>
              </a:spcBef>
            </a:pPr>
            <a:r>
              <a:rPr lang="en-US" sz="1200" b="0" i="0" u="none" strike="noStrike" dirty="0">
                <a:solidFill>
                  <a:srgbClr val="222222"/>
                </a:solidFill>
                <a:effectLst/>
                <a:latin typeface="Times New Roman" panose="02020603050405020304" pitchFamily="18" charset="0"/>
              </a:rPr>
              <a:t>Freudenreich, B. and Schaltegger, S., 2020. Developing sufficiency-oriented offerings for clothing users: Business approaches to support consumption reduction. </a:t>
            </a:r>
            <a:r>
              <a:rPr lang="en-US" sz="1200" b="0" i="1" u="none" strike="noStrike" dirty="0">
                <a:solidFill>
                  <a:srgbClr val="222222"/>
                </a:solidFill>
                <a:effectLst/>
                <a:latin typeface="Times New Roman" panose="02020603050405020304" pitchFamily="18" charset="0"/>
              </a:rPr>
              <a:t>Journal of Cleaner Production</a:t>
            </a:r>
            <a:r>
              <a:rPr lang="en-US" sz="1200" b="0" i="0" u="none" strike="noStrike" dirty="0">
                <a:solidFill>
                  <a:srgbClr val="222222"/>
                </a:solidFill>
                <a:effectLst/>
                <a:latin typeface="Times New Roman" panose="02020603050405020304" pitchFamily="18" charset="0"/>
              </a:rPr>
              <a:t>, </a:t>
            </a:r>
            <a:r>
              <a:rPr lang="en-US" sz="1200" b="0" i="1" u="none" strike="noStrike" dirty="0">
                <a:solidFill>
                  <a:srgbClr val="222222"/>
                </a:solidFill>
                <a:effectLst/>
                <a:latin typeface="Times New Roman" panose="02020603050405020304" pitchFamily="18" charset="0"/>
              </a:rPr>
              <a:t>247</a:t>
            </a:r>
            <a:r>
              <a:rPr lang="en-US" sz="1200" b="0" i="0" u="none" strike="noStrike" dirty="0">
                <a:solidFill>
                  <a:srgbClr val="222222"/>
                </a:solidFill>
                <a:effectLst/>
                <a:latin typeface="Times New Roman" panose="02020603050405020304" pitchFamily="18" charset="0"/>
              </a:rPr>
              <a:t>, p.119589.</a:t>
            </a:r>
            <a:endParaRPr lang="en-US" sz="800" b="0" dirty="0">
              <a:effectLst/>
            </a:endParaRPr>
          </a:p>
          <a:p>
            <a:pPr algn="just" rtl="0">
              <a:lnSpc>
                <a:spcPct val="150000"/>
              </a:lnSpc>
              <a:spcBef>
                <a:spcPts val="1000"/>
              </a:spcBef>
            </a:pPr>
            <a:r>
              <a:rPr lang="en-US" sz="1200" b="0" i="0" u="none" strike="noStrike" dirty="0">
                <a:solidFill>
                  <a:srgbClr val="222222"/>
                </a:solidFill>
                <a:effectLst/>
                <a:latin typeface="Times New Roman" panose="02020603050405020304" pitchFamily="18" charset="0"/>
              </a:rPr>
              <a:t>Dondi, M., Klier, J., Panier, F. and Schubert, J., 2021. Defining the skills citizens will need in the future world of work. </a:t>
            </a:r>
            <a:r>
              <a:rPr lang="en-US" sz="1200" b="0" i="1" u="none" strike="noStrike" dirty="0">
                <a:solidFill>
                  <a:srgbClr val="222222"/>
                </a:solidFill>
                <a:effectLst/>
                <a:latin typeface="Times New Roman" panose="02020603050405020304" pitchFamily="18" charset="0"/>
              </a:rPr>
              <a:t>McKinsey &amp; Company</a:t>
            </a:r>
            <a:r>
              <a:rPr lang="en-US" sz="1200" b="0" i="0" u="none" strike="noStrike" dirty="0">
                <a:solidFill>
                  <a:srgbClr val="222222"/>
                </a:solidFill>
                <a:effectLst/>
                <a:latin typeface="Times New Roman" panose="02020603050405020304" pitchFamily="18" charset="0"/>
              </a:rPr>
              <a:t>, </a:t>
            </a:r>
            <a:r>
              <a:rPr lang="en-US" sz="1200" b="0" i="1" u="none" strike="noStrike" dirty="0">
                <a:solidFill>
                  <a:srgbClr val="222222"/>
                </a:solidFill>
                <a:effectLst/>
                <a:latin typeface="Times New Roman" panose="02020603050405020304" pitchFamily="18" charset="0"/>
              </a:rPr>
              <a:t>25</a:t>
            </a:r>
            <a:r>
              <a:rPr lang="en-US" sz="1200" b="0" i="0" u="none" strike="noStrike" dirty="0">
                <a:solidFill>
                  <a:srgbClr val="222222"/>
                </a:solidFill>
                <a:effectLst/>
                <a:latin typeface="Times New Roman" panose="02020603050405020304" pitchFamily="18" charset="0"/>
              </a:rPr>
              <a:t>, pp.1-19.</a:t>
            </a:r>
            <a:endParaRPr lang="en-US" sz="800" b="0" dirty="0">
              <a:effectLst/>
            </a:endParaRPr>
          </a:p>
          <a:p>
            <a:pPr algn="just" rtl="0">
              <a:lnSpc>
                <a:spcPct val="150000"/>
              </a:lnSpc>
              <a:spcBef>
                <a:spcPts val="1000"/>
              </a:spcBef>
            </a:pPr>
            <a:r>
              <a:rPr lang="en-US" sz="1200" b="0" i="0" u="none" strike="noStrike" dirty="0">
                <a:solidFill>
                  <a:srgbClr val="222222"/>
                </a:solidFill>
                <a:effectLst/>
                <a:latin typeface="Times New Roman" panose="02020603050405020304" pitchFamily="18" charset="0"/>
              </a:rPr>
              <a:t>Cartwright, S., Davies, I. and Archer-Brown, C., 2021. Managing relationships on social media in business-to-business </a:t>
            </a:r>
            <a:r>
              <a:rPr lang="en-US" sz="1200" b="0" i="0" u="none" strike="noStrike" dirty="0" err="1">
                <a:solidFill>
                  <a:srgbClr val="222222"/>
                </a:solidFill>
                <a:effectLst/>
                <a:latin typeface="Times New Roman" panose="02020603050405020304" pitchFamily="18" charset="0"/>
              </a:rPr>
              <a:t>organisations</a:t>
            </a:r>
            <a:r>
              <a:rPr lang="en-US" sz="1200" b="0" i="0" u="none" strike="noStrike" dirty="0">
                <a:solidFill>
                  <a:srgbClr val="222222"/>
                </a:solidFill>
                <a:effectLst/>
                <a:latin typeface="Times New Roman" panose="02020603050405020304" pitchFamily="18" charset="0"/>
              </a:rPr>
              <a:t>. </a:t>
            </a:r>
            <a:r>
              <a:rPr lang="en-US" sz="1200" b="0" i="1" u="none" strike="noStrike" dirty="0">
                <a:solidFill>
                  <a:srgbClr val="222222"/>
                </a:solidFill>
                <a:effectLst/>
                <a:latin typeface="Times New Roman" panose="02020603050405020304" pitchFamily="18" charset="0"/>
              </a:rPr>
              <a:t>Journal of Business Research</a:t>
            </a:r>
            <a:r>
              <a:rPr lang="en-US" sz="1200" b="0" i="0" u="none" strike="noStrike" dirty="0">
                <a:solidFill>
                  <a:srgbClr val="222222"/>
                </a:solidFill>
                <a:effectLst/>
                <a:latin typeface="Times New Roman" panose="02020603050405020304" pitchFamily="18" charset="0"/>
              </a:rPr>
              <a:t>, </a:t>
            </a:r>
            <a:r>
              <a:rPr lang="en-US" sz="1200" b="0" i="1" u="none" strike="noStrike" dirty="0">
                <a:solidFill>
                  <a:srgbClr val="222222"/>
                </a:solidFill>
                <a:effectLst/>
                <a:latin typeface="Times New Roman" panose="02020603050405020304" pitchFamily="18" charset="0"/>
              </a:rPr>
              <a:t>125</a:t>
            </a:r>
            <a:r>
              <a:rPr lang="en-US" sz="1200" b="0" i="0" u="none" strike="noStrike" dirty="0">
                <a:solidFill>
                  <a:srgbClr val="222222"/>
                </a:solidFill>
                <a:effectLst/>
                <a:latin typeface="Times New Roman" panose="02020603050405020304" pitchFamily="18" charset="0"/>
              </a:rPr>
              <a:t>, pp.120-134.</a:t>
            </a:r>
            <a:endParaRPr lang="en-US" sz="800" b="0" dirty="0">
              <a:effectLst/>
            </a:endParaRPr>
          </a:p>
          <a:p>
            <a:pPr algn="just" rtl="0">
              <a:lnSpc>
                <a:spcPct val="150000"/>
              </a:lnSpc>
              <a:spcBef>
                <a:spcPts val="1000"/>
              </a:spcBef>
            </a:pPr>
            <a:r>
              <a:rPr lang="en-US" sz="1200" b="0" i="0" u="none" strike="noStrike" dirty="0">
                <a:solidFill>
                  <a:srgbClr val="222222"/>
                </a:solidFill>
                <a:effectLst/>
                <a:latin typeface="Times New Roman" panose="02020603050405020304" pitchFamily="18" charset="0"/>
              </a:rPr>
              <a:t>Ta, A.H., </a:t>
            </a:r>
            <a:r>
              <a:rPr lang="en-US" sz="1200" b="0" i="0" u="none" strike="noStrike" dirty="0" err="1">
                <a:solidFill>
                  <a:srgbClr val="222222"/>
                </a:solidFill>
                <a:effectLst/>
                <a:latin typeface="Times New Roman" panose="02020603050405020304" pitchFamily="18" charset="0"/>
              </a:rPr>
              <a:t>Aarikka-Stenroos</a:t>
            </a:r>
            <a:r>
              <a:rPr lang="en-US" sz="1200" b="0" i="0" u="none" strike="noStrike" dirty="0">
                <a:solidFill>
                  <a:srgbClr val="222222"/>
                </a:solidFill>
                <a:effectLst/>
                <a:latin typeface="Times New Roman" panose="02020603050405020304" pitchFamily="18" charset="0"/>
              </a:rPr>
              <a:t>, L. and </a:t>
            </a:r>
            <a:r>
              <a:rPr lang="en-US" sz="1200" b="0" i="0" u="none" strike="noStrike" dirty="0" err="1">
                <a:solidFill>
                  <a:srgbClr val="222222"/>
                </a:solidFill>
                <a:effectLst/>
                <a:latin typeface="Times New Roman" panose="02020603050405020304" pitchFamily="18" charset="0"/>
              </a:rPr>
              <a:t>Litovuo</a:t>
            </a:r>
            <a:r>
              <a:rPr lang="en-US" sz="1200" b="0" i="0" u="none" strike="noStrike" dirty="0">
                <a:solidFill>
                  <a:srgbClr val="222222"/>
                </a:solidFill>
                <a:effectLst/>
                <a:latin typeface="Times New Roman" panose="02020603050405020304" pitchFamily="18" charset="0"/>
              </a:rPr>
              <a:t>, L., 2022. Customer experience in circular economy: Experiential dimensions among consumers of reused and recycled clothes. </a:t>
            </a:r>
            <a:r>
              <a:rPr lang="en-US" sz="1200" b="0" i="1" u="none" strike="noStrike" dirty="0">
                <a:solidFill>
                  <a:srgbClr val="222222"/>
                </a:solidFill>
                <a:effectLst/>
                <a:latin typeface="Times New Roman" panose="02020603050405020304" pitchFamily="18" charset="0"/>
              </a:rPr>
              <a:t>Sustainability</a:t>
            </a:r>
            <a:r>
              <a:rPr lang="en-US" sz="1200" b="0" i="0" u="none" strike="noStrike" dirty="0">
                <a:solidFill>
                  <a:srgbClr val="222222"/>
                </a:solidFill>
                <a:effectLst/>
                <a:latin typeface="Times New Roman" panose="02020603050405020304" pitchFamily="18" charset="0"/>
              </a:rPr>
              <a:t>, </a:t>
            </a:r>
            <a:r>
              <a:rPr lang="en-US" sz="1200" b="0" i="1" u="none" strike="noStrike" dirty="0">
                <a:solidFill>
                  <a:srgbClr val="222222"/>
                </a:solidFill>
                <a:effectLst/>
                <a:latin typeface="Times New Roman" panose="02020603050405020304" pitchFamily="18" charset="0"/>
              </a:rPr>
              <a:t>14</a:t>
            </a:r>
            <a:r>
              <a:rPr lang="en-US" sz="1200" b="0" i="0" u="none" strike="noStrike" dirty="0">
                <a:solidFill>
                  <a:srgbClr val="222222"/>
                </a:solidFill>
                <a:effectLst/>
                <a:latin typeface="Times New Roman" panose="02020603050405020304" pitchFamily="18" charset="0"/>
              </a:rPr>
              <a:t>(1), p.509.</a:t>
            </a:r>
            <a:endParaRPr lang="en-US" sz="800" b="0" dirty="0">
              <a:effectLst/>
            </a:endParaRPr>
          </a:p>
          <a:p>
            <a:pPr algn="just" rtl="0">
              <a:lnSpc>
                <a:spcPct val="150000"/>
              </a:lnSpc>
              <a:spcBef>
                <a:spcPts val="1000"/>
              </a:spcBef>
            </a:pPr>
            <a:r>
              <a:rPr lang="en-US" sz="1200" b="0" i="0" u="none" strike="noStrike" dirty="0" err="1">
                <a:solidFill>
                  <a:srgbClr val="222222"/>
                </a:solidFill>
                <a:effectLst/>
                <a:latin typeface="Times New Roman" panose="02020603050405020304" pitchFamily="18" charset="0"/>
              </a:rPr>
              <a:t>Argaw</a:t>
            </a:r>
            <a:r>
              <a:rPr lang="en-US" sz="1200" b="0" i="0" u="none" strike="noStrike" dirty="0">
                <a:solidFill>
                  <a:srgbClr val="222222"/>
                </a:solidFill>
                <a:effectLst/>
                <a:latin typeface="Times New Roman" panose="02020603050405020304" pitchFamily="18" charset="0"/>
              </a:rPr>
              <a:t>, S.T., Troncoso-</a:t>
            </a:r>
            <a:r>
              <a:rPr lang="en-US" sz="1200" b="0" i="0" u="none" strike="noStrike" dirty="0" err="1">
                <a:solidFill>
                  <a:srgbClr val="222222"/>
                </a:solidFill>
                <a:effectLst/>
                <a:latin typeface="Times New Roman" panose="02020603050405020304" pitchFamily="18" charset="0"/>
              </a:rPr>
              <a:t>Pastoriza</a:t>
            </a:r>
            <a:r>
              <a:rPr lang="en-US" sz="1200" b="0" i="0" u="none" strike="noStrike" dirty="0">
                <a:solidFill>
                  <a:srgbClr val="222222"/>
                </a:solidFill>
                <a:effectLst/>
                <a:latin typeface="Times New Roman" panose="02020603050405020304" pitchFamily="18" charset="0"/>
              </a:rPr>
              <a:t>, J.R., Lacey, D., Florin, M.V., </a:t>
            </a:r>
            <a:r>
              <a:rPr lang="en-US" sz="1200" b="0" i="0" u="none" strike="noStrike" dirty="0" err="1">
                <a:solidFill>
                  <a:srgbClr val="222222"/>
                </a:solidFill>
                <a:effectLst/>
                <a:latin typeface="Times New Roman" panose="02020603050405020304" pitchFamily="18" charset="0"/>
              </a:rPr>
              <a:t>Calcavecchia</a:t>
            </a:r>
            <a:r>
              <a:rPr lang="en-US" sz="1200" b="0" i="0" u="none" strike="noStrike" dirty="0">
                <a:solidFill>
                  <a:srgbClr val="222222"/>
                </a:solidFill>
                <a:effectLst/>
                <a:latin typeface="Times New Roman" panose="02020603050405020304" pitchFamily="18" charset="0"/>
              </a:rPr>
              <a:t>, F., Anderson, D., Burleson, W., Vogel, J.M., O’Leary, C., </a:t>
            </a:r>
            <a:r>
              <a:rPr lang="en-US" sz="1200" b="0" i="0" u="none" strike="noStrike" dirty="0" err="1">
                <a:solidFill>
                  <a:srgbClr val="222222"/>
                </a:solidFill>
                <a:effectLst/>
                <a:latin typeface="Times New Roman" panose="02020603050405020304" pitchFamily="18" charset="0"/>
              </a:rPr>
              <a:t>Eshaya</a:t>
            </a:r>
            <a:r>
              <a:rPr lang="en-US" sz="1200" b="0" i="0" u="none" strike="noStrike" dirty="0">
                <a:solidFill>
                  <a:srgbClr val="222222"/>
                </a:solidFill>
                <a:effectLst/>
                <a:latin typeface="Times New Roman" panose="02020603050405020304" pitchFamily="18" charset="0"/>
              </a:rPr>
              <a:t>-Chauvin, B. and </a:t>
            </a:r>
            <a:r>
              <a:rPr lang="en-US" sz="1200" b="0" i="0" u="none" strike="noStrike" dirty="0" err="1">
                <a:solidFill>
                  <a:srgbClr val="222222"/>
                </a:solidFill>
                <a:effectLst/>
                <a:latin typeface="Times New Roman" panose="02020603050405020304" pitchFamily="18" charset="0"/>
              </a:rPr>
              <a:t>Flahault</a:t>
            </a:r>
            <a:r>
              <a:rPr lang="en-US" sz="1200" b="0" i="0" u="none" strike="noStrike" dirty="0">
                <a:solidFill>
                  <a:srgbClr val="222222"/>
                </a:solidFill>
                <a:effectLst/>
                <a:latin typeface="Times New Roman" panose="02020603050405020304" pitchFamily="18" charset="0"/>
              </a:rPr>
              <a:t>, A., 2020. Cybersecurity of Hospitals: discussing the challenges and working towards mitigating the risks. </a:t>
            </a:r>
            <a:r>
              <a:rPr lang="en-US" sz="1200" b="0" i="1" u="none" strike="noStrike" dirty="0">
                <a:solidFill>
                  <a:srgbClr val="222222"/>
                </a:solidFill>
                <a:effectLst/>
                <a:latin typeface="Times New Roman" panose="02020603050405020304" pitchFamily="18" charset="0"/>
              </a:rPr>
              <a:t>BMC medical informatics and decision making</a:t>
            </a:r>
            <a:r>
              <a:rPr lang="en-US" sz="1200" b="0" i="0" u="none" strike="noStrike" dirty="0">
                <a:solidFill>
                  <a:srgbClr val="222222"/>
                </a:solidFill>
                <a:effectLst/>
                <a:latin typeface="Times New Roman" panose="02020603050405020304" pitchFamily="18" charset="0"/>
              </a:rPr>
              <a:t>, </a:t>
            </a:r>
            <a:r>
              <a:rPr lang="en-US" sz="1200" b="0" i="1" u="none" strike="noStrike" dirty="0">
                <a:solidFill>
                  <a:srgbClr val="222222"/>
                </a:solidFill>
                <a:effectLst/>
                <a:latin typeface="Times New Roman" panose="02020603050405020304" pitchFamily="18" charset="0"/>
              </a:rPr>
              <a:t>20</a:t>
            </a:r>
            <a:r>
              <a:rPr lang="en-US" sz="1200" b="0" i="0" u="none" strike="noStrike" dirty="0">
                <a:solidFill>
                  <a:srgbClr val="222222"/>
                </a:solidFill>
                <a:effectLst/>
                <a:latin typeface="Times New Roman" panose="02020603050405020304" pitchFamily="18" charset="0"/>
              </a:rPr>
              <a:t>, pp.1-10.</a:t>
            </a:r>
            <a:endParaRPr lang="en-US" sz="800" b="0" dirty="0">
              <a:effectLst/>
            </a:endParaRPr>
          </a:p>
          <a:p>
            <a:pPr algn="just" rtl="0">
              <a:lnSpc>
                <a:spcPct val="150000"/>
              </a:lnSpc>
              <a:spcBef>
                <a:spcPts val="1000"/>
              </a:spcBef>
            </a:pPr>
            <a:r>
              <a:rPr lang="en-US" sz="1200" b="0" i="0" u="none" strike="noStrike" dirty="0">
                <a:solidFill>
                  <a:srgbClr val="222222"/>
                </a:solidFill>
                <a:effectLst/>
                <a:latin typeface="Times New Roman" panose="02020603050405020304" pitchFamily="18" charset="0"/>
              </a:rPr>
              <a:t>Lemon, L.L. and Boman, C.D., 2022. Ethics of care in action: Overview of holistic framework with application to employee engagement. </a:t>
            </a:r>
            <a:r>
              <a:rPr lang="en-US" sz="1200" b="0" i="1" u="none" strike="noStrike" dirty="0">
                <a:solidFill>
                  <a:srgbClr val="222222"/>
                </a:solidFill>
                <a:effectLst/>
                <a:latin typeface="Times New Roman" panose="02020603050405020304" pitchFamily="18" charset="0"/>
              </a:rPr>
              <a:t>Public Relations Review</a:t>
            </a:r>
            <a:r>
              <a:rPr lang="en-US" sz="1200" b="0" i="0" u="none" strike="noStrike" dirty="0">
                <a:solidFill>
                  <a:srgbClr val="222222"/>
                </a:solidFill>
                <a:effectLst/>
                <a:latin typeface="Times New Roman" panose="02020603050405020304" pitchFamily="18" charset="0"/>
              </a:rPr>
              <a:t>, </a:t>
            </a:r>
            <a:r>
              <a:rPr lang="en-US" sz="1200" b="0" i="1" u="none" strike="noStrike" dirty="0">
                <a:solidFill>
                  <a:srgbClr val="222222"/>
                </a:solidFill>
                <a:effectLst/>
                <a:latin typeface="Times New Roman" panose="02020603050405020304" pitchFamily="18" charset="0"/>
              </a:rPr>
              <a:t>48</a:t>
            </a:r>
            <a:r>
              <a:rPr lang="en-US" sz="1200" b="0" i="0" u="none" strike="noStrike" dirty="0">
                <a:solidFill>
                  <a:srgbClr val="222222"/>
                </a:solidFill>
                <a:effectLst/>
                <a:latin typeface="Times New Roman" panose="02020603050405020304" pitchFamily="18" charset="0"/>
              </a:rPr>
              <a:t>(4), p.102232.</a:t>
            </a:r>
            <a:endParaRPr lang="en-US" sz="800" b="0" dirty="0">
              <a:effectLst/>
            </a:endParaRPr>
          </a:p>
          <a:p>
            <a:pPr algn="just" rtl="0">
              <a:lnSpc>
                <a:spcPct val="150000"/>
              </a:lnSpc>
              <a:spcBef>
                <a:spcPts val="1000"/>
              </a:spcBef>
            </a:pPr>
            <a:r>
              <a:rPr lang="en-US" sz="1200" b="0" i="0" u="none" strike="noStrike" dirty="0">
                <a:solidFill>
                  <a:srgbClr val="222222"/>
                </a:solidFill>
                <a:effectLst/>
                <a:latin typeface="Times New Roman" panose="02020603050405020304" pitchFamily="18" charset="0"/>
              </a:rPr>
              <a:t>Fonseca, L.M. and Azevedo, A.L., 2020. COVID-19: outcomes for global supply chains. </a:t>
            </a:r>
            <a:r>
              <a:rPr lang="en-US" sz="1200" b="0" i="1" u="none" strike="noStrike" dirty="0">
                <a:solidFill>
                  <a:srgbClr val="222222"/>
                </a:solidFill>
                <a:effectLst/>
                <a:latin typeface="Times New Roman" panose="02020603050405020304" pitchFamily="18" charset="0"/>
              </a:rPr>
              <a:t>Management &amp; Marketing</a:t>
            </a:r>
            <a:r>
              <a:rPr lang="en-US" sz="1200" b="0" i="0" u="none" strike="noStrike" dirty="0">
                <a:solidFill>
                  <a:srgbClr val="222222"/>
                </a:solidFill>
                <a:effectLst/>
                <a:latin typeface="Times New Roman" panose="02020603050405020304" pitchFamily="18" charset="0"/>
              </a:rPr>
              <a:t>, </a:t>
            </a:r>
            <a:r>
              <a:rPr lang="en-US" sz="1200" b="0" i="1" u="none" strike="noStrike" dirty="0">
                <a:solidFill>
                  <a:srgbClr val="222222"/>
                </a:solidFill>
                <a:effectLst/>
                <a:latin typeface="Times New Roman" panose="02020603050405020304" pitchFamily="18" charset="0"/>
              </a:rPr>
              <a:t>15</a:t>
            </a:r>
            <a:r>
              <a:rPr lang="en-US" sz="1200" b="0" i="0" u="none" strike="noStrike" dirty="0">
                <a:solidFill>
                  <a:srgbClr val="222222"/>
                </a:solidFill>
                <a:effectLst/>
                <a:latin typeface="Times New Roman" panose="02020603050405020304" pitchFamily="18" charset="0"/>
              </a:rPr>
              <a:t>(s1), pp.424-438.</a:t>
            </a:r>
            <a:endParaRPr lang="en-US" sz="800" b="0" dirty="0">
              <a:effectLst/>
            </a:endParaRPr>
          </a:p>
          <a:p>
            <a:pPr algn="just" rtl="0">
              <a:lnSpc>
                <a:spcPct val="150000"/>
              </a:lnSpc>
              <a:spcBef>
                <a:spcPts val="1000"/>
              </a:spcBef>
            </a:pPr>
            <a:r>
              <a:rPr lang="en-US" sz="1200" b="0" i="0" u="none" strike="noStrike" dirty="0">
                <a:solidFill>
                  <a:srgbClr val="222222"/>
                </a:solidFill>
                <a:effectLst/>
                <a:latin typeface="Times New Roman" panose="02020603050405020304" pitchFamily="18" charset="0"/>
              </a:rPr>
              <a:t>Ye, Y., Su, C.H., Tsai, C.H. and Hung, J.L., 2020, October. Motivators of attendance at eco-friendly events. In </a:t>
            </a:r>
            <a:r>
              <a:rPr lang="en-US" sz="1200" b="0" i="1" u="none" strike="noStrike" dirty="0">
                <a:solidFill>
                  <a:srgbClr val="222222"/>
                </a:solidFill>
                <a:effectLst/>
                <a:latin typeface="Times New Roman" panose="02020603050405020304" pitchFamily="18" charset="0"/>
              </a:rPr>
              <a:t>Journal of Convention &amp; Event Tourism</a:t>
            </a:r>
            <a:r>
              <a:rPr lang="en-US" sz="1200" b="0" i="0" u="none" strike="noStrike" dirty="0">
                <a:solidFill>
                  <a:srgbClr val="222222"/>
                </a:solidFill>
                <a:effectLst/>
                <a:latin typeface="Times New Roman" panose="02020603050405020304" pitchFamily="18" charset="0"/>
              </a:rPr>
              <a:t> (Vol. 21, No. 5, pp. 417-437). Routledge.</a:t>
            </a:r>
            <a:endParaRPr lang="en-US" sz="800" b="0" dirty="0">
              <a:effectLst/>
            </a:endParaRPr>
          </a:p>
        </p:txBody>
      </p:sp>
    </p:spTree>
    <p:extLst>
      <p:ext uri="{BB962C8B-B14F-4D97-AF65-F5344CB8AC3E}">
        <p14:creationId xmlns:p14="http://schemas.microsoft.com/office/powerpoint/2010/main" val="101379553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2401</Words>
  <Application>Microsoft Office PowerPoint</Application>
  <PresentationFormat>Widescreen</PresentationFormat>
  <Paragraphs>106</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Times New Roman</vt:lpstr>
      <vt:lpstr>Trebuchet MS</vt:lpstr>
      <vt:lpstr>Wingdings</vt:lpstr>
      <vt:lpstr>Wingdings 3</vt:lpstr>
      <vt:lpstr>Facet</vt:lpstr>
      <vt:lpstr>PowerPoint Presentation</vt:lpstr>
      <vt:lpstr>Table of Contents</vt:lpstr>
      <vt:lpstr>Introduction </vt:lpstr>
      <vt:lpstr>Description of the product </vt:lpstr>
      <vt:lpstr>Legal structure and USP of the new business idea</vt:lpstr>
      <vt:lpstr>Description of the product (Mission Statement, Objectives and Aim)</vt:lpstr>
      <vt:lpstr>HRM Strategy, Proposed Location and Financial Overview</vt:lpstr>
      <vt:lpstr>Marketing strategy and branding </vt:lpstr>
      <vt:lpstr>Marketing strategy and branding  Contd.</vt:lpstr>
      <vt:lpstr>SWOT Analysis (Strengths and Weaknesses)</vt:lpstr>
      <vt:lpstr>SWOT Analysis (Opportunities and Threats)</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fernando bagi</cp:lastModifiedBy>
  <cp:revision>1</cp:revision>
  <dcterms:created xsi:type="dcterms:W3CDTF">2024-11-23T06:06:55Z</dcterms:created>
  <dcterms:modified xsi:type="dcterms:W3CDTF">2025-03-05T10:44:17Z</dcterms:modified>
</cp:coreProperties>
</file>