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1"/>
  </p:sldMasterIdLst>
  <p:notesMasterIdLst>
    <p:notesMasterId r:id="rId17"/>
  </p:notesMasterIdLst>
  <p:sldIdLst>
    <p:sldId id="266" r:id="rId2"/>
    <p:sldId id="256" r:id="rId3"/>
    <p:sldId id="257" r:id="rId4"/>
    <p:sldId id="267" r:id="rId5"/>
    <p:sldId id="268" r:id="rId6"/>
    <p:sldId id="260" r:id="rId7"/>
    <p:sldId id="261" r:id="rId8"/>
    <p:sldId id="262" r:id="rId9"/>
    <p:sldId id="263" r:id="rId10"/>
    <p:sldId id="264" r:id="rId11"/>
    <p:sldId id="265" r:id="rId12"/>
    <p:sldId id="270" r:id="rId13"/>
    <p:sldId id="269" r:id="rId14"/>
    <p:sldId id="271" r:id="rId15"/>
    <p:sldId id="272" r:id="rId16"/>
  </p:sldIdLst>
  <p:sldSz cx="14630400" cy="8229600"/>
  <p:notesSz cx="8229600" cy="14630400"/>
  <p:embeddedFontLst>
    <p:embeddedFont>
      <p:font typeface="DM Sans Semi Bold" panose="020B0604020202020204" charset="0"/>
      <p:regular r:id="rId18"/>
    </p:embeddedFont>
    <p:embeddedFont>
      <p:font typeface="Inter" panose="020B0604020202020204" charset="0"/>
      <p:regular r:id="rId19"/>
    </p:embeddedFont>
    <p:embeddedFont>
      <p:font typeface="Inter Medium" panose="020B0604020202020204" charset="0"/>
      <p:regular r:id="rId20"/>
    </p:embeddedFont>
    <p:embeddedFont>
      <p:font typeface="Roboto" panose="02000000000000000000" pitchFamily="2" charset="0"/>
      <p:regular r:id="rId21"/>
      <p:bold r:id="rId22"/>
      <p:italic r:id="rId23"/>
      <p:boldItalic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601" autoAdjust="0"/>
    <p:restoredTop sz="65812" autoAdjust="0"/>
  </p:normalViewPr>
  <p:slideViewPr>
    <p:cSldViewPr snapToGrid="0" snapToObjects="1">
      <p:cViewPr varScale="1">
        <p:scale>
          <a:sx n="35" d="100"/>
          <a:sy n="35" d="100"/>
        </p:scale>
        <p:origin x="1196"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19865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US" dirty="0"/>
          </a:p>
        </p:txBody>
      </p:sp>
    </p:spTree>
    <p:extLst>
      <p:ext uri="{BB962C8B-B14F-4D97-AF65-F5344CB8AC3E}">
        <p14:creationId xmlns:p14="http://schemas.microsoft.com/office/powerpoint/2010/main" val="40393349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BrightWave</a:t>
            </a:r>
            <a:r>
              <a:rPr lang="en-GB" sz="1200" kern="1200" dirty="0">
                <a:solidFill>
                  <a:schemeClr val="tx1"/>
                </a:solidFill>
                <a:effectLst/>
                <a:latin typeface="+mn-lt"/>
                <a:ea typeface="+mn-ea"/>
                <a:cs typeface="+mn-cs"/>
              </a:rPr>
              <a:t> Services Ltd is a facilities management organisation in South Wales that has expanded rapidly through contracts with the public sector, but it is now experiencing severe people management issues. Hello, I am Abdul Rukshan, and I am goanna cover</a:t>
            </a:r>
            <a:r>
              <a:rPr lang="en-US" sz="1200" kern="1200" dirty="0">
                <a:solidFill>
                  <a:schemeClr val="tx1"/>
                </a:solidFill>
                <a:effectLst/>
                <a:latin typeface="+mn-lt"/>
                <a:ea typeface="+mn-ea"/>
                <a:cs typeface="+mn-cs"/>
              </a:rPr>
              <a:t> four key areas in this presentation. </a:t>
            </a:r>
            <a:r>
              <a:rPr lang="en-US" sz="1200" kern="1200" dirty="0">
                <a:solidFill>
                  <a:srgbClr val="FF0000"/>
                </a:solidFill>
                <a:effectLst/>
                <a:latin typeface="+mn-lt"/>
                <a:ea typeface="+mn-ea"/>
                <a:cs typeface="+mn-cs"/>
              </a:rPr>
              <a:t>I will start with identifying current people-management issues at </a:t>
            </a:r>
            <a:r>
              <a:rPr lang="en-US" sz="1200" kern="1200" dirty="0" err="1">
                <a:solidFill>
                  <a:srgbClr val="FF0000"/>
                </a:solidFill>
                <a:effectLst/>
                <a:latin typeface="+mn-lt"/>
                <a:ea typeface="+mn-ea"/>
                <a:cs typeface="+mn-cs"/>
              </a:rPr>
              <a:t>BrightWave</a:t>
            </a:r>
            <a:r>
              <a:rPr lang="en-US" sz="1200" kern="1200" dirty="0">
                <a:solidFill>
                  <a:srgbClr val="FF0000"/>
                </a:solidFill>
                <a:effectLst/>
                <a:latin typeface="+mn-lt"/>
                <a:ea typeface="+mn-ea"/>
                <a:cs typeface="+mn-cs"/>
              </a:rPr>
              <a:t>. I will examine how </a:t>
            </a:r>
            <a:r>
              <a:rPr lang="en-US" sz="1200" kern="1200" dirty="0" err="1">
                <a:solidFill>
                  <a:srgbClr val="FF0000"/>
                </a:solidFill>
                <a:effectLst/>
                <a:latin typeface="+mn-lt"/>
                <a:ea typeface="+mn-ea"/>
                <a:cs typeface="+mn-cs"/>
              </a:rPr>
              <a:t>organisational</a:t>
            </a:r>
            <a:r>
              <a:rPr lang="en-US" sz="1200" kern="1200" dirty="0">
                <a:solidFill>
                  <a:srgbClr val="FF0000"/>
                </a:solidFill>
                <a:effectLst/>
                <a:latin typeface="+mn-lt"/>
                <a:ea typeface="+mn-ea"/>
                <a:cs typeface="+mn-cs"/>
              </a:rPr>
              <a:t> culture affects these challenges. I will provide practical, evidence-based HR recommendations to improve engagement, performance, and service quality along with exploring ways to shift the culture toward a people-focused approach. </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t>
            </a:r>
            <a:r>
              <a:rPr lang="en-US" dirty="0" err="1"/>
              <a:t>BrightWave</a:t>
            </a:r>
            <a:r>
              <a:rPr lang="en-US" dirty="0"/>
              <a:t>, several people-management issues are affecting overall performance. Many supervisors avoid performance conversations, struggling to give constructive feedback, which frustrates motivated staff. New employees report poor induction and unclear career paths, contributing to a high turnover rate of 28 percent, above the industry average of 18 percent (CIPD, 2024). Middle managers are often tied up with scheduling and paperwork rather than coaching, resulting in inconsistent service and an increase in client complaints.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also more structural issues that can be addressed by </a:t>
            </a:r>
            <a:r>
              <a:rPr lang="en-GB" sz="1200" kern="1200" dirty="0" err="1">
                <a:solidFill>
                  <a:schemeClr val="tx1"/>
                </a:solidFill>
                <a:effectLst/>
                <a:latin typeface="+mn-lt"/>
                <a:ea typeface="+mn-ea"/>
                <a:cs typeface="+mn-cs"/>
              </a:rPr>
              <a:t>BrightWave</a:t>
            </a:r>
            <a:r>
              <a:rPr lang="en-GB" sz="1200" kern="1200" dirty="0">
                <a:solidFill>
                  <a:schemeClr val="tx1"/>
                </a:solidFill>
                <a:effectLst/>
                <a:latin typeface="+mn-lt"/>
                <a:ea typeface="+mn-ea"/>
                <a:cs typeface="+mn-cs"/>
              </a:rPr>
              <a:t>, which influence the way people are handled. Most managers were advanced on the grounds of their ability to handle technical tasks, rather than their ability to guide people. Therefore, they tend to fail to support their teams. The company lacks an effective performance management system, resulting in unclear expectations and recognition. Work is carried out in isolated teams, with minimal collaboration. The efficiency and cost control that </a:t>
            </a:r>
            <a:r>
              <a:rPr lang="en-GB" sz="1200" kern="1200" dirty="0" err="1">
                <a:solidFill>
                  <a:schemeClr val="tx1"/>
                </a:solidFill>
                <a:effectLst/>
                <a:latin typeface="+mn-lt"/>
                <a:ea typeface="+mn-ea"/>
                <a:cs typeface="+mn-cs"/>
              </a:rPr>
              <a:t>BrightWave</a:t>
            </a:r>
            <a:r>
              <a:rPr lang="en-GB" sz="1200" kern="1200" dirty="0">
                <a:solidFill>
                  <a:schemeClr val="tx1"/>
                </a:solidFill>
                <a:effectLst/>
                <a:latin typeface="+mn-lt"/>
                <a:ea typeface="+mn-ea"/>
                <a:cs typeface="+mn-cs"/>
              </a:rPr>
              <a:t> places on its operations have resulted in a culture that stifles innovation, poor communication, and minimal support for employee development and well-being (Armstrong and Taylor, 2023).</a:t>
            </a:r>
            <a:endParaRPr lang="en-US" sz="1200" kern="1200" dirty="0">
              <a:solidFill>
                <a:schemeClr val="tx1"/>
              </a:solidFill>
              <a:effectLst/>
              <a:latin typeface="+mn-lt"/>
              <a:ea typeface="+mn-ea"/>
              <a:cs typeface="+mn-cs"/>
            </a:endParaRPr>
          </a:p>
          <a:p>
            <a:endParaRPr lang="en-US" dirty="0"/>
          </a:p>
        </p:txBody>
      </p:sp>
    </p:spTree>
    <p:extLst>
      <p:ext uri="{BB962C8B-B14F-4D97-AF65-F5344CB8AC3E}">
        <p14:creationId xmlns:p14="http://schemas.microsoft.com/office/powerpoint/2010/main" val="1648373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BrightWave’s</a:t>
            </a:r>
            <a:r>
              <a:rPr lang="en-US" dirty="0"/>
              <a:t> task- and number-oriented culture significantly affects people management. </a:t>
            </a:r>
            <a:r>
              <a:rPr lang="en-US" b="1" dirty="0"/>
              <a:t>Schein’s Iceberg Model</a:t>
            </a:r>
            <a:r>
              <a:rPr lang="en-US" dirty="0"/>
              <a:t> shows that visible </a:t>
            </a:r>
            <a:r>
              <a:rPr lang="en-US" dirty="0" err="1"/>
              <a:t>behaviours</a:t>
            </a:r>
            <a:r>
              <a:rPr lang="en-US" dirty="0"/>
              <a:t>—focus on efficiency, minimal recognition, poor communication—reflect deeper assumptions that tasks matter more than employee development. This causes low trust, poor engagement, and limited support for young staff needing coaching and mentoring. The culture also reduces openness to new ideas, slowing innovation and making teams less adaptable. Overall, these visible and hidden cultural elements complicate resolving workforce problems and contribute to high turnover.</a:t>
            </a:r>
          </a:p>
          <a:p>
            <a:endParaRPr lang="en-US" dirty="0"/>
          </a:p>
        </p:txBody>
      </p:sp>
    </p:spTree>
    <p:extLst>
      <p:ext uri="{BB962C8B-B14F-4D97-AF65-F5344CB8AC3E}">
        <p14:creationId xmlns:p14="http://schemas.microsoft.com/office/powerpoint/2010/main" val="713321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Within </a:t>
            </a:r>
            <a:r>
              <a:rPr lang="en-GB" sz="1200" kern="1200" dirty="0" err="1">
                <a:solidFill>
                  <a:schemeClr val="tx1"/>
                </a:solidFill>
                <a:effectLst/>
                <a:latin typeface="+mn-lt"/>
                <a:ea typeface="+mn-ea"/>
                <a:cs typeface="+mn-cs"/>
              </a:rPr>
              <a:t>BrightWave</a:t>
            </a:r>
            <a:r>
              <a:rPr lang="en-GB" sz="1200" kern="1200" dirty="0">
                <a:solidFill>
                  <a:schemeClr val="tx1"/>
                </a:solidFill>
                <a:effectLst/>
                <a:latin typeface="+mn-lt"/>
                <a:ea typeface="+mn-ea"/>
                <a:cs typeface="+mn-cs"/>
              </a:rPr>
              <a:t>, several theories can be employed to explain what is happening.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AMO model reveals that employees are not adequately trained or skilled, do not receive sufficient appreciation or opportunities for development, and are given fewer opportunities to participate in significant work.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According to the Two-Factor Theory formulated by Herzberg, motivation is also diminished by a lack of recognition, support, and development.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Psychological Contract Theory reveals that a lack of fulfilling the staff expectations, such as communication and career guidance, leads to weak commitment. All these theories converge on the idea that individuals are becoming disengaged and leaving their jobs because there is a disconnect between management skills and culture (Boxall and Purcell, 2016).</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tackle </a:t>
            </a:r>
            <a:r>
              <a:rPr lang="en-US" dirty="0" err="1"/>
              <a:t>BrightWave’s</a:t>
            </a:r>
            <a:r>
              <a:rPr lang="en-US" dirty="0"/>
              <a:t> people-management issues, the three-year HR plan focuses on manager capability, performance management, and engagement/culture change. Using Lewin’s Change Model, the plan unfreezes the current task-focused culture, implements change through training and new systems, and refreezes desired </a:t>
            </a:r>
            <a:r>
              <a:rPr lang="en-US" dirty="0" err="1"/>
              <a:t>behaviours</a:t>
            </a:r>
            <a:r>
              <a:rPr lang="en-US" dirty="0"/>
              <a:t>. Kotter’s 8-Step Model supports structured implementation, ensuring urgency, leadership buy-in, and employee engagement. Together, these initiatives aim to improve performance, reduce turnover, and embed a sustainable, people-</a:t>
            </a:r>
            <a:r>
              <a:rPr lang="en-US" dirty="0" err="1"/>
              <a:t>centred</a:t>
            </a:r>
            <a:r>
              <a:rPr lang="en-US" dirty="0"/>
              <a:t> culture that aligns with </a:t>
            </a:r>
            <a:r>
              <a:rPr lang="en-US" dirty="0" err="1"/>
              <a:t>organisational</a:t>
            </a:r>
            <a:r>
              <a:rPr lang="en-US" dirty="0"/>
              <a:t> goals.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recommend implementing a six-month managerial development </a:t>
            </a:r>
            <a:r>
              <a:rPr lang="en-US" dirty="0" err="1"/>
              <a:t>programme</a:t>
            </a:r>
            <a:r>
              <a:rPr lang="en-US" dirty="0"/>
              <a:t> to strengthen supervisory skills at </a:t>
            </a:r>
            <a:r>
              <a:rPr lang="en-US" dirty="0" err="1"/>
              <a:t>BrightWave</a:t>
            </a:r>
            <a:r>
              <a:rPr lang="en-US" dirty="0"/>
              <a:t>. Managers should be trained to coach, motivate, communicate effectively, and handle difficult conversations, ensuring teams are supported and engaged. New supervisors should follow a structured development ladder and receive mentoring from senior leaders. Applying the AMO Model and Lewin’s Change Model will help embed these </a:t>
            </a:r>
            <a:r>
              <a:rPr lang="en-US" dirty="0" err="1"/>
              <a:t>behaviours</a:t>
            </a:r>
            <a:r>
              <a:rPr lang="en-US" dirty="0"/>
              <a:t>. This approach will reduce turnover, enhance employee involvement, and establish consistent leadership practices that improve service delivery and </a:t>
            </a:r>
            <a:r>
              <a:rPr lang="en-US" dirty="0" err="1"/>
              <a:t>organisational</a:t>
            </a:r>
            <a:r>
              <a:rPr lang="en-US" dirty="0"/>
              <a:t> performance.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recommend </a:t>
            </a:r>
            <a:r>
              <a:rPr lang="en-US" dirty="0" err="1"/>
              <a:t>BrightWave</a:t>
            </a:r>
            <a:r>
              <a:rPr lang="en-US" dirty="0"/>
              <a:t> updates its performance management to </a:t>
            </a:r>
            <a:r>
              <a:rPr lang="en-US" b="1" dirty="0"/>
              <a:t>quarterly reviews</a:t>
            </a:r>
            <a:r>
              <a:rPr lang="en-US" dirty="0"/>
              <a:t> instead of yearly. Reviews should use </a:t>
            </a:r>
            <a:r>
              <a:rPr lang="en-US" b="1" dirty="0"/>
              <a:t>SMART goals</a:t>
            </a:r>
            <a:r>
              <a:rPr lang="en-US" dirty="0"/>
              <a:t> linked to client needs and company standards. Managers should be guided on handling poor performance and giving effective coaching. A simple </a:t>
            </a:r>
            <a:r>
              <a:rPr lang="en-US" b="1" dirty="0"/>
              <a:t>digital dashboard</a:t>
            </a:r>
            <a:r>
              <a:rPr lang="en-US" dirty="0"/>
              <a:t> can track key metrics in real time. These changes will improve accountability, support staff development, increase motivation, and create a fair and transparent performance management system across the </a:t>
            </a:r>
            <a:r>
              <a:rPr lang="en-US" dirty="0" err="1"/>
              <a:t>organisation</a:t>
            </a:r>
            <a:r>
              <a:rPr lang="en-US" dirty="0"/>
              <a: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make </a:t>
            </a:r>
            <a:r>
              <a:rPr lang="en-US" dirty="0" err="1"/>
              <a:t>BrightWave</a:t>
            </a:r>
            <a:r>
              <a:rPr lang="en-US" dirty="0"/>
              <a:t> a workplace people enjoy, I recommend creating a supportive and engaging culture. Introduce a </a:t>
            </a:r>
            <a:r>
              <a:rPr lang="en-US" b="1" dirty="0"/>
              <a:t>comprehensive induction program</a:t>
            </a:r>
            <a:r>
              <a:rPr lang="en-US" dirty="0"/>
              <a:t>, hold </a:t>
            </a:r>
            <a:r>
              <a:rPr lang="en-US" b="1" dirty="0"/>
              <a:t>monthly feedback groups</a:t>
            </a:r>
            <a:r>
              <a:rPr lang="en-US" dirty="0"/>
              <a:t>, and implement a </a:t>
            </a:r>
            <a:r>
              <a:rPr lang="en-US" b="1" dirty="0"/>
              <a:t>formal recognition system</a:t>
            </a:r>
            <a:r>
              <a:rPr lang="en-US" dirty="0"/>
              <a:t>. Encourage </a:t>
            </a:r>
            <a:r>
              <a:rPr lang="en-US" b="1" dirty="0"/>
              <a:t>flexible schedules, teamwork, and opportunities to try new ideas</a:t>
            </a:r>
            <a:r>
              <a:rPr lang="en-US" dirty="0"/>
              <a:t>. Guided by </a:t>
            </a:r>
            <a:r>
              <a:rPr lang="en-US" b="1" dirty="0"/>
              <a:t>Kahn’s Engagement Theory</a:t>
            </a:r>
            <a:r>
              <a:rPr lang="en-US" dirty="0"/>
              <a:t>, these steps will build trust, improve communication, and gradually develop a </a:t>
            </a:r>
            <a:r>
              <a:rPr lang="en-US" b="1" dirty="0"/>
              <a:t>positive, people-focused culture</a:t>
            </a:r>
            <a:r>
              <a:rPr lang="en-US" dirty="0"/>
              <a:t> that enhances employee satisfaction and overall performance.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anticipate that this HR plan will </a:t>
            </a:r>
            <a:r>
              <a:rPr lang="en-US" b="1" dirty="0"/>
              <a:t>reduce turnover</a:t>
            </a:r>
            <a:r>
              <a:rPr lang="en-US" dirty="0"/>
              <a:t> through better induction, development, and recognition. Service quality will improve as managers gain confidence and consistency in performance discussions. Engagement will rise through regular communication and recognition, while formal development strengthens the internal talent pipeline. Together, these changes will </a:t>
            </a:r>
            <a:r>
              <a:rPr lang="en-US" b="1" dirty="0"/>
              <a:t>support contract retention, enhance </a:t>
            </a:r>
            <a:r>
              <a:rPr lang="en-US" b="1" dirty="0" err="1"/>
              <a:t>BrightWave’s</a:t>
            </a:r>
            <a:r>
              <a:rPr lang="en-US" b="1" dirty="0"/>
              <a:t> reputation</a:t>
            </a:r>
            <a:r>
              <a:rPr lang="en-US" dirty="0"/>
              <a:t> with public-sector clients, and ensure </a:t>
            </a:r>
            <a:r>
              <a:rPr lang="en-US" b="1" dirty="0"/>
              <a:t>long-term </a:t>
            </a:r>
            <a:r>
              <a:rPr lang="en-US" b="1" dirty="0" err="1"/>
              <a:t>organisational</a:t>
            </a:r>
            <a:r>
              <a:rPr lang="en-US" b="1" dirty="0"/>
              <a:t> sustainability and performance</a:t>
            </a:r>
            <a:r>
              <a:rPr lang="en-US" dirty="0"/>
              <a: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strategy has several risks associated with its implementation. Certain managers may be resistant to the changes due to being unsure or already overloaded with work; however, with clear instructions and occasional assistance, this resistance can be overcome. It is possible to minimize time pressures by introducing training and new processes in a phased manner. Although training and system upgrades may seem expensive, these costs can be offset by the fact that they reduce staff turnover, as recruitment and onboarding in facilities management are pretty costly. The resistance to the culture can also be reduced, where senior leaders set a consistent example of the behaviours that should be adopted in the new strategy (CIPD, 2024).</a:t>
            </a:r>
            <a:endParaRPr lang="en-US" sz="1200" kern="1200" dirty="0">
              <a:solidFill>
                <a:schemeClr val="tx1"/>
              </a:solidFill>
              <a:effectLst/>
              <a:latin typeface="+mn-lt"/>
              <a:ea typeface="+mn-ea"/>
              <a:cs typeface="+mn-cs"/>
            </a:endParaRPr>
          </a:p>
          <a:p>
            <a:endParaRPr lang="en-US" dirty="0"/>
          </a:p>
        </p:txBody>
      </p:sp>
    </p:spTree>
    <p:extLst>
      <p:ext uri="{BB962C8B-B14F-4D97-AF65-F5344CB8AC3E}">
        <p14:creationId xmlns:p14="http://schemas.microsoft.com/office/powerpoint/2010/main" val="18603817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r>
              <a:rPr lang="en-US" dirty="0" err="1"/>
              <a:t>BrightWave’s</a:t>
            </a:r>
            <a:r>
              <a:rPr lang="en-US" dirty="0"/>
              <a:t> issues stem from weak managerial skills, outdated performance management, a task-focused culture, and limited employee development. These affect performance, motivation, and service quality. The three-year HR plan proposes </a:t>
            </a:r>
            <a:r>
              <a:rPr lang="en-US" b="1" dirty="0"/>
              <a:t>better leadership, modern performance systems, and enhanced employee experience</a:t>
            </a:r>
            <a:r>
              <a:rPr lang="en-US" dirty="0"/>
              <a:t>. It aims to build a </a:t>
            </a:r>
            <a:r>
              <a:rPr lang="en-US" b="1" dirty="0"/>
              <a:t>collaborative, people-focused culture</a:t>
            </a:r>
            <a:r>
              <a:rPr lang="en-US" dirty="0"/>
              <a:t>, improving engagement, sustaining service quality, and meeting both internal goals and public-sector client expectations.</a:t>
            </a:r>
          </a:p>
        </p:txBody>
      </p:sp>
    </p:spTree>
    <p:extLst>
      <p:ext uri="{BB962C8B-B14F-4D97-AF65-F5344CB8AC3E}">
        <p14:creationId xmlns:p14="http://schemas.microsoft.com/office/powerpoint/2010/main" val="34193989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r>
              <a:rPr lang="en-US" dirty="0"/>
              <a:t>This is the reference list.</a:t>
            </a:r>
          </a:p>
        </p:txBody>
      </p:sp>
    </p:spTree>
    <p:extLst>
      <p:ext uri="{BB962C8B-B14F-4D97-AF65-F5344CB8AC3E}">
        <p14:creationId xmlns:p14="http://schemas.microsoft.com/office/powerpoint/2010/main" val="37769450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5F5F5"/>
          </a:solidFill>
          <a:ln/>
        </p:spPr>
        <p:txBody>
          <a:bodyPr/>
          <a:lstStyle/>
          <a:p>
            <a:endParaRPr lang="en-US"/>
          </a:p>
        </p:txBody>
      </p:sp>
      <p:sp>
        <p:nvSpPr>
          <p:cNvPr id="3" name="Shape 1"/>
          <p:cNvSpPr/>
          <p:nvPr/>
        </p:nvSpPr>
        <p:spPr>
          <a:xfrm>
            <a:off x="0" y="0"/>
            <a:ext cx="14630400" cy="8229600"/>
          </a:xfrm>
          <a:prstGeom prst="rect">
            <a:avLst/>
          </a:prstGeom>
          <a:solidFill>
            <a:srgbClr val="FFFFFF"/>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5F5F5"/>
          </a:solidFill>
          <a:ln/>
        </p:spPr>
        <p:txBody>
          <a:bodyPr/>
          <a:lstStyle/>
          <a:p>
            <a:endParaRPr lang="en-US"/>
          </a:p>
        </p:txBody>
      </p:sp>
      <p:sp>
        <p:nvSpPr>
          <p:cNvPr id="3" name="Shape 1"/>
          <p:cNvSpPr/>
          <p:nvPr/>
        </p:nvSpPr>
        <p:spPr>
          <a:xfrm>
            <a:off x="0" y="0"/>
            <a:ext cx="14630400" cy="8229600"/>
          </a:xfrm>
          <a:prstGeom prst="rect">
            <a:avLst/>
          </a:prstGeom>
          <a:solidFill>
            <a:srgbClr val="FFFFFF"/>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5F5F5"/>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5F5F5"/>
          </a:solidFill>
          <a:ln/>
        </p:spPr>
        <p:txBody>
          <a:bodyPr/>
          <a:lstStyle/>
          <a:p>
            <a:endParaRPr lang="en-US"/>
          </a:p>
        </p:txBody>
      </p:sp>
      <p:sp>
        <p:nvSpPr>
          <p:cNvPr id="3" name="Shape 1"/>
          <p:cNvSpPr/>
          <p:nvPr/>
        </p:nvSpPr>
        <p:spPr>
          <a:xfrm>
            <a:off x="0" y="0"/>
            <a:ext cx="14630400" cy="8229600"/>
          </a:xfrm>
          <a:prstGeom prst="rect">
            <a:avLst/>
          </a:prstGeom>
          <a:solidFill>
            <a:srgbClr val="FFFFFF"/>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5F5F5"/>
          </a:solidFill>
          <a:ln/>
        </p:spPr>
        <p:txBody>
          <a:bodyPr/>
          <a:lstStyle/>
          <a:p>
            <a:endParaRPr lang="en-US"/>
          </a:p>
        </p:txBody>
      </p:sp>
      <p:sp>
        <p:nvSpPr>
          <p:cNvPr id="3" name="Shape 1"/>
          <p:cNvSpPr/>
          <p:nvPr/>
        </p:nvSpPr>
        <p:spPr>
          <a:xfrm>
            <a:off x="0" y="0"/>
            <a:ext cx="14630400" cy="8229600"/>
          </a:xfrm>
          <a:prstGeom prst="rect">
            <a:avLst/>
          </a:prstGeom>
          <a:solidFill>
            <a:srgbClr val="FFFFFF"/>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5F5F5"/>
          </a:solidFill>
          <a:ln/>
        </p:spPr>
        <p:txBody>
          <a:bodyPr/>
          <a:lstStyle/>
          <a:p>
            <a:endParaRPr lang="en-US"/>
          </a:p>
        </p:txBody>
      </p:sp>
      <p:sp>
        <p:nvSpPr>
          <p:cNvPr id="3" name="Shape 1"/>
          <p:cNvSpPr/>
          <p:nvPr/>
        </p:nvSpPr>
        <p:spPr>
          <a:xfrm>
            <a:off x="0" y="0"/>
            <a:ext cx="14630400" cy="8229600"/>
          </a:xfrm>
          <a:prstGeom prst="rect">
            <a:avLst/>
          </a:prstGeom>
          <a:solidFill>
            <a:srgbClr val="FFFFFF"/>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5F5F5"/>
          </a:solidFill>
          <a:ln/>
        </p:spPr>
        <p:txBody>
          <a:bodyPr/>
          <a:lstStyle/>
          <a:p>
            <a:endParaRPr lang="en-US"/>
          </a:p>
        </p:txBody>
      </p:sp>
      <p:sp>
        <p:nvSpPr>
          <p:cNvPr id="3" name="Shape 1"/>
          <p:cNvSpPr/>
          <p:nvPr/>
        </p:nvSpPr>
        <p:spPr>
          <a:xfrm>
            <a:off x="0" y="0"/>
            <a:ext cx="14630400" cy="8229600"/>
          </a:xfrm>
          <a:prstGeom prst="rect">
            <a:avLst/>
          </a:prstGeom>
          <a:solidFill>
            <a:srgbClr val="FFFFFF"/>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5F5F5"/>
          </a:solidFill>
          <a:ln/>
        </p:spPr>
        <p:txBody>
          <a:bodyPr/>
          <a:lstStyle/>
          <a:p>
            <a:endParaRPr lang="en-US"/>
          </a:p>
        </p:txBody>
      </p:sp>
      <p:sp>
        <p:nvSpPr>
          <p:cNvPr id="3" name="Shape 1"/>
          <p:cNvSpPr/>
          <p:nvPr/>
        </p:nvSpPr>
        <p:spPr>
          <a:xfrm>
            <a:off x="0" y="0"/>
            <a:ext cx="14630400" cy="8229600"/>
          </a:xfrm>
          <a:prstGeom prst="rect">
            <a:avLst/>
          </a:prstGeom>
          <a:solidFill>
            <a:srgbClr val="FFFFFF"/>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5F5F5"/>
          </a:solidFill>
          <a:ln/>
        </p:spPr>
        <p:txBody>
          <a:bodyPr/>
          <a:lstStyle/>
          <a:p>
            <a:endParaRPr lang="en-US"/>
          </a:p>
        </p:txBody>
      </p:sp>
      <p:sp>
        <p:nvSpPr>
          <p:cNvPr id="3" name="Shape 1"/>
          <p:cNvSpPr/>
          <p:nvPr/>
        </p:nvSpPr>
        <p:spPr>
          <a:xfrm>
            <a:off x="0" y="0"/>
            <a:ext cx="14630400" cy="8229600"/>
          </a:xfrm>
          <a:prstGeom prst="rect">
            <a:avLst/>
          </a:prstGeom>
          <a:solidFill>
            <a:srgbClr val="FFFFFF"/>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5F5F5"/>
          </a:solidFill>
          <a:ln/>
        </p:spPr>
        <p:txBody>
          <a:bodyPr/>
          <a:lstStyle/>
          <a:p>
            <a:endParaRPr lang="en-US"/>
          </a:p>
        </p:txBody>
      </p:sp>
      <p:sp>
        <p:nvSpPr>
          <p:cNvPr id="3" name="Shape 1"/>
          <p:cNvSpPr/>
          <p:nvPr/>
        </p:nvSpPr>
        <p:spPr>
          <a:xfrm>
            <a:off x="0" y="0"/>
            <a:ext cx="14630400" cy="8229600"/>
          </a:xfrm>
          <a:prstGeom prst="rect">
            <a:avLst/>
          </a:prstGeom>
          <a:solidFill>
            <a:srgbClr val="FFFFFF"/>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8" Type="http://schemas.openxmlformats.org/officeDocument/2006/relationships/image" Target="../media/image23.svg"/><Relationship Id="rId13" Type="http://schemas.openxmlformats.org/officeDocument/2006/relationships/image" Target="../media/image28.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11.xml"/><Relationship Id="rId6" Type="http://schemas.openxmlformats.org/officeDocument/2006/relationships/image" Target="../media/image21.png"/><Relationship Id="rId11" Type="http://schemas.openxmlformats.org/officeDocument/2006/relationships/image" Target="../media/image26.svg"/><Relationship Id="rId5" Type="http://schemas.openxmlformats.org/officeDocument/2006/relationships/image" Target="../media/image20.sv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 Id="rId14" Type="http://schemas.openxmlformats.org/officeDocument/2006/relationships/image" Target="../media/image29.svg"/></Relationships>
</file>

<file path=ppt/slides/_rels/slide1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11.xml"/><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a:extLst>
              <a:ext uri="{FF2B5EF4-FFF2-40B4-BE49-F238E27FC236}">
                <a16:creationId xmlns:a16="http://schemas.microsoft.com/office/drawing/2014/main" id="{2BCE4A36-995F-435A-A855-DBB9329E51A2}"/>
              </a:ext>
            </a:extLst>
          </p:cNvPr>
          <p:cNvSpPr/>
          <p:nvPr/>
        </p:nvSpPr>
        <p:spPr>
          <a:xfrm>
            <a:off x="883000" y="1448305"/>
            <a:ext cx="7556421" cy="2835116"/>
          </a:xfrm>
          <a:prstGeom prst="rect">
            <a:avLst/>
          </a:prstGeom>
          <a:noFill/>
          <a:ln/>
        </p:spPr>
        <p:txBody>
          <a:bodyPr wrap="square" lIns="0" tIns="0" rIns="0" bIns="0" rtlCol="0" anchor="t"/>
          <a:lstStyle/>
          <a:p>
            <a:pPr marL="0" indent="0" algn="ctr">
              <a:lnSpc>
                <a:spcPts val="5550"/>
              </a:lnSpc>
              <a:buNone/>
            </a:pPr>
            <a:endParaRPr lang="en-US" sz="4450" dirty="0"/>
          </a:p>
        </p:txBody>
      </p:sp>
      <p:sp>
        <p:nvSpPr>
          <p:cNvPr id="4" name="TextBox 3">
            <a:extLst>
              <a:ext uri="{FF2B5EF4-FFF2-40B4-BE49-F238E27FC236}">
                <a16:creationId xmlns:a16="http://schemas.microsoft.com/office/drawing/2014/main" id="{D543B03F-EECB-04D4-898D-6D17999E820A}"/>
              </a:ext>
            </a:extLst>
          </p:cNvPr>
          <p:cNvSpPr txBox="1"/>
          <p:nvPr/>
        </p:nvSpPr>
        <p:spPr>
          <a:xfrm>
            <a:off x="1141974" y="1495087"/>
            <a:ext cx="7397808" cy="2308324"/>
          </a:xfrm>
          <a:prstGeom prst="rect">
            <a:avLst/>
          </a:prstGeom>
          <a:noFill/>
        </p:spPr>
        <p:txBody>
          <a:bodyPr wrap="square">
            <a:spAutoFit/>
          </a:bodyPr>
          <a:lstStyle/>
          <a:p>
            <a:pPr algn="ctr"/>
            <a:r>
              <a:rPr lang="en-US" sz="4800" b="1" dirty="0">
                <a:latin typeface="Inter"/>
              </a:rPr>
              <a:t>Future People Management Strategy for </a:t>
            </a:r>
            <a:r>
              <a:rPr lang="en-US" sz="4800" b="1" dirty="0" err="1">
                <a:latin typeface="Inter"/>
              </a:rPr>
              <a:t>BrightWave</a:t>
            </a:r>
            <a:r>
              <a:rPr lang="en-US" sz="4800" b="1" dirty="0">
                <a:latin typeface="Inter"/>
              </a:rPr>
              <a:t> Services Ltd</a:t>
            </a:r>
          </a:p>
        </p:txBody>
      </p:sp>
      <p:pic>
        <p:nvPicPr>
          <p:cNvPr id="6" name="Image 0" descr="preencoded.png">
            <a:extLst>
              <a:ext uri="{FF2B5EF4-FFF2-40B4-BE49-F238E27FC236}">
                <a16:creationId xmlns:a16="http://schemas.microsoft.com/office/drawing/2014/main" id="{D2CF8349-E781-2282-BC54-1CBA0A251D94}"/>
              </a:ext>
            </a:extLst>
          </p:cNvPr>
          <p:cNvPicPr>
            <a:picLocks noChangeAspect="1"/>
          </p:cNvPicPr>
          <p:nvPr/>
        </p:nvPicPr>
        <p:blipFill>
          <a:blip r:embed="rId3"/>
          <a:stretch>
            <a:fillRect/>
          </a:stretch>
        </p:blipFill>
        <p:spPr>
          <a:xfrm>
            <a:off x="9144000" y="0"/>
            <a:ext cx="5486400" cy="8229600"/>
          </a:xfrm>
          <a:prstGeom prst="rect">
            <a:avLst/>
          </a:prstGeom>
        </p:spPr>
      </p:pic>
      <p:sp>
        <p:nvSpPr>
          <p:cNvPr id="7" name="TextBox 6">
            <a:extLst>
              <a:ext uri="{FF2B5EF4-FFF2-40B4-BE49-F238E27FC236}">
                <a16:creationId xmlns:a16="http://schemas.microsoft.com/office/drawing/2014/main" id="{B8645FC5-0BC8-F092-2FA4-AF9DF8F4DF20}"/>
              </a:ext>
            </a:extLst>
          </p:cNvPr>
          <p:cNvSpPr txBox="1"/>
          <p:nvPr/>
        </p:nvSpPr>
        <p:spPr>
          <a:xfrm>
            <a:off x="1003610" y="4369870"/>
            <a:ext cx="7315200" cy="964367"/>
          </a:xfrm>
          <a:prstGeom prst="rect">
            <a:avLst/>
          </a:prstGeom>
          <a:noFill/>
        </p:spPr>
        <p:txBody>
          <a:bodyPr wrap="square">
            <a:spAutoFit/>
          </a:bodyPr>
          <a:lstStyle/>
          <a:p>
            <a:pPr marL="0" marR="0" algn="ctr">
              <a:spcBef>
                <a:spcPts val="600"/>
              </a:spcBef>
              <a:spcAft>
                <a:spcPts val="1400"/>
              </a:spcAft>
              <a:buNone/>
            </a:pPr>
            <a:r>
              <a:rPr lang="en-GB" sz="2000" b="1" kern="100" dirty="0">
                <a:effectLst/>
                <a:ea typeface="Roboto" panose="02000000000000000000" pitchFamily="2" charset="0"/>
                <a:cs typeface="Roboto" panose="02000000000000000000" pitchFamily="2" charset="0"/>
              </a:rPr>
              <a:t>Student Name: Abdul Rukshan</a:t>
            </a:r>
            <a:endParaRPr lang="en-US" sz="2000" b="1" kern="100" dirty="0">
              <a:effectLst/>
              <a:ea typeface="Roboto" panose="02000000000000000000" pitchFamily="2" charset="0"/>
              <a:cs typeface="Roboto" panose="02000000000000000000" pitchFamily="2" charset="0"/>
            </a:endParaRPr>
          </a:p>
          <a:p>
            <a:pPr marL="0" marR="0" algn="ctr">
              <a:spcBef>
                <a:spcPts val="600"/>
              </a:spcBef>
              <a:spcAft>
                <a:spcPts val="1400"/>
              </a:spcAft>
              <a:buNone/>
            </a:pPr>
            <a:r>
              <a:rPr lang="en-GB" sz="2000" b="1" kern="100" dirty="0">
                <a:effectLst/>
                <a:ea typeface="Roboto" panose="02000000000000000000" pitchFamily="2" charset="0"/>
                <a:cs typeface="Roboto" panose="02000000000000000000" pitchFamily="2" charset="0"/>
              </a:rPr>
              <a:t>Student ID: 2412468</a:t>
            </a:r>
            <a:endParaRPr lang="en-US" sz="2000" b="1" kern="100" dirty="0">
              <a:effectLst/>
              <a:ea typeface="Roboto" panose="02000000000000000000" pitchFamily="2" charset="0"/>
              <a:cs typeface="Roboto" panose="02000000000000000000" pitchFamily="2" charset="0"/>
            </a:endParaRPr>
          </a:p>
        </p:txBody>
      </p:sp>
    </p:spTree>
    <p:extLst>
      <p:ext uri="{BB962C8B-B14F-4D97-AF65-F5344CB8AC3E}">
        <p14:creationId xmlns:p14="http://schemas.microsoft.com/office/powerpoint/2010/main" val="2426026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3" name="Text 0"/>
          <p:cNvSpPr/>
          <p:nvPr/>
        </p:nvSpPr>
        <p:spPr>
          <a:xfrm>
            <a:off x="8080085" y="514415"/>
            <a:ext cx="3332161" cy="710760"/>
          </a:xfrm>
          <a:prstGeom prst="rect">
            <a:avLst/>
          </a:prstGeom>
          <a:solidFill>
            <a:schemeClr val="accent2">
              <a:lumMod val="60000"/>
              <a:lumOff val="40000"/>
            </a:schemeClr>
          </a:solidFill>
          <a:ln/>
        </p:spPr>
        <p:txBody>
          <a:bodyPr wrap="square" lIns="0" tIns="0" rIns="0" bIns="0" rtlCol="0" anchor="t"/>
          <a:lstStyle/>
          <a:p>
            <a:pPr marL="0" indent="0" algn="l">
              <a:lnSpc>
                <a:spcPts val="5550"/>
              </a:lnSpc>
              <a:buNone/>
            </a:pPr>
            <a:r>
              <a:rPr lang="en-US" sz="4450" b="1" dirty="0"/>
              <a:t>Introduction</a:t>
            </a:r>
          </a:p>
        </p:txBody>
      </p:sp>
      <p:pic>
        <p:nvPicPr>
          <p:cNvPr id="5" name="Image 0" descr="preencoded.png">
            <a:extLst>
              <a:ext uri="{FF2B5EF4-FFF2-40B4-BE49-F238E27FC236}">
                <a16:creationId xmlns:a16="http://schemas.microsoft.com/office/drawing/2014/main" id="{676AD7C3-A90C-A213-8480-49200D76E753}"/>
              </a:ext>
            </a:extLst>
          </p:cNvPr>
          <p:cNvPicPr>
            <a:picLocks noChangeAspect="1"/>
          </p:cNvPicPr>
          <p:nvPr/>
        </p:nvPicPr>
        <p:blipFill>
          <a:blip r:embed="rId3"/>
          <a:stretch>
            <a:fillRect/>
          </a:stretch>
        </p:blipFill>
        <p:spPr>
          <a:xfrm>
            <a:off x="535259" y="869795"/>
            <a:ext cx="4326673" cy="6490010"/>
          </a:xfrm>
          <a:prstGeom prst="rect">
            <a:avLst/>
          </a:prstGeom>
        </p:spPr>
      </p:pic>
      <p:sp>
        <p:nvSpPr>
          <p:cNvPr id="7" name="Rectangle 2">
            <a:extLst>
              <a:ext uri="{FF2B5EF4-FFF2-40B4-BE49-F238E27FC236}">
                <a16:creationId xmlns:a16="http://schemas.microsoft.com/office/drawing/2014/main" id="{2D332BFC-2B77-B118-A431-88DF606F0538}"/>
              </a:ext>
            </a:extLst>
          </p:cNvPr>
          <p:cNvSpPr>
            <a:spLocks noChangeArrowheads="1"/>
          </p:cNvSpPr>
          <p:nvPr/>
        </p:nvSpPr>
        <p:spPr bwMode="auto">
          <a:xfrm>
            <a:off x="5343487" y="2065409"/>
            <a:ext cx="8595537" cy="46474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lgn="just" eaLnBrk="0" fontAlgn="base" hangingPunct="0">
              <a:spcBef>
                <a:spcPts val="1200"/>
              </a:spcBef>
              <a:spcAft>
                <a:spcPts val="1200"/>
              </a:spcAft>
              <a:buFont typeface="Wingdings" panose="05000000000000000000" pitchFamily="2" charset="2"/>
              <a:buChar char="v"/>
            </a:pPr>
            <a:r>
              <a:rPr lang="en-US" sz="2400" dirty="0" err="1">
                <a:ea typeface="Inter Medium" pitchFamily="34" charset="-122"/>
                <a:cs typeface="Inter Medium" pitchFamily="34" charset="-120"/>
              </a:rPr>
              <a:t>BrightWave</a:t>
            </a:r>
            <a:r>
              <a:rPr lang="en-US" sz="2400" dirty="0">
                <a:ea typeface="Inter Medium" pitchFamily="34" charset="-122"/>
                <a:cs typeface="Inter Medium" pitchFamily="34" charset="-120"/>
              </a:rPr>
              <a:t> Services Ltd, a facilities management company in South Wales, has experienced rapid growth, yet faces significant internal challenges in people management. </a:t>
            </a:r>
          </a:p>
          <a:p>
            <a:pPr marL="285750" indent="-285750" algn="just" eaLnBrk="0" fontAlgn="base" hangingPunct="0">
              <a:spcBef>
                <a:spcPts val="1200"/>
              </a:spcBef>
              <a:spcAft>
                <a:spcPts val="1200"/>
              </a:spcAft>
              <a:buFont typeface="Wingdings" panose="05000000000000000000" pitchFamily="2" charset="2"/>
              <a:buChar char="v"/>
            </a:pPr>
            <a:r>
              <a:rPr lang="en-US" sz="2400" dirty="0"/>
              <a:t>Identify current people-management issues at </a:t>
            </a:r>
            <a:r>
              <a:rPr lang="en-US" sz="2400" dirty="0" err="1"/>
              <a:t>BrightWave</a:t>
            </a:r>
            <a:r>
              <a:rPr lang="en-US" sz="2400" dirty="0">
                <a:ea typeface="Inter Medium" pitchFamily="34" charset="-122"/>
              </a:rPr>
              <a:t>. </a:t>
            </a:r>
          </a:p>
          <a:p>
            <a:pPr marL="285750" indent="-285750" algn="just" eaLnBrk="0" fontAlgn="base" hangingPunct="0">
              <a:spcBef>
                <a:spcPts val="1200"/>
              </a:spcBef>
              <a:spcAft>
                <a:spcPts val="1200"/>
              </a:spcAft>
              <a:buFont typeface="Wingdings" panose="05000000000000000000" pitchFamily="2" charset="2"/>
              <a:buChar char="v"/>
            </a:pPr>
            <a:r>
              <a:rPr lang="en-US" sz="2400" dirty="0"/>
              <a:t>Examine how </a:t>
            </a:r>
            <a:r>
              <a:rPr lang="en-US" sz="2400" dirty="0" err="1"/>
              <a:t>organisational</a:t>
            </a:r>
            <a:r>
              <a:rPr lang="en-US" sz="2400" dirty="0"/>
              <a:t> culture affects these challenges. </a:t>
            </a:r>
          </a:p>
          <a:p>
            <a:pPr marL="285750" indent="-285750" algn="just" eaLnBrk="0" fontAlgn="base" hangingPunct="0">
              <a:spcBef>
                <a:spcPts val="1200"/>
              </a:spcBef>
              <a:spcAft>
                <a:spcPts val="1200"/>
              </a:spcAft>
              <a:buFont typeface="Wingdings" panose="05000000000000000000" pitchFamily="2" charset="2"/>
              <a:buChar char="v"/>
            </a:pPr>
            <a:r>
              <a:rPr lang="en-US" sz="2400" dirty="0"/>
              <a:t>Provide practical, evidence-based HR recommendations to improve engagement, performance, and service quality.</a:t>
            </a:r>
          </a:p>
          <a:p>
            <a:pPr marL="285750" indent="-285750" algn="just" eaLnBrk="0" fontAlgn="base" hangingPunct="0">
              <a:spcBef>
                <a:spcPts val="1200"/>
              </a:spcBef>
              <a:spcAft>
                <a:spcPts val="1200"/>
              </a:spcAft>
              <a:buFont typeface="Wingdings" panose="05000000000000000000" pitchFamily="2" charset="2"/>
              <a:buChar char="v"/>
            </a:pPr>
            <a:r>
              <a:rPr lang="en-US" sz="2400" dirty="0"/>
              <a:t>Explore ways to shift the culture toward a people-focused approach</a:t>
            </a:r>
            <a:endParaRPr lang="en-US" sz="2400" dirty="0">
              <a:ea typeface="Inter Medium" pitchFamily="34" charset="-122"/>
              <a:cs typeface="Inter Medium" pitchFamily="34" charset="-120"/>
            </a:endParaRPr>
          </a:p>
        </p:txBody>
      </p:sp>
      <p:sp>
        <p:nvSpPr>
          <p:cNvPr id="2" name="Rectangle 1">
            <a:extLst>
              <a:ext uri="{FF2B5EF4-FFF2-40B4-BE49-F238E27FC236}">
                <a16:creationId xmlns:a16="http://schemas.microsoft.com/office/drawing/2014/main" id="{D03D98DF-3E10-057E-BF0F-B5196896D618}"/>
              </a:ext>
            </a:extLst>
          </p:cNvPr>
          <p:cNvSpPr/>
          <p:nvPr/>
        </p:nvSpPr>
        <p:spPr>
          <a:xfrm>
            <a:off x="12221737" y="7627434"/>
            <a:ext cx="2408663" cy="52410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85932" y="810585"/>
            <a:ext cx="7768590" cy="1228011"/>
          </a:xfrm>
          <a:prstGeom prst="rect">
            <a:avLst/>
          </a:prstGeom>
          <a:solidFill>
            <a:schemeClr val="accent2">
              <a:lumMod val="40000"/>
              <a:lumOff val="60000"/>
            </a:schemeClr>
          </a:solidFill>
          <a:ln/>
        </p:spPr>
        <p:txBody>
          <a:bodyPr wrap="square" lIns="0" tIns="0" rIns="0" bIns="0" rtlCol="0" anchor="t"/>
          <a:lstStyle/>
          <a:p>
            <a:pPr marL="0" indent="0" algn="ctr">
              <a:lnSpc>
                <a:spcPts val="4800"/>
              </a:lnSpc>
              <a:buNone/>
            </a:pPr>
            <a:r>
              <a:rPr lang="en-US" sz="3850" b="1" dirty="0">
                <a:solidFill>
                  <a:srgbClr val="030303"/>
                </a:solidFill>
                <a:ea typeface="DM Sans Semi Bold" pitchFamily="34" charset="-122"/>
                <a:cs typeface="DM Sans Semi Bold" pitchFamily="34" charset="-120"/>
              </a:rPr>
              <a:t>Current People-Management Challenges at </a:t>
            </a:r>
            <a:r>
              <a:rPr lang="en-US" sz="3850" b="1" dirty="0" err="1">
                <a:solidFill>
                  <a:srgbClr val="030303"/>
                </a:solidFill>
                <a:ea typeface="DM Sans Semi Bold" pitchFamily="34" charset="-122"/>
                <a:cs typeface="DM Sans Semi Bold" pitchFamily="34" charset="-120"/>
              </a:rPr>
              <a:t>at</a:t>
            </a:r>
            <a:r>
              <a:rPr lang="en-US" sz="3850" b="1" dirty="0">
                <a:solidFill>
                  <a:srgbClr val="030303"/>
                </a:solidFill>
                <a:ea typeface="DM Sans Semi Bold" pitchFamily="34" charset="-122"/>
                <a:cs typeface="DM Sans Semi Bold" pitchFamily="34" charset="-120"/>
              </a:rPr>
              <a:t> </a:t>
            </a:r>
            <a:r>
              <a:rPr lang="en-US" sz="3850" b="1" dirty="0" err="1">
                <a:solidFill>
                  <a:srgbClr val="030303"/>
                </a:solidFill>
                <a:ea typeface="DM Sans Semi Bold" pitchFamily="34" charset="-122"/>
                <a:cs typeface="DM Sans Semi Bold" pitchFamily="34" charset="-120"/>
              </a:rPr>
              <a:t>BrightWave</a:t>
            </a:r>
            <a:endParaRPr lang="en-US" sz="3850" b="1" dirty="0"/>
          </a:p>
        </p:txBody>
      </p:sp>
      <p:sp>
        <p:nvSpPr>
          <p:cNvPr id="4" name="Shape 1"/>
          <p:cNvSpPr/>
          <p:nvPr/>
        </p:nvSpPr>
        <p:spPr>
          <a:xfrm>
            <a:off x="687705" y="2503646"/>
            <a:ext cx="3786068" cy="2427684"/>
          </a:xfrm>
          <a:prstGeom prst="roundRect">
            <a:avLst>
              <a:gd name="adj" fmla="val 4520"/>
            </a:avLst>
          </a:prstGeom>
          <a:solidFill>
            <a:srgbClr val="FFFFFF"/>
          </a:solidFill>
          <a:ln w="22860">
            <a:solidFill>
              <a:srgbClr val="D8D4D4"/>
            </a:solidFill>
            <a:prstDash val="solid"/>
          </a:ln>
        </p:spPr>
        <p:txBody>
          <a:bodyPr/>
          <a:lstStyle/>
          <a:p>
            <a:endParaRPr lang="en-US"/>
          </a:p>
        </p:txBody>
      </p:sp>
      <p:sp>
        <p:nvSpPr>
          <p:cNvPr id="5" name="Shape 2"/>
          <p:cNvSpPr/>
          <p:nvPr/>
        </p:nvSpPr>
        <p:spPr>
          <a:xfrm>
            <a:off x="664845" y="2503646"/>
            <a:ext cx="91440" cy="2427684"/>
          </a:xfrm>
          <a:prstGeom prst="roundRect">
            <a:avLst>
              <a:gd name="adj" fmla="val 32233"/>
            </a:avLst>
          </a:prstGeom>
          <a:solidFill>
            <a:srgbClr val="1C9770"/>
          </a:solidFill>
          <a:ln/>
        </p:spPr>
        <p:txBody>
          <a:bodyPr/>
          <a:lstStyle/>
          <a:p>
            <a:endParaRPr lang="en-US"/>
          </a:p>
        </p:txBody>
      </p:sp>
      <p:sp>
        <p:nvSpPr>
          <p:cNvPr id="6" name="Text 3"/>
          <p:cNvSpPr/>
          <p:nvPr/>
        </p:nvSpPr>
        <p:spPr>
          <a:xfrm>
            <a:off x="975598" y="2722959"/>
            <a:ext cx="3278862" cy="613886"/>
          </a:xfrm>
          <a:prstGeom prst="rect">
            <a:avLst/>
          </a:prstGeom>
          <a:noFill/>
          <a:ln/>
        </p:spPr>
        <p:txBody>
          <a:bodyPr wrap="square" lIns="0" tIns="0" rIns="0" bIns="0" rtlCol="0" anchor="t"/>
          <a:lstStyle/>
          <a:p>
            <a:pPr marL="0" indent="0" algn="ctr">
              <a:lnSpc>
                <a:spcPts val="2400"/>
              </a:lnSpc>
              <a:buNone/>
            </a:pPr>
            <a:r>
              <a:rPr lang="en-US" sz="1900" b="1" dirty="0">
                <a:solidFill>
                  <a:schemeClr val="accent1"/>
                </a:solidFill>
                <a:ea typeface="DM Sans Semi Bold" pitchFamily="34" charset="-122"/>
                <a:cs typeface="DM Sans Semi Bold" pitchFamily="34" charset="-120"/>
              </a:rPr>
              <a:t>Performance Conversations Avoided</a:t>
            </a:r>
            <a:endParaRPr lang="en-US" sz="1900" b="1" dirty="0">
              <a:solidFill>
                <a:schemeClr val="accent1"/>
              </a:solidFill>
            </a:endParaRPr>
          </a:p>
        </p:txBody>
      </p:sp>
      <p:sp>
        <p:nvSpPr>
          <p:cNvPr id="7" name="Text 4"/>
          <p:cNvSpPr/>
          <p:nvPr/>
        </p:nvSpPr>
        <p:spPr>
          <a:xfrm>
            <a:off x="975598" y="3454717"/>
            <a:ext cx="3278862" cy="1257300"/>
          </a:xfrm>
          <a:prstGeom prst="rect">
            <a:avLst/>
          </a:prstGeom>
          <a:noFill/>
          <a:ln/>
        </p:spPr>
        <p:txBody>
          <a:bodyPr wrap="square" lIns="0" tIns="0" rIns="0" bIns="0" rtlCol="0" anchor="t"/>
          <a:lstStyle/>
          <a:p>
            <a:pPr marL="0" indent="0" algn="just">
              <a:lnSpc>
                <a:spcPts val="2450"/>
              </a:lnSpc>
              <a:buNone/>
            </a:pPr>
            <a:r>
              <a:rPr lang="en-US" b="1" dirty="0">
                <a:solidFill>
                  <a:srgbClr val="464646"/>
                </a:solidFill>
                <a:ea typeface="Inter Medium" pitchFamily="34" charset="-122"/>
                <a:cs typeface="Inter Medium" pitchFamily="34" charset="-120"/>
              </a:rPr>
              <a:t>Supervisors often shy away from performance discussions, leading to inconsistent service standards and resentment among staff.</a:t>
            </a:r>
            <a:endParaRPr lang="en-US" b="1" dirty="0"/>
          </a:p>
        </p:txBody>
      </p:sp>
      <p:sp>
        <p:nvSpPr>
          <p:cNvPr id="8" name="Shape 5"/>
          <p:cNvSpPr/>
          <p:nvPr/>
        </p:nvSpPr>
        <p:spPr>
          <a:xfrm>
            <a:off x="4670227" y="2503646"/>
            <a:ext cx="3786068" cy="2427684"/>
          </a:xfrm>
          <a:prstGeom prst="roundRect">
            <a:avLst>
              <a:gd name="adj" fmla="val 4520"/>
            </a:avLst>
          </a:prstGeom>
          <a:solidFill>
            <a:srgbClr val="FFFFFF"/>
          </a:solidFill>
          <a:ln w="22860">
            <a:solidFill>
              <a:srgbClr val="D8D4D4"/>
            </a:solidFill>
            <a:prstDash val="solid"/>
          </a:ln>
        </p:spPr>
        <p:txBody>
          <a:bodyPr/>
          <a:lstStyle/>
          <a:p>
            <a:endParaRPr lang="en-US"/>
          </a:p>
        </p:txBody>
      </p:sp>
      <p:sp>
        <p:nvSpPr>
          <p:cNvPr id="9" name="Shape 6"/>
          <p:cNvSpPr/>
          <p:nvPr/>
        </p:nvSpPr>
        <p:spPr>
          <a:xfrm>
            <a:off x="4647367" y="2503646"/>
            <a:ext cx="91440" cy="2427684"/>
          </a:xfrm>
          <a:prstGeom prst="roundRect">
            <a:avLst>
              <a:gd name="adj" fmla="val 32233"/>
            </a:avLst>
          </a:prstGeom>
          <a:solidFill>
            <a:srgbClr val="1C9770"/>
          </a:solidFill>
          <a:ln/>
        </p:spPr>
        <p:txBody>
          <a:bodyPr/>
          <a:lstStyle/>
          <a:p>
            <a:endParaRPr lang="en-US"/>
          </a:p>
        </p:txBody>
      </p:sp>
      <p:sp>
        <p:nvSpPr>
          <p:cNvPr id="10" name="Text 7"/>
          <p:cNvSpPr/>
          <p:nvPr/>
        </p:nvSpPr>
        <p:spPr>
          <a:xfrm>
            <a:off x="4958120" y="2722959"/>
            <a:ext cx="3278862" cy="613886"/>
          </a:xfrm>
          <a:prstGeom prst="rect">
            <a:avLst/>
          </a:prstGeom>
          <a:noFill/>
          <a:ln/>
        </p:spPr>
        <p:txBody>
          <a:bodyPr wrap="square" lIns="0" tIns="0" rIns="0" bIns="0" rtlCol="0" anchor="t"/>
          <a:lstStyle/>
          <a:p>
            <a:pPr marL="0" indent="0" algn="ctr">
              <a:lnSpc>
                <a:spcPts val="2400"/>
              </a:lnSpc>
              <a:buNone/>
            </a:pPr>
            <a:r>
              <a:rPr lang="en-US" sz="1900" b="1" dirty="0">
                <a:solidFill>
                  <a:schemeClr val="accent1"/>
                </a:solidFill>
                <a:ea typeface="DM Sans Semi Bold" pitchFamily="34" charset="-122"/>
                <a:cs typeface="DM Sans Semi Bold" pitchFamily="34" charset="-120"/>
              </a:rPr>
              <a:t>Inadequate Induction &amp; Progression</a:t>
            </a:r>
            <a:endParaRPr lang="en-US" sz="1900" b="1" dirty="0">
              <a:solidFill>
                <a:schemeClr val="accent1"/>
              </a:solidFill>
            </a:endParaRPr>
          </a:p>
        </p:txBody>
      </p:sp>
      <p:sp>
        <p:nvSpPr>
          <p:cNvPr id="11" name="Text 8"/>
          <p:cNvSpPr/>
          <p:nvPr/>
        </p:nvSpPr>
        <p:spPr>
          <a:xfrm>
            <a:off x="4958120" y="3454717"/>
            <a:ext cx="3278862" cy="1257300"/>
          </a:xfrm>
          <a:prstGeom prst="rect">
            <a:avLst/>
          </a:prstGeom>
          <a:noFill/>
          <a:ln/>
        </p:spPr>
        <p:txBody>
          <a:bodyPr wrap="square" lIns="0" tIns="0" rIns="0" bIns="0" rtlCol="0" anchor="t"/>
          <a:lstStyle/>
          <a:p>
            <a:pPr marL="0" indent="0" algn="just">
              <a:lnSpc>
                <a:spcPts val="2450"/>
              </a:lnSpc>
              <a:buNone/>
            </a:pPr>
            <a:r>
              <a:rPr lang="en-US" b="1" dirty="0">
                <a:solidFill>
                  <a:srgbClr val="464646"/>
                </a:solidFill>
                <a:ea typeface="Inter Medium" pitchFamily="34" charset="-122"/>
                <a:cs typeface="Inter Medium" pitchFamily="34" charset="-120"/>
              </a:rPr>
              <a:t>New employees report poor onboarding and unclear career paths, contributing to a high staff turnover rate of 28%.</a:t>
            </a:r>
            <a:endParaRPr lang="en-US" b="1" dirty="0"/>
          </a:p>
        </p:txBody>
      </p:sp>
      <p:sp>
        <p:nvSpPr>
          <p:cNvPr id="12" name="Shape 9"/>
          <p:cNvSpPr/>
          <p:nvPr/>
        </p:nvSpPr>
        <p:spPr>
          <a:xfrm>
            <a:off x="2678966" y="5226009"/>
            <a:ext cx="3786068" cy="2120741"/>
          </a:xfrm>
          <a:prstGeom prst="roundRect">
            <a:avLst>
              <a:gd name="adj" fmla="val 5174"/>
            </a:avLst>
          </a:prstGeom>
          <a:solidFill>
            <a:srgbClr val="FFFFFF"/>
          </a:solidFill>
          <a:ln w="22860">
            <a:solidFill>
              <a:srgbClr val="D8D4D4"/>
            </a:solidFill>
            <a:prstDash val="solid"/>
          </a:ln>
        </p:spPr>
        <p:txBody>
          <a:bodyPr/>
          <a:lstStyle/>
          <a:p>
            <a:endParaRPr lang="en-US"/>
          </a:p>
        </p:txBody>
      </p:sp>
      <p:sp>
        <p:nvSpPr>
          <p:cNvPr id="13" name="Shape 10"/>
          <p:cNvSpPr/>
          <p:nvPr/>
        </p:nvSpPr>
        <p:spPr>
          <a:xfrm>
            <a:off x="2287578" y="5227793"/>
            <a:ext cx="91440" cy="2120741"/>
          </a:xfrm>
          <a:prstGeom prst="roundRect">
            <a:avLst>
              <a:gd name="adj" fmla="val 32233"/>
            </a:avLst>
          </a:prstGeom>
          <a:solidFill>
            <a:srgbClr val="1C9770"/>
          </a:solidFill>
          <a:ln/>
        </p:spPr>
        <p:txBody>
          <a:bodyPr/>
          <a:lstStyle/>
          <a:p>
            <a:endParaRPr lang="en-US"/>
          </a:p>
        </p:txBody>
      </p:sp>
      <p:sp>
        <p:nvSpPr>
          <p:cNvPr id="14" name="Text 11"/>
          <p:cNvSpPr/>
          <p:nvPr/>
        </p:nvSpPr>
        <p:spPr>
          <a:xfrm>
            <a:off x="2826701" y="5347097"/>
            <a:ext cx="3122890" cy="306943"/>
          </a:xfrm>
          <a:prstGeom prst="rect">
            <a:avLst/>
          </a:prstGeom>
          <a:noFill/>
          <a:ln/>
        </p:spPr>
        <p:txBody>
          <a:bodyPr wrap="none" lIns="0" tIns="0" rIns="0" bIns="0" rtlCol="0" anchor="t"/>
          <a:lstStyle/>
          <a:p>
            <a:pPr marL="0" indent="0" algn="ctr">
              <a:lnSpc>
                <a:spcPts val="2400"/>
              </a:lnSpc>
              <a:buNone/>
            </a:pPr>
            <a:r>
              <a:rPr lang="en-US" sz="1900" b="1" dirty="0">
                <a:solidFill>
                  <a:schemeClr val="accent1"/>
                </a:solidFill>
                <a:ea typeface="DM Sans Semi Bold" pitchFamily="34" charset="-122"/>
                <a:cs typeface="DM Sans Semi Bold" pitchFamily="34" charset="-120"/>
              </a:rPr>
              <a:t>Managerial Focus on Tasks</a:t>
            </a:r>
            <a:endParaRPr lang="en-US" sz="1900" b="1" dirty="0">
              <a:solidFill>
                <a:schemeClr val="accent1"/>
              </a:solidFill>
            </a:endParaRPr>
          </a:p>
        </p:txBody>
      </p:sp>
      <p:sp>
        <p:nvSpPr>
          <p:cNvPr id="15" name="Text 12"/>
          <p:cNvSpPr/>
          <p:nvPr/>
        </p:nvSpPr>
        <p:spPr>
          <a:xfrm>
            <a:off x="2886224" y="5867325"/>
            <a:ext cx="3278862" cy="1257300"/>
          </a:xfrm>
          <a:prstGeom prst="rect">
            <a:avLst/>
          </a:prstGeom>
          <a:noFill/>
          <a:ln/>
        </p:spPr>
        <p:txBody>
          <a:bodyPr wrap="square" lIns="0" tIns="0" rIns="0" bIns="0" rtlCol="0" anchor="t"/>
          <a:lstStyle/>
          <a:p>
            <a:pPr marL="0" indent="0" algn="just">
              <a:lnSpc>
                <a:spcPts val="2450"/>
              </a:lnSpc>
              <a:buNone/>
            </a:pPr>
            <a:r>
              <a:rPr lang="en-US" b="1" dirty="0">
                <a:solidFill>
                  <a:srgbClr val="464646"/>
                </a:solidFill>
                <a:ea typeface="Inter Medium" pitchFamily="34" charset="-122"/>
                <a:cs typeface="Inter Medium" pitchFamily="34" charset="-120"/>
              </a:rPr>
              <a:t>Middle managers prioritize scheduling and compliance over team coaching, resulting in rising client complaints.</a:t>
            </a:r>
            <a:endParaRPr lang="en-US"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1">
            <a:extLst>
              <a:ext uri="{FF2B5EF4-FFF2-40B4-BE49-F238E27FC236}">
                <a16:creationId xmlns:a16="http://schemas.microsoft.com/office/drawing/2014/main" id="{C8ECA9C0-FB05-9FF3-3FFB-93C19904CFBD}"/>
              </a:ext>
            </a:extLst>
          </p:cNvPr>
          <p:cNvSpPr/>
          <p:nvPr/>
        </p:nvSpPr>
        <p:spPr>
          <a:xfrm>
            <a:off x="735925" y="2324100"/>
            <a:ext cx="6474143" cy="2266355"/>
          </a:xfrm>
          <a:prstGeom prst="roundRect">
            <a:avLst>
              <a:gd name="adj" fmla="val 4842"/>
            </a:avLst>
          </a:prstGeom>
          <a:solidFill>
            <a:srgbClr val="FFFFFF"/>
          </a:solidFill>
          <a:ln w="22860">
            <a:solidFill>
              <a:srgbClr val="C0C1D7"/>
            </a:solidFill>
            <a:prstDash val="solid"/>
          </a:ln>
        </p:spPr>
        <p:txBody>
          <a:bodyPr/>
          <a:lstStyle/>
          <a:p>
            <a:pPr algn="just"/>
            <a:endParaRPr lang="en-US" sz="2000"/>
          </a:p>
        </p:txBody>
      </p:sp>
      <p:sp>
        <p:nvSpPr>
          <p:cNvPr id="4" name="Shape 2">
            <a:extLst>
              <a:ext uri="{FF2B5EF4-FFF2-40B4-BE49-F238E27FC236}">
                <a16:creationId xmlns:a16="http://schemas.microsoft.com/office/drawing/2014/main" id="{E0F536B8-3B10-5B10-C641-2347537BD5F7}"/>
              </a:ext>
            </a:extLst>
          </p:cNvPr>
          <p:cNvSpPr/>
          <p:nvPr/>
        </p:nvSpPr>
        <p:spPr>
          <a:xfrm>
            <a:off x="713065" y="2324100"/>
            <a:ext cx="91440" cy="2266355"/>
          </a:xfrm>
          <a:prstGeom prst="roundRect">
            <a:avLst>
              <a:gd name="adj" fmla="val 96585"/>
            </a:avLst>
          </a:prstGeom>
          <a:solidFill>
            <a:srgbClr val="4950BC"/>
          </a:solidFill>
          <a:ln/>
        </p:spPr>
        <p:txBody>
          <a:bodyPr/>
          <a:lstStyle/>
          <a:p>
            <a:pPr algn="just"/>
            <a:endParaRPr lang="en-US" sz="2000"/>
          </a:p>
        </p:txBody>
      </p:sp>
      <p:sp>
        <p:nvSpPr>
          <p:cNvPr id="5" name="Text 3">
            <a:extLst>
              <a:ext uri="{FF2B5EF4-FFF2-40B4-BE49-F238E27FC236}">
                <a16:creationId xmlns:a16="http://schemas.microsoft.com/office/drawing/2014/main" id="{A1D9AE7B-2785-B719-BE04-82B3B2907ACB}"/>
              </a:ext>
            </a:extLst>
          </p:cNvPr>
          <p:cNvSpPr/>
          <p:nvPr/>
        </p:nvSpPr>
        <p:spPr>
          <a:xfrm>
            <a:off x="1037630" y="2557224"/>
            <a:ext cx="3311346" cy="328613"/>
          </a:xfrm>
          <a:prstGeom prst="rect">
            <a:avLst/>
          </a:prstGeom>
          <a:noFill/>
          <a:ln/>
        </p:spPr>
        <p:txBody>
          <a:bodyPr wrap="none" lIns="0" tIns="0" rIns="0" bIns="0" rtlCol="0" anchor="t"/>
          <a:lstStyle/>
          <a:p>
            <a:pPr marL="0" indent="0" algn="just">
              <a:lnSpc>
                <a:spcPts val="2550"/>
              </a:lnSpc>
              <a:buNone/>
            </a:pPr>
            <a:endParaRPr lang="en-US" sz="2800" dirty="0"/>
          </a:p>
        </p:txBody>
      </p:sp>
      <p:sp>
        <p:nvSpPr>
          <p:cNvPr id="6" name="Text 4">
            <a:extLst>
              <a:ext uri="{FF2B5EF4-FFF2-40B4-BE49-F238E27FC236}">
                <a16:creationId xmlns:a16="http://schemas.microsoft.com/office/drawing/2014/main" id="{9065187B-A9A4-6751-00B3-9085773278E6}"/>
              </a:ext>
            </a:extLst>
          </p:cNvPr>
          <p:cNvSpPr/>
          <p:nvPr/>
        </p:nvSpPr>
        <p:spPr>
          <a:xfrm>
            <a:off x="969049" y="3222188"/>
            <a:ext cx="5939314" cy="1345406"/>
          </a:xfrm>
          <a:prstGeom prst="rect">
            <a:avLst/>
          </a:prstGeom>
          <a:noFill/>
          <a:ln/>
        </p:spPr>
        <p:txBody>
          <a:bodyPr wrap="square" lIns="0" tIns="0" rIns="0" bIns="0" rtlCol="0" anchor="t"/>
          <a:lstStyle/>
          <a:p>
            <a:pPr algn="just">
              <a:lnSpc>
                <a:spcPct val="150000"/>
              </a:lnSpc>
            </a:pPr>
            <a:r>
              <a:rPr lang="en-US" sz="2000" b="1" dirty="0">
                <a:solidFill>
                  <a:srgbClr val="464646"/>
                </a:solidFill>
                <a:ea typeface="Inter Medium" pitchFamily="34" charset="-122"/>
                <a:cs typeface="Inter Medium" pitchFamily="34" charset="-120"/>
              </a:rPr>
              <a:t>Managers promoted for technical skills, not people management, lack the competence to lead effectively.</a:t>
            </a:r>
            <a:endParaRPr lang="en-US" sz="2000" b="1" dirty="0"/>
          </a:p>
        </p:txBody>
      </p:sp>
      <p:sp>
        <p:nvSpPr>
          <p:cNvPr id="7" name="Shape 5">
            <a:extLst>
              <a:ext uri="{FF2B5EF4-FFF2-40B4-BE49-F238E27FC236}">
                <a16:creationId xmlns:a16="http://schemas.microsoft.com/office/drawing/2014/main" id="{799F9557-D424-7AA5-DACA-D11FBC212CA3}"/>
              </a:ext>
            </a:extLst>
          </p:cNvPr>
          <p:cNvSpPr/>
          <p:nvPr/>
        </p:nvSpPr>
        <p:spPr>
          <a:xfrm>
            <a:off x="7420332" y="2324100"/>
            <a:ext cx="6474143" cy="2266355"/>
          </a:xfrm>
          <a:prstGeom prst="roundRect">
            <a:avLst>
              <a:gd name="adj" fmla="val 4842"/>
            </a:avLst>
          </a:prstGeom>
          <a:solidFill>
            <a:srgbClr val="FFFFFF"/>
          </a:solidFill>
          <a:ln w="22860">
            <a:solidFill>
              <a:srgbClr val="C0C1D7"/>
            </a:solidFill>
            <a:prstDash val="solid"/>
          </a:ln>
        </p:spPr>
        <p:txBody>
          <a:bodyPr/>
          <a:lstStyle/>
          <a:p>
            <a:pPr algn="just"/>
            <a:endParaRPr lang="en-US" sz="2000"/>
          </a:p>
        </p:txBody>
      </p:sp>
      <p:sp>
        <p:nvSpPr>
          <p:cNvPr id="8" name="Shape 6">
            <a:extLst>
              <a:ext uri="{FF2B5EF4-FFF2-40B4-BE49-F238E27FC236}">
                <a16:creationId xmlns:a16="http://schemas.microsoft.com/office/drawing/2014/main" id="{79224663-80B1-E81E-DAC0-D05BC8900979}"/>
              </a:ext>
            </a:extLst>
          </p:cNvPr>
          <p:cNvSpPr/>
          <p:nvPr/>
        </p:nvSpPr>
        <p:spPr>
          <a:xfrm>
            <a:off x="7397472" y="2324100"/>
            <a:ext cx="91440" cy="2266355"/>
          </a:xfrm>
          <a:prstGeom prst="roundRect">
            <a:avLst>
              <a:gd name="adj" fmla="val 96585"/>
            </a:avLst>
          </a:prstGeom>
          <a:solidFill>
            <a:srgbClr val="4950BC"/>
          </a:solidFill>
          <a:ln/>
        </p:spPr>
        <p:txBody>
          <a:bodyPr/>
          <a:lstStyle/>
          <a:p>
            <a:pPr algn="just"/>
            <a:endParaRPr lang="en-US" sz="2000"/>
          </a:p>
        </p:txBody>
      </p:sp>
      <p:sp>
        <p:nvSpPr>
          <p:cNvPr id="9" name="Text 7">
            <a:extLst>
              <a:ext uri="{FF2B5EF4-FFF2-40B4-BE49-F238E27FC236}">
                <a16:creationId xmlns:a16="http://schemas.microsoft.com/office/drawing/2014/main" id="{E0F14CA1-51BE-8588-F687-6F5EE985F3E6}"/>
              </a:ext>
            </a:extLst>
          </p:cNvPr>
          <p:cNvSpPr/>
          <p:nvPr/>
        </p:nvSpPr>
        <p:spPr>
          <a:xfrm>
            <a:off x="7722037" y="2557224"/>
            <a:ext cx="2628424" cy="328613"/>
          </a:xfrm>
          <a:prstGeom prst="rect">
            <a:avLst/>
          </a:prstGeom>
          <a:noFill/>
          <a:ln/>
        </p:spPr>
        <p:txBody>
          <a:bodyPr wrap="none" lIns="0" tIns="0" rIns="0" bIns="0" rtlCol="0" anchor="t"/>
          <a:lstStyle/>
          <a:p>
            <a:pPr marL="0" indent="0" algn="just">
              <a:lnSpc>
                <a:spcPts val="2550"/>
              </a:lnSpc>
              <a:buNone/>
            </a:pPr>
            <a:endParaRPr lang="en-US" sz="2800" dirty="0"/>
          </a:p>
        </p:txBody>
      </p:sp>
      <p:sp>
        <p:nvSpPr>
          <p:cNvPr id="10" name="Text 8">
            <a:extLst>
              <a:ext uri="{FF2B5EF4-FFF2-40B4-BE49-F238E27FC236}">
                <a16:creationId xmlns:a16="http://schemas.microsoft.com/office/drawing/2014/main" id="{D4ED946C-1189-66B0-E802-A0B544F44711}"/>
              </a:ext>
            </a:extLst>
          </p:cNvPr>
          <p:cNvSpPr/>
          <p:nvPr/>
        </p:nvSpPr>
        <p:spPr>
          <a:xfrm>
            <a:off x="7787837" y="3182005"/>
            <a:ext cx="5939314" cy="1009055"/>
          </a:xfrm>
          <a:prstGeom prst="rect">
            <a:avLst/>
          </a:prstGeom>
          <a:noFill/>
          <a:ln/>
        </p:spPr>
        <p:txBody>
          <a:bodyPr wrap="square" lIns="0" tIns="0" rIns="0" bIns="0" rtlCol="0" anchor="t"/>
          <a:lstStyle/>
          <a:p>
            <a:pPr algn="just">
              <a:lnSpc>
                <a:spcPct val="150000"/>
              </a:lnSpc>
            </a:pPr>
            <a:r>
              <a:rPr lang="en-US" sz="2000" b="1" dirty="0">
                <a:solidFill>
                  <a:srgbClr val="464646"/>
                </a:solidFill>
                <a:ea typeface="Inter Medium" pitchFamily="34" charset="-122"/>
                <a:cs typeface="Inter Medium" pitchFamily="34" charset="-120"/>
              </a:rPr>
              <a:t>Absence of a formal performance management system and clear recognition pathways.</a:t>
            </a:r>
            <a:endParaRPr lang="en-US" sz="2000" b="1" dirty="0"/>
          </a:p>
          <a:p>
            <a:pPr marL="0" indent="0" algn="just">
              <a:lnSpc>
                <a:spcPts val="2600"/>
              </a:lnSpc>
              <a:buNone/>
            </a:pPr>
            <a:endParaRPr lang="en-US" sz="2000" dirty="0"/>
          </a:p>
        </p:txBody>
      </p:sp>
      <p:sp>
        <p:nvSpPr>
          <p:cNvPr id="11" name="Shape 9">
            <a:extLst>
              <a:ext uri="{FF2B5EF4-FFF2-40B4-BE49-F238E27FC236}">
                <a16:creationId xmlns:a16="http://schemas.microsoft.com/office/drawing/2014/main" id="{661B0E91-6847-9DAF-5C38-A854CE4185FC}"/>
              </a:ext>
            </a:extLst>
          </p:cNvPr>
          <p:cNvSpPr/>
          <p:nvPr/>
        </p:nvSpPr>
        <p:spPr>
          <a:xfrm>
            <a:off x="735925" y="4800719"/>
            <a:ext cx="6474143" cy="2266355"/>
          </a:xfrm>
          <a:prstGeom prst="roundRect">
            <a:avLst>
              <a:gd name="adj" fmla="val 4842"/>
            </a:avLst>
          </a:prstGeom>
          <a:solidFill>
            <a:srgbClr val="FFFFFF"/>
          </a:solidFill>
          <a:ln w="22860">
            <a:solidFill>
              <a:srgbClr val="C0C1D7"/>
            </a:solidFill>
            <a:prstDash val="solid"/>
          </a:ln>
        </p:spPr>
        <p:txBody>
          <a:bodyPr/>
          <a:lstStyle/>
          <a:p>
            <a:pPr algn="just"/>
            <a:endParaRPr lang="en-US" sz="2000"/>
          </a:p>
        </p:txBody>
      </p:sp>
      <p:sp>
        <p:nvSpPr>
          <p:cNvPr id="12" name="Shape 10">
            <a:extLst>
              <a:ext uri="{FF2B5EF4-FFF2-40B4-BE49-F238E27FC236}">
                <a16:creationId xmlns:a16="http://schemas.microsoft.com/office/drawing/2014/main" id="{68CB788D-4B0D-1E40-8A5C-1AD87A5097EA}"/>
              </a:ext>
            </a:extLst>
          </p:cNvPr>
          <p:cNvSpPr/>
          <p:nvPr/>
        </p:nvSpPr>
        <p:spPr>
          <a:xfrm>
            <a:off x="713065" y="4800719"/>
            <a:ext cx="91440" cy="2266355"/>
          </a:xfrm>
          <a:prstGeom prst="roundRect">
            <a:avLst>
              <a:gd name="adj" fmla="val 96585"/>
            </a:avLst>
          </a:prstGeom>
          <a:solidFill>
            <a:srgbClr val="4950BC"/>
          </a:solidFill>
          <a:ln/>
        </p:spPr>
        <p:txBody>
          <a:bodyPr/>
          <a:lstStyle/>
          <a:p>
            <a:pPr algn="just"/>
            <a:endParaRPr lang="en-US" sz="2000"/>
          </a:p>
        </p:txBody>
      </p:sp>
      <p:sp>
        <p:nvSpPr>
          <p:cNvPr id="13" name="Text 11">
            <a:extLst>
              <a:ext uri="{FF2B5EF4-FFF2-40B4-BE49-F238E27FC236}">
                <a16:creationId xmlns:a16="http://schemas.microsoft.com/office/drawing/2014/main" id="{973BE51D-200F-9CB0-34CD-A7901D71CE19}"/>
              </a:ext>
            </a:extLst>
          </p:cNvPr>
          <p:cNvSpPr/>
          <p:nvPr/>
        </p:nvSpPr>
        <p:spPr>
          <a:xfrm>
            <a:off x="1037630" y="5033843"/>
            <a:ext cx="2908102" cy="328613"/>
          </a:xfrm>
          <a:prstGeom prst="rect">
            <a:avLst/>
          </a:prstGeom>
          <a:noFill/>
          <a:ln/>
        </p:spPr>
        <p:txBody>
          <a:bodyPr wrap="none" lIns="0" tIns="0" rIns="0" bIns="0" rtlCol="0" anchor="t"/>
          <a:lstStyle/>
          <a:p>
            <a:pPr algn="just">
              <a:lnSpc>
                <a:spcPts val="2550"/>
              </a:lnSpc>
            </a:pPr>
            <a:r>
              <a:rPr lang="en-US" sz="2800" b="1" dirty="0">
                <a:solidFill>
                  <a:srgbClr val="464646"/>
                </a:solidFill>
                <a:ea typeface="DM Sans Semi Bold" pitchFamily="34" charset="-122"/>
                <a:cs typeface="DM Sans Semi Bold" pitchFamily="34" charset="-120"/>
              </a:rPr>
              <a:t>Weak Team Collaboration</a:t>
            </a:r>
            <a:endParaRPr lang="en-US" sz="2800" b="1" dirty="0"/>
          </a:p>
          <a:p>
            <a:pPr marL="0" indent="0" algn="just">
              <a:lnSpc>
                <a:spcPts val="2550"/>
              </a:lnSpc>
              <a:buNone/>
            </a:pPr>
            <a:endParaRPr lang="en-US" sz="2800" dirty="0"/>
          </a:p>
        </p:txBody>
      </p:sp>
      <p:sp>
        <p:nvSpPr>
          <p:cNvPr id="14" name="Text 12">
            <a:extLst>
              <a:ext uri="{FF2B5EF4-FFF2-40B4-BE49-F238E27FC236}">
                <a16:creationId xmlns:a16="http://schemas.microsoft.com/office/drawing/2014/main" id="{A6D05373-F9DA-BE49-B9DB-F8C7CBBE4490}"/>
              </a:ext>
            </a:extLst>
          </p:cNvPr>
          <p:cNvSpPr/>
          <p:nvPr/>
        </p:nvSpPr>
        <p:spPr>
          <a:xfrm>
            <a:off x="1024368" y="5608874"/>
            <a:ext cx="5939314" cy="1345406"/>
          </a:xfrm>
          <a:prstGeom prst="rect">
            <a:avLst/>
          </a:prstGeom>
          <a:noFill/>
          <a:ln/>
        </p:spPr>
        <p:txBody>
          <a:bodyPr wrap="square" lIns="0" tIns="0" rIns="0" bIns="0" rtlCol="0" anchor="t"/>
          <a:lstStyle/>
          <a:p>
            <a:pPr algn="just">
              <a:lnSpc>
                <a:spcPct val="150000"/>
              </a:lnSpc>
            </a:pPr>
            <a:r>
              <a:rPr lang="en-US" sz="2000" b="1" dirty="0">
                <a:solidFill>
                  <a:srgbClr val="464646"/>
                </a:solidFill>
                <a:ea typeface="Inter Medium" pitchFamily="34" charset="-122"/>
                <a:cs typeface="Inter Medium" pitchFamily="34" charset="-120"/>
              </a:rPr>
              <a:t>Employees work in isolation, with minimal cross-divisional collaboration.</a:t>
            </a:r>
            <a:endParaRPr lang="en-US" sz="2000" b="1" dirty="0"/>
          </a:p>
          <a:p>
            <a:pPr marL="0" indent="0" algn="just">
              <a:lnSpc>
                <a:spcPts val="2600"/>
              </a:lnSpc>
              <a:buNone/>
            </a:pPr>
            <a:endParaRPr lang="en-US" sz="2000" dirty="0"/>
          </a:p>
        </p:txBody>
      </p:sp>
      <p:sp>
        <p:nvSpPr>
          <p:cNvPr id="15" name="Shape 13">
            <a:extLst>
              <a:ext uri="{FF2B5EF4-FFF2-40B4-BE49-F238E27FC236}">
                <a16:creationId xmlns:a16="http://schemas.microsoft.com/office/drawing/2014/main" id="{83269145-F33A-3F59-B4D4-C3789CA63318}"/>
              </a:ext>
            </a:extLst>
          </p:cNvPr>
          <p:cNvSpPr/>
          <p:nvPr/>
        </p:nvSpPr>
        <p:spPr>
          <a:xfrm>
            <a:off x="7420332" y="4800719"/>
            <a:ext cx="6674809" cy="2397442"/>
          </a:xfrm>
          <a:prstGeom prst="roundRect">
            <a:avLst>
              <a:gd name="adj" fmla="val 4842"/>
            </a:avLst>
          </a:prstGeom>
          <a:solidFill>
            <a:srgbClr val="FFFFFF"/>
          </a:solidFill>
          <a:ln w="22860">
            <a:solidFill>
              <a:srgbClr val="C0C1D7"/>
            </a:solidFill>
            <a:prstDash val="solid"/>
          </a:ln>
        </p:spPr>
        <p:txBody>
          <a:bodyPr/>
          <a:lstStyle/>
          <a:p>
            <a:pPr algn="just"/>
            <a:endParaRPr lang="en-US" sz="2000" dirty="0"/>
          </a:p>
        </p:txBody>
      </p:sp>
      <p:sp>
        <p:nvSpPr>
          <p:cNvPr id="16" name="Shape 14">
            <a:extLst>
              <a:ext uri="{FF2B5EF4-FFF2-40B4-BE49-F238E27FC236}">
                <a16:creationId xmlns:a16="http://schemas.microsoft.com/office/drawing/2014/main" id="{D9BE6E4D-10EE-EA14-D2EE-61F724CC95F3}"/>
              </a:ext>
            </a:extLst>
          </p:cNvPr>
          <p:cNvSpPr/>
          <p:nvPr/>
        </p:nvSpPr>
        <p:spPr>
          <a:xfrm>
            <a:off x="7397472" y="4800719"/>
            <a:ext cx="91440" cy="2266355"/>
          </a:xfrm>
          <a:prstGeom prst="roundRect">
            <a:avLst>
              <a:gd name="adj" fmla="val 96585"/>
            </a:avLst>
          </a:prstGeom>
          <a:solidFill>
            <a:srgbClr val="4950BC"/>
          </a:solidFill>
          <a:ln/>
        </p:spPr>
        <p:txBody>
          <a:bodyPr/>
          <a:lstStyle/>
          <a:p>
            <a:pPr algn="just"/>
            <a:endParaRPr lang="en-US" sz="2000"/>
          </a:p>
        </p:txBody>
      </p:sp>
      <p:sp>
        <p:nvSpPr>
          <p:cNvPr id="17" name="Text 15">
            <a:extLst>
              <a:ext uri="{FF2B5EF4-FFF2-40B4-BE49-F238E27FC236}">
                <a16:creationId xmlns:a16="http://schemas.microsoft.com/office/drawing/2014/main" id="{E3483148-3E27-893A-B9D8-94969B15CBDC}"/>
              </a:ext>
            </a:extLst>
          </p:cNvPr>
          <p:cNvSpPr/>
          <p:nvPr/>
        </p:nvSpPr>
        <p:spPr>
          <a:xfrm>
            <a:off x="7722037" y="5033843"/>
            <a:ext cx="3952399" cy="328613"/>
          </a:xfrm>
          <a:prstGeom prst="rect">
            <a:avLst/>
          </a:prstGeom>
          <a:noFill/>
          <a:ln/>
        </p:spPr>
        <p:txBody>
          <a:bodyPr wrap="none" lIns="0" tIns="0" rIns="0" bIns="0" rtlCol="0" anchor="t"/>
          <a:lstStyle/>
          <a:p>
            <a:pPr marL="0" indent="0" algn="just">
              <a:lnSpc>
                <a:spcPts val="2550"/>
              </a:lnSpc>
              <a:buNone/>
            </a:pPr>
            <a:endParaRPr lang="en-US" sz="2800" dirty="0"/>
          </a:p>
        </p:txBody>
      </p:sp>
      <p:sp>
        <p:nvSpPr>
          <p:cNvPr id="18" name="Text 16">
            <a:extLst>
              <a:ext uri="{FF2B5EF4-FFF2-40B4-BE49-F238E27FC236}">
                <a16:creationId xmlns:a16="http://schemas.microsoft.com/office/drawing/2014/main" id="{E519C4FD-BA0E-B85A-F38C-45D3E99F9290}"/>
              </a:ext>
            </a:extLst>
          </p:cNvPr>
          <p:cNvSpPr/>
          <p:nvPr/>
        </p:nvSpPr>
        <p:spPr>
          <a:xfrm>
            <a:off x="7722037" y="5488543"/>
            <a:ext cx="5939314" cy="1345406"/>
          </a:xfrm>
          <a:prstGeom prst="rect">
            <a:avLst/>
          </a:prstGeom>
          <a:noFill/>
          <a:ln/>
        </p:spPr>
        <p:txBody>
          <a:bodyPr wrap="square" lIns="0" tIns="0" rIns="0" bIns="0" rtlCol="0" anchor="t"/>
          <a:lstStyle/>
          <a:p>
            <a:pPr algn="just">
              <a:lnSpc>
                <a:spcPct val="150000"/>
              </a:lnSpc>
            </a:pPr>
            <a:r>
              <a:rPr lang="en-US" sz="2000" b="1" dirty="0">
                <a:solidFill>
                  <a:srgbClr val="464646"/>
                </a:solidFill>
                <a:ea typeface="Inter Medium" pitchFamily="34" charset="-122"/>
                <a:cs typeface="Inter Medium" pitchFamily="34" charset="-120"/>
              </a:rPr>
              <a:t>An overemphasis on efficiency stifles innovation, communication, and employee wellbeing.</a:t>
            </a:r>
            <a:endParaRPr lang="en-US" sz="2000" b="1" dirty="0"/>
          </a:p>
          <a:p>
            <a:pPr marL="0" indent="0" algn="just">
              <a:lnSpc>
                <a:spcPct val="150000"/>
              </a:lnSpc>
              <a:buNone/>
            </a:pPr>
            <a:endParaRPr lang="en-US" sz="2000" b="1" dirty="0"/>
          </a:p>
        </p:txBody>
      </p:sp>
      <p:sp>
        <p:nvSpPr>
          <p:cNvPr id="19" name="Rectangle 18">
            <a:extLst>
              <a:ext uri="{FF2B5EF4-FFF2-40B4-BE49-F238E27FC236}">
                <a16:creationId xmlns:a16="http://schemas.microsoft.com/office/drawing/2014/main" id="{14248AE5-F2E0-D3C3-4D88-E46AB5112C70}"/>
              </a:ext>
            </a:extLst>
          </p:cNvPr>
          <p:cNvSpPr/>
          <p:nvPr/>
        </p:nvSpPr>
        <p:spPr>
          <a:xfrm>
            <a:off x="12823903" y="7638585"/>
            <a:ext cx="1806497" cy="51295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2" descr="Why Hiring Remote Tech Talent Is the Future">
            <a:extLst>
              <a:ext uri="{FF2B5EF4-FFF2-40B4-BE49-F238E27FC236}">
                <a16:creationId xmlns:a16="http://schemas.microsoft.com/office/drawing/2014/main" id="{ABA7D339-B537-DA85-419A-33E14ECEDF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87680" y="253812"/>
            <a:ext cx="1860024" cy="1860024"/>
          </a:xfrm>
          <a:prstGeom prst="rect">
            <a:avLst/>
          </a:prstGeom>
          <a:noFill/>
          <a:extLst>
            <a:ext uri="{909E8E84-426E-40DD-AFC4-6F175D3DCCD1}">
              <a14:hiddenFill xmlns:a14="http://schemas.microsoft.com/office/drawing/2010/main">
                <a:solidFill>
                  <a:srgbClr val="FFFFFF"/>
                </a:solidFill>
              </a14:hiddenFill>
            </a:ext>
          </a:extLst>
        </p:spPr>
      </p:pic>
      <p:sp>
        <p:nvSpPr>
          <p:cNvPr id="22" name="Text 4">
            <a:extLst>
              <a:ext uri="{FF2B5EF4-FFF2-40B4-BE49-F238E27FC236}">
                <a16:creationId xmlns:a16="http://schemas.microsoft.com/office/drawing/2014/main" id="{4981A918-C9E3-E582-662F-F57C8E2B88BA}"/>
              </a:ext>
            </a:extLst>
          </p:cNvPr>
          <p:cNvSpPr/>
          <p:nvPr/>
        </p:nvSpPr>
        <p:spPr>
          <a:xfrm>
            <a:off x="1037630" y="2610921"/>
            <a:ext cx="1831062" cy="221218"/>
          </a:xfrm>
          <a:prstGeom prst="rect">
            <a:avLst/>
          </a:prstGeom>
          <a:noFill/>
          <a:ln/>
        </p:spPr>
        <p:txBody>
          <a:bodyPr wrap="none" lIns="0" tIns="0" rIns="0" bIns="0" rtlCol="0" anchor="t"/>
          <a:lstStyle/>
          <a:p>
            <a:pPr marL="0" indent="0" algn="l">
              <a:lnSpc>
                <a:spcPts val="1700"/>
              </a:lnSpc>
              <a:buNone/>
            </a:pPr>
            <a:r>
              <a:rPr lang="en-US" sz="2800" b="1" dirty="0">
                <a:solidFill>
                  <a:srgbClr val="464646"/>
                </a:solidFill>
                <a:ea typeface="DM Sans Semi Bold" pitchFamily="34" charset="-122"/>
                <a:cs typeface="DM Sans Semi Bold" pitchFamily="34" charset="-120"/>
              </a:rPr>
              <a:t>Technical Promotions</a:t>
            </a:r>
            <a:endParaRPr lang="en-US" sz="2800" b="1" dirty="0"/>
          </a:p>
        </p:txBody>
      </p:sp>
      <p:sp>
        <p:nvSpPr>
          <p:cNvPr id="24" name="Text 8"/>
          <p:cNvSpPr/>
          <p:nvPr/>
        </p:nvSpPr>
        <p:spPr>
          <a:xfrm>
            <a:off x="7831098" y="2537103"/>
            <a:ext cx="2581751" cy="221218"/>
          </a:xfrm>
          <a:prstGeom prst="rect">
            <a:avLst/>
          </a:prstGeom>
          <a:noFill/>
          <a:ln/>
        </p:spPr>
        <p:txBody>
          <a:bodyPr wrap="none" lIns="0" tIns="0" rIns="0" bIns="0" rtlCol="0" anchor="t"/>
          <a:lstStyle/>
          <a:p>
            <a:pPr marL="0" indent="0" algn="l">
              <a:lnSpc>
                <a:spcPts val="1700"/>
              </a:lnSpc>
              <a:buNone/>
            </a:pPr>
            <a:r>
              <a:rPr lang="en-US" sz="2800" b="1" dirty="0">
                <a:solidFill>
                  <a:srgbClr val="464646"/>
                </a:solidFill>
                <a:ea typeface="DM Sans Semi Bold" pitchFamily="34" charset="-122"/>
                <a:cs typeface="DM Sans Semi Bold" pitchFamily="34" charset="-120"/>
              </a:rPr>
              <a:t>Lack of Structured Framework</a:t>
            </a:r>
            <a:endParaRPr lang="en-US" sz="2800" b="1" dirty="0"/>
          </a:p>
        </p:txBody>
      </p:sp>
      <p:sp>
        <p:nvSpPr>
          <p:cNvPr id="25" name="Text 16"/>
          <p:cNvSpPr/>
          <p:nvPr/>
        </p:nvSpPr>
        <p:spPr>
          <a:xfrm>
            <a:off x="7699176" y="4976931"/>
            <a:ext cx="1944648" cy="221218"/>
          </a:xfrm>
          <a:prstGeom prst="rect">
            <a:avLst/>
          </a:prstGeom>
          <a:noFill/>
          <a:ln/>
        </p:spPr>
        <p:txBody>
          <a:bodyPr wrap="none" lIns="0" tIns="0" rIns="0" bIns="0" rtlCol="0" anchor="t"/>
          <a:lstStyle/>
          <a:p>
            <a:pPr marL="0" indent="0" algn="l">
              <a:lnSpc>
                <a:spcPts val="1700"/>
              </a:lnSpc>
              <a:buNone/>
            </a:pPr>
            <a:r>
              <a:rPr lang="en-US" sz="2800" b="1" dirty="0">
                <a:solidFill>
                  <a:srgbClr val="464646"/>
                </a:solidFill>
                <a:ea typeface="DM Sans Semi Bold" pitchFamily="34" charset="-122"/>
                <a:cs typeface="DM Sans Semi Bold" pitchFamily="34" charset="-120"/>
              </a:rPr>
              <a:t>Efficiency Over All Else</a:t>
            </a:r>
            <a:endParaRPr lang="en-US" sz="2800" b="1" dirty="0"/>
          </a:p>
        </p:txBody>
      </p:sp>
      <p:sp>
        <p:nvSpPr>
          <p:cNvPr id="2" name="Text 0">
            <a:extLst>
              <a:ext uri="{FF2B5EF4-FFF2-40B4-BE49-F238E27FC236}">
                <a16:creationId xmlns:a16="http://schemas.microsoft.com/office/drawing/2014/main" id="{751702B6-D4BD-D69E-48ED-0696B8C06256}"/>
              </a:ext>
            </a:extLst>
          </p:cNvPr>
          <p:cNvSpPr/>
          <p:nvPr/>
        </p:nvSpPr>
        <p:spPr>
          <a:xfrm>
            <a:off x="2693303" y="384520"/>
            <a:ext cx="7768590" cy="1228011"/>
          </a:xfrm>
          <a:prstGeom prst="rect">
            <a:avLst/>
          </a:prstGeom>
          <a:solidFill>
            <a:schemeClr val="accent2">
              <a:lumMod val="40000"/>
              <a:lumOff val="60000"/>
            </a:schemeClr>
          </a:solidFill>
          <a:ln/>
        </p:spPr>
        <p:txBody>
          <a:bodyPr wrap="square" lIns="0" tIns="0" rIns="0" bIns="0" rtlCol="0" anchor="t"/>
          <a:lstStyle/>
          <a:p>
            <a:pPr marL="0" indent="0" algn="ctr">
              <a:lnSpc>
                <a:spcPts val="4800"/>
              </a:lnSpc>
              <a:buNone/>
            </a:pPr>
            <a:r>
              <a:rPr lang="en-US" sz="3850" b="1" dirty="0">
                <a:solidFill>
                  <a:srgbClr val="030303"/>
                </a:solidFill>
                <a:ea typeface="DM Sans Semi Bold" pitchFamily="34" charset="-122"/>
                <a:cs typeface="DM Sans Semi Bold" pitchFamily="34" charset="-120"/>
              </a:rPr>
              <a:t>Current People-Management Challenges at </a:t>
            </a:r>
            <a:r>
              <a:rPr lang="en-US" sz="3850" b="1" dirty="0" err="1">
                <a:solidFill>
                  <a:srgbClr val="030303"/>
                </a:solidFill>
                <a:ea typeface="DM Sans Semi Bold" pitchFamily="34" charset="-122"/>
                <a:cs typeface="DM Sans Semi Bold" pitchFamily="34" charset="-120"/>
              </a:rPr>
              <a:t>at</a:t>
            </a:r>
            <a:r>
              <a:rPr lang="en-US" sz="3850" b="1" dirty="0">
                <a:solidFill>
                  <a:srgbClr val="030303"/>
                </a:solidFill>
                <a:ea typeface="DM Sans Semi Bold" pitchFamily="34" charset="-122"/>
                <a:cs typeface="DM Sans Semi Bold" pitchFamily="34" charset="-120"/>
              </a:rPr>
              <a:t> </a:t>
            </a:r>
            <a:r>
              <a:rPr lang="en-US" sz="3850" b="1" dirty="0" err="1">
                <a:solidFill>
                  <a:srgbClr val="030303"/>
                </a:solidFill>
                <a:ea typeface="DM Sans Semi Bold" pitchFamily="34" charset="-122"/>
                <a:cs typeface="DM Sans Semi Bold" pitchFamily="34" charset="-120"/>
              </a:rPr>
              <a:t>BrightWave</a:t>
            </a:r>
            <a:endParaRPr lang="en-US" sz="3850" b="1" dirty="0"/>
          </a:p>
        </p:txBody>
      </p:sp>
    </p:spTree>
    <p:extLst>
      <p:ext uri="{BB962C8B-B14F-4D97-AF65-F5344CB8AC3E}">
        <p14:creationId xmlns:p14="http://schemas.microsoft.com/office/powerpoint/2010/main" val="2357389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a:extLst>
              <a:ext uri="{FF2B5EF4-FFF2-40B4-BE49-F238E27FC236}">
                <a16:creationId xmlns:a16="http://schemas.microsoft.com/office/drawing/2014/main" id="{2EC1E2D0-D036-F97E-D837-11A0ED9B1543}"/>
              </a:ext>
            </a:extLst>
          </p:cNvPr>
          <p:cNvPicPr>
            <a:picLocks noChangeAspect="1"/>
          </p:cNvPicPr>
          <p:nvPr/>
        </p:nvPicPr>
        <p:blipFill>
          <a:blip r:embed="rId3"/>
          <a:stretch>
            <a:fillRect/>
          </a:stretch>
        </p:blipFill>
        <p:spPr>
          <a:xfrm>
            <a:off x="0" y="0"/>
            <a:ext cx="5486400" cy="8229600"/>
          </a:xfrm>
          <a:prstGeom prst="rect">
            <a:avLst/>
          </a:prstGeom>
        </p:spPr>
      </p:pic>
      <p:sp>
        <p:nvSpPr>
          <p:cNvPr id="3" name="Text 0">
            <a:extLst>
              <a:ext uri="{FF2B5EF4-FFF2-40B4-BE49-F238E27FC236}">
                <a16:creationId xmlns:a16="http://schemas.microsoft.com/office/drawing/2014/main" id="{69CD9708-82EB-9EE8-CE5F-D40DDF4F7B19}"/>
              </a:ext>
            </a:extLst>
          </p:cNvPr>
          <p:cNvSpPr/>
          <p:nvPr/>
        </p:nvSpPr>
        <p:spPr>
          <a:xfrm>
            <a:off x="6035040" y="243840"/>
            <a:ext cx="8059073" cy="1569263"/>
          </a:xfrm>
          <a:prstGeom prst="rect">
            <a:avLst/>
          </a:prstGeom>
          <a:solidFill>
            <a:schemeClr val="accent6">
              <a:lumMod val="40000"/>
              <a:lumOff val="60000"/>
            </a:schemeClr>
          </a:solidFill>
          <a:ln/>
        </p:spPr>
        <p:txBody>
          <a:bodyPr wrap="square" lIns="0" tIns="0" rIns="0" bIns="0" rtlCol="0" anchor="t"/>
          <a:lstStyle/>
          <a:p>
            <a:pPr marL="0" indent="0" algn="ctr">
              <a:lnSpc>
                <a:spcPts val="5550"/>
              </a:lnSpc>
              <a:buNone/>
            </a:pPr>
            <a:r>
              <a:rPr lang="en-US" sz="4450" b="1" dirty="0"/>
              <a:t>How </a:t>
            </a:r>
            <a:r>
              <a:rPr lang="en-US" sz="4450" b="1" dirty="0" err="1"/>
              <a:t>BrightWave’s</a:t>
            </a:r>
            <a:r>
              <a:rPr lang="en-US" sz="4450" b="1" dirty="0"/>
              <a:t> Culture Affects People Management</a:t>
            </a:r>
          </a:p>
        </p:txBody>
      </p:sp>
      <p:sp>
        <p:nvSpPr>
          <p:cNvPr id="6" name="Rectangle 2">
            <a:extLst>
              <a:ext uri="{FF2B5EF4-FFF2-40B4-BE49-F238E27FC236}">
                <a16:creationId xmlns:a16="http://schemas.microsoft.com/office/drawing/2014/main" id="{256AD5E2-956A-7B34-6573-D0F46E586C5C}"/>
              </a:ext>
            </a:extLst>
          </p:cNvPr>
          <p:cNvSpPr>
            <a:spLocks noChangeArrowheads="1"/>
          </p:cNvSpPr>
          <p:nvPr/>
        </p:nvSpPr>
        <p:spPr bwMode="auto">
          <a:xfrm>
            <a:off x="6035040" y="2211016"/>
            <a:ext cx="8104706" cy="4651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dirty="0" err="1">
                <a:ln>
                  <a:noFill/>
                </a:ln>
                <a:solidFill>
                  <a:schemeClr val="tx1"/>
                </a:solidFill>
                <a:effectLst/>
                <a:latin typeface="Arial" panose="020B0604020202020204" pitchFamily="34" charset="0"/>
              </a:rPr>
              <a:t>Organisational</a:t>
            </a:r>
            <a:r>
              <a:rPr kumimoji="0" lang="en-US" altLang="en-US" sz="2000" b="0" i="0" u="none" strike="noStrike" cap="none" normalizeH="0" baseline="0" dirty="0">
                <a:ln>
                  <a:noFill/>
                </a:ln>
                <a:solidFill>
                  <a:schemeClr val="tx1"/>
                </a:solidFill>
                <a:effectLst/>
                <a:latin typeface="Arial" panose="020B0604020202020204" pitchFamily="34" charset="0"/>
              </a:rPr>
              <a:t> culture is a major cause of </a:t>
            </a:r>
            <a:r>
              <a:rPr kumimoji="0" lang="en-US" altLang="en-US" sz="2000" b="0" i="0" u="none" strike="noStrike" cap="none" normalizeH="0" baseline="0" dirty="0" err="1">
                <a:ln>
                  <a:noFill/>
                </a:ln>
                <a:solidFill>
                  <a:schemeClr val="tx1"/>
                </a:solidFill>
                <a:effectLst/>
                <a:latin typeface="Arial" panose="020B0604020202020204" pitchFamily="34" charset="0"/>
              </a:rPr>
              <a:t>BrightWave’s</a:t>
            </a:r>
            <a:r>
              <a:rPr kumimoji="0" lang="en-US" altLang="en-US" sz="2000" b="0" i="0" u="none" strike="noStrike" cap="none" normalizeH="0" baseline="0" dirty="0">
                <a:ln>
                  <a:noFill/>
                </a:ln>
                <a:solidFill>
                  <a:schemeClr val="tx1"/>
                </a:solidFill>
                <a:effectLst/>
                <a:latin typeface="Arial" panose="020B0604020202020204" pitchFamily="34" charset="0"/>
              </a:rPr>
              <a:t> people-management problems.</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dirty="0">
                <a:ln>
                  <a:noFill/>
                </a:ln>
                <a:solidFill>
                  <a:schemeClr val="tx1"/>
                </a:solidFill>
                <a:effectLst/>
                <a:latin typeface="Arial" panose="020B0604020202020204" pitchFamily="34" charset="0"/>
              </a:rPr>
              <a:t>Schein’s </a:t>
            </a:r>
            <a:r>
              <a:rPr lang="en-US" altLang="en-US" sz="2000" dirty="0">
                <a:latin typeface="Arial" panose="020B0604020202020204" pitchFamily="34" charset="0"/>
              </a:rPr>
              <a:t>Iceberg </a:t>
            </a:r>
            <a:r>
              <a:rPr kumimoji="0" lang="en-US" altLang="en-US" sz="2000" b="0" i="0" u="none" strike="noStrike" cap="none" normalizeH="0" baseline="0" dirty="0">
                <a:ln>
                  <a:noFill/>
                </a:ln>
                <a:solidFill>
                  <a:schemeClr val="tx1"/>
                </a:solidFill>
                <a:effectLst/>
                <a:latin typeface="Arial" panose="020B0604020202020204" pitchFamily="34" charset="0"/>
              </a:rPr>
              <a:t>model shows the task-focused </a:t>
            </a:r>
            <a:r>
              <a:rPr kumimoji="0" lang="en-US" altLang="en-US" sz="2000" b="0" i="0" u="none" strike="noStrike" cap="none" normalizeH="0" baseline="0" dirty="0" err="1">
                <a:ln>
                  <a:noFill/>
                </a:ln>
                <a:solidFill>
                  <a:schemeClr val="tx1"/>
                </a:solidFill>
                <a:effectLst/>
                <a:latin typeface="Arial" panose="020B0604020202020204" pitchFamily="34" charset="0"/>
              </a:rPr>
              <a:t>behaviour</a:t>
            </a:r>
            <a:r>
              <a:rPr kumimoji="0" lang="en-US" altLang="en-US" sz="2000" b="0" i="0" u="none" strike="noStrike" cap="none" normalizeH="0" baseline="0" dirty="0">
                <a:ln>
                  <a:noFill/>
                </a:ln>
                <a:solidFill>
                  <a:schemeClr val="tx1"/>
                </a:solidFill>
                <a:effectLst/>
                <a:latin typeface="Arial" panose="020B0604020202020204" pitchFamily="34" charset="0"/>
              </a:rPr>
              <a:t> comes from deeper efficiency-driven assumptions </a:t>
            </a:r>
            <a:r>
              <a:rPr kumimoji="0" lang="en-US" altLang="en-US" sz="2000" b="0" i="1" u="none" strike="noStrike" cap="none" normalizeH="0" baseline="0" dirty="0">
                <a:ln>
                  <a:noFill/>
                </a:ln>
                <a:solidFill>
                  <a:schemeClr val="tx1"/>
                </a:solidFill>
                <a:effectLst/>
                <a:latin typeface="Arial" panose="020B0604020202020204" pitchFamily="34" charset="0"/>
              </a:rPr>
              <a:t>(Schein, 2017)</a:t>
            </a:r>
            <a:r>
              <a:rPr kumimoji="0" lang="en-US" altLang="en-US" sz="2000" b="0" i="0" u="none" strike="noStrike" cap="none" normalizeH="0" baseline="0" dirty="0">
                <a:ln>
                  <a:noFill/>
                </a:ln>
                <a:solidFill>
                  <a:schemeClr val="tx1"/>
                </a:solidFill>
                <a:effectLst/>
                <a:latin typeface="Arial" panose="020B0604020202020204" pitchFamily="34" charset="0"/>
              </a:rPr>
              <a:t>.</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dirty="0">
                <a:ln>
                  <a:noFill/>
                </a:ln>
                <a:solidFill>
                  <a:schemeClr val="tx1"/>
                </a:solidFill>
                <a:effectLst/>
                <a:latin typeface="Arial" panose="020B0604020202020204" pitchFamily="34" charset="0"/>
              </a:rPr>
              <a:t>This culture results in </a:t>
            </a:r>
            <a:r>
              <a:rPr kumimoji="0" lang="en-US" altLang="en-US" sz="2000" b="1" i="0" u="none" strike="noStrike" cap="none" normalizeH="0" baseline="0" dirty="0">
                <a:ln>
                  <a:noFill/>
                </a:ln>
                <a:solidFill>
                  <a:schemeClr val="accent1"/>
                </a:solidFill>
                <a:effectLst/>
                <a:latin typeface="Arial" panose="020B0604020202020204" pitchFamily="34" charset="0"/>
              </a:rPr>
              <a:t>low recognition, weak communication, and limited trust.</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dirty="0">
                <a:ln>
                  <a:noFill/>
                </a:ln>
                <a:solidFill>
                  <a:schemeClr val="tx1"/>
                </a:solidFill>
                <a:effectLst/>
                <a:latin typeface="Arial" panose="020B0604020202020204" pitchFamily="34" charset="0"/>
              </a:rPr>
              <a:t>Employees feel undervalued, </a:t>
            </a:r>
            <a:r>
              <a:rPr kumimoji="0" lang="en-US" altLang="en-US" sz="2000" b="1" i="0" u="none" strike="noStrike" cap="none" normalizeH="0" baseline="0" dirty="0">
                <a:ln>
                  <a:noFill/>
                </a:ln>
                <a:solidFill>
                  <a:schemeClr val="accent6">
                    <a:lumMod val="50000"/>
                  </a:schemeClr>
                </a:solidFill>
                <a:effectLst/>
                <a:latin typeface="Arial" panose="020B0604020202020204" pitchFamily="34" charset="0"/>
              </a:rPr>
              <a:t>especially younger staff seeking coaching and development.</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2000" b="1" i="0" u="none" strike="noStrike" cap="none" normalizeH="0" baseline="0" dirty="0">
                <a:ln>
                  <a:noFill/>
                </a:ln>
                <a:solidFill>
                  <a:schemeClr val="accent2"/>
                </a:solidFill>
                <a:effectLst/>
                <a:latin typeface="Arial" panose="020B0604020202020204" pitchFamily="34" charset="0"/>
              </a:rPr>
              <a:t>Innovation is discouraged</a:t>
            </a:r>
            <a:r>
              <a:rPr kumimoji="0" lang="en-US" altLang="en-US" sz="2000" b="0" i="0" u="none" strike="noStrike" cap="none" normalizeH="0" baseline="0" dirty="0">
                <a:ln>
                  <a:noFill/>
                </a:ln>
                <a:solidFill>
                  <a:schemeClr val="tx1"/>
                </a:solidFill>
                <a:effectLst/>
                <a:latin typeface="Arial" panose="020B0604020202020204" pitchFamily="34" charset="0"/>
              </a:rPr>
              <a:t>, making it hard for the </a:t>
            </a:r>
            <a:r>
              <a:rPr kumimoji="0" lang="en-US" altLang="en-US" sz="2000" b="0" i="0" u="none" strike="noStrike" cap="none" normalizeH="0" baseline="0" dirty="0" err="1">
                <a:ln>
                  <a:noFill/>
                </a:ln>
                <a:solidFill>
                  <a:schemeClr val="tx1"/>
                </a:solidFill>
                <a:effectLst/>
                <a:latin typeface="Arial" panose="020B0604020202020204" pitchFamily="34" charset="0"/>
              </a:rPr>
              <a:t>organisation</a:t>
            </a:r>
            <a:r>
              <a:rPr kumimoji="0" lang="en-US" altLang="en-US" sz="2000" b="0" i="0" u="none" strike="noStrike" cap="none" normalizeH="0" baseline="0" dirty="0">
                <a:ln>
                  <a:noFill/>
                </a:ln>
                <a:solidFill>
                  <a:schemeClr val="tx1"/>
                </a:solidFill>
                <a:effectLst/>
                <a:latin typeface="Arial" panose="020B0604020202020204" pitchFamily="34" charset="0"/>
              </a:rPr>
              <a:t> to adopt new practices or address workforce issues.</a:t>
            </a:r>
          </a:p>
        </p:txBody>
      </p:sp>
      <p:sp>
        <p:nvSpPr>
          <p:cNvPr id="4" name="Rectangle 3">
            <a:extLst>
              <a:ext uri="{FF2B5EF4-FFF2-40B4-BE49-F238E27FC236}">
                <a16:creationId xmlns:a16="http://schemas.microsoft.com/office/drawing/2014/main" id="{68566727-F0CE-4971-48C4-7CAC8825063D}"/>
              </a:ext>
            </a:extLst>
          </p:cNvPr>
          <p:cNvSpPr/>
          <p:nvPr/>
        </p:nvSpPr>
        <p:spPr>
          <a:xfrm>
            <a:off x="12221737" y="7627434"/>
            <a:ext cx="2408663" cy="52410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emingway's &quot;iceberg&quot; theory">
            <a:extLst>
              <a:ext uri="{FF2B5EF4-FFF2-40B4-BE49-F238E27FC236}">
                <a16:creationId xmlns:a16="http://schemas.microsoft.com/office/drawing/2014/main" id="{9B7ED910-60A5-A630-63DD-BFD3149923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5486400" cy="8229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342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31029"/>
          </a:xfrm>
          <a:prstGeom prst="rect">
            <a:avLst/>
          </a:prstGeom>
        </p:spPr>
      </p:pic>
      <p:sp>
        <p:nvSpPr>
          <p:cNvPr id="3" name="Text 0"/>
          <p:cNvSpPr/>
          <p:nvPr/>
        </p:nvSpPr>
        <p:spPr>
          <a:xfrm>
            <a:off x="374452" y="799803"/>
            <a:ext cx="8291750" cy="841652"/>
          </a:xfrm>
          <a:prstGeom prst="rect">
            <a:avLst/>
          </a:prstGeom>
          <a:solidFill>
            <a:schemeClr val="accent6">
              <a:lumMod val="20000"/>
              <a:lumOff val="80000"/>
            </a:schemeClr>
          </a:solidFill>
          <a:ln/>
        </p:spPr>
        <p:txBody>
          <a:bodyPr wrap="square" lIns="0" tIns="0" rIns="0" bIns="0" rtlCol="0" anchor="t"/>
          <a:lstStyle/>
          <a:p>
            <a:pPr algn="ctr">
              <a:lnSpc>
                <a:spcPts val="5000"/>
              </a:lnSpc>
            </a:pPr>
            <a:r>
              <a:rPr lang="en-US" sz="4000" b="1" dirty="0"/>
              <a:t>Why the Culturae Limits Performance</a:t>
            </a:r>
          </a:p>
        </p:txBody>
      </p:sp>
      <p:sp>
        <p:nvSpPr>
          <p:cNvPr id="4" name="Text 1"/>
          <p:cNvSpPr/>
          <p:nvPr/>
        </p:nvSpPr>
        <p:spPr>
          <a:xfrm>
            <a:off x="715089" y="2145149"/>
            <a:ext cx="7713821" cy="653653"/>
          </a:xfrm>
          <a:prstGeom prst="rect">
            <a:avLst/>
          </a:prstGeom>
          <a:noFill/>
          <a:ln/>
        </p:spPr>
        <p:txBody>
          <a:bodyPr wrap="square" lIns="0" tIns="0" rIns="0" bIns="0" rtlCol="0" anchor="t"/>
          <a:lstStyle/>
          <a:p>
            <a:pPr marL="0" indent="0" algn="l">
              <a:lnSpc>
                <a:spcPts val="2550"/>
              </a:lnSpc>
              <a:buNone/>
            </a:pPr>
            <a:r>
              <a:rPr lang="en-US" sz="2000" b="1" dirty="0">
                <a:solidFill>
                  <a:srgbClr val="464646"/>
                </a:solidFill>
                <a:ea typeface="Inter Medium" pitchFamily="34" charset="-122"/>
                <a:cs typeface="Inter Medium" pitchFamily="34" charset="-120"/>
              </a:rPr>
              <a:t>Understanding BrightWave's challenges through established HR theories provides a robust framework for intervention.</a:t>
            </a:r>
            <a:endParaRPr lang="en-US" sz="2000" b="1" dirty="0"/>
          </a:p>
        </p:txBody>
      </p:sp>
      <p:sp>
        <p:nvSpPr>
          <p:cNvPr id="5" name="Shape 2"/>
          <p:cNvSpPr/>
          <p:nvPr/>
        </p:nvSpPr>
        <p:spPr>
          <a:xfrm>
            <a:off x="944880" y="3028593"/>
            <a:ext cx="22860" cy="4640580"/>
          </a:xfrm>
          <a:prstGeom prst="roundRect">
            <a:avLst>
              <a:gd name="adj" fmla="val 134065"/>
            </a:avLst>
          </a:prstGeom>
          <a:solidFill>
            <a:srgbClr val="D8D4D4"/>
          </a:solidFill>
          <a:ln/>
        </p:spPr>
        <p:txBody>
          <a:bodyPr/>
          <a:lstStyle/>
          <a:p>
            <a:endParaRPr lang="en-US" b="1"/>
          </a:p>
        </p:txBody>
      </p:sp>
      <p:sp>
        <p:nvSpPr>
          <p:cNvPr id="6" name="Shape 3"/>
          <p:cNvSpPr/>
          <p:nvPr/>
        </p:nvSpPr>
        <p:spPr>
          <a:xfrm>
            <a:off x="1151870" y="3246953"/>
            <a:ext cx="612934" cy="22860"/>
          </a:xfrm>
          <a:prstGeom prst="roundRect">
            <a:avLst>
              <a:gd name="adj" fmla="val 134065"/>
            </a:avLst>
          </a:prstGeom>
          <a:solidFill>
            <a:srgbClr val="D8D4D4"/>
          </a:solidFill>
          <a:ln/>
        </p:spPr>
        <p:txBody>
          <a:bodyPr/>
          <a:lstStyle/>
          <a:p>
            <a:endParaRPr lang="en-US" b="1"/>
          </a:p>
        </p:txBody>
      </p:sp>
      <p:sp>
        <p:nvSpPr>
          <p:cNvPr id="7" name="Shape 4"/>
          <p:cNvSpPr/>
          <p:nvPr/>
        </p:nvSpPr>
        <p:spPr>
          <a:xfrm>
            <a:off x="715030" y="3028593"/>
            <a:ext cx="459700" cy="459700"/>
          </a:xfrm>
          <a:prstGeom prst="roundRect">
            <a:avLst>
              <a:gd name="adj" fmla="val 6667"/>
            </a:avLst>
          </a:prstGeom>
          <a:solidFill>
            <a:srgbClr val="F2EEEE"/>
          </a:solidFill>
          <a:ln/>
        </p:spPr>
        <p:txBody>
          <a:bodyPr/>
          <a:lstStyle/>
          <a:p>
            <a:endParaRPr lang="en-US" b="1"/>
          </a:p>
        </p:txBody>
      </p:sp>
      <p:sp>
        <p:nvSpPr>
          <p:cNvPr id="8" name="Text 5"/>
          <p:cNvSpPr/>
          <p:nvPr/>
        </p:nvSpPr>
        <p:spPr>
          <a:xfrm>
            <a:off x="791587" y="3066871"/>
            <a:ext cx="306467" cy="383024"/>
          </a:xfrm>
          <a:prstGeom prst="rect">
            <a:avLst/>
          </a:prstGeom>
          <a:noFill/>
          <a:ln/>
        </p:spPr>
        <p:txBody>
          <a:bodyPr wrap="none" lIns="0" tIns="0" rIns="0" bIns="0" rtlCol="0" anchor="t"/>
          <a:lstStyle/>
          <a:p>
            <a:pPr marL="0" indent="0" algn="ctr">
              <a:lnSpc>
                <a:spcPts val="2400"/>
              </a:lnSpc>
              <a:buNone/>
            </a:pPr>
            <a:r>
              <a:rPr lang="en-US" sz="2400" b="1" dirty="0">
                <a:solidFill>
                  <a:srgbClr val="464646"/>
                </a:solidFill>
                <a:ea typeface="DM Sans Semi Bold" pitchFamily="34" charset="-122"/>
                <a:cs typeface="DM Sans Semi Bold" pitchFamily="34" charset="-120"/>
              </a:rPr>
              <a:t>1</a:t>
            </a:r>
            <a:endParaRPr lang="en-US" sz="2400" b="1" dirty="0"/>
          </a:p>
        </p:txBody>
      </p:sp>
      <p:sp>
        <p:nvSpPr>
          <p:cNvPr id="9" name="Text 6"/>
          <p:cNvSpPr/>
          <p:nvPr/>
        </p:nvSpPr>
        <p:spPr>
          <a:xfrm>
            <a:off x="1966436" y="3098721"/>
            <a:ext cx="2553891" cy="319207"/>
          </a:xfrm>
          <a:prstGeom prst="rect">
            <a:avLst/>
          </a:prstGeom>
          <a:solidFill>
            <a:schemeClr val="accent6">
              <a:lumMod val="40000"/>
              <a:lumOff val="60000"/>
            </a:schemeClr>
          </a:solidFill>
          <a:ln/>
        </p:spPr>
        <p:txBody>
          <a:bodyPr wrap="none" lIns="0" tIns="0" rIns="0" bIns="0" rtlCol="0" anchor="t"/>
          <a:lstStyle/>
          <a:p>
            <a:pPr marL="0" indent="0" algn="l">
              <a:lnSpc>
                <a:spcPts val="2500"/>
              </a:lnSpc>
              <a:buNone/>
            </a:pPr>
            <a:r>
              <a:rPr lang="en-US" sz="2000" b="1" dirty="0">
                <a:solidFill>
                  <a:srgbClr val="464646"/>
                </a:solidFill>
                <a:ea typeface="DM Sans Semi Bold" pitchFamily="34" charset="-122"/>
                <a:cs typeface="DM Sans Semi Bold" pitchFamily="34" charset="-120"/>
              </a:rPr>
              <a:t>AMO Model</a:t>
            </a:r>
            <a:endParaRPr lang="en-US" sz="2000" b="1" dirty="0"/>
          </a:p>
        </p:txBody>
      </p:sp>
      <p:sp>
        <p:nvSpPr>
          <p:cNvPr id="10" name="Text 7"/>
          <p:cNvSpPr/>
          <p:nvPr/>
        </p:nvSpPr>
        <p:spPr>
          <a:xfrm>
            <a:off x="1966436" y="3540443"/>
            <a:ext cx="6462474" cy="980480"/>
          </a:xfrm>
          <a:prstGeom prst="rect">
            <a:avLst/>
          </a:prstGeom>
          <a:noFill/>
          <a:ln/>
        </p:spPr>
        <p:txBody>
          <a:bodyPr wrap="square" lIns="0" tIns="0" rIns="0" bIns="0" rtlCol="0" anchor="t"/>
          <a:lstStyle/>
          <a:p>
            <a:pPr marL="0" indent="0" algn="just">
              <a:lnSpc>
                <a:spcPts val="2550"/>
              </a:lnSpc>
              <a:buNone/>
            </a:pPr>
            <a:r>
              <a:rPr lang="en-US" b="1" dirty="0">
                <a:solidFill>
                  <a:srgbClr val="464646"/>
                </a:solidFill>
                <a:ea typeface="Inter Medium" pitchFamily="34" charset="-122"/>
                <a:cs typeface="Inter Medium" pitchFamily="34" charset="-120"/>
              </a:rPr>
              <a:t>Deficiencies in Ability, Motivation, and Opportunity – employees lack training, recognition, and chances to contribute beyond routine tasks.</a:t>
            </a:r>
            <a:endParaRPr lang="en-US" b="1" dirty="0"/>
          </a:p>
        </p:txBody>
      </p:sp>
      <p:sp>
        <p:nvSpPr>
          <p:cNvPr id="11" name="Shape 8"/>
          <p:cNvSpPr/>
          <p:nvPr/>
        </p:nvSpPr>
        <p:spPr>
          <a:xfrm>
            <a:off x="1151870" y="5147905"/>
            <a:ext cx="612934" cy="22860"/>
          </a:xfrm>
          <a:prstGeom prst="roundRect">
            <a:avLst>
              <a:gd name="adj" fmla="val 134065"/>
            </a:avLst>
          </a:prstGeom>
          <a:solidFill>
            <a:srgbClr val="D8D4D4"/>
          </a:solidFill>
          <a:ln/>
        </p:spPr>
        <p:txBody>
          <a:bodyPr/>
          <a:lstStyle/>
          <a:p>
            <a:endParaRPr lang="en-US" b="1"/>
          </a:p>
        </p:txBody>
      </p:sp>
      <p:sp>
        <p:nvSpPr>
          <p:cNvPr id="12" name="Shape 9"/>
          <p:cNvSpPr/>
          <p:nvPr/>
        </p:nvSpPr>
        <p:spPr>
          <a:xfrm>
            <a:off x="715030" y="4929545"/>
            <a:ext cx="459700" cy="459700"/>
          </a:xfrm>
          <a:prstGeom prst="roundRect">
            <a:avLst>
              <a:gd name="adj" fmla="val 6667"/>
            </a:avLst>
          </a:prstGeom>
          <a:solidFill>
            <a:srgbClr val="F2EEEE"/>
          </a:solidFill>
          <a:ln/>
        </p:spPr>
        <p:txBody>
          <a:bodyPr/>
          <a:lstStyle/>
          <a:p>
            <a:endParaRPr lang="en-US" b="1"/>
          </a:p>
        </p:txBody>
      </p:sp>
      <p:sp>
        <p:nvSpPr>
          <p:cNvPr id="13" name="Text 10"/>
          <p:cNvSpPr/>
          <p:nvPr/>
        </p:nvSpPr>
        <p:spPr>
          <a:xfrm>
            <a:off x="791587" y="4967823"/>
            <a:ext cx="306467" cy="383024"/>
          </a:xfrm>
          <a:prstGeom prst="rect">
            <a:avLst/>
          </a:prstGeom>
          <a:noFill/>
          <a:ln/>
        </p:spPr>
        <p:txBody>
          <a:bodyPr wrap="none" lIns="0" tIns="0" rIns="0" bIns="0" rtlCol="0" anchor="t"/>
          <a:lstStyle/>
          <a:p>
            <a:pPr marL="0" indent="0" algn="ctr">
              <a:lnSpc>
                <a:spcPts val="2400"/>
              </a:lnSpc>
              <a:buNone/>
            </a:pPr>
            <a:r>
              <a:rPr lang="en-US" sz="2400" b="1" dirty="0">
                <a:solidFill>
                  <a:srgbClr val="464646"/>
                </a:solidFill>
                <a:ea typeface="DM Sans Semi Bold" pitchFamily="34" charset="-122"/>
                <a:cs typeface="DM Sans Semi Bold" pitchFamily="34" charset="-120"/>
              </a:rPr>
              <a:t>2</a:t>
            </a:r>
            <a:endParaRPr lang="en-US" sz="2400" b="1" dirty="0"/>
          </a:p>
        </p:txBody>
      </p:sp>
      <p:sp>
        <p:nvSpPr>
          <p:cNvPr id="14" name="Text 11"/>
          <p:cNvSpPr/>
          <p:nvPr/>
        </p:nvSpPr>
        <p:spPr>
          <a:xfrm>
            <a:off x="1966436" y="4999673"/>
            <a:ext cx="3707130" cy="319207"/>
          </a:xfrm>
          <a:prstGeom prst="rect">
            <a:avLst/>
          </a:prstGeom>
          <a:solidFill>
            <a:schemeClr val="accent6">
              <a:lumMod val="40000"/>
              <a:lumOff val="60000"/>
            </a:schemeClr>
          </a:solidFill>
          <a:ln/>
        </p:spPr>
        <p:txBody>
          <a:bodyPr wrap="none" lIns="0" tIns="0" rIns="0" bIns="0" rtlCol="0" anchor="t"/>
          <a:lstStyle/>
          <a:p>
            <a:pPr marL="0" indent="0" algn="l">
              <a:lnSpc>
                <a:spcPts val="2500"/>
              </a:lnSpc>
              <a:buNone/>
            </a:pPr>
            <a:r>
              <a:rPr lang="en-US" sz="2000" b="1" dirty="0">
                <a:solidFill>
                  <a:srgbClr val="464646"/>
                </a:solidFill>
                <a:ea typeface="DM Sans Semi Bold" pitchFamily="34" charset="-122"/>
                <a:cs typeface="DM Sans Semi Bold" pitchFamily="34" charset="-120"/>
              </a:rPr>
              <a:t>Herzberg's Two-Factor Theory</a:t>
            </a:r>
            <a:endParaRPr lang="en-US" sz="2000" b="1" dirty="0"/>
          </a:p>
        </p:txBody>
      </p:sp>
      <p:sp>
        <p:nvSpPr>
          <p:cNvPr id="15" name="Text 12"/>
          <p:cNvSpPr/>
          <p:nvPr/>
        </p:nvSpPr>
        <p:spPr>
          <a:xfrm>
            <a:off x="1966436" y="5441394"/>
            <a:ext cx="6462474" cy="653653"/>
          </a:xfrm>
          <a:prstGeom prst="rect">
            <a:avLst/>
          </a:prstGeom>
          <a:noFill/>
          <a:ln/>
        </p:spPr>
        <p:txBody>
          <a:bodyPr wrap="square" lIns="0" tIns="0" rIns="0" bIns="0" rtlCol="0" anchor="t"/>
          <a:lstStyle/>
          <a:p>
            <a:pPr marL="0" indent="0" algn="just">
              <a:lnSpc>
                <a:spcPts val="2550"/>
              </a:lnSpc>
              <a:buNone/>
            </a:pPr>
            <a:r>
              <a:rPr lang="en-US" b="1" dirty="0">
                <a:solidFill>
                  <a:srgbClr val="464646"/>
                </a:solidFill>
                <a:ea typeface="Inter Medium" pitchFamily="34" charset="-122"/>
                <a:cs typeface="Inter Medium" pitchFamily="34" charset="-120"/>
              </a:rPr>
              <a:t>Absence of growth, recognition, and meaningful feedback reduces intrinsic motivation.</a:t>
            </a:r>
            <a:endParaRPr lang="en-US" b="1" dirty="0"/>
          </a:p>
        </p:txBody>
      </p:sp>
      <p:sp>
        <p:nvSpPr>
          <p:cNvPr id="16" name="Shape 13"/>
          <p:cNvSpPr/>
          <p:nvPr/>
        </p:nvSpPr>
        <p:spPr>
          <a:xfrm>
            <a:off x="1151870" y="6722031"/>
            <a:ext cx="612934" cy="22860"/>
          </a:xfrm>
          <a:prstGeom prst="roundRect">
            <a:avLst>
              <a:gd name="adj" fmla="val 134065"/>
            </a:avLst>
          </a:prstGeom>
          <a:solidFill>
            <a:srgbClr val="D8D4D4"/>
          </a:solidFill>
          <a:ln/>
        </p:spPr>
        <p:txBody>
          <a:bodyPr/>
          <a:lstStyle/>
          <a:p>
            <a:endParaRPr lang="en-US" b="1"/>
          </a:p>
        </p:txBody>
      </p:sp>
      <p:sp>
        <p:nvSpPr>
          <p:cNvPr id="17" name="Shape 14"/>
          <p:cNvSpPr/>
          <p:nvPr/>
        </p:nvSpPr>
        <p:spPr>
          <a:xfrm>
            <a:off x="715030" y="6503670"/>
            <a:ext cx="459700" cy="459700"/>
          </a:xfrm>
          <a:prstGeom prst="roundRect">
            <a:avLst>
              <a:gd name="adj" fmla="val 6667"/>
            </a:avLst>
          </a:prstGeom>
          <a:solidFill>
            <a:srgbClr val="F2EEEE"/>
          </a:solidFill>
          <a:ln/>
        </p:spPr>
        <p:txBody>
          <a:bodyPr/>
          <a:lstStyle/>
          <a:p>
            <a:endParaRPr lang="en-US" b="1"/>
          </a:p>
        </p:txBody>
      </p:sp>
      <p:sp>
        <p:nvSpPr>
          <p:cNvPr id="18" name="Text 15"/>
          <p:cNvSpPr/>
          <p:nvPr/>
        </p:nvSpPr>
        <p:spPr>
          <a:xfrm>
            <a:off x="791587" y="6541949"/>
            <a:ext cx="306467" cy="383024"/>
          </a:xfrm>
          <a:prstGeom prst="rect">
            <a:avLst/>
          </a:prstGeom>
          <a:noFill/>
          <a:ln/>
        </p:spPr>
        <p:txBody>
          <a:bodyPr wrap="none" lIns="0" tIns="0" rIns="0" bIns="0" rtlCol="0" anchor="t"/>
          <a:lstStyle/>
          <a:p>
            <a:pPr marL="0" indent="0" algn="ctr">
              <a:lnSpc>
                <a:spcPts val="2400"/>
              </a:lnSpc>
              <a:buNone/>
            </a:pPr>
            <a:r>
              <a:rPr lang="en-US" sz="2400" b="1" dirty="0">
                <a:solidFill>
                  <a:srgbClr val="464646"/>
                </a:solidFill>
                <a:ea typeface="DM Sans Semi Bold" pitchFamily="34" charset="-122"/>
                <a:cs typeface="DM Sans Semi Bold" pitchFamily="34" charset="-120"/>
              </a:rPr>
              <a:t>3</a:t>
            </a:r>
            <a:endParaRPr lang="en-US" sz="2400" b="1" dirty="0"/>
          </a:p>
        </p:txBody>
      </p:sp>
      <p:sp>
        <p:nvSpPr>
          <p:cNvPr id="19" name="Text 16"/>
          <p:cNvSpPr/>
          <p:nvPr/>
        </p:nvSpPr>
        <p:spPr>
          <a:xfrm>
            <a:off x="1966436" y="6573798"/>
            <a:ext cx="3768566" cy="319207"/>
          </a:xfrm>
          <a:prstGeom prst="rect">
            <a:avLst/>
          </a:prstGeom>
          <a:solidFill>
            <a:schemeClr val="accent6">
              <a:lumMod val="40000"/>
              <a:lumOff val="60000"/>
            </a:schemeClr>
          </a:solidFill>
          <a:ln/>
        </p:spPr>
        <p:txBody>
          <a:bodyPr wrap="none" lIns="0" tIns="0" rIns="0" bIns="0" rtlCol="0" anchor="t"/>
          <a:lstStyle/>
          <a:p>
            <a:pPr marL="0" indent="0" algn="l">
              <a:lnSpc>
                <a:spcPts val="2500"/>
              </a:lnSpc>
              <a:buNone/>
            </a:pPr>
            <a:r>
              <a:rPr lang="en-US" sz="2000" b="1" dirty="0">
                <a:solidFill>
                  <a:srgbClr val="464646"/>
                </a:solidFill>
                <a:ea typeface="DM Sans Semi Bold" pitchFamily="34" charset="-122"/>
                <a:cs typeface="DM Sans Semi Bold" pitchFamily="34" charset="-120"/>
              </a:rPr>
              <a:t>Psychological Contract Theory</a:t>
            </a:r>
            <a:endParaRPr lang="en-US" sz="2000" b="1" dirty="0"/>
          </a:p>
        </p:txBody>
      </p:sp>
      <p:sp>
        <p:nvSpPr>
          <p:cNvPr id="20" name="Text 17"/>
          <p:cNvSpPr/>
          <p:nvPr/>
        </p:nvSpPr>
        <p:spPr>
          <a:xfrm>
            <a:off x="1966436" y="7015520"/>
            <a:ext cx="6462474" cy="653653"/>
          </a:xfrm>
          <a:prstGeom prst="rect">
            <a:avLst/>
          </a:prstGeom>
          <a:noFill/>
          <a:ln/>
        </p:spPr>
        <p:txBody>
          <a:bodyPr wrap="square" lIns="0" tIns="0" rIns="0" bIns="0" rtlCol="0" anchor="t"/>
          <a:lstStyle/>
          <a:p>
            <a:pPr marL="0" indent="0" algn="just">
              <a:lnSpc>
                <a:spcPts val="2550"/>
              </a:lnSpc>
              <a:buNone/>
            </a:pPr>
            <a:r>
              <a:rPr lang="en-US" b="1" dirty="0">
                <a:solidFill>
                  <a:srgbClr val="464646"/>
                </a:solidFill>
                <a:ea typeface="Inter Medium" pitchFamily="34" charset="-122"/>
                <a:cs typeface="Inter Medium" pitchFamily="34" charset="-120"/>
              </a:rPr>
              <a:t>Unmet expectations around communication and development weaken employee commitment and trust</a:t>
            </a:r>
            <a:r>
              <a:rPr lang="en-US" sz="1600" b="1" dirty="0">
                <a:solidFill>
                  <a:srgbClr val="464646"/>
                </a:solidFill>
                <a:ea typeface="Inter Medium" pitchFamily="34" charset="-122"/>
                <a:cs typeface="Inter Medium" pitchFamily="34" charset="-120"/>
              </a:rPr>
              <a:t>.</a:t>
            </a:r>
            <a:endParaRPr lang="en-US" sz="1600"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21995" y="889159"/>
            <a:ext cx="7637978" cy="644723"/>
          </a:xfrm>
          <a:prstGeom prst="rect">
            <a:avLst/>
          </a:prstGeom>
          <a:solidFill>
            <a:schemeClr val="accent6">
              <a:lumMod val="60000"/>
              <a:lumOff val="40000"/>
            </a:schemeClr>
          </a:solidFill>
          <a:ln/>
        </p:spPr>
        <p:txBody>
          <a:bodyPr wrap="none" lIns="0" tIns="0" rIns="0" bIns="0" rtlCol="0" anchor="t"/>
          <a:lstStyle/>
          <a:p>
            <a:pPr marL="0" indent="0" algn="ctr">
              <a:lnSpc>
                <a:spcPts val="5050"/>
              </a:lnSpc>
              <a:buNone/>
            </a:pPr>
            <a:r>
              <a:rPr lang="en-US" sz="4050" b="1" dirty="0"/>
              <a:t>Recommendations</a:t>
            </a:r>
          </a:p>
        </p:txBody>
      </p:sp>
      <p:sp>
        <p:nvSpPr>
          <p:cNvPr id="4" name="Text 1"/>
          <p:cNvSpPr/>
          <p:nvPr/>
        </p:nvSpPr>
        <p:spPr>
          <a:xfrm>
            <a:off x="721995" y="1843326"/>
            <a:ext cx="7700010" cy="990124"/>
          </a:xfrm>
          <a:prstGeom prst="rect">
            <a:avLst/>
          </a:prstGeom>
          <a:noFill/>
          <a:ln/>
        </p:spPr>
        <p:txBody>
          <a:bodyPr wrap="square" lIns="0" tIns="0" rIns="0" bIns="0" rtlCol="0" anchor="t"/>
          <a:lstStyle/>
          <a:p>
            <a:pPr marL="0" indent="0" algn="just">
              <a:lnSpc>
                <a:spcPts val="2550"/>
              </a:lnSpc>
              <a:buNone/>
            </a:pPr>
            <a:r>
              <a:rPr lang="en-US" b="1" dirty="0">
                <a:solidFill>
                  <a:srgbClr val="464646"/>
                </a:solidFill>
                <a:ea typeface="Inter Medium" pitchFamily="34" charset="-122"/>
                <a:cs typeface="Inter Medium" pitchFamily="34" charset="-120"/>
              </a:rPr>
              <a:t>This comprehensive strategy aims to address BrightWave's core challenges, aligning the organisation with modern people-management standards and client expectations.</a:t>
            </a:r>
            <a:endParaRPr lang="en-US" b="1" dirty="0"/>
          </a:p>
        </p:txBody>
      </p:sp>
      <p:pic>
        <p:nvPicPr>
          <p:cNvPr id="5" name="Image 1" descr="preencoded.png"/>
          <p:cNvPicPr>
            <a:picLocks noChangeAspect="1"/>
          </p:cNvPicPr>
          <p:nvPr/>
        </p:nvPicPr>
        <p:blipFill>
          <a:blip r:embed="rId4"/>
          <a:stretch>
            <a:fillRect/>
          </a:stretch>
        </p:blipFill>
        <p:spPr>
          <a:xfrm>
            <a:off x="721995" y="3065502"/>
            <a:ext cx="1031438" cy="1237774"/>
          </a:xfrm>
          <a:prstGeom prst="rect">
            <a:avLst/>
          </a:prstGeom>
        </p:spPr>
      </p:pic>
      <p:sp>
        <p:nvSpPr>
          <p:cNvPr id="6" name="Text 2"/>
          <p:cNvSpPr/>
          <p:nvPr/>
        </p:nvSpPr>
        <p:spPr>
          <a:xfrm>
            <a:off x="1959650" y="3271718"/>
            <a:ext cx="4425196" cy="322302"/>
          </a:xfrm>
          <a:prstGeom prst="rect">
            <a:avLst/>
          </a:prstGeom>
          <a:noFill/>
          <a:ln/>
        </p:spPr>
        <p:txBody>
          <a:bodyPr wrap="none" lIns="0" tIns="0" rIns="0" bIns="0" rtlCol="0" anchor="t"/>
          <a:lstStyle/>
          <a:p>
            <a:pPr marL="0" indent="0" algn="l">
              <a:lnSpc>
                <a:spcPts val="2500"/>
              </a:lnSpc>
              <a:buNone/>
            </a:pPr>
            <a:r>
              <a:rPr lang="en-US" sz="2000" b="1" dirty="0">
                <a:solidFill>
                  <a:srgbClr val="464646"/>
                </a:solidFill>
                <a:highlight>
                  <a:srgbClr val="00FFFF"/>
                </a:highlight>
                <a:ea typeface="DM Sans Semi Bold" pitchFamily="34" charset="-122"/>
                <a:cs typeface="DM Sans Semi Bold" pitchFamily="34" charset="-120"/>
              </a:rPr>
              <a:t>Managerial Capability Development</a:t>
            </a:r>
            <a:endParaRPr lang="en-US" sz="2000" b="1" dirty="0">
              <a:highlight>
                <a:srgbClr val="00FFFF"/>
              </a:highlight>
            </a:endParaRPr>
          </a:p>
        </p:txBody>
      </p:sp>
      <p:sp>
        <p:nvSpPr>
          <p:cNvPr id="7" name="Text 3"/>
          <p:cNvSpPr/>
          <p:nvPr/>
        </p:nvSpPr>
        <p:spPr>
          <a:xfrm>
            <a:off x="1959650" y="3717727"/>
            <a:ext cx="6462355" cy="330041"/>
          </a:xfrm>
          <a:prstGeom prst="rect">
            <a:avLst/>
          </a:prstGeom>
          <a:noFill/>
          <a:ln/>
        </p:spPr>
        <p:txBody>
          <a:bodyPr wrap="none" lIns="0" tIns="0" rIns="0" bIns="0" rtlCol="0" anchor="t"/>
          <a:lstStyle/>
          <a:p>
            <a:pPr marL="0" indent="0" algn="l">
              <a:lnSpc>
                <a:spcPts val="2550"/>
              </a:lnSpc>
              <a:buNone/>
            </a:pPr>
            <a:r>
              <a:rPr lang="en-US" b="1" dirty="0">
                <a:solidFill>
                  <a:srgbClr val="464646"/>
                </a:solidFill>
                <a:ea typeface="Inter Medium" pitchFamily="34" charset="-122"/>
                <a:cs typeface="Inter Medium" pitchFamily="34" charset="-120"/>
              </a:rPr>
              <a:t>Equipping leaders with essential people-management skills.</a:t>
            </a:r>
            <a:endParaRPr lang="en-US" b="1" dirty="0"/>
          </a:p>
        </p:txBody>
      </p:sp>
      <p:pic>
        <p:nvPicPr>
          <p:cNvPr id="8" name="Image 2" descr="preencoded.png"/>
          <p:cNvPicPr>
            <a:picLocks noChangeAspect="1"/>
          </p:cNvPicPr>
          <p:nvPr/>
        </p:nvPicPr>
        <p:blipFill>
          <a:blip r:embed="rId5"/>
          <a:stretch>
            <a:fillRect/>
          </a:stretch>
        </p:blipFill>
        <p:spPr>
          <a:xfrm>
            <a:off x="721995" y="4303276"/>
            <a:ext cx="1031438" cy="1518523"/>
          </a:xfrm>
          <a:prstGeom prst="rect">
            <a:avLst/>
          </a:prstGeom>
        </p:spPr>
      </p:pic>
      <p:sp>
        <p:nvSpPr>
          <p:cNvPr id="9" name="Text 4"/>
          <p:cNvSpPr/>
          <p:nvPr/>
        </p:nvSpPr>
        <p:spPr>
          <a:xfrm>
            <a:off x="1959650" y="4509492"/>
            <a:ext cx="4835247" cy="322302"/>
          </a:xfrm>
          <a:prstGeom prst="rect">
            <a:avLst/>
          </a:prstGeom>
          <a:noFill/>
          <a:ln/>
        </p:spPr>
        <p:txBody>
          <a:bodyPr wrap="none" lIns="0" tIns="0" rIns="0" bIns="0" rtlCol="0" anchor="t"/>
          <a:lstStyle/>
          <a:p>
            <a:pPr marL="0" indent="0" algn="l">
              <a:lnSpc>
                <a:spcPts val="2500"/>
              </a:lnSpc>
              <a:buNone/>
            </a:pPr>
            <a:r>
              <a:rPr lang="en-US" sz="2000" b="1" dirty="0">
                <a:solidFill>
                  <a:srgbClr val="464646"/>
                </a:solidFill>
                <a:highlight>
                  <a:srgbClr val="00FFFF"/>
                </a:highlight>
                <a:ea typeface="DM Sans Semi Bold" pitchFamily="34" charset="-122"/>
                <a:cs typeface="DM Sans Semi Bold" pitchFamily="34" charset="-120"/>
              </a:rPr>
              <a:t>Modernised Performance Management</a:t>
            </a:r>
            <a:endParaRPr lang="en-US" sz="2000" b="1" dirty="0">
              <a:highlight>
                <a:srgbClr val="00FFFF"/>
              </a:highlight>
            </a:endParaRPr>
          </a:p>
        </p:txBody>
      </p:sp>
      <p:sp>
        <p:nvSpPr>
          <p:cNvPr id="10" name="Text 5"/>
          <p:cNvSpPr/>
          <p:nvPr/>
        </p:nvSpPr>
        <p:spPr>
          <a:xfrm>
            <a:off x="1959650" y="4955500"/>
            <a:ext cx="6462355" cy="660083"/>
          </a:xfrm>
          <a:prstGeom prst="rect">
            <a:avLst/>
          </a:prstGeom>
          <a:noFill/>
          <a:ln/>
        </p:spPr>
        <p:txBody>
          <a:bodyPr wrap="square" lIns="0" tIns="0" rIns="0" bIns="0" rtlCol="0" anchor="t"/>
          <a:lstStyle/>
          <a:p>
            <a:pPr marL="0" indent="0" algn="l">
              <a:lnSpc>
                <a:spcPts val="2550"/>
              </a:lnSpc>
              <a:buNone/>
            </a:pPr>
            <a:r>
              <a:rPr lang="en-US" b="1" dirty="0">
                <a:solidFill>
                  <a:srgbClr val="464646"/>
                </a:solidFill>
                <a:ea typeface="Inter Medium" pitchFamily="34" charset="-122"/>
                <a:cs typeface="Inter Medium" pitchFamily="34" charset="-120"/>
              </a:rPr>
              <a:t>Implementing a fair, consistent, and developmental performance framework.</a:t>
            </a:r>
            <a:endParaRPr lang="en-US" b="1" dirty="0"/>
          </a:p>
        </p:txBody>
      </p:sp>
      <p:pic>
        <p:nvPicPr>
          <p:cNvPr id="11" name="Image 3" descr="preencoded.png"/>
          <p:cNvPicPr>
            <a:picLocks noChangeAspect="1"/>
          </p:cNvPicPr>
          <p:nvPr/>
        </p:nvPicPr>
        <p:blipFill>
          <a:blip r:embed="rId6"/>
          <a:stretch>
            <a:fillRect/>
          </a:stretch>
        </p:blipFill>
        <p:spPr>
          <a:xfrm>
            <a:off x="721995" y="5821799"/>
            <a:ext cx="1031438" cy="1518523"/>
          </a:xfrm>
          <a:prstGeom prst="rect">
            <a:avLst/>
          </a:prstGeom>
        </p:spPr>
      </p:pic>
      <p:sp>
        <p:nvSpPr>
          <p:cNvPr id="12" name="Text 6"/>
          <p:cNvSpPr/>
          <p:nvPr/>
        </p:nvSpPr>
        <p:spPr>
          <a:xfrm>
            <a:off x="1959650" y="6028015"/>
            <a:ext cx="5153144" cy="322302"/>
          </a:xfrm>
          <a:prstGeom prst="rect">
            <a:avLst/>
          </a:prstGeom>
          <a:noFill/>
          <a:ln/>
        </p:spPr>
        <p:txBody>
          <a:bodyPr wrap="none" lIns="0" tIns="0" rIns="0" bIns="0" rtlCol="0" anchor="t"/>
          <a:lstStyle/>
          <a:p>
            <a:pPr marL="0" indent="0" algn="l">
              <a:lnSpc>
                <a:spcPts val="2500"/>
              </a:lnSpc>
              <a:buNone/>
            </a:pPr>
            <a:r>
              <a:rPr lang="en-US" sz="2000" b="1" dirty="0">
                <a:solidFill>
                  <a:srgbClr val="464646"/>
                </a:solidFill>
                <a:highlight>
                  <a:srgbClr val="00FFFF"/>
                </a:highlight>
                <a:ea typeface="DM Sans Semi Bold" pitchFamily="34" charset="-122"/>
                <a:cs typeface="DM Sans Semi Bold" pitchFamily="34" charset="-120"/>
              </a:rPr>
              <a:t>Employee Engagement &amp; Cultural Change</a:t>
            </a:r>
            <a:endParaRPr lang="en-US" sz="2000" b="1" dirty="0">
              <a:highlight>
                <a:srgbClr val="00FFFF"/>
              </a:highlight>
            </a:endParaRPr>
          </a:p>
        </p:txBody>
      </p:sp>
      <p:sp>
        <p:nvSpPr>
          <p:cNvPr id="13" name="Text 7"/>
          <p:cNvSpPr/>
          <p:nvPr/>
        </p:nvSpPr>
        <p:spPr>
          <a:xfrm>
            <a:off x="1959650" y="6474023"/>
            <a:ext cx="6462355" cy="660083"/>
          </a:xfrm>
          <a:prstGeom prst="rect">
            <a:avLst/>
          </a:prstGeom>
          <a:noFill/>
          <a:ln/>
        </p:spPr>
        <p:txBody>
          <a:bodyPr wrap="square" lIns="0" tIns="0" rIns="0" bIns="0" rtlCol="0" anchor="t"/>
          <a:lstStyle/>
          <a:p>
            <a:pPr marL="0" indent="0" algn="just">
              <a:lnSpc>
                <a:spcPts val="2550"/>
              </a:lnSpc>
              <a:buNone/>
            </a:pPr>
            <a:r>
              <a:rPr lang="en-US" b="1">
                <a:solidFill>
                  <a:srgbClr val="464646"/>
                </a:solidFill>
                <a:ea typeface="Inter Medium" pitchFamily="34" charset="-122"/>
                <a:cs typeface="Inter Medium" pitchFamily="34" charset="-120"/>
              </a:rPr>
              <a:t>Fostering a supportive, collaborative, and rewarding work environment.</a:t>
            </a:r>
            <a:endParaRPr lang="en-US" b="1" dirty="0"/>
          </a:p>
        </p:txBody>
      </p:sp>
      <p:pic>
        <p:nvPicPr>
          <p:cNvPr id="2052" name="Picture 4" descr="Lewin's Change Model in Healthcare with Real Life Example">
            <a:extLst>
              <a:ext uri="{FF2B5EF4-FFF2-40B4-BE49-F238E27FC236}">
                <a16:creationId xmlns:a16="http://schemas.microsoft.com/office/drawing/2014/main" id="{7F7C1591-75AD-88BC-3BA5-29EACBC8FCD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8407"/>
          <a:stretch>
            <a:fillRect/>
          </a:stretch>
        </p:blipFill>
        <p:spPr bwMode="auto">
          <a:xfrm>
            <a:off x="9143999" y="-150804"/>
            <a:ext cx="5634367" cy="359056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ow Kotter's 8 Step Model Facilitates Change">
            <a:extLst>
              <a:ext uri="{FF2B5EF4-FFF2-40B4-BE49-F238E27FC236}">
                <a16:creationId xmlns:a16="http://schemas.microsoft.com/office/drawing/2014/main" id="{3EB2EBA7-FBB4-FFA9-53FD-0F2AD20E562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43999" y="3399734"/>
            <a:ext cx="5486400" cy="4957882"/>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990A1010-D2C7-EE5E-8DA9-72DA237454C3}"/>
              </a:ext>
            </a:extLst>
          </p:cNvPr>
          <p:cNvSpPr txBox="1"/>
          <p:nvPr/>
        </p:nvSpPr>
        <p:spPr>
          <a:xfrm>
            <a:off x="10698480" y="3120187"/>
            <a:ext cx="3418618" cy="400110"/>
          </a:xfrm>
          <a:prstGeom prst="rect">
            <a:avLst/>
          </a:prstGeom>
          <a:noFill/>
        </p:spPr>
        <p:txBody>
          <a:bodyPr wrap="square">
            <a:spAutoFit/>
          </a:bodyPr>
          <a:lstStyle/>
          <a:p>
            <a:r>
              <a:rPr lang="en-US" sz="2000" dirty="0"/>
              <a:t>Kotter’s 8-Step Model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3074" name="Picture 2" descr="Amo model improvement of professional management – Royalty-Free Vector |  VectorStock">
            <a:extLst>
              <a:ext uri="{FF2B5EF4-FFF2-40B4-BE49-F238E27FC236}">
                <a16:creationId xmlns:a16="http://schemas.microsoft.com/office/drawing/2014/main" id="{177C7C58-91B4-41DF-8D97-16A70AC43D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104" r="10064" b="22041"/>
          <a:stretch>
            <a:fillRect/>
          </a:stretch>
        </p:blipFill>
        <p:spPr bwMode="auto">
          <a:xfrm>
            <a:off x="7050461" y="1467872"/>
            <a:ext cx="5489076" cy="3935570"/>
          </a:xfrm>
          <a:prstGeom prst="rect">
            <a:avLst/>
          </a:prstGeom>
          <a:noFill/>
          <a:extLst>
            <a:ext uri="{909E8E84-426E-40DD-AFC4-6F175D3DCCD1}">
              <a14:hiddenFill xmlns:a14="http://schemas.microsoft.com/office/drawing/2010/main">
                <a:solidFill>
                  <a:srgbClr val="FFFFFF"/>
                </a:solidFill>
              </a14:hiddenFill>
            </a:ext>
          </a:extLst>
        </p:spPr>
      </p:pic>
      <p:sp>
        <p:nvSpPr>
          <p:cNvPr id="2" name="Text 0"/>
          <p:cNvSpPr/>
          <p:nvPr/>
        </p:nvSpPr>
        <p:spPr>
          <a:xfrm>
            <a:off x="1469070" y="388199"/>
            <a:ext cx="11692259" cy="533162"/>
          </a:xfrm>
          <a:prstGeom prst="rect">
            <a:avLst/>
          </a:prstGeom>
          <a:solidFill>
            <a:schemeClr val="accent4">
              <a:lumMod val="20000"/>
              <a:lumOff val="80000"/>
            </a:schemeClr>
          </a:solidFill>
          <a:ln/>
        </p:spPr>
        <p:txBody>
          <a:bodyPr wrap="none" lIns="0" tIns="0" rIns="0" bIns="0" rtlCol="0" anchor="t"/>
          <a:lstStyle/>
          <a:p>
            <a:pPr marL="0" indent="0" algn="ctr">
              <a:lnSpc>
                <a:spcPts val="4150"/>
              </a:lnSpc>
              <a:buNone/>
            </a:pPr>
            <a:r>
              <a:rPr lang="en-US" sz="3600" b="1" dirty="0">
                <a:solidFill>
                  <a:srgbClr val="030303"/>
                </a:solidFill>
                <a:ea typeface="DM Sans Semi Bold" pitchFamily="34" charset="-122"/>
                <a:cs typeface="DM Sans Semi Bold" pitchFamily="34" charset="-120"/>
              </a:rPr>
              <a:t>Recommendation 1: Manager Capability Development</a:t>
            </a:r>
            <a:endParaRPr lang="en-US" sz="3600" b="1" dirty="0"/>
          </a:p>
        </p:txBody>
      </p:sp>
      <p:sp>
        <p:nvSpPr>
          <p:cNvPr id="3" name="Text 1"/>
          <p:cNvSpPr/>
          <p:nvPr/>
        </p:nvSpPr>
        <p:spPr>
          <a:xfrm>
            <a:off x="597218" y="1343620"/>
            <a:ext cx="13435965" cy="272891"/>
          </a:xfrm>
          <a:prstGeom prst="rect">
            <a:avLst/>
          </a:prstGeom>
          <a:noFill/>
          <a:ln/>
        </p:spPr>
        <p:txBody>
          <a:bodyPr wrap="none" lIns="0" tIns="0" rIns="0" bIns="0" rtlCol="0" anchor="t"/>
          <a:lstStyle/>
          <a:p>
            <a:pPr marL="0" indent="0" algn="l">
              <a:lnSpc>
                <a:spcPts val="2100"/>
              </a:lnSpc>
              <a:buNone/>
            </a:pPr>
            <a:r>
              <a:rPr lang="en-US" dirty="0">
                <a:solidFill>
                  <a:srgbClr val="464646"/>
                </a:solidFill>
                <a:latin typeface="Inter Medium" pitchFamily="34" charset="0"/>
                <a:ea typeface="Inter Medium" pitchFamily="34" charset="-122"/>
                <a:cs typeface="Inter Medium" pitchFamily="34" charset="-120"/>
              </a:rPr>
              <a:t>Investing in leadership training is paramount to fostering a consistent and supportive management approach across BrightWave.</a:t>
            </a:r>
            <a:endParaRPr lang="en-US" dirty="0"/>
          </a:p>
        </p:txBody>
      </p:sp>
      <p:sp>
        <p:nvSpPr>
          <p:cNvPr id="4" name="Text 2"/>
          <p:cNvSpPr/>
          <p:nvPr/>
        </p:nvSpPr>
        <p:spPr>
          <a:xfrm>
            <a:off x="597218" y="1901874"/>
            <a:ext cx="4108597" cy="391416"/>
          </a:xfrm>
          <a:prstGeom prst="rect">
            <a:avLst/>
          </a:prstGeom>
          <a:solidFill>
            <a:schemeClr val="accent6">
              <a:lumMod val="40000"/>
              <a:lumOff val="60000"/>
            </a:schemeClr>
          </a:solidFill>
          <a:ln/>
        </p:spPr>
        <p:txBody>
          <a:bodyPr wrap="none" lIns="0" tIns="0" rIns="0" bIns="0" rtlCol="0" anchor="t"/>
          <a:lstStyle/>
          <a:p>
            <a:pPr marL="0" indent="0" algn="l">
              <a:lnSpc>
                <a:spcPts val="2050"/>
              </a:lnSpc>
              <a:buNone/>
            </a:pPr>
            <a:r>
              <a:rPr lang="en-US" sz="2400" b="1" dirty="0">
                <a:solidFill>
                  <a:srgbClr val="030303"/>
                </a:solidFill>
                <a:ea typeface="DM Sans Semi Bold" pitchFamily="34" charset="-122"/>
                <a:cs typeface="DM Sans Semi Bold" pitchFamily="34" charset="-120"/>
              </a:rPr>
              <a:t>Structured Training Program</a:t>
            </a:r>
            <a:endParaRPr lang="en-US" sz="2400" b="1" dirty="0"/>
          </a:p>
        </p:txBody>
      </p:sp>
      <p:sp>
        <p:nvSpPr>
          <p:cNvPr id="5" name="Text 3"/>
          <p:cNvSpPr/>
          <p:nvPr/>
        </p:nvSpPr>
        <p:spPr>
          <a:xfrm>
            <a:off x="597218" y="2561371"/>
            <a:ext cx="7895034" cy="272891"/>
          </a:xfrm>
          <a:prstGeom prst="rect">
            <a:avLst/>
          </a:prstGeom>
          <a:noFill/>
          <a:ln/>
        </p:spPr>
        <p:txBody>
          <a:bodyPr wrap="none" lIns="0" tIns="0" rIns="0" bIns="0" rtlCol="0" anchor="t"/>
          <a:lstStyle/>
          <a:p>
            <a:pPr marL="0" indent="0" algn="l">
              <a:lnSpc>
                <a:spcPts val="2100"/>
              </a:lnSpc>
              <a:buNone/>
            </a:pPr>
            <a:r>
              <a:rPr lang="en-US" dirty="0">
                <a:solidFill>
                  <a:srgbClr val="464646"/>
                </a:solidFill>
                <a:latin typeface="Inter Medium" pitchFamily="34" charset="0"/>
                <a:ea typeface="Inter Medium" pitchFamily="34" charset="-122"/>
                <a:cs typeface="Inter Medium" pitchFamily="34" charset="-120"/>
              </a:rPr>
              <a:t>A six-month program focused on:</a:t>
            </a:r>
            <a:endParaRPr lang="en-US" dirty="0"/>
          </a:p>
        </p:txBody>
      </p:sp>
      <p:sp>
        <p:nvSpPr>
          <p:cNvPr id="6" name="Text 4"/>
          <p:cNvSpPr/>
          <p:nvPr/>
        </p:nvSpPr>
        <p:spPr>
          <a:xfrm>
            <a:off x="597218" y="3079993"/>
            <a:ext cx="7895034" cy="272891"/>
          </a:xfrm>
          <a:prstGeom prst="rect">
            <a:avLst/>
          </a:prstGeom>
          <a:noFill/>
          <a:ln/>
        </p:spPr>
        <p:txBody>
          <a:bodyPr wrap="none" lIns="0" tIns="0" rIns="0" bIns="0" rtlCol="0" anchor="t"/>
          <a:lstStyle/>
          <a:p>
            <a:pPr marL="342900" indent="-342900" algn="l">
              <a:lnSpc>
                <a:spcPts val="2100"/>
              </a:lnSpc>
              <a:buSzPct val="100000"/>
              <a:buChar char="•"/>
            </a:pPr>
            <a:r>
              <a:rPr lang="en-US" dirty="0">
                <a:solidFill>
                  <a:srgbClr val="464646"/>
                </a:solidFill>
                <a:latin typeface="Inter Medium" pitchFamily="34" charset="0"/>
                <a:ea typeface="Inter Medium" pitchFamily="34" charset="-122"/>
                <a:cs typeface="Inter Medium" pitchFamily="34" charset="-120"/>
              </a:rPr>
              <a:t>Coaching and feedback techniques</a:t>
            </a:r>
            <a:endParaRPr lang="en-US" dirty="0"/>
          </a:p>
        </p:txBody>
      </p:sp>
      <p:sp>
        <p:nvSpPr>
          <p:cNvPr id="7" name="Text 5"/>
          <p:cNvSpPr/>
          <p:nvPr/>
        </p:nvSpPr>
        <p:spPr>
          <a:xfrm>
            <a:off x="597218" y="3470002"/>
            <a:ext cx="7895034" cy="272891"/>
          </a:xfrm>
          <a:prstGeom prst="rect">
            <a:avLst/>
          </a:prstGeom>
          <a:noFill/>
          <a:ln/>
        </p:spPr>
        <p:txBody>
          <a:bodyPr wrap="none" lIns="0" tIns="0" rIns="0" bIns="0" rtlCol="0" anchor="t"/>
          <a:lstStyle/>
          <a:p>
            <a:pPr marL="342900" indent="-342900" algn="l">
              <a:lnSpc>
                <a:spcPts val="2100"/>
              </a:lnSpc>
              <a:buSzPct val="100000"/>
              <a:buChar char="•"/>
            </a:pPr>
            <a:r>
              <a:rPr lang="en-US" dirty="0">
                <a:solidFill>
                  <a:srgbClr val="464646"/>
                </a:solidFill>
                <a:latin typeface="Inter Medium" pitchFamily="34" charset="0"/>
                <a:ea typeface="Inter Medium" pitchFamily="34" charset="-122"/>
                <a:cs typeface="Inter Medium" pitchFamily="34" charset="-120"/>
              </a:rPr>
              <a:t>Effective communication strategies</a:t>
            </a:r>
            <a:endParaRPr lang="en-US" dirty="0"/>
          </a:p>
        </p:txBody>
      </p:sp>
      <p:sp>
        <p:nvSpPr>
          <p:cNvPr id="8" name="Text 6"/>
          <p:cNvSpPr/>
          <p:nvPr/>
        </p:nvSpPr>
        <p:spPr>
          <a:xfrm>
            <a:off x="597218" y="3943060"/>
            <a:ext cx="7895034" cy="272891"/>
          </a:xfrm>
          <a:prstGeom prst="rect">
            <a:avLst/>
          </a:prstGeom>
          <a:noFill/>
          <a:ln/>
        </p:spPr>
        <p:txBody>
          <a:bodyPr wrap="none" lIns="0" tIns="0" rIns="0" bIns="0" rtlCol="0" anchor="t"/>
          <a:lstStyle/>
          <a:p>
            <a:pPr marL="342900" indent="-342900" algn="l">
              <a:lnSpc>
                <a:spcPts val="2100"/>
              </a:lnSpc>
              <a:buSzPct val="100000"/>
              <a:buChar char="•"/>
            </a:pPr>
            <a:r>
              <a:rPr lang="en-US" dirty="0">
                <a:solidFill>
                  <a:srgbClr val="464646"/>
                </a:solidFill>
                <a:latin typeface="Inter Medium" pitchFamily="34" charset="0"/>
                <a:ea typeface="Inter Medium" pitchFamily="34" charset="-122"/>
                <a:cs typeface="Inter Medium" pitchFamily="34" charset="-120"/>
              </a:rPr>
              <a:t>Motivation and team building</a:t>
            </a:r>
            <a:endParaRPr lang="en-US" dirty="0"/>
          </a:p>
        </p:txBody>
      </p:sp>
      <p:sp>
        <p:nvSpPr>
          <p:cNvPr id="9" name="Text 7"/>
          <p:cNvSpPr/>
          <p:nvPr/>
        </p:nvSpPr>
        <p:spPr>
          <a:xfrm>
            <a:off x="597218" y="4343395"/>
            <a:ext cx="7895034" cy="272891"/>
          </a:xfrm>
          <a:prstGeom prst="rect">
            <a:avLst/>
          </a:prstGeom>
          <a:noFill/>
          <a:ln/>
        </p:spPr>
        <p:txBody>
          <a:bodyPr wrap="none" lIns="0" tIns="0" rIns="0" bIns="0" rtlCol="0" anchor="t"/>
          <a:lstStyle/>
          <a:p>
            <a:pPr marL="342900" indent="-342900" algn="l">
              <a:lnSpc>
                <a:spcPts val="2100"/>
              </a:lnSpc>
              <a:buSzPct val="100000"/>
              <a:buChar char="•"/>
            </a:pPr>
            <a:r>
              <a:rPr lang="en-US" dirty="0">
                <a:solidFill>
                  <a:srgbClr val="464646"/>
                </a:solidFill>
                <a:latin typeface="Inter Medium" pitchFamily="34" charset="0"/>
                <a:ea typeface="Inter Medium" pitchFamily="34" charset="-122"/>
                <a:cs typeface="Inter Medium" pitchFamily="34" charset="-120"/>
              </a:rPr>
              <a:t>Handling difficult conversations and conflict resolution</a:t>
            </a:r>
            <a:endParaRPr lang="en-US" dirty="0"/>
          </a:p>
        </p:txBody>
      </p:sp>
      <p:sp>
        <p:nvSpPr>
          <p:cNvPr id="10" name="Text 8"/>
          <p:cNvSpPr/>
          <p:nvPr/>
        </p:nvSpPr>
        <p:spPr>
          <a:xfrm>
            <a:off x="597218" y="5335665"/>
            <a:ext cx="12789598" cy="951121"/>
          </a:xfrm>
          <a:prstGeom prst="rect">
            <a:avLst/>
          </a:prstGeom>
          <a:noFill/>
          <a:ln/>
        </p:spPr>
        <p:txBody>
          <a:bodyPr wrap="square" lIns="0" tIns="0" rIns="0" bIns="0" rtlCol="0" anchor="t"/>
          <a:lstStyle/>
          <a:p>
            <a:pPr marL="0" indent="0" algn="just">
              <a:lnSpc>
                <a:spcPts val="2100"/>
              </a:lnSpc>
              <a:buNone/>
            </a:pPr>
            <a:r>
              <a:rPr lang="en-US" dirty="0">
                <a:solidFill>
                  <a:srgbClr val="464646"/>
                </a:solidFill>
                <a:latin typeface="Inter Medium" pitchFamily="34" charset="0"/>
                <a:ea typeface="Inter Medium" pitchFamily="34" charset="-122"/>
                <a:cs typeface="Inter Medium" pitchFamily="34" charset="-120"/>
              </a:rPr>
              <a:t>This aligns with research demonstrating that capable managers significantly improve employee engagement and retention (Ulrich et al., 2020).</a:t>
            </a:r>
            <a:endParaRPr lang="en-US" dirty="0"/>
          </a:p>
        </p:txBody>
      </p:sp>
      <p:sp>
        <p:nvSpPr>
          <p:cNvPr id="12" name="Shape 9"/>
          <p:cNvSpPr/>
          <p:nvPr/>
        </p:nvSpPr>
        <p:spPr>
          <a:xfrm>
            <a:off x="597218" y="6290598"/>
            <a:ext cx="13435965" cy="1127369"/>
          </a:xfrm>
          <a:prstGeom prst="roundRect">
            <a:avLst>
              <a:gd name="adj" fmla="val 3531"/>
            </a:avLst>
          </a:prstGeom>
          <a:solidFill>
            <a:srgbClr val="BEF3E2"/>
          </a:solidFill>
          <a:ln/>
        </p:spPr>
        <p:txBody>
          <a:bodyPr/>
          <a:lstStyle/>
          <a:p>
            <a:pPr>
              <a:lnSpc>
                <a:spcPct val="150000"/>
              </a:lnSpc>
            </a:pPr>
            <a:r>
              <a:rPr lang="en-US" sz="2000" b="1" dirty="0"/>
              <a:t>New supervisors will receive a clear developmental pathway supported by mentoring from senior leaders to embed consistent leadership behaviors.</a:t>
            </a:r>
          </a:p>
        </p:txBody>
      </p:sp>
      <p:pic>
        <p:nvPicPr>
          <p:cNvPr id="13" name="Image 1" descr="preencoded.png"/>
          <p:cNvPicPr>
            <a:picLocks noChangeAspect="1"/>
          </p:cNvPicPr>
          <p:nvPr/>
        </p:nvPicPr>
        <p:blipFill>
          <a:blip r:embed="rId4"/>
          <a:stretch>
            <a:fillRect/>
          </a:stretch>
        </p:blipFill>
        <p:spPr>
          <a:xfrm>
            <a:off x="383977" y="6336975"/>
            <a:ext cx="213241" cy="170617"/>
          </a:xfrm>
          <a:prstGeom prst="rect">
            <a:avLst/>
          </a:prstGeom>
        </p:spPr>
      </p:pic>
      <p:sp>
        <p:nvSpPr>
          <p:cNvPr id="14" name="Rectangle 13">
            <a:extLst>
              <a:ext uri="{FF2B5EF4-FFF2-40B4-BE49-F238E27FC236}">
                <a16:creationId xmlns:a16="http://schemas.microsoft.com/office/drawing/2014/main" id="{E2D27171-CE20-051A-4FD9-0508DC6D5BCD}"/>
              </a:ext>
            </a:extLst>
          </p:cNvPr>
          <p:cNvSpPr/>
          <p:nvPr/>
        </p:nvSpPr>
        <p:spPr>
          <a:xfrm>
            <a:off x="12221737" y="7627434"/>
            <a:ext cx="2408663" cy="52410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676542" y="582336"/>
            <a:ext cx="13277195" cy="699848"/>
          </a:xfrm>
          <a:prstGeom prst="rect">
            <a:avLst/>
          </a:prstGeom>
          <a:solidFill>
            <a:schemeClr val="accent4">
              <a:lumMod val="20000"/>
              <a:lumOff val="80000"/>
            </a:schemeClr>
          </a:solidFill>
          <a:ln/>
        </p:spPr>
        <p:txBody>
          <a:bodyPr wrap="none" lIns="0" tIns="0" rIns="0" bIns="0" rtlCol="0" anchor="t"/>
          <a:lstStyle/>
          <a:p>
            <a:pPr marL="0" indent="0" algn="ctr">
              <a:lnSpc>
                <a:spcPts val="5350"/>
              </a:lnSpc>
              <a:buNone/>
            </a:pPr>
            <a:r>
              <a:rPr lang="en-US" sz="4300" b="1" dirty="0">
                <a:solidFill>
                  <a:srgbClr val="030303"/>
                </a:solidFill>
                <a:ea typeface="DM Sans Semi Bold" pitchFamily="34" charset="-122"/>
                <a:cs typeface="DM Sans Semi Bold" pitchFamily="34" charset="-120"/>
              </a:rPr>
              <a:t>Recommendation 2: Modern Performance Management</a:t>
            </a:r>
            <a:endParaRPr lang="en-US" sz="4300" b="1" dirty="0"/>
          </a:p>
        </p:txBody>
      </p:sp>
      <p:sp>
        <p:nvSpPr>
          <p:cNvPr id="3" name="Text 1"/>
          <p:cNvSpPr/>
          <p:nvPr/>
        </p:nvSpPr>
        <p:spPr>
          <a:xfrm>
            <a:off x="765453" y="1894880"/>
            <a:ext cx="13099494" cy="699849"/>
          </a:xfrm>
          <a:prstGeom prst="rect">
            <a:avLst/>
          </a:prstGeom>
          <a:noFill/>
          <a:ln/>
        </p:spPr>
        <p:txBody>
          <a:bodyPr wrap="square" lIns="0" tIns="0" rIns="0" bIns="0" rtlCol="0" anchor="t"/>
          <a:lstStyle/>
          <a:p>
            <a:pPr marL="0" indent="0" algn="l">
              <a:lnSpc>
                <a:spcPts val="2750"/>
              </a:lnSpc>
              <a:buNone/>
            </a:pPr>
            <a:r>
              <a:rPr lang="en-US" sz="1700" dirty="0">
                <a:solidFill>
                  <a:srgbClr val="464646"/>
                </a:solidFill>
                <a:latin typeface="Inter Medium" pitchFamily="34" charset="0"/>
                <a:ea typeface="Inter Medium" pitchFamily="34" charset="-122"/>
                <a:cs typeface="Inter Medium" pitchFamily="34" charset="-120"/>
              </a:rPr>
              <a:t>A contemporary performance management framework will drive accountability and nurture continuous employee development.</a:t>
            </a:r>
            <a:endParaRPr lang="en-US" sz="1700" dirty="0"/>
          </a:p>
        </p:txBody>
      </p:sp>
      <p:sp>
        <p:nvSpPr>
          <p:cNvPr id="4" name="Text 2"/>
          <p:cNvSpPr/>
          <p:nvPr/>
        </p:nvSpPr>
        <p:spPr>
          <a:xfrm>
            <a:off x="765453" y="2840712"/>
            <a:ext cx="218718" cy="273368"/>
          </a:xfrm>
          <a:prstGeom prst="rect">
            <a:avLst/>
          </a:prstGeom>
          <a:noFill/>
          <a:ln/>
        </p:spPr>
        <p:txBody>
          <a:bodyPr wrap="none" lIns="0" tIns="0" rIns="0" bIns="0" rtlCol="0" anchor="t"/>
          <a:lstStyle/>
          <a:p>
            <a:pPr marL="0" indent="0" algn="l">
              <a:lnSpc>
                <a:spcPts val="2750"/>
              </a:lnSpc>
              <a:buNone/>
            </a:pPr>
            <a:r>
              <a:rPr lang="en-US" sz="1700" dirty="0">
                <a:solidFill>
                  <a:srgbClr val="464646"/>
                </a:solidFill>
                <a:latin typeface="DM Sans Light" pitchFamily="34" charset="0"/>
                <a:ea typeface="DM Sans Light" pitchFamily="34" charset="-122"/>
                <a:cs typeface="DM Sans Light" pitchFamily="34" charset="-120"/>
              </a:rPr>
              <a:t>01</a:t>
            </a:r>
            <a:endParaRPr lang="en-US" sz="1700" dirty="0"/>
          </a:p>
        </p:txBody>
      </p:sp>
      <p:sp>
        <p:nvSpPr>
          <p:cNvPr id="5" name="Shape 3"/>
          <p:cNvSpPr/>
          <p:nvPr/>
        </p:nvSpPr>
        <p:spPr>
          <a:xfrm>
            <a:off x="765453" y="3181945"/>
            <a:ext cx="4220647" cy="30480"/>
          </a:xfrm>
          <a:prstGeom prst="rect">
            <a:avLst/>
          </a:prstGeom>
          <a:solidFill>
            <a:srgbClr val="1C9770"/>
          </a:solidFill>
          <a:ln/>
        </p:spPr>
        <p:txBody>
          <a:bodyPr/>
          <a:lstStyle/>
          <a:p>
            <a:endParaRPr lang="en-US"/>
          </a:p>
        </p:txBody>
      </p:sp>
      <p:sp>
        <p:nvSpPr>
          <p:cNvPr id="6" name="Text 4"/>
          <p:cNvSpPr/>
          <p:nvPr/>
        </p:nvSpPr>
        <p:spPr>
          <a:xfrm>
            <a:off x="765453" y="3352205"/>
            <a:ext cx="2734032" cy="341709"/>
          </a:xfrm>
          <a:prstGeom prst="rect">
            <a:avLst/>
          </a:prstGeom>
          <a:noFill/>
          <a:ln/>
        </p:spPr>
        <p:txBody>
          <a:bodyPr wrap="none" lIns="0" tIns="0" rIns="0" bIns="0" rtlCol="0" anchor="t"/>
          <a:lstStyle/>
          <a:p>
            <a:pPr marL="0" indent="0" algn="l">
              <a:lnSpc>
                <a:spcPts val="2650"/>
              </a:lnSpc>
              <a:buNone/>
            </a:pPr>
            <a:r>
              <a:rPr lang="en-US" sz="2150" b="1" dirty="0">
                <a:solidFill>
                  <a:schemeClr val="accent1"/>
                </a:solidFill>
                <a:latin typeface="DM Sans Semi Bold" pitchFamily="34" charset="0"/>
                <a:ea typeface="DM Sans Semi Bold" pitchFamily="34" charset="-122"/>
                <a:cs typeface="DM Sans Semi Bold" pitchFamily="34" charset="-120"/>
              </a:rPr>
              <a:t>Quarterly Check-ins</a:t>
            </a:r>
            <a:endParaRPr lang="en-US" sz="2150" b="1" dirty="0">
              <a:solidFill>
                <a:schemeClr val="accent1"/>
              </a:solidFill>
            </a:endParaRPr>
          </a:p>
        </p:txBody>
      </p:sp>
      <p:sp>
        <p:nvSpPr>
          <p:cNvPr id="7" name="Text 5"/>
          <p:cNvSpPr/>
          <p:nvPr/>
        </p:nvSpPr>
        <p:spPr>
          <a:xfrm>
            <a:off x="765453" y="3825121"/>
            <a:ext cx="4220647" cy="1049774"/>
          </a:xfrm>
          <a:prstGeom prst="rect">
            <a:avLst/>
          </a:prstGeom>
          <a:noFill/>
          <a:ln/>
        </p:spPr>
        <p:txBody>
          <a:bodyPr wrap="square" lIns="0" tIns="0" rIns="0" bIns="0" rtlCol="0" anchor="t"/>
          <a:lstStyle/>
          <a:p>
            <a:pPr marL="0" indent="0" algn="l">
              <a:lnSpc>
                <a:spcPts val="2750"/>
              </a:lnSpc>
              <a:buNone/>
            </a:pPr>
            <a:r>
              <a:rPr lang="en-US" sz="1700" dirty="0">
                <a:solidFill>
                  <a:srgbClr val="464646"/>
                </a:solidFill>
                <a:latin typeface="Inter Medium" pitchFamily="34" charset="0"/>
                <a:ea typeface="Inter Medium" pitchFamily="34" charset="-122"/>
                <a:cs typeface="Inter Medium" pitchFamily="34" charset="-120"/>
              </a:rPr>
              <a:t>Replacing annual reviews with regular dialogues to provide timely feedback and support.</a:t>
            </a:r>
            <a:endParaRPr lang="en-US" sz="1700" dirty="0"/>
          </a:p>
        </p:txBody>
      </p:sp>
      <p:sp>
        <p:nvSpPr>
          <p:cNvPr id="8" name="Text 6"/>
          <p:cNvSpPr/>
          <p:nvPr/>
        </p:nvSpPr>
        <p:spPr>
          <a:xfrm>
            <a:off x="5204817" y="2840712"/>
            <a:ext cx="218718" cy="273368"/>
          </a:xfrm>
          <a:prstGeom prst="rect">
            <a:avLst/>
          </a:prstGeom>
          <a:noFill/>
          <a:ln/>
        </p:spPr>
        <p:txBody>
          <a:bodyPr wrap="none" lIns="0" tIns="0" rIns="0" bIns="0" rtlCol="0" anchor="t"/>
          <a:lstStyle/>
          <a:p>
            <a:pPr marL="0" indent="0" algn="l">
              <a:lnSpc>
                <a:spcPts val="2750"/>
              </a:lnSpc>
              <a:buNone/>
            </a:pPr>
            <a:r>
              <a:rPr lang="en-US" sz="1700" dirty="0">
                <a:solidFill>
                  <a:srgbClr val="464646"/>
                </a:solidFill>
                <a:latin typeface="DM Sans Light" pitchFamily="34" charset="0"/>
                <a:ea typeface="DM Sans Light" pitchFamily="34" charset="-122"/>
                <a:cs typeface="DM Sans Light" pitchFamily="34" charset="-120"/>
              </a:rPr>
              <a:t>02</a:t>
            </a:r>
            <a:endParaRPr lang="en-US" sz="1700" dirty="0"/>
          </a:p>
        </p:txBody>
      </p:sp>
      <p:sp>
        <p:nvSpPr>
          <p:cNvPr id="9" name="Shape 7"/>
          <p:cNvSpPr/>
          <p:nvPr/>
        </p:nvSpPr>
        <p:spPr>
          <a:xfrm>
            <a:off x="5204817" y="3181945"/>
            <a:ext cx="4220647" cy="30480"/>
          </a:xfrm>
          <a:prstGeom prst="rect">
            <a:avLst/>
          </a:prstGeom>
          <a:solidFill>
            <a:srgbClr val="1C9770"/>
          </a:solidFill>
          <a:ln/>
        </p:spPr>
        <p:txBody>
          <a:bodyPr/>
          <a:lstStyle/>
          <a:p>
            <a:endParaRPr lang="en-US"/>
          </a:p>
        </p:txBody>
      </p:sp>
      <p:sp>
        <p:nvSpPr>
          <p:cNvPr id="10" name="Text 8"/>
          <p:cNvSpPr/>
          <p:nvPr/>
        </p:nvSpPr>
        <p:spPr>
          <a:xfrm>
            <a:off x="5204817" y="3352205"/>
            <a:ext cx="2734032" cy="341709"/>
          </a:xfrm>
          <a:prstGeom prst="rect">
            <a:avLst/>
          </a:prstGeom>
          <a:noFill/>
          <a:ln/>
        </p:spPr>
        <p:txBody>
          <a:bodyPr wrap="none" lIns="0" tIns="0" rIns="0" bIns="0" rtlCol="0" anchor="t"/>
          <a:lstStyle/>
          <a:p>
            <a:pPr marL="0" indent="0" algn="l">
              <a:lnSpc>
                <a:spcPts val="2650"/>
              </a:lnSpc>
              <a:buNone/>
            </a:pPr>
            <a:r>
              <a:rPr lang="en-US" sz="2150" b="1" dirty="0">
                <a:solidFill>
                  <a:schemeClr val="accent1"/>
                </a:solidFill>
                <a:latin typeface="DM Sans Semi Bold" pitchFamily="34" charset="0"/>
                <a:ea typeface="DM Sans Semi Bold" pitchFamily="34" charset="-122"/>
                <a:cs typeface="DM Sans Semi Bold" pitchFamily="34" charset="-120"/>
              </a:rPr>
              <a:t>SMART Goal-Setting</a:t>
            </a:r>
            <a:endParaRPr lang="en-US" sz="2150" b="1" dirty="0">
              <a:solidFill>
                <a:schemeClr val="accent1"/>
              </a:solidFill>
            </a:endParaRPr>
          </a:p>
        </p:txBody>
      </p:sp>
      <p:sp>
        <p:nvSpPr>
          <p:cNvPr id="11" name="Text 9"/>
          <p:cNvSpPr/>
          <p:nvPr/>
        </p:nvSpPr>
        <p:spPr>
          <a:xfrm>
            <a:off x="5204817" y="3825121"/>
            <a:ext cx="4220647" cy="1399699"/>
          </a:xfrm>
          <a:prstGeom prst="rect">
            <a:avLst/>
          </a:prstGeom>
          <a:noFill/>
          <a:ln/>
        </p:spPr>
        <p:txBody>
          <a:bodyPr wrap="square" lIns="0" tIns="0" rIns="0" bIns="0" rtlCol="0" anchor="t"/>
          <a:lstStyle/>
          <a:p>
            <a:pPr marL="0" indent="0" algn="l">
              <a:lnSpc>
                <a:spcPts val="2750"/>
              </a:lnSpc>
              <a:buNone/>
            </a:pPr>
            <a:r>
              <a:rPr lang="en-US" sz="1700" dirty="0">
                <a:solidFill>
                  <a:srgbClr val="464646"/>
                </a:solidFill>
                <a:latin typeface="Inter Medium" pitchFamily="34" charset="0"/>
                <a:ea typeface="Inter Medium" pitchFamily="34" charset="-122"/>
                <a:cs typeface="Inter Medium" pitchFamily="34" charset="-120"/>
              </a:rPr>
              <a:t>Goals will be Specific, Measurable, Achievable, Relevant, and Time-bound, aligning with client expectations and internal standards (Aguinis, 2019).</a:t>
            </a:r>
            <a:endParaRPr lang="en-US" sz="1700" dirty="0"/>
          </a:p>
        </p:txBody>
      </p:sp>
      <p:sp>
        <p:nvSpPr>
          <p:cNvPr id="12" name="Text 10"/>
          <p:cNvSpPr/>
          <p:nvPr/>
        </p:nvSpPr>
        <p:spPr>
          <a:xfrm>
            <a:off x="9644182" y="2840712"/>
            <a:ext cx="218718" cy="273368"/>
          </a:xfrm>
          <a:prstGeom prst="rect">
            <a:avLst/>
          </a:prstGeom>
          <a:noFill/>
          <a:ln/>
        </p:spPr>
        <p:txBody>
          <a:bodyPr wrap="none" lIns="0" tIns="0" rIns="0" bIns="0" rtlCol="0" anchor="t"/>
          <a:lstStyle/>
          <a:p>
            <a:pPr marL="0" indent="0" algn="l">
              <a:lnSpc>
                <a:spcPts val="2750"/>
              </a:lnSpc>
              <a:buNone/>
            </a:pPr>
            <a:r>
              <a:rPr lang="en-US" sz="1700" dirty="0">
                <a:solidFill>
                  <a:srgbClr val="464646"/>
                </a:solidFill>
                <a:latin typeface="DM Sans Light" pitchFamily="34" charset="0"/>
                <a:ea typeface="DM Sans Light" pitchFamily="34" charset="-122"/>
                <a:cs typeface="DM Sans Light" pitchFamily="34" charset="-120"/>
              </a:rPr>
              <a:t>03</a:t>
            </a:r>
            <a:endParaRPr lang="en-US" sz="1700" dirty="0"/>
          </a:p>
        </p:txBody>
      </p:sp>
      <p:sp>
        <p:nvSpPr>
          <p:cNvPr id="13" name="Shape 11"/>
          <p:cNvSpPr/>
          <p:nvPr/>
        </p:nvSpPr>
        <p:spPr>
          <a:xfrm>
            <a:off x="9644182" y="3181945"/>
            <a:ext cx="4220647" cy="30480"/>
          </a:xfrm>
          <a:prstGeom prst="rect">
            <a:avLst/>
          </a:prstGeom>
          <a:solidFill>
            <a:srgbClr val="1C9770"/>
          </a:solidFill>
          <a:ln/>
        </p:spPr>
        <p:txBody>
          <a:bodyPr/>
          <a:lstStyle/>
          <a:p>
            <a:endParaRPr lang="en-US"/>
          </a:p>
        </p:txBody>
      </p:sp>
      <p:sp>
        <p:nvSpPr>
          <p:cNvPr id="14" name="Text 12"/>
          <p:cNvSpPr/>
          <p:nvPr/>
        </p:nvSpPr>
        <p:spPr>
          <a:xfrm>
            <a:off x="9644182" y="3352205"/>
            <a:ext cx="3908346" cy="341709"/>
          </a:xfrm>
          <a:prstGeom prst="rect">
            <a:avLst/>
          </a:prstGeom>
          <a:noFill/>
          <a:ln/>
        </p:spPr>
        <p:txBody>
          <a:bodyPr wrap="none" lIns="0" tIns="0" rIns="0" bIns="0" rtlCol="0" anchor="t"/>
          <a:lstStyle/>
          <a:p>
            <a:pPr marL="0" indent="0" algn="l">
              <a:lnSpc>
                <a:spcPts val="2650"/>
              </a:lnSpc>
              <a:buNone/>
            </a:pPr>
            <a:r>
              <a:rPr lang="en-US" sz="2150" b="1" dirty="0">
                <a:solidFill>
                  <a:schemeClr val="accent1"/>
                </a:solidFill>
                <a:latin typeface="DM Sans Semi Bold" pitchFamily="34" charset="0"/>
                <a:ea typeface="DM Sans Semi Bold" pitchFamily="34" charset="-122"/>
                <a:cs typeface="DM Sans Semi Bold" pitchFamily="34" charset="-120"/>
              </a:rPr>
              <a:t>Early Intervention Procedures</a:t>
            </a:r>
            <a:endParaRPr lang="en-US" sz="2150" b="1" dirty="0">
              <a:solidFill>
                <a:schemeClr val="accent1"/>
              </a:solidFill>
            </a:endParaRPr>
          </a:p>
        </p:txBody>
      </p:sp>
      <p:sp>
        <p:nvSpPr>
          <p:cNvPr id="15" name="Text 13"/>
          <p:cNvSpPr/>
          <p:nvPr/>
        </p:nvSpPr>
        <p:spPr>
          <a:xfrm>
            <a:off x="9644182" y="3825121"/>
            <a:ext cx="4220647" cy="1049774"/>
          </a:xfrm>
          <a:prstGeom prst="rect">
            <a:avLst/>
          </a:prstGeom>
          <a:noFill/>
          <a:ln/>
        </p:spPr>
        <p:txBody>
          <a:bodyPr wrap="square" lIns="0" tIns="0" rIns="0" bIns="0" rtlCol="0" anchor="t"/>
          <a:lstStyle/>
          <a:p>
            <a:pPr marL="0" indent="0" algn="l">
              <a:lnSpc>
                <a:spcPts val="2750"/>
              </a:lnSpc>
              <a:buNone/>
            </a:pPr>
            <a:r>
              <a:rPr lang="en-US" sz="1700" dirty="0">
                <a:solidFill>
                  <a:srgbClr val="464646"/>
                </a:solidFill>
                <a:latin typeface="Inter Medium" pitchFamily="34" charset="0"/>
                <a:ea typeface="Inter Medium" pitchFamily="34" charset="-122"/>
                <a:cs typeface="Inter Medium" pitchFamily="34" charset="-120"/>
              </a:rPr>
              <a:t>Formalising processes for addressing underperformance with constructive support.</a:t>
            </a:r>
            <a:endParaRPr lang="en-US" sz="1700" dirty="0"/>
          </a:p>
        </p:txBody>
      </p:sp>
      <p:sp>
        <p:nvSpPr>
          <p:cNvPr id="16" name="Text 14"/>
          <p:cNvSpPr/>
          <p:nvPr/>
        </p:nvSpPr>
        <p:spPr>
          <a:xfrm>
            <a:off x="765453" y="5607487"/>
            <a:ext cx="218718" cy="273368"/>
          </a:xfrm>
          <a:prstGeom prst="rect">
            <a:avLst/>
          </a:prstGeom>
          <a:noFill/>
          <a:ln/>
        </p:spPr>
        <p:txBody>
          <a:bodyPr wrap="none" lIns="0" tIns="0" rIns="0" bIns="0" rtlCol="0" anchor="t"/>
          <a:lstStyle/>
          <a:p>
            <a:pPr marL="0" indent="0" algn="l">
              <a:lnSpc>
                <a:spcPts val="2750"/>
              </a:lnSpc>
              <a:buNone/>
            </a:pPr>
            <a:r>
              <a:rPr lang="en-US" sz="1700" dirty="0">
                <a:solidFill>
                  <a:srgbClr val="464646"/>
                </a:solidFill>
                <a:latin typeface="DM Sans Light" pitchFamily="34" charset="0"/>
                <a:ea typeface="DM Sans Light" pitchFamily="34" charset="-122"/>
                <a:cs typeface="DM Sans Light" pitchFamily="34" charset="-120"/>
              </a:rPr>
              <a:t>04</a:t>
            </a:r>
            <a:endParaRPr lang="en-US" sz="1700" dirty="0"/>
          </a:p>
        </p:txBody>
      </p:sp>
      <p:sp>
        <p:nvSpPr>
          <p:cNvPr id="17" name="Shape 15"/>
          <p:cNvSpPr/>
          <p:nvPr/>
        </p:nvSpPr>
        <p:spPr>
          <a:xfrm>
            <a:off x="765453" y="5948720"/>
            <a:ext cx="6440329" cy="30480"/>
          </a:xfrm>
          <a:prstGeom prst="rect">
            <a:avLst/>
          </a:prstGeom>
          <a:solidFill>
            <a:srgbClr val="1C9770"/>
          </a:solidFill>
          <a:ln/>
        </p:spPr>
        <p:txBody>
          <a:bodyPr/>
          <a:lstStyle/>
          <a:p>
            <a:endParaRPr lang="en-US"/>
          </a:p>
        </p:txBody>
      </p:sp>
      <p:sp>
        <p:nvSpPr>
          <p:cNvPr id="18" name="Text 16"/>
          <p:cNvSpPr/>
          <p:nvPr/>
        </p:nvSpPr>
        <p:spPr>
          <a:xfrm>
            <a:off x="765453" y="6118979"/>
            <a:ext cx="4040386" cy="341709"/>
          </a:xfrm>
          <a:prstGeom prst="rect">
            <a:avLst/>
          </a:prstGeom>
          <a:noFill/>
          <a:ln/>
        </p:spPr>
        <p:txBody>
          <a:bodyPr wrap="none" lIns="0" tIns="0" rIns="0" bIns="0" rtlCol="0" anchor="t"/>
          <a:lstStyle/>
          <a:p>
            <a:pPr marL="0" indent="0" algn="l">
              <a:lnSpc>
                <a:spcPts val="2650"/>
              </a:lnSpc>
              <a:buNone/>
            </a:pPr>
            <a:r>
              <a:rPr lang="en-US" sz="2150" b="1" dirty="0">
                <a:solidFill>
                  <a:schemeClr val="accent1"/>
                </a:solidFill>
                <a:latin typeface="DM Sans Semi Bold" pitchFamily="34" charset="0"/>
                <a:ea typeface="DM Sans Semi Bold" pitchFamily="34" charset="-122"/>
                <a:cs typeface="DM Sans Semi Bold" pitchFamily="34" charset="-120"/>
              </a:rPr>
              <a:t>Coaching-Based Development</a:t>
            </a:r>
            <a:endParaRPr lang="en-US" sz="2150" b="1" dirty="0">
              <a:solidFill>
                <a:schemeClr val="accent1"/>
              </a:solidFill>
            </a:endParaRPr>
          </a:p>
        </p:txBody>
      </p:sp>
      <p:sp>
        <p:nvSpPr>
          <p:cNvPr id="19" name="Text 17"/>
          <p:cNvSpPr/>
          <p:nvPr/>
        </p:nvSpPr>
        <p:spPr>
          <a:xfrm>
            <a:off x="765453" y="6591895"/>
            <a:ext cx="6440329" cy="699849"/>
          </a:xfrm>
          <a:prstGeom prst="rect">
            <a:avLst/>
          </a:prstGeom>
          <a:noFill/>
          <a:ln/>
        </p:spPr>
        <p:txBody>
          <a:bodyPr wrap="square" lIns="0" tIns="0" rIns="0" bIns="0" rtlCol="0" anchor="t"/>
          <a:lstStyle/>
          <a:p>
            <a:pPr marL="0" indent="0" algn="l">
              <a:lnSpc>
                <a:spcPts val="2750"/>
              </a:lnSpc>
              <a:buNone/>
            </a:pPr>
            <a:r>
              <a:rPr lang="en-US" sz="1700" dirty="0">
                <a:solidFill>
                  <a:srgbClr val="464646"/>
                </a:solidFill>
                <a:latin typeface="Inter Medium" pitchFamily="34" charset="0"/>
                <a:ea typeface="Inter Medium" pitchFamily="34" charset="-122"/>
                <a:cs typeface="Inter Medium" pitchFamily="34" charset="-120"/>
              </a:rPr>
              <a:t>Training supervisors to facilitate growth-oriented conversations.</a:t>
            </a:r>
            <a:endParaRPr lang="en-US" sz="1700" dirty="0"/>
          </a:p>
        </p:txBody>
      </p:sp>
      <p:sp>
        <p:nvSpPr>
          <p:cNvPr id="20" name="Text 18"/>
          <p:cNvSpPr/>
          <p:nvPr/>
        </p:nvSpPr>
        <p:spPr>
          <a:xfrm>
            <a:off x="7424499" y="5607487"/>
            <a:ext cx="218718" cy="273368"/>
          </a:xfrm>
          <a:prstGeom prst="rect">
            <a:avLst/>
          </a:prstGeom>
          <a:noFill/>
          <a:ln/>
        </p:spPr>
        <p:txBody>
          <a:bodyPr wrap="none" lIns="0" tIns="0" rIns="0" bIns="0" rtlCol="0" anchor="t"/>
          <a:lstStyle/>
          <a:p>
            <a:pPr marL="0" indent="0" algn="l">
              <a:lnSpc>
                <a:spcPts val="2750"/>
              </a:lnSpc>
              <a:buNone/>
            </a:pPr>
            <a:r>
              <a:rPr lang="en-US" sz="1700" dirty="0">
                <a:solidFill>
                  <a:srgbClr val="464646"/>
                </a:solidFill>
                <a:latin typeface="DM Sans Light" pitchFamily="34" charset="0"/>
                <a:ea typeface="DM Sans Light" pitchFamily="34" charset="-122"/>
                <a:cs typeface="DM Sans Light" pitchFamily="34" charset="-120"/>
              </a:rPr>
              <a:t>05</a:t>
            </a:r>
            <a:endParaRPr lang="en-US" sz="1700" dirty="0"/>
          </a:p>
        </p:txBody>
      </p:sp>
      <p:sp>
        <p:nvSpPr>
          <p:cNvPr id="21" name="Shape 19"/>
          <p:cNvSpPr/>
          <p:nvPr/>
        </p:nvSpPr>
        <p:spPr>
          <a:xfrm>
            <a:off x="7424499" y="5948720"/>
            <a:ext cx="6440329" cy="30480"/>
          </a:xfrm>
          <a:prstGeom prst="rect">
            <a:avLst/>
          </a:prstGeom>
          <a:solidFill>
            <a:srgbClr val="1C9770"/>
          </a:solidFill>
          <a:ln/>
        </p:spPr>
        <p:txBody>
          <a:bodyPr/>
          <a:lstStyle/>
          <a:p>
            <a:endParaRPr lang="en-US"/>
          </a:p>
        </p:txBody>
      </p:sp>
      <p:sp>
        <p:nvSpPr>
          <p:cNvPr id="22" name="Text 20"/>
          <p:cNvSpPr/>
          <p:nvPr/>
        </p:nvSpPr>
        <p:spPr>
          <a:xfrm>
            <a:off x="7424499" y="6118979"/>
            <a:ext cx="4104442" cy="341709"/>
          </a:xfrm>
          <a:prstGeom prst="rect">
            <a:avLst/>
          </a:prstGeom>
          <a:noFill/>
          <a:ln/>
        </p:spPr>
        <p:txBody>
          <a:bodyPr wrap="none" lIns="0" tIns="0" rIns="0" bIns="0" rtlCol="0" anchor="t"/>
          <a:lstStyle/>
          <a:p>
            <a:pPr marL="0" indent="0" algn="l">
              <a:lnSpc>
                <a:spcPts val="2650"/>
              </a:lnSpc>
              <a:buNone/>
            </a:pPr>
            <a:r>
              <a:rPr lang="en-US" sz="2150" b="1" dirty="0">
                <a:solidFill>
                  <a:schemeClr val="accent1"/>
                </a:solidFill>
                <a:latin typeface="DM Sans Semi Bold" pitchFamily="34" charset="0"/>
                <a:ea typeface="DM Sans Semi Bold" pitchFamily="34" charset="-122"/>
                <a:cs typeface="DM Sans Semi Bold" pitchFamily="34" charset="-120"/>
              </a:rPr>
              <a:t>Digital Performance Dashboard</a:t>
            </a:r>
            <a:endParaRPr lang="en-US" sz="2150" b="1" dirty="0">
              <a:solidFill>
                <a:schemeClr val="accent1"/>
              </a:solidFill>
            </a:endParaRPr>
          </a:p>
        </p:txBody>
      </p:sp>
      <p:sp>
        <p:nvSpPr>
          <p:cNvPr id="23" name="Text 21"/>
          <p:cNvSpPr/>
          <p:nvPr/>
        </p:nvSpPr>
        <p:spPr>
          <a:xfrm>
            <a:off x="7424499" y="6591895"/>
            <a:ext cx="6440329" cy="699849"/>
          </a:xfrm>
          <a:prstGeom prst="rect">
            <a:avLst/>
          </a:prstGeom>
          <a:noFill/>
          <a:ln/>
        </p:spPr>
        <p:txBody>
          <a:bodyPr wrap="square" lIns="0" tIns="0" rIns="0" bIns="0" rtlCol="0" anchor="t"/>
          <a:lstStyle/>
          <a:p>
            <a:pPr marL="0" indent="0" algn="l">
              <a:lnSpc>
                <a:spcPts val="2750"/>
              </a:lnSpc>
              <a:buNone/>
            </a:pPr>
            <a:r>
              <a:rPr lang="en-US" sz="1700" dirty="0">
                <a:solidFill>
                  <a:srgbClr val="464646"/>
                </a:solidFill>
                <a:latin typeface="Inter Medium" pitchFamily="34" charset="0"/>
                <a:ea typeface="Inter Medium" pitchFamily="34" charset="-122"/>
                <a:cs typeface="Inter Medium" pitchFamily="34" charset="-120"/>
              </a:rPr>
              <a:t>Implementing a simple tool for real-time KPI tracking, ensuring fairness and transparency.</a:t>
            </a:r>
            <a:endParaRPr lang="en-US" sz="1700" dirty="0"/>
          </a:p>
        </p:txBody>
      </p:sp>
      <p:sp>
        <p:nvSpPr>
          <p:cNvPr id="24" name="Rectangle 23">
            <a:extLst>
              <a:ext uri="{FF2B5EF4-FFF2-40B4-BE49-F238E27FC236}">
                <a16:creationId xmlns:a16="http://schemas.microsoft.com/office/drawing/2014/main" id="{157E3F36-A75E-92E7-9838-44A0B21125B7}"/>
              </a:ext>
            </a:extLst>
          </p:cNvPr>
          <p:cNvSpPr/>
          <p:nvPr/>
        </p:nvSpPr>
        <p:spPr>
          <a:xfrm>
            <a:off x="12221737" y="7627434"/>
            <a:ext cx="2408663" cy="52410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643931" y="644374"/>
            <a:ext cx="13078539" cy="663569"/>
          </a:xfrm>
          <a:prstGeom prst="rect">
            <a:avLst/>
          </a:prstGeom>
          <a:solidFill>
            <a:schemeClr val="accent6">
              <a:lumMod val="20000"/>
              <a:lumOff val="80000"/>
            </a:schemeClr>
          </a:solidFill>
          <a:ln/>
        </p:spPr>
        <p:txBody>
          <a:bodyPr wrap="none" lIns="0" tIns="0" rIns="0" bIns="0" rtlCol="0" anchor="t"/>
          <a:lstStyle/>
          <a:p>
            <a:pPr marL="0" indent="0" algn="ctr">
              <a:lnSpc>
                <a:spcPts val="5450"/>
              </a:lnSpc>
              <a:buNone/>
            </a:pPr>
            <a:r>
              <a:rPr lang="en-US" sz="4350" b="1" dirty="0">
                <a:solidFill>
                  <a:srgbClr val="030303"/>
                </a:solidFill>
                <a:ea typeface="DM Sans Semi Bold" pitchFamily="34" charset="-122"/>
                <a:cs typeface="DM Sans Semi Bold" pitchFamily="34" charset="-120"/>
              </a:rPr>
              <a:t>Recommendation 3: Engagement and Culture Change</a:t>
            </a:r>
            <a:endParaRPr lang="en-US" sz="4350" b="1" dirty="0"/>
          </a:p>
        </p:txBody>
      </p:sp>
      <p:sp>
        <p:nvSpPr>
          <p:cNvPr id="3" name="Text 1"/>
          <p:cNvSpPr/>
          <p:nvPr/>
        </p:nvSpPr>
        <p:spPr>
          <a:xfrm>
            <a:off x="775930" y="1745694"/>
            <a:ext cx="13078539" cy="354687"/>
          </a:xfrm>
          <a:prstGeom prst="rect">
            <a:avLst/>
          </a:prstGeom>
          <a:noFill/>
          <a:ln/>
        </p:spPr>
        <p:txBody>
          <a:bodyPr wrap="none" lIns="0" tIns="0" rIns="0" bIns="0" rtlCol="0" anchor="t"/>
          <a:lstStyle/>
          <a:p>
            <a:pPr marL="0" indent="0" algn="l">
              <a:lnSpc>
                <a:spcPts val="2750"/>
              </a:lnSpc>
              <a:buNone/>
            </a:pPr>
            <a:r>
              <a:rPr lang="en-US" sz="1700" dirty="0">
                <a:solidFill>
                  <a:srgbClr val="464646"/>
                </a:solidFill>
                <a:latin typeface="Inter Medium" pitchFamily="34" charset="0"/>
                <a:ea typeface="Inter Medium" pitchFamily="34" charset="-122"/>
                <a:cs typeface="Inter Medium" pitchFamily="34" charset="-120"/>
              </a:rPr>
              <a:t>Transforming BrightWave's culture involves enhancing the employee experience through focused initiatives.</a:t>
            </a:r>
            <a:endParaRPr lang="en-US" sz="1700" dirty="0"/>
          </a:p>
        </p:txBody>
      </p:sp>
      <p:pic>
        <p:nvPicPr>
          <p:cNvPr id="4" name="Image 0" descr="preencoded.png"/>
          <p:cNvPicPr>
            <a:picLocks noChangeAspect="1"/>
          </p:cNvPicPr>
          <p:nvPr/>
        </p:nvPicPr>
        <p:blipFill>
          <a:blip r:embed="rId3"/>
          <a:stretch>
            <a:fillRect/>
          </a:stretch>
        </p:blipFill>
        <p:spPr>
          <a:xfrm>
            <a:off x="775930" y="2599015"/>
            <a:ext cx="4906923" cy="4906923"/>
          </a:xfrm>
          <a:prstGeom prst="rect">
            <a:avLst/>
          </a:prstGeom>
        </p:spPr>
      </p:pic>
      <p:sp>
        <p:nvSpPr>
          <p:cNvPr id="5" name="Text 2"/>
          <p:cNvSpPr/>
          <p:nvPr/>
        </p:nvSpPr>
        <p:spPr>
          <a:xfrm>
            <a:off x="6231255" y="2549128"/>
            <a:ext cx="7630716" cy="709374"/>
          </a:xfrm>
          <a:prstGeom prst="rect">
            <a:avLst/>
          </a:prstGeom>
          <a:noFill/>
          <a:ln/>
        </p:spPr>
        <p:txBody>
          <a:bodyPr wrap="square" lIns="0" tIns="0" rIns="0" bIns="0" rtlCol="0" anchor="t"/>
          <a:lstStyle/>
          <a:p>
            <a:pPr marL="342900" indent="-342900" algn="l">
              <a:lnSpc>
                <a:spcPts val="2750"/>
              </a:lnSpc>
              <a:buSzPct val="100000"/>
              <a:buChar char="•"/>
            </a:pPr>
            <a:r>
              <a:rPr lang="en-US" sz="1700" b="1" dirty="0">
                <a:solidFill>
                  <a:srgbClr val="464646"/>
                </a:solidFill>
                <a:latin typeface="Inter Medium" pitchFamily="34" charset="0"/>
                <a:ea typeface="Inter Medium" pitchFamily="34" charset="-122"/>
                <a:cs typeface="Inter Medium" pitchFamily="34" charset="-120"/>
              </a:rPr>
              <a:t>Redesigned Induction:</a:t>
            </a:r>
            <a:r>
              <a:rPr lang="en-US" sz="1700" dirty="0">
                <a:solidFill>
                  <a:srgbClr val="464646"/>
                </a:solidFill>
                <a:latin typeface="Inter Medium" pitchFamily="34" charset="0"/>
                <a:ea typeface="Inter Medium" pitchFamily="34" charset="-122"/>
                <a:cs typeface="Inter Medium" pitchFamily="34" charset="-120"/>
              </a:rPr>
              <a:t> Clear expectations, support networks, and visible career pathways from day one.</a:t>
            </a:r>
            <a:endParaRPr lang="en-US" sz="1700" dirty="0"/>
          </a:p>
        </p:txBody>
      </p:sp>
      <p:sp>
        <p:nvSpPr>
          <p:cNvPr id="6" name="Text 3"/>
          <p:cNvSpPr/>
          <p:nvPr/>
        </p:nvSpPr>
        <p:spPr>
          <a:xfrm>
            <a:off x="6231255" y="3336012"/>
            <a:ext cx="7630716" cy="709374"/>
          </a:xfrm>
          <a:prstGeom prst="rect">
            <a:avLst/>
          </a:prstGeom>
          <a:noFill/>
          <a:ln/>
        </p:spPr>
        <p:txBody>
          <a:bodyPr wrap="square" lIns="0" tIns="0" rIns="0" bIns="0" rtlCol="0" anchor="t"/>
          <a:lstStyle/>
          <a:p>
            <a:pPr marL="342900" indent="-342900" algn="l">
              <a:lnSpc>
                <a:spcPts val="2750"/>
              </a:lnSpc>
              <a:buSzPct val="100000"/>
              <a:buChar char="•"/>
            </a:pPr>
            <a:r>
              <a:rPr lang="en-US" sz="1700" b="1" dirty="0">
                <a:solidFill>
                  <a:srgbClr val="464646"/>
                </a:solidFill>
                <a:latin typeface="Inter Medium" pitchFamily="34" charset="0"/>
                <a:ea typeface="Inter Medium" pitchFamily="34" charset="-122"/>
                <a:cs typeface="Inter Medium" pitchFamily="34" charset="-120"/>
              </a:rPr>
              <a:t>Employee Voice Groups:</a:t>
            </a:r>
            <a:r>
              <a:rPr lang="en-US" sz="1700" dirty="0">
                <a:solidFill>
                  <a:srgbClr val="464646"/>
                </a:solidFill>
                <a:latin typeface="Inter Medium" pitchFamily="34" charset="0"/>
                <a:ea typeface="Inter Medium" pitchFamily="34" charset="-122"/>
                <a:cs typeface="Inter Medium" pitchFamily="34" charset="-120"/>
              </a:rPr>
              <a:t> Monthly forums for staff to share concerns and propose improvements, strengthening trust and collaboration.</a:t>
            </a:r>
            <a:endParaRPr lang="en-US" sz="1700" dirty="0"/>
          </a:p>
        </p:txBody>
      </p:sp>
      <p:sp>
        <p:nvSpPr>
          <p:cNvPr id="7" name="Text 4"/>
          <p:cNvSpPr/>
          <p:nvPr/>
        </p:nvSpPr>
        <p:spPr>
          <a:xfrm>
            <a:off x="6231255" y="4122896"/>
            <a:ext cx="7630716" cy="709374"/>
          </a:xfrm>
          <a:prstGeom prst="rect">
            <a:avLst/>
          </a:prstGeom>
          <a:noFill/>
          <a:ln/>
        </p:spPr>
        <p:txBody>
          <a:bodyPr wrap="square" lIns="0" tIns="0" rIns="0" bIns="0" rtlCol="0" anchor="t"/>
          <a:lstStyle/>
          <a:p>
            <a:pPr marL="342900" indent="-342900" algn="l">
              <a:lnSpc>
                <a:spcPts val="2750"/>
              </a:lnSpc>
              <a:buSzPct val="100000"/>
              <a:buChar char="•"/>
            </a:pPr>
            <a:r>
              <a:rPr lang="en-US" sz="1700" b="1" dirty="0">
                <a:solidFill>
                  <a:srgbClr val="464646"/>
                </a:solidFill>
                <a:latin typeface="Inter Medium" pitchFamily="34" charset="0"/>
                <a:ea typeface="Inter Medium" pitchFamily="34" charset="-122"/>
                <a:cs typeface="Inter Medium" pitchFamily="34" charset="-120"/>
              </a:rPr>
              <a:t>Formal Recognition Program:</a:t>
            </a:r>
            <a:r>
              <a:rPr lang="en-US" sz="1700" dirty="0">
                <a:solidFill>
                  <a:srgbClr val="464646"/>
                </a:solidFill>
                <a:latin typeface="Inter Medium" pitchFamily="34" charset="0"/>
                <a:ea typeface="Inter Medium" pitchFamily="34" charset="-122"/>
                <a:cs typeface="Inter Medium" pitchFamily="34" charset="-120"/>
              </a:rPr>
              <a:t> Highlighting positive contributions across all divisions to counter the perception of low recognition.</a:t>
            </a:r>
            <a:endParaRPr lang="en-US" sz="1700" dirty="0"/>
          </a:p>
        </p:txBody>
      </p:sp>
      <p:sp>
        <p:nvSpPr>
          <p:cNvPr id="8" name="Text 5"/>
          <p:cNvSpPr/>
          <p:nvPr/>
        </p:nvSpPr>
        <p:spPr>
          <a:xfrm>
            <a:off x="6231255" y="4909780"/>
            <a:ext cx="7630716" cy="709374"/>
          </a:xfrm>
          <a:prstGeom prst="rect">
            <a:avLst/>
          </a:prstGeom>
          <a:noFill/>
          <a:ln/>
        </p:spPr>
        <p:txBody>
          <a:bodyPr wrap="square" lIns="0" tIns="0" rIns="0" bIns="0" rtlCol="0" anchor="t"/>
          <a:lstStyle/>
          <a:p>
            <a:pPr marL="342900" indent="-342900" algn="l">
              <a:lnSpc>
                <a:spcPts val="2750"/>
              </a:lnSpc>
              <a:buSzPct val="100000"/>
              <a:buChar char="•"/>
            </a:pPr>
            <a:r>
              <a:rPr lang="en-US" sz="1700" b="1" dirty="0">
                <a:solidFill>
                  <a:srgbClr val="464646"/>
                </a:solidFill>
                <a:latin typeface="Inter Medium" pitchFamily="34" charset="0"/>
                <a:ea typeface="Inter Medium" pitchFamily="34" charset="-122"/>
                <a:cs typeface="Inter Medium" pitchFamily="34" charset="-120"/>
              </a:rPr>
              <a:t>Flexible Scheduling Trials:</a:t>
            </a:r>
            <a:r>
              <a:rPr lang="en-US" sz="1700" dirty="0">
                <a:solidFill>
                  <a:srgbClr val="464646"/>
                </a:solidFill>
                <a:latin typeface="Inter Medium" pitchFamily="34" charset="0"/>
                <a:ea typeface="Inter Medium" pitchFamily="34" charset="-122"/>
                <a:cs typeface="Inter Medium" pitchFamily="34" charset="-120"/>
              </a:rPr>
              <a:t> Enhancing work-life balance and demonstrating adaptability.</a:t>
            </a:r>
            <a:endParaRPr lang="en-US" sz="1700" dirty="0"/>
          </a:p>
        </p:txBody>
      </p:sp>
      <p:sp>
        <p:nvSpPr>
          <p:cNvPr id="9" name="Text 6"/>
          <p:cNvSpPr/>
          <p:nvPr/>
        </p:nvSpPr>
        <p:spPr>
          <a:xfrm>
            <a:off x="6231255" y="5696664"/>
            <a:ext cx="7630716" cy="709374"/>
          </a:xfrm>
          <a:prstGeom prst="rect">
            <a:avLst/>
          </a:prstGeom>
          <a:noFill/>
          <a:ln/>
        </p:spPr>
        <p:txBody>
          <a:bodyPr wrap="square" lIns="0" tIns="0" rIns="0" bIns="0" rtlCol="0" anchor="t"/>
          <a:lstStyle/>
          <a:p>
            <a:pPr marL="342900" indent="-342900" algn="l">
              <a:lnSpc>
                <a:spcPts val="2750"/>
              </a:lnSpc>
              <a:buSzPct val="100000"/>
              <a:buChar char="•"/>
            </a:pPr>
            <a:r>
              <a:rPr lang="en-US" sz="1700" b="1" dirty="0">
                <a:solidFill>
                  <a:srgbClr val="464646"/>
                </a:solidFill>
                <a:latin typeface="Inter Medium" pitchFamily="34" charset="0"/>
                <a:ea typeface="Inter Medium" pitchFamily="34" charset="-122"/>
                <a:cs typeface="Inter Medium" pitchFamily="34" charset="-120"/>
              </a:rPr>
              <a:t>Cross-Team Collaboration Projects:</a:t>
            </a:r>
            <a:r>
              <a:rPr lang="en-US" sz="1700" dirty="0">
                <a:solidFill>
                  <a:srgbClr val="464646"/>
                </a:solidFill>
                <a:latin typeface="Inter Medium" pitchFamily="34" charset="0"/>
                <a:ea typeface="Inter Medium" pitchFamily="34" charset="-122"/>
                <a:cs typeface="Inter Medium" pitchFamily="34" charset="-120"/>
              </a:rPr>
              <a:t> Fostering innovation and a more supportive working environment (Kahn, 1990).</a:t>
            </a:r>
            <a:endParaRPr lang="en-US" sz="1700" dirty="0"/>
          </a:p>
        </p:txBody>
      </p:sp>
      <p:sp>
        <p:nvSpPr>
          <p:cNvPr id="10" name="Rectangle 9">
            <a:extLst>
              <a:ext uri="{FF2B5EF4-FFF2-40B4-BE49-F238E27FC236}">
                <a16:creationId xmlns:a16="http://schemas.microsoft.com/office/drawing/2014/main" id="{2D58846D-851A-9E31-70AF-9433109998FD}"/>
              </a:ext>
            </a:extLst>
          </p:cNvPr>
          <p:cNvSpPr/>
          <p:nvPr/>
        </p:nvSpPr>
        <p:spPr>
          <a:xfrm>
            <a:off x="12221737" y="7627434"/>
            <a:ext cx="2408663" cy="52410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2714208" y="491278"/>
            <a:ext cx="10446187" cy="652582"/>
          </a:xfrm>
          <a:prstGeom prst="rect">
            <a:avLst/>
          </a:prstGeom>
          <a:solidFill>
            <a:schemeClr val="accent2">
              <a:lumMod val="40000"/>
              <a:lumOff val="60000"/>
            </a:schemeClr>
          </a:solidFill>
          <a:ln/>
        </p:spPr>
        <p:txBody>
          <a:bodyPr wrap="none" lIns="0" tIns="0" rIns="0" bIns="0" rtlCol="0" anchor="t"/>
          <a:lstStyle/>
          <a:p>
            <a:pPr marL="0" indent="0" algn="ctr">
              <a:lnSpc>
                <a:spcPts val="5100"/>
              </a:lnSpc>
              <a:buNone/>
            </a:pPr>
            <a:r>
              <a:rPr lang="en-US" sz="4100" b="1" dirty="0">
                <a:solidFill>
                  <a:srgbClr val="030303"/>
                </a:solidFill>
                <a:ea typeface="DM Sans Semi Bold" pitchFamily="34" charset="-122"/>
                <a:cs typeface="DM Sans Semi Bold" pitchFamily="34" charset="-120"/>
              </a:rPr>
              <a:t>Anticipated Outcomes</a:t>
            </a:r>
            <a:endParaRPr lang="en-US" sz="4100" b="1" dirty="0"/>
          </a:p>
        </p:txBody>
      </p:sp>
      <p:sp>
        <p:nvSpPr>
          <p:cNvPr id="3" name="Text 1"/>
          <p:cNvSpPr/>
          <p:nvPr/>
        </p:nvSpPr>
        <p:spPr>
          <a:xfrm>
            <a:off x="730925" y="1644491"/>
            <a:ext cx="13168551" cy="334089"/>
          </a:xfrm>
          <a:prstGeom prst="rect">
            <a:avLst/>
          </a:prstGeom>
          <a:noFill/>
          <a:ln/>
        </p:spPr>
        <p:txBody>
          <a:bodyPr wrap="none" lIns="0" tIns="0" rIns="0" bIns="0" rtlCol="0" anchor="t"/>
          <a:lstStyle/>
          <a:p>
            <a:pPr marL="0" indent="0" algn="l">
              <a:lnSpc>
                <a:spcPts val="2600"/>
              </a:lnSpc>
              <a:buNone/>
            </a:pPr>
            <a:r>
              <a:rPr lang="en-US" sz="1600" dirty="0">
                <a:solidFill>
                  <a:srgbClr val="464646"/>
                </a:solidFill>
                <a:latin typeface="Inter Medium" pitchFamily="34" charset="0"/>
                <a:ea typeface="Inter Medium" pitchFamily="34" charset="-122"/>
                <a:cs typeface="Inter Medium" pitchFamily="34" charset="-120"/>
              </a:rPr>
              <a:t>The proposed three-year strategy is poised to deliver significant positive changes across BrightWave Services Ltd.</a:t>
            </a:r>
            <a:endParaRPr lang="en-US" sz="1600" dirty="0"/>
          </a:p>
        </p:txBody>
      </p:sp>
      <p:sp>
        <p:nvSpPr>
          <p:cNvPr id="4" name="Text 2"/>
          <p:cNvSpPr/>
          <p:nvPr/>
        </p:nvSpPr>
        <p:spPr>
          <a:xfrm>
            <a:off x="1745218" y="2560439"/>
            <a:ext cx="2952274" cy="326350"/>
          </a:xfrm>
          <a:prstGeom prst="rect">
            <a:avLst/>
          </a:prstGeom>
          <a:noFill/>
          <a:ln/>
        </p:spPr>
        <p:txBody>
          <a:bodyPr wrap="none" lIns="0" tIns="0" rIns="0" bIns="0" rtlCol="0" anchor="t"/>
          <a:lstStyle/>
          <a:p>
            <a:pPr marL="0" indent="0" algn="ctr">
              <a:lnSpc>
                <a:spcPts val="2550"/>
              </a:lnSpc>
              <a:buNone/>
            </a:pPr>
            <a:r>
              <a:rPr lang="en-US" sz="2050" b="1" dirty="0">
                <a:solidFill>
                  <a:srgbClr val="464646"/>
                </a:solidFill>
                <a:ea typeface="DM Sans Semi Bold" pitchFamily="34" charset="-122"/>
                <a:cs typeface="DM Sans Semi Bold" pitchFamily="34" charset="-120"/>
              </a:rPr>
              <a:t>Reduced Staff Turnover</a:t>
            </a:r>
            <a:endParaRPr lang="en-US" sz="2050" b="1" dirty="0"/>
          </a:p>
        </p:txBody>
      </p:sp>
      <p:sp>
        <p:nvSpPr>
          <p:cNvPr id="5" name="Text 3"/>
          <p:cNvSpPr/>
          <p:nvPr/>
        </p:nvSpPr>
        <p:spPr>
          <a:xfrm>
            <a:off x="730925" y="3012043"/>
            <a:ext cx="3966567" cy="1002268"/>
          </a:xfrm>
          <a:prstGeom prst="rect">
            <a:avLst/>
          </a:prstGeom>
          <a:noFill/>
          <a:ln/>
        </p:spPr>
        <p:txBody>
          <a:bodyPr wrap="square" lIns="0" tIns="0" rIns="0" bIns="0" rtlCol="0" anchor="t"/>
          <a:lstStyle/>
          <a:p>
            <a:pPr marL="0" indent="0" algn="r">
              <a:lnSpc>
                <a:spcPts val="2600"/>
              </a:lnSpc>
              <a:buNone/>
            </a:pPr>
            <a:r>
              <a:rPr lang="en-US" sz="1600" dirty="0">
                <a:solidFill>
                  <a:srgbClr val="464646"/>
                </a:solidFill>
                <a:latin typeface="Inter Medium" pitchFamily="34" charset="0"/>
                <a:ea typeface="Inter Medium" pitchFamily="34" charset="-122"/>
                <a:cs typeface="Inter Medium" pitchFamily="34" charset="-120"/>
              </a:rPr>
              <a:t>Improved induction, development, and recognition will bring turnover closer to sector averages.</a:t>
            </a:r>
            <a:endParaRPr lang="en-US" sz="1600" dirty="0"/>
          </a:p>
        </p:txBody>
      </p:sp>
      <p:pic>
        <p:nvPicPr>
          <p:cNvPr id="6" name="Image 0" descr="preencoded.png"/>
          <p:cNvPicPr>
            <a:picLocks noChangeAspect="1"/>
          </p:cNvPicPr>
          <p:nvPr/>
        </p:nvPicPr>
        <p:blipFill>
          <a:blip r:embed="rId3"/>
          <a:stretch>
            <a:fillRect/>
          </a:stretch>
        </p:blipFill>
        <p:spPr>
          <a:xfrm>
            <a:off x="5010745" y="2213491"/>
            <a:ext cx="4608909" cy="4608909"/>
          </a:xfrm>
          <a:prstGeom prst="rect">
            <a:avLst/>
          </a:prstGeom>
        </p:spPr>
      </p:pic>
      <p:pic>
        <p:nvPicPr>
          <p:cNvPr id="7"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018193" y="3220938"/>
            <a:ext cx="312420" cy="312420"/>
          </a:xfrm>
          <a:prstGeom prst="rect">
            <a:avLst/>
          </a:prstGeom>
        </p:spPr>
      </p:pic>
      <p:sp>
        <p:nvSpPr>
          <p:cNvPr id="8" name="Text 4"/>
          <p:cNvSpPr/>
          <p:nvPr/>
        </p:nvSpPr>
        <p:spPr>
          <a:xfrm>
            <a:off x="9932908" y="2560439"/>
            <a:ext cx="3889534" cy="326350"/>
          </a:xfrm>
          <a:prstGeom prst="rect">
            <a:avLst/>
          </a:prstGeom>
          <a:noFill/>
          <a:ln/>
        </p:spPr>
        <p:txBody>
          <a:bodyPr wrap="none" lIns="0" tIns="0" rIns="0" bIns="0" rtlCol="0" anchor="t"/>
          <a:lstStyle/>
          <a:p>
            <a:pPr marL="0" indent="0" algn="ctr">
              <a:lnSpc>
                <a:spcPts val="2550"/>
              </a:lnSpc>
              <a:buNone/>
            </a:pPr>
            <a:r>
              <a:rPr lang="en-US" sz="2050" b="1" dirty="0">
                <a:solidFill>
                  <a:srgbClr val="464646"/>
                </a:solidFill>
                <a:ea typeface="DM Sans Semi Bold" pitchFamily="34" charset="-122"/>
                <a:cs typeface="DM Sans Semi Bold" pitchFamily="34" charset="-120"/>
              </a:rPr>
              <a:t>Enhanced Service Consistency</a:t>
            </a:r>
            <a:endParaRPr lang="en-US" sz="2050" b="1" dirty="0"/>
          </a:p>
        </p:txBody>
      </p:sp>
      <p:sp>
        <p:nvSpPr>
          <p:cNvPr id="9" name="Text 5"/>
          <p:cNvSpPr/>
          <p:nvPr/>
        </p:nvSpPr>
        <p:spPr>
          <a:xfrm>
            <a:off x="9932908" y="3012043"/>
            <a:ext cx="3966567" cy="1002268"/>
          </a:xfrm>
          <a:prstGeom prst="rect">
            <a:avLst/>
          </a:prstGeom>
          <a:noFill/>
          <a:ln/>
        </p:spPr>
        <p:txBody>
          <a:bodyPr wrap="square" lIns="0" tIns="0" rIns="0" bIns="0" rtlCol="0" anchor="t"/>
          <a:lstStyle/>
          <a:p>
            <a:pPr marL="0" indent="0" algn="l">
              <a:lnSpc>
                <a:spcPts val="2600"/>
              </a:lnSpc>
              <a:buNone/>
            </a:pPr>
            <a:r>
              <a:rPr lang="en-US" sz="1600" dirty="0">
                <a:solidFill>
                  <a:srgbClr val="464646"/>
                </a:solidFill>
                <a:latin typeface="Inter Medium" pitchFamily="34" charset="0"/>
                <a:ea typeface="Inter Medium" pitchFamily="34" charset="-122"/>
                <a:cs typeface="Inter Medium" pitchFamily="34" charset="-120"/>
              </a:rPr>
              <a:t>Managers' increased confidence and structured performance conversations will lead to higher service quality.</a:t>
            </a:r>
            <a:endParaRPr lang="en-US" sz="1600" dirty="0"/>
          </a:p>
        </p:txBody>
      </p:sp>
      <p:pic>
        <p:nvPicPr>
          <p:cNvPr id="10" name="Image 2" descr="preencoded.png"/>
          <p:cNvPicPr>
            <a:picLocks noChangeAspect="1"/>
          </p:cNvPicPr>
          <p:nvPr/>
        </p:nvPicPr>
        <p:blipFill>
          <a:blip r:embed="rId6"/>
          <a:stretch>
            <a:fillRect/>
          </a:stretch>
        </p:blipFill>
        <p:spPr>
          <a:xfrm>
            <a:off x="5010745" y="2213491"/>
            <a:ext cx="4608909" cy="4608909"/>
          </a:xfrm>
          <a:prstGeom prst="rect">
            <a:avLst/>
          </a:prstGeom>
        </p:spPr>
      </p:pic>
      <p:pic>
        <p:nvPicPr>
          <p:cNvPr id="11" name="Image 3"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99549" y="3220938"/>
            <a:ext cx="312420" cy="312420"/>
          </a:xfrm>
          <a:prstGeom prst="rect">
            <a:avLst/>
          </a:prstGeom>
        </p:spPr>
      </p:pic>
      <p:sp>
        <p:nvSpPr>
          <p:cNvPr id="12" name="Text 6"/>
          <p:cNvSpPr/>
          <p:nvPr/>
        </p:nvSpPr>
        <p:spPr>
          <a:xfrm>
            <a:off x="9932908" y="5021461"/>
            <a:ext cx="3810953" cy="326350"/>
          </a:xfrm>
          <a:prstGeom prst="rect">
            <a:avLst/>
          </a:prstGeom>
          <a:noFill/>
          <a:ln/>
        </p:spPr>
        <p:txBody>
          <a:bodyPr wrap="none" lIns="0" tIns="0" rIns="0" bIns="0" rtlCol="0" anchor="t"/>
          <a:lstStyle/>
          <a:p>
            <a:pPr marL="0" indent="0" algn="ctr">
              <a:lnSpc>
                <a:spcPts val="2550"/>
              </a:lnSpc>
              <a:buNone/>
            </a:pPr>
            <a:r>
              <a:rPr lang="en-US" sz="2050" b="1" dirty="0">
                <a:solidFill>
                  <a:srgbClr val="464646"/>
                </a:solidFill>
                <a:ea typeface="DM Sans Semi Bold" pitchFamily="34" charset="-122"/>
                <a:cs typeface="DM Sans Semi Bold" pitchFamily="34" charset="-120"/>
              </a:rPr>
              <a:t>Increased Engagement Scores</a:t>
            </a:r>
            <a:endParaRPr lang="en-US" sz="2050" b="1" dirty="0"/>
          </a:p>
        </p:txBody>
      </p:sp>
      <p:sp>
        <p:nvSpPr>
          <p:cNvPr id="13" name="Text 7"/>
          <p:cNvSpPr/>
          <p:nvPr/>
        </p:nvSpPr>
        <p:spPr>
          <a:xfrm>
            <a:off x="9932908" y="5473065"/>
            <a:ext cx="3966567" cy="1002268"/>
          </a:xfrm>
          <a:prstGeom prst="rect">
            <a:avLst/>
          </a:prstGeom>
          <a:noFill/>
          <a:ln/>
        </p:spPr>
        <p:txBody>
          <a:bodyPr wrap="square" lIns="0" tIns="0" rIns="0" bIns="0" rtlCol="0" anchor="t"/>
          <a:lstStyle/>
          <a:p>
            <a:pPr marL="0" indent="0" algn="l">
              <a:lnSpc>
                <a:spcPts val="2600"/>
              </a:lnSpc>
              <a:buNone/>
            </a:pPr>
            <a:r>
              <a:rPr lang="en-US" sz="1600" dirty="0">
                <a:solidFill>
                  <a:srgbClr val="464646"/>
                </a:solidFill>
                <a:latin typeface="Inter Medium" pitchFamily="34" charset="0"/>
                <a:ea typeface="Inter Medium" pitchFamily="34" charset="-122"/>
                <a:cs typeface="Inter Medium" pitchFamily="34" charset="-120"/>
              </a:rPr>
              <a:t>Greater communication, recognition, and participation will boost employee morale and engagement.</a:t>
            </a:r>
            <a:endParaRPr lang="en-US" sz="1600" dirty="0"/>
          </a:p>
        </p:txBody>
      </p:sp>
      <p:pic>
        <p:nvPicPr>
          <p:cNvPr id="14" name="Image 4" descr="preencoded.png"/>
          <p:cNvPicPr>
            <a:picLocks noChangeAspect="1"/>
          </p:cNvPicPr>
          <p:nvPr/>
        </p:nvPicPr>
        <p:blipFill>
          <a:blip r:embed="rId9"/>
          <a:stretch>
            <a:fillRect/>
          </a:stretch>
        </p:blipFill>
        <p:spPr>
          <a:xfrm>
            <a:off x="5010745" y="2213491"/>
            <a:ext cx="4608909" cy="4608909"/>
          </a:xfrm>
          <a:prstGeom prst="rect">
            <a:avLst/>
          </a:prstGeom>
        </p:spPr>
      </p:pic>
      <p:pic>
        <p:nvPicPr>
          <p:cNvPr id="15" name="Image 5"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299549" y="5502295"/>
            <a:ext cx="312420" cy="312420"/>
          </a:xfrm>
          <a:prstGeom prst="rect">
            <a:avLst/>
          </a:prstGeom>
        </p:spPr>
      </p:pic>
      <p:sp>
        <p:nvSpPr>
          <p:cNvPr id="16" name="Text 8"/>
          <p:cNvSpPr/>
          <p:nvPr/>
        </p:nvSpPr>
        <p:spPr>
          <a:xfrm>
            <a:off x="1715929" y="5021461"/>
            <a:ext cx="2981563" cy="326350"/>
          </a:xfrm>
          <a:prstGeom prst="rect">
            <a:avLst/>
          </a:prstGeom>
          <a:noFill/>
          <a:ln/>
        </p:spPr>
        <p:txBody>
          <a:bodyPr wrap="none" lIns="0" tIns="0" rIns="0" bIns="0" rtlCol="0" anchor="t"/>
          <a:lstStyle/>
          <a:p>
            <a:pPr marL="0" indent="0" algn="ctr">
              <a:lnSpc>
                <a:spcPts val="2550"/>
              </a:lnSpc>
              <a:buNone/>
            </a:pPr>
            <a:r>
              <a:rPr lang="en-US" sz="2050" b="1" dirty="0">
                <a:solidFill>
                  <a:srgbClr val="464646"/>
                </a:solidFill>
                <a:ea typeface="DM Sans Semi Bold" pitchFamily="34" charset="-122"/>
                <a:cs typeface="DM Sans Semi Bold" pitchFamily="34" charset="-120"/>
              </a:rPr>
              <a:t>Stronger Talent Pipeline</a:t>
            </a:r>
            <a:endParaRPr lang="en-US" sz="2050" b="1" dirty="0"/>
          </a:p>
        </p:txBody>
      </p:sp>
      <p:sp>
        <p:nvSpPr>
          <p:cNvPr id="17" name="Text 9"/>
          <p:cNvSpPr/>
          <p:nvPr/>
        </p:nvSpPr>
        <p:spPr>
          <a:xfrm>
            <a:off x="730925" y="5473065"/>
            <a:ext cx="3966567" cy="1002268"/>
          </a:xfrm>
          <a:prstGeom prst="rect">
            <a:avLst/>
          </a:prstGeom>
          <a:noFill/>
          <a:ln/>
        </p:spPr>
        <p:txBody>
          <a:bodyPr wrap="square" lIns="0" tIns="0" rIns="0" bIns="0" rtlCol="0" anchor="t"/>
          <a:lstStyle/>
          <a:p>
            <a:pPr marL="0" indent="0" algn="r">
              <a:lnSpc>
                <a:spcPts val="2600"/>
              </a:lnSpc>
              <a:buNone/>
            </a:pPr>
            <a:r>
              <a:rPr lang="en-US" sz="1600" dirty="0">
                <a:solidFill>
                  <a:srgbClr val="464646"/>
                </a:solidFill>
                <a:latin typeface="Inter Medium" pitchFamily="34" charset="0"/>
                <a:ea typeface="Inter Medium" pitchFamily="34" charset="-122"/>
                <a:cs typeface="Inter Medium" pitchFamily="34" charset="-120"/>
              </a:rPr>
              <a:t>Structured capability development will cultivate internal talent for future leadership roles.</a:t>
            </a:r>
            <a:endParaRPr lang="en-US" sz="1600" dirty="0"/>
          </a:p>
        </p:txBody>
      </p:sp>
      <p:pic>
        <p:nvPicPr>
          <p:cNvPr id="18" name="Image 6" descr="preencoded.png"/>
          <p:cNvPicPr>
            <a:picLocks noChangeAspect="1"/>
          </p:cNvPicPr>
          <p:nvPr/>
        </p:nvPicPr>
        <p:blipFill>
          <a:blip r:embed="rId12"/>
          <a:stretch>
            <a:fillRect/>
          </a:stretch>
        </p:blipFill>
        <p:spPr>
          <a:xfrm>
            <a:off x="5010745" y="2213491"/>
            <a:ext cx="4608909" cy="4608909"/>
          </a:xfrm>
          <a:prstGeom prst="rect">
            <a:avLst/>
          </a:prstGeom>
        </p:spPr>
      </p:pic>
      <p:pic>
        <p:nvPicPr>
          <p:cNvPr id="19" name="Image 7" descr="preencoded.png"/>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6018193" y="5502295"/>
            <a:ext cx="312420" cy="312420"/>
          </a:xfrm>
          <a:prstGeom prst="rect">
            <a:avLst/>
          </a:prstGeom>
        </p:spPr>
      </p:pic>
      <p:sp>
        <p:nvSpPr>
          <p:cNvPr id="20" name="Text 10"/>
          <p:cNvSpPr/>
          <p:nvPr/>
        </p:nvSpPr>
        <p:spPr>
          <a:xfrm>
            <a:off x="730925" y="7057311"/>
            <a:ext cx="13168551" cy="668179"/>
          </a:xfrm>
          <a:prstGeom prst="rect">
            <a:avLst/>
          </a:prstGeom>
          <a:noFill/>
          <a:ln/>
        </p:spPr>
        <p:txBody>
          <a:bodyPr wrap="square" lIns="0" tIns="0" rIns="0" bIns="0" rtlCol="0" anchor="t"/>
          <a:lstStyle/>
          <a:p>
            <a:pPr marL="0" indent="0" algn="l">
              <a:lnSpc>
                <a:spcPts val="2600"/>
              </a:lnSpc>
              <a:buNone/>
            </a:pPr>
            <a:r>
              <a:rPr lang="en-US" sz="1600" dirty="0">
                <a:solidFill>
                  <a:srgbClr val="464646"/>
                </a:solidFill>
                <a:latin typeface="Inter Medium" pitchFamily="34" charset="0"/>
                <a:ea typeface="Inter Medium" pitchFamily="34" charset="-122"/>
                <a:cs typeface="Inter Medium" pitchFamily="34" charset="-120"/>
              </a:rPr>
              <a:t>These collective improvements are critical for contract retention, strengthening BrightWave's reputation, and ensuring long-term organisational sustainability.</a:t>
            </a:r>
            <a:endParaRPr lang="en-US" sz="1600" dirty="0"/>
          </a:p>
        </p:txBody>
      </p:sp>
      <p:sp>
        <p:nvSpPr>
          <p:cNvPr id="21" name="Rectangle 20">
            <a:extLst>
              <a:ext uri="{FF2B5EF4-FFF2-40B4-BE49-F238E27FC236}">
                <a16:creationId xmlns:a16="http://schemas.microsoft.com/office/drawing/2014/main" id="{2B723555-6B9A-460C-9CA8-F79F6BF6824D}"/>
              </a:ext>
            </a:extLst>
          </p:cNvPr>
          <p:cNvSpPr/>
          <p:nvPr/>
        </p:nvSpPr>
        <p:spPr>
          <a:xfrm>
            <a:off x="12221737" y="7627434"/>
            <a:ext cx="2408663" cy="52410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0922901-BE5D-C032-C53C-7E3DE1CA1716}"/>
              </a:ext>
            </a:extLst>
          </p:cNvPr>
          <p:cNvSpPr/>
          <p:nvPr/>
        </p:nvSpPr>
        <p:spPr>
          <a:xfrm>
            <a:off x="12221737" y="7627434"/>
            <a:ext cx="2408663" cy="52410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0">
            <a:extLst>
              <a:ext uri="{FF2B5EF4-FFF2-40B4-BE49-F238E27FC236}">
                <a16:creationId xmlns:a16="http://schemas.microsoft.com/office/drawing/2014/main" id="{F1B11B6C-3B0C-0F86-205E-D88AF0058D38}"/>
              </a:ext>
            </a:extLst>
          </p:cNvPr>
          <p:cNvSpPr/>
          <p:nvPr/>
        </p:nvSpPr>
        <p:spPr>
          <a:xfrm>
            <a:off x="2797579" y="939402"/>
            <a:ext cx="8114586" cy="536496"/>
          </a:xfrm>
          <a:prstGeom prst="rect">
            <a:avLst/>
          </a:prstGeom>
          <a:solidFill>
            <a:schemeClr val="accent1">
              <a:lumMod val="60000"/>
              <a:lumOff val="40000"/>
            </a:schemeClr>
          </a:solidFill>
          <a:ln/>
        </p:spPr>
        <p:txBody>
          <a:bodyPr wrap="none" lIns="0" tIns="0" rIns="0" bIns="0" rtlCol="0" anchor="t"/>
          <a:lstStyle/>
          <a:p>
            <a:pPr marL="0" indent="0" algn="ctr">
              <a:lnSpc>
                <a:spcPts val="4200"/>
              </a:lnSpc>
              <a:buNone/>
            </a:pPr>
            <a:r>
              <a:rPr lang="en-US" sz="3350" b="1" dirty="0">
                <a:solidFill>
                  <a:srgbClr val="000000"/>
                </a:solidFill>
                <a:ea typeface="Inter Bold" pitchFamily="34" charset="-122"/>
                <a:cs typeface="Inter Bold" pitchFamily="34" charset="-120"/>
              </a:rPr>
              <a:t>Implementation Challenges</a:t>
            </a:r>
            <a:endParaRPr lang="en-US" sz="3350" dirty="0"/>
          </a:p>
        </p:txBody>
      </p:sp>
      <p:sp>
        <p:nvSpPr>
          <p:cNvPr id="5" name="Shape 2">
            <a:extLst>
              <a:ext uri="{FF2B5EF4-FFF2-40B4-BE49-F238E27FC236}">
                <a16:creationId xmlns:a16="http://schemas.microsoft.com/office/drawing/2014/main" id="{5AECF300-C79A-C89F-3E0F-8AC1835D8275}"/>
              </a:ext>
            </a:extLst>
          </p:cNvPr>
          <p:cNvSpPr/>
          <p:nvPr/>
        </p:nvSpPr>
        <p:spPr>
          <a:xfrm>
            <a:off x="600789" y="2094309"/>
            <a:ext cx="6628567" cy="2514719"/>
          </a:xfrm>
          <a:prstGeom prst="roundRect">
            <a:avLst>
              <a:gd name="adj" fmla="val 2867"/>
            </a:avLst>
          </a:prstGeom>
          <a:solidFill>
            <a:srgbClr val="DADBF1"/>
          </a:solidFill>
          <a:ln w="7620">
            <a:solidFill>
              <a:srgbClr val="C0C1D7"/>
            </a:solidFill>
            <a:prstDash val="solid"/>
          </a:ln>
        </p:spPr>
        <p:txBody>
          <a:bodyPr/>
          <a:lstStyle/>
          <a:p>
            <a:endParaRPr lang="en-US"/>
          </a:p>
        </p:txBody>
      </p:sp>
      <p:sp>
        <p:nvSpPr>
          <p:cNvPr id="6" name="Shape 3">
            <a:extLst>
              <a:ext uri="{FF2B5EF4-FFF2-40B4-BE49-F238E27FC236}">
                <a16:creationId xmlns:a16="http://schemas.microsoft.com/office/drawing/2014/main" id="{614207B9-4D2C-50E0-B1C3-9B6CBA76FD56}"/>
              </a:ext>
            </a:extLst>
          </p:cNvPr>
          <p:cNvSpPr/>
          <p:nvPr/>
        </p:nvSpPr>
        <p:spPr>
          <a:xfrm>
            <a:off x="779978" y="2273498"/>
            <a:ext cx="514945" cy="514945"/>
          </a:xfrm>
          <a:prstGeom prst="roundRect">
            <a:avLst>
              <a:gd name="adj" fmla="val 17755460"/>
            </a:avLst>
          </a:prstGeom>
          <a:solidFill>
            <a:srgbClr val="4950BC"/>
          </a:solidFill>
          <a:ln/>
        </p:spPr>
        <p:txBody>
          <a:bodyPr/>
          <a:lstStyle/>
          <a:p>
            <a:endParaRPr lang="en-US"/>
          </a:p>
        </p:txBody>
      </p:sp>
      <p:pic>
        <p:nvPicPr>
          <p:cNvPr id="7" name="Image 0" descr="preencoded.png">
            <a:extLst>
              <a:ext uri="{FF2B5EF4-FFF2-40B4-BE49-F238E27FC236}">
                <a16:creationId xmlns:a16="http://schemas.microsoft.com/office/drawing/2014/main" id="{DC3D5190-45DF-F7B7-0794-21D7BFB34FF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21544" y="2415064"/>
            <a:ext cx="231696" cy="231696"/>
          </a:xfrm>
          <a:prstGeom prst="rect">
            <a:avLst/>
          </a:prstGeom>
        </p:spPr>
      </p:pic>
      <p:sp>
        <p:nvSpPr>
          <p:cNvPr id="8" name="Text 4">
            <a:extLst>
              <a:ext uri="{FF2B5EF4-FFF2-40B4-BE49-F238E27FC236}">
                <a16:creationId xmlns:a16="http://schemas.microsoft.com/office/drawing/2014/main" id="{79CC2E1E-B73A-2CE0-2785-6CC307C5D526}"/>
              </a:ext>
            </a:extLst>
          </p:cNvPr>
          <p:cNvSpPr/>
          <p:nvPr/>
        </p:nvSpPr>
        <p:spPr>
          <a:xfrm>
            <a:off x="779978" y="2960013"/>
            <a:ext cx="2382322" cy="268129"/>
          </a:xfrm>
          <a:prstGeom prst="rect">
            <a:avLst/>
          </a:prstGeom>
          <a:noFill/>
          <a:ln/>
        </p:spPr>
        <p:txBody>
          <a:bodyPr wrap="none" lIns="0" tIns="0" rIns="0" bIns="0" rtlCol="0" anchor="t"/>
          <a:lstStyle/>
          <a:p>
            <a:pPr marL="0" indent="0" algn="l">
              <a:lnSpc>
                <a:spcPts val="2100"/>
              </a:lnSpc>
              <a:buNone/>
            </a:pPr>
            <a:r>
              <a:rPr lang="en-US" sz="2400" b="1" dirty="0">
                <a:solidFill>
                  <a:srgbClr val="272525"/>
                </a:solidFill>
                <a:ea typeface="Inter Bold" pitchFamily="34" charset="-122"/>
                <a:cs typeface="Inter Bold" pitchFamily="34" charset="-120"/>
              </a:rPr>
              <a:t>Managerial Resistance</a:t>
            </a:r>
            <a:endParaRPr lang="en-US" sz="2400" dirty="0"/>
          </a:p>
        </p:txBody>
      </p:sp>
      <p:sp>
        <p:nvSpPr>
          <p:cNvPr id="9" name="Text 5">
            <a:extLst>
              <a:ext uri="{FF2B5EF4-FFF2-40B4-BE49-F238E27FC236}">
                <a16:creationId xmlns:a16="http://schemas.microsoft.com/office/drawing/2014/main" id="{83551EEA-C304-BEE9-A2B5-2F337AB42A4B}"/>
              </a:ext>
            </a:extLst>
          </p:cNvPr>
          <p:cNvSpPr/>
          <p:nvPr/>
        </p:nvSpPr>
        <p:spPr>
          <a:xfrm>
            <a:off x="779978" y="3331131"/>
            <a:ext cx="6270188" cy="1098709"/>
          </a:xfrm>
          <a:prstGeom prst="rect">
            <a:avLst/>
          </a:prstGeom>
          <a:noFill/>
          <a:ln/>
        </p:spPr>
        <p:txBody>
          <a:bodyPr wrap="square" lIns="0" tIns="0" rIns="0" bIns="0" rtlCol="0" anchor="t"/>
          <a:lstStyle/>
          <a:p>
            <a:pPr marL="0" indent="0" algn="just">
              <a:lnSpc>
                <a:spcPts val="2150"/>
              </a:lnSpc>
              <a:buNone/>
            </a:pPr>
            <a:r>
              <a:rPr lang="en-US" sz="1600" dirty="0">
                <a:solidFill>
                  <a:srgbClr val="272525"/>
                </a:solidFill>
                <a:ea typeface="Inter" pitchFamily="34" charset="-122"/>
                <a:cs typeface="Inter" pitchFamily="34" charset="-120"/>
              </a:rPr>
              <a:t>Managers might resist new initiatives due to unfamiliarity or perceived workload increases. We will address this with hands-on support, clear communication of benefits, and by setting realistic expectations for their roles in the transition.</a:t>
            </a:r>
            <a:endParaRPr lang="en-US" sz="1600" dirty="0"/>
          </a:p>
        </p:txBody>
      </p:sp>
      <p:sp>
        <p:nvSpPr>
          <p:cNvPr id="10" name="Shape 6">
            <a:extLst>
              <a:ext uri="{FF2B5EF4-FFF2-40B4-BE49-F238E27FC236}">
                <a16:creationId xmlns:a16="http://schemas.microsoft.com/office/drawing/2014/main" id="{F8BD3772-BCB3-8B98-8F9F-3709E259EF18}"/>
              </a:ext>
            </a:extLst>
          </p:cNvPr>
          <p:cNvSpPr/>
          <p:nvPr/>
        </p:nvSpPr>
        <p:spPr>
          <a:xfrm>
            <a:off x="7400925" y="2094309"/>
            <a:ext cx="6628686" cy="2514719"/>
          </a:xfrm>
          <a:prstGeom prst="roundRect">
            <a:avLst>
              <a:gd name="adj" fmla="val 2867"/>
            </a:avLst>
          </a:prstGeom>
          <a:solidFill>
            <a:srgbClr val="DADBF1"/>
          </a:solidFill>
          <a:ln w="7620">
            <a:solidFill>
              <a:srgbClr val="C0C1D7"/>
            </a:solidFill>
            <a:prstDash val="solid"/>
          </a:ln>
        </p:spPr>
        <p:txBody>
          <a:bodyPr/>
          <a:lstStyle/>
          <a:p>
            <a:endParaRPr lang="en-US"/>
          </a:p>
        </p:txBody>
      </p:sp>
      <p:sp>
        <p:nvSpPr>
          <p:cNvPr id="11" name="Shape 7">
            <a:extLst>
              <a:ext uri="{FF2B5EF4-FFF2-40B4-BE49-F238E27FC236}">
                <a16:creationId xmlns:a16="http://schemas.microsoft.com/office/drawing/2014/main" id="{CBC2291A-9C08-62D4-0CC1-EFE5C84677AC}"/>
              </a:ext>
            </a:extLst>
          </p:cNvPr>
          <p:cNvSpPr/>
          <p:nvPr/>
        </p:nvSpPr>
        <p:spPr>
          <a:xfrm>
            <a:off x="7580114" y="2273498"/>
            <a:ext cx="514945" cy="514945"/>
          </a:xfrm>
          <a:prstGeom prst="roundRect">
            <a:avLst>
              <a:gd name="adj" fmla="val 17755460"/>
            </a:avLst>
          </a:prstGeom>
          <a:solidFill>
            <a:srgbClr val="4950BC"/>
          </a:solidFill>
          <a:ln/>
        </p:spPr>
        <p:txBody>
          <a:bodyPr/>
          <a:lstStyle/>
          <a:p>
            <a:endParaRPr lang="en-US"/>
          </a:p>
        </p:txBody>
      </p:sp>
      <p:pic>
        <p:nvPicPr>
          <p:cNvPr id="12" name="Image 1" descr="preencoded.png">
            <a:extLst>
              <a:ext uri="{FF2B5EF4-FFF2-40B4-BE49-F238E27FC236}">
                <a16:creationId xmlns:a16="http://schemas.microsoft.com/office/drawing/2014/main" id="{051C27BB-DD60-F1D8-99B2-DE169B14980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721679" y="2415064"/>
            <a:ext cx="231696" cy="231696"/>
          </a:xfrm>
          <a:prstGeom prst="rect">
            <a:avLst/>
          </a:prstGeom>
        </p:spPr>
      </p:pic>
      <p:sp>
        <p:nvSpPr>
          <p:cNvPr id="13" name="Text 8">
            <a:extLst>
              <a:ext uri="{FF2B5EF4-FFF2-40B4-BE49-F238E27FC236}">
                <a16:creationId xmlns:a16="http://schemas.microsoft.com/office/drawing/2014/main" id="{60E8A30C-A2B8-B253-C2C2-6A407E6309BD}"/>
              </a:ext>
            </a:extLst>
          </p:cNvPr>
          <p:cNvSpPr/>
          <p:nvPr/>
        </p:nvSpPr>
        <p:spPr>
          <a:xfrm>
            <a:off x="7580114" y="2960013"/>
            <a:ext cx="2145983" cy="268129"/>
          </a:xfrm>
          <a:prstGeom prst="rect">
            <a:avLst/>
          </a:prstGeom>
          <a:noFill/>
          <a:ln/>
        </p:spPr>
        <p:txBody>
          <a:bodyPr wrap="none" lIns="0" tIns="0" rIns="0" bIns="0" rtlCol="0" anchor="t"/>
          <a:lstStyle/>
          <a:p>
            <a:pPr marL="0" indent="0" algn="l">
              <a:lnSpc>
                <a:spcPts val="2100"/>
              </a:lnSpc>
              <a:buNone/>
            </a:pPr>
            <a:r>
              <a:rPr lang="en-US" sz="2400" b="1" dirty="0">
                <a:solidFill>
                  <a:srgbClr val="272525"/>
                </a:solidFill>
                <a:ea typeface="Inter Bold" pitchFamily="34" charset="-122"/>
                <a:cs typeface="Inter Bold" pitchFamily="34" charset="-120"/>
              </a:rPr>
              <a:t>Time Constraints</a:t>
            </a:r>
            <a:endParaRPr lang="en-US" sz="2400" dirty="0"/>
          </a:p>
        </p:txBody>
      </p:sp>
      <p:sp>
        <p:nvSpPr>
          <p:cNvPr id="14" name="Text 9">
            <a:extLst>
              <a:ext uri="{FF2B5EF4-FFF2-40B4-BE49-F238E27FC236}">
                <a16:creationId xmlns:a16="http://schemas.microsoft.com/office/drawing/2014/main" id="{7F924A32-5F15-2476-4BED-77F85E9AB55B}"/>
              </a:ext>
            </a:extLst>
          </p:cNvPr>
          <p:cNvSpPr/>
          <p:nvPr/>
        </p:nvSpPr>
        <p:spPr>
          <a:xfrm>
            <a:off x="7580114" y="3331131"/>
            <a:ext cx="6270307" cy="1098709"/>
          </a:xfrm>
          <a:prstGeom prst="rect">
            <a:avLst/>
          </a:prstGeom>
          <a:noFill/>
          <a:ln/>
        </p:spPr>
        <p:txBody>
          <a:bodyPr wrap="square" lIns="0" tIns="0" rIns="0" bIns="0" rtlCol="0" anchor="t"/>
          <a:lstStyle/>
          <a:p>
            <a:pPr marL="0" indent="0" algn="just">
              <a:lnSpc>
                <a:spcPts val="2150"/>
              </a:lnSpc>
              <a:buNone/>
            </a:pPr>
            <a:r>
              <a:rPr lang="en-US" sz="1600" dirty="0">
                <a:solidFill>
                  <a:srgbClr val="272525"/>
                </a:solidFill>
                <a:ea typeface="Inter" pitchFamily="34" charset="-122"/>
                <a:cs typeface="Inter" pitchFamily="34" charset="-120"/>
              </a:rPr>
              <a:t>The demands of daily operations can make carving out time for new training or processes challenging. Our strategy includes phased rollouts and flexible scheduling for training to minimize disruption and accommodate existing workloads.</a:t>
            </a:r>
            <a:endParaRPr lang="en-US" sz="1600" dirty="0"/>
          </a:p>
        </p:txBody>
      </p:sp>
      <p:sp>
        <p:nvSpPr>
          <p:cNvPr id="15" name="Shape 10">
            <a:extLst>
              <a:ext uri="{FF2B5EF4-FFF2-40B4-BE49-F238E27FC236}">
                <a16:creationId xmlns:a16="http://schemas.microsoft.com/office/drawing/2014/main" id="{AEC74D40-3418-16DB-A98E-6DC09E433B95}"/>
              </a:ext>
            </a:extLst>
          </p:cNvPr>
          <p:cNvSpPr/>
          <p:nvPr/>
        </p:nvSpPr>
        <p:spPr>
          <a:xfrm>
            <a:off x="600789" y="4780598"/>
            <a:ext cx="6628567" cy="2514719"/>
          </a:xfrm>
          <a:prstGeom prst="roundRect">
            <a:avLst>
              <a:gd name="adj" fmla="val 2867"/>
            </a:avLst>
          </a:prstGeom>
          <a:solidFill>
            <a:srgbClr val="DADBF1"/>
          </a:solidFill>
          <a:ln w="7620">
            <a:solidFill>
              <a:srgbClr val="C0C1D7"/>
            </a:solidFill>
            <a:prstDash val="solid"/>
          </a:ln>
        </p:spPr>
        <p:txBody>
          <a:bodyPr/>
          <a:lstStyle/>
          <a:p>
            <a:endParaRPr lang="en-US"/>
          </a:p>
        </p:txBody>
      </p:sp>
      <p:sp>
        <p:nvSpPr>
          <p:cNvPr id="16" name="Shape 11">
            <a:extLst>
              <a:ext uri="{FF2B5EF4-FFF2-40B4-BE49-F238E27FC236}">
                <a16:creationId xmlns:a16="http://schemas.microsoft.com/office/drawing/2014/main" id="{97DF5FE0-E915-1DEC-64DC-882E8601F2F3}"/>
              </a:ext>
            </a:extLst>
          </p:cNvPr>
          <p:cNvSpPr/>
          <p:nvPr/>
        </p:nvSpPr>
        <p:spPr>
          <a:xfrm>
            <a:off x="779978" y="4959787"/>
            <a:ext cx="514945" cy="514945"/>
          </a:xfrm>
          <a:prstGeom prst="roundRect">
            <a:avLst>
              <a:gd name="adj" fmla="val 17755460"/>
            </a:avLst>
          </a:prstGeom>
          <a:solidFill>
            <a:srgbClr val="4950BC"/>
          </a:solidFill>
          <a:ln/>
        </p:spPr>
        <p:txBody>
          <a:bodyPr/>
          <a:lstStyle/>
          <a:p>
            <a:endParaRPr lang="en-US"/>
          </a:p>
        </p:txBody>
      </p:sp>
      <p:pic>
        <p:nvPicPr>
          <p:cNvPr id="17" name="Image 2" descr="preencoded.png">
            <a:extLst>
              <a:ext uri="{FF2B5EF4-FFF2-40B4-BE49-F238E27FC236}">
                <a16:creationId xmlns:a16="http://schemas.microsoft.com/office/drawing/2014/main" id="{55717766-F2A8-C72A-8791-36A2F90494E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21544" y="5101352"/>
            <a:ext cx="231696" cy="231696"/>
          </a:xfrm>
          <a:prstGeom prst="rect">
            <a:avLst/>
          </a:prstGeom>
        </p:spPr>
      </p:pic>
      <p:sp>
        <p:nvSpPr>
          <p:cNvPr id="18" name="Text 12">
            <a:extLst>
              <a:ext uri="{FF2B5EF4-FFF2-40B4-BE49-F238E27FC236}">
                <a16:creationId xmlns:a16="http://schemas.microsoft.com/office/drawing/2014/main" id="{A808AF2E-7AC3-1AE1-EABB-E2990693764F}"/>
              </a:ext>
            </a:extLst>
          </p:cNvPr>
          <p:cNvSpPr/>
          <p:nvPr/>
        </p:nvSpPr>
        <p:spPr>
          <a:xfrm>
            <a:off x="779978" y="5646301"/>
            <a:ext cx="2145983" cy="268129"/>
          </a:xfrm>
          <a:prstGeom prst="rect">
            <a:avLst/>
          </a:prstGeom>
          <a:noFill/>
          <a:ln/>
        </p:spPr>
        <p:txBody>
          <a:bodyPr wrap="none" lIns="0" tIns="0" rIns="0" bIns="0" rtlCol="0" anchor="t"/>
          <a:lstStyle/>
          <a:p>
            <a:pPr marL="0" indent="0" algn="l">
              <a:lnSpc>
                <a:spcPts val="2100"/>
              </a:lnSpc>
              <a:buNone/>
            </a:pPr>
            <a:r>
              <a:rPr lang="en-US" sz="2400" b="1" dirty="0">
                <a:solidFill>
                  <a:srgbClr val="272525"/>
                </a:solidFill>
                <a:ea typeface="Inter Bold" pitchFamily="34" charset="-122"/>
                <a:cs typeface="Inter Bold" pitchFamily="34" charset="-120"/>
              </a:rPr>
              <a:t>Financial Concerns</a:t>
            </a:r>
            <a:endParaRPr lang="en-US" sz="2400" dirty="0"/>
          </a:p>
        </p:txBody>
      </p:sp>
      <p:sp>
        <p:nvSpPr>
          <p:cNvPr id="19" name="Text 13">
            <a:extLst>
              <a:ext uri="{FF2B5EF4-FFF2-40B4-BE49-F238E27FC236}">
                <a16:creationId xmlns:a16="http://schemas.microsoft.com/office/drawing/2014/main" id="{53D152E5-1A25-4A21-954C-3CBA35159870}"/>
              </a:ext>
            </a:extLst>
          </p:cNvPr>
          <p:cNvSpPr/>
          <p:nvPr/>
        </p:nvSpPr>
        <p:spPr>
          <a:xfrm>
            <a:off x="779978" y="6017419"/>
            <a:ext cx="6270188" cy="1098709"/>
          </a:xfrm>
          <a:prstGeom prst="rect">
            <a:avLst/>
          </a:prstGeom>
          <a:noFill/>
          <a:ln/>
        </p:spPr>
        <p:txBody>
          <a:bodyPr wrap="square" lIns="0" tIns="0" rIns="0" bIns="0" rtlCol="0" anchor="t"/>
          <a:lstStyle/>
          <a:p>
            <a:pPr marL="0" indent="0" algn="just">
              <a:lnSpc>
                <a:spcPts val="2150"/>
              </a:lnSpc>
              <a:buNone/>
            </a:pPr>
            <a:r>
              <a:rPr lang="en-US" sz="1600" dirty="0">
                <a:solidFill>
                  <a:srgbClr val="272525"/>
                </a:solidFill>
                <a:ea typeface="Inter" pitchFamily="34" charset="-122"/>
                <a:cs typeface="Inter" pitchFamily="34" charset="-120"/>
              </a:rPr>
              <a:t>Initial investment in training and system improvements might raise budget questions. However, the reduction in employee turnover alone, which is a significant cost in FM roles (CIPD, 2024), will quickly offset these expenses, demonstrating a strong ROI.</a:t>
            </a:r>
            <a:endParaRPr lang="en-US" sz="1600" dirty="0"/>
          </a:p>
        </p:txBody>
      </p:sp>
      <p:sp>
        <p:nvSpPr>
          <p:cNvPr id="20" name="Shape 14">
            <a:extLst>
              <a:ext uri="{FF2B5EF4-FFF2-40B4-BE49-F238E27FC236}">
                <a16:creationId xmlns:a16="http://schemas.microsoft.com/office/drawing/2014/main" id="{519D4606-28DF-CC9F-ACC8-B5A550338C32}"/>
              </a:ext>
            </a:extLst>
          </p:cNvPr>
          <p:cNvSpPr/>
          <p:nvPr/>
        </p:nvSpPr>
        <p:spPr>
          <a:xfrm>
            <a:off x="7400925" y="4780598"/>
            <a:ext cx="6628686" cy="2514719"/>
          </a:xfrm>
          <a:prstGeom prst="roundRect">
            <a:avLst>
              <a:gd name="adj" fmla="val 2867"/>
            </a:avLst>
          </a:prstGeom>
          <a:solidFill>
            <a:srgbClr val="DADBF1"/>
          </a:solidFill>
          <a:ln w="7620">
            <a:solidFill>
              <a:srgbClr val="C0C1D7"/>
            </a:solidFill>
            <a:prstDash val="solid"/>
          </a:ln>
        </p:spPr>
        <p:txBody>
          <a:bodyPr/>
          <a:lstStyle/>
          <a:p>
            <a:endParaRPr lang="en-US"/>
          </a:p>
        </p:txBody>
      </p:sp>
      <p:sp>
        <p:nvSpPr>
          <p:cNvPr id="21" name="Shape 15">
            <a:extLst>
              <a:ext uri="{FF2B5EF4-FFF2-40B4-BE49-F238E27FC236}">
                <a16:creationId xmlns:a16="http://schemas.microsoft.com/office/drawing/2014/main" id="{BFC9CF66-EBB2-ABCC-D41E-7588A58A4466}"/>
              </a:ext>
            </a:extLst>
          </p:cNvPr>
          <p:cNvSpPr/>
          <p:nvPr/>
        </p:nvSpPr>
        <p:spPr>
          <a:xfrm>
            <a:off x="7580114" y="4959787"/>
            <a:ext cx="514945" cy="514945"/>
          </a:xfrm>
          <a:prstGeom prst="roundRect">
            <a:avLst>
              <a:gd name="adj" fmla="val 17755460"/>
            </a:avLst>
          </a:prstGeom>
          <a:solidFill>
            <a:srgbClr val="4950BC"/>
          </a:solidFill>
          <a:ln/>
        </p:spPr>
        <p:txBody>
          <a:bodyPr/>
          <a:lstStyle/>
          <a:p>
            <a:endParaRPr lang="en-US"/>
          </a:p>
        </p:txBody>
      </p:sp>
      <p:pic>
        <p:nvPicPr>
          <p:cNvPr id="22" name="Image 3" descr="preencoded.png">
            <a:extLst>
              <a:ext uri="{FF2B5EF4-FFF2-40B4-BE49-F238E27FC236}">
                <a16:creationId xmlns:a16="http://schemas.microsoft.com/office/drawing/2014/main" id="{FCED346D-5C40-8404-AC91-5E57CCED2F8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721679" y="5101352"/>
            <a:ext cx="231696" cy="231696"/>
          </a:xfrm>
          <a:prstGeom prst="rect">
            <a:avLst/>
          </a:prstGeom>
        </p:spPr>
      </p:pic>
      <p:sp>
        <p:nvSpPr>
          <p:cNvPr id="23" name="Text 16">
            <a:extLst>
              <a:ext uri="{FF2B5EF4-FFF2-40B4-BE49-F238E27FC236}">
                <a16:creationId xmlns:a16="http://schemas.microsoft.com/office/drawing/2014/main" id="{536692B9-8396-D34E-4E49-AE32DA5F8508}"/>
              </a:ext>
            </a:extLst>
          </p:cNvPr>
          <p:cNvSpPr/>
          <p:nvPr/>
        </p:nvSpPr>
        <p:spPr>
          <a:xfrm>
            <a:off x="7580114" y="5646301"/>
            <a:ext cx="2145983" cy="268129"/>
          </a:xfrm>
          <a:prstGeom prst="rect">
            <a:avLst/>
          </a:prstGeom>
          <a:noFill/>
          <a:ln/>
        </p:spPr>
        <p:txBody>
          <a:bodyPr wrap="none" lIns="0" tIns="0" rIns="0" bIns="0" rtlCol="0" anchor="t"/>
          <a:lstStyle/>
          <a:p>
            <a:pPr marL="0" indent="0" algn="l">
              <a:lnSpc>
                <a:spcPts val="2100"/>
              </a:lnSpc>
              <a:buNone/>
            </a:pPr>
            <a:r>
              <a:rPr lang="en-US" sz="2400" b="1" dirty="0">
                <a:solidFill>
                  <a:srgbClr val="272525"/>
                </a:solidFill>
                <a:ea typeface="Inter Bold" pitchFamily="34" charset="-122"/>
                <a:cs typeface="Inter Bold" pitchFamily="34" charset="-120"/>
              </a:rPr>
              <a:t>Cultural Resistance</a:t>
            </a:r>
            <a:endParaRPr lang="en-US" sz="2400" dirty="0"/>
          </a:p>
        </p:txBody>
      </p:sp>
      <p:sp>
        <p:nvSpPr>
          <p:cNvPr id="24" name="Text 17">
            <a:extLst>
              <a:ext uri="{FF2B5EF4-FFF2-40B4-BE49-F238E27FC236}">
                <a16:creationId xmlns:a16="http://schemas.microsoft.com/office/drawing/2014/main" id="{06A45BAF-CB05-6AE1-E9AE-025BCA48F1B0}"/>
              </a:ext>
            </a:extLst>
          </p:cNvPr>
          <p:cNvSpPr/>
          <p:nvPr/>
        </p:nvSpPr>
        <p:spPr>
          <a:xfrm>
            <a:off x="7580114" y="6017419"/>
            <a:ext cx="6270307" cy="1098709"/>
          </a:xfrm>
          <a:prstGeom prst="rect">
            <a:avLst/>
          </a:prstGeom>
          <a:noFill/>
          <a:ln/>
        </p:spPr>
        <p:txBody>
          <a:bodyPr wrap="square" lIns="0" tIns="0" rIns="0" bIns="0" rtlCol="0" anchor="t"/>
          <a:lstStyle/>
          <a:p>
            <a:pPr marL="0" indent="0" algn="just">
              <a:lnSpc>
                <a:spcPts val="2150"/>
              </a:lnSpc>
              <a:buNone/>
            </a:pPr>
            <a:r>
              <a:rPr lang="en-US" sz="1600" dirty="0">
                <a:solidFill>
                  <a:srgbClr val="272525"/>
                </a:solidFill>
                <a:ea typeface="Inter" pitchFamily="34" charset="-122"/>
                <a:cs typeface="Inter" pitchFamily="34" charset="-120"/>
              </a:rPr>
              <a:t>Entrenched ways of working can create resistance to cultural shifts. We will counter this by ensuring senior leaders consistently model the behaviors and values central to the new strategy, fostering a supportive and adaptive environment.</a:t>
            </a:r>
            <a:endParaRPr lang="en-US" sz="1600" dirty="0"/>
          </a:p>
        </p:txBody>
      </p:sp>
    </p:spTree>
    <p:extLst>
      <p:ext uri="{BB962C8B-B14F-4D97-AF65-F5344CB8AC3E}">
        <p14:creationId xmlns:p14="http://schemas.microsoft.com/office/powerpoint/2010/main" val="488417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098B105-0438-28BC-11AF-F16258D179BA}"/>
              </a:ext>
            </a:extLst>
          </p:cNvPr>
          <p:cNvSpPr txBox="1"/>
          <p:nvPr/>
        </p:nvSpPr>
        <p:spPr>
          <a:xfrm>
            <a:off x="836341" y="2213489"/>
            <a:ext cx="8240752" cy="4302203"/>
          </a:xfrm>
          <a:prstGeom prst="rect">
            <a:avLst/>
          </a:prstGeom>
          <a:noFill/>
        </p:spPr>
        <p:txBody>
          <a:bodyPr wrap="square">
            <a:spAutoFit/>
          </a:bodyPr>
          <a:lstStyle/>
          <a:p>
            <a:pPr marL="342900" marR="0" indent="-342900" algn="just">
              <a:lnSpc>
                <a:spcPct val="150000"/>
              </a:lnSpc>
              <a:spcAft>
                <a:spcPts val="800"/>
              </a:spcAft>
              <a:buFont typeface="Wingdings" panose="05000000000000000000" pitchFamily="2" charset="2"/>
              <a:buChar char="v"/>
            </a:pPr>
            <a:r>
              <a:rPr lang="en-US" sz="2000" kern="100" dirty="0" err="1">
                <a:effectLst/>
                <a:ea typeface="Aptos" panose="020B0004020202020204" pitchFamily="34" charset="0"/>
                <a:cs typeface="Times New Roman" panose="02020603050405020304" pitchFamily="18" charset="0"/>
              </a:rPr>
              <a:t>BrightWave’s</a:t>
            </a:r>
            <a:r>
              <a:rPr lang="en-US" sz="2000" kern="100" dirty="0">
                <a:effectLst/>
                <a:ea typeface="Aptos" panose="020B0004020202020204" pitchFamily="34" charset="0"/>
                <a:cs typeface="Times New Roman" panose="02020603050405020304" pitchFamily="18" charset="0"/>
              </a:rPr>
              <a:t> current challenges are rooted in a combination of insufficient managerial capability, outdated performance management practices, and a task-driven </a:t>
            </a:r>
            <a:r>
              <a:rPr lang="en-US" sz="2000" kern="100" dirty="0" err="1">
                <a:effectLst/>
                <a:ea typeface="Aptos" panose="020B0004020202020204" pitchFamily="34" charset="0"/>
                <a:cs typeface="Times New Roman" panose="02020603050405020304" pitchFamily="18" charset="0"/>
              </a:rPr>
              <a:t>organisational</a:t>
            </a:r>
            <a:r>
              <a:rPr lang="en-US" sz="2000" kern="100" dirty="0">
                <a:effectLst/>
                <a:ea typeface="Aptos" panose="020B0004020202020204" pitchFamily="34" charset="0"/>
                <a:cs typeface="Times New Roman" panose="02020603050405020304" pitchFamily="18" charset="0"/>
              </a:rPr>
              <a:t> culture that limits engagement and development. </a:t>
            </a:r>
          </a:p>
          <a:p>
            <a:pPr marL="342900" marR="0" indent="-342900" algn="just">
              <a:lnSpc>
                <a:spcPct val="150000"/>
              </a:lnSpc>
              <a:spcAft>
                <a:spcPts val="800"/>
              </a:spcAft>
              <a:buFont typeface="Wingdings" panose="05000000000000000000" pitchFamily="2" charset="2"/>
              <a:buChar char="v"/>
            </a:pPr>
            <a:r>
              <a:rPr lang="en-US" sz="2000" kern="100" dirty="0">
                <a:effectLst/>
                <a:ea typeface="Aptos" panose="020B0004020202020204" pitchFamily="34" charset="0"/>
                <a:cs typeface="Times New Roman" panose="02020603050405020304" pitchFamily="18" charset="0"/>
              </a:rPr>
              <a:t>The proposed three-year HR strategy </a:t>
            </a:r>
            <a:r>
              <a:rPr lang="en-US" sz="2000" b="1" i="1" kern="100" dirty="0">
                <a:solidFill>
                  <a:srgbClr val="00B050"/>
                </a:solidFill>
                <a:effectLst/>
                <a:ea typeface="Aptos" panose="020B0004020202020204" pitchFamily="34" charset="0"/>
                <a:cs typeface="Times New Roman" panose="02020603050405020304" pitchFamily="18" charset="0"/>
              </a:rPr>
              <a:t>offers a structured and evidence-based approach to improving performance, strengthening leadership capability, enhancing employee experience, and building a more collaborative and people-</a:t>
            </a:r>
            <a:r>
              <a:rPr lang="en-US" sz="2000" b="1" i="1" kern="100" dirty="0" err="1">
                <a:solidFill>
                  <a:srgbClr val="00B050"/>
                </a:solidFill>
                <a:effectLst/>
                <a:ea typeface="Aptos" panose="020B0004020202020204" pitchFamily="34" charset="0"/>
                <a:cs typeface="Times New Roman" panose="02020603050405020304" pitchFamily="18" charset="0"/>
              </a:rPr>
              <a:t>centred</a:t>
            </a:r>
            <a:r>
              <a:rPr lang="en-US" sz="2000" b="1" i="1" kern="100" dirty="0">
                <a:solidFill>
                  <a:srgbClr val="00B050"/>
                </a:solidFill>
                <a:effectLst/>
                <a:ea typeface="Aptos" panose="020B0004020202020204" pitchFamily="34" charset="0"/>
                <a:cs typeface="Times New Roman" panose="02020603050405020304" pitchFamily="18" charset="0"/>
              </a:rPr>
              <a:t> culture </a:t>
            </a:r>
            <a:r>
              <a:rPr lang="en-US" sz="2000" kern="100" dirty="0">
                <a:effectLst/>
                <a:ea typeface="Aptos" panose="020B0004020202020204" pitchFamily="34" charset="0"/>
                <a:cs typeface="Times New Roman" panose="02020603050405020304" pitchFamily="18" charset="0"/>
              </a:rPr>
              <a:t>that aligns with both operational needs and client expectations.</a:t>
            </a:r>
          </a:p>
        </p:txBody>
      </p:sp>
      <p:sp>
        <p:nvSpPr>
          <p:cNvPr id="4" name="TextBox 3">
            <a:extLst>
              <a:ext uri="{FF2B5EF4-FFF2-40B4-BE49-F238E27FC236}">
                <a16:creationId xmlns:a16="http://schemas.microsoft.com/office/drawing/2014/main" id="{FEBFB5C4-C2E0-C149-8784-17AD386DD855}"/>
              </a:ext>
            </a:extLst>
          </p:cNvPr>
          <p:cNvSpPr txBox="1"/>
          <p:nvPr/>
        </p:nvSpPr>
        <p:spPr>
          <a:xfrm>
            <a:off x="1025911" y="1053523"/>
            <a:ext cx="3033134" cy="707886"/>
          </a:xfrm>
          <a:prstGeom prst="rect">
            <a:avLst/>
          </a:prstGeom>
          <a:solidFill>
            <a:schemeClr val="accent4">
              <a:lumMod val="20000"/>
              <a:lumOff val="80000"/>
            </a:schemeClr>
          </a:solidFill>
        </p:spPr>
        <p:txBody>
          <a:bodyPr wrap="square" rtlCol="0">
            <a:spAutoFit/>
          </a:bodyPr>
          <a:lstStyle/>
          <a:p>
            <a:pPr algn="ctr"/>
            <a:r>
              <a:rPr lang="en-US" sz="4000" b="1" dirty="0"/>
              <a:t>Conclusion</a:t>
            </a:r>
          </a:p>
        </p:txBody>
      </p:sp>
      <p:pic>
        <p:nvPicPr>
          <p:cNvPr id="5" name="Image 0" descr="preencoded.png">
            <a:extLst>
              <a:ext uri="{FF2B5EF4-FFF2-40B4-BE49-F238E27FC236}">
                <a16:creationId xmlns:a16="http://schemas.microsoft.com/office/drawing/2014/main" id="{B3421A2F-C13D-5A58-9753-5C6DFF5A4F09}"/>
              </a:ext>
            </a:extLst>
          </p:cNvPr>
          <p:cNvPicPr>
            <a:picLocks noChangeAspect="1"/>
          </p:cNvPicPr>
          <p:nvPr/>
        </p:nvPicPr>
        <p:blipFill>
          <a:blip r:embed="rId3"/>
          <a:stretch>
            <a:fillRect/>
          </a:stretch>
        </p:blipFill>
        <p:spPr>
          <a:xfrm>
            <a:off x="9801921" y="531849"/>
            <a:ext cx="4527395" cy="6791093"/>
          </a:xfrm>
          <a:prstGeom prst="rect">
            <a:avLst/>
          </a:prstGeom>
        </p:spPr>
      </p:pic>
      <p:sp>
        <p:nvSpPr>
          <p:cNvPr id="2" name="Rectangle 1">
            <a:extLst>
              <a:ext uri="{FF2B5EF4-FFF2-40B4-BE49-F238E27FC236}">
                <a16:creationId xmlns:a16="http://schemas.microsoft.com/office/drawing/2014/main" id="{1D7BD31C-D333-5ACD-FE77-651B422F5869}"/>
              </a:ext>
            </a:extLst>
          </p:cNvPr>
          <p:cNvSpPr/>
          <p:nvPr/>
        </p:nvSpPr>
        <p:spPr>
          <a:xfrm>
            <a:off x="12221737" y="7627434"/>
            <a:ext cx="2408663" cy="52410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849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9B01C4-C036-E50B-8F13-57F935BFC426}"/>
              </a:ext>
            </a:extLst>
          </p:cNvPr>
          <p:cNvSpPr txBox="1"/>
          <p:nvPr/>
        </p:nvSpPr>
        <p:spPr>
          <a:xfrm>
            <a:off x="758283" y="1437121"/>
            <a:ext cx="13459522" cy="6054478"/>
          </a:xfrm>
          <a:prstGeom prst="rect">
            <a:avLst/>
          </a:prstGeom>
          <a:noFill/>
        </p:spPr>
        <p:txBody>
          <a:bodyPr wrap="square">
            <a:spAutoFit/>
          </a:bodyPr>
          <a:lstStyle/>
          <a:p>
            <a:pPr marL="0" marR="0" algn="just">
              <a:lnSpc>
                <a:spcPct val="150000"/>
              </a:lnSpc>
              <a:spcAft>
                <a:spcPts val="800"/>
              </a:spcAft>
              <a:buNone/>
            </a:pP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a:t>
            </a:r>
          </a:p>
          <a:p>
            <a:pPr marL="0" marR="0" algn="just">
              <a:lnSpc>
                <a:spcPct val="150000"/>
              </a:lnSpc>
              <a:spcAft>
                <a:spcPts val="800"/>
              </a:spcAft>
              <a:buNone/>
            </a:pPr>
            <a:r>
              <a:rPr lang="en-US" sz="1800" b="1" kern="100" dirty="0" err="1">
                <a:effectLst/>
                <a:ea typeface="Aptos" panose="020B0004020202020204" pitchFamily="34" charset="0"/>
                <a:cs typeface="Times New Roman" panose="02020603050405020304" pitchFamily="18" charset="0"/>
              </a:rPr>
              <a:t>Aguinis</a:t>
            </a:r>
            <a:r>
              <a:rPr lang="en-US" sz="1800" b="1" kern="100" dirty="0">
                <a:effectLst/>
                <a:ea typeface="Aptos" panose="020B0004020202020204" pitchFamily="34" charset="0"/>
                <a:cs typeface="Times New Roman" panose="02020603050405020304" pitchFamily="18" charset="0"/>
              </a:rPr>
              <a:t>, H. (2019) Performance Management. Chicago: University of Chicago Press.</a:t>
            </a:r>
          </a:p>
          <a:p>
            <a:pPr marL="0" marR="0" algn="just">
              <a:lnSpc>
                <a:spcPct val="150000"/>
              </a:lnSpc>
              <a:spcAft>
                <a:spcPts val="800"/>
              </a:spcAft>
              <a:buNone/>
            </a:pPr>
            <a:r>
              <a:rPr lang="en-US" sz="1800" b="1" kern="100" dirty="0">
                <a:effectLst/>
                <a:ea typeface="Aptos" panose="020B0004020202020204" pitchFamily="34" charset="0"/>
                <a:cs typeface="Times New Roman" panose="02020603050405020304" pitchFamily="18" charset="0"/>
              </a:rPr>
              <a:t>Armstrong, M. and Taylor, S. (2023) Armstrong’s Handbook of Human Resource Management Practice. London: Kogan Page.</a:t>
            </a:r>
          </a:p>
          <a:p>
            <a:pPr marL="0" marR="0" algn="just">
              <a:lnSpc>
                <a:spcPct val="150000"/>
              </a:lnSpc>
              <a:spcAft>
                <a:spcPts val="800"/>
              </a:spcAft>
              <a:buNone/>
            </a:pPr>
            <a:r>
              <a:rPr lang="en-US" sz="1800" b="1" kern="100" dirty="0">
                <a:effectLst/>
                <a:ea typeface="Aptos" panose="020B0004020202020204" pitchFamily="34" charset="0"/>
                <a:cs typeface="Times New Roman" panose="02020603050405020304" pitchFamily="18" charset="0"/>
              </a:rPr>
              <a:t>Boxall, P. and Purcell, J. (2016) Strategy and Human Resource Management. 4th ed. Oxford: Oxford University Press.</a:t>
            </a:r>
          </a:p>
          <a:p>
            <a:pPr marL="0" marR="0" algn="just">
              <a:lnSpc>
                <a:spcPct val="150000"/>
              </a:lnSpc>
              <a:spcAft>
                <a:spcPts val="800"/>
              </a:spcAft>
              <a:buNone/>
            </a:pPr>
            <a:r>
              <a:rPr lang="en-US" sz="1800" b="1" kern="100" dirty="0" err="1">
                <a:effectLst/>
                <a:ea typeface="Aptos" panose="020B0004020202020204" pitchFamily="34" charset="0"/>
                <a:cs typeface="Times New Roman" panose="02020603050405020304" pitchFamily="18" charset="0"/>
              </a:rPr>
              <a:t>BrightWave</a:t>
            </a:r>
            <a:r>
              <a:rPr lang="en-US" sz="1800" b="1" kern="100" dirty="0">
                <a:effectLst/>
                <a:ea typeface="Aptos" panose="020B0004020202020204" pitchFamily="34" charset="0"/>
                <a:cs typeface="Times New Roman" panose="02020603050405020304" pitchFamily="18" charset="0"/>
              </a:rPr>
              <a:t> Case Study (2025). Provided in assessment brief.</a:t>
            </a:r>
          </a:p>
          <a:p>
            <a:pPr marL="0" marR="0" algn="just">
              <a:lnSpc>
                <a:spcPct val="150000"/>
              </a:lnSpc>
              <a:spcAft>
                <a:spcPts val="800"/>
              </a:spcAft>
              <a:buNone/>
            </a:pPr>
            <a:r>
              <a:rPr lang="en-US" sz="1800" b="1" kern="100" dirty="0">
                <a:effectLst/>
                <a:ea typeface="Aptos" panose="020B0004020202020204" pitchFamily="34" charset="0"/>
                <a:cs typeface="Times New Roman" panose="02020603050405020304" pitchFamily="18" charset="0"/>
              </a:rPr>
              <a:t>CIPD (2024) </a:t>
            </a:r>
            <a:r>
              <a:rPr lang="en-US" sz="1800" b="1" kern="100" dirty="0" err="1">
                <a:effectLst/>
                <a:ea typeface="Aptos" panose="020B0004020202020204" pitchFamily="34" charset="0"/>
                <a:cs typeface="Times New Roman" panose="02020603050405020304" pitchFamily="18" charset="0"/>
              </a:rPr>
              <a:t>Labour</a:t>
            </a:r>
            <a:r>
              <a:rPr lang="en-US" sz="1800" b="1" kern="100" dirty="0">
                <a:effectLst/>
                <a:ea typeface="Aptos" panose="020B0004020202020204" pitchFamily="34" charset="0"/>
                <a:cs typeface="Times New Roman" panose="02020603050405020304" pitchFamily="18" charset="0"/>
              </a:rPr>
              <a:t> Market Outlook. Available at: https://www.cipd.co.uk</a:t>
            </a:r>
          </a:p>
          <a:p>
            <a:pPr marL="0" marR="0" algn="just">
              <a:lnSpc>
                <a:spcPct val="150000"/>
              </a:lnSpc>
              <a:spcAft>
                <a:spcPts val="800"/>
              </a:spcAft>
              <a:buNone/>
            </a:pPr>
            <a:r>
              <a:rPr lang="en-US" sz="1800" b="1" kern="100" dirty="0">
                <a:effectLst/>
                <a:ea typeface="Aptos" panose="020B0004020202020204" pitchFamily="34" charset="0"/>
                <a:cs typeface="Times New Roman" panose="02020603050405020304" pitchFamily="18" charset="0"/>
              </a:rPr>
              <a:t> Herzberg, F. (1968) Work and the Nature of Man. London: Staples Press.</a:t>
            </a:r>
          </a:p>
          <a:p>
            <a:pPr marL="0" marR="0" algn="just">
              <a:lnSpc>
                <a:spcPct val="150000"/>
              </a:lnSpc>
              <a:spcAft>
                <a:spcPts val="800"/>
              </a:spcAft>
              <a:buNone/>
            </a:pPr>
            <a:r>
              <a:rPr lang="en-US" sz="1800" b="1" kern="100" dirty="0">
                <a:effectLst/>
                <a:ea typeface="Aptos" panose="020B0004020202020204" pitchFamily="34" charset="0"/>
                <a:cs typeface="Times New Roman" panose="02020603050405020304" pitchFamily="18" charset="0"/>
              </a:rPr>
              <a:t>Kahn, W. (1990). ‘Psychological Conditions of Personal Engagement and Disengagement at Work’, Academy of Management Journal, 33(4), pp. 692–724.</a:t>
            </a:r>
          </a:p>
          <a:p>
            <a:pPr marL="0" marR="0" algn="just">
              <a:lnSpc>
                <a:spcPct val="150000"/>
              </a:lnSpc>
              <a:spcAft>
                <a:spcPts val="800"/>
              </a:spcAft>
              <a:buNone/>
            </a:pPr>
            <a:r>
              <a:rPr lang="en-US" sz="1800" b="1" kern="100" dirty="0">
                <a:effectLst/>
                <a:ea typeface="Aptos" panose="020B0004020202020204" pitchFamily="34" charset="0"/>
                <a:cs typeface="Times New Roman" panose="02020603050405020304" pitchFamily="18" charset="0"/>
              </a:rPr>
              <a:t>Rousseau, D. (1995) Psychological Contracts in Organizations. Thousand Oaks: Sage.</a:t>
            </a:r>
          </a:p>
          <a:p>
            <a:pPr marL="0" marR="0" algn="just">
              <a:lnSpc>
                <a:spcPct val="150000"/>
              </a:lnSpc>
              <a:spcAft>
                <a:spcPts val="800"/>
              </a:spcAft>
              <a:buNone/>
            </a:pPr>
            <a:r>
              <a:rPr lang="en-US" sz="1800" b="1" kern="100" dirty="0">
                <a:effectLst/>
                <a:ea typeface="Aptos" panose="020B0004020202020204" pitchFamily="34" charset="0"/>
                <a:cs typeface="Times New Roman" panose="02020603050405020304" pitchFamily="18" charset="0"/>
              </a:rPr>
              <a:t>Schein, E. (2017) </a:t>
            </a:r>
            <a:r>
              <a:rPr lang="en-US" sz="1800" b="1" kern="100" dirty="0" err="1">
                <a:effectLst/>
                <a:ea typeface="Aptos" panose="020B0004020202020204" pitchFamily="34" charset="0"/>
                <a:cs typeface="Times New Roman" panose="02020603050405020304" pitchFamily="18" charset="0"/>
              </a:rPr>
              <a:t>Organisational</a:t>
            </a:r>
            <a:r>
              <a:rPr lang="en-US" sz="1800" b="1" kern="100" dirty="0">
                <a:effectLst/>
                <a:ea typeface="Aptos" panose="020B0004020202020204" pitchFamily="34" charset="0"/>
                <a:cs typeface="Times New Roman" panose="02020603050405020304" pitchFamily="18" charset="0"/>
              </a:rPr>
              <a:t> Culture and Leadership. 5th ed. Wiley.</a:t>
            </a:r>
          </a:p>
          <a:p>
            <a:pPr marL="0" marR="0" algn="just">
              <a:lnSpc>
                <a:spcPct val="150000"/>
              </a:lnSpc>
              <a:spcAft>
                <a:spcPts val="800"/>
              </a:spcAft>
              <a:buNone/>
            </a:pPr>
            <a:r>
              <a:rPr lang="en-US" sz="1800" b="1" kern="100" dirty="0">
                <a:effectLst/>
                <a:ea typeface="Aptos" panose="020B0004020202020204" pitchFamily="34" charset="0"/>
                <a:cs typeface="Times New Roman" panose="02020603050405020304" pitchFamily="18" charset="0"/>
              </a:rPr>
              <a:t>Ulrich, D. et al. (2020) HR Competencies: Mastery at the Intersection of People and Business. McGraw-Hill.</a:t>
            </a:r>
          </a:p>
        </p:txBody>
      </p:sp>
      <p:sp>
        <p:nvSpPr>
          <p:cNvPr id="5" name="TextBox 4">
            <a:extLst>
              <a:ext uri="{FF2B5EF4-FFF2-40B4-BE49-F238E27FC236}">
                <a16:creationId xmlns:a16="http://schemas.microsoft.com/office/drawing/2014/main" id="{CFCC932F-10EA-6621-2F5C-5EFCC5000F3D}"/>
              </a:ext>
            </a:extLst>
          </p:cNvPr>
          <p:cNvSpPr txBox="1"/>
          <p:nvPr/>
        </p:nvSpPr>
        <p:spPr>
          <a:xfrm>
            <a:off x="5874549" y="836828"/>
            <a:ext cx="2107580" cy="742511"/>
          </a:xfrm>
          <a:prstGeom prst="rect">
            <a:avLst/>
          </a:prstGeom>
          <a:solidFill>
            <a:schemeClr val="bg2">
              <a:lumMod val="90000"/>
            </a:schemeClr>
          </a:solidFill>
        </p:spPr>
        <p:txBody>
          <a:bodyPr wrap="square">
            <a:spAutoFit/>
          </a:bodyPr>
          <a:lstStyle/>
          <a:p>
            <a:pPr marL="0" marR="0" algn="just">
              <a:lnSpc>
                <a:spcPct val="150000"/>
              </a:lnSpc>
              <a:spcAft>
                <a:spcPts val="800"/>
              </a:spcAft>
              <a:buNone/>
            </a:pPr>
            <a:r>
              <a:rPr lang="en-US" sz="3200" b="1" kern="100" dirty="0">
                <a:effectLst/>
                <a:latin typeface="Times New Roman" panose="02020603050405020304" pitchFamily="18" charset="0"/>
                <a:ea typeface="Aptos" panose="020B0004020202020204" pitchFamily="34" charset="0"/>
                <a:cs typeface="Times New Roman" panose="02020603050405020304" pitchFamily="18" charset="0"/>
              </a:rPr>
              <a:t>References</a:t>
            </a:r>
          </a:p>
        </p:txBody>
      </p:sp>
      <p:sp>
        <p:nvSpPr>
          <p:cNvPr id="6" name="Rectangle 5">
            <a:extLst>
              <a:ext uri="{FF2B5EF4-FFF2-40B4-BE49-F238E27FC236}">
                <a16:creationId xmlns:a16="http://schemas.microsoft.com/office/drawing/2014/main" id="{1AC39507-F04C-FCE2-74CA-AE75D8C498F8}"/>
              </a:ext>
            </a:extLst>
          </p:cNvPr>
          <p:cNvSpPr/>
          <p:nvPr/>
        </p:nvSpPr>
        <p:spPr>
          <a:xfrm>
            <a:off x="12221737" y="7627434"/>
            <a:ext cx="2408663" cy="52410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40553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F707040-1E24-8248-5055-AB3C2A406A57}"/>
              </a:ext>
            </a:extLst>
          </p:cNvPr>
          <p:cNvSpPr/>
          <p:nvPr/>
        </p:nvSpPr>
        <p:spPr>
          <a:xfrm>
            <a:off x="12221737" y="7627434"/>
            <a:ext cx="2408663" cy="52410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3FE6CA5-9AC0-4A32-4E63-3C32BCFB279B}"/>
              </a:ext>
            </a:extLst>
          </p:cNvPr>
          <p:cNvSpPr txBox="1"/>
          <p:nvPr/>
        </p:nvSpPr>
        <p:spPr>
          <a:xfrm>
            <a:off x="5017476" y="3376246"/>
            <a:ext cx="4103077" cy="1107996"/>
          </a:xfrm>
          <a:prstGeom prst="rect">
            <a:avLst/>
          </a:prstGeom>
          <a:noFill/>
        </p:spPr>
        <p:txBody>
          <a:bodyPr wrap="square" rtlCol="0">
            <a:spAutoFit/>
          </a:bodyPr>
          <a:lstStyle/>
          <a:p>
            <a:r>
              <a:rPr lang="en-US" sz="6600" b="1" dirty="0"/>
              <a:t>Thank You</a:t>
            </a:r>
          </a:p>
        </p:txBody>
      </p:sp>
    </p:spTree>
    <p:extLst>
      <p:ext uri="{BB962C8B-B14F-4D97-AF65-F5344CB8AC3E}">
        <p14:creationId xmlns:p14="http://schemas.microsoft.com/office/powerpoint/2010/main" val="3720723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2465</Words>
  <Application>Microsoft Office PowerPoint</Application>
  <PresentationFormat>Custom</PresentationFormat>
  <Paragraphs>142</Paragraphs>
  <Slides>15</Slides>
  <Notes>14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15</vt:i4>
      </vt:variant>
    </vt:vector>
  </HeadingPairs>
  <TitlesOfParts>
    <vt:vector size="26" baseType="lpstr">
      <vt:lpstr>DM Sans Semi Bold</vt:lpstr>
      <vt:lpstr>Wingdings</vt:lpstr>
      <vt:lpstr>Inter</vt:lpstr>
      <vt:lpstr>Aptos</vt:lpstr>
      <vt:lpstr>Arial</vt:lpstr>
      <vt:lpstr>Inter Medium</vt:lpstr>
      <vt:lpstr>DM Sans Light</vt:lpstr>
      <vt:lpstr>Roboto</vt:lpstr>
      <vt:lpstr>Inter Bold</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2025-11-30T14:54:16Z</dcterms:created>
  <dcterms:modified xsi:type="dcterms:W3CDTF">2025-11-30T22:19:03Z</dcterms:modified>
</cp:coreProperties>
</file>