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1" r:id="rId1"/>
  </p:sldMasterIdLst>
  <p:notesMasterIdLst>
    <p:notesMasterId r:id="rId30"/>
  </p:notesMasterIdLst>
  <p:sldIdLst>
    <p:sldId id="299" r:id="rId2"/>
    <p:sldId id="300" r:id="rId3"/>
    <p:sldId id="272" r:id="rId4"/>
    <p:sldId id="270" r:id="rId5"/>
    <p:sldId id="295" r:id="rId6"/>
    <p:sldId id="271" r:id="rId7"/>
    <p:sldId id="259" r:id="rId8"/>
    <p:sldId id="269" r:id="rId9"/>
    <p:sldId id="257" r:id="rId10"/>
    <p:sldId id="294" r:id="rId11"/>
    <p:sldId id="280" r:id="rId12"/>
    <p:sldId id="297" r:id="rId13"/>
    <p:sldId id="296" r:id="rId14"/>
    <p:sldId id="288" r:id="rId15"/>
    <p:sldId id="289" r:id="rId16"/>
    <p:sldId id="290" r:id="rId17"/>
    <p:sldId id="291" r:id="rId18"/>
    <p:sldId id="292" r:id="rId19"/>
    <p:sldId id="293" r:id="rId20"/>
    <p:sldId id="301" r:id="rId21"/>
    <p:sldId id="302" r:id="rId22"/>
    <p:sldId id="287" r:id="rId23"/>
    <p:sldId id="273" r:id="rId24"/>
    <p:sldId id="274" r:id="rId25"/>
    <p:sldId id="275" r:id="rId26"/>
    <p:sldId id="276" r:id="rId27"/>
    <p:sldId id="277" r:id="rId28"/>
    <p:sldId id="29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334" autoAdjust="0"/>
  </p:normalViewPr>
  <p:slideViewPr>
    <p:cSldViewPr snapToGrid="0" snapToObjects="1">
      <p:cViewPr varScale="1">
        <p:scale>
          <a:sx n="83" d="100"/>
          <a:sy n="83" d="100"/>
        </p:scale>
        <p:origin x="242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AAAEC8-9745-4100-A621-CA80A118B9CA}" type="datetimeFigureOut">
              <a:rPr lang="en-GB" smtClean="0"/>
              <a:t>25/11/2025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F07ED-DEB2-4467-989E-2687F97DA2BE}" type="slidenum">
              <a:rPr lang="en-GB" smtClean="0"/>
              <a:t>‹#›</a:t>
            </a:fld>
            <a:endParaRPr lang="en-GB"/>
          </a:p>
        </p:txBody>
      </p:sp>
    </p:spTree>
    <p:extLst>
      <p:ext uri="{BB962C8B-B14F-4D97-AF65-F5344CB8AC3E}">
        <p14:creationId xmlns:p14="http://schemas.microsoft.com/office/powerpoint/2010/main" val="3260344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cover HOW you do each of these topics on the module.</a:t>
            </a:r>
          </a:p>
          <a:p>
            <a:r>
              <a:rPr lang="en-GB" dirty="0"/>
              <a:t>Are you tying to capture information or data.</a:t>
            </a:r>
          </a:p>
          <a:p>
            <a:r>
              <a:rPr lang="en-GB" dirty="0"/>
              <a:t>We explain these stages throughout the modules</a:t>
            </a:r>
          </a:p>
        </p:txBody>
      </p:sp>
      <p:sp>
        <p:nvSpPr>
          <p:cNvPr id="4" name="Slide Number Placeholder 3"/>
          <p:cNvSpPr>
            <a:spLocks noGrp="1"/>
          </p:cNvSpPr>
          <p:nvPr>
            <p:ph type="sldNum" sz="quarter" idx="5"/>
          </p:nvPr>
        </p:nvSpPr>
        <p:spPr/>
        <p:txBody>
          <a:bodyPr/>
          <a:lstStyle/>
          <a:p>
            <a:fld id="{C06F07ED-DEB2-4467-989E-2687F97DA2BE}" type="slidenum">
              <a:rPr lang="en-GB" smtClean="0"/>
              <a:t>3</a:t>
            </a:fld>
            <a:endParaRPr lang="en-GB"/>
          </a:p>
        </p:txBody>
      </p:sp>
    </p:spTree>
    <p:extLst>
      <p:ext uri="{BB962C8B-B14F-4D97-AF65-F5344CB8AC3E}">
        <p14:creationId xmlns:p14="http://schemas.microsoft.com/office/powerpoint/2010/main" val="1200461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paradigm shift – is an important way of thinking about things when the </a:t>
            </a:r>
            <a:r>
              <a:rPr lang="en-GB" dirty="0" err="1"/>
              <a:t>usaul</a:t>
            </a:r>
            <a:r>
              <a:rPr lang="en-GB" dirty="0"/>
              <a:t> ways have undergone change.  For example, COVID19 has resulted in people thinking in a different ways – the usual normality has been shaken - values, ways of working, ways of doing business are all changing.</a:t>
            </a:r>
          </a:p>
        </p:txBody>
      </p:sp>
      <p:sp>
        <p:nvSpPr>
          <p:cNvPr id="4" name="Slide Number Placeholder 3"/>
          <p:cNvSpPr>
            <a:spLocks noGrp="1"/>
          </p:cNvSpPr>
          <p:nvPr>
            <p:ph type="sldNum" sz="quarter" idx="5"/>
          </p:nvPr>
        </p:nvSpPr>
        <p:spPr/>
        <p:txBody>
          <a:bodyPr/>
          <a:lstStyle/>
          <a:p>
            <a:fld id="{C06F07ED-DEB2-4467-989E-2687F97DA2BE}" type="slidenum">
              <a:rPr lang="en-GB" smtClean="0"/>
              <a:t>4</a:t>
            </a:fld>
            <a:endParaRPr lang="en-GB"/>
          </a:p>
        </p:txBody>
      </p:sp>
    </p:spTree>
    <p:extLst>
      <p:ext uri="{BB962C8B-B14F-4D97-AF65-F5344CB8AC3E}">
        <p14:creationId xmlns:p14="http://schemas.microsoft.com/office/powerpoint/2010/main" val="2377664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Philosophy – if you are a physicist you are going to address the question from a mathematical perspective – based on philosophical reasoning.</a:t>
            </a:r>
          </a:p>
        </p:txBody>
      </p:sp>
      <p:sp>
        <p:nvSpPr>
          <p:cNvPr id="4" name="Slide Number Placeholder 3"/>
          <p:cNvSpPr>
            <a:spLocks noGrp="1"/>
          </p:cNvSpPr>
          <p:nvPr>
            <p:ph type="sldNum" sz="quarter" idx="5"/>
          </p:nvPr>
        </p:nvSpPr>
        <p:spPr/>
        <p:txBody>
          <a:bodyPr/>
          <a:lstStyle/>
          <a:p>
            <a:fld id="{C06F07ED-DEB2-4467-989E-2687F97DA2BE}" type="slidenum">
              <a:rPr lang="en-GB" smtClean="0"/>
              <a:t>5</a:t>
            </a:fld>
            <a:endParaRPr lang="en-GB"/>
          </a:p>
        </p:txBody>
      </p:sp>
    </p:spTree>
    <p:extLst>
      <p:ext uri="{BB962C8B-B14F-4D97-AF65-F5344CB8AC3E}">
        <p14:creationId xmlns:p14="http://schemas.microsoft.com/office/powerpoint/2010/main" val="414564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5000"/>
              </a:lnSpc>
            </a:pPr>
            <a:r>
              <a:rPr lang="en-GB" altLang="en-US" sz="1200" dirty="0"/>
              <a:t>Qualitative research involves the studied use and collection of a variety of empirical materials - case study, personal experience, introspective, life story, interview, observational, historical, interactional, and visual texts-that describe routine and problematic moments and meanings in individuals lives.</a:t>
            </a:r>
          </a:p>
          <a:p>
            <a:pPr>
              <a:lnSpc>
                <a:spcPct val="125000"/>
              </a:lnSpc>
            </a:pPr>
            <a:r>
              <a:rPr lang="en-GB" altLang="en-US" sz="1200" dirty="0"/>
              <a:t>Deploy a wide range of interconnected methods, hoping always to get a better fix on the subject matter at hand.</a:t>
            </a:r>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7</a:t>
            </a:fld>
            <a:endParaRPr lang="en-GB"/>
          </a:p>
        </p:txBody>
      </p:sp>
    </p:spTree>
    <p:extLst>
      <p:ext uri="{BB962C8B-B14F-4D97-AF65-F5344CB8AC3E}">
        <p14:creationId xmlns:p14="http://schemas.microsoft.com/office/powerpoint/2010/main" val="2980036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research that doesn’t involve numerical data is qualitative research</a:t>
            </a:r>
          </a:p>
          <a:p>
            <a:r>
              <a:rPr lang="en-GB" dirty="0"/>
              <a:t>Instead uses words, pictures, photos, videos, audio recordings. Field notes, generalities. Peoples’ own words.</a:t>
            </a:r>
          </a:p>
          <a:p>
            <a:r>
              <a:rPr lang="en-GB" dirty="0"/>
              <a:t>Tends to start with a broad question rather than a specific hypothesis</a:t>
            </a:r>
          </a:p>
          <a:p>
            <a:r>
              <a:rPr lang="en-GB" dirty="0"/>
              <a:t>Develop theory rather than start with one</a:t>
            </a:r>
            <a:br>
              <a:rPr lang="en-GB" dirty="0"/>
            </a:br>
            <a:r>
              <a:rPr lang="en-GB" dirty="0">
                <a:sym typeface="Wingdings" panose="05000000000000000000" pitchFamily="2" charset="2"/>
              </a:rPr>
              <a:t> It is inductive rather than deductive</a:t>
            </a:r>
            <a:endParaRPr lang="en-GB" dirty="0"/>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10</a:t>
            </a:fld>
            <a:endParaRPr lang="en-GB"/>
          </a:p>
        </p:txBody>
      </p:sp>
    </p:spTree>
    <p:extLst>
      <p:ext uri="{BB962C8B-B14F-4D97-AF65-F5344CB8AC3E}">
        <p14:creationId xmlns:p14="http://schemas.microsoft.com/office/powerpoint/2010/main" val="738574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Qualitative techniques or methods tends to yield rich data to explore </a:t>
            </a:r>
            <a:r>
              <a:rPr lang="en-GB" dirty="0">
                <a:solidFill>
                  <a:srgbClr val="00B0F0"/>
                </a:solidFill>
              </a:rPr>
              <a:t>how</a:t>
            </a:r>
            <a:r>
              <a:rPr lang="en-GB" dirty="0"/>
              <a:t> and </a:t>
            </a:r>
            <a:r>
              <a:rPr lang="en-GB" dirty="0">
                <a:solidFill>
                  <a:srgbClr val="00B0F0"/>
                </a:solidFill>
              </a:rPr>
              <a:t>why</a:t>
            </a:r>
            <a:r>
              <a:rPr lang="en-GB" dirty="0"/>
              <a:t> things happened</a:t>
            </a:r>
          </a:p>
          <a:p>
            <a:r>
              <a:rPr lang="en-GB" dirty="0"/>
              <a:t>Don’t need large sample sizes (in comparison to quantitative research)</a:t>
            </a:r>
          </a:p>
          <a:p>
            <a:r>
              <a:rPr lang="en-GB" dirty="0"/>
              <a:t>Some issues may arise, such as</a:t>
            </a:r>
          </a:p>
          <a:p>
            <a:pPr lvl="1"/>
            <a:r>
              <a:rPr lang="en-GB" dirty="0"/>
              <a:t>Respondents providing inaccurate or false information – or saying what they think the researcher wants to hear</a:t>
            </a:r>
          </a:p>
          <a:p>
            <a:pPr lvl="1"/>
            <a:r>
              <a:rPr lang="en-GB" dirty="0"/>
              <a:t>Ethical issues may be more problematic as the researcher is usually closer to participants</a:t>
            </a:r>
          </a:p>
          <a:p>
            <a:pPr lvl="1"/>
            <a:r>
              <a:rPr lang="en-GB" dirty="0"/>
              <a:t>Researcher objectivity may be more difficult to achieve</a:t>
            </a:r>
          </a:p>
          <a:p>
            <a:r>
              <a:rPr lang="en-GB" b="0" i="0" dirty="0">
                <a:solidFill>
                  <a:srgbClr val="4D5156"/>
                </a:solidFill>
                <a:effectLst/>
                <a:latin typeface="arial" panose="020B0604020202020204" pitchFamily="34" charset="0"/>
              </a:rPr>
              <a:t>Examples </a:t>
            </a:r>
          </a:p>
          <a:p>
            <a:r>
              <a:rPr lang="en-GB" b="0" i="0" dirty="0">
                <a:solidFill>
                  <a:srgbClr val="4D5156"/>
                </a:solidFill>
                <a:effectLst/>
                <a:latin typeface="arial" panose="020B0604020202020204" pitchFamily="34" charset="0"/>
              </a:rPr>
              <a:t>Phenomenology - the study of experiences.</a:t>
            </a:r>
          </a:p>
          <a:p>
            <a:r>
              <a:rPr lang="en-GB" b="0" i="0" dirty="0">
                <a:solidFill>
                  <a:srgbClr val="4D5156"/>
                </a:solidFill>
                <a:effectLst/>
                <a:latin typeface="arial" panose="020B0604020202020204" pitchFamily="34" charset="0"/>
              </a:rPr>
              <a:t>Projective techniques - In psychology, a projective test is a personality test (in this case a person respond to stimuli, to reveal hidden emotions and internal conflicts projected by the person into the test.</a:t>
            </a:r>
          </a:p>
          <a:p>
            <a:r>
              <a:rPr lang="en-GB" b="0" i="0" dirty="0">
                <a:solidFill>
                  <a:srgbClr val="4D5156"/>
                </a:solidFill>
                <a:effectLst/>
                <a:latin typeface="arial" panose="020B0604020202020204" pitchFamily="34" charset="0"/>
              </a:rPr>
              <a:t>Ethnographic - The researcher observes with the participant in the real-life setting</a:t>
            </a:r>
          </a:p>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11</a:t>
            </a:fld>
            <a:endParaRPr lang="en-GB"/>
          </a:p>
        </p:txBody>
      </p:sp>
    </p:spTree>
    <p:extLst>
      <p:ext uri="{BB962C8B-B14F-4D97-AF65-F5344CB8AC3E}">
        <p14:creationId xmlns:p14="http://schemas.microsoft.com/office/powerpoint/2010/main" val="31224926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12</a:t>
            </a:fld>
            <a:endParaRPr lang="en-GB"/>
          </a:p>
        </p:txBody>
      </p:sp>
    </p:spTree>
    <p:extLst>
      <p:ext uri="{BB962C8B-B14F-4D97-AF65-F5344CB8AC3E}">
        <p14:creationId xmlns:p14="http://schemas.microsoft.com/office/powerpoint/2010/main" val="29773105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14</a:t>
            </a:fld>
            <a:endParaRPr lang="en-GB"/>
          </a:p>
        </p:txBody>
      </p:sp>
    </p:spTree>
    <p:extLst>
      <p:ext uri="{BB962C8B-B14F-4D97-AF65-F5344CB8AC3E}">
        <p14:creationId xmlns:p14="http://schemas.microsoft.com/office/powerpoint/2010/main" val="37373413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6F07ED-DEB2-4467-989E-2687F97DA2BE}" type="slidenum">
              <a:rPr lang="en-GB" smtClean="0"/>
              <a:t>15</a:t>
            </a:fld>
            <a:endParaRPr lang="en-GB"/>
          </a:p>
        </p:txBody>
      </p:sp>
    </p:spTree>
    <p:extLst>
      <p:ext uri="{BB962C8B-B14F-4D97-AF65-F5344CB8AC3E}">
        <p14:creationId xmlns:p14="http://schemas.microsoft.com/office/powerpoint/2010/main" val="13735444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module we expect you the student to use interviews for the qualitative analysis assignment and surveys (online surveys) for the quantitative assignment</a:t>
            </a:r>
          </a:p>
        </p:txBody>
      </p:sp>
      <p:sp>
        <p:nvSpPr>
          <p:cNvPr id="4" name="Slide Number Placeholder 3"/>
          <p:cNvSpPr>
            <a:spLocks noGrp="1"/>
          </p:cNvSpPr>
          <p:nvPr>
            <p:ph type="sldNum" sz="quarter" idx="5"/>
          </p:nvPr>
        </p:nvSpPr>
        <p:spPr/>
        <p:txBody>
          <a:bodyPr/>
          <a:lstStyle/>
          <a:p>
            <a:fld id="{C06F07ED-DEB2-4467-989E-2687F97DA2BE}" type="slidenum">
              <a:rPr lang="en-GB" smtClean="0"/>
              <a:t>19</a:t>
            </a:fld>
            <a:endParaRPr lang="en-GB"/>
          </a:p>
        </p:txBody>
      </p:sp>
    </p:spTree>
    <p:extLst>
      <p:ext uri="{BB962C8B-B14F-4D97-AF65-F5344CB8AC3E}">
        <p14:creationId xmlns:p14="http://schemas.microsoft.com/office/powerpoint/2010/main" val="1742530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http://www.crec.co.uk/docs/Trustworthypaper.pdf </a:t>
            </a:r>
          </a:p>
          <a:p>
            <a:endParaRPr lang="en-GB" dirty="0"/>
          </a:p>
          <a:p>
            <a:r>
              <a:rPr lang="en-GB" b="1" dirty="0"/>
              <a:t>Lincoln and Guba's Evaluative Criteria</a:t>
            </a:r>
          </a:p>
          <a:p>
            <a:r>
              <a:rPr lang="en-GB" dirty="0"/>
              <a:t>Lincoln and Guba posit that trustworthiness of a research study is important to evaluating its worth.  Trustworthiness involves establishing:</a:t>
            </a:r>
          </a:p>
          <a:p>
            <a:r>
              <a:rPr lang="en-GB" b="1" dirty="0"/>
              <a:t>Credibility</a:t>
            </a:r>
            <a:r>
              <a:rPr lang="en-GB" dirty="0"/>
              <a:t> - confidence in the 'truth' of the findings</a:t>
            </a:r>
          </a:p>
          <a:p>
            <a:r>
              <a:rPr lang="en-GB" b="1" dirty="0"/>
              <a:t>Transferability</a:t>
            </a:r>
            <a:r>
              <a:rPr lang="en-GB" dirty="0"/>
              <a:t> - showing that the findings have </a:t>
            </a:r>
            <a:r>
              <a:rPr lang="en-GB" dirty="0" err="1"/>
              <a:t>applicablity</a:t>
            </a:r>
            <a:r>
              <a:rPr lang="en-GB" dirty="0"/>
              <a:t> in other contexts</a:t>
            </a:r>
          </a:p>
          <a:p>
            <a:r>
              <a:rPr lang="en-GB" b="1" dirty="0"/>
              <a:t>Dependability</a:t>
            </a:r>
            <a:r>
              <a:rPr lang="en-GB" dirty="0"/>
              <a:t> - showing that the findings are consistent and could be repeated</a:t>
            </a:r>
          </a:p>
          <a:p>
            <a:r>
              <a:rPr lang="en-GB" b="1" dirty="0"/>
              <a:t>Confirmability</a:t>
            </a:r>
            <a:r>
              <a:rPr lang="en-GB" dirty="0"/>
              <a:t> - a degree of </a:t>
            </a:r>
            <a:r>
              <a:rPr lang="en-GB" dirty="0" err="1"/>
              <a:t>neutraility</a:t>
            </a:r>
            <a:r>
              <a:rPr lang="en-GB" dirty="0"/>
              <a:t> or the extent to which the findings of a study are shaped by the respondents and not researcher bias, motivation, or interest.</a:t>
            </a:r>
          </a:p>
          <a:p>
            <a:r>
              <a:rPr lang="en-GB" dirty="0"/>
              <a:t>http://www.qualres.org/HomeLinc-3684.html </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22</a:t>
            </a:fld>
            <a:endParaRPr lang="en-GB"/>
          </a:p>
        </p:txBody>
      </p:sp>
    </p:spTree>
    <p:extLst>
      <p:ext uri="{BB962C8B-B14F-4D97-AF65-F5344CB8AC3E}">
        <p14:creationId xmlns:p14="http://schemas.microsoft.com/office/powerpoint/2010/main" val="28005789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40ED906-B8B4-3142-A5CB-C583EC1E0C73}" type="datetimeFigureOut">
              <a:rPr lang="en-US" smtClean="0"/>
              <a:t>11/25/2025</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93E4AAA4-6363-4581-962D-1ACCC2D600C5}" type="slidenum">
              <a:rPr lang="en-US" smtClean="0"/>
              <a:t>‹#›</a:t>
            </a:fld>
            <a:endParaRPr lang="en-US"/>
          </a:p>
        </p:txBody>
      </p:sp>
    </p:spTree>
    <p:extLst>
      <p:ext uri="{BB962C8B-B14F-4D97-AF65-F5344CB8AC3E}">
        <p14:creationId xmlns:p14="http://schemas.microsoft.com/office/powerpoint/2010/main" val="570376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0ED906-B8B4-3142-A5CB-C583EC1E0C73}" type="datetimeFigureOut">
              <a:rPr lang="en-US" smtClean="0"/>
              <a:t>11/25/2025</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321360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0ED906-B8B4-3142-A5CB-C583EC1E0C73}" type="datetimeFigureOut">
              <a:rPr lang="en-US" smtClean="0"/>
              <a:t>11/25/2025</a:t>
            </a:fld>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468879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40ED906-B8B4-3142-A5CB-C583EC1E0C73}" type="datetimeFigureOut">
              <a:rPr lang="en-US" smtClean="0"/>
              <a:t>11/25/2025</a:t>
            </a:fld>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27907867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40ED906-B8B4-3142-A5CB-C583EC1E0C73}" type="datetimeFigureOut">
              <a:rPr lang="en-US" smtClean="0"/>
              <a:t>11/25/2025</a:t>
            </a:fld>
            <a:endParaRPr lang="en-US"/>
          </a:p>
        </p:txBody>
      </p:sp>
      <p:sp>
        <p:nvSpPr>
          <p:cNvPr id="9" name="Slide Number Placeholder 8"/>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8835120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40ED906-B8B4-3142-A5CB-C583EC1E0C73}" type="datetimeFigureOut">
              <a:rPr lang="en-US" smtClean="0"/>
              <a:t>11/25/2025</a:t>
            </a:fld>
            <a:endParaRPr lang="en-US"/>
          </a:p>
        </p:txBody>
      </p:sp>
      <p:sp>
        <p:nvSpPr>
          <p:cNvPr id="5" name="Slide Number Placeholder 4"/>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1912532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0ED906-B8B4-3142-A5CB-C583EC1E0C73}" type="datetimeFigureOut">
              <a:rPr lang="en-US" smtClean="0"/>
              <a:t>11/25/2025</a:t>
            </a:fld>
            <a:endParaRPr lang="en-US"/>
          </a:p>
        </p:txBody>
      </p:sp>
      <p:sp>
        <p:nvSpPr>
          <p:cNvPr id="4" name="Slide Number Placeholder 3"/>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67784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11/25/2025</a:t>
            </a:fld>
            <a:endParaRPr lang="en-US"/>
          </a:p>
        </p:txBody>
      </p:sp>
      <p:sp>
        <p:nvSpPr>
          <p:cNvPr id="7" name="Slide Number Placeholder 6"/>
          <p:cNvSpPr>
            <a:spLocks noGrp="1"/>
          </p:cNvSpPr>
          <p:nvPr>
            <p:ph type="sldNum" sz="quarter" idx="12"/>
          </p:nvPr>
        </p:nvSpPr>
        <p:spPr/>
        <p:txBody>
          <a:bodyPr/>
          <a:lstStyle/>
          <a:p>
            <a:fld id="{93E4AAA4-6363-4581-962D-1ACCC2D600C5}" type="slidenum">
              <a:rPr lang="en-US" smtClean="0"/>
              <a:t>‹#›</a:t>
            </a:fld>
            <a:endParaRPr lang="en-US"/>
          </a:p>
        </p:txBody>
      </p:sp>
    </p:spTree>
    <p:extLst>
      <p:ext uri="{BB962C8B-B14F-4D97-AF65-F5344CB8AC3E}">
        <p14:creationId xmlns:p14="http://schemas.microsoft.com/office/powerpoint/2010/main" val="3444107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40ED906-B8B4-3142-A5CB-C583EC1E0C73}" type="datetimeFigureOut">
              <a:rPr lang="en-US" smtClean="0"/>
              <a:t>11/25/2025</a:t>
            </a:fld>
            <a:endParaRPr lang="en-US"/>
          </a:p>
        </p:txBody>
      </p:sp>
      <p:sp>
        <p:nvSpPr>
          <p:cNvPr id="7" name="Slide Number Placeholder 6"/>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28780042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0ED906-B8B4-3142-A5CB-C583EC1E0C73}" type="datetimeFigureOut">
              <a:rPr lang="en-US" smtClean="0"/>
              <a:t>11/25/2025</a:t>
            </a:fld>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3423314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40ED906-B8B4-3142-A5CB-C583EC1E0C73}" type="datetimeFigureOut">
              <a:rPr lang="en-US" smtClean="0"/>
              <a:t>11/25/2025</a:t>
            </a:fld>
            <a:endParaRPr lang="en-US"/>
          </a:p>
        </p:txBody>
      </p:sp>
      <p:sp>
        <p:nvSpPr>
          <p:cNvPr id="6" name="Slide Number Placeholder 5"/>
          <p:cNvSpPr>
            <a:spLocks noGrp="1"/>
          </p:cNvSpPr>
          <p:nvPr>
            <p:ph type="sldNum" sz="quarter" idx="12"/>
          </p:nvPr>
        </p:nvSpPr>
        <p:spPr/>
        <p:txBody>
          <a:bodyPr/>
          <a:lstStyle/>
          <a:p>
            <a:fld id="{63DE8BAF-0F78-CF4F-8EAB-05F760F296E4}" type="slidenum">
              <a:rPr lang="en-US" smtClean="0"/>
              <a:t>‹#›</a:t>
            </a:fld>
            <a:endParaRPr lang="en-US"/>
          </a:p>
        </p:txBody>
      </p:sp>
    </p:spTree>
    <p:extLst>
      <p:ext uri="{BB962C8B-B14F-4D97-AF65-F5344CB8AC3E}">
        <p14:creationId xmlns:p14="http://schemas.microsoft.com/office/powerpoint/2010/main" val="623883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GB"/>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307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GB"/>
          </a:p>
        </p:txBody>
      </p:sp>
      <p:sp>
        <p:nvSpPr>
          <p:cNvPr id="6" name="Rectangle 5"/>
          <p:cNvSpPr>
            <a:spLocks noGrp="1" noChangeArrowheads="1"/>
          </p:cNvSpPr>
          <p:nvPr>
            <p:ph type="ftr" sz="quarter" idx="11"/>
          </p:nvPr>
        </p:nvSpPr>
        <p:spPr/>
        <p:txBody>
          <a:bodyPr/>
          <a:lstStyle>
            <a:lvl1pPr>
              <a:defRPr/>
            </a:lvl1pPr>
          </a:lstStyle>
          <a:p>
            <a:pPr>
              <a:defRPr/>
            </a:pPr>
            <a:endParaRPr lang="en-GB"/>
          </a:p>
        </p:txBody>
      </p:sp>
      <p:sp>
        <p:nvSpPr>
          <p:cNvPr id="7" name="Rectangle 6"/>
          <p:cNvSpPr>
            <a:spLocks noGrp="1" noChangeArrowheads="1"/>
          </p:cNvSpPr>
          <p:nvPr>
            <p:ph type="sldNum" sz="quarter" idx="12"/>
          </p:nvPr>
        </p:nvSpPr>
        <p:spPr/>
        <p:txBody>
          <a:bodyPr/>
          <a:lstStyle>
            <a:lvl1pPr>
              <a:defRPr smtClean="0"/>
            </a:lvl1pPr>
          </a:lstStyle>
          <a:p>
            <a:pPr>
              <a:defRPr/>
            </a:pPr>
            <a:fld id="{41E1F5E1-2645-E44C-9CB2-54B286452943}" type="slidenum">
              <a:rPr lang="en-GB"/>
              <a:pPr>
                <a:defRPr/>
              </a:pPr>
              <a:t>‹#›</a:t>
            </a:fld>
            <a:endParaRPr lang="en-GB"/>
          </a:p>
        </p:txBody>
      </p:sp>
    </p:spTree>
    <p:extLst>
      <p:ext uri="{BB962C8B-B14F-4D97-AF65-F5344CB8AC3E}">
        <p14:creationId xmlns:p14="http://schemas.microsoft.com/office/powerpoint/2010/main" val="2485668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40ED906-B8B4-3142-A5CB-C583EC1E0C73}" type="datetimeFigureOut">
              <a:rPr lang="en-US" smtClean="0"/>
              <a:t>11/25/2025</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63DE8BAF-0F78-CF4F-8EAB-05F760F296E4}" type="slidenum">
              <a:rPr lang="en-US" smtClean="0"/>
              <a:t>‹#›</a:t>
            </a:fld>
            <a:endParaRPr lang="en-US"/>
          </a:p>
        </p:txBody>
      </p:sp>
    </p:spTree>
    <p:extLst>
      <p:ext uri="{BB962C8B-B14F-4D97-AF65-F5344CB8AC3E}">
        <p14:creationId xmlns:p14="http://schemas.microsoft.com/office/powerpoint/2010/main" val="52966103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storytellingwithdata.com/blog/2015/8/18/and-the-winner-i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6.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www.methods.manchester.ac.uk/resources/categories" TargetMode="External"/><Relationship Id="rId3" Type="http://schemas.openxmlformats.org/officeDocument/2006/relationships/hyperlink" Target="http://oro.open.ac.uk/35077/" TargetMode="External"/><Relationship Id="rId7" Type="http://schemas.openxmlformats.org/officeDocument/2006/relationships/hyperlink" Target="http://readytoresearch.ac.uk/" TargetMode="External"/><Relationship Id="rId2" Type="http://schemas.openxmlformats.org/officeDocument/2006/relationships/hyperlink" Target="http://www.skillsyouneed.com/learn/research-methods.html" TargetMode="External"/><Relationship Id="rId1" Type="http://schemas.openxmlformats.org/officeDocument/2006/relationships/slideLayout" Target="../slideLayouts/slideLayout2.xml"/><Relationship Id="rId6" Type="http://schemas.openxmlformats.org/officeDocument/2006/relationships/hyperlink" Target="http://www.methodsmap.org/" TargetMode="External"/><Relationship Id="rId5" Type="http://schemas.openxmlformats.org/officeDocument/2006/relationships/hyperlink" Target="http://tinyurl.com/qq-models" TargetMode="External"/><Relationship Id="rId4" Type="http://schemas.openxmlformats.org/officeDocument/2006/relationships/hyperlink" Target="https://www.storytellingwithdata.com/blog/2015/8/18/and-the-winner-is" TargetMode="External"/><Relationship Id="rId9" Type="http://schemas.openxmlformats.org/officeDocument/2006/relationships/hyperlink" Target="http://datalib.edina.ac.uk/mant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90A91-3459-402D-939F-3F8BD08B6C22}"/>
              </a:ext>
            </a:extLst>
          </p:cNvPr>
          <p:cNvSpPr>
            <a:spLocks noGrp="1"/>
          </p:cNvSpPr>
          <p:nvPr>
            <p:ph type="ctrTitle"/>
          </p:nvPr>
        </p:nvSpPr>
        <p:spPr>
          <a:xfrm>
            <a:off x="1600200" y="1619920"/>
            <a:ext cx="6762749" cy="1470025"/>
          </a:xfrm>
        </p:spPr>
        <p:txBody>
          <a:bodyPr/>
          <a:lstStyle/>
          <a:p>
            <a:pPr algn="ctr"/>
            <a:r>
              <a:rPr lang="en-GB" dirty="0"/>
              <a:t>Week 1</a:t>
            </a:r>
          </a:p>
        </p:txBody>
      </p:sp>
      <p:sp>
        <p:nvSpPr>
          <p:cNvPr id="3" name="Subtitle 2">
            <a:extLst>
              <a:ext uri="{FF2B5EF4-FFF2-40B4-BE49-F238E27FC236}">
                <a16:creationId xmlns:a16="http://schemas.microsoft.com/office/drawing/2014/main" id="{F992D120-8D48-4ED5-9C68-446FC253B237}"/>
              </a:ext>
            </a:extLst>
          </p:cNvPr>
          <p:cNvSpPr>
            <a:spLocks noGrp="1"/>
          </p:cNvSpPr>
          <p:nvPr>
            <p:ph type="subTitle" idx="1"/>
          </p:nvPr>
        </p:nvSpPr>
        <p:spPr/>
        <p:txBody>
          <a:bodyPr>
            <a:normAutofit/>
          </a:bodyPr>
          <a:lstStyle/>
          <a:p>
            <a:pPr algn="ctr"/>
            <a:r>
              <a:rPr lang="en-GB" sz="4000" dirty="0">
                <a:latin typeface="Arial" panose="020B0604020202020204" pitchFamily="34" charset="0"/>
                <a:cs typeface="Arial" panose="020B0604020202020204" pitchFamily="34" charset="0"/>
              </a:rPr>
              <a:t>Introducing Research</a:t>
            </a:r>
          </a:p>
        </p:txBody>
      </p:sp>
    </p:spTree>
    <p:extLst>
      <p:ext uri="{BB962C8B-B14F-4D97-AF65-F5344CB8AC3E}">
        <p14:creationId xmlns:p14="http://schemas.microsoft.com/office/powerpoint/2010/main" val="12351404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12936-1ECF-401F-8FE7-8B9B40129716}"/>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33A7155C-A6C0-44A1-9C0F-A50A437D899A}"/>
              </a:ext>
            </a:extLst>
          </p:cNvPr>
          <p:cNvSpPr>
            <a:spLocks noGrp="1"/>
          </p:cNvSpPr>
          <p:nvPr>
            <p:ph idx="1"/>
          </p:nvPr>
        </p:nvSpPr>
        <p:spPr>
          <a:xfrm>
            <a:off x="779463" y="1828800"/>
            <a:ext cx="5805895" cy="4208930"/>
          </a:xfrm>
        </p:spPr>
        <p:txBody>
          <a:bodyPr>
            <a:noAutofit/>
          </a:bodyPr>
          <a:lstStyle/>
          <a:p>
            <a:r>
              <a:rPr lang="en-GB" sz="2600" dirty="0"/>
              <a:t>Introduce Terms</a:t>
            </a:r>
          </a:p>
          <a:p>
            <a:r>
              <a:rPr lang="en-GB" sz="2600" dirty="0"/>
              <a:t>Paradigm</a:t>
            </a:r>
          </a:p>
          <a:p>
            <a:r>
              <a:rPr lang="en-GB" sz="2600" dirty="0"/>
              <a:t>Qualitative</a:t>
            </a:r>
          </a:p>
          <a:p>
            <a:r>
              <a:rPr lang="en-GB" sz="2600" dirty="0"/>
              <a:t>Quantitative</a:t>
            </a:r>
          </a:p>
          <a:p>
            <a:r>
              <a:rPr lang="en-GB" sz="2600" dirty="0"/>
              <a:t>Techniques / Methods</a:t>
            </a:r>
          </a:p>
          <a:p>
            <a:r>
              <a:rPr lang="en-GB" sz="2600" dirty="0"/>
              <a:t>Ethics</a:t>
            </a:r>
          </a:p>
          <a:p>
            <a:r>
              <a:rPr lang="en-GB" sz="2600" dirty="0"/>
              <a:t>Reading and Exercises</a:t>
            </a:r>
          </a:p>
        </p:txBody>
      </p:sp>
    </p:spTree>
    <p:extLst>
      <p:ext uri="{BB962C8B-B14F-4D97-AF65-F5344CB8AC3E}">
        <p14:creationId xmlns:p14="http://schemas.microsoft.com/office/powerpoint/2010/main" val="189773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dirty="0">
                <a:latin typeface="Arial" charset="0"/>
                <a:ea typeface="ＭＳ Ｐゴシック" charset="0"/>
              </a:rPr>
              <a:t>Typical Steps in Research and this Module</a:t>
            </a:r>
            <a:endParaRPr lang="en-US" dirty="0">
              <a:latin typeface="Arial" charset="0"/>
              <a:ea typeface="ＭＳ Ｐゴシック" charset="0"/>
            </a:endParaRPr>
          </a:p>
        </p:txBody>
      </p:sp>
      <p:sp>
        <p:nvSpPr>
          <p:cNvPr id="5123" name="Content Placeholder 2"/>
          <p:cNvSpPr>
            <a:spLocks noGrp="1"/>
          </p:cNvSpPr>
          <p:nvPr>
            <p:ph idx="1"/>
          </p:nvPr>
        </p:nvSpPr>
        <p:spPr>
          <a:xfrm>
            <a:off x="779464" y="1828800"/>
            <a:ext cx="6538156" cy="4037390"/>
          </a:xfrm>
        </p:spPr>
        <p:txBody>
          <a:bodyPr>
            <a:normAutofit/>
          </a:bodyPr>
          <a:lstStyle/>
          <a:p>
            <a:pPr eaLnBrk="1" hangingPunct="1">
              <a:lnSpc>
                <a:spcPct val="90000"/>
              </a:lnSpc>
            </a:pPr>
            <a:r>
              <a:rPr lang="en-GB" sz="2400" dirty="0">
                <a:latin typeface="Arial" charset="0"/>
                <a:ea typeface="ＭＳ Ｐゴシック" charset="0"/>
              </a:rPr>
              <a:t>Identify topic and question </a:t>
            </a:r>
          </a:p>
          <a:p>
            <a:pPr eaLnBrk="1" hangingPunct="1">
              <a:lnSpc>
                <a:spcPct val="90000"/>
              </a:lnSpc>
            </a:pPr>
            <a:r>
              <a:rPr lang="en-GB" sz="2400" dirty="0">
                <a:latin typeface="Arial" charset="0"/>
                <a:ea typeface="ＭＳ Ｐゴシック" charset="0"/>
              </a:rPr>
              <a:t>What kind of information is needed?</a:t>
            </a:r>
          </a:p>
          <a:p>
            <a:pPr eaLnBrk="1" hangingPunct="1">
              <a:lnSpc>
                <a:spcPct val="90000"/>
              </a:lnSpc>
            </a:pPr>
            <a:r>
              <a:rPr lang="en-GB" sz="2400" dirty="0">
                <a:latin typeface="Arial" charset="0"/>
                <a:ea typeface="ＭＳ Ｐゴシック" charset="0"/>
              </a:rPr>
              <a:t>What methods are best for generating that information?</a:t>
            </a:r>
          </a:p>
          <a:p>
            <a:pPr eaLnBrk="1" hangingPunct="1">
              <a:lnSpc>
                <a:spcPct val="90000"/>
              </a:lnSpc>
            </a:pPr>
            <a:r>
              <a:rPr lang="en-GB" sz="2400" dirty="0">
                <a:latin typeface="Arial" charset="0"/>
                <a:ea typeface="ＭＳ Ｐゴシック" charset="0"/>
              </a:rPr>
              <a:t>Gather data using chosen methods</a:t>
            </a:r>
          </a:p>
          <a:p>
            <a:pPr eaLnBrk="1" hangingPunct="1">
              <a:lnSpc>
                <a:spcPct val="90000"/>
              </a:lnSpc>
            </a:pPr>
            <a:r>
              <a:rPr lang="en-GB" sz="2400" dirty="0">
                <a:latin typeface="Arial" charset="0"/>
                <a:ea typeface="ＭＳ Ｐゴシック" charset="0"/>
              </a:rPr>
              <a:t>Analyse data and draw conclusions</a:t>
            </a:r>
          </a:p>
          <a:p>
            <a:pPr eaLnBrk="1" hangingPunct="1">
              <a:lnSpc>
                <a:spcPct val="90000"/>
              </a:lnSpc>
            </a:pPr>
            <a:r>
              <a:rPr lang="en-GB" sz="2400" dirty="0">
                <a:latin typeface="Arial" charset="0"/>
                <a:ea typeface="ＭＳ Ｐゴシック" charset="0"/>
              </a:rPr>
              <a:t>Present conclusions</a:t>
            </a:r>
          </a:p>
          <a:p>
            <a:pPr eaLnBrk="1" hangingPunct="1">
              <a:lnSpc>
                <a:spcPct val="90000"/>
              </a:lnSpc>
            </a:pPr>
            <a:r>
              <a:rPr lang="en-GB" sz="2400" dirty="0">
                <a:latin typeface="Arial" charset="0"/>
                <a:ea typeface="ＭＳ Ｐゴシック" charset="0"/>
              </a:rPr>
              <a:t>Identify follow-up topics</a:t>
            </a:r>
          </a:p>
          <a:p>
            <a:endParaRPr lang="en-US" sz="2400" dirty="0">
              <a:latin typeface="Arial" charset="0"/>
              <a:ea typeface="ＭＳ Ｐゴシック" charset="0"/>
            </a:endParaRPr>
          </a:p>
        </p:txBody>
      </p:sp>
      <p:pic>
        <p:nvPicPr>
          <p:cNvPr id="3" name="Picture 2"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73965" y="4053754"/>
            <a:ext cx="2225740" cy="2215848"/>
          </a:xfrm>
          <a:prstGeom prst="rect">
            <a:avLst/>
          </a:prstGeom>
        </p:spPr>
      </p:pic>
    </p:spTree>
    <p:extLst>
      <p:ext uri="{BB962C8B-B14F-4D97-AF65-F5344CB8AC3E}">
        <p14:creationId xmlns:p14="http://schemas.microsoft.com/office/powerpoint/2010/main" val="1499123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dirty="0"/>
              <a:t>Introduction to Research paradigms</a:t>
            </a:r>
          </a:p>
        </p:txBody>
      </p:sp>
      <p:sp>
        <p:nvSpPr>
          <p:cNvPr id="3" name="Content Placeholder 2"/>
          <p:cNvSpPr>
            <a:spLocks noGrp="1"/>
          </p:cNvSpPr>
          <p:nvPr>
            <p:ph sz="half" idx="1"/>
          </p:nvPr>
        </p:nvSpPr>
        <p:spPr>
          <a:xfrm>
            <a:off x="457200" y="1600201"/>
            <a:ext cx="4038600" cy="3989040"/>
          </a:xfrm>
        </p:spPr>
        <p:txBody>
          <a:bodyPr>
            <a:normAutofit/>
          </a:bodyPr>
          <a:lstStyle/>
          <a:p>
            <a:pPr>
              <a:lnSpc>
                <a:spcPct val="90000"/>
              </a:lnSpc>
            </a:pPr>
            <a:r>
              <a:rPr lang="en-GB" sz="1800"/>
              <a:t>A paradigm refers to the ‘way things are done’ in relation to a subjects development. </a:t>
            </a:r>
          </a:p>
          <a:p>
            <a:pPr>
              <a:lnSpc>
                <a:spcPct val="90000"/>
              </a:lnSpc>
            </a:pPr>
            <a:r>
              <a:rPr lang="en-GB" sz="1800"/>
              <a:t>Implies an acceptance by the discipline of some </a:t>
            </a:r>
          </a:p>
          <a:p>
            <a:pPr lvl="1">
              <a:lnSpc>
                <a:spcPct val="90000"/>
              </a:lnSpc>
            </a:pPr>
            <a:r>
              <a:rPr lang="en-GB"/>
              <a:t>Acceptance of basic beliefs (e.g. the world is round)</a:t>
            </a:r>
          </a:p>
          <a:p>
            <a:pPr lvl="1">
              <a:lnSpc>
                <a:spcPct val="90000"/>
              </a:lnSpc>
            </a:pPr>
            <a:r>
              <a:rPr lang="en-GB"/>
              <a:t>guidelines on how to approach problems (e.g. action research cycles or test hypothesis)</a:t>
            </a:r>
          </a:p>
          <a:p>
            <a:pPr lvl="1">
              <a:lnSpc>
                <a:spcPct val="90000"/>
              </a:lnSpc>
            </a:pPr>
            <a:r>
              <a:rPr lang="en-GB"/>
              <a:t>methods used (e.g. interviews or experiments)</a:t>
            </a:r>
          </a:p>
          <a:p>
            <a:pPr lvl="1">
              <a:lnSpc>
                <a:spcPct val="90000"/>
              </a:lnSpc>
            </a:pPr>
            <a:r>
              <a:rPr lang="en-GB"/>
              <a:t>Can you think of any paradigm shift?</a:t>
            </a:r>
            <a:endParaRPr lang="en-US"/>
          </a:p>
          <a:p>
            <a:pPr marL="0" indent="0">
              <a:lnSpc>
                <a:spcPct val="90000"/>
              </a:lnSpc>
              <a:buNone/>
            </a:pPr>
            <a:endParaRPr lang="en-US" sz="1800"/>
          </a:p>
        </p:txBody>
      </p:sp>
      <p:pic>
        <p:nvPicPr>
          <p:cNvPr id="4" name="Picture 3"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250969"/>
            <a:ext cx="4038600" cy="2687504"/>
          </a:xfrm>
          <a:prstGeom prst="rect">
            <a:avLst/>
          </a:prstGeom>
          <a:noFill/>
        </p:spPr>
      </p:pic>
    </p:spTree>
    <p:extLst>
      <p:ext uri="{BB962C8B-B14F-4D97-AF65-F5344CB8AC3E}">
        <p14:creationId xmlns:p14="http://schemas.microsoft.com/office/powerpoint/2010/main" val="404263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and Research Methods</a:t>
            </a:r>
          </a:p>
        </p:txBody>
      </p:sp>
      <p:sp>
        <p:nvSpPr>
          <p:cNvPr id="3" name="Content Placeholder 2"/>
          <p:cNvSpPr>
            <a:spLocks noGrp="1"/>
          </p:cNvSpPr>
          <p:nvPr>
            <p:ph idx="1"/>
          </p:nvPr>
        </p:nvSpPr>
        <p:spPr/>
        <p:txBody>
          <a:bodyPr>
            <a:normAutofit/>
          </a:bodyPr>
          <a:lstStyle/>
          <a:p>
            <a:r>
              <a:rPr lang="en-US" sz="2600" dirty="0"/>
              <a:t>Research methods are split broadly into </a:t>
            </a:r>
            <a:r>
              <a:rPr lang="en-US" sz="2600" dirty="0">
                <a:solidFill>
                  <a:srgbClr val="FFFF00"/>
                </a:solidFill>
              </a:rPr>
              <a:t>qualitative </a:t>
            </a:r>
            <a:r>
              <a:rPr lang="en-US" sz="2600" dirty="0"/>
              <a:t>and </a:t>
            </a:r>
            <a:r>
              <a:rPr lang="en-US" sz="2600" dirty="0">
                <a:solidFill>
                  <a:srgbClr val="FFFF00"/>
                </a:solidFill>
              </a:rPr>
              <a:t>quantitative</a:t>
            </a:r>
            <a:r>
              <a:rPr lang="en-US" sz="2600" dirty="0"/>
              <a:t> methods</a:t>
            </a:r>
          </a:p>
          <a:p>
            <a:endParaRPr lang="en-US" sz="2600" dirty="0"/>
          </a:p>
          <a:p>
            <a:r>
              <a:rPr lang="en-US" sz="2600" dirty="0"/>
              <a:t>Which you choose will depend on </a:t>
            </a:r>
          </a:p>
          <a:p>
            <a:pPr lvl="1"/>
            <a:r>
              <a:rPr lang="en-US" sz="2600" dirty="0"/>
              <a:t>your research questions</a:t>
            </a:r>
          </a:p>
          <a:p>
            <a:pPr lvl="1"/>
            <a:r>
              <a:rPr lang="en-US" sz="2600" dirty="0"/>
              <a:t>your underlying philosophy of research</a:t>
            </a:r>
          </a:p>
          <a:p>
            <a:pPr lvl="1"/>
            <a:r>
              <a:rPr lang="en-US" sz="2600" dirty="0"/>
              <a:t>your preferences and skills</a:t>
            </a:r>
          </a:p>
          <a:p>
            <a:endParaRPr lang="en-US" sz="2600" dirty="0"/>
          </a:p>
          <a:p>
            <a:endParaRPr lang="en-GB" sz="2600" dirty="0"/>
          </a:p>
        </p:txBody>
      </p:sp>
    </p:spTree>
    <p:extLst>
      <p:ext uri="{BB962C8B-B14F-4D97-AF65-F5344CB8AC3E}">
        <p14:creationId xmlns:p14="http://schemas.microsoft.com/office/powerpoint/2010/main" val="4161927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dirty="0">
                <a:ea typeface="+mj-ea"/>
                <a:cs typeface="+mj-cs"/>
              </a:rPr>
              <a:t>Two Overarching </a:t>
            </a:r>
            <a:r>
              <a:rPr lang="en-GB" dirty="0"/>
              <a:t>P</a:t>
            </a:r>
            <a:r>
              <a:rPr lang="en-GB" dirty="0">
                <a:ea typeface="+mj-ea"/>
                <a:cs typeface="+mj-cs"/>
              </a:rPr>
              <a:t>aradigms</a:t>
            </a:r>
          </a:p>
        </p:txBody>
      </p:sp>
      <p:sp>
        <p:nvSpPr>
          <p:cNvPr id="19459" name="Rectangle 3"/>
          <p:cNvSpPr>
            <a:spLocks noGrp="1" noChangeArrowheads="1"/>
          </p:cNvSpPr>
          <p:nvPr>
            <p:ph type="body" sz="half" idx="1"/>
          </p:nvPr>
        </p:nvSpPr>
        <p:spPr>
          <a:xfrm>
            <a:off x="544078" y="1120775"/>
            <a:ext cx="6086213" cy="4530725"/>
          </a:xfrm>
        </p:spPr>
        <p:txBody>
          <a:bodyPr>
            <a:noAutofit/>
          </a:bodyPr>
          <a:lstStyle/>
          <a:p>
            <a:pPr eaLnBrk="1" hangingPunct="1">
              <a:buFont typeface="Wingdings" charset="0"/>
              <a:buChar char="n"/>
              <a:defRPr/>
            </a:pPr>
            <a:endParaRPr lang="en-GB" sz="2600" dirty="0">
              <a:latin typeface="Arial" panose="020B0604020202020204" pitchFamily="34" charset="0"/>
              <a:cs typeface="Arial" panose="020B0604020202020204" pitchFamily="34" charset="0"/>
            </a:endParaRPr>
          </a:p>
          <a:p>
            <a:pPr eaLnBrk="1" hangingPunct="1">
              <a:buFont typeface="Wingdings" charset="0"/>
              <a:buChar char="n"/>
              <a:defRPr/>
            </a:pPr>
            <a:r>
              <a:rPr lang="en-GB" sz="2600" dirty="0">
                <a:latin typeface="Arial" panose="020B0604020202020204" pitchFamily="34" charset="0"/>
                <a:cs typeface="Arial" panose="020B0604020202020204" pitchFamily="34" charset="0"/>
              </a:rPr>
              <a:t>Positivistic or Phenomenological</a:t>
            </a:r>
            <a:br>
              <a:rPr lang="en-GB" sz="2600" dirty="0">
                <a:latin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a:p>
            <a:pPr marL="0" indent="0" eaLnBrk="1" hangingPunct="1">
              <a:buNone/>
              <a:defRPr/>
            </a:pPr>
            <a:r>
              <a:rPr lang="en-GB" sz="2600" b="1" dirty="0">
                <a:solidFill>
                  <a:srgbClr val="0070C0"/>
                </a:solidFill>
                <a:latin typeface="Arial" panose="020B0604020202020204" pitchFamily="34" charset="0"/>
                <a:cs typeface="Arial" panose="020B0604020202020204" pitchFamily="34" charset="0"/>
              </a:rPr>
              <a:t>Quantitative or Qualitative</a:t>
            </a:r>
          </a:p>
          <a:p>
            <a:pPr eaLnBrk="1" hangingPunct="1">
              <a:buFont typeface="Wingdings" charset="0"/>
              <a:buChar char="n"/>
              <a:defRPr/>
            </a:pPr>
            <a:r>
              <a:rPr lang="en-GB" sz="2600" b="1" dirty="0">
                <a:latin typeface="Arial" panose="020B0604020202020204" pitchFamily="34" charset="0"/>
                <a:cs typeface="Arial" panose="020B0604020202020204" pitchFamily="34" charset="0"/>
              </a:rPr>
              <a:t>Quantitative</a:t>
            </a:r>
          </a:p>
          <a:p>
            <a:pPr lvl="1" eaLnBrk="1" hangingPunct="1">
              <a:buFont typeface="Wingdings" charset="0"/>
              <a:buChar char="q"/>
              <a:defRPr/>
            </a:pPr>
            <a:r>
              <a:rPr lang="en-GB" sz="2600" dirty="0">
                <a:latin typeface="Arial" panose="020B0604020202020204" pitchFamily="34" charset="0"/>
                <a:cs typeface="Arial" panose="020B0604020202020204" pitchFamily="34" charset="0"/>
              </a:rPr>
              <a:t>objectivist, rational scientific, experimentalist, traditionalist</a:t>
            </a:r>
          </a:p>
          <a:p>
            <a:pPr eaLnBrk="1" hangingPunct="1">
              <a:buFont typeface="Wingdings" charset="0"/>
              <a:buChar char="n"/>
              <a:defRPr/>
            </a:pPr>
            <a:r>
              <a:rPr lang="en-GB" sz="2600" b="1" dirty="0">
                <a:latin typeface="Arial" panose="020B0604020202020204" pitchFamily="34" charset="0"/>
                <a:cs typeface="Arial" panose="020B0604020202020204" pitchFamily="34" charset="0"/>
              </a:rPr>
              <a:t>Qualitative</a:t>
            </a:r>
          </a:p>
          <a:p>
            <a:pPr lvl="1" eaLnBrk="1" hangingPunct="1">
              <a:buFont typeface="Wingdings" charset="0"/>
              <a:buChar char="q"/>
              <a:defRPr/>
            </a:pPr>
            <a:r>
              <a:rPr lang="en-GB" sz="2600" dirty="0">
                <a:latin typeface="Arial" panose="020B0604020202020204" pitchFamily="34" charset="0"/>
                <a:cs typeface="Arial" panose="020B0604020202020204" pitchFamily="34" charset="0"/>
              </a:rPr>
              <a:t>subjectivist, humanistic, interpretivist, through induction</a:t>
            </a:r>
          </a:p>
        </p:txBody>
      </p:sp>
      <p:pic>
        <p:nvPicPr>
          <p:cNvPr id="20483" name="Picture 4" descr="MPj04117660000[1]"/>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35267" y="1473200"/>
            <a:ext cx="1503362" cy="2260600"/>
          </a:xfrm>
          <a:noFill/>
        </p:spPr>
      </p:pic>
      <p:pic>
        <p:nvPicPr>
          <p:cNvPr id="20484" name="Picture 6" descr="MPj0422171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3949" y="3789363"/>
            <a:ext cx="1471613" cy="1982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5670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0FA16D0-0718-4605-B805-37208EA1753A}"/>
              </a:ext>
            </a:extLst>
          </p:cNvPr>
          <p:cNvSpPr>
            <a:spLocks noGrp="1" noChangeArrowheads="1"/>
          </p:cNvSpPr>
          <p:nvPr>
            <p:ph type="title"/>
          </p:nvPr>
        </p:nvSpPr>
        <p:spPr>
          <a:xfrm>
            <a:off x="685800" y="609600"/>
            <a:ext cx="7772400" cy="990600"/>
          </a:xfrm>
        </p:spPr>
        <p:txBody>
          <a:bodyPr/>
          <a:lstStyle/>
          <a:p>
            <a:r>
              <a:rPr lang="en-GB" altLang="en-US"/>
              <a:t>Qualitative Research</a:t>
            </a:r>
          </a:p>
        </p:txBody>
      </p:sp>
      <p:sp>
        <p:nvSpPr>
          <p:cNvPr id="5123" name="Rectangle 3">
            <a:extLst>
              <a:ext uri="{FF2B5EF4-FFF2-40B4-BE49-F238E27FC236}">
                <a16:creationId xmlns:a16="http://schemas.microsoft.com/office/drawing/2014/main" id="{AB7D0DC4-5903-429F-BDF2-FB7C6A4AA5CD}"/>
              </a:ext>
            </a:extLst>
          </p:cNvPr>
          <p:cNvSpPr>
            <a:spLocks noGrp="1" noChangeArrowheads="1"/>
          </p:cNvSpPr>
          <p:nvPr>
            <p:ph idx="1"/>
          </p:nvPr>
        </p:nvSpPr>
        <p:spPr>
          <a:xfrm>
            <a:off x="685800" y="1611775"/>
            <a:ext cx="7772400" cy="4025096"/>
          </a:xfrm>
        </p:spPr>
        <p:txBody>
          <a:bodyPr>
            <a:normAutofit fontScale="92500" lnSpcReduction="10000"/>
          </a:bodyPr>
          <a:lstStyle/>
          <a:p>
            <a:pPr>
              <a:lnSpc>
                <a:spcPct val="125000"/>
              </a:lnSpc>
            </a:pPr>
            <a:r>
              <a:rPr lang="en-GB" altLang="en-US" sz="2800" dirty="0"/>
              <a:t>Qualitative research is multimethod in focus, involving an interpretative, naturalistic approach to its subject matter.</a:t>
            </a:r>
          </a:p>
          <a:p>
            <a:pPr>
              <a:lnSpc>
                <a:spcPct val="125000"/>
              </a:lnSpc>
            </a:pPr>
            <a:r>
              <a:rPr lang="en-GB" altLang="en-US" sz="2800" dirty="0"/>
              <a:t>Qualitative Researchers study “things” (people and their thoughts) in their natural settings, attempting to make sense of, or interpret, phenomena in terms of the meanings people bring to them.</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694" y="147684"/>
            <a:ext cx="7583487" cy="676013"/>
          </a:xfrm>
        </p:spPr>
        <p:txBody>
          <a:bodyPr/>
          <a:lstStyle/>
          <a:p>
            <a:r>
              <a:rPr lang="en-US" dirty="0"/>
              <a:t>Basic Differences in Approach</a:t>
            </a:r>
          </a:p>
        </p:txBody>
      </p:sp>
      <p:sp>
        <p:nvSpPr>
          <p:cNvPr id="21507" name="Rectangle 3"/>
          <p:cNvSpPr>
            <a:spLocks noGrp="1" noChangeArrowheads="1"/>
          </p:cNvSpPr>
          <p:nvPr>
            <p:ph sz="half" idx="1"/>
          </p:nvPr>
        </p:nvSpPr>
        <p:spPr>
          <a:xfrm>
            <a:off x="4698841" y="890808"/>
            <a:ext cx="4033837" cy="5702939"/>
          </a:xfrm>
        </p:spPr>
        <p:txBody>
          <a:bodyPr>
            <a:noAutofit/>
          </a:bodyPr>
          <a:lstStyle/>
          <a:p>
            <a:pPr eaLnBrk="1" hangingPunct="1">
              <a:buFont typeface="Wingdings" charset="0"/>
              <a:buChar char="n"/>
              <a:defRPr/>
            </a:pPr>
            <a:r>
              <a:rPr lang="en-GB" sz="2100" b="1" dirty="0">
                <a:latin typeface="Arial" panose="020B0604020202020204" pitchFamily="34" charset="0"/>
                <a:cs typeface="Arial" panose="020B0604020202020204" pitchFamily="34" charset="0"/>
              </a:rPr>
              <a:t>Quantitative</a:t>
            </a:r>
          </a:p>
          <a:p>
            <a:pPr eaLnBrk="1" hangingPunct="1">
              <a:buFont typeface="Wingdings" charset="0"/>
              <a:buChar char="q"/>
              <a:defRPr/>
            </a:pPr>
            <a:r>
              <a:rPr lang="en-GB" sz="2100" dirty="0">
                <a:latin typeface="Arial" panose="020B0604020202020204" pitchFamily="34" charset="0"/>
                <a:cs typeface="Arial" panose="020B0604020202020204" pitchFamily="34" charset="0"/>
              </a:rPr>
              <a:t>the world is objective to the researcher.</a:t>
            </a:r>
          </a:p>
          <a:p>
            <a:pPr eaLnBrk="1" hangingPunct="1">
              <a:buFont typeface="Wingdings" charset="0"/>
              <a:buChar char="q"/>
              <a:defRPr/>
            </a:pPr>
            <a:r>
              <a:rPr lang="en-GB" sz="2100" dirty="0">
                <a:latin typeface="Arial" panose="020B0604020202020204" pitchFamily="34" charset="0"/>
                <a:cs typeface="Arial" panose="020B0604020202020204" pitchFamily="34" charset="0"/>
              </a:rPr>
              <a:t>only knowledge that is observable and measurable can be regarded as knowledge.</a:t>
            </a:r>
          </a:p>
          <a:p>
            <a:pPr eaLnBrk="1" hangingPunct="1">
              <a:buFont typeface="Wingdings" charset="0"/>
              <a:buChar char="q"/>
              <a:defRPr/>
            </a:pPr>
            <a:r>
              <a:rPr lang="en-GB" sz="2100" dirty="0">
                <a:latin typeface="Arial" panose="020B0604020202020204" pitchFamily="34" charset="0"/>
                <a:cs typeface="Arial" panose="020B0604020202020204" pitchFamily="34" charset="0"/>
              </a:rPr>
              <a:t>research is unattached from the researchers and phenomenon existed prior to and following their involvement.</a:t>
            </a:r>
          </a:p>
          <a:p>
            <a:pPr eaLnBrk="1" hangingPunct="1">
              <a:buFont typeface="Wingdings" charset="0"/>
              <a:buChar char="q"/>
              <a:defRPr/>
            </a:pPr>
            <a:r>
              <a:rPr lang="en-GB" sz="2100" dirty="0">
                <a:latin typeface="Arial" panose="020B0604020202020204" pitchFamily="34" charset="0"/>
                <a:cs typeface="Arial" panose="020B0604020202020204" pitchFamily="34" charset="0"/>
              </a:rPr>
              <a:t>Seeks to confirm something.</a:t>
            </a:r>
          </a:p>
          <a:p>
            <a:pPr eaLnBrk="1" hangingPunct="1">
              <a:buFont typeface="Wingdings" charset="0"/>
              <a:buChar char="q"/>
              <a:defRPr/>
            </a:pPr>
            <a:r>
              <a:rPr lang="en-GB" sz="2100" dirty="0">
                <a:latin typeface="Arial" panose="020B0604020202020204" pitchFamily="34" charset="0"/>
                <a:cs typeface="Arial" panose="020B0604020202020204" pitchFamily="34" charset="0"/>
              </a:rPr>
              <a:t>Numbers.</a:t>
            </a:r>
          </a:p>
        </p:txBody>
      </p:sp>
      <p:sp>
        <p:nvSpPr>
          <p:cNvPr id="21508" name="Rectangle 4"/>
          <p:cNvSpPr>
            <a:spLocks noGrp="1" noChangeArrowheads="1"/>
          </p:cNvSpPr>
          <p:nvPr>
            <p:ph sz="half" idx="2"/>
          </p:nvPr>
        </p:nvSpPr>
        <p:spPr>
          <a:xfrm>
            <a:off x="411322" y="915774"/>
            <a:ext cx="4033837" cy="4530725"/>
          </a:xfrm>
        </p:spPr>
        <p:txBody>
          <a:bodyPr>
            <a:noAutofit/>
          </a:bodyPr>
          <a:lstStyle/>
          <a:p>
            <a:pPr eaLnBrk="1" hangingPunct="1">
              <a:lnSpc>
                <a:spcPct val="90000"/>
              </a:lnSpc>
              <a:buFont typeface="Wingdings" charset="0"/>
              <a:buChar char="n"/>
              <a:defRPr/>
            </a:pPr>
            <a:r>
              <a:rPr lang="en-GB" sz="2100" b="1" dirty="0">
                <a:latin typeface="Arial" panose="020B0604020202020204" pitchFamily="34" charset="0"/>
                <a:cs typeface="Arial" panose="020B0604020202020204" pitchFamily="34" charset="0"/>
              </a:rPr>
              <a:t>Qualitative</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the world is socially constructed and understood by examining human experience or perception of it.</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broader more complex approach to understanding a phenomenon.</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researcher involved in and influences understanding through interpretation.</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Seeks to provide rich insight.</a:t>
            </a:r>
          </a:p>
          <a:p>
            <a:pPr eaLnBrk="1" hangingPunct="1">
              <a:lnSpc>
                <a:spcPct val="90000"/>
              </a:lnSpc>
              <a:buFont typeface="Wingdings" charset="0"/>
              <a:buChar char="q"/>
              <a:defRPr/>
            </a:pPr>
            <a:r>
              <a:rPr lang="en-GB" sz="2100" dirty="0">
                <a:latin typeface="Arial" panose="020B0604020202020204" pitchFamily="34" charset="0"/>
                <a:cs typeface="Arial" panose="020B0604020202020204" pitchFamily="34" charset="0"/>
              </a:rPr>
              <a:t>Words.</a:t>
            </a:r>
          </a:p>
          <a:p>
            <a:pPr marL="0" indent="0" eaLnBrk="1" hangingPunct="1">
              <a:lnSpc>
                <a:spcPct val="90000"/>
              </a:lnSpc>
              <a:buFontTx/>
              <a:buNone/>
              <a:defRPr/>
            </a:pPr>
            <a:endParaRPr lang="en-GB"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3338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BE2E43AC-144F-4753-ADF4-904E6AE4ADC9}"/>
              </a:ext>
            </a:extLst>
          </p:cNvPr>
          <p:cNvSpPr>
            <a:spLocks noGrp="1" noChangeArrowheads="1"/>
          </p:cNvSpPr>
          <p:nvPr>
            <p:ph type="title"/>
          </p:nvPr>
        </p:nvSpPr>
        <p:spPr/>
        <p:txBody>
          <a:bodyPr/>
          <a:lstStyle/>
          <a:p>
            <a:r>
              <a:rPr lang="en-GB" altLang="en-US"/>
              <a:t>Qualitative Research</a:t>
            </a:r>
          </a:p>
        </p:txBody>
      </p:sp>
      <p:sp>
        <p:nvSpPr>
          <p:cNvPr id="3075" name="Rectangle 3">
            <a:extLst>
              <a:ext uri="{FF2B5EF4-FFF2-40B4-BE49-F238E27FC236}">
                <a16:creationId xmlns:a16="http://schemas.microsoft.com/office/drawing/2014/main" id="{7C8EAFE0-928A-4C4C-8B06-EE450C9D0D6C}"/>
              </a:ext>
            </a:extLst>
          </p:cNvPr>
          <p:cNvSpPr>
            <a:spLocks noGrp="1" noChangeArrowheads="1"/>
          </p:cNvSpPr>
          <p:nvPr>
            <p:ph idx="1"/>
          </p:nvPr>
        </p:nvSpPr>
        <p:spPr/>
        <p:txBody>
          <a:bodyPr>
            <a:normAutofit lnSpcReduction="10000"/>
          </a:bodyPr>
          <a:lstStyle/>
          <a:p>
            <a:pPr algn="ctr">
              <a:lnSpc>
                <a:spcPct val="125000"/>
              </a:lnSpc>
            </a:pPr>
            <a:r>
              <a:rPr lang="en-GB" altLang="en-US" sz="2800" i="1"/>
              <a:t>‘Qualitative Research…involves finding out what people think, and how they feel - or at any rate, what they say they think and how they say they feel.  This kind of information is subjective.  It involves feelings and impressions, rather than numbers’</a:t>
            </a:r>
          </a:p>
          <a:p>
            <a:pPr algn="ctr">
              <a:lnSpc>
                <a:spcPct val="125000"/>
              </a:lnSpc>
            </a:pPr>
            <a:r>
              <a:rPr lang="en-GB" altLang="en-US" sz="2000"/>
              <a:t>Bellenger, Bernhardt and Goldstucker, Qualitative Research in Marketing, American Marketing Association </a:t>
            </a:r>
          </a:p>
          <a:p>
            <a:pPr>
              <a:lnSpc>
                <a:spcPct val="125000"/>
              </a:lnSpc>
            </a:pPr>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1" y="422971"/>
            <a:ext cx="7583487" cy="1044388"/>
          </a:xfrm>
        </p:spPr>
        <p:txBody>
          <a:bodyPr>
            <a:normAutofit fontScale="90000"/>
          </a:bodyPr>
          <a:lstStyle/>
          <a:p>
            <a:r>
              <a:rPr lang="en-GB" dirty="0"/>
              <a:t>What Kinds of Research Questions are Appropriate for Qualitative Research?</a:t>
            </a:r>
          </a:p>
        </p:txBody>
      </p:sp>
      <p:sp>
        <p:nvSpPr>
          <p:cNvPr id="3" name="Content Placeholder 2"/>
          <p:cNvSpPr>
            <a:spLocks noGrp="1"/>
          </p:cNvSpPr>
          <p:nvPr>
            <p:ph idx="1"/>
          </p:nvPr>
        </p:nvSpPr>
        <p:spPr>
          <a:xfrm>
            <a:off x="687183" y="1762464"/>
            <a:ext cx="7583487" cy="3191502"/>
          </a:xfrm>
        </p:spPr>
        <p:txBody>
          <a:bodyPr>
            <a:noAutofit/>
          </a:bodyPr>
          <a:lstStyle/>
          <a:p>
            <a:pPr lvl="1"/>
            <a:r>
              <a:rPr lang="en-GB" sz="2000" dirty="0">
                <a:latin typeface="Arial" panose="020B0604020202020204" pitchFamily="34" charset="0"/>
                <a:cs typeface="Arial" panose="020B0604020202020204" pitchFamily="34" charset="0"/>
              </a:rPr>
              <a:t>What? and How?</a:t>
            </a:r>
          </a:p>
          <a:p>
            <a:pPr lvl="1"/>
            <a:r>
              <a:rPr lang="en-GB" sz="2000" dirty="0">
                <a:latin typeface="Arial" panose="020B0604020202020204" pitchFamily="34" charset="0"/>
                <a:cs typeface="Arial" panose="020B0604020202020204" pitchFamily="34" charset="0"/>
              </a:rPr>
              <a:t>Understand, describe, discover, meaning</a:t>
            </a:r>
          </a:p>
          <a:p>
            <a:pPr lvl="1"/>
            <a:r>
              <a:rPr lang="en-GB" sz="2000" dirty="0">
                <a:latin typeface="Arial" panose="020B0604020202020204" pitchFamily="34" charset="0"/>
                <a:cs typeface="Arial" panose="020B0604020202020204" pitchFamily="34" charset="0"/>
              </a:rPr>
              <a:t>Of experiences, perceptions, thoughts, feelings, beings</a:t>
            </a:r>
          </a:p>
          <a:p>
            <a:pPr lvl="1"/>
            <a:r>
              <a:rPr lang="en-GB" sz="2000" dirty="0">
                <a:latin typeface="Arial" panose="020B0604020202020204" pitchFamily="34" charset="0"/>
                <a:cs typeface="Arial" panose="020B0604020202020204" pitchFamily="34" charset="0"/>
              </a:rPr>
              <a:t>Through rich insights</a:t>
            </a:r>
          </a:p>
          <a:p>
            <a:pPr lvl="1"/>
            <a:r>
              <a:rPr lang="en-GB" sz="2000" dirty="0">
                <a:latin typeface="Arial" panose="020B0604020202020204" pitchFamily="34" charset="0"/>
                <a:cs typeface="Arial" panose="020B0604020202020204" pitchFamily="34" charset="0"/>
              </a:rPr>
              <a:t>Experiences of; perceptions of; feelings of</a:t>
            </a:r>
          </a:p>
          <a:p>
            <a:pPr lvl="1"/>
            <a:r>
              <a:rPr lang="en-GB" sz="2000" dirty="0">
                <a:latin typeface="Arial" panose="020B0604020202020204" pitchFamily="34" charset="0"/>
                <a:cs typeface="Arial" panose="020B0604020202020204" pitchFamily="34" charset="0"/>
              </a:rPr>
              <a:t>Normally specified as a variance or commonality of a </a:t>
            </a:r>
            <a:r>
              <a:rPr lang="en-GB" sz="2000" dirty="0">
                <a:solidFill>
                  <a:srgbClr val="0070C0"/>
                </a:solidFill>
                <a:latin typeface="Arial" panose="020B0604020202020204" pitchFamily="34" charset="0"/>
                <a:cs typeface="Arial" panose="020B0604020202020204" pitchFamily="34" charset="0"/>
              </a:rPr>
              <a:t>people’s experiences, perceptions, thoughts, feelings</a:t>
            </a:r>
            <a:r>
              <a:rPr lang="en-GB" sz="2000" dirty="0">
                <a:solidFill>
                  <a:srgbClr val="FFFF00"/>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of a phenomena</a:t>
            </a:r>
          </a:p>
          <a:p>
            <a:pPr lvl="1"/>
            <a:r>
              <a:rPr lang="en-GB" sz="2000" dirty="0" err="1">
                <a:latin typeface="Arial" panose="020B0604020202020204" pitchFamily="34" charset="0"/>
                <a:cs typeface="Arial" panose="020B0604020202020204" pitchFamily="34" charset="0"/>
              </a:rPr>
              <a:t>E.g</a:t>
            </a:r>
            <a:r>
              <a:rPr lang="en-GB" sz="2000" dirty="0">
                <a:latin typeface="Arial" panose="020B0604020202020204" pitchFamily="34" charset="0"/>
                <a:cs typeface="Arial" panose="020B0604020202020204" pitchFamily="34" charset="0"/>
              </a:rPr>
              <a:t> People experiences of managing change</a:t>
            </a:r>
          </a:p>
          <a:p>
            <a:pPr lvl="1"/>
            <a:r>
              <a:rPr lang="en-GB" sz="2000" dirty="0">
                <a:latin typeface="Arial" panose="020B0604020202020204" pitchFamily="34" charset="0"/>
                <a:cs typeface="Arial" panose="020B0604020202020204" pitchFamily="34" charset="0"/>
              </a:rPr>
              <a:t>E.g. Being an outdoor education instructor</a:t>
            </a:r>
          </a:p>
          <a:p>
            <a:pPr lvl="1"/>
            <a:r>
              <a:rPr lang="en-GB" sz="2000" dirty="0">
                <a:latin typeface="Arial" panose="020B0604020202020204" pitchFamily="34" charset="0"/>
                <a:cs typeface="Arial" panose="020B0604020202020204" pitchFamily="34" charset="0"/>
              </a:rPr>
              <a:t>E.g. Being an entrepreneur</a:t>
            </a:r>
          </a:p>
        </p:txBody>
      </p:sp>
    </p:spTree>
    <p:extLst>
      <p:ext uri="{BB962C8B-B14F-4D97-AF65-F5344CB8AC3E}">
        <p14:creationId xmlns:p14="http://schemas.microsoft.com/office/powerpoint/2010/main" val="4144270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4A53E8D-A7B1-4FFB-A2DA-F397119B7656}"/>
              </a:ext>
            </a:extLst>
          </p:cNvPr>
          <p:cNvSpPr>
            <a:spLocks noGrp="1" noChangeArrowheads="1"/>
          </p:cNvSpPr>
          <p:nvPr>
            <p:ph type="title"/>
          </p:nvPr>
        </p:nvSpPr>
        <p:spPr/>
        <p:txBody>
          <a:bodyPr>
            <a:normAutofit fontScale="90000"/>
          </a:bodyPr>
          <a:lstStyle/>
          <a:p>
            <a:r>
              <a:rPr lang="en-GB" altLang="en-US" sz="3600" b="1"/>
              <a:t>Qualitative Data Collection Techniques</a:t>
            </a:r>
            <a:endParaRPr lang="en-GB" altLang="en-US"/>
          </a:p>
        </p:txBody>
      </p:sp>
      <p:sp>
        <p:nvSpPr>
          <p:cNvPr id="27651" name="Rectangle 3">
            <a:extLst>
              <a:ext uri="{FF2B5EF4-FFF2-40B4-BE49-F238E27FC236}">
                <a16:creationId xmlns:a16="http://schemas.microsoft.com/office/drawing/2014/main" id="{54ADA788-0AB7-4724-A3A5-DFA6BFF9A590}"/>
              </a:ext>
            </a:extLst>
          </p:cNvPr>
          <p:cNvSpPr>
            <a:spLocks noGrp="1" noChangeArrowheads="1"/>
          </p:cNvSpPr>
          <p:nvPr>
            <p:ph idx="1"/>
          </p:nvPr>
        </p:nvSpPr>
        <p:spPr>
          <a:xfrm>
            <a:off x="760167" y="1909375"/>
            <a:ext cx="7583487" cy="4208930"/>
          </a:xfrm>
        </p:spPr>
        <p:txBody>
          <a:bodyPr>
            <a:normAutofit/>
          </a:bodyPr>
          <a:lstStyle/>
          <a:p>
            <a:r>
              <a:rPr lang="en-GB" dirty="0">
                <a:latin typeface="Arial" charset="0"/>
                <a:ea typeface="MS PGothic" charset="0"/>
              </a:rPr>
              <a:t>Phenomenology – </a:t>
            </a:r>
          </a:p>
          <a:p>
            <a:r>
              <a:rPr lang="en-GB" altLang="en-US" dirty="0"/>
              <a:t>Interviews</a:t>
            </a:r>
          </a:p>
          <a:p>
            <a:r>
              <a:rPr lang="en-GB" dirty="0">
                <a:latin typeface="Arial" charset="0"/>
                <a:ea typeface="MS PGothic" charset="0"/>
              </a:rPr>
              <a:t>Case Studies</a:t>
            </a:r>
          </a:p>
          <a:p>
            <a:r>
              <a:rPr lang="en-GB" altLang="en-US" dirty="0"/>
              <a:t>Focus Groups </a:t>
            </a:r>
          </a:p>
          <a:p>
            <a:r>
              <a:rPr lang="en-GB" altLang="en-US" dirty="0"/>
              <a:t>Participant Observations</a:t>
            </a:r>
          </a:p>
          <a:p>
            <a:r>
              <a:rPr lang="en-GB" altLang="en-US" dirty="0"/>
              <a:t>Ethnographic Studies</a:t>
            </a:r>
          </a:p>
          <a:p>
            <a:r>
              <a:rPr lang="en-GB" altLang="en-US" dirty="0"/>
              <a:t>Projective Techniques</a:t>
            </a:r>
          </a:p>
          <a:p>
            <a:r>
              <a:rPr lang="en-GB" dirty="0">
                <a:latin typeface="Arial" charset="0"/>
                <a:ea typeface="MS PGothic" charset="0"/>
              </a:rPr>
              <a:t>And many more </a:t>
            </a:r>
            <a:r>
              <a:rPr lang="is-IS" dirty="0">
                <a:latin typeface="Arial" charset="0"/>
                <a:ea typeface="MS PGothic" charset="0"/>
              </a:rPr>
              <a:t>…</a:t>
            </a:r>
            <a:endParaRPr lang="en-GB" dirty="0">
              <a:latin typeface="Arial" charset="0"/>
              <a:ea typeface="MS PGothic" charset="0"/>
            </a:endParaRPr>
          </a:p>
          <a:p>
            <a:endParaRPr lang="en-GB" altLang="en-US" dirty="0"/>
          </a:p>
        </p:txBody>
      </p:sp>
      <p:pic>
        <p:nvPicPr>
          <p:cNvPr id="4" name="Picture 3" descr="images.jpg">
            <a:extLst>
              <a:ext uri="{FF2B5EF4-FFF2-40B4-BE49-F238E27FC236}">
                <a16:creationId xmlns:a16="http://schemas.microsoft.com/office/drawing/2014/main" id="{D92F2341-E18C-40C4-98C0-DF0766CF05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89071" y="1557564"/>
            <a:ext cx="3492500" cy="2324100"/>
          </a:xfrm>
          <a:prstGeom prst="rect">
            <a:avLst/>
          </a:prstGeom>
        </p:spPr>
      </p:pic>
      <p:pic>
        <p:nvPicPr>
          <p:cNvPr id="5" name="Picture 4" descr="images.jpg">
            <a:extLst>
              <a:ext uri="{FF2B5EF4-FFF2-40B4-BE49-F238E27FC236}">
                <a16:creationId xmlns:a16="http://schemas.microsoft.com/office/drawing/2014/main" id="{4C4598F4-0AEF-4804-8AAB-7E8EE70D0E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70450" y="3804791"/>
            <a:ext cx="3492500" cy="2324100"/>
          </a:xfrm>
          <a:prstGeom prst="rect">
            <a:avLst/>
          </a:prstGeom>
        </p:spPr>
      </p:pic>
    </p:spTree>
    <p:extLst>
      <p:ext uri="{BB962C8B-B14F-4D97-AF65-F5344CB8AC3E}">
        <p14:creationId xmlns:p14="http://schemas.microsoft.com/office/powerpoint/2010/main" val="271476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256" y="429295"/>
            <a:ext cx="7583487" cy="1044388"/>
          </a:xfrm>
        </p:spPr>
        <p:txBody>
          <a:bodyPr/>
          <a:lstStyle/>
          <a:p>
            <a:r>
              <a:rPr lang="en-GB" dirty="0"/>
              <a:t>Example of Qualitative Data Research</a:t>
            </a:r>
          </a:p>
        </p:txBody>
      </p:sp>
      <p:sp>
        <p:nvSpPr>
          <p:cNvPr id="3" name="Content Placeholder 2"/>
          <p:cNvSpPr>
            <a:spLocks noGrp="1"/>
          </p:cNvSpPr>
          <p:nvPr>
            <p:ph idx="1"/>
          </p:nvPr>
        </p:nvSpPr>
        <p:spPr>
          <a:xfrm>
            <a:off x="608628" y="1528175"/>
            <a:ext cx="7583486" cy="4525963"/>
          </a:xfrm>
        </p:spPr>
        <p:txBody>
          <a:bodyPr>
            <a:normAutofit/>
          </a:bodyPr>
          <a:lstStyle/>
          <a:p>
            <a:r>
              <a:rPr lang="en-GB" i="1" dirty="0"/>
              <a:t>How do employees perceive the impact of remote work on team collaboration and communication within their organisation?</a:t>
            </a:r>
          </a:p>
          <a:p>
            <a:r>
              <a:rPr lang="en-GB" b="1" dirty="0"/>
              <a:t>Case Study - </a:t>
            </a:r>
            <a:r>
              <a:rPr lang="en-GB" dirty="0"/>
              <a:t>Deep dive into one organisation or team. Multiple data sources (interviews, documents, meeting recordings).</a:t>
            </a:r>
          </a:p>
          <a:p>
            <a:r>
              <a:rPr lang="en-GB" b="1" dirty="0"/>
              <a:t>Narrative Inquiry -</a:t>
            </a:r>
            <a:r>
              <a:rPr lang="en-GB" dirty="0"/>
              <a:t> Collect personal stories about remote work experiences. Ask participants to share their journey of adapting to remote work.</a:t>
            </a:r>
          </a:p>
          <a:p>
            <a:endParaRPr lang="en-GB" dirty="0"/>
          </a:p>
          <a:p>
            <a:endParaRPr lang="en-GB" dirty="0"/>
          </a:p>
          <a:p>
            <a:endParaRPr lang="en-GB" i="1" dirty="0"/>
          </a:p>
          <a:p>
            <a:endParaRPr lang="en-GB" dirty="0"/>
          </a:p>
          <a:p>
            <a:endParaRPr lang="en-GB" dirty="0"/>
          </a:p>
        </p:txBody>
      </p:sp>
    </p:spTree>
    <p:extLst>
      <p:ext uri="{BB962C8B-B14F-4D97-AF65-F5344CB8AC3E}">
        <p14:creationId xmlns:p14="http://schemas.microsoft.com/office/powerpoint/2010/main" val="2999191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Quantitative Data Research</a:t>
            </a:r>
          </a:p>
        </p:txBody>
      </p:sp>
      <p:sp>
        <p:nvSpPr>
          <p:cNvPr id="3" name="Content Placeholder 2"/>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Data sources include</a:t>
            </a:r>
          </a:p>
          <a:p>
            <a:pPr lvl="1"/>
            <a:r>
              <a:rPr lang="en-GB" sz="2200" dirty="0">
                <a:latin typeface="Arial" panose="020B0604020202020204" pitchFamily="34" charset="0"/>
                <a:cs typeface="Arial" panose="020B0604020202020204" pitchFamily="34" charset="0"/>
              </a:rPr>
              <a:t>Surveys where there are a large number of respondents (</a:t>
            </a:r>
            <a:r>
              <a:rPr lang="en-GB" sz="2200" dirty="0" err="1">
                <a:latin typeface="Arial" panose="020B0604020202020204" pitchFamily="34" charset="0"/>
                <a:cs typeface="Arial" panose="020B0604020202020204" pitchFamily="34" charset="0"/>
              </a:rPr>
              <a:t>esp</a:t>
            </a:r>
            <a:r>
              <a:rPr lang="en-GB" sz="2200" dirty="0">
                <a:latin typeface="Arial" panose="020B0604020202020204" pitchFamily="34" charset="0"/>
                <a:cs typeface="Arial" panose="020B0604020202020204" pitchFamily="34" charset="0"/>
              </a:rPr>
              <a:t> where you have used a Likert scale) </a:t>
            </a:r>
          </a:p>
          <a:p>
            <a:pPr lvl="1"/>
            <a:r>
              <a:rPr lang="en-GB" sz="2200" dirty="0">
                <a:latin typeface="Arial" panose="020B0604020202020204" pitchFamily="34" charset="0"/>
                <a:cs typeface="Arial" panose="020B0604020202020204" pitchFamily="34" charset="0"/>
              </a:rPr>
              <a:t>Observations (counts of numbers and/or coding data into numbers)</a:t>
            </a:r>
          </a:p>
          <a:p>
            <a:pPr lvl="1"/>
            <a:r>
              <a:rPr lang="en-GB" sz="2200" dirty="0">
                <a:latin typeface="Arial" panose="020B0604020202020204" pitchFamily="34" charset="0"/>
                <a:cs typeface="Arial" panose="020B0604020202020204" pitchFamily="34" charset="0"/>
              </a:rPr>
              <a:t>Secondary data (government data; SATs scores </a:t>
            </a:r>
            <a:r>
              <a:rPr lang="en-GB" sz="2200" dirty="0" err="1">
                <a:latin typeface="Arial" panose="020B0604020202020204" pitchFamily="34" charset="0"/>
                <a:cs typeface="Arial" panose="020B0604020202020204" pitchFamily="34" charset="0"/>
              </a:rPr>
              <a:t>etc</a:t>
            </a:r>
            <a:r>
              <a:rPr lang="en-GB" sz="2200"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Analysis techniques include hypothesis testing, correlations and cluster analysis</a:t>
            </a:r>
          </a:p>
        </p:txBody>
      </p:sp>
    </p:spTree>
    <p:extLst>
      <p:ext uri="{BB962C8B-B14F-4D97-AF65-F5344CB8AC3E}">
        <p14:creationId xmlns:p14="http://schemas.microsoft.com/office/powerpoint/2010/main" val="418176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0256" y="260058"/>
            <a:ext cx="7583487" cy="653601"/>
          </a:xfrm>
        </p:spPr>
        <p:txBody>
          <a:bodyPr/>
          <a:lstStyle/>
          <a:p>
            <a:r>
              <a:rPr lang="en-GB" dirty="0"/>
              <a:t>Seeing the World Quantitatively</a:t>
            </a:r>
          </a:p>
        </p:txBody>
      </p:sp>
      <p:pic>
        <p:nvPicPr>
          <p:cNvPr id="7" name="Content Placeholder 6">
            <a:extLst>
              <a:ext uri="{FF2B5EF4-FFF2-40B4-BE49-F238E27FC236}">
                <a16:creationId xmlns:a16="http://schemas.microsoft.com/office/drawing/2014/main" id="{D6258643-6E14-4714-B285-E8CCBEC877C6}"/>
              </a:ext>
            </a:extLst>
          </p:cNvPr>
          <p:cNvPicPr>
            <a:picLocks noGrp="1" noChangeAspect="1"/>
          </p:cNvPicPr>
          <p:nvPr>
            <p:ph idx="1"/>
          </p:nvPr>
        </p:nvPicPr>
        <p:blipFill>
          <a:blip r:embed="rId3"/>
          <a:stretch>
            <a:fillRect/>
          </a:stretch>
        </p:blipFill>
        <p:spPr>
          <a:xfrm>
            <a:off x="1797910" y="1600200"/>
            <a:ext cx="5548180" cy="3916363"/>
          </a:xfrm>
          <a:prstGeom prst="rect">
            <a:avLst/>
          </a:prstGeom>
        </p:spPr>
      </p:pic>
    </p:spTree>
    <p:extLst>
      <p:ext uri="{BB962C8B-B14F-4D97-AF65-F5344CB8AC3E}">
        <p14:creationId xmlns:p14="http://schemas.microsoft.com/office/powerpoint/2010/main" val="3164888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9C559F3-BFDD-4C10-9913-BF8CD9214933}"/>
              </a:ext>
            </a:extLst>
          </p:cNvPr>
          <p:cNvSpPr txBox="1">
            <a:spLocks/>
          </p:cNvSpPr>
          <p:nvPr/>
        </p:nvSpPr>
        <p:spPr>
          <a:xfrm>
            <a:off x="780256" y="260058"/>
            <a:ext cx="7583487" cy="653601"/>
          </a:xfrm>
          <a:prstGeom prst="rect">
            <a:avLst/>
          </a:prstGeom>
        </p:spPr>
        <p:txBody>
          <a:bodyPr vert="horz" lIns="91440" tIns="45720" rIns="91440" bIns="45720" rtlCol="0" anchor="b" anchorCtr="0">
            <a:noAutofit/>
          </a:bodyPr>
          <a:lstStyle>
            <a:lvl1pPr algn="l" defTabSz="914400" rtl="0" eaLnBrk="1" latinLnBrk="0" hangingPunct="1">
              <a:spcBef>
                <a:spcPct val="0"/>
              </a:spcBef>
              <a:buNone/>
              <a:defRPr sz="3800" kern="1200">
                <a:solidFill>
                  <a:schemeClr val="bg1"/>
                </a:solidFill>
                <a:latin typeface="+mj-lt"/>
                <a:ea typeface="+mj-ea"/>
                <a:cs typeface="+mj-cs"/>
              </a:defRPr>
            </a:lvl1pPr>
          </a:lstStyle>
          <a:p>
            <a:r>
              <a:rPr lang="en-GB"/>
              <a:t>Seeing the World Quantitatively</a:t>
            </a:r>
            <a:endParaRPr lang="en-GB" dirty="0"/>
          </a:p>
        </p:txBody>
      </p:sp>
      <p:pic>
        <p:nvPicPr>
          <p:cNvPr id="6" name="Content Placeholder 5">
            <a:extLst>
              <a:ext uri="{FF2B5EF4-FFF2-40B4-BE49-F238E27FC236}">
                <a16:creationId xmlns:a16="http://schemas.microsoft.com/office/drawing/2014/main" id="{D8065449-8287-496A-89AE-E563ECDA050A}"/>
              </a:ext>
            </a:extLst>
          </p:cNvPr>
          <p:cNvPicPr>
            <a:picLocks noGrp="1" noChangeAspect="1"/>
          </p:cNvPicPr>
          <p:nvPr>
            <p:ph idx="1"/>
          </p:nvPr>
        </p:nvPicPr>
        <p:blipFill>
          <a:blip r:embed="rId3"/>
          <a:stretch>
            <a:fillRect/>
          </a:stretch>
        </p:blipFill>
        <p:spPr>
          <a:xfrm>
            <a:off x="671331" y="995424"/>
            <a:ext cx="7303625" cy="5041840"/>
          </a:xfrm>
          <a:prstGeom prst="rect">
            <a:avLst/>
          </a:prstGeom>
        </p:spPr>
      </p:pic>
      <p:sp>
        <p:nvSpPr>
          <p:cNvPr id="8" name="TextBox 7">
            <a:extLst>
              <a:ext uri="{FF2B5EF4-FFF2-40B4-BE49-F238E27FC236}">
                <a16:creationId xmlns:a16="http://schemas.microsoft.com/office/drawing/2014/main" id="{59C31AB6-37C0-4C72-8897-2FBD366DD489}"/>
              </a:ext>
            </a:extLst>
          </p:cNvPr>
          <p:cNvSpPr txBox="1"/>
          <p:nvPr/>
        </p:nvSpPr>
        <p:spPr>
          <a:xfrm>
            <a:off x="671331" y="6121021"/>
            <a:ext cx="7014257" cy="923330"/>
          </a:xfrm>
          <a:prstGeom prst="rect">
            <a:avLst/>
          </a:prstGeom>
          <a:noFill/>
        </p:spPr>
        <p:txBody>
          <a:bodyPr wrap="square">
            <a:spAutoFit/>
          </a:bodyPr>
          <a:lstStyle/>
          <a:p>
            <a:r>
              <a:rPr lang="en-GB" dirty="0">
                <a:hlinkClick r:id="rId4"/>
              </a:rPr>
              <a:t>https://www.storytellingwithdata.com/blog/2015/8/18/and-the-winner-is</a:t>
            </a:r>
            <a:endParaRPr lang="en-GB" dirty="0"/>
          </a:p>
          <a:p>
            <a:endParaRPr lang="en-GB" dirty="0"/>
          </a:p>
        </p:txBody>
      </p:sp>
    </p:spTree>
    <p:extLst>
      <p:ext uri="{BB962C8B-B14F-4D97-AF65-F5344CB8AC3E}">
        <p14:creationId xmlns:p14="http://schemas.microsoft.com/office/powerpoint/2010/main" val="270374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www.snapsurveys.com/blog/wp-content/uploads/2012/03/customer-survey.jpg"/>
          <p:cNvPicPr>
            <a:picLocks noChangeAspect="1" noChangeArrowheads="1"/>
          </p:cNvPicPr>
          <p:nvPr/>
        </p:nvPicPr>
        <p:blipFill>
          <a:blip r:embed="rId2" cstate="print"/>
          <a:srcRect/>
          <a:stretch>
            <a:fillRect/>
          </a:stretch>
        </p:blipFill>
        <p:spPr bwMode="auto">
          <a:xfrm>
            <a:off x="6928371" y="4840656"/>
            <a:ext cx="2089808" cy="1833807"/>
          </a:xfrm>
          <a:prstGeom prst="rect">
            <a:avLst/>
          </a:prstGeom>
          <a:noFill/>
        </p:spPr>
      </p:pic>
      <p:pic>
        <p:nvPicPr>
          <p:cNvPr id="1030" name="Picture 6" descr="http://www.emeraldinsight.com/content_images/fig/0750180504004.png"/>
          <p:cNvPicPr>
            <a:picLocks noChangeAspect="1" noChangeArrowheads="1"/>
          </p:cNvPicPr>
          <p:nvPr/>
        </p:nvPicPr>
        <p:blipFill>
          <a:blip r:embed="rId3" cstate="print"/>
          <a:srcRect/>
          <a:stretch>
            <a:fillRect/>
          </a:stretch>
        </p:blipFill>
        <p:spPr bwMode="auto">
          <a:xfrm>
            <a:off x="467544" y="1484783"/>
            <a:ext cx="8208912" cy="3355873"/>
          </a:xfrm>
          <a:prstGeom prst="rect">
            <a:avLst/>
          </a:prstGeom>
          <a:noFill/>
        </p:spPr>
      </p:pic>
      <p:sp>
        <p:nvSpPr>
          <p:cNvPr id="5" name="Title 1">
            <a:extLst>
              <a:ext uri="{FF2B5EF4-FFF2-40B4-BE49-F238E27FC236}">
                <a16:creationId xmlns:a16="http://schemas.microsoft.com/office/drawing/2014/main" id="{96022EF6-64CD-473D-93E3-DBF645C18C8B}"/>
              </a:ext>
            </a:extLst>
          </p:cNvPr>
          <p:cNvSpPr>
            <a:spLocks noGrp="1"/>
          </p:cNvSpPr>
          <p:nvPr>
            <p:ph type="title"/>
          </p:nvPr>
        </p:nvSpPr>
        <p:spPr>
          <a:xfrm>
            <a:off x="780256" y="260058"/>
            <a:ext cx="7583487" cy="653601"/>
          </a:xfrm>
        </p:spPr>
        <p:txBody>
          <a:bodyPr/>
          <a:lstStyle/>
          <a:p>
            <a:r>
              <a:rPr lang="en-GB" dirty="0"/>
              <a:t>Seeing the World Quantitatively</a:t>
            </a:r>
          </a:p>
        </p:txBody>
      </p:sp>
    </p:spTree>
    <p:extLst>
      <p:ext uri="{BB962C8B-B14F-4D97-AF65-F5344CB8AC3E}">
        <p14:creationId xmlns:p14="http://schemas.microsoft.com/office/powerpoint/2010/main" val="2299253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787052"/>
            <a:ext cx="7583487" cy="1044388"/>
          </a:xfrm>
        </p:spPr>
        <p:txBody>
          <a:bodyPr>
            <a:normAutofit fontScale="90000"/>
          </a:bodyPr>
          <a:lstStyle/>
          <a:p>
            <a:r>
              <a:rPr lang="en-GB" dirty="0"/>
              <a:t>What Kinds of Research Questions are Appropriate for Quantitative Research?</a:t>
            </a:r>
          </a:p>
        </p:txBody>
      </p:sp>
      <p:sp>
        <p:nvSpPr>
          <p:cNvPr id="3" name="Content Placeholder 2"/>
          <p:cNvSpPr>
            <a:spLocks noGrp="1"/>
          </p:cNvSpPr>
          <p:nvPr>
            <p:ph idx="1"/>
          </p:nvPr>
        </p:nvSpPr>
        <p:spPr>
          <a:xfrm>
            <a:off x="360013" y="2334404"/>
            <a:ext cx="7583487" cy="3333073"/>
          </a:xfrm>
        </p:spPr>
        <p:txBody>
          <a:bodyPr>
            <a:normAutofit/>
          </a:bodyPr>
          <a:lstStyle/>
          <a:p>
            <a:pPr lvl="1"/>
            <a:r>
              <a:rPr lang="en-GB" sz="2200" dirty="0">
                <a:latin typeface="Arial" panose="020B0604020202020204" pitchFamily="34" charset="0"/>
                <a:cs typeface="Arial" panose="020B0604020202020204" pitchFamily="34" charset="0"/>
              </a:rPr>
              <a:t>How much, how many, how large, what effect...</a:t>
            </a:r>
          </a:p>
          <a:p>
            <a:pPr lvl="1"/>
            <a:r>
              <a:rPr lang="en-GB" sz="2200" dirty="0">
                <a:latin typeface="Arial" panose="020B0604020202020204" pitchFamily="34" charset="0"/>
                <a:cs typeface="Arial" panose="020B0604020202020204" pitchFamily="34" charset="0"/>
              </a:rPr>
              <a:t>Can also look for correlations or comparisons of numerical values (e.g. Mean)]</a:t>
            </a:r>
          </a:p>
          <a:p>
            <a:pPr lvl="1"/>
            <a:r>
              <a:rPr lang="en-GB" sz="2200" dirty="0">
                <a:latin typeface="Arial" panose="020B0604020202020204" pitchFamily="34" charset="0"/>
                <a:cs typeface="Arial" panose="020B0604020202020204" pitchFamily="34" charset="0"/>
              </a:rPr>
              <a:t>Through measured impacts</a:t>
            </a:r>
          </a:p>
          <a:p>
            <a:pPr lvl="1"/>
            <a:r>
              <a:rPr lang="en-GB" sz="2200" dirty="0">
                <a:solidFill>
                  <a:srgbClr val="FFFF00"/>
                </a:solidFill>
                <a:latin typeface="Arial" panose="020B0604020202020204" pitchFamily="34" charset="0"/>
                <a:cs typeface="Arial" panose="020B0604020202020204" pitchFamily="34" charset="0"/>
              </a:rPr>
              <a:t>Cause and effect</a:t>
            </a:r>
            <a:r>
              <a:rPr lang="en-GB" sz="2200" dirty="0">
                <a:latin typeface="Arial" panose="020B0604020202020204" pitchFamily="34" charset="0"/>
                <a:cs typeface="Arial" panose="020B0604020202020204" pitchFamily="34" charset="0"/>
              </a:rPr>
              <a:t>. If this happens then what will be the cause</a:t>
            </a:r>
          </a:p>
          <a:p>
            <a:pPr lvl="1"/>
            <a:r>
              <a:rPr lang="en-GB" sz="2200" dirty="0">
                <a:latin typeface="Arial" panose="020B0604020202020204" pitchFamily="34" charset="0"/>
                <a:cs typeface="Arial" panose="020B0604020202020204" pitchFamily="34" charset="0"/>
              </a:rPr>
              <a:t>Must be very clearly specified</a:t>
            </a:r>
          </a:p>
        </p:txBody>
      </p:sp>
      <p:pic>
        <p:nvPicPr>
          <p:cNvPr id="4" name="Picture 3"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3301" y="4647501"/>
            <a:ext cx="3785418" cy="1652631"/>
          </a:xfrm>
          <a:prstGeom prst="rect">
            <a:avLst/>
          </a:prstGeom>
        </p:spPr>
      </p:pic>
    </p:spTree>
    <p:extLst>
      <p:ext uri="{BB962C8B-B14F-4D97-AF65-F5344CB8AC3E}">
        <p14:creationId xmlns:p14="http://schemas.microsoft.com/office/powerpoint/2010/main" val="4054236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dirty="0"/>
              <a:t>Quantitative - Involves Measurement</a:t>
            </a:r>
          </a:p>
        </p:txBody>
      </p:sp>
      <p:sp>
        <p:nvSpPr>
          <p:cNvPr id="65539" name="Rectangle 3"/>
          <p:cNvSpPr>
            <a:spLocks noGrp="1" noChangeArrowheads="1"/>
          </p:cNvSpPr>
          <p:nvPr>
            <p:ph idx="1"/>
          </p:nvPr>
        </p:nvSpPr>
        <p:spPr/>
        <p:txBody>
          <a:bodyPr>
            <a:normAutofit/>
          </a:bodyPr>
          <a:lstStyle/>
          <a:p>
            <a:r>
              <a:rPr lang="en-GB" dirty="0">
                <a:latin typeface="Arial" panose="020B0604020202020204" pitchFamily="34" charset="0"/>
                <a:cs typeface="Arial" panose="020B0604020202020204" pitchFamily="34" charset="0"/>
              </a:rPr>
              <a:t>Statistics relies on numerical measurement, or </a:t>
            </a:r>
            <a:r>
              <a:rPr lang="en-GB" u="sng" dirty="0">
                <a:latin typeface="Arial" panose="020B0604020202020204" pitchFamily="34" charset="0"/>
                <a:cs typeface="Arial" panose="020B0604020202020204" pitchFamily="34" charset="0"/>
              </a:rPr>
              <a:t>operationalisation</a:t>
            </a:r>
            <a:r>
              <a:rPr lang="en-GB" dirty="0">
                <a:latin typeface="Arial" panose="020B0604020202020204" pitchFamily="34" charset="0"/>
                <a:cs typeface="Arial" panose="020B0604020202020204" pitchFamily="34" charset="0"/>
              </a:rPr>
              <a:t>, of phenomena</a:t>
            </a:r>
          </a:p>
          <a:p>
            <a:r>
              <a:rPr lang="en-GB" dirty="0">
                <a:latin typeface="Arial" panose="020B0604020202020204" pitchFamily="34" charset="0"/>
                <a:cs typeface="Arial" panose="020B0604020202020204" pitchFamily="34" charset="0"/>
              </a:rPr>
              <a:t>When we measure a single phenomenon we represent this numerically as a </a:t>
            </a:r>
            <a:r>
              <a:rPr lang="en-GB" u="sng" dirty="0">
                <a:latin typeface="Arial" panose="020B0604020202020204" pitchFamily="34" charset="0"/>
                <a:cs typeface="Arial" panose="020B0604020202020204" pitchFamily="34" charset="0"/>
              </a:rPr>
              <a:t>variable.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Some concepts are easy to measure; others require some creativity</a:t>
            </a:r>
          </a:p>
          <a:p>
            <a:pPr>
              <a:buFontTx/>
              <a:buNone/>
            </a:pPr>
            <a:endParaRPr lang="en-GB" dirty="0">
              <a:latin typeface="Arial" panose="020B0604020202020204" pitchFamily="34" charset="0"/>
              <a:cs typeface="Arial" panose="020B0604020202020204" pitchFamily="34" charset="0"/>
            </a:endParaRPr>
          </a:p>
        </p:txBody>
      </p:sp>
      <p:pic>
        <p:nvPicPr>
          <p:cNvPr id="2" name="Picture 1" descr="imag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2212" y="4257066"/>
            <a:ext cx="1449171" cy="1442730"/>
          </a:xfrm>
          <a:prstGeom prst="rect">
            <a:avLst/>
          </a:prstGeom>
        </p:spPr>
      </p:pic>
    </p:spTree>
    <p:extLst>
      <p:ext uri="{BB962C8B-B14F-4D97-AF65-F5344CB8AC3E}">
        <p14:creationId xmlns:p14="http://schemas.microsoft.com/office/powerpoint/2010/main" val="6077884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Data Collection Methods (typical)</a:t>
            </a:r>
          </a:p>
        </p:txBody>
      </p:sp>
      <p:sp>
        <p:nvSpPr>
          <p:cNvPr id="3" name="Content Placeholder 2"/>
          <p:cNvSpPr>
            <a:spLocks noGrp="1"/>
          </p:cNvSpPr>
          <p:nvPr>
            <p:ph sz="half" idx="1"/>
          </p:nvPr>
        </p:nvSpPr>
        <p:spPr>
          <a:xfrm>
            <a:off x="348647" y="1397039"/>
            <a:ext cx="4052597" cy="4219575"/>
          </a:xfrm>
        </p:spPr>
        <p:txBody>
          <a:bodyPr>
            <a:normAutofit/>
          </a:bodyPr>
          <a:lstStyle/>
          <a:p>
            <a:pPr marL="0" indent="0">
              <a:buNone/>
            </a:pPr>
            <a:r>
              <a:rPr lang="en-US" sz="2400" b="1" dirty="0"/>
              <a:t>Qualitative</a:t>
            </a:r>
          </a:p>
          <a:p>
            <a:r>
              <a:rPr lang="en-US" dirty="0">
                <a:solidFill>
                  <a:srgbClr val="EBF98B"/>
                </a:solidFill>
              </a:rPr>
              <a:t>Interviews</a:t>
            </a:r>
          </a:p>
          <a:p>
            <a:pPr lvl="1"/>
            <a:r>
              <a:rPr lang="en-US" dirty="0"/>
              <a:t>Perspectives</a:t>
            </a:r>
          </a:p>
          <a:p>
            <a:pPr lvl="1"/>
            <a:r>
              <a:rPr lang="en-US" dirty="0"/>
              <a:t>Experiences</a:t>
            </a:r>
          </a:p>
          <a:p>
            <a:r>
              <a:rPr lang="en-US" dirty="0"/>
              <a:t>Joining in with a stakeholder group (shadowing a bank manager)</a:t>
            </a:r>
          </a:p>
          <a:p>
            <a:r>
              <a:rPr lang="en-US" dirty="0"/>
              <a:t>Historical accounts (diary)</a:t>
            </a:r>
          </a:p>
          <a:p>
            <a:r>
              <a:rPr lang="en-US" dirty="0"/>
              <a:t>Immersion in a culture</a:t>
            </a:r>
          </a:p>
          <a:p>
            <a:endParaRPr lang="en-US" dirty="0"/>
          </a:p>
        </p:txBody>
      </p:sp>
      <p:sp>
        <p:nvSpPr>
          <p:cNvPr id="4" name="Content Placeholder 3"/>
          <p:cNvSpPr>
            <a:spLocks noGrp="1"/>
          </p:cNvSpPr>
          <p:nvPr>
            <p:ph sz="half" idx="2"/>
          </p:nvPr>
        </p:nvSpPr>
        <p:spPr>
          <a:xfrm>
            <a:off x="5060104" y="1711355"/>
            <a:ext cx="3657600" cy="4219575"/>
          </a:xfrm>
        </p:spPr>
        <p:txBody>
          <a:bodyPr>
            <a:normAutofit/>
          </a:bodyPr>
          <a:lstStyle/>
          <a:p>
            <a:pPr marL="0" indent="0">
              <a:buNone/>
            </a:pPr>
            <a:r>
              <a:rPr lang="en-US" sz="2400" b="1" dirty="0"/>
              <a:t>Quantitative</a:t>
            </a:r>
          </a:p>
          <a:p>
            <a:r>
              <a:rPr lang="en-US" dirty="0">
                <a:solidFill>
                  <a:srgbClr val="EBF98B"/>
                </a:solidFill>
              </a:rPr>
              <a:t>Surveys or questionnaires</a:t>
            </a:r>
          </a:p>
          <a:p>
            <a:r>
              <a:rPr lang="en-US" dirty="0"/>
              <a:t>Experiments</a:t>
            </a:r>
          </a:p>
          <a:p>
            <a:r>
              <a:rPr lang="en-US" dirty="0"/>
              <a:t>Simulations</a:t>
            </a:r>
          </a:p>
          <a:p>
            <a:endParaRPr lang="en-US" dirty="0"/>
          </a:p>
        </p:txBody>
      </p:sp>
      <p:pic>
        <p:nvPicPr>
          <p:cNvPr id="5" name="Picture 4" descr="imgr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6970" y="3479156"/>
            <a:ext cx="2000712" cy="1331383"/>
          </a:xfrm>
          <a:prstGeom prst="ellipse">
            <a:avLst/>
          </a:prstGeom>
          <a:ln>
            <a:noFill/>
          </a:ln>
          <a:effectLst>
            <a:softEdge rad="112500"/>
          </a:effectLst>
        </p:spPr>
      </p:pic>
      <p:pic>
        <p:nvPicPr>
          <p:cNvPr id="6" name="Picture 5" descr="images.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5116" y="4674096"/>
            <a:ext cx="1979854" cy="1300843"/>
          </a:xfrm>
          <a:prstGeom prst="ellipse">
            <a:avLst/>
          </a:prstGeom>
          <a:ln>
            <a:noFill/>
          </a:ln>
          <a:effectLst>
            <a:softEdge rad="112500"/>
          </a:effectLst>
        </p:spPr>
      </p:pic>
    </p:spTree>
    <p:extLst>
      <p:ext uri="{BB962C8B-B14F-4D97-AF65-F5344CB8AC3E}">
        <p14:creationId xmlns:p14="http://schemas.microsoft.com/office/powerpoint/2010/main" val="721992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A2D5F8F-06B3-4B2D-9392-E33DD6BD6007}"/>
              </a:ext>
            </a:extLst>
          </p:cNvPr>
          <p:cNvGraphicFramePr>
            <a:graphicFrameLocks noGrp="1"/>
          </p:cNvGraphicFramePr>
          <p:nvPr>
            <p:ph idx="1"/>
            <p:extLst>
              <p:ext uri="{D42A27DB-BD31-4B8C-83A1-F6EECF244321}">
                <p14:modId xmlns:p14="http://schemas.microsoft.com/office/powerpoint/2010/main" val="267655075"/>
              </p:ext>
            </p:extLst>
          </p:nvPr>
        </p:nvGraphicFramePr>
        <p:xfrm>
          <a:off x="324089" y="748817"/>
          <a:ext cx="8534905" cy="4627484"/>
        </p:xfrm>
        <a:graphic>
          <a:graphicData uri="http://schemas.openxmlformats.org/drawingml/2006/table">
            <a:tbl>
              <a:tblPr>
                <a:tableStyleId>{69CF1AB2-1976-4502-BF36-3FF5EA218861}</a:tableStyleId>
              </a:tblPr>
              <a:tblGrid>
                <a:gridCol w="1706981">
                  <a:extLst>
                    <a:ext uri="{9D8B030D-6E8A-4147-A177-3AD203B41FA5}">
                      <a16:colId xmlns:a16="http://schemas.microsoft.com/office/drawing/2014/main" val="3717263278"/>
                    </a:ext>
                  </a:extLst>
                </a:gridCol>
                <a:gridCol w="1706981">
                  <a:extLst>
                    <a:ext uri="{9D8B030D-6E8A-4147-A177-3AD203B41FA5}">
                      <a16:colId xmlns:a16="http://schemas.microsoft.com/office/drawing/2014/main" val="2205400985"/>
                    </a:ext>
                  </a:extLst>
                </a:gridCol>
                <a:gridCol w="1706981">
                  <a:extLst>
                    <a:ext uri="{9D8B030D-6E8A-4147-A177-3AD203B41FA5}">
                      <a16:colId xmlns:a16="http://schemas.microsoft.com/office/drawing/2014/main" val="1783380546"/>
                    </a:ext>
                  </a:extLst>
                </a:gridCol>
                <a:gridCol w="1706981">
                  <a:extLst>
                    <a:ext uri="{9D8B030D-6E8A-4147-A177-3AD203B41FA5}">
                      <a16:colId xmlns:a16="http://schemas.microsoft.com/office/drawing/2014/main" val="3061583240"/>
                    </a:ext>
                  </a:extLst>
                </a:gridCol>
                <a:gridCol w="1706981">
                  <a:extLst>
                    <a:ext uri="{9D8B030D-6E8A-4147-A177-3AD203B41FA5}">
                      <a16:colId xmlns:a16="http://schemas.microsoft.com/office/drawing/2014/main" val="1811117244"/>
                    </a:ext>
                  </a:extLst>
                </a:gridCol>
              </a:tblGrid>
              <a:tr h="348743">
                <a:tc>
                  <a:txBody>
                    <a:bodyPr/>
                    <a:lstStyle/>
                    <a:p>
                      <a:pPr algn="ctr"/>
                      <a:r>
                        <a:rPr lang="en-GB" sz="1600" b="1" dirty="0">
                          <a:solidFill>
                            <a:srgbClr val="0070C0"/>
                          </a:solidFill>
                        </a:rPr>
                        <a:t>Method</a:t>
                      </a:r>
                    </a:p>
                  </a:txBody>
                  <a:tcPr marL="43386" marR="43386" marT="21693" marB="21693" anchor="ctr">
                    <a:solidFill>
                      <a:schemeClr val="tx2">
                        <a:lumMod val="20000"/>
                        <a:lumOff val="80000"/>
                      </a:schemeClr>
                    </a:solidFill>
                  </a:tcPr>
                </a:tc>
                <a:tc>
                  <a:txBody>
                    <a:bodyPr/>
                    <a:lstStyle/>
                    <a:p>
                      <a:pPr algn="ctr"/>
                      <a:r>
                        <a:rPr lang="en-GB" sz="1600" b="1" dirty="0">
                          <a:solidFill>
                            <a:srgbClr val="0070C0"/>
                          </a:solidFill>
                        </a:rPr>
                        <a:t>Purpose</a:t>
                      </a:r>
                      <a:endParaRPr lang="en-GB" sz="1600" dirty="0">
                        <a:solidFill>
                          <a:srgbClr val="0070C0"/>
                        </a:solidFill>
                      </a:endParaRPr>
                    </a:p>
                  </a:txBody>
                  <a:tcPr marL="43386" marR="43386" marT="21693" marB="21693" anchor="ctr">
                    <a:solidFill>
                      <a:schemeClr val="tx2">
                        <a:lumMod val="20000"/>
                        <a:lumOff val="80000"/>
                      </a:schemeClr>
                    </a:solidFill>
                  </a:tcPr>
                </a:tc>
                <a:tc>
                  <a:txBody>
                    <a:bodyPr/>
                    <a:lstStyle/>
                    <a:p>
                      <a:pPr algn="ctr"/>
                      <a:r>
                        <a:rPr lang="en-GB" sz="1600" b="1" dirty="0">
                          <a:solidFill>
                            <a:srgbClr val="0070C0"/>
                          </a:solidFill>
                        </a:rPr>
                        <a:t>Data Collection</a:t>
                      </a:r>
                      <a:endParaRPr lang="en-GB" sz="1600" dirty="0">
                        <a:solidFill>
                          <a:srgbClr val="0070C0"/>
                        </a:solidFill>
                      </a:endParaRPr>
                    </a:p>
                  </a:txBody>
                  <a:tcPr marL="43386" marR="43386" marT="21693" marB="21693" anchor="ctr">
                    <a:solidFill>
                      <a:schemeClr val="tx2">
                        <a:lumMod val="20000"/>
                        <a:lumOff val="80000"/>
                      </a:schemeClr>
                    </a:solidFill>
                  </a:tcPr>
                </a:tc>
                <a:tc>
                  <a:txBody>
                    <a:bodyPr/>
                    <a:lstStyle/>
                    <a:p>
                      <a:pPr algn="ctr"/>
                      <a:r>
                        <a:rPr lang="en-GB" sz="1600" b="1" dirty="0">
                          <a:solidFill>
                            <a:srgbClr val="0070C0"/>
                          </a:solidFill>
                        </a:rPr>
                        <a:t>Strengths</a:t>
                      </a:r>
                      <a:endParaRPr lang="en-GB" sz="1600" dirty="0">
                        <a:solidFill>
                          <a:srgbClr val="0070C0"/>
                        </a:solidFill>
                      </a:endParaRPr>
                    </a:p>
                  </a:txBody>
                  <a:tcPr marL="43386" marR="43386" marT="21693" marB="21693" anchor="ctr">
                    <a:solidFill>
                      <a:schemeClr val="tx2">
                        <a:lumMod val="20000"/>
                        <a:lumOff val="80000"/>
                      </a:schemeClr>
                    </a:solidFill>
                  </a:tcPr>
                </a:tc>
                <a:tc>
                  <a:txBody>
                    <a:bodyPr/>
                    <a:lstStyle/>
                    <a:p>
                      <a:pPr algn="ctr"/>
                      <a:r>
                        <a:rPr lang="en-GB" sz="1600" b="1" dirty="0">
                          <a:solidFill>
                            <a:srgbClr val="0070C0"/>
                          </a:solidFill>
                        </a:rPr>
                        <a:t>Limitations</a:t>
                      </a:r>
                      <a:endParaRPr lang="en-GB" sz="1600" dirty="0">
                        <a:solidFill>
                          <a:srgbClr val="0070C0"/>
                        </a:solidFill>
                      </a:endParaRPr>
                    </a:p>
                  </a:txBody>
                  <a:tcPr marL="43386" marR="43386" marT="21693" marB="21693" anchor="ctr">
                    <a:solidFill>
                      <a:schemeClr val="tx2">
                        <a:lumMod val="20000"/>
                        <a:lumOff val="80000"/>
                      </a:schemeClr>
                    </a:solidFill>
                  </a:tcPr>
                </a:tc>
                <a:extLst>
                  <a:ext uri="{0D108BD9-81ED-4DB2-BD59-A6C34878D82A}">
                    <a16:rowId xmlns:a16="http://schemas.microsoft.com/office/drawing/2014/main" val="2293248937"/>
                  </a:ext>
                </a:extLst>
              </a:tr>
              <a:tr h="797127">
                <a:tc>
                  <a:txBody>
                    <a:bodyPr/>
                    <a:lstStyle/>
                    <a:p>
                      <a:pPr algn="ctr"/>
                      <a:r>
                        <a:rPr lang="en-GB" sz="1400" b="1" dirty="0">
                          <a:solidFill>
                            <a:srgbClr val="0070C0"/>
                          </a:solidFill>
                        </a:rPr>
                        <a:t>Phenomenology</a:t>
                      </a:r>
                    </a:p>
                  </a:txBody>
                  <a:tcPr marL="43386" marR="43386" marT="21693" marB="21693" anchor="ctr"/>
                </a:tc>
                <a:tc>
                  <a:txBody>
                    <a:bodyPr/>
                    <a:lstStyle/>
                    <a:p>
                      <a:pPr algn="ctr"/>
                      <a:r>
                        <a:rPr lang="en-GB" sz="1200" dirty="0">
                          <a:solidFill>
                            <a:srgbClr val="0070C0"/>
                          </a:solidFill>
                        </a:rPr>
                        <a:t>Understand lived experiences of individuals</a:t>
                      </a:r>
                    </a:p>
                  </a:txBody>
                  <a:tcPr marL="43386" marR="43386" marT="21693" marB="21693" anchor="ctr"/>
                </a:tc>
                <a:tc>
                  <a:txBody>
                    <a:bodyPr/>
                    <a:lstStyle/>
                    <a:p>
                      <a:pPr algn="ctr"/>
                      <a:r>
                        <a:rPr lang="en-GB" sz="1200" dirty="0">
                          <a:solidFill>
                            <a:srgbClr val="0070C0"/>
                          </a:solidFill>
                        </a:rPr>
                        <a:t>In-depth interviews</a:t>
                      </a:r>
                    </a:p>
                  </a:txBody>
                  <a:tcPr marL="43386" marR="43386" marT="21693" marB="21693" anchor="ctr"/>
                </a:tc>
                <a:tc>
                  <a:txBody>
                    <a:bodyPr/>
                    <a:lstStyle/>
                    <a:p>
                      <a:pPr algn="ctr"/>
                      <a:r>
                        <a:rPr lang="en-GB" sz="1200" dirty="0">
                          <a:solidFill>
                            <a:srgbClr val="0070C0"/>
                          </a:solidFill>
                        </a:rPr>
                        <a:t>Rich, deep insights into personal experiences</a:t>
                      </a:r>
                    </a:p>
                  </a:txBody>
                  <a:tcPr marL="43386" marR="43386" marT="21693" marB="21693" anchor="ctr"/>
                </a:tc>
                <a:tc>
                  <a:txBody>
                    <a:bodyPr/>
                    <a:lstStyle/>
                    <a:p>
                      <a:pPr algn="ctr"/>
                      <a:r>
                        <a:rPr lang="en-GB" sz="1200" dirty="0">
                          <a:solidFill>
                            <a:srgbClr val="0070C0"/>
                          </a:solidFill>
                        </a:rPr>
                        <a:t>Time-consuming; small sample size</a:t>
                      </a:r>
                    </a:p>
                  </a:txBody>
                  <a:tcPr marL="43386" marR="43386" marT="21693" marB="21693" anchor="ctr"/>
                </a:tc>
                <a:extLst>
                  <a:ext uri="{0D108BD9-81ED-4DB2-BD59-A6C34878D82A}">
                    <a16:rowId xmlns:a16="http://schemas.microsoft.com/office/drawing/2014/main" val="4123658492"/>
                  </a:ext>
                </a:extLst>
              </a:tr>
              <a:tr h="797127">
                <a:tc>
                  <a:txBody>
                    <a:bodyPr/>
                    <a:lstStyle/>
                    <a:p>
                      <a:pPr algn="ctr"/>
                      <a:r>
                        <a:rPr lang="en-GB" sz="1400" b="1">
                          <a:solidFill>
                            <a:srgbClr val="0070C0"/>
                          </a:solidFill>
                        </a:rPr>
                        <a:t>Grounded Theory</a:t>
                      </a:r>
                    </a:p>
                  </a:txBody>
                  <a:tcPr marL="43386" marR="43386" marT="21693" marB="21693" anchor="ctr"/>
                </a:tc>
                <a:tc>
                  <a:txBody>
                    <a:bodyPr/>
                    <a:lstStyle/>
                    <a:p>
                      <a:pPr algn="ctr"/>
                      <a:r>
                        <a:rPr lang="en-GB" sz="1200" dirty="0">
                          <a:solidFill>
                            <a:srgbClr val="0070C0"/>
                          </a:solidFill>
                        </a:rPr>
                        <a:t>Develop a theory from data</a:t>
                      </a:r>
                    </a:p>
                  </a:txBody>
                  <a:tcPr marL="43386" marR="43386" marT="21693" marB="21693" anchor="ctr"/>
                </a:tc>
                <a:tc>
                  <a:txBody>
                    <a:bodyPr/>
                    <a:lstStyle/>
                    <a:p>
                      <a:pPr algn="ctr"/>
                      <a:r>
                        <a:rPr lang="en-GB" sz="1200">
                          <a:solidFill>
                            <a:srgbClr val="0070C0"/>
                          </a:solidFill>
                        </a:rPr>
                        <a:t>Interviews, observations</a:t>
                      </a:r>
                    </a:p>
                  </a:txBody>
                  <a:tcPr marL="43386" marR="43386" marT="21693" marB="21693" anchor="ctr"/>
                </a:tc>
                <a:tc>
                  <a:txBody>
                    <a:bodyPr/>
                    <a:lstStyle/>
                    <a:p>
                      <a:pPr algn="ctr"/>
                      <a:r>
                        <a:rPr lang="en-GB" sz="1200" dirty="0">
                          <a:solidFill>
                            <a:srgbClr val="0070C0"/>
                          </a:solidFill>
                        </a:rPr>
                        <a:t>Generates new theory; flexible approach</a:t>
                      </a:r>
                    </a:p>
                  </a:txBody>
                  <a:tcPr marL="43386" marR="43386" marT="21693" marB="21693" anchor="ctr"/>
                </a:tc>
                <a:tc>
                  <a:txBody>
                    <a:bodyPr/>
                    <a:lstStyle/>
                    <a:p>
                      <a:pPr algn="ctr"/>
                      <a:r>
                        <a:rPr lang="en-GB" sz="1200" dirty="0">
                          <a:solidFill>
                            <a:srgbClr val="0070C0"/>
                          </a:solidFill>
                        </a:rPr>
                        <a:t>Requires iterative data collection &amp; analysis</a:t>
                      </a:r>
                    </a:p>
                  </a:txBody>
                  <a:tcPr marL="43386" marR="43386" marT="21693" marB="21693" anchor="ctr"/>
                </a:tc>
                <a:extLst>
                  <a:ext uri="{0D108BD9-81ED-4DB2-BD59-A6C34878D82A}">
                    <a16:rowId xmlns:a16="http://schemas.microsoft.com/office/drawing/2014/main" val="405913610"/>
                  </a:ext>
                </a:extLst>
              </a:tr>
              <a:tr h="0">
                <a:tc>
                  <a:txBody>
                    <a:bodyPr/>
                    <a:lstStyle/>
                    <a:p>
                      <a:pPr algn="ctr"/>
                      <a:r>
                        <a:rPr lang="en-GB" sz="1400" b="1">
                          <a:solidFill>
                            <a:srgbClr val="0070C0"/>
                          </a:solidFill>
                        </a:rPr>
                        <a:t>Case Study</a:t>
                      </a:r>
                    </a:p>
                  </a:txBody>
                  <a:tcPr marL="43386" marR="43386" marT="21693" marB="21693" anchor="ctr"/>
                </a:tc>
                <a:tc>
                  <a:txBody>
                    <a:bodyPr/>
                    <a:lstStyle/>
                    <a:p>
                      <a:pPr algn="ctr"/>
                      <a:r>
                        <a:rPr lang="en-GB" sz="1200" dirty="0">
                          <a:solidFill>
                            <a:srgbClr val="0070C0"/>
                          </a:solidFill>
                        </a:rPr>
                        <a:t>Detailed study of a single case or context</a:t>
                      </a:r>
                    </a:p>
                  </a:txBody>
                  <a:tcPr marL="43386" marR="43386" marT="21693" marB="21693" anchor="ctr"/>
                </a:tc>
                <a:tc>
                  <a:txBody>
                    <a:bodyPr/>
                    <a:lstStyle/>
                    <a:p>
                      <a:pPr algn="ctr"/>
                      <a:r>
                        <a:rPr lang="en-GB" sz="1200">
                          <a:solidFill>
                            <a:srgbClr val="0070C0"/>
                          </a:solidFill>
                        </a:rPr>
                        <a:t>Multiple sources (interviews, docs)</a:t>
                      </a:r>
                    </a:p>
                  </a:txBody>
                  <a:tcPr marL="43386" marR="43386" marT="21693" marB="21693" anchor="ctr"/>
                </a:tc>
                <a:tc>
                  <a:txBody>
                    <a:bodyPr/>
                    <a:lstStyle/>
                    <a:p>
                      <a:pPr algn="ctr"/>
                      <a:r>
                        <a:rPr lang="en-GB" sz="1200">
                          <a:solidFill>
                            <a:srgbClr val="0070C0"/>
                          </a:solidFill>
                        </a:rPr>
                        <a:t>Comprehensive understanding of a specific case</a:t>
                      </a:r>
                    </a:p>
                  </a:txBody>
                  <a:tcPr marL="43386" marR="43386" marT="21693" marB="21693" anchor="ctr"/>
                </a:tc>
                <a:tc>
                  <a:txBody>
                    <a:bodyPr/>
                    <a:lstStyle/>
                    <a:p>
                      <a:pPr algn="ctr"/>
                      <a:r>
                        <a:rPr lang="en-GB" sz="1200" dirty="0">
                          <a:solidFill>
                            <a:srgbClr val="0070C0"/>
                          </a:solidFill>
                        </a:rPr>
                        <a:t>Limited generalisability</a:t>
                      </a:r>
                    </a:p>
                  </a:txBody>
                  <a:tcPr marL="43386" marR="43386" marT="21693" marB="21693" anchor="ctr"/>
                </a:tc>
                <a:extLst>
                  <a:ext uri="{0D108BD9-81ED-4DB2-BD59-A6C34878D82A}">
                    <a16:rowId xmlns:a16="http://schemas.microsoft.com/office/drawing/2014/main" val="2291626425"/>
                  </a:ext>
                </a:extLst>
              </a:tr>
              <a:tr h="647667">
                <a:tc>
                  <a:txBody>
                    <a:bodyPr/>
                    <a:lstStyle/>
                    <a:p>
                      <a:pPr algn="ctr"/>
                      <a:r>
                        <a:rPr lang="en-GB" sz="1400" b="1">
                          <a:solidFill>
                            <a:srgbClr val="0070C0"/>
                          </a:solidFill>
                        </a:rPr>
                        <a:t>Ethnography</a:t>
                      </a:r>
                    </a:p>
                  </a:txBody>
                  <a:tcPr marL="43386" marR="43386" marT="21693" marB="21693" anchor="ctr"/>
                </a:tc>
                <a:tc>
                  <a:txBody>
                    <a:bodyPr/>
                    <a:lstStyle/>
                    <a:p>
                      <a:pPr algn="ctr"/>
                      <a:r>
                        <a:rPr lang="en-GB" sz="1200" dirty="0">
                          <a:solidFill>
                            <a:srgbClr val="0070C0"/>
                          </a:solidFill>
                        </a:rPr>
                        <a:t>Explore cultural or social practices</a:t>
                      </a:r>
                    </a:p>
                  </a:txBody>
                  <a:tcPr marL="43386" marR="43386" marT="21693" marB="21693" anchor="ctr"/>
                </a:tc>
                <a:tc>
                  <a:txBody>
                    <a:bodyPr/>
                    <a:lstStyle/>
                    <a:p>
                      <a:pPr algn="ctr"/>
                      <a:r>
                        <a:rPr lang="en-GB" sz="1200">
                          <a:solidFill>
                            <a:srgbClr val="0070C0"/>
                          </a:solidFill>
                        </a:rPr>
                        <a:t>Participant observation, field notes</a:t>
                      </a:r>
                    </a:p>
                  </a:txBody>
                  <a:tcPr marL="43386" marR="43386" marT="21693" marB="21693" anchor="ctr"/>
                </a:tc>
                <a:tc>
                  <a:txBody>
                    <a:bodyPr/>
                    <a:lstStyle/>
                    <a:p>
                      <a:pPr algn="ctr"/>
                      <a:r>
                        <a:rPr lang="en-GB" sz="1200" dirty="0">
                          <a:solidFill>
                            <a:srgbClr val="0070C0"/>
                          </a:solidFill>
                        </a:rPr>
                        <a:t>Captures real-life context and behaviours</a:t>
                      </a:r>
                    </a:p>
                  </a:txBody>
                  <a:tcPr marL="43386" marR="43386" marT="21693" marB="21693" anchor="ctr"/>
                </a:tc>
                <a:tc>
                  <a:txBody>
                    <a:bodyPr/>
                    <a:lstStyle/>
                    <a:p>
                      <a:pPr algn="ctr"/>
                      <a:r>
                        <a:rPr lang="en-GB" sz="1200" dirty="0">
                          <a:solidFill>
                            <a:srgbClr val="0070C0"/>
                          </a:solidFill>
                        </a:rPr>
                        <a:t>Long-term commitment; researcher bias possible</a:t>
                      </a:r>
                    </a:p>
                  </a:txBody>
                  <a:tcPr marL="43386" marR="43386" marT="21693" marB="21693" anchor="ctr"/>
                </a:tc>
                <a:extLst>
                  <a:ext uri="{0D108BD9-81ED-4DB2-BD59-A6C34878D82A}">
                    <a16:rowId xmlns:a16="http://schemas.microsoft.com/office/drawing/2014/main" val="4290698985"/>
                  </a:ext>
                </a:extLst>
              </a:tr>
              <a:tr h="647667">
                <a:tc>
                  <a:txBody>
                    <a:bodyPr/>
                    <a:lstStyle/>
                    <a:p>
                      <a:pPr algn="ctr"/>
                      <a:r>
                        <a:rPr lang="en-GB" sz="1400" b="1" dirty="0">
                          <a:solidFill>
                            <a:srgbClr val="0070C0"/>
                          </a:solidFill>
                        </a:rPr>
                        <a:t>Narrative</a:t>
                      </a:r>
                    </a:p>
                  </a:txBody>
                  <a:tcPr marL="43386" marR="43386" marT="21693" marB="21693" anchor="ctr"/>
                </a:tc>
                <a:tc>
                  <a:txBody>
                    <a:bodyPr/>
                    <a:lstStyle/>
                    <a:p>
                      <a:pPr algn="ctr"/>
                      <a:r>
                        <a:rPr lang="en-GB" sz="1200" dirty="0">
                          <a:solidFill>
                            <a:srgbClr val="0070C0"/>
                          </a:solidFill>
                        </a:rPr>
                        <a:t>Analyse personal stories and experiences</a:t>
                      </a:r>
                    </a:p>
                  </a:txBody>
                  <a:tcPr marL="43386" marR="43386" marT="21693" marB="21693" anchor="ctr"/>
                </a:tc>
                <a:tc>
                  <a:txBody>
                    <a:bodyPr/>
                    <a:lstStyle/>
                    <a:p>
                      <a:pPr algn="ctr"/>
                      <a:r>
                        <a:rPr lang="en-GB" sz="1200">
                          <a:solidFill>
                            <a:srgbClr val="0070C0"/>
                          </a:solidFill>
                        </a:rPr>
                        <a:t>Interviews, written narratives</a:t>
                      </a:r>
                    </a:p>
                  </a:txBody>
                  <a:tcPr marL="43386" marR="43386" marT="21693" marB="21693" anchor="ctr"/>
                </a:tc>
                <a:tc>
                  <a:txBody>
                    <a:bodyPr/>
                    <a:lstStyle/>
                    <a:p>
                      <a:pPr algn="ctr"/>
                      <a:r>
                        <a:rPr lang="en-GB" sz="1200">
                          <a:solidFill>
                            <a:srgbClr val="0070C0"/>
                          </a:solidFill>
                        </a:rPr>
                        <a:t>Highlights individual perspectives and meaning</a:t>
                      </a:r>
                    </a:p>
                  </a:txBody>
                  <a:tcPr marL="43386" marR="43386" marT="21693" marB="21693" anchor="ctr"/>
                </a:tc>
                <a:tc>
                  <a:txBody>
                    <a:bodyPr/>
                    <a:lstStyle/>
                    <a:p>
                      <a:pPr algn="ctr"/>
                      <a:r>
                        <a:rPr lang="en-GB" sz="1200" dirty="0">
                          <a:solidFill>
                            <a:srgbClr val="0070C0"/>
                          </a:solidFill>
                        </a:rPr>
                        <a:t>May lack broader applicability</a:t>
                      </a:r>
                    </a:p>
                  </a:txBody>
                  <a:tcPr marL="43386" marR="43386" marT="21693" marB="21693" anchor="ctr"/>
                </a:tc>
                <a:extLst>
                  <a:ext uri="{0D108BD9-81ED-4DB2-BD59-A6C34878D82A}">
                    <a16:rowId xmlns:a16="http://schemas.microsoft.com/office/drawing/2014/main" val="2881845540"/>
                  </a:ext>
                </a:extLst>
              </a:tr>
              <a:tr h="797127">
                <a:tc>
                  <a:txBody>
                    <a:bodyPr/>
                    <a:lstStyle/>
                    <a:p>
                      <a:pPr algn="ctr"/>
                      <a:r>
                        <a:rPr lang="en-GB" sz="1400" b="1" dirty="0">
                          <a:solidFill>
                            <a:srgbClr val="0070C0"/>
                          </a:solidFill>
                        </a:rPr>
                        <a:t>Focus Groups</a:t>
                      </a:r>
                    </a:p>
                  </a:txBody>
                  <a:tcPr marL="43386" marR="43386" marT="21693" marB="21693" anchor="ctr"/>
                </a:tc>
                <a:tc>
                  <a:txBody>
                    <a:bodyPr/>
                    <a:lstStyle/>
                    <a:p>
                      <a:pPr algn="ctr"/>
                      <a:r>
                        <a:rPr lang="en-GB" sz="1200" dirty="0">
                          <a:solidFill>
                            <a:srgbClr val="0070C0"/>
                          </a:solidFill>
                        </a:rPr>
                        <a:t>Gather group perspectives on a topic</a:t>
                      </a:r>
                    </a:p>
                  </a:txBody>
                  <a:tcPr marL="43386" marR="43386" marT="21693" marB="21693" anchor="ctr"/>
                </a:tc>
                <a:tc>
                  <a:txBody>
                    <a:bodyPr/>
                    <a:lstStyle/>
                    <a:p>
                      <a:pPr algn="ctr"/>
                      <a:r>
                        <a:rPr lang="en-GB" sz="1200" dirty="0">
                          <a:solidFill>
                            <a:srgbClr val="0070C0"/>
                          </a:solidFill>
                        </a:rPr>
                        <a:t>Group discussions</a:t>
                      </a:r>
                    </a:p>
                  </a:txBody>
                  <a:tcPr marL="43386" marR="43386" marT="21693" marB="21693" anchor="ctr"/>
                </a:tc>
                <a:tc>
                  <a:txBody>
                    <a:bodyPr/>
                    <a:lstStyle/>
                    <a:p>
                      <a:pPr algn="ctr"/>
                      <a:r>
                        <a:rPr lang="en-GB" sz="1200" dirty="0">
                          <a:solidFill>
                            <a:srgbClr val="0070C0"/>
                          </a:solidFill>
                        </a:rPr>
                        <a:t>Diverse viewpoints; interactive data collection</a:t>
                      </a:r>
                    </a:p>
                  </a:txBody>
                  <a:tcPr marL="43386" marR="43386" marT="21693" marB="21693" anchor="ctr"/>
                </a:tc>
                <a:tc>
                  <a:txBody>
                    <a:bodyPr/>
                    <a:lstStyle/>
                    <a:p>
                      <a:pPr algn="ctr"/>
                      <a:r>
                        <a:rPr lang="en-GB" sz="1200" dirty="0">
                          <a:solidFill>
                            <a:srgbClr val="0070C0"/>
                          </a:solidFill>
                        </a:rPr>
                        <a:t>Group dynamics may influence responses</a:t>
                      </a:r>
                    </a:p>
                  </a:txBody>
                  <a:tcPr marL="43386" marR="43386" marT="21693" marB="21693" anchor="ctr"/>
                </a:tc>
                <a:extLst>
                  <a:ext uri="{0D108BD9-81ED-4DB2-BD59-A6C34878D82A}">
                    <a16:rowId xmlns:a16="http://schemas.microsoft.com/office/drawing/2014/main" val="221278993"/>
                  </a:ext>
                </a:extLst>
              </a:tr>
            </a:tbl>
          </a:graphicData>
        </a:graphic>
      </p:graphicFrame>
      <p:sp>
        <p:nvSpPr>
          <p:cNvPr id="5" name="Rectangle 1">
            <a:extLst>
              <a:ext uri="{FF2B5EF4-FFF2-40B4-BE49-F238E27FC236}">
                <a16:creationId xmlns:a16="http://schemas.microsoft.com/office/drawing/2014/main" id="{CF652673-24F6-4C5D-BF36-48C4F9AF5D8A}"/>
              </a:ext>
            </a:extLst>
          </p:cNvPr>
          <p:cNvSpPr>
            <a:spLocks noChangeArrowheads="1"/>
          </p:cNvSpPr>
          <p:nvPr/>
        </p:nvSpPr>
        <p:spPr bwMode="auto">
          <a:xfrm>
            <a:off x="-6221099" y="0"/>
            <a:ext cx="21913791" cy="15875"/>
          </a:xfrm>
          <a:prstGeom prst="rect">
            <a:avLst/>
          </a:prstGeom>
          <a:solidFill>
            <a:srgbClr val="000000"/>
          </a:solidFill>
          <a:ln w="9525">
            <a:solidFill>
              <a:schemeClr val="tx1"/>
            </a:solidFill>
            <a:prstDash val="solid"/>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505279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4815E95-CFBB-4A65-9A64-DEC525965992}"/>
              </a:ext>
            </a:extLst>
          </p:cNvPr>
          <p:cNvGraphicFramePr>
            <a:graphicFrameLocks noGrp="1"/>
          </p:cNvGraphicFramePr>
          <p:nvPr>
            <p:ph idx="1"/>
            <p:extLst>
              <p:ext uri="{D42A27DB-BD31-4B8C-83A1-F6EECF244321}">
                <p14:modId xmlns:p14="http://schemas.microsoft.com/office/powerpoint/2010/main" val="2197332862"/>
              </p:ext>
            </p:extLst>
          </p:nvPr>
        </p:nvGraphicFramePr>
        <p:xfrm>
          <a:off x="493521" y="1134320"/>
          <a:ext cx="8156955" cy="3621690"/>
        </p:xfrm>
        <a:graphic>
          <a:graphicData uri="http://schemas.openxmlformats.org/drawingml/2006/table">
            <a:tbl>
              <a:tblPr>
                <a:tableStyleId>{69CF1AB2-1976-4502-BF36-3FF5EA218861}</a:tableStyleId>
              </a:tblPr>
              <a:tblGrid>
                <a:gridCol w="1631391">
                  <a:extLst>
                    <a:ext uri="{9D8B030D-6E8A-4147-A177-3AD203B41FA5}">
                      <a16:colId xmlns:a16="http://schemas.microsoft.com/office/drawing/2014/main" val="3859281987"/>
                    </a:ext>
                  </a:extLst>
                </a:gridCol>
                <a:gridCol w="1631391">
                  <a:extLst>
                    <a:ext uri="{9D8B030D-6E8A-4147-A177-3AD203B41FA5}">
                      <a16:colId xmlns:a16="http://schemas.microsoft.com/office/drawing/2014/main" val="3826521638"/>
                    </a:ext>
                  </a:extLst>
                </a:gridCol>
                <a:gridCol w="1631391">
                  <a:extLst>
                    <a:ext uri="{9D8B030D-6E8A-4147-A177-3AD203B41FA5}">
                      <a16:colId xmlns:a16="http://schemas.microsoft.com/office/drawing/2014/main" val="1070182882"/>
                    </a:ext>
                  </a:extLst>
                </a:gridCol>
                <a:gridCol w="1696012">
                  <a:extLst>
                    <a:ext uri="{9D8B030D-6E8A-4147-A177-3AD203B41FA5}">
                      <a16:colId xmlns:a16="http://schemas.microsoft.com/office/drawing/2014/main" val="1494714393"/>
                    </a:ext>
                  </a:extLst>
                </a:gridCol>
                <a:gridCol w="1566770">
                  <a:extLst>
                    <a:ext uri="{9D8B030D-6E8A-4147-A177-3AD203B41FA5}">
                      <a16:colId xmlns:a16="http://schemas.microsoft.com/office/drawing/2014/main" val="4099091176"/>
                    </a:ext>
                  </a:extLst>
                </a:gridCol>
              </a:tblGrid>
              <a:tr h="353473">
                <a:tc>
                  <a:txBody>
                    <a:bodyPr/>
                    <a:lstStyle/>
                    <a:p>
                      <a:pPr algn="ctr"/>
                      <a:r>
                        <a:rPr lang="en-GB" sz="1400" b="1" dirty="0"/>
                        <a:t>Method</a:t>
                      </a:r>
                      <a:endParaRPr lang="en-GB" sz="1400" dirty="0"/>
                    </a:p>
                  </a:txBody>
                  <a:tcPr marL="50872" marR="50872" marT="23123" marB="23123" anchor="ctr">
                    <a:solidFill>
                      <a:schemeClr val="accent1">
                        <a:lumMod val="20000"/>
                        <a:lumOff val="80000"/>
                      </a:schemeClr>
                    </a:solidFill>
                  </a:tcPr>
                </a:tc>
                <a:tc>
                  <a:txBody>
                    <a:bodyPr/>
                    <a:lstStyle/>
                    <a:p>
                      <a:pPr algn="ctr"/>
                      <a:r>
                        <a:rPr lang="en-GB" sz="1400" b="1" dirty="0"/>
                        <a:t>Purpose</a:t>
                      </a:r>
                      <a:endParaRPr lang="en-GB" sz="1400" dirty="0"/>
                    </a:p>
                  </a:txBody>
                  <a:tcPr marL="50872" marR="50872" marT="23123" marB="23123" anchor="ctr">
                    <a:solidFill>
                      <a:schemeClr val="accent1">
                        <a:lumMod val="20000"/>
                        <a:lumOff val="80000"/>
                      </a:schemeClr>
                    </a:solidFill>
                  </a:tcPr>
                </a:tc>
                <a:tc>
                  <a:txBody>
                    <a:bodyPr/>
                    <a:lstStyle/>
                    <a:p>
                      <a:pPr algn="ctr"/>
                      <a:r>
                        <a:rPr lang="en-GB" sz="1400" b="1" dirty="0"/>
                        <a:t>Data Collection</a:t>
                      </a:r>
                      <a:endParaRPr lang="en-GB" sz="1400" dirty="0"/>
                    </a:p>
                  </a:txBody>
                  <a:tcPr marL="50872" marR="50872" marT="23123" marB="23123" anchor="ctr">
                    <a:solidFill>
                      <a:schemeClr val="accent1">
                        <a:lumMod val="20000"/>
                        <a:lumOff val="80000"/>
                      </a:schemeClr>
                    </a:solidFill>
                  </a:tcPr>
                </a:tc>
                <a:tc>
                  <a:txBody>
                    <a:bodyPr/>
                    <a:lstStyle/>
                    <a:p>
                      <a:pPr algn="ctr"/>
                      <a:r>
                        <a:rPr lang="en-GB" sz="1400" b="1" dirty="0"/>
                        <a:t>Strengths</a:t>
                      </a:r>
                      <a:endParaRPr lang="en-GB" sz="1400" dirty="0"/>
                    </a:p>
                  </a:txBody>
                  <a:tcPr marL="50872" marR="50872" marT="23123" marB="23123" anchor="ctr">
                    <a:solidFill>
                      <a:schemeClr val="accent1">
                        <a:lumMod val="20000"/>
                        <a:lumOff val="80000"/>
                      </a:schemeClr>
                    </a:solidFill>
                  </a:tcPr>
                </a:tc>
                <a:tc>
                  <a:txBody>
                    <a:bodyPr/>
                    <a:lstStyle/>
                    <a:p>
                      <a:pPr algn="ctr"/>
                      <a:r>
                        <a:rPr lang="en-GB" sz="1400" b="1" dirty="0"/>
                        <a:t>Limitations</a:t>
                      </a:r>
                      <a:endParaRPr lang="en-GB" sz="1400" dirty="0"/>
                    </a:p>
                  </a:txBody>
                  <a:tcPr marL="50872" marR="50872" marT="23123" marB="23123" anchor="ctr">
                    <a:solidFill>
                      <a:schemeClr val="accent1">
                        <a:lumMod val="20000"/>
                        <a:lumOff val="80000"/>
                      </a:schemeClr>
                    </a:solidFill>
                  </a:tcPr>
                </a:tc>
                <a:extLst>
                  <a:ext uri="{0D108BD9-81ED-4DB2-BD59-A6C34878D82A}">
                    <a16:rowId xmlns:a16="http://schemas.microsoft.com/office/drawing/2014/main" val="1846080551"/>
                  </a:ext>
                </a:extLst>
              </a:tr>
              <a:tr h="807938">
                <a:tc>
                  <a:txBody>
                    <a:bodyPr/>
                    <a:lstStyle/>
                    <a:p>
                      <a:pPr algn="ctr"/>
                      <a:r>
                        <a:rPr lang="en-GB" sz="1800" b="1" dirty="0">
                          <a:solidFill>
                            <a:srgbClr val="0070C0"/>
                          </a:solidFill>
                        </a:rPr>
                        <a:t>Survey Research</a:t>
                      </a:r>
                      <a:endParaRPr lang="en-GB" sz="1800" dirty="0">
                        <a:solidFill>
                          <a:srgbClr val="0070C0"/>
                        </a:solidFill>
                      </a:endParaRPr>
                    </a:p>
                  </a:txBody>
                  <a:tcPr marL="50872" marR="50872" marT="23123" marB="23123" anchor="ctr"/>
                </a:tc>
                <a:tc>
                  <a:txBody>
                    <a:bodyPr/>
                    <a:lstStyle/>
                    <a:p>
                      <a:r>
                        <a:rPr lang="en-GB" sz="1200" dirty="0">
                          <a:solidFill>
                            <a:srgbClr val="0070C0"/>
                          </a:solidFill>
                        </a:rPr>
                        <a:t>Measure attitudes, opinions, behaviour’s</a:t>
                      </a:r>
                    </a:p>
                  </a:txBody>
                  <a:tcPr marL="50872" marR="50872" marT="23123" marB="23123" anchor="ctr"/>
                </a:tc>
                <a:tc>
                  <a:txBody>
                    <a:bodyPr/>
                    <a:lstStyle/>
                    <a:p>
                      <a:r>
                        <a:rPr lang="en-GB" sz="1200" dirty="0">
                          <a:solidFill>
                            <a:srgbClr val="0070C0"/>
                          </a:solidFill>
                        </a:rPr>
                        <a:t>Questionnaires, online surveys</a:t>
                      </a:r>
                    </a:p>
                  </a:txBody>
                  <a:tcPr marL="50872" marR="50872" marT="23123" marB="23123" anchor="ctr"/>
                </a:tc>
                <a:tc>
                  <a:txBody>
                    <a:bodyPr/>
                    <a:lstStyle/>
                    <a:p>
                      <a:r>
                        <a:rPr lang="en-GB" sz="1200" dirty="0">
                          <a:solidFill>
                            <a:srgbClr val="0070C0"/>
                          </a:solidFill>
                        </a:rPr>
                        <a:t>Can reach large samples; cost-effective</a:t>
                      </a:r>
                    </a:p>
                  </a:txBody>
                  <a:tcPr marL="50872" marR="50872" marT="23123" marB="23123" anchor="ctr"/>
                </a:tc>
                <a:tc>
                  <a:txBody>
                    <a:bodyPr/>
                    <a:lstStyle/>
                    <a:p>
                      <a:r>
                        <a:rPr lang="en-GB" sz="1200" dirty="0">
                          <a:solidFill>
                            <a:srgbClr val="0070C0"/>
                          </a:solidFill>
                        </a:rPr>
                        <a:t>Risk of low response rates; self-report bias</a:t>
                      </a:r>
                    </a:p>
                  </a:txBody>
                  <a:tcPr marL="50872" marR="50872" marT="23123" marB="23123" anchor="ctr"/>
                </a:tc>
                <a:extLst>
                  <a:ext uri="{0D108BD9-81ED-4DB2-BD59-A6C34878D82A}">
                    <a16:rowId xmlns:a16="http://schemas.microsoft.com/office/drawing/2014/main" val="3127176197"/>
                  </a:ext>
                </a:extLst>
              </a:tr>
              <a:tr h="783135">
                <a:tc>
                  <a:txBody>
                    <a:bodyPr/>
                    <a:lstStyle/>
                    <a:p>
                      <a:pPr algn="ctr"/>
                      <a:r>
                        <a:rPr lang="en-GB" sz="1800" b="1" dirty="0">
                          <a:solidFill>
                            <a:srgbClr val="0070C0"/>
                          </a:solidFill>
                        </a:rPr>
                        <a:t>Experiments</a:t>
                      </a:r>
                      <a:endParaRPr lang="en-GB" sz="1800" dirty="0">
                        <a:solidFill>
                          <a:srgbClr val="0070C0"/>
                        </a:solidFill>
                      </a:endParaRPr>
                    </a:p>
                  </a:txBody>
                  <a:tcPr marL="50872" marR="50872" marT="23123" marB="23123" anchor="ctr"/>
                </a:tc>
                <a:tc>
                  <a:txBody>
                    <a:bodyPr/>
                    <a:lstStyle/>
                    <a:p>
                      <a:r>
                        <a:rPr lang="en-GB" sz="1200">
                          <a:solidFill>
                            <a:srgbClr val="0070C0"/>
                          </a:solidFill>
                        </a:rPr>
                        <a:t>Test cause-and-effect relationships</a:t>
                      </a:r>
                    </a:p>
                  </a:txBody>
                  <a:tcPr marL="50872" marR="50872" marT="23123" marB="23123" anchor="ctr"/>
                </a:tc>
                <a:tc>
                  <a:txBody>
                    <a:bodyPr/>
                    <a:lstStyle/>
                    <a:p>
                      <a:r>
                        <a:rPr lang="en-GB" sz="1200" dirty="0">
                          <a:solidFill>
                            <a:srgbClr val="0070C0"/>
                          </a:solidFill>
                        </a:rPr>
                        <a:t>Controlled lab or field experiments</a:t>
                      </a:r>
                    </a:p>
                  </a:txBody>
                  <a:tcPr marL="50872" marR="50872" marT="23123" marB="23123" anchor="ctr"/>
                </a:tc>
                <a:tc>
                  <a:txBody>
                    <a:bodyPr/>
                    <a:lstStyle/>
                    <a:p>
                      <a:r>
                        <a:rPr lang="en-GB" sz="1200">
                          <a:solidFill>
                            <a:srgbClr val="0070C0"/>
                          </a:solidFill>
                        </a:rPr>
                        <a:t>High internal validity; can establish causality</a:t>
                      </a:r>
                    </a:p>
                  </a:txBody>
                  <a:tcPr marL="50872" marR="50872" marT="23123" marB="23123" anchor="ctr"/>
                </a:tc>
                <a:tc>
                  <a:txBody>
                    <a:bodyPr/>
                    <a:lstStyle/>
                    <a:p>
                      <a:r>
                        <a:rPr lang="en-GB" sz="1200" dirty="0">
                          <a:solidFill>
                            <a:srgbClr val="0070C0"/>
                          </a:solidFill>
                        </a:rPr>
                        <a:t>May lack real-world applicability</a:t>
                      </a:r>
                    </a:p>
                  </a:txBody>
                  <a:tcPr marL="50872" marR="50872" marT="23123" marB="23123" anchor="ctr"/>
                </a:tc>
                <a:extLst>
                  <a:ext uri="{0D108BD9-81ED-4DB2-BD59-A6C34878D82A}">
                    <a16:rowId xmlns:a16="http://schemas.microsoft.com/office/drawing/2014/main" val="1690171942"/>
                  </a:ext>
                </a:extLst>
              </a:tr>
              <a:tr h="807938">
                <a:tc>
                  <a:txBody>
                    <a:bodyPr/>
                    <a:lstStyle/>
                    <a:p>
                      <a:pPr algn="ctr"/>
                      <a:r>
                        <a:rPr lang="en-GB" sz="1800" b="1" dirty="0">
                          <a:solidFill>
                            <a:srgbClr val="0070C0"/>
                          </a:solidFill>
                        </a:rPr>
                        <a:t>Longitudinal Studies</a:t>
                      </a:r>
                      <a:endParaRPr lang="en-GB" sz="1800" dirty="0">
                        <a:solidFill>
                          <a:srgbClr val="0070C0"/>
                        </a:solidFill>
                      </a:endParaRPr>
                    </a:p>
                  </a:txBody>
                  <a:tcPr marL="50872" marR="50872" marT="23123" marB="23123" anchor="ctr"/>
                </a:tc>
                <a:tc>
                  <a:txBody>
                    <a:bodyPr/>
                    <a:lstStyle/>
                    <a:p>
                      <a:r>
                        <a:rPr lang="en-GB" sz="1200" dirty="0">
                          <a:solidFill>
                            <a:srgbClr val="0070C0"/>
                          </a:solidFill>
                        </a:rPr>
                        <a:t>Track changes over time</a:t>
                      </a:r>
                    </a:p>
                  </a:txBody>
                  <a:tcPr marL="50872" marR="50872" marT="23123" marB="23123" anchor="ctr"/>
                </a:tc>
                <a:tc>
                  <a:txBody>
                    <a:bodyPr/>
                    <a:lstStyle/>
                    <a:p>
                      <a:r>
                        <a:rPr lang="en-GB" sz="1200" dirty="0">
                          <a:solidFill>
                            <a:srgbClr val="0070C0"/>
                          </a:solidFill>
                        </a:rPr>
                        <a:t>Repeated measurements</a:t>
                      </a:r>
                    </a:p>
                  </a:txBody>
                  <a:tcPr marL="50872" marR="50872" marT="23123" marB="23123" anchor="ctr"/>
                </a:tc>
                <a:tc>
                  <a:txBody>
                    <a:bodyPr/>
                    <a:lstStyle/>
                    <a:p>
                      <a:r>
                        <a:rPr lang="en-GB" sz="1200" dirty="0">
                          <a:solidFill>
                            <a:srgbClr val="0070C0"/>
                          </a:solidFill>
                        </a:rPr>
                        <a:t>Shows trends and development</a:t>
                      </a:r>
                    </a:p>
                  </a:txBody>
                  <a:tcPr marL="50872" marR="50872" marT="23123" marB="23123" anchor="ctr"/>
                </a:tc>
                <a:tc>
                  <a:txBody>
                    <a:bodyPr/>
                    <a:lstStyle/>
                    <a:p>
                      <a:r>
                        <a:rPr lang="en-GB" sz="1200" dirty="0">
                          <a:solidFill>
                            <a:srgbClr val="0070C0"/>
                          </a:solidFill>
                        </a:rPr>
                        <a:t>Time-consuming; risk of participant dropout</a:t>
                      </a:r>
                    </a:p>
                  </a:txBody>
                  <a:tcPr marL="50872" marR="50872" marT="23123" marB="23123" anchor="ctr"/>
                </a:tc>
                <a:extLst>
                  <a:ext uri="{0D108BD9-81ED-4DB2-BD59-A6C34878D82A}">
                    <a16:rowId xmlns:a16="http://schemas.microsoft.com/office/drawing/2014/main" val="3984571859"/>
                  </a:ext>
                </a:extLst>
              </a:tr>
              <a:tr h="76787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dirty="0">
                          <a:solidFill>
                            <a:srgbClr val="0070C0"/>
                          </a:solidFill>
                        </a:rPr>
                        <a:t>Secondary Data Analysis</a:t>
                      </a:r>
                      <a:endParaRPr lang="en-GB" sz="1800" dirty="0">
                        <a:solidFill>
                          <a:srgbClr val="0070C0"/>
                        </a:solidFill>
                      </a:endParaRPr>
                    </a:p>
                    <a:p>
                      <a:pPr algn="ctr"/>
                      <a:endParaRPr lang="en-GB" sz="1800" dirty="0">
                        <a:solidFill>
                          <a:srgbClr val="0070C0"/>
                        </a:solidFill>
                      </a:endParaRPr>
                    </a:p>
                  </a:txBody>
                  <a:tcPr marL="50872" marR="50872" marT="23123" marB="23123"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70C0"/>
                          </a:solidFill>
                        </a:rPr>
                        <a:t>Use existing data for new insights</a:t>
                      </a:r>
                    </a:p>
                    <a:p>
                      <a:endParaRPr lang="en-GB" sz="1200" dirty="0">
                        <a:solidFill>
                          <a:srgbClr val="0070C0"/>
                        </a:solidFill>
                      </a:endParaRPr>
                    </a:p>
                  </a:txBody>
                  <a:tcPr marL="50872" marR="50872" marT="23123" marB="23123"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70C0"/>
                          </a:solidFill>
                        </a:rPr>
                        <a:t>Databases, company records</a:t>
                      </a:r>
                    </a:p>
                    <a:p>
                      <a:endParaRPr lang="en-GB" sz="1200" dirty="0">
                        <a:solidFill>
                          <a:srgbClr val="0070C0"/>
                        </a:solidFill>
                      </a:endParaRPr>
                    </a:p>
                  </a:txBody>
                  <a:tcPr marL="50872" marR="50872" marT="23123" marB="23123"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70C0"/>
                          </a:solidFill>
                        </a:rPr>
                        <a:t>Saves time and resources</a:t>
                      </a:r>
                    </a:p>
                    <a:p>
                      <a:endParaRPr lang="en-GB" sz="1200" dirty="0">
                        <a:solidFill>
                          <a:srgbClr val="0070C0"/>
                        </a:solidFill>
                      </a:endParaRPr>
                    </a:p>
                  </a:txBody>
                  <a:tcPr marL="50872" marR="50872" marT="23123" marB="23123"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70C0"/>
                          </a:solidFill>
                        </a:rPr>
                        <a:t>Limited by data quality and </a:t>
                      </a:r>
                    </a:p>
                    <a:p>
                      <a:endParaRPr lang="en-GB" sz="1200" dirty="0">
                        <a:solidFill>
                          <a:srgbClr val="0070C0"/>
                        </a:solidFill>
                      </a:endParaRPr>
                    </a:p>
                  </a:txBody>
                  <a:tcPr marL="50872" marR="50872" marT="23123" marB="23123" anchor="ctr"/>
                </a:tc>
                <a:extLst>
                  <a:ext uri="{0D108BD9-81ED-4DB2-BD59-A6C34878D82A}">
                    <a16:rowId xmlns:a16="http://schemas.microsoft.com/office/drawing/2014/main" val="601816897"/>
                  </a:ext>
                </a:extLst>
              </a:tr>
            </a:tbl>
          </a:graphicData>
        </a:graphic>
      </p:graphicFrame>
    </p:spTree>
    <p:extLst>
      <p:ext uri="{BB962C8B-B14F-4D97-AF65-F5344CB8AC3E}">
        <p14:creationId xmlns:p14="http://schemas.microsoft.com/office/powerpoint/2010/main" val="29842587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191592"/>
            <a:ext cx="7583487" cy="667624"/>
          </a:xfrm>
        </p:spPr>
        <p:txBody>
          <a:bodyPr/>
          <a:lstStyle/>
          <a:p>
            <a:r>
              <a:rPr lang="en-GB" dirty="0"/>
              <a:t>Other Aspects of Research Design</a:t>
            </a:r>
          </a:p>
        </p:txBody>
      </p:sp>
      <p:sp>
        <p:nvSpPr>
          <p:cNvPr id="3" name="Content Placeholder 2"/>
          <p:cNvSpPr>
            <a:spLocks noGrp="1"/>
          </p:cNvSpPr>
          <p:nvPr>
            <p:ph idx="1"/>
          </p:nvPr>
        </p:nvSpPr>
        <p:spPr>
          <a:xfrm>
            <a:off x="670406" y="1089643"/>
            <a:ext cx="7583487" cy="4208930"/>
          </a:xfrm>
        </p:spPr>
        <p:txBody>
          <a:bodyPr>
            <a:noAutofit/>
          </a:bodyPr>
          <a:lstStyle/>
          <a:p>
            <a:r>
              <a:rPr lang="en-GB" dirty="0">
                <a:latin typeface="Arial" panose="020B0604020202020204" pitchFamily="34" charset="0"/>
                <a:cs typeface="Arial" panose="020B0604020202020204" pitchFamily="34" charset="0"/>
              </a:rPr>
              <a:t>Validity – feasible / practical</a:t>
            </a:r>
          </a:p>
          <a:p>
            <a:r>
              <a:rPr lang="en-GB" dirty="0">
                <a:latin typeface="Arial" panose="020B0604020202020204" pitchFamily="34" charset="0"/>
                <a:cs typeface="Arial" panose="020B0604020202020204" pitchFamily="34" charset="0"/>
              </a:rPr>
              <a:t>Reliability - verify</a:t>
            </a:r>
          </a:p>
          <a:p>
            <a:r>
              <a:rPr lang="en-GB" dirty="0">
                <a:latin typeface="Arial" panose="020B0604020202020204" pitchFamily="34" charset="0"/>
                <a:cs typeface="Arial" panose="020B0604020202020204" pitchFamily="34" charset="0"/>
                <a:sym typeface="Wingdings" panose="05000000000000000000" pitchFamily="2" charset="2"/>
              </a:rPr>
              <a:t>Trustworthiness*</a:t>
            </a:r>
            <a:endParaRPr lang="en-GB" dirty="0">
              <a:latin typeface="Arial" panose="020B0604020202020204" pitchFamily="34" charset="0"/>
              <a:cs typeface="Arial" panose="020B0604020202020204" pitchFamily="34" charset="0"/>
            </a:endParaRPr>
          </a:p>
          <a:p>
            <a:pPr lvl="1"/>
            <a:r>
              <a:rPr lang="en-GB" sz="2200" dirty="0">
                <a:solidFill>
                  <a:srgbClr val="00B0F0"/>
                </a:solidFill>
                <a:latin typeface="Arial" panose="020B0604020202020204" pitchFamily="34" charset="0"/>
                <a:cs typeface="Arial" panose="020B0604020202020204" pitchFamily="34" charset="0"/>
              </a:rPr>
              <a:t>Dependability</a:t>
            </a:r>
            <a:r>
              <a:rPr lang="en-GB" sz="2200" dirty="0">
                <a:latin typeface="Arial" panose="020B0604020202020204" pitchFamily="34" charset="0"/>
                <a:cs typeface="Arial" panose="020B0604020202020204" pitchFamily="34" charset="0"/>
              </a:rPr>
              <a:t>: showing that the findings are consistent and could be repeated</a:t>
            </a:r>
          </a:p>
          <a:p>
            <a:pPr lvl="1"/>
            <a:r>
              <a:rPr lang="en-GB" sz="2200" dirty="0">
                <a:solidFill>
                  <a:srgbClr val="00B0F0"/>
                </a:solidFill>
                <a:latin typeface="Arial" panose="020B0604020202020204" pitchFamily="34" charset="0"/>
                <a:cs typeface="Arial" panose="020B0604020202020204" pitchFamily="34" charset="0"/>
              </a:rPr>
              <a:t>Confirmability</a:t>
            </a:r>
            <a:r>
              <a:rPr lang="en-GB" sz="2200" dirty="0">
                <a:latin typeface="Arial" panose="020B0604020202020204" pitchFamily="34" charset="0"/>
                <a:cs typeface="Arial" panose="020B0604020202020204" pitchFamily="34" charset="0"/>
              </a:rPr>
              <a:t>: a degree of neutrality or the extent to which the findings of a study are shaped by the respondents and not researcher bias, motivation, or interest</a:t>
            </a:r>
          </a:p>
          <a:p>
            <a:pPr lvl="1"/>
            <a:r>
              <a:rPr lang="en-GB" sz="2200" dirty="0">
                <a:solidFill>
                  <a:srgbClr val="00B0F0"/>
                </a:solidFill>
                <a:latin typeface="Arial" panose="020B0604020202020204" pitchFamily="34" charset="0"/>
                <a:cs typeface="Arial" panose="020B0604020202020204" pitchFamily="34" charset="0"/>
              </a:rPr>
              <a:t>Credibility</a:t>
            </a:r>
            <a:r>
              <a:rPr lang="en-GB" sz="2200" dirty="0">
                <a:latin typeface="Arial" panose="020B0604020202020204" pitchFamily="34" charset="0"/>
                <a:cs typeface="Arial" panose="020B0604020202020204" pitchFamily="34" charset="0"/>
              </a:rPr>
              <a:t>: confidence in the 'truth' of the findings</a:t>
            </a:r>
          </a:p>
          <a:p>
            <a:pPr lvl="1"/>
            <a:r>
              <a:rPr lang="en-GB" sz="2200" dirty="0">
                <a:solidFill>
                  <a:srgbClr val="00B0F0"/>
                </a:solidFill>
                <a:latin typeface="Arial" panose="020B0604020202020204" pitchFamily="34" charset="0"/>
                <a:cs typeface="Arial" panose="020B0604020202020204" pitchFamily="34" charset="0"/>
              </a:rPr>
              <a:t>Transferability</a:t>
            </a:r>
            <a:r>
              <a:rPr lang="en-GB" sz="2200" dirty="0">
                <a:latin typeface="Arial" panose="020B0604020202020204" pitchFamily="34" charset="0"/>
                <a:cs typeface="Arial" panose="020B0604020202020204" pitchFamily="34" charset="0"/>
              </a:rPr>
              <a:t>: showing that the findings have applicability in other contexts</a:t>
            </a:r>
          </a:p>
          <a:p>
            <a:r>
              <a:rPr lang="en-GB" dirty="0">
                <a:latin typeface="Arial" panose="020B0604020202020204" pitchFamily="34" charset="0"/>
                <a:cs typeface="Arial" panose="020B0604020202020204" pitchFamily="34" charset="0"/>
              </a:rPr>
              <a:t> </a:t>
            </a:r>
          </a:p>
        </p:txBody>
      </p:sp>
      <p:sp>
        <p:nvSpPr>
          <p:cNvPr id="4" name="Rectangle 3"/>
          <p:cNvSpPr/>
          <p:nvPr/>
        </p:nvSpPr>
        <p:spPr>
          <a:xfrm>
            <a:off x="1653511" y="5768357"/>
            <a:ext cx="7583487" cy="523220"/>
          </a:xfrm>
          <a:prstGeom prst="rect">
            <a:avLst/>
          </a:prstGeom>
        </p:spPr>
        <p:txBody>
          <a:bodyPr wrap="square">
            <a:spAutoFit/>
          </a:bodyPr>
          <a:lstStyle/>
          <a:p>
            <a:r>
              <a:rPr lang="en-GB" sz="1400" dirty="0">
                <a:solidFill>
                  <a:schemeClr val="bg1"/>
                </a:solidFill>
              </a:rPr>
              <a:t>* See Lincoln, YS. &amp; Guba, EG. (1985). </a:t>
            </a:r>
            <a:r>
              <a:rPr lang="en-GB" sz="1400" u="sng" dirty="0">
                <a:solidFill>
                  <a:schemeClr val="bg1"/>
                </a:solidFill>
                <a:hlinkClick r:id="rId3">
                  <a:extLst>
                    <a:ext uri="{A12FA001-AC4F-418D-AE19-62706E023703}">
                      <ahyp:hlinkClr xmlns:ahyp="http://schemas.microsoft.com/office/drawing/2018/hyperlinkcolor" val="tx"/>
                    </a:ext>
                  </a:extLst>
                </a:hlinkClick>
              </a:rPr>
              <a:t>Naturalistic Inquiry</a:t>
            </a:r>
            <a:r>
              <a:rPr lang="en-GB" sz="1400" dirty="0">
                <a:solidFill>
                  <a:schemeClr val="bg1"/>
                </a:solidFill>
              </a:rPr>
              <a:t>. Newbury Park, CA: Sage Publications.</a:t>
            </a:r>
          </a:p>
        </p:txBody>
      </p:sp>
    </p:spTree>
    <p:extLst>
      <p:ext uri="{BB962C8B-B14F-4D97-AF65-F5344CB8AC3E}">
        <p14:creationId xmlns:p14="http://schemas.microsoft.com/office/powerpoint/2010/main" val="41199365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GB" b="1">
                <a:latin typeface="Arial" charset="0"/>
                <a:ea typeface="ＭＳ Ｐゴシック" charset="0"/>
              </a:rPr>
              <a:t>What do we mean by ethics?</a:t>
            </a:r>
          </a:p>
        </p:txBody>
      </p:sp>
      <p:sp>
        <p:nvSpPr>
          <p:cNvPr id="3075" name="Content Placeholder 2"/>
          <p:cNvSpPr>
            <a:spLocks noGrp="1"/>
          </p:cNvSpPr>
          <p:nvPr>
            <p:ph idx="1"/>
          </p:nvPr>
        </p:nvSpPr>
        <p:spPr/>
        <p:txBody>
          <a:bodyPr/>
          <a:lstStyle/>
          <a:p>
            <a:r>
              <a:rPr lang="en-GB">
                <a:latin typeface="Arial" charset="0"/>
                <a:ea typeface="ＭＳ Ｐゴシック" charset="0"/>
              </a:rPr>
              <a:t>The </a:t>
            </a:r>
            <a:r>
              <a:rPr lang="en-GB" u="sng">
                <a:latin typeface="Arial" charset="0"/>
                <a:ea typeface="ＭＳ Ｐゴシック" charset="0"/>
              </a:rPr>
              <a:t>rules</a:t>
            </a:r>
            <a:r>
              <a:rPr lang="en-GB">
                <a:latin typeface="Arial" charset="0"/>
                <a:ea typeface="ＭＳ Ｐゴシック" charset="0"/>
              </a:rPr>
              <a:t> or </a:t>
            </a:r>
            <a:r>
              <a:rPr lang="en-GB" u="sng">
                <a:latin typeface="Arial" charset="0"/>
                <a:ea typeface="ＭＳ Ｐゴシック" charset="0"/>
              </a:rPr>
              <a:t>standards </a:t>
            </a:r>
            <a:r>
              <a:rPr lang="en-GB">
                <a:latin typeface="Arial" charset="0"/>
                <a:ea typeface="ＭＳ Ｐゴシック" charset="0"/>
              </a:rPr>
              <a:t>governing the conduct of a person or the members of a profession (right)</a:t>
            </a:r>
          </a:p>
          <a:p>
            <a:r>
              <a:rPr lang="en-GB">
                <a:latin typeface="Arial" charset="0"/>
                <a:ea typeface="ＭＳ Ｐゴシック" charset="0"/>
              </a:rPr>
              <a:t>The actions which produce positive </a:t>
            </a:r>
            <a:r>
              <a:rPr lang="en-GB" u="sng">
                <a:latin typeface="Arial" charset="0"/>
                <a:ea typeface="ＭＳ Ｐゴシック" charset="0"/>
              </a:rPr>
              <a:t>consequences</a:t>
            </a:r>
            <a:r>
              <a:rPr lang="en-GB">
                <a:latin typeface="Arial" charset="0"/>
                <a:ea typeface="ＭＳ Ｐゴシック" charset="0"/>
              </a:rPr>
              <a:t> or </a:t>
            </a:r>
            <a:r>
              <a:rPr lang="en-GB" u="sng">
                <a:latin typeface="Arial" charset="0"/>
                <a:ea typeface="ＭＳ Ｐゴシック" charset="0"/>
              </a:rPr>
              <a:t>outcomes</a:t>
            </a:r>
            <a:r>
              <a:rPr lang="en-GB">
                <a:latin typeface="Arial" charset="0"/>
                <a:ea typeface="ＭＳ Ｐゴシック" charset="0"/>
              </a:rPr>
              <a:t> for those involved (good)</a:t>
            </a:r>
          </a:p>
          <a:p>
            <a:endParaRPr lang="en-GB">
              <a:latin typeface="Arial" charset="0"/>
              <a:ea typeface="ＭＳ Ｐゴシック" charset="0"/>
            </a:endParaRPr>
          </a:p>
        </p:txBody>
      </p:sp>
      <p:pic>
        <p:nvPicPr>
          <p:cNvPr id="2" name="Picture 1" descr="imgr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06337" y="3578896"/>
            <a:ext cx="3822700" cy="212090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22775477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a:xfrm>
            <a:off x="685800" y="404813"/>
            <a:ext cx="7772400" cy="1152525"/>
          </a:xfrm>
        </p:spPr>
        <p:txBody>
          <a:bodyPr/>
          <a:lstStyle/>
          <a:p>
            <a:r>
              <a:rPr lang="en-GB" b="1">
                <a:latin typeface="Arial" charset="0"/>
                <a:ea typeface="ＭＳ Ｐゴシック" charset="0"/>
              </a:rPr>
              <a:t>Why Research Ethics?</a:t>
            </a:r>
          </a:p>
        </p:txBody>
      </p:sp>
      <p:sp>
        <p:nvSpPr>
          <p:cNvPr id="4099" name="Content Placeholder 2"/>
          <p:cNvSpPr>
            <a:spLocks noGrp="1"/>
          </p:cNvSpPr>
          <p:nvPr>
            <p:ph idx="1"/>
          </p:nvPr>
        </p:nvSpPr>
        <p:spPr>
          <a:xfrm>
            <a:off x="685800" y="1628775"/>
            <a:ext cx="7772400" cy="4467225"/>
          </a:xfrm>
        </p:spPr>
        <p:txBody>
          <a:bodyPr/>
          <a:lstStyle/>
          <a:p>
            <a:r>
              <a:rPr lang="en-GB" b="1">
                <a:latin typeface="Arial" charset="0"/>
                <a:ea typeface="ＭＳ Ｐゴシック" charset="0"/>
              </a:rPr>
              <a:t>System of research governance</a:t>
            </a:r>
            <a:r>
              <a:rPr lang="en-GB">
                <a:latin typeface="Arial" charset="0"/>
                <a:ea typeface="ＭＳ Ｐゴシック" charset="0"/>
              </a:rPr>
              <a:t>:</a:t>
            </a:r>
          </a:p>
          <a:p>
            <a:endParaRPr lang="en-GB">
              <a:latin typeface="Arial" charset="0"/>
              <a:ea typeface="ＭＳ Ｐゴシック" charset="0"/>
            </a:endParaRPr>
          </a:p>
          <a:p>
            <a:r>
              <a:rPr lang="en-GB" sz="2400">
                <a:latin typeface="Arial" charset="0"/>
                <a:ea typeface="ＭＳ Ｐゴシック" charset="0"/>
              </a:rPr>
              <a:t>To enhance the quality and integrity of research;</a:t>
            </a:r>
          </a:p>
          <a:p>
            <a:r>
              <a:rPr lang="en-GB" sz="2400">
                <a:latin typeface="Arial" charset="0"/>
                <a:ea typeface="ＭＳ Ｐゴシック" charset="0"/>
              </a:rPr>
              <a:t>To protect the rights and welfare of participants and minimise the risk of physical and mental discomfort, harm and danger from research procedures</a:t>
            </a:r>
            <a:r>
              <a:rPr lang="en-GB">
                <a:latin typeface="Arial" charset="0"/>
                <a:ea typeface="ＭＳ Ｐゴシック" charset="0"/>
              </a:rPr>
              <a:t>;</a:t>
            </a:r>
          </a:p>
          <a:p>
            <a:r>
              <a:rPr lang="en-GB" sz="2400">
                <a:latin typeface="Arial" charset="0"/>
                <a:ea typeface="ＭＳ Ｐゴシック" charset="0"/>
              </a:rPr>
              <a:t>To protect the welfare of researchers and their right to carry out legitimate investigations;</a:t>
            </a:r>
          </a:p>
        </p:txBody>
      </p:sp>
    </p:spTree>
    <p:extLst>
      <p:ext uri="{BB962C8B-B14F-4D97-AF65-F5344CB8AC3E}">
        <p14:creationId xmlns:p14="http://schemas.microsoft.com/office/powerpoint/2010/main" val="13234703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779463" y="137719"/>
            <a:ext cx="7583487" cy="701180"/>
          </a:xfrm>
        </p:spPr>
        <p:txBody>
          <a:bodyPr>
            <a:normAutofit/>
          </a:bodyPr>
          <a:lstStyle/>
          <a:p>
            <a:pPr eaLnBrk="1" hangingPunct="1"/>
            <a:r>
              <a:rPr lang="en-GB" dirty="0">
                <a:latin typeface="Arial" charset="0"/>
                <a:ea typeface="ＭＳ Ｐゴシック" charset="0"/>
              </a:rPr>
              <a:t>Some Principles of Ethical Research</a:t>
            </a:r>
          </a:p>
        </p:txBody>
      </p:sp>
      <p:sp>
        <p:nvSpPr>
          <p:cNvPr id="6147" name="Content Placeholder 2"/>
          <p:cNvSpPr>
            <a:spLocks noGrp="1"/>
          </p:cNvSpPr>
          <p:nvPr>
            <p:ph idx="1"/>
          </p:nvPr>
        </p:nvSpPr>
        <p:spPr>
          <a:xfrm>
            <a:off x="409072" y="1428916"/>
            <a:ext cx="7953877" cy="4000168"/>
          </a:xfrm>
        </p:spPr>
        <p:txBody>
          <a:bodyPr>
            <a:noAutofit/>
          </a:bodyPr>
          <a:lstStyle/>
          <a:p>
            <a:pPr eaLnBrk="1" hangingPunct="1"/>
            <a:r>
              <a:rPr lang="en-GB" sz="2000" i="1" dirty="0">
                <a:latin typeface="Arial" charset="0"/>
                <a:ea typeface="ＭＳ Ｐゴシック" charset="0"/>
              </a:rPr>
              <a:t>Beneficence</a:t>
            </a:r>
            <a:r>
              <a:rPr lang="en-GB" sz="2000" dirty="0">
                <a:latin typeface="Arial" charset="0"/>
                <a:ea typeface="ＭＳ Ｐゴシック" charset="0"/>
              </a:rPr>
              <a:t> </a:t>
            </a:r>
          </a:p>
          <a:p>
            <a:pPr lvl="1" eaLnBrk="1" hangingPunct="1"/>
            <a:r>
              <a:rPr lang="en-GB" sz="2000" dirty="0">
                <a:latin typeface="Arial" charset="0"/>
                <a:ea typeface="ＭＳ Ｐゴシック" charset="0"/>
              </a:rPr>
              <a:t>maximising good outcomes for science, humanity, and the individual research participants while avoiding or minimising unnecessary risk, harm, or wrong.</a:t>
            </a:r>
          </a:p>
          <a:p>
            <a:pPr eaLnBrk="1" hangingPunct="1"/>
            <a:r>
              <a:rPr lang="en-GB" sz="2000" i="1" dirty="0">
                <a:latin typeface="Arial" charset="0"/>
                <a:ea typeface="ＭＳ Ｐゴシック" charset="0"/>
              </a:rPr>
              <a:t>Respect</a:t>
            </a:r>
            <a:r>
              <a:rPr lang="en-GB" sz="2000" dirty="0">
                <a:latin typeface="Arial" charset="0"/>
                <a:ea typeface="ＭＳ Ｐゴシック" charset="0"/>
              </a:rPr>
              <a:t> </a:t>
            </a:r>
          </a:p>
          <a:p>
            <a:pPr lvl="1" eaLnBrk="1" hangingPunct="1"/>
            <a:r>
              <a:rPr lang="en-GB" sz="2000" dirty="0">
                <a:latin typeface="Arial" charset="0"/>
                <a:ea typeface="ＭＳ Ｐゴシック" charset="0"/>
              </a:rPr>
              <a:t>protecting the autonomy of persons, with courtesy and respect for individuals as persons, including those who are not autonomous</a:t>
            </a:r>
          </a:p>
          <a:p>
            <a:pPr eaLnBrk="1" hangingPunct="1"/>
            <a:r>
              <a:rPr lang="en-GB" sz="2000" i="1" dirty="0">
                <a:latin typeface="Arial" charset="0"/>
                <a:ea typeface="ＭＳ Ｐゴシック" charset="0"/>
              </a:rPr>
              <a:t>Justice</a:t>
            </a:r>
            <a:r>
              <a:rPr lang="en-GB" sz="2000" dirty="0">
                <a:latin typeface="Arial" charset="0"/>
                <a:ea typeface="ＭＳ Ｐゴシック" charset="0"/>
              </a:rPr>
              <a:t> </a:t>
            </a:r>
          </a:p>
          <a:p>
            <a:pPr lvl="1" eaLnBrk="1" hangingPunct="1"/>
            <a:r>
              <a:rPr lang="en-GB" sz="2000" dirty="0">
                <a:latin typeface="Arial" charset="0"/>
                <a:ea typeface="ＭＳ Ｐゴシック" charset="0"/>
              </a:rPr>
              <a:t>ensuring reasonable, non-exploitative, and carefully considered procedures and their fair administration; fair distribution of costs and benefits among persons and groups </a:t>
            </a:r>
          </a:p>
          <a:p>
            <a:pPr algn="r" eaLnBrk="1" hangingPunct="1"/>
            <a:r>
              <a:rPr lang="en-GB" dirty="0">
                <a:latin typeface="Arial" charset="0"/>
                <a:ea typeface="ＭＳ Ｐゴシック" charset="0"/>
              </a:rPr>
              <a:t>(Siebert, 1992, p. 18)</a:t>
            </a:r>
          </a:p>
          <a:p>
            <a:pPr eaLnBrk="1" hangingPunct="1"/>
            <a:endParaRPr lang="en-GB" dirty="0">
              <a:latin typeface="Arial" charset="0"/>
              <a:ea typeface="ＭＳ Ｐゴシック" charset="0"/>
            </a:endParaRPr>
          </a:p>
        </p:txBody>
      </p:sp>
    </p:spTree>
    <p:extLst>
      <p:ext uri="{BB962C8B-B14F-4D97-AF65-F5344CB8AC3E}">
        <p14:creationId xmlns:p14="http://schemas.microsoft.com/office/powerpoint/2010/main" val="11298586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dirty="0">
                <a:latin typeface="Arial" charset="0"/>
                <a:ea typeface="ＭＳ Ｐゴシック" charset="0"/>
              </a:rPr>
              <a:t>Checklist for Ethical Research</a:t>
            </a:r>
          </a:p>
        </p:txBody>
      </p:sp>
      <p:sp>
        <p:nvSpPr>
          <p:cNvPr id="7171" name="Content Placeholder 2"/>
          <p:cNvSpPr>
            <a:spLocks noGrp="1"/>
          </p:cNvSpPr>
          <p:nvPr>
            <p:ph sz="half" idx="1"/>
          </p:nvPr>
        </p:nvSpPr>
        <p:spPr/>
        <p:txBody>
          <a:bodyPr>
            <a:normAutofit/>
          </a:bodyPr>
          <a:lstStyle/>
          <a:p>
            <a:pPr eaLnBrk="1" hangingPunct="1"/>
            <a:r>
              <a:rPr lang="en-GB" sz="2200" dirty="0">
                <a:latin typeface="Arial" charset="0"/>
                <a:ea typeface="ＭＳ Ｐゴシック" charset="0"/>
              </a:rPr>
              <a:t>Explaining purpose. </a:t>
            </a:r>
          </a:p>
          <a:p>
            <a:pPr eaLnBrk="1" hangingPunct="1"/>
            <a:r>
              <a:rPr lang="en-GB" sz="2200" dirty="0">
                <a:latin typeface="Arial" charset="0"/>
                <a:ea typeface="ＭＳ Ｐゴシック" charset="0"/>
              </a:rPr>
              <a:t>Informed consent.</a:t>
            </a:r>
          </a:p>
          <a:p>
            <a:pPr eaLnBrk="1" hangingPunct="1"/>
            <a:r>
              <a:rPr lang="en-GB" sz="2200" dirty="0">
                <a:latin typeface="Arial" charset="0"/>
                <a:ea typeface="ＭＳ Ｐゴシック" charset="0"/>
              </a:rPr>
              <a:t>Allow withdrawal.</a:t>
            </a:r>
          </a:p>
          <a:p>
            <a:pPr eaLnBrk="1" hangingPunct="1"/>
            <a:r>
              <a:rPr lang="en-GB" sz="2200" dirty="0">
                <a:latin typeface="Arial" charset="0"/>
                <a:ea typeface="ＭＳ Ｐゴシック" charset="0"/>
              </a:rPr>
              <a:t>Promises and reciprocity.  </a:t>
            </a:r>
          </a:p>
          <a:p>
            <a:pPr eaLnBrk="1" hangingPunct="1"/>
            <a:r>
              <a:rPr lang="en-GB" sz="2200" dirty="0">
                <a:latin typeface="Arial" charset="0"/>
                <a:ea typeface="ＭＳ Ｐゴシック" charset="0"/>
              </a:rPr>
              <a:t>Risk assessment. </a:t>
            </a:r>
          </a:p>
          <a:p>
            <a:pPr eaLnBrk="1" hangingPunct="1"/>
            <a:r>
              <a:rPr lang="en-GB" sz="2200" dirty="0">
                <a:latin typeface="Arial" charset="0"/>
                <a:ea typeface="ＭＳ Ｐゴシック" charset="0"/>
              </a:rPr>
              <a:t>Confidentiality.</a:t>
            </a:r>
          </a:p>
          <a:p>
            <a:pPr eaLnBrk="1" hangingPunct="1"/>
            <a:endParaRPr lang="en-GB" sz="2200" dirty="0">
              <a:latin typeface="Arial" charset="0"/>
              <a:ea typeface="ＭＳ Ｐゴシック" charset="0"/>
            </a:endParaRPr>
          </a:p>
        </p:txBody>
      </p:sp>
      <p:sp>
        <p:nvSpPr>
          <p:cNvPr id="7172" name="Content Placeholder 3"/>
          <p:cNvSpPr>
            <a:spLocks noGrp="1"/>
          </p:cNvSpPr>
          <p:nvPr>
            <p:ph sz="half" idx="2"/>
          </p:nvPr>
        </p:nvSpPr>
        <p:spPr/>
        <p:txBody>
          <a:bodyPr>
            <a:normAutofit/>
          </a:bodyPr>
          <a:lstStyle/>
          <a:p>
            <a:pPr eaLnBrk="1" hangingPunct="1"/>
            <a:r>
              <a:rPr lang="en-GB" sz="2200" dirty="0">
                <a:latin typeface="Arial" charset="0"/>
                <a:ea typeface="ＭＳ Ｐゴシック" charset="0"/>
              </a:rPr>
              <a:t>Ethical sampling.  </a:t>
            </a:r>
          </a:p>
          <a:p>
            <a:pPr eaLnBrk="1" hangingPunct="1"/>
            <a:r>
              <a:rPr lang="en-GB" sz="2200" dirty="0">
                <a:latin typeface="Arial" charset="0"/>
                <a:ea typeface="ＭＳ Ｐゴシック" charset="0"/>
              </a:rPr>
              <a:t>Data access and ownership.  </a:t>
            </a:r>
          </a:p>
          <a:p>
            <a:pPr eaLnBrk="1" hangingPunct="1"/>
            <a:r>
              <a:rPr lang="en-GB" sz="2200" dirty="0">
                <a:latin typeface="Arial" charset="0"/>
                <a:ea typeface="ＭＳ Ｐゴシック" charset="0"/>
              </a:rPr>
              <a:t>Interviewer mental health. </a:t>
            </a:r>
          </a:p>
          <a:p>
            <a:pPr eaLnBrk="1" hangingPunct="1"/>
            <a:r>
              <a:rPr lang="en-GB" sz="2200" dirty="0">
                <a:latin typeface="Arial" charset="0"/>
                <a:ea typeface="ＭＳ Ｐゴシック" charset="0"/>
              </a:rPr>
              <a:t>Data collection boundaries.  </a:t>
            </a:r>
          </a:p>
          <a:p>
            <a:pPr eaLnBrk="1" hangingPunct="1"/>
            <a:r>
              <a:rPr lang="en-GB" sz="2200" dirty="0">
                <a:latin typeface="Arial" charset="0"/>
                <a:ea typeface="ＭＳ Ｐゴシック" charset="0"/>
              </a:rPr>
              <a:t>Not covert.</a:t>
            </a:r>
          </a:p>
          <a:p>
            <a:endParaRPr lang="en-US" sz="2200" dirty="0">
              <a:latin typeface="Arial" charset="0"/>
              <a:ea typeface="ＭＳ Ｐゴシック" charset="0"/>
            </a:endParaRPr>
          </a:p>
        </p:txBody>
      </p:sp>
    </p:spTree>
    <p:extLst>
      <p:ext uri="{BB962C8B-B14F-4D97-AF65-F5344CB8AC3E}">
        <p14:creationId xmlns:p14="http://schemas.microsoft.com/office/powerpoint/2010/main" val="10964710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a:bodyPr>
          <a:lstStyle/>
          <a:p>
            <a:r>
              <a:rPr lang="en-GB">
                <a:latin typeface="Arial" charset="0"/>
                <a:ea typeface="ＭＳ Ｐゴシック" charset="0"/>
              </a:rPr>
              <a:t>Safeguarding children and vulnerable adults</a:t>
            </a:r>
            <a:endParaRPr lang="en-GB" b="1">
              <a:latin typeface="Arial" charset="0"/>
              <a:ea typeface="ＭＳ Ｐゴシック" charset="0"/>
            </a:endParaRPr>
          </a:p>
        </p:txBody>
      </p:sp>
      <p:sp>
        <p:nvSpPr>
          <p:cNvPr id="9219" name="Content Placeholder 2"/>
          <p:cNvSpPr>
            <a:spLocks noGrp="1"/>
          </p:cNvSpPr>
          <p:nvPr>
            <p:ph idx="1"/>
          </p:nvPr>
        </p:nvSpPr>
        <p:spPr>
          <a:xfrm>
            <a:off x="685800" y="2133600"/>
            <a:ext cx="7772400" cy="3962400"/>
          </a:xfrm>
        </p:spPr>
        <p:txBody>
          <a:bodyPr/>
          <a:lstStyle/>
          <a:p>
            <a:r>
              <a:rPr lang="en-GB" sz="2400">
                <a:latin typeface="Arial" charset="0"/>
                <a:ea typeface="ＭＳ Ｐゴシック" charset="0"/>
              </a:rPr>
              <a:t>Staff undertaking research work which involves one-to-one or other unsupervised contact with children or vulnerable adults will be required to obtain a Criminal Records Bureau (CRB) check. </a:t>
            </a:r>
          </a:p>
          <a:p>
            <a:r>
              <a:rPr lang="en-GB" sz="2400">
                <a:latin typeface="Arial" charset="0"/>
                <a:ea typeface="ＭＳ Ｐゴシック" charset="0"/>
              </a:rPr>
              <a:t>Applications should be submitted for approval as early as possible. All projects must be signed off from an ethics perspective before that part of the work for which approval is being sought begins. </a:t>
            </a:r>
          </a:p>
          <a:p>
            <a:pPr>
              <a:buFontTx/>
              <a:buNone/>
            </a:pPr>
            <a:endParaRPr lang="en-GB" sz="2400">
              <a:latin typeface="Arial" charset="0"/>
              <a:ea typeface="ＭＳ Ｐゴシック" charset="0"/>
            </a:endParaRPr>
          </a:p>
        </p:txBody>
      </p:sp>
    </p:spTree>
    <p:extLst>
      <p:ext uri="{BB962C8B-B14F-4D97-AF65-F5344CB8AC3E}">
        <p14:creationId xmlns:p14="http://schemas.microsoft.com/office/powerpoint/2010/main" val="11911090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696445"/>
          </a:xfrm>
        </p:spPr>
        <p:txBody>
          <a:bodyPr>
            <a:normAutofit/>
          </a:bodyPr>
          <a:lstStyle/>
          <a:p>
            <a:r>
              <a:rPr lang="en-GB" dirty="0"/>
              <a:t>Acknowledgments and Further Links</a:t>
            </a:r>
          </a:p>
        </p:txBody>
      </p:sp>
      <p:sp>
        <p:nvSpPr>
          <p:cNvPr id="3" name="Content Placeholder 2"/>
          <p:cNvSpPr>
            <a:spLocks noGrp="1"/>
          </p:cNvSpPr>
          <p:nvPr>
            <p:ph idx="1"/>
          </p:nvPr>
        </p:nvSpPr>
        <p:spPr>
          <a:xfrm>
            <a:off x="646113" y="1077444"/>
            <a:ext cx="8107362" cy="5566243"/>
          </a:xfrm>
        </p:spPr>
        <p:txBody>
          <a:bodyPr>
            <a:noAutofit/>
          </a:bodyPr>
          <a:lstStyle/>
          <a:p>
            <a:r>
              <a:rPr lang="en-GB" sz="2000" dirty="0"/>
              <a:t>Some content borrowed from </a:t>
            </a:r>
            <a:r>
              <a:rPr lang="en-GB" sz="2000" dirty="0" err="1"/>
              <a:t>SkillsYouNeed</a:t>
            </a:r>
            <a:r>
              <a:rPr lang="en-GB" sz="2000" dirty="0"/>
              <a:t> website (</a:t>
            </a:r>
            <a:r>
              <a:rPr lang="en-GB" sz="2000" dirty="0">
                <a:hlinkClick r:id="rId2"/>
              </a:rPr>
              <a:t>http://www.skillsyouneed.com/learn/research-methods.html</a:t>
            </a:r>
            <a:r>
              <a:rPr lang="en-GB" sz="2000" dirty="0"/>
              <a:t>)</a:t>
            </a:r>
          </a:p>
          <a:p>
            <a:pPr marL="0" indent="0">
              <a:buNone/>
            </a:pPr>
            <a:r>
              <a:rPr lang="en-US" sz="2000" dirty="0">
                <a:solidFill>
                  <a:schemeClr val="bg1"/>
                </a:solidFill>
              </a:rPr>
              <a:t>FitzGerald, Elizabeth Open University </a:t>
            </a:r>
            <a:r>
              <a:rPr lang="en-GB" sz="2000" dirty="0">
                <a:solidFill>
                  <a:srgbClr val="ABF24D"/>
                </a:solidFill>
                <a:hlinkClick r:id="rId3">
                  <a:extLst>
                    <a:ext uri="{A12FA001-AC4F-418D-AE19-62706E023703}">
                      <ahyp:hlinkClr xmlns:ahyp="http://schemas.microsoft.com/office/drawing/2018/hyperlinkcolor" val="tx"/>
                    </a:ext>
                  </a:extLst>
                </a:hlinkClick>
              </a:rPr>
              <a:t>http://oro.open.ac.uk/35077</a:t>
            </a:r>
            <a:r>
              <a:rPr lang="en-GB" sz="2000" dirty="0">
                <a:solidFill>
                  <a:schemeClr val="bg1"/>
                </a:solidFill>
                <a:hlinkClick r:id="rId3">
                  <a:extLst>
                    <a:ext uri="{A12FA001-AC4F-418D-AE19-62706E023703}">
                      <ahyp:hlinkClr xmlns:ahyp="http://schemas.microsoft.com/office/drawing/2018/hyperlinkcolor" val="tx"/>
                    </a:ext>
                  </a:extLst>
                </a:hlinkClick>
              </a:rPr>
              <a:t>/</a:t>
            </a:r>
            <a:endParaRPr lang="en-GB" sz="2000" dirty="0">
              <a:solidFill>
                <a:schemeClr val="bg1"/>
              </a:solidFill>
            </a:endParaRPr>
          </a:p>
          <a:p>
            <a:pPr marL="0" indent="0">
              <a:buNone/>
            </a:pPr>
            <a:r>
              <a:rPr lang="en-GB" sz="1600" dirty="0">
                <a:hlinkClick r:id="rId4"/>
              </a:rPr>
              <a:t>and the winner is... — storytelling with data</a:t>
            </a:r>
            <a:r>
              <a:rPr lang="en-GB" sz="2000" dirty="0">
                <a:solidFill>
                  <a:schemeClr val="bg1"/>
                </a:solidFill>
              </a:rPr>
              <a:t> </a:t>
            </a:r>
            <a:endParaRPr lang="en-GB" sz="2000" dirty="0"/>
          </a:p>
          <a:p>
            <a:pPr marL="0" indent="0">
              <a:buNone/>
            </a:pPr>
            <a:r>
              <a:rPr lang="en-GB" sz="2000" dirty="0">
                <a:solidFill>
                  <a:srgbClr val="00B0F0"/>
                </a:solidFill>
              </a:rPr>
              <a:t>Other useful links:</a:t>
            </a:r>
          </a:p>
          <a:p>
            <a:r>
              <a:rPr lang="en-GB" sz="2000" dirty="0"/>
              <a:t>Introduction to Quantitative and Qualitative Research Models (William </a:t>
            </a:r>
            <a:r>
              <a:rPr lang="en-GB" sz="2000" dirty="0" err="1"/>
              <a:t>Bardebes</a:t>
            </a:r>
            <a:r>
              <a:rPr lang="en-GB" sz="2000" dirty="0"/>
              <a:t>). PDF at </a:t>
            </a:r>
            <a:r>
              <a:rPr lang="en-GB" sz="2000" dirty="0">
                <a:hlinkClick r:id="rId5"/>
              </a:rPr>
              <a:t>http://tinyurl.com/qq-models</a:t>
            </a:r>
            <a:r>
              <a:rPr lang="en-GB" sz="2000" dirty="0"/>
              <a:t> </a:t>
            </a:r>
          </a:p>
          <a:p>
            <a:r>
              <a:rPr lang="en-GB" sz="2000" dirty="0"/>
              <a:t>Methods Map: </a:t>
            </a:r>
            <a:r>
              <a:rPr lang="en-GB" sz="2000" dirty="0">
                <a:hlinkClick r:id="rId6"/>
              </a:rPr>
              <a:t>http://www.methodsmap.org</a:t>
            </a:r>
            <a:endParaRPr lang="en-GB" sz="2000" dirty="0"/>
          </a:p>
          <a:p>
            <a:r>
              <a:rPr lang="en-GB" sz="2000" dirty="0"/>
              <a:t>Ready To Research: </a:t>
            </a:r>
            <a:r>
              <a:rPr lang="en-GB" sz="2000" dirty="0">
                <a:hlinkClick r:id="rId7"/>
              </a:rPr>
              <a:t>http://readytoresearch.ac.uk</a:t>
            </a:r>
            <a:r>
              <a:rPr lang="en-GB" sz="2000" dirty="0"/>
              <a:t> </a:t>
            </a:r>
          </a:p>
          <a:p>
            <a:r>
              <a:rPr lang="en-GB" sz="2000" dirty="0" err="1"/>
              <a:t>Methods@Manchester</a:t>
            </a:r>
            <a:r>
              <a:rPr lang="en-GB" sz="2000" dirty="0"/>
              <a:t>: </a:t>
            </a:r>
            <a:r>
              <a:rPr lang="en-GB" sz="2000" dirty="0">
                <a:hlinkClick r:id="rId8"/>
              </a:rPr>
              <a:t>http://www.methods.manchester.ac.uk/resources/categories</a:t>
            </a:r>
            <a:r>
              <a:rPr lang="en-GB" sz="2000" dirty="0"/>
              <a:t> </a:t>
            </a:r>
          </a:p>
          <a:p>
            <a:r>
              <a:rPr lang="en-GB" sz="2000" dirty="0"/>
              <a:t>Research Data Management training: </a:t>
            </a:r>
            <a:r>
              <a:rPr lang="en-GB" sz="2000" dirty="0">
                <a:hlinkClick r:id="rId9"/>
              </a:rPr>
              <a:t>http://datalib.edina.ac.uk/mantra/</a:t>
            </a:r>
            <a:r>
              <a:rPr lang="en-GB" sz="2000" dirty="0"/>
              <a:t> </a:t>
            </a:r>
          </a:p>
        </p:txBody>
      </p:sp>
    </p:spTree>
    <p:extLst>
      <p:ext uri="{BB962C8B-B14F-4D97-AF65-F5344CB8AC3E}">
        <p14:creationId xmlns:p14="http://schemas.microsoft.com/office/powerpoint/2010/main" val="3189796241"/>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2095</Words>
  <Application>Microsoft Office PowerPoint</Application>
  <PresentationFormat>On-screen Show (4:3)</PresentationFormat>
  <Paragraphs>271</Paragraphs>
  <Slides>28</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Myriad Pro</vt:lpstr>
      <vt:lpstr>Arial</vt:lpstr>
      <vt:lpstr>Arial</vt:lpstr>
      <vt:lpstr>Calibri</vt:lpstr>
      <vt:lpstr>Wingdings</vt:lpstr>
      <vt:lpstr>UWTSD</vt:lpstr>
      <vt:lpstr>Week 1</vt:lpstr>
      <vt:lpstr>Objectives</vt:lpstr>
      <vt:lpstr>Typical Steps in Research and this Module</vt:lpstr>
      <vt:lpstr>Introduction to Research paradigms</vt:lpstr>
      <vt:lpstr>Research and Research Methods</vt:lpstr>
      <vt:lpstr>Two Overarching Paradigms</vt:lpstr>
      <vt:lpstr>Qualitative Research</vt:lpstr>
      <vt:lpstr>Basic Differences in Approach</vt:lpstr>
      <vt:lpstr>Qualitative Research</vt:lpstr>
      <vt:lpstr>What Kinds of Research Questions are Appropriate for Qualitative Research?</vt:lpstr>
      <vt:lpstr>Qualitative Data Collection Techniques</vt:lpstr>
      <vt:lpstr>Example of Qualitative Data Research</vt:lpstr>
      <vt:lpstr>Quantitative Data Research</vt:lpstr>
      <vt:lpstr>Seeing the World Quantitatively</vt:lpstr>
      <vt:lpstr>PowerPoint Presentation</vt:lpstr>
      <vt:lpstr>Seeing the World Quantitatively</vt:lpstr>
      <vt:lpstr>What Kinds of Research Questions are Appropriate for Quantitative Research?</vt:lpstr>
      <vt:lpstr>Quantitative - Involves Measurement</vt:lpstr>
      <vt:lpstr>Data Collection Methods (typical)</vt:lpstr>
      <vt:lpstr>PowerPoint Presentation</vt:lpstr>
      <vt:lpstr>PowerPoint Presentation</vt:lpstr>
      <vt:lpstr>Other Aspects of Research Design</vt:lpstr>
      <vt:lpstr>What do we mean by ethics?</vt:lpstr>
      <vt:lpstr>Why Research Ethics?</vt:lpstr>
      <vt:lpstr>Some Principles of Ethical Research</vt:lpstr>
      <vt:lpstr>Checklist for Ethical Research</vt:lpstr>
      <vt:lpstr>Safeguarding children and vulnerable adults</vt:lpstr>
      <vt:lpstr>Acknowledgments and Further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dc:title>
  <dc:creator>Helen Evans (Institute of Management and Health)</dc:creator>
  <cp:lastModifiedBy>Helen Evans (Institute of Management and Health)</cp:lastModifiedBy>
  <cp:revision>2</cp:revision>
  <dcterms:created xsi:type="dcterms:W3CDTF">2025-11-25T13:42:45Z</dcterms:created>
  <dcterms:modified xsi:type="dcterms:W3CDTF">2025-11-25T13:47:43Z</dcterms:modified>
</cp:coreProperties>
</file>