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61" r:id="rId4"/>
    <p:sldId id="262" r:id="rId5"/>
    <p:sldId id="263" r:id="rId6"/>
    <p:sldId id="264" r:id="rId7"/>
    <p:sldId id="265" r:id="rId8"/>
    <p:sldId id="266" r:id="rId9"/>
    <p:sldId id="268" r:id="rId10"/>
    <p:sldId id="269" r:id="rId11"/>
    <p:sldId id="270" r:id="rId12"/>
    <p:sldId id="271" r:id="rId13"/>
    <p:sldId id="272" r:id="rId14"/>
    <p:sldId id="273" r:id="rId15"/>
    <p:sldId id="274" r:id="rId16"/>
    <p:sldId id="275" r:id="rId17"/>
    <p:sldId id="276" r:id="rId18"/>
    <p:sldId id="277" r:id="rId19"/>
    <p:sldId id="278" r:id="rId20"/>
    <p:sldId id="267" r:id="rId21"/>
    <p:sldId id="260" r:id="rId22"/>
    <p:sldId id="25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B79D82-3635-4F16-A088-A840121B92FD}" type="datetimeFigureOut">
              <a:rPr lang="en-GB" smtClean="0"/>
              <a:t>08/10/2014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111912-27FA-4C08-9BE1-3712CF0E25CC}" type="slidenum">
              <a:rPr lang="en-GB" smtClean="0"/>
              <a:t>‹#›</a:t>
            </a:fld>
            <a:endParaRPr lang="en-GB"/>
          </a:p>
        </p:txBody>
      </p:sp>
    </p:spTree>
    <p:extLst>
      <p:ext uri="{BB962C8B-B14F-4D97-AF65-F5344CB8AC3E}">
        <p14:creationId xmlns:p14="http://schemas.microsoft.com/office/powerpoint/2010/main" val="1660238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FEDE64-4AAE-4F44-96B8-A1E6A0879DAD}" type="datetime1">
              <a:rPr lang="en-GB" smtClean="0"/>
              <a:t>08/10/2014</a:t>
            </a:fld>
            <a:endParaRPr lang="en-GB"/>
          </a:p>
        </p:txBody>
      </p:sp>
      <p:sp>
        <p:nvSpPr>
          <p:cNvPr id="5" name="Footer Placeholder 4"/>
          <p:cNvSpPr>
            <a:spLocks noGrp="1"/>
          </p:cNvSpPr>
          <p:nvPr>
            <p:ph type="ftr" sz="quarter" idx="11"/>
          </p:nvPr>
        </p:nvSpPr>
        <p:spPr/>
        <p:txBody>
          <a:bodyPr/>
          <a:lstStyle/>
          <a:p>
            <a:r>
              <a:rPr lang="en-GB" smtClean="0"/>
              <a:t>UWTSD School of Logistics and Manufacturing Engineering</a:t>
            </a:r>
            <a:endParaRPr lang="en-GB"/>
          </a:p>
        </p:txBody>
      </p:sp>
      <p:sp>
        <p:nvSpPr>
          <p:cNvPr id="6" name="Slide Number Placeholder 5"/>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399928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537699-2BCB-46F5-98CD-475BC7D6B0DD}" type="datetime1">
              <a:rPr lang="en-GB" smtClean="0"/>
              <a:t>08/10/2014</a:t>
            </a:fld>
            <a:endParaRPr lang="en-GB"/>
          </a:p>
        </p:txBody>
      </p:sp>
      <p:sp>
        <p:nvSpPr>
          <p:cNvPr id="5" name="Footer Placeholder 4"/>
          <p:cNvSpPr>
            <a:spLocks noGrp="1"/>
          </p:cNvSpPr>
          <p:nvPr>
            <p:ph type="ftr" sz="quarter" idx="11"/>
          </p:nvPr>
        </p:nvSpPr>
        <p:spPr/>
        <p:txBody>
          <a:bodyPr/>
          <a:lstStyle/>
          <a:p>
            <a:r>
              <a:rPr lang="en-GB" smtClean="0"/>
              <a:t>UWTSD School of Logistics and Manufacturing Engineering</a:t>
            </a:r>
            <a:endParaRPr lang="en-GB"/>
          </a:p>
        </p:txBody>
      </p:sp>
      <p:sp>
        <p:nvSpPr>
          <p:cNvPr id="6" name="Slide Number Placeholder 5"/>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1670376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8E29D5-E05D-44C6-9B85-A24F17413684}" type="datetime1">
              <a:rPr lang="en-GB" smtClean="0"/>
              <a:t>08/10/2014</a:t>
            </a:fld>
            <a:endParaRPr lang="en-GB"/>
          </a:p>
        </p:txBody>
      </p:sp>
      <p:sp>
        <p:nvSpPr>
          <p:cNvPr id="5" name="Footer Placeholder 4"/>
          <p:cNvSpPr>
            <a:spLocks noGrp="1"/>
          </p:cNvSpPr>
          <p:nvPr>
            <p:ph type="ftr" sz="quarter" idx="11"/>
          </p:nvPr>
        </p:nvSpPr>
        <p:spPr/>
        <p:txBody>
          <a:bodyPr/>
          <a:lstStyle/>
          <a:p>
            <a:r>
              <a:rPr lang="en-GB" smtClean="0"/>
              <a:t>UWTSD School of Logistics and Manufacturing Engineering</a:t>
            </a:r>
            <a:endParaRPr lang="en-GB"/>
          </a:p>
        </p:txBody>
      </p:sp>
      <p:sp>
        <p:nvSpPr>
          <p:cNvPr id="6" name="Slide Number Placeholder 5"/>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3996161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41E2223-3DB3-4A72-BE2C-BCE1EFC1A7E6}" type="datetime1">
              <a:rPr lang="en-GB" smtClean="0"/>
              <a:t>08/10/2014</a:t>
            </a:fld>
            <a:endParaRPr lang="en-GB"/>
          </a:p>
        </p:txBody>
      </p:sp>
      <p:sp>
        <p:nvSpPr>
          <p:cNvPr id="6" name="Footer Placeholder 5"/>
          <p:cNvSpPr>
            <a:spLocks noGrp="1"/>
          </p:cNvSpPr>
          <p:nvPr>
            <p:ph type="ftr" sz="quarter" idx="11"/>
          </p:nvPr>
        </p:nvSpPr>
        <p:spPr/>
        <p:txBody>
          <a:bodyPr/>
          <a:lstStyle/>
          <a:p>
            <a:r>
              <a:rPr lang="en-GB" smtClean="0"/>
              <a:t>UWTSD School of Logistics and Manufacturing Engineering</a:t>
            </a:r>
            <a:endParaRPr lang="en-GB"/>
          </a:p>
        </p:txBody>
      </p:sp>
      <p:sp>
        <p:nvSpPr>
          <p:cNvPr id="7" name="Slide Number Placeholder 6"/>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899701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0DAD94B-1A3F-45FD-95EF-E0C42AD793BA}" type="datetime1">
              <a:rPr lang="en-GB" smtClean="0"/>
              <a:t>08/10/2014</a:t>
            </a:fld>
            <a:endParaRPr lang="en-GB"/>
          </a:p>
        </p:txBody>
      </p:sp>
      <p:sp>
        <p:nvSpPr>
          <p:cNvPr id="8" name="Footer Placeholder 7"/>
          <p:cNvSpPr>
            <a:spLocks noGrp="1"/>
          </p:cNvSpPr>
          <p:nvPr>
            <p:ph type="ftr" sz="quarter" idx="11"/>
          </p:nvPr>
        </p:nvSpPr>
        <p:spPr/>
        <p:txBody>
          <a:bodyPr/>
          <a:lstStyle/>
          <a:p>
            <a:r>
              <a:rPr lang="en-GB" smtClean="0"/>
              <a:t>UWTSD School of Logistics and Manufacturing Engineering</a:t>
            </a:r>
            <a:endParaRPr lang="en-GB"/>
          </a:p>
        </p:txBody>
      </p:sp>
      <p:sp>
        <p:nvSpPr>
          <p:cNvPr id="9" name="Slide Number Placeholder 8"/>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3069906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C8E3975-C3B8-4CF1-B426-4CA30AD96AE6}" type="datetime1">
              <a:rPr lang="en-GB" smtClean="0"/>
              <a:t>08/10/2014</a:t>
            </a:fld>
            <a:endParaRPr lang="en-GB"/>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3207481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A7C11B-6CAA-48D4-9741-54C93EC2A455}" type="datetime1">
              <a:rPr lang="en-GB" smtClean="0"/>
              <a:t>08/10/2014</a:t>
            </a:fld>
            <a:endParaRPr lang="en-GB"/>
          </a:p>
        </p:txBody>
      </p:sp>
      <p:sp>
        <p:nvSpPr>
          <p:cNvPr id="3" name="Footer Placeholder 2"/>
          <p:cNvSpPr>
            <a:spLocks noGrp="1"/>
          </p:cNvSpPr>
          <p:nvPr>
            <p:ph type="ftr" sz="quarter" idx="11"/>
          </p:nvPr>
        </p:nvSpPr>
        <p:spPr/>
        <p:txBody>
          <a:bodyPr/>
          <a:lstStyle/>
          <a:p>
            <a:r>
              <a:rPr lang="en-GB" smtClean="0"/>
              <a:t>UWTSD School of Logistics and Manufacturing Engineering</a:t>
            </a:r>
            <a:endParaRPr lang="en-GB"/>
          </a:p>
        </p:txBody>
      </p:sp>
      <p:sp>
        <p:nvSpPr>
          <p:cNvPr id="4" name="Slide Number Placeholder 3"/>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623695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33C2E3A-EBBC-434A-B2C1-36932EF063F7}" type="datetime1">
              <a:rPr lang="en-GB" smtClean="0"/>
              <a:t>08/10/2014</a:t>
            </a:fld>
            <a:endParaRPr lang="en-GB"/>
          </a:p>
        </p:txBody>
      </p:sp>
      <p:sp>
        <p:nvSpPr>
          <p:cNvPr id="6" name="Footer Placeholder 5"/>
          <p:cNvSpPr>
            <a:spLocks noGrp="1"/>
          </p:cNvSpPr>
          <p:nvPr>
            <p:ph type="ftr" sz="quarter" idx="11"/>
          </p:nvPr>
        </p:nvSpPr>
        <p:spPr/>
        <p:txBody>
          <a:bodyPr/>
          <a:lstStyle/>
          <a:p>
            <a:r>
              <a:rPr lang="en-GB" smtClean="0"/>
              <a:t>UWTSD School of Logistics and Manufacturing Engineering</a:t>
            </a:r>
            <a:endParaRPr lang="en-GB"/>
          </a:p>
        </p:txBody>
      </p:sp>
      <p:sp>
        <p:nvSpPr>
          <p:cNvPr id="7" name="Slide Number Placeholder 6"/>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200372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51599F-4802-4AD8-B066-983E4B3FDA6D}" type="datetime1">
              <a:rPr lang="en-GB" smtClean="0"/>
              <a:t>08/10/2014</a:t>
            </a:fld>
            <a:endParaRPr lang="en-GB"/>
          </a:p>
        </p:txBody>
      </p:sp>
      <p:sp>
        <p:nvSpPr>
          <p:cNvPr id="6" name="Footer Placeholder 5"/>
          <p:cNvSpPr>
            <a:spLocks noGrp="1"/>
          </p:cNvSpPr>
          <p:nvPr>
            <p:ph type="ftr" sz="quarter" idx="11"/>
          </p:nvPr>
        </p:nvSpPr>
        <p:spPr/>
        <p:txBody>
          <a:bodyPr/>
          <a:lstStyle/>
          <a:p>
            <a:r>
              <a:rPr lang="en-GB" smtClean="0"/>
              <a:t>UWTSD School of Logistics and Manufacturing Engineering</a:t>
            </a:r>
            <a:endParaRPr lang="en-GB"/>
          </a:p>
        </p:txBody>
      </p:sp>
      <p:sp>
        <p:nvSpPr>
          <p:cNvPr id="7" name="Slide Number Placeholder 6"/>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1179592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FAF4CB-25B9-473D-8F7D-A8066C3A313D}" type="datetime1">
              <a:rPr lang="en-GB" smtClean="0"/>
              <a:t>08/10/2014</a:t>
            </a:fld>
            <a:endParaRPr lang="en-GB"/>
          </a:p>
        </p:txBody>
      </p:sp>
      <p:sp>
        <p:nvSpPr>
          <p:cNvPr id="5" name="Footer Placeholder 4"/>
          <p:cNvSpPr>
            <a:spLocks noGrp="1"/>
          </p:cNvSpPr>
          <p:nvPr>
            <p:ph type="ftr" sz="quarter" idx="11"/>
          </p:nvPr>
        </p:nvSpPr>
        <p:spPr/>
        <p:txBody>
          <a:bodyPr/>
          <a:lstStyle/>
          <a:p>
            <a:r>
              <a:rPr lang="en-GB" smtClean="0"/>
              <a:t>UWTSD School of Logistics and Manufacturing Engineering</a:t>
            </a:r>
            <a:endParaRPr lang="en-GB"/>
          </a:p>
        </p:txBody>
      </p:sp>
      <p:sp>
        <p:nvSpPr>
          <p:cNvPr id="6" name="Slide Number Placeholder 5"/>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4074114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EEAC3EA-6AB5-41F0-BCF2-E3A52A699C47}" type="datetime1">
              <a:rPr lang="en-GB" smtClean="0"/>
              <a:t>08/10/2014</a:t>
            </a:fld>
            <a:endParaRPr lang="en-GB"/>
          </a:p>
        </p:txBody>
      </p:sp>
      <p:sp>
        <p:nvSpPr>
          <p:cNvPr id="5" name="Footer Placeholder 4"/>
          <p:cNvSpPr>
            <a:spLocks noGrp="1"/>
          </p:cNvSpPr>
          <p:nvPr>
            <p:ph type="ftr" sz="quarter" idx="11"/>
          </p:nvPr>
        </p:nvSpPr>
        <p:spPr/>
        <p:txBody>
          <a:bodyPr/>
          <a:lstStyle/>
          <a:p>
            <a:r>
              <a:rPr lang="en-GB" smtClean="0"/>
              <a:t>UWTSD School of Logistics and Manufacturing Engineering</a:t>
            </a:r>
            <a:endParaRPr lang="en-GB"/>
          </a:p>
        </p:txBody>
      </p:sp>
      <p:sp>
        <p:nvSpPr>
          <p:cNvPr id="6" name="Slide Number Placeholder 5"/>
          <p:cNvSpPr>
            <a:spLocks noGrp="1"/>
          </p:cNvSpPr>
          <p:nvPr>
            <p:ph type="sldNum" sz="quarter" idx="12"/>
          </p:nvPr>
        </p:nvSpPr>
        <p:spPr/>
        <p:txBody>
          <a:bodyPr/>
          <a:lstStyle/>
          <a:p>
            <a:fld id="{77F65E02-9C74-43E9-81C9-6CC1F5C49574}" type="slidenum">
              <a:rPr lang="en-GB" smtClean="0"/>
              <a:t>‹#›</a:t>
            </a:fld>
            <a:endParaRPr lang="en-GB"/>
          </a:p>
        </p:txBody>
      </p:sp>
    </p:spTree>
    <p:extLst>
      <p:ext uri="{BB962C8B-B14F-4D97-AF65-F5344CB8AC3E}">
        <p14:creationId xmlns:p14="http://schemas.microsoft.com/office/powerpoint/2010/main" val="3190793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FBF52-6349-4563-94EF-598EE38F3120}" type="datetime1">
              <a:rPr lang="en-GB" smtClean="0"/>
              <a:t>08/10/2014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UWTSD School of Logistics and Manufacturing Engineering</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65E02-9C74-43E9-81C9-6CC1F5C49574}" type="slidenum">
              <a:rPr lang="en-GB" smtClean="0"/>
              <a:t>‹#›</a:t>
            </a:fld>
            <a:endParaRPr lang="en-GB"/>
          </a:p>
        </p:txBody>
      </p:sp>
    </p:spTree>
    <p:extLst>
      <p:ext uri="{BB962C8B-B14F-4D97-AF65-F5344CB8AC3E}">
        <p14:creationId xmlns:p14="http://schemas.microsoft.com/office/powerpoint/2010/main" val="710769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shipping-dangerous-goods" TargetMode="External"/><Relationship Id="rId2" Type="http://schemas.openxmlformats.org/officeDocument/2006/relationships/hyperlink" Target="https://www.gov.uk/driving-dangerous-goods-and-special-loads" TargetMode="External"/><Relationship Id="rId1" Type="http://schemas.openxmlformats.org/officeDocument/2006/relationships/slideLayout" Target="../slideLayouts/slideLayout2.xml"/><Relationship Id="rId4" Type="http://schemas.openxmlformats.org/officeDocument/2006/relationships/hyperlink" Target="http://www.unece.org/trans/danger/publi/adr/adr2013/13contentse.htm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a:t>
            </a:r>
            <a:br>
              <a:rPr lang="en-GB" dirty="0" smtClean="0"/>
            </a:br>
            <a:r>
              <a:rPr lang="en-GB" dirty="0" smtClean="0"/>
              <a:t>Movement of Goods</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a:t>
            </a:fld>
            <a:endParaRPr lang="en-GB"/>
          </a:p>
        </p:txBody>
      </p:sp>
    </p:spTree>
    <p:extLst>
      <p:ext uri="{BB962C8B-B14F-4D97-AF65-F5344CB8AC3E}">
        <p14:creationId xmlns:p14="http://schemas.microsoft.com/office/powerpoint/2010/main" val="2478511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of Goods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General Cargo</a:t>
            </a:r>
          </a:p>
          <a:p>
            <a:r>
              <a:rPr lang="en-GB" dirty="0" smtClean="0"/>
              <a:t>Carriage of Foodstuffs</a:t>
            </a:r>
          </a:p>
          <a:p>
            <a:r>
              <a:rPr lang="en-GB" dirty="0" smtClean="0"/>
              <a:t>Low-value, Bulk Products</a:t>
            </a:r>
          </a:p>
          <a:p>
            <a:r>
              <a:rPr lang="en-GB" dirty="0" smtClean="0"/>
              <a:t>Unitised Loads</a:t>
            </a:r>
          </a:p>
          <a:p>
            <a:r>
              <a:rPr lang="en-GB" dirty="0" smtClean="0"/>
              <a:t>Parcels Traffic</a:t>
            </a:r>
          </a:p>
          <a:p>
            <a:r>
              <a:rPr lang="en-GB" dirty="0" smtClean="0"/>
              <a:t>Livestock</a:t>
            </a:r>
          </a:p>
          <a:p>
            <a:r>
              <a:rPr lang="en-GB" dirty="0" smtClean="0"/>
              <a:t>Abnormal Loads</a:t>
            </a:r>
          </a:p>
          <a:p>
            <a:r>
              <a:rPr lang="en-GB" dirty="0" smtClean="0"/>
              <a:t>Waste Products</a:t>
            </a:r>
          </a:p>
          <a:p>
            <a:r>
              <a:rPr lang="en-GB" dirty="0" smtClean="0"/>
              <a:t>Dangerous Goods</a:t>
            </a:r>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2</a:t>
            </a:fld>
            <a:endParaRPr lang="en-GB"/>
          </a:p>
        </p:txBody>
      </p:sp>
    </p:spTree>
    <p:extLst>
      <p:ext uri="{BB962C8B-B14F-4D97-AF65-F5344CB8AC3E}">
        <p14:creationId xmlns:p14="http://schemas.microsoft.com/office/powerpoint/2010/main" val="1429051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Foodstuffs</a:t>
            </a:r>
            <a:endParaRPr lang="en-GB" dirty="0"/>
          </a:p>
        </p:txBody>
      </p:sp>
      <p:sp>
        <p:nvSpPr>
          <p:cNvPr id="3" name="Content Placeholder 2"/>
          <p:cNvSpPr>
            <a:spLocks noGrp="1"/>
          </p:cNvSpPr>
          <p:nvPr>
            <p:ph idx="1"/>
          </p:nvPr>
        </p:nvSpPr>
        <p:spPr/>
        <p:txBody>
          <a:bodyPr>
            <a:normAutofit lnSpcReduction="10000"/>
          </a:bodyPr>
          <a:lstStyle/>
          <a:p>
            <a:r>
              <a:rPr lang="en-GB" dirty="0" smtClean="0"/>
              <a:t>Food Standards Act 1999</a:t>
            </a:r>
          </a:p>
          <a:p>
            <a:pPr lvl="1"/>
            <a:r>
              <a:rPr lang="en-GB" dirty="0" smtClean="0"/>
              <a:t>Regulates food safety in the UK</a:t>
            </a:r>
          </a:p>
          <a:p>
            <a:pPr lvl="1"/>
            <a:r>
              <a:rPr lang="en-GB" dirty="0" smtClean="0"/>
              <a:t>Food Safety (General Food </a:t>
            </a:r>
            <a:r>
              <a:rPr lang="en-GB" dirty="0" err="1" smtClean="0"/>
              <a:t>Hygeine</a:t>
            </a:r>
            <a:r>
              <a:rPr lang="en-GB" dirty="0" smtClean="0"/>
              <a:t>) Regulations 1995 apply except for milk or drugs</a:t>
            </a:r>
          </a:p>
          <a:p>
            <a:pPr lvl="1"/>
            <a:r>
              <a:rPr lang="en-GB" dirty="0" smtClean="0"/>
              <a:t>Driver:</a:t>
            </a:r>
          </a:p>
          <a:p>
            <a:pPr lvl="2"/>
            <a:r>
              <a:rPr lang="en-GB" dirty="0"/>
              <a:t>T</a:t>
            </a:r>
            <a:r>
              <a:rPr lang="en-GB" dirty="0" smtClean="0"/>
              <a:t>o </a:t>
            </a:r>
            <a:r>
              <a:rPr lang="en-GB" dirty="0"/>
              <a:t>w</a:t>
            </a:r>
            <a:r>
              <a:rPr lang="en-GB" dirty="0" smtClean="0"/>
              <a:t>ear clean overalls</a:t>
            </a:r>
          </a:p>
          <a:p>
            <a:pPr lvl="2"/>
            <a:r>
              <a:rPr lang="en-GB" dirty="0" smtClean="0"/>
              <a:t>Wear a hat if carrying meat or bacon on his shoulder</a:t>
            </a:r>
          </a:p>
          <a:p>
            <a:pPr lvl="2"/>
            <a:r>
              <a:rPr lang="en-GB" dirty="0" smtClean="0"/>
              <a:t>Not to smoke when unloading or loading</a:t>
            </a:r>
          </a:p>
          <a:p>
            <a:pPr lvl="2"/>
            <a:r>
              <a:rPr lang="en-GB" dirty="0" smtClean="0"/>
              <a:t>Cuts and abrasions to be covered with waterproof dressings</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3</a:t>
            </a:fld>
            <a:endParaRPr lang="en-GB"/>
          </a:p>
        </p:txBody>
      </p:sp>
    </p:spTree>
    <p:extLst>
      <p:ext uri="{BB962C8B-B14F-4D97-AF65-F5344CB8AC3E}">
        <p14:creationId xmlns:p14="http://schemas.microsoft.com/office/powerpoint/2010/main" val="1510186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Foodstuffs</a:t>
            </a:r>
            <a:endParaRPr lang="en-GB" dirty="0"/>
          </a:p>
        </p:txBody>
      </p:sp>
      <p:sp>
        <p:nvSpPr>
          <p:cNvPr id="3" name="Content Placeholder 2"/>
          <p:cNvSpPr>
            <a:spLocks noGrp="1"/>
          </p:cNvSpPr>
          <p:nvPr>
            <p:ph idx="1"/>
          </p:nvPr>
        </p:nvSpPr>
        <p:spPr/>
        <p:txBody>
          <a:bodyPr>
            <a:normAutofit/>
          </a:bodyPr>
          <a:lstStyle/>
          <a:p>
            <a:pPr lvl="1"/>
            <a:r>
              <a:rPr lang="en-GB" dirty="0" smtClean="0"/>
              <a:t>Driver:</a:t>
            </a:r>
          </a:p>
          <a:p>
            <a:pPr lvl="2"/>
            <a:r>
              <a:rPr lang="en-GB" dirty="0" smtClean="0"/>
              <a:t>Develops an infectious disease employer to notify local health authority immediately</a:t>
            </a:r>
          </a:p>
          <a:p>
            <a:pPr lvl="2"/>
            <a:r>
              <a:rPr lang="en-GB" dirty="0" smtClean="0"/>
              <a:t>Wash </a:t>
            </a:r>
            <a:r>
              <a:rPr lang="en-GB" dirty="0" err="1" smtClean="0"/>
              <a:t>handbasin</a:t>
            </a:r>
            <a:r>
              <a:rPr lang="en-GB" dirty="0" smtClean="0"/>
              <a:t>, clean water available when carrying uncovered food (except bread)</a:t>
            </a:r>
          </a:p>
          <a:p>
            <a:pPr lvl="2"/>
            <a:r>
              <a:rPr lang="en-GB" dirty="0" smtClean="0"/>
              <a:t>Wash </a:t>
            </a:r>
            <a:r>
              <a:rPr lang="en-GB" dirty="0" err="1" smtClean="0"/>
              <a:t>handbasin</a:t>
            </a:r>
            <a:r>
              <a:rPr lang="en-GB" dirty="0" smtClean="0"/>
              <a:t>, clean water, soap and a nailbrush available when carrying meat</a:t>
            </a:r>
          </a:p>
          <a:p>
            <a:pPr lvl="2"/>
            <a:r>
              <a:rPr lang="en-GB" dirty="0" smtClean="0"/>
              <a:t>In Scotland all food carrying vehicles must have wash </a:t>
            </a:r>
            <a:r>
              <a:rPr lang="en-GB" dirty="0" err="1" smtClean="0"/>
              <a:t>handbasin</a:t>
            </a:r>
            <a:r>
              <a:rPr lang="en-GB" dirty="0" smtClean="0"/>
              <a:t>, clean water, soap and a nailbrush </a:t>
            </a:r>
          </a:p>
          <a:p>
            <a:pPr lvl="2"/>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4</a:t>
            </a:fld>
            <a:endParaRPr lang="en-GB"/>
          </a:p>
        </p:txBody>
      </p:sp>
    </p:spTree>
    <p:extLst>
      <p:ext uri="{BB962C8B-B14F-4D97-AF65-F5344CB8AC3E}">
        <p14:creationId xmlns:p14="http://schemas.microsoft.com/office/powerpoint/2010/main" val="859996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Foodstuffs</a:t>
            </a:r>
            <a:endParaRPr lang="en-GB" dirty="0"/>
          </a:p>
        </p:txBody>
      </p:sp>
      <p:sp>
        <p:nvSpPr>
          <p:cNvPr id="3" name="Content Placeholder 2"/>
          <p:cNvSpPr>
            <a:spLocks noGrp="1"/>
          </p:cNvSpPr>
          <p:nvPr>
            <p:ph idx="1"/>
          </p:nvPr>
        </p:nvSpPr>
        <p:spPr/>
        <p:txBody>
          <a:bodyPr>
            <a:normAutofit/>
          </a:bodyPr>
          <a:lstStyle/>
          <a:p>
            <a:pPr lvl="1"/>
            <a:r>
              <a:rPr lang="en-GB" dirty="0" smtClean="0"/>
              <a:t>Mobile shops and food delivery vehicles must not be garaged with food still inside unless it can be kept clean</a:t>
            </a:r>
          </a:p>
          <a:p>
            <a:pPr lvl="1"/>
            <a:r>
              <a:rPr lang="en-GB" dirty="0" smtClean="0"/>
              <a:t>An authorised council official can enter and detain any food-carrying vehicle except those owned by a rail company or vehicles operated by haulage contractors</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5</a:t>
            </a:fld>
            <a:endParaRPr lang="en-GB"/>
          </a:p>
        </p:txBody>
      </p:sp>
    </p:spTree>
    <p:extLst>
      <p:ext uri="{BB962C8B-B14F-4D97-AF65-F5344CB8AC3E}">
        <p14:creationId xmlns:p14="http://schemas.microsoft.com/office/powerpoint/2010/main" val="1753027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Foodstuffs</a:t>
            </a:r>
            <a:endParaRPr lang="en-GB" dirty="0"/>
          </a:p>
        </p:txBody>
      </p:sp>
      <p:sp>
        <p:nvSpPr>
          <p:cNvPr id="3" name="Content Placeholder 2"/>
          <p:cNvSpPr>
            <a:spLocks noGrp="1"/>
          </p:cNvSpPr>
          <p:nvPr>
            <p:ph idx="1"/>
          </p:nvPr>
        </p:nvSpPr>
        <p:spPr/>
        <p:txBody>
          <a:bodyPr>
            <a:normAutofit lnSpcReduction="10000"/>
          </a:bodyPr>
          <a:lstStyle/>
          <a:p>
            <a:r>
              <a:rPr lang="en-GB" dirty="0" smtClean="0"/>
              <a:t>Perishables:</a:t>
            </a:r>
          </a:p>
          <a:p>
            <a:pPr lvl="1"/>
            <a:r>
              <a:rPr lang="en-GB" dirty="0" smtClean="0"/>
              <a:t>Agreement on the International Carriage of Perishable Foodstuffs (ATP)</a:t>
            </a:r>
          </a:p>
          <a:p>
            <a:pPr lvl="2"/>
            <a:r>
              <a:rPr lang="en-GB" dirty="0" smtClean="0"/>
              <a:t>Applies to quick frozen, deep frozen, frozen and non-frozen foodstuffs</a:t>
            </a:r>
          </a:p>
          <a:p>
            <a:pPr lvl="2"/>
            <a:r>
              <a:rPr lang="en-GB" dirty="0" smtClean="0"/>
              <a:t>But not to fresh vegetables and soft fruit </a:t>
            </a:r>
          </a:p>
          <a:p>
            <a:pPr lvl="1"/>
            <a:r>
              <a:rPr lang="en-GB" dirty="0" smtClean="0"/>
              <a:t>UK International Carriage of Perishable Foodstuffs Act 1976</a:t>
            </a:r>
          </a:p>
          <a:p>
            <a:pPr lvl="1"/>
            <a:r>
              <a:rPr lang="en-GB" dirty="0" smtClean="0"/>
              <a:t>Vehicles to be tested very 6 years</a:t>
            </a:r>
          </a:p>
          <a:p>
            <a:pPr lvl="2"/>
            <a:r>
              <a:rPr lang="en-GB" dirty="0" smtClean="0"/>
              <a:t>Body and temperature control standards</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6</a:t>
            </a:fld>
            <a:endParaRPr lang="en-GB"/>
          </a:p>
        </p:txBody>
      </p:sp>
    </p:spTree>
    <p:extLst>
      <p:ext uri="{BB962C8B-B14F-4D97-AF65-F5344CB8AC3E}">
        <p14:creationId xmlns:p14="http://schemas.microsoft.com/office/powerpoint/2010/main" val="3909710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Foodstuffs</a:t>
            </a:r>
            <a:endParaRPr lang="en-GB" dirty="0"/>
          </a:p>
        </p:txBody>
      </p:sp>
      <p:sp>
        <p:nvSpPr>
          <p:cNvPr id="3" name="Content Placeholder 2"/>
          <p:cNvSpPr>
            <a:spLocks noGrp="1"/>
          </p:cNvSpPr>
          <p:nvPr>
            <p:ph idx="1"/>
          </p:nvPr>
        </p:nvSpPr>
        <p:spPr/>
        <p:txBody>
          <a:bodyPr>
            <a:normAutofit/>
          </a:bodyPr>
          <a:lstStyle/>
          <a:p>
            <a:r>
              <a:rPr lang="en-GB" dirty="0" smtClean="0"/>
              <a:t>Perishables: Temperature controlled </a:t>
            </a:r>
          </a:p>
          <a:p>
            <a:pPr lvl="1"/>
            <a:r>
              <a:rPr lang="en-GB" dirty="0" smtClean="0"/>
              <a:t>Food Hygiene (Amendment) Regulations 1990</a:t>
            </a:r>
          </a:p>
          <a:p>
            <a:pPr lvl="2"/>
            <a:r>
              <a:rPr lang="en-GB" dirty="0" smtClean="0"/>
              <a:t>Apply to goods vehicles exceeding 7.5 tonnes gross</a:t>
            </a:r>
          </a:p>
          <a:p>
            <a:pPr lvl="2"/>
            <a:r>
              <a:rPr lang="en-GB" dirty="0" smtClean="0"/>
              <a:t>Must be able to maintain -5⁰C or -8⁰C for chilled foods</a:t>
            </a:r>
          </a:p>
          <a:p>
            <a:pPr lvl="2"/>
            <a:r>
              <a:rPr lang="en-GB" dirty="0" smtClean="0"/>
              <a:t>Must be able to maintain +63⁰C for hot foods</a:t>
            </a:r>
          </a:p>
          <a:p>
            <a:pPr lvl="2"/>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7</a:t>
            </a:fld>
            <a:endParaRPr lang="en-GB"/>
          </a:p>
        </p:txBody>
      </p:sp>
    </p:spTree>
    <p:extLst>
      <p:ext uri="{BB962C8B-B14F-4D97-AF65-F5344CB8AC3E}">
        <p14:creationId xmlns:p14="http://schemas.microsoft.com/office/powerpoint/2010/main" val="4176025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Foodstuffs</a:t>
            </a:r>
            <a:endParaRPr lang="en-GB" dirty="0"/>
          </a:p>
        </p:txBody>
      </p:sp>
      <p:sp>
        <p:nvSpPr>
          <p:cNvPr id="3" name="Content Placeholder 2"/>
          <p:cNvSpPr>
            <a:spLocks noGrp="1"/>
          </p:cNvSpPr>
          <p:nvPr>
            <p:ph idx="1"/>
          </p:nvPr>
        </p:nvSpPr>
        <p:spPr/>
        <p:txBody>
          <a:bodyPr>
            <a:normAutofit/>
          </a:bodyPr>
          <a:lstStyle/>
          <a:p>
            <a:r>
              <a:rPr lang="en-GB" dirty="0" smtClean="0"/>
              <a:t>Perishables: Quick frozen</a:t>
            </a:r>
          </a:p>
          <a:p>
            <a:pPr lvl="1"/>
            <a:r>
              <a:rPr lang="en-GB" dirty="0" smtClean="0"/>
              <a:t>UK Quick-frozen Foodstuffs (QFF) Regulations 1990</a:t>
            </a:r>
          </a:p>
          <a:p>
            <a:pPr lvl="2"/>
            <a:r>
              <a:rPr lang="en-GB" dirty="0" smtClean="0"/>
              <a:t>Long distance transport: Must be able to maintain -18⁰C tolerance of + 3⁰C</a:t>
            </a:r>
          </a:p>
          <a:p>
            <a:pPr lvl="2"/>
            <a:r>
              <a:rPr lang="en-GB" dirty="0" smtClean="0"/>
              <a:t>Local Transport: Must be able to maintain -18⁰C tolerance of + 6⁰C</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8</a:t>
            </a:fld>
            <a:endParaRPr lang="en-GB"/>
          </a:p>
        </p:txBody>
      </p:sp>
    </p:spTree>
    <p:extLst>
      <p:ext uri="{BB962C8B-B14F-4D97-AF65-F5344CB8AC3E}">
        <p14:creationId xmlns:p14="http://schemas.microsoft.com/office/powerpoint/2010/main" val="183478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 value Bulk Products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Carried in calibrated vehicles</a:t>
            </a:r>
          </a:p>
          <a:p>
            <a:r>
              <a:rPr lang="en-GB" dirty="0" smtClean="0"/>
              <a:t>Sold by weighted quantities (multiples of 0.2 cubic metres)</a:t>
            </a:r>
          </a:p>
          <a:p>
            <a:r>
              <a:rPr lang="en-GB" dirty="0" smtClean="0"/>
              <a:t>Sand and ballast (shingle, ashes. Clinker </a:t>
            </a:r>
            <a:r>
              <a:rPr lang="en-GB" dirty="0" err="1" smtClean="0"/>
              <a:t>etc</a:t>
            </a:r>
            <a:r>
              <a:rPr lang="en-GB" dirty="0" smtClean="0"/>
              <a:t>)</a:t>
            </a:r>
          </a:p>
          <a:p>
            <a:pPr lvl="1"/>
            <a:r>
              <a:rPr lang="en-GB" dirty="0" smtClean="0"/>
              <a:t>Driver to carry consignment note stating:</a:t>
            </a:r>
          </a:p>
          <a:p>
            <a:pPr lvl="2"/>
            <a:r>
              <a:rPr lang="en-GB" dirty="0" smtClean="0"/>
              <a:t>Seller’s name and address</a:t>
            </a:r>
          </a:p>
          <a:p>
            <a:pPr lvl="2"/>
            <a:r>
              <a:rPr lang="en-GB" dirty="0" smtClean="0"/>
              <a:t>Buyer’s name and address</a:t>
            </a:r>
          </a:p>
          <a:p>
            <a:pPr lvl="2"/>
            <a:r>
              <a:rPr lang="en-GB" dirty="0" smtClean="0"/>
              <a:t>Description of the type of ballast</a:t>
            </a:r>
          </a:p>
          <a:p>
            <a:pPr lvl="2"/>
            <a:r>
              <a:rPr lang="en-GB" dirty="0" smtClean="0"/>
              <a:t>Quantity by weight/volume</a:t>
            </a:r>
          </a:p>
          <a:p>
            <a:pPr lvl="2"/>
            <a:r>
              <a:rPr lang="en-GB" dirty="0" smtClean="0"/>
              <a:t>Details of the vehicle</a:t>
            </a:r>
          </a:p>
          <a:p>
            <a:pPr lvl="2"/>
            <a:r>
              <a:rPr lang="en-GB" dirty="0" smtClean="0"/>
              <a:t>Date, time and place of loading</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9</a:t>
            </a:fld>
            <a:endParaRPr lang="en-GB"/>
          </a:p>
        </p:txBody>
      </p:sp>
    </p:spTree>
    <p:extLst>
      <p:ext uri="{BB962C8B-B14F-4D97-AF65-F5344CB8AC3E}">
        <p14:creationId xmlns:p14="http://schemas.microsoft.com/office/powerpoint/2010/main" val="462284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 value Bulk Products</a:t>
            </a:r>
            <a:endParaRPr lang="en-GB" dirty="0"/>
          </a:p>
        </p:txBody>
      </p:sp>
      <p:sp>
        <p:nvSpPr>
          <p:cNvPr id="3" name="Content Placeholder 2"/>
          <p:cNvSpPr>
            <a:spLocks noGrp="1"/>
          </p:cNvSpPr>
          <p:nvPr>
            <p:ph idx="1"/>
          </p:nvPr>
        </p:nvSpPr>
        <p:spPr/>
        <p:txBody>
          <a:bodyPr>
            <a:normAutofit/>
          </a:bodyPr>
          <a:lstStyle/>
          <a:p>
            <a:r>
              <a:rPr lang="en-GB" dirty="0" smtClean="0"/>
              <a:t>Solid fuels require a similar consignment note</a:t>
            </a:r>
          </a:p>
          <a:p>
            <a:r>
              <a:rPr lang="en-GB" dirty="0" smtClean="0"/>
              <a:t>Sand, gravel and crushed rock taken from a quarry incurs a tax of £1.60 per tonne</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10</a:t>
            </a:fld>
            <a:endParaRPr lang="en-GB"/>
          </a:p>
        </p:txBody>
      </p:sp>
    </p:spTree>
    <p:extLst>
      <p:ext uri="{BB962C8B-B14F-4D97-AF65-F5344CB8AC3E}">
        <p14:creationId xmlns:p14="http://schemas.microsoft.com/office/powerpoint/2010/main" val="4289216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Unitised Loads</a:t>
            </a:r>
            <a:endParaRPr lang="en-GB" dirty="0"/>
          </a:p>
        </p:txBody>
      </p:sp>
      <p:sp>
        <p:nvSpPr>
          <p:cNvPr id="3" name="Content Placeholder 2"/>
          <p:cNvSpPr>
            <a:spLocks noGrp="1"/>
          </p:cNvSpPr>
          <p:nvPr>
            <p:ph idx="1"/>
          </p:nvPr>
        </p:nvSpPr>
        <p:spPr/>
        <p:txBody>
          <a:bodyPr/>
          <a:lstStyle/>
          <a:p>
            <a:r>
              <a:rPr lang="en-GB" dirty="0" smtClean="0"/>
              <a:t>Twenty Foot Equivalent (TUE)</a:t>
            </a:r>
          </a:p>
          <a:p>
            <a:r>
              <a:rPr lang="en-GB" dirty="0" smtClean="0"/>
              <a:t>Forty Foot Equivalent (FUE)</a:t>
            </a:r>
          </a:p>
          <a:p>
            <a:r>
              <a:rPr lang="en-GB" dirty="0" smtClean="0"/>
              <a:t>Container ships among the largest ocean-going vessels</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11</a:t>
            </a:fld>
            <a:endParaRPr lang="en-GB"/>
          </a:p>
        </p:txBody>
      </p:sp>
    </p:spTree>
    <p:extLst>
      <p:ext uri="{BB962C8B-B14F-4D97-AF65-F5344CB8AC3E}">
        <p14:creationId xmlns:p14="http://schemas.microsoft.com/office/powerpoint/2010/main" val="2565945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Emma </a:t>
            </a:r>
            <a:r>
              <a:rPr lang="en-GB" dirty="0" err="1" smtClean="0"/>
              <a:t>Mærsk</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77528" y="1600201"/>
            <a:ext cx="4906640" cy="3271094"/>
          </a:xfrm>
        </p:spPr>
      </p:pic>
      <p:sp>
        <p:nvSpPr>
          <p:cNvPr id="5" name="TextBox 4"/>
          <p:cNvSpPr txBox="1"/>
          <p:nvPr/>
        </p:nvSpPr>
        <p:spPr>
          <a:xfrm>
            <a:off x="6084168" y="1772816"/>
            <a:ext cx="2736304" cy="1754326"/>
          </a:xfrm>
          <a:prstGeom prst="rect">
            <a:avLst/>
          </a:prstGeom>
          <a:noFill/>
        </p:spPr>
        <p:txBody>
          <a:bodyPr wrap="square" rtlCol="0">
            <a:spAutoFit/>
          </a:bodyPr>
          <a:lstStyle/>
          <a:p>
            <a:r>
              <a:rPr lang="en-GB" dirty="0" smtClean="0"/>
              <a:t>Tonnage – 170,794 GT</a:t>
            </a:r>
          </a:p>
          <a:p>
            <a:r>
              <a:rPr lang="en-GB" dirty="0" smtClean="0"/>
              <a:t>Length – 397m</a:t>
            </a:r>
          </a:p>
          <a:p>
            <a:r>
              <a:rPr lang="en-GB" dirty="0" smtClean="0"/>
              <a:t>Width – 56m</a:t>
            </a:r>
          </a:p>
          <a:p>
            <a:r>
              <a:rPr lang="en-GB" dirty="0" smtClean="0"/>
              <a:t>Draft – 16.02m</a:t>
            </a:r>
          </a:p>
          <a:p>
            <a:r>
              <a:rPr lang="en-GB" dirty="0" smtClean="0"/>
              <a:t>Height Keel to deck – 30m</a:t>
            </a:r>
          </a:p>
          <a:p>
            <a:r>
              <a:rPr lang="en-GB" dirty="0" smtClean="0"/>
              <a:t>Capacity – 14,700 TEU</a:t>
            </a:r>
            <a:endParaRPr lang="en-GB" dirty="0"/>
          </a:p>
        </p:txBody>
      </p:sp>
      <p:sp>
        <p:nvSpPr>
          <p:cNvPr id="3" name="Footer Placeholder 2"/>
          <p:cNvSpPr>
            <a:spLocks noGrp="1"/>
          </p:cNvSpPr>
          <p:nvPr>
            <p:ph type="ftr" sz="quarter" idx="11"/>
          </p:nvPr>
        </p:nvSpPr>
        <p:spPr/>
        <p:txBody>
          <a:bodyPr/>
          <a:lstStyle/>
          <a:p>
            <a:r>
              <a:rPr lang="en-GB" smtClean="0"/>
              <a:t>UWTSD School of Logistics and Manufacturing Engineering</a:t>
            </a:r>
            <a:endParaRPr lang="en-GB"/>
          </a:p>
        </p:txBody>
      </p:sp>
      <p:sp>
        <p:nvSpPr>
          <p:cNvPr id="6" name="Slide Number Placeholder 5"/>
          <p:cNvSpPr>
            <a:spLocks noGrp="1"/>
          </p:cNvSpPr>
          <p:nvPr>
            <p:ph type="sldNum" sz="quarter" idx="12"/>
          </p:nvPr>
        </p:nvSpPr>
        <p:spPr/>
        <p:txBody>
          <a:bodyPr/>
          <a:lstStyle/>
          <a:p>
            <a:fld id="{77F65E02-9C74-43E9-81C9-6CC1F5C49574}" type="slidenum">
              <a:rPr lang="en-GB" smtClean="0"/>
              <a:t>12</a:t>
            </a:fld>
            <a:endParaRPr lang="en-GB"/>
          </a:p>
        </p:txBody>
      </p:sp>
    </p:spTree>
    <p:extLst>
      <p:ext uri="{BB962C8B-B14F-4D97-AF65-F5344CB8AC3E}">
        <p14:creationId xmlns:p14="http://schemas.microsoft.com/office/powerpoint/2010/main" val="2174351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Mærsk</a:t>
            </a:r>
            <a:r>
              <a:rPr lang="en-GB" dirty="0" smtClean="0"/>
              <a:t> </a:t>
            </a:r>
            <a:r>
              <a:rPr lang="en-GB" dirty="0" err="1" smtClean="0"/>
              <a:t>Mc</a:t>
            </a:r>
            <a:r>
              <a:rPr lang="en-GB" dirty="0" smtClean="0"/>
              <a:t>-Kinney </a:t>
            </a:r>
            <a:r>
              <a:rPr lang="en-GB" dirty="0" err="1" smtClean="0"/>
              <a:t>Møller</a:t>
            </a:r>
            <a:r>
              <a:rPr lang="en-GB" dirty="0" smtClean="0"/>
              <a: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76201" y="1600200"/>
            <a:ext cx="6791597" cy="4525963"/>
          </a:xfrm>
        </p:spPr>
      </p:pic>
      <p:sp>
        <p:nvSpPr>
          <p:cNvPr id="5" name="Rectangle 4"/>
          <p:cNvSpPr/>
          <p:nvPr/>
        </p:nvSpPr>
        <p:spPr>
          <a:xfrm>
            <a:off x="3240610" y="3244334"/>
            <a:ext cx="2662780" cy="369332"/>
          </a:xfrm>
          <a:prstGeom prst="rect">
            <a:avLst/>
          </a:prstGeom>
        </p:spPr>
        <p:txBody>
          <a:bodyPr wrap="none">
            <a:spAutoFit/>
          </a:bodyPr>
          <a:lstStyle/>
          <a:p>
            <a:r>
              <a:rPr lang="en-GB" b="1" dirty="0" err="1" smtClean="0"/>
              <a:t>Mærsk</a:t>
            </a:r>
            <a:r>
              <a:rPr lang="en-GB" b="1" dirty="0" smtClean="0"/>
              <a:t> </a:t>
            </a:r>
            <a:r>
              <a:rPr lang="en-GB" b="1" dirty="0" err="1" smtClean="0"/>
              <a:t>Mc</a:t>
            </a:r>
            <a:r>
              <a:rPr lang="en-GB" b="1" dirty="0" smtClean="0"/>
              <a:t>-Kinney </a:t>
            </a:r>
            <a:r>
              <a:rPr lang="en-GB" b="1" dirty="0" err="1" smtClean="0"/>
              <a:t>Møller</a:t>
            </a:r>
            <a:r>
              <a:rPr lang="en-GB" b="1" dirty="0" smtClean="0"/>
              <a:t> </a:t>
            </a:r>
            <a:endParaRPr lang="en-GB" dirty="0"/>
          </a:p>
        </p:txBody>
      </p:sp>
      <p:sp>
        <p:nvSpPr>
          <p:cNvPr id="3" name="Footer Placeholder 2"/>
          <p:cNvSpPr>
            <a:spLocks noGrp="1"/>
          </p:cNvSpPr>
          <p:nvPr>
            <p:ph type="ftr" sz="quarter" idx="11"/>
          </p:nvPr>
        </p:nvSpPr>
        <p:spPr/>
        <p:txBody>
          <a:bodyPr/>
          <a:lstStyle/>
          <a:p>
            <a:r>
              <a:rPr lang="en-GB" smtClean="0"/>
              <a:t>UWTSD School of Logistics and Manufacturing Engineering</a:t>
            </a:r>
            <a:endParaRPr lang="en-GB"/>
          </a:p>
        </p:txBody>
      </p:sp>
      <p:sp>
        <p:nvSpPr>
          <p:cNvPr id="6" name="Slide Number Placeholder 5"/>
          <p:cNvSpPr>
            <a:spLocks noGrp="1"/>
          </p:cNvSpPr>
          <p:nvPr>
            <p:ph type="sldNum" sz="quarter" idx="12"/>
          </p:nvPr>
        </p:nvSpPr>
        <p:spPr/>
        <p:txBody>
          <a:bodyPr/>
          <a:lstStyle/>
          <a:p>
            <a:fld id="{77F65E02-9C74-43E9-81C9-6CC1F5C49574}" type="slidenum">
              <a:rPr lang="en-GB" smtClean="0"/>
              <a:t>13</a:t>
            </a:fld>
            <a:endParaRPr lang="en-GB"/>
          </a:p>
        </p:txBody>
      </p:sp>
    </p:spTree>
    <p:extLst>
      <p:ext uri="{BB962C8B-B14F-4D97-AF65-F5344CB8AC3E}">
        <p14:creationId xmlns:p14="http://schemas.microsoft.com/office/powerpoint/2010/main" val="1208310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Air Unitised Loads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1165" y="1600200"/>
            <a:ext cx="5781669" cy="4525963"/>
          </a:xfrm>
        </p:spPr>
      </p:pic>
      <p:sp>
        <p:nvSpPr>
          <p:cNvPr id="3" name="Footer Placeholder 2"/>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14</a:t>
            </a:fld>
            <a:endParaRPr lang="en-GB"/>
          </a:p>
        </p:txBody>
      </p:sp>
    </p:spTree>
    <p:extLst>
      <p:ext uri="{BB962C8B-B14F-4D97-AF65-F5344CB8AC3E}">
        <p14:creationId xmlns:p14="http://schemas.microsoft.com/office/powerpoint/2010/main" val="768985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Livestock</a:t>
            </a:r>
            <a:endParaRPr lang="en-GB" dirty="0"/>
          </a:p>
        </p:txBody>
      </p:sp>
      <p:sp>
        <p:nvSpPr>
          <p:cNvPr id="3" name="Content Placeholder 2"/>
          <p:cNvSpPr>
            <a:spLocks noGrp="1"/>
          </p:cNvSpPr>
          <p:nvPr>
            <p:ph idx="1"/>
          </p:nvPr>
        </p:nvSpPr>
        <p:spPr/>
        <p:txBody>
          <a:bodyPr/>
          <a:lstStyle/>
          <a:p>
            <a:r>
              <a:rPr lang="en-GB" dirty="0" smtClean="0"/>
              <a:t>‘No animal shall be transported unless it is fit for the intended journey, and all animals shall be transported in conditions guaranteed not to cause  them injury or unnecessary suffering’</a:t>
            </a:r>
          </a:p>
          <a:p>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15</a:t>
            </a:fld>
            <a:endParaRPr lang="en-GB"/>
          </a:p>
        </p:txBody>
      </p:sp>
    </p:spTree>
    <p:extLst>
      <p:ext uri="{BB962C8B-B14F-4D97-AF65-F5344CB8AC3E}">
        <p14:creationId xmlns:p14="http://schemas.microsoft.com/office/powerpoint/2010/main" val="1669428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Abnormal Indivisible Loads (AILs)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Special Types Vehicles </a:t>
            </a:r>
          </a:p>
          <a:p>
            <a:pPr lvl="1"/>
            <a:r>
              <a:rPr lang="en-GB" dirty="0" smtClean="0"/>
              <a:t>Cat 1 – up to 50 tonnes</a:t>
            </a:r>
          </a:p>
          <a:p>
            <a:pPr lvl="1"/>
            <a:r>
              <a:rPr lang="en-GB" dirty="0" smtClean="0"/>
              <a:t>Cat 2 – up to 80 tonnes</a:t>
            </a:r>
          </a:p>
          <a:p>
            <a:pPr lvl="1"/>
            <a:r>
              <a:rPr lang="en-GB" dirty="0" smtClean="0"/>
              <a:t>Cat 3 – up to 150 tonnes</a:t>
            </a:r>
          </a:p>
          <a:p>
            <a:r>
              <a:rPr lang="en-GB" dirty="0" smtClean="0"/>
              <a:t>Police notification – 2 working days clear notice</a:t>
            </a:r>
          </a:p>
          <a:p>
            <a:pPr lvl="1"/>
            <a:r>
              <a:rPr lang="en-GB" dirty="0" smtClean="0"/>
              <a:t>Vehicle and load more than 2.9m wide</a:t>
            </a:r>
          </a:p>
          <a:p>
            <a:pPr lvl="1"/>
            <a:r>
              <a:rPr lang="en-GB" dirty="0" smtClean="0"/>
              <a:t>Vehicle and load (or trailer and load) over 18.3m long or the combination of vehicle/trailer over 25.9m long</a:t>
            </a:r>
          </a:p>
          <a:p>
            <a:pPr lvl="1"/>
            <a:r>
              <a:rPr lang="en-GB" dirty="0" smtClean="0"/>
              <a:t>Load projects more than 3.05m to front or rear</a:t>
            </a:r>
          </a:p>
          <a:p>
            <a:pPr lvl="1"/>
            <a:r>
              <a:rPr lang="en-GB" dirty="0" smtClean="0"/>
              <a:t>Gross weight of vehicle and load exceeds 80 tonnes</a:t>
            </a:r>
          </a:p>
          <a:p>
            <a:pPr lvl="1"/>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16</a:t>
            </a:fld>
            <a:endParaRPr lang="en-GB"/>
          </a:p>
        </p:txBody>
      </p:sp>
    </p:spTree>
    <p:extLst>
      <p:ext uri="{BB962C8B-B14F-4D97-AF65-F5344CB8AC3E}">
        <p14:creationId xmlns:p14="http://schemas.microsoft.com/office/powerpoint/2010/main" val="3703763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Abnormal Indivisible Loads (AILs)</a:t>
            </a:r>
            <a:endParaRPr lang="en-GB" dirty="0"/>
          </a:p>
        </p:txBody>
      </p:sp>
      <p:sp>
        <p:nvSpPr>
          <p:cNvPr id="3" name="Content Placeholder 2"/>
          <p:cNvSpPr>
            <a:spLocks noGrp="1"/>
          </p:cNvSpPr>
          <p:nvPr>
            <p:ph idx="1"/>
          </p:nvPr>
        </p:nvSpPr>
        <p:spPr/>
        <p:txBody>
          <a:bodyPr>
            <a:normAutofit/>
          </a:bodyPr>
          <a:lstStyle/>
          <a:p>
            <a:r>
              <a:rPr lang="en-GB" dirty="0" smtClean="0"/>
              <a:t>Highway and Bridge Authorities – 5 working days clear notice</a:t>
            </a:r>
          </a:p>
          <a:p>
            <a:pPr lvl="1"/>
            <a:r>
              <a:rPr lang="en-GB" dirty="0" smtClean="0"/>
              <a:t>No stopping on the bridge!</a:t>
            </a:r>
          </a:p>
          <a:p>
            <a:pPr lvl="1"/>
            <a:r>
              <a:rPr lang="en-GB" dirty="0" smtClean="0"/>
              <a:t>Indemnity against any damage to the road or the bridge</a:t>
            </a:r>
          </a:p>
          <a:p>
            <a:pPr lvl="1"/>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17</a:t>
            </a:fld>
            <a:endParaRPr lang="en-GB"/>
          </a:p>
        </p:txBody>
      </p:sp>
    </p:spTree>
    <p:extLst>
      <p:ext uri="{BB962C8B-B14F-4D97-AF65-F5344CB8AC3E}">
        <p14:creationId xmlns:p14="http://schemas.microsoft.com/office/powerpoint/2010/main" val="1645774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European Agreement concerning the International Carriage of Dangerous Goods by Road (ADR) </a:t>
            </a:r>
            <a:endParaRPr lang="en-GB" sz="2800" dirty="0"/>
          </a:p>
        </p:txBody>
      </p:sp>
      <p:sp>
        <p:nvSpPr>
          <p:cNvPr id="3" name="Content Placeholder 2"/>
          <p:cNvSpPr>
            <a:spLocks noGrp="1"/>
          </p:cNvSpPr>
          <p:nvPr>
            <p:ph idx="1"/>
          </p:nvPr>
        </p:nvSpPr>
        <p:spPr/>
        <p:txBody>
          <a:bodyPr/>
          <a:lstStyle/>
          <a:p>
            <a:r>
              <a:rPr lang="en-GB" dirty="0" smtClean="0"/>
              <a:t>All EU countries are signatories but more than just EU countries included.</a:t>
            </a:r>
          </a:p>
          <a:p>
            <a:r>
              <a:rPr lang="en-GB" dirty="0" smtClean="0"/>
              <a:t>Go here </a:t>
            </a:r>
          </a:p>
          <a:p>
            <a:pPr lvl="1"/>
            <a:r>
              <a:rPr lang="en-GB" dirty="0" smtClean="0">
                <a:hlinkClick r:id="rId2"/>
              </a:rPr>
              <a:t>https://www.gov.uk/driving-dangerous-goods-and-special-loads</a:t>
            </a:r>
            <a:endParaRPr lang="en-GB" dirty="0" smtClean="0"/>
          </a:p>
          <a:p>
            <a:pPr lvl="1"/>
            <a:r>
              <a:rPr lang="en-GB" dirty="0" smtClean="0">
                <a:hlinkClick r:id="rId3"/>
              </a:rPr>
              <a:t>https://www.gov.uk/shipping-dangerous-goods</a:t>
            </a:r>
            <a:endParaRPr lang="en-GB" dirty="0" smtClean="0"/>
          </a:p>
          <a:p>
            <a:pPr lvl="1"/>
            <a:r>
              <a:rPr lang="en-GB" dirty="0" smtClean="0">
                <a:hlinkClick r:id="rId4"/>
              </a:rPr>
              <a:t>http://www.unece.org/trans/danger/publi/adr/adr2013/13contentse.html</a:t>
            </a:r>
            <a:endParaRPr lang="en-GB" dirty="0" smtClean="0"/>
          </a:p>
          <a:p>
            <a:pPr marL="457200" lvl="1" indent="0">
              <a:buNone/>
            </a:pPr>
            <a:endParaRPr lang="en-GB" dirty="0" smtClean="0"/>
          </a:p>
          <a:p>
            <a:pPr lvl="1"/>
            <a:endParaRPr lang="en-GB" dirty="0" smtClean="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18</a:t>
            </a:fld>
            <a:endParaRPr lang="en-GB"/>
          </a:p>
        </p:txBody>
      </p:sp>
    </p:spTree>
    <p:extLst>
      <p:ext uri="{BB962C8B-B14F-4D97-AF65-F5344CB8AC3E}">
        <p14:creationId xmlns:p14="http://schemas.microsoft.com/office/powerpoint/2010/main" val="2250441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European Agreement concerning the International Carriage of Dangerous Goods by Road (ADR) </a:t>
            </a:r>
            <a:endParaRPr lang="en-GB" sz="2800" dirty="0"/>
          </a:p>
        </p:txBody>
      </p:sp>
      <p:sp>
        <p:nvSpPr>
          <p:cNvPr id="3" name="Content Placeholder 2"/>
          <p:cNvSpPr>
            <a:spLocks noGrp="1"/>
          </p:cNvSpPr>
          <p:nvPr>
            <p:ph idx="1"/>
          </p:nvPr>
        </p:nvSpPr>
        <p:spPr/>
        <p:txBody>
          <a:bodyPr>
            <a:normAutofit fontScale="55000" lnSpcReduction="20000"/>
          </a:bodyPr>
          <a:lstStyle/>
          <a:p>
            <a:r>
              <a:rPr lang="en-GB" dirty="0" smtClean="0"/>
              <a:t>This will be the subject of the assignment which will be an online multiple choice/short essay exam in Moodle which will be available from Monday 20 June to Thursday 3 July</a:t>
            </a:r>
          </a:p>
          <a:p>
            <a:r>
              <a:rPr lang="en-GB" dirty="0" smtClean="0"/>
              <a:t>There will be around 20 questions. </a:t>
            </a:r>
          </a:p>
          <a:p>
            <a:r>
              <a:rPr lang="en-GB" dirty="0" smtClean="0"/>
              <a:t>They will be selected randomly – so a different test for each individual – so no telling your mate the answers are AAABCDAA……..it won’t work.</a:t>
            </a:r>
          </a:p>
          <a:p>
            <a:r>
              <a:rPr lang="en-GB" dirty="0" smtClean="0"/>
              <a:t>The exam will be time limited to 60 minutes so you will have a wee bit of pressure to find the answer quickly.   This means DON’T LEAVE IT TO THE LAST MINUTE TO GET YOUR SOURCES LINED UP AND BECOME FAMILIAR WITH WHAT THEY SAY AND HOW THEY ARE LAID OUT.</a:t>
            </a:r>
          </a:p>
          <a:p>
            <a:r>
              <a:rPr lang="en-GB" dirty="0" smtClean="0"/>
              <a:t>You will be able to stop and start the exam as you need to BUT the overall time for the exam will remain as 60 minutes.</a:t>
            </a:r>
          </a:p>
          <a:p>
            <a:r>
              <a:rPr lang="en-GB" dirty="0" smtClean="0"/>
              <a:t>You can look up the answer during the test – the point is to show that you have done this – not to show that you can memorise the Agreement, after all if you do this for real you will look up the latest regulations no?</a:t>
            </a:r>
          </a:p>
          <a:p>
            <a:r>
              <a:rPr lang="en-GB" dirty="0" smtClean="0"/>
              <a:t>He who finishes quick and with the right answers will get the highest marks.</a:t>
            </a:r>
          </a:p>
          <a:p>
            <a:r>
              <a:rPr lang="en-GB" dirty="0" smtClean="0"/>
              <a:t>So you have between now and the 3</a:t>
            </a:r>
            <a:r>
              <a:rPr lang="en-GB" baseline="30000" dirty="0" smtClean="0"/>
              <a:t>rd</a:t>
            </a:r>
            <a:r>
              <a:rPr lang="en-GB" dirty="0" smtClean="0"/>
              <a:t> of July to get familiar with the subject and prepare your background sources  </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19</a:t>
            </a:fld>
            <a:endParaRPr lang="en-GB"/>
          </a:p>
        </p:txBody>
      </p:sp>
    </p:spTree>
    <p:extLst>
      <p:ext uri="{BB962C8B-B14F-4D97-AF65-F5344CB8AC3E}">
        <p14:creationId xmlns:p14="http://schemas.microsoft.com/office/powerpoint/2010/main" val="42498801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Extent of market area</a:t>
            </a:r>
            <a:endParaRPr lang="en-GB" dirty="0"/>
          </a:p>
        </p:txBody>
      </p:sp>
      <p:sp>
        <p:nvSpPr>
          <p:cNvPr id="3" name="Content Placeholder 2"/>
          <p:cNvSpPr>
            <a:spLocks noGrp="1"/>
          </p:cNvSpPr>
          <p:nvPr>
            <p:ph idx="1"/>
          </p:nvPr>
        </p:nvSpPr>
        <p:spPr/>
        <p:txBody>
          <a:bodyPr/>
          <a:lstStyle/>
          <a:p>
            <a:r>
              <a:rPr lang="en-GB" dirty="0" smtClean="0"/>
              <a:t>Imagine there are two producers P and S</a:t>
            </a:r>
          </a:p>
          <a:p>
            <a:r>
              <a:rPr lang="en-GB" dirty="0" smtClean="0"/>
              <a:t>They are 200 miles apart</a:t>
            </a:r>
          </a:p>
          <a:p>
            <a:r>
              <a:rPr lang="en-GB" dirty="0" smtClean="0"/>
              <a:t>They both make widgets costing £50 each </a:t>
            </a:r>
          </a:p>
          <a:p>
            <a:r>
              <a:rPr lang="en-GB" dirty="0" smtClean="0"/>
              <a:t>P has a transportation cost of £0.60 per mile per widget</a:t>
            </a:r>
          </a:p>
          <a:p>
            <a:r>
              <a:rPr lang="en-GB" dirty="0" smtClean="0"/>
              <a:t>S has a transportation cost of £0.50 per mile per widget</a:t>
            </a:r>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20</a:t>
            </a:fld>
            <a:endParaRPr lang="en-GB"/>
          </a:p>
        </p:txBody>
      </p:sp>
    </p:spTree>
    <p:extLst>
      <p:ext uri="{BB962C8B-B14F-4D97-AF65-F5344CB8AC3E}">
        <p14:creationId xmlns:p14="http://schemas.microsoft.com/office/powerpoint/2010/main" val="812759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Extent of market area</a:t>
            </a:r>
            <a:endParaRPr lang="en-GB" dirty="0"/>
          </a:p>
        </p:txBody>
      </p:sp>
      <p:sp>
        <p:nvSpPr>
          <p:cNvPr id="3" name="Content Placeholder 2"/>
          <p:cNvSpPr>
            <a:spLocks noGrp="1"/>
          </p:cNvSpPr>
          <p:nvPr>
            <p:ph idx="1"/>
          </p:nvPr>
        </p:nvSpPr>
        <p:spPr/>
        <p:txBody>
          <a:bodyPr/>
          <a:lstStyle/>
          <a:p>
            <a:r>
              <a:rPr lang="en-GB" dirty="0" smtClean="0"/>
              <a:t>How far do their market areas extend?</a:t>
            </a:r>
          </a:p>
          <a:p>
            <a:r>
              <a:rPr lang="en-GB" dirty="0" smtClean="0"/>
              <a:t>Assumptions:</a:t>
            </a:r>
          </a:p>
          <a:p>
            <a:pPr lvl="1"/>
            <a:r>
              <a:rPr lang="en-GB" dirty="0" smtClean="0"/>
              <a:t>There is no difference in the widgets</a:t>
            </a:r>
          </a:p>
          <a:p>
            <a:pPr lvl="1"/>
            <a:r>
              <a:rPr lang="en-GB" dirty="0" smtClean="0"/>
              <a:t>The customer will buy the cheapest widget</a:t>
            </a:r>
            <a:endParaRPr lang="en-GB" dirty="0"/>
          </a:p>
        </p:txBody>
      </p:sp>
      <p:sp>
        <p:nvSpPr>
          <p:cNvPr id="4" name="Footer Placeholder 3"/>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21</a:t>
            </a:fld>
            <a:endParaRPr lang="en-GB"/>
          </a:p>
        </p:txBody>
      </p:sp>
    </p:spTree>
    <p:extLst>
      <p:ext uri="{BB962C8B-B14F-4D97-AF65-F5344CB8AC3E}">
        <p14:creationId xmlns:p14="http://schemas.microsoft.com/office/powerpoint/2010/main" val="4197424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9035016"/>
              </p:ext>
            </p:extLst>
          </p:nvPr>
        </p:nvGraphicFramePr>
        <p:xfrm>
          <a:off x="1043605" y="1844826"/>
          <a:ext cx="7056790" cy="3888435"/>
        </p:xfrm>
        <a:graphic>
          <a:graphicData uri="http://schemas.openxmlformats.org/drawingml/2006/table">
            <a:tbl>
              <a:tblPr>
                <a:tableStyleId>{5C22544A-7EE6-4342-B048-85BDC9FD1C3A}</a:tableStyleId>
              </a:tblPr>
              <a:tblGrid>
                <a:gridCol w="731195"/>
                <a:gridCol w="243730"/>
                <a:gridCol w="731195"/>
                <a:gridCol w="289432"/>
                <a:gridCol w="731195"/>
                <a:gridCol w="319898"/>
                <a:gridCol w="731195"/>
                <a:gridCol w="308472"/>
                <a:gridCol w="990159"/>
                <a:gridCol w="289432"/>
                <a:gridCol w="731195"/>
                <a:gridCol w="228497"/>
                <a:gridCol w="731195"/>
              </a:tblGrid>
              <a:tr h="259229">
                <a:tc>
                  <a:txBody>
                    <a:bodyPr/>
                    <a:lstStyle/>
                    <a:p>
                      <a:pPr algn="l" fontAlgn="b"/>
                      <a:endParaRPr lang="en-GB" sz="1100" b="0" i="0" u="none" strike="noStrike" dirty="0">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£0.60x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£0.50(200-x)</a:t>
                      </a:r>
                      <a:endParaRPr lang="en-GB" sz="1100" b="0" i="0" u="none" strike="noStrike">
                        <a:solidFill>
                          <a:srgbClr val="000000"/>
                        </a:solidFill>
                        <a:effectLst/>
                        <a:latin typeface="Calibri"/>
                      </a:endParaRPr>
                    </a:p>
                  </a:txBody>
                  <a:tcPr marL="9525" marR="9525" marT="9525" marB="0" anchor="b"/>
                </a:tc>
                <a:tc>
                  <a:txBody>
                    <a:bodyPr/>
                    <a:lstStyle/>
                    <a:p>
                      <a:pPr algn="ctr"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£0.60x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£100.00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l" fontAlgn="b"/>
                      <a:r>
                        <a:rPr lang="en-GB" sz="1100" u="none" strike="noStrike">
                          <a:effectLst/>
                        </a:rPr>
                        <a:t>£0.50x</a:t>
                      </a:r>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£0.60x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l" fontAlgn="b"/>
                      <a:r>
                        <a:rPr lang="en-GB" sz="1100" u="none" strike="noStrike">
                          <a:effectLst/>
                        </a:rPr>
                        <a:t>£0.50x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£100.00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l" fontAlgn="b"/>
                      <a:r>
                        <a:rPr lang="en-GB" sz="1100" u="none" strike="noStrike">
                          <a:effectLst/>
                        </a:rPr>
                        <a:t>£0.50x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l" fontAlgn="b"/>
                      <a:r>
                        <a:rPr lang="en-GB" sz="1100" u="none" strike="noStrike">
                          <a:effectLst/>
                        </a:rPr>
                        <a:t>£0.50x</a:t>
                      </a:r>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£1.10x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£150</a:t>
                      </a:r>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£1.10x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£150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£50</a:t>
                      </a:r>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£1.10x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£100</a:t>
                      </a:r>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l" fontAlgn="b"/>
                      <a:r>
                        <a:rPr lang="en-GB" sz="1100" u="none" strike="noStrike">
                          <a:effectLst/>
                        </a:rPr>
                        <a:t>£100/1.1</a:t>
                      </a:r>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P</a:t>
                      </a:r>
                      <a:endParaRPr lang="en-GB" sz="1100" b="0" i="0" u="none" strike="noStrike">
                        <a:solidFill>
                          <a:srgbClr val="000000"/>
                        </a:solidFill>
                        <a:effectLst/>
                        <a:latin typeface="Calibri"/>
                      </a:endParaRPr>
                    </a:p>
                  </a:txBody>
                  <a:tcPr marL="9525" marR="9525" marT="9525" marB="0" anchor="b"/>
                </a:tc>
                <a:tc>
                  <a:txBody>
                    <a:bodyPr/>
                    <a:lstStyle/>
                    <a:p>
                      <a:pPr algn="ctr"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smtClean="0">
                          <a:effectLst/>
                        </a:rPr>
                        <a:t>S (200</a:t>
                      </a:r>
                      <a:r>
                        <a:rPr lang="en-GB" sz="1100" u="none" strike="noStrike" baseline="0" dirty="0" smtClean="0">
                          <a:effectLst/>
                        </a:rPr>
                        <a:t> – P)</a:t>
                      </a:r>
                      <a:endParaRPr lang="en-GB" sz="1100" b="0" i="0" u="none" strike="noStrike" dirty="0">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r>
              <a:tr h="259229">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x</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90.9</a:t>
                      </a:r>
                      <a:endParaRPr lang="en-GB" sz="1100" b="0" i="0" u="none" strike="noStrike">
                        <a:solidFill>
                          <a:srgbClr val="000000"/>
                        </a:solidFill>
                        <a:effectLst/>
                        <a:latin typeface="Calibri"/>
                      </a:endParaRPr>
                    </a:p>
                  </a:txBody>
                  <a:tcPr marL="9525" marR="9525" marT="9525" marB="0" anchor="b"/>
                </a:tc>
                <a:tc>
                  <a:txBody>
                    <a:bodyPr/>
                    <a:lstStyle/>
                    <a:p>
                      <a:pPr algn="ctr" fontAlgn="b"/>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109.1</a:t>
                      </a:r>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a:solidFill>
                          <a:srgbClr val="000000"/>
                        </a:solidFill>
                        <a:effectLst/>
                        <a:latin typeface="Calibri"/>
                      </a:endParaRPr>
                    </a:p>
                  </a:txBody>
                  <a:tcPr marL="9525" marR="9525" marT="9525" marB="0" anchor="b"/>
                </a:tc>
                <a:tc>
                  <a:txBody>
                    <a:bodyPr/>
                    <a:lstStyle/>
                    <a:p>
                      <a:pPr algn="l" fontAlgn="b"/>
                      <a:endParaRPr lang="en-GB" sz="1100" b="0" i="0" u="none" strike="noStrike" dirty="0">
                        <a:solidFill>
                          <a:srgbClr val="000000"/>
                        </a:solidFill>
                        <a:effectLst/>
                        <a:latin typeface="Calibri"/>
                      </a:endParaRPr>
                    </a:p>
                  </a:txBody>
                  <a:tcPr marL="9525" marR="9525" marT="9525" marB="0" anchor="b"/>
                </a:tc>
              </a:tr>
            </a:tbl>
          </a:graphicData>
        </a:graphic>
      </p:graphicFrame>
      <p:sp>
        <p:nvSpPr>
          <p:cNvPr id="3" name="Footer Placeholder 2"/>
          <p:cNvSpPr>
            <a:spLocks noGrp="1"/>
          </p:cNvSpPr>
          <p:nvPr>
            <p:ph type="ftr" sz="quarter" idx="11"/>
          </p:nvPr>
        </p:nvSpPr>
        <p:spPr/>
        <p:txBody>
          <a:bodyPr/>
          <a:lstStyle/>
          <a:p>
            <a:r>
              <a:rPr lang="en-GB" smtClean="0"/>
              <a:t>UWTSD School of Logistics and Manufacturing Engineering</a:t>
            </a:r>
            <a:endParaRPr lang="en-GB"/>
          </a:p>
        </p:txBody>
      </p:sp>
      <p:sp>
        <p:nvSpPr>
          <p:cNvPr id="5" name="Slide Number Placeholder 4"/>
          <p:cNvSpPr>
            <a:spLocks noGrp="1"/>
          </p:cNvSpPr>
          <p:nvPr>
            <p:ph type="sldNum" sz="quarter" idx="12"/>
          </p:nvPr>
        </p:nvSpPr>
        <p:spPr/>
        <p:txBody>
          <a:bodyPr/>
          <a:lstStyle/>
          <a:p>
            <a:fld id="{77F65E02-9C74-43E9-81C9-6CC1F5C49574}" type="slidenum">
              <a:rPr lang="en-GB" smtClean="0"/>
              <a:t>22</a:t>
            </a:fld>
            <a:endParaRPr lang="en-GB"/>
          </a:p>
        </p:txBody>
      </p:sp>
    </p:spTree>
    <p:extLst>
      <p:ext uri="{BB962C8B-B14F-4D97-AF65-F5344CB8AC3E}">
        <p14:creationId xmlns:p14="http://schemas.microsoft.com/office/powerpoint/2010/main" val="816005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TotalTime>
  <Words>1264</Words>
  <Application>Microsoft Office PowerPoint</Application>
  <PresentationFormat>On-screen Show (4:3)</PresentationFormat>
  <Paragraphs>218</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Introduction to  Movement of Goods</vt:lpstr>
      <vt:lpstr>Type of Goods</vt:lpstr>
      <vt:lpstr>Foodstuffs</vt:lpstr>
      <vt:lpstr>Foodstuffs</vt:lpstr>
      <vt:lpstr>Foodstuffs</vt:lpstr>
      <vt:lpstr>Foodstuffs</vt:lpstr>
      <vt:lpstr>Foodstuffs</vt:lpstr>
      <vt:lpstr>Foodstuffs</vt:lpstr>
      <vt:lpstr>Low value Bulk Products</vt:lpstr>
      <vt:lpstr>Low value Bulk Products</vt:lpstr>
      <vt:lpstr>Unitised Loads</vt:lpstr>
      <vt:lpstr>Emma Mærsk</vt:lpstr>
      <vt:lpstr>Mærsk Mc-Kinney Møller </vt:lpstr>
      <vt:lpstr>Air Unitised Loads</vt:lpstr>
      <vt:lpstr>Livestock</vt:lpstr>
      <vt:lpstr>Abnormal Indivisible Loads (AILs)</vt:lpstr>
      <vt:lpstr>Abnormal Indivisible Loads (AILs)</vt:lpstr>
      <vt:lpstr>European Agreement concerning the International Carriage of Dangerous Goods by Road (ADR) </vt:lpstr>
      <vt:lpstr>European Agreement concerning the International Carriage of Dangerous Goods by Road (ADR) </vt:lpstr>
      <vt:lpstr>Extent of market area</vt:lpstr>
      <vt:lpstr>Extent of market area</vt:lpstr>
      <vt:lpstr>Solution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PD06 A1</dc:title>
  <dc:creator>Orr, Graham</dc:creator>
  <cp:lastModifiedBy>Orr, Graham</cp:lastModifiedBy>
  <cp:revision>14</cp:revision>
  <dcterms:created xsi:type="dcterms:W3CDTF">2014-06-12T13:10:22Z</dcterms:created>
  <dcterms:modified xsi:type="dcterms:W3CDTF">2014-10-08T12:45:23Z</dcterms:modified>
</cp:coreProperties>
</file>