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7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3" r:id="rId6"/>
    <p:sldId id="264" r:id="rId7"/>
    <p:sldId id="259" r:id="rId8"/>
    <p:sldId id="260" r:id="rId9"/>
    <p:sldId id="265" r:id="rId10"/>
    <p:sldId id="267" r:id="rId11"/>
    <p:sldId id="268" r:id="rId12"/>
    <p:sldId id="266" r:id="rId13"/>
  </p:sldIdLst>
  <p:sldSz cx="9144000" cy="6858000" type="screen4x3"/>
  <p:notesSz cx="6858000" cy="9144000"/>
  <p:defaultTextStyle>
    <a:defPPr rtl="0">
      <a:defRPr lang="pt-PT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895F2B-618E-231D-F5AB-5EA05A46087C}" v="4" dt="2022-03-06T19:18:07.332"/>
    <p1510:client id="{2E31CEEF-B9DF-42FF-3662-9DA7C982EC3E}" v="134" dt="2022-04-01T01:39:32.577"/>
    <p1510:client id="{3372773D-2AA6-A0E9-AD63-5A7E8F7AFD6B}" v="23" dt="2022-03-07T18:47:01.426"/>
    <p1510:client id="{5F5AB68C-24CA-C755-23E8-2AC8BF31A51A}" v="369" dt="2022-03-27T23:29:20.546"/>
    <p1510:client id="{65B7B3BA-9E37-980D-EDF7-7DD5A5212D0B}" v="1404" dt="2022-04-07T15:38:45.103"/>
    <p1510:client id="{B464C194-A0D1-827B-D74A-C94036842427}" v="1786" dt="2022-04-09T19:40:35.103"/>
    <p1510:client id="{B7C8F5E4-951F-1F0C-B85A-FC96832E1665}" v="2023" dt="2022-04-12T21:35:34.522"/>
    <p1510:client id="{C183AF98-8564-8919-B2B9-D9B6EF60E036}" v="33" dt="2022-03-06T19:15:28.972"/>
    <p1510:client id="{F41BC0A7-B598-3778-54E9-4757137FB5AB}" v="139" dt="2022-03-23T14:37:02.603"/>
    <p1510:client id="{FB261BFF-AA37-6B1A-A4E2-1AB88B9560BF}" v="339" dt="2022-04-12T22:42:10.0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Destaqu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igenia Da Silva (2122643)" userId="S::2122643@student.uwtsd.ac.uk::8a3ca18b-b37a-46ac-b2d9-5d1732a28ea3" providerId="AD" clId="Web-{FB261BFF-AA37-6B1A-A4E2-1AB88B9560BF}"/>
    <pc:docChg chg="modSld">
      <pc:chgData name="Fligenia Da Silva (2122643)" userId="S::2122643@student.uwtsd.ac.uk::8a3ca18b-b37a-46ac-b2d9-5d1732a28ea3" providerId="AD" clId="Web-{FB261BFF-AA37-6B1A-A4E2-1AB88B9560BF}" dt="2022-04-12T22:42:10.090" v="194" actId="20577"/>
      <pc:docMkLst>
        <pc:docMk/>
      </pc:docMkLst>
      <pc:sldChg chg="addSp delSp modSp">
        <pc:chgData name="Fligenia Da Silva (2122643)" userId="S::2122643@student.uwtsd.ac.uk::8a3ca18b-b37a-46ac-b2d9-5d1732a28ea3" providerId="AD" clId="Web-{FB261BFF-AA37-6B1A-A4E2-1AB88B9560BF}" dt="2022-04-12T22:42:10.090" v="194" actId="20577"/>
        <pc:sldMkLst>
          <pc:docMk/>
          <pc:sldMk cId="1548766537" sldId="266"/>
        </pc:sldMkLst>
        <pc:spChg chg="add mod">
          <ac:chgData name="Fligenia Da Silva (2122643)" userId="S::2122643@student.uwtsd.ac.uk::8a3ca18b-b37a-46ac-b2d9-5d1732a28ea3" providerId="AD" clId="Web-{FB261BFF-AA37-6B1A-A4E2-1AB88B9560BF}" dt="2022-04-12T22:26:07.776" v="11" actId="1076"/>
          <ac:spMkLst>
            <pc:docMk/>
            <pc:sldMk cId="1548766537" sldId="266"/>
            <ac:spMk id="2" creationId="{11FC9922-341F-80D6-AB0E-532BBED7CB8B}"/>
          </ac:spMkLst>
        </pc:spChg>
        <pc:spChg chg="add mod">
          <ac:chgData name="Fligenia Da Silva (2122643)" userId="S::2122643@student.uwtsd.ac.uk::8a3ca18b-b37a-46ac-b2d9-5d1732a28ea3" providerId="AD" clId="Web-{FB261BFF-AA37-6B1A-A4E2-1AB88B9560BF}" dt="2022-04-12T22:42:10.090" v="194" actId="20577"/>
          <ac:spMkLst>
            <pc:docMk/>
            <pc:sldMk cId="1548766537" sldId="266"/>
            <ac:spMk id="3" creationId="{8B19C50B-F1FB-D60A-E025-BAA4F7D09AD1}"/>
          </ac:spMkLst>
        </pc:spChg>
        <pc:spChg chg="del mod">
          <ac:chgData name="Fligenia Da Silva (2122643)" userId="S::2122643@student.uwtsd.ac.uk::8a3ca18b-b37a-46ac-b2d9-5d1732a28ea3" providerId="AD" clId="Web-{FB261BFF-AA37-6B1A-A4E2-1AB88B9560BF}" dt="2022-04-12T22:40:52.073" v="180"/>
          <ac:spMkLst>
            <pc:docMk/>
            <pc:sldMk cId="1548766537" sldId="266"/>
            <ac:spMk id="4" creationId="{2229B323-1844-BD48-6391-AF64EB1630C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F8A52F-6C3A-46ED-B4DE-1E3824E933A9}" type="doc">
      <dgm:prSet loTypeId="urn:microsoft.com/office/officeart/2005/8/layout/orgChart1" loCatId="hierarchy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A253B3C-81D0-4279-817B-CF382E2DF447}">
      <dgm:prSet/>
      <dgm:spPr/>
      <dgm:t>
        <a:bodyPr/>
        <a:lstStyle/>
        <a:p>
          <a:pPr rtl="0"/>
          <a:r>
            <a:rPr lang="en-US" b="1" i="0"/>
            <a:t>Bmsw</a:t>
          </a:r>
          <a:r>
            <a:rPr lang="en-US" b="1">
              <a:latin typeface="Century Gothic" panose="020B0502020202020204"/>
            </a:rPr>
            <a:t> 4001</a:t>
          </a:r>
          <a:endParaRPr lang="en-US" b="1"/>
        </a:p>
      </dgm:t>
    </dgm:pt>
    <dgm:pt modelId="{FE34FB68-C1E3-435D-ACC2-A97338EFFC23}" type="parTrans" cxnId="{9BEB7D0E-F772-4919-95DE-60D014516D3B}">
      <dgm:prSet/>
      <dgm:spPr/>
      <dgm:t>
        <a:bodyPr/>
        <a:lstStyle/>
        <a:p>
          <a:endParaRPr lang="en-US"/>
        </a:p>
      </dgm:t>
    </dgm:pt>
    <dgm:pt modelId="{6DFDF131-ACDA-4D94-8D77-7E50147FD16B}" type="sibTrans" cxnId="{9BEB7D0E-F772-4919-95DE-60D014516D3B}">
      <dgm:prSet/>
      <dgm:spPr/>
      <dgm:t>
        <a:bodyPr/>
        <a:lstStyle/>
        <a:p>
          <a:endParaRPr lang="en-US"/>
        </a:p>
      </dgm:t>
    </dgm:pt>
    <dgm:pt modelId="{927C69CB-572F-4A6F-A308-4B9EF52E0BF8}">
      <dgm:prSet/>
      <dgm:spPr/>
      <dgm:t>
        <a:bodyPr/>
        <a:lstStyle/>
        <a:p>
          <a:r>
            <a:rPr lang="en-US" b="1" i="0"/>
            <a:t>Academic And Employability Skills</a:t>
          </a:r>
          <a:endParaRPr lang="en-US" b="1"/>
        </a:p>
      </dgm:t>
    </dgm:pt>
    <dgm:pt modelId="{02ADBBA4-7D53-4554-B0F8-AA4E1EA8AB83}" type="parTrans" cxnId="{F25AFD8E-28CE-4941-B8C7-5710C37CACE5}">
      <dgm:prSet/>
      <dgm:spPr/>
      <dgm:t>
        <a:bodyPr/>
        <a:lstStyle/>
        <a:p>
          <a:endParaRPr lang="en-US"/>
        </a:p>
      </dgm:t>
    </dgm:pt>
    <dgm:pt modelId="{BC413021-5409-4FAF-925F-C3BF9BFD98DE}" type="sibTrans" cxnId="{F25AFD8E-28CE-4941-B8C7-5710C37CACE5}">
      <dgm:prSet/>
      <dgm:spPr/>
      <dgm:t>
        <a:bodyPr/>
        <a:lstStyle/>
        <a:p>
          <a:endParaRPr lang="en-US"/>
        </a:p>
      </dgm:t>
    </dgm:pt>
    <dgm:pt modelId="{4396294E-EE85-4B8E-8E55-DCFDF2529853}" type="pres">
      <dgm:prSet presAssocID="{B8F8A52F-6C3A-46ED-B4DE-1E3824E933A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D58895B-E593-48F5-B522-E6ACAA1E8875}" type="pres">
      <dgm:prSet presAssocID="{2A253B3C-81D0-4279-817B-CF382E2DF447}" presName="hierRoot1" presStyleCnt="0">
        <dgm:presLayoutVars>
          <dgm:hierBranch val="init"/>
        </dgm:presLayoutVars>
      </dgm:prSet>
      <dgm:spPr/>
    </dgm:pt>
    <dgm:pt modelId="{CCAAC639-F981-46BF-9224-BEF0412692EB}" type="pres">
      <dgm:prSet presAssocID="{2A253B3C-81D0-4279-817B-CF382E2DF447}" presName="rootComposite1" presStyleCnt="0"/>
      <dgm:spPr/>
    </dgm:pt>
    <dgm:pt modelId="{90A3F0CA-8C32-43AA-942D-9E70754B2FD1}" type="pres">
      <dgm:prSet presAssocID="{2A253B3C-81D0-4279-817B-CF382E2DF447}" presName="rootText1" presStyleLbl="node0" presStyleIdx="0" presStyleCnt="2">
        <dgm:presLayoutVars>
          <dgm:chPref val="3"/>
        </dgm:presLayoutVars>
      </dgm:prSet>
      <dgm:spPr/>
    </dgm:pt>
    <dgm:pt modelId="{6F5E6B67-8771-4419-9D71-B974E6DCD4CA}" type="pres">
      <dgm:prSet presAssocID="{2A253B3C-81D0-4279-817B-CF382E2DF447}" presName="rootConnector1" presStyleLbl="node1" presStyleIdx="0" presStyleCnt="0"/>
      <dgm:spPr/>
    </dgm:pt>
    <dgm:pt modelId="{77A54ACB-98C6-431D-8CED-8FD6FD3C6055}" type="pres">
      <dgm:prSet presAssocID="{2A253B3C-81D0-4279-817B-CF382E2DF447}" presName="hierChild2" presStyleCnt="0"/>
      <dgm:spPr/>
    </dgm:pt>
    <dgm:pt modelId="{3455ED99-E0A4-442E-89D2-5DD11597DE73}" type="pres">
      <dgm:prSet presAssocID="{2A253B3C-81D0-4279-817B-CF382E2DF447}" presName="hierChild3" presStyleCnt="0"/>
      <dgm:spPr/>
    </dgm:pt>
    <dgm:pt modelId="{EAED3E78-25B6-46AC-AFBE-55CE256BDBFD}" type="pres">
      <dgm:prSet presAssocID="{927C69CB-572F-4A6F-A308-4B9EF52E0BF8}" presName="hierRoot1" presStyleCnt="0">
        <dgm:presLayoutVars>
          <dgm:hierBranch val="init"/>
        </dgm:presLayoutVars>
      </dgm:prSet>
      <dgm:spPr/>
    </dgm:pt>
    <dgm:pt modelId="{FAD15F29-5C92-4F55-91A1-8923475EE194}" type="pres">
      <dgm:prSet presAssocID="{927C69CB-572F-4A6F-A308-4B9EF52E0BF8}" presName="rootComposite1" presStyleCnt="0"/>
      <dgm:spPr/>
    </dgm:pt>
    <dgm:pt modelId="{EE5A4D9C-2E84-4B77-A566-EF2E4DA16A4F}" type="pres">
      <dgm:prSet presAssocID="{927C69CB-572F-4A6F-A308-4B9EF52E0BF8}" presName="rootText1" presStyleLbl="node0" presStyleIdx="1" presStyleCnt="2">
        <dgm:presLayoutVars>
          <dgm:chPref val="3"/>
        </dgm:presLayoutVars>
      </dgm:prSet>
      <dgm:spPr/>
    </dgm:pt>
    <dgm:pt modelId="{96B62603-4EC3-4075-B243-DB056D124B91}" type="pres">
      <dgm:prSet presAssocID="{927C69CB-572F-4A6F-A308-4B9EF52E0BF8}" presName="rootConnector1" presStyleLbl="node1" presStyleIdx="0" presStyleCnt="0"/>
      <dgm:spPr/>
    </dgm:pt>
    <dgm:pt modelId="{5E5F3DCB-07E4-4493-9E86-E861DAEF0D66}" type="pres">
      <dgm:prSet presAssocID="{927C69CB-572F-4A6F-A308-4B9EF52E0BF8}" presName="hierChild2" presStyleCnt="0"/>
      <dgm:spPr/>
    </dgm:pt>
    <dgm:pt modelId="{5785471E-D70D-4ADE-BC0E-B95118D00F23}" type="pres">
      <dgm:prSet presAssocID="{927C69CB-572F-4A6F-A308-4B9EF52E0BF8}" presName="hierChild3" presStyleCnt="0"/>
      <dgm:spPr/>
    </dgm:pt>
  </dgm:ptLst>
  <dgm:cxnLst>
    <dgm:cxn modelId="{9BEB7D0E-F772-4919-95DE-60D014516D3B}" srcId="{B8F8A52F-6C3A-46ED-B4DE-1E3824E933A9}" destId="{2A253B3C-81D0-4279-817B-CF382E2DF447}" srcOrd="0" destOrd="0" parTransId="{FE34FB68-C1E3-435D-ACC2-A97338EFFC23}" sibTransId="{6DFDF131-ACDA-4D94-8D77-7E50147FD16B}"/>
    <dgm:cxn modelId="{06AD4052-6B53-4B71-BC8C-CB92C0BDD7F7}" type="presOf" srcId="{B8F8A52F-6C3A-46ED-B4DE-1E3824E933A9}" destId="{4396294E-EE85-4B8E-8E55-DCFDF2529853}" srcOrd="0" destOrd="0" presId="urn:microsoft.com/office/officeart/2005/8/layout/orgChart1"/>
    <dgm:cxn modelId="{F25AFD8E-28CE-4941-B8C7-5710C37CACE5}" srcId="{B8F8A52F-6C3A-46ED-B4DE-1E3824E933A9}" destId="{927C69CB-572F-4A6F-A308-4B9EF52E0BF8}" srcOrd="1" destOrd="0" parTransId="{02ADBBA4-7D53-4554-B0F8-AA4E1EA8AB83}" sibTransId="{BC413021-5409-4FAF-925F-C3BF9BFD98DE}"/>
    <dgm:cxn modelId="{A084CE9A-0661-4D68-8986-81051719FC41}" type="presOf" srcId="{2A253B3C-81D0-4279-817B-CF382E2DF447}" destId="{90A3F0CA-8C32-43AA-942D-9E70754B2FD1}" srcOrd="0" destOrd="0" presId="urn:microsoft.com/office/officeart/2005/8/layout/orgChart1"/>
    <dgm:cxn modelId="{1878CEBC-944D-419A-B165-EB84C0C9C237}" type="presOf" srcId="{927C69CB-572F-4A6F-A308-4B9EF52E0BF8}" destId="{EE5A4D9C-2E84-4B77-A566-EF2E4DA16A4F}" srcOrd="0" destOrd="0" presId="urn:microsoft.com/office/officeart/2005/8/layout/orgChart1"/>
    <dgm:cxn modelId="{A63CEEC2-6F97-476E-8257-C8AE65A29F13}" type="presOf" srcId="{2A253B3C-81D0-4279-817B-CF382E2DF447}" destId="{6F5E6B67-8771-4419-9D71-B974E6DCD4CA}" srcOrd="1" destOrd="0" presId="urn:microsoft.com/office/officeart/2005/8/layout/orgChart1"/>
    <dgm:cxn modelId="{A7DF2CD2-0D64-4CB2-A7C0-F499354CC9D8}" type="presOf" srcId="{927C69CB-572F-4A6F-A308-4B9EF52E0BF8}" destId="{96B62603-4EC3-4075-B243-DB056D124B91}" srcOrd="1" destOrd="0" presId="urn:microsoft.com/office/officeart/2005/8/layout/orgChart1"/>
    <dgm:cxn modelId="{816F376E-E97D-4A15-82A3-8FA8F977F428}" type="presParOf" srcId="{4396294E-EE85-4B8E-8E55-DCFDF2529853}" destId="{2D58895B-E593-48F5-B522-E6ACAA1E8875}" srcOrd="0" destOrd="0" presId="urn:microsoft.com/office/officeart/2005/8/layout/orgChart1"/>
    <dgm:cxn modelId="{6B3BC6CA-EBC1-4B2C-944A-E9A270C40B85}" type="presParOf" srcId="{2D58895B-E593-48F5-B522-E6ACAA1E8875}" destId="{CCAAC639-F981-46BF-9224-BEF0412692EB}" srcOrd="0" destOrd="0" presId="urn:microsoft.com/office/officeart/2005/8/layout/orgChart1"/>
    <dgm:cxn modelId="{A943B41D-6F92-41E1-954C-AA5B42BF5856}" type="presParOf" srcId="{CCAAC639-F981-46BF-9224-BEF0412692EB}" destId="{90A3F0CA-8C32-43AA-942D-9E70754B2FD1}" srcOrd="0" destOrd="0" presId="urn:microsoft.com/office/officeart/2005/8/layout/orgChart1"/>
    <dgm:cxn modelId="{95666CAD-334F-4A84-AAAC-A92D8AC25971}" type="presParOf" srcId="{CCAAC639-F981-46BF-9224-BEF0412692EB}" destId="{6F5E6B67-8771-4419-9D71-B974E6DCD4CA}" srcOrd="1" destOrd="0" presId="urn:microsoft.com/office/officeart/2005/8/layout/orgChart1"/>
    <dgm:cxn modelId="{3BCBC64B-7B9C-4954-BD56-729E62EE8CF4}" type="presParOf" srcId="{2D58895B-E593-48F5-B522-E6ACAA1E8875}" destId="{77A54ACB-98C6-431D-8CED-8FD6FD3C6055}" srcOrd="1" destOrd="0" presId="urn:microsoft.com/office/officeart/2005/8/layout/orgChart1"/>
    <dgm:cxn modelId="{C9EF00FB-0E2C-4CE9-A942-F91B6A2BEE61}" type="presParOf" srcId="{2D58895B-E593-48F5-B522-E6ACAA1E8875}" destId="{3455ED99-E0A4-442E-89D2-5DD11597DE73}" srcOrd="2" destOrd="0" presId="urn:microsoft.com/office/officeart/2005/8/layout/orgChart1"/>
    <dgm:cxn modelId="{26C54176-A00A-474C-8C8C-D3B93DB3E408}" type="presParOf" srcId="{4396294E-EE85-4B8E-8E55-DCFDF2529853}" destId="{EAED3E78-25B6-46AC-AFBE-55CE256BDBFD}" srcOrd="1" destOrd="0" presId="urn:microsoft.com/office/officeart/2005/8/layout/orgChart1"/>
    <dgm:cxn modelId="{491D5E0A-7CFE-417D-8C8C-D1A153515B28}" type="presParOf" srcId="{EAED3E78-25B6-46AC-AFBE-55CE256BDBFD}" destId="{FAD15F29-5C92-4F55-91A1-8923475EE194}" srcOrd="0" destOrd="0" presId="urn:microsoft.com/office/officeart/2005/8/layout/orgChart1"/>
    <dgm:cxn modelId="{6E018C5A-4719-4B87-A779-A8853BCF6E2F}" type="presParOf" srcId="{FAD15F29-5C92-4F55-91A1-8923475EE194}" destId="{EE5A4D9C-2E84-4B77-A566-EF2E4DA16A4F}" srcOrd="0" destOrd="0" presId="urn:microsoft.com/office/officeart/2005/8/layout/orgChart1"/>
    <dgm:cxn modelId="{910C2940-917B-40F6-A941-D6A7FCF9ACB3}" type="presParOf" srcId="{FAD15F29-5C92-4F55-91A1-8923475EE194}" destId="{96B62603-4EC3-4075-B243-DB056D124B91}" srcOrd="1" destOrd="0" presId="urn:microsoft.com/office/officeart/2005/8/layout/orgChart1"/>
    <dgm:cxn modelId="{03E925FA-2599-42BB-8D85-82603579C143}" type="presParOf" srcId="{EAED3E78-25B6-46AC-AFBE-55CE256BDBFD}" destId="{5E5F3DCB-07E4-4493-9E86-E861DAEF0D66}" srcOrd="1" destOrd="0" presId="urn:microsoft.com/office/officeart/2005/8/layout/orgChart1"/>
    <dgm:cxn modelId="{8F98A37E-3C6A-4BF7-9B5F-35639414C0A8}" type="presParOf" srcId="{EAED3E78-25B6-46AC-AFBE-55CE256BDBFD}" destId="{5785471E-D70D-4ADE-BC0E-B95118D00F2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A3F0CA-8C32-43AA-942D-9E70754B2FD1}">
      <dsp:nvSpPr>
        <dsp:cNvPr id="0" name=""/>
        <dsp:cNvSpPr/>
      </dsp:nvSpPr>
      <dsp:spPr>
        <a:xfrm>
          <a:off x="1654" y="237048"/>
          <a:ext cx="3103107" cy="155155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/>
            <a:t>Bmsw</a:t>
          </a:r>
          <a:r>
            <a:rPr lang="en-US" sz="2800" b="1" kern="1200">
              <a:latin typeface="Century Gothic" panose="020B0502020202020204"/>
            </a:rPr>
            <a:t> 4001</a:t>
          </a:r>
          <a:endParaRPr lang="en-US" sz="2800" b="1" kern="1200"/>
        </a:p>
      </dsp:txBody>
      <dsp:txXfrm>
        <a:off x="1654" y="237048"/>
        <a:ext cx="3103107" cy="1551553"/>
      </dsp:txXfrm>
    </dsp:sp>
    <dsp:sp modelId="{EE5A4D9C-2E84-4B77-A566-EF2E4DA16A4F}">
      <dsp:nvSpPr>
        <dsp:cNvPr id="0" name=""/>
        <dsp:cNvSpPr/>
      </dsp:nvSpPr>
      <dsp:spPr>
        <a:xfrm>
          <a:off x="3756413" y="237048"/>
          <a:ext cx="3103107" cy="155155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/>
            <a:t>Academic And Employability Skills</a:t>
          </a:r>
          <a:endParaRPr lang="en-US" sz="2800" b="1" kern="1200"/>
        </a:p>
      </dsp:txBody>
      <dsp:txXfrm>
        <a:off x="3756413" y="237048"/>
        <a:ext cx="3103107" cy="15515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>
            <a:extLst>
              <a:ext uri="{FF2B5EF4-FFF2-40B4-BE49-F238E27FC236}">
                <a16:creationId xmlns:a16="http://schemas.microsoft.com/office/drawing/2014/main" id="{40881A5C-B182-4DD3-B4C7-B940BBFF133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34826D36-8EC8-4262-B144-57FCB83755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20082A-F519-4E32-924C-F2681E7C1059}" type="datetimeFigureOut">
              <a:rPr lang="pt-PT" smtClean="0"/>
              <a:t>12/04/2022</a:t>
            </a:fld>
            <a:endParaRPr lang="pt-PT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79254E46-52A5-495B-9962-D106220C9FD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6A576337-430A-4F70-A80C-C26A02B2614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552C8-EF29-41CC-BBC6-06D05A516991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6774675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4-09T15:55:59.2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4457 12334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4-09T11:10:22.5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837 2054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4-09T10:05:46.87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7579 1027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 noProof="0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926EDC-7FEB-452C-8886-D60F4EDF2F8E}" type="datetimeFigureOut">
              <a:rPr lang="pt-PT" noProof="0" smtClean="0"/>
              <a:t>12/04/2022</a:t>
            </a:fld>
            <a:endParaRPr lang="pt-PT" noProof="0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 noProof="0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 noProof="0"/>
              <a:t>Clique para editar os Estilos de título do modelo global</a:t>
            </a:r>
          </a:p>
          <a:p>
            <a:pPr lvl="1"/>
            <a:r>
              <a:rPr lang="pt-PT" noProof="0"/>
              <a:t>Segundo nível</a:t>
            </a:r>
          </a:p>
          <a:p>
            <a:pPr lvl="2"/>
            <a:r>
              <a:rPr lang="pt-PT" noProof="0"/>
              <a:t>Terceiro nível</a:t>
            </a:r>
          </a:p>
          <a:p>
            <a:pPr lvl="3"/>
            <a:r>
              <a:rPr lang="pt-PT" noProof="0"/>
              <a:t>Quarto nível</a:t>
            </a:r>
          </a:p>
          <a:p>
            <a:pPr lvl="4"/>
            <a:r>
              <a:rPr lang="pt-PT" noProof="0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 noProof="0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B2EC7C-34A9-428D-B6BE-6D580E2AD194}" type="slidenum">
              <a:rPr lang="pt-PT" noProof="0" smtClean="0"/>
              <a:t>‹nº›</a:t>
            </a:fld>
            <a:endParaRPr lang="pt-PT" noProof="0"/>
          </a:p>
        </p:txBody>
      </p:sp>
    </p:spTree>
    <p:extLst>
      <p:ext uri="{BB962C8B-B14F-4D97-AF65-F5344CB8AC3E}">
        <p14:creationId xmlns:p14="http://schemas.microsoft.com/office/powerpoint/2010/main" val="37404278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B2EC7C-34A9-428D-B6BE-6D580E2AD194}" type="slidenum">
              <a:rPr lang="pt-PT" smtClean="0"/>
              <a:t>1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8439948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B2EC7C-34A9-428D-B6BE-6D580E2AD194}" type="slidenum">
              <a:rPr lang="pt-PT" smtClean="0"/>
              <a:t>4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53673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Imagem do Diapositivo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Marcador de Posição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B2EC7C-34A9-428D-B6BE-6D580E2AD194}" type="slidenum">
              <a:rPr lang="pt-PT" smtClean="0"/>
              <a:t>5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27011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3032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4355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126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8665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306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3061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286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3123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805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1425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6613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493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leadershipfreak.wordpress.com/2011/12/14/leaders-vs-manager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customXml" Target="../ink/ink3.xml"/><Relationship Id="rId4" Type="http://schemas.openxmlformats.org/officeDocument/2006/relationships/hyperlink" Target="https://rincondelemprendedor.es/pizarras-planificar-modelos-de-negocio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ítulo 3">
            <a:extLst>
              <a:ext uri="{FF2B5EF4-FFF2-40B4-BE49-F238E27FC236}">
                <a16:creationId xmlns:a16="http://schemas.microsoft.com/office/drawing/2014/main" id="{EF29CD50-3BC8-4E7C-1FBD-35DA23986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482" y="554548"/>
            <a:ext cx="7409381" cy="1449369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pt-PT" sz="3000" b="1" dirty="0" err="1">
                <a:solidFill>
                  <a:schemeClr val="tx1"/>
                </a:solidFill>
                <a:ea typeface="+mj-lt"/>
                <a:cs typeface="+mj-lt"/>
              </a:rPr>
              <a:t>Fligenia</a:t>
            </a:r>
            <a:r>
              <a:rPr lang="pt-PT" sz="3000" b="1" dirty="0">
                <a:solidFill>
                  <a:schemeClr val="tx1"/>
                </a:solidFill>
                <a:ea typeface="+mj-lt"/>
                <a:cs typeface="+mj-lt"/>
              </a:rPr>
              <a:t> Calitos Da Silva ID; 2122643</a:t>
            </a:r>
            <a:r>
              <a:rPr lang="pt-PT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br>
              <a:rPr lang="pt-PT" sz="3000" b="1" dirty="0">
                <a:solidFill>
                  <a:schemeClr val="tx1"/>
                </a:solidFill>
                <a:ea typeface="+mj-lt"/>
                <a:cs typeface="+mj-lt"/>
              </a:rPr>
            </a:br>
            <a:r>
              <a:rPr lang="pt-PT" b="1" dirty="0" err="1">
                <a:solidFill>
                  <a:schemeClr val="tx1"/>
                </a:solidFill>
                <a:ea typeface="+mj-lt"/>
                <a:cs typeface="+mj-lt"/>
              </a:rPr>
              <a:t>Iindividual</a:t>
            </a:r>
            <a:r>
              <a:rPr lang="pt-PT" b="1" dirty="0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b="1" dirty="0" err="1">
                <a:solidFill>
                  <a:schemeClr val="tx1"/>
                </a:solidFill>
                <a:ea typeface="+mj-lt"/>
                <a:cs typeface="+mj-lt"/>
              </a:rPr>
              <a:t>apresentation</a:t>
            </a:r>
            <a:r>
              <a:rPr lang="pt-PT" b="1" dirty="0">
                <a:solidFill>
                  <a:schemeClr val="tx1"/>
                </a:solidFill>
                <a:ea typeface="+mj-lt"/>
                <a:cs typeface="+mj-lt"/>
              </a:rPr>
              <a:t>.</a:t>
            </a:r>
            <a:br>
              <a:rPr lang="pt-PT" sz="3000" b="1" dirty="0">
                <a:solidFill>
                  <a:schemeClr val="tx1"/>
                </a:solidFill>
                <a:ea typeface="+mj-lt"/>
                <a:cs typeface="+mj-lt"/>
              </a:rPr>
            </a:br>
            <a:r>
              <a:rPr lang="pt-PT" b="1" dirty="0">
                <a:solidFill>
                  <a:schemeClr val="tx1"/>
                </a:solidFill>
                <a:ea typeface="+mj-lt"/>
                <a:cs typeface="+mj-lt"/>
              </a:rPr>
              <a:t>Task:1</a:t>
            </a:r>
            <a:br>
              <a:rPr lang="pt-PT" b="1" dirty="0">
                <a:ea typeface="+mj-lt"/>
                <a:cs typeface="+mj-lt"/>
              </a:rPr>
            </a:br>
            <a:br>
              <a:rPr lang="en-US" b="1" dirty="0"/>
            </a:br>
            <a:r>
              <a:rPr lang="en-US" sz="3000" b="1" dirty="0">
                <a:solidFill>
                  <a:schemeClr val="tx1"/>
                </a:solidFill>
              </a:rPr>
              <a:t>Lecturer: Liza Demetriou</a:t>
            </a:r>
            <a:endParaRPr lang="pt-PT" sz="3000" b="1" dirty="0">
              <a:solidFill>
                <a:schemeClr val="tx1"/>
              </a:solidFill>
            </a:endParaRPr>
          </a:p>
        </p:txBody>
      </p:sp>
      <p:graphicFrame>
        <p:nvGraphicFramePr>
          <p:cNvPr id="65" name="Subtítulo 2">
            <a:extLst>
              <a:ext uri="{FF2B5EF4-FFF2-40B4-BE49-F238E27FC236}">
                <a16:creationId xmlns:a16="http://schemas.microsoft.com/office/drawing/2014/main" id="{553894DD-84A7-03D4-1EEB-3D1CB191A335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524593376"/>
              </p:ext>
            </p:extLst>
          </p:nvPr>
        </p:nvGraphicFramePr>
        <p:xfrm>
          <a:off x="987641" y="2590785"/>
          <a:ext cx="6861175" cy="2025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CaixaDeTexto 1">
            <a:extLst>
              <a:ext uri="{FF2B5EF4-FFF2-40B4-BE49-F238E27FC236}">
                <a16:creationId xmlns:a16="http://schemas.microsoft.com/office/drawing/2014/main" id="{05D916CD-827A-9849-6FF2-17F1B9E4BB95}"/>
              </a:ext>
            </a:extLst>
          </p:cNvPr>
          <p:cNvSpPr txBox="1"/>
          <p:nvPr/>
        </p:nvSpPr>
        <p:spPr>
          <a:xfrm>
            <a:off x="3543300" y="3257550"/>
            <a:ext cx="20574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350">
              <a:latin typeface="Arial"/>
              <a:cs typeface="Arial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DBA031CD-E6CE-85C8-9063-5D82905CF7A4}"/>
              </a:ext>
            </a:extLst>
          </p:cNvPr>
          <p:cNvSpPr txBox="1"/>
          <p:nvPr/>
        </p:nvSpPr>
        <p:spPr>
          <a:xfrm>
            <a:off x="295275" y="5391149"/>
            <a:ext cx="8136729" cy="20744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pt-PT" sz="2800" b="1">
                <a:ea typeface="+mn-lt"/>
                <a:cs typeface="+mn-lt"/>
              </a:rPr>
              <a:t>In </a:t>
            </a:r>
            <a:r>
              <a:rPr lang="pt-PT" sz="2800" b="1" err="1">
                <a:ea typeface="+mn-lt"/>
                <a:cs typeface="+mn-lt"/>
              </a:rPr>
              <a:t>this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assessment</a:t>
            </a:r>
            <a:r>
              <a:rPr lang="pt-PT" sz="2800" b="1">
                <a:ea typeface="+mn-lt"/>
                <a:cs typeface="+mn-lt"/>
              </a:rPr>
              <a:t> I </a:t>
            </a:r>
            <a:r>
              <a:rPr lang="pt-PT" sz="2800" b="1" err="1">
                <a:ea typeface="+mn-lt"/>
                <a:cs typeface="+mn-lt"/>
              </a:rPr>
              <a:t>will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talk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about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my</a:t>
            </a:r>
            <a:r>
              <a:rPr lang="pt-PT" sz="2800" b="1">
                <a:ea typeface="+mn-lt"/>
                <a:cs typeface="+mn-lt"/>
              </a:rPr>
              <a:t> future </a:t>
            </a:r>
            <a:endParaRPr lang="en-US" sz="2800" b="1">
              <a:ea typeface="+mn-lt"/>
              <a:cs typeface="+mn-lt"/>
            </a:endParaRPr>
          </a:p>
          <a:p>
            <a:pPr algn="ctr">
              <a:lnSpc>
                <a:spcPct val="90000"/>
              </a:lnSpc>
            </a:pPr>
            <a:r>
              <a:rPr lang="pt-PT" sz="2800" b="1" err="1">
                <a:ea typeface="+mn-lt"/>
                <a:cs typeface="+mn-lt"/>
              </a:rPr>
              <a:t>carrer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after</a:t>
            </a:r>
            <a:r>
              <a:rPr lang="pt-PT" sz="2800" b="1">
                <a:ea typeface="+mn-lt"/>
                <a:cs typeface="+mn-lt"/>
              </a:rPr>
              <a:t> i </a:t>
            </a:r>
            <a:r>
              <a:rPr lang="pt-PT" sz="2800" b="1" err="1">
                <a:ea typeface="+mn-lt"/>
                <a:cs typeface="+mn-lt"/>
              </a:rPr>
              <a:t>finish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my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degree</a:t>
            </a:r>
            <a:r>
              <a:rPr lang="pt-PT" sz="2800" b="1">
                <a:ea typeface="+mn-lt"/>
                <a:cs typeface="+mn-lt"/>
              </a:rPr>
              <a:t> in </a:t>
            </a:r>
            <a:r>
              <a:rPr lang="pt-PT" sz="2800" b="1" err="1">
                <a:ea typeface="+mn-lt"/>
                <a:cs typeface="+mn-lt"/>
              </a:rPr>
              <a:t>university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of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wales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trinity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saint</a:t>
            </a:r>
            <a:r>
              <a:rPr lang="pt-PT" sz="2800" b="1">
                <a:ea typeface="+mn-lt"/>
                <a:cs typeface="+mn-lt"/>
              </a:rPr>
              <a:t> </a:t>
            </a:r>
            <a:r>
              <a:rPr lang="pt-PT" sz="2800" b="1" err="1">
                <a:ea typeface="+mn-lt"/>
                <a:cs typeface="+mn-lt"/>
              </a:rPr>
              <a:t>david</a:t>
            </a:r>
            <a:r>
              <a:rPr lang="pt-PT" sz="2800" b="1">
                <a:ea typeface="+mn-lt"/>
                <a:cs typeface="+mn-lt"/>
              </a:rPr>
              <a:t>, I </a:t>
            </a:r>
            <a:r>
              <a:rPr lang="pt-PT" sz="2800" b="1" err="1">
                <a:ea typeface="+mn-lt"/>
                <a:cs typeface="+mn-lt"/>
              </a:rPr>
              <a:t>want</a:t>
            </a:r>
            <a:r>
              <a:rPr lang="pt-PT" sz="2800" b="1">
                <a:ea typeface="+mn-lt"/>
                <a:cs typeface="+mn-lt"/>
              </a:rPr>
              <a:t> to </a:t>
            </a:r>
            <a:r>
              <a:rPr lang="pt-PT" sz="2800" b="1" err="1">
                <a:ea typeface="+mn-lt"/>
                <a:cs typeface="+mn-lt"/>
              </a:rPr>
              <a:t>be</a:t>
            </a:r>
            <a:r>
              <a:rPr lang="pt-PT" sz="2800" b="1">
                <a:ea typeface="+mn-lt"/>
                <a:cs typeface="+mn-lt"/>
              </a:rPr>
              <a:t> a </a:t>
            </a:r>
            <a:r>
              <a:rPr lang="pt-PT" sz="2800" b="1" err="1">
                <a:ea typeface="+mn-lt"/>
                <a:cs typeface="+mn-lt"/>
              </a:rPr>
              <a:t>brand</a:t>
            </a:r>
            <a:r>
              <a:rPr lang="pt-PT" sz="2800" b="1">
                <a:ea typeface="+mn-lt"/>
                <a:cs typeface="+mn-lt"/>
              </a:rPr>
              <a:t> manager.</a:t>
            </a:r>
            <a:endParaRPr lang="en-US" sz="2800" b="1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pt-PT" sz="2800" b="1">
              <a:ea typeface="+mn-lt"/>
              <a:cs typeface="+mn-lt"/>
            </a:endParaRPr>
          </a:p>
          <a:p>
            <a:pPr algn="l"/>
            <a:endParaRPr lang="pt-PT" sz="2800" b="1"/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FD85808F-1864-6501-922D-D2CFB7E24DC9}"/>
              </a:ext>
            </a:extLst>
          </p:cNvPr>
          <p:cNvSpPr txBox="1"/>
          <p:nvPr/>
        </p:nvSpPr>
        <p:spPr>
          <a:xfrm>
            <a:off x="6163322" y="55929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2997343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8179482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EFF1971-0E22-CD13-CD00-571687F51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379" y="1123092"/>
            <a:ext cx="7213866" cy="139388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pt-PT" sz="2800" b="1" dirty="0" err="1">
                <a:solidFill>
                  <a:schemeClr val="tx1"/>
                </a:solidFill>
                <a:ea typeface="+mj-lt"/>
                <a:cs typeface="+mj-lt"/>
              </a:rPr>
              <a:t>Skills</a:t>
            </a:r>
            <a:r>
              <a:rPr lang="pt-PT" sz="2800" b="1" dirty="0">
                <a:solidFill>
                  <a:schemeClr val="tx1"/>
                </a:solidFill>
                <a:ea typeface="+mj-lt"/>
                <a:cs typeface="+mj-lt"/>
              </a:rPr>
              <a:t> I </a:t>
            </a:r>
            <a:r>
              <a:rPr lang="pt-PT" sz="2800" b="1" dirty="0" err="1">
                <a:solidFill>
                  <a:schemeClr val="tx1"/>
                </a:solidFill>
                <a:ea typeface="+mj-lt"/>
                <a:cs typeface="+mj-lt"/>
              </a:rPr>
              <a:t>already</a:t>
            </a:r>
            <a:r>
              <a:rPr lang="pt-PT" sz="28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r>
              <a:rPr lang="pt-PT" sz="2800" b="1" dirty="0" err="1">
                <a:solidFill>
                  <a:schemeClr val="tx1"/>
                </a:solidFill>
                <a:ea typeface="+mj-lt"/>
                <a:cs typeface="+mj-lt"/>
              </a:rPr>
              <a:t>have</a:t>
            </a:r>
            <a:r>
              <a:rPr lang="pt-PT" sz="2800" b="1" dirty="0">
                <a:solidFill>
                  <a:schemeClr val="tx1"/>
                </a:solidFill>
                <a:ea typeface="+mj-lt"/>
                <a:cs typeface="+mj-lt"/>
              </a:rPr>
              <a:t>,  to </a:t>
            </a:r>
            <a:r>
              <a:rPr lang="pt-PT" sz="2800" b="1" dirty="0" err="1">
                <a:solidFill>
                  <a:schemeClr val="tx1"/>
                </a:solidFill>
                <a:ea typeface="+mj-lt"/>
                <a:cs typeface="+mj-lt"/>
              </a:rPr>
              <a:t>be</a:t>
            </a:r>
            <a:r>
              <a:rPr lang="pt-PT" sz="2800" b="1" dirty="0">
                <a:solidFill>
                  <a:schemeClr val="tx1"/>
                </a:solidFill>
                <a:ea typeface="+mj-lt"/>
                <a:cs typeface="+mj-lt"/>
              </a:rPr>
              <a:t> a </a:t>
            </a:r>
            <a:r>
              <a:rPr lang="pt-PT" sz="2800" b="1" dirty="0" err="1">
                <a:solidFill>
                  <a:schemeClr val="tx1"/>
                </a:solidFill>
                <a:ea typeface="+mj-lt"/>
                <a:cs typeface="+mj-lt"/>
              </a:rPr>
              <a:t>brand</a:t>
            </a:r>
            <a:r>
              <a:rPr lang="pt-PT" sz="2800" b="1" dirty="0">
                <a:solidFill>
                  <a:schemeClr val="tx1"/>
                </a:solidFill>
                <a:ea typeface="+mj-lt"/>
                <a:cs typeface="+mj-lt"/>
              </a:rPr>
              <a:t> -manager</a:t>
            </a:r>
            <a:r>
              <a:rPr lang="en-US" sz="2800" b="1" dirty="0">
                <a:solidFill>
                  <a:schemeClr val="tx1"/>
                </a:solidFill>
                <a:ea typeface="+mj-lt"/>
                <a:cs typeface="+mj-lt"/>
              </a:rPr>
              <a:t> </a:t>
            </a:r>
            <a:endParaRPr lang="en-US" sz="2800" dirty="0">
              <a:solidFill>
                <a:schemeClr val="tx1"/>
              </a:solidFill>
              <a:ea typeface="+mj-lt"/>
              <a:cs typeface="+mj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800">
              <a:ea typeface="+mj-lt"/>
              <a:cs typeface="+mj-lt"/>
            </a:endParaRPr>
          </a:p>
          <a:p>
            <a:pPr algn="ctr">
              <a:spcBef>
                <a:spcPts val="0"/>
              </a:spcBef>
            </a:pPr>
            <a:endParaRPr lang="pt-PT" sz="2400" b="1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60899" y="758952"/>
            <a:ext cx="889035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" y="2526526"/>
            <a:ext cx="877276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264" y="2526526"/>
            <a:ext cx="8190670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B576FCBA-F690-30D6-253C-F1E4B2440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02" y="3892759"/>
            <a:ext cx="8571178" cy="3554457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13995">
              <a:lnSpc>
                <a:spcPct val="100000"/>
              </a:lnSpc>
              <a:spcBef>
                <a:spcPts val="0"/>
              </a:spcBef>
              <a:buFont typeface="Arial,Sans-Serif" pitchFamily="18" charset="2"/>
              <a:buChar char="•"/>
            </a:pP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I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am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 a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dynamic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person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and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very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creative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.</a:t>
            </a:r>
            <a:endParaRPr lang="en-US" sz="2400" b="1">
              <a:solidFill>
                <a:schemeClr val="tx1"/>
              </a:solidFill>
              <a:ea typeface="+mn-lt"/>
              <a:cs typeface="+mn-lt"/>
            </a:endParaRPr>
          </a:p>
          <a:p>
            <a:pPr indent="-213995">
              <a:lnSpc>
                <a:spcPct val="100000"/>
              </a:lnSpc>
              <a:spcBef>
                <a:spcPts val="0"/>
              </a:spcBef>
              <a:buFont typeface="Arial,Sans-Serif" pitchFamily="18" charset="2"/>
              <a:buChar char="•"/>
            </a:pP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Always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want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learn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new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things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,</a:t>
            </a:r>
            <a:endParaRPr lang="en-US" sz="2400" b="1">
              <a:solidFill>
                <a:schemeClr val="tx1"/>
              </a:solidFill>
              <a:ea typeface="+mn-lt"/>
              <a:cs typeface="+mn-lt"/>
            </a:endParaRPr>
          </a:p>
          <a:p>
            <a:pPr indent="-342900">
              <a:lnSpc>
                <a:spcPct val="100000"/>
              </a:lnSpc>
              <a:spcBef>
                <a:spcPts val="0"/>
              </a:spcBef>
            </a:pP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I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am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curious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person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,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and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I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like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shere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my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ideias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with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colleagues</a:t>
            </a:r>
            <a:endParaRPr lang="en-US" sz="2400" b="1" err="1">
              <a:solidFill>
                <a:schemeClr val="tx1"/>
              </a:solidFill>
              <a:ea typeface="+mn-lt"/>
              <a:cs typeface="+mn-lt"/>
            </a:endParaRPr>
          </a:p>
          <a:p>
            <a:pPr indent="-342900">
              <a:lnSpc>
                <a:spcPct val="100000"/>
              </a:lnSpc>
              <a:spcBef>
                <a:spcPts val="0"/>
              </a:spcBef>
            </a:pP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Calm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and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confident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.</a:t>
            </a:r>
            <a:endParaRPr lang="en-US" sz="2400" b="1">
              <a:solidFill>
                <a:schemeClr val="tx1"/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,Sans-Serif" pitchFamily="18" charset="2"/>
              <a:buChar char="•"/>
            </a:pP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I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like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search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the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new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fashion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trends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,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and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read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the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fashion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magazines. 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I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have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Business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savvy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skills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.</a:t>
            </a:r>
          </a:p>
          <a:p>
            <a:pPr indent="-213995">
              <a:lnSpc>
                <a:spcPct val="100000"/>
              </a:lnSpc>
              <a:spcBef>
                <a:spcPts val="0"/>
              </a:spcBef>
              <a:buFont typeface="Arial,Sans-Serif" pitchFamily="18" charset="2"/>
              <a:buChar char="•"/>
            </a:pP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A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willingness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to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listen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.</a:t>
            </a:r>
          </a:p>
          <a:p>
            <a:pPr indent="-213995">
              <a:lnSpc>
                <a:spcPct val="100000"/>
              </a:lnSpc>
              <a:spcBef>
                <a:spcPts val="0"/>
              </a:spcBef>
              <a:buFont typeface="Arial,Sans-Serif" pitchFamily="18" charset="2"/>
              <a:buChar char="•"/>
            </a:pP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Fashion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 designer 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skills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'</a:t>
            </a:r>
          </a:p>
          <a:p>
            <a:pPr indent="-213995">
              <a:lnSpc>
                <a:spcPct val="100000"/>
              </a:lnSpc>
              <a:spcBef>
                <a:spcPts val="0"/>
              </a:spcBef>
              <a:buFont typeface="Arial,Sans-Serif" pitchFamily="18" charset="2"/>
              <a:buChar char="•"/>
            </a:pP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Ability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to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multitask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.</a:t>
            </a:r>
          </a:p>
          <a:p>
            <a:pPr indent="-257175">
              <a:lnSpc>
                <a:spcPct val="100000"/>
              </a:lnSpc>
              <a:spcBef>
                <a:spcPts val="0"/>
              </a:spcBef>
              <a:buFont typeface="Arial,Sans-Serif" pitchFamily="18" charset="2"/>
              <a:buChar char="•"/>
            </a:pP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Ability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to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think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creatively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and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pt-PT" sz="2400" b="1" err="1">
                <a:solidFill>
                  <a:schemeClr val="tx1"/>
                </a:solidFill>
                <a:ea typeface="+mn-lt"/>
                <a:cs typeface="+mn-lt"/>
              </a:rPr>
              <a:t>innovatively</a:t>
            </a:r>
            <a:r>
              <a:rPr lang="pt-PT" sz="2400" b="1">
                <a:solidFill>
                  <a:schemeClr val="tx1"/>
                </a:solidFill>
                <a:ea typeface="+mn-lt"/>
                <a:cs typeface="+mn-lt"/>
              </a:rPr>
              <a:t>.</a:t>
            </a:r>
          </a:p>
          <a:p>
            <a:pPr marL="268605" indent="-342900">
              <a:lnSpc>
                <a:spcPct val="100000"/>
              </a:lnSpc>
              <a:spcBef>
                <a:spcPts val="0"/>
              </a:spcBef>
            </a:pPr>
            <a:r>
              <a:rPr lang="pt-PT" sz="2400">
                <a:solidFill>
                  <a:schemeClr val="tx1"/>
                </a:solidFill>
              </a:rPr>
              <a:t>"</a:t>
            </a:r>
          </a:p>
          <a:p>
            <a:endParaRPr lang="pt-PT" b="1">
              <a:solidFill>
                <a:schemeClr val="tx1"/>
              </a:solidFill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11DFD1C0-A361-A365-EB41-77E5447B6A94}"/>
              </a:ext>
            </a:extLst>
          </p:cNvPr>
          <p:cNvSpPr txBox="1"/>
          <p:nvPr/>
        </p:nvSpPr>
        <p:spPr>
          <a:xfrm>
            <a:off x="2021681" y="2521742"/>
            <a:ext cx="45053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pt-PT" b="1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6" name="Tinta 25">
                <a:extLst>
                  <a:ext uri="{FF2B5EF4-FFF2-40B4-BE49-F238E27FC236}">
                    <a16:creationId xmlns:a16="http://schemas.microsoft.com/office/drawing/2014/main" id="{8C5C0380-A069-DE2D-822C-62C31147E41A}"/>
                  </a:ext>
                </a:extLst>
              </p14:cNvPr>
              <p14:cNvContentPartPr/>
              <p14:nvPr/>
            </p14:nvContentPartPr>
            <p14:xfrm>
              <a:off x="1910226" y="5193314"/>
              <a:ext cx="9524" cy="9524"/>
            </p14:xfrm>
          </p:contentPart>
        </mc:Choice>
        <mc:Fallback xmlns="">
          <p:pic>
            <p:nvPicPr>
              <p:cNvPr id="26" name="Tinta 25">
                <a:extLst>
                  <a:ext uri="{FF2B5EF4-FFF2-40B4-BE49-F238E27FC236}">
                    <a16:creationId xmlns:a16="http://schemas.microsoft.com/office/drawing/2014/main" id="{8C5C0380-A069-DE2D-822C-62C31147E41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34026" y="4717114"/>
                <a:ext cx="952400" cy="952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706312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Tinta 2">
                <a:extLst>
                  <a:ext uri="{FF2B5EF4-FFF2-40B4-BE49-F238E27FC236}">
                    <a16:creationId xmlns:a16="http://schemas.microsoft.com/office/drawing/2014/main" id="{CED02B3C-077D-A6BA-63D3-14A1EDCEA535}"/>
                  </a:ext>
                </a:extLst>
              </p14:cNvPr>
              <p14:cNvContentPartPr/>
              <p14:nvPr/>
            </p14:nvContentPartPr>
            <p14:xfrm>
              <a:off x="269411" y="566996"/>
              <a:ext cx="9524" cy="9524"/>
            </p14:xfrm>
          </p:contentPart>
        </mc:Choice>
        <mc:Fallback xmlns="">
          <p:pic>
            <p:nvPicPr>
              <p:cNvPr id="3" name="Tinta 2">
                <a:extLst>
                  <a:ext uri="{FF2B5EF4-FFF2-40B4-BE49-F238E27FC236}">
                    <a16:creationId xmlns:a16="http://schemas.microsoft.com/office/drawing/2014/main" id="{CED02B3C-077D-A6BA-63D3-14A1EDCEA53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06789" y="90796"/>
                <a:ext cx="952400" cy="9524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Retângulo 3">
            <a:extLst>
              <a:ext uri="{FF2B5EF4-FFF2-40B4-BE49-F238E27FC236}">
                <a16:creationId xmlns:a16="http://schemas.microsoft.com/office/drawing/2014/main" id="{7213E980-78B6-7E80-565D-7934352BB906}"/>
              </a:ext>
            </a:extLst>
          </p:cNvPr>
          <p:cNvSpPr/>
          <p:nvPr/>
        </p:nvSpPr>
        <p:spPr>
          <a:xfrm>
            <a:off x="828675" y="864393"/>
            <a:ext cx="7679529" cy="9167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sz="2800" b="1" err="1">
                <a:solidFill>
                  <a:schemeClr val="tx1"/>
                </a:solidFill>
              </a:rPr>
              <a:t>Skills</a:t>
            </a:r>
            <a:r>
              <a:rPr lang="pt-PT" sz="2800" b="1">
                <a:solidFill>
                  <a:schemeClr val="tx1"/>
                </a:solidFill>
              </a:rPr>
              <a:t> I </a:t>
            </a:r>
            <a:r>
              <a:rPr lang="pt-PT" sz="2800" b="1" err="1">
                <a:solidFill>
                  <a:schemeClr val="tx1"/>
                </a:solidFill>
              </a:rPr>
              <a:t>need</a:t>
            </a:r>
            <a:r>
              <a:rPr lang="pt-PT" sz="2800" b="1">
                <a:solidFill>
                  <a:schemeClr val="tx1"/>
                </a:solidFill>
              </a:rPr>
              <a:t> </a:t>
            </a:r>
            <a:r>
              <a:rPr lang="pt-PT" sz="2800" b="1" err="1">
                <a:solidFill>
                  <a:schemeClr val="tx1"/>
                </a:solidFill>
              </a:rPr>
              <a:t>develope</a:t>
            </a:r>
            <a:r>
              <a:rPr lang="pt-PT" sz="2800" b="1">
                <a:solidFill>
                  <a:schemeClr val="tx1"/>
                </a:solidFill>
              </a:rPr>
              <a:t> to </a:t>
            </a:r>
            <a:r>
              <a:rPr lang="pt-PT" sz="2800" b="1" err="1">
                <a:solidFill>
                  <a:schemeClr val="tx1"/>
                </a:solidFill>
              </a:rPr>
              <a:t>be</a:t>
            </a:r>
            <a:r>
              <a:rPr lang="pt-PT" sz="2800" b="1">
                <a:solidFill>
                  <a:schemeClr val="tx1"/>
                </a:solidFill>
              </a:rPr>
              <a:t> a </a:t>
            </a:r>
            <a:r>
              <a:rPr lang="pt-PT" sz="2800" b="1" err="1">
                <a:solidFill>
                  <a:schemeClr val="tx1"/>
                </a:solidFill>
              </a:rPr>
              <a:t>good</a:t>
            </a:r>
            <a:r>
              <a:rPr lang="pt-PT" sz="2800" b="1">
                <a:solidFill>
                  <a:schemeClr val="tx1"/>
                </a:solidFill>
              </a:rPr>
              <a:t> </a:t>
            </a:r>
            <a:r>
              <a:rPr lang="pt-PT" sz="2800" b="1" err="1">
                <a:solidFill>
                  <a:schemeClr val="tx1"/>
                </a:solidFill>
              </a:rPr>
              <a:t>brand</a:t>
            </a:r>
            <a:r>
              <a:rPr lang="pt-PT" sz="2800" b="1">
                <a:solidFill>
                  <a:schemeClr val="tx1"/>
                </a:solidFill>
              </a:rPr>
              <a:t> manager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53405618-5FBB-BE71-122A-3DAE510C7F4D}"/>
              </a:ext>
            </a:extLst>
          </p:cNvPr>
          <p:cNvSpPr txBox="1"/>
          <p:nvPr/>
        </p:nvSpPr>
        <p:spPr>
          <a:xfrm>
            <a:off x="366712" y="2224087"/>
            <a:ext cx="8660603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13995">
              <a:buFont typeface="Arial,Sans-Serif"/>
              <a:buChar char="•"/>
            </a:pPr>
            <a:r>
              <a:rPr lang="pt-PT" sz="2000" b="1" err="1">
                <a:ea typeface="+mn-lt"/>
                <a:cs typeface="+mn-lt"/>
              </a:rPr>
              <a:t>Strong</a:t>
            </a:r>
            <a:r>
              <a:rPr lang="pt-PT" sz="2000" b="1">
                <a:ea typeface="+mn-lt"/>
                <a:cs typeface="+mn-lt"/>
              </a:rPr>
              <a:t> research </a:t>
            </a:r>
            <a:r>
              <a:rPr lang="pt-PT" sz="2000" b="1" err="1">
                <a:ea typeface="+mn-lt"/>
                <a:cs typeface="+mn-lt"/>
              </a:rPr>
              <a:t>and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analytical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skills</a:t>
            </a:r>
            <a:r>
              <a:rPr lang="pt-PT" sz="2000" b="1">
                <a:ea typeface="+mn-lt"/>
                <a:cs typeface="+mn-lt"/>
              </a:rPr>
              <a:t>.</a:t>
            </a:r>
          </a:p>
          <a:p>
            <a:pPr marL="285750" indent="-213995">
              <a:buFont typeface="Arial,Sans-Serif"/>
              <a:buChar char="•"/>
            </a:pPr>
            <a:endParaRPr lang="pt-PT" sz="2000" b="1">
              <a:ea typeface="+mn-lt"/>
              <a:cs typeface="+mn-lt"/>
            </a:endParaRPr>
          </a:p>
          <a:p>
            <a:pPr marL="414655" indent="-342900">
              <a:buFont typeface="Arial"/>
              <a:buChar char="•"/>
            </a:pPr>
            <a:r>
              <a:rPr lang="pt-PT" sz="2000" b="1" err="1">
                <a:ea typeface="+mn-lt"/>
                <a:cs typeface="+mn-lt"/>
              </a:rPr>
              <a:t>Indepth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understanding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of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the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company's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current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products</a:t>
            </a:r>
            <a:r>
              <a:rPr lang="pt-PT" sz="2000" b="1">
                <a:ea typeface="+mn-lt"/>
                <a:cs typeface="+mn-lt"/>
              </a:rPr>
              <a:t> </a:t>
            </a:r>
            <a:r>
              <a:rPr lang="pt-PT" sz="2000" b="1" err="1">
                <a:ea typeface="+mn-lt"/>
                <a:cs typeface="+mn-lt"/>
              </a:rPr>
              <a:t>and</a:t>
            </a:r>
            <a:r>
              <a:rPr lang="pt-PT" sz="2000" b="1">
                <a:ea typeface="+mn-lt"/>
                <a:cs typeface="+mn-lt"/>
              </a:rPr>
              <a:t> future </a:t>
            </a:r>
            <a:r>
              <a:rPr lang="pt-PT" sz="2000" b="1" err="1">
                <a:ea typeface="+mn-lt"/>
                <a:cs typeface="+mn-lt"/>
              </a:rPr>
              <a:t>concepts</a:t>
            </a:r>
            <a:r>
              <a:rPr lang="pt-PT" sz="2000" b="1">
                <a:ea typeface="+mn-lt"/>
                <a:cs typeface="+mn-lt"/>
              </a:rPr>
              <a:t>.</a:t>
            </a:r>
          </a:p>
          <a:p>
            <a:pPr marL="414655" indent="-342900">
              <a:buFont typeface="Arial"/>
              <a:buChar char="•"/>
            </a:pPr>
            <a:endParaRPr lang="pt-PT" sz="2000" b="1">
              <a:ea typeface="+mn-lt"/>
              <a:cs typeface="+mn-lt"/>
            </a:endParaRPr>
          </a:p>
          <a:p>
            <a:pPr marL="414655" indent="-342900">
              <a:buFont typeface="Arial"/>
              <a:buChar char="•"/>
            </a:pPr>
            <a:r>
              <a:rPr lang="pt-PT" sz="2000" b="1" err="1">
                <a:ea typeface="+mn-lt"/>
                <a:cs typeface="+mn-lt"/>
              </a:rPr>
              <a:t>Proficiency</a:t>
            </a:r>
            <a:r>
              <a:rPr lang="pt-PT" sz="2000" b="1">
                <a:ea typeface="+mn-lt"/>
                <a:cs typeface="+mn-lt"/>
              </a:rPr>
              <a:t> </a:t>
            </a:r>
            <a:r>
              <a:rPr lang="pt-PT" sz="2000" b="1" err="1">
                <a:ea typeface="+mn-lt"/>
                <a:cs typeface="+mn-lt"/>
              </a:rPr>
              <a:t>with</a:t>
            </a:r>
            <a:r>
              <a:rPr lang="pt-PT" sz="2000" b="1">
                <a:ea typeface="+mn-lt"/>
                <a:cs typeface="+mn-lt"/>
              </a:rPr>
              <a:t> CRM software </a:t>
            </a:r>
            <a:r>
              <a:rPr lang="pt-PT" sz="2000" b="1" err="1">
                <a:ea typeface="+mn-lt"/>
                <a:cs typeface="+mn-lt"/>
              </a:rPr>
              <a:t>such</a:t>
            </a:r>
            <a:r>
              <a:rPr lang="pt-PT" sz="2000" b="1">
                <a:ea typeface="+mn-lt"/>
                <a:cs typeface="+mn-lt"/>
              </a:rPr>
              <a:t> as </a:t>
            </a:r>
            <a:r>
              <a:rPr lang="pt-PT" sz="2000" b="1" err="1">
                <a:ea typeface="+mn-lt"/>
                <a:cs typeface="+mn-lt"/>
              </a:rPr>
              <a:t>HubSpot</a:t>
            </a:r>
            <a:r>
              <a:rPr lang="pt-PT" sz="2000" b="1">
                <a:ea typeface="+mn-lt"/>
                <a:cs typeface="+mn-lt"/>
              </a:rPr>
              <a:t> </a:t>
            </a:r>
            <a:r>
              <a:rPr lang="pt-PT" sz="2000" b="1" err="1">
                <a:ea typeface="+mn-lt"/>
                <a:cs typeface="+mn-lt"/>
              </a:rPr>
              <a:t>and</a:t>
            </a:r>
            <a:r>
              <a:rPr lang="pt-PT" sz="2000" b="1">
                <a:ea typeface="+mn-lt"/>
                <a:cs typeface="+mn-lt"/>
              </a:rPr>
              <a:t> CMS </a:t>
            </a:r>
            <a:r>
              <a:rPr lang="pt-PT" sz="2000" b="1" err="1">
                <a:ea typeface="+mn-lt"/>
                <a:cs typeface="+mn-lt"/>
              </a:rPr>
              <a:t>platforms</a:t>
            </a:r>
            <a:r>
              <a:rPr lang="pt-PT" sz="2000" b="1">
                <a:ea typeface="+mn-lt"/>
                <a:cs typeface="+mn-lt"/>
              </a:rPr>
              <a:t> </a:t>
            </a:r>
            <a:r>
              <a:rPr lang="pt-PT" sz="2000" b="1" err="1">
                <a:ea typeface="+mn-lt"/>
                <a:cs typeface="+mn-lt"/>
              </a:rPr>
              <a:t>such</a:t>
            </a:r>
            <a:r>
              <a:rPr lang="pt-PT" sz="2000" b="1">
                <a:ea typeface="+mn-lt"/>
                <a:cs typeface="+mn-lt"/>
              </a:rPr>
              <a:t> as </a:t>
            </a:r>
            <a:r>
              <a:rPr lang="pt-PT" sz="2000" b="1" err="1">
                <a:ea typeface="+mn-lt"/>
                <a:cs typeface="+mn-lt"/>
              </a:rPr>
              <a:t>WordPress</a:t>
            </a:r>
            <a:r>
              <a:rPr lang="pt-PT" sz="2000" b="1">
                <a:ea typeface="+mn-lt"/>
                <a:cs typeface="+mn-lt"/>
              </a:rPr>
              <a:t>.</a:t>
            </a:r>
          </a:p>
          <a:p>
            <a:pPr marL="414655" indent="-342900">
              <a:buFont typeface="Arial"/>
              <a:buChar char="•"/>
            </a:pPr>
            <a:endParaRPr lang="pt-PT" sz="2000" b="1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pt-PT" sz="2000" b="1" err="1">
                <a:ea typeface="+mn-lt"/>
                <a:cs typeface="+mn-lt"/>
              </a:rPr>
              <a:t>Excellent</a:t>
            </a:r>
            <a:r>
              <a:rPr lang="pt-PT" sz="2000" b="1">
                <a:ea typeface="+mn-lt"/>
                <a:cs typeface="+mn-lt"/>
              </a:rPr>
              <a:t> verbal </a:t>
            </a:r>
            <a:r>
              <a:rPr lang="pt-PT" sz="2000" b="1" err="1">
                <a:ea typeface="+mn-lt"/>
                <a:cs typeface="+mn-lt"/>
              </a:rPr>
              <a:t>and</a:t>
            </a:r>
            <a:r>
              <a:rPr lang="pt-PT" sz="2000" b="1">
                <a:ea typeface="+mn-lt"/>
                <a:cs typeface="+mn-lt"/>
              </a:rPr>
              <a:t> </a:t>
            </a:r>
            <a:r>
              <a:rPr lang="pt-PT" sz="2000" b="1" err="1">
                <a:ea typeface="+mn-lt"/>
                <a:cs typeface="+mn-lt"/>
              </a:rPr>
              <a:t>written</a:t>
            </a:r>
            <a:r>
              <a:rPr lang="pt-PT" sz="2000" b="1">
                <a:ea typeface="+mn-lt"/>
                <a:cs typeface="+mn-lt"/>
              </a:rPr>
              <a:t> </a:t>
            </a:r>
            <a:r>
              <a:rPr lang="pt-PT" sz="2000" b="1" err="1">
                <a:ea typeface="+mn-lt"/>
                <a:cs typeface="+mn-lt"/>
              </a:rPr>
              <a:t>communication</a:t>
            </a:r>
            <a:r>
              <a:rPr lang="pt-PT" sz="2000" b="1">
                <a:ea typeface="+mn-lt"/>
                <a:cs typeface="+mn-lt"/>
              </a:rPr>
              <a:t> </a:t>
            </a:r>
            <a:r>
              <a:rPr lang="pt-PT" sz="2000" b="1" err="1">
                <a:ea typeface="+mn-lt"/>
                <a:cs typeface="+mn-lt"/>
              </a:rPr>
              <a:t>skills</a:t>
            </a:r>
            <a:r>
              <a:rPr lang="pt-PT" sz="2000" b="1">
                <a:ea typeface="+mn-lt"/>
                <a:cs typeface="+mn-lt"/>
              </a:rPr>
              <a:t>.</a:t>
            </a:r>
            <a:endParaRPr lang="pt-PT" sz="2000" b="1"/>
          </a:p>
          <a:p>
            <a:pPr>
              <a:buFont typeface="Arial"/>
              <a:buChar char="•"/>
            </a:pPr>
            <a:endParaRPr lang="pt-PT" sz="2000" b="1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pt-PT" sz="2000" b="1" err="1">
                <a:ea typeface="+mn-lt"/>
                <a:cs typeface="+mn-lt"/>
              </a:rPr>
              <a:t>Practical</a:t>
            </a:r>
            <a:r>
              <a:rPr lang="pt-PT" sz="2000" b="1">
                <a:ea typeface="+mn-lt"/>
                <a:cs typeface="+mn-lt"/>
              </a:rPr>
              <a:t> sales </a:t>
            </a:r>
            <a:r>
              <a:rPr lang="pt-PT" sz="2000" b="1" err="1">
                <a:ea typeface="+mn-lt"/>
                <a:cs typeface="+mn-lt"/>
              </a:rPr>
              <a:t>knowledge</a:t>
            </a:r>
            <a:r>
              <a:rPr lang="pt-PT" sz="2000" b="1">
                <a:ea typeface="+mn-lt"/>
                <a:cs typeface="+mn-lt"/>
              </a:rPr>
              <a:t>.</a:t>
            </a:r>
            <a:endParaRPr lang="pt-PT" b="1" err="1">
              <a:ea typeface="+mn-lt"/>
              <a:cs typeface="+mn-lt"/>
            </a:endParaRPr>
          </a:p>
          <a:p>
            <a:r>
              <a:rPr lang="en" sz="2000" b="1">
                <a:ea typeface="+mn-lt"/>
                <a:cs typeface="+mn-lt"/>
              </a:rPr>
              <a:t>I'm 100% sure that after developing all these skills I'm going to be a successful brand manager.</a:t>
            </a:r>
            <a:endParaRPr lang="pt-PT" b="1"/>
          </a:p>
          <a:p>
            <a:pPr algn="l">
              <a:buFont typeface="Arial"/>
              <a:buChar char="•"/>
            </a:pPr>
            <a:endParaRPr lang="pt-PT" sz="2000" b="1"/>
          </a:p>
          <a:p>
            <a:pPr>
              <a:buFont typeface="Arial"/>
              <a:buChar char="•"/>
            </a:pPr>
            <a:endParaRPr lang="pt-PT" sz="2000" b="1"/>
          </a:p>
          <a:p>
            <a:pPr marL="285750" indent="-213995">
              <a:buFont typeface="Arial,Sans-Serif"/>
              <a:buChar char="•"/>
            </a:pPr>
            <a:endParaRPr lang="pt-PT" sz="2000" b="1"/>
          </a:p>
          <a:p>
            <a:endParaRPr lang="pt-PT" b="1"/>
          </a:p>
        </p:txBody>
      </p:sp>
    </p:spTree>
    <p:extLst>
      <p:ext uri="{BB962C8B-B14F-4D97-AF65-F5344CB8AC3E}">
        <p14:creationId xmlns:p14="http://schemas.microsoft.com/office/powerpoint/2010/main" val="15894066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231348" y="2110154"/>
            <a:ext cx="6645352" cy="3954380"/>
          </a:xfrm>
        </p:spPr>
        <p:txBody>
          <a:bodyPr rtlCol="0">
            <a:normAutofit/>
          </a:bodyPr>
          <a:lstStyle/>
          <a:p>
            <a:r>
              <a:rPr lang="pt-PT" sz="2400" b="1" err="1">
                <a:solidFill>
                  <a:schemeClr val="tx1"/>
                </a:solidFill>
              </a:rPr>
              <a:t>This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is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what</a:t>
            </a:r>
            <a:r>
              <a:rPr lang="pt-PT" sz="2400" b="1">
                <a:solidFill>
                  <a:schemeClr val="tx1"/>
                </a:solidFill>
              </a:rPr>
              <a:t> i </a:t>
            </a:r>
            <a:r>
              <a:rPr lang="pt-PT" sz="2400" b="1" err="1">
                <a:solidFill>
                  <a:schemeClr val="tx1"/>
                </a:solidFill>
              </a:rPr>
              <a:t>need</a:t>
            </a:r>
            <a:r>
              <a:rPr lang="pt-PT" sz="2400" b="1">
                <a:solidFill>
                  <a:schemeClr val="tx1"/>
                </a:solidFill>
              </a:rPr>
              <a:t> to </a:t>
            </a:r>
            <a:r>
              <a:rPr lang="pt-PT" sz="2400" b="1" err="1">
                <a:solidFill>
                  <a:schemeClr val="tx1"/>
                </a:solidFill>
              </a:rPr>
              <a:t>be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succefull</a:t>
            </a:r>
            <a:r>
              <a:rPr lang="pt-PT" sz="2400" b="1">
                <a:solidFill>
                  <a:schemeClr val="tx1"/>
                </a:solidFill>
              </a:rPr>
              <a:t> a </a:t>
            </a:r>
            <a:r>
              <a:rPr lang="pt-PT" sz="2400" b="1" err="1">
                <a:solidFill>
                  <a:schemeClr val="tx1"/>
                </a:solidFill>
              </a:rPr>
              <a:t>brand</a:t>
            </a:r>
            <a:r>
              <a:rPr lang="pt-PT" sz="2400" b="1">
                <a:solidFill>
                  <a:schemeClr val="tx1"/>
                </a:solidFill>
              </a:rPr>
              <a:t> manager i </a:t>
            </a:r>
            <a:r>
              <a:rPr lang="pt-PT" sz="2400" b="1" err="1">
                <a:solidFill>
                  <a:schemeClr val="tx1"/>
                </a:solidFill>
              </a:rPr>
              <a:t>know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it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not</a:t>
            </a:r>
            <a:r>
              <a:rPr lang="pt-PT" sz="2400" b="1">
                <a:solidFill>
                  <a:schemeClr val="tx1"/>
                </a:solidFill>
              </a:rPr>
              <a:t> </a:t>
            </a:r>
            <a:r>
              <a:rPr lang="pt-PT" sz="2400" b="1" err="1">
                <a:solidFill>
                  <a:schemeClr val="tx1"/>
                </a:solidFill>
              </a:rPr>
              <a:t>all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but</a:t>
            </a:r>
            <a:r>
              <a:rPr lang="pt-PT" sz="2400" b="1">
                <a:solidFill>
                  <a:schemeClr val="tx1"/>
                </a:solidFill>
              </a:rPr>
              <a:t> </a:t>
            </a:r>
            <a:r>
              <a:rPr lang="pt-PT" sz="2400" b="1" err="1">
                <a:solidFill>
                  <a:schemeClr val="tx1"/>
                </a:solidFill>
              </a:rPr>
              <a:t>Because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the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good</a:t>
            </a:r>
            <a:r>
              <a:rPr lang="pt-PT" sz="2400" b="1">
                <a:solidFill>
                  <a:schemeClr val="tx1"/>
                </a:solidFill>
              </a:rPr>
              <a:t> manager takes </a:t>
            </a:r>
            <a:r>
              <a:rPr lang="pt-PT" sz="2400" b="1" err="1">
                <a:solidFill>
                  <a:schemeClr val="tx1"/>
                </a:solidFill>
              </a:rPr>
              <a:t>ownership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of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the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brand</a:t>
            </a:r>
            <a:r>
              <a:rPr lang="pt-PT" sz="2400" b="1">
                <a:solidFill>
                  <a:schemeClr val="tx1"/>
                </a:solidFill>
              </a:rPr>
              <a:t>  a </a:t>
            </a:r>
            <a:r>
              <a:rPr lang="pt-PT" sz="2400" b="1" err="1">
                <a:solidFill>
                  <a:schemeClr val="tx1"/>
                </a:solidFill>
              </a:rPr>
              <a:t>lot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of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the</a:t>
            </a:r>
            <a:r>
              <a:rPr lang="pt-PT" sz="2400" b="1">
                <a:solidFill>
                  <a:schemeClr val="tx1"/>
                </a:solidFill>
              </a:rPr>
              <a:t> managers </a:t>
            </a:r>
            <a:r>
              <a:rPr lang="pt-PT" sz="2400" b="1" err="1">
                <a:solidFill>
                  <a:schemeClr val="tx1"/>
                </a:solidFill>
              </a:rPr>
              <a:t>strugle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whit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the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transformation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of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going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helper</a:t>
            </a:r>
            <a:r>
              <a:rPr lang="pt-PT" sz="2400" b="1">
                <a:solidFill>
                  <a:schemeClr val="tx1"/>
                </a:solidFill>
              </a:rPr>
              <a:t> to </a:t>
            </a:r>
            <a:r>
              <a:rPr lang="pt-PT" sz="2400" b="1" err="1">
                <a:solidFill>
                  <a:schemeClr val="tx1"/>
                </a:solidFill>
              </a:rPr>
              <a:t>being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the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owner</a:t>
            </a:r>
            <a:r>
              <a:rPr lang="pt-PT" sz="2400" b="1">
                <a:solidFill>
                  <a:schemeClr val="tx1"/>
                </a:solidFill>
              </a:rPr>
              <a:t>. </a:t>
            </a:r>
            <a:br>
              <a:rPr lang="pt-PT" sz="2400" b="1">
                <a:solidFill>
                  <a:schemeClr val="tx1"/>
                </a:solidFill>
              </a:rPr>
            </a:br>
            <a:endParaRPr lang="pt-PT" sz="2400" b="1">
              <a:solidFill>
                <a:schemeClr val="tx1"/>
              </a:solidFill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670355" y="6063277"/>
            <a:ext cx="5486400" cy="914400"/>
          </a:xfrm>
        </p:spPr>
        <p:txBody>
          <a:bodyPr rtlCol="0"/>
          <a:lstStyle/>
          <a:p>
            <a:pPr rtl="0"/>
            <a:endParaRPr lang="pt-PT"/>
          </a:p>
        </p:txBody>
      </p:sp>
      <p:pic>
        <p:nvPicPr>
          <p:cNvPr id="5" name="Imagem 5" descr="Uma imagem com texto&#10;&#10;Descrição gerada automaticamente">
            <a:extLst>
              <a:ext uri="{FF2B5EF4-FFF2-40B4-BE49-F238E27FC236}">
                <a16:creationId xmlns:a16="http://schemas.microsoft.com/office/drawing/2014/main" id="{F9B09B41-924C-C153-9EE3-A16B9B41CB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7182" y="1000030"/>
            <a:ext cx="6398417" cy="2679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742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358501" y="1143089"/>
            <a:ext cx="6159046" cy="2622729"/>
          </a:xfrm>
        </p:spPr>
        <p:txBody>
          <a:bodyPr rtlCol="0">
            <a:normAutofit fontScale="90000"/>
          </a:bodyPr>
          <a:lstStyle/>
          <a:p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To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be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a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good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brand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manager I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have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to</a:t>
            </a:r>
            <a:endParaRPr lang="pt-PT" b="1">
              <a:solidFill>
                <a:schemeClr val="tx1"/>
              </a:solidFill>
            </a:endParaRPr>
          </a:p>
          <a:p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to match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the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vision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and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strategy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offering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,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because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it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is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often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difficult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to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articulate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a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vision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.</a:t>
            </a:r>
            <a:endParaRPr lang="pt-PT" b="1">
              <a:solidFill>
                <a:schemeClr val="tx1"/>
              </a:solidFill>
            </a:endParaRPr>
          </a:p>
          <a:p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when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you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don't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have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a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vision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,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people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quickly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notice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it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but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you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have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to show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people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your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ambitions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,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your</a:t>
            </a:r>
            <a:r>
              <a:rPr lang="pt-PT" sz="2400" b="1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pt-PT" sz="2400" b="1" err="1">
                <a:solidFill>
                  <a:schemeClr val="tx1"/>
                </a:solidFill>
                <a:ea typeface="+mj-lt"/>
                <a:cs typeface="+mj-lt"/>
              </a:rPr>
              <a:t>goals</a:t>
            </a:r>
            <a:endParaRPr lang="pt-PT" b="1">
              <a:solidFill>
                <a:schemeClr val="tx1"/>
              </a:solidFill>
            </a:endParaRPr>
          </a:p>
          <a:p>
            <a:br>
              <a:rPr lang="pt-PT" sz="2400" b="1">
                <a:solidFill>
                  <a:schemeClr val="tx1"/>
                </a:solidFill>
                <a:ea typeface="+mj-lt"/>
                <a:cs typeface="+mj-lt"/>
              </a:rPr>
            </a:br>
            <a:endParaRPr lang="pt-PT" sz="2400" b="1">
              <a:solidFill>
                <a:schemeClr val="tx1"/>
              </a:solidFill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303449" y="6112867"/>
            <a:ext cx="5708341" cy="914400"/>
          </a:xfrm>
        </p:spPr>
        <p:txBody>
          <a:bodyPr rtlCol="0"/>
          <a:lstStyle/>
          <a:p>
            <a:pPr rtl="0"/>
            <a:endParaRPr lang="pt-PT"/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4113AB4-AC54-B98B-D0B7-4380B4714A5C}"/>
              </a:ext>
            </a:extLst>
          </p:cNvPr>
          <p:cNvSpPr txBox="1"/>
          <p:nvPr/>
        </p:nvSpPr>
        <p:spPr>
          <a:xfrm>
            <a:off x="1480351" y="402158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t-PT"/>
              <a:t>Clique para adicionar texto</a:t>
            </a:r>
          </a:p>
        </p:txBody>
      </p:sp>
      <p:pic>
        <p:nvPicPr>
          <p:cNvPr id="5" name="Imagem 5" descr="Uma imagem com pessoa, interior, portátil, pessoas&#10;&#10;Descrição gerada automaticamente">
            <a:extLst>
              <a:ext uri="{FF2B5EF4-FFF2-40B4-BE49-F238E27FC236}">
                <a16:creationId xmlns:a16="http://schemas.microsoft.com/office/drawing/2014/main" id="{0F9E73C4-8899-1497-6CAD-D3050A1F74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4369" y="3680955"/>
            <a:ext cx="6124573" cy="31751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Tinta 6">
                <a:extLst>
                  <a:ext uri="{FF2B5EF4-FFF2-40B4-BE49-F238E27FC236}">
                    <a16:creationId xmlns:a16="http://schemas.microsoft.com/office/drawing/2014/main" id="{E6C889CC-6AD2-27CC-73F6-4C94EE7357AB}"/>
                  </a:ext>
                </a:extLst>
              </p14:cNvPr>
              <p14:cNvContentPartPr/>
              <p14:nvPr/>
            </p14:nvContentPartPr>
            <p14:xfrm>
              <a:off x="3315514" y="104909"/>
              <a:ext cx="9524" cy="9524"/>
            </p14:xfrm>
          </p:contentPart>
        </mc:Choice>
        <mc:Fallback xmlns="">
          <p:pic>
            <p:nvPicPr>
              <p:cNvPr id="7" name="Tinta 6">
                <a:extLst>
                  <a:ext uri="{FF2B5EF4-FFF2-40B4-BE49-F238E27FC236}">
                    <a16:creationId xmlns:a16="http://schemas.microsoft.com/office/drawing/2014/main" id="{E6C889CC-6AD2-27CC-73F6-4C94EE7357A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39314" y="-371291"/>
                <a:ext cx="952400" cy="952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941599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>
            <a:extLst>
              <a:ext uri="{FF2B5EF4-FFF2-40B4-BE49-F238E27FC236}">
                <a16:creationId xmlns:a16="http://schemas.microsoft.com/office/drawing/2014/main" id="{24C10799-167B-47F5-0D8E-279E8DFAD1B4}"/>
              </a:ext>
            </a:extLst>
          </p:cNvPr>
          <p:cNvSpPr/>
          <p:nvPr/>
        </p:nvSpPr>
        <p:spPr>
          <a:xfrm>
            <a:off x="253938" y="285957"/>
            <a:ext cx="1869280" cy="14882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sz="6600" b="1">
                <a:solidFill>
                  <a:schemeClr val="tx1"/>
                </a:solidFill>
              </a:rPr>
              <a:t>S</a:t>
            </a:r>
            <a:endParaRPr lang="pt-PT">
              <a:solidFill>
                <a:schemeClr val="tx1"/>
              </a:solidFill>
            </a:endParaRPr>
          </a:p>
          <a:p>
            <a:pPr algn="ctr"/>
            <a:r>
              <a:rPr lang="pt-PT" sz="2400" b="1" err="1">
                <a:solidFill>
                  <a:schemeClr val="tx1"/>
                </a:solidFill>
              </a:rPr>
              <a:t>strenghts</a:t>
            </a:r>
            <a:endParaRPr lang="pt-PT" sz="6600" b="1" err="1">
              <a:solidFill>
                <a:schemeClr val="tx1"/>
              </a:solidFill>
            </a:endParaRPr>
          </a:p>
        </p:txBody>
      </p:sp>
      <p:sp>
        <p:nvSpPr>
          <p:cNvPr id="5" name="Retângulo 4">
            <a:extLst>
              <a:ext uri="{FF2B5EF4-FFF2-40B4-BE49-F238E27FC236}">
                <a16:creationId xmlns:a16="http://schemas.microsoft.com/office/drawing/2014/main" id="{4451C938-7744-1F98-450E-F2025762857B}"/>
              </a:ext>
            </a:extLst>
          </p:cNvPr>
          <p:cNvSpPr/>
          <p:nvPr/>
        </p:nvSpPr>
        <p:spPr>
          <a:xfrm>
            <a:off x="2588719" y="476458"/>
            <a:ext cx="1904999" cy="12739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sz="6000" b="1">
                <a:solidFill>
                  <a:schemeClr val="tx1"/>
                </a:solidFill>
              </a:rPr>
              <a:t>W</a:t>
            </a:r>
          </a:p>
          <a:p>
            <a:pPr algn="ctr"/>
            <a:r>
              <a:rPr lang="pt-PT" sz="2400" b="1" err="1">
                <a:solidFill>
                  <a:schemeClr val="tx1"/>
                </a:solidFill>
              </a:rPr>
              <a:t>weaknesses</a:t>
            </a:r>
            <a:endParaRPr lang="pt-PT" sz="6000" b="1" err="1">
              <a:solidFill>
                <a:schemeClr val="tx1"/>
              </a:solidFill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7A79BB62-185E-B9AB-23FB-BD0A5C52574C}"/>
              </a:ext>
            </a:extLst>
          </p:cNvPr>
          <p:cNvSpPr/>
          <p:nvPr/>
        </p:nvSpPr>
        <p:spPr>
          <a:xfrm>
            <a:off x="6781329" y="344097"/>
            <a:ext cx="2314435" cy="1369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pt-PT" sz="6600" b="1">
                <a:solidFill>
                  <a:schemeClr val="tx1"/>
                </a:solidFill>
              </a:rPr>
              <a:t>T</a:t>
            </a:r>
            <a:endParaRPr lang="pt-PT">
              <a:solidFill>
                <a:schemeClr val="tx1"/>
              </a:solidFill>
            </a:endParaRPr>
          </a:p>
          <a:p>
            <a:pPr algn="ctr"/>
            <a:r>
              <a:rPr lang="pt-PT" sz="2400" b="1" err="1">
                <a:solidFill>
                  <a:schemeClr val="tx1"/>
                </a:solidFill>
              </a:rPr>
              <a:t>threats</a:t>
            </a:r>
            <a:r>
              <a:rPr lang="pt-PT" sz="2400" b="1">
                <a:solidFill>
                  <a:schemeClr val="tx1"/>
                </a:solidFill>
              </a:rPr>
              <a:t> </a:t>
            </a:r>
            <a:r>
              <a:rPr lang="pt-PT" sz="2400" b="1" err="1">
                <a:solidFill>
                  <a:schemeClr val="tx1"/>
                </a:solidFill>
              </a:rPr>
              <a:t>analys</a:t>
            </a:r>
            <a:r>
              <a:rPr lang="pt-PT" sz="2800" b="1" err="1">
                <a:solidFill>
                  <a:schemeClr val="tx1"/>
                </a:solidFill>
              </a:rPr>
              <a:t>is</a:t>
            </a:r>
            <a:endParaRPr lang="pt-PT" sz="2800" b="1">
              <a:solidFill>
                <a:schemeClr val="tx1"/>
              </a:solidFill>
            </a:endParaRPr>
          </a:p>
        </p:txBody>
      </p:sp>
      <p:sp>
        <p:nvSpPr>
          <p:cNvPr id="7" name="Retângulo 6">
            <a:extLst>
              <a:ext uri="{FF2B5EF4-FFF2-40B4-BE49-F238E27FC236}">
                <a16:creationId xmlns:a16="http://schemas.microsoft.com/office/drawing/2014/main" id="{2C37B208-58CF-812E-3FAE-28499CB233D0}"/>
              </a:ext>
            </a:extLst>
          </p:cNvPr>
          <p:cNvSpPr/>
          <p:nvPr/>
        </p:nvSpPr>
        <p:spPr>
          <a:xfrm>
            <a:off x="4649195" y="2405"/>
            <a:ext cx="1977244" cy="13215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pt-PT" sz="6600" b="1">
                <a:solidFill>
                  <a:schemeClr val="tx1"/>
                </a:solidFill>
              </a:rPr>
              <a:t>O</a:t>
            </a:r>
          </a:p>
          <a:p>
            <a:pPr algn="ctr"/>
            <a:r>
              <a:rPr lang="pt-PT" sz="2400" b="1" err="1">
                <a:solidFill>
                  <a:schemeClr val="tx1"/>
                </a:solidFill>
              </a:rPr>
              <a:t>opportunities</a:t>
            </a:r>
            <a:endParaRPr lang="pt-PT" sz="6600" b="1" err="1">
              <a:solidFill>
                <a:schemeClr val="tx1"/>
              </a:solidFill>
            </a:endParaRPr>
          </a:p>
        </p:txBody>
      </p:sp>
      <p:sp>
        <p:nvSpPr>
          <p:cNvPr id="3" name="Seta: Para Baixo 2">
            <a:extLst>
              <a:ext uri="{FF2B5EF4-FFF2-40B4-BE49-F238E27FC236}">
                <a16:creationId xmlns:a16="http://schemas.microsoft.com/office/drawing/2014/main" id="{1017A49D-33EC-0D25-01EE-6AC41CB96BC3}"/>
              </a:ext>
            </a:extLst>
          </p:cNvPr>
          <p:cNvSpPr/>
          <p:nvPr/>
        </p:nvSpPr>
        <p:spPr>
          <a:xfrm flipH="1">
            <a:off x="3543986" y="1720852"/>
            <a:ext cx="324705" cy="323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E80767B-85F8-04FF-BA3E-5D3B5253DF0E}"/>
              </a:ext>
            </a:extLst>
          </p:cNvPr>
          <p:cNvSpPr/>
          <p:nvPr/>
        </p:nvSpPr>
        <p:spPr>
          <a:xfrm>
            <a:off x="-57013" y="1753086"/>
            <a:ext cx="3092846" cy="4904563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 b="1">
                <a:solidFill>
                  <a:schemeClr val="tx1"/>
                </a:solidFill>
              </a:rPr>
              <a:t>Competition.</a:t>
            </a:r>
          </a:p>
          <a:p>
            <a:pPr algn="ctr"/>
            <a:r>
              <a:rPr lang="en" b="1" err="1">
                <a:solidFill>
                  <a:schemeClr val="tx1"/>
                </a:solidFill>
              </a:rPr>
              <a:t>Dtermination</a:t>
            </a:r>
            <a:r>
              <a:rPr lang="en" b="1">
                <a:solidFill>
                  <a:schemeClr val="tx1"/>
                </a:solidFill>
              </a:rPr>
              <a:t> and team spirit.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Good relationship with everybody.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Multitask.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Easy to learn. learn more.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Very professional.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Help colleagues.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Respect other people </a:t>
            </a:r>
            <a:r>
              <a:rPr lang="en" b="1" err="1">
                <a:solidFill>
                  <a:schemeClr val="tx1"/>
                </a:solidFill>
              </a:rPr>
              <a:t>ideias</a:t>
            </a:r>
            <a:r>
              <a:rPr lang="en" b="1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Willingness to listen.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Good mood to talk.</a:t>
            </a:r>
          </a:p>
          <a:p>
            <a:pPr algn="ctr"/>
            <a:r>
              <a:rPr lang="en" b="1">
                <a:solidFill>
                  <a:schemeClr val="tx1"/>
                </a:solidFill>
              </a:rPr>
              <a:t>New  good </a:t>
            </a:r>
            <a:r>
              <a:rPr lang="en" b="1" err="1">
                <a:solidFill>
                  <a:schemeClr val="tx1"/>
                </a:solidFill>
              </a:rPr>
              <a:t>ideias</a:t>
            </a:r>
            <a:r>
              <a:rPr lang="en" b="1">
                <a:solidFill>
                  <a:schemeClr val="tx1"/>
                </a:solidFill>
              </a:rPr>
              <a:t>.</a:t>
            </a:r>
            <a:endParaRPr lang="en">
              <a:solidFill>
                <a:schemeClr val="tx1"/>
              </a:solidFill>
            </a:endParaRPr>
          </a:p>
        </p:txBody>
      </p:sp>
      <p:sp>
        <p:nvSpPr>
          <p:cNvPr id="11" name="Seta: Para Baixo 10">
            <a:extLst>
              <a:ext uri="{FF2B5EF4-FFF2-40B4-BE49-F238E27FC236}">
                <a16:creationId xmlns:a16="http://schemas.microsoft.com/office/drawing/2014/main" id="{39CCE6E9-606A-76B7-DA55-90FFEE208EC0}"/>
              </a:ext>
            </a:extLst>
          </p:cNvPr>
          <p:cNvSpPr/>
          <p:nvPr/>
        </p:nvSpPr>
        <p:spPr>
          <a:xfrm>
            <a:off x="1339943" y="1775526"/>
            <a:ext cx="297658" cy="2056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66840AB1-16F3-D6B6-589C-8A112159F48A}"/>
              </a:ext>
            </a:extLst>
          </p:cNvPr>
          <p:cNvSpPr txBox="1"/>
          <p:nvPr/>
        </p:nvSpPr>
        <p:spPr>
          <a:xfrm>
            <a:off x="2481863" y="1982493"/>
            <a:ext cx="2310413" cy="480131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b="1"/>
              <a:t>Time management.</a:t>
            </a:r>
          </a:p>
          <a:p>
            <a:r>
              <a:rPr lang="en" b="1"/>
              <a:t>Try to do everything at the same time.</a:t>
            </a:r>
          </a:p>
          <a:p>
            <a:r>
              <a:rPr lang="en" b="1"/>
              <a:t>Delays.</a:t>
            </a:r>
          </a:p>
          <a:p>
            <a:endParaRPr lang="en" b="1"/>
          </a:p>
          <a:p>
            <a:r>
              <a:rPr lang="en" b="1"/>
              <a:t>Fear of public </a:t>
            </a:r>
            <a:r>
              <a:rPr lang="en" b="1" err="1"/>
              <a:t>speacking</a:t>
            </a:r>
            <a:r>
              <a:rPr lang="en" b="1"/>
              <a:t>.</a:t>
            </a:r>
          </a:p>
          <a:p>
            <a:r>
              <a:rPr lang="en" b="1"/>
              <a:t>Indecisiveness.</a:t>
            </a:r>
          </a:p>
          <a:p>
            <a:r>
              <a:rPr lang="en" b="1"/>
              <a:t>Lack of organization.</a:t>
            </a:r>
          </a:p>
          <a:p>
            <a:r>
              <a:rPr lang="en" b="1"/>
              <a:t>Timidity.</a:t>
            </a:r>
          </a:p>
          <a:p>
            <a:r>
              <a:rPr lang="en" b="1"/>
              <a:t>Fear of some </a:t>
            </a:r>
            <a:r>
              <a:rPr lang="en" b="1" err="1"/>
              <a:t>responsability</a:t>
            </a:r>
            <a:r>
              <a:rPr lang="en" b="1"/>
              <a:t>.</a:t>
            </a:r>
          </a:p>
          <a:p>
            <a:r>
              <a:rPr lang="en" b="1"/>
              <a:t>Fear to make mistake.</a:t>
            </a:r>
          </a:p>
          <a:p>
            <a:r>
              <a:rPr lang="en" b="1"/>
              <a:t>Fear of not finish my rate.</a:t>
            </a:r>
          </a:p>
          <a:p>
            <a:r>
              <a:rPr lang="en" b="1"/>
              <a:t>Low </a:t>
            </a:r>
            <a:r>
              <a:rPr lang="en" b="1" err="1"/>
              <a:t>comunication</a:t>
            </a:r>
            <a:r>
              <a:rPr lang="en" b="1"/>
              <a:t>.</a:t>
            </a:r>
          </a:p>
        </p:txBody>
      </p:sp>
      <p:sp>
        <p:nvSpPr>
          <p:cNvPr id="2" name="Seta: Para Baixo 1">
            <a:extLst>
              <a:ext uri="{FF2B5EF4-FFF2-40B4-BE49-F238E27FC236}">
                <a16:creationId xmlns:a16="http://schemas.microsoft.com/office/drawing/2014/main" id="{5080B64C-75BE-127F-FA19-60AFB6504D05}"/>
              </a:ext>
            </a:extLst>
          </p:cNvPr>
          <p:cNvSpPr/>
          <p:nvPr/>
        </p:nvSpPr>
        <p:spPr>
          <a:xfrm>
            <a:off x="5496264" y="1309910"/>
            <a:ext cx="355106" cy="3107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8EEFF4A9-4F27-FE06-E089-262BB69CAD3B}"/>
              </a:ext>
            </a:extLst>
          </p:cNvPr>
          <p:cNvSpPr txBox="1"/>
          <p:nvPr/>
        </p:nvSpPr>
        <p:spPr>
          <a:xfrm>
            <a:off x="4870515" y="1619065"/>
            <a:ext cx="1866526" cy="3693319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b="1">
                <a:solidFill>
                  <a:schemeClr val="tx1"/>
                </a:solidFill>
              </a:rPr>
              <a:t>Be promoted,</a:t>
            </a:r>
            <a:endParaRPr lang="pt-PT">
              <a:solidFill>
                <a:schemeClr val="tx1"/>
              </a:solidFill>
            </a:endParaRPr>
          </a:p>
          <a:p>
            <a:r>
              <a:rPr lang="en" b="1" err="1">
                <a:solidFill>
                  <a:schemeClr val="tx1"/>
                </a:solidFill>
              </a:rPr>
              <a:t>Expiences</a:t>
            </a:r>
            <a:r>
              <a:rPr lang="en" b="1">
                <a:solidFill>
                  <a:schemeClr val="tx1"/>
                </a:solidFill>
              </a:rPr>
              <a:t>.</a:t>
            </a:r>
          </a:p>
          <a:p>
            <a:r>
              <a:rPr lang="en" b="1">
                <a:solidFill>
                  <a:schemeClr val="tx1"/>
                </a:solidFill>
              </a:rPr>
              <a:t>Knowledges.</a:t>
            </a:r>
          </a:p>
          <a:p>
            <a:r>
              <a:rPr lang="en" b="1">
                <a:solidFill>
                  <a:schemeClr val="tx1"/>
                </a:solidFill>
              </a:rPr>
              <a:t>Career progress.</a:t>
            </a:r>
          </a:p>
          <a:p>
            <a:r>
              <a:rPr lang="en" b="1">
                <a:solidFill>
                  <a:schemeClr val="tx1"/>
                </a:solidFill>
              </a:rPr>
              <a:t>Acquire new skills.</a:t>
            </a:r>
          </a:p>
          <a:p>
            <a:r>
              <a:rPr lang="en" b="1">
                <a:solidFill>
                  <a:schemeClr val="tx1"/>
                </a:solidFill>
              </a:rPr>
              <a:t>Invest in new brands or companies.</a:t>
            </a:r>
          </a:p>
          <a:p>
            <a:r>
              <a:rPr lang="en" b="1">
                <a:solidFill>
                  <a:schemeClr val="tx1"/>
                </a:solidFill>
              </a:rPr>
              <a:t>Management capacity growth.</a:t>
            </a:r>
          </a:p>
          <a:p>
            <a:r>
              <a:rPr lang="en" b="1">
                <a:solidFill>
                  <a:schemeClr val="tx1"/>
                </a:solidFill>
              </a:rPr>
              <a:t>New jobs offers.</a:t>
            </a:r>
          </a:p>
          <a:p>
            <a:endParaRPr lang="en" b="1">
              <a:solidFill>
                <a:schemeClr val="tx1"/>
              </a:solidFill>
            </a:endParaRPr>
          </a:p>
        </p:txBody>
      </p:sp>
      <p:sp>
        <p:nvSpPr>
          <p:cNvPr id="21" name="Seta: Para Baixo 20">
            <a:extLst>
              <a:ext uri="{FF2B5EF4-FFF2-40B4-BE49-F238E27FC236}">
                <a16:creationId xmlns:a16="http://schemas.microsoft.com/office/drawing/2014/main" id="{1DB63C9C-B9DF-F3FC-2E5D-812B82364DA8}"/>
              </a:ext>
            </a:extLst>
          </p:cNvPr>
          <p:cNvSpPr/>
          <p:nvPr/>
        </p:nvSpPr>
        <p:spPr>
          <a:xfrm>
            <a:off x="7865493" y="1659470"/>
            <a:ext cx="244136" cy="2219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PT"/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1B3422E3-7203-BC13-5D70-C818AADE9D68}"/>
              </a:ext>
            </a:extLst>
          </p:cNvPr>
          <p:cNvSpPr txBox="1"/>
          <p:nvPr/>
        </p:nvSpPr>
        <p:spPr>
          <a:xfrm>
            <a:off x="6779211" y="1885396"/>
            <a:ext cx="2321510" cy="480131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b="1">
                <a:solidFill>
                  <a:schemeClr val="tx1"/>
                </a:solidFill>
              </a:rPr>
              <a:t>Competition in the job market, can make me loose my job position,</a:t>
            </a:r>
          </a:p>
          <a:p>
            <a:r>
              <a:rPr lang="en" b="1">
                <a:solidFill>
                  <a:schemeClr val="tx1"/>
                </a:solidFill>
              </a:rPr>
              <a:t>Lack of job.</a:t>
            </a:r>
          </a:p>
          <a:p>
            <a:r>
              <a:rPr lang="en" b="1">
                <a:solidFill>
                  <a:schemeClr val="tx1"/>
                </a:solidFill>
              </a:rPr>
              <a:t>Technology advances.</a:t>
            </a:r>
          </a:p>
          <a:p>
            <a:r>
              <a:rPr lang="en" b="1">
                <a:solidFill>
                  <a:schemeClr val="tx1"/>
                </a:solidFill>
              </a:rPr>
              <a:t>Economic crises.</a:t>
            </a:r>
          </a:p>
          <a:p>
            <a:r>
              <a:rPr lang="en" b="1">
                <a:solidFill>
                  <a:schemeClr val="tx1"/>
                </a:solidFill>
              </a:rPr>
              <a:t>Bad relationship with co-workers.</a:t>
            </a:r>
          </a:p>
          <a:p>
            <a:r>
              <a:rPr lang="en" b="1">
                <a:solidFill>
                  <a:schemeClr val="tx1"/>
                </a:solidFill>
              </a:rPr>
              <a:t>Bad way of talking with the boss or colleagues or costumers.</a:t>
            </a:r>
          </a:p>
          <a:p>
            <a:r>
              <a:rPr lang="en" b="1">
                <a:solidFill>
                  <a:schemeClr val="tx1"/>
                </a:solidFill>
              </a:rPr>
              <a:t>Bad  companies reviews or brand reviews.</a:t>
            </a:r>
          </a:p>
        </p:txBody>
      </p:sp>
    </p:spTree>
    <p:extLst>
      <p:ext uri="{BB962C8B-B14F-4D97-AF65-F5344CB8AC3E}">
        <p14:creationId xmlns:p14="http://schemas.microsoft.com/office/powerpoint/2010/main" val="100915984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2697" y="761999"/>
            <a:ext cx="219398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231E5-F402-49E1-82B4-C762909ED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F0BA12B-74D1-4DB1-9A3F-C9BA27B81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3156366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15FCC40-AA93-4D3B-90D0-69BC824EA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8392887" y="1056875"/>
            <a:ext cx="75111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66E7FA82-5BF2-ADF4-A9FE-87556935C3EA}"/>
              </a:ext>
            </a:extLst>
          </p:cNvPr>
          <p:cNvSpPr txBox="1"/>
          <p:nvPr/>
        </p:nvSpPr>
        <p:spPr>
          <a:xfrm>
            <a:off x="3063298" y="1298448"/>
            <a:ext cx="5486400" cy="325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spc="-1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This is my swot analysis I applyed in my own situacao  at the work.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spc="-1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304DD2AA-80EF-C168-266B-E24F68B3E4D1}"/>
              </a:ext>
            </a:extLst>
          </p:cNvPr>
          <p:cNvSpPr txBox="1"/>
          <p:nvPr/>
        </p:nvSpPr>
        <p:spPr>
          <a:xfrm>
            <a:off x="2867487" y="2601157"/>
            <a:ext cx="2743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pt-PT"/>
          </a:p>
          <a:p>
            <a:pPr>
              <a:spcAft>
                <a:spcPts val="600"/>
              </a:spcAft>
            </a:pPr>
            <a:endParaRPr lang="pt-PT"/>
          </a:p>
          <a:p>
            <a:pPr>
              <a:spcAft>
                <a:spcPts val="600"/>
              </a:spcAft>
            </a:pP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7191655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D6A43879-385E-5DE4-0D40-026C197FA8A8}"/>
              </a:ext>
            </a:extLst>
          </p:cNvPr>
          <p:cNvSpPr txBox="1"/>
          <p:nvPr/>
        </p:nvSpPr>
        <p:spPr>
          <a:xfrm>
            <a:off x="3200399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 dirty="0"/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E375235F-BF6F-71C6-25EB-23EA0CF872AC}"/>
              </a:ext>
            </a:extLst>
          </p:cNvPr>
          <p:cNvSpPr txBox="1"/>
          <p:nvPr/>
        </p:nvSpPr>
        <p:spPr>
          <a:xfrm>
            <a:off x="3343274" y="334327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 dirty="0"/>
          </a:p>
        </p:txBody>
      </p:sp>
      <p:pic>
        <p:nvPicPr>
          <p:cNvPr id="4" name="Imagem 4" descr="Free photo Question Help Question Mark Icon Symbol ...">
            <a:extLst>
              <a:ext uri="{FF2B5EF4-FFF2-40B4-BE49-F238E27FC236}">
                <a16:creationId xmlns:a16="http://schemas.microsoft.com/office/drawing/2014/main" id="{0AA27D40-E162-9A57-ED1E-A970F1926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720" y="1931796"/>
            <a:ext cx="7541285" cy="4740309"/>
          </a:xfrm>
          <a:prstGeom prst="rect">
            <a:avLst/>
          </a:prstGeom>
        </p:spPr>
      </p:pic>
      <p:sp>
        <p:nvSpPr>
          <p:cNvPr id="11" name="CaixaDeTexto 10">
            <a:extLst>
              <a:ext uri="{FF2B5EF4-FFF2-40B4-BE49-F238E27FC236}">
                <a16:creationId xmlns:a16="http://schemas.microsoft.com/office/drawing/2014/main" id="{83EF1E23-784C-97A9-BC65-09603999D4C2}"/>
              </a:ext>
            </a:extLst>
          </p:cNvPr>
          <p:cNvSpPr txBox="1"/>
          <p:nvPr/>
        </p:nvSpPr>
        <p:spPr>
          <a:xfrm>
            <a:off x="2217547" y="1137348"/>
            <a:ext cx="5217605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t-PT" sz="3600" dirty="0" err="1"/>
              <a:t>Questions</a:t>
            </a:r>
            <a:r>
              <a:rPr lang="pt-PT" sz="3600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810976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ixaDeTexto 1">
            <a:extLst>
              <a:ext uri="{FF2B5EF4-FFF2-40B4-BE49-F238E27FC236}">
                <a16:creationId xmlns:a16="http://schemas.microsoft.com/office/drawing/2014/main" id="{11FC9922-341F-80D6-AB0E-532BBED7CB8B}"/>
              </a:ext>
            </a:extLst>
          </p:cNvPr>
          <p:cNvSpPr txBox="1"/>
          <p:nvPr/>
        </p:nvSpPr>
        <p:spPr>
          <a:xfrm>
            <a:off x="3588798" y="49271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PT" dirty="0"/>
              <a:t>REFERENCES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8B19C50B-F1FB-D60A-E025-BAA4F7D09AD1}"/>
              </a:ext>
            </a:extLst>
          </p:cNvPr>
          <p:cNvSpPr txBox="1"/>
          <p:nvPr/>
        </p:nvSpPr>
        <p:spPr>
          <a:xfrm>
            <a:off x="914400" y="1269507"/>
            <a:ext cx="8080898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PT" dirty="0">
                <a:cs typeface="Segoe UI"/>
              </a:rPr>
              <a:t>​</a:t>
            </a:r>
          </a:p>
          <a:p>
            <a:pPr marL="28575"/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Indeed,2022.Brand Manager , [Online],[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Accessed</a:t>
            </a:r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 08 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April</a:t>
            </a:r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 2022] 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Available</a:t>
            </a:r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from:</a:t>
            </a:r>
            <a:r>
              <a:rPr lang="pt-PT" dirty="0" err="1">
                <a:solidFill>
                  <a:srgbClr val="0070C0"/>
                </a:solidFill>
                <a:ea typeface="+mn-lt"/>
                <a:cs typeface="+mn-lt"/>
              </a:rPr>
              <a:t>https</a:t>
            </a:r>
            <a:r>
              <a:rPr lang="pt-PT" dirty="0">
                <a:solidFill>
                  <a:srgbClr val="0070C0"/>
                </a:solidFill>
                <a:ea typeface="+mn-lt"/>
                <a:cs typeface="+mn-lt"/>
              </a:rPr>
              <a:t>://uk.indeed.com/</a:t>
            </a:r>
            <a:r>
              <a:rPr lang="pt-PT" dirty="0" err="1">
                <a:solidFill>
                  <a:srgbClr val="0070C0"/>
                </a:solidFill>
                <a:ea typeface="+mn-lt"/>
                <a:cs typeface="+mn-lt"/>
              </a:rPr>
              <a:t>hire</a:t>
            </a:r>
            <a:r>
              <a:rPr lang="pt-PT" dirty="0">
                <a:solidFill>
                  <a:srgbClr val="0070C0"/>
                </a:solidFill>
                <a:ea typeface="+mn-lt"/>
                <a:cs typeface="+mn-lt"/>
              </a:rPr>
              <a:t>/job-</a:t>
            </a:r>
            <a:r>
              <a:rPr lang="pt-PT" dirty="0" err="1">
                <a:solidFill>
                  <a:srgbClr val="0070C0"/>
                </a:solidFill>
                <a:ea typeface="+mn-lt"/>
                <a:cs typeface="+mn-lt"/>
              </a:rPr>
              <a:t>description</a:t>
            </a:r>
            <a:r>
              <a:rPr lang="pt-PT" dirty="0">
                <a:solidFill>
                  <a:srgbClr val="0070C0"/>
                </a:solidFill>
                <a:ea typeface="+mn-lt"/>
                <a:cs typeface="+mn-lt"/>
              </a:rPr>
              <a:t>/</a:t>
            </a:r>
            <a:r>
              <a:rPr lang="pt-PT" dirty="0" err="1">
                <a:solidFill>
                  <a:srgbClr val="0070C0"/>
                </a:solidFill>
                <a:ea typeface="+mn-lt"/>
                <a:cs typeface="+mn-lt"/>
              </a:rPr>
              <a:t>brand-managergclid</a:t>
            </a:r>
            <a:r>
              <a:rPr lang="pt-PT" dirty="0">
                <a:solidFill>
                  <a:srgbClr val="0070C0"/>
                </a:solidFill>
                <a:ea typeface="+mn-lt"/>
                <a:cs typeface="+mn-lt"/>
              </a:rPr>
              <a:t>=EAIaIQobChMIx7za_d2H9wIVxu7tCh0aQwqUEAAYASAAEgLP8PD_BwE&amp;aceid=</a:t>
            </a:r>
            <a:endParaRPr lang="pt-PT" dirty="0">
              <a:solidFill>
                <a:srgbClr val="0070C0"/>
              </a:solidFill>
            </a:endParaRPr>
          </a:p>
          <a:p>
            <a:pPr marL="28575"/>
            <a:endParaRPr lang="pt-PT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LHH, 2022. </a:t>
            </a:r>
            <a:r>
              <a:rPr lang="pt-PT" i="1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Brand Manager</a:t>
            </a:r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 , [Online],[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Accessed</a:t>
            </a:r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 08 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April</a:t>
            </a:r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 2022] 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Available</a:t>
            </a:r>
            <a:r>
              <a:rPr lang="pt-PT" dirty="0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pt-PT" dirty="0" err="1">
                <a:solidFill>
                  <a:schemeClr val="tx2">
                    <a:lumMod val="50000"/>
                  </a:schemeClr>
                </a:solidFill>
                <a:ea typeface="+mn-lt"/>
                <a:cs typeface="+mn-lt"/>
              </a:rPr>
              <a:t>from:</a:t>
            </a:r>
            <a:r>
              <a:rPr lang="pt-PT" u="sng" dirty="0" err="1">
                <a:solidFill>
                  <a:srgbClr val="0070C0"/>
                </a:solidFill>
                <a:ea typeface="+mn-lt"/>
                <a:cs typeface="+mn-lt"/>
              </a:rPr>
              <a:t>https</a:t>
            </a:r>
            <a:r>
              <a:rPr lang="pt-PT" u="sng" dirty="0">
                <a:solidFill>
                  <a:srgbClr val="0070C0"/>
                </a:solidFill>
                <a:ea typeface="+mn-lt"/>
                <a:cs typeface="+mn-lt"/>
              </a:rPr>
              <a:t>://www.lhh.com/us/en/insights/job-descriptions/brand-manager</a:t>
            </a:r>
            <a:endParaRPr lang="pt-PT"/>
          </a:p>
          <a:p>
            <a:endParaRPr lang="pt-PT" u="sng" dirty="0">
              <a:solidFill>
                <a:schemeClr val="tx2">
                  <a:lumMod val="50000"/>
                </a:scheme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487665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2cf4773-4f40-40c5-b712-949156571374">
      <UserInfo>
        <DisplayName>London Assessments</DisplayName>
        <AccountId>37</AccountId>
        <AccountType/>
      </UserInfo>
      <UserInfo>
        <DisplayName>Lizeta Demetriou</DisplayName>
        <AccountId>38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6" ma:contentTypeDescription="Create a new document." ma:contentTypeScope="" ma:versionID="2371c63a7e4b72a2e82a4e6b3c5fd24d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367756cbf020a3982779049c660a3f9f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7A95AEF-BEEF-4165-9FC4-4632D734B136}">
  <ds:schemaRefs>
    <ds:schemaRef ds:uri="http://schemas.microsoft.com/office/2006/metadata/properties"/>
    <ds:schemaRef ds:uri="http://schemas.microsoft.com/office/infopath/2007/PartnerControls"/>
    <ds:schemaRef ds:uri="32cf4773-4f40-40c5-b712-949156571374"/>
  </ds:schemaRefs>
</ds:datastoreItem>
</file>

<file path=customXml/itemProps2.xml><?xml version="1.0" encoding="utf-8"?>
<ds:datastoreItem xmlns:ds="http://schemas.openxmlformats.org/officeDocument/2006/customXml" ds:itemID="{32325ED3-4B6E-4226-9DB5-4C966E5142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A4AAE4-3B7B-4AB0-9B18-EEB0DEFFDA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Application>Microsoft Office PowerPoint</Application>
  <PresentationFormat>Apresentação no Ecrã (4:3)</PresentationFormat>
  <Slides>9</Slides>
  <Notes>3</Notes>
  <HiddenSlides>1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9</vt:i4>
      </vt:variant>
    </vt:vector>
  </HeadingPairs>
  <TitlesOfParts>
    <vt:vector size="10" baseType="lpstr">
      <vt:lpstr>Frame</vt:lpstr>
      <vt:lpstr>Fligenia Calitos Da Silva ID; 2122643  Iindividual apresentation. Task:1  Lecturer: Liza Demetriou</vt:lpstr>
      <vt:lpstr>Skills I already have,  to be a brand -manager   </vt:lpstr>
      <vt:lpstr>Apresentação do PowerPoint</vt:lpstr>
      <vt:lpstr>This is what i need to be succefull a brand manager i know it not all but Because the good manager takes ownership of the brand  a lot of the managers strugle whit the transformation of going helper to being the owner.  </vt:lpstr>
      <vt:lpstr>To be a good brand manager I have to to match the vision and strategy offering, because it is often difficult to articulate a vision. when you don't have a vision, people quickly notice it but you have to show people your ambitions, your goals  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Fligenia Calitos Da Silva ID; 2122643  Iindividual apresentation. Task:1  Lecturer: Liza Demetriou</dc:title>
  <dc:creator/>
  <cp:revision>249</cp:revision>
  <dcterms:created xsi:type="dcterms:W3CDTF">2022-03-06T19:10:05Z</dcterms:created>
  <dcterms:modified xsi:type="dcterms:W3CDTF">2022-04-12T22:42:10Z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_SourceUrl">
    <vt:lpwstr/>
  </property>
  <property fmtid="{D5CDD505-2E9C-101B-9397-08002B2CF9AE}" pid="4" name="_SharedFileIndex">
    <vt:lpwstr/>
  </property>
  <property fmtid="{D5CDD505-2E9C-101B-9397-08002B2CF9AE}" pid="5" name="ComplianceAssetId">
    <vt:lpwstr/>
  </property>
  <property fmtid="{D5CDD505-2E9C-101B-9397-08002B2CF9AE}" pid="6" name="_ExtendedDescription">
    <vt:lpwstr/>
  </property>
  <property fmtid="{D5CDD505-2E9C-101B-9397-08002B2CF9AE}" pid="7" name="TriggerFlowInfo">
    <vt:lpwstr/>
  </property>
</Properties>
</file>