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2"/>
  </p:notesMasterIdLst>
  <p:sldIdLst>
    <p:sldId id="256" r:id="rId2"/>
    <p:sldId id="331" r:id="rId3"/>
    <p:sldId id="257" r:id="rId4"/>
    <p:sldId id="259" r:id="rId5"/>
    <p:sldId id="261" r:id="rId6"/>
    <p:sldId id="328" r:id="rId7"/>
    <p:sldId id="260" r:id="rId8"/>
    <p:sldId id="308" r:id="rId9"/>
    <p:sldId id="396" r:id="rId10"/>
    <p:sldId id="262" r:id="rId11"/>
    <p:sldId id="329" r:id="rId12"/>
    <p:sldId id="336" r:id="rId13"/>
    <p:sldId id="338" r:id="rId14"/>
    <p:sldId id="337" r:id="rId15"/>
    <p:sldId id="356" r:id="rId16"/>
    <p:sldId id="351" r:id="rId17"/>
    <p:sldId id="309" r:id="rId18"/>
    <p:sldId id="342" r:id="rId19"/>
    <p:sldId id="355" r:id="rId20"/>
    <p:sldId id="330" r:id="rId21"/>
    <p:sldId id="316" r:id="rId22"/>
    <p:sldId id="272" r:id="rId23"/>
    <p:sldId id="270" r:id="rId24"/>
    <p:sldId id="319" r:id="rId25"/>
    <p:sldId id="320" r:id="rId26"/>
    <p:sldId id="273" r:id="rId27"/>
    <p:sldId id="288" r:id="rId28"/>
    <p:sldId id="333" r:id="rId29"/>
    <p:sldId id="289" r:id="rId30"/>
    <p:sldId id="332" r:id="rId31"/>
    <p:sldId id="393" r:id="rId32"/>
    <p:sldId id="378" r:id="rId33"/>
    <p:sldId id="379" r:id="rId34"/>
    <p:sldId id="357" r:id="rId35"/>
    <p:sldId id="358" r:id="rId36"/>
    <p:sldId id="359" r:id="rId37"/>
    <p:sldId id="360" r:id="rId38"/>
    <p:sldId id="384" r:id="rId39"/>
    <p:sldId id="398" r:id="rId40"/>
    <p:sldId id="397" r:id="rId41"/>
    <p:sldId id="381" r:id="rId42"/>
    <p:sldId id="380" r:id="rId43"/>
    <p:sldId id="386" r:id="rId44"/>
    <p:sldId id="387" r:id="rId45"/>
    <p:sldId id="394" r:id="rId46"/>
    <p:sldId id="383" r:id="rId47"/>
    <p:sldId id="395" r:id="rId48"/>
    <p:sldId id="382" r:id="rId49"/>
    <p:sldId id="391" r:id="rId50"/>
    <p:sldId id="361" r:id="rId51"/>
    <p:sldId id="362" r:id="rId52"/>
    <p:sldId id="373" r:id="rId53"/>
    <p:sldId id="388" r:id="rId54"/>
    <p:sldId id="389" r:id="rId55"/>
    <p:sldId id="390" r:id="rId56"/>
    <p:sldId id="399" r:id="rId57"/>
    <p:sldId id="341" r:id="rId58"/>
    <p:sldId id="339" r:id="rId59"/>
    <p:sldId id="350" r:id="rId60"/>
    <p:sldId id="354" r:id="rId6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38" autoAdjust="0"/>
    <p:restoredTop sz="97839" autoAdjust="0"/>
  </p:normalViewPr>
  <p:slideViewPr>
    <p:cSldViewPr>
      <p:cViewPr varScale="1">
        <p:scale>
          <a:sx n="112" d="100"/>
          <a:sy n="112" d="100"/>
        </p:scale>
        <p:origin x="1374" y="108"/>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14637" cy="489023"/>
          </a:xfrm>
          <a:prstGeom prst="rect">
            <a:avLst/>
          </a:prstGeom>
        </p:spPr>
        <p:txBody>
          <a:bodyPr vert="horz" lIns="89466" tIns="44733" rIns="89466" bIns="44733" rtlCol="0"/>
          <a:lstStyle>
            <a:lvl1pPr algn="l">
              <a:defRPr sz="1200"/>
            </a:lvl1pPr>
          </a:lstStyle>
          <a:p>
            <a:endParaRPr lang="en-GB"/>
          </a:p>
        </p:txBody>
      </p:sp>
      <p:sp>
        <p:nvSpPr>
          <p:cNvPr id="3" name="Date Placeholder 2"/>
          <p:cNvSpPr>
            <a:spLocks noGrp="1"/>
          </p:cNvSpPr>
          <p:nvPr>
            <p:ph type="dt" idx="1"/>
          </p:nvPr>
        </p:nvSpPr>
        <p:spPr>
          <a:xfrm>
            <a:off x="3808460" y="0"/>
            <a:ext cx="2914637" cy="489023"/>
          </a:xfrm>
          <a:prstGeom prst="rect">
            <a:avLst/>
          </a:prstGeom>
        </p:spPr>
        <p:txBody>
          <a:bodyPr vert="horz" lIns="89466" tIns="44733" rIns="89466" bIns="44733" rtlCol="0"/>
          <a:lstStyle>
            <a:lvl1pPr algn="r">
              <a:defRPr sz="1200"/>
            </a:lvl1pPr>
          </a:lstStyle>
          <a:p>
            <a:fld id="{29E1AFE6-1125-4515-885E-67CC36360283}" type="datetimeFigureOut">
              <a:rPr lang="en-GB" smtClean="0"/>
              <a:pPr/>
              <a:t>11/10/2018</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89466" tIns="44733" rIns="89466" bIns="44733" rtlCol="0" anchor="ctr"/>
          <a:lstStyle/>
          <a:p>
            <a:endParaRPr lang="en-GB"/>
          </a:p>
        </p:txBody>
      </p:sp>
      <p:sp>
        <p:nvSpPr>
          <p:cNvPr id="5" name="Notes Placeholder 4"/>
          <p:cNvSpPr>
            <a:spLocks noGrp="1"/>
          </p:cNvSpPr>
          <p:nvPr>
            <p:ph type="body" sz="quarter" idx="3"/>
          </p:nvPr>
        </p:nvSpPr>
        <p:spPr>
          <a:xfrm>
            <a:off x="673087" y="4643386"/>
            <a:ext cx="5378477" cy="4398096"/>
          </a:xfrm>
          <a:prstGeom prst="rect">
            <a:avLst/>
          </a:prstGeom>
        </p:spPr>
        <p:txBody>
          <a:bodyPr vert="horz" lIns="89466" tIns="44733" rIns="89466" bIns="4473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83663"/>
            <a:ext cx="2914637" cy="489023"/>
          </a:xfrm>
          <a:prstGeom prst="rect">
            <a:avLst/>
          </a:prstGeom>
        </p:spPr>
        <p:txBody>
          <a:bodyPr vert="horz" lIns="89466" tIns="44733" rIns="89466" bIns="44733" rtlCol="0" anchor="b"/>
          <a:lstStyle>
            <a:lvl1pPr algn="l">
              <a:defRPr sz="1200"/>
            </a:lvl1pPr>
          </a:lstStyle>
          <a:p>
            <a:endParaRPr lang="en-GB"/>
          </a:p>
        </p:txBody>
      </p:sp>
      <p:sp>
        <p:nvSpPr>
          <p:cNvPr id="7" name="Slide Number Placeholder 6"/>
          <p:cNvSpPr>
            <a:spLocks noGrp="1"/>
          </p:cNvSpPr>
          <p:nvPr>
            <p:ph type="sldNum" sz="quarter" idx="5"/>
          </p:nvPr>
        </p:nvSpPr>
        <p:spPr>
          <a:xfrm>
            <a:off x="3808460" y="9283663"/>
            <a:ext cx="2914637" cy="489023"/>
          </a:xfrm>
          <a:prstGeom prst="rect">
            <a:avLst/>
          </a:prstGeom>
        </p:spPr>
        <p:txBody>
          <a:bodyPr vert="horz" lIns="89466" tIns="44733" rIns="89466" bIns="44733"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9DDE4D6-AF6C-4123-B3CB-7A13834F8C9C}" type="slidenum">
              <a:rPr lang="en-GB" smtClean="0"/>
              <a:pPr/>
              <a:t>31</a:t>
            </a:fld>
            <a:endParaRPr lang="en-GB" dirty="0"/>
          </a:p>
        </p:txBody>
      </p:sp>
    </p:spTree>
    <p:extLst>
      <p:ext uri="{BB962C8B-B14F-4D97-AF65-F5344CB8AC3E}">
        <p14:creationId xmlns:p14="http://schemas.microsoft.com/office/powerpoint/2010/main" val="4200178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1994">
              <a:defRPr/>
            </a:pPr>
            <a:endParaRPr lang="en-GB" dirty="0">
              <a:solidFill>
                <a:srgbClr val="FF0000"/>
              </a:solidFill>
            </a:endParaRPr>
          </a:p>
        </p:txBody>
      </p:sp>
      <p:sp>
        <p:nvSpPr>
          <p:cNvPr id="4" name="Slide Number Placeholder 3"/>
          <p:cNvSpPr>
            <a:spLocks noGrp="1"/>
          </p:cNvSpPr>
          <p:nvPr>
            <p:ph type="sldNum" sz="quarter" idx="10"/>
          </p:nvPr>
        </p:nvSpPr>
        <p:spPr/>
        <p:txBody>
          <a:bodyPr/>
          <a:lstStyle/>
          <a:p>
            <a:fld id="{99DDE4D6-AF6C-4123-B3CB-7A13834F8C9C}" type="slidenum">
              <a:rPr lang="en-GB" smtClean="0"/>
              <a:pPr/>
              <a:t>60</a:t>
            </a:fld>
            <a:endParaRPr lang="en-GB" dirty="0"/>
          </a:p>
        </p:txBody>
      </p:sp>
    </p:spTree>
    <p:extLst>
      <p:ext uri="{BB962C8B-B14F-4D97-AF65-F5344CB8AC3E}">
        <p14:creationId xmlns:p14="http://schemas.microsoft.com/office/powerpoint/2010/main" val="727392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10/11/2018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powerpointstyles.com/" TargetMode="External"/><Relationship Id="rId1" Type="http://schemas.openxmlformats.org/officeDocument/2006/relationships/slideLayout" Target="../slideLayouts/slideLayout1.xml"/><Relationship Id="rId4" Type="http://schemas.openxmlformats.org/officeDocument/2006/relationships/image" Target="../media/image3.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source=images&amp;cd=&amp;cad=rja&amp;uact=8&amp;docid=u2jtcp6BleBceM&amp;tbnid=0BUyS_bMIB41jM:&amp;ved=0CAUQjRw&amp;url=http://www.123rf.com/stock-photo/cartoon_light_bulb.html&amp;ei=1U7zU5a_ApSOuATO84K4Bg&amp;psig=AFQjCNHGSvLlhfwu4phPDKPy-8XRn95vDQ&amp;ust=140854072186470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google.co.uk/url?sa=i&amp;rct=j&amp;q=&amp;esrc=s&amp;frm=1&amp;source=images&amp;cd=&amp;cad=rja&amp;uact=8&amp;docid=_PTar05oewISMM&amp;tbnid=TlmjYzd1K13wEM:&amp;ved=0CAUQjRw&amp;url=http://annualreview2012.laingorourke.com/overview/engineering_the_future/122_leadenhall_street.html&amp;ei=W2zOU8nzBerD7Aaii4HQDw&amp;bvm=bv.71198958,d.ZGU&amp;psig=AFQjCNHQePvKlScpKjGc2-Pni1Q3DTWV4g&amp;ust=1406123389111014"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OSN8UpPtrME"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gle.co.uk/url?sa=i&amp;rct=j&amp;q=&amp;esrc=s&amp;frm=1&amp;source=images&amp;cd=&amp;cad=rja&amp;uact=8&amp;docid=8STNIBNdP10RBM&amp;tbnid=I1Ltq12CxEpWMM:&amp;ved=0CAUQjRw&amp;url=http://www.theleadenhallbuilding.com/gallery/cgis&amp;ei=e3LOU9znD9GV7AapiYDABQ&amp;bvm=bv.71198958,d.ZGU&amp;psig=AFQjCNHQePvKlScpKjGc2-Pni1Q3DTWV4g&amp;ust=1406123389111014"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19.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google.co.uk/url?sa=i&amp;rct=j&amp;q=&amp;esrc=s&amp;source=images&amp;cd=&amp;cad=rja&amp;uact=8&amp;docid=orCc7Ck_lI-C7M&amp;tbnid=n2iRZ8sFLsvqwM:&amp;ved=0CAUQjRw&amp;url=http://designyoutrust.com/2013/09/20-best-3d-animated-short-film-videos-for-your-inspiration/&amp;ei=LE3zU-ySJNSGuASVpYHgBg&amp;bvm=bv.73231344,d.c2E&amp;psig=AFQjCNGu-Mlc3manQj6cj18_LH_KXGszrQ&amp;ust=1408540284001497" TargetMode="External"/><Relationship Id="rId1" Type="http://schemas.openxmlformats.org/officeDocument/2006/relationships/slideLayout" Target="../slideLayouts/slideLayout7.xml"/><Relationship Id="rId5" Type="http://schemas.openxmlformats.org/officeDocument/2006/relationships/image" Target="../media/image21.gif"/><Relationship Id="rId4" Type="http://schemas.openxmlformats.org/officeDocument/2006/relationships/hyperlink" Target="http://www.google.co.uk/url?sa=i&amp;rct=j&amp;q=&amp;esrc=s&amp;source=images&amp;cd=&amp;cad=rja&amp;uact=8&amp;docid=dWyCBLwXl0TdOM&amp;tbnid=6P8ymRyzRuuBPM:&amp;ved=0CAUQjRw&amp;url=http://www.picgifs.com/sport-graphics/soccer-players/&amp;ei=_U3zU9jaFZCHuATV5YG4Bg&amp;bvm=bv.73231344,d.c2E&amp;psig=AFQjCNHc-OAtU20b3YO4O_Zh1QL_ngH1iA&amp;ust=1408540467174142"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www.pinterest.com/"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www.google.co.uk/imgres?imgurl=http://edgesustainability.com/wordpress/wp-content/uploads/2012/10/typicalhouseenergyconsumption.jpeg&amp;imgrefurl=http://edgesustainability.com/?page_id=80&amp;docid=DjMx3hj8zbfrpM&amp;tbnid=UvxAKkSk7zi4SM:&amp;w=600&amp;h=459&amp;ei=bcFHVLDxCYuvadeugeAF&amp;ved=0CAIQxiAwAA&amp;iact=c" TargetMode="Externa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www.flickr.com/photos/col_and_tasha/5083185557/sizes/o/in/photostream/" TargetMode="External"/><Relationship Id="rId2" Type="http://schemas.openxmlformats.org/officeDocument/2006/relationships/image" Target="../media/image28.jpe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4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hyperlink" Target="http://www.google.co.uk/url?sa=i&amp;rct=j&amp;q=&amp;esrc=s&amp;frm=1&amp;source=images&amp;cd=&amp;cad=rja&amp;uact=8&amp;ved=0CAcQjRw&amp;url=http://www.ecbcs.org/annexes/annex53.htm&amp;ei=orZHVL2rMdHpaLjtgugF&amp;bvm=bv.77880786,d.ZGU&amp;psig=AFQjCNE-T78vaxjgoHDBdXeqxwOWd5F_9A&amp;ust=1414072347332260" TargetMode="Externa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hyperlink" Target="http://www.youtube.com/watch?v=6bHbM15sBMw"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772400" cy="1371599"/>
          </a:xfrm>
        </p:spPr>
        <p:txBody>
          <a:bodyPr>
            <a:noAutofit/>
          </a:bodyPr>
          <a:lstStyle/>
          <a:p>
            <a:r>
              <a:rPr lang="en-US" sz="4000" i="1" dirty="0" smtClean="0"/>
              <a:t>BUILDING SERVICES DESIGN, INSTALLATION and MAINTENANCE</a:t>
            </a:r>
            <a:endParaRPr lang="en-US" sz="4000" i="1" dirty="0"/>
          </a:p>
        </p:txBody>
      </p:sp>
      <p:sp>
        <p:nvSpPr>
          <p:cNvPr id="3" name="Subtitle 2"/>
          <p:cNvSpPr>
            <a:spLocks noGrp="1"/>
          </p:cNvSpPr>
          <p:nvPr>
            <p:ph type="subTitle" idx="1"/>
          </p:nvPr>
        </p:nvSpPr>
        <p:spPr>
          <a:xfrm>
            <a:off x="609600" y="2895600"/>
            <a:ext cx="7848600" cy="3200400"/>
          </a:xfrm>
        </p:spPr>
        <p:txBody>
          <a:bodyPr>
            <a:normAutofit/>
          </a:bodyPr>
          <a:lstStyle/>
          <a:p>
            <a:r>
              <a:rPr lang="en-US" b="1" dirty="0" smtClean="0">
                <a:solidFill>
                  <a:schemeClr val="tx1">
                    <a:lumMod val="50000"/>
                    <a:lumOff val="50000"/>
                  </a:schemeClr>
                </a:solidFill>
              </a:rPr>
              <a:t>Faculty of Architecture, Computing and Engineering</a:t>
            </a:r>
          </a:p>
          <a:p>
            <a:r>
              <a:rPr lang="en-US" b="1" dirty="0" smtClean="0"/>
              <a:t>School of The Built and Natural Environments</a:t>
            </a:r>
          </a:p>
          <a:p>
            <a:endParaRPr lang="en-US" b="1" dirty="0" smtClean="0">
              <a:solidFill>
                <a:schemeClr val="accent1">
                  <a:lumMod val="75000"/>
                </a:schemeClr>
              </a:solidFill>
            </a:endParaRPr>
          </a:p>
          <a:p>
            <a:endParaRPr lang="en-US" b="1" dirty="0" smtClean="0">
              <a:solidFill>
                <a:schemeClr val="accent1">
                  <a:lumMod val="75000"/>
                </a:schemeClr>
              </a:solidFill>
            </a:endParaRPr>
          </a:p>
          <a:p>
            <a:r>
              <a:rPr lang="en-US" sz="1600" b="1" dirty="0" smtClean="0"/>
              <a:t>Allan Nantel</a:t>
            </a:r>
          </a:p>
          <a:p>
            <a:r>
              <a:rPr lang="en-US" sz="1600" dirty="0" smtClean="0"/>
              <a:t>October 2018</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2"/>
          <p:cNvSpPr txBox="1">
            <a:spLocks noChangeArrowheads="1"/>
          </p:cNvSpPr>
          <p:nvPr/>
        </p:nvSpPr>
        <p:spPr bwMode="auto">
          <a:xfrm>
            <a:off x="3348038" y="6237288"/>
            <a:ext cx="2990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fr-FR" altLang="en-US">
                <a:hlinkClick r:id="rId2"/>
              </a:rPr>
              <a:t>Free Powerpoint Templates</a:t>
            </a:r>
            <a:endParaRPr lang="fr-FR" altLang="en-US"/>
          </a:p>
        </p:txBody>
      </p:sp>
      <p:pic>
        <p:nvPicPr>
          <p:cNvPr id="2051" name="Picture 21" descr="l;kjh gfjuy yuj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70" y="-17804"/>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110"/>
          <p:cNvSpPr>
            <a:spLocks noGrp="1" noChangeArrowheads="1"/>
          </p:cNvSpPr>
          <p:nvPr>
            <p:ph type="ctrTitle"/>
          </p:nvPr>
        </p:nvSpPr>
        <p:spPr bwMode="auto">
          <a:xfrm>
            <a:off x="4495800" y="304800"/>
            <a:ext cx="4427538" cy="29924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l" eaLnBrk="1" hangingPunct="1"/>
            <a:r>
              <a:rPr lang="es-UY" altLang="en-US" sz="3600" b="1" dirty="0" smtClean="0">
                <a:solidFill>
                  <a:srgbClr val="0C7CD2"/>
                </a:solidFill>
              </a:rPr>
              <a:t>INTRODUCTION TO BUILDING SERVICES &amp; ENVIRONMENT</a:t>
            </a:r>
            <a:br>
              <a:rPr lang="es-UY" altLang="en-US" sz="3600" b="1" dirty="0" smtClean="0">
                <a:solidFill>
                  <a:srgbClr val="0C7CD2"/>
                </a:solidFill>
              </a:rPr>
            </a:br>
            <a:endParaRPr lang="es-ES" altLang="en-US" sz="3600" b="1" dirty="0" smtClean="0">
              <a:solidFill>
                <a:srgbClr val="0C7CD2"/>
              </a:solidFill>
            </a:endParaRPr>
          </a:p>
        </p:txBody>
      </p:sp>
      <p:pic>
        <p:nvPicPr>
          <p:cNvPr id="2053" name="Picture 2" descr="C:\Users\Acer\AppData\Local\Microsoft\Windows\Temporary Internet Files\Content.IE5\S4AROX39\MM900162994[1].gif"/>
          <p:cNvPicPr>
            <a:picLocks noChangeAspect="1" noChangeArrowheads="1" noCrop="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22413" y="4146550"/>
            <a:ext cx="1793875"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54149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Building Services</a:t>
            </a:r>
            <a:endParaRPr lang="en-US" dirty="0"/>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r>
              <a:rPr lang="en-US" dirty="0" smtClean="0"/>
              <a:t>To provide a basic knowledge and understanding of the principal applications of building services to domestic, industrial and commercial buildings, and their maintenance.</a:t>
            </a:r>
          </a:p>
          <a:p>
            <a:pPr lvl="1" algn="just"/>
            <a:endParaRPr lang="en-US" dirty="0" smtClean="0"/>
          </a:p>
          <a:p>
            <a:pPr lvl="1" algn="just">
              <a:buFont typeface="Arial" pitchFamily="34" charset="0"/>
              <a:buChar char="•"/>
            </a:pPr>
            <a:r>
              <a:rPr lang="en-US" dirty="0" smtClean="0"/>
              <a:t>To provide an understanding of the coordination of building services installations with the overall construction process.</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525" y="553574"/>
            <a:ext cx="8229600" cy="715962"/>
          </a:xfrm>
        </p:spPr>
        <p:txBody>
          <a:bodyPr>
            <a:normAutofit fontScale="90000"/>
          </a:bodyPr>
          <a:lstStyle/>
          <a:p>
            <a:r>
              <a:rPr lang="en-US" dirty="0" smtClean="0"/>
              <a:t>Building Services</a:t>
            </a:r>
            <a:endParaRPr lang="en-US" dirty="0"/>
          </a:p>
        </p:txBody>
      </p:sp>
      <p:sp>
        <p:nvSpPr>
          <p:cNvPr id="3" name="Content Placeholder 2"/>
          <p:cNvSpPr>
            <a:spLocks noGrp="1"/>
          </p:cNvSpPr>
          <p:nvPr>
            <p:ph idx="1"/>
          </p:nvPr>
        </p:nvSpPr>
        <p:spPr>
          <a:xfrm>
            <a:off x="228600" y="1371600"/>
            <a:ext cx="8686800" cy="5181600"/>
          </a:xfrm>
        </p:spPr>
        <p:txBody>
          <a:bodyPr>
            <a:normAutofit/>
          </a:bodyPr>
          <a:lstStyle/>
          <a:p>
            <a:pPr>
              <a:buNone/>
            </a:pPr>
            <a:r>
              <a:rPr lang="en-US" b="1" u="sng" dirty="0" smtClean="0"/>
              <a:t>Outcome </a:t>
            </a:r>
          </a:p>
          <a:p>
            <a:pPr>
              <a:buNone/>
            </a:pPr>
            <a:endParaRPr lang="en-US" b="1" u="sng" dirty="0" smtClean="0"/>
          </a:p>
          <a:p>
            <a:pPr lvl="1">
              <a:buSzPct val="100000"/>
              <a:buNone/>
            </a:pPr>
            <a:r>
              <a:rPr lang="en-US" dirty="0" smtClean="0"/>
              <a:t>On successful completion of this module, you will be able to  :-  </a:t>
            </a:r>
          </a:p>
          <a:p>
            <a:pPr lvl="1">
              <a:buSzPct val="100000"/>
              <a:buNone/>
            </a:pPr>
            <a:endParaRPr lang="en-US" dirty="0" smtClean="0"/>
          </a:p>
          <a:p>
            <a:pPr lvl="1">
              <a:buSzPct val="100000"/>
              <a:buNone/>
            </a:pPr>
            <a:r>
              <a:rPr lang="en-US" dirty="0" smtClean="0"/>
              <a:t>  		</a:t>
            </a:r>
            <a:r>
              <a:rPr lang="en-US" sz="2100" dirty="0" smtClean="0"/>
              <a:t>1. Understand the principles that underpin the installation of space</a:t>
            </a:r>
          </a:p>
          <a:p>
            <a:pPr lvl="1">
              <a:buSzPct val="100000"/>
              <a:buNone/>
            </a:pPr>
            <a:r>
              <a:rPr lang="en-US" sz="2100" dirty="0"/>
              <a:t> </a:t>
            </a:r>
            <a:r>
              <a:rPr lang="en-US" sz="2100" dirty="0" smtClean="0"/>
              <a:t>           heating, ventilation and air conditioning systems (HVAC)</a:t>
            </a:r>
          </a:p>
          <a:p>
            <a:pPr marL="1371600" lvl="2" indent="-457200">
              <a:buClrTx/>
              <a:buSzPct val="105000"/>
              <a:buNone/>
            </a:pPr>
            <a:r>
              <a:rPr lang="en-US" b="1" dirty="0" smtClean="0"/>
              <a:t>2. </a:t>
            </a:r>
            <a:r>
              <a:rPr lang="en-US" dirty="0" smtClean="0"/>
              <a:t>Understand the principles that underpin the design and installation</a:t>
            </a:r>
          </a:p>
          <a:p>
            <a:pPr marL="1371600" lvl="2" indent="-457200">
              <a:buClrTx/>
              <a:buSzPct val="105000"/>
              <a:buNone/>
            </a:pPr>
            <a:r>
              <a:rPr lang="en-US" dirty="0"/>
              <a:t> </a:t>
            </a:r>
            <a:r>
              <a:rPr lang="en-US" dirty="0" smtClean="0"/>
              <a:t>   of building services distribution systems – HCW supply.</a:t>
            </a:r>
          </a:p>
          <a:p>
            <a:pPr lvl="2" indent="0">
              <a:buClrTx/>
              <a:buSzPct val="105000"/>
              <a:buNone/>
            </a:pPr>
            <a:r>
              <a:rPr lang="en-US" b="1" dirty="0" smtClean="0"/>
              <a:t>3. </a:t>
            </a:r>
            <a:r>
              <a:rPr lang="en-US" dirty="0" smtClean="0"/>
              <a:t>Understand the principles of the design and installation of waste</a:t>
            </a:r>
          </a:p>
          <a:p>
            <a:pPr lvl="2" indent="0">
              <a:buClrTx/>
              <a:buSzPct val="105000"/>
              <a:buNone/>
            </a:pPr>
            <a:r>
              <a:rPr lang="en-US" dirty="0"/>
              <a:t> </a:t>
            </a:r>
            <a:r>
              <a:rPr lang="en-US" dirty="0" smtClean="0"/>
              <a:t>   disposal systems (water and sewage)</a:t>
            </a:r>
          </a:p>
          <a:p>
            <a:pPr marL="1371600" lvl="2" indent="-457200">
              <a:buClrTx/>
              <a:buSzPct val="105000"/>
              <a:buNone/>
            </a:pPr>
            <a:r>
              <a:rPr lang="en-US" dirty="0" smtClean="0"/>
              <a:t>4. Understand the issues associated with the maintenance of </a:t>
            </a:r>
          </a:p>
          <a:p>
            <a:pPr marL="1371600" lvl="2" indent="-457200">
              <a:buClrTx/>
              <a:buSzPct val="105000"/>
              <a:buNone/>
            </a:pPr>
            <a:r>
              <a:rPr lang="en-US" dirty="0"/>
              <a:t> </a:t>
            </a:r>
            <a:r>
              <a:rPr lang="en-US" dirty="0" smtClean="0"/>
              <a:t>   building services.</a:t>
            </a:r>
            <a:endParaRPr lang="en-US" dirty="0"/>
          </a:p>
        </p:txBody>
      </p:sp>
      <p:pic>
        <p:nvPicPr>
          <p:cNvPr id="2050" name="Picture 2" descr="https://encrypted-tbn2.gstatic.com/images?q=tbn:ANd9GcRbP5Q-kaFo867Q6DD9Yct1nT1ZIOYU1lERm6gveL0jiMZ5AK4K">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86600" y="329273"/>
            <a:ext cx="1533525" cy="188052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err="1" smtClean="0"/>
              <a:t>Buidling</a:t>
            </a:r>
            <a:r>
              <a:rPr lang="en-US" dirty="0" smtClean="0"/>
              <a:t> services</a:t>
            </a:r>
            <a:endParaRPr lang="en-US" dirty="0"/>
          </a:p>
        </p:txBody>
      </p:sp>
      <p:sp>
        <p:nvSpPr>
          <p:cNvPr id="3" name="Content Placeholder 2"/>
          <p:cNvSpPr>
            <a:spLocks noGrp="1"/>
          </p:cNvSpPr>
          <p:nvPr>
            <p:ph idx="1"/>
          </p:nvPr>
        </p:nvSpPr>
        <p:spPr>
          <a:xfrm>
            <a:off x="457200" y="1143000"/>
            <a:ext cx="8229600" cy="5257800"/>
          </a:xfrm>
        </p:spPr>
        <p:txBody>
          <a:bodyPr>
            <a:normAutofit fontScale="92500"/>
          </a:bodyPr>
          <a:lstStyle/>
          <a:p>
            <a:pPr>
              <a:buNone/>
            </a:pPr>
            <a:r>
              <a:rPr lang="en-US" sz="2800" b="1" u="sng" dirty="0" smtClean="0"/>
              <a:t>Indicative Content 1</a:t>
            </a:r>
          </a:p>
          <a:p>
            <a:pPr lvl="1">
              <a:buSzPct val="100000"/>
              <a:buFont typeface="Wingdings" panose="05000000000000000000" pitchFamily="2" charset="2"/>
              <a:buChar char="q"/>
            </a:pPr>
            <a:r>
              <a:rPr lang="en-US" dirty="0" smtClean="0"/>
              <a:t>           </a:t>
            </a:r>
            <a:r>
              <a:rPr lang="en-US" b="1" dirty="0" smtClean="0">
                <a:solidFill>
                  <a:srgbClr val="0070C0"/>
                </a:solidFill>
              </a:rPr>
              <a:t>The </a:t>
            </a:r>
            <a:r>
              <a:rPr lang="en-US" b="1" dirty="0">
                <a:solidFill>
                  <a:srgbClr val="0070C0"/>
                </a:solidFill>
              </a:rPr>
              <a:t>installation of </a:t>
            </a:r>
            <a:r>
              <a:rPr lang="en-US" b="1" dirty="0" smtClean="0">
                <a:solidFill>
                  <a:srgbClr val="0070C0"/>
                </a:solidFill>
              </a:rPr>
              <a:t>space heating</a:t>
            </a:r>
            <a:r>
              <a:rPr lang="en-US" b="1" dirty="0">
                <a:solidFill>
                  <a:srgbClr val="0070C0"/>
                </a:solidFill>
              </a:rPr>
              <a:t>, ventilation and </a:t>
            </a:r>
            <a:r>
              <a:rPr lang="en-US" b="1" dirty="0" smtClean="0">
                <a:solidFill>
                  <a:srgbClr val="0070C0"/>
                </a:solidFill>
              </a:rPr>
              <a:t>air</a:t>
            </a:r>
          </a:p>
          <a:p>
            <a:pPr marL="393192" lvl="1" indent="0">
              <a:buSzPct val="100000"/>
              <a:buNone/>
            </a:pPr>
            <a:r>
              <a:rPr lang="en-US" b="1" dirty="0" smtClean="0">
                <a:solidFill>
                  <a:srgbClr val="0070C0"/>
                </a:solidFill>
              </a:rPr>
              <a:t>               </a:t>
            </a:r>
            <a:r>
              <a:rPr lang="en-US" b="1" dirty="0">
                <a:solidFill>
                  <a:srgbClr val="0070C0"/>
                </a:solidFill>
              </a:rPr>
              <a:t>conditioning systems.</a:t>
            </a:r>
          </a:p>
          <a:p>
            <a:pPr lvl="2">
              <a:buFont typeface="Wingdings" pitchFamily="2" charset="2"/>
              <a:buChar char="Ø"/>
            </a:pPr>
            <a:r>
              <a:rPr lang="en-US" dirty="0" smtClean="0"/>
              <a:t> </a:t>
            </a:r>
            <a:r>
              <a:rPr lang="en-US" i="1" dirty="0" smtClean="0"/>
              <a:t>Properties, design criteria, specifications and uses</a:t>
            </a:r>
            <a:endParaRPr lang="en-US" dirty="0" smtClean="0"/>
          </a:p>
          <a:p>
            <a:pPr lvl="3">
              <a:buFont typeface="Wingdings" pitchFamily="2" charset="2"/>
              <a:buChar char="v"/>
            </a:pPr>
            <a:r>
              <a:rPr lang="en-US" dirty="0" smtClean="0"/>
              <a:t>Space heating systems – types, storage needs, relationship to structure</a:t>
            </a:r>
          </a:p>
          <a:p>
            <a:pPr lvl="3">
              <a:buFont typeface="Wingdings" pitchFamily="2" charset="2"/>
              <a:buChar char="v"/>
            </a:pPr>
            <a:r>
              <a:rPr lang="en-US" dirty="0" smtClean="0"/>
              <a:t>Design and installation principles – Radiant tube, Warm Air, gas and electric local appliances.</a:t>
            </a:r>
          </a:p>
          <a:p>
            <a:pPr lvl="3">
              <a:buFont typeface="Wingdings" pitchFamily="2" charset="2"/>
              <a:buChar char="v"/>
            </a:pPr>
            <a:r>
              <a:rPr lang="en-US" dirty="0" smtClean="0"/>
              <a:t>Choice of fuels, energy sources and controls</a:t>
            </a:r>
          </a:p>
          <a:p>
            <a:pPr lvl="3">
              <a:buFont typeface="Wingdings" pitchFamily="2" charset="2"/>
              <a:buChar char="v"/>
            </a:pPr>
            <a:r>
              <a:rPr lang="en-US" dirty="0" smtClean="0"/>
              <a:t>Types of Boiler, space requirements, issues with noise, loading and heat gain.</a:t>
            </a:r>
          </a:p>
          <a:p>
            <a:pPr lvl="3">
              <a:buFont typeface="Wingdings" pitchFamily="2" charset="2"/>
              <a:buChar char="v"/>
            </a:pPr>
            <a:r>
              <a:rPr lang="en-US" dirty="0" smtClean="0"/>
              <a:t>Ventilation and air conditioning – the need for ventilation and conditioning </a:t>
            </a:r>
            <a:r>
              <a:rPr lang="en-US" b="1" dirty="0" smtClean="0">
                <a:solidFill>
                  <a:srgbClr val="0070C0"/>
                </a:solidFill>
              </a:rPr>
              <a:t>according to building type and climate. </a:t>
            </a:r>
            <a:endParaRPr lang="en-US" sz="1600" b="1" dirty="0" smtClean="0">
              <a:solidFill>
                <a:srgbClr val="0070C0"/>
              </a:solidFill>
            </a:endParaRPr>
          </a:p>
          <a:p>
            <a:pPr lvl="2">
              <a:buFont typeface="Wingdings" pitchFamily="2" charset="2"/>
              <a:buChar char="Ø"/>
            </a:pPr>
            <a:endParaRPr lang="en-US" i="1" dirty="0" smtClean="0"/>
          </a:p>
          <a:p>
            <a:pPr lvl="2">
              <a:buFont typeface="Wingdings" pitchFamily="2" charset="2"/>
              <a:buChar char="Ø"/>
            </a:pPr>
            <a:r>
              <a:rPr lang="en-US" i="1" dirty="0" smtClean="0"/>
              <a:t>Experiments and Calculations </a:t>
            </a:r>
            <a:r>
              <a:rPr lang="en-US" sz="2000" dirty="0" smtClean="0"/>
              <a:t>associated with the scientific principles.</a:t>
            </a:r>
          </a:p>
          <a:p>
            <a:pPr lvl="1">
              <a:buNone/>
            </a:pPr>
            <a:endParaRPr lang="en-US" dirty="0" smtClean="0"/>
          </a:p>
        </p:txBody>
      </p:sp>
      <p:sp>
        <p:nvSpPr>
          <p:cNvPr id="6" name="Rectangle 5"/>
          <p:cNvSpPr/>
          <p:nvPr/>
        </p:nvSpPr>
        <p:spPr>
          <a:xfrm>
            <a:off x="5867400" y="5562600"/>
            <a:ext cx="30480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715962"/>
          </a:xfrm>
        </p:spPr>
        <p:txBody>
          <a:bodyPr>
            <a:normAutofit fontScale="90000"/>
          </a:bodyPr>
          <a:lstStyle/>
          <a:p>
            <a:r>
              <a:rPr lang="en-US" dirty="0" smtClean="0"/>
              <a:t>Building Services</a:t>
            </a:r>
            <a:endParaRPr lang="en-US" dirty="0"/>
          </a:p>
        </p:txBody>
      </p:sp>
      <p:sp>
        <p:nvSpPr>
          <p:cNvPr id="3" name="Content Placeholder 2"/>
          <p:cNvSpPr>
            <a:spLocks noGrp="1"/>
          </p:cNvSpPr>
          <p:nvPr>
            <p:ph idx="1"/>
          </p:nvPr>
        </p:nvSpPr>
        <p:spPr>
          <a:xfrm>
            <a:off x="457200" y="1143000"/>
            <a:ext cx="8229600" cy="5334000"/>
          </a:xfrm>
        </p:spPr>
        <p:txBody>
          <a:bodyPr>
            <a:normAutofit/>
          </a:bodyPr>
          <a:lstStyle/>
          <a:p>
            <a:pPr>
              <a:buNone/>
            </a:pPr>
            <a:r>
              <a:rPr lang="en-US" b="1" u="sng" dirty="0" smtClean="0"/>
              <a:t>Indicative Content 2</a:t>
            </a:r>
          </a:p>
          <a:p>
            <a:pPr lvl="1">
              <a:buFont typeface="Wingdings" pitchFamily="2" charset="2"/>
              <a:buChar char="§"/>
            </a:pPr>
            <a:endParaRPr lang="en-US" dirty="0" smtClean="0"/>
          </a:p>
          <a:p>
            <a:pPr lvl="3">
              <a:buSzPct val="80000"/>
              <a:buFont typeface="Wingdings" panose="05000000000000000000" pitchFamily="2" charset="2"/>
              <a:buChar char="q"/>
            </a:pPr>
            <a:r>
              <a:rPr lang="en-US" dirty="0" smtClean="0"/>
              <a:t> </a:t>
            </a:r>
            <a:r>
              <a:rPr lang="en-US" sz="2200" b="1" dirty="0" smtClean="0">
                <a:solidFill>
                  <a:srgbClr val="0070C0"/>
                </a:solidFill>
              </a:rPr>
              <a:t>The design and installation of service distribution systems.</a:t>
            </a:r>
          </a:p>
          <a:p>
            <a:pPr lvl="2">
              <a:buFont typeface="Wingdings" pitchFamily="2" charset="2"/>
              <a:buChar char="Ø"/>
            </a:pPr>
            <a:r>
              <a:rPr lang="en-US" dirty="0"/>
              <a:t> </a:t>
            </a:r>
            <a:r>
              <a:rPr lang="en-US" i="1" dirty="0"/>
              <a:t>Properties, design criteria, specifications and uses</a:t>
            </a:r>
            <a:endParaRPr lang="en-US" dirty="0"/>
          </a:p>
          <a:p>
            <a:pPr lvl="3">
              <a:buFont typeface="Wingdings" pitchFamily="2" charset="2"/>
              <a:buChar char="v"/>
            </a:pPr>
            <a:r>
              <a:rPr lang="en-US" dirty="0" smtClean="0"/>
              <a:t>Cold Water, Hot Water</a:t>
            </a:r>
          </a:p>
          <a:p>
            <a:pPr lvl="3">
              <a:buFont typeface="Wingdings" pitchFamily="2" charset="2"/>
              <a:buChar char="v"/>
            </a:pPr>
            <a:r>
              <a:rPr lang="en-US" dirty="0" smtClean="0"/>
              <a:t>Cold water distribution – direct and indirect systems, quality, materials and components.</a:t>
            </a:r>
          </a:p>
          <a:p>
            <a:pPr lvl="3">
              <a:buFont typeface="Wingdings" pitchFamily="2" charset="2"/>
              <a:buChar char="v"/>
            </a:pPr>
            <a:r>
              <a:rPr lang="en-US" b="1" dirty="0" smtClean="0">
                <a:solidFill>
                  <a:srgbClr val="0070C0"/>
                </a:solidFill>
              </a:rPr>
              <a:t>Special requirements for high rise</a:t>
            </a:r>
            <a:r>
              <a:rPr lang="en-US" dirty="0" smtClean="0"/>
              <a:t>, related loadings.</a:t>
            </a:r>
          </a:p>
          <a:p>
            <a:pPr lvl="3">
              <a:buFont typeface="Wingdings" pitchFamily="2" charset="2"/>
              <a:buChar char="v"/>
            </a:pPr>
            <a:r>
              <a:rPr lang="en-US" dirty="0" smtClean="0"/>
              <a:t>Hot water distribution – Hot water generations, direct and indirect systems, pressurised systems, safety regulations.</a:t>
            </a:r>
            <a:endParaRPr lang="en-US" dirty="0"/>
          </a:p>
          <a:p>
            <a:pPr lvl="3">
              <a:buFont typeface="Wingdings" pitchFamily="2" charset="2"/>
              <a:buChar char="v"/>
            </a:pPr>
            <a:endParaRPr lang="en-US" dirty="0" smtClean="0"/>
          </a:p>
          <a:p>
            <a:pPr lvl="3">
              <a:buFont typeface="Wingdings" pitchFamily="2" charset="2"/>
              <a:buChar char="v"/>
            </a:pPr>
            <a:r>
              <a:rPr lang="en-US" i="1" dirty="0"/>
              <a:t>Experiments and Calculations </a:t>
            </a:r>
            <a:r>
              <a:rPr lang="en-US" dirty="0"/>
              <a:t>associated with the scientific principles.</a:t>
            </a:r>
          </a:p>
          <a:p>
            <a:pPr lvl="3">
              <a:buFont typeface="Wingdings" pitchFamily="2" charset="2"/>
              <a:buChar char="v"/>
            </a:pPr>
            <a:endParaRPr lang="en-US" dirty="0" smtClean="0"/>
          </a:p>
          <a:p>
            <a:pPr lvl="3">
              <a:buFont typeface="Wingdings" pitchFamily="2" charset="2"/>
              <a:buChar char="v"/>
            </a:pPr>
            <a:endParaRPr lang="en-US" dirty="0"/>
          </a:p>
          <a:p>
            <a:pPr lvl="3">
              <a:buSzPct val="80000"/>
              <a:buNone/>
            </a:pPr>
            <a:endParaRPr lang="en-US" b="1" dirty="0" smtClean="0">
              <a:solidFill>
                <a:srgbClr val="0070C0"/>
              </a:solidFill>
            </a:endParaRPr>
          </a:p>
          <a:p>
            <a:pPr lvl="3">
              <a:buSzPct val="80000"/>
              <a:buNone/>
            </a:pPr>
            <a:endParaRPr lang="en-US" dirty="0" smtClean="0"/>
          </a:p>
          <a:p>
            <a:pPr lvl="3">
              <a:buSzPct val="80000"/>
              <a:buNone/>
            </a:pPr>
            <a:endParaRPr lang="en-US" dirty="0" smtClean="0"/>
          </a:p>
        </p:txBody>
      </p:sp>
    </p:spTree>
    <p:extLst>
      <p:ext uri="{BB962C8B-B14F-4D97-AF65-F5344CB8AC3E}">
        <p14:creationId xmlns:p14="http://schemas.microsoft.com/office/powerpoint/2010/main" val="26558281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715962"/>
          </a:xfrm>
        </p:spPr>
        <p:txBody>
          <a:bodyPr>
            <a:normAutofit fontScale="90000"/>
          </a:bodyPr>
          <a:lstStyle/>
          <a:p>
            <a:r>
              <a:rPr lang="en-US" dirty="0" smtClean="0"/>
              <a:t>Building Services</a:t>
            </a:r>
            <a:endParaRPr lang="en-US" dirty="0"/>
          </a:p>
        </p:txBody>
      </p:sp>
      <p:sp>
        <p:nvSpPr>
          <p:cNvPr id="3" name="Content Placeholder 2"/>
          <p:cNvSpPr>
            <a:spLocks noGrp="1"/>
          </p:cNvSpPr>
          <p:nvPr>
            <p:ph idx="1"/>
          </p:nvPr>
        </p:nvSpPr>
        <p:spPr>
          <a:xfrm>
            <a:off x="457200" y="1143000"/>
            <a:ext cx="8229600" cy="5334000"/>
          </a:xfrm>
        </p:spPr>
        <p:txBody>
          <a:bodyPr>
            <a:normAutofit fontScale="92500" lnSpcReduction="20000"/>
          </a:bodyPr>
          <a:lstStyle/>
          <a:p>
            <a:pPr>
              <a:buNone/>
            </a:pPr>
            <a:r>
              <a:rPr lang="en-US" b="1" u="sng" dirty="0" smtClean="0"/>
              <a:t>Indicative Content 2</a:t>
            </a:r>
          </a:p>
          <a:p>
            <a:pPr lvl="1">
              <a:buFont typeface="Wingdings" pitchFamily="2" charset="2"/>
              <a:buChar char="§"/>
            </a:pPr>
            <a:endParaRPr lang="en-US" dirty="0" smtClean="0"/>
          </a:p>
          <a:p>
            <a:pPr lvl="1" algn="just">
              <a:buSzPct val="100000"/>
              <a:buFont typeface="Wingdings" pitchFamily="2" charset="2"/>
              <a:buChar char="§"/>
            </a:pPr>
            <a:r>
              <a:rPr lang="en-US" sz="2600" b="1" dirty="0">
                <a:solidFill>
                  <a:srgbClr val="0070C0"/>
                </a:solidFill>
              </a:rPr>
              <a:t>C</a:t>
            </a:r>
            <a:r>
              <a:rPr lang="en-US" sz="2600" b="1" dirty="0" smtClean="0">
                <a:solidFill>
                  <a:srgbClr val="0070C0"/>
                </a:solidFill>
              </a:rPr>
              <a:t>omfort levels are controlled by the building services that we install. The services installation creates a internal climate that contradicts the external conditions.</a:t>
            </a:r>
          </a:p>
          <a:p>
            <a:pPr lvl="1">
              <a:buSzPct val="100000"/>
              <a:buFont typeface="Wingdings" pitchFamily="2" charset="2"/>
              <a:buChar char="§"/>
            </a:pPr>
            <a:endParaRPr lang="en-US" sz="2600" b="1" dirty="0" smtClean="0">
              <a:solidFill>
                <a:srgbClr val="0070C0"/>
              </a:solidFill>
            </a:endParaRPr>
          </a:p>
          <a:p>
            <a:pPr lvl="1">
              <a:buSzPct val="100000"/>
              <a:buNone/>
            </a:pPr>
            <a:r>
              <a:rPr lang="en-US" dirty="0" smtClean="0"/>
              <a:t>	Question:</a:t>
            </a:r>
          </a:p>
          <a:p>
            <a:pPr lvl="2">
              <a:buSzPct val="80000"/>
              <a:buFont typeface="Wingdings" pitchFamily="2" charset="2"/>
              <a:buChar char="Ø"/>
            </a:pPr>
            <a:r>
              <a:rPr lang="en-US" sz="2800" i="1" dirty="0" smtClean="0"/>
              <a:t>What principles and factors affect comfort levels </a:t>
            </a:r>
            <a:r>
              <a:rPr lang="en-US" sz="2800" dirty="0" smtClean="0"/>
              <a:t>? </a:t>
            </a:r>
          </a:p>
          <a:p>
            <a:pPr lvl="2">
              <a:buSzPct val="80000"/>
              <a:buFont typeface="Wingdings" pitchFamily="2" charset="2"/>
              <a:buChar char="Ø"/>
            </a:pPr>
            <a:endParaRPr lang="en-US" dirty="0" smtClean="0"/>
          </a:p>
          <a:p>
            <a:pPr lvl="3">
              <a:buSzPct val="80000"/>
              <a:buFont typeface="Wingdings" pitchFamily="2" charset="2"/>
              <a:buChar char="v"/>
            </a:pPr>
            <a:r>
              <a:rPr lang="en-US" dirty="0" smtClean="0"/>
              <a:t> </a:t>
            </a:r>
            <a:r>
              <a:rPr lang="en-US" sz="2600" b="1" dirty="0" smtClean="0">
                <a:solidFill>
                  <a:srgbClr val="0070C0"/>
                </a:solidFill>
              </a:rPr>
              <a:t>Thermal properties of materials</a:t>
            </a:r>
          </a:p>
          <a:p>
            <a:pPr lvl="3">
              <a:buSzPct val="80000"/>
              <a:buFont typeface="Wingdings" pitchFamily="2" charset="2"/>
              <a:buChar char="v"/>
            </a:pPr>
            <a:r>
              <a:rPr lang="en-US" sz="2600" dirty="0" smtClean="0"/>
              <a:t> </a:t>
            </a:r>
            <a:r>
              <a:rPr lang="en-US" sz="2600" b="1" dirty="0" smtClean="0">
                <a:solidFill>
                  <a:srgbClr val="0070C0"/>
                </a:solidFill>
              </a:rPr>
              <a:t>Heat losses and heat gains</a:t>
            </a:r>
          </a:p>
          <a:p>
            <a:pPr lvl="3">
              <a:buSzPct val="80000"/>
              <a:buFont typeface="Wingdings" pitchFamily="2" charset="2"/>
              <a:buChar char="v"/>
            </a:pPr>
            <a:r>
              <a:rPr lang="en-US" sz="2600" dirty="0" smtClean="0"/>
              <a:t> </a:t>
            </a:r>
            <a:r>
              <a:rPr lang="en-US" sz="2600" b="1" dirty="0" smtClean="0">
                <a:solidFill>
                  <a:srgbClr val="0070C0"/>
                </a:solidFill>
              </a:rPr>
              <a:t>Illumination (natural and artificial</a:t>
            </a:r>
            <a:r>
              <a:rPr lang="en-US" sz="2600" dirty="0">
                <a:solidFill>
                  <a:srgbClr val="0070C0"/>
                </a:solidFill>
              </a:rPr>
              <a:t>)</a:t>
            </a:r>
            <a:endParaRPr lang="en-US" sz="2600" dirty="0" smtClean="0">
              <a:solidFill>
                <a:srgbClr val="0070C0"/>
              </a:solidFill>
            </a:endParaRPr>
          </a:p>
          <a:p>
            <a:pPr lvl="3">
              <a:buSzPct val="80000"/>
              <a:buFont typeface="Wingdings" pitchFamily="2" charset="2"/>
              <a:buChar char="v"/>
            </a:pPr>
            <a:r>
              <a:rPr lang="en-US" sz="2600" dirty="0" smtClean="0"/>
              <a:t> </a:t>
            </a:r>
            <a:r>
              <a:rPr lang="en-US" sz="2600" b="1" dirty="0" smtClean="0">
                <a:solidFill>
                  <a:srgbClr val="0070C0"/>
                </a:solidFill>
              </a:rPr>
              <a:t>Sound transmission </a:t>
            </a:r>
          </a:p>
          <a:p>
            <a:pPr lvl="3">
              <a:buSzPct val="80000"/>
              <a:buFont typeface="Wingdings" pitchFamily="2" charset="2"/>
              <a:buChar char="v"/>
            </a:pPr>
            <a:r>
              <a:rPr lang="en-US" sz="2600" dirty="0" smtClean="0"/>
              <a:t> </a:t>
            </a:r>
            <a:r>
              <a:rPr lang="en-US" sz="2600" b="1" dirty="0" smtClean="0">
                <a:solidFill>
                  <a:srgbClr val="0070C0"/>
                </a:solidFill>
              </a:rPr>
              <a:t>Fluid flow </a:t>
            </a:r>
            <a:r>
              <a:rPr lang="en-US" sz="2600" dirty="0"/>
              <a:t> </a:t>
            </a:r>
            <a:r>
              <a:rPr lang="en-US" sz="2600" b="1" dirty="0" smtClean="0">
                <a:solidFill>
                  <a:srgbClr val="0070C0"/>
                </a:solidFill>
              </a:rPr>
              <a:t>(hydrostatics and fluid dynamics) </a:t>
            </a:r>
          </a:p>
          <a:p>
            <a:pPr lvl="3">
              <a:buSzPct val="80000"/>
              <a:buFont typeface="Wingdings" pitchFamily="2" charset="2"/>
              <a:buChar char="v"/>
            </a:pPr>
            <a:r>
              <a:rPr lang="en-US" sz="2600" dirty="0" smtClean="0"/>
              <a:t> </a:t>
            </a:r>
            <a:r>
              <a:rPr lang="en-US" sz="2600" b="1" dirty="0" smtClean="0">
                <a:solidFill>
                  <a:srgbClr val="0070C0"/>
                </a:solidFill>
              </a:rPr>
              <a:t>Air Quality</a:t>
            </a:r>
          </a:p>
          <a:p>
            <a:pPr lvl="3">
              <a:buSzPct val="80000"/>
              <a:buNone/>
            </a:pPr>
            <a:endParaRPr lang="en-US" dirty="0" smtClean="0"/>
          </a:p>
          <a:p>
            <a:pPr lvl="3">
              <a:buSzPct val="80000"/>
              <a:buNone/>
            </a:pPr>
            <a:endParaRPr lang="en-US" dirty="0" smtClean="0"/>
          </a:p>
          <a:p>
            <a:pPr lvl="3">
              <a:buSzPct val="80000"/>
              <a:buNone/>
            </a:pPr>
            <a:endParaRPr lang="en-US" dirty="0" smtClean="0"/>
          </a:p>
          <a:p>
            <a:pPr lvl="3">
              <a:buSzPct val="80000"/>
              <a:buNone/>
            </a:pPr>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 calcmode="lin" valueType="num">
                                      <p:cBhvr additive="base">
                                        <p:cTn id="3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additive="base">
                                        <p:cTn id="3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81000" y="228600"/>
            <a:ext cx="4514377" cy="769441"/>
          </a:xfrm>
          <a:prstGeom prst="rect">
            <a:avLst/>
          </a:prstGeom>
        </p:spPr>
        <p:txBody>
          <a:bodyPr wrap="none">
            <a:spAutoFit/>
          </a:bodyPr>
          <a:lstStyle/>
          <a:p>
            <a:r>
              <a:rPr lang="en-US" sz="4400" dirty="0" smtClean="0">
                <a:solidFill>
                  <a:schemeClr val="accent2">
                    <a:lumMod val="75000"/>
                  </a:schemeClr>
                </a:solidFill>
                <a:latin typeface="+mj-lt"/>
              </a:rPr>
              <a:t>Building Services</a:t>
            </a:r>
            <a:endParaRPr lang="en-GB" sz="4400" dirty="0">
              <a:solidFill>
                <a:schemeClr val="accent2">
                  <a:lumMod val="75000"/>
                </a:schemeClr>
              </a:solidFill>
              <a:latin typeface="+mj-lt"/>
            </a:endParaRPr>
          </a:p>
        </p:txBody>
      </p:sp>
      <p:sp>
        <p:nvSpPr>
          <p:cNvPr id="2" name="TextBox 1"/>
          <p:cNvSpPr txBox="1"/>
          <p:nvPr/>
        </p:nvSpPr>
        <p:spPr>
          <a:xfrm>
            <a:off x="452214" y="1480066"/>
            <a:ext cx="5491385" cy="369332"/>
          </a:xfrm>
          <a:prstGeom prst="rect">
            <a:avLst/>
          </a:prstGeom>
          <a:noFill/>
        </p:spPr>
        <p:txBody>
          <a:bodyPr wrap="square" rtlCol="0">
            <a:spAutoFit/>
          </a:bodyPr>
          <a:lstStyle/>
          <a:p>
            <a:r>
              <a:rPr lang="en-GB" b="1" dirty="0" smtClean="0">
                <a:solidFill>
                  <a:schemeClr val="accent1"/>
                </a:solidFill>
              </a:rPr>
              <a:t>How can we define</a:t>
            </a:r>
            <a:r>
              <a:rPr lang="en-GB" b="1" dirty="0">
                <a:solidFill>
                  <a:schemeClr val="accent1"/>
                </a:solidFill>
              </a:rPr>
              <a:t> </a:t>
            </a:r>
            <a:r>
              <a:rPr lang="en-GB" b="1" dirty="0" smtClean="0">
                <a:solidFill>
                  <a:schemeClr val="accent1"/>
                </a:solidFill>
              </a:rPr>
              <a:t>the building envelope?</a:t>
            </a:r>
            <a:endParaRPr lang="en-GB" b="1" dirty="0">
              <a:solidFill>
                <a:schemeClr val="accent1"/>
              </a:solidFill>
            </a:endParaRPr>
          </a:p>
        </p:txBody>
      </p:sp>
      <p:sp>
        <p:nvSpPr>
          <p:cNvPr id="4" name="TextBox 3"/>
          <p:cNvSpPr txBox="1"/>
          <p:nvPr/>
        </p:nvSpPr>
        <p:spPr>
          <a:xfrm>
            <a:off x="380999" y="1066800"/>
            <a:ext cx="5562599" cy="369332"/>
          </a:xfrm>
          <a:prstGeom prst="rect">
            <a:avLst/>
          </a:prstGeom>
          <a:noFill/>
        </p:spPr>
        <p:txBody>
          <a:bodyPr wrap="square" rtlCol="0">
            <a:spAutoFit/>
          </a:bodyPr>
          <a:lstStyle/>
          <a:p>
            <a:r>
              <a:rPr lang="en-GB" dirty="0" smtClean="0"/>
              <a:t> QUESTION : From the Building Services point of view </a:t>
            </a:r>
            <a:endParaRPr lang="en-GB" dirty="0"/>
          </a:p>
        </p:txBody>
      </p:sp>
      <p:sp>
        <p:nvSpPr>
          <p:cNvPr id="5" name="TextBox 4"/>
          <p:cNvSpPr txBox="1"/>
          <p:nvPr/>
        </p:nvSpPr>
        <p:spPr>
          <a:xfrm>
            <a:off x="304800" y="2286000"/>
            <a:ext cx="9296400" cy="369332"/>
          </a:xfrm>
          <a:prstGeom prst="rect">
            <a:avLst/>
          </a:prstGeom>
          <a:noFill/>
        </p:spPr>
        <p:txBody>
          <a:bodyPr wrap="square" rtlCol="0">
            <a:spAutoFit/>
          </a:bodyPr>
          <a:lstStyle/>
          <a:p>
            <a:r>
              <a:rPr lang="en-GB" dirty="0" smtClean="0"/>
              <a:t>1. The point at which the inside comes into contact with the outside.</a:t>
            </a:r>
            <a:endParaRPr lang="en-GB" dirty="0"/>
          </a:p>
        </p:txBody>
      </p:sp>
      <p:sp>
        <p:nvSpPr>
          <p:cNvPr id="6" name="TextBox 5"/>
          <p:cNvSpPr txBox="1"/>
          <p:nvPr/>
        </p:nvSpPr>
        <p:spPr>
          <a:xfrm>
            <a:off x="304800" y="3048000"/>
            <a:ext cx="8610600" cy="873572"/>
          </a:xfrm>
          <a:prstGeom prst="rect">
            <a:avLst/>
          </a:prstGeom>
          <a:noFill/>
        </p:spPr>
        <p:txBody>
          <a:bodyPr wrap="square" rtlCol="0">
            <a:spAutoFit/>
          </a:bodyPr>
          <a:lstStyle/>
          <a:p>
            <a:pPr>
              <a:lnSpc>
                <a:spcPct val="150000"/>
              </a:lnSpc>
            </a:pPr>
            <a:r>
              <a:rPr lang="en-GB" dirty="0" smtClean="0"/>
              <a:t>2. The place where Energy, Moisture and Air pass in and out, or are retained by the</a:t>
            </a:r>
          </a:p>
          <a:p>
            <a:pPr>
              <a:lnSpc>
                <a:spcPct val="150000"/>
              </a:lnSpc>
            </a:pPr>
            <a:r>
              <a:rPr lang="en-GB" dirty="0" smtClean="0"/>
              <a:t>    composite materials that compose the envelope.</a:t>
            </a:r>
            <a:endParaRPr lang="en-GB" dirty="0"/>
          </a:p>
        </p:txBody>
      </p:sp>
      <p:sp>
        <p:nvSpPr>
          <p:cNvPr id="7" name="TextBox 6"/>
          <p:cNvSpPr txBox="1"/>
          <p:nvPr/>
        </p:nvSpPr>
        <p:spPr>
          <a:xfrm>
            <a:off x="381000" y="4272677"/>
            <a:ext cx="8382000" cy="923330"/>
          </a:xfrm>
          <a:prstGeom prst="rect">
            <a:avLst/>
          </a:prstGeom>
          <a:noFill/>
        </p:spPr>
        <p:txBody>
          <a:bodyPr wrap="square" rtlCol="0">
            <a:spAutoFit/>
          </a:bodyPr>
          <a:lstStyle/>
          <a:p>
            <a:pPr algn="just">
              <a:lnSpc>
                <a:spcPct val="150000"/>
              </a:lnSpc>
            </a:pPr>
            <a:r>
              <a:rPr lang="en-GB" dirty="0" smtClean="0"/>
              <a:t>3. The building’s interwoven structural, mechanical, electrical, plumbing, waste </a:t>
            </a:r>
          </a:p>
          <a:p>
            <a:pPr algn="just">
              <a:lnSpc>
                <a:spcPct val="150000"/>
              </a:lnSpc>
            </a:pPr>
            <a:r>
              <a:rPr lang="en-GB" dirty="0" smtClean="0"/>
              <a:t>    disposal and other services  </a:t>
            </a:r>
            <a:r>
              <a:rPr lang="en-GB" b="1" dirty="0" smtClean="0">
                <a:solidFill>
                  <a:srgbClr val="0070C0"/>
                </a:solidFill>
              </a:rPr>
              <a:t>create an internal environment that:</a:t>
            </a:r>
            <a:endParaRPr lang="en-GB" dirty="0"/>
          </a:p>
        </p:txBody>
      </p:sp>
      <p:pic>
        <p:nvPicPr>
          <p:cNvPr id="1026" name="Picture 2" descr="http://www.benvelop.com/en/files_obalka_budovy/obalka-budovy_filnal_weathe.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0"/>
            <a:ext cx="3048000" cy="2152073"/>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cxnSp>
        <p:nvCxnSpPr>
          <p:cNvPr id="11" name="Straight Connector 10"/>
          <p:cNvCxnSpPr/>
          <p:nvPr/>
        </p:nvCxnSpPr>
        <p:spPr>
          <a:xfrm>
            <a:off x="2895600" y="4038600"/>
            <a:ext cx="3276600" cy="0"/>
          </a:xfrm>
          <a:prstGeom prst="line">
            <a:avLst/>
          </a:prstGeom>
        </p:spPr>
        <p:style>
          <a:lnRef idx="2">
            <a:schemeClr val="dk1"/>
          </a:lnRef>
          <a:fillRef idx="0">
            <a:schemeClr val="dk1"/>
          </a:fillRef>
          <a:effectRef idx="1">
            <a:schemeClr val="dk1"/>
          </a:effectRef>
          <a:fontRef idx="minor">
            <a:schemeClr val="tx1"/>
          </a:fontRef>
        </p:style>
      </p:cxnSp>
      <p:sp>
        <p:nvSpPr>
          <p:cNvPr id="12" name="Rectangle 11"/>
          <p:cNvSpPr/>
          <p:nvPr/>
        </p:nvSpPr>
        <p:spPr>
          <a:xfrm>
            <a:off x="609600" y="5181600"/>
            <a:ext cx="5943600" cy="1338828"/>
          </a:xfrm>
          <a:prstGeom prst="rect">
            <a:avLst/>
          </a:prstGeom>
        </p:spPr>
        <p:txBody>
          <a:bodyPr wrap="square">
            <a:spAutoFit/>
          </a:bodyPr>
          <a:lstStyle/>
          <a:p>
            <a:pPr algn="just">
              <a:lnSpc>
                <a:spcPct val="150000"/>
              </a:lnSpc>
            </a:pPr>
            <a:r>
              <a:rPr lang="en-GB" b="1" dirty="0" smtClean="0">
                <a:solidFill>
                  <a:srgbClr val="0070C0"/>
                </a:solidFill>
              </a:rPr>
              <a:t>Supports needs</a:t>
            </a:r>
          </a:p>
          <a:p>
            <a:pPr algn="just">
              <a:lnSpc>
                <a:spcPct val="150000"/>
              </a:lnSpc>
            </a:pPr>
            <a:r>
              <a:rPr lang="en-GB" b="1" dirty="0" smtClean="0">
                <a:solidFill>
                  <a:srgbClr val="0070C0"/>
                </a:solidFill>
              </a:rPr>
              <a:t>Support a specific use and..... </a:t>
            </a:r>
          </a:p>
          <a:p>
            <a:pPr algn="just">
              <a:lnSpc>
                <a:spcPct val="150000"/>
              </a:lnSpc>
            </a:pPr>
            <a:r>
              <a:rPr lang="en-GB" b="1" dirty="0" smtClean="0">
                <a:solidFill>
                  <a:srgbClr val="0070C0"/>
                </a:solidFill>
              </a:rPr>
              <a:t>The specific activities carried out in the building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 calcmode="lin" valueType="num">
                                      <p:cBhvr additive="base">
                                        <p:cTn id="1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 calcmode="lin" valueType="num">
                                      <p:cBhvr additive="base">
                                        <p:cTn id="23" dur="500" fill="hold"/>
                                        <p:tgtEl>
                                          <p:spTgt spid="7"/>
                                        </p:tgtEl>
                                        <p:attrNameLst>
                                          <p:attrName>ppt_x</p:attrName>
                                        </p:attrNameLst>
                                      </p:cBhvr>
                                      <p:tavLst>
                                        <p:tav tm="0">
                                          <p:val>
                                            <p:strVal val="#ppt_x"/>
                                          </p:val>
                                        </p:tav>
                                        <p:tav tm="100000">
                                          <p:val>
                                            <p:strVal val="#ppt_x"/>
                                          </p:val>
                                        </p:tav>
                                      </p:tavLst>
                                    </p:anim>
                                    <p:anim calcmode="lin" valueType="num">
                                      <p:cBhvr additive="base">
                                        <p:cTn id="2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2">
                                            <p:txEl>
                                              <p:pRg st="0" end="0"/>
                                            </p:txEl>
                                          </p:spTgt>
                                        </p:tgtEl>
                                        <p:attrNameLst>
                                          <p:attrName>style.visibility</p:attrName>
                                        </p:attrNameLst>
                                      </p:cBhvr>
                                      <p:to>
                                        <p:strVal val="visible"/>
                                      </p:to>
                                    </p:set>
                                    <p:anim calcmode="lin" valueType="num">
                                      <p:cBhvr additive="base">
                                        <p:cTn id="2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
                                            <p:txEl>
                                              <p:pRg st="1" end="1"/>
                                            </p:txEl>
                                          </p:spTgt>
                                        </p:tgtEl>
                                        <p:attrNameLst>
                                          <p:attrName>style.visibility</p:attrName>
                                        </p:attrNameLst>
                                      </p:cBhvr>
                                      <p:to>
                                        <p:strVal val="visible"/>
                                      </p:to>
                                    </p:set>
                                    <p:anim calcmode="lin" valueType="num">
                                      <p:cBhvr additive="base">
                                        <p:cTn id="35"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 calcmode="lin" valueType="num">
                                      <p:cBhvr additive="base">
                                        <p:cTn id="41"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62200" y="5410200"/>
            <a:ext cx="3203121" cy="523220"/>
          </a:xfrm>
          <a:prstGeom prst="rect">
            <a:avLst/>
          </a:prstGeom>
        </p:spPr>
        <p:txBody>
          <a:bodyPr wrap="none">
            <a:spAutoFit/>
          </a:bodyPr>
          <a:lstStyle/>
          <a:p>
            <a:pPr algn="ctr"/>
            <a:r>
              <a:rPr lang="en-GB" sz="2800" b="1" dirty="0">
                <a:solidFill>
                  <a:schemeClr val="accent1"/>
                </a:solidFill>
              </a:rPr>
              <a:t> </a:t>
            </a:r>
            <a:r>
              <a:rPr lang="en-GB" sz="2800" b="1" dirty="0" smtClean="0">
                <a:solidFill>
                  <a:schemeClr val="accent1"/>
                </a:solidFill>
              </a:rPr>
              <a:t>    Material </a:t>
            </a:r>
            <a:r>
              <a:rPr lang="en-GB" sz="2800" b="1" dirty="0">
                <a:solidFill>
                  <a:schemeClr val="accent1"/>
                </a:solidFill>
              </a:rPr>
              <a:t>Choice </a:t>
            </a:r>
          </a:p>
        </p:txBody>
      </p:sp>
      <p:sp>
        <p:nvSpPr>
          <p:cNvPr id="3" name="Rectangle 2"/>
          <p:cNvSpPr/>
          <p:nvPr/>
        </p:nvSpPr>
        <p:spPr>
          <a:xfrm>
            <a:off x="2819400" y="3962400"/>
            <a:ext cx="2214004" cy="523220"/>
          </a:xfrm>
          <a:prstGeom prst="rect">
            <a:avLst/>
          </a:prstGeom>
        </p:spPr>
        <p:txBody>
          <a:bodyPr wrap="none">
            <a:spAutoFit/>
          </a:bodyPr>
          <a:lstStyle/>
          <a:p>
            <a:pPr algn="ctr"/>
            <a:r>
              <a:rPr lang="en-GB" sz="2800" b="1" dirty="0" smtClean="0">
                <a:solidFill>
                  <a:schemeClr val="accent1"/>
                </a:solidFill>
              </a:rPr>
              <a:t>Environment</a:t>
            </a:r>
            <a:endParaRPr lang="en-GB" sz="2800" dirty="0"/>
          </a:p>
        </p:txBody>
      </p:sp>
      <p:sp>
        <p:nvSpPr>
          <p:cNvPr id="4" name="Rectangle 3"/>
          <p:cNvSpPr/>
          <p:nvPr/>
        </p:nvSpPr>
        <p:spPr>
          <a:xfrm>
            <a:off x="2819400" y="4724400"/>
            <a:ext cx="1279517" cy="523220"/>
          </a:xfrm>
          <a:prstGeom prst="rect">
            <a:avLst/>
          </a:prstGeom>
        </p:spPr>
        <p:txBody>
          <a:bodyPr wrap="none">
            <a:spAutoFit/>
          </a:bodyPr>
          <a:lstStyle/>
          <a:p>
            <a:pPr algn="ctr"/>
            <a:r>
              <a:rPr lang="en-GB" sz="2800" b="1" dirty="0">
                <a:solidFill>
                  <a:schemeClr val="accent1"/>
                </a:solidFill>
              </a:rPr>
              <a:t>Design</a:t>
            </a:r>
            <a:r>
              <a:rPr lang="en-GB" b="1" dirty="0">
                <a:solidFill>
                  <a:schemeClr val="accent1"/>
                </a:solidFill>
              </a:rPr>
              <a:t> </a:t>
            </a:r>
            <a:endParaRPr lang="en-GB" dirty="0"/>
          </a:p>
        </p:txBody>
      </p:sp>
      <p:sp>
        <p:nvSpPr>
          <p:cNvPr id="5" name="TextBox 4"/>
          <p:cNvSpPr txBox="1"/>
          <p:nvPr/>
        </p:nvSpPr>
        <p:spPr>
          <a:xfrm>
            <a:off x="381000" y="1066800"/>
            <a:ext cx="8234586" cy="646331"/>
          </a:xfrm>
          <a:prstGeom prst="rect">
            <a:avLst/>
          </a:prstGeom>
          <a:noFill/>
        </p:spPr>
        <p:txBody>
          <a:bodyPr wrap="square" rtlCol="0">
            <a:spAutoFit/>
          </a:bodyPr>
          <a:lstStyle/>
          <a:p>
            <a:r>
              <a:rPr lang="en-GB" dirty="0" smtClean="0"/>
              <a:t>4. They must all respond to exterior weather and site conditions, because the building </a:t>
            </a:r>
          </a:p>
          <a:p>
            <a:r>
              <a:rPr lang="en-GB" dirty="0"/>
              <a:t> </a:t>
            </a:r>
            <a:r>
              <a:rPr lang="en-GB" dirty="0" smtClean="0"/>
              <a:t>   and site are affected by Earth’s natural patterns…….???</a:t>
            </a:r>
            <a:endParaRPr lang="en-GB" dirty="0"/>
          </a:p>
        </p:txBody>
      </p:sp>
      <p:sp>
        <p:nvSpPr>
          <p:cNvPr id="6" name="TextBox 5"/>
          <p:cNvSpPr txBox="1"/>
          <p:nvPr/>
        </p:nvSpPr>
        <p:spPr>
          <a:xfrm>
            <a:off x="533400" y="1981200"/>
            <a:ext cx="8382000" cy="1892826"/>
          </a:xfrm>
          <a:prstGeom prst="rect">
            <a:avLst/>
          </a:prstGeom>
          <a:noFill/>
        </p:spPr>
        <p:txBody>
          <a:bodyPr wrap="square" rtlCol="0">
            <a:spAutoFit/>
          </a:bodyPr>
          <a:lstStyle/>
          <a:p>
            <a:pPr>
              <a:lnSpc>
                <a:spcPct val="150000"/>
              </a:lnSpc>
            </a:pPr>
            <a:r>
              <a:rPr lang="en-GB" b="1" dirty="0" smtClean="0">
                <a:solidFill>
                  <a:schemeClr val="accent1"/>
                </a:solidFill>
              </a:rPr>
              <a:t>Orientation of the building – position of sunrise and sunset</a:t>
            </a:r>
          </a:p>
          <a:p>
            <a:pPr>
              <a:lnSpc>
                <a:spcPct val="150000"/>
              </a:lnSpc>
            </a:pPr>
            <a:r>
              <a:rPr lang="en-GB" b="1" dirty="0" smtClean="0">
                <a:solidFill>
                  <a:schemeClr val="accent1"/>
                </a:solidFill>
              </a:rPr>
              <a:t>Lighting (the balance between natural and artificial)</a:t>
            </a:r>
          </a:p>
          <a:p>
            <a:pPr>
              <a:lnSpc>
                <a:spcPct val="150000"/>
              </a:lnSpc>
            </a:pPr>
            <a:r>
              <a:rPr lang="en-GB" b="1" dirty="0" smtClean="0">
                <a:solidFill>
                  <a:schemeClr val="accent1"/>
                </a:solidFill>
              </a:rPr>
              <a:t>Heat loss and heat gains – due to solar gain, activity in building and it’s purpose</a:t>
            </a:r>
          </a:p>
          <a:p>
            <a:pPr>
              <a:lnSpc>
                <a:spcPct val="150000"/>
              </a:lnSpc>
            </a:pPr>
            <a:r>
              <a:rPr lang="en-GB" b="1" dirty="0" smtClean="0">
                <a:solidFill>
                  <a:schemeClr val="accent1"/>
                </a:solidFill>
              </a:rPr>
              <a:t>Groundwater and surface water disposal…….</a:t>
            </a:r>
            <a:r>
              <a:rPr lang="en-GB" sz="2400" b="1" dirty="0" smtClean="0">
                <a:solidFill>
                  <a:schemeClr val="accent1"/>
                </a:solidFill>
              </a:rPr>
              <a:t>all affected by ? …..</a:t>
            </a:r>
          </a:p>
        </p:txBody>
      </p:sp>
    </p:spTree>
    <p:extLst>
      <p:ext uri="{BB962C8B-B14F-4D97-AF65-F5344CB8AC3E}">
        <p14:creationId xmlns:p14="http://schemas.microsoft.com/office/powerpoint/2010/main" val="209443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ppt_x"/>
                                          </p:val>
                                        </p:tav>
                                        <p:tav tm="100000">
                                          <p:val>
                                            <p:strVal val="#ppt_x"/>
                                          </p:val>
                                        </p:tav>
                                      </p:tavLst>
                                    </p:anim>
                                    <p:anim calcmode="lin" valueType="num">
                                      <p:cBhvr additive="base">
                                        <p:cTn id="4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rmAutofit fontScale="90000"/>
          </a:bodyPr>
          <a:lstStyle/>
          <a:p>
            <a:r>
              <a:rPr lang="en-US" dirty="0" smtClean="0"/>
              <a:t>Building Services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Indicative Content 3</a:t>
            </a:r>
          </a:p>
          <a:p>
            <a:pPr lvl="1">
              <a:buFont typeface="Wingdings" pitchFamily="2" charset="2"/>
              <a:buChar char="§"/>
            </a:pPr>
            <a:endParaRPr lang="en-US" dirty="0" smtClean="0"/>
          </a:p>
          <a:p>
            <a:pPr lvl="1">
              <a:buFont typeface="Wingdings" pitchFamily="2" charset="2"/>
              <a:buChar char="§"/>
            </a:pPr>
            <a:r>
              <a:rPr lang="en-US" b="1" dirty="0" smtClean="0">
                <a:solidFill>
                  <a:srgbClr val="0070C0"/>
                </a:solidFill>
              </a:rPr>
              <a:t>Principles that underpin design and installation of disposal systems.</a:t>
            </a:r>
            <a:endParaRPr lang="en-US" dirty="0" smtClean="0"/>
          </a:p>
          <a:p>
            <a:pPr lvl="2">
              <a:buFont typeface="Wingdings" pitchFamily="2" charset="2"/>
              <a:buChar char="Ø"/>
            </a:pPr>
            <a:endParaRPr lang="en-US" dirty="0" smtClean="0"/>
          </a:p>
          <a:p>
            <a:pPr lvl="2">
              <a:buFont typeface="Wingdings" pitchFamily="2" charset="2"/>
              <a:buChar char="v"/>
            </a:pPr>
            <a:r>
              <a:rPr lang="en-US" dirty="0" smtClean="0"/>
              <a:t>Foul Water, surface water, domestic and commercial refuse.</a:t>
            </a:r>
          </a:p>
          <a:p>
            <a:pPr lvl="2">
              <a:buFont typeface="Wingdings" pitchFamily="2" charset="2"/>
              <a:buChar char="v"/>
            </a:pPr>
            <a:r>
              <a:rPr lang="en-US" dirty="0" smtClean="0"/>
              <a:t>Sanitary appliances, above and below ground drainage.</a:t>
            </a:r>
          </a:p>
          <a:p>
            <a:pPr lvl="2">
              <a:buFont typeface="Wingdings" pitchFamily="2" charset="2"/>
              <a:buChar char="v"/>
            </a:pPr>
            <a:r>
              <a:rPr lang="en-US" dirty="0" smtClean="0"/>
              <a:t>Sewage disposal.</a:t>
            </a:r>
          </a:p>
          <a:p>
            <a:pPr lvl="2">
              <a:buFont typeface="Wingdings" pitchFamily="2" charset="2"/>
              <a:buChar char="v"/>
            </a:pPr>
            <a:r>
              <a:rPr lang="en-US" dirty="0" smtClean="0"/>
              <a:t>Surface water disposal – flat and pitched roof</a:t>
            </a:r>
          </a:p>
          <a:p>
            <a:pPr lvl="2">
              <a:buFont typeface="Wingdings" pitchFamily="2" charset="2"/>
              <a:buChar char="v"/>
            </a:pPr>
            <a:r>
              <a:rPr lang="en-US" dirty="0" smtClean="0"/>
              <a:t>Refuse disposal – Chute systems, mechanical handling, </a:t>
            </a:r>
          </a:p>
          <a:p>
            <a:pPr lvl="2">
              <a:buFont typeface="Wingdings" pitchFamily="2" charset="2"/>
              <a:buChar char="v"/>
            </a:pPr>
            <a:endParaRPr lang="en-US" dirty="0" smtClean="0"/>
          </a:p>
          <a:p>
            <a:pPr lvl="2">
              <a:buNone/>
            </a:pPr>
            <a:endParaRPr lang="en-US" dirty="0" smtClean="0"/>
          </a:p>
        </p:txBody>
      </p:sp>
      <p:sp>
        <p:nvSpPr>
          <p:cNvPr id="5" name="Rectangle 4"/>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rmAutofit fontScale="90000"/>
          </a:bodyPr>
          <a:lstStyle/>
          <a:p>
            <a:r>
              <a:rPr lang="en-US" dirty="0" smtClean="0"/>
              <a:t>Building Services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Indicative Content 4</a:t>
            </a:r>
          </a:p>
          <a:p>
            <a:pPr lvl="1">
              <a:buFont typeface="Wingdings" pitchFamily="2" charset="2"/>
              <a:buChar char="§"/>
            </a:pPr>
            <a:endParaRPr lang="en-US" dirty="0" smtClean="0"/>
          </a:p>
          <a:p>
            <a:pPr lvl="1">
              <a:buFont typeface="Wingdings" pitchFamily="2" charset="2"/>
              <a:buChar char="§"/>
            </a:pPr>
            <a:r>
              <a:rPr lang="en-US" b="1" dirty="0" smtClean="0">
                <a:solidFill>
                  <a:srgbClr val="0070C0"/>
                </a:solidFill>
              </a:rPr>
              <a:t>The installation / maintenance of building services systems</a:t>
            </a:r>
          </a:p>
          <a:p>
            <a:pPr marL="393192" lvl="1" indent="0">
              <a:buNone/>
            </a:pPr>
            <a:r>
              <a:rPr lang="en-US" b="1" dirty="0" smtClean="0">
                <a:solidFill>
                  <a:srgbClr val="0070C0"/>
                </a:solidFill>
              </a:rPr>
              <a:t>    What do we need to consider?</a:t>
            </a:r>
            <a:endParaRPr lang="en-US" dirty="0" smtClean="0"/>
          </a:p>
          <a:p>
            <a:pPr lvl="2">
              <a:buFont typeface="Wingdings" pitchFamily="2" charset="2"/>
              <a:buChar char="Ø"/>
            </a:pPr>
            <a:endParaRPr lang="en-US" dirty="0" smtClean="0"/>
          </a:p>
          <a:p>
            <a:pPr lvl="2">
              <a:buFont typeface="Wingdings" pitchFamily="2" charset="2"/>
              <a:buChar char="v"/>
            </a:pPr>
            <a:r>
              <a:rPr lang="en-US" dirty="0" smtClean="0"/>
              <a:t>Integration into the design and installation</a:t>
            </a:r>
          </a:p>
          <a:p>
            <a:pPr lvl="2">
              <a:buFont typeface="Wingdings" pitchFamily="2" charset="2"/>
              <a:buChar char="v"/>
            </a:pPr>
            <a:r>
              <a:rPr lang="en-US" dirty="0" smtClean="0"/>
              <a:t>Space requirements</a:t>
            </a:r>
          </a:p>
          <a:p>
            <a:pPr lvl="2">
              <a:buFont typeface="Wingdings" pitchFamily="2" charset="2"/>
              <a:buChar char="v"/>
            </a:pPr>
            <a:r>
              <a:rPr lang="en-US" dirty="0" smtClean="0"/>
              <a:t>Sequencing of installation</a:t>
            </a:r>
          </a:p>
          <a:p>
            <a:pPr lvl="2">
              <a:buFont typeface="Wingdings" pitchFamily="2" charset="2"/>
              <a:buChar char="v"/>
            </a:pPr>
            <a:r>
              <a:rPr lang="en-US" dirty="0" smtClean="0"/>
              <a:t>Access, testing and commissioning</a:t>
            </a:r>
          </a:p>
          <a:p>
            <a:pPr lvl="2">
              <a:buFont typeface="Wingdings" pitchFamily="2" charset="2"/>
              <a:buChar char="v"/>
            </a:pPr>
            <a:r>
              <a:rPr lang="en-US" dirty="0" smtClean="0"/>
              <a:t>Ducts, holes and voids</a:t>
            </a:r>
          </a:p>
          <a:p>
            <a:pPr lvl="2">
              <a:buFont typeface="Wingdings" pitchFamily="2" charset="2"/>
              <a:buChar char="v"/>
            </a:pPr>
            <a:r>
              <a:rPr lang="en-US" dirty="0" smtClean="0"/>
              <a:t>Access, safety, fire resistance.</a:t>
            </a:r>
          </a:p>
          <a:p>
            <a:pPr lvl="2">
              <a:buFont typeface="Wingdings" pitchFamily="2" charset="2"/>
              <a:buChar char="v"/>
            </a:pPr>
            <a:endParaRPr lang="en-US" dirty="0" smtClean="0"/>
          </a:p>
          <a:p>
            <a:pPr lvl="2">
              <a:buNone/>
            </a:pPr>
            <a:endParaRPr lang="en-US" dirty="0" smtClean="0"/>
          </a:p>
        </p:txBody>
      </p:sp>
      <p:sp>
        <p:nvSpPr>
          <p:cNvPr id="5" name="Rectangle 4"/>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TextBox 3"/>
          <p:cNvSpPr txBox="1"/>
          <p:nvPr/>
        </p:nvSpPr>
        <p:spPr>
          <a:xfrm>
            <a:off x="7162800" y="6096000"/>
            <a:ext cx="1562100" cy="523220"/>
          </a:xfrm>
          <a:prstGeom prst="rect">
            <a:avLst/>
          </a:prstGeom>
          <a:noFill/>
        </p:spPr>
        <p:txBody>
          <a:bodyPr wrap="square" rtlCol="0">
            <a:spAutoFit/>
          </a:bodyPr>
          <a:lstStyle/>
          <a:p>
            <a:r>
              <a:rPr lang="en-GB" sz="2800" b="1" dirty="0" smtClean="0">
                <a:solidFill>
                  <a:srgbClr val="0070C0"/>
                </a:solidFill>
              </a:rPr>
              <a:t>5 mins</a:t>
            </a:r>
            <a:endParaRPr lang="en-GB" sz="2800" b="1" dirty="0">
              <a:solidFill>
                <a:srgbClr val="0070C0"/>
              </a:solidFill>
            </a:endParaRPr>
          </a:p>
        </p:txBody>
      </p:sp>
    </p:spTree>
    <p:extLst>
      <p:ext uri="{BB962C8B-B14F-4D97-AF65-F5344CB8AC3E}">
        <p14:creationId xmlns:p14="http://schemas.microsoft.com/office/powerpoint/2010/main" val="94945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9" name="Content Placeholder 2"/>
          <p:cNvSpPr>
            <a:spLocks noGrp="1"/>
          </p:cNvSpPr>
          <p:nvPr>
            <p:ph idx="1"/>
          </p:nvPr>
        </p:nvSpPr>
        <p:spPr bwMode="auto">
          <a:xfrm>
            <a:off x="457200" y="836613"/>
            <a:ext cx="82296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sz="2800" smtClean="0"/>
              <a:t>Building Services is divided between </a:t>
            </a:r>
            <a:r>
              <a:rPr lang="en-US" altLang="en-US" sz="2800" b="1" smtClean="0"/>
              <a:t>design</a:t>
            </a:r>
            <a:r>
              <a:rPr lang="en-US" altLang="en-US" sz="2800" smtClean="0"/>
              <a:t> and </a:t>
            </a:r>
            <a:r>
              <a:rPr lang="en-US" altLang="en-US" sz="2800" b="1" smtClean="0"/>
              <a:t>installation</a:t>
            </a:r>
            <a:r>
              <a:rPr lang="en-US" altLang="en-US" sz="2800" smtClean="0"/>
              <a:t>.</a:t>
            </a:r>
          </a:p>
          <a:p>
            <a:pPr eaLnBrk="1" hangingPunct="1"/>
            <a:r>
              <a:rPr lang="en-US" altLang="en-US" sz="2800" smtClean="0"/>
              <a:t>Nowadays, Building Services also related closely to </a:t>
            </a:r>
            <a:r>
              <a:rPr lang="en-US" altLang="en-US" sz="2800" b="1" smtClean="0"/>
              <a:t>sustainability</a:t>
            </a:r>
            <a:r>
              <a:rPr lang="en-US" altLang="en-US" sz="2800" smtClean="0"/>
              <a:t> and </a:t>
            </a:r>
            <a:r>
              <a:rPr lang="en-US" altLang="en-US" sz="2800" b="1" smtClean="0"/>
              <a:t>green technology.</a:t>
            </a:r>
          </a:p>
        </p:txBody>
      </p:sp>
      <p:pic>
        <p:nvPicPr>
          <p:cNvPr id="2458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199" y="2819400"/>
            <a:ext cx="7561263"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29254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662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4801" y="818244"/>
            <a:ext cx="8602662" cy="5525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600200" y="341905"/>
            <a:ext cx="5621337" cy="504825"/>
          </a:xfrm>
          <a:prstGeom prst="rect">
            <a:avLst/>
          </a:prstGeom>
        </p:spPr>
        <p:style>
          <a:lnRef idx="2">
            <a:schemeClr val="accent4"/>
          </a:lnRef>
          <a:fillRef idx="1">
            <a:schemeClr val="lt1"/>
          </a:fillRef>
          <a:effectRef idx="0">
            <a:schemeClr val="accent4"/>
          </a:effectRef>
          <a:fontRef idx="minor">
            <a:schemeClr val="dk1"/>
          </a:fontRef>
        </p:style>
        <p:txBody>
          <a:bodyPr anchor="ctr"/>
          <a:lstStyle/>
          <a:p>
            <a:pPr>
              <a:defRPr/>
            </a:pPr>
            <a:r>
              <a:rPr lang="en-US" sz="2400" dirty="0" smtClean="0"/>
              <a:t>Sustainable Building Services provision</a:t>
            </a:r>
            <a:endParaRPr lang="en-US" sz="2400" dirty="0"/>
          </a:p>
        </p:txBody>
      </p:sp>
    </p:spTree>
    <p:extLst>
      <p:ext uri="{BB962C8B-B14F-4D97-AF65-F5344CB8AC3E}">
        <p14:creationId xmlns:p14="http://schemas.microsoft.com/office/powerpoint/2010/main" val="10146805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Content Placeholder 2"/>
          <p:cNvSpPr>
            <a:spLocks noGrp="1"/>
          </p:cNvSpPr>
          <p:nvPr>
            <p:ph idx="1"/>
          </p:nvPr>
        </p:nvSpPr>
        <p:spPr bwMode="auto">
          <a:xfrm>
            <a:off x="468313" y="908050"/>
            <a:ext cx="82296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sz="2800" smtClean="0"/>
              <a:t>Sustainability is about LOWERING the :</a:t>
            </a:r>
          </a:p>
        </p:txBody>
      </p:sp>
      <p:pic>
        <p:nvPicPr>
          <p:cNvPr id="2560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388" y="3573463"/>
            <a:ext cx="334327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own Arrow 3"/>
          <p:cNvSpPr/>
          <p:nvPr/>
        </p:nvSpPr>
        <p:spPr>
          <a:xfrm>
            <a:off x="3708400" y="1617663"/>
            <a:ext cx="3095625" cy="1727200"/>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US"/>
          </a:p>
        </p:txBody>
      </p:sp>
      <p:pic>
        <p:nvPicPr>
          <p:cNvPr id="2560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84625" y="3579160"/>
            <a:ext cx="2543175"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7"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11413" y="4945063"/>
            <a:ext cx="3538537" cy="169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8"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77038" y="3640138"/>
            <a:ext cx="1876425"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36257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5604"/>
                                        </p:tgtEl>
                                        <p:attrNameLst>
                                          <p:attrName>style.visibility</p:attrName>
                                        </p:attrNameLst>
                                      </p:cBhvr>
                                      <p:to>
                                        <p:strVal val="visible"/>
                                      </p:to>
                                    </p:set>
                                    <p:anim calcmode="lin" valueType="num">
                                      <p:cBhvr additive="base">
                                        <p:cTn id="7" dur="500" fill="hold"/>
                                        <p:tgtEl>
                                          <p:spTgt spid="25604"/>
                                        </p:tgtEl>
                                        <p:attrNameLst>
                                          <p:attrName>ppt_x</p:attrName>
                                        </p:attrNameLst>
                                      </p:cBhvr>
                                      <p:tavLst>
                                        <p:tav tm="0">
                                          <p:val>
                                            <p:strVal val="#ppt_x"/>
                                          </p:val>
                                        </p:tav>
                                        <p:tav tm="100000">
                                          <p:val>
                                            <p:strVal val="#ppt_x"/>
                                          </p:val>
                                        </p:tav>
                                      </p:tavLst>
                                    </p:anim>
                                    <p:anim calcmode="lin" valueType="num">
                                      <p:cBhvr additive="base">
                                        <p:cTn id="8" dur="500" fill="hold"/>
                                        <p:tgtEl>
                                          <p:spTgt spid="2560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25606"/>
                                        </p:tgtEl>
                                        <p:attrNameLst>
                                          <p:attrName>style.visibility</p:attrName>
                                        </p:attrNameLst>
                                      </p:cBhvr>
                                      <p:to>
                                        <p:strVal val="visible"/>
                                      </p:to>
                                    </p:set>
                                    <p:animEffect transition="in" filter="randombar(horizontal)">
                                      <p:cBhvr>
                                        <p:cTn id="13" dur="1000"/>
                                        <p:tgtEl>
                                          <p:spTgt spid="2560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4" presetClass="entr" presetSubtype="10" fill="hold" nodeType="clickEffect">
                                  <p:stCondLst>
                                    <p:cond delay="0"/>
                                  </p:stCondLst>
                                  <p:childTnLst>
                                    <p:set>
                                      <p:cBhvr>
                                        <p:cTn id="17" dur="1" fill="hold">
                                          <p:stCondLst>
                                            <p:cond delay="0"/>
                                          </p:stCondLst>
                                        </p:cTn>
                                        <p:tgtEl>
                                          <p:spTgt spid="25607"/>
                                        </p:tgtEl>
                                        <p:attrNameLst>
                                          <p:attrName>style.visibility</p:attrName>
                                        </p:attrNameLst>
                                      </p:cBhvr>
                                      <p:to>
                                        <p:strVal val="visible"/>
                                      </p:to>
                                    </p:set>
                                    <p:animEffect transition="in" filter="randombar(horizontal)">
                                      <p:cBhvr>
                                        <p:cTn id="18" dur="1000"/>
                                        <p:tgtEl>
                                          <p:spTgt spid="25607"/>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nodeType="clickEffect">
                                  <p:stCondLst>
                                    <p:cond delay="0"/>
                                  </p:stCondLst>
                                  <p:childTnLst>
                                    <p:set>
                                      <p:cBhvr>
                                        <p:cTn id="22" dur="1" fill="hold">
                                          <p:stCondLst>
                                            <p:cond delay="0"/>
                                          </p:stCondLst>
                                        </p:cTn>
                                        <p:tgtEl>
                                          <p:spTgt spid="25608"/>
                                        </p:tgtEl>
                                        <p:attrNameLst>
                                          <p:attrName>style.visibility</p:attrName>
                                        </p:attrNameLst>
                                      </p:cBhvr>
                                      <p:to>
                                        <p:strVal val="visible"/>
                                      </p:to>
                                    </p:set>
                                    <p:animEffect transition="in" filter="randombar(horizontal)">
                                      <p:cBhvr>
                                        <p:cTn id="23" dur="1000"/>
                                        <p:tgtEl>
                                          <p:spTgt spid="256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762000"/>
            <a:ext cx="8153400" cy="584775"/>
          </a:xfrm>
          <a:prstGeom prst="rect">
            <a:avLst/>
          </a:prstGeom>
          <a:noFill/>
        </p:spPr>
        <p:txBody>
          <a:bodyPr wrap="square" rtlCol="0">
            <a:spAutoFit/>
          </a:bodyPr>
          <a:lstStyle/>
          <a:p>
            <a:r>
              <a:rPr lang="en-GB" sz="3200" dirty="0" smtClean="0"/>
              <a:t>We will be concentrating on</a:t>
            </a:r>
            <a:r>
              <a:rPr lang="en-GB" dirty="0" smtClean="0"/>
              <a:t>:</a:t>
            </a:r>
            <a:endParaRPr lang="en-GB" dirty="0"/>
          </a:p>
        </p:txBody>
      </p:sp>
      <p:sp>
        <p:nvSpPr>
          <p:cNvPr id="3" name="TextBox 2"/>
          <p:cNvSpPr txBox="1"/>
          <p:nvPr/>
        </p:nvSpPr>
        <p:spPr>
          <a:xfrm>
            <a:off x="533400" y="1524000"/>
            <a:ext cx="8153400" cy="4401205"/>
          </a:xfrm>
          <a:prstGeom prst="rect">
            <a:avLst/>
          </a:prstGeom>
          <a:noFill/>
        </p:spPr>
        <p:txBody>
          <a:bodyPr wrap="square" rtlCol="0">
            <a:spAutoFit/>
          </a:bodyPr>
          <a:lstStyle/>
          <a:p>
            <a:r>
              <a:rPr lang="en-GB" sz="4000" b="1" dirty="0" smtClean="0">
                <a:solidFill>
                  <a:srgbClr val="0070C0"/>
                </a:solidFill>
              </a:rPr>
              <a:t>Cold Water Supply</a:t>
            </a:r>
          </a:p>
          <a:p>
            <a:r>
              <a:rPr lang="en-GB" sz="4000" b="1" dirty="0" smtClean="0">
                <a:solidFill>
                  <a:srgbClr val="0070C0"/>
                </a:solidFill>
              </a:rPr>
              <a:t>Hot Water Supply</a:t>
            </a:r>
          </a:p>
          <a:p>
            <a:r>
              <a:rPr lang="en-GB" sz="4000" b="1" dirty="0" smtClean="0">
                <a:solidFill>
                  <a:srgbClr val="0070C0"/>
                </a:solidFill>
              </a:rPr>
              <a:t>Space Heating</a:t>
            </a:r>
          </a:p>
          <a:p>
            <a:r>
              <a:rPr lang="en-GB" sz="4000" b="1" dirty="0" smtClean="0">
                <a:solidFill>
                  <a:srgbClr val="0070C0"/>
                </a:solidFill>
              </a:rPr>
              <a:t>Natural and Mechanical Ventilation</a:t>
            </a:r>
          </a:p>
          <a:p>
            <a:r>
              <a:rPr lang="en-GB" sz="4000" b="1" dirty="0" smtClean="0">
                <a:solidFill>
                  <a:srgbClr val="0070C0"/>
                </a:solidFill>
              </a:rPr>
              <a:t>Air conditioning</a:t>
            </a:r>
          </a:p>
          <a:p>
            <a:r>
              <a:rPr lang="en-GB" sz="4000" b="1" dirty="0" smtClean="0">
                <a:solidFill>
                  <a:srgbClr val="0070C0"/>
                </a:solidFill>
              </a:rPr>
              <a:t>Above ground Sanitation</a:t>
            </a:r>
          </a:p>
          <a:p>
            <a:r>
              <a:rPr lang="en-GB" sz="4000" b="1" dirty="0" smtClean="0">
                <a:solidFill>
                  <a:srgbClr val="0070C0"/>
                </a:solidFill>
              </a:rPr>
              <a:t>Below Ground Drainage</a:t>
            </a:r>
            <a:endParaRPr lang="en-GB" sz="4000" b="1" dirty="0">
              <a:solidFill>
                <a:srgbClr val="0070C0"/>
              </a:solidFill>
            </a:endParaRPr>
          </a:p>
        </p:txBody>
      </p:sp>
    </p:spTree>
    <p:extLst>
      <p:ext uri="{BB962C8B-B14F-4D97-AF65-F5344CB8AC3E}">
        <p14:creationId xmlns:p14="http://schemas.microsoft.com/office/powerpoint/2010/main" val="300780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static.dezeen.com/uploads/2014/03/New-photographs-show-Rogers-Leadenhall-Building-nearing-completion_dezeen_ss_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5" y="17060"/>
            <a:ext cx="9150255"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016263" y="1447800"/>
            <a:ext cx="1981200" cy="1200329"/>
          </a:xfrm>
          <a:prstGeom prst="rect">
            <a:avLst/>
          </a:prstGeom>
          <a:solidFill>
            <a:schemeClr val="accent2">
              <a:lumMod val="40000"/>
              <a:lumOff val="60000"/>
            </a:schemeClr>
          </a:solidFill>
        </p:spPr>
        <p:txBody>
          <a:bodyPr wrap="square" rtlCol="0">
            <a:spAutoFit/>
          </a:bodyPr>
          <a:lstStyle/>
          <a:p>
            <a:pPr algn="just"/>
            <a:r>
              <a:rPr lang="en-GB" b="1" dirty="0" smtClean="0"/>
              <a:t>What is the main consideration for building in inner cities…</a:t>
            </a:r>
            <a:endParaRPr lang="en-GB" b="1" dirty="0"/>
          </a:p>
        </p:txBody>
      </p:sp>
      <p:sp>
        <p:nvSpPr>
          <p:cNvPr id="4" name="TextBox 3"/>
          <p:cNvSpPr txBox="1"/>
          <p:nvPr/>
        </p:nvSpPr>
        <p:spPr>
          <a:xfrm>
            <a:off x="6991884" y="2743200"/>
            <a:ext cx="1981200" cy="369332"/>
          </a:xfrm>
          <a:prstGeom prst="rect">
            <a:avLst/>
          </a:prstGeom>
          <a:noFill/>
        </p:spPr>
        <p:txBody>
          <a:bodyPr wrap="square" rtlCol="0">
            <a:spAutoFit/>
          </a:bodyPr>
          <a:lstStyle/>
          <a:p>
            <a:r>
              <a:rPr lang="en-GB" b="1" dirty="0" smtClean="0">
                <a:solidFill>
                  <a:schemeClr val="bg1"/>
                </a:solidFill>
              </a:rPr>
              <a:t>SPACE</a:t>
            </a:r>
            <a:endParaRPr lang="en-GB" b="1" dirty="0">
              <a:solidFill>
                <a:schemeClr val="bg1"/>
              </a:solidFill>
            </a:endParaRPr>
          </a:p>
        </p:txBody>
      </p:sp>
      <p:sp>
        <p:nvSpPr>
          <p:cNvPr id="6" name="TextBox 5"/>
          <p:cNvSpPr txBox="1"/>
          <p:nvPr/>
        </p:nvSpPr>
        <p:spPr>
          <a:xfrm>
            <a:off x="6991884" y="3073797"/>
            <a:ext cx="1981200" cy="369332"/>
          </a:xfrm>
          <a:prstGeom prst="rect">
            <a:avLst/>
          </a:prstGeom>
          <a:noFill/>
        </p:spPr>
        <p:txBody>
          <a:bodyPr wrap="square" rtlCol="0">
            <a:spAutoFit/>
          </a:bodyPr>
          <a:lstStyle/>
          <a:p>
            <a:r>
              <a:rPr lang="en-GB" b="1" dirty="0" smtClean="0">
                <a:solidFill>
                  <a:schemeClr val="bg1"/>
                </a:solidFill>
              </a:rPr>
              <a:t>COST</a:t>
            </a:r>
            <a:endParaRPr lang="en-GB" b="1" dirty="0">
              <a:solidFill>
                <a:schemeClr val="bg1"/>
              </a:solidFill>
            </a:endParaRPr>
          </a:p>
        </p:txBody>
      </p:sp>
      <p:sp>
        <p:nvSpPr>
          <p:cNvPr id="5" name="Rectangle 4"/>
          <p:cNvSpPr/>
          <p:nvPr/>
        </p:nvSpPr>
        <p:spPr>
          <a:xfrm>
            <a:off x="7016263" y="3443129"/>
            <a:ext cx="2133600" cy="923330"/>
          </a:xfrm>
          <a:prstGeom prst="rect">
            <a:avLst/>
          </a:prstGeom>
        </p:spPr>
        <p:txBody>
          <a:bodyPr wrap="square">
            <a:spAutoFit/>
          </a:bodyPr>
          <a:lstStyle/>
          <a:p>
            <a:r>
              <a:rPr lang="en-GB" b="1" dirty="0" smtClean="0">
                <a:solidFill>
                  <a:schemeClr val="bg1"/>
                </a:solidFill>
              </a:rPr>
              <a:t>BLENDING THE OLD WITH THE NEW</a:t>
            </a:r>
            <a:endParaRPr lang="en-GB" b="1" dirty="0">
              <a:solidFill>
                <a:schemeClr val="bg1"/>
              </a:solidFill>
            </a:endParaRPr>
          </a:p>
        </p:txBody>
      </p:sp>
      <p:sp>
        <p:nvSpPr>
          <p:cNvPr id="8" name="TextBox 7"/>
          <p:cNvSpPr txBox="1"/>
          <p:nvPr/>
        </p:nvSpPr>
        <p:spPr>
          <a:xfrm>
            <a:off x="7010400" y="4419600"/>
            <a:ext cx="1905000" cy="923330"/>
          </a:xfrm>
          <a:prstGeom prst="rect">
            <a:avLst/>
          </a:prstGeom>
          <a:noFill/>
        </p:spPr>
        <p:txBody>
          <a:bodyPr wrap="square" rtlCol="0">
            <a:spAutoFit/>
          </a:bodyPr>
          <a:lstStyle/>
          <a:p>
            <a:r>
              <a:rPr lang="en-US" b="1" dirty="0" smtClean="0">
                <a:solidFill>
                  <a:schemeClr val="bg1"/>
                </a:solidFill>
              </a:rPr>
              <a:t>INNOVATIVE NEW METHODS</a:t>
            </a:r>
            <a:endParaRPr lang="en-GB" b="1" dirty="0">
              <a:solidFill>
                <a:schemeClr val="bg1"/>
              </a:solidFill>
            </a:endParaRPr>
          </a:p>
        </p:txBody>
      </p:sp>
    </p:spTree>
    <p:extLst>
      <p:ext uri="{BB962C8B-B14F-4D97-AF65-F5344CB8AC3E}">
        <p14:creationId xmlns:p14="http://schemas.microsoft.com/office/powerpoint/2010/main" val="96279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152400"/>
            <a:ext cx="4514377" cy="769441"/>
          </a:xfrm>
          <a:prstGeom prst="rect">
            <a:avLst/>
          </a:prstGeom>
        </p:spPr>
        <p:txBody>
          <a:bodyPr wrap="none">
            <a:spAutoFit/>
          </a:bodyPr>
          <a:lstStyle/>
          <a:p>
            <a:r>
              <a:rPr lang="en-US" sz="4400" dirty="0" smtClean="0">
                <a:solidFill>
                  <a:schemeClr val="accent2">
                    <a:lumMod val="75000"/>
                  </a:schemeClr>
                </a:solidFill>
                <a:latin typeface="+mj-lt"/>
              </a:rPr>
              <a:t>Building Services</a:t>
            </a:r>
            <a:endParaRPr lang="en-GB" sz="4400" dirty="0">
              <a:solidFill>
                <a:schemeClr val="accent2">
                  <a:lumMod val="75000"/>
                </a:schemeClr>
              </a:solidFill>
              <a:latin typeface="+mj-lt"/>
            </a:endParaRPr>
          </a:p>
        </p:txBody>
      </p:sp>
      <p:sp>
        <p:nvSpPr>
          <p:cNvPr id="2" name="TextBox 1"/>
          <p:cNvSpPr txBox="1"/>
          <p:nvPr/>
        </p:nvSpPr>
        <p:spPr>
          <a:xfrm>
            <a:off x="5011578" y="304800"/>
            <a:ext cx="3980022" cy="1200329"/>
          </a:xfrm>
          <a:prstGeom prst="rect">
            <a:avLst/>
          </a:prstGeom>
          <a:solidFill>
            <a:schemeClr val="bg1">
              <a:lumMod val="75000"/>
            </a:schemeClr>
          </a:solidFill>
          <a:ln w="19050">
            <a:solidFill>
              <a:schemeClr val="tx1"/>
            </a:solidFill>
          </a:ln>
        </p:spPr>
        <p:txBody>
          <a:bodyPr wrap="square" rtlCol="0">
            <a:spAutoFit/>
          </a:bodyPr>
          <a:lstStyle/>
          <a:p>
            <a:pPr algn="ctr"/>
            <a:r>
              <a:rPr lang="en-GB" sz="2400" b="1" dirty="0" smtClean="0">
                <a:solidFill>
                  <a:schemeClr val="accent1"/>
                </a:solidFill>
              </a:rPr>
              <a:t>The LEADENHALL Building, </a:t>
            </a:r>
          </a:p>
          <a:p>
            <a:pPr algn="ctr"/>
            <a:r>
              <a:rPr lang="en-GB" sz="2400" b="1" dirty="0" smtClean="0">
                <a:solidFill>
                  <a:schemeClr val="accent1"/>
                </a:solidFill>
              </a:rPr>
              <a:t>London.</a:t>
            </a:r>
            <a:endParaRPr lang="en-GB" sz="2400" b="1" dirty="0">
              <a:solidFill>
                <a:schemeClr val="accent1"/>
              </a:solidFill>
            </a:endParaRPr>
          </a:p>
        </p:txBody>
      </p:sp>
      <p:pic>
        <p:nvPicPr>
          <p:cNvPr id="2050" name="Picture 2" descr="http://annualreview2012.laingorourke.com/videos/leadenhall/fram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19600" y="1219198"/>
            <a:ext cx="4572000" cy="361366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401652" y="1143238"/>
            <a:ext cx="3733800" cy="5632311"/>
          </a:xfrm>
          <a:prstGeom prst="rect">
            <a:avLst/>
          </a:prstGeom>
        </p:spPr>
        <p:txBody>
          <a:bodyPr wrap="square">
            <a:spAutoFit/>
          </a:bodyPr>
          <a:lstStyle/>
          <a:p>
            <a:pPr marL="285750" indent="-285750">
              <a:buFont typeface="Arial" panose="020B0604020202020204" pitchFamily="34" charset="0"/>
              <a:buChar char="•"/>
            </a:pPr>
            <a:r>
              <a:rPr lang="en-GB" dirty="0" smtClean="0"/>
              <a:t>At </a:t>
            </a:r>
            <a:r>
              <a:rPr lang="en-GB" dirty="0"/>
              <a:t>least </a:t>
            </a:r>
            <a:r>
              <a:rPr lang="en-GB" dirty="0">
                <a:solidFill>
                  <a:srgbClr val="0070C0"/>
                </a:solidFill>
              </a:rPr>
              <a:t>83 per cent of construction works </a:t>
            </a:r>
            <a:r>
              <a:rPr lang="en-GB" dirty="0" smtClean="0">
                <a:solidFill>
                  <a:srgbClr val="0070C0"/>
                </a:solidFill>
              </a:rPr>
              <a:t>took </a:t>
            </a:r>
            <a:r>
              <a:rPr lang="en-GB" dirty="0">
                <a:solidFill>
                  <a:srgbClr val="0070C0"/>
                </a:solidFill>
              </a:rPr>
              <a:t>place off site</a:t>
            </a:r>
            <a:r>
              <a:rPr lang="en-GB" dirty="0"/>
              <a:t>, reducing the delivery schedule by </a:t>
            </a:r>
            <a:r>
              <a:rPr lang="en-GB" dirty="0" smtClean="0"/>
              <a:t>approx. </a:t>
            </a:r>
            <a:r>
              <a:rPr lang="en-GB" dirty="0"/>
              <a:t>six months</a:t>
            </a:r>
            <a:r>
              <a:rPr lang="en-GB" dirty="0" smtClean="0"/>
              <a:t>. </a:t>
            </a:r>
            <a:r>
              <a:rPr lang="en-GB" b="1" dirty="0" smtClean="0">
                <a:solidFill>
                  <a:srgbClr val="0070C0"/>
                </a:solidFill>
              </a:rPr>
              <a:t>Big </a:t>
            </a:r>
            <a:r>
              <a:rPr lang="en-GB" b="1" dirty="0">
                <a:solidFill>
                  <a:srgbClr val="0070C0"/>
                </a:solidFill>
              </a:rPr>
              <a:t>w</a:t>
            </a:r>
            <a:r>
              <a:rPr lang="en-GB" b="1" dirty="0" smtClean="0">
                <a:solidFill>
                  <a:srgbClr val="0070C0"/>
                </a:solidFill>
              </a:rPr>
              <a:t>aste savings.</a:t>
            </a:r>
          </a:p>
          <a:p>
            <a:pPr marL="285750" indent="-285750">
              <a:buFont typeface="Arial" panose="020B0604020202020204" pitchFamily="34" charset="0"/>
              <a:buChar char="•"/>
            </a:pPr>
            <a:r>
              <a:rPr lang="en-GB" dirty="0" smtClean="0"/>
              <a:t>18,000 </a:t>
            </a:r>
            <a:r>
              <a:rPr lang="en-GB" dirty="0"/>
              <a:t>tonnes of steel.</a:t>
            </a:r>
          </a:p>
          <a:p>
            <a:endParaRPr lang="en-GB" dirty="0"/>
          </a:p>
          <a:p>
            <a:pPr marL="285750" indent="-285750">
              <a:buFont typeface="Arial" panose="020B0604020202020204" pitchFamily="34" charset="0"/>
              <a:buChar char="•"/>
            </a:pPr>
            <a:r>
              <a:rPr lang="en-GB" b="1" dirty="0" smtClean="0">
                <a:solidFill>
                  <a:srgbClr val="0070C0"/>
                </a:solidFill>
              </a:rPr>
              <a:t>224 </a:t>
            </a:r>
            <a:r>
              <a:rPr lang="en-GB" b="1" dirty="0">
                <a:solidFill>
                  <a:srgbClr val="0070C0"/>
                </a:solidFill>
              </a:rPr>
              <a:t>metres </a:t>
            </a:r>
            <a:r>
              <a:rPr lang="en-GB" dirty="0"/>
              <a:t>above the City of </a:t>
            </a:r>
            <a:r>
              <a:rPr lang="en-GB" dirty="0" smtClean="0"/>
              <a:t>London –   </a:t>
            </a:r>
            <a:r>
              <a:rPr lang="en-GB" b="1" dirty="0" smtClean="0">
                <a:solidFill>
                  <a:srgbClr val="0070C0"/>
                </a:solidFill>
              </a:rPr>
              <a:t>610,000 sq. ft. of space</a:t>
            </a:r>
          </a:p>
          <a:p>
            <a:pPr marL="285750" indent="-285750">
              <a:buFont typeface="Arial" panose="020B0604020202020204" pitchFamily="34" charset="0"/>
              <a:buChar char="•"/>
            </a:pPr>
            <a:endParaRPr lang="en-GB" b="1" dirty="0" smtClean="0">
              <a:solidFill>
                <a:srgbClr val="0070C0"/>
              </a:solidFill>
            </a:endParaRPr>
          </a:p>
          <a:p>
            <a:pPr marL="285750" indent="-285750">
              <a:buFont typeface="Arial" panose="020B0604020202020204" pitchFamily="34" charset="0"/>
              <a:buChar char="•"/>
            </a:pPr>
            <a:r>
              <a:rPr lang="en-GB" dirty="0" smtClean="0"/>
              <a:t>Architects </a:t>
            </a:r>
            <a:r>
              <a:rPr lang="en-GB" dirty="0"/>
              <a:t>Rogers Stirk </a:t>
            </a:r>
            <a:r>
              <a:rPr lang="en-GB" dirty="0" smtClean="0"/>
              <a:t>Harbour</a:t>
            </a:r>
          </a:p>
          <a:p>
            <a:pPr marL="285750" indent="-285750">
              <a:buFont typeface="Arial" panose="020B0604020202020204" pitchFamily="34" charset="0"/>
              <a:buChar char="•"/>
            </a:pPr>
            <a:r>
              <a:rPr lang="en-GB" dirty="0" smtClean="0"/>
              <a:t>Contractor - Laing </a:t>
            </a:r>
            <a:r>
              <a:rPr lang="en-GB" dirty="0"/>
              <a:t>O’Rourke </a:t>
            </a:r>
            <a:endParaRPr lang="en-GB" dirty="0" smtClean="0"/>
          </a:p>
          <a:p>
            <a:endParaRPr lang="en-GB" dirty="0" smtClean="0"/>
          </a:p>
          <a:p>
            <a:pPr marL="285750" indent="-285750">
              <a:buFont typeface="Arial" panose="020B0604020202020204" pitchFamily="34" charset="0"/>
              <a:buChar char="•"/>
            </a:pPr>
            <a:r>
              <a:rPr lang="en-GB" b="1" dirty="0" smtClean="0">
                <a:solidFill>
                  <a:srgbClr val="0070C0"/>
                </a:solidFill>
              </a:rPr>
              <a:t>The </a:t>
            </a:r>
            <a:r>
              <a:rPr lang="en-GB" b="1" dirty="0">
                <a:solidFill>
                  <a:srgbClr val="0070C0"/>
                </a:solidFill>
              </a:rPr>
              <a:t>geometry of the 52-storey skyscraper makes it theoretically unstable. </a:t>
            </a:r>
            <a:endParaRPr lang="en-GB" b="1" dirty="0" smtClean="0">
              <a:solidFill>
                <a:srgbClr val="0070C0"/>
              </a:solidFill>
            </a:endParaRP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b="1" dirty="0">
                <a:solidFill>
                  <a:srgbClr val="0070C0"/>
                </a:solidFill>
              </a:rPr>
              <a:t>All building services in a separate building</a:t>
            </a:r>
          </a:p>
          <a:p>
            <a:endParaRPr lang="en-GB" dirty="0"/>
          </a:p>
          <a:p>
            <a:endParaRPr lang="en-GB" dirty="0" smtClean="0"/>
          </a:p>
        </p:txBody>
      </p:sp>
      <p:sp>
        <p:nvSpPr>
          <p:cNvPr id="5" name="Rectangle 4"/>
          <p:cNvSpPr/>
          <p:nvPr/>
        </p:nvSpPr>
        <p:spPr>
          <a:xfrm>
            <a:off x="4361022" y="4953000"/>
            <a:ext cx="4572000" cy="1477328"/>
          </a:xfrm>
          <a:prstGeom prst="rect">
            <a:avLst/>
          </a:prstGeom>
        </p:spPr>
        <p:txBody>
          <a:bodyPr>
            <a:spAutoFit/>
          </a:bodyPr>
          <a:lstStyle/>
          <a:p>
            <a:pPr algn="just"/>
            <a:r>
              <a:rPr lang="en-GB" dirty="0"/>
              <a:t>Exceptional engineering skills were necessary therefore, to develop a construction methodology that enabled the building to stay upright – with tolerances of plus or minus 20mm required on all but five of its floors.</a:t>
            </a:r>
          </a:p>
        </p:txBody>
      </p:sp>
      <p:sp>
        <p:nvSpPr>
          <p:cNvPr id="6" name="TextBox 5"/>
          <p:cNvSpPr txBox="1"/>
          <p:nvPr/>
        </p:nvSpPr>
        <p:spPr>
          <a:xfrm>
            <a:off x="5363289" y="1276171"/>
            <a:ext cx="3276600" cy="369332"/>
          </a:xfrm>
          <a:prstGeom prst="rect">
            <a:avLst/>
          </a:prstGeom>
          <a:noFill/>
        </p:spPr>
        <p:txBody>
          <a:bodyPr wrap="square" rtlCol="0">
            <a:spAutoFit/>
          </a:bodyPr>
          <a:lstStyle/>
          <a:p>
            <a:pPr algn="ctr"/>
            <a:r>
              <a:rPr lang="en-GB" dirty="0" smtClean="0"/>
              <a:t>The Cheese grater</a:t>
            </a:r>
            <a:endParaRPr lang="en-GB" dirty="0"/>
          </a:p>
        </p:txBody>
      </p:sp>
      <p:cxnSp>
        <p:nvCxnSpPr>
          <p:cNvPr id="8" name="Straight Arrow Connector 7"/>
          <p:cNvCxnSpPr/>
          <p:nvPr/>
        </p:nvCxnSpPr>
        <p:spPr>
          <a:xfrm flipV="1">
            <a:off x="3810000" y="4441567"/>
            <a:ext cx="457200" cy="26086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 calcmode="lin" valueType="num">
                                      <p:cBhvr additive="base">
                                        <p:cTn id="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ad-an\Desktop\Leaden 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7375" y="-249238"/>
            <a:ext cx="10318750" cy="7356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438028"/>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886198" y="661813"/>
            <a:ext cx="7639000" cy="1446550"/>
          </a:xfrm>
          <a:prstGeom prst="rect">
            <a:avLst/>
          </a:prstGeom>
          <a:noFill/>
        </p:spPr>
        <p:txBody>
          <a:bodyPr wrap="square" rtlCol="0">
            <a:spAutoFit/>
          </a:bodyPr>
          <a:lstStyle/>
          <a:p>
            <a:pPr algn="ctr"/>
            <a:r>
              <a:rPr lang="en-GB" sz="4400" dirty="0" smtClean="0"/>
              <a:t>THE LEADENHALL BUILDING</a:t>
            </a:r>
            <a:endParaRPr lang="en-GB" sz="4400" dirty="0"/>
          </a:p>
        </p:txBody>
      </p:sp>
      <p:sp>
        <p:nvSpPr>
          <p:cNvPr id="4" name="TextBox 3"/>
          <p:cNvSpPr txBox="1"/>
          <p:nvPr/>
        </p:nvSpPr>
        <p:spPr>
          <a:xfrm>
            <a:off x="2209800" y="2286000"/>
            <a:ext cx="4824536" cy="646331"/>
          </a:xfrm>
          <a:prstGeom prst="rect">
            <a:avLst/>
          </a:prstGeom>
          <a:noFill/>
        </p:spPr>
        <p:txBody>
          <a:bodyPr wrap="square" rtlCol="0">
            <a:spAutoFit/>
          </a:bodyPr>
          <a:lstStyle/>
          <a:p>
            <a:pPr algn="ctr"/>
            <a:r>
              <a:rPr lang="en-GB" sz="3600" dirty="0" smtClean="0"/>
              <a:t>Building the Future</a:t>
            </a:r>
            <a:endParaRPr lang="en-GB" sz="3600" dirty="0"/>
          </a:p>
        </p:txBody>
      </p:sp>
      <p:sp>
        <p:nvSpPr>
          <p:cNvPr id="6" name="TextBox 5"/>
          <p:cNvSpPr txBox="1"/>
          <p:nvPr/>
        </p:nvSpPr>
        <p:spPr>
          <a:xfrm>
            <a:off x="2419698" y="3962400"/>
            <a:ext cx="2286000" cy="369332"/>
          </a:xfrm>
          <a:prstGeom prst="rect">
            <a:avLst/>
          </a:prstGeom>
          <a:noFill/>
        </p:spPr>
        <p:txBody>
          <a:bodyPr wrap="square" rtlCol="0">
            <a:spAutoFit/>
          </a:bodyPr>
          <a:lstStyle/>
          <a:p>
            <a:r>
              <a:rPr lang="en-GB" dirty="0" smtClean="0"/>
              <a:t>20.36 to 26.20    </a:t>
            </a:r>
            <a:endParaRPr lang="en-US" dirty="0"/>
          </a:p>
        </p:txBody>
      </p:sp>
      <p:sp>
        <p:nvSpPr>
          <p:cNvPr id="7" name="TextBox 6"/>
          <p:cNvSpPr txBox="1"/>
          <p:nvPr/>
        </p:nvSpPr>
        <p:spPr>
          <a:xfrm>
            <a:off x="5205536" y="3962400"/>
            <a:ext cx="1828800" cy="369332"/>
          </a:xfrm>
          <a:prstGeom prst="rect">
            <a:avLst/>
          </a:prstGeom>
          <a:noFill/>
        </p:spPr>
        <p:txBody>
          <a:bodyPr wrap="square" rtlCol="0">
            <a:spAutoFit/>
          </a:bodyPr>
          <a:lstStyle/>
          <a:p>
            <a:r>
              <a:rPr lang="en-GB" dirty="0" smtClean="0"/>
              <a:t>46.30 to 53.00</a:t>
            </a:r>
            <a:endParaRPr lang="en-US" dirty="0"/>
          </a:p>
        </p:txBody>
      </p:sp>
      <p:sp>
        <p:nvSpPr>
          <p:cNvPr id="2" name="Rectangle 1"/>
          <p:cNvSpPr/>
          <p:nvPr/>
        </p:nvSpPr>
        <p:spPr>
          <a:xfrm>
            <a:off x="2286000" y="3105835"/>
            <a:ext cx="5029200" cy="646331"/>
          </a:xfrm>
          <a:prstGeom prst="rect">
            <a:avLst/>
          </a:prstGeom>
        </p:spPr>
        <p:txBody>
          <a:bodyPr wrap="square">
            <a:spAutoFit/>
          </a:bodyPr>
          <a:lstStyle/>
          <a:p>
            <a:r>
              <a:rPr lang="en-GB" dirty="0">
                <a:hlinkClick r:id="rId2"/>
              </a:rPr>
              <a:t>https://</a:t>
            </a:r>
            <a:r>
              <a:rPr lang="en-GB" dirty="0" smtClean="0">
                <a:hlinkClick r:id="rId2"/>
              </a:rPr>
              <a:t>www.youtube.com/watch?v=OSN8UpPtrME</a:t>
            </a:r>
            <a:endParaRPr lang="en-GB" dirty="0" smtClean="0"/>
          </a:p>
          <a:p>
            <a:endParaRPr lang="en-GB" dirty="0"/>
          </a:p>
        </p:txBody>
      </p:sp>
      <p:sp>
        <p:nvSpPr>
          <p:cNvPr id="9" name="TextBox 8"/>
          <p:cNvSpPr txBox="1"/>
          <p:nvPr/>
        </p:nvSpPr>
        <p:spPr>
          <a:xfrm>
            <a:off x="1981200" y="4876800"/>
            <a:ext cx="6007487" cy="461665"/>
          </a:xfrm>
          <a:prstGeom prst="rect">
            <a:avLst/>
          </a:prstGeom>
          <a:noFill/>
        </p:spPr>
        <p:txBody>
          <a:bodyPr wrap="square" rtlCol="0">
            <a:spAutoFit/>
          </a:bodyPr>
          <a:lstStyle/>
          <a:p>
            <a:pPr algn="ctr"/>
            <a:r>
              <a:rPr lang="en-GB" sz="2400" dirty="0" smtClean="0"/>
              <a:t>An innovative design based on……….?</a:t>
            </a:r>
            <a:endParaRPr lang="en-GB" sz="2400" dirty="0"/>
          </a:p>
        </p:txBody>
      </p:sp>
      <p:sp>
        <p:nvSpPr>
          <p:cNvPr id="5" name="TextBox 4"/>
          <p:cNvSpPr txBox="1"/>
          <p:nvPr/>
        </p:nvSpPr>
        <p:spPr>
          <a:xfrm>
            <a:off x="1866900" y="5562600"/>
            <a:ext cx="5867400" cy="523220"/>
          </a:xfrm>
          <a:prstGeom prst="rect">
            <a:avLst/>
          </a:prstGeom>
          <a:noFill/>
        </p:spPr>
        <p:txBody>
          <a:bodyPr wrap="square" rtlCol="0">
            <a:spAutoFit/>
          </a:bodyPr>
          <a:lstStyle/>
          <a:p>
            <a:r>
              <a:rPr lang="en-GB" sz="2800" dirty="0" smtClean="0"/>
              <a:t>……the environment in which it stands </a:t>
            </a:r>
            <a:endParaRPr lang="en-GB" sz="2800" dirty="0"/>
          </a:p>
        </p:txBody>
      </p:sp>
    </p:spTree>
    <p:extLst>
      <p:ext uri="{BB962C8B-B14F-4D97-AF65-F5344CB8AC3E}">
        <p14:creationId xmlns:p14="http://schemas.microsoft.com/office/powerpoint/2010/main" val="30237256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fad-an\Desktop\Leaden 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375" y="-354013"/>
            <a:ext cx="10574338" cy="7566026"/>
          </a:xfrm>
          <a:prstGeom prst="rect">
            <a:avLst/>
          </a:prstGeom>
          <a:noFill/>
          <a:extLst>
            <a:ext uri="{909E8E84-426E-40DD-AFC4-6F175D3DCCD1}">
              <a14:hiddenFill xmlns:a14="http://schemas.microsoft.com/office/drawing/2010/main">
                <a:solidFill>
                  <a:srgbClr val="FFFFFF"/>
                </a:solidFill>
              </a14:hiddenFill>
            </a:ext>
          </a:extLst>
        </p:spPr>
      </p:pic>
      <p:cxnSp>
        <p:nvCxnSpPr>
          <p:cNvPr id="3" name="Straight Arrow Connector 2"/>
          <p:cNvCxnSpPr/>
          <p:nvPr/>
        </p:nvCxnSpPr>
        <p:spPr>
          <a:xfrm flipH="1">
            <a:off x="228600" y="4495800"/>
            <a:ext cx="457200"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4897572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381000" y="1295400"/>
            <a:ext cx="242374" cy="369332"/>
          </a:xfrm>
          <a:prstGeom prst="rect">
            <a:avLst/>
          </a:prstGeom>
        </p:spPr>
        <p:txBody>
          <a:bodyPr wrap="none">
            <a:spAutoFit/>
          </a:bodyPr>
          <a:lstStyle/>
          <a:p>
            <a:r>
              <a:rPr lang="en-US" dirty="0" smtClean="0"/>
              <a:t>.</a:t>
            </a:r>
            <a:endParaRPr lang="en-GB" dirty="0"/>
          </a:p>
        </p:txBody>
      </p:sp>
      <p:sp>
        <p:nvSpPr>
          <p:cNvPr id="2" name="Rectangle 1"/>
          <p:cNvSpPr/>
          <p:nvPr/>
        </p:nvSpPr>
        <p:spPr>
          <a:xfrm>
            <a:off x="152400" y="1066800"/>
            <a:ext cx="4495800" cy="5078313"/>
          </a:xfrm>
          <a:prstGeom prst="rect">
            <a:avLst/>
          </a:prstGeom>
        </p:spPr>
        <p:txBody>
          <a:bodyPr wrap="square">
            <a:spAutoFit/>
          </a:bodyPr>
          <a:lstStyle/>
          <a:p>
            <a:pPr marL="285750" indent="-285750">
              <a:buFont typeface="Arial" panose="020B0604020202020204" pitchFamily="34" charset="0"/>
              <a:buChar char="•"/>
            </a:pPr>
            <a:r>
              <a:rPr lang="en-GB" dirty="0"/>
              <a:t>The structure’s distinct asymmetrical </a:t>
            </a:r>
            <a:r>
              <a:rPr lang="en-GB" dirty="0" smtClean="0"/>
              <a:t>shape a </a:t>
            </a:r>
            <a:r>
              <a:rPr lang="en-GB" dirty="0"/>
              <a:t>response to </a:t>
            </a:r>
            <a:r>
              <a:rPr lang="en-GB" dirty="0" smtClean="0"/>
              <a:t>planning requirements </a:t>
            </a:r>
            <a:r>
              <a:rPr lang="en-GB" dirty="0"/>
              <a:t>to maintain views of St Paul’s Cathedral – meant settlement both in the foundations and through compression of its elements would be irregular</a:t>
            </a:r>
            <a:r>
              <a:rPr lang="en-GB" dirty="0" smtClean="0"/>
              <a:t>.</a:t>
            </a:r>
          </a:p>
          <a:p>
            <a:r>
              <a:rPr lang="en-GB" dirty="0" smtClean="0"/>
              <a:t> </a:t>
            </a:r>
          </a:p>
          <a:p>
            <a:pPr marL="285750" indent="-285750">
              <a:buFont typeface="Arial" panose="020B0604020202020204" pitchFamily="34" charset="0"/>
              <a:buChar char="•"/>
            </a:pPr>
            <a:r>
              <a:rPr lang="en-GB" dirty="0" smtClean="0"/>
              <a:t>The </a:t>
            </a:r>
            <a:r>
              <a:rPr lang="en-GB" dirty="0"/>
              <a:t>solution was to design the building to be erected slightly off the vertical so that it would settle in its correct form. </a:t>
            </a:r>
            <a:endParaRPr lang="en-GB" dirty="0" smtClean="0"/>
          </a:p>
          <a:p>
            <a:endParaRPr lang="en-GB" dirty="0" smtClean="0"/>
          </a:p>
          <a:p>
            <a:pPr marL="285750" indent="-285750">
              <a:buFont typeface="Arial" panose="020B0604020202020204" pitchFamily="34" charset="0"/>
              <a:buChar char="•"/>
            </a:pPr>
            <a:r>
              <a:rPr lang="en-GB" dirty="0"/>
              <a:t>W</a:t>
            </a:r>
            <a:r>
              <a:rPr lang="en-GB" dirty="0" smtClean="0"/>
              <a:t>hen </a:t>
            </a:r>
            <a:r>
              <a:rPr lang="en-GB" dirty="0"/>
              <a:t>the building </a:t>
            </a:r>
            <a:r>
              <a:rPr lang="en-GB" dirty="0" smtClean="0"/>
              <a:t>reached </a:t>
            </a:r>
            <a:r>
              <a:rPr lang="en-GB" dirty="0"/>
              <a:t>the 19th floor, steel along the sloping face </a:t>
            </a:r>
            <a:r>
              <a:rPr lang="en-GB" dirty="0" smtClean="0"/>
              <a:t>was </a:t>
            </a:r>
            <a:r>
              <a:rPr lang="en-GB" dirty="0"/>
              <a:t>tensioned to pull the structure back to the vertical. </a:t>
            </a:r>
            <a:endParaRPr lang="en-GB" dirty="0" smtClean="0"/>
          </a:p>
          <a:p>
            <a:endParaRPr lang="en-GB" dirty="0"/>
          </a:p>
          <a:p>
            <a:pPr marL="285750" indent="-285750">
              <a:buFont typeface="Arial" panose="020B0604020202020204" pitchFamily="34" charset="0"/>
              <a:buChar char="•"/>
            </a:pPr>
            <a:r>
              <a:rPr lang="en-GB" dirty="0" smtClean="0"/>
              <a:t>This </a:t>
            </a:r>
            <a:r>
              <a:rPr lang="en-GB" dirty="0"/>
              <a:t>process </a:t>
            </a:r>
            <a:r>
              <a:rPr lang="en-GB" dirty="0" smtClean="0"/>
              <a:t>was </a:t>
            </a:r>
            <a:r>
              <a:rPr lang="en-GB" dirty="0"/>
              <a:t>repeated every seven storeys</a:t>
            </a:r>
            <a:r>
              <a:rPr lang="en-GB" dirty="0" smtClean="0"/>
              <a:t>.</a:t>
            </a:r>
          </a:p>
          <a:p>
            <a:pPr marL="285750" indent="-285750">
              <a:buFont typeface="Arial" panose="020B0604020202020204" pitchFamily="34" charset="0"/>
              <a:buChar char="•"/>
            </a:pPr>
            <a:endParaRPr lang="en-GB" dirty="0" smtClean="0"/>
          </a:p>
        </p:txBody>
      </p:sp>
      <p:sp>
        <p:nvSpPr>
          <p:cNvPr id="4" name="Rectangle 3"/>
          <p:cNvSpPr/>
          <p:nvPr/>
        </p:nvSpPr>
        <p:spPr>
          <a:xfrm>
            <a:off x="152400" y="76200"/>
            <a:ext cx="4572000" cy="707886"/>
          </a:xfrm>
          <a:prstGeom prst="rect">
            <a:avLst/>
          </a:prstGeom>
          <a:solidFill>
            <a:schemeClr val="bg1">
              <a:lumMod val="75000"/>
            </a:schemeClr>
          </a:solidFill>
          <a:ln>
            <a:solidFill>
              <a:schemeClr val="tx1"/>
            </a:solidFill>
          </a:ln>
        </p:spPr>
        <p:txBody>
          <a:bodyPr>
            <a:spAutoFit/>
          </a:bodyPr>
          <a:lstStyle/>
          <a:p>
            <a:pPr algn="ctr"/>
            <a:r>
              <a:rPr lang="en-GB" sz="2000" b="1" dirty="0"/>
              <a:t>The </a:t>
            </a:r>
            <a:r>
              <a:rPr lang="en-GB" sz="2000" b="1" dirty="0" smtClean="0"/>
              <a:t>LEADENHALL </a:t>
            </a:r>
            <a:r>
              <a:rPr lang="en-GB" sz="2000" b="1" dirty="0"/>
              <a:t>Building, </a:t>
            </a:r>
          </a:p>
          <a:p>
            <a:pPr algn="ctr"/>
            <a:r>
              <a:rPr lang="en-GB" sz="2000" b="1" dirty="0"/>
              <a:t>London.</a:t>
            </a:r>
          </a:p>
        </p:txBody>
      </p:sp>
      <p:pic>
        <p:nvPicPr>
          <p:cNvPr id="3074" name="Picture 2" descr="http://www.theleadenhallbuilding.com/SiteResources/gallery/cgis/The_Leadenhall_Building_East_Facade_V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00601" y="304800"/>
            <a:ext cx="4238624" cy="611800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1066800"/>
            <a:ext cx="6248400" cy="5324535"/>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dirty="0" smtClean="0">
                <a:solidFill>
                  <a:srgbClr val="FF0000"/>
                </a:solidFill>
              </a:rPr>
              <a:t>October  to December</a:t>
            </a:r>
          </a:p>
          <a:p>
            <a:pPr>
              <a:buNone/>
            </a:pPr>
            <a:r>
              <a:rPr lang="en-US" sz="2000" dirty="0" smtClean="0">
                <a:solidFill>
                  <a:srgbClr val="FF0000"/>
                </a:solidFill>
              </a:rPr>
              <a:t>  </a:t>
            </a:r>
          </a:p>
          <a:p>
            <a:r>
              <a:rPr lang="en-US" sz="2000" dirty="0"/>
              <a:t>Heating the Space</a:t>
            </a:r>
          </a:p>
          <a:p>
            <a:r>
              <a:rPr lang="en-US" sz="2000" dirty="0"/>
              <a:t>Building Ventilation</a:t>
            </a:r>
          </a:p>
          <a:p>
            <a:pPr>
              <a:buNone/>
            </a:pPr>
            <a:r>
              <a:rPr lang="en-US" sz="2000" dirty="0"/>
              <a:t>Air </a:t>
            </a:r>
            <a:r>
              <a:rPr lang="en-US" sz="2000" dirty="0" smtClean="0"/>
              <a:t>Quality and Water Quality</a:t>
            </a:r>
            <a:endParaRPr lang="en-US" sz="2000" dirty="0"/>
          </a:p>
          <a:p>
            <a:r>
              <a:rPr lang="en-US" sz="2000" dirty="0" smtClean="0"/>
              <a:t>Hot </a:t>
            </a:r>
            <a:r>
              <a:rPr lang="en-US" sz="2000" dirty="0"/>
              <a:t>and Cold Water systems</a:t>
            </a:r>
          </a:p>
          <a:p>
            <a:pPr>
              <a:buNone/>
            </a:pPr>
            <a:endParaRPr lang="en-US" sz="2000" dirty="0"/>
          </a:p>
          <a:p>
            <a:pPr>
              <a:buNone/>
            </a:pPr>
            <a:endParaRPr lang="en-US" sz="2000" dirty="0" smtClean="0">
              <a:solidFill>
                <a:srgbClr val="FF0000"/>
              </a:solidFill>
            </a:endParaRPr>
          </a:p>
          <a:p>
            <a:pPr>
              <a:buNone/>
            </a:pPr>
            <a:r>
              <a:rPr lang="en-US" sz="2000" dirty="0" smtClean="0">
                <a:solidFill>
                  <a:srgbClr val="FF0000"/>
                </a:solidFill>
              </a:rPr>
              <a:t>January to April  </a:t>
            </a:r>
          </a:p>
          <a:p>
            <a:pPr>
              <a:buNone/>
            </a:pPr>
            <a:endParaRPr lang="en-US" sz="2000" dirty="0" smtClean="0">
              <a:solidFill>
                <a:srgbClr val="FF0000"/>
              </a:solidFill>
            </a:endParaRPr>
          </a:p>
          <a:p>
            <a:pPr>
              <a:buNone/>
            </a:pPr>
            <a:endParaRPr lang="en-US" sz="2000" dirty="0" smtClean="0">
              <a:solidFill>
                <a:srgbClr val="FF0000"/>
              </a:solidFill>
            </a:endParaRPr>
          </a:p>
          <a:p>
            <a:pPr>
              <a:buNone/>
            </a:pPr>
            <a:endParaRPr lang="en-US" sz="2000" dirty="0" smtClean="0"/>
          </a:p>
          <a:p>
            <a:pPr>
              <a:buNone/>
            </a:pPr>
            <a:endParaRPr lang="en-US" sz="2000" dirty="0" smtClean="0"/>
          </a:p>
          <a:p>
            <a:pPr>
              <a:buNone/>
            </a:pPr>
            <a:endParaRPr lang="en-US" sz="2000"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6248400" y="3194931"/>
            <a:ext cx="2524125" cy="2910595"/>
          </a:xfrm>
          <a:prstGeom prst="rect">
            <a:avLst/>
          </a:prstGeom>
          <a:noFill/>
          <a:ln w="19050">
            <a:solidFill>
              <a:schemeClr val="tx1"/>
            </a:solidFill>
          </a:ln>
        </p:spPr>
      </p:pic>
      <p:sp>
        <p:nvSpPr>
          <p:cNvPr id="5"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Building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2" name="Rectangle 1"/>
          <p:cNvSpPr/>
          <p:nvPr/>
        </p:nvSpPr>
        <p:spPr>
          <a:xfrm>
            <a:off x="533400" y="4626344"/>
            <a:ext cx="4572000" cy="1015663"/>
          </a:xfrm>
          <a:prstGeom prst="rect">
            <a:avLst/>
          </a:prstGeom>
        </p:spPr>
        <p:txBody>
          <a:bodyPr>
            <a:spAutoFit/>
          </a:bodyPr>
          <a:lstStyle/>
          <a:p>
            <a:r>
              <a:rPr lang="en-US" sz="2000" dirty="0"/>
              <a:t>Space Requirements, Access, Safety</a:t>
            </a:r>
          </a:p>
          <a:p>
            <a:pPr>
              <a:buNone/>
            </a:pPr>
            <a:r>
              <a:rPr lang="en-US" sz="2000" dirty="0" smtClean="0"/>
              <a:t>Sewage </a:t>
            </a:r>
            <a:r>
              <a:rPr lang="en-US" sz="2000" dirty="0"/>
              <a:t>and Foul water drainage</a:t>
            </a:r>
          </a:p>
          <a:p>
            <a:pPr>
              <a:buNone/>
            </a:pPr>
            <a:r>
              <a:rPr lang="en-US" sz="2000" dirty="0"/>
              <a:t>Sanitary Appliances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normAutofit/>
          </a:bodyPr>
          <a:lstStyle/>
          <a:p>
            <a:r>
              <a:rPr lang="en-US" sz="3800" dirty="0" smtClean="0"/>
              <a:t>Building Services</a:t>
            </a:r>
            <a:endParaRPr lang="en-US" sz="3800" dirty="0"/>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705475" y="914400"/>
            <a:ext cx="3219450" cy="1308599"/>
          </a:xfrm>
          <a:prstGeom prst="rect">
            <a:avLst/>
          </a:prstGeom>
          <a:noFill/>
        </p:spPr>
      </p:pic>
      <p:sp>
        <p:nvSpPr>
          <p:cNvPr id="3" name="Content Placeholder 2"/>
          <p:cNvSpPr>
            <a:spLocks noGrp="1"/>
          </p:cNvSpPr>
          <p:nvPr>
            <p:ph idx="1"/>
          </p:nvPr>
        </p:nvSpPr>
        <p:spPr>
          <a:xfrm>
            <a:off x="457200" y="11430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Assignments for this module… </a:t>
            </a:r>
          </a:p>
          <a:p>
            <a:pPr lvl="2">
              <a:buFont typeface="Wingdings" pitchFamily="2" charset="2"/>
              <a:buChar char="§"/>
            </a:pPr>
            <a:r>
              <a:rPr lang="en-US" sz="2400" dirty="0" smtClean="0"/>
              <a:t>     </a:t>
            </a:r>
            <a:r>
              <a:rPr lang="en-US" sz="2400" b="1" dirty="0"/>
              <a:t>2</a:t>
            </a:r>
            <a:r>
              <a:rPr lang="en-US" sz="2400" b="1" dirty="0" smtClean="0"/>
              <a:t> Pieces of written coursework – </a:t>
            </a:r>
          </a:p>
          <a:p>
            <a:pPr marL="667512" lvl="2" indent="0">
              <a:buNone/>
            </a:pPr>
            <a:r>
              <a:rPr lang="en-US" sz="2400" b="1" dirty="0"/>
              <a:t> </a:t>
            </a:r>
            <a:r>
              <a:rPr lang="en-US" sz="2400" b="1" dirty="0" smtClean="0"/>
              <a:t>       Case Study Exercise</a:t>
            </a:r>
          </a:p>
          <a:p>
            <a:pPr marL="667512" lvl="2" indent="0">
              <a:buNone/>
            </a:pPr>
            <a:r>
              <a:rPr lang="en-US" sz="2400" b="1" dirty="0"/>
              <a:t> </a:t>
            </a:r>
            <a:r>
              <a:rPr lang="en-US" sz="2400" b="1" dirty="0" smtClean="0"/>
              <a:t>       Research Essay</a:t>
            </a:r>
            <a:endParaRPr lang="en-US" sz="2400" dirty="0" smtClean="0"/>
          </a:p>
          <a:p>
            <a:pPr lvl="2">
              <a:buNone/>
            </a:pPr>
            <a:endParaRPr lang="en-US" sz="2400" dirty="0" smtClean="0"/>
          </a:p>
          <a:p>
            <a:pPr lvl="2">
              <a:buFont typeface="Wingdings" pitchFamily="2" charset="2"/>
              <a:buChar char="Ø"/>
            </a:pPr>
            <a:r>
              <a:rPr lang="en-US" sz="2400" dirty="0" smtClean="0"/>
              <a:t>100% coursework  - No Exams in this Module</a:t>
            </a:r>
          </a:p>
          <a:p>
            <a:pPr lvl="3">
              <a:buNone/>
            </a:pPr>
            <a:endParaRPr lang="en-US" dirty="0" smtClean="0"/>
          </a:p>
        </p:txBody>
      </p:sp>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6553200" y="381000"/>
            <a:ext cx="762000" cy="762000"/>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28600" y="286407"/>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Building</a:t>
            </a:r>
            <a:r>
              <a:rPr kumimoji="0" lang="en-US" sz="5000" b="0" i="0" u="none" strike="noStrike" kern="1200" cap="none" spc="0" normalizeH="0" noProof="0" dirty="0" smtClean="0">
                <a:ln>
                  <a:noFill/>
                </a:ln>
                <a:solidFill>
                  <a:schemeClr val="tx2"/>
                </a:solidFill>
                <a:effectLst/>
                <a:uLnTx/>
                <a:uFillTx/>
                <a:latin typeface="+mj-lt"/>
                <a:ea typeface="+mj-ea"/>
                <a:cs typeface="+mj-cs"/>
              </a:rPr>
              <a:t>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1025" name="Rectangle 1"/>
          <p:cNvSpPr>
            <a:spLocks noChangeArrowheads="1"/>
          </p:cNvSpPr>
          <p:nvPr/>
        </p:nvSpPr>
        <p:spPr bwMode="auto">
          <a:xfrm>
            <a:off x="295102" y="838200"/>
            <a:ext cx="8534400" cy="77251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Part 1</a:t>
            </a: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GB" b="1" dirty="0" smtClean="0">
                <a:solidFill>
                  <a:srgbClr val="0070C0"/>
                </a:solidFill>
                <a:latin typeface="Arial" pitchFamily="34" charset="0"/>
                <a:ea typeface="Calibri" pitchFamily="34" charset="0"/>
                <a:cs typeface="Times New Roman" pitchFamily="18" charset="0"/>
              </a:rPr>
              <a:t>RESEARCH BASED PAPER</a:t>
            </a:r>
          </a:p>
          <a:p>
            <a:pPr marL="0" marR="0" lvl="0" indent="0" algn="l" defTabSz="914400" rtl="0" eaLnBrk="1" fontAlgn="base" latinLnBrk="0" hangingPunct="1">
              <a:lnSpc>
                <a:spcPct val="100000"/>
              </a:lnSpc>
              <a:spcBef>
                <a:spcPct val="0"/>
              </a:spcBef>
              <a:spcAft>
                <a:spcPct val="0"/>
              </a:spcAft>
              <a:buClrTx/>
              <a:buSzTx/>
              <a:buFontTx/>
              <a:buNone/>
              <a:tabLst/>
            </a:pPr>
            <a:endParaRPr lang="en-GB" b="1" dirty="0" smtClean="0">
              <a:solidFill>
                <a:srgbClr val="0070C0"/>
              </a:solidFill>
              <a:latin typeface="Arial" pitchFamily="34" charset="0"/>
              <a:ea typeface="Calibri" pitchFamily="34" charset="0"/>
              <a:cs typeface="Times New Roman" pitchFamily="18" charset="0"/>
            </a:endParaRPr>
          </a:p>
          <a:p>
            <a:pPr lvl="0" fontAlgn="base">
              <a:spcBef>
                <a:spcPct val="0"/>
              </a:spcBef>
              <a:spcAft>
                <a:spcPct val="0"/>
              </a:spcAft>
            </a:pPr>
            <a:r>
              <a:rPr lang="en-GB" dirty="0">
                <a:latin typeface="Arial" pitchFamily="34" charset="0"/>
                <a:ea typeface="Calibri" pitchFamily="34" charset="0"/>
                <a:cs typeface="Times New Roman" pitchFamily="18" charset="0"/>
              </a:rPr>
              <a:t>Hand out during week ending </a:t>
            </a:r>
            <a:r>
              <a:rPr lang="en-GB" dirty="0" smtClean="0">
                <a:latin typeface="Arial" pitchFamily="34" charset="0"/>
                <a:ea typeface="Calibri" pitchFamily="34" charset="0"/>
                <a:cs typeface="Times New Roman" pitchFamily="18" charset="0"/>
              </a:rPr>
              <a:t>22</a:t>
            </a:r>
            <a:r>
              <a:rPr lang="en-GB" baseline="30000" dirty="0" smtClean="0">
                <a:latin typeface="Arial" pitchFamily="34" charset="0"/>
                <a:ea typeface="Calibri" pitchFamily="34" charset="0"/>
                <a:cs typeface="Times New Roman" pitchFamily="18" charset="0"/>
              </a:rPr>
              <a:t>th</a:t>
            </a:r>
            <a:r>
              <a:rPr lang="en-GB" dirty="0" smtClean="0">
                <a:latin typeface="Arial" pitchFamily="34" charset="0"/>
                <a:ea typeface="Calibri" pitchFamily="34" charset="0"/>
                <a:cs typeface="Times New Roman" pitchFamily="18" charset="0"/>
              </a:rPr>
              <a:t> November 2018</a:t>
            </a:r>
            <a:endParaRPr lang="en-GB" dirty="0">
              <a:latin typeface="Arial" pitchFamily="34" charset="0"/>
              <a:ea typeface="Calibri" pitchFamily="34" charset="0"/>
              <a:cs typeface="Times New Roman" pitchFamily="18" charset="0"/>
            </a:endParaRPr>
          </a:p>
          <a:p>
            <a:pPr lvl="0" fontAlgn="base">
              <a:spcBef>
                <a:spcPct val="0"/>
              </a:spcBef>
              <a:spcAft>
                <a:spcPct val="0"/>
              </a:spcAft>
            </a:pPr>
            <a:r>
              <a:rPr lang="en-GB" dirty="0">
                <a:latin typeface="Arial" pitchFamily="34" charset="0"/>
                <a:ea typeface="Calibri" pitchFamily="34" charset="0"/>
                <a:cs typeface="Times New Roman" pitchFamily="18" charset="0"/>
              </a:rPr>
              <a:t>Hand in expected week ending </a:t>
            </a:r>
            <a:r>
              <a:rPr lang="en-GB" dirty="0" smtClean="0">
                <a:latin typeface="Arial" pitchFamily="34" charset="0"/>
                <a:ea typeface="Calibri" pitchFamily="34" charset="0"/>
                <a:cs typeface="Times New Roman" pitchFamily="18" charset="0"/>
              </a:rPr>
              <a:t>31</a:t>
            </a:r>
            <a:r>
              <a:rPr lang="en-GB" baseline="30000" dirty="0" smtClean="0">
                <a:latin typeface="Arial" pitchFamily="34" charset="0"/>
                <a:ea typeface="Calibri" pitchFamily="34" charset="0"/>
                <a:cs typeface="Times New Roman" pitchFamily="18" charset="0"/>
              </a:rPr>
              <a:t>st</a:t>
            </a:r>
            <a:r>
              <a:rPr lang="en-GB" dirty="0" smtClean="0">
                <a:latin typeface="Arial" pitchFamily="34" charset="0"/>
                <a:ea typeface="Calibri" pitchFamily="34" charset="0"/>
                <a:cs typeface="Times New Roman" pitchFamily="18" charset="0"/>
              </a:rPr>
              <a:t> January 2019</a:t>
            </a:r>
            <a:endParaRPr kumimoji="0" lang="en-GB" b="0" i="0" u="none" strike="noStrike" cap="none" normalizeH="0" baseline="0" dirty="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dirty="0" smtClean="0">
              <a:latin typeface="Arial" pitchFamily="34" charset="0"/>
              <a:ea typeface="Calibri" pitchFamily="34" charset="0"/>
              <a:cs typeface="Times New Roman" pitchFamily="18" charset="0"/>
            </a:endParaRPr>
          </a:p>
          <a:p>
            <a:pPr fontAlgn="base">
              <a:spcBef>
                <a:spcPct val="0"/>
              </a:spcBef>
              <a:spcAft>
                <a:spcPct val="0"/>
              </a:spcAft>
            </a:pPr>
            <a:r>
              <a:rPr lang="en-GB" sz="2000" b="1" dirty="0">
                <a:latin typeface="Arial" pitchFamily="34" charset="0"/>
                <a:ea typeface="Calibri" pitchFamily="34" charset="0"/>
                <a:cs typeface="Times New Roman" pitchFamily="18" charset="0"/>
              </a:rPr>
              <a:t>Assignment Part 2</a:t>
            </a:r>
            <a:r>
              <a:rPr lang="en-GB" sz="2000" dirty="0">
                <a:latin typeface="Arial" pitchFamily="34" charset="0"/>
                <a:ea typeface="Calibri" pitchFamily="34" charset="0"/>
                <a:cs typeface="Times New Roman" pitchFamily="18" charset="0"/>
              </a:rPr>
              <a:t> :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GB" b="1" dirty="0" smtClean="0">
                <a:solidFill>
                  <a:schemeClr val="accent1"/>
                </a:solidFill>
                <a:latin typeface="Arial" pitchFamily="34" charset="0"/>
                <a:ea typeface="Calibri" pitchFamily="34" charset="0"/>
                <a:cs typeface="Times New Roman" pitchFamily="18" charset="0"/>
              </a:rPr>
              <a:t>CASE STUDY APPLICATION</a:t>
            </a:r>
            <a:endParaRPr kumimoji="0" lang="en-GB" b="1" i="0" u="none" strike="noStrike" cap="none" normalizeH="0" dirty="0" smtClean="0">
              <a:ln>
                <a:noFill/>
              </a:ln>
              <a:solidFill>
                <a:schemeClr val="accent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dirty="0" smtClean="0">
                <a:latin typeface="Arial" pitchFamily="34" charset="0"/>
                <a:ea typeface="Calibri" pitchFamily="34" charset="0"/>
                <a:cs typeface="Times New Roman" pitchFamily="18" charset="0"/>
              </a:rPr>
              <a:t>14th February</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2019</a:t>
            </a: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dirty="0" smtClean="0">
                <a:latin typeface="Arial" pitchFamily="34" charset="0"/>
                <a:ea typeface="Calibri" pitchFamily="34" charset="0"/>
                <a:cs typeface="Times New Roman" pitchFamily="18" charset="0"/>
              </a:rPr>
              <a:t>29</a:t>
            </a:r>
            <a:r>
              <a:rPr lang="en-GB" baseline="30000" dirty="0" smtClean="0">
                <a:latin typeface="Arial" pitchFamily="34" charset="0"/>
                <a:ea typeface="Calibri" pitchFamily="34" charset="0"/>
                <a:cs typeface="Times New Roman" pitchFamily="18" charset="0"/>
              </a:rPr>
              <a:t>th</a:t>
            </a:r>
            <a:r>
              <a:rPr lang="en-GB" dirty="0" smtClean="0">
                <a:latin typeface="Arial" pitchFamily="34" charset="0"/>
                <a:ea typeface="Calibri" pitchFamily="34" charset="0"/>
                <a:cs typeface="Times New Roman" pitchFamily="18" charset="0"/>
              </a:rPr>
              <a:t> March </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2019</a:t>
            </a:r>
            <a:endParaRPr lang="en-GB" dirty="0" smtClean="0">
              <a:latin typeface="Arial" pitchFamily="34"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3" name="TextBox 2"/>
          <p:cNvSpPr txBox="1"/>
          <p:nvPr/>
        </p:nvSpPr>
        <p:spPr>
          <a:xfrm>
            <a:off x="6019800" y="6250632"/>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199" y="979468"/>
            <a:ext cx="7869569" cy="6186309"/>
          </a:xfrm>
          <a:prstGeom prst="rect">
            <a:avLst/>
          </a:prstGeom>
          <a:noFill/>
        </p:spPr>
        <p:txBody>
          <a:bodyPr wrap="square" rtlCol="0">
            <a:spAutoFit/>
          </a:bodyPr>
          <a:lstStyle/>
          <a:p>
            <a:r>
              <a:rPr lang="en-US" sz="3600" dirty="0" smtClean="0"/>
              <a:t>ATTENDANCE</a:t>
            </a:r>
          </a:p>
          <a:p>
            <a:endParaRPr lang="en-US" sz="4000" dirty="0" smtClean="0"/>
          </a:p>
          <a:p>
            <a:pPr>
              <a:buFont typeface="Wingdings" pitchFamily="2" charset="2"/>
              <a:buChar char="Ø"/>
            </a:pPr>
            <a:r>
              <a:rPr lang="en-US" sz="2000" dirty="0" smtClean="0"/>
              <a:t> Is mandatory</a:t>
            </a:r>
          </a:p>
          <a:p>
            <a:pPr>
              <a:buFont typeface="Wingdings" pitchFamily="2" charset="2"/>
              <a:buChar char="Ø"/>
            </a:pPr>
            <a:endParaRPr lang="en-US" sz="2000" dirty="0" smtClean="0"/>
          </a:p>
          <a:p>
            <a:pPr>
              <a:buFont typeface="Wingdings" pitchFamily="2" charset="2"/>
              <a:buChar char="Ø"/>
            </a:pPr>
            <a:r>
              <a:rPr lang="en-US" sz="2000" dirty="0" smtClean="0"/>
              <a:t> 3 strikes rule – letter, withdrawn</a:t>
            </a:r>
          </a:p>
          <a:p>
            <a:pPr>
              <a:buFont typeface="Wingdings" pitchFamily="2" charset="2"/>
              <a:buChar char="Ø"/>
            </a:pPr>
            <a:endParaRPr lang="en-US" sz="2000" dirty="0" smtClean="0"/>
          </a:p>
          <a:p>
            <a:pPr algn="just">
              <a:buFont typeface="Wingdings" pitchFamily="2" charset="2"/>
              <a:buChar char="Ø"/>
            </a:pPr>
            <a:r>
              <a:rPr lang="en-US" sz="2000" dirty="0" smtClean="0"/>
              <a:t>  Keep me informed of ‘issues’- Vitally important at assignment times. </a:t>
            </a:r>
          </a:p>
          <a:p>
            <a:pPr algn="just"/>
            <a:r>
              <a:rPr lang="en-US" sz="2000" dirty="0" smtClean="0"/>
              <a:t>     If you are unable to submit in time for whatever reason, you need to</a:t>
            </a:r>
          </a:p>
          <a:p>
            <a:pPr algn="just"/>
            <a:r>
              <a:rPr lang="en-US" sz="2000" dirty="0" smtClean="0"/>
              <a:t>     complete a supported ‘extenuating circumstances’ form before the </a:t>
            </a:r>
          </a:p>
          <a:p>
            <a:pPr algn="just"/>
            <a:r>
              <a:rPr lang="en-US" sz="2000" dirty="0" smtClean="0"/>
              <a:t>     submission date.</a:t>
            </a:r>
          </a:p>
          <a:p>
            <a:pPr algn="just"/>
            <a:endParaRPr lang="en-US" sz="2000" dirty="0" smtClean="0"/>
          </a:p>
          <a:p>
            <a:r>
              <a:rPr lang="en-US" sz="2000" dirty="0" smtClean="0"/>
              <a:t>     Tutors cannot authorise extensions.</a:t>
            </a:r>
          </a:p>
          <a:p>
            <a:pPr>
              <a:buFont typeface="Wingdings" pitchFamily="2" charset="2"/>
              <a:buChar char="Ø"/>
            </a:pPr>
            <a:endParaRPr lang="en-US" sz="2000" dirty="0" smtClean="0"/>
          </a:p>
          <a:p>
            <a:pPr>
              <a:buFont typeface="Wingdings" pitchFamily="2" charset="2"/>
              <a:buChar char="Ø"/>
            </a:pPr>
            <a:r>
              <a:rPr lang="en-US" sz="2000" dirty="0" smtClean="0"/>
              <a:t>  Sickness needs to be covered by a </a:t>
            </a:r>
            <a:r>
              <a:rPr lang="en-US" sz="2000" b="1" dirty="0" smtClean="0"/>
              <a:t>medical</a:t>
            </a:r>
            <a:r>
              <a:rPr lang="en-US" sz="2000" dirty="0" smtClean="0"/>
              <a:t> certificate signed </a:t>
            </a:r>
          </a:p>
          <a:p>
            <a:r>
              <a:rPr lang="en-US" sz="2000" dirty="0"/>
              <a:t> </a:t>
            </a:r>
            <a:r>
              <a:rPr lang="en-US" sz="2000" dirty="0" smtClean="0"/>
              <a:t>    by your doctor.</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
        <p:nvSpPr>
          <p:cNvPr id="3" name="Rectangle 2"/>
          <p:cNvSpPr/>
          <p:nvPr/>
        </p:nvSpPr>
        <p:spPr>
          <a:xfrm>
            <a:off x="304800" y="304800"/>
            <a:ext cx="3924472" cy="677108"/>
          </a:xfrm>
          <a:prstGeom prst="rect">
            <a:avLst/>
          </a:prstGeom>
        </p:spPr>
        <p:txBody>
          <a:bodyPr wrap="none">
            <a:spAutoFit/>
          </a:bodyPr>
          <a:lstStyle/>
          <a:p>
            <a:pPr lvl="0">
              <a:spcBef>
                <a:spcPct val="0"/>
              </a:spcBef>
              <a:defRPr/>
            </a:pPr>
            <a:r>
              <a:rPr lang="en-US" sz="3800" dirty="0" smtClean="0">
                <a:solidFill>
                  <a:schemeClr val="tx2"/>
                </a:solidFill>
                <a:latin typeface="+mj-lt"/>
              </a:rPr>
              <a:t>Building Services</a:t>
            </a:r>
            <a:endParaRPr lang="en-US" sz="3800" dirty="0">
              <a:solidFill>
                <a:schemeClr val="tx2"/>
              </a:solidFill>
              <a:latin typeface="+mj-lt"/>
            </a:endParaRPr>
          </a:p>
        </p:txBody>
      </p:sp>
      <p:pic>
        <p:nvPicPr>
          <p:cNvPr id="1026" name="Picture 2" descr="https://encrypted-tbn1.gstatic.com/images?q=tbn:ANd9GcQmzbHyt1RmyDUk6Kz8wA8JTI9IEx9qIUDRipzlkffTUdz7tIc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1200" y="80962"/>
            <a:ext cx="3171825" cy="217496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AutoShape 4" descr="data:image/jpeg;base64,/9j/4AAQSkZJRgABAQAAAQABAAD/2wCEAAkGBxQSEhUSExQWFRQWFhgYGBgYFxoYGhsaHB0YIBwcHBgYHCghGxolHhYXIj0hJSotLi4uGh8zODMtNygtLiwBCgoKDg0OGxAQGywmHyYuMC4wLCw1LCw0NCwsLSwsNC02NCwsLywsLDA3NCwsLCwsLCwsLSwsKywsNCw1LSwsLP/AABEIARIAuAMBIgACEQEDEQH/xAAcAAEAAwADAQEAAAAAAAAAAAAABQYHAgMECAH/xABGEAACAQMCAwUFBQUFBQkBAAABAgMABBESIQUGMRMiQVFhBzJxgZEUQlJioSMzcoKxFZLB0fBDY3OywiQlU5Oio7Ph8TT/xAAaAQEAAgMBAAAAAAAAAAAAAAAAAwQBAgUG/8QALhEAAgIBAwMBBwMFAAAAAAAAAAECAxEEEiExQVEiBTJhcYGR4cHR8BUjJKGx/9oADAMBAAIRAxEAPwDcaUpQClKUApSlAKUpQClKUApSlAKUpQClKrvOnHntYkjgUPd3D9lboemsjd2/Ig7x+Q8aA8fOvPsHD8RAGe6cdyBDvv0Lt0RfU7+Q2NZzxPi3E7zea7+zRn/ZW3dI+MudRPnvj0rq525R/sk2/EJJ3uHkkZLlnxku6sQyDyGltsnbFWPlzla4u0Erj7LEwyusapWHnozhB/ESfy0BQ77l62RWmuJJpMDLO8hLH5jGTU57PfZvLcj7W0txY27jMSQysszDwdmOQoPXGCT6DrJ+0j2eRQWf2pXnmaGSNpe0cMGizh8IoCjqDsOgNa/bSKyKyYKFQVI6aSNsemKApb8P4rY96CccRiHWG4xHPgfgnUYZv4xU1yvzXBfBlTVHNHtLBINEsZ9VPUfmG1T1VnmzlUXJW5gbsL6Ifsph4/kkH34z0wemfqBZqVAcm8xfbYSzL2c8TmK4i8UlXqPVT1B8vhX7QE9SlKAUpSgFKUoBSlKAUpSgFKUoBSlKAVROBn7Zxm7uDvHYotrF5do3emb+IbL8KvdZtyJfi34TeX5G7zXlwfUhmUD/ANAFAd8UC8W4o7vhrThrdmi9Vkujgux8CI8AY8/iRWhVV/Zpwk23DoFb95IvbSHxLy9459dwPlVooDovrRZo3ikGpJFZGB8VYEEfQ1TfZNesIJrCU5lsJmgOepj3MTfArkfBRV0uZ1jRpHOFRSzHyAGSfoKxvlblK84h23Fo72WyluZnaNVXKtEDhO0XUNXTAzkYGcb0BtNR/H+MRWdvJczNpSNcnzJ8FHmxOAB61SRZ8xwjStxY3I8GkRkf6IoWs+51i4glzA3GXDQMSY+z/cK/gCABv475OPHGaA9fIfHp4uKx3c/dTibsjp4IxOYPieig+THNK8PNkumGOZesU0Uin1Dbf1pQH0VSlcXcKCSQAOpOw+tAcq46xnGRnfbPl1+mR9aiH5tsA2k3tqGzjBuIgc/DVVC5g9o2l514dE11NEGUuBmKMF2LMMHMpOEwq/hO+2Kw3jqZSb4Rq1Kw7hXHuP3IDNcJbIfEwR6j8I2Un6kVMrFfH3uJ3JPmqQoP7vZmoZ6iuLw2Tw0tsllI1ilZQvFOLW51R3Md4o/2U8axsR4hZY8d4/mGKunJ3N8XEFYBWinj2lgf30Pn+ZD4MP0reFsZ+6yOyqdfvIsdKUqQjFKUoBSlKAVgPGOZ4oeD3fCQWFylxNHp0NjszcFyxfGkDSWHXNb9WJ89WP2Pi7PjEN+gYHwEybMvzGD/ADUBqXJvGI7uygniIKmNQR4qwADKfIg1NVhVqkts5mspewkPvLjMUn/Ei6Z/MMMPOrJwz2stGNPELOSLHWaD9rF/EVzqRfTvGgJb2rXjPFDwyE4mv5BGcdVhGDK3w07fAmrpYWiQxpFGNKRqqKPJVGB+gqheza4/tG4uuLOuMt9mtlO+iFMEn0Zi2T8COlaJQCvFxjhUN1C8E6CSNxgqf0IPUEdQRuK9tKA+d+dORbixeG2SXtbO6uI4o9X7xGZhhSP8RscdB4q064YX/GI1XeDhoZ5D91rmQYVPUouW26E4NKAvVZr7SOdYCW4XFAt7NKNMiFsRx+PeYb6h12xpx1BxUv7TeZntIEgtt7y6Yxw/l/HIfRQfqR5Gqjy1y9HZpgd+Vt5JDuzN47nfGfD59agvvVa+JY0+ndr+B4uV+VlhthFcxwSsCdxGp2ONiSO8c53x5VOWHDooARDGkYJyQihcn5V6qVypTlJts7MK4xSSQpSvHDcgsCpyj5H8LrnKkeHRvgVPnWqRs2eqRMjHT18vI1XOKSSRul/AP+1WbYlUbdrFsXQ+alSGHXHxqy1EXx7OaO5BAjdezmJIA04LI5J/Ccr8H9Kkqk4yyiO6KlHD/nx+hqXBuKR3UEdxC2qORQyn4+B8iDkEeBBr218+8I5tezvOx4Vm6jnYlrXSdAfxMT/dyASTgqMfTeOFzySQxvLH2MjKC8eoPoY9V1DZseddmL3LJwpR2to9VKUrJqKUpQCq/wA88rpxG1aBjpcHXFJ4pIOh+HgfQmrBSgPnqy4hJFKbO8XsrmPbfo48GU9Dn9fqBMVpnOHJ1txKPROneUHRKuzpnyPiPynIrL7/AJF4tZE9gUvoR0GdMoHwY/0LfCgJL2V8VFldS8Pk7sVw5ltmPTXgB4/Q4AIHofOtdVwehB+Br5p47NJJ2cV1ZXcCCQNI4iJZQOvZ6lCk79SalzFaPA0XDeE8SWcrmO476Mr+DFg5GM4yNvlQH0DVC5u5yd5v7N4ZiS9fZ5BvHbL4u53GoeXgeu+AYrhfBOO3kEcF3craRBdLsmGuZRv7zqdK7YGQc7bg5q78q8q23Douyto9Od3cnLufNm8fh0HlQHPlTl+Owt1t4yW3LO7e9JI3vOx8ST+mB4V+1L0oDIZp/tfFbu5JylsRaQ9diu8p+Oo4z5VLVX+RpNdr2x6zTTyH4tI/+VWCuNqJbrGd3TR21L7/AHFKUqEnFRHEAluz3DOqQsAZA3QSLjQ6+JJwFKjJOE8jmXqi8dv4JOKRxXcgW2to+0KtnDynGlSB72zKceQbwJqWmO6WCG+ahHJP8Nnu76MPDH9ljbBEs3eY7/chGMqcdWIyD0rxWvJMQ4nBDPJJcxvFPMVlPc1ggd1BsozIWxU8OZJ5v/47OR18JJz2EfxAOXYfKouZ7qDiPD7m7khIeR7fTErKF7Vdssxy3eC+XSren9NiXCXg52ok5VvlsgeVOJTRz8PlFrMUsPtFtcSRJrDqSQMKDqOktqI+YzW4cA5htr1DJbSiRVOltirKfJkYBlPxFZFyfxSSO7vrdULRC+mICxszEszgjXkJGq6FJLHO+AN9pvkGFpON31xAMWyxiKRhsrzjR08Cww+T4Z/NVpWN2OLRWcEoKSNWpSlSkYpSlAKUpQClKUApSlAKUpQClKUBins9P/YIQeqmVT8RI9WOoDlTuNeQYx2N9cIB+UtlT8Dk1Oq4OQPA4P0B/oRXFvWLJfM71DzVH5HKlcUcHOPAkfMda5VETHVJNhlXGzahnyIGQPmA30qM5V4ZE1/fTuoaVZIkXIB0r2SHIz0J8/y1KSoDjzyCD6j/AOsj514IZvs/EEY7Jdx9iT5Sx5aP+8rSL8h85a31S8fkr3rKT8P8FwrK+eeNwXd7FaF5hHAWYvAnaN2w6YHXCAHJAO59M1dOdb2RIFigOma5lWBG/Drzqf8AlUMai/ZLyraXFhLna4W4kUzxkJOmnAXS+5QFfu7g6jnOataavPqKGosx6TzcC5l4dYWzj7X2rl3lkLKyyySsd8oRkHYDfy3q7eyKxkh4XB2qlZJDJKwPX9o7MpPqVKmoDlzla0PHLjso102MEC4PezPLrftWZsl5Au2o53PmBWo1chWoNvyVp2OSS8ClKVIRilKUApSlAKUpQEPzbx9LC1kuXGdIwq+Lu2yKPiSPlk1idl7UeJ27sZmSbtAxWNo/cdSRoTsyCAdhk6vA+ebP7T+Li5vEtE3jtD2kp8DMw7i/yqST6sPKs15oixltxpdHyNjhhg4PgcrmgPqCxu0mjSWM6kkVXUjxDDIO/wAa76rvs8YHhlmV6fZ48Z38BVioBSlKAyPjFsbXjVznaO8hSdT4Bou64+P3vgRXsj2kbyZVYfEZB/TRUl7XrYCG3u8DVb3CA+sc37ORfnqX6VWbC70xxaz3o5DbuT8dCn+ZhGf5q52rr9efJ1NHZ6Nr7Eg0wVyMf6ZSc/WNh9K4Q8RzcSW7DDBQ6fnQ4BPxVsg+hXzrjxkYTX5Y26ZIIZRn1K6P56rYnl4mIHtP2XZbtdMMYYrho0Qjv9d87bCoaqXbwkWLblX1LHHckzPbucNjtIm/EmR+qNsfQr5mqxzZzLbzQtFE7GZTrj0KWZJomGAQBtncA9Ovpn18R9n7zYaS+meQA4LKNIz1wqkYz6GvXy5eS8M0W12kfYMQkdzGoUBj0WUYGM9NR+ZO5Ft6OVa34zjwU3q9+Y9E+7O2e/e5veEFkKZjlndCCCrdnjGD5EmvD7G+EyNxO4lXUkdu0ySEM2JXZ3CKVzjujJ+Snxq/y8PjaZJyv7SNWRWz0V8atv5R+vnVd4NzGbC6vLFYFLyu13HIzrHHpdVDGQk5wrKfdBJHgMZrGmms4+H6kV8Hj6/oe6a5ThPGZZp3CWvEkUiRj3Y5odtLHwUhycnxPkCa0W3nWRQ6MrqejKQwPwI2NY/LxMcTU33EEiWytO07NVJdJWB0tN3gCUOAFXHUnrVq9jvCZbaxbtVZFlmeWGJvejibGlW8icFseGfPNWozUm0uxWcGkmy9UpStzUUpSgFKUoBXXcTBEZz0VSx+AGa7KiebWxY3ZHUW0x/9tqAwfgsjSRmd93nkeZj6uxP9MV5OZoso3rG31Uhh/Rq7+Wpg1tHj7qhT6Ef6z867+LRgoM/iA/vZT/roDRPYNdM/DWVjkR3DIgyThTHE5G/5pGOPDOK0esK9gfF2juJLNsaZFZsat+1jIyQvqjYz/uhW60ApSlAZt7duMLDZRwnOZ503wcBY2V2OfPZRjxyfKs843dyXgccPt7qTtSNbCBgmAB3g/g2UjwTjGk+dfRZFftaSrUmm+xJGxxi4rufN9zf312tvYTRCJrgBmcghzEp3cxkdwHQevvFdsAitLsbNIY0ijXSiAKo9B/U+OfE1U/7WD8RvL9hqDXUVhDvjADKrkemwb61dKs0VxhH0oxKcpvMnkV5uI2STxPDIMpIpU/Px+IOD8RXppU5qVf2YcxmaNrOds3Ftlck7uinTn1Knun+U+NWbjXL1td6PtEKyaDlScgj0ypBI9DtVE4xyfNDNJf2ch7cSmVY8bFSBrT1JOs46EHGx3r23vPytb9vFIsVxCP2tpNtr3GVXIDah4EfAjy4t+mlCeY9y3VanHEj1+1aALwtoo1CjXCiIoAHvDCgD4dPStirHuX7a543La3EkPYWEEnbbuGM0qEgBdh3VIIJI8T8thqeiDhDDILpqUsoUpSpiIUpSgFKUoBVH9sd5NFw1zCdKtIkc7AZKwvlXIz0ySoz5E1eKrXPfMVpaW7JdnX2ysiwL3pJc7FVX54z0GaAxG04csU0ao2hHXR4EFxupYdTkahkHOcbHpXu4zE0aMHGkhdQ8QQu+Vbow2+I8QKjo+AX6Wwmk0BYhqELbyMuCCGIGM6Sdj88VyvLyWW0PZsGikXeOQasZ2ypO4Yeec7DfAxWWmuoO72bEpx2NQurLOTgbjMT5OfBe/k9PD4H6Or5o5EhZ+O24V2GJMlvEhIWJBx+IKR8zX0vWAKUpQCvJxe8EMEsx6Rxu/wDdUn/CvXVY9ps2jhV6R/4Dr/eGn/GgMitLQLw/huo99ryC4bzbXJgn1/ep+laPVE5jtyvCraZPethbSgdMgaMgnwG4P8tW/hfE4rlBJEwYHqPvKfJl6qfQ1ajxwD2UpXXNcIm7sq/xED+tbmTx8L4sk5kCH3JHj+OjSGI9MtivBectR8Tk76hYYWKmRQBJK42KK+No1OxPUsMDGMmv8gW5h/tBiDmOaVck7HRkj57kk+OV61oHFrr7FaIsS6nJjhjB3BdyBqbxIGWc+eDXnfb2uvqhXRR79jwn9v3X+yWqKeXLoj89mki2rXHCS3egczQ5O7W8p1Dx3KOzKT6r51fax3jvAXEq39mxW+iOoMSSJgBgo4zjvDbbHlsMY0fk/mWLiFss8fdPuyRn3o5B7yN8P1BBrpV12V1xjY8ywsvyyJ4zwTdKUrcwKUr8ZgASTgDck0B+1TvaPz0nC4kwoknlJCITpUAY1O5G4UZHxJ+JHj4t7QGlZoeFwi6cHDTsdNtGf4+spHkvn1qFHJguGM3EpWvJ2XTv3I4wfCNExj+LrtnaorLoQ6kkKpT6HHiXNXG5f2cMFrCCB+3D9oN/FQ24+aNXTwXljsWa4mkNzeN1mlJOPRBvpX/Ww2rx8ElksbocMlJeJlLWsh66RkmNvVcH9PMAWe9mCIzs4jVRlnboB4nfx/1g1cq2SW6Jo008MqntEvBHaMruxaTuqq7F2PTOPdiGCcdWxjPXNcht+zto4z1GgH45DH/GvVccCv8AjGbu1ixbQnMIlbS0zA7sAdiTgdSFAAAPWo/iVxOpRJrS4ikV8svZOQe63ukDDbkVHOWWYLH7Dljbid2zDMqoxjznZQ+lyPDO6DzwfU1utZN7EuUpoHnvriNomlBSJH2fQWDMzKd1yQgAO/dJ8q1mtAKUpQCqp7VR/wB03v8AwT/UVa6gue7Qy8OvIwMlreXA9QpI/UCgMr4+ZW4MiwoZC8EKsF3YJpXUQPvHAxj1z4VI2/E+HXmG1Qs46BsJIvpvhh8q7uRp9fD7Vv8AdBf7uV/6a7OYeC280UjSwxuwRiGKjVkA47w3q1juDt/sSI9GlAP4biYD9Hrpi5cs4T2piTUu/aSkuR66pCcfGoHkTke1lsoJ3WTtJFLMVldB7xxspA6AV0cw8pwLxGxhQO0biR5EkkaRcRgFffJ2JOCKqw1cJT2Jckrpko7iU5QuluGvyq5gknOlsd18oqPjzHc/Wpu24SqlWZ5ZWT3DLIX0bY7oOwOCRnGcE717Y4woCqAoGwAGAB6AdK51ZdcW05JNro/BGc4Y9TADxqucatf7G03djq1FibiJnys8YBZ3bUe7IpOzL+LGD0qwcPcm5C7aViZj56mZQv0Ak+o8q9fGuG20mie5VCLfU4ZzhF6ZYgnScaR16Yrx3tn2vOj2lCCb2xXKXdtdP+fLlosV1pwZN8rcxwcQgW4t21KdmX7yN4qw8CP16japZjjc9KwbmaaW0d+KWGLNe4pUqQbjUwGp4SNKDckAjV1J0muct1fcQQG/nIiYA/Z4h2aEf7wjvN/CSRXptPvthGTi4trOH2K7WHgvXH/avZW5ZIhJdMnv9goKLjrqkJC/TNQE3FX4nGLq9b7Nw8sOztwxHaAnCtO46qT9wYHnnxjhZIIzEqqqFSukAAYIxU7yzYxz8NtopV1KscYIyfejOPD1WsaxOqK56k1EFKRKWN/b6hbwshKqx0RgFUVW0nOnur3gRg4yVbyNSFdcECoNKKFHkBj/APT61D8a5iEUq2sEZuLuT3IVOMD8UjdET1NclRcniJdbUVlkN7Vk0W0V2v722njdT5gnBXPkdvpXVyryxHxi6mvZjL9iVohFEdSpMyoNRZT91Tgbdd9+oqai9nVzeOr8Uug0QYN9ltwViyOgZz3mHyz5GtLVQAABgDYAV1KIyhDayhbNTllHGKMKoVQFUAAADAAHQADoK50pUpEKUpQClKUArhLGGUqdwQQR6GudKAxj2doY7eW1b3ra5mhOfRsg/qasd8uY5B5ow+oNR99a/ZuM3Kb6LyJLhPLWnckA9dw3zqVdcgjzGKtQeYmSO9m7Z4Za/wDDI/8AU1R9yS/Gz5RWI/vPL/l/Su72VN/3cieMckqH5Ox/oRXnaULxqZWwNdnGyk+IVyD/AI/SuTpl/kv6lu1/2l9Cy0rijAjIII8xvXKuyVDyfbhbz9oySOJItAEaFjqRiQpxsuoO27YXunJG2fxlknYSXGAFOpIQcomOjMfvyeOei+AyNR9bNgZOwHU1nPOHMb3MTpbNpg1CPtPGdycaI/ydct448q5v9N061T1bWZvHXthY4/f7G297dp080cdS+u4LSLvQxyanbwcqCcDzUAEZ8SfSrLWf8i2RF0xP3IiR82wD8wDWgV0qeVlmgqT5AuMwyx53iuZl+TNrH/yfpUdHGzbKpY+Q/wAzsKptxx274bNexoqNJKqzEglhEN9wCO8cEDyGx3FV9dW7K0l1yS0zUJZZoHN3M7ROlnaL2t9MdKINwmfvv5bZOD4Ak7De3ci8oJw+Ilm7W6lOqeY7s7eQJ3CDwHzrxezvkqGzQXJf7RdTqGe4J1ZDAHEZ8EO2/U7Z8ALpVWqpVrCMWWObFKUqUjFKUoBSlKAUpSgFKUoCke1OxIhivkGXspO0bAyTA3dmA/lOr+SvPG4IDA5BAII8Qehq+SxBlKsAVYEEHcEHYg+lZXwiM2k0vDZDvD3oCer2zHuH1Ke4f4RU1UuwPN7PG7OXiFqTvHcmQD8soyPlt+tWDjXLttdlDcRLIUzpJJBGeoypGR6GqzfP9j4nFdHaG5T7PKfBXG8bH4+7mr1XI1cXC1tF+hqUMMzniFmvBZxNHq+wTnTIm7djJuVZR+E9PP490VcHuEVDIWUIF1FicKFxnOfLFUj2xXsqGKLXi3nQrINIOCjo2ofmANRfFr6W8MCdjInDkaMOCQrugIGpgG1aQBnA+Pljo6SyTr55KtySm0j08R4tJxRzFEWjsVOHbo0xH3R5L6fXwFeu54Vlk04VIY2ES+AkIwCR5KP+Y1ILwuSAdnHGpiUfs31hVC/7zO4x+IBs9ds1+Nw1sB1uV7KVBmYsulWycGJT3e9qAGT93fJ63FhLkiIfl2w7OW4bGAGjiT+GNF/xJqatCZSdBAjQnXKfdGOoUnZmHQnou+dxprhJEid2acTHA/ZQrhm/jOo6VP8AKPDJrtd2fAYKqLjREvuKB0/iI+QHgPE7LwgeyPiGkaY1wvgze83rjw+f0FQPEOELLMk2wYaxJt76upBB8z06+FejiPEooF1yuFH6n4Dqa8/DODcR4p+5Q2dqes0gIdh+RdiflgfmrE5RiuQW32CcQd7CSFzqFvO0aN+QhWx8izfIgeFaXUPypy5Dw+3W2gB0jJZjjU7HGWYjxOAPQADoKmKpAUpSgFKUoBSlKAUpSgFKUoBVP9o3LUl1Gk9qQt5bEtET0dT78TejD9R4ZNXClAY3a8dtb22kW50x6e5PFKdJRh164PUbHrt5iobhvFOJTubfhTvcwRjHbTRqAMfd7Z8B8bYJGT8N613i3JVhdTCee1jklH3iDv8AxAHD/wAwNTlvAsahEVUVRgKoAAHkANgKzZia9SMqTXRmB2StdEG8Z5LiBmV4pNIET53xGgAxsMMc/GpuqpxyB7/id7cwOYQk3Zqw6koAhJ9DozjyI8q5RXXEU2KRzeAO6tjLYJIIUbLnHhkeJxVmpqMcKOPkYbb6k/LYIw0tqKD/AGZduz/8vOnHpjFcV4cvQ5ZASVjbBjTV72lceJz1zjJxjNQH9o8RYArFAMqrfeJw7YH3uuxb0H0rzxSX0oZmnEYH4EU594nBIyO6uoeepfOt90fALRLLDbpklIk+Sj5AdTVel5nkuJUtrGMvJI2hWYYyfHCnoANyW6AZxX7bcqqxDzM00m2ouxKgjcgfl3VcH1q6eyvhStfyyIoEVnEIU2wDLKdUjAjxCgA/x1rZOSXgE7yf7MYbdhcXbfa7vrqfeND+RDtt+I/ICr/SlVAKUpQClKUApSlAKUpQClKUApSlAKUpQClKUBn/ADlyDDonvLVmtrkK0rFT+ykIBJ7SM93fB7wwcnO9ZpYcwTiFJ7i0kETjIljGpSPMrnKj41s/tIuuy4XePnB7B1HxYaR+rCongVp2NtDF+CJF+igGo7NTKnGCaqrfkoFjzDbS+5MmfInSfo2K96RqemDnfb5D+gA+VW294DbTfvbeFz5tGpP1xmqBzlyvapc2NtbR9lJcTgP2bMP2QIDHGcA75z+U1vV7RU3tcTM6HFZyfnMHGFtkwo1TOcRxjclieuPLJ+fSta9n/Lv2CyjhbeVsyzt+KV9238cbLnyUV5uAezmws5RNHEXlG4kldpGB8xqOAfUDNWypbLHNkApSlRgUpSgFKUoBSlKAUpSgFKUoBSlKAUpSgFdN5dJEjSyMERAWZmOAAOpJrurMOfbg8QvBw8E/ZbfTLdYPvyHeOHI8AO8R8OhArKWXgEVf80jjt4trA2mxgKzSahh5yrDSNPUR5wcHfxIBxV4qrcS5dilKMuqCWMYjlhOhlH4dtiv5SMV55OIX9opeQxXcKAlm/cTBRuT4o23wqtqtLZJ5jyi1RbGKwy23M6xo0jsFRQWZj0AG5Jqr+zOxbiF9LxiVSIUzDaKfIZDPj4Fh8XceFcOD8Mm49GJZtVtw/X3YlOZLgqdyz/djBGMDxBPgDWq2dqkSLFGoREUKqqMAAdABWNPTs5l1Nb7d3C6HdSlKslcUpSgFKUoBSlKAUpSgFKUoBSlKAUpSgFKVmPtI9ockMv2Cwwbk/vJSNSwg+AHQvjffYbbEnAAuHOnMqcPtmlPekbuQx+Mkp91QOuM4yfAVTOXOGtBD+0OqaRmlmf8AFK+7fIdB6Cs/4NxPs795eIzNNIseYZZSdI/FpUnAbwCr4586snH+eIIToj/bSldlQ6hk9FLLkDzOMnAA8ciavCWWCZ5j5giso9chJZtkRd2c+QHl610cK5SvuKAPfk2docEW6fvZB4doxGVHpgH0HWq37OOLwLxN34pj7UwXsJHI7KPP3QOiHfAbpsRnJy2/g1rOxsHRZWiQxpFGoSNFCqo6BQMAV30pUYFKUoBSlKAUpSgFKUoBSlKAUpSgFKUoBSlKAr/PnMQ4fYzXOxdRpjB8ZG2XPmATk+gNYfwSxMaF5CWmlJeRjuSzEk5PxJ+ZNaf7a+Cz3VlGYEMhhnWVkUZYqFdcqv3iNXTyzWOtzCFJWSQow6q8JDA+RA6UBP3Fskgw6qw/MAf610w8vxucRRojL3tYGnR+Yldz5BfvdPPEG/MyeE4/8o/4muqHmgqe5dFe8X/dD3iukE776R0GMA74zvQFg4hw2RWEUoimG5bUNLIPuhsZGsjfSPd869nCONcQsSBayo0Ax+wmLOo9FY95B6A4qBtOMbYM0LepypPqcsck+dew8Uxuezx/xf8ANaA0nhXtbg2W9gltW6a8drF/fQZHzFXzhnFIblBJBKkqH7yMGH6dD6V88NxqPG5j+BkX/KoW54okL9rbuIJh0eGRwT6EKgUj0NAfVtKgeRuIT3FjBNdRmOZl7wI0k4JAbT93UAGx61PUApSlAKUpQClKUApSlAKUpQClKUApSlAK4PEG6gH4jNKUBxFun4V+grjcWccg0vGjqfBlDD6EUpQGS+0zl+0iRzFawRkdCkKL/wAq1iGKUoCT5dhV5gGUMPIgEfQ19Ick8AtUQSpbQLIMYdYkDdB94LmlKAttKUoBSlKAUpSgFKUoBSlKAUpSgFKUoD//2Q==">
            <a:hlinkClick r:id="rId4"/>
          </p:cNvPr>
          <p:cNvSpPr>
            <a:spLocks noChangeAspect="1" noChangeArrowheads="1"/>
          </p:cNvSpPr>
          <p:nvPr/>
        </p:nvSpPr>
        <p:spPr bwMode="auto">
          <a:xfrm>
            <a:off x="53975" y="-1790700"/>
            <a:ext cx="25146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data:image/jpeg;base64,/9j/4AAQSkZJRgABAQAAAQABAAD/2wCEAAkGBxQSEhUSExQWFRQWFhgYGBgYFxoYGhsaHB0YIBwcHBgYHCghGxolHhYXIj0hJSotLi4uGh8zODMtNygtLiwBCgoKDg0OGxAQGywmHyYuMC4wLCw1LCw0NCwsLSwsNC02NCwsLywsLDA3NCwsLCwsLCwsLSwsKywsNCw1LSwsLP/AABEIARIAuAMBIgACEQEDEQH/xAAcAAEAAwADAQEAAAAAAAAAAAAABQYHAgMECAH/xABGEAACAQMCAwUFBQUFBQkBAAABAgMABBESIQUGMRMiQVFhBzJxgZEUQlJioSMzcoKxFZLB0fBDY3OywiQlU5Oio7Ph8TT/xAAaAQEAAgMBAAAAAAAAAAAAAAAAAwQBAgUG/8QALhEAAgIBAwMBBwMFAAAAAAAAAAECAxEEEiExQVEiBTJhcYGR4cHR8BUjJKGx/9oADAMBAAIRAxEAPwDcaUpQClKUApSlAKUpQClKUApSlAKUpQClKrvOnHntYkjgUPd3D9lboemsjd2/Ig7x+Q8aA8fOvPsHD8RAGe6cdyBDvv0Lt0RfU7+Q2NZzxPi3E7zea7+zRn/ZW3dI+MudRPnvj0rq525R/sk2/EJJ3uHkkZLlnxku6sQyDyGltsnbFWPlzla4u0Erj7LEwyusapWHnozhB/ESfy0BQ77l62RWmuJJpMDLO8hLH5jGTU57PfZvLcj7W0txY27jMSQysszDwdmOQoPXGCT6DrJ+0j2eRQWf2pXnmaGSNpe0cMGizh8IoCjqDsOgNa/bSKyKyYKFQVI6aSNsemKApb8P4rY96CccRiHWG4xHPgfgnUYZv4xU1yvzXBfBlTVHNHtLBINEsZ9VPUfmG1T1VnmzlUXJW5gbsL6Ifsph4/kkH34z0wemfqBZqVAcm8xfbYSzL2c8TmK4i8UlXqPVT1B8vhX7QE9SlKAUpSgFKUoBSlKAUpSgFKUoBSlKAVROBn7Zxm7uDvHYotrF5do3emb+IbL8KvdZtyJfi34TeX5G7zXlwfUhmUD/ANAFAd8UC8W4o7vhrThrdmi9Vkujgux8CI8AY8/iRWhVV/Zpwk23DoFb95IvbSHxLy9459dwPlVooDovrRZo3ikGpJFZGB8VYEEfQ1TfZNesIJrCU5lsJmgOepj3MTfArkfBRV0uZ1jRpHOFRSzHyAGSfoKxvlblK84h23Fo72WyluZnaNVXKtEDhO0XUNXTAzkYGcb0BtNR/H+MRWdvJczNpSNcnzJ8FHmxOAB61SRZ8xwjStxY3I8GkRkf6IoWs+51i4glzA3GXDQMSY+z/cK/gCABv475OPHGaA9fIfHp4uKx3c/dTibsjp4IxOYPieig+THNK8PNkumGOZesU0Uin1Dbf1pQH0VSlcXcKCSQAOpOw+tAcq46xnGRnfbPl1+mR9aiH5tsA2k3tqGzjBuIgc/DVVC5g9o2l514dE11NEGUuBmKMF2LMMHMpOEwq/hO+2Kw3jqZSb4Rq1Kw7hXHuP3IDNcJbIfEwR6j8I2Un6kVMrFfH3uJ3JPmqQoP7vZmoZ6iuLw2Tw0tsllI1ilZQvFOLW51R3Md4o/2U8axsR4hZY8d4/mGKunJ3N8XEFYBWinj2lgf30Pn+ZD4MP0reFsZ+6yOyqdfvIsdKUqQjFKUoBSlKAVgPGOZ4oeD3fCQWFylxNHp0NjszcFyxfGkDSWHXNb9WJ89WP2Pi7PjEN+gYHwEybMvzGD/ADUBqXJvGI7uygniIKmNQR4qwADKfIg1NVhVqkts5mspewkPvLjMUn/Ei6Z/MMMPOrJwz2stGNPELOSLHWaD9rF/EVzqRfTvGgJb2rXjPFDwyE4mv5BGcdVhGDK3w07fAmrpYWiQxpFGNKRqqKPJVGB+gqheza4/tG4uuLOuMt9mtlO+iFMEn0Zi2T8COlaJQCvFxjhUN1C8E6CSNxgqf0IPUEdQRuK9tKA+d+dORbixeG2SXtbO6uI4o9X7xGZhhSP8RscdB4q064YX/GI1XeDhoZ5D91rmQYVPUouW26E4NKAvVZr7SOdYCW4XFAt7NKNMiFsRx+PeYb6h12xpx1BxUv7TeZntIEgtt7y6Yxw/l/HIfRQfqR5Gqjy1y9HZpgd+Vt5JDuzN47nfGfD59agvvVa+JY0+ndr+B4uV+VlhthFcxwSsCdxGp2ONiSO8c53x5VOWHDooARDGkYJyQihcn5V6qVypTlJts7MK4xSSQpSvHDcgsCpyj5H8LrnKkeHRvgVPnWqRs2eqRMjHT18vI1XOKSSRul/AP+1WbYlUbdrFsXQ+alSGHXHxqy1EXx7OaO5BAjdezmJIA04LI5J/Ccr8H9Kkqk4yyiO6KlHD/nx+hqXBuKR3UEdxC2qORQyn4+B8iDkEeBBr218+8I5tezvOx4Vm6jnYlrXSdAfxMT/dyASTgqMfTeOFzySQxvLH2MjKC8eoPoY9V1DZseddmL3LJwpR2to9VKUrJqKUpQCq/wA88rpxG1aBjpcHXFJ4pIOh+HgfQmrBSgPnqy4hJFKbO8XsrmPbfo48GU9Dn9fqBMVpnOHJ1txKPROneUHRKuzpnyPiPynIrL7/AJF4tZE9gUvoR0GdMoHwY/0LfCgJL2V8VFldS8Pk7sVw5ltmPTXgB4/Q4AIHofOtdVwehB+Br5p47NJJ2cV1ZXcCCQNI4iJZQOvZ6lCk79SalzFaPA0XDeE8SWcrmO476Mr+DFg5GM4yNvlQH0DVC5u5yd5v7N4ZiS9fZ5BvHbL4u53GoeXgeu+AYrhfBOO3kEcF3craRBdLsmGuZRv7zqdK7YGQc7bg5q78q8q23Douyto9Od3cnLufNm8fh0HlQHPlTl+Owt1t4yW3LO7e9JI3vOx8ST+mB4V+1L0oDIZp/tfFbu5JylsRaQ9diu8p+Oo4z5VLVX+RpNdr2x6zTTyH4tI/+VWCuNqJbrGd3TR21L7/AHFKUqEnFRHEAluz3DOqQsAZA3QSLjQ6+JJwFKjJOE8jmXqi8dv4JOKRxXcgW2to+0KtnDynGlSB72zKceQbwJqWmO6WCG+ahHJP8Nnu76MPDH9ljbBEs3eY7/chGMqcdWIyD0rxWvJMQ4nBDPJJcxvFPMVlPc1ggd1BsozIWxU8OZJ5v/47OR18JJz2EfxAOXYfKouZ7qDiPD7m7khIeR7fTErKF7Vdssxy3eC+XSren9NiXCXg52ok5VvlsgeVOJTRz8PlFrMUsPtFtcSRJrDqSQMKDqOktqI+YzW4cA5htr1DJbSiRVOltirKfJkYBlPxFZFyfxSSO7vrdULRC+mICxszEszgjXkJGq6FJLHO+AN9pvkGFpON31xAMWyxiKRhsrzjR08Cww+T4Z/NVpWN2OLRWcEoKSNWpSlSkYpSlAKUpQClKUApSlAKUpQClKUBins9P/YIQeqmVT8RI9WOoDlTuNeQYx2N9cIB+UtlT8Dk1Oq4OQPA4P0B/oRXFvWLJfM71DzVH5HKlcUcHOPAkfMda5VETHVJNhlXGzahnyIGQPmA30qM5V4ZE1/fTuoaVZIkXIB0r2SHIz0J8/y1KSoDjzyCD6j/AOsj514IZvs/EEY7Jdx9iT5Sx5aP+8rSL8h85a31S8fkr3rKT8P8FwrK+eeNwXd7FaF5hHAWYvAnaN2w6YHXCAHJAO59M1dOdb2RIFigOma5lWBG/Drzqf8AlUMai/ZLyraXFhLna4W4kUzxkJOmnAXS+5QFfu7g6jnOataavPqKGosx6TzcC5l4dYWzj7X2rl3lkLKyyySsd8oRkHYDfy3q7eyKxkh4XB2qlZJDJKwPX9o7MpPqVKmoDlzla0PHLjso102MEC4PezPLrftWZsl5Au2o53PmBWo1chWoNvyVp2OSS8ClKVIRilKUApSlAKUpQEPzbx9LC1kuXGdIwq+Lu2yKPiSPlk1idl7UeJ27sZmSbtAxWNo/cdSRoTsyCAdhk6vA+ebP7T+Li5vEtE3jtD2kp8DMw7i/yqST6sPKs15oixltxpdHyNjhhg4PgcrmgPqCxu0mjSWM6kkVXUjxDDIO/wAa76rvs8YHhlmV6fZ48Z38BVioBSlKAyPjFsbXjVznaO8hSdT4Bou64+P3vgRXsj2kbyZVYfEZB/TRUl7XrYCG3u8DVb3CA+sc37ORfnqX6VWbC70xxaz3o5DbuT8dCn+ZhGf5q52rr9efJ1NHZ6Nr7Eg0wVyMf6ZSc/WNh9K4Q8RzcSW7DDBQ6fnQ4BPxVsg+hXzrjxkYTX5Y26ZIIZRn1K6P56rYnl4mIHtP2XZbtdMMYYrho0Qjv9d87bCoaqXbwkWLblX1LHHckzPbucNjtIm/EmR+qNsfQr5mqxzZzLbzQtFE7GZTrj0KWZJomGAQBtncA9Ovpn18R9n7zYaS+meQA4LKNIz1wqkYz6GvXy5eS8M0W12kfYMQkdzGoUBj0WUYGM9NR+ZO5Ft6OVa34zjwU3q9+Y9E+7O2e/e5veEFkKZjlndCCCrdnjGD5EmvD7G+EyNxO4lXUkdu0ySEM2JXZ3CKVzjujJ+Snxq/y8PjaZJyv7SNWRWz0V8atv5R+vnVd4NzGbC6vLFYFLyu13HIzrHHpdVDGQk5wrKfdBJHgMZrGmms4+H6kV8Hj6/oe6a5ThPGZZp3CWvEkUiRj3Y5odtLHwUhycnxPkCa0W3nWRQ6MrqejKQwPwI2NY/LxMcTU33EEiWytO07NVJdJWB0tN3gCUOAFXHUnrVq9jvCZbaxbtVZFlmeWGJvejibGlW8icFseGfPNWozUm0uxWcGkmy9UpStzUUpSgFKUoBXXcTBEZz0VSx+AGa7KiebWxY3ZHUW0x/9tqAwfgsjSRmd93nkeZj6uxP9MV5OZoso3rG31Uhh/Rq7+Wpg1tHj7qhT6Ef6z867+LRgoM/iA/vZT/roDRPYNdM/DWVjkR3DIgyThTHE5G/5pGOPDOK0esK9gfF2juJLNsaZFZsat+1jIyQvqjYz/uhW60ApSlAZt7duMLDZRwnOZ503wcBY2V2OfPZRjxyfKs843dyXgccPt7qTtSNbCBgmAB3g/g2UjwTjGk+dfRZFftaSrUmm+xJGxxi4rufN9zf312tvYTRCJrgBmcghzEp3cxkdwHQevvFdsAitLsbNIY0ijXSiAKo9B/U+OfE1U/7WD8RvL9hqDXUVhDvjADKrkemwb61dKs0VxhH0oxKcpvMnkV5uI2STxPDIMpIpU/Px+IOD8RXppU5qVf2YcxmaNrOds3Ftlck7uinTn1Knun+U+NWbjXL1td6PtEKyaDlScgj0ypBI9DtVE4xyfNDNJf2ch7cSmVY8bFSBrT1JOs46EHGx3r23vPytb9vFIsVxCP2tpNtr3GVXIDah4EfAjy4t+mlCeY9y3VanHEj1+1aALwtoo1CjXCiIoAHvDCgD4dPStirHuX7a543La3EkPYWEEnbbuGM0qEgBdh3VIIJI8T8thqeiDhDDILpqUsoUpSpiIUpSgFKUoBVH9sd5NFw1zCdKtIkc7AZKwvlXIz0ySoz5E1eKrXPfMVpaW7JdnX2ysiwL3pJc7FVX54z0GaAxG04csU0ao2hHXR4EFxupYdTkahkHOcbHpXu4zE0aMHGkhdQ8QQu+Vbow2+I8QKjo+AX6Wwmk0BYhqELbyMuCCGIGM6Sdj88VyvLyWW0PZsGikXeOQasZ2ypO4Yeec7DfAxWWmuoO72bEpx2NQurLOTgbjMT5OfBe/k9PD4H6Or5o5EhZ+O24V2GJMlvEhIWJBx+IKR8zX0vWAKUpQCvJxe8EMEsx6Rxu/wDdUn/CvXVY9ps2jhV6R/4Dr/eGn/GgMitLQLw/huo99ryC4bzbXJgn1/ep+laPVE5jtyvCraZPethbSgdMgaMgnwG4P8tW/hfE4rlBJEwYHqPvKfJl6qfQ1ajxwD2UpXXNcIm7sq/xED+tbmTx8L4sk5kCH3JHj+OjSGI9MtivBectR8Tk76hYYWKmRQBJK42KK+No1OxPUsMDGMmv8gW5h/tBiDmOaVck7HRkj57kk+OV61oHFrr7FaIsS6nJjhjB3BdyBqbxIGWc+eDXnfb2uvqhXRR79jwn9v3X+yWqKeXLoj89mki2rXHCS3egczQ5O7W8p1Dx3KOzKT6r51fax3jvAXEq39mxW+iOoMSSJgBgo4zjvDbbHlsMY0fk/mWLiFss8fdPuyRn3o5B7yN8P1BBrpV12V1xjY8ywsvyyJ4zwTdKUrcwKUr8ZgASTgDck0B+1TvaPz0nC4kwoknlJCITpUAY1O5G4UZHxJ+JHj4t7QGlZoeFwi6cHDTsdNtGf4+spHkvn1qFHJguGM3EpWvJ2XTv3I4wfCNExj+LrtnaorLoQ6kkKpT6HHiXNXG5f2cMFrCCB+3D9oN/FQ24+aNXTwXljsWa4mkNzeN1mlJOPRBvpX/Ww2rx8ElksbocMlJeJlLWsh66RkmNvVcH9PMAWe9mCIzs4jVRlnboB4nfx/1g1cq2SW6Jo008MqntEvBHaMruxaTuqq7F2PTOPdiGCcdWxjPXNcht+zto4z1GgH45DH/GvVccCv8AjGbu1ixbQnMIlbS0zA7sAdiTgdSFAAAPWo/iVxOpRJrS4ikV8svZOQe63ukDDbkVHOWWYLH7Dljbid2zDMqoxjznZQ+lyPDO6DzwfU1utZN7EuUpoHnvriNomlBSJH2fQWDMzKd1yQgAO/dJ8q1mtAKUpQCqp7VR/wB03v8AwT/UVa6gue7Qy8OvIwMlreXA9QpI/UCgMr4+ZW4MiwoZC8EKsF3YJpXUQPvHAxj1z4VI2/E+HXmG1Qs46BsJIvpvhh8q7uRp9fD7Vv8AdBf7uV/6a7OYeC280UjSwxuwRiGKjVkA47w3q1juDt/sSI9GlAP4biYD9Hrpi5cs4T2piTUu/aSkuR66pCcfGoHkTke1lsoJ3WTtJFLMVldB7xxspA6AV0cw8pwLxGxhQO0biR5EkkaRcRgFffJ2JOCKqw1cJT2Jckrpko7iU5QuluGvyq5gknOlsd18oqPjzHc/Wpu24SqlWZ5ZWT3DLIX0bY7oOwOCRnGcE717Y4woCqAoGwAGAB6AdK51ZdcW05JNro/BGc4Y9TADxqucatf7G03djq1FibiJnys8YBZ3bUe7IpOzL+LGD0qwcPcm5C7aViZj56mZQv0Ak+o8q9fGuG20mie5VCLfU4ZzhF6ZYgnScaR16Yrx3tn2vOj2lCCb2xXKXdtdP+fLlosV1pwZN8rcxwcQgW4t21KdmX7yN4qw8CP16japZjjc9KwbmaaW0d+KWGLNe4pUqQbjUwGp4SNKDckAjV1J0muct1fcQQG/nIiYA/Z4h2aEf7wjvN/CSRXptPvthGTi4trOH2K7WHgvXH/avZW5ZIhJdMnv9goKLjrqkJC/TNQE3FX4nGLq9b7Nw8sOztwxHaAnCtO46qT9wYHnnxjhZIIzEqqqFSukAAYIxU7yzYxz8NtopV1KscYIyfejOPD1WsaxOqK56k1EFKRKWN/b6hbwshKqx0RgFUVW0nOnur3gRg4yVbyNSFdcECoNKKFHkBj/APT61D8a5iEUq2sEZuLuT3IVOMD8UjdET1NclRcniJdbUVlkN7Vk0W0V2v722njdT5gnBXPkdvpXVyryxHxi6mvZjL9iVohFEdSpMyoNRZT91Tgbdd9+oqai9nVzeOr8Uug0QYN9ltwViyOgZz3mHyz5GtLVQAABgDYAV1KIyhDayhbNTllHGKMKoVQFUAAADAAHQADoK50pUpEKUpQClKUArhLGGUqdwQQR6GudKAxj2doY7eW1b3ra5mhOfRsg/qasd8uY5B5ow+oNR99a/ZuM3Kb6LyJLhPLWnckA9dw3zqVdcgjzGKtQeYmSO9m7Z4Za/wDDI/8AU1R9yS/Gz5RWI/vPL/l/Su72VN/3cieMckqH5Ox/oRXnaULxqZWwNdnGyk+IVyD/AI/SuTpl/kv6lu1/2l9Cy0rijAjIII8xvXKuyVDyfbhbz9oySOJItAEaFjqRiQpxsuoO27YXunJG2fxlknYSXGAFOpIQcomOjMfvyeOei+AyNR9bNgZOwHU1nPOHMb3MTpbNpg1CPtPGdycaI/ydct448q5v9N061T1bWZvHXthY4/f7G297dp080cdS+u4LSLvQxyanbwcqCcDzUAEZ8SfSrLWf8i2RF0xP3IiR82wD8wDWgV0qeVlmgqT5AuMwyx53iuZl+TNrH/yfpUdHGzbKpY+Q/wAzsKptxx274bNexoqNJKqzEglhEN9wCO8cEDyGx3FV9dW7K0l1yS0zUJZZoHN3M7ROlnaL2t9MdKINwmfvv5bZOD4Ak7De3ci8oJw+Ilm7W6lOqeY7s7eQJ3CDwHzrxezvkqGzQXJf7RdTqGe4J1ZDAHEZ8EO2/U7Z8ALpVWqpVrCMWWObFKUqUjFKUoBSlKAUpSgFKUoCke1OxIhivkGXspO0bAyTA3dmA/lOr+SvPG4IDA5BAII8Qehq+SxBlKsAVYEEHcEHYg+lZXwiM2k0vDZDvD3oCer2zHuH1Ke4f4RU1UuwPN7PG7OXiFqTvHcmQD8soyPlt+tWDjXLttdlDcRLIUzpJJBGeoypGR6GqzfP9j4nFdHaG5T7PKfBXG8bH4+7mr1XI1cXC1tF+hqUMMzniFmvBZxNHq+wTnTIm7djJuVZR+E9PP490VcHuEVDIWUIF1FicKFxnOfLFUj2xXsqGKLXi3nQrINIOCjo2ofmANRfFr6W8MCdjInDkaMOCQrugIGpgG1aQBnA+Pljo6SyTr55KtySm0j08R4tJxRzFEWjsVOHbo0xH3R5L6fXwFeu54Vlk04VIY2ES+AkIwCR5KP+Y1ILwuSAdnHGpiUfs31hVC/7zO4x+IBs9ds1+Nw1sB1uV7KVBmYsulWycGJT3e9qAGT93fJ63FhLkiIfl2w7OW4bGAGjiT+GNF/xJqatCZSdBAjQnXKfdGOoUnZmHQnou+dxprhJEid2acTHA/ZQrhm/jOo6VP8AKPDJrtd2fAYKqLjREvuKB0/iI+QHgPE7LwgeyPiGkaY1wvgze83rjw+f0FQPEOELLMk2wYaxJt76upBB8z06+FejiPEooF1yuFH6n4Dqa8/DODcR4p+5Q2dqes0gIdh+RdiflgfmrE5RiuQW32CcQd7CSFzqFvO0aN+QhWx8izfIgeFaXUPypy5Dw+3W2gB0jJZjjU7HGWYjxOAPQADoKmKpAUpSgFKUoBSlKAUpSgFKUoBVP9o3LUl1Gk9qQt5bEtET0dT78TejD9R4ZNXClAY3a8dtb22kW50x6e5PFKdJRh164PUbHrt5iobhvFOJTubfhTvcwRjHbTRqAMfd7Z8B8bYJGT8N613i3JVhdTCee1jklH3iDv8AxAHD/wAwNTlvAsahEVUVRgKoAAHkANgKzZia9SMqTXRmB2StdEG8Z5LiBmV4pNIET53xGgAxsMMc/GpuqpxyB7/id7cwOYQk3Zqw6koAhJ9DozjyI8q5RXXEU2KRzeAO6tjLYJIIUbLnHhkeJxVmpqMcKOPkYbb6k/LYIw0tqKD/AGZduz/8vOnHpjFcV4cvQ5ZASVjbBjTV72lceJz1zjJxjNQH9o8RYArFAMqrfeJw7YH3uuxb0H0rzxSX0oZmnEYH4EU594nBIyO6uoeepfOt90fALRLLDbpklIk+Sj5AdTVel5nkuJUtrGMvJI2hWYYyfHCnoANyW6AZxX7bcqqxDzM00m2ouxKgjcgfl3VcH1q6eyvhStfyyIoEVnEIU2wDLKdUjAjxCgA/x1rZOSXgE7yf7MYbdhcXbfa7vrqfeND+RDtt+I/ICr/SlVAKUpQClKUApSlAKUpQClKUApSlAKUpQClKUBn/ADlyDDonvLVmtrkK0rFT+ykIBJ7SM93fB7wwcnO9ZpYcwTiFJ7i0kETjIljGpSPMrnKj41s/tIuuy4XePnB7B1HxYaR+rCongVp2NtDF+CJF+igGo7NTKnGCaqrfkoFjzDbS+5MmfInSfo2K96RqemDnfb5D+gA+VW294DbTfvbeFz5tGpP1xmqBzlyvapc2NtbR9lJcTgP2bMP2QIDHGcA75z+U1vV7RU3tcTM6HFZyfnMHGFtkwo1TOcRxjclieuPLJ+fSta9n/Lv2CyjhbeVsyzt+KV9238cbLnyUV5uAezmws5RNHEXlG4kldpGB8xqOAfUDNWypbLHNkApSlRgUpSgFKUoBSlKAUpSgFKUoBSlKAUpSgFdN5dJEjSyMERAWZmOAAOpJrurMOfbg8QvBw8E/ZbfTLdYPvyHeOHI8AO8R8OhArKWXgEVf80jjt4trA2mxgKzSahh5yrDSNPUR5wcHfxIBxV4qrcS5dilKMuqCWMYjlhOhlH4dtiv5SMV55OIX9opeQxXcKAlm/cTBRuT4o23wqtqtLZJ5jyi1RbGKwy23M6xo0jsFRQWZj0AG5Jqr+zOxbiF9LxiVSIUzDaKfIZDPj4Fh8XceFcOD8Mm49GJZtVtw/X3YlOZLgqdyz/djBGMDxBPgDWq2dqkSLFGoREUKqqMAAdABWNPTs5l1Nb7d3C6HdSlKslcUpSgFKUoBSlKAUpSgFKUoBSlKAUpSgFKVmPtI9ockMv2Cwwbk/vJSNSwg+AHQvjffYbbEnAAuHOnMqcPtmlPekbuQx+Mkp91QOuM4yfAVTOXOGtBD+0OqaRmlmf8AFK+7fIdB6Cs/4NxPs795eIzNNIseYZZSdI/FpUnAbwCr4586snH+eIIToj/bSldlQ6hk9FLLkDzOMnAA8ciavCWWCZ5j5giso9chJZtkRd2c+QHl610cK5SvuKAPfk2docEW6fvZB4doxGVHpgH0HWq37OOLwLxN34pj7UwXsJHI7KPP3QOiHfAbpsRnJy2/g1rOxsHRZWiQxpFGoSNFCqo6BQMAV30pUYFKUoBSlKAUpSgFKUoBSlKAUpSgFKUoBSlKAr/PnMQ4fYzXOxdRpjB8ZG2XPmATk+gNYfwSxMaF5CWmlJeRjuSzEk5PxJ+ZNaf7a+Cz3VlGYEMhhnWVkUZYqFdcqv3iNXTyzWOtzCFJWSQow6q8JDA+RA6UBP3Fskgw6qw/MAf610w8vxucRRojL3tYGnR+Yldz5BfvdPPEG/MyeE4/8o/4muqHmgqe5dFe8X/dD3iukE776R0GMA74zvQFg4hw2RWEUoimG5bUNLIPuhsZGsjfSPd869nCONcQsSBayo0Ax+wmLOo9FY95B6A4qBtOMbYM0LepypPqcsck+dew8Uxuezx/xf8ANaA0nhXtbg2W9gltW6a8drF/fQZHzFXzhnFIblBJBKkqH7yMGH6dD6V88NxqPG5j+BkX/KoW54okL9rbuIJh0eGRwT6EKgUj0NAfVtKgeRuIT3FjBNdRmOZl7wI0k4JAbT93UAGx61PUApSlAKUpQClKUApSlAKUpQClKUApSlAK4PEG6gH4jNKUBxFun4V+grjcWccg0vGjqfBlDD6EUpQGS+0zl+0iRzFawRkdCkKL/wAq1iGKUoCT5dhV5gGUMPIgEfQ19Ick8AtUQSpbQLIMYdYkDdB94LmlKAttKUoBSlKAUpSgFKUoBSlKAUpSgFKUoD//2Q==">
            <a:hlinkClick r:id="rId4"/>
          </p:cNvPr>
          <p:cNvSpPr>
            <a:spLocks noChangeAspect="1" noChangeArrowheads="1"/>
          </p:cNvSpPr>
          <p:nvPr/>
        </p:nvSpPr>
        <p:spPr bwMode="auto">
          <a:xfrm>
            <a:off x="206375" y="-1638300"/>
            <a:ext cx="2514600"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Soccer players sport graphic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67600" y="4724400"/>
            <a:ext cx="1330657" cy="1981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1066800"/>
            <a:ext cx="7848600" cy="5201424"/>
          </a:xfrm>
          <a:prstGeom prst="rect">
            <a:avLst/>
          </a:prstGeom>
          <a:noFill/>
        </p:spPr>
        <p:txBody>
          <a:bodyPr wrap="square" rtlCol="0">
            <a:spAutoFit/>
          </a:bodyPr>
          <a:lstStyle/>
          <a:p>
            <a:r>
              <a:rPr lang="en-GB" sz="2400" b="1" u="sng" dirty="0" smtClean="0"/>
              <a:t>Literature recommended for this module:</a:t>
            </a:r>
          </a:p>
          <a:p>
            <a:endParaRPr lang="en-GB" sz="2400" u="sng" dirty="0" smtClean="0"/>
          </a:p>
          <a:p>
            <a:pPr>
              <a:buFont typeface="Arial" pitchFamily="34" charset="0"/>
              <a:buChar char="•"/>
            </a:pPr>
            <a:r>
              <a:rPr lang="en-GB" sz="2000" dirty="0" smtClean="0"/>
              <a:t> Chadderton, D. (2013) – </a:t>
            </a:r>
            <a:r>
              <a:rPr lang="en-GB" sz="2000" i="1" dirty="0" smtClean="0"/>
              <a:t>Building Services Engineering  </a:t>
            </a:r>
            <a:r>
              <a:rPr lang="en-GB" sz="2000" dirty="0" smtClean="0"/>
              <a:t>Routledge</a:t>
            </a:r>
          </a:p>
          <a:p>
            <a:pPr>
              <a:buFont typeface="Arial" pitchFamily="34" charset="0"/>
              <a:buChar char="•"/>
            </a:pPr>
            <a:r>
              <a:rPr lang="en-GB" sz="2000" dirty="0" smtClean="0"/>
              <a:t> Greeno, R. (2017) – </a:t>
            </a:r>
            <a:r>
              <a:rPr lang="en-GB" sz="2000" i="1" dirty="0" smtClean="0"/>
              <a:t>Building Services Handbook </a:t>
            </a:r>
            <a:r>
              <a:rPr lang="en-GB" sz="2000" dirty="0" smtClean="0"/>
              <a:t>Heinemann</a:t>
            </a:r>
          </a:p>
          <a:p>
            <a:pPr>
              <a:buFont typeface="Arial" pitchFamily="34" charset="0"/>
              <a:buChar char="•"/>
            </a:pPr>
            <a:r>
              <a:rPr lang="en-GB" sz="2000" dirty="0" smtClean="0"/>
              <a:t> McMullan, R. (2001) – </a:t>
            </a:r>
            <a:r>
              <a:rPr lang="en-GB" sz="2000" i="1" dirty="0" smtClean="0"/>
              <a:t>Environmental Science in Buildings</a:t>
            </a:r>
            <a:endParaRPr lang="en-GB" sz="2000" dirty="0" smtClean="0"/>
          </a:p>
          <a:p>
            <a:endParaRPr lang="en-GB" sz="2400" dirty="0" smtClean="0"/>
          </a:p>
          <a:p>
            <a:pPr>
              <a:buFont typeface="Arial" pitchFamily="34" charset="0"/>
              <a:buChar char="•"/>
            </a:pPr>
            <a:r>
              <a:rPr lang="en-GB" sz="2400" dirty="0" smtClean="0"/>
              <a:t>   Journals:</a:t>
            </a:r>
          </a:p>
          <a:p>
            <a:r>
              <a:rPr lang="en-GB" sz="2000" dirty="0" smtClean="0"/>
              <a:t>	British Standards</a:t>
            </a:r>
          </a:p>
          <a:p>
            <a:r>
              <a:rPr lang="en-GB" sz="2000" dirty="0" smtClean="0"/>
              <a:t>	Building Services Journal (CIBSE)</a:t>
            </a:r>
          </a:p>
          <a:p>
            <a:r>
              <a:rPr lang="en-GB" sz="2000" dirty="0" smtClean="0"/>
              <a:t>              Energy in Buildings and Industry</a:t>
            </a:r>
          </a:p>
          <a:p>
            <a:r>
              <a:rPr lang="en-GB" sz="2000" dirty="0"/>
              <a:t> </a:t>
            </a:r>
            <a:r>
              <a:rPr lang="en-GB" sz="2000" dirty="0" smtClean="0"/>
              <a:t>             Modern Building Services Journal (Portico)</a:t>
            </a:r>
          </a:p>
          <a:p>
            <a:r>
              <a:rPr lang="en-GB" sz="2000" dirty="0" smtClean="0"/>
              <a:t>		</a:t>
            </a:r>
            <a:endParaRPr lang="en-GB" sz="2400" dirty="0" smtClean="0"/>
          </a:p>
          <a:p>
            <a:r>
              <a:rPr lang="en-GB" sz="2800" b="1" dirty="0" smtClean="0">
                <a:hlinkClick r:id="rId2"/>
              </a:rPr>
              <a:t>www.Pinterest.com</a:t>
            </a:r>
            <a:endParaRPr lang="en-GB" sz="2800" b="1" dirty="0"/>
          </a:p>
          <a:p>
            <a:endParaRPr lang="en-GB" sz="2400" i="1" dirty="0" smtClean="0"/>
          </a:p>
          <a:p>
            <a:endParaRPr lang="en-GB" sz="2400" u="sng" dirty="0" smtClean="0"/>
          </a:p>
        </p:txBody>
      </p:sp>
      <p:sp>
        <p:nvSpPr>
          <p:cNvPr id="3"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Building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5715000" y="6019800"/>
            <a:ext cx="3200400" cy="461665"/>
          </a:xfrm>
          <a:prstGeom prst="rect">
            <a:avLst/>
          </a:prstGeom>
          <a:noFill/>
        </p:spPr>
        <p:txBody>
          <a:bodyPr wrap="square" rtlCol="0">
            <a:spAutoFit/>
          </a:bodyPr>
          <a:lstStyle/>
          <a:p>
            <a:pPr algn="ctr"/>
            <a:r>
              <a:rPr lang="en-US" sz="2400" b="1" dirty="0" smtClean="0">
                <a:solidFill>
                  <a:srgbClr val="0070C0"/>
                </a:solidFill>
              </a:rPr>
              <a:t>COPY DOWN</a:t>
            </a:r>
            <a:endParaRPr lang="en-US" sz="2400" b="1" dirty="0">
              <a:solidFill>
                <a:srgbClr val="0070C0"/>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Exercise</a:t>
            </a:r>
            <a:endParaRPr lang="en-GB" sz="4000" dirty="0"/>
          </a:p>
        </p:txBody>
      </p:sp>
      <p:sp>
        <p:nvSpPr>
          <p:cNvPr id="6" name="Title 1"/>
          <p:cNvSpPr txBox="1">
            <a:spLocks/>
          </p:cNvSpPr>
          <p:nvPr/>
        </p:nvSpPr>
        <p:spPr>
          <a:xfrm>
            <a:off x="457200" y="7620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Building</a:t>
            </a:r>
            <a:r>
              <a:rPr kumimoji="0" lang="en-US" sz="5000" b="0" i="0" u="none" strike="noStrike" kern="1200" cap="none" spc="0" normalizeH="0" noProof="0" dirty="0" smtClean="0">
                <a:ln>
                  <a:noFill/>
                </a:ln>
                <a:solidFill>
                  <a:schemeClr val="tx2"/>
                </a:solidFill>
                <a:effectLst/>
                <a:uLnTx/>
                <a:uFillTx/>
                <a:latin typeface="+mj-lt"/>
                <a:ea typeface="+mj-ea"/>
                <a:cs typeface="+mj-cs"/>
              </a:rPr>
              <a:t>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3492" y="838200"/>
            <a:ext cx="8481908" cy="4525962"/>
          </a:xfrm>
        </p:spPr>
        <p:txBody>
          <a:bodyPr>
            <a:normAutofit fontScale="85000" lnSpcReduction="20000"/>
          </a:bodyPr>
          <a:lstStyle/>
          <a:p>
            <a:pPr marL="0" indent="0" eaLnBrk="1" hangingPunct="1">
              <a:buFontTx/>
              <a:buNone/>
              <a:defRPr/>
            </a:pPr>
            <a:endParaRPr lang="en-US" dirty="0" smtClean="0"/>
          </a:p>
          <a:p>
            <a:pPr marL="0" indent="0" algn="just" eaLnBrk="1" hangingPunct="1">
              <a:buNone/>
              <a:defRPr/>
            </a:pPr>
            <a:r>
              <a:rPr lang="en-US" dirty="0" smtClean="0"/>
              <a:t>1. </a:t>
            </a:r>
            <a:r>
              <a:rPr lang="en-US" sz="2800" dirty="0" smtClean="0"/>
              <a:t>Name and explain the different types of services you can</a:t>
            </a:r>
          </a:p>
          <a:p>
            <a:pPr marL="0" indent="0" algn="just" eaLnBrk="1" hangingPunct="1">
              <a:buNone/>
              <a:defRPr/>
            </a:pPr>
            <a:r>
              <a:rPr lang="en-US" sz="2800" dirty="0"/>
              <a:t> </a:t>
            </a:r>
            <a:r>
              <a:rPr lang="en-US" sz="2800" dirty="0" smtClean="0"/>
              <a:t>   find in a SMART </a:t>
            </a:r>
            <a:r>
              <a:rPr lang="en-US" sz="2800" b="1" dirty="0" smtClean="0">
                <a:solidFill>
                  <a:srgbClr val="0070C0"/>
                </a:solidFill>
              </a:rPr>
              <a:t>high rise building </a:t>
            </a:r>
            <a:r>
              <a:rPr lang="en-US" sz="2800" dirty="0" smtClean="0"/>
              <a:t>and list the functions of</a:t>
            </a:r>
          </a:p>
          <a:p>
            <a:pPr marL="0" indent="0" algn="just" eaLnBrk="1" hangingPunct="1">
              <a:buNone/>
              <a:defRPr/>
            </a:pPr>
            <a:r>
              <a:rPr lang="en-US" sz="2800" dirty="0" smtClean="0"/>
              <a:t>    each.</a:t>
            </a:r>
          </a:p>
          <a:p>
            <a:pPr marL="0" indent="0" eaLnBrk="1" hangingPunct="1">
              <a:buNone/>
              <a:defRPr/>
            </a:pPr>
            <a:endParaRPr lang="en-US" dirty="0" smtClean="0"/>
          </a:p>
          <a:p>
            <a:pPr marL="0" indent="0">
              <a:buNone/>
            </a:pPr>
            <a:r>
              <a:rPr lang="en-US" dirty="0" smtClean="0"/>
              <a:t>2. </a:t>
            </a:r>
            <a:r>
              <a:rPr lang="en-GB" sz="2800" dirty="0"/>
              <a:t>How does </a:t>
            </a:r>
            <a:r>
              <a:rPr lang="en-GB" sz="2800" dirty="0" smtClean="0"/>
              <a:t>the building itself, and the  </a:t>
            </a:r>
            <a:r>
              <a:rPr lang="en-GB" sz="2800" dirty="0"/>
              <a:t>external environment </a:t>
            </a:r>
            <a:r>
              <a:rPr lang="en-GB" sz="2800" dirty="0" smtClean="0"/>
              <a:t>in</a:t>
            </a:r>
          </a:p>
          <a:p>
            <a:pPr marL="0" indent="0">
              <a:buNone/>
            </a:pPr>
            <a:r>
              <a:rPr lang="en-GB" sz="2800" dirty="0" smtClean="0"/>
              <a:t>    which </a:t>
            </a:r>
            <a:r>
              <a:rPr lang="en-GB" sz="2800" dirty="0"/>
              <a:t>the </a:t>
            </a:r>
            <a:r>
              <a:rPr lang="en-GB" sz="2800" dirty="0" smtClean="0"/>
              <a:t> building stands </a:t>
            </a:r>
            <a:r>
              <a:rPr lang="en-GB" sz="2800" dirty="0"/>
              <a:t>affect the services provided for the </a:t>
            </a:r>
            <a:endParaRPr lang="en-GB" sz="2800" dirty="0" smtClean="0"/>
          </a:p>
          <a:p>
            <a:pPr marL="0" indent="0">
              <a:buNone/>
            </a:pPr>
            <a:r>
              <a:rPr lang="en-GB" sz="2800" dirty="0" smtClean="0"/>
              <a:t>    building and their </a:t>
            </a:r>
            <a:r>
              <a:rPr lang="en-GB" sz="2800" b="1" dirty="0" smtClean="0">
                <a:solidFill>
                  <a:schemeClr val="accent1"/>
                </a:solidFill>
              </a:rPr>
              <a:t>energy usage</a:t>
            </a:r>
            <a:r>
              <a:rPr lang="en-GB" sz="2800" dirty="0" smtClean="0"/>
              <a:t>? </a:t>
            </a:r>
            <a:endParaRPr lang="en-GB" sz="2800" dirty="0"/>
          </a:p>
          <a:p>
            <a:pPr marL="0" indent="0">
              <a:buNone/>
            </a:pPr>
            <a:endParaRPr lang="en-US" dirty="0" smtClean="0"/>
          </a:p>
          <a:p>
            <a:pPr marL="0" indent="0" eaLnBrk="1" hangingPunct="1">
              <a:buFontTx/>
              <a:buNone/>
              <a:defRPr/>
            </a:pPr>
            <a:endParaRPr lang="en-US" i="1" dirty="0"/>
          </a:p>
          <a:p>
            <a:pPr marL="0" indent="0" eaLnBrk="1" hangingPunct="1">
              <a:buFontTx/>
              <a:buNone/>
              <a:defRPr/>
            </a:pPr>
            <a:r>
              <a:rPr lang="en-US" i="1" dirty="0" smtClean="0"/>
              <a:t>    Task : In a group</a:t>
            </a:r>
          </a:p>
          <a:p>
            <a:pPr marL="0" indent="0" eaLnBrk="1" hangingPunct="1">
              <a:buFontTx/>
              <a:buNone/>
              <a:defRPr/>
            </a:pPr>
            <a:r>
              <a:rPr lang="en-US" i="1" dirty="0" smtClean="0"/>
              <a:t>    Duration : 15 minutes</a:t>
            </a:r>
          </a:p>
          <a:p>
            <a:pPr eaLnBrk="1" hangingPunct="1">
              <a:defRPr/>
            </a:pPr>
            <a:endParaRPr lang="en-US" dirty="0" smtClean="0"/>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81600" y="3832622"/>
            <a:ext cx="3733800" cy="2780902"/>
          </a:xfrm>
          <a:prstGeom prst="rect">
            <a:avLst/>
          </a:prstGeo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73946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5800" y="639762"/>
            <a:ext cx="8458200" cy="2677656"/>
          </a:xfrm>
          <a:prstGeom prst="rect">
            <a:avLst/>
          </a:prstGeom>
          <a:noFill/>
        </p:spPr>
        <p:txBody>
          <a:bodyPr wrap="square" rtlCol="0">
            <a:spAutoFit/>
          </a:bodyPr>
          <a:lstStyle/>
          <a:p>
            <a:r>
              <a:rPr lang="en-GB" sz="2400" dirty="0" smtClean="0"/>
              <a:t>a). What are the ‘services’ within a SMART high rise building?</a:t>
            </a:r>
          </a:p>
          <a:p>
            <a:r>
              <a:rPr lang="en-GB" sz="2400" dirty="0" smtClean="0"/>
              <a:t>b). What is their function</a:t>
            </a:r>
            <a:r>
              <a:rPr lang="en-GB" sz="2400" dirty="0"/>
              <a:t> </a:t>
            </a:r>
            <a:r>
              <a:rPr lang="en-GB" sz="2400" dirty="0" smtClean="0"/>
              <a:t>?</a:t>
            </a:r>
          </a:p>
          <a:p>
            <a:r>
              <a:rPr lang="en-GB" sz="2400" dirty="0" smtClean="0"/>
              <a:t>c). How does the building itself, and the  external environment in</a:t>
            </a:r>
          </a:p>
          <a:p>
            <a:r>
              <a:rPr lang="en-GB" sz="2400" dirty="0" smtClean="0"/>
              <a:t>    which the  building stands affect the services provided for the </a:t>
            </a:r>
          </a:p>
          <a:p>
            <a:r>
              <a:rPr lang="en-GB" sz="2400" dirty="0" smtClean="0"/>
              <a:t>    building and their </a:t>
            </a:r>
            <a:r>
              <a:rPr lang="en-GB" sz="2400" b="1" dirty="0" smtClean="0">
                <a:solidFill>
                  <a:schemeClr val="accent1"/>
                </a:solidFill>
              </a:rPr>
              <a:t>energy usage</a:t>
            </a:r>
            <a:r>
              <a:rPr lang="en-GB" sz="2400" dirty="0" smtClean="0"/>
              <a:t>? </a:t>
            </a:r>
          </a:p>
          <a:p>
            <a:endParaRPr lang="en-GB" sz="2400" dirty="0" smtClean="0"/>
          </a:p>
          <a:p>
            <a:r>
              <a:rPr lang="en-GB" sz="2400" dirty="0" smtClean="0"/>
              <a:t>		</a:t>
            </a:r>
          </a:p>
        </p:txBody>
      </p:sp>
      <p:sp>
        <p:nvSpPr>
          <p:cNvPr id="6" name="Title 1"/>
          <p:cNvSpPr txBox="1">
            <a:spLocks/>
          </p:cNvSpPr>
          <p:nvPr/>
        </p:nvSpPr>
        <p:spPr>
          <a:xfrm>
            <a:off x="288471" y="76200"/>
            <a:ext cx="4054929" cy="563562"/>
          </a:xfrm>
          <a:prstGeom prst="rect">
            <a:avLst/>
          </a:prstGeom>
          <a:solidFill>
            <a:schemeClr val="bg1">
              <a:lumMod val="95000"/>
            </a:schemeClr>
          </a:solidFill>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Building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graphicFrame>
        <p:nvGraphicFramePr>
          <p:cNvPr id="4" name="Table 3"/>
          <p:cNvGraphicFramePr>
            <a:graphicFrameLocks noGrp="1"/>
          </p:cNvGraphicFramePr>
          <p:nvPr>
            <p:extLst>
              <p:ext uri="{D42A27DB-BD31-4B8C-83A1-F6EECF244321}">
                <p14:modId xmlns:p14="http://schemas.microsoft.com/office/powerpoint/2010/main" val="2649024987"/>
              </p:ext>
            </p:extLst>
          </p:nvPr>
        </p:nvGraphicFramePr>
        <p:xfrm>
          <a:off x="1066800" y="2895600"/>
          <a:ext cx="7239000" cy="3200399"/>
        </p:xfrm>
        <a:graphic>
          <a:graphicData uri="http://schemas.openxmlformats.org/drawingml/2006/table">
            <a:tbl>
              <a:tblPr firstRow="1" bandRow="1">
                <a:tableStyleId>{5C22544A-7EE6-4342-B048-85BDC9FD1C3A}</a:tableStyleId>
              </a:tblPr>
              <a:tblGrid>
                <a:gridCol w="2413000"/>
                <a:gridCol w="2413000"/>
                <a:gridCol w="2413000"/>
              </a:tblGrid>
              <a:tr h="791852">
                <a:tc>
                  <a:txBody>
                    <a:bodyPr/>
                    <a:lstStyle/>
                    <a:p>
                      <a:pPr algn="ctr"/>
                      <a:r>
                        <a:rPr lang="en-US" dirty="0" smtClean="0"/>
                        <a:t>Services</a:t>
                      </a:r>
                      <a:endParaRPr lang="en-US" dirty="0"/>
                    </a:p>
                  </a:txBody>
                  <a:tcPr/>
                </a:tc>
                <a:tc>
                  <a:txBody>
                    <a:bodyPr/>
                    <a:lstStyle/>
                    <a:p>
                      <a:pPr algn="ctr"/>
                      <a:r>
                        <a:rPr lang="en-US" dirty="0" smtClean="0"/>
                        <a:t>Functions</a:t>
                      </a:r>
                      <a:endParaRPr lang="en-US" dirty="0"/>
                    </a:p>
                  </a:txBody>
                  <a:tcPr/>
                </a:tc>
                <a:tc>
                  <a:txBody>
                    <a:bodyPr/>
                    <a:lstStyle/>
                    <a:p>
                      <a:pPr algn="ctr"/>
                      <a:r>
                        <a:rPr lang="en-US" dirty="0" smtClean="0"/>
                        <a:t>Effects of Environment</a:t>
                      </a:r>
                      <a:endParaRPr lang="en-US" dirty="0"/>
                    </a:p>
                  </a:txBody>
                  <a:tcPr/>
                </a:tc>
              </a:tr>
              <a:tr h="802849">
                <a:tc>
                  <a:txBody>
                    <a:bodyPr/>
                    <a:lstStyle/>
                    <a:p>
                      <a:r>
                        <a:rPr lang="en-US" dirty="0" smtClean="0"/>
                        <a:t>1) </a:t>
                      </a:r>
                      <a:endParaRPr lang="en-US" dirty="0"/>
                    </a:p>
                  </a:txBody>
                  <a:tcPr/>
                </a:tc>
                <a:tc>
                  <a:txBody>
                    <a:bodyPr/>
                    <a:lstStyle/>
                    <a:p>
                      <a:endParaRPr lang="en-US"/>
                    </a:p>
                  </a:txBody>
                  <a:tcPr/>
                </a:tc>
                <a:tc>
                  <a:txBody>
                    <a:bodyPr/>
                    <a:lstStyle/>
                    <a:p>
                      <a:endParaRPr lang="en-US"/>
                    </a:p>
                  </a:txBody>
                  <a:tcPr/>
                </a:tc>
              </a:tr>
              <a:tr h="802849">
                <a:tc>
                  <a:txBody>
                    <a:bodyPr/>
                    <a:lstStyle/>
                    <a:p>
                      <a:r>
                        <a:rPr lang="en-US" dirty="0" smtClean="0"/>
                        <a:t>2) </a:t>
                      </a:r>
                      <a:endParaRPr lang="en-US" dirty="0"/>
                    </a:p>
                  </a:txBody>
                  <a:tcPr/>
                </a:tc>
                <a:tc>
                  <a:txBody>
                    <a:bodyPr/>
                    <a:lstStyle/>
                    <a:p>
                      <a:endParaRPr lang="en-US" dirty="0"/>
                    </a:p>
                  </a:txBody>
                  <a:tcPr/>
                </a:tc>
                <a:tc>
                  <a:txBody>
                    <a:bodyPr/>
                    <a:lstStyle/>
                    <a:p>
                      <a:endParaRPr lang="en-US"/>
                    </a:p>
                  </a:txBody>
                  <a:tcPr/>
                </a:tc>
              </a:tr>
              <a:tr h="802849">
                <a:tc>
                  <a:txBody>
                    <a:bodyPr/>
                    <a:lstStyle/>
                    <a:p>
                      <a:r>
                        <a:rPr lang="en-US" dirty="0" smtClean="0"/>
                        <a:t>3) </a:t>
                      </a:r>
                      <a:endParaRPr lang="en-US" dirty="0"/>
                    </a:p>
                  </a:txBody>
                  <a:tcPr/>
                </a:tc>
                <a:tc>
                  <a:txBody>
                    <a:bodyPr/>
                    <a:lstStyle/>
                    <a:p>
                      <a:endParaRPr lang="en-US"/>
                    </a:p>
                  </a:txBody>
                  <a:tcPr/>
                </a:tc>
                <a:tc>
                  <a:txBody>
                    <a:bodyPr/>
                    <a:lstStyle/>
                    <a:p>
                      <a:endParaRPr lang="en-US" dirty="0"/>
                    </a:p>
                  </a:txBody>
                  <a:tcPr/>
                </a:tc>
              </a:tr>
            </a:tbl>
          </a:graphicData>
        </a:graphic>
      </p:graphicFrame>
      <p:sp>
        <p:nvSpPr>
          <p:cNvPr id="5" name="TextBox 4"/>
          <p:cNvSpPr txBox="1"/>
          <p:nvPr/>
        </p:nvSpPr>
        <p:spPr>
          <a:xfrm>
            <a:off x="6477000" y="6248400"/>
            <a:ext cx="2057400" cy="369332"/>
          </a:xfrm>
          <a:prstGeom prst="rect">
            <a:avLst/>
          </a:prstGeom>
          <a:noFill/>
        </p:spPr>
        <p:txBody>
          <a:bodyPr wrap="square" rtlCol="0">
            <a:spAutoFit/>
          </a:bodyPr>
          <a:lstStyle/>
          <a:p>
            <a:r>
              <a:rPr lang="en-GB" dirty="0" smtClean="0"/>
              <a:t>15 minutes</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0113" y="785657"/>
            <a:ext cx="6921500" cy="478155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7181" name="TextBox 14"/>
          <p:cNvSpPr txBox="1">
            <a:spLocks noChangeArrowheads="1"/>
          </p:cNvSpPr>
          <p:nvPr/>
        </p:nvSpPr>
        <p:spPr bwMode="auto">
          <a:xfrm>
            <a:off x="5875694" y="785813"/>
            <a:ext cx="23542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400" b="1" dirty="0"/>
              <a:t>THE SYSTEMS</a:t>
            </a:r>
          </a:p>
        </p:txBody>
      </p:sp>
      <p:sp>
        <p:nvSpPr>
          <p:cNvPr id="2" name="TextBox 1"/>
          <p:cNvSpPr txBox="1"/>
          <p:nvPr/>
        </p:nvSpPr>
        <p:spPr>
          <a:xfrm>
            <a:off x="533400" y="4390224"/>
            <a:ext cx="2355078" cy="1200329"/>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p:txBody>
      </p:sp>
      <p:sp>
        <p:nvSpPr>
          <p:cNvPr id="3" name="Rectangle 2"/>
          <p:cNvSpPr/>
          <p:nvPr/>
        </p:nvSpPr>
        <p:spPr>
          <a:xfrm>
            <a:off x="2480825" y="5566898"/>
            <a:ext cx="4572000" cy="923330"/>
          </a:xfrm>
          <a:prstGeom prst="rect">
            <a:avLst/>
          </a:prstGeom>
        </p:spPr>
        <p:txBody>
          <a:bodyPr>
            <a:spAutoFit/>
          </a:bodyPr>
          <a:lstStyle/>
          <a:p>
            <a:pPr algn="ctr">
              <a:defRPr/>
            </a:pPr>
            <a:r>
              <a:rPr lang="en-US" dirty="0"/>
              <a:t>Effectiveness of a building is measured by the ability to bear and respond to the internal and external activity and changes.</a:t>
            </a:r>
          </a:p>
        </p:txBody>
      </p:sp>
    </p:spTree>
    <p:extLst>
      <p:ext uri="{BB962C8B-B14F-4D97-AF65-F5344CB8AC3E}">
        <p14:creationId xmlns:p14="http://schemas.microsoft.com/office/powerpoint/2010/main" val="6368596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txBox="1">
            <a:spLocks noGrp="1"/>
          </p:cNvSpPr>
          <p:nvPr>
            <p:ph idx="1"/>
          </p:nvPr>
        </p:nvSpPr>
        <p:spPr>
          <a:xfrm>
            <a:off x="485725" y="1135285"/>
            <a:ext cx="8229600" cy="4525963"/>
          </a:xfrm>
          <a:prstGeom prst="rect">
            <a:avLst/>
          </a:prstGeom>
        </p:spPr>
        <p:txBody>
          <a:bodyPr vert="horz" lIns="91440" tIns="45720" rIns="91440" bIns="45720" rtlCol="0" anchor="t">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1600" dirty="0">
              <a:solidFill>
                <a:srgbClr val="FF0000"/>
              </a:solidFill>
              <a:latin typeface="Calibri" pitchFamily="34" charset="0"/>
            </a:endParaRPr>
          </a:p>
          <a:p>
            <a:endParaRPr lang="en-GB" sz="1600" dirty="0" smtClean="0">
              <a:solidFill>
                <a:srgbClr val="FF0000"/>
              </a:solidFill>
              <a:latin typeface="Calibri" pitchFamily="34" charset="0"/>
            </a:endParaRPr>
          </a:p>
          <a:p>
            <a:pPr algn="l"/>
            <a:endParaRPr lang="en-GB" sz="1800" dirty="0" smtClean="0">
              <a:latin typeface="+mn-lt"/>
            </a:endParaRPr>
          </a:p>
          <a:p>
            <a:pPr algn="l"/>
            <a:r>
              <a:rPr lang="en-GB" sz="1800" dirty="0" smtClean="0">
                <a:latin typeface="+mn-lt"/>
              </a:rPr>
              <a:t/>
            </a:r>
            <a:br>
              <a:rPr lang="en-GB" sz="1800" dirty="0" smtClean="0">
                <a:latin typeface="+mn-lt"/>
              </a:rPr>
            </a:br>
            <a:endParaRPr lang="en-GB" sz="1800" dirty="0">
              <a:latin typeface="+mn-lt"/>
            </a:endParaRPr>
          </a:p>
        </p:txBody>
      </p:sp>
      <p:sp>
        <p:nvSpPr>
          <p:cNvPr id="6" name="Rectangle 5"/>
          <p:cNvSpPr/>
          <p:nvPr/>
        </p:nvSpPr>
        <p:spPr>
          <a:xfrm>
            <a:off x="948932" y="2480935"/>
            <a:ext cx="7246136" cy="954107"/>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r>
              <a:rPr lang="en-GB" sz="1600" dirty="0">
                <a:ln w="10541" cmpd="sng">
                  <a:noFill/>
                  <a:prstDash val="solid"/>
                </a:ln>
                <a:latin typeface="Calibri" pitchFamily="34" charset="0"/>
              </a:rPr>
              <a:t> </a:t>
            </a:r>
            <a:r>
              <a:rPr lang="en-GB" sz="1600" dirty="0" smtClean="0">
                <a:ln w="10541" cmpd="sng">
                  <a:noFill/>
                  <a:prstDash val="solid"/>
                </a:ln>
                <a:latin typeface="Calibri" pitchFamily="34" charset="0"/>
              </a:rPr>
              <a:t>            </a:t>
            </a:r>
            <a:r>
              <a:rPr lang="en-GB" sz="2000" dirty="0" smtClean="0">
                <a:ln w="10541" cmpd="sng">
                  <a:noFill/>
                  <a:prstDash val="solid"/>
                </a:ln>
                <a:latin typeface="Calibri" pitchFamily="34" charset="0"/>
              </a:rPr>
              <a:t>     </a:t>
            </a:r>
            <a:r>
              <a:rPr lang="en-GB" sz="2000" b="1" dirty="0" smtClean="0">
                <a:ln w="10541" cmpd="sng">
                  <a:noFill/>
                  <a:prstDash val="solid"/>
                </a:ln>
                <a:latin typeface="Calibri" pitchFamily="34" charset="0"/>
              </a:rPr>
              <a:t>What </a:t>
            </a:r>
            <a:r>
              <a:rPr lang="en-GB" sz="2000" b="1" dirty="0">
                <a:ln w="10541" cmpd="sng">
                  <a:noFill/>
                  <a:prstDash val="solid"/>
                </a:ln>
                <a:latin typeface="Calibri" pitchFamily="34" charset="0"/>
              </a:rPr>
              <a:t>are the </a:t>
            </a:r>
            <a:r>
              <a:rPr lang="en-GB" sz="2000" b="1" dirty="0" smtClean="0">
                <a:ln w="10541" cmpd="sng">
                  <a:noFill/>
                  <a:prstDash val="solid"/>
                </a:ln>
                <a:latin typeface="Calibri" pitchFamily="34" charset="0"/>
              </a:rPr>
              <a:t>Key Mechanical &amp; Electrical (M&amp;E) </a:t>
            </a:r>
          </a:p>
          <a:p>
            <a:r>
              <a:rPr lang="en-GB" sz="2000" b="1" dirty="0" smtClean="0">
                <a:ln w="10541" cmpd="sng">
                  <a:noFill/>
                  <a:prstDash val="solid"/>
                </a:ln>
                <a:latin typeface="Calibri" pitchFamily="34" charset="0"/>
              </a:rPr>
              <a:t>                                              building services?</a:t>
            </a:r>
          </a:p>
          <a:p>
            <a:pPr algn="ctr"/>
            <a:endParaRPr lang="en-GB" sz="1600" dirty="0">
              <a:ln w="10541" cmpd="sng">
                <a:noFill/>
                <a:prstDash val="solid"/>
              </a:ln>
              <a:latin typeface="Calibri" pitchFamily="34" charset="0"/>
            </a:endParaRPr>
          </a:p>
        </p:txBody>
      </p:sp>
      <p:sp>
        <p:nvSpPr>
          <p:cNvPr id="2" name="TextBox 1"/>
          <p:cNvSpPr txBox="1"/>
          <p:nvPr/>
        </p:nvSpPr>
        <p:spPr>
          <a:xfrm>
            <a:off x="762000" y="838200"/>
            <a:ext cx="6400800" cy="646331"/>
          </a:xfrm>
          <a:prstGeom prst="rect">
            <a:avLst/>
          </a:prstGeom>
          <a:noFill/>
        </p:spPr>
        <p:txBody>
          <a:bodyPr wrap="square" rtlCol="0">
            <a:spAutoFit/>
          </a:bodyPr>
          <a:lstStyle/>
          <a:p>
            <a:r>
              <a:rPr lang="en-GB" sz="3600" dirty="0" smtClean="0">
                <a:solidFill>
                  <a:schemeClr val="tx2"/>
                </a:solidFill>
              </a:rPr>
              <a:t>Building Services</a:t>
            </a:r>
            <a:endParaRPr lang="en-GB" sz="3600" dirty="0">
              <a:solidFill>
                <a:schemeClr val="tx2"/>
              </a:solidFill>
            </a:endParaRPr>
          </a:p>
        </p:txBody>
      </p:sp>
      <p:sp>
        <p:nvSpPr>
          <p:cNvPr id="3" name="TextBox 2"/>
          <p:cNvSpPr txBox="1"/>
          <p:nvPr/>
        </p:nvSpPr>
        <p:spPr>
          <a:xfrm>
            <a:off x="5334000" y="5486400"/>
            <a:ext cx="2590800" cy="584775"/>
          </a:xfrm>
          <a:prstGeom prst="rect">
            <a:avLst/>
          </a:prstGeom>
          <a:noFill/>
        </p:spPr>
        <p:txBody>
          <a:bodyPr wrap="square" rtlCol="0">
            <a:spAutoFit/>
          </a:bodyPr>
          <a:lstStyle/>
          <a:p>
            <a:r>
              <a:rPr lang="en-GB" sz="3200" b="1" dirty="0" smtClean="0">
                <a:solidFill>
                  <a:srgbClr val="0070C0"/>
                </a:solidFill>
              </a:rPr>
              <a:t>HANDOUTS</a:t>
            </a:r>
            <a:endParaRPr lang="en-US" sz="3200" b="1" dirty="0">
              <a:solidFill>
                <a:srgbClr val="0070C0"/>
              </a:solidFill>
            </a:endParaRPr>
          </a:p>
        </p:txBody>
      </p:sp>
    </p:spTree>
    <p:extLst>
      <p:ext uri="{BB962C8B-B14F-4D97-AF65-F5344CB8AC3E}">
        <p14:creationId xmlns:p14="http://schemas.microsoft.com/office/powerpoint/2010/main" val="3324150154"/>
      </p:ext>
    </p:extLst>
  </p:cSld>
  <p:clrMapOvr>
    <a:masterClrMapping/>
  </p:clrMapOvr>
  <p:transition spd="slow" advClick="0" advTm="5000">
    <p:push dir="u"/>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914400"/>
            <a:ext cx="8686800" cy="5803512"/>
          </a:xfrm>
          <a:prstGeom prst="rect">
            <a:avLst/>
          </a:prstGeom>
        </p:spPr>
        <p:txBody>
          <a:bodyPr wrap="square">
            <a:spAutoFit/>
          </a:bodyPr>
          <a:lstStyle/>
          <a:p>
            <a:r>
              <a:rPr lang="en-GB" sz="1600" b="1" u="sng" dirty="0" smtClean="0"/>
              <a:t>Key Mechanical Services</a:t>
            </a:r>
          </a:p>
          <a:p>
            <a:endParaRPr lang="en-GB" sz="1600" b="1" dirty="0" smtClean="0"/>
          </a:p>
          <a:p>
            <a:pPr>
              <a:lnSpc>
                <a:spcPct val="150000"/>
              </a:lnSpc>
              <a:spcAft>
                <a:spcPts val="600"/>
              </a:spcAft>
              <a:buFont typeface="Arial" pitchFamily="34" charset="0"/>
              <a:buChar char="•"/>
            </a:pPr>
            <a:r>
              <a:rPr lang="en-GB" sz="1600" b="1" dirty="0" smtClean="0"/>
              <a:t> Heating</a:t>
            </a:r>
            <a:r>
              <a:rPr lang="en-GB" sz="1600" dirty="0" smtClean="0"/>
              <a:t> - Low temperature hot water (LTHW) supplied by boilers and pumps via pipe work systems - feeding radiators, heaters, air conditioning systems (HVAC) and fan coil units (FCU’s)</a:t>
            </a:r>
          </a:p>
          <a:p>
            <a:pPr>
              <a:lnSpc>
                <a:spcPct val="150000"/>
              </a:lnSpc>
              <a:spcAft>
                <a:spcPts val="600"/>
              </a:spcAft>
              <a:buFont typeface="Arial" pitchFamily="34" charset="0"/>
              <a:buChar char="•"/>
            </a:pPr>
            <a:r>
              <a:rPr lang="en-GB" sz="1600" b="1" dirty="0" smtClean="0"/>
              <a:t> Cooling</a:t>
            </a:r>
            <a:r>
              <a:rPr lang="en-GB" sz="1600" dirty="0" smtClean="0"/>
              <a:t> - Chilled water (CHW) supplied by chillers and pumps via pipe work systems - feeding air conditioning systems (HVAC) and fan coil units (FCU’s) and cooling units for electrical switch rooms</a:t>
            </a:r>
          </a:p>
          <a:p>
            <a:pPr>
              <a:lnSpc>
                <a:spcPct val="150000"/>
              </a:lnSpc>
              <a:spcAft>
                <a:spcPts val="600"/>
              </a:spcAft>
              <a:buFont typeface="Arial" pitchFamily="34" charset="0"/>
              <a:buChar char="•"/>
            </a:pPr>
            <a:r>
              <a:rPr lang="en-GB" sz="1600" b="1" dirty="0" smtClean="0"/>
              <a:t> Gas</a:t>
            </a:r>
            <a:r>
              <a:rPr lang="en-GB" sz="1600" dirty="0" smtClean="0"/>
              <a:t> – Generally used to supply the boilers and fit out kitchens</a:t>
            </a:r>
          </a:p>
          <a:p>
            <a:pPr>
              <a:lnSpc>
                <a:spcPct val="150000"/>
              </a:lnSpc>
              <a:spcAft>
                <a:spcPts val="600"/>
              </a:spcAft>
              <a:buFont typeface="Arial" pitchFamily="34" charset="0"/>
              <a:buChar char="•"/>
            </a:pPr>
            <a:r>
              <a:rPr lang="en-GB" sz="1600" b="1" dirty="0" smtClean="0"/>
              <a:t> Drainage</a:t>
            </a:r>
            <a:r>
              <a:rPr lang="en-GB" sz="1600" dirty="0" smtClean="0"/>
              <a:t> - Soil &amp; vent and rainwater draining into sumps and sewers controlled by pumps via pipe  work systems</a:t>
            </a:r>
          </a:p>
          <a:p>
            <a:pPr>
              <a:lnSpc>
                <a:spcPct val="150000"/>
              </a:lnSpc>
              <a:spcAft>
                <a:spcPts val="600"/>
              </a:spcAft>
              <a:buFont typeface="Arial" pitchFamily="34" charset="0"/>
              <a:buChar char="•"/>
            </a:pPr>
            <a:r>
              <a:rPr lang="en-GB" sz="1600" b="1" dirty="0" smtClean="0"/>
              <a:t> Water services </a:t>
            </a:r>
            <a:r>
              <a:rPr lang="en-GB" sz="1600" dirty="0" smtClean="0"/>
              <a:t>- Water supplies for domestic use and plant services – stored in tanks &amp; supplied by pumps via pipe work systems</a:t>
            </a:r>
          </a:p>
          <a:p>
            <a:pPr>
              <a:lnSpc>
                <a:spcPct val="150000"/>
              </a:lnSpc>
              <a:spcAft>
                <a:spcPts val="600"/>
              </a:spcAft>
              <a:buFont typeface="Arial" pitchFamily="34" charset="0"/>
              <a:buChar char="•"/>
            </a:pPr>
            <a:r>
              <a:rPr lang="en-GB" sz="1600" b="1" dirty="0" smtClean="0"/>
              <a:t> Fire Protection </a:t>
            </a:r>
            <a:r>
              <a:rPr lang="en-GB" sz="1600" dirty="0" smtClean="0"/>
              <a:t>- Sprinklers and wet/dry risers – stored in tanks &amp; supplied by pumps via pipe work systems (wet risers have pumps, dry risers do not have pumps for fire service use)</a:t>
            </a:r>
            <a:endParaRPr lang="en-GB" sz="1600" b="1" dirty="0" smtClean="0"/>
          </a:p>
          <a:p>
            <a:pPr>
              <a:lnSpc>
                <a:spcPct val="150000"/>
              </a:lnSpc>
              <a:spcAft>
                <a:spcPts val="600"/>
              </a:spcAft>
              <a:buFont typeface="Arial" pitchFamily="34" charset="0"/>
              <a:buChar char="•"/>
            </a:pPr>
            <a:r>
              <a:rPr lang="en-GB" sz="1600" b="1" dirty="0" smtClean="0"/>
              <a:t> Heating Ventilation &amp; Air Conditioning (HVAC) </a:t>
            </a:r>
            <a:r>
              <a:rPr lang="en-GB" sz="1600" dirty="0" smtClean="0"/>
              <a:t>- Supply &amp; extract air – supplied &amp; extracted by air handling units (AHU’s) &amp; fans via ductwork systems</a:t>
            </a:r>
          </a:p>
        </p:txBody>
      </p:sp>
      <p:sp>
        <p:nvSpPr>
          <p:cNvPr id="3" name="Title 1"/>
          <p:cNvSpPr txBox="1">
            <a:spLocks/>
          </p:cNvSpPr>
          <p:nvPr/>
        </p:nvSpPr>
        <p:spPr>
          <a:xfrm>
            <a:off x="381000" y="228600"/>
            <a:ext cx="8229600" cy="634082"/>
          </a:xfrm>
          <a:prstGeom prst="rect">
            <a:avLst/>
          </a:prstGeom>
          <a:solidFill>
            <a:schemeClr val="bg1">
              <a:lumMod val="95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b="1" dirty="0" smtClean="0">
                <a:solidFill>
                  <a:srgbClr val="00B0F0"/>
                </a:solidFill>
              </a:rPr>
              <a:t>Engineering Services </a:t>
            </a:r>
            <a:endParaRPr lang="en-GB" sz="2000" b="1" dirty="0">
              <a:solidFill>
                <a:srgbClr val="00B0F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 calcmode="lin" valueType="num">
                                      <p:cBhvr additive="base">
                                        <p:cTn id="4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1066800"/>
            <a:ext cx="8458200" cy="5478423"/>
          </a:xfrm>
          <a:prstGeom prst="rect">
            <a:avLst/>
          </a:prstGeom>
        </p:spPr>
        <p:txBody>
          <a:bodyPr wrap="square">
            <a:spAutoFit/>
          </a:bodyPr>
          <a:lstStyle/>
          <a:p>
            <a:r>
              <a:rPr lang="en-GB" sz="1600" b="1" u="sng" dirty="0" smtClean="0"/>
              <a:t>Key Electrical Services</a:t>
            </a:r>
          </a:p>
          <a:p>
            <a:endParaRPr lang="en-GB" sz="1600" b="1" u="sng" dirty="0" smtClean="0"/>
          </a:p>
          <a:p>
            <a:pPr algn="just">
              <a:lnSpc>
                <a:spcPct val="150000"/>
              </a:lnSpc>
              <a:spcAft>
                <a:spcPts val="600"/>
              </a:spcAft>
              <a:buFont typeface="Arial" pitchFamily="34" charset="0"/>
              <a:buChar char="•"/>
            </a:pPr>
            <a:r>
              <a:rPr lang="en-GB" sz="1600" b="1" dirty="0" smtClean="0"/>
              <a:t> High Voltage cables (HV) </a:t>
            </a:r>
            <a:r>
              <a:rPr lang="en-GB" sz="1600" dirty="0" smtClean="0"/>
              <a:t>- Incoming supplies from electrical utility companies</a:t>
            </a:r>
          </a:p>
          <a:p>
            <a:pPr algn="just">
              <a:lnSpc>
                <a:spcPct val="150000"/>
              </a:lnSpc>
              <a:spcAft>
                <a:spcPts val="600"/>
              </a:spcAft>
              <a:buFont typeface="Arial" pitchFamily="34" charset="0"/>
              <a:buChar char="•"/>
            </a:pPr>
            <a:r>
              <a:rPr lang="en-GB" sz="1600" b="1" dirty="0" smtClean="0"/>
              <a:t> High Voltage cables (HV)</a:t>
            </a:r>
            <a:r>
              <a:rPr lang="en-GB" sz="1600" dirty="0" smtClean="0"/>
              <a:t> - Supplies from electrical HV switch rooms to electrical LV switch rooms </a:t>
            </a:r>
          </a:p>
          <a:p>
            <a:pPr algn="just">
              <a:lnSpc>
                <a:spcPct val="150000"/>
              </a:lnSpc>
              <a:spcAft>
                <a:spcPts val="600"/>
              </a:spcAft>
              <a:buFont typeface="Arial" pitchFamily="34" charset="0"/>
              <a:buChar char="•"/>
            </a:pPr>
            <a:r>
              <a:rPr lang="en-GB" sz="1600" b="1" dirty="0" smtClean="0"/>
              <a:t> Low Voltage cables (LV) </a:t>
            </a:r>
            <a:r>
              <a:rPr lang="en-GB" sz="1600" dirty="0" smtClean="0"/>
              <a:t>- Supplies from electrical LV switch rooms to main mechanical plant and main mechanical plant control panels</a:t>
            </a:r>
          </a:p>
          <a:p>
            <a:pPr algn="just">
              <a:lnSpc>
                <a:spcPct val="150000"/>
              </a:lnSpc>
              <a:spcAft>
                <a:spcPts val="600"/>
              </a:spcAft>
              <a:buFont typeface="Arial" pitchFamily="34" charset="0"/>
              <a:buChar char="•"/>
            </a:pPr>
            <a:r>
              <a:rPr lang="en-GB" sz="1600" b="1" dirty="0" smtClean="0"/>
              <a:t> Low Voltage cables (LV) </a:t>
            </a:r>
            <a:r>
              <a:rPr lang="en-GB" sz="1600" dirty="0" smtClean="0"/>
              <a:t>- Supplies from electrical LV switch rooms to electrical distribution boards, equipment and control panels</a:t>
            </a:r>
          </a:p>
          <a:p>
            <a:pPr algn="just">
              <a:lnSpc>
                <a:spcPct val="150000"/>
              </a:lnSpc>
              <a:spcAft>
                <a:spcPts val="600"/>
              </a:spcAft>
              <a:buFont typeface="Arial" pitchFamily="34" charset="0"/>
              <a:buChar char="•"/>
            </a:pPr>
            <a:r>
              <a:rPr lang="en-GB" sz="1600" b="1" dirty="0" smtClean="0"/>
              <a:t> Electrical Containment </a:t>
            </a:r>
            <a:r>
              <a:rPr lang="en-GB" sz="1600" dirty="0" smtClean="0"/>
              <a:t>- Ladder rack, cable tray/basket, </a:t>
            </a:r>
            <a:r>
              <a:rPr lang="en-GB" sz="1600" dirty="0" err="1" smtClean="0"/>
              <a:t>trunking</a:t>
            </a:r>
            <a:r>
              <a:rPr lang="en-GB" sz="1600" dirty="0" smtClean="0"/>
              <a:t> and conduit for installation of electrical services</a:t>
            </a:r>
          </a:p>
          <a:p>
            <a:pPr algn="just">
              <a:lnSpc>
                <a:spcPct val="150000"/>
              </a:lnSpc>
              <a:spcAft>
                <a:spcPts val="600"/>
              </a:spcAft>
              <a:buFont typeface="Arial" pitchFamily="34" charset="0"/>
              <a:buChar char="•"/>
            </a:pPr>
            <a:r>
              <a:rPr lang="en-GB" sz="1600" b="1" dirty="0" smtClean="0"/>
              <a:t> </a:t>
            </a:r>
            <a:r>
              <a:rPr lang="en-GB" sz="1600" b="1" dirty="0" err="1" smtClean="0"/>
              <a:t>Busbars</a:t>
            </a:r>
            <a:r>
              <a:rPr lang="en-GB" sz="1600" dirty="0" smtClean="0"/>
              <a:t> – Utilised to feed heavy duty plant items and multiple electrical supplies such as electrical risers</a:t>
            </a:r>
          </a:p>
          <a:p>
            <a:pPr algn="just">
              <a:lnSpc>
                <a:spcPct val="150000"/>
              </a:lnSpc>
              <a:spcAft>
                <a:spcPts val="600"/>
              </a:spcAft>
              <a:buFont typeface="Arial" pitchFamily="34" charset="0"/>
              <a:buChar char="•"/>
            </a:pPr>
            <a:r>
              <a:rPr lang="en-GB" sz="1600" b="1" dirty="0" smtClean="0"/>
              <a:t> Lighting &amp; Small Power </a:t>
            </a:r>
            <a:r>
              <a:rPr lang="en-GB" sz="1600" dirty="0" smtClean="0"/>
              <a:t>- Outgoing electrical circuits from distribution boards and control panels </a:t>
            </a:r>
          </a:p>
        </p:txBody>
      </p:sp>
      <p:sp>
        <p:nvSpPr>
          <p:cNvPr id="3" name="Title 1"/>
          <p:cNvSpPr txBox="1">
            <a:spLocks/>
          </p:cNvSpPr>
          <p:nvPr/>
        </p:nvSpPr>
        <p:spPr>
          <a:xfrm>
            <a:off x="457200" y="274638"/>
            <a:ext cx="8229600" cy="634082"/>
          </a:xfrm>
          <a:prstGeom prst="rect">
            <a:avLst/>
          </a:prstGeom>
          <a:solidFill>
            <a:schemeClr val="bg1">
              <a:lumMod val="95000"/>
            </a:scheme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000" dirty="0" smtClean="0">
                <a:solidFill>
                  <a:srgbClr val="00B0F0"/>
                </a:solidFill>
              </a:rPr>
              <a:t>Engineering Services </a:t>
            </a:r>
            <a:endParaRPr lang="en-GB" sz="2000" dirty="0">
              <a:solidFill>
                <a:srgbClr val="00B0F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 calcmode="lin" valueType="num">
                                      <p:cBhvr additive="base">
                                        <p:cTn id="4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Rectangle 1"/>
          <p:cNvSpPr/>
          <p:nvPr/>
        </p:nvSpPr>
        <p:spPr>
          <a:xfrm>
            <a:off x="304800" y="179249"/>
            <a:ext cx="8305800" cy="6678751"/>
          </a:xfrm>
          <a:prstGeom prst="rect">
            <a:avLst/>
          </a:prstGeom>
        </p:spPr>
        <p:txBody>
          <a:bodyPr wrap="square">
            <a:spAutoFit/>
          </a:bodyPr>
          <a:lstStyle/>
          <a:p>
            <a:endParaRPr lang="en-GB" dirty="0"/>
          </a:p>
          <a:p>
            <a:endParaRPr lang="en-GB" dirty="0"/>
          </a:p>
          <a:p>
            <a:r>
              <a:rPr lang="en-GB" sz="3200" b="1" dirty="0">
                <a:solidFill>
                  <a:srgbClr val="0070C0"/>
                </a:solidFill>
              </a:rPr>
              <a:t>Energy use in buildings </a:t>
            </a:r>
            <a:endParaRPr lang="en-GB" sz="3200" b="1" dirty="0" smtClean="0">
              <a:solidFill>
                <a:srgbClr val="0070C0"/>
              </a:solidFill>
            </a:endParaRPr>
          </a:p>
          <a:p>
            <a:endParaRPr lang="en-GB" sz="2400" dirty="0"/>
          </a:p>
          <a:p>
            <a:r>
              <a:rPr lang="en-GB" sz="2400" dirty="0" smtClean="0"/>
              <a:t>Accounts for 50</a:t>
            </a:r>
            <a:r>
              <a:rPr lang="en-GB" sz="2400" dirty="0"/>
              <a:t>%  </a:t>
            </a:r>
            <a:r>
              <a:rPr lang="en-GB" sz="2400" dirty="0" smtClean="0"/>
              <a:t>of  </a:t>
            </a:r>
            <a:r>
              <a:rPr lang="en-GB" sz="2400" dirty="0"/>
              <a:t>all </a:t>
            </a:r>
            <a:r>
              <a:rPr lang="en-GB" sz="2400" dirty="0" smtClean="0"/>
              <a:t>energy consumed.</a:t>
            </a:r>
            <a:endParaRPr lang="en-GB" sz="2400" dirty="0"/>
          </a:p>
          <a:p>
            <a:endParaRPr lang="en-GB" sz="2400" dirty="0"/>
          </a:p>
          <a:p>
            <a:r>
              <a:rPr lang="en-GB" sz="2400" dirty="0" smtClean="0"/>
              <a:t>85</a:t>
            </a:r>
            <a:r>
              <a:rPr lang="en-GB" sz="2400" dirty="0"/>
              <a:t>% </a:t>
            </a:r>
            <a:r>
              <a:rPr lang="en-GB" sz="2400" dirty="0" smtClean="0"/>
              <a:t> of that 50 used </a:t>
            </a:r>
            <a:r>
              <a:rPr lang="en-GB" sz="2400" dirty="0"/>
              <a:t>for low temperature </a:t>
            </a:r>
            <a:r>
              <a:rPr lang="en-GB" sz="2400" dirty="0" smtClean="0"/>
              <a:t>application like </a:t>
            </a:r>
          </a:p>
          <a:p>
            <a:r>
              <a:rPr lang="en-GB" sz="2400" dirty="0" smtClean="0"/>
              <a:t>Space Heating / Cooling and Water Heating….so </a:t>
            </a:r>
          </a:p>
          <a:p>
            <a:endParaRPr lang="en-GB" sz="2400" dirty="0"/>
          </a:p>
          <a:p>
            <a:r>
              <a:rPr lang="en-GB" sz="2400" dirty="0" smtClean="0"/>
              <a:t>What can we do to influence? </a:t>
            </a:r>
          </a:p>
          <a:p>
            <a:endParaRPr lang="en-GB" sz="2400" dirty="0"/>
          </a:p>
          <a:p>
            <a:pPr>
              <a:buFont typeface="Arial" pitchFamily="34" charset="0"/>
              <a:buChar char="•"/>
            </a:pPr>
            <a:r>
              <a:rPr lang="en-GB" sz="2800" dirty="0" smtClean="0"/>
              <a:t> Appropriate </a:t>
            </a:r>
            <a:r>
              <a:rPr lang="en-GB" sz="2800" dirty="0"/>
              <a:t>building designs </a:t>
            </a:r>
          </a:p>
          <a:p>
            <a:pPr>
              <a:buFont typeface="Arial" pitchFamily="34" charset="0"/>
              <a:buChar char="•"/>
            </a:pPr>
            <a:r>
              <a:rPr lang="en-GB" sz="2800" dirty="0" smtClean="0"/>
              <a:t> Appropriate </a:t>
            </a:r>
            <a:r>
              <a:rPr lang="en-GB" sz="2800" dirty="0"/>
              <a:t>building service </a:t>
            </a:r>
            <a:endParaRPr lang="en-GB" sz="2800" dirty="0" smtClean="0"/>
          </a:p>
          <a:p>
            <a:r>
              <a:rPr lang="en-GB" sz="2800" dirty="0"/>
              <a:t> </a:t>
            </a:r>
            <a:r>
              <a:rPr lang="en-GB" sz="2800" dirty="0" smtClean="0"/>
              <a:t>  design that responds to need</a:t>
            </a:r>
            <a:endParaRPr lang="en-GB" sz="2800" dirty="0"/>
          </a:p>
          <a:p>
            <a:pPr>
              <a:buFont typeface="Arial" pitchFamily="34" charset="0"/>
              <a:buChar char="•"/>
            </a:pPr>
            <a:r>
              <a:rPr lang="en-GB" sz="2800" dirty="0" smtClean="0"/>
              <a:t> Clean </a:t>
            </a:r>
            <a:r>
              <a:rPr lang="en-GB" sz="2800" dirty="0"/>
              <a:t>and </a:t>
            </a:r>
            <a:r>
              <a:rPr lang="en-GB" sz="2800" dirty="0" smtClean="0"/>
              <a:t>efficient alternative  </a:t>
            </a:r>
          </a:p>
          <a:p>
            <a:r>
              <a:rPr lang="en-GB" sz="2800" dirty="0"/>
              <a:t> </a:t>
            </a:r>
            <a:r>
              <a:rPr lang="en-GB" sz="2800" dirty="0" smtClean="0"/>
              <a:t>  solutions and technologies</a:t>
            </a:r>
          </a:p>
          <a:p>
            <a:pPr marL="457200" indent="-457200">
              <a:buFont typeface="Arial" pitchFamily="34" charset="0"/>
              <a:buChar char="•"/>
            </a:pPr>
            <a:r>
              <a:rPr lang="en-GB" sz="2800" dirty="0" smtClean="0"/>
              <a:t>Sensor Control </a:t>
            </a:r>
            <a:endParaRPr lang="en-GB" sz="2800" dirty="0"/>
          </a:p>
        </p:txBody>
      </p:sp>
      <p:sp>
        <p:nvSpPr>
          <p:cNvPr id="3" name="Rectangle 2"/>
          <p:cNvSpPr>
            <a:spLocks noChangeArrowheads="1"/>
          </p:cNvSpPr>
          <p:nvPr/>
        </p:nvSpPr>
        <p:spPr bwMode="auto">
          <a:xfrm>
            <a:off x="25841325" y="723900"/>
            <a:ext cx="4371975"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4" name="Rectangle 3"/>
          <p:cNvSpPr>
            <a:spLocks noChangeArrowheads="1"/>
          </p:cNvSpPr>
          <p:nvPr/>
        </p:nvSpPr>
        <p:spPr bwMode="auto">
          <a:xfrm>
            <a:off x="25841325" y="723900"/>
            <a:ext cx="4371975"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5" name="Rectangle 4"/>
          <p:cNvSpPr>
            <a:spLocks noChangeArrowheads="1"/>
          </p:cNvSpPr>
          <p:nvPr/>
        </p:nvSpPr>
        <p:spPr bwMode="auto">
          <a:xfrm>
            <a:off x="27979688" y="723900"/>
            <a:ext cx="9525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6" name="Rectangle 5"/>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7" name="Rectangle 6"/>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8" name="Rectangle 7">
            <a:hlinkClick r:id=""/>
          </p:cNvPr>
          <p:cNvSpPr>
            <a:spLocks noChangeArrowheads="1"/>
          </p:cNvSpPr>
          <p:nvPr/>
        </p:nvSpPr>
        <p:spPr bwMode="auto">
          <a:xfrm>
            <a:off x="27979688" y="723900"/>
            <a:ext cx="9525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en-US" altLang="en-US" sz="1000" b="1" i="0" u="sng" strike="noStrike" cap="none" normalizeH="0" baseline="0" smtClean="0">
                <a:ln>
                  <a:noFill/>
                </a:ln>
                <a:solidFill>
                  <a:srgbClr val="CCCCCC"/>
                </a:solidFill>
                <a:effectLst/>
                <a:latin typeface="Tahoma" pitchFamily="34" charset="0"/>
                <a:cs typeface="Tahoma" pitchFamily="34" charset="0"/>
                <a:hlinkClick r:id=""/>
              </a:rPr>
              <a:t>previous</a:t>
            </a:r>
            <a:endParaRPr kumimoji="0" lang="en-US" altLang="en-US" sz="800" b="0" i="0" u="none" strike="noStrike" cap="none" normalizeH="0" baseline="0" smtClean="0">
              <a:ln>
                <a:noFill/>
              </a:ln>
              <a:solidFill>
                <a:srgbClr val="FFFFFF"/>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032" name="Picture 8" descr="http://enerlogics.com/wp-content/uploads/2009/11/CommercialBuildings_EnergyUseSplit_v0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53000" y="3886200"/>
            <a:ext cx="4031733" cy="2794000"/>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9" name="Rectangle 9"/>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317400" rIns="0" bIns="0" numCol="1" anchor="ctr" anchorCtr="0" compatLnSpc="1">
            <a:prstTxWarp prst="textNoShape">
              <a:avLst/>
            </a:prstTxWarp>
            <a:spAutoFit/>
          </a:bodyPr>
          <a:lstStyle/>
          <a:p>
            <a:endParaRPr lang="en-GB"/>
          </a:p>
        </p:txBody>
      </p:sp>
      <p:sp>
        <p:nvSpPr>
          <p:cNvPr id="10" name="Rectangle 10"/>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en-US" altLang="en-US" sz="1000" b="1" i="0" u="sng" strike="noStrike" cap="none" normalizeH="0" baseline="0" smtClean="0">
                <a:ln>
                  <a:noFill/>
                </a:ln>
                <a:solidFill>
                  <a:srgbClr val="CCCCCC"/>
                </a:solidFill>
                <a:effectLst/>
                <a:latin typeface="Tahoma" pitchFamily="34" charset="0"/>
                <a:cs typeface="Tahoma" pitchFamily="34" charset="0"/>
                <a:hlinkClick r:id=""/>
              </a:rPr>
              <a:t>Previous</a:t>
            </a:r>
            <a:endParaRPr kumimoji="0" lang="en-US" altLang="en-US" sz="800" b="0" i="0" u="none" strike="noStrike" cap="none" normalizeH="0" baseline="0" smtClean="0">
              <a:ln>
                <a:noFill/>
              </a:ln>
              <a:solidFill>
                <a:srgbClr val="FFFFFF"/>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1" name="Rectangle 11"/>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63480" rIns="0" bIns="12696"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800" b="0" i="0" u="none" strike="noStrike" cap="none" normalizeH="0" baseline="0" smtClean="0">
              <a:ln>
                <a:noFill/>
              </a:ln>
              <a:solidFill>
                <a:srgbClr val="FFFFFF"/>
              </a:solidFill>
              <a:effectLst/>
              <a:latin typeface="Arial" pitchFamily="34" charset="0"/>
              <a:cs typeface="Arial" pitchFamily="34" charset="0"/>
            </a:endParaRPr>
          </a:p>
          <a:p>
            <a:pPr marL="0" marR="0" lvl="0" indent="0" algn="l" defTabSz="914400" rtl="0" eaLnBrk="0" fontAlgn="ctr" latinLnBrk="0" hangingPunct="0">
              <a:lnSpc>
                <a:spcPct val="100000"/>
              </a:lnSpc>
              <a:spcBef>
                <a:spcPct val="0"/>
              </a:spcBef>
              <a:spcAft>
                <a:spcPct val="0"/>
              </a:spcAft>
              <a:buClrTx/>
              <a:buSzTx/>
              <a:buFontTx/>
              <a:buChar char="•"/>
              <a:tabLst/>
            </a:pPr>
            <a:r>
              <a:rPr kumimoji="0" lang="en-US" altLang="en-US" sz="1000" b="0" i="0" u="none" strike="noStrike" cap="none" normalizeH="0" baseline="0" smtClean="0">
                <a:ln>
                  <a:noFill/>
                </a:ln>
                <a:solidFill>
                  <a:srgbClr val="FFFFFF"/>
                </a:solidFill>
                <a:effectLst/>
                <a:latin typeface="Calibri" pitchFamily="34" charset="0"/>
                <a:cs typeface="Arial" pitchFamily="34" charset="0"/>
                <a:hlinkClick r:id=""/>
              </a:rPr>
              <a:t>  </a:t>
            </a:r>
            <a:endParaRPr kumimoji="0" lang="en-US" altLang="en-US" sz="2000" b="0" i="0" u="none" strike="noStrike" cap="none" normalizeH="0" baseline="0" smtClean="0">
              <a:ln>
                <a:noFill/>
              </a:ln>
              <a:solidFill>
                <a:srgbClr val="FFFFFF"/>
              </a:solidFill>
              <a:effectLst/>
              <a:latin typeface="Calibri" pitchFamily="34" charset="0"/>
              <a:cs typeface="Arial" pitchFamily="34" charset="0"/>
            </a:endParaRPr>
          </a:p>
          <a:p>
            <a:pPr marL="0" marR="0" lvl="0" indent="0" algn="l" defTabSz="914400" rtl="0" eaLnBrk="0" fontAlgn="ctr" latinLnBrk="0" hangingPunct="0">
              <a:lnSpc>
                <a:spcPct val="100000"/>
              </a:lnSpc>
              <a:spcBef>
                <a:spcPct val="0"/>
              </a:spcBef>
              <a:spcAft>
                <a:spcPct val="0"/>
              </a:spcAft>
              <a:buClrTx/>
              <a:buSzTx/>
              <a:buFontTx/>
              <a:buChar char="•"/>
              <a:tabLst/>
            </a:pPr>
            <a:r>
              <a:rPr kumimoji="0" lang="en-US" altLang="en-US" sz="1000" b="0" i="0" u="none" strike="noStrike" cap="none" normalizeH="0" baseline="0" smtClean="0">
                <a:ln>
                  <a:noFill/>
                </a:ln>
                <a:solidFill>
                  <a:srgbClr val="FFFFFF"/>
                </a:solidFill>
                <a:effectLst/>
                <a:latin typeface="Calibri" pitchFamily="34" charset="0"/>
                <a:cs typeface="Arial" pitchFamily="34" charset="0"/>
                <a:hlinkClick r:id=""/>
              </a:rPr>
              <a:t>  </a:t>
            </a:r>
            <a:endParaRPr kumimoji="0" lang="en-US" altLang="en-US" sz="1200" b="0" i="0" u="none" strike="noStrike" cap="none" normalizeH="0" baseline="0" smtClean="0">
              <a:ln>
                <a:noFill/>
              </a:ln>
              <a:solidFill>
                <a:srgbClr val="FFFFFF"/>
              </a:solidFill>
              <a:effectLst/>
              <a:latin typeface="Arial" pitchFamily="34" charset="0"/>
              <a:cs typeface="Arial" pitchFamily="34" charset="0"/>
            </a:endParaRPr>
          </a:p>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1000" b="1" i="0" u="sng" strike="noStrike" cap="none" normalizeH="0" baseline="0" smtClean="0">
                <a:ln>
                  <a:noFill/>
                </a:ln>
                <a:solidFill>
                  <a:srgbClr val="CCCCCC"/>
                </a:solidFill>
                <a:effectLst/>
                <a:latin typeface="Tahoma" pitchFamily="34" charset="0"/>
                <a:cs typeface="Tahoma" pitchFamily="34" charset="0"/>
                <a:hlinkClick r:id=""/>
              </a:rPr>
              <a:t>Next</a:t>
            </a:r>
            <a:endParaRPr kumimoji="0" lang="en-US" altLang="en-US" sz="800" b="0" i="0" u="none" strike="noStrike" cap="none" normalizeH="0" baseline="0" smtClean="0">
              <a:ln>
                <a:noFill/>
              </a:ln>
              <a:solidFill>
                <a:srgbClr val="FFFFFF"/>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smtClean="0">
              <a:ln>
                <a:noFill/>
              </a:ln>
              <a:solidFill>
                <a:srgbClr val="FFFFFF"/>
              </a:solidFill>
              <a:effectLst/>
              <a:latin typeface="Calibri" pitchFamily="34" charset="0"/>
              <a:cs typeface="Arial" pitchFamily="34" charset="0"/>
            </a:endParaRPr>
          </a:p>
        </p:txBody>
      </p:sp>
      <p:sp>
        <p:nvSpPr>
          <p:cNvPr id="12" name="Rectangle 14"/>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9044" rIns="47610" bIns="0" numCol="1" anchor="ctr" anchorCtr="0" compatLnSpc="1">
            <a:prstTxWarp prst="textNoShape">
              <a:avLst/>
            </a:prstTxWarp>
            <a:spAutoFit/>
          </a:bodyPr>
          <a:lstStyle/>
          <a:p>
            <a:endParaRPr lang="en-GB"/>
          </a:p>
        </p:txBody>
      </p:sp>
      <p:sp>
        <p:nvSpPr>
          <p:cNvPr id="13" name="Rectangle 15"/>
          <p:cNvSpPr>
            <a:spLocks noChangeArrowheads="1"/>
          </p:cNvSpPr>
          <p:nvPr/>
        </p:nvSpPr>
        <p:spPr bwMode="auto">
          <a:xfrm>
            <a:off x="27979688" y="723900"/>
            <a:ext cx="95250" cy="0"/>
          </a:xfrm>
          <a:prstGeom prst="rect">
            <a:avLst/>
          </a:prstGeom>
          <a:solidFill>
            <a:srgbClr val="F1F1F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en-US" altLang="en-US" sz="1000" b="1" i="0" u="sng" strike="noStrike" cap="none" normalizeH="0" baseline="0" smtClean="0">
                <a:ln>
                  <a:noFill/>
                </a:ln>
                <a:solidFill>
                  <a:srgbClr val="CCCCCC"/>
                </a:solidFill>
                <a:effectLst/>
                <a:latin typeface="Tahoma" pitchFamily="34" charset="0"/>
                <a:cs typeface="Tahoma" pitchFamily="34" charset="0"/>
                <a:hlinkClick r:id=""/>
              </a:rPr>
              <a:t>PlayPrevious</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4" name="Rectangle 16"/>
          <p:cNvSpPr>
            <a:spLocks noChangeArrowheads="1"/>
          </p:cNvSpPr>
          <p:nvPr/>
        </p:nvSpPr>
        <p:spPr bwMode="auto">
          <a:xfrm>
            <a:off x="27979688" y="723900"/>
            <a:ext cx="95250" cy="0"/>
          </a:xfrm>
          <a:prstGeom prst="rect">
            <a:avLst/>
          </a:prstGeom>
          <a:solidFill>
            <a:srgbClr val="F1F1F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en-US" altLang="en-US" sz="1000" b="1" i="0" u="sng" strike="noStrike" cap="none" normalizeH="0" baseline="0" smtClean="0">
                <a:ln>
                  <a:noFill/>
                </a:ln>
                <a:solidFill>
                  <a:srgbClr val="CCCCCC"/>
                </a:solidFill>
                <a:effectLst/>
                <a:latin typeface="Tahoma" pitchFamily="34" charset="0"/>
                <a:cs typeface="Tahoma" pitchFamily="34" charset="0"/>
                <a:hlinkClick r:id=""/>
              </a:rPr>
              <a:t>Next</a:t>
            </a: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5" name="Rectangle 17"/>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16" name="Rectangle 18"/>
          <p:cNvSpPr>
            <a:spLocks noChangeArrowheads="1"/>
          </p:cNvSpPr>
          <p:nvPr/>
        </p:nvSpPr>
        <p:spPr bwMode="auto">
          <a:xfrm>
            <a:off x="27979688" y="723900"/>
            <a:ext cx="95250" cy="0"/>
          </a:xfrm>
          <a:prstGeom prst="rect">
            <a:avLst/>
          </a:prstGeom>
          <a:solidFill>
            <a:srgbClr val="EFEFE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en-US" altLang="en-US" sz="1000" b="1" i="0" u="sng" strike="noStrike" cap="none" normalizeH="0" baseline="0" smtClean="0">
                <a:ln>
                  <a:noFill/>
                </a:ln>
                <a:solidFill>
                  <a:srgbClr val="CCCCCC"/>
                </a:solidFill>
                <a:effectLst/>
                <a:latin typeface="Tahoma" pitchFamily="34" charset="0"/>
                <a:cs typeface="Tahoma" pitchFamily="34" charset="0"/>
                <a:hlinkClick r:id=""/>
              </a:rPr>
              <a:t>Close</a:t>
            </a:r>
            <a:endParaRPr kumimoji="0" lang="en-US" altLang="en-US" sz="800" b="0" i="0" u="none" strike="noStrike" cap="none" normalizeH="0" baseline="0" smtClean="0">
              <a:ln>
                <a:noFill/>
              </a:ln>
              <a:solidFill>
                <a:srgbClr val="FFFFFF"/>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7" name="Rectangle 19"/>
          <p:cNvSpPr>
            <a:spLocks noChangeArrowheads="1"/>
          </p:cNvSpPr>
          <p:nvPr/>
        </p:nvSpPr>
        <p:spPr bwMode="auto">
          <a:xfrm>
            <a:off x="27979688" y="723900"/>
            <a:ext cx="9525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18" name="Rectangle 20"/>
          <p:cNvSpPr>
            <a:spLocks noChangeArrowheads="1"/>
          </p:cNvSpPr>
          <p:nvPr/>
        </p:nvSpPr>
        <p:spPr bwMode="auto">
          <a:xfrm>
            <a:off x="27979688" y="723900"/>
            <a:ext cx="95250" cy="0"/>
          </a:xfrm>
          <a:prstGeom prst="rect">
            <a:avLst/>
          </a:prstGeom>
          <a:solidFill>
            <a:srgbClr val="00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GB"/>
          </a:p>
        </p:txBody>
      </p:sp>
      <p:sp>
        <p:nvSpPr>
          <p:cNvPr id="19" name="TextBox 18"/>
          <p:cNvSpPr txBox="1"/>
          <p:nvPr/>
        </p:nvSpPr>
        <p:spPr>
          <a:xfrm>
            <a:off x="304800" y="152400"/>
            <a:ext cx="4267200" cy="369332"/>
          </a:xfrm>
          <a:prstGeom prst="rect">
            <a:avLst/>
          </a:prstGeom>
          <a:solidFill>
            <a:schemeClr val="bg1">
              <a:lumMod val="95000"/>
            </a:schemeClr>
          </a:solidFill>
        </p:spPr>
        <p:txBody>
          <a:bodyPr wrap="square" rtlCol="0">
            <a:spAutoFit/>
          </a:bodyPr>
          <a:lstStyle/>
          <a:p>
            <a:r>
              <a:rPr lang="en-GB" dirty="0" smtClean="0"/>
              <a:t>SUSTAINABLE DESIGN - ECONOMICS</a:t>
            </a:r>
            <a:endParaRPr lang="en-GB" dirty="0"/>
          </a:p>
        </p:txBody>
      </p:sp>
    </p:spTree>
    <p:extLst>
      <p:ext uri="{BB962C8B-B14F-4D97-AF65-F5344CB8AC3E}">
        <p14:creationId xmlns:p14="http://schemas.microsoft.com/office/powerpoint/2010/main" val="3973623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1" end="11"/>
                                            </p:txEl>
                                          </p:spTgt>
                                        </p:tgtEl>
                                        <p:attrNameLst>
                                          <p:attrName>style.visibility</p:attrName>
                                        </p:attrNameLst>
                                      </p:cBhvr>
                                      <p:to>
                                        <p:strVal val="visible"/>
                                      </p:to>
                                    </p:set>
                                    <p:anim calcmode="lin" valueType="num">
                                      <p:cBhvr additive="base">
                                        <p:cTn id="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2" end="12"/>
                                            </p:txEl>
                                          </p:spTgt>
                                        </p:tgtEl>
                                        <p:attrNameLst>
                                          <p:attrName>style.visibility</p:attrName>
                                        </p:attrNameLst>
                                      </p:cBhvr>
                                      <p:to>
                                        <p:strVal val="visible"/>
                                      </p:to>
                                    </p:set>
                                    <p:anim calcmode="lin" valueType="num">
                                      <p:cBhvr additive="base">
                                        <p:cTn id="1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13" end="13"/>
                                            </p:txEl>
                                          </p:spTgt>
                                        </p:tgtEl>
                                        <p:attrNameLst>
                                          <p:attrName>style.visibility</p:attrName>
                                        </p:attrNameLst>
                                      </p:cBhvr>
                                      <p:to>
                                        <p:strVal val="visible"/>
                                      </p:to>
                                    </p:set>
                                    <p:anim calcmode="lin" valueType="num">
                                      <p:cBhvr additive="base">
                                        <p:cTn id="17"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14" end="14"/>
                                            </p:txEl>
                                          </p:spTgt>
                                        </p:tgtEl>
                                        <p:attrNameLst>
                                          <p:attrName>style.visibility</p:attrName>
                                        </p:attrNameLst>
                                      </p:cBhvr>
                                      <p:to>
                                        <p:strVal val="visible"/>
                                      </p:to>
                                    </p:set>
                                    <p:anim calcmode="lin" valueType="num">
                                      <p:cBhvr additive="base">
                                        <p:cTn id="23"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4" end="1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15" end="15"/>
                                            </p:txEl>
                                          </p:spTgt>
                                        </p:tgtEl>
                                        <p:attrNameLst>
                                          <p:attrName>style.visibility</p:attrName>
                                        </p:attrNameLst>
                                      </p:cBhvr>
                                      <p:to>
                                        <p:strVal val="visible"/>
                                      </p:to>
                                    </p:set>
                                    <p:anim calcmode="lin" valueType="num">
                                      <p:cBhvr additive="base">
                                        <p:cTn id="27" dur="500" fill="hold"/>
                                        <p:tgtEl>
                                          <p:spTgt spid="2">
                                            <p:txEl>
                                              <p:pRg st="15" end="1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15" end="1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16" end="16"/>
                                            </p:txEl>
                                          </p:spTgt>
                                        </p:tgtEl>
                                        <p:attrNameLst>
                                          <p:attrName>style.visibility</p:attrName>
                                        </p:attrNameLst>
                                      </p:cBhvr>
                                      <p:to>
                                        <p:strVal val="visible"/>
                                      </p:to>
                                    </p:set>
                                    <p:anim calcmode="lin" valueType="num">
                                      <p:cBhvr additive="base">
                                        <p:cTn id="31"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304800"/>
            <a:ext cx="8305800" cy="5447645"/>
          </a:xfrm>
          <a:prstGeom prst="rect">
            <a:avLst/>
          </a:prstGeom>
        </p:spPr>
        <p:txBody>
          <a:bodyPr wrap="square">
            <a:spAutoFit/>
          </a:bodyPr>
          <a:lstStyle/>
          <a:p>
            <a:endParaRPr lang="en-GB" dirty="0"/>
          </a:p>
          <a:p>
            <a:endParaRPr lang="en-GB"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Involves </a:t>
            </a:r>
            <a:r>
              <a:rPr lang="en-GB" sz="2400" dirty="0"/>
              <a:t>environmentally responsive design… </a:t>
            </a:r>
          </a:p>
          <a:p>
            <a:r>
              <a:rPr lang="en-GB" sz="2400" dirty="0" smtClean="0"/>
              <a:t>…with consideration to surroundings </a:t>
            </a:r>
            <a:r>
              <a:rPr lang="en-GB" sz="2400" dirty="0"/>
              <a:t>and building </a:t>
            </a:r>
            <a:r>
              <a:rPr lang="en-GB" sz="2400" dirty="0" smtClean="0"/>
              <a:t>usage.</a:t>
            </a:r>
          </a:p>
          <a:p>
            <a:r>
              <a:rPr lang="en-GB" sz="2400" dirty="0" smtClean="0"/>
              <a:t> </a:t>
            </a:r>
            <a:endParaRPr lang="en-GB" sz="2400" dirty="0"/>
          </a:p>
          <a:p>
            <a:pPr marL="342900" indent="-342900">
              <a:buFont typeface="Arial" panose="020B0604020202020204" pitchFamily="34" charset="0"/>
              <a:buChar char="•"/>
            </a:pPr>
            <a:r>
              <a:rPr lang="en-GB" sz="2400" dirty="0" smtClean="0"/>
              <a:t>Appropriate building</a:t>
            </a:r>
          </a:p>
          <a:p>
            <a:r>
              <a:rPr lang="en-GB" sz="2400" dirty="0"/>
              <a:t> </a:t>
            </a:r>
            <a:r>
              <a:rPr lang="en-GB" sz="2400" dirty="0" smtClean="0"/>
              <a:t>   </a:t>
            </a:r>
            <a:r>
              <a:rPr lang="en-GB" sz="2400" dirty="0"/>
              <a:t>services/control </a:t>
            </a:r>
            <a:endParaRPr lang="en-GB" sz="2400" dirty="0" smtClean="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Reduction </a:t>
            </a:r>
            <a:r>
              <a:rPr lang="en-GB" sz="2400" dirty="0"/>
              <a:t>of energy </a:t>
            </a:r>
            <a:endParaRPr lang="en-GB" sz="2400" dirty="0" smtClean="0"/>
          </a:p>
          <a:p>
            <a:r>
              <a:rPr lang="en-GB" sz="2400" dirty="0" smtClean="0"/>
              <a:t>    consumption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A consideration of the </a:t>
            </a:r>
          </a:p>
          <a:p>
            <a:r>
              <a:rPr lang="en-GB" sz="2400" dirty="0"/>
              <a:t> </a:t>
            </a:r>
            <a:r>
              <a:rPr lang="en-GB" sz="2400" dirty="0" smtClean="0"/>
              <a:t>   sustainability impact </a:t>
            </a:r>
          </a:p>
          <a:p>
            <a:r>
              <a:rPr lang="en-GB" sz="2400" dirty="0"/>
              <a:t> </a:t>
            </a:r>
            <a:r>
              <a:rPr lang="en-GB" sz="2400" dirty="0" smtClean="0"/>
              <a:t>   over </a:t>
            </a:r>
            <a:r>
              <a:rPr lang="en-GB" sz="2400" dirty="0"/>
              <a:t>building </a:t>
            </a:r>
            <a:r>
              <a:rPr lang="en-GB" sz="2400" dirty="0" smtClean="0"/>
              <a:t>life cycle. </a:t>
            </a:r>
            <a:endParaRPr lang="en-GB" sz="2400" dirty="0"/>
          </a:p>
        </p:txBody>
      </p:sp>
      <p:pic>
        <p:nvPicPr>
          <p:cNvPr id="3074" name="Picture 2" descr="http://securityaffairs.co/wordpress/wp-content/uploads/2012/03/domotica_bi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14800" y="2587457"/>
            <a:ext cx="5026479" cy="427054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28600" y="5867400"/>
            <a:ext cx="3733800" cy="830997"/>
          </a:xfrm>
          <a:prstGeom prst="rect">
            <a:avLst/>
          </a:prstGeom>
          <a:noFill/>
        </p:spPr>
        <p:txBody>
          <a:bodyPr wrap="square" rtlCol="0">
            <a:spAutoFit/>
          </a:bodyPr>
          <a:lstStyle/>
          <a:p>
            <a:r>
              <a:rPr lang="en-US" sz="2400" b="1" dirty="0" smtClean="0">
                <a:solidFill>
                  <a:srgbClr val="0070C0"/>
                </a:solidFill>
              </a:rPr>
              <a:t>What factors are working against us?</a:t>
            </a:r>
            <a:endParaRPr lang="en-GB" sz="2400" b="1" dirty="0">
              <a:solidFill>
                <a:srgbClr val="0070C0"/>
              </a:solidFill>
            </a:endParaRPr>
          </a:p>
        </p:txBody>
      </p:sp>
      <p:sp>
        <p:nvSpPr>
          <p:cNvPr id="3" name="TextBox 2"/>
          <p:cNvSpPr txBox="1"/>
          <p:nvPr/>
        </p:nvSpPr>
        <p:spPr>
          <a:xfrm>
            <a:off x="4114800" y="5638800"/>
            <a:ext cx="533400" cy="1200329"/>
          </a:xfrm>
          <a:prstGeom prst="rect">
            <a:avLst/>
          </a:prstGeom>
          <a:solidFill>
            <a:schemeClr val="bg1"/>
          </a:solidFill>
        </p:spPr>
        <p:txBody>
          <a:bodyPr wrap="square" rtlCol="0">
            <a:spAutoFit/>
          </a:bodyPr>
          <a:lstStyle/>
          <a:p>
            <a:endParaRPr lang="en-GB" dirty="0" smtClean="0"/>
          </a:p>
          <a:p>
            <a:endParaRPr lang="en-GB" dirty="0"/>
          </a:p>
          <a:p>
            <a:endParaRPr lang="en-GB" dirty="0" smtClean="0"/>
          </a:p>
          <a:p>
            <a:endParaRPr lang="en-GB" dirty="0"/>
          </a:p>
        </p:txBody>
      </p:sp>
      <p:sp>
        <p:nvSpPr>
          <p:cNvPr id="6" name="TextBox 5"/>
          <p:cNvSpPr txBox="1"/>
          <p:nvPr/>
        </p:nvSpPr>
        <p:spPr>
          <a:xfrm>
            <a:off x="4648200" y="5867400"/>
            <a:ext cx="762000" cy="954107"/>
          </a:xfrm>
          <a:prstGeom prst="rect">
            <a:avLst/>
          </a:prstGeom>
          <a:solidFill>
            <a:schemeClr val="bg1"/>
          </a:solidFill>
        </p:spPr>
        <p:txBody>
          <a:bodyPr wrap="square" rtlCol="0">
            <a:spAutoFit/>
          </a:bodyPr>
          <a:lstStyle/>
          <a:p>
            <a:endParaRPr lang="en-GB" sz="2800" dirty="0" smtClean="0"/>
          </a:p>
          <a:p>
            <a:endParaRPr lang="en-GB" sz="2800" dirty="0"/>
          </a:p>
        </p:txBody>
      </p:sp>
      <p:sp>
        <p:nvSpPr>
          <p:cNvPr id="7" name="TextBox 6"/>
          <p:cNvSpPr txBox="1"/>
          <p:nvPr/>
        </p:nvSpPr>
        <p:spPr>
          <a:xfrm>
            <a:off x="5410200" y="6019800"/>
            <a:ext cx="381000" cy="769441"/>
          </a:xfrm>
          <a:prstGeom prst="rect">
            <a:avLst/>
          </a:prstGeom>
          <a:solidFill>
            <a:schemeClr val="bg1"/>
          </a:solidFill>
        </p:spPr>
        <p:txBody>
          <a:bodyPr wrap="square" rtlCol="0">
            <a:spAutoFit/>
          </a:bodyPr>
          <a:lstStyle/>
          <a:p>
            <a:endParaRPr lang="en-GB" sz="2200" dirty="0" smtClean="0"/>
          </a:p>
          <a:p>
            <a:endParaRPr lang="en-GB" sz="2200" dirty="0"/>
          </a:p>
        </p:txBody>
      </p:sp>
      <p:sp>
        <p:nvSpPr>
          <p:cNvPr id="8" name="Rectangle 7"/>
          <p:cNvSpPr/>
          <p:nvPr/>
        </p:nvSpPr>
        <p:spPr>
          <a:xfrm>
            <a:off x="304800" y="304800"/>
            <a:ext cx="6729150" cy="646331"/>
          </a:xfrm>
          <a:prstGeom prst="rect">
            <a:avLst/>
          </a:prstGeom>
          <a:solidFill>
            <a:schemeClr val="bg1">
              <a:lumMod val="95000"/>
            </a:schemeClr>
          </a:solidFill>
        </p:spPr>
        <p:txBody>
          <a:bodyPr wrap="none">
            <a:spAutoFit/>
          </a:bodyPr>
          <a:lstStyle/>
          <a:p>
            <a:r>
              <a:rPr lang="en-GB" sz="3600" b="1" dirty="0" smtClean="0">
                <a:solidFill>
                  <a:srgbClr val="0070C0"/>
                </a:solidFill>
              </a:rPr>
              <a:t>‘Intelligently designed’ buildings </a:t>
            </a:r>
          </a:p>
        </p:txBody>
      </p:sp>
    </p:spTree>
    <p:extLst>
      <p:ext uri="{BB962C8B-B14F-4D97-AF65-F5344CB8AC3E}">
        <p14:creationId xmlns:p14="http://schemas.microsoft.com/office/powerpoint/2010/main" val="26225649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 calcmode="lin" valueType="num">
                                      <p:cBhvr additive="base">
                                        <p:cTn id="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anim calcmode="lin" valueType="num">
                                      <p:cBhvr additive="base">
                                        <p:cTn id="1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9" end="9"/>
                                            </p:txEl>
                                          </p:spTgt>
                                        </p:tgtEl>
                                        <p:attrNameLst>
                                          <p:attrName>style.visibility</p:attrName>
                                        </p:attrNameLst>
                                      </p:cBhvr>
                                      <p:to>
                                        <p:strVal val="visible"/>
                                      </p:to>
                                    </p:set>
                                    <p:anim calcmode="lin" valueType="num">
                                      <p:cBhvr additive="base">
                                        <p:cTn id="1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9" end="9"/>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10" end="10"/>
                                            </p:txEl>
                                          </p:spTgt>
                                        </p:tgtEl>
                                        <p:attrNameLst>
                                          <p:attrName>style.visibility</p:attrName>
                                        </p:attrNameLst>
                                      </p:cBhvr>
                                      <p:to>
                                        <p:strVal val="visible"/>
                                      </p:to>
                                    </p:set>
                                    <p:anim calcmode="lin" valueType="num">
                                      <p:cBhvr additive="base">
                                        <p:cTn id="2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2">
                                            <p:txEl>
                                              <p:pRg st="12" end="12"/>
                                            </p:txEl>
                                          </p:spTgt>
                                        </p:tgtEl>
                                        <p:attrNameLst>
                                          <p:attrName>style.visibility</p:attrName>
                                        </p:attrNameLst>
                                      </p:cBhvr>
                                      <p:to>
                                        <p:strVal val="visible"/>
                                      </p:to>
                                    </p:set>
                                    <p:anim calcmode="lin" valueType="num">
                                      <p:cBhvr additive="base">
                                        <p:cTn id="27"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13" end="13"/>
                                            </p:txEl>
                                          </p:spTgt>
                                        </p:tgtEl>
                                        <p:attrNameLst>
                                          <p:attrName>style.visibility</p:attrName>
                                        </p:attrNameLst>
                                      </p:cBhvr>
                                      <p:to>
                                        <p:strVal val="visible"/>
                                      </p:to>
                                    </p:set>
                                    <p:anim calcmode="lin" valueType="num">
                                      <p:cBhvr additive="base">
                                        <p:cTn id="31"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14" end="14"/>
                                            </p:txEl>
                                          </p:spTgt>
                                        </p:tgtEl>
                                        <p:attrNameLst>
                                          <p:attrName>style.visibility</p:attrName>
                                        </p:attrNameLst>
                                      </p:cBhvr>
                                      <p:to>
                                        <p:strVal val="visible"/>
                                      </p:to>
                                    </p:set>
                                    <p:anim calcmode="lin" valueType="num">
                                      <p:cBhvr additive="base">
                                        <p:cTn id="3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additive="base">
                                        <p:cTn id="41" dur="500" fill="hold"/>
                                        <p:tgtEl>
                                          <p:spTgt spid="4"/>
                                        </p:tgtEl>
                                        <p:attrNameLst>
                                          <p:attrName>ppt_x</p:attrName>
                                        </p:attrNameLst>
                                      </p:cBhvr>
                                      <p:tavLst>
                                        <p:tav tm="0">
                                          <p:val>
                                            <p:strVal val="#ppt_x"/>
                                          </p:val>
                                        </p:tav>
                                        <p:tav tm="100000">
                                          <p:val>
                                            <p:strVal val="#ppt_x"/>
                                          </p:val>
                                        </p:tav>
                                      </p:tavLst>
                                    </p:anim>
                                    <p:anim calcmode="lin" valueType="num">
                                      <p:cBhvr additive="base">
                                        <p:cTn id="4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267237" y="152400"/>
            <a:ext cx="8534400" cy="3785652"/>
          </a:xfrm>
          <a:prstGeom prst="rect">
            <a:avLst/>
          </a:prstGeom>
        </p:spPr>
        <p:txBody>
          <a:bodyPr wrap="square">
            <a:spAutoFit/>
          </a:bodyPr>
          <a:lstStyle/>
          <a:p>
            <a:endParaRPr lang="en-GB" dirty="0"/>
          </a:p>
          <a:p>
            <a:endParaRPr lang="en-GB" dirty="0"/>
          </a:p>
          <a:p>
            <a:pPr algn="just"/>
            <a:r>
              <a:rPr lang="en-GB" sz="3600" b="1" dirty="0">
                <a:solidFill>
                  <a:srgbClr val="0070C0"/>
                </a:solidFill>
              </a:rPr>
              <a:t>Building design </a:t>
            </a:r>
            <a:r>
              <a:rPr lang="en-GB" sz="3600" b="1" dirty="0" smtClean="0">
                <a:solidFill>
                  <a:srgbClr val="0070C0"/>
                </a:solidFill>
              </a:rPr>
              <a:t>in mid to latter 20</a:t>
            </a:r>
            <a:r>
              <a:rPr lang="en-GB" sz="3600" b="1" baseline="30000" dirty="0" smtClean="0">
                <a:solidFill>
                  <a:srgbClr val="0070C0"/>
                </a:solidFill>
              </a:rPr>
              <a:t>th </a:t>
            </a:r>
            <a:r>
              <a:rPr lang="en-GB" sz="3600" b="1" dirty="0" smtClean="0">
                <a:solidFill>
                  <a:srgbClr val="0070C0"/>
                </a:solidFill>
              </a:rPr>
              <a:t>C…</a:t>
            </a:r>
          </a:p>
          <a:p>
            <a:pPr marL="342900" indent="-342900" algn="just">
              <a:buFont typeface="Arial" panose="020B0604020202020204" pitchFamily="34" charset="0"/>
              <a:buChar char="•"/>
            </a:pPr>
            <a:r>
              <a:rPr lang="en-GB" sz="2400" dirty="0" smtClean="0"/>
              <a:t>sought </a:t>
            </a:r>
            <a:r>
              <a:rPr lang="en-GB" sz="2400" dirty="0"/>
              <a:t>to eliminate effect of outdoor/seasonal </a:t>
            </a:r>
            <a:r>
              <a:rPr lang="en-GB" sz="2400" dirty="0" smtClean="0"/>
              <a:t>changes.</a:t>
            </a:r>
          </a:p>
          <a:p>
            <a:pPr algn="just"/>
            <a:endParaRPr lang="en-GB" sz="2400" dirty="0"/>
          </a:p>
          <a:p>
            <a:pPr algn="just"/>
            <a:r>
              <a:rPr lang="en-GB" sz="2400" dirty="0" smtClean="0"/>
              <a:t>Architecture used extensive </a:t>
            </a:r>
            <a:r>
              <a:rPr lang="en-GB" sz="2400" dirty="0"/>
              <a:t>heating, cooling, lighting and ventilation equipment… </a:t>
            </a:r>
            <a:endParaRPr lang="en-GB" sz="2400" dirty="0" smtClean="0"/>
          </a:p>
          <a:p>
            <a:pPr algn="just"/>
            <a:endParaRPr lang="en-GB" sz="2400" dirty="0" smtClean="0"/>
          </a:p>
          <a:p>
            <a:pPr marL="342900" indent="-342900" algn="just">
              <a:buFont typeface="Arial" panose="020B0604020202020204" pitchFamily="34" charset="0"/>
              <a:buChar char="•"/>
            </a:pPr>
            <a:r>
              <a:rPr lang="en-GB" sz="2400" dirty="0"/>
              <a:t>R</a:t>
            </a:r>
            <a:r>
              <a:rPr lang="en-GB" sz="2400" dirty="0" smtClean="0"/>
              <a:t>esult </a:t>
            </a:r>
            <a:r>
              <a:rPr lang="en-GB" sz="2400" dirty="0"/>
              <a:t>- </a:t>
            </a:r>
            <a:r>
              <a:rPr lang="en-GB" sz="2400" dirty="0" smtClean="0"/>
              <a:t>spiralling </a:t>
            </a:r>
            <a:r>
              <a:rPr lang="en-GB" sz="2400" dirty="0"/>
              <a:t>energy consumption </a:t>
            </a:r>
          </a:p>
          <a:p>
            <a:pPr marL="342900" indent="-342900" algn="just">
              <a:buFont typeface="Arial" panose="020B0604020202020204" pitchFamily="34" charset="0"/>
              <a:buChar char="•"/>
            </a:pPr>
            <a:r>
              <a:rPr lang="en-GB" sz="2400" dirty="0"/>
              <a:t>E</a:t>
            </a:r>
            <a:r>
              <a:rPr lang="en-GB" sz="2400" dirty="0" smtClean="0"/>
              <a:t>nvironmental </a:t>
            </a:r>
            <a:r>
              <a:rPr lang="en-GB" sz="2400" dirty="0"/>
              <a:t>impact – green house gasses </a:t>
            </a:r>
          </a:p>
        </p:txBody>
      </p:sp>
      <p:pic>
        <p:nvPicPr>
          <p:cNvPr id="7170" name="Picture 2" descr="https://encrypted-tbn0.gstatic.com/images?q=tbn:ANd9GcSLUE6Ms1psifAbcKPAzyQlJkHrViITtv4VyiLy2HPZnv7ZquG6">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4190556"/>
            <a:ext cx="3048000" cy="232454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7172" name="Picture 4" descr="energetikai tanúsítvány"/>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62600" y="4190556"/>
            <a:ext cx="2847975" cy="2280649"/>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5581372"/>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8001000" cy="5078313"/>
          </a:xfrm>
          <a:prstGeom prst="rect">
            <a:avLst/>
          </a:prstGeom>
        </p:spPr>
        <p:txBody>
          <a:bodyPr wrap="square">
            <a:spAutoFit/>
          </a:bodyPr>
          <a:lstStyle/>
          <a:p>
            <a:endParaRPr lang="en-GB" dirty="0"/>
          </a:p>
          <a:p>
            <a:endParaRPr lang="en-GB" dirty="0"/>
          </a:p>
          <a:p>
            <a:pPr algn="just"/>
            <a:r>
              <a:rPr lang="en-GB" sz="2400" b="1" dirty="0" smtClean="0">
                <a:solidFill>
                  <a:srgbClr val="0070C0"/>
                </a:solidFill>
              </a:rPr>
              <a:t>Building Service Design </a:t>
            </a:r>
            <a:r>
              <a:rPr lang="en-GB" sz="2400" dirty="0" smtClean="0"/>
              <a:t>must aim for:</a:t>
            </a:r>
          </a:p>
          <a:p>
            <a:pPr algn="just"/>
            <a:r>
              <a:rPr lang="en-GB" sz="2400" dirty="0"/>
              <a:t>m</a:t>
            </a:r>
            <a:r>
              <a:rPr lang="en-GB" sz="2400" dirty="0" smtClean="0"/>
              <a:t>ore </a:t>
            </a:r>
            <a:r>
              <a:rPr lang="en-GB" sz="2400" dirty="0"/>
              <a:t>climate sensitive design approach –</a:t>
            </a:r>
            <a:r>
              <a:rPr lang="en-GB" sz="2400" b="1" dirty="0">
                <a:solidFill>
                  <a:srgbClr val="0070C0"/>
                </a:solidFill>
              </a:rPr>
              <a:t> controls/orientation </a:t>
            </a:r>
            <a:endParaRPr lang="en-GB" sz="2400" b="1" dirty="0" smtClean="0">
              <a:solidFill>
                <a:srgbClr val="0070C0"/>
              </a:solidFill>
            </a:endParaRPr>
          </a:p>
          <a:p>
            <a:pPr algn="just"/>
            <a:endParaRPr lang="en-GB" sz="2400" dirty="0"/>
          </a:p>
          <a:p>
            <a:pPr algn="just"/>
            <a:r>
              <a:rPr lang="en-GB" sz="2400" dirty="0" smtClean="0"/>
              <a:t>Such as:</a:t>
            </a:r>
          </a:p>
          <a:p>
            <a:pPr algn="just"/>
            <a:endParaRPr lang="en-GB" sz="2400" dirty="0"/>
          </a:p>
          <a:p>
            <a:pPr marL="342900" indent="-342900" algn="just">
              <a:buFont typeface="Arial" panose="020B0604020202020204" pitchFamily="34" charset="0"/>
              <a:buChar char="•"/>
            </a:pPr>
            <a:r>
              <a:rPr lang="en-GB" sz="2400" b="1" dirty="0" smtClean="0">
                <a:solidFill>
                  <a:srgbClr val="0070C0"/>
                </a:solidFill>
              </a:rPr>
              <a:t>Maximising </a:t>
            </a:r>
            <a:r>
              <a:rPr lang="en-GB" sz="2400" b="1" dirty="0">
                <a:solidFill>
                  <a:srgbClr val="0070C0"/>
                </a:solidFill>
              </a:rPr>
              <a:t>natural </a:t>
            </a:r>
            <a:r>
              <a:rPr lang="en-GB" sz="2400" b="1" dirty="0" smtClean="0">
                <a:solidFill>
                  <a:srgbClr val="0070C0"/>
                </a:solidFill>
              </a:rPr>
              <a:t>renewable energy </a:t>
            </a:r>
            <a:r>
              <a:rPr lang="en-GB" sz="2400" b="1" dirty="0">
                <a:solidFill>
                  <a:srgbClr val="0070C0"/>
                </a:solidFill>
              </a:rPr>
              <a:t>sources </a:t>
            </a:r>
            <a:endParaRPr lang="en-GB" sz="2400" b="1" dirty="0" smtClean="0">
              <a:solidFill>
                <a:srgbClr val="0070C0"/>
              </a:solidFill>
            </a:endParaRPr>
          </a:p>
          <a:p>
            <a:pPr marL="342900" indent="-342900" algn="just">
              <a:buFont typeface="Arial" panose="020B0604020202020204" pitchFamily="34" charset="0"/>
              <a:buChar char="•"/>
            </a:pPr>
            <a:r>
              <a:rPr lang="en-GB" sz="2400" b="1" dirty="0" smtClean="0">
                <a:solidFill>
                  <a:srgbClr val="0070C0"/>
                </a:solidFill>
              </a:rPr>
              <a:t>Centralised control</a:t>
            </a:r>
          </a:p>
          <a:p>
            <a:pPr marL="342900" indent="-342900" algn="just">
              <a:buFont typeface="Arial" panose="020B0604020202020204" pitchFamily="34" charset="0"/>
              <a:buChar char="•"/>
            </a:pPr>
            <a:r>
              <a:rPr lang="en-GB" sz="2400" b="1" dirty="0" smtClean="0">
                <a:solidFill>
                  <a:srgbClr val="0070C0"/>
                </a:solidFill>
              </a:rPr>
              <a:t>Occupant / user centred focus in the services design.</a:t>
            </a:r>
            <a:endParaRPr lang="en-GB" sz="2400" dirty="0" smtClean="0"/>
          </a:p>
          <a:p>
            <a:pPr marL="342900" indent="-342900" algn="just">
              <a:buFont typeface="Arial" panose="020B0604020202020204" pitchFamily="34" charset="0"/>
              <a:buChar char="•"/>
            </a:pPr>
            <a:endParaRPr lang="en-GB" sz="2400" dirty="0"/>
          </a:p>
          <a:p>
            <a:pPr algn="just"/>
            <a:r>
              <a:rPr lang="en-GB" sz="2400" dirty="0" smtClean="0"/>
              <a:t>(Although</a:t>
            </a:r>
            <a:r>
              <a:rPr lang="en-GB" sz="2400" dirty="0"/>
              <a:t>, </a:t>
            </a:r>
            <a:r>
              <a:rPr lang="en-GB" sz="2400" dirty="0" smtClean="0"/>
              <a:t>we need </a:t>
            </a:r>
            <a:r>
              <a:rPr lang="en-GB" sz="2400" dirty="0"/>
              <a:t>to provide auxiliary heating, cooling</a:t>
            </a:r>
            <a:r>
              <a:rPr lang="en-GB" sz="2400" dirty="0" smtClean="0"/>
              <a:t>,</a:t>
            </a:r>
          </a:p>
          <a:p>
            <a:pPr algn="just"/>
            <a:r>
              <a:rPr lang="en-GB" sz="2400" dirty="0" smtClean="0"/>
              <a:t>  lighting </a:t>
            </a:r>
            <a:r>
              <a:rPr lang="en-GB" sz="2400" dirty="0"/>
              <a:t>or </a:t>
            </a:r>
            <a:r>
              <a:rPr lang="en-GB" sz="2400" dirty="0" smtClean="0"/>
              <a:t>ventilation…natural </a:t>
            </a:r>
            <a:r>
              <a:rPr lang="en-GB" sz="2400" dirty="0"/>
              <a:t>sources cannot always </a:t>
            </a:r>
            <a:r>
              <a:rPr lang="en-GB" sz="2400" dirty="0" smtClean="0"/>
              <a:t>account sufficiently  </a:t>
            </a:r>
            <a:r>
              <a:rPr lang="en-GB" sz="2400" dirty="0"/>
              <a:t>for </a:t>
            </a:r>
            <a:r>
              <a:rPr lang="en-GB" sz="2400" dirty="0" smtClean="0"/>
              <a:t>thermal/visual/acoustic/air quality comfort</a:t>
            </a:r>
            <a:r>
              <a:rPr lang="en-GB" sz="2400" dirty="0"/>
              <a:t>)</a:t>
            </a:r>
          </a:p>
        </p:txBody>
      </p:sp>
      <p:sp>
        <p:nvSpPr>
          <p:cNvPr id="3" name="TextBox 2"/>
          <p:cNvSpPr txBox="1"/>
          <p:nvPr/>
        </p:nvSpPr>
        <p:spPr>
          <a:xfrm>
            <a:off x="1219200" y="5945832"/>
            <a:ext cx="7010400" cy="461665"/>
          </a:xfrm>
          <a:prstGeom prst="rect">
            <a:avLst/>
          </a:prstGeom>
          <a:noFill/>
        </p:spPr>
        <p:txBody>
          <a:bodyPr wrap="square" rtlCol="0">
            <a:spAutoFit/>
          </a:bodyPr>
          <a:lstStyle/>
          <a:p>
            <a:pPr algn="ctr"/>
            <a:r>
              <a:rPr lang="en-GB" sz="2400" b="1" dirty="0" smtClean="0"/>
              <a:t>A Couple of Examples….</a:t>
            </a:r>
            <a:endParaRPr lang="en-GB" sz="2400" b="1" dirty="0"/>
          </a:p>
        </p:txBody>
      </p:sp>
    </p:spTree>
    <p:extLst>
      <p:ext uri="{BB962C8B-B14F-4D97-AF65-F5344CB8AC3E}">
        <p14:creationId xmlns:p14="http://schemas.microsoft.com/office/powerpoint/2010/main" val="539784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7478" y="838200"/>
            <a:ext cx="7922390" cy="5723745"/>
          </a:xfrm>
          <a:prstGeom prst="rect">
            <a:avLst/>
          </a:prstGeom>
          <a:noFill/>
          <a:ln w="2857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607741" y="413524"/>
            <a:ext cx="6296722" cy="381000"/>
          </a:xfrm>
          <a:prstGeom prst="rect">
            <a:avLst/>
          </a:prstGeom>
          <a:solidFill>
            <a:schemeClr val="bg1">
              <a:lumMod val="85000"/>
            </a:schemeClr>
          </a:solidFill>
        </p:spPr>
        <p:txBody>
          <a:bodyPr wrap="square" rtlCol="0">
            <a:spAutoFit/>
          </a:bodyPr>
          <a:lstStyle/>
          <a:p>
            <a:r>
              <a:rPr lang="en-GB" u="sng" dirty="0" smtClean="0"/>
              <a:t>Norman Foster’s Glasshouse at NBG of Wales</a:t>
            </a:r>
            <a:endParaRPr lang="en-GB" u="sng" dirty="0"/>
          </a:p>
        </p:txBody>
      </p:sp>
      <p:pic>
        <p:nvPicPr>
          <p:cNvPr id="1026" name="Picture 2" descr="http://farm7.static.flickr.com/6055/6304149195_b2428e2b84_b.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8135" y="0"/>
            <a:ext cx="3885865" cy="218432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4910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6296722" cy="646331"/>
          </a:xfrm>
          <a:prstGeom prst="rect">
            <a:avLst/>
          </a:prstGeom>
          <a:solidFill>
            <a:schemeClr val="bg1">
              <a:lumMod val="85000"/>
            </a:schemeClr>
          </a:solidFill>
        </p:spPr>
        <p:txBody>
          <a:bodyPr wrap="square" rtlCol="0">
            <a:spAutoFit/>
          </a:bodyPr>
          <a:lstStyle/>
          <a:p>
            <a:r>
              <a:rPr lang="en-GB" b="1" u="sng" dirty="0" smtClean="0"/>
              <a:t>Norman Foster’s Glasshouse at NBG of Wales</a:t>
            </a:r>
          </a:p>
          <a:p>
            <a:endParaRPr lang="en-GB" b="1" u="sng"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646332"/>
            <a:ext cx="9144000" cy="6211668"/>
          </a:xfrm>
          <a:prstGeom prst="rect">
            <a:avLst/>
          </a:prstGeom>
        </p:spPr>
      </p:pic>
      <p:sp>
        <p:nvSpPr>
          <p:cNvPr id="5" name="Rectangle 4"/>
          <p:cNvSpPr/>
          <p:nvPr/>
        </p:nvSpPr>
        <p:spPr>
          <a:xfrm>
            <a:off x="5943600" y="4419600"/>
            <a:ext cx="2858475" cy="369332"/>
          </a:xfrm>
          <a:prstGeom prst="rect">
            <a:avLst/>
          </a:prstGeom>
        </p:spPr>
        <p:txBody>
          <a:bodyPr wrap="none">
            <a:spAutoFit/>
          </a:bodyPr>
          <a:lstStyle/>
          <a:p>
            <a:r>
              <a:rPr lang="en-US" b="1" dirty="0" smtClean="0">
                <a:solidFill>
                  <a:schemeClr val="bg1"/>
                </a:solidFill>
              </a:rPr>
              <a:t>Aluminium </a:t>
            </a:r>
            <a:r>
              <a:rPr lang="en-US" b="1" dirty="0">
                <a:solidFill>
                  <a:schemeClr val="bg1"/>
                </a:solidFill>
              </a:rPr>
              <a:t>glazing system </a:t>
            </a:r>
          </a:p>
        </p:txBody>
      </p:sp>
      <p:sp>
        <p:nvSpPr>
          <p:cNvPr id="6" name="Rectangle 5"/>
          <p:cNvSpPr/>
          <p:nvPr/>
        </p:nvSpPr>
        <p:spPr>
          <a:xfrm>
            <a:off x="5086837" y="5368456"/>
            <a:ext cx="4572000" cy="369332"/>
          </a:xfrm>
          <a:prstGeom prst="rect">
            <a:avLst/>
          </a:prstGeom>
        </p:spPr>
        <p:txBody>
          <a:bodyPr>
            <a:spAutoFit/>
          </a:bodyPr>
          <a:lstStyle/>
          <a:p>
            <a:r>
              <a:rPr lang="en-US" b="1" dirty="0">
                <a:solidFill>
                  <a:schemeClr val="bg1"/>
                </a:solidFill>
              </a:rPr>
              <a:t>M</a:t>
            </a:r>
            <a:r>
              <a:rPr lang="en-US" b="1" dirty="0" smtClean="0">
                <a:solidFill>
                  <a:schemeClr val="bg1"/>
                </a:solidFill>
              </a:rPr>
              <a:t>aximise natural light </a:t>
            </a:r>
            <a:r>
              <a:rPr lang="en-US" b="1" dirty="0">
                <a:solidFill>
                  <a:schemeClr val="bg1"/>
                </a:solidFill>
              </a:rPr>
              <a:t>transmission</a:t>
            </a:r>
          </a:p>
        </p:txBody>
      </p:sp>
      <p:sp>
        <p:nvSpPr>
          <p:cNvPr id="7" name="Rectangle 6"/>
          <p:cNvSpPr/>
          <p:nvPr/>
        </p:nvSpPr>
        <p:spPr>
          <a:xfrm>
            <a:off x="4000761" y="4894028"/>
            <a:ext cx="4801314" cy="369332"/>
          </a:xfrm>
          <a:prstGeom prst="rect">
            <a:avLst/>
          </a:prstGeom>
        </p:spPr>
        <p:txBody>
          <a:bodyPr wrap="none">
            <a:spAutoFit/>
          </a:bodyPr>
          <a:lstStyle/>
          <a:p>
            <a:r>
              <a:rPr lang="en-US" b="1" dirty="0">
                <a:solidFill>
                  <a:schemeClr val="bg1"/>
                </a:solidFill>
              </a:rPr>
              <a:t>The largest single-span glasshouse in the world</a:t>
            </a:r>
          </a:p>
        </p:txBody>
      </p:sp>
    </p:spTree>
    <p:extLst>
      <p:ext uri="{BB962C8B-B14F-4D97-AF65-F5344CB8AC3E}">
        <p14:creationId xmlns:p14="http://schemas.microsoft.com/office/powerpoint/2010/main" val="390047790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p:cNvSpPr/>
          <p:nvPr/>
        </p:nvSpPr>
        <p:spPr>
          <a:xfrm>
            <a:off x="4377209" y="23884"/>
            <a:ext cx="4572000" cy="2308324"/>
          </a:xfrm>
          <a:prstGeom prst="rect">
            <a:avLst/>
          </a:prstGeom>
        </p:spPr>
        <p:txBody>
          <a:bodyPr>
            <a:spAutoFit/>
          </a:bodyPr>
          <a:lstStyle/>
          <a:p>
            <a:pPr algn="just"/>
            <a:r>
              <a:rPr lang="en-US" b="1" dirty="0" smtClean="0"/>
              <a:t>Conditions </a:t>
            </a:r>
            <a:r>
              <a:rPr lang="en-US" b="1" dirty="0"/>
              <a:t>inside and outside are monitored by a computer-controlled system. This adjusts the supply of heat and opens glazing panels in the roof to achieve desired levels of temperature, humidity and air movement. The principal heat source is a biomass boiler, located in the park’s Energy Centre, which burns timber trimmings. </a:t>
            </a:r>
          </a:p>
        </p:txBody>
      </p:sp>
      <p:sp>
        <p:nvSpPr>
          <p:cNvPr id="6" name="Rectangle 5"/>
          <p:cNvSpPr/>
          <p:nvPr/>
        </p:nvSpPr>
        <p:spPr>
          <a:xfrm>
            <a:off x="193964" y="23884"/>
            <a:ext cx="4149436" cy="1477328"/>
          </a:xfrm>
          <a:prstGeom prst="rect">
            <a:avLst/>
          </a:prstGeom>
        </p:spPr>
        <p:txBody>
          <a:bodyPr wrap="square">
            <a:spAutoFit/>
          </a:bodyPr>
          <a:lstStyle/>
          <a:p>
            <a:pPr algn="just"/>
            <a:r>
              <a:rPr lang="en-US" b="1" dirty="0"/>
              <a:t>Rainwater collected from the roof supplies ‘grey water’ for irrigation and flushing lavatories while waste from the lavatories is treated in reed beds before release into a watercourse.</a:t>
            </a:r>
          </a:p>
        </p:txBody>
      </p:sp>
    </p:spTree>
    <p:extLst>
      <p:ext uri="{BB962C8B-B14F-4D97-AF65-F5344CB8AC3E}">
        <p14:creationId xmlns:p14="http://schemas.microsoft.com/office/powerpoint/2010/main" val="3793234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ad-an\Desktop\SPOR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1447800"/>
            <a:ext cx="7171266" cy="4033837"/>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14400" y="762000"/>
            <a:ext cx="4343400" cy="523220"/>
          </a:xfrm>
          <a:prstGeom prst="rect">
            <a:avLst/>
          </a:prstGeom>
          <a:noFill/>
        </p:spPr>
        <p:txBody>
          <a:bodyPr wrap="square" rtlCol="0">
            <a:spAutoFit/>
          </a:bodyPr>
          <a:lstStyle/>
          <a:p>
            <a:r>
              <a:rPr lang="en-GB" sz="2800" u="sng" dirty="0" smtClean="0"/>
              <a:t>Singapore Marina</a:t>
            </a:r>
            <a:endParaRPr lang="en-GB" sz="2800" u="sng" dirty="0"/>
          </a:p>
        </p:txBody>
      </p:sp>
    </p:spTree>
    <p:extLst>
      <p:ext uri="{BB962C8B-B14F-4D97-AF65-F5344CB8AC3E}">
        <p14:creationId xmlns:p14="http://schemas.microsoft.com/office/powerpoint/2010/main" val="394602260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Garden by the Bay.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5800" y="1010245"/>
            <a:ext cx="7797652" cy="4924425"/>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33400" y="378766"/>
            <a:ext cx="7950052" cy="461665"/>
          </a:xfrm>
          <a:prstGeom prst="rect">
            <a:avLst/>
          </a:prstGeom>
          <a:solidFill>
            <a:schemeClr val="bg1">
              <a:lumMod val="95000"/>
            </a:schemeClr>
          </a:solidFill>
        </p:spPr>
        <p:txBody>
          <a:bodyPr wrap="square" rtlCol="0">
            <a:spAutoFit/>
          </a:bodyPr>
          <a:lstStyle/>
          <a:p>
            <a:r>
              <a:rPr lang="en-GB" sz="2400" u="sng" dirty="0" smtClean="0"/>
              <a:t>250 Acres – ‘Garden by the Bay’ – 10 million visitors a year</a:t>
            </a:r>
            <a:endParaRPr lang="en-GB" sz="2400" u="sng" dirty="0"/>
          </a:p>
        </p:txBody>
      </p:sp>
      <p:sp>
        <p:nvSpPr>
          <p:cNvPr id="3" name="Rectangle 2"/>
          <p:cNvSpPr/>
          <p:nvPr/>
        </p:nvSpPr>
        <p:spPr>
          <a:xfrm>
            <a:off x="685800" y="6019800"/>
            <a:ext cx="7696200" cy="646331"/>
          </a:xfrm>
          <a:prstGeom prst="rect">
            <a:avLst/>
          </a:prstGeom>
        </p:spPr>
        <p:txBody>
          <a:bodyPr wrap="square">
            <a:spAutoFit/>
          </a:bodyPr>
          <a:lstStyle/>
          <a:p>
            <a:r>
              <a:rPr lang="en-GB" dirty="0" smtClean="0"/>
              <a:t>TWO BIO-DOMES: Equivalent </a:t>
            </a:r>
            <a:r>
              <a:rPr lang="en-GB" dirty="0"/>
              <a:t>size of four football fields </a:t>
            </a:r>
            <a:r>
              <a:rPr lang="en-GB" dirty="0" smtClean="0"/>
              <a:t>and new </a:t>
            </a:r>
            <a:r>
              <a:rPr lang="en-GB" dirty="0"/>
              <a:t>home for 220,000 plants from almost every continent</a:t>
            </a:r>
          </a:p>
        </p:txBody>
      </p:sp>
    </p:spTree>
    <p:extLst>
      <p:ext uri="{BB962C8B-B14F-4D97-AF65-F5344CB8AC3E}">
        <p14:creationId xmlns:p14="http://schemas.microsoft.com/office/powerpoint/2010/main" val="60597977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WENNIE AND ALLAN PHOTO'S\SPORE, PERTH 2013 XMAS\IMG_3544.JPG"/>
          <p:cNvPicPr>
            <a:picLocks noGrp="1" noChangeAspect="1" noChangeArrowheads="1"/>
          </p:cNvPicPr>
          <p:nvPr>
            <p:ph idx="1"/>
          </p:nvPr>
        </p:nvPicPr>
        <p:blipFill>
          <a:blip r:embed="rId2" cstate="print"/>
          <a:srcRect/>
          <a:stretch>
            <a:fillRect/>
          </a:stretch>
        </p:blipFill>
        <p:spPr bwMode="auto">
          <a:xfrm>
            <a:off x="251520" y="188640"/>
            <a:ext cx="4032448" cy="6480721"/>
          </a:xfrm>
          <a:prstGeom prst="rect">
            <a:avLst/>
          </a:prstGeom>
          <a:noFill/>
        </p:spPr>
      </p:pic>
      <p:pic>
        <p:nvPicPr>
          <p:cNvPr id="2051" name="Picture 3" descr="C:\Users\Allan\Desktop\WENNIE AND ALLAN PHOTO'S\SPORE, PERTH 2013 XMAS\IMG_3522.JPG"/>
          <p:cNvPicPr>
            <a:picLocks noChangeAspect="1" noChangeArrowheads="1"/>
          </p:cNvPicPr>
          <p:nvPr/>
        </p:nvPicPr>
        <p:blipFill>
          <a:blip r:embed="rId3" cstate="print"/>
          <a:srcRect/>
          <a:stretch>
            <a:fillRect/>
          </a:stretch>
        </p:blipFill>
        <p:spPr bwMode="auto">
          <a:xfrm>
            <a:off x="4427984" y="3284984"/>
            <a:ext cx="4572000" cy="3429000"/>
          </a:xfrm>
          <a:prstGeom prst="rect">
            <a:avLst/>
          </a:prstGeom>
          <a:noFill/>
        </p:spPr>
      </p:pic>
      <p:pic>
        <p:nvPicPr>
          <p:cNvPr id="2052" name="Picture 4" descr="C:\Users\Allan\Desktop\WENNIE AND ALLAN PHOTO'S\KL, SPORE, KUCHING 2012 XMAS\313.JPG"/>
          <p:cNvPicPr>
            <a:picLocks noChangeAspect="1" noChangeArrowheads="1"/>
          </p:cNvPicPr>
          <p:nvPr/>
        </p:nvPicPr>
        <p:blipFill>
          <a:blip r:embed="rId4" cstate="print"/>
          <a:srcRect/>
          <a:stretch>
            <a:fillRect/>
          </a:stretch>
        </p:blipFill>
        <p:spPr bwMode="auto">
          <a:xfrm>
            <a:off x="4427984" y="188640"/>
            <a:ext cx="4536504" cy="3024336"/>
          </a:xfrm>
          <a:prstGeom prst="rect">
            <a:avLst/>
          </a:prstGeom>
          <a:noFill/>
        </p:spPr>
      </p:pic>
      <p:sp>
        <p:nvSpPr>
          <p:cNvPr id="7" name="TextBox 6"/>
          <p:cNvSpPr txBox="1"/>
          <p:nvPr/>
        </p:nvSpPr>
        <p:spPr>
          <a:xfrm>
            <a:off x="7020272" y="2780928"/>
            <a:ext cx="1764704" cy="338554"/>
          </a:xfrm>
          <a:prstGeom prst="rect">
            <a:avLst/>
          </a:prstGeom>
          <a:noFill/>
        </p:spPr>
        <p:txBody>
          <a:bodyPr wrap="square" rtlCol="0">
            <a:spAutoFit/>
          </a:bodyPr>
          <a:lstStyle/>
          <a:p>
            <a:r>
              <a:rPr lang="en-GB" sz="1600" dirty="0" smtClean="0">
                <a:solidFill>
                  <a:schemeClr val="bg1"/>
                </a:solidFill>
              </a:rPr>
              <a:t>Garden by the Bay</a:t>
            </a:r>
            <a:endParaRPr lang="en-GB" sz="1600" dirty="0">
              <a:solidFill>
                <a:schemeClr val="bg1"/>
              </a:solidFill>
            </a:endParaRPr>
          </a:p>
        </p:txBody>
      </p:sp>
      <p:sp>
        <p:nvSpPr>
          <p:cNvPr id="2" name="TextBox 1"/>
          <p:cNvSpPr txBox="1"/>
          <p:nvPr/>
        </p:nvSpPr>
        <p:spPr>
          <a:xfrm>
            <a:off x="6843400" y="3352800"/>
            <a:ext cx="1905000" cy="923330"/>
          </a:xfrm>
          <a:prstGeom prst="rect">
            <a:avLst/>
          </a:prstGeom>
          <a:noFill/>
        </p:spPr>
        <p:txBody>
          <a:bodyPr wrap="square" rtlCol="0">
            <a:spAutoFit/>
          </a:bodyPr>
          <a:lstStyle/>
          <a:p>
            <a:r>
              <a:rPr lang="en-GB" b="1" dirty="0" smtClean="0"/>
              <a:t>Use of the steel box section frame?</a:t>
            </a:r>
            <a:endParaRPr lang="en-GB" b="1" dirty="0"/>
          </a:p>
        </p:txBody>
      </p:sp>
    </p:spTree>
    <p:extLst>
      <p:ext uri="{BB962C8B-B14F-4D97-AF65-F5344CB8AC3E}">
        <p14:creationId xmlns:p14="http://schemas.microsoft.com/office/powerpoint/2010/main" val="389543989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435280" cy="1143000"/>
          </a:xfrm>
        </p:spPr>
        <p:txBody>
          <a:bodyPr>
            <a:normAutofit/>
          </a:bodyPr>
          <a:lstStyle/>
          <a:p>
            <a:endParaRPr lang="en-GB" sz="2800" dirty="0">
              <a:latin typeface="Lucida Sans Unicode" pitchFamily="34" charset="0"/>
              <a:cs typeface="Lucida Sans Unicode" pitchFamily="34" charset="0"/>
            </a:endParaRPr>
          </a:p>
        </p:txBody>
      </p:sp>
      <p:pic>
        <p:nvPicPr>
          <p:cNvPr id="1026" name="Picture 2" descr="C:\Users\Allan\Desktop\WENNIE AND ALLAN PHOTO'S\SPORE, PERTH 2013 XMAS\IMG_3525.JPG"/>
          <p:cNvPicPr>
            <a:picLocks noGrp="1" noChangeAspect="1" noChangeArrowheads="1"/>
          </p:cNvPicPr>
          <p:nvPr>
            <p:ph idx="1"/>
          </p:nvPr>
        </p:nvPicPr>
        <p:blipFill>
          <a:blip r:embed="rId2" cstate="print"/>
          <a:srcRect/>
          <a:stretch>
            <a:fillRect/>
          </a:stretch>
        </p:blipFill>
        <p:spPr bwMode="auto">
          <a:xfrm>
            <a:off x="0" y="0"/>
            <a:ext cx="9144000" cy="6858000"/>
          </a:xfrm>
          <a:prstGeom prst="rect">
            <a:avLst/>
          </a:prstGeom>
          <a:noFill/>
        </p:spPr>
      </p:pic>
      <p:sp>
        <p:nvSpPr>
          <p:cNvPr id="4" name="TextBox 3"/>
          <p:cNvSpPr txBox="1"/>
          <p:nvPr/>
        </p:nvSpPr>
        <p:spPr>
          <a:xfrm>
            <a:off x="152400" y="152400"/>
            <a:ext cx="3276600" cy="5262979"/>
          </a:xfrm>
          <a:prstGeom prst="rect">
            <a:avLst/>
          </a:prstGeom>
          <a:solidFill>
            <a:schemeClr val="bg1">
              <a:lumMod val="65000"/>
            </a:schemeClr>
          </a:solidFill>
        </p:spPr>
        <p:txBody>
          <a:bodyPr wrap="square" rtlCol="0">
            <a:spAutoFit/>
          </a:bodyPr>
          <a:lstStyle/>
          <a:p>
            <a:r>
              <a:rPr lang="en-GB" sz="2800" u="sng" dirty="0" smtClean="0"/>
              <a:t>Atelier</a:t>
            </a:r>
          </a:p>
          <a:p>
            <a:r>
              <a:rPr lang="en-GB" sz="2800" dirty="0" smtClean="0"/>
              <a:t>450,000 Lux</a:t>
            </a:r>
          </a:p>
          <a:p>
            <a:r>
              <a:rPr lang="en-GB" sz="2800" dirty="0" smtClean="0"/>
              <a:t>60% humidity</a:t>
            </a:r>
          </a:p>
          <a:p>
            <a:r>
              <a:rPr lang="en-GB" sz="2800" dirty="0" smtClean="0"/>
              <a:t>25 degrees C</a:t>
            </a:r>
          </a:p>
          <a:p>
            <a:r>
              <a:rPr lang="en-GB" sz="2800" dirty="0" smtClean="0"/>
              <a:t>Night /Day control</a:t>
            </a:r>
          </a:p>
          <a:p>
            <a:r>
              <a:rPr lang="en-GB" sz="2800" dirty="0" smtClean="0"/>
              <a:t>Sensors</a:t>
            </a:r>
          </a:p>
          <a:p>
            <a:r>
              <a:rPr lang="en-GB" sz="2800" dirty="0" smtClean="0"/>
              <a:t>Computer control</a:t>
            </a:r>
          </a:p>
          <a:p>
            <a:endParaRPr lang="en-GB" sz="2800" dirty="0" smtClean="0"/>
          </a:p>
          <a:p>
            <a:r>
              <a:rPr lang="en-GB" sz="2800" dirty="0" smtClean="0"/>
              <a:t>Steel support frame oriented and angled  gives 50% radiant heat shield</a:t>
            </a:r>
            <a:endParaRPr lang="en-US" sz="2800" dirty="0"/>
          </a:p>
        </p:txBody>
      </p:sp>
      <p:sp>
        <p:nvSpPr>
          <p:cNvPr id="5" name="TextBox 4"/>
          <p:cNvSpPr txBox="1"/>
          <p:nvPr/>
        </p:nvSpPr>
        <p:spPr>
          <a:xfrm>
            <a:off x="4343400" y="155171"/>
            <a:ext cx="4267200" cy="369332"/>
          </a:xfrm>
          <a:prstGeom prst="rect">
            <a:avLst/>
          </a:prstGeom>
          <a:solidFill>
            <a:schemeClr val="bg1">
              <a:lumMod val="95000"/>
            </a:schemeClr>
          </a:solidFill>
        </p:spPr>
        <p:txBody>
          <a:bodyPr wrap="square" rtlCol="0">
            <a:spAutoFit/>
          </a:bodyPr>
          <a:lstStyle/>
          <a:p>
            <a:r>
              <a:rPr lang="en-GB" dirty="0" smtClean="0"/>
              <a:t>What are the potential services issues here?</a:t>
            </a:r>
            <a:endParaRPr lang="en-GB" dirty="0"/>
          </a:p>
        </p:txBody>
      </p:sp>
    </p:spTree>
    <p:extLst>
      <p:ext uri="{BB962C8B-B14F-4D97-AF65-F5344CB8AC3E}">
        <p14:creationId xmlns:p14="http://schemas.microsoft.com/office/powerpoint/2010/main" val="308893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ingapore&amp;#39;s 250-acre green development, Gardens by the Bay, is part of Singapore&amp;#39;s redevelopment and new downtown area at Marina Bay. It features three waterfront gardens -- Bay East, Bay Central and Bay South, which opens to the public on June 29."/>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1219200"/>
            <a:ext cx="8686800" cy="525780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609600" y="533400"/>
            <a:ext cx="6353342" cy="523220"/>
          </a:xfrm>
          <a:prstGeom prst="rect">
            <a:avLst/>
          </a:prstGeom>
        </p:spPr>
        <p:txBody>
          <a:bodyPr wrap="none">
            <a:spAutoFit/>
          </a:bodyPr>
          <a:lstStyle/>
          <a:p>
            <a:r>
              <a:rPr lang="en-GB" sz="2800" b="1" dirty="0" smtClean="0"/>
              <a:t>Singapore’s Solar-powered 'super trees</a:t>
            </a:r>
            <a:r>
              <a:rPr lang="en-GB" sz="2800" b="1" dirty="0"/>
              <a:t>' </a:t>
            </a:r>
            <a:endParaRPr lang="en-GB" sz="2800" dirty="0"/>
          </a:p>
        </p:txBody>
      </p:sp>
    </p:spTree>
    <p:extLst>
      <p:ext uri="{BB962C8B-B14F-4D97-AF65-F5344CB8AC3E}">
        <p14:creationId xmlns:p14="http://schemas.microsoft.com/office/powerpoint/2010/main" val="326061709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3934" y="4639270"/>
            <a:ext cx="4087368" cy="923330"/>
          </a:xfrm>
          <a:prstGeom prst="rect">
            <a:avLst/>
          </a:prstGeom>
          <a:solidFill>
            <a:srgbClr val="00B0F0"/>
          </a:solidFill>
        </p:spPr>
        <p:txBody>
          <a:bodyPr wrap="square">
            <a:spAutoFit/>
          </a:bodyPr>
          <a:lstStyle/>
          <a:p>
            <a:r>
              <a:rPr lang="en-GB" b="1" dirty="0"/>
              <a:t>11 of the </a:t>
            </a:r>
            <a:r>
              <a:rPr lang="en-GB" b="1" dirty="0" smtClean="0"/>
              <a:t>super trees </a:t>
            </a:r>
            <a:r>
              <a:rPr lang="en-GB" b="1" dirty="0"/>
              <a:t>are fitted with solar photovoltaic systems that convert sunlight into energy</a:t>
            </a:r>
          </a:p>
        </p:txBody>
      </p:sp>
      <p:sp>
        <p:nvSpPr>
          <p:cNvPr id="4" name="TextBox 3"/>
          <p:cNvSpPr txBox="1"/>
          <p:nvPr/>
        </p:nvSpPr>
        <p:spPr>
          <a:xfrm>
            <a:off x="259080" y="1524000"/>
            <a:ext cx="2893325" cy="923330"/>
          </a:xfrm>
          <a:prstGeom prst="rect">
            <a:avLst/>
          </a:prstGeom>
          <a:solidFill>
            <a:srgbClr val="00B0F0"/>
          </a:solidFill>
        </p:spPr>
        <p:txBody>
          <a:bodyPr wrap="square" rtlCol="0">
            <a:spAutoFit/>
          </a:bodyPr>
          <a:lstStyle/>
          <a:p>
            <a:r>
              <a:rPr lang="en-GB" b="1" dirty="0" smtClean="0"/>
              <a:t>Concrete tube centre</a:t>
            </a:r>
          </a:p>
          <a:p>
            <a:r>
              <a:rPr lang="en-GB" b="1" dirty="0" smtClean="0"/>
              <a:t>Steel framework – foliated</a:t>
            </a:r>
          </a:p>
          <a:p>
            <a:r>
              <a:rPr lang="en-US" b="1" dirty="0" smtClean="0"/>
              <a:t>25m to 50m tall</a:t>
            </a:r>
            <a:endParaRPr lang="en-US" b="1" dirty="0"/>
          </a:p>
        </p:txBody>
      </p:sp>
      <p:sp>
        <p:nvSpPr>
          <p:cNvPr id="2" name="Rectangle 1"/>
          <p:cNvSpPr/>
          <p:nvPr/>
        </p:nvSpPr>
        <p:spPr>
          <a:xfrm>
            <a:off x="219456" y="2819400"/>
            <a:ext cx="4114800" cy="1477328"/>
          </a:xfrm>
          <a:prstGeom prst="rect">
            <a:avLst/>
          </a:prstGeom>
          <a:solidFill>
            <a:srgbClr val="00B0F0"/>
          </a:solidFill>
        </p:spPr>
        <p:txBody>
          <a:bodyPr wrap="square">
            <a:spAutoFit/>
          </a:bodyPr>
          <a:lstStyle/>
          <a:p>
            <a:r>
              <a:rPr lang="en-GB" b="1" dirty="0"/>
              <a:t>18 </a:t>
            </a:r>
            <a:r>
              <a:rPr lang="en-GB" b="1" dirty="0" smtClean="0"/>
              <a:t>super trees </a:t>
            </a:r>
            <a:r>
              <a:rPr lang="en-GB" b="1" dirty="0"/>
              <a:t>that act as vertical gardens, generating solar power, acting as air venting ducts for nearby conservatories, and collecting rainwater. </a:t>
            </a:r>
          </a:p>
        </p:txBody>
      </p:sp>
      <p:pic>
        <p:nvPicPr>
          <p:cNvPr id="5" name="Picture 4" descr="C:\Users\fad-an\Desktop\Tree 3.jpg"/>
          <p:cNvPicPr/>
          <p:nvPr/>
        </p:nvPicPr>
        <p:blipFill rotWithShape="1">
          <a:blip r:embed="rId2" cstate="print">
            <a:extLst>
              <a:ext uri="{28A0092B-C50C-407E-A947-70E740481C1C}">
                <a14:useLocalDpi xmlns:a14="http://schemas.microsoft.com/office/drawing/2010/main" val="0"/>
              </a:ext>
            </a:extLst>
          </a:blip>
          <a:srcRect l="1995" t="1414" r="2254" b="4829"/>
          <a:stretch/>
        </p:blipFill>
        <p:spPr bwMode="auto">
          <a:xfrm>
            <a:off x="4507992" y="294228"/>
            <a:ext cx="4495800" cy="6263857"/>
          </a:xfrm>
          <a:prstGeom prst="rect">
            <a:avLst/>
          </a:prstGeom>
          <a:noFill/>
          <a:ln w="38100">
            <a:solidFill>
              <a:schemeClr val="tx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51270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ppt_x"/>
                                          </p:val>
                                        </p:tav>
                                        <p:tav tm="100000">
                                          <p:val>
                                            <p:strVal val="#ppt_x"/>
                                          </p:val>
                                        </p:tav>
                                      </p:tavLst>
                                    </p:anim>
                                    <p:anim calcmode="lin" valueType="num">
                                      <p:cBhvr additive="base">
                                        <p:cTn id="2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2"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GbtB - Supertrees Photography by Craig Sheppar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8600" y="762000"/>
            <a:ext cx="8775700" cy="5540375"/>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95033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fad-an\Desktop\sustainability-gbtb.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28600" y="272534"/>
            <a:ext cx="5562600" cy="369332"/>
          </a:xfrm>
          <a:prstGeom prst="rect">
            <a:avLst/>
          </a:prstGeom>
          <a:noFill/>
        </p:spPr>
        <p:txBody>
          <a:bodyPr wrap="square" rtlCol="0">
            <a:spAutoFit/>
          </a:bodyPr>
          <a:lstStyle/>
          <a:p>
            <a:r>
              <a:rPr lang="en-GB" u="sng" dirty="0" smtClean="0"/>
              <a:t>Environmental  Service Design at Gardens by the Bay</a:t>
            </a:r>
            <a:endParaRPr lang="en-GB" u="sng" dirty="0"/>
          </a:p>
        </p:txBody>
      </p:sp>
    </p:spTree>
    <p:extLst>
      <p:ext uri="{BB962C8B-B14F-4D97-AF65-F5344CB8AC3E}">
        <p14:creationId xmlns:p14="http://schemas.microsoft.com/office/powerpoint/2010/main" val="3367692362"/>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fad-an\Desktop\vents.jpg"/>
          <p:cNvPicPr/>
          <p:nvPr/>
        </p:nvPicPr>
        <p:blipFill rotWithShape="1">
          <a:blip r:embed="rId2" cstate="print">
            <a:extLst>
              <a:ext uri="{28A0092B-C50C-407E-A947-70E740481C1C}">
                <a14:useLocalDpi xmlns:a14="http://schemas.microsoft.com/office/drawing/2010/main" val="0"/>
              </a:ext>
            </a:extLst>
          </a:blip>
          <a:srcRect l="8305" t="6949" r="4818" b="38516"/>
          <a:stretch/>
        </p:blipFill>
        <p:spPr bwMode="auto">
          <a:xfrm>
            <a:off x="2895600" y="890373"/>
            <a:ext cx="5972175" cy="5334000"/>
          </a:xfrm>
          <a:prstGeom prst="rect">
            <a:avLst/>
          </a:prstGeom>
          <a:noFill/>
          <a:ln w="9525">
            <a:solidFill>
              <a:schemeClr val="tx1"/>
            </a:solidFill>
          </a:ln>
          <a:extLst>
            <a:ext uri="{53640926-AAD7-44D8-BBD7-CCE9431645EC}">
              <a14:shadowObscured xmlns:a14="http://schemas.microsoft.com/office/drawing/2010/main"/>
            </a:ext>
          </a:extLst>
        </p:spPr>
      </p:pic>
      <p:sp>
        <p:nvSpPr>
          <p:cNvPr id="4" name="TextBox 3"/>
          <p:cNvSpPr txBox="1"/>
          <p:nvPr/>
        </p:nvSpPr>
        <p:spPr>
          <a:xfrm>
            <a:off x="609600" y="890373"/>
            <a:ext cx="1981200" cy="5909310"/>
          </a:xfrm>
          <a:prstGeom prst="rect">
            <a:avLst/>
          </a:prstGeom>
          <a:noFill/>
        </p:spPr>
        <p:txBody>
          <a:bodyPr wrap="square" rtlCol="0">
            <a:spAutoFit/>
          </a:bodyPr>
          <a:lstStyle/>
          <a:p>
            <a:pPr marL="342900" indent="-342900">
              <a:buAutoNum type="arabicPeriod"/>
            </a:pPr>
            <a:r>
              <a:rPr lang="en-GB" dirty="0" smtClean="0"/>
              <a:t>Diffuser behind architectural finish</a:t>
            </a:r>
          </a:p>
          <a:p>
            <a:pPr marL="342900" indent="-342900">
              <a:buAutoNum type="arabicPeriod"/>
            </a:pPr>
            <a:r>
              <a:rPr lang="en-GB" dirty="0" smtClean="0"/>
              <a:t>Supply air duct from plant room</a:t>
            </a:r>
          </a:p>
          <a:p>
            <a:pPr marL="342900" indent="-342900">
              <a:buAutoNum type="arabicPeriod"/>
            </a:pPr>
            <a:r>
              <a:rPr lang="en-GB" dirty="0" smtClean="0"/>
              <a:t>Service runs combined into the structure voids and ducts</a:t>
            </a:r>
          </a:p>
          <a:p>
            <a:pPr marL="342900" indent="-342900">
              <a:buAutoNum type="arabicPeriod"/>
            </a:pPr>
            <a:r>
              <a:rPr lang="en-GB" dirty="0" smtClean="0"/>
              <a:t>Chilled floor to absorb any solar and radiant heat gain.</a:t>
            </a:r>
          </a:p>
          <a:p>
            <a:pPr marL="342900" indent="-342900">
              <a:buAutoNum type="arabicPeriod"/>
            </a:pPr>
            <a:r>
              <a:rPr lang="en-GB" dirty="0" smtClean="0"/>
              <a:t>Displaced air supply via vertical surfaces</a:t>
            </a:r>
          </a:p>
          <a:p>
            <a:endParaRPr lang="en-GB" dirty="0" smtClean="0"/>
          </a:p>
          <a:p>
            <a:pPr marL="342900" indent="-342900">
              <a:buAutoNum type="arabicPeriod"/>
            </a:pPr>
            <a:endParaRPr lang="en-GB" dirty="0"/>
          </a:p>
        </p:txBody>
      </p:sp>
      <p:sp>
        <p:nvSpPr>
          <p:cNvPr id="5" name="TextBox 4"/>
          <p:cNvSpPr txBox="1"/>
          <p:nvPr/>
        </p:nvSpPr>
        <p:spPr>
          <a:xfrm>
            <a:off x="583276" y="228600"/>
            <a:ext cx="6198524" cy="400110"/>
          </a:xfrm>
          <a:prstGeom prst="rect">
            <a:avLst/>
          </a:prstGeom>
          <a:solidFill>
            <a:schemeClr val="bg1">
              <a:lumMod val="95000"/>
            </a:schemeClr>
          </a:solidFill>
        </p:spPr>
        <p:txBody>
          <a:bodyPr wrap="square" rtlCol="0">
            <a:spAutoFit/>
          </a:bodyPr>
          <a:lstStyle/>
          <a:p>
            <a:r>
              <a:rPr lang="en-GB" sz="2000" dirty="0" smtClean="0"/>
              <a:t>Internal air distribution within the Bio Domes</a:t>
            </a:r>
            <a:endParaRPr lang="en-GB" sz="2000" dirty="0"/>
          </a:p>
        </p:txBody>
      </p:sp>
      <p:sp>
        <p:nvSpPr>
          <p:cNvPr id="6" name="TextBox 5"/>
          <p:cNvSpPr txBox="1"/>
          <p:nvPr/>
        </p:nvSpPr>
        <p:spPr>
          <a:xfrm>
            <a:off x="2895600" y="6266314"/>
            <a:ext cx="6007487" cy="523220"/>
          </a:xfrm>
          <a:prstGeom prst="rect">
            <a:avLst/>
          </a:prstGeom>
          <a:noFill/>
        </p:spPr>
        <p:txBody>
          <a:bodyPr wrap="square" rtlCol="0">
            <a:spAutoFit/>
          </a:bodyPr>
          <a:lstStyle/>
          <a:p>
            <a:pPr algn="ctr"/>
            <a:r>
              <a:rPr lang="en-GB" sz="2800" dirty="0" smtClean="0"/>
              <a:t>An innovative design based on……….?</a:t>
            </a:r>
            <a:endParaRPr lang="en-GB" sz="2800" dirty="0"/>
          </a:p>
        </p:txBody>
      </p:sp>
    </p:spTree>
    <p:extLst>
      <p:ext uri="{BB962C8B-B14F-4D97-AF65-F5344CB8AC3E}">
        <p14:creationId xmlns:p14="http://schemas.microsoft.com/office/powerpoint/2010/main" val="172130780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487025"/>
            <a:ext cx="8534400" cy="6370975"/>
          </a:xfrm>
          <a:prstGeom prst="rect">
            <a:avLst/>
          </a:prstGeom>
        </p:spPr>
        <p:txBody>
          <a:bodyPr wrap="square">
            <a:spAutoFit/>
          </a:bodyPr>
          <a:lstStyle/>
          <a:p>
            <a:r>
              <a:rPr lang="en-GB" sz="2400" dirty="0" smtClean="0"/>
              <a:t>Building Comfort </a:t>
            </a:r>
            <a:r>
              <a:rPr lang="en-GB" sz="2400" dirty="0"/>
              <a:t>defined </a:t>
            </a:r>
            <a:r>
              <a:rPr lang="en-GB" sz="2400" dirty="0" smtClean="0"/>
              <a:t>as:</a:t>
            </a:r>
          </a:p>
          <a:p>
            <a:r>
              <a:rPr lang="en-GB" sz="2400" b="1" i="1" dirty="0" smtClean="0">
                <a:solidFill>
                  <a:srgbClr val="0070C0"/>
                </a:solidFill>
              </a:rPr>
              <a:t> </a:t>
            </a:r>
            <a:r>
              <a:rPr lang="en-GB" sz="2400" b="1" i="1" dirty="0">
                <a:solidFill>
                  <a:srgbClr val="0070C0"/>
                </a:solidFill>
              </a:rPr>
              <a:t>“…the sensation of complete physical and mental well being…” </a:t>
            </a:r>
          </a:p>
          <a:p>
            <a:r>
              <a:rPr lang="en-GB" sz="2400" b="1" dirty="0" smtClean="0">
                <a:solidFill>
                  <a:srgbClr val="0070C0"/>
                </a:solidFill>
              </a:rPr>
              <a:t>Thermal </a:t>
            </a:r>
            <a:r>
              <a:rPr lang="en-GB" sz="2400" b="1" dirty="0">
                <a:solidFill>
                  <a:srgbClr val="0070C0"/>
                </a:solidFill>
              </a:rPr>
              <a:t>neutrality </a:t>
            </a:r>
            <a:r>
              <a:rPr lang="en-GB" sz="2400" dirty="0"/>
              <a:t>- where an individual desires neither a warmer nor a colder environment – (</a:t>
            </a:r>
            <a:r>
              <a:rPr lang="en-GB" sz="2400" dirty="0" smtClean="0"/>
              <a:t>ambiance / ambient temperature) is our necessary </a:t>
            </a:r>
            <a:r>
              <a:rPr lang="en-GB" sz="2400" dirty="0"/>
              <a:t>condition for thermal </a:t>
            </a:r>
            <a:r>
              <a:rPr lang="en-GB" sz="2400" dirty="0" smtClean="0"/>
              <a:t>comfort. </a:t>
            </a:r>
          </a:p>
          <a:p>
            <a:endParaRPr lang="en-GB" sz="2400" dirty="0" smtClean="0"/>
          </a:p>
          <a:p>
            <a:endParaRPr lang="en-GB" sz="2400" dirty="0" smtClean="0"/>
          </a:p>
          <a:p>
            <a:r>
              <a:rPr lang="en-GB" sz="2400" dirty="0" smtClean="0"/>
              <a:t>We have conflict in deciding on what ambiance is…?</a:t>
            </a:r>
          </a:p>
          <a:p>
            <a:r>
              <a:rPr lang="en-GB" sz="2400" b="1" dirty="0" smtClean="0"/>
              <a:t>Personal </a:t>
            </a:r>
            <a:r>
              <a:rPr lang="en-GB" sz="2400" b="1" dirty="0"/>
              <a:t>variables: </a:t>
            </a:r>
          </a:p>
          <a:p>
            <a:pPr marL="342900" indent="-342900">
              <a:buFont typeface="Arial" panose="020B0604020202020204" pitchFamily="34" charset="0"/>
              <a:buChar char="•"/>
            </a:pPr>
            <a:r>
              <a:rPr lang="en-GB" sz="2400" b="1" dirty="0" smtClean="0">
                <a:solidFill>
                  <a:srgbClr val="0070C0"/>
                </a:solidFill>
              </a:rPr>
              <a:t>Activity </a:t>
            </a:r>
            <a:endParaRPr lang="en-GB" sz="2400" b="1" dirty="0">
              <a:solidFill>
                <a:srgbClr val="0070C0"/>
              </a:solidFill>
            </a:endParaRPr>
          </a:p>
          <a:p>
            <a:pPr marL="342900" indent="-342900">
              <a:buFont typeface="Arial" panose="020B0604020202020204" pitchFamily="34" charset="0"/>
              <a:buChar char="•"/>
            </a:pPr>
            <a:r>
              <a:rPr lang="en-GB" sz="2400" b="1" dirty="0" smtClean="0">
                <a:solidFill>
                  <a:srgbClr val="0070C0"/>
                </a:solidFill>
              </a:rPr>
              <a:t>Clothing</a:t>
            </a:r>
          </a:p>
          <a:p>
            <a:pPr marL="342900" indent="-342900">
              <a:buFont typeface="Arial" panose="020B0604020202020204" pitchFamily="34" charset="0"/>
              <a:buChar char="•"/>
            </a:pPr>
            <a:r>
              <a:rPr lang="en-GB" sz="2400" b="1" dirty="0" smtClean="0">
                <a:solidFill>
                  <a:srgbClr val="0070C0"/>
                </a:solidFill>
              </a:rPr>
              <a:t>Age / Gender </a:t>
            </a:r>
            <a:endParaRPr lang="en-GB" sz="2400" b="1" dirty="0">
              <a:solidFill>
                <a:srgbClr val="0070C0"/>
              </a:solidFill>
            </a:endParaRPr>
          </a:p>
          <a:p>
            <a:r>
              <a:rPr lang="en-GB" sz="2400" b="1" dirty="0" smtClean="0"/>
              <a:t>Environmental </a:t>
            </a:r>
            <a:r>
              <a:rPr lang="en-GB" sz="2400" b="1" dirty="0"/>
              <a:t>variables: </a:t>
            </a:r>
          </a:p>
          <a:p>
            <a:pPr marL="342900" indent="-342900">
              <a:buFont typeface="Arial" panose="020B0604020202020204" pitchFamily="34" charset="0"/>
              <a:buChar char="•"/>
            </a:pPr>
            <a:r>
              <a:rPr lang="en-GB" sz="2400" b="1" dirty="0" smtClean="0">
                <a:solidFill>
                  <a:srgbClr val="0070C0"/>
                </a:solidFill>
              </a:rPr>
              <a:t>Temperature </a:t>
            </a:r>
            <a:endParaRPr lang="en-GB" sz="2400" b="1" dirty="0">
              <a:solidFill>
                <a:srgbClr val="0070C0"/>
              </a:solidFill>
            </a:endParaRPr>
          </a:p>
          <a:p>
            <a:pPr marL="342900" indent="-342900">
              <a:buFont typeface="Arial" panose="020B0604020202020204" pitchFamily="34" charset="0"/>
              <a:buChar char="•"/>
            </a:pPr>
            <a:r>
              <a:rPr lang="en-GB" sz="2400" b="1" dirty="0" smtClean="0">
                <a:solidFill>
                  <a:srgbClr val="0070C0"/>
                </a:solidFill>
              </a:rPr>
              <a:t>Radiant </a:t>
            </a:r>
            <a:r>
              <a:rPr lang="en-GB" sz="2400" b="1" dirty="0">
                <a:solidFill>
                  <a:srgbClr val="0070C0"/>
                </a:solidFill>
              </a:rPr>
              <a:t>temperature </a:t>
            </a:r>
          </a:p>
          <a:p>
            <a:pPr marL="342900" indent="-342900">
              <a:buFont typeface="Arial" panose="020B0604020202020204" pitchFamily="34" charset="0"/>
              <a:buChar char="•"/>
            </a:pPr>
            <a:r>
              <a:rPr lang="en-GB" sz="2400" b="1" dirty="0" smtClean="0">
                <a:solidFill>
                  <a:srgbClr val="0070C0"/>
                </a:solidFill>
              </a:rPr>
              <a:t>Air </a:t>
            </a:r>
            <a:r>
              <a:rPr lang="en-GB" sz="2400" b="1" dirty="0">
                <a:solidFill>
                  <a:srgbClr val="0070C0"/>
                </a:solidFill>
              </a:rPr>
              <a:t>velocity </a:t>
            </a:r>
          </a:p>
          <a:p>
            <a:pPr marL="342900" indent="-342900">
              <a:buFont typeface="Arial" panose="020B0604020202020204" pitchFamily="34" charset="0"/>
              <a:buChar char="•"/>
            </a:pPr>
            <a:r>
              <a:rPr lang="en-GB" sz="2400" b="1" dirty="0" smtClean="0">
                <a:solidFill>
                  <a:srgbClr val="0070C0"/>
                </a:solidFill>
              </a:rPr>
              <a:t>Humidity </a:t>
            </a:r>
            <a:endParaRPr lang="en-GB" sz="2400" b="1" dirty="0">
              <a:solidFill>
                <a:srgbClr val="0070C0"/>
              </a:solidFill>
            </a:endParaRPr>
          </a:p>
        </p:txBody>
      </p:sp>
      <p:sp>
        <p:nvSpPr>
          <p:cNvPr id="3" name="TextBox 2"/>
          <p:cNvSpPr txBox="1"/>
          <p:nvPr/>
        </p:nvSpPr>
        <p:spPr>
          <a:xfrm>
            <a:off x="0" y="2593032"/>
            <a:ext cx="3124200" cy="461665"/>
          </a:xfrm>
          <a:prstGeom prst="rect">
            <a:avLst/>
          </a:prstGeom>
          <a:solidFill>
            <a:schemeClr val="bg1">
              <a:lumMod val="95000"/>
            </a:schemeClr>
          </a:solidFill>
        </p:spPr>
        <p:txBody>
          <a:bodyPr wrap="square" rtlCol="0">
            <a:spAutoFit/>
          </a:bodyPr>
          <a:lstStyle/>
          <a:p>
            <a:r>
              <a:rPr lang="en-GB" sz="2400" b="1" dirty="0" smtClean="0">
                <a:solidFill>
                  <a:srgbClr val="0070C0"/>
                </a:solidFill>
              </a:rPr>
              <a:t>   Thermal Comfort</a:t>
            </a:r>
            <a:endParaRPr lang="en-GB" sz="2400" b="1" dirty="0">
              <a:solidFill>
                <a:srgbClr val="0070C0"/>
              </a:solidFill>
            </a:endParaRPr>
          </a:p>
        </p:txBody>
      </p:sp>
      <p:pic>
        <p:nvPicPr>
          <p:cNvPr id="2050" name="Picture 2" descr="https://encrypted-tbn3.gstatic.com/images?q=tbn:ANd9GcRoi_BkXVi5hZIHl_bSc3LBI8LbJeS0Ho0C0j9MzDq7Ve5_iE4O">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95800" y="3733800"/>
            <a:ext cx="4361040" cy="277641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4" name="Rectangle 3"/>
          <p:cNvSpPr/>
          <p:nvPr/>
        </p:nvSpPr>
        <p:spPr>
          <a:xfrm>
            <a:off x="304800" y="152400"/>
            <a:ext cx="5282152" cy="369332"/>
          </a:xfrm>
          <a:prstGeom prst="rect">
            <a:avLst/>
          </a:prstGeom>
          <a:solidFill>
            <a:schemeClr val="bg1">
              <a:lumMod val="95000"/>
            </a:schemeClr>
          </a:solidFill>
        </p:spPr>
        <p:txBody>
          <a:bodyPr wrap="none">
            <a:spAutoFit/>
          </a:bodyPr>
          <a:lstStyle/>
          <a:p>
            <a:r>
              <a:rPr lang="en-GB" b="1" dirty="0">
                <a:solidFill>
                  <a:srgbClr val="0070C0"/>
                </a:solidFill>
              </a:rPr>
              <a:t>SUSTAINABLE DESIGN </a:t>
            </a:r>
            <a:r>
              <a:rPr lang="en-GB" b="1" dirty="0" smtClean="0">
                <a:solidFill>
                  <a:srgbClr val="0070C0"/>
                </a:solidFill>
              </a:rPr>
              <a:t>– COMMUNITY / USER</a:t>
            </a:r>
            <a:endParaRPr lang="en-GB" b="1" dirty="0">
              <a:solidFill>
                <a:srgbClr val="0070C0"/>
              </a:solidFill>
            </a:endParaRPr>
          </a:p>
        </p:txBody>
      </p:sp>
    </p:spTree>
    <p:extLst>
      <p:ext uri="{BB962C8B-B14F-4D97-AF65-F5344CB8AC3E}">
        <p14:creationId xmlns:p14="http://schemas.microsoft.com/office/powerpoint/2010/main" val="380680517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 calcmode="lin" valueType="num">
                                      <p:cBhvr additive="base">
                                        <p:cTn id="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7" end="7"/>
                                            </p:txEl>
                                          </p:spTgt>
                                        </p:tgtEl>
                                        <p:attrNameLst>
                                          <p:attrName>style.visibility</p:attrName>
                                        </p:attrNameLst>
                                      </p:cBhvr>
                                      <p:to>
                                        <p:strVal val="visible"/>
                                      </p:to>
                                    </p:set>
                                    <p:anim calcmode="lin" valueType="num">
                                      <p:cBhvr additive="base">
                                        <p:cTn id="1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anim calcmode="lin" valueType="num">
                                      <p:cBhvr additive="base">
                                        <p:cTn id="1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9" end="9"/>
                                            </p:txEl>
                                          </p:spTgt>
                                        </p:tgtEl>
                                        <p:attrNameLst>
                                          <p:attrName>style.visibility</p:attrName>
                                        </p:attrNameLst>
                                      </p:cBhvr>
                                      <p:to>
                                        <p:strVal val="visible"/>
                                      </p:to>
                                    </p:set>
                                    <p:anim calcmode="lin" valueType="num">
                                      <p:cBhvr additive="base">
                                        <p:cTn id="2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11" end="11"/>
                                            </p:txEl>
                                          </p:spTgt>
                                        </p:tgtEl>
                                        <p:attrNameLst>
                                          <p:attrName>style.visibility</p:attrName>
                                        </p:attrNameLst>
                                      </p:cBhvr>
                                      <p:to>
                                        <p:strVal val="visible"/>
                                      </p:to>
                                    </p:set>
                                    <p:anim calcmode="lin" valueType="num">
                                      <p:cBhvr additive="base">
                                        <p:cTn id="3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anim calcmode="lin" valueType="num">
                                      <p:cBhvr additive="base">
                                        <p:cTn id="4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13" end="13"/>
                                            </p:txEl>
                                          </p:spTgt>
                                        </p:tgtEl>
                                        <p:attrNameLst>
                                          <p:attrName>style.visibility</p:attrName>
                                        </p:attrNameLst>
                                      </p:cBhvr>
                                      <p:to>
                                        <p:strVal val="visible"/>
                                      </p:to>
                                    </p:set>
                                    <p:anim calcmode="lin" valueType="num">
                                      <p:cBhvr additive="base">
                                        <p:cTn id="4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4" end="14"/>
                                            </p:txEl>
                                          </p:spTgt>
                                        </p:tgtEl>
                                        <p:attrNameLst>
                                          <p:attrName>style.visibility</p:attrName>
                                        </p:attrNameLst>
                                      </p:cBhvr>
                                      <p:to>
                                        <p:strVal val="visible"/>
                                      </p:to>
                                    </p:set>
                                    <p:anim calcmode="lin" valueType="num">
                                      <p:cBhvr additive="base">
                                        <p:cTn id="5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856357"/>
            <a:ext cx="8382000" cy="6001643"/>
          </a:xfrm>
          <a:prstGeom prst="rect">
            <a:avLst/>
          </a:prstGeom>
        </p:spPr>
        <p:txBody>
          <a:bodyPr wrap="square">
            <a:spAutoFit/>
          </a:bodyPr>
          <a:lstStyle/>
          <a:p>
            <a:pPr marL="342900" indent="-342900">
              <a:buFont typeface="Arial" panose="020B0604020202020204" pitchFamily="34" charset="0"/>
              <a:buChar char="•"/>
            </a:pPr>
            <a:r>
              <a:rPr lang="en-GB" sz="2400" dirty="0" smtClean="0"/>
              <a:t>Good </a:t>
            </a:r>
            <a:r>
              <a:rPr lang="en-GB" sz="2400" dirty="0"/>
              <a:t>lighting - a suitable intensity/direction of illumination on the task </a:t>
            </a:r>
            <a:r>
              <a:rPr lang="en-GB" sz="2400" dirty="0" smtClean="0"/>
              <a:t>area. </a:t>
            </a:r>
            <a:endParaRPr lang="en-GB" sz="2400" dirty="0"/>
          </a:p>
          <a:p>
            <a:pPr marL="342900" indent="-342900">
              <a:buFont typeface="Arial" panose="020B0604020202020204" pitchFamily="34" charset="0"/>
              <a:buChar char="•"/>
            </a:pPr>
            <a:r>
              <a:rPr lang="en-GB" sz="2400" dirty="0" smtClean="0"/>
              <a:t>Appropriate </a:t>
            </a:r>
            <a:r>
              <a:rPr lang="en-GB" sz="2400" b="1" dirty="0">
                <a:solidFill>
                  <a:srgbClr val="0070C0"/>
                </a:solidFill>
              </a:rPr>
              <a:t>colour rendering </a:t>
            </a:r>
            <a:endParaRPr lang="en-GB" sz="2400" b="1" dirty="0" smtClean="0">
              <a:solidFill>
                <a:srgbClr val="0070C0"/>
              </a:solidFill>
            </a:endParaRPr>
          </a:p>
          <a:p>
            <a:pPr marL="342900" indent="-342900">
              <a:buFont typeface="Arial" panose="020B0604020202020204" pitchFamily="34" charset="0"/>
              <a:buChar char="•"/>
            </a:pPr>
            <a:endParaRPr lang="en-GB" sz="2400" b="1" dirty="0" smtClean="0">
              <a:solidFill>
                <a:srgbClr val="0070C0"/>
              </a:solidFill>
            </a:endParaRPr>
          </a:p>
          <a:p>
            <a:pPr marL="342900" indent="-342900">
              <a:buFont typeface="Arial" panose="020B0604020202020204" pitchFamily="34" charset="0"/>
              <a:buChar char="•"/>
            </a:pPr>
            <a:r>
              <a:rPr lang="en-GB" sz="2400" b="1" dirty="0" smtClean="0">
                <a:solidFill>
                  <a:srgbClr val="0070C0"/>
                </a:solidFill>
              </a:rPr>
              <a:t>But…</a:t>
            </a:r>
          </a:p>
          <a:p>
            <a:pPr marL="342900" indent="-342900">
              <a:buFont typeface="Arial" panose="020B0604020202020204" pitchFamily="34" charset="0"/>
              <a:buChar char="•"/>
            </a:pPr>
            <a:endParaRPr lang="en-GB" sz="2400" b="1" dirty="0">
              <a:solidFill>
                <a:srgbClr val="0070C0"/>
              </a:solidFill>
            </a:endParaRPr>
          </a:p>
          <a:p>
            <a:pPr marL="342900" indent="-342900">
              <a:buFont typeface="Arial" panose="020B0604020202020204" pitchFamily="34" charset="0"/>
              <a:buChar char="•"/>
            </a:pPr>
            <a:r>
              <a:rPr lang="en-GB" sz="2400" dirty="0" smtClean="0"/>
              <a:t>Lighting preferences/requirements  </a:t>
            </a:r>
            <a:r>
              <a:rPr lang="en-GB" sz="2400" b="1" dirty="0">
                <a:solidFill>
                  <a:srgbClr val="0070C0"/>
                </a:solidFill>
              </a:rPr>
              <a:t>vary </a:t>
            </a:r>
            <a:r>
              <a:rPr lang="en-GB" sz="2400" b="1" dirty="0" smtClean="0">
                <a:solidFill>
                  <a:srgbClr val="0070C0"/>
                </a:solidFill>
              </a:rPr>
              <a:t>with ??</a:t>
            </a:r>
          </a:p>
          <a:p>
            <a:pPr marL="342900" indent="-342900">
              <a:buFont typeface="Arial" panose="020B0604020202020204" pitchFamily="34" charset="0"/>
              <a:buChar char="•"/>
            </a:pPr>
            <a:endParaRPr lang="en-GB" sz="2400" b="1" dirty="0" smtClean="0">
              <a:solidFill>
                <a:srgbClr val="0070C0"/>
              </a:solidFill>
            </a:endParaRPr>
          </a:p>
          <a:p>
            <a:pPr marL="342900" indent="-342900">
              <a:buFont typeface="Arial" panose="020B0604020202020204" pitchFamily="34" charset="0"/>
              <a:buChar char="•"/>
            </a:pPr>
            <a:r>
              <a:rPr lang="en-GB" sz="2400" b="1" dirty="0" smtClean="0">
                <a:solidFill>
                  <a:srgbClr val="0070C0"/>
                </a:solidFill>
              </a:rPr>
              <a:t> </a:t>
            </a:r>
            <a:r>
              <a:rPr lang="en-GB" sz="2400" b="1" dirty="0">
                <a:solidFill>
                  <a:srgbClr val="0070C0"/>
                </a:solidFill>
              </a:rPr>
              <a:t>A</a:t>
            </a:r>
            <a:r>
              <a:rPr lang="en-GB" sz="2400" b="1" dirty="0" smtClean="0">
                <a:solidFill>
                  <a:srgbClr val="0070C0"/>
                </a:solidFill>
              </a:rPr>
              <a:t>ge</a:t>
            </a:r>
            <a:r>
              <a:rPr lang="en-GB" sz="2400" b="1" dirty="0">
                <a:solidFill>
                  <a:srgbClr val="0070C0"/>
                </a:solidFill>
              </a:rPr>
              <a:t>, </a:t>
            </a:r>
            <a:r>
              <a:rPr lang="en-GB" sz="2400" b="1" dirty="0" smtClean="0">
                <a:solidFill>
                  <a:srgbClr val="0070C0"/>
                </a:solidFill>
              </a:rPr>
              <a:t>Gender</a:t>
            </a:r>
            <a:r>
              <a:rPr lang="en-GB" sz="2400" b="1" dirty="0">
                <a:solidFill>
                  <a:srgbClr val="0070C0"/>
                </a:solidFill>
              </a:rPr>
              <a:t>, </a:t>
            </a:r>
            <a:r>
              <a:rPr lang="en-GB" sz="2400" b="1" dirty="0" smtClean="0">
                <a:solidFill>
                  <a:srgbClr val="0070C0"/>
                </a:solidFill>
              </a:rPr>
              <a:t>Time of day </a:t>
            </a:r>
            <a:r>
              <a:rPr lang="en-GB" sz="2400" b="1" dirty="0">
                <a:solidFill>
                  <a:srgbClr val="0070C0"/>
                </a:solidFill>
              </a:rPr>
              <a:t>and </a:t>
            </a:r>
            <a:r>
              <a:rPr lang="en-GB" sz="2400" b="1" dirty="0" smtClean="0">
                <a:solidFill>
                  <a:srgbClr val="0070C0"/>
                </a:solidFill>
              </a:rPr>
              <a:t>Seasons</a:t>
            </a:r>
          </a:p>
          <a:p>
            <a:pPr marL="342900" indent="-342900">
              <a:buFont typeface="Arial" panose="020B0604020202020204" pitchFamily="34" charset="0"/>
              <a:buChar char="•"/>
            </a:pPr>
            <a:endParaRPr lang="en-GB" sz="2400" b="1" dirty="0">
              <a:solidFill>
                <a:srgbClr val="0070C0"/>
              </a:solidFill>
            </a:endParaRPr>
          </a:p>
          <a:p>
            <a:pPr marL="342900" indent="-342900">
              <a:buFont typeface="Arial" panose="020B0604020202020204" pitchFamily="34" charset="0"/>
              <a:buChar char="•"/>
            </a:pPr>
            <a:r>
              <a:rPr lang="en-GB" sz="2400" b="1" dirty="0" smtClean="0">
                <a:solidFill>
                  <a:srgbClr val="0070C0"/>
                </a:solidFill>
              </a:rPr>
              <a:t>Activity</a:t>
            </a:r>
            <a:r>
              <a:rPr lang="en-GB" sz="2400" dirty="0" smtClean="0"/>
              <a:t> performed in the building is </a:t>
            </a:r>
            <a:r>
              <a:rPr lang="en-GB" sz="2400" dirty="0"/>
              <a:t>critically important </a:t>
            </a:r>
            <a:endParaRPr lang="en-GB" sz="2400" dirty="0" smtClean="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CIBSE </a:t>
            </a:r>
            <a:r>
              <a:rPr lang="en-GB" sz="2400" dirty="0"/>
              <a:t>list </a:t>
            </a:r>
            <a:r>
              <a:rPr lang="en-GB" sz="2400" b="1" dirty="0">
                <a:solidFill>
                  <a:srgbClr val="0070C0"/>
                </a:solidFill>
              </a:rPr>
              <a:t>optimal </a:t>
            </a:r>
            <a:r>
              <a:rPr lang="en-GB" sz="2400" b="1" dirty="0" smtClean="0">
                <a:solidFill>
                  <a:srgbClr val="0070C0"/>
                </a:solidFill>
              </a:rPr>
              <a:t>luminance </a:t>
            </a:r>
            <a:r>
              <a:rPr lang="en-GB" sz="2400" dirty="0"/>
              <a:t>for different </a:t>
            </a:r>
            <a:r>
              <a:rPr lang="en-GB" sz="2400" dirty="0" smtClean="0"/>
              <a:t>activities.</a:t>
            </a:r>
          </a:p>
          <a:p>
            <a:r>
              <a:rPr lang="en-GB" sz="2400" dirty="0" smtClean="0"/>
              <a:t> </a:t>
            </a:r>
            <a:endParaRPr lang="en-GB" sz="2400" dirty="0"/>
          </a:p>
          <a:p>
            <a:r>
              <a:rPr lang="en-GB" sz="2400" dirty="0" smtClean="0"/>
              <a:t>    These are based </a:t>
            </a:r>
            <a:r>
              <a:rPr lang="en-GB" sz="2400" dirty="0"/>
              <a:t>on uniform/constant levels of artificial </a:t>
            </a:r>
            <a:r>
              <a:rPr lang="en-GB" sz="2400" dirty="0" smtClean="0"/>
              <a:t>light</a:t>
            </a:r>
          </a:p>
          <a:p>
            <a:r>
              <a:rPr lang="en-GB" sz="2400" dirty="0"/>
              <a:t> </a:t>
            </a:r>
            <a:r>
              <a:rPr lang="en-GB" sz="2400" dirty="0" smtClean="0"/>
              <a:t>   </a:t>
            </a:r>
            <a:r>
              <a:rPr lang="en-GB" sz="2400" dirty="0"/>
              <a:t>falling on the working plane </a:t>
            </a:r>
          </a:p>
        </p:txBody>
      </p:sp>
      <p:sp>
        <p:nvSpPr>
          <p:cNvPr id="3" name="TextBox 2"/>
          <p:cNvSpPr txBox="1"/>
          <p:nvPr/>
        </p:nvSpPr>
        <p:spPr>
          <a:xfrm>
            <a:off x="533400" y="152400"/>
            <a:ext cx="3136006" cy="584775"/>
          </a:xfrm>
          <a:prstGeom prst="rect">
            <a:avLst/>
          </a:prstGeom>
          <a:solidFill>
            <a:schemeClr val="bg1">
              <a:lumMod val="95000"/>
            </a:schemeClr>
          </a:solidFill>
        </p:spPr>
        <p:txBody>
          <a:bodyPr wrap="square" rtlCol="0">
            <a:spAutoFit/>
          </a:bodyPr>
          <a:lstStyle/>
          <a:p>
            <a:r>
              <a:rPr lang="en-GB" sz="3200" b="1" dirty="0" smtClean="0">
                <a:solidFill>
                  <a:srgbClr val="0070C0"/>
                </a:solidFill>
              </a:rPr>
              <a:t>Visual Comfort</a:t>
            </a:r>
            <a:endParaRPr lang="en-GB" sz="3200" b="1" dirty="0">
              <a:solidFill>
                <a:srgbClr val="0070C0"/>
              </a:solidFill>
            </a:endParaRPr>
          </a:p>
        </p:txBody>
      </p:sp>
    </p:spTree>
    <p:extLst>
      <p:ext uri="{BB962C8B-B14F-4D97-AF65-F5344CB8AC3E}">
        <p14:creationId xmlns:p14="http://schemas.microsoft.com/office/powerpoint/2010/main" val="101754902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anim calcmode="lin" valueType="num">
                                      <p:cBhvr additive="base">
                                        <p:cTn id="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9" end="9"/>
                                            </p:txEl>
                                          </p:spTgt>
                                        </p:tgtEl>
                                        <p:attrNameLst>
                                          <p:attrName>style.visibility</p:attrName>
                                        </p:attrNameLst>
                                      </p:cBhvr>
                                      <p:to>
                                        <p:strVal val="visible"/>
                                      </p:to>
                                    </p:set>
                                    <p:anim calcmode="lin" valueType="num">
                                      <p:cBhvr additive="base">
                                        <p:cTn id="13"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11" end="11"/>
                                            </p:txEl>
                                          </p:spTgt>
                                        </p:tgtEl>
                                        <p:attrNameLst>
                                          <p:attrName>style.visibility</p:attrName>
                                        </p:attrNameLst>
                                      </p:cBhvr>
                                      <p:to>
                                        <p:strVal val="visible"/>
                                      </p:to>
                                    </p:set>
                                    <p:anim calcmode="lin" valueType="num">
                                      <p:cBhvr additive="base">
                                        <p:cTn id="19"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12" end="12"/>
                                            </p:txEl>
                                          </p:spTgt>
                                        </p:tgtEl>
                                        <p:attrNameLst>
                                          <p:attrName>style.visibility</p:attrName>
                                        </p:attrNameLst>
                                      </p:cBhvr>
                                      <p:to>
                                        <p:strVal val="visible"/>
                                      </p:to>
                                    </p:set>
                                    <p:anim calcmode="lin" valueType="num">
                                      <p:cBhvr additive="base">
                                        <p:cTn id="2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12" end="1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13" end="13"/>
                                            </p:txEl>
                                          </p:spTgt>
                                        </p:tgtEl>
                                        <p:attrNameLst>
                                          <p:attrName>style.visibility</p:attrName>
                                        </p:attrNameLst>
                                      </p:cBhvr>
                                      <p:to>
                                        <p:strVal val="visible"/>
                                      </p:to>
                                    </p:set>
                                    <p:anim calcmode="lin" valueType="num">
                                      <p:cBhvr additive="base">
                                        <p:cTn id="27"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13" end="1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14" end="14"/>
                                            </p:txEl>
                                          </p:spTgt>
                                        </p:tgtEl>
                                        <p:attrNameLst>
                                          <p:attrName>style.visibility</p:attrName>
                                        </p:attrNameLst>
                                      </p:cBhvr>
                                      <p:to>
                                        <p:strVal val="visible"/>
                                      </p:to>
                                    </p:set>
                                    <p:anim calcmode="lin" valueType="num">
                                      <p:cBhvr additive="base">
                                        <p:cTn id="31"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bwMode="auto">
          <a:xfrm>
            <a:off x="468313" y="908050"/>
            <a:ext cx="822960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ctr" eaLnBrk="1" hangingPunct="1">
              <a:buNone/>
            </a:pPr>
            <a:r>
              <a:rPr lang="en-US" altLang="en-US" sz="2800" dirty="0" smtClean="0"/>
              <a:t>               Sustainability is about LOWERING:</a:t>
            </a:r>
          </a:p>
        </p:txBody>
      </p:sp>
      <p:pic>
        <p:nvPicPr>
          <p:cNvPr id="2560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388" y="3573463"/>
            <a:ext cx="334327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own Arrow 3"/>
          <p:cNvSpPr/>
          <p:nvPr/>
        </p:nvSpPr>
        <p:spPr>
          <a:xfrm>
            <a:off x="3708400" y="1617663"/>
            <a:ext cx="3095625" cy="1727200"/>
          </a:xfrm>
          <a:prstGeom prst="downArrow">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en-US"/>
          </a:p>
        </p:txBody>
      </p:sp>
      <p:pic>
        <p:nvPicPr>
          <p:cNvPr id="2560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84625" y="3579160"/>
            <a:ext cx="2543175" cy="122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7"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11413" y="4945063"/>
            <a:ext cx="3538537" cy="169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8"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77038" y="3640138"/>
            <a:ext cx="1876425"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141638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5604"/>
                                        </p:tgtEl>
                                        <p:attrNameLst>
                                          <p:attrName>style.visibility</p:attrName>
                                        </p:attrNameLst>
                                      </p:cBhvr>
                                      <p:to>
                                        <p:strVal val="visible"/>
                                      </p:to>
                                    </p:set>
                                    <p:anim calcmode="lin" valueType="num">
                                      <p:cBhvr additive="base">
                                        <p:cTn id="7" dur="500" fill="hold"/>
                                        <p:tgtEl>
                                          <p:spTgt spid="25604"/>
                                        </p:tgtEl>
                                        <p:attrNameLst>
                                          <p:attrName>ppt_x</p:attrName>
                                        </p:attrNameLst>
                                      </p:cBhvr>
                                      <p:tavLst>
                                        <p:tav tm="0">
                                          <p:val>
                                            <p:strVal val="#ppt_x"/>
                                          </p:val>
                                        </p:tav>
                                        <p:tav tm="100000">
                                          <p:val>
                                            <p:strVal val="#ppt_x"/>
                                          </p:val>
                                        </p:tav>
                                      </p:tavLst>
                                    </p:anim>
                                    <p:anim calcmode="lin" valueType="num">
                                      <p:cBhvr additive="base">
                                        <p:cTn id="8" dur="500" fill="hold"/>
                                        <p:tgtEl>
                                          <p:spTgt spid="2560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25606"/>
                                        </p:tgtEl>
                                        <p:attrNameLst>
                                          <p:attrName>style.visibility</p:attrName>
                                        </p:attrNameLst>
                                      </p:cBhvr>
                                      <p:to>
                                        <p:strVal val="visible"/>
                                      </p:to>
                                    </p:set>
                                    <p:animEffect transition="in" filter="randombar(horizontal)">
                                      <p:cBhvr>
                                        <p:cTn id="13" dur="1000"/>
                                        <p:tgtEl>
                                          <p:spTgt spid="2560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4" presetClass="entr" presetSubtype="10" fill="hold" nodeType="clickEffect">
                                  <p:stCondLst>
                                    <p:cond delay="0"/>
                                  </p:stCondLst>
                                  <p:childTnLst>
                                    <p:set>
                                      <p:cBhvr>
                                        <p:cTn id="17" dur="1" fill="hold">
                                          <p:stCondLst>
                                            <p:cond delay="0"/>
                                          </p:stCondLst>
                                        </p:cTn>
                                        <p:tgtEl>
                                          <p:spTgt spid="25607"/>
                                        </p:tgtEl>
                                        <p:attrNameLst>
                                          <p:attrName>style.visibility</p:attrName>
                                        </p:attrNameLst>
                                      </p:cBhvr>
                                      <p:to>
                                        <p:strVal val="visible"/>
                                      </p:to>
                                    </p:set>
                                    <p:animEffect transition="in" filter="randombar(horizontal)">
                                      <p:cBhvr>
                                        <p:cTn id="18" dur="1000"/>
                                        <p:tgtEl>
                                          <p:spTgt spid="25607"/>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nodeType="clickEffect">
                                  <p:stCondLst>
                                    <p:cond delay="0"/>
                                  </p:stCondLst>
                                  <p:childTnLst>
                                    <p:set>
                                      <p:cBhvr>
                                        <p:cTn id="22" dur="1" fill="hold">
                                          <p:stCondLst>
                                            <p:cond delay="0"/>
                                          </p:stCondLst>
                                        </p:cTn>
                                        <p:tgtEl>
                                          <p:spTgt spid="25608"/>
                                        </p:tgtEl>
                                        <p:attrNameLst>
                                          <p:attrName>style.visibility</p:attrName>
                                        </p:attrNameLst>
                                      </p:cBhvr>
                                      <p:to>
                                        <p:strVal val="visible"/>
                                      </p:to>
                                    </p:set>
                                    <p:animEffect transition="in" filter="randombar(horizontal)">
                                      <p:cBhvr>
                                        <p:cTn id="23" dur="1000"/>
                                        <p:tgtEl>
                                          <p:spTgt spid="256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79690" y="220912"/>
            <a:ext cx="3659976" cy="677108"/>
          </a:xfrm>
          <a:prstGeom prst="rect">
            <a:avLst/>
          </a:prstGeom>
        </p:spPr>
        <p:txBody>
          <a:bodyPr wrap="none">
            <a:spAutoFit/>
          </a:bodyPr>
          <a:lstStyle/>
          <a:p>
            <a:pPr lvl="0">
              <a:spcBef>
                <a:spcPct val="0"/>
              </a:spcBef>
              <a:defRPr/>
            </a:pPr>
            <a:r>
              <a:rPr lang="en-US" sz="3800" dirty="0">
                <a:solidFill>
                  <a:schemeClr val="tx2"/>
                </a:solidFill>
              </a:rPr>
              <a:t>Building Services</a:t>
            </a:r>
          </a:p>
        </p:txBody>
      </p:sp>
      <p:sp>
        <p:nvSpPr>
          <p:cNvPr id="5" name="TextBox 4"/>
          <p:cNvSpPr txBox="1"/>
          <p:nvPr/>
        </p:nvSpPr>
        <p:spPr>
          <a:xfrm>
            <a:off x="579690" y="1295400"/>
            <a:ext cx="7924800" cy="5078313"/>
          </a:xfrm>
          <a:prstGeom prst="rect">
            <a:avLst/>
          </a:prstGeom>
          <a:noFill/>
        </p:spPr>
        <p:txBody>
          <a:bodyPr wrap="square" rtlCol="0">
            <a:spAutoFit/>
          </a:bodyPr>
          <a:lstStyle/>
          <a:p>
            <a:endParaRPr lang="en-GB" dirty="0"/>
          </a:p>
          <a:p>
            <a:pPr marL="285750" indent="-285750" algn="just">
              <a:buFont typeface="Wingdings" panose="05000000000000000000" pitchFamily="2" charset="2"/>
              <a:buChar char="v"/>
            </a:pPr>
            <a:r>
              <a:rPr lang="en-GB" dirty="0" smtClean="0"/>
              <a:t>Sustainable services design is concerned with encouraging conservation in all aspects of use and the interaction of human, building and environment.</a:t>
            </a:r>
            <a:endParaRPr lang="en-GB" dirty="0"/>
          </a:p>
          <a:p>
            <a:pPr marL="285750" indent="-285750" algn="just">
              <a:buFont typeface="Arial" panose="020B0604020202020204" pitchFamily="34" charset="0"/>
              <a:buChar char="•"/>
            </a:pPr>
            <a:endParaRPr lang="en-GB" dirty="0" smtClean="0"/>
          </a:p>
          <a:p>
            <a:pPr marL="285750" indent="-285750" algn="just">
              <a:buFont typeface="Wingdings" panose="05000000000000000000" pitchFamily="2" charset="2"/>
              <a:buChar char="v"/>
            </a:pPr>
            <a:r>
              <a:rPr lang="en-GB" dirty="0" smtClean="0"/>
              <a:t>It integrates economy, environment and the social system (community).</a:t>
            </a:r>
          </a:p>
          <a:p>
            <a:pPr marL="285750" indent="-285750" algn="just">
              <a:buFont typeface="Arial" panose="020B0604020202020204" pitchFamily="34" charset="0"/>
              <a:buChar char="•"/>
            </a:pPr>
            <a:endParaRPr lang="en-GB" dirty="0"/>
          </a:p>
          <a:p>
            <a:pPr marL="285750" indent="-285750" algn="just">
              <a:buFont typeface="Wingdings" panose="05000000000000000000" pitchFamily="2" charset="2"/>
              <a:buChar char="v"/>
            </a:pPr>
            <a:r>
              <a:rPr lang="en-GB" dirty="0" smtClean="0"/>
              <a:t>Energy conservation is complex and involves the sensitivity to the building site, the construction methods, the balance of artificial and natural light, energy use control and the selection of finishes and design methods to surfaces and fittings.</a:t>
            </a:r>
          </a:p>
          <a:p>
            <a:pPr marL="285750" indent="-285750" algn="just">
              <a:buFont typeface="Arial" panose="020B0604020202020204" pitchFamily="34" charset="0"/>
              <a:buChar char="•"/>
            </a:pPr>
            <a:endParaRPr lang="en-GB" dirty="0" smtClean="0"/>
          </a:p>
          <a:p>
            <a:pPr marL="285750" indent="-285750" algn="just">
              <a:buFont typeface="Wingdings" panose="05000000000000000000" pitchFamily="2" charset="2"/>
              <a:buChar char="v"/>
            </a:pPr>
            <a:r>
              <a:rPr lang="en-GB" dirty="0" smtClean="0"/>
              <a:t>Materials and methods have an impact on the larger world (tied to waste and pollution in manufacture, and the balance of natural and artificial sources)</a:t>
            </a:r>
          </a:p>
          <a:p>
            <a:pPr marL="285750" indent="-285750" algn="just">
              <a:buFont typeface="Arial" panose="020B0604020202020204" pitchFamily="34" charset="0"/>
              <a:buChar char="•"/>
            </a:pPr>
            <a:endParaRPr lang="en-GB" dirty="0"/>
          </a:p>
          <a:p>
            <a:pPr marL="285750" indent="-285750" algn="just">
              <a:buFont typeface="Wingdings" panose="05000000000000000000" pitchFamily="2" charset="2"/>
              <a:buChar char="v"/>
            </a:pPr>
            <a:r>
              <a:rPr lang="en-GB" dirty="0" smtClean="0"/>
              <a:t>The choice of heating, ventilating and air conditioning (HVAC) has a major effect on energy use. Balance HVAC with energy consumption and comfort.</a:t>
            </a:r>
          </a:p>
          <a:p>
            <a:pPr marL="285750" indent="-285750" algn="just">
              <a:buFont typeface="Arial" panose="020B0604020202020204" pitchFamily="34" charset="0"/>
              <a:buChar char="•"/>
            </a:pPr>
            <a:endParaRPr lang="en-GB" dirty="0"/>
          </a:p>
          <a:p>
            <a:pPr marL="285750" indent="-285750" algn="just">
              <a:buFont typeface="Wingdings" panose="05000000000000000000" pitchFamily="2" charset="2"/>
              <a:buChar char="v"/>
            </a:pPr>
            <a:r>
              <a:rPr lang="en-GB" dirty="0" smtClean="0"/>
              <a:t>We look to design and create indoor spaces that are environmentally sustainable, comfortable  and healthy for their occupants. </a:t>
            </a:r>
            <a:r>
              <a:rPr lang="en-GB" b="1" dirty="0" smtClean="0">
                <a:solidFill>
                  <a:srgbClr val="0070C0"/>
                </a:solidFill>
              </a:rPr>
              <a:t>Consequences if we don’t? </a:t>
            </a:r>
            <a:endParaRPr lang="en-GB" b="1" dirty="0">
              <a:solidFill>
                <a:srgbClr val="0070C0"/>
              </a:solidFill>
            </a:endParaRPr>
          </a:p>
        </p:txBody>
      </p:sp>
      <p:sp>
        <p:nvSpPr>
          <p:cNvPr id="2" name="Rectangle 1"/>
          <p:cNvSpPr/>
          <p:nvPr/>
        </p:nvSpPr>
        <p:spPr>
          <a:xfrm>
            <a:off x="635950" y="903474"/>
            <a:ext cx="4289957" cy="461665"/>
          </a:xfrm>
          <a:prstGeom prst="rect">
            <a:avLst/>
          </a:prstGeom>
          <a:solidFill>
            <a:schemeClr val="bg1">
              <a:lumMod val="85000"/>
            </a:schemeClr>
          </a:solidFill>
        </p:spPr>
        <p:txBody>
          <a:bodyPr wrap="none">
            <a:spAutoFit/>
          </a:bodyPr>
          <a:lstStyle/>
          <a:p>
            <a:r>
              <a:rPr lang="en-GB" sz="2400" dirty="0"/>
              <a:t>Sustainable design </a:t>
            </a:r>
            <a:r>
              <a:rPr lang="en-GB" sz="2400" dirty="0" smtClean="0"/>
              <a:t>strategies ???:</a:t>
            </a:r>
            <a:endParaRPr lang="en-GB" sz="2400" dirty="0"/>
          </a:p>
        </p:txBody>
      </p:sp>
      <p:sp>
        <p:nvSpPr>
          <p:cNvPr id="6" name="TextBox 5"/>
          <p:cNvSpPr txBox="1"/>
          <p:nvPr/>
        </p:nvSpPr>
        <p:spPr>
          <a:xfrm>
            <a:off x="5943600" y="762000"/>
            <a:ext cx="2667000" cy="584775"/>
          </a:xfrm>
          <a:prstGeom prst="rect">
            <a:avLst/>
          </a:prstGeom>
          <a:noFill/>
        </p:spPr>
        <p:txBody>
          <a:bodyPr wrap="square" rtlCol="0">
            <a:spAutoFit/>
          </a:bodyPr>
          <a:lstStyle/>
          <a:p>
            <a:r>
              <a:rPr lang="en-US" sz="3200" b="1" dirty="0" smtClean="0">
                <a:solidFill>
                  <a:srgbClr val="0070C0"/>
                </a:solidFill>
              </a:rPr>
              <a:t>15 minutes</a:t>
            </a:r>
            <a:endParaRPr lang="en-GB" sz="3200" b="1" dirty="0">
              <a:solidFill>
                <a:srgbClr val="0070C0"/>
              </a:solidFill>
            </a:endParaRPr>
          </a:p>
        </p:txBody>
      </p:sp>
    </p:spTree>
    <p:extLst>
      <p:ext uri="{BB962C8B-B14F-4D97-AF65-F5344CB8AC3E}">
        <p14:creationId xmlns:p14="http://schemas.microsoft.com/office/powerpoint/2010/main" val="2725518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545217"/>
            <a:ext cx="4871847" cy="461665"/>
          </a:xfrm>
          <a:prstGeom prst="rect">
            <a:avLst/>
          </a:prstGeom>
          <a:solidFill>
            <a:schemeClr val="bg1">
              <a:lumMod val="85000"/>
            </a:schemeClr>
          </a:solidFill>
        </p:spPr>
        <p:txBody>
          <a:bodyPr wrap="none">
            <a:spAutoFit/>
          </a:bodyPr>
          <a:lstStyle/>
          <a:p>
            <a:r>
              <a:rPr lang="en-GB" sz="2400" dirty="0"/>
              <a:t>Sustainable </a:t>
            </a:r>
            <a:r>
              <a:rPr lang="en-GB" sz="2400" dirty="0" smtClean="0"/>
              <a:t>services design </a:t>
            </a:r>
            <a:r>
              <a:rPr lang="en-GB" sz="2400" dirty="0"/>
              <a:t>strategies:</a:t>
            </a:r>
          </a:p>
        </p:txBody>
      </p:sp>
      <p:sp>
        <p:nvSpPr>
          <p:cNvPr id="3" name="TextBox 2"/>
          <p:cNvSpPr txBox="1"/>
          <p:nvPr/>
        </p:nvSpPr>
        <p:spPr>
          <a:xfrm>
            <a:off x="304800" y="1447800"/>
            <a:ext cx="8229600" cy="5355312"/>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smtClean="0"/>
              <a:t>Use alternative energy sources, waste control, water re-cycling and control of building operations and maintenance.</a:t>
            </a:r>
          </a:p>
          <a:p>
            <a:pPr marL="285750" indent="-285750" algn="just">
              <a:buFont typeface="Wingdings" panose="05000000000000000000" pitchFamily="2" charset="2"/>
              <a:buChar char="v"/>
            </a:pPr>
            <a:endParaRPr lang="en-GB" dirty="0" smtClean="0"/>
          </a:p>
          <a:p>
            <a:pPr marL="285750" indent="-285750" algn="just">
              <a:buFont typeface="Wingdings" panose="05000000000000000000" pitchFamily="2" charset="2"/>
              <a:buChar char="v"/>
            </a:pPr>
            <a:r>
              <a:rPr lang="en-GB" dirty="0" smtClean="0"/>
              <a:t>Limit green house gas production by specifying energy efficient lighting and appliances.</a:t>
            </a:r>
          </a:p>
          <a:p>
            <a:pPr marL="285750" indent="-285750" algn="just">
              <a:buFont typeface="Wingdings" panose="05000000000000000000" pitchFamily="2" charset="2"/>
              <a:buChar char="v"/>
            </a:pPr>
            <a:endParaRPr lang="en-GB" dirty="0" smtClean="0"/>
          </a:p>
          <a:p>
            <a:pPr marL="285750" indent="-285750" algn="just">
              <a:buFont typeface="Wingdings" panose="05000000000000000000" pitchFamily="2" charset="2"/>
              <a:buChar char="v"/>
            </a:pPr>
            <a:r>
              <a:rPr lang="en-GB" dirty="0" smtClean="0"/>
              <a:t>Reduce energy use by designing for maximisation of natural lighting, natural ventilation and adequate insulation.</a:t>
            </a:r>
          </a:p>
          <a:p>
            <a:pPr marL="285750" indent="-285750" algn="just">
              <a:buFont typeface="Wingdings" panose="05000000000000000000" pitchFamily="2" charset="2"/>
              <a:buChar char="v"/>
            </a:pPr>
            <a:endParaRPr lang="en-GB" dirty="0" smtClean="0"/>
          </a:p>
          <a:p>
            <a:pPr marL="285750" indent="-285750" algn="just">
              <a:buFont typeface="Wingdings" panose="05000000000000000000" pitchFamily="2" charset="2"/>
              <a:buChar char="v"/>
            </a:pPr>
            <a:r>
              <a:rPr lang="en-GB" dirty="0" smtClean="0"/>
              <a:t>Specify materials that require less energy to manufacture and transport.</a:t>
            </a:r>
          </a:p>
          <a:p>
            <a:pPr marL="285750" indent="-285750" algn="just">
              <a:buFont typeface="Wingdings" panose="05000000000000000000" pitchFamily="2" charset="2"/>
              <a:buChar char="v"/>
            </a:pPr>
            <a:endParaRPr lang="en-GB" dirty="0" smtClean="0"/>
          </a:p>
          <a:p>
            <a:pPr marL="285750" indent="-285750" algn="just">
              <a:buFont typeface="Wingdings" panose="05000000000000000000" pitchFamily="2" charset="2"/>
              <a:buChar char="v"/>
            </a:pPr>
            <a:r>
              <a:rPr lang="en-GB" dirty="0" smtClean="0"/>
              <a:t>Use products and Service provision that derives from recycled materials or some that can be recycled again after use.</a:t>
            </a:r>
          </a:p>
          <a:p>
            <a:pPr marL="285750" indent="-285750" algn="just">
              <a:buFont typeface="Wingdings" panose="05000000000000000000" pitchFamily="2" charset="2"/>
              <a:buChar char="v"/>
            </a:pPr>
            <a:endParaRPr lang="en-GB" dirty="0" smtClean="0"/>
          </a:p>
          <a:p>
            <a:pPr marL="285750" indent="-285750" algn="just">
              <a:buFont typeface="Wingdings" panose="05000000000000000000" pitchFamily="2" charset="2"/>
              <a:buChar char="v"/>
            </a:pPr>
            <a:r>
              <a:rPr lang="en-GB" dirty="0" smtClean="0"/>
              <a:t>Reduce energy use while improving conditions for the buildings occupants with user-operated controls, such as high tech shading techniques or operable window vents.</a:t>
            </a:r>
          </a:p>
          <a:p>
            <a:pPr marL="285750" indent="-285750">
              <a:buFont typeface="Wingdings" panose="05000000000000000000" pitchFamily="2" charset="2"/>
              <a:buChar char="v"/>
            </a:pPr>
            <a:endParaRPr lang="en-GB" dirty="0" smtClean="0"/>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651881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447800"/>
            <a:ext cx="8153400" cy="3416320"/>
          </a:xfrm>
          <a:prstGeom prst="rect">
            <a:avLst/>
          </a:prstGeom>
        </p:spPr>
        <p:txBody>
          <a:bodyPr wrap="square">
            <a:spAutoFit/>
          </a:bodyPr>
          <a:lstStyle/>
          <a:p>
            <a:pPr marL="285750" indent="-285750" algn="just">
              <a:buFont typeface="Wingdings" panose="05000000000000000000" pitchFamily="2" charset="2"/>
              <a:buChar char="v"/>
            </a:pPr>
            <a:r>
              <a:rPr lang="en-GB" dirty="0"/>
              <a:t>Carefully site the building, orienting it to enhance day-lighting as well as passive cooling by night ventilation</a:t>
            </a:r>
            <a:r>
              <a:rPr lang="en-GB" dirty="0" smtClean="0"/>
              <a:t>.</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Improve indoor air </a:t>
            </a:r>
            <a:r>
              <a:rPr lang="en-GB" dirty="0" smtClean="0"/>
              <a:t>quality…..adequate AHU….suitable for conditions.</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Add acoustic absorption</a:t>
            </a:r>
            <a:r>
              <a:rPr lang="en-GB" dirty="0" smtClean="0"/>
              <a:t>.</a:t>
            </a:r>
          </a:p>
          <a:p>
            <a:pPr marL="285750" indent="-285750" algn="just">
              <a:buFont typeface="Wingdings" panose="05000000000000000000" pitchFamily="2" charset="2"/>
              <a:buChar char="v"/>
            </a:pPr>
            <a:endParaRPr lang="en-GB" dirty="0" smtClean="0"/>
          </a:p>
          <a:p>
            <a:pPr marL="285750" indent="-285750" algn="just">
              <a:buFont typeface="Wingdings" panose="05000000000000000000" pitchFamily="2" charset="2"/>
              <a:buChar char="v"/>
            </a:pPr>
            <a:r>
              <a:rPr lang="en-GB" dirty="0" smtClean="0"/>
              <a:t>Reduce </a:t>
            </a:r>
            <a:r>
              <a:rPr lang="en-GB" dirty="0"/>
              <a:t>electric light </a:t>
            </a:r>
            <a:r>
              <a:rPr lang="en-GB" dirty="0" smtClean="0"/>
              <a:t>use….sensor …..zonal.</a:t>
            </a:r>
          </a:p>
          <a:p>
            <a:pPr marL="285750" indent="-285750" algn="just">
              <a:buFont typeface="Wingdings" panose="05000000000000000000" pitchFamily="2" charset="2"/>
              <a:buChar char="v"/>
            </a:pPr>
            <a:endParaRPr lang="en-GB" dirty="0"/>
          </a:p>
          <a:p>
            <a:pPr marL="285750" indent="-285750" algn="just">
              <a:buFont typeface="Wingdings" panose="05000000000000000000" pitchFamily="2" charset="2"/>
              <a:buChar char="v"/>
            </a:pPr>
            <a:r>
              <a:rPr lang="en-GB" dirty="0"/>
              <a:t>Use on site waste water recycling and rainwater retention for flushing toilets and irrigation of the grounds/gardens</a:t>
            </a:r>
            <a:r>
              <a:rPr lang="en-GB" dirty="0" smtClean="0"/>
              <a:t>.</a:t>
            </a:r>
          </a:p>
          <a:p>
            <a:pPr marL="285750" indent="-285750" algn="just">
              <a:buFont typeface="Wingdings" panose="05000000000000000000" pitchFamily="2" charset="2"/>
              <a:buChar char="v"/>
            </a:pPr>
            <a:endParaRPr lang="en-GB" dirty="0"/>
          </a:p>
        </p:txBody>
      </p:sp>
      <p:sp>
        <p:nvSpPr>
          <p:cNvPr id="3" name="Rectangle 2"/>
          <p:cNvSpPr/>
          <p:nvPr/>
        </p:nvSpPr>
        <p:spPr>
          <a:xfrm>
            <a:off x="717847" y="609600"/>
            <a:ext cx="6597353" cy="461665"/>
          </a:xfrm>
          <a:prstGeom prst="rect">
            <a:avLst/>
          </a:prstGeom>
          <a:solidFill>
            <a:schemeClr val="bg1">
              <a:lumMod val="85000"/>
            </a:schemeClr>
          </a:solidFill>
        </p:spPr>
        <p:txBody>
          <a:bodyPr wrap="square">
            <a:spAutoFit/>
          </a:bodyPr>
          <a:lstStyle/>
          <a:p>
            <a:r>
              <a:rPr lang="en-GB" sz="2400" dirty="0" smtClean="0"/>
              <a:t>Sustainable services </a:t>
            </a:r>
            <a:r>
              <a:rPr lang="en-GB" sz="2400" dirty="0"/>
              <a:t>design strategies</a:t>
            </a:r>
            <a:r>
              <a:rPr lang="en-GB" dirty="0"/>
              <a:t>:</a:t>
            </a:r>
          </a:p>
        </p:txBody>
      </p:sp>
    </p:spTree>
    <p:extLst>
      <p:ext uri="{BB962C8B-B14F-4D97-AF65-F5344CB8AC3E}">
        <p14:creationId xmlns:p14="http://schemas.microsoft.com/office/powerpoint/2010/main" val="1338560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9585" y="1828800"/>
            <a:ext cx="8424480" cy="3499265"/>
          </a:xfrm>
          <a:prstGeom prst="rect">
            <a:avLst/>
          </a:prstGeom>
        </p:spPr>
      </p:pic>
      <p:sp>
        <p:nvSpPr>
          <p:cNvPr id="3" name="Rectangle 2"/>
          <p:cNvSpPr/>
          <p:nvPr/>
        </p:nvSpPr>
        <p:spPr>
          <a:xfrm>
            <a:off x="326409" y="990600"/>
            <a:ext cx="8424480" cy="646331"/>
          </a:xfrm>
          <a:prstGeom prst="rect">
            <a:avLst/>
          </a:prstGeom>
        </p:spPr>
        <p:txBody>
          <a:bodyPr wrap="square">
            <a:spAutoFit/>
          </a:bodyPr>
          <a:lstStyle/>
          <a:p>
            <a:r>
              <a:rPr lang="en-US" b="1" dirty="0" smtClean="0">
                <a:latin typeface="CNN"/>
              </a:rPr>
              <a:t>An </a:t>
            </a:r>
            <a:r>
              <a:rPr lang="en-US" b="1" dirty="0">
                <a:latin typeface="CNN"/>
              </a:rPr>
              <a:t>80-story, 1,273-foot </a:t>
            </a:r>
            <a:r>
              <a:rPr lang="en-US" b="1" dirty="0" smtClean="0">
                <a:latin typeface="CNN"/>
              </a:rPr>
              <a:t>tower </a:t>
            </a:r>
            <a:r>
              <a:rPr lang="en-US" dirty="0" smtClean="0">
                <a:latin typeface="CNN"/>
              </a:rPr>
              <a:t>i</a:t>
            </a:r>
            <a:r>
              <a:rPr lang="en-US" b="1" dirty="0" smtClean="0">
                <a:latin typeface="CNN"/>
              </a:rPr>
              <a:t>n </a:t>
            </a:r>
            <a:r>
              <a:rPr lang="en-US" b="1" dirty="0">
                <a:latin typeface="CNN"/>
              </a:rPr>
              <a:t>Dubai with floors that can rotate 360 degrees in both </a:t>
            </a:r>
            <a:r>
              <a:rPr lang="en-US" b="1" dirty="0" smtClean="0">
                <a:latin typeface="CNN"/>
              </a:rPr>
              <a:t>directions</a:t>
            </a:r>
            <a:r>
              <a:rPr lang="en-US" b="1" dirty="0">
                <a:latin typeface="CNN"/>
              </a:rPr>
              <a:t> </a:t>
            </a:r>
            <a:r>
              <a:rPr lang="en-US" b="1" dirty="0" smtClean="0">
                <a:latin typeface="CNN"/>
              </a:rPr>
              <a:t>becomes reality in 2020</a:t>
            </a:r>
            <a:endParaRPr lang="en-US" b="1" dirty="0"/>
          </a:p>
        </p:txBody>
      </p:sp>
    </p:spTree>
    <p:extLst>
      <p:ext uri="{BB962C8B-B14F-4D97-AF65-F5344CB8AC3E}">
        <p14:creationId xmlns:p14="http://schemas.microsoft.com/office/powerpoint/2010/main" val="170685397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1120211" y="2133600"/>
            <a:ext cx="6781800" cy="1323439"/>
          </a:xfrm>
          <a:prstGeom prst="rect">
            <a:avLst/>
          </a:prstGeom>
          <a:noFill/>
        </p:spPr>
        <p:txBody>
          <a:bodyPr wrap="square" rtlCol="0">
            <a:spAutoFit/>
          </a:bodyPr>
          <a:lstStyle/>
          <a:p>
            <a:pPr algn="ctr"/>
            <a:r>
              <a:rPr lang="en-GB" sz="4000" dirty="0" smtClean="0"/>
              <a:t>Question 2  </a:t>
            </a:r>
          </a:p>
          <a:p>
            <a:pPr algn="ctr"/>
            <a:endParaRPr lang="en-GB" sz="4000" dirty="0" smtClean="0"/>
          </a:p>
        </p:txBody>
      </p:sp>
      <p:sp>
        <p:nvSpPr>
          <p:cNvPr id="6" name="Title 1"/>
          <p:cNvSpPr txBox="1">
            <a:spLocks/>
          </p:cNvSpPr>
          <p:nvPr/>
        </p:nvSpPr>
        <p:spPr>
          <a:xfrm>
            <a:off x="533400" y="9906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Building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extLst>
      <p:ext uri="{BB962C8B-B14F-4D97-AF65-F5344CB8AC3E}">
        <p14:creationId xmlns:p14="http://schemas.microsoft.com/office/powerpoint/2010/main" val="3130322397"/>
      </p:ext>
    </p:extLst>
  </p:cSld>
  <p:clrMapOvr>
    <a:masterClrMapping/>
  </p:clrMapOvr>
  <p:transition spd="slow"/>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838200"/>
            <a:ext cx="8610600" cy="5257800"/>
          </a:xfrm>
        </p:spPr>
        <p:txBody>
          <a:bodyPr>
            <a:normAutofit fontScale="92500" lnSpcReduction="10000"/>
          </a:bodyPr>
          <a:lstStyle/>
          <a:p>
            <a:pPr algn="just" eaLnBrk="1" hangingPunct="1">
              <a:defRPr/>
            </a:pPr>
            <a:r>
              <a:rPr lang="en-US" sz="2800" dirty="0" smtClean="0"/>
              <a:t>Discuss </a:t>
            </a:r>
            <a:r>
              <a:rPr lang="en-US" sz="2800" b="1" dirty="0" smtClean="0">
                <a:solidFill>
                  <a:srgbClr val="0070C0"/>
                </a:solidFill>
              </a:rPr>
              <a:t>the ways of increasing sustainable design</a:t>
            </a:r>
            <a:r>
              <a:rPr lang="en-US" sz="2800" b="1" dirty="0"/>
              <a:t> </a:t>
            </a:r>
            <a:r>
              <a:rPr lang="en-US" sz="2800" dirty="0" smtClean="0"/>
              <a:t>and therefore reducing the waste / energy consumption /water usage /materials used.)</a:t>
            </a:r>
          </a:p>
          <a:p>
            <a:pPr algn="just" eaLnBrk="1" hangingPunct="1">
              <a:defRPr/>
            </a:pPr>
            <a:endParaRPr lang="en-US" sz="2800" dirty="0"/>
          </a:p>
          <a:p>
            <a:pPr algn="just" eaLnBrk="1" hangingPunct="1">
              <a:defRPr/>
            </a:pPr>
            <a:r>
              <a:rPr lang="en-US" sz="2800" dirty="0" smtClean="0"/>
              <a:t>Produce a </a:t>
            </a:r>
            <a:r>
              <a:rPr lang="en-US" sz="2800" b="1" dirty="0" smtClean="0">
                <a:solidFill>
                  <a:srgbClr val="0070C0"/>
                </a:solidFill>
              </a:rPr>
              <a:t>creative mind map </a:t>
            </a:r>
            <a:r>
              <a:rPr lang="en-US" sz="2800" dirty="0" smtClean="0"/>
              <a:t>that shows the ways of increasing sustainability in design with regard to service provision and comfort.</a:t>
            </a:r>
          </a:p>
          <a:p>
            <a:pPr algn="just" eaLnBrk="1" hangingPunct="1">
              <a:defRPr/>
            </a:pPr>
            <a:endParaRPr lang="en-US" sz="2800" dirty="0" smtClean="0"/>
          </a:p>
          <a:p>
            <a:pPr marL="0" indent="0">
              <a:buNone/>
              <a:defRPr/>
            </a:pPr>
            <a:r>
              <a:rPr lang="en-US" sz="2800" b="1" dirty="0" smtClean="0">
                <a:solidFill>
                  <a:srgbClr val="0070C0"/>
                </a:solidFill>
              </a:rPr>
              <a:t>        (</a:t>
            </a:r>
            <a:r>
              <a:rPr lang="en-US" sz="2800" b="1" dirty="0">
                <a:solidFill>
                  <a:srgbClr val="0070C0"/>
                </a:solidFill>
              </a:rPr>
              <a:t>Economics, Environment and Community / User)</a:t>
            </a:r>
            <a:endParaRPr lang="en-US" sz="2800" dirty="0" smtClean="0"/>
          </a:p>
          <a:p>
            <a:pPr marL="0" indent="0" eaLnBrk="1" hangingPunct="1">
              <a:buFontTx/>
              <a:buNone/>
              <a:defRPr/>
            </a:pPr>
            <a:r>
              <a:rPr lang="en-US" sz="2800" i="1" dirty="0" smtClean="0"/>
              <a:t>                           </a:t>
            </a:r>
            <a:r>
              <a:rPr lang="en-US" sz="2800" b="1" i="1" dirty="0" smtClean="0">
                <a:solidFill>
                  <a:srgbClr val="0070C0"/>
                </a:solidFill>
              </a:rPr>
              <a:t>Task  : 4 person in a group</a:t>
            </a:r>
          </a:p>
          <a:p>
            <a:pPr marL="0" indent="0" eaLnBrk="1" hangingPunct="1">
              <a:buFontTx/>
              <a:buNone/>
              <a:defRPr/>
            </a:pPr>
            <a:endParaRPr lang="en-US" sz="2800" i="1" dirty="0" smtClean="0"/>
          </a:p>
          <a:p>
            <a:pPr marL="0" indent="0" eaLnBrk="1" hangingPunct="1">
              <a:buFontTx/>
              <a:buNone/>
              <a:defRPr/>
            </a:pPr>
            <a:r>
              <a:rPr lang="en-US" sz="2800" dirty="0" smtClean="0"/>
              <a:t>* Mind map should be produced in A3 paper</a:t>
            </a:r>
          </a:p>
        </p:txBody>
      </p:sp>
    </p:spTree>
    <p:extLst>
      <p:ext uri="{BB962C8B-B14F-4D97-AF65-F5344CB8AC3E}">
        <p14:creationId xmlns:p14="http://schemas.microsoft.com/office/powerpoint/2010/main" val="2257051375"/>
      </p:ext>
    </p:extLst>
  </p:cSld>
  <p:clrMapOvr>
    <a:masterClrMapping/>
  </p:clrMapOvr>
  <p:transition spd="slow"/>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Users\fad-an\Desktop\mindmap2.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217" y="0"/>
            <a:ext cx="9142708"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562600" y="533400"/>
            <a:ext cx="3581400" cy="1077218"/>
          </a:xfrm>
          <a:prstGeom prst="rect">
            <a:avLst/>
          </a:prstGeom>
          <a:noFill/>
        </p:spPr>
        <p:txBody>
          <a:bodyPr wrap="square" rtlCol="0">
            <a:spAutoFit/>
          </a:bodyPr>
          <a:lstStyle/>
          <a:p>
            <a:r>
              <a:rPr lang="en-GB" sz="3200" dirty="0" smtClean="0"/>
              <a:t>Designing for Sustainability</a:t>
            </a:r>
            <a:endParaRPr lang="en-GB" sz="3200" dirty="0"/>
          </a:p>
        </p:txBody>
      </p:sp>
    </p:spTree>
    <p:extLst>
      <p:ext uri="{BB962C8B-B14F-4D97-AF65-F5344CB8AC3E}">
        <p14:creationId xmlns:p14="http://schemas.microsoft.com/office/powerpoint/2010/main" val="19822437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676400"/>
            <a:ext cx="8229600" cy="797024"/>
          </a:xfrm>
        </p:spPr>
        <p:txBody>
          <a:bodyPr>
            <a:normAutofit fontScale="40000" lnSpcReduction="20000"/>
          </a:bodyPr>
          <a:lstStyle/>
          <a:p>
            <a:pPr marL="0" indent="0" algn="ctr">
              <a:buNone/>
            </a:pPr>
            <a:endParaRPr lang="en-GB" sz="1800" dirty="0" smtClean="0">
              <a:solidFill>
                <a:schemeClr val="bg1">
                  <a:lumMod val="50000"/>
                </a:schemeClr>
              </a:solidFill>
            </a:endParaRPr>
          </a:p>
          <a:p>
            <a:pPr marL="0" indent="0">
              <a:buNone/>
            </a:pPr>
            <a:endParaRPr lang="en-GB" sz="1600" b="1" dirty="0">
              <a:latin typeface="Calibri" pitchFamily="34" charset="0"/>
            </a:endParaRPr>
          </a:p>
          <a:p>
            <a:pPr marL="0" indent="0">
              <a:buNone/>
            </a:pPr>
            <a:endParaRPr lang="en-GB" sz="1600" dirty="0" smtClean="0">
              <a:latin typeface="Calibri" pitchFamily="34" charset="0"/>
            </a:endParaRPr>
          </a:p>
          <a:p>
            <a:pPr marL="0" indent="0">
              <a:buNone/>
            </a:pPr>
            <a:endParaRPr lang="en-GB" sz="1600" dirty="0" smtClean="0">
              <a:latin typeface="Calibri" pitchFamily="34" charset="0"/>
            </a:endParaRPr>
          </a:p>
          <a:p>
            <a:pPr marL="0" lvl="0" indent="0">
              <a:buNone/>
            </a:pPr>
            <a:endParaRPr lang="en-GB" sz="1600" dirty="0">
              <a:latin typeface="Calibri" pitchFamily="34" charset="0"/>
            </a:endParaRPr>
          </a:p>
          <a:p>
            <a:pPr marL="0" lvl="0" indent="0">
              <a:buNone/>
            </a:pPr>
            <a:r>
              <a:rPr lang="en-GB" sz="1600" dirty="0" smtClean="0">
                <a:solidFill>
                  <a:schemeClr val="bg1"/>
                </a:solidFill>
                <a:latin typeface="Calibri" pitchFamily="34" charset="0"/>
              </a:rPr>
              <a:t>GHG</a:t>
            </a:r>
            <a:endParaRPr lang="en-GB" sz="1600" dirty="0">
              <a:solidFill>
                <a:schemeClr val="bg1"/>
              </a:solidFill>
              <a:latin typeface="Calibri" pitchFamily="34" charset="0"/>
            </a:endParaRPr>
          </a:p>
          <a:p>
            <a:pPr marL="0" indent="0">
              <a:buNone/>
            </a:pPr>
            <a:endParaRPr lang="en-GB" sz="1800" dirty="0" smtClean="0">
              <a:solidFill>
                <a:schemeClr val="bg1">
                  <a:lumMod val="50000"/>
                </a:schemeClr>
              </a:solidFill>
            </a:endParaRPr>
          </a:p>
          <a:p>
            <a:pPr marL="0" indent="0">
              <a:buNone/>
            </a:pPr>
            <a:endParaRPr lang="en-GB" sz="1800" dirty="0">
              <a:solidFill>
                <a:schemeClr val="bg1">
                  <a:lumMod val="50000"/>
                </a:schemeClr>
              </a:solidFill>
            </a:endParaRPr>
          </a:p>
          <a:p>
            <a:pPr marL="0" indent="0">
              <a:buNone/>
            </a:pPr>
            <a:endParaRPr lang="en-GB" sz="1800" dirty="0" smtClean="0">
              <a:solidFill>
                <a:schemeClr val="bg1">
                  <a:lumMod val="50000"/>
                </a:schemeClr>
              </a:solidFill>
            </a:endParaRPr>
          </a:p>
          <a:p>
            <a:pPr marL="0" indent="0">
              <a:buNone/>
            </a:pPr>
            <a:endParaRPr lang="en-GB" sz="1800" dirty="0" smtClean="0">
              <a:solidFill>
                <a:schemeClr val="bg1">
                  <a:lumMod val="50000"/>
                </a:schemeClr>
              </a:solidFill>
            </a:endParaRPr>
          </a:p>
          <a:p>
            <a:pPr marL="0" indent="0">
              <a:buNone/>
            </a:pPr>
            <a:endParaRPr lang="en-GB" sz="1800" dirty="0" smtClean="0">
              <a:solidFill>
                <a:schemeClr val="bg1">
                  <a:lumMod val="50000"/>
                </a:schemeClr>
              </a:solidFill>
            </a:endParaRPr>
          </a:p>
          <a:p>
            <a:pPr marL="0" indent="0">
              <a:buNone/>
            </a:pPr>
            <a:endParaRPr lang="en-GB" sz="1800" dirty="0" smtClean="0">
              <a:solidFill>
                <a:schemeClr val="bg1">
                  <a:lumMod val="50000"/>
                </a:schemeClr>
              </a:solidFill>
            </a:endParaRPr>
          </a:p>
          <a:p>
            <a:pPr marL="0" indent="0">
              <a:buNone/>
            </a:pPr>
            <a:endParaRPr lang="en-GB" sz="1800" dirty="0" smtClean="0">
              <a:solidFill>
                <a:schemeClr val="bg1">
                  <a:lumMod val="50000"/>
                </a:schemeClr>
              </a:solidFill>
            </a:endParaRPr>
          </a:p>
          <a:p>
            <a:pPr marL="0" indent="0">
              <a:buNone/>
            </a:pPr>
            <a:endParaRPr lang="en-GB" sz="1800" dirty="0">
              <a:solidFill>
                <a:schemeClr val="bg1">
                  <a:lumMod val="50000"/>
                </a:schemeClr>
              </a:solidFill>
            </a:endParaRPr>
          </a:p>
          <a:p>
            <a:pPr marL="0" indent="0">
              <a:buNone/>
            </a:pPr>
            <a:endParaRPr lang="en-GB" sz="1800" dirty="0" smtClean="0">
              <a:solidFill>
                <a:schemeClr val="bg1">
                  <a:lumMod val="50000"/>
                </a:schemeClr>
              </a:solidFill>
            </a:endParaRPr>
          </a:p>
        </p:txBody>
      </p:sp>
      <p:sp>
        <p:nvSpPr>
          <p:cNvPr id="5" name="Rectangle 4"/>
          <p:cNvSpPr/>
          <p:nvPr/>
        </p:nvSpPr>
        <p:spPr>
          <a:xfrm>
            <a:off x="1676400" y="2057400"/>
            <a:ext cx="5832648" cy="369332"/>
          </a:xfrm>
          <a:prstGeom prst="rect">
            <a:avLst/>
          </a:prstGeom>
        </p:spPr>
        <p:txBody>
          <a:bodyPr wrap="square">
            <a:spAutoFit/>
          </a:bodyPr>
          <a:lstStyle/>
          <a:p>
            <a:r>
              <a:rPr lang="en-GB" u="sng" dirty="0" smtClean="0">
                <a:hlinkClick r:id="rId3"/>
              </a:rPr>
              <a:t>http://www.youtube.com/watch?v=6bHbM15sBMw</a:t>
            </a:r>
            <a:endParaRPr lang="en-GB" dirty="0"/>
          </a:p>
        </p:txBody>
      </p:sp>
      <p:sp>
        <p:nvSpPr>
          <p:cNvPr id="6" name="TextBox 5"/>
          <p:cNvSpPr txBox="1"/>
          <p:nvPr/>
        </p:nvSpPr>
        <p:spPr>
          <a:xfrm>
            <a:off x="2286000" y="1524000"/>
            <a:ext cx="4824536" cy="369332"/>
          </a:xfrm>
          <a:prstGeom prst="rect">
            <a:avLst/>
          </a:prstGeom>
          <a:noFill/>
        </p:spPr>
        <p:txBody>
          <a:bodyPr wrap="square" rtlCol="0">
            <a:spAutoFit/>
          </a:bodyPr>
          <a:lstStyle/>
          <a:p>
            <a:r>
              <a:rPr lang="en-GB" dirty="0" smtClean="0"/>
              <a:t>Building Services- A necessary Evil</a:t>
            </a:r>
            <a:endParaRPr lang="en-GB" dirty="0"/>
          </a:p>
        </p:txBody>
      </p:sp>
    </p:spTree>
    <p:extLst>
      <p:ext uri="{BB962C8B-B14F-4D97-AF65-F5344CB8AC3E}">
        <p14:creationId xmlns:p14="http://schemas.microsoft.com/office/powerpoint/2010/main" val="1164790233"/>
      </p:ext>
    </p:extLst>
  </p:cSld>
  <p:clrMapOvr>
    <a:masterClrMapping/>
  </p:clrMapOvr>
  <p:transition spd="slow" advClick="0" advTm="50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100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5371</TotalTime>
  <Words>2869</Words>
  <Application>Microsoft Office PowerPoint</Application>
  <PresentationFormat>On-screen Show (4:3)</PresentationFormat>
  <Paragraphs>523</Paragraphs>
  <Slides>60</Slides>
  <Notes>2</Notes>
  <HiddenSlides>12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60</vt:i4>
      </vt:variant>
    </vt:vector>
  </HeadingPairs>
  <TitlesOfParts>
    <vt:vector size="69" baseType="lpstr">
      <vt:lpstr>Arial</vt:lpstr>
      <vt:lpstr>Calibri</vt:lpstr>
      <vt:lpstr>CNN</vt:lpstr>
      <vt:lpstr>Lucida Sans Unicode</vt:lpstr>
      <vt:lpstr>Tahoma</vt:lpstr>
      <vt:lpstr>Times New Roman</vt:lpstr>
      <vt:lpstr>Wingdings</vt:lpstr>
      <vt:lpstr>Wingdings 2</vt:lpstr>
      <vt:lpstr>Flow</vt:lpstr>
      <vt:lpstr>BUILDING SERVICES DESIGN, INSTALLATION and MAINTENANCE</vt:lpstr>
      <vt:lpstr>INTRODUCTION TO BUILDING SERVICES &amp; ENVIRONMENT </vt:lpstr>
      <vt:lpstr>Building Services</vt:lpstr>
      <vt:lpstr>Building Services</vt:lpstr>
      <vt:lpstr>Buidling services</vt:lpstr>
      <vt:lpstr>Building Services</vt:lpstr>
      <vt:lpstr>Building Services</vt:lpstr>
      <vt:lpstr>PowerPoint Presentation</vt:lpstr>
      <vt:lpstr>PowerPoint Presentation</vt:lpstr>
      <vt:lpstr>Building Services</vt:lpstr>
      <vt:lpstr>Building Services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Building Services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401</cp:revision>
  <cp:lastPrinted>2017-10-04T09:28:16Z</cp:lastPrinted>
  <dcterms:created xsi:type="dcterms:W3CDTF">2011-09-21T08:53:52Z</dcterms:created>
  <dcterms:modified xsi:type="dcterms:W3CDTF">2018-10-11T09:09:39Z</dcterms:modified>
</cp:coreProperties>
</file>