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ppt/comments/comment8.xml" ContentType="application/vnd.openxmlformats-officedocument.presentationml.comments+xml"/>
  <Override PartName="/ppt/comments/comment9.xml" ContentType="application/vnd.openxmlformats-officedocument.presentationml.comments+xml"/>
  <Override PartName="/ppt/comments/comment10.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70" r:id="rId6"/>
    <p:sldId id="273" r:id="rId7"/>
    <p:sldId id="259" r:id="rId8"/>
    <p:sldId id="274" r:id="rId9"/>
    <p:sldId id="263" r:id="rId10"/>
    <p:sldId id="260" r:id="rId11"/>
    <p:sldId id="261" r:id="rId12"/>
    <p:sldId id="272" r:id="rId13"/>
    <p:sldId id="266" r:id="rId14"/>
    <p:sldId id="265" r:id="rId15"/>
    <p:sldId id="267" r:id="rId16"/>
    <p:sldId id="271" r:id="rId17"/>
    <p:sldId id="268" r:id="rId18"/>
    <p:sldId id="269"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effan treharne" initials="st" lastIdx="11" clrIdx="0">
    <p:extLst>
      <p:ext uri="{19B8F6BF-5375-455C-9EA6-DF929625EA0E}">
        <p15:presenceInfo xmlns:p15="http://schemas.microsoft.com/office/powerpoint/2012/main" userId="888f71139a4cf91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65" autoAdjust="0"/>
    <p:restoredTop sz="94660"/>
  </p:normalViewPr>
  <p:slideViewPr>
    <p:cSldViewPr snapToGrid="0">
      <p:cViewPr varScale="1">
        <p:scale>
          <a:sx n="70" d="100"/>
          <a:sy n="70" d="100"/>
        </p:scale>
        <p:origin x="6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12-09T14:47:54.660" idx="2">
    <p:pos x="146" y="146"/>
    <p:text>first eisteddfod was created in 1176 for the patronage of lord rhys and it came about by invitng poets and musicians that still carries on to this day, it moves from north wales to south wales every year to try and get the communities to unite for welsh language. it promotes the welsh language and the heritage and culture of Wales.</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12-09T14:50:27.752" idx="3">
    <p:pos x="10" y="10"/>
    <p:text>the eisteddfod runs of local volunteers who unite for the language and it recognises how important it is for the language to surive. the figures are higher in north wales as its part of the nation who speak more welsh and its the first language. working with ffoslas and other businesses could make it more regionally successful and make the language and heritage of wales more popular. its needs around 35 acres of land to run the eisteddfod and full capacity.</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9-12-09T14:54:27.425" idx="4">
    <p:pos x="10" y="10"/>
    <p:text>stalls are important of marketing and promotion of the eisteddfod and local businesses, by marketing and communcating efficently will make it more aware of the eisteddfod, sponsership and urdd reception is needed to make it possible of a successful. structured marque for council as a successful partnership with council will make it possible for further eisteddfods in local areas. it brings in roughly £6mil to the economy.</p:text>
    <p:extLst>
      <p:ext uri="{C676402C-5697-4E1C-873F-D02D1690AC5C}">
        <p15:threadingInfo xmlns:p15="http://schemas.microsoft.com/office/powerpoint/2012/main" timeZoneBias="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19-12-09T15:03:53.784" idx="5">
    <p:pos x="10" y="10"/>
    <p:text>working with fans will improve the experience as it will promote the welsh language by giving the oppertunities from stalls, also creating the winners chair by asking local schools or college and aslo brings in work a placement with local businesses which brings in a sense of place for the community.</p:text>
    <p:extLst>
      <p:ext uri="{C676402C-5697-4E1C-873F-D02D1690AC5C}">
        <p15:threadingInfo xmlns:p15="http://schemas.microsoft.com/office/powerpoint/2012/main" timeZoneBias="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19-12-09T15:10:55.573" idx="6">
    <p:pos x="10" y="10"/>
    <p:text>We recognise that there are hundreds of small events and festivals which make a valuable contribution to local communities and local economies across Wales2. However, they are not the focus of this strategy because they are unlikely to have wider economic and socio-cultural impact at an all-Wales level.
The 1999 Rugby World Cup, six FA Cup Finals, the 2009 Ashes Test, the 2010 Ryder Cup, the Hay Festival and the Llangollen International Musical Eisteddfod have earned Wales a growing reputation as a world class major events destination. It is no accident that this has occurred during the historic decade in which Wales
has taken control of its own Devolved affairs and where government in Wales has acquired a new capacity to react effectively to opportunities.</p:text>
    <p:extLst>
      <p:ext uri="{C676402C-5697-4E1C-873F-D02D1690AC5C}">
        <p15:threadingInfo xmlns:p15="http://schemas.microsoft.com/office/powerpoint/2012/main" timeZoneBias="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19-12-09T15:11:43.368" idx="7">
    <p:pos x="10" y="10"/>
    <p:text>Major international events influence the way we see Wales and the world, and how the world sees Wales. Building a positive external reputation and brand image for Wales is an important challenge recognised by the Welsh Assembly Government.
A successful strategy for building a sustainable and balanced portfolio of major events will contribute directly to achieving this outcome and deliver a
series of economic, social, cultural and legacy benefits to Wales</p:text>
    <p:extLst>
      <p:ext uri="{C676402C-5697-4E1C-873F-D02D1690AC5C}">
        <p15:threadingInfo xmlns:p15="http://schemas.microsoft.com/office/powerpoint/2012/main" timeZoneBias="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19-12-09T15:13:07.876" idx="8">
    <p:pos x="10" y="10"/>
    <p:text>some issues that could arise from ffoslas such as its location which is rural, it also has a lack of facilities, such as VIP as a tent is not good enough for a international stage event such as the eisteddfod. needs to keep updated such as wifi and other technologies to compete with other sites.</p:text>
    <p:extLst>
      <p:ext uri="{C676402C-5697-4E1C-873F-D02D1690AC5C}">
        <p15:threadingInfo xmlns:p15="http://schemas.microsoft.com/office/powerpoint/2012/main" timeZoneBias="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1" dt="2019-12-09T15:16:24.166" idx="9">
    <p:pos x="10" y="10"/>
    <p:text>the app is taking the world by storm, working with the eisteddfod will complete its target to be in welsh, it also will be a oppertunity to help visitors to get around the site and locate each stall and also use for parking facilities.</p:text>
    <p:extLst>
      <p:ext uri="{C676402C-5697-4E1C-873F-D02D1690AC5C}">
        <p15:threadingInfo xmlns:p15="http://schemas.microsoft.com/office/powerpoint/2012/main" timeZoneBias="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1" dt="2019-12-09T15:18:54.743" idx="10">
    <p:pos x="10" y="10"/>
    <p:text>welsh food suppliers would be the benefit of the community and the eisteddfod as it promotes wales best foods, also using education will educate wales about how important the language and culture is.</p:text>
    <p:extLst>
      <p:ext uri="{C676402C-5697-4E1C-873F-D02D1690AC5C}">
        <p15:threadingInfo xmlns:p15="http://schemas.microsoft.com/office/powerpoint/2012/main" timeZoneBias="0"/>
      </p:ext>
    </p:extLst>
  </p:cm>
</p:cmLst>
</file>

<file path=ppt/comments/comment10.xml><?xml version="1.0" encoding="utf-8"?>
<p:cmLst xmlns:a="http://schemas.openxmlformats.org/drawingml/2006/main" xmlns:r="http://schemas.openxmlformats.org/officeDocument/2006/relationships" xmlns:p="http://schemas.openxmlformats.org/presentationml/2006/main">
  <p:cm authorId="1" dt="2019-12-09T15:21:03.706" idx="11">
    <p:pos x="10" y="10"/>
    <p:text>legacy will be important for the community as it will be remembered for years to come educational and economic wise.</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BEB314E-2DFD-4898-BF42-86F6F43A2E95}"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3FDF40-5355-4513-A89B-7737F2652A46}" type="slidenum">
              <a:rPr lang="en-GB" smtClean="0"/>
              <a:t>‹#›</a:t>
            </a:fld>
            <a:endParaRPr lang="en-GB"/>
          </a:p>
        </p:txBody>
      </p:sp>
    </p:spTree>
    <p:extLst>
      <p:ext uri="{BB962C8B-B14F-4D97-AF65-F5344CB8AC3E}">
        <p14:creationId xmlns:p14="http://schemas.microsoft.com/office/powerpoint/2010/main" val="42462123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EB314E-2DFD-4898-BF42-86F6F43A2E95}"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3FDF40-5355-4513-A89B-7737F2652A46}" type="slidenum">
              <a:rPr lang="en-GB" smtClean="0"/>
              <a:t>‹#›</a:t>
            </a:fld>
            <a:endParaRPr lang="en-GB"/>
          </a:p>
        </p:txBody>
      </p:sp>
    </p:spTree>
    <p:extLst>
      <p:ext uri="{BB962C8B-B14F-4D97-AF65-F5344CB8AC3E}">
        <p14:creationId xmlns:p14="http://schemas.microsoft.com/office/powerpoint/2010/main" val="506200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BEB314E-2DFD-4898-BF42-86F6F43A2E95}"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3FDF40-5355-4513-A89B-7737F2652A46}" type="slidenum">
              <a:rPr lang="en-GB" smtClean="0"/>
              <a:t>‹#›</a:t>
            </a:fld>
            <a:endParaRPr lang="en-GB"/>
          </a:p>
        </p:txBody>
      </p:sp>
    </p:spTree>
    <p:extLst>
      <p:ext uri="{BB962C8B-B14F-4D97-AF65-F5344CB8AC3E}">
        <p14:creationId xmlns:p14="http://schemas.microsoft.com/office/powerpoint/2010/main" val="3530565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BEB314E-2DFD-4898-BF42-86F6F43A2E95}"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3FDF40-5355-4513-A89B-7737F2652A46}" type="slidenum">
              <a:rPr lang="en-GB" smtClean="0"/>
              <a:t>‹#›</a:t>
            </a:fld>
            <a:endParaRPr lang="en-GB"/>
          </a:p>
        </p:txBody>
      </p:sp>
    </p:spTree>
    <p:extLst>
      <p:ext uri="{BB962C8B-B14F-4D97-AF65-F5344CB8AC3E}">
        <p14:creationId xmlns:p14="http://schemas.microsoft.com/office/powerpoint/2010/main" val="2029009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BEB314E-2DFD-4898-BF42-86F6F43A2E95}" type="datetimeFigureOut">
              <a:rPr lang="en-GB" smtClean="0"/>
              <a:t>09/12/2019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3FDF40-5355-4513-A89B-7737F2652A46}" type="slidenum">
              <a:rPr lang="en-GB" smtClean="0"/>
              <a:t>‹#›</a:t>
            </a:fld>
            <a:endParaRPr lang="en-GB"/>
          </a:p>
        </p:txBody>
      </p:sp>
    </p:spTree>
    <p:extLst>
      <p:ext uri="{BB962C8B-B14F-4D97-AF65-F5344CB8AC3E}">
        <p14:creationId xmlns:p14="http://schemas.microsoft.com/office/powerpoint/2010/main" val="1840006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BEB314E-2DFD-4898-BF42-86F6F43A2E95}" type="datetimeFigureOut">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3FDF40-5355-4513-A89B-7737F2652A46}" type="slidenum">
              <a:rPr lang="en-GB" smtClean="0"/>
              <a:t>‹#›</a:t>
            </a:fld>
            <a:endParaRPr lang="en-GB"/>
          </a:p>
        </p:txBody>
      </p:sp>
    </p:spTree>
    <p:extLst>
      <p:ext uri="{BB962C8B-B14F-4D97-AF65-F5344CB8AC3E}">
        <p14:creationId xmlns:p14="http://schemas.microsoft.com/office/powerpoint/2010/main" val="2595511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EB314E-2DFD-4898-BF42-86F6F43A2E95}" type="datetimeFigureOut">
              <a:rPr lang="en-GB" smtClean="0"/>
              <a:t>09/12/2019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3FDF40-5355-4513-A89B-7737F2652A46}" type="slidenum">
              <a:rPr lang="en-GB" smtClean="0"/>
              <a:t>‹#›</a:t>
            </a:fld>
            <a:endParaRPr lang="en-GB"/>
          </a:p>
        </p:txBody>
      </p:sp>
    </p:spTree>
    <p:extLst>
      <p:ext uri="{BB962C8B-B14F-4D97-AF65-F5344CB8AC3E}">
        <p14:creationId xmlns:p14="http://schemas.microsoft.com/office/powerpoint/2010/main" val="4077885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BEB314E-2DFD-4898-BF42-86F6F43A2E95}"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3FDF40-5355-4513-A89B-7737F2652A46}" type="slidenum">
              <a:rPr lang="en-GB" smtClean="0"/>
              <a:t>‹#›</a:t>
            </a:fld>
            <a:endParaRPr lang="en-GB"/>
          </a:p>
        </p:txBody>
      </p:sp>
    </p:spTree>
    <p:extLst>
      <p:ext uri="{BB962C8B-B14F-4D97-AF65-F5344CB8AC3E}">
        <p14:creationId xmlns:p14="http://schemas.microsoft.com/office/powerpoint/2010/main" val="1488809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BEB314E-2DFD-4898-BF42-86F6F43A2E95}"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3FDF40-5355-4513-A89B-7737F2652A46}" type="slidenum">
              <a:rPr lang="en-GB" smtClean="0"/>
              <a:t>‹#›</a:t>
            </a:fld>
            <a:endParaRPr lang="en-GB"/>
          </a:p>
        </p:txBody>
      </p:sp>
    </p:spTree>
    <p:extLst>
      <p:ext uri="{BB962C8B-B14F-4D97-AF65-F5344CB8AC3E}">
        <p14:creationId xmlns:p14="http://schemas.microsoft.com/office/powerpoint/2010/main" val="2633796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EB314E-2DFD-4898-BF42-86F6F43A2E95}"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3FDF40-5355-4513-A89B-7737F2652A46}" type="slidenum">
              <a:rPr lang="en-GB" smtClean="0"/>
              <a:t>‹#›</a:t>
            </a:fld>
            <a:endParaRPr lang="en-GB"/>
          </a:p>
        </p:txBody>
      </p:sp>
    </p:spTree>
    <p:extLst>
      <p:ext uri="{BB962C8B-B14F-4D97-AF65-F5344CB8AC3E}">
        <p14:creationId xmlns:p14="http://schemas.microsoft.com/office/powerpoint/2010/main" val="1592834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EB314E-2DFD-4898-BF42-86F6F43A2E95}"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3FDF40-5355-4513-A89B-7737F2652A46}" type="slidenum">
              <a:rPr lang="en-GB" smtClean="0"/>
              <a:t>‹#›</a:t>
            </a:fld>
            <a:endParaRPr lang="en-GB"/>
          </a:p>
        </p:txBody>
      </p:sp>
    </p:spTree>
    <p:extLst>
      <p:ext uri="{BB962C8B-B14F-4D97-AF65-F5344CB8AC3E}">
        <p14:creationId xmlns:p14="http://schemas.microsoft.com/office/powerpoint/2010/main" val="4249206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4000">
              <a:schemeClr val="bg1"/>
            </a:gs>
            <a:gs pos="35000">
              <a:srgbClr val="FF0000"/>
            </a:gs>
            <a:gs pos="66000">
              <a:srgbClr val="00FF00"/>
            </a:gs>
            <a:gs pos="98000">
              <a:schemeClr val="bg1"/>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EB314E-2DFD-4898-BF42-86F6F43A2E95}" type="datetimeFigureOut">
              <a:rPr lang="en-GB" smtClean="0"/>
              <a:t>09/12/2019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3FDF40-5355-4513-A89B-7737F2652A46}" type="slidenum">
              <a:rPr lang="en-GB" smtClean="0"/>
              <a:t>‹#›</a:t>
            </a:fld>
            <a:endParaRPr lang="en-GB"/>
          </a:p>
        </p:txBody>
      </p:sp>
    </p:spTree>
    <p:extLst>
      <p:ext uri="{BB962C8B-B14F-4D97-AF65-F5344CB8AC3E}">
        <p14:creationId xmlns:p14="http://schemas.microsoft.com/office/powerpoint/2010/main" val="33666584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5.xm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6.xm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omments" Target="../comments/comment8.xm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omments" Target="../comments/comment9.xm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comments" Target="../comments/comment10.xm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itchup.com/campsites/Wales/South-Wales/Carmarthenshire/Kidwelly/ffos-las-racecourse/" TargetMode="External"/><Relationship Id="rId2" Type="http://schemas.openxmlformats.org/officeDocument/2006/relationships/hyperlink" Target="https://gov.wales/event-wales-major-events-strategy-2010-2020" TargetMode="External"/><Relationship Id="rId1" Type="http://schemas.openxmlformats.org/officeDocument/2006/relationships/slideLayout" Target="../slideLayouts/slideLayout2.xml"/><Relationship Id="rId4" Type="http://schemas.openxmlformats.org/officeDocument/2006/relationships/hyperlink" Target="https://www.dailypost.co.uk/news/local-news/plea-urdd-staged-town-27846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Rectangle 4"/>
          <p:cNvSpPr/>
          <p:nvPr/>
        </p:nvSpPr>
        <p:spPr>
          <a:xfrm>
            <a:off x="1476352" y="5484112"/>
            <a:ext cx="10650096" cy="923330"/>
          </a:xfrm>
          <a:prstGeom prst="rect">
            <a:avLst/>
          </a:prstGeom>
          <a:noFill/>
          <a:ln>
            <a:solidFill>
              <a:schemeClr val="tx1"/>
            </a:solidFill>
          </a:ln>
        </p:spPr>
        <p:txBody>
          <a:bodyPr wrap="none" lIns="91440" tIns="45720" rIns="91440" bIns="45720">
            <a:spAutoFit/>
          </a:bodyPr>
          <a:lstStyle/>
          <a:p>
            <a:pPr algn="ctr"/>
            <a:r>
              <a:rPr lang="en-US" sz="5400" b="1" dirty="0">
                <a:ln w="22225">
                  <a:solidFill>
                    <a:schemeClr val="tx1"/>
                  </a:solidFill>
                  <a:prstDash val="solid"/>
                </a:ln>
                <a:solidFill>
                  <a:srgbClr val="FF0000"/>
                </a:solidFill>
              </a:rPr>
              <a:t>By </a:t>
            </a:r>
            <a:r>
              <a:rPr lang="en-US" sz="5400" b="1" dirty="0" err="1">
                <a:ln w="22225">
                  <a:solidFill>
                    <a:schemeClr val="tx1"/>
                  </a:solidFill>
                  <a:prstDash val="solid"/>
                </a:ln>
                <a:solidFill>
                  <a:srgbClr val="FF0000"/>
                </a:solidFill>
              </a:rPr>
              <a:t>Elysia</a:t>
            </a:r>
            <a:r>
              <a:rPr lang="en-US" sz="5400" b="1" dirty="0">
                <a:ln w="22225">
                  <a:solidFill>
                    <a:schemeClr val="tx1"/>
                  </a:solidFill>
                  <a:prstDash val="solid"/>
                </a:ln>
                <a:solidFill>
                  <a:srgbClr val="FF0000"/>
                </a:solidFill>
              </a:rPr>
              <a:t>, </a:t>
            </a:r>
            <a:r>
              <a:rPr lang="en-US" sz="5400" b="1" dirty="0" err="1">
                <a:ln w="22225">
                  <a:solidFill>
                    <a:schemeClr val="tx1"/>
                  </a:solidFill>
                  <a:prstDash val="solid"/>
                </a:ln>
                <a:solidFill>
                  <a:srgbClr val="FF0000"/>
                </a:solidFill>
              </a:rPr>
              <a:t>Steffan,Rhodri</a:t>
            </a:r>
            <a:r>
              <a:rPr lang="en-US" sz="5400" b="1" dirty="0">
                <a:ln w="22225">
                  <a:solidFill>
                    <a:schemeClr val="tx1"/>
                  </a:solidFill>
                  <a:prstDash val="solid"/>
                </a:ln>
                <a:solidFill>
                  <a:srgbClr val="FF0000"/>
                </a:solidFill>
              </a:rPr>
              <a:t> and Connor</a:t>
            </a:r>
            <a:endParaRPr lang="en-US" sz="5400" b="1" cap="none" spc="0" dirty="0">
              <a:ln w="22225">
                <a:solidFill>
                  <a:schemeClr val="tx1"/>
                </a:solidFill>
                <a:prstDash val="solid"/>
              </a:ln>
              <a:solidFill>
                <a:srgbClr val="FF0000"/>
              </a:solidFill>
              <a:effectLst/>
            </a:endParaRPr>
          </a:p>
        </p:txBody>
      </p:sp>
    </p:spTree>
    <p:extLst>
      <p:ext uri="{BB962C8B-B14F-4D97-AF65-F5344CB8AC3E}">
        <p14:creationId xmlns:p14="http://schemas.microsoft.com/office/powerpoint/2010/main" val="2718220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82798" y="1436910"/>
            <a:ext cx="3325375" cy="4907290"/>
          </a:xfrm>
          <a:prstGeom prst="rect">
            <a:avLst/>
          </a:prstGeom>
        </p:spPr>
      </p:pic>
      <p:sp>
        <p:nvSpPr>
          <p:cNvPr id="7" name="TextBox 6"/>
          <p:cNvSpPr txBox="1"/>
          <p:nvPr/>
        </p:nvSpPr>
        <p:spPr>
          <a:xfrm>
            <a:off x="592183" y="1265887"/>
            <a:ext cx="7245531" cy="5970865"/>
          </a:xfrm>
          <a:prstGeom prst="rect">
            <a:avLst/>
          </a:prstGeom>
          <a:noFill/>
        </p:spPr>
        <p:txBody>
          <a:bodyPr wrap="square" rtlCol="0">
            <a:spAutoFit/>
          </a:bodyPr>
          <a:lstStyle/>
          <a:p>
            <a:r>
              <a:rPr lang="en-GB" sz="3200" dirty="0"/>
              <a:t>Contents</a:t>
            </a:r>
          </a:p>
          <a:p>
            <a:pPr marL="457200" indent="-457200">
              <a:buFont typeface="Arial" panose="020B0604020202020204" pitchFamily="34" charset="0"/>
              <a:buChar char="•"/>
            </a:pPr>
            <a:endParaRPr lang="en-GB" sz="3200" dirty="0"/>
          </a:p>
          <a:p>
            <a:pPr marL="342900" indent="-342900">
              <a:buFont typeface="Arial" panose="020B0604020202020204" pitchFamily="34" charset="0"/>
              <a:buChar char="•"/>
            </a:pPr>
            <a:r>
              <a:rPr lang="en-GB" sz="2400" dirty="0"/>
              <a:t>Eisteddfod</a:t>
            </a:r>
          </a:p>
          <a:p>
            <a:pPr marL="342900" indent="-342900">
              <a:buFont typeface="Arial" panose="020B0604020202020204" pitchFamily="34" charset="0"/>
              <a:buChar char="•"/>
            </a:pPr>
            <a:r>
              <a:rPr lang="en-GB" sz="2400" dirty="0"/>
              <a:t>Success of Eisteddfod</a:t>
            </a:r>
          </a:p>
          <a:p>
            <a:pPr marL="342900" indent="-342900">
              <a:buFont typeface="Arial" panose="020B0604020202020204" pitchFamily="34" charset="0"/>
              <a:buChar char="•"/>
            </a:pPr>
            <a:r>
              <a:rPr lang="en-GB" sz="2400" dirty="0"/>
              <a:t>Eisteddfod working with community</a:t>
            </a:r>
          </a:p>
          <a:p>
            <a:pPr marL="342900" indent="-342900">
              <a:buFont typeface="Arial" panose="020B0604020202020204" pitchFamily="34" charset="0"/>
              <a:buChar char="•"/>
            </a:pPr>
            <a:r>
              <a:rPr lang="en-GB" sz="2400" dirty="0"/>
              <a:t>Major Event Strategy for Wales 2010-2020</a:t>
            </a:r>
          </a:p>
          <a:p>
            <a:pPr marL="342900" indent="-342900">
              <a:buFont typeface="Arial" panose="020B0604020202020204" pitchFamily="34" charset="0"/>
              <a:buChar char="•"/>
            </a:pPr>
            <a:r>
              <a:rPr lang="en-GB" sz="2400" dirty="0"/>
              <a:t>Figures of eisteddfod</a:t>
            </a:r>
          </a:p>
          <a:p>
            <a:pPr marL="342900" indent="-342900">
              <a:buFont typeface="Arial" panose="020B0604020202020204" pitchFamily="34" charset="0"/>
              <a:buChar char="•"/>
            </a:pPr>
            <a:r>
              <a:rPr lang="en-GB" sz="2400" dirty="0" err="1"/>
              <a:t>Ffoslas</a:t>
            </a:r>
            <a:endParaRPr lang="en-GB" sz="2400" dirty="0"/>
          </a:p>
          <a:p>
            <a:pPr marL="342900" indent="-342900">
              <a:buFont typeface="Arial" panose="020B0604020202020204" pitchFamily="34" charset="0"/>
              <a:buChar char="•"/>
            </a:pPr>
            <a:r>
              <a:rPr lang="en-GB" sz="2400" dirty="0" err="1"/>
              <a:t>Ffloslas</a:t>
            </a:r>
            <a:r>
              <a:rPr lang="en-GB" sz="2400" dirty="0"/>
              <a:t> Issues</a:t>
            </a:r>
          </a:p>
          <a:p>
            <a:pPr marL="342900" indent="-342900">
              <a:buFont typeface="Arial" panose="020B0604020202020204" pitchFamily="34" charset="0"/>
              <a:buChar char="•"/>
            </a:pPr>
            <a:r>
              <a:rPr lang="en-GB" sz="2400" dirty="0"/>
              <a:t>What 3 Words</a:t>
            </a: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p>
          <a:p>
            <a:endParaRPr lang="en-GB" dirty="0">
              <a:solidFill>
                <a:schemeClr val="bg1"/>
              </a:solidFill>
            </a:endParaRPr>
          </a:p>
        </p:txBody>
      </p:sp>
    </p:spTree>
    <p:extLst>
      <p:ext uri="{BB962C8B-B14F-4D97-AF65-F5344CB8AC3E}">
        <p14:creationId xmlns:p14="http://schemas.microsoft.com/office/powerpoint/2010/main" val="4083564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Eisteddfod</a:t>
            </a:r>
          </a:p>
        </p:txBody>
      </p:sp>
      <p:sp>
        <p:nvSpPr>
          <p:cNvPr id="3" name="Content Placeholder 2"/>
          <p:cNvSpPr>
            <a:spLocks noGrp="1"/>
          </p:cNvSpPr>
          <p:nvPr>
            <p:ph idx="1"/>
          </p:nvPr>
        </p:nvSpPr>
        <p:spPr>
          <a:xfrm>
            <a:off x="838200" y="1584273"/>
            <a:ext cx="6781800" cy="4351338"/>
          </a:xfrm>
        </p:spPr>
        <p:txBody>
          <a:bodyPr>
            <a:normAutofit fontScale="92500"/>
          </a:bodyPr>
          <a:lstStyle/>
          <a:p>
            <a:r>
              <a:rPr lang="en-GB" sz="2400" dirty="0"/>
              <a:t> First Eisteddfod was held in 1176.</a:t>
            </a:r>
          </a:p>
          <a:p>
            <a:r>
              <a:rPr lang="en-GB" sz="2400" dirty="0"/>
              <a:t>Attracts in the region of 150,000 visitors (Eisteddfod Wales)</a:t>
            </a:r>
          </a:p>
          <a:p>
            <a:r>
              <a:rPr lang="en-GB" sz="2400" dirty="0"/>
              <a:t>The biggest event in Wales</a:t>
            </a:r>
          </a:p>
          <a:p>
            <a:r>
              <a:rPr lang="en-GB" sz="2400" dirty="0"/>
              <a:t>“Patronage of Lord Rhys, he invited poets and musicians from all over the country and awarded a chair to the best poet and musician, a tradition that has carried on to the present day” (BBC Wales 2008).</a:t>
            </a:r>
          </a:p>
          <a:p>
            <a:r>
              <a:rPr lang="en-GB" sz="2400" dirty="0"/>
              <a:t> Moves all over Wales every year and swaps from the North to South Wales.</a:t>
            </a:r>
          </a:p>
          <a:p>
            <a:r>
              <a:rPr lang="en-GB" sz="2400" dirty="0"/>
              <a:t>Promotes Welsh Language, Tangible &amp; Intangible Heritage and Culture.</a:t>
            </a:r>
          </a:p>
          <a:p>
            <a:endParaRPr lang="en-GB" dirty="0">
              <a:solidFill>
                <a:schemeClr val="bg1"/>
              </a:solidFill>
            </a:endParaRPr>
          </a:p>
          <a:p>
            <a:endParaRPr lang="en-GB" dirty="0">
              <a:solidFill>
                <a:schemeClr val="bg1"/>
              </a:solidFill>
            </a:endParaRPr>
          </a:p>
        </p:txBody>
      </p:sp>
      <p:pic>
        <p:nvPicPr>
          <p:cNvPr id="4" name="Picture 3"/>
          <p:cNvPicPr>
            <a:picLocks noChangeAspect="1"/>
          </p:cNvPicPr>
          <p:nvPr/>
        </p:nvPicPr>
        <p:blipFill>
          <a:blip r:embed="rId2"/>
          <a:stretch>
            <a:fillRect/>
          </a:stretch>
        </p:blipFill>
        <p:spPr>
          <a:xfrm>
            <a:off x="8579976" y="1027906"/>
            <a:ext cx="3322608" cy="4907705"/>
          </a:xfrm>
          <a:prstGeom prst="rect">
            <a:avLst/>
          </a:prstGeom>
        </p:spPr>
      </p:pic>
    </p:spTree>
    <p:extLst>
      <p:ext uri="{BB962C8B-B14F-4D97-AF65-F5344CB8AC3E}">
        <p14:creationId xmlns:p14="http://schemas.microsoft.com/office/powerpoint/2010/main" val="2092254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77F75-7171-4CB8-8194-8E4AEA6B1872}"/>
              </a:ext>
            </a:extLst>
          </p:cNvPr>
          <p:cNvSpPr>
            <a:spLocks noGrp="1"/>
          </p:cNvSpPr>
          <p:nvPr>
            <p:ph type="title"/>
          </p:nvPr>
        </p:nvSpPr>
        <p:spPr/>
        <p:txBody>
          <a:bodyPr/>
          <a:lstStyle/>
          <a:p>
            <a:r>
              <a:rPr lang="cy-GB" dirty="0"/>
              <a:t>Eisteddfod</a:t>
            </a:r>
          </a:p>
        </p:txBody>
      </p:sp>
      <p:sp>
        <p:nvSpPr>
          <p:cNvPr id="3" name="Content Placeholder 2">
            <a:extLst>
              <a:ext uri="{FF2B5EF4-FFF2-40B4-BE49-F238E27FC236}">
                <a16:creationId xmlns:a16="http://schemas.microsoft.com/office/drawing/2014/main" id="{2BB67B0E-2C09-410E-931A-DB7C6B9E6181}"/>
              </a:ext>
            </a:extLst>
          </p:cNvPr>
          <p:cNvSpPr>
            <a:spLocks noGrp="1"/>
          </p:cNvSpPr>
          <p:nvPr>
            <p:ph idx="1"/>
          </p:nvPr>
        </p:nvSpPr>
        <p:spPr>
          <a:xfrm>
            <a:off x="838200" y="2225675"/>
            <a:ext cx="6410739" cy="4267200"/>
          </a:xfrm>
        </p:spPr>
        <p:txBody>
          <a:bodyPr>
            <a:normAutofit/>
          </a:bodyPr>
          <a:lstStyle/>
          <a:p>
            <a:r>
              <a:rPr lang="cy-GB" sz="2400" dirty="0"/>
              <a:t>Runs off local volunteers</a:t>
            </a:r>
          </a:p>
          <a:p>
            <a:r>
              <a:rPr lang="cy-GB" sz="2400" dirty="0"/>
              <a:t>National recognition of the welsh language </a:t>
            </a:r>
          </a:p>
          <a:p>
            <a:r>
              <a:rPr lang="cy-GB" sz="2400" dirty="0"/>
              <a:t> Figures show that visitors are always higher in North wales than South when held.</a:t>
            </a:r>
          </a:p>
          <a:p>
            <a:r>
              <a:rPr lang="cy-GB" sz="2400" dirty="0"/>
              <a:t> By working with Ffoslas and other local businesses to make it could be more successful.</a:t>
            </a:r>
          </a:p>
          <a:p>
            <a:r>
              <a:rPr lang="cy-GB" sz="2400" dirty="0"/>
              <a:t> </a:t>
            </a:r>
            <a:r>
              <a:rPr lang="en-GB" sz="2400" dirty="0"/>
              <a:t>Around 35 acres of mostly flat land is needed. Dailypost.co.uk (2013) </a:t>
            </a:r>
            <a:endParaRPr lang="cy-GB" dirty="0"/>
          </a:p>
          <a:p>
            <a:pPr marL="0" indent="0">
              <a:buNone/>
            </a:pPr>
            <a:endParaRPr lang="cy-GB" sz="3200" dirty="0"/>
          </a:p>
        </p:txBody>
      </p:sp>
      <p:pic>
        <p:nvPicPr>
          <p:cNvPr id="4" name="Picture 3">
            <a:extLst>
              <a:ext uri="{FF2B5EF4-FFF2-40B4-BE49-F238E27FC236}">
                <a16:creationId xmlns:a16="http://schemas.microsoft.com/office/drawing/2014/main" id="{831E2EC7-1263-4928-83EC-86E51D62AB44}"/>
              </a:ext>
            </a:extLst>
          </p:cNvPr>
          <p:cNvPicPr>
            <a:picLocks noChangeAspect="1"/>
          </p:cNvPicPr>
          <p:nvPr/>
        </p:nvPicPr>
        <p:blipFill>
          <a:blip r:embed="rId2"/>
          <a:stretch>
            <a:fillRect/>
          </a:stretch>
        </p:blipFill>
        <p:spPr>
          <a:xfrm>
            <a:off x="8472123" y="1269258"/>
            <a:ext cx="3322608" cy="4907705"/>
          </a:xfrm>
          <a:prstGeom prst="rect">
            <a:avLst/>
          </a:prstGeom>
        </p:spPr>
      </p:pic>
    </p:spTree>
    <p:extLst>
      <p:ext uri="{BB962C8B-B14F-4D97-AF65-F5344CB8AC3E}">
        <p14:creationId xmlns:p14="http://schemas.microsoft.com/office/powerpoint/2010/main" val="1766005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7709C-0052-429D-B511-8EBB9DA52DD6}"/>
              </a:ext>
            </a:extLst>
          </p:cNvPr>
          <p:cNvSpPr>
            <a:spLocks noGrp="1"/>
          </p:cNvSpPr>
          <p:nvPr>
            <p:ph type="title"/>
          </p:nvPr>
        </p:nvSpPr>
        <p:spPr/>
        <p:txBody>
          <a:bodyPr/>
          <a:lstStyle/>
          <a:p>
            <a:r>
              <a:rPr lang="cy-GB" dirty="0"/>
              <a:t>Successful run of an eisteddfod</a:t>
            </a:r>
          </a:p>
        </p:txBody>
      </p:sp>
      <p:sp>
        <p:nvSpPr>
          <p:cNvPr id="3" name="Content Placeholder 2">
            <a:extLst>
              <a:ext uri="{FF2B5EF4-FFF2-40B4-BE49-F238E27FC236}">
                <a16:creationId xmlns:a16="http://schemas.microsoft.com/office/drawing/2014/main" id="{D953417E-1313-402F-B4C8-88258770BCE0}"/>
              </a:ext>
            </a:extLst>
          </p:cNvPr>
          <p:cNvSpPr>
            <a:spLocks noGrp="1"/>
          </p:cNvSpPr>
          <p:nvPr>
            <p:ph idx="1"/>
          </p:nvPr>
        </p:nvSpPr>
        <p:spPr/>
        <p:txBody>
          <a:bodyPr/>
          <a:lstStyle/>
          <a:p>
            <a:r>
              <a:rPr lang="cy-GB" dirty="0"/>
              <a:t>Stalls</a:t>
            </a:r>
          </a:p>
          <a:p>
            <a:r>
              <a:rPr lang="cy-GB" dirty="0"/>
              <a:t> marketing &amp; communications</a:t>
            </a:r>
          </a:p>
          <a:p>
            <a:r>
              <a:rPr lang="cy-GB" dirty="0"/>
              <a:t> sponsership of offical urdd reception</a:t>
            </a:r>
          </a:p>
          <a:p>
            <a:r>
              <a:rPr lang="cy-GB" dirty="0"/>
              <a:t>Structured marque for council</a:t>
            </a:r>
          </a:p>
          <a:p>
            <a:r>
              <a:rPr lang="cy-GB" dirty="0"/>
              <a:t>Merchandise</a:t>
            </a:r>
          </a:p>
          <a:p>
            <a:r>
              <a:rPr lang="cy-GB" dirty="0"/>
              <a:t>Welsh speaking staff all times</a:t>
            </a:r>
          </a:p>
          <a:p>
            <a:r>
              <a:rPr lang="cy-GB" dirty="0"/>
              <a:t> estimated £6m to local economy</a:t>
            </a:r>
          </a:p>
        </p:txBody>
      </p:sp>
      <p:pic>
        <p:nvPicPr>
          <p:cNvPr id="4" name="Picture 3">
            <a:extLst>
              <a:ext uri="{FF2B5EF4-FFF2-40B4-BE49-F238E27FC236}">
                <a16:creationId xmlns:a16="http://schemas.microsoft.com/office/drawing/2014/main" id="{7C3504C8-D2C0-4E68-881D-A221A34E8E5F}"/>
              </a:ext>
            </a:extLst>
          </p:cNvPr>
          <p:cNvPicPr>
            <a:picLocks noChangeAspect="1"/>
          </p:cNvPicPr>
          <p:nvPr/>
        </p:nvPicPr>
        <p:blipFill>
          <a:blip r:embed="rId2"/>
          <a:stretch>
            <a:fillRect/>
          </a:stretch>
        </p:blipFill>
        <p:spPr>
          <a:xfrm>
            <a:off x="8497211" y="1269258"/>
            <a:ext cx="3328704" cy="4907705"/>
          </a:xfrm>
          <a:prstGeom prst="rect">
            <a:avLst/>
          </a:prstGeom>
        </p:spPr>
      </p:pic>
    </p:spTree>
    <p:extLst>
      <p:ext uri="{BB962C8B-B14F-4D97-AF65-F5344CB8AC3E}">
        <p14:creationId xmlns:p14="http://schemas.microsoft.com/office/powerpoint/2010/main" val="1580498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54E90-3D65-4D17-85C0-628C2CF5C778}"/>
              </a:ext>
            </a:extLst>
          </p:cNvPr>
          <p:cNvSpPr>
            <a:spLocks noGrp="1"/>
          </p:cNvSpPr>
          <p:nvPr>
            <p:ph type="title"/>
          </p:nvPr>
        </p:nvSpPr>
        <p:spPr/>
        <p:txBody>
          <a:bodyPr/>
          <a:lstStyle/>
          <a:p>
            <a:r>
              <a:rPr lang="cy-GB" dirty="0"/>
              <a:t>Eisteddfod working with community </a:t>
            </a:r>
          </a:p>
        </p:txBody>
      </p:sp>
      <p:sp>
        <p:nvSpPr>
          <p:cNvPr id="3" name="Content Placeholder 2">
            <a:extLst>
              <a:ext uri="{FF2B5EF4-FFF2-40B4-BE49-F238E27FC236}">
                <a16:creationId xmlns:a16="http://schemas.microsoft.com/office/drawing/2014/main" id="{6121D980-EF03-4DA5-B287-766D320EFE7B}"/>
              </a:ext>
            </a:extLst>
          </p:cNvPr>
          <p:cNvSpPr>
            <a:spLocks noGrp="1"/>
          </p:cNvSpPr>
          <p:nvPr>
            <p:ph idx="1"/>
          </p:nvPr>
        </p:nvSpPr>
        <p:spPr>
          <a:xfrm>
            <a:off x="838200" y="1825625"/>
            <a:ext cx="8031192" cy="4351338"/>
          </a:xfrm>
        </p:spPr>
        <p:txBody>
          <a:bodyPr/>
          <a:lstStyle/>
          <a:p>
            <a:r>
              <a:rPr lang="cy-GB" dirty="0"/>
              <a:t> Fan engagement</a:t>
            </a:r>
          </a:p>
          <a:p>
            <a:r>
              <a:rPr lang="cy-GB" dirty="0"/>
              <a:t> creating the winners chair with local school or college</a:t>
            </a:r>
          </a:p>
          <a:p>
            <a:r>
              <a:rPr lang="cy-GB" dirty="0"/>
              <a:t>Work / placement experience</a:t>
            </a:r>
          </a:p>
          <a:p>
            <a:r>
              <a:rPr lang="cy-GB" dirty="0"/>
              <a:t> North and south wales connection </a:t>
            </a:r>
          </a:p>
          <a:p>
            <a:r>
              <a:rPr lang="cy-GB" dirty="0"/>
              <a:t>Recognition to local businesses / marketing</a:t>
            </a:r>
          </a:p>
          <a:p>
            <a:r>
              <a:rPr lang="cy-GB" dirty="0"/>
              <a:t>Sense of place for the community </a:t>
            </a:r>
          </a:p>
        </p:txBody>
      </p:sp>
      <p:pic>
        <p:nvPicPr>
          <p:cNvPr id="4" name="Picture 3">
            <a:extLst>
              <a:ext uri="{FF2B5EF4-FFF2-40B4-BE49-F238E27FC236}">
                <a16:creationId xmlns:a16="http://schemas.microsoft.com/office/drawing/2014/main" id="{9373E16F-27B7-48B6-86E3-E9E354490C87}"/>
              </a:ext>
            </a:extLst>
          </p:cNvPr>
          <p:cNvPicPr>
            <a:picLocks noChangeAspect="1"/>
          </p:cNvPicPr>
          <p:nvPr/>
        </p:nvPicPr>
        <p:blipFill>
          <a:blip r:embed="rId2"/>
          <a:stretch>
            <a:fillRect/>
          </a:stretch>
        </p:blipFill>
        <p:spPr>
          <a:xfrm>
            <a:off x="8869392" y="1690688"/>
            <a:ext cx="3133421" cy="4628263"/>
          </a:xfrm>
          <a:prstGeom prst="rect">
            <a:avLst/>
          </a:prstGeom>
        </p:spPr>
      </p:pic>
    </p:spTree>
    <p:extLst>
      <p:ext uri="{BB962C8B-B14F-4D97-AF65-F5344CB8AC3E}">
        <p14:creationId xmlns:p14="http://schemas.microsoft.com/office/powerpoint/2010/main" val="9775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376631" y="940313"/>
            <a:ext cx="3328704" cy="4907705"/>
          </a:xfrm>
          <a:prstGeom prst="rect">
            <a:avLst/>
          </a:prstGeom>
        </p:spPr>
      </p:pic>
      <p:sp>
        <p:nvSpPr>
          <p:cNvPr id="2" name="Rectangle 1"/>
          <p:cNvSpPr/>
          <p:nvPr/>
        </p:nvSpPr>
        <p:spPr>
          <a:xfrm>
            <a:off x="531222" y="1825343"/>
            <a:ext cx="7672251" cy="3693319"/>
          </a:xfrm>
          <a:prstGeom prst="rect">
            <a:avLst/>
          </a:prstGeom>
        </p:spPr>
        <p:txBody>
          <a:bodyPr wrap="square">
            <a:spAutoFit/>
          </a:bodyPr>
          <a:lstStyle/>
          <a:p>
            <a:pPr marL="285750" indent="-285750">
              <a:buFont typeface="Arial" panose="020B0604020202020204" pitchFamily="34" charset="0"/>
              <a:buChar char="•"/>
            </a:pPr>
            <a:r>
              <a:rPr lang="en-GB" dirty="0"/>
              <a:t>2020 Vision for Wales</a:t>
            </a:r>
          </a:p>
          <a:p>
            <a:endParaRPr lang="en-GB" dirty="0"/>
          </a:p>
          <a:p>
            <a:pPr marL="285750" indent="-285750">
              <a:buFont typeface="Arial" panose="020B0604020202020204" pitchFamily="34" charset="0"/>
              <a:buChar char="•"/>
            </a:pPr>
            <a:r>
              <a:rPr lang="en-GB" dirty="0"/>
              <a:t>Aims of strategy include having “Wales recognised as a consistently outstanding destination for Major Events”</a:t>
            </a:r>
          </a:p>
          <a:p>
            <a:endParaRPr lang="en-GB" dirty="0"/>
          </a:p>
          <a:p>
            <a:pPr marL="285750" indent="-285750">
              <a:buFont typeface="Arial" panose="020B0604020202020204" pitchFamily="34" charset="0"/>
              <a:buChar char="•"/>
            </a:pPr>
            <a:r>
              <a:rPr lang="en-GB" dirty="0"/>
              <a:t>Mission Statement “Developing a balanced and sustainable portfolio of major events which enhances Wales’ international reputation and the wellbeing of its people and communities (Gov Wales 2010)</a:t>
            </a:r>
          </a:p>
          <a:p>
            <a:endParaRPr lang="en-GB" dirty="0"/>
          </a:p>
          <a:p>
            <a:pPr marL="285750" indent="-285750">
              <a:buFont typeface="Arial" panose="020B0604020202020204" pitchFamily="34" charset="0"/>
              <a:buChar char="•"/>
            </a:pPr>
            <a:r>
              <a:rPr lang="en-GB" dirty="0"/>
              <a:t> A Rich and Diverse Culture – Major events showcase Wales’ unique cultural identity and heritage, are a catalyst for cultural innovation and expression and provide valuable opportunities for our leading artists and athletes to display their talents on the world stage</a:t>
            </a:r>
          </a:p>
        </p:txBody>
      </p:sp>
      <p:sp>
        <p:nvSpPr>
          <p:cNvPr id="3" name="TextBox 2"/>
          <p:cNvSpPr txBox="1"/>
          <p:nvPr/>
        </p:nvSpPr>
        <p:spPr>
          <a:xfrm>
            <a:off x="486665" y="481651"/>
            <a:ext cx="7611292" cy="584775"/>
          </a:xfrm>
          <a:prstGeom prst="rect">
            <a:avLst/>
          </a:prstGeom>
          <a:noFill/>
        </p:spPr>
        <p:txBody>
          <a:bodyPr wrap="square" rtlCol="0">
            <a:spAutoFit/>
          </a:bodyPr>
          <a:lstStyle/>
          <a:p>
            <a:r>
              <a:rPr lang="en-GB" sz="3200" dirty="0"/>
              <a:t>Major Event Strategy for Wales 2010-2020</a:t>
            </a:r>
          </a:p>
        </p:txBody>
      </p:sp>
    </p:spTree>
    <p:extLst>
      <p:ext uri="{BB962C8B-B14F-4D97-AF65-F5344CB8AC3E}">
        <p14:creationId xmlns:p14="http://schemas.microsoft.com/office/powerpoint/2010/main" val="4001993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02E35-044F-47DA-A587-D14B1ADE9855}"/>
              </a:ext>
            </a:extLst>
          </p:cNvPr>
          <p:cNvSpPr>
            <a:spLocks noGrp="1"/>
          </p:cNvSpPr>
          <p:nvPr>
            <p:ph type="title"/>
          </p:nvPr>
        </p:nvSpPr>
        <p:spPr/>
        <p:txBody>
          <a:bodyPr/>
          <a:lstStyle/>
          <a:p>
            <a:r>
              <a:rPr lang="cy-GB" dirty="0"/>
              <a:t>Mega events strategy link to Eisteddfod</a:t>
            </a:r>
          </a:p>
        </p:txBody>
      </p:sp>
      <p:sp>
        <p:nvSpPr>
          <p:cNvPr id="3" name="Content Placeholder 2">
            <a:extLst>
              <a:ext uri="{FF2B5EF4-FFF2-40B4-BE49-F238E27FC236}">
                <a16:creationId xmlns:a16="http://schemas.microsoft.com/office/drawing/2014/main" id="{9712ED31-DC79-4689-A16F-AFE0C11F9695}"/>
              </a:ext>
            </a:extLst>
          </p:cNvPr>
          <p:cNvSpPr>
            <a:spLocks noGrp="1"/>
          </p:cNvSpPr>
          <p:nvPr>
            <p:ph idx="1"/>
          </p:nvPr>
        </p:nvSpPr>
        <p:spPr>
          <a:xfrm>
            <a:off x="950741" y="1982088"/>
            <a:ext cx="6800557" cy="4351338"/>
          </a:xfrm>
        </p:spPr>
        <p:txBody>
          <a:bodyPr/>
          <a:lstStyle/>
          <a:p>
            <a:r>
              <a:rPr lang="cy-GB" dirty="0"/>
              <a:t> Unique to Wales</a:t>
            </a:r>
          </a:p>
          <a:p>
            <a:r>
              <a:rPr lang="cy-GB" dirty="0"/>
              <a:t>Enhances image and cultural identity of Wales.</a:t>
            </a:r>
          </a:p>
          <a:p>
            <a:r>
              <a:rPr lang="cy-GB" dirty="0"/>
              <a:t> links to major events strategy 2010 – 2020.</a:t>
            </a:r>
          </a:p>
          <a:p>
            <a:r>
              <a:rPr lang="cy-GB" dirty="0"/>
              <a:t>Links to engagement with volunteers.</a:t>
            </a:r>
          </a:p>
          <a:p>
            <a:r>
              <a:rPr lang="cy-GB" dirty="0"/>
              <a:t> engaging with communities.</a:t>
            </a:r>
          </a:p>
          <a:p>
            <a:r>
              <a:rPr lang="cy-GB" dirty="0"/>
              <a:t>Displays welsh talent on the international stage.</a:t>
            </a:r>
          </a:p>
        </p:txBody>
      </p:sp>
      <p:pic>
        <p:nvPicPr>
          <p:cNvPr id="4" name="Picture 3">
            <a:extLst>
              <a:ext uri="{FF2B5EF4-FFF2-40B4-BE49-F238E27FC236}">
                <a16:creationId xmlns:a16="http://schemas.microsoft.com/office/drawing/2014/main" id="{7467E7CE-7BB3-4EF1-8540-12F27C4F8EEB}"/>
              </a:ext>
            </a:extLst>
          </p:cNvPr>
          <p:cNvPicPr>
            <a:picLocks noChangeAspect="1"/>
          </p:cNvPicPr>
          <p:nvPr/>
        </p:nvPicPr>
        <p:blipFill>
          <a:blip r:embed="rId2"/>
          <a:stretch>
            <a:fillRect/>
          </a:stretch>
        </p:blipFill>
        <p:spPr>
          <a:xfrm>
            <a:off x="8473561" y="1425721"/>
            <a:ext cx="3328704" cy="4907705"/>
          </a:xfrm>
          <a:prstGeom prst="rect">
            <a:avLst/>
          </a:prstGeom>
        </p:spPr>
      </p:pic>
    </p:spTree>
    <p:extLst>
      <p:ext uri="{BB962C8B-B14F-4D97-AF65-F5344CB8AC3E}">
        <p14:creationId xmlns:p14="http://schemas.microsoft.com/office/powerpoint/2010/main" val="269751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9A0CA-CEA6-4E94-9D1B-64E93D5D1DF1}"/>
              </a:ext>
            </a:extLst>
          </p:cNvPr>
          <p:cNvSpPr>
            <a:spLocks noGrp="1"/>
          </p:cNvSpPr>
          <p:nvPr>
            <p:ph type="title"/>
          </p:nvPr>
        </p:nvSpPr>
        <p:spPr/>
        <p:txBody>
          <a:bodyPr/>
          <a:lstStyle/>
          <a:p>
            <a:r>
              <a:rPr lang="cy-GB" dirty="0"/>
              <a:t>Figures of Eisteddfod</a:t>
            </a:r>
          </a:p>
        </p:txBody>
      </p:sp>
      <p:pic>
        <p:nvPicPr>
          <p:cNvPr id="5" name="Picture 4">
            <a:extLst>
              <a:ext uri="{FF2B5EF4-FFF2-40B4-BE49-F238E27FC236}">
                <a16:creationId xmlns:a16="http://schemas.microsoft.com/office/drawing/2014/main" id="{264A075D-D12C-4D64-87C5-F8A6BC1DB16F}"/>
              </a:ext>
            </a:extLst>
          </p:cNvPr>
          <p:cNvPicPr>
            <a:picLocks noChangeAspect="1"/>
          </p:cNvPicPr>
          <p:nvPr/>
        </p:nvPicPr>
        <p:blipFill>
          <a:blip r:embed="rId2"/>
          <a:stretch>
            <a:fillRect/>
          </a:stretch>
        </p:blipFill>
        <p:spPr>
          <a:xfrm>
            <a:off x="412157" y="1690688"/>
            <a:ext cx="7924171" cy="4639774"/>
          </a:xfrm>
          <a:prstGeom prst="rect">
            <a:avLst/>
          </a:prstGeom>
        </p:spPr>
      </p:pic>
      <p:pic>
        <p:nvPicPr>
          <p:cNvPr id="6" name="Picture 5">
            <a:extLst>
              <a:ext uri="{FF2B5EF4-FFF2-40B4-BE49-F238E27FC236}">
                <a16:creationId xmlns:a16="http://schemas.microsoft.com/office/drawing/2014/main" id="{D4DAD84D-BE94-4A6E-B252-2C017981CED4}"/>
              </a:ext>
            </a:extLst>
          </p:cNvPr>
          <p:cNvPicPr>
            <a:picLocks noChangeAspect="1"/>
          </p:cNvPicPr>
          <p:nvPr/>
        </p:nvPicPr>
        <p:blipFill>
          <a:blip r:embed="rId3"/>
          <a:stretch>
            <a:fillRect/>
          </a:stretch>
        </p:blipFill>
        <p:spPr>
          <a:xfrm>
            <a:off x="8598733" y="1585170"/>
            <a:ext cx="3322608" cy="4907705"/>
          </a:xfrm>
          <a:prstGeom prst="rect">
            <a:avLst/>
          </a:prstGeom>
        </p:spPr>
      </p:pic>
      <p:sp>
        <p:nvSpPr>
          <p:cNvPr id="7" name="Rectangle 6">
            <a:extLst>
              <a:ext uri="{FF2B5EF4-FFF2-40B4-BE49-F238E27FC236}">
                <a16:creationId xmlns:a16="http://schemas.microsoft.com/office/drawing/2014/main" id="{CB1E83EA-B01D-418E-81E3-3A581C7150E5}"/>
              </a:ext>
            </a:extLst>
          </p:cNvPr>
          <p:cNvSpPr/>
          <p:nvPr/>
        </p:nvSpPr>
        <p:spPr>
          <a:xfrm>
            <a:off x="1999433" y="6330462"/>
            <a:ext cx="4394857" cy="369332"/>
          </a:xfrm>
          <a:prstGeom prst="rect">
            <a:avLst/>
          </a:prstGeom>
        </p:spPr>
        <p:txBody>
          <a:bodyPr wrap="none">
            <a:spAutoFit/>
          </a:bodyPr>
          <a:lstStyle/>
          <a:p>
            <a:r>
              <a:rPr lang="cy-GB" dirty="0"/>
              <a:t>https://eisteddfod.wales/visitor-figures-2016</a:t>
            </a:r>
          </a:p>
        </p:txBody>
      </p:sp>
    </p:spTree>
    <p:extLst>
      <p:ext uri="{BB962C8B-B14F-4D97-AF65-F5344CB8AC3E}">
        <p14:creationId xmlns:p14="http://schemas.microsoft.com/office/powerpoint/2010/main" val="1495217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Ffos Las</a:t>
            </a:r>
          </a:p>
        </p:txBody>
      </p:sp>
      <p:sp>
        <p:nvSpPr>
          <p:cNvPr id="3" name="Content Placeholder 2"/>
          <p:cNvSpPr>
            <a:spLocks noGrp="1"/>
          </p:cNvSpPr>
          <p:nvPr>
            <p:ph idx="1"/>
          </p:nvPr>
        </p:nvSpPr>
        <p:spPr>
          <a:xfrm>
            <a:off x="838200" y="1825625"/>
            <a:ext cx="7199811" cy="4351338"/>
          </a:xfrm>
        </p:spPr>
        <p:txBody>
          <a:bodyPr>
            <a:normAutofit/>
          </a:bodyPr>
          <a:lstStyle/>
          <a:p>
            <a:pPr>
              <a:lnSpc>
                <a:spcPct val="150000"/>
              </a:lnSpc>
            </a:pPr>
            <a:r>
              <a:rPr lang="en-GB" sz="2400" dirty="0"/>
              <a:t> Located by the  village of </a:t>
            </a:r>
            <a:r>
              <a:rPr lang="en-GB" sz="2400" dirty="0" err="1"/>
              <a:t>Carway</a:t>
            </a:r>
            <a:endParaRPr lang="en-GB" sz="2400" dirty="0"/>
          </a:p>
          <a:p>
            <a:pPr>
              <a:lnSpc>
                <a:spcPct val="150000"/>
              </a:lnSpc>
            </a:pPr>
            <a:r>
              <a:rPr lang="en-GB" sz="2400" dirty="0"/>
              <a:t> 12 miles away from junction 48</a:t>
            </a:r>
          </a:p>
          <a:p>
            <a:pPr>
              <a:lnSpc>
                <a:spcPct val="150000"/>
              </a:lnSpc>
            </a:pPr>
            <a:r>
              <a:rPr lang="en-GB" sz="2400" dirty="0"/>
              <a:t> First racecourse built in 80 years</a:t>
            </a:r>
          </a:p>
          <a:p>
            <a:pPr>
              <a:lnSpc>
                <a:spcPct val="150000"/>
              </a:lnSpc>
            </a:pPr>
            <a:r>
              <a:rPr lang="en-GB" sz="2400" dirty="0"/>
              <a:t> Good location for the main towns in South Wales</a:t>
            </a:r>
          </a:p>
          <a:p>
            <a:pPr>
              <a:lnSpc>
                <a:spcPct val="150000"/>
              </a:lnSpc>
            </a:pPr>
            <a:r>
              <a:rPr lang="en-GB" sz="2400" dirty="0"/>
              <a:t> Linking car parks to the main towns.</a:t>
            </a:r>
          </a:p>
          <a:p>
            <a:pPr>
              <a:lnSpc>
                <a:spcPct val="150000"/>
              </a:lnSpc>
            </a:pPr>
            <a:r>
              <a:rPr lang="en-GB" sz="2400" dirty="0"/>
              <a:t>Free shuttle bus to and from the location.</a:t>
            </a:r>
          </a:p>
        </p:txBody>
      </p:sp>
      <p:pic>
        <p:nvPicPr>
          <p:cNvPr id="6" name="Picture 5"/>
          <p:cNvPicPr>
            <a:picLocks noChangeAspect="1"/>
          </p:cNvPicPr>
          <p:nvPr/>
        </p:nvPicPr>
        <p:blipFill>
          <a:blip r:embed="rId2"/>
          <a:stretch>
            <a:fillRect/>
          </a:stretch>
        </p:blipFill>
        <p:spPr>
          <a:xfrm>
            <a:off x="8253756" y="3152503"/>
            <a:ext cx="3358580" cy="1924594"/>
          </a:xfrm>
          <a:prstGeom prst="rect">
            <a:avLst/>
          </a:prstGeom>
        </p:spPr>
      </p:pic>
    </p:spTree>
    <p:extLst>
      <p:ext uri="{BB962C8B-B14F-4D97-AF65-F5344CB8AC3E}">
        <p14:creationId xmlns:p14="http://schemas.microsoft.com/office/powerpoint/2010/main" val="3379426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BCD57-E59E-4E9E-9122-9C804C8EB565}"/>
              </a:ext>
            </a:extLst>
          </p:cNvPr>
          <p:cNvSpPr>
            <a:spLocks noGrp="1"/>
          </p:cNvSpPr>
          <p:nvPr>
            <p:ph type="title"/>
          </p:nvPr>
        </p:nvSpPr>
        <p:spPr/>
        <p:txBody>
          <a:bodyPr/>
          <a:lstStyle/>
          <a:p>
            <a:r>
              <a:rPr lang="cy-GB" dirty="0"/>
              <a:t>Ffos Las</a:t>
            </a:r>
          </a:p>
        </p:txBody>
      </p:sp>
      <p:sp>
        <p:nvSpPr>
          <p:cNvPr id="3" name="Content Placeholder 2">
            <a:extLst>
              <a:ext uri="{FF2B5EF4-FFF2-40B4-BE49-F238E27FC236}">
                <a16:creationId xmlns:a16="http://schemas.microsoft.com/office/drawing/2014/main" id="{5609F2AA-1FB7-4DD4-8845-BABD9DDE01B9}"/>
              </a:ext>
            </a:extLst>
          </p:cNvPr>
          <p:cNvSpPr>
            <a:spLocks noGrp="1"/>
          </p:cNvSpPr>
          <p:nvPr>
            <p:ph idx="1"/>
          </p:nvPr>
        </p:nvSpPr>
        <p:spPr>
          <a:xfrm>
            <a:off x="838200" y="1825625"/>
            <a:ext cx="6503504" cy="4351338"/>
          </a:xfrm>
        </p:spPr>
        <p:txBody>
          <a:bodyPr>
            <a:normAutofit/>
          </a:bodyPr>
          <a:lstStyle/>
          <a:p>
            <a:endParaRPr lang="cy-GB" sz="2400" dirty="0"/>
          </a:p>
          <a:p>
            <a:r>
              <a:rPr lang="en-GB" sz="2400" dirty="0"/>
              <a:t>“Dai Walters claimed that the project will create more than 100 jobs and bring up to £600 million in to the local economy”. (Lee 2009)</a:t>
            </a:r>
            <a:endParaRPr lang="cy-GB" sz="2400" dirty="0"/>
          </a:p>
          <a:p>
            <a:r>
              <a:rPr lang="cy-GB" sz="2400" dirty="0"/>
              <a:t>Prediction on figures should rise from 36,000 to 56,000 according to Kevin, Ffoslas (2019).</a:t>
            </a:r>
          </a:p>
          <a:p>
            <a:r>
              <a:rPr lang="cy-GB" sz="2400" dirty="0"/>
              <a:t> Enough land to hold the Eisteddfod.</a:t>
            </a:r>
          </a:p>
          <a:p>
            <a:r>
              <a:rPr lang="cy-GB" sz="2400" dirty="0"/>
              <a:t>600 acres according to pitchup (2019)</a:t>
            </a:r>
          </a:p>
          <a:p>
            <a:endParaRPr lang="cy-GB" dirty="0">
              <a:solidFill>
                <a:schemeClr val="bg1"/>
              </a:solidFill>
            </a:endParaRPr>
          </a:p>
          <a:p>
            <a:endParaRPr lang="cy-GB" dirty="0">
              <a:solidFill>
                <a:schemeClr val="bg1"/>
              </a:solidFill>
            </a:endParaRPr>
          </a:p>
        </p:txBody>
      </p:sp>
      <p:pic>
        <p:nvPicPr>
          <p:cNvPr id="4" name="Picture 3">
            <a:extLst>
              <a:ext uri="{FF2B5EF4-FFF2-40B4-BE49-F238E27FC236}">
                <a16:creationId xmlns:a16="http://schemas.microsoft.com/office/drawing/2014/main" id="{41721FD3-8876-4124-A2E5-93A1F0062123}"/>
              </a:ext>
            </a:extLst>
          </p:cNvPr>
          <p:cNvPicPr>
            <a:picLocks noChangeAspect="1"/>
          </p:cNvPicPr>
          <p:nvPr/>
        </p:nvPicPr>
        <p:blipFill>
          <a:blip r:embed="rId2"/>
          <a:stretch>
            <a:fillRect/>
          </a:stretch>
        </p:blipFill>
        <p:spPr>
          <a:xfrm>
            <a:off x="8113762" y="2889818"/>
            <a:ext cx="3359187" cy="1926503"/>
          </a:xfrm>
          <a:prstGeom prst="rect">
            <a:avLst/>
          </a:prstGeom>
        </p:spPr>
      </p:pic>
    </p:spTree>
    <p:extLst>
      <p:ext uri="{BB962C8B-B14F-4D97-AF65-F5344CB8AC3E}">
        <p14:creationId xmlns:p14="http://schemas.microsoft.com/office/powerpoint/2010/main" val="1766074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16DBF-B0C1-41E2-8005-1E48F930E366}"/>
              </a:ext>
            </a:extLst>
          </p:cNvPr>
          <p:cNvSpPr>
            <a:spLocks noGrp="1"/>
          </p:cNvSpPr>
          <p:nvPr>
            <p:ph type="title"/>
          </p:nvPr>
        </p:nvSpPr>
        <p:spPr/>
        <p:txBody>
          <a:bodyPr/>
          <a:lstStyle/>
          <a:p>
            <a:r>
              <a:rPr lang="cy-GB" dirty="0"/>
              <a:t>Ffoslas possible issues</a:t>
            </a:r>
          </a:p>
        </p:txBody>
      </p:sp>
      <p:sp>
        <p:nvSpPr>
          <p:cNvPr id="3" name="Content Placeholder 2">
            <a:extLst>
              <a:ext uri="{FF2B5EF4-FFF2-40B4-BE49-F238E27FC236}">
                <a16:creationId xmlns:a16="http://schemas.microsoft.com/office/drawing/2014/main" id="{8EB7F0AD-5752-4714-919D-0B0DC87EAAAF}"/>
              </a:ext>
            </a:extLst>
          </p:cNvPr>
          <p:cNvSpPr>
            <a:spLocks noGrp="1"/>
          </p:cNvSpPr>
          <p:nvPr>
            <p:ph idx="1"/>
          </p:nvPr>
        </p:nvSpPr>
        <p:spPr>
          <a:xfrm>
            <a:off x="838200" y="2141537"/>
            <a:ext cx="10515600" cy="4351338"/>
          </a:xfrm>
        </p:spPr>
        <p:txBody>
          <a:bodyPr/>
          <a:lstStyle/>
          <a:p>
            <a:r>
              <a:rPr lang="cy-GB" dirty="0"/>
              <a:t> Rural</a:t>
            </a:r>
          </a:p>
          <a:p>
            <a:r>
              <a:rPr lang="cy-GB" dirty="0"/>
              <a:t>Lack of facilities</a:t>
            </a:r>
          </a:p>
          <a:p>
            <a:r>
              <a:rPr lang="cy-GB" dirty="0"/>
              <a:t> VIP Issues</a:t>
            </a:r>
          </a:p>
          <a:p>
            <a:r>
              <a:rPr lang="cy-GB" dirty="0"/>
              <a:t>Keep updated</a:t>
            </a:r>
          </a:p>
          <a:p>
            <a:r>
              <a:rPr lang="cy-GB" dirty="0"/>
              <a:t> Road Closures</a:t>
            </a:r>
          </a:p>
        </p:txBody>
      </p:sp>
      <p:pic>
        <p:nvPicPr>
          <p:cNvPr id="4" name="Picture 3">
            <a:extLst>
              <a:ext uri="{FF2B5EF4-FFF2-40B4-BE49-F238E27FC236}">
                <a16:creationId xmlns:a16="http://schemas.microsoft.com/office/drawing/2014/main" id="{9B2C9281-01C8-4823-A513-819F1985FC5D}"/>
              </a:ext>
            </a:extLst>
          </p:cNvPr>
          <p:cNvPicPr>
            <a:picLocks noChangeAspect="1"/>
          </p:cNvPicPr>
          <p:nvPr/>
        </p:nvPicPr>
        <p:blipFill>
          <a:blip r:embed="rId2"/>
          <a:stretch>
            <a:fillRect/>
          </a:stretch>
        </p:blipFill>
        <p:spPr>
          <a:xfrm>
            <a:off x="7159606" y="2141537"/>
            <a:ext cx="3827262" cy="2683681"/>
          </a:xfrm>
          <a:prstGeom prst="rect">
            <a:avLst/>
          </a:prstGeom>
        </p:spPr>
      </p:pic>
    </p:spTree>
    <p:extLst>
      <p:ext uri="{BB962C8B-B14F-4D97-AF65-F5344CB8AC3E}">
        <p14:creationId xmlns:p14="http://schemas.microsoft.com/office/powerpoint/2010/main" val="1242603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Implementation of What 3 Words</a:t>
            </a:r>
          </a:p>
        </p:txBody>
      </p:sp>
      <p:sp>
        <p:nvSpPr>
          <p:cNvPr id="3" name="Content Placeholder 2"/>
          <p:cNvSpPr>
            <a:spLocks noGrp="1"/>
          </p:cNvSpPr>
          <p:nvPr>
            <p:ph idx="1"/>
          </p:nvPr>
        </p:nvSpPr>
        <p:spPr/>
        <p:txBody>
          <a:bodyPr/>
          <a:lstStyle/>
          <a:p>
            <a:r>
              <a:rPr lang="en-GB" dirty="0"/>
              <a:t>Was number 1 app in UK </a:t>
            </a:r>
          </a:p>
          <a:p>
            <a:r>
              <a:rPr lang="en-GB" dirty="0"/>
              <a:t>Bringing in Welsh Language soon- Could be launched in conjunction with Eisteddfod at Ffos Las</a:t>
            </a:r>
          </a:p>
          <a:p>
            <a:r>
              <a:rPr lang="en-GB" dirty="0"/>
              <a:t>Help visitors and participants get around the site</a:t>
            </a:r>
          </a:p>
          <a:p>
            <a:r>
              <a:rPr lang="en-GB" dirty="0"/>
              <a:t>Stall at the event- Partnership help spread What 3 Words into Wales</a:t>
            </a:r>
          </a:p>
          <a:p>
            <a:r>
              <a:rPr lang="en-GB" dirty="0"/>
              <a:t>Use unique 3 words for every stand</a:t>
            </a:r>
          </a:p>
          <a:p>
            <a:r>
              <a:rPr lang="en-GB" dirty="0"/>
              <a:t>Use for car parking around south wales to link up with </a:t>
            </a:r>
            <a:r>
              <a:rPr lang="en-GB" dirty="0" err="1"/>
              <a:t>Ffoslas</a:t>
            </a:r>
            <a:endParaRPr lang="en-GB" dirty="0"/>
          </a:p>
          <a:p>
            <a:endParaRPr lang="en-GB" dirty="0"/>
          </a:p>
          <a:p>
            <a:endParaRPr lang="en-GB" dirty="0"/>
          </a:p>
          <a:p>
            <a:endParaRPr lang="en-GB" dirty="0"/>
          </a:p>
        </p:txBody>
      </p:sp>
      <p:pic>
        <p:nvPicPr>
          <p:cNvPr id="5" name="Picture 4"/>
          <p:cNvPicPr>
            <a:picLocks noChangeAspect="1"/>
          </p:cNvPicPr>
          <p:nvPr/>
        </p:nvPicPr>
        <p:blipFill>
          <a:blip r:embed="rId2"/>
          <a:stretch>
            <a:fillRect/>
          </a:stretch>
        </p:blipFill>
        <p:spPr>
          <a:xfrm>
            <a:off x="9852338" y="-30654"/>
            <a:ext cx="2339662" cy="2339662"/>
          </a:xfrm>
          <a:prstGeom prst="rect">
            <a:avLst/>
          </a:prstGeom>
        </p:spPr>
      </p:pic>
    </p:spTree>
    <p:extLst>
      <p:ext uri="{BB962C8B-B14F-4D97-AF65-F5344CB8AC3E}">
        <p14:creationId xmlns:p14="http://schemas.microsoft.com/office/powerpoint/2010/main" val="2417528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Theory</a:t>
            </a:r>
          </a:p>
        </p:txBody>
      </p:sp>
      <p:sp>
        <p:nvSpPr>
          <p:cNvPr id="3" name="Content Placeholder 2"/>
          <p:cNvSpPr>
            <a:spLocks noGrp="1"/>
          </p:cNvSpPr>
          <p:nvPr>
            <p:ph idx="1"/>
          </p:nvPr>
        </p:nvSpPr>
        <p:spPr>
          <a:xfrm>
            <a:off x="838200" y="1825625"/>
            <a:ext cx="5984631" cy="4351338"/>
          </a:xfrm>
        </p:spPr>
        <p:txBody>
          <a:bodyPr>
            <a:normAutofit/>
          </a:bodyPr>
          <a:lstStyle/>
          <a:p>
            <a:r>
              <a:rPr lang="en-GB" sz="2400" dirty="0"/>
              <a:t>“Stakeholders with different values and attitudes may prioritize the economic gain while having no concern for the environment; this can lead to a range of negative consequences. In addition, some of the stakeholders may hold selfish attitudes and jeopardize the achievement of event goals”. (Yuan 2013)</a:t>
            </a:r>
          </a:p>
          <a:p>
            <a:endParaRPr lang="en-GB" sz="2400" dirty="0"/>
          </a:p>
        </p:txBody>
      </p:sp>
      <p:pic>
        <p:nvPicPr>
          <p:cNvPr id="4" name="Picture 3">
            <a:extLst>
              <a:ext uri="{FF2B5EF4-FFF2-40B4-BE49-F238E27FC236}">
                <a16:creationId xmlns:a16="http://schemas.microsoft.com/office/drawing/2014/main" id="{03C5F95C-A48D-41D0-8F7D-F6F5D84DFE69}"/>
              </a:ext>
            </a:extLst>
          </p:cNvPr>
          <p:cNvPicPr>
            <a:picLocks noChangeAspect="1"/>
          </p:cNvPicPr>
          <p:nvPr/>
        </p:nvPicPr>
        <p:blipFill>
          <a:blip r:embed="rId2"/>
          <a:stretch>
            <a:fillRect/>
          </a:stretch>
        </p:blipFill>
        <p:spPr>
          <a:xfrm>
            <a:off x="8426873" y="1027906"/>
            <a:ext cx="3328704" cy="4907705"/>
          </a:xfrm>
          <a:prstGeom prst="rect">
            <a:avLst/>
          </a:prstGeom>
        </p:spPr>
      </p:pic>
    </p:spTree>
    <p:extLst>
      <p:ext uri="{BB962C8B-B14F-4D97-AF65-F5344CB8AC3E}">
        <p14:creationId xmlns:p14="http://schemas.microsoft.com/office/powerpoint/2010/main" val="1428283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Suppliers</a:t>
            </a:r>
          </a:p>
        </p:txBody>
      </p:sp>
      <p:sp>
        <p:nvSpPr>
          <p:cNvPr id="3" name="Content Placeholder 2"/>
          <p:cNvSpPr>
            <a:spLocks noGrp="1"/>
          </p:cNvSpPr>
          <p:nvPr>
            <p:ph idx="1"/>
          </p:nvPr>
        </p:nvSpPr>
        <p:spPr>
          <a:xfrm>
            <a:off x="838200" y="1825625"/>
            <a:ext cx="7335129" cy="4351338"/>
          </a:xfrm>
        </p:spPr>
        <p:txBody>
          <a:bodyPr>
            <a:normAutofit/>
          </a:bodyPr>
          <a:lstStyle/>
          <a:p>
            <a:r>
              <a:rPr lang="en-GB" sz="2400" dirty="0"/>
              <a:t>2018-2019 Welsh food and drink producers’ Directory to look at suppliers that supply different produce both food and drink and purchasing food</a:t>
            </a:r>
          </a:p>
          <a:p>
            <a:r>
              <a:rPr lang="en-GB" sz="2400" dirty="0"/>
              <a:t>Castell Howell</a:t>
            </a:r>
          </a:p>
          <a:p>
            <a:r>
              <a:rPr lang="en-GB" sz="2400" dirty="0"/>
              <a:t>Boss Brewing beer and pop up bar</a:t>
            </a:r>
          </a:p>
          <a:p>
            <a:r>
              <a:rPr lang="en-GB" sz="2400" dirty="0"/>
              <a:t>Coleg Sir Gar- Catering students</a:t>
            </a:r>
          </a:p>
          <a:p>
            <a:r>
              <a:rPr lang="en-GB" sz="2400" dirty="0"/>
              <a:t>Security through an agency – South Wales Security Service, Scarlets rugby stewards, and Ffos Las stewards</a:t>
            </a:r>
          </a:p>
        </p:txBody>
      </p:sp>
      <p:pic>
        <p:nvPicPr>
          <p:cNvPr id="4" name="Picture 3">
            <a:extLst>
              <a:ext uri="{FF2B5EF4-FFF2-40B4-BE49-F238E27FC236}">
                <a16:creationId xmlns:a16="http://schemas.microsoft.com/office/drawing/2014/main" id="{ED14AEFC-B547-4FF9-9A4A-957C9AA81C94}"/>
              </a:ext>
            </a:extLst>
          </p:cNvPr>
          <p:cNvPicPr>
            <a:picLocks noChangeAspect="1"/>
          </p:cNvPicPr>
          <p:nvPr/>
        </p:nvPicPr>
        <p:blipFill>
          <a:blip r:embed="rId2"/>
          <a:stretch>
            <a:fillRect/>
          </a:stretch>
        </p:blipFill>
        <p:spPr>
          <a:xfrm>
            <a:off x="8511278" y="1027906"/>
            <a:ext cx="3328704" cy="4907705"/>
          </a:xfrm>
          <a:prstGeom prst="rect">
            <a:avLst/>
          </a:prstGeom>
        </p:spPr>
      </p:pic>
    </p:spTree>
    <p:extLst>
      <p:ext uri="{BB962C8B-B14F-4D97-AF65-F5344CB8AC3E}">
        <p14:creationId xmlns:p14="http://schemas.microsoft.com/office/powerpoint/2010/main" val="4159540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C7ECE-D536-44E4-B663-C5AC31014554}"/>
              </a:ext>
            </a:extLst>
          </p:cNvPr>
          <p:cNvSpPr>
            <a:spLocks noGrp="1"/>
          </p:cNvSpPr>
          <p:nvPr>
            <p:ph type="title"/>
          </p:nvPr>
        </p:nvSpPr>
        <p:spPr/>
        <p:txBody>
          <a:bodyPr/>
          <a:lstStyle/>
          <a:p>
            <a:r>
              <a:rPr lang="cy-GB" dirty="0"/>
              <a:t>Legacy </a:t>
            </a:r>
          </a:p>
        </p:txBody>
      </p:sp>
      <p:sp>
        <p:nvSpPr>
          <p:cNvPr id="3" name="Content Placeholder 2">
            <a:extLst>
              <a:ext uri="{FF2B5EF4-FFF2-40B4-BE49-F238E27FC236}">
                <a16:creationId xmlns:a16="http://schemas.microsoft.com/office/drawing/2014/main" id="{1E3B1F2D-D3AE-4FEA-8303-2BA2BD19F565}"/>
              </a:ext>
            </a:extLst>
          </p:cNvPr>
          <p:cNvSpPr>
            <a:spLocks noGrp="1"/>
          </p:cNvSpPr>
          <p:nvPr>
            <p:ph idx="1"/>
          </p:nvPr>
        </p:nvSpPr>
        <p:spPr>
          <a:xfrm>
            <a:off x="838200" y="1825625"/>
            <a:ext cx="7447671" cy="4351338"/>
          </a:xfrm>
        </p:spPr>
        <p:txBody>
          <a:bodyPr>
            <a:normAutofit/>
          </a:bodyPr>
          <a:lstStyle/>
          <a:p>
            <a:r>
              <a:rPr lang="cy-GB" sz="2400" dirty="0"/>
              <a:t>Economic benefits to the local economy</a:t>
            </a:r>
          </a:p>
          <a:p>
            <a:r>
              <a:rPr lang="cy-GB" sz="2400" dirty="0"/>
              <a:t> raising awareness for Welsh language, heritage &amp; culture</a:t>
            </a:r>
          </a:p>
          <a:p>
            <a:r>
              <a:rPr lang="cy-GB" sz="2400" dirty="0"/>
              <a:t> Educational involvement</a:t>
            </a:r>
          </a:p>
          <a:p>
            <a:r>
              <a:rPr lang="cy-GB" sz="2400" dirty="0"/>
              <a:t>Positive impact on local trade</a:t>
            </a:r>
          </a:p>
          <a:p>
            <a:r>
              <a:rPr lang="cy-GB" sz="2400" dirty="0"/>
              <a:t> long lasting partnership with ffos las and show casing Wales on a international stage </a:t>
            </a:r>
          </a:p>
          <a:p>
            <a:r>
              <a:rPr lang="cy-GB" sz="2400" dirty="0"/>
              <a:t>Raising awareness of Ffos las ahowing casing international racing.</a:t>
            </a:r>
          </a:p>
        </p:txBody>
      </p:sp>
      <p:pic>
        <p:nvPicPr>
          <p:cNvPr id="4" name="Picture 3">
            <a:extLst>
              <a:ext uri="{FF2B5EF4-FFF2-40B4-BE49-F238E27FC236}">
                <a16:creationId xmlns:a16="http://schemas.microsoft.com/office/drawing/2014/main" id="{7200DF52-53CC-4FBE-B17A-3167C93D5C19}"/>
              </a:ext>
            </a:extLst>
          </p:cNvPr>
          <p:cNvPicPr>
            <a:picLocks noChangeAspect="1"/>
          </p:cNvPicPr>
          <p:nvPr/>
        </p:nvPicPr>
        <p:blipFill>
          <a:blip r:embed="rId2"/>
          <a:stretch>
            <a:fillRect/>
          </a:stretch>
        </p:blipFill>
        <p:spPr>
          <a:xfrm>
            <a:off x="8559605" y="1269258"/>
            <a:ext cx="3328704" cy="4907705"/>
          </a:xfrm>
          <a:prstGeom prst="rect">
            <a:avLst/>
          </a:prstGeom>
        </p:spPr>
      </p:pic>
    </p:spTree>
    <p:extLst>
      <p:ext uri="{BB962C8B-B14F-4D97-AF65-F5344CB8AC3E}">
        <p14:creationId xmlns:p14="http://schemas.microsoft.com/office/powerpoint/2010/main" val="2490772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a:t>
            </a:r>
          </a:p>
        </p:txBody>
      </p:sp>
      <p:sp>
        <p:nvSpPr>
          <p:cNvPr id="3" name="Content Placeholder 2"/>
          <p:cNvSpPr>
            <a:spLocks noGrp="1"/>
          </p:cNvSpPr>
          <p:nvPr>
            <p:ph idx="1"/>
          </p:nvPr>
        </p:nvSpPr>
        <p:spPr>
          <a:xfrm>
            <a:off x="838200" y="1825625"/>
            <a:ext cx="7020339" cy="4351338"/>
          </a:xfrm>
        </p:spPr>
        <p:txBody>
          <a:bodyPr/>
          <a:lstStyle/>
          <a:p>
            <a:r>
              <a:rPr lang="en-GB" dirty="0"/>
              <a:t>Better VIP experience for members- ready for eisteddfod</a:t>
            </a:r>
          </a:p>
          <a:p>
            <a:r>
              <a:rPr lang="en-GB" dirty="0"/>
              <a:t> better facilities</a:t>
            </a:r>
          </a:p>
          <a:p>
            <a:r>
              <a:rPr lang="en-GB" dirty="0"/>
              <a:t>Local produce</a:t>
            </a:r>
          </a:p>
          <a:p>
            <a:r>
              <a:rPr lang="en-GB" dirty="0"/>
              <a:t> future partnerships Carmarthenshire – Swansea</a:t>
            </a:r>
          </a:p>
          <a:p>
            <a:r>
              <a:rPr lang="en-GB" dirty="0"/>
              <a:t> broadcast over all ARC sites</a:t>
            </a:r>
          </a:p>
          <a:p>
            <a:endParaRPr lang="en-GB" dirty="0"/>
          </a:p>
          <a:p>
            <a:endParaRPr lang="en-GB" dirty="0"/>
          </a:p>
        </p:txBody>
      </p:sp>
      <p:pic>
        <p:nvPicPr>
          <p:cNvPr id="4" name="Picture 3">
            <a:extLst>
              <a:ext uri="{FF2B5EF4-FFF2-40B4-BE49-F238E27FC236}">
                <a16:creationId xmlns:a16="http://schemas.microsoft.com/office/drawing/2014/main" id="{62B06670-4E75-43AB-A1A4-BF4ED33A1210}"/>
              </a:ext>
            </a:extLst>
          </p:cNvPr>
          <p:cNvPicPr>
            <a:picLocks noChangeAspect="1"/>
          </p:cNvPicPr>
          <p:nvPr/>
        </p:nvPicPr>
        <p:blipFill>
          <a:blip r:embed="rId2"/>
          <a:stretch>
            <a:fillRect/>
          </a:stretch>
        </p:blipFill>
        <p:spPr>
          <a:xfrm>
            <a:off x="8025096" y="1269258"/>
            <a:ext cx="3328704" cy="4907705"/>
          </a:xfrm>
          <a:prstGeom prst="rect">
            <a:avLst/>
          </a:prstGeom>
        </p:spPr>
      </p:pic>
    </p:spTree>
    <p:extLst>
      <p:ext uri="{BB962C8B-B14F-4D97-AF65-F5344CB8AC3E}">
        <p14:creationId xmlns:p14="http://schemas.microsoft.com/office/powerpoint/2010/main" val="945355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a:t>
            </a:r>
          </a:p>
        </p:txBody>
      </p:sp>
      <p:sp>
        <p:nvSpPr>
          <p:cNvPr id="3" name="Content Placeholder 2"/>
          <p:cNvSpPr>
            <a:spLocks noGrp="1"/>
          </p:cNvSpPr>
          <p:nvPr>
            <p:ph idx="1"/>
          </p:nvPr>
        </p:nvSpPr>
        <p:spPr>
          <a:xfrm>
            <a:off x="652670" y="1690688"/>
            <a:ext cx="6251713" cy="4351338"/>
          </a:xfrm>
        </p:spPr>
        <p:txBody>
          <a:bodyPr/>
          <a:lstStyle/>
          <a:p>
            <a:r>
              <a:rPr lang="en-GB" dirty="0"/>
              <a:t>Should relate to aims and objectives of wales mega events strategy.</a:t>
            </a:r>
          </a:p>
          <a:p>
            <a:r>
              <a:rPr lang="en-GB" dirty="0"/>
              <a:t> bridge the gap between north and south Wales.</a:t>
            </a:r>
          </a:p>
          <a:p>
            <a:r>
              <a:rPr lang="en-GB" dirty="0"/>
              <a:t>Show case Carmarthenshire and what’s to offer / </a:t>
            </a:r>
            <a:r>
              <a:rPr lang="en-GB" dirty="0" err="1"/>
              <a:t>Ffoslas</a:t>
            </a:r>
            <a:r>
              <a:rPr lang="en-GB" dirty="0"/>
              <a:t>.</a:t>
            </a:r>
          </a:p>
          <a:p>
            <a:r>
              <a:rPr lang="en-GB" dirty="0"/>
              <a:t> Advertise Wales on the world stage.</a:t>
            </a:r>
          </a:p>
          <a:p>
            <a:r>
              <a:rPr lang="en-GB" dirty="0"/>
              <a:t>enforce legacy that will be left behind.</a:t>
            </a:r>
          </a:p>
          <a:p>
            <a:endParaRPr lang="en-GB" dirty="0"/>
          </a:p>
        </p:txBody>
      </p:sp>
      <p:pic>
        <p:nvPicPr>
          <p:cNvPr id="4" name="Picture 3">
            <a:extLst>
              <a:ext uri="{FF2B5EF4-FFF2-40B4-BE49-F238E27FC236}">
                <a16:creationId xmlns:a16="http://schemas.microsoft.com/office/drawing/2014/main" id="{A1E72BE2-A81B-4AF4-B47B-79DE25390996}"/>
              </a:ext>
            </a:extLst>
          </p:cNvPr>
          <p:cNvPicPr>
            <a:picLocks noChangeAspect="1"/>
          </p:cNvPicPr>
          <p:nvPr/>
        </p:nvPicPr>
        <p:blipFill>
          <a:blip r:embed="rId2"/>
          <a:stretch>
            <a:fillRect/>
          </a:stretch>
        </p:blipFill>
        <p:spPr>
          <a:xfrm>
            <a:off x="8210626" y="1306451"/>
            <a:ext cx="3328704" cy="4907705"/>
          </a:xfrm>
          <a:prstGeom prst="rect">
            <a:avLst/>
          </a:prstGeom>
        </p:spPr>
      </p:pic>
    </p:spTree>
    <p:extLst>
      <p:ext uri="{BB962C8B-B14F-4D97-AF65-F5344CB8AC3E}">
        <p14:creationId xmlns:p14="http://schemas.microsoft.com/office/powerpoint/2010/main" val="31515549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896C3-D857-491F-B532-2A3BEE25D43B}"/>
              </a:ext>
            </a:extLst>
          </p:cNvPr>
          <p:cNvSpPr>
            <a:spLocks noGrp="1"/>
          </p:cNvSpPr>
          <p:nvPr>
            <p:ph type="title"/>
          </p:nvPr>
        </p:nvSpPr>
        <p:spPr/>
        <p:txBody>
          <a:bodyPr/>
          <a:lstStyle/>
          <a:p>
            <a:r>
              <a:rPr lang="cy-GB" dirty="0"/>
              <a:t>References</a:t>
            </a:r>
          </a:p>
        </p:txBody>
      </p:sp>
      <p:sp>
        <p:nvSpPr>
          <p:cNvPr id="3" name="Content Placeholder 2">
            <a:extLst>
              <a:ext uri="{FF2B5EF4-FFF2-40B4-BE49-F238E27FC236}">
                <a16:creationId xmlns:a16="http://schemas.microsoft.com/office/drawing/2014/main" id="{4DF4AADB-D470-4C43-A842-4EF13AC0EB4D}"/>
              </a:ext>
            </a:extLst>
          </p:cNvPr>
          <p:cNvSpPr>
            <a:spLocks noGrp="1"/>
          </p:cNvSpPr>
          <p:nvPr>
            <p:ph idx="1"/>
          </p:nvPr>
        </p:nvSpPr>
        <p:spPr/>
        <p:txBody>
          <a:bodyPr>
            <a:normAutofit/>
          </a:bodyPr>
          <a:lstStyle/>
          <a:p>
            <a:r>
              <a:rPr lang="en-GB" sz="1400" dirty="0"/>
              <a:t>BBC Wales (2008) A brief history of the Eisteddfod, http://www.bbc.co.uk/wales/eisteddfod2008/sites/guide/history/pages/history_eisteddfod.shtml</a:t>
            </a:r>
          </a:p>
          <a:p>
            <a:r>
              <a:rPr lang="en-GB" sz="1400" dirty="0"/>
              <a:t>Unknown. (2010). Event Wales: A Major Events Strategy for Wales 2010-2020. Available: https://gov.wales/sites/default/files/publications/2019-06/event-wales-a-major-events-strategy-for-wales-2010-to-2020.pdf. Last accessed 4th Dec 2019.</a:t>
            </a:r>
          </a:p>
          <a:p>
            <a:r>
              <a:rPr lang="en-GB" sz="1400" dirty="0"/>
              <a:t>Eisteddfod. Wales (2016), visitor-figures-2016, https://eisteddfod.wales/visitor-figures-2016</a:t>
            </a:r>
          </a:p>
          <a:p>
            <a:r>
              <a:rPr lang="en-GB" sz="1400" dirty="0"/>
              <a:t>LEE, B., 2009. Racecourse set to revive mine village. Planning, (1803), pp. 7.</a:t>
            </a:r>
          </a:p>
          <a:p>
            <a:r>
              <a:rPr lang="en-GB" sz="1400" dirty="0"/>
              <a:t>Yuan, Y., 2013. Adding environmental sustainability to the management of event tourism. International Journal of Culture, Tourism and Hospitality Research, 7(2), p180.</a:t>
            </a:r>
          </a:p>
          <a:p>
            <a:r>
              <a:rPr lang="en-GB" sz="1400" dirty="0"/>
              <a:t>Unknown. (2019). </a:t>
            </a:r>
            <a:r>
              <a:rPr lang="en-GB" sz="1400" dirty="0" err="1"/>
              <a:t>Natonal</a:t>
            </a:r>
            <a:r>
              <a:rPr lang="en-GB" sz="1400" dirty="0"/>
              <a:t> Eisteddfod. Available: https://eisteddfod.wales/2020-eisteddfod/traders/tradestands. Last accessed 6th Dec 2019.</a:t>
            </a:r>
          </a:p>
          <a:p>
            <a:r>
              <a:rPr lang="cy-GB" sz="1400" dirty="0"/>
              <a:t> Mega events strategy wales (2010) strategies, </a:t>
            </a:r>
            <a:r>
              <a:rPr lang="cy-GB" sz="1400" dirty="0">
                <a:hlinkClick r:id="rId2"/>
              </a:rPr>
              <a:t>https://gov.wales/event-wales-major-events-strategy-2010-2020</a:t>
            </a:r>
            <a:endParaRPr lang="cy-GB" sz="1400" dirty="0"/>
          </a:p>
          <a:p>
            <a:r>
              <a:rPr lang="cy-GB" sz="1400" dirty="0"/>
              <a:t> Kevin Ffoslas Manager (2019) ffloslas 22nd of novemeber  </a:t>
            </a:r>
          </a:p>
          <a:p>
            <a:r>
              <a:rPr lang="cy-GB" sz="1400" dirty="0"/>
              <a:t>pitchup (2019), ffos las, </a:t>
            </a:r>
            <a:r>
              <a:rPr lang="cy-GB" sz="1400" dirty="0">
                <a:hlinkClick r:id="rId3"/>
              </a:rPr>
              <a:t>https://www.pitchup.com/campsites/Wales/South-Wales/Carmarthenshire/Kidwelly/ffos-las-racecourse/</a:t>
            </a:r>
            <a:endParaRPr lang="cy-GB" sz="1400" dirty="0"/>
          </a:p>
          <a:p>
            <a:r>
              <a:rPr lang="cy-GB" sz="1400" dirty="0"/>
              <a:t>Dailypost (2013) </a:t>
            </a:r>
            <a:r>
              <a:rPr lang="en-GB" sz="1400" dirty="0"/>
              <a:t>Plea for Urdd to be staged in town, </a:t>
            </a:r>
            <a:r>
              <a:rPr lang="en-GB" sz="1400" dirty="0">
                <a:hlinkClick r:id="rId4"/>
              </a:rPr>
              <a:t>https://www.dailypost.co.uk/news/local-news/plea-urdd-staged-town-2784690</a:t>
            </a:r>
            <a:endParaRPr lang="en-GB" sz="1400" dirty="0"/>
          </a:p>
          <a:p>
            <a:endParaRPr lang="cy-GB" sz="1100" dirty="0"/>
          </a:p>
          <a:p>
            <a:endParaRPr lang="cy-GB" sz="1100" dirty="0"/>
          </a:p>
          <a:p>
            <a:endParaRPr lang="cy-GB" sz="1100" dirty="0"/>
          </a:p>
        </p:txBody>
      </p:sp>
    </p:spTree>
    <p:extLst>
      <p:ext uri="{BB962C8B-B14F-4D97-AF65-F5344CB8AC3E}">
        <p14:creationId xmlns:p14="http://schemas.microsoft.com/office/powerpoint/2010/main" val="20856782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544</TotalTime>
  <Words>1115</Words>
  <Application>Microsoft Office PowerPoint</Application>
  <PresentationFormat>Widescreen</PresentationFormat>
  <Paragraphs>127</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PowerPoint Presentation</vt:lpstr>
      <vt:lpstr>PowerPoint Presentation</vt:lpstr>
      <vt:lpstr>Eisteddfod</vt:lpstr>
      <vt:lpstr>Eisteddfod</vt:lpstr>
      <vt:lpstr>Successful run of an eisteddfod</vt:lpstr>
      <vt:lpstr>Eisteddfod working with community </vt:lpstr>
      <vt:lpstr>PowerPoint Presentation</vt:lpstr>
      <vt:lpstr>Mega events strategy link to Eisteddfod</vt:lpstr>
      <vt:lpstr>Figures of Eisteddfod</vt:lpstr>
      <vt:lpstr>Ffos Las</vt:lpstr>
      <vt:lpstr>Ffos Las</vt:lpstr>
      <vt:lpstr>Ffoslas possible issues</vt:lpstr>
      <vt:lpstr>Implementation of What 3 Words</vt:lpstr>
      <vt:lpstr>Theory</vt:lpstr>
      <vt:lpstr>Suppliers</vt:lpstr>
      <vt:lpstr>Legacy </vt:lpstr>
      <vt:lpstr>Recommendations</vt:lpstr>
      <vt:lpstr>Conclusions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steffan treharne</cp:lastModifiedBy>
  <cp:revision>42</cp:revision>
  <dcterms:created xsi:type="dcterms:W3CDTF">2019-12-04T15:19:17Z</dcterms:created>
  <dcterms:modified xsi:type="dcterms:W3CDTF">2019-12-09T15:25:22Z</dcterms:modified>
</cp:coreProperties>
</file>