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media/audio1.bin" ContentType="audio/unknown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37"/>
  </p:notesMasterIdLst>
  <p:handoutMasterIdLst>
    <p:handoutMasterId r:id="rId38"/>
  </p:handoutMasterIdLst>
  <p:sldIdLst>
    <p:sldId id="277" r:id="rId2"/>
    <p:sldId id="278" r:id="rId3"/>
    <p:sldId id="260" r:id="rId4"/>
    <p:sldId id="266" r:id="rId5"/>
    <p:sldId id="264" r:id="rId6"/>
    <p:sldId id="267" r:id="rId7"/>
    <p:sldId id="268" r:id="rId8"/>
    <p:sldId id="270" r:id="rId9"/>
    <p:sldId id="272" r:id="rId10"/>
    <p:sldId id="273" r:id="rId11"/>
    <p:sldId id="349" r:id="rId12"/>
    <p:sldId id="275" r:id="rId13"/>
    <p:sldId id="276" r:id="rId14"/>
    <p:sldId id="350" r:id="rId15"/>
    <p:sldId id="282" r:id="rId16"/>
    <p:sldId id="284" r:id="rId17"/>
    <p:sldId id="285" r:id="rId18"/>
    <p:sldId id="286" r:id="rId19"/>
    <p:sldId id="290" r:id="rId20"/>
    <p:sldId id="293" r:id="rId21"/>
    <p:sldId id="294" r:id="rId22"/>
    <p:sldId id="295" r:id="rId23"/>
    <p:sldId id="296" r:id="rId24"/>
    <p:sldId id="299" r:id="rId25"/>
    <p:sldId id="302" r:id="rId26"/>
    <p:sldId id="304" r:id="rId27"/>
    <p:sldId id="305" r:id="rId28"/>
    <p:sldId id="306" r:id="rId29"/>
    <p:sldId id="307" r:id="rId30"/>
    <p:sldId id="309" r:id="rId31"/>
    <p:sldId id="311" r:id="rId32"/>
    <p:sldId id="321" r:id="rId33"/>
    <p:sldId id="323" r:id="rId34"/>
    <p:sldId id="324" r:id="rId35"/>
    <p:sldId id="379" r:id="rId36"/>
  </p:sldIdLst>
  <p:sldSz cx="12192000" cy="6858000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840" autoAdjust="0"/>
    <p:restoredTop sz="93262" autoAdjust="0"/>
  </p:normalViewPr>
  <p:slideViewPr>
    <p:cSldViewPr>
      <p:cViewPr varScale="1">
        <p:scale>
          <a:sx n="105" d="100"/>
          <a:sy n="105" d="100"/>
        </p:scale>
        <p:origin x="712" y="1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2550" y="730250"/>
            <a:ext cx="65039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21/03/2021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21/03/2021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21/03/2021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21/03/2021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21/03/2021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21/03/2021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21/03/2021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21/03/2021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21/03/2021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21/03/2021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21/03/2021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endParaRPr lang="en-IE" noProof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F086338-4719-4F26-BCC5-6B8438B9BF7C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B10D46-4A0C-4F07-A500-086DBE6A3436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87801" y="6528816"/>
            <a:ext cx="7315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Seal &amp; Rohde Management Accounting 6</a:t>
            </a:r>
            <a:r>
              <a:rPr lang="en-US" baseline="30000" dirty="0"/>
              <a:t>th</a:t>
            </a:r>
            <a:r>
              <a:rPr lang="en-US" dirty="0"/>
              <a:t> edition © 2018</a:t>
            </a:r>
          </a:p>
        </p:txBody>
      </p:sp>
      <p:sp>
        <p:nvSpPr>
          <p:cNvPr id="7" name="Footer Placeholder 9">
            <a:extLst>
              <a:ext uri="{FF2B5EF4-FFF2-40B4-BE49-F238E27FC236}">
                <a16:creationId xmlns:a16="http://schemas.microsoft.com/office/drawing/2014/main" id="{91FFC595-1043-FF47-B12D-DE59D6ECDEAF}"/>
              </a:ext>
            </a:extLst>
          </p:cNvPr>
          <p:cNvSpPr txBox="1">
            <a:spLocks/>
          </p:cNvSpPr>
          <p:nvPr userDrawn="1"/>
        </p:nvSpPr>
        <p:spPr>
          <a:xfrm>
            <a:off x="490549" y="6528816"/>
            <a:ext cx="2072640" cy="2286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9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McGraw-Hill Education   </a:t>
            </a:r>
            <a:r>
              <a:rPr lang="en-US" sz="900" b="1" spc="0" baseline="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</a:t>
            </a:r>
            <a:endParaRPr lang="en-US" sz="9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38879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 1-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5488" y="274321"/>
            <a:ext cx="9300353" cy="82296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476250" y="1280160"/>
            <a:ext cx="9300353" cy="470789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buClr>
                <a:schemeClr val="tx2"/>
              </a:buCl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8" name="Footer Placeholder 9">
            <a:extLst>
              <a:ext uri="{FF2B5EF4-FFF2-40B4-BE49-F238E27FC236}">
                <a16:creationId xmlns:a16="http://schemas.microsoft.com/office/drawing/2014/main" id="{91FFC595-1043-FF47-B12D-DE59D6ECDEAF}"/>
              </a:ext>
            </a:extLst>
          </p:cNvPr>
          <p:cNvSpPr txBox="1">
            <a:spLocks/>
          </p:cNvSpPr>
          <p:nvPr userDrawn="1"/>
        </p:nvSpPr>
        <p:spPr>
          <a:xfrm>
            <a:off x="490549" y="6528816"/>
            <a:ext cx="2072640" cy="2286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9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McGraw-Hill Education   </a:t>
            </a:r>
            <a:r>
              <a:rPr lang="en-US" sz="900" b="1" spc="0" baseline="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</a:t>
            </a:r>
            <a:endParaRPr lang="en-US" sz="9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87801" y="6528816"/>
            <a:ext cx="7315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Seal &amp; Rohde Management Accounting 6</a:t>
            </a:r>
            <a:r>
              <a:rPr lang="en-US" baseline="30000" dirty="0"/>
              <a:t>th</a:t>
            </a:r>
            <a:r>
              <a:rPr lang="en-US" dirty="0"/>
              <a:t> edition © 2018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36045" y="6528815"/>
            <a:ext cx="1278151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40BFEAB2-FD83-41F2-9787-AD5D1A1760C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53566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772">
          <p15:clr>
            <a:srgbClr val="FBAE40"/>
          </p15:clr>
        </p15:guide>
        <p15:guide id="2" orient="horz" pos="804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21/03/2021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  <p:sldLayoutId id="2147483788" r:id="rId12"/>
    <p:sldLayoutId id="2147483789" r:id="rId13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3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4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4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5.w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5.wm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6.emf"/><Relationship Id="rId4" Type="http://schemas.openxmlformats.org/officeDocument/2006/relationships/oleObject" Target="../embeddings/oleObject8.bin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7.emf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8.w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9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9.w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9.w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4" Type="http://schemas.openxmlformats.org/officeDocument/2006/relationships/image" Target="../media/image9.wmf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4" Type="http://schemas.openxmlformats.org/officeDocument/2006/relationships/image" Target="../media/image9.w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4" Type="http://schemas.openxmlformats.org/officeDocument/2006/relationships/image" Target="../media/image9.wmf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2208213" y="908050"/>
            <a:ext cx="7772400" cy="1235066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</a:rPr>
              <a:t>LCBB5002</a:t>
            </a:r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2095472" y="1928803"/>
            <a:ext cx="7786742" cy="3357586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accent2"/>
                </a:solidFill>
              </a:rPr>
              <a:t>Management Accounting</a:t>
            </a:r>
          </a:p>
          <a:p>
            <a:pPr eaLnBrk="1" hangingPunct="1"/>
            <a:r>
              <a:rPr lang="en-GB" altLang="en-US" dirty="0">
                <a:solidFill>
                  <a:schemeClr val="accent2"/>
                </a:solidFill>
              </a:rPr>
              <a:t>Week 7</a:t>
            </a:r>
          </a:p>
          <a:p>
            <a:pPr eaLnBrk="1" hangingPunct="1"/>
            <a:endParaRPr lang="en-GB" altLang="en-US" dirty="0">
              <a:solidFill>
                <a:schemeClr val="accent2"/>
              </a:solidFill>
            </a:endParaRPr>
          </a:p>
          <a:p>
            <a:pPr eaLnBrk="1" hangingPunct="1"/>
            <a:r>
              <a:rPr lang="en-GB" altLang="en-US" sz="4800" b="1" dirty="0">
                <a:solidFill>
                  <a:schemeClr val="accent2"/>
                </a:solidFill>
              </a:rPr>
              <a:t>Flexible Budgets and Performance Reporting</a:t>
            </a: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9768408" y="6453337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 dirty="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b="1" dirty="0"/>
              <a:t>Learning Outcomes; by the end of this session you should be able to: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Prepare a flexible budget and explain the advantages of the flexible budget approach over the static budget approach.</a:t>
            </a:r>
          </a:p>
          <a:p>
            <a:r>
              <a:rPr lang="en-GB" dirty="0"/>
              <a:t>Prepare a performance report for both variable and fixed overhead costs using the flexible budget approach.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21/03/2021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07687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loud 1"/>
          <p:cNvSpPr/>
          <p:nvPr/>
        </p:nvSpPr>
        <p:spPr>
          <a:xfrm>
            <a:off x="6736446" y="908720"/>
            <a:ext cx="3450728" cy="2736304"/>
          </a:xfrm>
          <a:prstGeom prst="clou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74" name="Rectangle 2">
            <a:extLst>
              <a:ext uri="{FF2B5EF4-FFF2-40B4-BE49-F238E27FC236}">
                <a16:creationId xmlns:a16="http://schemas.microsoft.com/office/drawing/2014/main" id="{B9F10EEA-93A0-45CD-9959-945A9F3EB0F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88295" y="332656"/>
            <a:ext cx="9756775" cy="926976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en-US" sz="2800" dirty="0"/>
              <a:t>Static Budgets and Performance Reports</a:t>
            </a:r>
          </a:p>
        </p:txBody>
      </p:sp>
      <p:sp>
        <p:nvSpPr>
          <p:cNvPr id="3083" name="Rectangle 11">
            <a:extLst>
              <a:ext uri="{FF2B5EF4-FFF2-40B4-BE49-F238E27FC236}">
                <a16:creationId xmlns:a16="http://schemas.microsoft.com/office/drawing/2014/main" id="{73D8134B-1FF5-4513-B9F9-1E064B2E3CD3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775520" y="1196752"/>
            <a:ext cx="4777680" cy="375476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90000"/>
              </a:lnSpc>
              <a:spcBef>
                <a:spcPct val="40000"/>
              </a:spcBef>
              <a:buFontTx/>
              <a:buNone/>
            </a:pPr>
            <a:r>
              <a:rPr lang="en-US" altLang="en-US" sz="2400" dirty="0"/>
              <a:t>   Static budgets are prepared for a single, </a:t>
            </a:r>
            <a:r>
              <a:rPr lang="en-US" altLang="en-US" sz="2400" dirty="0">
                <a:solidFill>
                  <a:srgbClr val="FF0000"/>
                </a:solidFill>
              </a:rPr>
              <a:t>planned level</a:t>
            </a:r>
            <a:r>
              <a:rPr lang="en-US" altLang="en-US" sz="2400" dirty="0">
                <a:solidFill>
                  <a:schemeClr val="accent2"/>
                </a:solidFill>
              </a:rPr>
              <a:t> </a:t>
            </a:r>
            <a:r>
              <a:rPr lang="en-US" altLang="en-US" sz="2400" dirty="0"/>
              <a:t>of activity.</a:t>
            </a:r>
          </a:p>
          <a:p>
            <a:pPr algn="ctr">
              <a:lnSpc>
                <a:spcPct val="90000"/>
              </a:lnSpc>
              <a:spcBef>
                <a:spcPct val="40000"/>
              </a:spcBef>
              <a:buFontTx/>
              <a:buNone/>
            </a:pPr>
            <a:r>
              <a:rPr lang="en-US" altLang="en-US" sz="2400" dirty="0"/>
              <a:t>   Performance evaluation is difficult when actual activity differs from the planned level of activity.</a:t>
            </a:r>
          </a:p>
        </p:txBody>
      </p:sp>
      <p:sp>
        <p:nvSpPr>
          <p:cNvPr id="3080" name="Rectangle 8">
            <a:extLst>
              <a:ext uri="{FF2B5EF4-FFF2-40B4-BE49-F238E27FC236}">
                <a16:creationId xmlns:a16="http://schemas.microsoft.com/office/drawing/2014/main" id="{39BD256D-76BA-4CF6-81D0-44212436AD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33000" y="1308658"/>
            <a:ext cx="2715488" cy="1936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Hmm!  Comparing</a:t>
            </a:r>
            <a:br>
              <a:rPr lang="en-US" altLang="en-US" sz="2400" dirty="0">
                <a:latin typeface="Arial" panose="020B0604020202020204" pitchFamily="34" charset="0"/>
              </a:rPr>
            </a:br>
            <a:r>
              <a:rPr lang="en-US" altLang="en-US" sz="2400" dirty="0">
                <a:latin typeface="Arial" panose="020B0604020202020204" pitchFamily="34" charset="0"/>
              </a:rPr>
              <a:t>static budgets with</a:t>
            </a:r>
            <a:br>
              <a:rPr lang="en-US" altLang="en-US" sz="2400" dirty="0">
                <a:latin typeface="Arial" panose="020B0604020202020204" pitchFamily="34" charset="0"/>
              </a:rPr>
            </a:br>
            <a:r>
              <a:rPr lang="en-US" altLang="en-US" sz="2400" dirty="0">
                <a:latin typeface="Arial" panose="020B0604020202020204" pitchFamily="34" charset="0"/>
              </a:rPr>
              <a:t>actual costs is like</a:t>
            </a:r>
            <a:br>
              <a:rPr lang="en-US" altLang="en-US" sz="2400" dirty="0">
                <a:latin typeface="Arial" panose="020B0604020202020204" pitchFamily="34" charset="0"/>
              </a:rPr>
            </a:br>
            <a:r>
              <a:rPr lang="en-US" altLang="en-US" sz="2400" dirty="0">
                <a:latin typeface="Arial" panose="020B0604020202020204" pitchFamily="34" charset="0"/>
              </a:rPr>
              <a:t>comparing apples</a:t>
            </a:r>
            <a:br>
              <a:rPr lang="en-US" altLang="en-US" sz="2400" dirty="0">
                <a:latin typeface="Arial" panose="020B0604020202020204" pitchFamily="34" charset="0"/>
              </a:rPr>
            </a:br>
            <a:r>
              <a:rPr lang="en-US" altLang="en-US" sz="2400" dirty="0">
                <a:latin typeface="Arial" panose="020B0604020202020204" pitchFamily="34" charset="0"/>
              </a:rPr>
              <a:t>and oranges.</a:t>
            </a:r>
          </a:p>
        </p:txBody>
      </p:sp>
      <p:sp>
        <p:nvSpPr>
          <p:cNvPr id="3084" name="Text Box 13">
            <a:extLst>
              <a:ext uri="{FF2B5EF4-FFF2-40B4-BE49-F238E27FC236}">
                <a16:creationId xmlns:a16="http://schemas.microsoft.com/office/drawing/2014/main" id="{09602762-6765-4D09-A4A7-04537DEED1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1088" y="5343526"/>
            <a:ext cx="420211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800" b="1" dirty="0">
                <a:solidFill>
                  <a:srgbClr val="FF9900"/>
                </a:solidFill>
                <a:latin typeface="Arial" panose="020B0604020202020204" pitchFamily="34" charset="0"/>
              </a:rPr>
              <a:t>Let</a:t>
            </a:r>
            <a:r>
              <a:rPr lang="en-GB" altLang="en-US" sz="2800" b="1" dirty="0">
                <a:solidFill>
                  <a:srgbClr val="FF9900"/>
                </a:solidFill>
                <a:latin typeface="Arial" panose="020B0604020202020204" pitchFamily="34" charset="0"/>
              </a:rPr>
              <a:t>’</a:t>
            </a:r>
            <a:r>
              <a:rPr lang="en-US" altLang="ja-JP" sz="2800" b="1" dirty="0">
                <a:solidFill>
                  <a:srgbClr val="FF9900"/>
                </a:solidFill>
                <a:latin typeface="Arial" panose="020B0604020202020204" pitchFamily="34" charset="0"/>
              </a:rPr>
              <a:t>s look at </a:t>
            </a:r>
            <a:r>
              <a:rPr lang="en-US" altLang="ja-JP" sz="2800" b="1" dirty="0" err="1">
                <a:solidFill>
                  <a:srgbClr val="FF9900"/>
                </a:solidFill>
                <a:latin typeface="Arial" panose="020B0604020202020204" pitchFamily="34" charset="0"/>
              </a:rPr>
              <a:t>CheeseCo</a:t>
            </a:r>
            <a:r>
              <a:rPr lang="en-US" altLang="ja-JP" sz="2800" b="1" dirty="0">
                <a:solidFill>
                  <a:srgbClr val="FF9900"/>
                </a:solidFill>
                <a:latin typeface="Arial" panose="020B0604020202020204" pitchFamily="34" charset="0"/>
              </a:rPr>
              <a:t>.</a:t>
            </a:r>
            <a:endParaRPr lang="en-US" altLang="en-US" sz="2800" b="1" dirty="0">
              <a:solidFill>
                <a:srgbClr val="FF9900"/>
              </a:solidFill>
              <a:latin typeface="Arial" panose="020B0604020202020204" pitchFamily="34" charset="0"/>
            </a:endParaRPr>
          </a:p>
        </p:txBody>
      </p:sp>
      <p:sp>
        <p:nvSpPr>
          <p:cNvPr id="3085" name="Line 14">
            <a:extLst>
              <a:ext uri="{FF2B5EF4-FFF2-40B4-BE49-F238E27FC236}">
                <a16:creationId xmlns:a16="http://schemas.microsoft.com/office/drawing/2014/main" id="{2B1377DF-0B0A-4F27-802B-D31199E56C38}"/>
              </a:ext>
            </a:extLst>
          </p:cNvPr>
          <p:cNvSpPr>
            <a:spLocks noChangeShapeType="1"/>
          </p:cNvSpPr>
          <p:nvPr/>
        </p:nvSpPr>
        <p:spPr bwMode="auto">
          <a:xfrm>
            <a:off x="6377174" y="5893830"/>
            <a:ext cx="3810000" cy="0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" name="Cloud 2"/>
          <p:cNvSpPr/>
          <p:nvPr/>
        </p:nvSpPr>
        <p:spPr>
          <a:xfrm>
            <a:off x="9410700" y="3317024"/>
            <a:ext cx="352052" cy="400009"/>
          </a:xfrm>
          <a:prstGeom prst="clou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Cloud 86"/>
          <p:cNvSpPr/>
          <p:nvPr/>
        </p:nvSpPr>
        <p:spPr>
          <a:xfrm>
            <a:off x="9659096" y="3789041"/>
            <a:ext cx="352052" cy="300227"/>
          </a:xfrm>
          <a:prstGeom prst="clou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Cloud 87"/>
          <p:cNvSpPr/>
          <p:nvPr/>
        </p:nvSpPr>
        <p:spPr>
          <a:xfrm>
            <a:off x="10011148" y="4209557"/>
            <a:ext cx="176026" cy="200004"/>
          </a:xfrm>
          <a:prstGeom prst="clou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B10D46-4A0C-4F07-A500-086DBE6A3436}" type="slidenum">
              <a:rPr lang="en-GB" altLang="en-US" smtClean="0"/>
              <a:pPr/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473085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228">
            <a:extLst>
              <a:ext uri="{FF2B5EF4-FFF2-40B4-BE49-F238E27FC236}">
                <a16:creationId xmlns:a16="http://schemas.microsoft.com/office/drawing/2014/main" id="{A6FF6594-F56B-4524-A3B9-78F5650D69CD}"/>
              </a:ext>
            </a:extLst>
          </p:cNvPr>
          <p:cNvGrpSpPr>
            <a:grpSpLocks/>
          </p:cNvGrpSpPr>
          <p:nvPr/>
        </p:nvGrpSpPr>
        <p:grpSpPr bwMode="auto">
          <a:xfrm>
            <a:off x="767408" y="1196752"/>
            <a:ext cx="9542239" cy="4667250"/>
            <a:chOff x="335" y="1054"/>
            <a:chExt cx="5294" cy="2940"/>
          </a:xfrm>
        </p:grpSpPr>
        <p:sp>
          <p:nvSpPr>
            <p:cNvPr id="4182" name="Rectangle 227">
              <a:extLst>
                <a:ext uri="{FF2B5EF4-FFF2-40B4-BE49-F238E27FC236}">
                  <a16:creationId xmlns:a16="http://schemas.microsoft.com/office/drawing/2014/main" id="{8A394008-B1AA-4AC9-936A-43256ACDA3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8" y="1066"/>
              <a:ext cx="5268" cy="2916"/>
            </a:xfrm>
            <a:prstGeom prst="rect">
              <a:avLst/>
            </a:prstGeom>
            <a:noFill/>
            <a:ln w="50800">
              <a:solidFill>
                <a:srgbClr val="FFFF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183" name="Line 94">
              <a:extLst>
                <a:ext uri="{FF2B5EF4-FFF2-40B4-BE49-F238E27FC236}">
                  <a16:creationId xmlns:a16="http://schemas.microsoft.com/office/drawing/2014/main" id="{E760E2F5-0E36-4EFC-84BE-DF27362B9B5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8" y="1066"/>
              <a:ext cx="5268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84" name="Rectangle 95">
              <a:extLst>
                <a:ext uri="{FF2B5EF4-FFF2-40B4-BE49-F238E27FC236}">
                  <a16:creationId xmlns:a16="http://schemas.microsoft.com/office/drawing/2014/main" id="{05D2A2F6-F797-4CC5-9240-CE22165E44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8" y="1066"/>
              <a:ext cx="5268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185" name="Line 96">
              <a:extLst>
                <a:ext uri="{FF2B5EF4-FFF2-40B4-BE49-F238E27FC236}">
                  <a16:creationId xmlns:a16="http://schemas.microsoft.com/office/drawing/2014/main" id="{759CA741-E529-4F14-9DA8-75FE87B608B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8" y="1066"/>
              <a:ext cx="1" cy="2916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86" name="Rectangle 97">
              <a:extLst>
                <a:ext uri="{FF2B5EF4-FFF2-40B4-BE49-F238E27FC236}">
                  <a16:creationId xmlns:a16="http://schemas.microsoft.com/office/drawing/2014/main" id="{9406CD6D-C25E-492F-B75A-2DF453BF97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8" y="1066"/>
              <a:ext cx="13" cy="2916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187" name="Rectangle 98">
              <a:extLst>
                <a:ext uri="{FF2B5EF4-FFF2-40B4-BE49-F238E27FC236}">
                  <a16:creationId xmlns:a16="http://schemas.microsoft.com/office/drawing/2014/main" id="{257C5291-2889-4FCB-841F-49D875C7F3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8" y="1066"/>
              <a:ext cx="5268" cy="2916"/>
            </a:xfrm>
            <a:prstGeom prst="rect">
              <a:avLst/>
            </a:prstGeom>
            <a:solidFill>
              <a:srgbClr val="E3E3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188" name="Rectangle 99">
              <a:extLst>
                <a:ext uri="{FF2B5EF4-FFF2-40B4-BE49-F238E27FC236}">
                  <a16:creationId xmlns:a16="http://schemas.microsoft.com/office/drawing/2014/main" id="{605E7AC8-8898-4ACE-917A-FD0BDAB2CC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09" y="1188"/>
              <a:ext cx="435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Static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89" name="Rectangle 100">
              <a:extLst>
                <a:ext uri="{FF2B5EF4-FFF2-40B4-BE49-F238E27FC236}">
                  <a16:creationId xmlns:a16="http://schemas.microsoft.com/office/drawing/2014/main" id="{11F4C86A-C8BA-46B5-8605-31778D9F54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94" y="1188"/>
              <a:ext cx="4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Actual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90" name="Rectangle 101">
              <a:extLst>
                <a:ext uri="{FF2B5EF4-FFF2-40B4-BE49-F238E27FC236}">
                  <a16:creationId xmlns:a16="http://schemas.microsoft.com/office/drawing/2014/main" id="{1DCE7EFA-0417-45D3-A254-2461FD82B3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44" y="1395"/>
              <a:ext cx="552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Budget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91" name="Rectangle 102">
              <a:extLst>
                <a:ext uri="{FF2B5EF4-FFF2-40B4-BE49-F238E27FC236}">
                  <a16:creationId xmlns:a16="http://schemas.microsoft.com/office/drawing/2014/main" id="{293D055C-DE11-4E95-AA45-A063A4D318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55" y="1395"/>
              <a:ext cx="57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Results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92" name="Rectangle 103">
              <a:extLst>
                <a:ext uri="{FF2B5EF4-FFF2-40B4-BE49-F238E27FC236}">
                  <a16:creationId xmlns:a16="http://schemas.microsoft.com/office/drawing/2014/main" id="{29BCE0BE-9A5A-4821-AE39-17839B0DDE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23" y="1395"/>
              <a:ext cx="75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Variances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93" name="Rectangle 104">
              <a:extLst>
                <a:ext uri="{FF2B5EF4-FFF2-40B4-BE49-F238E27FC236}">
                  <a16:creationId xmlns:a16="http://schemas.microsoft.com/office/drawing/2014/main" id="{3774AAF0-A3F6-40E0-B64C-EB195B0F64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" y="1700"/>
              <a:ext cx="112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Machine hours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94" name="Rectangle 105">
              <a:extLst>
                <a:ext uri="{FF2B5EF4-FFF2-40B4-BE49-F238E27FC236}">
                  <a16:creationId xmlns:a16="http://schemas.microsoft.com/office/drawing/2014/main" id="{0CF429EB-8698-4596-AD3F-5AAD7CD3E7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1700"/>
              <a:ext cx="4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10,000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95" name="Rectangle 106">
              <a:extLst>
                <a:ext uri="{FF2B5EF4-FFF2-40B4-BE49-F238E27FC236}">
                  <a16:creationId xmlns:a16="http://schemas.microsoft.com/office/drawing/2014/main" id="{4F75D283-9D02-465B-8752-A3BDF06F77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79" y="1700"/>
              <a:ext cx="17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96" name="Rectangle 107">
              <a:extLst>
                <a:ext uri="{FF2B5EF4-FFF2-40B4-BE49-F238E27FC236}">
                  <a16:creationId xmlns:a16="http://schemas.microsoft.com/office/drawing/2014/main" id="{FF250010-87C4-4145-AE93-279BF9D612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1700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97" name="Rectangle 108">
              <a:extLst>
                <a:ext uri="{FF2B5EF4-FFF2-40B4-BE49-F238E27FC236}">
                  <a16:creationId xmlns:a16="http://schemas.microsoft.com/office/drawing/2014/main" id="{B2CBEFC1-D33E-4DF7-A56C-A9794FBA3E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64" y="1700"/>
              <a:ext cx="40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8,000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98" name="Rectangle 109">
              <a:extLst>
                <a:ext uri="{FF2B5EF4-FFF2-40B4-BE49-F238E27FC236}">
                  <a16:creationId xmlns:a16="http://schemas.microsoft.com/office/drawing/2014/main" id="{E6F826D3-0F17-4237-8C4B-C9449D1B6F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16" y="1700"/>
              <a:ext cx="17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99" name="Rectangle 110">
              <a:extLst>
                <a:ext uri="{FF2B5EF4-FFF2-40B4-BE49-F238E27FC236}">
                  <a16:creationId xmlns:a16="http://schemas.microsoft.com/office/drawing/2014/main" id="{C5EF4416-0D7F-4129-9CAC-AC8E11785B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25" y="1700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00" name="Rectangle 111">
              <a:extLst>
                <a:ext uri="{FF2B5EF4-FFF2-40B4-BE49-F238E27FC236}">
                  <a16:creationId xmlns:a16="http://schemas.microsoft.com/office/drawing/2014/main" id="{FA96324C-23F3-4AC0-993B-B1FF35755F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" y="2005"/>
              <a:ext cx="108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Variable costs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01" name="Rectangle 112">
              <a:extLst>
                <a:ext uri="{FF2B5EF4-FFF2-40B4-BE49-F238E27FC236}">
                  <a16:creationId xmlns:a16="http://schemas.microsoft.com/office/drawing/2014/main" id="{C09CFCF3-760F-4EC6-B706-CF105A77B7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" y="2213"/>
              <a:ext cx="17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02" name="Rectangle 113">
              <a:extLst>
                <a:ext uri="{FF2B5EF4-FFF2-40B4-BE49-F238E27FC236}">
                  <a16:creationId xmlns:a16="http://schemas.microsoft.com/office/drawing/2014/main" id="{59E54ACD-E4DC-4F40-B85B-DA4056FD2A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3" y="2213"/>
              <a:ext cx="28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Ind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03" name="Rectangle 114">
              <a:extLst>
                <a:ext uri="{FF2B5EF4-FFF2-40B4-BE49-F238E27FC236}">
                  <a16:creationId xmlns:a16="http://schemas.microsoft.com/office/drawing/2014/main" id="{9A5F8270-1E3E-4E09-A822-6A46CEC9FB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7" y="2213"/>
              <a:ext cx="87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irect labour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04" name="Rectangle 115">
              <a:extLst>
                <a:ext uri="{FF2B5EF4-FFF2-40B4-BE49-F238E27FC236}">
                  <a16:creationId xmlns:a16="http://schemas.microsoft.com/office/drawing/2014/main" id="{7CD65B84-134E-4719-986D-E7F5E8F6E2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2213"/>
              <a:ext cx="4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40,000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05" name="Rectangle 116">
              <a:extLst>
                <a:ext uri="{FF2B5EF4-FFF2-40B4-BE49-F238E27FC236}">
                  <a16:creationId xmlns:a16="http://schemas.microsoft.com/office/drawing/2014/main" id="{B7DE7B1D-8765-4791-A11C-047FC01166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79" y="2213"/>
              <a:ext cx="177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£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06" name="Rectangle 117">
              <a:extLst>
                <a:ext uri="{FF2B5EF4-FFF2-40B4-BE49-F238E27FC236}">
                  <a16:creationId xmlns:a16="http://schemas.microsoft.com/office/drawing/2014/main" id="{C1ABF657-F042-44A5-A0D3-DF0434D384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75" y="2213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07" name="Rectangle 118">
              <a:extLst>
                <a:ext uri="{FF2B5EF4-FFF2-40B4-BE49-F238E27FC236}">
                  <a16:creationId xmlns:a16="http://schemas.microsoft.com/office/drawing/2014/main" id="{9CB7669D-8369-44F3-9B50-1F46883657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3" y="2213"/>
              <a:ext cx="4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34,000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08" name="Rectangle 119">
              <a:extLst>
                <a:ext uri="{FF2B5EF4-FFF2-40B4-BE49-F238E27FC236}">
                  <a16:creationId xmlns:a16="http://schemas.microsoft.com/office/drawing/2014/main" id="{1EF35526-A2AC-4812-810C-6E20C19EDB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16" y="2213"/>
              <a:ext cx="133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£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09" name="Rectangle 120">
              <a:extLst>
                <a:ext uri="{FF2B5EF4-FFF2-40B4-BE49-F238E27FC236}">
                  <a16:creationId xmlns:a16="http://schemas.microsoft.com/office/drawing/2014/main" id="{40881706-9ED0-43C2-99DB-53DE47E91E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60" y="2213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10" name="Rectangle 121">
              <a:extLst>
                <a:ext uri="{FF2B5EF4-FFF2-40B4-BE49-F238E27FC236}">
                  <a16:creationId xmlns:a16="http://schemas.microsoft.com/office/drawing/2014/main" id="{485541CC-F4CA-476C-9694-4EFC194D4B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" y="2420"/>
              <a:ext cx="1542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 dirty="0">
                  <a:solidFill>
                    <a:srgbClr val="600080"/>
                  </a:solidFill>
                  <a:latin typeface="Arial" panose="020B0604020202020204" pitchFamily="34" charset="0"/>
                </a:rPr>
                <a:t>     Indirect materials</a:t>
              </a:r>
              <a:endParaRPr lang="en-US" altLang="en-US" sz="2800" dirty="0">
                <a:latin typeface="Times New Roman" panose="02020603050405020304" pitchFamily="18" charset="0"/>
              </a:endParaRPr>
            </a:p>
          </p:txBody>
        </p:sp>
        <p:sp>
          <p:nvSpPr>
            <p:cNvPr id="4211" name="Rectangle 122">
              <a:extLst>
                <a:ext uri="{FF2B5EF4-FFF2-40B4-BE49-F238E27FC236}">
                  <a16:creationId xmlns:a16="http://schemas.microsoft.com/office/drawing/2014/main" id="{DDEA9CC1-52AA-4C7A-A2B4-D291F6FF32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2420"/>
              <a:ext cx="4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30,000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12" name="Rectangle 123">
              <a:extLst>
                <a:ext uri="{FF2B5EF4-FFF2-40B4-BE49-F238E27FC236}">
                  <a16:creationId xmlns:a16="http://schemas.microsoft.com/office/drawing/2014/main" id="{760B1A6A-6D51-481C-8F92-9B1B1B610F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79" y="2420"/>
              <a:ext cx="17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13" name="Rectangle 124">
              <a:extLst>
                <a:ext uri="{FF2B5EF4-FFF2-40B4-BE49-F238E27FC236}">
                  <a16:creationId xmlns:a16="http://schemas.microsoft.com/office/drawing/2014/main" id="{FE2FA6E1-97F6-4EA4-B4B0-4122783226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2420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14" name="Rectangle 125">
              <a:extLst>
                <a:ext uri="{FF2B5EF4-FFF2-40B4-BE49-F238E27FC236}">
                  <a16:creationId xmlns:a16="http://schemas.microsoft.com/office/drawing/2014/main" id="{0D51E096-0F08-4FF7-B521-59D92F9ABB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3" y="2420"/>
              <a:ext cx="4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25,500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15" name="Rectangle 126">
              <a:extLst>
                <a:ext uri="{FF2B5EF4-FFF2-40B4-BE49-F238E27FC236}">
                  <a16:creationId xmlns:a16="http://schemas.microsoft.com/office/drawing/2014/main" id="{6E192E0D-A24D-444A-8991-C1B986FD2E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16" y="2420"/>
              <a:ext cx="132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16" name="Rectangle 127">
              <a:extLst>
                <a:ext uri="{FF2B5EF4-FFF2-40B4-BE49-F238E27FC236}">
                  <a16:creationId xmlns:a16="http://schemas.microsoft.com/office/drawing/2014/main" id="{80988825-D616-4727-B979-C5FA9B3371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3" y="2420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17" name="Rectangle 128">
              <a:extLst>
                <a:ext uri="{FF2B5EF4-FFF2-40B4-BE49-F238E27FC236}">
                  <a16:creationId xmlns:a16="http://schemas.microsoft.com/office/drawing/2014/main" id="{D33BD2F7-BC71-4EC7-A685-0C01FD7891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" y="2628"/>
              <a:ext cx="70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 Power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18" name="Rectangle 129">
              <a:extLst>
                <a:ext uri="{FF2B5EF4-FFF2-40B4-BE49-F238E27FC236}">
                  <a16:creationId xmlns:a16="http://schemas.microsoft.com/office/drawing/2014/main" id="{E65BF2D2-8E1E-403A-A817-16130F7B32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79" y="2628"/>
              <a:ext cx="40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5,000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19" name="Rectangle 130">
              <a:extLst>
                <a:ext uri="{FF2B5EF4-FFF2-40B4-BE49-F238E27FC236}">
                  <a16:creationId xmlns:a16="http://schemas.microsoft.com/office/drawing/2014/main" id="{6955AF09-64AB-463F-A7DA-B37AA4984D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79" y="2628"/>
              <a:ext cx="22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20" name="Rectangle 131">
              <a:extLst>
                <a:ext uri="{FF2B5EF4-FFF2-40B4-BE49-F238E27FC236}">
                  <a16:creationId xmlns:a16="http://schemas.microsoft.com/office/drawing/2014/main" id="{FFA1AF96-DA0A-4324-BBC4-146B7D20E8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40" y="2628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21" name="Rectangle 132">
              <a:extLst>
                <a:ext uri="{FF2B5EF4-FFF2-40B4-BE49-F238E27FC236}">
                  <a16:creationId xmlns:a16="http://schemas.microsoft.com/office/drawing/2014/main" id="{4836989F-128C-45BA-95EC-4D6CC8E097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64" y="2628"/>
              <a:ext cx="40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3,800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22" name="Rectangle 133">
              <a:extLst>
                <a:ext uri="{FF2B5EF4-FFF2-40B4-BE49-F238E27FC236}">
                  <a16:creationId xmlns:a16="http://schemas.microsoft.com/office/drawing/2014/main" id="{FDCB2964-5D8E-4971-ACEF-674C30FA51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16" y="2628"/>
              <a:ext cx="17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23" name="Rectangle 134">
              <a:extLst>
                <a:ext uri="{FF2B5EF4-FFF2-40B4-BE49-F238E27FC236}">
                  <a16:creationId xmlns:a16="http://schemas.microsoft.com/office/drawing/2014/main" id="{49F6F62F-7F5D-4CC3-A693-23A0BDA678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25" y="2628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24" name="Rectangle 135">
              <a:extLst>
                <a:ext uri="{FF2B5EF4-FFF2-40B4-BE49-F238E27FC236}">
                  <a16:creationId xmlns:a16="http://schemas.microsoft.com/office/drawing/2014/main" id="{7E589947-158B-4CD0-96E4-7A5E59C585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" y="2933"/>
              <a:ext cx="88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Fixed costs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25" name="Rectangle 136">
              <a:extLst>
                <a:ext uri="{FF2B5EF4-FFF2-40B4-BE49-F238E27FC236}">
                  <a16:creationId xmlns:a16="http://schemas.microsoft.com/office/drawing/2014/main" id="{0AA05EED-7449-4BD0-844A-0009CED67C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" y="3140"/>
              <a:ext cx="11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 Depreciation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26" name="Rectangle 137">
              <a:extLst>
                <a:ext uri="{FF2B5EF4-FFF2-40B4-BE49-F238E27FC236}">
                  <a16:creationId xmlns:a16="http://schemas.microsoft.com/office/drawing/2014/main" id="{651AFBD7-CCD7-4F02-BE92-327C581C0B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3140"/>
              <a:ext cx="4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12,000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27" name="Rectangle 138">
              <a:extLst>
                <a:ext uri="{FF2B5EF4-FFF2-40B4-BE49-F238E27FC236}">
                  <a16:creationId xmlns:a16="http://schemas.microsoft.com/office/drawing/2014/main" id="{F74A6077-E211-4E34-A1C7-0471267660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79" y="3140"/>
              <a:ext cx="17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28" name="Rectangle 139">
              <a:extLst>
                <a:ext uri="{FF2B5EF4-FFF2-40B4-BE49-F238E27FC236}">
                  <a16:creationId xmlns:a16="http://schemas.microsoft.com/office/drawing/2014/main" id="{44F8B086-2190-477D-A264-2DE34A0C0F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3140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29" name="Rectangle 140">
              <a:extLst>
                <a:ext uri="{FF2B5EF4-FFF2-40B4-BE49-F238E27FC236}">
                  <a16:creationId xmlns:a16="http://schemas.microsoft.com/office/drawing/2014/main" id="{D28938E3-5360-452D-A6B5-0B42361FC9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3" y="3140"/>
              <a:ext cx="4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12,000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30" name="Rectangle 141">
              <a:extLst>
                <a:ext uri="{FF2B5EF4-FFF2-40B4-BE49-F238E27FC236}">
                  <a16:creationId xmlns:a16="http://schemas.microsoft.com/office/drawing/2014/main" id="{738015CA-9517-4E75-93D6-B4DD51ADF7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16" y="3140"/>
              <a:ext cx="132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31" name="Rectangle 142">
              <a:extLst>
                <a:ext uri="{FF2B5EF4-FFF2-40B4-BE49-F238E27FC236}">
                  <a16:creationId xmlns:a16="http://schemas.microsoft.com/office/drawing/2014/main" id="{88F29F5A-B423-4CC2-9A49-81F4DB31C7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3" y="3140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32" name="Rectangle 143">
              <a:extLst>
                <a:ext uri="{FF2B5EF4-FFF2-40B4-BE49-F238E27FC236}">
                  <a16:creationId xmlns:a16="http://schemas.microsoft.com/office/drawing/2014/main" id="{51545248-0418-4124-8E94-626E5A2F5A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" y="3348"/>
              <a:ext cx="97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 Insurance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33" name="Rectangle 144">
              <a:extLst>
                <a:ext uri="{FF2B5EF4-FFF2-40B4-BE49-F238E27FC236}">
                  <a16:creationId xmlns:a16="http://schemas.microsoft.com/office/drawing/2014/main" id="{7497D985-A222-4D53-A153-27BFFCAD3A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79" y="3348"/>
              <a:ext cx="40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2,000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34" name="Rectangle 145">
              <a:extLst>
                <a:ext uri="{FF2B5EF4-FFF2-40B4-BE49-F238E27FC236}">
                  <a16:creationId xmlns:a16="http://schemas.microsoft.com/office/drawing/2014/main" id="{D37E9D4C-5297-4116-BE35-5F7F7B25BE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79" y="3348"/>
              <a:ext cx="22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35" name="Rectangle 146">
              <a:extLst>
                <a:ext uri="{FF2B5EF4-FFF2-40B4-BE49-F238E27FC236}">
                  <a16:creationId xmlns:a16="http://schemas.microsoft.com/office/drawing/2014/main" id="{18A04AAB-905A-41A3-A931-4423C72277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40" y="3348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36" name="Rectangle 147">
              <a:extLst>
                <a:ext uri="{FF2B5EF4-FFF2-40B4-BE49-F238E27FC236}">
                  <a16:creationId xmlns:a16="http://schemas.microsoft.com/office/drawing/2014/main" id="{B9A3475A-4DCF-4B98-A91C-C23520A755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64" y="3348"/>
              <a:ext cx="40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2,050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37" name="Rectangle 148">
              <a:extLst>
                <a:ext uri="{FF2B5EF4-FFF2-40B4-BE49-F238E27FC236}">
                  <a16:creationId xmlns:a16="http://schemas.microsoft.com/office/drawing/2014/main" id="{29BCD900-062B-41C6-A54C-33623D1452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16" y="3348"/>
              <a:ext cx="17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38" name="Rectangle 149">
              <a:extLst>
                <a:ext uri="{FF2B5EF4-FFF2-40B4-BE49-F238E27FC236}">
                  <a16:creationId xmlns:a16="http://schemas.microsoft.com/office/drawing/2014/main" id="{BC2BF97E-DAB1-4C4E-9303-76E8E70A92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25" y="3348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39" name="Rectangle 150">
              <a:extLst>
                <a:ext uri="{FF2B5EF4-FFF2-40B4-BE49-F238E27FC236}">
                  <a16:creationId xmlns:a16="http://schemas.microsoft.com/office/drawing/2014/main" id="{2B27C6F5-39DB-4E5A-B200-49DB3C93A0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" y="3653"/>
              <a:ext cx="160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Total overhead costs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40" name="Rectangle 151">
              <a:extLst>
                <a:ext uri="{FF2B5EF4-FFF2-40B4-BE49-F238E27FC236}">
                  <a16:creationId xmlns:a16="http://schemas.microsoft.com/office/drawing/2014/main" id="{81B094D0-4895-451A-BC75-661CEDDBA6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3653"/>
              <a:ext cx="4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89,000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41" name="Rectangle 152">
              <a:extLst>
                <a:ext uri="{FF2B5EF4-FFF2-40B4-BE49-F238E27FC236}">
                  <a16:creationId xmlns:a16="http://schemas.microsoft.com/office/drawing/2014/main" id="{3454BE30-DD19-40D8-A0F1-BC1390DD61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79" y="3653"/>
              <a:ext cx="177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£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42" name="Rectangle 153">
              <a:extLst>
                <a:ext uri="{FF2B5EF4-FFF2-40B4-BE49-F238E27FC236}">
                  <a16:creationId xmlns:a16="http://schemas.microsoft.com/office/drawing/2014/main" id="{2CCB231C-320F-4387-A076-2B421FB45A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75" y="3653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43" name="Rectangle 154">
              <a:extLst>
                <a:ext uri="{FF2B5EF4-FFF2-40B4-BE49-F238E27FC236}">
                  <a16:creationId xmlns:a16="http://schemas.microsoft.com/office/drawing/2014/main" id="{B5D1EBB6-D85A-4842-911D-4AFF687055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3" y="3653"/>
              <a:ext cx="4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77,350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44" name="Rectangle 155">
              <a:extLst>
                <a:ext uri="{FF2B5EF4-FFF2-40B4-BE49-F238E27FC236}">
                  <a16:creationId xmlns:a16="http://schemas.microsoft.com/office/drawing/2014/main" id="{ECF0F850-3DDB-4AAC-9D52-89ECE07BC2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16" y="3653"/>
              <a:ext cx="133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£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45" name="Rectangle 156">
              <a:extLst>
                <a:ext uri="{FF2B5EF4-FFF2-40B4-BE49-F238E27FC236}">
                  <a16:creationId xmlns:a16="http://schemas.microsoft.com/office/drawing/2014/main" id="{90772046-81D8-4BEC-93B0-7A514BD221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60" y="3653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246" name="Line 157">
              <a:extLst>
                <a:ext uri="{FF2B5EF4-FFF2-40B4-BE49-F238E27FC236}">
                  <a16:creationId xmlns:a16="http://schemas.microsoft.com/office/drawing/2014/main" id="{7543996E-654A-423E-B5AF-83CF28F4B9B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48" y="1066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47" name="Rectangle 158">
              <a:extLst>
                <a:ext uri="{FF2B5EF4-FFF2-40B4-BE49-F238E27FC236}">
                  <a16:creationId xmlns:a16="http://schemas.microsoft.com/office/drawing/2014/main" id="{4AA49430-EA12-4291-B929-6D9A79E64B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8" y="1054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248" name="Line 159">
              <a:extLst>
                <a:ext uri="{FF2B5EF4-FFF2-40B4-BE49-F238E27FC236}">
                  <a16:creationId xmlns:a16="http://schemas.microsoft.com/office/drawing/2014/main" id="{03AC7DC7-5EE4-4254-BDF6-FAD38272111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603" y="1066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49" name="Rectangle 160">
              <a:extLst>
                <a:ext uri="{FF2B5EF4-FFF2-40B4-BE49-F238E27FC236}">
                  <a16:creationId xmlns:a16="http://schemas.microsoft.com/office/drawing/2014/main" id="{34942E9D-AB90-4396-84C1-48CBB6286C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03" y="1054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250" name="Line 161">
              <a:extLst>
                <a:ext uri="{FF2B5EF4-FFF2-40B4-BE49-F238E27FC236}">
                  <a16:creationId xmlns:a16="http://schemas.microsoft.com/office/drawing/2014/main" id="{D38758C3-EE37-4453-995F-75BA9C42D48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387" y="1066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51" name="Rectangle 162">
              <a:extLst>
                <a:ext uri="{FF2B5EF4-FFF2-40B4-BE49-F238E27FC236}">
                  <a16:creationId xmlns:a16="http://schemas.microsoft.com/office/drawing/2014/main" id="{45A166DE-28A1-4725-9A57-06E586A424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87" y="1054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252" name="Line 163">
              <a:extLst>
                <a:ext uri="{FF2B5EF4-FFF2-40B4-BE49-F238E27FC236}">
                  <a16:creationId xmlns:a16="http://schemas.microsoft.com/office/drawing/2014/main" id="{C6194D63-0CB8-434D-8EBE-EBDF7240696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276" y="1066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53" name="Rectangle 164">
              <a:extLst>
                <a:ext uri="{FF2B5EF4-FFF2-40B4-BE49-F238E27FC236}">
                  <a16:creationId xmlns:a16="http://schemas.microsoft.com/office/drawing/2014/main" id="{FD660B95-35CA-4416-BAC3-20836AE910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76" y="1054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254" name="Line 165">
              <a:extLst>
                <a:ext uri="{FF2B5EF4-FFF2-40B4-BE49-F238E27FC236}">
                  <a16:creationId xmlns:a16="http://schemas.microsoft.com/office/drawing/2014/main" id="{3BB97A70-DAD7-46E7-8880-0297E8111F0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524" y="1066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55" name="Rectangle 166">
              <a:extLst>
                <a:ext uri="{FF2B5EF4-FFF2-40B4-BE49-F238E27FC236}">
                  <a16:creationId xmlns:a16="http://schemas.microsoft.com/office/drawing/2014/main" id="{56A0A805-CAE8-4983-9BD7-B62869C774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24" y="1054"/>
              <a:ext cx="14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256" name="Line 167">
              <a:extLst>
                <a:ext uri="{FF2B5EF4-FFF2-40B4-BE49-F238E27FC236}">
                  <a16:creationId xmlns:a16="http://schemas.microsoft.com/office/drawing/2014/main" id="{4171FCF6-116D-4E76-809F-EAB704BE4F7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361" y="1066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57" name="Rectangle 168">
              <a:extLst>
                <a:ext uri="{FF2B5EF4-FFF2-40B4-BE49-F238E27FC236}">
                  <a16:creationId xmlns:a16="http://schemas.microsoft.com/office/drawing/2014/main" id="{AD992D06-8CCA-48E4-80EA-3DDF5DAD2E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61" y="1054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258" name="Line 169">
              <a:extLst>
                <a:ext uri="{FF2B5EF4-FFF2-40B4-BE49-F238E27FC236}">
                  <a16:creationId xmlns:a16="http://schemas.microsoft.com/office/drawing/2014/main" id="{9A6FEDBB-1A85-415D-83C3-E4442E636B0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609" y="1066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59" name="Rectangle 170">
              <a:extLst>
                <a:ext uri="{FF2B5EF4-FFF2-40B4-BE49-F238E27FC236}">
                  <a16:creationId xmlns:a16="http://schemas.microsoft.com/office/drawing/2014/main" id="{5111BAA4-54A1-445C-9546-5C5AC2D3AF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09" y="1054"/>
              <a:ext cx="14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260" name="Line 171">
              <a:extLst>
                <a:ext uri="{FF2B5EF4-FFF2-40B4-BE49-F238E27FC236}">
                  <a16:creationId xmlns:a16="http://schemas.microsoft.com/office/drawing/2014/main" id="{2F4699C4-29D6-48E4-8600-0763DE441F2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87" y="1591"/>
              <a:ext cx="3072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61" name="Rectangle 172">
              <a:extLst>
                <a:ext uri="{FF2B5EF4-FFF2-40B4-BE49-F238E27FC236}">
                  <a16:creationId xmlns:a16="http://schemas.microsoft.com/office/drawing/2014/main" id="{4E23E2F3-562B-477E-85C0-AA43A3301C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87" y="1591"/>
              <a:ext cx="3072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262" name="Line 173">
              <a:extLst>
                <a:ext uri="{FF2B5EF4-FFF2-40B4-BE49-F238E27FC236}">
                  <a16:creationId xmlns:a16="http://schemas.microsoft.com/office/drawing/2014/main" id="{33123EDF-30F3-4EED-8470-7C32B7374D5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446" y="1066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63" name="Rectangle 174">
              <a:extLst>
                <a:ext uri="{FF2B5EF4-FFF2-40B4-BE49-F238E27FC236}">
                  <a16:creationId xmlns:a16="http://schemas.microsoft.com/office/drawing/2014/main" id="{1DA293F9-CE18-41D3-8C40-2F433D50DA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6" y="1054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264" name="Line 175">
              <a:extLst>
                <a:ext uri="{FF2B5EF4-FFF2-40B4-BE49-F238E27FC236}">
                  <a16:creationId xmlns:a16="http://schemas.microsoft.com/office/drawing/2014/main" id="{D3F3035A-558B-4A2C-8C10-31F8F707431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87" y="1896"/>
              <a:ext cx="902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65" name="Rectangle 176">
              <a:extLst>
                <a:ext uri="{FF2B5EF4-FFF2-40B4-BE49-F238E27FC236}">
                  <a16:creationId xmlns:a16="http://schemas.microsoft.com/office/drawing/2014/main" id="{3C559769-C848-4E31-9FB7-A77B427255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87" y="1896"/>
              <a:ext cx="902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266" name="Line 177">
              <a:extLst>
                <a:ext uri="{FF2B5EF4-FFF2-40B4-BE49-F238E27FC236}">
                  <a16:creationId xmlns:a16="http://schemas.microsoft.com/office/drawing/2014/main" id="{2D5FB830-9A3D-4117-80E6-25271F05FFC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24" y="1896"/>
              <a:ext cx="850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67" name="Rectangle 178">
              <a:extLst>
                <a:ext uri="{FF2B5EF4-FFF2-40B4-BE49-F238E27FC236}">
                  <a16:creationId xmlns:a16="http://schemas.microsoft.com/office/drawing/2014/main" id="{C2E72229-2E05-4EA6-97B3-5BB6E1BD88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24" y="1896"/>
              <a:ext cx="850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268" name="Line 179">
              <a:extLst>
                <a:ext uri="{FF2B5EF4-FFF2-40B4-BE49-F238E27FC236}">
                  <a16:creationId xmlns:a16="http://schemas.microsoft.com/office/drawing/2014/main" id="{193F79B0-0D79-4AB8-81E3-35F7C2B8964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09" y="1896"/>
              <a:ext cx="850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69" name="Rectangle 180">
              <a:extLst>
                <a:ext uri="{FF2B5EF4-FFF2-40B4-BE49-F238E27FC236}">
                  <a16:creationId xmlns:a16="http://schemas.microsoft.com/office/drawing/2014/main" id="{ED0438BD-284B-443A-A403-53787E1583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09" y="1896"/>
              <a:ext cx="850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270" name="Line 181">
              <a:extLst>
                <a:ext uri="{FF2B5EF4-FFF2-40B4-BE49-F238E27FC236}">
                  <a16:creationId xmlns:a16="http://schemas.microsoft.com/office/drawing/2014/main" id="{5974956D-1D4A-445D-A102-08C529A28C6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87" y="3543"/>
              <a:ext cx="902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71" name="Rectangle 182">
              <a:extLst>
                <a:ext uri="{FF2B5EF4-FFF2-40B4-BE49-F238E27FC236}">
                  <a16:creationId xmlns:a16="http://schemas.microsoft.com/office/drawing/2014/main" id="{437B3878-94D2-4CA8-9660-88E2A2E234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87" y="3543"/>
              <a:ext cx="902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272" name="Line 183">
              <a:extLst>
                <a:ext uri="{FF2B5EF4-FFF2-40B4-BE49-F238E27FC236}">
                  <a16:creationId xmlns:a16="http://schemas.microsoft.com/office/drawing/2014/main" id="{7479944D-88B3-495E-9BDE-32D75880076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24" y="3543"/>
              <a:ext cx="850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73" name="Rectangle 184">
              <a:extLst>
                <a:ext uri="{FF2B5EF4-FFF2-40B4-BE49-F238E27FC236}">
                  <a16:creationId xmlns:a16="http://schemas.microsoft.com/office/drawing/2014/main" id="{B87A8DCB-7F24-4CEC-962F-5EAD752705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24" y="3543"/>
              <a:ext cx="850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274" name="Line 185">
              <a:extLst>
                <a:ext uri="{FF2B5EF4-FFF2-40B4-BE49-F238E27FC236}">
                  <a16:creationId xmlns:a16="http://schemas.microsoft.com/office/drawing/2014/main" id="{F50B4F4B-AAFD-4D38-AA85-83C52752A90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09" y="3543"/>
              <a:ext cx="850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75" name="Rectangle 186">
              <a:extLst>
                <a:ext uri="{FF2B5EF4-FFF2-40B4-BE49-F238E27FC236}">
                  <a16:creationId xmlns:a16="http://schemas.microsoft.com/office/drawing/2014/main" id="{412918D3-5643-4A24-878E-208B796654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09" y="3543"/>
              <a:ext cx="850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276" name="Line 187">
              <a:extLst>
                <a:ext uri="{FF2B5EF4-FFF2-40B4-BE49-F238E27FC236}">
                  <a16:creationId xmlns:a16="http://schemas.microsoft.com/office/drawing/2014/main" id="{09240285-2875-4076-B742-CAA6BBDF838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00" y="3848"/>
              <a:ext cx="876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77" name="Rectangle 188">
              <a:extLst>
                <a:ext uri="{FF2B5EF4-FFF2-40B4-BE49-F238E27FC236}">
                  <a16:creationId xmlns:a16="http://schemas.microsoft.com/office/drawing/2014/main" id="{3C9E9AB1-9478-496C-992A-4F7B9C61E3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0" y="3848"/>
              <a:ext cx="876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278" name="Line 189">
              <a:extLst>
                <a:ext uri="{FF2B5EF4-FFF2-40B4-BE49-F238E27FC236}">
                  <a16:creationId xmlns:a16="http://schemas.microsoft.com/office/drawing/2014/main" id="{6C9305E6-15D8-4462-B6B4-C667FF46EBD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00" y="3872"/>
              <a:ext cx="876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79" name="Rectangle 190">
              <a:extLst>
                <a:ext uri="{FF2B5EF4-FFF2-40B4-BE49-F238E27FC236}">
                  <a16:creationId xmlns:a16="http://schemas.microsoft.com/office/drawing/2014/main" id="{CD703FAB-5116-46D3-9AD7-1FC71DA65B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0" y="3872"/>
              <a:ext cx="876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280" name="Line 191">
              <a:extLst>
                <a:ext uri="{FF2B5EF4-FFF2-40B4-BE49-F238E27FC236}">
                  <a16:creationId xmlns:a16="http://schemas.microsoft.com/office/drawing/2014/main" id="{15BFA87F-326D-4DFC-83DF-EA64BC8E03D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38" y="3848"/>
              <a:ext cx="823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81" name="Rectangle 192">
              <a:extLst>
                <a:ext uri="{FF2B5EF4-FFF2-40B4-BE49-F238E27FC236}">
                  <a16:creationId xmlns:a16="http://schemas.microsoft.com/office/drawing/2014/main" id="{E7017E6E-F909-4351-B78F-3C72F97154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8" y="3848"/>
              <a:ext cx="823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282" name="Line 193">
              <a:extLst>
                <a:ext uri="{FF2B5EF4-FFF2-40B4-BE49-F238E27FC236}">
                  <a16:creationId xmlns:a16="http://schemas.microsoft.com/office/drawing/2014/main" id="{2B997A72-A5C9-4698-8051-AF3554FA668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38" y="3872"/>
              <a:ext cx="823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83" name="Rectangle 194">
              <a:extLst>
                <a:ext uri="{FF2B5EF4-FFF2-40B4-BE49-F238E27FC236}">
                  <a16:creationId xmlns:a16="http://schemas.microsoft.com/office/drawing/2014/main" id="{F906DD64-ED16-4998-B6EC-C552D7FDC6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8" y="3872"/>
              <a:ext cx="823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284" name="Line 195">
              <a:extLst>
                <a:ext uri="{FF2B5EF4-FFF2-40B4-BE49-F238E27FC236}">
                  <a16:creationId xmlns:a16="http://schemas.microsoft.com/office/drawing/2014/main" id="{F74A581A-F8F2-421D-B1BD-6F8CBC3E5C2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23" y="3848"/>
              <a:ext cx="823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85" name="Rectangle 196">
              <a:extLst>
                <a:ext uri="{FF2B5EF4-FFF2-40B4-BE49-F238E27FC236}">
                  <a16:creationId xmlns:a16="http://schemas.microsoft.com/office/drawing/2014/main" id="{CFAF8600-363A-45E4-8729-E690AC26E3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23" y="3848"/>
              <a:ext cx="823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286" name="Line 197">
              <a:extLst>
                <a:ext uri="{FF2B5EF4-FFF2-40B4-BE49-F238E27FC236}">
                  <a16:creationId xmlns:a16="http://schemas.microsoft.com/office/drawing/2014/main" id="{E75DD008-E56F-48A8-9156-05BC711DC14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23" y="3872"/>
              <a:ext cx="823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87" name="Rectangle 198">
              <a:extLst>
                <a:ext uri="{FF2B5EF4-FFF2-40B4-BE49-F238E27FC236}">
                  <a16:creationId xmlns:a16="http://schemas.microsoft.com/office/drawing/2014/main" id="{A0E9730E-4FCC-47C2-9DC0-D1BFD0E904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23" y="3872"/>
              <a:ext cx="823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288" name="Rectangle 199">
              <a:extLst>
                <a:ext uri="{FF2B5EF4-FFF2-40B4-BE49-F238E27FC236}">
                  <a16:creationId xmlns:a16="http://schemas.microsoft.com/office/drawing/2014/main" id="{30597E1E-DE93-4703-848E-D0826DDE07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5" y="1054"/>
              <a:ext cx="39" cy="292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289" name="Line 200">
              <a:extLst>
                <a:ext uri="{FF2B5EF4-FFF2-40B4-BE49-F238E27FC236}">
                  <a16:creationId xmlns:a16="http://schemas.microsoft.com/office/drawing/2014/main" id="{7CD3F9AD-F23E-4D36-90A0-2831786B799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05" y="1066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90" name="Rectangle 201">
              <a:extLst>
                <a:ext uri="{FF2B5EF4-FFF2-40B4-BE49-F238E27FC236}">
                  <a16:creationId xmlns:a16="http://schemas.microsoft.com/office/drawing/2014/main" id="{E926BEF4-6E35-45BB-AB2A-560CD02CC9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5" y="1054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291" name="Line 202">
              <a:extLst>
                <a:ext uri="{FF2B5EF4-FFF2-40B4-BE49-F238E27FC236}">
                  <a16:creationId xmlns:a16="http://schemas.microsoft.com/office/drawing/2014/main" id="{438F9F26-4A50-492E-8E3A-C205BF57121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139" y="1066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92" name="Rectangle 203">
              <a:extLst>
                <a:ext uri="{FF2B5EF4-FFF2-40B4-BE49-F238E27FC236}">
                  <a16:creationId xmlns:a16="http://schemas.microsoft.com/office/drawing/2014/main" id="{7F6C2415-EE42-4074-A053-E6E3E73CC0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39" y="1054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293" name="Rectangle 204">
              <a:extLst>
                <a:ext uri="{FF2B5EF4-FFF2-40B4-BE49-F238E27FC236}">
                  <a16:creationId xmlns:a16="http://schemas.microsoft.com/office/drawing/2014/main" id="{31214F02-476A-4EFF-99D7-C20B42E5E6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90" y="1090"/>
              <a:ext cx="39" cy="289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294" name="Line 205">
              <a:extLst>
                <a:ext uri="{FF2B5EF4-FFF2-40B4-BE49-F238E27FC236}">
                  <a16:creationId xmlns:a16="http://schemas.microsoft.com/office/drawing/2014/main" id="{CDF22337-B45D-4F52-B213-C83C2E99224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8" y="398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95" name="Rectangle 206">
              <a:extLst>
                <a:ext uri="{FF2B5EF4-FFF2-40B4-BE49-F238E27FC236}">
                  <a16:creationId xmlns:a16="http://schemas.microsoft.com/office/drawing/2014/main" id="{8C6C6F87-AEA2-462B-A55C-E9DB40F85C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8" y="3982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296" name="Line 207">
              <a:extLst>
                <a:ext uri="{FF2B5EF4-FFF2-40B4-BE49-F238E27FC236}">
                  <a16:creationId xmlns:a16="http://schemas.microsoft.com/office/drawing/2014/main" id="{0E342CF7-3465-4832-9DD8-9109E2E77A0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5" y="398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97" name="Rectangle 208">
              <a:extLst>
                <a:ext uri="{FF2B5EF4-FFF2-40B4-BE49-F238E27FC236}">
                  <a16:creationId xmlns:a16="http://schemas.microsoft.com/office/drawing/2014/main" id="{84FC01EB-34D0-468A-B833-AF875F95C7E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5" y="3982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298" name="Line 209">
              <a:extLst>
                <a:ext uri="{FF2B5EF4-FFF2-40B4-BE49-F238E27FC236}">
                  <a16:creationId xmlns:a16="http://schemas.microsoft.com/office/drawing/2014/main" id="{344732AA-2A1F-42FF-BDE3-83C90715217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39" y="398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99" name="Rectangle 210">
              <a:extLst>
                <a:ext uri="{FF2B5EF4-FFF2-40B4-BE49-F238E27FC236}">
                  <a16:creationId xmlns:a16="http://schemas.microsoft.com/office/drawing/2014/main" id="{63C1225A-4D1C-4F2E-A95C-EBB3622A8B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39" y="3982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300" name="Line 211">
              <a:extLst>
                <a:ext uri="{FF2B5EF4-FFF2-40B4-BE49-F238E27FC236}">
                  <a16:creationId xmlns:a16="http://schemas.microsoft.com/office/drawing/2014/main" id="{0744EC52-41C4-4636-956F-B9D5AE2F5F7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87" y="398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301" name="Rectangle 212">
              <a:extLst>
                <a:ext uri="{FF2B5EF4-FFF2-40B4-BE49-F238E27FC236}">
                  <a16:creationId xmlns:a16="http://schemas.microsoft.com/office/drawing/2014/main" id="{C46E24AD-99AF-4623-A475-92CCA6D488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87" y="3982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302" name="Line 213">
              <a:extLst>
                <a:ext uri="{FF2B5EF4-FFF2-40B4-BE49-F238E27FC236}">
                  <a16:creationId xmlns:a16="http://schemas.microsoft.com/office/drawing/2014/main" id="{8FA2FACE-99ED-4196-83CE-516F38CC230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76" y="398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303" name="Rectangle 214">
              <a:extLst>
                <a:ext uri="{FF2B5EF4-FFF2-40B4-BE49-F238E27FC236}">
                  <a16:creationId xmlns:a16="http://schemas.microsoft.com/office/drawing/2014/main" id="{0E75BB34-7979-4D57-B49C-1F1271BE60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76" y="3982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304" name="Line 215">
              <a:extLst>
                <a:ext uri="{FF2B5EF4-FFF2-40B4-BE49-F238E27FC236}">
                  <a16:creationId xmlns:a16="http://schemas.microsoft.com/office/drawing/2014/main" id="{02831B15-22FD-4BB5-825E-F7FC14AEB86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24" y="398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305" name="Rectangle 216">
              <a:extLst>
                <a:ext uri="{FF2B5EF4-FFF2-40B4-BE49-F238E27FC236}">
                  <a16:creationId xmlns:a16="http://schemas.microsoft.com/office/drawing/2014/main" id="{5C6392CF-300C-4482-AF51-40BC61778C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24" y="3982"/>
              <a:ext cx="14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306" name="Line 217">
              <a:extLst>
                <a:ext uri="{FF2B5EF4-FFF2-40B4-BE49-F238E27FC236}">
                  <a16:creationId xmlns:a16="http://schemas.microsoft.com/office/drawing/2014/main" id="{B157F706-7FA3-486A-A19F-D60B4717FDD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61" y="398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307" name="Rectangle 218">
              <a:extLst>
                <a:ext uri="{FF2B5EF4-FFF2-40B4-BE49-F238E27FC236}">
                  <a16:creationId xmlns:a16="http://schemas.microsoft.com/office/drawing/2014/main" id="{1066B469-E3AA-4369-80C2-26C8E4BC7C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61" y="3982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308" name="Line 219">
              <a:extLst>
                <a:ext uri="{FF2B5EF4-FFF2-40B4-BE49-F238E27FC236}">
                  <a16:creationId xmlns:a16="http://schemas.microsoft.com/office/drawing/2014/main" id="{A8C670F7-3DA2-4613-9719-15393E6DDD9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09" y="398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309" name="Rectangle 220">
              <a:extLst>
                <a:ext uri="{FF2B5EF4-FFF2-40B4-BE49-F238E27FC236}">
                  <a16:creationId xmlns:a16="http://schemas.microsoft.com/office/drawing/2014/main" id="{6CD1E9EB-B240-45B5-B10D-B2CCEC33EB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09" y="3982"/>
              <a:ext cx="14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310" name="Line 221">
              <a:extLst>
                <a:ext uri="{FF2B5EF4-FFF2-40B4-BE49-F238E27FC236}">
                  <a16:creationId xmlns:a16="http://schemas.microsoft.com/office/drawing/2014/main" id="{77C7CBFC-F8E2-4E81-9BFD-50DF7B241C8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446" y="398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311" name="Rectangle 222">
              <a:extLst>
                <a:ext uri="{FF2B5EF4-FFF2-40B4-BE49-F238E27FC236}">
                  <a16:creationId xmlns:a16="http://schemas.microsoft.com/office/drawing/2014/main" id="{6C724300-941D-4206-816D-0845950382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6" y="3982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312" name="Line 223">
              <a:extLst>
                <a:ext uri="{FF2B5EF4-FFF2-40B4-BE49-F238E27FC236}">
                  <a16:creationId xmlns:a16="http://schemas.microsoft.com/office/drawing/2014/main" id="{83A48DEF-D6B6-44F0-96FC-CF9B7C03897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603" y="398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313" name="Rectangle 224">
              <a:extLst>
                <a:ext uri="{FF2B5EF4-FFF2-40B4-BE49-F238E27FC236}">
                  <a16:creationId xmlns:a16="http://schemas.microsoft.com/office/drawing/2014/main" id="{6B5A38D1-C73E-4756-B85A-7A108A69BD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03" y="3982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314" name="Rectangle 225">
              <a:extLst>
                <a:ext uri="{FF2B5EF4-FFF2-40B4-BE49-F238E27FC236}">
                  <a16:creationId xmlns:a16="http://schemas.microsoft.com/office/drawing/2014/main" id="{97C4E940-798D-4F30-8071-F8BCDF4ADE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" y="1054"/>
              <a:ext cx="5255" cy="3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315" name="Rectangle 226">
              <a:extLst>
                <a:ext uri="{FF2B5EF4-FFF2-40B4-BE49-F238E27FC236}">
                  <a16:creationId xmlns:a16="http://schemas.microsoft.com/office/drawing/2014/main" id="{AD2ECE19-8E96-4A1D-B5ED-3A970770EA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" y="3958"/>
              <a:ext cx="5216" cy="24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4099" name="Rectangle 2">
            <a:extLst>
              <a:ext uri="{FF2B5EF4-FFF2-40B4-BE49-F238E27FC236}">
                <a16:creationId xmlns:a16="http://schemas.microsoft.com/office/drawing/2014/main" id="{AC1951E5-993D-4146-9D7E-F33A5C4F4B2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63739" y="244475"/>
            <a:ext cx="8675687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en-US" sz="2800" dirty="0"/>
              <a:t>Static Budgets and Performance Reports</a:t>
            </a:r>
          </a:p>
        </p:txBody>
      </p:sp>
      <p:sp>
        <p:nvSpPr>
          <p:cNvPr id="4103" name="Text Box 12">
            <a:extLst>
              <a:ext uri="{FF2B5EF4-FFF2-40B4-BE49-F238E27FC236}">
                <a16:creationId xmlns:a16="http://schemas.microsoft.com/office/drawing/2014/main" id="{7BAE8129-B407-4F4F-AB6A-27755BA715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26239" y="1772816"/>
            <a:ext cx="19272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800" b="1" dirty="0" err="1">
                <a:latin typeface="Arial" panose="020B0604020202020204" pitchFamily="34" charset="0"/>
              </a:rPr>
              <a:t>CheeseCo</a:t>
            </a:r>
            <a:endParaRPr lang="en-US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567C3C-A5FC-4654-8C13-9819C23A4533}" type="slidenum">
              <a:rPr lang="en-GB" altLang="en-US" smtClean="0"/>
              <a:pPr/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325700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2" name="Object 13">
            <a:hlinkClick r:id="" action="ppaction://ole?verb=0"/>
            <a:extLst>
              <a:ext uri="{FF2B5EF4-FFF2-40B4-BE49-F238E27FC236}">
                <a16:creationId xmlns:a16="http://schemas.microsoft.com/office/drawing/2014/main" id="{F0FD4F95-5482-45A1-9B60-5544C9952591}"/>
              </a:ext>
            </a:extLst>
          </p:cNvPr>
          <p:cNvGraphicFramePr>
            <a:graphicFrameLocks/>
          </p:cNvGraphicFramePr>
          <p:nvPr/>
        </p:nvGraphicFramePr>
        <p:xfrm>
          <a:off x="1946696" y="1196752"/>
          <a:ext cx="8362950" cy="4629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Worksheet" r:id="rId3" imgW="3835400" imgH="2286000" progId="Excel.Sheet.8">
                  <p:embed/>
                </p:oleObj>
              </mc:Choice>
              <mc:Fallback>
                <p:oleObj name="Worksheet" r:id="rId3" imgW="3835400" imgH="2286000" progId="Excel.Sheet.8">
                  <p:embed/>
                  <p:pic>
                    <p:nvPicPr>
                      <p:cNvPr id="5122" name="Object 13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F0FD4F95-5482-45A1-9B60-5544C9952591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lum contrast="12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46696" y="1196752"/>
                        <a:ext cx="8362950" cy="4629150"/>
                      </a:xfrm>
                      <a:prstGeom prst="rect">
                        <a:avLst/>
                      </a:prstGeom>
                      <a:noFill/>
                      <a:ln w="50800">
                        <a:solidFill>
                          <a:srgbClr val="FFFFFF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123" name="Group 244">
            <a:extLst>
              <a:ext uri="{FF2B5EF4-FFF2-40B4-BE49-F238E27FC236}">
                <a16:creationId xmlns:a16="http://schemas.microsoft.com/office/drawing/2014/main" id="{834A654A-4447-450B-A762-A5C1FDCDD9A7}"/>
              </a:ext>
            </a:extLst>
          </p:cNvPr>
          <p:cNvGrpSpPr>
            <a:grpSpLocks/>
          </p:cNvGrpSpPr>
          <p:nvPr/>
        </p:nvGrpSpPr>
        <p:grpSpPr bwMode="auto">
          <a:xfrm>
            <a:off x="1787946" y="1025302"/>
            <a:ext cx="8642350" cy="4851400"/>
            <a:chOff x="335" y="1054"/>
            <a:chExt cx="5294" cy="2940"/>
          </a:xfrm>
        </p:grpSpPr>
        <p:sp>
          <p:nvSpPr>
            <p:cNvPr id="5209" name="Rectangle 243">
              <a:extLst>
                <a:ext uri="{FF2B5EF4-FFF2-40B4-BE49-F238E27FC236}">
                  <a16:creationId xmlns:a16="http://schemas.microsoft.com/office/drawing/2014/main" id="{871A974E-C9E5-47C5-9C0C-C3D1AA2BE7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8" y="1066"/>
              <a:ext cx="5268" cy="2916"/>
            </a:xfrm>
            <a:prstGeom prst="rect">
              <a:avLst/>
            </a:prstGeom>
            <a:noFill/>
            <a:ln w="50800">
              <a:solidFill>
                <a:srgbClr val="FFFF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5210" name="Line 96">
              <a:extLst>
                <a:ext uri="{FF2B5EF4-FFF2-40B4-BE49-F238E27FC236}">
                  <a16:creationId xmlns:a16="http://schemas.microsoft.com/office/drawing/2014/main" id="{C22B8D6E-BE19-451E-AE9A-7F7F7808FBD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8" y="1066"/>
              <a:ext cx="5268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11" name="Rectangle 97">
              <a:extLst>
                <a:ext uri="{FF2B5EF4-FFF2-40B4-BE49-F238E27FC236}">
                  <a16:creationId xmlns:a16="http://schemas.microsoft.com/office/drawing/2014/main" id="{00A2B43C-1D2C-4F24-8C58-1E2E32A5E8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8" y="1066"/>
              <a:ext cx="5268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5212" name="Line 98">
              <a:extLst>
                <a:ext uri="{FF2B5EF4-FFF2-40B4-BE49-F238E27FC236}">
                  <a16:creationId xmlns:a16="http://schemas.microsoft.com/office/drawing/2014/main" id="{E844579C-DA2C-4DA9-8CFC-4F35A0F1DB1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8" y="1066"/>
              <a:ext cx="1" cy="2916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13" name="Rectangle 99">
              <a:extLst>
                <a:ext uri="{FF2B5EF4-FFF2-40B4-BE49-F238E27FC236}">
                  <a16:creationId xmlns:a16="http://schemas.microsoft.com/office/drawing/2014/main" id="{E2184960-5CF3-45CA-AAA2-2AB807BE95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8" y="1066"/>
              <a:ext cx="13" cy="2916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5214" name="Rectangle 100">
              <a:extLst>
                <a:ext uri="{FF2B5EF4-FFF2-40B4-BE49-F238E27FC236}">
                  <a16:creationId xmlns:a16="http://schemas.microsoft.com/office/drawing/2014/main" id="{A666CB69-9DE2-4584-A224-4A42670CBE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8" y="1066"/>
              <a:ext cx="5268" cy="2916"/>
            </a:xfrm>
            <a:prstGeom prst="rect">
              <a:avLst/>
            </a:prstGeom>
            <a:solidFill>
              <a:srgbClr val="E3E3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5215" name="Rectangle 101">
              <a:extLst>
                <a:ext uri="{FF2B5EF4-FFF2-40B4-BE49-F238E27FC236}">
                  <a16:creationId xmlns:a16="http://schemas.microsoft.com/office/drawing/2014/main" id="{0F41B5F1-1927-460A-A72A-3068F071EA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09" y="1188"/>
              <a:ext cx="427" cy="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Static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16" name="Rectangle 102">
              <a:extLst>
                <a:ext uri="{FF2B5EF4-FFF2-40B4-BE49-F238E27FC236}">
                  <a16:creationId xmlns:a16="http://schemas.microsoft.com/office/drawing/2014/main" id="{D67F1E1E-24C9-4E4F-AA11-E770683E49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94" y="1188"/>
              <a:ext cx="480" cy="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Actual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17" name="Rectangle 103">
              <a:extLst>
                <a:ext uri="{FF2B5EF4-FFF2-40B4-BE49-F238E27FC236}">
                  <a16:creationId xmlns:a16="http://schemas.microsoft.com/office/drawing/2014/main" id="{04F443C9-DE7E-40C7-9B00-86850AC882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44" y="1395"/>
              <a:ext cx="542" cy="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Budget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18" name="Rectangle 104">
              <a:extLst>
                <a:ext uri="{FF2B5EF4-FFF2-40B4-BE49-F238E27FC236}">
                  <a16:creationId xmlns:a16="http://schemas.microsoft.com/office/drawing/2014/main" id="{58DDA528-26BA-4789-BC55-E6943D637C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55" y="1395"/>
              <a:ext cx="568" cy="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Results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19" name="Rectangle 105">
              <a:extLst>
                <a:ext uri="{FF2B5EF4-FFF2-40B4-BE49-F238E27FC236}">
                  <a16:creationId xmlns:a16="http://schemas.microsoft.com/office/drawing/2014/main" id="{CCD8021E-06A4-4F3D-B06F-21602D5085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23" y="1395"/>
              <a:ext cx="734" cy="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Variances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20" name="Rectangle 106">
              <a:extLst>
                <a:ext uri="{FF2B5EF4-FFF2-40B4-BE49-F238E27FC236}">
                  <a16:creationId xmlns:a16="http://schemas.microsoft.com/office/drawing/2014/main" id="{F4C11246-E6EC-42C1-8C83-CC27BFAF50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" y="1700"/>
              <a:ext cx="1109" cy="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Machine hours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21" name="Rectangle 107">
              <a:extLst>
                <a:ext uri="{FF2B5EF4-FFF2-40B4-BE49-F238E27FC236}">
                  <a16:creationId xmlns:a16="http://schemas.microsoft.com/office/drawing/2014/main" id="{819D7039-C5B5-40B8-98BC-D1D3DA1D5F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1700"/>
              <a:ext cx="480" cy="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10,000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22" name="Rectangle 108">
              <a:extLst>
                <a:ext uri="{FF2B5EF4-FFF2-40B4-BE49-F238E27FC236}">
                  <a16:creationId xmlns:a16="http://schemas.microsoft.com/office/drawing/2014/main" id="{FC94B180-ABA9-4ADA-A185-82CA66B4C0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79" y="1700"/>
              <a:ext cx="173" cy="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23" name="Rectangle 109">
              <a:extLst>
                <a:ext uri="{FF2B5EF4-FFF2-40B4-BE49-F238E27FC236}">
                  <a16:creationId xmlns:a16="http://schemas.microsoft.com/office/drawing/2014/main" id="{AE380078-5A00-4361-B697-B7BE1D156F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1700"/>
              <a:ext cx="43" cy="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24" name="Rectangle 110">
              <a:extLst>
                <a:ext uri="{FF2B5EF4-FFF2-40B4-BE49-F238E27FC236}">
                  <a16:creationId xmlns:a16="http://schemas.microsoft.com/office/drawing/2014/main" id="{872B7A7B-8432-4F97-A28B-5D398F3DD1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64" y="1700"/>
              <a:ext cx="393" cy="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8,000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25" name="Rectangle 111">
              <a:extLst>
                <a:ext uri="{FF2B5EF4-FFF2-40B4-BE49-F238E27FC236}">
                  <a16:creationId xmlns:a16="http://schemas.microsoft.com/office/drawing/2014/main" id="{E7B67067-6047-4E7C-B8DC-CB747CF357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16" y="1700"/>
              <a:ext cx="173" cy="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26" name="Rectangle 112">
              <a:extLst>
                <a:ext uri="{FF2B5EF4-FFF2-40B4-BE49-F238E27FC236}">
                  <a16:creationId xmlns:a16="http://schemas.microsoft.com/office/drawing/2014/main" id="{919DC642-A6E9-4DE2-B0E6-900F021FBF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25" y="1700"/>
              <a:ext cx="43" cy="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27" name="Rectangle 113">
              <a:extLst>
                <a:ext uri="{FF2B5EF4-FFF2-40B4-BE49-F238E27FC236}">
                  <a16:creationId xmlns:a16="http://schemas.microsoft.com/office/drawing/2014/main" id="{BDC63941-7227-48DB-A310-85CA94D5C8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32" y="1700"/>
              <a:ext cx="393" cy="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2,000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28" name="Rectangle 114">
              <a:extLst>
                <a:ext uri="{FF2B5EF4-FFF2-40B4-BE49-F238E27FC236}">
                  <a16:creationId xmlns:a16="http://schemas.microsoft.com/office/drawing/2014/main" id="{49D23DF2-0C9C-4F78-B8A8-604569BE98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50" y="1700"/>
              <a:ext cx="157" cy="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 U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29" name="Rectangle 115">
              <a:extLst>
                <a:ext uri="{FF2B5EF4-FFF2-40B4-BE49-F238E27FC236}">
                  <a16:creationId xmlns:a16="http://schemas.microsoft.com/office/drawing/2014/main" id="{3A986A18-FBBA-47B7-9C97-D35EBEDD66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" y="2005"/>
              <a:ext cx="1084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Variable costs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30" name="Rectangle 116">
              <a:extLst>
                <a:ext uri="{FF2B5EF4-FFF2-40B4-BE49-F238E27FC236}">
                  <a16:creationId xmlns:a16="http://schemas.microsoft.com/office/drawing/2014/main" id="{B4DCE050-149D-44F3-B216-B0127F474E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" y="2213"/>
              <a:ext cx="176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31" name="Rectangle 117">
              <a:extLst>
                <a:ext uri="{FF2B5EF4-FFF2-40B4-BE49-F238E27FC236}">
                  <a16:creationId xmlns:a16="http://schemas.microsoft.com/office/drawing/2014/main" id="{74C356A9-E4B7-46C6-B59D-002689C9E2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3" y="2213"/>
              <a:ext cx="284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Ind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32" name="Rectangle 118">
              <a:extLst>
                <a:ext uri="{FF2B5EF4-FFF2-40B4-BE49-F238E27FC236}">
                  <a16:creationId xmlns:a16="http://schemas.microsoft.com/office/drawing/2014/main" id="{B8EBA89D-985B-4FCA-90A3-202DBFB9CE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7" y="2213"/>
              <a:ext cx="870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irect labour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33" name="Rectangle 119">
              <a:extLst>
                <a:ext uri="{FF2B5EF4-FFF2-40B4-BE49-F238E27FC236}">
                  <a16:creationId xmlns:a16="http://schemas.microsoft.com/office/drawing/2014/main" id="{A2A61AA7-33F5-4EFB-B6A3-8B81B6B5A5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2213"/>
              <a:ext cx="489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40,000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34" name="Rectangle 120">
              <a:extLst>
                <a:ext uri="{FF2B5EF4-FFF2-40B4-BE49-F238E27FC236}">
                  <a16:creationId xmlns:a16="http://schemas.microsoft.com/office/drawing/2014/main" id="{3B1AAE7E-1C9C-4FD0-ACCB-F6914E2B8E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79" y="2213"/>
              <a:ext cx="177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£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35" name="Rectangle 121">
              <a:extLst>
                <a:ext uri="{FF2B5EF4-FFF2-40B4-BE49-F238E27FC236}">
                  <a16:creationId xmlns:a16="http://schemas.microsoft.com/office/drawing/2014/main" id="{B876233E-515F-489A-AF10-29C207CF6D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75" y="2213"/>
              <a:ext cx="44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36" name="Rectangle 122">
              <a:extLst>
                <a:ext uri="{FF2B5EF4-FFF2-40B4-BE49-F238E27FC236}">
                  <a16:creationId xmlns:a16="http://schemas.microsoft.com/office/drawing/2014/main" id="{67A79D90-CFA6-4C30-89CC-06297CCF82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3" y="2213"/>
              <a:ext cx="489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34,000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37" name="Rectangle 123">
              <a:extLst>
                <a:ext uri="{FF2B5EF4-FFF2-40B4-BE49-F238E27FC236}">
                  <a16:creationId xmlns:a16="http://schemas.microsoft.com/office/drawing/2014/main" id="{284A44A9-C6B4-4D6F-B415-974EFE49BF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16" y="2213"/>
              <a:ext cx="133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£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38" name="Rectangle 124">
              <a:extLst>
                <a:ext uri="{FF2B5EF4-FFF2-40B4-BE49-F238E27FC236}">
                  <a16:creationId xmlns:a16="http://schemas.microsoft.com/office/drawing/2014/main" id="{D13294E5-7CFC-497D-A104-A97F22A259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60" y="2213"/>
              <a:ext cx="44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39" name="Rectangle 125">
              <a:extLst>
                <a:ext uri="{FF2B5EF4-FFF2-40B4-BE49-F238E27FC236}">
                  <a16:creationId xmlns:a16="http://schemas.microsoft.com/office/drawing/2014/main" id="{6397A0FE-84E9-4A60-B681-071E0A49D1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3" y="2213"/>
              <a:ext cx="489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£6,000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40" name="Rectangle 126">
              <a:extLst>
                <a:ext uri="{FF2B5EF4-FFF2-40B4-BE49-F238E27FC236}">
                  <a16:creationId xmlns:a16="http://schemas.microsoft.com/office/drawing/2014/main" id="{CCB425B9-7C43-470D-A15A-ABCA714FC1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63" y="2213"/>
              <a:ext cx="142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339933"/>
                  </a:solidFill>
                  <a:latin typeface="Arial" panose="020B0604020202020204" pitchFamily="34" charset="0"/>
                </a:rPr>
                <a:t> F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41" name="Rectangle 127">
              <a:extLst>
                <a:ext uri="{FF2B5EF4-FFF2-40B4-BE49-F238E27FC236}">
                  <a16:creationId xmlns:a16="http://schemas.microsoft.com/office/drawing/2014/main" id="{C71A7628-BDF8-40AE-AF38-36883C400D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" y="2420"/>
              <a:ext cx="1542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 Indirect materials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42" name="Rectangle 128">
              <a:extLst>
                <a:ext uri="{FF2B5EF4-FFF2-40B4-BE49-F238E27FC236}">
                  <a16:creationId xmlns:a16="http://schemas.microsoft.com/office/drawing/2014/main" id="{C8A9E286-AF90-418D-ABD8-C4201F944E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2420"/>
              <a:ext cx="489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30,000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43" name="Rectangle 129">
              <a:extLst>
                <a:ext uri="{FF2B5EF4-FFF2-40B4-BE49-F238E27FC236}">
                  <a16:creationId xmlns:a16="http://schemas.microsoft.com/office/drawing/2014/main" id="{03A47134-0DFD-424C-8DE3-F57F310A26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79" y="2420"/>
              <a:ext cx="176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44" name="Rectangle 130">
              <a:extLst>
                <a:ext uri="{FF2B5EF4-FFF2-40B4-BE49-F238E27FC236}">
                  <a16:creationId xmlns:a16="http://schemas.microsoft.com/office/drawing/2014/main" id="{25B7853B-4BA5-410A-823E-57C7DA6AC8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2420"/>
              <a:ext cx="44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45" name="Rectangle 131">
              <a:extLst>
                <a:ext uri="{FF2B5EF4-FFF2-40B4-BE49-F238E27FC236}">
                  <a16:creationId xmlns:a16="http://schemas.microsoft.com/office/drawing/2014/main" id="{F4ED9C16-30FD-4EA2-8A62-8DAEFFE721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3" y="2420"/>
              <a:ext cx="489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25,500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46" name="Rectangle 132">
              <a:extLst>
                <a:ext uri="{FF2B5EF4-FFF2-40B4-BE49-F238E27FC236}">
                  <a16:creationId xmlns:a16="http://schemas.microsoft.com/office/drawing/2014/main" id="{318E518E-A2F0-40D4-8CC1-FD28518234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16" y="2420"/>
              <a:ext cx="132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47" name="Rectangle 133">
              <a:extLst>
                <a:ext uri="{FF2B5EF4-FFF2-40B4-BE49-F238E27FC236}">
                  <a16:creationId xmlns:a16="http://schemas.microsoft.com/office/drawing/2014/main" id="{03C8F91A-8DD9-4432-ACB9-65F1FBC2C9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3" y="2420"/>
              <a:ext cx="44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48" name="Rectangle 134">
              <a:extLst>
                <a:ext uri="{FF2B5EF4-FFF2-40B4-BE49-F238E27FC236}">
                  <a16:creationId xmlns:a16="http://schemas.microsoft.com/office/drawing/2014/main" id="{190B2757-6E4B-4628-95B9-68E529BC8D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45" y="2420"/>
              <a:ext cx="400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4,500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49" name="Rectangle 135">
              <a:extLst>
                <a:ext uri="{FF2B5EF4-FFF2-40B4-BE49-F238E27FC236}">
                  <a16:creationId xmlns:a16="http://schemas.microsoft.com/office/drawing/2014/main" id="{44635B2B-14A1-41B8-829B-B2C34BCE8A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63" y="2420"/>
              <a:ext cx="142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339933"/>
                  </a:solidFill>
                  <a:latin typeface="Arial" panose="020B0604020202020204" pitchFamily="34" charset="0"/>
                </a:rPr>
                <a:t> F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50" name="Rectangle 136">
              <a:extLst>
                <a:ext uri="{FF2B5EF4-FFF2-40B4-BE49-F238E27FC236}">
                  <a16:creationId xmlns:a16="http://schemas.microsoft.com/office/drawing/2014/main" id="{6D2911F3-3C7F-4958-BDF0-ADE46B5346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" y="2628"/>
              <a:ext cx="700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 Power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51" name="Rectangle 137">
              <a:extLst>
                <a:ext uri="{FF2B5EF4-FFF2-40B4-BE49-F238E27FC236}">
                  <a16:creationId xmlns:a16="http://schemas.microsoft.com/office/drawing/2014/main" id="{6607B8EE-F168-4AE1-9D5A-74F795BC07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79" y="2628"/>
              <a:ext cx="400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5,000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52" name="Rectangle 138">
              <a:extLst>
                <a:ext uri="{FF2B5EF4-FFF2-40B4-BE49-F238E27FC236}">
                  <a16:creationId xmlns:a16="http://schemas.microsoft.com/office/drawing/2014/main" id="{6FDF0640-EAFF-4BE4-95F8-32E99A4869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79" y="2628"/>
              <a:ext cx="220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53" name="Rectangle 139">
              <a:extLst>
                <a:ext uri="{FF2B5EF4-FFF2-40B4-BE49-F238E27FC236}">
                  <a16:creationId xmlns:a16="http://schemas.microsoft.com/office/drawing/2014/main" id="{22CA4BC5-F703-4F10-88A0-ABA20E6E49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40" y="2628"/>
              <a:ext cx="44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54" name="Rectangle 140">
              <a:extLst>
                <a:ext uri="{FF2B5EF4-FFF2-40B4-BE49-F238E27FC236}">
                  <a16:creationId xmlns:a16="http://schemas.microsoft.com/office/drawing/2014/main" id="{5852106D-9E5D-4B3A-AF6D-4DD2A8C0C2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64" y="2628"/>
              <a:ext cx="400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3,800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55" name="Rectangle 141">
              <a:extLst>
                <a:ext uri="{FF2B5EF4-FFF2-40B4-BE49-F238E27FC236}">
                  <a16:creationId xmlns:a16="http://schemas.microsoft.com/office/drawing/2014/main" id="{DE88D471-7E63-4781-B5F7-F1CC8A8438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16" y="2628"/>
              <a:ext cx="176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56" name="Rectangle 142">
              <a:extLst>
                <a:ext uri="{FF2B5EF4-FFF2-40B4-BE49-F238E27FC236}">
                  <a16:creationId xmlns:a16="http://schemas.microsoft.com/office/drawing/2014/main" id="{D7F40F04-1EBE-47D9-8451-A70E786354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25" y="2628"/>
              <a:ext cx="44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57" name="Rectangle 143">
              <a:extLst>
                <a:ext uri="{FF2B5EF4-FFF2-40B4-BE49-F238E27FC236}">
                  <a16:creationId xmlns:a16="http://schemas.microsoft.com/office/drawing/2014/main" id="{F95FBAF4-BA3A-4ADE-9D45-DC7BBCD3B5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45" y="2628"/>
              <a:ext cx="400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1,200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58" name="Rectangle 144">
              <a:extLst>
                <a:ext uri="{FF2B5EF4-FFF2-40B4-BE49-F238E27FC236}">
                  <a16:creationId xmlns:a16="http://schemas.microsoft.com/office/drawing/2014/main" id="{9BEFDE10-FD84-451A-B7C8-47DD5437A9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63" y="2628"/>
              <a:ext cx="142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339933"/>
                  </a:solidFill>
                  <a:latin typeface="Arial" panose="020B0604020202020204" pitchFamily="34" charset="0"/>
                </a:rPr>
                <a:t> F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59" name="Rectangle 145">
              <a:extLst>
                <a:ext uri="{FF2B5EF4-FFF2-40B4-BE49-F238E27FC236}">
                  <a16:creationId xmlns:a16="http://schemas.microsoft.com/office/drawing/2014/main" id="{F80DF38F-6D61-4872-990E-67428233F1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" y="2933"/>
              <a:ext cx="880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Fixed costs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60" name="Rectangle 146">
              <a:extLst>
                <a:ext uri="{FF2B5EF4-FFF2-40B4-BE49-F238E27FC236}">
                  <a16:creationId xmlns:a16="http://schemas.microsoft.com/office/drawing/2014/main" id="{1511AFED-CE70-430C-8554-D75CF31310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" y="3140"/>
              <a:ext cx="1168" cy="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 Depreciation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61" name="Rectangle 147">
              <a:extLst>
                <a:ext uri="{FF2B5EF4-FFF2-40B4-BE49-F238E27FC236}">
                  <a16:creationId xmlns:a16="http://schemas.microsoft.com/office/drawing/2014/main" id="{958FC258-4BD1-4455-9AC0-0DD9324485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3140"/>
              <a:ext cx="480" cy="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12,000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62" name="Rectangle 148">
              <a:extLst>
                <a:ext uri="{FF2B5EF4-FFF2-40B4-BE49-F238E27FC236}">
                  <a16:creationId xmlns:a16="http://schemas.microsoft.com/office/drawing/2014/main" id="{9305156B-4A40-4AC9-910B-DB723E3199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79" y="3140"/>
              <a:ext cx="173" cy="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63" name="Rectangle 149">
              <a:extLst>
                <a:ext uri="{FF2B5EF4-FFF2-40B4-BE49-F238E27FC236}">
                  <a16:creationId xmlns:a16="http://schemas.microsoft.com/office/drawing/2014/main" id="{4B7CBE19-682A-4159-8BC9-69F1782AAC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3140"/>
              <a:ext cx="43" cy="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64" name="Rectangle 150">
              <a:extLst>
                <a:ext uri="{FF2B5EF4-FFF2-40B4-BE49-F238E27FC236}">
                  <a16:creationId xmlns:a16="http://schemas.microsoft.com/office/drawing/2014/main" id="{CA87BD37-4102-4457-8B72-DA62E96E71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3" y="3140"/>
              <a:ext cx="480" cy="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12,000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65" name="Rectangle 151">
              <a:extLst>
                <a:ext uri="{FF2B5EF4-FFF2-40B4-BE49-F238E27FC236}">
                  <a16:creationId xmlns:a16="http://schemas.microsoft.com/office/drawing/2014/main" id="{647E4C23-0BC9-4E22-A4CC-96F6626CED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16" y="3140"/>
              <a:ext cx="130" cy="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66" name="Rectangle 152">
              <a:extLst>
                <a:ext uri="{FF2B5EF4-FFF2-40B4-BE49-F238E27FC236}">
                  <a16:creationId xmlns:a16="http://schemas.microsoft.com/office/drawing/2014/main" id="{EFD8F833-A2E6-4600-AE91-B1FB89DDBD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3" y="3140"/>
              <a:ext cx="43" cy="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67" name="Rectangle 153">
              <a:extLst>
                <a:ext uri="{FF2B5EF4-FFF2-40B4-BE49-F238E27FC236}">
                  <a16:creationId xmlns:a16="http://schemas.microsoft.com/office/drawing/2014/main" id="{7A79DAA0-138F-40C3-85F7-1A67E6C924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49" y="3140"/>
              <a:ext cx="476" cy="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     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68" name="Rectangle 154">
              <a:extLst>
                <a:ext uri="{FF2B5EF4-FFF2-40B4-BE49-F238E27FC236}">
                  <a16:creationId xmlns:a16="http://schemas.microsoft.com/office/drawing/2014/main" id="{C0DC11D7-493C-426B-9216-8B01E3BD54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" y="3348"/>
              <a:ext cx="976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 Insurance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69" name="Rectangle 155">
              <a:extLst>
                <a:ext uri="{FF2B5EF4-FFF2-40B4-BE49-F238E27FC236}">
                  <a16:creationId xmlns:a16="http://schemas.microsoft.com/office/drawing/2014/main" id="{72F69E86-B3BD-42F2-BA71-9BD2E40DCA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79" y="3348"/>
              <a:ext cx="400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2,000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70" name="Rectangle 156">
              <a:extLst>
                <a:ext uri="{FF2B5EF4-FFF2-40B4-BE49-F238E27FC236}">
                  <a16:creationId xmlns:a16="http://schemas.microsoft.com/office/drawing/2014/main" id="{FF120286-73B6-4AEC-B4F1-056F17DC75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79" y="3348"/>
              <a:ext cx="220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71" name="Rectangle 157">
              <a:extLst>
                <a:ext uri="{FF2B5EF4-FFF2-40B4-BE49-F238E27FC236}">
                  <a16:creationId xmlns:a16="http://schemas.microsoft.com/office/drawing/2014/main" id="{97CDF6B4-0C45-495F-B4B9-83965FE8EF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40" y="3348"/>
              <a:ext cx="44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72" name="Rectangle 158">
              <a:extLst>
                <a:ext uri="{FF2B5EF4-FFF2-40B4-BE49-F238E27FC236}">
                  <a16:creationId xmlns:a16="http://schemas.microsoft.com/office/drawing/2014/main" id="{8052D57A-3664-4B90-B597-8C1F63B3A3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64" y="3348"/>
              <a:ext cx="400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2,050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73" name="Rectangle 159">
              <a:extLst>
                <a:ext uri="{FF2B5EF4-FFF2-40B4-BE49-F238E27FC236}">
                  <a16:creationId xmlns:a16="http://schemas.microsoft.com/office/drawing/2014/main" id="{F47E85C8-7435-45C5-91A4-C57773C6EF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16" y="3348"/>
              <a:ext cx="176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74" name="Rectangle 160">
              <a:extLst>
                <a:ext uri="{FF2B5EF4-FFF2-40B4-BE49-F238E27FC236}">
                  <a16:creationId xmlns:a16="http://schemas.microsoft.com/office/drawing/2014/main" id="{DF4F8794-29F0-4E40-AFEB-37E7BC072D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25" y="3348"/>
              <a:ext cx="44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75" name="Rectangle 161">
              <a:extLst>
                <a:ext uri="{FF2B5EF4-FFF2-40B4-BE49-F238E27FC236}">
                  <a16:creationId xmlns:a16="http://schemas.microsoft.com/office/drawing/2014/main" id="{8D577A24-ACFC-4E20-86C0-070F01D153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7" y="3348"/>
              <a:ext cx="178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50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76" name="Rectangle 162">
              <a:extLst>
                <a:ext uri="{FF2B5EF4-FFF2-40B4-BE49-F238E27FC236}">
                  <a16:creationId xmlns:a16="http://schemas.microsoft.com/office/drawing/2014/main" id="{BD7E5C58-4EFE-4302-8C9A-39704AF347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50" y="3348"/>
              <a:ext cx="44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339933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77" name="Rectangle 163">
              <a:extLst>
                <a:ext uri="{FF2B5EF4-FFF2-40B4-BE49-F238E27FC236}">
                  <a16:creationId xmlns:a16="http://schemas.microsoft.com/office/drawing/2014/main" id="{E3C5D393-566C-4D89-843E-690A6D4DB5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02" y="3348"/>
              <a:ext cx="116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U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78" name="Rectangle 164">
              <a:extLst>
                <a:ext uri="{FF2B5EF4-FFF2-40B4-BE49-F238E27FC236}">
                  <a16:creationId xmlns:a16="http://schemas.microsoft.com/office/drawing/2014/main" id="{B4737237-88BD-408E-A787-996EE46403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" y="3653"/>
              <a:ext cx="1600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Total overhead costs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79" name="Rectangle 165">
              <a:extLst>
                <a:ext uri="{FF2B5EF4-FFF2-40B4-BE49-F238E27FC236}">
                  <a16:creationId xmlns:a16="http://schemas.microsoft.com/office/drawing/2014/main" id="{48BAE884-3B35-44CE-96FF-73D54F7327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3653"/>
              <a:ext cx="489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89,000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80" name="Rectangle 166">
              <a:extLst>
                <a:ext uri="{FF2B5EF4-FFF2-40B4-BE49-F238E27FC236}">
                  <a16:creationId xmlns:a16="http://schemas.microsoft.com/office/drawing/2014/main" id="{D794A402-50B3-4969-84D4-02C0595D92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79" y="3653"/>
              <a:ext cx="177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£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81" name="Rectangle 167">
              <a:extLst>
                <a:ext uri="{FF2B5EF4-FFF2-40B4-BE49-F238E27FC236}">
                  <a16:creationId xmlns:a16="http://schemas.microsoft.com/office/drawing/2014/main" id="{A342D3C1-7FAD-4BFE-B29D-145BA26E7D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75" y="3653"/>
              <a:ext cx="44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82" name="Rectangle 168">
              <a:extLst>
                <a:ext uri="{FF2B5EF4-FFF2-40B4-BE49-F238E27FC236}">
                  <a16:creationId xmlns:a16="http://schemas.microsoft.com/office/drawing/2014/main" id="{45D85DF1-2665-4BC8-A473-5B645ED73A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3" y="3653"/>
              <a:ext cx="489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77,350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83" name="Rectangle 169">
              <a:extLst>
                <a:ext uri="{FF2B5EF4-FFF2-40B4-BE49-F238E27FC236}">
                  <a16:creationId xmlns:a16="http://schemas.microsoft.com/office/drawing/2014/main" id="{E66615A4-30C0-408C-8029-1FAA1D3382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16" y="3653"/>
              <a:ext cx="133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£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84" name="Rectangle 170">
              <a:extLst>
                <a:ext uri="{FF2B5EF4-FFF2-40B4-BE49-F238E27FC236}">
                  <a16:creationId xmlns:a16="http://schemas.microsoft.com/office/drawing/2014/main" id="{BE298E42-F290-45EE-B769-D330291E44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60" y="3653"/>
              <a:ext cx="44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85" name="Rectangle 171">
              <a:extLst>
                <a:ext uri="{FF2B5EF4-FFF2-40B4-BE49-F238E27FC236}">
                  <a16:creationId xmlns:a16="http://schemas.microsoft.com/office/drawing/2014/main" id="{80FF1B25-26BC-4539-9D16-0FED610EE0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62" y="3640"/>
              <a:ext cx="578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£11,650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86" name="Rectangle 172">
              <a:extLst>
                <a:ext uri="{FF2B5EF4-FFF2-40B4-BE49-F238E27FC236}">
                  <a16:creationId xmlns:a16="http://schemas.microsoft.com/office/drawing/2014/main" id="{A2EF325C-AB62-4D08-972E-F855ACD0EB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63" y="3640"/>
              <a:ext cx="142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339933"/>
                  </a:solidFill>
                  <a:latin typeface="Arial" panose="020B0604020202020204" pitchFamily="34" charset="0"/>
                </a:rPr>
                <a:t> F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5287" name="Line 173">
              <a:extLst>
                <a:ext uri="{FF2B5EF4-FFF2-40B4-BE49-F238E27FC236}">
                  <a16:creationId xmlns:a16="http://schemas.microsoft.com/office/drawing/2014/main" id="{EB119B12-6A7A-4F11-B794-04B159DB3C0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48" y="1066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88" name="Rectangle 174">
              <a:extLst>
                <a:ext uri="{FF2B5EF4-FFF2-40B4-BE49-F238E27FC236}">
                  <a16:creationId xmlns:a16="http://schemas.microsoft.com/office/drawing/2014/main" id="{83E8BC1A-405B-46CC-9B63-A63D9EF067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8" y="1054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5289" name="Line 175">
              <a:extLst>
                <a:ext uri="{FF2B5EF4-FFF2-40B4-BE49-F238E27FC236}">
                  <a16:creationId xmlns:a16="http://schemas.microsoft.com/office/drawing/2014/main" id="{392070CA-8939-4AEC-A875-D515BC07909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603" y="1066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90" name="Rectangle 176">
              <a:extLst>
                <a:ext uri="{FF2B5EF4-FFF2-40B4-BE49-F238E27FC236}">
                  <a16:creationId xmlns:a16="http://schemas.microsoft.com/office/drawing/2014/main" id="{89EFA7D4-A4C1-48C9-BAE3-DE83681CD2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03" y="1054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5291" name="Line 177">
              <a:extLst>
                <a:ext uri="{FF2B5EF4-FFF2-40B4-BE49-F238E27FC236}">
                  <a16:creationId xmlns:a16="http://schemas.microsoft.com/office/drawing/2014/main" id="{C796F616-68F9-46F2-9E89-B09E6410BDE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387" y="1066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92" name="Rectangle 178">
              <a:extLst>
                <a:ext uri="{FF2B5EF4-FFF2-40B4-BE49-F238E27FC236}">
                  <a16:creationId xmlns:a16="http://schemas.microsoft.com/office/drawing/2014/main" id="{3A468190-2A64-4943-AD32-E1F880640F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87" y="1054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5293" name="Line 179">
              <a:extLst>
                <a:ext uri="{FF2B5EF4-FFF2-40B4-BE49-F238E27FC236}">
                  <a16:creationId xmlns:a16="http://schemas.microsoft.com/office/drawing/2014/main" id="{683A99D4-7109-428B-BD30-8BA9B14F0F6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276" y="1066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94" name="Rectangle 180">
              <a:extLst>
                <a:ext uri="{FF2B5EF4-FFF2-40B4-BE49-F238E27FC236}">
                  <a16:creationId xmlns:a16="http://schemas.microsoft.com/office/drawing/2014/main" id="{9D8FDAE6-975F-467F-B1EC-543DC17F12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76" y="1054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5295" name="Line 181">
              <a:extLst>
                <a:ext uri="{FF2B5EF4-FFF2-40B4-BE49-F238E27FC236}">
                  <a16:creationId xmlns:a16="http://schemas.microsoft.com/office/drawing/2014/main" id="{CD05317B-F107-4576-AC81-1D6C0766B71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524" y="1066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96" name="Rectangle 182">
              <a:extLst>
                <a:ext uri="{FF2B5EF4-FFF2-40B4-BE49-F238E27FC236}">
                  <a16:creationId xmlns:a16="http://schemas.microsoft.com/office/drawing/2014/main" id="{8A7B0D36-DE28-4F62-A1B9-E83747C6751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24" y="1054"/>
              <a:ext cx="14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5297" name="Line 183">
              <a:extLst>
                <a:ext uri="{FF2B5EF4-FFF2-40B4-BE49-F238E27FC236}">
                  <a16:creationId xmlns:a16="http://schemas.microsoft.com/office/drawing/2014/main" id="{05E8E3FD-FB4D-4B71-9BF7-09BD248FDD9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361" y="1066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98" name="Rectangle 184">
              <a:extLst>
                <a:ext uri="{FF2B5EF4-FFF2-40B4-BE49-F238E27FC236}">
                  <a16:creationId xmlns:a16="http://schemas.microsoft.com/office/drawing/2014/main" id="{AF20101A-A4A9-4FC5-960F-F77FE52B0D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61" y="1054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5299" name="Line 185">
              <a:extLst>
                <a:ext uri="{FF2B5EF4-FFF2-40B4-BE49-F238E27FC236}">
                  <a16:creationId xmlns:a16="http://schemas.microsoft.com/office/drawing/2014/main" id="{E50032D0-3ED1-4365-8540-DC949DAD466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609" y="1066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00" name="Rectangle 186">
              <a:extLst>
                <a:ext uri="{FF2B5EF4-FFF2-40B4-BE49-F238E27FC236}">
                  <a16:creationId xmlns:a16="http://schemas.microsoft.com/office/drawing/2014/main" id="{E68142E0-4A8D-439A-989F-F8284C90E0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09" y="1054"/>
              <a:ext cx="14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5301" name="Line 187">
              <a:extLst>
                <a:ext uri="{FF2B5EF4-FFF2-40B4-BE49-F238E27FC236}">
                  <a16:creationId xmlns:a16="http://schemas.microsoft.com/office/drawing/2014/main" id="{C25787E9-F52D-48CB-A92E-35D715FFE99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87" y="1591"/>
              <a:ext cx="3072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02" name="Rectangle 188">
              <a:extLst>
                <a:ext uri="{FF2B5EF4-FFF2-40B4-BE49-F238E27FC236}">
                  <a16:creationId xmlns:a16="http://schemas.microsoft.com/office/drawing/2014/main" id="{63085CBC-716A-4B21-BE6B-5D3737992A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87" y="1591"/>
              <a:ext cx="3072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5303" name="Line 189">
              <a:extLst>
                <a:ext uri="{FF2B5EF4-FFF2-40B4-BE49-F238E27FC236}">
                  <a16:creationId xmlns:a16="http://schemas.microsoft.com/office/drawing/2014/main" id="{81E0B30A-A041-4624-845B-2301ED5BF6E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446" y="1066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04" name="Rectangle 190">
              <a:extLst>
                <a:ext uri="{FF2B5EF4-FFF2-40B4-BE49-F238E27FC236}">
                  <a16:creationId xmlns:a16="http://schemas.microsoft.com/office/drawing/2014/main" id="{D548341D-4523-41F6-B340-A45707B777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6" y="1054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5305" name="Line 191">
              <a:extLst>
                <a:ext uri="{FF2B5EF4-FFF2-40B4-BE49-F238E27FC236}">
                  <a16:creationId xmlns:a16="http://schemas.microsoft.com/office/drawing/2014/main" id="{E23F4F6F-B1BE-4BD3-8076-DF3ECD83DA4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87" y="1896"/>
              <a:ext cx="902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06" name="Rectangle 192">
              <a:extLst>
                <a:ext uri="{FF2B5EF4-FFF2-40B4-BE49-F238E27FC236}">
                  <a16:creationId xmlns:a16="http://schemas.microsoft.com/office/drawing/2014/main" id="{54B2C1B6-474A-4CA4-8899-E5F94EC41F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87" y="1896"/>
              <a:ext cx="902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5307" name="Line 193">
              <a:extLst>
                <a:ext uri="{FF2B5EF4-FFF2-40B4-BE49-F238E27FC236}">
                  <a16:creationId xmlns:a16="http://schemas.microsoft.com/office/drawing/2014/main" id="{D28BA792-45BD-4643-895F-AA199B2706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24" y="1896"/>
              <a:ext cx="850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08" name="Rectangle 194">
              <a:extLst>
                <a:ext uri="{FF2B5EF4-FFF2-40B4-BE49-F238E27FC236}">
                  <a16:creationId xmlns:a16="http://schemas.microsoft.com/office/drawing/2014/main" id="{330045C3-31E3-4598-AD09-A8B3359BC8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24" y="1896"/>
              <a:ext cx="850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5309" name="Line 195">
              <a:extLst>
                <a:ext uri="{FF2B5EF4-FFF2-40B4-BE49-F238E27FC236}">
                  <a16:creationId xmlns:a16="http://schemas.microsoft.com/office/drawing/2014/main" id="{446399B3-FB9B-457B-9D8F-FCBB4312E44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09" y="1896"/>
              <a:ext cx="850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10" name="Rectangle 196">
              <a:extLst>
                <a:ext uri="{FF2B5EF4-FFF2-40B4-BE49-F238E27FC236}">
                  <a16:creationId xmlns:a16="http://schemas.microsoft.com/office/drawing/2014/main" id="{8554B948-3812-44FC-9173-01D86B239E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09" y="1896"/>
              <a:ext cx="850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5311" name="Line 197">
              <a:extLst>
                <a:ext uri="{FF2B5EF4-FFF2-40B4-BE49-F238E27FC236}">
                  <a16:creationId xmlns:a16="http://schemas.microsoft.com/office/drawing/2014/main" id="{D6C3FAE2-4814-4096-BBD0-8E632EB27C8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87" y="3543"/>
              <a:ext cx="902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12" name="Rectangle 198">
              <a:extLst>
                <a:ext uri="{FF2B5EF4-FFF2-40B4-BE49-F238E27FC236}">
                  <a16:creationId xmlns:a16="http://schemas.microsoft.com/office/drawing/2014/main" id="{9F36A3EB-65C8-4F48-9047-1F510E06791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87" y="3543"/>
              <a:ext cx="902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5313" name="Line 199">
              <a:extLst>
                <a:ext uri="{FF2B5EF4-FFF2-40B4-BE49-F238E27FC236}">
                  <a16:creationId xmlns:a16="http://schemas.microsoft.com/office/drawing/2014/main" id="{F547D0B5-C3AD-4225-ADEE-BA5F0DD58FB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24" y="3543"/>
              <a:ext cx="850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14" name="Rectangle 200">
              <a:extLst>
                <a:ext uri="{FF2B5EF4-FFF2-40B4-BE49-F238E27FC236}">
                  <a16:creationId xmlns:a16="http://schemas.microsoft.com/office/drawing/2014/main" id="{8031B96E-D209-46CB-A942-44C2D37A77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24" y="3543"/>
              <a:ext cx="850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5315" name="Line 201">
              <a:extLst>
                <a:ext uri="{FF2B5EF4-FFF2-40B4-BE49-F238E27FC236}">
                  <a16:creationId xmlns:a16="http://schemas.microsoft.com/office/drawing/2014/main" id="{8C5C1E57-8498-4E2C-8B25-58A1D0DA547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09" y="3543"/>
              <a:ext cx="850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16" name="Rectangle 202">
              <a:extLst>
                <a:ext uri="{FF2B5EF4-FFF2-40B4-BE49-F238E27FC236}">
                  <a16:creationId xmlns:a16="http://schemas.microsoft.com/office/drawing/2014/main" id="{ADB44084-B526-4EB1-BF6A-6195597590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09" y="3543"/>
              <a:ext cx="850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5317" name="Line 203">
              <a:extLst>
                <a:ext uri="{FF2B5EF4-FFF2-40B4-BE49-F238E27FC236}">
                  <a16:creationId xmlns:a16="http://schemas.microsoft.com/office/drawing/2014/main" id="{33A91C23-6F3F-4796-9DA6-BDFC86BE805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00" y="3848"/>
              <a:ext cx="876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18" name="Rectangle 204">
              <a:extLst>
                <a:ext uri="{FF2B5EF4-FFF2-40B4-BE49-F238E27FC236}">
                  <a16:creationId xmlns:a16="http://schemas.microsoft.com/office/drawing/2014/main" id="{2BA6CEF1-44F0-4A7F-AB57-EFAB6F6A91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0" y="3848"/>
              <a:ext cx="876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5319" name="Line 205">
              <a:extLst>
                <a:ext uri="{FF2B5EF4-FFF2-40B4-BE49-F238E27FC236}">
                  <a16:creationId xmlns:a16="http://schemas.microsoft.com/office/drawing/2014/main" id="{5DF71434-4BA6-43C6-BC89-97B3296221F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00" y="3872"/>
              <a:ext cx="876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20" name="Rectangle 206">
              <a:extLst>
                <a:ext uri="{FF2B5EF4-FFF2-40B4-BE49-F238E27FC236}">
                  <a16:creationId xmlns:a16="http://schemas.microsoft.com/office/drawing/2014/main" id="{E5962BDC-5562-47A0-BB99-8246C577D4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0" y="3872"/>
              <a:ext cx="876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5321" name="Line 207">
              <a:extLst>
                <a:ext uri="{FF2B5EF4-FFF2-40B4-BE49-F238E27FC236}">
                  <a16:creationId xmlns:a16="http://schemas.microsoft.com/office/drawing/2014/main" id="{061988EC-A14B-42C3-BDED-21AB83AA54C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38" y="3848"/>
              <a:ext cx="823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22" name="Rectangle 208">
              <a:extLst>
                <a:ext uri="{FF2B5EF4-FFF2-40B4-BE49-F238E27FC236}">
                  <a16:creationId xmlns:a16="http://schemas.microsoft.com/office/drawing/2014/main" id="{068D66A7-5454-4235-B660-B37FDB506AA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8" y="3848"/>
              <a:ext cx="823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5323" name="Line 209">
              <a:extLst>
                <a:ext uri="{FF2B5EF4-FFF2-40B4-BE49-F238E27FC236}">
                  <a16:creationId xmlns:a16="http://schemas.microsoft.com/office/drawing/2014/main" id="{FB512C78-620C-4DCE-AEB3-EFD765AF090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38" y="3872"/>
              <a:ext cx="823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24" name="Rectangle 210">
              <a:extLst>
                <a:ext uri="{FF2B5EF4-FFF2-40B4-BE49-F238E27FC236}">
                  <a16:creationId xmlns:a16="http://schemas.microsoft.com/office/drawing/2014/main" id="{54451B04-4315-4B7A-B0A8-3CF5E325A4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8" y="3872"/>
              <a:ext cx="823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5325" name="Line 211">
              <a:extLst>
                <a:ext uri="{FF2B5EF4-FFF2-40B4-BE49-F238E27FC236}">
                  <a16:creationId xmlns:a16="http://schemas.microsoft.com/office/drawing/2014/main" id="{9828D734-10C2-42B5-8627-FA82571B52A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23" y="3848"/>
              <a:ext cx="823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26" name="Rectangle 212">
              <a:extLst>
                <a:ext uri="{FF2B5EF4-FFF2-40B4-BE49-F238E27FC236}">
                  <a16:creationId xmlns:a16="http://schemas.microsoft.com/office/drawing/2014/main" id="{566D1014-D2C0-43B0-8EC7-0C3BB00C5A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23" y="3848"/>
              <a:ext cx="823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5327" name="Line 213">
              <a:extLst>
                <a:ext uri="{FF2B5EF4-FFF2-40B4-BE49-F238E27FC236}">
                  <a16:creationId xmlns:a16="http://schemas.microsoft.com/office/drawing/2014/main" id="{5C058B46-1B36-4919-8555-6B5DBD9E324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23" y="3872"/>
              <a:ext cx="823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28" name="Rectangle 214">
              <a:extLst>
                <a:ext uri="{FF2B5EF4-FFF2-40B4-BE49-F238E27FC236}">
                  <a16:creationId xmlns:a16="http://schemas.microsoft.com/office/drawing/2014/main" id="{39AF2E07-F41D-4D96-80BD-CD9A12BE40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23" y="3872"/>
              <a:ext cx="823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5329" name="Rectangle 215">
              <a:extLst>
                <a:ext uri="{FF2B5EF4-FFF2-40B4-BE49-F238E27FC236}">
                  <a16:creationId xmlns:a16="http://schemas.microsoft.com/office/drawing/2014/main" id="{F69F8243-E6B6-430B-B07A-7D61FC2BE0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5" y="1054"/>
              <a:ext cx="39" cy="292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5330" name="Line 216">
              <a:extLst>
                <a:ext uri="{FF2B5EF4-FFF2-40B4-BE49-F238E27FC236}">
                  <a16:creationId xmlns:a16="http://schemas.microsoft.com/office/drawing/2014/main" id="{03A1938F-C5A8-4EC2-9EBA-F8D16E78864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05" y="1066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31" name="Rectangle 217">
              <a:extLst>
                <a:ext uri="{FF2B5EF4-FFF2-40B4-BE49-F238E27FC236}">
                  <a16:creationId xmlns:a16="http://schemas.microsoft.com/office/drawing/2014/main" id="{E1D5DE79-EB7A-4C3C-962E-42BAFA3C7F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5" y="1054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5332" name="Line 218">
              <a:extLst>
                <a:ext uri="{FF2B5EF4-FFF2-40B4-BE49-F238E27FC236}">
                  <a16:creationId xmlns:a16="http://schemas.microsoft.com/office/drawing/2014/main" id="{7F70EA84-9A4D-4891-B5A4-0EE90E23CF2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139" y="1066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33" name="Rectangle 219">
              <a:extLst>
                <a:ext uri="{FF2B5EF4-FFF2-40B4-BE49-F238E27FC236}">
                  <a16:creationId xmlns:a16="http://schemas.microsoft.com/office/drawing/2014/main" id="{6BE6D8BD-70A4-4478-BEDF-F419C69177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39" y="1054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5334" name="Rectangle 220">
              <a:extLst>
                <a:ext uri="{FF2B5EF4-FFF2-40B4-BE49-F238E27FC236}">
                  <a16:creationId xmlns:a16="http://schemas.microsoft.com/office/drawing/2014/main" id="{EE612BD5-60CD-48B3-9AD1-B69F758272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90" y="1090"/>
              <a:ext cx="39" cy="289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5335" name="Line 221">
              <a:extLst>
                <a:ext uri="{FF2B5EF4-FFF2-40B4-BE49-F238E27FC236}">
                  <a16:creationId xmlns:a16="http://schemas.microsoft.com/office/drawing/2014/main" id="{C1B63FE7-669E-4CFA-905C-A8CC01B46F7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8" y="398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36" name="Rectangle 222">
              <a:extLst>
                <a:ext uri="{FF2B5EF4-FFF2-40B4-BE49-F238E27FC236}">
                  <a16:creationId xmlns:a16="http://schemas.microsoft.com/office/drawing/2014/main" id="{963F00CC-4254-47DB-BCA9-3CB6E40804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8" y="3982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5337" name="Line 223">
              <a:extLst>
                <a:ext uri="{FF2B5EF4-FFF2-40B4-BE49-F238E27FC236}">
                  <a16:creationId xmlns:a16="http://schemas.microsoft.com/office/drawing/2014/main" id="{B4FCB5C1-1A67-4FA0-BEFD-6303327906C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5" y="398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38" name="Rectangle 224">
              <a:extLst>
                <a:ext uri="{FF2B5EF4-FFF2-40B4-BE49-F238E27FC236}">
                  <a16:creationId xmlns:a16="http://schemas.microsoft.com/office/drawing/2014/main" id="{08EBFF89-1B30-4E20-B047-8DF7FC62C7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5" y="3982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5339" name="Line 225">
              <a:extLst>
                <a:ext uri="{FF2B5EF4-FFF2-40B4-BE49-F238E27FC236}">
                  <a16:creationId xmlns:a16="http://schemas.microsoft.com/office/drawing/2014/main" id="{B00F1313-E2F5-4715-8DD0-86BA6D5963E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39" y="398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40" name="Rectangle 226">
              <a:extLst>
                <a:ext uri="{FF2B5EF4-FFF2-40B4-BE49-F238E27FC236}">
                  <a16:creationId xmlns:a16="http://schemas.microsoft.com/office/drawing/2014/main" id="{A0E43B60-04AF-4EE2-8230-C827829092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39" y="3982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5341" name="Line 227">
              <a:extLst>
                <a:ext uri="{FF2B5EF4-FFF2-40B4-BE49-F238E27FC236}">
                  <a16:creationId xmlns:a16="http://schemas.microsoft.com/office/drawing/2014/main" id="{88639B20-5297-4D8E-AB76-AEFD30F31DA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87" y="398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42" name="Rectangle 228">
              <a:extLst>
                <a:ext uri="{FF2B5EF4-FFF2-40B4-BE49-F238E27FC236}">
                  <a16:creationId xmlns:a16="http://schemas.microsoft.com/office/drawing/2014/main" id="{B3E38890-B58A-4984-AA41-59C54F5189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87" y="3982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5343" name="Line 229">
              <a:extLst>
                <a:ext uri="{FF2B5EF4-FFF2-40B4-BE49-F238E27FC236}">
                  <a16:creationId xmlns:a16="http://schemas.microsoft.com/office/drawing/2014/main" id="{BDAE57D3-B19E-4C08-9558-42D34EFC4BB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76" y="398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44" name="Rectangle 230">
              <a:extLst>
                <a:ext uri="{FF2B5EF4-FFF2-40B4-BE49-F238E27FC236}">
                  <a16:creationId xmlns:a16="http://schemas.microsoft.com/office/drawing/2014/main" id="{644C1EA2-5E72-43C1-B59F-6ACCA39759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76" y="3982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5345" name="Line 231">
              <a:extLst>
                <a:ext uri="{FF2B5EF4-FFF2-40B4-BE49-F238E27FC236}">
                  <a16:creationId xmlns:a16="http://schemas.microsoft.com/office/drawing/2014/main" id="{411C6050-684F-41C8-8586-4154838EABF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24" y="398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46" name="Rectangle 232">
              <a:extLst>
                <a:ext uri="{FF2B5EF4-FFF2-40B4-BE49-F238E27FC236}">
                  <a16:creationId xmlns:a16="http://schemas.microsoft.com/office/drawing/2014/main" id="{AC2282A3-7EDF-4434-BF1F-D28788572E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24" y="3982"/>
              <a:ext cx="14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5347" name="Line 233">
              <a:extLst>
                <a:ext uri="{FF2B5EF4-FFF2-40B4-BE49-F238E27FC236}">
                  <a16:creationId xmlns:a16="http://schemas.microsoft.com/office/drawing/2014/main" id="{195BCDCF-7365-4F0D-8C14-9534DC8227C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61" y="398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48" name="Rectangle 234">
              <a:extLst>
                <a:ext uri="{FF2B5EF4-FFF2-40B4-BE49-F238E27FC236}">
                  <a16:creationId xmlns:a16="http://schemas.microsoft.com/office/drawing/2014/main" id="{B7B8CD58-D924-464D-898B-C65CBCF4CA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61" y="3982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5349" name="Line 235">
              <a:extLst>
                <a:ext uri="{FF2B5EF4-FFF2-40B4-BE49-F238E27FC236}">
                  <a16:creationId xmlns:a16="http://schemas.microsoft.com/office/drawing/2014/main" id="{8F531ECF-A83C-4AF6-8047-02D22080B4B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09" y="398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50" name="Rectangle 236">
              <a:extLst>
                <a:ext uri="{FF2B5EF4-FFF2-40B4-BE49-F238E27FC236}">
                  <a16:creationId xmlns:a16="http://schemas.microsoft.com/office/drawing/2014/main" id="{14B38039-D1E2-4A8D-950D-D77BDEA4B9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09" y="3982"/>
              <a:ext cx="14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5351" name="Line 237">
              <a:extLst>
                <a:ext uri="{FF2B5EF4-FFF2-40B4-BE49-F238E27FC236}">
                  <a16:creationId xmlns:a16="http://schemas.microsoft.com/office/drawing/2014/main" id="{49AA34C6-7ACE-40D2-8965-3F9239271FE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446" y="398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52" name="Rectangle 238">
              <a:extLst>
                <a:ext uri="{FF2B5EF4-FFF2-40B4-BE49-F238E27FC236}">
                  <a16:creationId xmlns:a16="http://schemas.microsoft.com/office/drawing/2014/main" id="{A29750A1-CE2C-48F8-96DB-B0AB15AECE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6" y="3982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5353" name="Line 239">
              <a:extLst>
                <a:ext uri="{FF2B5EF4-FFF2-40B4-BE49-F238E27FC236}">
                  <a16:creationId xmlns:a16="http://schemas.microsoft.com/office/drawing/2014/main" id="{4CE55CDA-BC04-4D67-89AC-AE8506A9ED8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603" y="398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54" name="Rectangle 240">
              <a:extLst>
                <a:ext uri="{FF2B5EF4-FFF2-40B4-BE49-F238E27FC236}">
                  <a16:creationId xmlns:a16="http://schemas.microsoft.com/office/drawing/2014/main" id="{AC9877FE-0019-4708-9E7F-7F69378006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03" y="3982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5355" name="Rectangle 241">
              <a:extLst>
                <a:ext uri="{FF2B5EF4-FFF2-40B4-BE49-F238E27FC236}">
                  <a16:creationId xmlns:a16="http://schemas.microsoft.com/office/drawing/2014/main" id="{674D48DD-D82F-40A4-8743-DE8AD6DD39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" y="1054"/>
              <a:ext cx="5255" cy="3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5356" name="Rectangle 242">
              <a:extLst>
                <a:ext uri="{FF2B5EF4-FFF2-40B4-BE49-F238E27FC236}">
                  <a16:creationId xmlns:a16="http://schemas.microsoft.com/office/drawing/2014/main" id="{33F91F04-EF6C-4AD2-8101-D419C3A04B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" y="3958"/>
              <a:ext cx="5216" cy="24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5124" name="Rectangle 2">
            <a:extLst>
              <a:ext uri="{FF2B5EF4-FFF2-40B4-BE49-F238E27FC236}">
                <a16:creationId xmlns:a16="http://schemas.microsoft.com/office/drawing/2014/main" id="{A91E665D-27DB-4FBB-8FCB-AEA7894B81A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98638" y="217488"/>
            <a:ext cx="87630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en-US" sz="2800" dirty="0"/>
              <a:t>Static Budgets and Performance Reports</a:t>
            </a:r>
          </a:p>
        </p:txBody>
      </p:sp>
      <p:sp>
        <p:nvSpPr>
          <p:cNvPr id="5125" name="Freeform 5">
            <a:extLst>
              <a:ext uri="{FF2B5EF4-FFF2-40B4-BE49-F238E27FC236}">
                <a16:creationId xmlns:a16="http://schemas.microsoft.com/office/drawing/2014/main" id="{6EBEC7B5-B9D8-4816-96CB-286D826D171B}"/>
              </a:ext>
            </a:extLst>
          </p:cNvPr>
          <p:cNvSpPr>
            <a:spLocks/>
          </p:cNvSpPr>
          <p:nvPr/>
        </p:nvSpPr>
        <p:spPr bwMode="auto">
          <a:xfrm>
            <a:off x="7968208" y="2375471"/>
            <a:ext cx="1384300" cy="871538"/>
          </a:xfrm>
          <a:custGeom>
            <a:avLst/>
            <a:gdLst>
              <a:gd name="T0" fmla="*/ 2147483647 w 872"/>
              <a:gd name="T1" fmla="*/ 2147483647 h 549"/>
              <a:gd name="T2" fmla="*/ 2147483647 w 872"/>
              <a:gd name="T3" fmla="*/ 2147483647 h 549"/>
              <a:gd name="T4" fmla="*/ 2147483647 w 872"/>
              <a:gd name="T5" fmla="*/ 2147483647 h 549"/>
              <a:gd name="T6" fmla="*/ 2147483647 w 872"/>
              <a:gd name="T7" fmla="*/ 2147483647 h 549"/>
              <a:gd name="T8" fmla="*/ 2147483647 w 872"/>
              <a:gd name="T9" fmla="*/ 2147483647 h 549"/>
              <a:gd name="T10" fmla="*/ 2147483647 w 872"/>
              <a:gd name="T11" fmla="*/ 2147483647 h 549"/>
              <a:gd name="T12" fmla="*/ 2147483647 w 872"/>
              <a:gd name="T13" fmla="*/ 2147483647 h 549"/>
              <a:gd name="T14" fmla="*/ 2147483647 w 872"/>
              <a:gd name="T15" fmla="*/ 2147483647 h 549"/>
              <a:gd name="T16" fmla="*/ 2147483647 w 872"/>
              <a:gd name="T17" fmla="*/ 2147483647 h 549"/>
              <a:gd name="T18" fmla="*/ 2147483647 w 872"/>
              <a:gd name="T19" fmla="*/ 2147483647 h 549"/>
              <a:gd name="T20" fmla="*/ 2147483647 w 872"/>
              <a:gd name="T21" fmla="*/ 2147483647 h 549"/>
              <a:gd name="T22" fmla="*/ 2147483647 w 872"/>
              <a:gd name="T23" fmla="*/ 2147483647 h 549"/>
              <a:gd name="T24" fmla="*/ 2147483647 w 872"/>
              <a:gd name="T25" fmla="*/ 2147483647 h 549"/>
              <a:gd name="T26" fmla="*/ 2147483647 w 872"/>
              <a:gd name="T27" fmla="*/ 2147483647 h 549"/>
              <a:gd name="T28" fmla="*/ 2147483647 w 872"/>
              <a:gd name="T29" fmla="*/ 2147483647 h 549"/>
              <a:gd name="T30" fmla="*/ 2147483647 w 872"/>
              <a:gd name="T31" fmla="*/ 2147483647 h 549"/>
              <a:gd name="T32" fmla="*/ 2147483647 w 872"/>
              <a:gd name="T33" fmla="*/ 2147483647 h 549"/>
              <a:gd name="T34" fmla="*/ 2147483647 w 872"/>
              <a:gd name="T35" fmla="*/ 2147483647 h 549"/>
              <a:gd name="T36" fmla="*/ 0 w 872"/>
              <a:gd name="T37" fmla="*/ 2147483647 h 549"/>
              <a:gd name="T38" fmla="*/ 2147483647 w 872"/>
              <a:gd name="T39" fmla="*/ 2147483647 h 549"/>
              <a:gd name="T40" fmla="*/ 2147483647 w 872"/>
              <a:gd name="T41" fmla="*/ 2147483647 h 549"/>
              <a:gd name="T42" fmla="*/ 2147483647 w 872"/>
              <a:gd name="T43" fmla="*/ 2147483647 h 549"/>
              <a:gd name="T44" fmla="*/ 2147483647 w 872"/>
              <a:gd name="T45" fmla="*/ 2147483647 h 549"/>
              <a:gd name="T46" fmla="*/ 2147483647 w 872"/>
              <a:gd name="T47" fmla="*/ 2147483647 h 549"/>
              <a:gd name="T48" fmla="*/ 2147483647 w 872"/>
              <a:gd name="T49" fmla="*/ 2147483647 h 549"/>
              <a:gd name="T50" fmla="*/ 2147483647 w 872"/>
              <a:gd name="T51" fmla="*/ 2147483647 h 549"/>
              <a:gd name="T52" fmla="*/ 2147483647 w 872"/>
              <a:gd name="T53" fmla="*/ 2147483647 h 549"/>
              <a:gd name="T54" fmla="*/ 2147483647 w 872"/>
              <a:gd name="T55" fmla="*/ 2147483647 h 549"/>
              <a:gd name="T56" fmla="*/ 2147483647 w 872"/>
              <a:gd name="T57" fmla="*/ 2147483647 h 549"/>
              <a:gd name="T58" fmla="*/ 2147483647 w 872"/>
              <a:gd name="T59" fmla="*/ 2147483647 h 549"/>
              <a:gd name="T60" fmla="*/ 2147483647 w 872"/>
              <a:gd name="T61" fmla="*/ 2147483647 h 549"/>
              <a:gd name="T62" fmla="*/ 2147483647 w 872"/>
              <a:gd name="T63" fmla="*/ 2147483647 h 549"/>
              <a:gd name="T64" fmla="*/ 2147483647 w 872"/>
              <a:gd name="T65" fmla="*/ 2147483647 h 549"/>
              <a:gd name="T66" fmla="*/ 2147483647 w 872"/>
              <a:gd name="T67" fmla="*/ 2147483647 h 549"/>
              <a:gd name="T68" fmla="*/ 2147483647 w 872"/>
              <a:gd name="T69" fmla="*/ 0 h 549"/>
              <a:gd name="T70" fmla="*/ 2147483647 w 872"/>
              <a:gd name="T71" fmla="*/ 2147483647 h 549"/>
              <a:gd name="T72" fmla="*/ 2147483647 w 872"/>
              <a:gd name="T73" fmla="*/ 2147483647 h 549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872"/>
              <a:gd name="T112" fmla="*/ 0 h 549"/>
              <a:gd name="T113" fmla="*/ 872 w 872"/>
              <a:gd name="T114" fmla="*/ 549 h 549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872" h="549">
                <a:moveTo>
                  <a:pt x="798" y="130"/>
                </a:moveTo>
                <a:lnTo>
                  <a:pt x="778" y="156"/>
                </a:lnTo>
                <a:lnTo>
                  <a:pt x="753" y="197"/>
                </a:lnTo>
                <a:lnTo>
                  <a:pt x="721" y="238"/>
                </a:lnTo>
                <a:lnTo>
                  <a:pt x="685" y="278"/>
                </a:lnTo>
                <a:lnTo>
                  <a:pt x="645" y="316"/>
                </a:lnTo>
                <a:lnTo>
                  <a:pt x="602" y="350"/>
                </a:lnTo>
                <a:lnTo>
                  <a:pt x="558" y="386"/>
                </a:lnTo>
                <a:lnTo>
                  <a:pt x="507" y="416"/>
                </a:lnTo>
                <a:lnTo>
                  <a:pt x="458" y="444"/>
                </a:lnTo>
                <a:lnTo>
                  <a:pt x="404" y="469"/>
                </a:lnTo>
                <a:lnTo>
                  <a:pt x="349" y="490"/>
                </a:lnTo>
                <a:lnTo>
                  <a:pt x="296" y="508"/>
                </a:lnTo>
                <a:lnTo>
                  <a:pt x="240" y="526"/>
                </a:lnTo>
                <a:lnTo>
                  <a:pt x="184" y="534"/>
                </a:lnTo>
                <a:lnTo>
                  <a:pt x="127" y="543"/>
                </a:lnTo>
                <a:lnTo>
                  <a:pt x="72" y="546"/>
                </a:lnTo>
                <a:lnTo>
                  <a:pt x="19" y="548"/>
                </a:lnTo>
                <a:lnTo>
                  <a:pt x="0" y="546"/>
                </a:lnTo>
                <a:lnTo>
                  <a:pt x="72" y="541"/>
                </a:lnTo>
                <a:lnTo>
                  <a:pt x="123" y="533"/>
                </a:lnTo>
                <a:lnTo>
                  <a:pt x="174" y="520"/>
                </a:lnTo>
                <a:lnTo>
                  <a:pt x="224" y="501"/>
                </a:lnTo>
                <a:lnTo>
                  <a:pt x="274" y="478"/>
                </a:lnTo>
                <a:lnTo>
                  <a:pt x="327" y="450"/>
                </a:lnTo>
                <a:lnTo>
                  <a:pt x="377" y="419"/>
                </a:lnTo>
                <a:lnTo>
                  <a:pt x="421" y="384"/>
                </a:lnTo>
                <a:lnTo>
                  <a:pt x="468" y="345"/>
                </a:lnTo>
                <a:lnTo>
                  <a:pt x="511" y="302"/>
                </a:lnTo>
                <a:lnTo>
                  <a:pt x="549" y="258"/>
                </a:lnTo>
                <a:lnTo>
                  <a:pt x="586" y="212"/>
                </a:lnTo>
                <a:lnTo>
                  <a:pt x="617" y="166"/>
                </a:lnTo>
                <a:lnTo>
                  <a:pt x="647" y="116"/>
                </a:lnTo>
                <a:lnTo>
                  <a:pt x="573" y="107"/>
                </a:lnTo>
                <a:lnTo>
                  <a:pt x="780" y="0"/>
                </a:lnTo>
                <a:lnTo>
                  <a:pt x="871" y="136"/>
                </a:lnTo>
                <a:lnTo>
                  <a:pt x="798" y="130"/>
                </a:lnTo>
              </a:path>
            </a:pathLst>
          </a:custGeom>
          <a:solidFill>
            <a:srgbClr val="FF0066"/>
          </a:solidFill>
          <a:ln w="12700" cap="rnd" cmpd="sng">
            <a:solidFill>
              <a:srgbClr val="FC0128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en-GB"/>
          </a:p>
        </p:txBody>
      </p:sp>
      <p:sp>
        <p:nvSpPr>
          <p:cNvPr id="5126" name="Rectangle 6">
            <a:extLst>
              <a:ext uri="{FF2B5EF4-FFF2-40B4-BE49-F238E27FC236}">
                <a16:creationId xmlns:a16="http://schemas.microsoft.com/office/drawing/2014/main" id="{CB89C5EC-6F18-42FD-8A93-6F94D32B8E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2122" y="2811240"/>
            <a:ext cx="5337175" cy="1209675"/>
          </a:xfrm>
          <a:prstGeom prst="rect">
            <a:avLst/>
          </a:prstGeom>
          <a:solidFill>
            <a:srgbClr val="FFFFCC"/>
          </a:solidFill>
          <a:ln w="25400">
            <a:solidFill>
              <a:srgbClr val="FC0128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U = </a:t>
            </a:r>
            <a:r>
              <a:rPr lang="en-US" altLang="en-US" sz="2400" b="1" dirty="0" err="1">
                <a:solidFill>
                  <a:srgbClr val="FF0000"/>
                </a:solidFill>
                <a:latin typeface="Arial" panose="020B0604020202020204" pitchFamily="34" charset="0"/>
              </a:rPr>
              <a:t>Unfavourable</a:t>
            </a:r>
            <a:r>
              <a:rPr lang="en-US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 variance</a:t>
            </a:r>
            <a:r>
              <a:rPr lang="en-US" altLang="en-US" sz="2400" b="1" dirty="0">
                <a:solidFill>
                  <a:schemeClr val="accent2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b="1" dirty="0" err="1">
                <a:latin typeface="Arial" panose="020B0604020202020204" pitchFamily="34" charset="0"/>
              </a:rPr>
              <a:t>CheeseCo</a:t>
            </a:r>
            <a:r>
              <a:rPr lang="en-US" altLang="en-US" sz="2400" b="1" dirty="0">
                <a:latin typeface="Arial" panose="020B0604020202020204" pitchFamily="34" charset="0"/>
              </a:rPr>
              <a:t> was unable to achieve the budgeted level of activity</a:t>
            </a:r>
            <a:r>
              <a:rPr lang="en-US" altLang="en-US" sz="2400" b="1" dirty="0">
                <a:solidFill>
                  <a:schemeClr val="bg1"/>
                </a:solidFill>
                <a:latin typeface="Arial" panose="020B0604020202020204" pitchFamily="34" charset="0"/>
              </a:rPr>
              <a:t>. </a:t>
            </a:r>
          </a:p>
        </p:txBody>
      </p:sp>
      <p:sp>
        <p:nvSpPr>
          <p:cNvPr id="5127" name="Text Box 14">
            <a:extLst>
              <a:ext uri="{FF2B5EF4-FFF2-40B4-BE49-F238E27FC236}">
                <a16:creationId xmlns:a16="http://schemas.microsoft.com/office/drawing/2014/main" id="{33DDBC9C-D85A-4119-BC43-C93D09BA18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672" y="1523777"/>
            <a:ext cx="19272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800" b="1" dirty="0" err="1">
                <a:latin typeface="Arial" panose="020B0604020202020204" pitchFamily="34" charset="0"/>
              </a:rPr>
              <a:t>CheeseCo</a:t>
            </a:r>
            <a:endParaRPr lang="en-US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567C3C-A5FC-4654-8C13-9819C23A4533}" type="slidenum">
              <a:rPr lang="en-GB" altLang="en-US" smtClean="0"/>
              <a:pPr/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630585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Object 16">
            <a:hlinkClick r:id="" action="ppaction://ole?verb=0"/>
            <a:extLst>
              <a:ext uri="{FF2B5EF4-FFF2-40B4-BE49-F238E27FC236}">
                <a16:creationId xmlns:a16="http://schemas.microsoft.com/office/drawing/2014/main" id="{47764692-9420-4590-AF03-8157E04E754B}"/>
              </a:ext>
            </a:extLst>
          </p:cNvPr>
          <p:cNvGraphicFramePr>
            <a:graphicFrameLocks/>
          </p:cNvGraphicFramePr>
          <p:nvPr/>
        </p:nvGraphicFramePr>
        <p:xfrm>
          <a:off x="2214165" y="1195388"/>
          <a:ext cx="7926388" cy="4467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6" name="Worksheet" r:id="rId3" imgW="3835400" imgH="2286000" progId="Excel.Sheet.8">
                  <p:embed/>
                </p:oleObj>
              </mc:Choice>
              <mc:Fallback>
                <p:oleObj name="Worksheet" r:id="rId3" imgW="3835400" imgH="2286000" progId="Excel.Sheet.8">
                  <p:embed/>
                  <p:pic>
                    <p:nvPicPr>
                      <p:cNvPr id="6146" name="Object 16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47764692-9420-4590-AF03-8157E04E754B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lum contrast="12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14165" y="1195388"/>
                        <a:ext cx="7926388" cy="4467225"/>
                      </a:xfrm>
                      <a:prstGeom prst="rect">
                        <a:avLst/>
                      </a:prstGeom>
                      <a:noFill/>
                      <a:ln w="50800">
                        <a:solidFill>
                          <a:srgbClr val="FFFFFF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147" name="Group 248">
            <a:extLst>
              <a:ext uri="{FF2B5EF4-FFF2-40B4-BE49-F238E27FC236}">
                <a16:creationId xmlns:a16="http://schemas.microsoft.com/office/drawing/2014/main" id="{9ACD742E-5511-44FE-B0B1-D66874D9E630}"/>
              </a:ext>
            </a:extLst>
          </p:cNvPr>
          <p:cNvGrpSpPr>
            <a:grpSpLocks/>
          </p:cNvGrpSpPr>
          <p:nvPr/>
        </p:nvGrpSpPr>
        <p:grpSpPr bwMode="auto">
          <a:xfrm>
            <a:off x="1880791" y="1100137"/>
            <a:ext cx="8424863" cy="4711700"/>
            <a:chOff x="308" y="1054"/>
            <a:chExt cx="5294" cy="2940"/>
          </a:xfrm>
        </p:grpSpPr>
        <p:sp>
          <p:nvSpPr>
            <p:cNvPr id="6236" name="Rectangle 246">
              <a:extLst>
                <a:ext uri="{FF2B5EF4-FFF2-40B4-BE49-F238E27FC236}">
                  <a16:creationId xmlns:a16="http://schemas.microsoft.com/office/drawing/2014/main" id="{F65D7B42-886C-4F03-8E0B-93E05E8202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1" y="1066"/>
              <a:ext cx="5268" cy="2916"/>
            </a:xfrm>
            <a:prstGeom prst="rect">
              <a:avLst/>
            </a:prstGeom>
            <a:noFill/>
            <a:ln w="50800">
              <a:solidFill>
                <a:srgbClr val="FFFF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237" name="Line 99">
              <a:extLst>
                <a:ext uri="{FF2B5EF4-FFF2-40B4-BE49-F238E27FC236}">
                  <a16:creationId xmlns:a16="http://schemas.microsoft.com/office/drawing/2014/main" id="{4B6AC64C-ECF7-4B97-BBD8-BCC3DCEE0C1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1" y="1066"/>
              <a:ext cx="5268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38" name="Rectangle 100">
              <a:extLst>
                <a:ext uri="{FF2B5EF4-FFF2-40B4-BE49-F238E27FC236}">
                  <a16:creationId xmlns:a16="http://schemas.microsoft.com/office/drawing/2014/main" id="{DAAA911A-B08A-44BC-9053-A80D99BFDB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1" y="1066"/>
              <a:ext cx="5268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239" name="Line 101">
              <a:extLst>
                <a:ext uri="{FF2B5EF4-FFF2-40B4-BE49-F238E27FC236}">
                  <a16:creationId xmlns:a16="http://schemas.microsoft.com/office/drawing/2014/main" id="{DA7E4A7F-9584-4F24-A4B2-2177329EAC8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1" y="1066"/>
              <a:ext cx="1" cy="2916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40" name="Rectangle 102">
              <a:extLst>
                <a:ext uri="{FF2B5EF4-FFF2-40B4-BE49-F238E27FC236}">
                  <a16:creationId xmlns:a16="http://schemas.microsoft.com/office/drawing/2014/main" id="{91E81AFB-3804-4E74-8520-C439F7CCCA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1" y="1066"/>
              <a:ext cx="13" cy="2916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241" name="Rectangle 103">
              <a:extLst>
                <a:ext uri="{FF2B5EF4-FFF2-40B4-BE49-F238E27FC236}">
                  <a16:creationId xmlns:a16="http://schemas.microsoft.com/office/drawing/2014/main" id="{A0711099-2521-466F-896E-E69AA404AC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1" y="1066"/>
              <a:ext cx="5268" cy="2916"/>
            </a:xfrm>
            <a:prstGeom prst="rect">
              <a:avLst/>
            </a:prstGeom>
            <a:solidFill>
              <a:srgbClr val="E3E3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242" name="Rectangle 104">
              <a:extLst>
                <a:ext uri="{FF2B5EF4-FFF2-40B4-BE49-F238E27FC236}">
                  <a16:creationId xmlns:a16="http://schemas.microsoft.com/office/drawing/2014/main" id="{F0E103DD-823C-4DDF-A545-B0E5B036C9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2" y="1188"/>
              <a:ext cx="435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Static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43" name="Rectangle 105">
              <a:extLst>
                <a:ext uri="{FF2B5EF4-FFF2-40B4-BE49-F238E27FC236}">
                  <a16:creationId xmlns:a16="http://schemas.microsoft.com/office/drawing/2014/main" id="{3700B663-83A7-4CCD-8D72-D5F76DB067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67" y="1188"/>
              <a:ext cx="4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Actual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44" name="Rectangle 106">
              <a:extLst>
                <a:ext uri="{FF2B5EF4-FFF2-40B4-BE49-F238E27FC236}">
                  <a16:creationId xmlns:a16="http://schemas.microsoft.com/office/drawing/2014/main" id="{1D4225EC-3DB9-48F7-8FBC-B4F99F08DB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17" y="1395"/>
              <a:ext cx="552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Budget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45" name="Rectangle 107">
              <a:extLst>
                <a:ext uri="{FF2B5EF4-FFF2-40B4-BE49-F238E27FC236}">
                  <a16:creationId xmlns:a16="http://schemas.microsoft.com/office/drawing/2014/main" id="{784D3EE8-6A1E-48F6-91EF-80179B3762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28" y="1395"/>
              <a:ext cx="57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Results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46" name="Rectangle 108">
              <a:extLst>
                <a:ext uri="{FF2B5EF4-FFF2-40B4-BE49-F238E27FC236}">
                  <a16:creationId xmlns:a16="http://schemas.microsoft.com/office/drawing/2014/main" id="{E15C87F8-C606-4C38-9BE3-187A050E0A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96" y="1395"/>
              <a:ext cx="75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Variances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47" name="Rectangle 109">
              <a:extLst>
                <a:ext uri="{FF2B5EF4-FFF2-40B4-BE49-F238E27FC236}">
                  <a16:creationId xmlns:a16="http://schemas.microsoft.com/office/drawing/2014/main" id="{DD7234A8-084E-4CAF-9AA5-E029B77EC3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7" y="1700"/>
              <a:ext cx="112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Machine hours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48" name="Rectangle 110">
              <a:extLst>
                <a:ext uri="{FF2B5EF4-FFF2-40B4-BE49-F238E27FC236}">
                  <a16:creationId xmlns:a16="http://schemas.microsoft.com/office/drawing/2014/main" id="{C6CA29CB-7AE0-47C4-B0E4-A56D87C9D3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61" y="1700"/>
              <a:ext cx="4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10,000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49" name="Rectangle 111">
              <a:extLst>
                <a:ext uri="{FF2B5EF4-FFF2-40B4-BE49-F238E27FC236}">
                  <a16:creationId xmlns:a16="http://schemas.microsoft.com/office/drawing/2014/main" id="{8E56D564-E12B-4F31-8375-BB9A3D149B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52" y="1700"/>
              <a:ext cx="17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50" name="Rectangle 112">
              <a:extLst>
                <a:ext uri="{FF2B5EF4-FFF2-40B4-BE49-F238E27FC236}">
                  <a16:creationId xmlns:a16="http://schemas.microsoft.com/office/drawing/2014/main" id="{F1976E39-0DEF-4B0E-9C01-E474BB64D9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61" y="1700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51" name="Rectangle 113">
              <a:extLst>
                <a:ext uri="{FF2B5EF4-FFF2-40B4-BE49-F238E27FC236}">
                  <a16:creationId xmlns:a16="http://schemas.microsoft.com/office/drawing/2014/main" id="{51FF879A-FB02-4E84-BBA4-8B35AF7BE9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37" y="1700"/>
              <a:ext cx="40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8,000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52" name="Rectangle 114">
              <a:extLst>
                <a:ext uri="{FF2B5EF4-FFF2-40B4-BE49-F238E27FC236}">
                  <a16:creationId xmlns:a16="http://schemas.microsoft.com/office/drawing/2014/main" id="{EB8E4687-58C6-4E95-9775-BEA54AE49B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89" y="1700"/>
              <a:ext cx="17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53" name="Rectangle 115">
              <a:extLst>
                <a:ext uri="{FF2B5EF4-FFF2-40B4-BE49-F238E27FC236}">
                  <a16:creationId xmlns:a16="http://schemas.microsoft.com/office/drawing/2014/main" id="{F0654E9E-26C1-4BD3-9E6C-E7D4C9172A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8" y="1700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54" name="Rectangle 116">
              <a:extLst>
                <a:ext uri="{FF2B5EF4-FFF2-40B4-BE49-F238E27FC236}">
                  <a16:creationId xmlns:a16="http://schemas.microsoft.com/office/drawing/2014/main" id="{55D7EC49-AF4B-441C-B058-6345F80111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5" y="1700"/>
              <a:ext cx="40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2,000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55" name="Rectangle 117">
              <a:extLst>
                <a:ext uri="{FF2B5EF4-FFF2-40B4-BE49-F238E27FC236}">
                  <a16:creationId xmlns:a16="http://schemas.microsoft.com/office/drawing/2014/main" id="{8EC74D55-4C1E-4788-951C-346829D502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23" y="1700"/>
              <a:ext cx="16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 U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56" name="Rectangle 118">
              <a:extLst>
                <a:ext uri="{FF2B5EF4-FFF2-40B4-BE49-F238E27FC236}">
                  <a16:creationId xmlns:a16="http://schemas.microsoft.com/office/drawing/2014/main" id="{C3D52C58-E17F-493E-8E56-D0ABB17608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7" y="2005"/>
              <a:ext cx="108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Variable costs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57" name="Rectangle 119">
              <a:extLst>
                <a:ext uri="{FF2B5EF4-FFF2-40B4-BE49-F238E27FC236}">
                  <a16:creationId xmlns:a16="http://schemas.microsoft.com/office/drawing/2014/main" id="{D4BFE104-ABB5-468E-A1E7-6EA25F062C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7" y="2213"/>
              <a:ext cx="17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58" name="Rectangle 120">
              <a:extLst>
                <a:ext uri="{FF2B5EF4-FFF2-40B4-BE49-F238E27FC236}">
                  <a16:creationId xmlns:a16="http://schemas.microsoft.com/office/drawing/2014/main" id="{6F428CB8-1A33-4B54-B70E-D4ECB0322E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6" y="2213"/>
              <a:ext cx="28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Ind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59" name="Rectangle 121">
              <a:extLst>
                <a:ext uri="{FF2B5EF4-FFF2-40B4-BE49-F238E27FC236}">
                  <a16:creationId xmlns:a16="http://schemas.microsoft.com/office/drawing/2014/main" id="{20D588C5-1A80-447C-A086-7AC839CDBC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12" y="2213"/>
              <a:ext cx="87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irect labour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60" name="Rectangle 122">
              <a:extLst>
                <a:ext uri="{FF2B5EF4-FFF2-40B4-BE49-F238E27FC236}">
                  <a16:creationId xmlns:a16="http://schemas.microsoft.com/office/drawing/2014/main" id="{8EF9BAE6-B01D-47F3-BE20-6CC8B4076A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61" y="2213"/>
              <a:ext cx="4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40,000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61" name="Rectangle 123">
              <a:extLst>
                <a:ext uri="{FF2B5EF4-FFF2-40B4-BE49-F238E27FC236}">
                  <a16:creationId xmlns:a16="http://schemas.microsoft.com/office/drawing/2014/main" id="{D3EB8FF1-8B7F-4770-B330-3426F8722B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52" y="2213"/>
              <a:ext cx="177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£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62" name="Rectangle 124">
              <a:extLst>
                <a:ext uri="{FF2B5EF4-FFF2-40B4-BE49-F238E27FC236}">
                  <a16:creationId xmlns:a16="http://schemas.microsoft.com/office/drawing/2014/main" id="{EA5B4431-EA0D-4EAC-9E62-81BC3AC876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48" y="2213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63" name="Rectangle 125">
              <a:extLst>
                <a:ext uri="{FF2B5EF4-FFF2-40B4-BE49-F238E27FC236}">
                  <a16:creationId xmlns:a16="http://schemas.microsoft.com/office/drawing/2014/main" id="{A64BFC9D-13D4-4109-9F19-0662CB8993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6" y="2213"/>
              <a:ext cx="4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34,000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64" name="Rectangle 126">
              <a:extLst>
                <a:ext uri="{FF2B5EF4-FFF2-40B4-BE49-F238E27FC236}">
                  <a16:creationId xmlns:a16="http://schemas.microsoft.com/office/drawing/2014/main" id="{5101B139-BF30-409C-B261-62CA3FAC4C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89" y="2213"/>
              <a:ext cx="133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£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65" name="Rectangle 127">
              <a:extLst>
                <a:ext uri="{FF2B5EF4-FFF2-40B4-BE49-F238E27FC236}">
                  <a16:creationId xmlns:a16="http://schemas.microsoft.com/office/drawing/2014/main" id="{2F8264DB-3158-4040-8180-26447033AA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33" y="2213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66" name="Rectangle 128">
              <a:extLst>
                <a:ext uri="{FF2B5EF4-FFF2-40B4-BE49-F238E27FC236}">
                  <a16:creationId xmlns:a16="http://schemas.microsoft.com/office/drawing/2014/main" id="{B47AD671-B8B8-436A-B1AF-1D8546A538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26" y="2213"/>
              <a:ext cx="4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£6,000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67" name="Rectangle 129">
              <a:extLst>
                <a:ext uri="{FF2B5EF4-FFF2-40B4-BE49-F238E27FC236}">
                  <a16:creationId xmlns:a16="http://schemas.microsoft.com/office/drawing/2014/main" id="{EE9F3F7A-8786-4D86-A29F-5B2284030D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36" y="2213"/>
              <a:ext cx="142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339933"/>
                  </a:solidFill>
                  <a:latin typeface="Arial" panose="020B0604020202020204" pitchFamily="34" charset="0"/>
                </a:rPr>
                <a:t> F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68" name="Rectangle 130">
              <a:extLst>
                <a:ext uri="{FF2B5EF4-FFF2-40B4-BE49-F238E27FC236}">
                  <a16:creationId xmlns:a16="http://schemas.microsoft.com/office/drawing/2014/main" id="{8FAFB94B-3F9C-4B33-9ED5-71A4DC98E0A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7" y="2420"/>
              <a:ext cx="1542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 Indirect materials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69" name="Rectangle 131">
              <a:extLst>
                <a:ext uri="{FF2B5EF4-FFF2-40B4-BE49-F238E27FC236}">
                  <a16:creationId xmlns:a16="http://schemas.microsoft.com/office/drawing/2014/main" id="{342E6CC3-1F8C-4D4E-B3A4-369D340F8A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61" y="2420"/>
              <a:ext cx="4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30,000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70" name="Rectangle 132">
              <a:extLst>
                <a:ext uri="{FF2B5EF4-FFF2-40B4-BE49-F238E27FC236}">
                  <a16:creationId xmlns:a16="http://schemas.microsoft.com/office/drawing/2014/main" id="{5EA50A06-CE2C-486A-AFAA-3EF2D4BF31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52" y="2420"/>
              <a:ext cx="17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71" name="Rectangle 133">
              <a:extLst>
                <a:ext uri="{FF2B5EF4-FFF2-40B4-BE49-F238E27FC236}">
                  <a16:creationId xmlns:a16="http://schemas.microsoft.com/office/drawing/2014/main" id="{3BA265A6-1F1B-4D90-B078-A811EC737B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61" y="2420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72" name="Rectangle 134">
              <a:extLst>
                <a:ext uri="{FF2B5EF4-FFF2-40B4-BE49-F238E27FC236}">
                  <a16:creationId xmlns:a16="http://schemas.microsoft.com/office/drawing/2014/main" id="{37484B34-F01D-4CA5-998A-CCF6514C35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6" y="2420"/>
              <a:ext cx="4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25,500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73" name="Rectangle 135">
              <a:extLst>
                <a:ext uri="{FF2B5EF4-FFF2-40B4-BE49-F238E27FC236}">
                  <a16:creationId xmlns:a16="http://schemas.microsoft.com/office/drawing/2014/main" id="{15A38142-6A22-4165-93AB-45FEC6E99A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89" y="2420"/>
              <a:ext cx="132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74" name="Rectangle 136">
              <a:extLst>
                <a:ext uri="{FF2B5EF4-FFF2-40B4-BE49-F238E27FC236}">
                  <a16:creationId xmlns:a16="http://schemas.microsoft.com/office/drawing/2014/main" id="{F8C4441E-53B0-449A-821E-C514A2A6A1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6" y="2420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75" name="Rectangle 137">
              <a:extLst>
                <a:ext uri="{FF2B5EF4-FFF2-40B4-BE49-F238E27FC236}">
                  <a16:creationId xmlns:a16="http://schemas.microsoft.com/office/drawing/2014/main" id="{86D4AF8C-6FC2-4880-B01C-4150BF9C241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18" y="2420"/>
              <a:ext cx="40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4,500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76" name="Rectangle 138">
              <a:extLst>
                <a:ext uri="{FF2B5EF4-FFF2-40B4-BE49-F238E27FC236}">
                  <a16:creationId xmlns:a16="http://schemas.microsoft.com/office/drawing/2014/main" id="{51488F7C-600E-43BB-97B8-1053C14396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36" y="2420"/>
              <a:ext cx="142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339933"/>
                  </a:solidFill>
                  <a:latin typeface="Arial" panose="020B0604020202020204" pitchFamily="34" charset="0"/>
                </a:rPr>
                <a:t> F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77" name="Rectangle 139">
              <a:extLst>
                <a:ext uri="{FF2B5EF4-FFF2-40B4-BE49-F238E27FC236}">
                  <a16:creationId xmlns:a16="http://schemas.microsoft.com/office/drawing/2014/main" id="{478C3CD7-C7F1-49F3-B866-24BD1F1AEE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7" y="2628"/>
              <a:ext cx="70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 Power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78" name="Rectangle 140">
              <a:extLst>
                <a:ext uri="{FF2B5EF4-FFF2-40B4-BE49-F238E27FC236}">
                  <a16:creationId xmlns:a16="http://schemas.microsoft.com/office/drawing/2014/main" id="{32792A62-0E03-4603-BE3E-9C82C6F7A0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52" y="2628"/>
              <a:ext cx="40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5,000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79" name="Rectangle 141">
              <a:extLst>
                <a:ext uri="{FF2B5EF4-FFF2-40B4-BE49-F238E27FC236}">
                  <a16:creationId xmlns:a16="http://schemas.microsoft.com/office/drawing/2014/main" id="{A945CF18-DE2B-45D7-8BAF-3D8A738886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52" y="2628"/>
              <a:ext cx="22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80" name="Rectangle 142">
              <a:extLst>
                <a:ext uri="{FF2B5EF4-FFF2-40B4-BE49-F238E27FC236}">
                  <a16:creationId xmlns:a16="http://schemas.microsoft.com/office/drawing/2014/main" id="{6767E38C-116F-44FD-8074-085AA76455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13" y="2628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81" name="Rectangle 143">
              <a:extLst>
                <a:ext uri="{FF2B5EF4-FFF2-40B4-BE49-F238E27FC236}">
                  <a16:creationId xmlns:a16="http://schemas.microsoft.com/office/drawing/2014/main" id="{1B8A98AD-B383-4DBB-BD4D-9FB81DB02B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37" y="2628"/>
              <a:ext cx="40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3,800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82" name="Rectangle 144">
              <a:extLst>
                <a:ext uri="{FF2B5EF4-FFF2-40B4-BE49-F238E27FC236}">
                  <a16:creationId xmlns:a16="http://schemas.microsoft.com/office/drawing/2014/main" id="{FAA407F0-FA62-412A-B867-55BD5522B0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89" y="2628"/>
              <a:ext cx="17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83" name="Rectangle 145">
              <a:extLst>
                <a:ext uri="{FF2B5EF4-FFF2-40B4-BE49-F238E27FC236}">
                  <a16:creationId xmlns:a16="http://schemas.microsoft.com/office/drawing/2014/main" id="{A15665BC-F502-4FD5-8C12-2F1D0CAAFD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8" y="2628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84" name="Rectangle 146">
              <a:extLst>
                <a:ext uri="{FF2B5EF4-FFF2-40B4-BE49-F238E27FC236}">
                  <a16:creationId xmlns:a16="http://schemas.microsoft.com/office/drawing/2014/main" id="{985F85A0-59E0-4FD4-AF36-0992708200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18" y="2628"/>
              <a:ext cx="40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1,200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85" name="Rectangle 147">
              <a:extLst>
                <a:ext uri="{FF2B5EF4-FFF2-40B4-BE49-F238E27FC236}">
                  <a16:creationId xmlns:a16="http://schemas.microsoft.com/office/drawing/2014/main" id="{DD58DF8F-C544-4CEA-AFD4-F763DA2A41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36" y="2628"/>
              <a:ext cx="142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339933"/>
                  </a:solidFill>
                  <a:latin typeface="Arial" panose="020B0604020202020204" pitchFamily="34" charset="0"/>
                </a:rPr>
                <a:t> F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86" name="Rectangle 148">
              <a:extLst>
                <a:ext uri="{FF2B5EF4-FFF2-40B4-BE49-F238E27FC236}">
                  <a16:creationId xmlns:a16="http://schemas.microsoft.com/office/drawing/2014/main" id="{E2D98B38-B6AA-40DD-8021-D4E91796B6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7" y="2933"/>
              <a:ext cx="88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Fixed costs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87" name="Rectangle 149">
              <a:extLst>
                <a:ext uri="{FF2B5EF4-FFF2-40B4-BE49-F238E27FC236}">
                  <a16:creationId xmlns:a16="http://schemas.microsoft.com/office/drawing/2014/main" id="{8C353F08-E8E6-43C1-A2F5-B340DA79C5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7" y="3140"/>
              <a:ext cx="11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 Depreciation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88" name="Rectangle 150">
              <a:extLst>
                <a:ext uri="{FF2B5EF4-FFF2-40B4-BE49-F238E27FC236}">
                  <a16:creationId xmlns:a16="http://schemas.microsoft.com/office/drawing/2014/main" id="{A554B8C5-1C68-4DC6-AB80-4634E98712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61" y="3140"/>
              <a:ext cx="4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12,000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89" name="Rectangle 151">
              <a:extLst>
                <a:ext uri="{FF2B5EF4-FFF2-40B4-BE49-F238E27FC236}">
                  <a16:creationId xmlns:a16="http://schemas.microsoft.com/office/drawing/2014/main" id="{FB5B2DB8-870B-40A8-BB03-5431196CBD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52" y="3140"/>
              <a:ext cx="17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90" name="Rectangle 152">
              <a:extLst>
                <a:ext uri="{FF2B5EF4-FFF2-40B4-BE49-F238E27FC236}">
                  <a16:creationId xmlns:a16="http://schemas.microsoft.com/office/drawing/2014/main" id="{9A0662D7-B1BB-48EA-B981-DE683B2695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61" y="3140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91" name="Rectangle 153">
              <a:extLst>
                <a:ext uri="{FF2B5EF4-FFF2-40B4-BE49-F238E27FC236}">
                  <a16:creationId xmlns:a16="http://schemas.microsoft.com/office/drawing/2014/main" id="{7E73624C-B5BC-4EA3-884F-F619FD4210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6" y="3140"/>
              <a:ext cx="4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12,000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92" name="Rectangle 154">
              <a:extLst>
                <a:ext uri="{FF2B5EF4-FFF2-40B4-BE49-F238E27FC236}">
                  <a16:creationId xmlns:a16="http://schemas.microsoft.com/office/drawing/2014/main" id="{F9DD350C-65C5-4050-B971-C40477328F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89" y="3140"/>
              <a:ext cx="132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93" name="Rectangle 155">
              <a:extLst>
                <a:ext uri="{FF2B5EF4-FFF2-40B4-BE49-F238E27FC236}">
                  <a16:creationId xmlns:a16="http://schemas.microsoft.com/office/drawing/2014/main" id="{11863A74-CE63-4AAE-9C58-BF82333B52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6" y="3140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94" name="Rectangle 156">
              <a:extLst>
                <a:ext uri="{FF2B5EF4-FFF2-40B4-BE49-F238E27FC236}">
                  <a16:creationId xmlns:a16="http://schemas.microsoft.com/office/drawing/2014/main" id="{8B94BE3E-F849-46E4-BB13-FE33832EFD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22" y="3140"/>
              <a:ext cx="485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     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95" name="Rectangle 157">
              <a:extLst>
                <a:ext uri="{FF2B5EF4-FFF2-40B4-BE49-F238E27FC236}">
                  <a16:creationId xmlns:a16="http://schemas.microsoft.com/office/drawing/2014/main" id="{84196261-1516-4268-B7A7-67E02A23F1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7" y="3348"/>
              <a:ext cx="97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 Insurance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96" name="Rectangle 158">
              <a:extLst>
                <a:ext uri="{FF2B5EF4-FFF2-40B4-BE49-F238E27FC236}">
                  <a16:creationId xmlns:a16="http://schemas.microsoft.com/office/drawing/2014/main" id="{F0C4117F-4BAB-4B09-9917-EF2FEDC5DD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52" y="3348"/>
              <a:ext cx="40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2,000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97" name="Rectangle 159">
              <a:extLst>
                <a:ext uri="{FF2B5EF4-FFF2-40B4-BE49-F238E27FC236}">
                  <a16:creationId xmlns:a16="http://schemas.microsoft.com/office/drawing/2014/main" id="{42392008-AF39-4520-B709-1E19EA26ED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52" y="3348"/>
              <a:ext cx="22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98" name="Rectangle 160">
              <a:extLst>
                <a:ext uri="{FF2B5EF4-FFF2-40B4-BE49-F238E27FC236}">
                  <a16:creationId xmlns:a16="http://schemas.microsoft.com/office/drawing/2014/main" id="{D3FB55D1-BEB4-4CD2-A270-39A572FD22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13" y="3348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299" name="Rectangle 161">
              <a:extLst>
                <a:ext uri="{FF2B5EF4-FFF2-40B4-BE49-F238E27FC236}">
                  <a16:creationId xmlns:a16="http://schemas.microsoft.com/office/drawing/2014/main" id="{52435A49-8370-4AB0-9DFB-6A55EC5E6C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37" y="3348"/>
              <a:ext cx="40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2,050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300" name="Rectangle 162">
              <a:extLst>
                <a:ext uri="{FF2B5EF4-FFF2-40B4-BE49-F238E27FC236}">
                  <a16:creationId xmlns:a16="http://schemas.microsoft.com/office/drawing/2014/main" id="{1618488D-9E79-47E6-B664-440E6518CA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89" y="3348"/>
              <a:ext cx="17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301" name="Rectangle 163">
              <a:extLst>
                <a:ext uri="{FF2B5EF4-FFF2-40B4-BE49-F238E27FC236}">
                  <a16:creationId xmlns:a16="http://schemas.microsoft.com/office/drawing/2014/main" id="{422C029A-8E3F-4245-BC4C-528854218C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8" y="3348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302" name="Rectangle 164">
              <a:extLst>
                <a:ext uri="{FF2B5EF4-FFF2-40B4-BE49-F238E27FC236}">
                  <a16:creationId xmlns:a16="http://schemas.microsoft.com/office/drawing/2014/main" id="{2251AA7E-4A72-4C1B-91D3-181D7F4DC5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40" y="3348"/>
              <a:ext cx="17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50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303" name="Rectangle 165">
              <a:extLst>
                <a:ext uri="{FF2B5EF4-FFF2-40B4-BE49-F238E27FC236}">
                  <a16:creationId xmlns:a16="http://schemas.microsoft.com/office/drawing/2014/main" id="{611F69E7-9D41-44F1-9316-D1EA3C4D67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23" y="3348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339933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304" name="Rectangle 166">
              <a:extLst>
                <a:ext uri="{FF2B5EF4-FFF2-40B4-BE49-F238E27FC236}">
                  <a16:creationId xmlns:a16="http://schemas.microsoft.com/office/drawing/2014/main" id="{53513911-9729-461F-9D51-59BF5AD130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75" y="3348"/>
              <a:ext cx="11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U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305" name="Rectangle 167">
              <a:extLst>
                <a:ext uri="{FF2B5EF4-FFF2-40B4-BE49-F238E27FC236}">
                  <a16:creationId xmlns:a16="http://schemas.microsoft.com/office/drawing/2014/main" id="{E136C107-AC64-41B7-80A3-42BB4D395C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7" y="3653"/>
              <a:ext cx="160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Total overhead costs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306" name="Rectangle 168">
              <a:extLst>
                <a:ext uri="{FF2B5EF4-FFF2-40B4-BE49-F238E27FC236}">
                  <a16:creationId xmlns:a16="http://schemas.microsoft.com/office/drawing/2014/main" id="{24A64D74-DD26-46AC-BF15-471BA5799E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61" y="3653"/>
              <a:ext cx="4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89,000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307" name="Rectangle 169">
              <a:extLst>
                <a:ext uri="{FF2B5EF4-FFF2-40B4-BE49-F238E27FC236}">
                  <a16:creationId xmlns:a16="http://schemas.microsoft.com/office/drawing/2014/main" id="{E5354E02-AB8B-4FA5-BE56-69666D8B7F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52" y="3653"/>
              <a:ext cx="177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£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308" name="Rectangle 170">
              <a:extLst>
                <a:ext uri="{FF2B5EF4-FFF2-40B4-BE49-F238E27FC236}">
                  <a16:creationId xmlns:a16="http://schemas.microsoft.com/office/drawing/2014/main" id="{366B574F-BFD5-4CC1-980E-A1D5F1E2D8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48" y="3653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309" name="Rectangle 171">
              <a:extLst>
                <a:ext uri="{FF2B5EF4-FFF2-40B4-BE49-F238E27FC236}">
                  <a16:creationId xmlns:a16="http://schemas.microsoft.com/office/drawing/2014/main" id="{31F30778-6978-4816-8876-AD9F6682FB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6" y="3653"/>
              <a:ext cx="4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77,350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310" name="Rectangle 172">
              <a:extLst>
                <a:ext uri="{FF2B5EF4-FFF2-40B4-BE49-F238E27FC236}">
                  <a16:creationId xmlns:a16="http://schemas.microsoft.com/office/drawing/2014/main" id="{F0446A7D-66B6-424B-A81F-22339A88F6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89" y="3653"/>
              <a:ext cx="133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£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311" name="Rectangle 173">
              <a:extLst>
                <a:ext uri="{FF2B5EF4-FFF2-40B4-BE49-F238E27FC236}">
                  <a16:creationId xmlns:a16="http://schemas.microsoft.com/office/drawing/2014/main" id="{27F6232B-69AD-44DE-8E6A-A6870538E4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33" y="3653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312" name="Rectangle 174">
              <a:extLst>
                <a:ext uri="{FF2B5EF4-FFF2-40B4-BE49-F238E27FC236}">
                  <a16:creationId xmlns:a16="http://schemas.microsoft.com/office/drawing/2014/main" id="{AD7E1A98-0556-446A-84CC-604DA56778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35" y="3640"/>
              <a:ext cx="57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£11,650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313" name="Rectangle 175">
              <a:extLst>
                <a:ext uri="{FF2B5EF4-FFF2-40B4-BE49-F238E27FC236}">
                  <a16:creationId xmlns:a16="http://schemas.microsoft.com/office/drawing/2014/main" id="{D343C616-643B-4423-858F-E3D58219A0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36" y="3640"/>
              <a:ext cx="142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339933"/>
                  </a:solidFill>
                  <a:latin typeface="Arial" panose="020B0604020202020204" pitchFamily="34" charset="0"/>
                </a:rPr>
                <a:t> F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6314" name="Line 176">
              <a:extLst>
                <a:ext uri="{FF2B5EF4-FFF2-40B4-BE49-F238E27FC236}">
                  <a16:creationId xmlns:a16="http://schemas.microsoft.com/office/drawing/2014/main" id="{BBB6582D-FB54-422B-BC83-91778D17E4B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21" y="1066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315" name="Rectangle 177">
              <a:extLst>
                <a:ext uri="{FF2B5EF4-FFF2-40B4-BE49-F238E27FC236}">
                  <a16:creationId xmlns:a16="http://schemas.microsoft.com/office/drawing/2014/main" id="{70A0D157-2EA4-452A-9624-DA5EE376AF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1" y="1054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316" name="Line 178">
              <a:extLst>
                <a:ext uri="{FF2B5EF4-FFF2-40B4-BE49-F238E27FC236}">
                  <a16:creationId xmlns:a16="http://schemas.microsoft.com/office/drawing/2014/main" id="{9EF352D3-9249-40AC-8C46-8FBA9885BDAC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576" y="1066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317" name="Rectangle 179">
              <a:extLst>
                <a:ext uri="{FF2B5EF4-FFF2-40B4-BE49-F238E27FC236}">
                  <a16:creationId xmlns:a16="http://schemas.microsoft.com/office/drawing/2014/main" id="{64D4028E-CF64-438B-9F72-7C8C2D4585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76" y="1054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318" name="Line 180">
              <a:extLst>
                <a:ext uri="{FF2B5EF4-FFF2-40B4-BE49-F238E27FC236}">
                  <a16:creationId xmlns:a16="http://schemas.microsoft.com/office/drawing/2014/main" id="{E52D78A0-0FBB-4144-BE63-5F6D2F2C956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360" y="1066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319" name="Rectangle 181">
              <a:extLst>
                <a:ext uri="{FF2B5EF4-FFF2-40B4-BE49-F238E27FC236}">
                  <a16:creationId xmlns:a16="http://schemas.microsoft.com/office/drawing/2014/main" id="{7A09701B-F919-4212-9D97-D6A7281674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0" y="1054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320" name="Line 182">
              <a:extLst>
                <a:ext uri="{FF2B5EF4-FFF2-40B4-BE49-F238E27FC236}">
                  <a16:creationId xmlns:a16="http://schemas.microsoft.com/office/drawing/2014/main" id="{3D6D62B7-0625-46C5-9FEE-DE7FA4E866BB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249" y="1066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321" name="Rectangle 183">
              <a:extLst>
                <a:ext uri="{FF2B5EF4-FFF2-40B4-BE49-F238E27FC236}">
                  <a16:creationId xmlns:a16="http://schemas.microsoft.com/office/drawing/2014/main" id="{A0269DD2-36A1-4081-B5A9-C3E8975E25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49" y="1054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322" name="Line 184">
              <a:extLst>
                <a:ext uri="{FF2B5EF4-FFF2-40B4-BE49-F238E27FC236}">
                  <a16:creationId xmlns:a16="http://schemas.microsoft.com/office/drawing/2014/main" id="{D7904259-5D9C-4765-B0EE-313B48F0B16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497" y="1066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323" name="Rectangle 185">
              <a:extLst>
                <a:ext uri="{FF2B5EF4-FFF2-40B4-BE49-F238E27FC236}">
                  <a16:creationId xmlns:a16="http://schemas.microsoft.com/office/drawing/2014/main" id="{E07BE446-ED07-45E0-BFFE-1003E4F0B6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7" y="1054"/>
              <a:ext cx="14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324" name="Line 186">
              <a:extLst>
                <a:ext uri="{FF2B5EF4-FFF2-40B4-BE49-F238E27FC236}">
                  <a16:creationId xmlns:a16="http://schemas.microsoft.com/office/drawing/2014/main" id="{1519D49A-487E-4386-AC57-37D7392E99A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334" y="1066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325" name="Rectangle 187">
              <a:extLst>
                <a:ext uri="{FF2B5EF4-FFF2-40B4-BE49-F238E27FC236}">
                  <a16:creationId xmlns:a16="http://schemas.microsoft.com/office/drawing/2014/main" id="{3B520DA5-5EB3-44F4-8DD3-9D94D97786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34" y="1054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326" name="Line 188">
              <a:extLst>
                <a:ext uri="{FF2B5EF4-FFF2-40B4-BE49-F238E27FC236}">
                  <a16:creationId xmlns:a16="http://schemas.microsoft.com/office/drawing/2014/main" id="{C9EC2B5F-A34B-4D8C-8495-F09E4C5765B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582" y="1066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327" name="Rectangle 189">
              <a:extLst>
                <a:ext uri="{FF2B5EF4-FFF2-40B4-BE49-F238E27FC236}">
                  <a16:creationId xmlns:a16="http://schemas.microsoft.com/office/drawing/2014/main" id="{9BBEFEB2-7F8C-420B-8037-5DFB42BF64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82" y="1054"/>
              <a:ext cx="14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328" name="Line 190">
              <a:extLst>
                <a:ext uri="{FF2B5EF4-FFF2-40B4-BE49-F238E27FC236}">
                  <a16:creationId xmlns:a16="http://schemas.microsoft.com/office/drawing/2014/main" id="{52EBE630-B4BC-48FE-A5BB-1EC416420A2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60" y="1591"/>
              <a:ext cx="3072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329" name="Rectangle 191">
              <a:extLst>
                <a:ext uri="{FF2B5EF4-FFF2-40B4-BE49-F238E27FC236}">
                  <a16:creationId xmlns:a16="http://schemas.microsoft.com/office/drawing/2014/main" id="{4427D099-7983-4EB3-855B-4211CD2C55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0" y="1591"/>
              <a:ext cx="3072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330" name="Line 192">
              <a:extLst>
                <a:ext uri="{FF2B5EF4-FFF2-40B4-BE49-F238E27FC236}">
                  <a16:creationId xmlns:a16="http://schemas.microsoft.com/office/drawing/2014/main" id="{49A9B3AA-6641-4F3E-BA9D-949AE046723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419" y="1066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331" name="Rectangle 193">
              <a:extLst>
                <a:ext uri="{FF2B5EF4-FFF2-40B4-BE49-F238E27FC236}">
                  <a16:creationId xmlns:a16="http://schemas.microsoft.com/office/drawing/2014/main" id="{9B362BA6-0753-41B4-9CE9-06F774D850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19" y="1054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332" name="Line 194">
              <a:extLst>
                <a:ext uri="{FF2B5EF4-FFF2-40B4-BE49-F238E27FC236}">
                  <a16:creationId xmlns:a16="http://schemas.microsoft.com/office/drawing/2014/main" id="{2AC457AA-0F44-4D1B-AEF2-CF7765840FF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60" y="1896"/>
              <a:ext cx="902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333" name="Rectangle 195">
              <a:extLst>
                <a:ext uri="{FF2B5EF4-FFF2-40B4-BE49-F238E27FC236}">
                  <a16:creationId xmlns:a16="http://schemas.microsoft.com/office/drawing/2014/main" id="{05927779-6202-4E58-8973-F783E1203B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0" y="1896"/>
              <a:ext cx="902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334" name="Line 196">
              <a:extLst>
                <a:ext uri="{FF2B5EF4-FFF2-40B4-BE49-F238E27FC236}">
                  <a16:creationId xmlns:a16="http://schemas.microsoft.com/office/drawing/2014/main" id="{FA78D528-107B-4463-96D1-BEAE3FFBDF4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97" y="1896"/>
              <a:ext cx="850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335" name="Rectangle 197">
              <a:extLst>
                <a:ext uri="{FF2B5EF4-FFF2-40B4-BE49-F238E27FC236}">
                  <a16:creationId xmlns:a16="http://schemas.microsoft.com/office/drawing/2014/main" id="{08B9730B-3D43-436C-B856-60BB4681AA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7" y="1896"/>
              <a:ext cx="850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336" name="Line 198">
              <a:extLst>
                <a:ext uri="{FF2B5EF4-FFF2-40B4-BE49-F238E27FC236}">
                  <a16:creationId xmlns:a16="http://schemas.microsoft.com/office/drawing/2014/main" id="{4A73EA0E-79A0-4EA8-AD39-B5907DB58BB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82" y="1896"/>
              <a:ext cx="850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337" name="Rectangle 199">
              <a:extLst>
                <a:ext uri="{FF2B5EF4-FFF2-40B4-BE49-F238E27FC236}">
                  <a16:creationId xmlns:a16="http://schemas.microsoft.com/office/drawing/2014/main" id="{B3214147-EF6D-4D88-86AF-4C6C0031C2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82" y="1896"/>
              <a:ext cx="850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338" name="Line 200">
              <a:extLst>
                <a:ext uri="{FF2B5EF4-FFF2-40B4-BE49-F238E27FC236}">
                  <a16:creationId xmlns:a16="http://schemas.microsoft.com/office/drawing/2014/main" id="{F8107C3C-C107-4F28-B790-81065223B96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60" y="3543"/>
              <a:ext cx="902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339" name="Rectangle 201">
              <a:extLst>
                <a:ext uri="{FF2B5EF4-FFF2-40B4-BE49-F238E27FC236}">
                  <a16:creationId xmlns:a16="http://schemas.microsoft.com/office/drawing/2014/main" id="{B28ED346-E831-426D-90BE-B809C1FAF0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0" y="3543"/>
              <a:ext cx="902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340" name="Line 202">
              <a:extLst>
                <a:ext uri="{FF2B5EF4-FFF2-40B4-BE49-F238E27FC236}">
                  <a16:creationId xmlns:a16="http://schemas.microsoft.com/office/drawing/2014/main" id="{B328970E-3245-40E1-A038-51F51DB0195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97" y="3543"/>
              <a:ext cx="850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341" name="Rectangle 203">
              <a:extLst>
                <a:ext uri="{FF2B5EF4-FFF2-40B4-BE49-F238E27FC236}">
                  <a16:creationId xmlns:a16="http://schemas.microsoft.com/office/drawing/2014/main" id="{680D2932-ECBE-4784-99DC-B304E858AB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7" y="3543"/>
              <a:ext cx="850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342" name="Line 204">
              <a:extLst>
                <a:ext uri="{FF2B5EF4-FFF2-40B4-BE49-F238E27FC236}">
                  <a16:creationId xmlns:a16="http://schemas.microsoft.com/office/drawing/2014/main" id="{50F39591-89BE-4686-843F-C2589AB8646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82" y="3543"/>
              <a:ext cx="850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343" name="Rectangle 205">
              <a:extLst>
                <a:ext uri="{FF2B5EF4-FFF2-40B4-BE49-F238E27FC236}">
                  <a16:creationId xmlns:a16="http://schemas.microsoft.com/office/drawing/2014/main" id="{813F5C21-3E59-400A-848D-524806D3E4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82" y="3543"/>
              <a:ext cx="850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344" name="Line 206">
              <a:extLst>
                <a:ext uri="{FF2B5EF4-FFF2-40B4-BE49-F238E27FC236}">
                  <a16:creationId xmlns:a16="http://schemas.microsoft.com/office/drawing/2014/main" id="{97CED55A-22E7-4A87-AC9D-6D10559ACD0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73" y="3848"/>
              <a:ext cx="876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345" name="Rectangle 207">
              <a:extLst>
                <a:ext uri="{FF2B5EF4-FFF2-40B4-BE49-F238E27FC236}">
                  <a16:creationId xmlns:a16="http://schemas.microsoft.com/office/drawing/2014/main" id="{8385EAB9-1FA3-4CC4-95F6-F02AFC2806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73" y="3848"/>
              <a:ext cx="876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346" name="Line 208">
              <a:extLst>
                <a:ext uri="{FF2B5EF4-FFF2-40B4-BE49-F238E27FC236}">
                  <a16:creationId xmlns:a16="http://schemas.microsoft.com/office/drawing/2014/main" id="{CF412B9A-B330-4BB1-83C1-86D52ED7A20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73" y="3872"/>
              <a:ext cx="876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347" name="Rectangle 209">
              <a:extLst>
                <a:ext uri="{FF2B5EF4-FFF2-40B4-BE49-F238E27FC236}">
                  <a16:creationId xmlns:a16="http://schemas.microsoft.com/office/drawing/2014/main" id="{90FADA94-2AE9-4C5E-AFD0-AFB2B4690E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73" y="3872"/>
              <a:ext cx="876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348" name="Line 210">
              <a:extLst>
                <a:ext uri="{FF2B5EF4-FFF2-40B4-BE49-F238E27FC236}">
                  <a16:creationId xmlns:a16="http://schemas.microsoft.com/office/drawing/2014/main" id="{E9104CB4-E23B-49EE-997C-5620C4A4018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11" y="3848"/>
              <a:ext cx="823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349" name="Rectangle 211">
              <a:extLst>
                <a:ext uri="{FF2B5EF4-FFF2-40B4-BE49-F238E27FC236}">
                  <a16:creationId xmlns:a16="http://schemas.microsoft.com/office/drawing/2014/main" id="{676BDA67-CF6A-43DF-85CE-8BC4830D47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11" y="3848"/>
              <a:ext cx="823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350" name="Line 212">
              <a:extLst>
                <a:ext uri="{FF2B5EF4-FFF2-40B4-BE49-F238E27FC236}">
                  <a16:creationId xmlns:a16="http://schemas.microsoft.com/office/drawing/2014/main" id="{756D6E97-4495-4AF1-8CAA-411FF571413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11" y="3872"/>
              <a:ext cx="823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351" name="Rectangle 213">
              <a:extLst>
                <a:ext uri="{FF2B5EF4-FFF2-40B4-BE49-F238E27FC236}">
                  <a16:creationId xmlns:a16="http://schemas.microsoft.com/office/drawing/2014/main" id="{E39F8DD5-611C-4B26-A79D-4C2D501346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11" y="3872"/>
              <a:ext cx="823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352" name="Line 214">
              <a:extLst>
                <a:ext uri="{FF2B5EF4-FFF2-40B4-BE49-F238E27FC236}">
                  <a16:creationId xmlns:a16="http://schemas.microsoft.com/office/drawing/2014/main" id="{370635EC-05BB-4D84-9EBB-BC87E3037CB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96" y="3848"/>
              <a:ext cx="823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353" name="Rectangle 215">
              <a:extLst>
                <a:ext uri="{FF2B5EF4-FFF2-40B4-BE49-F238E27FC236}">
                  <a16:creationId xmlns:a16="http://schemas.microsoft.com/office/drawing/2014/main" id="{BD740A34-F5F8-4527-85F1-BBBFA35FA2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96" y="3848"/>
              <a:ext cx="823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354" name="Line 216">
              <a:extLst>
                <a:ext uri="{FF2B5EF4-FFF2-40B4-BE49-F238E27FC236}">
                  <a16:creationId xmlns:a16="http://schemas.microsoft.com/office/drawing/2014/main" id="{ED97916A-E0FF-41EF-910C-EEE46A9D4EA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96" y="3872"/>
              <a:ext cx="823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355" name="Rectangle 217">
              <a:extLst>
                <a:ext uri="{FF2B5EF4-FFF2-40B4-BE49-F238E27FC236}">
                  <a16:creationId xmlns:a16="http://schemas.microsoft.com/office/drawing/2014/main" id="{780EBC2E-7D92-4F3C-AB32-3354CFC51B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96" y="3872"/>
              <a:ext cx="823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356" name="Rectangle 218">
              <a:extLst>
                <a:ext uri="{FF2B5EF4-FFF2-40B4-BE49-F238E27FC236}">
                  <a16:creationId xmlns:a16="http://schemas.microsoft.com/office/drawing/2014/main" id="{AF94F184-EF7C-4434-B794-6DD3BB990C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8" y="1054"/>
              <a:ext cx="39" cy="292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357" name="Line 219">
              <a:extLst>
                <a:ext uri="{FF2B5EF4-FFF2-40B4-BE49-F238E27FC236}">
                  <a16:creationId xmlns:a16="http://schemas.microsoft.com/office/drawing/2014/main" id="{B3ACF5D1-34CE-4402-8BD9-560ABA27E7E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78" y="1066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358" name="Rectangle 220">
              <a:extLst>
                <a:ext uri="{FF2B5EF4-FFF2-40B4-BE49-F238E27FC236}">
                  <a16:creationId xmlns:a16="http://schemas.microsoft.com/office/drawing/2014/main" id="{FADBA1CB-495A-4642-AF49-A27825C44D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8" y="1054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359" name="Line 221">
              <a:extLst>
                <a:ext uri="{FF2B5EF4-FFF2-40B4-BE49-F238E27FC236}">
                  <a16:creationId xmlns:a16="http://schemas.microsoft.com/office/drawing/2014/main" id="{45FDA12F-7154-4D9B-8FD9-632A7FC1380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112" y="1066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360" name="Rectangle 222">
              <a:extLst>
                <a:ext uri="{FF2B5EF4-FFF2-40B4-BE49-F238E27FC236}">
                  <a16:creationId xmlns:a16="http://schemas.microsoft.com/office/drawing/2014/main" id="{189A0DC3-1A01-4DAB-8CF6-6B94EB5C78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12" y="1054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361" name="Rectangle 223">
              <a:extLst>
                <a:ext uri="{FF2B5EF4-FFF2-40B4-BE49-F238E27FC236}">
                  <a16:creationId xmlns:a16="http://schemas.microsoft.com/office/drawing/2014/main" id="{52163658-D6A7-46A7-A84F-23C0BC09BF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63" y="1090"/>
              <a:ext cx="39" cy="289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362" name="Line 224">
              <a:extLst>
                <a:ext uri="{FF2B5EF4-FFF2-40B4-BE49-F238E27FC236}">
                  <a16:creationId xmlns:a16="http://schemas.microsoft.com/office/drawing/2014/main" id="{8876757F-B987-42CC-BA98-BE70F6ABA75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1" y="398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363" name="Rectangle 225">
              <a:extLst>
                <a:ext uri="{FF2B5EF4-FFF2-40B4-BE49-F238E27FC236}">
                  <a16:creationId xmlns:a16="http://schemas.microsoft.com/office/drawing/2014/main" id="{BDEA7CD6-2E04-42B4-B600-A87D7E5720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1" y="3982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364" name="Line 226">
              <a:extLst>
                <a:ext uri="{FF2B5EF4-FFF2-40B4-BE49-F238E27FC236}">
                  <a16:creationId xmlns:a16="http://schemas.microsoft.com/office/drawing/2014/main" id="{5428436B-A88D-45BE-8F5B-A56D328985D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8" y="398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365" name="Rectangle 227">
              <a:extLst>
                <a:ext uri="{FF2B5EF4-FFF2-40B4-BE49-F238E27FC236}">
                  <a16:creationId xmlns:a16="http://schemas.microsoft.com/office/drawing/2014/main" id="{A963682A-C7E9-4DEB-AA09-6FB412A22C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8" y="3982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366" name="Line 228">
              <a:extLst>
                <a:ext uri="{FF2B5EF4-FFF2-40B4-BE49-F238E27FC236}">
                  <a16:creationId xmlns:a16="http://schemas.microsoft.com/office/drawing/2014/main" id="{ACFA67C5-2F42-4D13-988F-D356650CB37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12" y="398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367" name="Rectangle 229">
              <a:extLst>
                <a:ext uri="{FF2B5EF4-FFF2-40B4-BE49-F238E27FC236}">
                  <a16:creationId xmlns:a16="http://schemas.microsoft.com/office/drawing/2014/main" id="{DF68511B-701C-4509-A52C-004C03392D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12" y="3982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368" name="Line 230">
              <a:extLst>
                <a:ext uri="{FF2B5EF4-FFF2-40B4-BE49-F238E27FC236}">
                  <a16:creationId xmlns:a16="http://schemas.microsoft.com/office/drawing/2014/main" id="{AECA746F-F595-4559-B64E-ADA74E08705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60" y="398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369" name="Rectangle 231">
              <a:extLst>
                <a:ext uri="{FF2B5EF4-FFF2-40B4-BE49-F238E27FC236}">
                  <a16:creationId xmlns:a16="http://schemas.microsoft.com/office/drawing/2014/main" id="{2BFAAF9D-5913-456F-A19B-86448E2211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0" y="3982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370" name="Line 232">
              <a:extLst>
                <a:ext uri="{FF2B5EF4-FFF2-40B4-BE49-F238E27FC236}">
                  <a16:creationId xmlns:a16="http://schemas.microsoft.com/office/drawing/2014/main" id="{60181B54-76D4-41FD-9C62-DFC5952BC43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49" y="398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371" name="Rectangle 233">
              <a:extLst>
                <a:ext uri="{FF2B5EF4-FFF2-40B4-BE49-F238E27FC236}">
                  <a16:creationId xmlns:a16="http://schemas.microsoft.com/office/drawing/2014/main" id="{792FD432-F1E5-481D-BB1D-36424DE884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49" y="3982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372" name="Line 234">
              <a:extLst>
                <a:ext uri="{FF2B5EF4-FFF2-40B4-BE49-F238E27FC236}">
                  <a16:creationId xmlns:a16="http://schemas.microsoft.com/office/drawing/2014/main" id="{F1F5546D-EDBA-496A-9C98-959FF6E8AF7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97" y="398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373" name="Rectangle 235">
              <a:extLst>
                <a:ext uri="{FF2B5EF4-FFF2-40B4-BE49-F238E27FC236}">
                  <a16:creationId xmlns:a16="http://schemas.microsoft.com/office/drawing/2014/main" id="{46943C57-7382-4CE5-BC38-5AD612249B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7" y="3982"/>
              <a:ext cx="14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374" name="Line 236">
              <a:extLst>
                <a:ext uri="{FF2B5EF4-FFF2-40B4-BE49-F238E27FC236}">
                  <a16:creationId xmlns:a16="http://schemas.microsoft.com/office/drawing/2014/main" id="{C1ABCD93-3F65-442F-820C-09773A85288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34" y="398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375" name="Rectangle 237">
              <a:extLst>
                <a:ext uri="{FF2B5EF4-FFF2-40B4-BE49-F238E27FC236}">
                  <a16:creationId xmlns:a16="http://schemas.microsoft.com/office/drawing/2014/main" id="{8BF6AA29-07E1-462F-A7E6-BB9C35263F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34" y="3982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376" name="Line 238">
              <a:extLst>
                <a:ext uri="{FF2B5EF4-FFF2-40B4-BE49-F238E27FC236}">
                  <a16:creationId xmlns:a16="http://schemas.microsoft.com/office/drawing/2014/main" id="{CDBC2AA2-C6F3-4009-851D-803C77F2BDB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82" y="398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377" name="Rectangle 239">
              <a:extLst>
                <a:ext uri="{FF2B5EF4-FFF2-40B4-BE49-F238E27FC236}">
                  <a16:creationId xmlns:a16="http://schemas.microsoft.com/office/drawing/2014/main" id="{A0A71D28-F317-46E8-8290-09ED58BC41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82" y="3982"/>
              <a:ext cx="14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378" name="Line 240">
              <a:extLst>
                <a:ext uri="{FF2B5EF4-FFF2-40B4-BE49-F238E27FC236}">
                  <a16:creationId xmlns:a16="http://schemas.microsoft.com/office/drawing/2014/main" id="{7844F8CE-B029-4FC5-A565-9613F659103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419" y="398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379" name="Rectangle 241">
              <a:extLst>
                <a:ext uri="{FF2B5EF4-FFF2-40B4-BE49-F238E27FC236}">
                  <a16:creationId xmlns:a16="http://schemas.microsoft.com/office/drawing/2014/main" id="{FCD00E42-6ED6-495D-8500-9A43788FEB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19" y="3982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380" name="Line 242">
              <a:extLst>
                <a:ext uri="{FF2B5EF4-FFF2-40B4-BE49-F238E27FC236}">
                  <a16:creationId xmlns:a16="http://schemas.microsoft.com/office/drawing/2014/main" id="{759F1828-52E3-454B-99E1-1FA3F3966BD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576" y="398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381" name="Rectangle 243">
              <a:extLst>
                <a:ext uri="{FF2B5EF4-FFF2-40B4-BE49-F238E27FC236}">
                  <a16:creationId xmlns:a16="http://schemas.microsoft.com/office/drawing/2014/main" id="{7F8B2328-F84F-41DF-81FB-DD75CD53C1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76" y="3982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382" name="Rectangle 244">
              <a:extLst>
                <a:ext uri="{FF2B5EF4-FFF2-40B4-BE49-F238E27FC236}">
                  <a16:creationId xmlns:a16="http://schemas.microsoft.com/office/drawing/2014/main" id="{E1304DDF-B9D3-441B-8A8D-340AD29D0E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7" y="1054"/>
              <a:ext cx="5255" cy="3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383" name="Rectangle 245">
              <a:extLst>
                <a:ext uri="{FF2B5EF4-FFF2-40B4-BE49-F238E27FC236}">
                  <a16:creationId xmlns:a16="http://schemas.microsoft.com/office/drawing/2014/main" id="{FFDCCEAB-DC83-425D-9FD1-58BA20AACC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7" y="3958"/>
              <a:ext cx="5216" cy="24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6148" name="Rectangle 3">
            <a:extLst>
              <a:ext uri="{FF2B5EF4-FFF2-40B4-BE49-F238E27FC236}">
                <a16:creationId xmlns:a16="http://schemas.microsoft.com/office/drawing/2014/main" id="{38C7C0C5-48CE-429A-BD11-FCD405E4105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57375" y="227013"/>
            <a:ext cx="843915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en-US" sz="2800" dirty="0"/>
              <a:t>Static Budgets and Performance Reports</a:t>
            </a:r>
          </a:p>
        </p:txBody>
      </p:sp>
      <p:sp>
        <p:nvSpPr>
          <p:cNvPr id="6149" name="Oval 5">
            <a:extLst>
              <a:ext uri="{FF2B5EF4-FFF2-40B4-BE49-F238E27FC236}">
                <a16:creationId xmlns:a16="http://schemas.microsoft.com/office/drawing/2014/main" id="{DB6C594C-C885-4FDB-B348-A0452C5E46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94466" y="5154612"/>
            <a:ext cx="334963" cy="508000"/>
          </a:xfrm>
          <a:prstGeom prst="ellipse">
            <a:avLst/>
          </a:prstGeom>
          <a:noFill/>
          <a:ln w="25400">
            <a:solidFill>
              <a:srgbClr val="3399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6150" name="Oval 6">
            <a:extLst>
              <a:ext uri="{FF2B5EF4-FFF2-40B4-BE49-F238E27FC236}">
                <a16:creationId xmlns:a16="http://schemas.microsoft.com/office/drawing/2014/main" id="{7BF150CB-8E86-48B3-9BB1-24F7E3CB81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46840" y="2938462"/>
            <a:ext cx="431800" cy="1117600"/>
          </a:xfrm>
          <a:prstGeom prst="ellipse">
            <a:avLst/>
          </a:prstGeom>
          <a:noFill/>
          <a:ln w="25400">
            <a:solidFill>
              <a:srgbClr val="3399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6151" name="Line 8">
            <a:extLst>
              <a:ext uri="{FF2B5EF4-FFF2-40B4-BE49-F238E27FC236}">
                <a16:creationId xmlns:a16="http://schemas.microsoft.com/office/drawing/2014/main" id="{187ABE0B-7A3F-4B36-81D0-64E25C886DF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491140" y="3973512"/>
            <a:ext cx="1282700" cy="419100"/>
          </a:xfrm>
          <a:prstGeom prst="line">
            <a:avLst/>
          </a:prstGeom>
          <a:noFill/>
          <a:ln w="25400">
            <a:solidFill>
              <a:srgbClr val="339933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52" name="Line 9">
            <a:extLst>
              <a:ext uri="{FF2B5EF4-FFF2-40B4-BE49-F238E27FC236}">
                <a16:creationId xmlns:a16="http://schemas.microsoft.com/office/drawing/2014/main" id="{4FD3CC98-4095-48C7-A20E-3403AAFC2F69}"/>
              </a:ext>
            </a:extLst>
          </p:cNvPr>
          <p:cNvSpPr>
            <a:spLocks noChangeShapeType="1"/>
          </p:cNvSpPr>
          <p:nvPr/>
        </p:nvSpPr>
        <p:spPr bwMode="auto">
          <a:xfrm>
            <a:off x="8478440" y="4379912"/>
            <a:ext cx="1270000" cy="965200"/>
          </a:xfrm>
          <a:prstGeom prst="line">
            <a:avLst/>
          </a:prstGeom>
          <a:noFill/>
          <a:ln w="25400">
            <a:solidFill>
              <a:srgbClr val="339933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53" name="Rectangle 7">
            <a:extLst>
              <a:ext uri="{FF2B5EF4-FFF2-40B4-BE49-F238E27FC236}">
                <a16:creationId xmlns:a16="http://schemas.microsoft.com/office/drawing/2014/main" id="{A1C3CF46-C5C9-44ED-BF4F-4917F80A12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88766" y="3911600"/>
            <a:ext cx="6365875" cy="844550"/>
          </a:xfrm>
          <a:prstGeom prst="rect">
            <a:avLst/>
          </a:prstGeom>
          <a:solidFill>
            <a:srgbClr val="FFFFCC"/>
          </a:solidFill>
          <a:ln w="25400">
            <a:solidFill>
              <a:srgbClr val="339933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en-US" sz="2400" b="1" dirty="0">
                <a:solidFill>
                  <a:srgbClr val="037C03"/>
                </a:solidFill>
                <a:latin typeface="Arial" panose="020B0604020202020204" pitchFamily="34" charset="0"/>
              </a:rPr>
              <a:t>F = favourable variance that occurs when </a:t>
            </a:r>
            <a:r>
              <a:rPr lang="en-US" altLang="en-US" sz="2400" b="1" dirty="0">
                <a:latin typeface="Arial" panose="020B0604020202020204" pitchFamily="34" charset="0"/>
              </a:rPr>
              <a:t>actual costs are less than budgeted costs. </a:t>
            </a:r>
          </a:p>
        </p:txBody>
      </p:sp>
      <p:sp>
        <p:nvSpPr>
          <p:cNvPr id="6154" name="Text Box 17">
            <a:extLst>
              <a:ext uri="{FF2B5EF4-FFF2-40B4-BE49-F238E27FC236}">
                <a16:creationId xmlns:a16="http://schemas.microsoft.com/office/drawing/2014/main" id="{9B090CEB-6A84-4857-8646-9DA4FA61DC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3391" y="1492250"/>
            <a:ext cx="19272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800" b="1" dirty="0" err="1">
                <a:latin typeface="Arial" panose="020B0604020202020204" pitchFamily="34" charset="0"/>
              </a:rPr>
              <a:t>CheeseCo</a:t>
            </a:r>
            <a:endParaRPr lang="en-US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567C3C-A5FC-4654-8C13-9819C23A4533}" type="slidenum">
              <a:rPr lang="en-GB" altLang="en-US" smtClean="0"/>
              <a:pPr/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521809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Object 20">
            <a:hlinkClick r:id="" action="ppaction://ole?verb=0"/>
            <a:extLst>
              <a:ext uri="{FF2B5EF4-FFF2-40B4-BE49-F238E27FC236}">
                <a16:creationId xmlns:a16="http://schemas.microsoft.com/office/drawing/2014/main" id="{FA143B98-136F-495A-919E-9407F1A820E8}"/>
              </a:ext>
            </a:extLst>
          </p:cNvPr>
          <p:cNvGraphicFramePr>
            <a:graphicFrameLocks/>
          </p:cNvGraphicFramePr>
          <p:nvPr/>
        </p:nvGraphicFramePr>
        <p:xfrm>
          <a:off x="2271614" y="1412777"/>
          <a:ext cx="7916863" cy="4373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Worksheet" r:id="rId3" imgW="3835400" imgH="2286000" progId="Excel.Sheet.8">
                  <p:embed/>
                </p:oleObj>
              </mc:Choice>
              <mc:Fallback>
                <p:oleObj name="Worksheet" r:id="rId3" imgW="3835400" imgH="2286000" progId="Excel.Sheet.8">
                  <p:embed/>
                  <p:pic>
                    <p:nvPicPr>
                      <p:cNvPr id="7170" name="Object 20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FA143B98-136F-495A-919E-9407F1A820E8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lum contrast="12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71614" y="1412777"/>
                        <a:ext cx="7916863" cy="4373563"/>
                      </a:xfrm>
                      <a:prstGeom prst="rect">
                        <a:avLst/>
                      </a:prstGeom>
                      <a:noFill/>
                      <a:ln w="50800">
                        <a:solidFill>
                          <a:srgbClr val="FFFFFF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7171" name="Group 252">
            <a:extLst>
              <a:ext uri="{FF2B5EF4-FFF2-40B4-BE49-F238E27FC236}">
                <a16:creationId xmlns:a16="http://schemas.microsoft.com/office/drawing/2014/main" id="{6CE08D5B-761A-4184-A824-CF0487D5D01C}"/>
              </a:ext>
            </a:extLst>
          </p:cNvPr>
          <p:cNvGrpSpPr>
            <a:grpSpLocks/>
          </p:cNvGrpSpPr>
          <p:nvPr/>
        </p:nvGrpSpPr>
        <p:grpSpPr bwMode="auto">
          <a:xfrm>
            <a:off x="1976339" y="1111151"/>
            <a:ext cx="8404225" cy="4667250"/>
            <a:chOff x="335" y="1054"/>
            <a:chExt cx="5294" cy="2940"/>
          </a:xfrm>
        </p:grpSpPr>
        <p:sp>
          <p:nvSpPr>
            <p:cNvPr id="7260" name="Rectangle 250">
              <a:extLst>
                <a:ext uri="{FF2B5EF4-FFF2-40B4-BE49-F238E27FC236}">
                  <a16:creationId xmlns:a16="http://schemas.microsoft.com/office/drawing/2014/main" id="{D1F7BBB7-1C6F-4374-BC18-55CA16870C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8" y="1066"/>
              <a:ext cx="5268" cy="2916"/>
            </a:xfrm>
            <a:prstGeom prst="rect">
              <a:avLst/>
            </a:prstGeom>
            <a:noFill/>
            <a:ln w="50800">
              <a:solidFill>
                <a:srgbClr val="FFFF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261" name="Line 103">
              <a:extLst>
                <a:ext uri="{FF2B5EF4-FFF2-40B4-BE49-F238E27FC236}">
                  <a16:creationId xmlns:a16="http://schemas.microsoft.com/office/drawing/2014/main" id="{0F667D05-B022-4EFF-9568-6B8BF180954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8" y="1066"/>
              <a:ext cx="5268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262" name="Rectangle 104">
              <a:extLst>
                <a:ext uri="{FF2B5EF4-FFF2-40B4-BE49-F238E27FC236}">
                  <a16:creationId xmlns:a16="http://schemas.microsoft.com/office/drawing/2014/main" id="{D7BD8627-512D-4E65-9838-6829834927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8" y="1066"/>
              <a:ext cx="5268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263" name="Line 105">
              <a:extLst>
                <a:ext uri="{FF2B5EF4-FFF2-40B4-BE49-F238E27FC236}">
                  <a16:creationId xmlns:a16="http://schemas.microsoft.com/office/drawing/2014/main" id="{881C7B57-6A60-4F09-995D-00F1176A4CE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8" y="1066"/>
              <a:ext cx="1" cy="2916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264" name="Rectangle 106">
              <a:extLst>
                <a:ext uri="{FF2B5EF4-FFF2-40B4-BE49-F238E27FC236}">
                  <a16:creationId xmlns:a16="http://schemas.microsoft.com/office/drawing/2014/main" id="{6628B529-75CC-46DF-90F0-0FC1F1DD8F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8" y="1066"/>
              <a:ext cx="13" cy="2916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265" name="Rectangle 107">
              <a:extLst>
                <a:ext uri="{FF2B5EF4-FFF2-40B4-BE49-F238E27FC236}">
                  <a16:creationId xmlns:a16="http://schemas.microsoft.com/office/drawing/2014/main" id="{CBDD32B7-2410-45AE-A21C-31F4527625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8" y="1066"/>
              <a:ext cx="5268" cy="2916"/>
            </a:xfrm>
            <a:prstGeom prst="rect">
              <a:avLst/>
            </a:prstGeom>
            <a:solidFill>
              <a:srgbClr val="E3E3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266" name="Rectangle 108">
              <a:extLst>
                <a:ext uri="{FF2B5EF4-FFF2-40B4-BE49-F238E27FC236}">
                  <a16:creationId xmlns:a16="http://schemas.microsoft.com/office/drawing/2014/main" id="{69145736-FBE5-4585-8215-C2E3E3F0CF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09" y="1188"/>
              <a:ext cx="435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Static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267" name="Rectangle 109">
              <a:extLst>
                <a:ext uri="{FF2B5EF4-FFF2-40B4-BE49-F238E27FC236}">
                  <a16:creationId xmlns:a16="http://schemas.microsoft.com/office/drawing/2014/main" id="{90AE55E9-B232-4823-ABFF-BC4A4C8466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94" y="1188"/>
              <a:ext cx="4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Actual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268" name="Rectangle 110">
              <a:extLst>
                <a:ext uri="{FF2B5EF4-FFF2-40B4-BE49-F238E27FC236}">
                  <a16:creationId xmlns:a16="http://schemas.microsoft.com/office/drawing/2014/main" id="{BA9AB4A3-9B9D-40D0-A648-1EDD3AE20A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44" y="1395"/>
              <a:ext cx="552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Budget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269" name="Rectangle 111">
              <a:extLst>
                <a:ext uri="{FF2B5EF4-FFF2-40B4-BE49-F238E27FC236}">
                  <a16:creationId xmlns:a16="http://schemas.microsoft.com/office/drawing/2014/main" id="{330832FE-D9C3-42C3-AF55-06CE3B1AB0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55" y="1395"/>
              <a:ext cx="57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Results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270" name="Rectangle 112">
              <a:extLst>
                <a:ext uri="{FF2B5EF4-FFF2-40B4-BE49-F238E27FC236}">
                  <a16:creationId xmlns:a16="http://schemas.microsoft.com/office/drawing/2014/main" id="{1F77EE8A-6CCB-4C14-A30E-80AD78D783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23" y="1395"/>
              <a:ext cx="75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Variances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271" name="Rectangle 113">
              <a:extLst>
                <a:ext uri="{FF2B5EF4-FFF2-40B4-BE49-F238E27FC236}">
                  <a16:creationId xmlns:a16="http://schemas.microsoft.com/office/drawing/2014/main" id="{99CF900D-ABB8-4CF3-9B9B-9AC351826F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" y="1700"/>
              <a:ext cx="112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Machine hours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272" name="Rectangle 114">
              <a:extLst>
                <a:ext uri="{FF2B5EF4-FFF2-40B4-BE49-F238E27FC236}">
                  <a16:creationId xmlns:a16="http://schemas.microsoft.com/office/drawing/2014/main" id="{796019A2-2AC8-4285-98EB-00A357BB8E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1700"/>
              <a:ext cx="4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10,000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273" name="Rectangle 115">
              <a:extLst>
                <a:ext uri="{FF2B5EF4-FFF2-40B4-BE49-F238E27FC236}">
                  <a16:creationId xmlns:a16="http://schemas.microsoft.com/office/drawing/2014/main" id="{02C7733D-7AFD-4EB0-A062-808A65D0D4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79" y="1700"/>
              <a:ext cx="17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274" name="Rectangle 116">
              <a:extLst>
                <a:ext uri="{FF2B5EF4-FFF2-40B4-BE49-F238E27FC236}">
                  <a16:creationId xmlns:a16="http://schemas.microsoft.com/office/drawing/2014/main" id="{0B16184C-0BB7-4FF4-92B7-3752964363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1700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275" name="Rectangle 117">
              <a:extLst>
                <a:ext uri="{FF2B5EF4-FFF2-40B4-BE49-F238E27FC236}">
                  <a16:creationId xmlns:a16="http://schemas.microsoft.com/office/drawing/2014/main" id="{7E429ADC-B0D8-4012-8B11-14A9795475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64" y="1700"/>
              <a:ext cx="40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8,000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276" name="Rectangle 118">
              <a:extLst>
                <a:ext uri="{FF2B5EF4-FFF2-40B4-BE49-F238E27FC236}">
                  <a16:creationId xmlns:a16="http://schemas.microsoft.com/office/drawing/2014/main" id="{A8F4E2FE-7E13-4265-84FC-7D8F05158B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16" y="1700"/>
              <a:ext cx="17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277" name="Rectangle 119">
              <a:extLst>
                <a:ext uri="{FF2B5EF4-FFF2-40B4-BE49-F238E27FC236}">
                  <a16:creationId xmlns:a16="http://schemas.microsoft.com/office/drawing/2014/main" id="{A0C45225-51AA-46E1-AD4B-92AF1EBD6E1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25" y="1700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278" name="Rectangle 120">
              <a:extLst>
                <a:ext uri="{FF2B5EF4-FFF2-40B4-BE49-F238E27FC236}">
                  <a16:creationId xmlns:a16="http://schemas.microsoft.com/office/drawing/2014/main" id="{9F7F24F6-BEBA-4BE6-93B7-811E78028E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32" y="1700"/>
              <a:ext cx="40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2,000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279" name="Rectangle 121">
              <a:extLst>
                <a:ext uri="{FF2B5EF4-FFF2-40B4-BE49-F238E27FC236}">
                  <a16:creationId xmlns:a16="http://schemas.microsoft.com/office/drawing/2014/main" id="{0E4C1D1F-7C4C-4467-85FD-10E2492002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50" y="1700"/>
              <a:ext cx="16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 U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280" name="Rectangle 122">
              <a:extLst>
                <a:ext uri="{FF2B5EF4-FFF2-40B4-BE49-F238E27FC236}">
                  <a16:creationId xmlns:a16="http://schemas.microsoft.com/office/drawing/2014/main" id="{3443A5B6-D609-4E9C-BB53-C8704A46C3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" y="2005"/>
              <a:ext cx="108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Variable costs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281" name="Rectangle 123">
              <a:extLst>
                <a:ext uri="{FF2B5EF4-FFF2-40B4-BE49-F238E27FC236}">
                  <a16:creationId xmlns:a16="http://schemas.microsoft.com/office/drawing/2014/main" id="{DAD98601-9115-47F4-B6A9-365EB746E0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" y="2213"/>
              <a:ext cx="17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282" name="Rectangle 124">
              <a:extLst>
                <a:ext uri="{FF2B5EF4-FFF2-40B4-BE49-F238E27FC236}">
                  <a16:creationId xmlns:a16="http://schemas.microsoft.com/office/drawing/2014/main" id="{A068C5C5-394F-4025-8E74-8902E97B7C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6" y="2213"/>
              <a:ext cx="115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Indirect labour</a:t>
              </a:r>
            </a:p>
          </p:txBody>
        </p:sp>
        <p:sp>
          <p:nvSpPr>
            <p:cNvPr id="7283" name="Rectangle 126">
              <a:extLst>
                <a:ext uri="{FF2B5EF4-FFF2-40B4-BE49-F238E27FC236}">
                  <a16:creationId xmlns:a16="http://schemas.microsoft.com/office/drawing/2014/main" id="{41A49544-A337-411B-8845-7036701783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2213"/>
              <a:ext cx="4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40,000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284" name="Rectangle 127">
              <a:extLst>
                <a:ext uri="{FF2B5EF4-FFF2-40B4-BE49-F238E27FC236}">
                  <a16:creationId xmlns:a16="http://schemas.microsoft.com/office/drawing/2014/main" id="{8010E598-715A-4F7C-925B-C174DA58D9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79" y="2213"/>
              <a:ext cx="177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£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285" name="Rectangle 128">
              <a:extLst>
                <a:ext uri="{FF2B5EF4-FFF2-40B4-BE49-F238E27FC236}">
                  <a16:creationId xmlns:a16="http://schemas.microsoft.com/office/drawing/2014/main" id="{909D0A24-824E-45F0-AE2D-E71EF8FAE1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75" y="2213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286" name="Rectangle 129">
              <a:extLst>
                <a:ext uri="{FF2B5EF4-FFF2-40B4-BE49-F238E27FC236}">
                  <a16:creationId xmlns:a16="http://schemas.microsoft.com/office/drawing/2014/main" id="{8C2814D2-A4C3-48D7-AA17-DCCF4E2014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3" y="2213"/>
              <a:ext cx="4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34,000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287" name="Rectangle 130">
              <a:extLst>
                <a:ext uri="{FF2B5EF4-FFF2-40B4-BE49-F238E27FC236}">
                  <a16:creationId xmlns:a16="http://schemas.microsoft.com/office/drawing/2014/main" id="{25137CA6-F2FE-4C1A-8AD9-47FF57A893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16" y="2213"/>
              <a:ext cx="133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£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288" name="Rectangle 131">
              <a:extLst>
                <a:ext uri="{FF2B5EF4-FFF2-40B4-BE49-F238E27FC236}">
                  <a16:creationId xmlns:a16="http://schemas.microsoft.com/office/drawing/2014/main" id="{A02E302D-ECD2-4BBF-B284-DB293B9300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60" y="2213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289" name="Rectangle 132">
              <a:extLst>
                <a:ext uri="{FF2B5EF4-FFF2-40B4-BE49-F238E27FC236}">
                  <a16:creationId xmlns:a16="http://schemas.microsoft.com/office/drawing/2014/main" id="{FC2B0570-DBD9-4A80-880F-CFABAA8A3B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3" y="2213"/>
              <a:ext cx="4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£6,000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290" name="Rectangle 133">
              <a:extLst>
                <a:ext uri="{FF2B5EF4-FFF2-40B4-BE49-F238E27FC236}">
                  <a16:creationId xmlns:a16="http://schemas.microsoft.com/office/drawing/2014/main" id="{C4F7EB05-67E1-4975-B58D-3AB3804172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63" y="2213"/>
              <a:ext cx="142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339933"/>
                  </a:solidFill>
                  <a:latin typeface="Arial" panose="020B0604020202020204" pitchFamily="34" charset="0"/>
                </a:rPr>
                <a:t> F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291" name="Rectangle 134">
              <a:extLst>
                <a:ext uri="{FF2B5EF4-FFF2-40B4-BE49-F238E27FC236}">
                  <a16:creationId xmlns:a16="http://schemas.microsoft.com/office/drawing/2014/main" id="{735F7A32-2C16-40C8-85A8-0470B2578D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" y="2420"/>
              <a:ext cx="1542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 Indirect materials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292" name="Rectangle 135">
              <a:extLst>
                <a:ext uri="{FF2B5EF4-FFF2-40B4-BE49-F238E27FC236}">
                  <a16:creationId xmlns:a16="http://schemas.microsoft.com/office/drawing/2014/main" id="{C1B7CAD2-9F58-44F5-961C-104626B65C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2420"/>
              <a:ext cx="4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30,000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293" name="Rectangle 136">
              <a:extLst>
                <a:ext uri="{FF2B5EF4-FFF2-40B4-BE49-F238E27FC236}">
                  <a16:creationId xmlns:a16="http://schemas.microsoft.com/office/drawing/2014/main" id="{BFD7E396-F7B8-4DAF-B5CC-01EB3A3932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79" y="2420"/>
              <a:ext cx="17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294" name="Rectangle 137">
              <a:extLst>
                <a:ext uri="{FF2B5EF4-FFF2-40B4-BE49-F238E27FC236}">
                  <a16:creationId xmlns:a16="http://schemas.microsoft.com/office/drawing/2014/main" id="{7AE25185-A2A5-4D93-B902-41F211DAD3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2420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295" name="Rectangle 138">
              <a:extLst>
                <a:ext uri="{FF2B5EF4-FFF2-40B4-BE49-F238E27FC236}">
                  <a16:creationId xmlns:a16="http://schemas.microsoft.com/office/drawing/2014/main" id="{56771049-100D-4A93-BF5A-A78E742644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3" y="2420"/>
              <a:ext cx="4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25,500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296" name="Rectangle 139">
              <a:extLst>
                <a:ext uri="{FF2B5EF4-FFF2-40B4-BE49-F238E27FC236}">
                  <a16:creationId xmlns:a16="http://schemas.microsoft.com/office/drawing/2014/main" id="{D5A834F9-F2D4-4542-A533-5FC8492385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16" y="2420"/>
              <a:ext cx="132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297" name="Rectangle 140">
              <a:extLst>
                <a:ext uri="{FF2B5EF4-FFF2-40B4-BE49-F238E27FC236}">
                  <a16:creationId xmlns:a16="http://schemas.microsoft.com/office/drawing/2014/main" id="{985B68B6-9D39-430B-8065-BD4D0709AA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3" y="2420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298" name="Rectangle 141">
              <a:extLst>
                <a:ext uri="{FF2B5EF4-FFF2-40B4-BE49-F238E27FC236}">
                  <a16:creationId xmlns:a16="http://schemas.microsoft.com/office/drawing/2014/main" id="{1D9D77B5-0BFB-4B3D-8001-D06AEBFCA8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45" y="2420"/>
              <a:ext cx="40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4,500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299" name="Rectangle 142">
              <a:extLst>
                <a:ext uri="{FF2B5EF4-FFF2-40B4-BE49-F238E27FC236}">
                  <a16:creationId xmlns:a16="http://schemas.microsoft.com/office/drawing/2014/main" id="{8363F5D7-35A9-425A-B295-B419E2739F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63" y="2420"/>
              <a:ext cx="142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339933"/>
                  </a:solidFill>
                  <a:latin typeface="Arial" panose="020B0604020202020204" pitchFamily="34" charset="0"/>
                </a:rPr>
                <a:t> F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300" name="Rectangle 143">
              <a:extLst>
                <a:ext uri="{FF2B5EF4-FFF2-40B4-BE49-F238E27FC236}">
                  <a16:creationId xmlns:a16="http://schemas.microsoft.com/office/drawing/2014/main" id="{40E974FB-5CA0-412F-BFCE-1770659563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" y="2628"/>
              <a:ext cx="70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 Power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301" name="Rectangle 144">
              <a:extLst>
                <a:ext uri="{FF2B5EF4-FFF2-40B4-BE49-F238E27FC236}">
                  <a16:creationId xmlns:a16="http://schemas.microsoft.com/office/drawing/2014/main" id="{5A683E59-CEE7-4244-8DB3-0203DA2B79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79" y="2628"/>
              <a:ext cx="40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5,000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302" name="Rectangle 145">
              <a:extLst>
                <a:ext uri="{FF2B5EF4-FFF2-40B4-BE49-F238E27FC236}">
                  <a16:creationId xmlns:a16="http://schemas.microsoft.com/office/drawing/2014/main" id="{80D9D69C-D4E8-4368-BA80-0F787CBA67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79" y="2628"/>
              <a:ext cx="22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303" name="Rectangle 146">
              <a:extLst>
                <a:ext uri="{FF2B5EF4-FFF2-40B4-BE49-F238E27FC236}">
                  <a16:creationId xmlns:a16="http://schemas.microsoft.com/office/drawing/2014/main" id="{16354B0C-DEF5-4BC7-8EAC-1DA8467F85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40" y="2628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304" name="Rectangle 147">
              <a:extLst>
                <a:ext uri="{FF2B5EF4-FFF2-40B4-BE49-F238E27FC236}">
                  <a16:creationId xmlns:a16="http://schemas.microsoft.com/office/drawing/2014/main" id="{8E1E328D-C388-4248-B5A3-3E17C6A1F1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64" y="2628"/>
              <a:ext cx="40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3,800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305" name="Rectangle 148">
              <a:extLst>
                <a:ext uri="{FF2B5EF4-FFF2-40B4-BE49-F238E27FC236}">
                  <a16:creationId xmlns:a16="http://schemas.microsoft.com/office/drawing/2014/main" id="{A7B72516-7A25-4635-BD13-44E0A4F204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16" y="2628"/>
              <a:ext cx="17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306" name="Rectangle 149">
              <a:extLst>
                <a:ext uri="{FF2B5EF4-FFF2-40B4-BE49-F238E27FC236}">
                  <a16:creationId xmlns:a16="http://schemas.microsoft.com/office/drawing/2014/main" id="{6B80920A-DD5D-46FD-B04B-F0F778BC9C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25" y="2628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307" name="Rectangle 150">
              <a:extLst>
                <a:ext uri="{FF2B5EF4-FFF2-40B4-BE49-F238E27FC236}">
                  <a16:creationId xmlns:a16="http://schemas.microsoft.com/office/drawing/2014/main" id="{00939EBD-E6D0-400B-BB72-0CD0F27809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45" y="2628"/>
              <a:ext cx="40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1,200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308" name="Rectangle 151">
              <a:extLst>
                <a:ext uri="{FF2B5EF4-FFF2-40B4-BE49-F238E27FC236}">
                  <a16:creationId xmlns:a16="http://schemas.microsoft.com/office/drawing/2014/main" id="{82F3E8F6-990B-48A9-8320-CB4D36A267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63" y="2628"/>
              <a:ext cx="142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339933"/>
                  </a:solidFill>
                  <a:latin typeface="Arial" panose="020B0604020202020204" pitchFamily="34" charset="0"/>
                </a:rPr>
                <a:t> F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309" name="Rectangle 152">
              <a:extLst>
                <a:ext uri="{FF2B5EF4-FFF2-40B4-BE49-F238E27FC236}">
                  <a16:creationId xmlns:a16="http://schemas.microsoft.com/office/drawing/2014/main" id="{FAECCFDC-5D3E-47EE-8233-6FD0A5BC5D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" y="2933"/>
              <a:ext cx="88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Fixed costs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310" name="Rectangle 153">
              <a:extLst>
                <a:ext uri="{FF2B5EF4-FFF2-40B4-BE49-F238E27FC236}">
                  <a16:creationId xmlns:a16="http://schemas.microsoft.com/office/drawing/2014/main" id="{B18269A5-8571-432D-8AC1-130754C22A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" y="3140"/>
              <a:ext cx="11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 Depreciation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311" name="Rectangle 154">
              <a:extLst>
                <a:ext uri="{FF2B5EF4-FFF2-40B4-BE49-F238E27FC236}">
                  <a16:creationId xmlns:a16="http://schemas.microsoft.com/office/drawing/2014/main" id="{1DA16867-FD78-4FBC-B08F-4B432125DD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3140"/>
              <a:ext cx="4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12,000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312" name="Rectangle 155">
              <a:extLst>
                <a:ext uri="{FF2B5EF4-FFF2-40B4-BE49-F238E27FC236}">
                  <a16:creationId xmlns:a16="http://schemas.microsoft.com/office/drawing/2014/main" id="{ED9B2864-6585-43CA-A32D-CC86B3BDF7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79" y="3140"/>
              <a:ext cx="17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313" name="Rectangle 156">
              <a:extLst>
                <a:ext uri="{FF2B5EF4-FFF2-40B4-BE49-F238E27FC236}">
                  <a16:creationId xmlns:a16="http://schemas.microsoft.com/office/drawing/2014/main" id="{2C73236F-AB81-40C4-8657-1E837650C1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3140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314" name="Rectangle 157">
              <a:extLst>
                <a:ext uri="{FF2B5EF4-FFF2-40B4-BE49-F238E27FC236}">
                  <a16:creationId xmlns:a16="http://schemas.microsoft.com/office/drawing/2014/main" id="{5BAB0B0F-E845-434D-ABBB-DE9C5BE970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3" y="3140"/>
              <a:ext cx="4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12,000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315" name="Rectangle 158">
              <a:extLst>
                <a:ext uri="{FF2B5EF4-FFF2-40B4-BE49-F238E27FC236}">
                  <a16:creationId xmlns:a16="http://schemas.microsoft.com/office/drawing/2014/main" id="{9C2A907E-F7D1-4708-8D73-880AE1DF24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16" y="3140"/>
              <a:ext cx="132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316" name="Rectangle 159">
              <a:extLst>
                <a:ext uri="{FF2B5EF4-FFF2-40B4-BE49-F238E27FC236}">
                  <a16:creationId xmlns:a16="http://schemas.microsoft.com/office/drawing/2014/main" id="{BB432B3A-45DB-4FF3-8BAF-5AF2DF2A16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3" y="3140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317" name="Rectangle 160">
              <a:extLst>
                <a:ext uri="{FF2B5EF4-FFF2-40B4-BE49-F238E27FC236}">
                  <a16:creationId xmlns:a16="http://schemas.microsoft.com/office/drawing/2014/main" id="{D65B249C-3F1C-4C17-897E-8B88A30298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49" y="3140"/>
              <a:ext cx="485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     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318" name="Rectangle 161">
              <a:extLst>
                <a:ext uri="{FF2B5EF4-FFF2-40B4-BE49-F238E27FC236}">
                  <a16:creationId xmlns:a16="http://schemas.microsoft.com/office/drawing/2014/main" id="{73760B10-58EB-464E-8952-B4C6EE9D24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" y="3348"/>
              <a:ext cx="97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 Insurance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319" name="Rectangle 162">
              <a:extLst>
                <a:ext uri="{FF2B5EF4-FFF2-40B4-BE49-F238E27FC236}">
                  <a16:creationId xmlns:a16="http://schemas.microsoft.com/office/drawing/2014/main" id="{129C382F-42F3-4B59-8643-E942D8240F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79" y="3348"/>
              <a:ext cx="40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2,000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320" name="Rectangle 163">
              <a:extLst>
                <a:ext uri="{FF2B5EF4-FFF2-40B4-BE49-F238E27FC236}">
                  <a16:creationId xmlns:a16="http://schemas.microsoft.com/office/drawing/2014/main" id="{0EEA11E3-1C00-43C5-A922-89FC25FA5E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79" y="3348"/>
              <a:ext cx="22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321" name="Rectangle 164">
              <a:extLst>
                <a:ext uri="{FF2B5EF4-FFF2-40B4-BE49-F238E27FC236}">
                  <a16:creationId xmlns:a16="http://schemas.microsoft.com/office/drawing/2014/main" id="{1EDF9B6D-3DBC-46D4-866F-516DBA3FF5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40" y="3348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322" name="Rectangle 165">
              <a:extLst>
                <a:ext uri="{FF2B5EF4-FFF2-40B4-BE49-F238E27FC236}">
                  <a16:creationId xmlns:a16="http://schemas.microsoft.com/office/drawing/2014/main" id="{28A982D7-1BA7-4071-9A89-647EE35300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64" y="3348"/>
              <a:ext cx="40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2,050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323" name="Rectangle 166">
              <a:extLst>
                <a:ext uri="{FF2B5EF4-FFF2-40B4-BE49-F238E27FC236}">
                  <a16:creationId xmlns:a16="http://schemas.microsoft.com/office/drawing/2014/main" id="{AFD5073D-67B3-4CAD-BC9C-47806E87AF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16" y="3348"/>
              <a:ext cx="17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324" name="Rectangle 167">
              <a:extLst>
                <a:ext uri="{FF2B5EF4-FFF2-40B4-BE49-F238E27FC236}">
                  <a16:creationId xmlns:a16="http://schemas.microsoft.com/office/drawing/2014/main" id="{56ED361D-5FCF-41F0-9589-D9A84EF07A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25" y="3348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325" name="Rectangle 168">
              <a:extLst>
                <a:ext uri="{FF2B5EF4-FFF2-40B4-BE49-F238E27FC236}">
                  <a16:creationId xmlns:a16="http://schemas.microsoft.com/office/drawing/2014/main" id="{93928CB6-9238-481D-97B5-A2334F203A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7" y="3348"/>
              <a:ext cx="17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50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326" name="Rectangle 169">
              <a:extLst>
                <a:ext uri="{FF2B5EF4-FFF2-40B4-BE49-F238E27FC236}">
                  <a16:creationId xmlns:a16="http://schemas.microsoft.com/office/drawing/2014/main" id="{05DBEF84-4CC6-4C32-9A66-8F26C17C80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50" y="3348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339933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327" name="Rectangle 170">
              <a:extLst>
                <a:ext uri="{FF2B5EF4-FFF2-40B4-BE49-F238E27FC236}">
                  <a16:creationId xmlns:a16="http://schemas.microsoft.com/office/drawing/2014/main" id="{A220271A-95C1-4434-94AB-7275B62BEF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02" y="3348"/>
              <a:ext cx="11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U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328" name="Rectangle 171">
              <a:extLst>
                <a:ext uri="{FF2B5EF4-FFF2-40B4-BE49-F238E27FC236}">
                  <a16:creationId xmlns:a16="http://schemas.microsoft.com/office/drawing/2014/main" id="{26A126A8-B717-459F-8363-5575259506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" y="3653"/>
              <a:ext cx="160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Total overhead costs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329" name="Rectangle 172">
              <a:extLst>
                <a:ext uri="{FF2B5EF4-FFF2-40B4-BE49-F238E27FC236}">
                  <a16:creationId xmlns:a16="http://schemas.microsoft.com/office/drawing/2014/main" id="{1321A279-E2CD-447F-9A4F-4B716B682B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3653"/>
              <a:ext cx="4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89,000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330" name="Rectangle 173">
              <a:extLst>
                <a:ext uri="{FF2B5EF4-FFF2-40B4-BE49-F238E27FC236}">
                  <a16:creationId xmlns:a16="http://schemas.microsoft.com/office/drawing/2014/main" id="{6B879E71-277D-464D-AEBE-4E879479A9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79" y="3653"/>
              <a:ext cx="177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£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331" name="Rectangle 174">
              <a:extLst>
                <a:ext uri="{FF2B5EF4-FFF2-40B4-BE49-F238E27FC236}">
                  <a16:creationId xmlns:a16="http://schemas.microsoft.com/office/drawing/2014/main" id="{61973642-250E-43AF-8051-618CB2F284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75" y="3653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332" name="Rectangle 175">
              <a:extLst>
                <a:ext uri="{FF2B5EF4-FFF2-40B4-BE49-F238E27FC236}">
                  <a16:creationId xmlns:a16="http://schemas.microsoft.com/office/drawing/2014/main" id="{AEC55EC6-C4C8-46EF-89DD-1AF1E77BCB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3" y="3653"/>
              <a:ext cx="4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77,350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333" name="Rectangle 176">
              <a:extLst>
                <a:ext uri="{FF2B5EF4-FFF2-40B4-BE49-F238E27FC236}">
                  <a16:creationId xmlns:a16="http://schemas.microsoft.com/office/drawing/2014/main" id="{62B8CD3B-B3BF-4253-B166-B521A5E651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16" y="3653"/>
              <a:ext cx="133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£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334" name="Rectangle 177">
              <a:extLst>
                <a:ext uri="{FF2B5EF4-FFF2-40B4-BE49-F238E27FC236}">
                  <a16:creationId xmlns:a16="http://schemas.microsoft.com/office/drawing/2014/main" id="{46501D64-802E-4DA4-A684-D555CF473B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60" y="3653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335" name="Rectangle 178">
              <a:extLst>
                <a:ext uri="{FF2B5EF4-FFF2-40B4-BE49-F238E27FC236}">
                  <a16:creationId xmlns:a16="http://schemas.microsoft.com/office/drawing/2014/main" id="{972DCBDE-0AAF-4208-B908-C3B7F2FF65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62" y="3640"/>
              <a:ext cx="57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£11,650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336" name="Rectangle 179">
              <a:extLst>
                <a:ext uri="{FF2B5EF4-FFF2-40B4-BE49-F238E27FC236}">
                  <a16:creationId xmlns:a16="http://schemas.microsoft.com/office/drawing/2014/main" id="{EF3E1DC6-5A0A-46C9-8D2B-FFE06B129C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63" y="3640"/>
              <a:ext cx="142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339933"/>
                  </a:solidFill>
                  <a:latin typeface="Arial" panose="020B0604020202020204" pitchFamily="34" charset="0"/>
                </a:rPr>
                <a:t> F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7337" name="Line 180">
              <a:extLst>
                <a:ext uri="{FF2B5EF4-FFF2-40B4-BE49-F238E27FC236}">
                  <a16:creationId xmlns:a16="http://schemas.microsoft.com/office/drawing/2014/main" id="{0FC61281-6BD1-4546-8B1D-93261EB9C08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48" y="1066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338" name="Rectangle 181">
              <a:extLst>
                <a:ext uri="{FF2B5EF4-FFF2-40B4-BE49-F238E27FC236}">
                  <a16:creationId xmlns:a16="http://schemas.microsoft.com/office/drawing/2014/main" id="{ABE36CC6-877D-4DEF-B497-2AC37DB121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8" y="1054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339" name="Line 182">
              <a:extLst>
                <a:ext uri="{FF2B5EF4-FFF2-40B4-BE49-F238E27FC236}">
                  <a16:creationId xmlns:a16="http://schemas.microsoft.com/office/drawing/2014/main" id="{E942C592-7D2B-4A5A-A6B7-E228DD4F53F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603" y="1066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340" name="Rectangle 183">
              <a:extLst>
                <a:ext uri="{FF2B5EF4-FFF2-40B4-BE49-F238E27FC236}">
                  <a16:creationId xmlns:a16="http://schemas.microsoft.com/office/drawing/2014/main" id="{30E5E3EE-0322-4C49-A6B2-E4BCC5B807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03" y="1054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341" name="Line 184">
              <a:extLst>
                <a:ext uri="{FF2B5EF4-FFF2-40B4-BE49-F238E27FC236}">
                  <a16:creationId xmlns:a16="http://schemas.microsoft.com/office/drawing/2014/main" id="{F8D5A22E-C146-439D-8F93-909C7E65624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387" y="1066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342" name="Rectangle 185">
              <a:extLst>
                <a:ext uri="{FF2B5EF4-FFF2-40B4-BE49-F238E27FC236}">
                  <a16:creationId xmlns:a16="http://schemas.microsoft.com/office/drawing/2014/main" id="{FFAD2A50-B7F4-4A9D-93B1-85D87AABF3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87" y="1054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343" name="Line 186">
              <a:extLst>
                <a:ext uri="{FF2B5EF4-FFF2-40B4-BE49-F238E27FC236}">
                  <a16:creationId xmlns:a16="http://schemas.microsoft.com/office/drawing/2014/main" id="{A53A7A47-BC7D-42D0-8240-19E5366053E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276" y="1066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344" name="Rectangle 187">
              <a:extLst>
                <a:ext uri="{FF2B5EF4-FFF2-40B4-BE49-F238E27FC236}">
                  <a16:creationId xmlns:a16="http://schemas.microsoft.com/office/drawing/2014/main" id="{DAD43C0F-BB8D-4D30-8458-CAE011BEEC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76" y="1054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345" name="Line 188">
              <a:extLst>
                <a:ext uri="{FF2B5EF4-FFF2-40B4-BE49-F238E27FC236}">
                  <a16:creationId xmlns:a16="http://schemas.microsoft.com/office/drawing/2014/main" id="{337B2D72-14CF-424F-A971-2A5E098D2DE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524" y="1066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346" name="Rectangle 189">
              <a:extLst>
                <a:ext uri="{FF2B5EF4-FFF2-40B4-BE49-F238E27FC236}">
                  <a16:creationId xmlns:a16="http://schemas.microsoft.com/office/drawing/2014/main" id="{43E2D4E1-A78B-42FE-90B7-C7422B911A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24" y="1054"/>
              <a:ext cx="14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347" name="Line 190">
              <a:extLst>
                <a:ext uri="{FF2B5EF4-FFF2-40B4-BE49-F238E27FC236}">
                  <a16:creationId xmlns:a16="http://schemas.microsoft.com/office/drawing/2014/main" id="{AB8AAA03-6F1D-441F-AB8C-45812B19323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361" y="1066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348" name="Rectangle 191">
              <a:extLst>
                <a:ext uri="{FF2B5EF4-FFF2-40B4-BE49-F238E27FC236}">
                  <a16:creationId xmlns:a16="http://schemas.microsoft.com/office/drawing/2014/main" id="{B67EC8AA-007E-409A-BE08-0C4E4780F5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61" y="1054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349" name="Line 192">
              <a:extLst>
                <a:ext uri="{FF2B5EF4-FFF2-40B4-BE49-F238E27FC236}">
                  <a16:creationId xmlns:a16="http://schemas.microsoft.com/office/drawing/2014/main" id="{EBD9D7FA-74A0-4045-AB27-D1608538459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609" y="1066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350" name="Rectangle 193">
              <a:extLst>
                <a:ext uri="{FF2B5EF4-FFF2-40B4-BE49-F238E27FC236}">
                  <a16:creationId xmlns:a16="http://schemas.microsoft.com/office/drawing/2014/main" id="{3232B3F8-2B8B-45FD-B6A7-9F80E211671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09" y="1054"/>
              <a:ext cx="14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351" name="Line 194">
              <a:extLst>
                <a:ext uri="{FF2B5EF4-FFF2-40B4-BE49-F238E27FC236}">
                  <a16:creationId xmlns:a16="http://schemas.microsoft.com/office/drawing/2014/main" id="{765B295B-A306-43D8-9689-ECA92DCE1A1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87" y="1591"/>
              <a:ext cx="3072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352" name="Rectangle 195">
              <a:extLst>
                <a:ext uri="{FF2B5EF4-FFF2-40B4-BE49-F238E27FC236}">
                  <a16:creationId xmlns:a16="http://schemas.microsoft.com/office/drawing/2014/main" id="{37558E51-E1AB-408D-A005-B6548BA446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87" y="1591"/>
              <a:ext cx="3072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353" name="Line 196">
              <a:extLst>
                <a:ext uri="{FF2B5EF4-FFF2-40B4-BE49-F238E27FC236}">
                  <a16:creationId xmlns:a16="http://schemas.microsoft.com/office/drawing/2014/main" id="{7E158AF6-7BD5-4BDA-B0B6-DC94D91E5B5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446" y="1066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354" name="Rectangle 197">
              <a:extLst>
                <a:ext uri="{FF2B5EF4-FFF2-40B4-BE49-F238E27FC236}">
                  <a16:creationId xmlns:a16="http://schemas.microsoft.com/office/drawing/2014/main" id="{C05561AE-E28B-4AD5-9679-5E04A14592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6" y="1054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355" name="Line 198">
              <a:extLst>
                <a:ext uri="{FF2B5EF4-FFF2-40B4-BE49-F238E27FC236}">
                  <a16:creationId xmlns:a16="http://schemas.microsoft.com/office/drawing/2014/main" id="{1AE87724-88E2-4487-90B9-B3CAD3F80CD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87" y="1896"/>
              <a:ext cx="902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356" name="Rectangle 199">
              <a:extLst>
                <a:ext uri="{FF2B5EF4-FFF2-40B4-BE49-F238E27FC236}">
                  <a16:creationId xmlns:a16="http://schemas.microsoft.com/office/drawing/2014/main" id="{2B177C5F-A859-47DE-A6D9-91C4FE95C3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87" y="1896"/>
              <a:ext cx="902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357" name="Line 200">
              <a:extLst>
                <a:ext uri="{FF2B5EF4-FFF2-40B4-BE49-F238E27FC236}">
                  <a16:creationId xmlns:a16="http://schemas.microsoft.com/office/drawing/2014/main" id="{DFE23ED2-A610-4F7F-82F8-72DBD301CB1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24" y="1896"/>
              <a:ext cx="850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358" name="Rectangle 201">
              <a:extLst>
                <a:ext uri="{FF2B5EF4-FFF2-40B4-BE49-F238E27FC236}">
                  <a16:creationId xmlns:a16="http://schemas.microsoft.com/office/drawing/2014/main" id="{033CEF63-D465-4A3C-989E-7D62A80106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24" y="1896"/>
              <a:ext cx="850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359" name="Line 202">
              <a:extLst>
                <a:ext uri="{FF2B5EF4-FFF2-40B4-BE49-F238E27FC236}">
                  <a16:creationId xmlns:a16="http://schemas.microsoft.com/office/drawing/2014/main" id="{194A1193-9B8E-49C8-A092-CF3216301CB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09" y="1896"/>
              <a:ext cx="850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360" name="Rectangle 203">
              <a:extLst>
                <a:ext uri="{FF2B5EF4-FFF2-40B4-BE49-F238E27FC236}">
                  <a16:creationId xmlns:a16="http://schemas.microsoft.com/office/drawing/2014/main" id="{3414B617-E883-4DAE-9400-F49344AE80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09" y="1896"/>
              <a:ext cx="850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361" name="Line 204">
              <a:extLst>
                <a:ext uri="{FF2B5EF4-FFF2-40B4-BE49-F238E27FC236}">
                  <a16:creationId xmlns:a16="http://schemas.microsoft.com/office/drawing/2014/main" id="{0EEF4FAF-CF71-451C-92FB-6674777C3E2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87" y="3543"/>
              <a:ext cx="902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362" name="Rectangle 205">
              <a:extLst>
                <a:ext uri="{FF2B5EF4-FFF2-40B4-BE49-F238E27FC236}">
                  <a16:creationId xmlns:a16="http://schemas.microsoft.com/office/drawing/2014/main" id="{A8F3779C-9B08-40E4-8D86-5649FD1CF9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87" y="3543"/>
              <a:ext cx="902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363" name="Line 206">
              <a:extLst>
                <a:ext uri="{FF2B5EF4-FFF2-40B4-BE49-F238E27FC236}">
                  <a16:creationId xmlns:a16="http://schemas.microsoft.com/office/drawing/2014/main" id="{CD5A2C4C-CD23-40DA-ACE7-AFCD444A28D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24" y="3543"/>
              <a:ext cx="850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364" name="Rectangle 207">
              <a:extLst>
                <a:ext uri="{FF2B5EF4-FFF2-40B4-BE49-F238E27FC236}">
                  <a16:creationId xmlns:a16="http://schemas.microsoft.com/office/drawing/2014/main" id="{95CA337A-900E-4640-B776-E63458CF2A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24" y="3543"/>
              <a:ext cx="850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365" name="Line 208">
              <a:extLst>
                <a:ext uri="{FF2B5EF4-FFF2-40B4-BE49-F238E27FC236}">
                  <a16:creationId xmlns:a16="http://schemas.microsoft.com/office/drawing/2014/main" id="{C7E446E8-4E49-4AE5-B0A4-C2183D6494B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09" y="3543"/>
              <a:ext cx="850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366" name="Rectangle 209">
              <a:extLst>
                <a:ext uri="{FF2B5EF4-FFF2-40B4-BE49-F238E27FC236}">
                  <a16:creationId xmlns:a16="http://schemas.microsoft.com/office/drawing/2014/main" id="{9512B399-126C-437F-87C6-0842E45A3E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09" y="3543"/>
              <a:ext cx="850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367" name="Line 210">
              <a:extLst>
                <a:ext uri="{FF2B5EF4-FFF2-40B4-BE49-F238E27FC236}">
                  <a16:creationId xmlns:a16="http://schemas.microsoft.com/office/drawing/2014/main" id="{C79FD6BB-C19F-4648-8651-7ADCB29F958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00" y="3848"/>
              <a:ext cx="876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368" name="Rectangle 211">
              <a:extLst>
                <a:ext uri="{FF2B5EF4-FFF2-40B4-BE49-F238E27FC236}">
                  <a16:creationId xmlns:a16="http://schemas.microsoft.com/office/drawing/2014/main" id="{EA533820-1739-4319-8100-85E3D6DB02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0" y="3848"/>
              <a:ext cx="876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369" name="Line 212">
              <a:extLst>
                <a:ext uri="{FF2B5EF4-FFF2-40B4-BE49-F238E27FC236}">
                  <a16:creationId xmlns:a16="http://schemas.microsoft.com/office/drawing/2014/main" id="{9120C89D-CE19-41F6-A3BB-C2F39CE0DEC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00" y="3872"/>
              <a:ext cx="876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370" name="Rectangle 213">
              <a:extLst>
                <a:ext uri="{FF2B5EF4-FFF2-40B4-BE49-F238E27FC236}">
                  <a16:creationId xmlns:a16="http://schemas.microsoft.com/office/drawing/2014/main" id="{8B5BB8FA-EE41-4835-BFFE-960A48EA60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0" y="3872"/>
              <a:ext cx="876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371" name="Line 214">
              <a:extLst>
                <a:ext uri="{FF2B5EF4-FFF2-40B4-BE49-F238E27FC236}">
                  <a16:creationId xmlns:a16="http://schemas.microsoft.com/office/drawing/2014/main" id="{DA58C735-62DC-4F8E-8BEC-12A9F47C79F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38" y="3848"/>
              <a:ext cx="823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372" name="Rectangle 215">
              <a:extLst>
                <a:ext uri="{FF2B5EF4-FFF2-40B4-BE49-F238E27FC236}">
                  <a16:creationId xmlns:a16="http://schemas.microsoft.com/office/drawing/2014/main" id="{32003ECB-F91C-48D9-ADA1-BDFECABCEA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8" y="3848"/>
              <a:ext cx="823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373" name="Line 216">
              <a:extLst>
                <a:ext uri="{FF2B5EF4-FFF2-40B4-BE49-F238E27FC236}">
                  <a16:creationId xmlns:a16="http://schemas.microsoft.com/office/drawing/2014/main" id="{C184C8B3-1190-48FF-8FDD-A094F4BEA8A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38" y="3872"/>
              <a:ext cx="823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374" name="Rectangle 217">
              <a:extLst>
                <a:ext uri="{FF2B5EF4-FFF2-40B4-BE49-F238E27FC236}">
                  <a16:creationId xmlns:a16="http://schemas.microsoft.com/office/drawing/2014/main" id="{835FDE83-DCE9-4929-8E9C-FCC2404A75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8" y="3872"/>
              <a:ext cx="823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375" name="Line 218">
              <a:extLst>
                <a:ext uri="{FF2B5EF4-FFF2-40B4-BE49-F238E27FC236}">
                  <a16:creationId xmlns:a16="http://schemas.microsoft.com/office/drawing/2014/main" id="{03408CE4-C7C2-45C2-82E8-2D4F3FF1B7D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23" y="3848"/>
              <a:ext cx="823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376" name="Rectangle 219">
              <a:extLst>
                <a:ext uri="{FF2B5EF4-FFF2-40B4-BE49-F238E27FC236}">
                  <a16:creationId xmlns:a16="http://schemas.microsoft.com/office/drawing/2014/main" id="{D8462126-5CE6-4F5B-96AD-7817504D33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23" y="3848"/>
              <a:ext cx="823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377" name="Line 220">
              <a:extLst>
                <a:ext uri="{FF2B5EF4-FFF2-40B4-BE49-F238E27FC236}">
                  <a16:creationId xmlns:a16="http://schemas.microsoft.com/office/drawing/2014/main" id="{DAA8213F-49C5-467F-97A1-3F6B8520C75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23" y="3872"/>
              <a:ext cx="823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378" name="Rectangle 221">
              <a:extLst>
                <a:ext uri="{FF2B5EF4-FFF2-40B4-BE49-F238E27FC236}">
                  <a16:creationId xmlns:a16="http://schemas.microsoft.com/office/drawing/2014/main" id="{333E6F05-5967-4DB7-B61D-8CFF3C6B84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23" y="3872"/>
              <a:ext cx="823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379" name="Rectangle 222">
              <a:extLst>
                <a:ext uri="{FF2B5EF4-FFF2-40B4-BE49-F238E27FC236}">
                  <a16:creationId xmlns:a16="http://schemas.microsoft.com/office/drawing/2014/main" id="{6EBA040E-CF2B-4384-B7A9-1885778A3B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5" y="1054"/>
              <a:ext cx="39" cy="292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380" name="Line 223">
              <a:extLst>
                <a:ext uri="{FF2B5EF4-FFF2-40B4-BE49-F238E27FC236}">
                  <a16:creationId xmlns:a16="http://schemas.microsoft.com/office/drawing/2014/main" id="{77C75C83-D561-435F-8AD7-93E20C2BBEEC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05" y="1066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381" name="Rectangle 224">
              <a:extLst>
                <a:ext uri="{FF2B5EF4-FFF2-40B4-BE49-F238E27FC236}">
                  <a16:creationId xmlns:a16="http://schemas.microsoft.com/office/drawing/2014/main" id="{2D131ECB-25F7-4920-91B4-9E3AFDC31B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5" y="1054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382" name="Line 225">
              <a:extLst>
                <a:ext uri="{FF2B5EF4-FFF2-40B4-BE49-F238E27FC236}">
                  <a16:creationId xmlns:a16="http://schemas.microsoft.com/office/drawing/2014/main" id="{125D6ECC-0BEB-4169-9848-036B28BDC55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139" y="1066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383" name="Rectangle 226">
              <a:extLst>
                <a:ext uri="{FF2B5EF4-FFF2-40B4-BE49-F238E27FC236}">
                  <a16:creationId xmlns:a16="http://schemas.microsoft.com/office/drawing/2014/main" id="{E76664DB-B889-4EC0-9756-FFF8C674D3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39" y="1054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384" name="Rectangle 227">
              <a:extLst>
                <a:ext uri="{FF2B5EF4-FFF2-40B4-BE49-F238E27FC236}">
                  <a16:creationId xmlns:a16="http://schemas.microsoft.com/office/drawing/2014/main" id="{ED6271CC-129F-49E1-BEEB-DF056F6B9C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90" y="1090"/>
              <a:ext cx="39" cy="289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385" name="Line 228">
              <a:extLst>
                <a:ext uri="{FF2B5EF4-FFF2-40B4-BE49-F238E27FC236}">
                  <a16:creationId xmlns:a16="http://schemas.microsoft.com/office/drawing/2014/main" id="{93245461-E7C0-4CB4-A57E-0B644D7DBAE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8" y="398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386" name="Rectangle 229">
              <a:extLst>
                <a:ext uri="{FF2B5EF4-FFF2-40B4-BE49-F238E27FC236}">
                  <a16:creationId xmlns:a16="http://schemas.microsoft.com/office/drawing/2014/main" id="{E9AA86D1-ECB4-4914-9155-6182E80F43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8" y="3982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387" name="Line 230">
              <a:extLst>
                <a:ext uri="{FF2B5EF4-FFF2-40B4-BE49-F238E27FC236}">
                  <a16:creationId xmlns:a16="http://schemas.microsoft.com/office/drawing/2014/main" id="{B0B600DD-5920-4D26-A403-4A1AD846373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5" y="398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388" name="Rectangle 231">
              <a:extLst>
                <a:ext uri="{FF2B5EF4-FFF2-40B4-BE49-F238E27FC236}">
                  <a16:creationId xmlns:a16="http://schemas.microsoft.com/office/drawing/2014/main" id="{F31EFF99-DAFB-4D37-881F-3B71A787DA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5" y="3982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389" name="Line 232">
              <a:extLst>
                <a:ext uri="{FF2B5EF4-FFF2-40B4-BE49-F238E27FC236}">
                  <a16:creationId xmlns:a16="http://schemas.microsoft.com/office/drawing/2014/main" id="{77F9E9AB-43E9-4333-B728-DB46CD19582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39" y="398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390" name="Rectangle 233">
              <a:extLst>
                <a:ext uri="{FF2B5EF4-FFF2-40B4-BE49-F238E27FC236}">
                  <a16:creationId xmlns:a16="http://schemas.microsoft.com/office/drawing/2014/main" id="{25116759-6749-4AD7-82D1-99D8677825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39" y="3982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391" name="Line 234">
              <a:extLst>
                <a:ext uri="{FF2B5EF4-FFF2-40B4-BE49-F238E27FC236}">
                  <a16:creationId xmlns:a16="http://schemas.microsoft.com/office/drawing/2014/main" id="{CFE8BDCB-1658-4FCE-98BE-8D0D09DB7E7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87" y="398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392" name="Rectangle 235">
              <a:extLst>
                <a:ext uri="{FF2B5EF4-FFF2-40B4-BE49-F238E27FC236}">
                  <a16:creationId xmlns:a16="http://schemas.microsoft.com/office/drawing/2014/main" id="{B2FF2DD7-253E-42C7-BAB5-60A832BEA4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87" y="3982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393" name="Line 236">
              <a:extLst>
                <a:ext uri="{FF2B5EF4-FFF2-40B4-BE49-F238E27FC236}">
                  <a16:creationId xmlns:a16="http://schemas.microsoft.com/office/drawing/2014/main" id="{CAA22CB6-B597-42BC-AA4B-B155B59887B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76" y="398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394" name="Rectangle 237">
              <a:extLst>
                <a:ext uri="{FF2B5EF4-FFF2-40B4-BE49-F238E27FC236}">
                  <a16:creationId xmlns:a16="http://schemas.microsoft.com/office/drawing/2014/main" id="{C59CF8AB-7ABA-4D1F-BF3C-5B1E924AAE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76" y="3982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395" name="Line 238">
              <a:extLst>
                <a:ext uri="{FF2B5EF4-FFF2-40B4-BE49-F238E27FC236}">
                  <a16:creationId xmlns:a16="http://schemas.microsoft.com/office/drawing/2014/main" id="{AB87DAE8-84E1-4D0A-B061-70CF39C5853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24" y="398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396" name="Rectangle 239">
              <a:extLst>
                <a:ext uri="{FF2B5EF4-FFF2-40B4-BE49-F238E27FC236}">
                  <a16:creationId xmlns:a16="http://schemas.microsoft.com/office/drawing/2014/main" id="{FFD7DAAC-9104-4FEB-AD64-C0A48FF962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24" y="3982"/>
              <a:ext cx="14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397" name="Line 240">
              <a:extLst>
                <a:ext uri="{FF2B5EF4-FFF2-40B4-BE49-F238E27FC236}">
                  <a16:creationId xmlns:a16="http://schemas.microsoft.com/office/drawing/2014/main" id="{569387C4-9DCC-443B-8F07-5E5DD810413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61" y="398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398" name="Rectangle 241">
              <a:extLst>
                <a:ext uri="{FF2B5EF4-FFF2-40B4-BE49-F238E27FC236}">
                  <a16:creationId xmlns:a16="http://schemas.microsoft.com/office/drawing/2014/main" id="{7C5A9875-F350-425B-A22E-F7F5AB0ED0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61" y="3982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399" name="Line 242">
              <a:extLst>
                <a:ext uri="{FF2B5EF4-FFF2-40B4-BE49-F238E27FC236}">
                  <a16:creationId xmlns:a16="http://schemas.microsoft.com/office/drawing/2014/main" id="{EC1FAB48-5490-4749-8231-876CCC15F8D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09" y="398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400" name="Rectangle 243">
              <a:extLst>
                <a:ext uri="{FF2B5EF4-FFF2-40B4-BE49-F238E27FC236}">
                  <a16:creationId xmlns:a16="http://schemas.microsoft.com/office/drawing/2014/main" id="{E92C6F88-C002-479A-B680-5E7254AAB2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09" y="3982"/>
              <a:ext cx="14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401" name="Line 244">
              <a:extLst>
                <a:ext uri="{FF2B5EF4-FFF2-40B4-BE49-F238E27FC236}">
                  <a16:creationId xmlns:a16="http://schemas.microsoft.com/office/drawing/2014/main" id="{65FD46EB-ECDA-445C-B029-85471D4C368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446" y="398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402" name="Rectangle 245">
              <a:extLst>
                <a:ext uri="{FF2B5EF4-FFF2-40B4-BE49-F238E27FC236}">
                  <a16:creationId xmlns:a16="http://schemas.microsoft.com/office/drawing/2014/main" id="{04706D35-755E-44EF-B35A-1E2B9750D0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6" y="3982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403" name="Line 246">
              <a:extLst>
                <a:ext uri="{FF2B5EF4-FFF2-40B4-BE49-F238E27FC236}">
                  <a16:creationId xmlns:a16="http://schemas.microsoft.com/office/drawing/2014/main" id="{BE97C118-3D35-4F9B-B2BB-05A38A31EF5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603" y="398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404" name="Rectangle 247">
              <a:extLst>
                <a:ext uri="{FF2B5EF4-FFF2-40B4-BE49-F238E27FC236}">
                  <a16:creationId xmlns:a16="http://schemas.microsoft.com/office/drawing/2014/main" id="{02D4E158-925B-4D5A-ADE0-FF05923DCB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03" y="3982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405" name="Rectangle 248">
              <a:extLst>
                <a:ext uri="{FF2B5EF4-FFF2-40B4-BE49-F238E27FC236}">
                  <a16:creationId xmlns:a16="http://schemas.microsoft.com/office/drawing/2014/main" id="{7D99D24F-EE24-4390-8738-2397CCCC7C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" y="1054"/>
              <a:ext cx="5255" cy="3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406" name="Rectangle 249">
              <a:extLst>
                <a:ext uri="{FF2B5EF4-FFF2-40B4-BE49-F238E27FC236}">
                  <a16:creationId xmlns:a16="http://schemas.microsoft.com/office/drawing/2014/main" id="{544A506D-3F56-4473-9080-55CA7889CE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" y="3958"/>
              <a:ext cx="5216" cy="24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7172" name="Rectangle 3">
            <a:extLst>
              <a:ext uri="{FF2B5EF4-FFF2-40B4-BE49-F238E27FC236}">
                <a16:creationId xmlns:a16="http://schemas.microsoft.com/office/drawing/2014/main" id="{2664AF91-8FA9-463F-9C28-DDF78C96A85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4375" y="200025"/>
            <a:ext cx="83820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en-US" sz="2800" dirty="0"/>
              <a:t>Static Budgets and Performance Reports</a:t>
            </a:r>
          </a:p>
        </p:txBody>
      </p:sp>
      <p:sp>
        <p:nvSpPr>
          <p:cNvPr id="7173" name="Oval 15">
            <a:extLst>
              <a:ext uri="{FF2B5EF4-FFF2-40B4-BE49-F238E27FC236}">
                <a16:creationId xmlns:a16="http://schemas.microsoft.com/office/drawing/2014/main" id="{55346D4D-F2FA-4D80-B08A-18CC1F431B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77314" y="5200551"/>
            <a:ext cx="334963" cy="508000"/>
          </a:xfrm>
          <a:prstGeom prst="ellipse">
            <a:avLst/>
          </a:prstGeom>
          <a:noFill/>
          <a:ln w="25400">
            <a:solidFill>
              <a:srgbClr val="3399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7174" name="Oval 16">
            <a:extLst>
              <a:ext uri="{FF2B5EF4-FFF2-40B4-BE49-F238E27FC236}">
                <a16:creationId xmlns:a16="http://schemas.microsoft.com/office/drawing/2014/main" id="{B51F2109-3722-46D8-BCD0-358780436C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29688" y="2984401"/>
            <a:ext cx="431800" cy="1117600"/>
          </a:xfrm>
          <a:prstGeom prst="ellipse">
            <a:avLst/>
          </a:prstGeom>
          <a:noFill/>
          <a:ln w="25400">
            <a:solidFill>
              <a:srgbClr val="3399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7175" name="Line 17">
            <a:extLst>
              <a:ext uri="{FF2B5EF4-FFF2-40B4-BE49-F238E27FC236}">
                <a16:creationId xmlns:a16="http://schemas.microsoft.com/office/drawing/2014/main" id="{3F9CB68A-2B0C-4002-A2D1-EB4D1974F00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573988" y="4019451"/>
            <a:ext cx="1282700" cy="419100"/>
          </a:xfrm>
          <a:prstGeom prst="line">
            <a:avLst/>
          </a:prstGeom>
          <a:noFill/>
          <a:ln w="25400">
            <a:solidFill>
              <a:srgbClr val="339933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176" name="Line 18">
            <a:extLst>
              <a:ext uri="{FF2B5EF4-FFF2-40B4-BE49-F238E27FC236}">
                <a16:creationId xmlns:a16="http://schemas.microsoft.com/office/drawing/2014/main" id="{AE37AFA8-3F0D-4C0D-94E9-2B7524F2854C}"/>
              </a:ext>
            </a:extLst>
          </p:cNvPr>
          <p:cNvSpPr>
            <a:spLocks noChangeShapeType="1"/>
          </p:cNvSpPr>
          <p:nvPr/>
        </p:nvSpPr>
        <p:spPr bwMode="auto">
          <a:xfrm>
            <a:off x="8561288" y="4425851"/>
            <a:ext cx="1270000" cy="965200"/>
          </a:xfrm>
          <a:prstGeom prst="line">
            <a:avLst/>
          </a:prstGeom>
          <a:noFill/>
          <a:ln w="25400">
            <a:solidFill>
              <a:srgbClr val="339933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177" name="Rectangle 6">
            <a:extLst>
              <a:ext uri="{FF2B5EF4-FFF2-40B4-BE49-F238E27FC236}">
                <a16:creationId xmlns:a16="http://schemas.microsoft.com/office/drawing/2014/main" id="{60E01048-9DDA-43D8-82A1-D765C38075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1614" y="3957539"/>
            <a:ext cx="6365875" cy="844550"/>
          </a:xfrm>
          <a:prstGeom prst="rect">
            <a:avLst/>
          </a:prstGeom>
          <a:solidFill>
            <a:srgbClr val="CCECFF"/>
          </a:solidFill>
          <a:ln w="25400">
            <a:solidFill>
              <a:srgbClr val="339933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en-US" sz="2400" b="1" dirty="0">
                <a:latin typeface="Arial" panose="020B0604020202020204" pitchFamily="34" charset="0"/>
              </a:rPr>
              <a:t>Since cost variances are favourable, have</a:t>
            </a:r>
            <a:br>
              <a:rPr lang="en-US" altLang="en-US" sz="2400" b="1" dirty="0">
                <a:latin typeface="Arial" panose="020B0604020202020204" pitchFamily="34" charset="0"/>
              </a:rPr>
            </a:br>
            <a:r>
              <a:rPr lang="en-US" altLang="en-US" sz="2400" b="1" dirty="0">
                <a:latin typeface="Arial" panose="020B0604020202020204" pitchFamily="34" charset="0"/>
              </a:rPr>
              <a:t>we done a good job controlling costs?</a:t>
            </a:r>
          </a:p>
        </p:txBody>
      </p:sp>
      <p:sp>
        <p:nvSpPr>
          <p:cNvPr id="7178" name="Text Box 21">
            <a:extLst>
              <a:ext uri="{FF2B5EF4-FFF2-40B4-BE49-F238E27FC236}">
                <a16:creationId xmlns:a16="http://schemas.microsoft.com/office/drawing/2014/main" id="{09288831-7623-44EF-99B5-C55DCEA704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46239" y="1538189"/>
            <a:ext cx="19272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800" b="1" dirty="0" err="1">
                <a:latin typeface="Arial" panose="020B0604020202020204" pitchFamily="34" charset="0"/>
              </a:rPr>
              <a:t>CheeseCo</a:t>
            </a:r>
            <a:endParaRPr lang="en-US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567C3C-A5FC-4654-8C13-9819C23A4533}" type="slidenum">
              <a:rPr lang="en-GB" altLang="en-US" smtClean="0"/>
              <a:pPr/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608914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Cloud 89"/>
          <p:cNvSpPr/>
          <p:nvPr/>
        </p:nvSpPr>
        <p:spPr>
          <a:xfrm flipH="1">
            <a:off x="5840412" y="1092719"/>
            <a:ext cx="4360043" cy="3125271"/>
          </a:xfrm>
          <a:prstGeom prst="cloud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Cloud 1"/>
          <p:cNvSpPr/>
          <p:nvPr/>
        </p:nvSpPr>
        <p:spPr>
          <a:xfrm>
            <a:off x="1930302" y="908721"/>
            <a:ext cx="3229173" cy="2735949"/>
          </a:xfrm>
          <a:prstGeom prst="clou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94" name="Rectangle 3">
            <a:extLst>
              <a:ext uri="{FF2B5EF4-FFF2-40B4-BE49-F238E27FC236}">
                <a16:creationId xmlns:a16="http://schemas.microsoft.com/office/drawing/2014/main" id="{D727CCD4-88AB-4031-BF72-01AE3C32DE4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35188" y="125413"/>
            <a:ext cx="80010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en-US" sz="2800" dirty="0"/>
              <a:t>Static Budgets and Performance Reports</a:t>
            </a:r>
          </a:p>
        </p:txBody>
      </p:sp>
      <p:sp>
        <p:nvSpPr>
          <p:cNvPr id="8198" name="Rectangle 7">
            <a:extLst>
              <a:ext uri="{FF2B5EF4-FFF2-40B4-BE49-F238E27FC236}">
                <a16:creationId xmlns:a16="http://schemas.microsoft.com/office/drawing/2014/main" id="{2ADE67DF-02A0-4418-A2AB-E40387704C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09160" y="1484314"/>
            <a:ext cx="2271456" cy="141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lnSpc>
                <a:spcPct val="90000"/>
              </a:lnSpc>
              <a:spcBef>
                <a:spcPct val="40000"/>
              </a:spcBef>
              <a:buFontTx/>
              <a:buNone/>
            </a:pP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I don</a:t>
            </a:r>
            <a:r>
              <a:rPr lang="en-GB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’</a:t>
            </a:r>
            <a:r>
              <a:rPr lang="en-US" altLang="ja-JP" sz="2400" dirty="0">
                <a:solidFill>
                  <a:schemeClr val="bg1"/>
                </a:solidFill>
                <a:latin typeface="Arial" panose="020B0604020202020204" pitchFamily="34" charset="0"/>
              </a:rPr>
              <a:t>t think I</a:t>
            </a:r>
            <a:br>
              <a:rPr lang="en-US" altLang="ja-JP" sz="2400" dirty="0">
                <a:solidFill>
                  <a:schemeClr val="bg1"/>
                </a:solidFill>
                <a:latin typeface="Arial" panose="020B0604020202020204" pitchFamily="34" charset="0"/>
              </a:rPr>
            </a:br>
            <a:r>
              <a:rPr lang="en-US" altLang="ja-JP" sz="2400" dirty="0">
                <a:solidFill>
                  <a:schemeClr val="bg1"/>
                </a:solidFill>
                <a:latin typeface="Arial" panose="020B0604020202020204" pitchFamily="34" charset="0"/>
              </a:rPr>
              <a:t>can answer the</a:t>
            </a:r>
            <a:br>
              <a:rPr lang="en-US" altLang="ja-JP" sz="2400" dirty="0">
                <a:solidFill>
                  <a:schemeClr val="bg1"/>
                </a:solidFill>
                <a:latin typeface="Arial" panose="020B0604020202020204" pitchFamily="34" charset="0"/>
              </a:rPr>
            </a:br>
            <a:r>
              <a:rPr lang="en-US" altLang="ja-JP" sz="2400" dirty="0">
                <a:solidFill>
                  <a:schemeClr val="bg1"/>
                </a:solidFill>
                <a:latin typeface="Arial" panose="020B0604020202020204" pitchFamily="34" charset="0"/>
              </a:rPr>
              <a:t>question using</a:t>
            </a:r>
            <a:br>
              <a:rPr lang="en-US" altLang="ja-JP" sz="2400" dirty="0">
                <a:solidFill>
                  <a:schemeClr val="bg1"/>
                </a:solidFill>
                <a:latin typeface="Arial" panose="020B0604020202020204" pitchFamily="34" charset="0"/>
              </a:rPr>
            </a:br>
            <a:r>
              <a:rPr lang="en-US" altLang="ja-JP" sz="2400" dirty="0">
                <a:solidFill>
                  <a:schemeClr val="bg1"/>
                </a:solidFill>
                <a:latin typeface="Arial" panose="020B0604020202020204" pitchFamily="34" charset="0"/>
              </a:rPr>
              <a:t>a static budget.</a:t>
            </a:r>
            <a:endParaRPr lang="en-US" altLang="en-US" sz="24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8275" name="Rectangle 12">
            <a:extLst>
              <a:ext uri="{FF2B5EF4-FFF2-40B4-BE49-F238E27FC236}">
                <a16:creationId xmlns:a16="http://schemas.microsoft.com/office/drawing/2014/main" id="{3DF5BC6C-E955-4048-A632-34F532E731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32619" y="1412777"/>
            <a:ext cx="4076438" cy="2231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lnSpc>
                <a:spcPct val="90000"/>
              </a:lnSpc>
              <a:spcBef>
                <a:spcPct val="40000"/>
              </a:spcBef>
              <a:buFontTx/>
              <a:buNone/>
            </a:pP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Actual activity is below</a:t>
            </a:r>
            <a:b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</a:b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budgeted activity which</a:t>
            </a:r>
            <a:b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</a:b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 is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</a:rPr>
              <a:t>unfavourable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. </a:t>
            </a:r>
          </a:p>
          <a:p>
            <a:pPr algn="ctr">
              <a:lnSpc>
                <a:spcPct val="90000"/>
              </a:lnSpc>
              <a:spcBef>
                <a:spcPct val="40000"/>
              </a:spcBef>
              <a:buFontTx/>
              <a:buNone/>
            </a:pP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So,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</a:rPr>
              <a:t>shouldn</a:t>
            </a:r>
            <a:r>
              <a:rPr lang="en-GB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’</a:t>
            </a:r>
            <a:r>
              <a:rPr lang="en-US" altLang="ja-JP" sz="2400" dirty="0">
                <a:solidFill>
                  <a:schemeClr val="bg1"/>
                </a:solidFill>
                <a:latin typeface="Arial" panose="020B0604020202020204" pitchFamily="34" charset="0"/>
              </a:rPr>
              <a:t>t variable costs</a:t>
            </a:r>
            <a:br>
              <a:rPr lang="en-US" altLang="ja-JP" sz="2400" dirty="0">
                <a:solidFill>
                  <a:schemeClr val="bg1"/>
                </a:solidFill>
                <a:latin typeface="Arial" panose="020B0604020202020204" pitchFamily="34" charset="0"/>
              </a:rPr>
            </a:br>
            <a:r>
              <a:rPr lang="en-US" altLang="ja-JP" sz="2400" dirty="0">
                <a:solidFill>
                  <a:schemeClr val="bg1"/>
                </a:solidFill>
                <a:latin typeface="Arial" panose="020B0604020202020204" pitchFamily="34" charset="0"/>
              </a:rPr>
              <a:t>be lower if actual activity</a:t>
            </a:r>
            <a:br>
              <a:rPr lang="en-US" altLang="ja-JP" sz="2400" dirty="0">
                <a:solidFill>
                  <a:schemeClr val="bg1"/>
                </a:solidFill>
                <a:latin typeface="Arial" panose="020B0604020202020204" pitchFamily="34" charset="0"/>
              </a:rPr>
            </a:br>
            <a:r>
              <a:rPr lang="en-US" altLang="ja-JP" sz="2400" dirty="0">
                <a:solidFill>
                  <a:schemeClr val="bg1"/>
                </a:solidFill>
                <a:latin typeface="Arial" panose="020B0604020202020204" pitchFamily="34" charset="0"/>
              </a:rPr>
              <a:t>is lower?</a:t>
            </a:r>
            <a:endParaRPr lang="en-US" altLang="en-US" sz="24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88" name="Cloud 87"/>
          <p:cNvSpPr/>
          <p:nvPr/>
        </p:nvSpPr>
        <p:spPr>
          <a:xfrm>
            <a:off x="3265138" y="3796266"/>
            <a:ext cx="668784" cy="456815"/>
          </a:xfrm>
          <a:prstGeom prst="clou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Cloud 88"/>
          <p:cNvSpPr/>
          <p:nvPr/>
        </p:nvSpPr>
        <p:spPr>
          <a:xfrm>
            <a:off x="3675730" y="4300724"/>
            <a:ext cx="516384" cy="352233"/>
          </a:xfrm>
          <a:prstGeom prst="clou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Cloud 90"/>
          <p:cNvSpPr/>
          <p:nvPr/>
        </p:nvSpPr>
        <p:spPr>
          <a:xfrm flipH="1">
            <a:off x="6556375" y="3887885"/>
            <a:ext cx="668784" cy="456815"/>
          </a:xfrm>
          <a:prstGeom prst="cloud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Cloud 91"/>
          <p:cNvSpPr/>
          <p:nvPr/>
        </p:nvSpPr>
        <p:spPr>
          <a:xfrm flipH="1">
            <a:off x="6168008" y="4367176"/>
            <a:ext cx="516384" cy="352233"/>
          </a:xfrm>
          <a:prstGeom prst="cloud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C6114A-052D-4ADA-88A0-A87FB84F929E}" type="slidenum">
              <a:rPr lang="en-GB" altLang="en-US" smtClean="0"/>
              <a:pPr/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006962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5">
            <a:extLst>
              <a:ext uri="{FF2B5EF4-FFF2-40B4-BE49-F238E27FC236}">
                <a16:creationId xmlns:a16="http://schemas.microsoft.com/office/drawing/2014/main" id="{12F8632A-AA8E-4CBF-8F48-FA29E01AE85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63750" y="333375"/>
            <a:ext cx="813435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en-US" sz="2800" dirty="0"/>
              <a:t>Static Budgets and Performance Reports</a:t>
            </a:r>
          </a:p>
        </p:txBody>
      </p:sp>
      <p:sp>
        <p:nvSpPr>
          <p:cNvPr id="9218" name="Rectangle 2">
            <a:extLst>
              <a:ext uri="{FF2B5EF4-FFF2-40B4-BE49-F238E27FC236}">
                <a16:creationId xmlns:a16="http://schemas.microsoft.com/office/drawing/2014/main" id="{E27032CB-4F30-49BA-92EC-24DF6D35F79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209800" y="1052737"/>
            <a:ext cx="7772400" cy="4762277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95000"/>
              </a:lnSpc>
              <a:spcBef>
                <a:spcPct val="45000"/>
              </a:spcBef>
            </a:pPr>
            <a:r>
              <a:rPr lang="en-US" altLang="en-US" dirty="0"/>
              <a:t>The relevant question is . . .</a:t>
            </a:r>
          </a:p>
          <a:p>
            <a:pPr lvl="1">
              <a:lnSpc>
                <a:spcPct val="95000"/>
              </a:lnSpc>
              <a:spcBef>
                <a:spcPct val="40000"/>
              </a:spcBef>
              <a:buFontTx/>
              <a:buNone/>
            </a:pPr>
            <a:r>
              <a:rPr lang="en-US" altLang="en-US" sz="3200" dirty="0"/>
              <a:t>	</a:t>
            </a:r>
            <a:r>
              <a:rPr lang="en-US" altLang="en-US" sz="3200" dirty="0">
                <a:solidFill>
                  <a:srgbClr val="FF0000"/>
                </a:solidFill>
              </a:rPr>
              <a:t>‘</a:t>
            </a:r>
            <a:r>
              <a:rPr lang="en-US" altLang="ja-JP" sz="3200" dirty="0">
                <a:solidFill>
                  <a:srgbClr val="FF0000"/>
                </a:solidFill>
              </a:rPr>
              <a:t>How much of the favourable cost variance is due to lower activity, and how much is due to good cost control?</a:t>
            </a:r>
            <a:r>
              <a:rPr lang="en-GB" altLang="ja-JP" sz="3200" dirty="0">
                <a:solidFill>
                  <a:srgbClr val="FF0000"/>
                </a:solidFill>
              </a:rPr>
              <a:t>’</a:t>
            </a:r>
            <a:endParaRPr lang="en-US" altLang="ja-JP" sz="3200" dirty="0">
              <a:solidFill>
                <a:srgbClr val="FF0000"/>
              </a:solidFill>
            </a:endParaRPr>
          </a:p>
          <a:p>
            <a:pPr>
              <a:lnSpc>
                <a:spcPct val="95000"/>
              </a:lnSpc>
              <a:spcBef>
                <a:spcPct val="45000"/>
              </a:spcBef>
            </a:pPr>
            <a:r>
              <a:rPr lang="en-US" altLang="en-US" dirty="0"/>
              <a:t>To answer the question, </a:t>
            </a:r>
            <a:br>
              <a:rPr lang="en-US" altLang="en-US" dirty="0"/>
            </a:br>
            <a:r>
              <a:rPr lang="en-US" altLang="en-US" dirty="0"/>
              <a:t>we must		the budget to the actual level of activity.</a:t>
            </a:r>
            <a:r>
              <a:rPr lang="en-US" altLang="en-US" sz="3800" dirty="0"/>
              <a:t> </a:t>
            </a:r>
          </a:p>
        </p:txBody>
      </p:sp>
      <p:graphicFrame>
        <p:nvGraphicFramePr>
          <p:cNvPr id="9219" name="Object 4">
            <a:hlinkClick r:id="" action="ppaction://ole?verb=0"/>
            <a:extLst>
              <a:ext uri="{FF2B5EF4-FFF2-40B4-BE49-F238E27FC236}">
                <a16:creationId xmlns:a16="http://schemas.microsoft.com/office/drawing/2014/main" id="{C7E3CA19-06EC-4855-87B1-F71FCF98B4D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00237495"/>
              </p:ext>
            </p:extLst>
          </p:nvPr>
        </p:nvGraphicFramePr>
        <p:xfrm>
          <a:off x="4367808" y="4256956"/>
          <a:ext cx="936104" cy="5401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5" name="WordArt" r:id="rId3" imgW="6100827" imgH="4067218" progId="MSWordArt.2">
                  <p:embed/>
                </p:oleObj>
              </mc:Choice>
              <mc:Fallback>
                <p:oleObj name="WordArt" r:id="rId3" imgW="6100827" imgH="4067218" progId="MSWordArt.2">
                  <p:embed/>
                  <p:pic>
                    <p:nvPicPr>
                      <p:cNvPr id="9219" name="Object 4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C7E3CA19-06EC-4855-87B1-F71FCF98B4D9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67808" y="4256956"/>
                        <a:ext cx="936104" cy="54019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C6114A-052D-4ADA-88A0-A87FB84F929E}" type="slidenum">
              <a:rPr lang="en-GB" altLang="en-US" smtClean="0"/>
              <a:pPr/>
              <a:t>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594592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Scroll 1"/>
          <p:cNvSpPr/>
          <p:nvPr/>
        </p:nvSpPr>
        <p:spPr>
          <a:xfrm>
            <a:off x="1919536" y="1774304"/>
            <a:ext cx="2618680" cy="2757634"/>
          </a:xfrm>
          <a:prstGeom prst="verticalScroll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42" name="Rectangle 8">
            <a:extLst>
              <a:ext uri="{FF2B5EF4-FFF2-40B4-BE49-F238E27FC236}">
                <a16:creationId xmlns:a16="http://schemas.microsoft.com/office/drawing/2014/main" id="{C0676D9E-4E26-420F-90D1-C3CDD49C9CD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85217" y="249684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en-US" sz="2800" dirty="0"/>
              <a:t>Flexible Budgets</a:t>
            </a:r>
          </a:p>
        </p:txBody>
      </p:sp>
      <p:sp>
        <p:nvSpPr>
          <p:cNvPr id="10244" name="Line 9">
            <a:extLst>
              <a:ext uri="{FF2B5EF4-FFF2-40B4-BE49-F238E27FC236}">
                <a16:creationId xmlns:a16="http://schemas.microsoft.com/office/drawing/2014/main" id="{2697BB9E-A1DA-4FE5-B1B2-C60FA28F335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303714" y="1918940"/>
            <a:ext cx="1144587" cy="14732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245" name="Line 10">
            <a:extLst>
              <a:ext uri="{FF2B5EF4-FFF2-40B4-BE49-F238E27FC236}">
                <a16:creationId xmlns:a16="http://schemas.microsoft.com/office/drawing/2014/main" id="{96789265-C11A-487B-ACC0-3456F69AD36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292601" y="2998440"/>
            <a:ext cx="1082675" cy="3175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246" name="Line 11">
            <a:extLst>
              <a:ext uri="{FF2B5EF4-FFF2-40B4-BE49-F238E27FC236}">
                <a16:creationId xmlns:a16="http://schemas.microsoft.com/office/drawing/2014/main" id="{9D365483-6508-42F3-A05F-C704F8E06EBB}"/>
              </a:ext>
            </a:extLst>
          </p:cNvPr>
          <p:cNvSpPr>
            <a:spLocks noChangeShapeType="1"/>
          </p:cNvSpPr>
          <p:nvPr/>
        </p:nvSpPr>
        <p:spPr bwMode="auto">
          <a:xfrm>
            <a:off x="4292600" y="3315940"/>
            <a:ext cx="795338" cy="5461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247" name="Line 12">
            <a:extLst>
              <a:ext uri="{FF2B5EF4-FFF2-40B4-BE49-F238E27FC236}">
                <a16:creationId xmlns:a16="http://schemas.microsoft.com/office/drawing/2014/main" id="{226D1AF5-DA0E-425E-9E65-1ACEAA2F9FA6}"/>
              </a:ext>
            </a:extLst>
          </p:cNvPr>
          <p:cNvSpPr>
            <a:spLocks noChangeShapeType="1"/>
          </p:cNvSpPr>
          <p:nvPr/>
        </p:nvSpPr>
        <p:spPr bwMode="auto">
          <a:xfrm>
            <a:off x="4368800" y="3315940"/>
            <a:ext cx="719138" cy="1627188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248" name="AutoShape 13">
            <a:extLst>
              <a:ext uri="{FF2B5EF4-FFF2-40B4-BE49-F238E27FC236}">
                <a16:creationId xmlns:a16="http://schemas.microsoft.com/office/drawing/2014/main" id="{5048F086-C559-4236-8179-7D273BECCD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10050" y="3157190"/>
            <a:ext cx="368300" cy="292100"/>
          </a:xfrm>
          <a:prstGeom prst="star16">
            <a:avLst>
              <a:gd name="adj" fmla="val 37500"/>
            </a:avLst>
          </a:prstGeom>
          <a:solidFill>
            <a:srgbClr val="FF0000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grpSp>
        <p:nvGrpSpPr>
          <p:cNvPr id="10249" name="Group 37">
            <a:extLst>
              <a:ext uri="{FF2B5EF4-FFF2-40B4-BE49-F238E27FC236}">
                <a16:creationId xmlns:a16="http://schemas.microsoft.com/office/drawing/2014/main" id="{C58E8524-4570-4D62-B533-532EA61B377F}"/>
              </a:ext>
            </a:extLst>
          </p:cNvPr>
          <p:cNvGrpSpPr>
            <a:grpSpLocks/>
          </p:cNvGrpSpPr>
          <p:nvPr/>
        </p:nvGrpSpPr>
        <p:grpSpPr bwMode="auto">
          <a:xfrm>
            <a:off x="2493964" y="2587278"/>
            <a:ext cx="1577182" cy="1023938"/>
            <a:chOff x="611" y="1901"/>
            <a:chExt cx="1062" cy="652"/>
          </a:xfrm>
        </p:grpSpPr>
        <p:sp>
          <p:nvSpPr>
            <p:cNvPr id="10254" name="Freeform 22">
              <a:extLst>
                <a:ext uri="{FF2B5EF4-FFF2-40B4-BE49-F238E27FC236}">
                  <a16:creationId xmlns:a16="http://schemas.microsoft.com/office/drawing/2014/main" id="{9A8E1630-3432-47C8-9F4D-FED7B32CCD9F}"/>
                </a:ext>
              </a:extLst>
            </p:cNvPr>
            <p:cNvSpPr>
              <a:spLocks/>
            </p:cNvSpPr>
            <p:nvPr/>
          </p:nvSpPr>
          <p:spPr bwMode="auto">
            <a:xfrm>
              <a:off x="687" y="1901"/>
              <a:ext cx="134" cy="200"/>
            </a:xfrm>
            <a:custGeom>
              <a:avLst/>
              <a:gdLst>
                <a:gd name="T0" fmla="*/ 0 w 671"/>
                <a:gd name="T1" fmla="*/ 0 h 1000"/>
                <a:gd name="T2" fmla="*/ 0 w 671"/>
                <a:gd name="T3" fmla="*/ 0 h 1000"/>
                <a:gd name="T4" fmla="*/ 0 w 671"/>
                <a:gd name="T5" fmla="*/ 0 h 1000"/>
                <a:gd name="T6" fmla="*/ 0 w 671"/>
                <a:gd name="T7" fmla="*/ 0 h 1000"/>
                <a:gd name="T8" fmla="*/ 0 w 671"/>
                <a:gd name="T9" fmla="*/ 0 h 1000"/>
                <a:gd name="T10" fmla="*/ 0 w 671"/>
                <a:gd name="T11" fmla="*/ 0 h 1000"/>
                <a:gd name="T12" fmla="*/ 0 w 671"/>
                <a:gd name="T13" fmla="*/ 0 h 1000"/>
                <a:gd name="T14" fmla="*/ 0 w 671"/>
                <a:gd name="T15" fmla="*/ 0 h 1000"/>
                <a:gd name="T16" fmla="*/ 0 w 671"/>
                <a:gd name="T17" fmla="*/ 0 h 1000"/>
                <a:gd name="T18" fmla="*/ 0 w 671"/>
                <a:gd name="T19" fmla="*/ 0 h 1000"/>
                <a:gd name="T20" fmla="*/ 0 w 671"/>
                <a:gd name="T21" fmla="*/ 0 h 1000"/>
                <a:gd name="T22" fmla="*/ 0 w 671"/>
                <a:gd name="T23" fmla="*/ 0 h 1000"/>
                <a:gd name="T24" fmla="*/ 0 w 671"/>
                <a:gd name="T25" fmla="*/ 0 h 1000"/>
                <a:gd name="T26" fmla="*/ 0 w 671"/>
                <a:gd name="T27" fmla="*/ 0 h 1000"/>
                <a:gd name="T28" fmla="*/ 0 w 671"/>
                <a:gd name="T29" fmla="*/ 0 h 1000"/>
                <a:gd name="T30" fmla="*/ 0 w 671"/>
                <a:gd name="T31" fmla="*/ 0 h 1000"/>
                <a:gd name="T32" fmla="*/ 0 w 671"/>
                <a:gd name="T33" fmla="*/ 0 h 1000"/>
                <a:gd name="T34" fmla="*/ 0 w 671"/>
                <a:gd name="T35" fmla="*/ 0 h 1000"/>
                <a:gd name="T36" fmla="*/ 0 w 671"/>
                <a:gd name="T37" fmla="*/ 0 h 1000"/>
                <a:gd name="T38" fmla="*/ 0 w 671"/>
                <a:gd name="T39" fmla="*/ 0 h 1000"/>
                <a:gd name="T40" fmla="*/ 0 w 671"/>
                <a:gd name="T41" fmla="*/ 0 h 1000"/>
                <a:gd name="T42" fmla="*/ 0 w 671"/>
                <a:gd name="T43" fmla="*/ 0 h 1000"/>
                <a:gd name="T44" fmla="*/ 0 w 671"/>
                <a:gd name="T45" fmla="*/ 0 h 1000"/>
                <a:gd name="T46" fmla="*/ 0 w 671"/>
                <a:gd name="T47" fmla="*/ 0 h 1000"/>
                <a:gd name="T48" fmla="*/ 0 w 671"/>
                <a:gd name="T49" fmla="*/ 0 h 1000"/>
                <a:gd name="T50" fmla="*/ 0 w 671"/>
                <a:gd name="T51" fmla="*/ 0 h 1000"/>
                <a:gd name="T52" fmla="*/ 0 w 671"/>
                <a:gd name="T53" fmla="*/ 0 h 1000"/>
                <a:gd name="T54" fmla="*/ 0 w 671"/>
                <a:gd name="T55" fmla="*/ 0 h 1000"/>
                <a:gd name="T56" fmla="*/ 0 w 671"/>
                <a:gd name="T57" fmla="*/ 0 h 1000"/>
                <a:gd name="T58" fmla="*/ 0 w 671"/>
                <a:gd name="T59" fmla="*/ 0 h 1000"/>
                <a:gd name="T60" fmla="*/ 0 w 671"/>
                <a:gd name="T61" fmla="*/ 0 h 1000"/>
                <a:gd name="T62" fmla="*/ 0 w 671"/>
                <a:gd name="T63" fmla="*/ 0 h 1000"/>
                <a:gd name="T64" fmla="*/ 0 w 671"/>
                <a:gd name="T65" fmla="*/ 0 h 1000"/>
                <a:gd name="T66" fmla="*/ 0 w 671"/>
                <a:gd name="T67" fmla="*/ 0 h 1000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671"/>
                <a:gd name="T103" fmla="*/ 0 h 1000"/>
                <a:gd name="T104" fmla="*/ 671 w 671"/>
                <a:gd name="T105" fmla="*/ 1000 h 1000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671" h="1000">
                  <a:moveTo>
                    <a:pt x="0" y="1000"/>
                  </a:moveTo>
                  <a:lnTo>
                    <a:pt x="0" y="16"/>
                  </a:lnTo>
                  <a:lnTo>
                    <a:pt x="28" y="14"/>
                  </a:lnTo>
                  <a:lnTo>
                    <a:pt x="64" y="10"/>
                  </a:lnTo>
                  <a:lnTo>
                    <a:pt x="101" y="8"/>
                  </a:lnTo>
                  <a:lnTo>
                    <a:pt x="138" y="5"/>
                  </a:lnTo>
                  <a:lnTo>
                    <a:pt x="175" y="3"/>
                  </a:lnTo>
                  <a:lnTo>
                    <a:pt x="211" y="2"/>
                  </a:lnTo>
                  <a:lnTo>
                    <a:pt x="248" y="0"/>
                  </a:lnTo>
                  <a:lnTo>
                    <a:pt x="285" y="0"/>
                  </a:lnTo>
                  <a:lnTo>
                    <a:pt x="323" y="0"/>
                  </a:lnTo>
                  <a:lnTo>
                    <a:pt x="359" y="0"/>
                  </a:lnTo>
                  <a:lnTo>
                    <a:pt x="396" y="0"/>
                  </a:lnTo>
                  <a:lnTo>
                    <a:pt x="433" y="2"/>
                  </a:lnTo>
                  <a:lnTo>
                    <a:pt x="470" y="3"/>
                  </a:lnTo>
                  <a:lnTo>
                    <a:pt x="506" y="4"/>
                  </a:lnTo>
                  <a:lnTo>
                    <a:pt x="543" y="6"/>
                  </a:lnTo>
                  <a:lnTo>
                    <a:pt x="580" y="9"/>
                  </a:lnTo>
                  <a:lnTo>
                    <a:pt x="618" y="11"/>
                  </a:lnTo>
                  <a:lnTo>
                    <a:pt x="654" y="15"/>
                  </a:lnTo>
                  <a:lnTo>
                    <a:pt x="671" y="16"/>
                  </a:lnTo>
                  <a:lnTo>
                    <a:pt x="671" y="183"/>
                  </a:lnTo>
                  <a:lnTo>
                    <a:pt x="654" y="181"/>
                  </a:lnTo>
                  <a:lnTo>
                    <a:pt x="618" y="177"/>
                  </a:lnTo>
                  <a:lnTo>
                    <a:pt x="580" y="175"/>
                  </a:lnTo>
                  <a:lnTo>
                    <a:pt x="543" y="172"/>
                  </a:lnTo>
                  <a:lnTo>
                    <a:pt x="506" y="170"/>
                  </a:lnTo>
                  <a:lnTo>
                    <a:pt x="470" y="168"/>
                  </a:lnTo>
                  <a:lnTo>
                    <a:pt x="433" y="167"/>
                  </a:lnTo>
                  <a:lnTo>
                    <a:pt x="396" y="166"/>
                  </a:lnTo>
                  <a:lnTo>
                    <a:pt x="359" y="166"/>
                  </a:lnTo>
                  <a:lnTo>
                    <a:pt x="323" y="166"/>
                  </a:lnTo>
                  <a:lnTo>
                    <a:pt x="285" y="166"/>
                  </a:lnTo>
                  <a:lnTo>
                    <a:pt x="248" y="166"/>
                  </a:lnTo>
                  <a:lnTo>
                    <a:pt x="211" y="167"/>
                  </a:lnTo>
                  <a:lnTo>
                    <a:pt x="198" y="168"/>
                  </a:lnTo>
                  <a:lnTo>
                    <a:pt x="198" y="400"/>
                  </a:lnTo>
                  <a:lnTo>
                    <a:pt x="211" y="400"/>
                  </a:lnTo>
                  <a:lnTo>
                    <a:pt x="248" y="399"/>
                  </a:lnTo>
                  <a:lnTo>
                    <a:pt x="285" y="399"/>
                  </a:lnTo>
                  <a:lnTo>
                    <a:pt x="323" y="399"/>
                  </a:lnTo>
                  <a:lnTo>
                    <a:pt x="359" y="399"/>
                  </a:lnTo>
                  <a:lnTo>
                    <a:pt x="396" y="399"/>
                  </a:lnTo>
                  <a:lnTo>
                    <a:pt x="433" y="400"/>
                  </a:lnTo>
                  <a:lnTo>
                    <a:pt x="470" y="402"/>
                  </a:lnTo>
                  <a:lnTo>
                    <a:pt x="506" y="403"/>
                  </a:lnTo>
                  <a:lnTo>
                    <a:pt x="543" y="405"/>
                  </a:lnTo>
                  <a:lnTo>
                    <a:pt x="580" y="408"/>
                  </a:lnTo>
                  <a:lnTo>
                    <a:pt x="607" y="409"/>
                  </a:lnTo>
                  <a:lnTo>
                    <a:pt x="607" y="576"/>
                  </a:lnTo>
                  <a:lnTo>
                    <a:pt x="580" y="574"/>
                  </a:lnTo>
                  <a:lnTo>
                    <a:pt x="543" y="571"/>
                  </a:lnTo>
                  <a:lnTo>
                    <a:pt x="506" y="569"/>
                  </a:lnTo>
                  <a:lnTo>
                    <a:pt x="470" y="567"/>
                  </a:lnTo>
                  <a:lnTo>
                    <a:pt x="433" y="566"/>
                  </a:lnTo>
                  <a:lnTo>
                    <a:pt x="396" y="565"/>
                  </a:lnTo>
                  <a:lnTo>
                    <a:pt x="359" y="565"/>
                  </a:lnTo>
                  <a:lnTo>
                    <a:pt x="323" y="565"/>
                  </a:lnTo>
                  <a:lnTo>
                    <a:pt x="285" y="565"/>
                  </a:lnTo>
                  <a:lnTo>
                    <a:pt x="248" y="565"/>
                  </a:lnTo>
                  <a:lnTo>
                    <a:pt x="211" y="566"/>
                  </a:lnTo>
                  <a:lnTo>
                    <a:pt x="198" y="567"/>
                  </a:lnTo>
                  <a:lnTo>
                    <a:pt x="198" y="985"/>
                  </a:lnTo>
                  <a:lnTo>
                    <a:pt x="175" y="985"/>
                  </a:lnTo>
                  <a:lnTo>
                    <a:pt x="138" y="987"/>
                  </a:lnTo>
                  <a:lnTo>
                    <a:pt x="101" y="990"/>
                  </a:lnTo>
                  <a:lnTo>
                    <a:pt x="64" y="992"/>
                  </a:lnTo>
                  <a:lnTo>
                    <a:pt x="28" y="996"/>
                  </a:lnTo>
                  <a:lnTo>
                    <a:pt x="0" y="1000"/>
                  </a:lnTo>
                  <a:close/>
                </a:path>
              </a:pathLst>
            </a:cu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0255" name="Freeform 23">
              <a:extLst>
                <a:ext uri="{FF2B5EF4-FFF2-40B4-BE49-F238E27FC236}">
                  <a16:creationId xmlns:a16="http://schemas.microsoft.com/office/drawing/2014/main" id="{AC8B4DAF-D3F1-492C-B666-073BAD9827F0}"/>
                </a:ext>
              </a:extLst>
            </p:cNvPr>
            <p:cNvSpPr>
              <a:spLocks/>
            </p:cNvSpPr>
            <p:nvPr/>
          </p:nvSpPr>
          <p:spPr bwMode="auto">
            <a:xfrm>
              <a:off x="853" y="1908"/>
              <a:ext cx="38" cy="202"/>
            </a:xfrm>
            <a:custGeom>
              <a:avLst/>
              <a:gdLst>
                <a:gd name="T0" fmla="*/ 0 w 188"/>
                <a:gd name="T1" fmla="*/ 0 h 1010"/>
                <a:gd name="T2" fmla="*/ 0 w 188"/>
                <a:gd name="T3" fmla="*/ 0 h 1010"/>
                <a:gd name="T4" fmla="*/ 0 w 188"/>
                <a:gd name="T5" fmla="*/ 0 h 1010"/>
                <a:gd name="T6" fmla="*/ 0 w 188"/>
                <a:gd name="T7" fmla="*/ 0 h 1010"/>
                <a:gd name="T8" fmla="*/ 0 w 188"/>
                <a:gd name="T9" fmla="*/ 0 h 1010"/>
                <a:gd name="T10" fmla="*/ 0 w 188"/>
                <a:gd name="T11" fmla="*/ 0 h 1010"/>
                <a:gd name="T12" fmla="*/ 0 w 188"/>
                <a:gd name="T13" fmla="*/ 0 h 1010"/>
                <a:gd name="T14" fmla="*/ 0 w 188"/>
                <a:gd name="T15" fmla="*/ 0 h 1010"/>
                <a:gd name="T16" fmla="*/ 0 w 188"/>
                <a:gd name="T17" fmla="*/ 0 h 1010"/>
                <a:gd name="T18" fmla="*/ 0 w 188"/>
                <a:gd name="T19" fmla="*/ 0 h 1010"/>
                <a:gd name="T20" fmla="*/ 0 w 188"/>
                <a:gd name="T21" fmla="*/ 0 h 1010"/>
                <a:gd name="T22" fmla="*/ 0 w 188"/>
                <a:gd name="T23" fmla="*/ 0 h 1010"/>
                <a:gd name="T24" fmla="*/ 0 w 188"/>
                <a:gd name="T25" fmla="*/ 0 h 1010"/>
                <a:gd name="T26" fmla="*/ 0 w 188"/>
                <a:gd name="T27" fmla="*/ 0 h 1010"/>
                <a:gd name="T28" fmla="*/ 0 w 188"/>
                <a:gd name="T29" fmla="*/ 0 h 101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88"/>
                <a:gd name="T46" fmla="*/ 0 h 1010"/>
                <a:gd name="T47" fmla="*/ 188 w 188"/>
                <a:gd name="T48" fmla="*/ 1010 h 101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88" h="1010">
                  <a:moveTo>
                    <a:pt x="0" y="982"/>
                  </a:moveTo>
                  <a:lnTo>
                    <a:pt x="0" y="0"/>
                  </a:lnTo>
                  <a:lnTo>
                    <a:pt x="7" y="1"/>
                  </a:lnTo>
                  <a:lnTo>
                    <a:pt x="44" y="6"/>
                  </a:lnTo>
                  <a:lnTo>
                    <a:pt x="82" y="11"/>
                  </a:lnTo>
                  <a:lnTo>
                    <a:pt x="118" y="17"/>
                  </a:lnTo>
                  <a:lnTo>
                    <a:pt x="155" y="23"/>
                  </a:lnTo>
                  <a:lnTo>
                    <a:pt x="188" y="29"/>
                  </a:lnTo>
                  <a:lnTo>
                    <a:pt x="188" y="1010"/>
                  </a:lnTo>
                  <a:lnTo>
                    <a:pt x="155" y="1005"/>
                  </a:lnTo>
                  <a:lnTo>
                    <a:pt x="118" y="999"/>
                  </a:lnTo>
                  <a:lnTo>
                    <a:pt x="82" y="993"/>
                  </a:lnTo>
                  <a:lnTo>
                    <a:pt x="44" y="988"/>
                  </a:lnTo>
                  <a:lnTo>
                    <a:pt x="7" y="983"/>
                  </a:lnTo>
                  <a:lnTo>
                    <a:pt x="0" y="982"/>
                  </a:lnTo>
                  <a:close/>
                </a:path>
              </a:pathLst>
            </a:cu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0256" name="Freeform 24">
              <a:extLst>
                <a:ext uri="{FF2B5EF4-FFF2-40B4-BE49-F238E27FC236}">
                  <a16:creationId xmlns:a16="http://schemas.microsoft.com/office/drawing/2014/main" id="{14CC796D-A04C-4D44-AD83-2146A141C32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18" y="1983"/>
              <a:ext cx="133" cy="154"/>
            </a:xfrm>
            <a:custGeom>
              <a:avLst/>
              <a:gdLst>
                <a:gd name="T0" fmla="*/ 0 w 663"/>
                <a:gd name="T1" fmla="*/ 0 h 770"/>
                <a:gd name="T2" fmla="*/ 0 w 663"/>
                <a:gd name="T3" fmla="*/ 0 h 770"/>
                <a:gd name="T4" fmla="*/ 0 w 663"/>
                <a:gd name="T5" fmla="*/ 0 h 770"/>
                <a:gd name="T6" fmla="*/ 0 w 663"/>
                <a:gd name="T7" fmla="*/ 0 h 770"/>
                <a:gd name="T8" fmla="*/ 0 w 663"/>
                <a:gd name="T9" fmla="*/ 0 h 770"/>
                <a:gd name="T10" fmla="*/ 0 w 663"/>
                <a:gd name="T11" fmla="*/ 0 h 770"/>
                <a:gd name="T12" fmla="*/ 0 w 663"/>
                <a:gd name="T13" fmla="*/ 0 h 770"/>
                <a:gd name="T14" fmla="*/ 0 w 663"/>
                <a:gd name="T15" fmla="*/ 0 h 770"/>
                <a:gd name="T16" fmla="*/ 0 w 663"/>
                <a:gd name="T17" fmla="*/ 0 h 770"/>
                <a:gd name="T18" fmla="*/ 0 w 663"/>
                <a:gd name="T19" fmla="*/ 0 h 770"/>
                <a:gd name="T20" fmla="*/ 0 w 663"/>
                <a:gd name="T21" fmla="*/ 0 h 770"/>
                <a:gd name="T22" fmla="*/ 0 w 663"/>
                <a:gd name="T23" fmla="*/ 0 h 770"/>
                <a:gd name="T24" fmla="*/ 0 w 663"/>
                <a:gd name="T25" fmla="*/ 0 h 770"/>
                <a:gd name="T26" fmla="*/ 0 w 663"/>
                <a:gd name="T27" fmla="*/ 0 h 770"/>
                <a:gd name="T28" fmla="*/ 0 w 663"/>
                <a:gd name="T29" fmla="*/ 0 h 770"/>
                <a:gd name="T30" fmla="*/ 0 w 663"/>
                <a:gd name="T31" fmla="*/ 0 h 770"/>
                <a:gd name="T32" fmla="*/ 0 w 663"/>
                <a:gd name="T33" fmla="*/ 0 h 770"/>
                <a:gd name="T34" fmla="*/ 0 w 663"/>
                <a:gd name="T35" fmla="*/ 0 h 770"/>
                <a:gd name="T36" fmla="*/ 0 w 663"/>
                <a:gd name="T37" fmla="*/ 0 h 770"/>
                <a:gd name="T38" fmla="*/ 0 w 663"/>
                <a:gd name="T39" fmla="*/ 0 h 770"/>
                <a:gd name="T40" fmla="*/ 0 w 663"/>
                <a:gd name="T41" fmla="*/ 0 h 770"/>
                <a:gd name="T42" fmla="*/ 0 w 663"/>
                <a:gd name="T43" fmla="*/ 0 h 770"/>
                <a:gd name="T44" fmla="*/ 0 w 663"/>
                <a:gd name="T45" fmla="*/ 0 h 770"/>
                <a:gd name="T46" fmla="*/ 0 w 663"/>
                <a:gd name="T47" fmla="*/ 0 h 770"/>
                <a:gd name="T48" fmla="*/ 0 w 663"/>
                <a:gd name="T49" fmla="*/ 0 h 770"/>
                <a:gd name="T50" fmla="*/ 0 w 663"/>
                <a:gd name="T51" fmla="*/ 0 h 770"/>
                <a:gd name="T52" fmla="*/ 0 w 663"/>
                <a:gd name="T53" fmla="*/ 0 h 770"/>
                <a:gd name="T54" fmla="*/ 0 w 663"/>
                <a:gd name="T55" fmla="*/ 0 h 770"/>
                <a:gd name="T56" fmla="*/ 0 w 663"/>
                <a:gd name="T57" fmla="*/ 0 h 770"/>
                <a:gd name="T58" fmla="*/ 0 w 663"/>
                <a:gd name="T59" fmla="*/ 0 h 770"/>
                <a:gd name="T60" fmla="*/ 0 w 663"/>
                <a:gd name="T61" fmla="*/ 0 h 770"/>
                <a:gd name="T62" fmla="*/ 0 w 663"/>
                <a:gd name="T63" fmla="*/ 0 h 770"/>
                <a:gd name="T64" fmla="*/ 0 w 663"/>
                <a:gd name="T65" fmla="*/ 0 h 770"/>
                <a:gd name="T66" fmla="*/ 0 w 663"/>
                <a:gd name="T67" fmla="*/ 0 h 770"/>
                <a:gd name="T68" fmla="*/ 0 w 663"/>
                <a:gd name="T69" fmla="*/ 0 h 770"/>
                <a:gd name="T70" fmla="*/ 0 w 663"/>
                <a:gd name="T71" fmla="*/ 0 h 770"/>
                <a:gd name="T72" fmla="*/ 0 w 663"/>
                <a:gd name="T73" fmla="*/ 0 h 770"/>
                <a:gd name="T74" fmla="*/ 0 w 663"/>
                <a:gd name="T75" fmla="*/ 0 h 770"/>
                <a:gd name="T76" fmla="*/ 0 w 663"/>
                <a:gd name="T77" fmla="*/ 0 h 770"/>
                <a:gd name="T78" fmla="*/ 0 w 663"/>
                <a:gd name="T79" fmla="*/ 0 h 770"/>
                <a:gd name="T80" fmla="*/ 0 w 663"/>
                <a:gd name="T81" fmla="*/ 0 h 770"/>
                <a:gd name="T82" fmla="*/ 0 w 663"/>
                <a:gd name="T83" fmla="*/ 0 h 770"/>
                <a:gd name="T84" fmla="*/ 0 w 663"/>
                <a:gd name="T85" fmla="*/ 0 h 770"/>
                <a:gd name="T86" fmla="*/ 0 w 663"/>
                <a:gd name="T87" fmla="*/ 0 h 770"/>
                <a:gd name="T88" fmla="*/ 0 w 663"/>
                <a:gd name="T89" fmla="*/ 0 h 770"/>
                <a:gd name="T90" fmla="*/ 0 w 663"/>
                <a:gd name="T91" fmla="*/ 0 h 770"/>
                <a:gd name="T92" fmla="*/ 0 w 663"/>
                <a:gd name="T93" fmla="*/ 0 h 77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663"/>
                <a:gd name="T142" fmla="*/ 0 h 770"/>
                <a:gd name="T143" fmla="*/ 663 w 663"/>
                <a:gd name="T144" fmla="*/ 770 h 770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663" h="770">
                  <a:moveTo>
                    <a:pt x="466" y="547"/>
                  </a:moveTo>
                  <a:lnTo>
                    <a:pt x="494" y="559"/>
                  </a:lnTo>
                  <a:lnTo>
                    <a:pt x="531" y="575"/>
                  </a:lnTo>
                  <a:lnTo>
                    <a:pt x="568" y="591"/>
                  </a:lnTo>
                  <a:lnTo>
                    <a:pt x="604" y="608"/>
                  </a:lnTo>
                  <a:lnTo>
                    <a:pt x="641" y="624"/>
                  </a:lnTo>
                  <a:lnTo>
                    <a:pt x="652" y="629"/>
                  </a:lnTo>
                  <a:lnTo>
                    <a:pt x="641" y="654"/>
                  </a:lnTo>
                  <a:lnTo>
                    <a:pt x="631" y="672"/>
                  </a:lnTo>
                  <a:lnTo>
                    <a:pt x="606" y="708"/>
                  </a:lnTo>
                  <a:lnTo>
                    <a:pt x="604" y="709"/>
                  </a:lnTo>
                  <a:lnTo>
                    <a:pt x="575" y="735"/>
                  </a:lnTo>
                  <a:lnTo>
                    <a:pt x="568" y="739"/>
                  </a:lnTo>
                  <a:lnTo>
                    <a:pt x="538" y="755"/>
                  </a:lnTo>
                  <a:lnTo>
                    <a:pt x="531" y="758"/>
                  </a:lnTo>
                  <a:lnTo>
                    <a:pt x="498" y="768"/>
                  </a:lnTo>
                  <a:lnTo>
                    <a:pt x="494" y="768"/>
                  </a:lnTo>
                  <a:lnTo>
                    <a:pt x="458" y="770"/>
                  </a:lnTo>
                  <a:lnTo>
                    <a:pt x="451" y="770"/>
                  </a:lnTo>
                  <a:lnTo>
                    <a:pt x="421" y="768"/>
                  </a:lnTo>
                  <a:lnTo>
                    <a:pt x="400" y="767"/>
                  </a:lnTo>
                  <a:lnTo>
                    <a:pt x="384" y="764"/>
                  </a:lnTo>
                  <a:lnTo>
                    <a:pt x="346" y="757"/>
                  </a:lnTo>
                  <a:lnTo>
                    <a:pt x="344" y="756"/>
                  </a:lnTo>
                  <a:lnTo>
                    <a:pt x="309" y="745"/>
                  </a:lnTo>
                  <a:lnTo>
                    <a:pt x="273" y="732"/>
                  </a:lnTo>
                  <a:lnTo>
                    <a:pt x="258" y="729"/>
                  </a:lnTo>
                  <a:lnTo>
                    <a:pt x="236" y="716"/>
                  </a:lnTo>
                  <a:lnTo>
                    <a:pt x="199" y="697"/>
                  </a:lnTo>
                  <a:lnTo>
                    <a:pt x="183" y="688"/>
                  </a:lnTo>
                  <a:lnTo>
                    <a:pt x="163" y="671"/>
                  </a:lnTo>
                  <a:lnTo>
                    <a:pt x="126" y="640"/>
                  </a:lnTo>
                  <a:lnTo>
                    <a:pt x="121" y="637"/>
                  </a:lnTo>
                  <a:lnTo>
                    <a:pt x="89" y="596"/>
                  </a:lnTo>
                  <a:lnTo>
                    <a:pt x="71" y="573"/>
                  </a:lnTo>
                  <a:lnTo>
                    <a:pt x="51" y="536"/>
                  </a:lnTo>
                  <a:lnTo>
                    <a:pt x="39" y="515"/>
                  </a:lnTo>
                  <a:lnTo>
                    <a:pt x="17" y="453"/>
                  </a:lnTo>
                  <a:lnTo>
                    <a:pt x="15" y="434"/>
                  </a:lnTo>
                  <a:lnTo>
                    <a:pt x="5" y="385"/>
                  </a:lnTo>
                  <a:lnTo>
                    <a:pt x="0" y="314"/>
                  </a:lnTo>
                  <a:lnTo>
                    <a:pt x="6" y="230"/>
                  </a:lnTo>
                  <a:lnTo>
                    <a:pt x="15" y="197"/>
                  </a:lnTo>
                  <a:lnTo>
                    <a:pt x="23" y="160"/>
                  </a:lnTo>
                  <a:lnTo>
                    <a:pt x="51" y="104"/>
                  </a:lnTo>
                  <a:lnTo>
                    <a:pt x="51" y="101"/>
                  </a:lnTo>
                  <a:lnTo>
                    <a:pt x="89" y="61"/>
                  </a:lnTo>
                  <a:lnTo>
                    <a:pt x="93" y="56"/>
                  </a:lnTo>
                  <a:lnTo>
                    <a:pt x="126" y="34"/>
                  </a:lnTo>
                  <a:lnTo>
                    <a:pt x="142" y="23"/>
                  </a:lnTo>
                  <a:lnTo>
                    <a:pt x="163" y="16"/>
                  </a:lnTo>
                  <a:lnTo>
                    <a:pt x="197" y="2"/>
                  </a:lnTo>
                  <a:lnTo>
                    <a:pt x="199" y="2"/>
                  </a:lnTo>
                  <a:lnTo>
                    <a:pt x="236" y="1"/>
                  </a:lnTo>
                  <a:lnTo>
                    <a:pt x="258" y="0"/>
                  </a:lnTo>
                  <a:lnTo>
                    <a:pt x="273" y="1"/>
                  </a:lnTo>
                  <a:lnTo>
                    <a:pt x="309" y="7"/>
                  </a:lnTo>
                  <a:lnTo>
                    <a:pt x="325" y="9"/>
                  </a:lnTo>
                  <a:lnTo>
                    <a:pt x="346" y="16"/>
                  </a:lnTo>
                  <a:lnTo>
                    <a:pt x="384" y="29"/>
                  </a:lnTo>
                  <a:lnTo>
                    <a:pt x="401" y="34"/>
                  </a:lnTo>
                  <a:lnTo>
                    <a:pt x="421" y="45"/>
                  </a:lnTo>
                  <a:lnTo>
                    <a:pt x="458" y="66"/>
                  </a:lnTo>
                  <a:lnTo>
                    <a:pt x="467" y="72"/>
                  </a:lnTo>
                  <a:lnTo>
                    <a:pt x="494" y="94"/>
                  </a:lnTo>
                  <a:lnTo>
                    <a:pt x="525" y="120"/>
                  </a:lnTo>
                  <a:lnTo>
                    <a:pt x="531" y="127"/>
                  </a:lnTo>
                  <a:lnTo>
                    <a:pt x="568" y="170"/>
                  </a:lnTo>
                  <a:lnTo>
                    <a:pt x="575" y="180"/>
                  </a:lnTo>
                  <a:lnTo>
                    <a:pt x="604" y="232"/>
                  </a:lnTo>
                  <a:lnTo>
                    <a:pt x="614" y="251"/>
                  </a:lnTo>
                  <a:lnTo>
                    <a:pt x="641" y="327"/>
                  </a:lnTo>
                  <a:lnTo>
                    <a:pt x="642" y="331"/>
                  </a:lnTo>
                  <a:lnTo>
                    <a:pt x="658" y="423"/>
                  </a:lnTo>
                  <a:lnTo>
                    <a:pt x="663" y="526"/>
                  </a:lnTo>
                  <a:lnTo>
                    <a:pt x="641" y="520"/>
                  </a:lnTo>
                  <a:lnTo>
                    <a:pt x="604" y="510"/>
                  </a:lnTo>
                  <a:lnTo>
                    <a:pt x="568" y="499"/>
                  </a:lnTo>
                  <a:lnTo>
                    <a:pt x="531" y="489"/>
                  </a:lnTo>
                  <a:lnTo>
                    <a:pt x="494" y="480"/>
                  </a:lnTo>
                  <a:lnTo>
                    <a:pt x="458" y="470"/>
                  </a:lnTo>
                  <a:lnTo>
                    <a:pt x="421" y="460"/>
                  </a:lnTo>
                  <a:lnTo>
                    <a:pt x="384" y="450"/>
                  </a:lnTo>
                  <a:lnTo>
                    <a:pt x="346" y="440"/>
                  </a:lnTo>
                  <a:lnTo>
                    <a:pt x="309" y="432"/>
                  </a:lnTo>
                  <a:lnTo>
                    <a:pt x="273" y="423"/>
                  </a:lnTo>
                  <a:lnTo>
                    <a:pt x="236" y="415"/>
                  </a:lnTo>
                  <a:lnTo>
                    <a:pt x="199" y="405"/>
                  </a:lnTo>
                  <a:lnTo>
                    <a:pt x="193" y="403"/>
                  </a:lnTo>
                  <a:lnTo>
                    <a:pt x="196" y="444"/>
                  </a:lnTo>
                  <a:lnTo>
                    <a:pt x="199" y="454"/>
                  </a:lnTo>
                  <a:lnTo>
                    <a:pt x="205" y="481"/>
                  </a:lnTo>
                  <a:lnTo>
                    <a:pt x="219" y="514"/>
                  </a:lnTo>
                  <a:lnTo>
                    <a:pt x="236" y="541"/>
                  </a:lnTo>
                  <a:lnTo>
                    <a:pt x="238" y="545"/>
                  </a:lnTo>
                  <a:lnTo>
                    <a:pt x="261" y="570"/>
                  </a:lnTo>
                  <a:lnTo>
                    <a:pt x="273" y="580"/>
                  </a:lnTo>
                  <a:lnTo>
                    <a:pt x="286" y="591"/>
                  </a:lnTo>
                  <a:lnTo>
                    <a:pt x="309" y="601"/>
                  </a:lnTo>
                  <a:lnTo>
                    <a:pt x="346" y="617"/>
                  </a:lnTo>
                  <a:lnTo>
                    <a:pt x="384" y="621"/>
                  </a:lnTo>
                  <a:lnTo>
                    <a:pt x="387" y="622"/>
                  </a:lnTo>
                  <a:lnTo>
                    <a:pt x="421" y="612"/>
                  </a:lnTo>
                  <a:lnTo>
                    <a:pt x="447" y="588"/>
                  </a:lnTo>
                  <a:lnTo>
                    <a:pt x="458" y="567"/>
                  </a:lnTo>
                  <a:lnTo>
                    <a:pt x="466" y="547"/>
                  </a:lnTo>
                  <a:close/>
                  <a:moveTo>
                    <a:pt x="477" y="359"/>
                  </a:moveTo>
                  <a:lnTo>
                    <a:pt x="473" y="320"/>
                  </a:lnTo>
                  <a:lnTo>
                    <a:pt x="465" y="284"/>
                  </a:lnTo>
                  <a:lnTo>
                    <a:pt x="458" y="265"/>
                  </a:lnTo>
                  <a:lnTo>
                    <a:pt x="451" y="252"/>
                  </a:lnTo>
                  <a:lnTo>
                    <a:pt x="434" y="224"/>
                  </a:lnTo>
                  <a:lnTo>
                    <a:pt x="421" y="207"/>
                  </a:lnTo>
                  <a:lnTo>
                    <a:pt x="413" y="200"/>
                  </a:lnTo>
                  <a:lnTo>
                    <a:pt x="390" y="180"/>
                  </a:lnTo>
                  <a:lnTo>
                    <a:pt x="384" y="176"/>
                  </a:lnTo>
                  <a:lnTo>
                    <a:pt x="346" y="159"/>
                  </a:lnTo>
                  <a:lnTo>
                    <a:pt x="336" y="156"/>
                  </a:lnTo>
                  <a:lnTo>
                    <a:pt x="309" y="154"/>
                  </a:lnTo>
                  <a:lnTo>
                    <a:pt x="280" y="154"/>
                  </a:lnTo>
                  <a:lnTo>
                    <a:pt x="273" y="157"/>
                  </a:lnTo>
                  <a:lnTo>
                    <a:pt x="257" y="162"/>
                  </a:lnTo>
                  <a:lnTo>
                    <a:pt x="236" y="176"/>
                  </a:lnTo>
                  <a:lnTo>
                    <a:pt x="235" y="176"/>
                  </a:lnTo>
                  <a:lnTo>
                    <a:pt x="218" y="197"/>
                  </a:lnTo>
                  <a:lnTo>
                    <a:pt x="205" y="222"/>
                  </a:lnTo>
                  <a:lnTo>
                    <a:pt x="199" y="250"/>
                  </a:lnTo>
                  <a:lnTo>
                    <a:pt x="198" y="252"/>
                  </a:lnTo>
                  <a:lnTo>
                    <a:pt x="196" y="288"/>
                  </a:lnTo>
                  <a:lnTo>
                    <a:pt x="199" y="289"/>
                  </a:lnTo>
                  <a:lnTo>
                    <a:pt x="236" y="299"/>
                  </a:lnTo>
                  <a:lnTo>
                    <a:pt x="273" y="308"/>
                  </a:lnTo>
                  <a:lnTo>
                    <a:pt x="309" y="316"/>
                  </a:lnTo>
                  <a:lnTo>
                    <a:pt x="346" y="325"/>
                  </a:lnTo>
                  <a:lnTo>
                    <a:pt x="384" y="335"/>
                  </a:lnTo>
                  <a:lnTo>
                    <a:pt x="421" y="345"/>
                  </a:lnTo>
                  <a:lnTo>
                    <a:pt x="458" y="354"/>
                  </a:lnTo>
                  <a:lnTo>
                    <a:pt x="477" y="359"/>
                  </a:lnTo>
                  <a:close/>
                </a:path>
              </a:pathLst>
            </a:cu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0257" name="Freeform 25">
              <a:extLst>
                <a:ext uri="{FF2B5EF4-FFF2-40B4-BE49-F238E27FC236}">
                  <a16:creationId xmlns:a16="http://schemas.microsoft.com/office/drawing/2014/main" id="{C421070E-9A86-4680-88A5-7F1C4AF9114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3" y="2010"/>
              <a:ext cx="148" cy="187"/>
            </a:xfrm>
            <a:custGeom>
              <a:avLst/>
              <a:gdLst>
                <a:gd name="T0" fmla="*/ 0 w 739"/>
                <a:gd name="T1" fmla="*/ 0 h 934"/>
                <a:gd name="T2" fmla="*/ 0 w 739"/>
                <a:gd name="T3" fmla="*/ 0 h 934"/>
                <a:gd name="T4" fmla="*/ 0 w 739"/>
                <a:gd name="T5" fmla="*/ 0 h 934"/>
                <a:gd name="T6" fmla="*/ 0 w 739"/>
                <a:gd name="T7" fmla="*/ 0 h 934"/>
                <a:gd name="T8" fmla="*/ 0 w 739"/>
                <a:gd name="T9" fmla="*/ 0 h 934"/>
                <a:gd name="T10" fmla="*/ 0 w 739"/>
                <a:gd name="T11" fmla="*/ 0 h 934"/>
                <a:gd name="T12" fmla="*/ 0 w 739"/>
                <a:gd name="T13" fmla="*/ 0 h 934"/>
                <a:gd name="T14" fmla="*/ 0 w 739"/>
                <a:gd name="T15" fmla="*/ 0 h 934"/>
                <a:gd name="T16" fmla="*/ 0 w 739"/>
                <a:gd name="T17" fmla="*/ 0 h 934"/>
                <a:gd name="T18" fmla="*/ 0 w 739"/>
                <a:gd name="T19" fmla="*/ 0 h 934"/>
                <a:gd name="T20" fmla="*/ 0 w 739"/>
                <a:gd name="T21" fmla="*/ 0 h 934"/>
                <a:gd name="T22" fmla="*/ 0 w 739"/>
                <a:gd name="T23" fmla="*/ 0 h 934"/>
                <a:gd name="T24" fmla="*/ 0 w 739"/>
                <a:gd name="T25" fmla="*/ 0 h 934"/>
                <a:gd name="T26" fmla="*/ 0 w 739"/>
                <a:gd name="T27" fmla="*/ 0 h 934"/>
                <a:gd name="T28" fmla="*/ 0 w 739"/>
                <a:gd name="T29" fmla="*/ 0 h 934"/>
                <a:gd name="T30" fmla="*/ 0 w 739"/>
                <a:gd name="T31" fmla="*/ 0 h 934"/>
                <a:gd name="T32" fmla="*/ 0 w 739"/>
                <a:gd name="T33" fmla="*/ 0 h 934"/>
                <a:gd name="T34" fmla="*/ 0 w 739"/>
                <a:gd name="T35" fmla="*/ 0 h 934"/>
                <a:gd name="T36" fmla="*/ 0 w 739"/>
                <a:gd name="T37" fmla="*/ 0 h 934"/>
                <a:gd name="T38" fmla="*/ 0 w 739"/>
                <a:gd name="T39" fmla="*/ 0 h 934"/>
                <a:gd name="T40" fmla="*/ 0 w 739"/>
                <a:gd name="T41" fmla="*/ 0 h 934"/>
                <a:gd name="T42" fmla="*/ 0 w 739"/>
                <a:gd name="T43" fmla="*/ 0 h 934"/>
                <a:gd name="T44" fmla="*/ 0 w 739"/>
                <a:gd name="T45" fmla="*/ 0 h 934"/>
                <a:gd name="T46" fmla="*/ 0 w 739"/>
                <a:gd name="T47" fmla="*/ 0 h 934"/>
                <a:gd name="T48" fmla="*/ 0 w 739"/>
                <a:gd name="T49" fmla="*/ 0 h 934"/>
                <a:gd name="T50" fmla="*/ 0 w 739"/>
                <a:gd name="T51" fmla="*/ 0 h 934"/>
                <a:gd name="T52" fmla="*/ 0 w 739"/>
                <a:gd name="T53" fmla="*/ 0 h 934"/>
                <a:gd name="T54" fmla="*/ 0 w 739"/>
                <a:gd name="T55" fmla="*/ 0 h 934"/>
                <a:gd name="T56" fmla="*/ 0 w 739"/>
                <a:gd name="T57" fmla="*/ 0 h 934"/>
                <a:gd name="T58" fmla="*/ 0 w 739"/>
                <a:gd name="T59" fmla="*/ 0 h 934"/>
                <a:gd name="T60" fmla="*/ 0 w 739"/>
                <a:gd name="T61" fmla="*/ 0 h 934"/>
                <a:gd name="T62" fmla="*/ 0 w 739"/>
                <a:gd name="T63" fmla="*/ 0 h 934"/>
                <a:gd name="T64" fmla="*/ 0 w 739"/>
                <a:gd name="T65" fmla="*/ 0 h 934"/>
                <a:gd name="T66" fmla="*/ 0 w 739"/>
                <a:gd name="T67" fmla="*/ 0 h 934"/>
                <a:gd name="T68" fmla="*/ 0 w 739"/>
                <a:gd name="T69" fmla="*/ 0 h 934"/>
                <a:gd name="T70" fmla="*/ 0 w 739"/>
                <a:gd name="T71" fmla="*/ 0 h 934"/>
                <a:gd name="T72" fmla="*/ 0 w 739"/>
                <a:gd name="T73" fmla="*/ 0 h 934"/>
                <a:gd name="T74" fmla="*/ 0 w 739"/>
                <a:gd name="T75" fmla="*/ 0 h 934"/>
                <a:gd name="T76" fmla="*/ 0 w 739"/>
                <a:gd name="T77" fmla="*/ 0 h 934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739"/>
                <a:gd name="T118" fmla="*/ 0 h 934"/>
                <a:gd name="T119" fmla="*/ 739 w 739"/>
                <a:gd name="T120" fmla="*/ 934 h 934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739" h="934">
                  <a:moveTo>
                    <a:pt x="0" y="707"/>
                  </a:moveTo>
                  <a:lnTo>
                    <a:pt x="28" y="678"/>
                  </a:lnTo>
                  <a:lnTo>
                    <a:pt x="65" y="636"/>
                  </a:lnTo>
                  <a:lnTo>
                    <a:pt x="102" y="594"/>
                  </a:lnTo>
                  <a:lnTo>
                    <a:pt x="139" y="551"/>
                  </a:lnTo>
                  <a:lnTo>
                    <a:pt x="175" y="510"/>
                  </a:lnTo>
                  <a:lnTo>
                    <a:pt x="212" y="468"/>
                  </a:lnTo>
                  <a:lnTo>
                    <a:pt x="249" y="426"/>
                  </a:lnTo>
                  <a:lnTo>
                    <a:pt x="256" y="419"/>
                  </a:lnTo>
                  <a:lnTo>
                    <a:pt x="249" y="406"/>
                  </a:lnTo>
                  <a:lnTo>
                    <a:pt x="212" y="343"/>
                  </a:lnTo>
                  <a:lnTo>
                    <a:pt x="175" y="280"/>
                  </a:lnTo>
                  <a:lnTo>
                    <a:pt x="139" y="217"/>
                  </a:lnTo>
                  <a:lnTo>
                    <a:pt x="102" y="154"/>
                  </a:lnTo>
                  <a:lnTo>
                    <a:pt x="65" y="91"/>
                  </a:lnTo>
                  <a:lnTo>
                    <a:pt x="28" y="28"/>
                  </a:lnTo>
                  <a:lnTo>
                    <a:pt x="11" y="0"/>
                  </a:lnTo>
                  <a:lnTo>
                    <a:pt x="28" y="5"/>
                  </a:lnTo>
                  <a:lnTo>
                    <a:pt x="65" y="16"/>
                  </a:lnTo>
                  <a:lnTo>
                    <a:pt x="102" y="27"/>
                  </a:lnTo>
                  <a:lnTo>
                    <a:pt x="139" y="38"/>
                  </a:lnTo>
                  <a:lnTo>
                    <a:pt x="175" y="49"/>
                  </a:lnTo>
                  <a:lnTo>
                    <a:pt x="212" y="60"/>
                  </a:lnTo>
                  <a:lnTo>
                    <a:pt x="239" y="68"/>
                  </a:lnTo>
                  <a:lnTo>
                    <a:pt x="249" y="85"/>
                  </a:lnTo>
                  <a:lnTo>
                    <a:pt x="287" y="154"/>
                  </a:lnTo>
                  <a:lnTo>
                    <a:pt x="323" y="222"/>
                  </a:lnTo>
                  <a:lnTo>
                    <a:pt x="360" y="291"/>
                  </a:lnTo>
                  <a:lnTo>
                    <a:pt x="365" y="303"/>
                  </a:lnTo>
                  <a:lnTo>
                    <a:pt x="397" y="266"/>
                  </a:lnTo>
                  <a:lnTo>
                    <a:pt x="434" y="224"/>
                  </a:lnTo>
                  <a:lnTo>
                    <a:pt x="470" y="181"/>
                  </a:lnTo>
                  <a:lnTo>
                    <a:pt x="497" y="147"/>
                  </a:lnTo>
                  <a:lnTo>
                    <a:pt x="507" y="151"/>
                  </a:lnTo>
                  <a:lnTo>
                    <a:pt x="544" y="163"/>
                  </a:lnTo>
                  <a:lnTo>
                    <a:pt x="582" y="174"/>
                  </a:lnTo>
                  <a:lnTo>
                    <a:pt x="618" y="187"/>
                  </a:lnTo>
                  <a:lnTo>
                    <a:pt x="655" y="198"/>
                  </a:lnTo>
                  <a:lnTo>
                    <a:pt x="692" y="209"/>
                  </a:lnTo>
                  <a:lnTo>
                    <a:pt x="717" y="217"/>
                  </a:lnTo>
                  <a:lnTo>
                    <a:pt x="692" y="246"/>
                  </a:lnTo>
                  <a:lnTo>
                    <a:pt x="655" y="286"/>
                  </a:lnTo>
                  <a:lnTo>
                    <a:pt x="618" y="327"/>
                  </a:lnTo>
                  <a:lnTo>
                    <a:pt x="582" y="367"/>
                  </a:lnTo>
                  <a:lnTo>
                    <a:pt x="544" y="408"/>
                  </a:lnTo>
                  <a:lnTo>
                    <a:pt x="507" y="447"/>
                  </a:lnTo>
                  <a:lnTo>
                    <a:pt x="478" y="479"/>
                  </a:lnTo>
                  <a:lnTo>
                    <a:pt x="507" y="529"/>
                  </a:lnTo>
                  <a:lnTo>
                    <a:pt x="544" y="594"/>
                  </a:lnTo>
                  <a:lnTo>
                    <a:pt x="582" y="658"/>
                  </a:lnTo>
                  <a:lnTo>
                    <a:pt x="618" y="723"/>
                  </a:lnTo>
                  <a:lnTo>
                    <a:pt x="655" y="787"/>
                  </a:lnTo>
                  <a:lnTo>
                    <a:pt x="692" y="851"/>
                  </a:lnTo>
                  <a:lnTo>
                    <a:pt x="728" y="916"/>
                  </a:lnTo>
                  <a:lnTo>
                    <a:pt x="739" y="934"/>
                  </a:lnTo>
                  <a:lnTo>
                    <a:pt x="728" y="932"/>
                  </a:lnTo>
                  <a:lnTo>
                    <a:pt x="692" y="920"/>
                  </a:lnTo>
                  <a:lnTo>
                    <a:pt x="655" y="908"/>
                  </a:lnTo>
                  <a:lnTo>
                    <a:pt x="618" y="897"/>
                  </a:lnTo>
                  <a:lnTo>
                    <a:pt x="582" y="885"/>
                  </a:lnTo>
                  <a:lnTo>
                    <a:pt x="544" y="874"/>
                  </a:lnTo>
                  <a:lnTo>
                    <a:pt x="509" y="862"/>
                  </a:lnTo>
                  <a:lnTo>
                    <a:pt x="507" y="858"/>
                  </a:lnTo>
                  <a:lnTo>
                    <a:pt x="470" y="791"/>
                  </a:lnTo>
                  <a:lnTo>
                    <a:pt x="434" y="723"/>
                  </a:lnTo>
                  <a:lnTo>
                    <a:pt x="397" y="654"/>
                  </a:lnTo>
                  <a:lnTo>
                    <a:pt x="365" y="598"/>
                  </a:lnTo>
                  <a:lnTo>
                    <a:pt x="360" y="605"/>
                  </a:lnTo>
                  <a:lnTo>
                    <a:pt x="323" y="651"/>
                  </a:lnTo>
                  <a:lnTo>
                    <a:pt x="287" y="694"/>
                  </a:lnTo>
                  <a:lnTo>
                    <a:pt x="249" y="739"/>
                  </a:lnTo>
                  <a:lnTo>
                    <a:pt x="219" y="772"/>
                  </a:lnTo>
                  <a:lnTo>
                    <a:pt x="212" y="771"/>
                  </a:lnTo>
                  <a:lnTo>
                    <a:pt x="175" y="760"/>
                  </a:lnTo>
                  <a:lnTo>
                    <a:pt x="139" y="749"/>
                  </a:lnTo>
                  <a:lnTo>
                    <a:pt x="102" y="738"/>
                  </a:lnTo>
                  <a:lnTo>
                    <a:pt x="65" y="727"/>
                  </a:lnTo>
                  <a:lnTo>
                    <a:pt x="28" y="716"/>
                  </a:lnTo>
                  <a:lnTo>
                    <a:pt x="0" y="707"/>
                  </a:lnTo>
                  <a:close/>
                </a:path>
              </a:pathLst>
            </a:cu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0258" name="Freeform 26">
              <a:extLst>
                <a:ext uri="{FF2B5EF4-FFF2-40B4-BE49-F238E27FC236}">
                  <a16:creationId xmlns:a16="http://schemas.microsoft.com/office/drawing/2014/main" id="{1B5BC329-C0FD-4443-948F-4F840F76F12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33" y="2008"/>
              <a:ext cx="37" cy="207"/>
            </a:xfrm>
            <a:custGeom>
              <a:avLst/>
              <a:gdLst>
                <a:gd name="T0" fmla="*/ 0 w 187"/>
                <a:gd name="T1" fmla="*/ 0 h 1037"/>
                <a:gd name="T2" fmla="*/ 0 w 187"/>
                <a:gd name="T3" fmla="*/ 0 h 1037"/>
                <a:gd name="T4" fmla="*/ 0 w 187"/>
                <a:gd name="T5" fmla="*/ 0 h 1037"/>
                <a:gd name="T6" fmla="*/ 0 w 187"/>
                <a:gd name="T7" fmla="*/ 0 h 1037"/>
                <a:gd name="T8" fmla="*/ 0 w 187"/>
                <a:gd name="T9" fmla="*/ 0 h 1037"/>
                <a:gd name="T10" fmla="*/ 0 w 187"/>
                <a:gd name="T11" fmla="*/ 0 h 1037"/>
                <a:gd name="T12" fmla="*/ 0 w 187"/>
                <a:gd name="T13" fmla="*/ 0 h 1037"/>
                <a:gd name="T14" fmla="*/ 0 w 187"/>
                <a:gd name="T15" fmla="*/ 0 h 1037"/>
                <a:gd name="T16" fmla="*/ 0 w 187"/>
                <a:gd name="T17" fmla="*/ 0 h 1037"/>
                <a:gd name="T18" fmla="*/ 0 w 187"/>
                <a:gd name="T19" fmla="*/ 0 h 1037"/>
                <a:gd name="T20" fmla="*/ 0 w 187"/>
                <a:gd name="T21" fmla="*/ 0 h 1037"/>
                <a:gd name="T22" fmla="*/ 0 w 187"/>
                <a:gd name="T23" fmla="*/ 0 h 1037"/>
                <a:gd name="T24" fmla="*/ 0 w 187"/>
                <a:gd name="T25" fmla="*/ 0 h 1037"/>
                <a:gd name="T26" fmla="*/ 0 w 187"/>
                <a:gd name="T27" fmla="*/ 0 h 1037"/>
                <a:gd name="T28" fmla="*/ 0 w 187"/>
                <a:gd name="T29" fmla="*/ 0 h 1037"/>
                <a:gd name="T30" fmla="*/ 0 w 187"/>
                <a:gd name="T31" fmla="*/ 0 h 1037"/>
                <a:gd name="T32" fmla="*/ 0 w 187"/>
                <a:gd name="T33" fmla="*/ 0 h 1037"/>
                <a:gd name="T34" fmla="*/ 0 w 187"/>
                <a:gd name="T35" fmla="*/ 0 h 1037"/>
                <a:gd name="T36" fmla="*/ 0 w 187"/>
                <a:gd name="T37" fmla="*/ 0 h 1037"/>
                <a:gd name="T38" fmla="*/ 0 w 187"/>
                <a:gd name="T39" fmla="*/ 0 h 1037"/>
                <a:gd name="T40" fmla="*/ 0 w 187"/>
                <a:gd name="T41" fmla="*/ 0 h 1037"/>
                <a:gd name="T42" fmla="*/ 0 w 187"/>
                <a:gd name="T43" fmla="*/ 0 h 1037"/>
                <a:gd name="T44" fmla="*/ 0 w 187"/>
                <a:gd name="T45" fmla="*/ 0 h 1037"/>
                <a:gd name="T46" fmla="*/ 0 w 187"/>
                <a:gd name="T47" fmla="*/ 0 h 1037"/>
                <a:gd name="T48" fmla="*/ 0 w 187"/>
                <a:gd name="T49" fmla="*/ 0 h 1037"/>
                <a:gd name="T50" fmla="*/ 0 w 187"/>
                <a:gd name="T51" fmla="*/ 0 h 1037"/>
                <a:gd name="T52" fmla="*/ 0 w 187"/>
                <a:gd name="T53" fmla="*/ 0 h 1037"/>
                <a:gd name="T54" fmla="*/ 0 w 187"/>
                <a:gd name="T55" fmla="*/ 0 h 1037"/>
                <a:gd name="T56" fmla="*/ 0 w 187"/>
                <a:gd name="T57" fmla="*/ 0 h 1037"/>
                <a:gd name="T58" fmla="*/ 0 w 187"/>
                <a:gd name="T59" fmla="*/ 0 h 1037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187"/>
                <a:gd name="T91" fmla="*/ 0 h 1037"/>
                <a:gd name="T92" fmla="*/ 187 w 187"/>
                <a:gd name="T93" fmla="*/ 1037 h 1037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187" h="1037">
                  <a:moveTo>
                    <a:pt x="0" y="174"/>
                  </a:moveTo>
                  <a:lnTo>
                    <a:pt x="0" y="0"/>
                  </a:lnTo>
                  <a:lnTo>
                    <a:pt x="27" y="7"/>
                  </a:lnTo>
                  <a:lnTo>
                    <a:pt x="63" y="18"/>
                  </a:lnTo>
                  <a:lnTo>
                    <a:pt x="100" y="29"/>
                  </a:lnTo>
                  <a:lnTo>
                    <a:pt x="137" y="40"/>
                  </a:lnTo>
                  <a:lnTo>
                    <a:pt x="173" y="51"/>
                  </a:lnTo>
                  <a:lnTo>
                    <a:pt x="187" y="56"/>
                  </a:lnTo>
                  <a:lnTo>
                    <a:pt x="187" y="231"/>
                  </a:lnTo>
                  <a:lnTo>
                    <a:pt x="173" y="226"/>
                  </a:lnTo>
                  <a:lnTo>
                    <a:pt x="137" y="215"/>
                  </a:lnTo>
                  <a:lnTo>
                    <a:pt x="100" y="204"/>
                  </a:lnTo>
                  <a:lnTo>
                    <a:pt x="63" y="193"/>
                  </a:lnTo>
                  <a:lnTo>
                    <a:pt x="27" y="181"/>
                  </a:lnTo>
                  <a:lnTo>
                    <a:pt x="0" y="174"/>
                  </a:lnTo>
                  <a:close/>
                  <a:moveTo>
                    <a:pt x="0" y="981"/>
                  </a:moveTo>
                  <a:lnTo>
                    <a:pt x="0" y="270"/>
                  </a:lnTo>
                  <a:lnTo>
                    <a:pt x="27" y="278"/>
                  </a:lnTo>
                  <a:lnTo>
                    <a:pt x="63" y="290"/>
                  </a:lnTo>
                  <a:lnTo>
                    <a:pt x="100" y="301"/>
                  </a:lnTo>
                  <a:lnTo>
                    <a:pt x="137" y="312"/>
                  </a:lnTo>
                  <a:lnTo>
                    <a:pt x="173" y="323"/>
                  </a:lnTo>
                  <a:lnTo>
                    <a:pt x="187" y="326"/>
                  </a:lnTo>
                  <a:lnTo>
                    <a:pt x="187" y="1037"/>
                  </a:lnTo>
                  <a:lnTo>
                    <a:pt x="173" y="1033"/>
                  </a:lnTo>
                  <a:lnTo>
                    <a:pt x="137" y="1022"/>
                  </a:lnTo>
                  <a:lnTo>
                    <a:pt x="100" y="1011"/>
                  </a:lnTo>
                  <a:lnTo>
                    <a:pt x="63" y="1000"/>
                  </a:lnTo>
                  <a:lnTo>
                    <a:pt x="27" y="989"/>
                  </a:lnTo>
                  <a:lnTo>
                    <a:pt x="0" y="981"/>
                  </a:lnTo>
                  <a:close/>
                </a:path>
              </a:pathLst>
            </a:cu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0259" name="Freeform 27">
              <a:extLst>
                <a:ext uri="{FF2B5EF4-FFF2-40B4-BE49-F238E27FC236}">
                  <a16:creationId xmlns:a16="http://schemas.microsoft.com/office/drawing/2014/main" id="{1FEE9FBA-DE73-47AE-AA96-8FCA18BC000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307" y="2030"/>
              <a:ext cx="139" cy="221"/>
            </a:xfrm>
            <a:custGeom>
              <a:avLst/>
              <a:gdLst>
                <a:gd name="T0" fmla="*/ 0 w 691"/>
                <a:gd name="T1" fmla="*/ 0 h 1109"/>
                <a:gd name="T2" fmla="*/ 0 w 691"/>
                <a:gd name="T3" fmla="*/ 0 h 1109"/>
                <a:gd name="T4" fmla="*/ 0 w 691"/>
                <a:gd name="T5" fmla="*/ 0 h 1109"/>
                <a:gd name="T6" fmla="*/ 0 w 691"/>
                <a:gd name="T7" fmla="*/ 0 h 1109"/>
                <a:gd name="T8" fmla="*/ 0 w 691"/>
                <a:gd name="T9" fmla="*/ 0 h 1109"/>
                <a:gd name="T10" fmla="*/ 0 w 691"/>
                <a:gd name="T11" fmla="*/ 0 h 1109"/>
                <a:gd name="T12" fmla="*/ 0 w 691"/>
                <a:gd name="T13" fmla="*/ 0 h 1109"/>
                <a:gd name="T14" fmla="*/ 0 w 691"/>
                <a:gd name="T15" fmla="*/ 0 h 1109"/>
                <a:gd name="T16" fmla="*/ 0 w 691"/>
                <a:gd name="T17" fmla="*/ 0 h 1109"/>
                <a:gd name="T18" fmla="*/ 0 w 691"/>
                <a:gd name="T19" fmla="*/ 0 h 1109"/>
                <a:gd name="T20" fmla="*/ 0 w 691"/>
                <a:gd name="T21" fmla="*/ 0 h 1109"/>
                <a:gd name="T22" fmla="*/ 0 w 691"/>
                <a:gd name="T23" fmla="*/ 0 h 1109"/>
                <a:gd name="T24" fmla="*/ 0 w 691"/>
                <a:gd name="T25" fmla="*/ 0 h 1109"/>
                <a:gd name="T26" fmla="*/ 0 w 691"/>
                <a:gd name="T27" fmla="*/ 0 h 1109"/>
                <a:gd name="T28" fmla="*/ 0 w 691"/>
                <a:gd name="T29" fmla="*/ 0 h 1109"/>
                <a:gd name="T30" fmla="*/ 0 w 691"/>
                <a:gd name="T31" fmla="*/ 0 h 1109"/>
                <a:gd name="T32" fmla="*/ 0 w 691"/>
                <a:gd name="T33" fmla="*/ 0 h 1109"/>
                <a:gd name="T34" fmla="*/ 0 w 691"/>
                <a:gd name="T35" fmla="*/ 0 h 1109"/>
                <a:gd name="T36" fmla="*/ 0 w 691"/>
                <a:gd name="T37" fmla="*/ 0 h 1109"/>
                <a:gd name="T38" fmla="*/ 0 w 691"/>
                <a:gd name="T39" fmla="*/ 0 h 1109"/>
                <a:gd name="T40" fmla="*/ 0 w 691"/>
                <a:gd name="T41" fmla="*/ 0 h 1109"/>
                <a:gd name="T42" fmla="*/ 0 w 691"/>
                <a:gd name="T43" fmla="*/ 0 h 1109"/>
                <a:gd name="T44" fmla="*/ 0 w 691"/>
                <a:gd name="T45" fmla="*/ 0 h 1109"/>
                <a:gd name="T46" fmla="*/ 0 w 691"/>
                <a:gd name="T47" fmla="*/ 0 h 1109"/>
                <a:gd name="T48" fmla="*/ 0 w 691"/>
                <a:gd name="T49" fmla="*/ 0 h 1109"/>
                <a:gd name="T50" fmla="*/ 0 w 691"/>
                <a:gd name="T51" fmla="*/ 0 h 1109"/>
                <a:gd name="T52" fmla="*/ 0 w 691"/>
                <a:gd name="T53" fmla="*/ 0 h 1109"/>
                <a:gd name="T54" fmla="*/ 0 w 691"/>
                <a:gd name="T55" fmla="*/ 0 h 1109"/>
                <a:gd name="T56" fmla="*/ 0 w 691"/>
                <a:gd name="T57" fmla="*/ 0 h 1109"/>
                <a:gd name="T58" fmla="*/ 0 w 691"/>
                <a:gd name="T59" fmla="*/ 0 h 1109"/>
                <a:gd name="T60" fmla="*/ 0 w 691"/>
                <a:gd name="T61" fmla="*/ 0 h 1109"/>
                <a:gd name="T62" fmla="*/ 0 w 691"/>
                <a:gd name="T63" fmla="*/ 0 h 1109"/>
                <a:gd name="T64" fmla="*/ 0 w 691"/>
                <a:gd name="T65" fmla="*/ 0 h 1109"/>
                <a:gd name="T66" fmla="*/ 0 w 691"/>
                <a:gd name="T67" fmla="*/ 0 h 1109"/>
                <a:gd name="T68" fmla="*/ 0 w 691"/>
                <a:gd name="T69" fmla="*/ 0 h 1109"/>
                <a:gd name="T70" fmla="*/ 0 w 691"/>
                <a:gd name="T71" fmla="*/ 0 h 1109"/>
                <a:gd name="T72" fmla="*/ 0 w 691"/>
                <a:gd name="T73" fmla="*/ 0 h 1109"/>
                <a:gd name="T74" fmla="*/ 0 w 691"/>
                <a:gd name="T75" fmla="*/ 0 h 1109"/>
                <a:gd name="T76" fmla="*/ 0 w 691"/>
                <a:gd name="T77" fmla="*/ 0 h 1109"/>
                <a:gd name="T78" fmla="*/ 0 w 691"/>
                <a:gd name="T79" fmla="*/ 0 h 1109"/>
                <a:gd name="T80" fmla="*/ 0 w 691"/>
                <a:gd name="T81" fmla="*/ 0 h 1109"/>
                <a:gd name="T82" fmla="*/ 0 w 691"/>
                <a:gd name="T83" fmla="*/ 0 h 1109"/>
                <a:gd name="T84" fmla="*/ 0 w 691"/>
                <a:gd name="T85" fmla="*/ 0 h 1109"/>
                <a:gd name="T86" fmla="*/ 0 w 691"/>
                <a:gd name="T87" fmla="*/ 0 h 1109"/>
                <a:gd name="T88" fmla="*/ 0 w 691"/>
                <a:gd name="T89" fmla="*/ 0 h 1109"/>
                <a:gd name="T90" fmla="*/ 0 w 691"/>
                <a:gd name="T91" fmla="*/ 0 h 1109"/>
                <a:gd name="T92" fmla="*/ 0 w 691"/>
                <a:gd name="T93" fmla="*/ 0 h 1109"/>
                <a:gd name="T94" fmla="*/ 0 w 691"/>
                <a:gd name="T95" fmla="*/ 0 h 1109"/>
                <a:gd name="T96" fmla="*/ 0 w 691"/>
                <a:gd name="T97" fmla="*/ 0 h 1109"/>
                <a:gd name="T98" fmla="*/ 0 w 691"/>
                <a:gd name="T99" fmla="*/ 0 h 1109"/>
                <a:gd name="T100" fmla="*/ 0 w 691"/>
                <a:gd name="T101" fmla="*/ 0 h 1109"/>
                <a:gd name="T102" fmla="*/ 0 w 691"/>
                <a:gd name="T103" fmla="*/ 0 h 1109"/>
                <a:gd name="T104" fmla="*/ 0 w 691"/>
                <a:gd name="T105" fmla="*/ 0 h 1109"/>
                <a:gd name="T106" fmla="*/ 0 w 691"/>
                <a:gd name="T107" fmla="*/ 0 h 1109"/>
                <a:gd name="T108" fmla="*/ 0 w 691"/>
                <a:gd name="T109" fmla="*/ 0 h 1109"/>
                <a:gd name="T110" fmla="*/ 0 w 691"/>
                <a:gd name="T111" fmla="*/ 0 h 1109"/>
                <a:gd name="T112" fmla="*/ 0 w 691"/>
                <a:gd name="T113" fmla="*/ 0 h 1109"/>
                <a:gd name="T114" fmla="*/ 0 w 691"/>
                <a:gd name="T115" fmla="*/ 0 h 1109"/>
                <a:gd name="T116" fmla="*/ 0 w 691"/>
                <a:gd name="T117" fmla="*/ 0 h 1109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691"/>
                <a:gd name="T178" fmla="*/ 0 h 1109"/>
                <a:gd name="T179" fmla="*/ 691 w 691"/>
                <a:gd name="T180" fmla="*/ 1109 h 1109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691" h="1109">
                  <a:moveTo>
                    <a:pt x="0" y="982"/>
                  </a:moveTo>
                  <a:lnTo>
                    <a:pt x="0" y="0"/>
                  </a:lnTo>
                  <a:lnTo>
                    <a:pt x="23" y="7"/>
                  </a:lnTo>
                  <a:lnTo>
                    <a:pt x="60" y="17"/>
                  </a:lnTo>
                  <a:lnTo>
                    <a:pt x="96" y="27"/>
                  </a:lnTo>
                  <a:lnTo>
                    <a:pt x="133" y="38"/>
                  </a:lnTo>
                  <a:lnTo>
                    <a:pt x="170" y="48"/>
                  </a:lnTo>
                  <a:lnTo>
                    <a:pt x="186" y="53"/>
                  </a:lnTo>
                  <a:lnTo>
                    <a:pt x="186" y="406"/>
                  </a:lnTo>
                  <a:lnTo>
                    <a:pt x="206" y="393"/>
                  </a:lnTo>
                  <a:lnTo>
                    <a:pt x="231" y="374"/>
                  </a:lnTo>
                  <a:lnTo>
                    <a:pt x="243" y="370"/>
                  </a:lnTo>
                  <a:lnTo>
                    <a:pt x="281" y="356"/>
                  </a:lnTo>
                  <a:lnTo>
                    <a:pt x="318" y="352"/>
                  </a:lnTo>
                  <a:lnTo>
                    <a:pt x="335" y="351"/>
                  </a:lnTo>
                  <a:lnTo>
                    <a:pt x="355" y="354"/>
                  </a:lnTo>
                  <a:lnTo>
                    <a:pt x="391" y="359"/>
                  </a:lnTo>
                  <a:lnTo>
                    <a:pt x="428" y="370"/>
                  </a:lnTo>
                  <a:lnTo>
                    <a:pt x="454" y="378"/>
                  </a:lnTo>
                  <a:lnTo>
                    <a:pt x="465" y="384"/>
                  </a:lnTo>
                  <a:lnTo>
                    <a:pt x="501" y="404"/>
                  </a:lnTo>
                  <a:lnTo>
                    <a:pt x="510" y="409"/>
                  </a:lnTo>
                  <a:lnTo>
                    <a:pt x="538" y="431"/>
                  </a:lnTo>
                  <a:lnTo>
                    <a:pt x="560" y="449"/>
                  </a:lnTo>
                  <a:lnTo>
                    <a:pt x="576" y="465"/>
                  </a:lnTo>
                  <a:lnTo>
                    <a:pt x="607" y="500"/>
                  </a:lnTo>
                  <a:lnTo>
                    <a:pt x="613" y="509"/>
                  </a:lnTo>
                  <a:lnTo>
                    <a:pt x="643" y="560"/>
                  </a:lnTo>
                  <a:lnTo>
                    <a:pt x="649" y="573"/>
                  </a:lnTo>
                  <a:lnTo>
                    <a:pt x="669" y="626"/>
                  </a:lnTo>
                  <a:lnTo>
                    <a:pt x="685" y="702"/>
                  </a:lnTo>
                  <a:lnTo>
                    <a:pt x="686" y="703"/>
                  </a:lnTo>
                  <a:lnTo>
                    <a:pt x="691" y="786"/>
                  </a:lnTo>
                  <a:lnTo>
                    <a:pt x="686" y="864"/>
                  </a:lnTo>
                  <a:lnTo>
                    <a:pt x="685" y="870"/>
                  </a:lnTo>
                  <a:lnTo>
                    <a:pt x="669" y="944"/>
                  </a:lnTo>
                  <a:lnTo>
                    <a:pt x="649" y="989"/>
                  </a:lnTo>
                  <a:lnTo>
                    <a:pt x="642" y="1004"/>
                  </a:lnTo>
                  <a:lnTo>
                    <a:pt x="613" y="1042"/>
                  </a:lnTo>
                  <a:lnTo>
                    <a:pt x="604" y="1051"/>
                  </a:lnTo>
                  <a:lnTo>
                    <a:pt x="576" y="1073"/>
                  </a:lnTo>
                  <a:lnTo>
                    <a:pt x="559" y="1084"/>
                  </a:lnTo>
                  <a:lnTo>
                    <a:pt x="538" y="1093"/>
                  </a:lnTo>
                  <a:lnTo>
                    <a:pt x="508" y="1105"/>
                  </a:lnTo>
                  <a:lnTo>
                    <a:pt x="501" y="1105"/>
                  </a:lnTo>
                  <a:lnTo>
                    <a:pt x="465" y="1109"/>
                  </a:lnTo>
                  <a:lnTo>
                    <a:pt x="454" y="1109"/>
                  </a:lnTo>
                  <a:lnTo>
                    <a:pt x="428" y="1106"/>
                  </a:lnTo>
                  <a:lnTo>
                    <a:pt x="395" y="1101"/>
                  </a:lnTo>
                  <a:lnTo>
                    <a:pt x="391" y="1100"/>
                  </a:lnTo>
                  <a:lnTo>
                    <a:pt x="355" y="1086"/>
                  </a:lnTo>
                  <a:lnTo>
                    <a:pt x="334" y="1080"/>
                  </a:lnTo>
                  <a:lnTo>
                    <a:pt x="318" y="1069"/>
                  </a:lnTo>
                  <a:lnTo>
                    <a:pt x="281" y="1046"/>
                  </a:lnTo>
                  <a:lnTo>
                    <a:pt x="275" y="1043"/>
                  </a:lnTo>
                  <a:lnTo>
                    <a:pt x="243" y="1013"/>
                  </a:lnTo>
                  <a:lnTo>
                    <a:pt x="219" y="991"/>
                  </a:lnTo>
                  <a:lnTo>
                    <a:pt x="206" y="973"/>
                  </a:lnTo>
                  <a:lnTo>
                    <a:pt x="172" y="927"/>
                  </a:lnTo>
                  <a:lnTo>
                    <a:pt x="172" y="1030"/>
                  </a:lnTo>
                  <a:lnTo>
                    <a:pt x="170" y="1030"/>
                  </a:lnTo>
                  <a:lnTo>
                    <a:pt x="133" y="1020"/>
                  </a:lnTo>
                  <a:lnTo>
                    <a:pt x="96" y="1009"/>
                  </a:lnTo>
                  <a:lnTo>
                    <a:pt x="60" y="999"/>
                  </a:lnTo>
                  <a:lnTo>
                    <a:pt x="23" y="989"/>
                  </a:lnTo>
                  <a:lnTo>
                    <a:pt x="0" y="982"/>
                  </a:lnTo>
                  <a:close/>
                  <a:moveTo>
                    <a:pt x="184" y="663"/>
                  </a:moveTo>
                  <a:lnTo>
                    <a:pt x="187" y="716"/>
                  </a:lnTo>
                  <a:lnTo>
                    <a:pt x="193" y="762"/>
                  </a:lnTo>
                  <a:lnTo>
                    <a:pt x="204" y="802"/>
                  </a:lnTo>
                  <a:lnTo>
                    <a:pt x="206" y="807"/>
                  </a:lnTo>
                  <a:lnTo>
                    <a:pt x="219" y="836"/>
                  </a:lnTo>
                  <a:lnTo>
                    <a:pt x="243" y="870"/>
                  </a:lnTo>
                  <a:lnTo>
                    <a:pt x="246" y="875"/>
                  </a:lnTo>
                  <a:lnTo>
                    <a:pt x="276" y="906"/>
                  </a:lnTo>
                  <a:lnTo>
                    <a:pt x="281" y="908"/>
                  </a:lnTo>
                  <a:lnTo>
                    <a:pt x="311" y="929"/>
                  </a:lnTo>
                  <a:lnTo>
                    <a:pt x="318" y="932"/>
                  </a:lnTo>
                  <a:lnTo>
                    <a:pt x="350" y="943"/>
                  </a:lnTo>
                  <a:lnTo>
                    <a:pt x="355" y="944"/>
                  </a:lnTo>
                  <a:lnTo>
                    <a:pt x="379" y="946"/>
                  </a:lnTo>
                  <a:lnTo>
                    <a:pt x="391" y="945"/>
                  </a:lnTo>
                  <a:lnTo>
                    <a:pt x="406" y="943"/>
                  </a:lnTo>
                  <a:lnTo>
                    <a:pt x="428" y="934"/>
                  </a:lnTo>
                  <a:lnTo>
                    <a:pt x="432" y="933"/>
                  </a:lnTo>
                  <a:lnTo>
                    <a:pt x="455" y="915"/>
                  </a:lnTo>
                  <a:lnTo>
                    <a:pt x="465" y="902"/>
                  </a:lnTo>
                  <a:lnTo>
                    <a:pt x="473" y="889"/>
                  </a:lnTo>
                  <a:lnTo>
                    <a:pt x="487" y="853"/>
                  </a:lnTo>
                  <a:lnTo>
                    <a:pt x="495" y="810"/>
                  </a:lnTo>
                  <a:lnTo>
                    <a:pt x="498" y="757"/>
                  </a:lnTo>
                  <a:lnTo>
                    <a:pt x="495" y="700"/>
                  </a:lnTo>
                  <a:lnTo>
                    <a:pt x="487" y="649"/>
                  </a:lnTo>
                  <a:lnTo>
                    <a:pt x="473" y="606"/>
                  </a:lnTo>
                  <a:lnTo>
                    <a:pt x="465" y="589"/>
                  </a:lnTo>
                  <a:lnTo>
                    <a:pt x="454" y="571"/>
                  </a:lnTo>
                  <a:lnTo>
                    <a:pt x="430" y="541"/>
                  </a:lnTo>
                  <a:lnTo>
                    <a:pt x="428" y="539"/>
                  </a:lnTo>
                  <a:lnTo>
                    <a:pt x="404" y="518"/>
                  </a:lnTo>
                  <a:lnTo>
                    <a:pt x="391" y="511"/>
                  </a:lnTo>
                  <a:lnTo>
                    <a:pt x="374" y="502"/>
                  </a:lnTo>
                  <a:lnTo>
                    <a:pt x="355" y="495"/>
                  </a:lnTo>
                  <a:lnTo>
                    <a:pt x="342" y="491"/>
                  </a:lnTo>
                  <a:lnTo>
                    <a:pt x="318" y="487"/>
                  </a:lnTo>
                  <a:lnTo>
                    <a:pt x="309" y="486"/>
                  </a:lnTo>
                  <a:lnTo>
                    <a:pt x="281" y="489"/>
                  </a:lnTo>
                  <a:lnTo>
                    <a:pt x="280" y="489"/>
                  </a:lnTo>
                  <a:lnTo>
                    <a:pt x="253" y="497"/>
                  </a:lnTo>
                  <a:lnTo>
                    <a:pt x="243" y="505"/>
                  </a:lnTo>
                  <a:lnTo>
                    <a:pt x="229" y="514"/>
                  </a:lnTo>
                  <a:lnTo>
                    <a:pt x="209" y="539"/>
                  </a:lnTo>
                  <a:lnTo>
                    <a:pt x="206" y="548"/>
                  </a:lnTo>
                  <a:lnTo>
                    <a:pt x="195" y="572"/>
                  </a:lnTo>
                  <a:lnTo>
                    <a:pt x="187" y="614"/>
                  </a:lnTo>
                  <a:lnTo>
                    <a:pt x="184" y="663"/>
                  </a:lnTo>
                  <a:close/>
                </a:path>
              </a:pathLst>
            </a:cu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0260" name="Freeform 28">
              <a:extLst>
                <a:ext uri="{FF2B5EF4-FFF2-40B4-BE49-F238E27FC236}">
                  <a16:creationId xmlns:a16="http://schemas.microsoft.com/office/drawing/2014/main" id="{D1440EBF-8393-4F94-B725-7F8BDA46B9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475" y="2068"/>
              <a:ext cx="38" cy="201"/>
            </a:xfrm>
            <a:custGeom>
              <a:avLst/>
              <a:gdLst>
                <a:gd name="T0" fmla="*/ 0 w 188"/>
                <a:gd name="T1" fmla="*/ 0 h 1006"/>
                <a:gd name="T2" fmla="*/ 0 w 188"/>
                <a:gd name="T3" fmla="*/ 0 h 1006"/>
                <a:gd name="T4" fmla="*/ 0 w 188"/>
                <a:gd name="T5" fmla="*/ 0 h 1006"/>
                <a:gd name="T6" fmla="*/ 0 w 188"/>
                <a:gd name="T7" fmla="*/ 0 h 1006"/>
                <a:gd name="T8" fmla="*/ 0 w 188"/>
                <a:gd name="T9" fmla="*/ 0 h 1006"/>
                <a:gd name="T10" fmla="*/ 0 w 188"/>
                <a:gd name="T11" fmla="*/ 0 h 1006"/>
                <a:gd name="T12" fmla="*/ 0 w 188"/>
                <a:gd name="T13" fmla="*/ 0 h 1006"/>
                <a:gd name="T14" fmla="*/ 0 w 188"/>
                <a:gd name="T15" fmla="*/ 0 h 1006"/>
                <a:gd name="T16" fmla="*/ 0 w 188"/>
                <a:gd name="T17" fmla="*/ 0 h 1006"/>
                <a:gd name="T18" fmla="*/ 0 w 188"/>
                <a:gd name="T19" fmla="*/ 0 h 1006"/>
                <a:gd name="T20" fmla="*/ 0 w 188"/>
                <a:gd name="T21" fmla="*/ 0 h 1006"/>
                <a:gd name="T22" fmla="*/ 0 w 188"/>
                <a:gd name="T23" fmla="*/ 0 h 1006"/>
                <a:gd name="T24" fmla="*/ 0 w 188"/>
                <a:gd name="T25" fmla="*/ 0 h 1006"/>
                <a:gd name="T26" fmla="*/ 0 w 188"/>
                <a:gd name="T27" fmla="*/ 0 h 1006"/>
                <a:gd name="T28" fmla="*/ 0 w 188"/>
                <a:gd name="T29" fmla="*/ 0 h 100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88"/>
                <a:gd name="T46" fmla="*/ 0 h 1006"/>
                <a:gd name="T47" fmla="*/ 188 w 188"/>
                <a:gd name="T48" fmla="*/ 1006 h 100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88" h="1006">
                  <a:moveTo>
                    <a:pt x="0" y="982"/>
                  </a:moveTo>
                  <a:lnTo>
                    <a:pt x="0" y="0"/>
                  </a:lnTo>
                  <a:lnTo>
                    <a:pt x="31" y="5"/>
                  </a:lnTo>
                  <a:lnTo>
                    <a:pt x="68" y="10"/>
                  </a:lnTo>
                  <a:lnTo>
                    <a:pt x="104" y="15"/>
                  </a:lnTo>
                  <a:lnTo>
                    <a:pt x="141" y="19"/>
                  </a:lnTo>
                  <a:lnTo>
                    <a:pt x="178" y="24"/>
                  </a:lnTo>
                  <a:lnTo>
                    <a:pt x="188" y="26"/>
                  </a:lnTo>
                  <a:lnTo>
                    <a:pt x="188" y="1006"/>
                  </a:lnTo>
                  <a:lnTo>
                    <a:pt x="178" y="1006"/>
                  </a:lnTo>
                  <a:lnTo>
                    <a:pt x="141" y="1001"/>
                  </a:lnTo>
                  <a:lnTo>
                    <a:pt x="104" y="997"/>
                  </a:lnTo>
                  <a:lnTo>
                    <a:pt x="68" y="992"/>
                  </a:lnTo>
                  <a:lnTo>
                    <a:pt x="31" y="987"/>
                  </a:lnTo>
                  <a:lnTo>
                    <a:pt x="0" y="982"/>
                  </a:lnTo>
                  <a:close/>
                </a:path>
              </a:pathLst>
            </a:cu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0261" name="Freeform 29">
              <a:extLst>
                <a:ext uri="{FF2B5EF4-FFF2-40B4-BE49-F238E27FC236}">
                  <a16:creationId xmlns:a16="http://schemas.microsoft.com/office/drawing/2014/main" id="{92DD2046-B7A5-4CE3-A12D-2FF8259D43E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41" y="2130"/>
              <a:ext cx="132" cy="148"/>
            </a:xfrm>
            <a:custGeom>
              <a:avLst/>
              <a:gdLst>
                <a:gd name="T0" fmla="*/ 0 w 661"/>
                <a:gd name="T1" fmla="*/ 0 h 742"/>
                <a:gd name="T2" fmla="*/ 0 w 661"/>
                <a:gd name="T3" fmla="*/ 0 h 742"/>
                <a:gd name="T4" fmla="*/ 0 w 661"/>
                <a:gd name="T5" fmla="*/ 0 h 742"/>
                <a:gd name="T6" fmla="*/ 0 w 661"/>
                <a:gd name="T7" fmla="*/ 0 h 742"/>
                <a:gd name="T8" fmla="*/ 0 w 661"/>
                <a:gd name="T9" fmla="*/ 0 h 742"/>
                <a:gd name="T10" fmla="*/ 0 w 661"/>
                <a:gd name="T11" fmla="*/ 0 h 742"/>
                <a:gd name="T12" fmla="*/ 0 w 661"/>
                <a:gd name="T13" fmla="*/ 0 h 742"/>
                <a:gd name="T14" fmla="*/ 0 w 661"/>
                <a:gd name="T15" fmla="*/ 0 h 742"/>
                <a:gd name="T16" fmla="*/ 0 w 661"/>
                <a:gd name="T17" fmla="*/ 0 h 742"/>
                <a:gd name="T18" fmla="*/ 0 w 661"/>
                <a:gd name="T19" fmla="*/ 0 h 742"/>
                <a:gd name="T20" fmla="*/ 0 w 661"/>
                <a:gd name="T21" fmla="*/ 0 h 742"/>
                <a:gd name="T22" fmla="*/ 0 w 661"/>
                <a:gd name="T23" fmla="*/ 0 h 742"/>
                <a:gd name="T24" fmla="*/ 0 w 661"/>
                <a:gd name="T25" fmla="*/ 0 h 742"/>
                <a:gd name="T26" fmla="*/ 0 w 661"/>
                <a:gd name="T27" fmla="*/ 0 h 742"/>
                <a:gd name="T28" fmla="*/ 0 w 661"/>
                <a:gd name="T29" fmla="*/ 0 h 742"/>
                <a:gd name="T30" fmla="*/ 0 w 661"/>
                <a:gd name="T31" fmla="*/ 0 h 742"/>
                <a:gd name="T32" fmla="*/ 0 w 661"/>
                <a:gd name="T33" fmla="*/ 0 h 742"/>
                <a:gd name="T34" fmla="*/ 0 w 661"/>
                <a:gd name="T35" fmla="*/ 0 h 742"/>
                <a:gd name="T36" fmla="*/ 0 w 661"/>
                <a:gd name="T37" fmla="*/ 0 h 742"/>
                <a:gd name="T38" fmla="*/ 0 w 661"/>
                <a:gd name="T39" fmla="*/ 0 h 742"/>
                <a:gd name="T40" fmla="*/ 0 w 661"/>
                <a:gd name="T41" fmla="*/ 0 h 742"/>
                <a:gd name="T42" fmla="*/ 0 w 661"/>
                <a:gd name="T43" fmla="*/ 0 h 742"/>
                <a:gd name="T44" fmla="*/ 0 w 661"/>
                <a:gd name="T45" fmla="*/ 0 h 742"/>
                <a:gd name="T46" fmla="*/ 0 w 661"/>
                <a:gd name="T47" fmla="*/ 0 h 742"/>
                <a:gd name="T48" fmla="*/ 0 w 661"/>
                <a:gd name="T49" fmla="*/ 0 h 742"/>
                <a:gd name="T50" fmla="*/ 0 w 661"/>
                <a:gd name="T51" fmla="*/ 0 h 742"/>
                <a:gd name="T52" fmla="*/ 0 w 661"/>
                <a:gd name="T53" fmla="*/ 0 h 742"/>
                <a:gd name="T54" fmla="*/ 0 w 661"/>
                <a:gd name="T55" fmla="*/ 0 h 742"/>
                <a:gd name="T56" fmla="*/ 0 w 661"/>
                <a:gd name="T57" fmla="*/ 0 h 742"/>
                <a:gd name="T58" fmla="*/ 0 w 661"/>
                <a:gd name="T59" fmla="*/ 0 h 742"/>
                <a:gd name="T60" fmla="*/ 0 w 661"/>
                <a:gd name="T61" fmla="*/ 0 h 742"/>
                <a:gd name="T62" fmla="*/ 0 w 661"/>
                <a:gd name="T63" fmla="*/ 0 h 742"/>
                <a:gd name="T64" fmla="*/ 0 w 661"/>
                <a:gd name="T65" fmla="*/ 0 h 742"/>
                <a:gd name="T66" fmla="*/ 0 w 661"/>
                <a:gd name="T67" fmla="*/ 0 h 742"/>
                <a:gd name="T68" fmla="*/ 0 w 661"/>
                <a:gd name="T69" fmla="*/ 0 h 742"/>
                <a:gd name="T70" fmla="*/ 0 w 661"/>
                <a:gd name="T71" fmla="*/ 0 h 742"/>
                <a:gd name="T72" fmla="*/ 0 w 661"/>
                <a:gd name="T73" fmla="*/ 0 h 742"/>
                <a:gd name="T74" fmla="*/ 0 w 661"/>
                <a:gd name="T75" fmla="*/ 0 h 742"/>
                <a:gd name="T76" fmla="*/ 0 w 661"/>
                <a:gd name="T77" fmla="*/ 0 h 742"/>
                <a:gd name="T78" fmla="*/ 0 w 661"/>
                <a:gd name="T79" fmla="*/ 0 h 742"/>
                <a:gd name="T80" fmla="*/ 0 w 661"/>
                <a:gd name="T81" fmla="*/ 0 h 742"/>
                <a:gd name="T82" fmla="*/ 0 w 661"/>
                <a:gd name="T83" fmla="*/ 0 h 742"/>
                <a:gd name="T84" fmla="*/ 0 w 661"/>
                <a:gd name="T85" fmla="*/ 0 h 742"/>
                <a:gd name="T86" fmla="*/ 0 w 661"/>
                <a:gd name="T87" fmla="*/ 0 h 742"/>
                <a:gd name="T88" fmla="*/ 0 w 661"/>
                <a:gd name="T89" fmla="*/ 0 h 742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661"/>
                <a:gd name="T136" fmla="*/ 0 h 742"/>
                <a:gd name="T137" fmla="*/ 661 w 661"/>
                <a:gd name="T138" fmla="*/ 742 h 742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661" h="742">
                  <a:moveTo>
                    <a:pt x="464" y="497"/>
                  </a:moveTo>
                  <a:lnTo>
                    <a:pt x="478" y="498"/>
                  </a:lnTo>
                  <a:lnTo>
                    <a:pt x="515" y="502"/>
                  </a:lnTo>
                  <a:lnTo>
                    <a:pt x="552" y="505"/>
                  </a:lnTo>
                  <a:lnTo>
                    <a:pt x="589" y="509"/>
                  </a:lnTo>
                  <a:lnTo>
                    <a:pt x="627" y="512"/>
                  </a:lnTo>
                  <a:lnTo>
                    <a:pt x="651" y="513"/>
                  </a:lnTo>
                  <a:lnTo>
                    <a:pt x="630" y="563"/>
                  </a:lnTo>
                  <a:lnTo>
                    <a:pt x="627" y="572"/>
                  </a:lnTo>
                  <a:lnTo>
                    <a:pt x="604" y="609"/>
                  </a:lnTo>
                  <a:lnTo>
                    <a:pt x="589" y="628"/>
                  </a:lnTo>
                  <a:lnTo>
                    <a:pt x="573" y="648"/>
                  </a:lnTo>
                  <a:lnTo>
                    <a:pt x="552" y="667"/>
                  </a:lnTo>
                  <a:lnTo>
                    <a:pt x="537" y="680"/>
                  </a:lnTo>
                  <a:lnTo>
                    <a:pt x="515" y="694"/>
                  </a:lnTo>
                  <a:lnTo>
                    <a:pt x="496" y="707"/>
                  </a:lnTo>
                  <a:lnTo>
                    <a:pt x="478" y="714"/>
                  </a:lnTo>
                  <a:lnTo>
                    <a:pt x="449" y="725"/>
                  </a:lnTo>
                  <a:lnTo>
                    <a:pt x="442" y="728"/>
                  </a:lnTo>
                  <a:lnTo>
                    <a:pt x="405" y="736"/>
                  </a:lnTo>
                  <a:lnTo>
                    <a:pt x="399" y="737"/>
                  </a:lnTo>
                  <a:lnTo>
                    <a:pt x="368" y="740"/>
                  </a:lnTo>
                  <a:lnTo>
                    <a:pt x="343" y="742"/>
                  </a:lnTo>
                  <a:lnTo>
                    <a:pt x="332" y="741"/>
                  </a:lnTo>
                  <a:lnTo>
                    <a:pt x="294" y="737"/>
                  </a:lnTo>
                  <a:lnTo>
                    <a:pt x="257" y="734"/>
                  </a:lnTo>
                  <a:lnTo>
                    <a:pt x="256" y="734"/>
                  </a:lnTo>
                  <a:lnTo>
                    <a:pt x="220" y="724"/>
                  </a:lnTo>
                  <a:lnTo>
                    <a:pt x="184" y="712"/>
                  </a:lnTo>
                  <a:lnTo>
                    <a:pt x="181" y="712"/>
                  </a:lnTo>
                  <a:lnTo>
                    <a:pt x="147" y="688"/>
                  </a:lnTo>
                  <a:lnTo>
                    <a:pt x="120" y="670"/>
                  </a:lnTo>
                  <a:lnTo>
                    <a:pt x="110" y="659"/>
                  </a:lnTo>
                  <a:lnTo>
                    <a:pt x="73" y="618"/>
                  </a:lnTo>
                  <a:lnTo>
                    <a:pt x="70" y="615"/>
                  </a:lnTo>
                  <a:lnTo>
                    <a:pt x="39" y="561"/>
                  </a:lnTo>
                  <a:lnTo>
                    <a:pt x="37" y="553"/>
                  </a:lnTo>
                  <a:lnTo>
                    <a:pt x="17" y="501"/>
                  </a:lnTo>
                  <a:lnTo>
                    <a:pt x="4" y="435"/>
                  </a:lnTo>
                  <a:lnTo>
                    <a:pt x="0" y="364"/>
                  </a:lnTo>
                  <a:lnTo>
                    <a:pt x="5" y="281"/>
                  </a:lnTo>
                  <a:lnTo>
                    <a:pt x="22" y="208"/>
                  </a:lnTo>
                  <a:lnTo>
                    <a:pt x="37" y="178"/>
                  </a:lnTo>
                  <a:lnTo>
                    <a:pt x="51" y="145"/>
                  </a:lnTo>
                  <a:lnTo>
                    <a:pt x="73" y="116"/>
                  </a:lnTo>
                  <a:lnTo>
                    <a:pt x="90" y="93"/>
                  </a:lnTo>
                  <a:lnTo>
                    <a:pt x="110" y="78"/>
                  </a:lnTo>
                  <a:lnTo>
                    <a:pt x="139" y="52"/>
                  </a:lnTo>
                  <a:lnTo>
                    <a:pt x="147" y="49"/>
                  </a:lnTo>
                  <a:lnTo>
                    <a:pt x="184" y="29"/>
                  </a:lnTo>
                  <a:lnTo>
                    <a:pt x="195" y="23"/>
                  </a:lnTo>
                  <a:lnTo>
                    <a:pt x="220" y="17"/>
                  </a:lnTo>
                  <a:lnTo>
                    <a:pt x="256" y="5"/>
                  </a:lnTo>
                  <a:lnTo>
                    <a:pt x="257" y="5"/>
                  </a:lnTo>
                  <a:lnTo>
                    <a:pt x="294" y="2"/>
                  </a:lnTo>
                  <a:lnTo>
                    <a:pt x="324" y="0"/>
                  </a:lnTo>
                  <a:lnTo>
                    <a:pt x="332" y="0"/>
                  </a:lnTo>
                  <a:lnTo>
                    <a:pt x="368" y="3"/>
                  </a:lnTo>
                  <a:lnTo>
                    <a:pt x="399" y="5"/>
                  </a:lnTo>
                  <a:lnTo>
                    <a:pt x="405" y="6"/>
                  </a:lnTo>
                  <a:lnTo>
                    <a:pt x="442" y="16"/>
                  </a:lnTo>
                  <a:lnTo>
                    <a:pt x="465" y="22"/>
                  </a:lnTo>
                  <a:lnTo>
                    <a:pt x="478" y="28"/>
                  </a:lnTo>
                  <a:lnTo>
                    <a:pt x="515" y="46"/>
                  </a:lnTo>
                  <a:lnTo>
                    <a:pt x="522" y="50"/>
                  </a:lnTo>
                  <a:lnTo>
                    <a:pt x="552" y="75"/>
                  </a:lnTo>
                  <a:lnTo>
                    <a:pt x="573" y="93"/>
                  </a:lnTo>
                  <a:lnTo>
                    <a:pt x="589" y="114"/>
                  </a:lnTo>
                  <a:lnTo>
                    <a:pt x="613" y="148"/>
                  </a:lnTo>
                  <a:lnTo>
                    <a:pt x="627" y="180"/>
                  </a:lnTo>
                  <a:lnTo>
                    <a:pt x="641" y="218"/>
                  </a:lnTo>
                  <a:lnTo>
                    <a:pt x="657" y="304"/>
                  </a:lnTo>
                  <a:lnTo>
                    <a:pt x="661" y="405"/>
                  </a:lnTo>
                  <a:lnTo>
                    <a:pt x="627" y="410"/>
                  </a:lnTo>
                  <a:lnTo>
                    <a:pt x="589" y="413"/>
                  </a:lnTo>
                  <a:lnTo>
                    <a:pt x="552" y="416"/>
                  </a:lnTo>
                  <a:lnTo>
                    <a:pt x="515" y="418"/>
                  </a:lnTo>
                  <a:lnTo>
                    <a:pt x="478" y="421"/>
                  </a:lnTo>
                  <a:lnTo>
                    <a:pt x="442" y="423"/>
                  </a:lnTo>
                  <a:lnTo>
                    <a:pt x="405" y="424"/>
                  </a:lnTo>
                  <a:lnTo>
                    <a:pt x="368" y="426"/>
                  </a:lnTo>
                  <a:lnTo>
                    <a:pt x="332" y="426"/>
                  </a:lnTo>
                  <a:lnTo>
                    <a:pt x="294" y="426"/>
                  </a:lnTo>
                  <a:lnTo>
                    <a:pt x="257" y="426"/>
                  </a:lnTo>
                  <a:lnTo>
                    <a:pt x="220" y="426"/>
                  </a:lnTo>
                  <a:lnTo>
                    <a:pt x="191" y="424"/>
                  </a:lnTo>
                  <a:lnTo>
                    <a:pt x="195" y="464"/>
                  </a:lnTo>
                  <a:lnTo>
                    <a:pt x="203" y="499"/>
                  </a:lnTo>
                  <a:lnTo>
                    <a:pt x="217" y="530"/>
                  </a:lnTo>
                  <a:lnTo>
                    <a:pt x="220" y="534"/>
                  </a:lnTo>
                  <a:lnTo>
                    <a:pt x="236" y="556"/>
                  </a:lnTo>
                  <a:lnTo>
                    <a:pt x="257" y="574"/>
                  </a:lnTo>
                  <a:lnTo>
                    <a:pt x="259" y="575"/>
                  </a:lnTo>
                  <a:lnTo>
                    <a:pt x="285" y="590"/>
                  </a:lnTo>
                  <a:lnTo>
                    <a:pt x="294" y="593"/>
                  </a:lnTo>
                  <a:lnTo>
                    <a:pt x="332" y="600"/>
                  </a:lnTo>
                  <a:lnTo>
                    <a:pt x="345" y="602"/>
                  </a:lnTo>
                  <a:lnTo>
                    <a:pt x="368" y="599"/>
                  </a:lnTo>
                  <a:lnTo>
                    <a:pt x="385" y="596"/>
                  </a:lnTo>
                  <a:lnTo>
                    <a:pt x="405" y="585"/>
                  </a:lnTo>
                  <a:lnTo>
                    <a:pt x="418" y="577"/>
                  </a:lnTo>
                  <a:lnTo>
                    <a:pt x="442" y="548"/>
                  </a:lnTo>
                  <a:lnTo>
                    <a:pt x="445" y="543"/>
                  </a:lnTo>
                  <a:lnTo>
                    <a:pt x="464" y="497"/>
                  </a:lnTo>
                  <a:close/>
                  <a:moveTo>
                    <a:pt x="475" y="305"/>
                  </a:moveTo>
                  <a:lnTo>
                    <a:pt x="471" y="267"/>
                  </a:lnTo>
                  <a:lnTo>
                    <a:pt x="463" y="234"/>
                  </a:lnTo>
                  <a:lnTo>
                    <a:pt x="450" y="206"/>
                  </a:lnTo>
                  <a:lnTo>
                    <a:pt x="442" y="195"/>
                  </a:lnTo>
                  <a:lnTo>
                    <a:pt x="433" y="184"/>
                  </a:lnTo>
                  <a:lnTo>
                    <a:pt x="411" y="165"/>
                  </a:lnTo>
                  <a:lnTo>
                    <a:pt x="405" y="162"/>
                  </a:lnTo>
                  <a:lnTo>
                    <a:pt x="388" y="153"/>
                  </a:lnTo>
                  <a:lnTo>
                    <a:pt x="368" y="149"/>
                  </a:lnTo>
                  <a:lnTo>
                    <a:pt x="335" y="143"/>
                  </a:lnTo>
                  <a:lnTo>
                    <a:pt x="332" y="145"/>
                  </a:lnTo>
                  <a:lnTo>
                    <a:pt x="294" y="152"/>
                  </a:lnTo>
                  <a:lnTo>
                    <a:pt x="279" y="154"/>
                  </a:lnTo>
                  <a:lnTo>
                    <a:pt x="257" y="168"/>
                  </a:lnTo>
                  <a:lnTo>
                    <a:pt x="254" y="168"/>
                  </a:lnTo>
                  <a:lnTo>
                    <a:pt x="234" y="189"/>
                  </a:lnTo>
                  <a:lnTo>
                    <a:pt x="220" y="207"/>
                  </a:lnTo>
                  <a:lnTo>
                    <a:pt x="215" y="212"/>
                  </a:lnTo>
                  <a:lnTo>
                    <a:pt x="203" y="240"/>
                  </a:lnTo>
                  <a:lnTo>
                    <a:pt x="196" y="272"/>
                  </a:lnTo>
                  <a:lnTo>
                    <a:pt x="195" y="309"/>
                  </a:lnTo>
                  <a:lnTo>
                    <a:pt x="220" y="310"/>
                  </a:lnTo>
                  <a:lnTo>
                    <a:pt x="257" y="310"/>
                  </a:lnTo>
                  <a:lnTo>
                    <a:pt x="294" y="310"/>
                  </a:lnTo>
                  <a:lnTo>
                    <a:pt x="332" y="310"/>
                  </a:lnTo>
                  <a:lnTo>
                    <a:pt x="368" y="310"/>
                  </a:lnTo>
                  <a:lnTo>
                    <a:pt x="405" y="309"/>
                  </a:lnTo>
                  <a:lnTo>
                    <a:pt x="442" y="308"/>
                  </a:lnTo>
                  <a:lnTo>
                    <a:pt x="475" y="305"/>
                  </a:lnTo>
                  <a:close/>
                </a:path>
              </a:pathLst>
            </a:cu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0262" name="Freeform 30">
              <a:extLst>
                <a:ext uri="{FF2B5EF4-FFF2-40B4-BE49-F238E27FC236}">
                  <a16:creationId xmlns:a16="http://schemas.microsoft.com/office/drawing/2014/main" id="{81EECF51-26AE-4584-A20A-04DB2C7C25C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11" y="2178"/>
              <a:ext cx="164" cy="211"/>
            </a:xfrm>
            <a:custGeom>
              <a:avLst/>
              <a:gdLst>
                <a:gd name="T0" fmla="*/ 0 w 820"/>
                <a:gd name="T1" fmla="*/ 0 h 1057"/>
                <a:gd name="T2" fmla="*/ 0 w 820"/>
                <a:gd name="T3" fmla="*/ 0 h 1057"/>
                <a:gd name="T4" fmla="*/ 0 w 820"/>
                <a:gd name="T5" fmla="*/ 0 h 1057"/>
                <a:gd name="T6" fmla="*/ 0 w 820"/>
                <a:gd name="T7" fmla="*/ 0 h 1057"/>
                <a:gd name="T8" fmla="*/ 0 w 820"/>
                <a:gd name="T9" fmla="*/ 0 h 1057"/>
                <a:gd name="T10" fmla="*/ 0 w 820"/>
                <a:gd name="T11" fmla="*/ 0 h 1057"/>
                <a:gd name="T12" fmla="*/ 0 w 820"/>
                <a:gd name="T13" fmla="*/ 0 h 1057"/>
                <a:gd name="T14" fmla="*/ 0 w 820"/>
                <a:gd name="T15" fmla="*/ 0 h 1057"/>
                <a:gd name="T16" fmla="*/ 0 w 820"/>
                <a:gd name="T17" fmla="*/ 0 h 1057"/>
                <a:gd name="T18" fmla="*/ 0 w 820"/>
                <a:gd name="T19" fmla="*/ 0 h 1057"/>
                <a:gd name="T20" fmla="*/ 0 w 820"/>
                <a:gd name="T21" fmla="*/ 0 h 1057"/>
                <a:gd name="T22" fmla="*/ 0 w 820"/>
                <a:gd name="T23" fmla="*/ 0 h 1057"/>
                <a:gd name="T24" fmla="*/ 0 w 820"/>
                <a:gd name="T25" fmla="*/ 0 h 1057"/>
                <a:gd name="T26" fmla="*/ 0 w 820"/>
                <a:gd name="T27" fmla="*/ 0 h 1057"/>
                <a:gd name="T28" fmla="*/ 0 w 820"/>
                <a:gd name="T29" fmla="*/ 0 h 1057"/>
                <a:gd name="T30" fmla="*/ 0 w 820"/>
                <a:gd name="T31" fmla="*/ 0 h 1057"/>
                <a:gd name="T32" fmla="*/ 0 w 820"/>
                <a:gd name="T33" fmla="*/ 0 h 1057"/>
                <a:gd name="T34" fmla="*/ 0 w 820"/>
                <a:gd name="T35" fmla="*/ 0 h 1057"/>
                <a:gd name="T36" fmla="*/ 0 w 820"/>
                <a:gd name="T37" fmla="*/ 0 h 1057"/>
                <a:gd name="T38" fmla="*/ 0 w 820"/>
                <a:gd name="T39" fmla="*/ 0 h 1057"/>
                <a:gd name="T40" fmla="*/ 0 w 820"/>
                <a:gd name="T41" fmla="*/ 0 h 1057"/>
                <a:gd name="T42" fmla="*/ 0 w 820"/>
                <a:gd name="T43" fmla="*/ 0 h 1057"/>
                <a:gd name="T44" fmla="*/ 0 w 820"/>
                <a:gd name="T45" fmla="*/ 0 h 1057"/>
                <a:gd name="T46" fmla="*/ 0 w 820"/>
                <a:gd name="T47" fmla="*/ 0 h 1057"/>
                <a:gd name="T48" fmla="*/ 0 w 820"/>
                <a:gd name="T49" fmla="*/ 0 h 1057"/>
                <a:gd name="T50" fmla="*/ 0 w 820"/>
                <a:gd name="T51" fmla="*/ 0 h 1057"/>
                <a:gd name="T52" fmla="*/ 0 w 820"/>
                <a:gd name="T53" fmla="*/ 0 h 1057"/>
                <a:gd name="T54" fmla="*/ 0 w 820"/>
                <a:gd name="T55" fmla="*/ 0 h 1057"/>
                <a:gd name="T56" fmla="*/ 0 w 820"/>
                <a:gd name="T57" fmla="*/ 0 h 1057"/>
                <a:gd name="T58" fmla="*/ 0 w 820"/>
                <a:gd name="T59" fmla="*/ 0 h 1057"/>
                <a:gd name="T60" fmla="*/ 0 w 820"/>
                <a:gd name="T61" fmla="*/ 0 h 1057"/>
                <a:gd name="T62" fmla="*/ 0 w 820"/>
                <a:gd name="T63" fmla="*/ 0 h 1057"/>
                <a:gd name="T64" fmla="*/ 0 w 820"/>
                <a:gd name="T65" fmla="*/ 0 h 1057"/>
                <a:gd name="T66" fmla="*/ 0 w 820"/>
                <a:gd name="T67" fmla="*/ 0 h 1057"/>
                <a:gd name="T68" fmla="*/ 0 w 820"/>
                <a:gd name="T69" fmla="*/ 0 h 1057"/>
                <a:gd name="T70" fmla="*/ 0 w 820"/>
                <a:gd name="T71" fmla="*/ 0 h 1057"/>
                <a:gd name="T72" fmla="*/ 0 w 820"/>
                <a:gd name="T73" fmla="*/ 0 h 1057"/>
                <a:gd name="T74" fmla="*/ 0 w 820"/>
                <a:gd name="T75" fmla="*/ 0 h 1057"/>
                <a:gd name="T76" fmla="*/ 0 w 820"/>
                <a:gd name="T77" fmla="*/ 0 h 1057"/>
                <a:gd name="T78" fmla="*/ 0 w 820"/>
                <a:gd name="T79" fmla="*/ 0 h 1057"/>
                <a:gd name="T80" fmla="*/ 0 w 820"/>
                <a:gd name="T81" fmla="*/ 0 h 1057"/>
                <a:gd name="T82" fmla="*/ 0 w 820"/>
                <a:gd name="T83" fmla="*/ 0 h 1057"/>
                <a:gd name="T84" fmla="*/ 0 w 820"/>
                <a:gd name="T85" fmla="*/ 0 h 1057"/>
                <a:gd name="T86" fmla="*/ 0 w 820"/>
                <a:gd name="T87" fmla="*/ 0 h 1057"/>
                <a:gd name="T88" fmla="*/ 0 w 820"/>
                <a:gd name="T89" fmla="*/ 0 h 1057"/>
                <a:gd name="T90" fmla="*/ 0 w 820"/>
                <a:gd name="T91" fmla="*/ 0 h 1057"/>
                <a:gd name="T92" fmla="*/ 0 w 820"/>
                <a:gd name="T93" fmla="*/ 0 h 1057"/>
                <a:gd name="T94" fmla="*/ 0 w 820"/>
                <a:gd name="T95" fmla="*/ 0 h 1057"/>
                <a:gd name="T96" fmla="*/ 0 w 820"/>
                <a:gd name="T97" fmla="*/ 0 h 1057"/>
                <a:gd name="T98" fmla="*/ 0 w 820"/>
                <a:gd name="T99" fmla="*/ 0 h 1057"/>
                <a:gd name="T100" fmla="*/ 0 w 820"/>
                <a:gd name="T101" fmla="*/ 0 h 1057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820"/>
                <a:gd name="T154" fmla="*/ 0 h 1057"/>
                <a:gd name="T155" fmla="*/ 820 w 820"/>
                <a:gd name="T156" fmla="*/ 1057 h 1057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820" h="1057">
                  <a:moveTo>
                    <a:pt x="0" y="73"/>
                  </a:moveTo>
                  <a:lnTo>
                    <a:pt x="1" y="73"/>
                  </a:lnTo>
                  <a:lnTo>
                    <a:pt x="38" y="64"/>
                  </a:lnTo>
                  <a:lnTo>
                    <a:pt x="76" y="56"/>
                  </a:lnTo>
                  <a:lnTo>
                    <a:pt x="113" y="48"/>
                  </a:lnTo>
                  <a:lnTo>
                    <a:pt x="150" y="41"/>
                  </a:lnTo>
                  <a:lnTo>
                    <a:pt x="186" y="35"/>
                  </a:lnTo>
                  <a:lnTo>
                    <a:pt x="223" y="29"/>
                  </a:lnTo>
                  <a:lnTo>
                    <a:pt x="260" y="22"/>
                  </a:lnTo>
                  <a:lnTo>
                    <a:pt x="296" y="17"/>
                  </a:lnTo>
                  <a:lnTo>
                    <a:pt x="333" y="13"/>
                  </a:lnTo>
                  <a:lnTo>
                    <a:pt x="370" y="9"/>
                  </a:lnTo>
                  <a:lnTo>
                    <a:pt x="392" y="6"/>
                  </a:lnTo>
                  <a:lnTo>
                    <a:pt x="408" y="5"/>
                  </a:lnTo>
                  <a:lnTo>
                    <a:pt x="444" y="3"/>
                  </a:lnTo>
                  <a:lnTo>
                    <a:pt x="481" y="1"/>
                  </a:lnTo>
                  <a:lnTo>
                    <a:pt x="493" y="0"/>
                  </a:lnTo>
                  <a:lnTo>
                    <a:pt x="518" y="1"/>
                  </a:lnTo>
                  <a:lnTo>
                    <a:pt x="555" y="3"/>
                  </a:lnTo>
                  <a:lnTo>
                    <a:pt x="564" y="4"/>
                  </a:lnTo>
                  <a:lnTo>
                    <a:pt x="591" y="10"/>
                  </a:lnTo>
                  <a:lnTo>
                    <a:pt x="618" y="16"/>
                  </a:lnTo>
                  <a:lnTo>
                    <a:pt x="628" y="21"/>
                  </a:lnTo>
                  <a:lnTo>
                    <a:pt x="665" y="41"/>
                  </a:lnTo>
                  <a:lnTo>
                    <a:pt x="666" y="42"/>
                  </a:lnTo>
                  <a:lnTo>
                    <a:pt x="703" y="73"/>
                  </a:lnTo>
                  <a:lnTo>
                    <a:pt x="709" y="78"/>
                  </a:lnTo>
                  <a:lnTo>
                    <a:pt x="739" y="119"/>
                  </a:lnTo>
                  <a:lnTo>
                    <a:pt x="742" y="124"/>
                  </a:lnTo>
                  <a:lnTo>
                    <a:pt x="765" y="178"/>
                  </a:lnTo>
                  <a:lnTo>
                    <a:pt x="772" y="240"/>
                  </a:lnTo>
                  <a:lnTo>
                    <a:pt x="763" y="306"/>
                  </a:lnTo>
                  <a:lnTo>
                    <a:pt x="739" y="359"/>
                  </a:lnTo>
                  <a:lnTo>
                    <a:pt x="736" y="366"/>
                  </a:lnTo>
                  <a:lnTo>
                    <a:pt x="703" y="404"/>
                  </a:lnTo>
                  <a:lnTo>
                    <a:pt x="692" y="416"/>
                  </a:lnTo>
                  <a:lnTo>
                    <a:pt x="665" y="434"/>
                  </a:lnTo>
                  <a:lnTo>
                    <a:pt x="634" y="453"/>
                  </a:lnTo>
                  <a:lnTo>
                    <a:pt x="665" y="463"/>
                  </a:lnTo>
                  <a:lnTo>
                    <a:pt x="676" y="468"/>
                  </a:lnTo>
                  <a:lnTo>
                    <a:pt x="703" y="481"/>
                  </a:lnTo>
                  <a:lnTo>
                    <a:pt x="714" y="488"/>
                  </a:lnTo>
                  <a:lnTo>
                    <a:pt x="739" y="507"/>
                  </a:lnTo>
                  <a:lnTo>
                    <a:pt x="746" y="512"/>
                  </a:lnTo>
                  <a:lnTo>
                    <a:pt x="772" y="542"/>
                  </a:lnTo>
                  <a:lnTo>
                    <a:pt x="776" y="548"/>
                  </a:lnTo>
                  <a:lnTo>
                    <a:pt x="793" y="576"/>
                  </a:lnTo>
                  <a:lnTo>
                    <a:pt x="808" y="612"/>
                  </a:lnTo>
                  <a:lnTo>
                    <a:pt x="813" y="629"/>
                  </a:lnTo>
                  <a:lnTo>
                    <a:pt x="816" y="651"/>
                  </a:lnTo>
                  <a:lnTo>
                    <a:pt x="820" y="691"/>
                  </a:lnTo>
                  <a:lnTo>
                    <a:pt x="813" y="756"/>
                  </a:lnTo>
                  <a:lnTo>
                    <a:pt x="812" y="758"/>
                  </a:lnTo>
                  <a:lnTo>
                    <a:pt x="790" y="821"/>
                  </a:lnTo>
                  <a:lnTo>
                    <a:pt x="776" y="842"/>
                  </a:lnTo>
                  <a:lnTo>
                    <a:pt x="753" y="878"/>
                  </a:lnTo>
                  <a:lnTo>
                    <a:pt x="739" y="890"/>
                  </a:lnTo>
                  <a:lnTo>
                    <a:pt x="705" y="922"/>
                  </a:lnTo>
                  <a:lnTo>
                    <a:pt x="703" y="923"/>
                  </a:lnTo>
                  <a:lnTo>
                    <a:pt x="665" y="942"/>
                  </a:lnTo>
                  <a:lnTo>
                    <a:pt x="644" y="953"/>
                  </a:lnTo>
                  <a:lnTo>
                    <a:pt x="628" y="957"/>
                  </a:lnTo>
                  <a:lnTo>
                    <a:pt x="591" y="966"/>
                  </a:lnTo>
                  <a:lnTo>
                    <a:pt x="572" y="971"/>
                  </a:lnTo>
                  <a:lnTo>
                    <a:pt x="555" y="971"/>
                  </a:lnTo>
                  <a:lnTo>
                    <a:pt x="518" y="975"/>
                  </a:lnTo>
                  <a:lnTo>
                    <a:pt x="481" y="979"/>
                  </a:lnTo>
                  <a:lnTo>
                    <a:pt x="444" y="982"/>
                  </a:lnTo>
                  <a:lnTo>
                    <a:pt x="408" y="987"/>
                  </a:lnTo>
                  <a:lnTo>
                    <a:pt x="370" y="992"/>
                  </a:lnTo>
                  <a:lnTo>
                    <a:pt x="333" y="996"/>
                  </a:lnTo>
                  <a:lnTo>
                    <a:pt x="296" y="1001"/>
                  </a:lnTo>
                  <a:lnTo>
                    <a:pt x="260" y="1006"/>
                  </a:lnTo>
                  <a:lnTo>
                    <a:pt x="223" y="1012"/>
                  </a:lnTo>
                  <a:lnTo>
                    <a:pt x="186" y="1018"/>
                  </a:lnTo>
                  <a:lnTo>
                    <a:pt x="150" y="1024"/>
                  </a:lnTo>
                  <a:lnTo>
                    <a:pt x="113" y="1031"/>
                  </a:lnTo>
                  <a:lnTo>
                    <a:pt x="76" y="1039"/>
                  </a:lnTo>
                  <a:lnTo>
                    <a:pt x="38" y="1047"/>
                  </a:lnTo>
                  <a:lnTo>
                    <a:pt x="1" y="1056"/>
                  </a:lnTo>
                  <a:lnTo>
                    <a:pt x="0" y="1057"/>
                  </a:lnTo>
                  <a:lnTo>
                    <a:pt x="0" y="73"/>
                  </a:lnTo>
                  <a:close/>
                  <a:moveTo>
                    <a:pt x="198" y="197"/>
                  </a:moveTo>
                  <a:lnTo>
                    <a:pt x="198" y="424"/>
                  </a:lnTo>
                  <a:lnTo>
                    <a:pt x="223" y="420"/>
                  </a:lnTo>
                  <a:lnTo>
                    <a:pt x="260" y="414"/>
                  </a:lnTo>
                  <a:lnTo>
                    <a:pt x="296" y="409"/>
                  </a:lnTo>
                  <a:lnTo>
                    <a:pt x="327" y="404"/>
                  </a:lnTo>
                  <a:lnTo>
                    <a:pt x="333" y="404"/>
                  </a:lnTo>
                  <a:lnTo>
                    <a:pt x="370" y="399"/>
                  </a:lnTo>
                  <a:lnTo>
                    <a:pt x="408" y="394"/>
                  </a:lnTo>
                  <a:lnTo>
                    <a:pt x="444" y="391"/>
                  </a:lnTo>
                  <a:lnTo>
                    <a:pt x="471" y="388"/>
                  </a:lnTo>
                  <a:lnTo>
                    <a:pt x="481" y="384"/>
                  </a:lnTo>
                  <a:lnTo>
                    <a:pt x="517" y="372"/>
                  </a:lnTo>
                  <a:lnTo>
                    <a:pt x="518" y="372"/>
                  </a:lnTo>
                  <a:lnTo>
                    <a:pt x="551" y="348"/>
                  </a:lnTo>
                  <a:lnTo>
                    <a:pt x="555" y="342"/>
                  </a:lnTo>
                  <a:lnTo>
                    <a:pt x="572" y="312"/>
                  </a:lnTo>
                  <a:lnTo>
                    <a:pt x="579" y="269"/>
                  </a:lnTo>
                  <a:lnTo>
                    <a:pt x="573" y="227"/>
                  </a:lnTo>
                  <a:lnTo>
                    <a:pt x="555" y="195"/>
                  </a:lnTo>
                  <a:lnTo>
                    <a:pt x="523" y="175"/>
                  </a:lnTo>
                  <a:lnTo>
                    <a:pt x="518" y="173"/>
                  </a:lnTo>
                  <a:lnTo>
                    <a:pt x="481" y="166"/>
                  </a:lnTo>
                  <a:lnTo>
                    <a:pt x="480" y="166"/>
                  </a:lnTo>
                  <a:lnTo>
                    <a:pt x="444" y="168"/>
                  </a:lnTo>
                  <a:lnTo>
                    <a:pt x="408" y="171"/>
                  </a:lnTo>
                  <a:lnTo>
                    <a:pt x="370" y="173"/>
                  </a:lnTo>
                  <a:lnTo>
                    <a:pt x="333" y="177"/>
                  </a:lnTo>
                  <a:lnTo>
                    <a:pt x="311" y="179"/>
                  </a:lnTo>
                  <a:lnTo>
                    <a:pt x="296" y="182"/>
                  </a:lnTo>
                  <a:lnTo>
                    <a:pt x="260" y="187"/>
                  </a:lnTo>
                  <a:lnTo>
                    <a:pt x="223" y="193"/>
                  </a:lnTo>
                  <a:lnTo>
                    <a:pt x="198" y="197"/>
                  </a:lnTo>
                  <a:close/>
                  <a:moveTo>
                    <a:pt x="198" y="587"/>
                  </a:moveTo>
                  <a:lnTo>
                    <a:pt x="198" y="851"/>
                  </a:lnTo>
                  <a:lnTo>
                    <a:pt x="223" y="846"/>
                  </a:lnTo>
                  <a:lnTo>
                    <a:pt x="260" y="840"/>
                  </a:lnTo>
                  <a:lnTo>
                    <a:pt x="296" y="835"/>
                  </a:lnTo>
                  <a:lnTo>
                    <a:pt x="333" y="830"/>
                  </a:lnTo>
                  <a:lnTo>
                    <a:pt x="370" y="826"/>
                  </a:lnTo>
                  <a:lnTo>
                    <a:pt x="381" y="826"/>
                  </a:lnTo>
                  <a:lnTo>
                    <a:pt x="408" y="823"/>
                  </a:lnTo>
                  <a:lnTo>
                    <a:pt x="444" y="818"/>
                  </a:lnTo>
                  <a:lnTo>
                    <a:pt x="468" y="817"/>
                  </a:lnTo>
                  <a:lnTo>
                    <a:pt x="481" y="814"/>
                  </a:lnTo>
                  <a:lnTo>
                    <a:pt x="517" y="809"/>
                  </a:lnTo>
                  <a:lnTo>
                    <a:pt x="518" y="808"/>
                  </a:lnTo>
                  <a:lnTo>
                    <a:pt x="555" y="793"/>
                  </a:lnTo>
                  <a:lnTo>
                    <a:pt x="556" y="792"/>
                  </a:lnTo>
                  <a:lnTo>
                    <a:pt x="588" y="766"/>
                  </a:lnTo>
                  <a:lnTo>
                    <a:pt x="591" y="760"/>
                  </a:lnTo>
                  <a:lnTo>
                    <a:pt x="608" y="728"/>
                  </a:lnTo>
                  <a:lnTo>
                    <a:pt x="616" y="682"/>
                  </a:lnTo>
                  <a:lnTo>
                    <a:pt x="610" y="641"/>
                  </a:lnTo>
                  <a:lnTo>
                    <a:pt x="594" y="607"/>
                  </a:lnTo>
                  <a:lnTo>
                    <a:pt x="591" y="603"/>
                  </a:lnTo>
                  <a:lnTo>
                    <a:pt x="568" y="581"/>
                  </a:lnTo>
                  <a:lnTo>
                    <a:pt x="555" y="575"/>
                  </a:lnTo>
                  <a:lnTo>
                    <a:pt x="533" y="565"/>
                  </a:lnTo>
                  <a:lnTo>
                    <a:pt x="518" y="564"/>
                  </a:lnTo>
                  <a:lnTo>
                    <a:pt x="481" y="560"/>
                  </a:lnTo>
                  <a:lnTo>
                    <a:pt x="469" y="559"/>
                  </a:lnTo>
                  <a:lnTo>
                    <a:pt x="444" y="559"/>
                  </a:lnTo>
                  <a:lnTo>
                    <a:pt x="408" y="561"/>
                  </a:lnTo>
                  <a:lnTo>
                    <a:pt x="370" y="565"/>
                  </a:lnTo>
                  <a:lnTo>
                    <a:pt x="358" y="565"/>
                  </a:lnTo>
                  <a:lnTo>
                    <a:pt x="333" y="567"/>
                  </a:lnTo>
                  <a:lnTo>
                    <a:pt x="296" y="572"/>
                  </a:lnTo>
                  <a:lnTo>
                    <a:pt x="260" y="577"/>
                  </a:lnTo>
                  <a:lnTo>
                    <a:pt x="223" y="583"/>
                  </a:lnTo>
                  <a:lnTo>
                    <a:pt x="198" y="587"/>
                  </a:lnTo>
                  <a:close/>
                </a:path>
              </a:pathLst>
            </a:cu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0263" name="Freeform 31">
              <a:extLst>
                <a:ext uri="{FF2B5EF4-FFF2-40B4-BE49-F238E27FC236}">
                  <a16:creationId xmlns:a16="http://schemas.microsoft.com/office/drawing/2014/main" id="{E9642837-4A7E-48A4-BBC9-57515FED4C74}"/>
                </a:ext>
              </a:extLst>
            </p:cNvPr>
            <p:cNvSpPr>
              <a:spLocks/>
            </p:cNvSpPr>
            <p:nvPr/>
          </p:nvSpPr>
          <p:spPr bwMode="auto">
            <a:xfrm>
              <a:off x="808" y="2232"/>
              <a:ext cx="129" cy="162"/>
            </a:xfrm>
            <a:custGeom>
              <a:avLst/>
              <a:gdLst>
                <a:gd name="T0" fmla="*/ 0 w 645"/>
                <a:gd name="T1" fmla="*/ 0 h 809"/>
                <a:gd name="T2" fmla="*/ 0 w 645"/>
                <a:gd name="T3" fmla="*/ 0 h 809"/>
                <a:gd name="T4" fmla="*/ 0 w 645"/>
                <a:gd name="T5" fmla="*/ 0 h 809"/>
                <a:gd name="T6" fmla="*/ 0 w 645"/>
                <a:gd name="T7" fmla="*/ 0 h 809"/>
                <a:gd name="T8" fmla="*/ 0 w 645"/>
                <a:gd name="T9" fmla="*/ 0 h 809"/>
                <a:gd name="T10" fmla="*/ 0 w 645"/>
                <a:gd name="T11" fmla="*/ 0 h 809"/>
                <a:gd name="T12" fmla="*/ 0 w 645"/>
                <a:gd name="T13" fmla="*/ 0 h 809"/>
                <a:gd name="T14" fmla="*/ 0 w 645"/>
                <a:gd name="T15" fmla="*/ 0 h 809"/>
                <a:gd name="T16" fmla="*/ 0 w 645"/>
                <a:gd name="T17" fmla="*/ 0 h 809"/>
                <a:gd name="T18" fmla="*/ 0 w 645"/>
                <a:gd name="T19" fmla="*/ 0 h 809"/>
                <a:gd name="T20" fmla="*/ 0 w 645"/>
                <a:gd name="T21" fmla="*/ 0 h 809"/>
                <a:gd name="T22" fmla="*/ 0 w 645"/>
                <a:gd name="T23" fmla="*/ 0 h 809"/>
                <a:gd name="T24" fmla="*/ 0 w 645"/>
                <a:gd name="T25" fmla="*/ 0 h 809"/>
                <a:gd name="T26" fmla="*/ 0 w 645"/>
                <a:gd name="T27" fmla="*/ 0 h 809"/>
                <a:gd name="T28" fmla="*/ 0 w 645"/>
                <a:gd name="T29" fmla="*/ 0 h 809"/>
                <a:gd name="T30" fmla="*/ 0 w 645"/>
                <a:gd name="T31" fmla="*/ 0 h 809"/>
                <a:gd name="T32" fmla="*/ 0 w 645"/>
                <a:gd name="T33" fmla="*/ 0 h 809"/>
                <a:gd name="T34" fmla="*/ 0 w 645"/>
                <a:gd name="T35" fmla="*/ 0 h 809"/>
                <a:gd name="T36" fmla="*/ 0 w 645"/>
                <a:gd name="T37" fmla="*/ 0 h 809"/>
                <a:gd name="T38" fmla="*/ 0 w 645"/>
                <a:gd name="T39" fmla="*/ 0 h 809"/>
                <a:gd name="T40" fmla="*/ 0 w 645"/>
                <a:gd name="T41" fmla="*/ 0 h 809"/>
                <a:gd name="T42" fmla="*/ 0 w 645"/>
                <a:gd name="T43" fmla="*/ 0 h 809"/>
                <a:gd name="T44" fmla="*/ 0 w 645"/>
                <a:gd name="T45" fmla="*/ 0 h 809"/>
                <a:gd name="T46" fmla="*/ 0 w 645"/>
                <a:gd name="T47" fmla="*/ 0 h 809"/>
                <a:gd name="T48" fmla="*/ 0 w 645"/>
                <a:gd name="T49" fmla="*/ 0 h 809"/>
                <a:gd name="T50" fmla="*/ 0 w 645"/>
                <a:gd name="T51" fmla="*/ 0 h 809"/>
                <a:gd name="T52" fmla="*/ 0 w 645"/>
                <a:gd name="T53" fmla="*/ 0 h 809"/>
                <a:gd name="T54" fmla="*/ 0 w 645"/>
                <a:gd name="T55" fmla="*/ 0 h 809"/>
                <a:gd name="T56" fmla="*/ 0 w 645"/>
                <a:gd name="T57" fmla="*/ 0 h 809"/>
                <a:gd name="T58" fmla="*/ 0 w 645"/>
                <a:gd name="T59" fmla="*/ 0 h 809"/>
                <a:gd name="T60" fmla="*/ 0 w 645"/>
                <a:gd name="T61" fmla="*/ 0 h 809"/>
                <a:gd name="T62" fmla="*/ 0 w 645"/>
                <a:gd name="T63" fmla="*/ 0 h 809"/>
                <a:gd name="T64" fmla="*/ 0 w 645"/>
                <a:gd name="T65" fmla="*/ 0 h 809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645"/>
                <a:gd name="T100" fmla="*/ 0 h 809"/>
                <a:gd name="T101" fmla="*/ 645 w 645"/>
                <a:gd name="T102" fmla="*/ 809 h 809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645" h="809">
                  <a:moveTo>
                    <a:pt x="470" y="774"/>
                  </a:moveTo>
                  <a:lnTo>
                    <a:pt x="470" y="669"/>
                  </a:lnTo>
                  <a:lnTo>
                    <a:pt x="457" y="680"/>
                  </a:lnTo>
                  <a:lnTo>
                    <a:pt x="424" y="712"/>
                  </a:lnTo>
                  <a:lnTo>
                    <a:pt x="421" y="714"/>
                  </a:lnTo>
                  <a:lnTo>
                    <a:pt x="384" y="733"/>
                  </a:lnTo>
                  <a:lnTo>
                    <a:pt x="368" y="741"/>
                  </a:lnTo>
                  <a:lnTo>
                    <a:pt x="347" y="745"/>
                  </a:lnTo>
                  <a:lnTo>
                    <a:pt x="311" y="752"/>
                  </a:lnTo>
                  <a:lnTo>
                    <a:pt x="303" y="753"/>
                  </a:lnTo>
                  <a:lnTo>
                    <a:pt x="273" y="753"/>
                  </a:lnTo>
                  <a:lnTo>
                    <a:pt x="236" y="753"/>
                  </a:lnTo>
                  <a:lnTo>
                    <a:pt x="235" y="753"/>
                  </a:lnTo>
                  <a:lnTo>
                    <a:pt x="199" y="744"/>
                  </a:lnTo>
                  <a:lnTo>
                    <a:pt x="167" y="736"/>
                  </a:lnTo>
                  <a:lnTo>
                    <a:pt x="162" y="733"/>
                  </a:lnTo>
                  <a:lnTo>
                    <a:pt x="126" y="717"/>
                  </a:lnTo>
                  <a:lnTo>
                    <a:pt x="106" y="707"/>
                  </a:lnTo>
                  <a:lnTo>
                    <a:pt x="89" y="691"/>
                  </a:lnTo>
                  <a:lnTo>
                    <a:pt x="58" y="665"/>
                  </a:lnTo>
                  <a:lnTo>
                    <a:pt x="52" y="654"/>
                  </a:lnTo>
                  <a:lnTo>
                    <a:pt x="25" y="611"/>
                  </a:lnTo>
                  <a:lnTo>
                    <a:pt x="16" y="574"/>
                  </a:lnTo>
                  <a:lnTo>
                    <a:pt x="6" y="541"/>
                  </a:lnTo>
                  <a:lnTo>
                    <a:pt x="0" y="450"/>
                  </a:lnTo>
                  <a:lnTo>
                    <a:pt x="0" y="0"/>
                  </a:lnTo>
                  <a:lnTo>
                    <a:pt x="16" y="1"/>
                  </a:lnTo>
                  <a:lnTo>
                    <a:pt x="52" y="5"/>
                  </a:lnTo>
                  <a:lnTo>
                    <a:pt x="89" y="8"/>
                  </a:lnTo>
                  <a:lnTo>
                    <a:pt x="126" y="12"/>
                  </a:lnTo>
                  <a:lnTo>
                    <a:pt x="162" y="16"/>
                  </a:lnTo>
                  <a:lnTo>
                    <a:pt x="187" y="19"/>
                  </a:lnTo>
                  <a:lnTo>
                    <a:pt x="187" y="346"/>
                  </a:lnTo>
                  <a:lnTo>
                    <a:pt x="189" y="467"/>
                  </a:lnTo>
                  <a:lnTo>
                    <a:pt x="197" y="533"/>
                  </a:lnTo>
                  <a:lnTo>
                    <a:pt x="199" y="536"/>
                  </a:lnTo>
                  <a:lnTo>
                    <a:pt x="211" y="564"/>
                  </a:lnTo>
                  <a:lnTo>
                    <a:pt x="235" y="590"/>
                  </a:lnTo>
                  <a:lnTo>
                    <a:pt x="236" y="591"/>
                  </a:lnTo>
                  <a:lnTo>
                    <a:pt x="265" y="610"/>
                  </a:lnTo>
                  <a:lnTo>
                    <a:pt x="273" y="611"/>
                  </a:lnTo>
                  <a:lnTo>
                    <a:pt x="304" y="620"/>
                  </a:lnTo>
                  <a:lnTo>
                    <a:pt x="311" y="620"/>
                  </a:lnTo>
                  <a:lnTo>
                    <a:pt x="347" y="621"/>
                  </a:lnTo>
                  <a:lnTo>
                    <a:pt x="350" y="621"/>
                  </a:lnTo>
                  <a:lnTo>
                    <a:pt x="384" y="610"/>
                  </a:lnTo>
                  <a:lnTo>
                    <a:pt x="390" y="607"/>
                  </a:lnTo>
                  <a:lnTo>
                    <a:pt x="421" y="584"/>
                  </a:lnTo>
                  <a:lnTo>
                    <a:pt x="422" y="583"/>
                  </a:lnTo>
                  <a:lnTo>
                    <a:pt x="443" y="551"/>
                  </a:lnTo>
                  <a:lnTo>
                    <a:pt x="452" y="485"/>
                  </a:lnTo>
                  <a:lnTo>
                    <a:pt x="456" y="361"/>
                  </a:lnTo>
                  <a:lnTo>
                    <a:pt x="456" y="60"/>
                  </a:lnTo>
                  <a:lnTo>
                    <a:pt x="457" y="60"/>
                  </a:lnTo>
                  <a:lnTo>
                    <a:pt x="494" y="67"/>
                  </a:lnTo>
                  <a:lnTo>
                    <a:pt x="531" y="73"/>
                  </a:lnTo>
                  <a:lnTo>
                    <a:pt x="568" y="81"/>
                  </a:lnTo>
                  <a:lnTo>
                    <a:pt x="604" y="88"/>
                  </a:lnTo>
                  <a:lnTo>
                    <a:pt x="642" y="97"/>
                  </a:lnTo>
                  <a:lnTo>
                    <a:pt x="645" y="97"/>
                  </a:lnTo>
                  <a:lnTo>
                    <a:pt x="645" y="809"/>
                  </a:lnTo>
                  <a:lnTo>
                    <a:pt x="642" y="809"/>
                  </a:lnTo>
                  <a:lnTo>
                    <a:pt x="604" y="800"/>
                  </a:lnTo>
                  <a:lnTo>
                    <a:pt x="568" y="793"/>
                  </a:lnTo>
                  <a:lnTo>
                    <a:pt x="531" y="785"/>
                  </a:lnTo>
                  <a:lnTo>
                    <a:pt x="494" y="779"/>
                  </a:lnTo>
                  <a:lnTo>
                    <a:pt x="470" y="774"/>
                  </a:lnTo>
                  <a:close/>
                </a:path>
              </a:pathLst>
            </a:cu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0264" name="Freeform 32">
              <a:extLst>
                <a:ext uri="{FF2B5EF4-FFF2-40B4-BE49-F238E27FC236}">
                  <a16:creationId xmlns:a16="http://schemas.microsoft.com/office/drawing/2014/main" id="{236183F5-8970-4039-A19A-737C24B927E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67" y="2231"/>
              <a:ext cx="138" cy="208"/>
            </a:xfrm>
            <a:custGeom>
              <a:avLst/>
              <a:gdLst>
                <a:gd name="T0" fmla="*/ 0 w 692"/>
                <a:gd name="T1" fmla="*/ 0 h 1038"/>
                <a:gd name="T2" fmla="*/ 0 w 692"/>
                <a:gd name="T3" fmla="*/ 0 h 1038"/>
                <a:gd name="T4" fmla="*/ 0 w 692"/>
                <a:gd name="T5" fmla="*/ 0 h 1038"/>
                <a:gd name="T6" fmla="*/ 0 w 692"/>
                <a:gd name="T7" fmla="*/ 0 h 1038"/>
                <a:gd name="T8" fmla="*/ 0 w 692"/>
                <a:gd name="T9" fmla="*/ 0 h 1038"/>
                <a:gd name="T10" fmla="*/ 0 w 692"/>
                <a:gd name="T11" fmla="*/ 0 h 1038"/>
                <a:gd name="T12" fmla="*/ 0 w 692"/>
                <a:gd name="T13" fmla="*/ 0 h 1038"/>
                <a:gd name="T14" fmla="*/ 0 w 692"/>
                <a:gd name="T15" fmla="*/ 0 h 1038"/>
                <a:gd name="T16" fmla="*/ 0 w 692"/>
                <a:gd name="T17" fmla="*/ 0 h 1038"/>
                <a:gd name="T18" fmla="*/ 0 w 692"/>
                <a:gd name="T19" fmla="*/ 0 h 1038"/>
                <a:gd name="T20" fmla="*/ 0 w 692"/>
                <a:gd name="T21" fmla="*/ 0 h 1038"/>
                <a:gd name="T22" fmla="*/ 0 w 692"/>
                <a:gd name="T23" fmla="*/ 0 h 1038"/>
                <a:gd name="T24" fmla="*/ 0 w 692"/>
                <a:gd name="T25" fmla="*/ 0 h 1038"/>
                <a:gd name="T26" fmla="*/ 0 w 692"/>
                <a:gd name="T27" fmla="*/ 0 h 1038"/>
                <a:gd name="T28" fmla="*/ 0 w 692"/>
                <a:gd name="T29" fmla="*/ 0 h 1038"/>
                <a:gd name="T30" fmla="*/ 0 w 692"/>
                <a:gd name="T31" fmla="*/ 0 h 1038"/>
                <a:gd name="T32" fmla="*/ 0 w 692"/>
                <a:gd name="T33" fmla="*/ 0 h 1038"/>
                <a:gd name="T34" fmla="*/ 0 w 692"/>
                <a:gd name="T35" fmla="*/ 0 h 1038"/>
                <a:gd name="T36" fmla="*/ 0 w 692"/>
                <a:gd name="T37" fmla="*/ 0 h 1038"/>
                <a:gd name="T38" fmla="*/ 0 w 692"/>
                <a:gd name="T39" fmla="*/ 0 h 1038"/>
                <a:gd name="T40" fmla="*/ 0 w 692"/>
                <a:gd name="T41" fmla="*/ 0 h 1038"/>
                <a:gd name="T42" fmla="*/ 0 w 692"/>
                <a:gd name="T43" fmla="*/ 0 h 1038"/>
                <a:gd name="T44" fmla="*/ 0 w 692"/>
                <a:gd name="T45" fmla="*/ 0 h 1038"/>
                <a:gd name="T46" fmla="*/ 0 w 692"/>
                <a:gd name="T47" fmla="*/ 0 h 1038"/>
                <a:gd name="T48" fmla="*/ 0 w 692"/>
                <a:gd name="T49" fmla="*/ 0 h 1038"/>
                <a:gd name="T50" fmla="*/ 0 w 692"/>
                <a:gd name="T51" fmla="*/ 0 h 1038"/>
                <a:gd name="T52" fmla="*/ 0 w 692"/>
                <a:gd name="T53" fmla="*/ 0 h 1038"/>
                <a:gd name="T54" fmla="*/ 0 w 692"/>
                <a:gd name="T55" fmla="*/ 0 h 1038"/>
                <a:gd name="T56" fmla="*/ 0 w 692"/>
                <a:gd name="T57" fmla="*/ 0 h 1038"/>
                <a:gd name="T58" fmla="*/ 0 w 692"/>
                <a:gd name="T59" fmla="*/ 0 h 1038"/>
                <a:gd name="T60" fmla="*/ 0 w 692"/>
                <a:gd name="T61" fmla="*/ 0 h 1038"/>
                <a:gd name="T62" fmla="*/ 0 w 692"/>
                <a:gd name="T63" fmla="*/ 0 h 1038"/>
                <a:gd name="T64" fmla="*/ 0 w 692"/>
                <a:gd name="T65" fmla="*/ 0 h 1038"/>
                <a:gd name="T66" fmla="*/ 0 w 692"/>
                <a:gd name="T67" fmla="*/ 0 h 1038"/>
                <a:gd name="T68" fmla="*/ 0 w 692"/>
                <a:gd name="T69" fmla="*/ 0 h 1038"/>
                <a:gd name="T70" fmla="*/ 0 w 692"/>
                <a:gd name="T71" fmla="*/ 0 h 1038"/>
                <a:gd name="T72" fmla="*/ 0 w 692"/>
                <a:gd name="T73" fmla="*/ 0 h 1038"/>
                <a:gd name="T74" fmla="*/ 0 w 692"/>
                <a:gd name="T75" fmla="*/ 0 h 1038"/>
                <a:gd name="T76" fmla="*/ 0 w 692"/>
                <a:gd name="T77" fmla="*/ 0 h 1038"/>
                <a:gd name="T78" fmla="*/ 0 w 692"/>
                <a:gd name="T79" fmla="*/ 0 h 1038"/>
                <a:gd name="T80" fmla="*/ 0 w 692"/>
                <a:gd name="T81" fmla="*/ 0 h 1038"/>
                <a:gd name="T82" fmla="*/ 0 w 692"/>
                <a:gd name="T83" fmla="*/ 0 h 1038"/>
                <a:gd name="T84" fmla="*/ 0 w 692"/>
                <a:gd name="T85" fmla="*/ 0 h 1038"/>
                <a:gd name="T86" fmla="*/ 0 w 692"/>
                <a:gd name="T87" fmla="*/ 0 h 1038"/>
                <a:gd name="T88" fmla="*/ 0 w 692"/>
                <a:gd name="T89" fmla="*/ 0 h 1038"/>
                <a:gd name="T90" fmla="*/ 0 w 692"/>
                <a:gd name="T91" fmla="*/ 0 h 1038"/>
                <a:gd name="T92" fmla="*/ 0 w 692"/>
                <a:gd name="T93" fmla="*/ 0 h 1038"/>
                <a:gd name="T94" fmla="*/ 0 w 692"/>
                <a:gd name="T95" fmla="*/ 0 h 1038"/>
                <a:gd name="T96" fmla="*/ 0 w 692"/>
                <a:gd name="T97" fmla="*/ 0 h 1038"/>
                <a:gd name="T98" fmla="*/ 0 w 692"/>
                <a:gd name="T99" fmla="*/ 0 h 1038"/>
                <a:gd name="T100" fmla="*/ 0 w 692"/>
                <a:gd name="T101" fmla="*/ 0 h 1038"/>
                <a:gd name="T102" fmla="*/ 0 w 692"/>
                <a:gd name="T103" fmla="*/ 0 h 1038"/>
                <a:gd name="T104" fmla="*/ 0 w 692"/>
                <a:gd name="T105" fmla="*/ 0 h 1038"/>
                <a:gd name="T106" fmla="*/ 0 w 692"/>
                <a:gd name="T107" fmla="*/ 0 h 1038"/>
                <a:gd name="T108" fmla="*/ 0 w 692"/>
                <a:gd name="T109" fmla="*/ 0 h 1038"/>
                <a:gd name="T110" fmla="*/ 0 w 692"/>
                <a:gd name="T111" fmla="*/ 0 h 1038"/>
                <a:gd name="T112" fmla="*/ 0 w 692"/>
                <a:gd name="T113" fmla="*/ 0 h 103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692"/>
                <a:gd name="T172" fmla="*/ 0 h 1038"/>
                <a:gd name="T173" fmla="*/ 692 w 692"/>
                <a:gd name="T174" fmla="*/ 1038 h 1038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692" h="1038">
                  <a:moveTo>
                    <a:pt x="692" y="1038"/>
                  </a:moveTo>
                  <a:lnTo>
                    <a:pt x="657" y="1029"/>
                  </a:lnTo>
                  <a:lnTo>
                    <a:pt x="621" y="1017"/>
                  </a:lnTo>
                  <a:lnTo>
                    <a:pt x="584" y="1006"/>
                  </a:lnTo>
                  <a:lnTo>
                    <a:pt x="547" y="995"/>
                  </a:lnTo>
                  <a:lnTo>
                    <a:pt x="518" y="986"/>
                  </a:lnTo>
                  <a:lnTo>
                    <a:pt x="518" y="882"/>
                  </a:lnTo>
                  <a:lnTo>
                    <a:pt x="510" y="890"/>
                  </a:lnTo>
                  <a:lnTo>
                    <a:pt x="474" y="919"/>
                  </a:lnTo>
                  <a:lnTo>
                    <a:pt x="471" y="922"/>
                  </a:lnTo>
                  <a:lnTo>
                    <a:pt x="437" y="936"/>
                  </a:lnTo>
                  <a:lnTo>
                    <a:pt x="415" y="944"/>
                  </a:lnTo>
                  <a:lnTo>
                    <a:pt x="399" y="945"/>
                  </a:lnTo>
                  <a:lnTo>
                    <a:pt x="362" y="948"/>
                  </a:lnTo>
                  <a:lnTo>
                    <a:pt x="355" y="949"/>
                  </a:lnTo>
                  <a:lnTo>
                    <a:pt x="326" y="944"/>
                  </a:lnTo>
                  <a:lnTo>
                    <a:pt x="296" y="939"/>
                  </a:lnTo>
                  <a:lnTo>
                    <a:pt x="289" y="936"/>
                  </a:lnTo>
                  <a:lnTo>
                    <a:pt x="252" y="923"/>
                  </a:lnTo>
                  <a:lnTo>
                    <a:pt x="238" y="917"/>
                  </a:lnTo>
                  <a:lnTo>
                    <a:pt x="216" y="903"/>
                  </a:lnTo>
                  <a:lnTo>
                    <a:pt x="183" y="885"/>
                  </a:lnTo>
                  <a:lnTo>
                    <a:pt x="179" y="881"/>
                  </a:lnTo>
                  <a:lnTo>
                    <a:pt x="142" y="848"/>
                  </a:lnTo>
                  <a:lnTo>
                    <a:pt x="132" y="841"/>
                  </a:lnTo>
                  <a:lnTo>
                    <a:pt x="104" y="806"/>
                  </a:lnTo>
                  <a:lnTo>
                    <a:pt x="87" y="787"/>
                  </a:lnTo>
                  <a:lnTo>
                    <a:pt x="67" y="754"/>
                  </a:lnTo>
                  <a:lnTo>
                    <a:pt x="48" y="723"/>
                  </a:lnTo>
                  <a:lnTo>
                    <a:pt x="31" y="675"/>
                  </a:lnTo>
                  <a:lnTo>
                    <a:pt x="21" y="653"/>
                  </a:lnTo>
                  <a:lnTo>
                    <a:pt x="5" y="574"/>
                  </a:lnTo>
                  <a:lnTo>
                    <a:pt x="0" y="490"/>
                  </a:lnTo>
                  <a:lnTo>
                    <a:pt x="5" y="406"/>
                  </a:lnTo>
                  <a:lnTo>
                    <a:pt x="21" y="335"/>
                  </a:lnTo>
                  <a:lnTo>
                    <a:pt x="31" y="314"/>
                  </a:lnTo>
                  <a:lnTo>
                    <a:pt x="47" y="277"/>
                  </a:lnTo>
                  <a:lnTo>
                    <a:pt x="67" y="254"/>
                  </a:lnTo>
                  <a:lnTo>
                    <a:pt x="85" y="234"/>
                  </a:lnTo>
                  <a:lnTo>
                    <a:pt x="104" y="221"/>
                  </a:lnTo>
                  <a:lnTo>
                    <a:pt x="130" y="205"/>
                  </a:lnTo>
                  <a:lnTo>
                    <a:pt x="142" y="201"/>
                  </a:lnTo>
                  <a:lnTo>
                    <a:pt x="179" y="189"/>
                  </a:lnTo>
                  <a:lnTo>
                    <a:pt x="181" y="189"/>
                  </a:lnTo>
                  <a:lnTo>
                    <a:pt x="216" y="186"/>
                  </a:lnTo>
                  <a:lnTo>
                    <a:pt x="236" y="185"/>
                  </a:lnTo>
                  <a:lnTo>
                    <a:pt x="252" y="188"/>
                  </a:lnTo>
                  <a:lnTo>
                    <a:pt x="289" y="195"/>
                  </a:lnTo>
                  <a:lnTo>
                    <a:pt x="299" y="196"/>
                  </a:lnTo>
                  <a:lnTo>
                    <a:pt x="326" y="206"/>
                  </a:lnTo>
                  <a:lnTo>
                    <a:pt x="356" y="218"/>
                  </a:lnTo>
                  <a:lnTo>
                    <a:pt x="362" y="222"/>
                  </a:lnTo>
                  <a:lnTo>
                    <a:pt x="399" y="245"/>
                  </a:lnTo>
                  <a:lnTo>
                    <a:pt x="409" y="253"/>
                  </a:lnTo>
                  <a:lnTo>
                    <a:pt x="437" y="276"/>
                  </a:lnTo>
                  <a:lnTo>
                    <a:pt x="459" y="297"/>
                  </a:lnTo>
                  <a:lnTo>
                    <a:pt x="474" y="314"/>
                  </a:lnTo>
                  <a:lnTo>
                    <a:pt x="504" y="353"/>
                  </a:lnTo>
                  <a:lnTo>
                    <a:pt x="504" y="0"/>
                  </a:lnTo>
                  <a:lnTo>
                    <a:pt x="510" y="1"/>
                  </a:lnTo>
                  <a:lnTo>
                    <a:pt x="547" y="12"/>
                  </a:lnTo>
                  <a:lnTo>
                    <a:pt x="584" y="23"/>
                  </a:lnTo>
                  <a:lnTo>
                    <a:pt x="621" y="34"/>
                  </a:lnTo>
                  <a:lnTo>
                    <a:pt x="657" y="45"/>
                  </a:lnTo>
                  <a:lnTo>
                    <a:pt x="692" y="56"/>
                  </a:lnTo>
                  <a:lnTo>
                    <a:pt x="692" y="1038"/>
                  </a:lnTo>
                  <a:close/>
                  <a:moveTo>
                    <a:pt x="192" y="525"/>
                  </a:moveTo>
                  <a:lnTo>
                    <a:pt x="194" y="578"/>
                  </a:lnTo>
                  <a:lnTo>
                    <a:pt x="200" y="625"/>
                  </a:lnTo>
                  <a:lnTo>
                    <a:pt x="216" y="674"/>
                  </a:lnTo>
                  <a:lnTo>
                    <a:pt x="223" y="698"/>
                  </a:lnTo>
                  <a:lnTo>
                    <a:pt x="247" y="736"/>
                  </a:lnTo>
                  <a:lnTo>
                    <a:pt x="252" y="741"/>
                  </a:lnTo>
                  <a:lnTo>
                    <a:pt x="277" y="768"/>
                  </a:lnTo>
                  <a:lnTo>
                    <a:pt x="289" y="776"/>
                  </a:lnTo>
                  <a:lnTo>
                    <a:pt x="311" y="790"/>
                  </a:lnTo>
                  <a:lnTo>
                    <a:pt x="326" y="797"/>
                  </a:lnTo>
                  <a:lnTo>
                    <a:pt x="349" y="806"/>
                  </a:lnTo>
                  <a:lnTo>
                    <a:pt x="362" y="809"/>
                  </a:lnTo>
                  <a:lnTo>
                    <a:pt x="381" y="811"/>
                  </a:lnTo>
                  <a:lnTo>
                    <a:pt x="399" y="810"/>
                  </a:lnTo>
                  <a:lnTo>
                    <a:pt x="409" y="809"/>
                  </a:lnTo>
                  <a:lnTo>
                    <a:pt x="436" y="800"/>
                  </a:lnTo>
                  <a:lnTo>
                    <a:pt x="437" y="800"/>
                  </a:lnTo>
                  <a:lnTo>
                    <a:pt x="460" y="782"/>
                  </a:lnTo>
                  <a:lnTo>
                    <a:pt x="474" y="765"/>
                  </a:lnTo>
                  <a:lnTo>
                    <a:pt x="480" y="756"/>
                  </a:lnTo>
                  <a:lnTo>
                    <a:pt x="495" y="723"/>
                  </a:lnTo>
                  <a:lnTo>
                    <a:pt x="502" y="680"/>
                  </a:lnTo>
                  <a:lnTo>
                    <a:pt x="506" y="630"/>
                  </a:lnTo>
                  <a:lnTo>
                    <a:pt x="502" y="572"/>
                  </a:lnTo>
                  <a:lnTo>
                    <a:pt x="495" y="522"/>
                  </a:lnTo>
                  <a:lnTo>
                    <a:pt x="480" y="477"/>
                  </a:lnTo>
                  <a:lnTo>
                    <a:pt x="474" y="463"/>
                  </a:lnTo>
                  <a:lnTo>
                    <a:pt x="462" y="441"/>
                  </a:lnTo>
                  <a:lnTo>
                    <a:pt x="438" y="410"/>
                  </a:lnTo>
                  <a:lnTo>
                    <a:pt x="437" y="409"/>
                  </a:lnTo>
                  <a:lnTo>
                    <a:pt x="410" y="385"/>
                  </a:lnTo>
                  <a:lnTo>
                    <a:pt x="399" y="378"/>
                  </a:lnTo>
                  <a:lnTo>
                    <a:pt x="381" y="367"/>
                  </a:lnTo>
                  <a:lnTo>
                    <a:pt x="362" y="361"/>
                  </a:lnTo>
                  <a:lnTo>
                    <a:pt x="348" y="355"/>
                  </a:lnTo>
                  <a:lnTo>
                    <a:pt x="326" y="350"/>
                  </a:lnTo>
                  <a:lnTo>
                    <a:pt x="316" y="348"/>
                  </a:lnTo>
                  <a:lnTo>
                    <a:pt x="289" y="351"/>
                  </a:lnTo>
                  <a:lnTo>
                    <a:pt x="287" y="351"/>
                  </a:lnTo>
                  <a:lnTo>
                    <a:pt x="260" y="361"/>
                  </a:lnTo>
                  <a:lnTo>
                    <a:pt x="252" y="367"/>
                  </a:lnTo>
                  <a:lnTo>
                    <a:pt x="236" y="378"/>
                  </a:lnTo>
                  <a:lnTo>
                    <a:pt x="217" y="402"/>
                  </a:lnTo>
                  <a:lnTo>
                    <a:pt x="216" y="406"/>
                  </a:lnTo>
                  <a:lnTo>
                    <a:pt x="202" y="434"/>
                  </a:lnTo>
                  <a:lnTo>
                    <a:pt x="195" y="475"/>
                  </a:lnTo>
                  <a:lnTo>
                    <a:pt x="192" y="525"/>
                  </a:lnTo>
                  <a:close/>
                </a:path>
              </a:pathLst>
            </a:cu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0265" name="Freeform 33">
              <a:extLst>
                <a:ext uri="{FF2B5EF4-FFF2-40B4-BE49-F238E27FC236}">
                  <a16:creationId xmlns:a16="http://schemas.microsoft.com/office/drawing/2014/main" id="{65F8761B-5A1F-4E4E-A87A-C17C268937F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33" y="2318"/>
              <a:ext cx="139" cy="215"/>
            </a:xfrm>
            <a:custGeom>
              <a:avLst/>
              <a:gdLst>
                <a:gd name="T0" fmla="*/ 0 w 691"/>
                <a:gd name="T1" fmla="*/ 0 h 1077"/>
                <a:gd name="T2" fmla="*/ 0 w 691"/>
                <a:gd name="T3" fmla="*/ 0 h 1077"/>
                <a:gd name="T4" fmla="*/ 0 w 691"/>
                <a:gd name="T5" fmla="*/ 0 h 1077"/>
                <a:gd name="T6" fmla="*/ 0 w 691"/>
                <a:gd name="T7" fmla="*/ 0 h 1077"/>
                <a:gd name="T8" fmla="*/ 0 w 691"/>
                <a:gd name="T9" fmla="*/ 0 h 1077"/>
                <a:gd name="T10" fmla="*/ 0 w 691"/>
                <a:gd name="T11" fmla="*/ 0 h 1077"/>
                <a:gd name="T12" fmla="*/ 0 w 691"/>
                <a:gd name="T13" fmla="*/ 0 h 1077"/>
                <a:gd name="T14" fmla="*/ 0 w 691"/>
                <a:gd name="T15" fmla="*/ 0 h 1077"/>
                <a:gd name="T16" fmla="*/ 0 w 691"/>
                <a:gd name="T17" fmla="*/ 0 h 1077"/>
                <a:gd name="T18" fmla="*/ 0 w 691"/>
                <a:gd name="T19" fmla="*/ 0 h 1077"/>
                <a:gd name="T20" fmla="*/ 0 w 691"/>
                <a:gd name="T21" fmla="*/ 0 h 1077"/>
                <a:gd name="T22" fmla="*/ 0 w 691"/>
                <a:gd name="T23" fmla="*/ 0 h 1077"/>
                <a:gd name="T24" fmla="*/ 0 w 691"/>
                <a:gd name="T25" fmla="*/ 0 h 1077"/>
                <a:gd name="T26" fmla="*/ 0 w 691"/>
                <a:gd name="T27" fmla="*/ 0 h 1077"/>
                <a:gd name="T28" fmla="*/ 0 w 691"/>
                <a:gd name="T29" fmla="*/ 0 h 1077"/>
                <a:gd name="T30" fmla="*/ 0 w 691"/>
                <a:gd name="T31" fmla="*/ 0 h 1077"/>
                <a:gd name="T32" fmla="*/ 0 w 691"/>
                <a:gd name="T33" fmla="*/ 0 h 1077"/>
                <a:gd name="T34" fmla="*/ 0 w 691"/>
                <a:gd name="T35" fmla="*/ 0 h 1077"/>
                <a:gd name="T36" fmla="*/ 0 w 691"/>
                <a:gd name="T37" fmla="*/ 0 h 1077"/>
                <a:gd name="T38" fmla="*/ 0 w 691"/>
                <a:gd name="T39" fmla="*/ 0 h 1077"/>
                <a:gd name="T40" fmla="*/ 0 w 691"/>
                <a:gd name="T41" fmla="*/ 0 h 1077"/>
                <a:gd name="T42" fmla="*/ 0 w 691"/>
                <a:gd name="T43" fmla="*/ 0 h 1077"/>
                <a:gd name="T44" fmla="*/ 0 w 691"/>
                <a:gd name="T45" fmla="*/ 0 h 1077"/>
                <a:gd name="T46" fmla="*/ 0 w 691"/>
                <a:gd name="T47" fmla="*/ 0 h 1077"/>
                <a:gd name="T48" fmla="*/ 0 w 691"/>
                <a:gd name="T49" fmla="*/ 0 h 1077"/>
                <a:gd name="T50" fmla="*/ 0 w 691"/>
                <a:gd name="T51" fmla="*/ 0 h 1077"/>
                <a:gd name="T52" fmla="*/ 0 w 691"/>
                <a:gd name="T53" fmla="*/ 0 h 1077"/>
                <a:gd name="T54" fmla="*/ 0 w 691"/>
                <a:gd name="T55" fmla="*/ 0 h 1077"/>
                <a:gd name="T56" fmla="*/ 0 w 691"/>
                <a:gd name="T57" fmla="*/ 0 h 1077"/>
                <a:gd name="T58" fmla="*/ 0 w 691"/>
                <a:gd name="T59" fmla="*/ 0 h 1077"/>
                <a:gd name="T60" fmla="*/ 0 w 691"/>
                <a:gd name="T61" fmla="*/ 0 h 1077"/>
                <a:gd name="T62" fmla="*/ 0 w 691"/>
                <a:gd name="T63" fmla="*/ 0 h 1077"/>
                <a:gd name="T64" fmla="*/ 0 w 691"/>
                <a:gd name="T65" fmla="*/ 0 h 1077"/>
                <a:gd name="T66" fmla="*/ 0 w 691"/>
                <a:gd name="T67" fmla="*/ 0 h 1077"/>
                <a:gd name="T68" fmla="*/ 0 w 691"/>
                <a:gd name="T69" fmla="*/ 0 h 1077"/>
                <a:gd name="T70" fmla="*/ 0 w 691"/>
                <a:gd name="T71" fmla="*/ 0 h 1077"/>
                <a:gd name="T72" fmla="*/ 0 w 691"/>
                <a:gd name="T73" fmla="*/ 0 h 1077"/>
                <a:gd name="T74" fmla="*/ 0 w 691"/>
                <a:gd name="T75" fmla="*/ 0 h 1077"/>
                <a:gd name="T76" fmla="*/ 0 w 691"/>
                <a:gd name="T77" fmla="*/ 0 h 1077"/>
                <a:gd name="T78" fmla="*/ 0 w 691"/>
                <a:gd name="T79" fmla="*/ 0 h 1077"/>
                <a:gd name="T80" fmla="*/ 0 w 691"/>
                <a:gd name="T81" fmla="*/ 0 h 1077"/>
                <a:gd name="T82" fmla="*/ 0 w 691"/>
                <a:gd name="T83" fmla="*/ 0 h 1077"/>
                <a:gd name="T84" fmla="*/ 0 w 691"/>
                <a:gd name="T85" fmla="*/ 0 h 1077"/>
                <a:gd name="T86" fmla="*/ 0 w 691"/>
                <a:gd name="T87" fmla="*/ 0 h 1077"/>
                <a:gd name="T88" fmla="*/ 0 w 691"/>
                <a:gd name="T89" fmla="*/ 0 h 1077"/>
                <a:gd name="T90" fmla="*/ 0 w 691"/>
                <a:gd name="T91" fmla="*/ 0 h 1077"/>
                <a:gd name="T92" fmla="*/ 0 w 691"/>
                <a:gd name="T93" fmla="*/ 0 h 1077"/>
                <a:gd name="T94" fmla="*/ 0 w 691"/>
                <a:gd name="T95" fmla="*/ 0 h 1077"/>
                <a:gd name="T96" fmla="*/ 0 w 691"/>
                <a:gd name="T97" fmla="*/ 0 h 1077"/>
                <a:gd name="T98" fmla="*/ 0 w 691"/>
                <a:gd name="T99" fmla="*/ 0 h 1077"/>
                <a:gd name="T100" fmla="*/ 0 w 691"/>
                <a:gd name="T101" fmla="*/ 0 h 1077"/>
                <a:gd name="T102" fmla="*/ 0 w 691"/>
                <a:gd name="T103" fmla="*/ 0 h 1077"/>
                <a:gd name="T104" fmla="*/ 0 w 691"/>
                <a:gd name="T105" fmla="*/ 0 h 1077"/>
                <a:gd name="T106" fmla="*/ 0 w 691"/>
                <a:gd name="T107" fmla="*/ 0 h 1077"/>
                <a:gd name="T108" fmla="*/ 0 w 691"/>
                <a:gd name="T109" fmla="*/ 0 h 1077"/>
                <a:gd name="T110" fmla="*/ 0 w 691"/>
                <a:gd name="T111" fmla="*/ 0 h 1077"/>
                <a:gd name="T112" fmla="*/ 0 w 691"/>
                <a:gd name="T113" fmla="*/ 0 h 107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691"/>
                <a:gd name="T172" fmla="*/ 0 h 1077"/>
                <a:gd name="T173" fmla="*/ 691 w 691"/>
                <a:gd name="T174" fmla="*/ 1077 h 1077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691" h="1077">
                  <a:moveTo>
                    <a:pt x="24" y="704"/>
                  </a:moveTo>
                  <a:lnTo>
                    <a:pt x="45" y="712"/>
                  </a:lnTo>
                  <a:lnTo>
                    <a:pt x="82" y="728"/>
                  </a:lnTo>
                  <a:lnTo>
                    <a:pt x="118" y="744"/>
                  </a:lnTo>
                  <a:lnTo>
                    <a:pt x="155" y="760"/>
                  </a:lnTo>
                  <a:lnTo>
                    <a:pt x="192" y="776"/>
                  </a:lnTo>
                  <a:lnTo>
                    <a:pt x="230" y="791"/>
                  </a:lnTo>
                  <a:lnTo>
                    <a:pt x="239" y="796"/>
                  </a:lnTo>
                  <a:lnTo>
                    <a:pt x="248" y="830"/>
                  </a:lnTo>
                  <a:lnTo>
                    <a:pt x="264" y="856"/>
                  </a:lnTo>
                  <a:lnTo>
                    <a:pt x="266" y="857"/>
                  </a:lnTo>
                  <a:lnTo>
                    <a:pt x="298" y="880"/>
                  </a:lnTo>
                  <a:lnTo>
                    <a:pt x="303" y="883"/>
                  </a:lnTo>
                  <a:lnTo>
                    <a:pt x="340" y="898"/>
                  </a:lnTo>
                  <a:lnTo>
                    <a:pt x="347" y="901"/>
                  </a:lnTo>
                  <a:lnTo>
                    <a:pt x="376" y="907"/>
                  </a:lnTo>
                  <a:lnTo>
                    <a:pt x="411" y="916"/>
                  </a:lnTo>
                  <a:lnTo>
                    <a:pt x="413" y="916"/>
                  </a:lnTo>
                  <a:lnTo>
                    <a:pt x="450" y="915"/>
                  </a:lnTo>
                  <a:lnTo>
                    <a:pt x="457" y="913"/>
                  </a:lnTo>
                  <a:lnTo>
                    <a:pt x="478" y="901"/>
                  </a:lnTo>
                  <a:lnTo>
                    <a:pt x="487" y="890"/>
                  </a:lnTo>
                  <a:lnTo>
                    <a:pt x="494" y="878"/>
                  </a:lnTo>
                  <a:lnTo>
                    <a:pt x="501" y="846"/>
                  </a:lnTo>
                  <a:lnTo>
                    <a:pt x="504" y="794"/>
                  </a:lnTo>
                  <a:lnTo>
                    <a:pt x="504" y="691"/>
                  </a:lnTo>
                  <a:lnTo>
                    <a:pt x="487" y="705"/>
                  </a:lnTo>
                  <a:lnTo>
                    <a:pt x="458" y="728"/>
                  </a:lnTo>
                  <a:lnTo>
                    <a:pt x="450" y="732"/>
                  </a:lnTo>
                  <a:lnTo>
                    <a:pt x="413" y="745"/>
                  </a:lnTo>
                  <a:lnTo>
                    <a:pt x="408" y="748"/>
                  </a:lnTo>
                  <a:lnTo>
                    <a:pt x="376" y="750"/>
                  </a:lnTo>
                  <a:lnTo>
                    <a:pt x="352" y="751"/>
                  </a:lnTo>
                  <a:lnTo>
                    <a:pt x="340" y="749"/>
                  </a:lnTo>
                  <a:lnTo>
                    <a:pt x="303" y="742"/>
                  </a:lnTo>
                  <a:lnTo>
                    <a:pt x="292" y="739"/>
                  </a:lnTo>
                  <a:lnTo>
                    <a:pt x="266" y="729"/>
                  </a:lnTo>
                  <a:lnTo>
                    <a:pt x="230" y="713"/>
                  </a:lnTo>
                  <a:lnTo>
                    <a:pt x="224" y="710"/>
                  </a:lnTo>
                  <a:lnTo>
                    <a:pt x="192" y="690"/>
                  </a:lnTo>
                  <a:lnTo>
                    <a:pt x="162" y="670"/>
                  </a:lnTo>
                  <a:lnTo>
                    <a:pt x="155" y="662"/>
                  </a:lnTo>
                  <a:lnTo>
                    <a:pt x="118" y="624"/>
                  </a:lnTo>
                  <a:lnTo>
                    <a:pt x="110" y="616"/>
                  </a:lnTo>
                  <a:lnTo>
                    <a:pt x="82" y="573"/>
                  </a:lnTo>
                  <a:lnTo>
                    <a:pt x="64" y="549"/>
                  </a:lnTo>
                  <a:lnTo>
                    <a:pt x="45" y="505"/>
                  </a:lnTo>
                  <a:lnTo>
                    <a:pt x="36" y="489"/>
                  </a:lnTo>
                  <a:lnTo>
                    <a:pt x="17" y="426"/>
                  </a:lnTo>
                  <a:lnTo>
                    <a:pt x="8" y="379"/>
                  </a:lnTo>
                  <a:lnTo>
                    <a:pt x="3" y="360"/>
                  </a:lnTo>
                  <a:lnTo>
                    <a:pt x="0" y="290"/>
                  </a:lnTo>
                  <a:lnTo>
                    <a:pt x="6" y="206"/>
                  </a:lnTo>
                  <a:lnTo>
                    <a:pt x="8" y="197"/>
                  </a:lnTo>
                  <a:lnTo>
                    <a:pt x="22" y="139"/>
                  </a:lnTo>
                  <a:lnTo>
                    <a:pt x="45" y="90"/>
                  </a:lnTo>
                  <a:lnTo>
                    <a:pt x="47" y="84"/>
                  </a:lnTo>
                  <a:lnTo>
                    <a:pt x="82" y="48"/>
                  </a:lnTo>
                  <a:lnTo>
                    <a:pt x="85" y="43"/>
                  </a:lnTo>
                  <a:lnTo>
                    <a:pt x="118" y="24"/>
                  </a:lnTo>
                  <a:lnTo>
                    <a:pt x="131" y="15"/>
                  </a:lnTo>
                  <a:lnTo>
                    <a:pt x="155" y="9"/>
                  </a:lnTo>
                  <a:lnTo>
                    <a:pt x="181" y="1"/>
                  </a:lnTo>
                  <a:lnTo>
                    <a:pt x="192" y="1"/>
                  </a:lnTo>
                  <a:lnTo>
                    <a:pt x="230" y="0"/>
                  </a:lnTo>
                  <a:lnTo>
                    <a:pt x="238" y="0"/>
                  </a:lnTo>
                  <a:lnTo>
                    <a:pt x="266" y="6"/>
                  </a:lnTo>
                  <a:lnTo>
                    <a:pt x="299" y="14"/>
                  </a:lnTo>
                  <a:lnTo>
                    <a:pt x="303" y="15"/>
                  </a:lnTo>
                  <a:lnTo>
                    <a:pt x="340" y="31"/>
                  </a:lnTo>
                  <a:lnTo>
                    <a:pt x="362" y="41"/>
                  </a:lnTo>
                  <a:lnTo>
                    <a:pt x="376" y="51"/>
                  </a:lnTo>
                  <a:lnTo>
                    <a:pt x="413" y="76"/>
                  </a:lnTo>
                  <a:lnTo>
                    <a:pt x="418" y="80"/>
                  </a:lnTo>
                  <a:lnTo>
                    <a:pt x="450" y="112"/>
                  </a:lnTo>
                  <a:lnTo>
                    <a:pt x="469" y="133"/>
                  </a:lnTo>
                  <a:lnTo>
                    <a:pt x="487" y="156"/>
                  </a:lnTo>
                  <a:lnTo>
                    <a:pt x="516" y="197"/>
                  </a:lnTo>
                  <a:lnTo>
                    <a:pt x="516" y="97"/>
                  </a:lnTo>
                  <a:lnTo>
                    <a:pt x="525" y="100"/>
                  </a:lnTo>
                  <a:lnTo>
                    <a:pt x="561" y="111"/>
                  </a:lnTo>
                  <a:lnTo>
                    <a:pt x="598" y="122"/>
                  </a:lnTo>
                  <a:lnTo>
                    <a:pt x="635" y="133"/>
                  </a:lnTo>
                  <a:lnTo>
                    <a:pt x="671" y="144"/>
                  </a:lnTo>
                  <a:lnTo>
                    <a:pt x="691" y="150"/>
                  </a:lnTo>
                  <a:lnTo>
                    <a:pt x="691" y="789"/>
                  </a:lnTo>
                  <a:lnTo>
                    <a:pt x="686" y="896"/>
                  </a:lnTo>
                  <a:lnTo>
                    <a:pt x="671" y="967"/>
                  </a:lnTo>
                  <a:lnTo>
                    <a:pt x="670" y="970"/>
                  </a:lnTo>
                  <a:lnTo>
                    <a:pt x="646" y="1019"/>
                  </a:lnTo>
                  <a:lnTo>
                    <a:pt x="635" y="1030"/>
                  </a:lnTo>
                  <a:lnTo>
                    <a:pt x="613" y="1051"/>
                  </a:lnTo>
                  <a:lnTo>
                    <a:pt x="598" y="1057"/>
                  </a:lnTo>
                  <a:lnTo>
                    <a:pt x="569" y="1069"/>
                  </a:lnTo>
                  <a:lnTo>
                    <a:pt x="561" y="1071"/>
                  </a:lnTo>
                  <a:lnTo>
                    <a:pt x="525" y="1075"/>
                  </a:lnTo>
                  <a:lnTo>
                    <a:pt x="512" y="1077"/>
                  </a:lnTo>
                  <a:lnTo>
                    <a:pt x="487" y="1074"/>
                  </a:lnTo>
                  <a:lnTo>
                    <a:pt x="450" y="1072"/>
                  </a:lnTo>
                  <a:lnTo>
                    <a:pt x="441" y="1071"/>
                  </a:lnTo>
                  <a:lnTo>
                    <a:pt x="413" y="1062"/>
                  </a:lnTo>
                  <a:lnTo>
                    <a:pt x="376" y="1053"/>
                  </a:lnTo>
                  <a:lnTo>
                    <a:pt x="354" y="1047"/>
                  </a:lnTo>
                  <a:lnTo>
                    <a:pt x="340" y="1041"/>
                  </a:lnTo>
                  <a:lnTo>
                    <a:pt x="303" y="1029"/>
                  </a:lnTo>
                  <a:lnTo>
                    <a:pt x="271" y="1018"/>
                  </a:lnTo>
                  <a:lnTo>
                    <a:pt x="266" y="1015"/>
                  </a:lnTo>
                  <a:lnTo>
                    <a:pt x="230" y="997"/>
                  </a:lnTo>
                  <a:lnTo>
                    <a:pt x="200" y="985"/>
                  </a:lnTo>
                  <a:lnTo>
                    <a:pt x="192" y="980"/>
                  </a:lnTo>
                  <a:lnTo>
                    <a:pt x="155" y="955"/>
                  </a:lnTo>
                  <a:lnTo>
                    <a:pt x="143" y="948"/>
                  </a:lnTo>
                  <a:lnTo>
                    <a:pt x="118" y="925"/>
                  </a:lnTo>
                  <a:lnTo>
                    <a:pt x="99" y="907"/>
                  </a:lnTo>
                  <a:lnTo>
                    <a:pt x="82" y="884"/>
                  </a:lnTo>
                  <a:lnTo>
                    <a:pt x="66" y="863"/>
                  </a:lnTo>
                  <a:lnTo>
                    <a:pt x="45" y="823"/>
                  </a:lnTo>
                  <a:lnTo>
                    <a:pt x="42" y="819"/>
                  </a:lnTo>
                  <a:lnTo>
                    <a:pt x="29" y="772"/>
                  </a:lnTo>
                  <a:lnTo>
                    <a:pt x="24" y="726"/>
                  </a:lnTo>
                  <a:lnTo>
                    <a:pt x="24" y="704"/>
                  </a:lnTo>
                  <a:close/>
                  <a:moveTo>
                    <a:pt x="192" y="339"/>
                  </a:moveTo>
                  <a:lnTo>
                    <a:pt x="194" y="393"/>
                  </a:lnTo>
                  <a:lnTo>
                    <a:pt x="203" y="440"/>
                  </a:lnTo>
                  <a:lnTo>
                    <a:pt x="216" y="481"/>
                  </a:lnTo>
                  <a:lnTo>
                    <a:pt x="230" y="505"/>
                  </a:lnTo>
                  <a:lnTo>
                    <a:pt x="236" y="517"/>
                  </a:lnTo>
                  <a:lnTo>
                    <a:pt x="259" y="548"/>
                  </a:lnTo>
                  <a:lnTo>
                    <a:pt x="266" y="555"/>
                  </a:lnTo>
                  <a:lnTo>
                    <a:pt x="285" y="572"/>
                  </a:lnTo>
                  <a:lnTo>
                    <a:pt x="303" y="584"/>
                  </a:lnTo>
                  <a:lnTo>
                    <a:pt x="313" y="591"/>
                  </a:lnTo>
                  <a:lnTo>
                    <a:pt x="340" y="602"/>
                  </a:lnTo>
                  <a:lnTo>
                    <a:pt x="343" y="604"/>
                  </a:lnTo>
                  <a:lnTo>
                    <a:pt x="376" y="610"/>
                  </a:lnTo>
                  <a:lnTo>
                    <a:pt x="376" y="611"/>
                  </a:lnTo>
                  <a:lnTo>
                    <a:pt x="407" y="610"/>
                  </a:lnTo>
                  <a:lnTo>
                    <a:pt x="413" y="608"/>
                  </a:lnTo>
                  <a:lnTo>
                    <a:pt x="434" y="602"/>
                  </a:lnTo>
                  <a:lnTo>
                    <a:pt x="450" y="593"/>
                  </a:lnTo>
                  <a:lnTo>
                    <a:pt x="458" y="587"/>
                  </a:lnTo>
                  <a:lnTo>
                    <a:pt x="479" y="562"/>
                  </a:lnTo>
                  <a:lnTo>
                    <a:pt x="487" y="549"/>
                  </a:lnTo>
                  <a:lnTo>
                    <a:pt x="494" y="530"/>
                  </a:lnTo>
                  <a:lnTo>
                    <a:pt x="504" y="490"/>
                  </a:lnTo>
                  <a:lnTo>
                    <a:pt x="507" y="441"/>
                  </a:lnTo>
                  <a:lnTo>
                    <a:pt x="504" y="388"/>
                  </a:lnTo>
                  <a:lnTo>
                    <a:pt x="495" y="341"/>
                  </a:lnTo>
                  <a:lnTo>
                    <a:pt x="487" y="314"/>
                  </a:lnTo>
                  <a:lnTo>
                    <a:pt x="481" y="298"/>
                  </a:lnTo>
                  <a:lnTo>
                    <a:pt x="461" y="263"/>
                  </a:lnTo>
                  <a:lnTo>
                    <a:pt x="450" y="248"/>
                  </a:lnTo>
                  <a:lnTo>
                    <a:pt x="436" y="232"/>
                  </a:lnTo>
                  <a:lnTo>
                    <a:pt x="413" y="209"/>
                  </a:lnTo>
                  <a:lnTo>
                    <a:pt x="410" y="206"/>
                  </a:lnTo>
                  <a:lnTo>
                    <a:pt x="380" y="187"/>
                  </a:lnTo>
                  <a:lnTo>
                    <a:pt x="376" y="186"/>
                  </a:lnTo>
                  <a:lnTo>
                    <a:pt x="347" y="172"/>
                  </a:lnTo>
                  <a:lnTo>
                    <a:pt x="340" y="171"/>
                  </a:lnTo>
                  <a:lnTo>
                    <a:pt x="314" y="166"/>
                  </a:lnTo>
                  <a:lnTo>
                    <a:pt x="303" y="166"/>
                  </a:lnTo>
                  <a:lnTo>
                    <a:pt x="285" y="167"/>
                  </a:lnTo>
                  <a:lnTo>
                    <a:pt x="266" y="173"/>
                  </a:lnTo>
                  <a:lnTo>
                    <a:pt x="259" y="176"/>
                  </a:lnTo>
                  <a:lnTo>
                    <a:pt x="236" y="190"/>
                  </a:lnTo>
                  <a:lnTo>
                    <a:pt x="230" y="199"/>
                  </a:lnTo>
                  <a:lnTo>
                    <a:pt x="216" y="215"/>
                  </a:lnTo>
                  <a:lnTo>
                    <a:pt x="203" y="248"/>
                  </a:lnTo>
                  <a:lnTo>
                    <a:pt x="194" y="290"/>
                  </a:lnTo>
                  <a:lnTo>
                    <a:pt x="192" y="339"/>
                  </a:lnTo>
                  <a:close/>
                </a:path>
              </a:pathLst>
            </a:cu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0266" name="Freeform 34">
              <a:extLst>
                <a:ext uri="{FF2B5EF4-FFF2-40B4-BE49-F238E27FC236}">
                  <a16:creationId xmlns:a16="http://schemas.microsoft.com/office/drawing/2014/main" id="{698BD109-D03B-4FD0-9CBC-86AF537B136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98" y="2368"/>
              <a:ext cx="132" cy="154"/>
            </a:xfrm>
            <a:custGeom>
              <a:avLst/>
              <a:gdLst>
                <a:gd name="T0" fmla="*/ 0 w 662"/>
                <a:gd name="T1" fmla="*/ 0 h 771"/>
                <a:gd name="T2" fmla="*/ 0 w 662"/>
                <a:gd name="T3" fmla="*/ 0 h 771"/>
                <a:gd name="T4" fmla="*/ 0 w 662"/>
                <a:gd name="T5" fmla="*/ 0 h 771"/>
                <a:gd name="T6" fmla="*/ 0 w 662"/>
                <a:gd name="T7" fmla="*/ 0 h 771"/>
                <a:gd name="T8" fmla="*/ 0 w 662"/>
                <a:gd name="T9" fmla="*/ 0 h 771"/>
                <a:gd name="T10" fmla="*/ 0 w 662"/>
                <a:gd name="T11" fmla="*/ 0 h 771"/>
                <a:gd name="T12" fmla="*/ 0 w 662"/>
                <a:gd name="T13" fmla="*/ 0 h 771"/>
                <a:gd name="T14" fmla="*/ 0 w 662"/>
                <a:gd name="T15" fmla="*/ 0 h 771"/>
                <a:gd name="T16" fmla="*/ 0 w 662"/>
                <a:gd name="T17" fmla="*/ 0 h 771"/>
                <a:gd name="T18" fmla="*/ 0 w 662"/>
                <a:gd name="T19" fmla="*/ 0 h 771"/>
                <a:gd name="T20" fmla="*/ 0 w 662"/>
                <a:gd name="T21" fmla="*/ 0 h 771"/>
                <a:gd name="T22" fmla="*/ 0 w 662"/>
                <a:gd name="T23" fmla="*/ 0 h 771"/>
                <a:gd name="T24" fmla="*/ 0 w 662"/>
                <a:gd name="T25" fmla="*/ 0 h 771"/>
                <a:gd name="T26" fmla="*/ 0 w 662"/>
                <a:gd name="T27" fmla="*/ 0 h 771"/>
                <a:gd name="T28" fmla="*/ 0 w 662"/>
                <a:gd name="T29" fmla="*/ 0 h 771"/>
                <a:gd name="T30" fmla="*/ 0 w 662"/>
                <a:gd name="T31" fmla="*/ 0 h 771"/>
                <a:gd name="T32" fmla="*/ 0 w 662"/>
                <a:gd name="T33" fmla="*/ 0 h 771"/>
                <a:gd name="T34" fmla="*/ 0 w 662"/>
                <a:gd name="T35" fmla="*/ 0 h 771"/>
                <a:gd name="T36" fmla="*/ 0 w 662"/>
                <a:gd name="T37" fmla="*/ 0 h 771"/>
                <a:gd name="T38" fmla="*/ 0 w 662"/>
                <a:gd name="T39" fmla="*/ 0 h 771"/>
                <a:gd name="T40" fmla="*/ 0 w 662"/>
                <a:gd name="T41" fmla="*/ 0 h 771"/>
                <a:gd name="T42" fmla="*/ 0 w 662"/>
                <a:gd name="T43" fmla="*/ 0 h 771"/>
                <a:gd name="T44" fmla="*/ 0 w 662"/>
                <a:gd name="T45" fmla="*/ 0 h 771"/>
                <a:gd name="T46" fmla="*/ 0 w 662"/>
                <a:gd name="T47" fmla="*/ 0 h 771"/>
                <a:gd name="T48" fmla="*/ 0 w 662"/>
                <a:gd name="T49" fmla="*/ 0 h 771"/>
                <a:gd name="T50" fmla="*/ 0 w 662"/>
                <a:gd name="T51" fmla="*/ 0 h 771"/>
                <a:gd name="T52" fmla="*/ 0 w 662"/>
                <a:gd name="T53" fmla="*/ 0 h 771"/>
                <a:gd name="T54" fmla="*/ 0 w 662"/>
                <a:gd name="T55" fmla="*/ 0 h 771"/>
                <a:gd name="T56" fmla="*/ 0 w 662"/>
                <a:gd name="T57" fmla="*/ 0 h 771"/>
                <a:gd name="T58" fmla="*/ 0 w 662"/>
                <a:gd name="T59" fmla="*/ 0 h 771"/>
                <a:gd name="T60" fmla="*/ 0 w 662"/>
                <a:gd name="T61" fmla="*/ 0 h 771"/>
                <a:gd name="T62" fmla="*/ 0 w 662"/>
                <a:gd name="T63" fmla="*/ 0 h 771"/>
                <a:gd name="T64" fmla="*/ 0 w 662"/>
                <a:gd name="T65" fmla="*/ 0 h 771"/>
                <a:gd name="T66" fmla="*/ 0 w 662"/>
                <a:gd name="T67" fmla="*/ 0 h 771"/>
                <a:gd name="T68" fmla="*/ 0 w 662"/>
                <a:gd name="T69" fmla="*/ 0 h 771"/>
                <a:gd name="T70" fmla="*/ 0 w 662"/>
                <a:gd name="T71" fmla="*/ 0 h 771"/>
                <a:gd name="T72" fmla="*/ 0 w 662"/>
                <a:gd name="T73" fmla="*/ 0 h 771"/>
                <a:gd name="T74" fmla="*/ 0 w 662"/>
                <a:gd name="T75" fmla="*/ 0 h 771"/>
                <a:gd name="T76" fmla="*/ 0 w 662"/>
                <a:gd name="T77" fmla="*/ 0 h 771"/>
                <a:gd name="T78" fmla="*/ 0 w 662"/>
                <a:gd name="T79" fmla="*/ 0 h 771"/>
                <a:gd name="T80" fmla="*/ 0 w 662"/>
                <a:gd name="T81" fmla="*/ 0 h 771"/>
                <a:gd name="T82" fmla="*/ 0 w 662"/>
                <a:gd name="T83" fmla="*/ 0 h 771"/>
                <a:gd name="T84" fmla="*/ 0 w 662"/>
                <a:gd name="T85" fmla="*/ 0 h 771"/>
                <a:gd name="T86" fmla="*/ 0 w 662"/>
                <a:gd name="T87" fmla="*/ 0 h 771"/>
                <a:gd name="T88" fmla="*/ 0 w 662"/>
                <a:gd name="T89" fmla="*/ 0 h 771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662"/>
                <a:gd name="T136" fmla="*/ 0 h 771"/>
                <a:gd name="T137" fmla="*/ 662 w 662"/>
                <a:gd name="T138" fmla="*/ 771 h 771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662" h="771">
                  <a:moveTo>
                    <a:pt x="465" y="548"/>
                  </a:moveTo>
                  <a:lnTo>
                    <a:pt x="477" y="552"/>
                  </a:lnTo>
                  <a:lnTo>
                    <a:pt x="514" y="566"/>
                  </a:lnTo>
                  <a:lnTo>
                    <a:pt x="550" y="581"/>
                  </a:lnTo>
                  <a:lnTo>
                    <a:pt x="587" y="596"/>
                  </a:lnTo>
                  <a:lnTo>
                    <a:pt x="625" y="610"/>
                  </a:lnTo>
                  <a:lnTo>
                    <a:pt x="652" y="620"/>
                  </a:lnTo>
                  <a:lnTo>
                    <a:pt x="631" y="664"/>
                  </a:lnTo>
                  <a:lnTo>
                    <a:pt x="625" y="674"/>
                  </a:lnTo>
                  <a:lnTo>
                    <a:pt x="605" y="701"/>
                  </a:lnTo>
                  <a:lnTo>
                    <a:pt x="587" y="718"/>
                  </a:lnTo>
                  <a:lnTo>
                    <a:pt x="574" y="731"/>
                  </a:lnTo>
                  <a:lnTo>
                    <a:pt x="550" y="745"/>
                  </a:lnTo>
                  <a:lnTo>
                    <a:pt x="538" y="753"/>
                  </a:lnTo>
                  <a:lnTo>
                    <a:pt x="514" y="761"/>
                  </a:lnTo>
                  <a:lnTo>
                    <a:pt x="497" y="768"/>
                  </a:lnTo>
                  <a:lnTo>
                    <a:pt x="477" y="770"/>
                  </a:lnTo>
                  <a:lnTo>
                    <a:pt x="450" y="771"/>
                  </a:lnTo>
                  <a:lnTo>
                    <a:pt x="440" y="771"/>
                  </a:lnTo>
                  <a:lnTo>
                    <a:pt x="404" y="770"/>
                  </a:lnTo>
                  <a:lnTo>
                    <a:pt x="400" y="770"/>
                  </a:lnTo>
                  <a:lnTo>
                    <a:pt x="367" y="764"/>
                  </a:lnTo>
                  <a:lnTo>
                    <a:pt x="344" y="760"/>
                  </a:lnTo>
                  <a:lnTo>
                    <a:pt x="330" y="755"/>
                  </a:lnTo>
                  <a:lnTo>
                    <a:pt x="292" y="742"/>
                  </a:lnTo>
                  <a:lnTo>
                    <a:pt x="257" y="731"/>
                  </a:lnTo>
                  <a:lnTo>
                    <a:pt x="255" y="730"/>
                  </a:lnTo>
                  <a:lnTo>
                    <a:pt x="219" y="710"/>
                  </a:lnTo>
                  <a:lnTo>
                    <a:pt x="182" y="689"/>
                  </a:lnTo>
                  <a:lnTo>
                    <a:pt x="182" y="688"/>
                  </a:lnTo>
                  <a:lnTo>
                    <a:pt x="145" y="655"/>
                  </a:lnTo>
                  <a:lnTo>
                    <a:pt x="121" y="634"/>
                  </a:lnTo>
                  <a:lnTo>
                    <a:pt x="109" y="617"/>
                  </a:lnTo>
                  <a:lnTo>
                    <a:pt x="72" y="569"/>
                  </a:lnTo>
                  <a:lnTo>
                    <a:pt x="71" y="566"/>
                  </a:lnTo>
                  <a:lnTo>
                    <a:pt x="40" y="506"/>
                  </a:lnTo>
                  <a:lnTo>
                    <a:pt x="35" y="491"/>
                  </a:lnTo>
                  <a:lnTo>
                    <a:pt x="18" y="441"/>
                  </a:lnTo>
                  <a:lnTo>
                    <a:pt x="5" y="374"/>
                  </a:lnTo>
                  <a:lnTo>
                    <a:pt x="0" y="301"/>
                  </a:lnTo>
                  <a:lnTo>
                    <a:pt x="6" y="219"/>
                  </a:lnTo>
                  <a:lnTo>
                    <a:pt x="23" y="149"/>
                  </a:lnTo>
                  <a:lnTo>
                    <a:pt x="35" y="127"/>
                  </a:lnTo>
                  <a:lnTo>
                    <a:pt x="52" y="92"/>
                  </a:lnTo>
                  <a:lnTo>
                    <a:pt x="72" y="73"/>
                  </a:lnTo>
                  <a:lnTo>
                    <a:pt x="91" y="49"/>
                  </a:lnTo>
                  <a:lnTo>
                    <a:pt x="109" y="40"/>
                  </a:lnTo>
                  <a:lnTo>
                    <a:pt x="140" y="19"/>
                  </a:lnTo>
                  <a:lnTo>
                    <a:pt x="145" y="18"/>
                  </a:lnTo>
                  <a:lnTo>
                    <a:pt x="182" y="8"/>
                  </a:lnTo>
                  <a:lnTo>
                    <a:pt x="196" y="3"/>
                  </a:lnTo>
                  <a:lnTo>
                    <a:pt x="219" y="2"/>
                  </a:lnTo>
                  <a:lnTo>
                    <a:pt x="255" y="0"/>
                  </a:lnTo>
                  <a:lnTo>
                    <a:pt x="257" y="0"/>
                  </a:lnTo>
                  <a:lnTo>
                    <a:pt x="292" y="5"/>
                  </a:lnTo>
                  <a:lnTo>
                    <a:pt x="325" y="11"/>
                  </a:lnTo>
                  <a:lnTo>
                    <a:pt x="330" y="13"/>
                  </a:lnTo>
                  <a:lnTo>
                    <a:pt x="367" y="26"/>
                  </a:lnTo>
                  <a:lnTo>
                    <a:pt x="400" y="36"/>
                  </a:lnTo>
                  <a:lnTo>
                    <a:pt x="404" y="38"/>
                  </a:lnTo>
                  <a:lnTo>
                    <a:pt x="440" y="58"/>
                  </a:lnTo>
                  <a:lnTo>
                    <a:pt x="466" y="72"/>
                  </a:lnTo>
                  <a:lnTo>
                    <a:pt x="477" y="80"/>
                  </a:lnTo>
                  <a:lnTo>
                    <a:pt x="514" y="110"/>
                  </a:lnTo>
                  <a:lnTo>
                    <a:pt x="523" y="118"/>
                  </a:lnTo>
                  <a:lnTo>
                    <a:pt x="550" y="148"/>
                  </a:lnTo>
                  <a:lnTo>
                    <a:pt x="574" y="175"/>
                  </a:lnTo>
                  <a:lnTo>
                    <a:pt x="587" y="197"/>
                  </a:lnTo>
                  <a:lnTo>
                    <a:pt x="614" y="243"/>
                  </a:lnTo>
                  <a:lnTo>
                    <a:pt x="625" y="272"/>
                  </a:lnTo>
                  <a:lnTo>
                    <a:pt x="642" y="323"/>
                  </a:lnTo>
                  <a:lnTo>
                    <a:pt x="658" y="413"/>
                  </a:lnTo>
                  <a:lnTo>
                    <a:pt x="662" y="490"/>
                  </a:lnTo>
                  <a:lnTo>
                    <a:pt x="662" y="516"/>
                  </a:lnTo>
                  <a:lnTo>
                    <a:pt x="625" y="509"/>
                  </a:lnTo>
                  <a:lnTo>
                    <a:pt x="587" y="500"/>
                  </a:lnTo>
                  <a:lnTo>
                    <a:pt x="550" y="493"/>
                  </a:lnTo>
                  <a:lnTo>
                    <a:pt x="514" y="484"/>
                  </a:lnTo>
                  <a:lnTo>
                    <a:pt x="477" y="475"/>
                  </a:lnTo>
                  <a:lnTo>
                    <a:pt x="440" y="467"/>
                  </a:lnTo>
                  <a:lnTo>
                    <a:pt x="404" y="458"/>
                  </a:lnTo>
                  <a:lnTo>
                    <a:pt x="367" y="450"/>
                  </a:lnTo>
                  <a:lnTo>
                    <a:pt x="330" y="440"/>
                  </a:lnTo>
                  <a:lnTo>
                    <a:pt x="292" y="430"/>
                  </a:lnTo>
                  <a:lnTo>
                    <a:pt x="255" y="421"/>
                  </a:lnTo>
                  <a:lnTo>
                    <a:pt x="219" y="412"/>
                  </a:lnTo>
                  <a:lnTo>
                    <a:pt x="192" y="404"/>
                  </a:lnTo>
                  <a:lnTo>
                    <a:pt x="196" y="445"/>
                  </a:lnTo>
                  <a:lnTo>
                    <a:pt x="204" y="482"/>
                  </a:lnTo>
                  <a:lnTo>
                    <a:pt x="218" y="516"/>
                  </a:lnTo>
                  <a:lnTo>
                    <a:pt x="219" y="516"/>
                  </a:lnTo>
                  <a:lnTo>
                    <a:pt x="237" y="547"/>
                  </a:lnTo>
                  <a:lnTo>
                    <a:pt x="255" y="567"/>
                  </a:lnTo>
                  <a:lnTo>
                    <a:pt x="260" y="572"/>
                  </a:lnTo>
                  <a:lnTo>
                    <a:pt x="286" y="593"/>
                  </a:lnTo>
                  <a:lnTo>
                    <a:pt x="292" y="596"/>
                  </a:lnTo>
                  <a:lnTo>
                    <a:pt x="330" y="613"/>
                  </a:lnTo>
                  <a:lnTo>
                    <a:pt x="346" y="620"/>
                  </a:lnTo>
                  <a:lnTo>
                    <a:pt x="367" y="623"/>
                  </a:lnTo>
                  <a:lnTo>
                    <a:pt x="386" y="625"/>
                  </a:lnTo>
                  <a:lnTo>
                    <a:pt x="404" y="619"/>
                  </a:lnTo>
                  <a:lnTo>
                    <a:pt x="419" y="614"/>
                  </a:lnTo>
                  <a:lnTo>
                    <a:pt x="440" y="596"/>
                  </a:lnTo>
                  <a:lnTo>
                    <a:pt x="446" y="590"/>
                  </a:lnTo>
                  <a:lnTo>
                    <a:pt x="465" y="548"/>
                  </a:lnTo>
                  <a:close/>
                  <a:moveTo>
                    <a:pt x="476" y="359"/>
                  </a:moveTo>
                  <a:lnTo>
                    <a:pt x="472" y="320"/>
                  </a:lnTo>
                  <a:lnTo>
                    <a:pt x="464" y="284"/>
                  </a:lnTo>
                  <a:lnTo>
                    <a:pt x="451" y="252"/>
                  </a:lnTo>
                  <a:lnTo>
                    <a:pt x="440" y="235"/>
                  </a:lnTo>
                  <a:lnTo>
                    <a:pt x="434" y="225"/>
                  </a:lnTo>
                  <a:lnTo>
                    <a:pt x="412" y="202"/>
                  </a:lnTo>
                  <a:lnTo>
                    <a:pt x="404" y="193"/>
                  </a:lnTo>
                  <a:lnTo>
                    <a:pt x="389" y="182"/>
                  </a:lnTo>
                  <a:lnTo>
                    <a:pt x="367" y="172"/>
                  </a:lnTo>
                  <a:lnTo>
                    <a:pt x="336" y="159"/>
                  </a:lnTo>
                  <a:lnTo>
                    <a:pt x="330" y="159"/>
                  </a:lnTo>
                  <a:lnTo>
                    <a:pt x="292" y="155"/>
                  </a:lnTo>
                  <a:lnTo>
                    <a:pt x="280" y="155"/>
                  </a:lnTo>
                  <a:lnTo>
                    <a:pt x="255" y="164"/>
                  </a:lnTo>
                  <a:lnTo>
                    <a:pt x="235" y="178"/>
                  </a:lnTo>
                  <a:lnTo>
                    <a:pt x="219" y="196"/>
                  </a:lnTo>
                  <a:lnTo>
                    <a:pt x="216" y="198"/>
                  </a:lnTo>
                  <a:lnTo>
                    <a:pt x="204" y="223"/>
                  </a:lnTo>
                  <a:lnTo>
                    <a:pt x="197" y="253"/>
                  </a:lnTo>
                  <a:lnTo>
                    <a:pt x="196" y="289"/>
                  </a:lnTo>
                  <a:lnTo>
                    <a:pt x="219" y="295"/>
                  </a:lnTo>
                  <a:lnTo>
                    <a:pt x="255" y="305"/>
                  </a:lnTo>
                  <a:lnTo>
                    <a:pt x="292" y="313"/>
                  </a:lnTo>
                  <a:lnTo>
                    <a:pt x="330" y="323"/>
                  </a:lnTo>
                  <a:lnTo>
                    <a:pt x="367" y="333"/>
                  </a:lnTo>
                  <a:lnTo>
                    <a:pt x="404" y="342"/>
                  </a:lnTo>
                  <a:lnTo>
                    <a:pt x="440" y="350"/>
                  </a:lnTo>
                  <a:lnTo>
                    <a:pt x="476" y="359"/>
                  </a:lnTo>
                  <a:close/>
                </a:path>
              </a:pathLst>
            </a:cu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0267" name="Freeform 35">
              <a:extLst>
                <a:ext uri="{FF2B5EF4-FFF2-40B4-BE49-F238E27FC236}">
                  <a16:creationId xmlns:a16="http://schemas.microsoft.com/office/drawing/2014/main" id="{71A62A5E-412C-4F6D-8562-61A4B4A2206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45" y="2350"/>
              <a:ext cx="83" cy="196"/>
            </a:xfrm>
            <a:custGeom>
              <a:avLst/>
              <a:gdLst>
                <a:gd name="T0" fmla="*/ 0 w 418"/>
                <a:gd name="T1" fmla="*/ 0 h 981"/>
                <a:gd name="T2" fmla="*/ 0 w 418"/>
                <a:gd name="T3" fmla="*/ 0 h 981"/>
                <a:gd name="T4" fmla="*/ 0 w 418"/>
                <a:gd name="T5" fmla="*/ 0 h 981"/>
                <a:gd name="T6" fmla="*/ 0 w 418"/>
                <a:gd name="T7" fmla="*/ 0 h 981"/>
                <a:gd name="T8" fmla="*/ 0 w 418"/>
                <a:gd name="T9" fmla="*/ 0 h 981"/>
                <a:gd name="T10" fmla="*/ 0 w 418"/>
                <a:gd name="T11" fmla="*/ 0 h 981"/>
                <a:gd name="T12" fmla="*/ 0 w 418"/>
                <a:gd name="T13" fmla="*/ 0 h 981"/>
                <a:gd name="T14" fmla="*/ 0 w 418"/>
                <a:gd name="T15" fmla="*/ 0 h 981"/>
                <a:gd name="T16" fmla="*/ 0 w 418"/>
                <a:gd name="T17" fmla="*/ 0 h 981"/>
                <a:gd name="T18" fmla="*/ 0 w 418"/>
                <a:gd name="T19" fmla="*/ 0 h 981"/>
                <a:gd name="T20" fmla="*/ 0 w 418"/>
                <a:gd name="T21" fmla="*/ 0 h 981"/>
                <a:gd name="T22" fmla="*/ 0 w 418"/>
                <a:gd name="T23" fmla="*/ 0 h 981"/>
                <a:gd name="T24" fmla="*/ 0 w 418"/>
                <a:gd name="T25" fmla="*/ 0 h 981"/>
                <a:gd name="T26" fmla="*/ 0 w 418"/>
                <a:gd name="T27" fmla="*/ 0 h 981"/>
                <a:gd name="T28" fmla="*/ 0 w 418"/>
                <a:gd name="T29" fmla="*/ 0 h 981"/>
                <a:gd name="T30" fmla="*/ 0 w 418"/>
                <a:gd name="T31" fmla="*/ 0 h 981"/>
                <a:gd name="T32" fmla="*/ 0 w 418"/>
                <a:gd name="T33" fmla="*/ 0 h 981"/>
                <a:gd name="T34" fmla="*/ 0 w 418"/>
                <a:gd name="T35" fmla="*/ 0 h 981"/>
                <a:gd name="T36" fmla="*/ 0 w 418"/>
                <a:gd name="T37" fmla="*/ 0 h 981"/>
                <a:gd name="T38" fmla="*/ 0 w 418"/>
                <a:gd name="T39" fmla="*/ 0 h 981"/>
                <a:gd name="T40" fmla="*/ 0 w 418"/>
                <a:gd name="T41" fmla="*/ 0 h 981"/>
                <a:gd name="T42" fmla="*/ 0 w 418"/>
                <a:gd name="T43" fmla="*/ 0 h 981"/>
                <a:gd name="T44" fmla="*/ 0 w 418"/>
                <a:gd name="T45" fmla="*/ 0 h 981"/>
                <a:gd name="T46" fmla="*/ 0 w 418"/>
                <a:gd name="T47" fmla="*/ 0 h 981"/>
                <a:gd name="T48" fmla="*/ 0 w 418"/>
                <a:gd name="T49" fmla="*/ 0 h 981"/>
                <a:gd name="T50" fmla="*/ 0 w 418"/>
                <a:gd name="T51" fmla="*/ 0 h 981"/>
                <a:gd name="T52" fmla="*/ 0 w 418"/>
                <a:gd name="T53" fmla="*/ 0 h 981"/>
                <a:gd name="T54" fmla="*/ 0 w 418"/>
                <a:gd name="T55" fmla="*/ 0 h 981"/>
                <a:gd name="T56" fmla="*/ 0 w 418"/>
                <a:gd name="T57" fmla="*/ 0 h 981"/>
                <a:gd name="T58" fmla="*/ 0 w 418"/>
                <a:gd name="T59" fmla="*/ 0 h 981"/>
                <a:gd name="T60" fmla="*/ 0 w 418"/>
                <a:gd name="T61" fmla="*/ 0 h 981"/>
                <a:gd name="T62" fmla="*/ 0 w 418"/>
                <a:gd name="T63" fmla="*/ 0 h 981"/>
                <a:gd name="T64" fmla="*/ 0 w 418"/>
                <a:gd name="T65" fmla="*/ 0 h 981"/>
                <a:gd name="T66" fmla="*/ 0 w 418"/>
                <a:gd name="T67" fmla="*/ 0 h 981"/>
                <a:gd name="T68" fmla="*/ 0 w 418"/>
                <a:gd name="T69" fmla="*/ 0 h 981"/>
                <a:gd name="T70" fmla="*/ 0 w 418"/>
                <a:gd name="T71" fmla="*/ 0 h 981"/>
                <a:gd name="T72" fmla="*/ 0 w 418"/>
                <a:gd name="T73" fmla="*/ 0 h 981"/>
                <a:gd name="T74" fmla="*/ 0 w 418"/>
                <a:gd name="T75" fmla="*/ 0 h 981"/>
                <a:gd name="T76" fmla="*/ 0 w 418"/>
                <a:gd name="T77" fmla="*/ 0 h 981"/>
                <a:gd name="T78" fmla="*/ 0 w 418"/>
                <a:gd name="T79" fmla="*/ 0 h 981"/>
                <a:gd name="T80" fmla="*/ 0 w 418"/>
                <a:gd name="T81" fmla="*/ 0 h 981"/>
                <a:gd name="T82" fmla="*/ 0 w 418"/>
                <a:gd name="T83" fmla="*/ 0 h 981"/>
                <a:gd name="T84" fmla="*/ 0 w 418"/>
                <a:gd name="T85" fmla="*/ 0 h 981"/>
                <a:gd name="T86" fmla="*/ 0 w 418"/>
                <a:gd name="T87" fmla="*/ 0 h 981"/>
                <a:gd name="T88" fmla="*/ 0 w 418"/>
                <a:gd name="T89" fmla="*/ 0 h 981"/>
                <a:gd name="T90" fmla="*/ 0 w 418"/>
                <a:gd name="T91" fmla="*/ 0 h 981"/>
                <a:gd name="T92" fmla="*/ 0 w 418"/>
                <a:gd name="T93" fmla="*/ 0 h 981"/>
                <a:gd name="T94" fmla="*/ 0 w 418"/>
                <a:gd name="T95" fmla="*/ 0 h 981"/>
                <a:gd name="T96" fmla="*/ 0 w 418"/>
                <a:gd name="T97" fmla="*/ 0 h 981"/>
                <a:gd name="T98" fmla="*/ 0 w 418"/>
                <a:gd name="T99" fmla="*/ 0 h 981"/>
                <a:gd name="T100" fmla="*/ 0 w 418"/>
                <a:gd name="T101" fmla="*/ 0 h 981"/>
                <a:gd name="T102" fmla="*/ 0 w 418"/>
                <a:gd name="T103" fmla="*/ 0 h 981"/>
                <a:gd name="T104" fmla="*/ 0 w 418"/>
                <a:gd name="T105" fmla="*/ 0 h 981"/>
                <a:gd name="T106" fmla="*/ 0 w 418"/>
                <a:gd name="T107" fmla="*/ 0 h 981"/>
                <a:gd name="T108" fmla="*/ 0 w 418"/>
                <a:gd name="T109" fmla="*/ 0 h 98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418"/>
                <a:gd name="T166" fmla="*/ 0 h 981"/>
                <a:gd name="T167" fmla="*/ 418 w 418"/>
                <a:gd name="T168" fmla="*/ 981 h 981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418" h="981">
                  <a:moveTo>
                    <a:pt x="402" y="267"/>
                  </a:moveTo>
                  <a:lnTo>
                    <a:pt x="402" y="417"/>
                  </a:lnTo>
                  <a:lnTo>
                    <a:pt x="368" y="412"/>
                  </a:lnTo>
                  <a:lnTo>
                    <a:pt x="331" y="409"/>
                  </a:lnTo>
                  <a:lnTo>
                    <a:pt x="294" y="404"/>
                  </a:lnTo>
                  <a:lnTo>
                    <a:pt x="275" y="401"/>
                  </a:lnTo>
                  <a:lnTo>
                    <a:pt x="275" y="688"/>
                  </a:lnTo>
                  <a:lnTo>
                    <a:pt x="278" y="792"/>
                  </a:lnTo>
                  <a:lnTo>
                    <a:pt x="294" y="815"/>
                  </a:lnTo>
                  <a:lnTo>
                    <a:pt x="295" y="817"/>
                  </a:lnTo>
                  <a:lnTo>
                    <a:pt x="327" y="831"/>
                  </a:lnTo>
                  <a:lnTo>
                    <a:pt x="331" y="831"/>
                  </a:lnTo>
                  <a:lnTo>
                    <a:pt x="358" y="830"/>
                  </a:lnTo>
                  <a:lnTo>
                    <a:pt x="368" y="827"/>
                  </a:lnTo>
                  <a:lnTo>
                    <a:pt x="402" y="821"/>
                  </a:lnTo>
                  <a:lnTo>
                    <a:pt x="404" y="839"/>
                  </a:lnTo>
                  <a:lnTo>
                    <a:pt x="418" y="968"/>
                  </a:lnTo>
                  <a:lnTo>
                    <a:pt x="404" y="972"/>
                  </a:lnTo>
                  <a:lnTo>
                    <a:pt x="368" y="977"/>
                  </a:lnTo>
                  <a:lnTo>
                    <a:pt x="348" y="981"/>
                  </a:lnTo>
                  <a:lnTo>
                    <a:pt x="331" y="981"/>
                  </a:lnTo>
                  <a:lnTo>
                    <a:pt x="294" y="979"/>
                  </a:lnTo>
                  <a:lnTo>
                    <a:pt x="270" y="978"/>
                  </a:lnTo>
                  <a:lnTo>
                    <a:pt x="257" y="976"/>
                  </a:lnTo>
                  <a:lnTo>
                    <a:pt x="222" y="967"/>
                  </a:lnTo>
                  <a:lnTo>
                    <a:pt x="221" y="967"/>
                  </a:lnTo>
                  <a:lnTo>
                    <a:pt x="184" y="951"/>
                  </a:lnTo>
                  <a:lnTo>
                    <a:pt x="179" y="949"/>
                  </a:lnTo>
                  <a:lnTo>
                    <a:pt x="146" y="927"/>
                  </a:lnTo>
                  <a:lnTo>
                    <a:pt x="142" y="924"/>
                  </a:lnTo>
                  <a:lnTo>
                    <a:pt x="118" y="896"/>
                  </a:lnTo>
                  <a:lnTo>
                    <a:pt x="109" y="875"/>
                  </a:lnTo>
                  <a:lnTo>
                    <a:pt x="102" y="860"/>
                  </a:lnTo>
                  <a:lnTo>
                    <a:pt x="92" y="817"/>
                  </a:lnTo>
                  <a:lnTo>
                    <a:pt x="86" y="683"/>
                  </a:lnTo>
                  <a:lnTo>
                    <a:pt x="86" y="373"/>
                  </a:lnTo>
                  <a:lnTo>
                    <a:pt x="73" y="370"/>
                  </a:lnTo>
                  <a:lnTo>
                    <a:pt x="36" y="364"/>
                  </a:lnTo>
                  <a:lnTo>
                    <a:pt x="0" y="358"/>
                  </a:lnTo>
                  <a:lnTo>
                    <a:pt x="0" y="207"/>
                  </a:lnTo>
                  <a:lnTo>
                    <a:pt x="36" y="215"/>
                  </a:lnTo>
                  <a:lnTo>
                    <a:pt x="73" y="221"/>
                  </a:lnTo>
                  <a:lnTo>
                    <a:pt x="86" y="223"/>
                  </a:lnTo>
                  <a:lnTo>
                    <a:pt x="86" y="82"/>
                  </a:lnTo>
                  <a:lnTo>
                    <a:pt x="109" y="72"/>
                  </a:lnTo>
                  <a:lnTo>
                    <a:pt x="146" y="56"/>
                  </a:lnTo>
                  <a:lnTo>
                    <a:pt x="184" y="41"/>
                  </a:lnTo>
                  <a:lnTo>
                    <a:pt x="221" y="24"/>
                  </a:lnTo>
                  <a:lnTo>
                    <a:pt x="257" y="8"/>
                  </a:lnTo>
                  <a:lnTo>
                    <a:pt x="275" y="0"/>
                  </a:lnTo>
                  <a:lnTo>
                    <a:pt x="275" y="251"/>
                  </a:lnTo>
                  <a:lnTo>
                    <a:pt x="294" y="254"/>
                  </a:lnTo>
                  <a:lnTo>
                    <a:pt x="331" y="259"/>
                  </a:lnTo>
                  <a:lnTo>
                    <a:pt x="368" y="262"/>
                  </a:lnTo>
                  <a:lnTo>
                    <a:pt x="402" y="267"/>
                  </a:lnTo>
                  <a:close/>
                </a:path>
              </a:pathLst>
            </a:cu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0268" name="Freeform 36">
              <a:extLst>
                <a:ext uri="{FF2B5EF4-FFF2-40B4-BE49-F238E27FC236}">
                  <a16:creationId xmlns:a16="http://schemas.microsoft.com/office/drawing/2014/main" id="{F476E32A-5360-4E53-94AC-D3CC8733917B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8" y="2404"/>
              <a:ext cx="133" cy="149"/>
            </a:xfrm>
            <a:custGeom>
              <a:avLst/>
              <a:gdLst>
                <a:gd name="T0" fmla="*/ 0 w 662"/>
                <a:gd name="T1" fmla="*/ 0 h 744"/>
                <a:gd name="T2" fmla="*/ 0 w 662"/>
                <a:gd name="T3" fmla="*/ 0 h 744"/>
                <a:gd name="T4" fmla="*/ 0 w 662"/>
                <a:gd name="T5" fmla="*/ 0 h 744"/>
                <a:gd name="T6" fmla="*/ 0 w 662"/>
                <a:gd name="T7" fmla="*/ 0 h 744"/>
                <a:gd name="T8" fmla="*/ 0 w 662"/>
                <a:gd name="T9" fmla="*/ 0 h 744"/>
                <a:gd name="T10" fmla="*/ 0 w 662"/>
                <a:gd name="T11" fmla="*/ 0 h 744"/>
                <a:gd name="T12" fmla="*/ 0 w 662"/>
                <a:gd name="T13" fmla="*/ 0 h 744"/>
                <a:gd name="T14" fmla="*/ 0 w 662"/>
                <a:gd name="T15" fmla="*/ 0 h 744"/>
                <a:gd name="T16" fmla="*/ 0 w 662"/>
                <a:gd name="T17" fmla="*/ 0 h 744"/>
                <a:gd name="T18" fmla="*/ 0 w 662"/>
                <a:gd name="T19" fmla="*/ 0 h 744"/>
                <a:gd name="T20" fmla="*/ 0 w 662"/>
                <a:gd name="T21" fmla="*/ 0 h 744"/>
                <a:gd name="T22" fmla="*/ 0 w 662"/>
                <a:gd name="T23" fmla="*/ 0 h 744"/>
                <a:gd name="T24" fmla="*/ 0 w 662"/>
                <a:gd name="T25" fmla="*/ 0 h 744"/>
                <a:gd name="T26" fmla="*/ 0 w 662"/>
                <a:gd name="T27" fmla="*/ 0 h 744"/>
                <a:gd name="T28" fmla="*/ 0 w 662"/>
                <a:gd name="T29" fmla="*/ 0 h 744"/>
                <a:gd name="T30" fmla="*/ 0 w 662"/>
                <a:gd name="T31" fmla="*/ 0 h 744"/>
                <a:gd name="T32" fmla="*/ 0 w 662"/>
                <a:gd name="T33" fmla="*/ 0 h 744"/>
                <a:gd name="T34" fmla="*/ 0 w 662"/>
                <a:gd name="T35" fmla="*/ 0 h 744"/>
                <a:gd name="T36" fmla="*/ 0 w 662"/>
                <a:gd name="T37" fmla="*/ 0 h 744"/>
                <a:gd name="T38" fmla="*/ 0 w 662"/>
                <a:gd name="T39" fmla="*/ 0 h 744"/>
                <a:gd name="T40" fmla="*/ 0 w 662"/>
                <a:gd name="T41" fmla="*/ 0 h 744"/>
                <a:gd name="T42" fmla="*/ 0 w 662"/>
                <a:gd name="T43" fmla="*/ 0 h 744"/>
                <a:gd name="T44" fmla="*/ 0 w 662"/>
                <a:gd name="T45" fmla="*/ 0 h 744"/>
                <a:gd name="T46" fmla="*/ 0 w 662"/>
                <a:gd name="T47" fmla="*/ 0 h 744"/>
                <a:gd name="T48" fmla="*/ 0 w 662"/>
                <a:gd name="T49" fmla="*/ 0 h 744"/>
                <a:gd name="T50" fmla="*/ 0 w 662"/>
                <a:gd name="T51" fmla="*/ 0 h 744"/>
                <a:gd name="T52" fmla="*/ 0 w 662"/>
                <a:gd name="T53" fmla="*/ 0 h 744"/>
                <a:gd name="T54" fmla="*/ 0 w 662"/>
                <a:gd name="T55" fmla="*/ 0 h 744"/>
                <a:gd name="T56" fmla="*/ 0 w 662"/>
                <a:gd name="T57" fmla="*/ 0 h 744"/>
                <a:gd name="T58" fmla="*/ 0 w 662"/>
                <a:gd name="T59" fmla="*/ 0 h 744"/>
                <a:gd name="T60" fmla="*/ 0 w 662"/>
                <a:gd name="T61" fmla="*/ 0 h 744"/>
                <a:gd name="T62" fmla="*/ 0 w 662"/>
                <a:gd name="T63" fmla="*/ 0 h 744"/>
                <a:gd name="T64" fmla="*/ 0 w 662"/>
                <a:gd name="T65" fmla="*/ 0 h 744"/>
                <a:gd name="T66" fmla="*/ 0 w 662"/>
                <a:gd name="T67" fmla="*/ 0 h 744"/>
                <a:gd name="T68" fmla="*/ 0 w 662"/>
                <a:gd name="T69" fmla="*/ 0 h 744"/>
                <a:gd name="T70" fmla="*/ 0 w 662"/>
                <a:gd name="T71" fmla="*/ 0 h 744"/>
                <a:gd name="T72" fmla="*/ 0 w 662"/>
                <a:gd name="T73" fmla="*/ 0 h 744"/>
                <a:gd name="T74" fmla="*/ 0 w 662"/>
                <a:gd name="T75" fmla="*/ 0 h 744"/>
                <a:gd name="T76" fmla="*/ 0 w 662"/>
                <a:gd name="T77" fmla="*/ 0 h 744"/>
                <a:gd name="T78" fmla="*/ 0 w 662"/>
                <a:gd name="T79" fmla="*/ 0 h 744"/>
                <a:gd name="T80" fmla="*/ 0 w 662"/>
                <a:gd name="T81" fmla="*/ 0 h 744"/>
                <a:gd name="T82" fmla="*/ 0 w 662"/>
                <a:gd name="T83" fmla="*/ 0 h 744"/>
                <a:gd name="T84" fmla="*/ 0 w 662"/>
                <a:gd name="T85" fmla="*/ 0 h 744"/>
                <a:gd name="T86" fmla="*/ 0 w 662"/>
                <a:gd name="T87" fmla="*/ 0 h 744"/>
                <a:gd name="T88" fmla="*/ 0 w 662"/>
                <a:gd name="T89" fmla="*/ 0 h 744"/>
                <a:gd name="T90" fmla="*/ 0 w 662"/>
                <a:gd name="T91" fmla="*/ 0 h 744"/>
                <a:gd name="T92" fmla="*/ 0 w 662"/>
                <a:gd name="T93" fmla="*/ 0 h 744"/>
                <a:gd name="T94" fmla="*/ 0 w 662"/>
                <a:gd name="T95" fmla="*/ 0 h 744"/>
                <a:gd name="T96" fmla="*/ 0 w 662"/>
                <a:gd name="T97" fmla="*/ 0 h 744"/>
                <a:gd name="T98" fmla="*/ 0 w 662"/>
                <a:gd name="T99" fmla="*/ 0 h 744"/>
                <a:gd name="T100" fmla="*/ 0 w 662"/>
                <a:gd name="T101" fmla="*/ 0 h 744"/>
                <a:gd name="T102" fmla="*/ 0 w 662"/>
                <a:gd name="T103" fmla="*/ 0 h 74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662"/>
                <a:gd name="T157" fmla="*/ 0 h 744"/>
                <a:gd name="T158" fmla="*/ 662 w 662"/>
                <a:gd name="T159" fmla="*/ 744 h 744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662" h="744">
                  <a:moveTo>
                    <a:pt x="0" y="512"/>
                  </a:moveTo>
                  <a:lnTo>
                    <a:pt x="12" y="510"/>
                  </a:lnTo>
                  <a:lnTo>
                    <a:pt x="49" y="508"/>
                  </a:lnTo>
                  <a:lnTo>
                    <a:pt x="85" y="504"/>
                  </a:lnTo>
                  <a:lnTo>
                    <a:pt x="122" y="502"/>
                  </a:lnTo>
                  <a:lnTo>
                    <a:pt x="159" y="498"/>
                  </a:lnTo>
                  <a:lnTo>
                    <a:pt x="187" y="495"/>
                  </a:lnTo>
                  <a:lnTo>
                    <a:pt x="196" y="515"/>
                  </a:lnTo>
                  <a:lnTo>
                    <a:pt x="205" y="544"/>
                  </a:lnTo>
                  <a:lnTo>
                    <a:pt x="232" y="574"/>
                  </a:lnTo>
                  <a:lnTo>
                    <a:pt x="236" y="579"/>
                  </a:lnTo>
                  <a:lnTo>
                    <a:pt x="269" y="595"/>
                  </a:lnTo>
                  <a:lnTo>
                    <a:pt x="280" y="601"/>
                  </a:lnTo>
                  <a:lnTo>
                    <a:pt x="306" y="604"/>
                  </a:lnTo>
                  <a:lnTo>
                    <a:pt x="340" y="609"/>
                  </a:lnTo>
                  <a:lnTo>
                    <a:pt x="344" y="607"/>
                  </a:lnTo>
                  <a:lnTo>
                    <a:pt x="380" y="604"/>
                  </a:lnTo>
                  <a:lnTo>
                    <a:pt x="404" y="601"/>
                  </a:lnTo>
                  <a:lnTo>
                    <a:pt x="417" y="594"/>
                  </a:lnTo>
                  <a:lnTo>
                    <a:pt x="449" y="579"/>
                  </a:lnTo>
                  <a:lnTo>
                    <a:pt x="454" y="573"/>
                  </a:lnTo>
                  <a:lnTo>
                    <a:pt x="467" y="556"/>
                  </a:lnTo>
                  <a:lnTo>
                    <a:pt x="473" y="528"/>
                  </a:lnTo>
                  <a:lnTo>
                    <a:pt x="470" y="508"/>
                  </a:lnTo>
                  <a:lnTo>
                    <a:pt x="460" y="492"/>
                  </a:lnTo>
                  <a:lnTo>
                    <a:pt x="454" y="490"/>
                  </a:lnTo>
                  <a:lnTo>
                    <a:pt x="438" y="481"/>
                  </a:lnTo>
                  <a:lnTo>
                    <a:pt x="417" y="475"/>
                  </a:lnTo>
                  <a:lnTo>
                    <a:pt x="397" y="470"/>
                  </a:lnTo>
                  <a:lnTo>
                    <a:pt x="380" y="466"/>
                  </a:lnTo>
                  <a:lnTo>
                    <a:pt x="344" y="458"/>
                  </a:lnTo>
                  <a:lnTo>
                    <a:pt x="306" y="449"/>
                  </a:lnTo>
                  <a:lnTo>
                    <a:pt x="293" y="445"/>
                  </a:lnTo>
                  <a:lnTo>
                    <a:pt x="269" y="438"/>
                  </a:lnTo>
                  <a:lnTo>
                    <a:pt x="232" y="428"/>
                  </a:lnTo>
                  <a:lnTo>
                    <a:pt x="211" y="422"/>
                  </a:lnTo>
                  <a:lnTo>
                    <a:pt x="196" y="413"/>
                  </a:lnTo>
                  <a:lnTo>
                    <a:pt x="159" y="398"/>
                  </a:lnTo>
                  <a:lnTo>
                    <a:pt x="122" y="379"/>
                  </a:lnTo>
                  <a:lnTo>
                    <a:pt x="110" y="373"/>
                  </a:lnTo>
                  <a:lnTo>
                    <a:pt x="85" y="350"/>
                  </a:lnTo>
                  <a:lnTo>
                    <a:pt x="73" y="339"/>
                  </a:lnTo>
                  <a:lnTo>
                    <a:pt x="49" y="302"/>
                  </a:lnTo>
                  <a:lnTo>
                    <a:pt x="47" y="299"/>
                  </a:lnTo>
                  <a:lnTo>
                    <a:pt x="32" y="255"/>
                  </a:lnTo>
                  <a:lnTo>
                    <a:pt x="25" y="207"/>
                  </a:lnTo>
                  <a:lnTo>
                    <a:pt x="30" y="163"/>
                  </a:lnTo>
                  <a:lnTo>
                    <a:pt x="44" y="123"/>
                  </a:lnTo>
                  <a:lnTo>
                    <a:pt x="49" y="116"/>
                  </a:lnTo>
                  <a:lnTo>
                    <a:pt x="67" y="87"/>
                  </a:lnTo>
                  <a:lnTo>
                    <a:pt x="85" y="70"/>
                  </a:lnTo>
                  <a:lnTo>
                    <a:pt x="99" y="56"/>
                  </a:lnTo>
                  <a:lnTo>
                    <a:pt x="122" y="43"/>
                  </a:lnTo>
                  <a:lnTo>
                    <a:pt x="139" y="32"/>
                  </a:lnTo>
                  <a:lnTo>
                    <a:pt x="159" y="26"/>
                  </a:lnTo>
                  <a:lnTo>
                    <a:pt x="191" y="15"/>
                  </a:lnTo>
                  <a:lnTo>
                    <a:pt x="196" y="13"/>
                  </a:lnTo>
                  <a:lnTo>
                    <a:pt x="232" y="7"/>
                  </a:lnTo>
                  <a:lnTo>
                    <a:pt x="252" y="4"/>
                  </a:lnTo>
                  <a:lnTo>
                    <a:pt x="269" y="2"/>
                  </a:lnTo>
                  <a:lnTo>
                    <a:pt x="306" y="1"/>
                  </a:lnTo>
                  <a:lnTo>
                    <a:pt x="324" y="0"/>
                  </a:lnTo>
                  <a:lnTo>
                    <a:pt x="344" y="0"/>
                  </a:lnTo>
                  <a:lnTo>
                    <a:pt x="380" y="2"/>
                  </a:lnTo>
                  <a:lnTo>
                    <a:pt x="393" y="2"/>
                  </a:lnTo>
                  <a:lnTo>
                    <a:pt x="417" y="5"/>
                  </a:lnTo>
                  <a:lnTo>
                    <a:pt x="450" y="8"/>
                  </a:lnTo>
                  <a:lnTo>
                    <a:pt x="454" y="10"/>
                  </a:lnTo>
                  <a:lnTo>
                    <a:pt x="490" y="18"/>
                  </a:lnTo>
                  <a:lnTo>
                    <a:pt x="500" y="21"/>
                  </a:lnTo>
                  <a:lnTo>
                    <a:pt x="527" y="33"/>
                  </a:lnTo>
                  <a:lnTo>
                    <a:pt x="539" y="39"/>
                  </a:lnTo>
                  <a:lnTo>
                    <a:pt x="564" y="56"/>
                  </a:lnTo>
                  <a:lnTo>
                    <a:pt x="572" y="64"/>
                  </a:lnTo>
                  <a:lnTo>
                    <a:pt x="599" y="94"/>
                  </a:lnTo>
                  <a:lnTo>
                    <a:pt x="601" y="96"/>
                  </a:lnTo>
                  <a:lnTo>
                    <a:pt x="621" y="130"/>
                  </a:lnTo>
                  <a:lnTo>
                    <a:pt x="639" y="172"/>
                  </a:lnTo>
                  <a:lnTo>
                    <a:pt x="601" y="183"/>
                  </a:lnTo>
                  <a:lnTo>
                    <a:pt x="564" y="193"/>
                  </a:lnTo>
                  <a:lnTo>
                    <a:pt x="527" y="201"/>
                  </a:lnTo>
                  <a:lnTo>
                    <a:pt x="490" y="211"/>
                  </a:lnTo>
                  <a:lnTo>
                    <a:pt x="461" y="218"/>
                  </a:lnTo>
                  <a:lnTo>
                    <a:pt x="454" y="202"/>
                  </a:lnTo>
                  <a:lnTo>
                    <a:pt x="444" y="181"/>
                  </a:lnTo>
                  <a:lnTo>
                    <a:pt x="418" y="156"/>
                  </a:lnTo>
                  <a:lnTo>
                    <a:pt x="417" y="156"/>
                  </a:lnTo>
                  <a:lnTo>
                    <a:pt x="380" y="141"/>
                  </a:lnTo>
                  <a:lnTo>
                    <a:pt x="379" y="141"/>
                  </a:lnTo>
                  <a:lnTo>
                    <a:pt x="344" y="137"/>
                  </a:lnTo>
                  <a:lnTo>
                    <a:pt x="328" y="135"/>
                  </a:lnTo>
                  <a:lnTo>
                    <a:pt x="306" y="137"/>
                  </a:lnTo>
                  <a:lnTo>
                    <a:pt x="269" y="140"/>
                  </a:lnTo>
                  <a:lnTo>
                    <a:pt x="263" y="140"/>
                  </a:lnTo>
                  <a:lnTo>
                    <a:pt x="232" y="152"/>
                  </a:lnTo>
                  <a:lnTo>
                    <a:pt x="221" y="156"/>
                  </a:lnTo>
                  <a:lnTo>
                    <a:pt x="205" y="172"/>
                  </a:lnTo>
                  <a:lnTo>
                    <a:pt x="199" y="194"/>
                  </a:lnTo>
                  <a:lnTo>
                    <a:pt x="204" y="212"/>
                  </a:lnTo>
                  <a:lnTo>
                    <a:pt x="218" y="228"/>
                  </a:lnTo>
                  <a:lnTo>
                    <a:pt x="232" y="234"/>
                  </a:lnTo>
                  <a:lnTo>
                    <a:pt x="269" y="249"/>
                  </a:lnTo>
                  <a:lnTo>
                    <a:pt x="274" y="251"/>
                  </a:lnTo>
                  <a:lnTo>
                    <a:pt x="306" y="259"/>
                  </a:lnTo>
                  <a:lnTo>
                    <a:pt x="344" y="269"/>
                  </a:lnTo>
                  <a:lnTo>
                    <a:pt x="380" y="277"/>
                  </a:lnTo>
                  <a:lnTo>
                    <a:pt x="394" y="281"/>
                  </a:lnTo>
                  <a:lnTo>
                    <a:pt x="417" y="286"/>
                  </a:lnTo>
                  <a:lnTo>
                    <a:pt x="454" y="294"/>
                  </a:lnTo>
                  <a:lnTo>
                    <a:pt x="462" y="296"/>
                  </a:lnTo>
                  <a:lnTo>
                    <a:pt x="490" y="304"/>
                  </a:lnTo>
                  <a:lnTo>
                    <a:pt x="521" y="313"/>
                  </a:lnTo>
                  <a:lnTo>
                    <a:pt x="527" y="315"/>
                  </a:lnTo>
                  <a:lnTo>
                    <a:pt x="564" y="334"/>
                  </a:lnTo>
                  <a:lnTo>
                    <a:pt x="601" y="352"/>
                  </a:lnTo>
                  <a:lnTo>
                    <a:pt x="602" y="353"/>
                  </a:lnTo>
                  <a:lnTo>
                    <a:pt x="629" y="378"/>
                  </a:lnTo>
                  <a:lnTo>
                    <a:pt x="639" y="393"/>
                  </a:lnTo>
                  <a:lnTo>
                    <a:pt x="647" y="409"/>
                  </a:lnTo>
                  <a:lnTo>
                    <a:pt x="658" y="444"/>
                  </a:lnTo>
                  <a:lnTo>
                    <a:pt x="662" y="486"/>
                  </a:lnTo>
                  <a:lnTo>
                    <a:pt x="657" y="534"/>
                  </a:lnTo>
                  <a:lnTo>
                    <a:pt x="642" y="580"/>
                  </a:lnTo>
                  <a:lnTo>
                    <a:pt x="639" y="587"/>
                  </a:lnTo>
                  <a:lnTo>
                    <a:pt x="615" y="623"/>
                  </a:lnTo>
                  <a:lnTo>
                    <a:pt x="601" y="641"/>
                  </a:lnTo>
                  <a:lnTo>
                    <a:pt x="580" y="663"/>
                  </a:lnTo>
                  <a:lnTo>
                    <a:pt x="564" y="675"/>
                  </a:lnTo>
                  <a:lnTo>
                    <a:pt x="534" y="697"/>
                  </a:lnTo>
                  <a:lnTo>
                    <a:pt x="527" y="701"/>
                  </a:lnTo>
                  <a:lnTo>
                    <a:pt x="490" y="718"/>
                  </a:lnTo>
                  <a:lnTo>
                    <a:pt x="479" y="723"/>
                  </a:lnTo>
                  <a:lnTo>
                    <a:pt x="454" y="728"/>
                  </a:lnTo>
                  <a:lnTo>
                    <a:pt x="417" y="736"/>
                  </a:lnTo>
                  <a:lnTo>
                    <a:pt x="415" y="738"/>
                  </a:lnTo>
                  <a:lnTo>
                    <a:pt x="380" y="741"/>
                  </a:lnTo>
                  <a:lnTo>
                    <a:pt x="344" y="742"/>
                  </a:lnTo>
                  <a:lnTo>
                    <a:pt x="340" y="744"/>
                  </a:lnTo>
                  <a:lnTo>
                    <a:pt x="306" y="741"/>
                  </a:lnTo>
                  <a:lnTo>
                    <a:pt x="270" y="740"/>
                  </a:lnTo>
                  <a:lnTo>
                    <a:pt x="269" y="739"/>
                  </a:lnTo>
                  <a:lnTo>
                    <a:pt x="232" y="733"/>
                  </a:lnTo>
                  <a:lnTo>
                    <a:pt x="209" y="728"/>
                  </a:lnTo>
                  <a:lnTo>
                    <a:pt x="196" y="724"/>
                  </a:lnTo>
                  <a:lnTo>
                    <a:pt x="159" y="709"/>
                  </a:lnTo>
                  <a:lnTo>
                    <a:pt x="155" y="708"/>
                  </a:lnTo>
                  <a:lnTo>
                    <a:pt x="122" y="687"/>
                  </a:lnTo>
                  <a:lnTo>
                    <a:pt x="110" y="680"/>
                  </a:lnTo>
                  <a:lnTo>
                    <a:pt x="85" y="657"/>
                  </a:lnTo>
                  <a:lnTo>
                    <a:pt x="72" y="645"/>
                  </a:lnTo>
                  <a:lnTo>
                    <a:pt x="49" y="615"/>
                  </a:lnTo>
                  <a:lnTo>
                    <a:pt x="40" y="605"/>
                  </a:lnTo>
                  <a:lnTo>
                    <a:pt x="17" y="561"/>
                  </a:lnTo>
                  <a:lnTo>
                    <a:pt x="12" y="546"/>
                  </a:lnTo>
                  <a:lnTo>
                    <a:pt x="0" y="512"/>
                  </a:lnTo>
                  <a:close/>
                </a:path>
              </a:pathLst>
            </a:cu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</p:grpSp>
      <p:sp>
        <p:nvSpPr>
          <p:cNvPr id="10250" name="Rectangle 15">
            <a:extLst>
              <a:ext uri="{FF2B5EF4-FFF2-40B4-BE49-F238E27FC236}">
                <a16:creationId xmlns:a16="http://schemas.microsoft.com/office/drawing/2014/main" id="{90F3ACF5-FA3D-4313-977B-378DB6DA9D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72039" y="5003453"/>
            <a:ext cx="7114128" cy="82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rgbClr val="0070C0"/>
                </a:solidFill>
                <a:latin typeface="Arial" panose="020B0604020202020204" pitchFamily="34" charset="0"/>
              </a:rPr>
              <a:t>Improve performance evaluation. Fair assessment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rgbClr val="0070C0"/>
                </a:solidFill>
                <a:latin typeface="Arial" panose="020B0604020202020204" pitchFamily="34" charset="0"/>
              </a:rPr>
              <a:t>of performance</a:t>
            </a:r>
          </a:p>
        </p:txBody>
      </p:sp>
      <p:sp>
        <p:nvSpPr>
          <p:cNvPr id="10251" name="Rectangle 16">
            <a:extLst>
              <a:ext uri="{FF2B5EF4-FFF2-40B4-BE49-F238E27FC236}">
                <a16:creationId xmlns:a16="http://schemas.microsoft.com/office/drawing/2014/main" id="{8DF34976-CF95-4438-B462-51AAEF4E85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75275" y="2580928"/>
            <a:ext cx="4648710" cy="82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0070C0"/>
                </a:solidFill>
                <a:latin typeface="Arial" panose="020B0604020202020204" pitchFamily="34" charset="0"/>
              </a:rPr>
              <a:t>May be prepared for any activity </a:t>
            </a:r>
            <a:br>
              <a:rPr lang="en-US" altLang="en-US" sz="2400">
                <a:solidFill>
                  <a:srgbClr val="0070C0"/>
                </a:solidFill>
                <a:latin typeface="Arial" panose="020B0604020202020204" pitchFamily="34" charset="0"/>
              </a:rPr>
            </a:br>
            <a:r>
              <a:rPr lang="en-US" altLang="en-US" sz="2400">
                <a:solidFill>
                  <a:srgbClr val="0070C0"/>
                </a:solidFill>
                <a:latin typeface="Arial" panose="020B0604020202020204" pitchFamily="34" charset="0"/>
              </a:rPr>
              <a:t>level in the relevant range.</a:t>
            </a:r>
          </a:p>
        </p:txBody>
      </p:sp>
      <p:sp>
        <p:nvSpPr>
          <p:cNvPr id="10252" name="Rectangle 17">
            <a:extLst>
              <a:ext uri="{FF2B5EF4-FFF2-40B4-BE49-F238E27FC236}">
                <a16:creationId xmlns:a16="http://schemas.microsoft.com/office/drawing/2014/main" id="{DFF91E1A-0617-4211-BBA1-CCDC31D90F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48301" y="980728"/>
            <a:ext cx="4581383" cy="1197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rgbClr val="0070C0"/>
                </a:solidFill>
                <a:latin typeface="Arial" panose="020B0604020202020204" pitchFamily="34" charset="0"/>
              </a:rPr>
              <a:t>Show revenues and expenses</a:t>
            </a:r>
            <a:br>
              <a:rPr lang="en-US" altLang="en-US" sz="2400" dirty="0">
                <a:solidFill>
                  <a:srgbClr val="0070C0"/>
                </a:solidFill>
                <a:latin typeface="Arial" panose="020B0604020202020204" pitchFamily="34" charset="0"/>
              </a:rPr>
            </a:br>
            <a:r>
              <a:rPr lang="en-US" altLang="en-US" sz="2400" dirty="0">
                <a:solidFill>
                  <a:srgbClr val="0070C0"/>
                </a:solidFill>
                <a:latin typeface="Arial" panose="020B0604020202020204" pitchFamily="34" charset="0"/>
              </a:rPr>
              <a:t>that should have occurred at the</a:t>
            </a:r>
            <a:br>
              <a:rPr lang="en-US" altLang="en-US" sz="2400" dirty="0">
                <a:solidFill>
                  <a:srgbClr val="0070C0"/>
                </a:solidFill>
                <a:latin typeface="Arial" panose="020B0604020202020204" pitchFamily="34" charset="0"/>
              </a:rPr>
            </a:br>
            <a:r>
              <a:rPr lang="en-US" altLang="en-US" sz="2400" dirty="0">
                <a:solidFill>
                  <a:srgbClr val="0070C0"/>
                </a:solidFill>
                <a:latin typeface="Arial" panose="020B0604020202020204" pitchFamily="34" charset="0"/>
              </a:rPr>
              <a:t>actual level of activity. </a:t>
            </a:r>
          </a:p>
        </p:txBody>
      </p:sp>
      <p:sp>
        <p:nvSpPr>
          <p:cNvPr id="10253" name="Rectangle 18">
            <a:extLst>
              <a:ext uri="{FF2B5EF4-FFF2-40B4-BE49-F238E27FC236}">
                <a16:creationId xmlns:a16="http://schemas.microsoft.com/office/drawing/2014/main" id="{AFB7C74F-BBE9-46D1-B391-7A746FC1CE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87938" y="3711228"/>
            <a:ext cx="4908396" cy="82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0070C0"/>
                </a:solidFill>
                <a:latin typeface="Arial" panose="020B0604020202020204" pitchFamily="34" charset="0"/>
              </a:rPr>
              <a:t>Reveal variances due to good cost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0070C0"/>
                </a:solidFill>
                <a:latin typeface="Arial" panose="020B0604020202020204" pitchFamily="34" charset="0"/>
              </a:rPr>
              <a:t>control or lack of cost control.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C6114A-052D-4ADA-88A0-A87FB84F929E}" type="slidenum">
              <a:rPr lang="en-GB" altLang="en-US" smtClean="0"/>
              <a:pPr/>
              <a:t>10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021577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FDD05B52-8940-48B8-B766-A9D1AFE2B7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8251" y="2596064"/>
            <a:ext cx="6858000" cy="822960"/>
          </a:xfrm>
        </p:spPr>
        <p:txBody>
          <a:bodyPr/>
          <a:lstStyle/>
          <a:p>
            <a:r>
              <a:rPr lang="en-IE" altLang="en-US" sz="2800" dirty="0"/>
              <a:t>The Measure of Activity</a:t>
            </a: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89ADAA19-B512-4478-BFEE-06DD1984FB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5440" y="3438976"/>
            <a:ext cx="9865096" cy="4351338"/>
          </a:xfrm>
        </p:spPr>
        <p:txBody>
          <a:bodyPr/>
          <a:lstStyle/>
          <a:p>
            <a:r>
              <a:rPr lang="en-IE" altLang="en-US" sz="2400" dirty="0"/>
              <a:t>There should be a causal relationship between the activity base and variable overhead costs.</a:t>
            </a:r>
          </a:p>
          <a:p>
            <a:r>
              <a:rPr lang="en-IE" altLang="en-US" sz="2400" dirty="0"/>
              <a:t>The activity base should not be expressed in pounds sterling or other currency.</a:t>
            </a:r>
          </a:p>
          <a:p>
            <a:r>
              <a:rPr lang="en-IE" altLang="en-US" sz="2400" dirty="0"/>
              <a:t>The activity base should be simple and easily understood.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C6114A-052D-4ADA-88A0-A87FB84F929E}" type="slidenum">
              <a:rPr lang="en-GB" altLang="en-US" smtClean="0"/>
              <a:pPr/>
              <a:t>11</a:t>
            </a:fld>
            <a:endParaRPr lang="en-GB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2C1009F-8ECF-3E41-BAD5-162AE1AC139D}"/>
              </a:ext>
            </a:extLst>
          </p:cNvPr>
          <p:cNvSpPr txBox="1"/>
          <p:nvPr/>
        </p:nvSpPr>
        <p:spPr>
          <a:xfrm>
            <a:off x="1343472" y="686712"/>
            <a:ext cx="9217023" cy="14588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None/>
            </a:pPr>
            <a:r>
              <a:rPr lang="en-US" altLang="en-US" dirty="0">
                <a:solidFill>
                  <a:srgbClr val="00FF00"/>
                </a:solidFill>
              </a:rPr>
              <a:t> </a:t>
            </a:r>
            <a:r>
              <a:rPr lang="en-US" altLang="en-US" sz="2400" dirty="0">
                <a:solidFill>
                  <a:schemeClr val="accent2"/>
                </a:solidFill>
              </a:rPr>
              <a:t>Central Concept</a:t>
            </a:r>
            <a:endParaRPr lang="en-US" altLang="en-US" sz="2400" dirty="0">
              <a:solidFill>
                <a:srgbClr val="00FF00"/>
              </a:solidFill>
            </a:endParaRPr>
          </a:p>
          <a:p>
            <a:pPr>
              <a:spcBef>
                <a:spcPct val="70000"/>
              </a:spcBef>
              <a:buFontTx/>
              <a:buNone/>
            </a:pPr>
            <a:r>
              <a:rPr lang="en-US" altLang="en-US" sz="2400" dirty="0"/>
              <a:t>   If you can tell me what your activity was for the period, I will tell you what your costs and revenue should have been.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9880461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FBDE2A14-5F6E-4D17-AC33-5347E21F335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82164" y="296565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en-US" dirty="0"/>
              <a:t>Preparing a Flexible Budget</a:t>
            </a:r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49E13528-5568-4A6B-8780-EDBCB3D1E96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828800" y="1554756"/>
            <a:ext cx="8154988" cy="335280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90000"/>
              </a:lnSpc>
              <a:spcBef>
                <a:spcPct val="40000"/>
              </a:spcBef>
              <a:buFontTx/>
              <a:buNone/>
            </a:pPr>
            <a:r>
              <a:rPr lang="en-US" altLang="en-US" dirty="0"/>
              <a:t>   </a:t>
            </a:r>
          </a:p>
          <a:p>
            <a:pPr lvl="1">
              <a:lnSpc>
                <a:spcPct val="90000"/>
              </a:lnSpc>
              <a:spcBef>
                <a:spcPct val="40000"/>
              </a:spcBef>
            </a:pPr>
            <a:r>
              <a:rPr lang="en-US" altLang="en-US" dirty="0">
                <a:solidFill>
                  <a:srgbClr val="FF0000"/>
                </a:solidFill>
              </a:rPr>
              <a:t>Total variable</a:t>
            </a:r>
            <a:r>
              <a:rPr lang="en-US" altLang="en-US" dirty="0">
                <a:solidFill>
                  <a:schemeClr val="accent2"/>
                </a:solidFill>
              </a:rPr>
              <a:t> </a:t>
            </a:r>
            <a:r>
              <a:rPr lang="en-US" altLang="en-US" dirty="0"/>
              <a:t>costs </a:t>
            </a:r>
            <a:r>
              <a:rPr lang="en-US" altLang="en-US" dirty="0">
                <a:solidFill>
                  <a:srgbClr val="FF0000"/>
                </a:solidFill>
              </a:rPr>
              <a:t>change </a:t>
            </a:r>
            <a:r>
              <a:rPr lang="en-US" altLang="en-US" dirty="0"/>
              <a:t>in direct proportion to changes in activity.</a:t>
            </a:r>
          </a:p>
          <a:p>
            <a:pPr lvl="1">
              <a:lnSpc>
                <a:spcPct val="90000"/>
              </a:lnSpc>
              <a:spcBef>
                <a:spcPct val="40000"/>
              </a:spcBef>
            </a:pPr>
            <a:r>
              <a:rPr lang="en-US" altLang="en-US" dirty="0">
                <a:solidFill>
                  <a:srgbClr val="FF0000"/>
                </a:solidFill>
              </a:rPr>
              <a:t>Total fixed</a:t>
            </a:r>
            <a:r>
              <a:rPr lang="en-US" altLang="en-US" dirty="0">
                <a:solidFill>
                  <a:schemeClr val="accent2"/>
                </a:solidFill>
              </a:rPr>
              <a:t> </a:t>
            </a:r>
            <a:r>
              <a:rPr lang="en-US" altLang="en-US" dirty="0"/>
              <a:t>costs remain </a:t>
            </a:r>
            <a:r>
              <a:rPr lang="en-US" altLang="en-US" dirty="0">
                <a:solidFill>
                  <a:srgbClr val="FF0000"/>
                </a:solidFill>
              </a:rPr>
              <a:t>unchanged</a:t>
            </a:r>
            <a:r>
              <a:rPr lang="en-US" altLang="en-US" dirty="0"/>
              <a:t> within the relevant range. </a:t>
            </a:r>
          </a:p>
        </p:txBody>
      </p:sp>
      <p:graphicFrame>
        <p:nvGraphicFramePr>
          <p:cNvPr id="13316" name="Object 4">
            <a:hlinkClick r:id="" action="ppaction://ole?verb=0"/>
            <a:extLst>
              <a:ext uri="{FF2B5EF4-FFF2-40B4-BE49-F238E27FC236}">
                <a16:creationId xmlns:a16="http://schemas.microsoft.com/office/drawing/2014/main" id="{440ED816-1E2A-44AE-8E1A-D458B90104B9}"/>
              </a:ext>
            </a:extLst>
          </p:cNvPr>
          <p:cNvGraphicFramePr>
            <a:graphicFrameLocks/>
          </p:cNvGraphicFramePr>
          <p:nvPr/>
        </p:nvGraphicFramePr>
        <p:xfrm>
          <a:off x="2999657" y="1257895"/>
          <a:ext cx="828675" cy="554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8" name="WordArt" r:id="rId3" imgW="6100827" imgH="4067218" progId="MSWordArt.2">
                  <p:embed/>
                </p:oleObj>
              </mc:Choice>
              <mc:Fallback>
                <p:oleObj name="WordArt" r:id="rId3" imgW="6100827" imgH="4067218" progId="MSWordArt.2">
                  <p:embed/>
                  <p:pic>
                    <p:nvPicPr>
                      <p:cNvPr id="13316" name="Object 4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440ED816-1E2A-44AE-8E1A-D458B90104B9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99657" y="1257895"/>
                        <a:ext cx="828675" cy="554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24" name="Text Box 112">
            <a:extLst>
              <a:ext uri="{FF2B5EF4-FFF2-40B4-BE49-F238E27FC236}">
                <a16:creationId xmlns:a16="http://schemas.microsoft.com/office/drawing/2014/main" id="{65D04557-D8FD-4545-929C-F306AB6186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8064" y="1232495"/>
            <a:ext cx="770572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kumimoji="1" lang="en-US" altLang="en-US" dirty="0"/>
              <a:t>To          a budget we need to know that:</a:t>
            </a:r>
            <a:endParaRPr kumimoji="1" lang="en-GB" altLang="en-US" dirty="0"/>
          </a:p>
        </p:txBody>
      </p:sp>
      <p:sp>
        <p:nvSpPr>
          <p:cNvPr id="112" name="Line 6">
            <a:extLst>
              <a:ext uri="{FF2B5EF4-FFF2-40B4-BE49-F238E27FC236}">
                <a16:creationId xmlns:a16="http://schemas.microsoft.com/office/drawing/2014/main" id="{BAE82298-0B07-4556-937D-D0950F6B0933}"/>
              </a:ext>
            </a:extLst>
          </p:cNvPr>
          <p:cNvSpPr>
            <a:spLocks noChangeShapeType="1"/>
          </p:cNvSpPr>
          <p:nvPr/>
        </p:nvSpPr>
        <p:spPr bwMode="auto">
          <a:xfrm>
            <a:off x="4583832" y="3641700"/>
            <a:ext cx="0" cy="1574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13" name="Line 7">
            <a:extLst>
              <a:ext uri="{FF2B5EF4-FFF2-40B4-BE49-F238E27FC236}">
                <a16:creationId xmlns:a16="http://schemas.microsoft.com/office/drawing/2014/main" id="{5B0221BE-DE9B-4EC6-BAAE-83D13197189C}"/>
              </a:ext>
            </a:extLst>
          </p:cNvPr>
          <p:cNvSpPr>
            <a:spLocks noChangeShapeType="1"/>
          </p:cNvSpPr>
          <p:nvPr/>
        </p:nvSpPr>
        <p:spPr bwMode="auto">
          <a:xfrm>
            <a:off x="4596532" y="5229200"/>
            <a:ext cx="19558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14" name="Line 8">
            <a:extLst>
              <a:ext uri="{FF2B5EF4-FFF2-40B4-BE49-F238E27FC236}">
                <a16:creationId xmlns:a16="http://schemas.microsoft.com/office/drawing/2014/main" id="{DF055FFB-3242-4DF5-961F-E99C3221354E}"/>
              </a:ext>
            </a:extLst>
          </p:cNvPr>
          <p:cNvSpPr>
            <a:spLocks noChangeShapeType="1"/>
          </p:cNvSpPr>
          <p:nvPr/>
        </p:nvSpPr>
        <p:spPr bwMode="auto">
          <a:xfrm>
            <a:off x="4596532" y="4772000"/>
            <a:ext cx="17272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15" name="Line 9">
            <a:extLst>
              <a:ext uri="{FF2B5EF4-FFF2-40B4-BE49-F238E27FC236}">
                <a16:creationId xmlns:a16="http://schemas.microsoft.com/office/drawing/2014/main" id="{45715A96-8AF6-4A4F-87B9-846BE8BA00F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596532" y="3768700"/>
            <a:ext cx="1574800" cy="1016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16" name="Rectangle 10">
            <a:extLst>
              <a:ext uri="{FF2B5EF4-FFF2-40B4-BE49-F238E27FC236}">
                <a16:creationId xmlns:a16="http://schemas.microsoft.com/office/drawing/2014/main" id="{6F84B7CA-549E-48DD-866A-7498BE4FED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1545" y="4422750"/>
            <a:ext cx="873638" cy="428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200" dirty="0">
                <a:solidFill>
                  <a:srgbClr val="0070C0"/>
                </a:solidFill>
                <a:latin typeface="Arial" panose="020B0604020202020204" pitchFamily="34" charset="0"/>
              </a:rPr>
              <a:t>Fixed</a:t>
            </a:r>
          </a:p>
        </p:txBody>
      </p:sp>
      <p:sp>
        <p:nvSpPr>
          <p:cNvPr id="117" name="Rectangle 11">
            <a:extLst>
              <a:ext uri="{FF2B5EF4-FFF2-40B4-BE49-F238E27FC236}">
                <a16:creationId xmlns:a16="http://schemas.microsoft.com/office/drawing/2014/main" id="{75343ABF-7848-47A9-9850-557A67F1DC33}"/>
              </a:ext>
            </a:extLst>
          </p:cNvPr>
          <p:cNvSpPr>
            <a:spLocks noChangeArrowheads="1"/>
          </p:cNvSpPr>
          <p:nvPr/>
        </p:nvSpPr>
        <p:spPr bwMode="auto">
          <a:xfrm rot="19740000">
            <a:off x="4803202" y="3764576"/>
            <a:ext cx="1291637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rgbClr val="0070C0"/>
                </a:solidFill>
                <a:latin typeface="Arial" panose="020B0604020202020204" pitchFamily="34" charset="0"/>
              </a:rPr>
              <a:t>Variable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C6114A-052D-4ADA-88A0-A87FB84F929E}" type="slidenum">
              <a:rPr lang="en-GB" altLang="en-US" smtClean="0"/>
              <a:pPr/>
              <a:t>12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154055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7A29007F-ED9A-400A-BBCA-DB3D943BEE5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188913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en-US"/>
              <a:t>Preparing a Flexible Budget</a:t>
            </a:r>
          </a:p>
        </p:txBody>
      </p:sp>
      <p:sp>
        <p:nvSpPr>
          <p:cNvPr id="14340" name="Rectangle 4">
            <a:extLst>
              <a:ext uri="{FF2B5EF4-FFF2-40B4-BE49-F238E27FC236}">
                <a16:creationId xmlns:a16="http://schemas.microsoft.com/office/drawing/2014/main" id="{4993D942-593D-4BAF-8F89-0734D7065B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528" y="1340769"/>
            <a:ext cx="8820472" cy="520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</a:rPr>
              <a:t>Let</a:t>
            </a:r>
            <a:r>
              <a:rPr lang="en-GB" altLang="en-US" sz="2800" b="1" dirty="0">
                <a:solidFill>
                  <a:srgbClr val="0070C0"/>
                </a:solidFill>
                <a:latin typeface="Arial" panose="020B0604020202020204" pitchFamily="34" charset="0"/>
              </a:rPr>
              <a:t>’</a:t>
            </a:r>
            <a:r>
              <a:rPr lang="en-US" altLang="ja-JP" sz="2800" b="1" dirty="0">
                <a:solidFill>
                  <a:srgbClr val="0070C0"/>
                </a:solidFill>
                <a:latin typeface="Arial" panose="020B0604020202020204" pitchFamily="34" charset="0"/>
              </a:rPr>
              <a:t>s prepare                budgets for </a:t>
            </a:r>
            <a:r>
              <a:rPr lang="en-US" altLang="ja-JP" sz="2800" b="1" dirty="0" err="1">
                <a:solidFill>
                  <a:srgbClr val="0070C0"/>
                </a:solidFill>
                <a:latin typeface="Arial" panose="020B0604020202020204" pitchFamily="34" charset="0"/>
              </a:rPr>
              <a:t>CheeseCo</a:t>
            </a:r>
            <a:r>
              <a:rPr lang="en-US" altLang="ja-JP" sz="2800" b="1" dirty="0">
                <a:solidFill>
                  <a:srgbClr val="0070C0"/>
                </a:solidFill>
                <a:latin typeface="Arial" panose="020B0604020202020204" pitchFamily="34" charset="0"/>
              </a:rPr>
              <a:t>.</a:t>
            </a:r>
            <a:endParaRPr lang="en-US" altLang="en-US" sz="2800" b="1" dirty="0">
              <a:solidFill>
                <a:srgbClr val="0070C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14341" name="Object 5">
            <a:hlinkClick r:id="" action="ppaction://ole?verb=0"/>
            <a:extLst>
              <a:ext uri="{FF2B5EF4-FFF2-40B4-BE49-F238E27FC236}">
                <a16:creationId xmlns:a16="http://schemas.microsoft.com/office/drawing/2014/main" id="{55BD04BC-A3FA-4157-9C33-959A7C57A6DD}"/>
              </a:ext>
            </a:extLst>
          </p:cNvPr>
          <p:cNvGraphicFramePr>
            <a:graphicFrameLocks/>
          </p:cNvGraphicFramePr>
          <p:nvPr/>
        </p:nvGraphicFramePr>
        <p:xfrm>
          <a:off x="4295800" y="1181038"/>
          <a:ext cx="1368152" cy="8401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2" name="WordArt" r:id="rId3" imgW="6099025" imgH="4063748" progId="MSWordArt.2">
                  <p:embed/>
                </p:oleObj>
              </mc:Choice>
              <mc:Fallback>
                <p:oleObj name="WordArt" r:id="rId3" imgW="6099025" imgH="4063748" progId="MSWordArt.2">
                  <p:embed/>
                  <p:pic>
                    <p:nvPicPr>
                      <p:cNvPr id="14341" name="Object 5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55BD04BC-A3FA-4157-9C33-959A7C57A6DD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5800" y="1181038"/>
                        <a:ext cx="1368152" cy="84011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C6114A-052D-4ADA-88A0-A87FB84F929E}" type="slidenum">
              <a:rPr lang="en-GB" altLang="en-US" smtClean="0"/>
              <a:pPr/>
              <a:t>13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932321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27">
            <a:extLst>
              <a:ext uri="{FF2B5EF4-FFF2-40B4-BE49-F238E27FC236}">
                <a16:creationId xmlns:a16="http://schemas.microsoft.com/office/drawing/2014/main" id="{BF638C88-0F68-4462-9BC2-915049DB54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35138" y="926184"/>
            <a:ext cx="8767762" cy="4954587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363" name="Line 59">
            <a:extLst>
              <a:ext uri="{FF2B5EF4-FFF2-40B4-BE49-F238E27FC236}">
                <a16:creationId xmlns:a16="http://schemas.microsoft.com/office/drawing/2014/main" id="{FD8335C3-2D75-4FC0-87D1-DF7B67498299}"/>
              </a:ext>
            </a:extLst>
          </p:cNvPr>
          <p:cNvSpPr>
            <a:spLocks noChangeShapeType="1"/>
          </p:cNvSpPr>
          <p:nvPr/>
        </p:nvSpPr>
        <p:spPr bwMode="auto">
          <a:xfrm>
            <a:off x="1735138" y="926184"/>
            <a:ext cx="8767762" cy="1587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364" name="Rectangle 60">
            <a:extLst>
              <a:ext uri="{FF2B5EF4-FFF2-40B4-BE49-F238E27FC236}">
                <a16:creationId xmlns:a16="http://schemas.microsoft.com/office/drawing/2014/main" id="{DF2E7B1B-FDCE-4D56-9B1B-5518143F4E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35138" y="926183"/>
            <a:ext cx="8767762" cy="17462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365" name="Line 61">
            <a:extLst>
              <a:ext uri="{FF2B5EF4-FFF2-40B4-BE49-F238E27FC236}">
                <a16:creationId xmlns:a16="http://schemas.microsoft.com/office/drawing/2014/main" id="{CA1D0CA7-A380-4ECB-93B2-BA058E6A48C7}"/>
              </a:ext>
            </a:extLst>
          </p:cNvPr>
          <p:cNvSpPr>
            <a:spLocks noChangeShapeType="1"/>
          </p:cNvSpPr>
          <p:nvPr/>
        </p:nvSpPr>
        <p:spPr bwMode="auto">
          <a:xfrm>
            <a:off x="1735139" y="926183"/>
            <a:ext cx="1587" cy="4972050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366" name="Rectangle 62">
            <a:extLst>
              <a:ext uri="{FF2B5EF4-FFF2-40B4-BE49-F238E27FC236}">
                <a16:creationId xmlns:a16="http://schemas.microsoft.com/office/drawing/2014/main" id="{6ABDB161-20A2-41EE-A149-33EC47CE29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35138" y="926183"/>
            <a:ext cx="17462" cy="4972050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367" name="Rectangle 63">
            <a:extLst>
              <a:ext uri="{FF2B5EF4-FFF2-40B4-BE49-F238E27FC236}">
                <a16:creationId xmlns:a16="http://schemas.microsoft.com/office/drawing/2014/main" id="{B8C464D3-BC32-4704-9C1E-3BE7BCC661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35138" y="926183"/>
            <a:ext cx="8767762" cy="497205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368" name="Rectangle 64">
            <a:extLst>
              <a:ext uri="{FF2B5EF4-FFF2-40B4-BE49-F238E27FC236}">
                <a16:creationId xmlns:a16="http://schemas.microsoft.com/office/drawing/2014/main" id="{890620CF-327F-43F9-BB8C-6F9E2F7A32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68825" y="1102395"/>
            <a:ext cx="5080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Cost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369" name="Rectangle 65">
            <a:extLst>
              <a:ext uri="{FF2B5EF4-FFF2-40B4-BE49-F238E27FC236}">
                <a16:creationId xmlns:a16="http://schemas.microsoft.com/office/drawing/2014/main" id="{CC485C4B-3F45-4120-9179-0E28865F90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8638" y="1102395"/>
            <a:ext cx="5461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Total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370" name="Rectangle 66">
            <a:extLst>
              <a:ext uri="{FF2B5EF4-FFF2-40B4-BE49-F238E27FC236}">
                <a16:creationId xmlns:a16="http://schemas.microsoft.com/office/drawing/2014/main" id="{BA2E98EE-7FF9-4090-A73B-F3E181DC59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69063" y="1102395"/>
            <a:ext cx="27178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              Flexible Budgets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371" name="Rectangle 67">
            <a:extLst>
              <a:ext uri="{FF2B5EF4-FFF2-40B4-BE49-F238E27FC236}">
                <a16:creationId xmlns:a16="http://schemas.microsoft.com/office/drawing/2014/main" id="{022631A3-17D4-4F69-8A36-AF222154AD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35463" y="1402434"/>
            <a:ext cx="9017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Formula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372" name="Rectangle 68">
            <a:extLst>
              <a:ext uri="{FF2B5EF4-FFF2-40B4-BE49-F238E27FC236}">
                <a16:creationId xmlns:a16="http://schemas.microsoft.com/office/drawing/2014/main" id="{2E86B4A3-C56E-4E1D-AE66-581C96362E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72125" y="1402434"/>
            <a:ext cx="5969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Fixed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373" name="Rectangle 69">
            <a:extLst>
              <a:ext uri="{FF2B5EF4-FFF2-40B4-BE49-F238E27FC236}">
                <a16:creationId xmlns:a16="http://schemas.microsoft.com/office/drawing/2014/main" id="{9E0ECF5D-EB49-4B1C-8482-81D6C9486B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83375" y="1402434"/>
            <a:ext cx="5715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8,000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374" name="Rectangle 70">
            <a:extLst>
              <a:ext uri="{FF2B5EF4-FFF2-40B4-BE49-F238E27FC236}">
                <a16:creationId xmlns:a16="http://schemas.microsoft.com/office/drawing/2014/main" id="{4ABA94F3-CCF6-4A41-ABAF-88D869479D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93063" y="1402434"/>
            <a:ext cx="6985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10,000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375" name="Rectangle 71">
            <a:extLst>
              <a:ext uri="{FF2B5EF4-FFF2-40B4-BE49-F238E27FC236}">
                <a16:creationId xmlns:a16="http://schemas.microsoft.com/office/drawing/2014/main" id="{6E756B97-B1F4-4642-BA7D-05B839ABBC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26575" y="1402434"/>
            <a:ext cx="6985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12,000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376" name="Rectangle 72">
            <a:extLst>
              <a:ext uri="{FF2B5EF4-FFF2-40B4-BE49-F238E27FC236}">
                <a16:creationId xmlns:a16="http://schemas.microsoft.com/office/drawing/2014/main" id="{8259A435-1A64-45F2-98B4-04181A4124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16413" y="1702470"/>
            <a:ext cx="965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Per Hour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377" name="Rectangle 73">
            <a:extLst>
              <a:ext uri="{FF2B5EF4-FFF2-40B4-BE49-F238E27FC236}">
                <a16:creationId xmlns:a16="http://schemas.microsoft.com/office/drawing/2014/main" id="{8BACC969-9FCE-42F8-A752-794AF4F642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61025" y="1702470"/>
            <a:ext cx="5080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Cost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378" name="Rectangle 74">
            <a:extLst>
              <a:ext uri="{FF2B5EF4-FFF2-40B4-BE49-F238E27FC236}">
                <a16:creationId xmlns:a16="http://schemas.microsoft.com/office/drawing/2014/main" id="{2C48F1FC-CA1E-4668-9ACA-B579241B1D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48450" y="1702470"/>
            <a:ext cx="660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Hours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379" name="Rectangle 75">
            <a:extLst>
              <a:ext uri="{FF2B5EF4-FFF2-40B4-BE49-F238E27FC236}">
                <a16:creationId xmlns:a16="http://schemas.microsoft.com/office/drawing/2014/main" id="{05D398AD-820D-4987-A01E-2A44C5117A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27988" y="1702470"/>
            <a:ext cx="660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Hours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380" name="Rectangle 76">
            <a:extLst>
              <a:ext uri="{FF2B5EF4-FFF2-40B4-BE49-F238E27FC236}">
                <a16:creationId xmlns:a16="http://schemas.microsoft.com/office/drawing/2014/main" id="{80392556-EF1D-4913-9596-0BFAAABD4D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63088" y="1702470"/>
            <a:ext cx="660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Hours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381" name="Rectangle 77">
            <a:extLst>
              <a:ext uri="{FF2B5EF4-FFF2-40B4-BE49-F238E27FC236}">
                <a16:creationId xmlns:a16="http://schemas.microsoft.com/office/drawing/2014/main" id="{902C8903-E423-40BA-8AD1-1F3E32B17C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7063" y="2142209"/>
            <a:ext cx="16129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Machine hours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382" name="Rectangle 78">
            <a:extLst>
              <a:ext uri="{FF2B5EF4-FFF2-40B4-BE49-F238E27FC236}">
                <a16:creationId xmlns:a16="http://schemas.microsoft.com/office/drawing/2014/main" id="{8DCE1E53-22A6-4BAB-9CFC-6AD7336157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27838" y="2142209"/>
            <a:ext cx="5715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8,000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383" name="Rectangle 79">
            <a:extLst>
              <a:ext uri="{FF2B5EF4-FFF2-40B4-BE49-F238E27FC236}">
                <a16:creationId xmlns:a16="http://schemas.microsoft.com/office/drawing/2014/main" id="{846DE27F-08E0-4AB6-8DF2-FA2D5A9B8B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40500" y="2142209"/>
            <a:ext cx="2540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   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384" name="Rectangle 80">
            <a:extLst>
              <a:ext uri="{FF2B5EF4-FFF2-40B4-BE49-F238E27FC236}">
                <a16:creationId xmlns:a16="http://schemas.microsoft.com/office/drawing/2014/main" id="{26C12E46-32DF-48A4-A073-855890A2A4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27838" y="2142209"/>
            <a:ext cx="635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385" name="Rectangle 81">
            <a:extLst>
              <a:ext uri="{FF2B5EF4-FFF2-40B4-BE49-F238E27FC236}">
                <a16:creationId xmlns:a16="http://schemas.microsoft.com/office/drawing/2014/main" id="{9E356400-3FCF-4886-9282-785FCBD77B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35938" y="2142209"/>
            <a:ext cx="6985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10,000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386" name="Rectangle 82">
            <a:extLst>
              <a:ext uri="{FF2B5EF4-FFF2-40B4-BE49-F238E27FC236}">
                <a16:creationId xmlns:a16="http://schemas.microsoft.com/office/drawing/2014/main" id="{A2E0EE44-13F7-4CD6-A6D3-0C2C582C1F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48600" y="2142209"/>
            <a:ext cx="2540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   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387" name="Rectangle 83">
            <a:extLst>
              <a:ext uri="{FF2B5EF4-FFF2-40B4-BE49-F238E27FC236}">
                <a16:creationId xmlns:a16="http://schemas.microsoft.com/office/drawing/2014/main" id="{64E987B6-AEF6-4987-9C71-82BF1FA5C0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35938" y="2142209"/>
            <a:ext cx="635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388" name="Rectangle 84">
            <a:extLst>
              <a:ext uri="{FF2B5EF4-FFF2-40B4-BE49-F238E27FC236}">
                <a16:creationId xmlns:a16="http://schemas.microsoft.com/office/drawing/2014/main" id="{CB66EBF9-E56E-4B25-83A7-C3B31D308F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71038" y="2142209"/>
            <a:ext cx="6985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12,000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389" name="Rectangle 85">
            <a:extLst>
              <a:ext uri="{FF2B5EF4-FFF2-40B4-BE49-F238E27FC236}">
                <a16:creationId xmlns:a16="http://schemas.microsoft.com/office/drawing/2014/main" id="{A55B588E-CD09-4323-ACCB-68DC073005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83700" y="2142209"/>
            <a:ext cx="2540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   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390" name="Rectangle 86">
            <a:extLst>
              <a:ext uri="{FF2B5EF4-FFF2-40B4-BE49-F238E27FC236}">
                <a16:creationId xmlns:a16="http://schemas.microsoft.com/office/drawing/2014/main" id="{D7F115FB-6A88-436F-8A87-50027A211E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71038" y="2142209"/>
            <a:ext cx="635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391" name="Rectangle 87">
            <a:extLst>
              <a:ext uri="{FF2B5EF4-FFF2-40B4-BE49-F238E27FC236}">
                <a16:creationId xmlns:a16="http://schemas.microsoft.com/office/drawing/2014/main" id="{72FA8527-8BE0-49A5-B6FD-6880DA859A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7063" y="2583534"/>
            <a:ext cx="15494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Variable costs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392" name="Rectangle 88">
            <a:extLst>
              <a:ext uri="{FF2B5EF4-FFF2-40B4-BE49-F238E27FC236}">
                <a16:creationId xmlns:a16="http://schemas.microsoft.com/office/drawing/2014/main" id="{9BA90327-0F72-4A75-A8ED-39B4003265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7063" y="2883570"/>
            <a:ext cx="19050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     Indirect labour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393" name="Rectangle 89">
            <a:extLst>
              <a:ext uri="{FF2B5EF4-FFF2-40B4-BE49-F238E27FC236}">
                <a16:creationId xmlns:a16="http://schemas.microsoft.com/office/drawing/2014/main" id="{22FCA641-7288-4761-B918-C4FC6D61C4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0600" y="2883570"/>
            <a:ext cx="4445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4.00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394" name="Rectangle 90">
            <a:extLst>
              <a:ext uri="{FF2B5EF4-FFF2-40B4-BE49-F238E27FC236}">
                <a16:creationId xmlns:a16="http://schemas.microsoft.com/office/drawing/2014/main" id="{A5D2F446-112C-4635-8DEB-D8551B0E9D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70388" y="2883570"/>
            <a:ext cx="3810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     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395" name="Rectangle 91">
            <a:extLst>
              <a:ext uri="{FF2B5EF4-FFF2-40B4-BE49-F238E27FC236}">
                <a16:creationId xmlns:a16="http://schemas.microsoft.com/office/drawing/2014/main" id="{0BA4C7EC-8A20-4FDF-A22F-7BF7423BDB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0600" y="2883570"/>
            <a:ext cx="635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396" name="Rectangle 92">
            <a:extLst>
              <a:ext uri="{FF2B5EF4-FFF2-40B4-BE49-F238E27FC236}">
                <a16:creationId xmlns:a16="http://schemas.microsoft.com/office/drawing/2014/main" id="{EB4D1CE9-7427-445B-AE67-57B5BFD4CF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02425" y="2883570"/>
            <a:ext cx="6985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32,000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397" name="Rectangle 93">
            <a:extLst>
              <a:ext uri="{FF2B5EF4-FFF2-40B4-BE49-F238E27FC236}">
                <a16:creationId xmlns:a16="http://schemas.microsoft.com/office/drawing/2014/main" id="{E266F187-9D24-4928-BEFF-96E3917E2C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40500" y="2883570"/>
            <a:ext cx="1270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£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398" name="Rectangle 94">
            <a:extLst>
              <a:ext uri="{FF2B5EF4-FFF2-40B4-BE49-F238E27FC236}">
                <a16:creationId xmlns:a16="http://schemas.microsoft.com/office/drawing/2014/main" id="{4BDD9E4E-C359-4376-9DCA-AD4CCB4F3F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65913" y="2883570"/>
            <a:ext cx="635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399" name="Rectangle 95">
            <a:extLst>
              <a:ext uri="{FF2B5EF4-FFF2-40B4-BE49-F238E27FC236}">
                <a16:creationId xmlns:a16="http://schemas.microsoft.com/office/drawing/2014/main" id="{63495A45-0EEE-4B74-88BE-03B2A24FF2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7063" y="3183609"/>
            <a:ext cx="2082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     Indirect material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400" name="Rectangle 96">
            <a:extLst>
              <a:ext uri="{FF2B5EF4-FFF2-40B4-BE49-F238E27FC236}">
                <a16:creationId xmlns:a16="http://schemas.microsoft.com/office/drawing/2014/main" id="{D4934BC4-6208-4262-9A73-4831A04030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0600" y="3183609"/>
            <a:ext cx="4445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3.00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401" name="Rectangle 97">
            <a:extLst>
              <a:ext uri="{FF2B5EF4-FFF2-40B4-BE49-F238E27FC236}">
                <a16:creationId xmlns:a16="http://schemas.microsoft.com/office/drawing/2014/main" id="{464942B1-6B22-44CF-B83B-DC650E2A3D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70388" y="3183609"/>
            <a:ext cx="3810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     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402" name="Rectangle 98">
            <a:extLst>
              <a:ext uri="{FF2B5EF4-FFF2-40B4-BE49-F238E27FC236}">
                <a16:creationId xmlns:a16="http://schemas.microsoft.com/office/drawing/2014/main" id="{BDD2869C-6DE0-42DF-BF9A-71462BB1D8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0600" y="3183609"/>
            <a:ext cx="635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403" name="Rectangle 99">
            <a:extLst>
              <a:ext uri="{FF2B5EF4-FFF2-40B4-BE49-F238E27FC236}">
                <a16:creationId xmlns:a16="http://schemas.microsoft.com/office/drawing/2014/main" id="{FE39C76B-0881-434B-B349-6CBDCFDF09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02425" y="3183609"/>
            <a:ext cx="6985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24,000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404" name="Rectangle 100">
            <a:extLst>
              <a:ext uri="{FF2B5EF4-FFF2-40B4-BE49-F238E27FC236}">
                <a16:creationId xmlns:a16="http://schemas.microsoft.com/office/drawing/2014/main" id="{F292353A-B7A3-4AFD-AE99-555834E079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40500" y="3183609"/>
            <a:ext cx="1270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 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405" name="Rectangle 101">
            <a:extLst>
              <a:ext uri="{FF2B5EF4-FFF2-40B4-BE49-F238E27FC236}">
                <a16:creationId xmlns:a16="http://schemas.microsoft.com/office/drawing/2014/main" id="{A3090073-314A-4122-A51C-B657CA9C8F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83375" y="3183609"/>
            <a:ext cx="635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406" name="Rectangle 102">
            <a:extLst>
              <a:ext uri="{FF2B5EF4-FFF2-40B4-BE49-F238E27FC236}">
                <a16:creationId xmlns:a16="http://schemas.microsoft.com/office/drawing/2014/main" id="{96A44E5C-4288-4CF3-A674-704328AEC3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7063" y="3482059"/>
            <a:ext cx="10033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     Power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407" name="Rectangle 103">
            <a:extLst>
              <a:ext uri="{FF2B5EF4-FFF2-40B4-BE49-F238E27FC236}">
                <a16:creationId xmlns:a16="http://schemas.microsoft.com/office/drawing/2014/main" id="{C7DA733F-AD74-4E42-92BA-345955B63F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0600" y="3482059"/>
            <a:ext cx="4445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0.50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408" name="Rectangle 104">
            <a:extLst>
              <a:ext uri="{FF2B5EF4-FFF2-40B4-BE49-F238E27FC236}">
                <a16:creationId xmlns:a16="http://schemas.microsoft.com/office/drawing/2014/main" id="{014716A5-5F83-4A7D-A105-08375506CA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70388" y="3482059"/>
            <a:ext cx="3810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     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409" name="Rectangle 105">
            <a:extLst>
              <a:ext uri="{FF2B5EF4-FFF2-40B4-BE49-F238E27FC236}">
                <a16:creationId xmlns:a16="http://schemas.microsoft.com/office/drawing/2014/main" id="{6653FBBE-B082-4392-B72B-BD5BD1FD02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0600" y="3482059"/>
            <a:ext cx="635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410" name="Rectangle 106">
            <a:extLst>
              <a:ext uri="{FF2B5EF4-FFF2-40B4-BE49-F238E27FC236}">
                <a16:creationId xmlns:a16="http://schemas.microsoft.com/office/drawing/2014/main" id="{BECDF9B6-4B45-4041-9FD7-34E5EC548A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27838" y="3482059"/>
            <a:ext cx="5715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4,000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411" name="Rectangle 107">
            <a:extLst>
              <a:ext uri="{FF2B5EF4-FFF2-40B4-BE49-F238E27FC236}">
                <a16:creationId xmlns:a16="http://schemas.microsoft.com/office/drawing/2014/main" id="{BC94A239-64C1-4FA5-9BD5-B2C74304F6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40500" y="3482059"/>
            <a:ext cx="2540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   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412" name="Rectangle 108">
            <a:extLst>
              <a:ext uri="{FF2B5EF4-FFF2-40B4-BE49-F238E27FC236}">
                <a16:creationId xmlns:a16="http://schemas.microsoft.com/office/drawing/2014/main" id="{5612790E-C44D-4E1A-BD8F-9C5885640E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27838" y="3482059"/>
            <a:ext cx="635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413" name="Rectangle 109">
            <a:extLst>
              <a:ext uri="{FF2B5EF4-FFF2-40B4-BE49-F238E27FC236}">
                <a16:creationId xmlns:a16="http://schemas.microsoft.com/office/drawing/2014/main" id="{4E6C3D29-D82C-4286-8827-96CFBEFC43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7063" y="3782095"/>
            <a:ext cx="20066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Total variable cost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414" name="Rectangle 110">
            <a:extLst>
              <a:ext uri="{FF2B5EF4-FFF2-40B4-BE49-F238E27FC236}">
                <a16:creationId xmlns:a16="http://schemas.microsoft.com/office/drawing/2014/main" id="{E965E500-79CE-4F30-AFAC-F963FDC006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0600" y="3782095"/>
            <a:ext cx="4445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7.50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415" name="Rectangle 111">
            <a:extLst>
              <a:ext uri="{FF2B5EF4-FFF2-40B4-BE49-F238E27FC236}">
                <a16:creationId xmlns:a16="http://schemas.microsoft.com/office/drawing/2014/main" id="{D9A5BD3E-BDDE-4CB4-BFA8-D7C15239E2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70388" y="3782095"/>
            <a:ext cx="3810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£   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416" name="Rectangle 112">
            <a:extLst>
              <a:ext uri="{FF2B5EF4-FFF2-40B4-BE49-F238E27FC236}">
                <a16:creationId xmlns:a16="http://schemas.microsoft.com/office/drawing/2014/main" id="{82C666F4-FEB7-41EF-94C2-A7D4A15E0D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3138" y="3782095"/>
            <a:ext cx="635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417" name="Rectangle 113">
            <a:extLst>
              <a:ext uri="{FF2B5EF4-FFF2-40B4-BE49-F238E27FC236}">
                <a16:creationId xmlns:a16="http://schemas.microsoft.com/office/drawing/2014/main" id="{01AEB737-53B3-4E3A-9D5A-8B5F4C17DD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02425" y="3782095"/>
            <a:ext cx="6985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60,000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418" name="Rectangle 114">
            <a:extLst>
              <a:ext uri="{FF2B5EF4-FFF2-40B4-BE49-F238E27FC236}">
                <a16:creationId xmlns:a16="http://schemas.microsoft.com/office/drawing/2014/main" id="{EB63A5BE-01DC-4442-93DD-F6031193AA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40500" y="3782095"/>
            <a:ext cx="1270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£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419" name="Rectangle 115">
            <a:extLst>
              <a:ext uri="{FF2B5EF4-FFF2-40B4-BE49-F238E27FC236}">
                <a16:creationId xmlns:a16="http://schemas.microsoft.com/office/drawing/2014/main" id="{D61A970A-85EA-4D69-BAFB-97853928C0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65913" y="3782095"/>
            <a:ext cx="635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420" name="Rectangle 116">
            <a:extLst>
              <a:ext uri="{FF2B5EF4-FFF2-40B4-BE49-F238E27FC236}">
                <a16:creationId xmlns:a16="http://schemas.microsoft.com/office/drawing/2014/main" id="{0B718AAE-D1B2-4A2F-B84F-2BA1E989AB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7063" y="4240884"/>
            <a:ext cx="12573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Fixed costs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421" name="Rectangle 117">
            <a:extLst>
              <a:ext uri="{FF2B5EF4-FFF2-40B4-BE49-F238E27FC236}">
                <a16:creationId xmlns:a16="http://schemas.microsoft.com/office/drawing/2014/main" id="{662FFADE-C14B-447A-9D6C-AE81216A45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7063" y="4540920"/>
            <a:ext cx="17018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     Depreciation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422" name="Rectangle 118">
            <a:extLst>
              <a:ext uri="{FF2B5EF4-FFF2-40B4-BE49-F238E27FC236}">
                <a16:creationId xmlns:a16="http://schemas.microsoft.com/office/drawing/2014/main" id="{FF0E1577-C421-4DD7-BA79-FAEAD59DE6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8638" y="4540920"/>
            <a:ext cx="6985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12,000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423" name="Rectangle 119">
            <a:extLst>
              <a:ext uri="{FF2B5EF4-FFF2-40B4-BE49-F238E27FC236}">
                <a16:creationId xmlns:a16="http://schemas.microsoft.com/office/drawing/2014/main" id="{32B3879B-3A9C-4F9B-9DB3-7C4E6F8ED1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3225" y="4540920"/>
            <a:ext cx="1270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£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424" name="Rectangle 120">
            <a:extLst>
              <a:ext uri="{FF2B5EF4-FFF2-40B4-BE49-F238E27FC236}">
                <a16:creationId xmlns:a16="http://schemas.microsoft.com/office/drawing/2014/main" id="{F5E0B789-DFA7-4020-BEC3-203AF11B42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8638" y="4540920"/>
            <a:ext cx="635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425" name="Rectangle 121">
            <a:extLst>
              <a:ext uri="{FF2B5EF4-FFF2-40B4-BE49-F238E27FC236}">
                <a16:creationId xmlns:a16="http://schemas.microsoft.com/office/drawing/2014/main" id="{08E3A8CC-FACC-4396-A99D-6BEA4AAC1E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7063" y="4840959"/>
            <a:ext cx="13970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     Insurance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426" name="Rectangle 122">
            <a:extLst>
              <a:ext uri="{FF2B5EF4-FFF2-40B4-BE49-F238E27FC236}">
                <a16:creationId xmlns:a16="http://schemas.microsoft.com/office/drawing/2014/main" id="{03720CAA-B259-4545-BB67-F42CC14F56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34050" y="4840959"/>
            <a:ext cx="5715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2,000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427" name="Rectangle 123">
            <a:extLst>
              <a:ext uri="{FF2B5EF4-FFF2-40B4-BE49-F238E27FC236}">
                <a16:creationId xmlns:a16="http://schemas.microsoft.com/office/drawing/2014/main" id="{7C760867-1177-46DB-8145-19EB530297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3225" y="4840959"/>
            <a:ext cx="1905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  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428" name="Rectangle 124">
            <a:extLst>
              <a:ext uri="{FF2B5EF4-FFF2-40B4-BE49-F238E27FC236}">
                <a16:creationId xmlns:a16="http://schemas.microsoft.com/office/drawing/2014/main" id="{747FACD2-07D6-40AA-A2E2-B81AC58FAF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97538" y="4840959"/>
            <a:ext cx="635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429" name="Rectangle 125">
            <a:extLst>
              <a:ext uri="{FF2B5EF4-FFF2-40B4-BE49-F238E27FC236}">
                <a16:creationId xmlns:a16="http://schemas.microsoft.com/office/drawing/2014/main" id="{A248400A-6E63-48C4-96D5-8334995263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7063" y="5140995"/>
            <a:ext cx="1676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Total fixed cost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430" name="Rectangle 126">
            <a:extLst>
              <a:ext uri="{FF2B5EF4-FFF2-40B4-BE49-F238E27FC236}">
                <a16:creationId xmlns:a16="http://schemas.microsoft.com/office/drawing/2014/main" id="{0EAA87A5-CD87-4DEE-B620-55C8923DB2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7063" y="5439445"/>
            <a:ext cx="22860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600080"/>
                </a:solidFill>
                <a:latin typeface="Arial" panose="020B0604020202020204" pitchFamily="34" charset="0"/>
              </a:rPr>
              <a:t>Total overhead costs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5431" name="Line 127">
            <a:extLst>
              <a:ext uri="{FF2B5EF4-FFF2-40B4-BE49-F238E27FC236}">
                <a16:creationId xmlns:a16="http://schemas.microsoft.com/office/drawing/2014/main" id="{584B4E84-73D7-4E59-B79E-C7FC87AC0DE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735139" y="926184"/>
            <a:ext cx="1587" cy="1587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432" name="Rectangle 128">
            <a:extLst>
              <a:ext uri="{FF2B5EF4-FFF2-40B4-BE49-F238E27FC236}">
                <a16:creationId xmlns:a16="http://schemas.microsoft.com/office/drawing/2014/main" id="{2D106CA9-F526-47D9-B0F8-FE2D2BCCBE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35138" y="908721"/>
            <a:ext cx="17462" cy="17463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433" name="Line 129">
            <a:extLst>
              <a:ext uri="{FF2B5EF4-FFF2-40B4-BE49-F238E27FC236}">
                <a16:creationId xmlns:a16="http://schemas.microsoft.com/office/drawing/2014/main" id="{FBF748D8-8F55-4E4E-97CC-88C64A2A9BA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0485439" y="926184"/>
            <a:ext cx="1587" cy="1587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434" name="Rectangle 130">
            <a:extLst>
              <a:ext uri="{FF2B5EF4-FFF2-40B4-BE49-F238E27FC236}">
                <a16:creationId xmlns:a16="http://schemas.microsoft.com/office/drawing/2014/main" id="{61EF86E5-13B6-4C54-92E5-837CF8B206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85438" y="908721"/>
            <a:ext cx="17462" cy="17463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435" name="Line 131">
            <a:extLst>
              <a:ext uri="{FF2B5EF4-FFF2-40B4-BE49-F238E27FC236}">
                <a16:creationId xmlns:a16="http://schemas.microsoft.com/office/drawing/2014/main" id="{E028BEDE-D6A8-409E-8F01-301789C5261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415089" y="926184"/>
            <a:ext cx="1587" cy="1587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436" name="Rectangle 132">
            <a:extLst>
              <a:ext uri="{FF2B5EF4-FFF2-40B4-BE49-F238E27FC236}">
                <a16:creationId xmlns:a16="http://schemas.microsoft.com/office/drawing/2014/main" id="{7838C697-5B4F-42B3-B50A-6F39E40045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15088" y="908721"/>
            <a:ext cx="17462" cy="17463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437" name="Line 133">
            <a:extLst>
              <a:ext uri="{FF2B5EF4-FFF2-40B4-BE49-F238E27FC236}">
                <a16:creationId xmlns:a16="http://schemas.microsoft.com/office/drawing/2014/main" id="{8DA6FB94-C2B1-48C4-B3F9-C67CE2133AF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508875" y="926184"/>
            <a:ext cx="1588" cy="1587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438" name="Rectangle 134">
            <a:extLst>
              <a:ext uri="{FF2B5EF4-FFF2-40B4-BE49-F238E27FC236}">
                <a16:creationId xmlns:a16="http://schemas.microsoft.com/office/drawing/2014/main" id="{CD6055FB-A13A-4F64-A36C-F43E60E240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08876" y="908721"/>
            <a:ext cx="17463" cy="17463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439" name="Line 135">
            <a:extLst>
              <a:ext uri="{FF2B5EF4-FFF2-40B4-BE49-F238E27FC236}">
                <a16:creationId xmlns:a16="http://schemas.microsoft.com/office/drawing/2014/main" id="{6FE90F6F-17BC-49A2-97EA-36E6DEFD83B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723189" y="926184"/>
            <a:ext cx="1587" cy="1587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440" name="Rectangle 136">
            <a:extLst>
              <a:ext uri="{FF2B5EF4-FFF2-40B4-BE49-F238E27FC236}">
                <a16:creationId xmlns:a16="http://schemas.microsoft.com/office/drawing/2014/main" id="{42DB64CF-367D-4D44-A240-6CFB07E268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23188" y="908721"/>
            <a:ext cx="19050" cy="17463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441" name="Line 137">
            <a:extLst>
              <a:ext uri="{FF2B5EF4-FFF2-40B4-BE49-F238E27FC236}">
                <a16:creationId xmlns:a16="http://schemas.microsoft.com/office/drawing/2014/main" id="{F11454D2-B376-4D54-B127-5761151DD06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942389" y="926184"/>
            <a:ext cx="1587" cy="1587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442" name="Rectangle 138">
            <a:extLst>
              <a:ext uri="{FF2B5EF4-FFF2-40B4-BE49-F238E27FC236}">
                <a16:creationId xmlns:a16="http://schemas.microsoft.com/office/drawing/2014/main" id="{F015BFD1-2591-4EF5-B4A5-831A71ACB4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42388" y="908721"/>
            <a:ext cx="19050" cy="17463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443" name="Line 139">
            <a:extLst>
              <a:ext uri="{FF2B5EF4-FFF2-40B4-BE49-F238E27FC236}">
                <a16:creationId xmlns:a16="http://schemas.microsoft.com/office/drawing/2014/main" id="{651D165A-04CD-425F-BCD4-D5BE706762F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158289" y="926184"/>
            <a:ext cx="1587" cy="1587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444" name="Rectangle 140">
            <a:extLst>
              <a:ext uri="{FF2B5EF4-FFF2-40B4-BE49-F238E27FC236}">
                <a16:creationId xmlns:a16="http://schemas.microsoft.com/office/drawing/2014/main" id="{35490D1E-9A5A-420F-8B8D-9C189D6E03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58288" y="908721"/>
            <a:ext cx="17462" cy="17463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445" name="Line 141">
            <a:extLst>
              <a:ext uri="{FF2B5EF4-FFF2-40B4-BE49-F238E27FC236}">
                <a16:creationId xmlns:a16="http://schemas.microsoft.com/office/drawing/2014/main" id="{DDAFC1E6-3DD6-4DD0-8B44-BACF1B29753A}"/>
              </a:ext>
            </a:extLst>
          </p:cNvPr>
          <p:cNvSpPr>
            <a:spLocks noChangeShapeType="1"/>
          </p:cNvSpPr>
          <p:nvPr/>
        </p:nvSpPr>
        <p:spPr bwMode="auto">
          <a:xfrm>
            <a:off x="6415088" y="1384970"/>
            <a:ext cx="3979862" cy="1588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446" name="Rectangle 142">
            <a:extLst>
              <a:ext uri="{FF2B5EF4-FFF2-40B4-BE49-F238E27FC236}">
                <a16:creationId xmlns:a16="http://schemas.microsoft.com/office/drawing/2014/main" id="{CE3FE2AE-8D4E-47F8-96CC-B3142C8351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15088" y="1384971"/>
            <a:ext cx="3979862" cy="17463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447" name="Line 143">
            <a:extLst>
              <a:ext uri="{FF2B5EF4-FFF2-40B4-BE49-F238E27FC236}">
                <a16:creationId xmlns:a16="http://schemas.microsoft.com/office/drawing/2014/main" id="{39F52005-0C82-455B-A136-0664BD03BEA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0377489" y="926184"/>
            <a:ext cx="1587" cy="1587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448" name="Rectangle 144">
            <a:extLst>
              <a:ext uri="{FF2B5EF4-FFF2-40B4-BE49-F238E27FC236}">
                <a16:creationId xmlns:a16="http://schemas.microsoft.com/office/drawing/2014/main" id="{F6B1016C-9573-416D-8E2C-1C8756CF71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77488" y="908721"/>
            <a:ext cx="17462" cy="17463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449" name="Line 145">
            <a:extLst>
              <a:ext uri="{FF2B5EF4-FFF2-40B4-BE49-F238E27FC236}">
                <a16:creationId xmlns:a16="http://schemas.microsoft.com/office/drawing/2014/main" id="{4377A8EB-ECD7-4418-A0C3-E14C276C5BE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244975" y="926184"/>
            <a:ext cx="1588" cy="1587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450" name="Rectangle 146">
            <a:extLst>
              <a:ext uri="{FF2B5EF4-FFF2-40B4-BE49-F238E27FC236}">
                <a16:creationId xmlns:a16="http://schemas.microsoft.com/office/drawing/2014/main" id="{0783E957-B1CE-4FDA-96B0-06B645CB96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44975" y="908721"/>
            <a:ext cx="19050" cy="17463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451" name="Line 147">
            <a:extLst>
              <a:ext uri="{FF2B5EF4-FFF2-40B4-BE49-F238E27FC236}">
                <a16:creationId xmlns:a16="http://schemas.microsoft.com/office/drawing/2014/main" id="{2660B9AD-4ECF-4B76-B40C-C574A855D3D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356225" y="926184"/>
            <a:ext cx="1588" cy="1587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452" name="Rectangle 148">
            <a:extLst>
              <a:ext uri="{FF2B5EF4-FFF2-40B4-BE49-F238E27FC236}">
                <a16:creationId xmlns:a16="http://schemas.microsoft.com/office/drawing/2014/main" id="{A699EB5B-56A0-4698-B8EE-5F31E74920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56225" y="908721"/>
            <a:ext cx="19050" cy="17463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453" name="Line 149">
            <a:extLst>
              <a:ext uri="{FF2B5EF4-FFF2-40B4-BE49-F238E27FC236}">
                <a16:creationId xmlns:a16="http://schemas.microsoft.com/office/drawing/2014/main" id="{225AB071-3BBD-49BF-92BD-43908DCEF4F9}"/>
              </a:ext>
            </a:extLst>
          </p:cNvPr>
          <p:cNvSpPr>
            <a:spLocks noChangeShapeType="1"/>
          </p:cNvSpPr>
          <p:nvPr/>
        </p:nvSpPr>
        <p:spPr bwMode="auto">
          <a:xfrm>
            <a:off x="4244976" y="1983459"/>
            <a:ext cx="6149975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454" name="Rectangle 150">
            <a:extLst>
              <a:ext uri="{FF2B5EF4-FFF2-40B4-BE49-F238E27FC236}">
                <a16:creationId xmlns:a16="http://schemas.microsoft.com/office/drawing/2014/main" id="{EE8CA13B-4672-4B63-8C01-934C63CE34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44976" y="1983458"/>
            <a:ext cx="6149975" cy="1905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455" name="Line 151">
            <a:extLst>
              <a:ext uri="{FF2B5EF4-FFF2-40B4-BE49-F238E27FC236}">
                <a16:creationId xmlns:a16="http://schemas.microsoft.com/office/drawing/2014/main" id="{0B1D613B-AF13-45A3-9B33-4ACD157A0984}"/>
              </a:ext>
            </a:extLst>
          </p:cNvPr>
          <p:cNvSpPr>
            <a:spLocks noChangeShapeType="1"/>
          </p:cNvSpPr>
          <p:nvPr/>
        </p:nvSpPr>
        <p:spPr bwMode="auto">
          <a:xfrm>
            <a:off x="6415088" y="2424784"/>
            <a:ext cx="1111250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456" name="Rectangle 152">
            <a:extLst>
              <a:ext uri="{FF2B5EF4-FFF2-40B4-BE49-F238E27FC236}">
                <a16:creationId xmlns:a16="http://schemas.microsoft.com/office/drawing/2014/main" id="{D0748A80-8A59-4E6E-8220-BA4A0234B2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15088" y="2424783"/>
            <a:ext cx="1111250" cy="17462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457" name="Line 153">
            <a:extLst>
              <a:ext uri="{FF2B5EF4-FFF2-40B4-BE49-F238E27FC236}">
                <a16:creationId xmlns:a16="http://schemas.microsoft.com/office/drawing/2014/main" id="{818C18B4-6695-4D0C-A575-423D641839C8}"/>
              </a:ext>
            </a:extLst>
          </p:cNvPr>
          <p:cNvSpPr>
            <a:spLocks noChangeShapeType="1"/>
          </p:cNvSpPr>
          <p:nvPr/>
        </p:nvSpPr>
        <p:spPr bwMode="auto">
          <a:xfrm>
            <a:off x="7723188" y="2424784"/>
            <a:ext cx="1238250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458" name="Rectangle 154">
            <a:extLst>
              <a:ext uri="{FF2B5EF4-FFF2-40B4-BE49-F238E27FC236}">
                <a16:creationId xmlns:a16="http://schemas.microsoft.com/office/drawing/2014/main" id="{8178384C-989E-4C0C-BB5C-A0D4C01EC0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23188" y="2424783"/>
            <a:ext cx="1238250" cy="17462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459" name="Line 155">
            <a:extLst>
              <a:ext uri="{FF2B5EF4-FFF2-40B4-BE49-F238E27FC236}">
                <a16:creationId xmlns:a16="http://schemas.microsoft.com/office/drawing/2014/main" id="{36851FB4-2E93-464E-9520-755396D9E52B}"/>
              </a:ext>
            </a:extLst>
          </p:cNvPr>
          <p:cNvSpPr>
            <a:spLocks noChangeShapeType="1"/>
          </p:cNvSpPr>
          <p:nvPr/>
        </p:nvSpPr>
        <p:spPr bwMode="auto">
          <a:xfrm>
            <a:off x="9158288" y="2424784"/>
            <a:ext cx="1236662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460" name="Rectangle 156">
            <a:extLst>
              <a:ext uri="{FF2B5EF4-FFF2-40B4-BE49-F238E27FC236}">
                <a16:creationId xmlns:a16="http://schemas.microsoft.com/office/drawing/2014/main" id="{FB7D5DB4-2638-4656-950A-5A2DDFDD3D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58288" y="2424783"/>
            <a:ext cx="1236662" cy="17462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461" name="Line 157">
            <a:extLst>
              <a:ext uri="{FF2B5EF4-FFF2-40B4-BE49-F238E27FC236}">
                <a16:creationId xmlns:a16="http://schemas.microsoft.com/office/drawing/2014/main" id="{82D7E93C-DAD8-4A07-98C2-5CA93FEB83A3}"/>
              </a:ext>
            </a:extLst>
          </p:cNvPr>
          <p:cNvSpPr>
            <a:spLocks noChangeShapeType="1"/>
          </p:cNvSpPr>
          <p:nvPr/>
        </p:nvSpPr>
        <p:spPr bwMode="auto">
          <a:xfrm>
            <a:off x="4244975" y="3764634"/>
            <a:ext cx="1130300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462" name="Rectangle 158">
            <a:extLst>
              <a:ext uri="{FF2B5EF4-FFF2-40B4-BE49-F238E27FC236}">
                <a16:creationId xmlns:a16="http://schemas.microsoft.com/office/drawing/2014/main" id="{2AD3857E-810D-4AAF-A12F-0F22335F7F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44975" y="3764633"/>
            <a:ext cx="1130300" cy="17462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463" name="Line 159">
            <a:extLst>
              <a:ext uri="{FF2B5EF4-FFF2-40B4-BE49-F238E27FC236}">
                <a16:creationId xmlns:a16="http://schemas.microsoft.com/office/drawing/2014/main" id="{6FD9AD0E-9CE0-43E5-B78E-A7D39A933B4D}"/>
              </a:ext>
            </a:extLst>
          </p:cNvPr>
          <p:cNvSpPr>
            <a:spLocks noChangeShapeType="1"/>
          </p:cNvSpPr>
          <p:nvPr/>
        </p:nvSpPr>
        <p:spPr bwMode="auto">
          <a:xfrm>
            <a:off x="6415088" y="3764634"/>
            <a:ext cx="1111250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464" name="Rectangle 160">
            <a:extLst>
              <a:ext uri="{FF2B5EF4-FFF2-40B4-BE49-F238E27FC236}">
                <a16:creationId xmlns:a16="http://schemas.microsoft.com/office/drawing/2014/main" id="{C2C23B42-82AC-44A4-A2EF-559BAC8982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15088" y="3764633"/>
            <a:ext cx="1111250" cy="17462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465" name="Line 161">
            <a:extLst>
              <a:ext uri="{FF2B5EF4-FFF2-40B4-BE49-F238E27FC236}">
                <a16:creationId xmlns:a16="http://schemas.microsoft.com/office/drawing/2014/main" id="{3E84C26C-89EE-4253-9663-5345824BE631}"/>
              </a:ext>
            </a:extLst>
          </p:cNvPr>
          <p:cNvSpPr>
            <a:spLocks noChangeShapeType="1"/>
          </p:cNvSpPr>
          <p:nvPr/>
        </p:nvSpPr>
        <p:spPr bwMode="auto">
          <a:xfrm>
            <a:off x="7723188" y="3764634"/>
            <a:ext cx="1238250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466" name="Rectangle 162">
            <a:extLst>
              <a:ext uri="{FF2B5EF4-FFF2-40B4-BE49-F238E27FC236}">
                <a16:creationId xmlns:a16="http://schemas.microsoft.com/office/drawing/2014/main" id="{1962422E-FF62-459A-B33C-4FA3B457AE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23188" y="3764633"/>
            <a:ext cx="1238250" cy="17462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467" name="Line 163">
            <a:extLst>
              <a:ext uri="{FF2B5EF4-FFF2-40B4-BE49-F238E27FC236}">
                <a16:creationId xmlns:a16="http://schemas.microsoft.com/office/drawing/2014/main" id="{536B8C1E-29BE-495F-83D1-F4D91D16CA38}"/>
              </a:ext>
            </a:extLst>
          </p:cNvPr>
          <p:cNvSpPr>
            <a:spLocks noChangeShapeType="1"/>
          </p:cNvSpPr>
          <p:nvPr/>
        </p:nvSpPr>
        <p:spPr bwMode="auto">
          <a:xfrm>
            <a:off x="9158288" y="3764634"/>
            <a:ext cx="1236662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468" name="Rectangle 164">
            <a:extLst>
              <a:ext uri="{FF2B5EF4-FFF2-40B4-BE49-F238E27FC236}">
                <a16:creationId xmlns:a16="http://schemas.microsoft.com/office/drawing/2014/main" id="{AF5602CF-8174-466C-9C44-0E0CE26203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58288" y="3764633"/>
            <a:ext cx="1236662" cy="17462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469" name="Line 165">
            <a:extLst>
              <a:ext uri="{FF2B5EF4-FFF2-40B4-BE49-F238E27FC236}">
                <a16:creationId xmlns:a16="http://schemas.microsoft.com/office/drawing/2014/main" id="{D18FABD6-F1A7-4189-A863-2C7A291EEB21}"/>
              </a:ext>
            </a:extLst>
          </p:cNvPr>
          <p:cNvSpPr>
            <a:spLocks noChangeShapeType="1"/>
          </p:cNvSpPr>
          <p:nvPr/>
        </p:nvSpPr>
        <p:spPr bwMode="auto">
          <a:xfrm>
            <a:off x="4264025" y="4064670"/>
            <a:ext cx="1092200" cy="1588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470" name="Rectangle 166">
            <a:extLst>
              <a:ext uri="{FF2B5EF4-FFF2-40B4-BE49-F238E27FC236}">
                <a16:creationId xmlns:a16="http://schemas.microsoft.com/office/drawing/2014/main" id="{16F76B5D-C852-4A98-A592-60A0B6AA94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4025" y="4064671"/>
            <a:ext cx="1092200" cy="17463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471" name="Line 167">
            <a:extLst>
              <a:ext uri="{FF2B5EF4-FFF2-40B4-BE49-F238E27FC236}">
                <a16:creationId xmlns:a16="http://schemas.microsoft.com/office/drawing/2014/main" id="{C159752B-8499-40EE-A50D-D37CD561B952}"/>
              </a:ext>
            </a:extLst>
          </p:cNvPr>
          <p:cNvSpPr>
            <a:spLocks noChangeShapeType="1"/>
          </p:cNvSpPr>
          <p:nvPr/>
        </p:nvSpPr>
        <p:spPr bwMode="auto">
          <a:xfrm>
            <a:off x="4264025" y="4099595"/>
            <a:ext cx="1092200" cy="1588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472" name="Rectangle 168">
            <a:extLst>
              <a:ext uri="{FF2B5EF4-FFF2-40B4-BE49-F238E27FC236}">
                <a16:creationId xmlns:a16="http://schemas.microsoft.com/office/drawing/2014/main" id="{2E39C843-811D-4498-8A26-F27C83ACA5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4025" y="4099596"/>
            <a:ext cx="1092200" cy="17463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473" name="Line 169">
            <a:extLst>
              <a:ext uri="{FF2B5EF4-FFF2-40B4-BE49-F238E27FC236}">
                <a16:creationId xmlns:a16="http://schemas.microsoft.com/office/drawing/2014/main" id="{B5DB7FB8-E1A5-47D7-AB46-263A420CDAB8}"/>
              </a:ext>
            </a:extLst>
          </p:cNvPr>
          <p:cNvSpPr>
            <a:spLocks noChangeShapeType="1"/>
          </p:cNvSpPr>
          <p:nvPr/>
        </p:nvSpPr>
        <p:spPr bwMode="auto">
          <a:xfrm>
            <a:off x="6415088" y="4082134"/>
            <a:ext cx="1111250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474" name="Rectangle 170">
            <a:extLst>
              <a:ext uri="{FF2B5EF4-FFF2-40B4-BE49-F238E27FC236}">
                <a16:creationId xmlns:a16="http://schemas.microsoft.com/office/drawing/2014/main" id="{EAE74E11-8210-4FC5-95E8-6E3F6BB91E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15088" y="4082133"/>
            <a:ext cx="1111250" cy="17462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475" name="Line 171">
            <a:extLst>
              <a:ext uri="{FF2B5EF4-FFF2-40B4-BE49-F238E27FC236}">
                <a16:creationId xmlns:a16="http://schemas.microsoft.com/office/drawing/2014/main" id="{D881223F-2E99-43ED-9821-30C7FEF02D87}"/>
              </a:ext>
            </a:extLst>
          </p:cNvPr>
          <p:cNvSpPr>
            <a:spLocks noChangeShapeType="1"/>
          </p:cNvSpPr>
          <p:nvPr/>
        </p:nvSpPr>
        <p:spPr bwMode="auto">
          <a:xfrm>
            <a:off x="7723188" y="4082134"/>
            <a:ext cx="1238250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476" name="Rectangle 172">
            <a:extLst>
              <a:ext uri="{FF2B5EF4-FFF2-40B4-BE49-F238E27FC236}">
                <a16:creationId xmlns:a16="http://schemas.microsoft.com/office/drawing/2014/main" id="{4C511C19-FDCF-440D-889D-5E3B9E7CA8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23188" y="4082133"/>
            <a:ext cx="1238250" cy="17462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477" name="Line 173">
            <a:extLst>
              <a:ext uri="{FF2B5EF4-FFF2-40B4-BE49-F238E27FC236}">
                <a16:creationId xmlns:a16="http://schemas.microsoft.com/office/drawing/2014/main" id="{EA28DE85-6065-40BA-A5A3-1C33E722CDC1}"/>
              </a:ext>
            </a:extLst>
          </p:cNvPr>
          <p:cNvSpPr>
            <a:spLocks noChangeShapeType="1"/>
          </p:cNvSpPr>
          <p:nvPr/>
        </p:nvSpPr>
        <p:spPr bwMode="auto">
          <a:xfrm>
            <a:off x="9158288" y="4082134"/>
            <a:ext cx="1236662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478" name="Rectangle 174">
            <a:extLst>
              <a:ext uri="{FF2B5EF4-FFF2-40B4-BE49-F238E27FC236}">
                <a16:creationId xmlns:a16="http://schemas.microsoft.com/office/drawing/2014/main" id="{8DFF3249-108E-468C-BC45-BAC26ADE0A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58288" y="4082133"/>
            <a:ext cx="1236662" cy="17462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479" name="Line 175">
            <a:extLst>
              <a:ext uri="{FF2B5EF4-FFF2-40B4-BE49-F238E27FC236}">
                <a16:creationId xmlns:a16="http://schemas.microsoft.com/office/drawing/2014/main" id="{FCEEDBEB-8908-4F19-91DF-BBBDFC554C00}"/>
              </a:ext>
            </a:extLst>
          </p:cNvPr>
          <p:cNvSpPr>
            <a:spLocks noChangeShapeType="1"/>
          </p:cNvSpPr>
          <p:nvPr/>
        </p:nvSpPr>
        <p:spPr bwMode="auto">
          <a:xfrm>
            <a:off x="6415088" y="5121945"/>
            <a:ext cx="1111250" cy="1588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480" name="Rectangle 176">
            <a:extLst>
              <a:ext uri="{FF2B5EF4-FFF2-40B4-BE49-F238E27FC236}">
                <a16:creationId xmlns:a16="http://schemas.microsoft.com/office/drawing/2014/main" id="{3F2D518C-304C-4B62-85C4-69226D5A1D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15088" y="5121945"/>
            <a:ext cx="1111250" cy="1905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481" name="Line 177">
            <a:extLst>
              <a:ext uri="{FF2B5EF4-FFF2-40B4-BE49-F238E27FC236}">
                <a16:creationId xmlns:a16="http://schemas.microsoft.com/office/drawing/2014/main" id="{14AC7422-7FB8-49F0-9656-6B7812C964E0}"/>
              </a:ext>
            </a:extLst>
          </p:cNvPr>
          <p:cNvSpPr>
            <a:spLocks noChangeShapeType="1"/>
          </p:cNvSpPr>
          <p:nvPr/>
        </p:nvSpPr>
        <p:spPr bwMode="auto">
          <a:xfrm>
            <a:off x="7723188" y="5121945"/>
            <a:ext cx="1238250" cy="1588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482" name="Rectangle 178">
            <a:extLst>
              <a:ext uri="{FF2B5EF4-FFF2-40B4-BE49-F238E27FC236}">
                <a16:creationId xmlns:a16="http://schemas.microsoft.com/office/drawing/2014/main" id="{1098AE0A-9D1F-455E-972B-E493647533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23188" y="5121945"/>
            <a:ext cx="1238250" cy="1905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483" name="Line 179">
            <a:extLst>
              <a:ext uri="{FF2B5EF4-FFF2-40B4-BE49-F238E27FC236}">
                <a16:creationId xmlns:a16="http://schemas.microsoft.com/office/drawing/2014/main" id="{02FB8430-B5A1-4758-8AFB-4998FFC9EA02}"/>
              </a:ext>
            </a:extLst>
          </p:cNvPr>
          <p:cNvSpPr>
            <a:spLocks noChangeShapeType="1"/>
          </p:cNvSpPr>
          <p:nvPr/>
        </p:nvSpPr>
        <p:spPr bwMode="auto">
          <a:xfrm>
            <a:off x="9158288" y="5121945"/>
            <a:ext cx="1236662" cy="1588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484" name="Rectangle 180">
            <a:extLst>
              <a:ext uri="{FF2B5EF4-FFF2-40B4-BE49-F238E27FC236}">
                <a16:creationId xmlns:a16="http://schemas.microsoft.com/office/drawing/2014/main" id="{22373B14-E206-4A1E-A112-9CB9565EB4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58288" y="5121945"/>
            <a:ext cx="1236662" cy="1905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485" name="Line 181">
            <a:extLst>
              <a:ext uri="{FF2B5EF4-FFF2-40B4-BE49-F238E27FC236}">
                <a16:creationId xmlns:a16="http://schemas.microsoft.com/office/drawing/2014/main" id="{9861C3BE-A289-47B0-A7ED-CEED9808FEB2}"/>
              </a:ext>
            </a:extLst>
          </p:cNvPr>
          <p:cNvSpPr>
            <a:spLocks noChangeShapeType="1"/>
          </p:cNvSpPr>
          <p:nvPr/>
        </p:nvSpPr>
        <p:spPr bwMode="auto">
          <a:xfrm>
            <a:off x="6415088" y="5421984"/>
            <a:ext cx="1111250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486" name="Rectangle 182">
            <a:extLst>
              <a:ext uri="{FF2B5EF4-FFF2-40B4-BE49-F238E27FC236}">
                <a16:creationId xmlns:a16="http://schemas.microsoft.com/office/drawing/2014/main" id="{C8FB238A-3751-4D06-B2F0-75AB93CB35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15088" y="5421983"/>
            <a:ext cx="1111250" cy="17462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487" name="Line 183">
            <a:extLst>
              <a:ext uri="{FF2B5EF4-FFF2-40B4-BE49-F238E27FC236}">
                <a16:creationId xmlns:a16="http://schemas.microsoft.com/office/drawing/2014/main" id="{DE96BF9A-810E-4481-A548-A22B932828CD}"/>
              </a:ext>
            </a:extLst>
          </p:cNvPr>
          <p:cNvSpPr>
            <a:spLocks noChangeShapeType="1"/>
          </p:cNvSpPr>
          <p:nvPr/>
        </p:nvSpPr>
        <p:spPr bwMode="auto">
          <a:xfrm>
            <a:off x="7723188" y="5421984"/>
            <a:ext cx="1238250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488" name="Rectangle 184">
            <a:extLst>
              <a:ext uri="{FF2B5EF4-FFF2-40B4-BE49-F238E27FC236}">
                <a16:creationId xmlns:a16="http://schemas.microsoft.com/office/drawing/2014/main" id="{757CFA91-8CF2-41E7-9CD1-708D0D07CA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23188" y="5421983"/>
            <a:ext cx="1238250" cy="17462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489" name="Line 185">
            <a:extLst>
              <a:ext uri="{FF2B5EF4-FFF2-40B4-BE49-F238E27FC236}">
                <a16:creationId xmlns:a16="http://schemas.microsoft.com/office/drawing/2014/main" id="{BEA51AEF-3338-4126-82A5-00A501107421}"/>
              </a:ext>
            </a:extLst>
          </p:cNvPr>
          <p:cNvSpPr>
            <a:spLocks noChangeShapeType="1"/>
          </p:cNvSpPr>
          <p:nvPr/>
        </p:nvSpPr>
        <p:spPr bwMode="auto">
          <a:xfrm>
            <a:off x="9158288" y="5421984"/>
            <a:ext cx="1236662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490" name="Rectangle 186">
            <a:extLst>
              <a:ext uri="{FF2B5EF4-FFF2-40B4-BE49-F238E27FC236}">
                <a16:creationId xmlns:a16="http://schemas.microsoft.com/office/drawing/2014/main" id="{E72094F1-F53B-4116-8BB3-324873494D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58288" y="5421983"/>
            <a:ext cx="1236662" cy="17462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491" name="Line 187">
            <a:extLst>
              <a:ext uri="{FF2B5EF4-FFF2-40B4-BE49-F238E27FC236}">
                <a16:creationId xmlns:a16="http://schemas.microsoft.com/office/drawing/2014/main" id="{D28938C5-93F9-4323-B51E-12F961D557AA}"/>
              </a:ext>
            </a:extLst>
          </p:cNvPr>
          <p:cNvSpPr>
            <a:spLocks noChangeShapeType="1"/>
          </p:cNvSpPr>
          <p:nvPr/>
        </p:nvSpPr>
        <p:spPr bwMode="auto">
          <a:xfrm>
            <a:off x="6432551" y="5704559"/>
            <a:ext cx="1076325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492" name="Rectangle 188">
            <a:extLst>
              <a:ext uri="{FF2B5EF4-FFF2-40B4-BE49-F238E27FC236}">
                <a16:creationId xmlns:a16="http://schemas.microsoft.com/office/drawing/2014/main" id="{3116B0C0-905C-4A8A-939B-CF1FF7D5C1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2551" y="5704558"/>
            <a:ext cx="1076325" cy="17462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493" name="Line 189">
            <a:extLst>
              <a:ext uri="{FF2B5EF4-FFF2-40B4-BE49-F238E27FC236}">
                <a16:creationId xmlns:a16="http://schemas.microsoft.com/office/drawing/2014/main" id="{190BFAF3-521E-4DF0-9999-83BB29CE0B9F}"/>
              </a:ext>
            </a:extLst>
          </p:cNvPr>
          <p:cNvSpPr>
            <a:spLocks noChangeShapeType="1"/>
          </p:cNvSpPr>
          <p:nvPr/>
        </p:nvSpPr>
        <p:spPr bwMode="auto">
          <a:xfrm>
            <a:off x="6432551" y="5739484"/>
            <a:ext cx="1076325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494" name="Rectangle 190">
            <a:extLst>
              <a:ext uri="{FF2B5EF4-FFF2-40B4-BE49-F238E27FC236}">
                <a16:creationId xmlns:a16="http://schemas.microsoft.com/office/drawing/2014/main" id="{04D5C94C-03D6-441F-B0C8-4F566F387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2551" y="5739483"/>
            <a:ext cx="1076325" cy="17462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495" name="Line 191">
            <a:extLst>
              <a:ext uri="{FF2B5EF4-FFF2-40B4-BE49-F238E27FC236}">
                <a16:creationId xmlns:a16="http://schemas.microsoft.com/office/drawing/2014/main" id="{6621CC56-270D-40BA-8093-A7D3261D5CED}"/>
              </a:ext>
            </a:extLst>
          </p:cNvPr>
          <p:cNvSpPr>
            <a:spLocks noChangeShapeType="1"/>
          </p:cNvSpPr>
          <p:nvPr/>
        </p:nvSpPr>
        <p:spPr bwMode="auto">
          <a:xfrm>
            <a:off x="7742238" y="5704559"/>
            <a:ext cx="1200150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496" name="Rectangle 192">
            <a:extLst>
              <a:ext uri="{FF2B5EF4-FFF2-40B4-BE49-F238E27FC236}">
                <a16:creationId xmlns:a16="http://schemas.microsoft.com/office/drawing/2014/main" id="{6F6D6C55-30D4-4CB4-8005-ACB21A8533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42238" y="5704558"/>
            <a:ext cx="1200150" cy="17462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497" name="Line 193">
            <a:extLst>
              <a:ext uri="{FF2B5EF4-FFF2-40B4-BE49-F238E27FC236}">
                <a16:creationId xmlns:a16="http://schemas.microsoft.com/office/drawing/2014/main" id="{E383482E-4F4B-4F64-BF8D-750C4035C3B4}"/>
              </a:ext>
            </a:extLst>
          </p:cNvPr>
          <p:cNvSpPr>
            <a:spLocks noChangeShapeType="1"/>
          </p:cNvSpPr>
          <p:nvPr/>
        </p:nvSpPr>
        <p:spPr bwMode="auto">
          <a:xfrm>
            <a:off x="7742238" y="5739484"/>
            <a:ext cx="1200150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498" name="Rectangle 194">
            <a:extLst>
              <a:ext uri="{FF2B5EF4-FFF2-40B4-BE49-F238E27FC236}">
                <a16:creationId xmlns:a16="http://schemas.microsoft.com/office/drawing/2014/main" id="{99225045-D9DE-4A3B-A779-0BC9A81161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42238" y="5739483"/>
            <a:ext cx="1200150" cy="17462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499" name="Line 195">
            <a:extLst>
              <a:ext uri="{FF2B5EF4-FFF2-40B4-BE49-F238E27FC236}">
                <a16:creationId xmlns:a16="http://schemas.microsoft.com/office/drawing/2014/main" id="{9F6CC222-B3F7-40C7-A018-4EFDE9F2BE58}"/>
              </a:ext>
            </a:extLst>
          </p:cNvPr>
          <p:cNvSpPr>
            <a:spLocks noChangeShapeType="1"/>
          </p:cNvSpPr>
          <p:nvPr/>
        </p:nvSpPr>
        <p:spPr bwMode="auto">
          <a:xfrm>
            <a:off x="9175750" y="5704559"/>
            <a:ext cx="1201738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500" name="Rectangle 196">
            <a:extLst>
              <a:ext uri="{FF2B5EF4-FFF2-40B4-BE49-F238E27FC236}">
                <a16:creationId xmlns:a16="http://schemas.microsoft.com/office/drawing/2014/main" id="{269349A1-2046-4CA0-9DEA-7957ACC35F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75750" y="5704558"/>
            <a:ext cx="1201738" cy="17462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501" name="Line 197">
            <a:extLst>
              <a:ext uri="{FF2B5EF4-FFF2-40B4-BE49-F238E27FC236}">
                <a16:creationId xmlns:a16="http://schemas.microsoft.com/office/drawing/2014/main" id="{1871C775-136E-49A3-AF69-4DBA994E7143}"/>
              </a:ext>
            </a:extLst>
          </p:cNvPr>
          <p:cNvSpPr>
            <a:spLocks noChangeShapeType="1"/>
          </p:cNvSpPr>
          <p:nvPr/>
        </p:nvSpPr>
        <p:spPr bwMode="auto">
          <a:xfrm>
            <a:off x="9175750" y="5739484"/>
            <a:ext cx="1201738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502" name="Rectangle 198">
            <a:extLst>
              <a:ext uri="{FF2B5EF4-FFF2-40B4-BE49-F238E27FC236}">
                <a16:creationId xmlns:a16="http://schemas.microsoft.com/office/drawing/2014/main" id="{587FED61-A56C-4319-9063-487183AC35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75750" y="5739483"/>
            <a:ext cx="1201738" cy="17462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503" name="Rectangle 199">
            <a:extLst>
              <a:ext uri="{FF2B5EF4-FFF2-40B4-BE49-F238E27FC236}">
                <a16:creationId xmlns:a16="http://schemas.microsoft.com/office/drawing/2014/main" id="{92181E25-94BA-47B6-AD7A-B8E0EAB316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17676" y="908721"/>
            <a:ext cx="53975" cy="4989513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504" name="Line 200">
            <a:extLst>
              <a:ext uri="{FF2B5EF4-FFF2-40B4-BE49-F238E27FC236}">
                <a16:creationId xmlns:a16="http://schemas.microsoft.com/office/drawing/2014/main" id="{C7CDD2AB-8C64-4BEC-BF32-1252426EBDF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843089" y="926184"/>
            <a:ext cx="1587" cy="1587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505" name="Rectangle 201">
            <a:extLst>
              <a:ext uri="{FF2B5EF4-FFF2-40B4-BE49-F238E27FC236}">
                <a16:creationId xmlns:a16="http://schemas.microsoft.com/office/drawing/2014/main" id="{5784C25C-58B9-4919-96F1-1E0A2637AA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3088" y="908721"/>
            <a:ext cx="17462" cy="17463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506" name="Rectangle 202">
            <a:extLst>
              <a:ext uri="{FF2B5EF4-FFF2-40B4-BE49-F238E27FC236}">
                <a16:creationId xmlns:a16="http://schemas.microsoft.com/office/drawing/2014/main" id="{B1F0C12B-3E18-431B-87DC-1604376E74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66389" y="961109"/>
            <a:ext cx="53975" cy="4937125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507" name="Line 203">
            <a:extLst>
              <a:ext uri="{FF2B5EF4-FFF2-40B4-BE49-F238E27FC236}">
                <a16:creationId xmlns:a16="http://schemas.microsoft.com/office/drawing/2014/main" id="{807115F5-AA4D-48EA-AFF4-EACD689F62FC}"/>
              </a:ext>
            </a:extLst>
          </p:cNvPr>
          <p:cNvSpPr>
            <a:spLocks noChangeShapeType="1"/>
          </p:cNvSpPr>
          <p:nvPr/>
        </p:nvSpPr>
        <p:spPr bwMode="auto">
          <a:xfrm>
            <a:off x="1735139" y="5898234"/>
            <a:ext cx="1587" cy="1587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508" name="Rectangle 204">
            <a:extLst>
              <a:ext uri="{FF2B5EF4-FFF2-40B4-BE49-F238E27FC236}">
                <a16:creationId xmlns:a16="http://schemas.microsoft.com/office/drawing/2014/main" id="{67667734-866A-40AD-B578-6FF39D1BAC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35138" y="5898233"/>
            <a:ext cx="17462" cy="17462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509" name="Line 205">
            <a:extLst>
              <a:ext uri="{FF2B5EF4-FFF2-40B4-BE49-F238E27FC236}">
                <a16:creationId xmlns:a16="http://schemas.microsoft.com/office/drawing/2014/main" id="{5B61B54D-CEE6-42BC-9A3B-38DDD6C5D8E4}"/>
              </a:ext>
            </a:extLst>
          </p:cNvPr>
          <p:cNvSpPr>
            <a:spLocks noChangeShapeType="1"/>
          </p:cNvSpPr>
          <p:nvPr/>
        </p:nvSpPr>
        <p:spPr bwMode="auto">
          <a:xfrm>
            <a:off x="1843089" y="5898234"/>
            <a:ext cx="1587" cy="1587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510" name="Rectangle 206">
            <a:extLst>
              <a:ext uri="{FF2B5EF4-FFF2-40B4-BE49-F238E27FC236}">
                <a16:creationId xmlns:a16="http://schemas.microsoft.com/office/drawing/2014/main" id="{CDE202CF-18B9-44E8-B5D9-DD38995F7A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3088" y="5898233"/>
            <a:ext cx="17462" cy="17462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511" name="Line 207">
            <a:extLst>
              <a:ext uri="{FF2B5EF4-FFF2-40B4-BE49-F238E27FC236}">
                <a16:creationId xmlns:a16="http://schemas.microsoft.com/office/drawing/2014/main" id="{66EE5481-8685-47DD-8258-2346316019AD}"/>
              </a:ext>
            </a:extLst>
          </p:cNvPr>
          <p:cNvSpPr>
            <a:spLocks noChangeShapeType="1"/>
          </p:cNvSpPr>
          <p:nvPr/>
        </p:nvSpPr>
        <p:spPr bwMode="auto">
          <a:xfrm>
            <a:off x="4244975" y="5898234"/>
            <a:ext cx="1588" cy="1587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512" name="Rectangle 208">
            <a:extLst>
              <a:ext uri="{FF2B5EF4-FFF2-40B4-BE49-F238E27FC236}">
                <a16:creationId xmlns:a16="http://schemas.microsoft.com/office/drawing/2014/main" id="{7D0ECBA4-56C9-4EBC-A99A-93FDD4B2EC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44975" y="5898233"/>
            <a:ext cx="19050" cy="17462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513" name="Line 209">
            <a:extLst>
              <a:ext uri="{FF2B5EF4-FFF2-40B4-BE49-F238E27FC236}">
                <a16:creationId xmlns:a16="http://schemas.microsoft.com/office/drawing/2014/main" id="{49234A47-6C49-486F-B09A-D92B5A4D6BB5}"/>
              </a:ext>
            </a:extLst>
          </p:cNvPr>
          <p:cNvSpPr>
            <a:spLocks noChangeShapeType="1"/>
          </p:cNvSpPr>
          <p:nvPr/>
        </p:nvSpPr>
        <p:spPr bwMode="auto">
          <a:xfrm>
            <a:off x="5356225" y="5898234"/>
            <a:ext cx="1588" cy="1587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514" name="Rectangle 210">
            <a:extLst>
              <a:ext uri="{FF2B5EF4-FFF2-40B4-BE49-F238E27FC236}">
                <a16:creationId xmlns:a16="http://schemas.microsoft.com/office/drawing/2014/main" id="{EABC8C65-24E3-475D-991B-39EBFC4004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56225" y="5898233"/>
            <a:ext cx="19050" cy="17462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515" name="Line 211">
            <a:extLst>
              <a:ext uri="{FF2B5EF4-FFF2-40B4-BE49-F238E27FC236}">
                <a16:creationId xmlns:a16="http://schemas.microsoft.com/office/drawing/2014/main" id="{BAE3D7E1-2315-441A-A76F-741B3F85CD15}"/>
              </a:ext>
            </a:extLst>
          </p:cNvPr>
          <p:cNvSpPr>
            <a:spLocks noChangeShapeType="1"/>
          </p:cNvSpPr>
          <p:nvPr/>
        </p:nvSpPr>
        <p:spPr bwMode="auto">
          <a:xfrm>
            <a:off x="6415089" y="5898234"/>
            <a:ext cx="1587" cy="1587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516" name="Rectangle 212">
            <a:extLst>
              <a:ext uri="{FF2B5EF4-FFF2-40B4-BE49-F238E27FC236}">
                <a16:creationId xmlns:a16="http://schemas.microsoft.com/office/drawing/2014/main" id="{568DFC52-865B-4407-B0B6-3E5E7DF0E8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15088" y="5898233"/>
            <a:ext cx="17462" cy="17462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517" name="Line 213">
            <a:extLst>
              <a:ext uri="{FF2B5EF4-FFF2-40B4-BE49-F238E27FC236}">
                <a16:creationId xmlns:a16="http://schemas.microsoft.com/office/drawing/2014/main" id="{C9A522E3-F655-4591-B8B7-C12BE8BFFCE6}"/>
              </a:ext>
            </a:extLst>
          </p:cNvPr>
          <p:cNvSpPr>
            <a:spLocks noChangeShapeType="1"/>
          </p:cNvSpPr>
          <p:nvPr/>
        </p:nvSpPr>
        <p:spPr bwMode="auto">
          <a:xfrm>
            <a:off x="7508875" y="5898234"/>
            <a:ext cx="1588" cy="1587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518" name="Rectangle 214">
            <a:extLst>
              <a:ext uri="{FF2B5EF4-FFF2-40B4-BE49-F238E27FC236}">
                <a16:creationId xmlns:a16="http://schemas.microsoft.com/office/drawing/2014/main" id="{4AB278D6-A12F-49C7-8FAD-8EA60CD885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08876" y="5898233"/>
            <a:ext cx="17463" cy="17462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519" name="Line 215">
            <a:extLst>
              <a:ext uri="{FF2B5EF4-FFF2-40B4-BE49-F238E27FC236}">
                <a16:creationId xmlns:a16="http://schemas.microsoft.com/office/drawing/2014/main" id="{DA6CCCAD-6B84-4AC5-BC12-4B87984BB1A6}"/>
              </a:ext>
            </a:extLst>
          </p:cNvPr>
          <p:cNvSpPr>
            <a:spLocks noChangeShapeType="1"/>
          </p:cNvSpPr>
          <p:nvPr/>
        </p:nvSpPr>
        <p:spPr bwMode="auto">
          <a:xfrm>
            <a:off x="7723189" y="5898234"/>
            <a:ext cx="1587" cy="1587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520" name="Rectangle 216">
            <a:extLst>
              <a:ext uri="{FF2B5EF4-FFF2-40B4-BE49-F238E27FC236}">
                <a16:creationId xmlns:a16="http://schemas.microsoft.com/office/drawing/2014/main" id="{90C99F16-5DF9-46BC-9963-E8E7B9ADD9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23188" y="5898233"/>
            <a:ext cx="19050" cy="17462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521" name="Line 217">
            <a:extLst>
              <a:ext uri="{FF2B5EF4-FFF2-40B4-BE49-F238E27FC236}">
                <a16:creationId xmlns:a16="http://schemas.microsoft.com/office/drawing/2014/main" id="{106A2DD6-CA14-4B10-BB0F-91A48B513CC3}"/>
              </a:ext>
            </a:extLst>
          </p:cNvPr>
          <p:cNvSpPr>
            <a:spLocks noChangeShapeType="1"/>
          </p:cNvSpPr>
          <p:nvPr/>
        </p:nvSpPr>
        <p:spPr bwMode="auto">
          <a:xfrm>
            <a:off x="8942389" y="5898234"/>
            <a:ext cx="1587" cy="1587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522" name="Rectangle 218">
            <a:extLst>
              <a:ext uri="{FF2B5EF4-FFF2-40B4-BE49-F238E27FC236}">
                <a16:creationId xmlns:a16="http://schemas.microsoft.com/office/drawing/2014/main" id="{61826940-0D2E-407B-936A-7CA7FA08DC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42388" y="5898233"/>
            <a:ext cx="19050" cy="17462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523" name="Line 219">
            <a:extLst>
              <a:ext uri="{FF2B5EF4-FFF2-40B4-BE49-F238E27FC236}">
                <a16:creationId xmlns:a16="http://schemas.microsoft.com/office/drawing/2014/main" id="{78F89678-C715-46E1-9704-A569783C75CA}"/>
              </a:ext>
            </a:extLst>
          </p:cNvPr>
          <p:cNvSpPr>
            <a:spLocks noChangeShapeType="1"/>
          </p:cNvSpPr>
          <p:nvPr/>
        </p:nvSpPr>
        <p:spPr bwMode="auto">
          <a:xfrm>
            <a:off x="9158289" y="5898234"/>
            <a:ext cx="1587" cy="1587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524" name="Rectangle 220">
            <a:extLst>
              <a:ext uri="{FF2B5EF4-FFF2-40B4-BE49-F238E27FC236}">
                <a16:creationId xmlns:a16="http://schemas.microsoft.com/office/drawing/2014/main" id="{974899DD-68A1-41B7-9E0A-17531E83A8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58288" y="5898233"/>
            <a:ext cx="17462" cy="17462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525" name="Line 221">
            <a:extLst>
              <a:ext uri="{FF2B5EF4-FFF2-40B4-BE49-F238E27FC236}">
                <a16:creationId xmlns:a16="http://schemas.microsoft.com/office/drawing/2014/main" id="{22BC61ED-2D9E-451B-A9BE-DE4B614A1CB8}"/>
              </a:ext>
            </a:extLst>
          </p:cNvPr>
          <p:cNvSpPr>
            <a:spLocks noChangeShapeType="1"/>
          </p:cNvSpPr>
          <p:nvPr/>
        </p:nvSpPr>
        <p:spPr bwMode="auto">
          <a:xfrm>
            <a:off x="10377489" y="5898234"/>
            <a:ext cx="1587" cy="1587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526" name="Rectangle 222">
            <a:extLst>
              <a:ext uri="{FF2B5EF4-FFF2-40B4-BE49-F238E27FC236}">
                <a16:creationId xmlns:a16="http://schemas.microsoft.com/office/drawing/2014/main" id="{617560E1-D383-4EA7-A696-5631030C8F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77488" y="5898233"/>
            <a:ext cx="17462" cy="17462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527" name="Line 223">
            <a:extLst>
              <a:ext uri="{FF2B5EF4-FFF2-40B4-BE49-F238E27FC236}">
                <a16:creationId xmlns:a16="http://schemas.microsoft.com/office/drawing/2014/main" id="{355A05AD-63F9-411D-AA3B-C4201F3CF8F4}"/>
              </a:ext>
            </a:extLst>
          </p:cNvPr>
          <p:cNvSpPr>
            <a:spLocks noChangeShapeType="1"/>
          </p:cNvSpPr>
          <p:nvPr/>
        </p:nvSpPr>
        <p:spPr bwMode="auto">
          <a:xfrm>
            <a:off x="10485439" y="5898234"/>
            <a:ext cx="1587" cy="1587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528" name="Rectangle 224">
            <a:extLst>
              <a:ext uri="{FF2B5EF4-FFF2-40B4-BE49-F238E27FC236}">
                <a16:creationId xmlns:a16="http://schemas.microsoft.com/office/drawing/2014/main" id="{B87F1732-CFE2-4CEB-BA7C-9DA3A8984B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85438" y="5898233"/>
            <a:ext cx="17462" cy="17462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529" name="Rectangle 225">
            <a:extLst>
              <a:ext uri="{FF2B5EF4-FFF2-40B4-BE49-F238E27FC236}">
                <a16:creationId xmlns:a16="http://schemas.microsoft.com/office/drawing/2014/main" id="{2A01D1C0-3CB9-40A8-B0A7-4D6847CF7D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1651" y="908720"/>
            <a:ext cx="8748713" cy="52388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530" name="Rectangle 226">
            <a:extLst>
              <a:ext uri="{FF2B5EF4-FFF2-40B4-BE49-F238E27FC236}">
                <a16:creationId xmlns:a16="http://schemas.microsoft.com/office/drawing/2014/main" id="{C638EF73-64A4-49D9-A8FF-A23ADF7EEC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1650" y="5863309"/>
            <a:ext cx="8694738" cy="34925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5531" name="Rectangle 3">
            <a:extLst>
              <a:ext uri="{FF2B5EF4-FFF2-40B4-BE49-F238E27FC236}">
                <a16:creationId xmlns:a16="http://schemas.microsoft.com/office/drawing/2014/main" id="{9499ACD3-1337-4EC4-99C8-95FF4C10D9E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188913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en-US" sz="2800" dirty="0"/>
              <a:t>Preparing a Flexible Budget</a:t>
            </a:r>
          </a:p>
        </p:txBody>
      </p:sp>
      <p:sp>
        <p:nvSpPr>
          <p:cNvPr id="15533" name="Line 9">
            <a:extLst>
              <a:ext uri="{FF2B5EF4-FFF2-40B4-BE49-F238E27FC236}">
                <a16:creationId xmlns:a16="http://schemas.microsoft.com/office/drawing/2014/main" id="{ED76FF8E-0EFA-4981-A677-E9D0A4796C6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400800" y="4839370"/>
            <a:ext cx="1295400" cy="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 dirty="0"/>
          </a:p>
        </p:txBody>
      </p:sp>
      <p:sp>
        <p:nvSpPr>
          <p:cNvPr id="15534" name="Rectangle 8">
            <a:extLst>
              <a:ext uri="{FF2B5EF4-FFF2-40B4-BE49-F238E27FC236}">
                <a16:creationId xmlns:a16="http://schemas.microsoft.com/office/drawing/2014/main" id="{FE8D707D-2BCF-468C-AD92-AB787D254D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54926" y="4251995"/>
            <a:ext cx="2632075" cy="1212850"/>
          </a:xfrm>
          <a:prstGeom prst="rect">
            <a:avLst/>
          </a:prstGeom>
          <a:solidFill>
            <a:srgbClr val="CCECFF"/>
          </a:solidFill>
          <a:ln w="28575">
            <a:solidFill>
              <a:schemeClr val="accent2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en-US" sz="2400" b="1" dirty="0">
                <a:latin typeface="Arial" panose="020B0604020202020204" pitchFamily="34" charset="0"/>
              </a:rPr>
              <a:t>Fixed costs are</a:t>
            </a:r>
            <a:br>
              <a:rPr lang="en-US" altLang="en-US" sz="2400" b="1" dirty="0">
                <a:latin typeface="Arial" panose="020B0604020202020204" pitchFamily="34" charset="0"/>
              </a:rPr>
            </a:br>
            <a:r>
              <a:rPr lang="en-US" altLang="en-US" sz="2400" b="1" dirty="0">
                <a:latin typeface="Arial" panose="020B0604020202020204" pitchFamily="34" charset="0"/>
              </a:rPr>
              <a:t>expressed as a</a:t>
            </a:r>
            <a:br>
              <a:rPr lang="en-US" altLang="en-US" sz="2400" b="1" dirty="0">
                <a:latin typeface="Arial" panose="020B0604020202020204" pitchFamily="34" charset="0"/>
              </a:rPr>
            </a:br>
            <a:r>
              <a:rPr lang="en-US" altLang="en-US" sz="2400" b="1" dirty="0">
                <a:latin typeface="Arial" panose="020B0604020202020204" pitchFamily="34" charset="0"/>
              </a:rPr>
              <a:t>total amount.</a:t>
            </a:r>
          </a:p>
        </p:txBody>
      </p:sp>
      <p:sp>
        <p:nvSpPr>
          <p:cNvPr id="15535" name="Line 10">
            <a:extLst>
              <a:ext uri="{FF2B5EF4-FFF2-40B4-BE49-F238E27FC236}">
                <a16:creationId xmlns:a16="http://schemas.microsoft.com/office/drawing/2014/main" id="{967185CE-1C34-4AE8-BB49-33DDBDADCB3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257800" y="2553370"/>
            <a:ext cx="762000" cy="381000"/>
          </a:xfrm>
          <a:prstGeom prst="line">
            <a:avLst/>
          </a:prstGeom>
          <a:noFill/>
          <a:ln w="76200">
            <a:solidFill>
              <a:srgbClr val="FF0066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5536" name="Rectangle 5">
            <a:extLst>
              <a:ext uri="{FF2B5EF4-FFF2-40B4-BE49-F238E27FC236}">
                <a16:creationId xmlns:a16="http://schemas.microsoft.com/office/drawing/2014/main" id="{0906D986-761D-4C33-AF26-CB6C985719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56264" y="2400971"/>
            <a:ext cx="4841875" cy="1757363"/>
          </a:xfrm>
          <a:prstGeom prst="rect">
            <a:avLst/>
          </a:prstGeom>
          <a:solidFill>
            <a:schemeClr val="accent2"/>
          </a:solidFill>
          <a:ln w="25400">
            <a:solidFill>
              <a:schemeClr val="accent2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en-US" sz="2400" b="1" dirty="0">
                <a:latin typeface="Arial" panose="020B0604020202020204" pitchFamily="34" charset="0"/>
              </a:rPr>
              <a:t>Variable costs are expressed as a constant amount per hour.</a:t>
            </a:r>
          </a:p>
          <a:p>
            <a:pPr algn="ctr">
              <a:spcBef>
                <a:spcPct val="50000"/>
              </a:spcBef>
              <a:buFontTx/>
              <a:buNone/>
            </a:pPr>
            <a:r>
              <a:rPr lang="en-US" altLang="en-US" sz="2400" b="1" dirty="0">
                <a:latin typeface="Arial" panose="020B0604020202020204" pitchFamily="34" charset="0"/>
              </a:rPr>
              <a:t>£40,000 ÷ 10,000 hours is</a:t>
            </a:r>
            <a:br>
              <a:rPr lang="en-US" altLang="en-US" sz="2400" b="1" dirty="0">
                <a:latin typeface="Arial" panose="020B0604020202020204" pitchFamily="34" charset="0"/>
              </a:rPr>
            </a:br>
            <a:r>
              <a:rPr lang="en-US" altLang="en-US" sz="2400" b="1" dirty="0">
                <a:latin typeface="Arial" panose="020B0604020202020204" pitchFamily="34" charset="0"/>
              </a:rPr>
              <a:t>£4.00 per hour.</a:t>
            </a:r>
          </a:p>
        </p:txBody>
      </p:sp>
      <p:sp>
        <p:nvSpPr>
          <p:cNvPr id="15537" name="Text Box 11">
            <a:extLst>
              <a:ext uri="{FF2B5EF4-FFF2-40B4-BE49-F238E27FC236}">
                <a16:creationId xmlns:a16="http://schemas.microsoft.com/office/drawing/2014/main" id="{8957D460-EB2D-4E3E-8CD9-3D54ACA7A3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1" y="1205583"/>
            <a:ext cx="19272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800" b="1" dirty="0" err="1">
                <a:latin typeface="Arial" panose="020B0604020202020204" pitchFamily="34" charset="0"/>
              </a:rPr>
              <a:t>CheeseCo</a:t>
            </a:r>
            <a:endParaRPr lang="en-US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C6114A-052D-4ADA-88A0-A87FB84F929E}" type="slidenum">
              <a:rPr lang="en-GB" altLang="en-US" smtClean="0"/>
              <a:pPr/>
              <a:t>14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171653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Group 236">
            <a:extLst>
              <a:ext uri="{FF2B5EF4-FFF2-40B4-BE49-F238E27FC236}">
                <a16:creationId xmlns:a16="http://schemas.microsoft.com/office/drawing/2014/main" id="{95BB20DE-19C6-4F9F-9CF9-FD402B9F0BE7}"/>
              </a:ext>
            </a:extLst>
          </p:cNvPr>
          <p:cNvGrpSpPr>
            <a:grpSpLocks/>
          </p:cNvGrpSpPr>
          <p:nvPr/>
        </p:nvGrpSpPr>
        <p:grpSpPr bwMode="auto">
          <a:xfrm>
            <a:off x="1717675" y="980729"/>
            <a:ext cx="8802688" cy="5006975"/>
            <a:chOff x="122" y="884"/>
            <a:chExt cx="5545" cy="3154"/>
          </a:xfrm>
        </p:grpSpPr>
        <p:sp>
          <p:nvSpPr>
            <p:cNvPr id="16446" name="Rectangle 235">
              <a:extLst>
                <a:ext uri="{FF2B5EF4-FFF2-40B4-BE49-F238E27FC236}">
                  <a16:creationId xmlns:a16="http://schemas.microsoft.com/office/drawing/2014/main" id="{CEB880FB-BA9C-4162-BF07-3981144F3A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" y="895"/>
              <a:ext cx="5523" cy="3121"/>
            </a:xfrm>
            <a:prstGeom prst="rect">
              <a:avLst/>
            </a:prstGeom>
            <a:noFill/>
            <a:ln w="508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447" name="Line 67">
              <a:extLst>
                <a:ext uri="{FF2B5EF4-FFF2-40B4-BE49-F238E27FC236}">
                  <a16:creationId xmlns:a16="http://schemas.microsoft.com/office/drawing/2014/main" id="{5DDFFC16-8FE7-4B79-8D05-9E11480F7B8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3" y="895"/>
              <a:ext cx="5523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448" name="Rectangle 68">
              <a:extLst>
                <a:ext uri="{FF2B5EF4-FFF2-40B4-BE49-F238E27FC236}">
                  <a16:creationId xmlns:a16="http://schemas.microsoft.com/office/drawing/2014/main" id="{B059EE56-DAD8-4F4D-94AE-6BE9EA8136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" y="895"/>
              <a:ext cx="5523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449" name="Line 69">
              <a:extLst>
                <a:ext uri="{FF2B5EF4-FFF2-40B4-BE49-F238E27FC236}">
                  <a16:creationId xmlns:a16="http://schemas.microsoft.com/office/drawing/2014/main" id="{6699E85D-30D5-4201-A39F-0FFE059C69E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3" y="895"/>
              <a:ext cx="1" cy="3132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450" name="Rectangle 70">
              <a:extLst>
                <a:ext uri="{FF2B5EF4-FFF2-40B4-BE49-F238E27FC236}">
                  <a16:creationId xmlns:a16="http://schemas.microsoft.com/office/drawing/2014/main" id="{BC6CCCD2-FD5D-4C57-9FD0-1E734C4065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" y="895"/>
              <a:ext cx="11" cy="313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451" name="Rectangle 71">
              <a:extLst>
                <a:ext uri="{FF2B5EF4-FFF2-40B4-BE49-F238E27FC236}">
                  <a16:creationId xmlns:a16="http://schemas.microsoft.com/office/drawing/2014/main" id="{6CADD256-3A5D-4DCE-B8C3-3FBE4454E0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" y="895"/>
              <a:ext cx="5523" cy="3132"/>
            </a:xfrm>
            <a:prstGeom prst="rect">
              <a:avLst/>
            </a:prstGeom>
            <a:solidFill>
              <a:srgbClr val="FFFF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452" name="Rectangle 72">
              <a:extLst>
                <a:ext uri="{FF2B5EF4-FFF2-40B4-BE49-F238E27FC236}">
                  <a16:creationId xmlns:a16="http://schemas.microsoft.com/office/drawing/2014/main" id="{80831FBE-66F3-4CA8-9680-9F8FCE15DA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18" y="1006"/>
              <a:ext cx="32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Cost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53" name="Rectangle 73">
              <a:extLst>
                <a:ext uri="{FF2B5EF4-FFF2-40B4-BE49-F238E27FC236}">
                  <a16:creationId xmlns:a16="http://schemas.microsoft.com/office/drawing/2014/main" id="{AAA71473-208A-4FBD-9045-562AEDF987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73" y="1006"/>
              <a:ext cx="344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Total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54" name="Rectangle 74">
              <a:extLst>
                <a:ext uri="{FF2B5EF4-FFF2-40B4-BE49-F238E27FC236}">
                  <a16:creationId xmlns:a16="http://schemas.microsoft.com/office/drawing/2014/main" id="{841EA2F4-0730-47C8-B801-06BC121E00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15" y="1006"/>
              <a:ext cx="1712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              Flexible Budgets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55" name="Rectangle 75">
              <a:extLst>
                <a:ext uri="{FF2B5EF4-FFF2-40B4-BE49-F238E27FC236}">
                  <a16:creationId xmlns:a16="http://schemas.microsoft.com/office/drawing/2014/main" id="{FEFCC28C-9195-4DC4-A5F4-ED2838B1EA1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71" y="1195"/>
              <a:ext cx="568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Formula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56" name="Rectangle 76">
              <a:extLst>
                <a:ext uri="{FF2B5EF4-FFF2-40B4-BE49-F238E27FC236}">
                  <a16:creationId xmlns:a16="http://schemas.microsoft.com/office/drawing/2014/main" id="{559443A2-E881-47D6-A9F5-2F73E0BB9C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50" y="1195"/>
              <a:ext cx="37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Fixed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57" name="Rectangle 77">
              <a:extLst>
                <a:ext uri="{FF2B5EF4-FFF2-40B4-BE49-F238E27FC236}">
                  <a16:creationId xmlns:a16="http://schemas.microsoft.com/office/drawing/2014/main" id="{0843C3C5-DBCA-4917-B71C-75A6E5589A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50" y="1195"/>
              <a:ext cx="36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8,000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58" name="Rectangle 78">
              <a:extLst>
                <a:ext uri="{FF2B5EF4-FFF2-40B4-BE49-F238E27FC236}">
                  <a16:creationId xmlns:a16="http://schemas.microsoft.com/office/drawing/2014/main" id="{39FB1A8B-2F76-439E-9122-8F0ABF96CC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75" y="1195"/>
              <a:ext cx="44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10,000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59" name="Rectangle 79">
              <a:extLst>
                <a:ext uri="{FF2B5EF4-FFF2-40B4-BE49-F238E27FC236}">
                  <a16:creationId xmlns:a16="http://schemas.microsoft.com/office/drawing/2014/main" id="{506FEFD0-4D4B-4F8F-B661-BB0CE6497A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78" y="1195"/>
              <a:ext cx="44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12,000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60" name="Rectangle 80">
              <a:extLst>
                <a:ext uri="{FF2B5EF4-FFF2-40B4-BE49-F238E27FC236}">
                  <a16:creationId xmlns:a16="http://schemas.microsoft.com/office/drawing/2014/main" id="{1B28FA69-82DC-4074-A472-34ED6DF815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59" y="1384"/>
              <a:ext cx="608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Per Hour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61" name="Rectangle 81">
              <a:extLst>
                <a:ext uri="{FF2B5EF4-FFF2-40B4-BE49-F238E27FC236}">
                  <a16:creationId xmlns:a16="http://schemas.microsoft.com/office/drawing/2014/main" id="{27C8BF91-5FF0-4999-95BC-00BAA8F5FB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06" y="1384"/>
              <a:ext cx="32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Cost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62" name="Rectangle 82">
              <a:extLst>
                <a:ext uri="{FF2B5EF4-FFF2-40B4-BE49-F238E27FC236}">
                  <a16:creationId xmlns:a16="http://schemas.microsoft.com/office/drawing/2014/main" id="{0F7E9392-9A3C-4360-BB61-570CADB720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28" y="1384"/>
              <a:ext cx="41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Hours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63" name="Rectangle 83">
              <a:extLst>
                <a:ext uri="{FF2B5EF4-FFF2-40B4-BE49-F238E27FC236}">
                  <a16:creationId xmlns:a16="http://schemas.microsoft.com/office/drawing/2014/main" id="{79DAA1D6-9631-4795-B2A0-9E10E71459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7" y="1384"/>
              <a:ext cx="41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Hours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64" name="Rectangle 84">
              <a:extLst>
                <a:ext uri="{FF2B5EF4-FFF2-40B4-BE49-F238E27FC236}">
                  <a16:creationId xmlns:a16="http://schemas.microsoft.com/office/drawing/2014/main" id="{B44490AD-85ED-41C6-8A76-148F10535C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01" y="1384"/>
              <a:ext cx="41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Hours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65" name="Rectangle 85">
              <a:extLst>
                <a:ext uri="{FF2B5EF4-FFF2-40B4-BE49-F238E27FC236}">
                  <a16:creationId xmlns:a16="http://schemas.microsoft.com/office/drawing/2014/main" id="{6990A3D6-58AA-42D0-B228-97DCC22B71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" y="1661"/>
              <a:ext cx="101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Machine hours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66" name="Rectangle 86">
              <a:extLst>
                <a:ext uri="{FF2B5EF4-FFF2-40B4-BE49-F238E27FC236}">
                  <a16:creationId xmlns:a16="http://schemas.microsoft.com/office/drawing/2014/main" id="{FB06DAA9-8D89-47F5-B4C5-02C4DC8C82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41" y="1661"/>
              <a:ext cx="36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8,000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67" name="Rectangle 87">
              <a:extLst>
                <a:ext uri="{FF2B5EF4-FFF2-40B4-BE49-F238E27FC236}">
                  <a16:creationId xmlns:a16="http://schemas.microsoft.com/office/drawing/2014/main" id="{7D4A765B-F7D8-4597-A356-C9D5E9830B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60" y="1661"/>
              <a:ext cx="16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68" name="Rectangle 88">
              <a:extLst>
                <a:ext uri="{FF2B5EF4-FFF2-40B4-BE49-F238E27FC236}">
                  <a16:creationId xmlns:a16="http://schemas.microsoft.com/office/drawing/2014/main" id="{6B5BD01E-27E3-4A65-8914-626DBE8D01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41" y="1661"/>
              <a:ext cx="4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69" name="Rectangle 89">
              <a:extLst>
                <a:ext uri="{FF2B5EF4-FFF2-40B4-BE49-F238E27FC236}">
                  <a16:creationId xmlns:a16="http://schemas.microsoft.com/office/drawing/2014/main" id="{EA55AC97-FEB2-4427-AD2D-5AA3312F7D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65" y="1661"/>
              <a:ext cx="44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10,000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70" name="Rectangle 90">
              <a:extLst>
                <a:ext uri="{FF2B5EF4-FFF2-40B4-BE49-F238E27FC236}">
                  <a16:creationId xmlns:a16="http://schemas.microsoft.com/office/drawing/2014/main" id="{3C018F7F-1518-49E9-BDB5-665B6DB131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84" y="1661"/>
              <a:ext cx="16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71" name="Rectangle 91">
              <a:extLst>
                <a:ext uri="{FF2B5EF4-FFF2-40B4-BE49-F238E27FC236}">
                  <a16:creationId xmlns:a16="http://schemas.microsoft.com/office/drawing/2014/main" id="{00726FA5-99E3-40A8-BAA9-C6FB2A6CD2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65" y="1661"/>
              <a:ext cx="4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72" name="Rectangle 92">
              <a:extLst>
                <a:ext uri="{FF2B5EF4-FFF2-40B4-BE49-F238E27FC236}">
                  <a16:creationId xmlns:a16="http://schemas.microsoft.com/office/drawing/2014/main" id="{548E5452-1126-4B9B-9CA5-7BE0732E17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9" y="1661"/>
              <a:ext cx="44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12,000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73" name="Rectangle 93">
              <a:extLst>
                <a:ext uri="{FF2B5EF4-FFF2-40B4-BE49-F238E27FC236}">
                  <a16:creationId xmlns:a16="http://schemas.microsoft.com/office/drawing/2014/main" id="{2B5FC31A-84F2-4C63-B607-08D9F6C6BD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" y="1661"/>
              <a:ext cx="16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74" name="Rectangle 94">
              <a:extLst>
                <a:ext uri="{FF2B5EF4-FFF2-40B4-BE49-F238E27FC236}">
                  <a16:creationId xmlns:a16="http://schemas.microsoft.com/office/drawing/2014/main" id="{1FBDCA1E-6346-4537-A3F5-346E667E2D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9" y="1661"/>
              <a:ext cx="4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75" name="Rectangle 95">
              <a:extLst>
                <a:ext uri="{FF2B5EF4-FFF2-40B4-BE49-F238E27FC236}">
                  <a16:creationId xmlns:a16="http://schemas.microsoft.com/office/drawing/2014/main" id="{37EA9DAB-3A77-4D4F-8C9D-9C7DAAAA12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" y="1939"/>
              <a:ext cx="97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Variable costs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76" name="Rectangle 96">
              <a:extLst>
                <a:ext uri="{FF2B5EF4-FFF2-40B4-BE49-F238E27FC236}">
                  <a16:creationId xmlns:a16="http://schemas.microsoft.com/office/drawing/2014/main" id="{13ECBBC7-A637-4911-9B1F-1B03A1D430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" y="2128"/>
              <a:ext cx="120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     Indirect labour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77" name="Rectangle 97">
              <a:extLst>
                <a:ext uri="{FF2B5EF4-FFF2-40B4-BE49-F238E27FC236}">
                  <a16:creationId xmlns:a16="http://schemas.microsoft.com/office/drawing/2014/main" id="{57182148-D165-4DC6-B736-9E2C184A25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64" y="2128"/>
              <a:ext cx="28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4.00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78" name="Rectangle 98">
              <a:extLst>
                <a:ext uri="{FF2B5EF4-FFF2-40B4-BE49-F238E27FC236}">
                  <a16:creationId xmlns:a16="http://schemas.microsoft.com/office/drawing/2014/main" id="{CA06BFB5-A9D7-4033-9100-3B57DBE8FB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93" y="2128"/>
              <a:ext cx="24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  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79" name="Rectangle 99">
              <a:extLst>
                <a:ext uri="{FF2B5EF4-FFF2-40B4-BE49-F238E27FC236}">
                  <a16:creationId xmlns:a16="http://schemas.microsoft.com/office/drawing/2014/main" id="{5AB6CC1A-A13A-4064-9998-BCBCCF6010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64" y="2128"/>
              <a:ext cx="4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80" name="Rectangle 100">
              <a:extLst>
                <a:ext uri="{FF2B5EF4-FFF2-40B4-BE49-F238E27FC236}">
                  <a16:creationId xmlns:a16="http://schemas.microsoft.com/office/drawing/2014/main" id="{8DFD9C28-CF94-48FE-AEE9-9BBAAA6ADD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62" y="2128"/>
              <a:ext cx="44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32,000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81" name="Rectangle 101">
              <a:extLst>
                <a:ext uri="{FF2B5EF4-FFF2-40B4-BE49-F238E27FC236}">
                  <a16:creationId xmlns:a16="http://schemas.microsoft.com/office/drawing/2014/main" id="{0F85F0A4-0D6F-4D3F-9340-F90772AA00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60" y="2128"/>
              <a:ext cx="8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£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82" name="Rectangle 102">
              <a:extLst>
                <a:ext uri="{FF2B5EF4-FFF2-40B4-BE49-F238E27FC236}">
                  <a16:creationId xmlns:a16="http://schemas.microsoft.com/office/drawing/2014/main" id="{88812873-EADC-4201-8C50-C9A034B8BD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39" y="2128"/>
              <a:ext cx="4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83" name="Rectangle 103">
              <a:extLst>
                <a:ext uri="{FF2B5EF4-FFF2-40B4-BE49-F238E27FC236}">
                  <a16:creationId xmlns:a16="http://schemas.microsoft.com/office/drawing/2014/main" id="{1DFEB486-D94B-4A0B-80B4-C171BCE930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" y="2317"/>
              <a:ext cx="1312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     Indirect material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84" name="Rectangle 104">
              <a:extLst>
                <a:ext uri="{FF2B5EF4-FFF2-40B4-BE49-F238E27FC236}">
                  <a16:creationId xmlns:a16="http://schemas.microsoft.com/office/drawing/2014/main" id="{EA4F5DBB-D11B-43BB-BC61-81046B3254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64" y="2317"/>
              <a:ext cx="28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3.00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85" name="Rectangle 105">
              <a:extLst>
                <a:ext uri="{FF2B5EF4-FFF2-40B4-BE49-F238E27FC236}">
                  <a16:creationId xmlns:a16="http://schemas.microsoft.com/office/drawing/2014/main" id="{BCB896D8-C325-47CD-B1E1-DDD759A946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93" y="2317"/>
              <a:ext cx="24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  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86" name="Rectangle 106">
              <a:extLst>
                <a:ext uri="{FF2B5EF4-FFF2-40B4-BE49-F238E27FC236}">
                  <a16:creationId xmlns:a16="http://schemas.microsoft.com/office/drawing/2014/main" id="{BBAB9082-A2A8-4EA8-AFA4-EF4831EE52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64" y="2317"/>
              <a:ext cx="4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87" name="Rectangle 107">
              <a:extLst>
                <a:ext uri="{FF2B5EF4-FFF2-40B4-BE49-F238E27FC236}">
                  <a16:creationId xmlns:a16="http://schemas.microsoft.com/office/drawing/2014/main" id="{76BF9610-EA4B-4174-912C-D724EA928F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62" y="2317"/>
              <a:ext cx="44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24,000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88" name="Rectangle 108">
              <a:extLst>
                <a:ext uri="{FF2B5EF4-FFF2-40B4-BE49-F238E27FC236}">
                  <a16:creationId xmlns:a16="http://schemas.microsoft.com/office/drawing/2014/main" id="{97B507D4-AF23-4EF6-B6D0-8DC4832FC4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60" y="2317"/>
              <a:ext cx="8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89" name="Rectangle 109">
              <a:extLst>
                <a:ext uri="{FF2B5EF4-FFF2-40B4-BE49-F238E27FC236}">
                  <a16:creationId xmlns:a16="http://schemas.microsoft.com/office/drawing/2014/main" id="{675A7421-4C48-4CB8-B6BD-7DC812B06BA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50" y="2317"/>
              <a:ext cx="4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90" name="Rectangle 110">
              <a:extLst>
                <a:ext uri="{FF2B5EF4-FFF2-40B4-BE49-F238E27FC236}">
                  <a16:creationId xmlns:a16="http://schemas.microsoft.com/office/drawing/2014/main" id="{5BEBB8DA-493B-499B-92F7-29CF0B9B33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" y="2505"/>
              <a:ext cx="632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     Power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91" name="Rectangle 111">
              <a:extLst>
                <a:ext uri="{FF2B5EF4-FFF2-40B4-BE49-F238E27FC236}">
                  <a16:creationId xmlns:a16="http://schemas.microsoft.com/office/drawing/2014/main" id="{84804066-AB37-414A-B55A-A9E25D51EE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64" y="2505"/>
              <a:ext cx="28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0.50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92" name="Rectangle 112">
              <a:extLst>
                <a:ext uri="{FF2B5EF4-FFF2-40B4-BE49-F238E27FC236}">
                  <a16:creationId xmlns:a16="http://schemas.microsoft.com/office/drawing/2014/main" id="{9BA1C07F-53E6-41CF-B197-8F942FF45D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93" y="2505"/>
              <a:ext cx="24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  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93" name="Rectangle 113">
              <a:extLst>
                <a:ext uri="{FF2B5EF4-FFF2-40B4-BE49-F238E27FC236}">
                  <a16:creationId xmlns:a16="http://schemas.microsoft.com/office/drawing/2014/main" id="{9DF1136D-1251-4EA1-9EA4-E87FC53607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64" y="2505"/>
              <a:ext cx="4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94" name="Rectangle 114">
              <a:extLst>
                <a:ext uri="{FF2B5EF4-FFF2-40B4-BE49-F238E27FC236}">
                  <a16:creationId xmlns:a16="http://schemas.microsoft.com/office/drawing/2014/main" id="{4A560FD3-3889-49B2-83C3-147BC60E11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41" y="2505"/>
              <a:ext cx="36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4,000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95" name="Rectangle 115">
              <a:extLst>
                <a:ext uri="{FF2B5EF4-FFF2-40B4-BE49-F238E27FC236}">
                  <a16:creationId xmlns:a16="http://schemas.microsoft.com/office/drawing/2014/main" id="{CD91B7A6-5F48-41E3-A306-A1838A799A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60" y="2505"/>
              <a:ext cx="16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96" name="Rectangle 116">
              <a:extLst>
                <a:ext uri="{FF2B5EF4-FFF2-40B4-BE49-F238E27FC236}">
                  <a16:creationId xmlns:a16="http://schemas.microsoft.com/office/drawing/2014/main" id="{D1924D1D-A1DC-4B84-B866-15DE9638B6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41" y="2505"/>
              <a:ext cx="4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97" name="Rectangle 117">
              <a:extLst>
                <a:ext uri="{FF2B5EF4-FFF2-40B4-BE49-F238E27FC236}">
                  <a16:creationId xmlns:a16="http://schemas.microsoft.com/office/drawing/2014/main" id="{C4CFA21D-4520-48ED-8E3C-D3B2B1FC2A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" y="2694"/>
              <a:ext cx="1264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Total variable cost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98" name="Rectangle 118">
              <a:extLst>
                <a:ext uri="{FF2B5EF4-FFF2-40B4-BE49-F238E27FC236}">
                  <a16:creationId xmlns:a16="http://schemas.microsoft.com/office/drawing/2014/main" id="{2D1C5459-8BBF-4720-AD3C-A5A55A2BF0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64" y="2694"/>
              <a:ext cx="28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7.50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499" name="Rectangle 119">
              <a:extLst>
                <a:ext uri="{FF2B5EF4-FFF2-40B4-BE49-F238E27FC236}">
                  <a16:creationId xmlns:a16="http://schemas.microsoft.com/office/drawing/2014/main" id="{B601ACD5-8BF3-4D66-8D49-34EC59CBA6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93" y="2694"/>
              <a:ext cx="24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£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500" name="Rectangle 120">
              <a:extLst>
                <a:ext uri="{FF2B5EF4-FFF2-40B4-BE49-F238E27FC236}">
                  <a16:creationId xmlns:a16="http://schemas.microsoft.com/office/drawing/2014/main" id="{F00D102D-EEC9-41E2-B77A-DC450000A9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53" y="2694"/>
              <a:ext cx="4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501" name="Rectangle 121">
              <a:extLst>
                <a:ext uri="{FF2B5EF4-FFF2-40B4-BE49-F238E27FC236}">
                  <a16:creationId xmlns:a16="http://schemas.microsoft.com/office/drawing/2014/main" id="{70B535E7-3AC2-477E-9D1A-B28CCCF542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62" y="2694"/>
              <a:ext cx="44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60,000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502" name="Rectangle 122">
              <a:extLst>
                <a:ext uri="{FF2B5EF4-FFF2-40B4-BE49-F238E27FC236}">
                  <a16:creationId xmlns:a16="http://schemas.microsoft.com/office/drawing/2014/main" id="{5B2EFA18-B172-42CA-9D81-C2E9406B1B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60" y="2694"/>
              <a:ext cx="8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£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503" name="Rectangle 123">
              <a:extLst>
                <a:ext uri="{FF2B5EF4-FFF2-40B4-BE49-F238E27FC236}">
                  <a16:creationId xmlns:a16="http://schemas.microsoft.com/office/drawing/2014/main" id="{AF4B6626-80BE-4F65-A5CA-26E8F0539A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39" y="2694"/>
              <a:ext cx="4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504" name="Rectangle 124">
              <a:extLst>
                <a:ext uri="{FF2B5EF4-FFF2-40B4-BE49-F238E27FC236}">
                  <a16:creationId xmlns:a16="http://schemas.microsoft.com/office/drawing/2014/main" id="{8EC1E198-1D92-4AE7-BE08-3BAEBE8D7F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" y="2983"/>
              <a:ext cx="792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Fixed costs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505" name="Rectangle 125">
              <a:extLst>
                <a:ext uri="{FF2B5EF4-FFF2-40B4-BE49-F238E27FC236}">
                  <a16:creationId xmlns:a16="http://schemas.microsoft.com/office/drawing/2014/main" id="{49135927-CE97-4CCE-93F2-50EBEA860C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" y="3172"/>
              <a:ext cx="1072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     Depreciation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506" name="Rectangle 126">
              <a:extLst>
                <a:ext uri="{FF2B5EF4-FFF2-40B4-BE49-F238E27FC236}">
                  <a16:creationId xmlns:a16="http://schemas.microsoft.com/office/drawing/2014/main" id="{7458CFC4-7E83-46C9-8D9B-6DB60DB1C3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73" y="3172"/>
              <a:ext cx="44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12,000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507" name="Rectangle 127">
              <a:extLst>
                <a:ext uri="{FF2B5EF4-FFF2-40B4-BE49-F238E27FC236}">
                  <a16:creationId xmlns:a16="http://schemas.microsoft.com/office/drawing/2014/main" id="{902EF475-859A-48B3-BCB9-B41B71CE3E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94" y="3172"/>
              <a:ext cx="8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£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508" name="Rectangle 128">
              <a:extLst>
                <a:ext uri="{FF2B5EF4-FFF2-40B4-BE49-F238E27FC236}">
                  <a16:creationId xmlns:a16="http://schemas.microsoft.com/office/drawing/2014/main" id="{C4A86FD9-E9B7-49B9-9EB2-242539D772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73" y="3172"/>
              <a:ext cx="4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509" name="Rectangle 129">
              <a:extLst>
                <a:ext uri="{FF2B5EF4-FFF2-40B4-BE49-F238E27FC236}">
                  <a16:creationId xmlns:a16="http://schemas.microsoft.com/office/drawing/2014/main" id="{E1465552-825E-4057-9AAF-42A0FBA6A2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" y="3361"/>
              <a:ext cx="88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     Insurance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510" name="Rectangle 130">
              <a:extLst>
                <a:ext uri="{FF2B5EF4-FFF2-40B4-BE49-F238E27FC236}">
                  <a16:creationId xmlns:a16="http://schemas.microsoft.com/office/drawing/2014/main" id="{564B05CA-D382-417F-82AA-3DBD370712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52" y="3361"/>
              <a:ext cx="36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2,000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511" name="Rectangle 131">
              <a:extLst>
                <a:ext uri="{FF2B5EF4-FFF2-40B4-BE49-F238E27FC236}">
                  <a16:creationId xmlns:a16="http://schemas.microsoft.com/office/drawing/2014/main" id="{BCF48F76-1742-4B94-A81A-041F517C38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94" y="3361"/>
              <a:ext cx="12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512" name="Rectangle 132">
              <a:extLst>
                <a:ext uri="{FF2B5EF4-FFF2-40B4-BE49-F238E27FC236}">
                  <a16:creationId xmlns:a16="http://schemas.microsoft.com/office/drawing/2014/main" id="{796EC30B-BC31-4C43-96B3-A68834359F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29" y="3361"/>
              <a:ext cx="4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513" name="Rectangle 133">
              <a:extLst>
                <a:ext uri="{FF2B5EF4-FFF2-40B4-BE49-F238E27FC236}">
                  <a16:creationId xmlns:a16="http://schemas.microsoft.com/office/drawing/2014/main" id="{A3B1DD05-244A-43DA-9356-2D51CE9BA1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" y="3550"/>
              <a:ext cx="105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Total fixed cost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514" name="Rectangle 134">
              <a:extLst>
                <a:ext uri="{FF2B5EF4-FFF2-40B4-BE49-F238E27FC236}">
                  <a16:creationId xmlns:a16="http://schemas.microsoft.com/office/drawing/2014/main" id="{C4BCD5E1-B27A-4106-966A-85C82AC8F0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" y="3738"/>
              <a:ext cx="144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solidFill>
                    <a:srgbClr val="600080"/>
                  </a:solidFill>
                  <a:latin typeface="Arial" panose="020B0604020202020204" pitchFamily="34" charset="0"/>
                </a:rPr>
                <a:t>Total overhead costs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16515" name="Line 135">
              <a:extLst>
                <a:ext uri="{FF2B5EF4-FFF2-40B4-BE49-F238E27FC236}">
                  <a16:creationId xmlns:a16="http://schemas.microsoft.com/office/drawing/2014/main" id="{CDD201F6-E838-4F82-B82E-5838ABA7DFB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33" y="895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516" name="Rectangle 136">
              <a:extLst>
                <a:ext uri="{FF2B5EF4-FFF2-40B4-BE49-F238E27FC236}">
                  <a16:creationId xmlns:a16="http://schemas.microsoft.com/office/drawing/2014/main" id="{15449516-10E3-4025-9CBC-A3D4E3FAA2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" y="884"/>
              <a:ext cx="11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517" name="Line 137">
              <a:extLst>
                <a:ext uri="{FF2B5EF4-FFF2-40B4-BE49-F238E27FC236}">
                  <a16:creationId xmlns:a16="http://schemas.microsoft.com/office/drawing/2014/main" id="{80124784-DDE6-4DA1-8BF9-792A6B90C59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645" y="895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518" name="Rectangle 138">
              <a:extLst>
                <a:ext uri="{FF2B5EF4-FFF2-40B4-BE49-F238E27FC236}">
                  <a16:creationId xmlns:a16="http://schemas.microsoft.com/office/drawing/2014/main" id="{99C2A124-55F0-4B58-923C-D888F2F487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45" y="884"/>
              <a:ext cx="11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519" name="Line 139">
              <a:extLst>
                <a:ext uri="{FF2B5EF4-FFF2-40B4-BE49-F238E27FC236}">
                  <a16:creationId xmlns:a16="http://schemas.microsoft.com/office/drawing/2014/main" id="{569811CB-EC3C-4A7D-9F9A-6FCF55F394D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081" y="895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520" name="Rectangle 140">
              <a:extLst>
                <a:ext uri="{FF2B5EF4-FFF2-40B4-BE49-F238E27FC236}">
                  <a16:creationId xmlns:a16="http://schemas.microsoft.com/office/drawing/2014/main" id="{9A9218EF-6C9A-4794-876E-B02FD8F1CD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81" y="884"/>
              <a:ext cx="11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521" name="Line 141">
              <a:extLst>
                <a:ext uri="{FF2B5EF4-FFF2-40B4-BE49-F238E27FC236}">
                  <a16:creationId xmlns:a16="http://schemas.microsoft.com/office/drawing/2014/main" id="{8D59FC7C-E412-47A3-9213-92B0E5DD4AB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770" y="895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522" name="Rectangle 142">
              <a:extLst>
                <a:ext uri="{FF2B5EF4-FFF2-40B4-BE49-F238E27FC236}">
                  <a16:creationId xmlns:a16="http://schemas.microsoft.com/office/drawing/2014/main" id="{CF78F4C1-4D1A-4294-8D30-E223F818D3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0" y="884"/>
              <a:ext cx="11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523" name="Line 143">
              <a:extLst>
                <a:ext uri="{FF2B5EF4-FFF2-40B4-BE49-F238E27FC236}">
                  <a16:creationId xmlns:a16="http://schemas.microsoft.com/office/drawing/2014/main" id="{315D473F-DA26-43C1-A763-8E210ED3303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905" y="895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524" name="Rectangle 144">
              <a:extLst>
                <a:ext uri="{FF2B5EF4-FFF2-40B4-BE49-F238E27FC236}">
                  <a16:creationId xmlns:a16="http://schemas.microsoft.com/office/drawing/2014/main" id="{45580037-4E65-4638-8989-B8B704C4B4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05" y="884"/>
              <a:ext cx="12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525" name="Line 145">
              <a:extLst>
                <a:ext uri="{FF2B5EF4-FFF2-40B4-BE49-F238E27FC236}">
                  <a16:creationId xmlns:a16="http://schemas.microsoft.com/office/drawing/2014/main" id="{B511B5A6-7D64-4608-84C8-0BD4805EBF5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673" y="895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526" name="Rectangle 146">
              <a:extLst>
                <a:ext uri="{FF2B5EF4-FFF2-40B4-BE49-F238E27FC236}">
                  <a16:creationId xmlns:a16="http://schemas.microsoft.com/office/drawing/2014/main" id="{A7A3DA6B-9001-4B2F-85FA-2AE6ADF65B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3" y="884"/>
              <a:ext cx="12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527" name="Line 147">
              <a:extLst>
                <a:ext uri="{FF2B5EF4-FFF2-40B4-BE49-F238E27FC236}">
                  <a16:creationId xmlns:a16="http://schemas.microsoft.com/office/drawing/2014/main" id="{703F6F16-1333-42BA-981D-44B86507DA2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809" y="895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528" name="Rectangle 148">
              <a:extLst>
                <a:ext uri="{FF2B5EF4-FFF2-40B4-BE49-F238E27FC236}">
                  <a16:creationId xmlns:a16="http://schemas.microsoft.com/office/drawing/2014/main" id="{400558FE-F088-43AB-AAE0-AF44F9ED47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9" y="884"/>
              <a:ext cx="11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529" name="Line 149">
              <a:extLst>
                <a:ext uri="{FF2B5EF4-FFF2-40B4-BE49-F238E27FC236}">
                  <a16:creationId xmlns:a16="http://schemas.microsoft.com/office/drawing/2014/main" id="{93B94F72-EB63-4053-8559-447BE068FAD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81" y="1184"/>
              <a:ext cx="2507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530" name="Rectangle 150">
              <a:extLst>
                <a:ext uri="{FF2B5EF4-FFF2-40B4-BE49-F238E27FC236}">
                  <a16:creationId xmlns:a16="http://schemas.microsoft.com/office/drawing/2014/main" id="{D1E6F72B-241F-4FDF-B40B-20191F3527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81" y="1184"/>
              <a:ext cx="2507" cy="1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531" name="Line 151">
              <a:extLst>
                <a:ext uri="{FF2B5EF4-FFF2-40B4-BE49-F238E27FC236}">
                  <a16:creationId xmlns:a16="http://schemas.microsoft.com/office/drawing/2014/main" id="{93310A08-7BE3-422D-B594-657561684DE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577" y="895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532" name="Rectangle 152">
              <a:extLst>
                <a:ext uri="{FF2B5EF4-FFF2-40B4-BE49-F238E27FC236}">
                  <a16:creationId xmlns:a16="http://schemas.microsoft.com/office/drawing/2014/main" id="{A0979160-7BB0-46F7-B705-19009FB27B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77" y="884"/>
              <a:ext cx="11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533" name="Line 153">
              <a:extLst>
                <a:ext uri="{FF2B5EF4-FFF2-40B4-BE49-F238E27FC236}">
                  <a16:creationId xmlns:a16="http://schemas.microsoft.com/office/drawing/2014/main" id="{B357F56D-6FA2-4777-8BA5-A78621E2A66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714" y="895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534" name="Rectangle 154">
              <a:extLst>
                <a:ext uri="{FF2B5EF4-FFF2-40B4-BE49-F238E27FC236}">
                  <a16:creationId xmlns:a16="http://schemas.microsoft.com/office/drawing/2014/main" id="{BD2213D4-9E4D-4D8E-8685-2C6F6FFF6F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14" y="884"/>
              <a:ext cx="12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535" name="Line 155">
              <a:extLst>
                <a:ext uri="{FF2B5EF4-FFF2-40B4-BE49-F238E27FC236}">
                  <a16:creationId xmlns:a16="http://schemas.microsoft.com/office/drawing/2014/main" id="{EA1798D2-8C3C-484E-A694-E2951F031C6B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414" y="895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536" name="Rectangle 156">
              <a:extLst>
                <a:ext uri="{FF2B5EF4-FFF2-40B4-BE49-F238E27FC236}">
                  <a16:creationId xmlns:a16="http://schemas.microsoft.com/office/drawing/2014/main" id="{4934109B-34AB-4187-A0B4-F7E04F8B2F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14" y="884"/>
              <a:ext cx="12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537" name="Line 157">
              <a:extLst>
                <a:ext uri="{FF2B5EF4-FFF2-40B4-BE49-F238E27FC236}">
                  <a16:creationId xmlns:a16="http://schemas.microsoft.com/office/drawing/2014/main" id="{718FBBE6-900E-4351-8E53-070C93D929A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14" y="1561"/>
              <a:ext cx="3874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538" name="Rectangle 158">
              <a:extLst>
                <a:ext uri="{FF2B5EF4-FFF2-40B4-BE49-F238E27FC236}">
                  <a16:creationId xmlns:a16="http://schemas.microsoft.com/office/drawing/2014/main" id="{37D6E641-159F-4E7B-A997-8A4D2ACC81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14" y="1561"/>
              <a:ext cx="3874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539" name="Line 159">
              <a:extLst>
                <a:ext uri="{FF2B5EF4-FFF2-40B4-BE49-F238E27FC236}">
                  <a16:creationId xmlns:a16="http://schemas.microsoft.com/office/drawing/2014/main" id="{824B9D3C-82EF-42F1-9A3A-526FE2976C7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81" y="1839"/>
              <a:ext cx="700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540" name="Rectangle 160">
              <a:extLst>
                <a:ext uri="{FF2B5EF4-FFF2-40B4-BE49-F238E27FC236}">
                  <a16:creationId xmlns:a16="http://schemas.microsoft.com/office/drawing/2014/main" id="{3ACB78EA-A201-4F81-9B06-B8FC517947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81" y="1839"/>
              <a:ext cx="700" cy="1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541" name="Line 161">
              <a:extLst>
                <a:ext uri="{FF2B5EF4-FFF2-40B4-BE49-F238E27FC236}">
                  <a16:creationId xmlns:a16="http://schemas.microsoft.com/office/drawing/2014/main" id="{42FF6FDF-D84A-454F-8602-9FB380EC50F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05" y="1839"/>
              <a:ext cx="780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542" name="Rectangle 162">
              <a:extLst>
                <a:ext uri="{FF2B5EF4-FFF2-40B4-BE49-F238E27FC236}">
                  <a16:creationId xmlns:a16="http://schemas.microsoft.com/office/drawing/2014/main" id="{116B2339-B34C-4B97-BC6A-69C8C91CD5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05" y="1839"/>
              <a:ext cx="780" cy="1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543" name="Line 163">
              <a:extLst>
                <a:ext uri="{FF2B5EF4-FFF2-40B4-BE49-F238E27FC236}">
                  <a16:creationId xmlns:a16="http://schemas.microsoft.com/office/drawing/2014/main" id="{EF718C09-A9FE-4660-BFCE-D1D2C0F17CA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809" y="1839"/>
              <a:ext cx="779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544" name="Rectangle 164">
              <a:extLst>
                <a:ext uri="{FF2B5EF4-FFF2-40B4-BE49-F238E27FC236}">
                  <a16:creationId xmlns:a16="http://schemas.microsoft.com/office/drawing/2014/main" id="{A55027EB-D257-4D61-A82F-04AFE00477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9" y="1839"/>
              <a:ext cx="779" cy="1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545" name="Line 165">
              <a:extLst>
                <a:ext uri="{FF2B5EF4-FFF2-40B4-BE49-F238E27FC236}">
                  <a16:creationId xmlns:a16="http://schemas.microsoft.com/office/drawing/2014/main" id="{E5750030-C7DB-44E8-9705-BA5BDFD4237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14" y="2683"/>
              <a:ext cx="712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546" name="Rectangle 166">
              <a:extLst>
                <a:ext uri="{FF2B5EF4-FFF2-40B4-BE49-F238E27FC236}">
                  <a16:creationId xmlns:a16="http://schemas.microsoft.com/office/drawing/2014/main" id="{F0C7B5EC-40B1-42AE-AA4C-35A54B3694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14" y="2683"/>
              <a:ext cx="712" cy="1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547" name="Line 167">
              <a:extLst>
                <a:ext uri="{FF2B5EF4-FFF2-40B4-BE49-F238E27FC236}">
                  <a16:creationId xmlns:a16="http://schemas.microsoft.com/office/drawing/2014/main" id="{3A7E184E-B02B-441C-B4EE-E3E78955ED8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81" y="2683"/>
              <a:ext cx="700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548" name="Rectangle 168">
              <a:extLst>
                <a:ext uri="{FF2B5EF4-FFF2-40B4-BE49-F238E27FC236}">
                  <a16:creationId xmlns:a16="http://schemas.microsoft.com/office/drawing/2014/main" id="{90A4E8E2-039C-45B4-A8A4-022E94580E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81" y="2683"/>
              <a:ext cx="700" cy="1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549" name="Line 169">
              <a:extLst>
                <a:ext uri="{FF2B5EF4-FFF2-40B4-BE49-F238E27FC236}">
                  <a16:creationId xmlns:a16="http://schemas.microsoft.com/office/drawing/2014/main" id="{0D85C104-5E4F-49D4-B923-4C3C1592205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05" y="2683"/>
              <a:ext cx="780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550" name="Rectangle 170">
              <a:extLst>
                <a:ext uri="{FF2B5EF4-FFF2-40B4-BE49-F238E27FC236}">
                  <a16:creationId xmlns:a16="http://schemas.microsoft.com/office/drawing/2014/main" id="{42179EB1-ED93-4753-8F1B-D2B6CDCFE6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05" y="2683"/>
              <a:ext cx="780" cy="1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551" name="Line 171">
              <a:extLst>
                <a:ext uri="{FF2B5EF4-FFF2-40B4-BE49-F238E27FC236}">
                  <a16:creationId xmlns:a16="http://schemas.microsoft.com/office/drawing/2014/main" id="{FB3A9626-300F-476B-B071-8D4A76F8BF3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809" y="2683"/>
              <a:ext cx="779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552" name="Rectangle 172">
              <a:extLst>
                <a:ext uri="{FF2B5EF4-FFF2-40B4-BE49-F238E27FC236}">
                  <a16:creationId xmlns:a16="http://schemas.microsoft.com/office/drawing/2014/main" id="{B5790CC6-D56E-4280-8863-87B11548C5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9" y="2683"/>
              <a:ext cx="779" cy="1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553" name="Line 173">
              <a:extLst>
                <a:ext uri="{FF2B5EF4-FFF2-40B4-BE49-F238E27FC236}">
                  <a16:creationId xmlns:a16="http://schemas.microsoft.com/office/drawing/2014/main" id="{BF915FC3-AC1F-46B1-8FBC-8A2AB995C5E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26" y="2872"/>
              <a:ext cx="688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554" name="Rectangle 174">
              <a:extLst>
                <a:ext uri="{FF2B5EF4-FFF2-40B4-BE49-F238E27FC236}">
                  <a16:creationId xmlns:a16="http://schemas.microsoft.com/office/drawing/2014/main" id="{EBA5C3B6-F631-4CE0-A09D-28DD9CDEA9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6" y="2872"/>
              <a:ext cx="688" cy="1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555" name="Line 175">
              <a:extLst>
                <a:ext uri="{FF2B5EF4-FFF2-40B4-BE49-F238E27FC236}">
                  <a16:creationId xmlns:a16="http://schemas.microsoft.com/office/drawing/2014/main" id="{AAE6FB0B-A0CB-4291-8882-EA2FEB77C67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26" y="2894"/>
              <a:ext cx="688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556" name="Rectangle 176">
              <a:extLst>
                <a:ext uri="{FF2B5EF4-FFF2-40B4-BE49-F238E27FC236}">
                  <a16:creationId xmlns:a16="http://schemas.microsoft.com/office/drawing/2014/main" id="{8C39BEB5-8F95-4ED6-8F91-D60E039C07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6" y="2894"/>
              <a:ext cx="688" cy="1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557" name="Line 177">
              <a:extLst>
                <a:ext uri="{FF2B5EF4-FFF2-40B4-BE49-F238E27FC236}">
                  <a16:creationId xmlns:a16="http://schemas.microsoft.com/office/drawing/2014/main" id="{20ECDA01-BF81-4D66-B481-3A38F58221D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81" y="2883"/>
              <a:ext cx="700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558" name="Rectangle 178">
              <a:extLst>
                <a:ext uri="{FF2B5EF4-FFF2-40B4-BE49-F238E27FC236}">
                  <a16:creationId xmlns:a16="http://schemas.microsoft.com/office/drawing/2014/main" id="{4453C7B3-1872-4D1A-9D81-10E872D878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81" y="2883"/>
              <a:ext cx="700" cy="1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559" name="Line 179">
              <a:extLst>
                <a:ext uri="{FF2B5EF4-FFF2-40B4-BE49-F238E27FC236}">
                  <a16:creationId xmlns:a16="http://schemas.microsoft.com/office/drawing/2014/main" id="{F15BEC75-45AB-4C51-8331-6E23128BC1D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05" y="2883"/>
              <a:ext cx="780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560" name="Rectangle 180">
              <a:extLst>
                <a:ext uri="{FF2B5EF4-FFF2-40B4-BE49-F238E27FC236}">
                  <a16:creationId xmlns:a16="http://schemas.microsoft.com/office/drawing/2014/main" id="{81F979FD-4050-4743-B771-B35768162E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05" y="2883"/>
              <a:ext cx="780" cy="1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561" name="Line 181">
              <a:extLst>
                <a:ext uri="{FF2B5EF4-FFF2-40B4-BE49-F238E27FC236}">
                  <a16:creationId xmlns:a16="http://schemas.microsoft.com/office/drawing/2014/main" id="{1A653873-AF07-4B83-8B96-2A4705871DC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809" y="2883"/>
              <a:ext cx="779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562" name="Rectangle 182">
              <a:extLst>
                <a:ext uri="{FF2B5EF4-FFF2-40B4-BE49-F238E27FC236}">
                  <a16:creationId xmlns:a16="http://schemas.microsoft.com/office/drawing/2014/main" id="{2AB25A5A-2F2E-42BB-9BEA-8B7419126F1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9" y="2883"/>
              <a:ext cx="779" cy="1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563" name="Line 183">
              <a:extLst>
                <a:ext uri="{FF2B5EF4-FFF2-40B4-BE49-F238E27FC236}">
                  <a16:creationId xmlns:a16="http://schemas.microsoft.com/office/drawing/2014/main" id="{B1C3F331-DAA6-4245-937F-744B40B32E8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81" y="3538"/>
              <a:ext cx="700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564" name="Rectangle 184">
              <a:extLst>
                <a:ext uri="{FF2B5EF4-FFF2-40B4-BE49-F238E27FC236}">
                  <a16:creationId xmlns:a16="http://schemas.microsoft.com/office/drawing/2014/main" id="{5B44C8A4-55F0-412D-83F9-3FDD148547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81" y="3538"/>
              <a:ext cx="700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565" name="Line 185">
              <a:extLst>
                <a:ext uri="{FF2B5EF4-FFF2-40B4-BE49-F238E27FC236}">
                  <a16:creationId xmlns:a16="http://schemas.microsoft.com/office/drawing/2014/main" id="{83873C1D-2B1D-434C-AFC5-9646E7718B4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05" y="3538"/>
              <a:ext cx="780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566" name="Rectangle 186">
              <a:extLst>
                <a:ext uri="{FF2B5EF4-FFF2-40B4-BE49-F238E27FC236}">
                  <a16:creationId xmlns:a16="http://schemas.microsoft.com/office/drawing/2014/main" id="{C2168130-3DAA-4704-BB35-7DE3C09D40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05" y="3538"/>
              <a:ext cx="780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567" name="Line 187">
              <a:extLst>
                <a:ext uri="{FF2B5EF4-FFF2-40B4-BE49-F238E27FC236}">
                  <a16:creationId xmlns:a16="http://schemas.microsoft.com/office/drawing/2014/main" id="{A18BB2FC-9581-4C93-B97C-65F05E8C4AC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809" y="3538"/>
              <a:ext cx="779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568" name="Rectangle 188">
              <a:extLst>
                <a:ext uri="{FF2B5EF4-FFF2-40B4-BE49-F238E27FC236}">
                  <a16:creationId xmlns:a16="http://schemas.microsoft.com/office/drawing/2014/main" id="{436038E1-2F60-4281-BCBB-8CC697CFE6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9" y="3538"/>
              <a:ext cx="779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569" name="Line 189">
              <a:extLst>
                <a:ext uri="{FF2B5EF4-FFF2-40B4-BE49-F238E27FC236}">
                  <a16:creationId xmlns:a16="http://schemas.microsoft.com/office/drawing/2014/main" id="{DD040364-9385-4EF8-91DA-6B06C34FCEB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81" y="3727"/>
              <a:ext cx="700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570" name="Rectangle 190">
              <a:extLst>
                <a:ext uri="{FF2B5EF4-FFF2-40B4-BE49-F238E27FC236}">
                  <a16:creationId xmlns:a16="http://schemas.microsoft.com/office/drawing/2014/main" id="{D6ADDBEF-3CAE-4BE2-8990-1FCB24BC5A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81" y="3727"/>
              <a:ext cx="700" cy="1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571" name="Line 191">
              <a:extLst>
                <a:ext uri="{FF2B5EF4-FFF2-40B4-BE49-F238E27FC236}">
                  <a16:creationId xmlns:a16="http://schemas.microsoft.com/office/drawing/2014/main" id="{25EEDB4F-62D4-4608-8DE3-3082EC1B58D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05" y="3727"/>
              <a:ext cx="780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572" name="Rectangle 192">
              <a:extLst>
                <a:ext uri="{FF2B5EF4-FFF2-40B4-BE49-F238E27FC236}">
                  <a16:creationId xmlns:a16="http://schemas.microsoft.com/office/drawing/2014/main" id="{525AD3A8-2DFB-4041-B2E6-1E8C5DA9D6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05" y="3727"/>
              <a:ext cx="780" cy="1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573" name="Line 193">
              <a:extLst>
                <a:ext uri="{FF2B5EF4-FFF2-40B4-BE49-F238E27FC236}">
                  <a16:creationId xmlns:a16="http://schemas.microsoft.com/office/drawing/2014/main" id="{68140791-C6D2-4F8E-AAA4-0B922ED3071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809" y="3727"/>
              <a:ext cx="779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574" name="Rectangle 194">
              <a:extLst>
                <a:ext uri="{FF2B5EF4-FFF2-40B4-BE49-F238E27FC236}">
                  <a16:creationId xmlns:a16="http://schemas.microsoft.com/office/drawing/2014/main" id="{C72C1A9A-AD65-45D5-97B7-F3572A21BA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9" y="3727"/>
              <a:ext cx="779" cy="1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575" name="Line 195">
              <a:extLst>
                <a:ext uri="{FF2B5EF4-FFF2-40B4-BE49-F238E27FC236}">
                  <a16:creationId xmlns:a16="http://schemas.microsoft.com/office/drawing/2014/main" id="{CDC3F918-F254-40BA-9456-91D4040154E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92" y="3905"/>
              <a:ext cx="678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576" name="Rectangle 196">
              <a:extLst>
                <a:ext uri="{FF2B5EF4-FFF2-40B4-BE49-F238E27FC236}">
                  <a16:creationId xmlns:a16="http://schemas.microsoft.com/office/drawing/2014/main" id="{3B91A5E2-D38D-49EE-80DF-E6BE81FB5E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92" y="3905"/>
              <a:ext cx="678" cy="1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577" name="Line 197">
              <a:extLst>
                <a:ext uri="{FF2B5EF4-FFF2-40B4-BE49-F238E27FC236}">
                  <a16:creationId xmlns:a16="http://schemas.microsoft.com/office/drawing/2014/main" id="{4204EAC4-3B22-44F5-BD6C-4919595A2EB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92" y="3927"/>
              <a:ext cx="678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578" name="Rectangle 198">
              <a:extLst>
                <a:ext uri="{FF2B5EF4-FFF2-40B4-BE49-F238E27FC236}">
                  <a16:creationId xmlns:a16="http://schemas.microsoft.com/office/drawing/2014/main" id="{47F60BE1-3A6B-4629-AB30-8E070ECB8B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92" y="3927"/>
              <a:ext cx="678" cy="1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579" name="Line 199">
              <a:extLst>
                <a:ext uri="{FF2B5EF4-FFF2-40B4-BE49-F238E27FC236}">
                  <a16:creationId xmlns:a16="http://schemas.microsoft.com/office/drawing/2014/main" id="{DA03D506-292A-4468-9B5F-A05EE6AB7BE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17" y="3905"/>
              <a:ext cx="756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580" name="Rectangle 200">
              <a:extLst>
                <a:ext uri="{FF2B5EF4-FFF2-40B4-BE49-F238E27FC236}">
                  <a16:creationId xmlns:a16="http://schemas.microsoft.com/office/drawing/2014/main" id="{1ED99B14-9874-45F9-8CCD-70856E4E12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17" y="3905"/>
              <a:ext cx="756" cy="1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581" name="Line 201">
              <a:extLst>
                <a:ext uri="{FF2B5EF4-FFF2-40B4-BE49-F238E27FC236}">
                  <a16:creationId xmlns:a16="http://schemas.microsoft.com/office/drawing/2014/main" id="{23C3BC2C-E821-4F35-B83E-C41D781159C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17" y="3927"/>
              <a:ext cx="756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582" name="Rectangle 202">
              <a:extLst>
                <a:ext uri="{FF2B5EF4-FFF2-40B4-BE49-F238E27FC236}">
                  <a16:creationId xmlns:a16="http://schemas.microsoft.com/office/drawing/2014/main" id="{47093615-E1A4-41D6-8D0B-4783314FA3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17" y="3927"/>
              <a:ext cx="756" cy="1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583" name="Line 203">
              <a:extLst>
                <a:ext uri="{FF2B5EF4-FFF2-40B4-BE49-F238E27FC236}">
                  <a16:creationId xmlns:a16="http://schemas.microsoft.com/office/drawing/2014/main" id="{A4465C6A-3E4F-4CC5-A8B7-32DED371ADF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820" y="3905"/>
              <a:ext cx="757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584" name="Rectangle 204">
              <a:extLst>
                <a:ext uri="{FF2B5EF4-FFF2-40B4-BE49-F238E27FC236}">
                  <a16:creationId xmlns:a16="http://schemas.microsoft.com/office/drawing/2014/main" id="{96A88E90-0956-4CF9-855C-9463964CF0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20" y="3905"/>
              <a:ext cx="757" cy="1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585" name="Line 205">
              <a:extLst>
                <a:ext uri="{FF2B5EF4-FFF2-40B4-BE49-F238E27FC236}">
                  <a16:creationId xmlns:a16="http://schemas.microsoft.com/office/drawing/2014/main" id="{0DCE43AF-136A-4136-9C3D-E8F5D8F3D5D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820" y="3927"/>
              <a:ext cx="757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586" name="Rectangle 206">
              <a:extLst>
                <a:ext uri="{FF2B5EF4-FFF2-40B4-BE49-F238E27FC236}">
                  <a16:creationId xmlns:a16="http://schemas.microsoft.com/office/drawing/2014/main" id="{975868B7-AA48-4486-BC0C-8AA410CB6D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20" y="3927"/>
              <a:ext cx="757" cy="1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587" name="Rectangle 207">
              <a:extLst>
                <a:ext uri="{FF2B5EF4-FFF2-40B4-BE49-F238E27FC236}">
                  <a16:creationId xmlns:a16="http://schemas.microsoft.com/office/drawing/2014/main" id="{F47B540D-B98D-4F45-8B11-388F826244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2" y="884"/>
              <a:ext cx="34" cy="314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588" name="Line 208">
              <a:extLst>
                <a:ext uri="{FF2B5EF4-FFF2-40B4-BE49-F238E27FC236}">
                  <a16:creationId xmlns:a16="http://schemas.microsoft.com/office/drawing/2014/main" id="{60E1992D-2178-4EB1-A049-CEEC29E9562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1" y="895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589" name="Rectangle 209">
              <a:extLst>
                <a:ext uri="{FF2B5EF4-FFF2-40B4-BE49-F238E27FC236}">
                  <a16:creationId xmlns:a16="http://schemas.microsoft.com/office/drawing/2014/main" id="{EE86A7C3-5A5F-4CF2-8FC1-2EE9879B6D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" y="884"/>
              <a:ext cx="11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590" name="Rectangle 210">
              <a:extLst>
                <a:ext uri="{FF2B5EF4-FFF2-40B4-BE49-F238E27FC236}">
                  <a16:creationId xmlns:a16="http://schemas.microsoft.com/office/drawing/2014/main" id="{C914712D-0AEE-4F5A-B14C-856BE89002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33" y="917"/>
              <a:ext cx="34" cy="311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591" name="Line 211">
              <a:extLst>
                <a:ext uri="{FF2B5EF4-FFF2-40B4-BE49-F238E27FC236}">
                  <a16:creationId xmlns:a16="http://schemas.microsoft.com/office/drawing/2014/main" id="{B3D7DFF2-E738-4F08-97F7-ED31A473955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3" y="4027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592" name="Rectangle 212">
              <a:extLst>
                <a:ext uri="{FF2B5EF4-FFF2-40B4-BE49-F238E27FC236}">
                  <a16:creationId xmlns:a16="http://schemas.microsoft.com/office/drawing/2014/main" id="{CA0C1E4D-B2D5-4CAD-9384-ECAD04D5D1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" y="4027"/>
              <a:ext cx="11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593" name="Line 213">
              <a:extLst>
                <a:ext uri="{FF2B5EF4-FFF2-40B4-BE49-F238E27FC236}">
                  <a16:creationId xmlns:a16="http://schemas.microsoft.com/office/drawing/2014/main" id="{315C40E2-E636-4A51-AAEA-F15DA8D6E55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1" y="4027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594" name="Rectangle 214">
              <a:extLst>
                <a:ext uri="{FF2B5EF4-FFF2-40B4-BE49-F238E27FC236}">
                  <a16:creationId xmlns:a16="http://schemas.microsoft.com/office/drawing/2014/main" id="{5E2C87B3-F939-4E8B-BBC1-6FCC390C75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" y="4027"/>
              <a:ext cx="11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595" name="Line 215">
              <a:extLst>
                <a:ext uri="{FF2B5EF4-FFF2-40B4-BE49-F238E27FC236}">
                  <a16:creationId xmlns:a16="http://schemas.microsoft.com/office/drawing/2014/main" id="{9725F481-9CB8-437D-8A43-725631B2B43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14" y="4027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596" name="Rectangle 216">
              <a:extLst>
                <a:ext uri="{FF2B5EF4-FFF2-40B4-BE49-F238E27FC236}">
                  <a16:creationId xmlns:a16="http://schemas.microsoft.com/office/drawing/2014/main" id="{82E2893F-9B3F-4838-B4DA-DF60989222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14" y="4027"/>
              <a:ext cx="12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597" name="Line 217">
              <a:extLst>
                <a:ext uri="{FF2B5EF4-FFF2-40B4-BE49-F238E27FC236}">
                  <a16:creationId xmlns:a16="http://schemas.microsoft.com/office/drawing/2014/main" id="{62F962AB-F479-458C-9A22-6FFCD05140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14" y="4027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598" name="Rectangle 218">
              <a:extLst>
                <a:ext uri="{FF2B5EF4-FFF2-40B4-BE49-F238E27FC236}">
                  <a16:creationId xmlns:a16="http://schemas.microsoft.com/office/drawing/2014/main" id="{446C6360-A215-481E-9D15-9BE4155702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14" y="4027"/>
              <a:ext cx="12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599" name="Line 219">
              <a:extLst>
                <a:ext uri="{FF2B5EF4-FFF2-40B4-BE49-F238E27FC236}">
                  <a16:creationId xmlns:a16="http://schemas.microsoft.com/office/drawing/2014/main" id="{D2CEA821-F1DA-45A4-8367-2DCBE29787D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81" y="4027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600" name="Rectangle 220">
              <a:extLst>
                <a:ext uri="{FF2B5EF4-FFF2-40B4-BE49-F238E27FC236}">
                  <a16:creationId xmlns:a16="http://schemas.microsoft.com/office/drawing/2014/main" id="{7FB254BC-2F44-45D1-A6A3-E27D5DCF5F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81" y="4027"/>
              <a:ext cx="11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601" name="Line 221">
              <a:extLst>
                <a:ext uri="{FF2B5EF4-FFF2-40B4-BE49-F238E27FC236}">
                  <a16:creationId xmlns:a16="http://schemas.microsoft.com/office/drawing/2014/main" id="{218833A3-3C22-4DF9-A94D-4AA162026F4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70" y="4027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602" name="Rectangle 222">
              <a:extLst>
                <a:ext uri="{FF2B5EF4-FFF2-40B4-BE49-F238E27FC236}">
                  <a16:creationId xmlns:a16="http://schemas.microsoft.com/office/drawing/2014/main" id="{93AC589E-E27B-4DD0-8811-8912D3C73E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0" y="4027"/>
              <a:ext cx="11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603" name="Line 223">
              <a:extLst>
                <a:ext uri="{FF2B5EF4-FFF2-40B4-BE49-F238E27FC236}">
                  <a16:creationId xmlns:a16="http://schemas.microsoft.com/office/drawing/2014/main" id="{4DC9E045-7A71-4BBC-91DC-2BAF8AF2DA0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05" y="4027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604" name="Rectangle 224">
              <a:extLst>
                <a:ext uri="{FF2B5EF4-FFF2-40B4-BE49-F238E27FC236}">
                  <a16:creationId xmlns:a16="http://schemas.microsoft.com/office/drawing/2014/main" id="{CD406960-E418-43B9-AD28-B093C13686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05" y="4027"/>
              <a:ext cx="12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605" name="Line 225">
              <a:extLst>
                <a:ext uri="{FF2B5EF4-FFF2-40B4-BE49-F238E27FC236}">
                  <a16:creationId xmlns:a16="http://schemas.microsoft.com/office/drawing/2014/main" id="{350188FE-0012-48A4-8C73-E9A9464AD00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73" y="4027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606" name="Rectangle 226">
              <a:extLst>
                <a:ext uri="{FF2B5EF4-FFF2-40B4-BE49-F238E27FC236}">
                  <a16:creationId xmlns:a16="http://schemas.microsoft.com/office/drawing/2014/main" id="{EE52CD95-B821-48D6-90BA-6695B38DC7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3" y="4027"/>
              <a:ext cx="12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607" name="Line 227">
              <a:extLst>
                <a:ext uri="{FF2B5EF4-FFF2-40B4-BE49-F238E27FC236}">
                  <a16:creationId xmlns:a16="http://schemas.microsoft.com/office/drawing/2014/main" id="{1A3B653C-7A4F-4939-86D2-F6F3B6A8E5C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809" y="4027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608" name="Rectangle 228">
              <a:extLst>
                <a:ext uri="{FF2B5EF4-FFF2-40B4-BE49-F238E27FC236}">
                  <a16:creationId xmlns:a16="http://schemas.microsoft.com/office/drawing/2014/main" id="{248F8563-C0C4-431A-874B-0FA62AE9B7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9" y="4027"/>
              <a:ext cx="11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609" name="Line 229">
              <a:extLst>
                <a:ext uri="{FF2B5EF4-FFF2-40B4-BE49-F238E27FC236}">
                  <a16:creationId xmlns:a16="http://schemas.microsoft.com/office/drawing/2014/main" id="{B260B1DD-EF2A-4C55-BF5E-8ECF2B35D36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577" y="4027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610" name="Rectangle 230">
              <a:extLst>
                <a:ext uri="{FF2B5EF4-FFF2-40B4-BE49-F238E27FC236}">
                  <a16:creationId xmlns:a16="http://schemas.microsoft.com/office/drawing/2014/main" id="{22C0B275-B5BE-426A-A0E2-0D6E28150E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77" y="4027"/>
              <a:ext cx="11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611" name="Line 231">
              <a:extLst>
                <a:ext uri="{FF2B5EF4-FFF2-40B4-BE49-F238E27FC236}">
                  <a16:creationId xmlns:a16="http://schemas.microsoft.com/office/drawing/2014/main" id="{EFDBE254-0E33-4F50-B34A-C4E56F26243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645" y="4027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612" name="Rectangle 232">
              <a:extLst>
                <a:ext uri="{FF2B5EF4-FFF2-40B4-BE49-F238E27FC236}">
                  <a16:creationId xmlns:a16="http://schemas.microsoft.com/office/drawing/2014/main" id="{18C6563C-28FA-4FFC-A321-A651637723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45" y="4027"/>
              <a:ext cx="11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613" name="Rectangle 233">
              <a:extLst>
                <a:ext uri="{FF2B5EF4-FFF2-40B4-BE49-F238E27FC236}">
                  <a16:creationId xmlns:a16="http://schemas.microsoft.com/office/drawing/2014/main" id="{896B879E-3EAA-4D8E-B632-34F4859257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6" y="884"/>
              <a:ext cx="5511" cy="3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614" name="Rectangle 234">
              <a:extLst>
                <a:ext uri="{FF2B5EF4-FFF2-40B4-BE49-F238E27FC236}">
                  <a16:creationId xmlns:a16="http://schemas.microsoft.com/office/drawing/2014/main" id="{C5F65133-5412-4CBD-9650-AEDF729109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6" y="4005"/>
              <a:ext cx="5477" cy="2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16387" name="Rectangle 3">
            <a:extLst>
              <a:ext uri="{FF2B5EF4-FFF2-40B4-BE49-F238E27FC236}">
                <a16:creationId xmlns:a16="http://schemas.microsoft.com/office/drawing/2014/main" id="{4C3CBCF4-B0DE-4F39-85E4-6E7F44BFE33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198438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en-US" sz="2800" dirty="0"/>
              <a:t>Preparing a Flexible Budget</a:t>
            </a:r>
          </a:p>
        </p:txBody>
      </p:sp>
      <p:sp>
        <p:nvSpPr>
          <p:cNvPr id="16389" name="Freeform 5">
            <a:extLst>
              <a:ext uri="{FF2B5EF4-FFF2-40B4-BE49-F238E27FC236}">
                <a16:creationId xmlns:a16="http://schemas.microsoft.com/office/drawing/2014/main" id="{492CA552-1D64-44BD-A3E2-EB366A06A217}"/>
              </a:ext>
            </a:extLst>
          </p:cNvPr>
          <p:cNvSpPr>
            <a:spLocks/>
          </p:cNvSpPr>
          <p:nvPr/>
        </p:nvSpPr>
        <p:spPr bwMode="auto">
          <a:xfrm>
            <a:off x="7462838" y="2976216"/>
            <a:ext cx="1382712" cy="1987550"/>
          </a:xfrm>
          <a:custGeom>
            <a:avLst/>
            <a:gdLst>
              <a:gd name="T0" fmla="*/ 2147483647 w 871"/>
              <a:gd name="T1" fmla="*/ 2147483647 h 1252"/>
              <a:gd name="T2" fmla="*/ 2147483647 w 871"/>
              <a:gd name="T3" fmla="*/ 2147483647 h 1252"/>
              <a:gd name="T4" fmla="*/ 2147483647 w 871"/>
              <a:gd name="T5" fmla="*/ 2147483647 h 1252"/>
              <a:gd name="T6" fmla="*/ 2147483647 w 871"/>
              <a:gd name="T7" fmla="*/ 2147483647 h 1252"/>
              <a:gd name="T8" fmla="*/ 2147483647 w 871"/>
              <a:gd name="T9" fmla="*/ 2147483647 h 1252"/>
              <a:gd name="T10" fmla="*/ 2147483647 w 871"/>
              <a:gd name="T11" fmla="*/ 2147483647 h 1252"/>
              <a:gd name="T12" fmla="*/ 2147483647 w 871"/>
              <a:gd name="T13" fmla="*/ 2147483647 h 1252"/>
              <a:gd name="T14" fmla="*/ 2147483647 w 871"/>
              <a:gd name="T15" fmla="*/ 2147483647 h 1252"/>
              <a:gd name="T16" fmla="*/ 2147483647 w 871"/>
              <a:gd name="T17" fmla="*/ 2147483647 h 1252"/>
              <a:gd name="T18" fmla="*/ 2147483647 w 871"/>
              <a:gd name="T19" fmla="*/ 2147483647 h 1252"/>
              <a:gd name="T20" fmla="*/ 2147483647 w 871"/>
              <a:gd name="T21" fmla="*/ 2147483647 h 1252"/>
              <a:gd name="T22" fmla="*/ 2147483647 w 871"/>
              <a:gd name="T23" fmla="*/ 2147483647 h 1252"/>
              <a:gd name="T24" fmla="*/ 2147483647 w 871"/>
              <a:gd name="T25" fmla="*/ 2147483647 h 1252"/>
              <a:gd name="T26" fmla="*/ 2147483647 w 871"/>
              <a:gd name="T27" fmla="*/ 2147483647 h 1252"/>
              <a:gd name="T28" fmla="*/ 2147483647 w 871"/>
              <a:gd name="T29" fmla="*/ 2147483647 h 1252"/>
              <a:gd name="T30" fmla="*/ 2147483647 w 871"/>
              <a:gd name="T31" fmla="*/ 2147483647 h 1252"/>
              <a:gd name="T32" fmla="*/ 2147483647 w 871"/>
              <a:gd name="T33" fmla="*/ 2147483647 h 1252"/>
              <a:gd name="T34" fmla="*/ 2147483647 w 871"/>
              <a:gd name="T35" fmla="*/ 2147483647 h 1252"/>
              <a:gd name="T36" fmla="*/ 2147483647 w 871"/>
              <a:gd name="T37" fmla="*/ 2147483647 h 1252"/>
              <a:gd name="T38" fmla="*/ 2147483647 w 871"/>
              <a:gd name="T39" fmla="*/ 2147483647 h 1252"/>
              <a:gd name="T40" fmla="*/ 2147483647 w 871"/>
              <a:gd name="T41" fmla="*/ 2147483647 h 1252"/>
              <a:gd name="T42" fmla="*/ 2147483647 w 871"/>
              <a:gd name="T43" fmla="*/ 2147483647 h 1252"/>
              <a:gd name="T44" fmla="*/ 2147483647 w 871"/>
              <a:gd name="T45" fmla="*/ 2147483647 h 1252"/>
              <a:gd name="T46" fmla="*/ 2147483647 w 871"/>
              <a:gd name="T47" fmla="*/ 2147483647 h 1252"/>
              <a:gd name="T48" fmla="*/ 2147483647 w 871"/>
              <a:gd name="T49" fmla="*/ 2147483647 h 1252"/>
              <a:gd name="T50" fmla="*/ 2147483647 w 871"/>
              <a:gd name="T51" fmla="*/ 2147483647 h 1252"/>
              <a:gd name="T52" fmla="*/ 2147483647 w 871"/>
              <a:gd name="T53" fmla="*/ 2147483647 h 1252"/>
              <a:gd name="T54" fmla="*/ 2147483647 w 871"/>
              <a:gd name="T55" fmla="*/ 2147483647 h 1252"/>
              <a:gd name="T56" fmla="*/ 2147483647 w 871"/>
              <a:gd name="T57" fmla="*/ 2147483647 h 1252"/>
              <a:gd name="T58" fmla="*/ 2147483647 w 871"/>
              <a:gd name="T59" fmla="*/ 2147483647 h 1252"/>
              <a:gd name="T60" fmla="*/ 2147483647 w 871"/>
              <a:gd name="T61" fmla="*/ 2147483647 h 1252"/>
              <a:gd name="T62" fmla="*/ 2147483647 w 871"/>
              <a:gd name="T63" fmla="*/ 2147483647 h 1252"/>
              <a:gd name="T64" fmla="*/ 2147483647 w 871"/>
              <a:gd name="T65" fmla="*/ 2147483647 h 1252"/>
              <a:gd name="T66" fmla="*/ 2147483647 w 871"/>
              <a:gd name="T67" fmla="*/ 2147483647 h 1252"/>
              <a:gd name="T68" fmla="*/ 0 w 871"/>
              <a:gd name="T69" fmla="*/ 2147483647 h 1252"/>
              <a:gd name="T70" fmla="*/ 2147483647 w 871"/>
              <a:gd name="T71" fmla="*/ 0 h 1252"/>
              <a:gd name="T72" fmla="*/ 2147483647 w 871"/>
              <a:gd name="T73" fmla="*/ 2147483647 h 1252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871"/>
              <a:gd name="T112" fmla="*/ 0 h 1252"/>
              <a:gd name="T113" fmla="*/ 871 w 871"/>
              <a:gd name="T114" fmla="*/ 1252 h 1252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871" h="1252">
                <a:moveTo>
                  <a:pt x="240" y="89"/>
                </a:moveTo>
                <a:lnTo>
                  <a:pt x="282" y="122"/>
                </a:lnTo>
                <a:lnTo>
                  <a:pt x="353" y="170"/>
                </a:lnTo>
                <a:lnTo>
                  <a:pt x="424" y="226"/>
                </a:lnTo>
                <a:lnTo>
                  <a:pt x="486" y="286"/>
                </a:lnTo>
                <a:lnTo>
                  <a:pt x="549" y="351"/>
                </a:lnTo>
                <a:lnTo>
                  <a:pt x="602" y="418"/>
                </a:lnTo>
                <a:lnTo>
                  <a:pt x="662" y="487"/>
                </a:lnTo>
                <a:lnTo>
                  <a:pt x="706" y="562"/>
                </a:lnTo>
                <a:lnTo>
                  <a:pt x="748" y="633"/>
                </a:lnTo>
                <a:lnTo>
                  <a:pt x="788" y="712"/>
                </a:lnTo>
                <a:lnTo>
                  <a:pt x="812" y="790"/>
                </a:lnTo>
                <a:lnTo>
                  <a:pt x="838" y="862"/>
                </a:lnTo>
                <a:lnTo>
                  <a:pt x="857" y="942"/>
                </a:lnTo>
                <a:lnTo>
                  <a:pt x="864" y="1013"/>
                </a:lnTo>
                <a:lnTo>
                  <a:pt x="870" y="1089"/>
                </a:lnTo>
                <a:lnTo>
                  <a:pt x="868" y="1162"/>
                </a:lnTo>
                <a:lnTo>
                  <a:pt x="862" y="1229"/>
                </a:lnTo>
                <a:lnTo>
                  <a:pt x="853" y="1251"/>
                </a:lnTo>
                <a:lnTo>
                  <a:pt x="859" y="1160"/>
                </a:lnTo>
                <a:lnTo>
                  <a:pt x="852" y="1091"/>
                </a:lnTo>
                <a:lnTo>
                  <a:pt x="836" y="1021"/>
                </a:lnTo>
                <a:lnTo>
                  <a:pt x="812" y="952"/>
                </a:lnTo>
                <a:lnTo>
                  <a:pt x="778" y="882"/>
                </a:lnTo>
                <a:lnTo>
                  <a:pt x="738" y="803"/>
                </a:lnTo>
                <a:lnTo>
                  <a:pt x="689" y="729"/>
                </a:lnTo>
                <a:lnTo>
                  <a:pt x="632" y="661"/>
                </a:lnTo>
                <a:lnTo>
                  <a:pt x="571" y="585"/>
                </a:lnTo>
                <a:lnTo>
                  <a:pt x="500" y="514"/>
                </a:lnTo>
                <a:lnTo>
                  <a:pt x="429" y="451"/>
                </a:lnTo>
                <a:lnTo>
                  <a:pt x="352" y="387"/>
                </a:lnTo>
                <a:lnTo>
                  <a:pt x="272" y="329"/>
                </a:lnTo>
                <a:lnTo>
                  <a:pt x="187" y="274"/>
                </a:lnTo>
                <a:lnTo>
                  <a:pt x="158" y="365"/>
                </a:lnTo>
                <a:lnTo>
                  <a:pt x="0" y="65"/>
                </a:lnTo>
                <a:lnTo>
                  <a:pt x="264" y="0"/>
                </a:lnTo>
                <a:lnTo>
                  <a:pt x="240" y="89"/>
                </a:lnTo>
              </a:path>
            </a:pathLst>
          </a:custGeom>
          <a:solidFill>
            <a:srgbClr val="FF0066"/>
          </a:solidFill>
          <a:ln w="12700" cap="rnd" cmpd="sng">
            <a:solidFill>
              <a:srgbClr val="FC0128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en-GB"/>
          </a:p>
        </p:txBody>
      </p:sp>
      <p:sp>
        <p:nvSpPr>
          <p:cNvPr id="16390" name="Oval 10">
            <a:extLst>
              <a:ext uri="{FF2B5EF4-FFF2-40B4-BE49-F238E27FC236}">
                <a16:creationId xmlns:a16="http://schemas.microsoft.com/office/drawing/2014/main" id="{2025E238-D097-4C49-986E-B53EAA0CBE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65900" y="2104678"/>
            <a:ext cx="965200" cy="584200"/>
          </a:xfrm>
          <a:prstGeom prst="ellipse">
            <a:avLst/>
          </a:prstGeom>
          <a:noFill/>
          <a:ln w="25400">
            <a:solidFill>
              <a:srgbClr val="438E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6391" name="Oval 13">
            <a:extLst>
              <a:ext uri="{FF2B5EF4-FFF2-40B4-BE49-F238E27FC236}">
                <a16:creationId xmlns:a16="http://schemas.microsoft.com/office/drawing/2014/main" id="{E0457448-337A-4A8A-B967-27B7608683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0" y="2777778"/>
            <a:ext cx="965200" cy="584200"/>
          </a:xfrm>
          <a:prstGeom prst="ellipse">
            <a:avLst/>
          </a:prstGeom>
          <a:noFill/>
          <a:ln w="25400">
            <a:solidFill>
              <a:srgbClr val="FC012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grpSp>
        <p:nvGrpSpPr>
          <p:cNvPr id="16392" name="Group 18">
            <a:extLst>
              <a:ext uri="{FF2B5EF4-FFF2-40B4-BE49-F238E27FC236}">
                <a16:creationId xmlns:a16="http://schemas.microsoft.com/office/drawing/2014/main" id="{E4D7C66E-50AE-437C-8462-AC90FD53A4AF}"/>
              </a:ext>
            </a:extLst>
          </p:cNvPr>
          <p:cNvGrpSpPr>
            <a:grpSpLocks/>
          </p:cNvGrpSpPr>
          <p:nvPr/>
        </p:nvGrpSpPr>
        <p:grpSpPr bwMode="auto">
          <a:xfrm>
            <a:off x="3289300" y="4238278"/>
            <a:ext cx="6375400" cy="736600"/>
            <a:chOff x="1112" y="2936"/>
            <a:chExt cx="4016" cy="464"/>
          </a:xfrm>
        </p:grpSpPr>
        <p:sp>
          <p:nvSpPr>
            <p:cNvPr id="16398" name="Rectangle 7">
              <a:extLst>
                <a:ext uri="{FF2B5EF4-FFF2-40B4-BE49-F238E27FC236}">
                  <a16:creationId xmlns:a16="http://schemas.microsoft.com/office/drawing/2014/main" id="{5235193C-9CEC-414C-B46B-0CFD620727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12" y="2936"/>
              <a:ext cx="4016" cy="464"/>
            </a:xfrm>
            <a:prstGeom prst="rect">
              <a:avLst/>
            </a:prstGeom>
            <a:solidFill>
              <a:srgbClr val="CCECFF"/>
            </a:solidFill>
            <a:ln w="25400">
              <a:solidFill>
                <a:srgbClr val="FC0128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399" name="Rectangle 8">
              <a:extLst>
                <a:ext uri="{FF2B5EF4-FFF2-40B4-BE49-F238E27FC236}">
                  <a16:creationId xmlns:a16="http://schemas.microsoft.com/office/drawing/2014/main" id="{E2D974DF-4CD1-496F-9BEA-F0D8C27D13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25" y="3025"/>
              <a:ext cx="3790" cy="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en-US" altLang="en-US" sz="2400" b="1" dirty="0">
                  <a:latin typeface="Arial" panose="020B0604020202020204" pitchFamily="34" charset="0"/>
                </a:rPr>
                <a:t> £4.00 per hour × 8,000 hours = £32,000 </a:t>
              </a:r>
            </a:p>
          </p:txBody>
        </p:sp>
      </p:grpSp>
      <p:sp>
        <p:nvSpPr>
          <p:cNvPr id="16393" name="Oval 9">
            <a:extLst>
              <a:ext uri="{FF2B5EF4-FFF2-40B4-BE49-F238E27FC236}">
                <a16:creationId xmlns:a16="http://schemas.microsoft.com/office/drawing/2014/main" id="{5762B2BD-54BB-4BD5-BFD9-5509AA2EB6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94100" y="4314478"/>
            <a:ext cx="965200" cy="584200"/>
          </a:xfrm>
          <a:prstGeom prst="ellipse">
            <a:avLst/>
          </a:prstGeom>
          <a:noFill/>
          <a:ln w="25400">
            <a:solidFill>
              <a:srgbClr val="FF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6394" name="Line 11">
            <a:extLst>
              <a:ext uri="{FF2B5EF4-FFF2-40B4-BE49-F238E27FC236}">
                <a16:creationId xmlns:a16="http://schemas.microsoft.com/office/drawing/2014/main" id="{8D260F2E-EF5E-40B7-B7CA-FC827675B79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172200" y="2549178"/>
            <a:ext cx="457200" cy="1828800"/>
          </a:xfrm>
          <a:prstGeom prst="line">
            <a:avLst/>
          </a:prstGeom>
          <a:noFill/>
          <a:ln w="25400">
            <a:solidFill>
              <a:srgbClr val="438E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6395" name="Oval 12">
            <a:extLst>
              <a:ext uri="{FF2B5EF4-FFF2-40B4-BE49-F238E27FC236}">
                <a16:creationId xmlns:a16="http://schemas.microsoft.com/office/drawing/2014/main" id="{301C12DF-A7BC-48EB-8838-A75A59D282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5200" y="4314478"/>
            <a:ext cx="965200" cy="584200"/>
          </a:xfrm>
          <a:prstGeom prst="ellipse">
            <a:avLst/>
          </a:prstGeom>
          <a:noFill/>
          <a:ln w="25400">
            <a:solidFill>
              <a:srgbClr val="3399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6396" name="Line 14">
            <a:extLst>
              <a:ext uri="{FF2B5EF4-FFF2-40B4-BE49-F238E27FC236}">
                <a16:creationId xmlns:a16="http://schemas.microsoft.com/office/drawing/2014/main" id="{F0D9952E-01AB-4D2A-AC4D-561ED5ECAEA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038600" y="3234978"/>
            <a:ext cx="668338" cy="1066800"/>
          </a:xfrm>
          <a:prstGeom prst="line">
            <a:avLst/>
          </a:prstGeom>
          <a:noFill/>
          <a:ln w="25400">
            <a:solidFill>
              <a:srgbClr val="FC0128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6397" name="Text Box 19">
            <a:extLst>
              <a:ext uri="{FF2B5EF4-FFF2-40B4-BE49-F238E27FC236}">
                <a16:creationId xmlns:a16="http://schemas.microsoft.com/office/drawing/2014/main" id="{B6B0F4CF-908B-4E35-B704-B152754365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1214" y="1277591"/>
            <a:ext cx="19272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800" b="1" dirty="0" err="1">
                <a:latin typeface="Arial" panose="020B0604020202020204" pitchFamily="34" charset="0"/>
              </a:rPr>
              <a:t>CheeseCo</a:t>
            </a:r>
            <a:endParaRPr lang="en-US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C6114A-052D-4ADA-88A0-A87FB84F929E}" type="slidenum">
              <a:rPr lang="en-GB" altLang="en-US" smtClean="0"/>
              <a:pPr/>
              <a:t>15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351330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75DE0E2B-8643-422B-94F5-D999C58E242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188913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en-US" sz="2800" dirty="0"/>
              <a:t>Preparing a Flexible Budget</a:t>
            </a:r>
          </a:p>
        </p:txBody>
      </p:sp>
      <p:grpSp>
        <p:nvGrpSpPr>
          <p:cNvPr id="17412" name="Group 284">
            <a:extLst>
              <a:ext uri="{FF2B5EF4-FFF2-40B4-BE49-F238E27FC236}">
                <a16:creationId xmlns:a16="http://schemas.microsoft.com/office/drawing/2014/main" id="{B690093D-7D53-4C14-B59C-CB9DA352635A}"/>
              </a:ext>
            </a:extLst>
          </p:cNvPr>
          <p:cNvGrpSpPr>
            <a:grpSpLocks/>
          </p:cNvGrpSpPr>
          <p:nvPr/>
        </p:nvGrpSpPr>
        <p:grpSpPr bwMode="auto">
          <a:xfrm>
            <a:off x="1717675" y="980729"/>
            <a:ext cx="8802688" cy="5006975"/>
            <a:chOff x="122" y="884"/>
            <a:chExt cx="5545" cy="3154"/>
          </a:xfrm>
        </p:grpSpPr>
        <p:sp>
          <p:nvSpPr>
            <p:cNvPr id="17414" name="Rectangle 283">
              <a:extLst>
                <a:ext uri="{FF2B5EF4-FFF2-40B4-BE49-F238E27FC236}">
                  <a16:creationId xmlns:a16="http://schemas.microsoft.com/office/drawing/2014/main" id="{40CF262F-F737-4895-BE6C-B2AC0D3A03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" y="895"/>
              <a:ext cx="5523" cy="3121"/>
            </a:xfrm>
            <a:prstGeom prst="rect">
              <a:avLst/>
            </a:prstGeom>
            <a:noFill/>
            <a:ln w="508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grpSp>
          <p:nvGrpSpPr>
            <p:cNvPr id="17415" name="Group 254">
              <a:extLst>
                <a:ext uri="{FF2B5EF4-FFF2-40B4-BE49-F238E27FC236}">
                  <a16:creationId xmlns:a16="http://schemas.microsoft.com/office/drawing/2014/main" id="{4206C25D-2A50-4BE7-BFEC-5EBDAF31D44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33" y="884"/>
              <a:ext cx="5523" cy="3143"/>
              <a:chOff x="133" y="884"/>
              <a:chExt cx="5523" cy="3143"/>
            </a:xfrm>
          </p:grpSpPr>
          <p:sp>
            <p:nvSpPr>
              <p:cNvPr id="17444" name="Line 54">
                <a:extLst>
                  <a:ext uri="{FF2B5EF4-FFF2-40B4-BE49-F238E27FC236}">
                    <a16:creationId xmlns:a16="http://schemas.microsoft.com/office/drawing/2014/main" id="{30C6529E-F38C-4F64-A04A-4AE5EACCF33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33" y="895"/>
                <a:ext cx="5523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445" name="Rectangle 55">
                <a:extLst>
                  <a:ext uri="{FF2B5EF4-FFF2-40B4-BE49-F238E27FC236}">
                    <a16:creationId xmlns:a16="http://schemas.microsoft.com/office/drawing/2014/main" id="{9741E6E4-6F6D-4755-A91F-B7ACFE6684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3" y="895"/>
                <a:ext cx="5523" cy="11"/>
              </a:xfrm>
              <a:prstGeom prst="rect">
                <a:avLst/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46" name="Line 56">
                <a:extLst>
                  <a:ext uri="{FF2B5EF4-FFF2-40B4-BE49-F238E27FC236}">
                    <a16:creationId xmlns:a16="http://schemas.microsoft.com/office/drawing/2014/main" id="{2D598ADD-D796-4548-B438-966F4B2802A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33" y="895"/>
                <a:ext cx="1" cy="3132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447" name="Rectangle 57">
                <a:extLst>
                  <a:ext uri="{FF2B5EF4-FFF2-40B4-BE49-F238E27FC236}">
                    <a16:creationId xmlns:a16="http://schemas.microsoft.com/office/drawing/2014/main" id="{54E1AA6B-F156-4EC9-B8D5-821ED1084D8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3" y="895"/>
                <a:ext cx="11" cy="3132"/>
              </a:xfrm>
              <a:prstGeom prst="rect">
                <a:avLst/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48" name="Rectangle 58">
                <a:extLst>
                  <a:ext uri="{FF2B5EF4-FFF2-40B4-BE49-F238E27FC236}">
                    <a16:creationId xmlns:a16="http://schemas.microsoft.com/office/drawing/2014/main" id="{5AC6FBF1-E907-4F9C-925A-287E21F8DE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3" y="895"/>
                <a:ext cx="5523" cy="3132"/>
              </a:xfrm>
              <a:prstGeom prst="rect">
                <a:avLst/>
              </a:prstGeom>
              <a:solidFill>
                <a:srgbClr val="FFFF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49" name="Rectangle 59">
                <a:extLst>
                  <a:ext uri="{FF2B5EF4-FFF2-40B4-BE49-F238E27FC236}">
                    <a16:creationId xmlns:a16="http://schemas.microsoft.com/office/drawing/2014/main" id="{FC3D7208-4E7B-4A11-958E-D66AAAE03A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18" y="1006"/>
                <a:ext cx="32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Cost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50" name="Rectangle 60">
                <a:extLst>
                  <a:ext uri="{FF2B5EF4-FFF2-40B4-BE49-F238E27FC236}">
                    <a16:creationId xmlns:a16="http://schemas.microsoft.com/office/drawing/2014/main" id="{3BD5FBEA-A9B4-4EE6-AAB0-F4F400E1B84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73" y="1006"/>
                <a:ext cx="344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Total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51" name="Rectangle 61">
                <a:extLst>
                  <a:ext uri="{FF2B5EF4-FFF2-40B4-BE49-F238E27FC236}">
                    <a16:creationId xmlns:a16="http://schemas.microsoft.com/office/drawing/2014/main" id="{B3C1ED8C-B477-4D5A-ABB2-0AB00CC68F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15" y="1006"/>
                <a:ext cx="1712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             Flexible Budgets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52" name="Rectangle 62">
                <a:extLst>
                  <a:ext uri="{FF2B5EF4-FFF2-40B4-BE49-F238E27FC236}">
                    <a16:creationId xmlns:a16="http://schemas.microsoft.com/office/drawing/2014/main" id="{4A64174D-180C-451A-B418-B4C94C4432C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71" y="1195"/>
                <a:ext cx="568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Formula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53" name="Rectangle 63">
                <a:extLst>
                  <a:ext uri="{FF2B5EF4-FFF2-40B4-BE49-F238E27FC236}">
                    <a16:creationId xmlns:a16="http://schemas.microsoft.com/office/drawing/2014/main" id="{9C910C98-1B66-4A94-918F-751E25B2C6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50" y="1195"/>
                <a:ext cx="376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Fixed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54" name="Rectangle 64">
                <a:extLst>
                  <a:ext uri="{FF2B5EF4-FFF2-40B4-BE49-F238E27FC236}">
                    <a16:creationId xmlns:a16="http://schemas.microsoft.com/office/drawing/2014/main" id="{78AC0A9E-9D6F-4EF6-8952-57AC1C7F61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50" y="1195"/>
                <a:ext cx="3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8,000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55" name="Rectangle 65">
                <a:extLst>
                  <a:ext uri="{FF2B5EF4-FFF2-40B4-BE49-F238E27FC236}">
                    <a16:creationId xmlns:a16="http://schemas.microsoft.com/office/drawing/2014/main" id="{8297804C-8C0F-4875-99E2-8AF4DFD829B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75" y="1195"/>
                <a:ext cx="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10,000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56" name="Rectangle 66">
                <a:extLst>
                  <a:ext uri="{FF2B5EF4-FFF2-40B4-BE49-F238E27FC236}">
                    <a16:creationId xmlns:a16="http://schemas.microsoft.com/office/drawing/2014/main" id="{F28D9DAD-9F4D-49E6-AA7C-382344F8AAB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78" y="1195"/>
                <a:ext cx="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12,000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57" name="Rectangle 67">
                <a:extLst>
                  <a:ext uri="{FF2B5EF4-FFF2-40B4-BE49-F238E27FC236}">
                    <a16:creationId xmlns:a16="http://schemas.microsoft.com/office/drawing/2014/main" id="{B60188D6-72F7-43D4-8E8A-671C0736D0C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59" y="1384"/>
                <a:ext cx="608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Per Hour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58" name="Rectangle 68">
                <a:extLst>
                  <a:ext uri="{FF2B5EF4-FFF2-40B4-BE49-F238E27FC236}">
                    <a16:creationId xmlns:a16="http://schemas.microsoft.com/office/drawing/2014/main" id="{D2DA43A3-80FF-4DED-9C71-25788816D97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06" y="1384"/>
                <a:ext cx="32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Cost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59" name="Rectangle 69">
                <a:extLst>
                  <a:ext uri="{FF2B5EF4-FFF2-40B4-BE49-F238E27FC236}">
                    <a16:creationId xmlns:a16="http://schemas.microsoft.com/office/drawing/2014/main" id="{C3B199EC-CA7D-49BA-B095-962068418D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28" y="1384"/>
                <a:ext cx="416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Hours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60" name="Rectangle 70">
                <a:extLst>
                  <a:ext uri="{FF2B5EF4-FFF2-40B4-BE49-F238E27FC236}">
                    <a16:creationId xmlns:a16="http://schemas.microsoft.com/office/drawing/2014/main" id="{ECAF871B-612A-4984-B592-591A9B771ED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97" y="1384"/>
                <a:ext cx="416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Hours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61" name="Rectangle 71">
                <a:extLst>
                  <a:ext uri="{FF2B5EF4-FFF2-40B4-BE49-F238E27FC236}">
                    <a16:creationId xmlns:a16="http://schemas.microsoft.com/office/drawing/2014/main" id="{9E675C4B-F8D6-4341-9F0E-E7C8B5D3C3F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01" y="1384"/>
                <a:ext cx="416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Hours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62" name="Rectangle 72">
                <a:extLst>
                  <a:ext uri="{FF2B5EF4-FFF2-40B4-BE49-F238E27FC236}">
                    <a16:creationId xmlns:a16="http://schemas.microsoft.com/office/drawing/2014/main" id="{71EEB174-E513-4414-AB6E-AF1425E9833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5" y="1661"/>
                <a:ext cx="1016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Machine hours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63" name="Rectangle 73">
                <a:extLst>
                  <a:ext uri="{FF2B5EF4-FFF2-40B4-BE49-F238E27FC236}">
                    <a16:creationId xmlns:a16="http://schemas.microsoft.com/office/drawing/2014/main" id="{B9A60883-6EFB-48BD-A4CB-4B1E3DB3487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41" y="1661"/>
                <a:ext cx="3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8,000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64" name="Rectangle 74">
                <a:extLst>
                  <a:ext uri="{FF2B5EF4-FFF2-40B4-BE49-F238E27FC236}">
                    <a16:creationId xmlns:a16="http://schemas.microsoft.com/office/drawing/2014/main" id="{3FFA3D33-AB4C-46D7-93C0-496E8177C8C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60" y="1661"/>
                <a:ext cx="1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 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65" name="Rectangle 75">
                <a:extLst>
                  <a:ext uri="{FF2B5EF4-FFF2-40B4-BE49-F238E27FC236}">
                    <a16:creationId xmlns:a16="http://schemas.microsoft.com/office/drawing/2014/main" id="{955EE142-0696-4A62-8317-D3E274F376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41" y="1661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66" name="Rectangle 76">
                <a:extLst>
                  <a:ext uri="{FF2B5EF4-FFF2-40B4-BE49-F238E27FC236}">
                    <a16:creationId xmlns:a16="http://schemas.microsoft.com/office/drawing/2014/main" id="{5416E083-2AED-4865-8DC7-A1B9F12B069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65" y="1661"/>
                <a:ext cx="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10,000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67" name="Rectangle 77">
                <a:extLst>
                  <a:ext uri="{FF2B5EF4-FFF2-40B4-BE49-F238E27FC236}">
                    <a16:creationId xmlns:a16="http://schemas.microsoft.com/office/drawing/2014/main" id="{370EC903-3B0D-4538-A51C-0F83BCEF4E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84" y="1661"/>
                <a:ext cx="1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 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68" name="Rectangle 78">
                <a:extLst>
                  <a:ext uri="{FF2B5EF4-FFF2-40B4-BE49-F238E27FC236}">
                    <a16:creationId xmlns:a16="http://schemas.microsoft.com/office/drawing/2014/main" id="{911CEC95-0E79-41F8-B8C7-FF9C41F9D0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65" y="1661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69" name="Rectangle 79">
                <a:extLst>
                  <a:ext uri="{FF2B5EF4-FFF2-40B4-BE49-F238E27FC236}">
                    <a16:creationId xmlns:a16="http://schemas.microsoft.com/office/drawing/2014/main" id="{FFB6E1F6-0748-492E-AF32-03CCAF9C27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69" y="1661"/>
                <a:ext cx="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12,000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70" name="Rectangle 80">
                <a:extLst>
                  <a:ext uri="{FF2B5EF4-FFF2-40B4-BE49-F238E27FC236}">
                    <a16:creationId xmlns:a16="http://schemas.microsoft.com/office/drawing/2014/main" id="{5FB68152-3671-41CA-A167-F5A13446ED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88" y="1661"/>
                <a:ext cx="1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 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71" name="Rectangle 81">
                <a:extLst>
                  <a:ext uri="{FF2B5EF4-FFF2-40B4-BE49-F238E27FC236}">
                    <a16:creationId xmlns:a16="http://schemas.microsoft.com/office/drawing/2014/main" id="{40C9B743-8606-4389-AB76-42F3E087B57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69" y="1661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72" name="Rectangle 82">
                <a:extLst>
                  <a:ext uri="{FF2B5EF4-FFF2-40B4-BE49-F238E27FC236}">
                    <a16:creationId xmlns:a16="http://schemas.microsoft.com/office/drawing/2014/main" id="{86C17596-2335-4E5F-A5EF-181BB8C7D4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5" y="1939"/>
                <a:ext cx="976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Variable costs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73" name="Rectangle 83">
                <a:extLst>
                  <a:ext uri="{FF2B5EF4-FFF2-40B4-BE49-F238E27FC236}">
                    <a16:creationId xmlns:a16="http://schemas.microsoft.com/office/drawing/2014/main" id="{41F24D3E-6D74-4175-B78D-1C14D8B845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5" y="2128"/>
                <a:ext cx="120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    Indirect labour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74" name="Rectangle 84">
                <a:extLst>
                  <a:ext uri="{FF2B5EF4-FFF2-40B4-BE49-F238E27FC236}">
                    <a16:creationId xmlns:a16="http://schemas.microsoft.com/office/drawing/2014/main" id="{BFAEA249-4F81-4534-ABCB-937EE22EC83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64" y="2128"/>
                <a:ext cx="28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4.00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75" name="Rectangle 85">
                <a:extLst>
                  <a:ext uri="{FF2B5EF4-FFF2-40B4-BE49-F238E27FC236}">
                    <a16:creationId xmlns:a16="http://schemas.microsoft.com/office/drawing/2014/main" id="{59B00127-1D06-46B4-B541-7FB4D7C2BAA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93" y="2128"/>
                <a:ext cx="2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   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76" name="Rectangle 86">
                <a:extLst>
                  <a:ext uri="{FF2B5EF4-FFF2-40B4-BE49-F238E27FC236}">
                    <a16:creationId xmlns:a16="http://schemas.microsoft.com/office/drawing/2014/main" id="{8468DEB6-EEB3-482F-8DBD-6FD58289DD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64" y="2128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77" name="Rectangle 87">
                <a:extLst>
                  <a:ext uri="{FF2B5EF4-FFF2-40B4-BE49-F238E27FC236}">
                    <a16:creationId xmlns:a16="http://schemas.microsoft.com/office/drawing/2014/main" id="{549FB02B-FC4B-4D28-89D2-C41C1F23B3A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62" y="2128"/>
                <a:ext cx="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32,000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78" name="Rectangle 88">
                <a:extLst>
                  <a:ext uri="{FF2B5EF4-FFF2-40B4-BE49-F238E27FC236}">
                    <a16:creationId xmlns:a16="http://schemas.microsoft.com/office/drawing/2014/main" id="{47320903-992D-4971-BE53-C3E4BDC3B8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60" y="2128"/>
                <a:ext cx="8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£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79" name="Rectangle 89">
                <a:extLst>
                  <a:ext uri="{FF2B5EF4-FFF2-40B4-BE49-F238E27FC236}">
                    <a16:creationId xmlns:a16="http://schemas.microsoft.com/office/drawing/2014/main" id="{5216294F-2F45-4D96-B462-E24614B1C05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39" y="2128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80" name="Rectangle 90">
                <a:extLst>
                  <a:ext uri="{FF2B5EF4-FFF2-40B4-BE49-F238E27FC236}">
                    <a16:creationId xmlns:a16="http://schemas.microsoft.com/office/drawing/2014/main" id="{F13B9513-CA87-455D-9CCC-ED9D838518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65" y="2128"/>
                <a:ext cx="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40,000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81" name="Rectangle 91">
                <a:extLst>
                  <a:ext uri="{FF2B5EF4-FFF2-40B4-BE49-F238E27FC236}">
                    <a16:creationId xmlns:a16="http://schemas.microsoft.com/office/drawing/2014/main" id="{784A9520-CF8F-441C-8E1B-79624C73AD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84" y="2128"/>
                <a:ext cx="1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£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82" name="Rectangle 92">
                <a:extLst>
                  <a:ext uri="{FF2B5EF4-FFF2-40B4-BE49-F238E27FC236}">
                    <a16:creationId xmlns:a16="http://schemas.microsoft.com/office/drawing/2014/main" id="{9C88AF38-71C3-43C0-878F-B0C14B0E535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54" y="2128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83" name="Rectangle 93">
                <a:extLst>
                  <a:ext uri="{FF2B5EF4-FFF2-40B4-BE49-F238E27FC236}">
                    <a16:creationId xmlns:a16="http://schemas.microsoft.com/office/drawing/2014/main" id="{12AE79D2-5646-47A0-AC95-28C59851F1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69" y="2128"/>
                <a:ext cx="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48,000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84" name="Rectangle 94">
                <a:extLst>
                  <a:ext uri="{FF2B5EF4-FFF2-40B4-BE49-F238E27FC236}">
                    <a16:creationId xmlns:a16="http://schemas.microsoft.com/office/drawing/2014/main" id="{17F26390-ADEC-4DF3-9D6F-8191CCBB7D7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99" y="2128"/>
                <a:ext cx="1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£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85" name="Rectangle 95">
                <a:extLst>
                  <a:ext uri="{FF2B5EF4-FFF2-40B4-BE49-F238E27FC236}">
                    <a16:creationId xmlns:a16="http://schemas.microsoft.com/office/drawing/2014/main" id="{C65270A6-BF8E-48FB-A325-D864E4D9230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69" y="2128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86" name="Rectangle 96">
                <a:extLst>
                  <a:ext uri="{FF2B5EF4-FFF2-40B4-BE49-F238E27FC236}">
                    <a16:creationId xmlns:a16="http://schemas.microsoft.com/office/drawing/2014/main" id="{7E20E6BB-9010-4D03-A585-D4AE760D8FE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5" y="2317"/>
                <a:ext cx="1312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    Indirect material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87" name="Rectangle 97">
                <a:extLst>
                  <a:ext uri="{FF2B5EF4-FFF2-40B4-BE49-F238E27FC236}">
                    <a16:creationId xmlns:a16="http://schemas.microsoft.com/office/drawing/2014/main" id="{8FEC3F99-D3FB-4E66-9118-57B8329D5AD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64" y="2317"/>
                <a:ext cx="28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3.00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88" name="Rectangle 98">
                <a:extLst>
                  <a:ext uri="{FF2B5EF4-FFF2-40B4-BE49-F238E27FC236}">
                    <a16:creationId xmlns:a16="http://schemas.microsoft.com/office/drawing/2014/main" id="{D6C79C58-910D-41EC-91B8-7A78F558E0A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93" y="2317"/>
                <a:ext cx="2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   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89" name="Rectangle 99">
                <a:extLst>
                  <a:ext uri="{FF2B5EF4-FFF2-40B4-BE49-F238E27FC236}">
                    <a16:creationId xmlns:a16="http://schemas.microsoft.com/office/drawing/2014/main" id="{0CAF62DA-72B5-4768-9FAD-83A5B2EB052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64" y="2317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90" name="Rectangle 100">
                <a:extLst>
                  <a:ext uri="{FF2B5EF4-FFF2-40B4-BE49-F238E27FC236}">
                    <a16:creationId xmlns:a16="http://schemas.microsoft.com/office/drawing/2014/main" id="{736860BC-58DE-490B-961C-FD40A31745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62" y="2317"/>
                <a:ext cx="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24,000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91" name="Rectangle 101">
                <a:extLst>
                  <a:ext uri="{FF2B5EF4-FFF2-40B4-BE49-F238E27FC236}">
                    <a16:creationId xmlns:a16="http://schemas.microsoft.com/office/drawing/2014/main" id="{1CC0A2F8-5383-4DCA-9EC3-5A13B05365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60" y="2317"/>
                <a:ext cx="8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92" name="Rectangle 102">
                <a:extLst>
                  <a:ext uri="{FF2B5EF4-FFF2-40B4-BE49-F238E27FC236}">
                    <a16:creationId xmlns:a16="http://schemas.microsoft.com/office/drawing/2014/main" id="{6256B26B-232D-485F-BC1B-7F4715E51B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50" y="2317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93" name="Rectangle 103">
                <a:extLst>
                  <a:ext uri="{FF2B5EF4-FFF2-40B4-BE49-F238E27FC236}">
                    <a16:creationId xmlns:a16="http://schemas.microsoft.com/office/drawing/2014/main" id="{BE79A7AA-A9E9-4445-9D42-26186AF6740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65" y="2317"/>
                <a:ext cx="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30,000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94" name="Rectangle 104">
                <a:extLst>
                  <a:ext uri="{FF2B5EF4-FFF2-40B4-BE49-F238E27FC236}">
                    <a16:creationId xmlns:a16="http://schemas.microsoft.com/office/drawing/2014/main" id="{0213AF1C-4708-4329-A416-1C531787923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84" y="2317"/>
                <a:ext cx="1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 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95" name="Rectangle 105">
                <a:extLst>
                  <a:ext uri="{FF2B5EF4-FFF2-40B4-BE49-F238E27FC236}">
                    <a16:creationId xmlns:a16="http://schemas.microsoft.com/office/drawing/2014/main" id="{328A60D3-718F-449C-9AD4-CE0FF20638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65" y="2317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96" name="Rectangle 106">
                <a:extLst>
                  <a:ext uri="{FF2B5EF4-FFF2-40B4-BE49-F238E27FC236}">
                    <a16:creationId xmlns:a16="http://schemas.microsoft.com/office/drawing/2014/main" id="{098190B1-E723-43A6-BFC5-0DB8501367D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69" y="2317"/>
                <a:ext cx="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36,000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97" name="Rectangle 107">
                <a:extLst>
                  <a:ext uri="{FF2B5EF4-FFF2-40B4-BE49-F238E27FC236}">
                    <a16:creationId xmlns:a16="http://schemas.microsoft.com/office/drawing/2014/main" id="{4F41FB98-F305-454D-8C7F-FB1F836C9A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88" y="2317"/>
                <a:ext cx="1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 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98" name="Rectangle 108">
                <a:extLst>
                  <a:ext uri="{FF2B5EF4-FFF2-40B4-BE49-F238E27FC236}">
                    <a16:creationId xmlns:a16="http://schemas.microsoft.com/office/drawing/2014/main" id="{65F98758-C426-47C1-80AB-4499649B603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69" y="2317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99" name="Rectangle 109">
                <a:extLst>
                  <a:ext uri="{FF2B5EF4-FFF2-40B4-BE49-F238E27FC236}">
                    <a16:creationId xmlns:a16="http://schemas.microsoft.com/office/drawing/2014/main" id="{54611799-BE4F-4960-A9E3-EA63E611E1B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5" y="2505"/>
                <a:ext cx="632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    Power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00" name="Rectangle 110">
                <a:extLst>
                  <a:ext uri="{FF2B5EF4-FFF2-40B4-BE49-F238E27FC236}">
                    <a16:creationId xmlns:a16="http://schemas.microsoft.com/office/drawing/2014/main" id="{69C9F572-BBAA-4D84-A5A9-CE037D6403D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64" y="2505"/>
                <a:ext cx="28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0.50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01" name="Rectangle 111">
                <a:extLst>
                  <a:ext uri="{FF2B5EF4-FFF2-40B4-BE49-F238E27FC236}">
                    <a16:creationId xmlns:a16="http://schemas.microsoft.com/office/drawing/2014/main" id="{3B4263C7-9C2A-4165-8268-83F2383F23F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93" y="2505"/>
                <a:ext cx="2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   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02" name="Rectangle 112">
                <a:extLst>
                  <a:ext uri="{FF2B5EF4-FFF2-40B4-BE49-F238E27FC236}">
                    <a16:creationId xmlns:a16="http://schemas.microsoft.com/office/drawing/2014/main" id="{2BDB0DB7-B39C-4D66-92C4-D6BE6495AB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64" y="2505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03" name="Rectangle 113">
                <a:extLst>
                  <a:ext uri="{FF2B5EF4-FFF2-40B4-BE49-F238E27FC236}">
                    <a16:creationId xmlns:a16="http://schemas.microsoft.com/office/drawing/2014/main" id="{AE03C6B5-2455-4996-935D-ECAF402A4F4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41" y="2505"/>
                <a:ext cx="3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4,000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04" name="Rectangle 114">
                <a:extLst>
                  <a:ext uri="{FF2B5EF4-FFF2-40B4-BE49-F238E27FC236}">
                    <a16:creationId xmlns:a16="http://schemas.microsoft.com/office/drawing/2014/main" id="{0D053F02-4C89-4EB5-9B17-81230C82B6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60" y="2505"/>
                <a:ext cx="1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 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05" name="Rectangle 115">
                <a:extLst>
                  <a:ext uri="{FF2B5EF4-FFF2-40B4-BE49-F238E27FC236}">
                    <a16:creationId xmlns:a16="http://schemas.microsoft.com/office/drawing/2014/main" id="{5BA986E3-F208-4D9B-A208-B1D15339200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41" y="2505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06" name="Rectangle 116">
                <a:extLst>
                  <a:ext uri="{FF2B5EF4-FFF2-40B4-BE49-F238E27FC236}">
                    <a16:creationId xmlns:a16="http://schemas.microsoft.com/office/drawing/2014/main" id="{AC753EE5-4C6C-4D65-B6DD-572BF2A8F8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44" y="2505"/>
                <a:ext cx="3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5,000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07" name="Rectangle 117">
                <a:extLst>
                  <a:ext uri="{FF2B5EF4-FFF2-40B4-BE49-F238E27FC236}">
                    <a16:creationId xmlns:a16="http://schemas.microsoft.com/office/drawing/2014/main" id="{D648A19D-43C9-4F36-A5E4-E2C85474B21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84" y="2505"/>
                <a:ext cx="20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  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08" name="Rectangle 118">
                <a:extLst>
                  <a:ext uri="{FF2B5EF4-FFF2-40B4-BE49-F238E27FC236}">
                    <a16:creationId xmlns:a16="http://schemas.microsoft.com/office/drawing/2014/main" id="{9368D1B3-1DFB-4962-A751-6C9B99387A7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10" y="2505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09" name="Rectangle 119">
                <a:extLst>
                  <a:ext uri="{FF2B5EF4-FFF2-40B4-BE49-F238E27FC236}">
                    <a16:creationId xmlns:a16="http://schemas.microsoft.com/office/drawing/2014/main" id="{6CF3FEB6-4A09-40CA-81ED-9FADE16526D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48" y="2505"/>
                <a:ext cx="3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6,000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10" name="Rectangle 120">
                <a:extLst>
                  <a:ext uri="{FF2B5EF4-FFF2-40B4-BE49-F238E27FC236}">
                    <a16:creationId xmlns:a16="http://schemas.microsoft.com/office/drawing/2014/main" id="{91570A0D-990D-4C6D-8961-22F28B3C477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22" y="2505"/>
                <a:ext cx="20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  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11" name="Rectangle 121">
                <a:extLst>
                  <a:ext uri="{FF2B5EF4-FFF2-40B4-BE49-F238E27FC236}">
                    <a16:creationId xmlns:a16="http://schemas.microsoft.com/office/drawing/2014/main" id="{37C68FD6-38AD-4A3C-B1FB-F372C9F4B7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48" y="2505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12" name="Rectangle 122">
                <a:extLst>
                  <a:ext uri="{FF2B5EF4-FFF2-40B4-BE49-F238E27FC236}">
                    <a16:creationId xmlns:a16="http://schemas.microsoft.com/office/drawing/2014/main" id="{80A23E62-FAFA-4322-9355-BFB56BBA7C2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5" y="2694"/>
                <a:ext cx="1264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Total variable cost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13" name="Rectangle 123">
                <a:extLst>
                  <a:ext uri="{FF2B5EF4-FFF2-40B4-BE49-F238E27FC236}">
                    <a16:creationId xmlns:a16="http://schemas.microsoft.com/office/drawing/2014/main" id="{5EB64D26-E6BF-4A2F-80CC-8F9B0E0E9B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64" y="2694"/>
                <a:ext cx="28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7.50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14" name="Rectangle 124">
                <a:extLst>
                  <a:ext uri="{FF2B5EF4-FFF2-40B4-BE49-F238E27FC236}">
                    <a16:creationId xmlns:a16="http://schemas.microsoft.com/office/drawing/2014/main" id="{BA95DB63-ABBF-4885-8593-6A579BB9B76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93" y="2694"/>
                <a:ext cx="2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£  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15" name="Rectangle 125">
                <a:extLst>
                  <a:ext uri="{FF2B5EF4-FFF2-40B4-BE49-F238E27FC236}">
                    <a16:creationId xmlns:a16="http://schemas.microsoft.com/office/drawing/2014/main" id="{BDFED4D2-6B99-4164-B59D-C61F717F1A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53" y="2694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16" name="Rectangle 126">
                <a:extLst>
                  <a:ext uri="{FF2B5EF4-FFF2-40B4-BE49-F238E27FC236}">
                    <a16:creationId xmlns:a16="http://schemas.microsoft.com/office/drawing/2014/main" id="{7C7101AD-D9B9-4CEA-9DD4-79B160ED4DA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62" y="2694"/>
                <a:ext cx="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60,000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17" name="Rectangle 127">
                <a:extLst>
                  <a:ext uri="{FF2B5EF4-FFF2-40B4-BE49-F238E27FC236}">
                    <a16:creationId xmlns:a16="http://schemas.microsoft.com/office/drawing/2014/main" id="{A2E48570-06D7-4B10-8C58-A872DC1C51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60" y="2694"/>
                <a:ext cx="8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£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18" name="Rectangle 128">
                <a:extLst>
                  <a:ext uri="{FF2B5EF4-FFF2-40B4-BE49-F238E27FC236}">
                    <a16:creationId xmlns:a16="http://schemas.microsoft.com/office/drawing/2014/main" id="{76F7BA39-DD7C-4C6D-800C-4F22380E0C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39" y="2694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19" name="Rectangle 129">
                <a:extLst>
                  <a:ext uri="{FF2B5EF4-FFF2-40B4-BE49-F238E27FC236}">
                    <a16:creationId xmlns:a16="http://schemas.microsoft.com/office/drawing/2014/main" id="{32A2DF08-AC17-4691-9B3F-78EDD7CEEB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65" y="2694"/>
                <a:ext cx="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75,000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20" name="Rectangle 130">
                <a:extLst>
                  <a:ext uri="{FF2B5EF4-FFF2-40B4-BE49-F238E27FC236}">
                    <a16:creationId xmlns:a16="http://schemas.microsoft.com/office/drawing/2014/main" id="{364EAF25-BE3F-4D8A-8298-0AB6B39A5EB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84" y="2694"/>
                <a:ext cx="1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£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21" name="Rectangle 131">
                <a:extLst>
                  <a:ext uri="{FF2B5EF4-FFF2-40B4-BE49-F238E27FC236}">
                    <a16:creationId xmlns:a16="http://schemas.microsoft.com/office/drawing/2014/main" id="{4733F10F-E4CB-4F04-8921-37307D115B8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54" y="2694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22" name="Rectangle 132">
                <a:extLst>
                  <a:ext uri="{FF2B5EF4-FFF2-40B4-BE49-F238E27FC236}">
                    <a16:creationId xmlns:a16="http://schemas.microsoft.com/office/drawing/2014/main" id="{D61FD0AA-5DA6-465A-A03A-8C10C0A8C80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69" y="2694"/>
                <a:ext cx="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90,000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23" name="Rectangle 133">
                <a:extLst>
                  <a:ext uri="{FF2B5EF4-FFF2-40B4-BE49-F238E27FC236}">
                    <a16:creationId xmlns:a16="http://schemas.microsoft.com/office/drawing/2014/main" id="{95EFABDA-2FA4-4826-89A4-590115A733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88" y="2694"/>
                <a:ext cx="1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£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24" name="Rectangle 134">
                <a:extLst>
                  <a:ext uri="{FF2B5EF4-FFF2-40B4-BE49-F238E27FC236}">
                    <a16:creationId xmlns:a16="http://schemas.microsoft.com/office/drawing/2014/main" id="{08134A95-8910-4280-861C-821AC0F744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57" y="2694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25" name="Rectangle 135">
                <a:extLst>
                  <a:ext uri="{FF2B5EF4-FFF2-40B4-BE49-F238E27FC236}">
                    <a16:creationId xmlns:a16="http://schemas.microsoft.com/office/drawing/2014/main" id="{36F33603-18BE-4BC4-A1DE-E47C6D41D5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5" y="2983"/>
                <a:ext cx="792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Fixed costs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26" name="Rectangle 136">
                <a:extLst>
                  <a:ext uri="{FF2B5EF4-FFF2-40B4-BE49-F238E27FC236}">
                    <a16:creationId xmlns:a16="http://schemas.microsoft.com/office/drawing/2014/main" id="{316E4BE6-6D92-4BA8-975A-826CC9825A9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5" y="3172"/>
                <a:ext cx="1072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    Depreciation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27" name="Rectangle 137">
                <a:extLst>
                  <a:ext uri="{FF2B5EF4-FFF2-40B4-BE49-F238E27FC236}">
                    <a16:creationId xmlns:a16="http://schemas.microsoft.com/office/drawing/2014/main" id="{B177BA96-0986-450C-9E49-5630A6F050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73" y="3172"/>
                <a:ext cx="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12,000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28" name="Rectangle 138">
                <a:extLst>
                  <a:ext uri="{FF2B5EF4-FFF2-40B4-BE49-F238E27FC236}">
                    <a16:creationId xmlns:a16="http://schemas.microsoft.com/office/drawing/2014/main" id="{00E053CB-436D-4B95-B87E-D3BB431E977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4" y="3172"/>
                <a:ext cx="8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£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29" name="Rectangle 139">
                <a:extLst>
                  <a:ext uri="{FF2B5EF4-FFF2-40B4-BE49-F238E27FC236}">
                    <a16:creationId xmlns:a16="http://schemas.microsoft.com/office/drawing/2014/main" id="{1E2F216A-C1FE-4FB0-944A-3E06050F865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73" y="3172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30" name="Rectangle 140">
                <a:extLst>
                  <a:ext uri="{FF2B5EF4-FFF2-40B4-BE49-F238E27FC236}">
                    <a16:creationId xmlns:a16="http://schemas.microsoft.com/office/drawing/2014/main" id="{93845867-3C84-4342-9748-4F22426C98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62" y="3172"/>
                <a:ext cx="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12,000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31" name="Rectangle 141">
                <a:extLst>
                  <a:ext uri="{FF2B5EF4-FFF2-40B4-BE49-F238E27FC236}">
                    <a16:creationId xmlns:a16="http://schemas.microsoft.com/office/drawing/2014/main" id="{E579DD49-60FF-4693-BFC9-FB7A17D8537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60" y="3172"/>
                <a:ext cx="8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£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32" name="Rectangle 142">
                <a:extLst>
                  <a:ext uri="{FF2B5EF4-FFF2-40B4-BE49-F238E27FC236}">
                    <a16:creationId xmlns:a16="http://schemas.microsoft.com/office/drawing/2014/main" id="{CD20ECF5-D515-46BE-9814-3D314EEE492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39" y="3172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33" name="Rectangle 143">
                <a:extLst>
                  <a:ext uri="{FF2B5EF4-FFF2-40B4-BE49-F238E27FC236}">
                    <a16:creationId xmlns:a16="http://schemas.microsoft.com/office/drawing/2014/main" id="{E2EC683D-C05D-40C5-944E-A5D878E1C5E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65" y="3172"/>
                <a:ext cx="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12,000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34" name="Rectangle 144">
                <a:extLst>
                  <a:ext uri="{FF2B5EF4-FFF2-40B4-BE49-F238E27FC236}">
                    <a16:creationId xmlns:a16="http://schemas.microsoft.com/office/drawing/2014/main" id="{279E4234-C3EF-4E14-B8D4-8309B7B241A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84" y="3172"/>
                <a:ext cx="1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£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35" name="Rectangle 145">
                <a:extLst>
                  <a:ext uri="{FF2B5EF4-FFF2-40B4-BE49-F238E27FC236}">
                    <a16:creationId xmlns:a16="http://schemas.microsoft.com/office/drawing/2014/main" id="{E3095496-DA08-424B-A820-847301B1D3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54" y="3172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36" name="Rectangle 146">
                <a:extLst>
                  <a:ext uri="{FF2B5EF4-FFF2-40B4-BE49-F238E27FC236}">
                    <a16:creationId xmlns:a16="http://schemas.microsoft.com/office/drawing/2014/main" id="{075E4989-6875-40E2-9A6F-D9A404A7FA3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69" y="3172"/>
                <a:ext cx="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12,000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37" name="Rectangle 147">
                <a:extLst>
                  <a:ext uri="{FF2B5EF4-FFF2-40B4-BE49-F238E27FC236}">
                    <a16:creationId xmlns:a16="http://schemas.microsoft.com/office/drawing/2014/main" id="{4C3D7519-AFE2-4430-9A8C-53D39757F20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99" y="3172"/>
                <a:ext cx="1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£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38" name="Rectangle 148">
                <a:extLst>
                  <a:ext uri="{FF2B5EF4-FFF2-40B4-BE49-F238E27FC236}">
                    <a16:creationId xmlns:a16="http://schemas.microsoft.com/office/drawing/2014/main" id="{26575450-F6C2-437A-9482-2AA4A5012D4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69" y="3172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39" name="Rectangle 149">
                <a:extLst>
                  <a:ext uri="{FF2B5EF4-FFF2-40B4-BE49-F238E27FC236}">
                    <a16:creationId xmlns:a16="http://schemas.microsoft.com/office/drawing/2014/main" id="{10CF35AC-E667-4118-9F33-16D518B1E1B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5" y="3361"/>
                <a:ext cx="88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    Insurance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40" name="Rectangle 150">
                <a:extLst>
                  <a:ext uri="{FF2B5EF4-FFF2-40B4-BE49-F238E27FC236}">
                    <a16:creationId xmlns:a16="http://schemas.microsoft.com/office/drawing/2014/main" id="{31B0067C-24B9-4020-AAEE-2F8D99ADCF0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2" y="3361"/>
                <a:ext cx="3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2,000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41" name="Rectangle 151">
                <a:extLst>
                  <a:ext uri="{FF2B5EF4-FFF2-40B4-BE49-F238E27FC236}">
                    <a16:creationId xmlns:a16="http://schemas.microsoft.com/office/drawing/2014/main" id="{ED9C5A95-2A6E-467F-A775-884DEE982C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4" y="3361"/>
                <a:ext cx="12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42" name="Rectangle 152">
                <a:extLst>
                  <a:ext uri="{FF2B5EF4-FFF2-40B4-BE49-F238E27FC236}">
                    <a16:creationId xmlns:a16="http://schemas.microsoft.com/office/drawing/2014/main" id="{78131488-B0BA-4C5B-8E77-6587F83A8CC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29" y="3361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43" name="Rectangle 153">
                <a:extLst>
                  <a:ext uri="{FF2B5EF4-FFF2-40B4-BE49-F238E27FC236}">
                    <a16:creationId xmlns:a16="http://schemas.microsoft.com/office/drawing/2014/main" id="{C014C421-B787-4FC8-9224-FBB1FCDBF95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41" y="3361"/>
                <a:ext cx="3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2,000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44" name="Rectangle 154">
                <a:extLst>
                  <a:ext uri="{FF2B5EF4-FFF2-40B4-BE49-F238E27FC236}">
                    <a16:creationId xmlns:a16="http://schemas.microsoft.com/office/drawing/2014/main" id="{CA1C6216-4BCA-45B6-8598-F5E0C35D477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60" y="3361"/>
                <a:ext cx="1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 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45" name="Rectangle 155">
                <a:extLst>
                  <a:ext uri="{FF2B5EF4-FFF2-40B4-BE49-F238E27FC236}">
                    <a16:creationId xmlns:a16="http://schemas.microsoft.com/office/drawing/2014/main" id="{8E55DF0F-8679-42F7-B6A9-77C790BDC3C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41" y="3361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46" name="Rectangle 156">
                <a:extLst>
                  <a:ext uri="{FF2B5EF4-FFF2-40B4-BE49-F238E27FC236}">
                    <a16:creationId xmlns:a16="http://schemas.microsoft.com/office/drawing/2014/main" id="{8050D7DC-4959-4E56-B70A-403794E3DA1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44" y="3361"/>
                <a:ext cx="3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2,000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47" name="Rectangle 157">
                <a:extLst>
                  <a:ext uri="{FF2B5EF4-FFF2-40B4-BE49-F238E27FC236}">
                    <a16:creationId xmlns:a16="http://schemas.microsoft.com/office/drawing/2014/main" id="{750E0DD9-B518-43BF-B3DA-1210D2F32F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84" y="3361"/>
                <a:ext cx="20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  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48" name="Rectangle 158">
                <a:extLst>
                  <a:ext uri="{FF2B5EF4-FFF2-40B4-BE49-F238E27FC236}">
                    <a16:creationId xmlns:a16="http://schemas.microsoft.com/office/drawing/2014/main" id="{EEDBFD35-4899-46C1-97D8-692880C7AB3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10" y="3361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49" name="Rectangle 159">
                <a:extLst>
                  <a:ext uri="{FF2B5EF4-FFF2-40B4-BE49-F238E27FC236}">
                    <a16:creationId xmlns:a16="http://schemas.microsoft.com/office/drawing/2014/main" id="{DC74EDAF-5467-491D-85DF-0D41CE18D5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48" y="3361"/>
                <a:ext cx="3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2,000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50" name="Rectangle 160">
                <a:extLst>
                  <a:ext uri="{FF2B5EF4-FFF2-40B4-BE49-F238E27FC236}">
                    <a16:creationId xmlns:a16="http://schemas.microsoft.com/office/drawing/2014/main" id="{5F477FB4-0B90-4482-9144-8D89304956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11" y="3361"/>
                <a:ext cx="20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  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51" name="Rectangle 161">
                <a:extLst>
                  <a:ext uri="{FF2B5EF4-FFF2-40B4-BE49-F238E27FC236}">
                    <a16:creationId xmlns:a16="http://schemas.microsoft.com/office/drawing/2014/main" id="{1F9BEF43-B533-471D-92C0-09E6FD5B044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36" y="3361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52" name="Rectangle 162">
                <a:extLst>
                  <a:ext uri="{FF2B5EF4-FFF2-40B4-BE49-F238E27FC236}">
                    <a16:creationId xmlns:a16="http://schemas.microsoft.com/office/drawing/2014/main" id="{ABBF0600-1DA4-4521-B62C-575044300D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5" y="3550"/>
                <a:ext cx="1056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Total fixed cost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53" name="Rectangle 163">
                <a:extLst>
                  <a:ext uri="{FF2B5EF4-FFF2-40B4-BE49-F238E27FC236}">
                    <a16:creationId xmlns:a16="http://schemas.microsoft.com/office/drawing/2014/main" id="{74EE5F1F-9D2A-431C-ABD8-9E8B0D08685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62" y="3550"/>
                <a:ext cx="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14,000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54" name="Rectangle 164">
                <a:extLst>
                  <a:ext uri="{FF2B5EF4-FFF2-40B4-BE49-F238E27FC236}">
                    <a16:creationId xmlns:a16="http://schemas.microsoft.com/office/drawing/2014/main" id="{F13CC70E-77FD-421D-AF07-E7FC15DA40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60" y="3550"/>
                <a:ext cx="8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£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55" name="Rectangle 165">
                <a:extLst>
                  <a:ext uri="{FF2B5EF4-FFF2-40B4-BE49-F238E27FC236}">
                    <a16:creationId xmlns:a16="http://schemas.microsoft.com/office/drawing/2014/main" id="{CD3600A5-BAE5-4AF3-9994-12A98D4354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39" y="3550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56" name="Rectangle 166">
                <a:extLst>
                  <a:ext uri="{FF2B5EF4-FFF2-40B4-BE49-F238E27FC236}">
                    <a16:creationId xmlns:a16="http://schemas.microsoft.com/office/drawing/2014/main" id="{5CBAD1FA-395B-4B78-83C7-B332572948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65" y="3550"/>
                <a:ext cx="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14,000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57" name="Rectangle 167">
                <a:extLst>
                  <a:ext uri="{FF2B5EF4-FFF2-40B4-BE49-F238E27FC236}">
                    <a16:creationId xmlns:a16="http://schemas.microsoft.com/office/drawing/2014/main" id="{4EDF1814-E11D-4AD8-B507-C68D2EB13AD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84" y="3550"/>
                <a:ext cx="1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£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58" name="Rectangle 168">
                <a:extLst>
                  <a:ext uri="{FF2B5EF4-FFF2-40B4-BE49-F238E27FC236}">
                    <a16:creationId xmlns:a16="http://schemas.microsoft.com/office/drawing/2014/main" id="{6933B88B-F3DC-497D-AF9E-CC5C1A56DB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54" y="3550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59" name="Rectangle 169">
                <a:extLst>
                  <a:ext uri="{FF2B5EF4-FFF2-40B4-BE49-F238E27FC236}">
                    <a16:creationId xmlns:a16="http://schemas.microsoft.com/office/drawing/2014/main" id="{3C871CFE-E245-42B8-B888-4FBA759BB4A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69" y="3550"/>
                <a:ext cx="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14,000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60" name="Rectangle 170">
                <a:extLst>
                  <a:ext uri="{FF2B5EF4-FFF2-40B4-BE49-F238E27FC236}">
                    <a16:creationId xmlns:a16="http://schemas.microsoft.com/office/drawing/2014/main" id="{708D4A45-6517-4D8B-A016-4BE12AC6DB2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99" y="3550"/>
                <a:ext cx="1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£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61" name="Rectangle 171">
                <a:extLst>
                  <a:ext uri="{FF2B5EF4-FFF2-40B4-BE49-F238E27FC236}">
                    <a16:creationId xmlns:a16="http://schemas.microsoft.com/office/drawing/2014/main" id="{39722D80-D9D8-4B56-9634-08A719EF83C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69" y="3550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62" name="Rectangle 172">
                <a:extLst>
                  <a:ext uri="{FF2B5EF4-FFF2-40B4-BE49-F238E27FC236}">
                    <a16:creationId xmlns:a16="http://schemas.microsoft.com/office/drawing/2014/main" id="{9F7B8C59-F9E2-4179-B705-225F2B45915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5" y="3738"/>
                <a:ext cx="1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Total overhead costs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63" name="Rectangle 173">
                <a:extLst>
                  <a:ext uri="{FF2B5EF4-FFF2-40B4-BE49-F238E27FC236}">
                    <a16:creationId xmlns:a16="http://schemas.microsoft.com/office/drawing/2014/main" id="{CFBC7285-81CB-4999-B58E-4A15F7F45AA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62" y="3738"/>
                <a:ext cx="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74,000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64" name="Rectangle 174">
                <a:extLst>
                  <a:ext uri="{FF2B5EF4-FFF2-40B4-BE49-F238E27FC236}">
                    <a16:creationId xmlns:a16="http://schemas.microsoft.com/office/drawing/2014/main" id="{B824845E-71ED-4620-A73C-33822CA586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60" y="3738"/>
                <a:ext cx="8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£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65" name="Rectangle 175">
                <a:extLst>
                  <a:ext uri="{FF2B5EF4-FFF2-40B4-BE49-F238E27FC236}">
                    <a16:creationId xmlns:a16="http://schemas.microsoft.com/office/drawing/2014/main" id="{3F725EE9-F130-4A70-A3CF-A9EDAE163B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39" y="3738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66" name="Rectangle 176">
                <a:extLst>
                  <a:ext uri="{FF2B5EF4-FFF2-40B4-BE49-F238E27FC236}">
                    <a16:creationId xmlns:a16="http://schemas.microsoft.com/office/drawing/2014/main" id="{24E33149-657A-4594-9110-C8582F68BC5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65" y="3738"/>
                <a:ext cx="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89,000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67" name="Rectangle 177">
                <a:extLst>
                  <a:ext uri="{FF2B5EF4-FFF2-40B4-BE49-F238E27FC236}">
                    <a16:creationId xmlns:a16="http://schemas.microsoft.com/office/drawing/2014/main" id="{64452BE8-8A47-43C7-91B5-9DB34D4327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84" y="3738"/>
                <a:ext cx="1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£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68" name="Rectangle 178">
                <a:extLst>
                  <a:ext uri="{FF2B5EF4-FFF2-40B4-BE49-F238E27FC236}">
                    <a16:creationId xmlns:a16="http://schemas.microsoft.com/office/drawing/2014/main" id="{F0D7F0B8-2D16-45D5-9824-123B52DF24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54" y="3738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69" name="Rectangle 179">
                <a:extLst>
                  <a:ext uri="{FF2B5EF4-FFF2-40B4-BE49-F238E27FC236}">
                    <a16:creationId xmlns:a16="http://schemas.microsoft.com/office/drawing/2014/main" id="{91426BD4-FD9C-4067-88E7-5DBA5F23CE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90" y="3738"/>
                <a:ext cx="52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104,000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70" name="Rectangle 180">
                <a:extLst>
                  <a:ext uri="{FF2B5EF4-FFF2-40B4-BE49-F238E27FC236}">
                    <a16:creationId xmlns:a16="http://schemas.microsoft.com/office/drawing/2014/main" id="{442DC36E-7B8B-451D-8915-1D5041B495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88" y="3738"/>
                <a:ext cx="8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£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71" name="Rectangle 181">
                <a:extLst>
                  <a:ext uri="{FF2B5EF4-FFF2-40B4-BE49-F238E27FC236}">
                    <a16:creationId xmlns:a16="http://schemas.microsoft.com/office/drawing/2014/main" id="{38B2A096-5038-4537-9018-8999C2FE9E6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67" y="3738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72" name="Line 182">
                <a:extLst>
                  <a:ext uri="{FF2B5EF4-FFF2-40B4-BE49-F238E27FC236}">
                    <a16:creationId xmlns:a16="http://schemas.microsoft.com/office/drawing/2014/main" id="{400018EA-BE65-4F67-8BCF-7534E7504B4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133" y="895"/>
                <a:ext cx="1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573" name="Rectangle 183">
                <a:extLst>
                  <a:ext uri="{FF2B5EF4-FFF2-40B4-BE49-F238E27FC236}">
                    <a16:creationId xmlns:a16="http://schemas.microsoft.com/office/drawing/2014/main" id="{8C1DC72D-12CE-4D8A-BBD3-0C6E15B763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3" y="884"/>
                <a:ext cx="11" cy="11"/>
              </a:xfrm>
              <a:prstGeom prst="rect">
                <a:avLst/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74" name="Line 184">
                <a:extLst>
                  <a:ext uri="{FF2B5EF4-FFF2-40B4-BE49-F238E27FC236}">
                    <a16:creationId xmlns:a16="http://schemas.microsoft.com/office/drawing/2014/main" id="{751F370B-2686-4D7B-A286-E6E5CAE71A6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645" y="895"/>
                <a:ext cx="1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575" name="Rectangle 185">
                <a:extLst>
                  <a:ext uri="{FF2B5EF4-FFF2-40B4-BE49-F238E27FC236}">
                    <a16:creationId xmlns:a16="http://schemas.microsoft.com/office/drawing/2014/main" id="{476A080B-2333-45FB-A8DD-2675978C9AF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645" y="884"/>
                <a:ext cx="11" cy="11"/>
              </a:xfrm>
              <a:prstGeom prst="rect">
                <a:avLst/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76" name="Line 186">
                <a:extLst>
                  <a:ext uri="{FF2B5EF4-FFF2-40B4-BE49-F238E27FC236}">
                    <a16:creationId xmlns:a16="http://schemas.microsoft.com/office/drawing/2014/main" id="{5B1620E4-4ED7-4268-A436-F852ACD2E6A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081" y="895"/>
                <a:ext cx="1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577" name="Rectangle 187">
                <a:extLst>
                  <a:ext uri="{FF2B5EF4-FFF2-40B4-BE49-F238E27FC236}">
                    <a16:creationId xmlns:a16="http://schemas.microsoft.com/office/drawing/2014/main" id="{E2E8F9A8-0723-4F80-94E1-151C80038C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81" y="884"/>
                <a:ext cx="11" cy="11"/>
              </a:xfrm>
              <a:prstGeom prst="rect">
                <a:avLst/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78" name="Line 188">
                <a:extLst>
                  <a:ext uri="{FF2B5EF4-FFF2-40B4-BE49-F238E27FC236}">
                    <a16:creationId xmlns:a16="http://schemas.microsoft.com/office/drawing/2014/main" id="{B2F8BB81-614D-45A2-BAFD-4DBCEEE4B7B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770" y="895"/>
                <a:ext cx="1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579" name="Rectangle 189">
                <a:extLst>
                  <a:ext uri="{FF2B5EF4-FFF2-40B4-BE49-F238E27FC236}">
                    <a16:creationId xmlns:a16="http://schemas.microsoft.com/office/drawing/2014/main" id="{93DAA6FE-0B55-4AA9-951B-4C4DBB17C34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70" y="884"/>
                <a:ext cx="11" cy="11"/>
              </a:xfrm>
              <a:prstGeom prst="rect">
                <a:avLst/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80" name="Line 190">
                <a:extLst>
                  <a:ext uri="{FF2B5EF4-FFF2-40B4-BE49-F238E27FC236}">
                    <a16:creationId xmlns:a16="http://schemas.microsoft.com/office/drawing/2014/main" id="{074CE77B-3BCB-4F85-8D1F-E91D49D48E1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905" y="895"/>
                <a:ext cx="1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581" name="Rectangle 191">
                <a:extLst>
                  <a:ext uri="{FF2B5EF4-FFF2-40B4-BE49-F238E27FC236}">
                    <a16:creationId xmlns:a16="http://schemas.microsoft.com/office/drawing/2014/main" id="{580FC4D3-BF72-4CFE-83E3-094AE8BDE07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05" y="884"/>
                <a:ext cx="12" cy="11"/>
              </a:xfrm>
              <a:prstGeom prst="rect">
                <a:avLst/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82" name="Line 192">
                <a:extLst>
                  <a:ext uri="{FF2B5EF4-FFF2-40B4-BE49-F238E27FC236}">
                    <a16:creationId xmlns:a16="http://schemas.microsoft.com/office/drawing/2014/main" id="{08BD2986-8A09-4E85-8C94-06BB3C153BF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673" y="895"/>
                <a:ext cx="1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583" name="Rectangle 193">
                <a:extLst>
                  <a:ext uri="{FF2B5EF4-FFF2-40B4-BE49-F238E27FC236}">
                    <a16:creationId xmlns:a16="http://schemas.microsoft.com/office/drawing/2014/main" id="{E0A0DBB1-1A0C-478F-83F7-3968D8E0B0B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73" y="884"/>
                <a:ext cx="12" cy="11"/>
              </a:xfrm>
              <a:prstGeom prst="rect">
                <a:avLst/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84" name="Line 194">
                <a:extLst>
                  <a:ext uri="{FF2B5EF4-FFF2-40B4-BE49-F238E27FC236}">
                    <a16:creationId xmlns:a16="http://schemas.microsoft.com/office/drawing/2014/main" id="{C4EB0DDD-7139-4333-AA69-7DBF0CF57C5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809" y="895"/>
                <a:ext cx="1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585" name="Rectangle 195">
                <a:extLst>
                  <a:ext uri="{FF2B5EF4-FFF2-40B4-BE49-F238E27FC236}">
                    <a16:creationId xmlns:a16="http://schemas.microsoft.com/office/drawing/2014/main" id="{63232D81-F371-40BB-8F08-2ABDF1663BD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09" y="884"/>
                <a:ext cx="11" cy="11"/>
              </a:xfrm>
              <a:prstGeom prst="rect">
                <a:avLst/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86" name="Line 196">
                <a:extLst>
                  <a:ext uri="{FF2B5EF4-FFF2-40B4-BE49-F238E27FC236}">
                    <a16:creationId xmlns:a16="http://schemas.microsoft.com/office/drawing/2014/main" id="{8D554771-D185-44AE-A6ED-8C1D749E626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81" y="1184"/>
                <a:ext cx="2507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587" name="Rectangle 197">
                <a:extLst>
                  <a:ext uri="{FF2B5EF4-FFF2-40B4-BE49-F238E27FC236}">
                    <a16:creationId xmlns:a16="http://schemas.microsoft.com/office/drawing/2014/main" id="{783378F1-4FA2-4064-AC88-3CD1B07226C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81" y="1184"/>
                <a:ext cx="2507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88" name="Line 198">
                <a:extLst>
                  <a:ext uri="{FF2B5EF4-FFF2-40B4-BE49-F238E27FC236}">
                    <a16:creationId xmlns:a16="http://schemas.microsoft.com/office/drawing/2014/main" id="{68BB40BC-8508-4FC0-A41D-7CCFF1603F7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577" y="895"/>
                <a:ext cx="1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589" name="Rectangle 199">
                <a:extLst>
                  <a:ext uri="{FF2B5EF4-FFF2-40B4-BE49-F238E27FC236}">
                    <a16:creationId xmlns:a16="http://schemas.microsoft.com/office/drawing/2014/main" id="{59005DB3-4575-4009-8951-A89188DCB3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77" y="884"/>
                <a:ext cx="11" cy="11"/>
              </a:xfrm>
              <a:prstGeom prst="rect">
                <a:avLst/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90" name="Line 200">
                <a:extLst>
                  <a:ext uri="{FF2B5EF4-FFF2-40B4-BE49-F238E27FC236}">
                    <a16:creationId xmlns:a16="http://schemas.microsoft.com/office/drawing/2014/main" id="{5AD5A3DF-41FD-4896-B499-B56C29327F6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1714" y="895"/>
                <a:ext cx="1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591" name="Rectangle 201">
                <a:extLst>
                  <a:ext uri="{FF2B5EF4-FFF2-40B4-BE49-F238E27FC236}">
                    <a16:creationId xmlns:a16="http://schemas.microsoft.com/office/drawing/2014/main" id="{9A17D3CE-2295-4DA9-973C-100A79EA74D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14" y="884"/>
                <a:ext cx="12" cy="11"/>
              </a:xfrm>
              <a:prstGeom prst="rect">
                <a:avLst/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92" name="Line 202">
                <a:extLst>
                  <a:ext uri="{FF2B5EF4-FFF2-40B4-BE49-F238E27FC236}">
                    <a16:creationId xmlns:a16="http://schemas.microsoft.com/office/drawing/2014/main" id="{F826266C-22F6-46AF-8FFE-7DE2D2ECE3B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414" y="895"/>
                <a:ext cx="1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593" name="Rectangle 203">
                <a:extLst>
                  <a:ext uri="{FF2B5EF4-FFF2-40B4-BE49-F238E27FC236}">
                    <a16:creationId xmlns:a16="http://schemas.microsoft.com/office/drawing/2014/main" id="{755E8EE8-DA35-48C5-AB09-B151047D8E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14" y="884"/>
                <a:ext cx="12" cy="11"/>
              </a:xfrm>
              <a:prstGeom prst="rect">
                <a:avLst/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94" name="Line 204">
                <a:extLst>
                  <a:ext uri="{FF2B5EF4-FFF2-40B4-BE49-F238E27FC236}">
                    <a16:creationId xmlns:a16="http://schemas.microsoft.com/office/drawing/2014/main" id="{18E3772C-5CD2-491C-9FB1-179A9715782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14" y="1561"/>
                <a:ext cx="3874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595" name="Rectangle 205">
                <a:extLst>
                  <a:ext uri="{FF2B5EF4-FFF2-40B4-BE49-F238E27FC236}">
                    <a16:creationId xmlns:a16="http://schemas.microsoft.com/office/drawing/2014/main" id="{5245367D-156C-4B30-B667-11FFCD404A3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14" y="1561"/>
                <a:ext cx="3874" cy="1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96" name="Line 206">
                <a:extLst>
                  <a:ext uri="{FF2B5EF4-FFF2-40B4-BE49-F238E27FC236}">
                    <a16:creationId xmlns:a16="http://schemas.microsoft.com/office/drawing/2014/main" id="{4E185A5F-BB20-4A3E-82AC-ADB9D25835B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81" y="1839"/>
                <a:ext cx="700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597" name="Rectangle 207">
                <a:extLst>
                  <a:ext uri="{FF2B5EF4-FFF2-40B4-BE49-F238E27FC236}">
                    <a16:creationId xmlns:a16="http://schemas.microsoft.com/office/drawing/2014/main" id="{F4B57A4B-7EAB-4C6D-989A-E9805ED3003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81" y="1839"/>
                <a:ext cx="700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598" name="Line 208">
                <a:extLst>
                  <a:ext uri="{FF2B5EF4-FFF2-40B4-BE49-F238E27FC236}">
                    <a16:creationId xmlns:a16="http://schemas.microsoft.com/office/drawing/2014/main" id="{D2FC77D7-4C97-4BF1-8D7E-235B451BAE1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05" y="1839"/>
                <a:ext cx="780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599" name="Rectangle 209">
                <a:extLst>
                  <a:ext uri="{FF2B5EF4-FFF2-40B4-BE49-F238E27FC236}">
                    <a16:creationId xmlns:a16="http://schemas.microsoft.com/office/drawing/2014/main" id="{E82A20DE-7EDA-48EE-BF7F-8F99606E606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05" y="1839"/>
                <a:ext cx="780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600" name="Line 210">
                <a:extLst>
                  <a:ext uri="{FF2B5EF4-FFF2-40B4-BE49-F238E27FC236}">
                    <a16:creationId xmlns:a16="http://schemas.microsoft.com/office/drawing/2014/main" id="{F5C255F7-60F3-4C56-A077-217320DB7D5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09" y="1839"/>
                <a:ext cx="779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601" name="Rectangle 211">
                <a:extLst>
                  <a:ext uri="{FF2B5EF4-FFF2-40B4-BE49-F238E27FC236}">
                    <a16:creationId xmlns:a16="http://schemas.microsoft.com/office/drawing/2014/main" id="{836489E8-4EAB-40BE-B1CE-4EE3F6ED1F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09" y="1839"/>
                <a:ext cx="779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602" name="Line 212">
                <a:extLst>
                  <a:ext uri="{FF2B5EF4-FFF2-40B4-BE49-F238E27FC236}">
                    <a16:creationId xmlns:a16="http://schemas.microsoft.com/office/drawing/2014/main" id="{AC03CAAE-3DB0-4964-B55F-3094864BA61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14" y="2683"/>
                <a:ext cx="712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603" name="Rectangle 213">
                <a:extLst>
                  <a:ext uri="{FF2B5EF4-FFF2-40B4-BE49-F238E27FC236}">
                    <a16:creationId xmlns:a16="http://schemas.microsoft.com/office/drawing/2014/main" id="{8134F3EE-CE25-444F-BA2C-EB3DB885CC3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14" y="2683"/>
                <a:ext cx="712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604" name="Line 214">
                <a:extLst>
                  <a:ext uri="{FF2B5EF4-FFF2-40B4-BE49-F238E27FC236}">
                    <a16:creationId xmlns:a16="http://schemas.microsoft.com/office/drawing/2014/main" id="{F5FC81FF-F82D-4FE1-9C0A-075A5C6999F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81" y="2683"/>
                <a:ext cx="700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605" name="Rectangle 215">
                <a:extLst>
                  <a:ext uri="{FF2B5EF4-FFF2-40B4-BE49-F238E27FC236}">
                    <a16:creationId xmlns:a16="http://schemas.microsoft.com/office/drawing/2014/main" id="{D42FE874-6DE3-41AE-AB14-89A9E8EEF5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81" y="2683"/>
                <a:ext cx="700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606" name="Line 216">
                <a:extLst>
                  <a:ext uri="{FF2B5EF4-FFF2-40B4-BE49-F238E27FC236}">
                    <a16:creationId xmlns:a16="http://schemas.microsoft.com/office/drawing/2014/main" id="{A7367A55-A28B-489A-8A83-345EA8885E7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05" y="2683"/>
                <a:ext cx="780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607" name="Rectangle 217">
                <a:extLst>
                  <a:ext uri="{FF2B5EF4-FFF2-40B4-BE49-F238E27FC236}">
                    <a16:creationId xmlns:a16="http://schemas.microsoft.com/office/drawing/2014/main" id="{45EFB1D8-91F5-4799-AD10-05E9F70D8B3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05" y="2683"/>
                <a:ext cx="780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608" name="Line 218">
                <a:extLst>
                  <a:ext uri="{FF2B5EF4-FFF2-40B4-BE49-F238E27FC236}">
                    <a16:creationId xmlns:a16="http://schemas.microsoft.com/office/drawing/2014/main" id="{E0D3746D-3324-49FD-8BBA-74FAFF89DFF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09" y="2683"/>
                <a:ext cx="779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609" name="Rectangle 219">
                <a:extLst>
                  <a:ext uri="{FF2B5EF4-FFF2-40B4-BE49-F238E27FC236}">
                    <a16:creationId xmlns:a16="http://schemas.microsoft.com/office/drawing/2014/main" id="{FB759820-26AF-4260-A447-5CD8546671F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09" y="2683"/>
                <a:ext cx="779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610" name="Line 220">
                <a:extLst>
                  <a:ext uri="{FF2B5EF4-FFF2-40B4-BE49-F238E27FC236}">
                    <a16:creationId xmlns:a16="http://schemas.microsoft.com/office/drawing/2014/main" id="{C5D3BC54-CAE1-4C6B-9788-F9E368491E8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26" y="2872"/>
                <a:ext cx="688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611" name="Rectangle 221">
                <a:extLst>
                  <a:ext uri="{FF2B5EF4-FFF2-40B4-BE49-F238E27FC236}">
                    <a16:creationId xmlns:a16="http://schemas.microsoft.com/office/drawing/2014/main" id="{6B8B9943-9F31-4E39-9062-4681A44F1F0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26" y="2872"/>
                <a:ext cx="688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612" name="Line 222">
                <a:extLst>
                  <a:ext uri="{FF2B5EF4-FFF2-40B4-BE49-F238E27FC236}">
                    <a16:creationId xmlns:a16="http://schemas.microsoft.com/office/drawing/2014/main" id="{C839028E-B827-4925-A87A-B50CFCCE01E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26" y="2894"/>
                <a:ext cx="688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613" name="Rectangle 223">
                <a:extLst>
                  <a:ext uri="{FF2B5EF4-FFF2-40B4-BE49-F238E27FC236}">
                    <a16:creationId xmlns:a16="http://schemas.microsoft.com/office/drawing/2014/main" id="{3FD575AF-CF3F-4A7F-9D35-6F74FD7A9FF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26" y="2894"/>
                <a:ext cx="688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614" name="Line 224">
                <a:extLst>
                  <a:ext uri="{FF2B5EF4-FFF2-40B4-BE49-F238E27FC236}">
                    <a16:creationId xmlns:a16="http://schemas.microsoft.com/office/drawing/2014/main" id="{751E1BEB-D92A-454C-A0AD-8A830B13B88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81" y="2883"/>
                <a:ext cx="700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615" name="Rectangle 225">
                <a:extLst>
                  <a:ext uri="{FF2B5EF4-FFF2-40B4-BE49-F238E27FC236}">
                    <a16:creationId xmlns:a16="http://schemas.microsoft.com/office/drawing/2014/main" id="{48EDFC0A-5B8E-4A67-BAF5-1BBCB6C60F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81" y="2883"/>
                <a:ext cx="700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616" name="Line 226">
                <a:extLst>
                  <a:ext uri="{FF2B5EF4-FFF2-40B4-BE49-F238E27FC236}">
                    <a16:creationId xmlns:a16="http://schemas.microsoft.com/office/drawing/2014/main" id="{19CFF303-2439-4EF0-B438-9948ACBB637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05" y="2883"/>
                <a:ext cx="780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617" name="Rectangle 227">
                <a:extLst>
                  <a:ext uri="{FF2B5EF4-FFF2-40B4-BE49-F238E27FC236}">
                    <a16:creationId xmlns:a16="http://schemas.microsoft.com/office/drawing/2014/main" id="{FEBBA7B1-0AE8-4357-9208-244C943861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05" y="2883"/>
                <a:ext cx="780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618" name="Line 228">
                <a:extLst>
                  <a:ext uri="{FF2B5EF4-FFF2-40B4-BE49-F238E27FC236}">
                    <a16:creationId xmlns:a16="http://schemas.microsoft.com/office/drawing/2014/main" id="{4B66E6BF-6CFD-40AF-904F-F4F4985D88B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09" y="2883"/>
                <a:ext cx="779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619" name="Rectangle 229">
                <a:extLst>
                  <a:ext uri="{FF2B5EF4-FFF2-40B4-BE49-F238E27FC236}">
                    <a16:creationId xmlns:a16="http://schemas.microsoft.com/office/drawing/2014/main" id="{97279A59-8798-4E1E-A5C4-93BC4E5AD83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09" y="2883"/>
                <a:ext cx="779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620" name="Line 230">
                <a:extLst>
                  <a:ext uri="{FF2B5EF4-FFF2-40B4-BE49-F238E27FC236}">
                    <a16:creationId xmlns:a16="http://schemas.microsoft.com/office/drawing/2014/main" id="{23F2EC83-356C-4A49-A1F1-B42D6D9E273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81" y="3538"/>
                <a:ext cx="700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621" name="Rectangle 231">
                <a:extLst>
                  <a:ext uri="{FF2B5EF4-FFF2-40B4-BE49-F238E27FC236}">
                    <a16:creationId xmlns:a16="http://schemas.microsoft.com/office/drawing/2014/main" id="{CFAEA844-21FC-4D4F-B32C-2E3D159C336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81" y="3538"/>
                <a:ext cx="700" cy="1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622" name="Line 232">
                <a:extLst>
                  <a:ext uri="{FF2B5EF4-FFF2-40B4-BE49-F238E27FC236}">
                    <a16:creationId xmlns:a16="http://schemas.microsoft.com/office/drawing/2014/main" id="{B878D214-B553-4905-B6E6-061F6CD31EB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05" y="3538"/>
                <a:ext cx="780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623" name="Rectangle 233">
                <a:extLst>
                  <a:ext uri="{FF2B5EF4-FFF2-40B4-BE49-F238E27FC236}">
                    <a16:creationId xmlns:a16="http://schemas.microsoft.com/office/drawing/2014/main" id="{B8FE8ABF-C273-4561-9E9C-236D004FD3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05" y="3538"/>
                <a:ext cx="780" cy="1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624" name="Line 234">
                <a:extLst>
                  <a:ext uri="{FF2B5EF4-FFF2-40B4-BE49-F238E27FC236}">
                    <a16:creationId xmlns:a16="http://schemas.microsoft.com/office/drawing/2014/main" id="{C508C637-693C-4CF2-8F0D-02D9DF071A5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09" y="3538"/>
                <a:ext cx="779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625" name="Rectangle 235">
                <a:extLst>
                  <a:ext uri="{FF2B5EF4-FFF2-40B4-BE49-F238E27FC236}">
                    <a16:creationId xmlns:a16="http://schemas.microsoft.com/office/drawing/2014/main" id="{41FEE4A7-0991-4A65-A891-D3890234860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09" y="3538"/>
                <a:ext cx="779" cy="1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626" name="Line 236">
                <a:extLst>
                  <a:ext uri="{FF2B5EF4-FFF2-40B4-BE49-F238E27FC236}">
                    <a16:creationId xmlns:a16="http://schemas.microsoft.com/office/drawing/2014/main" id="{D7753AC5-12D7-4D13-A99C-4684DC3870F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81" y="3727"/>
                <a:ext cx="700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627" name="Rectangle 237">
                <a:extLst>
                  <a:ext uri="{FF2B5EF4-FFF2-40B4-BE49-F238E27FC236}">
                    <a16:creationId xmlns:a16="http://schemas.microsoft.com/office/drawing/2014/main" id="{26D79478-F32E-4B98-B32B-CAA1540AC5C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81" y="3727"/>
                <a:ext cx="700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628" name="Line 238">
                <a:extLst>
                  <a:ext uri="{FF2B5EF4-FFF2-40B4-BE49-F238E27FC236}">
                    <a16:creationId xmlns:a16="http://schemas.microsoft.com/office/drawing/2014/main" id="{F573FCB0-4287-45AF-81EB-C645F50E83E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05" y="3727"/>
                <a:ext cx="780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629" name="Rectangle 239">
                <a:extLst>
                  <a:ext uri="{FF2B5EF4-FFF2-40B4-BE49-F238E27FC236}">
                    <a16:creationId xmlns:a16="http://schemas.microsoft.com/office/drawing/2014/main" id="{87396657-7BD7-41F5-BB31-509DD2DDD6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05" y="3727"/>
                <a:ext cx="780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630" name="Line 240">
                <a:extLst>
                  <a:ext uri="{FF2B5EF4-FFF2-40B4-BE49-F238E27FC236}">
                    <a16:creationId xmlns:a16="http://schemas.microsoft.com/office/drawing/2014/main" id="{B1A651D9-4F7D-493F-8134-1BA31DDE65E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09" y="3727"/>
                <a:ext cx="779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631" name="Rectangle 241">
                <a:extLst>
                  <a:ext uri="{FF2B5EF4-FFF2-40B4-BE49-F238E27FC236}">
                    <a16:creationId xmlns:a16="http://schemas.microsoft.com/office/drawing/2014/main" id="{B1C3850A-F502-4FEF-AFAA-8B5E89A17E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09" y="3727"/>
                <a:ext cx="779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632" name="Line 242">
                <a:extLst>
                  <a:ext uri="{FF2B5EF4-FFF2-40B4-BE49-F238E27FC236}">
                    <a16:creationId xmlns:a16="http://schemas.microsoft.com/office/drawing/2014/main" id="{E88C99E7-E8FF-4BA2-A811-14E9CD52D00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92" y="3905"/>
                <a:ext cx="678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633" name="Rectangle 243">
                <a:extLst>
                  <a:ext uri="{FF2B5EF4-FFF2-40B4-BE49-F238E27FC236}">
                    <a16:creationId xmlns:a16="http://schemas.microsoft.com/office/drawing/2014/main" id="{8C1E94E6-16F5-4B77-A008-A2ED96A254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92" y="3905"/>
                <a:ext cx="678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634" name="Line 244">
                <a:extLst>
                  <a:ext uri="{FF2B5EF4-FFF2-40B4-BE49-F238E27FC236}">
                    <a16:creationId xmlns:a16="http://schemas.microsoft.com/office/drawing/2014/main" id="{E4CFB4D0-CF8F-4984-9DE3-7E66A154C70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92" y="3927"/>
                <a:ext cx="678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635" name="Rectangle 245">
                <a:extLst>
                  <a:ext uri="{FF2B5EF4-FFF2-40B4-BE49-F238E27FC236}">
                    <a16:creationId xmlns:a16="http://schemas.microsoft.com/office/drawing/2014/main" id="{14CF72CA-C0B2-4314-88D3-269A5A70E13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92" y="3927"/>
                <a:ext cx="678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636" name="Line 246">
                <a:extLst>
                  <a:ext uri="{FF2B5EF4-FFF2-40B4-BE49-F238E27FC236}">
                    <a16:creationId xmlns:a16="http://schemas.microsoft.com/office/drawing/2014/main" id="{ECDBBA7F-4C3D-4C0D-BD0B-F3530004A73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17" y="3905"/>
                <a:ext cx="756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637" name="Rectangle 247">
                <a:extLst>
                  <a:ext uri="{FF2B5EF4-FFF2-40B4-BE49-F238E27FC236}">
                    <a16:creationId xmlns:a16="http://schemas.microsoft.com/office/drawing/2014/main" id="{74BFFFFC-9892-438B-948E-B290E97F269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17" y="3905"/>
                <a:ext cx="756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638" name="Line 248">
                <a:extLst>
                  <a:ext uri="{FF2B5EF4-FFF2-40B4-BE49-F238E27FC236}">
                    <a16:creationId xmlns:a16="http://schemas.microsoft.com/office/drawing/2014/main" id="{49AB72F2-54FB-41D4-BAAB-9791C0C7CC7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17" y="3927"/>
                <a:ext cx="756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639" name="Rectangle 249">
                <a:extLst>
                  <a:ext uri="{FF2B5EF4-FFF2-40B4-BE49-F238E27FC236}">
                    <a16:creationId xmlns:a16="http://schemas.microsoft.com/office/drawing/2014/main" id="{99C803A2-9AE4-481E-BCB3-FD357C4EC57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17" y="3927"/>
                <a:ext cx="756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640" name="Line 250">
                <a:extLst>
                  <a:ext uri="{FF2B5EF4-FFF2-40B4-BE49-F238E27FC236}">
                    <a16:creationId xmlns:a16="http://schemas.microsoft.com/office/drawing/2014/main" id="{CA6B61BB-F8AB-40A9-8370-52A89220A52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20" y="3905"/>
                <a:ext cx="757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641" name="Rectangle 251">
                <a:extLst>
                  <a:ext uri="{FF2B5EF4-FFF2-40B4-BE49-F238E27FC236}">
                    <a16:creationId xmlns:a16="http://schemas.microsoft.com/office/drawing/2014/main" id="{7DDA892B-248B-4CB6-ACE1-2EC879770E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20" y="3905"/>
                <a:ext cx="757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642" name="Line 252">
                <a:extLst>
                  <a:ext uri="{FF2B5EF4-FFF2-40B4-BE49-F238E27FC236}">
                    <a16:creationId xmlns:a16="http://schemas.microsoft.com/office/drawing/2014/main" id="{B6804C72-D846-4E17-AF37-18CABE2681D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20" y="3927"/>
                <a:ext cx="757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643" name="Rectangle 253">
                <a:extLst>
                  <a:ext uri="{FF2B5EF4-FFF2-40B4-BE49-F238E27FC236}">
                    <a16:creationId xmlns:a16="http://schemas.microsoft.com/office/drawing/2014/main" id="{68EDE6D5-D75F-42CD-9BC5-103C049E0F5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20" y="3927"/>
                <a:ext cx="757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17416" name="Rectangle 255">
              <a:extLst>
                <a:ext uri="{FF2B5EF4-FFF2-40B4-BE49-F238E27FC236}">
                  <a16:creationId xmlns:a16="http://schemas.microsoft.com/office/drawing/2014/main" id="{ED94DA13-94AA-4B48-8D3B-0585DDC230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2" y="884"/>
              <a:ext cx="34" cy="314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7417" name="Line 256">
              <a:extLst>
                <a:ext uri="{FF2B5EF4-FFF2-40B4-BE49-F238E27FC236}">
                  <a16:creationId xmlns:a16="http://schemas.microsoft.com/office/drawing/2014/main" id="{6D9631DF-B3D2-4FA7-9E7C-1FD5E991E16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1" y="895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7418" name="Rectangle 257">
              <a:extLst>
                <a:ext uri="{FF2B5EF4-FFF2-40B4-BE49-F238E27FC236}">
                  <a16:creationId xmlns:a16="http://schemas.microsoft.com/office/drawing/2014/main" id="{E3E552A6-A95F-4959-98B7-6C62A4F871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" y="884"/>
              <a:ext cx="11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7419" name="Rectangle 258">
              <a:extLst>
                <a:ext uri="{FF2B5EF4-FFF2-40B4-BE49-F238E27FC236}">
                  <a16:creationId xmlns:a16="http://schemas.microsoft.com/office/drawing/2014/main" id="{68F9DD0C-6F2F-4D08-B0C3-F5944A2C32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33" y="917"/>
              <a:ext cx="34" cy="311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7420" name="Line 259">
              <a:extLst>
                <a:ext uri="{FF2B5EF4-FFF2-40B4-BE49-F238E27FC236}">
                  <a16:creationId xmlns:a16="http://schemas.microsoft.com/office/drawing/2014/main" id="{24379025-A625-4114-8164-198F7C0A7A1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3" y="4027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7421" name="Rectangle 260">
              <a:extLst>
                <a:ext uri="{FF2B5EF4-FFF2-40B4-BE49-F238E27FC236}">
                  <a16:creationId xmlns:a16="http://schemas.microsoft.com/office/drawing/2014/main" id="{008E5F7E-6835-4AF8-BACC-D6D3DD9C8D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" y="4027"/>
              <a:ext cx="11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7422" name="Line 261">
              <a:extLst>
                <a:ext uri="{FF2B5EF4-FFF2-40B4-BE49-F238E27FC236}">
                  <a16:creationId xmlns:a16="http://schemas.microsoft.com/office/drawing/2014/main" id="{1E789DFB-44E7-4216-8BBC-A374EA18AC6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1" y="4027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7423" name="Rectangle 262">
              <a:extLst>
                <a:ext uri="{FF2B5EF4-FFF2-40B4-BE49-F238E27FC236}">
                  <a16:creationId xmlns:a16="http://schemas.microsoft.com/office/drawing/2014/main" id="{9D7D0403-3125-486D-AE1A-D4D2176A98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" y="4027"/>
              <a:ext cx="11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7424" name="Line 263">
              <a:extLst>
                <a:ext uri="{FF2B5EF4-FFF2-40B4-BE49-F238E27FC236}">
                  <a16:creationId xmlns:a16="http://schemas.microsoft.com/office/drawing/2014/main" id="{7A4C2E10-ACDC-4C8D-8D72-69A5F28D4DD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14" y="4027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7425" name="Rectangle 264">
              <a:extLst>
                <a:ext uri="{FF2B5EF4-FFF2-40B4-BE49-F238E27FC236}">
                  <a16:creationId xmlns:a16="http://schemas.microsoft.com/office/drawing/2014/main" id="{C4CCE001-753A-4ED0-AD99-D6A452D9F9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14" y="4027"/>
              <a:ext cx="12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7426" name="Line 265">
              <a:extLst>
                <a:ext uri="{FF2B5EF4-FFF2-40B4-BE49-F238E27FC236}">
                  <a16:creationId xmlns:a16="http://schemas.microsoft.com/office/drawing/2014/main" id="{A9B4E5D1-9D95-4EA1-B0AE-BC4C2FD24E8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14" y="4027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7427" name="Rectangle 266">
              <a:extLst>
                <a:ext uri="{FF2B5EF4-FFF2-40B4-BE49-F238E27FC236}">
                  <a16:creationId xmlns:a16="http://schemas.microsoft.com/office/drawing/2014/main" id="{5FA9DA27-723E-4140-AAAE-BA2D424CCD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14" y="4027"/>
              <a:ext cx="12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7428" name="Line 267">
              <a:extLst>
                <a:ext uri="{FF2B5EF4-FFF2-40B4-BE49-F238E27FC236}">
                  <a16:creationId xmlns:a16="http://schemas.microsoft.com/office/drawing/2014/main" id="{15DFA636-3E5E-497D-88EA-F79C845B253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81" y="4027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7429" name="Rectangle 268">
              <a:extLst>
                <a:ext uri="{FF2B5EF4-FFF2-40B4-BE49-F238E27FC236}">
                  <a16:creationId xmlns:a16="http://schemas.microsoft.com/office/drawing/2014/main" id="{B4974B41-6909-4FE9-BCDC-9DC9589A00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81" y="4027"/>
              <a:ext cx="11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7430" name="Line 269">
              <a:extLst>
                <a:ext uri="{FF2B5EF4-FFF2-40B4-BE49-F238E27FC236}">
                  <a16:creationId xmlns:a16="http://schemas.microsoft.com/office/drawing/2014/main" id="{53BF06A9-9FFE-43AE-911F-3FDF7FF9906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70" y="4027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7431" name="Rectangle 270">
              <a:extLst>
                <a:ext uri="{FF2B5EF4-FFF2-40B4-BE49-F238E27FC236}">
                  <a16:creationId xmlns:a16="http://schemas.microsoft.com/office/drawing/2014/main" id="{E4F371C0-89D8-4C63-A90A-DA2508262E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0" y="4027"/>
              <a:ext cx="11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7432" name="Line 271">
              <a:extLst>
                <a:ext uri="{FF2B5EF4-FFF2-40B4-BE49-F238E27FC236}">
                  <a16:creationId xmlns:a16="http://schemas.microsoft.com/office/drawing/2014/main" id="{02CCEA68-D9DC-4B61-AFCE-7B61B7CE733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05" y="4027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7433" name="Rectangle 272">
              <a:extLst>
                <a:ext uri="{FF2B5EF4-FFF2-40B4-BE49-F238E27FC236}">
                  <a16:creationId xmlns:a16="http://schemas.microsoft.com/office/drawing/2014/main" id="{299927AC-8FDF-464F-92D7-4163D87B3C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05" y="4027"/>
              <a:ext cx="12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7434" name="Line 273">
              <a:extLst>
                <a:ext uri="{FF2B5EF4-FFF2-40B4-BE49-F238E27FC236}">
                  <a16:creationId xmlns:a16="http://schemas.microsoft.com/office/drawing/2014/main" id="{34866EC2-0F1B-4DA6-B560-C5FE3B5AB47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73" y="4027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7435" name="Rectangle 274">
              <a:extLst>
                <a:ext uri="{FF2B5EF4-FFF2-40B4-BE49-F238E27FC236}">
                  <a16:creationId xmlns:a16="http://schemas.microsoft.com/office/drawing/2014/main" id="{773926BC-F755-4189-8E88-C88DDDF818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3" y="4027"/>
              <a:ext cx="12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7436" name="Line 275">
              <a:extLst>
                <a:ext uri="{FF2B5EF4-FFF2-40B4-BE49-F238E27FC236}">
                  <a16:creationId xmlns:a16="http://schemas.microsoft.com/office/drawing/2014/main" id="{9E040E3C-196A-4D82-B119-4C5A48D4B71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809" y="4027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7437" name="Rectangle 276">
              <a:extLst>
                <a:ext uri="{FF2B5EF4-FFF2-40B4-BE49-F238E27FC236}">
                  <a16:creationId xmlns:a16="http://schemas.microsoft.com/office/drawing/2014/main" id="{1F341DA9-9D2D-41BA-BD84-4745453523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9" y="4027"/>
              <a:ext cx="11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7438" name="Line 277">
              <a:extLst>
                <a:ext uri="{FF2B5EF4-FFF2-40B4-BE49-F238E27FC236}">
                  <a16:creationId xmlns:a16="http://schemas.microsoft.com/office/drawing/2014/main" id="{D2E7BBCD-1CA9-42DA-9556-49F96D795F3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577" y="4027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7439" name="Rectangle 278">
              <a:extLst>
                <a:ext uri="{FF2B5EF4-FFF2-40B4-BE49-F238E27FC236}">
                  <a16:creationId xmlns:a16="http://schemas.microsoft.com/office/drawing/2014/main" id="{710103AE-F8E0-4BD6-828C-DB36EA8619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77" y="4027"/>
              <a:ext cx="11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7440" name="Line 279">
              <a:extLst>
                <a:ext uri="{FF2B5EF4-FFF2-40B4-BE49-F238E27FC236}">
                  <a16:creationId xmlns:a16="http://schemas.microsoft.com/office/drawing/2014/main" id="{CE71C509-2FD5-48B6-8A2C-CC2592855A7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645" y="4027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7441" name="Rectangle 280">
              <a:extLst>
                <a:ext uri="{FF2B5EF4-FFF2-40B4-BE49-F238E27FC236}">
                  <a16:creationId xmlns:a16="http://schemas.microsoft.com/office/drawing/2014/main" id="{57068CFC-8CD9-4181-B9C8-ABB7D1C23D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45" y="4027"/>
              <a:ext cx="11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7442" name="Rectangle 281">
              <a:extLst>
                <a:ext uri="{FF2B5EF4-FFF2-40B4-BE49-F238E27FC236}">
                  <a16:creationId xmlns:a16="http://schemas.microsoft.com/office/drawing/2014/main" id="{DF4B6131-F331-4D5A-83F5-7585D0EBD0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6" y="884"/>
              <a:ext cx="5511" cy="3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7443" name="Rectangle 282">
              <a:extLst>
                <a:ext uri="{FF2B5EF4-FFF2-40B4-BE49-F238E27FC236}">
                  <a16:creationId xmlns:a16="http://schemas.microsoft.com/office/drawing/2014/main" id="{079A0E80-2983-4D14-AC63-643C5763C5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6" y="4005"/>
              <a:ext cx="5477" cy="2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17413" name="Text Box 6">
            <a:extLst>
              <a:ext uri="{FF2B5EF4-FFF2-40B4-BE49-F238E27FC236}">
                <a16:creationId xmlns:a16="http://schemas.microsoft.com/office/drawing/2014/main" id="{2F89A7D9-9182-46E8-8663-F6A8E704EC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1214" y="1277591"/>
            <a:ext cx="19272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800" b="1" dirty="0" err="1">
                <a:latin typeface="Arial" panose="020B0604020202020204" pitchFamily="34" charset="0"/>
              </a:rPr>
              <a:t>CheeseCo</a:t>
            </a:r>
            <a:endParaRPr lang="en-US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C6114A-052D-4ADA-88A0-A87FB84F929E}" type="slidenum">
              <a:rPr lang="en-GB" altLang="en-US" smtClean="0"/>
              <a:pPr/>
              <a:t>16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85049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026">
            <a:extLst>
              <a:ext uri="{FF2B5EF4-FFF2-40B4-BE49-F238E27FC236}">
                <a16:creationId xmlns:a16="http://schemas.microsoft.com/office/drawing/2014/main" id="{2B912788-D64B-48F8-841B-A7946ACF5F8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188913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en-US" sz="2800" dirty="0"/>
              <a:t>Preparing a Flexible Budget</a:t>
            </a:r>
          </a:p>
        </p:txBody>
      </p:sp>
      <p:grpSp>
        <p:nvGrpSpPr>
          <p:cNvPr id="18435" name="Group 1311">
            <a:extLst>
              <a:ext uri="{FF2B5EF4-FFF2-40B4-BE49-F238E27FC236}">
                <a16:creationId xmlns:a16="http://schemas.microsoft.com/office/drawing/2014/main" id="{CDD376AB-D2CA-4027-9858-2EA2F3C07BAC}"/>
              </a:ext>
            </a:extLst>
          </p:cNvPr>
          <p:cNvGrpSpPr>
            <a:grpSpLocks/>
          </p:cNvGrpSpPr>
          <p:nvPr/>
        </p:nvGrpSpPr>
        <p:grpSpPr bwMode="auto">
          <a:xfrm>
            <a:off x="1717674" y="1052737"/>
            <a:ext cx="9634909" cy="5006975"/>
            <a:chOff x="122" y="884"/>
            <a:chExt cx="5545" cy="3154"/>
          </a:xfrm>
        </p:grpSpPr>
        <p:sp>
          <p:nvSpPr>
            <p:cNvPr id="18486" name="Rectangle 1310">
              <a:extLst>
                <a:ext uri="{FF2B5EF4-FFF2-40B4-BE49-F238E27FC236}">
                  <a16:creationId xmlns:a16="http://schemas.microsoft.com/office/drawing/2014/main" id="{3C70ACCE-0D5F-4993-9E13-720FBE9742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" y="895"/>
              <a:ext cx="5523" cy="3121"/>
            </a:xfrm>
            <a:prstGeom prst="rect">
              <a:avLst/>
            </a:prstGeom>
            <a:noFill/>
            <a:ln w="508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grpSp>
          <p:nvGrpSpPr>
            <p:cNvPr id="18487" name="Group 1279">
              <a:extLst>
                <a:ext uri="{FF2B5EF4-FFF2-40B4-BE49-F238E27FC236}">
                  <a16:creationId xmlns:a16="http://schemas.microsoft.com/office/drawing/2014/main" id="{1C950D24-1002-45E7-B4BE-04C718847BB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33" y="884"/>
              <a:ext cx="5523" cy="3143"/>
              <a:chOff x="133" y="884"/>
              <a:chExt cx="5523" cy="3143"/>
            </a:xfrm>
          </p:grpSpPr>
          <p:sp>
            <p:nvSpPr>
              <p:cNvPr id="18518" name="Line 1079">
                <a:extLst>
                  <a:ext uri="{FF2B5EF4-FFF2-40B4-BE49-F238E27FC236}">
                    <a16:creationId xmlns:a16="http://schemas.microsoft.com/office/drawing/2014/main" id="{1A5C789F-33B6-4C8A-9169-679C5FF32D8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33" y="895"/>
                <a:ext cx="5523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519" name="Rectangle 1080">
                <a:extLst>
                  <a:ext uri="{FF2B5EF4-FFF2-40B4-BE49-F238E27FC236}">
                    <a16:creationId xmlns:a16="http://schemas.microsoft.com/office/drawing/2014/main" id="{8FAA3739-1A39-484D-8171-E1B98A53B6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3" y="895"/>
                <a:ext cx="5523" cy="11"/>
              </a:xfrm>
              <a:prstGeom prst="rect">
                <a:avLst/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20" name="Line 1081">
                <a:extLst>
                  <a:ext uri="{FF2B5EF4-FFF2-40B4-BE49-F238E27FC236}">
                    <a16:creationId xmlns:a16="http://schemas.microsoft.com/office/drawing/2014/main" id="{48C9621F-8EAF-4FF1-8DE4-2A20BFFBF7C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33" y="895"/>
                <a:ext cx="1" cy="3132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521" name="Rectangle 1082">
                <a:extLst>
                  <a:ext uri="{FF2B5EF4-FFF2-40B4-BE49-F238E27FC236}">
                    <a16:creationId xmlns:a16="http://schemas.microsoft.com/office/drawing/2014/main" id="{31346DB9-101D-4C7F-B1AA-A3802E95A0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3" y="895"/>
                <a:ext cx="11" cy="3132"/>
              </a:xfrm>
              <a:prstGeom prst="rect">
                <a:avLst/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22" name="Rectangle 1083">
                <a:extLst>
                  <a:ext uri="{FF2B5EF4-FFF2-40B4-BE49-F238E27FC236}">
                    <a16:creationId xmlns:a16="http://schemas.microsoft.com/office/drawing/2014/main" id="{1BB8B915-CF58-44DE-8A4E-0F98BF5432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3" y="895"/>
                <a:ext cx="5523" cy="2277"/>
              </a:xfrm>
              <a:prstGeom prst="rect">
                <a:avLst/>
              </a:prstGeom>
              <a:solidFill>
                <a:srgbClr val="FFFF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23" name="Rectangle 1084">
                <a:extLst>
                  <a:ext uri="{FF2B5EF4-FFF2-40B4-BE49-F238E27FC236}">
                    <a16:creationId xmlns:a16="http://schemas.microsoft.com/office/drawing/2014/main" id="{BB9E898B-FD36-409C-99B4-DBA65F8AB38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3" y="3161"/>
                <a:ext cx="5523" cy="577"/>
              </a:xfrm>
              <a:prstGeom prst="rect">
                <a:avLst/>
              </a:prstGeom>
              <a:solidFill>
                <a:srgbClr val="69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24" name="Rectangle 1085">
                <a:extLst>
                  <a:ext uri="{FF2B5EF4-FFF2-40B4-BE49-F238E27FC236}">
                    <a16:creationId xmlns:a16="http://schemas.microsoft.com/office/drawing/2014/main" id="{78B0606D-45E5-4D00-98AE-404DD7304E6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3" y="3727"/>
                <a:ext cx="5523" cy="300"/>
              </a:xfrm>
              <a:prstGeom prst="rect">
                <a:avLst/>
              </a:prstGeom>
              <a:solidFill>
                <a:srgbClr val="FFFF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25" name="Rectangle 1086">
                <a:extLst>
                  <a:ext uri="{FF2B5EF4-FFF2-40B4-BE49-F238E27FC236}">
                    <a16:creationId xmlns:a16="http://schemas.microsoft.com/office/drawing/2014/main" id="{632A322C-2289-4F39-8754-2FA356F2AC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18" y="1006"/>
                <a:ext cx="32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Cost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26" name="Rectangle 1087">
                <a:extLst>
                  <a:ext uri="{FF2B5EF4-FFF2-40B4-BE49-F238E27FC236}">
                    <a16:creationId xmlns:a16="http://schemas.microsoft.com/office/drawing/2014/main" id="{2D2D96A1-2992-491A-8851-995F93EA29A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73" y="1006"/>
                <a:ext cx="344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Total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27" name="Rectangle 1088">
                <a:extLst>
                  <a:ext uri="{FF2B5EF4-FFF2-40B4-BE49-F238E27FC236}">
                    <a16:creationId xmlns:a16="http://schemas.microsoft.com/office/drawing/2014/main" id="{CDF08889-A5BF-49E8-B9B9-56C18DD507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15" y="1006"/>
                <a:ext cx="1712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             Flexible Budgets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28" name="Rectangle 1089">
                <a:extLst>
                  <a:ext uri="{FF2B5EF4-FFF2-40B4-BE49-F238E27FC236}">
                    <a16:creationId xmlns:a16="http://schemas.microsoft.com/office/drawing/2014/main" id="{3EA079B5-98EE-4323-9855-59F22556AED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71" y="1195"/>
                <a:ext cx="568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Formula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29" name="Rectangle 1090">
                <a:extLst>
                  <a:ext uri="{FF2B5EF4-FFF2-40B4-BE49-F238E27FC236}">
                    <a16:creationId xmlns:a16="http://schemas.microsoft.com/office/drawing/2014/main" id="{7463484F-4024-467C-BC52-75264E68E6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50" y="1195"/>
                <a:ext cx="376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Fixed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30" name="Rectangle 1091">
                <a:extLst>
                  <a:ext uri="{FF2B5EF4-FFF2-40B4-BE49-F238E27FC236}">
                    <a16:creationId xmlns:a16="http://schemas.microsoft.com/office/drawing/2014/main" id="{816076B8-DF24-4066-921F-C5686A47B10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50" y="1195"/>
                <a:ext cx="3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8,000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31" name="Rectangle 1092">
                <a:extLst>
                  <a:ext uri="{FF2B5EF4-FFF2-40B4-BE49-F238E27FC236}">
                    <a16:creationId xmlns:a16="http://schemas.microsoft.com/office/drawing/2014/main" id="{A1514540-8F84-44F4-AE5C-5C8E9BC9485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75" y="1195"/>
                <a:ext cx="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10,000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32" name="Rectangle 1093">
                <a:extLst>
                  <a:ext uri="{FF2B5EF4-FFF2-40B4-BE49-F238E27FC236}">
                    <a16:creationId xmlns:a16="http://schemas.microsoft.com/office/drawing/2014/main" id="{CFA26C8C-8EA5-40C2-BB94-695EF7CC1C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78" y="1195"/>
                <a:ext cx="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12,000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33" name="Rectangle 1094">
                <a:extLst>
                  <a:ext uri="{FF2B5EF4-FFF2-40B4-BE49-F238E27FC236}">
                    <a16:creationId xmlns:a16="http://schemas.microsoft.com/office/drawing/2014/main" id="{0E3A619A-7CB3-4D8E-9276-1DDA09E943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59" y="1384"/>
                <a:ext cx="608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Per Hour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34" name="Rectangle 1095">
                <a:extLst>
                  <a:ext uri="{FF2B5EF4-FFF2-40B4-BE49-F238E27FC236}">
                    <a16:creationId xmlns:a16="http://schemas.microsoft.com/office/drawing/2014/main" id="{F0A636A0-9C45-4A4D-A21D-F80E1A1A14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06" y="1384"/>
                <a:ext cx="32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Cost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35" name="Rectangle 1096">
                <a:extLst>
                  <a:ext uri="{FF2B5EF4-FFF2-40B4-BE49-F238E27FC236}">
                    <a16:creationId xmlns:a16="http://schemas.microsoft.com/office/drawing/2014/main" id="{B25E5374-7204-4D9B-ABC8-ADA56152E4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28" y="1384"/>
                <a:ext cx="416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Hours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36" name="Rectangle 1097">
                <a:extLst>
                  <a:ext uri="{FF2B5EF4-FFF2-40B4-BE49-F238E27FC236}">
                    <a16:creationId xmlns:a16="http://schemas.microsoft.com/office/drawing/2014/main" id="{46508029-800E-46C2-B662-AE71CCFC23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97" y="1384"/>
                <a:ext cx="416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Hours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37" name="Rectangle 1098">
                <a:extLst>
                  <a:ext uri="{FF2B5EF4-FFF2-40B4-BE49-F238E27FC236}">
                    <a16:creationId xmlns:a16="http://schemas.microsoft.com/office/drawing/2014/main" id="{03222A86-0D34-4433-9BB2-364DBB67E8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01" y="1384"/>
                <a:ext cx="416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Hours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38" name="Rectangle 1099">
                <a:extLst>
                  <a:ext uri="{FF2B5EF4-FFF2-40B4-BE49-F238E27FC236}">
                    <a16:creationId xmlns:a16="http://schemas.microsoft.com/office/drawing/2014/main" id="{E77DAFAE-66F4-4B56-BFB2-706EE05BBEA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5" y="1661"/>
                <a:ext cx="1016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Machine hours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39" name="Rectangle 1100">
                <a:extLst>
                  <a:ext uri="{FF2B5EF4-FFF2-40B4-BE49-F238E27FC236}">
                    <a16:creationId xmlns:a16="http://schemas.microsoft.com/office/drawing/2014/main" id="{231404F0-E49C-4E7D-8625-3DF7B80554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41" y="1661"/>
                <a:ext cx="3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8,000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40" name="Rectangle 1101">
                <a:extLst>
                  <a:ext uri="{FF2B5EF4-FFF2-40B4-BE49-F238E27FC236}">
                    <a16:creationId xmlns:a16="http://schemas.microsoft.com/office/drawing/2014/main" id="{4A2F3A5A-B9EC-4EB8-BB2F-521CBE389E6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60" y="1661"/>
                <a:ext cx="1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 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41" name="Rectangle 1102">
                <a:extLst>
                  <a:ext uri="{FF2B5EF4-FFF2-40B4-BE49-F238E27FC236}">
                    <a16:creationId xmlns:a16="http://schemas.microsoft.com/office/drawing/2014/main" id="{9F03BF16-8684-4D19-B311-1C06A20AAE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41" y="1661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42" name="Rectangle 1103">
                <a:extLst>
                  <a:ext uri="{FF2B5EF4-FFF2-40B4-BE49-F238E27FC236}">
                    <a16:creationId xmlns:a16="http://schemas.microsoft.com/office/drawing/2014/main" id="{7BC28791-9DC9-4EFF-9099-BFB9A5CF7F3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65" y="1661"/>
                <a:ext cx="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10,000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43" name="Rectangle 1104">
                <a:extLst>
                  <a:ext uri="{FF2B5EF4-FFF2-40B4-BE49-F238E27FC236}">
                    <a16:creationId xmlns:a16="http://schemas.microsoft.com/office/drawing/2014/main" id="{7ED8AA62-E32F-493D-9EED-AAA8E99CA1E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84" y="1661"/>
                <a:ext cx="1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 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44" name="Rectangle 1105">
                <a:extLst>
                  <a:ext uri="{FF2B5EF4-FFF2-40B4-BE49-F238E27FC236}">
                    <a16:creationId xmlns:a16="http://schemas.microsoft.com/office/drawing/2014/main" id="{8444A1D4-F6C5-48F2-A37E-8E673FE7EDE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65" y="1661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45" name="Rectangle 1106">
                <a:extLst>
                  <a:ext uri="{FF2B5EF4-FFF2-40B4-BE49-F238E27FC236}">
                    <a16:creationId xmlns:a16="http://schemas.microsoft.com/office/drawing/2014/main" id="{7EFEEDAD-BED9-4B9A-B92E-74A4FBA6BB0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69" y="1661"/>
                <a:ext cx="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12,000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46" name="Rectangle 1107">
                <a:extLst>
                  <a:ext uri="{FF2B5EF4-FFF2-40B4-BE49-F238E27FC236}">
                    <a16:creationId xmlns:a16="http://schemas.microsoft.com/office/drawing/2014/main" id="{B4933AD7-A434-458F-BBB1-9BE9151748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88" y="1661"/>
                <a:ext cx="1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 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47" name="Rectangle 1108">
                <a:extLst>
                  <a:ext uri="{FF2B5EF4-FFF2-40B4-BE49-F238E27FC236}">
                    <a16:creationId xmlns:a16="http://schemas.microsoft.com/office/drawing/2014/main" id="{A5E9E1A2-EE49-44BD-A776-7EE1C7F3BC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69" y="1661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48" name="Rectangle 1109">
                <a:extLst>
                  <a:ext uri="{FF2B5EF4-FFF2-40B4-BE49-F238E27FC236}">
                    <a16:creationId xmlns:a16="http://schemas.microsoft.com/office/drawing/2014/main" id="{EDF2E87D-2758-4EE8-A492-52504F5E747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5" y="1939"/>
                <a:ext cx="976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Variable costs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49" name="Rectangle 1110">
                <a:extLst>
                  <a:ext uri="{FF2B5EF4-FFF2-40B4-BE49-F238E27FC236}">
                    <a16:creationId xmlns:a16="http://schemas.microsoft.com/office/drawing/2014/main" id="{3B4390B4-36F7-46D1-B1FD-01318C4F6A0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5" y="2128"/>
                <a:ext cx="120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    Indirect labour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50" name="Rectangle 1111">
                <a:extLst>
                  <a:ext uri="{FF2B5EF4-FFF2-40B4-BE49-F238E27FC236}">
                    <a16:creationId xmlns:a16="http://schemas.microsoft.com/office/drawing/2014/main" id="{1FE30AA3-AAD6-403C-AFC8-EAF75AB7E0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64" y="2128"/>
                <a:ext cx="28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4.00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51" name="Rectangle 1112">
                <a:extLst>
                  <a:ext uri="{FF2B5EF4-FFF2-40B4-BE49-F238E27FC236}">
                    <a16:creationId xmlns:a16="http://schemas.microsoft.com/office/drawing/2014/main" id="{E45FD3BD-568C-4767-805B-E437A5B8A26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93" y="2128"/>
                <a:ext cx="2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   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52" name="Rectangle 1113">
                <a:extLst>
                  <a:ext uri="{FF2B5EF4-FFF2-40B4-BE49-F238E27FC236}">
                    <a16:creationId xmlns:a16="http://schemas.microsoft.com/office/drawing/2014/main" id="{DD04C3F8-748C-4192-9561-C0926C5039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64" y="2128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53" name="Rectangle 1114">
                <a:extLst>
                  <a:ext uri="{FF2B5EF4-FFF2-40B4-BE49-F238E27FC236}">
                    <a16:creationId xmlns:a16="http://schemas.microsoft.com/office/drawing/2014/main" id="{91062C4D-CB63-4EAE-844F-F9B4CD74B5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62" y="2128"/>
                <a:ext cx="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32,000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54" name="Rectangle 1115">
                <a:extLst>
                  <a:ext uri="{FF2B5EF4-FFF2-40B4-BE49-F238E27FC236}">
                    <a16:creationId xmlns:a16="http://schemas.microsoft.com/office/drawing/2014/main" id="{C53F641D-5D30-4969-A521-6D3DDD4589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60" y="2128"/>
                <a:ext cx="8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£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55" name="Rectangle 1116">
                <a:extLst>
                  <a:ext uri="{FF2B5EF4-FFF2-40B4-BE49-F238E27FC236}">
                    <a16:creationId xmlns:a16="http://schemas.microsoft.com/office/drawing/2014/main" id="{43D12F2E-CB3A-4D64-A060-3EFCF92A73C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39" y="2128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56" name="Rectangle 1117">
                <a:extLst>
                  <a:ext uri="{FF2B5EF4-FFF2-40B4-BE49-F238E27FC236}">
                    <a16:creationId xmlns:a16="http://schemas.microsoft.com/office/drawing/2014/main" id="{E542AA6A-3C74-4A87-A3F1-E576B79F0FB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65" y="2128"/>
                <a:ext cx="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40,000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57" name="Rectangle 1118">
                <a:extLst>
                  <a:ext uri="{FF2B5EF4-FFF2-40B4-BE49-F238E27FC236}">
                    <a16:creationId xmlns:a16="http://schemas.microsoft.com/office/drawing/2014/main" id="{0CA173DE-B897-48EF-BD24-E6CF9A31A93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84" y="2128"/>
                <a:ext cx="1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£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58" name="Rectangle 1119">
                <a:extLst>
                  <a:ext uri="{FF2B5EF4-FFF2-40B4-BE49-F238E27FC236}">
                    <a16:creationId xmlns:a16="http://schemas.microsoft.com/office/drawing/2014/main" id="{7662A05B-958B-4BE5-A093-9AD7A04DD8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54" y="2128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59" name="Rectangle 1120">
                <a:extLst>
                  <a:ext uri="{FF2B5EF4-FFF2-40B4-BE49-F238E27FC236}">
                    <a16:creationId xmlns:a16="http://schemas.microsoft.com/office/drawing/2014/main" id="{60EBE67D-48E5-4C64-B59B-0B8BA215DA5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69" y="2128"/>
                <a:ext cx="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48,000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60" name="Rectangle 1121">
                <a:extLst>
                  <a:ext uri="{FF2B5EF4-FFF2-40B4-BE49-F238E27FC236}">
                    <a16:creationId xmlns:a16="http://schemas.microsoft.com/office/drawing/2014/main" id="{099710A9-A242-4206-9424-E161809DD66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99" y="2128"/>
                <a:ext cx="1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£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61" name="Rectangle 1122">
                <a:extLst>
                  <a:ext uri="{FF2B5EF4-FFF2-40B4-BE49-F238E27FC236}">
                    <a16:creationId xmlns:a16="http://schemas.microsoft.com/office/drawing/2014/main" id="{93B9967F-0EEB-4024-8876-0C413D43F9A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69" y="2128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62" name="Rectangle 1123">
                <a:extLst>
                  <a:ext uri="{FF2B5EF4-FFF2-40B4-BE49-F238E27FC236}">
                    <a16:creationId xmlns:a16="http://schemas.microsoft.com/office/drawing/2014/main" id="{0F5EBD89-860A-4A90-AB6C-2F6095A4D42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5" y="2317"/>
                <a:ext cx="1312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    Indirect material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63" name="Rectangle 1124">
                <a:extLst>
                  <a:ext uri="{FF2B5EF4-FFF2-40B4-BE49-F238E27FC236}">
                    <a16:creationId xmlns:a16="http://schemas.microsoft.com/office/drawing/2014/main" id="{50A2F65E-B32E-4CA8-A35C-FA9FB5318C1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64" y="2317"/>
                <a:ext cx="28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3.00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64" name="Rectangle 1125">
                <a:extLst>
                  <a:ext uri="{FF2B5EF4-FFF2-40B4-BE49-F238E27FC236}">
                    <a16:creationId xmlns:a16="http://schemas.microsoft.com/office/drawing/2014/main" id="{F3CC3DCF-30B3-4D8E-BB14-E067672578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93" y="2317"/>
                <a:ext cx="2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   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65" name="Rectangle 1126">
                <a:extLst>
                  <a:ext uri="{FF2B5EF4-FFF2-40B4-BE49-F238E27FC236}">
                    <a16:creationId xmlns:a16="http://schemas.microsoft.com/office/drawing/2014/main" id="{2B64C4FD-EE14-4924-8E36-31B9BE878A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64" y="2317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66" name="Rectangle 1127">
                <a:extLst>
                  <a:ext uri="{FF2B5EF4-FFF2-40B4-BE49-F238E27FC236}">
                    <a16:creationId xmlns:a16="http://schemas.microsoft.com/office/drawing/2014/main" id="{E4D402AA-F6E8-464E-8E90-D3A20DAAAB7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62" y="2317"/>
                <a:ext cx="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24,000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67" name="Rectangle 1128">
                <a:extLst>
                  <a:ext uri="{FF2B5EF4-FFF2-40B4-BE49-F238E27FC236}">
                    <a16:creationId xmlns:a16="http://schemas.microsoft.com/office/drawing/2014/main" id="{8F5B6832-4809-4F65-A310-F45C819C594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60" y="2317"/>
                <a:ext cx="8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68" name="Rectangle 1129">
                <a:extLst>
                  <a:ext uri="{FF2B5EF4-FFF2-40B4-BE49-F238E27FC236}">
                    <a16:creationId xmlns:a16="http://schemas.microsoft.com/office/drawing/2014/main" id="{1CA56CA6-AFD0-4A45-A2C4-74E48BB2308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50" y="2317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69" name="Rectangle 1130">
                <a:extLst>
                  <a:ext uri="{FF2B5EF4-FFF2-40B4-BE49-F238E27FC236}">
                    <a16:creationId xmlns:a16="http://schemas.microsoft.com/office/drawing/2014/main" id="{12F89A24-A067-4303-8155-91085575A8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65" y="2317"/>
                <a:ext cx="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30,000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70" name="Rectangle 1131">
                <a:extLst>
                  <a:ext uri="{FF2B5EF4-FFF2-40B4-BE49-F238E27FC236}">
                    <a16:creationId xmlns:a16="http://schemas.microsoft.com/office/drawing/2014/main" id="{A81D4FA6-8F98-4A6E-BEC5-68961F9B107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84" y="2317"/>
                <a:ext cx="1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 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71" name="Rectangle 1132">
                <a:extLst>
                  <a:ext uri="{FF2B5EF4-FFF2-40B4-BE49-F238E27FC236}">
                    <a16:creationId xmlns:a16="http://schemas.microsoft.com/office/drawing/2014/main" id="{54C4F148-7C3F-46CD-825B-1BDC2B0F79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65" y="2317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72" name="Rectangle 1133">
                <a:extLst>
                  <a:ext uri="{FF2B5EF4-FFF2-40B4-BE49-F238E27FC236}">
                    <a16:creationId xmlns:a16="http://schemas.microsoft.com/office/drawing/2014/main" id="{58303EFF-8295-4B7D-B346-CBBDD6C159F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69" y="2317"/>
                <a:ext cx="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36,000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73" name="Rectangle 1134">
                <a:extLst>
                  <a:ext uri="{FF2B5EF4-FFF2-40B4-BE49-F238E27FC236}">
                    <a16:creationId xmlns:a16="http://schemas.microsoft.com/office/drawing/2014/main" id="{2F5C4A6A-D958-4162-AD53-1BCFB3147F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88" y="2317"/>
                <a:ext cx="1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 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74" name="Rectangle 1135">
                <a:extLst>
                  <a:ext uri="{FF2B5EF4-FFF2-40B4-BE49-F238E27FC236}">
                    <a16:creationId xmlns:a16="http://schemas.microsoft.com/office/drawing/2014/main" id="{CCF7AF09-2055-478F-8449-9A212E25DF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69" y="2317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75" name="Rectangle 1136">
                <a:extLst>
                  <a:ext uri="{FF2B5EF4-FFF2-40B4-BE49-F238E27FC236}">
                    <a16:creationId xmlns:a16="http://schemas.microsoft.com/office/drawing/2014/main" id="{D7C4A191-0E5E-4ADE-9ED0-07588BEB0A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5" y="2505"/>
                <a:ext cx="632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    Power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76" name="Rectangle 1137">
                <a:extLst>
                  <a:ext uri="{FF2B5EF4-FFF2-40B4-BE49-F238E27FC236}">
                    <a16:creationId xmlns:a16="http://schemas.microsoft.com/office/drawing/2014/main" id="{9ECC3531-88A5-4C4A-A330-70F46A1F762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64" y="2505"/>
                <a:ext cx="28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0.50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77" name="Rectangle 1138">
                <a:extLst>
                  <a:ext uri="{FF2B5EF4-FFF2-40B4-BE49-F238E27FC236}">
                    <a16:creationId xmlns:a16="http://schemas.microsoft.com/office/drawing/2014/main" id="{228E30A2-2DF8-4B9C-8CCF-769DB053BF6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93" y="2505"/>
                <a:ext cx="2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   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78" name="Rectangle 1139">
                <a:extLst>
                  <a:ext uri="{FF2B5EF4-FFF2-40B4-BE49-F238E27FC236}">
                    <a16:creationId xmlns:a16="http://schemas.microsoft.com/office/drawing/2014/main" id="{E717FFDB-F971-4265-BCFF-50181445C7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64" y="2505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79" name="Rectangle 1140">
                <a:extLst>
                  <a:ext uri="{FF2B5EF4-FFF2-40B4-BE49-F238E27FC236}">
                    <a16:creationId xmlns:a16="http://schemas.microsoft.com/office/drawing/2014/main" id="{1D60CDED-8FD4-4ED5-8F35-BC1C978F97D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41" y="2505"/>
                <a:ext cx="3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4,000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80" name="Rectangle 1141">
                <a:extLst>
                  <a:ext uri="{FF2B5EF4-FFF2-40B4-BE49-F238E27FC236}">
                    <a16:creationId xmlns:a16="http://schemas.microsoft.com/office/drawing/2014/main" id="{6A4E1937-A28B-47C2-A4AB-E6F1819442C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60" y="2505"/>
                <a:ext cx="1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 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81" name="Rectangle 1142">
                <a:extLst>
                  <a:ext uri="{FF2B5EF4-FFF2-40B4-BE49-F238E27FC236}">
                    <a16:creationId xmlns:a16="http://schemas.microsoft.com/office/drawing/2014/main" id="{9C72A7EF-B4B0-48A4-991A-263E405F90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41" y="2505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82" name="Rectangle 1143">
                <a:extLst>
                  <a:ext uri="{FF2B5EF4-FFF2-40B4-BE49-F238E27FC236}">
                    <a16:creationId xmlns:a16="http://schemas.microsoft.com/office/drawing/2014/main" id="{87360362-F449-442B-A36B-7A5483E5A9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44" y="2505"/>
                <a:ext cx="3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5,000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83" name="Rectangle 1144">
                <a:extLst>
                  <a:ext uri="{FF2B5EF4-FFF2-40B4-BE49-F238E27FC236}">
                    <a16:creationId xmlns:a16="http://schemas.microsoft.com/office/drawing/2014/main" id="{EB016D30-14E7-483C-B2EA-DAD26D0B4CB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84" y="2505"/>
                <a:ext cx="20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  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84" name="Rectangle 1145">
                <a:extLst>
                  <a:ext uri="{FF2B5EF4-FFF2-40B4-BE49-F238E27FC236}">
                    <a16:creationId xmlns:a16="http://schemas.microsoft.com/office/drawing/2014/main" id="{4CD36A22-EE79-417A-B223-A8136B371EE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10" y="2505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85" name="Rectangle 1146">
                <a:extLst>
                  <a:ext uri="{FF2B5EF4-FFF2-40B4-BE49-F238E27FC236}">
                    <a16:creationId xmlns:a16="http://schemas.microsoft.com/office/drawing/2014/main" id="{0218F761-A8ED-4E68-9305-EB5DF5BD04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48" y="2505"/>
                <a:ext cx="3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6,000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86" name="Rectangle 1147">
                <a:extLst>
                  <a:ext uri="{FF2B5EF4-FFF2-40B4-BE49-F238E27FC236}">
                    <a16:creationId xmlns:a16="http://schemas.microsoft.com/office/drawing/2014/main" id="{5FA50D61-5FCA-4669-ACBE-21B137F59A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22" y="2505"/>
                <a:ext cx="20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  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87" name="Rectangle 1148">
                <a:extLst>
                  <a:ext uri="{FF2B5EF4-FFF2-40B4-BE49-F238E27FC236}">
                    <a16:creationId xmlns:a16="http://schemas.microsoft.com/office/drawing/2014/main" id="{617D7873-747A-490F-9CB0-03B0EB49B30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48" y="2505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88" name="Rectangle 1149">
                <a:extLst>
                  <a:ext uri="{FF2B5EF4-FFF2-40B4-BE49-F238E27FC236}">
                    <a16:creationId xmlns:a16="http://schemas.microsoft.com/office/drawing/2014/main" id="{E37A8FE3-868C-42A3-A7FA-EC34A65CEE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5" y="2694"/>
                <a:ext cx="1264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Total variable cost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89" name="Rectangle 1150">
                <a:extLst>
                  <a:ext uri="{FF2B5EF4-FFF2-40B4-BE49-F238E27FC236}">
                    <a16:creationId xmlns:a16="http://schemas.microsoft.com/office/drawing/2014/main" id="{4A92E17A-1DE5-445E-92F9-AA56DAEDC1F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64" y="2694"/>
                <a:ext cx="28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7.50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90" name="Rectangle 1151">
                <a:extLst>
                  <a:ext uri="{FF2B5EF4-FFF2-40B4-BE49-F238E27FC236}">
                    <a16:creationId xmlns:a16="http://schemas.microsoft.com/office/drawing/2014/main" id="{E98E8879-1D9A-4E35-8CCA-4D8D7FEDBF9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93" y="2694"/>
                <a:ext cx="2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£  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91" name="Rectangle 1152">
                <a:extLst>
                  <a:ext uri="{FF2B5EF4-FFF2-40B4-BE49-F238E27FC236}">
                    <a16:creationId xmlns:a16="http://schemas.microsoft.com/office/drawing/2014/main" id="{C0E33BBD-50AB-4D92-912F-A2231D7A75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53" y="2694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92" name="Rectangle 1153">
                <a:extLst>
                  <a:ext uri="{FF2B5EF4-FFF2-40B4-BE49-F238E27FC236}">
                    <a16:creationId xmlns:a16="http://schemas.microsoft.com/office/drawing/2014/main" id="{8950D38D-7142-47B6-9DF2-7AD3EBE34B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62" y="2694"/>
                <a:ext cx="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60,000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93" name="Rectangle 1154">
                <a:extLst>
                  <a:ext uri="{FF2B5EF4-FFF2-40B4-BE49-F238E27FC236}">
                    <a16:creationId xmlns:a16="http://schemas.microsoft.com/office/drawing/2014/main" id="{AA04226D-FCE7-4DFB-9A6E-8BBF4C2B9C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60" y="2694"/>
                <a:ext cx="8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£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94" name="Rectangle 1155">
                <a:extLst>
                  <a:ext uri="{FF2B5EF4-FFF2-40B4-BE49-F238E27FC236}">
                    <a16:creationId xmlns:a16="http://schemas.microsoft.com/office/drawing/2014/main" id="{DF1C30C6-B837-4CA4-B6DF-B8511C3A1E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39" y="2694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95" name="Rectangle 1156">
                <a:extLst>
                  <a:ext uri="{FF2B5EF4-FFF2-40B4-BE49-F238E27FC236}">
                    <a16:creationId xmlns:a16="http://schemas.microsoft.com/office/drawing/2014/main" id="{0262AB95-7A95-458A-859F-4C6E84C579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65" y="2694"/>
                <a:ext cx="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75,000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96" name="Rectangle 1157">
                <a:extLst>
                  <a:ext uri="{FF2B5EF4-FFF2-40B4-BE49-F238E27FC236}">
                    <a16:creationId xmlns:a16="http://schemas.microsoft.com/office/drawing/2014/main" id="{68EDA097-F769-45BF-B917-38734960605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84" y="2694"/>
                <a:ext cx="1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£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97" name="Rectangle 1158">
                <a:extLst>
                  <a:ext uri="{FF2B5EF4-FFF2-40B4-BE49-F238E27FC236}">
                    <a16:creationId xmlns:a16="http://schemas.microsoft.com/office/drawing/2014/main" id="{A14458D0-F02A-45A2-ABDD-025A2E806A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54" y="2694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98" name="Rectangle 1159">
                <a:extLst>
                  <a:ext uri="{FF2B5EF4-FFF2-40B4-BE49-F238E27FC236}">
                    <a16:creationId xmlns:a16="http://schemas.microsoft.com/office/drawing/2014/main" id="{0710E8FC-C9FC-456A-8D18-45C98A4178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69" y="2694"/>
                <a:ext cx="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90,000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599" name="Rectangle 1160">
                <a:extLst>
                  <a:ext uri="{FF2B5EF4-FFF2-40B4-BE49-F238E27FC236}">
                    <a16:creationId xmlns:a16="http://schemas.microsoft.com/office/drawing/2014/main" id="{E949FD51-E04A-4AFE-9485-CF59BB755F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88" y="2694"/>
                <a:ext cx="1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£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00" name="Rectangle 1161">
                <a:extLst>
                  <a:ext uri="{FF2B5EF4-FFF2-40B4-BE49-F238E27FC236}">
                    <a16:creationId xmlns:a16="http://schemas.microsoft.com/office/drawing/2014/main" id="{EE5354B8-4F10-442E-A84A-0980F6B0182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57" y="2694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01" name="Rectangle 1162">
                <a:extLst>
                  <a:ext uri="{FF2B5EF4-FFF2-40B4-BE49-F238E27FC236}">
                    <a16:creationId xmlns:a16="http://schemas.microsoft.com/office/drawing/2014/main" id="{F2DD10C7-DE52-4B67-A96B-68344BA86B8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5" y="2983"/>
                <a:ext cx="792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Fixed costs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02" name="Rectangle 1163">
                <a:extLst>
                  <a:ext uri="{FF2B5EF4-FFF2-40B4-BE49-F238E27FC236}">
                    <a16:creationId xmlns:a16="http://schemas.microsoft.com/office/drawing/2014/main" id="{8A6F9A95-DCE8-4C8B-B269-3B60DA8B17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5" y="3172"/>
                <a:ext cx="1072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    Depreciation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03" name="Rectangle 1164">
                <a:extLst>
                  <a:ext uri="{FF2B5EF4-FFF2-40B4-BE49-F238E27FC236}">
                    <a16:creationId xmlns:a16="http://schemas.microsoft.com/office/drawing/2014/main" id="{A48DC5A2-2DC2-4F88-BF02-9234008D444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73" y="3172"/>
                <a:ext cx="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 dirty="0">
                    <a:solidFill>
                      <a:srgbClr val="600080"/>
                    </a:solidFill>
                    <a:latin typeface="Arial" panose="020B0604020202020204" pitchFamily="34" charset="0"/>
                  </a:rPr>
                  <a:t>12,000</a:t>
                </a:r>
                <a:endParaRPr lang="en-US" altLang="en-US" sz="280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04" name="Rectangle 1165">
                <a:extLst>
                  <a:ext uri="{FF2B5EF4-FFF2-40B4-BE49-F238E27FC236}">
                    <a16:creationId xmlns:a16="http://schemas.microsoft.com/office/drawing/2014/main" id="{050E95AF-5A0E-4937-8491-14AF89AE6D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4" y="3172"/>
                <a:ext cx="8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£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05" name="Rectangle 1166">
                <a:extLst>
                  <a:ext uri="{FF2B5EF4-FFF2-40B4-BE49-F238E27FC236}">
                    <a16:creationId xmlns:a16="http://schemas.microsoft.com/office/drawing/2014/main" id="{58BD7D70-3AE0-4CC8-9523-2A98F2FF71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73" y="3172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06" name="Rectangle 1167">
                <a:extLst>
                  <a:ext uri="{FF2B5EF4-FFF2-40B4-BE49-F238E27FC236}">
                    <a16:creationId xmlns:a16="http://schemas.microsoft.com/office/drawing/2014/main" id="{D789BB88-D82B-4F37-807B-D008BAE5B61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62" y="3172"/>
                <a:ext cx="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12,000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07" name="Rectangle 1168">
                <a:extLst>
                  <a:ext uri="{FF2B5EF4-FFF2-40B4-BE49-F238E27FC236}">
                    <a16:creationId xmlns:a16="http://schemas.microsoft.com/office/drawing/2014/main" id="{89AA4C92-9E5A-4FB3-B685-F6C5FC520D4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60" y="3172"/>
                <a:ext cx="8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£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08" name="Rectangle 1169">
                <a:extLst>
                  <a:ext uri="{FF2B5EF4-FFF2-40B4-BE49-F238E27FC236}">
                    <a16:creationId xmlns:a16="http://schemas.microsoft.com/office/drawing/2014/main" id="{FC70FC87-E125-4632-93CC-583F7D4854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39" y="3172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09" name="Rectangle 1170">
                <a:extLst>
                  <a:ext uri="{FF2B5EF4-FFF2-40B4-BE49-F238E27FC236}">
                    <a16:creationId xmlns:a16="http://schemas.microsoft.com/office/drawing/2014/main" id="{49462FCF-29F2-49F9-9A7F-4C453BEBB8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65" y="3172"/>
                <a:ext cx="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12,000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10" name="Rectangle 1171">
                <a:extLst>
                  <a:ext uri="{FF2B5EF4-FFF2-40B4-BE49-F238E27FC236}">
                    <a16:creationId xmlns:a16="http://schemas.microsoft.com/office/drawing/2014/main" id="{446046B0-AC75-47B0-A610-47BFE87CDC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84" y="3172"/>
                <a:ext cx="1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£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11" name="Rectangle 1172">
                <a:extLst>
                  <a:ext uri="{FF2B5EF4-FFF2-40B4-BE49-F238E27FC236}">
                    <a16:creationId xmlns:a16="http://schemas.microsoft.com/office/drawing/2014/main" id="{B31865FE-7BB7-4215-AB7F-D5D5AF74B6A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54" y="3172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12" name="Rectangle 1173">
                <a:extLst>
                  <a:ext uri="{FF2B5EF4-FFF2-40B4-BE49-F238E27FC236}">
                    <a16:creationId xmlns:a16="http://schemas.microsoft.com/office/drawing/2014/main" id="{31C12928-CF38-4852-838F-68792B95FA8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69" y="3172"/>
                <a:ext cx="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12,000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13" name="Rectangle 1174">
                <a:extLst>
                  <a:ext uri="{FF2B5EF4-FFF2-40B4-BE49-F238E27FC236}">
                    <a16:creationId xmlns:a16="http://schemas.microsoft.com/office/drawing/2014/main" id="{2CB448C4-D847-4E09-999C-6DC797F800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99" y="3172"/>
                <a:ext cx="1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£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14" name="Rectangle 1175">
                <a:extLst>
                  <a:ext uri="{FF2B5EF4-FFF2-40B4-BE49-F238E27FC236}">
                    <a16:creationId xmlns:a16="http://schemas.microsoft.com/office/drawing/2014/main" id="{FDC699C3-A7E7-4C1F-A7AD-BF7F359F4D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69" y="3172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15" name="Rectangle 1176">
                <a:extLst>
                  <a:ext uri="{FF2B5EF4-FFF2-40B4-BE49-F238E27FC236}">
                    <a16:creationId xmlns:a16="http://schemas.microsoft.com/office/drawing/2014/main" id="{1B70A040-4049-4A2B-9CF6-C2FF34FEE69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5" y="3361"/>
                <a:ext cx="88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    Insurance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16" name="Rectangle 1177">
                <a:extLst>
                  <a:ext uri="{FF2B5EF4-FFF2-40B4-BE49-F238E27FC236}">
                    <a16:creationId xmlns:a16="http://schemas.microsoft.com/office/drawing/2014/main" id="{902CF658-2403-4AC9-BA1F-C55C71FD564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2" y="3361"/>
                <a:ext cx="3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2,000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17" name="Rectangle 1178">
                <a:extLst>
                  <a:ext uri="{FF2B5EF4-FFF2-40B4-BE49-F238E27FC236}">
                    <a16:creationId xmlns:a16="http://schemas.microsoft.com/office/drawing/2014/main" id="{41DCC26D-6D77-4347-AC46-A9A4F2C129B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4" y="3361"/>
                <a:ext cx="12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18" name="Rectangle 1179">
                <a:extLst>
                  <a:ext uri="{FF2B5EF4-FFF2-40B4-BE49-F238E27FC236}">
                    <a16:creationId xmlns:a16="http://schemas.microsoft.com/office/drawing/2014/main" id="{3BAF3799-A1A4-4AE6-8DC2-32B9B49E182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29" y="3361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19" name="Rectangle 1180">
                <a:extLst>
                  <a:ext uri="{FF2B5EF4-FFF2-40B4-BE49-F238E27FC236}">
                    <a16:creationId xmlns:a16="http://schemas.microsoft.com/office/drawing/2014/main" id="{91C9D1F4-7F64-40C6-A8DA-DDE9067222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41" y="3361"/>
                <a:ext cx="3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2,000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20" name="Rectangle 1181">
                <a:extLst>
                  <a:ext uri="{FF2B5EF4-FFF2-40B4-BE49-F238E27FC236}">
                    <a16:creationId xmlns:a16="http://schemas.microsoft.com/office/drawing/2014/main" id="{17FC8169-5994-4F24-8EF6-C1276C4EE94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60" y="3361"/>
                <a:ext cx="1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 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21" name="Rectangle 1182">
                <a:extLst>
                  <a:ext uri="{FF2B5EF4-FFF2-40B4-BE49-F238E27FC236}">
                    <a16:creationId xmlns:a16="http://schemas.microsoft.com/office/drawing/2014/main" id="{BD6AAAC1-13CF-40C6-82CC-9536A05D5E0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41" y="3361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22" name="Rectangle 1183">
                <a:extLst>
                  <a:ext uri="{FF2B5EF4-FFF2-40B4-BE49-F238E27FC236}">
                    <a16:creationId xmlns:a16="http://schemas.microsoft.com/office/drawing/2014/main" id="{04C3E0E9-5297-4276-A041-2934B9514B3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44" y="3361"/>
                <a:ext cx="3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2,000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23" name="Rectangle 1184">
                <a:extLst>
                  <a:ext uri="{FF2B5EF4-FFF2-40B4-BE49-F238E27FC236}">
                    <a16:creationId xmlns:a16="http://schemas.microsoft.com/office/drawing/2014/main" id="{09D3023C-ECF4-4843-B3B0-F786D692B8D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84" y="3361"/>
                <a:ext cx="20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  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24" name="Rectangle 1185">
                <a:extLst>
                  <a:ext uri="{FF2B5EF4-FFF2-40B4-BE49-F238E27FC236}">
                    <a16:creationId xmlns:a16="http://schemas.microsoft.com/office/drawing/2014/main" id="{9C78DD37-D8AA-4252-B2CB-DACC4D5B09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10" y="3361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25" name="Rectangle 1186">
                <a:extLst>
                  <a:ext uri="{FF2B5EF4-FFF2-40B4-BE49-F238E27FC236}">
                    <a16:creationId xmlns:a16="http://schemas.microsoft.com/office/drawing/2014/main" id="{E08ABEC2-DB4F-458D-AC86-CB73837E04F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48" y="3361"/>
                <a:ext cx="3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2,000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26" name="Rectangle 1187">
                <a:extLst>
                  <a:ext uri="{FF2B5EF4-FFF2-40B4-BE49-F238E27FC236}">
                    <a16:creationId xmlns:a16="http://schemas.microsoft.com/office/drawing/2014/main" id="{A58FFAC9-1F16-4E20-B82D-4BBE22B8B4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11" y="3361"/>
                <a:ext cx="20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  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27" name="Rectangle 1188">
                <a:extLst>
                  <a:ext uri="{FF2B5EF4-FFF2-40B4-BE49-F238E27FC236}">
                    <a16:creationId xmlns:a16="http://schemas.microsoft.com/office/drawing/2014/main" id="{E05C9A4E-CDBF-4C1F-A09F-B90DBE7E80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36" y="3361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28" name="Rectangle 1189">
                <a:extLst>
                  <a:ext uri="{FF2B5EF4-FFF2-40B4-BE49-F238E27FC236}">
                    <a16:creationId xmlns:a16="http://schemas.microsoft.com/office/drawing/2014/main" id="{CB94A893-1890-4044-A115-0AF00B2323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5" y="3550"/>
                <a:ext cx="1056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Total fixed cost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29" name="Rectangle 1190">
                <a:extLst>
                  <a:ext uri="{FF2B5EF4-FFF2-40B4-BE49-F238E27FC236}">
                    <a16:creationId xmlns:a16="http://schemas.microsoft.com/office/drawing/2014/main" id="{7B2EBB3B-D989-40EE-A4F9-E050BB6FD24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62" y="3550"/>
                <a:ext cx="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14,000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30" name="Rectangle 1191">
                <a:extLst>
                  <a:ext uri="{FF2B5EF4-FFF2-40B4-BE49-F238E27FC236}">
                    <a16:creationId xmlns:a16="http://schemas.microsoft.com/office/drawing/2014/main" id="{FF8FC548-6512-49FC-835F-B7F0200326E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60" y="3550"/>
                <a:ext cx="8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£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31" name="Rectangle 1192">
                <a:extLst>
                  <a:ext uri="{FF2B5EF4-FFF2-40B4-BE49-F238E27FC236}">
                    <a16:creationId xmlns:a16="http://schemas.microsoft.com/office/drawing/2014/main" id="{0BD6CC66-E959-412D-A0F9-3AB135C8097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39" y="3550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32" name="Rectangle 1193">
                <a:extLst>
                  <a:ext uri="{FF2B5EF4-FFF2-40B4-BE49-F238E27FC236}">
                    <a16:creationId xmlns:a16="http://schemas.microsoft.com/office/drawing/2014/main" id="{0512E920-AB0B-4725-9185-CDC9C128591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65" y="3550"/>
                <a:ext cx="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14,000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33" name="Rectangle 1194">
                <a:extLst>
                  <a:ext uri="{FF2B5EF4-FFF2-40B4-BE49-F238E27FC236}">
                    <a16:creationId xmlns:a16="http://schemas.microsoft.com/office/drawing/2014/main" id="{9DF733F4-EEA9-49B7-99BC-AB0B976CE01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84" y="3550"/>
                <a:ext cx="1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£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34" name="Rectangle 1195">
                <a:extLst>
                  <a:ext uri="{FF2B5EF4-FFF2-40B4-BE49-F238E27FC236}">
                    <a16:creationId xmlns:a16="http://schemas.microsoft.com/office/drawing/2014/main" id="{69D69B26-8421-40EF-ABCC-47CC52BD86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54" y="3550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35" name="Rectangle 1196">
                <a:extLst>
                  <a:ext uri="{FF2B5EF4-FFF2-40B4-BE49-F238E27FC236}">
                    <a16:creationId xmlns:a16="http://schemas.microsoft.com/office/drawing/2014/main" id="{9B244510-B515-4364-89C1-265C141530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69" y="3550"/>
                <a:ext cx="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14,000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36" name="Rectangle 1197">
                <a:extLst>
                  <a:ext uri="{FF2B5EF4-FFF2-40B4-BE49-F238E27FC236}">
                    <a16:creationId xmlns:a16="http://schemas.microsoft.com/office/drawing/2014/main" id="{41E7EE89-23BC-49E2-AA73-4608405A9F2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99" y="3550"/>
                <a:ext cx="1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£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37" name="Rectangle 1198">
                <a:extLst>
                  <a:ext uri="{FF2B5EF4-FFF2-40B4-BE49-F238E27FC236}">
                    <a16:creationId xmlns:a16="http://schemas.microsoft.com/office/drawing/2014/main" id="{212D0919-B330-467B-8B1E-93D7874E54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69" y="3550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38" name="Rectangle 1199">
                <a:extLst>
                  <a:ext uri="{FF2B5EF4-FFF2-40B4-BE49-F238E27FC236}">
                    <a16:creationId xmlns:a16="http://schemas.microsoft.com/office/drawing/2014/main" id="{B3E49352-D9A4-47CE-B8F7-C38411809F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5" y="3738"/>
                <a:ext cx="1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Total overhead costs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39" name="Rectangle 1200">
                <a:extLst>
                  <a:ext uri="{FF2B5EF4-FFF2-40B4-BE49-F238E27FC236}">
                    <a16:creationId xmlns:a16="http://schemas.microsoft.com/office/drawing/2014/main" id="{10D5062F-B4F4-45CD-907D-9F0C1EE8445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62" y="3738"/>
                <a:ext cx="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74,000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40" name="Rectangle 1201">
                <a:extLst>
                  <a:ext uri="{FF2B5EF4-FFF2-40B4-BE49-F238E27FC236}">
                    <a16:creationId xmlns:a16="http://schemas.microsoft.com/office/drawing/2014/main" id="{B171A54C-7F93-4713-A00D-D99B47CF0F4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60" y="3738"/>
                <a:ext cx="8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£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41" name="Rectangle 1202">
                <a:extLst>
                  <a:ext uri="{FF2B5EF4-FFF2-40B4-BE49-F238E27FC236}">
                    <a16:creationId xmlns:a16="http://schemas.microsoft.com/office/drawing/2014/main" id="{781ED9E7-3944-4E4B-BDC0-A7B559BC1CF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39" y="3738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42" name="Rectangle 1203">
                <a:extLst>
                  <a:ext uri="{FF2B5EF4-FFF2-40B4-BE49-F238E27FC236}">
                    <a16:creationId xmlns:a16="http://schemas.microsoft.com/office/drawing/2014/main" id="{70CDB533-F5BE-4FBF-9D52-89F60179FD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65" y="3738"/>
                <a:ext cx="4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89,000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43" name="Rectangle 1204">
                <a:extLst>
                  <a:ext uri="{FF2B5EF4-FFF2-40B4-BE49-F238E27FC236}">
                    <a16:creationId xmlns:a16="http://schemas.microsoft.com/office/drawing/2014/main" id="{6BB1082E-81A3-4142-810C-CFAAFC0381C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84" y="3738"/>
                <a:ext cx="16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£ 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44" name="Rectangle 1205">
                <a:extLst>
                  <a:ext uri="{FF2B5EF4-FFF2-40B4-BE49-F238E27FC236}">
                    <a16:creationId xmlns:a16="http://schemas.microsoft.com/office/drawing/2014/main" id="{D2175124-4C48-48F6-87D2-0C20A465D03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54" y="3738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45" name="Rectangle 1206">
                <a:extLst>
                  <a:ext uri="{FF2B5EF4-FFF2-40B4-BE49-F238E27FC236}">
                    <a16:creationId xmlns:a16="http://schemas.microsoft.com/office/drawing/2014/main" id="{9669DF89-3B8B-47F5-BA7A-728CD5706CC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90" y="3738"/>
                <a:ext cx="52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104,000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46" name="Rectangle 1207">
                <a:extLst>
                  <a:ext uri="{FF2B5EF4-FFF2-40B4-BE49-F238E27FC236}">
                    <a16:creationId xmlns:a16="http://schemas.microsoft.com/office/drawing/2014/main" id="{60A3F5CB-AB97-485F-AED1-794568C7A1B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88" y="3738"/>
                <a:ext cx="8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£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47" name="Rectangle 1208">
                <a:extLst>
                  <a:ext uri="{FF2B5EF4-FFF2-40B4-BE49-F238E27FC236}">
                    <a16:creationId xmlns:a16="http://schemas.microsoft.com/office/drawing/2014/main" id="{312C608A-749C-4F5B-979F-0F29DF1FF3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67" y="3738"/>
                <a:ext cx="40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800" b="1">
                    <a:solidFill>
                      <a:srgbClr val="600080"/>
                    </a:solidFill>
                    <a:latin typeface="Arial" panose="020B0604020202020204" pitchFamily="34" charset="0"/>
                  </a:rPr>
                  <a:t> </a:t>
                </a:r>
                <a:endParaRPr lang="en-US" altLang="en-US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48" name="Line 1209">
                <a:extLst>
                  <a:ext uri="{FF2B5EF4-FFF2-40B4-BE49-F238E27FC236}">
                    <a16:creationId xmlns:a16="http://schemas.microsoft.com/office/drawing/2014/main" id="{1840BF4D-6665-49B1-ADD4-989435955EF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133" y="895"/>
                <a:ext cx="1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649" name="Rectangle 1210">
                <a:extLst>
                  <a:ext uri="{FF2B5EF4-FFF2-40B4-BE49-F238E27FC236}">
                    <a16:creationId xmlns:a16="http://schemas.microsoft.com/office/drawing/2014/main" id="{80FD72EA-B59E-49E0-84D5-FC2B69917A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3" y="884"/>
                <a:ext cx="11" cy="11"/>
              </a:xfrm>
              <a:prstGeom prst="rect">
                <a:avLst/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50" name="Line 1211">
                <a:extLst>
                  <a:ext uri="{FF2B5EF4-FFF2-40B4-BE49-F238E27FC236}">
                    <a16:creationId xmlns:a16="http://schemas.microsoft.com/office/drawing/2014/main" id="{11A60081-D6EC-4F70-A0BE-91D0E8D4544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645" y="895"/>
                <a:ext cx="1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651" name="Rectangle 1212">
                <a:extLst>
                  <a:ext uri="{FF2B5EF4-FFF2-40B4-BE49-F238E27FC236}">
                    <a16:creationId xmlns:a16="http://schemas.microsoft.com/office/drawing/2014/main" id="{3207E738-AACF-48C1-A65D-28BA94A099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645" y="884"/>
                <a:ext cx="11" cy="11"/>
              </a:xfrm>
              <a:prstGeom prst="rect">
                <a:avLst/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52" name="Line 1213">
                <a:extLst>
                  <a:ext uri="{FF2B5EF4-FFF2-40B4-BE49-F238E27FC236}">
                    <a16:creationId xmlns:a16="http://schemas.microsoft.com/office/drawing/2014/main" id="{8384A345-2FC6-4B37-B993-F3DD6C711BF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081" y="895"/>
                <a:ext cx="1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653" name="Rectangle 1214">
                <a:extLst>
                  <a:ext uri="{FF2B5EF4-FFF2-40B4-BE49-F238E27FC236}">
                    <a16:creationId xmlns:a16="http://schemas.microsoft.com/office/drawing/2014/main" id="{DB937084-B775-4AB5-A008-C21A223324D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81" y="884"/>
                <a:ext cx="11" cy="11"/>
              </a:xfrm>
              <a:prstGeom prst="rect">
                <a:avLst/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54" name="Line 1215">
                <a:extLst>
                  <a:ext uri="{FF2B5EF4-FFF2-40B4-BE49-F238E27FC236}">
                    <a16:creationId xmlns:a16="http://schemas.microsoft.com/office/drawing/2014/main" id="{2E4982AF-2106-4654-829F-16398EF694B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770" y="895"/>
                <a:ext cx="1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655" name="Rectangle 1216">
                <a:extLst>
                  <a:ext uri="{FF2B5EF4-FFF2-40B4-BE49-F238E27FC236}">
                    <a16:creationId xmlns:a16="http://schemas.microsoft.com/office/drawing/2014/main" id="{6B671395-FFB1-4B3A-B7B8-75B83FA024C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70" y="884"/>
                <a:ext cx="11" cy="11"/>
              </a:xfrm>
              <a:prstGeom prst="rect">
                <a:avLst/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56" name="Line 1217">
                <a:extLst>
                  <a:ext uri="{FF2B5EF4-FFF2-40B4-BE49-F238E27FC236}">
                    <a16:creationId xmlns:a16="http://schemas.microsoft.com/office/drawing/2014/main" id="{35FC8986-CE0B-4CCB-9E7F-B17B50F7E20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905" y="895"/>
                <a:ext cx="1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657" name="Rectangle 1218">
                <a:extLst>
                  <a:ext uri="{FF2B5EF4-FFF2-40B4-BE49-F238E27FC236}">
                    <a16:creationId xmlns:a16="http://schemas.microsoft.com/office/drawing/2014/main" id="{F1ED9A0D-AC7B-4CFE-A6DA-DEADE56F80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05" y="884"/>
                <a:ext cx="12" cy="11"/>
              </a:xfrm>
              <a:prstGeom prst="rect">
                <a:avLst/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58" name="Line 1219">
                <a:extLst>
                  <a:ext uri="{FF2B5EF4-FFF2-40B4-BE49-F238E27FC236}">
                    <a16:creationId xmlns:a16="http://schemas.microsoft.com/office/drawing/2014/main" id="{F3A6E0BA-C323-46F3-A3B0-3E9584AC1C3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673" y="895"/>
                <a:ext cx="1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659" name="Rectangle 1220">
                <a:extLst>
                  <a:ext uri="{FF2B5EF4-FFF2-40B4-BE49-F238E27FC236}">
                    <a16:creationId xmlns:a16="http://schemas.microsoft.com/office/drawing/2014/main" id="{827C5556-1725-4EA5-88E8-66B5BB8B5F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73" y="884"/>
                <a:ext cx="12" cy="11"/>
              </a:xfrm>
              <a:prstGeom prst="rect">
                <a:avLst/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60" name="Line 1221">
                <a:extLst>
                  <a:ext uri="{FF2B5EF4-FFF2-40B4-BE49-F238E27FC236}">
                    <a16:creationId xmlns:a16="http://schemas.microsoft.com/office/drawing/2014/main" id="{56A71E57-8FD1-4109-B913-CD2BFBB7CC4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809" y="895"/>
                <a:ext cx="1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661" name="Rectangle 1222">
                <a:extLst>
                  <a:ext uri="{FF2B5EF4-FFF2-40B4-BE49-F238E27FC236}">
                    <a16:creationId xmlns:a16="http://schemas.microsoft.com/office/drawing/2014/main" id="{78F4AE22-9285-4D22-9AC3-D4F487C46D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09" y="884"/>
                <a:ext cx="11" cy="11"/>
              </a:xfrm>
              <a:prstGeom prst="rect">
                <a:avLst/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62" name="Line 1223">
                <a:extLst>
                  <a:ext uri="{FF2B5EF4-FFF2-40B4-BE49-F238E27FC236}">
                    <a16:creationId xmlns:a16="http://schemas.microsoft.com/office/drawing/2014/main" id="{74073E41-A16D-4E22-B3AF-BDB42369C88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81" y="1184"/>
                <a:ext cx="2507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663" name="Rectangle 1224">
                <a:extLst>
                  <a:ext uri="{FF2B5EF4-FFF2-40B4-BE49-F238E27FC236}">
                    <a16:creationId xmlns:a16="http://schemas.microsoft.com/office/drawing/2014/main" id="{C6DD20B4-A41B-4571-A0D4-16397E307C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81" y="1184"/>
                <a:ext cx="2507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64" name="Line 1225">
                <a:extLst>
                  <a:ext uri="{FF2B5EF4-FFF2-40B4-BE49-F238E27FC236}">
                    <a16:creationId xmlns:a16="http://schemas.microsoft.com/office/drawing/2014/main" id="{7F8DEAC8-4A7F-4D0E-AC98-486803ED33C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577" y="895"/>
                <a:ext cx="1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665" name="Rectangle 1226">
                <a:extLst>
                  <a:ext uri="{FF2B5EF4-FFF2-40B4-BE49-F238E27FC236}">
                    <a16:creationId xmlns:a16="http://schemas.microsoft.com/office/drawing/2014/main" id="{316ED6EF-189F-4F1B-993F-A8FABABE20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77" y="884"/>
                <a:ext cx="11" cy="11"/>
              </a:xfrm>
              <a:prstGeom prst="rect">
                <a:avLst/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66" name="Line 1227">
                <a:extLst>
                  <a:ext uri="{FF2B5EF4-FFF2-40B4-BE49-F238E27FC236}">
                    <a16:creationId xmlns:a16="http://schemas.microsoft.com/office/drawing/2014/main" id="{901FD30F-337F-4AA3-9612-88534C42B10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1714" y="895"/>
                <a:ext cx="1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667" name="Rectangle 1228">
                <a:extLst>
                  <a:ext uri="{FF2B5EF4-FFF2-40B4-BE49-F238E27FC236}">
                    <a16:creationId xmlns:a16="http://schemas.microsoft.com/office/drawing/2014/main" id="{A857C4B5-EF82-4825-82ED-E0A8DFF4CEE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14" y="884"/>
                <a:ext cx="12" cy="11"/>
              </a:xfrm>
              <a:prstGeom prst="rect">
                <a:avLst/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68" name="Line 1229">
                <a:extLst>
                  <a:ext uri="{FF2B5EF4-FFF2-40B4-BE49-F238E27FC236}">
                    <a16:creationId xmlns:a16="http://schemas.microsoft.com/office/drawing/2014/main" id="{215F4552-D4A4-4B63-B8AD-9812C31D1F8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414" y="895"/>
                <a:ext cx="1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669" name="Rectangle 1230">
                <a:extLst>
                  <a:ext uri="{FF2B5EF4-FFF2-40B4-BE49-F238E27FC236}">
                    <a16:creationId xmlns:a16="http://schemas.microsoft.com/office/drawing/2014/main" id="{7831AEC9-A7F8-4329-B1D6-A65119D4F27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14" y="884"/>
                <a:ext cx="12" cy="11"/>
              </a:xfrm>
              <a:prstGeom prst="rect">
                <a:avLst/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70" name="Line 1231">
                <a:extLst>
                  <a:ext uri="{FF2B5EF4-FFF2-40B4-BE49-F238E27FC236}">
                    <a16:creationId xmlns:a16="http://schemas.microsoft.com/office/drawing/2014/main" id="{BC3D9347-3F44-42C0-80BC-B094A43D0CE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14" y="1561"/>
                <a:ext cx="3874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671" name="Rectangle 1232">
                <a:extLst>
                  <a:ext uri="{FF2B5EF4-FFF2-40B4-BE49-F238E27FC236}">
                    <a16:creationId xmlns:a16="http://schemas.microsoft.com/office/drawing/2014/main" id="{503BF7F1-54EE-430A-97A8-2F1BFE4C54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14" y="1561"/>
                <a:ext cx="3874" cy="1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72" name="Line 1233">
                <a:extLst>
                  <a:ext uri="{FF2B5EF4-FFF2-40B4-BE49-F238E27FC236}">
                    <a16:creationId xmlns:a16="http://schemas.microsoft.com/office/drawing/2014/main" id="{B12F3EDF-D5B4-45DA-8E44-83E9059C03D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81" y="1839"/>
                <a:ext cx="700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673" name="Rectangle 1234">
                <a:extLst>
                  <a:ext uri="{FF2B5EF4-FFF2-40B4-BE49-F238E27FC236}">
                    <a16:creationId xmlns:a16="http://schemas.microsoft.com/office/drawing/2014/main" id="{AAE35F27-E91D-46CB-8A09-45DA6B5A51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81" y="1839"/>
                <a:ext cx="700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74" name="Line 1235">
                <a:extLst>
                  <a:ext uri="{FF2B5EF4-FFF2-40B4-BE49-F238E27FC236}">
                    <a16:creationId xmlns:a16="http://schemas.microsoft.com/office/drawing/2014/main" id="{F04EC15C-A7E4-48D9-8D18-A652F48443B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05" y="1839"/>
                <a:ext cx="780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675" name="Rectangle 1236">
                <a:extLst>
                  <a:ext uri="{FF2B5EF4-FFF2-40B4-BE49-F238E27FC236}">
                    <a16:creationId xmlns:a16="http://schemas.microsoft.com/office/drawing/2014/main" id="{F7E09F17-26FE-4068-B116-9E45A46596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05" y="1839"/>
                <a:ext cx="780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76" name="Line 1237">
                <a:extLst>
                  <a:ext uri="{FF2B5EF4-FFF2-40B4-BE49-F238E27FC236}">
                    <a16:creationId xmlns:a16="http://schemas.microsoft.com/office/drawing/2014/main" id="{2E38C139-0C5C-4AE1-A628-218BC6E1DFD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09" y="1839"/>
                <a:ext cx="779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677" name="Rectangle 1238">
                <a:extLst>
                  <a:ext uri="{FF2B5EF4-FFF2-40B4-BE49-F238E27FC236}">
                    <a16:creationId xmlns:a16="http://schemas.microsoft.com/office/drawing/2014/main" id="{907447E1-41EE-4753-85FC-1B14BE5898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09" y="1839"/>
                <a:ext cx="779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78" name="Line 1239">
                <a:extLst>
                  <a:ext uri="{FF2B5EF4-FFF2-40B4-BE49-F238E27FC236}">
                    <a16:creationId xmlns:a16="http://schemas.microsoft.com/office/drawing/2014/main" id="{792DD9D7-C005-4A07-96D7-7676AF7BE34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14" y="2683"/>
                <a:ext cx="712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679" name="Rectangle 1240">
                <a:extLst>
                  <a:ext uri="{FF2B5EF4-FFF2-40B4-BE49-F238E27FC236}">
                    <a16:creationId xmlns:a16="http://schemas.microsoft.com/office/drawing/2014/main" id="{85C943EA-75F4-4F07-A47A-AEC6BDDDB6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14" y="2683"/>
                <a:ext cx="712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80" name="Line 1241">
                <a:extLst>
                  <a:ext uri="{FF2B5EF4-FFF2-40B4-BE49-F238E27FC236}">
                    <a16:creationId xmlns:a16="http://schemas.microsoft.com/office/drawing/2014/main" id="{7E070AD2-519D-4AB5-AD7B-A2CDA3FB3AC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81" y="2683"/>
                <a:ext cx="700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681" name="Rectangle 1242">
                <a:extLst>
                  <a:ext uri="{FF2B5EF4-FFF2-40B4-BE49-F238E27FC236}">
                    <a16:creationId xmlns:a16="http://schemas.microsoft.com/office/drawing/2014/main" id="{D38EB6C9-7699-4F78-A26A-5C932330D6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81" y="2683"/>
                <a:ext cx="700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82" name="Line 1243">
                <a:extLst>
                  <a:ext uri="{FF2B5EF4-FFF2-40B4-BE49-F238E27FC236}">
                    <a16:creationId xmlns:a16="http://schemas.microsoft.com/office/drawing/2014/main" id="{B4675242-2E02-4BB0-A6E9-9A4612C38DF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05" y="2683"/>
                <a:ext cx="780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683" name="Rectangle 1244">
                <a:extLst>
                  <a:ext uri="{FF2B5EF4-FFF2-40B4-BE49-F238E27FC236}">
                    <a16:creationId xmlns:a16="http://schemas.microsoft.com/office/drawing/2014/main" id="{F51B498F-A164-4439-B321-A862DD4E5F3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05" y="2683"/>
                <a:ext cx="780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84" name="Line 1245">
                <a:extLst>
                  <a:ext uri="{FF2B5EF4-FFF2-40B4-BE49-F238E27FC236}">
                    <a16:creationId xmlns:a16="http://schemas.microsoft.com/office/drawing/2014/main" id="{17818020-4BF0-4734-94C2-F7FFCDA9B3D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09" y="2683"/>
                <a:ext cx="779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685" name="Rectangle 1246">
                <a:extLst>
                  <a:ext uri="{FF2B5EF4-FFF2-40B4-BE49-F238E27FC236}">
                    <a16:creationId xmlns:a16="http://schemas.microsoft.com/office/drawing/2014/main" id="{58F7F9AC-19B6-431E-B92B-FFBC214BC1D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09" y="2683"/>
                <a:ext cx="779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86" name="Line 1247">
                <a:extLst>
                  <a:ext uri="{FF2B5EF4-FFF2-40B4-BE49-F238E27FC236}">
                    <a16:creationId xmlns:a16="http://schemas.microsoft.com/office/drawing/2014/main" id="{3B05E919-2D94-47AE-A3C1-369DC627667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26" y="2872"/>
                <a:ext cx="688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687" name="Rectangle 1248">
                <a:extLst>
                  <a:ext uri="{FF2B5EF4-FFF2-40B4-BE49-F238E27FC236}">
                    <a16:creationId xmlns:a16="http://schemas.microsoft.com/office/drawing/2014/main" id="{9EB62CEF-5ADF-45BE-842D-FDE85D8B0E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26" y="2872"/>
                <a:ext cx="688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88" name="Line 1249">
                <a:extLst>
                  <a:ext uri="{FF2B5EF4-FFF2-40B4-BE49-F238E27FC236}">
                    <a16:creationId xmlns:a16="http://schemas.microsoft.com/office/drawing/2014/main" id="{08B658A9-5AF0-442F-B355-CA00F7B3413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26" y="2894"/>
                <a:ext cx="688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689" name="Rectangle 1250">
                <a:extLst>
                  <a:ext uri="{FF2B5EF4-FFF2-40B4-BE49-F238E27FC236}">
                    <a16:creationId xmlns:a16="http://schemas.microsoft.com/office/drawing/2014/main" id="{A6600F54-F36A-4449-B909-5E04F5F59E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26" y="2894"/>
                <a:ext cx="688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90" name="Line 1251">
                <a:extLst>
                  <a:ext uri="{FF2B5EF4-FFF2-40B4-BE49-F238E27FC236}">
                    <a16:creationId xmlns:a16="http://schemas.microsoft.com/office/drawing/2014/main" id="{7BE2EBD1-5FFB-47E1-8DFB-EFCC9C18F3E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81" y="2883"/>
                <a:ext cx="700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691" name="Rectangle 1252">
                <a:extLst>
                  <a:ext uri="{FF2B5EF4-FFF2-40B4-BE49-F238E27FC236}">
                    <a16:creationId xmlns:a16="http://schemas.microsoft.com/office/drawing/2014/main" id="{0A017D15-EACA-4C04-8BFE-0AC861686D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81" y="2883"/>
                <a:ext cx="700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92" name="Line 1253">
                <a:extLst>
                  <a:ext uri="{FF2B5EF4-FFF2-40B4-BE49-F238E27FC236}">
                    <a16:creationId xmlns:a16="http://schemas.microsoft.com/office/drawing/2014/main" id="{46D56D3B-053C-48D9-88CD-CE216276B8D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05" y="2883"/>
                <a:ext cx="780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693" name="Rectangle 1254">
                <a:extLst>
                  <a:ext uri="{FF2B5EF4-FFF2-40B4-BE49-F238E27FC236}">
                    <a16:creationId xmlns:a16="http://schemas.microsoft.com/office/drawing/2014/main" id="{AE9A5597-C0C9-4B2D-A3A9-4421E5EF198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05" y="2883"/>
                <a:ext cx="780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94" name="Line 1255">
                <a:extLst>
                  <a:ext uri="{FF2B5EF4-FFF2-40B4-BE49-F238E27FC236}">
                    <a16:creationId xmlns:a16="http://schemas.microsoft.com/office/drawing/2014/main" id="{C8D9ECAF-5D17-4674-A339-472686A40C3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09" y="2883"/>
                <a:ext cx="779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695" name="Rectangle 1256">
                <a:extLst>
                  <a:ext uri="{FF2B5EF4-FFF2-40B4-BE49-F238E27FC236}">
                    <a16:creationId xmlns:a16="http://schemas.microsoft.com/office/drawing/2014/main" id="{49C5E3DE-D25A-494D-81B8-48B2AFCD553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09" y="2883"/>
                <a:ext cx="779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96" name="Line 1257">
                <a:extLst>
                  <a:ext uri="{FF2B5EF4-FFF2-40B4-BE49-F238E27FC236}">
                    <a16:creationId xmlns:a16="http://schemas.microsoft.com/office/drawing/2014/main" id="{38E1030B-55EA-4A86-AD17-45502F7908B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81" y="3538"/>
                <a:ext cx="700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697" name="Rectangle 1258">
                <a:extLst>
                  <a:ext uri="{FF2B5EF4-FFF2-40B4-BE49-F238E27FC236}">
                    <a16:creationId xmlns:a16="http://schemas.microsoft.com/office/drawing/2014/main" id="{C281ACE3-29CF-458C-B4C6-332A7BAC91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81" y="3538"/>
                <a:ext cx="700" cy="1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698" name="Line 1259">
                <a:extLst>
                  <a:ext uri="{FF2B5EF4-FFF2-40B4-BE49-F238E27FC236}">
                    <a16:creationId xmlns:a16="http://schemas.microsoft.com/office/drawing/2014/main" id="{14726B40-8E20-45E8-A4F4-461B6AB6991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05" y="3538"/>
                <a:ext cx="780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699" name="Rectangle 1260">
                <a:extLst>
                  <a:ext uri="{FF2B5EF4-FFF2-40B4-BE49-F238E27FC236}">
                    <a16:creationId xmlns:a16="http://schemas.microsoft.com/office/drawing/2014/main" id="{E9DE8AD6-F32C-44CA-917A-B3AB7B3425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05" y="3538"/>
                <a:ext cx="780" cy="1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700" name="Line 1261">
                <a:extLst>
                  <a:ext uri="{FF2B5EF4-FFF2-40B4-BE49-F238E27FC236}">
                    <a16:creationId xmlns:a16="http://schemas.microsoft.com/office/drawing/2014/main" id="{51F53B96-CBF1-4F93-A7AF-233BA61273B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09" y="3538"/>
                <a:ext cx="779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701" name="Rectangle 1262">
                <a:extLst>
                  <a:ext uri="{FF2B5EF4-FFF2-40B4-BE49-F238E27FC236}">
                    <a16:creationId xmlns:a16="http://schemas.microsoft.com/office/drawing/2014/main" id="{3C04927F-7506-4BC8-B41B-F11E9D64F56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09" y="3538"/>
                <a:ext cx="779" cy="1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702" name="Line 1263">
                <a:extLst>
                  <a:ext uri="{FF2B5EF4-FFF2-40B4-BE49-F238E27FC236}">
                    <a16:creationId xmlns:a16="http://schemas.microsoft.com/office/drawing/2014/main" id="{65D73554-A654-47D9-8266-5D27716133B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81" y="3727"/>
                <a:ext cx="700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703" name="Rectangle 1264">
                <a:extLst>
                  <a:ext uri="{FF2B5EF4-FFF2-40B4-BE49-F238E27FC236}">
                    <a16:creationId xmlns:a16="http://schemas.microsoft.com/office/drawing/2014/main" id="{1C33E0EA-0C55-47A1-B691-B0B5F6B8398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81" y="3727"/>
                <a:ext cx="700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704" name="Line 1265">
                <a:extLst>
                  <a:ext uri="{FF2B5EF4-FFF2-40B4-BE49-F238E27FC236}">
                    <a16:creationId xmlns:a16="http://schemas.microsoft.com/office/drawing/2014/main" id="{921A931F-DCA3-4290-B41E-5B04C20333C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05" y="3727"/>
                <a:ext cx="780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705" name="Rectangle 1266">
                <a:extLst>
                  <a:ext uri="{FF2B5EF4-FFF2-40B4-BE49-F238E27FC236}">
                    <a16:creationId xmlns:a16="http://schemas.microsoft.com/office/drawing/2014/main" id="{6AD84E3D-9A45-4F7D-9B1E-5A6C9BAE3F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05" y="3727"/>
                <a:ext cx="780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706" name="Line 1267">
                <a:extLst>
                  <a:ext uri="{FF2B5EF4-FFF2-40B4-BE49-F238E27FC236}">
                    <a16:creationId xmlns:a16="http://schemas.microsoft.com/office/drawing/2014/main" id="{E9ECDB5E-F18C-4EC9-AA0E-499051587C7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09" y="3727"/>
                <a:ext cx="779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707" name="Rectangle 1268">
                <a:extLst>
                  <a:ext uri="{FF2B5EF4-FFF2-40B4-BE49-F238E27FC236}">
                    <a16:creationId xmlns:a16="http://schemas.microsoft.com/office/drawing/2014/main" id="{7F97E1C1-0919-484B-A0ED-0396C867296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09" y="3727"/>
                <a:ext cx="779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708" name="Line 1269">
                <a:extLst>
                  <a:ext uri="{FF2B5EF4-FFF2-40B4-BE49-F238E27FC236}">
                    <a16:creationId xmlns:a16="http://schemas.microsoft.com/office/drawing/2014/main" id="{298F6BFB-34F8-466E-9710-8B8821AC0EB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92" y="3905"/>
                <a:ext cx="678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709" name="Rectangle 1270">
                <a:extLst>
                  <a:ext uri="{FF2B5EF4-FFF2-40B4-BE49-F238E27FC236}">
                    <a16:creationId xmlns:a16="http://schemas.microsoft.com/office/drawing/2014/main" id="{70549490-C385-43E2-9C4C-F6B972F8F5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92" y="3905"/>
                <a:ext cx="678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710" name="Line 1271">
                <a:extLst>
                  <a:ext uri="{FF2B5EF4-FFF2-40B4-BE49-F238E27FC236}">
                    <a16:creationId xmlns:a16="http://schemas.microsoft.com/office/drawing/2014/main" id="{8B6312B9-EA38-48DB-ADFD-ECB66E55757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92" y="3927"/>
                <a:ext cx="678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711" name="Rectangle 1272">
                <a:extLst>
                  <a:ext uri="{FF2B5EF4-FFF2-40B4-BE49-F238E27FC236}">
                    <a16:creationId xmlns:a16="http://schemas.microsoft.com/office/drawing/2014/main" id="{1A586AE9-CC4E-4B81-8538-CDB5FC3041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92" y="3927"/>
                <a:ext cx="678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712" name="Line 1273">
                <a:extLst>
                  <a:ext uri="{FF2B5EF4-FFF2-40B4-BE49-F238E27FC236}">
                    <a16:creationId xmlns:a16="http://schemas.microsoft.com/office/drawing/2014/main" id="{FA6B6EDA-47AE-4610-8597-46915E9BBF6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17" y="3905"/>
                <a:ext cx="756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713" name="Rectangle 1274">
                <a:extLst>
                  <a:ext uri="{FF2B5EF4-FFF2-40B4-BE49-F238E27FC236}">
                    <a16:creationId xmlns:a16="http://schemas.microsoft.com/office/drawing/2014/main" id="{2D577B8D-F444-42B6-B6B2-E0A0ABA08F1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17" y="3905"/>
                <a:ext cx="756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714" name="Line 1275">
                <a:extLst>
                  <a:ext uri="{FF2B5EF4-FFF2-40B4-BE49-F238E27FC236}">
                    <a16:creationId xmlns:a16="http://schemas.microsoft.com/office/drawing/2014/main" id="{EE60C44A-1C4B-4C1A-A247-43C51971FF1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17" y="3927"/>
                <a:ext cx="756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715" name="Rectangle 1276">
                <a:extLst>
                  <a:ext uri="{FF2B5EF4-FFF2-40B4-BE49-F238E27FC236}">
                    <a16:creationId xmlns:a16="http://schemas.microsoft.com/office/drawing/2014/main" id="{3D918355-03C5-4C95-9A3B-0C8D71F303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17" y="3927"/>
                <a:ext cx="756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716" name="Line 1277">
                <a:extLst>
                  <a:ext uri="{FF2B5EF4-FFF2-40B4-BE49-F238E27FC236}">
                    <a16:creationId xmlns:a16="http://schemas.microsoft.com/office/drawing/2014/main" id="{F74BDFA2-2E6D-4BDD-AFF3-4C6B12C001C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20" y="3905"/>
                <a:ext cx="757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717" name="Rectangle 1278">
                <a:extLst>
                  <a:ext uri="{FF2B5EF4-FFF2-40B4-BE49-F238E27FC236}">
                    <a16:creationId xmlns:a16="http://schemas.microsoft.com/office/drawing/2014/main" id="{6CCF6A53-D54A-4173-8198-B723567EB1F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20" y="3905"/>
                <a:ext cx="757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IE" altLang="en-US" sz="2400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18488" name="Line 1280">
              <a:extLst>
                <a:ext uri="{FF2B5EF4-FFF2-40B4-BE49-F238E27FC236}">
                  <a16:creationId xmlns:a16="http://schemas.microsoft.com/office/drawing/2014/main" id="{2BE9E37F-B63D-4333-95A5-C24C03AC773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820" y="3927"/>
              <a:ext cx="757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8489" name="Rectangle 1281">
              <a:extLst>
                <a:ext uri="{FF2B5EF4-FFF2-40B4-BE49-F238E27FC236}">
                  <a16:creationId xmlns:a16="http://schemas.microsoft.com/office/drawing/2014/main" id="{B400504F-7EA3-4F3B-8135-5E9D6DAEEE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20" y="3927"/>
              <a:ext cx="757" cy="1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8490" name="Rectangle 1282">
              <a:extLst>
                <a:ext uri="{FF2B5EF4-FFF2-40B4-BE49-F238E27FC236}">
                  <a16:creationId xmlns:a16="http://schemas.microsoft.com/office/drawing/2014/main" id="{459DA8E0-0A4C-4DBB-801B-8F565C8E0B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2" y="884"/>
              <a:ext cx="34" cy="314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8491" name="Line 1283">
              <a:extLst>
                <a:ext uri="{FF2B5EF4-FFF2-40B4-BE49-F238E27FC236}">
                  <a16:creationId xmlns:a16="http://schemas.microsoft.com/office/drawing/2014/main" id="{CF5FC80A-4541-4D59-A7A1-D83D65E1EBE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1" y="895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8492" name="Rectangle 1284">
              <a:extLst>
                <a:ext uri="{FF2B5EF4-FFF2-40B4-BE49-F238E27FC236}">
                  <a16:creationId xmlns:a16="http://schemas.microsoft.com/office/drawing/2014/main" id="{676BC1AC-F8DA-4A31-8448-5188314698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" y="884"/>
              <a:ext cx="11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8493" name="Rectangle 1285">
              <a:extLst>
                <a:ext uri="{FF2B5EF4-FFF2-40B4-BE49-F238E27FC236}">
                  <a16:creationId xmlns:a16="http://schemas.microsoft.com/office/drawing/2014/main" id="{E8D8687E-126C-4409-B173-0F9702FF2F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33" y="917"/>
              <a:ext cx="34" cy="311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8494" name="Line 1286">
              <a:extLst>
                <a:ext uri="{FF2B5EF4-FFF2-40B4-BE49-F238E27FC236}">
                  <a16:creationId xmlns:a16="http://schemas.microsoft.com/office/drawing/2014/main" id="{C192F040-3798-4ADB-A2EE-2AE66BB5863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3" y="4027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8495" name="Rectangle 1287">
              <a:extLst>
                <a:ext uri="{FF2B5EF4-FFF2-40B4-BE49-F238E27FC236}">
                  <a16:creationId xmlns:a16="http://schemas.microsoft.com/office/drawing/2014/main" id="{CCCDC706-D161-4F32-80C9-AC1A6F0FE3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" y="4027"/>
              <a:ext cx="11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8496" name="Line 1288">
              <a:extLst>
                <a:ext uri="{FF2B5EF4-FFF2-40B4-BE49-F238E27FC236}">
                  <a16:creationId xmlns:a16="http://schemas.microsoft.com/office/drawing/2014/main" id="{261C0705-1A70-4B0D-9642-F6B12ECFB86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1" y="4027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8497" name="Rectangle 1289">
              <a:extLst>
                <a:ext uri="{FF2B5EF4-FFF2-40B4-BE49-F238E27FC236}">
                  <a16:creationId xmlns:a16="http://schemas.microsoft.com/office/drawing/2014/main" id="{712C4FA9-5DBD-4349-AAFB-1931E46A79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" y="4027"/>
              <a:ext cx="11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8498" name="Line 1290">
              <a:extLst>
                <a:ext uri="{FF2B5EF4-FFF2-40B4-BE49-F238E27FC236}">
                  <a16:creationId xmlns:a16="http://schemas.microsoft.com/office/drawing/2014/main" id="{2A4471CC-E9B1-4495-8389-ED35015BA0A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14" y="4027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8499" name="Rectangle 1291">
              <a:extLst>
                <a:ext uri="{FF2B5EF4-FFF2-40B4-BE49-F238E27FC236}">
                  <a16:creationId xmlns:a16="http://schemas.microsoft.com/office/drawing/2014/main" id="{8A60B1AE-7C30-4EF1-97AB-00A5B37BC5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14" y="4027"/>
              <a:ext cx="12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8500" name="Line 1292">
              <a:extLst>
                <a:ext uri="{FF2B5EF4-FFF2-40B4-BE49-F238E27FC236}">
                  <a16:creationId xmlns:a16="http://schemas.microsoft.com/office/drawing/2014/main" id="{FD3E127A-B398-4073-9CF1-E9DB5245ADF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14" y="4027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8501" name="Rectangle 1293">
              <a:extLst>
                <a:ext uri="{FF2B5EF4-FFF2-40B4-BE49-F238E27FC236}">
                  <a16:creationId xmlns:a16="http://schemas.microsoft.com/office/drawing/2014/main" id="{06D4A7B8-66F8-4D6D-92B1-BD4329CBB6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14" y="4027"/>
              <a:ext cx="12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8502" name="Line 1294">
              <a:extLst>
                <a:ext uri="{FF2B5EF4-FFF2-40B4-BE49-F238E27FC236}">
                  <a16:creationId xmlns:a16="http://schemas.microsoft.com/office/drawing/2014/main" id="{FBB28CD1-D19C-4EBF-995E-FDC65C111D8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81" y="4027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8503" name="Rectangle 1295">
              <a:extLst>
                <a:ext uri="{FF2B5EF4-FFF2-40B4-BE49-F238E27FC236}">
                  <a16:creationId xmlns:a16="http://schemas.microsoft.com/office/drawing/2014/main" id="{2640584F-26A4-4E70-B4B4-70AB2E2AD3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81" y="4027"/>
              <a:ext cx="11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8504" name="Line 1296">
              <a:extLst>
                <a:ext uri="{FF2B5EF4-FFF2-40B4-BE49-F238E27FC236}">
                  <a16:creationId xmlns:a16="http://schemas.microsoft.com/office/drawing/2014/main" id="{DD2B6DF4-A059-46CC-AC2F-A09B028803E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70" y="4027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8505" name="Rectangle 1297">
              <a:extLst>
                <a:ext uri="{FF2B5EF4-FFF2-40B4-BE49-F238E27FC236}">
                  <a16:creationId xmlns:a16="http://schemas.microsoft.com/office/drawing/2014/main" id="{EA23128A-89C4-4702-81D0-8E8840BF1C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0" y="4027"/>
              <a:ext cx="11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8506" name="Line 1298">
              <a:extLst>
                <a:ext uri="{FF2B5EF4-FFF2-40B4-BE49-F238E27FC236}">
                  <a16:creationId xmlns:a16="http://schemas.microsoft.com/office/drawing/2014/main" id="{B3E02085-8D28-48C7-84AB-3994AFF299C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05" y="4027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8507" name="Rectangle 1299">
              <a:extLst>
                <a:ext uri="{FF2B5EF4-FFF2-40B4-BE49-F238E27FC236}">
                  <a16:creationId xmlns:a16="http://schemas.microsoft.com/office/drawing/2014/main" id="{09DB6BF7-C6B7-4C63-8C8D-FF655ED283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05" y="4027"/>
              <a:ext cx="12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8508" name="Line 1300">
              <a:extLst>
                <a:ext uri="{FF2B5EF4-FFF2-40B4-BE49-F238E27FC236}">
                  <a16:creationId xmlns:a16="http://schemas.microsoft.com/office/drawing/2014/main" id="{4D322FD4-D656-4942-B463-0818108352C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73" y="4027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8509" name="Rectangle 1301">
              <a:extLst>
                <a:ext uri="{FF2B5EF4-FFF2-40B4-BE49-F238E27FC236}">
                  <a16:creationId xmlns:a16="http://schemas.microsoft.com/office/drawing/2014/main" id="{8705C596-610A-4F20-AFB0-381E0A6855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3" y="4027"/>
              <a:ext cx="12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8510" name="Line 1302">
              <a:extLst>
                <a:ext uri="{FF2B5EF4-FFF2-40B4-BE49-F238E27FC236}">
                  <a16:creationId xmlns:a16="http://schemas.microsoft.com/office/drawing/2014/main" id="{30E67C51-0561-4201-9201-AB187E1B7B6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809" y="4027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8511" name="Rectangle 1303">
              <a:extLst>
                <a:ext uri="{FF2B5EF4-FFF2-40B4-BE49-F238E27FC236}">
                  <a16:creationId xmlns:a16="http://schemas.microsoft.com/office/drawing/2014/main" id="{C90592F1-88AB-4791-B75E-157DA74333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9" y="4027"/>
              <a:ext cx="11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8512" name="Line 1304">
              <a:extLst>
                <a:ext uri="{FF2B5EF4-FFF2-40B4-BE49-F238E27FC236}">
                  <a16:creationId xmlns:a16="http://schemas.microsoft.com/office/drawing/2014/main" id="{896EB90D-D45E-43EF-BD3A-A685DC6BDC2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577" y="4027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8513" name="Rectangle 1305">
              <a:extLst>
                <a:ext uri="{FF2B5EF4-FFF2-40B4-BE49-F238E27FC236}">
                  <a16:creationId xmlns:a16="http://schemas.microsoft.com/office/drawing/2014/main" id="{C78D11D5-A4DC-4BC8-B6C0-6C952A7328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77" y="4027"/>
              <a:ext cx="11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8514" name="Line 1306">
              <a:extLst>
                <a:ext uri="{FF2B5EF4-FFF2-40B4-BE49-F238E27FC236}">
                  <a16:creationId xmlns:a16="http://schemas.microsoft.com/office/drawing/2014/main" id="{24D3BB64-43A2-4F46-BBCD-3307D426601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645" y="4027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8515" name="Rectangle 1307">
              <a:extLst>
                <a:ext uri="{FF2B5EF4-FFF2-40B4-BE49-F238E27FC236}">
                  <a16:creationId xmlns:a16="http://schemas.microsoft.com/office/drawing/2014/main" id="{4C853FD4-5A3B-475C-8350-1E284CA0B7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45" y="4027"/>
              <a:ext cx="11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8516" name="Rectangle 1308">
              <a:extLst>
                <a:ext uri="{FF2B5EF4-FFF2-40B4-BE49-F238E27FC236}">
                  <a16:creationId xmlns:a16="http://schemas.microsoft.com/office/drawing/2014/main" id="{2BC5A1F9-25CD-4041-AD18-ADE75D98DD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6" y="884"/>
              <a:ext cx="5511" cy="3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8517" name="Rectangle 1309">
              <a:extLst>
                <a:ext uri="{FF2B5EF4-FFF2-40B4-BE49-F238E27FC236}">
                  <a16:creationId xmlns:a16="http://schemas.microsoft.com/office/drawing/2014/main" id="{7375C836-47EB-4A0E-AA52-ED6AA94175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6" y="4005"/>
              <a:ext cx="5477" cy="2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18437" name="Freeform 1029">
            <a:extLst>
              <a:ext uri="{FF2B5EF4-FFF2-40B4-BE49-F238E27FC236}">
                <a16:creationId xmlns:a16="http://schemas.microsoft.com/office/drawing/2014/main" id="{0FA29910-0121-4048-8268-A29DFE6BB925}"/>
              </a:ext>
            </a:extLst>
          </p:cNvPr>
          <p:cNvSpPr>
            <a:spLocks/>
          </p:cNvSpPr>
          <p:nvPr/>
        </p:nvSpPr>
        <p:spPr bwMode="auto">
          <a:xfrm>
            <a:off x="5019675" y="3267300"/>
            <a:ext cx="1568450" cy="1190625"/>
          </a:xfrm>
          <a:custGeom>
            <a:avLst/>
            <a:gdLst>
              <a:gd name="T0" fmla="*/ 2147483647 w 988"/>
              <a:gd name="T1" fmla="*/ 2147483647 h 750"/>
              <a:gd name="T2" fmla="*/ 2147483647 w 988"/>
              <a:gd name="T3" fmla="*/ 2147483647 h 750"/>
              <a:gd name="T4" fmla="*/ 2147483647 w 988"/>
              <a:gd name="T5" fmla="*/ 2147483647 h 750"/>
              <a:gd name="T6" fmla="*/ 2147483647 w 988"/>
              <a:gd name="T7" fmla="*/ 2147483647 h 750"/>
              <a:gd name="T8" fmla="*/ 2147483647 w 988"/>
              <a:gd name="T9" fmla="*/ 2147483647 h 750"/>
              <a:gd name="T10" fmla="*/ 2147483647 w 988"/>
              <a:gd name="T11" fmla="*/ 2147483647 h 750"/>
              <a:gd name="T12" fmla="*/ 2147483647 w 988"/>
              <a:gd name="T13" fmla="*/ 2147483647 h 750"/>
              <a:gd name="T14" fmla="*/ 2147483647 w 988"/>
              <a:gd name="T15" fmla="*/ 2147483647 h 750"/>
              <a:gd name="T16" fmla="*/ 2147483647 w 988"/>
              <a:gd name="T17" fmla="*/ 2147483647 h 750"/>
              <a:gd name="T18" fmla="*/ 2147483647 w 988"/>
              <a:gd name="T19" fmla="*/ 2147483647 h 750"/>
              <a:gd name="T20" fmla="*/ 2147483647 w 988"/>
              <a:gd name="T21" fmla="*/ 2147483647 h 750"/>
              <a:gd name="T22" fmla="*/ 2147483647 w 988"/>
              <a:gd name="T23" fmla="*/ 2147483647 h 750"/>
              <a:gd name="T24" fmla="*/ 2147483647 w 988"/>
              <a:gd name="T25" fmla="*/ 2147483647 h 750"/>
              <a:gd name="T26" fmla="*/ 2147483647 w 988"/>
              <a:gd name="T27" fmla="*/ 2147483647 h 750"/>
              <a:gd name="T28" fmla="*/ 2147483647 w 988"/>
              <a:gd name="T29" fmla="*/ 2147483647 h 750"/>
              <a:gd name="T30" fmla="*/ 2147483647 w 988"/>
              <a:gd name="T31" fmla="*/ 2147483647 h 750"/>
              <a:gd name="T32" fmla="*/ 2147483647 w 988"/>
              <a:gd name="T33" fmla="*/ 2147483647 h 750"/>
              <a:gd name="T34" fmla="*/ 2147483647 w 988"/>
              <a:gd name="T35" fmla="*/ 0 h 750"/>
              <a:gd name="T36" fmla="*/ 0 w 988"/>
              <a:gd name="T37" fmla="*/ 2147483647 h 750"/>
              <a:gd name="T38" fmla="*/ 2147483647 w 988"/>
              <a:gd name="T39" fmla="*/ 2147483647 h 750"/>
              <a:gd name="T40" fmla="*/ 2147483647 w 988"/>
              <a:gd name="T41" fmla="*/ 2147483647 h 750"/>
              <a:gd name="T42" fmla="*/ 2147483647 w 988"/>
              <a:gd name="T43" fmla="*/ 2147483647 h 750"/>
              <a:gd name="T44" fmla="*/ 2147483647 w 988"/>
              <a:gd name="T45" fmla="*/ 2147483647 h 750"/>
              <a:gd name="T46" fmla="*/ 2147483647 w 988"/>
              <a:gd name="T47" fmla="*/ 2147483647 h 750"/>
              <a:gd name="T48" fmla="*/ 2147483647 w 988"/>
              <a:gd name="T49" fmla="*/ 2147483647 h 750"/>
              <a:gd name="T50" fmla="*/ 2147483647 w 988"/>
              <a:gd name="T51" fmla="*/ 2147483647 h 750"/>
              <a:gd name="T52" fmla="*/ 2147483647 w 988"/>
              <a:gd name="T53" fmla="*/ 2147483647 h 750"/>
              <a:gd name="T54" fmla="*/ 2147483647 w 988"/>
              <a:gd name="T55" fmla="*/ 2147483647 h 750"/>
              <a:gd name="T56" fmla="*/ 2147483647 w 988"/>
              <a:gd name="T57" fmla="*/ 2147483647 h 750"/>
              <a:gd name="T58" fmla="*/ 2147483647 w 988"/>
              <a:gd name="T59" fmla="*/ 2147483647 h 750"/>
              <a:gd name="T60" fmla="*/ 2147483647 w 988"/>
              <a:gd name="T61" fmla="*/ 2147483647 h 750"/>
              <a:gd name="T62" fmla="*/ 2147483647 w 988"/>
              <a:gd name="T63" fmla="*/ 2147483647 h 750"/>
              <a:gd name="T64" fmla="*/ 2147483647 w 988"/>
              <a:gd name="T65" fmla="*/ 2147483647 h 750"/>
              <a:gd name="T66" fmla="*/ 2147483647 w 988"/>
              <a:gd name="T67" fmla="*/ 2147483647 h 750"/>
              <a:gd name="T68" fmla="*/ 2147483647 w 988"/>
              <a:gd name="T69" fmla="*/ 2147483647 h 750"/>
              <a:gd name="T70" fmla="*/ 2147483647 w 988"/>
              <a:gd name="T71" fmla="*/ 2147483647 h 750"/>
              <a:gd name="T72" fmla="*/ 2147483647 w 988"/>
              <a:gd name="T73" fmla="*/ 2147483647 h 750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988"/>
              <a:gd name="T112" fmla="*/ 0 h 750"/>
              <a:gd name="T113" fmla="*/ 988 w 988"/>
              <a:gd name="T114" fmla="*/ 750 h 750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988" h="750">
                <a:moveTo>
                  <a:pt x="901" y="591"/>
                </a:moveTo>
                <a:lnTo>
                  <a:pt x="881" y="558"/>
                </a:lnTo>
                <a:lnTo>
                  <a:pt x="855" y="506"/>
                </a:lnTo>
                <a:lnTo>
                  <a:pt x="822" y="451"/>
                </a:lnTo>
                <a:lnTo>
                  <a:pt x="784" y="401"/>
                </a:lnTo>
                <a:lnTo>
                  <a:pt x="740" y="349"/>
                </a:lnTo>
                <a:lnTo>
                  <a:pt x="692" y="304"/>
                </a:lnTo>
                <a:lnTo>
                  <a:pt x="643" y="254"/>
                </a:lnTo>
                <a:lnTo>
                  <a:pt x="586" y="214"/>
                </a:lnTo>
                <a:lnTo>
                  <a:pt x="532" y="175"/>
                </a:lnTo>
                <a:lnTo>
                  <a:pt x="471" y="136"/>
                </a:lnTo>
                <a:lnTo>
                  <a:pt x="407" y="106"/>
                </a:lnTo>
                <a:lnTo>
                  <a:pt x="347" y="78"/>
                </a:lnTo>
                <a:lnTo>
                  <a:pt x="281" y="51"/>
                </a:lnTo>
                <a:lnTo>
                  <a:pt x="218" y="35"/>
                </a:lnTo>
                <a:lnTo>
                  <a:pt x="150" y="18"/>
                </a:lnTo>
                <a:lnTo>
                  <a:pt x="84" y="7"/>
                </a:lnTo>
                <a:lnTo>
                  <a:pt x="23" y="0"/>
                </a:lnTo>
                <a:lnTo>
                  <a:pt x="0" y="1"/>
                </a:lnTo>
                <a:lnTo>
                  <a:pt x="84" y="13"/>
                </a:lnTo>
                <a:lnTo>
                  <a:pt x="144" y="29"/>
                </a:lnTo>
                <a:lnTo>
                  <a:pt x="203" y="51"/>
                </a:lnTo>
                <a:lnTo>
                  <a:pt x="260" y="79"/>
                </a:lnTo>
                <a:lnTo>
                  <a:pt x="316" y="112"/>
                </a:lnTo>
                <a:lnTo>
                  <a:pt x="377" y="152"/>
                </a:lnTo>
                <a:lnTo>
                  <a:pt x="432" y="195"/>
                </a:lnTo>
                <a:lnTo>
                  <a:pt x="480" y="243"/>
                </a:lnTo>
                <a:lnTo>
                  <a:pt x="533" y="296"/>
                </a:lnTo>
                <a:lnTo>
                  <a:pt x="580" y="353"/>
                </a:lnTo>
                <a:lnTo>
                  <a:pt x="621" y="409"/>
                </a:lnTo>
                <a:lnTo>
                  <a:pt x="659" y="469"/>
                </a:lnTo>
                <a:lnTo>
                  <a:pt x="692" y="530"/>
                </a:lnTo>
                <a:lnTo>
                  <a:pt x="721" y="594"/>
                </a:lnTo>
                <a:lnTo>
                  <a:pt x="631" y="596"/>
                </a:lnTo>
                <a:lnTo>
                  <a:pt x="866" y="749"/>
                </a:lnTo>
                <a:lnTo>
                  <a:pt x="987" y="591"/>
                </a:lnTo>
                <a:lnTo>
                  <a:pt x="901" y="591"/>
                </a:lnTo>
              </a:path>
            </a:pathLst>
          </a:custGeom>
          <a:solidFill>
            <a:srgbClr val="FF0066"/>
          </a:solidFill>
          <a:ln w="12700" cap="rnd" cmpd="sng">
            <a:solidFill>
              <a:srgbClr val="FC0128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en-GB"/>
          </a:p>
        </p:txBody>
      </p:sp>
      <p:sp>
        <p:nvSpPr>
          <p:cNvPr id="18438" name="Rectangle 1030">
            <a:extLst>
              <a:ext uri="{FF2B5EF4-FFF2-40B4-BE49-F238E27FC236}">
                <a16:creationId xmlns:a16="http://schemas.microsoft.com/office/drawing/2014/main" id="{820D1C6F-11EA-4D78-83C5-64FF862413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0800" y="2991075"/>
            <a:ext cx="2973388" cy="1209675"/>
          </a:xfrm>
          <a:prstGeom prst="rect">
            <a:avLst/>
          </a:prstGeom>
          <a:solidFill>
            <a:schemeClr val="accent2"/>
          </a:solidFill>
          <a:ln w="25400">
            <a:solidFill>
              <a:srgbClr val="FC0128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en-US" sz="2400" b="1" dirty="0">
                <a:latin typeface="Arial" panose="020B0604020202020204" pitchFamily="34" charset="0"/>
              </a:rPr>
              <a:t>Total fixed costs</a:t>
            </a:r>
            <a:br>
              <a:rPr lang="en-US" altLang="en-US" sz="2400" b="1" dirty="0">
                <a:latin typeface="Arial" panose="020B0604020202020204" pitchFamily="34" charset="0"/>
              </a:rPr>
            </a:br>
            <a:r>
              <a:rPr lang="en-US" altLang="en-US" sz="2400" b="1" dirty="0">
                <a:latin typeface="Arial" panose="020B0604020202020204" pitchFamily="34" charset="0"/>
              </a:rPr>
              <a:t>do not change in</a:t>
            </a:r>
            <a:br>
              <a:rPr lang="en-US" altLang="en-US" sz="2400" b="1" dirty="0">
                <a:latin typeface="Arial" panose="020B0604020202020204" pitchFamily="34" charset="0"/>
              </a:rPr>
            </a:br>
            <a:r>
              <a:rPr lang="en-US" altLang="en-US" sz="2400" b="1" dirty="0">
                <a:latin typeface="Arial" panose="020B0604020202020204" pitchFamily="34" charset="0"/>
              </a:rPr>
              <a:t>the relevant range.</a:t>
            </a:r>
          </a:p>
        </p:txBody>
      </p:sp>
      <p:sp>
        <p:nvSpPr>
          <p:cNvPr id="18439" name="Text Box 1031">
            <a:extLst>
              <a:ext uri="{FF2B5EF4-FFF2-40B4-BE49-F238E27FC236}">
                <a16:creationId xmlns:a16="http://schemas.microsoft.com/office/drawing/2014/main" id="{59DE1248-DB51-46B3-9F08-262C0215DE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1" y="1349599"/>
            <a:ext cx="19272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800" b="1" dirty="0" err="1">
                <a:latin typeface="Arial" panose="020B0604020202020204" pitchFamily="34" charset="0"/>
              </a:rPr>
              <a:t>CheeseCo</a:t>
            </a:r>
            <a:endParaRPr lang="en-US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C6114A-052D-4ADA-88A0-A87FB84F929E}" type="slidenum">
              <a:rPr lang="en-GB" altLang="en-US" smtClean="0"/>
              <a:pPr/>
              <a:t>17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619435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>
            <a:extLst>
              <a:ext uri="{FF2B5EF4-FFF2-40B4-BE49-F238E27FC236}">
                <a16:creationId xmlns:a16="http://schemas.microsoft.com/office/drawing/2014/main" id="{15C21236-EA4C-4B47-A49D-C1572EA629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3592" y="2057401"/>
            <a:ext cx="7560840" cy="88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600" b="1" dirty="0">
                <a:latin typeface="Arial" panose="020B0604020202020204" pitchFamily="34" charset="0"/>
              </a:rPr>
              <a:t>Let</a:t>
            </a:r>
            <a:r>
              <a:rPr lang="en-GB" altLang="en-US" sz="2600" b="1" dirty="0">
                <a:latin typeface="Arial" panose="020B0604020202020204" pitchFamily="34" charset="0"/>
              </a:rPr>
              <a:t>’</a:t>
            </a:r>
            <a:r>
              <a:rPr lang="en-US" altLang="ja-JP" sz="2600" b="1" dirty="0">
                <a:latin typeface="Arial" panose="020B0604020202020204" pitchFamily="34" charset="0"/>
              </a:rPr>
              <a:t>s prepare a            budget performance report for </a:t>
            </a:r>
            <a:r>
              <a:rPr lang="en-US" altLang="ja-JP" sz="2600" b="1" dirty="0" err="1">
                <a:latin typeface="Arial" panose="020B0604020202020204" pitchFamily="34" charset="0"/>
              </a:rPr>
              <a:t>CheeseCo</a:t>
            </a:r>
            <a:r>
              <a:rPr lang="en-US" altLang="ja-JP" sz="2600" b="1" dirty="0">
                <a:latin typeface="Arial" panose="020B0604020202020204" pitchFamily="34" charset="0"/>
              </a:rPr>
              <a:t>.</a:t>
            </a:r>
            <a:endParaRPr lang="en-US" altLang="en-US" sz="2600" b="1" dirty="0">
              <a:latin typeface="Arial" panose="020B0604020202020204" pitchFamily="34" charset="0"/>
            </a:endParaRPr>
          </a:p>
        </p:txBody>
      </p:sp>
      <p:sp>
        <p:nvSpPr>
          <p:cNvPr id="19460" name="Rectangle 4">
            <a:extLst>
              <a:ext uri="{FF2B5EF4-FFF2-40B4-BE49-F238E27FC236}">
                <a16:creationId xmlns:a16="http://schemas.microsoft.com/office/drawing/2014/main" id="{1B544C0D-0D8E-4E81-950B-94E6EEFA3FD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333375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en-US" sz="2800" dirty="0"/>
              <a:t>Flexible Budget Performance Report</a:t>
            </a:r>
          </a:p>
        </p:txBody>
      </p:sp>
      <p:graphicFrame>
        <p:nvGraphicFramePr>
          <p:cNvPr id="19461" name="Object 5">
            <a:hlinkClick r:id="" action="ppaction://ole?verb=0"/>
            <a:extLst>
              <a:ext uri="{FF2B5EF4-FFF2-40B4-BE49-F238E27FC236}">
                <a16:creationId xmlns:a16="http://schemas.microsoft.com/office/drawing/2014/main" id="{35111811-70BE-4ED3-B19B-F7F57800F368}"/>
              </a:ext>
            </a:extLst>
          </p:cNvPr>
          <p:cNvGraphicFramePr>
            <a:graphicFrameLocks/>
          </p:cNvGraphicFramePr>
          <p:nvPr/>
        </p:nvGraphicFramePr>
        <p:xfrm>
          <a:off x="4943872" y="1988840"/>
          <a:ext cx="966788" cy="646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6" name="WordArt" r:id="rId3" imgW="6099025" imgH="4063748" progId="MSWordArt.2">
                  <p:embed/>
                </p:oleObj>
              </mc:Choice>
              <mc:Fallback>
                <p:oleObj name="WordArt" r:id="rId3" imgW="6099025" imgH="4063748" progId="MSWordArt.2">
                  <p:embed/>
                  <p:pic>
                    <p:nvPicPr>
                      <p:cNvPr id="19461" name="Object 5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35111811-70BE-4ED3-B19B-F7F57800F368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43872" y="1988840"/>
                        <a:ext cx="966788" cy="6461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C6114A-052D-4ADA-88A0-A87FB84F929E}" type="slidenum">
              <a:rPr lang="en-GB" altLang="en-US" smtClean="0"/>
              <a:pPr/>
              <a:t>18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990424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57">
            <a:extLst>
              <a:ext uri="{FF2B5EF4-FFF2-40B4-BE49-F238E27FC236}">
                <a16:creationId xmlns:a16="http://schemas.microsoft.com/office/drawing/2014/main" id="{E741205E-2C62-4A34-865D-EAD1A300A7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2276" y="1622426"/>
            <a:ext cx="8797925" cy="4659313"/>
          </a:xfrm>
          <a:prstGeom prst="rect">
            <a:avLst/>
          </a:prstGeom>
          <a:noFill/>
          <a:ln w="5080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0483" name="Line 85">
            <a:extLst>
              <a:ext uri="{FF2B5EF4-FFF2-40B4-BE49-F238E27FC236}">
                <a16:creationId xmlns:a16="http://schemas.microsoft.com/office/drawing/2014/main" id="{D95EF198-8141-46F7-A18F-78E566ADD1E4}"/>
              </a:ext>
            </a:extLst>
          </p:cNvPr>
          <p:cNvSpPr>
            <a:spLocks noChangeShapeType="1"/>
          </p:cNvSpPr>
          <p:nvPr/>
        </p:nvSpPr>
        <p:spPr bwMode="auto">
          <a:xfrm>
            <a:off x="1692276" y="1622425"/>
            <a:ext cx="8797925" cy="1588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0484" name="Rectangle 86">
            <a:extLst>
              <a:ext uri="{FF2B5EF4-FFF2-40B4-BE49-F238E27FC236}">
                <a16:creationId xmlns:a16="http://schemas.microsoft.com/office/drawing/2014/main" id="{928EF114-8E49-470C-AD15-8D3AC6F0DD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2276" y="1622426"/>
            <a:ext cx="8797925" cy="17463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0485" name="Line 87">
            <a:extLst>
              <a:ext uri="{FF2B5EF4-FFF2-40B4-BE49-F238E27FC236}">
                <a16:creationId xmlns:a16="http://schemas.microsoft.com/office/drawing/2014/main" id="{D19CCA4F-811D-4F95-A47E-A963948B0C11}"/>
              </a:ext>
            </a:extLst>
          </p:cNvPr>
          <p:cNvSpPr>
            <a:spLocks noChangeShapeType="1"/>
          </p:cNvSpPr>
          <p:nvPr/>
        </p:nvSpPr>
        <p:spPr bwMode="auto">
          <a:xfrm>
            <a:off x="1692275" y="1622426"/>
            <a:ext cx="1588" cy="4659313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0486" name="Rectangle 88">
            <a:extLst>
              <a:ext uri="{FF2B5EF4-FFF2-40B4-BE49-F238E27FC236}">
                <a16:creationId xmlns:a16="http://schemas.microsoft.com/office/drawing/2014/main" id="{7DF57F21-1E2F-46A0-B9B6-1DAC33DF1D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2276" y="1622426"/>
            <a:ext cx="17463" cy="4659313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0487" name="Rectangle 89">
            <a:extLst>
              <a:ext uri="{FF2B5EF4-FFF2-40B4-BE49-F238E27FC236}">
                <a16:creationId xmlns:a16="http://schemas.microsoft.com/office/drawing/2014/main" id="{DC304FDC-677C-435E-B2D7-1FF3964CD7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2276" y="1577976"/>
            <a:ext cx="8797925" cy="4659313"/>
          </a:xfrm>
          <a:prstGeom prst="rect">
            <a:avLst/>
          </a:prstGeom>
          <a:solidFill>
            <a:srgbClr val="E3E3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0488" name="Rectangle 90">
            <a:extLst>
              <a:ext uri="{FF2B5EF4-FFF2-40B4-BE49-F238E27FC236}">
                <a16:creationId xmlns:a16="http://schemas.microsoft.com/office/drawing/2014/main" id="{A1711025-8C5E-4F83-A188-E0EEB973EA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6764" y="1792288"/>
            <a:ext cx="484107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Cost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489" name="Rectangle 91">
            <a:extLst>
              <a:ext uri="{FF2B5EF4-FFF2-40B4-BE49-F238E27FC236}">
                <a16:creationId xmlns:a16="http://schemas.microsoft.com/office/drawing/2014/main" id="{73244CAD-6742-4B8D-B8F7-54BA703C49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35625" y="1792288"/>
            <a:ext cx="504818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Total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490" name="Rectangle 92">
            <a:extLst>
              <a:ext uri="{FF2B5EF4-FFF2-40B4-BE49-F238E27FC236}">
                <a16:creationId xmlns:a16="http://schemas.microsoft.com/office/drawing/2014/main" id="{725FCCFE-B5B6-49A2-BB9D-2099868C9F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38639" y="2081213"/>
            <a:ext cx="860813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Formula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491" name="Rectangle 93">
            <a:extLst>
              <a:ext uri="{FF2B5EF4-FFF2-40B4-BE49-F238E27FC236}">
                <a16:creationId xmlns:a16="http://schemas.microsoft.com/office/drawing/2014/main" id="{9D4F2834-093A-404C-AAF9-F80D69830E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99114" y="2081213"/>
            <a:ext cx="570669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Fixed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492" name="Rectangle 94">
            <a:extLst>
              <a:ext uri="{FF2B5EF4-FFF2-40B4-BE49-F238E27FC236}">
                <a16:creationId xmlns:a16="http://schemas.microsoft.com/office/drawing/2014/main" id="{1927A9DB-A603-42BD-B51B-C6A6A1B01B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46851" y="2081213"/>
            <a:ext cx="814325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Flexible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493" name="Rectangle 95">
            <a:extLst>
              <a:ext uri="{FF2B5EF4-FFF2-40B4-BE49-F238E27FC236}">
                <a16:creationId xmlns:a16="http://schemas.microsoft.com/office/drawing/2014/main" id="{C845F5C7-095F-4534-A81D-96E43D8A27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89889" y="2081213"/>
            <a:ext cx="666849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Actual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494" name="Rectangle 96">
            <a:extLst>
              <a:ext uri="{FF2B5EF4-FFF2-40B4-BE49-F238E27FC236}">
                <a16:creationId xmlns:a16="http://schemas.microsoft.com/office/drawing/2014/main" id="{D2FEF946-7BB0-434D-9D75-1DC3384BDA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21176" y="2370138"/>
            <a:ext cx="921727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Per Hour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495" name="Rectangle 97">
            <a:extLst>
              <a:ext uri="{FF2B5EF4-FFF2-40B4-BE49-F238E27FC236}">
                <a16:creationId xmlns:a16="http://schemas.microsoft.com/office/drawing/2014/main" id="{B6FF978B-E2A3-4813-B542-4C0EBD4A1D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35626" y="2370138"/>
            <a:ext cx="605935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Costs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496" name="Rectangle 98">
            <a:extLst>
              <a:ext uri="{FF2B5EF4-FFF2-40B4-BE49-F238E27FC236}">
                <a16:creationId xmlns:a16="http://schemas.microsoft.com/office/drawing/2014/main" id="{593A377A-419E-4959-97CD-65CBAA0E60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19876" y="2370138"/>
            <a:ext cx="750205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Budget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497" name="Rectangle 99">
            <a:extLst>
              <a:ext uri="{FF2B5EF4-FFF2-40B4-BE49-F238E27FC236}">
                <a16:creationId xmlns:a16="http://schemas.microsoft.com/office/drawing/2014/main" id="{9FEEA331-D80A-4305-A0BC-1E4AA04D28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53376" y="2370138"/>
            <a:ext cx="788677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Results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498" name="Rectangle 100">
            <a:extLst>
              <a:ext uri="{FF2B5EF4-FFF2-40B4-BE49-F238E27FC236}">
                <a16:creationId xmlns:a16="http://schemas.microsoft.com/office/drawing/2014/main" id="{9B14FE08-0F1E-47C2-92C5-7280E879DA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75751" y="2370138"/>
            <a:ext cx="1021883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Variances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499" name="Rectangle 101">
            <a:extLst>
              <a:ext uri="{FF2B5EF4-FFF2-40B4-BE49-F238E27FC236}">
                <a16:creationId xmlns:a16="http://schemas.microsoft.com/office/drawing/2014/main" id="{920B34F4-2DA6-45E4-BA16-0422EA7F26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5788" y="2795588"/>
            <a:ext cx="1540486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Machine hours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00" name="Rectangle 102">
            <a:extLst>
              <a:ext uri="{FF2B5EF4-FFF2-40B4-BE49-F238E27FC236}">
                <a16:creationId xmlns:a16="http://schemas.microsoft.com/office/drawing/2014/main" id="{4AACBFC5-2A73-4CDD-BEDA-FB0B3CAF6E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75464" y="2795588"/>
            <a:ext cx="548227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FF0000"/>
                </a:solidFill>
                <a:latin typeface="Arial" panose="020B0604020202020204" pitchFamily="34" charset="0"/>
              </a:rPr>
              <a:t>8,000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01" name="Rectangle 103">
            <a:extLst>
              <a:ext uri="{FF2B5EF4-FFF2-40B4-BE49-F238E27FC236}">
                <a16:creationId xmlns:a16="http://schemas.microsoft.com/office/drawing/2014/main" id="{6BA68F21-5621-4889-BCB1-FF1C27A96E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3363" y="2795588"/>
            <a:ext cx="243656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FF0000"/>
                </a:solidFill>
                <a:latin typeface="Arial" panose="020B0604020202020204" pitchFamily="34" charset="0"/>
              </a:rPr>
              <a:t>   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02" name="Rectangle 104">
            <a:extLst>
              <a:ext uri="{FF2B5EF4-FFF2-40B4-BE49-F238E27FC236}">
                <a16:creationId xmlns:a16="http://schemas.microsoft.com/office/drawing/2014/main" id="{C5E6C14E-0511-4E1B-BBC6-026395861A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75463" y="2795588"/>
            <a:ext cx="6091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03" name="Rectangle 105">
            <a:extLst>
              <a:ext uri="{FF2B5EF4-FFF2-40B4-BE49-F238E27FC236}">
                <a16:creationId xmlns:a16="http://schemas.microsoft.com/office/drawing/2014/main" id="{C0FDAEB7-42BF-401C-A295-B4A5E6A3F5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08964" y="2795588"/>
            <a:ext cx="548227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FF0000"/>
                </a:solidFill>
                <a:latin typeface="Arial" panose="020B0604020202020204" pitchFamily="34" charset="0"/>
              </a:rPr>
              <a:t>8,000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04" name="Rectangle 106">
            <a:extLst>
              <a:ext uri="{FF2B5EF4-FFF2-40B4-BE49-F238E27FC236}">
                <a16:creationId xmlns:a16="http://schemas.microsoft.com/office/drawing/2014/main" id="{AC5FE29A-CD1E-474D-984C-7F692B2A93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16863" y="2795588"/>
            <a:ext cx="243656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FF0000"/>
                </a:solidFill>
                <a:latin typeface="Arial" panose="020B0604020202020204" pitchFamily="34" charset="0"/>
              </a:rPr>
              <a:t>   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05" name="Rectangle 107">
            <a:extLst>
              <a:ext uri="{FF2B5EF4-FFF2-40B4-BE49-F238E27FC236}">
                <a16:creationId xmlns:a16="http://schemas.microsoft.com/office/drawing/2014/main" id="{2C148F2E-458B-45C8-9BEC-DF99606808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08963" y="2795588"/>
            <a:ext cx="6091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06" name="Rectangle 108">
            <a:extLst>
              <a:ext uri="{FF2B5EF4-FFF2-40B4-BE49-F238E27FC236}">
                <a16:creationId xmlns:a16="http://schemas.microsoft.com/office/drawing/2014/main" id="{EC050EF7-1A27-4409-90E3-DC37A059FA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86925" y="2795588"/>
            <a:ext cx="121828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FF0000"/>
                </a:solidFill>
                <a:latin typeface="Arial" panose="020B0604020202020204" pitchFamily="34" charset="0"/>
              </a:rPr>
              <a:t>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07" name="Rectangle 109">
            <a:extLst>
              <a:ext uri="{FF2B5EF4-FFF2-40B4-BE49-F238E27FC236}">
                <a16:creationId xmlns:a16="http://schemas.microsoft.com/office/drawing/2014/main" id="{26C66BF2-D070-44C7-BB19-2D383FC6BF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5788" y="3221038"/>
            <a:ext cx="147072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Variable costs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08" name="Rectangle 110">
            <a:extLst>
              <a:ext uri="{FF2B5EF4-FFF2-40B4-BE49-F238E27FC236}">
                <a16:creationId xmlns:a16="http://schemas.microsoft.com/office/drawing/2014/main" id="{EEC73944-C5C5-4BB1-B8E0-2096D4E81A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5789" y="3509963"/>
            <a:ext cx="182101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     Indirect labour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09" name="Rectangle 111">
            <a:extLst>
              <a:ext uri="{FF2B5EF4-FFF2-40B4-BE49-F238E27FC236}">
                <a16:creationId xmlns:a16="http://schemas.microsoft.com/office/drawing/2014/main" id="{A09E7696-8067-472A-956D-2138B33D2F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13301" y="3509963"/>
            <a:ext cx="426399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4.00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10" name="Rectangle 112">
            <a:extLst>
              <a:ext uri="{FF2B5EF4-FFF2-40B4-BE49-F238E27FC236}">
                <a16:creationId xmlns:a16="http://schemas.microsoft.com/office/drawing/2014/main" id="{EC608A63-AE6B-4794-A10A-F318BFF392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75151" y="3509963"/>
            <a:ext cx="365485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£   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11" name="Rectangle 113">
            <a:extLst>
              <a:ext uri="{FF2B5EF4-FFF2-40B4-BE49-F238E27FC236}">
                <a16:creationId xmlns:a16="http://schemas.microsoft.com/office/drawing/2014/main" id="{4C4F2228-4375-4897-8043-3A4BB2AD3D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95838" y="3509963"/>
            <a:ext cx="6091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12" name="Rectangle 114">
            <a:extLst>
              <a:ext uri="{FF2B5EF4-FFF2-40B4-BE49-F238E27FC236}">
                <a16:creationId xmlns:a16="http://schemas.microsoft.com/office/drawing/2014/main" id="{600E63C0-9E5D-4DEE-BDD0-1B1A6E4411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48464" y="3509963"/>
            <a:ext cx="670055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333399"/>
                </a:solidFill>
                <a:latin typeface="Arial" panose="020B0604020202020204" pitchFamily="34" charset="0"/>
              </a:rPr>
              <a:t>32,000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13" name="Rectangle 115">
            <a:extLst>
              <a:ext uri="{FF2B5EF4-FFF2-40B4-BE49-F238E27FC236}">
                <a16:creationId xmlns:a16="http://schemas.microsoft.com/office/drawing/2014/main" id="{1FB00482-89C8-42B3-B254-0FADE50F53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3363" y="3509963"/>
            <a:ext cx="121828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333399"/>
                </a:solidFill>
                <a:latin typeface="Arial" panose="020B0604020202020204" pitchFamily="34" charset="0"/>
              </a:rPr>
              <a:t>£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14" name="Rectangle 116">
            <a:extLst>
              <a:ext uri="{FF2B5EF4-FFF2-40B4-BE49-F238E27FC236}">
                <a16:creationId xmlns:a16="http://schemas.microsoft.com/office/drawing/2014/main" id="{940F8D2D-B068-48B4-B7B1-01E5A9770B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11950" y="3509963"/>
            <a:ext cx="6091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333399"/>
                </a:solidFill>
                <a:latin typeface="Arial" panose="020B0604020202020204" pitchFamily="34" charset="0"/>
              </a:rPr>
              <a:t>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15" name="Rectangle 117">
            <a:extLst>
              <a:ext uri="{FF2B5EF4-FFF2-40B4-BE49-F238E27FC236}">
                <a16:creationId xmlns:a16="http://schemas.microsoft.com/office/drawing/2014/main" id="{C1C3E3E3-7508-4F74-BEA7-4863C88101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80376" y="3509963"/>
            <a:ext cx="670055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333399"/>
                </a:solidFill>
                <a:latin typeface="Arial" panose="020B0604020202020204" pitchFamily="34" charset="0"/>
              </a:rPr>
              <a:t>34,000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16" name="Rectangle 118">
            <a:extLst>
              <a:ext uri="{FF2B5EF4-FFF2-40B4-BE49-F238E27FC236}">
                <a16:creationId xmlns:a16="http://schemas.microsoft.com/office/drawing/2014/main" id="{B8E8A96A-56C7-4BAB-A586-8843F15981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16863" y="3509963"/>
            <a:ext cx="121828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333399"/>
                </a:solidFill>
                <a:latin typeface="Arial" panose="020B0604020202020204" pitchFamily="34" charset="0"/>
              </a:rPr>
              <a:t>£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17" name="Rectangle 119">
            <a:extLst>
              <a:ext uri="{FF2B5EF4-FFF2-40B4-BE49-F238E27FC236}">
                <a16:creationId xmlns:a16="http://schemas.microsoft.com/office/drawing/2014/main" id="{D5695122-5D5A-42A5-BB6C-2D6F9C59B8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43863" y="3509963"/>
            <a:ext cx="6091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333399"/>
                </a:solidFill>
                <a:latin typeface="Arial" panose="020B0604020202020204" pitchFamily="34" charset="0"/>
              </a:rPr>
              <a:t>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18" name="Rectangle 120">
            <a:extLst>
              <a:ext uri="{FF2B5EF4-FFF2-40B4-BE49-F238E27FC236}">
                <a16:creationId xmlns:a16="http://schemas.microsoft.com/office/drawing/2014/main" id="{86978F17-B01F-4E8D-BC4B-A54CD26BB2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5789" y="3798888"/>
            <a:ext cx="1992533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     Indirect material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19" name="Rectangle 121">
            <a:extLst>
              <a:ext uri="{FF2B5EF4-FFF2-40B4-BE49-F238E27FC236}">
                <a16:creationId xmlns:a16="http://schemas.microsoft.com/office/drawing/2014/main" id="{D1CD1B69-1E31-45A5-9B62-FCF1581BAB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13301" y="3798888"/>
            <a:ext cx="426399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3.00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20" name="Rectangle 122">
            <a:extLst>
              <a:ext uri="{FF2B5EF4-FFF2-40B4-BE49-F238E27FC236}">
                <a16:creationId xmlns:a16="http://schemas.microsoft.com/office/drawing/2014/main" id="{8199C0E5-4335-49C1-AF2A-672BE49E5C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75151" y="3798888"/>
            <a:ext cx="365485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     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21" name="Rectangle 123">
            <a:extLst>
              <a:ext uri="{FF2B5EF4-FFF2-40B4-BE49-F238E27FC236}">
                <a16:creationId xmlns:a16="http://schemas.microsoft.com/office/drawing/2014/main" id="{A543D567-55E2-47C3-B2B5-3A5CBE4794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13300" y="3798888"/>
            <a:ext cx="6091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22" name="Rectangle 124">
            <a:extLst>
              <a:ext uri="{FF2B5EF4-FFF2-40B4-BE49-F238E27FC236}">
                <a16:creationId xmlns:a16="http://schemas.microsoft.com/office/drawing/2014/main" id="{28ECB662-5B89-4B54-978F-18883D8582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48464" y="3798888"/>
            <a:ext cx="670055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333399"/>
                </a:solidFill>
                <a:latin typeface="Arial" panose="020B0604020202020204" pitchFamily="34" charset="0"/>
              </a:rPr>
              <a:t>24,000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23" name="Rectangle 125">
            <a:extLst>
              <a:ext uri="{FF2B5EF4-FFF2-40B4-BE49-F238E27FC236}">
                <a16:creationId xmlns:a16="http://schemas.microsoft.com/office/drawing/2014/main" id="{BDAA3488-1E9E-437C-B96A-9A0C273856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3363" y="3798888"/>
            <a:ext cx="121828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333399"/>
                </a:solidFill>
                <a:latin typeface="Arial" panose="020B0604020202020204" pitchFamily="34" charset="0"/>
              </a:rPr>
              <a:t> 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24" name="Rectangle 126">
            <a:extLst>
              <a:ext uri="{FF2B5EF4-FFF2-40B4-BE49-F238E27FC236}">
                <a16:creationId xmlns:a16="http://schemas.microsoft.com/office/drawing/2014/main" id="{7F40BFB2-2022-41DE-A636-E228C541B6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29413" y="3798888"/>
            <a:ext cx="6091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333399"/>
                </a:solidFill>
                <a:latin typeface="Arial" panose="020B0604020202020204" pitchFamily="34" charset="0"/>
              </a:rPr>
              <a:t>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25" name="Rectangle 127">
            <a:extLst>
              <a:ext uri="{FF2B5EF4-FFF2-40B4-BE49-F238E27FC236}">
                <a16:creationId xmlns:a16="http://schemas.microsoft.com/office/drawing/2014/main" id="{3981D599-627B-4949-B90D-8AC114F7F7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80376" y="3798888"/>
            <a:ext cx="670055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333399"/>
                </a:solidFill>
                <a:latin typeface="Arial" panose="020B0604020202020204" pitchFamily="34" charset="0"/>
              </a:rPr>
              <a:t>25,500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26" name="Rectangle 128">
            <a:extLst>
              <a:ext uri="{FF2B5EF4-FFF2-40B4-BE49-F238E27FC236}">
                <a16:creationId xmlns:a16="http://schemas.microsoft.com/office/drawing/2014/main" id="{305833BC-7442-4616-BCBC-51ACF99749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16863" y="3798888"/>
            <a:ext cx="121828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333399"/>
                </a:solidFill>
                <a:latin typeface="Arial" panose="020B0604020202020204" pitchFamily="34" charset="0"/>
              </a:rPr>
              <a:t> 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27" name="Rectangle 129">
            <a:extLst>
              <a:ext uri="{FF2B5EF4-FFF2-40B4-BE49-F238E27FC236}">
                <a16:creationId xmlns:a16="http://schemas.microsoft.com/office/drawing/2014/main" id="{502BE183-F83B-4733-8F15-A93DF47F32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62913" y="3798888"/>
            <a:ext cx="6091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333399"/>
                </a:solidFill>
                <a:latin typeface="Arial" panose="020B0604020202020204" pitchFamily="34" charset="0"/>
              </a:rPr>
              <a:t>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28" name="Rectangle 130">
            <a:extLst>
              <a:ext uri="{FF2B5EF4-FFF2-40B4-BE49-F238E27FC236}">
                <a16:creationId xmlns:a16="http://schemas.microsoft.com/office/drawing/2014/main" id="{1381A560-511C-4B4C-BB4A-1DE2334F34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5789" y="4087813"/>
            <a:ext cx="960199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     Power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29" name="Rectangle 131">
            <a:extLst>
              <a:ext uri="{FF2B5EF4-FFF2-40B4-BE49-F238E27FC236}">
                <a16:creationId xmlns:a16="http://schemas.microsoft.com/office/drawing/2014/main" id="{5894F3D0-864D-4A9F-AB41-07882835F1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13301" y="4087813"/>
            <a:ext cx="426399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0.50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30" name="Rectangle 132">
            <a:extLst>
              <a:ext uri="{FF2B5EF4-FFF2-40B4-BE49-F238E27FC236}">
                <a16:creationId xmlns:a16="http://schemas.microsoft.com/office/drawing/2014/main" id="{29FE8114-C9EA-49A6-80E0-16AA74E62C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75151" y="4087813"/>
            <a:ext cx="365485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     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31" name="Rectangle 133">
            <a:extLst>
              <a:ext uri="{FF2B5EF4-FFF2-40B4-BE49-F238E27FC236}">
                <a16:creationId xmlns:a16="http://schemas.microsoft.com/office/drawing/2014/main" id="{9D541392-6429-42BB-841E-41B7CD6566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13300" y="4087813"/>
            <a:ext cx="6091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32" name="Rectangle 134">
            <a:extLst>
              <a:ext uri="{FF2B5EF4-FFF2-40B4-BE49-F238E27FC236}">
                <a16:creationId xmlns:a16="http://schemas.microsoft.com/office/drawing/2014/main" id="{CB810329-3AA9-440E-9066-3A3110E931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75464" y="4087813"/>
            <a:ext cx="548227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333399"/>
                </a:solidFill>
                <a:latin typeface="Arial" panose="020B0604020202020204" pitchFamily="34" charset="0"/>
              </a:rPr>
              <a:t>4,000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33" name="Rectangle 135">
            <a:extLst>
              <a:ext uri="{FF2B5EF4-FFF2-40B4-BE49-F238E27FC236}">
                <a16:creationId xmlns:a16="http://schemas.microsoft.com/office/drawing/2014/main" id="{85F0DCCF-DD15-4AB7-81EF-334F3236F3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3363" y="4087813"/>
            <a:ext cx="243656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333399"/>
                </a:solidFill>
                <a:latin typeface="Arial" panose="020B0604020202020204" pitchFamily="34" charset="0"/>
              </a:rPr>
              <a:t>   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34" name="Rectangle 136">
            <a:extLst>
              <a:ext uri="{FF2B5EF4-FFF2-40B4-BE49-F238E27FC236}">
                <a16:creationId xmlns:a16="http://schemas.microsoft.com/office/drawing/2014/main" id="{F5E6EB83-6610-422C-AD9A-877934F415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75463" y="4087813"/>
            <a:ext cx="6091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333399"/>
                </a:solidFill>
                <a:latin typeface="Arial" panose="020B0604020202020204" pitchFamily="34" charset="0"/>
              </a:rPr>
              <a:t>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35" name="Rectangle 137">
            <a:extLst>
              <a:ext uri="{FF2B5EF4-FFF2-40B4-BE49-F238E27FC236}">
                <a16:creationId xmlns:a16="http://schemas.microsoft.com/office/drawing/2014/main" id="{67A14366-6A51-4875-9137-70A09170D6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08964" y="4087813"/>
            <a:ext cx="548227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333399"/>
                </a:solidFill>
                <a:latin typeface="Arial" panose="020B0604020202020204" pitchFamily="34" charset="0"/>
              </a:rPr>
              <a:t>3,800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36" name="Rectangle 138">
            <a:extLst>
              <a:ext uri="{FF2B5EF4-FFF2-40B4-BE49-F238E27FC236}">
                <a16:creationId xmlns:a16="http://schemas.microsoft.com/office/drawing/2014/main" id="{3A90F350-48F7-4C30-B59B-6786CD9450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16863" y="4087813"/>
            <a:ext cx="243656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333399"/>
                </a:solidFill>
                <a:latin typeface="Arial" panose="020B0604020202020204" pitchFamily="34" charset="0"/>
              </a:rPr>
              <a:t>   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37" name="Rectangle 139">
            <a:extLst>
              <a:ext uri="{FF2B5EF4-FFF2-40B4-BE49-F238E27FC236}">
                <a16:creationId xmlns:a16="http://schemas.microsoft.com/office/drawing/2014/main" id="{090074CD-42C9-4776-99AA-D5DDE362AA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08963" y="4087813"/>
            <a:ext cx="6091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333399"/>
                </a:solidFill>
                <a:latin typeface="Arial" panose="020B0604020202020204" pitchFamily="34" charset="0"/>
              </a:rPr>
              <a:t>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38" name="Rectangle 140">
            <a:extLst>
              <a:ext uri="{FF2B5EF4-FFF2-40B4-BE49-F238E27FC236}">
                <a16:creationId xmlns:a16="http://schemas.microsoft.com/office/drawing/2014/main" id="{92A541AC-9DD4-4EDD-9BAE-AF13054ADB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5789" y="4376738"/>
            <a:ext cx="2024465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Total variable costs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39" name="Rectangle 141">
            <a:extLst>
              <a:ext uri="{FF2B5EF4-FFF2-40B4-BE49-F238E27FC236}">
                <a16:creationId xmlns:a16="http://schemas.microsoft.com/office/drawing/2014/main" id="{58CCBFC9-AD09-4629-B9D3-4EBD79D2DD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13301" y="4376738"/>
            <a:ext cx="426399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7.50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40" name="Rectangle 142">
            <a:extLst>
              <a:ext uri="{FF2B5EF4-FFF2-40B4-BE49-F238E27FC236}">
                <a16:creationId xmlns:a16="http://schemas.microsoft.com/office/drawing/2014/main" id="{A1A0371C-DE43-4EEC-BB21-D770EF6288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75151" y="4376738"/>
            <a:ext cx="365485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£   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41" name="Rectangle 143">
            <a:extLst>
              <a:ext uri="{FF2B5EF4-FFF2-40B4-BE49-F238E27FC236}">
                <a16:creationId xmlns:a16="http://schemas.microsoft.com/office/drawing/2014/main" id="{B103242E-3B80-4A22-8D56-4AC1090BE8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95838" y="4376738"/>
            <a:ext cx="6091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42" name="Rectangle 144">
            <a:extLst>
              <a:ext uri="{FF2B5EF4-FFF2-40B4-BE49-F238E27FC236}">
                <a16:creationId xmlns:a16="http://schemas.microsoft.com/office/drawing/2014/main" id="{9DFF5D1C-E8DD-42DC-B414-FAD497E84D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48464" y="4376738"/>
            <a:ext cx="670055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60,000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43" name="Rectangle 145">
            <a:extLst>
              <a:ext uri="{FF2B5EF4-FFF2-40B4-BE49-F238E27FC236}">
                <a16:creationId xmlns:a16="http://schemas.microsoft.com/office/drawing/2014/main" id="{E88305D9-66BC-47C1-AD2A-E508F5CCC3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3363" y="4376738"/>
            <a:ext cx="121828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£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44" name="Rectangle 146">
            <a:extLst>
              <a:ext uri="{FF2B5EF4-FFF2-40B4-BE49-F238E27FC236}">
                <a16:creationId xmlns:a16="http://schemas.microsoft.com/office/drawing/2014/main" id="{DF16FD78-122A-4969-80D0-3F12003ACD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11950" y="4376738"/>
            <a:ext cx="6091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45" name="Rectangle 147">
            <a:extLst>
              <a:ext uri="{FF2B5EF4-FFF2-40B4-BE49-F238E27FC236}">
                <a16:creationId xmlns:a16="http://schemas.microsoft.com/office/drawing/2014/main" id="{107CFCF3-1C82-4693-B2D7-01EC9A466C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80376" y="4376738"/>
            <a:ext cx="670055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63,300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46" name="Rectangle 148">
            <a:extLst>
              <a:ext uri="{FF2B5EF4-FFF2-40B4-BE49-F238E27FC236}">
                <a16:creationId xmlns:a16="http://schemas.microsoft.com/office/drawing/2014/main" id="{21AA7579-690C-4195-993A-84FD2184A9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16863" y="4376738"/>
            <a:ext cx="121828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£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47" name="Rectangle 149">
            <a:extLst>
              <a:ext uri="{FF2B5EF4-FFF2-40B4-BE49-F238E27FC236}">
                <a16:creationId xmlns:a16="http://schemas.microsoft.com/office/drawing/2014/main" id="{1F6B8D52-A221-4B26-A787-5BC6D1F6A8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43863" y="4376738"/>
            <a:ext cx="6091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48" name="Rectangle 150">
            <a:extLst>
              <a:ext uri="{FF2B5EF4-FFF2-40B4-BE49-F238E27FC236}">
                <a16:creationId xmlns:a16="http://schemas.microsoft.com/office/drawing/2014/main" id="{84A457F7-5AB0-40F6-BB26-7370AAE274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5789" y="4665663"/>
            <a:ext cx="1652697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Fixed Expenses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49" name="Rectangle 151">
            <a:extLst>
              <a:ext uri="{FF2B5EF4-FFF2-40B4-BE49-F238E27FC236}">
                <a16:creationId xmlns:a16="http://schemas.microsoft.com/office/drawing/2014/main" id="{F027F2FB-CCB6-4E2B-BDFA-38BA78DF5A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5788" y="4954588"/>
            <a:ext cx="1627048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     Depreciation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50" name="Rectangle 152">
            <a:extLst>
              <a:ext uri="{FF2B5EF4-FFF2-40B4-BE49-F238E27FC236}">
                <a16:creationId xmlns:a16="http://schemas.microsoft.com/office/drawing/2014/main" id="{43F6F346-B2D2-4E07-B9AE-F33078094D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35626" y="4954588"/>
            <a:ext cx="670055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12,000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51" name="Rectangle 153">
            <a:extLst>
              <a:ext uri="{FF2B5EF4-FFF2-40B4-BE49-F238E27FC236}">
                <a16:creationId xmlns:a16="http://schemas.microsoft.com/office/drawing/2014/main" id="{7BD1DF97-BA7D-4F8E-A42F-45A691E6F3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7038" y="4954588"/>
            <a:ext cx="121828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£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52" name="Rectangle 154">
            <a:extLst>
              <a:ext uri="{FF2B5EF4-FFF2-40B4-BE49-F238E27FC236}">
                <a16:creationId xmlns:a16="http://schemas.microsoft.com/office/drawing/2014/main" id="{256BD40E-DA35-47C9-BE90-3A22B41D8D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35625" y="4954588"/>
            <a:ext cx="6091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53" name="Rectangle 155">
            <a:extLst>
              <a:ext uri="{FF2B5EF4-FFF2-40B4-BE49-F238E27FC236}">
                <a16:creationId xmlns:a16="http://schemas.microsoft.com/office/drawing/2014/main" id="{6FA367D8-63BF-4810-8193-E2F04E88E9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48464" y="4954588"/>
            <a:ext cx="670055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12,000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54" name="Rectangle 156">
            <a:extLst>
              <a:ext uri="{FF2B5EF4-FFF2-40B4-BE49-F238E27FC236}">
                <a16:creationId xmlns:a16="http://schemas.microsoft.com/office/drawing/2014/main" id="{24806F5D-C939-49DB-A9C4-453674FD75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3363" y="4954588"/>
            <a:ext cx="121828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£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55" name="Rectangle 157">
            <a:extLst>
              <a:ext uri="{FF2B5EF4-FFF2-40B4-BE49-F238E27FC236}">
                <a16:creationId xmlns:a16="http://schemas.microsoft.com/office/drawing/2014/main" id="{A0157AD2-0AAF-464E-8689-A5F0AC72BE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11950" y="4954588"/>
            <a:ext cx="6091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56" name="Rectangle 158">
            <a:extLst>
              <a:ext uri="{FF2B5EF4-FFF2-40B4-BE49-F238E27FC236}">
                <a16:creationId xmlns:a16="http://schemas.microsoft.com/office/drawing/2014/main" id="{BED84327-D9A2-4783-A6F3-CE83D83E01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80376" y="4954588"/>
            <a:ext cx="670055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12,000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57" name="Rectangle 159">
            <a:extLst>
              <a:ext uri="{FF2B5EF4-FFF2-40B4-BE49-F238E27FC236}">
                <a16:creationId xmlns:a16="http://schemas.microsoft.com/office/drawing/2014/main" id="{DF1A83C4-32E7-46C9-9726-C2239FD3D6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16863" y="4954588"/>
            <a:ext cx="121828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£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58" name="Rectangle 160">
            <a:extLst>
              <a:ext uri="{FF2B5EF4-FFF2-40B4-BE49-F238E27FC236}">
                <a16:creationId xmlns:a16="http://schemas.microsoft.com/office/drawing/2014/main" id="{F15B1C65-90F4-457B-9957-BAF1B16F53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43863" y="4954588"/>
            <a:ext cx="6091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59" name="Rectangle 161">
            <a:extLst>
              <a:ext uri="{FF2B5EF4-FFF2-40B4-BE49-F238E27FC236}">
                <a16:creationId xmlns:a16="http://schemas.microsoft.com/office/drawing/2014/main" id="{9857BA21-E005-408C-92AF-66B178F209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5788" y="5245100"/>
            <a:ext cx="133690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     Insurance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60" name="Rectangle 162">
            <a:extLst>
              <a:ext uri="{FF2B5EF4-FFF2-40B4-BE49-F238E27FC236}">
                <a16:creationId xmlns:a16="http://schemas.microsoft.com/office/drawing/2014/main" id="{9CBEF122-5CB6-423B-8AA1-30DAFDA499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62626" y="5245100"/>
            <a:ext cx="548227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2,000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61" name="Rectangle 163">
            <a:extLst>
              <a:ext uri="{FF2B5EF4-FFF2-40B4-BE49-F238E27FC236}">
                <a16:creationId xmlns:a16="http://schemas.microsoft.com/office/drawing/2014/main" id="{F132F709-452F-4A9E-BB21-E492C33DF3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7038" y="5245100"/>
            <a:ext cx="182742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  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62" name="Rectangle 164">
            <a:extLst>
              <a:ext uri="{FF2B5EF4-FFF2-40B4-BE49-F238E27FC236}">
                <a16:creationId xmlns:a16="http://schemas.microsoft.com/office/drawing/2014/main" id="{49B6909F-061E-4F3F-80AB-07AB7C224D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26113" y="5245100"/>
            <a:ext cx="6091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63" name="Rectangle 165">
            <a:extLst>
              <a:ext uri="{FF2B5EF4-FFF2-40B4-BE49-F238E27FC236}">
                <a16:creationId xmlns:a16="http://schemas.microsoft.com/office/drawing/2014/main" id="{3CAC1EC4-998D-4741-BB4D-09B5AE49CB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75464" y="5245100"/>
            <a:ext cx="548227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2,000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64" name="Rectangle 166">
            <a:extLst>
              <a:ext uri="{FF2B5EF4-FFF2-40B4-BE49-F238E27FC236}">
                <a16:creationId xmlns:a16="http://schemas.microsoft.com/office/drawing/2014/main" id="{4204BA79-4E4A-4055-9C2F-A8C1A7CA5E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3363" y="5245100"/>
            <a:ext cx="243656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   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65" name="Rectangle 167">
            <a:extLst>
              <a:ext uri="{FF2B5EF4-FFF2-40B4-BE49-F238E27FC236}">
                <a16:creationId xmlns:a16="http://schemas.microsoft.com/office/drawing/2014/main" id="{5339915B-9690-4948-9806-499F3105AA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75463" y="5245100"/>
            <a:ext cx="6091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66" name="Rectangle 168">
            <a:extLst>
              <a:ext uri="{FF2B5EF4-FFF2-40B4-BE49-F238E27FC236}">
                <a16:creationId xmlns:a16="http://schemas.microsoft.com/office/drawing/2014/main" id="{425D80BE-9B97-4EF0-8DEE-0D3BD36A9D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08964" y="5245100"/>
            <a:ext cx="548227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2,050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67" name="Rectangle 169">
            <a:extLst>
              <a:ext uri="{FF2B5EF4-FFF2-40B4-BE49-F238E27FC236}">
                <a16:creationId xmlns:a16="http://schemas.microsoft.com/office/drawing/2014/main" id="{0230C836-54EB-49D0-BFC9-45A243D7E2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16863" y="5245100"/>
            <a:ext cx="243656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   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68" name="Rectangle 170">
            <a:extLst>
              <a:ext uri="{FF2B5EF4-FFF2-40B4-BE49-F238E27FC236}">
                <a16:creationId xmlns:a16="http://schemas.microsoft.com/office/drawing/2014/main" id="{A4D63606-B861-486C-A2AF-D2B9789D14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08963" y="5245100"/>
            <a:ext cx="6091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69" name="Rectangle 171">
            <a:extLst>
              <a:ext uri="{FF2B5EF4-FFF2-40B4-BE49-F238E27FC236}">
                <a16:creationId xmlns:a16="http://schemas.microsoft.com/office/drawing/2014/main" id="{4CDE44DD-A49A-4476-8329-A4F64B9F8F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5788" y="5534025"/>
            <a:ext cx="170707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Total fixed costs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70" name="Rectangle 172">
            <a:extLst>
              <a:ext uri="{FF2B5EF4-FFF2-40B4-BE49-F238E27FC236}">
                <a16:creationId xmlns:a16="http://schemas.microsoft.com/office/drawing/2014/main" id="{8A1F12F8-2E4F-4561-BB38-89D448A30A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48464" y="5534025"/>
            <a:ext cx="670055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14,000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71" name="Rectangle 173">
            <a:extLst>
              <a:ext uri="{FF2B5EF4-FFF2-40B4-BE49-F238E27FC236}">
                <a16:creationId xmlns:a16="http://schemas.microsoft.com/office/drawing/2014/main" id="{FA3BD585-B21C-4FEC-8365-4F8D27B73F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3363" y="5534025"/>
            <a:ext cx="121828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£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72" name="Rectangle 174">
            <a:extLst>
              <a:ext uri="{FF2B5EF4-FFF2-40B4-BE49-F238E27FC236}">
                <a16:creationId xmlns:a16="http://schemas.microsoft.com/office/drawing/2014/main" id="{0450B3D6-477B-4F8F-9D1E-C7AFBA3EBE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11950" y="5534025"/>
            <a:ext cx="6091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73" name="Rectangle 175">
            <a:extLst>
              <a:ext uri="{FF2B5EF4-FFF2-40B4-BE49-F238E27FC236}">
                <a16:creationId xmlns:a16="http://schemas.microsoft.com/office/drawing/2014/main" id="{F82D63F0-4E57-467D-9943-331AA49C6E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80376" y="5534025"/>
            <a:ext cx="670055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14,050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74" name="Rectangle 176">
            <a:extLst>
              <a:ext uri="{FF2B5EF4-FFF2-40B4-BE49-F238E27FC236}">
                <a16:creationId xmlns:a16="http://schemas.microsoft.com/office/drawing/2014/main" id="{21E0492C-5FEB-4DD2-9EA2-C34BD35357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16863" y="5534025"/>
            <a:ext cx="121828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£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75" name="Rectangle 177">
            <a:extLst>
              <a:ext uri="{FF2B5EF4-FFF2-40B4-BE49-F238E27FC236}">
                <a16:creationId xmlns:a16="http://schemas.microsoft.com/office/drawing/2014/main" id="{5D500714-DB50-49C9-9B98-710DEDE61D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43863" y="5534025"/>
            <a:ext cx="6091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76" name="Rectangle 178">
            <a:extLst>
              <a:ext uri="{FF2B5EF4-FFF2-40B4-BE49-F238E27FC236}">
                <a16:creationId xmlns:a16="http://schemas.microsoft.com/office/drawing/2014/main" id="{2FCE9D5A-EB46-4AB7-8F77-BB2A5751DC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5789" y="5822950"/>
            <a:ext cx="2168735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Total overhead costs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77" name="Rectangle 179">
            <a:extLst>
              <a:ext uri="{FF2B5EF4-FFF2-40B4-BE49-F238E27FC236}">
                <a16:creationId xmlns:a16="http://schemas.microsoft.com/office/drawing/2014/main" id="{BE15F758-6D7F-44B8-9076-5A74C4F1ED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48464" y="5822950"/>
            <a:ext cx="670055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74,000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78" name="Rectangle 180">
            <a:extLst>
              <a:ext uri="{FF2B5EF4-FFF2-40B4-BE49-F238E27FC236}">
                <a16:creationId xmlns:a16="http://schemas.microsoft.com/office/drawing/2014/main" id="{2050D41B-C464-4A7B-BDE2-B579782A01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3363" y="5822950"/>
            <a:ext cx="121828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£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79" name="Rectangle 181">
            <a:extLst>
              <a:ext uri="{FF2B5EF4-FFF2-40B4-BE49-F238E27FC236}">
                <a16:creationId xmlns:a16="http://schemas.microsoft.com/office/drawing/2014/main" id="{F6A66FAF-270A-4B59-8A50-9AF731C618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11950" y="5822950"/>
            <a:ext cx="6091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80" name="Rectangle 182">
            <a:extLst>
              <a:ext uri="{FF2B5EF4-FFF2-40B4-BE49-F238E27FC236}">
                <a16:creationId xmlns:a16="http://schemas.microsoft.com/office/drawing/2014/main" id="{9A6F5B8A-CCFB-4635-91B0-EA132B551C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80376" y="5822950"/>
            <a:ext cx="670055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77,350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81" name="Rectangle 183">
            <a:extLst>
              <a:ext uri="{FF2B5EF4-FFF2-40B4-BE49-F238E27FC236}">
                <a16:creationId xmlns:a16="http://schemas.microsoft.com/office/drawing/2014/main" id="{C7BA708A-3D2D-4AC7-A3E4-54EE9631C7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16863" y="5822950"/>
            <a:ext cx="121828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£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82" name="Rectangle 184">
            <a:extLst>
              <a:ext uri="{FF2B5EF4-FFF2-40B4-BE49-F238E27FC236}">
                <a16:creationId xmlns:a16="http://schemas.microsoft.com/office/drawing/2014/main" id="{FEDC168C-5A9B-49BC-8731-254375BE76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43863" y="5822950"/>
            <a:ext cx="6091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700" b="1">
                <a:solidFill>
                  <a:srgbClr val="600080"/>
                </a:solidFill>
                <a:latin typeface="Arial" panose="020B0604020202020204" pitchFamily="34" charset="0"/>
              </a:rPr>
              <a:t>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0583" name="Line 185">
            <a:extLst>
              <a:ext uri="{FF2B5EF4-FFF2-40B4-BE49-F238E27FC236}">
                <a16:creationId xmlns:a16="http://schemas.microsoft.com/office/drawing/2014/main" id="{324A0088-75CC-4840-9592-3606D89C8F8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692275" y="1622425"/>
            <a:ext cx="1588" cy="1588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0584" name="Rectangle 186">
            <a:extLst>
              <a:ext uri="{FF2B5EF4-FFF2-40B4-BE49-F238E27FC236}">
                <a16:creationId xmlns:a16="http://schemas.microsoft.com/office/drawing/2014/main" id="{C15DB091-68D0-4ACD-BED9-CE288FBC1A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2276" y="1604963"/>
            <a:ext cx="17463" cy="17462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0585" name="Line 187">
            <a:extLst>
              <a:ext uri="{FF2B5EF4-FFF2-40B4-BE49-F238E27FC236}">
                <a16:creationId xmlns:a16="http://schemas.microsoft.com/office/drawing/2014/main" id="{9B10B544-6C09-47BE-8CF6-5D6B59D1AD0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0472739" y="1622425"/>
            <a:ext cx="1587" cy="1588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0586" name="Rectangle 188">
            <a:extLst>
              <a:ext uri="{FF2B5EF4-FFF2-40B4-BE49-F238E27FC236}">
                <a16:creationId xmlns:a16="http://schemas.microsoft.com/office/drawing/2014/main" id="{871EA572-AECA-45E1-B9C1-16D2303B16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72738" y="1604963"/>
            <a:ext cx="17462" cy="17462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0587" name="Line 189">
            <a:extLst>
              <a:ext uri="{FF2B5EF4-FFF2-40B4-BE49-F238E27FC236}">
                <a16:creationId xmlns:a16="http://schemas.microsoft.com/office/drawing/2014/main" id="{1D3C7909-C907-425C-87BE-80F613C3013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248150" y="1622425"/>
            <a:ext cx="1588" cy="1588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0588" name="Rectangle 190">
            <a:extLst>
              <a:ext uri="{FF2B5EF4-FFF2-40B4-BE49-F238E27FC236}">
                <a16:creationId xmlns:a16="http://schemas.microsoft.com/office/drawing/2014/main" id="{1E3F37CE-0039-4BC4-94A9-AAC589A1BE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48151" y="1604963"/>
            <a:ext cx="17463" cy="17462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0589" name="Line 191">
            <a:extLst>
              <a:ext uri="{FF2B5EF4-FFF2-40B4-BE49-F238E27FC236}">
                <a16:creationId xmlns:a16="http://schemas.microsoft.com/office/drawing/2014/main" id="{CB01AECC-F5CC-463E-973F-5362B625B02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380039" y="1622425"/>
            <a:ext cx="1587" cy="1588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0590" name="Rectangle 192">
            <a:extLst>
              <a:ext uri="{FF2B5EF4-FFF2-40B4-BE49-F238E27FC236}">
                <a16:creationId xmlns:a16="http://schemas.microsoft.com/office/drawing/2014/main" id="{15659058-FB77-4E12-B5A4-0F6EC1724F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0038" y="1604963"/>
            <a:ext cx="17462" cy="17462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0591" name="Line 193">
            <a:extLst>
              <a:ext uri="{FF2B5EF4-FFF2-40B4-BE49-F238E27FC236}">
                <a16:creationId xmlns:a16="http://schemas.microsoft.com/office/drawing/2014/main" id="{60817E83-FE3A-41CF-ACBF-1584DDFE74F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456364" y="1622425"/>
            <a:ext cx="1587" cy="1588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0592" name="Rectangle 194">
            <a:extLst>
              <a:ext uri="{FF2B5EF4-FFF2-40B4-BE49-F238E27FC236}">
                <a16:creationId xmlns:a16="http://schemas.microsoft.com/office/drawing/2014/main" id="{6CB72A78-C193-4B0D-BEDB-7AC3AFDF42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56363" y="1604963"/>
            <a:ext cx="17462" cy="17462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0593" name="Line 195">
            <a:extLst>
              <a:ext uri="{FF2B5EF4-FFF2-40B4-BE49-F238E27FC236}">
                <a16:creationId xmlns:a16="http://schemas.microsoft.com/office/drawing/2014/main" id="{5CBD2924-1316-4947-AA7E-22E0950F8EC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569200" y="1622425"/>
            <a:ext cx="1588" cy="1588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0594" name="Rectangle 196">
            <a:extLst>
              <a:ext uri="{FF2B5EF4-FFF2-40B4-BE49-F238E27FC236}">
                <a16:creationId xmlns:a16="http://schemas.microsoft.com/office/drawing/2014/main" id="{127EA374-5DCB-4845-87B3-A23D83B3CF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69200" y="1604963"/>
            <a:ext cx="19050" cy="17462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0595" name="Line 197">
            <a:extLst>
              <a:ext uri="{FF2B5EF4-FFF2-40B4-BE49-F238E27FC236}">
                <a16:creationId xmlns:a16="http://schemas.microsoft.com/office/drawing/2014/main" id="{E80582B2-817D-4F3E-9FE2-D147142C46F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788275" y="1622425"/>
            <a:ext cx="1588" cy="1588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0596" name="Rectangle 198">
            <a:extLst>
              <a:ext uri="{FF2B5EF4-FFF2-40B4-BE49-F238E27FC236}">
                <a16:creationId xmlns:a16="http://schemas.microsoft.com/office/drawing/2014/main" id="{92302207-3334-474C-B324-72BA84EAF8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88275" y="1604963"/>
            <a:ext cx="19050" cy="17462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0597" name="Line 199">
            <a:extLst>
              <a:ext uri="{FF2B5EF4-FFF2-40B4-BE49-F238E27FC236}">
                <a16:creationId xmlns:a16="http://schemas.microsoft.com/office/drawing/2014/main" id="{9504053F-49A6-49B0-8977-5641F567DEF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902700" y="1622425"/>
            <a:ext cx="1588" cy="1588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0598" name="Rectangle 200">
            <a:extLst>
              <a:ext uri="{FF2B5EF4-FFF2-40B4-BE49-F238E27FC236}">
                <a16:creationId xmlns:a16="http://schemas.microsoft.com/office/drawing/2014/main" id="{83D32317-508B-4B68-B0F5-4BB8135A6A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02701" y="1604963"/>
            <a:ext cx="17463" cy="17462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0599" name="Line 201">
            <a:extLst>
              <a:ext uri="{FF2B5EF4-FFF2-40B4-BE49-F238E27FC236}">
                <a16:creationId xmlns:a16="http://schemas.microsoft.com/office/drawing/2014/main" id="{52F37D0C-6D93-4A82-BFF7-E7B8008F4F0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121775" y="1622425"/>
            <a:ext cx="1588" cy="1588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0600" name="Rectangle 202">
            <a:extLst>
              <a:ext uri="{FF2B5EF4-FFF2-40B4-BE49-F238E27FC236}">
                <a16:creationId xmlns:a16="http://schemas.microsoft.com/office/drawing/2014/main" id="{25615BF2-3A68-4226-AEC4-9C1D4B1AA5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21776" y="1604963"/>
            <a:ext cx="17463" cy="17462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0601" name="Line 203">
            <a:extLst>
              <a:ext uri="{FF2B5EF4-FFF2-40B4-BE49-F238E27FC236}">
                <a16:creationId xmlns:a16="http://schemas.microsoft.com/office/drawing/2014/main" id="{167427D6-FFB9-4BDD-BEE1-FF687176171F}"/>
              </a:ext>
            </a:extLst>
          </p:cNvPr>
          <p:cNvSpPr>
            <a:spLocks noChangeShapeType="1"/>
          </p:cNvSpPr>
          <p:nvPr/>
        </p:nvSpPr>
        <p:spPr bwMode="auto">
          <a:xfrm>
            <a:off x="4248151" y="2643189"/>
            <a:ext cx="6132513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0602" name="Rectangle 204">
            <a:extLst>
              <a:ext uri="{FF2B5EF4-FFF2-40B4-BE49-F238E27FC236}">
                <a16:creationId xmlns:a16="http://schemas.microsoft.com/office/drawing/2014/main" id="{A87B59D8-E3F4-4DE9-9627-3B2C8E5C91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48151" y="2643189"/>
            <a:ext cx="6132513" cy="15875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0603" name="Line 205">
            <a:extLst>
              <a:ext uri="{FF2B5EF4-FFF2-40B4-BE49-F238E27FC236}">
                <a16:creationId xmlns:a16="http://schemas.microsoft.com/office/drawing/2014/main" id="{6D6CC3AB-2283-46BD-B358-D6ECE08D7E0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0363200" y="1622425"/>
            <a:ext cx="1588" cy="1588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0604" name="Rectangle 206">
            <a:extLst>
              <a:ext uri="{FF2B5EF4-FFF2-40B4-BE49-F238E27FC236}">
                <a16:creationId xmlns:a16="http://schemas.microsoft.com/office/drawing/2014/main" id="{76215222-E55D-4F40-B90D-1EDB3E958E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63201" y="1604963"/>
            <a:ext cx="17463" cy="17462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0605" name="Line 207">
            <a:extLst>
              <a:ext uri="{FF2B5EF4-FFF2-40B4-BE49-F238E27FC236}">
                <a16:creationId xmlns:a16="http://schemas.microsoft.com/office/drawing/2014/main" id="{47881C0E-F7C5-4A69-9248-D5DD39A01733}"/>
              </a:ext>
            </a:extLst>
          </p:cNvPr>
          <p:cNvSpPr>
            <a:spLocks noChangeShapeType="1"/>
          </p:cNvSpPr>
          <p:nvPr/>
        </p:nvSpPr>
        <p:spPr bwMode="auto">
          <a:xfrm>
            <a:off x="6456364" y="3067050"/>
            <a:ext cx="1131887" cy="1588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0606" name="Rectangle 208">
            <a:extLst>
              <a:ext uri="{FF2B5EF4-FFF2-40B4-BE49-F238E27FC236}">
                <a16:creationId xmlns:a16="http://schemas.microsoft.com/office/drawing/2014/main" id="{750B2C28-3450-46AE-ADBE-061EA3D836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56364" y="3067051"/>
            <a:ext cx="1131887" cy="17463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0607" name="Line 209">
            <a:extLst>
              <a:ext uri="{FF2B5EF4-FFF2-40B4-BE49-F238E27FC236}">
                <a16:creationId xmlns:a16="http://schemas.microsoft.com/office/drawing/2014/main" id="{B537C938-909A-43CC-9CD3-8D25A2711C55}"/>
              </a:ext>
            </a:extLst>
          </p:cNvPr>
          <p:cNvSpPr>
            <a:spLocks noChangeShapeType="1"/>
          </p:cNvSpPr>
          <p:nvPr/>
        </p:nvSpPr>
        <p:spPr bwMode="auto">
          <a:xfrm>
            <a:off x="7788275" y="3067050"/>
            <a:ext cx="1131888" cy="1588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0608" name="Rectangle 210">
            <a:extLst>
              <a:ext uri="{FF2B5EF4-FFF2-40B4-BE49-F238E27FC236}">
                <a16:creationId xmlns:a16="http://schemas.microsoft.com/office/drawing/2014/main" id="{D532822C-A732-4CAC-8EE0-18A7EE8CFD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88275" y="3067051"/>
            <a:ext cx="1131888" cy="17463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0609" name="Line 211">
            <a:extLst>
              <a:ext uri="{FF2B5EF4-FFF2-40B4-BE49-F238E27FC236}">
                <a16:creationId xmlns:a16="http://schemas.microsoft.com/office/drawing/2014/main" id="{E69BD792-1684-4907-A6C3-CF09C3AB90BE}"/>
              </a:ext>
            </a:extLst>
          </p:cNvPr>
          <p:cNvSpPr>
            <a:spLocks noChangeShapeType="1"/>
          </p:cNvSpPr>
          <p:nvPr/>
        </p:nvSpPr>
        <p:spPr bwMode="auto">
          <a:xfrm>
            <a:off x="9121775" y="3067050"/>
            <a:ext cx="1258888" cy="1588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0610" name="Rectangle 212">
            <a:extLst>
              <a:ext uri="{FF2B5EF4-FFF2-40B4-BE49-F238E27FC236}">
                <a16:creationId xmlns:a16="http://schemas.microsoft.com/office/drawing/2014/main" id="{831FE44D-09F3-485A-8CEE-827ACAEDFC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21775" y="3067051"/>
            <a:ext cx="1258888" cy="17463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0611" name="Line 213">
            <a:extLst>
              <a:ext uri="{FF2B5EF4-FFF2-40B4-BE49-F238E27FC236}">
                <a16:creationId xmlns:a16="http://schemas.microsoft.com/office/drawing/2014/main" id="{50559D60-8167-4B7D-AEF2-01CFCB47D773}"/>
              </a:ext>
            </a:extLst>
          </p:cNvPr>
          <p:cNvSpPr>
            <a:spLocks noChangeShapeType="1"/>
          </p:cNvSpPr>
          <p:nvPr/>
        </p:nvSpPr>
        <p:spPr bwMode="auto">
          <a:xfrm>
            <a:off x="4248150" y="4360864"/>
            <a:ext cx="1149350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0612" name="Rectangle 214">
            <a:extLst>
              <a:ext uri="{FF2B5EF4-FFF2-40B4-BE49-F238E27FC236}">
                <a16:creationId xmlns:a16="http://schemas.microsoft.com/office/drawing/2014/main" id="{772E4CC5-AA36-4CED-A48B-1AB609AC0C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48150" y="4360864"/>
            <a:ext cx="1149350" cy="15875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0613" name="Line 215">
            <a:extLst>
              <a:ext uri="{FF2B5EF4-FFF2-40B4-BE49-F238E27FC236}">
                <a16:creationId xmlns:a16="http://schemas.microsoft.com/office/drawing/2014/main" id="{7C18BC40-73EA-4B6E-9FF3-C453DFC9C364}"/>
              </a:ext>
            </a:extLst>
          </p:cNvPr>
          <p:cNvSpPr>
            <a:spLocks noChangeShapeType="1"/>
          </p:cNvSpPr>
          <p:nvPr/>
        </p:nvSpPr>
        <p:spPr bwMode="auto">
          <a:xfrm>
            <a:off x="6456364" y="4360864"/>
            <a:ext cx="1131887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0614" name="Rectangle 216">
            <a:extLst>
              <a:ext uri="{FF2B5EF4-FFF2-40B4-BE49-F238E27FC236}">
                <a16:creationId xmlns:a16="http://schemas.microsoft.com/office/drawing/2014/main" id="{2FD775F8-95F8-451D-8D4B-40D48198A0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56364" y="4360864"/>
            <a:ext cx="1131887" cy="15875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0615" name="Line 217">
            <a:extLst>
              <a:ext uri="{FF2B5EF4-FFF2-40B4-BE49-F238E27FC236}">
                <a16:creationId xmlns:a16="http://schemas.microsoft.com/office/drawing/2014/main" id="{076A5B19-2A91-4DA6-94CE-69534D9B0971}"/>
              </a:ext>
            </a:extLst>
          </p:cNvPr>
          <p:cNvSpPr>
            <a:spLocks noChangeShapeType="1"/>
          </p:cNvSpPr>
          <p:nvPr/>
        </p:nvSpPr>
        <p:spPr bwMode="auto">
          <a:xfrm>
            <a:off x="7788275" y="4360864"/>
            <a:ext cx="1131888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0616" name="Rectangle 218">
            <a:extLst>
              <a:ext uri="{FF2B5EF4-FFF2-40B4-BE49-F238E27FC236}">
                <a16:creationId xmlns:a16="http://schemas.microsoft.com/office/drawing/2014/main" id="{8BBBF9E2-43F1-43F6-BB86-D237AC9373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88275" y="4360864"/>
            <a:ext cx="1131888" cy="15875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0617" name="Line 219">
            <a:extLst>
              <a:ext uri="{FF2B5EF4-FFF2-40B4-BE49-F238E27FC236}">
                <a16:creationId xmlns:a16="http://schemas.microsoft.com/office/drawing/2014/main" id="{5C4B8ED0-70C6-4E45-834E-FEA1717B0ADD}"/>
              </a:ext>
            </a:extLst>
          </p:cNvPr>
          <p:cNvSpPr>
            <a:spLocks noChangeShapeType="1"/>
          </p:cNvSpPr>
          <p:nvPr/>
        </p:nvSpPr>
        <p:spPr bwMode="auto">
          <a:xfrm>
            <a:off x="9121775" y="4360864"/>
            <a:ext cx="1258888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0618" name="Rectangle 220">
            <a:extLst>
              <a:ext uri="{FF2B5EF4-FFF2-40B4-BE49-F238E27FC236}">
                <a16:creationId xmlns:a16="http://schemas.microsoft.com/office/drawing/2014/main" id="{E28D80FD-43D2-4579-896D-3343C4F78E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21775" y="4360864"/>
            <a:ext cx="1258888" cy="15875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0619" name="Line 221">
            <a:extLst>
              <a:ext uri="{FF2B5EF4-FFF2-40B4-BE49-F238E27FC236}">
                <a16:creationId xmlns:a16="http://schemas.microsoft.com/office/drawing/2014/main" id="{125E96AC-2FB0-4576-AC25-ECC5101E0C25}"/>
              </a:ext>
            </a:extLst>
          </p:cNvPr>
          <p:cNvSpPr>
            <a:spLocks noChangeShapeType="1"/>
          </p:cNvSpPr>
          <p:nvPr/>
        </p:nvSpPr>
        <p:spPr bwMode="auto">
          <a:xfrm>
            <a:off x="6456364" y="4649789"/>
            <a:ext cx="1131887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0620" name="Rectangle 222">
            <a:extLst>
              <a:ext uri="{FF2B5EF4-FFF2-40B4-BE49-F238E27FC236}">
                <a16:creationId xmlns:a16="http://schemas.microsoft.com/office/drawing/2014/main" id="{5FC31DA1-3413-4CEE-A7DC-25E7B09137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56364" y="4649789"/>
            <a:ext cx="1131887" cy="15875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0621" name="Line 223">
            <a:extLst>
              <a:ext uri="{FF2B5EF4-FFF2-40B4-BE49-F238E27FC236}">
                <a16:creationId xmlns:a16="http://schemas.microsoft.com/office/drawing/2014/main" id="{E807EA95-2354-44EE-89B0-0B49B4AF3E65}"/>
              </a:ext>
            </a:extLst>
          </p:cNvPr>
          <p:cNvSpPr>
            <a:spLocks noChangeShapeType="1"/>
          </p:cNvSpPr>
          <p:nvPr/>
        </p:nvSpPr>
        <p:spPr bwMode="auto">
          <a:xfrm>
            <a:off x="7788275" y="4649789"/>
            <a:ext cx="1131888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0622" name="Rectangle 224">
            <a:extLst>
              <a:ext uri="{FF2B5EF4-FFF2-40B4-BE49-F238E27FC236}">
                <a16:creationId xmlns:a16="http://schemas.microsoft.com/office/drawing/2014/main" id="{99DE364F-013E-47AA-8BA5-9906F2B7C3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88275" y="4649789"/>
            <a:ext cx="1131888" cy="15875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0623" name="Line 225">
            <a:extLst>
              <a:ext uri="{FF2B5EF4-FFF2-40B4-BE49-F238E27FC236}">
                <a16:creationId xmlns:a16="http://schemas.microsoft.com/office/drawing/2014/main" id="{3088E487-B896-4906-8415-A51DF441C8B0}"/>
              </a:ext>
            </a:extLst>
          </p:cNvPr>
          <p:cNvSpPr>
            <a:spLocks noChangeShapeType="1"/>
          </p:cNvSpPr>
          <p:nvPr/>
        </p:nvSpPr>
        <p:spPr bwMode="auto">
          <a:xfrm>
            <a:off x="9121775" y="4649789"/>
            <a:ext cx="1258888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0624" name="Rectangle 226">
            <a:extLst>
              <a:ext uri="{FF2B5EF4-FFF2-40B4-BE49-F238E27FC236}">
                <a16:creationId xmlns:a16="http://schemas.microsoft.com/office/drawing/2014/main" id="{3FF0B503-22DF-499E-8A7C-0069F4A5A3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21775" y="4649789"/>
            <a:ext cx="1258888" cy="15875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0625" name="Line 227">
            <a:extLst>
              <a:ext uri="{FF2B5EF4-FFF2-40B4-BE49-F238E27FC236}">
                <a16:creationId xmlns:a16="http://schemas.microsoft.com/office/drawing/2014/main" id="{74259A76-F4F2-4DAF-8CF5-427388E1EEFD}"/>
              </a:ext>
            </a:extLst>
          </p:cNvPr>
          <p:cNvSpPr>
            <a:spLocks noChangeShapeType="1"/>
          </p:cNvSpPr>
          <p:nvPr/>
        </p:nvSpPr>
        <p:spPr bwMode="auto">
          <a:xfrm>
            <a:off x="6456364" y="5516564"/>
            <a:ext cx="1131887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0626" name="Rectangle 228">
            <a:extLst>
              <a:ext uri="{FF2B5EF4-FFF2-40B4-BE49-F238E27FC236}">
                <a16:creationId xmlns:a16="http://schemas.microsoft.com/office/drawing/2014/main" id="{38955EF9-0C11-4A4C-A2A3-1CB5CAEEF3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56364" y="5516563"/>
            <a:ext cx="1131887" cy="17462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0627" name="Line 229">
            <a:extLst>
              <a:ext uri="{FF2B5EF4-FFF2-40B4-BE49-F238E27FC236}">
                <a16:creationId xmlns:a16="http://schemas.microsoft.com/office/drawing/2014/main" id="{92A0A4A4-4CA9-4F44-9486-E62BB3A6E5AA}"/>
              </a:ext>
            </a:extLst>
          </p:cNvPr>
          <p:cNvSpPr>
            <a:spLocks noChangeShapeType="1"/>
          </p:cNvSpPr>
          <p:nvPr/>
        </p:nvSpPr>
        <p:spPr bwMode="auto">
          <a:xfrm>
            <a:off x="7788275" y="5516564"/>
            <a:ext cx="1131888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0628" name="Rectangle 230">
            <a:extLst>
              <a:ext uri="{FF2B5EF4-FFF2-40B4-BE49-F238E27FC236}">
                <a16:creationId xmlns:a16="http://schemas.microsoft.com/office/drawing/2014/main" id="{87C787B2-0B2C-46DE-81F8-BA242ABD43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88275" y="5516563"/>
            <a:ext cx="1131888" cy="17462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0629" name="Line 231">
            <a:extLst>
              <a:ext uri="{FF2B5EF4-FFF2-40B4-BE49-F238E27FC236}">
                <a16:creationId xmlns:a16="http://schemas.microsoft.com/office/drawing/2014/main" id="{8E5DEE9E-E5A4-4CEB-8B42-49F90CE62E3C}"/>
              </a:ext>
            </a:extLst>
          </p:cNvPr>
          <p:cNvSpPr>
            <a:spLocks noChangeShapeType="1"/>
          </p:cNvSpPr>
          <p:nvPr/>
        </p:nvSpPr>
        <p:spPr bwMode="auto">
          <a:xfrm>
            <a:off x="9121775" y="5516564"/>
            <a:ext cx="1258888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0630" name="Rectangle 232">
            <a:extLst>
              <a:ext uri="{FF2B5EF4-FFF2-40B4-BE49-F238E27FC236}">
                <a16:creationId xmlns:a16="http://schemas.microsoft.com/office/drawing/2014/main" id="{3E8C7EAC-56DD-43F4-A887-042E2A4B39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21775" y="5516563"/>
            <a:ext cx="1258888" cy="17462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0631" name="Line 233">
            <a:extLst>
              <a:ext uri="{FF2B5EF4-FFF2-40B4-BE49-F238E27FC236}">
                <a16:creationId xmlns:a16="http://schemas.microsoft.com/office/drawing/2014/main" id="{66EBC26B-29F2-492B-B2FA-2044D1466AA3}"/>
              </a:ext>
            </a:extLst>
          </p:cNvPr>
          <p:cNvSpPr>
            <a:spLocks noChangeShapeType="1"/>
          </p:cNvSpPr>
          <p:nvPr/>
        </p:nvSpPr>
        <p:spPr bwMode="auto">
          <a:xfrm>
            <a:off x="6456364" y="5805489"/>
            <a:ext cx="1131887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0632" name="Rectangle 234">
            <a:extLst>
              <a:ext uri="{FF2B5EF4-FFF2-40B4-BE49-F238E27FC236}">
                <a16:creationId xmlns:a16="http://schemas.microsoft.com/office/drawing/2014/main" id="{33081DDF-0376-4118-BAF1-D2AD6F5E26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56364" y="5805488"/>
            <a:ext cx="1131887" cy="17462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0633" name="Line 235">
            <a:extLst>
              <a:ext uri="{FF2B5EF4-FFF2-40B4-BE49-F238E27FC236}">
                <a16:creationId xmlns:a16="http://schemas.microsoft.com/office/drawing/2014/main" id="{EB48ABB0-3413-47D5-B56F-03F31C2B97E4}"/>
              </a:ext>
            </a:extLst>
          </p:cNvPr>
          <p:cNvSpPr>
            <a:spLocks noChangeShapeType="1"/>
          </p:cNvSpPr>
          <p:nvPr/>
        </p:nvSpPr>
        <p:spPr bwMode="auto">
          <a:xfrm>
            <a:off x="7788275" y="5805489"/>
            <a:ext cx="1131888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0634" name="Rectangle 236">
            <a:extLst>
              <a:ext uri="{FF2B5EF4-FFF2-40B4-BE49-F238E27FC236}">
                <a16:creationId xmlns:a16="http://schemas.microsoft.com/office/drawing/2014/main" id="{7BAA489D-9836-4893-B36F-DC4DA8AE11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88275" y="5805488"/>
            <a:ext cx="1131888" cy="17462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0635" name="Line 237">
            <a:extLst>
              <a:ext uri="{FF2B5EF4-FFF2-40B4-BE49-F238E27FC236}">
                <a16:creationId xmlns:a16="http://schemas.microsoft.com/office/drawing/2014/main" id="{F002B631-AC63-4E58-9239-0795B2769EAC}"/>
              </a:ext>
            </a:extLst>
          </p:cNvPr>
          <p:cNvSpPr>
            <a:spLocks noChangeShapeType="1"/>
          </p:cNvSpPr>
          <p:nvPr/>
        </p:nvSpPr>
        <p:spPr bwMode="auto">
          <a:xfrm>
            <a:off x="9121775" y="5805489"/>
            <a:ext cx="1258888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0636" name="Rectangle 238">
            <a:extLst>
              <a:ext uri="{FF2B5EF4-FFF2-40B4-BE49-F238E27FC236}">
                <a16:creationId xmlns:a16="http://schemas.microsoft.com/office/drawing/2014/main" id="{E71138DA-28D0-4F26-AE9B-CFB177DC7B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21775" y="5805488"/>
            <a:ext cx="1258888" cy="17462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0637" name="Line 239">
            <a:extLst>
              <a:ext uri="{FF2B5EF4-FFF2-40B4-BE49-F238E27FC236}">
                <a16:creationId xmlns:a16="http://schemas.microsoft.com/office/drawing/2014/main" id="{F2C43C32-A7A9-410A-A557-6337FE067036}"/>
              </a:ext>
            </a:extLst>
          </p:cNvPr>
          <p:cNvSpPr>
            <a:spLocks noChangeShapeType="1"/>
          </p:cNvSpPr>
          <p:nvPr/>
        </p:nvSpPr>
        <p:spPr bwMode="auto">
          <a:xfrm>
            <a:off x="6473826" y="6094414"/>
            <a:ext cx="1095375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0638" name="Rectangle 240">
            <a:extLst>
              <a:ext uri="{FF2B5EF4-FFF2-40B4-BE49-F238E27FC236}">
                <a16:creationId xmlns:a16="http://schemas.microsoft.com/office/drawing/2014/main" id="{9A0C44A8-A6E2-4185-BDB3-EB19C1C465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3826" y="6094413"/>
            <a:ext cx="1095375" cy="17462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0639" name="Line 241">
            <a:extLst>
              <a:ext uri="{FF2B5EF4-FFF2-40B4-BE49-F238E27FC236}">
                <a16:creationId xmlns:a16="http://schemas.microsoft.com/office/drawing/2014/main" id="{77EE2A95-C5E0-43DD-95BA-86663B591AEE}"/>
              </a:ext>
            </a:extLst>
          </p:cNvPr>
          <p:cNvSpPr>
            <a:spLocks noChangeShapeType="1"/>
          </p:cNvSpPr>
          <p:nvPr/>
        </p:nvSpPr>
        <p:spPr bwMode="auto">
          <a:xfrm>
            <a:off x="6473826" y="6129339"/>
            <a:ext cx="1095375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0640" name="Rectangle 242">
            <a:extLst>
              <a:ext uri="{FF2B5EF4-FFF2-40B4-BE49-F238E27FC236}">
                <a16:creationId xmlns:a16="http://schemas.microsoft.com/office/drawing/2014/main" id="{B6DAD141-9568-4EDE-A11E-0FF41F593C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3826" y="6129339"/>
            <a:ext cx="1095375" cy="15875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0641" name="Line 243">
            <a:extLst>
              <a:ext uri="{FF2B5EF4-FFF2-40B4-BE49-F238E27FC236}">
                <a16:creationId xmlns:a16="http://schemas.microsoft.com/office/drawing/2014/main" id="{A83B7521-3960-4716-A3FF-822DF09AE37D}"/>
              </a:ext>
            </a:extLst>
          </p:cNvPr>
          <p:cNvSpPr>
            <a:spLocks noChangeShapeType="1"/>
          </p:cNvSpPr>
          <p:nvPr/>
        </p:nvSpPr>
        <p:spPr bwMode="auto">
          <a:xfrm>
            <a:off x="7807326" y="6094414"/>
            <a:ext cx="1095375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0642" name="Rectangle 244">
            <a:extLst>
              <a:ext uri="{FF2B5EF4-FFF2-40B4-BE49-F238E27FC236}">
                <a16:creationId xmlns:a16="http://schemas.microsoft.com/office/drawing/2014/main" id="{13E76116-E3BD-443D-844E-F920839DDD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07326" y="6094413"/>
            <a:ext cx="1095375" cy="17462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0643" name="Line 245">
            <a:extLst>
              <a:ext uri="{FF2B5EF4-FFF2-40B4-BE49-F238E27FC236}">
                <a16:creationId xmlns:a16="http://schemas.microsoft.com/office/drawing/2014/main" id="{DD18A7E6-B6B8-4ED7-8F40-C89CB342FB42}"/>
              </a:ext>
            </a:extLst>
          </p:cNvPr>
          <p:cNvSpPr>
            <a:spLocks noChangeShapeType="1"/>
          </p:cNvSpPr>
          <p:nvPr/>
        </p:nvSpPr>
        <p:spPr bwMode="auto">
          <a:xfrm>
            <a:off x="7807326" y="6129339"/>
            <a:ext cx="1095375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0644" name="Rectangle 246">
            <a:extLst>
              <a:ext uri="{FF2B5EF4-FFF2-40B4-BE49-F238E27FC236}">
                <a16:creationId xmlns:a16="http://schemas.microsoft.com/office/drawing/2014/main" id="{1AED6C74-37AE-444F-B931-FCD1D2EFE9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07326" y="6129339"/>
            <a:ext cx="1095375" cy="15875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0645" name="Line 247">
            <a:extLst>
              <a:ext uri="{FF2B5EF4-FFF2-40B4-BE49-F238E27FC236}">
                <a16:creationId xmlns:a16="http://schemas.microsoft.com/office/drawing/2014/main" id="{22BBEC1F-BED5-4D94-9687-63AE27E14B7E}"/>
              </a:ext>
            </a:extLst>
          </p:cNvPr>
          <p:cNvSpPr>
            <a:spLocks noChangeShapeType="1"/>
          </p:cNvSpPr>
          <p:nvPr/>
        </p:nvSpPr>
        <p:spPr bwMode="auto">
          <a:xfrm>
            <a:off x="9139238" y="6094414"/>
            <a:ext cx="1223962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0646" name="Rectangle 248">
            <a:extLst>
              <a:ext uri="{FF2B5EF4-FFF2-40B4-BE49-F238E27FC236}">
                <a16:creationId xmlns:a16="http://schemas.microsoft.com/office/drawing/2014/main" id="{E3A3ED39-E5B0-4876-BD74-6F17A10DD8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39238" y="6094413"/>
            <a:ext cx="1223962" cy="17462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0647" name="Line 249">
            <a:extLst>
              <a:ext uri="{FF2B5EF4-FFF2-40B4-BE49-F238E27FC236}">
                <a16:creationId xmlns:a16="http://schemas.microsoft.com/office/drawing/2014/main" id="{D5372E56-D3A1-4127-A072-2F758EE579E3}"/>
              </a:ext>
            </a:extLst>
          </p:cNvPr>
          <p:cNvSpPr>
            <a:spLocks noChangeShapeType="1"/>
          </p:cNvSpPr>
          <p:nvPr/>
        </p:nvSpPr>
        <p:spPr bwMode="auto">
          <a:xfrm>
            <a:off x="9139238" y="6129339"/>
            <a:ext cx="1223962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0648" name="Rectangle 250">
            <a:extLst>
              <a:ext uri="{FF2B5EF4-FFF2-40B4-BE49-F238E27FC236}">
                <a16:creationId xmlns:a16="http://schemas.microsoft.com/office/drawing/2014/main" id="{7438DB37-1ACF-472D-8803-5F454B5C06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39238" y="6129339"/>
            <a:ext cx="1223962" cy="15875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0649" name="Line 251">
            <a:extLst>
              <a:ext uri="{FF2B5EF4-FFF2-40B4-BE49-F238E27FC236}">
                <a16:creationId xmlns:a16="http://schemas.microsoft.com/office/drawing/2014/main" id="{5DF06AEC-6931-48CE-8C1F-01759319948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801814" y="1622425"/>
            <a:ext cx="1587" cy="1588"/>
          </a:xfrm>
          <a:prstGeom prst="line">
            <a:avLst/>
          </a:prstGeom>
          <a:noFill/>
          <a:ln w="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0650" name="Rectangle 252">
            <a:extLst>
              <a:ext uri="{FF2B5EF4-FFF2-40B4-BE49-F238E27FC236}">
                <a16:creationId xmlns:a16="http://schemas.microsoft.com/office/drawing/2014/main" id="{F7287F54-3FB7-496F-B7DF-0785541297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01813" y="1604963"/>
            <a:ext cx="17462" cy="17462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0651" name="Rectangle 253">
            <a:extLst>
              <a:ext uri="{FF2B5EF4-FFF2-40B4-BE49-F238E27FC236}">
                <a16:creationId xmlns:a16="http://schemas.microsoft.com/office/drawing/2014/main" id="{B8A27005-87C4-43F0-B8CF-4F2F205AAC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4814" y="1604964"/>
            <a:ext cx="53975" cy="4694237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0652" name="Rectangle 254">
            <a:extLst>
              <a:ext uri="{FF2B5EF4-FFF2-40B4-BE49-F238E27FC236}">
                <a16:creationId xmlns:a16="http://schemas.microsoft.com/office/drawing/2014/main" id="{35C10723-0C2C-4825-8E5A-5D8503D5A9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53689" y="1655764"/>
            <a:ext cx="53975" cy="4643437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0653" name="Rectangle 255">
            <a:extLst>
              <a:ext uri="{FF2B5EF4-FFF2-40B4-BE49-F238E27FC236}">
                <a16:creationId xmlns:a16="http://schemas.microsoft.com/office/drawing/2014/main" id="{04CD4CF7-C224-4400-BE1B-84A6171A75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28789" y="1557338"/>
            <a:ext cx="8778875" cy="508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0654" name="Rectangle 256">
            <a:extLst>
              <a:ext uri="{FF2B5EF4-FFF2-40B4-BE49-F238E27FC236}">
                <a16:creationId xmlns:a16="http://schemas.microsoft.com/office/drawing/2014/main" id="{32491221-C94D-4EEA-B661-F43AC307B1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28789" y="6248400"/>
            <a:ext cx="8778875" cy="508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0655" name="Rectangle 2">
            <a:extLst>
              <a:ext uri="{FF2B5EF4-FFF2-40B4-BE49-F238E27FC236}">
                <a16:creationId xmlns:a16="http://schemas.microsoft.com/office/drawing/2014/main" id="{E4613DBB-7956-4B55-A23D-7A6A7665632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188913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en-US" sz="2800" dirty="0"/>
              <a:t>Flexible Budget Performance Report</a:t>
            </a:r>
          </a:p>
        </p:txBody>
      </p:sp>
      <p:sp>
        <p:nvSpPr>
          <p:cNvPr id="20659" name="AutoShape 8">
            <a:extLst>
              <a:ext uri="{FF2B5EF4-FFF2-40B4-BE49-F238E27FC236}">
                <a16:creationId xmlns:a16="http://schemas.microsoft.com/office/drawing/2014/main" id="{3763DBC3-6C31-46C5-931C-47A4AD4B06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26150" y="2819400"/>
            <a:ext cx="673100" cy="215900"/>
          </a:xfrm>
          <a:prstGeom prst="rightArrow">
            <a:avLst>
              <a:gd name="adj1" fmla="val 50000"/>
              <a:gd name="adj2" fmla="val 155897"/>
            </a:avLst>
          </a:prstGeom>
          <a:solidFill>
            <a:srgbClr val="FC0128"/>
          </a:solidFill>
          <a:ln w="12700">
            <a:solidFill>
              <a:srgbClr val="FC0128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0660" name="Text Box 13">
            <a:extLst>
              <a:ext uri="{FF2B5EF4-FFF2-40B4-BE49-F238E27FC236}">
                <a16:creationId xmlns:a16="http://schemas.microsoft.com/office/drawing/2014/main" id="{AA1A655A-410D-431F-ACAC-2701769CB8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314" y="1916113"/>
            <a:ext cx="19272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800" b="1" dirty="0" err="1">
                <a:latin typeface="Arial" panose="020B0604020202020204" pitchFamily="34" charset="0"/>
              </a:rPr>
              <a:t>CheeseCo</a:t>
            </a:r>
            <a:endParaRPr lang="en-US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20661" name="Rectangle 9">
            <a:extLst>
              <a:ext uri="{FF2B5EF4-FFF2-40B4-BE49-F238E27FC236}">
                <a16:creationId xmlns:a16="http://schemas.microsoft.com/office/drawing/2014/main" id="{61DDA3E9-CC0D-45BF-B622-E9B757E706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9264" y="1811339"/>
            <a:ext cx="3089275" cy="1939925"/>
          </a:xfrm>
          <a:prstGeom prst="rect">
            <a:avLst/>
          </a:prstGeom>
          <a:solidFill>
            <a:schemeClr val="accent2"/>
          </a:solidFill>
          <a:ln w="25400">
            <a:solidFill>
              <a:srgbClr val="FC0128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en-US" sz="2400" b="1" dirty="0">
                <a:latin typeface="Arial" panose="020B0604020202020204" pitchFamily="34" charset="0"/>
              </a:rPr>
              <a:t>Flexible budget is prepared for the</a:t>
            </a:r>
            <a:br>
              <a:rPr lang="en-US" altLang="en-US" sz="2400" b="1" dirty="0">
                <a:latin typeface="Arial" panose="020B0604020202020204" pitchFamily="34" charset="0"/>
              </a:rPr>
            </a:br>
            <a:r>
              <a:rPr lang="en-US" altLang="en-US" sz="2400" b="1" dirty="0">
                <a:latin typeface="Arial" panose="020B0604020202020204" pitchFamily="34" charset="0"/>
              </a:rPr>
              <a:t>same activity level (8,000 hours) as</a:t>
            </a:r>
            <a:br>
              <a:rPr lang="en-US" altLang="en-US" sz="2400" b="1" dirty="0">
                <a:latin typeface="Arial" panose="020B0604020202020204" pitchFamily="34" charset="0"/>
              </a:rPr>
            </a:br>
            <a:r>
              <a:rPr lang="en-US" altLang="en-US" sz="2400" b="1" dirty="0">
                <a:latin typeface="Arial" panose="020B0604020202020204" pitchFamily="34" charset="0"/>
              </a:rPr>
              <a:t> actually achieved.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567C3C-A5FC-4654-8C13-9819C23A4533}" type="slidenum">
              <a:rPr lang="en-GB" altLang="en-US" smtClean="0"/>
              <a:pPr/>
              <a:t>19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387929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Group 264">
            <a:extLst>
              <a:ext uri="{FF2B5EF4-FFF2-40B4-BE49-F238E27FC236}">
                <a16:creationId xmlns:a16="http://schemas.microsoft.com/office/drawing/2014/main" id="{B242A0E2-E107-4581-8683-70B6BD00A9DE}"/>
              </a:ext>
            </a:extLst>
          </p:cNvPr>
          <p:cNvGrpSpPr>
            <a:grpSpLocks/>
          </p:cNvGrpSpPr>
          <p:nvPr/>
        </p:nvGrpSpPr>
        <p:grpSpPr bwMode="auto">
          <a:xfrm>
            <a:off x="1674813" y="1628775"/>
            <a:ext cx="8832850" cy="4694238"/>
            <a:chOff x="95" y="1011"/>
            <a:chExt cx="5564" cy="2957"/>
          </a:xfrm>
        </p:grpSpPr>
        <p:sp>
          <p:nvSpPr>
            <p:cNvPr id="21580" name="Rectangle 263">
              <a:extLst>
                <a:ext uri="{FF2B5EF4-FFF2-40B4-BE49-F238E27FC236}">
                  <a16:creationId xmlns:a16="http://schemas.microsoft.com/office/drawing/2014/main" id="{AF9D75F2-4B99-4617-A8EA-FE8C08B91A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" y="1022"/>
              <a:ext cx="5542" cy="2935"/>
            </a:xfrm>
            <a:prstGeom prst="rect">
              <a:avLst/>
            </a:prstGeom>
            <a:noFill/>
            <a:ln w="50800">
              <a:solidFill>
                <a:srgbClr val="FFFF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1581" name="Line 83">
              <a:extLst>
                <a:ext uri="{FF2B5EF4-FFF2-40B4-BE49-F238E27FC236}">
                  <a16:creationId xmlns:a16="http://schemas.microsoft.com/office/drawing/2014/main" id="{21DBA4DA-5377-415A-9EAC-4B8E4108E71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6" y="1022"/>
              <a:ext cx="5542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582" name="Rectangle 84">
              <a:extLst>
                <a:ext uri="{FF2B5EF4-FFF2-40B4-BE49-F238E27FC236}">
                  <a16:creationId xmlns:a16="http://schemas.microsoft.com/office/drawing/2014/main" id="{AA35E440-57D9-431D-85E8-1BBEB6D210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" y="1022"/>
              <a:ext cx="5542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1583" name="Line 85">
              <a:extLst>
                <a:ext uri="{FF2B5EF4-FFF2-40B4-BE49-F238E27FC236}">
                  <a16:creationId xmlns:a16="http://schemas.microsoft.com/office/drawing/2014/main" id="{214482B3-9E6D-48AD-9A8D-134B1ADAD09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6" y="1022"/>
              <a:ext cx="1" cy="2935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584" name="Rectangle 86">
              <a:extLst>
                <a:ext uri="{FF2B5EF4-FFF2-40B4-BE49-F238E27FC236}">
                  <a16:creationId xmlns:a16="http://schemas.microsoft.com/office/drawing/2014/main" id="{881DB42F-CB27-4A94-AB09-515EA4A763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" y="1022"/>
              <a:ext cx="11" cy="2935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1585" name="Rectangle 87">
              <a:extLst>
                <a:ext uri="{FF2B5EF4-FFF2-40B4-BE49-F238E27FC236}">
                  <a16:creationId xmlns:a16="http://schemas.microsoft.com/office/drawing/2014/main" id="{FEEA7137-901B-43C1-AD43-9B80DC5EAC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" y="1022"/>
              <a:ext cx="5542" cy="2935"/>
            </a:xfrm>
            <a:prstGeom prst="rect">
              <a:avLst/>
            </a:prstGeom>
            <a:solidFill>
              <a:srgbClr val="E3E3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1586" name="Rectangle 88">
              <a:extLst>
                <a:ext uri="{FF2B5EF4-FFF2-40B4-BE49-F238E27FC236}">
                  <a16:creationId xmlns:a16="http://schemas.microsoft.com/office/drawing/2014/main" id="{CB8BF188-40C8-43A8-88EB-5684F4AEE3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23" y="1129"/>
              <a:ext cx="305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Cost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587" name="Rectangle 89">
              <a:extLst>
                <a:ext uri="{FF2B5EF4-FFF2-40B4-BE49-F238E27FC236}">
                  <a16:creationId xmlns:a16="http://schemas.microsoft.com/office/drawing/2014/main" id="{F10E3E44-BEB3-42D8-8554-89B7FB41D5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0" y="1129"/>
              <a:ext cx="318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Total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588" name="Rectangle 90">
              <a:extLst>
                <a:ext uri="{FF2B5EF4-FFF2-40B4-BE49-F238E27FC236}">
                  <a16:creationId xmlns:a16="http://schemas.microsoft.com/office/drawing/2014/main" id="{F5AACC63-2D0F-4232-9DBD-9B15B43175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73" y="1311"/>
              <a:ext cx="542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Formula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589" name="Rectangle 91">
              <a:extLst>
                <a:ext uri="{FF2B5EF4-FFF2-40B4-BE49-F238E27FC236}">
                  <a16:creationId xmlns:a16="http://schemas.microsoft.com/office/drawing/2014/main" id="{7159D958-D0FE-4D10-A3FF-5F9D9D9F75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67" y="1311"/>
              <a:ext cx="359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Fixed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590" name="Rectangle 92">
              <a:extLst>
                <a:ext uri="{FF2B5EF4-FFF2-40B4-BE49-F238E27FC236}">
                  <a16:creationId xmlns:a16="http://schemas.microsoft.com/office/drawing/2014/main" id="{0FB66184-68D3-4AF2-A30B-360C3E2164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64" y="1311"/>
              <a:ext cx="513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Flexible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591" name="Rectangle 93">
              <a:extLst>
                <a:ext uri="{FF2B5EF4-FFF2-40B4-BE49-F238E27FC236}">
                  <a16:creationId xmlns:a16="http://schemas.microsoft.com/office/drawing/2014/main" id="{37AC2213-4917-4141-9B2C-F9CE91ADB9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73" y="1311"/>
              <a:ext cx="420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Actual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592" name="Rectangle 94">
              <a:extLst>
                <a:ext uri="{FF2B5EF4-FFF2-40B4-BE49-F238E27FC236}">
                  <a16:creationId xmlns:a16="http://schemas.microsoft.com/office/drawing/2014/main" id="{3A6A3CA7-44F4-4349-BD23-7B931985BF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62" y="1493"/>
              <a:ext cx="581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Per Hour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593" name="Rectangle 95">
              <a:extLst>
                <a:ext uri="{FF2B5EF4-FFF2-40B4-BE49-F238E27FC236}">
                  <a16:creationId xmlns:a16="http://schemas.microsoft.com/office/drawing/2014/main" id="{3E00CF63-CC4A-4E38-AA40-677903C475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0" y="1493"/>
              <a:ext cx="382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Costs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594" name="Rectangle 96">
              <a:extLst>
                <a:ext uri="{FF2B5EF4-FFF2-40B4-BE49-F238E27FC236}">
                  <a16:creationId xmlns:a16="http://schemas.microsoft.com/office/drawing/2014/main" id="{11AC0515-13C8-4064-BD31-0E7ABD4B42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10" y="1493"/>
              <a:ext cx="473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Budget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595" name="Rectangle 97">
              <a:extLst>
                <a:ext uri="{FF2B5EF4-FFF2-40B4-BE49-F238E27FC236}">
                  <a16:creationId xmlns:a16="http://schemas.microsoft.com/office/drawing/2014/main" id="{B9EFD56E-23EB-4D74-AF65-7A7179A229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50" y="1493"/>
              <a:ext cx="497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Results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596" name="Rectangle 98">
              <a:extLst>
                <a:ext uri="{FF2B5EF4-FFF2-40B4-BE49-F238E27FC236}">
                  <a16:creationId xmlns:a16="http://schemas.microsoft.com/office/drawing/2014/main" id="{5AB7CD88-1D04-4F05-B42D-F9502F09F3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20" y="1493"/>
              <a:ext cx="644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Variances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597" name="Rectangle 99">
              <a:extLst>
                <a:ext uri="{FF2B5EF4-FFF2-40B4-BE49-F238E27FC236}">
                  <a16:creationId xmlns:a16="http://schemas.microsoft.com/office/drawing/2014/main" id="{B51655F3-88F5-48E6-B8F4-845E3756AF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9" y="1761"/>
              <a:ext cx="970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Machine hours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598" name="Rectangle 100">
              <a:extLst>
                <a:ext uri="{FF2B5EF4-FFF2-40B4-BE49-F238E27FC236}">
                  <a16:creationId xmlns:a16="http://schemas.microsoft.com/office/drawing/2014/main" id="{34C37D1C-3D36-4410-B4F4-49A1BAC38E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71" y="1761"/>
              <a:ext cx="345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8,000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599" name="Rectangle 101">
              <a:extLst>
                <a:ext uri="{FF2B5EF4-FFF2-40B4-BE49-F238E27FC236}">
                  <a16:creationId xmlns:a16="http://schemas.microsoft.com/office/drawing/2014/main" id="{9C232C80-C1A5-4E94-88FF-C5F47FE86C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87" y="1761"/>
              <a:ext cx="153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00" name="Rectangle 102">
              <a:extLst>
                <a:ext uri="{FF2B5EF4-FFF2-40B4-BE49-F238E27FC236}">
                  <a16:creationId xmlns:a16="http://schemas.microsoft.com/office/drawing/2014/main" id="{F708DDC8-8CE3-448B-AC98-833D299F21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71" y="1761"/>
              <a:ext cx="38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01" name="Rectangle 103">
              <a:extLst>
                <a:ext uri="{FF2B5EF4-FFF2-40B4-BE49-F238E27FC236}">
                  <a16:creationId xmlns:a16="http://schemas.microsoft.com/office/drawing/2014/main" id="{7FF6052A-1660-48A5-B6BA-C456B4BC46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11" y="1761"/>
              <a:ext cx="345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8,000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02" name="Rectangle 104">
              <a:extLst>
                <a:ext uri="{FF2B5EF4-FFF2-40B4-BE49-F238E27FC236}">
                  <a16:creationId xmlns:a16="http://schemas.microsoft.com/office/drawing/2014/main" id="{AA87FEAF-9540-4B2E-B05C-419B6A0F8C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27" y="1761"/>
              <a:ext cx="153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03" name="Rectangle 105">
              <a:extLst>
                <a:ext uri="{FF2B5EF4-FFF2-40B4-BE49-F238E27FC236}">
                  <a16:creationId xmlns:a16="http://schemas.microsoft.com/office/drawing/2014/main" id="{F42096DE-7524-4D06-A22D-6C9B8F2DDB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11" y="1761"/>
              <a:ext cx="38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04" name="Rectangle 106">
              <a:extLst>
                <a:ext uri="{FF2B5EF4-FFF2-40B4-BE49-F238E27FC236}">
                  <a16:creationId xmlns:a16="http://schemas.microsoft.com/office/drawing/2014/main" id="{C36CA808-1858-4506-82B3-FB307CE14C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2" y="1761"/>
              <a:ext cx="77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05" name="Rectangle 107">
              <a:extLst>
                <a:ext uri="{FF2B5EF4-FFF2-40B4-BE49-F238E27FC236}">
                  <a16:creationId xmlns:a16="http://schemas.microsoft.com/office/drawing/2014/main" id="{56FB97DB-09AF-42AC-A193-9B8408EEB5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9" y="2029"/>
              <a:ext cx="926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Variable costs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06" name="Rectangle 108">
              <a:extLst>
                <a:ext uri="{FF2B5EF4-FFF2-40B4-BE49-F238E27FC236}">
                  <a16:creationId xmlns:a16="http://schemas.microsoft.com/office/drawing/2014/main" id="{67A5ACA1-79F5-4F9F-BD6B-EFB4C2269A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9" y="2211"/>
              <a:ext cx="1147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     Indirect labour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07" name="Rectangle 109">
              <a:extLst>
                <a:ext uri="{FF2B5EF4-FFF2-40B4-BE49-F238E27FC236}">
                  <a16:creationId xmlns:a16="http://schemas.microsoft.com/office/drawing/2014/main" id="{834AE733-84E2-4363-A628-0CE3EB695E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72" y="2211"/>
              <a:ext cx="269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4.00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08" name="Rectangle 110">
              <a:extLst>
                <a:ext uri="{FF2B5EF4-FFF2-40B4-BE49-F238E27FC236}">
                  <a16:creationId xmlns:a16="http://schemas.microsoft.com/office/drawing/2014/main" id="{5708F594-9CDC-4BD3-9AA8-091B7B6E88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96" y="2211"/>
              <a:ext cx="230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£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09" name="Rectangle 111">
              <a:extLst>
                <a:ext uri="{FF2B5EF4-FFF2-40B4-BE49-F238E27FC236}">
                  <a16:creationId xmlns:a16="http://schemas.microsoft.com/office/drawing/2014/main" id="{09340B25-8BAA-40DF-9992-4C5480854E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61" y="2211"/>
              <a:ext cx="38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10" name="Rectangle 112">
              <a:extLst>
                <a:ext uri="{FF2B5EF4-FFF2-40B4-BE49-F238E27FC236}">
                  <a16:creationId xmlns:a16="http://schemas.microsoft.com/office/drawing/2014/main" id="{743A0451-57C2-4066-AC37-8070759580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91" y="2211"/>
              <a:ext cx="422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FF0000"/>
                  </a:solidFill>
                  <a:latin typeface="Arial" panose="020B0604020202020204" pitchFamily="34" charset="0"/>
                </a:rPr>
                <a:t>32,000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11" name="Rectangle 113">
              <a:extLst>
                <a:ext uri="{FF2B5EF4-FFF2-40B4-BE49-F238E27FC236}">
                  <a16:creationId xmlns:a16="http://schemas.microsoft.com/office/drawing/2014/main" id="{18FF0B20-A7AD-4C9B-81A4-E4E74B0BB9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87" y="2211"/>
              <a:ext cx="77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FF0000"/>
                  </a:solidFill>
                  <a:latin typeface="Arial" panose="020B0604020202020204" pitchFamily="34" charset="0"/>
                </a:rPr>
                <a:t>£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12" name="Rectangle 114">
              <a:extLst>
                <a:ext uri="{FF2B5EF4-FFF2-40B4-BE49-F238E27FC236}">
                  <a16:creationId xmlns:a16="http://schemas.microsoft.com/office/drawing/2014/main" id="{5428206C-28BE-42C3-AA28-2192FED39F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68" y="2211"/>
              <a:ext cx="38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FF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13" name="Rectangle 115">
              <a:extLst>
                <a:ext uri="{FF2B5EF4-FFF2-40B4-BE49-F238E27FC236}">
                  <a16:creationId xmlns:a16="http://schemas.microsoft.com/office/drawing/2014/main" id="{6C29C6C8-4096-409B-A985-1910D229FA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30" y="2211"/>
              <a:ext cx="422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FF0000"/>
                  </a:solidFill>
                  <a:latin typeface="Arial" panose="020B0604020202020204" pitchFamily="34" charset="0"/>
                </a:rPr>
                <a:t>34,000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14" name="Rectangle 116">
              <a:extLst>
                <a:ext uri="{FF2B5EF4-FFF2-40B4-BE49-F238E27FC236}">
                  <a16:creationId xmlns:a16="http://schemas.microsoft.com/office/drawing/2014/main" id="{3F5C0537-2B31-4F40-AC6B-AC5B8CDE1E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27" y="2211"/>
              <a:ext cx="77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FF0000"/>
                  </a:solidFill>
                  <a:latin typeface="Arial" panose="020B0604020202020204" pitchFamily="34" charset="0"/>
                </a:rPr>
                <a:t>£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15" name="Rectangle 117">
              <a:extLst>
                <a:ext uri="{FF2B5EF4-FFF2-40B4-BE49-F238E27FC236}">
                  <a16:creationId xmlns:a16="http://schemas.microsoft.com/office/drawing/2014/main" id="{2B3C63F9-195B-41DA-AB0C-F9FC0AE773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07" y="2211"/>
              <a:ext cx="38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FF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16" name="Rectangle 118">
              <a:extLst>
                <a:ext uri="{FF2B5EF4-FFF2-40B4-BE49-F238E27FC236}">
                  <a16:creationId xmlns:a16="http://schemas.microsoft.com/office/drawing/2014/main" id="{06E51E34-8D16-4A1E-A0ED-5A81C69CD2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9" y="2211"/>
              <a:ext cx="636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FF0000"/>
                  </a:solidFill>
                  <a:latin typeface="Arial" panose="020B0604020202020204" pitchFamily="34" charset="0"/>
                </a:rPr>
                <a:t>£  2,000 U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17" name="Rectangle 119">
              <a:extLst>
                <a:ext uri="{FF2B5EF4-FFF2-40B4-BE49-F238E27FC236}">
                  <a16:creationId xmlns:a16="http://schemas.microsoft.com/office/drawing/2014/main" id="{E24B95DF-3E6D-4929-89E0-7DFAB6DFFD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9" y="2393"/>
              <a:ext cx="1255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     Indirect material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18" name="Rectangle 120">
              <a:extLst>
                <a:ext uri="{FF2B5EF4-FFF2-40B4-BE49-F238E27FC236}">
                  <a16:creationId xmlns:a16="http://schemas.microsoft.com/office/drawing/2014/main" id="{896391BF-817F-423D-8326-8E6588F1BB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72" y="2393"/>
              <a:ext cx="269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3.00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19" name="Rectangle 121">
              <a:extLst>
                <a:ext uri="{FF2B5EF4-FFF2-40B4-BE49-F238E27FC236}">
                  <a16:creationId xmlns:a16="http://schemas.microsoft.com/office/drawing/2014/main" id="{782A30FB-3DFA-4C29-94DF-45465A9B96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96" y="2393"/>
              <a:ext cx="230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  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20" name="Rectangle 122">
              <a:extLst>
                <a:ext uri="{FF2B5EF4-FFF2-40B4-BE49-F238E27FC236}">
                  <a16:creationId xmlns:a16="http://schemas.microsoft.com/office/drawing/2014/main" id="{DCEFCCC0-4B34-4641-AF8C-17102F43AF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72" y="2393"/>
              <a:ext cx="38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21" name="Rectangle 123">
              <a:extLst>
                <a:ext uri="{FF2B5EF4-FFF2-40B4-BE49-F238E27FC236}">
                  <a16:creationId xmlns:a16="http://schemas.microsoft.com/office/drawing/2014/main" id="{61469233-A02E-4978-8FEE-270F6E9BEC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91" y="2393"/>
              <a:ext cx="422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FF0000"/>
                  </a:solidFill>
                  <a:latin typeface="Arial" panose="020B0604020202020204" pitchFamily="34" charset="0"/>
                </a:rPr>
                <a:t>24,000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22" name="Rectangle 124">
              <a:extLst>
                <a:ext uri="{FF2B5EF4-FFF2-40B4-BE49-F238E27FC236}">
                  <a16:creationId xmlns:a16="http://schemas.microsoft.com/office/drawing/2014/main" id="{B7E821D8-CD39-4AE2-AE64-011C6CCB1D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87" y="2393"/>
              <a:ext cx="77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FF0000"/>
                  </a:solidFill>
                  <a:latin typeface="Arial" panose="020B0604020202020204" pitchFamily="34" charset="0"/>
                </a:rPr>
                <a:t>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23" name="Rectangle 125">
              <a:extLst>
                <a:ext uri="{FF2B5EF4-FFF2-40B4-BE49-F238E27FC236}">
                  <a16:creationId xmlns:a16="http://schemas.microsoft.com/office/drawing/2014/main" id="{813155B2-37DE-4A83-8449-A26EB44C0A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79" y="2393"/>
              <a:ext cx="38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FF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24" name="Rectangle 126">
              <a:extLst>
                <a:ext uri="{FF2B5EF4-FFF2-40B4-BE49-F238E27FC236}">
                  <a16:creationId xmlns:a16="http://schemas.microsoft.com/office/drawing/2014/main" id="{96768E2C-E7B7-477D-923C-620A4292E1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30" y="2393"/>
              <a:ext cx="422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FF0000"/>
                  </a:solidFill>
                  <a:latin typeface="Arial" panose="020B0604020202020204" pitchFamily="34" charset="0"/>
                </a:rPr>
                <a:t>25,500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25" name="Rectangle 127">
              <a:extLst>
                <a:ext uri="{FF2B5EF4-FFF2-40B4-BE49-F238E27FC236}">
                  <a16:creationId xmlns:a16="http://schemas.microsoft.com/office/drawing/2014/main" id="{9EF21D98-8E44-4DE6-B520-BF04D6E612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27" y="2393"/>
              <a:ext cx="77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FF0000"/>
                  </a:solidFill>
                  <a:latin typeface="Arial" panose="020B0604020202020204" pitchFamily="34" charset="0"/>
                </a:rPr>
                <a:t>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26" name="Rectangle 128">
              <a:extLst>
                <a:ext uri="{FF2B5EF4-FFF2-40B4-BE49-F238E27FC236}">
                  <a16:creationId xmlns:a16="http://schemas.microsoft.com/office/drawing/2014/main" id="{91E4D3D0-C817-445C-A7DB-6850251C95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19" y="2393"/>
              <a:ext cx="38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FF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27" name="Rectangle 129">
              <a:extLst>
                <a:ext uri="{FF2B5EF4-FFF2-40B4-BE49-F238E27FC236}">
                  <a16:creationId xmlns:a16="http://schemas.microsoft.com/office/drawing/2014/main" id="{147D9693-F451-4503-A051-2994E60FF3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43" y="2393"/>
              <a:ext cx="598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FF0000"/>
                  </a:solidFill>
                  <a:latin typeface="Arial" panose="020B0604020202020204" pitchFamily="34" charset="0"/>
                </a:rPr>
                <a:t>   1,500 U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28" name="Rectangle 130">
              <a:extLst>
                <a:ext uri="{FF2B5EF4-FFF2-40B4-BE49-F238E27FC236}">
                  <a16:creationId xmlns:a16="http://schemas.microsoft.com/office/drawing/2014/main" id="{E598A5CB-04C7-45FC-AA5C-6E8567FFE3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9" y="2575"/>
              <a:ext cx="605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     Power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29" name="Rectangle 131">
              <a:extLst>
                <a:ext uri="{FF2B5EF4-FFF2-40B4-BE49-F238E27FC236}">
                  <a16:creationId xmlns:a16="http://schemas.microsoft.com/office/drawing/2014/main" id="{DB22D3AE-3D3B-4AC8-83F5-6F8C6BB1C7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72" y="2575"/>
              <a:ext cx="269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0.50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30" name="Rectangle 132">
              <a:extLst>
                <a:ext uri="{FF2B5EF4-FFF2-40B4-BE49-F238E27FC236}">
                  <a16:creationId xmlns:a16="http://schemas.microsoft.com/office/drawing/2014/main" id="{33A7D3B6-43A0-41D4-A6DE-EE67FFFC15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96" y="2575"/>
              <a:ext cx="230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  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31" name="Rectangle 133">
              <a:extLst>
                <a:ext uri="{FF2B5EF4-FFF2-40B4-BE49-F238E27FC236}">
                  <a16:creationId xmlns:a16="http://schemas.microsoft.com/office/drawing/2014/main" id="{46914FCA-FAC3-4899-A66D-46A9EB7312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72" y="2575"/>
              <a:ext cx="38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32" name="Rectangle 134">
              <a:extLst>
                <a:ext uri="{FF2B5EF4-FFF2-40B4-BE49-F238E27FC236}">
                  <a16:creationId xmlns:a16="http://schemas.microsoft.com/office/drawing/2014/main" id="{B45D8CF3-58F9-4BA5-A19F-A66FF5EA35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71" y="2575"/>
              <a:ext cx="345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339933"/>
                  </a:solidFill>
                  <a:latin typeface="Arial" panose="020B0604020202020204" pitchFamily="34" charset="0"/>
                </a:rPr>
                <a:t>4,000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33" name="Rectangle 135">
              <a:extLst>
                <a:ext uri="{FF2B5EF4-FFF2-40B4-BE49-F238E27FC236}">
                  <a16:creationId xmlns:a16="http://schemas.microsoft.com/office/drawing/2014/main" id="{747A6B53-4CB5-4CB1-9B54-3D7FF7D052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87" y="2575"/>
              <a:ext cx="153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339933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34" name="Rectangle 136">
              <a:extLst>
                <a:ext uri="{FF2B5EF4-FFF2-40B4-BE49-F238E27FC236}">
                  <a16:creationId xmlns:a16="http://schemas.microsoft.com/office/drawing/2014/main" id="{A62205F9-E612-4054-8064-07B189C025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71" y="2575"/>
              <a:ext cx="38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339933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35" name="Rectangle 137">
              <a:extLst>
                <a:ext uri="{FF2B5EF4-FFF2-40B4-BE49-F238E27FC236}">
                  <a16:creationId xmlns:a16="http://schemas.microsoft.com/office/drawing/2014/main" id="{46473EA8-C52B-40DA-AE17-2D7A606478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11" y="2575"/>
              <a:ext cx="345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339933"/>
                  </a:solidFill>
                  <a:latin typeface="Arial" panose="020B0604020202020204" pitchFamily="34" charset="0"/>
                </a:rPr>
                <a:t>3,800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36" name="Rectangle 138">
              <a:extLst>
                <a:ext uri="{FF2B5EF4-FFF2-40B4-BE49-F238E27FC236}">
                  <a16:creationId xmlns:a16="http://schemas.microsoft.com/office/drawing/2014/main" id="{68554933-1056-44E9-AD9D-5F4D10F0EF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27" y="2575"/>
              <a:ext cx="153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339933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37" name="Rectangle 139">
              <a:extLst>
                <a:ext uri="{FF2B5EF4-FFF2-40B4-BE49-F238E27FC236}">
                  <a16:creationId xmlns:a16="http://schemas.microsoft.com/office/drawing/2014/main" id="{6FF2BEDD-19DF-4A6F-B5D1-BC19AEC584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11" y="2575"/>
              <a:ext cx="38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339933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38" name="Rectangle 140">
              <a:extLst>
                <a:ext uri="{FF2B5EF4-FFF2-40B4-BE49-F238E27FC236}">
                  <a16:creationId xmlns:a16="http://schemas.microsoft.com/office/drawing/2014/main" id="{6D84BF15-9AD8-4425-A0CB-C6D21E324D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43" y="2575"/>
              <a:ext cx="583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339933"/>
                  </a:solidFill>
                  <a:latin typeface="Arial" panose="020B0604020202020204" pitchFamily="34" charset="0"/>
                </a:rPr>
                <a:t>      200 F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39" name="Rectangle 141">
              <a:extLst>
                <a:ext uri="{FF2B5EF4-FFF2-40B4-BE49-F238E27FC236}">
                  <a16:creationId xmlns:a16="http://schemas.microsoft.com/office/drawing/2014/main" id="{24E9768E-447B-4977-B2C5-7A9C008D44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9" y="2757"/>
              <a:ext cx="1275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Total variable costs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40" name="Rectangle 142">
              <a:extLst>
                <a:ext uri="{FF2B5EF4-FFF2-40B4-BE49-F238E27FC236}">
                  <a16:creationId xmlns:a16="http://schemas.microsoft.com/office/drawing/2014/main" id="{B359EF6C-95FA-4D2F-A143-FB2B6BA3CA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72" y="2757"/>
              <a:ext cx="269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7.50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41" name="Rectangle 143">
              <a:extLst>
                <a:ext uri="{FF2B5EF4-FFF2-40B4-BE49-F238E27FC236}">
                  <a16:creationId xmlns:a16="http://schemas.microsoft.com/office/drawing/2014/main" id="{816ED473-6895-4D04-A9C8-48DA0814EB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96" y="2757"/>
              <a:ext cx="230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£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42" name="Rectangle 144">
              <a:extLst>
                <a:ext uri="{FF2B5EF4-FFF2-40B4-BE49-F238E27FC236}">
                  <a16:creationId xmlns:a16="http://schemas.microsoft.com/office/drawing/2014/main" id="{C983048B-357F-4F49-84A2-6791141F78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61" y="2757"/>
              <a:ext cx="38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43" name="Rectangle 145">
              <a:extLst>
                <a:ext uri="{FF2B5EF4-FFF2-40B4-BE49-F238E27FC236}">
                  <a16:creationId xmlns:a16="http://schemas.microsoft.com/office/drawing/2014/main" id="{A1D497C1-A39B-42CB-B663-2ABADE84A4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91" y="2757"/>
              <a:ext cx="422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60,000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44" name="Rectangle 146">
              <a:extLst>
                <a:ext uri="{FF2B5EF4-FFF2-40B4-BE49-F238E27FC236}">
                  <a16:creationId xmlns:a16="http://schemas.microsoft.com/office/drawing/2014/main" id="{18469BE8-4522-4577-8ED6-9CEFCD0211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87" y="2757"/>
              <a:ext cx="77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£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45" name="Rectangle 147">
              <a:extLst>
                <a:ext uri="{FF2B5EF4-FFF2-40B4-BE49-F238E27FC236}">
                  <a16:creationId xmlns:a16="http://schemas.microsoft.com/office/drawing/2014/main" id="{86C04475-0FFF-4C2E-BF1E-B9592FDF0F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68" y="2757"/>
              <a:ext cx="38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46" name="Rectangle 148">
              <a:extLst>
                <a:ext uri="{FF2B5EF4-FFF2-40B4-BE49-F238E27FC236}">
                  <a16:creationId xmlns:a16="http://schemas.microsoft.com/office/drawing/2014/main" id="{F63C57A6-2AD5-431A-A054-E1174BFA8F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30" y="2757"/>
              <a:ext cx="422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63,300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47" name="Rectangle 149">
              <a:extLst>
                <a:ext uri="{FF2B5EF4-FFF2-40B4-BE49-F238E27FC236}">
                  <a16:creationId xmlns:a16="http://schemas.microsoft.com/office/drawing/2014/main" id="{9677B2DC-9AAE-480E-B926-27512F1088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27" y="2757"/>
              <a:ext cx="77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£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48" name="Rectangle 150">
              <a:extLst>
                <a:ext uri="{FF2B5EF4-FFF2-40B4-BE49-F238E27FC236}">
                  <a16:creationId xmlns:a16="http://schemas.microsoft.com/office/drawing/2014/main" id="{DC55966D-9742-4E77-817D-FE643580EE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07" y="2757"/>
              <a:ext cx="38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49" name="Rectangle 151">
              <a:extLst>
                <a:ext uri="{FF2B5EF4-FFF2-40B4-BE49-F238E27FC236}">
                  <a16:creationId xmlns:a16="http://schemas.microsoft.com/office/drawing/2014/main" id="{7C1B8816-2062-4816-B2EC-690438ECA0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9" y="2757"/>
              <a:ext cx="636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FF0000"/>
                  </a:solidFill>
                  <a:latin typeface="Arial" panose="020B0604020202020204" pitchFamily="34" charset="0"/>
                </a:rPr>
                <a:t>£  3,300 U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50" name="Rectangle 152">
              <a:extLst>
                <a:ext uri="{FF2B5EF4-FFF2-40B4-BE49-F238E27FC236}">
                  <a16:creationId xmlns:a16="http://schemas.microsoft.com/office/drawing/2014/main" id="{FA90C448-42B8-483F-80C1-516242E06C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9" y="2939"/>
              <a:ext cx="1041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Fixed Expenses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51" name="Rectangle 153">
              <a:extLst>
                <a:ext uri="{FF2B5EF4-FFF2-40B4-BE49-F238E27FC236}">
                  <a16:creationId xmlns:a16="http://schemas.microsoft.com/office/drawing/2014/main" id="{C7A3272B-6855-47D7-A714-F2A4F4D922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9" y="3121"/>
              <a:ext cx="1025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     Depreciation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52" name="Rectangle 154">
              <a:extLst>
                <a:ext uri="{FF2B5EF4-FFF2-40B4-BE49-F238E27FC236}">
                  <a16:creationId xmlns:a16="http://schemas.microsoft.com/office/drawing/2014/main" id="{AB70753D-FCAD-42DE-A17A-9AB6661A5B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0" y="3121"/>
              <a:ext cx="422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12,000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53" name="Rectangle 155">
              <a:extLst>
                <a:ext uri="{FF2B5EF4-FFF2-40B4-BE49-F238E27FC236}">
                  <a16:creationId xmlns:a16="http://schemas.microsoft.com/office/drawing/2014/main" id="{20B57B4D-13C1-4B78-A67E-3BB051B0AB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9" y="3121"/>
              <a:ext cx="77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£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54" name="Rectangle 156">
              <a:extLst>
                <a:ext uri="{FF2B5EF4-FFF2-40B4-BE49-F238E27FC236}">
                  <a16:creationId xmlns:a16="http://schemas.microsoft.com/office/drawing/2014/main" id="{513286E1-90F7-42D8-916C-EFC301F475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0" y="3121"/>
              <a:ext cx="38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55" name="Rectangle 157">
              <a:extLst>
                <a:ext uri="{FF2B5EF4-FFF2-40B4-BE49-F238E27FC236}">
                  <a16:creationId xmlns:a16="http://schemas.microsoft.com/office/drawing/2014/main" id="{5F6FD06D-DD23-4084-8388-F1A5339B02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91" y="3121"/>
              <a:ext cx="422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12,000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56" name="Rectangle 158">
              <a:extLst>
                <a:ext uri="{FF2B5EF4-FFF2-40B4-BE49-F238E27FC236}">
                  <a16:creationId xmlns:a16="http://schemas.microsoft.com/office/drawing/2014/main" id="{8EE34EA8-5512-4235-8B7D-AB685C1E42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87" y="3121"/>
              <a:ext cx="77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£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57" name="Rectangle 159">
              <a:extLst>
                <a:ext uri="{FF2B5EF4-FFF2-40B4-BE49-F238E27FC236}">
                  <a16:creationId xmlns:a16="http://schemas.microsoft.com/office/drawing/2014/main" id="{3ECCEC55-30EE-45E4-85E3-E9796A4E7B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68" y="3121"/>
              <a:ext cx="38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58" name="Rectangle 160">
              <a:extLst>
                <a:ext uri="{FF2B5EF4-FFF2-40B4-BE49-F238E27FC236}">
                  <a16:creationId xmlns:a16="http://schemas.microsoft.com/office/drawing/2014/main" id="{8E3AA7A9-FB59-4B73-808D-FB1E6D018E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30" y="3121"/>
              <a:ext cx="422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12,000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59" name="Rectangle 161">
              <a:extLst>
                <a:ext uri="{FF2B5EF4-FFF2-40B4-BE49-F238E27FC236}">
                  <a16:creationId xmlns:a16="http://schemas.microsoft.com/office/drawing/2014/main" id="{896E1639-44AE-445E-AE34-4170654880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27" y="3121"/>
              <a:ext cx="77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£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60" name="Rectangle 162">
              <a:extLst>
                <a:ext uri="{FF2B5EF4-FFF2-40B4-BE49-F238E27FC236}">
                  <a16:creationId xmlns:a16="http://schemas.microsoft.com/office/drawing/2014/main" id="{259399F6-44EC-4B06-958D-B73A7F341F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07" y="3121"/>
              <a:ext cx="38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61" name="Rectangle 163">
              <a:extLst>
                <a:ext uri="{FF2B5EF4-FFF2-40B4-BE49-F238E27FC236}">
                  <a16:creationId xmlns:a16="http://schemas.microsoft.com/office/drawing/2014/main" id="{C80634A6-6B4C-424A-AAF4-DB1F215838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04" y="3121"/>
              <a:ext cx="307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      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62" name="Rectangle 164">
              <a:extLst>
                <a:ext uri="{FF2B5EF4-FFF2-40B4-BE49-F238E27FC236}">
                  <a16:creationId xmlns:a16="http://schemas.microsoft.com/office/drawing/2014/main" id="{C7F15C13-AB57-47DE-8DFE-87D44277FF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9" y="3304"/>
              <a:ext cx="842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     Insurance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63" name="Rectangle 165">
              <a:extLst>
                <a:ext uri="{FF2B5EF4-FFF2-40B4-BE49-F238E27FC236}">
                  <a16:creationId xmlns:a16="http://schemas.microsoft.com/office/drawing/2014/main" id="{47AB0183-6542-49E1-8CC8-2F4267A4EF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70" y="3304"/>
              <a:ext cx="345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2,000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64" name="Rectangle 166">
              <a:extLst>
                <a:ext uri="{FF2B5EF4-FFF2-40B4-BE49-F238E27FC236}">
                  <a16:creationId xmlns:a16="http://schemas.microsoft.com/office/drawing/2014/main" id="{5AD836C3-FC18-4A4E-82A9-ADA0247FE8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9" y="3304"/>
              <a:ext cx="115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65" name="Rectangle 167">
              <a:extLst>
                <a:ext uri="{FF2B5EF4-FFF2-40B4-BE49-F238E27FC236}">
                  <a16:creationId xmlns:a16="http://schemas.microsoft.com/office/drawing/2014/main" id="{2746618D-87B3-499B-9A46-AE042BC621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47" y="3304"/>
              <a:ext cx="38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66" name="Rectangle 168">
              <a:extLst>
                <a:ext uri="{FF2B5EF4-FFF2-40B4-BE49-F238E27FC236}">
                  <a16:creationId xmlns:a16="http://schemas.microsoft.com/office/drawing/2014/main" id="{71709187-8282-4B7C-AC2C-5D4F88E192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71" y="3304"/>
              <a:ext cx="345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2,000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67" name="Rectangle 169">
              <a:extLst>
                <a:ext uri="{FF2B5EF4-FFF2-40B4-BE49-F238E27FC236}">
                  <a16:creationId xmlns:a16="http://schemas.microsoft.com/office/drawing/2014/main" id="{C7473C47-8161-4EAC-BB13-9B769311BA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87" y="3304"/>
              <a:ext cx="153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68" name="Rectangle 170">
              <a:extLst>
                <a:ext uri="{FF2B5EF4-FFF2-40B4-BE49-F238E27FC236}">
                  <a16:creationId xmlns:a16="http://schemas.microsoft.com/office/drawing/2014/main" id="{720DD799-00D8-45F8-B065-69F95FE286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71" y="3304"/>
              <a:ext cx="38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69" name="Rectangle 171">
              <a:extLst>
                <a:ext uri="{FF2B5EF4-FFF2-40B4-BE49-F238E27FC236}">
                  <a16:creationId xmlns:a16="http://schemas.microsoft.com/office/drawing/2014/main" id="{0B072826-00CF-4BFC-B2E5-96869276B2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11" y="3304"/>
              <a:ext cx="345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2,050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70" name="Rectangle 172">
              <a:extLst>
                <a:ext uri="{FF2B5EF4-FFF2-40B4-BE49-F238E27FC236}">
                  <a16:creationId xmlns:a16="http://schemas.microsoft.com/office/drawing/2014/main" id="{82F57BC0-5EC3-4D1A-B87D-0487174B64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27" y="3304"/>
              <a:ext cx="153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71" name="Rectangle 173">
              <a:extLst>
                <a:ext uri="{FF2B5EF4-FFF2-40B4-BE49-F238E27FC236}">
                  <a16:creationId xmlns:a16="http://schemas.microsoft.com/office/drawing/2014/main" id="{AF8569CA-B8EB-47EB-912A-84EB6937D2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11" y="3304"/>
              <a:ext cx="38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72" name="Rectangle 174">
              <a:extLst>
                <a:ext uri="{FF2B5EF4-FFF2-40B4-BE49-F238E27FC236}">
                  <a16:creationId xmlns:a16="http://schemas.microsoft.com/office/drawing/2014/main" id="{D7C048FB-501E-41BF-BC2D-83D4B9A161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88" y="3304"/>
              <a:ext cx="291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FF0000"/>
                  </a:solidFill>
                  <a:latin typeface="Arial" panose="020B0604020202020204" pitchFamily="34" charset="0"/>
                </a:rPr>
                <a:t>50 U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73" name="Rectangle 175">
              <a:extLst>
                <a:ext uri="{FF2B5EF4-FFF2-40B4-BE49-F238E27FC236}">
                  <a16:creationId xmlns:a16="http://schemas.microsoft.com/office/drawing/2014/main" id="{F46F551D-C5A4-475D-A748-4D6B834A86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9" y="3486"/>
              <a:ext cx="1075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Total fixed costs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74" name="Rectangle 176">
              <a:extLst>
                <a:ext uri="{FF2B5EF4-FFF2-40B4-BE49-F238E27FC236}">
                  <a16:creationId xmlns:a16="http://schemas.microsoft.com/office/drawing/2014/main" id="{42E8EAB9-2A88-4736-8F22-3A34D36EA1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91" y="3486"/>
              <a:ext cx="422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14,000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75" name="Rectangle 177">
              <a:extLst>
                <a:ext uri="{FF2B5EF4-FFF2-40B4-BE49-F238E27FC236}">
                  <a16:creationId xmlns:a16="http://schemas.microsoft.com/office/drawing/2014/main" id="{39085025-4D13-4B58-9822-402644ADF2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87" y="3486"/>
              <a:ext cx="77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£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76" name="Rectangle 178">
              <a:extLst>
                <a:ext uri="{FF2B5EF4-FFF2-40B4-BE49-F238E27FC236}">
                  <a16:creationId xmlns:a16="http://schemas.microsoft.com/office/drawing/2014/main" id="{60E369CB-1F03-4651-977A-676FA1C045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68" y="3486"/>
              <a:ext cx="38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77" name="Rectangle 179">
              <a:extLst>
                <a:ext uri="{FF2B5EF4-FFF2-40B4-BE49-F238E27FC236}">
                  <a16:creationId xmlns:a16="http://schemas.microsoft.com/office/drawing/2014/main" id="{4BAA2DFA-5840-4B25-ACD9-79BAA70D29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30" y="3486"/>
              <a:ext cx="422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14,050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78" name="Rectangle 180">
              <a:extLst>
                <a:ext uri="{FF2B5EF4-FFF2-40B4-BE49-F238E27FC236}">
                  <a16:creationId xmlns:a16="http://schemas.microsoft.com/office/drawing/2014/main" id="{76E40C94-2D56-46E5-B80B-EE96D60E15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27" y="3486"/>
              <a:ext cx="77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£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79" name="Rectangle 181">
              <a:extLst>
                <a:ext uri="{FF2B5EF4-FFF2-40B4-BE49-F238E27FC236}">
                  <a16:creationId xmlns:a16="http://schemas.microsoft.com/office/drawing/2014/main" id="{69F5B777-C020-432A-9F5F-EC3EAEE459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07" y="3486"/>
              <a:ext cx="38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80" name="Rectangle 182">
              <a:extLst>
                <a:ext uri="{FF2B5EF4-FFF2-40B4-BE49-F238E27FC236}">
                  <a16:creationId xmlns:a16="http://schemas.microsoft.com/office/drawing/2014/main" id="{455F241B-3C17-47B9-AFBB-C1BE550E64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88" y="3486"/>
              <a:ext cx="291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FF0000"/>
                  </a:solidFill>
                  <a:latin typeface="Arial" panose="020B0604020202020204" pitchFamily="34" charset="0"/>
                </a:rPr>
                <a:t>50 U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81" name="Rectangle 183">
              <a:extLst>
                <a:ext uri="{FF2B5EF4-FFF2-40B4-BE49-F238E27FC236}">
                  <a16:creationId xmlns:a16="http://schemas.microsoft.com/office/drawing/2014/main" id="{1F2B80E2-006D-4747-A4C8-3DBF458B08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9" y="3668"/>
              <a:ext cx="1366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Total overhead costs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82" name="Rectangle 184">
              <a:extLst>
                <a:ext uri="{FF2B5EF4-FFF2-40B4-BE49-F238E27FC236}">
                  <a16:creationId xmlns:a16="http://schemas.microsoft.com/office/drawing/2014/main" id="{25694BDF-DEC1-43C2-86E3-FDFC397E91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91" y="3668"/>
              <a:ext cx="422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74,000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83" name="Rectangle 185">
              <a:extLst>
                <a:ext uri="{FF2B5EF4-FFF2-40B4-BE49-F238E27FC236}">
                  <a16:creationId xmlns:a16="http://schemas.microsoft.com/office/drawing/2014/main" id="{095EFB31-32C6-4DBE-B2D5-421A35C8BD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87" y="3668"/>
              <a:ext cx="77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£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84" name="Rectangle 186">
              <a:extLst>
                <a:ext uri="{FF2B5EF4-FFF2-40B4-BE49-F238E27FC236}">
                  <a16:creationId xmlns:a16="http://schemas.microsoft.com/office/drawing/2014/main" id="{4B7B71B0-A420-43FA-AF7D-B21B5CFDE4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68" y="3668"/>
              <a:ext cx="38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85" name="Rectangle 187">
              <a:extLst>
                <a:ext uri="{FF2B5EF4-FFF2-40B4-BE49-F238E27FC236}">
                  <a16:creationId xmlns:a16="http://schemas.microsoft.com/office/drawing/2014/main" id="{D3CA224A-069E-4DAA-9DFD-96D46C8F29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30" y="3668"/>
              <a:ext cx="422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77,350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86" name="Rectangle 188">
              <a:extLst>
                <a:ext uri="{FF2B5EF4-FFF2-40B4-BE49-F238E27FC236}">
                  <a16:creationId xmlns:a16="http://schemas.microsoft.com/office/drawing/2014/main" id="{26CA0373-8C16-4332-80BE-48B57F4A7B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27" y="3668"/>
              <a:ext cx="77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£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87" name="Rectangle 189">
              <a:extLst>
                <a:ext uri="{FF2B5EF4-FFF2-40B4-BE49-F238E27FC236}">
                  <a16:creationId xmlns:a16="http://schemas.microsoft.com/office/drawing/2014/main" id="{31F7AC63-55F5-49AA-AB16-C95D5B59D3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07" y="3668"/>
              <a:ext cx="38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88" name="Rectangle 190">
              <a:extLst>
                <a:ext uri="{FF2B5EF4-FFF2-40B4-BE49-F238E27FC236}">
                  <a16:creationId xmlns:a16="http://schemas.microsoft.com/office/drawing/2014/main" id="{D8483ADA-9711-4D30-86B7-30111F2FC3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9" y="3668"/>
              <a:ext cx="636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700" b="1">
                  <a:solidFill>
                    <a:srgbClr val="FF0000"/>
                  </a:solidFill>
                  <a:latin typeface="Arial" panose="020B0604020202020204" pitchFamily="34" charset="0"/>
                </a:rPr>
                <a:t>£  3,350 U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1689" name="Line 191">
              <a:extLst>
                <a:ext uri="{FF2B5EF4-FFF2-40B4-BE49-F238E27FC236}">
                  <a16:creationId xmlns:a16="http://schemas.microsoft.com/office/drawing/2014/main" id="{483434E0-F08B-4628-A883-E6EEFF05CDF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06" y="102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690" name="Rectangle 192">
              <a:extLst>
                <a:ext uri="{FF2B5EF4-FFF2-40B4-BE49-F238E27FC236}">
                  <a16:creationId xmlns:a16="http://schemas.microsoft.com/office/drawing/2014/main" id="{BD001399-2EEB-43B6-A262-13C5B99B4E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" y="1011"/>
              <a:ext cx="11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1691" name="Line 193">
              <a:extLst>
                <a:ext uri="{FF2B5EF4-FFF2-40B4-BE49-F238E27FC236}">
                  <a16:creationId xmlns:a16="http://schemas.microsoft.com/office/drawing/2014/main" id="{A672CE18-2A0D-4E9D-BD93-ABAE7ADF5E1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637" y="102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692" name="Rectangle 194">
              <a:extLst>
                <a:ext uri="{FF2B5EF4-FFF2-40B4-BE49-F238E27FC236}">
                  <a16:creationId xmlns:a16="http://schemas.microsoft.com/office/drawing/2014/main" id="{2577D274-28D2-4D55-8C9F-E9F146E0AD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37" y="1011"/>
              <a:ext cx="11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1693" name="Line 195">
              <a:extLst>
                <a:ext uri="{FF2B5EF4-FFF2-40B4-BE49-F238E27FC236}">
                  <a16:creationId xmlns:a16="http://schemas.microsoft.com/office/drawing/2014/main" id="{21979A2E-11A1-4AFE-9D84-C9EBFE81287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716" y="102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694" name="Rectangle 196">
              <a:extLst>
                <a:ext uri="{FF2B5EF4-FFF2-40B4-BE49-F238E27FC236}">
                  <a16:creationId xmlns:a16="http://schemas.microsoft.com/office/drawing/2014/main" id="{12A112FF-7AF4-4F16-AF5B-B2A7C2786B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16" y="1011"/>
              <a:ext cx="11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1695" name="Line 197">
              <a:extLst>
                <a:ext uri="{FF2B5EF4-FFF2-40B4-BE49-F238E27FC236}">
                  <a16:creationId xmlns:a16="http://schemas.microsoft.com/office/drawing/2014/main" id="{11F89825-FF80-4A32-8F05-37AC3D96684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429" y="102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696" name="Rectangle 198">
              <a:extLst>
                <a:ext uri="{FF2B5EF4-FFF2-40B4-BE49-F238E27FC236}">
                  <a16:creationId xmlns:a16="http://schemas.microsoft.com/office/drawing/2014/main" id="{4EE19805-DE2C-4650-8DBD-FE141DDCEA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29" y="1011"/>
              <a:ext cx="11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1697" name="Line 199">
              <a:extLst>
                <a:ext uri="{FF2B5EF4-FFF2-40B4-BE49-F238E27FC236}">
                  <a16:creationId xmlns:a16="http://schemas.microsoft.com/office/drawing/2014/main" id="{382143BD-1A55-468E-8802-88E71BC758C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107" y="102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698" name="Rectangle 200">
              <a:extLst>
                <a:ext uri="{FF2B5EF4-FFF2-40B4-BE49-F238E27FC236}">
                  <a16:creationId xmlns:a16="http://schemas.microsoft.com/office/drawing/2014/main" id="{3BE471B4-BC44-43CD-AE87-6C61237E11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07" y="1011"/>
              <a:ext cx="11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1699" name="Line 201">
              <a:extLst>
                <a:ext uri="{FF2B5EF4-FFF2-40B4-BE49-F238E27FC236}">
                  <a16:creationId xmlns:a16="http://schemas.microsoft.com/office/drawing/2014/main" id="{EE90558E-6036-4280-8081-8FEF95829A1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808" y="102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700" name="Rectangle 202">
              <a:extLst>
                <a:ext uri="{FF2B5EF4-FFF2-40B4-BE49-F238E27FC236}">
                  <a16:creationId xmlns:a16="http://schemas.microsoft.com/office/drawing/2014/main" id="{8DD7D73E-B1C6-4DF8-B41C-6355830DE1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08" y="1011"/>
              <a:ext cx="12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1701" name="Line 203">
              <a:extLst>
                <a:ext uri="{FF2B5EF4-FFF2-40B4-BE49-F238E27FC236}">
                  <a16:creationId xmlns:a16="http://schemas.microsoft.com/office/drawing/2014/main" id="{32FA7FD4-1455-492F-AD2D-72D4E5C9AAA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946" y="102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702" name="Rectangle 204">
              <a:extLst>
                <a:ext uri="{FF2B5EF4-FFF2-40B4-BE49-F238E27FC236}">
                  <a16:creationId xmlns:a16="http://schemas.microsoft.com/office/drawing/2014/main" id="{6D36DFE4-CD3A-46CB-AA2D-2238E16707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46" y="1011"/>
              <a:ext cx="12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1703" name="Line 205">
              <a:extLst>
                <a:ext uri="{FF2B5EF4-FFF2-40B4-BE49-F238E27FC236}">
                  <a16:creationId xmlns:a16="http://schemas.microsoft.com/office/drawing/2014/main" id="{F85EC778-4A11-4023-A949-4FF5417AC8DC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648" y="102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704" name="Rectangle 206">
              <a:extLst>
                <a:ext uri="{FF2B5EF4-FFF2-40B4-BE49-F238E27FC236}">
                  <a16:creationId xmlns:a16="http://schemas.microsoft.com/office/drawing/2014/main" id="{97CC6F1C-13CD-46CC-AFF3-FEC8EC97E0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48" y="1011"/>
              <a:ext cx="11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1705" name="Line 207">
              <a:extLst>
                <a:ext uri="{FF2B5EF4-FFF2-40B4-BE49-F238E27FC236}">
                  <a16:creationId xmlns:a16="http://schemas.microsoft.com/office/drawing/2014/main" id="{33F9940B-AC8D-4D7D-B3BA-BA7F8D4E9AC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786" y="102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706" name="Rectangle 208">
              <a:extLst>
                <a:ext uri="{FF2B5EF4-FFF2-40B4-BE49-F238E27FC236}">
                  <a16:creationId xmlns:a16="http://schemas.microsoft.com/office/drawing/2014/main" id="{A514DF4C-6BF3-4882-BB19-C20B06C360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86" y="1011"/>
              <a:ext cx="11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1707" name="Line 209">
              <a:extLst>
                <a:ext uri="{FF2B5EF4-FFF2-40B4-BE49-F238E27FC236}">
                  <a16:creationId xmlns:a16="http://schemas.microsoft.com/office/drawing/2014/main" id="{69EDAC5F-553A-43C6-904C-831202F5ADD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16" y="1665"/>
              <a:ext cx="3863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708" name="Rectangle 210">
              <a:extLst>
                <a:ext uri="{FF2B5EF4-FFF2-40B4-BE49-F238E27FC236}">
                  <a16:creationId xmlns:a16="http://schemas.microsoft.com/office/drawing/2014/main" id="{BBB2E172-7CE2-4697-B38C-CE969D3B36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16" y="1665"/>
              <a:ext cx="3863" cy="1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1709" name="Line 211">
              <a:extLst>
                <a:ext uri="{FF2B5EF4-FFF2-40B4-BE49-F238E27FC236}">
                  <a16:creationId xmlns:a16="http://schemas.microsoft.com/office/drawing/2014/main" id="{4BB345F6-74AB-4ECB-AB78-D9D877E3CD9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568" y="102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710" name="Rectangle 212">
              <a:extLst>
                <a:ext uri="{FF2B5EF4-FFF2-40B4-BE49-F238E27FC236}">
                  <a16:creationId xmlns:a16="http://schemas.microsoft.com/office/drawing/2014/main" id="{60BB48EF-EB9A-4F8E-B8D3-EB44CC2D14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68" y="1011"/>
              <a:ext cx="11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1711" name="Line 213">
              <a:extLst>
                <a:ext uri="{FF2B5EF4-FFF2-40B4-BE49-F238E27FC236}">
                  <a16:creationId xmlns:a16="http://schemas.microsoft.com/office/drawing/2014/main" id="{B780E80A-3427-46B8-92B8-4848A6C93EF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07" y="1932"/>
              <a:ext cx="713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712" name="Rectangle 214">
              <a:extLst>
                <a:ext uri="{FF2B5EF4-FFF2-40B4-BE49-F238E27FC236}">
                  <a16:creationId xmlns:a16="http://schemas.microsoft.com/office/drawing/2014/main" id="{A4A6E887-E976-4FA0-B978-A7DDF7C632E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07" y="1932"/>
              <a:ext cx="713" cy="1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1713" name="Line 215">
              <a:extLst>
                <a:ext uri="{FF2B5EF4-FFF2-40B4-BE49-F238E27FC236}">
                  <a16:creationId xmlns:a16="http://schemas.microsoft.com/office/drawing/2014/main" id="{405F1D3C-D634-47F6-914E-F8E7AFC2D1F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46" y="1932"/>
              <a:ext cx="713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714" name="Rectangle 216">
              <a:extLst>
                <a:ext uri="{FF2B5EF4-FFF2-40B4-BE49-F238E27FC236}">
                  <a16:creationId xmlns:a16="http://schemas.microsoft.com/office/drawing/2014/main" id="{2E3B82A8-E128-4263-97ED-EB5A385FFA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46" y="1932"/>
              <a:ext cx="713" cy="1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1715" name="Line 217">
              <a:extLst>
                <a:ext uri="{FF2B5EF4-FFF2-40B4-BE49-F238E27FC236}">
                  <a16:creationId xmlns:a16="http://schemas.microsoft.com/office/drawing/2014/main" id="{91401072-135F-4430-840C-8F1D104EFB7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86" y="1932"/>
              <a:ext cx="793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716" name="Rectangle 218">
              <a:extLst>
                <a:ext uri="{FF2B5EF4-FFF2-40B4-BE49-F238E27FC236}">
                  <a16:creationId xmlns:a16="http://schemas.microsoft.com/office/drawing/2014/main" id="{61A15FCB-D580-494D-9398-3644881FD4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86" y="1932"/>
              <a:ext cx="793" cy="1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1717" name="Line 219">
              <a:extLst>
                <a:ext uri="{FF2B5EF4-FFF2-40B4-BE49-F238E27FC236}">
                  <a16:creationId xmlns:a16="http://schemas.microsoft.com/office/drawing/2014/main" id="{29C6F62C-B852-4E9E-B12E-5A47F934D04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16" y="2747"/>
              <a:ext cx="724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718" name="Rectangle 220">
              <a:extLst>
                <a:ext uri="{FF2B5EF4-FFF2-40B4-BE49-F238E27FC236}">
                  <a16:creationId xmlns:a16="http://schemas.microsoft.com/office/drawing/2014/main" id="{91D152BB-64DE-455C-8BB8-4770ECE13E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16" y="2747"/>
              <a:ext cx="724" cy="1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1719" name="Line 221">
              <a:extLst>
                <a:ext uri="{FF2B5EF4-FFF2-40B4-BE49-F238E27FC236}">
                  <a16:creationId xmlns:a16="http://schemas.microsoft.com/office/drawing/2014/main" id="{82FEA74F-D427-49E5-9CC5-7B065792567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07" y="2747"/>
              <a:ext cx="713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720" name="Rectangle 222">
              <a:extLst>
                <a:ext uri="{FF2B5EF4-FFF2-40B4-BE49-F238E27FC236}">
                  <a16:creationId xmlns:a16="http://schemas.microsoft.com/office/drawing/2014/main" id="{24FD6A81-14DB-4A65-876E-915153B200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07" y="2747"/>
              <a:ext cx="713" cy="1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1721" name="Line 223">
              <a:extLst>
                <a:ext uri="{FF2B5EF4-FFF2-40B4-BE49-F238E27FC236}">
                  <a16:creationId xmlns:a16="http://schemas.microsoft.com/office/drawing/2014/main" id="{15C53777-A923-492B-8BC4-DF586BB3AAC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46" y="2747"/>
              <a:ext cx="713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722" name="Rectangle 224">
              <a:extLst>
                <a:ext uri="{FF2B5EF4-FFF2-40B4-BE49-F238E27FC236}">
                  <a16:creationId xmlns:a16="http://schemas.microsoft.com/office/drawing/2014/main" id="{92162085-98AC-404F-96F2-BB36E6370C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46" y="2747"/>
              <a:ext cx="713" cy="1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1723" name="Line 225">
              <a:extLst>
                <a:ext uri="{FF2B5EF4-FFF2-40B4-BE49-F238E27FC236}">
                  <a16:creationId xmlns:a16="http://schemas.microsoft.com/office/drawing/2014/main" id="{700ECC85-4F4F-4160-9678-30791A627E4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86" y="2747"/>
              <a:ext cx="793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724" name="Rectangle 226">
              <a:extLst>
                <a:ext uri="{FF2B5EF4-FFF2-40B4-BE49-F238E27FC236}">
                  <a16:creationId xmlns:a16="http://schemas.microsoft.com/office/drawing/2014/main" id="{69AC1FA8-8FC8-49CE-ACF5-E295DD9D0D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86" y="2747"/>
              <a:ext cx="793" cy="1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1725" name="Line 227">
              <a:extLst>
                <a:ext uri="{FF2B5EF4-FFF2-40B4-BE49-F238E27FC236}">
                  <a16:creationId xmlns:a16="http://schemas.microsoft.com/office/drawing/2014/main" id="{CC1FB61B-FBB5-48CE-81AC-63EE7D5E0E9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07" y="2929"/>
              <a:ext cx="713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726" name="Rectangle 228">
              <a:extLst>
                <a:ext uri="{FF2B5EF4-FFF2-40B4-BE49-F238E27FC236}">
                  <a16:creationId xmlns:a16="http://schemas.microsoft.com/office/drawing/2014/main" id="{025D4914-B28C-497D-9D79-0C4DB6D639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07" y="2929"/>
              <a:ext cx="713" cy="1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1727" name="Line 229">
              <a:extLst>
                <a:ext uri="{FF2B5EF4-FFF2-40B4-BE49-F238E27FC236}">
                  <a16:creationId xmlns:a16="http://schemas.microsoft.com/office/drawing/2014/main" id="{C4E412FE-F0CA-4F46-9625-8694A0DF821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46" y="2929"/>
              <a:ext cx="713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728" name="Rectangle 230">
              <a:extLst>
                <a:ext uri="{FF2B5EF4-FFF2-40B4-BE49-F238E27FC236}">
                  <a16:creationId xmlns:a16="http://schemas.microsoft.com/office/drawing/2014/main" id="{C92259CF-493A-4C5A-AFBA-BDC17190591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46" y="2929"/>
              <a:ext cx="713" cy="1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1729" name="Line 231">
              <a:extLst>
                <a:ext uri="{FF2B5EF4-FFF2-40B4-BE49-F238E27FC236}">
                  <a16:creationId xmlns:a16="http://schemas.microsoft.com/office/drawing/2014/main" id="{45C63BD8-CF53-42C0-AB81-9099779FDD2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86" y="2929"/>
              <a:ext cx="793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730" name="Rectangle 232">
              <a:extLst>
                <a:ext uri="{FF2B5EF4-FFF2-40B4-BE49-F238E27FC236}">
                  <a16:creationId xmlns:a16="http://schemas.microsoft.com/office/drawing/2014/main" id="{6AB00E68-D3B7-47EE-BA5A-D9A581452CA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86" y="2929"/>
              <a:ext cx="793" cy="1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1731" name="Line 233">
              <a:extLst>
                <a:ext uri="{FF2B5EF4-FFF2-40B4-BE49-F238E27FC236}">
                  <a16:creationId xmlns:a16="http://schemas.microsoft.com/office/drawing/2014/main" id="{FC35E274-46A0-4466-BBAF-397147DFDD4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07" y="3475"/>
              <a:ext cx="713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732" name="Rectangle 234">
              <a:extLst>
                <a:ext uri="{FF2B5EF4-FFF2-40B4-BE49-F238E27FC236}">
                  <a16:creationId xmlns:a16="http://schemas.microsoft.com/office/drawing/2014/main" id="{E21E5B9F-5D96-449E-B8E6-A41E3D54CB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07" y="3475"/>
              <a:ext cx="713" cy="1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1733" name="Line 235">
              <a:extLst>
                <a:ext uri="{FF2B5EF4-FFF2-40B4-BE49-F238E27FC236}">
                  <a16:creationId xmlns:a16="http://schemas.microsoft.com/office/drawing/2014/main" id="{8C58EA79-E226-4A5D-8BE3-1B5BDB6D42D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46" y="3475"/>
              <a:ext cx="713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734" name="Rectangle 236">
              <a:extLst>
                <a:ext uri="{FF2B5EF4-FFF2-40B4-BE49-F238E27FC236}">
                  <a16:creationId xmlns:a16="http://schemas.microsoft.com/office/drawing/2014/main" id="{19F3814E-7616-419F-8BBB-AE9DD724CD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46" y="3475"/>
              <a:ext cx="713" cy="1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1735" name="Line 237">
              <a:extLst>
                <a:ext uri="{FF2B5EF4-FFF2-40B4-BE49-F238E27FC236}">
                  <a16:creationId xmlns:a16="http://schemas.microsoft.com/office/drawing/2014/main" id="{17E4A9F0-8951-44FC-A2BB-8FD1A4F62AD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86" y="3475"/>
              <a:ext cx="793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736" name="Rectangle 238">
              <a:extLst>
                <a:ext uri="{FF2B5EF4-FFF2-40B4-BE49-F238E27FC236}">
                  <a16:creationId xmlns:a16="http://schemas.microsoft.com/office/drawing/2014/main" id="{35F59FF3-A50D-450C-A4EA-5D2C9DEB29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86" y="3475"/>
              <a:ext cx="793" cy="1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1737" name="Line 239">
              <a:extLst>
                <a:ext uri="{FF2B5EF4-FFF2-40B4-BE49-F238E27FC236}">
                  <a16:creationId xmlns:a16="http://schemas.microsoft.com/office/drawing/2014/main" id="{BA4DC5D2-0EF4-416B-95EF-AE2E41444C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07" y="3657"/>
              <a:ext cx="713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738" name="Rectangle 240">
              <a:extLst>
                <a:ext uri="{FF2B5EF4-FFF2-40B4-BE49-F238E27FC236}">
                  <a16:creationId xmlns:a16="http://schemas.microsoft.com/office/drawing/2014/main" id="{ADBA1292-B10F-47DE-A160-80ED3A2706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07" y="3657"/>
              <a:ext cx="713" cy="1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1739" name="Line 241">
              <a:extLst>
                <a:ext uri="{FF2B5EF4-FFF2-40B4-BE49-F238E27FC236}">
                  <a16:creationId xmlns:a16="http://schemas.microsoft.com/office/drawing/2014/main" id="{4733F373-241B-4650-960B-81A94C8D136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46" y="3657"/>
              <a:ext cx="713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740" name="Rectangle 242">
              <a:extLst>
                <a:ext uri="{FF2B5EF4-FFF2-40B4-BE49-F238E27FC236}">
                  <a16:creationId xmlns:a16="http://schemas.microsoft.com/office/drawing/2014/main" id="{F6268B34-D587-4924-AC55-D772C9E4C2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46" y="3657"/>
              <a:ext cx="713" cy="1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1741" name="Line 243">
              <a:extLst>
                <a:ext uri="{FF2B5EF4-FFF2-40B4-BE49-F238E27FC236}">
                  <a16:creationId xmlns:a16="http://schemas.microsoft.com/office/drawing/2014/main" id="{9D20B6F1-E6E9-4879-841C-00D37051333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86" y="3657"/>
              <a:ext cx="793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742" name="Rectangle 244">
              <a:extLst>
                <a:ext uri="{FF2B5EF4-FFF2-40B4-BE49-F238E27FC236}">
                  <a16:creationId xmlns:a16="http://schemas.microsoft.com/office/drawing/2014/main" id="{4A6B05ED-B2DE-4791-A3EA-9E85BB7A3B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86" y="3657"/>
              <a:ext cx="793" cy="1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1743" name="Line 245">
              <a:extLst>
                <a:ext uri="{FF2B5EF4-FFF2-40B4-BE49-F238E27FC236}">
                  <a16:creationId xmlns:a16="http://schemas.microsoft.com/office/drawing/2014/main" id="{5475B6CA-3419-4665-96E9-4472630AE0B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18" y="3839"/>
              <a:ext cx="690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744" name="Rectangle 246">
              <a:extLst>
                <a:ext uri="{FF2B5EF4-FFF2-40B4-BE49-F238E27FC236}">
                  <a16:creationId xmlns:a16="http://schemas.microsoft.com/office/drawing/2014/main" id="{577CE19A-CC02-4723-B571-84DCDA5597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18" y="3839"/>
              <a:ext cx="690" cy="1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1745" name="Line 247">
              <a:extLst>
                <a:ext uri="{FF2B5EF4-FFF2-40B4-BE49-F238E27FC236}">
                  <a16:creationId xmlns:a16="http://schemas.microsoft.com/office/drawing/2014/main" id="{FE885EB4-B7A3-4373-8EAB-E563F24300B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18" y="3861"/>
              <a:ext cx="690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746" name="Rectangle 248">
              <a:extLst>
                <a:ext uri="{FF2B5EF4-FFF2-40B4-BE49-F238E27FC236}">
                  <a16:creationId xmlns:a16="http://schemas.microsoft.com/office/drawing/2014/main" id="{F93AE4B7-9A68-4DE7-8A28-45135CF42F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18" y="3861"/>
              <a:ext cx="690" cy="1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1747" name="Line 249">
              <a:extLst>
                <a:ext uri="{FF2B5EF4-FFF2-40B4-BE49-F238E27FC236}">
                  <a16:creationId xmlns:a16="http://schemas.microsoft.com/office/drawing/2014/main" id="{BF60931A-67EB-4F85-AE62-3AB1EB61103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58" y="3839"/>
              <a:ext cx="690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748" name="Rectangle 250">
              <a:extLst>
                <a:ext uri="{FF2B5EF4-FFF2-40B4-BE49-F238E27FC236}">
                  <a16:creationId xmlns:a16="http://schemas.microsoft.com/office/drawing/2014/main" id="{4A98DFB5-9624-490A-8F56-ABB1D10F4B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8" y="3839"/>
              <a:ext cx="690" cy="1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1749" name="Line 251">
              <a:extLst>
                <a:ext uri="{FF2B5EF4-FFF2-40B4-BE49-F238E27FC236}">
                  <a16:creationId xmlns:a16="http://schemas.microsoft.com/office/drawing/2014/main" id="{2F3F1FCD-90E4-4ED6-8FBE-ABBA93662BE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58" y="3861"/>
              <a:ext cx="690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750" name="Rectangle 252">
              <a:extLst>
                <a:ext uri="{FF2B5EF4-FFF2-40B4-BE49-F238E27FC236}">
                  <a16:creationId xmlns:a16="http://schemas.microsoft.com/office/drawing/2014/main" id="{1D626303-3EDA-4600-8D74-F9C7CDE705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8" y="3861"/>
              <a:ext cx="690" cy="1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1751" name="Line 253">
              <a:extLst>
                <a:ext uri="{FF2B5EF4-FFF2-40B4-BE49-F238E27FC236}">
                  <a16:creationId xmlns:a16="http://schemas.microsoft.com/office/drawing/2014/main" id="{52289B90-3286-48F9-B8B5-A46384912E6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97" y="3839"/>
              <a:ext cx="771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752" name="Rectangle 254">
              <a:extLst>
                <a:ext uri="{FF2B5EF4-FFF2-40B4-BE49-F238E27FC236}">
                  <a16:creationId xmlns:a16="http://schemas.microsoft.com/office/drawing/2014/main" id="{081757B8-E796-4544-912F-3026437A3C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97" y="3839"/>
              <a:ext cx="771" cy="1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1753" name="Line 255">
              <a:extLst>
                <a:ext uri="{FF2B5EF4-FFF2-40B4-BE49-F238E27FC236}">
                  <a16:creationId xmlns:a16="http://schemas.microsoft.com/office/drawing/2014/main" id="{671866BB-95A8-4122-9889-4312CE44A75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97" y="3861"/>
              <a:ext cx="771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754" name="Rectangle 256">
              <a:extLst>
                <a:ext uri="{FF2B5EF4-FFF2-40B4-BE49-F238E27FC236}">
                  <a16:creationId xmlns:a16="http://schemas.microsoft.com/office/drawing/2014/main" id="{D215356D-C1B8-4E79-9826-A0DC802288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97" y="3861"/>
              <a:ext cx="771" cy="1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1755" name="Line 257">
              <a:extLst>
                <a:ext uri="{FF2B5EF4-FFF2-40B4-BE49-F238E27FC236}">
                  <a16:creationId xmlns:a16="http://schemas.microsoft.com/office/drawing/2014/main" id="{51100E6E-5DA3-4BA0-ADB5-24753262A95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75" y="1022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756" name="Rectangle 258">
              <a:extLst>
                <a:ext uri="{FF2B5EF4-FFF2-40B4-BE49-F238E27FC236}">
                  <a16:creationId xmlns:a16="http://schemas.microsoft.com/office/drawing/2014/main" id="{BF2A626C-3A86-411E-9E33-572A8794BB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5" y="1011"/>
              <a:ext cx="11" cy="1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1757" name="Rectangle 259">
              <a:extLst>
                <a:ext uri="{FF2B5EF4-FFF2-40B4-BE49-F238E27FC236}">
                  <a16:creationId xmlns:a16="http://schemas.microsoft.com/office/drawing/2014/main" id="{0AFDB785-7366-4195-9384-A8D3CC698C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" y="1011"/>
              <a:ext cx="34" cy="2957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1758" name="Rectangle 260">
              <a:extLst>
                <a:ext uri="{FF2B5EF4-FFF2-40B4-BE49-F238E27FC236}">
                  <a16:creationId xmlns:a16="http://schemas.microsoft.com/office/drawing/2014/main" id="{24C20932-98D1-4222-9334-6AC23B72F7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25" y="1043"/>
              <a:ext cx="34" cy="292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1759" name="Rectangle 261">
              <a:extLst>
                <a:ext uri="{FF2B5EF4-FFF2-40B4-BE49-F238E27FC236}">
                  <a16:creationId xmlns:a16="http://schemas.microsoft.com/office/drawing/2014/main" id="{ACEE067E-4857-4B2F-B5F4-750E0ACE7E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" y="1011"/>
              <a:ext cx="5530" cy="3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1760" name="Rectangle 262">
              <a:extLst>
                <a:ext uri="{FF2B5EF4-FFF2-40B4-BE49-F238E27FC236}">
                  <a16:creationId xmlns:a16="http://schemas.microsoft.com/office/drawing/2014/main" id="{AEC39C4C-2DBA-4135-9D0E-ADD3108AD0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" y="3936"/>
              <a:ext cx="5530" cy="3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21507" name="Rectangle 3">
            <a:extLst>
              <a:ext uri="{FF2B5EF4-FFF2-40B4-BE49-F238E27FC236}">
                <a16:creationId xmlns:a16="http://schemas.microsoft.com/office/drawing/2014/main" id="{19719148-BB17-4E33-8BF3-08829024E7E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260350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en-US" sz="2800" dirty="0"/>
              <a:t>Flexible Budget Performance Report</a:t>
            </a:r>
          </a:p>
        </p:txBody>
      </p:sp>
      <p:sp>
        <p:nvSpPr>
          <p:cNvPr id="21508" name="Text Box 11">
            <a:extLst>
              <a:ext uri="{FF2B5EF4-FFF2-40B4-BE49-F238E27FC236}">
                <a16:creationId xmlns:a16="http://schemas.microsoft.com/office/drawing/2014/main" id="{796577B7-5A10-4003-8CD2-7DEC40E779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314" y="2205038"/>
            <a:ext cx="19272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800" b="1" dirty="0" err="1">
                <a:latin typeface="Arial" panose="020B0604020202020204" pitchFamily="34" charset="0"/>
              </a:rPr>
              <a:t>CheeseCo</a:t>
            </a:r>
            <a:endParaRPr lang="en-US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567C3C-A5FC-4654-8C13-9819C23A4533}" type="slidenum">
              <a:rPr lang="en-GB" altLang="en-US" smtClean="0"/>
              <a:pPr/>
              <a:t>20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334904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>
            <a:extLst>
              <a:ext uri="{FF2B5EF4-FFF2-40B4-BE49-F238E27FC236}">
                <a16:creationId xmlns:a16="http://schemas.microsoft.com/office/drawing/2014/main" id="{9530CAFF-30F5-4FF4-8C23-9957547F22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3408" y="1556792"/>
            <a:ext cx="7128792" cy="12346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lnSpc>
                <a:spcPct val="90000"/>
              </a:lnSpc>
              <a:spcBef>
                <a:spcPct val="40000"/>
              </a:spcBef>
              <a:buFontTx/>
              <a:buNone/>
            </a:pPr>
            <a:r>
              <a:rPr lang="en-US" altLang="en-US" sz="2400" b="1" dirty="0">
                <a:solidFill>
                  <a:srgbClr val="FF0066"/>
                </a:solidFill>
                <a:latin typeface="Arial" panose="020B0604020202020204" pitchFamily="34" charset="0"/>
              </a:rPr>
              <a:t>Remember the question:</a:t>
            </a:r>
            <a:r>
              <a:rPr lang="en-US" altLang="en-US" sz="2400" b="1" dirty="0">
                <a:solidFill>
                  <a:schemeClr val="accent2"/>
                </a:solidFill>
                <a:latin typeface="Arial" panose="020B0604020202020204" pitchFamily="34" charset="0"/>
              </a:rPr>
              <a:t>  </a:t>
            </a:r>
          </a:p>
          <a:p>
            <a:pPr algn="ctr">
              <a:lnSpc>
                <a:spcPct val="90000"/>
              </a:lnSpc>
              <a:spcBef>
                <a:spcPct val="40000"/>
              </a:spcBef>
              <a:buFontTx/>
              <a:buNone/>
            </a:pPr>
            <a:r>
              <a:rPr lang="en-GB" altLang="en-US" sz="2400" b="1" dirty="0">
                <a:latin typeface="Arial" panose="020B0604020202020204" pitchFamily="34" charset="0"/>
              </a:rPr>
              <a:t>‘</a:t>
            </a:r>
            <a:r>
              <a:rPr lang="en-US" altLang="ja-JP" sz="2400" b="1" dirty="0">
                <a:latin typeface="Arial" panose="020B0604020202020204" pitchFamily="34" charset="0"/>
              </a:rPr>
              <a:t>How much of the total variance is due to activity and how much is due to cost control?’</a:t>
            </a:r>
            <a:endParaRPr lang="en-US" altLang="en-US" sz="2400" b="1" dirty="0">
              <a:latin typeface="Arial" panose="020B0604020202020204" pitchFamily="34" charset="0"/>
            </a:endParaRPr>
          </a:p>
        </p:txBody>
      </p:sp>
      <p:sp>
        <p:nvSpPr>
          <p:cNvPr id="22532" name="Rectangle 4">
            <a:extLst>
              <a:ext uri="{FF2B5EF4-FFF2-40B4-BE49-F238E27FC236}">
                <a16:creationId xmlns:a16="http://schemas.microsoft.com/office/drawing/2014/main" id="{FABF0237-0470-4FB5-8A35-7ADCDF1CD2C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188913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en-US" dirty="0"/>
              <a:t>Flexible Budget Performance Report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C6114A-052D-4ADA-88A0-A87FB84F929E}" type="slidenum">
              <a:rPr lang="en-GB" altLang="en-US" smtClean="0"/>
              <a:pPr/>
              <a:t>21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933498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Group 238">
            <a:extLst>
              <a:ext uri="{FF2B5EF4-FFF2-40B4-BE49-F238E27FC236}">
                <a16:creationId xmlns:a16="http://schemas.microsoft.com/office/drawing/2014/main" id="{79CD1C7A-7FD9-4018-9C8F-EC43CC7E6BB2}"/>
              </a:ext>
            </a:extLst>
          </p:cNvPr>
          <p:cNvGrpSpPr>
            <a:grpSpLocks/>
          </p:cNvGrpSpPr>
          <p:nvPr/>
        </p:nvGrpSpPr>
        <p:grpSpPr bwMode="auto">
          <a:xfrm>
            <a:off x="2055814" y="1403896"/>
            <a:ext cx="8404225" cy="4667250"/>
            <a:chOff x="335" y="1152"/>
            <a:chExt cx="5294" cy="2940"/>
          </a:xfrm>
        </p:grpSpPr>
        <p:sp>
          <p:nvSpPr>
            <p:cNvPr id="23639" name="Rectangle 237">
              <a:extLst>
                <a:ext uri="{FF2B5EF4-FFF2-40B4-BE49-F238E27FC236}">
                  <a16:creationId xmlns:a16="http://schemas.microsoft.com/office/drawing/2014/main" id="{1FF5D735-9394-45D6-B25A-D5A32186C0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8" y="1164"/>
              <a:ext cx="5268" cy="2916"/>
            </a:xfrm>
            <a:prstGeom prst="rect">
              <a:avLst/>
            </a:prstGeom>
            <a:noFill/>
            <a:ln w="50800">
              <a:solidFill>
                <a:srgbClr val="FFFF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3640" name="Line 91">
              <a:extLst>
                <a:ext uri="{FF2B5EF4-FFF2-40B4-BE49-F238E27FC236}">
                  <a16:creationId xmlns:a16="http://schemas.microsoft.com/office/drawing/2014/main" id="{EC644BD1-11D9-49C3-B874-E4F88F4ABEC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8" y="1164"/>
              <a:ext cx="5268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641" name="Rectangle 92">
              <a:extLst>
                <a:ext uri="{FF2B5EF4-FFF2-40B4-BE49-F238E27FC236}">
                  <a16:creationId xmlns:a16="http://schemas.microsoft.com/office/drawing/2014/main" id="{F3A014F9-7C20-44B7-A229-A826FAF00B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8" y="1164"/>
              <a:ext cx="5268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3642" name="Line 93">
              <a:extLst>
                <a:ext uri="{FF2B5EF4-FFF2-40B4-BE49-F238E27FC236}">
                  <a16:creationId xmlns:a16="http://schemas.microsoft.com/office/drawing/2014/main" id="{435481B6-7A4F-4303-8C4C-C2D414A7B00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8" y="1164"/>
              <a:ext cx="1" cy="2916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643" name="Rectangle 94">
              <a:extLst>
                <a:ext uri="{FF2B5EF4-FFF2-40B4-BE49-F238E27FC236}">
                  <a16:creationId xmlns:a16="http://schemas.microsoft.com/office/drawing/2014/main" id="{08FB19D8-7EDA-49FB-9C72-212EB62732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8" y="1164"/>
              <a:ext cx="13" cy="2916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3644" name="Rectangle 95">
              <a:extLst>
                <a:ext uri="{FF2B5EF4-FFF2-40B4-BE49-F238E27FC236}">
                  <a16:creationId xmlns:a16="http://schemas.microsoft.com/office/drawing/2014/main" id="{94531936-079C-4E6D-98C2-489F83F80D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8" y="1164"/>
              <a:ext cx="5268" cy="2916"/>
            </a:xfrm>
            <a:prstGeom prst="rect">
              <a:avLst/>
            </a:prstGeom>
            <a:solidFill>
              <a:srgbClr val="CCFF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3645" name="Rectangle 96">
              <a:extLst>
                <a:ext uri="{FF2B5EF4-FFF2-40B4-BE49-F238E27FC236}">
                  <a16:creationId xmlns:a16="http://schemas.microsoft.com/office/drawing/2014/main" id="{513FCCBB-6446-4A7E-84C7-0A662BFA27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09" y="1286"/>
              <a:ext cx="435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Static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46" name="Rectangle 97">
              <a:extLst>
                <a:ext uri="{FF2B5EF4-FFF2-40B4-BE49-F238E27FC236}">
                  <a16:creationId xmlns:a16="http://schemas.microsoft.com/office/drawing/2014/main" id="{0970D039-1D11-4CA9-B713-6709565EE9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94" y="1286"/>
              <a:ext cx="4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Actual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47" name="Rectangle 98">
              <a:extLst>
                <a:ext uri="{FF2B5EF4-FFF2-40B4-BE49-F238E27FC236}">
                  <a16:creationId xmlns:a16="http://schemas.microsoft.com/office/drawing/2014/main" id="{316C23D5-740E-46B8-B72F-FEBA29AC21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44" y="1493"/>
              <a:ext cx="552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Budget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48" name="Rectangle 99">
              <a:extLst>
                <a:ext uri="{FF2B5EF4-FFF2-40B4-BE49-F238E27FC236}">
                  <a16:creationId xmlns:a16="http://schemas.microsoft.com/office/drawing/2014/main" id="{DABD7670-88C7-478E-B40E-64F0273697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55" y="1493"/>
              <a:ext cx="57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Results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49" name="Rectangle 100">
              <a:extLst>
                <a:ext uri="{FF2B5EF4-FFF2-40B4-BE49-F238E27FC236}">
                  <a16:creationId xmlns:a16="http://schemas.microsoft.com/office/drawing/2014/main" id="{6A79AA55-7D52-4D1E-9704-AF9A4DFFEF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23" y="1493"/>
              <a:ext cx="75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Variances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50" name="Rectangle 101">
              <a:extLst>
                <a:ext uri="{FF2B5EF4-FFF2-40B4-BE49-F238E27FC236}">
                  <a16:creationId xmlns:a16="http://schemas.microsoft.com/office/drawing/2014/main" id="{15C5D665-245D-4A16-9EDB-3FDBC4EE3A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" y="1798"/>
              <a:ext cx="112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Machine hours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51" name="Rectangle 102">
              <a:extLst>
                <a:ext uri="{FF2B5EF4-FFF2-40B4-BE49-F238E27FC236}">
                  <a16:creationId xmlns:a16="http://schemas.microsoft.com/office/drawing/2014/main" id="{5F021F8C-DFE7-4127-95A2-A2B350E401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1798"/>
              <a:ext cx="4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10,000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52" name="Rectangle 103">
              <a:extLst>
                <a:ext uri="{FF2B5EF4-FFF2-40B4-BE49-F238E27FC236}">
                  <a16:creationId xmlns:a16="http://schemas.microsoft.com/office/drawing/2014/main" id="{242CCD0A-46DE-434D-9112-3DBCE911AB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79" y="1798"/>
              <a:ext cx="17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53" name="Rectangle 104">
              <a:extLst>
                <a:ext uri="{FF2B5EF4-FFF2-40B4-BE49-F238E27FC236}">
                  <a16:creationId xmlns:a16="http://schemas.microsoft.com/office/drawing/2014/main" id="{D2FA2C7E-9DFF-4954-9FC7-245D36FFEB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1798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54" name="Rectangle 105">
              <a:extLst>
                <a:ext uri="{FF2B5EF4-FFF2-40B4-BE49-F238E27FC236}">
                  <a16:creationId xmlns:a16="http://schemas.microsoft.com/office/drawing/2014/main" id="{015A8EC8-2840-4748-8417-2F1BFD3F21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64" y="1798"/>
              <a:ext cx="40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8,000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55" name="Rectangle 106">
              <a:extLst>
                <a:ext uri="{FF2B5EF4-FFF2-40B4-BE49-F238E27FC236}">
                  <a16:creationId xmlns:a16="http://schemas.microsoft.com/office/drawing/2014/main" id="{367388A6-34C3-4175-9EEB-96FA91F5C7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16" y="1798"/>
              <a:ext cx="17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56" name="Rectangle 107">
              <a:extLst>
                <a:ext uri="{FF2B5EF4-FFF2-40B4-BE49-F238E27FC236}">
                  <a16:creationId xmlns:a16="http://schemas.microsoft.com/office/drawing/2014/main" id="{DEBFE458-AA5E-47F5-9B37-04AF2A17E0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25" y="1798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57" name="Rectangle 108">
              <a:extLst>
                <a:ext uri="{FF2B5EF4-FFF2-40B4-BE49-F238E27FC236}">
                  <a16:creationId xmlns:a16="http://schemas.microsoft.com/office/drawing/2014/main" id="{35F34D5E-0809-4E25-9226-18EA16DB53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32" y="1798"/>
              <a:ext cx="40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2,000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58" name="Rectangle 109">
              <a:extLst>
                <a:ext uri="{FF2B5EF4-FFF2-40B4-BE49-F238E27FC236}">
                  <a16:creationId xmlns:a16="http://schemas.microsoft.com/office/drawing/2014/main" id="{80ACCE94-F1FB-48DD-A570-7F60E9833C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50" y="1798"/>
              <a:ext cx="16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 U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59" name="Rectangle 110">
              <a:extLst>
                <a:ext uri="{FF2B5EF4-FFF2-40B4-BE49-F238E27FC236}">
                  <a16:creationId xmlns:a16="http://schemas.microsoft.com/office/drawing/2014/main" id="{F2647659-C4CD-4218-A6C5-0F54746B53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" y="2103"/>
              <a:ext cx="108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Variable costs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60" name="Rectangle 111">
              <a:extLst>
                <a:ext uri="{FF2B5EF4-FFF2-40B4-BE49-F238E27FC236}">
                  <a16:creationId xmlns:a16="http://schemas.microsoft.com/office/drawing/2014/main" id="{C6DC2E48-5573-4ED8-9DE9-CA2F001DAD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" y="2311"/>
              <a:ext cx="17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61" name="Rectangle 112">
              <a:extLst>
                <a:ext uri="{FF2B5EF4-FFF2-40B4-BE49-F238E27FC236}">
                  <a16:creationId xmlns:a16="http://schemas.microsoft.com/office/drawing/2014/main" id="{D085F51E-BA7D-4C99-808D-6ECB7E2AAA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3" y="2311"/>
              <a:ext cx="115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Indirect labour</a:t>
              </a:r>
            </a:p>
          </p:txBody>
        </p:sp>
        <p:sp>
          <p:nvSpPr>
            <p:cNvPr id="23662" name="Rectangle 113">
              <a:extLst>
                <a:ext uri="{FF2B5EF4-FFF2-40B4-BE49-F238E27FC236}">
                  <a16:creationId xmlns:a16="http://schemas.microsoft.com/office/drawing/2014/main" id="{5E18184B-98B4-4537-92BC-9B06F8EB3C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7" y="2311"/>
              <a:ext cx="0" cy="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GB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63" name="Rectangle 114">
              <a:extLst>
                <a:ext uri="{FF2B5EF4-FFF2-40B4-BE49-F238E27FC236}">
                  <a16:creationId xmlns:a16="http://schemas.microsoft.com/office/drawing/2014/main" id="{AF659AA4-5FC1-4D00-8923-A79F970027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2311"/>
              <a:ext cx="4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40,000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64" name="Rectangle 115">
              <a:extLst>
                <a:ext uri="{FF2B5EF4-FFF2-40B4-BE49-F238E27FC236}">
                  <a16:creationId xmlns:a16="http://schemas.microsoft.com/office/drawing/2014/main" id="{33197A3F-4663-4000-8711-98ACACE6D4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79" y="2311"/>
              <a:ext cx="177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£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65" name="Rectangle 116">
              <a:extLst>
                <a:ext uri="{FF2B5EF4-FFF2-40B4-BE49-F238E27FC236}">
                  <a16:creationId xmlns:a16="http://schemas.microsoft.com/office/drawing/2014/main" id="{BA53771D-15B6-484B-BCCF-C5BF3A8BCB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75" y="2311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66" name="Rectangle 117">
              <a:extLst>
                <a:ext uri="{FF2B5EF4-FFF2-40B4-BE49-F238E27FC236}">
                  <a16:creationId xmlns:a16="http://schemas.microsoft.com/office/drawing/2014/main" id="{A4A6231C-2721-4B80-95F6-251EB886FE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3" y="2311"/>
              <a:ext cx="4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34,000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67" name="Rectangle 118">
              <a:extLst>
                <a:ext uri="{FF2B5EF4-FFF2-40B4-BE49-F238E27FC236}">
                  <a16:creationId xmlns:a16="http://schemas.microsoft.com/office/drawing/2014/main" id="{393A84D0-B08E-4E9D-90C7-DAE1DE9B7A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16" y="2311"/>
              <a:ext cx="133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£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68" name="Rectangle 119">
              <a:extLst>
                <a:ext uri="{FF2B5EF4-FFF2-40B4-BE49-F238E27FC236}">
                  <a16:creationId xmlns:a16="http://schemas.microsoft.com/office/drawing/2014/main" id="{02218566-AA57-4192-9D1A-A76155C212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60" y="2311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69" name="Rectangle 120">
              <a:extLst>
                <a:ext uri="{FF2B5EF4-FFF2-40B4-BE49-F238E27FC236}">
                  <a16:creationId xmlns:a16="http://schemas.microsoft.com/office/drawing/2014/main" id="{F07F2040-1AB5-45A5-B74A-385E5245C9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3" y="2311"/>
              <a:ext cx="4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£6,000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70" name="Rectangle 121">
              <a:extLst>
                <a:ext uri="{FF2B5EF4-FFF2-40B4-BE49-F238E27FC236}">
                  <a16:creationId xmlns:a16="http://schemas.microsoft.com/office/drawing/2014/main" id="{448E76FC-5ACC-43E7-9BCE-AA9AB92890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63" y="2311"/>
              <a:ext cx="142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339933"/>
                  </a:solidFill>
                  <a:latin typeface="Arial" panose="020B0604020202020204" pitchFamily="34" charset="0"/>
                </a:rPr>
                <a:t> F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71" name="Rectangle 122">
              <a:extLst>
                <a:ext uri="{FF2B5EF4-FFF2-40B4-BE49-F238E27FC236}">
                  <a16:creationId xmlns:a16="http://schemas.microsoft.com/office/drawing/2014/main" id="{6507B2D8-9FA5-4D98-8800-00913D9387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" y="2518"/>
              <a:ext cx="1542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 Indirect materials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72" name="Rectangle 123">
              <a:extLst>
                <a:ext uri="{FF2B5EF4-FFF2-40B4-BE49-F238E27FC236}">
                  <a16:creationId xmlns:a16="http://schemas.microsoft.com/office/drawing/2014/main" id="{D0D29240-88AC-43B4-9FA3-4E9A761FF6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2518"/>
              <a:ext cx="4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30,000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73" name="Rectangle 124">
              <a:extLst>
                <a:ext uri="{FF2B5EF4-FFF2-40B4-BE49-F238E27FC236}">
                  <a16:creationId xmlns:a16="http://schemas.microsoft.com/office/drawing/2014/main" id="{549B1DED-06E7-402B-8E5B-C2A92527F2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79" y="2518"/>
              <a:ext cx="17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74" name="Rectangle 125">
              <a:extLst>
                <a:ext uri="{FF2B5EF4-FFF2-40B4-BE49-F238E27FC236}">
                  <a16:creationId xmlns:a16="http://schemas.microsoft.com/office/drawing/2014/main" id="{567D2446-E7AC-4DF0-B0D3-1D5A0A247C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2518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75" name="Rectangle 126">
              <a:extLst>
                <a:ext uri="{FF2B5EF4-FFF2-40B4-BE49-F238E27FC236}">
                  <a16:creationId xmlns:a16="http://schemas.microsoft.com/office/drawing/2014/main" id="{89B7A026-7C73-4FF3-9E15-50CAA2771F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3" y="2518"/>
              <a:ext cx="4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25,500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76" name="Rectangle 127">
              <a:extLst>
                <a:ext uri="{FF2B5EF4-FFF2-40B4-BE49-F238E27FC236}">
                  <a16:creationId xmlns:a16="http://schemas.microsoft.com/office/drawing/2014/main" id="{83E6DFD8-AFFA-4CA4-A354-31D645E211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16" y="2518"/>
              <a:ext cx="132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77" name="Rectangle 128">
              <a:extLst>
                <a:ext uri="{FF2B5EF4-FFF2-40B4-BE49-F238E27FC236}">
                  <a16:creationId xmlns:a16="http://schemas.microsoft.com/office/drawing/2014/main" id="{FA8D66FC-6315-4CFA-8E45-7C80CD1750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3" y="2518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78" name="Rectangle 129">
              <a:extLst>
                <a:ext uri="{FF2B5EF4-FFF2-40B4-BE49-F238E27FC236}">
                  <a16:creationId xmlns:a16="http://schemas.microsoft.com/office/drawing/2014/main" id="{15DE580A-BD81-4244-A88F-A6E0E82BD7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45" y="2518"/>
              <a:ext cx="40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4,500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79" name="Rectangle 130">
              <a:extLst>
                <a:ext uri="{FF2B5EF4-FFF2-40B4-BE49-F238E27FC236}">
                  <a16:creationId xmlns:a16="http://schemas.microsoft.com/office/drawing/2014/main" id="{20A26E4A-FCB3-4641-951A-013DD35793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63" y="2518"/>
              <a:ext cx="142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339933"/>
                  </a:solidFill>
                  <a:latin typeface="Arial" panose="020B0604020202020204" pitchFamily="34" charset="0"/>
                </a:rPr>
                <a:t> F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80" name="Rectangle 131">
              <a:extLst>
                <a:ext uri="{FF2B5EF4-FFF2-40B4-BE49-F238E27FC236}">
                  <a16:creationId xmlns:a16="http://schemas.microsoft.com/office/drawing/2014/main" id="{D9B3BA4D-A4FA-4764-BE1F-CE651B0351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" y="2726"/>
              <a:ext cx="70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 Power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81" name="Rectangle 132">
              <a:extLst>
                <a:ext uri="{FF2B5EF4-FFF2-40B4-BE49-F238E27FC236}">
                  <a16:creationId xmlns:a16="http://schemas.microsoft.com/office/drawing/2014/main" id="{0B0B4281-F034-4AC6-86FB-01727D6EF1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79" y="2726"/>
              <a:ext cx="40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5,000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82" name="Rectangle 133">
              <a:extLst>
                <a:ext uri="{FF2B5EF4-FFF2-40B4-BE49-F238E27FC236}">
                  <a16:creationId xmlns:a16="http://schemas.microsoft.com/office/drawing/2014/main" id="{D692F295-21BA-4047-8354-40A229B19E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79" y="2726"/>
              <a:ext cx="22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83" name="Rectangle 134">
              <a:extLst>
                <a:ext uri="{FF2B5EF4-FFF2-40B4-BE49-F238E27FC236}">
                  <a16:creationId xmlns:a16="http://schemas.microsoft.com/office/drawing/2014/main" id="{48E02FF6-153D-42EF-A870-98099D327F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40" y="2726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84" name="Rectangle 135">
              <a:extLst>
                <a:ext uri="{FF2B5EF4-FFF2-40B4-BE49-F238E27FC236}">
                  <a16:creationId xmlns:a16="http://schemas.microsoft.com/office/drawing/2014/main" id="{7795E41F-582E-4C0A-99F4-774483213C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64" y="2726"/>
              <a:ext cx="40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3,800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85" name="Rectangle 136">
              <a:extLst>
                <a:ext uri="{FF2B5EF4-FFF2-40B4-BE49-F238E27FC236}">
                  <a16:creationId xmlns:a16="http://schemas.microsoft.com/office/drawing/2014/main" id="{1D4DE8CE-78C1-45A3-B86C-86F676AB7E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16" y="2726"/>
              <a:ext cx="17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86" name="Rectangle 137">
              <a:extLst>
                <a:ext uri="{FF2B5EF4-FFF2-40B4-BE49-F238E27FC236}">
                  <a16:creationId xmlns:a16="http://schemas.microsoft.com/office/drawing/2014/main" id="{68EE587F-8ADD-48C8-A366-71E2996915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25" y="2726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87" name="Rectangle 138">
              <a:extLst>
                <a:ext uri="{FF2B5EF4-FFF2-40B4-BE49-F238E27FC236}">
                  <a16:creationId xmlns:a16="http://schemas.microsoft.com/office/drawing/2014/main" id="{CDAA1244-56DC-4A1B-AF84-94F3A4CAB5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45" y="2726"/>
              <a:ext cx="40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1,200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88" name="Rectangle 139">
              <a:extLst>
                <a:ext uri="{FF2B5EF4-FFF2-40B4-BE49-F238E27FC236}">
                  <a16:creationId xmlns:a16="http://schemas.microsoft.com/office/drawing/2014/main" id="{A1ED631B-B67C-4108-8760-2022B2DB9A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63" y="2726"/>
              <a:ext cx="142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339933"/>
                  </a:solidFill>
                  <a:latin typeface="Arial" panose="020B0604020202020204" pitchFamily="34" charset="0"/>
                </a:rPr>
                <a:t> F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89" name="Rectangle 140">
              <a:extLst>
                <a:ext uri="{FF2B5EF4-FFF2-40B4-BE49-F238E27FC236}">
                  <a16:creationId xmlns:a16="http://schemas.microsoft.com/office/drawing/2014/main" id="{48265912-4CD3-469F-A875-EEFC9D74E8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" y="3031"/>
              <a:ext cx="88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Fixed costs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90" name="Rectangle 141">
              <a:extLst>
                <a:ext uri="{FF2B5EF4-FFF2-40B4-BE49-F238E27FC236}">
                  <a16:creationId xmlns:a16="http://schemas.microsoft.com/office/drawing/2014/main" id="{A3FAE8CF-047A-4ACF-A34D-26F3010DA7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" y="3238"/>
              <a:ext cx="11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 Depreciation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91" name="Rectangle 142">
              <a:extLst>
                <a:ext uri="{FF2B5EF4-FFF2-40B4-BE49-F238E27FC236}">
                  <a16:creationId xmlns:a16="http://schemas.microsoft.com/office/drawing/2014/main" id="{93F30D2B-62C4-454B-AAB0-9987DC2725E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3238"/>
              <a:ext cx="4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12,000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92" name="Rectangle 143">
              <a:extLst>
                <a:ext uri="{FF2B5EF4-FFF2-40B4-BE49-F238E27FC236}">
                  <a16:creationId xmlns:a16="http://schemas.microsoft.com/office/drawing/2014/main" id="{7BBCB93A-75F6-4934-969D-4B266C12FD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79" y="3238"/>
              <a:ext cx="17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93" name="Rectangle 144">
              <a:extLst>
                <a:ext uri="{FF2B5EF4-FFF2-40B4-BE49-F238E27FC236}">
                  <a16:creationId xmlns:a16="http://schemas.microsoft.com/office/drawing/2014/main" id="{D668C9A2-59A4-442D-BD30-88BACD0447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3238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94" name="Rectangle 145">
              <a:extLst>
                <a:ext uri="{FF2B5EF4-FFF2-40B4-BE49-F238E27FC236}">
                  <a16:creationId xmlns:a16="http://schemas.microsoft.com/office/drawing/2014/main" id="{35542AFD-0FDA-4910-BB55-379394C9E6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3" y="3238"/>
              <a:ext cx="4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12,000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95" name="Rectangle 146">
              <a:extLst>
                <a:ext uri="{FF2B5EF4-FFF2-40B4-BE49-F238E27FC236}">
                  <a16:creationId xmlns:a16="http://schemas.microsoft.com/office/drawing/2014/main" id="{113FD081-AAF2-4F27-A3F6-14AD036F3F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16" y="3238"/>
              <a:ext cx="132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96" name="Rectangle 147">
              <a:extLst>
                <a:ext uri="{FF2B5EF4-FFF2-40B4-BE49-F238E27FC236}">
                  <a16:creationId xmlns:a16="http://schemas.microsoft.com/office/drawing/2014/main" id="{4B89AC45-D2E5-4413-8068-5212AC64DD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3" y="3238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97" name="Rectangle 148">
              <a:extLst>
                <a:ext uri="{FF2B5EF4-FFF2-40B4-BE49-F238E27FC236}">
                  <a16:creationId xmlns:a16="http://schemas.microsoft.com/office/drawing/2014/main" id="{09D0E4E2-9931-49C5-8BEF-13E2615019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49" y="3238"/>
              <a:ext cx="52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      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98" name="Rectangle 149">
              <a:extLst>
                <a:ext uri="{FF2B5EF4-FFF2-40B4-BE49-F238E27FC236}">
                  <a16:creationId xmlns:a16="http://schemas.microsoft.com/office/drawing/2014/main" id="{1ECD68B7-E430-4316-8539-5ED7D0222E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" y="3446"/>
              <a:ext cx="97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 Insurance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699" name="Rectangle 150">
              <a:extLst>
                <a:ext uri="{FF2B5EF4-FFF2-40B4-BE49-F238E27FC236}">
                  <a16:creationId xmlns:a16="http://schemas.microsoft.com/office/drawing/2014/main" id="{EF803A4B-23A2-404E-9591-7576D710B5A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79" y="3446"/>
              <a:ext cx="40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2,000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700" name="Rectangle 151">
              <a:extLst>
                <a:ext uri="{FF2B5EF4-FFF2-40B4-BE49-F238E27FC236}">
                  <a16:creationId xmlns:a16="http://schemas.microsoft.com/office/drawing/2014/main" id="{61D8937E-E578-4131-B176-D41D309B2A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79" y="3446"/>
              <a:ext cx="22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701" name="Rectangle 152">
              <a:extLst>
                <a:ext uri="{FF2B5EF4-FFF2-40B4-BE49-F238E27FC236}">
                  <a16:creationId xmlns:a16="http://schemas.microsoft.com/office/drawing/2014/main" id="{CB2DCE20-22AF-4770-B106-C3D0CC10BD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40" y="3446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702" name="Rectangle 153">
              <a:extLst>
                <a:ext uri="{FF2B5EF4-FFF2-40B4-BE49-F238E27FC236}">
                  <a16:creationId xmlns:a16="http://schemas.microsoft.com/office/drawing/2014/main" id="{3200241F-C4E5-44E6-8011-83CB51B58D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64" y="3446"/>
              <a:ext cx="40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2,050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703" name="Rectangle 154">
              <a:extLst>
                <a:ext uri="{FF2B5EF4-FFF2-40B4-BE49-F238E27FC236}">
                  <a16:creationId xmlns:a16="http://schemas.microsoft.com/office/drawing/2014/main" id="{3FB199A7-FDD7-4ED9-80F6-72CCBBF60F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16" y="3446"/>
              <a:ext cx="17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704" name="Rectangle 155">
              <a:extLst>
                <a:ext uri="{FF2B5EF4-FFF2-40B4-BE49-F238E27FC236}">
                  <a16:creationId xmlns:a16="http://schemas.microsoft.com/office/drawing/2014/main" id="{AC0C2466-2FC4-470C-8B50-D43A82C810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25" y="3446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705" name="Rectangle 156">
              <a:extLst>
                <a:ext uri="{FF2B5EF4-FFF2-40B4-BE49-F238E27FC236}">
                  <a16:creationId xmlns:a16="http://schemas.microsoft.com/office/drawing/2014/main" id="{CBB7D037-ABE8-4E7C-812F-25117C1BAB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7" y="3446"/>
              <a:ext cx="222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50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706" name="Rectangle 157">
              <a:extLst>
                <a:ext uri="{FF2B5EF4-FFF2-40B4-BE49-F238E27FC236}">
                  <a16:creationId xmlns:a16="http://schemas.microsoft.com/office/drawing/2014/main" id="{3E648509-DCEB-47A1-815C-0C1280FA58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02" y="3446"/>
              <a:ext cx="11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U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707" name="Rectangle 158">
              <a:extLst>
                <a:ext uri="{FF2B5EF4-FFF2-40B4-BE49-F238E27FC236}">
                  <a16:creationId xmlns:a16="http://schemas.microsoft.com/office/drawing/2014/main" id="{B95BB957-1864-4130-A262-280B6EC128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" y="3751"/>
              <a:ext cx="160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Total overhead costs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708" name="Rectangle 159">
              <a:extLst>
                <a:ext uri="{FF2B5EF4-FFF2-40B4-BE49-F238E27FC236}">
                  <a16:creationId xmlns:a16="http://schemas.microsoft.com/office/drawing/2014/main" id="{2019581F-CC5A-4D76-BF4D-C98082D236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3751"/>
              <a:ext cx="4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89,000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709" name="Rectangle 160">
              <a:extLst>
                <a:ext uri="{FF2B5EF4-FFF2-40B4-BE49-F238E27FC236}">
                  <a16:creationId xmlns:a16="http://schemas.microsoft.com/office/drawing/2014/main" id="{E486C9C1-6762-4055-A425-37F036943D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79" y="3751"/>
              <a:ext cx="177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£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710" name="Rectangle 161">
              <a:extLst>
                <a:ext uri="{FF2B5EF4-FFF2-40B4-BE49-F238E27FC236}">
                  <a16:creationId xmlns:a16="http://schemas.microsoft.com/office/drawing/2014/main" id="{7A1D84E9-35A7-465B-9395-E130D99E8E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75" y="3751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711" name="Rectangle 162">
              <a:extLst>
                <a:ext uri="{FF2B5EF4-FFF2-40B4-BE49-F238E27FC236}">
                  <a16:creationId xmlns:a16="http://schemas.microsoft.com/office/drawing/2014/main" id="{F34B1BBC-E6EA-4D38-B333-20B407FE14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3" y="3751"/>
              <a:ext cx="48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77,350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712" name="Rectangle 163">
              <a:extLst>
                <a:ext uri="{FF2B5EF4-FFF2-40B4-BE49-F238E27FC236}">
                  <a16:creationId xmlns:a16="http://schemas.microsoft.com/office/drawing/2014/main" id="{81CAF802-3A85-4503-9F91-A7CED6F8BD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16" y="3751"/>
              <a:ext cx="133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£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713" name="Rectangle 164">
              <a:extLst>
                <a:ext uri="{FF2B5EF4-FFF2-40B4-BE49-F238E27FC236}">
                  <a16:creationId xmlns:a16="http://schemas.microsoft.com/office/drawing/2014/main" id="{A8DFE7C6-6973-481B-B9E5-19B4920246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60" y="3751"/>
              <a:ext cx="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714" name="Rectangle 165">
              <a:extLst>
                <a:ext uri="{FF2B5EF4-FFF2-40B4-BE49-F238E27FC236}">
                  <a16:creationId xmlns:a16="http://schemas.microsoft.com/office/drawing/2014/main" id="{C0D7325E-87B9-4DE1-BA90-49B7B48F2D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62" y="3738"/>
              <a:ext cx="57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600080"/>
                  </a:solidFill>
                  <a:latin typeface="Arial" panose="020B0604020202020204" pitchFamily="34" charset="0"/>
                </a:rPr>
                <a:t>£11,650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715" name="Rectangle 166">
              <a:extLst>
                <a:ext uri="{FF2B5EF4-FFF2-40B4-BE49-F238E27FC236}">
                  <a16:creationId xmlns:a16="http://schemas.microsoft.com/office/drawing/2014/main" id="{6B356E7B-50B2-4BD7-8EF0-3CCE4F6B01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63" y="3738"/>
              <a:ext cx="142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solidFill>
                    <a:srgbClr val="339933"/>
                  </a:solidFill>
                  <a:latin typeface="Arial" panose="020B0604020202020204" pitchFamily="34" charset="0"/>
                </a:rPr>
                <a:t> F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23716" name="Line 167">
              <a:extLst>
                <a:ext uri="{FF2B5EF4-FFF2-40B4-BE49-F238E27FC236}">
                  <a16:creationId xmlns:a16="http://schemas.microsoft.com/office/drawing/2014/main" id="{281ABCFF-071C-4D00-AA5D-B0169937606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48" y="1164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717" name="Rectangle 168">
              <a:extLst>
                <a:ext uri="{FF2B5EF4-FFF2-40B4-BE49-F238E27FC236}">
                  <a16:creationId xmlns:a16="http://schemas.microsoft.com/office/drawing/2014/main" id="{979E4BB6-67BE-487E-9F07-B97C5F1EEE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8" y="1152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3718" name="Line 169">
              <a:extLst>
                <a:ext uri="{FF2B5EF4-FFF2-40B4-BE49-F238E27FC236}">
                  <a16:creationId xmlns:a16="http://schemas.microsoft.com/office/drawing/2014/main" id="{315F9E9F-6A33-452B-9936-2CF1BA467A7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603" y="1164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719" name="Rectangle 170">
              <a:extLst>
                <a:ext uri="{FF2B5EF4-FFF2-40B4-BE49-F238E27FC236}">
                  <a16:creationId xmlns:a16="http://schemas.microsoft.com/office/drawing/2014/main" id="{CBFCADA9-B9D7-4EDC-A5CE-8C78DBEC6C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03" y="1152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3720" name="Line 171">
              <a:extLst>
                <a:ext uri="{FF2B5EF4-FFF2-40B4-BE49-F238E27FC236}">
                  <a16:creationId xmlns:a16="http://schemas.microsoft.com/office/drawing/2014/main" id="{DAA3DA6F-6FC0-4FA7-8CB9-EE21F33BB43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387" y="1164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721" name="Rectangle 172">
              <a:extLst>
                <a:ext uri="{FF2B5EF4-FFF2-40B4-BE49-F238E27FC236}">
                  <a16:creationId xmlns:a16="http://schemas.microsoft.com/office/drawing/2014/main" id="{D1EE3A9D-1436-4258-A266-2A8FFB6C8D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87" y="1152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3722" name="Line 173">
              <a:extLst>
                <a:ext uri="{FF2B5EF4-FFF2-40B4-BE49-F238E27FC236}">
                  <a16:creationId xmlns:a16="http://schemas.microsoft.com/office/drawing/2014/main" id="{CA269373-D106-46CB-A599-D0300431390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276" y="1164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723" name="Rectangle 174">
              <a:extLst>
                <a:ext uri="{FF2B5EF4-FFF2-40B4-BE49-F238E27FC236}">
                  <a16:creationId xmlns:a16="http://schemas.microsoft.com/office/drawing/2014/main" id="{175CFBC0-3277-456A-8006-9DCF286423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76" y="1152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3724" name="Line 175">
              <a:extLst>
                <a:ext uri="{FF2B5EF4-FFF2-40B4-BE49-F238E27FC236}">
                  <a16:creationId xmlns:a16="http://schemas.microsoft.com/office/drawing/2014/main" id="{42D9AE75-193F-4C48-B700-8D10A0BF4EFB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524" y="1164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725" name="Rectangle 176">
              <a:extLst>
                <a:ext uri="{FF2B5EF4-FFF2-40B4-BE49-F238E27FC236}">
                  <a16:creationId xmlns:a16="http://schemas.microsoft.com/office/drawing/2014/main" id="{E4269337-B784-4FA1-ACA8-261822C7DB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24" y="1152"/>
              <a:ext cx="14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3726" name="Line 177">
              <a:extLst>
                <a:ext uri="{FF2B5EF4-FFF2-40B4-BE49-F238E27FC236}">
                  <a16:creationId xmlns:a16="http://schemas.microsoft.com/office/drawing/2014/main" id="{39F7F97E-5A81-4C0C-90ED-CD5D4FE7F72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361" y="1164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727" name="Rectangle 178">
              <a:extLst>
                <a:ext uri="{FF2B5EF4-FFF2-40B4-BE49-F238E27FC236}">
                  <a16:creationId xmlns:a16="http://schemas.microsoft.com/office/drawing/2014/main" id="{DA959A14-373D-4E6B-A906-09B7B52F26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61" y="1152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3728" name="Line 179">
              <a:extLst>
                <a:ext uri="{FF2B5EF4-FFF2-40B4-BE49-F238E27FC236}">
                  <a16:creationId xmlns:a16="http://schemas.microsoft.com/office/drawing/2014/main" id="{692E2FBD-18A0-4C14-A7F3-9A69E4AF747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609" y="1164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729" name="Rectangle 180">
              <a:extLst>
                <a:ext uri="{FF2B5EF4-FFF2-40B4-BE49-F238E27FC236}">
                  <a16:creationId xmlns:a16="http://schemas.microsoft.com/office/drawing/2014/main" id="{03D9CE13-5143-4E42-9D33-3651683EB4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09" y="1152"/>
              <a:ext cx="14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3730" name="Line 181">
              <a:extLst>
                <a:ext uri="{FF2B5EF4-FFF2-40B4-BE49-F238E27FC236}">
                  <a16:creationId xmlns:a16="http://schemas.microsoft.com/office/drawing/2014/main" id="{2029C13D-3E30-4436-82C5-9C7210CA34C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87" y="1689"/>
              <a:ext cx="3072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731" name="Rectangle 182">
              <a:extLst>
                <a:ext uri="{FF2B5EF4-FFF2-40B4-BE49-F238E27FC236}">
                  <a16:creationId xmlns:a16="http://schemas.microsoft.com/office/drawing/2014/main" id="{DD29A5B8-24EA-4C30-AD84-17DE18600E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87" y="1689"/>
              <a:ext cx="3072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3732" name="Line 183">
              <a:extLst>
                <a:ext uri="{FF2B5EF4-FFF2-40B4-BE49-F238E27FC236}">
                  <a16:creationId xmlns:a16="http://schemas.microsoft.com/office/drawing/2014/main" id="{CAA42676-BAA8-4999-934D-B86CD90C062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446" y="1164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733" name="Rectangle 184">
              <a:extLst>
                <a:ext uri="{FF2B5EF4-FFF2-40B4-BE49-F238E27FC236}">
                  <a16:creationId xmlns:a16="http://schemas.microsoft.com/office/drawing/2014/main" id="{85DEDAF3-A197-4ED9-A737-A9BAB11F37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6" y="1152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3734" name="Line 185">
              <a:extLst>
                <a:ext uri="{FF2B5EF4-FFF2-40B4-BE49-F238E27FC236}">
                  <a16:creationId xmlns:a16="http://schemas.microsoft.com/office/drawing/2014/main" id="{77144870-4375-4552-B2D3-083C452FB02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87" y="1994"/>
              <a:ext cx="902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735" name="Rectangle 186">
              <a:extLst>
                <a:ext uri="{FF2B5EF4-FFF2-40B4-BE49-F238E27FC236}">
                  <a16:creationId xmlns:a16="http://schemas.microsoft.com/office/drawing/2014/main" id="{E93B0463-A8E1-4655-A481-A8E7454258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87" y="1994"/>
              <a:ext cx="902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3736" name="Line 187">
              <a:extLst>
                <a:ext uri="{FF2B5EF4-FFF2-40B4-BE49-F238E27FC236}">
                  <a16:creationId xmlns:a16="http://schemas.microsoft.com/office/drawing/2014/main" id="{DA865A77-14D0-4405-962B-7022881D68B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24" y="1994"/>
              <a:ext cx="850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737" name="Rectangle 188">
              <a:extLst>
                <a:ext uri="{FF2B5EF4-FFF2-40B4-BE49-F238E27FC236}">
                  <a16:creationId xmlns:a16="http://schemas.microsoft.com/office/drawing/2014/main" id="{510A1E7B-68E3-46C3-AAAA-C408ED7331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24" y="1994"/>
              <a:ext cx="850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3738" name="Line 189">
              <a:extLst>
                <a:ext uri="{FF2B5EF4-FFF2-40B4-BE49-F238E27FC236}">
                  <a16:creationId xmlns:a16="http://schemas.microsoft.com/office/drawing/2014/main" id="{48DA0C5D-5D85-42A5-88BA-DC15FE929D4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09" y="1994"/>
              <a:ext cx="850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739" name="Rectangle 190">
              <a:extLst>
                <a:ext uri="{FF2B5EF4-FFF2-40B4-BE49-F238E27FC236}">
                  <a16:creationId xmlns:a16="http://schemas.microsoft.com/office/drawing/2014/main" id="{5A009C64-3CCB-4148-B3C1-D6DFBE9533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09" y="1994"/>
              <a:ext cx="850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3740" name="Line 191">
              <a:extLst>
                <a:ext uri="{FF2B5EF4-FFF2-40B4-BE49-F238E27FC236}">
                  <a16:creationId xmlns:a16="http://schemas.microsoft.com/office/drawing/2014/main" id="{3B776C34-C326-4C04-A72B-A6023B72734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87" y="3641"/>
              <a:ext cx="902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741" name="Rectangle 192">
              <a:extLst>
                <a:ext uri="{FF2B5EF4-FFF2-40B4-BE49-F238E27FC236}">
                  <a16:creationId xmlns:a16="http://schemas.microsoft.com/office/drawing/2014/main" id="{8CB15E6F-81A6-4F12-8F34-669DD1EA42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87" y="3641"/>
              <a:ext cx="902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3742" name="Line 193">
              <a:extLst>
                <a:ext uri="{FF2B5EF4-FFF2-40B4-BE49-F238E27FC236}">
                  <a16:creationId xmlns:a16="http://schemas.microsoft.com/office/drawing/2014/main" id="{C7172EDF-7D1A-4A1D-BC1B-C92DC11A959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24" y="3641"/>
              <a:ext cx="850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743" name="Rectangle 194">
              <a:extLst>
                <a:ext uri="{FF2B5EF4-FFF2-40B4-BE49-F238E27FC236}">
                  <a16:creationId xmlns:a16="http://schemas.microsoft.com/office/drawing/2014/main" id="{F06760CF-4F64-4706-8517-3B01BC1AAA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24" y="3641"/>
              <a:ext cx="850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3744" name="Line 195">
              <a:extLst>
                <a:ext uri="{FF2B5EF4-FFF2-40B4-BE49-F238E27FC236}">
                  <a16:creationId xmlns:a16="http://schemas.microsoft.com/office/drawing/2014/main" id="{9D3B413F-2ED9-4972-BAFD-4A452FA2E2B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09" y="3641"/>
              <a:ext cx="850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745" name="Rectangle 196">
              <a:extLst>
                <a:ext uri="{FF2B5EF4-FFF2-40B4-BE49-F238E27FC236}">
                  <a16:creationId xmlns:a16="http://schemas.microsoft.com/office/drawing/2014/main" id="{2A285CA1-A795-4939-B517-F366F373CF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09" y="3641"/>
              <a:ext cx="850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3746" name="Line 197">
              <a:extLst>
                <a:ext uri="{FF2B5EF4-FFF2-40B4-BE49-F238E27FC236}">
                  <a16:creationId xmlns:a16="http://schemas.microsoft.com/office/drawing/2014/main" id="{FD8385D7-6AFC-4397-A907-8680CE6F17F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00" y="3946"/>
              <a:ext cx="876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747" name="Rectangle 198">
              <a:extLst>
                <a:ext uri="{FF2B5EF4-FFF2-40B4-BE49-F238E27FC236}">
                  <a16:creationId xmlns:a16="http://schemas.microsoft.com/office/drawing/2014/main" id="{53C37FAD-D794-4C7A-B488-2CA2225CE3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0" y="3946"/>
              <a:ext cx="876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3748" name="Line 199">
              <a:extLst>
                <a:ext uri="{FF2B5EF4-FFF2-40B4-BE49-F238E27FC236}">
                  <a16:creationId xmlns:a16="http://schemas.microsoft.com/office/drawing/2014/main" id="{3D31C631-04AB-4981-85FE-6475BB908D0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00" y="3970"/>
              <a:ext cx="876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749" name="Rectangle 200">
              <a:extLst>
                <a:ext uri="{FF2B5EF4-FFF2-40B4-BE49-F238E27FC236}">
                  <a16:creationId xmlns:a16="http://schemas.microsoft.com/office/drawing/2014/main" id="{9B947F67-D0AB-4A4B-A5CF-C58CE30689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0" y="3970"/>
              <a:ext cx="876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3750" name="Line 201">
              <a:extLst>
                <a:ext uri="{FF2B5EF4-FFF2-40B4-BE49-F238E27FC236}">
                  <a16:creationId xmlns:a16="http://schemas.microsoft.com/office/drawing/2014/main" id="{09222C55-3849-4CCC-B8E6-7BBBB1402E0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38" y="3946"/>
              <a:ext cx="823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751" name="Rectangle 202">
              <a:extLst>
                <a:ext uri="{FF2B5EF4-FFF2-40B4-BE49-F238E27FC236}">
                  <a16:creationId xmlns:a16="http://schemas.microsoft.com/office/drawing/2014/main" id="{D3DD734B-92DF-4936-9571-79ADA1C61A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8" y="3946"/>
              <a:ext cx="823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3752" name="Line 203">
              <a:extLst>
                <a:ext uri="{FF2B5EF4-FFF2-40B4-BE49-F238E27FC236}">
                  <a16:creationId xmlns:a16="http://schemas.microsoft.com/office/drawing/2014/main" id="{F789F160-2CA9-46DD-946A-CA62DD7623E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38" y="3970"/>
              <a:ext cx="823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753" name="Rectangle 204">
              <a:extLst>
                <a:ext uri="{FF2B5EF4-FFF2-40B4-BE49-F238E27FC236}">
                  <a16:creationId xmlns:a16="http://schemas.microsoft.com/office/drawing/2014/main" id="{0424B7E3-1D2D-42D0-ABFB-7CFAB6697A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8" y="3970"/>
              <a:ext cx="823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3754" name="Line 205">
              <a:extLst>
                <a:ext uri="{FF2B5EF4-FFF2-40B4-BE49-F238E27FC236}">
                  <a16:creationId xmlns:a16="http://schemas.microsoft.com/office/drawing/2014/main" id="{7830925E-C07A-4E6D-8668-B43C7CB7345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23" y="3946"/>
              <a:ext cx="823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755" name="Rectangle 206">
              <a:extLst>
                <a:ext uri="{FF2B5EF4-FFF2-40B4-BE49-F238E27FC236}">
                  <a16:creationId xmlns:a16="http://schemas.microsoft.com/office/drawing/2014/main" id="{19D26D62-F753-4AF5-B1C3-C1DF412576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23" y="3946"/>
              <a:ext cx="823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3756" name="Line 207">
              <a:extLst>
                <a:ext uri="{FF2B5EF4-FFF2-40B4-BE49-F238E27FC236}">
                  <a16:creationId xmlns:a16="http://schemas.microsoft.com/office/drawing/2014/main" id="{F41A8E30-F6A5-46FE-A726-85D607C35CF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23" y="3970"/>
              <a:ext cx="823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757" name="Rectangle 208">
              <a:extLst>
                <a:ext uri="{FF2B5EF4-FFF2-40B4-BE49-F238E27FC236}">
                  <a16:creationId xmlns:a16="http://schemas.microsoft.com/office/drawing/2014/main" id="{D6158582-9D17-4B75-B94C-32E49FDE2C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23" y="3970"/>
              <a:ext cx="823" cy="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3758" name="Rectangle 209">
              <a:extLst>
                <a:ext uri="{FF2B5EF4-FFF2-40B4-BE49-F238E27FC236}">
                  <a16:creationId xmlns:a16="http://schemas.microsoft.com/office/drawing/2014/main" id="{4B905533-B569-4726-9DDA-17B49425CB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5" y="1152"/>
              <a:ext cx="39" cy="292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3759" name="Line 210">
              <a:extLst>
                <a:ext uri="{FF2B5EF4-FFF2-40B4-BE49-F238E27FC236}">
                  <a16:creationId xmlns:a16="http://schemas.microsoft.com/office/drawing/2014/main" id="{502B9B85-B9CE-42E5-8965-65831C509FF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05" y="1164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760" name="Rectangle 211">
              <a:extLst>
                <a:ext uri="{FF2B5EF4-FFF2-40B4-BE49-F238E27FC236}">
                  <a16:creationId xmlns:a16="http://schemas.microsoft.com/office/drawing/2014/main" id="{5EA3B8A0-86F2-41DC-982B-65B1B42CF0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5" y="1152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3761" name="Line 212">
              <a:extLst>
                <a:ext uri="{FF2B5EF4-FFF2-40B4-BE49-F238E27FC236}">
                  <a16:creationId xmlns:a16="http://schemas.microsoft.com/office/drawing/2014/main" id="{ED0CF595-E43F-4F30-82D6-9CC4203F7E2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139" y="1164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762" name="Rectangle 213">
              <a:extLst>
                <a:ext uri="{FF2B5EF4-FFF2-40B4-BE49-F238E27FC236}">
                  <a16:creationId xmlns:a16="http://schemas.microsoft.com/office/drawing/2014/main" id="{2F699ED6-4BB8-406B-BE6E-99313D4EBE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39" y="1152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3763" name="Rectangle 214">
              <a:extLst>
                <a:ext uri="{FF2B5EF4-FFF2-40B4-BE49-F238E27FC236}">
                  <a16:creationId xmlns:a16="http://schemas.microsoft.com/office/drawing/2014/main" id="{2B78D795-9738-49E7-8380-D26AC574B2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90" y="1188"/>
              <a:ext cx="39" cy="289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3764" name="Line 215">
              <a:extLst>
                <a:ext uri="{FF2B5EF4-FFF2-40B4-BE49-F238E27FC236}">
                  <a16:creationId xmlns:a16="http://schemas.microsoft.com/office/drawing/2014/main" id="{A4B73110-442F-4C8E-ACD2-042C6DA0344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8" y="4080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765" name="Rectangle 216">
              <a:extLst>
                <a:ext uri="{FF2B5EF4-FFF2-40B4-BE49-F238E27FC236}">
                  <a16:creationId xmlns:a16="http://schemas.microsoft.com/office/drawing/2014/main" id="{1EDD0F58-FC96-451E-B9E5-17944A352E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8" y="4080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3766" name="Line 217">
              <a:extLst>
                <a:ext uri="{FF2B5EF4-FFF2-40B4-BE49-F238E27FC236}">
                  <a16:creationId xmlns:a16="http://schemas.microsoft.com/office/drawing/2014/main" id="{78ED79F8-EC58-4CB1-8271-7A1443B7B76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5" y="4080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767" name="Rectangle 218">
              <a:extLst>
                <a:ext uri="{FF2B5EF4-FFF2-40B4-BE49-F238E27FC236}">
                  <a16:creationId xmlns:a16="http://schemas.microsoft.com/office/drawing/2014/main" id="{23260A41-CFBE-4904-A705-6E993EEF1C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5" y="4080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3768" name="Line 219">
              <a:extLst>
                <a:ext uri="{FF2B5EF4-FFF2-40B4-BE49-F238E27FC236}">
                  <a16:creationId xmlns:a16="http://schemas.microsoft.com/office/drawing/2014/main" id="{F889F696-CEA5-456E-9B0E-154DAE7BCCB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39" y="4080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769" name="Rectangle 220">
              <a:extLst>
                <a:ext uri="{FF2B5EF4-FFF2-40B4-BE49-F238E27FC236}">
                  <a16:creationId xmlns:a16="http://schemas.microsoft.com/office/drawing/2014/main" id="{3E1FCFB0-D410-4345-B679-08D835C94E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39" y="4080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3770" name="Line 221">
              <a:extLst>
                <a:ext uri="{FF2B5EF4-FFF2-40B4-BE49-F238E27FC236}">
                  <a16:creationId xmlns:a16="http://schemas.microsoft.com/office/drawing/2014/main" id="{A984396C-C11C-4587-B041-9A3F6793EC9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87" y="4080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771" name="Rectangle 222">
              <a:extLst>
                <a:ext uri="{FF2B5EF4-FFF2-40B4-BE49-F238E27FC236}">
                  <a16:creationId xmlns:a16="http://schemas.microsoft.com/office/drawing/2014/main" id="{3136B34F-32E6-4DC5-A5ED-FB07DD2E0A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87" y="4080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3772" name="Line 223">
              <a:extLst>
                <a:ext uri="{FF2B5EF4-FFF2-40B4-BE49-F238E27FC236}">
                  <a16:creationId xmlns:a16="http://schemas.microsoft.com/office/drawing/2014/main" id="{7EBB77A5-0570-4AF4-8673-92D1CF42EE3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76" y="4080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773" name="Rectangle 224">
              <a:extLst>
                <a:ext uri="{FF2B5EF4-FFF2-40B4-BE49-F238E27FC236}">
                  <a16:creationId xmlns:a16="http://schemas.microsoft.com/office/drawing/2014/main" id="{D9A39375-3F86-4FCC-9C3A-4B20C3919A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76" y="4080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3774" name="Line 225">
              <a:extLst>
                <a:ext uri="{FF2B5EF4-FFF2-40B4-BE49-F238E27FC236}">
                  <a16:creationId xmlns:a16="http://schemas.microsoft.com/office/drawing/2014/main" id="{23F07F9B-AE26-4055-BD39-5F645E4C9C2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24" y="4080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775" name="Rectangle 226">
              <a:extLst>
                <a:ext uri="{FF2B5EF4-FFF2-40B4-BE49-F238E27FC236}">
                  <a16:creationId xmlns:a16="http://schemas.microsoft.com/office/drawing/2014/main" id="{27A337BC-BFDF-42CB-8D0B-4F3E723C89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24" y="4080"/>
              <a:ext cx="14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3776" name="Line 227">
              <a:extLst>
                <a:ext uri="{FF2B5EF4-FFF2-40B4-BE49-F238E27FC236}">
                  <a16:creationId xmlns:a16="http://schemas.microsoft.com/office/drawing/2014/main" id="{BA86224B-4331-4CDB-AA34-FC111E08A2E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61" y="4080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777" name="Rectangle 228">
              <a:extLst>
                <a:ext uri="{FF2B5EF4-FFF2-40B4-BE49-F238E27FC236}">
                  <a16:creationId xmlns:a16="http://schemas.microsoft.com/office/drawing/2014/main" id="{F14CB4AD-5D89-472F-AE66-2B3DE3DCF2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61" y="4080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3778" name="Line 229">
              <a:extLst>
                <a:ext uri="{FF2B5EF4-FFF2-40B4-BE49-F238E27FC236}">
                  <a16:creationId xmlns:a16="http://schemas.microsoft.com/office/drawing/2014/main" id="{95E3C9B2-EE30-45BA-BDD1-C8DE85061B3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09" y="4080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779" name="Rectangle 230">
              <a:extLst>
                <a:ext uri="{FF2B5EF4-FFF2-40B4-BE49-F238E27FC236}">
                  <a16:creationId xmlns:a16="http://schemas.microsoft.com/office/drawing/2014/main" id="{3C7425B5-F214-4387-ADC0-2B71F0FA6A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09" y="4080"/>
              <a:ext cx="14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3780" name="Line 231">
              <a:extLst>
                <a:ext uri="{FF2B5EF4-FFF2-40B4-BE49-F238E27FC236}">
                  <a16:creationId xmlns:a16="http://schemas.microsoft.com/office/drawing/2014/main" id="{AA7F2444-2C83-4C5F-B4A7-6372EF98D56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446" y="4080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781" name="Rectangle 232">
              <a:extLst>
                <a:ext uri="{FF2B5EF4-FFF2-40B4-BE49-F238E27FC236}">
                  <a16:creationId xmlns:a16="http://schemas.microsoft.com/office/drawing/2014/main" id="{AEAB3970-A256-4C32-A870-1EDAE6B1B9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6" y="4080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3782" name="Line 233">
              <a:extLst>
                <a:ext uri="{FF2B5EF4-FFF2-40B4-BE49-F238E27FC236}">
                  <a16:creationId xmlns:a16="http://schemas.microsoft.com/office/drawing/2014/main" id="{3D190E02-F2AA-47BC-8419-E90D1CCFB85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603" y="4080"/>
              <a:ext cx="1" cy="1"/>
            </a:xfrm>
            <a:prstGeom prst="line">
              <a:avLst/>
            </a:prstGeom>
            <a:noFill/>
            <a:ln w="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783" name="Rectangle 234">
              <a:extLst>
                <a:ext uri="{FF2B5EF4-FFF2-40B4-BE49-F238E27FC236}">
                  <a16:creationId xmlns:a16="http://schemas.microsoft.com/office/drawing/2014/main" id="{BA77FB9A-0903-4496-A453-794EC7E919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03" y="4080"/>
              <a:ext cx="13" cy="12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3784" name="Rectangle 235">
              <a:extLst>
                <a:ext uri="{FF2B5EF4-FFF2-40B4-BE49-F238E27FC236}">
                  <a16:creationId xmlns:a16="http://schemas.microsoft.com/office/drawing/2014/main" id="{FC6EAC7F-2D5A-4E4C-9188-F8CF4B0468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" y="1152"/>
              <a:ext cx="5255" cy="3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3785" name="Rectangle 236">
              <a:extLst>
                <a:ext uri="{FF2B5EF4-FFF2-40B4-BE49-F238E27FC236}">
                  <a16:creationId xmlns:a16="http://schemas.microsoft.com/office/drawing/2014/main" id="{FEFECF59-FD7F-42BB-8B38-90A6078604A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" y="4056"/>
              <a:ext cx="5216" cy="24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23555" name="Rectangle 3">
            <a:extLst>
              <a:ext uri="{FF2B5EF4-FFF2-40B4-BE49-F238E27FC236}">
                <a16:creationId xmlns:a16="http://schemas.microsoft.com/office/drawing/2014/main" id="{18C38483-8C53-43F9-AB37-F985EEFE866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62150" y="84139"/>
            <a:ext cx="8686800" cy="1038225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en-US" sz="2800" dirty="0"/>
              <a:t>Static Budgets and Performance</a:t>
            </a:r>
          </a:p>
        </p:txBody>
      </p:sp>
      <p:sp>
        <p:nvSpPr>
          <p:cNvPr id="23559" name="Oval 8">
            <a:extLst>
              <a:ext uri="{FF2B5EF4-FFF2-40B4-BE49-F238E27FC236}">
                <a16:creationId xmlns:a16="http://schemas.microsoft.com/office/drawing/2014/main" id="{247594C1-F197-4CC9-94A8-12F8BF0D82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07438" y="5432971"/>
            <a:ext cx="1498600" cy="584200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3560" name="Rectangle 9">
            <a:extLst>
              <a:ext uri="{FF2B5EF4-FFF2-40B4-BE49-F238E27FC236}">
                <a16:creationId xmlns:a16="http://schemas.microsoft.com/office/drawing/2014/main" id="{5E2EC092-E8FB-4D9E-B5B2-74DFACFD0E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0000" y="692696"/>
            <a:ext cx="6756400" cy="844550"/>
          </a:xfrm>
          <a:prstGeom prst="rect">
            <a:avLst/>
          </a:prstGeom>
          <a:solidFill>
            <a:srgbClr val="FFFFCC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en-US" sz="2400" b="1" dirty="0">
                <a:latin typeface="Arial" panose="020B0604020202020204" pitchFamily="34" charset="0"/>
              </a:rPr>
              <a:t> How much of the £11,650 is due to activity and how much is due to cost control?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567C3C-A5FC-4654-8C13-9819C23A4533}" type="slidenum">
              <a:rPr lang="en-GB" altLang="en-US" smtClean="0"/>
              <a:pPr/>
              <a:t>22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966543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51253D36-F33F-47C8-9127-4FEE7B1A4A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1544" y="1268760"/>
            <a:ext cx="8001000" cy="4648200"/>
          </a:xfrm>
          <a:prstGeom prst="rect">
            <a:avLst/>
          </a:prstGeom>
          <a:solidFill>
            <a:srgbClr val="CCECFF"/>
          </a:solidFill>
          <a:ln w="76200" cmpd="tri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en-GB" altLang="en-US" sz="2800">
              <a:solidFill>
                <a:srgbClr val="CCEC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29BB31C2-3253-453B-B653-B2C2262BE0C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333375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en-US" sz="2800" dirty="0"/>
              <a:t>Flexible Budget Performance Report</a:t>
            </a:r>
          </a:p>
        </p:txBody>
      </p:sp>
      <p:sp>
        <p:nvSpPr>
          <p:cNvPr id="24580" name="Rectangle 6">
            <a:extLst>
              <a:ext uri="{FF2B5EF4-FFF2-40B4-BE49-F238E27FC236}">
                <a16:creationId xmlns:a16="http://schemas.microsoft.com/office/drawing/2014/main" id="{6C3593F8-A5D0-4300-B960-FF185FD4D1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7158" y="4648548"/>
            <a:ext cx="7089775" cy="844550"/>
          </a:xfrm>
          <a:prstGeom prst="rect">
            <a:avLst/>
          </a:prstGeom>
          <a:solidFill>
            <a:srgbClr val="FFFFCC"/>
          </a:solidFill>
          <a:ln w="25400">
            <a:solidFill>
              <a:schemeClr val="tx2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en-US" sz="2400" b="1" dirty="0">
                <a:latin typeface="Arial" panose="020B0604020202020204" pitchFamily="34" charset="0"/>
              </a:rPr>
              <a:t>Difference between original static budget</a:t>
            </a:r>
            <a:br>
              <a:rPr lang="en-US" altLang="en-US" sz="2400" b="1" dirty="0">
                <a:latin typeface="Arial" panose="020B0604020202020204" pitchFamily="34" charset="0"/>
              </a:rPr>
            </a:br>
            <a:r>
              <a:rPr lang="en-US" altLang="en-US" sz="2400" b="1" dirty="0">
                <a:latin typeface="Arial" panose="020B0604020202020204" pitchFamily="34" charset="0"/>
              </a:rPr>
              <a:t>and actual overhead = £11,650 F.</a:t>
            </a:r>
          </a:p>
        </p:txBody>
      </p:sp>
      <p:grpSp>
        <p:nvGrpSpPr>
          <p:cNvPr id="24581" name="Group 14">
            <a:extLst>
              <a:ext uri="{FF2B5EF4-FFF2-40B4-BE49-F238E27FC236}">
                <a16:creationId xmlns:a16="http://schemas.microsoft.com/office/drawing/2014/main" id="{351C8880-1644-4815-BD81-CF23FDA82E80}"/>
              </a:ext>
            </a:extLst>
          </p:cNvPr>
          <p:cNvGrpSpPr>
            <a:grpSpLocks/>
          </p:cNvGrpSpPr>
          <p:nvPr/>
        </p:nvGrpSpPr>
        <p:grpSpPr bwMode="auto">
          <a:xfrm>
            <a:off x="3929882" y="3775423"/>
            <a:ext cx="4132262" cy="889000"/>
            <a:chOff x="1632" y="2648"/>
            <a:chExt cx="2603" cy="560"/>
          </a:xfrm>
        </p:grpSpPr>
        <p:sp>
          <p:nvSpPr>
            <p:cNvPr id="24666" name="Line 4">
              <a:extLst>
                <a:ext uri="{FF2B5EF4-FFF2-40B4-BE49-F238E27FC236}">
                  <a16:creationId xmlns:a16="http://schemas.microsoft.com/office/drawing/2014/main" id="{9C26B18D-C893-45CF-9D67-B7F4ED3C4BB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32" y="2928"/>
              <a:ext cx="2603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4667" name="Line 5">
              <a:extLst>
                <a:ext uri="{FF2B5EF4-FFF2-40B4-BE49-F238E27FC236}">
                  <a16:creationId xmlns:a16="http://schemas.microsoft.com/office/drawing/2014/main" id="{023DED49-47D3-42BE-9A70-3DE266B9733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28" y="2936"/>
              <a:ext cx="0" cy="272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4668" name="Line 7">
              <a:extLst>
                <a:ext uri="{FF2B5EF4-FFF2-40B4-BE49-F238E27FC236}">
                  <a16:creationId xmlns:a16="http://schemas.microsoft.com/office/drawing/2014/main" id="{1B688E68-8AD1-4348-AECD-88C77E73768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224" y="2648"/>
              <a:ext cx="0" cy="272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4669" name="Line 8">
              <a:extLst>
                <a:ext uri="{FF2B5EF4-FFF2-40B4-BE49-F238E27FC236}">
                  <a16:creationId xmlns:a16="http://schemas.microsoft.com/office/drawing/2014/main" id="{638EB142-475A-4F1B-8964-6B3F14FDD47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32" y="2648"/>
              <a:ext cx="0" cy="272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24582" name="Rectangle 9">
            <a:extLst>
              <a:ext uri="{FF2B5EF4-FFF2-40B4-BE49-F238E27FC236}">
                <a16:creationId xmlns:a16="http://schemas.microsoft.com/office/drawing/2014/main" id="{AD9236FE-C613-4C31-9D5A-7C46642C0B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69433" y="1384648"/>
            <a:ext cx="61690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en-US" sz="2400" b="1">
                <a:solidFill>
                  <a:schemeClr val="bg1"/>
                </a:solidFill>
                <a:latin typeface="Arial" panose="020B0604020202020204" pitchFamily="34" charset="0"/>
              </a:rPr>
              <a:t>Overhead Variance Analysis</a:t>
            </a:r>
          </a:p>
        </p:txBody>
      </p:sp>
      <p:graphicFrame>
        <p:nvGraphicFramePr>
          <p:cNvPr id="24584" name="Object 11">
            <a:hlinkClick r:id="" action="ppaction://ole?verb=0"/>
            <a:extLst>
              <a:ext uri="{FF2B5EF4-FFF2-40B4-BE49-F238E27FC236}">
                <a16:creationId xmlns:a16="http://schemas.microsoft.com/office/drawing/2014/main" id="{BB9A4518-E4EA-4FD2-9C2D-A1CFAC75F54C}"/>
              </a:ext>
            </a:extLst>
          </p:cNvPr>
          <p:cNvGraphicFramePr>
            <a:graphicFrameLocks/>
          </p:cNvGraphicFramePr>
          <p:nvPr/>
        </p:nvGraphicFramePr>
        <p:xfrm>
          <a:off x="2883720" y="1840261"/>
          <a:ext cx="6075363" cy="2155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0" name="Worksheet" r:id="rId4" imgW="2921000" imgH="1079500" progId="Excel.Sheet.8">
                  <p:embed/>
                </p:oleObj>
              </mc:Choice>
              <mc:Fallback>
                <p:oleObj name="Worksheet" r:id="rId4" imgW="2921000" imgH="1079500" progId="Excel.Sheet.8">
                  <p:embed/>
                  <p:pic>
                    <p:nvPicPr>
                      <p:cNvPr id="24584" name="Object 11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BB9A4518-E4EA-4FD2-9C2D-A1CFAC75F54C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83720" y="1840261"/>
                        <a:ext cx="6075363" cy="2155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3679" name="Text Box 15">
            <a:extLst>
              <a:ext uri="{FF2B5EF4-FFF2-40B4-BE49-F238E27FC236}">
                <a16:creationId xmlns:a16="http://schemas.microsoft.com/office/drawing/2014/main" id="{4E9ABD42-0F68-44AA-80FF-16B9AC1C87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1444" y="1916460"/>
            <a:ext cx="190500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en-US" sz="2400" b="1">
                <a:solidFill>
                  <a:srgbClr val="FF0066"/>
                </a:solidFill>
                <a:latin typeface="Arial" panose="020B0604020202020204" pitchFamily="34" charset="0"/>
              </a:rPr>
              <a:t>Let’</a:t>
            </a:r>
            <a:r>
              <a:rPr lang="en-US" altLang="ja-JP" sz="2400" b="1">
                <a:solidFill>
                  <a:srgbClr val="FF0066"/>
                </a:solidFill>
                <a:latin typeface="Arial" panose="020B0604020202020204" pitchFamily="34" charset="0"/>
              </a:rPr>
              <a:t>s place the flexible budget for 8,000 hours here.</a:t>
            </a:r>
            <a:endParaRPr lang="en-US" altLang="en-US" sz="2400" b="1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567C3C-A5FC-4654-8C13-9819C23A4533}" type="slidenum">
              <a:rPr lang="en-GB" altLang="en-US" smtClean="0"/>
              <a:pPr/>
              <a:t>23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94000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136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79" grpId="0" build="p" autoUpdateAnimBg="0" advAuto="100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6">
            <a:extLst>
              <a:ext uri="{FF2B5EF4-FFF2-40B4-BE49-F238E27FC236}">
                <a16:creationId xmlns:a16="http://schemas.microsoft.com/office/drawing/2014/main" id="{3476A8EC-8821-4BBA-AEC5-B964F6B3C0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1464" y="1052736"/>
            <a:ext cx="9865096" cy="4648200"/>
          </a:xfrm>
          <a:prstGeom prst="rect">
            <a:avLst/>
          </a:prstGeom>
          <a:solidFill>
            <a:srgbClr val="CCECFF"/>
          </a:solidFill>
          <a:ln w="76200" cmpd="tri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en-GB" altLang="en-US" sz="2800">
              <a:solidFill>
                <a:srgbClr val="CCECFF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25603" name="Object 10">
            <a:hlinkClick r:id="" action="ppaction://ole?verb=0"/>
            <a:extLst>
              <a:ext uri="{FF2B5EF4-FFF2-40B4-BE49-F238E27FC236}">
                <a16:creationId xmlns:a16="http://schemas.microsoft.com/office/drawing/2014/main" id="{1D244483-40B2-4C0A-B1DD-B32141110076}"/>
              </a:ext>
            </a:extLst>
          </p:cNvPr>
          <p:cNvGraphicFramePr>
            <a:graphicFrameLocks/>
          </p:cNvGraphicFramePr>
          <p:nvPr/>
        </p:nvGraphicFramePr>
        <p:xfrm>
          <a:off x="3012827" y="1633762"/>
          <a:ext cx="6019800" cy="2047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4" name="Worksheet" r:id="rId3" imgW="2921000" imgH="1079500" progId="Excel.Sheet.8">
                  <p:embed/>
                </p:oleObj>
              </mc:Choice>
              <mc:Fallback>
                <p:oleObj name="Worksheet" r:id="rId3" imgW="2921000" imgH="1079500" progId="Excel.Sheet.8">
                  <p:embed/>
                  <p:pic>
                    <p:nvPicPr>
                      <p:cNvPr id="25603" name="Object 10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1D244483-40B2-4C0A-B1DD-B32141110076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12827" y="1633762"/>
                        <a:ext cx="6019800" cy="2047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04" name="Rectangle 2">
            <a:extLst>
              <a:ext uri="{FF2B5EF4-FFF2-40B4-BE49-F238E27FC236}">
                <a16:creationId xmlns:a16="http://schemas.microsoft.com/office/drawing/2014/main" id="{87DF4746-9A64-4DDA-95F6-01292EAE9B8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260350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en-US" sz="2800" dirty="0"/>
              <a:t>Flexible Budget Performance Report</a:t>
            </a:r>
          </a:p>
        </p:txBody>
      </p:sp>
      <p:sp>
        <p:nvSpPr>
          <p:cNvPr id="25605" name="Line 4">
            <a:extLst>
              <a:ext uri="{FF2B5EF4-FFF2-40B4-BE49-F238E27FC236}">
                <a16:creationId xmlns:a16="http://schemas.microsoft.com/office/drawing/2014/main" id="{2C488403-F7B6-423B-B068-B8EBB439F48E}"/>
              </a:ext>
            </a:extLst>
          </p:cNvPr>
          <p:cNvSpPr>
            <a:spLocks noChangeShapeType="1"/>
          </p:cNvSpPr>
          <p:nvPr/>
        </p:nvSpPr>
        <p:spPr bwMode="auto">
          <a:xfrm>
            <a:off x="4062165" y="4056286"/>
            <a:ext cx="2055813" cy="635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5606" name="Line 5">
            <a:extLst>
              <a:ext uri="{FF2B5EF4-FFF2-40B4-BE49-F238E27FC236}">
                <a16:creationId xmlns:a16="http://schemas.microsoft.com/office/drawing/2014/main" id="{4C511E01-A63B-4CB7-B7DF-ECBEDA7BBD9B}"/>
              </a:ext>
            </a:extLst>
          </p:cNvPr>
          <p:cNvSpPr>
            <a:spLocks noChangeShapeType="1"/>
          </p:cNvSpPr>
          <p:nvPr/>
        </p:nvSpPr>
        <p:spPr bwMode="auto">
          <a:xfrm>
            <a:off x="5128964" y="4075336"/>
            <a:ext cx="0" cy="43180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5607" name="Rectangle 6">
            <a:extLst>
              <a:ext uri="{FF2B5EF4-FFF2-40B4-BE49-F238E27FC236}">
                <a16:creationId xmlns:a16="http://schemas.microsoft.com/office/drawing/2014/main" id="{75021BDB-7B84-4FD4-93B2-87DD39955C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9190" y="4356324"/>
            <a:ext cx="4079875" cy="844550"/>
          </a:xfrm>
          <a:prstGeom prst="rect">
            <a:avLst/>
          </a:prstGeom>
          <a:solidFill>
            <a:srgbClr val="FFFFCC"/>
          </a:solidFill>
          <a:ln w="25400">
            <a:solidFill>
              <a:schemeClr val="bg2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en-US" sz="2400" b="1" dirty="0">
                <a:latin typeface="Arial" panose="020B0604020202020204" pitchFamily="34" charset="0"/>
              </a:rPr>
              <a:t>This £15,000F variance is due to lower activity. </a:t>
            </a:r>
          </a:p>
        </p:txBody>
      </p:sp>
      <p:sp>
        <p:nvSpPr>
          <p:cNvPr id="25608" name="Line 7">
            <a:extLst>
              <a:ext uri="{FF2B5EF4-FFF2-40B4-BE49-F238E27FC236}">
                <a16:creationId xmlns:a16="http://schemas.microsoft.com/office/drawing/2014/main" id="{98170883-5F8D-43D2-B6A6-242BD9EFF1C1}"/>
              </a:ext>
            </a:extLst>
          </p:cNvPr>
          <p:cNvSpPr>
            <a:spLocks noChangeShapeType="1"/>
          </p:cNvSpPr>
          <p:nvPr/>
        </p:nvSpPr>
        <p:spPr bwMode="auto">
          <a:xfrm>
            <a:off x="6119564" y="3630836"/>
            <a:ext cx="0" cy="43180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5609" name="Line 8">
            <a:extLst>
              <a:ext uri="{FF2B5EF4-FFF2-40B4-BE49-F238E27FC236}">
                <a16:creationId xmlns:a16="http://schemas.microsoft.com/office/drawing/2014/main" id="{3FEA2183-55BF-400B-BD85-28BECBF2EDAA}"/>
              </a:ext>
            </a:extLst>
          </p:cNvPr>
          <p:cNvSpPr>
            <a:spLocks noChangeShapeType="1"/>
          </p:cNvSpPr>
          <p:nvPr/>
        </p:nvSpPr>
        <p:spPr bwMode="auto">
          <a:xfrm>
            <a:off x="4062164" y="3630836"/>
            <a:ext cx="0" cy="43180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5610" name="Rectangle 11">
            <a:extLst>
              <a:ext uri="{FF2B5EF4-FFF2-40B4-BE49-F238E27FC236}">
                <a16:creationId xmlns:a16="http://schemas.microsoft.com/office/drawing/2014/main" id="{49331B4B-EB56-400C-8D92-C485D7C219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96953" y="1168624"/>
            <a:ext cx="61690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en-US" sz="2400" b="1" dirty="0">
                <a:latin typeface="Arial" panose="020B0604020202020204" pitchFamily="34" charset="0"/>
              </a:rPr>
              <a:t>Overhead Variance Analysis</a:t>
            </a:r>
          </a:p>
        </p:txBody>
      </p:sp>
      <p:sp>
        <p:nvSpPr>
          <p:cNvPr id="25611" name="Rectangle 15">
            <a:extLst>
              <a:ext uri="{FF2B5EF4-FFF2-40B4-BE49-F238E27FC236}">
                <a16:creationId xmlns:a16="http://schemas.microsoft.com/office/drawing/2014/main" id="{506CB292-C50E-4CE8-99F2-C49E8FD841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19365" y="3629249"/>
            <a:ext cx="1295227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400" b="1">
                <a:solidFill>
                  <a:srgbClr val="FC0128"/>
                </a:solidFill>
                <a:latin typeface="Arial" panose="020B0604020202020204" pitchFamily="34" charset="0"/>
              </a:rPr>
              <a:t>Activity</a:t>
            </a:r>
          </a:p>
        </p:txBody>
      </p:sp>
      <p:sp>
        <p:nvSpPr>
          <p:cNvPr id="25612" name="Line 17">
            <a:extLst>
              <a:ext uri="{FF2B5EF4-FFF2-40B4-BE49-F238E27FC236}">
                <a16:creationId xmlns:a16="http://schemas.microsoft.com/office/drawing/2014/main" id="{0CAC7C5E-0C15-4ADC-9792-27C6420E419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462465" y="4056286"/>
            <a:ext cx="1971675" cy="635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5613" name="Line 18">
            <a:extLst>
              <a:ext uri="{FF2B5EF4-FFF2-40B4-BE49-F238E27FC236}">
                <a16:creationId xmlns:a16="http://schemas.microsoft.com/office/drawing/2014/main" id="{05FEE086-AAB8-4551-AD91-07309919FCFF}"/>
              </a:ext>
            </a:extLst>
          </p:cNvPr>
          <p:cNvSpPr>
            <a:spLocks noChangeShapeType="1"/>
          </p:cNvSpPr>
          <p:nvPr/>
        </p:nvSpPr>
        <p:spPr bwMode="auto">
          <a:xfrm>
            <a:off x="8443664" y="3630836"/>
            <a:ext cx="0" cy="43180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5614" name="Line 19">
            <a:extLst>
              <a:ext uri="{FF2B5EF4-FFF2-40B4-BE49-F238E27FC236}">
                <a16:creationId xmlns:a16="http://schemas.microsoft.com/office/drawing/2014/main" id="{8F89C2E3-CC0E-447E-AF9F-EF22AA4463B2}"/>
              </a:ext>
            </a:extLst>
          </p:cNvPr>
          <p:cNvSpPr>
            <a:spLocks noChangeShapeType="1"/>
          </p:cNvSpPr>
          <p:nvPr/>
        </p:nvSpPr>
        <p:spPr bwMode="auto">
          <a:xfrm>
            <a:off x="6462464" y="3630836"/>
            <a:ext cx="0" cy="43180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5615" name="Line 20">
            <a:extLst>
              <a:ext uri="{FF2B5EF4-FFF2-40B4-BE49-F238E27FC236}">
                <a16:creationId xmlns:a16="http://schemas.microsoft.com/office/drawing/2014/main" id="{B121433E-32C6-466D-AC98-984B53A23B77}"/>
              </a:ext>
            </a:extLst>
          </p:cNvPr>
          <p:cNvSpPr>
            <a:spLocks noChangeShapeType="1"/>
          </p:cNvSpPr>
          <p:nvPr/>
        </p:nvSpPr>
        <p:spPr bwMode="auto">
          <a:xfrm>
            <a:off x="7453064" y="4075336"/>
            <a:ext cx="0" cy="43180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5616" name="Rectangle 21">
            <a:extLst>
              <a:ext uri="{FF2B5EF4-FFF2-40B4-BE49-F238E27FC236}">
                <a16:creationId xmlns:a16="http://schemas.microsoft.com/office/drawing/2014/main" id="{77CA9795-89DB-4E5D-84AC-D244B057C2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73590" y="4356325"/>
            <a:ext cx="3698875" cy="1209675"/>
          </a:xfrm>
          <a:prstGeom prst="rect">
            <a:avLst/>
          </a:prstGeom>
          <a:solidFill>
            <a:srgbClr val="FFFFCC"/>
          </a:solidFill>
          <a:ln w="25400">
            <a:solidFill>
              <a:schemeClr val="bg2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en-US" sz="2400" b="1" dirty="0">
                <a:latin typeface="Arial" panose="020B0604020202020204" pitchFamily="34" charset="0"/>
              </a:rPr>
              <a:t>This £3,350U flexible</a:t>
            </a:r>
            <a:br>
              <a:rPr lang="en-US" altLang="en-US" sz="2400" b="1" dirty="0">
                <a:latin typeface="Arial" panose="020B0604020202020204" pitchFamily="34" charset="0"/>
              </a:rPr>
            </a:br>
            <a:r>
              <a:rPr lang="en-US" altLang="en-US" sz="2400" b="1" dirty="0">
                <a:latin typeface="Arial" panose="020B0604020202020204" pitchFamily="34" charset="0"/>
              </a:rPr>
              <a:t>budget variance is due</a:t>
            </a:r>
            <a:br>
              <a:rPr lang="en-US" altLang="en-US" sz="2400" b="1" dirty="0">
                <a:latin typeface="Arial" panose="020B0604020202020204" pitchFamily="34" charset="0"/>
              </a:rPr>
            </a:br>
            <a:r>
              <a:rPr lang="en-US" altLang="en-US" sz="2400" b="1" dirty="0">
                <a:latin typeface="Arial" panose="020B0604020202020204" pitchFamily="34" charset="0"/>
              </a:rPr>
              <a:t>to poor cost control.</a:t>
            </a:r>
          </a:p>
        </p:txBody>
      </p:sp>
      <p:sp>
        <p:nvSpPr>
          <p:cNvPr id="25617" name="Rectangle 22">
            <a:extLst>
              <a:ext uri="{FF2B5EF4-FFF2-40B4-BE49-F238E27FC236}">
                <a16:creationId xmlns:a16="http://schemas.microsoft.com/office/drawing/2014/main" id="{F5E7CCA1-CBE8-4B7E-86B6-4C7748539F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3890" y="3630836"/>
            <a:ext cx="1994137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400" b="1">
                <a:solidFill>
                  <a:srgbClr val="FC0128"/>
                </a:solidFill>
                <a:latin typeface="Arial" panose="020B0604020202020204" pitchFamily="34" charset="0"/>
              </a:rPr>
              <a:t>Cost control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567C3C-A5FC-4654-8C13-9819C23A4533}" type="slidenum">
              <a:rPr lang="en-GB" altLang="en-US" smtClean="0"/>
              <a:pPr/>
              <a:t>24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008005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3">
            <a:extLst>
              <a:ext uri="{FF2B5EF4-FFF2-40B4-BE49-F238E27FC236}">
                <a16:creationId xmlns:a16="http://schemas.microsoft.com/office/drawing/2014/main" id="{26CD8DDD-1D38-4BF8-8A0F-0B4125EBF4E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75520" y="188913"/>
            <a:ext cx="889248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en-US" sz="2800" dirty="0"/>
              <a:t>Flexible Budget Performance Report</a:t>
            </a:r>
          </a:p>
        </p:txBody>
      </p:sp>
      <p:grpSp>
        <p:nvGrpSpPr>
          <p:cNvPr id="26628" name="Group 11">
            <a:extLst>
              <a:ext uri="{FF2B5EF4-FFF2-40B4-BE49-F238E27FC236}">
                <a16:creationId xmlns:a16="http://schemas.microsoft.com/office/drawing/2014/main" id="{8D4ADF72-FD85-4964-A933-220D17ED4CE4}"/>
              </a:ext>
            </a:extLst>
          </p:cNvPr>
          <p:cNvGrpSpPr>
            <a:grpSpLocks/>
          </p:cNvGrpSpPr>
          <p:nvPr/>
        </p:nvGrpSpPr>
        <p:grpSpPr bwMode="auto">
          <a:xfrm>
            <a:off x="2208214" y="2349501"/>
            <a:ext cx="3221037" cy="2232025"/>
            <a:chOff x="624" y="1680"/>
            <a:chExt cx="1968" cy="1270"/>
          </a:xfrm>
        </p:grpSpPr>
        <p:sp>
          <p:nvSpPr>
            <p:cNvPr id="26672" name="Freeform 6">
              <a:extLst>
                <a:ext uri="{FF2B5EF4-FFF2-40B4-BE49-F238E27FC236}">
                  <a16:creationId xmlns:a16="http://schemas.microsoft.com/office/drawing/2014/main" id="{A114E30D-7FF3-4DCF-AC7A-DD7F126132EE}"/>
                </a:ext>
              </a:extLst>
            </p:cNvPr>
            <p:cNvSpPr>
              <a:spLocks/>
            </p:cNvSpPr>
            <p:nvPr/>
          </p:nvSpPr>
          <p:spPr bwMode="auto">
            <a:xfrm>
              <a:off x="624" y="1680"/>
              <a:ext cx="1968" cy="1270"/>
            </a:xfrm>
            <a:custGeom>
              <a:avLst/>
              <a:gdLst>
                <a:gd name="T0" fmla="*/ 31 w 2497"/>
                <a:gd name="T1" fmla="*/ 0 h 1990"/>
                <a:gd name="T2" fmla="*/ 27 w 2497"/>
                <a:gd name="T3" fmla="*/ 1 h 1990"/>
                <a:gd name="T4" fmla="*/ 20 w 2497"/>
                <a:gd name="T5" fmla="*/ 1 h 1990"/>
                <a:gd name="T6" fmla="*/ 15 w 2497"/>
                <a:gd name="T7" fmla="*/ 2 h 1990"/>
                <a:gd name="T8" fmla="*/ 10 w 2497"/>
                <a:gd name="T9" fmla="*/ 3 h 1990"/>
                <a:gd name="T10" fmla="*/ 7 w 2497"/>
                <a:gd name="T11" fmla="*/ 4 h 1990"/>
                <a:gd name="T12" fmla="*/ 4 w 2497"/>
                <a:gd name="T13" fmla="*/ 6 h 1990"/>
                <a:gd name="T14" fmla="*/ 2 w 2497"/>
                <a:gd name="T15" fmla="*/ 7 h 1990"/>
                <a:gd name="T16" fmla="*/ 0 w 2497"/>
                <a:gd name="T17" fmla="*/ 9 h 1990"/>
                <a:gd name="T18" fmla="*/ 0 w 2497"/>
                <a:gd name="T19" fmla="*/ 59 h 1990"/>
                <a:gd name="T20" fmla="*/ 2 w 2497"/>
                <a:gd name="T21" fmla="*/ 61 h 1990"/>
                <a:gd name="T22" fmla="*/ 4 w 2497"/>
                <a:gd name="T23" fmla="*/ 64 h 1990"/>
                <a:gd name="T24" fmla="*/ 8 w 2497"/>
                <a:gd name="T25" fmla="*/ 67 h 1990"/>
                <a:gd name="T26" fmla="*/ 13 w 2497"/>
                <a:gd name="T27" fmla="*/ 69 h 1990"/>
                <a:gd name="T28" fmla="*/ 17 w 2497"/>
                <a:gd name="T29" fmla="*/ 72 h 1990"/>
                <a:gd name="T30" fmla="*/ 23 w 2497"/>
                <a:gd name="T31" fmla="*/ 75 h 1990"/>
                <a:gd name="T32" fmla="*/ 30 w 2497"/>
                <a:gd name="T33" fmla="*/ 77 h 1990"/>
                <a:gd name="T34" fmla="*/ 37 w 2497"/>
                <a:gd name="T35" fmla="*/ 78 h 1990"/>
                <a:gd name="T36" fmla="*/ 46 w 2497"/>
                <a:gd name="T37" fmla="*/ 80 h 1990"/>
                <a:gd name="T38" fmla="*/ 54 w 2497"/>
                <a:gd name="T39" fmla="*/ 82 h 1990"/>
                <a:gd name="T40" fmla="*/ 63 w 2497"/>
                <a:gd name="T41" fmla="*/ 83 h 1990"/>
                <a:gd name="T42" fmla="*/ 73 w 2497"/>
                <a:gd name="T43" fmla="*/ 84 h 1990"/>
                <a:gd name="T44" fmla="*/ 82 w 2497"/>
                <a:gd name="T45" fmla="*/ 85 h 1990"/>
                <a:gd name="T46" fmla="*/ 92 w 2497"/>
                <a:gd name="T47" fmla="*/ 86 h 1990"/>
                <a:gd name="T48" fmla="*/ 87 w 2497"/>
                <a:gd name="T49" fmla="*/ 86 h 1990"/>
                <a:gd name="T50" fmla="*/ 81 w 2497"/>
                <a:gd name="T51" fmla="*/ 85 h 1990"/>
                <a:gd name="T52" fmla="*/ 77 w 2497"/>
                <a:gd name="T53" fmla="*/ 84 h 1990"/>
                <a:gd name="T54" fmla="*/ 73 w 2497"/>
                <a:gd name="T55" fmla="*/ 83 h 1990"/>
                <a:gd name="T56" fmla="*/ 70 w 2497"/>
                <a:gd name="T57" fmla="*/ 82 h 1990"/>
                <a:gd name="T58" fmla="*/ 66 w 2497"/>
                <a:gd name="T59" fmla="*/ 80 h 1990"/>
                <a:gd name="T60" fmla="*/ 65 w 2497"/>
                <a:gd name="T61" fmla="*/ 79 h 1990"/>
                <a:gd name="T62" fmla="*/ 65 w 2497"/>
                <a:gd name="T63" fmla="*/ 77 h 1990"/>
                <a:gd name="T64" fmla="*/ 65 w 2497"/>
                <a:gd name="T65" fmla="*/ 76 h 1990"/>
                <a:gd name="T66" fmla="*/ 65 w 2497"/>
                <a:gd name="T67" fmla="*/ 75 h 1990"/>
                <a:gd name="T68" fmla="*/ 67 w 2497"/>
                <a:gd name="T69" fmla="*/ 73 h 1990"/>
                <a:gd name="T70" fmla="*/ 70 w 2497"/>
                <a:gd name="T71" fmla="*/ 71 h 1990"/>
                <a:gd name="T72" fmla="*/ 74 w 2497"/>
                <a:gd name="T73" fmla="*/ 71 h 1990"/>
                <a:gd name="T74" fmla="*/ 78 w 2497"/>
                <a:gd name="T75" fmla="*/ 70 h 1990"/>
                <a:gd name="T76" fmla="*/ 83 w 2497"/>
                <a:gd name="T77" fmla="*/ 69 h 1990"/>
                <a:gd name="T78" fmla="*/ 88 w 2497"/>
                <a:gd name="T79" fmla="*/ 68 h 1990"/>
                <a:gd name="T80" fmla="*/ 92 w 2497"/>
                <a:gd name="T81" fmla="*/ 68 h 1990"/>
                <a:gd name="T82" fmla="*/ 441 w 2497"/>
                <a:gd name="T83" fmla="*/ 68 h 1990"/>
                <a:gd name="T84" fmla="*/ 446 w 2497"/>
                <a:gd name="T85" fmla="*/ 68 h 1990"/>
                <a:gd name="T86" fmla="*/ 452 w 2497"/>
                <a:gd name="T87" fmla="*/ 67 h 1990"/>
                <a:gd name="T88" fmla="*/ 456 w 2497"/>
                <a:gd name="T89" fmla="*/ 66 h 1990"/>
                <a:gd name="T90" fmla="*/ 461 w 2497"/>
                <a:gd name="T91" fmla="*/ 65 h 1990"/>
                <a:gd name="T92" fmla="*/ 464 w 2497"/>
                <a:gd name="T93" fmla="*/ 64 h 1990"/>
                <a:gd name="T94" fmla="*/ 467 w 2497"/>
                <a:gd name="T95" fmla="*/ 63 h 1990"/>
                <a:gd name="T96" fmla="*/ 471 w 2497"/>
                <a:gd name="T97" fmla="*/ 61 h 1990"/>
                <a:gd name="T98" fmla="*/ 471 w 2497"/>
                <a:gd name="T99" fmla="*/ 59 h 1990"/>
                <a:gd name="T100" fmla="*/ 471 w 2497"/>
                <a:gd name="T101" fmla="*/ 9 h 1990"/>
                <a:gd name="T102" fmla="*/ 471 w 2497"/>
                <a:gd name="T103" fmla="*/ 7 h 1990"/>
                <a:gd name="T104" fmla="*/ 467 w 2497"/>
                <a:gd name="T105" fmla="*/ 6 h 1990"/>
                <a:gd name="T106" fmla="*/ 465 w 2497"/>
                <a:gd name="T107" fmla="*/ 4 h 1990"/>
                <a:gd name="T108" fmla="*/ 462 w 2497"/>
                <a:gd name="T109" fmla="*/ 3 h 1990"/>
                <a:gd name="T110" fmla="*/ 456 w 2497"/>
                <a:gd name="T111" fmla="*/ 2 h 1990"/>
                <a:gd name="T112" fmla="*/ 452 w 2497"/>
                <a:gd name="T113" fmla="*/ 1 h 1990"/>
                <a:gd name="T114" fmla="*/ 446 w 2497"/>
                <a:gd name="T115" fmla="*/ 1 h 1990"/>
                <a:gd name="T116" fmla="*/ 441 w 2497"/>
                <a:gd name="T117" fmla="*/ 0 h 1990"/>
                <a:gd name="T118" fmla="*/ 31 w 2497"/>
                <a:gd name="T119" fmla="*/ 0 h 1990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2497"/>
                <a:gd name="T181" fmla="*/ 0 h 1990"/>
                <a:gd name="T182" fmla="*/ 2497 w 2497"/>
                <a:gd name="T183" fmla="*/ 1990 h 1990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2497" h="1990">
                  <a:moveTo>
                    <a:pt x="166" y="0"/>
                  </a:moveTo>
                  <a:lnTo>
                    <a:pt x="139" y="9"/>
                  </a:lnTo>
                  <a:lnTo>
                    <a:pt x="107" y="25"/>
                  </a:lnTo>
                  <a:lnTo>
                    <a:pt x="79" y="44"/>
                  </a:lnTo>
                  <a:lnTo>
                    <a:pt x="57" y="69"/>
                  </a:lnTo>
                  <a:lnTo>
                    <a:pt x="37" y="98"/>
                  </a:lnTo>
                  <a:lnTo>
                    <a:pt x="20" y="131"/>
                  </a:lnTo>
                  <a:lnTo>
                    <a:pt x="7" y="167"/>
                  </a:lnTo>
                  <a:lnTo>
                    <a:pt x="0" y="204"/>
                  </a:lnTo>
                  <a:lnTo>
                    <a:pt x="0" y="1381"/>
                  </a:lnTo>
                  <a:lnTo>
                    <a:pt x="9" y="1430"/>
                  </a:lnTo>
                  <a:lnTo>
                    <a:pt x="22" y="1494"/>
                  </a:lnTo>
                  <a:lnTo>
                    <a:pt x="40" y="1556"/>
                  </a:lnTo>
                  <a:lnTo>
                    <a:pt x="65" y="1614"/>
                  </a:lnTo>
                  <a:lnTo>
                    <a:pt x="90" y="1671"/>
                  </a:lnTo>
                  <a:lnTo>
                    <a:pt x="122" y="1725"/>
                  </a:lnTo>
                  <a:lnTo>
                    <a:pt x="159" y="1774"/>
                  </a:lnTo>
                  <a:lnTo>
                    <a:pt x="198" y="1823"/>
                  </a:lnTo>
                  <a:lnTo>
                    <a:pt x="240" y="1861"/>
                  </a:lnTo>
                  <a:lnTo>
                    <a:pt x="285" y="1896"/>
                  </a:lnTo>
                  <a:lnTo>
                    <a:pt x="333" y="1930"/>
                  </a:lnTo>
                  <a:lnTo>
                    <a:pt x="385" y="1954"/>
                  </a:lnTo>
                  <a:lnTo>
                    <a:pt x="434" y="1974"/>
                  </a:lnTo>
                  <a:lnTo>
                    <a:pt x="488" y="1989"/>
                  </a:lnTo>
                  <a:lnTo>
                    <a:pt x="460" y="1980"/>
                  </a:lnTo>
                  <a:lnTo>
                    <a:pt x="432" y="1967"/>
                  </a:lnTo>
                  <a:lnTo>
                    <a:pt x="407" y="1947"/>
                  </a:lnTo>
                  <a:lnTo>
                    <a:pt x="386" y="1924"/>
                  </a:lnTo>
                  <a:lnTo>
                    <a:pt x="370" y="1896"/>
                  </a:lnTo>
                  <a:lnTo>
                    <a:pt x="353" y="1867"/>
                  </a:lnTo>
                  <a:lnTo>
                    <a:pt x="344" y="1834"/>
                  </a:lnTo>
                  <a:lnTo>
                    <a:pt x="342" y="1798"/>
                  </a:lnTo>
                  <a:lnTo>
                    <a:pt x="342" y="1763"/>
                  </a:lnTo>
                  <a:lnTo>
                    <a:pt x="346" y="1728"/>
                  </a:lnTo>
                  <a:lnTo>
                    <a:pt x="357" y="1699"/>
                  </a:lnTo>
                  <a:lnTo>
                    <a:pt x="371" y="1665"/>
                  </a:lnTo>
                  <a:lnTo>
                    <a:pt x="392" y="1639"/>
                  </a:lnTo>
                  <a:lnTo>
                    <a:pt x="414" y="1618"/>
                  </a:lnTo>
                  <a:lnTo>
                    <a:pt x="438" y="1601"/>
                  </a:lnTo>
                  <a:lnTo>
                    <a:pt x="466" y="1590"/>
                  </a:lnTo>
                  <a:lnTo>
                    <a:pt x="488" y="1583"/>
                  </a:lnTo>
                  <a:lnTo>
                    <a:pt x="2332" y="1583"/>
                  </a:lnTo>
                  <a:lnTo>
                    <a:pt x="2361" y="1577"/>
                  </a:lnTo>
                  <a:lnTo>
                    <a:pt x="2389" y="1561"/>
                  </a:lnTo>
                  <a:lnTo>
                    <a:pt x="2417" y="1540"/>
                  </a:lnTo>
                  <a:lnTo>
                    <a:pt x="2440" y="1514"/>
                  </a:lnTo>
                  <a:lnTo>
                    <a:pt x="2459" y="1485"/>
                  </a:lnTo>
                  <a:lnTo>
                    <a:pt x="2478" y="1454"/>
                  </a:lnTo>
                  <a:lnTo>
                    <a:pt x="2489" y="1418"/>
                  </a:lnTo>
                  <a:lnTo>
                    <a:pt x="2496" y="1381"/>
                  </a:lnTo>
                  <a:lnTo>
                    <a:pt x="2496" y="204"/>
                  </a:lnTo>
                  <a:lnTo>
                    <a:pt x="2489" y="167"/>
                  </a:lnTo>
                  <a:lnTo>
                    <a:pt x="2478" y="131"/>
                  </a:lnTo>
                  <a:lnTo>
                    <a:pt x="2461" y="100"/>
                  </a:lnTo>
                  <a:lnTo>
                    <a:pt x="2442" y="69"/>
                  </a:lnTo>
                  <a:lnTo>
                    <a:pt x="2417" y="44"/>
                  </a:lnTo>
                  <a:lnTo>
                    <a:pt x="2390" y="25"/>
                  </a:lnTo>
                  <a:lnTo>
                    <a:pt x="2361" y="9"/>
                  </a:lnTo>
                  <a:lnTo>
                    <a:pt x="2332" y="0"/>
                  </a:lnTo>
                  <a:lnTo>
                    <a:pt x="166" y="0"/>
                  </a:lnTo>
                </a:path>
              </a:pathLst>
            </a:custGeom>
            <a:solidFill>
              <a:srgbClr val="FFFFCC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673" name="Rectangle 7">
              <a:extLst>
                <a:ext uri="{FF2B5EF4-FFF2-40B4-BE49-F238E27FC236}">
                  <a16:creationId xmlns:a16="http://schemas.microsoft.com/office/drawing/2014/main" id="{C6AFE422-15DF-4FDB-98C8-1421B9362F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3" y="1798"/>
              <a:ext cx="1897" cy="6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US" altLang="en-US" sz="2400" dirty="0">
                  <a:latin typeface="Arial" panose="020B0604020202020204" pitchFamily="34" charset="0"/>
                </a:rPr>
                <a:t>What causes</a:t>
              </a:r>
              <a:br>
                <a:rPr lang="en-US" altLang="en-US" sz="2400" dirty="0">
                  <a:latin typeface="Arial" panose="020B0604020202020204" pitchFamily="34" charset="0"/>
                </a:rPr>
              </a:br>
              <a:r>
                <a:rPr lang="en-US" altLang="en-US" sz="2400" dirty="0">
                  <a:latin typeface="Arial" panose="020B0604020202020204" pitchFamily="34" charset="0"/>
                </a:rPr>
                <a:t>the cost</a:t>
              </a:r>
              <a:br>
                <a:rPr lang="en-US" altLang="en-US" sz="2400" dirty="0">
                  <a:latin typeface="Arial" panose="020B0604020202020204" pitchFamily="34" charset="0"/>
                </a:rPr>
              </a:br>
              <a:r>
                <a:rPr lang="en-US" altLang="en-US" sz="2400" dirty="0">
                  <a:latin typeface="Arial" panose="020B0604020202020204" pitchFamily="34" charset="0"/>
                </a:rPr>
                <a:t>control variance? </a:t>
              </a:r>
            </a:p>
          </p:txBody>
        </p:sp>
      </p:grpSp>
      <p:grpSp>
        <p:nvGrpSpPr>
          <p:cNvPr id="22" name="Group 10">
            <a:extLst>
              <a:ext uri="{FF2B5EF4-FFF2-40B4-BE49-F238E27FC236}">
                <a16:creationId xmlns:a16="http://schemas.microsoft.com/office/drawing/2014/main" id="{D48ED66A-34DA-406B-803A-7E6B07A75D34}"/>
              </a:ext>
            </a:extLst>
          </p:cNvPr>
          <p:cNvGrpSpPr>
            <a:grpSpLocks/>
          </p:cNvGrpSpPr>
          <p:nvPr/>
        </p:nvGrpSpPr>
        <p:grpSpPr bwMode="auto">
          <a:xfrm>
            <a:off x="5664201" y="1341439"/>
            <a:ext cx="4874843" cy="4141787"/>
            <a:chOff x="2831" y="912"/>
            <a:chExt cx="2785" cy="2257"/>
          </a:xfrm>
          <a:solidFill>
            <a:schemeClr val="accent2"/>
          </a:solidFill>
        </p:grpSpPr>
        <p:sp>
          <p:nvSpPr>
            <p:cNvPr id="26670" name="Freeform 2">
              <a:extLst>
                <a:ext uri="{FF2B5EF4-FFF2-40B4-BE49-F238E27FC236}">
                  <a16:creationId xmlns:a16="http://schemas.microsoft.com/office/drawing/2014/main" id="{F301DC85-17FA-4B42-84D1-B98DE73468D7}"/>
                </a:ext>
              </a:extLst>
            </p:cNvPr>
            <p:cNvSpPr>
              <a:spLocks/>
            </p:cNvSpPr>
            <p:nvPr/>
          </p:nvSpPr>
          <p:spPr bwMode="auto">
            <a:xfrm>
              <a:off x="2831" y="912"/>
              <a:ext cx="2785" cy="2257"/>
            </a:xfrm>
            <a:custGeom>
              <a:avLst/>
              <a:gdLst>
                <a:gd name="T0" fmla="*/ 2599 w 2785"/>
                <a:gd name="T1" fmla="*/ 0 h 2257"/>
                <a:gd name="T2" fmla="*/ 2629 w 2785"/>
                <a:gd name="T3" fmla="*/ 10 h 2257"/>
                <a:gd name="T4" fmla="*/ 2664 w 2785"/>
                <a:gd name="T5" fmla="*/ 28 h 2257"/>
                <a:gd name="T6" fmla="*/ 2696 w 2785"/>
                <a:gd name="T7" fmla="*/ 50 h 2257"/>
                <a:gd name="T8" fmla="*/ 2720 w 2785"/>
                <a:gd name="T9" fmla="*/ 78 h 2257"/>
                <a:gd name="T10" fmla="*/ 2743 w 2785"/>
                <a:gd name="T11" fmla="*/ 111 h 2257"/>
                <a:gd name="T12" fmla="*/ 2762 w 2785"/>
                <a:gd name="T13" fmla="*/ 149 h 2257"/>
                <a:gd name="T14" fmla="*/ 2776 w 2785"/>
                <a:gd name="T15" fmla="*/ 189 h 2257"/>
                <a:gd name="T16" fmla="*/ 2784 w 2785"/>
                <a:gd name="T17" fmla="*/ 232 h 2257"/>
                <a:gd name="T18" fmla="*/ 2784 w 2785"/>
                <a:gd name="T19" fmla="*/ 1566 h 2257"/>
                <a:gd name="T20" fmla="*/ 2774 w 2785"/>
                <a:gd name="T21" fmla="*/ 1622 h 2257"/>
                <a:gd name="T22" fmla="*/ 2759 w 2785"/>
                <a:gd name="T23" fmla="*/ 1695 h 2257"/>
                <a:gd name="T24" fmla="*/ 2739 w 2785"/>
                <a:gd name="T25" fmla="*/ 1765 h 2257"/>
                <a:gd name="T26" fmla="*/ 2712 w 2785"/>
                <a:gd name="T27" fmla="*/ 1830 h 2257"/>
                <a:gd name="T28" fmla="*/ 2683 w 2785"/>
                <a:gd name="T29" fmla="*/ 1896 h 2257"/>
                <a:gd name="T30" fmla="*/ 2648 w 2785"/>
                <a:gd name="T31" fmla="*/ 1957 h 2257"/>
                <a:gd name="T32" fmla="*/ 2606 w 2785"/>
                <a:gd name="T33" fmla="*/ 2012 h 2257"/>
                <a:gd name="T34" fmla="*/ 2564 w 2785"/>
                <a:gd name="T35" fmla="*/ 2067 h 2257"/>
                <a:gd name="T36" fmla="*/ 2516 w 2785"/>
                <a:gd name="T37" fmla="*/ 2110 h 2257"/>
                <a:gd name="T38" fmla="*/ 2466 w 2785"/>
                <a:gd name="T39" fmla="*/ 2151 h 2257"/>
                <a:gd name="T40" fmla="*/ 2413 w 2785"/>
                <a:gd name="T41" fmla="*/ 2189 h 2257"/>
                <a:gd name="T42" fmla="*/ 2355 w 2785"/>
                <a:gd name="T43" fmla="*/ 2216 h 2257"/>
                <a:gd name="T44" fmla="*/ 2299 w 2785"/>
                <a:gd name="T45" fmla="*/ 2239 h 2257"/>
                <a:gd name="T46" fmla="*/ 2240 w 2785"/>
                <a:gd name="T47" fmla="*/ 2256 h 2257"/>
                <a:gd name="T48" fmla="*/ 2271 w 2785"/>
                <a:gd name="T49" fmla="*/ 2246 h 2257"/>
                <a:gd name="T50" fmla="*/ 2302 w 2785"/>
                <a:gd name="T51" fmla="*/ 2231 h 2257"/>
                <a:gd name="T52" fmla="*/ 2330 w 2785"/>
                <a:gd name="T53" fmla="*/ 2208 h 2257"/>
                <a:gd name="T54" fmla="*/ 2353 w 2785"/>
                <a:gd name="T55" fmla="*/ 2183 h 2257"/>
                <a:gd name="T56" fmla="*/ 2371 w 2785"/>
                <a:gd name="T57" fmla="*/ 2151 h 2257"/>
                <a:gd name="T58" fmla="*/ 2390 w 2785"/>
                <a:gd name="T59" fmla="*/ 2118 h 2257"/>
                <a:gd name="T60" fmla="*/ 2400 w 2785"/>
                <a:gd name="T61" fmla="*/ 2080 h 2257"/>
                <a:gd name="T62" fmla="*/ 2403 w 2785"/>
                <a:gd name="T63" fmla="*/ 2039 h 2257"/>
                <a:gd name="T64" fmla="*/ 2403 w 2785"/>
                <a:gd name="T65" fmla="*/ 1999 h 2257"/>
                <a:gd name="T66" fmla="*/ 2398 w 2785"/>
                <a:gd name="T67" fmla="*/ 1960 h 2257"/>
                <a:gd name="T68" fmla="*/ 2386 w 2785"/>
                <a:gd name="T69" fmla="*/ 1927 h 2257"/>
                <a:gd name="T70" fmla="*/ 2370 w 2785"/>
                <a:gd name="T71" fmla="*/ 1889 h 2257"/>
                <a:gd name="T72" fmla="*/ 2347 w 2785"/>
                <a:gd name="T73" fmla="*/ 1858 h 2257"/>
                <a:gd name="T74" fmla="*/ 2322 w 2785"/>
                <a:gd name="T75" fmla="*/ 1836 h 2257"/>
                <a:gd name="T76" fmla="*/ 2295 w 2785"/>
                <a:gd name="T77" fmla="*/ 1815 h 2257"/>
                <a:gd name="T78" fmla="*/ 2264 w 2785"/>
                <a:gd name="T79" fmla="*/ 1803 h 2257"/>
                <a:gd name="T80" fmla="*/ 2240 w 2785"/>
                <a:gd name="T81" fmla="*/ 1795 h 2257"/>
                <a:gd name="T82" fmla="*/ 183 w 2785"/>
                <a:gd name="T83" fmla="*/ 1795 h 2257"/>
                <a:gd name="T84" fmla="*/ 151 w 2785"/>
                <a:gd name="T85" fmla="*/ 1788 h 2257"/>
                <a:gd name="T86" fmla="*/ 120 w 2785"/>
                <a:gd name="T87" fmla="*/ 1770 h 2257"/>
                <a:gd name="T88" fmla="*/ 88 w 2785"/>
                <a:gd name="T89" fmla="*/ 1747 h 2257"/>
                <a:gd name="T90" fmla="*/ 62 w 2785"/>
                <a:gd name="T91" fmla="*/ 1717 h 2257"/>
                <a:gd name="T92" fmla="*/ 41 w 2785"/>
                <a:gd name="T93" fmla="*/ 1684 h 2257"/>
                <a:gd name="T94" fmla="*/ 21 w 2785"/>
                <a:gd name="T95" fmla="*/ 1650 h 2257"/>
                <a:gd name="T96" fmla="*/ 8 w 2785"/>
                <a:gd name="T97" fmla="*/ 1609 h 2257"/>
                <a:gd name="T98" fmla="*/ 0 w 2785"/>
                <a:gd name="T99" fmla="*/ 1566 h 2257"/>
                <a:gd name="T100" fmla="*/ 0 w 2785"/>
                <a:gd name="T101" fmla="*/ 232 h 2257"/>
                <a:gd name="T102" fmla="*/ 8 w 2785"/>
                <a:gd name="T103" fmla="*/ 189 h 2257"/>
                <a:gd name="T104" fmla="*/ 21 w 2785"/>
                <a:gd name="T105" fmla="*/ 149 h 2257"/>
                <a:gd name="T106" fmla="*/ 39 w 2785"/>
                <a:gd name="T107" fmla="*/ 113 h 2257"/>
                <a:gd name="T108" fmla="*/ 60 w 2785"/>
                <a:gd name="T109" fmla="*/ 78 h 2257"/>
                <a:gd name="T110" fmla="*/ 88 w 2785"/>
                <a:gd name="T111" fmla="*/ 50 h 2257"/>
                <a:gd name="T112" fmla="*/ 118 w 2785"/>
                <a:gd name="T113" fmla="*/ 28 h 2257"/>
                <a:gd name="T114" fmla="*/ 151 w 2785"/>
                <a:gd name="T115" fmla="*/ 10 h 2257"/>
                <a:gd name="T116" fmla="*/ 183 w 2785"/>
                <a:gd name="T117" fmla="*/ 0 h 2257"/>
                <a:gd name="T118" fmla="*/ 2599 w 2785"/>
                <a:gd name="T119" fmla="*/ 0 h 2257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2785"/>
                <a:gd name="T181" fmla="*/ 0 h 2257"/>
                <a:gd name="T182" fmla="*/ 2785 w 2785"/>
                <a:gd name="T183" fmla="*/ 2257 h 2257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2785" h="2257">
                  <a:moveTo>
                    <a:pt x="2599" y="0"/>
                  </a:moveTo>
                  <a:lnTo>
                    <a:pt x="2629" y="10"/>
                  </a:lnTo>
                  <a:lnTo>
                    <a:pt x="2664" y="28"/>
                  </a:lnTo>
                  <a:lnTo>
                    <a:pt x="2696" y="50"/>
                  </a:lnTo>
                  <a:lnTo>
                    <a:pt x="2720" y="78"/>
                  </a:lnTo>
                  <a:lnTo>
                    <a:pt x="2743" y="111"/>
                  </a:lnTo>
                  <a:lnTo>
                    <a:pt x="2762" y="149"/>
                  </a:lnTo>
                  <a:lnTo>
                    <a:pt x="2776" y="189"/>
                  </a:lnTo>
                  <a:lnTo>
                    <a:pt x="2784" y="232"/>
                  </a:lnTo>
                  <a:lnTo>
                    <a:pt x="2784" y="1566"/>
                  </a:lnTo>
                  <a:lnTo>
                    <a:pt x="2774" y="1622"/>
                  </a:lnTo>
                  <a:lnTo>
                    <a:pt x="2759" y="1695"/>
                  </a:lnTo>
                  <a:lnTo>
                    <a:pt x="2739" y="1765"/>
                  </a:lnTo>
                  <a:lnTo>
                    <a:pt x="2712" y="1830"/>
                  </a:lnTo>
                  <a:lnTo>
                    <a:pt x="2683" y="1896"/>
                  </a:lnTo>
                  <a:lnTo>
                    <a:pt x="2648" y="1957"/>
                  </a:lnTo>
                  <a:lnTo>
                    <a:pt x="2606" y="2012"/>
                  </a:lnTo>
                  <a:lnTo>
                    <a:pt x="2564" y="2067"/>
                  </a:lnTo>
                  <a:lnTo>
                    <a:pt x="2516" y="2110"/>
                  </a:lnTo>
                  <a:lnTo>
                    <a:pt x="2466" y="2151"/>
                  </a:lnTo>
                  <a:lnTo>
                    <a:pt x="2413" y="2189"/>
                  </a:lnTo>
                  <a:lnTo>
                    <a:pt x="2355" y="2216"/>
                  </a:lnTo>
                  <a:lnTo>
                    <a:pt x="2299" y="2239"/>
                  </a:lnTo>
                  <a:lnTo>
                    <a:pt x="2240" y="2256"/>
                  </a:lnTo>
                  <a:lnTo>
                    <a:pt x="2271" y="2246"/>
                  </a:lnTo>
                  <a:lnTo>
                    <a:pt x="2302" y="2231"/>
                  </a:lnTo>
                  <a:lnTo>
                    <a:pt x="2330" y="2208"/>
                  </a:lnTo>
                  <a:lnTo>
                    <a:pt x="2353" y="2183"/>
                  </a:lnTo>
                  <a:lnTo>
                    <a:pt x="2371" y="2151"/>
                  </a:lnTo>
                  <a:lnTo>
                    <a:pt x="2390" y="2118"/>
                  </a:lnTo>
                  <a:lnTo>
                    <a:pt x="2400" y="2080"/>
                  </a:lnTo>
                  <a:lnTo>
                    <a:pt x="2403" y="2039"/>
                  </a:lnTo>
                  <a:lnTo>
                    <a:pt x="2403" y="1999"/>
                  </a:lnTo>
                  <a:lnTo>
                    <a:pt x="2398" y="1960"/>
                  </a:lnTo>
                  <a:lnTo>
                    <a:pt x="2386" y="1927"/>
                  </a:lnTo>
                  <a:lnTo>
                    <a:pt x="2370" y="1889"/>
                  </a:lnTo>
                  <a:lnTo>
                    <a:pt x="2347" y="1858"/>
                  </a:lnTo>
                  <a:lnTo>
                    <a:pt x="2322" y="1836"/>
                  </a:lnTo>
                  <a:lnTo>
                    <a:pt x="2295" y="1815"/>
                  </a:lnTo>
                  <a:lnTo>
                    <a:pt x="2264" y="1803"/>
                  </a:lnTo>
                  <a:lnTo>
                    <a:pt x="2240" y="1795"/>
                  </a:lnTo>
                  <a:lnTo>
                    <a:pt x="183" y="1795"/>
                  </a:lnTo>
                  <a:lnTo>
                    <a:pt x="151" y="1788"/>
                  </a:lnTo>
                  <a:lnTo>
                    <a:pt x="120" y="1770"/>
                  </a:lnTo>
                  <a:lnTo>
                    <a:pt x="88" y="1747"/>
                  </a:lnTo>
                  <a:lnTo>
                    <a:pt x="62" y="1717"/>
                  </a:lnTo>
                  <a:lnTo>
                    <a:pt x="41" y="1684"/>
                  </a:lnTo>
                  <a:lnTo>
                    <a:pt x="21" y="1650"/>
                  </a:lnTo>
                  <a:lnTo>
                    <a:pt x="8" y="1609"/>
                  </a:lnTo>
                  <a:lnTo>
                    <a:pt x="0" y="1566"/>
                  </a:lnTo>
                  <a:lnTo>
                    <a:pt x="0" y="232"/>
                  </a:lnTo>
                  <a:lnTo>
                    <a:pt x="8" y="189"/>
                  </a:lnTo>
                  <a:lnTo>
                    <a:pt x="21" y="149"/>
                  </a:lnTo>
                  <a:lnTo>
                    <a:pt x="39" y="113"/>
                  </a:lnTo>
                  <a:lnTo>
                    <a:pt x="60" y="78"/>
                  </a:lnTo>
                  <a:lnTo>
                    <a:pt x="88" y="50"/>
                  </a:lnTo>
                  <a:lnTo>
                    <a:pt x="118" y="28"/>
                  </a:lnTo>
                  <a:lnTo>
                    <a:pt x="151" y="10"/>
                  </a:lnTo>
                  <a:lnTo>
                    <a:pt x="183" y="0"/>
                  </a:lnTo>
                  <a:lnTo>
                    <a:pt x="2599" y="0"/>
                  </a:lnTo>
                </a:path>
              </a:pathLst>
            </a:custGeom>
            <a:grp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671" name="Rectangle 8">
              <a:extLst>
                <a:ext uri="{FF2B5EF4-FFF2-40B4-BE49-F238E27FC236}">
                  <a16:creationId xmlns:a16="http://schemas.microsoft.com/office/drawing/2014/main" id="{0920A2D8-6FAB-43D2-B326-2141EA5F69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60" y="1003"/>
              <a:ext cx="2504" cy="147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lnSpc>
                  <a:spcPct val="90000"/>
                </a:lnSpc>
                <a:spcBef>
                  <a:spcPct val="40000"/>
                </a:spcBef>
                <a:buFontTx/>
                <a:buNone/>
              </a:pPr>
              <a:r>
                <a:rPr lang="en-US" altLang="en-US" sz="2400" dirty="0">
                  <a:latin typeface="Arial" panose="020B0604020202020204" pitchFamily="34" charset="0"/>
                </a:rPr>
                <a:t>There are two primary reasons for unfavorable variable overhead variances:</a:t>
              </a:r>
            </a:p>
            <a:p>
              <a:pPr>
                <a:lnSpc>
                  <a:spcPct val="90000"/>
                </a:lnSpc>
                <a:spcBef>
                  <a:spcPct val="40000"/>
                </a:spcBef>
                <a:buFontTx/>
                <a:buNone/>
              </a:pPr>
              <a:r>
                <a:rPr lang="en-US" altLang="en-US" sz="2400" dirty="0">
                  <a:solidFill>
                    <a:schemeClr val="bg1"/>
                  </a:solidFill>
                  <a:latin typeface="Arial" panose="020B0604020202020204" pitchFamily="34" charset="0"/>
                </a:rPr>
                <a:t>1.</a:t>
              </a:r>
              <a:r>
                <a:rPr lang="en-US" altLang="en-US" sz="2400" dirty="0">
                  <a:solidFill>
                    <a:schemeClr val="bg2"/>
                  </a:solidFill>
                  <a:latin typeface="Arial" panose="020B0604020202020204" pitchFamily="34" charset="0"/>
                </a:rPr>
                <a:t>  </a:t>
              </a:r>
              <a:r>
                <a:rPr lang="en-US" altLang="en-US" sz="2400" dirty="0">
                  <a:solidFill>
                    <a:srgbClr val="FC0128"/>
                  </a:solidFill>
                  <a:latin typeface="Arial" panose="020B0604020202020204" pitchFamily="34" charset="0"/>
                </a:rPr>
                <a:t>Spending</a:t>
              </a:r>
              <a:r>
                <a:rPr lang="en-US" altLang="en-US" sz="2400" dirty="0">
                  <a:solidFill>
                    <a:schemeClr val="bg2"/>
                  </a:solidFill>
                  <a:latin typeface="Arial" panose="020B0604020202020204" pitchFamily="34" charset="0"/>
                </a:rPr>
                <a:t> </a:t>
              </a:r>
              <a:r>
                <a:rPr lang="en-US" altLang="en-US" sz="2400" dirty="0">
                  <a:latin typeface="Arial" panose="020B0604020202020204" pitchFamily="34" charset="0"/>
                </a:rPr>
                <a:t>too much for</a:t>
              </a:r>
              <a:br>
                <a:rPr lang="en-US" altLang="en-US" sz="2400" dirty="0">
                  <a:latin typeface="Arial" panose="020B0604020202020204" pitchFamily="34" charset="0"/>
                </a:rPr>
              </a:br>
              <a:r>
                <a:rPr lang="en-US" altLang="en-US" sz="2400" dirty="0">
                  <a:latin typeface="Arial" panose="020B0604020202020204" pitchFamily="34" charset="0"/>
                </a:rPr>
                <a:t>     resources.</a:t>
              </a:r>
            </a:p>
            <a:p>
              <a:pPr>
                <a:lnSpc>
                  <a:spcPct val="90000"/>
                </a:lnSpc>
                <a:spcBef>
                  <a:spcPct val="40000"/>
                </a:spcBef>
                <a:buFontTx/>
                <a:buNone/>
              </a:pPr>
              <a:r>
                <a:rPr lang="en-US" altLang="en-US" sz="2400" dirty="0">
                  <a:solidFill>
                    <a:schemeClr val="bg1"/>
                  </a:solidFill>
                  <a:latin typeface="Arial" panose="020B0604020202020204" pitchFamily="34" charset="0"/>
                </a:rPr>
                <a:t>2.  </a:t>
              </a:r>
              <a:r>
                <a:rPr lang="en-US" altLang="en-US" sz="2400" dirty="0">
                  <a:latin typeface="Arial" panose="020B0604020202020204" pitchFamily="34" charset="0"/>
                </a:rPr>
                <a:t>Using the resources</a:t>
              </a:r>
              <a:br>
                <a:rPr lang="en-US" altLang="en-US" sz="2400" dirty="0">
                  <a:solidFill>
                    <a:schemeClr val="accent2"/>
                  </a:solidFill>
                  <a:latin typeface="Arial" panose="020B0604020202020204" pitchFamily="34" charset="0"/>
                </a:rPr>
              </a:br>
              <a:r>
                <a:rPr lang="en-US" altLang="en-US" sz="2400" dirty="0">
                  <a:solidFill>
                    <a:srgbClr val="FC0128"/>
                  </a:solidFill>
                  <a:latin typeface="Arial" panose="020B0604020202020204" pitchFamily="34" charset="0"/>
                </a:rPr>
                <a:t>     inefficiently</a:t>
              </a:r>
              <a:r>
                <a:rPr lang="en-US" altLang="en-US" sz="2400" dirty="0">
                  <a:solidFill>
                    <a:schemeClr val="accent2"/>
                  </a:solidFill>
                  <a:latin typeface="Arial" panose="020B0604020202020204" pitchFamily="34" charset="0"/>
                </a:rPr>
                <a:t>.</a:t>
              </a:r>
            </a:p>
          </p:txBody>
        </p:sp>
      </p:grp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C6114A-052D-4ADA-88A0-A87FB84F929E}" type="slidenum">
              <a:rPr lang="en-GB" altLang="en-US" smtClean="0"/>
              <a:pPr/>
              <a:t>25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17965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16DE0214-242C-4CAA-9E2E-852BD788F59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63552" y="333375"/>
            <a:ext cx="7918648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en-US" sz="2800" dirty="0"/>
              <a:t>Overhead Rates and Overhead Analysis</a:t>
            </a:r>
          </a:p>
        </p:txBody>
      </p:sp>
      <p:sp>
        <p:nvSpPr>
          <p:cNvPr id="27655" name="Rectangle 10">
            <a:extLst>
              <a:ext uri="{FF2B5EF4-FFF2-40B4-BE49-F238E27FC236}">
                <a16:creationId xmlns:a16="http://schemas.microsoft.com/office/drawing/2014/main" id="{8F68C294-A929-413C-80CE-2272A63C506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775520" y="1484785"/>
            <a:ext cx="8229600" cy="1544637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90000"/>
              </a:lnSpc>
              <a:spcBef>
                <a:spcPct val="40000"/>
              </a:spcBef>
              <a:buFontTx/>
              <a:buNone/>
            </a:pPr>
            <a:r>
              <a:rPr lang="en-US" altLang="en-US" dirty="0"/>
              <a:t>	Recall that overhead costs are assigned to products and services using a </a:t>
            </a:r>
            <a:r>
              <a:rPr lang="en-US" altLang="en-US" dirty="0">
                <a:solidFill>
                  <a:schemeClr val="accent2"/>
                </a:solidFill>
              </a:rPr>
              <a:t>predetermined overhead rate (POHR)</a:t>
            </a:r>
            <a:r>
              <a:rPr lang="en-US" altLang="en-US" dirty="0"/>
              <a:t>:</a:t>
            </a:r>
          </a:p>
        </p:txBody>
      </p:sp>
      <p:sp>
        <p:nvSpPr>
          <p:cNvPr id="27651" name="Rectangle 4">
            <a:extLst>
              <a:ext uri="{FF2B5EF4-FFF2-40B4-BE49-F238E27FC236}">
                <a16:creationId xmlns:a16="http://schemas.microsoft.com/office/drawing/2014/main" id="{E4CDD24B-32B5-49FD-90B3-811B35D4E3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53609" y="4031135"/>
            <a:ext cx="6016625" cy="1093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lnSpc>
                <a:spcPct val="90000"/>
              </a:lnSpc>
              <a:spcBef>
                <a:spcPct val="50000"/>
              </a:spcBef>
              <a:buFontTx/>
              <a:buNone/>
            </a:pPr>
            <a:r>
              <a:rPr lang="en-US" altLang="en-US" sz="2400" b="1" dirty="0">
                <a:solidFill>
                  <a:schemeClr val="accent2"/>
                </a:solidFill>
                <a:latin typeface="Arial" panose="020B0604020202020204" pitchFamily="34" charset="0"/>
              </a:rPr>
              <a:t>Overhead from the</a:t>
            </a:r>
            <a:br>
              <a:rPr lang="en-US" altLang="en-US" sz="2400" b="1" dirty="0">
                <a:solidFill>
                  <a:schemeClr val="accent2"/>
                </a:solidFill>
                <a:latin typeface="Arial" panose="020B0604020202020204" pitchFamily="34" charset="0"/>
              </a:rPr>
            </a:br>
            <a:r>
              <a:rPr lang="en-US" altLang="en-US" sz="2400" b="1" dirty="0">
                <a:solidFill>
                  <a:schemeClr val="accent2"/>
                </a:solidFill>
                <a:latin typeface="Arial" panose="020B0604020202020204" pitchFamily="34" charset="0"/>
              </a:rPr>
              <a:t>flexible budget at the</a:t>
            </a:r>
            <a:br>
              <a:rPr lang="en-US" altLang="en-US" sz="2400" b="1" dirty="0">
                <a:solidFill>
                  <a:schemeClr val="accent2"/>
                </a:solidFill>
                <a:latin typeface="Arial" panose="020B0604020202020204" pitchFamily="34" charset="0"/>
              </a:rPr>
            </a:br>
            <a:r>
              <a:rPr lang="en-US" altLang="en-US" sz="2400" b="1" dirty="0">
                <a:solidFill>
                  <a:schemeClr val="accent2"/>
                </a:solidFill>
                <a:latin typeface="Arial" panose="020B0604020202020204" pitchFamily="34" charset="0"/>
              </a:rPr>
              <a:t>denominator level of activity</a:t>
            </a:r>
          </a:p>
        </p:txBody>
      </p:sp>
      <p:sp>
        <p:nvSpPr>
          <p:cNvPr id="27652" name="Rectangle 5">
            <a:extLst>
              <a:ext uri="{FF2B5EF4-FFF2-40B4-BE49-F238E27FC236}">
                <a16:creationId xmlns:a16="http://schemas.microsoft.com/office/drawing/2014/main" id="{F6E942D4-B0C9-4920-99B0-B7BC0883F8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1658" y="4920134"/>
            <a:ext cx="1761702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  <a:latin typeface="Arial" panose="020B0604020202020204" pitchFamily="34" charset="0"/>
              </a:rPr>
              <a:t>POHR      =</a:t>
            </a:r>
          </a:p>
        </p:txBody>
      </p:sp>
      <p:sp>
        <p:nvSpPr>
          <p:cNvPr id="27653" name="Line 7">
            <a:extLst>
              <a:ext uri="{FF2B5EF4-FFF2-40B4-BE49-F238E27FC236}">
                <a16:creationId xmlns:a16="http://schemas.microsoft.com/office/drawing/2014/main" id="{9CEC5003-D1FC-494E-A0E6-E5840C485981}"/>
              </a:ext>
            </a:extLst>
          </p:cNvPr>
          <p:cNvSpPr>
            <a:spLocks noChangeShapeType="1"/>
          </p:cNvSpPr>
          <p:nvPr/>
        </p:nvSpPr>
        <p:spPr bwMode="auto">
          <a:xfrm>
            <a:off x="5052120" y="5107459"/>
            <a:ext cx="4419600" cy="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54" name="Line 8">
            <a:extLst>
              <a:ext uri="{FF2B5EF4-FFF2-40B4-BE49-F238E27FC236}">
                <a16:creationId xmlns:a16="http://schemas.microsoft.com/office/drawing/2014/main" id="{A9F4E05A-188C-4436-94B6-ECB7A2E49A8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451920" y="3562821"/>
            <a:ext cx="2590800" cy="1435100"/>
          </a:xfrm>
          <a:prstGeom prst="line">
            <a:avLst/>
          </a:prstGeom>
          <a:noFill/>
          <a:ln w="38100">
            <a:solidFill>
              <a:srgbClr val="FC0128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56" name="Rectangle 11">
            <a:extLst>
              <a:ext uri="{FF2B5EF4-FFF2-40B4-BE49-F238E27FC236}">
                <a16:creationId xmlns:a16="http://schemas.microsoft.com/office/drawing/2014/main" id="{FBD306BF-84F7-4BD0-8DF2-DCE894EC3C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6858" y="3167534"/>
            <a:ext cx="7650942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400" b="1">
                <a:solidFill>
                  <a:srgbClr val="FF0000"/>
                </a:solidFill>
                <a:latin typeface="Arial" panose="020B0604020202020204" pitchFamily="34" charset="0"/>
              </a:rPr>
              <a:t>Assigned Overhead  =  POHR  ×  Standard Activity</a:t>
            </a:r>
          </a:p>
        </p:txBody>
      </p:sp>
      <p:sp>
        <p:nvSpPr>
          <p:cNvPr id="27657" name="Rectangle 12">
            <a:extLst>
              <a:ext uri="{FF2B5EF4-FFF2-40B4-BE49-F238E27FC236}">
                <a16:creationId xmlns:a16="http://schemas.microsoft.com/office/drawing/2014/main" id="{CC0F2759-22A9-4AB8-AD0E-C9F61CC03F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55196" y="5163022"/>
            <a:ext cx="6016625" cy="422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lnSpc>
                <a:spcPct val="90000"/>
              </a:lnSpc>
              <a:spcBef>
                <a:spcPct val="50000"/>
              </a:spcBef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  <a:latin typeface="Arial" panose="020B0604020202020204" pitchFamily="34" charset="0"/>
              </a:rPr>
              <a:t>Denominator level of activity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C6114A-052D-4ADA-88A0-A87FB84F929E}" type="slidenum">
              <a:rPr lang="en-GB" altLang="en-US" smtClean="0"/>
              <a:pPr/>
              <a:t>26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5442576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FAD5911A-0CBF-4696-9FF3-0C046B9A01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03512" y="333375"/>
            <a:ext cx="8856984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en-US" sz="2800" dirty="0"/>
              <a:t>Overhead Rates and Overhead Analysis – Example</a:t>
            </a:r>
          </a:p>
        </p:txBody>
      </p:sp>
      <p:sp>
        <p:nvSpPr>
          <p:cNvPr id="28676" name="Rectangle 4">
            <a:extLst>
              <a:ext uri="{FF2B5EF4-FFF2-40B4-BE49-F238E27FC236}">
                <a16:creationId xmlns:a16="http://schemas.microsoft.com/office/drawing/2014/main" id="{7D020670-6C27-4DB7-9FBB-963CB394CE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41044" y="2132856"/>
            <a:ext cx="3667125" cy="1627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en-US" sz="2800" dirty="0">
                <a:latin typeface="Arial" panose="020B0604020202020204" pitchFamily="34" charset="0"/>
              </a:rPr>
              <a:t>Let</a:t>
            </a:r>
            <a:r>
              <a:rPr lang="en-GB" altLang="en-US" sz="2800" dirty="0">
                <a:latin typeface="Arial" panose="020B0604020202020204" pitchFamily="34" charset="0"/>
              </a:rPr>
              <a:t>’</a:t>
            </a:r>
            <a:r>
              <a:rPr lang="en-US" altLang="ja-JP" sz="2800" dirty="0">
                <a:latin typeface="Arial" panose="020B0604020202020204" pitchFamily="34" charset="0"/>
              </a:rPr>
              <a:t>s look at overhead</a:t>
            </a:r>
            <a:br>
              <a:rPr lang="en-US" altLang="ja-JP" sz="2800" dirty="0">
                <a:latin typeface="Arial" panose="020B0604020202020204" pitchFamily="34" charset="0"/>
              </a:rPr>
            </a:br>
            <a:r>
              <a:rPr lang="en-US" altLang="ja-JP" sz="2800" dirty="0">
                <a:latin typeface="Arial" panose="020B0604020202020204" pitchFamily="34" charset="0"/>
              </a:rPr>
              <a:t>  rates in a </a:t>
            </a:r>
            <a:br>
              <a:rPr lang="en-US" altLang="ja-JP" sz="2800" dirty="0">
                <a:latin typeface="Arial" panose="020B0604020202020204" pitchFamily="34" charset="0"/>
              </a:rPr>
            </a:br>
            <a:r>
              <a:rPr lang="en-US" altLang="ja-JP" sz="2800" dirty="0">
                <a:latin typeface="Arial" panose="020B0604020202020204" pitchFamily="34" charset="0"/>
              </a:rPr>
              <a:t>  budget for </a:t>
            </a:r>
            <a:r>
              <a:rPr lang="en-US" altLang="ja-JP" sz="2800" dirty="0" err="1">
                <a:latin typeface="Arial" panose="020B0604020202020204" pitchFamily="34" charset="0"/>
              </a:rPr>
              <a:t>ColaCo</a:t>
            </a:r>
            <a:r>
              <a:rPr lang="en-US" altLang="ja-JP" sz="2800" dirty="0">
                <a:latin typeface="Arial" panose="020B0604020202020204" pitchFamily="34" charset="0"/>
              </a:rPr>
              <a:t>.</a:t>
            </a:r>
            <a:endParaRPr lang="en-US" altLang="en-US" sz="2800" dirty="0">
              <a:latin typeface="Arial" panose="020B0604020202020204" pitchFamily="34" charset="0"/>
            </a:endParaRPr>
          </a:p>
        </p:txBody>
      </p:sp>
      <p:graphicFrame>
        <p:nvGraphicFramePr>
          <p:cNvPr id="28677" name="Object 5">
            <a:hlinkClick r:id="" action="ppaction://ole?verb=0"/>
            <a:extLst>
              <a:ext uri="{FF2B5EF4-FFF2-40B4-BE49-F238E27FC236}">
                <a16:creationId xmlns:a16="http://schemas.microsoft.com/office/drawing/2014/main" id="{C7FB0094-4612-48A7-895E-47EBC3AE9446}"/>
              </a:ext>
            </a:extLst>
          </p:cNvPr>
          <p:cNvGraphicFramePr>
            <a:graphicFrameLocks/>
          </p:cNvGraphicFramePr>
          <p:nvPr/>
        </p:nvGraphicFramePr>
        <p:xfrm>
          <a:off x="5871444" y="2559894"/>
          <a:ext cx="1195387" cy="798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8" name="WordArt" r:id="rId3" imgW="6099025" imgH="4066017" progId="MSWordArt.2">
                  <p:embed/>
                </p:oleObj>
              </mc:Choice>
              <mc:Fallback>
                <p:oleObj name="WordArt" r:id="rId3" imgW="6099025" imgH="4066017" progId="MSWordArt.2">
                  <p:embed/>
                  <p:pic>
                    <p:nvPicPr>
                      <p:cNvPr id="28677" name="Object 5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C7FB0094-4612-48A7-895E-47EBC3AE9446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71444" y="2559894"/>
                        <a:ext cx="1195387" cy="7985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567C3C-A5FC-4654-8C13-9819C23A4533}" type="slidenum">
              <a:rPr lang="en-GB" altLang="en-US" smtClean="0"/>
              <a:pPr/>
              <a:t>27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9682079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3">
            <a:extLst>
              <a:ext uri="{FF2B5EF4-FFF2-40B4-BE49-F238E27FC236}">
                <a16:creationId xmlns:a16="http://schemas.microsoft.com/office/drawing/2014/main" id="{A5185B56-B1E0-4CA0-902F-B725524D87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31504" y="188913"/>
            <a:ext cx="8890446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en-US" sz="2800" dirty="0"/>
              <a:t>Overhead Rates and Overhead Analysis – Example</a:t>
            </a:r>
          </a:p>
        </p:txBody>
      </p:sp>
      <p:sp>
        <p:nvSpPr>
          <p:cNvPr id="29698" name="Rectangle 2">
            <a:extLst>
              <a:ext uri="{FF2B5EF4-FFF2-40B4-BE49-F238E27FC236}">
                <a16:creationId xmlns:a16="http://schemas.microsoft.com/office/drawing/2014/main" id="{B64EB7E0-DEAC-489D-9AB1-B508108D999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592263" y="1743075"/>
            <a:ext cx="9544050" cy="53340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algn="ctr"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</a:rPr>
              <a:t> ColaCo prepared this                 budget for overhead:</a:t>
            </a:r>
          </a:p>
        </p:txBody>
      </p:sp>
      <p:sp>
        <p:nvSpPr>
          <p:cNvPr id="29700" name="Rectangle 77">
            <a:extLst>
              <a:ext uri="{FF2B5EF4-FFF2-40B4-BE49-F238E27FC236}">
                <a16:creationId xmlns:a16="http://schemas.microsoft.com/office/drawing/2014/main" id="{252D90DF-830C-488F-B6CB-63BCF90663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41514" y="2343150"/>
            <a:ext cx="8650287" cy="2413000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9701" name="Rectangle 38">
            <a:extLst>
              <a:ext uri="{FF2B5EF4-FFF2-40B4-BE49-F238E27FC236}">
                <a16:creationId xmlns:a16="http://schemas.microsoft.com/office/drawing/2014/main" id="{74AC0B41-0DD5-47DA-A36A-EE65F69811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41514" y="2343150"/>
            <a:ext cx="8650287" cy="2413000"/>
          </a:xfrm>
          <a:prstGeom prst="rect">
            <a:avLst/>
          </a:prstGeom>
          <a:solidFill>
            <a:srgbClr val="FFFF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9702" name="Rectangle 39">
            <a:extLst>
              <a:ext uri="{FF2B5EF4-FFF2-40B4-BE49-F238E27FC236}">
                <a16:creationId xmlns:a16="http://schemas.microsoft.com/office/drawing/2014/main" id="{C67FE6B8-93CF-4653-B877-29A70EEAEF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38663" y="2538413"/>
            <a:ext cx="65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200" b="1">
                <a:solidFill>
                  <a:srgbClr val="000000"/>
                </a:solidFill>
                <a:latin typeface="Arial" panose="020B0604020202020204" pitchFamily="34" charset="0"/>
              </a:rPr>
              <a:t>Total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9703" name="Rectangle 40">
            <a:extLst>
              <a:ext uri="{FF2B5EF4-FFF2-40B4-BE49-F238E27FC236}">
                <a16:creationId xmlns:a16="http://schemas.microsoft.com/office/drawing/2014/main" id="{B01CA36B-87C8-4F53-8105-1166818505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83275" y="2538413"/>
            <a:ext cx="108247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200" b="1">
                <a:solidFill>
                  <a:srgbClr val="000000"/>
                </a:solidFill>
                <a:latin typeface="Arial" panose="020B0604020202020204" pitchFamily="34" charset="0"/>
              </a:rPr>
              <a:t>Variable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9704" name="Rectangle 41">
            <a:extLst>
              <a:ext uri="{FF2B5EF4-FFF2-40B4-BE49-F238E27FC236}">
                <a16:creationId xmlns:a16="http://schemas.microsoft.com/office/drawing/2014/main" id="{87E3F376-48C9-40EA-80E5-CD9CA3CCD4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9063" y="2538413"/>
            <a:ext cx="65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200" b="1">
                <a:solidFill>
                  <a:srgbClr val="000000"/>
                </a:solidFill>
                <a:latin typeface="Arial" panose="020B0604020202020204" pitchFamily="34" charset="0"/>
              </a:rPr>
              <a:t>Total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9705" name="Rectangle 42">
            <a:extLst>
              <a:ext uri="{FF2B5EF4-FFF2-40B4-BE49-F238E27FC236}">
                <a16:creationId xmlns:a16="http://schemas.microsoft.com/office/drawing/2014/main" id="{7826C935-C2F8-4C35-8DB8-958B825667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93226" y="2538413"/>
            <a:ext cx="73898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200" b="1">
                <a:solidFill>
                  <a:srgbClr val="000000"/>
                </a:solidFill>
                <a:latin typeface="Arial" panose="020B0604020202020204" pitchFamily="34" charset="0"/>
              </a:rPr>
              <a:t>Fixed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9706" name="Rectangle 43">
            <a:extLst>
              <a:ext uri="{FF2B5EF4-FFF2-40B4-BE49-F238E27FC236}">
                <a16:creationId xmlns:a16="http://schemas.microsoft.com/office/drawing/2014/main" id="{9730ABC0-1C9B-45E4-8051-0F6A3F213D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9475" y="2908300"/>
            <a:ext cx="113172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200" b="1">
                <a:solidFill>
                  <a:srgbClr val="000000"/>
                </a:solidFill>
                <a:latin typeface="Arial" panose="020B0604020202020204" pitchFamily="34" charset="0"/>
              </a:rPr>
              <a:t>Machine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9707" name="Rectangle 44">
            <a:extLst>
              <a:ext uri="{FF2B5EF4-FFF2-40B4-BE49-F238E27FC236}">
                <a16:creationId xmlns:a16="http://schemas.microsoft.com/office/drawing/2014/main" id="{0D6FDA66-F8B8-471C-B1E5-F7992FA553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3075" y="2908300"/>
            <a:ext cx="108247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200" b="1">
                <a:solidFill>
                  <a:srgbClr val="000000"/>
                </a:solidFill>
                <a:latin typeface="Arial" panose="020B0604020202020204" pitchFamily="34" charset="0"/>
              </a:rPr>
              <a:t>Variable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9708" name="Rectangle 45">
            <a:extLst>
              <a:ext uri="{FF2B5EF4-FFF2-40B4-BE49-F238E27FC236}">
                <a16:creationId xmlns:a16="http://schemas.microsoft.com/office/drawing/2014/main" id="{ADFC58A0-22CB-4B3F-8EA6-6775F9E7CD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1200" y="2908300"/>
            <a:ext cx="130324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200" b="1">
                <a:solidFill>
                  <a:srgbClr val="000000"/>
                </a:solidFill>
                <a:latin typeface="Arial" panose="020B0604020202020204" pitchFamily="34" charset="0"/>
              </a:rPr>
              <a:t>Overhead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9709" name="Rectangle 46">
            <a:extLst>
              <a:ext uri="{FF2B5EF4-FFF2-40B4-BE49-F238E27FC236}">
                <a16:creationId xmlns:a16="http://schemas.microsoft.com/office/drawing/2014/main" id="{FB0C2D76-0E73-4E6B-AAA9-6B1B1EF726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93026" y="2908300"/>
            <a:ext cx="73898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200" b="1">
                <a:solidFill>
                  <a:srgbClr val="000000"/>
                </a:solidFill>
                <a:latin typeface="Arial" panose="020B0604020202020204" pitchFamily="34" charset="0"/>
              </a:rPr>
              <a:t>Fixed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9710" name="Rectangle 47">
            <a:extLst>
              <a:ext uri="{FF2B5EF4-FFF2-40B4-BE49-F238E27FC236}">
                <a16:creationId xmlns:a16="http://schemas.microsoft.com/office/drawing/2014/main" id="{4F0CCD62-13A8-418F-A999-03748DB63A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91600" y="2908300"/>
            <a:ext cx="130324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200" b="1">
                <a:solidFill>
                  <a:srgbClr val="000000"/>
                </a:solidFill>
                <a:latin typeface="Arial" panose="020B0604020202020204" pitchFamily="34" charset="0"/>
              </a:rPr>
              <a:t>Overhead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9711" name="Rectangle 48">
            <a:extLst>
              <a:ext uri="{FF2B5EF4-FFF2-40B4-BE49-F238E27FC236}">
                <a16:creationId xmlns:a16="http://schemas.microsoft.com/office/drawing/2014/main" id="{C3146C5C-57F5-4598-B5F7-E592220121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59026" y="3278188"/>
            <a:ext cx="81592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200" b="1">
                <a:solidFill>
                  <a:srgbClr val="000000"/>
                </a:solidFill>
                <a:latin typeface="Arial" panose="020B0604020202020204" pitchFamily="34" charset="0"/>
              </a:rPr>
              <a:t>Hours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9712" name="Rectangle 49">
            <a:extLst>
              <a:ext uri="{FF2B5EF4-FFF2-40B4-BE49-F238E27FC236}">
                <a16:creationId xmlns:a16="http://schemas.microsoft.com/office/drawing/2014/main" id="{D1C23098-68B7-4786-AC5A-CDDFD9131E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1000" y="3278188"/>
            <a:ext cx="130324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200" b="1">
                <a:solidFill>
                  <a:srgbClr val="000000"/>
                </a:solidFill>
                <a:latin typeface="Arial" panose="020B0604020202020204" pitchFamily="34" charset="0"/>
              </a:rPr>
              <a:t>Overhead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9713" name="Rectangle 50">
            <a:extLst>
              <a:ext uri="{FF2B5EF4-FFF2-40B4-BE49-F238E27FC236}">
                <a16:creationId xmlns:a16="http://schemas.microsoft.com/office/drawing/2014/main" id="{ACCF379C-2EF4-46A5-B72E-12C203EA3D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4901" y="3278188"/>
            <a:ext cx="61234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200" b="1">
                <a:solidFill>
                  <a:srgbClr val="000000"/>
                </a:solidFill>
                <a:latin typeface="Arial" panose="020B0604020202020204" pitchFamily="34" charset="0"/>
              </a:rPr>
              <a:t>Rate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9714" name="Rectangle 51">
            <a:extLst>
              <a:ext uri="{FF2B5EF4-FFF2-40B4-BE49-F238E27FC236}">
                <a16:creationId xmlns:a16="http://schemas.microsoft.com/office/drawing/2014/main" id="{F805DFED-3CD4-4275-9F01-1CA19DCB1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91400" y="3278188"/>
            <a:ext cx="130324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200" b="1">
                <a:solidFill>
                  <a:srgbClr val="000000"/>
                </a:solidFill>
                <a:latin typeface="Arial" panose="020B0604020202020204" pitchFamily="34" charset="0"/>
              </a:rPr>
              <a:t>Overhead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9715" name="Rectangle 52">
            <a:extLst>
              <a:ext uri="{FF2B5EF4-FFF2-40B4-BE49-F238E27FC236}">
                <a16:creationId xmlns:a16="http://schemas.microsoft.com/office/drawing/2014/main" id="{208E3CD6-40C9-4072-8895-56E767D573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85301" y="3278188"/>
            <a:ext cx="61234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200" b="1">
                <a:solidFill>
                  <a:srgbClr val="000000"/>
                </a:solidFill>
                <a:latin typeface="Arial" panose="020B0604020202020204" pitchFamily="34" charset="0"/>
              </a:rPr>
              <a:t>Rate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9716" name="Rectangle 53">
            <a:extLst>
              <a:ext uri="{FF2B5EF4-FFF2-40B4-BE49-F238E27FC236}">
                <a16:creationId xmlns:a16="http://schemas.microsoft.com/office/drawing/2014/main" id="{F0C7BA16-DD3C-44E1-AD06-C66299FFD9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14614" y="3733800"/>
            <a:ext cx="70692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200" b="1">
                <a:solidFill>
                  <a:srgbClr val="000000"/>
                </a:solidFill>
                <a:latin typeface="Arial" panose="020B0604020202020204" pitchFamily="34" charset="0"/>
              </a:rPr>
              <a:t>2,000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9717" name="Rectangle 54">
            <a:extLst>
              <a:ext uri="{FF2B5EF4-FFF2-40B4-BE49-F238E27FC236}">
                <a16:creationId xmlns:a16="http://schemas.microsoft.com/office/drawing/2014/main" id="{C41E690C-F031-4FFB-9855-52A8E7097F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73289" y="3733800"/>
            <a:ext cx="31418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200" b="1">
                <a:solidFill>
                  <a:srgbClr val="000000"/>
                </a:solidFill>
                <a:latin typeface="Arial" panose="020B0604020202020204" pitchFamily="34" charset="0"/>
              </a:rPr>
              <a:t>   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9718" name="Rectangle 55">
            <a:extLst>
              <a:ext uri="{FF2B5EF4-FFF2-40B4-BE49-F238E27FC236}">
                <a16:creationId xmlns:a16="http://schemas.microsoft.com/office/drawing/2014/main" id="{FC95A5BD-82AA-4B90-98AC-1E6EA2C0E9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4763" y="3733800"/>
            <a:ext cx="7854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200" b="1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9719" name="Rectangle 56">
            <a:extLst>
              <a:ext uri="{FF2B5EF4-FFF2-40B4-BE49-F238E27FC236}">
                <a16:creationId xmlns:a16="http://schemas.microsoft.com/office/drawing/2014/main" id="{D33BA6C1-2F6A-49D8-B16A-91FE37F01C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16476" y="3733800"/>
            <a:ext cx="70692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200" b="1">
                <a:solidFill>
                  <a:srgbClr val="000000"/>
                </a:solidFill>
                <a:latin typeface="Arial" panose="020B0604020202020204" pitchFamily="34" charset="0"/>
              </a:rPr>
              <a:t>4,000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9720" name="Rectangle 57">
            <a:extLst>
              <a:ext uri="{FF2B5EF4-FFF2-40B4-BE49-F238E27FC236}">
                <a16:creationId xmlns:a16="http://schemas.microsoft.com/office/drawing/2014/main" id="{8AB3E857-3E0A-4F28-8420-1566CD3B5E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0851" y="3733800"/>
            <a:ext cx="47128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200" b="1">
                <a:solidFill>
                  <a:srgbClr val="000000"/>
                </a:solidFill>
                <a:latin typeface="Arial" panose="020B0604020202020204" pitchFamily="34" charset="0"/>
              </a:rPr>
              <a:t>£   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9721" name="Rectangle 58">
            <a:extLst>
              <a:ext uri="{FF2B5EF4-FFF2-40B4-BE49-F238E27FC236}">
                <a16:creationId xmlns:a16="http://schemas.microsoft.com/office/drawing/2014/main" id="{1427E88F-4C97-472C-9FD9-3C302F26AA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94250" y="3733800"/>
            <a:ext cx="7854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200" b="1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9722" name="Rectangle 59">
            <a:extLst>
              <a:ext uri="{FF2B5EF4-FFF2-40B4-BE49-F238E27FC236}">
                <a16:creationId xmlns:a16="http://schemas.microsoft.com/office/drawing/2014/main" id="{96D69854-DEA5-47EF-AB14-7EB6DDC69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16675" y="3733800"/>
            <a:ext cx="17312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200" b="1">
                <a:solidFill>
                  <a:srgbClr val="000000"/>
                </a:solidFill>
                <a:latin typeface="Arial" panose="020B0604020202020204" pitchFamily="34" charset="0"/>
              </a:rPr>
              <a:t>?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9723" name="Rectangle 60">
            <a:extLst>
              <a:ext uri="{FF2B5EF4-FFF2-40B4-BE49-F238E27FC236}">
                <a16:creationId xmlns:a16="http://schemas.microsoft.com/office/drawing/2014/main" id="{3002075B-C316-4BEA-894B-B2AFC7AE35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16876" y="3733800"/>
            <a:ext cx="70692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200" b="1">
                <a:solidFill>
                  <a:srgbClr val="000000"/>
                </a:solidFill>
                <a:latin typeface="Arial" panose="020B0604020202020204" pitchFamily="34" charset="0"/>
              </a:rPr>
              <a:t>9,000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9724" name="Rectangle 61">
            <a:extLst>
              <a:ext uri="{FF2B5EF4-FFF2-40B4-BE49-F238E27FC236}">
                <a16:creationId xmlns:a16="http://schemas.microsoft.com/office/drawing/2014/main" id="{A9AD05EB-A53D-429E-93AD-7D6BE69400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61251" y="3733800"/>
            <a:ext cx="47128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200" b="1">
                <a:solidFill>
                  <a:srgbClr val="000000"/>
                </a:solidFill>
                <a:latin typeface="Arial" panose="020B0604020202020204" pitchFamily="34" charset="0"/>
              </a:rPr>
              <a:t>£   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9725" name="Rectangle 62">
            <a:extLst>
              <a:ext uri="{FF2B5EF4-FFF2-40B4-BE49-F238E27FC236}">
                <a16:creationId xmlns:a16="http://schemas.microsoft.com/office/drawing/2014/main" id="{5CE05D88-3967-4328-8137-78BA3AB5A1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94650" y="3733800"/>
            <a:ext cx="7854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200" b="1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9726" name="Rectangle 63">
            <a:extLst>
              <a:ext uri="{FF2B5EF4-FFF2-40B4-BE49-F238E27FC236}">
                <a16:creationId xmlns:a16="http://schemas.microsoft.com/office/drawing/2014/main" id="{785E7D71-D1BC-46B8-B9FE-AA1496A9FA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17075" y="3733800"/>
            <a:ext cx="17312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200" b="1">
                <a:solidFill>
                  <a:srgbClr val="000000"/>
                </a:solidFill>
                <a:latin typeface="Arial" panose="020B0604020202020204" pitchFamily="34" charset="0"/>
              </a:rPr>
              <a:t>?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9727" name="Rectangle 64">
            <a:extLst>
              <a:ext uri="{FF2B5EF4-FFF2-40B4-BE49-F238E27FC236}">
                <a16:creationId xmlns:a16="http://schemas.microsoft.com/office/drawing/2014/main" id="{2276F2EE-D384-42C8-8391-4B48DEAE70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14614" y="4213225"/>
            <a:ext cx="70692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200" b="1">
                <a:solidFill>
                  <a:srgbClr val="000000"/>
                </a:solidFill>
                <a:latin typeface="Arial" panose="020B0604020202020204" pitchFamily="34" charset="0"/>
              </a:rPr>
              <a:t>4,000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9728" name="Rectangle 65">
            <a:extLst>
              <a:ext uri="{FF2B5EF4-FFF2-40B4-BE49-F238E27FC236}">
                <a16:creationId xmlns:a16="http://schemas.microsoft.com/office/drawing/2014/main" id="{94323592-1009-4753-B7E6-E5D55F2526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73289" y="4213225"/>
            <a:ext cx="31418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200" b="1">
                <a:solidFill>
                  <a:srgbClr val="000000"/>
                </a:solidFill>
                <a:latin typeface="Arial" panose="020B0604020202020204" pitchFamily="34" charset="0"/>
              </a:rPr>
              <a:t>   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9729" name="Rectangle 66">
            <a:extLst>
              <a:ext uri="{FF2B5EF4-FFF2-40B4-BE49-F238E27FC236}">
                <a16:creationId xmlns:a16="http://schemas.microsoft.com/office/drawing/2014/main" id="{9CB223CD-9B12-45AF-8465-DDADC38A24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4763" y="4213225"/>
            <a:ext cx="7854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200" b="1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9730" name="Rectangle 67">
            <a:extLst>
              <a:ext uri="{FF2B5EF4-FFF2-40B4-BE49-F238E27FC236}">
                <a16:creationId xmlns:a16="http://schemas.microsoft.com/office/drawing/2014/main" id="{A22FFF45-D431-4DFF-80F5-F17D65735C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16476" y="4213225"/>
            <a:ext cx="70692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200" b="1">
                <a:solidFill>
                  <a:srgbClr val="000000"/>
                </a:solidFill>
                <a:latin typeface="Arial" panose="020B0604020202020204" pitchFamily="34" charset="0"/>
              </a:rPr>
              <a:t>8,000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9731" name="Rectangle 68">
            <a:extLst>
              <a:ext uri="{FF2B5EF4-FFF2-40B4-BE49-F238E27FC236}">
                <a16:creationId xmlns:a16="http://schemas.microsoft.com/office/drawing/2014/main" id="{429C8CBB-30B8-417A-B934-4F4865923E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0851" y="4213225"/>
            <a:ext cx="47128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200" b="1">
                <a:solidFill>
                  <a:srgbClr val="000000"/>
                </a:solidFill>
                <a:latin typeface="Arial" panose="020B0604020202020204" pitchFamily="34" charset="0"/>
              </a:rPr>
              <a:t>     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9732" name="Rectangle 69">
            <a:extLst>
              <a:ext uri="{FF2B5EF4-FFF2-40B4-BE49-F238E27FC236}">
                <a16:creationId xmlns:a16="http://schemas.microsoft.com/office/drawing/2014/main" id="{BD932B71-ACAB-4F26-A7DD-E3D914A450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16475" y="4213225"/>
            <a:ext cx="7854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200" b="1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9733" name="Rectangle 70">
            <a:extLst>
              <a:ext uri="{FF2B5EF4-FFF2-40B4-BE49-F238E27FC236}">
                <a16:creationId xmlns:a16="http://schemas.microsoft.com/office/drawing/2014/main" id="{EB91746A-7821-4E6F-87FF-59B493501C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16675" y="4213225"/>
            <a:ext cx="17312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200" b="1">
                <a:solidFill>
                  <a:srgbClr val="000000"/>
                </a:solidFill>
                <a:latin typeface="Arial" panose="020B0604020202020204" pitchFamily="34" charset="0"/>
              </a:rPr>
              <a:t>?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9734" name="Rectangle 71">
            <a:extLst>
              <a:ext uri="{FF2B5EF4-FFF2-40B4-BE49-F238E27FC236}">
                <a16:creationId xmlns:a16="http://schemas.microsoft.com/office/drawing/2014/main" id="{14A415B7-CD71-4F63-A1E8-EB938FE2D1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16876" y="4213225"/>
            <a:ext cx="70692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200" b="1">
                <a:solidFill>
                  <a:srgbClr val="000000"/>
                </a:solidFill>
                <a:latin typeface="Arial" panose="020B0604020202020204" pitchFamily="34" charset="0"/>
              </a:rPr>
              <a:t>9,000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9735" name="Rectangle 72">
            <a:extLst>
              <a:ext uri="{FF2B5EF4-FFF2-40B4-BE49-F238E27FC236}">
                <a16:creationId xmlns:a16="http://schemas.microsoft.com/office/drawing/2014/main" id="{EB17F55B-7FF9-4507-8A3A-3C14B920BB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61251" y="4213225"/>
            <a:ext cx="47128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200" b="1">
                <a:solidFill>
                  <a:srgbClr val="000000"/>
                </a:solidFill>
                <a:latin typeface="Arial" panose="020B0604020202020204" pitchFamily="34" charset="0"/>
              </a:rPr>
              <a:t>     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9736" name="Rectangle 73">
            <a:extLst>
              <a:ext uri="{FF2B5EF4-FFF2-40B4-BE49-F238E27FC236}">
                <a16:creationId xmlns:a16="http://schemas.microsoft.com/office/drawing/2014/main" id="{C8FD4B01-00B1-4388-BEBE-E297BBD699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16875" y="4213225"/>
            <a:ext cx="7854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200" b="1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9737" name="Rectangle 74">
            <a:extLst>
              <a:ext uri="{FF2B5EF4-FFF2-40B4-BE49-F238E27FC236}">
                <a16:creationId xmlns:a16="http://schemas.microsoft.com/office/drawing/2014/main" id="{7EE5F97A-8F17-45F0-BCC3-9448B6637E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17075" y="4213225"/>
            <a:ext cx="17312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200" b="1">
                <a:solidFill>
                  <a:srgbClr val="000000"/>
                </a:solidFill>
                <a:latin typeface="Arial" panose="020B0604020202020204" pitchFamily="34" charset="0"/>
              </a:rPr>
              <a:t>?</a:t>
            </a: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29738" name="Line 75">
            <a:extLst>
              <a:ext uri="{FF2B5EF4-FFF2-40B4-BE49-F238E27FC236}">
                <a16:creationId xmlns:a16="http://schemas.microsoft.com/office/drawing/2014/main" id="{1917F3CE-9740-4437-A517-F463A1FE0995}"/>
              </a:ext>
            </a:extLst>
          </p:cNvPr>
          <p:cNvSpPr>
            <a:spLocks noChangeShapeType="1"/>
          </p:cNvSpPr>
          <p:nvPr/>
        </p:nvSpPr>
        <p:spPr bwMode="auto">
          <a:xfrm>
            <a:off x="2011364" y="3668714"/>
            <a:ext cx="8510587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9739" name="Rectangle 76">
            <a:extLst>
              <a:ext uri="{FF2B5EF4-FFF2-40B4-BE49-F238E27FC236}">
                <a16:creationId xmlns:a16="http://schemas.microsoft.com/office/drawing/2014/main" id="{8D360230-21CC-4CD2-BC7C-F618CD7720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11364" y="3668714"/>
            <a:ext cx="8510587" cy="22225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123910" name="Rectangle 6">
            <a:extLst>
              <a:ext uri="{FF2B5EF4-FFF2-40B4-BE49-F238E27FC236}">
                <a16:creationId xmlns:a16="http://schemas.microsoft.com/office/drawing/2014/main" id="{46199A1A-C67A-4FBB-84AA-EC239E949C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2800" y="5543550"/>
            <a:ext cx="5715000" cy="643766"/>
          </a:xfrm>
          <a:prstGeom prst="rect">
            <a:avLst/>
          </a:prstGeom>
          <a:solidFill>
            <a:srgbClr val="CCECFF"/>
          </a:solidFill>
          <a:ln w="38100" cmpd="dbl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2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b="1" dirty="0" err="1">
                <a:latin typeface="Arial" charset="0"/>
                <a:ea typeface="+mn-ea"/>
              </a:rPr>
              <a:t>ColaCo</a:t>
            </a:r>
            <a:r>
              <a:rPr lang="en-US" b="1" dirty="0">
                <a:latin typeface="Arial" charset="0"/>
                <a:ea typeface="+mn-ea"/>
              </a:rPr>
              <a:t> applies overhead based</a:t>
            </a:r>
            <a:br>
              <a:rPr lang="en-US" b="1" dirty="0">
                <a:latin typeface="Arial" charset="0"/>
                <a:ea typeface="+mn-ea"/>
              </a:rPr>
            </a:br>
            <a:r>
              <a:rPr lang="en-US" b="1" dirty="0">
                <a:latin typeface="Arial" charset="0"/>
                <a:ea typeface="+mn-ea"/>
              </a:rPr>
              <a:t>on machine-hour activity.</a:t>
            </a:r>
          </a:p>
        </p:txBody>
      </p:sp>
      <p:graphicFrame>
        <p:nvGraphicFramePr>
          <p:cNvPr id="29742" name="Object 8">
            <a:hlinkClick r:id="" action="ppaction://ole?verb=0"/>
            <a:extLst>
              <a:ext uri="{FF2B5EF4-FFF2-40B4-BE49-F238E27FC236}">
                <a16:creationId xmlns:a16="http://schemas.microsoft.com/office/drawing/2014/main" id="{310F3FC3-E1F6-42AA-8EA7-57AC0B6FEBD1}"/>
              </a:ext>
            </a:extLst>
          </p:cNvPr>
          <p:cNvGraphicFramePr>
            <a:graphicFrameLocks/>
          </p:cNvGraphicFramePr>
          <p:nvPr/>
        </p:nvGraphicFramePr>
        <p:xfrm>
          <a:off x="5735639" y="1493838"/>
          <a:ext cx="1195387" cy="798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2" name="WordArt" r:id="rId3" imgW="6092982" imgH="4060479" progId="MSWordArt.2">
                  <p:embed/>
                </p:oleObj>
              </mc:Choice>
              <mc:Fallback>
                <p:oleObj name="WordArt" r:id="rId3" imgW="6092982" imgH="4060479" progId="MSWordArt.2">
                  <p:embed/>
                  <p:pic>
                    <p:nvPicPr>
                      <p:cNvPr id="29742" name="Object 8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310F3FC3-E1F6-42AA-8EA7-57AC0B6FEBD1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35639" y="1493838"/>
                        <a:ext cx="1195387" cy="7985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743" name="Rectangle 10">
            <a:extLst>
              <a:ext uri="{FF2B5EF4-FFF2-40B4-BE49-F238E27FC236}">
                <a16:creationId xmlns:a16="http://schemas.microsoft.com/office/drawing/2014/main" id="{39925FC9-1209-4A06-BA39-6D43742F25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3800" y="4918075"/>
            <a:ext cx="4953000" cy="458788"/>
          </a:xfrm>
          <a:prstGeom prst="rect">
            <a:avLst/>
          </a:prstGeom>
          <a:solidFill>
            <a:srgbClr val="FFF3F9"/>
          </a:solidFill>
          <a:ln w="38100" cmpd="dbl">
            <a:solidFill>
              <a:srgbClr val="FC0128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en-US" sz="2400" b="1" dirty="0">
                <a:latin typeface="Arial" panose="020B0604020202020204" pitchFamily="34" charset="0"/>
              </a:rPr>
              <a:t>Let</a:t>
            </a:r>
            <a:r>
              <a:rPr lang="en-GB" altLang="en-US" sz="2400" b="1" dirty="0">
                <a:latin typeface="Arial" panose="020B0604020202020204" pitchFamily="34" charset="0"/>
              </a:rPr>
              <a:t>’</a:t>
            </a:r>
            <a:r>
              <a:rPr lang="en-US" altLang="ja-JP" sz="2400" b="1" dirty="0">
                <a:latin typeface="Arial" panose="020B0604020202020204" pitchFamily="34" charset="0"/>
              </a:rPr>
              <a:t>s calculate overhead rates.</a:t>
            </a:r>
            <a:endParaRPr lang="en-US" altLang="en-US" sz="2400" b="1" dirty="0">
              <a:latin typeface="Arial" panose="020B0604020202020204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C6114A-052D-4ADA-88A0-A87FB84F929E}" type="slidenum">
              <a:rPr lang="en-GB" altLang="en-US" smtClean="0"/>
              <a:pPr/>
              <a:t>28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0756370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97D78C7B-B7A8-4E9B-BA3B-2FE4AC92AB7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03512" y="260350"/>
            <a:ext cx="8888288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en-US" sz="2800" dirty="0"/>
              <a:t>Overhead Rates and Overhead Analysis – Example</a:t>
            </a:r>
          </a:p>
        </p:txBody>
      </p:sp>
      <p:sp>
        <p:nvSpPr>
          <p:cNvPr id="30728" name="Rectangle 99">
            <a:extLst>
              <a:ext uri="{FF2B5EF4-FFF2-40B4-BE49-F238E27FC236}">
                <a16:creationId xmlns:a16="http://schemas.microsoft.com/office/drawing/2014/main" id="{72549BDA-894C-4281-BC0E-3540C1F4164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592263" y="1229965"/>
            <a:ext cx="9544050" cy="53340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algn="ctr"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</a:rPr>
              <a:t> ColaCo prepared this                 budget for overhead:</a:t>
            </a:r>
          </a:p>
        </p:txBody>
      </p:sp>
      <p:sp>
        <p:nvSpPr>
          <p:cNvPr id="30723" name="AutoShape 4">
            <a:extLst>
              <a:ext uri="{FF2B5EF4-FFF2-40B4-BE49-F238E27FC236}">
                <a16:creationId xmlns:a16="http://schemas.microsoft.com/office/drawing/2014/main" id="{765512C4-D0E2-414C-925F-C9C05D3D1006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6137275" y="4463703"/>
            <a:ext cx="673100" cy="298450"/>
          </a:xfrm>
          <a:prstGeom prst="rightArrow">
            <a:avLst>
              <a:gd name="adj1" fmla="val 50000"/>
              <a:gd name="adj2" fmla="val 112776"/>
            </a:avLst>
          </a:prstGeom>
          <a:solidFill>
            <a:srgbClr val="FC0128"/>
          </a:solidFill>
          <a:ln w="12700">
            <a:solidFill>
              <a:srgbClr val="FC0128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30724" name="Rectangle 5">
            <a:extLst>
              <a:ext uri="{FF2B5EF4-FFF2-40B4-BE49-F238E27FC236}">
                <a16:creationId xmlns:a16="http://schemas.microsoft.com/office/drawing/2014/main" id="{A9FD9A52-B159-4488-A697-289492628A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73339" y="4744690"/>
            <a:ext cx="7502525" cy="459100"/>
          </a:xfrm>
          <a:prstGeom prst="rect">
            <a:avLst/>
          </a:prstGeom>
          <a:solidFill>
            <a:srgbClr val="FFF3F9"/>
          </a:solidFill>
          <a:ln w="38100" cmpd="dbl">
            <a:solidFill>
              <a:srgbClr val="FC0128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en-US" sz="2400" b="1" dirty="0">
                <a:latin typeface="Arial" panose="020B0604020202020204" pitchFamily="34" charset="0"/>
              </a:rPr>
              <a:t>Rate = Total </a:t>
            </a:r>
            <a:r>
              <a:rPr lang="en-US" altLang="en-US" sz="2400" b="1" dirty="0">
                <a:solidFill>
                  <a:srgbClr val="FC0128"/>
                </a:solidFill>
                <a:latin typeface="Arial" panose="020B0604020202020204" pitchFamily="34" charset="0"/>
              </a:rPr>
              <a:t>Variable </a:t>
            </a:r>
            <a:r>
              <a:rPr lang="en-US" altLang="en-US" sz="2400" b="1" dirty="0">
                <a:latin typeface="Arial" panose="020B0604020202020204" pitchFamily="34" charset="0"/>
              </a:rPr>
              <a:t>Overhead ÷ Machine Hours</a:t>
            </a:r>
          </a:p>
        </p:txBody>
      </p:sp>
      <p:sp>
        <p:nvSpPr>
          <p:cNvPr id="30725" name="Rectangle 19">
            <a:extLst>
              <a:ext uri="{FF2B5EF4-FFF2-40B4-BE49-F238E27FC236}">
                <a16:creationId xmlns:a16="http://schemas.microsoft.com/office/drawing/2014/main" id="{F3067A0F-4881-4F11-82E6-11B4DF3602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95600" y="5395565"/>
            <a:ext cx="6781800" cy="828432"/>
          </a:xfrm>
          <a:prstGeom prst="rect">
            <a:avLst/>
          </a:prstGeom>
          <a:solidFill>
            <a:srgbClr val="CCECFF"/>
          </a:solidFill>
          <a:ln w="38100" cmpd="dbl">
            <a:solidFill>
              <a:schemeClr val="accent2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en-US" sz="2400" b="1" dirty="0">
                <a:highlight>
                  <a:srgbClr val="FFFF00"/>
                </a:highlight>
                <a:latin typeface="Arial" panose="020B0604020202020204" pitchFamily="34" charset="0"/>
              </a:rPr>
              <a:t> VC per unit is constant at all levels of activity.</a:t>
            </a:r>
          </a:p>
        </p:txBody>
      </p:sp>
      <p:grpSp>
        <p:nvGrpSpPr>
          <p:cNvPr id="30726" name="Group 95">
            <a:extLst>
              <a:ext uri="{FF2B5EF4-FFF2-40B4-BE49-F238E27FC236}">
                <a16:creationId xmlns:a16="http://schemas.microsoft.com/office/drawing/2014/main" id="{7B087F23-2526-4144-91AA-D3FDBE6F42CA}"/>
              </a:ext>
            </a:extLst>
          </p:cNvPr>
          <p:cNvGrpSpPr>
            <a:grpSpLocks/>
          </p:cNvGrpSpPr>
          <p:nvPr/>
        </p:nvGrpSpPr>
        <p:grpSpPr bwMode="auto">
          <a:xfrm>
            <a:off x="1941514" y="1830040"/>
            <a:ext cx="8650287" cy="2413000"/>
            <a:chOff x="263" y="1476"/>
            <a:chExt cx="5449" cy="1520"/>
          </a:xfrm>
        </p:grpSpPr>
        <p:sp>
          <p:nvSpPr>
            <p:cNvPr id="30756" name="Rectangle 94">
              <a:extLst>
                <a:ext uri="{FF2B5EF4-FFF2-40B4-BE49-F238E27FC236}">
                  <a16:creationId xmlns:a16="http://schemas.microsoft.com/office/drawing/2014/main" id="{C49AF67F-7F5E-4FCA-A33D-E4D3142174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3" y="1476"/>
              <a:ext cx="5449" cy="1520"/>
            </a:xfrm>
            <a:prstGeom prst="rect">
              <a:avLst/>
            </a:prstGeom>
            <a:noFill/>
            <a:ln w="38100" cmpd="dbl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30757" name="Rectangle 49">
              <a:extLst>
                <a:ext uri="{FF2B5EF4-FFF2-40B4-BE49-F238E27FC236}">
                  <a16:creationId xmlns:a16="http://schemas.microsoft.com/office/drawing/2014/main" id="{0B3B61F7-67D3-4DD4-8AEE-95C5DCDCDA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3" y="1476"/>
              <a:ext cx="2381" cy="1520"/>
            </a:xfrm>
            <a:prstGeom prst="rect">
              <a:avLst/>
            </a:prstGeom>
            <a:solidFill>
              <a:srgbClr val="FFFF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30758" name="Rectangle 50">
              <a:extLst>
                <a:ext uri="{FF2B5EF4-FFF2-40B4-BE49-F238E27FC236}">
                  <a16:creationId xmlns:a16="http://schemas.microsoft.com/office/drawing/2014/main" id="{B2FC99A5-C3BC-4FB4-A5A3-42320794D0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30" y="1476"/>
              <a:ext cx="1022" cy="1520"/>
            </a:xfrm>
            <a:prstGeom prst="rect">
              <a:avLst/>
            </a:prstGeom>
            <a:solidFill>
              <a:srgbClr val="E3E3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30759" name="Rectangle 51">
              <a:extLst>
                <a:ext uri="{FF2B5EF4-FFF2-40B4-BE49-F238E27FC236}">
                  <a16:creationId xmlns:a16="http://schemas.microsoft.com/office/drawing/2014/main" id="{424C61D3-56FA-4963-AF20-29AF6E6134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38" y="1476"/>
              <a:ext cx="2074" cy="1520"/>
            </a:xfrm>
            <a:prstGeom prst="rect">
              <a:avLst/>
            </a:prstGeom>
            <a:solidFill>
              <a:srgbClr val="FFFF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30760" name="Rectangle 52">
              <a:extLst>
                <a:ext uri="{FF2B5EF4-FFF2-40B4-BE49-F238E27FC236}">
                  <a16:creationId xmlns:a16="http://schemas.microsoft.com/office/drawing/2014/main" id="{DD52CBE1-757D-437F-B37C-D51FFC2AC8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99" y="1599"/>
              <a:ext cx="413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Total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0761" name="Rectangle 53">
              <a:extLst>
                <a:ext uri="{FF2B5EF4-FFF2-40B4-BE49-F238E27FC236}">
                  <a16:creationId xmlns:a16="http://schemas.microsoft.com/office/drawing/2014/main" id="{9F84FFAC-D7A9-4BE0-88D7-CF95F1DB6F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46" y="1599"/>
              <a:ext cx="682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Variable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0762" name="Rectangle 54">
              <a:extLst>
                <a:ext uri="{FF2B5EF4-FFF2-40B4-BE49-F238E27FC236}">
                  <a16:creationId xmlns:a16="http://schemas.microsoft.com/office/drawing/2014/main" id="{5574CEDA-598E-4613-8CF7-D938347688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15" y="1599"/>
              <a:ext cx="413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Total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0763" name="Rectangle 55">
              <a:extLst>
                <a:ext uri="{FF2B5EF4-FFF2-40B4-BE49-F238E27FC236}">
                  <a16:creationId xmlns:a16="http://schemas.microsoft.com/office/drawing/2014/main" id="{F8720D7B-8FDC-4DE2-967B-6E9F38A249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94" y="1599"/>
              <a:ext cx="46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Fixed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0764" name="Rectangle 56">
              <a:extLst>
                <a:ext uri="{FF2B5EF4-FFF2-40B4-BE49-F238E27FC236}">
                  <a16:creationId xmlns:a16="http://schemas.microsoft.com/office/drawing/2014/main" id="{386EE8D0-6C2F-44C8-BF9A-F7EF989B87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4" y="1832"/>
              <a:ext cx="713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Machine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0765" name="Rectangle 57">
              <a:extLst>
                <a:ext uri="{FF2B5EF4-FFF2-40B4-BE49-F238E27FC236}">
                  <a16:creationId xmlns:a16="http://schemas.microsoft.com/office/drawing/2014/main" id="{411624AE-7F1F-4F1F-82EC-869FF53597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38" y="1832"/>
              <a:ext cx="682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Variable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0766" name="Rectangle 58">
              <a:extLst>
                <a:ext uri="{FF2B5EF4-FFF2-40B4-BE49-F238E27FC236}">
                  <a16:creationId xmlns:a16="http://schemas.microsoft.com/office/drawing/2014/main" id="{5A3832D9-ABC2-4031-A254-B2BA3D2507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1832"/>
              <a:ext cx="821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Overhead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0767" name="Rectangle 59">
              <a:extLst>
                <a:ext uri="{FF2B5EF4-FFF2-40B4-BE49-F238E27FC236}">
                  <a16:creationId xmlns:a16="http://schemas.microsoft.com/office/drawing/2014/main" id="{3066F839-2DF8-4745-924D-B8DE7A96D7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86" y="1832"/>
              <a:ext cx="46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Fixed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0768" name="Rectangle 60">
              <a:extLst>
                <a:ext uri="{FF2B5EF4-FFF2-40B4-BE49-F238E27FC236}">
                  <a16:creationId xmlns:a16="http://schemas.microsoft.com/office/drawing/2014/main" id="{D632B77F-4FF4-4E97-9B1F-C85F2AE1BC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1832"/>
              <a:ext cx="821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Overhead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0769" name="Rectangle 61">
              <a:extLst>
                <a:ext uri="{FF2B5EF4-FFF2-40B4-BE49-F238E27FC236}">
                  <a16:creationId xmlns:a16="http://schemas.microsoft.com/office/drawing/2014/main" id="{75D9E2B4-A4A1-475E-A78B-2B4E439515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6" y="2065"/>
              <a:ext cx="514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Hours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0770" name="Rectangle 62">
              <a:extLst>
                <a:ext uri="{FF2B5EF4-FFF2-40B4-BE49-F238E27FC236}">
                  <a16:creationId xmlns:a16="http://schemas.microsoft.com/office/drawing/2014/main" id="{91DDFDEB-317D-4C66-917D-1DA6349CC3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80" y="2065"/>
              <a:ext cx="821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Overhead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0771" name="Rectangle 63">
              <a:extLst>
                <a:ext uri="{FF2B5EF4-FFF2-40B4-BE49-F238E27FC236}">
                  <a16:creationId xmlns:a16="http://schemas.microsoft.com/office/drawing/2014/main" id="{AC5C9BB9-1F38-4B1B-8EBE-D25BD20FA6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36" y="2065"/>
              <a:ext cx="38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Rate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0772" name="Rectangle 64">
              <a:extLst>
                <a:ext uri="{FF2B5EF4-FFF2-40B4-BE49-F238E27FC236}">
                  <a16:creationId xmlns:a16="http://schemas.microsoft.com/office/drawing/2014/main" id="{8286CED9-9D5B-48CC-BC67-853D9F1F54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96" y="2065"/>
              <a:ext cx="821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Overhead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0773" name="Rectangle 65">
              <a:extLst>
                <a:ext uri="{FF2B5EF4-FFF2-40B4-BE49-F238E27FC236}">
                  <a16:creationId xmlns:a16="http://schemas.microsoft.com/office/drawing/2014/main" id="{3C1C3854-C052-4F90-BB94-C2B81876B0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52" y="2065"/>
              <a:ext cx="38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Rate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0774" name="Rectangle 66">
              <a:extLst>
                <a:ext uri="{FF2B5EF4-FFF2-40B4-BE49-F238E27FC236}">
                  <a16:creationId xmlns:a16="http://schemas.microsoft.com/office/drawing/2014/main" id="{2D68B953-5441-40B6-BA32-0262EC3FDA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7" y="2352"/>
              <a:ext cx="445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2,000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0775" name="Rectangle 67">
              <a:extLst>
                <a:ext uri="{FF2B5EF4-FFF2-40B4-BE49-F238E27FC236}">
                  <a16:creationId xmlns:a16="http://schemas.microsoft.com/office/drawing/2014/main" id="{0809F491-99CC-4E4A-B6CE-04EBB4A617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" y="2352"/>
              <a:ext cx="198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0776" name="Rectangle 68">
              <a:extLst>
                <a:ext uri="{FF2B5EF4-FFF2-40B4-BE49-F238E27FC236}">
                  <a16:creationId xmlns:a16="http://schemas.microsoft.com/office/drawing/2014/main" id="{6D5F7C3F-425F-4B8B-A62F-DD3C46D78A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3" y="2352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0777" name="Rectangle 69">
              <a:extLst>
                <a:ext uri="{FF2B5EF4-FFF2-40B4-BE49-F238E27FC236}">
                  <a16:creationId xmlns:a16="http://schemas.microsoft.com/office/drawing/2014/main" id="{F9F73474-7B9A-4850-9A43-4494045859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74" y="2352"/>
              <a:ext cx="445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4,000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0778" name="Rectangle 70">
              <a:extLst>
                <a:ext uri="{FF2B5EF4-FFF2-40B4-BE49-F238E27FC236}">
                  <a16:creationId xmlns:a16="http://schemas.microsoft.com/office/drawing/2014/main" id="{B8CA9D80-5C42-4408-A121-03991610ABA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4" y="2352"/>
              <a:ext cx="297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£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0779" name="Rectangle 71">
              <a:extLst>
                <a:ext uri="{FF2B5EF4-FFF2-40B4-BE49-F238E27FC236}">
                  <a16:creationId xmlns:a16="http://schemas.microsoft.com/office/drawing/2014/main" id="{8CCC06F9-3A40-4B78-818F-3FA8116886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60" y="2352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0780" name="Rectangle 72">
              <a:extLst>
                <a:ext uri="{FF2B5EF4-FFF2-40B4-BE49-F238E27FC236}">
                  <a16:creationId xmlns:a16="http://schemas.microsoft.com/office/drawing/2014/main" id="{1209F035-5E97-422C-85A2-2DD6F49B85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85" y="2352"/>
              <a:ext cx="34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2.00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0781" name="Rectangle 73">
              <a:extLst>
                <a:ext uri="{FF2B5EF4-FFF2-40B4-BE49-F238E27FC236}">
                  <a16:creationId xmlns:a16="http://schemas.microsoft.com/office/drawing/2014/main" id="{879B8B78-9106-4FF0-8A0E-40109D7069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32" y="2352"/>
              <a:ext cx="39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£  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0782" name="Rectangle 74">
              <a:extLst>
                <a:ext uri="{FF2B5EF4-FFF2-40B4-BE49-F238E27FC236}">
                  <a16:creationId xmlns:a16="http://schemas.microsoft.com/office/drawing/2014/main" id="{6C06D1F1-9E45-40BB-91DD-455E2ABB8C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85" y="2352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0783" name="Rectangle 75">
              <a:extLst>
                <a:ext uri="{FF2B5EF4-FFF2-40B4-BE49-F238E27FC236}">
                  <a16:creationId xmlns:a16="http://schemas.microsoft.com/office/drawing/2014/main" id="{82137CA9-4B99-459B-8261-62C06E1752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0" y="2352"/>
              <a:ext cx="445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9,000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0784" name="Rectangle 76">
              <a:extLst>
                <a:ext uri="{FF2B5EF4-FFF2-40B4-BE49-F238E27FC236}">
                  <a16:creationId xmlns:a16="http://schemas.microsoft.com/office/drawing/2014/main" id="{7B5C72A9-90E1-414E-918D-5A4CE6F40D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0" y="2352"/>
              <a:ext cx="297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£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0785" name="Rectangle 77">
              <a:extLst>
                <a:ext uri="{FF2B5EF4-FFF2-40B4-BE49-F238E27FC236}">
                  <a16:creationId xmlns:a16="http://schemas.microsoft.com/office/drawing/2014/main" id="{B5793B55-0E58-4CD9-A4D3-EAB562648A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76" y="2352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0786" name="Rectangle 78">
              <a:extLst>
                <a:ext uri="{FF2B5EF4-FFF2-40B4-BE49-F238E27FC236}">
                  <a16:creationId xmlns:a16="http://schemas.microsoft.com/office/drawing/2014/main" id="{BC8A3984-9679-4676-A793-DB7E137BFB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98" y="2352"/>
              <a:ext cx="10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?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0787" name="Rectangle 79">
              <a:extLst>
                <a:ext uri="{FF2B5EF4-FFF2-40B4-BE49-F238E27FC236}">
                  <a16:creationId xmlns:a16="http://schemas.microsoft.com/office/drawing/2014/main" id="{469D91AC-C8AF-41C4-A2A0-EA42BD4CED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7" y="2654"/>
              <a:ext cx="445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4,000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0788" name="Rectangle 80">
              <a:extLst>
                <a:ext uri="{FF2B5EF4-FFF2-40B4-BE49-F238E27FC236}">
                  <a16:creationId xmlns:a16="http://schemas.microsoft.com/office/drawing/2014/main" id="{3691EFDF-9CDB-46D5-AFD4-AEB5C44B64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" y="2654"/>
              <a:ext cx="198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0789" name="Rectangle 81">
              <a:extLst>
                <a:ext uri="{FF2B5EF4-FFF2-40B4-BE49-F238E27FC236}">
                  <a16:creationId xmlns:a16="http://schemas.microsoft.com/office/drawing/2014/main" id="{6FAC0F77-B06C-484C-8C49-2A3C67199C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3" y="2654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0790" name="Rectangle 82">
              <a:extLst>
                <a:ext uri="{FF2B5EF4-FFF2-40B4-BE49-F238E27FC236}">
                  <a16:creationId xmlns:a16="http://schemas.microsoft.com/office/drawing/2014/main" id="{B0FC7FC3-D0C2-4234-8756-97D9DA6514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74" y="2654"/>
              <a:ext cx="445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8,000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0791" name="Rectangle 83">
              <a:extLst>
                <a:ext uri="{FF2B5EF4-FFF2-40B4-BE49-F238E27FC236}">
                  <a16:creationId xmlns:a16="http://schemas.microsoft.com/office/drawing/2014/main" id="{3F55D1EE-2BB5-46A0-BFB6-496B90B8E3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4" y="2654"/>
              <a:ext cx="297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 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0792" name="Rectangle 84">
              <a:extLst>
                <a:ext uri="{FF2B5EF4-FFF2-40B4-BE49-F238E27FC236}">
                  <a16:creationId xmlns:a16="http://schemas.microsoft.com/office/drawing/2014/main" id="{7FEA9331-5C57-409E-9C7A-B8EFA437EE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74" y="2654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0793" name="Rectangle 85">
              <a:extLst>
                <a:ext uri="{FF2B5EF4-FFF2-40B4-BE49-F238E27FC236}">
                  <a16:creationId xmlns:a16="http://schemas.microsoft.com/office/drawing/2014/main" id="{1C457C87-BA35-4AE3-934A-F5D75FCBD7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85" y="2654"/>
              <a:ext cx="34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2.00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0794" name="Rectangle 86">
              <a:extLst>
                <a:ext uri="{FF2B5EF4-FFF2-40B4-BE49-F238E27FC236}">
                  <a16:creationId xmlns:a16="http://schemas.microsoft.com/office/drawing/2014/main" id="{E6CF1115-3150-4686-A26F-4487DD99DC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61" y="2654"/>
              <a:ext cx="34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  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0795" name="Rectangle 87">
              <a:extLst>
                <a:ext uri="{FF2B5EF4-FFF2-40B4-BE49-F238E27FC236}">
                  <a16:creationId xmlns:a16="http://schemas.microsoft.com/office/drawing/2014/main" id="{B5496B5D-06AB-45B9-91E5-3608F7666E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70" y="2654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0796" name="Rectangle 88">
              <a:extLst>
                <a:ext uri="{FF2B5EF4-FFF2-40B4-BE49-F238E27FC236}">
                  <a16:creationId xmlns:a16="http://schemas.microsoft.com/office/drawing/2014/main" id="{B7993FD6-68C1-403A-A47A-83E639AF2E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0" y="2654"/>
              <a:ext cx="445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9,000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0797" name="Rectangle 89">
              <a:extLst>
                <a:ext uri="{FF2B5EF4-FFF2-40B4-BE49-F238E27FC236}">
                  <a16:creationId xmlns:a16="http://schemas.microsoft.com/office/drawing/2014/main" id="{A21F3317-474B-4700-8D66-79A394D4D8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0" y="2654"/>
              <a:ext cx="297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 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0798" name="Rectangle 90">
              <a:extLst>
                <a:ext uri="{FF2B5EF4-FFF2-40B4-BE49-F238E27FC236}">
                  <a16:creationId xmlns:a16="http://schemas.microsoft.com/office/drawing/2014/main" id="{9CC6253D-D714-4325-957F-CEFBA77FFB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0" y="2654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0799" name="Rectangle 91">
              <a:extLst>
                <a:ext uri="{FF2B5EF4-FFF2-40B4-BE49-F238E27FC236}">
                  <a16:creationId xmlns:a16="http://schemas.microsoft.com/office/drawing/2014/main" id="{60AB34D6-E31A-46BC-8D33-F587662C11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98" y="2654"/>
              <a:ext cx="10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?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0800" name="Line 92">
              <a:extLst>
                <a:ext uri="{FF2B5EF4-FFF2-40B4-BE49-F238E27FC236}">
                  <a16:creationId xmlns:a16="http://schemas.microsoft.com/office/drawing/2014/main" id="{7B94EE11-1E7D-47AC-81D1-9C89D5C43CF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7" y="2311"/>
              <a:ext cx="5361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0801" name="Rectangle 93">
              <a:extLst>
                <a:ext uri="{FF2B5EF4-FFF2-40B4-BE49-F238E27FC236}">
                  <a16:creationId xmlns:a16="http://schemas.microsoft.com/office/drawing/2014/main" id="{4B8D2232-1EC0-475B-89D9-0869EFD7E7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7" y="2311"/>
              <a:ext cx="5361" cy="14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</p:grpSp>
      <p:graphicFrame>
        <p:nvGraphicFramePr>
          <p:cNvPr id="30729" name="Object 100">
            <a:hlinkClick r:id="" action="ppaction://ole?verb=0"/>
            <a:extLst>
              <a:ext uri="{FF2B5EF4-FFF2-40B4-BE49-F238E27FC236}">
                <a16:creationId xmlns:a16="http://schemas.microsoft.com/office/drawing/2014/main" id="{2721157B-C1AC-4BB0-8761-7A4B1697247F}"/>
              </a:ext>
            </a:extLst>
          </p:cNvPr>
          <p:cNvGraphicFramePr>
            <a:graphicFrameLocks/>
          </p:cNvGraphicFramePr>
          <p:nvPr/>
        </p:nvGraphicFramePr>
        <p:xfrm>
          <a:off x="5735639" y="980728"/>
          <a:ext cx="1195387" cy="798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6" name="WordArt" r:id="rId3" imgW="6092982" imgH="4060479" progId="MSWordArt.2">
                  <p:embed/>
                </p:oleObj>
              </mc:Choice>
              <mc:Fallback>
                <p:oleObj name="WordArt" r:id="rId3" imgW="6092982" imgH="4060479" progId="MSWordArt.2">
                  <p:embed/>
                  <p:pic>
                    <p:nvPicPr>
                      <p:cNvPr id="30729" name="Object 100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2721157B-C1AC-4BB0-8761-7A4B1697247F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35639" y="980728"/>
                        <a:ext cx="1195387" cy="7985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C6114A-052D-4ADA-88A0-A87FB84F929E}" type="slidenum">
              <a:rPr lang="en-GB" altLang="en-US" smtClean="0"/>
              <a:pPr/>
              <a:t>29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7381294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6" name="Group 91">
            <a:extLst>
              <a:ext uri="{FF2B5EF4-FFF2-40B4-BE49-F238E27FC236}">
                <a16:creationId xmlns:a16="http://schemas.microsoft.com/office/drawing/2014/main" id="{2897AB59-FDED-4B1B-9D3C-F012BF5FEE8B}"/>
              </a:ext>
            </a:extLst>
          </p:cNvPr>
          <p:cNvGrpSpPr>
            <a:grpSpLocks/>
          </p:cNvGrpSpPr>
          <p:nvPr/>
        </p:nvGrpSpPr>
        <p:grpSpPr bwMode="auto">
          <a:xfrm>
            <a:off x="1764731" y="1830040"/>
            <a:ext cx="8650287" cy="2413000"/>
            <a:chOff x="263" y="1476"/>
            <a:chExt cx="5449" cy="1520"/>
          </a:xfrm>
        </p:grpSpPr>
        <p:sp>
          <p:nvSpPr>
            <p:cNvPr id="31780" name="Rectangle 90">
              <a:extLst>
                <a:ext uri="{FF2B5EF4-FFF2-40B4-BE49-F238E27FC236}">
                  <a16:creationId xmlns:a16="http://schemas.microsoft.com/office/drawing/2014/main" id="{CAD24F11-2AD4-4B2A-B47F-0DDFE47DA4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3" y="1476"/>
              <a:ext cx="5449" cy="1520"/>
            </a:xfrm>
            <a:prstGeom prst="rect">
              <a:avLst/>
            </a:prstGeom>
            <a:noFill/>
            <a:ln w="38100" cmpd="dbl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31781" name="Rectangle 42">
              <a:extLst>
                <a:ext uri="{FF2B5EF4-FFF2-40B4-BE49-F238E27FC236}">
                  <a16:creationId xmlns:a16="http://schemas.microsoft.com/office/drawing/2014/main" id="{F3F86CE5-448D-4BF2-B2D0-10132E7DDE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3" y="1476"/>
              <a:ext cx="4397" cy="1520"/>
            </a:xfrm>
            <a:prstGeom prst="rect">
              <a:avLst/>
            </a:prstGeom>
            <a:solidFill>
              <a:srgbClr val="FFFF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31782" name="Rectangle 43">
              <a:extLst>
                <a:ext uri="{FF2B5EF4-FFF2-40B4-BE49-F238E27FC236}">
                  <a16:creationId xmlns:a16="http://schemas.microsoft.com/office/drawing/2014/main" id="{3E3A3839-8C6B-406D-A25A-4FCB6889C4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46" y="1476"/>
              <a:ext cx="1066" cy="1520"/>
            </a:xfrm>
            <a:prstGeom prst="rect">
              <a:avLst/>
            </a:prstGeom>
            <a:solidFill>
              <a:srgbClr val="E3E3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31783" name="Rectangle 44">
              <a:extLst>
                <a:ext uri="{FF2B5EF4-FFF2-40B4-BE49-F238E27FC236}">
                  <a16:creationId xmlns:a16="http://schemas.microsoft.com/office/drawing/2014/main" id="{46E79DB1-9293-4F8F-B1E0-CD2681DC43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99" y="1599"/>
              <a:ext cx="413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Total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1784" name="Rectangle 45">
              <a:extLst>
                <a:ext uri="{FF2B5EF4-FFF2-40B4-BE49-F238E27FC236}">
                  <a16:creationId xmlns:a16="http://schemas.microsoft.com/office/drawing/2014/main" id="{D7875E29-A4E3-4A39-86DF-B4B8A9F465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46" y="1599"/>
              <a:ext cx="682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Variable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1785" name="Rectangle 46">
              <a:extLst>
                <a:ext uri="{FF2B5EF4-FFF2-40B4-BE49-F238E27FC236}">
                  <a16:creationId xmlns:a16="http://schemas.microsoft.com/office/drawing/2014/main" id="{AB97140B-0857-4AEC-961D-7865E36E08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15" y="1599"/>
              <a:ext cx="413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Total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1786" name="Rectangle 47">
              <a:extLst>
                <a:ext uri="{FF2B5EF4-FFF2-40B4-BE49-F238E27FC236}">
                  <a16:creationId xmlns:a16="http://schemas.microsoft.com/office/drawing/2014/main" id="{36E2CC60-068B-4F37-A4D4-E934B750B5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94" y="1599"/>
              <a:ext cx="46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Fixed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1787" name="Rectangle 48">
              <a:extLst>
                <a:ext uri="{FF2B5EF4-FFF2-40B4-BE49-F238E27FC236}">
                  <a16:creationId xmlns:a16="http://schemas.microsoft.com/office/drawing/2014/main" id="{EDFBC9C0-C2C3-4188-AC00-0C91409959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4" y="1832"/>
              <a:ext cx="713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Machine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1788" name="Rectangle 49">
              <a:extLst>
                <a:ext uri="{FF2B5EF4-FFF2-40B4-BE49-F238E27FC236}">
                  <a16:creationId xmlns:a16="http://schemas.microsoft.com/office/drawing/2014/main" id="{20C3A4C2-73E7-40C2-842D-3A573819D1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38" y="1832"/>
              <a:ext cx="682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Variable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1789" name="Rectangle 50">
              <a:extLst>
                <a:ext uri="{FF2B5EF4-FFF2-40B4-BE49-F238E27FC236}">
                  <a16:creationId xmlns:a16="http://schemas.microsoft.com/office/drawing/2014/main" id="{FD43E182-7A98-4D7B-BA4A-B305CB9DB4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1832"/>
              <a:ext cx="821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Overhead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1790" name="Rectangle 51">
              <a:extLst>
                <a:ext uri="{FF2B5EF4-FFF2-40B4-BE49-F238E27FC236}">
                  <a16:creationId xmlns:a16="http://schemas.microsoft.com/office/drawing/2014/main" id="{2C801D2B-8E1E-4AEE-82F6-CA5C09D0C6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86" y="1832"/>
              <a:ext cx="46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Fixed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1791" name="Rectangle 52">
              <a:extLst>
                <a:ext uri="{FF2B5EF4-FFF2-40B4-BE49-F238E27FC236}">
                  <a16:creationId xmlns:a16="http://schemas.microsoft.com/office/drawing/2014/main" id="{6F1CD055-1036-44FB-9BBF-C6960E9D6E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1832"/>
              <a:ext cx="821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Overhead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1792" name="Rectangle 53">
              <a:extLst>
                <a:ext uri="{FF2B5EF4-FFF2-40B4-BE49-F238E27FC236}">
                  <a16:creationId xmlns:a16="http://schemas.microsoft.com/office/drawing/2014/main" id="{4E1AFCF1-16DD-44A7-9DA5-7B40C3C1A3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6" y="2065"/>
              <a:ext cx="514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Hours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1793" name="Rectangle 54">
              <a:extLst>
                <a:ext uri="{FF2B5EF4-FFF2-40B4-BE49-F238E27FC236}">
                  <a16:creationId xmlns:a16="http://schemas.microsoft.com/office/drawing/2014/main" id="{6CA12D95-3A26-4F18-8503-DF7BA6F2FD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80" y="2065"/>
              <a:ext cx="821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Overhead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1794" name="Rectangle 55">
              <a:extLst>
                <a:ext uri="{FF2B5EF4-FFF2-40B4-BE49-F238E27FC236}">
                  <a16:creationId xmlns:a16="http://schemas.microsoft.com/office/drawing/2014/main" id="{E7988774-7108-483B-ACBD-0E81CA6ACD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36" y="2065"/>
              <a:ext cx="38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Rate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1795" name="Rectangle 56">
              <a:extLst>
                <a:ext uri="{FF2B5EF4-FFF2-40B4-BE49-F238E27FC236}">
                  <a16:creationId xmlns:a16="http://schemas.microsoft.com/office/drawing/2014/main" id="{C0750962-BF3D-480D-B89E-351D584F12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96" y="2065"/>
              <a:ext cx="821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Overhead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1796" name="Rectangle 57">
              <a:extLst>
                <a:ext uri="{FF2B5EF4-FFF2-40B4-BE49-F238E27FC236}">
                  <a16:creationId xmlns:a16="http://schemas.microsoft.com/office/drawing/2014/main" id="{93F1C3DF-EB30-48F5-9484-05753AB2C5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52" y="2065"/>
              <a:ext cx="38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Rate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1797" name="Rectangle 58">
              <a:extLst>
                <a:ext uri="{FF2B5EF4-FFF2-40B4-BE49-F238E27FC236}">
                  <a16:creationId xmlns:a16="http://schemas.microsoft.com/office/drawing/2014/main" id="{E4317EC0-4CDA-4A77-839B-72DB8F86BE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7" y="2352"/>
              <a:ext cx="445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2,000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1798" name="Rectangle 59">
              <a:extLst>
                <a:ext uri="{FF2B5EF4-FFF2-40B4-BE49-F238E27FC236}">
                  <a16:creationId xmlns:a16="http://schemas.microsoft.com/office/drawing/2014/main" id="{B0119C68-D6C1-4D5E-A185-A4E7C14471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" y="2352"/>
              <a:ext cx="198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1799" name="Rectangle 60">
              <a:extLst>
                <a:ext uri="{FF2B5EF4-FFF2-40B4-BE49-F238E27FC236}">
                  <a16:creationId xmlns:a16="http://schemas.microsoft.com/office/drawing/2014/main" id="{735A9697-B28D-494E-8460-5757484318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3" y="2352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1800" name="Rectangle 61">
              <a:extLst>
                <a:ext uri="{FF2B5EF4-FFF2-40B4-BE49-F238E27FC236}">
                  <a16:creationId xmlns:a16="http://schemas.microsoft.com/office/drawing/2014/main" id="{CA23D590-8C59-4BE3-898F-E2C6C8F1E9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74" y="2352"/>
              <a:ext cx="445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4,000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1801" name="Rectangle 62">
              <a:extLst>
                <a:ext uri="{FF2B5EF4-FFF2-40B4-BE49-F238E27FC236}">
                  <a16:creationId xmlns:a16="http://schemas.microsoft.com/office/drawing/2014/main" id="{72EBA6EA-BD5B-4597-B9EC-EF7BFE0E8E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4" y="2352"/>
              <a:ext cx="297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£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1802" name="Rectangle 63">
              <a:extLst>
                <a:ext uri="{FF2B5EF4-FFF2-40B4-BE49-F238E27FC236}">
                  <a16:creationId xmlns:a16="http://schemas.microsoft.com/office/drawing/2014/main" id="{E3BB59F9-865E-4CD8-BC44-87EEFC3717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60" y="2352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1803" name="Rectangle 64">
              <a:extLst>
                <a:ext uri="{FF2B5EF4-FFF2-40B4-BE49-F238E27FC236}">
                  <a16:creationId xmlns:a16="http://schemas.microsoft.com/office/drawing/2014/main" id="{78BE3DD9-E07F-4A6B-9C83-154F2C3538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85" y="2352"/>
              <a:ext cx="34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2.00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1804" name="Rectangle 65">
              <a:extLst>
                <a:ext uri="{FF2B5EF4-FFF2-40B4-BE49-F238E27FC236}">
                  <a16:creationId xmlns:a16="http://schemas.microsoft.com/office/drawing/2014/main" id="{6EFFBA0E-14FB-41DA-89A1-F73817C19B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32" y="2352"/>
              <a:ext cx="39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£  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1805" name="Rectangle 66">
              <a:extLst>
                <a:ext uri="{FF2B5EF4-FFF2-40B4-BE49-F238E27FC236}">
                  <a16:creationId xmlns:a16="http://schemas.microsoft.com/office/drawing/2014/main" id="{C22F92BB-1C0C-488B-938D-F88ACDE24F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85" y="2352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1806" name="Rectangle 67">
              <a:extLst>
                <a:ext uri="{FF2B5EF4-FFF2-40B4-BE49-F238E27FC236}">
                  <a16:creationId xmlns:a16="http://schemas.microsoft.com/office/drawing/2014/main" id="{62FF2244-2C69-4C63-A40E-6F0E2CF70D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0" y="2352"/>
              <a:ext cx="445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9,000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1807" name="Rectangle 68">
              <a:extLst>
                <a:ext uri="{FF2B5EF4-FFF2-40B4-BE49-F238E27FC236}">
                  <a16:creationId xmlns:a16="http://schemas.microsoft.com/office/drawing/2014/main" id="{FC182224-7C82-44B5-BB59-5A46A2D8A0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0" y="2352"/>
              <a:ext cx="297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£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1808" name="Rectangle 69">
              <a:extLst>
                <a:ext uri="{FF2B5EF4-FFF2-40B4-BE49-F238E27FC236}">
                  <a16:creationId xmlns:a16="http://schemas.microsoft.com/office/drawing/2014/main" id="{658578F7-8156-4A38-8180-CD4208906D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76" y="2352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1809" name="Rectangle 70">
              <a:extLst>
                <a:ext uri="{FF2B5EF4-FFF2-40B4-BE49-F238E27FC236}">
                  <a16:creationId xmlns:a16="http://schemas.microsoft.com/office/drawing/2014/main" id="{BCBE1CFD-94AB-4682-8736-080F125F56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01" y="2352"/>
              <a:ext cx="34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4.50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1810" name="Rectangle 71">
              <a:extLst>
                <a:ext uri="{FF2B5EF4-FFF2-40B4-BE49-F238E27FC236}">
                  <a16:creationId xmlns:a16="http://schemas.microsoft.com/office/drawing/2014/main" id="{85FF1500-F090-491E-B38C-8A09E6DA5A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48" y="2352"/>
              <a:ext cx="39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£  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1811" name="Rectangle 72">
              <a:extLst>
                <a:ext uri="{FF2B5EF4-FFF2-40B4-BE49-F238E27FC236}">
                  <a16:creationId xmlns:a16="http://schemas.microsoft.com/office/drawing/2014/main" id="{803A9D3B-B283-44B7-A3E9-2702A909D1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01" y="2352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1812" name="Rectangle 73">
              <a:extLst>
                <a:ext uri="{FF2B5EF4-FFF2-40B4-BE49-F238E27FC236}">
                  <a16:creationId xmlns:a16="http://schemas.microsoft.com/office/drawing/2014/main" id="{21F9F32F-BE97-4CD9-B680-31FD5EDC4E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7" y="2654"/>
              <a:ext cx="445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4,000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1813" name="Rectangle 74">
              <a:extLst>
                <a:ext uri="{FF2B5EF4-FFF2-40B4-BE49-F238E27FC236}">
                  <a16:creationId xmlns:a16="http://schemas.microsoft.com/office/drawing/2014/main" id="{E7C4BD1B-4247-403C-943F-B133B6DA7E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" y="2654"/>
              <a:ext cx="198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1814" name="Rectangle 75">
              <a:extLst>
                <a:ext uri="{FF2B5EF4-FFF2-40B4-BE49-F238E27FC236}">
                  <a16:creationId xmlns:a16="http://schemas.microsoft.com/office/drawing/2014/main" id="{BD3F173D-D9FF-43FA-B1CD-2BEE0E5013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3" y="2654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1815" name="Rectangle 76">
              <a:extLst>
                <a:ext uri="{FF2B5EF4-FFF2-40B4-BE49-F238E27FC236}">
                  <a16:creationId xmlns:a16="http://schemas.microsoft.com/office/drawing/2014/main" id="{4E7E7B5C-A889-47B5-A3B7-5764A13511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74" y="2654"/>
              <a:ext cx="445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8,000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1816" name="Rectangle 77">
              <a:extLst>
                <a:ext uri="{FF2B5EF4-FFF2-40B4-BE49-F238E27FC236}">
                  <a16:creationId xmlns:a16="http://schemas.microsoft.com/office/drawing/2014/main" id="{831D8031-0488-4929-8BDA-39537E8A85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4" y="2654"/>
              <a:ext cx="297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 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1817" name="Rectangle 78">
              <a:extLst>
                <a:ext uri="{FF2B5EF4-FFF2-40B4-BE49-F238E27FC236}">
                  <a16:creationId xmlns:a16="http://schemas.microsoft.com/office/drawing/2014/main" id="{11CA644A-E918-49EA-B343-B01F230610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74" y="2654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1818" name="Rectangle 79">
              <a:extLst>
                <a:ext uri="{FF2B5EF4-FFF2-40B4-BE49-F238E27FC236}">
                  <a16:creationId xmlns:a16="http://schemas.microsoft.com/office/drawing/2014/main" id="{F94F4370-0943-443B-9B20-EE0EB989C7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85" y="2654"/>
              <a:ext cx="34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2.00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1819" name="Rectangle 80">
              <a:extLst>
                <a:ext uri="{FF2B5EF4-FFF2-40B4-BE49-F238E27FC236}">
                  <a16:creationId xmlns:a16="http://schemas.microsoft.com/office/drawing/2014/main" id="{EA89CA5C-6258-487A-9537-0D568F4717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61" y="2654"/>
              <a:ext cx="34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  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1820" name="Rectangle 81">
              <a:extLst>
                <a:ext uri="{FF2B5EF4-FFF2-40B4-BE49-F238E27FC236}">
                  <a16:creationId xmlns:a16="http://schemas.microsoft.com/office/drawing/2014/main" id="{85855ED2-7445-428A-AFB7-4A64DE6647A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70" y="2654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1821" name="Rectangle 82">
              <a:extLst>
                <a:ext uri="{FF2B5EF4-FFF2-40B4-BE49-F238E27FC236}">
                  <a16:creationId xmlns:a16="http://schemas.microsoft.com/office/drawing/2014/main" id="{09C387FF-C793-488F-80EF-9010971413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0" y="2654"/>
              <a:ext cx="445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9,000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1822" name="Rectangle 83">
              <a:extLst>
                <a:ext uri="{FF2B5EF4-FFF2-40B4-BE49-F238E27FC236}">
                  <a16:creationId xmlns:a16="http://schemas.microsoft.com/office/drawing/2014/main" id="{C9131E05-D2F3-419D-9F2F-403CEDC6E8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0" y="2654"/>
              <a:ext cx="297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 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1823" name="Rectangle 84">
              <a:extLst>
                <a:ext uri="{FF2B5EF4-FFF2-40B4-BE49-F238E27FC236}">
                  <a16:creationId xmlns:a16="http://schemas.microsoft.com/office/drawing/2014/main" id="{0D9F2CA0-67F6-450F-A8EC-1383814813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0" y="2654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1824" name="Rectangle 85">
              <a:extLst>
                <a:ext uri="{FF2B5EF4-FFF2-40B4-BE49-F238E27FC236}">
                  <a16:creationId xmlns:a16="http://schemas.microsoft.com/office/drawing/2014/main" id="{1DDF0323-373D-4C1D-AB88-912A2E66B7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01" y="2654"/>
              <a:ext cx="34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2.25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1825" name="Rectangle 86">
              <a:extLst>
                <a:ext uri="{FF2B5EF4-FFF2-40B4-BE49-F238E27FC236}">
                  <a16:creationId xmlns:a16="http://schemas.microsoft.com/office/drawing/2014/main" id="{13B4F1BD-33B1-4284-AA10-7F8F0DFCEF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77" y="2654"/>
              <a:ext cx="34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  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1826" name="Rectangle 87">
              <a:extLst>
                <a:ext uri="{FF2B5EF4-FFF2-40B4-BE49-F238E27FC236}">
                  <a16:creationId xmlns:a16="http://schemas.microsoft.com/office/drawing/2014/main" id="{DC758C86-4964-43C5-A59D-E8F59C9158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86" y="2654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1827" name="Line 88">
              <a:extLst>
                <a:ext uri="{FF2B5EF4-FFF2-40B4-BE49-F238E27FC236}">
                  <a16:creationId xmlns:a16="http://schemas.microsoft.com/office/drawing/2014/main" id="{0F6C987D-6A41-4490-B560-DF9F69CA848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7" y="2311"/>
              <a:ext cx="5361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1828" name="Rectangle 89">
              <a:extLst>
                <a:ext uri="{FF2B5EF4-FFF2-40B4-BE49-F238E27FC236}">
                  <a16:creationId xmlns:a16="http://schemas.microsoft.com/office/drawing/2014/main" id="{F9DBF2D9-3F71-4B97-9D4C-56D15D0CCC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7" y="2311"/>
              <a:ext cx="5361" cy="14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31747" name="Rectangle 2">
            <a:extLst>
              <a:ext uri="{FF2B5EF4-FFF2-40B4-BE49-F238E27FC236}">
                <a16:creationId xmlns:a16="http://schemas.microsoft.com/office/drawing/2014/main" id="{CFBF3943-5185-48BB-84BB-C0AA40EA465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75520" y="260350"/>
            <a:ext cx="881628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en-US" sz="2800" dirty="0"/>
              <a:t>Overhead Rates and Overhead Analysis – Example</a:t>
            </a:r>
          </a:p>
        </p:txBody>
      </p:sp>
      <p:sp>
        <p:nvSpPr>
          <p:cNvPr id="31752" name="Rectangle 95">
            <a:extLst>
              <a:ext uri="{FF2B5EF4-FFF2-40B4-BE49-F238E27FC236}">
                <a16:creationId xmlns:a16="http://schemas.microsoft.com/office/drawing/2014/main" id="{4CAC2CC2-3D3B-4A29-98EB-74B6C9F55D2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415480" y="1229965"/>
            <a:ext cx="9544050" cy="53340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algn="ctr">
              <a:buFontTx/>
              <a:buNone/>
            </a:pPr>
            <a:r>
              <a:rPr lang="en-US" altLang="en-US" sz="2400" b="1" dirty="0">
                <a:solidFill>
                  <a:schemeClr val="accent2"/>
                </a:solidFill>
              </a:rPr>
              <a:t> </a:t>
            </a:r>
            <a:r>
              <a:rPr lang="en-US" altLang="en-US" sz="2400" b="1" dirty="0" err="1">
                <a:solidFill>
                  <a:schemeClr val="accent2"/>
                </a:solidFill>
              </a:rPr>
              <a:t>ColaCo</a:t>
            </a:r>
            <a:r>
              <a:rPr lang="en-US" altLang="en-US" sz="2400" b="1" dirty="0">
                <a:solidFill>
                  <a:schemeClr val="accent2"/>
                </a:solidFill>
              </a:rPr>
              <a:t> prepared this                 budget for overhead:</a:t>
            </a:r>
          </a:p>
        </p:txBody>
      </p:sp>
      <p:sp>
        <p:nvSpPr>
          <p:cNvPr id="31748" name="AutoShape 4">
            <a:extLst>
              <a:ext uri="{FF2B5EF4-FFF2-40B4-BE49-F238E27FC236}">
                <a16:creationId xmlns:a16="http://schemas.microsoft.com/office/drawing/2014/main" id="{12B5903E-5188-4592-B565-8F5E1D12D5AD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8970392" y="4449415"/>
            <a:ext cx="673100" cy="374650"/>
          </a:xfrm>
          <a:prstGeom prst="rightArrow">
            <a:avLst>
              <a:gd name="adj1" fmla="val 50000"/>
              <a:gd name="adj2" fmla="val 89839"/>
            </a:avLst>
          </a:prstGeom>
          <a:solidFill>
            <a:srgbClr val="FC0128"/>
          </a:solidFill>
          <a:ln w="12700">
            <a:solidFill>
              <a:srgbClr val="FC0128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31749" name="Rectangle 6">
            <a:extLst>
              <a:ext uri="{FF2B5EF4-FFF2-40B4-BE49-F238E27FC236}">
                <a16:creationId xmlns:a16="http://schemas.microsoft.com/office/drawing/2014/main" id="{A6664D19-A7D5-42CE-B0A7-CF035A7AF5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4018" y="4744690"/>
            <a:ext cx="7502525" cy="459100"/>
          </a:xfrm>
          <a:prstGeom prst="rect">
            <a:avLst/>
          </a:prstGeom>
          <a:solidFill>
            <a:srgbClr val="CCFFCC"/>
          </a:solidFill>
          <a:ln w="38100" cmpd="dbl">
            <a:solidFill>
              <a:srgbClr val="FC0128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en-US" sz="2400" b="1" dirty="0">
                <a:latin typeface="Arial" panose="020B0604020202020204" pitchFamily="34" charset="0"/>
              </a:rPr>
              <a:t>Rate = Total </a:t>
            </a:r>
            <a:r>
              <a:rPr lang="en-US" altLang="en-US" sz="2400" b="1" dirty="0">
                <a:solidFill>
                  <a:srgbClr val="FF0066"/>
                </a:solidFill>
                <a:latin typeface="Arial" panose="020B0604020202020204" pitchFamily="34" charset="0"/>
              </a:rPr>
              <a:t>Fixed</a:t>
            </a:r>
            <a:r>
              <a:rPr lang="en-US" altLang="en-US" sz="2400" b="1" dirty="0">
                <a:solidFill>
                  <a:srgbClr val="FC0128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b="1" dirty="0">
                <a:latin typeface="Arial" panose="020B0604020202020204" pitchFamily="34" charset="0"/>
              </a:rPr>
              <a:t>Overhead ÷ Machine Hours</a:t>
            </a:r>
          </a:p>
        </p:txBody>
      </p:sp>
      <p:sp>
        <p:nvSpPr>
          <p:cNvPr id="31750" name="Rectangle 13">
            <a:extLst>
              <a:ext uri="{FF2B5EF4-FFF2-40B4-BE49-F238E27FC236}">
                <a16:creationId xmlns:a16="http://schemas.microsoft.com/office/drawing/2014/main" id="{1EDFD510-7FCF-4BB3-8AD5-53690EB56D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18817" y="5471765"/>
            <a:ext cx="6858000" cy="459100"/>
          </a:xfrm>
          <a:prstGeom prst="rect">
            <a:avLst/>
          </a:prstGeom>
          <a:solidFill>
            <a:srgbClr val="FFF3F9"/>
          </a:solidFill>
          <a:ln w="38100" cmpd="dbl">
            <a:solidFill>
              <a:srgbClr val="FC0128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en-US" sz="2400" b="1" dirty="0">
                <a:latin typeface="Arial" panose="020B0604020202020204" pitchFamily="34" charset="0"/>
              </a:rPr>
              <a:t>This rate decreases when activity increases. </a:t>
            </a:r>
          </a:p>
        </p:txBody>
      </p:sp>
      <p:graphicFrame>
        <p:nvGraphicFramePr>
          <p:cNvPr id="31753" name="Object 96">
            <a:hlinkClick r:id="" action="ppaction://ole?verb=0"/>
            <a:extLst>
              <a:ext uri="{FF2B5EF4-FFF2-40B4-BE49-F238E27FC236}">
                <a16:creationId xmlns:a16="http://schemas.microsoft.com/office/drawing/2014/main" id="{481E34DC-35A9-4A42-9D10-0BD0425465C2}"/>
              </a:ext>
            </a:extLst>
          </p:cNvPr>
          <p:cNvGraphicFramePr>
            <a:graphicFrameLocks/>
          </p:cNvGraphicFramePr>
          <p:nvPr/>
        </p:nvGraphicFramePr>
        <p:xfrm>
          <a:off x="5558856" y="980728"/>
          <a:ext cx="1195387" cy="798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30" name="WordArt" r:id="rId3" imgW="6092982" imgH="4060479" progId="MSWordArt.2">
                  <p:embed/>
                </p:oleObj>
              </mc:Choice>
              <mc:Fallback>
                <p:oleObj name="WordArt" r:id="rId3" imgW="6092982" imgH="4060479" progId="MSWordArt.2">
                  <p:embed/>
                  <p:pic>
                    <p:nvPicPr>
                      <p:cNvPr id="31753" name="Object 96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481E34DC-35A9-4A42-9D10-0BD0425465C2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58856" y="980728"/>
                        <a:ext cx="1195387" cy="7985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C6114A-052D-4ADA-88A0-A87FB84F929E}" type="slidenum">
              <a:rPr lang="en-GB" altLang="en-US" smtClean="0"/>
              <a:pPr/>
              <a:t>30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8380998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770" name="Group 89">
            <a:extLst>
              <a:ext uri="{FF2B5EF4-FFF2-40B4-BE49-F238E27FC236}">
                <a16:creationId xmlns:a16="http://schemas.microsoft.com/office/drawing/2014/main" id="{49D13183-A003-435B-B861-1ABE6053EDF0}"/>
              </a:ext>
            </a:extLst>
          </p:cNvPr>
          <p:cNvGrpSpPr>
            <a:grpSpLocks/>
          </p:cNvGrpSpPr>
          <p:nvPr/>
        </p:nvGrpSpPr>
        <p:grpSpPr bwMode="auto">
          <a:xfrm>
            <a:off x="1692723" y="1686024"/>
            <a:ext cx="8650287" cy="2413000"/>
            <a:chOff x="263" y="1476"/>
            <a:chExt cx="5449" cy="1520"/>
          </a:xfrm>
        </p:grpSpPr>
        <p:sp>
          <p:nvSpPr>
            <p:cNvPr id="32804" name="Rectangle 88">
              <a:extLst>
                <a:ext uri="{FF2B5EF4-FFF2-40B4-BE49-F238E27FC236}">
                  <a16:creationId xmlns:a16="http://schemas.microsoft.com/office/drawing/2014/main" id="{30DE82FE-D636-4913-A40B-8E7CA07BBE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3" y="1476"/>
              <a:ext cx="5449" cy="1520"/>
            </a:xfrm>
            <a:prstGeom prst="rect">
              <a:avLst/>
            </a:prstGeom>
            <a:noFill/>
            <a:ln w="38100" cmpd="dbl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32805" name="Rectangle 38">
              <a:extLst>
                <a:ext uri="{FF2B5EF4-FFF2-40B4-BE49-F238E27FC236}">
                  <a16:creationId xmlns:a16="http://schemas.microsoft.com/office/drawing/2014/main" id="{5B643D30-F274-4989-AD84-1DEDDC3F9D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3" y="1476"/>
              <a:ext cx="2381" cy="1520"/>
            </a:xfrm>
            <a:prstGeom prst="rect">
              <a:avLst/>
            </a:prstGeom>
            <a:solidFill>
              <a:srgbClr val="FFFF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32806" name="Rectangle 39">
              <a:extLst>
                <a:ext uri="{FF2B5EF4-FFF2-40B4-BE49-F238E27FC236}">
                  <a16:creationId xmlns:a16="http://schemas.microsoft.com/office/drawing/2014/main" id="{ADC720AA-0FD5-41A4-B16D-860EEA5D76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30" y="1476"/>
              <a:ext cx="1022" cy="1520"/>
            </a:xfrm>
            <a:prstGeom prst="rect">
              <a:avLst/>
            </a:prstGeom>
            <a:solidFill>
              <a:srgbClr val="E3E3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32807" name="Rectangle 40">
              <a:extLst>
                <a:ext uri="{FF2B5EF4-FFF2-40B4-BE49-F238E27FC236}">
                  <a16:creationId xmlns:a16="http://schemas.microsoft.com/office/drawing/2014/main" id="{FD1934BF-845E-4232-AA2F-809E62E929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38" y="1476"/>
              <a:ext cx="1022" cy="1520"/>
            </a:xfrm>
            <a:prstGeom prst="rect">
              <a:avLst/>
            </a:prstGeom>
            <a:solidFill>
              <a:srgbClr val="FFFF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32808" name="Rectangle 41">
              <a:extLst>
                <a:ext uri="{FF2B5EF4-FFF2-40B4-BE49-F238E27FC236}">
                  <a16:creationId xmlns:a16="http://schemas.microsoft.com/office/drawing/2014/main" id="{5CFDD4CA-9EA8-473E-945F-1120612C60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46" y="1476"/>
              <a:ext cx="1066" cy="1520"/>
            </a:xfrm>
            <a:prstGeom prst="rect">
              <a:avLst/>
            </a:prstGeom>
            <a:solidFill>
              <a:srgbClr val="E3E3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32809" name="Rectangle 42">
              <a:extLst>
                <a:ext uri="{FF2B5EF4-FFF2-40B4-BE49-F238E27FC236}">
                  <a16:creationId xmlns:a16="http://schemas.microsoft.com/office/drawing/2014/main" id="{4B33907F-607D-4510-8DCA-4D61060945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99" y="1599"/>
              <a:ext cx="413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Total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2810" name="Rectangle 43">
              <a:extLst>
                <a:ext uri="{FF2B5EF4-FFF2-40B4-BE49-F238E27FC236}">
                  <a16:creationId xmlns:a16="http://schemas.microsoft.com/office/drawing/2014/main" id="{68F99B3D-5A4A-4CD7-B3B5-CC5CA9B14F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46" y="1599"/>
              <a:ext cx="682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Variable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2811" name="Rectangle 44">
              <a:extLst>
                <a:ext uri="{FF2B5EF4-FFF2-40B4-BE49-F238E27FC236}">
                  <a16:creationId xmlns:a16="http://schemas.microsoft.com/office/drawing/2014/main" id="{EE46A7C0-5DD3-4E73-8725-39562AF37C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15" y="1599"/>
              <a:ext cx="413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Total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2812" name="Rectangle 45">
              <a:extLst>
                <a:ext uri="{FF2B5EF4-FFF2-40B4-BE49-F238E27FC236}">
                  <a16:creationId xmlns:a16="http://schemas.microsoft.com/office/drawing/2014/main" id="{CA50EB5E-6BA8-4C8A-B52E-F30B0F6B25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94" y="1599"/>
              <a:ext cx="46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Fixed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2813" name="Rectangle 46">
              <a:extLst>
                <a:ext uri="{FF2B5EF4-FFF2-40B4-BE49-F238E27FC236}">
                  <a16:creationId xmlns:a16="http://schemas.microsoft.com/office/drawing/2014/main" id="{035E34F6-BE35-42B6-9D5F-CD8999ABFB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4" y="1832"/>
              <a:ext cx="713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Machine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2814" name="Rectangle 47">
              <a:extLst>
                <a:ext uri="{FF2B5EF4-FFF2-40B4-BE49-F238E27FC236}">
                  <a16:creationId xmlns:a16="http://schemas.microsoft.com/office/drawing/2014/main" id="{24E384CD-78F7-40A7-919B-05B6D59725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38" y="1832"/>
              <a:ext cx="682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Variable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2815" name="Rectangle 48">
              <a:extLst>
                <a:ext uri="{FF2B5EF4-FFF2-40B4-BE49-F238E27FC236}">
                  <a16:creationId xmlns:a16="http://schemas.microsoft.com/office/drawing/2014/main" id="{B3E506CE-6F3F-4C08-BC5E-5C4F0522D3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1832"/>
              <a:ext cx="821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Overhead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2816" name="Rectangle 49">
              <a:extLst>
                <a:ext uri="{FF2B5EF4-FFF2-40B4-BE49-F238E27FC236}">
                  <a16:creationId xmlns:a16="http://schemas.microsoft.com/office/drawing/2014/main" id="{050823C8-3011-4EC0-B802-EB5B835F38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86" y="1832"/>
              <a:ext cx="46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Fixed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2817" name="Rectangle 50">
              <a:extLst>
                <a:ext uri="{FF2B5EF4-FFF2-40B4-BE49-F238E27FC236}">
                  <a16:creationId xmlns:a16="http://schemas.microsoft.com/office/drawing/2014/main" id="{7DAAF4C5-AF45-4BFB-AD0B-36C6DD0ABE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1832"/>
              <a:ext cx="821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Overhead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2818" name="Rectangle 51">
              <a:extLst>
                <a:ext uri="{FF2B5EF4-FFF2-40B4-BE49-F238E27FC236}">
                  <a16:creationId xmlns:a16="http://schemas.microsoft.com/office/drawing/2014/main" id="{74E529A4-117F-4208-8353-691A90D319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6" y="2065"/>
              <a:ext cx="514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Hours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2819" name="Rectangle 52">
              <a:extLst>
                <a:ext uri="{FF2B5EF4-FFF2-40B4-BE49-F238E27FC236}">
                  <a16:creationId xmlns:a16="http://schemas.microsoft.com/office/drawing/2014/main" id="{818884BE-056F-4360-A4A5-13F32FFFD8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80" y="2065"/>
              <a:ext cx="821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Overhead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2820" name="Rectangle 53">
              <a:extLst>
                <a:ext uri="{FF2B5EF4-FFF2-40B4-BE49-F238E27FC236}">
                  <a16:creationId xmlns:a16="http://schemas.microsoft.com/office/drawing/2014/main" id="{E75A1433-E098-465A-AA7E-D62E8E025F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36" y="2065"/>
              <a:ext cx="38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Rate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2821" name="Rectangle 54">
              <a:extLst>
                <a:ext uri="{FF2B5EF4-FFF2-40B4-BE49-F238E27FC236}">
                  <a16:creationId xmlns:a16="http://schemas.microsoft.com/office/drawing/2014/main" id="{934ACE8D-1407-4DCE-A458-5E68C19D5F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96" y="2065"/>
              <a:ext cx="821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Overhead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2822" name="Rectangle 55">
              <a:extLst>
                <a:ext uri="{FF2B5EF4-FFF2-40B4-BE49-F238E27FC236}">
                  <a16:creationId xmlns:a16="http://schemas.microsoft.com/office/drawing/2014/main" id="{50398491-3D13-4DC3-AB2F-768F1EC15F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52" y="2065"/>
              <a:ext cx="38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Rate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2823" name="Rectangle 56">
              <a:extLst>
                <a:ext uri="{FF2B5EF4-FFF2-40B4-BE49-F238E27FC236}">
                  <a16:creationId xmlns:a16="http://schemas.microsoft.com/office/drawing/2014/main" id="{C870F666-20A7-4D5A-BE9E-60598F1F62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7" y="2352"/>
              <a:ext cx="445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2,000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2824" name="Rectangle 57">
              <a:extLst>
                <a:ext uri="{FF2B5EF4-FFF2-40B4-BE49-F238E27FC236}">
                  <a16:creationId xmlns:a16="http://schemas.microsoft.com/office/drawing/2014/main" id="{97582DCF-48FE-4473-AE61-F77C7EA3D5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" y="2352"/>
              <a:ext cx="198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2825" name="Rectangle 58">
              <a:extLst>
                <a:ext uri="{FF2B5EF4-FFF2-40B4-BE49-F238E27FC236}">
                  <a16:creationId xmlns:a16="http://schemas.microsoft.com/office/drawing/2014/main" id="{DF8E748C-2573-42B7-B4CF-AEDBF24B30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3" y="2352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2826" name="Rectangle 59">
              <a:extLst>
                <a:ext uri="{FF2B5EF4-FFF2-40B4-BE49-F238E27FC236}">
                  <a16:creationId xmlns:a16="http://schemas.microsoft.com/office/drawing/2014/main" id="{D7293936-A341-4774-9145-A98299FBC7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74" y="2352"/>
              <a:ext cx="445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4,000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2827" name="Rectangle 60">
              <a:extLst>
                <a:ext uri="{FF2B5EF4-FFF2-40B4-BE49-F238E27FC236}">
                  <a16:creationId xmlns:a16="http://schemas.microsoft.com/office/drawing/2014/main" id="{3B7B3BB8-8613-467B-9545-0B6159DB5D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4" y="2352"/>
              <a:ext cx="297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£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2828" name="Rectangle 61">
              <a:extLst>
                <a:ext uri="{FF2B5EF4-FFF2-40B4-BE49-F238E27FC236}">
                  <a16:creationId xmlns:a16="http://schemas.microsoft.com/office/drawing/2014/main" id="{35B7AA98-2CAC-4EFD-8040-633E9642F0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60" y="2352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2829" name="Rectangle 62">
              <a:extLst>
                <a:ext uri="{FF2B5EF4-FFF2-40B4-BE49-F238E27FC236}">
                  <a16:creationId xmlns:a16="http://schemas.microsoft.com/office/drawing/2014/main" id="{E2C40C4D-619F-4E44-B89C-5F3E708CC5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85" y="2352"/>
              <a:ext cx="34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FF0000"/>
                  </a:solidFill>
                  <a:latin typeface="Arial" panose="020B0604020202020204" pitchFamily="34" charset="0"/>
                </a:rPr>
                <a:t>2.00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2830" name="Rectangle 63">
              <a:extLst>
                <a:ext uri="{FF2B5EF4-FFF2-40B4-BE49-F238E27FC236}">
                  <a16:creationId xmlns:a16="http://schemas.microsoft.com/office/drawing/2014/main" id="{8BDCBB33-9B97-46FF-874F-1F5A9E6D3F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32" y="2352"/>
              <a:ext cx="39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FF0000"/>
                  </a:solidFill>
                  <a:latin typeface="Arial" panose="020B0604020202020204" pitchFamily="34" charset="0"/>
                </a:rPr>
                <a:t>£  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2831" name="Rectangle 64">
              <a:extLst>
                <a:ext uri="{FF2B5EF4-FFF2-40B4-BE49-F238E27FC236}">
                  <a16:creationId xmlns:a16="http://schemas.microsoft.com/office/drawing/2014/main" id="{2468EAA6-E47A-4B11-8A72-63C3773962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85" y="2352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FF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2832" name="Rectangle 65">
              <a:extLst>
                <a:ext uri="{FF2B5EF4-FFF2-40B4-BE49-F238E27FC236}">
                  <a16:creationId xmlns:a16="http://schemas.microsoft.com/office/drawing/2014/main" id="{EDA37FCD-69E3-48A0-8277-FC5F65360E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0" y="2352"/>
              <a:ext cx="445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333300"/>
                  </a:solidFill>
                  <a:latin typeface="Arial" panose="020B0604020202020204" pitchFamily="34" charset="0"/>
                </a:rPr>
                <a:t>9,000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2833" name="Rectangle 66">
              <a:extLst>
                <a:ext uri="{FF2B5EF4-FFF2-40B4-BE49-F238E27FC236}">
                  <a16:creationId xmlns:a16="http://schemas.microsoft.com/office/drawing/2014/main" id="{13633C24-89A9-4B72-BB6C-FD252B6CE3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0" y="2352"/>
              <a:ext cx="297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333300"/>
                  </a:solidFill>
                  <a:latin typeface="Arial" panose="020B0604020202020204" pitchFamily="34" charset="0"/>
                </a:rPr>
                <a:t>£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2834" name="Rectangle 67">
              <a:extLst>
                <a:ext uri="{FF2B5EF4-FFF2-40B4-BE49-F238E27FC236}">
                  <a16:creationId xmlns:a16="http://schemas.microsoft.com/office/drawing/2014/main" id="{86B940AF-7910-4AF4-BA8F-F18B5047BD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76" y="2352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3333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2835" name="Rectangle 68">
              <a:extLst>
                <a:ext uri="{FF2B5EF4-FFF2-40B4-BE49-F238E27FC236}">
                  <a16:creationId xmlns:a16="http://schemas.microsoft.com/office/drawing/2014/main" id="{ECC225EF-832E-4372-8369-3DDA38EA12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01" y="2352"/>
              <a:ext cx="34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FF0000"/>
                  </a:solidFill>
                  <a:latin typeface="Arial" panose="020B0604020202020204" pitchFamily="34" charset="0"/>
                </a:rPr>
                <a:t>4.50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2836" name="Rectangle 69">
              <a:extLst>
                <a:ext uri="{FF2B5EF4-FFF2-40B4-BE49-F238E27FC236}">
                  <a16:creationId xmlns:a16="http://schemas.microsoft.com/office/drawing/2014/main" id="{1694E1D6-34E1-4E4E-8075-7DDAC8C4E8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48" y="2352"/>
              <a:ext cx="39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FF0000"/>
                  </a:solidFill>
                  <a:latin typeface="Arial" panose="020B0604020202020204" pitchFamily="34" charset="0"/>
                </a:rPr>
                <a:t>£  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2837" name="Rectangle 70">
              <a:extLst>
                <a:ext uri="{FF2B5EF4-FFF2-40B4-BE49-F238E27FC236}">
                  <a16:creationId xmlns:a16="http://schemas.microsoft.com/office/drawing/2014/main" id="{03895AED-A0F9-455A-8D64-CA65A09151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01" y="2352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FF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2838" name="Rectangle 71">
              <a:extLst>
                <a:ext uri="{FF2B5EF4-FFF2-40B4-BE49-F238E27FC236}">
                  <a16:creationId xmlns:a16="http://schemas.microsoft.com/office/drawing/2014/main" id="{719C32D4-E9DC-4E83-A77B-14FBACD830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7" y="2654"/>
              <a:ext cx="445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4,000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2839" name="Rectangle 72">
              <a:extLst>
                <a:ext uri="{FF2B5EF4-FFF2-40B4-BE49-F238E27FC236}">
                  <a16:creationId xmlns:a16="http://schemas.microsoft.com/office/drawing/2014/main" id="{AA8A1D53-B17A-4AB3-B996-99C0A1E47A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" y="2654"/>
              <a:ext cx="198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2840" name="Rectangle 73">
              <a:extLst>
                <a:ext uri="{FF2B5EF4-FFF2-40B4-BE49-F238E27FC236}">
                  <a16:creationId xmlns:a16="http://schemas.microsoft.com/office/drawing/2014/main" id="{20E9ACC7-3961-4AAB-B003-8F2D7D7FF3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3" y="2654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2841" name="Rectangle 74">
              <a:extLst>
                <a:ext uri="{FF2B5EF4-FFF2-40B4-BE49-F238E27FC236}">
                  <a16:creationId xmlns:a16="http://schemas.microsoft.com/office/drawing/2014/main" id="{FD50AA0F-0A44-499B-88E0-24626B96C4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74" y="2654"/>
              <a:ext cx="445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8,000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2842" name="Rectangle 75">
              <a:extLst>
                <a:ext uri="{FF2B5EF4-FFF2-40B4-BE49-F238E27FC236}">
                  <a16:creationId xmlns:a16="http://schemas.microsoft.com/office/drawing/2014/main" id="{9CE02C1E-F721-48DC-9DB4-98A2CD6159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4" y="2654"/>
              <a:ext cx="297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 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2843" name="Rectangle 76">
              <a:extLst>
                <a:ext uri="{FF2B5EF4-FFF2-40B4-BE49-F238E27FC236}">
                  <a16:creationId xmlns:a16="http://schemas.microsoft.com/office/drawing/2014/main" id="{E2761271-3029-4BF2-860E-7AD7ABEA08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74" y="2654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2844" name="Rectangle 77">
              <a:extLst>
                <a:ext uri="{FF2B5EF4-FFF2-40B4-BE49-F238E27FC236}">
                  <a16:creationId xmlns:a16="http://schemas.microsoft.com/office/drawing/2014/main" id="{E4E09F26-EF09-4B99-9ADD-F2B86BDDFB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85" y="2654"/>
              <a:ext cx="34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2.00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2845" name="Rectangle 78">
              <a:extLst>
                <a:ext uri="{FF2B5EF4-FFF2-40B4-BE49-F238E27FC236}">
                  <a16:creationId xmlns:a16="http://schemas.microsoft.com/office/drawing/2014/main" id="{9B354DAD-BAD7-43B5-B22D-87A1726608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61" y="2654"/>
              <a:ext cx="34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  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2846" name="Rectangle 79">
              <a:extLst>
                <a:ext uri="{FF2B5EF4-FFF2-40B4-BE49-F238E27FC236}">
                  <a16:creationId xmlns:a16="http://schemas.microsoft.com/office/drawing/2014/main" id="{E1102471-D774-4DF6-89C4-008679894A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70" y="2654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2847" name="Rectangle 80">
              <a:extLst>
                <a:ext uri="{FF2B5EF4-FFF2-40B4-BE49-F238E27FC236}">
                  <a16:creationId xmlns:a16="http://schemas.microsoft.com/office/drawing/2014/main" id="{3131FB60-D876-4B66-80FB-D6696D7B4F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0" y="2654"/>
              <a:ext cx="445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9,000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2848" name="Rectangle 81">
              <a:extLst>
                <a:ext uri="{FF2B5EF4-FFF2-40B4-BE49-F238E27FC236}">
                  <a16:creationId xmlns:a16="http://schemas.microsoft.com/office/drawing/2014/main" id="{DE2A491B-E164-435C-9253-F57CC736BE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0" y="2654"/>
              <a:ext cx="297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 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2849" name="Rectangle 82">
              <a:extLst>
                <a:ext uri="{FF2B5EF4-FFF2-40B4-BE49-F238E27FC236}">
                  <a16:creationId xmlns:a16="http://schemas.microsoft.com/office/drawing/2014/main" id="{11ED1699-CEBB-4F25-8283-9DF7111323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0" y="2654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2850" name="Rectangle 83">
              <a:extLst>
                <a:ext uri="{FF2B5EF4-FFF2-40B4-BE49-F238E27FC236}">
                  <a16:creationId xmlns:a16="http://schemas.microsoft.com/office/drawing/2014/main" id="{74B74A05-859F-4C98-ACDB-8901861E7C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01" y="2654"/>
              <a:ext cx="34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2.25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2851" name="Rectangle 84">
              <a:extLst>
                <a:ext uri="{FF2B5EF4-FFF2-40B4-BE49-F238E27FC236}">
                  <a16:creationId xmlns:a16="http://schemas.microsoft.com/office/drawing/2014/main" id="{B1B0B1E0-F570-4324-9C07-A3693D7B44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77" y="2654"/>
              <a:ext cx="34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  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2852" name="Rectangle 85">
              <a:extLst>
                <a:ext uri="{FF2B5EF4-FFF2-40B4-BE49-F238E27FC236}">
                  <a16:creationId xmlns:a16="http://schemas.microsoft.com/office/drawing/2014/main" id="{EB933659-57D7-4921-B57F-7C1086EB3E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86" y="2654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2853" name="Line 86">
              <a:extLst>
                <a:ext uri="{FF2B5EF4-FFF2-40B4-BE49-F238E27FC236}">
                  <a16:creationId xmlns:a16="http://schemas.microsoft.com/office/drawing/2014/main" id="{02EBB6F7-1C28-4D5F-9D42-C0236AFD239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7" y="2311"/>
              <a:ext cx="5361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2854" name="Rectangle 87">
              <a:extLst>
                <a:ext uri="{FF2B5EF4-FFF2-40B4-BE49-F238E27FC236}">
                  <a16:creationId xmlns:a16="http://schemas.microsoft.com/office/drawing/2014/main" id="{034EFB54-DCA8-4723-A233-569BCA835F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7" y="2311"/>
              <a:ext cx="5361" cy="14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32771" name="Rectangle 2">
            <a:extLst>
              <a:ext uri="{FF2B5EF4-FFF2-40B4-BE49-F238E27FC236}">
                <a16:creationId xmlns:a16="http://schemas.microsoft.com/office/drawing/2014/main" id="{43C8BF6C-D158-4B0A-9AD9-7CC9113897F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03512" y="260350"/>
            <a:ext cx="8888288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en-US" sz="2800" dirty="0"/>
              <a:t>Overhead Rates and Overhead Analysis – Example</a:t>
            </a:r>
          </a:p>
        </p:txBody>
      </p:sp>
      <p:sp>
        <p:nvSpPr>
          <p:cNvPr id="32776" name="Rectangle 93">
            <a:extLst>
              <a:ext uri="{FF2B5EF4-FFF2-40B4-BE49-F238E27FC236}">
                <a16:creationId xmlns:a16="http://schemas.microsoft.com/office/drawing/2014/main" id="{E7B671DF-3821-4F43-96B4-C57BF96AE9C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343472" y="1085949"/>
            <a:ext cx="9544050" cy="53340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algn="ctr"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</a:rPr>
              <a:t> ColaCo prepared this                 budget for overhead:</a:t>
            </a:r>
          </a:p>
        </p:txBody>
      </p:sp>
      <p:sp>
        <p:nvSpPr>
          <p:cNvPr id="32772" name="AutoShape 4">
            <a:extLst>
              <a:ext uri="{FF2B5EF4-FFF2-40B4-BE49-F238E27FC236}">
                <a16:creationId xmlns:a16="http://schemas.microsoft.com/office/drawing/2014/main" id="{40B415E8-6B2E-4BB3-BA20-625690200310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9098409" y="4038699"/>
            <a:ext cx="673100" cy="520700"/>
          </a:xfrm>
          <a:prstGeom prst="rightArrow">
            <a:avLst>
              <a:gd name="adj1" fmla="val 50000"/>
              <a:gd name="adj2" fmla="val 64640"/>
            </a:avLst>
          </a:prstGeom>
          <a:solidFill>
            <a:srgbClr val="FF0066"/>
          </a:solidFill>
          <a:ln w="12700">
            <a:solidFill>
              <a:srgbClr val="FC0128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32773" name="AutoShape 6">
            <a:extLst>
              <a:ext uri="{FF2B5EF4-FFF2-40B4-BE49-F238E27FC236}">
                <a16:creationId xmlns:a16="http://schemas.microsoft.com/office/drawing/2014/main" id="{BDFA69C8-E27B-4398-AF96-2F4FF7FF12CB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6082159" y="4038699"/>
            <a:ext cx="673100" cy="520700"/>
          </a:xfrm>
          <a:prstGeom prst="rightArrow">
            <a:avLst>
              <a:gd name="adj1" fmla="val 50000"/>
              <a:gd name="adj2" fmla="val 64640"/>
            </a:avLst>
          </a:prstGeom>
          <a:solidFill>
            <a:srgbClr val="FF0066"/>
          </a:solidFill>
          <a:ln w="12700">
            <a:solidFill>
              <a:srgbClr val="FC0128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32774" name="Rectangle 7">
            <a:extLst>
              <a:ext uri="{FF2B5EF4-FFF2-40B4-BE49-F238E27FC236}">
                <a16:creationId xmlns:a16="http://schemas.microsoft.com/office/drawing/2014/main" id="{537C236A-6BF4-4B7C-B723-23837EF414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43923" y="4529238"/>
            <a:ext cx="5083175" cy="1222375"/>
          </a:xfrm>
          <a:prstGeom prst="rect">
            <a:avLst/>
          </a:prstGeom>
          <a:solidFill>
            <a:schemeClr val="accent2"/>
          </a:solidFill>
          <a:ln w="38100" cmpd="dbl">
            <a:solidFill>
              <a:srgbClr val="FC0128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en-US" sz="2400" b="1" dirty="0">
                <a:latin typeface="Arial" panose="020B0604020202020204" pitchFamily="34" charset="0"/>
              </a:rPr>
              <a:t>The total POHR is the sum of</a:t>
            </a:r>
            <a:br>
              <a:rPr lang="en-US" altLang="en-US" sz="2400" b="1" dirty="0">
                <a:latin typeface="Arial" panose="020B0604020202020204" pitchFamily="34" charset="0"/>
              </a:rPr>
            </a:br>
            <a:r>
              <a:rPr lang="en-US" altLang="en-US" sz="2400" b="1" dirty="0">
                <a:latin typeface="Arial" panose="020B0604020202020204" pitchFamily="34" charset="0"/>
              </a:rPr>
              <a:t>the fixed and variable rates</a:t>
            </a:r>
            <a:br>
              <a:rPr lang="en-US" altLang="en-US" sz="2400" b="1" dirty="0">
                <a:latin typeface="Arial" panose="020B0604020202020204" pitchFamily="34" charset="0"/>
              </a:rPr>
            </a:br>
            <a:r>
              <a:rPr lang="en-US" altLang="en-US" sz="2400" b="1" dirty="0">
                <a:latin typeface="Arial" panose="020B0604020202020204" pitchFamily="34" charset="0"/>
              </a:rPr>
              <a:t>for a given activity level.  </a:t>
            </a:r>
          </a:p>
        </p:txBody>
      </p:sp>
      <p:graphicFrame>
        <p:nvGraphicFramePr>
          <p:cNvPr id="32777" name="Object 94">
            <a:hlinkClick r:id="" action="ppaction://ole?verb=0"/>
            <a:extLst>
              <a:ext uri="{FF2B5EF4-FFF2-40B4-BE49-F238E27FC236}">
                <a16:creationId xmlns:a16="http://schemas.microsoft.com/office/drawing/2014/main" id="{025FDE43-8BC7-44BE-8AB3-CF1C7A15C1EB}"/>
              </a:ext>
            </a:extLst>
          </p:cNvPr>
          <p:cNvGraphicFramePr>
            <a:graphicFrameLocks/>
          </p:cNvGraphicFramePr>
          <p:nvPr/>
        </p:nvGraphicFramePr>
        <p:xfrm>
          <a:off x="5486848" y="836712"/>
          <a:ext cx="1195387" cy="798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5" name="WordArt" r:id="rId3" imgW="6092982" imgH="4060479" progId="MSWordArt.2">
                  <p:embed/>
                </p:oleObj>
              </mc:Choice>
              <mc:Fallback>
                <p:oleObj name="WordArt" r:id="rId3" imgW="6092982" imgH="4060479" progId="MSWordArt.2">
                  <p:embed/>
                  <p:pic>
                    <p:nvPicPr>
                      <p:cNvPr id="32777" name="Object 94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025FDE43-8BC7-44BE-8AB3-CF1C7A15C1EB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86848" y="836712"/>
                        <a:ext cx="1195387" cy="7985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C6114A-052D-4ADA-88A0-A87FB84F929E}" type="slidenum">
              <a:rPr lang="en-GB" altLang="en-US" smtClean="0"/>
              <a:pPr/>
              <a:t>31</a:t>
            </a:fld>
            <a:endParaRPr lang="en-GB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E6BB50E-D1B1-F74C-AD8F-B0718627A020}"/>
              </a:ext>
            </a:extLst>
          </p:cNvPr>
          <p:cNvSpPr txBox="1"/>
          <p:nvPr/>
        </p:nvSpPr>
        <p:spPr>
          <a:xfrm>
            <a:off x="877824" y="4486656"/>
            <a:ext cx="32367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2000 machine hours – £6.50</a:t>
            </a:r>
          </a:p>
          <a:p>
            <a:r>
              <a:rPr lang="en-US" b="1" dirty="0"/>
              <a:t>4000 machine hours – 4.25</a:t>
            </a:r>
          </a:p>
        </p:txBody>
      </p:sp>
    </p:spTree>
    <p:extLst>
      <p:ext uri="{BB962C8B-B14F-4D97-AF65-F5344CB8AC3E}">
        <p14:creationId xmlns:p14="http://schemas.microsoft.com/office/powerpoint/2010/main" val="428626795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>
            <a:extLst>
              <a:ext uri="{FF2B5EF4-FFF2-40B4-BE49-F238E27FC236}">
                <a16:creationId xmlns:a16="http://schemas.microsoft.com/office/drawing/2014/main" id="{6F90F9A2-ACA2-4A16-A8FA-C9420780189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188913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en-US" sz="2800" dirty="0"/>
              <a:t>Overhead Variances</a:t>
            </a:r>
          </a:p>
        </p:txBody>
      </p:sp>
      <p:sp>
        <p:nvSpPr>
          <p:cNvPr id="38916" name="Rectangle 4">
            <a:extLst>
              <a:ext uri="{FF2B5EF4-FFF2-40B4-BE49-F238E27FC236}">
                <a16:creationId xmlns:a16="http://schemas.microsoft.com/office/drawing/2014/main" id="{C1BB917B-5DE6-4010-B68E-FB5E60A563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67809" y="1700809"/>
            <a:ext cx="3121025" cy="205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en-US" b="1" dirty="0">
                <a:latin typeface="Arial" panose="020B0604020202020204" pitchFamily="34" charset="0"/>
              </a:rPr>
              <a:t>Now let’</a:t>
            </a:r>
            <a:r>
              <a:rPr lang="en-US" altLang="ja-JP" b="1" dirty="0">
                <a:latin typeface="Arial" panose="020B0604020202020204" pitchFamily="34" charset="0"/>
              </a:rPr>
              <a:t>s turn our attention to </a:t>
            </a:r>
            <a:r>
              <a:rPr lang="en-US" altLang="ja-JP" b="1" dirty="0">
                <a:solidFill>
                  <a:srgbClr val="FF0000"/>
                </a:solidFill>
                <a:latin typeface="Arial" panose="020B0604020202020204" pitchFamily="34" charset="0"/>
              </a:rPr>
              <a:t>fixed overhead</a:t>
            </a:r>
            <a:r>
              <a:rPr lang="en-US" altLang="ja-JP" b="1" dirty="0">
                <a:latin typeface="Arial" panose="020B0604020202020204" pitchFamily="34" charset="0"/>
              </a:rPr>
              <a:t>.  </a:t>
            </a:r>
            <a:endParaRPr lang="en-US" altLang="en-US" b="1" dirty="0">
              <a:latin typeface="Arial" panose="020B0604020202020204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567C3C-A5FC-4654-8C13-9819C23A4533}" type="slidenum">
              <a:rPr lang="en-GB" altLang="en-US" smtClean="0"/>
              <a:pPr/>
              <a:t>32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0667530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>
            <a:extLst>
              <a:ext uri="{FF2B5EF4-FFF2-40B4-BE49-F238E27FC236}">
                <a16:creationId xmlns:a16="http://schemas.microsoft.com/office/drawing/2014/main" id="{FA5FCF1A-DD10-440E-94C4-4DACA4A6412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03513" y="333375"/>
            <a:ext cx="8888288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en-US" sz="2800" dirty="0"/>
              <a:t>Overhead Rates and Overhead Analysis – Example</a:t>
            </a:r>
          </a:p>
        </p:txBody>
      </p:sp>
      <p:sp>
        <p:nvSpPr>
          <p:cNvPr id="39942" name="Rectangle 89">
            <a:extLst>
              <a:ext uri="{FF2B5EF4-FFF2-40B4-BE49-F238E27FC236}">
                <a16:creationId xmlns:a16="http://schemas.microsoft.com/office/drawing/2014/main" id="{25785A56-DA0F-48AF-86A4-D2FF5A89499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415480" y="1390427"/>
            <a:ext cx="9544050" cy="53340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algn="ctr"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</a:rPr>
              <a:t> ColaCo prepared this                 budget for overhead:</a:t>
            </a:r>
          </a:p>
        </p:txBody>
      </p:sp>
      <p:sp>
        <p:nvSpPr>
          <p:cNvPr id="39939" name="Rectangle 7">
            <a:extLst>
              <a:ext uri="{FF2B5EF4-FFF2-40B4-BE49-F238E27FC236}">
                <a16:creationId xmlns:a16="http://schemas.microsoft.com/office/drawing/2014/main" id="{CEB65928-7381-4B4B-9151-03DC826B77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29806" y="4624165"/>
            <a:ext cx="8607425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2800">
                <a:solidFill>
                  <a:schemeClr val="accent2"/>
                </a:solidFill>
                <a:latin typeface="Arial" panose="020B0604020202020204" pitchFamily="34" charset="0"/>
              </a:rPr>
              <a:t>What is ColaCo’</a:t>
            </a:r>
            <a:r>
              <a:rPr lang="en-US" altLang="ja-JP" sz="2800">
                <a:solidFill>
                  <a:schemeClr val="accent2"/>
                </a:solidFill>
                <a:latin typeface="Arial" panose="020B0604020202020204" pitchFamily="34" charset="0"/>
              </a:rPr>
              <a:t>s fixed overhead rate for an</a:t>
            </a:r>
            <a:br>
              <a:rPr lang="en-US" altLang="ja-JP" sz="2800">
                <a:solidFill>
                  <a:schemeClr val="accent2"/>
                </a:solidFill>
                <a:latin typeface="Arial" panose="020B0604020202020204" pitchFamily="34" charset="0"/>
              </a:rPr>
            </a:br>
            <a:r>
              <a:rPr lang="en-US" altLang="ja-JP" sz="2800">
                <a:solidFill>
                  <a:schemeClr val="accent2"/>
                </a:solidFill>
                <a:latin typeface="Arial" panose="020B0604020202020204" pitchFamily="34" charset="0"/>
              </a:rPr>
              <a:t> estimated activity of 3,000 machine hours?</a:t>
            </a:r>
            <a:endParaRPr lang="en-US" altLang="en-US" sz="2800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  <p:grpSp>
        <p:nvGrpSpPr>
          <p:cNvPr id="39940" name="Group 85">
            <a:extLst>
              <a:ext uri="{FF2B5EF4-FFF2-40B4-BE49-F238E27FC236}">
                <a16:creationId xmlns:a16="http://schemas.microsoft.com/office/drawing/2014/main" id="{1C8AA011-FBD6-4151-8D5C-EBB0188CCD25}"/>
              </a:ext>
            </a:extLst>
          </p:cNvPr>
          <p:cNvGrpSpPr>
            <a:grpSpLocks/>
          </p:cNvGrpSpPr>
          <p:nvPr/>
        </p:nvGrpSpPr>
        <p:grpSpPr bwMode="auto">
          <a:xfrm>
            <a:off x="1764731" y="1958752"/>
            <a:ext cx="8650287" cy="2413000"/>
            <a:chOff x="263" y="1476"/>
            <a:chExt cx="5449" cy="1520"/>
          </a:xfrm>
        </p:grpSpPr>
        <p:sp>
          <p:nvSpPr>
            <p:cNvPr id="39970" name="Rectangle 84">
              <a:extLst>
                <a:ext uri="{FF2B5EF4-FFF2-40B4-BE49-F238E27FC236}">
                  <a16:creationId xmlns:a16="http://schemas.microsoft.com/office/drawing/2014/main" id="{4C5B0366-2193-4EBE-8D54-6BE3F0962D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3" y="1476"/>
              <a:ext cx="5449" cy="1520"/>
            </a:xfrm>
            <a:prstGeom prst="rect">
              <a:avLst/>
            </a:prstGeom>
            <a:noFill/>
            <a:ln w="38100" cmpd="dbl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39971" name="Rectangle 37">
              <a:extLst>
                <a:ext uri="{FF2B5EF4-FFF2-40B4-BE49-F238E27FC236}">
                  <a16:creationId xmlns:a16="http://schemas.microsoft.com/office/drawing/2014/main" id="{38BF35C5-1FB4-4698-9DF9-465A50501D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3" y="1476"/>
              <a:ext cx="5449" cy="1520"/>
            </a:xfrm>
            <a:prstGeom prst="rect">
              <a:avLst/>
            </a:prstGeom>
            <a:solidFill>
              <a:srgbClr val="FFFF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39972" name="Rectangle 38">
              <a:extLst>
                <a:ext uri="{FF2B5EF4-FFF2-40B4-BE49-F238E27FC236}">
                  <a16:creationId xmlns:a16="http://schemas.microsoft.com/office/drawing/2014/main" id="{805D304B-0F29-4A26-B53D-4EC04F9137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99" y="1599"/>
              <a:ext cx="413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Total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9973" name="Rectangle 39">
              <a:extLst>
                <a:ext uri="{FF2B5EF4-FFF2-40B4-BE49-F238E27FC236}">
                  <a16:creationId xmlns:a16="http://schemas.microsoft.com/office/drawing/2014/main" id="{4DB2E7D1-6185-42FB-A609-85EA99521E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46" y="1599"/>
              <a:ext cx="682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Variable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9974" name="Rectangle 40">
              <a:extLst>
                <a:ext uri="{FF2B5EF4-FFF2-40B4-BE49-F238E27FC236}">
                  <a16:creationId xmlns:a16="http://schemas.microsoft.com/office/drawing/2014/main" id="{EE2CB778-04A8-4738-89ED-746980CFF9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15" y="1599"/>
              <a:ext cx="413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Total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9975" name="Rectangle 41">
              <a:extLst>
                <a:ext uri="{FF2B5EF4-FFF2-40B4-BE49-F238E27FC236}">
                  <a16:creationId xmlns:a16="http://schemas.microsoft.com/office/drawing/2014/main" id="{57974588-019F-4766-ACD2-712E02156B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94" y="1599"/>
              <a:ext cx="46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Fixed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9976" name="Rectangle 42">
              <a:extLst>
                <a:ext uri="{FF2B5EF4-FFF2-40B4-BE49-F238E27FC236}">
                  <a16:creationId xmlns:a16="http://schemas.microsoft.com/office/drawing/2014/main" id="{10F17320-4FA6-4A75-81F9-ADB15DB690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4" y="1832"/>
              <a:ext cx="713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Machine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9977" name="Rectangle 43">
              <a:extLst>
                <a:ext uri="{FF2B5EF4-FFF2-40B4-BE49-F238E27FC236}">
                  <a16:creationId xmlns:a16="http://schemas.microsoft.com/office/drawing/2014/main" id="{BA0AB471-76C8-43A7-BCAA-B4923824B0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38" y="1832"/>
              <a:ext cx="682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Variable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9978" name="Rectangle 44">
              <a:extLst>
                <a:ext uri="{FF2B5EF4-FFF2-40B4-BE49-F238E27FC236}">
                  <a16:creationId xmlns:a16="http://schemas.microsoft.com/office/drawing/2014/main" id="{27433BE6-52FA-4C04-9266-5BAD85CE72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1832"/>
              <a:ext cx="821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Overhead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9979" name="Rectangle 45">
              <a:extLst>
                <a:ext uri="{FF2B5EF4-FFF2-40B4-BE49-F238E27FC236}">
                  <a16:creationId xmlns:a16="http://schemas.microsoft.com/office/drawing/2014/main" id="{A23AA21A-405E-4293-82B2-EB33A96983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86" y="1832"/>
              <a:ext cx="46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Fixed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9980" name="Rectangle 46">
              <a:extLst>
                <a:ext uri="{FF2B5EF4-FFF2-40B4-BE49-F238E27FC236}">
                  <a16:creationId xmlns:a16="http://schemas.microsoft.com/office/drawing/2014/main" id="{D853AD2B-CD14-462E-B15F-489B7B6C4A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1832"/>
              <a:ext cx="821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Overhead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9981" name="Rectangle 47">
              <a:extLst>
                <a:ext uri="{FF2B5EF4-FFF2-40B4-BE49-F238E27FC236}">
                  <a16:creationId xmlns:a16="http://schemas.microsoft.com/office/drawing/2014/main" id="{C89A344B-B33D-49EE-811A-E1C51B6886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6" y="2065"/>
              <a:ext cx="514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Hours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9982" name="Rectangle 48">
              <a:extLst>
                <a:ext uri="{FF2B5EF4-FFF2-40B4-BE49-F238E27FC236}">
                  <a16:creationId xmlns:a16="http://schemas.microsoft.com/office/drawing/2014/main" id="{07224820-CE2E-4E85-9562-75A9680117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80" y="2065"/>
              <a:ext cx="821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Overhead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9983" name="Rectangle 49">
              <a:extLst>
                <a:ext uri="{FF2B5EF4-FFF2-40B4-BE49-F238E27FC236}">
                  <a16:creationId xmlns:a16="http://schemas.microsoft.com/office/drawing/2014/main" id="{A1EBA814-EFE2-400C-AF3B-2729A13B3A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36" y="2065"/>
              <a:ext cx="38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Rate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9984" name="Rectangle 50">
              <a:extLst>
                <a:ext uri="{FF2B5EF4-FFF2-40B4-BE49-F238E27FC236}">
                  <a16:creationId xmlns:a16="http://schemas.microsoft.com/office/drawing/2014/main" id="{6787B693-ACA3-4747-A4CB-3BA6420B3F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96" y="2065"/>
              <a:ext cx="821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Overhead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9985" name="Rectangle 51">
              <a:extLst>
                <a:ext uri="{FF2B5EF4-FFF2-40B4-BE49-F238E27FC236}">
                  <a16:creationId xmlns:a16="http://schemas.microsoft.com/office/drawing/2014/main" id="{BE381363-FB5C-470A-BFB0-FF1A03472E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52" y="2065"/>
              <a:ext cx="38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Rate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9986" name="Rectangle 52">
              <a:extLst>
                <a:ext uri="{FF2B5EF4-FFF2-40B4-BE49-F238E27FC236}">
                  <a16:creationId xmlns:a16="http://schemas.microsoft.com/office/drawing/2014/main" id="{23BFCA82-A715-4357-88B7-3F68467C34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7" y="2352"/>
              <a:ext cx="445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2,000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9987" name="Rectangle 53">
              <a:extLst>
                <a:ext uri="{FF2B5EF4-FFF2-40B4-BE49-F238E27FC236}">
                  <a16:creationId xmlns:a16="http://schemas.microsoft.com/office/drawing/2014/main" id="{E7F0A0D2-3DCF-4C3B-BA57-7F77070BB5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" y="2352"/>
              <a:ext cx="198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9988" name="Rectangle 54">
              <a:extLst>
                <a:ext uri="{FF2B5EF4-FFF2-40B4-BE49-F238E27FC236}">
                  <a16:creationId xmlns:a16="http://schemas.microsoft.com/office/drawing/2014/main" id="{C1EA3E88-BE41-466B-98D0-C2D0E0CE04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3" y="2352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9989" name="Rectangle 55">
              <a:extLst>
                <a:ext uri="{FF2B5EF4-FFF2-40B4-BE49-F238E27FC236}">
                  <a16:creationId xmlns:a16="http://schemas.microsoft.com/office/drawing/2014/main" id="{0EF5BB8C-225E-483B-AB3C-498BFBE7E7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74" y="2352"/>
              <a:ext cx="445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4,000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9990" name="Rectangle 56">
              <a:extLst>
                <a:ext uri="{FF2B5EF4-FFF2-40B4-BE49-F238E27FC236}">
                  <a16:creationId xmlns:a16="http://schemas.microsoft.com/office/drawing/2014/main" id="{EA7EA45C-3CE8-423C-82D7-88DD2171EB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4" y="2352"/>
              <a:ext cx="297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£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9991" name="Rectangle 57">
              <a:extLst>
                <a:ext uri="{FF2B5EF4-FFF2-40B4-BE49-F238E27FC236}">
                  <a16:creationId xmlns:a16="http://schemas.microsoft.com/office/drawing/2014/main" id="{E26B020D-F02A-4042-9D1D-726960DE19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60" y="2352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9992" name="Rectangle 58">
              <a:extLst>
                <a:ext uri="{FF2B5EF4-FFF2-40B4-BE49-F238E27FC236}">
                  <a16:creationId xmlns:a16="http://schemas.microsoft.com/office/drawing/2014/main" id="{1C2C5ED4-0C87-4EC1-9293-039E5CC937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85" y="2352"/>
              <a:ext cx="34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2.00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9993" name="Rectangle 59">
              <a:extLst>
                <a:ext uri="{FF2B5EF4-FFF2-40B4-BE49-F238E27FC236}">
                  <a16:creationId xmlns:a16="http://schemas.microsoft.com/office/drawing/2014/main" id="{8B90FCDB-C025-4E4E-BD7D-C62A7819FA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32" y="2352"/>
              <a:ext cx="39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£  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9994" name="Rectangle 60">
              <a:extLst>
                <a:ext uri="{FF2B5EF4-FFF2-40B4-BE49-F238E27FC236}">
                  <a16:creationId xmlns:a16="http://schemas.microsoft.com/office/drawing/2014/main" id="{634E7031-CE20-455D-BF1A-63CE2C1268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85" y="2352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9995" name="Rectangle 61">
              <a:extLst>
                <a:ext uri="{FF2B5EF4-FFF2-40B4-BE49-F238E27FC236}">
                  <a16:creationId xmlns:a16="http://schemas.microsoft.com/office/drawing/2014/main" id="{A235AC0D-3D2B-4EFA-AEB5-4294056329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0" y="2352"/>
              <a:ext cx="445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9,000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9996" name="Rectangle 62">
              <a:extLst>
                <a:ext uri="{FF2B5EF4-FFF2-40B4-BE49-F238E27FC236}">
                  <a16:creationId xmlns:a16="http://schemas.microsoft.com/office/drawing/2014/main" id="{CA90FC95-7806-4C5C-8C9F-CDF5B54399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0" y="2352"/>
              <a:ext cx="297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£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9997" name="Rectangle 63">
              <a:extLst>
                <a:ext uri="{FF2B5EF4-FFF2-40B4-BE49-F238E27FC236}">
                  <a16:creationId xmlns:a16="http://schemas.microsoft.com/office/drawing/2014/main" id="{981017F6-0479-47FB-A882-6C369539AA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76" y="2352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9998" name="Rectangle 64">
              <a:extLst>
                <a:ext uri="{FF2B5EF4-FFF2-40B4-BE49-F238E27FC236}">
                  <a16:creationId xmlns:a16="http://schemas.microsoft.com/office/drawing/2014/main" id="{D8426267-5C89-4A93-ACD4-F8F73F43A6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01" y="2352"/>
              <a:ext cx="34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4.50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39999" name="Rectangle 65">
              <a:extLst>
                <a:ext uri="{FF2B5EF4-FFF2-40B4-BE49-F238E27FC236}">
                  <a16:creationId xmlns:a16="http://schemas.microsoft.com/office/drawing/2014/main" id="{19ECD129-2379-467F-8C68-BB9D2CB885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48" y="2352"/>
              <a:ext cx="39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£  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0000" name="Rectangle 66">
              <a:extLst>
                <a:ext uri="{FF2B5EF4-FFF2-40B4-BE49-F238E27FC236}">
                  <a16:creationId xmlns:a16="http://schemas.microsoft.com/office/drawing/2014/main" id="{B8605A45-6ACA-44FB-AC4B-A36BF2E580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01" y="2352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0001" name="Rectangle 67">
              <a:extLst>
                <a:ext uri="{FF2B5EF4-FFF2-40B4-BE49-F238E27FC236}">
                  <a16:creationId xmlns:a16="http://schemas.microsoft.com/office/drawing/2014/main" id="{B22D79B0-B619-4F38-95FF-375CCA10E6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7" y="2654"/>
              <a:ext cx="445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4,000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0002" name="Rectangle 68">
              <a:extLst>
                <a:ext uri="{FF2B5EF4-FFF2-40B4-BE49-F238E27FC236}">
                  <a16:creationId xmlns:a16="http://schemas.microsoft.com/office/drawing/2014/main" id="{685B2A87-C61F-4C5B-82C9-469CE4FAE0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" y="2654"/>
              <a:ext cx="198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0003" name="Rectangle 69">
              <a:extLst>
                <a:ext uri="{FF2B5EF4-FFF2-40B4-BE49-F238E27FC236}">
                  <a16:creationId xmlns:a16="http://schemas.microsoft.com/office/drawing/2014/main" id="{F003B394-A454-47E4-AC55-2F13034138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3" y="2654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0004" name="Rectangle 70">
              <a:extLst>
                <a:ext uri="{FF2B5EF4-FFF2-40B4-BE49-F238E27FC236}">
                  <a16:creationId xmlns:a16="http://schemas.microsoft.com/office/drawing/2014/main" id="{D313FF02-8FCE-4A14-B28A-DF9548058A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74" y="2654"/>
              <a:ext cx="445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8,000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0005" name="Rectangle 71">
              <a:extLst>
                <a:ext uri="{FF2B5EF4-FFF2-40B4-BE49-F238E27FC236}">
                  <a16:creationId xmlns:a16="http://schemas.microsoft.com/office/drawing/2014/main" id="{13BC4702-35C5-4CCE-A8C0-B49ACB309B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4" y="2654"/>
              <a:ext cx="297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 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0006" name="Rectangle 72">
              <a:extLst>
                <a:ext uri="{FF2B5EF4-FFF2-40B4-BE49-F238E27FC236}">
                  <a16:creationId xmlns:a16="http://schemas.microsoft.com/office/drawing/2014/main" id="{7AA8ACBB-34E8-4E28-A659-79579541C9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74" y="2654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0007" name="Rectangle 73">
              <a:extLst>
                <a:ext uri="{FF2B5EF4-FFF2-40B4-BE49-F238E27FC236}">
                  <a16:creationId xmlns:a16="http://schemas.microsoft.com/office/drawing/2014/main" id="{895B8028-4815-44C0-8C11-3CD07DC313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85" y="2654"/>
              <a:ext cx="34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2.00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0008" name="Rectangle 74">
              <a:extLst>
                <a:ext uri="{FF2B5EF4-FFF2-40B4-BE49-F238E27FC236}">
                  <a16:creationId xmlns:a16="http://schemas.microsoft.com/office/drawing/2014/main" id="{DBBD85CA-CE04-4844-BAED-6D7F50AB51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61" y="2654"/>
              <a:ext cx="34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  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0009" name="Rectangle 75">
              <a:extLst>
                <a:ext uri="{FF2B5EF4-FFF2-40B4-BE49-F238E27FC236}">
                  <a16:creationId xmlns:a16="http://schemas.microsoft.com/office/drawing/2014/main" id="{AD4A92BD-D311-4AFC-B7D9-741313D5AF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70" y="2654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0010" name="Rectangle 76">
              <a:extLst>
                <a:ext uri="{FF2B5EF4-FFF2-40B4-BE49-F238E27FC236}">
                  <a16:creationId xmlns:a16="http://schemas.microsoft.com/office/drawing/2014/main" id="{B69C60D2-6120-4C2F-A002-69AD5F95A2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0" y="2654"/>
              <a:ext cx="445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9,000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0011" name="Rectangle 77">
              <a:extLst>
                <a:ext uri="{FF2B5EF4-FFF2-40B4-BE49-F238E27FC236}">
                  <a16:creationId xmlns:a16="http://schemas.microsoft.com/office/drawing/2014/main" id="{1EF33FDF-403A-4E00-A2D0-FDC3C44B15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0" y="2654"/>
              <a:ext cx="297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 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0012" name="Rectangle 78">
              <a:extLst>
                <a:ext uri="{FF2B5EF4-FFF2-40B4-BE49-F238E27FC236}">
                  <a16:creationId xmlns:a16="http://schemas.microsoft.com/office/drawing/2014/main" id="{C9D248DE-A214-4278-8E6E-6B3D00D9AC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0" y="2654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0013" name="Rectangle 79">
              <a:extLst>
                <a:ext uri="{FF2B5EF4-FFF2-40B4-BE49-F238E27FC236}">
                  <a16:creationId xmlns:a16="http://schemas.microsoft.com/office/drawing/2014/main" id="{9F1B18D6-47A3-4601-93D2-17330977DE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01" y="2654"/>
              <a:ext cx="34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2.25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0014" name="Rectangle 80">
              <a:extLst>
                <a:ext uri="{FF2B5EF4-FFF2-40B4-BE49-F238E27FC236}">
                  <a16:creationId xmlns:a16="http://schemas.microsoft.com/office/drawing/2014/main" id="{A838F360-DBC0-461F-B803-E2D6F1D7B2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77" y="2654"/>
              <a:ext cx="34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  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0015" name="Rectangle 81">
              <a:extLst>
                <a:ext uri="{FF2B5EF4-FFF2-40B4-BE49-F238E27FC236}">
                  <a16:creationId xmlns:a16="http://schemas.microsoft.com/office/drawing/2014/main" id="{6139AB36-CCEA-4CA4-97A7-9BDAA83FC5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86" y="2654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0016" name="Line 82">
              <a:extLst>
                <a:ext uri="{FF2B5EF4-FFF2-40B4-BE49-F238E27FC236}">
                  <a16:creationId xmlns:a16="http://schemas.microsoft.com/office/drawing/2014/main" id="{A704252C-DB95-44B1-A2D0-BB161E754F9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7" y="2311"/>
              <a:ext cx="5361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0017" name="Rectangle 83">
              <a:extLst>
                <a:ext uri="{FF2B5EF4-FFF2-40B4-BE49-F238E27FC236}">
                  <a16:creationId xmlns:a16="http://schemas.microsoft.com/office/drawing/2014/main" id="{3DEE8834-FD43-41D1-A59F-4A7BAB6464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7" y="2311"/>
              <a:ext cx="5361" cy="14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</p:grpSp>
      <p:graphicFrame>
        <p:nvGraphicFramePr>
          <p:cNvPr id="39943" name="Object 90">
            <a:hlinkClick r:id="" action="ppaction://ole?verb=0"/>
            <a:extLst>
              <a:ext uri="{FF2B5EF4-FFF2-40B4-BE49-F238E27FC236}">
                <a16:creationId xmlns:a16="http://schemas.microsoft.com/office/drawing/2014/main" id="{9BB0ED05-6333-4BB7-9CD5-E686A4D918D0}"/>
              </a:ext>
            </a:extLst>
          </p:cNvPr>
          <p:cNvGraphicFramePr>
            <a:graphicFrameLocks/>
          </p:cNvGraphicFramePr>
          <p:nvPr/>
        </p:nvGraphicFramePr>
        <p:xfrm>
          <a:off x="5587431" y="1196752"/>
          <a:ext cx="1195387" cy="798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8" name="WordArt" r:id="rId3" imgW="6092982" imgH="4060479" progId="MSWordArt.2">
                  <p:embed/>
                </p:oleObj>
              </mc:Choice>
              <mc:Fallback>
                <p:oleObj name="WordArt" r:id="rId3" imgW="6092982" imgH="4060479" progId="MSWordArt.2">
                  <p:embed/>
                  <p:pic>
                    <p:nvPicPr>
                      <p:cNvPr id="39943" name="Object 90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9BB0ED05-6333-4BB7-9CD5-E686A4D918D0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7431" y="1196752"/>
                        <a:ext cx="1195387" cy="7985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C6114A-052D-4ADA-88A0-A87FB84F929E}" type="slidenum">
              <a:rPr lang="en-GB" altLang="en-US" smtClean="0"/>
              <a:pPr/>
              <a:t>33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2966140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>
            <a:extLst>
              <a:ext uri="{FF2B5EF4-FFF2-40B4-BE49-F238E27FC236}">
                <a16:creationId xmlns:a16="http://schemas.microsoft.com/office/drawing/2014/main" id="{E366B407-7F80-4ED0-BAB2-29D1961DA3B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25736" y="333375"/>
            <a:ext cx="883476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en-US" sz="2800" dirty="0"/>
              <a:t>Overhead Rates and Overhead Analysis – Example</a:t>
            </a:r>
          </a:p>
        </p:txBody>
      </p:sp>
      <p:sp>
        <p:nvSpPr>
          <p:cNvPr id="40967" name="Rectangle 92">
            <a:extLst>
              <a:ext uri="{FF2B5EF4-FFF2-40B4-BE49-F238E27FC236}">
                <a16:creationId xmlns:a16="http://schemas.microsoft.com/office/drawing/2014/main" id="{F8F00C0D-080E-4C8A-BA69-FABC20A1DAE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376486" y="1102395"/>
            <a:ext cx="9544050" cy="53340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algn="ctr"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</a:rPr>
              <a:t> ColaCo prepared this                 budget for overhead:</a:t>
            </a:r>
          </a:p>
        </p:txBody>
      </p:sp>
      <p:sp>
        <p:nvSpPr>
          <p:cNvPr id="40963" name="Rectangle 7">
            <a:extLst>
              <a:ext uri="{FF2B5EF4-FFF2-40B4-BE49-F238E27FC236}">
                <a16:creationId xmlns:a16="http://schemas.microsoft.com/office/drawing/2014/main" id="{D8A3652D-B91D-4C46-845F-5812FBE866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4612" y="4178971"/>
            <a:ext cx="8607425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2800">
                <a:solidFill>
                  <a:srgbClr val="FFFFFF"/>
                </a:solidFill>
                <a:latin typeface="Arial" panose="020B0604020202020204" pitchFamily="34" charset="0"/>
              </a:rPr>
              <a:t>What is ColaCo</a:t>
            </a:r>
            <a:r>
              <a:rPr lang="ja-JP" altLang="en-US" sz="2800">
                <a:solidFill>
                  <a:srgbClr val="FFFFFF"/>
                </a:solidFill>
                <a:latin typeface="Arial" panose="020B0604020202020204" pitchFamily="34" charset="0"/>
              </a:rPr>
              <a:t>’</a:t>
            </a:r>
            <a:r>
              <a:rPr lang="en-US" altLang="ja-JP" sz="2800">
                <a:solidFill>
                  <a:srgbClr val="FFFFFF"/>
                </a:solidFill>
                <a:latin typeface="Arial" panose="020B0604020202020204" pitchFamily="34" charset="0"/>
              </a:rPr>
              <a:t>s fixed overhead rate for an</a:t>
            </a:r>
            <a:br>
              <a:rPr lang="en-US" altLang="ja-JP" sz="2800">
                <a:solidFill>
                  <a:srgbClr val="FFFFFF"/>
                </a:solidFill>
                <a:latin typeface="Arial" panose="020B0604020202020204" pitchFamily="34" charset="0"/>
              </a:rPr>
            </a:br>
            <a:r>
              <a:rPr lang="en-US" altLang="ja-JP" sz="2800">
                <a:solidFill>
                  <a:srgbClr val="FFFFFF"/>
                </a:solidFill>
                <a:latin typeface="Arial" panose="020B0604020202020204" pitchFamily="34" charset="0"/>
              </a:rPr>
              <a:t> estimated activity of 3,000 machine hours?</a:t>
            </a:r>
            <a:endParaRPr lang="en-US" altLang="en-US" sz="280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0964" name="Rectangle 8">
            <a:extLst>
              <a:ext uri="{FF2B5EF4-FFF2-40B4-BE49-F238E27FC236}">
                <a16:creationId xmlns:a16="http://schemas.microsoft.com/office/drawing/2014/main" id="{F92FCB8B-09CA-4E14-B10C-8C8A70516F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75037" y="4291684"/>
            <a:ext cx="7038975" cy="1235075"/>
          </a:xfrm>
          <a:prstGeom prst="rect">
            <a:avLst/>
          </a:prstGeom>
          <a:solidFill>
            <a:srgbClr val="FFF3F9"/>
          </a:solidFill>
          <a:ln w="50800">
            <a:solidFill>
              <a:srgbClr val="FC0128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 b="1" dirty="0">
                <a:solidFill>
                  <a:schemeClr val="accent1"/>
                </a:solidFill>
                <a:latin typeface="Arial" panose="020B0604020202020204" pitchFamily="34" charset="0"/>
              </a:rPr>
              <a:t>                        </a:t>
            </a:r>
            <a:r>
              <a:rPr lang="en-US" altLang="en-US" sz="2400" b="1" dirty="0">
                <a:solidFill>
                  <a:srgbClr val="FC0128"/>
                </a:solidFill>
                <a:latin typeface="Arial" panose="020B0604020202020204" pitchFamily="34" charset="0"/>
              </a:rPr>
              <a:t>Fixed Overhead Rate </a:t>
            </a:r>
            <a:br>
              <a:rPr lang="en-US" altLang="en-US" sz="2400" b="1" dirty="0">
                <a:solidFill>
                  <a:srgbClr val="6E0043"/>
                </a:solidFill>
                <a:latin typeface="Arial" panose="020B0604020202020204" pitchFamily="34" charset="0"/>
              </a:rPr>
            </a:br>
            <a:r>
              <a:rPr lang="en-US" altLang="en-US" sz="2400" b="1" dirty="0">
                <a:solidFill>
                  <a:srgbClr val="6E0043"/>
                </a:solidFill>
                <a:latin typeface="Arial" panose="020B0604020202020204" pitchFamily="34" charset="0"/>
              </a:rPr>
              <a:t>	</a:t>
            </a:r>
            <a:r>
              <a:rPr lang="en-US" altLang="en-US" sz="2400" b="1" dirty="0">
                <a:latin typeface="Arial" panose="020B0604020202020204" pitchFamily="34" charset="0"/>
              </a:rPr>
              <a:t>FR = £9,000 ÷ 3,000 machine hours</a:t>
            </a:r>
            <a:br>
              <a:rPr lang="en-US" altLang="en-US" sz="2400" b="1" dirty="0">
                <a:latin typeface="Arial" panose="020B0604020202020204" pitchFamily="34" charset="0"/>
              </a:rPr>
            </a:br>
            <a:r>
              <a:rPr lang="en-US" altLang="en-US" sz="2400" b="1" dirty="0">
                <a:latin typeface="Arial" panose="020B0604020202020204" pitchFamily="34" charset="0"/>
              </a:rPr>
              <a:t>          	FR = £3.00 per machine hour</a:t>
            </a:r>
          </a:p>
        </p:txBody>
      </p:sp>
      <p:grpSp>
        <p:nvGrpSpPr>
          <p:cNvPr id="40965" name="Group 88">
            <a:extLst>
              <a:ext uri="{FF2B5EF4-FFF2-40B4-BE49-F238E27FC236}">
                <a16:creationId xmlns:a16="http://schemas.microsoft.com/office/drawing/2014/main" id="{47860534-B069-400F-8F71-062BEEA3B43D}"/>
              </a:ext>
            </a:extLst>
          </p:cNvPr>
          <p:cNvGrpSpPr>
            <a:grpSpLocks/>
          </p:cNvGrpSpPr>
          <p:nvPr/>
        </p:nvGrpSpPr>
        <p:grpSpPr bwMode="auto">
          <a:xfrm>
            <a:off x="1725737" y="1629445"/>
            <a:ext cx="8650287" cy="2413000"/>
            <a:chOff x="263" y="1476"/>
            <a:chExt cx="5449" cy="1520"/>
          </a:xfrm>
        </p:grpSpPr>
        <p:sp>
          <p:nvSpPr>
            <p:cNvPr id="40995" name="Rectangle 87">
              <a:extLst>
                <a:ext uri="{FF2B5EF4-FFF2-40B4-BE49-F238E27FC236}">
                  <a16:creationId xmlns:a16="http://schemas.microsoft.com/office/drawing/2014/main" id="{BE7083CA-3D8B-43F4-A131-97C253F413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3" y="1476"/>
              <a:ext cx="5449" cy="1520"/>
            </a:xfrm>
            <a:prstGeom prst="rect">
              <a:avLst/>
            </a:prstGeom>
            <a:noFill/>
            <a:ln w="38100" cmpd="dbl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0996" name="Rectangle 40">
              <a:extLst>
                <a:ext uri="{FF2B5EF4-FFF2-40B4-BE49-F238E27FC236}">
                  <a16:creationId xmlns:a16="http://schemas.microsoft.com/office/drawing/2014/main" id="{EDA531EF-5FC6-403F-8E1D-2505EF0C20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3" y="1476"/>
              <a:ext cx="5449" cy="1520"/>
            </a:xfrm>
            <a:prstGeom prst="rect">
              <a:avLst/>
            </a:prstGeom>
            <a:solidFill>
              <a:srgbClr val="FFFF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0997" name="Rectangle 41">
              <a:extLst>
                <a:ext uri="{FF2B5EF4-FFF2-40B4-BE49-F238E27FC236}">
                  <a16:creationId xmlns:a16="http://schemas.microsoft.com/office/drawing/2014/main" id="{48F986D7-1D07-44DA-B298-5BA921A688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99" y="1599"/>
              <a:ext cx="413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Total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0998" name="Rectangle 42">
              <a:extLst>
                <a:ext uri="{FF2B5EF4-FFF2-40B4-BE49-F238E27FC236}">
                  <a16:creationId xmlns:a16="http://schemas.microsoft.com/office/drawing/2014/main" id="{B8D81727-607B-4E9B-ACA6-A87976FE87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46" y="1599"/>
              <a:ext cx="682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Variable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0999" name="Rectangle 43">
              <a:extLst>
                <a:ext uri="{FF2B5EF4-FFF2-40B4-BE49-F238E27FC236}">
                  <a16:creationId xmlns:a16="http://schemas.microsoft.com/office/drawing/2014/main" id="{BA0A5E5B-197C-4A63-A505-823D6C35C9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15" y="1599"/>
              <a:ext cx="413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Total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000" name="Rectangle 44">
              <a:extLst>
                <a:ext uri="{FF2B5EF4-FFF2-40B4-BE49-F238E27FC236}">
                  <a16:creationId xmlns:a16="http://schemas.microsoft.com/office/drawing/2014/main" id="{7F76C23E-A440-49CF-9488-BF6B0CFAF7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94" y="1599"/>
              <a:ext cx="46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Fixed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001" name="Rectangle 45">
              <a:extLst>
                <a:ext uri="{FF2B5EF4-FFF2-40B4-BE49-F238E27FC236}">
                  <a16:creationId xmlns:a16="http://schemas.microsoft.com/office/drawing/2014/main" id="{E9AD919F-E2E6-412A-AF21-966A02F63F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4" y="1832"/>
              <a:ext cx="713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Machine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002" name="Rectangle 46">
              <a:extLst>
                <a:ext uri="{FF2B5EF4-FFF2-40B4-BE49-F238E27FC236}">
                  <a16:creationId xmlns:a16="http://schemas.microsoft.com/office/drawing/2014/main" id="{DE017076-201D-4884-944B-FE0CD916F9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38" y="1832"/>
              <a:ext cx="682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Variable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003" name="Rectangle 47">
              <a:extLst>
                <a:ext uri="{FF2B5EF4-FFF2-40B4-BE49-F238E27FC236}">
                  <a16:creationId xmlns:a16="http://schemas.microsoft.com/office/drawing/2014/main" id="{1D543E59-FA11-48D0-8074-01E59F5DC5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1832"/>
              <a:ext cx="821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Overhead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004" name="Rectangle 48">
              <a:extLst>
                <a:ext uri="{FF2B5EF4-FFF2-40B4-BE49-F238E27FC236}">
                  <a16:creationId xmlns:a16="http://schemas.microsoft.com/office/drawing/2014/main" id="{8D4D5DB9-71B3-4445-8197-C6A9113A1C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86" y="1832"/>
              <a:ext cx="46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Fixed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005" name="Rectangle 49">
              <a:extLst>
                <a:ext uri="{FF2B5EF4-FFF2-40B4-BE49-F238E27FC236}">
                  <a16:creationId xmlns:a16="http://schemas.microsoft.com/office/drawing/2014/main" id="{81B6147C-13F5-437F-819C-9B697D79C0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1832"/>
              <a:ext cx="821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Overhead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006" name="Rectangle 50">
              <a:extLst>
                <a:ext uri="{FF2B5EF4-FFF2-40B4-BE49-F238E27FC236}">
                  <a16:creationId xmlns:a16="http://schemas.microsoft.com/office/drawing/2014/main" id="{F9F06717-298E-4EAB-BE6B-7DE1567C31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6" y="2065"/>
              <a:ext cx="514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Hours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007" name="Rectangle 51">
              <a:extLst>
                <a:ext uri="{FF2B5EF4-FFF2-40B4-BE49-F238E27FC236}">
                  <a16:creationId xmlns:a16="http://schemas.microsoft.com/office/drawing/2014/main" id="{F70532D2-1AAF-48A3-B038-ABFA444676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80" y="2065"/>
              <a:ext cx="821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Overhead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008" name="Rectangle 52">
              <a:extLst>
                <a:ext uri="{FF2B5EF4-FFF2-40B4-BE49-F238E27FC236}">
                  <a16:creationId xmlns:a16="http://schemas.microsoft.com/office/drawing/2014/main" id="{132A0A48-9935-4A66-B5B3-E8C3D784DB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36" y="2065"/>
              <a:ext cx="38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Rate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009" name="Rectangle 53">
              <a:extLst>
                <a:ext uri="{FF2B5EF4-FFF2-40B4-BE49-F238E27FC236}">
                  <a16:creationId xmlns:a16="http://schemas.microsoft.com/office/drawing/2014/main" id="{29C3A3A9-101A-44DB-8433-009580CC23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96" y="2065"/>
              <a:ext cx="821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Overhead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010" name="Rectangle 54">
              <a:extLst>
                <a:ext uri="{FF2B5EF4-FFF2-40B4-BE49-F238E27FC236}">
                  <a16:creationId xmlns:a16="http://schemas.microsoft.com/office/drawing/2014/main" id="{76A45410-CB5C-48D5-B08F-9531DBB1DE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52" y="2065"/>
              <a:ext cx="38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Rate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011" name="Rectangle 55">
              <a:extLst>
                <a:ext uri="{FF2B5EF4-FFF2-40B4-BE49-F238E27FC236}">
                  <a16:creationId xmlns:a16="http://schemas.microsoft.com/office/drawing/2014/main" id="{3BC01339-221F-483C-85F1-E1C1BD24D9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7" y="2352"/>
              <a:ext cx="445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2,000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012" name="Rectangle 56">
              <a:extLst>
                <a:ext uri="{FF2B5EF4-FFF2-40B4-BE49-F238E27FC236}">
                  <a16:creationId xmlns:a16="http://schemas.microsoft.com/office/drawing/2014/main" id="{4B0C9B50-BA04-4083-9230-B9E5CD417D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" y="2352"/>
              <a:ext cx="198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013" name="Rectangle 57">
              <a:extLst>
                <a:ext uri="{FF2B5EF4-FFF2-40B4-BE49-F238E27FC236}">
                  <a16:creationId xmlns:a16="http://schemas.microsoft.com/office/drawing/2014/main" id="{01A07271-4048-43B0-9413-E451583DF6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3" y="2352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014" name="Rectangle 58">
              <a:extLst>
                <a:ext uri="{FF2B5EF4-FFF2-40B4-BE49-F238E27FC236}">
                  <a16:creationId xmlns:a16="http://schemas.microsoft.com/office/drawing/2014/main" id="{AB218851-D5A5-4137-AA9A-0420058C67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74" y="2352"/>
              <a:ext cx="445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4,000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015" name="Rectangle 59">
              <a:extLst>
                <a:ext uri="{FF2B5EF4-FFF2-40B4-BE49-F238E27FC236}">
                  <a16:creationId xmlns:a16="http://schemas.microsoft.com/office/drawing/2014/main" id="{1D66AAC6-C289-43F3-A589-D56C5796D9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4" y="2352"/>
              <a:ext cx="297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£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016" name="Rectangle 60">
              <a:extLst>
                <a:ext uri="{FF2B5EF4-FFF2-40B4-BE49-F238E27FC236}">
                  <a16:creationId xmlns:a16="http://schemas.microsoft.com/office/drawing/2014/main" id="{08F36380-73CD-4FE3-9548-4481DF76A3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60" y="2352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017" name="Rectangle 61">
              <a:extLst>
                <a:ext uri="{FF2B5EF4-FFF2-40B4-BE49-F238E27FC236}">
                  <a16:creationId xmlns:a16="http://schemas.microsoft.com/office/drawing/2014/main" id="{0DFBEA4B-CA3E-4690-AC50-BD5BFC8D28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85" y="2352"/>
              <a:ext cx="34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2.00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018" name="Rectangle 62">
              <a:extLst>
                <a:ext uri="{FF2B5EF4-FFF2-40B4-BE49-F238E27FC236}">
                  <a16:creationId xmlns:a16="http://schemas.microsoft.com/office/drawing/2014/main" id="{8D95679B-4554-40CE-96A8-6CE9A8398F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32" y="2352"/>
              <a:ext cx="39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£  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019" name="Rectangle 63">
              <a:extLst>
                <a:ext uri="{FF2B5EF4-FFF2-40B4-BE49-F238E27FC236}">
                  <a16:creationId xmlns:a16="http://schemas.microsoft.com/office/drawing/2014/main" id="{7A096F38-8AA2-4B8B-BC05-79D8B88444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85" y="2352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020" name="Rectangle 64">
              <a:extLst>
                <a:ext uri="{FF2B5EF4-FFF2-40B4-BE49-F238E27FC236}">
                  <a16:creationId xmlns:a16="http://schemas.microsoft.com/office/drawing/2014/main" id="{D59E8B16-7E24-446D-AFBC-28C662333C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0" y="2352"/>
              <a:ext cx="445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9,000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021" name="Rectangle 65">
              <a:extLst>
                <a:ext uri="{FF2B5EF4-FFF2-40B4-BE49-F238E27FC236}">
                  <a16:creationId xmlns:a16="http://schemas.microsoft.com/office/drawing/2014/main" id="{D6FE07FF-B9B3-4FCF-8638-7A034449A1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0" y="2352"/>
              <a:ext cx="297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£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022" name="Rectangle 66">
              <a:extLst>
                <a:ext uri="{FF2B5EF4-FFF2-40B4-BE49-F238E27FC236}">
                  <a16:creationId xmlns:a16="http://schemas.microsoft.com/office/drawing/2014/main" id="{DFE5FC8E-51D7-4C1A-B714-A8E74D1823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76" y="2352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023" name="Rectangle 67">
              <a:extLst>
                <a:ext uri="{FF2B5EF4-FFF2-40B4-BE49-F238E27FC236}">
                  <a16:creationId xmlns:a16="http://schemas.microsoft.com/office/drawing/2014/main" id="{76FBFB31-4B22-4F3B-8E8B-F6232B39CA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01" y="2352"/>
              <a:ext cx="34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4.50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024" name="Rectangle 68">
              <a:extLst>
                <a:ext uri="{FF2B5EF4-FFF2-40B4-BE49-F238E27FC236}">
                  <a16:creationId xmlns:a16="http://schemas.microsoft.com/office/drawing/2014/main" id="{2E23223D-5FA1-461A-851B-4A63E7B607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48" y="2352"/>
              <a:ext cx="39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£  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025" name="Rectangle 69">
              <a:extLst>
                <a:ext uri="{FF2B5EF4-FFF2-40B4-BE49-F238E27FC236}">
                  <a16:creationId xmlns:a16="http://schemas.microsoft.com/office/drawing/2014/main" id="{CBFB2AE9-C303-4569-9B9F-0AC290D994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01" y="2352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026" name="Rectangle 70">
              <a:extLst>
                <a:ext uri="{FF2B5EF4-FFF2-40B4-BE49-F238E27FC236}">
                  <a16:creationId xmlns:a16="http://schemas.microsoft.com/office/drawing/2014/main" id="{93549D7B-28F9-4A1F-BA03-6B971966E2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7" y="2654"/>
              <a:ext cx="445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4,000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027" name="Rectangle 71">
              <a:extLst>
                <a:ext uri="{FF2B5EF4-FFF2-40B4-BE49-F238E27FC236}">
                  <a16:creationId xmlns:a16="http://schemas.microsoft.com/office/drawing/2014/main" id="{33DC9498-25CE-4E7C-A3DF-E5230C1570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" y="2654"/>
              <a:ext cx="198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028" name="Rectangle 72">
              <a:extLst>
                <a:ext uri="{FF2B5EF4-FFF2-40B4-BE49-F238E27FC236}">
                  <a16:creationId xmlns:a16="http://schemas.microsoft.com/office/drawing/2014/main" id="{D636985C-8C5E-4D4F-B214-29371D0F1E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3" y="2654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029" name="Rectangle 73">
              <a:extLst>
                <a:ext uri="{FF2B5EF4-FFF2-40B4-BE49-F238E27FC236}">
                  <a16:creationId xmlns:a16="http://schemas.microsoft.com/office/drawing/2014/main" id="{A3CFEED6-C15F-4C64-872E-8CF34432DA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74" y="2654"/>
              <a:ext cx="445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8,000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030" name="Rectangle 74">
              <a:extLst>
                <a:ext uri="{FF2B5EF4-FFF2-40B4-BE49-F238E27FC236}">
                  <a16:creationId xmlns:a16="http://schemas.microsoft.com/office/drawing/2014/main" id="{9C354994-1B2D-4489-A120-B0575A0F88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4" y="2654"/>
              <a:ext cx="297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 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031" name="Rectangle 75">
              <a:extLst>
                <a:ext uri="{FF2B5EF4-FFF2-40B4-BE49-F238E27FC236}">
                  <a16:creationId xmlns:a16="http://schemas.microsoft.com/office/drawing/2014/main" id="{7D0588BE-9311-4566-B447-1B36DA1E5B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74" y="2654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032" name="Rectangle 76">
              <a:extLst>
                <a:ext uri="{FF2B5EF4-FFF2-40B4-BE49-F238E27FC236}">
                  <a16:creationId xmlns:a16="http://schemas.microsoft.com/office/drawing/2014/main" id="{C3328DDE-E2B0-4587-BDEC-456F4853F5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85" y="2654"/>
              <a:ext cx="34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2.00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033" name="Rectangle 77">
              <a:extLst>
                <a:ext uri="{FF2B5EF4-FFF2-40B4-BE49-F238E27FC236}">
                  <a16:creationId xmlns:a16="http://schemas.microsoft.com/office/drawing/2014/main" id="{31D79389-F87E-418E-8940-576043258D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61" y="2654"/>
              <a:ext cx="34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  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034" name="Rectangle 78">
              <a:extLst>
                <a:ext uri="{FF2B5EF4-FFF2-40B4-BE49-F238E27FC236}">
                  <a16:creationId xmlns:a16="http://schemas.microsoft.com/office/drawing/2014/main" id="{995B8932-5E60-4B04-9F7E-0ACB213497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70" y="2654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035" name="Rectangle 79">
              <a:extLst>
                <a:ext uri="{FF2B5EF4-FFF2-40B4-BE49-F238E27FC236}">
                  <a16:creationId xmlns:a16="http://schemas.microsoft.com/office/drawing/2014/main" id="{AC1D9D34-0BF0-4AC7-9E25-CA36E999C2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0" y="2654"/>
              <a:ext cx="445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9,000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036" name="Rectangle 80">
              <a:extLst>
                <a:ext uri="{FF2B5EF4-FFF2-40B4-BE49-F238E27FC236}">
                  <a16:creationId xmlns:a16="http://schemas.microsoft.com/office/drawing/2014/main" id="{E158E1A0-DB54-4BA7-B67C-04D7AD2AD5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0" y="2654"/>
              <a:ext cx="297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 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037" name="Rectangle 81">
              <a:extLst>
                <a:ext uri="{FF2B5EF4-FFF2-40B4-BE49-F238E27FC236}">
                  <a16:creationId xmlns:a16="http://schemas.microsoft.com/office/drawing/2014/main" id="{7C4B0F66-6196-4BE5-A2DD-BC93D29FAF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0" y="2654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038" name="Rectangle 82">
              <a:extLst>
                <a:ext uri="{FF2B5EF4-FFF2-40B4-BE49-F238E27FC236}">
                  <a16:creationId xmlns:a16="http://schemas.microsoft.com/office/drawing/2014/main" id="{9A644D83-89EF-44FD-B656-A5839C3627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01" y="2654"/>
              <a:ext cx="34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2.25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039" name="Rectangle 83">
              <a:extLst>
                <a:ext uri="{FF2B5EF4-FFF2-40B4-BE49-F238E27FC236}">
                  <a16:creationId xmlns:a16="http://schemas.microsoft.com/office/drawing/2014/main" id="{2861E5F0-CFFC-49EE-9EC8-27BDF25BB7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77" y="2654"/>
              <a:ext cx="34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     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040" name="Rectangle 84">
              <a:extLst>
                <a:ext uri="{FF2B5EF4-FFF2-40B4-BE49-F238E27FC236}">
                  <a16:creationId xmlns:a16="http://schemas.microsoft.com/office/drawing/2014/main" id="{AACB0417-15E0-43AC-8AEF-583FD4043F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86" y="2654"/>
              <a:ext cx="49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200" b="1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>
                <a:latin typeface="Times New Roman" panose="02020603050405020304" pitchFamily="18" charset="0"/>
              </a:endParaRPr>
            </a:p>
          </p:txBody>
        </p:sp>
        <p:sp>
          <p:nvSpPr>
            <p:cNvPr id="41041" name="Line 85">
              <a:extLst>
                <a:ext uri="{FF2B5EF4-FFF2-40B4-BE49-F238E27FC236}">
                  <a16:creationId xmlns:a16="http://schemas.microsoft.com/office/drawing/2014/main" id="{65FB5EBC-3D64-45DD-B6B0-827A5B8EFBD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7" y="2311"/>
              <a:ext cx="5361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042" name="Rectangle 86">
              <a:extLst>
                <a:ext uri="{FF2B5EF4-FFF2-40B4-BE49-F238E27FC236}">
                  <a16:creationId xmlns:a16="http://schemas.microsoft.com/office/drawing/2014/main" id="{24855613-4380-406A-8083-78D538B09B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7" y="2311"/>
              <a:ext cx="5361" cy="14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</p:grpSp>
      <p:graphicFrame>
        <p:nvGraphicFramePr>
          <p:cNvPr id="40968" name="Object 93">
            <a:hlinkClick r:id="" action="ppaction://ole?verb=0"/>
            <a:extLst>
              <a:ext uri="{FF2B5EF4-FFF2-40B4-BE49-F238E27FC236}">
                <a16:creationId xmlns:a16="http://schemas.microsoft.com/office/drawing/2014/main" id="{872B1DB6-5F74-455B-8286-A3BED573A966}"/>
              </a:ext>
            </a:extLst>
          </p:cNvPr>
          <p:cNvGraphicFramePr>
            <a:graphicFrameLocks/>
          </p:cNvGraphicFramePr>
          <p:nvPr/>
        </p:nvGraphicFramePr>
        <p:xfrm>
          <a:off x="5548437" y="908721"/>
          <a:ext cx="1195387" cy="798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02" name="WordArt" r:id="rId3" imgW="6092982" imgH="4060479" progId="MSWordArt.2">
                  <p:embed/>
                </p:oleObj>
              </mc:Choice>
              <mc:Fallback>
                <p:oleObj name="WordArt" r:id="rId3" imgW="6092982" imgH="4060479" progId="MSWordArt.2">
                  <p:embed/>
                  <p:pic>
                    <p:nvPicPr>
                      <p:cNvPr id="40968" name="Object 93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872B1DB6-5F74-455B-8286-A3BED573A966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48437" y="908721"/>
                        <a:ext cx="1195387" cy="7985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C6114A-052D-4ADA-88A0-A87FB84F929E}" type="slidenum">
              <a:rPr lang="en-GB" altLang="en-US" smtClean="0"/>
              <a:pPr/>
              <a:t>34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7931805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DD6FA4-89DA-D849-9C3F-5E8A457EEA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6ED082-017E-8841-A00C-A3BE0C0154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29841" y="1248156"/>
            <a:ext cx="10732318" cy="4197068"/>
          </a:xfrm>
        </p:spPr>
        <p:txBody>
          <a:bodyPr/>
          <a:lstStyle/>
          <a:p>
            <a:r>
              <a:rPr lang="en-US" dirty="0"/>
              <a:t>Rhode, S. and Garrison, N. (2019) Management Accounting. Sixth edition. London, England: McGraw Hill 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F2319C-F03B-AA40-9C87-69B8866937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0BFEAB2-FD83-41F2-9787-AD5D1A1760CD}" type="slidenum">
              <a:rPr lang="en-US" smtClean="0"/>
              <a:pPr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8028052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3244</TotalTime>
  <Words>2808</Words>
  <Application>Microsoft Macintosh PowerPoint</Application>
  <PresentationFormat>Widescreen</PresentationFormat>
  <Paragraphs>1363</Paragraphs>
  <Slides>35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35</vt:i4>
      </vt:variant>
    </vt:vector>
  </HeadingPairs>
  <TitlesOfParts>
    <vt:vector size="43" baseType="lpstr">
      <vt:lpstr>Arial</vt:lpstr>
      <vt:lpstr>Myriad Pro</vt:lpstr>
      <vt:lpstr>Tahoma</vt:lpstr>
      <vt:lpstr>Times New Roman</vt:lpstr>
      <vt:lpstr>Verdana</vt:lpstr>
      <vt:lpstr>20140311PresentationUWTSDTemplate</vt:lpstr>
      <vt:lpstr>Worksheet</vt:lpstr>
      <vt:lpstr>WordArt</vt:lpstr>
      <vt:lpstr>LCBB5002</vt:lpstr>
      <vt:lpstr>Learning Outcomes; by the end of this session you should be able to: </vt:lpstr>
      <vt:lpstr>Static Budgets and Performance Reports</vt:lpstr>
      <vt:lpstr>Static Budgets and Performance Reports</vt:lpstr>
      <vt:lpstr>Static Budgets and Performance Reports</vt:lpstr>
      <vt:lpstr>Static Budgets and Performance Reports</vt:lpstr>
      <vt:lpstr>Static Budgets and Performance Reports</vt:lpstr>
      <vt:lpstr>Static Budgets and Performance Reports</vt:lpstr>
      <vt:lpstr>Static Budgets and Performance Reports</vt:lpstr>
      <vt:lpstr>Flexible Budgets</vt:lpstr>
      <vt:lpstr>The Measure of Activity</vt:lpstr>
      <vt:lpstr>Preparing a Flexible Budget</vt:lpstr>
      <vt:lpstr>Preparing a Flexible Budget</vt:lpstr>
      <vt:lpstr>Preparing a Flexible Budget</vt:lpstr>
      <vt:lpstr>Preparing a Flexible Budget</vt:lpstr>
      <vt:lpstr>Preparing a Flexible Budget</vt:lpstr>
      <vt:lpstr>Preparing a Flexible Budget</vt:lpstr>
      <vt:lpstr>Flexible Budget Performance Report</vt:lpstr>
      <vt:lpstr>Flexible Budget Performance Report</vt:lpstr>
      <vt:lpstr>Flexible Budget Performance Report</vt:lpstr>
      <vt:lpstr>Flexible Budget Performance Report</vt:lpstr>
      <vt:lpstr>Static Budgets and Performance</vt:lpstr>
      <vt:lpstr>Flexible Budget Performance Report</vt:lpstr>
      <vt:lpstr>Flexible Budget Performance Report</vt:lpstr>
      <vt:lpstr>Flexible Budget Performance Report</vt:lpstr>
      <vt:lpstr>Overhead Rates and Overhead Analysis</vt:lpstr>
      <vt:lpstr>Overhead Rates and Overhead Analysis – Example</vt:lpstr>
      <vt:lpstr>Overhead Rates and Overhead Analysis – Example</vt:lpstr>
      <vt:lpstr>Overhead Rates and Overhead Analysis – Example</vt:lpstr>
      <vt:lpstr>Overhead Rates and Overhead Analysis – Example</vt:lpstr>
      <vt:lpstr>Overhead Rates and Overhead Analysis – Example</vt:lpstr>
      <vt:lpstr>Overhead Variances</vt:lpstr>
      <vt:lpstr>Overhead Rates and Overhead Analysis – Example</vt:lpstr>
      <vt:lpstr>Overhead Rates and Overhead Analysis – Example</vt:lpstr>
      <vt:lpstr>References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Winifred Soribe</cp:lastModifiedBy>
  <cp:revision>141</cp:revision>
  <cp:lastPrinted>2018-07-09T15:27:01Z</cp:lastPrinted>
  <dcterms:created xsi:type="dcterms:W3CDTF">2002-10-07T19:43:58Z</dcterms:created>
  <dcterms:modified xsi:type="dcterms:W3CDTF">2021-03-21T21:53:00Z</dcterms:modified>
</cp:coreProperties>
</file>