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1" r:id="rId5"/>
    <p:sldMasterId id="2147483667" r:id="rId6"/>
  </p:sldMasterIdLst>
  <p:notesMasterIdLst>
    <p:notesMasterId r:id="rId23"/>
  </p:notesMasterIdLst>
  <p:sldIdLst>
    <p:sldId id="256" r:id="rId7"/>
    <p:sldId id="7760" r:id="rId8"/>
    <p:sldId id="302" r:id="rId9"/>
    <p:sldId id="266" r:id="rId10"/>
    <p:sldId id="7759" r:id="rId11"/>
    <p:sldId id="258" r:id="rId12"/>
    <p:sldId id="301" r:id="rId13"/>
    <p:sldId id="7758" r:id="rId14"/>
    <p:sldId id="276" r:id="rId15"/>
    <p:sldId id="7763" r:id="rId16"/>
    <p:sldId id="267" r:id="rId17"/>
    <p:sldId id="268" r:id="rId18"/>
    <p:sldId id="7765" r:id="rId19"/>
    <p:sldId id="7764" r:id="rId20"/>
    <p:sldId id="7757" r:id="rId21"/>
    <p:sldId id="31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unn, Laura" initials="DL" lastIdx="6" clrIdx="0">
    <p:extLst>
      <p:ext uri="{19B8F6BF-5375-455C-9EA6-DF929625EA0E}">
        <p15:presenceInfo xmlns:p15="http://schemas.microsoft.com/office/powerpoint/2012/main" userId="S::Laura.Dunn@justice.gov.uk::8915474d-fe82-4d67-8891-fb59a33f759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C3183"/>
    <a:srgbClr val="9B26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1E4980-E2CB-4E90-84B6-2623C8275E4C}" v="7" dt="2025-03-05T15:54:31.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742"/>
    <p:restoredTop sz="96327"/>
  </p:normalViewPr>
  <p:slideViewPr>
    <p:cSldViewPr snapToGrid="0" snapToObjects="1" showGuides="1">
      <p:cViewPr varScale="1">
        <p:scale>
          <a:sx n="97" d="100"/>
          <a:sy n="97" d="100"/>
        </p:scale>
        <p:origin x="4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commentAuthors" Target="commentAuthor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18D364-F220-475F-9161-1A43540520F8}"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EA7471CF-FE83-40D6-940F-602187DD5810}">
      <dgm:prSet phldrT="[Text]"/>
      <dgm:spPr/>
      <dgm:t>
        <a:bodyPr/>
        <a:lstStyle/>
        <a:p>
          <a:r>
            <a:rPr lang="en-GB" dirty="0">
              <a:latin typeface="+mj-lt"/>
            </a:rPr>
            <a:t>Ministry of Justice</a:t>
          </a:r>
        </a:p>
      </dgm:t>
    </dgm:pt>
    <dgm:pt modelId="{DF5670D0-EE61-452F-8A84-265F46FFF904}" type="parTrans" cxnId="{E6680241-B94D-4E8B-9C52-0E73943B285A}">
      <dgm:prSet/>
      <dgm:spPr/>
      <dgm:t>
        <a:bodyPr/>
        <a:lstStyle/>
        <a:p>
          <a:endParaRPr lang="en-GB"/>
        </a:p>
      </dgm:t>
    </dgm:pt>
    <dgm:pt modelId="{B69337DC-4C27-4444-8F45-45707C7B14F3}" type="sibTrans" cxnId="{E6680241-B94D-4E8B-9C52-0E73943B285A}">
      <dgm:prSet/>
      <dgm:spPr/>
      <dgm:t>
        <a:bodyPr/>
        <a:lstStyle/>
        <a:p>
          <a:endParaRPr lang="en-GB"/>
        </a:p>
      </dgm:t>
    </dgm:pt>
    <dgm:pt modelId="{38D4112B-37C4-4965-B115-545F9AE575B7}">
      <dgm:prSet phldrT="[Text]"/>
      <dgm:spPr/>
      <dgm:t>
        <a:bodyPr/>
        <a:lstStyle/>
        <a:p>
          <a:r>
            <a:rPr lang="en-GB" dirty="0" err="1">
              <a:latin typeface="+mj-lt"/>
            </a:rPr>
            <a:t>HMPPS</a:t>
          </a:r>
          <a:endParaRPr lang="en-GB" dirty="0">
            <a:latin typeface="+mj-lt"/>
          </a:endParaRPr>
        </a:p>
      </dgm:t>
    </dgm:pt>
    <dgm:pt modelId="{6D2B80D5-51D8-470B-A5C8-3EAB61224BA7}" type="parTrans" cxnId="{BB68E863-0380-45D7-A1C3-E99BF9C85E3B}">
      <dgm:prSet/>
      <dgm:spPr/>
      <dgm:t>
        <a:bodyPr/>
        <a:lstStyle/>
        <a:p>
          <a:endParaRPr lang="en-GB"/>
        </a:p>
      </dgm:t>
    </dgm:pt>
    <dgm:pt modelId="{79CF353A-28F3-4A99-9A69-F97402C77183}" type="sibTrans" cxnId="{BB68E863-0380-45D7-A1C3-E99BF9C85E3B}">
      <dgm:prSet/>
      <dgm:spPr/>
      <dgm:t>
        <a:bodyPr/>
        <a:lstStyle/>
        <a:p>
          <a:endParaRPr lang="en-GB"/>
        </a:p>
      </dgm:t>
    </dgm:pt>
    <dgm:pt modelId="{4AD5CFB6-AA22-4F06-B2F7-8DB1C231CBDE}">
      <dgm:prSet phldrT="[Text]"/>
      <dgm:spPr/>
      <dgm:t>
        <a:bodyPr/>
        <a:lstStyle/>
        <a:p>
          <a:r>
            <a:rPr lang="en-GB" dirty="0">
              <a:latin typeface="+mj-lt"/>
            </a:rPr>
            <a:t>Probation</a:t>
          </a:r>
        </a:p>
        <a:p>
          <a:r>
            <a:rPr lang="en-GB" dirty="0">
              <a:latin typeface="+mj-lt"/>
            </a:rPr>
            <a:t>Service</a:t>
          </a:r>
        </a:p>
      </dgm:t>
    </dgm:pt>
    <dgm:pt modelId="{5240986E-925E-4CF5-A53B-86EBAF1BED98}" type="parTrans" cxnId="{B4B3F6F0-4700-41B6-92EA-48052170243A}">
      <dgm:prSet/>
      <dgm:spPr/>
      <dgm:t>
        <a:bodyPr/>
        <a:lstStyle/>
        <a:p>
          <a:endParaRPr lang="en-GB"/>
        </a:p>
      </dgm:t>
    </dgm:pt>
    <dgm:pt modelId="{9B6F9556-578C-4440-9E2A-8F3C2844B3C2}" type="sibTrans" cxnId="{B4B3F6F0-4700-41B6-92EA-48052170243A}">
      <dgm:prSet/>
      <dgm:spPr/>
      <dgm:t>
        <a:bodyPr/>
        <a:lstStyle/>
        <a:p>
          <a:endParaRPr lang="en-GB"/>
        </a:p>
      </dgm:t>
    </dgm:pt>
    <dgm:pt modelId="{DD9CAE7E-D5EA-4B69-A796-71D7C540A74A}" type="pres">
      <dgm:prSet presAssocID="{7318D364-F220-475F-9161-1A43540520F8}" presName="Name0" presStyleCnt="0">
        <dgm:presLayoutVars>
          <dgm:chMax val="7"/>
          <dgm:resizeHandles val="exact"/>
        </dgm:presLayoutVars>
      </dgm:prSet>
      <dgm:spPr/>
    </dgm:pt>
    <dgm:pt modelId="{8FE2B6CE-89BF-4DE3-B008-BDF0627F5510}" type="pres">
      <dgm:prSet presAssocID="{7318D364-F220-475F-9161-1A43540520F8}" presName="comp1" presStyleCnt="0"/>
      <dgm:spPr/>
    </dgm:pt>
    <dgm:pt modelId="{103F8008-5ACB-4100-880F-87802C5EFE67}" type="pres">
      <dgm:prSet presAssocID="{7318D364-F220-475F-9161-1A43540520F8}" presName="circle1" presStyleLbl="node1" presStyleIdx="0" presStyleCnt="3"/>
      <dgm:spPr/>
    </dgm:pt>
    <dgm:pt modelId="{9587134C-A366-4A40-8BDB-60029B909356}" type="pres">
      <dgm:prSet presAssocID="{7318D364-F220-475F-9161-1A43540520F8}" presName="c1text" presStyleLbl="node1" presStyleIdx="0" presStyleCnt="3">
        <dgm:presLayoutVars>
          <dgm:bulletEnabled val="1"/>
        </dgm:presLayoutVars>
      </dgm:prSet>
      <dgm:spPr/>
    </dgm:pt>
    <dgm:pt modelId="{FE999F86-AC4B-4164-855B-86C6AB2BB7B3}" type="pres">
      <dgm:prSet presAssocID="{7318D364-F220-475F-9161-1A43540520F8}" presName="comp2" presStyleCnt="0"/>
      <dgm:spPr/>
    </dgm:pt>
    <dgm:pt modelId="{7198DFD5-328E-4F02-AAB0-E3C50B44A4D2}" type="pres">
      <dgm:prSet presAssocID="{7318D364-F220-475F-9161-1A43540520F8}" presName="circle2" presStyleLbl="node1" presStyleIdx="1" presStyleCnt="3"/>
      <dgm:spPr/>
    </dgm:pt>
    <dgm:pt modelId="{A3F7918E-C960-4274-912C-4161FC621296}" type="pres">
      <dgm:prSet presAssocID="{7318D364-F220-475F-9161-1A43540520F8}" presName="c2text" presStyleLbl="node1" presStyleIdx="1" presStyleCnt="3">
        <dgm:presLayoutVars>
          <dgm:bulletEnabled val="1"/>
        </dgm:presLayoutVars>
      </dgm:prSet>
      <dgm:spPr/>
    </dgm:pt>
    <dgm:pt modelId="{CEAA03C3-F5E8-47E3-99CF-71563458F4AF}" type="pres">
      <dgm:prSet presAssocID="{7318D364-F220-475F-9161-1A43540520F8}" presName="comp3" presStyleCnt="0"/>
      <dgm:spPr/>
    </dgm:pt>
    <dgm:pt modelId="{CFA86E92-5AF2-4ED4-8791-B3BAF84227E2}" type="pres">
      <dgm:prSet presAssocID="{7318D364-F220-475F-9161-1A43540520F8}" presName="circle3" presStyleLbl="node1" presStyleIdx="2" presStyleCnt="3"/>
      <dgm:spPr/>
    </dgm:pt>
    <dgm:pt modelId="{D7803E86-36A1-451C-9E70-CCCFCA19C0FB}" type="pres">
      <dgm:prSet presAssocID="{7318D364-F220-475F-9161-1A43540520F8}" presName="c3text" presStyleLbl="node1" presStyleIdx="2" presStyleCnt="3">
        <dgm:presLayoutVars>
          <dgm:bulletEnabled val="1"/>
        </dgm:presLayoutVars>
      </dgm:prSet>
      <dgm:spPr/>
    </dgm:pt>
  </dgm:ptLst>
  <dgm:cxnLst>
    <dgm:cxn modelId="{9FCEF02D-67B1-4C30-88F2-351D159CF3DA}" type="presOf" srcId="{4AD5CFB6-AA22-4F06-B2F7-8DB1C231CBDE}" destId="{D7803E86-36A1-451C-9E70-CCCFCA19C0FB}" srcOrd="1" destOrd="0" presId="urn:microsoft.com/office/officeart/2005/8/layout/venn2"/>
    <dgm:cxn modelId="{64B8A13C-ECA1-4667-9FA1-B31530A918FA}" type="presOf" srcId="{4AD5CFB6-AA22-4F06-B2F7-8DB1C231CBDE}" destId="{CFA86E92-5AF2-4ED4-8791-B3BAF84227E2}" srcOrd="0" destOrd="0" presId="urn:microsoft.com/office/officeart/2005/8/layout/venn2"/>
    <dgm:cxn modelId="{E6680241-B94D-4E8B-9C52-0E73943B285A}" srcId="{7318D364-F220-475F-9161-1A43540520F8}" destId="{EA7471CF-FE83-40D6-940F-602187DD5810}" srcOrd="0" destOrd="0" parTransId="{DF5670D0-EE61-452F-8A84-265F46FFF904}" sibTransId="{B69337DC-4C27-4444-8F45-45707C7B14F3}"/>
    <dgm:cxn modelId="{BB68E863-0380-45D7-A1C3-E99BF9C85E3B}" srcId="{7318D364-F220-475F-9161-1A43540520F8}" destId="{38D4112B-37C4-4965-B115-545F9AE575B7}" srcOrd="1" destOrd="0" parTransId="{6D2B80D5-51D8-470B-A5C8-3EAB61224BA7}" sibTransId="{79CF353A-28F3-4A99-9A69-F97402C77183}"/>
    <dgm:cxn modelId="{CA946559-9E3D-482E-A4E2-F7FCD5C649CF}" type="presOf" srcId="{EA7471CF-FE83-40D6-940F-602187DD5810}" destId="{9587134C-A366-4A40-8BDB-60029B909356}" srcOrd="1" destOrd="0" presId="urn:microsoft.com/office/officeart/2005/8/layout/venn2"/>
    <dgm:cxn modelId="{1F3E0C8D-B9AB-4F67-8EFD-B43E40652B0E}" type="presOf" srcId="{7318D364-F220-475F-9161-1A43540520F8}" destId="{DD9CAE7E-D5EA-4B69-A796-71D7C540A74A}" srcOrd="0" destOrd="0" presId="urn:microsoft.com/office/officeart/2005/8/layout/venn2"/>
    <dgm:cxn modelId="{46348CA3-8822-4932-9E68-D28DA16EE6AB}" type="presOf" srcId="{38D4112B-37C4-4965-B115-545F9AE575B7}" destId="{A3F7918E-C960-4274-912C-4161FC621296}" srcOrd="1" destOrd="0" presId="urn:microsoft.com/office/officeart/2005/8/layout/venn2"/>
    <dgm:cxn modelId="{EA0BFFA6-9CA2-4CA4-83E1-D2F1DB52DB64}" type="presOf" srcId="{EA7471CF-FE83-40D6-940F-602187DD5810}" destId="{103F8008-5ACB-4100-880F-87802C5EFE67}" srcOrd="0" destOrd="0" presId="urn:microsoft.com/office/officeart/2005/8/layout/venn2"/>
    <dgm:cxn modelId="{B4B3F6F0-4700-41B6-92EA-48052170243A}" srcId="{7318D364-F220-475F-9161-1A43540520F8}" destId="{4AD5CFB6-AA22-4F06-B2F7-8DB1C231CBDE}" srcOrd="2" destOrd="0" parTransId="{5240986E-925E-4CF5-A53B-86EBAF1BED98}" sibTransId="{9B6F9556-578C-4440-9E2A-8F3C2844B3C2}"/>
    <dgm:cxn modelId="{645413FC-5110-4266-B0D6-F4AB7451A4FB}" type="presOf" srcId="{38D4112B-37C4-4965-B115-545F9AE575B7}" destId="{7198DFD5-328E-4F02-AAB0-E3C50B44A4D2}" srcOrd="0" destOrd="0" presId="urn:microsoft.com/office/officeart/2005/8/layout/venn2"/>
    <dgm:cxn modelId="{0A650242-C834-4DF6-B7F5-4FD2014DF62B}" type="presParOf" srcId="{DD9CAE7E-D5EA-4B69-A796-71D7C540A74A}" destId="{8FE2B6CE-89BF-4DE3-B008-BDF0627F5510}" srcOrd="0" destOrd="0" presId="urn:microsoft.com/office/officeart/2005/8/layout/venn2"/>
    <dgm:cxn modelId="{631B0EB7-6FE9-4890-878C-94794EB321AC}" type="presParOf" srcId="{8FE2B6CE-89BF-4DE3-B008-BDF0627F5510}" destId="{103F8008-5ACB-4100-880F-87802C5EFE67}" srcOrd="0" destOrd="0" presId="urn:microsoft.com/office/officeart/2005/8/layout/venn2"/>
    <dgm:cxn modelId="{BF6333D5-CB10-4A09-8B65-C163E03633B2}" type="presParOf" srcId="{8FE2B6CE-89BF-4DE3-B008-BDF0627F5510}" destId="{9587134C-A366-4A40-8BDB-60029B909356}" srcOrd="1" destOrd="0" presId="urn:microsoft.com/office/officeart/2005/8/layout/venn2"/>
    <dgm:cxn modelId="{25967B09-B853-40A7-9BFE-48117F86EDA2}" type="presParOf" srcId="{DD9CAE7E-D5EA-4B69-A796-71D7C540A74A}" destId="{FE999F86-AC4B-4164-855B-86C6AB2BB7B3}" srcOrd="1" destOrd="0" presId="urn:microsoft.com/office/officeart/2005/8/layout/venn2"/>
    <dgm:cxn modelId="{13AC9535-57AF-4AD2-B3F9-3ADE6FA0B2FB}" type="presParOf" srcId="{FE999F86-AC4B-4164-855B-86C6AB2BB7B3}" destId="{7198DFD5-328E-4F02-AAB0-E3C50B44A4D2}" srcOrd="0" destOrd="0" presId="urn:microsoft.com/office/officeart/2005/8/layout/venn2"/>
    <dgm:cxn modelId="{87E68D04-B055-427F-8149-874D417E61DF}" type="presParOf" srcId="{FE999F86-AC4B-4164-855B-86C6AB2BB7B3}" destId="{A3F7918E-C960-4274-912C-4161FC621296}" srcOrd="1" destOrd="0" presId="urn:microsoft.com/office/officeart/2005/8/layout/venn2"/>
    <dgm:cxn modelId="{5682FB9E-56C9-4656-BEEC-7E134C292462}" type="presParOf" srcId="{DD9CAE7E-D5EA-4B69-A796-71D7C540A74A}" destId="{CEAA03C3-F5E8-47E3-99CF-71563458F4AF}" srcOrd="2" destOrd="0" presId="urn:microsoft.com/office/officeart/2005/8/layout/venn2"/>
    <dgm:cxn modelId="{13DA7C09-340F-4783-85CE-E47E47EF6876}" type="presParOf" srcId="{CEAA03C3-F5E8-47E3-99CF-71563458F4AF}" destId="{CFA86E92-5AF2-4ED4-8791-B3BAF84227E2}" srcOrd="0" destOrd="0" presId="urn:microsoft.com/office/officeart/2005/8/layout/venn2"/>
    <dgm:cxn modelId="{7D9AC091-F29A-45DE-B092-D0B63C416D9F}" type="presParOf" srcId="{CEAA03C3-F5E8-47E3-99CF-71563458F4AF}" destId="{D7803E86-36A1-451C-9E70-CCCFCA19C0FB}" srcOrd="1" destOrd="0" presId="urn:microsoft.com/office/officeart/2005/8/layout/ven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A8BC9B-479C-4891-8A85-C076BCDC3BCB}" type="doc">
      <dgm:prSet loTypeId="urn:microsoft.com/office/officeart/2005/8/layout/venn1" loCatId="relationship" qsTypeId="urn:microsoft.com/office/officeart/2005/8/quickstyle/simple3" qsCatId="simple" csTypeId="urn:microsoft.com/office/officeart/2005/8/colors/accent1_2" csCatId="accent1" phldr="1"/>
      <dgm:spPr/>
    </dgm:pt>
    <dgm:pt modelId="{4588B1AF-D764-4674-AEC7-9EB0BAE9A446}">
      <dgm:prSet phldrT="[Text]"/>
      <dgm:spPr/>
      <dgm:t>
        <a:bodyPr/>
        <a:lstStyle/>
        <a:p>
          <a:r>
            <a:rPr lang="en-GB" dirty="0"/>
            <a:t>Public Protection </a:t>
          </a:r>
        </a:p>
      </dgm:t>
    </dgm:pt>
    <dgm:pt modelId="{81D6CAB7-C167-4CAB-B7E9-5EDC1C77BE82}" type="parTrans" cxnId="{63374BAF-FEB1-4762-884C-229424766201}">
      <dgm:prSet/>
      <dgm:spPr/>
      <dgm:t>
        <a:bodyPr/>
        <a:lstStyle/>
        <a:p>
          <a:endParaRPr lang="en-GB"/>
        </a:p>
      </dgm:t>
    </dgm:pt>
    <dgm:pt modelId="{5ACEC312-6A59-4517-B064-CB95F7F0116F}" type="sibTrans" cxnId="{63374BAF-FEB1-4762-884C-229424766201}">
      <dgm:prSet/>
      <dgm:spPr/>
      <dgm:t>
        <a:bodyPr/>
        <a:lstStyle/>
        <a:p>
          <a:endParaRPr lang="en-GB"/>
        </a:p>
      </dgm:t>
    </dgm:pt>
    <dgm:pt modelId="{0E5B3111-5928-4B60-AAFC-440B38CCF88F}">
      <dgm:prSet phldrT="[Text]"/>
      <dgm:spPr/>
      <dgm:t>
        <a:bodyPr/>
        <a:lstStyle/>
        <a:p>
          <a:r>
            <a:rPr lang="en-GB" dirty="0"/>
            <a:t>Rehabilitation </a:t>
          </a:r>
        </a:p>
      </dgm:t>
    </dgm:pt>
    <dgm:pt modelId="{60F30E0B-BFD2-45ED-9C88-32DAA5944BC7}" type="parTrans" cxnId="{6DEFD404-8949-4BCA-9D11-1AD65923F8C4}">
      <dgm:prSet/>
      <dgm:spPr/>
      <dgm:t>
        <a:bodyPr/>
        <a:lstStyle/>
        <a:p>
          <a:endParaRPr lang="en-GB"/>
        </a:p>
      </dgm:t>
    </dgm:pt>
    <dgm:pt modelId="{84087B63-E7E3-47EE-8532-EA37715DB2D3}" type="sibTrans" cxnId="{6DEFD404-8949-4BCA-9D11-1AD65923F8C4}">
      <dgm:prSet/>
      <dgm:spPr/>
      <dgm:t>
        <a:bodyPr/>
        <a:lstStyle/>
        <a:p>
          <a:endParaRPr lang="en-GB"/>
        </a:p>
      </dgm:t>
    </dgm:pt>
    <dgm:pt modelId="{EBE2CD07-34EE-4ABF-B590-50ACD0C80573}">
      <dgm:prSet phldrT="[Text]"/>
      <dgm:spPr/>
      <dgm:t>
        <a:bodyPr/>
        <a:lstStyle/>
        <a:p>
          <a:r>
            <a:rPr lang="en-GB" dirty="0"/>
            <a:t>Reducing Re-Offending</a:t>
          </a:r>
        </a:p>
      </dgm:t>
    </dgm:pt>
    <dgm:pt modelId="{D2A58CF4-FC18-4E93-BE01-4A56339BD6DA}" type="parTrans" cxnId="{C81141C3-34A9-40B2-8313-50C99977D76B}">
      <dgm:prSet/>
      <dgm:spPr/>
      <dgm:t>
        <a:bodyPr/>
        <a:lstStyle/>
        <a:p>
          <a:endParaRPr lang="en-GB"/>
        </a:p>
      </dgm:t>
    </dgm:pt>
    <dgm:pt modelId="{CEC30CA2-722B-46DF-A833-FC2D79C47C20}" type="sibTrans" cxnId="{C81141C3-34A9-40B2-8313-50C99977D76B}">
      <dgm:prSet/>
      <dgm:spPr/>
      <dgm:t>
        <a:bodyPr/>
        <a:lstStyle/>
        <a:p>
          <a:endParaRPr lang="en-GB"/>
        </a:p>
      </dgm:t>
    </dgm:pt>
    <dgm:pt modelId="{3F1FF839-02B9-4CF6-AF8F-7068501580C4}" type="pres">
      <dgm:prSet presAssocID="{05A8BC9B-479C-4891-8A85-C076BCDC3BCB}" presName="compositeShape" presStyleCnt="0">
        <dgm:presLayoutVars>
          <dgm:chMax val="7"/>
          <dgm:dir/>
          <dgm:resizeHandles val="exact"/>
        </dgm:presLayoutVars>
      </dgm:prSet>
      <dgm:spPr/>
    </dgm:pt>
    <dgm:pt modelId="{11D11ABD-D467-493D-9978-45AD72E6BB7F}" type="pres">
      <dgm:prSet presAssocID="{4588B1AF-D764-4674-AEC7-9EB0BAE9A446}" presName="circ1" presStyleLbl="vennNode1" presStyleIdx="0" presStyleCnt="3"/>
      <dgm:spPr/>
    </dgm:pt>
    <dgm:pt modelId="{DC3916F5-2B76-4F2C-AE60-84AD8F8A81DF}" type="pres">
      <dgm:prSet presAssocID="{4588B1AF-D764-4674-AEC7-9EB0BAE9A446}" presName="circ1Tx" presStyleLbl="revTx" presStyleIdx="0" presStyleCnt="0">
        <dgm:presLayoutVars>
          <dgm:chMax val="0"/>
          <dgm:chPref val="0"/>
          <dgm:bulletEnabled val="1"/>
        </dgm:presLayoutVars>
      </dgm:prSet>
      <dgm:spPr/>
    </dgm:pt>
    <dgm:pt modelId="{8AACE520-9681-4AD6-ABF6-0B65A3E9CDF0}" type="pres">
      <dgm:prSet presAssocID="{EBE2CD07-34EE-4ABF-B590-50ACD0C80573}" presName="circ2" presStyleLbl="vennNode1" presStyleIdx="1" presStyleCnt="3"/>
      <dgm:spPr/>
    </dgm:pt>
    <dgm:pt modelId="{7ADD131F-20C2-49C6-8DB3-3B599F53F883}" type="pres">
      <dgm:prSet presAssocID="{EBE2CD07-34EE-4ABF-B590-50ACD0C80573}" presName="circ2Tx" presStyleLbl="revTx" presStyleIdx="0" presStyleCnt="0">
        <dgm:presLayoutVars>
          <dgm:chMax val="0"/>
          <dgm:chPref val="0"/>
          <dgm:bulletEnabled val="1"/>
        </dgm:presLayoutVars>
      </dgm:prSet>
      <dgm:spPr/>
    </dgm:pt>
    <dgm:pt modelId="{65451876-16AF-49F7-9403-577346F31130}" type="pres">
      <dgm:prSet presAssocID="{0E5B3111-5928-4B60-AAFC-440B38CCF88F}" presName="circ3" presStyleLbl="vennNode1" presStyleIdx="2" presStyleCnt="3"/>
      <dgm:spPr/>
    </dgm:pt>
    <dgm:pt modelId="{508C4BB0-174F-472C-8AA3-769E1E7B0C30}" type="pres">
      <dgm:prSet presAssocID="{0E5B3111-5928-4B60-AAFC-440B38CCF88F}" presName="circ3Tx" presStyleLbl="revTx" presStyleIdx="0" presStyleCnt="0">
        <dgm:presLayoutVars>
          <dgm:chMax val="0"/>
          <dgm:chPref val="0"/>
          <dgm:bulletEnabled val="1"/>
        </dgm:presLayoutVars>
      </dgm:prSet>
      <dgm:spPr/>
    </dgm:pt>
  </dgm:ptLst>
  <dgm:cxnLst>
    <dgm:cxn modelId="{6DEFD404-8949-4BCA-9D11-1AD65923F8C4}" srcId="{05A8BC9B-479C-4891-8A85-C076BCDC3BCB}" destId="{0E5B3111-5928-4B60-AAFC-440B38CCF88F}" srcOrd="2" destOrd="0" parTransId="{60F30E0B-BFD2-45ED-9C88-32DAA5944BC7}" sibTransId="{84087B63-E7E3-47EE-8532-EA37715DB2D3}"/>
    <dgm:cxn modelId="{8252BD12-B183-4B9A-8FA4-F7CB1992B9DD}" type="presOf" srcId="{EBE2CD07-34EE-4ABF-B590-50ACD0C80573}" destId="{7ADD131F-20C2-49C6-8DB3-3B599F53F883}" srcOrd="1" destOrd="0" presId="urn:microsoft.com/office/officeart/2005/8/layout/venn1"/>
    <dgm:cxn modelId="{105E9D17-7066-44FF-ADF1-3E41B5904C0A}" type="presOf" srcId="{0E5B3111-5928-4B60-AAFC-440B38CCF88F}" destId="{65451876-16AF-49F7-9403-577346F31130}" srcOrd="0" destOrd="0" presId="urn:microsoft.com/office/officeart/2005/8/layout/venn1"/>
    <dgm:cxn modelId="{AD728933-DE64-4097-9C1E-A4A5328F59DB}" type="presOf" srcId="{0E5B3111-5928-4B60-AAFC-440B38CCF88F}" destId="{508C4BB0-174F-472C-8AA3-769E1E7B0C30}" srcOrd="1" destOrd="0" presId="urn:microsoft.com/office/officeart/2005/8/layout/venn1"/>
    <dgm:cxn modelId="{63374BAF-FEB1-4762-884C-229424766201}" srcId="{05A8BC9B-479C-4891-8A85-C076BCDC3BCB}" destId="{4588B1AF-D764-4674-AEC7-9EB0BAE9A446}" srcOrd="0" destOrd="0" parTransId="{81D6CAB7-C167-4CAB-B7E9-5EDC1C77BE82}" sibTransId="{5ACEC312-6A59-4517-B064-CB95F7F0116F}"/>
    <dgm:cxn modelId="{D20E6DBA-3209-479A-BFD4-3EB4A9193828}" type="presOf" srcId="{4588B1AF-D764-4674-AEC7-9EB0BAE9A446}" destId="{11D11ABD-D467-493D-9978-45AD72E6BB7F}" srcOrd="0" destOrd="0" presId="urn:microsoft.com/office/officeart/2005/8/layout/venn1"/>
    <dgm:cxn modelId="{E30948C0-5637-4240-A6CB-4723BA1AAF43}" type="presOf" srcId="{EBE2CD07-34EE-4ABF-B590-50ACD0C80573}" destId="{8AACE520-9681-4AD6-ABF6-0B65A3E9CDF0}" srcOrd="0" destOrd="0" presId="urn:microsoft.com/office/officeart/2005/8/layout/venn1"/>
    <dgm:cxn modelId="{C8618CC1-2D54-46C2-AD33-EDBFDA758089}" type="presOf" srcId="{4588B1AF-D764-4674-AEC7-9EB0BAE9A446}" destId="{DC3916F5-2B76-4F2C-AE60-84AD8F8A81DF}" srcOrd="1" destOrd="0" presId="urn:microsoft.com/office/officeart/2005/8/layout/venn1"/>
    <dgm:cxn modelId="{C81141C3-34A9-40B2-8313-50C99977D76B}" srcId="{05A8BC9B-479C-4891-8A85-C076BCDC3BCB}" destId="{EBE2CD07-34EE-4ABF-B590-50ACD0C80573}" srcOrd="1" destOrd="0" parTransId="{D2A58CF4-FC18-4E93-BE01-4A56339BD6DA}" sibTransId="{CEC30CA2-722B-46DF-A833-FC2D79C47C20}"/>
    <dgm:cxn modelId="{81E0E4FE-6ECF-4736-BE47-10E1C7DEFFDC}" type="presOf" srcId="{05A8BC9B-479C-4891-8A85-C076BCDC3BCB}" destId="{3F1FF839-02B9-4CF6-AF8F-7068501580C4}" srcOrd="0" destOrd="0" presId="urn:microsoft.com/office/officeart/2005/8/layout/venn1"/>
    <dgm:cxn modelId="{907939EC-B60E-4CEB-BFDF-A99E314D3E22}" type="presParOf" srcId="{3F1FF839-02B9-4CF6-AF8F-7068501580C4}" destId="{11D11ABD-D467-493D-9978-45AD72E6BB7F}" srcOrd="0" destOrd="0" presId="urn:microsoft.com/office/officeart/2005/8/layout/venn1"/>
    <dgm:cxn modelId="{951EAB06-0E7E-47CF-AC8C-AB5A9B34C86A}" type="presParOf" srcId="{3F1FF839-02B9-4CF6-AF8F-7068501580C4}" destId="{DC3916F5-2B76-4F2C-AE60-84AD8F8A81DF}" srcOrd="1" destOrd="0" presId="urn:microsoft.com/office/officeart/2005/8/layout/venn1"/>
    <dgm:cxn modelId="{BC35F2CB-4418-4B95-94CD-2568FC25E5D4}" type="presParOf" srcId="{3F1FF839-02B9-4CF6-AF8F-7068501580C4}" destId="{8AACE520-9681-4AD6-ABF6-0B65A3E9CDF0}" srcOrd="2" destOrd="0" presId="urn:microsoft.com/office/officeart/2005/8/layout/venn1"/>
    <dgm:cxn modelId="{31AEFF15-255F-4B5D-8B3A-050D980851C5}" type="presParOf" srcId="{3F1FF839-02B9-4CF6-AF8F-7068501580C4}" destId="{7ADD131F-20C2-49C6-8DB3-3B599F53F883}" srcOrd="3" destOrd="0" presId="urn:microsoft.com/office/officeart/2005/8/layout/venn1"/>
    <dgm:cxn modelId="{FC88562F-F310-4718-9762-B14F789F8730}" type="presParOf" srcId="{3F1FF839-02B9-4CF6-AF8F-7068501580C4}" destId="{65451876-16AF-49F7-9403-577346F31130}" srcOrd="4" destOrd="0" presId="urn:microsoft.com/office/officeart/2005/8/layout/venn1"/>
    <dgm:cxn modelId="{BF132F3F-CB20-4EA1-9DC3-A60374140672}" type="presParOf" srcId="{3F1FF839-02B9-4CF6-AF8F-7068501580C4}" destId="{508C4BB0-174F-472C-8AA3-769E1E7B0C3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F8008-5ACB-4100-880F-87802C5EFE67}">
      <dsp:nvSpPr>
        <dsp:cNvPr id="0" name=""/>
        <dsp:cNvSpPr/>
      </dsp:nvSpPr>
      <dsp:spPr>
        <a:xfrm>
          <a:off x="681831" y="0"/>
          <a:ext cx="4084638" cy="4084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mj-lt"/>
            </a:rPr>
            <a:t>Ministry of Justice</a:t>
          </a:r>
        </a:p>
      </dsp:txBody>
      <dsp:txXfrm>
        <a:off x="2010359" y="204231"/>
        <a:ext cx="1427580" cy="612695"/>
      </dsp:txXfrm>
    </dsp:sp>
    <dsp:sp modelId="{7198DFD5-328E-4F02-AAB0-E3C50B44A4D2}">
      <dsp:nvSpPr>
        <dsp:cNvPr id="0" name=""/>
        <dsp:cNvSpPr/>
      </dsp:nvSpPr>
      <dsp:spPr>
        <a:xfrm>
          <a:off x="1192410" y="1021159"/>
          <a:ext cx="3063478" cy="30634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err="1">
              <a:latin typeface="+mj-lt"/>
            </a:rPr>
            <a:t>HMPPS</a:t>
          </a:r>
          <a:endParaRPr lang="en-GB" sz="1500" kern="1200" dirty="0">
            <a:latin typeface="+mj-lt"/>
          </a:endParaRPr>
        </a:p>
      </dsp:txBody>
      <dsp:txXfrm>
        <a:off x="2010359" y="1212626"/>
        <a:ext cx="1427580" cy="574402"/>
      </dsp:txXfrm>
    </dsp:sp>
    <dsp:sp modelId="{CFA86E92-5AF2-4ED4-8791-B3BAF84227E2}">
      <dsp:nvSpPr>
        <dsp:cNvPr id="0" name=""/>
        <dsp:cNvSpPr/>
      </dsp:nvSpPr>
      <dsp:spPr>
        <a:xfrm>
          <a:off x="1702990" y="2042319"/>
          <a:ext cx="2042319" cy="204231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mj-lt"/>
            </a:rPr>
            <a:t>Probation</a:t>
          </a:r>
        </a:p>
        <a:p>
          <a:pPr marL="0" lvl="0" indent="0" algn="ctr" defTabSz="666750">
            <a:lnSpc>
              <a:spcPct val="90000"/>
            </a:lnSpc>
            <a:spcBef>
              <a:spcPct val="0"/>
            </a:spcBef>
            <a:spcAft>
              <a:spcPct val="35000"/>
            </a:spcAft>
            <a:buNone/>
          </a:pPr>
          <a:r>
            <a:rPr lang="en-GB" sz="1500" kern="1200" dirty="0">
              <a:latin typeface="+mj-lt"/>
            </a:rPr>
            <a:t>Service</a:t>
          </a:r>
        </a:p>
      </dsp:txBody>
      <dsp:txXfrm>
        <a:off x="2002081" y="2552898"/>
        <a:ext cx="1444137" cy="10211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11ABD-D467-493D-9978-45AD72E6BB7F}">
      <dsp:nvSpPr>
        <dsp:cNvPr id="0" name=""/>
        <dsp:cNvSpPr/>
      </dsp:nvSpPr>
      <dsp:spPr>
        <a:xfrm>
          <a:off x="2438399" y="67733"/>
          <a:ext cx="3251200" cy="3251200"/>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Public Protection </a:t>
          </a:r>
        </a:p>
      </dsp:txBody>
      <dsp:txXfrm>
        <a:off x="2871893" y="636693"/>
        <a:ext cx="2384213" cy="1463040"/>
      </dsp:txXfrm>
    </dsp:sp>
    <dsp:sp modelId="{8AACE520-9681-4AD6-ABF6-0B65A3E9CDF0}">
      <dsp:nvSpPr>
        <dsp:cNvPr id="0" name=""/>
        <dsp:cNvSpPr/>
      </dsp:nvSpPr>
      <dsp:spPr>
        <a:xfrm>
          <a:off x="3611541" y="2099733"/>
          <a:ext cx="3251200" cy="3251200"/>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Reducing Re-Offending</a:t>
          </a:r>
        </a:p>
      </dsp:txBody>
      <dsp:txXfrm>
        <a:off x="4605866" y="2939626"/>
        <a:ext cx="1950720" cy="1788160"/>
      </dsp:txXfrm>
    </dsp:sp>
    <dsp:sp modelId="{65451876-16AF-49F7-9403-577346F31130}">
      <dsp:nvSpPr>
        <dsp:cNvPr id="0" name=""/>
        <dsp:cNvSpPr/>
      </dsp:nvSpPr>
      <dsp:spPr>
        <a:xfrm>
          <a:off x="1265258" y="2099733"/>
          <a:ext cx="3251200" cy="3251200"/>
        </a:xfrm>
        <a:prstGeom prst="ellipse">
          <a:avLst/>
        </a:prstGeom>
        <a:gradFill rotWithShape="0">
          <a:gsLst>
            <a:gs pos="0">
              <a:schemeClr val="accent1">
                <a:alpha val="50000"/>
                <a:hueOff val="0"/>
                <a:satOff val="0"/>
                <a:lumOff val="0"/>
                <a:alphaOff val="0"/>
                <a:lumMod val="110000"/>
                <a:satMod val="105000"/>
                <a:tint val="67000"/>
              </a:schemeClr>
            </a:gs>
            <a:gs pos="50000">
              <a:schemeClr val="accent1">
                <a:alpha val="50000"/>
                <a:hueOff val="0"/>
                <a:satOff val="0"/>
                <a:lumOff val="0"/>
                <a:alphaOff val="0"/>
                <a:lumMod val="105000"/>
                <a:satMod val="103000"/>
                <a:tint val="73000"/>
              </a:schemeClr>
            </a:gs>
            <a:gs pos="100000">
              <a:schemeClr val="accent1">
                <a:alpha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Rehabilitation </a:t>
          </a:r>
        </a:p>
      </dsp:txBody>
      <dsp:txXfrm>
        <a:off x="1571413" y="2939626"/>
        <a:ext cx="1950720" cy="1788160"/>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A49149-B57C-7E49-89EA-D1494E9291F6}" type="datetimeFigureOut">
              <a:rPr lang="en-US" smtClean="0"/>
              <a:t>3/12/2025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D8A50D-95A0-3449-9134-B4955750AE5B}" type="slidenum">
              <a:rPr lang="en-US" smtClean="0"/>
              <a:t>‹#›</a:t>
            </a:fld>
            <a:endParaRPr lang="en-US"/>
          </a:p>
        </p:txBody>
      </p:sp>
    </p:spTree>
    <p:extLst>
      <p:ext uri="{BB962C8B-B14F-4D97-AF65-F5344CB8AC3E}">
        <p14:creationId xmlns:p14="http://schemas.microsoft.com/office/powerpoint/2010/main" val="1142649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app=desktop&amp;v=FchAgbizN-g&amp;feature=youtu.be"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linkedin.com/posts/uk-ministry-of-justice_how-gps-tags-are-helping-prison-leavers-to-activity-6900056882094886912-6onG"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8D8A50D-95A0-3449-9134-B4955750AE5B}" type="slidenum">
              <a:rPr lang="en-US" smtClean="0"/>
              <a:t>2</a:t>
            </a:fld>
            <a:endParaRPr lang="en-US"/>
          </a:p>
        </p:txBody>
      </p:sp>
    </p:spTree>
    <p:extLst>
      <p:ext uri="{BB962C8B-B14F-4D97-AF65-F5344CB8AC3E}">
        <p14:creationId xmlns:p14="http://schemas.microsoft.com/office/powerpoint/2010/main" val="6050830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Talk through the different strands of Probation. </a:t>
            </a:r>
          </a:p>
          <a:p>
            <a:pPr marL="171450" indent="-171450">
              <a:buFont typeface="Arial" panose="020B0604020202020204" pitchFamily="34" charset="0"/>
              <a:buChar char="•"/>
            </a:pPr>
            <a:r>
              <a:rPr lang="en-GB" dirty="0"/>
              <a:t>Additional non-operational/strategic work? Project work?</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Show video Supporting Victims- Alyson Colcombe</a:t>
            </a:r>
          </a:p>
          <a:p>
            <a:pPr marL="171450" indent="-171450">
              <a:buFont typeface="Arial" panose="020B0604020202020204" pitchFamily="34" charset="0"/>
              <a:buChar char="•"/>
            </a:pPr>
            <a:r>
              <a:rPr lang="en-GB" dirty="0">
                <a:hlinkClick r:id="rId3"/>
              </a:rPr>
              <a:t>The Probation Service supporting victims - YouTube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A03609-32CA-47CB-B6AA-8B6CFB5421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2341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8D8A50D-95A0-3449-9134-B4955750AE5B}" type="slidenum">
              <a:rPr lang="en-US" smtClean="0"/>
              <a:t>5</a:t>
            </a:fld>
            <a:endParaRPr lang="en-US"/>
          </a:p>
        </p:txBody>
      </p:sp>
    </p:spTree>
    <p:extLst>
      <p:ext uri="{BB962C8B-B14F-4D97-AF65-F5344CB8AC3E}">
        <p14:creationId xmlns:p14="http://schemas.microsoft.com/office/powerpoint/2010/main" val="1047183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10 mins- ACTIVITY</a:t>
            </a:r>
            <a:endParaRPr lang="en-GB" dirty="0"/>
          </a:p>
          <a:p>
            <a:endParaRPr lang="en-GB" dirty="0"/>
          </a:p>
          <a:p>
            <a:r>
              <a:rPr lang="en-GB" dirty="0"/>
              <a:t>Using the answers to the  previous Activity, general discussion on what categories they fall into. </a:t>
            </a:r>
          </a:p>
          <a:p>
            <a:r>
              <a:rPr lang="en-GB" dirty="0"/>
              <a:t>Some will cross over into both. </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When finished, show Tag video (SUZANNE BENNETT-</a:t>
            </a: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Ministry of Justice UK on LinkedIn: How GPS tags are helping prison leavers to rebuild their lives | 16 comments</a:t>
            </a:r>
            <a:r>
              <a:rPr lang="en-GB" sz="1800" b="1"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rPr>
              <a:t>Example of public protection &amp; rehabilitation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3A03609-32CA-47CB-B6AA-8B6CFB5421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301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8D8A50D-95A0-3449-9134-B4955750AE5B}" type="slidenum">
              <a:rPr lang="en-US" smtClean="0"/>
              <a:t>8</a:t>
            </a:fld>
            <a:endParaRPr lang="en-US"/>
          </a:p>
        </p:txBody>
      </p:sp>
    </p:spTree>
    <p:extLst>
      <p:ext uri="{BB962C8B-B14F-4D97-AF65-F5344CB8AC3E}">
        <p14:creationId xmlns:p14="http://schemas.microsoft.com/office/powerpoint/2010/main" val="228626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Interchange model but basics are the same. Ask the group what they think each one means – Pair the definitions with the words.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D8A50D-95A0-3449-9134-B4955750AE5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98823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You Be The Judge exercise? Regular contact with POPs and various interventions related to their offending to assist with rehabilitation.</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D8A50D-95A0-3449-9134-B4955750AE5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2890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8D8A50D-95A0-3449-9134-B4955750AE5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027132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Master" Target="../slideMasters/slideMaster3.xml"/><Relationship Id="rId5" Type="http://schemas.microsoft.com/office/2007/relationships/hdphoto" Target="../media/hdphoto2.wdp"/><Relationship Id="rId4" Type="http://schemas.openxmlformats.org/officeDocument/2006/relationships/image" Target="../media/image1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862D1-1675-3B4F-9A6A-51B011948592}"/>
              </a:ext>
            </a:extLst>
          </p:cNvPr>
          <p:cNvSpPr>
            <a:spLocks noGrp="1"/>
          </p:cNvSpPr>
          <p:nvPr>
            <p:ph type="title" hasCustomPrompt="1"/>
          </p:nvPr>
        </p:nvSpPr>
        <p:spPr>
          <a:xfrm>
            <a:off x="439385" y="2893352"/>
            <a:ext cx="11313413" cy="535648"/>
          </a:xfrm>
          <a:prstGeom prst="rect">
            <a:avLst/>
          </a:prstGeom>
        </p:spPr>
        <p:txBody>
          <a:bodyPr/>
          <a:lstStyle>
            <a:lvl1pPr>
              <a:defRPr sz="3600" b="1">
                <a:solidFill>
                  <a:srgbClr val="7030A0"/>
                </a:solidFill>
              </a:defRPr>
            </a:lvl1pPr>
          </a:lstStyle>
          <a:p>
            <a:r>
              <a:rPr lang="en-GB" dirty="0"/>
              <a:t>Presentation title goes here</a:t>
            </a:r>
            <a:endParaRPr lang="en-US" dirty="0"/>
          </a:p>
        </p:txBody>
      </p:sp>
      <p:sp>
        <p:nvSpPr>
          <p:cNvPr id="3" name="Content Placeholder 2">
            <a:extLst>
              <a:ext uri="{FF2B5EF4-FFF2-40B4-BE49-F238E27FC236}">
                <a16:creationId xmlns:a16="http://schemas.microsoft.com/office/drawing/2014/main" id="{26A9FAFB-EEB1-B94B-953A-0FDF5C583B7B}"/>
              </a:ext>
            </a:extLst>
          </p:cNvPr>
          <p:cNvSpPr>
            <a:spLocks noGrp="1"/>
          </p:cNvSpPr>
          <p:nvPr>
            <p:ph idx="1" hasCustomPrompt="1"/>
          </p:nvPr>
        </p:nvSpPr>
        <p:spPr>
          <a:xfrm>
            <a:off x="439385" y="3559269"/>
            <a:ext cx="11313413" cy="365126"/>
          </a:xfrm>
          <a:prstGeom prst="rect">
            <a:avLst/>
          </a:prstGeom>
        </p:spPr>
        <p:txBody>
          <a:bodyPr/>
          <a:lstStyle>
            <a:lvl1pPr>
              <a:buFontTx/>
              <a:buNone/>
              <a:defRPr sz="2400">
                <a:solidFill>
                  <a:srgbClr val="7030A0"/>
                </a:solidFill>
                <a:latin typeface="+mj-lt"/>
              </a:defRPr>
            </a:lvl1pPr>
            <a:lvl2pPr>
              <a:buFontTx/>
              <a:buNone/>
              <a:defRPr>
                <a:solidFill>
                  <a:srgbClr val="7030A0"/>
                </a:solidFill>
                <a:latin typeface="+mj-lt"/>
              </a:defRPr>
            </a:lvl2pPr>
            <a:lvl3pPr>
              <a:buFontTx/>
              <a:buNone/>
              <a:defRPr>
                <a:solidFill>
                  <a:srgbClr val="7030A0"/>
                </a:solidFill>
                <a:latin typeface="+mj-lt"/>
              </a:defRPr>
            </a:lvl3pPr>
            <a:lvl4pPr>
              <a:buFontTx/>
              <a:buNone/>
              <a:defRPr>
                <a:solidFill>
                  <a:srgbClr val="7030A0"/>
                </a:solidFill>
                <a:latin typeface="+mj-lt"/>
              </a:defRPr>
            </a:lvl4pPr>
            <a:lvl5pPr>
              <a:buFontTx/>
              <a:buNone/>
              <a:defRPr>
                <a:solidFill>
                  <a:srgbClr val="7030A0"/>
                </a:solidFill>
                <a:latin typeface="+mj-lt"/>
              </a:defRPr>
            </a:lvl5pPr>
          </a:lstStyle>
          <a:p>
            <a:pPr lvl="0"/>
            <a:r>
              <a:rPr lang="en-GB" dirty="0"/>
              <a:t>Subtitle goes here</a:t>
            </a:r>
          </a:p>
        </p:txBody>
      </p:sp>
    </p:spTree>
    <p:extLst>
      <p:ext uri="{BB962C8B-B14F-4D97-AF65-F5344CB8AC3E}">
        <p14:creationId xmlns:p14="http://schemas.microsoft.com/office/powerpoint/2010/main" val="1859447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8296A4-9FA0-3A40-A16A-24E06DFFD123}"/>
              </a:ext>
            </a:extLst>
          </p:cNvPr>
          <p:cNvSpPr>
            <a:spLocks noGrp="1"/>
          </p:cNvSpPr>
          <p:nvPr>
            <p:ph type="title" hasCustomPrompt="1"/>
          </p:nvPr>
        </p:nvSpPr>
        <p:spPr>
          <a:xfrm>
            <a:off x="439385" y="2101929"/>
            <a:ext cx="11313413" cy="535648"/>
          </a:xfrm>
          <a:prstGeom prst="rect">
            <a:avLst/>
          </a:prstGeom>
        </p:spPr>
        <p:txBody>
          <a:bodyPr/>
          <a:lstStyle>
            <a:lvl1pPr>
              <a:defRPr sz="3600" b="1">
                <a:solidFill>
                  <a:srgbClr val="7030A0"/>
                </a:solidFill>
              </a:defRPr>
            </a:lvl1pPr>
          </a:lstStyle>
          <a:p>
            <a:r>
              <a:rPr lang="en-GB" dirty="0"/>
              <a:t>Section divider goes here</a:t>
            </a:r>
            <a:endParaRPr lang="en-US" dirty="0"/>
          </a:p>
        </p:txBody>
      </p:sp>
      <p:sp>
        <p:nvSpPr>
          <p:cNvPr id="10" name="Content Placeholder 2">
            <a:extLst>
              <a:ext uri="{FF2B5EF4-FFF2-40B4-BE49-F238E27FC236}">
                <a16:creationId xmlns:a16="http://schemas.microsoft.com/office/drawing/2014/main" id="{A7B03276-F0E3-3B48-8A60-2BC9ACE1A068}"/>
              </a:ext>
            </a:extLst>
          </p:cNvPr>
          <p:cNvSpPr>
            <a:spLocks noGrp="1"/>
          </p:cNvSpPr>
          <p:nvPr>
            <p:ph idx="1" hasCustomPrompt="1"/>
          </p:nvPr>
        </p:nvSpPr>
        <p:spPr>
          <a:xfrm>
            <a:off x="439385" y="2767846"/>
            <a:ext cx="11313413" cy="365126"/>
          </a:xfrm>
          <a:prstGeom prst="rect">
            <a:avLst/>
          </a:prstGeom>
        </p:spPr>
        <p:txBody>
          <a:bodyPr/>
          <a:lstStyle>
            <a:lvl1pPr>
              <a:buFontTx/>
              <a:buNone/>
              <a:defRPr sz="2400">
                <a:solidFill>
                  <a:srgbClr val="7030A0"/>
                </a:solidFill>
                <a:latin typeface="+mj-lt"/>
              </a:defRPr>
            </a:lvl1pPr>
            <a:lvl2pPr>
              <a:buFontTx/>
              <a:buNone/>
              <a:defRPr>
                <a:solidFill>
                  <a:srgbClr val="7030A0"/>
                </a:solidFill>
                <a:latin typeface="+mj-lt"/>
              </a:defRPr>
            </a:lvl2pPr>
            <a:lvl3pPr>
              <a:buFontTx/>
              <a:buNone/>
              <a:defRPr>
                <a:solidFill>
                  <a:srgbClr val="7030A0"/>
                </a:solidFill>
                <a:latin typeface="+mj-lt"/>
              </a:defRPr>
            </a:lvl3pPr>
            <a:lvl4pPr>
              <a:buFontTx/>
              <a:buNone/>
              <a:defRPr>
                <a:solidFill>
                  <a:srgbClr val="7030A0"/>
                </a:solidFill>
                <a:latin typeface="+mj-lt"/>
              </a:defRPr>
            </a:lvl4pPr>
            <a:lvl5pPr>
              <a:buFontTx/>
              <a:buNone/>
              <a:defRPr>
                <a:solidFill>
                  <a:srgbClr val="7030A0"/>
                </a:solidFill>
                <a:latin typeface="+mj-lt"/>
              </a:defRPr>
            </a:lvl5pPr>
          </a:lstStyle>
          <a:p>
            <a:pPr lvl="0"/>
            <a:r>
              <a:rPr lang="en-GB" dirty="0"/>
              <a:t>Subtitle goes here</a:t>
            </a:r>
          </a:p>
        </p:txBody>
      </p:sp>
    </p:spTree>
    <p:extLst>
      <p:ext uri="{BB962C8B-B14F-4D97-AF65-F5344CB8AC3E}">
        <p14:creationId xmlns:p14="http://schemas.microsoft.com/office/powerpoint/2010/main" val="2205342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32D1-BD1B-9B41-AF84-030CA4A06A90}"/>
              </a:ext>
            </a:extLst>
          </p:cNvPr>
          <p:cNvSpPr>
            <a:spLocks noGrp="1"/>
          </p:cNvSpPr>
          <p:nvPr>
            <p:ph type="title" hasCustomPrompt="1"/>
          </p:nvPr>
        </p:nvSpPr>
        <p:spPr>
          <a:xfrm>
            <a:off x="439200" y="365125"/>
            <a:ext cx="11313602" cy="1325563"/>
          </a:xfrm>
          <a:prstGeom prst="rect">
            <a:avLst/>
          </a:prstGeom>
        </p:spPr>
        <p:txBody>
          <a:bodyPr/>
          <a:lstStyle>
            <a:lvl1pPr>
              <a:defRPr sz="2400"/>
            </a:lvl1pPr>
          </a:lstStyle>
          <a:p>
            <a:r>
              <a:rPr lang="en-GB" dirty="0"/>
              <a:t>Presentation title two columns / picture</a:t>
            </a:r>
            <a:endParaRPr lang="en-US" dirty="0"/>
          </a:p>
        </p:txBody>
      </p:sp>
      <p:sp>
        <p:nvSpPr>
          <p:cNvPr id="3" name="Content Placeholder 2">
            <a:extLst>
              <a:ext uri="{FF2B5EF4-FFF2-40B4-BE49-F238E27FC236}">
                <a16:creationId xmlns:a16="http://schemas.microsoft.com/office/drawing/2014/main" id="{B51772C9-68D0-404D-9CC2-150EE9B0DC26}"/>
              </a:ext>
            </a:extLst>
          </p:cNvPr>
          <p:cNvSpPr>
            <a:spLocks noGrp="1"/>
          </p:cNvSpPr>
          <p:nvPr>
            <p:ph sz="half" idx="1"/>
          </p:nvPr>
        </p:nvSpPr>
        <p:spPr>
          <a:xfrm>
            <a:off x="439201" y="1825625"/>
            <a:ext cx="5448644" cy="4084521"/>
          </a:xfrm>
          <a:prstGeom prst="rect">
            <a:avLst/>
          </a:prstGeom>
        </p:spPr>
        <p:txBody>
          <a:bodyPr/>
          <a:lstStyle>
            <a:lvl1pPr>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2C6CC4AF-FF7A-BF43-BC46-C1C0F77FBCE8}"/>
              </a:ext>
            </a:extLst>
          </p:cNvPr>
          <p:cNvSpPr>
            <a:spLocks noGrp="1"/>
          </p:cNvSpPr>
          <p:nvPr>
            <p:ph sz="half" idx="2"/>
          </p:nvPr>
        </p:nvSpPr>
        <p:spPr>
          <a:xfrm>
            <a:off x="6304154" y="1825625"/>
            <a:ext cx="5448645" cy="4084521"/>
          </a:xfrm>
          <a:prstGeom prst="rect">
            <a:avLst/>
          </a:prstGeom>
        </p:spPr>
        <p:txBody>
          <a:bodyPr/>
          <a:lstStyle>
            <a:lvl1pPr>
              <a:buNone/>
              <a:defRPr sz="2400"/>
            </a:lvl1pPr>
          </a:lstStyle>
          <a:p>
            <a:pPr lvl="0"/>
            <a:r>
              <a:rPr lang="en-US"/>
              <a:t>Click to edit Master text styles</a:t>
            </a:r>
          </a:p>
        </p:txBody>
      </p:sp>
    </p:spTree>
    <p:extLst>
      <p:ext uri="{BB962C8B-B14F-4D97-AF65-F5344CB8AC3E}">
        <p14:creationId xmlns:p14="http://schemas.microsoft.com/office/powerpoint/2010/main" val="387441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32D1-BD1B-9B41-AF84-030CA4A06A90}"/>
              </a:ext>
            </a:extLst>
          </p:cNvPr>
          <p:cNvSpPr>
            <a:spLocks noGrp="1"/>
          </p:cNvSpPr>
          <p:nvPr>
            <p:ph type="title" hasCustomPrompt="1"/>
          </p:nvPr>
        </p:nvSpPr>
        <p:spPr>
          <a:xfrm>
            <a:off x="446049" y="365125"/>
            <a:ext cx="11306750" cy="1325563"/>
          </a:xfrm>
          <a:prstGeom prst="rect">
            <a:avLst/>
          </a:prstGeom>
        </p:spPr>
        <p:txBody>
          <a:bodyPr/>
          <a:lstStyle>
            <a:lvl1pPr>
              <a:defRPr sz="2400"/>
            </a:lvl1pPr>
          </a:lstStyle>
          <a:p>
            <a:r>
              <a:rPr lang="en-GB" dirty="0"/>
              <a:t>Presentation title one column / picture</a:t>
            </a:r>
            <a:endParaRPr lang="en-US" dirty="0"/>
          </a:p>
        </p:txBody>
      </p:sp>
      <p:sp>
        <p:nvSpPr>
          <p:cNvPr id="3" name="Content Placeholder 2">
            <a:extLst>
              <a:ext uri="{FF2B5EF4-FFF2-40B4-BE49-F238E27FC236}">
                <a16:creationId xmlns:a16="http://schemas.microsoft.com/office/drawing/2014/main" id="{B51772C9-68D0-404D-9CC2-150EE9B0DC26}"/>
              </a:ext>
            </a:extLst>
          </p:cNvPr>
          <p:cNvSpPr>
            <a:spLocks noGrp="1"/>
          </p:cNvSpPr>
          <p:nvPr>
            <p:ph sz="half" idx="1"/>
          </p:nvPr>
        </p:nvSpPr>
        <p:spPr>
          <a:xfrm>
            <a:off x="446049" y="1825625"/>
            <a:ext cx="11306750" cy="4351338"/>
          </a:xfrm>
          <a:prstGeom prst="rect">
            <a:avLst/>
          </a:prstGeom>
        </p:spPr>
        <p:txBody>
          <a:bodyPr/>
          <a:lstStyle>
            <a:lvl1pPr>
              <a:buNone/>
              <a:defRPr sz="2400"/>
            </a:lvl1pPr>
          </a:lstStyle>
          <a:p>
            <a:pPr lvl="0"/>
            <a:r>
              <a:rPr lang="en-US"/>
              <a:t>Click to edit Master text styles</a:t>
            </a:r>
          </a:p>
        </p:txBody>
      </p:sp>
    </p:spTree>
    <p:extLst>
      <p:ext uri="{BB962C8B-B14F-4D97-AF65-F5344CB8AC3E}">
        <p14:creationId xmlns:p14="http://schemas.microsoft.com/office/powerpoint/2010/main" val="669309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429000"/>
            <a:ext cx="12192000" cy="3429000"/>
          </a:xfrm>
          <a:prstGeom prst="rect">
            <a:avLst/>
          </a:prstGeom>
        </p:spPr>
      </p:pic>
      <p:pic>
        <p:nvPicPr>
          <p:cNvPr id="8" name="Picture 7"/>
          <p:cNvPicPr>
            <a:picLocks noChangeAspect="1"/>
          </p:cNvPicPr>
          <p:nvPr userDrawn="1"/>
        </p:nvPicPr>
        <p:blipFill rotWithShape="1">
          <a:blip r:embed="rId3">
            <a:extLst>
              <a:ext uri="{28A0092B-C50C-407E-A947-70E740481C1C}">
                <a14:useLocalDpi xmlns:a14="http://schemas.microsoft.com/office/drawing/2010/main" val="0"/>
              </a:ext>
            </a:extLst>
          </a:blip>
          <a:srcRect l="15435" t="20029"/>
          <a:stretch/>
        </p:blipFill>
        <p:spPr>
          <a:xfrm>
            <a:off x="541869" y="347136"/>
            <a:ext cx="3463425" cy="1392767"/>
          </a:xfrm>
          <a:prstGeom prst="rect">
            <a:avLst/>
          </a:prstGeom>
        </p:spPr>
      </p:pic>
      <p:sp>
        <p:nvSpPr>
          <p:cNvPr id="2" name="Title 1"/>
          <p:cNvSpPr>
            <a:spLocks noGrp="1"/>
          </p:cNvSpPr>
          <p:nvPr>
            <p:ph type="ctrTitle"/>
          </p:nvPr>
        </p:nvSpPr>
        <p:spPr>
          <a:xfrm>
            <a:off x="778929" y="1981200"/>
            <a:ext cx="10622849" cy="1073150"/>
          </a:xfrm>
        </p:spPr>
        <p:txBody>
          <a:bodyPr anchor="b">
            <a:normAutofit/>
          </a:bodyPr>
          <a:lstStyle>
            <a:lvl1pPr algn="l">
              <a:defRPr sz="2475">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778929" y="3176059"/>
            <a:ext cx="9025467" cy="520900"/>
          </a:xfrm>
        </p:spPr>
        <p:txBody>
          <a:bodyPr>
            <a:normAutofit/>
          </a:bodyPr>
          <a:lstStyle>
            <a:lvl1pPr marL="0" indent="0" algn="l">
              <a:buNone/>
              <a:defRPr sz="2025"/>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Tree>
    <p:extLst>
      <p:ext uri="{BB962C8B-B14F-4D97-AF65-F5344CB8AC3E}">
        <p14:creationId xmlns:p14="http://schemas.microsoft.com/office/powerpoint/2010/main" val="2407640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8001" y="432000"/>
            <a:ext cx="11131200" cy="511174"/>
          </a:xfrm>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2246770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7999" y="1303200"/>
            <a:ext cx="5491801" cy="4586400"/>
          </a:xfrm>
        </p:spPr>
        <p:txBody>
          <a:bodyPr/>
          <a:lstStyle/>
          <a:p>
            <a:pPr lvl="0"/>
            <a:r>
              <a:rPr lang="en-US"/>
              <a:t>Click to edit Master text styles</a:t>
            </a:r>
          </a:p>
          <a:p>
            <a:pPr lvl="1"/>
            <a:r>
              <a:rPr lang="en-US"/>
              <a:t>Second level</a:t>
            </a:r>
          </a:p>
          <a:p>
            <a:pPr lvl="2"/>
            <a:r>
              <a:rPr lang="en-US"/>
              <a:t>Third level</a:t>
            </a:r>
          </a:p>
        </p:txBody>
      </p:sp>
      <p:sp>
        <p:nvSpPr>
          <p:cNvPr id="4" name="Content Placeholder 3"/>
          <p:cNvSpPr>
            <a:spLocks noGrp="1"/>
          </p:cNvSpPr>
          <p:nvPr>
            <p:ph sz="half" idx="2"/>
          </p:nvPr>
        </p:nvSpPr>
        <p:spPr>
          <a:xfrm>
            <a:off x="6172200" y="1303200"/>
            <a:ext cx="5488525" cy="4586400"/>
          </a:xfrm>
        </p:spPr>
        <p:txBody>
          <a:bodyPr/>
          <a:lstStyle/>
          <a:p>
            <a:pPr lvl="0"/>
            <a:r>
              <a:rPr lang="en-US"/>
              <a:t>Click to edit Master text styles</a:t>
            </a:r>
          </a:p>
          <a:p>
            <a:pPr lvl="1"/>
            <a:r>
              <a:rPr lang="en-US"/>
              <a:t>Second level</a:t>
            </a:r>
          </a:p>
          <a:p>
            <a:pPr lvl="2"/>
            <a:r>
              <a:rPr lang="en-US"/>
              <a:t>Third level</a:t>
            </a:r>
          </a:p>
        </p:txBody>
      </p:sp>
      <p:sp>
        <p:nvSpPr>
          <p:cNvPr id="7" name="Slide Number Placeholder 6"/>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18850415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5" name="Slide Number Placeholder 4"/>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2785184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5609939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862D1-1675-3B4F-9A6A-51B011948592}"/>
              </a:ext>
            </a:extLst>
          </p:cNvPr>
          <p:cNvSpPr>
            <a:spLocks noGrp="1"/>
          </p:cNvSpPr>
          <p:nvPr>
            <p:ph type="title" hasCustomPrompt="1"/>
          </p:nvPr>
        </p:nvSpPr>
        <p:spPr>
          <a:xfrm>
            <a:off x="439385" y="2101929"/>
            <a:ext cx="11313413" cy="535648"/>
          </a:xfrm>
          <a:prstGeom prst="rect">
            <a:avLst/>
          </a:prstGeom>
        </p:spPr>
        <p:txBody>
          <a:bodyPr/>
          <a:lstStyle>
            <a:lvl1pPr>
              <a:defRPr sz="3600" b="1">
                <a:solidFill>
                  <a:srgbClr val="7030A0"/>
                </a:solidFill>
              </a:defRPr>
            </a:lvl1pPr>
          </a:lstStyle>
          <a:p>
            <a:r>
              <a:rPr lang="en-GB" dirty="0"/>
              <a:t>Presentation title goes here</a:t>
            </a:r>
            <a:endParaRPr lang="en-US" dirty="0"/>
          </a:p>
        </p:txBody>
      </p:sp>
      <p:sp>
        <p:nvSpPr>
          <p:cNvPr id="3" name="Content Placeholder 2">
            <a:extLst>
              <a:ext uri="{FF2B5EF4-FFF2-40B4-BE49-F238E27FC236}">
                <a16:creationId xmlns:a16="http://schemas.microsoft.com/office/drawing/2014/main" id="{26A9FAFB-EEB1-B94B-953A-0FDF5C583B7B}"/>
              </a:ext>
            </a:extLst>
          </p:cNvPr>
          <p:cNvSpPr>
            <a:spLocks noGrp="1"/>
          </p:cNvSpPr>
          <p:nvPr>
            <p:ph idx="1" hasCustomPrompt="1"/>
          </p:nvPr>
        </p:nvSpPr>
        <p:spPr>
          <a:xfrm>
            <a:off x="439385" y="2767846"/>
            <a:ext cx="11313413" cy="365126"/>
          </a:xfrm>
          <a:prstGeom prst="rect">
            <a:avLst/>
          </a:prstGeom>
        </p:spPr>
        <p:txBody>
          <a:bodyPr/>
          <a:lstStyle>
            <a:lvl1pPr>
              <a:buFontTx/>
              <a:buNone/>
              <a:defRPr sz="2400">
                <a:solidFill>
                  <a:srgbClr val="7030A0"/>
                </a:solidFill>
                <a:latin typeface="+mj-lt"/>
              </a:defRPr>
            </a:lvl1pPr>
            <a:lvl2pPr>
              <a:buFontTx/>
              <a:buNone/>
              <a:defRPr>
                <a:solidFill>
                  <a:srgbClr val="7030A0"/>
                </a:solidFill>
                <a:latin typeface="+mj-lt"/>
              </a:defRPr>
            </a:lvl2pPr>
            <a:lvl3pPr>
              <a:buFontTx/>
              <a:buNone/>
              <a:defRPr>
                <a:solidFill>
                  <a:srgbClr val="7030A0"/>
                </a:solidFill>
                <a:latin typeface="+mj-lt"/>
              </a:defRPr>
            </a:lvl3pPr>
            <a:lvl4pPr>
              <a:buFontTx/>
              <a:buNone/>
              <a:defRPr>
                <a:solidFill>
                  <a:srgbClr val="7030A0"/>
                </a:solidFill>
                <a:latin typeface="+mj-lt"/>
              </a:defRPr>
            </a:lvl4pPr>
            <a:lvl5pPr>
              <a:buFontTx/>
              <a:buNone/>
              <a:defRPr>
                <a:solidFill>
                  <a:srgbClr val="7030A0"/>
                </a:solidFill>
                <a:latin typeface="+mj-lt"/>
              </a:defRPr>
            </a:lvl5pPr>
          </a:lstStyle>
          <a:p>
            <a:pPr lvl="0"/>
            <a:r>
              <a:rPr lang="en-GB" dirty="0"/>
              <a:t>Subtitle goes here</a:t>
            </a:r>
          </a:p>
        </p:txBody>
      </p:sp>
    </p:spTree>
    <p:extLst>
      <p:ext uri="{BB962C8B-B14F-4D97-AF65-F5344CB8AC3E}">
        <p14:creationId xmlns:p14="http://schemas.microsoft.com/office/powerpoint/2010/main" val="1824600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08296A4-9FA0-3A40-A16A-24E06DFFD123}"/>
              </a:ext>
            </a:extLst>
          </p:cNvPr>
          <p:cNvSpPr>
            <a:spLocks noGrp="1"/>
          </p:cNvSpPr>
          <p:nvPr>
            <p:ph type="title" hasCustomPrompt="1"/>
          </p:nvPr>
        </p:nvSpPr>
        <p:spPr>
          <a:xfrm>
            <a:off x="439385" y="2101929"/>
            <a:ext cx="11313413" cy="535648"/>
          </a:xfrm>
          <a:prstGeom prst="rect">
            <a:avLst/>
          </a:prstGeom>
        </p:spPr>
        <p:txBody>
          <a:bodyPr/>
          <a:lstStyle>
            <a:lvl1pPr>
              <a:defRPr sz="3600" b="1">
                <a:solidFill>
                  <a:srgbClr val="7030A0"/>
                </a:solidFill>
              </a:defRPr>
            </a:lvl1pPr>
          </a:lstStyle>
          <a:p>
            <a:r>
              <a:rPr lang="en-GB" dirty="0"/>
              <a:t>Section divider goes here</a:t>
            </a:r>
            <a:endParaRPr lang="en-US" dirty="0"/>
          </a:p>
        </p:txBody>
      </p:sp>
      <p:sp>
        <p:nvSpPr>
          <p:cNvPr id="10" name="Content Placeholder 2">
            <a:extLst>
              <a:ext uri="{FF2B5EF4-FFF2-40B4-BE49-F238E27FC236}">
                <a16:creationId xmlns:a16="http://schemas.microsoft.com/office/drawing/2014/main" id="{A7B03276-F0E3-3B48-8A60-2BC9ACE1A068}"/>
              </a:ext>
            </a:extLst>
          </p:cNvPr>
          <p:cNvSpPr>
            <a:spLocks noGrp="1"/>
          </p:cNvSpPr>
          <p:nvPr>
            <p:ph idx="1" hasCustomPrompt="1"/>
          </p:nvPr>
        </p:nvSpPr>
        <p:spPr>
          <a:xfrm>
            <a:off x="439385" y="2767846"/>
            <a:ext cx="11313413" cy="365126"/>
          </a:xfrm>
          <a:prstGeom prst="rect">
            <a:avLst/>
          </a:prstGeom>
        </p:spPr>
        <p:txBody>
          <a:bodyPr/>
          <a:lstStyle>
            <a:lvl1pPr>
              <a:buFontTx/>
              <a:buNone/>
              <a:defRPr sz="2400">
                <a:solidFill>
                  <a:srgbClr val="7030A0"/>
                </a:solidFill>
                <a:latin typeface="+mj-lt"/>
              </a:defRPr>
            </a:lvl1pPr>
            <a:lvl2pPr>
              <a:buFontTx/>
              <a:buNone/>
              <a:defRPr>
                <a:solidFill>
                  <a:srgbClr val="7030A0"/>
                </a:solidFill>
                <a:latin typeface="+mj-lt"/>
              </a:defRPr>
            </a:lvl2pPr>
            <a:lvl3pPr>
              <a:buFontTx/>
              <a:buNone/>
              <a:defRPr>
                <a:solidFill>
                  <a:srgbClr val="7030A0"/>
                </a:solidFill>
                <a:latin typeface="+mj-lt"/>
              </a:defRPr>
            </a:lvl3pPr>
            <a:lvl4pPr>
              <a:buFontTx/>
              <a:buNone/>
              <a:defRPr>
                <a:solidFill>
                  <a:srgbClr val="7030A0"/>
                </a:solidFill>
                <a:latin typeface="+mj-lt"/>
              </a:defRPr>
            </a:lvl4pPr>
            <a:lvl5pPr>
              <a:buFontTx/>
              <a:buNone/>
              <a:defRPr>
                <a:solidFill>
                  <a:srgbClr val="7030A0"/>
                </a:solidFill>
                <a:latin typeface="+mj-lt"/>
              </a:defRPr>
            </a:lvl5pPr>
          </a:lstStyle>
          <a:p>
            <a:pPr lvl="0"/>
            <a:r>
              <a:rPr lang="en-GB" dirty="0"/>
              <a:t>Subtitle goes here</a:t>
            </a:r>
          </a:p>
        </p:txBody>
      </p:sp>
    </p:spTree>
    <p:extLst>
      <p:ext uri="{BB962C8B-B14F-4D97-AF65-F5344CB8AC3E}">
        <p14:creationId xmlns:p14="http://schemas.microsoft.com/office/powerpoint/2010/main" val="1111502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32D1-BD1B-9B41-AF84-030CA4A06A90}"/>
              </a:ext>
            </a:extLst>
          </p:cNvPr>
          <p:cNvSpPr>
            <a:spLocks noGrp="1"/>
          </p:cNvSpPr>
          <p:nvPr>
            <p:ph type="title" hasCustomPrompt="1"/>
          </p:nvPr>
        </p:nvSpPr>
        <p:spPr>
          <a:xfrm>
            <a:off x="439200" y="365125"/>
            <a:ext cx="11313602" cy="1325563"/>
          </a:xfrm>
          <a:prstGeom prst="rect">
            <a:avLst/>
          </a:prstGeom>
        </p:spPr>
        <p:txBody>
          <a:bodyPr/>
          <a:lstStyle>
            <a:lvl1pPr>
              <a:defRPr sz="2400"/>
            </a:lvl1pPr>
          </a:lstStyle>
          <a:p>
            <a:r>
              <a:rPr lang="en-GB" dirty="0"/>
              <a:t>Presentation title two columns / picture</a:t>
            </a:r>
            <a:endParaRPr lang="en-US" dirty="0"/>
          </a:p>
        </p:txBody>
      </p:sp>
      <p:sp>
        <p:nvSpPr>
          <p:cNvPr id="3" name="Content Placeholder 2">
            <a:extLst>
              <a:ext uri="{FF2B5EF4-FFF2-40B4-BE49-F238E27FC236}">
                <a16:creationId xmlns:a16="http://schemas.microsoft.com/office/drawing/2014/main" id="{B51772C9-68D0-404D-9CC2-150EE9B0DC26}"/>
              </a:ext>
            </a:extLst>
          </p:cNvPr>
          <p:cNvSpPr>
            <a:spLocks noGrp="1"/>
          </p:cNvSpPr>
          <p:nvPr>
            <p:ph sz="half" idx="1"/>
          </p:nvPr>
        </p:nvSpPr>
        <p:spPr>
          <a:xfrm>
            <a:off x="439201" y="1825625"/>
            <a:ext cx="5448644" cy="4084521"/>
          </a:xfrm>
          <a:prstGeom prst="rect">
            <a:avLst/>
          </a:prstGeom>
        </p:spPr>
        <p:txBody>
          <a:bodyPr/>
          <a:lstStyle>
            <a:lvl1pPr>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2C6CC4AF-FF7A-BF43-BC46-C1C0F77FBCE8}"/>
              </a:ext>
            </a:extLst>
          </p:cNvPr>
          <p:cNvSpPr>
            <a:spLocks noGrp="1"/>
          </p:cNvSpPr>
          <p:nvPr>
            <p:ph sz="half" idx="2"/>
          </p:nvPr>
        </p:nvSpPr>
        <p:spPr>
          <a:xfrm>
            <a:off x="6304154" y="1825625"/>
            <a:ext cx="5448645" cy="4084521"/>
          </a:xfrm>
          <a:prstGeom prst="rect">
            <a:avLst/>
          </a:prstGeom>
        </p:spPr>
        <p:txBody>
          <a:bodyPr/>
          <a:lstStyle>
            <a:lvl1pPr>
              <a:buNone/>
              <a:defRPr sz="2400"/>
            </a:lvl1pPr>
          </a:lstStyle>
          <a:p>
            <a:pPr lvl="0"/>
            <a:r>
              <a:rPr lang="en-US"/>
              <a:t>Click to edit Master text styles</a:t>
            </a:r>
          </a:p>
        </p:txBody>
      </p:sp>
    </p:spTree>
    <p:extLst>
      <p:ext uri="{BB962C8B-B14F-4D97-AF65-F5344CB8AC3E}">
        <p14:creationId xmlns:p14="http://schemas.microsoft.com/office/powerpoint/2010/main" val="4140823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D32D1-BD1B-9B41-AF84-030CA4A06A90}"/>
              </a:ext>
            </a:extLst>
          </p:cNvPr>
          <p:cNvSpPr>
            <a:spLocks noGrp="1"/>
          </p:cNvSpPr>
          <p:nvPr>
            <p:ph type="title" hasCustomPrompt="1"/>
          </p:nvPr>
        </p:nvSpPr>
        <p:spPr>
          <a:xfrm>
            <a:off x="446049" y="365125"/>
            <a:ext cx="11306750" cy="1325563"/>
          </a:xfrm>
          <a:prstGeom prst="rect">
            <a:avLst/>
          </a:prstGeom>
        </p:spPr>
        <p:txBody>
          <a:bodyPr/>
          <a:lstStyle>
            <a:lvl1pPr>
              <a:defRPr sz="2400"/>
            </a:lvl1pPr>
          </a:lstStyle>
          <a:p>
            <a:r>
              <a:rPr lang="en-GB" dirty="0"/>
              <a:t>Presentation title one column / picture</a:t>
            </a:r>
            <a:endParaRPr lang="en-US" dirty="0"/>
          </a:p>
        </p:txBody>
      </p:sp>
      <p:sp>
        <p:nvSpPr>
          <p:cNvPr id="3" name="Content Placeholder 2">
            <a:extLst>
              <a:ext uri="{FF2B5EF4-FFF2-40B4-BE49-F238E27FC236}">
                <a16:creationId xmlns:a16="http://schemas.microsoft.com/office/drawing/2014/main" id="{B51772C9-68D0-404D-9CC2-150EE9B0DC26}"/>
              </a:ext>
            </a:extLst>
          </p:cNvPr>
          <p:cNvSpPr>
            <a:spLocks noGrp="1"/>
          </p:cNvSpPr>
          <p:nvPr>
            <p:ph sz="half" idx="1"/>
          </p:nvPr>
        </p:nvSpPr>
        <p:spPr>
          <a:xfrm>
            <a:off x="446049" y="1825625"/>
            <a:ext cx="11306750" cy="4351338"/>
          </a:xfrm>
          <a:prstGeom prst="rect">
            <a:avLst/>
          </a:prstGeom>
        </p:spPr>
        <p:txBody>
          <a:bodyPr/>
          <a:lstStyle>
            <a:lvl1pPr>
              <a:buNone/>
              <a:defRPr sz="2400"/>
            </a:lvl1pPr>
          </a:lstStyle>
          <a:p>
            <a:pPr lvl="0"/>
            <a:r>
              <a:rPr lang="en-US"/>
              <a:t>Click to edit Master text styles</a:t>
            </a:r>
          </a:p>
        </p:txBody>
      </p:sp>
    </p:spTree>
    <p:extLst>
      <p:ext uri="{BB962C8B-B14F-4D97-AF65-F5344CB8AC3E}">
        <p14:creationId xmlns:p14="http://schemas.microsoft.com/office/powerpoint/2010/main" val="2630210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objTx">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480828-6983-48AD-9E27-CBD3696F837E}" type="datetimeFigureOut">
              <a:rPr lang="en-US" dirty="0"/>
              <a:t>3/12/2025</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460663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7CD67-0644-446C-B2AD-1C09BF34F286}" type="datetimeFigureOut">
              <a:rPr lang="en-US" dirty="0"/>
              <a:t>3/12/2025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65544394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318EF0-62D9-F242-9F7C-33658F720C78}"/>
              </a:ext>
            </a:extLst>
          </p:cNvPr>
          <p:cNvSpPr>
            <a:spLocks noGrp="1"/>
          </p:cNvSpPr>
          <p:nvPr>
            <p:ph type="title"/>
          </p:nvPr>
        </p:nvSpPr>
        <p:spPr>
          <a:xfrm>
            <a:off x="669073" y="365125"/>
            <a:ext cx="106847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3047060-90BF-6949-9CB6-931BF6B90DE1}"/>
              </a:ext>
            </a:extLst>
          </p:cNvPr>
          <p:cNvSpPr>
            <a:spLocks noGrp="1"/>
          </p:cNvSpPr>
          <p:nvPr>
            <p:ph type="body" idx="1"/>
          </p:nvPr>
        </p:nvSpPr>
        <p:spPr>
          <a:xfrm>
            <a:off x="669073" y="1825625"/>
            <a:ext cx="1068472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Box 6">
            <a:extLst>
              <a:ext uri="{FF2B5EF4-FFF2-40B4-BE49-F238E27FC236}">
                <a16:creationId xmlns:a16="http://schemas.microsoft.com/office/drawing/2014/main" id="{97F729A5-7369-DA42-89F0-1C6FE2380121}"/>
              </a:ext>
            </a:extLst>
          </p:cNvPr>
          <p:cNvSpPr txBox="1"/>
          <p:nvPr userDrawn="1"/>
        </p:nvSpPr>
        <p:spPr>
          <a:xfrm>
            <a:off x="3216925" y="6279615"/>
            <a:ext cx="8535873" cy="338554"/>
          </a:xfrm>
          <a:prstGeom prst="rect">
            <a:avLst/>
          </a:prstGeom>
          <a:noFill/>
        </p:spPr>
        <p:txBody>
          <a:bodyPr wrap="square" rtlCol="0">
            <a:spAutoFit/>
          </a:bodyPr>
          <a:lstStyle/>
          <a:p>
            <a:pPr algn="r"/>
            <a:fld id="{3F5CCEBB-904A-6D40-BA4B-9803D6425421}" type="slidenum">
              <a:rPr lang="en-US" sz="1600" b="1" smtClean="0">
                <a:solidFill>
                  <a:schemeClr val="bg1"/>
                </a:solidFill>
                <a:latin typeface="+mj-lt"/>
              </a:rPr>
              <a:pPr algn="r"/>
              <a:t>‹#›</a:t>
            </a:fld>
            <a:endParaRPr lang="en-US" sz="1600" b="1" dirty="0">
              <a:solidFill>
                <a:schemeClr val="bg1"/>
              </a:solidFill>
              <a:latin typeface="+mj-lt"/>
            </a:endParaRPr>
          </a:p>
        </p:txBody>
      </p:sp>
    </p:spTree>
    <p:extLst>
      <p:ext uri="{BB962C8B-B14F-4D97-AF65-F5344CB8AC3E}">
        <p14:creationId xmlns:p14="http://schemas.microsoft.com/office/powerpoint/2010/main" val="948683133"/>
      </p:ext>
    </p:extLst>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60" r:id="rId4"/>
  </p:sldLayoutIdLst>
  <p:hf hdr="0" dt="0"/>
  <p:txStyles>
    <p:titleStyle>
      <a:lvl1pPr algn="l" defTabSz="914400" rtl="0" eaLnBrk="1" latinLnBrk="0" hangingPunct="1">
        <a:lnSpc>
          <a:spcPct val="90000"/>
        </a:lnSpc>
        <a:spcBef>
          <a:spcPct val="0"/>
        </a:spcBef>
        <a:buNone/>
        <a:defRPr sz="3600" b="1" kern="1200">
          <a:solidFill>
            <a:srgbClr val="7030A0"/>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030A0"/>
        </a:buClr>
        <a:buFont typeface="Arial" panose="020B0604020202020204" pitchFamily="34" charset="0"/>
        <a:buChar char="•"/>
        <a:defRPr sz="2800"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Clr>
          <a:srgbClr val="7030A0"/>
        </a:buClr>
        <a:buFont typeface="Arial" panose="020B0604020202020204" pitchFamily="34" charset="0"/>
        <a:buChar char="•"/>
        <a:defRPr sz="24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Clr>
          <a:srgbClr val="7030A0"/>
        </a:buClr>
        <a:buFont typeface="Arial" panose="020B0604020202020204" pitchFamily="34" charset="0"/>
        <a:buChar char="•"/>
        <a:defRPr sz="20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Clr>
          <a:srgbClr val="7030A0"/>
        </a:buClr>
        <a:buFont typeface="Arial" panose="020B0604020202020204" pitchFamily="34" charset="0"/>
        <a:buChar char="•"/>
        <a:defRPr sz="18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Clr>
          <a:srgbClr val="7030A0"/>
        </a:buClr>
        <a:buFont typeface="Arial" panose="020B0604020202020204" pitchFamily="34" charset="0"/>
        <a:buChar char="•"/>
        <a:defRPr sz="18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265638" y="3"/>
            <a:ext cx="1030828" cy="777277"/>
          </a:xfrm>
          <a:prstGeom prst="rect">
            <a:avLst/>
          </a:prstGeom>
        </p:spPr>
      </p:pic>
      <p:pic>
        <p:nvPicPr>
          <p:cNvPr id="9" name="Picture 8"/>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0906238" y="0"/>
            <a:ext cx="1285764" cy="1163838"/>
          </a:xfrm>
          <a:prstGeom prst="rect">
            <a:avLst/>
          </a:prstGeom>
        </p:spPr>
      </p:pic>
      <p:pic>
        <p:nvPicPr>
          <p:cNvPr id="10" name="Picture 9"/>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0" y="6134796"/>
            <a:ext cx="12192000" cy="723207"/>
          </a:xfrm>
          <a:prstGeom prst="rect">
            <a:avLst/>
          </a:prstGeom>
        </p:spPr>
      </p:pic>
      <p:sp>
        <p:nvSpPr>
          <p:cNvPr id="2" name="Title Placeholder 1"/>
          <p:cNvSpPr>
            <a:spLocks noGrp="1"/>
          </p:cNvSpPr>
          <p:nvPr>
            <p:ph type="title"/>
          </p:nvPr>
        </p:nvSpPr>
        <p:spPr>
          <a:xfrm>
            <a:off x="528001" y="431809"/>
            <a:ext cx="11132727" cy="5111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28001" y="1302984"/>
            <a:ext cx="11132727" cy="45870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endParaRPr lang="en-US" dirty="0"/>
          </a:p>
        </p:txBody>
      </p:sp>
      <p:sp>
        <p:nvSpPr>
          <p:cNvPr id="6" name="Slide Number Placeholder 5"/>
          <p:cNvSpPr>
            <a:spLocks noGrp="1"/>
          </p:cNvSpPr>
          <p:nvPr>
            <p:ph type="sldNum" sz="quarter" idx="4"/>
          </p:nvPr>
        </p:nvSpPr>
        <p:spPr>
          <a:xfrm>
            <a:off x="528000" y="6356354"/>
            <a:ext cx="1034101" cy="365125"/>
          </a:xfrm>
          <a:prstGeom prst="rect">
            <a:avLst/>
          </a:prstGeom>
        </p:spPr>
        <p:txBody>
          <a:bodyPr vert="horz" lIns="91440" tIns="45720" rIns="91440" bIns="45720" rtlCol="0" anchor="ctr"/>
          <a:lstStyle>
            <a:lvl1pPr algn="l">
              <a:defRPr sz="900" b="1">
                <a:solidFill>
                  <a:schemeClr val="bg1"/>
                </a:solidFill>
              </a:defRPr>
            </a:lvl1p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11632524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hf sldNum="0" hdr="0" dt="0"/>
  <p:txStyles>
    <p:titleStyle>
      <a:lvl1pPr algn="l" defTabSz="685800" rtl="0" eaLnBrk="1" latinLnBrk="0" hangingPunct="1">
        <a:lnSpc>
          <a:spcPct val="90000"/>
        </a:lnSpc>
        <a:spcBef>
          <a:spcPct val="0"/>
        </a:spcBef>
        <a:buNone/>
        <a:defRPr sz="1875" b="1" kern="1200">
          <a:solidFill>
            <a:schemeClr val="tx2"/>
          </a:solidFill>
          <a:latin typeface="+mj-lt"/>
          <a:ea typeface="+mj-ea"/>
          <a:cs typeface="+mj-cs"/>
        </a:defRPr>
      </a:lvl1pPr>
    </p:titleStyle>
    <p:bodyStyle>
      <a:lvl1pPr marL="135000" indent="-135000" algn="l" defTabSz="685800" rtl="0" eaLnBrk="1" latinLnBrk="0" hangingPunct="1">
        <a:lnSpc>
          <a:spcPct val="90000"/>
        </a:lnSpc>
        <a:spcBef>
          <a:spcPts val="750"/>
        </a:spcBef>
        <a:buFont typeface="Arial" panose="020B0604020202020204" pitchFamily="34" charset="0"/>
        <a:buChar char="•"/>
        <a:defRPr sz="900" kern="1200">
          <a:solidFill>
            <a:schemeClr val="tx1"/>
          </a:solidFill>
          <a:latin typeface="+mn-lt"/>
          <a:ea typeface="+mn-ea"/>
          <a:cs typeface="+mn-cs"/>
        </a:defRPr>
      </a:lvl1pPr>
      <a:lvl2pPr marL="270000" indent="-13500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2pPr>
      <a:lvl3pPr marL="405000" indent="-13500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318EF0-62D9-F242-9F7C-33658F720C78}"/>
              </a:ext>
            </a:extLst>
          </p:cNvPr>
          <p:cNvSpPr>
            <a:spLocks noGrp="1"/>
          </p:cNvSpPr>
          <p:nvPr>
            <p:ph type="title"/>
          </p:nvPr>
        </p:nvSpPr>
        <p:spPr>
          <a:xfrm>
            <a:off x="669073" y="365125"/>
            <a:ext cx="106847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3047060-90BF-6949-9CB6-931BF6B90DE1}"/>
              </a:ext>
            </a:extLst>
          </p:cNvPr>
          <p:cNvSpPr>
            <a:spLocks noGrp="1"/>
          </p:cNvSpPr>
          <p:nvPr>
            <p:ph type="body" idx="1"/>
          </p:nvPr>
        </p:nvSpPr>
        <p:spPr>
          <a:xfrm>
            <a:off x="669073" y="1825625"/>
            <a:ext cx="10684727"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extBox 6">
            <a:extLst>
              <a:ext uri="{FF2B5EF4-FFF2-40B4-BE49-F238E27FC236}">
                <a16:creationId xmlns:a16="http://schemas.microsoft.com/office/drawing/2014/main" id="{97F729A5-7369-DA42-89F0-1C6FE2380121}"/>
              </a:ext>
            </a:extLst>
          </p:cNvPr>
          <p:cNvSpPr txBox="1"/>
          <p:nvPr userDrawn="1"/>
        </p:nvSpPr>
        <p:spPr>
          <a:xfrm>
            <a:off x="3216925" y="6279615"/>
            <a:ext cx="8535873" cy="338554"/>
          </a:xfrm>
          <a:prstGeom prst="rect">
            <a:avLst/>
          </a:prstGeom>
          <a:noFill/>
        </p:spPr>
        <p:txBody>
          <a:bodyPr wrap="square" rtlCol="0">
            <a:spAutoFit/>
          </a:bodyPr>
          <a:lstStyle/>
          <a:p>
            <a:pPr algn="r"/>
            <a:fld id="{3F5CCEBB-904A-6D40-BA4B-9803D6425421}" type="slidenum">
              <a:rPr lang="en-US" sz="1600" b="1" smtClean="0">
                <a:solidFill>
                  <a:schemeClr val="bg1"/>
                </a:solidFill>
                <a:latin typeface="+mj-lt"/>
              </a:rPr>
              <a:pPr algn="r"/>
              <a:t>‹#›</a:t>
            </a:fld>
            <a:endParaRPr lang="en-US" sz="1600" b="1" dirty="0">
              <a:solidFill>
                <a:schemeClr val="bg1"/>
              </a:solidFill>
              <a:latin typeface="+mj-lt"/>
            </a:endParaRPr>
          </a:p>
        </p:txBody>
      </p:sp>
    </p:spTree>
    <p:extLst>
      <p:ext uri="{BB962C8B-B14F-4D97-AF65-F5344CB8AC3E}">
        <p14:creationId xmlns:p14="http://schemas.microsoft.com/office/powerpoint/2010/main" val="364550026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Lst>
  <p:hf hdr="0" dt="0"/>
  <p:txStyles>
    <p:titleStyle>
      <a:lvl1pPr algn="l" defTabSz="914400" rtl="0" eaLnBrk="1" latinLnBrk="0" hangingPunct="1">
        <a:lnSpc>
          <a:spcPct val="90000"/>
        </a:lnSpc>
        <a:spcBef>
          <a:spcPct val="0"/>
        </a:spcBef>
        <a:buNone/>
        <a:defRPr sz="3600" b="1" kern="1200">
          <a:solidFill>
            <a:srgbClr val="7030A0"/>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030A0"/>
        </a:buClr>
        <a:buFont typeface="Arial" panose="020B0604020202020204" pitchFamily="34" charset="0"/>
        <a:buChar char="•"/>
        <a:defRPr sz="2800" kern="1200">
          <a:solidFill>
            <a:schemeClr val="tx1"/>
          </a:solidFill>
          <a:latin typeface="+mj-lt"/>
          <a:ea typeface="+mn-ea"/>
          <a:cs typeface="+mn-cs"/>
        </a:defRPr>
      </a:lvl1pPr>
      <a:lvl2pPr marL="685800" indent="-228600" algn="l" defTabSz="914400" rtl="0" eaLnBrk="1" latinLnBrk="0" hangingPunct="1">
        <a:lnSpc>
          <a:spcPct val="90000"/>
        </a:lnSpc>
        <a:spcBef>
          <a:spcPts val="500"/>
        </a:spcBef>
        <a:buClr>
          <a:srgbClr val="7030A0"/>
        </a:buClr>
        <a:buFont typeface="Arial" panose="020B0604020202020204" pitchFamily="34" charset="0"/>
        <a:buChar char="•"/>
        <a:defRPr sz="2400" kern="1200">
          <a:solidFill>
            <a:schemeClr val="tx1"/>
          </a:solidFill>
          <a:latin typeface="+mj-lt"/>
          <a:ea typeface="+mn-ea"/>
          <a:cs typeface="+mn-cs"/>
        </a:defRPr>
      </a:lvl2pPr>
      <a:lvl3pPr marL="1143000" indent="-228600" algn="l" defTabSz="914400" rtl="0" eaLnBrk="1" latinLnBrk="0" hangingPunct="1">
        <a:lnSpc>
          <a:spcPct val="90000"/>
        </a:lnSpc>
        <a:spcBef>
          <a:spcPts val="500"/>
        </a:spcBef>
        <a:buClr>
          <a:srgbClr val="7030A0"/>
        </a:buClr>
        <a:buFont typeface="Arial" panose="020B0604020202020204" pitchFamily="34" charset="0"/>
        <a:buChar char="•"/>
        <a:defRPr sz="2000" kern="1200">
          <a:solidFill>
            <a:schemeClr val="tx1"/>
          </a:solidFill>
          <a:latin typeface="+mj-lt"/>
          <a:ea typeface="+mn-ea"/>
          <a:cs typeface="+mn-cs"/>
        </a:defRPr>
      </a:lvl3pPr>
      <a:lvl4pPr marL="1600200" indent="-228600" algn="l" defTabSz="914400" rtl="0" eaLnBrk="1" latinLnBrk="0" hangingPunct="1">
        <a:lnSpc>
          <a:spcPct val="90000"/>
        </a:lnSpc>
        <a:spcBef>
          <a:spcPts val="500"/>
        </a:spcBef>
        <a:buClr>
          <a:srgbClr val="7030A0"/>
        </a:buClr>
        <a:buFont typeface="Arial" panose="020B0604020202020204" pitchFamily="34" charset="0"/>
        <a:buChar char="•"/>
        <a:defRPr sz="1800" kern="1200">
          <a:solidFill>
            <a:schemeClr val="tx1"/>
          </a:solidFill>
          <a:latin typeface="+mj-lt"/>
          <a:ea typeface="+mn-ea"/>
          <a:cs typeface="+mn-cs"/>
        </a:defRPr>
      </a:lvl4pPr>
      <a:lvl5pPr marL="2057400" indent="-228600" algn="l" defTabSz="914400" rtl="0" eaLnBrk="1" latinLnBrk="0" hangingPunct="1">
        <a:lnSpc>
          <a:spcPct val="90000"/>
        </a:lnSpc>
        <a:spcBef>
          <a:spcPts val="500"/>
        </a:spcBef>
        <a:buClr>
          <a:srgbClr val="7030A0"/>
        </a:buClr>
        <a:buFont typeface="Arial" panose="020B0604020202020204" pitchFamily="34" charset="0"/>
        <a:buChar char="•"/>
        <a:defRPr sz="1800" kern="1200">
          <a:solidFill>
            <a:schemeClr val="tx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1.bin"/><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hyperlink" Target="https://svgsilh.com/3f51b5/image/310131.html" TargetMode="Externa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17275/CS_Behaviours_2018.pdf" TargetMode="External"/><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B5547-F2F2-0544-B4A7-1C6558521DED}"/>
              </a:ext>
            </a:extLst>
          </p:cNvPr>
          <p:cNvSpPr>
            <a:spLocks noGrp="1"/>
          </p:cNvSpPr>
          <p:nvPr>
            <p:ph type="title"/>
          </p:nvPr>
        </p:nvSpPr>
        <p:spPr/>
        <p:txBody>
          <a:bodyPr>
            <a:normAutofit fontScale="90000"/>
          </a:bodyPr>
          <a:lstStyle/>
          <a:p>
            <a:r>
              <a:rPr lang="en-US" dirty="0"/>
              <a:t>The Probation Service in Wales</a:t>
            </a:r>
          </a:p>
        </p:txBody>
      </p:sp>
      <p:sp>
        <p:nvSpPr>
          <p:cNvPr id="3" name="Content Placeholder 2">
            <a:extLst>
              <a:ext uri="{FF2B5EF4-FFF2-40B4-BE49-F238E27FC236}">
                <a16:creationId xmlns:a16="http://schemas.microsoft.com/office/drawing/2014/main" id="{FA6E8851-DDF6-464E-AF87-5B0ED924083B}"/>
              </a:ext>
            </a:extLst>
          </p:cNvPr>
          <p:cNvSpPr>
            <a:spLocks noGrp="1"/>
          </p:cNvSpPr>
          <p:nvPr>
            <p:ph idx="1"/>
          </p:nvPr>
        </p:nvSpPr>
        <p:spPr/>
        <p:txBody>
          <a:bodyPr>
            <a:normAutofit fontScale="92500" lnSpcReduction="10000"/>
          </a:bodyPr>
          <a:lstStyle/>
          <a:p>
            <a:r>
              <a:rPr lang="en-US" dirty="0"/>
              <a:t>An Overview</a:t>
            </a:r>
          </a:p>
        </p:txBody>
      </p:sp>
    </p:spTree>
    <p:extLst>
      <p:ext uri="{BB962C8B-B14F-4D97-AF65-F5344CB8AC3E}">
        <p14:creationId xmlns:p14="http://schemas.microsoft.com/office/powerpoint/2010/main" val="3696981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B1F19-7DAD-4E61-8111-B9BB2CC85A81}"/>
              </a:ext>
            </a:extLst>
          </p:cNvPr>
          <p:cNvSpPr>
            <a:spLocks noGrp="1"/>
          </p:cNvSpPr>
          <p:nvPr>
            <p:ph type="title"/>
          </p:nvPr>
        </p:nvSpPr>
        <p:spPr/>
        <p:txBody>
          <a:bodyPr/>
          <a:lstStyle/>
          <a:p>
            <a:r>
              <a:rPr lang="en-GB" dirty="0"/>
              <a:t>Where we sit within the Civil Service</a:t>
            </a:r>
          </a:p>
        </p:txBody>
      </p:sp>
      <p:graphicFrame>
        <p:nvGraphicFramePr>
          <p:cNvPr id="5" name="Content Placeholder 4">
            <a:extLst>
              <a:ext uri="{FF2B5EF4-FFF2-40B4-BE49-F238E27FC236}">
                <a16:creationId xmlns:a16="http://schemas.microsoft.com/office/drawing/2014/main" id="{8BB223B0-A4B9-40E7-B637-B2094561B658}"/>
              </a:ext>
            </a:extLst>
          </p:cNvPr>
          <p:cNvGraphicFramePr>
            <a:graphicFrameLocks noGrp="1"/>
          </p:cNvGraphicFramePr>
          <p:nvPr>
            <p:ph sz="half" idx="1"/>
          </p:nvPr>
        </p:nvGraphicFramePr>
        <p:xfrm>
          <a:off x="3040266" y="1553251"/>
          <a:ext cx="5448300" cy="4084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6759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A5F759-1104-4B5C-8C95-A495392FE51A}"/>
              </a:ext>
            </a:extLst>
          </p:cNvPr>
          <p:cNvSpPr txBox="1"/>
          <p:nvPr/>
        </p:nvSpPr>
        <p:spPr>
          <a:xfrm>
            <a:off x="1585701" y="1457778"/>
            <a:ext cx="10606299"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a:ea typeface="+mn-ea"/>
              <a:cs typeface="+mn-cs"/>
            </a:endParaRPr>
          </a:p>
        </p:txBody>
      </p:sp>
      <p:sp>
        <p:nvSpPr>
          <p:cNvPr id="6" name="Flowchart: Alternate Process 5">
            <a:extLst>
              <a:ext uri="{FF2B5EF4-FFF2-40B4-BE49-F238E27FC236}">
                <a16:creationId xmlns:a16="http://schemas.microsoft.com/office/drawing/2014/main" id="{5B43DE65-A803-48DE-A443-5054D4EB1F84}"/>
              </a:ext>
            </a:extLst>
          </p:cNvPr>
          <p:cNvSpPr/>
          <p:nvPr/>
        </p:nvSpPr>
        <p:spPr>
          <a:xfrm>
            <a:off x="5259268" y="2088258"/>
            <a:ext cx="2738128" cy="1575644"/>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white"/>
                </a:solidFill>
                <a:effectLst/>
                <a:uLnTx/>
                <a:uFillTx/>
                <a:latin typeface="Arial"/>
                <a:ea typeface="+mn-ea"/>
                <a:cs typeface="+mn-cs"/>
              </a:rPr>
              <a:t>Her Majesties Prison and Probation Service</a:t>
            </a:r>
          </a:p>
        </p:txBody>
      </p:sp>
      <p:sp>
        <p:nvSpPr>
          <p:cNvPr id="9" name="Flowchart: Alternate Process 8">
            <a:extLst>
              <a:ext uri="{FF2B5EF4-FFF2-40B4-BE49-F238E27FC236}">
                <a16:creationId xmlns:a16="http://schemas.microsoft.com/office/drawing/2014/main" id="{E27E5F36-4809-46E0-970E-03125F521112}"/>
              </a:ext>
            </a:extLst>
          </p:cNvPr>
          <p:cNvSpPr/>
          <p:nvPr/>
        </p:nvSpPr>
        <p:spPr>
          <a:xfrm>
            <a:off x="5850660" y="406087"/>
            <a:ext cx="1447800" cy="97283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Court Teams</a:t>
            </a:r>
          </a:p>
        </p:txBody>
      </p:sp>
      <p:sp>
        <p:nvSpPr>
          <p:cNvPr id="10" name="Flowchart: Alternate Process 9">
            <a:extLst>
              <a:ext uri="{FF2B5EF4-FFF2-40B4-BE49-F238E27FC236}">
                <a16:creationId xmlns:a16="http://schemas.microsoft.com/office/drawing/2014/main" id="{D7769005-E986-4C83-BF14-598D7F7B585F}"/>
              </a:ext>
            </a:extLst>
          </p:cNvPr>
          <p:cNvSpPr/>
          <p:nvPr/>
        </p:nvSpPr>
        <p:spPr>
          <a:xfrm>
            <a:off x="9081765" y="2043542"/>
            <a:ext cx="1447800" cy="97283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HMPPS Prisons</a:t>
            </a:r>
          </a:p>
        </p:txBody>
      </p:sp>
      <p:sp>
        <p:nvSpPr>
          <p:cNvPr id="11" name="Flowchart: Alternate Process 10">
            <a:extLst>
              <a:ext uri="{FF2B5EF4-FFF2-40B4-BE49-F238E27FC236}">
                <a16:creationId xmlns:a16="http://schemas.microsoft.com/office/drawing/2014/main" id="{F0F4E209-B0F2-4215-BFDA-D5D4E20BFA91}"/>
              </a:ext>
            </a:extLst>
          </p:cNvPr>
          <p:cNvSpPr/>
          <p:nvPr/>
        </p:nvSpPr>
        <p:spPr>
          <a:xfrm>
            <a:off x="1462879" y="2283216"/>
            <a:ext cx="1641933" cy="1050280"/>
          </a:xfrm>
          <a:prstGeom prst="flowChartAlternate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Offender Management</a:t>
            </a:r>
          </a:p>
        </p:txBody>
      </p:sp>
      <p:sp>
        <p:nvSpPr>
          <p:cNvPr id="12" name="Flowchart: Alternate Process 11">
            <a:extLst>
              <a:ext uri="{FF2B5EF4-FFF2-40B4-BE49-F238E27FC236}">
                <a16:creationId xmlns:a16="http://schemas.microsoft.com/office/drawing/2014/main" id="{EDDAEE56-94D5-44FF-A010-2EE0EDB8AC55}"/>
              </a:ext>
            </a:extLst>
          </p:cNvPr>
          <p:cNvSpPr/>
          <p:nvPr/>
        </p:nvSpPr>
        <p:spPr>
          <a:xfrm>
            <a:off x="9924827" y="3788929"/>
            <a:ext cx="1936146" cy="83008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Offender Management Unit</a:t>
            </a:r>
          </a:p>
        </p:txBody>
      </p:sp>
      <p:sp>
        <p:nvSpPr>
          <p:cNvPr id="14" name="Flowchart: Alternate Process 13">
            <a:extLst>
              <a:ext uri="{FF2B5EF4-FFF2-40B4-BE49-F238E27FC236}">
                <a16:creationId xmlns:a16="http://schemas.microsoft.com/office/drawing/2014/main" id="{435BCEC0-E70B-447A-9747-44A8E9AD3988}"/>
              </a:ext>
            </a:extLst>
          </p:cNvPr>
          <p:cNvSpPr/>
          <p:nvPr/>
        </p:nvSpPr>
        <p:spPr>
          <a:xfrm>
            <a:off x="7689093" y="3970043"/>
            <a:ext cx="1936146" cy="83008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Resettlement</a:t>
            </a:r>
          </a:p>
        </p:txBody>
      </p:sp>
      <p:sp>
        <p:nvSpPr>
          <p:cNvPr id="15" name="Flowchart: Alternate Process 14">
            <a:extLst>
              <a:ext uri="{FF2B5EF4-FFF2-40B4-BE49-F238E27FC236}">
                <a16:creationId xmlns:a16="http://schemas.microsoft.com/office/drawing/2014/main" id="{103219C2-6F70-42B7-B824-AB47082F41E4}"/>
              </a:ext>
            </a:extLst>
          </p:cNvPr>
          <p:cNvSpPr/>
          <p:nvPr/>
        </p:nvSpPr>
        <p:spPr>
          <a:xfrm>
            <a:off x="328928" y="3964099"/>
            <a:ext cx="1984120" cy="72836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Victim Liaison Unit</a:t>
            </a:r>
          </a:p>
        </p:txBody>
      </p:sp>
      <p:sp>
        <p:nvSpPr>
          <p:cNvPr id="16" name="Flowchart: Alternate Process 15">
            <a:extLst>
              <a:ext uri="{FF2B5EF4-FFF2-40B4-BE49-F238E27FC236}">
                <a16:creationId xmlns:a16="http://schemas.microsoft.com/office/drawing/2014/main" id="{D2AB5F73-E63B-4E80-902E-9187834A9DB6}"/>
              </a:ext>
            </a:extLst>
          </p:cNvPr>
          <p:cNvSpPr/>
          <p:nvPr/>
        </p:nvSpPr>
        <p:spPr>
          <a:xfrm>
            <a:off x="3519420" y="2708481"/>
            <a:ext cx="1447800" cy="972839"/>
          </a:xfrm>
          <a:prstGeom prst="flowChartAlternateProcess">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Probation </a:t>
            </a:r>
          </a:p>
        </p:txBody>
      </p:sp>
      <p:sp>
        <p:nvSpPr>
          <p:cNvPr id="17" name="Flowchart: Alternate Process 16">
            <a:extLst>
              <a:ext uri="{FF2B5EF4-FFF2-40B4-BE49-F238E27FC236}">
                <a16:creationId xmlns:a16="http://schemas.microsoft.com/office/drawing/2014/main" id="{FD7B7409-3228-4BEC-A3F4-B155FFDF2C6F}"/>
              </a:ext>
            </a:extLst>
          </p:cNvPr>
          <p:cNvSpPr/>
          <p:nvPr/>
        </p:nvSpPr>
        <p:spPr>
          <a:xfrm>
            <a:off x="296610" y="5092368"/>
            <a:ext cx="1984120" cy="72836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Interventions</a:t>
            </a:r>
          </a:p>
        </p:txBody>
      </p:sp>
      <p:sp>
        <p:nvSpPr>
          <p:cNvPr id="18" name="Flowchart: Alternate Process 17">
            <a:extLst>
              <a:ext uri="{FF2B5EF4-FFF2-40B4-BE49-F238E27FC236}">
                <a16:creationId xmlns:a16="http://schemas.microsoft.com/office/drawing/2014/main" id="{02E1A553-DCD9-41F7-9611-F0C56E1C961B}"/>
              </a:ext>
            </a:extLst>
          </p:cNvPr>
          <p:cNvSpPr/>
          <p:nvPr/>
        </p:nvSpPr>
        <p:spPr>
          <a:xfrm>
            <a:off x="4342421" y="4504301"/>
            <a:ext cx="1283735" cy="515145"/>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CORRE</a:t>
            </a:r>
          </a:p>
        </p:txBody>
      </p:sp>
      <p:sp>
        <p:nvSpPr>
          <p:cNvPr id="19" name="Flowchart: Alternate Process 18">
            <a:extLst>
              <a:ext uri="{FF2B5EF4-FFF2-40B4-BE49-F238E27FC236}">
                <a16:creationId xmlns:a16="http://schemas.microsoft.com/office/drawing/2014/main" id="{6893E4C5-4856-4B33-86CD-1249943C6D5C}"/>
              </a:ext>
            </a:extLst>
          </p:cNvPr>
          <p:cNvSpPr/>
          <p:nvPr/>
        </p:nvSpPr>
        <p:spPr>
          <a:xfrm>
            <a:off x="5752735" y="4345938"/>
            <a:ext cx="1447800" cy="97283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Approved Premises</a:t>
            </a:r>
          </a:p>
        </p:txBody>
      </p:sp>
      <p:cxnSp>
        <p:nvCxnSpPr>
          <p:cNvPr id="20" name="Straight Arrow Connector 19">
            <a:extLst>
              <a:ext uri="{FF2B5EF4-FFF2-40B4-BE49-F238E27FC236}">
                <a16:creationId xmlns:a16="http://schemas.microsoft.com/office/drawing/2014/main" id="{ED9B3232-8B90-49DB-99E5-2D33ED389640}"/>
              </a:ext>
            </a:extLst>
          </p:cNvPr>
          <p:cNvCxnSpPr>
            <a:cxnSpLocks/>
          </p:cNvCxnSpPr>
          <p:nvPr/>
        </p:nvCxnSpPr>
        <p:spPr>
          <a:xfrm flipH="1" flipV="1">
            <a:off x="3167096" y="2726331"/>
            <a:ext cx="327646" cy="2301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1C0C36E4-AC66-4037-8D8F-EDC5C681039E}"/>
              </a:ext>
            </a:extLst>
          </p:cNvPr>
          <p:cNvCxnSpPr>
            <a:cxnSpLocks/>
          </p:cNvCxnSpPr>
          <p:nvPr/>
        </p:nvCxnSpPr>
        <p:spPr>
          <a:xfrm flipH="1">
            <a:off x="6618508" y="3788929"/>
            <a:ext cx="1" cy="4662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ABFF44D7-D152-4EA0-B236-143432B0F914}"/>
              </a:ext>
            </a:extLst>
          </p:cNvPr>
          <p:cNvCxnSpPr>
            <a:cxnSpLocks/>
          </p:cNvCxnSpPr>
          <p:nvPr/>
        </p:nvCxnSpPr>
        <p:spPr>
          <a:xfrm>
            <a:off x="7618507" y="1512382"/>
            <a:ext cx="1196029" cy="8170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B545EC7-8455-4C1E-900D-59F57EE5AC86}"/>
              </a:ext>
            </a:extLst>
          </p:cNvPr>
          <p:cNvCxnSpPr/>
          <p:nvPr/>
        </p:nvCxnSpPr>
        <p:spPr>
          <a:xfrm flipH="1">
            <a:off x="8944273" y="3248759"/>
            <a:ext cx="444295" cy="4013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CC3AC63E-B342-4234-B664-1597DD5D40EF}"/>
              </a:ext>
            </a:extLst>
          </p:cNvPr>
          <p:cNvCxnSpPr>
            <a:cxnSpLocks/>
          </p:cNvCxnSpPr>
          <p:nvPr/>
        </p:nvCxnSpPr>
        <p:spPr>
          <a:xfrm>
            <a:off x="10571167" y="3235603"/>
            <a:ext cx="391220" cy="2899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12A5562-1C8B-49ED-9708-B4B04609AA46}"/>
              </a:ext>
            </a:extLst>
          </p:cNvPr>
          <p:cNvCxnSpPr>
            <a:cxnSpLocks/>
          </p:cNvCxnSpPr>
          <p:nvPr/>
        </p:nvCxnSpPr>
        <p:spPr>
          <a:xfrm flipH="1">
            <a:off x="4207709" y="4008693"/>
            <a:ext cx="40667" cy="14439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5CB707CB-1286-4F50-931E-D7E9702893EA}"/>
              </a:ext>
            </a:extLst>
          </p:cNvPr>
          <p:cNvCxnSpPr>
            <a:cxnSpLocks/>
          </p:cNvCxnSpPr>
          <p:nvPr/>
        </p:nvCxnSpPr>
        <p:spPr>
          <a:xfrm flipH="1">
            <a:off x="7298460" y="3054658"/>
            <a:ext cx="1565494" cy="120054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8F2451B-2A6C-4B86-AAD6-C6015D578AF9}"/>
              </a:ext>
            </a:extLst>
          </p:cNvPr>
          <p:cNvCxnSpPr>
            <a:cxnSpLocks/>
          </p:cNvCxnSpPr>
          <p:nvPr/>
        </p:nvCxnSpPr>
        <p:spPr>
          <a:xfrm flipV="1">
            <a:off x="3029627" y="1693951"/>
            <a:ext cx="513766" cy="5681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6C4DB480-1B31-4F2C-B2BD-576A214654CD}"/>
              </a:ext>
            </a:extLst>
          </p:cNvPr>
          <p:cNvCxnSpPr>
            <a:cxnSpLocks/>
          </p:cNvCxnSpPr>
          <p:nvPr/>
        </p:nvCxnSpPr>
        <p:spPr>
          <a:xfrm flipH="1">
            <a:off x="4762089" y="1561092"/>
            <a:ext cx="994359" cy="9926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B3B3DD09-E4CB-4C66-930B-5F54691EE2C4}"/>
              </a:ext>
            </a:extLst>
          </p:cNvPr>
          <p:cNvCxnSpPr>
            <a:cxnSpLocks/>
          </p:cNvCxnSpPr>
          <p:nvPr/>
        </p:nvCxnSpPr>
        <p:spPr>
          <a:xfrm flipH="1">
            <a:off x="2446632" y="3466441"/>
            <a:ext cx="829593" cy="7044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8F9A36A8-FB10-40A1-AF09-BDDF5EB54B6C}"/>
              </a:ext>
            </a:extLst>
          </p:cNvPr>
          <p:cNvCxnSpPr>
            <a:cxnSpLocks/>
          </p:cNvCxnSpPr>
          <p:nvPr/>
        </p:nvCxnSpPr>
        <p:spPr>
          <a:xfrm flipH="1" flipV="1">
            <a:off x="1953217" y="1705473"/>
            <a:ext cx="300058" cy="4082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CF08222A-441A-4ABA-A438-397FB7A35DC1}"/>
              </a:ext>
            </a:extLst>
          </p:cNvPr>
          <p:cNvCxnSpPr>
            <a:cxnSpLocks/>
          </p:cNvCxnSpPr>
          <p:nvPr/>
        </p:nvCxnSpPr>
        <p:spPr>
          <a:xfrm flipV="1">
            <a:off x="8075548" y="2587707"/>
            <a:ext cx="834972" cy="2673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D4BD444C-211F-4E35-A2C9-4935CD54C976}"/>
              </a:ext>
            </a:extLst>
          </p:cNvPr>
          <p:cNvCxnSpPr>
            <a:cxnSpLocks/>
          </p:cNvCxnSpPr>
          <p:nvPr/>
        </p:nvCxnSpPr>
        <p:spPr>
          <a:xfrm>
            <a:off x="4610728" y="3900523"/>
            <a:ext cx="313721" cy="5408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3" name="Flowchart: Alternate Process 52">
            <a:extLst>
              <a:ext uri="{FF2B5EF4-FFF2-40B4-BE49-F238E27FC236}">
                <a16:creationId xmlns:a16="http://schemas.microsoft.com/office/drawing/2014/main" id="{638E4003-C048-4F14-88E3-7055BE24AC72}"/>
              </a:ext>
            </a:extLst>
          </p:cNvPr>
          <p:cNvSpPr/>
          <p:nvPr/>
        </p:nvSpPr>
        <p:spPr>
          <a:xfrm>
            <a:off x="3266191" y="5595391"/>
            <a:ext cx="1984120" cy="72836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Community Payback</a:t>
            </a:r>
          </a:p>
        </p:txBody>
      </p:sp>
      <p:sp>
        <p:nvSpPr>
          <p:cNvPr id="54" name="Flowchart: Alternate Process 53">
            <a:extLst>
              <a:ext uri="{FF2B5EF4-FFF2-40B4-BE49-F238E27FC236}">
                <a16:creationId xmlns:a16="http://schemas.microsoft.com/office/drawing/2014/main" id="{B6C5E777-3DEE-4911-A13B-6C6AA0928028}"/>
              </a:ext>
            </a:extLst>
          </p:cNvPr>
          <p:cNvSpPr/>
          <p:nvPr/>
        </p:nvSpPr>
        <p:spPr>
          <a:xfrm>
            <a:off x="2580979" y="4761873"/>
            <a:ext cx="1517163" cy="728363"/>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Restorative Justice</a:t>
            </a:r>
          </a:p>
        </p:txBody>
      </p:sp>
      <p:cxnSp>
        <p:nvCxnSpPr>
          <p:cNvPr id="56" name="Straight Arrow Connector 55">
            <a:extLst>
              <a:ext uri="{FF2B5EF4-FFF2-40B4-BE49-F238E27FC236}">
                <a16:creationId xmlns:a16="http://schemas.microsoft.com/office/drawing/2014/main" id="{46A4FCEF-219C-4070-B16E-2F7941A30D02}"/>
              </a:ext>
            </a:extLst>
          </p:cNvPr>
          <p:cNvCxnSpPr>
            <a:cxnSpLocks/>
          </p:cNvCxnSpPr>
          <p:nvPr/>
        </p:nvCxnSpPr>
        <p:spPr>
          <a:xfrm flipH="1">
            <a:off x="2393367" y="3624677"/>
            <a:ext cx="1125701" cy="12271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C4746683-0580-432C-AD61-AF8901C967AE}"/>
              </a:ext>
            </a:extLst>
          </p:cNvPr>
          <p:cNvCxnSpPr>
            <a:cxnSpLocks/>
          </p:cNvCxnSpPr>
          <p:nvPr/>
        </p:nvCxnSpPr>
        <p:spPr>
          <a:xfrm>
            <a:off x="5170723" y="3907606"/>
            <a:ext cx="614735" cy="368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3" name="Flowchart: Alternate Process 62">
            <a:extLst>
              <a:ext uri="{FF2B5EF4-FFF2-40B4-BE49-F238E27FC236}">
                <a16:creationId xmlns:a16="http://schemas.microsoft.com/office/drawing/2014/main" id="{EF760D70-5D22-4424-8037-73E348E0FD54}"/>
              </a:ext>
            </a:extLst>
          </p:cNvPr>
          <p:cNvSpPr/>
          <p:nvPr/>
        </p:nvSpPr>
        <p:spPr>
          <a:xfrm>
            <a:off x="9200927" y="732634"/>
            <a:ext cx="1447800" cy="97283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Youth Offending Service</a:t>
            </a:r>
          </a:p>
        </p:txBody>
      </p:sp>
      <p:cxnSp>
        <p:nvCxnSpPr>
          <p:cNvPr id="64" name="Straight Arrow Connector 63">
            <a:extLst>
              <a:ext uri="{FF2B5EF4-FFF2-40B4-BE49-F238E27FC236}">
                <a16:creationId xmlns:a16="http://schemas.microsoft.com/office/drawing/2014/main" id="{0A7AF522-B433-40DE-864F-FDE646F3E76C}"/>
              </a:ext>
            </a:extLst>
          </p:cNvPr>
          <p:cNvCxnSpPr>
            <a:cxnSpLocks/>
          </p:cNvCxnSpPr>
          <p:nvPr/>
        </p:nvCxnSpPr>
        <p:spPr>
          <a:xfrm>
            <a:off x="7618507" y="1236919"/>
            <a:ext cx="132576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FC0099F1-6715-41AB-826D-62B3042BC6E8}"/>
              </a:ext>
            </a:extLst>
          </p:cNvPr>
          <p:cNvCxnSpPr>
            <a:cxnSpLocks/>
          </p:cNvCxnSpPr>
          <p:nvPr/>
        </p:nvCxnSpPr>
        <p:spPr>
          <a:xfrm flipH="1">
            <a:off x="3572333" y="3806224"/>
            <a:ext cx="314239" cy="9298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7" name="Flowchart: Alternate Process 86">
            <a:extLst>
              <a:ext uri="{FF2B5EF4-FFF2-40B4-BE49-F238E27FC236}">
                <a16:creationId xmlns:a16="http://schemas.microsoft.com/office/drawing/2014/main" id="{BD4EC763-5F03-404D-8300-611566F52C4B}"/>
              </a:ext>
            </a:extLst>
          </p:cNvPr>
          <p:cNvSpPr/>
          <p:nvPr/>
        </p:nvSpPr>
        <p:spPr>
          <a:xfrm>
            <a:off x="3283038" y="946399"/>
            <a:ext cx="1806197" cy="55077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IOM/WISDOM</a:t>
            </a:r>
          </a:p>
        </p:txBody>
      </p:sp>
      <p:sp>
        <p:nvSpPr>
          <p:cNvPr id="88" name="Flowchart: Alternate Process 87">
            <a:extLst>
              <a:ext uri="{FF2B5EF4-FFF2-40B4-BE49-F238E27FC236}">
                <a16:creationId xmlns:a16="http://schemas.microsoft.com/office/drawing/2014/main" id="{23B8370B-6730-409D-9860-70199013C35E}"/>
              </a:ext>
            </a:extLst>
          </p:cNvPr>
          <p:cNvSpPr/>
          <p:nvPr/>
        </p:nvSpPr>
        <p:spPr>
          <a:xfrm>
            <a:off x="1345191" y="528437"/>
            <a:ext cx="1806197" cy="550779"/>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Women’s Pathfinder</a:t>
            </a:r>
          </a:p>
        </p:txBody>
      </p:sp>
      <p:sp>
        <p:nvSpPr>
          <p:cNvPr id="89" name="Flowchart: Alternate Process 88">
            <a:extLst>
              <a:ext uri="{FF2B5EF4-FFF2-40B4-BE49-F238E27FC236}">
                <a16:creationId xmlns:a16="http://schemas.microsoft.com/office/drawing/2014/main" id="{326B5D09-2416-4308-B90B-BF844AA3C5EC}"/>
              </a:ext>
            </a:extLst>
          </p:cNvPr>
          <p:cNvSpPr/>
          <p:nvPr/>
        </p:nvSpPr>
        <p:spPr>
          <a:xfrm>
            <a:off x="70825" y="1300074"/>
            <a:ext cx="1833245" cy="57574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Short Term Sentence Team</a:t>
            </a:r>
          </a:p>
        </p:txBody>
      </p:sp>
      <p:cxnSp>
        <p:nvCxnSpPr>
          <p:cNvPr id="99" name="Straight Arrow Connector 98">
            <a:extLst>
              <a:ext uri="{FF2B5EF4-FFF2-40B4-BE49-F238E27FC236}">
                <a16:creationId xmlns:a16="http://schemas.microsoft.com/office/drawing/2014/main" id="{2CD345E0-18F5-4B4D-AFF9-52F38C0950FE}"/>
              </a:ext>
            </a:extLst>
          </p:cNvPr>
          <p:cNvCxnSpPr>
            <a:cxnSpLocks/>
          </p:cNvCxnSpPr>
          <p:nvPr/>
        </p:nvCxnSpPr>
        <p:spPr>
          <a:xfrm flipV="1">
            <a:off x="2641451" y="1300074"/>
            <a:ext cx="19218" cy="719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8F95DC0A-C69E-43B8-BF11-44B720C04AAC}"/>
              </a:ext>
            </a:extLst>
          </p:cNvPr>
          <p:cNvCxnSpPr>
            <a:cxnSpLocks/>
          </p:cNvCxnSpPr>
          <p:nvPr/>
        </p:nvCxnSpPr>
        <p:spPr>
          <a:xfrm flipH="1">
            <a:off x="916622" y="2447854"/>
            <a:ext cx="464189" cy="2735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5" name="Flowchart: Alternate Process 104">
            <a:extLst>
              <a:ext uri="{FF2B5EF4-FFF2-40B4-BE49-F238E27FC236}">
                <a16:creationId xmlns:a16="http://schemas.microsoft.com/office/drawing/2014/main" id="{3BF14BC1-C7B1-4D03-A870-75062250E380}"/>
              </a:ext>
            </a:extLst>
          </p:cNvPr>
          <p:cNvSpPr/>
          <p:nvPr/>
        </p:nvSpPr>
        <p:spPr>
          <a:xfrm>
            <a:off x="65333" y="2761398"/>
            <a:ext cx="1234827" cy="97121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rial"/>
                <a:ea typeface="+mn-ea"/>
                <a:cs typeface="+mn-cs"/>
              </a:rPr>
              <a:t>National Security Division</a:t>
            </a:r>
          </a:p>
        </p:txBody>
      </p:sp>
      <p:cxnSp>
        <p:nvCxnSpPr>
          <p:cNvPr id="107" name="Straight Arrow Connector 106">
            <a:extLst>
              <a:ext uri="{FF2B5EF4-FFF2-40B4-BE49-F238E27FC236}">
                <a16:creationId xmlns:a16="http://schemas.microsoft.com/office/drawing/2014/main" id="{A2636B34-09B5-423D-B08C-0A97DAC52DE8}"/>
              </a:ext>
            </a:extLst>
          </p:cNvPr>
          <p:cNvCxnSpPr>
            <a:cxnSpLocks/>
          </p:cNvCxnSpPr>
          <p:nvPr/>
        </p:nvCxnSpPr>
        <p:spPr>
          <a:xfrm flipH="1">
            <a:off x="4940175" y="2952902"/>
            <a:ext cx="6510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0C18FC81-D9E9-4B7E-8113-23D56B1DAF48}"/>
              </a:ext>
            </a:extLst>
          </p:cNvPr>
          <p:cNvCxnSpPr>
            <a:cxnSpLocks/>
          </p:cNvCxnSpPr>
          <p:nvPr/>
        </p:nvCxnSpPr>
        <p:spPr>
          <a:xfrm flipV="1">
            <a:off x="6707055" y="1512382"/>
            <a:ext cx="12726" cy="5032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8267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 name="Object 29">
            <a:extLst>
              <a:ext uri="{FF2B5EF4-FFF2-40B4-BE49-F238E27FC236}">
                <a16:creationId xmlns:a16="http://schemas.microsoft.com/office/drawing/2014/main" id="{4E5A8E30-3A11-4900-86EA-CC4C186EA2CC}"/>
              </a:ext>
            </a:extLst>
          </p:cNvPr>
          <p:cNvGraphicFramePr>
            <a:graphicFrameLocks noChangeAspect="1"/>
          </p:cNvGraphicFramePr>
          <p:nvPr>
            <p:extLst>
              <p:ext uri="{D42A27DB-BD31-4B8C-83A1-F6EECF244321}">
                <p14:modId xmlns:p14="http://schemas.microsoft.com/office/powerpoint/2010/main" val="570536932"/>
              </p:ext>
            </p:extLst>
          </p:nvPr>
        </p:nvGraphicFramePr>
        <p:xfrm>
          <a:off x="7183277" y="393053"/>
          <a:ext cx="3986963" cy="5639247"/>
        </p:xfrm>
        <a:graphic>
          <a:graphicData uri="http://schemas.openxmlformats.org/presentationml/2006/ole">
            <mc:AlternateContent xmlns:mc="http://schemas.openxmlformats.org/markup-compatibility/2006">
              <mc:Choice xmlns:v="urn:schemas-microsoft-com:vml" Requires="v">
                <p:oleObj name="Acrobat Document" r:id="rId2" imgW="8019941" imgH="11344187" progId="AcroExch.Document.DC">
                  <p:embed/>
                </p:oleObj>
              </mc:Choice>
              <mc:Fallback>
                <p:oleObj name="Acrobat Document" r:id="rId2" imgW="8019941" imgH="11344187" progId="AcroExch.Document.DC">
                  <p:embed/>
                  <p:pic>
                    <p:nvPicPr>
                      <p:cNvPr id="30" name="Object 29">
                        <a:extLst>
                          <a:ext uri="{FF2B5EF4-FFF2-40B4-BE49-F238E27FC236}">
                            <a16:creationId xmlns:a16="http://schemas.microsoft.com/office/drawing/2014/main" id="{4E5A8E30-3A11-4900-86EA-CC4C186EA2CC}"/>
                          </a:ext>
                        </a:extLst>
                      </p:cNvPr>
                      <p:cNvPicPr/>
                      <p:nvPr/>
                    </p:nvPicPr>
                    <p:blipFill>
                      <a:blip r:embed="rId3"/>
                      <a:stretch>
                        <a:fillRect/>
                      </a:stretch>
                    </p:blipFill>
                    <p:spPr>
                      <a:xfrm>
                        <a:off x="7183277" y="393053"/>
                        <a:ext cx="3986963" cy="5639247"/>
                      </a:xfrm>
                      <a:prstGeom prst="rect">
                        <a:avLst/>
                      </a:prstGeom>
                    </p:spPr>
                  </p:pic>
                </p:oleObj>
              </mc:Fallback>
            </mc:AlternateContent>
          </a:graphicData>
        </a:graphic>
      </p:graphicFrame>
      <p:sp>
        <p:nvSpPr>
          <p:cNvPr id="5" name="Title 1">
            <a:extLst>
              <a:ext uri="{FF2B5EF4-FFF2-40B4-BE49-F238E27FC236}">
                <a16:creationId xmlns:a16="http://schemas.microsoft.com/office/drawing/2014/main" id="{7F0B72B5-F0B5-4D37-8132-B5A5E2CBDD4E}"/>
              </a:ext>
            </a:extLst>
          </p:cNvPr>
          <p:cNvSpPr>
            <a:spLocks noGrp="1"/>
          </p:cNvSpPr>
          <p:nvPr>
            <p:ph type="title"/>
          </p:nvPr>
        </p:nvSpPr>
        <p:spPr>
          <a:xfrm>
            <a:off x="439200" y="17029"/>
            <a:ext cx="11313602" cy="1325563"/>
          </a:xfrm>
        </p:spPr>
        <p:txBody>
          <a:bodyPr/>
          <a:lstStyle/>
          <a:p>
            <a:r>
              <a:rPr lang="en-GB" dirty="0"/>
              <a:t>Who We Are</a:t>
            </a:r>
          </a:p>
        </p:txBody>
      </p:sp>
      <p:grpSp>
        <p:nvGrpSpPr>
          <p:cNvPr id="14" name="Group 13">
            <a:extLst>
              <a:ext uri="{FF2B5EF4-FFF2-40B4-BE49-F238E27FC236}">
                <a16:creationId xmlns:a16="http://schemas.microsoft.com/office/drawing/2014/main" id="{A3BE6C40-E277-4B67-BF74-4FDA08B671EC}"/>
              </a:ext>
            </a:extLst>
          </p:cNvPr>
          <p:cNvGrpSpPr/>
          <p:nvPr/>
        </p:nvGrpSpPr>
        <p:grpSpPr>
          <a:xfrm>
            <a:off x="249747" y="1615863"/>
            <a:ext cx="3104235" cy="1975244"/>
            <a:chOff x="87432" y="2399"/>
            <a:chExt cx="1843592" cy="1106155"/>
          </a:xfrm>
          <a:solidFill>
            <a:srgbClr val="5C3183"/>
          </a:solidFill>
        </p:grpSpPr>
        <p:sp>
          <p:nvSpPr>
            <p:cNvPr id="15" name="Rectangle 14">
              <a:extLst>
                <a:ext uri="{FF2B5EF4-FFF2-40B4-BE49-F238E27FC236}">
                  <a16:creationId xmlns:a16="http://schemas.microsoft.com/office/drawing/2014/main" id="{AED1E008-7043-4B5E-9FB6-A5F46987245B}"/>
                </a:ext>
              </a:extLst>
            </p:cNvPr>
            <p:cNvSpPr/>
            <p:nvPr/>
          </p:nvSpPr>
          <p:spPr>
            <a:xfrm>
              <a:off x="87432" y="2399"/>
              <a:ext cx="1843592" cy="1106155"/>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nchor="ctr" anchorCtr="0"/>
            <a:lstStyle/>
            <a:p>
              <a:endParaRPr lang="en-GB"/>
            </a:p>
          </p:txBody>
        </p:sp>
        <p:sp>
          <p:nvSpPr>
            <p:cNvPr id="16" name="TextBox 15">
              <a:extLst>
                <a:ext uri="{FF2B5EF4-FFF2-40B4-BE49-F238E27FC236}">
                  <a16:creationId xmlns:a16="http://schemas.microsoft.com/office/drawing/2014/main" id="{5E7AB3D4-AE89-43AE-9269-69E27D75DB10}"/>
                </a:ext>
              </a:extLst>
            </p:cNvPr>
            <p:cNvSpPr txBox="1"/>
            <p:nvPr/>
          </p:nvSpPr>
          <p:spPr>
            <a:xfrm>
              <a:off x="87432" y="2399"/>
              <a:ext cx="1843592" cy="110615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North Wales PDU</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Dyfed Powys PDU</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Swansea, Neath Port Talbot PDU</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Cwm </a:t>
              </a:r>
              <a:r>
                <a:rPr lang="en-GB" sz="1300" dirty="0" err="1">
                  <a:latin typeface="+mj-lt"/>
                  <a:cs typeface="Calibri" panose="020F0502020204030204" pitchFamily="34" charset="0"/>
                </a:rPr>
                <a:t>Taf</a:t>
              </a:r>
              <a:r>
                <a:rPr lang="en-GB" sz="1300" dirty="0">
                  <a:latin typeface="+mj-lt"/>
                  <a:cs typeface="Calibri" panose="020F0502020204030204" pitchFamily="34" charset="0"/>
                </a:rPr>
                <a:t> Morgannwg PDU</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Cardiff and Vale PDU </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Gwent PDU</a:t>
              </a:r>
            </a:p>
          </p:txBody>
        </p:sp>
      </p:grpSp>
      <p:grpSp>
        <p:nvGrpSpPr>
          <p:cNvPr id="17" name="Group 16">
            <a:extLst>
              <a:ext uri="{FF2B5EF4-FFF2-40B4-BE49-F238E27FC236}">
                <a16:creationId xmlns:a16="http://schemas.microsoft.com/office/drawing/2014/main" id="{4DF8DEE8-52D4-4710-9B67-41D76EA5DA46}"/>
              </a:ext>
            </a:extLst>
          </p:cNvPr>
          <p:cNvGrpSpPr/>
          <p:nvPr/>
        </p:nvGrpSpPr>
        <p:grpSpPr>
          <a:xfrm>
            <a:off x="3456606" y="1615863"/>
            <a:ext cx="3104235" cy="1975244"/>
            <a:chOff x="87432" y="2399"/>
            <a:chExt cx="1843592" cy="1106155"/>
          </a:xfrm>
          <a:solidFill>
            <a:srgbClr val="5C3183"/>
          </a:solidFill>
        </p:grpSpPr>
        <p:sp>
          <p:nvSpPr>
            <p:cNvPr id="18" name="Rectangle 17">
              <a:extLst>
                <a:ext uri="{FF2B5EF4-FFF2-40B4-BE49-F238E27FC236}">
                  <a16:creationId xmlns:a16="http://schemas.microsoft.com/office/drawing/2014/main" id="{0BCC396A-10A6-4B83-B16B-F1FF9C4D64B2}"/>
                </a:ext>
              </a:extLst>
            </p:cNvPr>
            <p:cNvSpPr/>
            <p:nvPr/>
          </p:nvSpPr>
          <p:spPr>
            <a:xfrm>
              <a:off x="87432" y="2399"/>
              <a:ext cx="1843592" cy="1106155"/>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nchor="ctr" anchorCtr="0"/>
            <a:lstStyle/>
            <a:p>
              <a:endParaRPr lang="en-GB"/>
            </a:p>
          </p:txBody>
        </p:sp>
        <p:sp>
          <p:nvSpPr>
            <p:cNvPr id="19" name="TextBox 18">
              <a:extLst>
                <a:ext uri="{FF2B5EF4-FFF2-40B4-BE49-F238E27FC236}">
                  <a16:creationId xmlns:a16="http://schemas.microsoft.com/office/drawing/2014/main" id="{BBC541BE-9E96-49D7-9097-BE796D9A0A9C}"/>
                </a:ext>
              </a:extLst>
            </p:cNvPr>
            <p:cNvSpPr txBox="1"/>
            <p:nvPr/>
          </p:nvSpPr>
          <p:spPr>
            <a:xfrm>
              <a:off x="87432" y="2399"/>
              <a:ext cx="1843592" cy="110615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Ty Newydd AP</a:t>
              </a:r>
            </a:p>
            <a:p>
              <a:pPr marL="450850" lvl="1" indent="-342900" defTabSz="534988">
                <a:spcBef>
                  <a:spcPts val="1000"/>
                </a:spcBef>
                <a:buFont typeface="Wingdings" panose="05000000000000000000" pitchFamily="2" charset="2"/>
                <a:buChar char="Ø"/>
              </a:pPr>
              <a:r>
                <a:rPr lang="en-GB" sz="1300" dirty="0" err="1">
                  <a:latin typeface="+mj-lt"/>
                  <a:cs typeface="Calibri" panose="020F0502020204030204" pitchFamily="34" charset="0"/>
                </a:rPr>
                <a:t>Plas</a:t>
              </a:r>
              <a:r>
                <a:rPr lang="en-GB" sz="1300" dirty="0">
                  <a:latin typeface="+mj-lt"/>
                  <a:cs typeface="Calibri" panose="020F0502020204030204" pitchFamily="34" charset="0"/>
                </a:rPr>
                <a:t> Y </a:t>
              </a:r>
              <a:r>
                <a:rPr lang="en-GB" sz="1300" dirty="0" err="1">
                  <a:latin typeface="+mj-lt"/>
                  <a:cs typeface="Calibri" panose="020F0502020204030204" pitchFamily="34" charset="0"/>
                </a:rPr>
                <a:t>Wern</a:t>
              </a:r>
              <a:r>
                <a:rPr lang="en-GB" sz="1300" dirty="0">
                  <a:latin typeface="+mj-lt"/>
                  <a:cs typeface="Calibri" panose="020F0502020204030204" pitchFamily="34" charset="0"/>
                </a:rPr>
                <a:t> AP</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Quay House AP</a:t>
              </a:r>
            </a:p>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Mandeville House AP</a:t>
              </a:r>
            </a:p>
          </p:txBody>
        </p:sp>
      </p:grpSp>
      <p:grpSp>
        <p:nvGrpSpPr>
          <p:cNvPr id="20" name="Group 19">
            <a:extLst>
              <a:ext uri="{FF2B5EF4-FFF2-40B4-BE49-F238E27FC236}">
                <a16:creationId xmlns:a16="http://schemas.microsoft.com/office/drawing/2014/main" id="{B42666F3-BC78-46D2-B577-73A608308C14}"/>
              </a:ext>
            </a:extLst>
          </p:cNvPr>
          <p:cNvGrpSpPr/>
          <p:nvPr/>
        </p:nvGrpSpPr>
        <p:grpSpPr>
          <a:xfrm>
            <a:off x="249747" y="3681766"/>
            <a:ext cx="3097865" cy="1977884"/>
            <a:chOff x="87432" y="2399"/>
            <a:chExt cx="1843592" cy="1106155"/>
          </a:xfrm>
          <a:solidFill>
            <a:srgbClr val="5C3183"/>
          </a:solidFill>
        </p:grpSpPr>
        <p:sp>
          <p:nvSpPr>
            <p:cNvPr id="21" name="Rectangle 20">
              <a:extLst>
                <a:ext uri="{FF2B5EF4-FFF2-40B4-BE49-F238E27FC236}">
                  <a16:creationId xmlns:a16="http://schemas.microsoft.com/office/drawing/2014/main" id="{F152308C-2759-4A6B-9A65-CB2CAF77B16B}"/>
                </a:ext>
              </a:extLst>
            </p:cNvPr>
            <p:cNvSpPr/>
            <p:nvPr/>
          </p:nvSpPr>
          <p:spPr>
            <a:xfrm>
              <a:off x="87432" y="2399"/>
              <a:ext cx="1843592" cy="1106155"/>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nchor="ctr" anchorCtr="0"/>
            <a:lstStyle/>
            <a:p>
              <a:endParaRPr lang="en-GB"/>
            </a:p>
          </p:txBody>
        </p:sp>
        <p:sp>
          <p:nvSpPr>
            <p:cNvPr id="22" name="TextBox 21">
              <a:extLst>
                <a:ext uri="{FF2B5EF4-FFF2-40B4-BE49-F238E27FC236}">
                  <a16:creationId xmlns:a16="http://schemas.microsoft.com/office/drawing/2014/main" id="{2F540C30-3F2F-490C-A71B-85AE05E978DB}"/>
                </a:ext>
              </a:extLst>
            </p:cNvPr>
            <p:cNvSpPr txBox="1"/>
            <p:nvPr/>
          </p:nvSpPr>
          <p:spPr>
            <a:xfrm>
              <a:off x="87432" y="2399"/>
              <a:ext cx="1843592" cy="110615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450850" lvl="1" indent="-342900" defTabSz="534988">
                <a:spcBef>
                  <a:spcPts val="1000"/>
                </a:spcBef>
                <a:buFont typeface="Wingdings" panose="05000000000000000000" pitchFamily="2" charset="2"/>
                <a:buChar char="Ø"/>
              </a:pPr>
              <a:r>
                <a:rPr lang="en-GB" altLang="en-US" sz="1300" dirty="0">
                  <a:latin typeface="+mj-lt"/>
                  <a:cs typeface="Calibri" panose="020F0502020204030204" pitchFamily="34" charset="0"/>
                </a:rPr>
                <a:t>HMP Berwyn</a:t>
              </a:r>
            </a:p>
            <a:p>
              <a:pPr marL="450850" lvl="1" indent="-342900" defTabSz="534988">
                <a:spcBef>
                  <a:spcPts val="1000"/>
                </a:spcBef>
                <a:buFont typeface="Wingdings" panose="05000000000000000000" pitchFamily="2" charset="2"/>
                <a:buChar char="Ø"/>
              </a:pPr>
              <a:r>
                <a:rPr lang="en-GB" altLang="en-US" sz="1300" dirty="0">
                  <a:latin typeface="+mj-lt"/>
                  <a:cs typeface="Calibri" panose="020F0502020204030204" pitchFamily="34" charset="0"/>
                </a:rPr>
                <a:t>HMP </a:t>
              </a:r>
              <a:r>
                <a:rPr lang="en-GB" altLang="en-US" sz="1300" dirty="0" err="1">
                  <a:latin typeface="+mj-lt"/>
                  <a:cs typeface="Calibri" panose="020F0502020204030204" pitchFamily="34" charset="0"/>
                </a:rPr>
                <a:t>Usk</a:t>
              </a:r>
              <a:r>
                <a:rPr lang="en-GB" altLang="en-US" sz="1300" dirty="0">
                  <a:latin typeface="+mj-lt"/>
                  <a:cs typeface="Calibri" panose="020F0502020204030204" pitchFamily="34" charset="0"/>
                </a:rPr>
                <a:t> </a:t>
              </a:r>
            </a:p>
            <a:p>
              <a:pPr marL="450850" lvl="1" indent="-342900" defTabSz="534988">
                <a:spcBef>
                  <a:spcPts val="1000"/>
                </a:spcBef>
                <a:buFont typeface="Wingdings" panose="05000000000000000000" pitchFamily="2" charset="2"/>
                <a:buChar char="Ø"/>
              </a:pPr>
              <a:r>
                <a:rPr lang="en-GB" altLang="en-US" sz="1300" dirty="0">
                  <a:latin typeface="+mj-lt"/>
                  <a:cs typeface="Calibri" panose="020F0502020204030204" pitchFamily="34" charset="0"/>
                </a:rPr>
                <a:t>HMP </a:t>
              </a:r>
              <a:r>
                <a:rPr lang="en-GB" altLang="en-US" sz="1300" dirty="0" err="1">
                  <a:latin typeface="+mj-lt"/>
                  <a:cs typeface="Calibri" panose="020F0502020204030204" pitchFamily="34" charset="0"/>
                </a:rPr>
                <a:t>Prescoed</a:t>
              </a:r>
              <a:endParaRPr lang="en-GB" altLang="en-US" sz="1300" dirty="0">
                <a:latin typeface="+mj-lt"/>
                <a:cs typeface="Calibri" panose="020F0502020204030204" pitchFamily="34" charset="0"/>
              </a:endParaRPr>
            </a:p>
            <a:p>
              <a:pPr marL="450850" lvl="1" indent="-342900" defTabSz="534988">
                <a:spcBef>
                  <a:spcPts val="1000"/>
                </a:spcBef>
                <a:buFont typeface="Wingdings" panose="05000000000000000000" pitchFamily="2" charset="2"/>
                <a:buChar char="Ø"/>
              </a:pPr>
              <a:r>
                <a:rPr lang="en-GB" altLang="en-US" sz="1300" dirty="0">
                  <a:latin typeface="+mj-lt"/>
                  <a:cs typeface="Calibri" panose="020F0502020204030204" pitchFamily="34" charset="0"/>
                </a:rPr>
                <a:t>HMP Cardiff</a:t>
              </a:r>
            </a:p>
            <a:p>
              <a:pPr marL="450850" lvl="1" indent="-342900" defTabSz="534988">
                <a:spcBef>
                  <a:spcPts val="1000"/>
                </a:spcBef>
                <a:buFont typeface="Wingdings" panose="05000000000000000000" pitchFamily="2" charset="2"/>
                <a:buChar char="Ø"/>
              </a:pPr>
              <a:r>
                <a:rPr lang="en-GB" altLang="en-US" sz="1300" dirty="0">
                  <a:latin typeface="+mj-lt"/>
                  <a:cs typeface="Calibri" panose="020F0502020204030204" pitchFamily="34" charset="0"/>
                </a:rPr>
                <a:t>HMP Swansea</a:t>
              </a:r>
            </a:p>
          </p:txBody>
        </p:sp>
      </p:grpSp>
      <p:grpSp>
        <p:nvGrpSpPr>
          <p:cNvPr id="23" name="Group 22">
            <a:extLst>
              <a:ext uri="{FF2B5EF4-FFF2-40B4-BE49-F238E27FC236}">
                <a16:creationId xmlns:a16="http://schemas.microsoft.com/office/drawing/2014/main" id="{EBC1606E-FE18-4904-9357-8F8A6A26333B}"/>
              </a:ext>
            </a:extLst>
          </p:cNvPr>
          <p:cNvGrpSpPr/>
          <p:nvPr/>
        </p:nvGrpSpPr>
        <p:grpSpPr>
          <a:xfrm>
            <a:off x="3456606" y="3684406"/>
            <a:ext cx="3104235" cy="1975244"/>
            <a:chOff x="87432" y="2399"/>
            <a:chExt cx="1843592" cy="1106155"/>
          </a:xfrm>
          <a:solidFill>
            <a:srgbClr val="5C3183"/>
          </a:solidFill>
        </p:grpSpPr>
        <p:sp>
          <p:nvSpPr>
            <p:cNvPr id="24" name="Rectangle 23">
              <a:extLst>
                <a:ext uri="{FF2B5EF4-FFF2-40B4-BE49-F238E27FC236}">
                  <a16:creationId xmlns:a16="http://schemas.microsoft.com/office/drawing/2014/main" id="{6886723B-E967-46D5-9789-5100A4B8D480}"/>
                </a:ext>
              </a:extLst>
            </p:cNvPr>
            <p:cNvSpPr/>
            <p:nvPr/>
          </p:nvSpPr>
          <p:spPr>
            <a:xfrm>
              <a:off x="87432" y="2399"/>
              <a:ext cx="1843592" cy="1106155"/>
            </a:xfrm>
            <a:prstGeom prst="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nchor="ctr" anchorCtr="0"/>
            <a:lstStyle/>
            <a:p>
              <a:endParaRPr lang="en-GB"/>
            </a:p>
          </p:txBody>
        </p:sp>
        <p:sp>
          <p:nvSpPr>
            <p:cNvPr id="25" name="TextBox 24">
              <a:extLst>
                <a:ext uri="{FF2B5EF4-FFF2-40B4-BE49-F238E27FC236}">
                  <a16:creationId xmlns:a16="http://schemas.microsoft.com/office/drawing/2014/main" id="{C45F3C61-2ED2-4A18-8C74-8753380661AA}"/>
                </a:ext>
              </a:extLst>
            </p:cNvPr>
            <p:cNvSpPr txBox="1"/>
            <p:nvPr/>
          </p:nvSpPr>
          <p:spPr>
            <a:xfrm>
              <a:off x="87432" y="2399"/>
              <a:ext cx="1843592" cy="1106155"/>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450850" lvl="1" indent="-342900" defTabSz="534988">
                <a:spcBef>
                  <a:spcPts val="1000"/>
                </a:spcBef>
                <a:buFont typeface="Wingdings" panose="05000000000000000000" pitchFamily="2" charset="2"/>
                <a:buChar char="Ø"/>
              </a:pPr>
              <a:r>
                <a:rPr lang="en-GB" sz="1300" dirty="0">
                  <a:latin typeface="+mj-lt"/>
                  <a:cs typeface="Calibri" panose="020F0502020204030204" pitchFamily="34" charset="0"/>
                </a:rPr>
                <a:t>HMP Parc</a:t>
              </a:r>
            </a:p>
          </p:txBody>
        </p:sp>
      </p:grpSp>
      <p:sp>
        <p:nvSpPr>
          <p:cNvPr id="31" name="TextBox 30">
            <a:extLst>
              <a:ext uri="{FF2B5EF4-FFF2-40B4-BE49-F238E27FC236}">
                <a16:creationId xmlns:a16="http://schemas.microsoft.com/office/drawing/2014/main" id="{C62A9E3E-96E5-4731-9106-884559C2E706}"/>
              </a:ext>
            </a:extLst>
          </p:cNvPr>
          <p:cNvSpPr txBox="1"/>
          <p:nvPr/>
        </p:nvSpPr>
        <p:spPr>
          <a:xfrm>
            <a:off x="249747" y="1109409"/>
            <a:ext cx="3104238" cy="492443"/>
          </a:xfrm>
          <a:prstGeom prst="rect">
            <a:avLst/>
          </a:prstGeom>
          <a:noFill/>
        </p:spPr>
        <p:txBody>
          <a:bodyPr wrap="square" rtlCol="0">
            <a:spAutoFit/>
          </a:bodyPr>
          <a:lstStyle/>
          <a:p>
            <a:r>
              <a:rPr lang="en-GB" sz="1300" dirty="0">
                <a:latin typeface="+mj-lt"/>
                <a:cs typeface="Calibri" panose="020F0502020204030204" pitchFamily="34" charset="0"/>
              </a:rPr>
              <a:t>6 Probation Delivery Units, covering 22 local authorities </a:t>
            </a:r>
          </a:p>
        </p:txBody>
      </p:sp>
      <p:sp>
        <p:nvSpPr>
          <p:cNvPr id="32" name="TextBox 31">
            <a:extLst>
              <a:ext uri="{FF2B5EF4-FFF2-40B4-BE49-F238E27FC236}">
                <a16:creationId xmlns:a16="http://schemas.microsoft.com/office/drawing/2014/main" id="{9007D1B9-A736-4CD5-85CE-5FC718A70ED8}"/>
              </a:ext>
            </a:extLst>
          </p:cNvPr>
          <p:cNvSpPr txBox="1"/>
          <p:nvPr/>
        </p:nvSpPr>
        <p:spPr>
          <a:xfrm>
            <a:off x="3459791" y="1109409"/>
            <a:ext cx="3097863" cy="292388"/>
          </a:xfrm>
          <a:prstGeom prst="rect">
            <a:avLst/>
          </a:prstGeom>
          <a:noFill/>
        </p:spPr>
        <p:txBody>
          <a:bodyPr wrap="square" rtlCol="0">
            <a:spAutoFit/>
          </a:bodyPr>
          <a:lstStyle/>
          <a:p>
            <a:r>
              <a:rPr lang="en-GB" sz="1300" dirty="0">
                <a:latin typeface="+mj-lt"/>
                <a:cs typeface="Calibri" panose="020F0502020204030204" pitchFamily="34" charset="0"/>
              </a:rPr>
              <a:t>4 Approved Premises</a:t>
            </a:r>
          </a:p>
        </p:txBody>
      </p:sp>
      <p:sp>
        <p:nvSpPr>
          <p:cNvPr id="33" name="TextBox 32">
            <a:extLst>
              <a:ext uri="{FF2B5EF4-FFF2-40B4-BE49-F238E27FC236}">
                <a16:creationId xmlns:a16="http://schemas.microsoft.com/office/drawing/2014/main" id="{544144E3-3722-4430-A9AA-7BBCD656D470}"/>
              </a:ext>
            </a:extLst>
          </p:cNvPr>
          <p:cNvSpPr txBox="1"/>
          <p:nvPr/>
        </p:nvSpPr>
        <p:spPr>
          <a:xfrm>
            <a:off x="249750" y="5659650"/>
            <a:ext cx="3104235" cy="292388"/>
          </a:xfrm>
          <a:prstGeom prst="rect">
            <a:avLst/>
          </a:prstGeom>
          <a:noFill/>
        </p:spPr>
        <p:txBody>
          <a:bodyPr wrap="square" rtlCol="0">
            <a:spAutoFit/>
          </a:bodyPr>
          <a:lstStyle/>
          <a:p>
            <a:r>
              <a:rPr lang="en-GB" altLang="en-US" sz="1300" dirty="0">
                <a:latin typeface="+mj-lt"/>
                <a:cs typeface="Calibri" panose="020F0502020204030204" pitchFamily="34" charset="0"/>
              </a:rPr>
              <a:t>5 Public Sector Prisons </a:t>
            </a:r>
          </a:p>
        </p:txBody>
      </p:sp>
      <p:sp>
        <p:nvSpPr>
          <p:cNvPr id="34" name="TextBox 33">
            <a:extLst>
              <a:ext uri="{FF2B5EF4-FFF2-40B4-BE49-F238E27FC236}">
                <a16:creationId xmlns:a16="http://schemas.microsoft.com/office/drawing/2014/main" id="{65EF9F40-D15B-41ED-AEDA-43EB437CBDD0}"/>
              </a:ext>
            </a:extLst>
          </p:cNvPr>
          <p:cNvSpPr txBox="1"/>
          <p:nvPr/>
        </p:nvSpPr>
        <p:spPr>
          <a:xfrm>
            <a:off x="3456606" y="5659650"/>
            <a:ext cx="2608191" cy="292388"/>
          </a:xfrm>
          <a:prstGeom prst="rect">
            <a:avLst/>
          </a:prstGeom>
          <a:noFill/>
        </p:spPr>
        <p:txBody>
          <a:bodyPr wrap="square" rtlCol="0">
            <a:spAutoFit/>
          </a:bodyPr>
          <a:lstStyle/>
          <a:p>
            <a:r>
              <a:rPr lang="en-GB" altLang="en-US" sz="1300" dirty="0">
                <a:latin typeface="+mj-lt"/>
                <a:cs typeface="Calibri" panose="020F0502020204030204" pitchFamily="34" charset="0"/>
              </a:rPr>
              <a:t>1 privately managed Prison </a:t>
            </a:r>
          </a:p>
        </p:txBody>
      </p:sp>
    </p:spTree>
    <p:extLst>
      <p:ext uri="{BB962C8B-B14F-4D97-AF65-F5344CB8AC3E}">
        <p14:creationId xmlns:p14="http://schemas.microsoft.com/office/powerpoint/2010/main" val="4038839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C0399-0BF4-4950-BE1C-2DB06FA71B13}"/>
              </a:ext>
            </a:extLst>
          </p:cNvPr>
          <p:cNvSpPr>
            <a:spLocks noGrp="1"/>
          </p:cNvSpPr>
          <p:nvPr>
            <p:ph type="title"/>
          </p:nvPr>
        </p:nvSpPr>
        <p:spPr/>
        <p:txBody>
          <a:bodyPr>
            <a:normAutofit fontScale="90000"/>
          </a:bodyPr>
          <a:lstStyle/>
          <a:p>
            <a:r>
              <a:rPr lang="en-GB" sz="2400" dirty="0"/>
              <a:t>Vision and Strategy</a:t>
            </a:r>
            <a:br>
              <a:rPr lang="en-GB" sz="2400" dirty="0"/>
            </a:br>
            <a:endParaRPr lang="en-GB" dirty="0"/>
          </a:p>
        </p:txBody>
      </p:sp>
      <p:sp>
        <p:nvSpPr>
          <p:cNvPr id="8" name="Content Placeholder 7">
            <a:extLst>
              <a:ext uri="{FF2B5EF4-FFF2-40B4-BE49-F238E27FC236}">
                <a16:creationId xmlns:a16="http://schemas.microsoft.com/office/drawing/2014/main" id="{79EFB2D3-B9D1-4979-A688-84F72AC0F97E}"/>
              </a:ext>
            </a:extLst>
          </p:cNvPr>
          <p:cNvSpPr txBox="1">
            <a:spLocks noGrp="1"/>
          </p:cNvSpPr>
          <p:nvPr>
            <p:ph sz="half" idx="2"/>
          </p:nvPr>
        </p:nvSpPr>
        <p:spPr>
          <a:xfrm flipH="1">
            <a:off x="6094364" y="1047955"/>
            <a:ext cx="5448300" cy="3231654"/>
          </a:xfrm>
          <a:prstGeom prst="rect">
            <a:avLst/>
          </a:prstGeom>
          <a:noFill/>
        </p:spPr>
        <p:txBody>
          <a:bodyPr wrap="square" rtlCol="0">
            <a:spAutoFit/>
          </a:bodyPr>
          <a:lstStyle/>
          <a:p>
            <a:pPr marL="0" indent="0"/>
            <a:endParaRPr lang="en-GB" sz="1600" dirty="0">
              <a:effectLst/>
              <a:latin typeface="Arial" panose="020B0604020202020204" pitchFamily="34" charset="0"/>
              <a:cs typeface="Arial" panose="020B0604020202020204" pitchFamily="34" charset="0"/>
            </a:endParaRPr>
          </a:p>
          <a:p>
            <a:r>
              <a:rPr lang="en-GB" sz="1600" b="1" u="sng" dirty="0">
                <a:solidFill>
                  <a:srgbClr val="7030A0"/>
                </a:solidFill>
                <a:effectLst/>
                <a:latin typeface="Arial" panose="020B0604020202020204" pitchFamily="34" charset="0"/>
                <a:cs typeface="Arial" panose="020B0604020202020204" pitchFamily="34" charset="0"/>
              </a:rPr>
              <a:t>Outcomes</a:t>
            </a:r>
            <a:r>
              <a:rPr lang="en-GB" sz="1600" b="1" dirty="0">
                <a:solidFill>
                  <a:srgbClr val="7030A0"/>
                </a:solidFill>
                <a:effectLst/>
                <a:latin typeface="Arial" panose="020B0604020202020204" pitchFamily="34" charset="0"/>
                <a:cs typeface="Arial" panose="020B0604020202020204" pitchFamily="34" charset="0"/>
              </a:rPr>
              <a:t> </a:t>
            </a:r>
          </a:p>
          <a:p>
            <a:r>
              <a:rPr lang="en-GB" sz="1600" dirty="0">
                <a:solidFill>
                  <a:srgbClr val="7030A0"/>
                </a:solidFill>
                <a:effectLst/>
                <a:latin typeface="Arial" panose="020B0604020202020204" pitchFamily="34" charset="0"/>
                <a:cs typeface="Arial" panose="020B0604020202020204" pitchFamily="34" charset="0"/>
              </a:rPr>
              <a:t>By achieving our vision, we will deliver excellent</a:t>
            </a:r>
          </a:p>
          <a:p>
            <a:r>
              <a:rPr lang="en-GB" sz="1600" dirty="0">
                <a:solidFill>
                  <a:srgbClr val="7030A0"/>
                </a:solidFill>
                <a:effectLst/>
                <a:latin typeface="Arial" panose="020B0604020202020204" pitchFamily="34" charset="0"/>
                <a:cs typeface="Arial" panose="020B0604020202020204" pitchFamily="34" charset="0"/>
              </a:rPr>
              <a:t>outcomes:</a:t>
            </a:r>
          </a:p>
          <a:p>
            <a:endParaRPr lang="en-GB" sz="1600" dirty="0">
              <a:solidFill>
                <a:srgbClr val="7030A0"/>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Protecting the public</a:t>
            </a:r>
          </a:p>
          <a:p>
            <a:pPr>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Reducing reoffending</a:t>
            </a:r>
          </a:p>
          <a:p>
            <a:pPr>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Decent and safe prisons</a:t>
            </a:r>
          </a:p>
          <a:p>
            <a:pPr>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Diverse, skilled and valued workforce</a:t>
            </a:r>
          </a:p>
          <a:p>
            <a:pPr>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High-quality sentence management</a:t>
            </a:r>
          </a:p>
        </p:txBody>
      </p:sp>
      <p:sp>
        <p:nvSpPr>
          <p:cNvPr id="4" name="Content Placeholder 3">
            <a:extLst>
              <a:ext uri="{FF2B5EF4-FFF2-40B4-BE49-F238E27FC236}">
                <a16:creationId xmlns:a16="http://schemas.microsoft.com/office/drawing/2014/main" id="{67B7DDDE-3DBE-4EBE-9471-42AF863D8D60}"/>
              </a:ext>
            </a:extLst>
          </p:cNvPr>
          <p:cNvSpPr>
            <a:spLocks noGrp="1"/>
          </p:cNvSpPr>
          <p:nvPr>
            <p:ph sz="half" idx="1"/>
          </p:nvPr>
        </p:nvSpPr>
        <p:spPr/>
        <p:txBody>
          <a:bodyPr/>
          <a:lstStyle/>
          <a:p>
            <a:pPr marL="0" indent="0">
              <a:buNone/>
            </a:pPr>
            <a:r>
              <a:rPr lang="en-GB" sz="1600" b="1" u="sng" dirty="0">
                <a:solidFill>
                  <a:srgbClr val="7030A0"/>
                </a:solidFill>
                <a:effectLst/>
                <a:latin typeface="Arial" panose="020B0604020202020204" pitchFamily="34" charset="0"/>
                <a:cs typeface="Arial" panose="020B0604020202020204" pitchFamily="34" charset="0"/>
              </a:rPr>
              <a:t>Principles</a:t>
            </a:r>
            <a:endParaRPr lang="en-GB" sz="1600" b="1" dirty="0">
              <a:solidFill>
                <a:srgbClr val="7030A0"/>
              </a:solidFill>
              <a:effectLst/>
              <a:latin typeface="Arial" panose="020B0604020202020204" pitchFamily="34" charset="0"/>
              <a:cs typeface="Arial" panose="020B0604020202020204" pitchFamily="34" charset="0"/>
            </a:endParaRPr>
          </a:p>
          <a:p>
            <a:r>
              <a:rPr lang="en-GB" sz="1600" dirty="0">
                <a:solidFill>
                  <a:srgbClr val="7030A0"/>
                </a:solidFill>
                <a:effectLst/>
                <a:latin typeface="Arial" panose="020B0604020202020204" pitchFamily="34" charset="0"/>
                <a:cs typeface="Arial" panose="020B0604020202020204" pitchFamily="34" charset="0"/>
              </a:rPr>
              <a:t>Four principles that underpin our vision:</a:t>
            </a:r>
          </a:p>
          <a:p>
            <a:endParaRPr lang="en-GB" sz="1600" dirty="0">
              <a:solidFill>
                <a:srgbClr val="7030A0"/>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Enable people to be their best</a:t>
            </a:r>
          </a:p>
          <a:p>
            <a:pPr marL="285750" indent="-285750">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An open, learning culture</a:t>
            </a:r>
          </a:p>
          <a:p>
            <a:pPr marL="285750" indent="-285750">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Transform through partnerships</a:t>
            </a:r>
          </a:p>
          <a:p>
            <a:pPr marL="285750" indent="-285750">
              <a:buFont typeface="Arial" panose="020B0604020202020204" pitchFamily="34" charset="0"/>
              <a:buChar char="•"/>
            </a:pPr>
            <a:r>
              <a:rPr lang="en-GB" sz="1600" dirty="0">
                <a:solidFill>
                  <a:srgbClr val="7030A0"/>
                </a:solidFill>
                <a:effectLst/>
                <a:latin typeface="Arial" panose="020B0604020202020204" pitchFamily="34" charset="0"/>
                <a:cs typeface="Arial" panose="020B0604020202020204" pitchFamily="34" charset="0"/>
              </a:rPr>
              <a:t>Modernise our estates and technology</a:t>
            </a:r>
          </a:p>
          <a:p>
            <a:endParaRPr lang="en-GB" dirty="0"/>
          </a:p>
        </p:txBody>
      </p:sp>
    </p:spTree>
    <p:extLst>
      <p:ext uri="{BB962C8B-B14F-4D97-AF65-F5344CB8AC3E}">
        <p14:creationId xmlns:p14="http://schemas.microsoft.com/office/powerpoint/2010/main" val="3188387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DE647-34C3-2648-ABE0-1BD2B1CD5351}"/>
              </a:ext>
            </a:extLst>
          </p:cNvPr>
          <p:cNvSpPr>
            <a:spLocks noGrp="1"/>
          </p:cNvSpPr>
          <p:nvPr>
            <p:ph type="title"/>
          </p:nvPr>
        </p:nvSpPr>
        <p:spPr>
          <a:xfrm>
            <a:off x="439199" y="13433"/>
            <a:ext cx="11313602" cy="1325563"/>
          </a:xfrm>
        </p:spPr>
        <p:txBody>
          <a:bodyPr/>
          <a:lstStyle/>
          <a:p>
            <a:r>
              <a:rPr lang="en-US" dirty="0"/>
              <a:t>Who We Are</a:t>
            </a:r>
          </a:p>
        </p:txBody>
      </p:sp>
      <p:sp>
        <p:nvSpPr>
          <p:cNvPr id="3" name="Content Placeholder 2">
            <a:extLst>
              <a:ext uri="{FF2B5EF4-FFF2-40B4-BE49-F238E27FC236}">
                <a16:creationId xmlns:a16="http://schemas.microsoft.com/office/drawing/2014/main" id="{A51BA831-B85F-FA4D-9CBA-3006EB80DB5F}"/>
              </a:ext>
            </a:extLst>
          </p:cNvPr>
          <p:cNvSpPr>
            <a:spLocks noGrp="1"/>
          </p:cNvSpPr>
          <p:nvPr>
            <p:ph sz="half" idx="1"/>
          </p:nvPr>
        </p:nvSpPr>
        <p:spPr>
          <a:xfrm>
            <a:off x="439200" y="1353064"/>
            <a:ext cx="11313601" cy="4527231"/>
          </a:xfrm>
        </p:spPr>
        <p:txBody>
          <a:bodyPr>
            <a:normAutofit lnSpcReduction="10000"/>
          </a:bodyPr>
          <a:lstStyle/>
          <a:p>
            <a:pPr marL="342900" indent="-342900">
              <a:buFont typeface="Arial" panose="020B0604020202020204" pitchFamily="34" charset="0"/>
              <a:buChar char="•"/>
            </a:pPr>
            <a:r>
              <a:rPr lang="en-US" dirty="0">
                <a:solidFill>
                  <a:srgbClr val="7030A0"/>
                </a:solidFill>
                <a:cs typeface="Calibri" panose="020F0502020204030204" pitchFamily="34" charset="0"/>
              </a:rPr>
              <a:t>The Probation Service in Wales forms part of HMPPS in Wales, which in turn is a directorate of HMPPS, an executive agency of the Ministry of Justice (MoJ)</a:t>
            </a:r>
          </a:p>
          <a:p>
            <a:pPr marL="0">
              <a:buFont typeface="Arial" panose="020B0604020202020204" pitchFamily="34" charset="0"/>
              <a:buChar char="•"/>
            </a:pPr>
            <a:endParaRPr lang="en-US" sz="300" dirty="0">
              <a:solidFill>
                <a:srgbClr val="7030A0"/>
              </a:solidFill>
              <a:cs typeface="Calibri" panose="020F0502020204030204" pitchFamily="34" charset="0"/>
            </a:endParaRPr>
          </a:p>
          <a:p>
            <a:pPr marL="342900" indent="-342900">
              <a:buFont typeface="Arial" panose="020B0604020202020204" pitchFamily="34" charset="0"/>
              <a:buChar char="•"/>
            </a:pPr>
            <a:r>
              <a:rPr lang="en-US" dirty="0">
                <a:solidFill>
                  <a:srgbClr val="7030A0"/>
                </a:solidFill>
                <a:cs typeface="Calibri" panose="020F0502020204030204" pitchFamily="34" charset="0"/>
              </a:rPr>
              <a:t>The responsibilities of HMPPS in Wales include:</a:t>
            </a:r>
          </a:p>
          <a:p>
            <a:pPr marL="342900" indent="-342900">
              <a:buFont typeface="Arial" panose="020B0604020202020204" pitchFamily="34" charset="0"/>
              <a:buChar char="•"/>
            </a:pPr>
            <a:endParaRPr lang="en-US" sz="800" dirty="0">
              <a:solidFill>
                <a:srgbClr val="7030A0"/>
              </a:solidFill>
              <a:cs typeface="Calibri" panose="020F0502020204030204" pitchFamily="34" charset="0"/>
            </a:endParaRPr>
          </a:p>
          <a:p>
            <a:pPr marL="901700" indent="-342900">
              <a:buFont typeface="Wingdings" panose="05000000000000000000" pitchFamily="2" charset="2"/>
              <a:buChar char="Ø"/>
            </a:pPr>
            <a:r>
              <a:rPr lang="en-US" dirty="0">
                <a:solidFill>
                  <a:srgbClr val="7030A0"/>
                </a:solidFill>
                <a:cs typeface="Calibri" panose="020F0502020204030204" pitchFamily="34" charset="0"/>
              </a:rPr>
              <a:t>Carrying out the sentencing of the courts </a:t>
            </a:r>
          </a:p>
          <a:p>
            <a:pPr marL="901700" indent="-342900">
              <a:buFont typeface="Wingdings" panose="05000000000000000000" pitchFamily="2" charset="2"/>
              <a:buChar char="Ø"/>
            </a:pPr>
            <a:r>
              <a:rPr lang="en-US" dirty="0">
                <a:solidFill>
                  <a:srgbClr val="7030A0"/>
                </a:solidFill>
                <a:cs typeface="Calibri" panose="020F0502020204030204" pitchFamily="34" charset="0"/>
              </a:rPr>
              <a:t>Managing people in our care in custody through the public sector prisons and contract management of HMP/YOI Parc</a:t>
            </a:r>
          </a:p>
          <a:p>
            <a:pPr marL="901700" indent="-342900">
              <a:buFont typeface="Wingdings" panose="05000000000000000000" pitchFamily="2" charset="2"/>
              <a:buChar char="Ø"/>
            </a:pPr>
            <a:r>
              <a:rPr lang="en-US" dirty="0">
                <a:solidFill>
                  <a:srgbClr val="7030A0"/>
                </a:solidFill>
                <a:cs typeface="Calibri" panose="020F0502020204030204" pitchFamily="34" charset="0"/>
              </a:rPr>
              <a:t>Managing people in our care in the community through the Probation Service in Wales</a:t>
            </a:r>
          </a:p>
          <a:p>
            <a:pPr marL="901700" indent="-342900">
              <a:buFont typeface="Wingdings" panose="05000000000000000000" pitchFamily="2" charset="2"/>
              <a:buChar char="Ø"/>
            </a:pPr>
            <a:r>
              <a:rPr lang="en-US" dirty="0">
                <a:solidFill>
                  <a:srgbClr val="7030A0"/>
                </a:solidFill>
                <a:cs typeface="Calibri" panose="020F0502020204030204" pitchFamily="34" charset="0"/>
              </a:rPr>
              <a:t>Collaborating with Welsh Government and local partners on behalf of HMPPS to combine the local and national priorities in Wales with the wider aims and objectives of HMPPS</a:t>
            </a:r>
          </a:p>
          <a:p>
            <a:pPr marL="342900" indent="-342900">
              <a:buFont typeface="Arial" panose="020B0604020202020204" pitchFamily="34" charset="0"/>
              <a:buChar char="•"/>
            </a:pPr>
            <a:endParaRPr lang="en-US" dirty="0"/>
          </a:p>
        </p:txBody>
      </p:sp>
    </p:spTree>
    <p:extLst>
      <p:ext uri="{BB962C8B-B14F-4D97-AF65-F5344CB8AC3E}">
        <p14:creationId xmlns:p14="http://schemas.microsoft.com/office/powerpoint/2010/main" val="3864100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BDFC0FB-BE10-4028-9378-D029207F952F}"/>
              </a:ext>
            </a:extLst>
          </p:cNvPr>
          <p:cNvGraphicFramePr/>
          <p:nvPr/>
        </p:nvGraphicFramePr>
        <p:xfrm>
          <a:off x="2032000" y="5291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92087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4CDC549-B510-4FCF-94A2-21A596CF8763}"/>
              </a:ext>
            </a:extLst>
          </p:cNvPr>
          <p:cNvSpPr txBox="1">
            <a:spLocks/>
          </p:cNvSpPr>
          <p:nvPr/>
        </p:nvSpPr>
        <p:spPr>
          <a:xfrm>
            <a:off x="442625" y="361866"/>
            <a:ext cx="1130675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2400" b="1" kern="1200">
                <a:solidFill>
                  <a:srgbClr val="7030A0"/>
                </a:solidFill>
                <a:latin typeface="+mj-lt"/>
                <a:ea typeface="+mj-ea"/>
                <a:cs typeface="+mj-cs"/>
              </a:defRPr>
            </a:lvl1pPr>
          </a:lstStyle>
          <a:p>
            <a:r>
              <a:rPr lang="en-GB" sz="3200" dirty="0"/>
              <a:t>The Probation Service</a:t>
            </a:r>
          </a:p>
        </p:txBody>
      </p:sp>
      <p:sp>
        <p:nvSpPr>
          <p:cNvPr id="6" name="TextBox 5">
            <a:extLst>
              <a:ext uri="{FF2B5EF4-FFF2-40B4-BE49-F238E27FC236}">
                <a16:creationId xmlns:a16="http://schemas.microsoft.com/office/drawing/2014/main" id="{967A31F9-75F0-43C6-8890-945E183EF7EE}"/>
              </a:ext>
            </a:extLst>
          </p:cNvPr>
          <p:cNvSpPr txBox="1"/>
          <p:nvPr/>
        </p:nvSpPr>
        <p:spPr>
          <a:xfrm>
            <a:off x="514728" y="1687428"/>
            <a:ext cx="10826372" cy="5016758"/>
          </a:xfrm>
          <a:prstGeom prst="rect">
            <a:avLst/>
          </a:prstGeom>
          <a:noFill/>
        </p:spPr>
        <p:txBody>
          <a:bodyPr wrap="square" rtlCol="0">
            <a:spAutoFit/>
          </a:bodyPr>
          <a:lstStyle/>
          <a:p>
            <a:r>
              <a:rPr lang="en-GB" sz="2000" u="sng" dirty="0">
                <a:solidFill>
                  <a:schemeClr val="tx2"/>
                </a:solidFill>
                <a:latin typeface="Arial" panose="020B0604020202020204" pitchFamily="34" charset="0"/>
                <a:cs typeface="Arial" panose="020B0604020202020204" pitchFamily="34" charset="0"/>
              </a:rPr>
              <a:t>Responsible for</a:t>
            </a:r>
            <a:r>
              <a:rPr lang="en-GB" sz="2000" dirty="0">
                <a:solidFill>
                  <a:schemeClr val="tx2"/>
                </a:solidFill>
                <a:latin typeface="Arial" panose="020B0604020202020204" pitchFamily="34" charset="0"/>
                <a:cs typeface="Arial" panose="020B0604020202020204" pitchFamily="34" charset="0"/>
              </a:rPr>
              <a:t>:</a:t>
            </a:r>
          </a:p>
          <a:p>
            <a:endParaRPr lang="en-GB" sz="2000" dirty="0">
              <a:solidFill>
                <a:schemeClr val="tx2"/>
              </a:solidFill>
              <a:latin typeface="Arial" panose="020B0604020202020204" pitchFamily="34" charset="0"/>
              <a:cs typeface="Arial" panose="020B0604020202020204" pitchFamily="34" charset="0"/>
            </a:endParaRPr>
          </a:p>
          <a:p>
            <a:endParaRPr lang="en-GB" sz="2000"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Pre-sentencing at Court</a:t>
            </a:r>
          </a:p>
          <a:p>
            <a:endParaRPr lang="en-GB" sz="2000" b="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Sentence Management </a:t>
            </a:r>
          </a:p>
          <a:p>
            <a:pPr marL="342900" indent="-342900">
              <a:buFont typeface="Arial" panose="020B0604020202020204" pitchFamily="34" charset="0"/>
              <a:buChar char="•"/>
            </a:pPr>
            <a:endParaRPr lang="en-GB" sz="2000"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Unpaid Work</a:t>
            </a:r>
          </a:p>
          <a:p>
            <a:pPr marL="342900" indent="-342900">
              <a:buFont typeface="Arial" panose="020B0604020202020204" pitchFamily="34" charset="0"/>
              <a:buChar char="•"/>
            </a:pPr>
            <a:endParaRPr lang="en-GB" sz="2000" b="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Accredited Programmes </a:t>
            </a:r>
          </a:p>
          <a:p>
            <a:pPr marL="342900" indent="-342900">
              <a:buFont typeface="Arial" panose="020B0604020202020204" pitchFamily="34" charset="0"/>
              <a:buChar char="•"/>
            </a:pPr>
            <a:endParaRPr lang="en-GB" sz="2000" b="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Structured Interventions</a:t>
            </a:r>
          </a:p>
          <a:p>
            <a:pPr marL="342900" indent="-342900">
              <a:buFont typeface="Arial" panose="020B0604020202020204" pitchFamily="34" charset="0"/>
              <a:buChar char="•"/>
            </a:pPr>
            <a:endParaRPr lang="en-GB" sz="2000" b="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Resettlement</a:t>
            </a: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03D9A71-85BE-4E7B-BEEA-BC94479073D4}"/>
              </a:ext>
            </a:extLst>
          </p:cNvPr>
          <p:cNvSpPr txBox="1"/>
          <p:nvPr/>
        </p:nvSpPr>
        <p:spPr>
          <a:xfrm>
            <a:off x="6248220" y="3011376"/>
            <a:ext cx="5297017" cy="1938992"/>
          </a:xfrm>
          <a:prstGeom prst="rect">
            <a:avLst/>
          </a:prstGeom>
          <a:noFill/>
        </p:spPr>
        <p:txBody>
          <a:bodyPr wrap="square" rtlCol="0">
            <a:spAutoFit/>
          </a:bodyPr>
          <a:lstStyle/>
          <a:p>
            <a:pPr algn="ctr"/>
            <a:r>
              <a:rPr lang="en-GB" sz="2000" b="1" i="1" dirty="0">
                <a:solidFill>
                  <a:schemeClr val="tx2"/>
                </a:solidFill>
                <a:latin typeface="Arial" panose="020B0604020202020204" pitchFamily="34" charset="0"/>
                <a:cs typeface="Arial" panose="020B0604020202020204" pitchFamily="34" charset="0"/>
              </a:rPr>
              <a:t> priority:</a:t>
            </a:r>
          </a:p>
          <a:p>
            <a:pPr algn="ctr"/>
            <a:r>
              <a:rPr lang="en-GB" sz="2000" b="1" u="sng" dirty="0">
                <a:solidFill>
                  <a:schemeClr val="tx2"/>
                </a:solidFill>
                <a:latin typeface="Arial" panose="020B0604020202020204" pitchFamily="34" charset="0"/>
                <a:cs typeface="Arial" panose="020B0604020202020204" pitchFamily="34" charset="0"/>
              </a:rPr>
              <a:t>Protect the public </a:t>
            </a:r>
            <a:r>
              <a:rPr lang="en-GB" sz="2000" b="1" dirty="0">
                <a:solidFill>
                  <a:schemeClr val="tx2"/>
                </a:solidFill>
                <a:latin typeface="Arial" panose="020B0604020202020204" pitchFamily="34" charset="0"/>
                <a:cs typeface="Arial" panose="020B0604020202020204" pitchFamily="34" charset="0"/>
              </a:rPr>
              <a:t>by the effective rehabilitation of offenders, by </a:t>
            </a:r>
            <a:r>
              <a:rPr lang="en-GB" sz="2000" b="1" u="sng" dirty="0">
                <a:solidFill>
                  <a:schemeClr val="tx2"/>
                </a:solidFill>
                <a:latin typeface="Arial" panose="020B0604020202020204" pitchFamily="34" charset="0"/>
                <a:cs typeface="Arial" panose="020B0604020202020204" pitchFamily="34" charset="0"/>
              </a:rPr>
              <a:t>reducing</a:t>
            </a:r>
            <a:r>
              <a:rPr lang="en-GB" sz="2000" b="1" dirty="0">
                <a:solidFill>
                  <a:schemeClr val="tx2"/>
                </a:solidFill>
                <a:latin typeface="Arial" panose="020B0604020202020204" pitchFamily="34" charset="0"/>
                <a:cs typeface="Arial" panose="020B0604020202020204" pitchFamily="34" charset="0"/>
              </a:rPr>
              <a:t> the causes “criminogenic needs” which contribute to offending behaviours and </a:t>
            </a:r>
            <a:r>
              <a:rPr lang="en-GB" sz="2000" b="1" u="sng" dirty="0">
                <a:solidFill>
                  <a:schemeClr val="tx2"/>
                </a:solidFill>
                <a:latin typeface="Arial" panose="020B0604020202020204" pitchFamily="34" charset="0"/>
                <a:cs typeface="Arial" panose="020B0604020202020204" pitchFamily="34" charset="0"/>
              </a:rPr>
              <a:t>enabling</a:t>
            </a:r>
            <a:r>
              <a:rPr lang="en-GB" sz="2000" b="1" dirty="0">
                <a:solidFill>
                  <a:schemeClr val="tx2"/>
                </a:solidFill>
                <a:latin typeface="Arial" panose="020B0604020202020204" pitchFamily="34" charset="0"/>
                <a:cs typeface="Arial" panose="020B0604020202020204" pitchFamily="34" charset="0"/>
              </a:rPr>
              <a:t> offenders to live pro social lives.</a:t>
            </a:r>
          </a:p>
        </p:txBody>
      </p:sp>
    </p:spTree>
    <p:extLst>
      <p:ext uri="{BB962C8B-B14F-4D97-AF65-F5344CB8AC3E}">
        <p14:creationId xmlns:p14="http://schemas.microsoft.com/office/powerpoint/2010/main" val="1929755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1D7F2-523F-442B-A617-E232FB5C427F}"/>
              </a:ext>
            </a:extLst>
          </p:cNvPr>
          <p:cNvSpPr>
            <a:spLocks noGrp="1"/>
          </p:cNvSpPr>
          <p:nvPr>
            <p:ph type="title"/>
          </p:nvPr>
        </p:nvSpPr>
        <p:spPr>
          <a:xfrm>
            <a:off x="439197" y="0"/>
            <a:ext cx="11313602" cy="1325563"/>
          </a:xfrm>
        </p:spPr>
        <p:txBody>
          <a:bodyPr/>
          <a:lstStyle/>
          <a:p>
            <a:r>
              <a:rPr lang="en-GB" dirty="0"/>
              <a:t>Wales Reducing Reoffending Plan 2022-2025</a:t>
            </a:r>
          </a:p>
        </p:txBody>
      </p:sp>
      <p:sp>
        <p:nvSpPr>
          <p:cNvPr id="5" name="Content Placeholder 3">
            <a:extLst>
              <a:ext uri="{FF2B5EF4-FFF2-40B4-BE49-F238E27FC236}">
                <a16:creationId xmlns:a16="http://schemas.microsoft.com/office/drawing/2014/main" id="{1F181A6A-36B6-4CD4-A8ED-6944FA3B19CB}"/>
              </a:ext>
            </a:extLst>
          </p:cNvPr>
          <p:cNvSpPr>
            <a:spLocks noGrp="1"/>
          </p:cNvSpPr>
          <p:nvPr>
            <p:ph sz="half" idx="2"/>
          </p:nvPr>
        </p:nvSpPr>
        <p:spPr>
          <a:xfrm>
            <a:off x="576776" y="1180276"/>
            <a:ext cx="10106716" cy="4756289"/>
          </a:xfrm>
        </p:spPr>
        <p:txBody>
          <a:bodyPr>
            <a:noAutofit/>
          </a:bodyPr>
          <a:lstStyle/>
          <a:p>
            <a:pPr marL="0" indent="0">
              <a:lnSpc>
                <a:spcPct val="110000"/>
              </a:lnSpc>
              <a:spcAft>
                <a:spcPts val="800"/>
              </a:spcAft>
            </a:pPr>
            <a:r>
              <a:rPr lang="en-GB" sz="1600" dirty="0">
                <a:solidFill>
                  <a:srgbClr val="7030A0"/>
                </a:solidFill>
                <a:cs typeface="Calibri" panose="020F0502020204030204" pitchFamily="34" charset="0"/>
              </a:rPr>
              <a:t>One of our key objectives alongside implementing our new probation model is delivering against our Reducing Reoffending Plan. Our Reducing Reoffending Plan illustrates how we will work with partners to reduce reoffending, bring down the costs of crime within our communities and protect the public over the next three years. It focuses on the following key areas, recognising that those with strong foundations in place to make a success of their lives are less likely to reoffend:</a:t>
            </a:r>
          </a:p>
          <a:p>
            <a:pPr marL="285750" indent="-285750">
              <a:lnSpc>
                <a:spcPct val="110000"/>
              </a:lnSpc>
              <a:spcAft>
                <a:spcPts val="800"/>
              </a:spcAft>
              <a:buFont typeface="Arial" panose="020B0604020202020204" pitchFamily="34" charset="0"/>
              <a:buChar char="•"/>
            </a:pPr>
            <a:r>
              <a:rPr lang="en-GB" sz="1600" b="1" dirty="0">
                <a:solidFill>
                  <a:srgbClr val="7030A0"/>
                </a:solidFill>
                <a:ea typeface="+mj-ea"/>
                <a:cs typeface="+mj-cs"/>
              </a:rPr>
              <a:t>Training, skills and work – </a:t>
            </a:r>
            <a:r>
              <a:rPr lang="en-GB" sz="1600" dirty="0">
                <a:solidFill>
                  <a:srgbClr val="7030A0"/>
                </a:solidFill>
                <a:cs typeface="Calibri" panose="020F0502020204030204" pitchFamily="34" charset="0"/>
              </a:rPr>
              <a:t>working closely with partners to create new opportunities for prisoners and prison leavers to earn and learn.</a:t>
            </a:r>
          </a:p>
          <a:p>
            <a:pPr marL="285750" indent="-285750">
              <a:lnSpc>
                <a:spcPct val="110000"/>
              </a:lnSpc>
              <a:spcAft>
                <a:spcPts val="800"/>
              </a:spcAft>
              <a:buFont typeface="Arial" panose="020B0604020202020204" pitchFamily="34" charset="0"/>
              <a:buChar char="•"/>
            </a:pPr>
            <a:r>
              <a:rPr lang="en-GB" sz="1600" b="1" dirty="0">
                <a:solidFill>
                  <a:srgbClr val="7030A0"/>
                </a:solidFill>
                <a:ea typeface="+mj-ea"/>
                <a:cs typeface="+mj-cs"/>
              </a:rPr>
              <a:t>Drugs and alcohol addiction – </a:t>
            </a:r>
            <a:r>
              <a:rPr lang="en-GB" sz="1600" dirty="0">
                <a:solidFill>
                  <a:srgbClr val="7030A0"/>
                </a:solidFill>
                <a:cs typeface="Calibri" panose="020F0502020204030204" pitchFamily="34" charset="0"/>
              </a:rPr>
              <a:t>working in partnership to develop and deliver an integrated substance misuse treatment pathway across Wales providing continuity in care for prison leavers and those on community sentences.</a:t>
            </a:r>
          </a:p>
          <a:p>
            <a:pPr marL="285750" indent="-285750">
              <a:lnSpc>
                <a:spcPct val="110000"/>
              </a:lnSpc>
              <a:spcAft>
                <a:spcPts val="800"/>
              </a:spcAft>
              <a:buFont typeface="Arial" panose="020B0604020202020204" pitchFamily="34" charset="0"/>
              <a:buChar char="•"/>
            </a:pPr>
            <a:r>
              <a:rPr lang="en-GB" sz="1600" b="1" dirty="0">
                <a:solidFill>
                  <a:srgbClr val="7030A0"/>
                </a:solidFill>
                <a:ea typeface="+mj-ea"/>
                <a:cs typeface="+mj-cs"/>
              </a:rPr>
              <a:t>Family, accommodation and readjustment to society – </a:t>
            </a:r>
            <a:r>
              <a:rPr lang="en-GB" sz="1600" dirty="0">
                <a:solidFill>
                  <a:srgbClr val="7030A0"/>
                </a:solidFill>
                <a:cs typeface="Calibri" panose="020F0502020204030204" pitchFamily="34" charset="0"/>
              </a:rPr>
              <a:t>supporting people in our care to rebuild and maintain family ties, secure and keep accommodation, and reintegrate into society.</a:t>
            </a:r>
          </a:p>
          <a:p>
            <a:pPr marL="285750" indent="-285750">
              <a:lnSpc>
                <a:spcPct val="110000"/>
              </a:lnSpc>
              <a:spcAft>
                <a:spcPts val="800"/>
              </a:spcAft>
              <a:buFont typeface="Arial" panose="020B0604020202020204" pitchFamily="34" charset="0"/>
              <a:buChar char="•"/>
            </a:pPr>
            <a:r>
              <a:rPr lang="en-GB" sz="1600" b="1" dirty="0">
                <a:solidFill>
                  <a:srgbClr val="7030A0"/>
                </a:solidFill>
                <a:ea typeface="+mj-ea"/>
                <a:cs typeface="+mj-cs"/>
              </a:rPr>
              <a:t>Public security through engagement and compliance – </a:t>
            </a:r>
            <a:r>
              <a:rPr lang="en-GB" sz="1600" dirty="0">
                <a:solidFill>
                  <a:srgbClr val="7030A0"/>
                </a:solidFill>
                <a:cs typeface="Calibri" panose="020F0502020204030204" pitchFamily="34" charset="0"/>
              </a:rPr>
              <a:t>monitoring people on probation rigorously and ensuring they understand the consequences of not complying with an order of the court.</a:t>
            </a:r>
          </a:p>
          <a:p>
            <a:pPr marL="0" indent="0"/>
            <a:endParaRPr lang="en-GB" sz="1800" dirty="0"/>
          </a:p>
        </p:txBody>
      </p:sp>
    </p:spTree>
    <p:extLst>
      <p:ext uri="{BB962C8B-B14F-4D97-AF65-F5344CB8AC3E}">
        <p14:creationId xmlns:p14="http://schemas.microsoft.com/office/powerpoint/2010/main" val="1304914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D312B-DDFC-4C95-A9AE-B56EB85B91D4}"/>
              </a:ext>
            </a:extLst>
          </p:cNvPr>
          <p:cNvSpPr>
            <a:spLocks noGrp="1"/>
          </p:cNvSpPr>
          <p:nvPr>
            <p:ph type="title"/>
          </p:nvPr>
        </p:nvSpPr>
        <p:spPr/>
        <p:txBody>
          <a:bodyPr>
            <a:normAutofit/>
          </a:bodyPr>
          <a:lstStyle/>
          <a:p>
            <a:r>
              <a:rPr lang="en-GB" sz="4800" dirty="0">
                <a:solidFill>
                  <a:srgbClr val="9966FF"/>
                </a:solidFill>
              </a:rPr>
              <a:t>Breaking it down </a:t>
            </a:r>
            <a:endParaRPr lang="en-GB" sz="4800" dirty="0"/>
          </a:p>
        </p:txBody>
      </p:sp>
      <p:sp>
        <p:nvSpPr>
          <p:cNvPr id="3" name="Content Placeholder 2">
            <a:extLst>
              <a:ext uri="{FF2B5EF4-FFF2-40B4-BE49-F238E27FC236}">
                <a16:creationId xmlns:a16="http://schemas.microsoft.com/office/drawing/2014/main" id="{2223B4B0-DD25-437F-8381-16C883BB2C5B}"/>
              </a:ext>
            </a:extLst>
          </p:cNvPr>
          <p:cNvSpPr>
            <a:spLocks noGrp="1"/>
          </p:cNvSpPr>
          <p:nvPr>
            <p:ph sz="half" idx="1"/>
          </p:nvPr>
        </p:nvSpPr>
        <p:spPr>
          <a:xfrm>
            <a:off x="3546089" y="1690688"/>
            <a:ext cx="8206710" cy="4351338"/>
          </a:xfrm>
        </p:spPr>
        <p:txBody>
          <a:bodyPr>
            <a:normAutofit fontScale="40000" lnSpcReduction="20000"/>
          </a:bodyPr>
          <a:lstStyle/>
          <a:p>
            <a:pPr marL="457200" lvl="0" indent="-457200">
              <a:lnSpc>
                <a:spcPct val="170000"/>
              </a:lnSpc>
              <a:spcBef>
                <a:spcPts val="1200"/>
              </a:spcBef>
              <a:buClr>
                <a:srgbClr val="B759F1"/>
              </a:buClr>
              <a:buSzPct val="85000"/>
              <a:buFont typeface="Wingdings" panose="05000000000000000000" pitchFamily="2" charset="2"/>
              <a:buChar char="§"/>
            </a:pPr>
            <a:r>
              <a:rPr lang="en-GB" sz="3000" dirty="0">
                <a:solidFill>
                  <a:srgbClr val="7030A0"/>
                </a:solidFill>
                <a:cs typeface="Arial" panose="020B0604020202020204" pitchFamily="34" charset="0"/>
              </a:rPr>
              <a:t>Ensuring People </a:t>
            </a:r>
            <a:r>
              <a:rPr lang="en-GB" sz="3000">
                <a:solidFill>
                  <a:srgbClr val="7030A0"/>
                </a:solidFill>
                <a:cs typeface="Arial" panose="020B0604020202020204" pitchFamily="34" charset="0"/>
              </a:rPr>
              <a:t>on probation </a:t>
            </a:r>
            <a:r>
              <a:rPr lang="en-GB" sz="3000" dirty="0">
                <a:solidFill>
                  <a:srgbClr val="7030A0"/>
                </a:solidFill>
                <a:cs typeface="Arial" panose="020B0604020202020204" pitchFamily="34" charset="0"/>
              </a:rPr>
              <a:t>receive the best opportunity through their contact with our service to achieve their own goals and desist from offending through a personalised approach.</a:t>
            </a:r>
          </a:p>
          <a:p>
            <a:pPr marL="457200" lvl="0" indent="-457200">
              <a:lnSpc>
                <a:spcPct val="170000"/>
              </a:lnSpc>
              <a:spcBef>
                <a:spcPts val="1200"/>
              </a:spcBef>
              <a:buClr>
                <a:srgbClr val="B759F1"/>
              </a:buClr>
              <a:buSzPct val="85000"/>
              <a:buFont typeface="Wingdings" panose="05000000000000000000" pitchFamily="2" charset="2"/>
              <a:buChar char="§"/>
            </a:pPr>
            <a:endParaRPr lang="en-GB" sz="3000" dirty="0">
              <a:solidFill>
                <a:srgbClr val="7030A0"/>
              </a:solidFill>
              <a:cs typeface="Arial" panose="020B0604020202020204" pitchFamily="34" charset="0"/>
            </a:endParaRPr>
          </a:p>
          <a:p>
            <a:pPr marL="457200" lvl="0" indent="-457200">
              <a:lnSpc>
                <a:spcPct val="170000"/>
              </a:lnSpc>
              <a:spcBef>
                <a:spcPts val="1200"/>
              </a:spcBef>
              <a:buClr>
                <a:srgbClr val="B759F1"/>
              </a:buClr>
              <a:buSzPct val="85000"/>
              <a:buFont typeface="Wingdings" panose="05000000000000000000" pitchFamily="2" charset="2"/>
              <a:buChar char="§"/>
            </a:pPr>
            <a:endParaRPr lang="en-GB" sz="3000" dirty="0">
              <a:solidFill>
                <a:srgbClr val="7030A0"/>
              </a:solidFill>
              <a:cs typeface="Arial" panose="020B0604020202020204" pitchFamily="34" charset="0"/>
            </a:endParaRPr>
          </a:p>
          <a:p>
            <a:pPr marL="457200" lvl="0" indent="-457200">
              <a:lnSpc>
                <a:spcPct val="170000"/>
              </a:lnSpc>
              <a:spcBef>
                <a:spcPts val="1200"/>
              </a:spcBef>
              <a:buClr>
                <a:srgbClr val="B759F1"/>
              </a:buClr>
              <a:buSzPct val="85000"/>
              <a:buFont typeface="Wingdings" panose="05000000000000000000" pitchFamily="2" charset="2"/>
              <a:buChar char="§"/>
            </a:pPr>
            <a:r>
              <a:rPr lang="en-GB" sz="3000" dirty="0">
                <a:solidFill>
                  <a:srgbClr val="7030A0"/>
                </a:solidFill>
                <a:cs typeface="Arial" panose="020B0604020202020204" pitchFamily="34" charset="0"/>
              </a:rPr>
              <a:t>Ensuring our partners and interventions are consistent with our values and desistance principles to enable the best support for POP to access through their journey to rehabilitate and empower positive change.</a:t>
            </a:r>
          </a:p>
          <a:p>
            <a:pPr marL="457200" lvl="0" indent="-457200">
              <a:lnSpc>
                <a:spcPct val="170000"/>
              </a:lnSpc>
              <a:spcBef>
                <a:spcPts val="1200"/>
              </a:spcBef>
              <a:buClr>
                <a:srgbClr val="B759F1"/>
              </a:buClr>
              <a:buSzPct val="85000"/>
              <a:buFont typeface="Wingdings" panose="05000000000000000000" pitchFamily="2" charset="2"/>
              <a:buChar char="§"/>
            </a:pPr>
            <a:endParaRPr lang="en-GB" sz="3000" dirty="0">
              <a:solidFill>
                <a:srgbClr val="7030A0"/>
              </a:solidFill>
              <a:cs typeface="Arial" panose="020B0604020202020204" pitchFamily="34" charset="0"/>
            </a:endParaRPr>
          </a:p>
          <a:p>
            <a:pPr marL="457200" lvl="0" indent="-457200">
              <a:lnSpc>
                <a:spcPct val="170000"/>
              </a:lnSpc>
              <a:spcBef>
                <a:spcPts val="1200"/>
              </a:spcBef>
              <a:buClr>
                <a:srgbClr val="B759F1"/>
              </a:buClr>
              <a:buSzPct val="85000"/>
              <a:buFont typeface="Wingdings" panose="05000000000000000000" pitchFamily="2" charset="2"/>
              <a:buChar char="§"/>
            </a:pPr>
            <a:endParaRPr lang="en-GB" sz="3000" dirty="0">
              <a:solidFill>
                <a:srgbClr val="7030A0"/>
              </a:solidFill>
              <a:cs typeface="Arial" panose="020B0604020202020204" pitchFamily="34" charset="0"/>
            </a:endParaRPr>
          </a:p>
          <a:p>
            <a:pPr marL="457200" lvl="0" indent="-457200">
              <a:lnSpc>
                <a:spcPct val="170000"/>
              </a:lnSpc>
              <a:spcBef>
                <a:spcPts val="1200"/>
              </a:spcBef>
              <a:buClr>
                <a:srgbClr val="B759F1"/>
              </a:buClr>
              <a:buSzPct val="85000"/>
              <a:buFont typeface="Wingdings" panose="05000000000000000000" pitchFamily="2" charset="2"/>
              <a:buChar char="§"/>
            </a:pPr>
            <a:r>
              <a:rPr lang="en-GB" sz="3000" dirty="0">
                <a:solidFill>
                  <a:srgbClr val="7030A0"/>
                </a:solidFill>
                <a:cs typeface="Arial" panose="020B0604020202020204" pitchFamily="34" charset="0"/>
              </a:rPr>
              <a:t>Effective management and the impact of positive change for POP on victims and our communities. Ensuring public safety and empower POP to actively be involved in their communities. </a:t>
            </a:r>
          </a:p>
          <a:p>
            <a:endParaRPr lang="en-GB" dirty="0"/>
          </a:p>
        </p:txBody>
      </p:sp>
      <p:grpSp>
        <p:nvGrpSpPr>
          <p:cNvPr id="8" name="Group 7">
            <a:extLst>
              <a:ext uri="{FF2B5EF4-FFF2-40B4-BE49-F238E27FC236}">
                <a16:creationId xmlns:a16="http://schemas.microsoft.com/office/drawing/2014/main" id="{EBD0EC20-E3A9-4303-B5EB-BAA15AE90513}"/>
              </a:ext>
            </a:extLst>
          </p:cNvPr>
          <p:cNvGrpSpPr/>
          <p:nvPr/>
        </p:nvGrpSpPr>
        <p:grpSpPr>
          <a:xfrm>
            <a:off x="890415" y="1528783"/>
            <a:ext cx="2456582" cy="4173948"/>
            <a:chOff x="2065176" y="2093976"/>
            <a:chExt cx="1879042" cy="3557080"/>
          </a:xfrm>
        </p:grpSpPr>
        <p:sp>
          <p:nvSpPr>
            <p:cNvPr id="9" name="Oval 8">
              <a:extLst>
                <a:ext uri="{FF2B5EF4-FFF2-40B4-BE49-F238E27FC236}">
                  <a16:creationId xmlns:a16="http://schemas.microsoft.com/office/drawing/2014/main" id="{9687C1C4-7532-4F9A-906A-71FF79614BED}"/>
                </a:ext>
              </a:extLst>
            </p:cNvPr>
            <p:cNvSpPr/>
            <p:nvPr/>
          </p:nvSpPr>
          <p:spPr>
            <a:xfrm>
              <a:off x="2065176" y="2093976"/>
              <a:ext cx="1879042" cy="914400"/>
            </a:xfrm>
            <a:prstGeom prst="ellipse">
              <a:avLst/>
            </a:prstGeom>
            <a:blipFill rotWithShape="1">
              <a:blip r:embed="rId3">
                <a:duotone>
                  <a:schemeClr val="accent5">
                    <a:shade val="45000"/>
                    <a:satMod val="135000"/>
                  </a:schemeClr>
                  <a:prstClr val="white"/>
                </a:duotone>
              </a:blip>
              <a:tile tx="0" ty="0" sx="60000" sy="59000" flip="none" algn="tl"/>
            </a:blipFill>
            <a:ln w="6350" cap="flat" cmpd="sng" algn="ctr">
              <a:solidFill>
                <a:srgbClr val="94B6D2"/>
              </a:solidFill>
              <a:prstDash val="solid"/>
            </a:ln>
            <a:effectLst>
              <a:softEdge rad="12700"/>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Trebuchet MS" panose="020B0603020202020204"/>
                  <a:ea typeface="+mn-ea"/>
                  <a:cs typeface="+mn-cs"/>
                </a:rPr>
                <a:t>Interact</a:t>
              </a:r>
            </a:p>
          </p:txBody>
        </p:sp>
        <p:sp>
          <p:nvSpPr>
            <p:cNvPr id="10" name="Oval 9">
              <a:extLst>
                <a:ext uri="{FF2B5EF4-FFF2-40B4-BE49-F238E27FC236}">
                  <a16:creationId xmlns:a16="http://schemas.microsoft.com/office/drawing/2014/main" id="{EA23AD7B-29AB-405B-977A-9DDA4CA39E8E}"/>
                </a:ext>
              </a:extLst>
            </p:cNvPr>
            <p:cNvSpPr/>
            <p:nvPr/>
          </p:nvSpPr>
          <p:spPr>
            <a:xfrm>
              <a:off x="2065176" y="3415316"/>
              <a:ext cx="1879042" cy="914400"/>
            </a:xfrm>
            <a:prstGeom prst="ellipse">
              <a:avLst/>
            </a:prstGeom>
            <a:blipFill rotWithShape="1">
              <a:blip r:embed="rId3">
                <a:duotone>
                  <a:schemeClr val="accent5">
                    <a:shade val="45000"/>
                    <a:satMod val="135000"/>
                  </a:schemeClr>
                  <a:prstClr val="white"/>
                </a:duotone>
              </a:blip>
              <a:tile tx="0" ty="0" sx="60000" sy="59000" flip="none" algn="tl"/>
            </a:blipFill>
            <a:ln w="6350" cap="flat" cmpd="sng" algn="ctr">
              <a:solidFill>
                <a:srgbClr val="94B6D2"/>
              </a:solidFill>
              <a:prstDash val="solid"/>
            </a:ln>
            <a:effectLst>
              <a:softEdge rad="12700"/>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Trebuchet MS" panose="020B0603020202020204"/>
                  <a:ea typeface="+mn-ea"/>
                  <a:cs typeface="+mn-cs"/>
                </a:rPr>
                <a:t>Intervene</a:t>
              </a:r>
            </a:p>
          </p:txBody>
        </p:sp>
        <p:sp>
          <p:nvSpPr>
            <p:cNvPr id="11" name="Oval 10">
              <a:extLst>
                <a:ext uri="{FF2B5EF4-FFF2-40B4-BE49-F238E27FC236}">
                  <a16:creationId xmlns:a16="http://schemas.microsoft.com/office/drawing/2014/main" id="{FEA251B0-7628-4E71-B278-450763B5F74E}"/>
                </a:ext>
              </a:extLst>
            </p:cNvPr>
            <p:cNvSpPr/>
            <p:nvPr/>
          </p:nvSpPr>
          <p:spPr>
            <a:xfrm>
              <a:off x="2065176" y="4736656"/>
              <a:ext cx="1879042" cy="914400"/>
            </a:xfrm>
            <a:prstGeom prst="ellipse">
              <a:avLst/>
            </a:prstGeom>
            <a:blipFill rotWithShape="1">
              <a:blip r:embed="rId3">
                <a:duotone>
                  <a:schemeClr val="accent5">
                    <a:shade val="45000"/>
                    <a:satMod val="135000"/>
                  </a:schemeClr>
                  <a:prstClr val="white"/>
                </a:duotone>
              </a:blip>
              <a:tile tx="0" ty="0" sx="60000" sy="59000" flip="none" algn="tl"/>
            </a:blipFill>
            <a:ln w="6350" cap="flat" cmpd="sng" algn="ctr">
              <a:solidFill>
                <a:srgbClr val="94B6D2"/>
              </a:solidFill>
              <a:prstDash val="solid"/>
            </a:ln>
            <a:effectLst>
              <a:softEdge rad="12700"/>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white"/>
                  </a:solidFill>
                  <a:effectLst/>
                  <a:uLnTx/>
                  <a:uFillTx/>
                  <a:latin typeface="Trebuchet MS" panose="020B0603020202020204"/>
                  <a:ea typeface="+mn-ea"/>
                  <a:cs typeface="+mn-cs"/>
                </a:rPr>
                <a:t>Integrate</a:t>
              </a:r>
            </a:p>
          </p:txBody>
        </p:sp>
      </p:grpSp>
    </p:spTree>
    <p:extLst>
      <p:ext uri="{BB962C8B-B14F-4D97-AF65-F5344CB8AC3E}">
        <p14:creationId xmlns:p14="http://schemas.microsoft.com/office/powerpoint/2010/main" val="333070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2D9E-A595-4374-A057-8E0C0A3DDA9A}"/>
              </a:ext>
            </a:extLst>
          </p:cNvPr>
          <p:cNvSpPr>
            <a:spLocks noGrp="1"/>
          </p:cNvSpPr>
          <p:nvPr>
            <p:ph type="title"/>
          </p:nvPr>
        </p:nvSpPr>
        <p:spPr/>
        <p:txBody>
          <a:bodyPr>
            <a:normAutofit/>
          </a:bodyPr>
          <a:lstStyle/>
          <a:p>
            <a:r>
              <a:rPr lang="en-GB" sz="4800" dirty="0">
                <a:solidFill>
                  <a:srgbClr val="9966FF"/>
                </a:solidFill>
              </a:rPr>
              <a:t>How do we do this?</a:t>
            </a:r>
            <a:endParaRPr lang="en-GB" sz="4800" dirty="0"/>
          </a:p>
        </p:txBody>
      </p:sp>
      <p:sp>
        <p:nvSpPr>
          <p:cNvPr id="3" name="Content Placeholder 2">
            <a:extLst>
              <a:ext uri="{FF2B5EF4-FFF2-40B4-BE49-F238E27FC236}">
                <a16:creationId xmlns:a16="http://schemas.microsoft.com/office/drawing/2014/main" id="{A83B59FF-6D94-4702-A114-22AB00D0EF20}"/>
              </a:ext>
            </a:extLst>
          </p:cNvPr>
          <p:cNvSpPr>
            <a:spLocks noGrp="1"/>
          </p:cNvSpPr>
          <p:nvPr>
            <p:ph sz="half" idx="1"/>
          </p:nvPr>
        </p:nvSpPr>
        <p:spPr/>
        <p:txBody>
          <a:bodyPr>
            <a:normAutofit lnSpcReduction="10000"/>
          </a:bodyPr>
          <a:lstStyle/>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Supervision on a one-to-one basis.</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Programmes and interventions that address behaviours linked to crime.</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Community Payback – Unpaid Work.</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Women specific initiatives – such as women’s centres and programmes.</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Curfew.</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Attendance Centres.</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OMIC</a:t>
            </a:r>
          </a:p>
          <a:p>
            <a:pPr marL="342900" lvl="0" indent="-342900">
              <a:lnSpc>
                <a:spcPct val="150000"/>
              </a:lnSpc>
              <a:spcBef>
                <a:spcPts val="1200"/>
              </a:spcBef>
              <a:buClr>
                <a:srgbClr val="AA72D4"/>
              </a:buClr>
              <a:buSzPct val="85000"/>
              <a:buFont typeface="Wingdings" panose="05000000000000000000" pitchFamily="2" charset="2"/>
              <a:buChar char="§"/>
            </a:pPr>
            <a:r>
              <a:rPr lang="en-GB" sz="1800" dirty="0">
                <a:solidFill>
                  <a:srgbClr val="7030A0"/>
                </a:solidFill>
                <a:latin typeface="Arial" panose="020B0604020202020204" pitchFamily="34" charset="0"/>
                <a:cs typeface="Arial" panose="020B0604020202020204" pitchFamily="34" charset="0"/>
              </a:rPr>
              <a:t>Resettlement</a:t>
            </a:r>
          </a:p>
          <a:p>
            <a:pPr marL="342900" lvl="0" indent="-342900">
              <a:lnSpc>
                <a:spcPct val="150000"/>
              </a:lnSpc>
              <a:spcBef>
                <a:spcPts val="1200"/>
              </a:spcBef>
              <a:buClr>
                <a:srgbClr val="AA72D4"/>
              </a:buClr>
              <a:buSzPct val="85000"/>
              <a:buFont typeface="Wingdings" panose="05000000000000000000" pitchFamily="2" charset="2"/>
              <a:buChar char="§"/>
            </a:pPr>
            <a:endParaRPr lang="en-GB" sz="2000" dirty="0">
              <a:solidFill>
                <a:srgbClr val="7030A0"/>
              </a:solidFill>
              <a:latin typeface="Arial" panose="020B0604020202020204" pitchFamily="34" charset="0"/>
              <a:cs typeface="Arial" panose="020B0604020202020204" pitchFamily="34" charset="0"/>
            </a:endParaRPr>
          </a:p>
          <a:p>
            <a:endParaRPr lang="en-GB" dirty="0"/>
          </a:p>
        </p:txBody>
      </p:sp>
      <p:pic>
        <p:nvPicPr>
          <p:cNvPr id="5" name="Picture 4" descr="A picture containing dark&#10;&#10;Description automatically generated">
            <a:extLst>
              <a:ext uri="{FF2B5EF4-FFF2-40B4-BE49-F238E27FC236}">
                <a16:creationId xmlns:a16="http://schemas.microsoft.com/office/drawing/2014/main" id="{7038E7DF-1B9F-4887-B2AB-EE8FA743FE6F}"/>
              </a:ext>
            </a:extLst>
          </p:cNvPr>
          <p:cNvPicPr>
            <a:picLocks noChangeAspect="1"/>
          </p:cNvPicPr>
          <p:nvPr/>
        </p:nvPicPr>
        <p:blipFill>
          <a:blip r:embed="rId3">
            <a:extLst>
              <a:ext uri="{BEBA8EAE-BF5A-486C-A8C5-ECC9F3942E4B}">
                <a14:imgProps xmlns:a14="http://schemas.microsoft.com/office/drawing/2010/main">
                  <a14:imgLayer r:embed="rId4">
                    <a14:imgEffect>
                      <a14:artisticLineDrawing/>
                    </a14:imgEffect>
                  </a14:imgLayer>
                </a14:imgProps>
              </a:ext>
              <a:ext uri="{837473B0-CC2E-450A-ABE3-18F120FF3D39}">
                <a1611:picAttrSrcUrl xmlns:a1611="http://schemas.microsoft.com/office/drawing/2016/11/main" r:id="rId5"/>
              </a:ext>
            </a:extLst>
          </a:blip>
          <a:stretch>
            <a:fillRect/>
          </a:stretch>
        </p:blipFill>
        <p:spPr>
          <a:xfrm>
            <a:off x="7426712" y="230188"/>
            <a:ext cx="2091590" cy="2055812"/>
          </a:xfrm>
          <a:prstGeom prst="rect">
            <a:avLst/>
          </a:prstGeom>
          <a:noFill/>
          <a:ln>
            <a:noFill/>
          </a:ln>
        </p:spPr>
      </p:pic>
    </p:spTree>
    <p:extLst>
      <p:ext uri="{BB962C8B-B14F-4D97-AF65-F5344CB8AC3E}">
        <p14:creationId xmlns:p14="http://schemas.microsoft.com/office/powerpoint/2010/main" val="342111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492CB-3664-4E73-A2A3-50482674C1C2}"/>
              </a:ext>
            </a:extLst>
          </p:cNvPr>
          <p:cNvSpPr>
            <a:spLocks noGrp="1"/>
          </p:cNvSpPr>
          <p:nvPr>
            <p:ph type="title"/>
          </p:nvPr>
        </p:nvSpPr>
        <p:spPr/>
        <p:txBody>
          <a:bodyPr>
            <a:normAutofit/>
          </a:bodyPr>
          <a:lstStyle/>
          <a:p>
            <a:r>
              <a:rPr lang="en-GB" sz="4800" dirty="0">
                <a:solidFill>
                  <a:srgbClr val="9966FF"/>
                </a:solidFill>
              </a:rPr>
              <a:t>Order Requirements</a:t>
            </a:r>
            <a:endParaRPr lang="en-GB" sz="4800" dirty="0"/>
          </a:p>
        </p:txBody>
      </p:sp>
      <p:sp>
        <p:nvSpPr>
          <p:cNvPr id="3" name="Content Placeholder 2">
            <a:extLst>
              <a:ext uri="{FF2B5EF4-FFF2-40B4-BE49-F238E27FC236}">
                <a16:creationId xmlns:a16="http://schemas.microsoft.com/office/drawing/2014/main" id="{D909FC3D-06B7-472A-9098-6497665B758C}"/>
              </a:ext>
            </a:extLst>
          </p:cNvPr>
          <p:cNvSpPr>
            <a:spLocks noGrp="1"/>
          </p:cNvSpPr>
          <p:nvPr>
            <p:ph sz="half" idx="1"/>
          </p:nvPr>
        </p:nvSpPr>
        <p:spPr>
          <a:xfrm>
            <a:off x="439201" y="2344189"/>
            <a:ext cx="5448644" cy="3565957"/>
          </a:xfrm>
        </p:spPr>
        <p:txBody>
          <a:bodyPr>
            <a:normAutofit/>
          </a:bodyPr>
          <a:lstStyle/>
          <a:p>
            <a:pPr marL="342900" lvl="0" indent="-342900">
              <a:lnSpc>
                <a:spcPct val="170000"/>
              </a:lnSpc>
              <a:spcBef>
                <a:spcPts val="1200"/>
              </a:spcBef>
              <a:buClr>
                <a:srgbClr val="A568D2"/>
              </a:buClr>
              <a:buSzPct val="85000"/>
              <a:buFont typeface="Wingdings" panose="05000000000000000000" pitchFamily="2" charset="2"/>
              <a:buChar char="§"/>
            </a:pPr>
            <a:r>
              <a:rPr lang="en-GB" sz="2000" dirty="0">
                <a:solidFill>
                  <a:srgbClr val="7030A0"/>
                </a:solidFill>
                <a:latin typeface="Arial" panose="020B0604020202020204" pitchFamily="34" charset="0"/>
                <a:cs typeface="Arial" panose="020B0604020202020204" pitchFamily="34" charset="0"/>
              </a:rPr>
              <a:t>RAR – Rehabilitation Activity Requirement</a:t>
            </a:r>
          </a:p>
          <a:p>
            <a:pPr marL="342900" lvl="0" indent="-342900">
              <a:lnSpc>
                <a:spcPct val="170000"/>
              </a:lnSpc>
              <a:spcBef>
                <a:spcPts val="1200"/>
              </a:spcBef>
              <a:buClr>
                <a:srgbClr val="A568D2"/>
              </a:buClr>
              <a:buSzPct val="85000"/>
              <a:buFont typeface="Wingdings" panose="05000000000000000000" pitchFamily="2" charset="2"/>
              <a:buChar char="§"/>
            </a:pPr>
            <a:r>
              <a:rPr lang="en-GB" sz="2000" dirty="0">
                <a:solidFill>
                  <a:srgbClr val="7030A0"/>
                </a:solidFill>
                <a:latin typeface="Arial" panose="020B0604020202020204" pitchFamily="34" charset="0"/>
                <a:cs typeface="Arial" panose="020B0604020202020204" pitchFamily="34" charset="0"/>
              </a:rPr>
              <a:t>Structured Interventions</a:t>
            </a:r>
          </a:p>
          <a:p>
            <a:pPr marL="342900" lvl="0" indent="-342900">
              <a:lnSpc>
                <a:spcPct val="170000"/>
              </a:lnSpc>
              <a:spcBef>
                <a:spcPts val="1200"/>
              </a:spcBef>
              <a:buClr>
                <a:srgbClr val="A568D2"/>
              </a:buClr>
              <a:buSzPct val="85000"/>
              <a:buFont typeface="Wingdings" panose="05000000000000000000" pitchFamily="2" charset="2"/>
              <a:buChar char="§"/>
            </a:pPr>
            <a:r>
              <a:rPr lang="en-GB" sz="2000" dirty="0">
                <a:solidFill>
                  <a:srgbClr val="7030A0"/>
                </a:solidFill>
                <a:latin typeface="Arial" panose="020B0604020202020204" pitchFamily="34" charset="0"/>
                <a:cs typeface="Arial" panose="020B0604020202020204" pitchFamily="34" charset="0"/>
              </a:rPr>
              <a:t>Accredited Programmes</a:t>
            </a:r>
          </a:p>
          <a:p>
            <a:pPr marL="342900" lvl="0" indent="-342900">
              <a:lnSpc>
                <a:spcPct val="170000"/>
              </a:lnSpc>
              <a:spcBef>
                <a:spcPts val="1200"/>
              </a:spcBef>
              <a:buClr>
                <a:srgbClr val="A568D2"/>
              </a:buClr>
              <a:buSzPct val="85000"/>
              <a:buFont typeface="Wingdings" panose="05000000000000000000" pitchFamily="2" charset="2"/>
              <a:buChar char="§"/>
            </a:pPr>
            <a:r>
              <a:rPr lang="en-GB" sz="2000" dirty="0">
                <a:solidFill>
                  <a:srgbClr val="7030A0"/>
                </a:solidFill>
                <a:latin typeface="Arial" panose="020B0604020202020204" pitchFamily="34" charset="0"/>
                <a:cs typeface="Arial" panose="020B0604020202020204" pitchFamily="34" charset="0"/>
              </a:rPr>
              <a:t>Electronic curfew /Tagging</a:t>
            </a:r>
            <a:endParaRPr lang="en-GB" sz="2000" dirty="0"/>
          </a:p>
        </p:txBody>
      </p:sp>
      <p:sp>
        <p:nvSpPr>
          <p:cNvPr id="4" name="Content Placeholder 3">
            <a:extLst>
              <a:ext uri="{FF2B5EF4-FFF2-40B4-BE49-F238E27FC236}">
                <a16:creationId xmlns:a16="http://schemas.microsoft.com/office/drawing/2014/main" id="{A8C53C79-DC3D-4E77-99CE-E29EE5B73795}"/>
              </a:ext>
            </a:extLst>
          </p:cNvPr>
          <p:cNvSpPr>
            <a:spLocks noGrp="1"/>
          </p:cNvSpPr>
          <p:nvPr>
            <p:ph sz="half" idx="2"/>
          </p:nvPr>
        </p:nvSpPr>
        <p:spPr>
          <a:xfrm>
            <a:off x="6304154" y="2344189"/>
            <a:ext cx="5448645" cy="3565957"/>
          </a:xfrm>
        </p:spPr>
        <p:txBody>
          <a:bodyPr>
            <a:normAutofit fontScale="85000" lnSpcReduction="10000"/>
          </a:bodyPr>
          <a:lstStyle/>
          <a:p>
            <a:pPr marL="342900" lvl="0" indent="-342900">
              <a:lnSpc>
                <a:spcPct val="170000"/>
              </a:lnSpc>
              <a:spcBef>
                <a:spcPts val="1200"/>
              </a:spcBef>
              <a:buClr>
                <a:srgbClr val="9C5BCD"/>
              </a:buClr>
              <a:buSzPct val="85000"/>
              <a:buFont typeface="Wingdings" panose="05000000000000000000" pitchFamily="2" charset="2"/>
              <a:buChar char="§"/>
            </a:pPr>
            <a:r>
              <a:rPr lang="en-GB" sz="2100" dirty="0">
                <a:solidFill>
                  <a:srgbClr val="7030A0"/>
                </a:solidFill>
                <a:latin typeface="Arial" panose="020B0604020202020204" pitchFamily="34" charset="0"/>
                <a:cs typeface="Arial" panose="020B0604020202020204" pitchFamily="34" charset="0"/>
              </a:rPr>
              <a:t>Unpaid Work (40-300 hours) to include 30%ETE</a:t>
            </a:r>
          </a:p>
          <a:p>
            <a:pPr marL="342900" lvl="0" indent="-342900">
              <a:lnSpc>
                <a:spcPct val="170000"/>
              </a:lnSpc>
              <a:spcBef>
                <a:spcPts val="1200"/>
              </a:spcBef>
              <a:buClr>
                <a:srgbClr val="9C5BCD"/>
              </a:buClr>
              <a:buSzPct val="85000"/>
              <a:buFont typeface="Wingdings" panose="05000000000000000000" pitchFamily="2" charset="2"/>
              <a:buChar char="§"/>
            </a:pPr>
            <a:r>
              <a:rPr lang="en-GB" sz="2100" dirty="0">
                <a:solidFill>
                  <a:srgbClr val="7030A0"/>
                </a:solidFill>
                <a:latin typeface="Arial" panose="020B0604020202020204" pitchFamily="34" charset="0"/>
                <a:cs typeface="Arial" panose="020B0604020202020204" pitchFamily="34" charset="0"/>
              </a:rPr>
              <a:t>DRR-Drug Rehabilitation Requirement </a:t>
            </a:r>
          </a:p>
          <a:p>
            <a:pPr marL="342900" lvl="0" indent="-342900">
              <a:lnSpc>
                <a:spcPct val="170000"/>
              </a:lnSpc>
              <a:spcBef>
                <a:spcPts val="1200"/>
              </a:spcBef>
              <a:buClr>
                <a:srgbClr val="9C5BCD"/>
              </a:buClr>
              <a:buSzPct val="85000"/>
              <a:buFont typeface="Wingdings" panose="05000000000000000000" pitchFamily="2" charset="2"/>
              <a:buChar char="§"/>
            </a:pPr>
            <a:r>
              <a:rPr lang="en-GB" sz="2100" dirty="0">
                <a:solidFill>
                  <a:srgbClr val="7030A0"/>
                </a:solidFill>
                <a:latin typeface="Arial" panose="020B0604020202020204" pitchFamily="34" charset="0"/>
                <a:cs typeface="Arial" panose="020B0604020202020204" pitchFamily="34" charset="0"/>
              </a:rPr>
              <a:t>ATR – Alcohol Treatment Requirement </a:t>
            </a:r>
          </a:p>
          <a:p>
            <a:pPr marL="342900" lvl="0" indent="-342900">
              <a:lnSpc>
                <a:spcPct val="170000"/>
              </a:lnSpc>
              <a:spcBef>
                <a:spcPts val="1200"/>
              </a:spcBef>
              <a:buClr>
                <a:srgbClr val="9C5BCD"/>
              </a:buClr>
              <a:buSzPct val="85000"/>
              <a:buFont typeface="Wingdings" panose="05000000000000000000" pitchFamily="2" charset="2"/>
              <a:buChar char="§"/>
            </a:pPr>
            <a:r>
              <a:rPr lang="en-GB" sz="2100" dirty="0">
                <a:solidFill>
                  <a:srgbClr val="7030A0"/>
                </a:solidFill>
                <a:latin typeface="Arial" panose="020B0604020202020204" pitchFamily="34" charset="0"/>
                <a:cs typeface="Arial" panose="020B0604020202020204" pitchFamily="34" charset="0"/>
              </a:rPr>
              <a:t>MHRT – Mental Health Treatment Requirement</a:t>
            </a:r>
          </a:p>
          <a:p>
            <a:pPr marL="342900" lvl="0" indent="-342900">
              <a:lnSpc>
                <a:spcPct val="170000"/>
              </a:lnSpc>
              <a:spcBef>
                <a:spcPts val="1200"/>
              </a:spcBef>
              <a:buClr>
                <a:srgbClr val="9C5BCD"/>
              </a:buClr>
              <a:buSzPct val="85000"/>
              <a:buFont typeface="Wingdings" panose="05000000000000000000" pitchFamily="2" charset="2"/>
              <a:buChar char="§"/>
            </a:pPr>
            <a:r>
              <a:rPr lang="en-GB" sz="2100" dirty="0">
                <a:solidFill>
                  <a:srgbClr val="7030A0"/>
                </a:solidFill>
                <a:latin typeface="Arial" panose="020B0604020202020204" pitchFamily="34" charset="0"/>
                <a:cs typeface="Arial" panose="020B0604020202020204" pitchFamily="34" charset="0"/>
              </a:rPr>
              <a:t>Exclusion zones</a:t>
            </a:r>
          </a:p>
          <a:p>
            <a:endParaRPr lang="en-GB" dirty="0"/>
          </a:p>
        </p:txBody>
      </p:sp>
    </p:spTree>
    <p:extLst>
      <p:ext uri="{BB962C8B-B14F-4D97-AF65-F5344CB8AC3E}">
        <p14:creationId xmlns:p14="http://schemas.microsoft.com/office/powerpoint/2010/main" val="2538336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752A8-15AF-8B0F-1626-13442F77DEA8}"/>
              </a:ext>
            </a:extLst>
          </p:cNvPr>
          <p:cNvSpPr>
            <a:spLocks noGrp="1"/>
          </p:cNvSpPr>
          <p:nvPr>
            <p:ph type="title"/>
          </p:nvPr>
        </p:nvSpPr>
        <p:spPr/>
        <p:txBody>
          <a:bodyPr/>
          <a:lstStyle/>
          <a:p>
            <a:r>
              <a:rPr lang="en-GB" dirty="0"/>
              <a:t>Application process</a:t>
            </a:r>
          </a:p>
        </p:txBody>
      </p:sp>
      <p:pic>
        <p:nvPicPr>
          <p:cNvPr id="1026" name="Picture 2" descr="Civil Service Interview Questions Behaviours Strengths &amp; Examples (2025 ...">
            <a:extLst>
              <a:ext uri="{FF2B5EF4-FFF2-40B4-BE49-F238E27FC236}">
                <a16:creationId xmlns:a16="http://schemas.microsoft.com/office/drawing/2014/main" id="{D71528A2-530B-EBE7-43F3-03F2DF18B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864" y="1110014"/>
            <a:ext cx="7364896" cy="5316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3750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DD778-8232-6C96-0EF9-F1C304F49B91}"/>
              </a:ext>
            </a:extLst>
          </p:cNvPr>
          <p:cNvSpPr>
            <a:spLocks noGrp="1"/>
          </p:cNvSpPr>
          <p:nvPr>
            <p:ph type="title"/>
          </p:nvPr>
        </p:nvSpPr>
        <p:spPr/>
        <p:txBody>
          <a:bodyPr>
            <a:noAutofit/>
          </a:bodyPr>
          <a:lstStyle/>
          <a:p>
            <a:pPr algn="ctr"/>
            <a:r>
              <a:rPr lang="en-GB" sz="3600" dirty="0"/>
              <a:t>Applying for a role</a:t>
            </a:r>
          </a:p>
        </p:txBody>
      </p:sp>
      <p:pic>
        <p:nvPicPr>
          <p:cNvPr id="1026" name="Picture 2" descr="Image of a circle reading 'Success profiles' enclosed within a multicolored ring of the separate success profile titles.">
            <a:extLst>
              <a:ext uri="{FF2B5EF4-FFF2-40B4-BE49-F238E27FC236}">
                <a16:creationId xmlns:a16="http://schemas.microsoft.com/office/drawing/2014/main" id="{979440F1-9520-E883-2DF5-FA24B586E7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140" y="1317308"/>
            <a:ext cx="4486275" cy="38576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1D0B0AD-E47A-9C49-1AA2-91EC5327F3C0}"/>
              </a:ext>
            </a:extLst>
          </p:cNvPr>
          <p:cNvSpPr txBox="1"/>
          <p:nvPr/>
        </p:nvSpPr>
        <p:spPr>
          <a:xfrm>
            <a:off x="5661890" y="2187171"/>
            <a:ext cx="4959927" cy="2031325"/>
          </a:xfrm>
          <a:prstGeom prst="rect">
            <a:avLst/>
          </a:prstGeom>
          <a:noFill/>
        </p:spPr>
        <p:txBody>
          <a:bodyPr wrap="square" rtlCol="0">
            <a:spAutoFit/>
          </a:bodyPr>
          <a:lstStyle/>
          <a:p>
            <a:pPr algn="l">
              <a:buFont typeface="Arial" panose="020B0604020202020204" pitchFamily="34" charset="0"/>
              <a:buChar char="•"/>
            </a:pPr>
            <a:r>
              <a:rPr lang="en-GB" b="0" i="0" dirty="0">
                <a:solidFill>
                  <a:srgbClr val="0B0C0C"/>
                </a:solidFill>
                <a:effectLst/>
                <a:highlight>
                  <a:srgbClr val="FFFFFF"/>
                </a:highlight>
                <a:latin typeface="GDS Transport"/>
              </a:rPr>
              <a:t>situation - the situation you had to deal with</a:t>
            </a:r>
          </a:p>
          <a:p>
            <a:pPr algn="l">
              <a:buFont typeface="Arial" panose="020B0604020202020204" pitchFamily="34" charset="0"/>
              <a:buChar char="•"/>
            </a:pPr>
            <a:r>
              <a:rPr lang="en-GB" b="0" i="0" dirty="0">
                <a:solidFill>
                  <a:srgbClr val="0B0C0C"/>
                </a:solidFill>
                <a:effectLst/>
                <a:highlight>
                  <a:srgbClr val="FFFFFF"/>
                </a:highlight>
                <a:latin typeface="GDS Transport"/>
              </a:rPr>
              <a:t>task - the task you were given to do</a:t>
            </a:r>
          </a:p>
          <a:p>
            <a:pPr algn="l">
              <a:buFont typeface="Arial" panose="020B0604020202020204" pitchFamily="34" charset="0"/>
              <a:buChar char="•"/>
            </a:pPr>
            <a:r>
              <a:rPr lang="en-GB" b="0" i="0" dirty="0">
                <a:solidFill>
                  <a:srgbClr val="0B0C0C"/>
                </a:solidFill>
                <a:effectLst/>
                <a:highlight>
                  <a:srgbClr val="FFFFFF"/>
                </a:highlight>
                <a:latin typeface="GDS Transport"/>
              </a:rPr>
              <a:t>action - the action you took</a:t>
            </a:r>
          </a:p>
          <a:p>
            <a:pPr algn="l">
              <a:buFont typeface="Arial" panose="020B0604020202020204" pitchFamily="34" charset="0"/>
              <a:buChar char="•"/>
            </a:pPr>
            <a:r>
              <a:rPr lang="en-GB" b="0" i="0" dirty="0">
                <a:solidFill>
                  <a:srgbClr val="0B0C0C"/>
                </a:solidFill>
                <a:effectLst/>
                <a:highlight>
                  <a:srgbClr val="FFFFFF"/>
                </a:highlight>
                <a:latin typeface="GDS Transport"/>
              </a:rPr>
              <a:t>result - what happened as a result of your action and what you learned from the experience</a:t>
            </a:r>
          </a:p>
          <a:p>
            <a:r>
              <a:rPr lang="en-GB" dirty="0">
                <a:hlinkClick r:id="rId3"/>
              </a:rPr>
              <a:t>Success Profiles - Civil Service Behaviours (publishing.service.gov.uk)</a:t>
            </a:r>
            <a:endParaRPr lang="en-GB" dirty="0"/>
          </a:p>
        </p:txBody>
      </p:sp>
      <p:sp>
        <p:nvSpPr>
          <p:cNvPr id="4" name="TextBox 3">
            <a:extLst>
              <a:ext uri="{FF2B5EF4-FFF2-40B4-BE49-F238E27FC236}">
                <a16:creationId xmlns:a16="http://schemas.microsoft.com/office/drawing/2014/main" id="{D3A5DC29-FA09-9AD8-C2AE-228B3A1B07AF}"/>
              </a:ext>
            </a:extLst>
          </p:cNvPr>
          <p:cNvSpPr txBox="1"/>
          <p:nvPr/>
        </p:nvSpPr>
        <p:spPr>
          <a:xfrm>
            <a:off x="5661890" y="1421476"/>
            <a:ext cx="4959927" cy="523220"/>
          </a:xfrm>
          <a:prstGeom prst="rect">
            <a:avLst/>
          </a:prstGeom>
          <a:noFill/>
        </p:spPr>
        <p:txBody>
          <a:bodyPr wrap="square" rtlCol="0">
            <a:spAutoFit/>
          </a:bodyPr>
          <a:lstStyle/>
          <a:p>
            <a:pPr algn="ctr"/>
            <a:r>
              <a:rPr lang="en-GB" sz="2800" b="1" dirty="0"/>
              <a:t>STAR</a:t>
            </a:r>
          </a:p>
        </p:txBody>
      </p:sp>
    </p:spTree>
    <p:extLst>
      <p:ext uri="{BB962C8B-B14F-4D97-AF65-F5344CB8AC3E}">
        <p14:creationId xmlns:p14="http://schemas.microsoft.com/office/powerpoint/2010/main" val="39319162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59FFC-B29B-4B20-B58F-9E01070DE8A0}"/>
              </a:ext>
            </a:extLst>
          </p:cNvPr>
          <p:cNvSpPr>
            <a:spLocks noGrp="1"/>
          </p:cNvSpPr>
          <p:nvPr>
            <p:ph type="title"/>
          </p:nvPr>
        </p:nvSpPr>
        <p:spPr>
          <a:xfrm>
            <a:off x="446049" y="365125"/>
            <a:ext cx="11306750" cy="607013"/>
          </a:xfrm>
        </p:spPr>
        <p:txBody>
          <a:bodyPr/>
          <a:lstStyle/>
          <a:p>
            <a:r>
              <a:rPr lang="en-GB" dirty="0"/>
              <a:t>Benefits Package of working in the Probation Service</a:t>
            </a:r>
          </a:p>
        </p:txBody>
      </p:sp>
      <p:sp>
        <p:nvSpPr>
          <p:cNvPr id="3" name="Content Placeholder 2">
            <a:extLst>
              <a:ext uri="{FF2B5EF4-FFF2-40B4-BE49-F238E27FC236}">
                <a16:creationId xmlns:a16="http://schemas.microsoft.com/office/drawing/2014/main" id="{DE530E75-0F0B-4FB7-A60E-CB6098E60EDE}"/>
              </a:ext>
            </a:extLst>
          </p:cNvPr>
          <p:cNvSpPr>
            <a:spLocks noGrp="1"/>
          </p:cNvSpPr>
          <p:nvPr>
            <p:ph sz="half" idx="1"/>
          </p:nvPr>
        </p:nvSpPr>
        <p:spPr>
          <a:xfrm>
            <a:off x="446049" y="1026323"/>
            <a:ext cx="11313598" cy="4574194"/>
          </a:xfrm>
        </p:spPr>
        <p:txBody>
          <a:bodyPr vert="horz" lIns="91440" tIns="45720" rIns="91440" bIns="45720" rtlCol="0" anchor="t">
            <a:normAutofit fontScale="92500" lnSpcReduction="20000"/>
          </a:bodyPr>
          <a:lstStyle/>
          <a:p>
            <a:r>
              <a:rPr lang="en-GB" sz="1400" dirty="0">
                <a:solidFill>
                  <a:srgbClr val="7030A0"/>
                </a:solidFill>
                <a:latin typeface="Arial"/>
                <a:cs typeface="Arial"/>
              </a:rPr>
              <a:t>The Probation Service is part of the Civil Service, and our employees are integral to our success in delivering excellent service to all our</a:t>
            </a:r>
          </a:p>
          <a:p>
            <a:r>
              <a:rPr lang="en-GB" sz="1400" dirty="0">
                <a:solidFill>
                  <a:srgbClr val="7030A0"/>
                </a:solidFill>
                <a:latin typeface="Arial"/>
                <a:cs typeface="Arial"/>
              </a:rPr>
              <a:t>customers.  Our</a:t>
            </a:r>
            <a:r>
              <a:rPr lang="en-GB" sz="1400" dirty="0">
                <a:solidFill>
                  <a:srgbClr val="7030A0"/>
                </a:solidFill>
                <a:effectLst/>
                <a:latin typeface="Arial"/>
                <a:cs typeface="Arial"/>
              </a:rPr>
              <a:t> ambition is to build a positive, inclusive and diverse workforce and our commitment to you in investing in your wellbeing, your </a:t>
            </a:r>
          </a:p>
          <a:p>
            <a:r>
              <a:rPr lang="en-GB" sz="1400" dirty="0">
                <a:solidFill>
                  <a:srgbClr val="7030A0"/>
                </a:solidFill>
                <a:effectLst/>
                <a:latin typeface="Arial"/>
                <a:cs typeface="Arial"/>
              </a:rPr>
              <a:t>ongoing professional development and making sure that probation is an excellent and rewarding place to work.</a:t>
            </a:r>
            <a:r>
              <a:rPr lang="en-GB" sz="1400" dirty="0">
                <a:solidFill>
                  <a:srgbClr val="7030A0"/>
                </a:solidFill>
                <a:latin typeface="Arial"/>
                <a:cs typeface="Arial"/>
              </a:rPr>
              <a:t> </a:t>
            </a:r>
            <a:r>
              <a:rPr lang="en-GB" sz="1400" dirty="0">
                <a:solidFill>
                  <a:srgbClr val="7030A0"/>
                </a:solidFill>
                <a:effectLst/>
                <a:latin typeface="Arial"/>
                <a:cs typeface="Arial"/>
              </a:rPr>
              <a:t> We therefore offer an </a:t>
            </a:r>
          </a:p>
          <a:p>
            <a:r>
              <a:rPr lang="en-GB" sz="1400" dirty="0">
                <a:solidFill>
                  <a:srgbClr val="7030A0"/>
                </a:solidFill>
                <a:effectLst/>
                <a:latin typeface="Arial"/>
                <a:cs typeface="Arial"/>
              </a:rPr>
              <a:t>excellent Benefits Package e.g.:</a:t>
            </a:r>
          </a:p>
          <a:p>
            <a:endParaRPr lang="en-GB" sz="1400" dirty="0">
              <a:solidFill>
                <a:srgbClr val="7030A0"/>
              </a:solidFill>
              <a:latin typeface="Arial"/>
              <a:cs typeface="Arial"/>
            </a:endParaRPr>
          </a:p>
          <a:p>
            <a:pPr marL="285750" indent="-285750">
              <a:buFont typeface="Arial" panose="020B0604020202020204" pitchFamily="34" charset="0"/>
              <a:buChar char="•"/>
            </a:pPr>
            <a:r>
              <a:rPr lang="en-GB" sz="1700" dirty="0">
                <a:solidFill>
                  <a:srgbClr val="7030A0"/>
                </a:solidFill>
                <a:latin typeface="Arial"/>
                <a:cs typeface="Arial"/>
              </a:rPr>
              <a:t>Civil Service Pension</a:t>
            </a:r>
          </a:p>
          <a:p>
            <a:pPr marL="285750" indent="-285750">
              <a:buFont typeface="Arial" panose="020B0604020202020204" pitchFamily="34" charset="0"/>
              <a:buChar char="•"/>
            </a:pPr>
            <a:r>
              <a:rPr lang="en-GB" sz="1700" dirty="0">
                <a:solidFill>
                  <a:srgbClr val="7030A0"/>
                </a:solidFill>
                <a:latin typeface="Arial"/>
                <a:cs typeface="Arial"/>
              </a:rPr>
              <a:t>25 days holidays and bank holidays</a:t>
            </a:r>
          </a:p>
          <a:p>
            <a:pPr marL="285750" indent="-285750">
              <a:buFont typeface="Arial" panose="020B0604020202020204" pitchFamily="34" charset="0"/>
              <a:buChar char="•"/>
            </a:pPr>
            <a:r>
              <a:rPr lang="en-GB" sz="1700" dirty="0">
                <a:solidFill>
                  <a:srgbClr val="7030A0"/>
                </a:solidFill>
                <a:latin typeface="Arial"/>
                <a:cs typeface="Arial"/>
              </a:rPr>
              <a:t>Hybrid working</a:t>
            </a:r>
          </a:p>
          <a:p>
            <a:pPr marL="285750" indent="-285750">
              <a:buFont typeface="Arial" panose="020B0604020202020204" pitchFamily="34" charset="0"/>
              <a:buChar char="•"/>
            </a:pPr>
            <a:r>
              <a:rPr lang="en-GB" sz="1700" dirty="0">
                <a:solidFill>
                  <a:srgbClr val="7030A0"/>
                </a:solidFill>
                <a:latin typeface="Arial"/>
                <a:cs typeface="Arial"/>
              </a:rPr>
              <a:t>Free employee assistance programme</a:t>
            </a:r>
          </a:p>
          <a:p>
            <a:pPr marL="285750" indent="-285750">
              <a:buFont typeface="Arial" panose="020B0604020202020204" pitchFamily="34" charset="0"/>
              <a:buChar char="•"/>
            </a:pPr>
            <a:r>
              <a:rPr lang="en-GB" sz="1700" dirty="0">
                <a:solidFill>
                  <a:srgbClr val="7030A0"/>
                </a:solidFill>
                <a:latin typeface="Arial"/>
                <a:cs typeface="Arial"/>
              </a:rPr>
              <a:t>Free eyesight testing</a:t>
            </a:r>
          </a:p>
          <a:p>
            <a:pPr marL="285750" indent="-285750">
              <a:buFont typeface="Arial" panose="020B0604020202020204" pitchFamily="34" charset="0"/>
              <a:buChar char="•"/>
            </a:pPr>
            <a:r>
              <a:rPr lang="en-GB" sz="1700" dirty="0" err="1">
                <a:solidFill>
                  <a:srgbClr val="7030A0"/>
                </a:solidFill>
                <a:latin typeface="Arial"/>
                <a:cs typeface="Arial"/>
              </a:rPr>
              <a:t>CSSC</a:t>
            </a:r>
            <a:r>
              <a:rPr lang="en-GB" sz="1700" dirty="0">
                <a:solidFill>
                  <a:srgbClr val="7030A0"/>
                </a:solidFill>
                <a:latin typeface="Arial"/>
                <a:cs typeface="Arial"/>
              </a:rPr>
              <a:t> discounts – discounted shopping </a:t>
            </a:r>
          </a:p>
          <a:p>
            <a:pPr marL="285750" indent="-285750">
              <a:buFont typeface="Arial" panose="020B0604020202020204" pitchFamily="34" charset="0"/>
              <a:buChar char="•"/>
            </a:pPr>
            <a:r>
              <a:rPr lang="en-GB" sz="1700" dirty="0">
                <a:solidFill>
                  <a:srgbClr val="7030A0"/>
                </a:solidFill>
                <a:latin typeface="Arial"/>
                <a:cs typeface="Arial"/>
              </a:rPr>
              <a:t>Access to Blue Light Card</a:t>
            </a:r>
          </a:p>
          <a:p>
            <a:pPr marL="285750" indent="-285750">
              <a:buFont typeface="Arial" panose="020B0604020202020204" pitchFamily="34" charset="0"/>
              <a:buChar char="•"/>
            </a:pPr>
            <a:r>
              <a:rPr lang="en-GB" sz="1700" dirty="0">
                <a:solidFill>
                  <a:srgbClr val="7030A0"/>
                </a:solidFill>
                <a:latin typeface="Arial"/>
                <a:cs typeface="Arial"/>
              </a:rPr>
              <a:t>Cycle to work schemes</a:t>
            </a:r>
          </a:p>
          <a:p>
            <a:pPr marL="285750" indent="-285750">
              <a:buFont typeface="Arial" panose="020B0604020202020204" pitchFamily="34" charset="0"/>
              <a:buChar char="•"/>
            </a:pPr>
            <a:r>
              <a:rPr lang="en-GB" sz="1700" dirty="0">
                <a:solidFill>
                  <a:srgbClr val="7030A0"/>
                </a:solidFill>
                <a:latin typeface="Arial"/>
                <a:cs typeface="Arial"/>
              </a:rPr>
              <a:t>Mental Health Allies</a:t>
            </a:r>
          </a:p>
          <a:p>
            <a:pPr marL="285750" indent="-285750">
              <a:buFont typeface="Arial" panose="020B0604020202020204" pitchFamily="34" charset="0"/>
              <a:buChar char="•"/>
            </a:pPr>
            <a:r>
              <a:rPr lang="en-GB" sz="1700" dirty="0">
                <a:solidFill>
                  <a:srgbClr val="7030A0"/>
                </a:solidFill>
                <a:latin typeface="Arial"/>
                <a:cs typeface="Arial"/>
              </a:rPr>
              <a:t>Staff Network groups </a:t>
            </a:r>
            <a:endParaRPr lang="en-GB" sz="1700" dirty="0">
              <a:solidFill>
                <a:srgbClr val="7030A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700" dirty="0">
                <a:solidFill>
                  <a:srgbClr val="7030A0"/>
                </a:solidFill>
                <a:latin typeface="Arial"/>
                <a:cs typeface="Arial"/>
              </a:rPr>
              <a:t>Fully mapped career pathways with supported development</a:t>
            </a:r>
          </a:p>
          <a:p>
            <a:endParaRPr lang="en-GB" dirty="0"/>
          </a:p>
        </p:txBody>
      </p:sp>
      <p:sp>
        <p:nvSpPr>
          <p:cNvPr id="5" name="TextBox 4">
            <a:extLst>
              <a:ext uri="{FF2B5EF4-FFF2-40B4-BE49-F238E27FC236}">
                <a16:creationId xmlns:a16="http://schemas.microsoft.com/office/drawing/2014/main" id="{39F3A0E6-A0E8-4487-89F8-A1715D34FC99}"/>
              </a:ext>
            </a:extLst>
          </p:cNvPr>
          <p:cNvSpPr txBox="1"/>
          <p:nvPr/>
        </p:nvSpPr>
        <p:spPr>
          <a:xfrm>
            <a:off x="6554585" y="2244436"/>
            <a:ext cx="4684222" cy="3139321"/>
          </a:xfrm>
          <a:prstGeom prst="rect">
            <a:avLst/>
          </a:prstGeom>
          <a:noFill/>
        </p:spPr>
        <p:txBody>
          <a:bodyPr wrap="square" rtlCol="0">
            <a:spAutoFit/>
          </a:bodyPr>
          <a:lstStyle/>
          <a:p>
            <a:pPr marL="0" indent="0">
              <a:buNone/>
            </a:pPr>
            <a:r>
              <a:rPr lang="en-GB" dirty="0">
                <a:solidFill>
                  <a:srgbClr val="7030A0"/>
                </a:solidFill>
                <a:latin typeface="Arial" panose="020B0604020202020204" pitchFamily="34" charset="0"/>
                <a:cs typeface="Arial" panose="020B0604020202020204" pitchFamily="34" charset="0"/>
              </a:rPr>
              <a:t>PAM Assist</a:t>
            </a:r>
          </a:p>
          <a:p>
            <a:pPr marL="0" indent="0">
              <a:buNone/>
            </a:pPr>
            <a:r>
              <a:rPr lang="en-GB" dirty="0">
                <a:solidFill>
                  <a:srgbClr val="7030A0"/>
                </a:solidFill>
                <a:latin typeface="Arial" panose="020B0604020202020204" pitchFamily="34" charset="0"/>
                <a:cs typeface="Arial" panose="020B0604020202020204" pitchFamily="34" charset="0"/>
              </a:rPr>
              <a:t>Wellbeing SPOCs</a:t>
            </a:r>
          </a:p>
          <a:p>
            <a:pPr marL="0" indent="0">
              <a:buNone/>
            </a:pPr>
            <a:r>
              <a:rPr lang="en-GB" dirty="0">
                <a:solidFill>
                  <a:srgbClr val="7030A0"/>
                </a:solidFill>
                <a:latin typeface="Arial" panose="020B0604020202020204" pitchFamily="34" charset="0"/>
                <a:cs typeface="Arial" panose="020B0604020202020204" pitchFamily="34" charset="0"/>
              </a:rPr>
              <a:t>Wellbeing areas</a:t>
            </a:r>
          </a:p>
          <a:p>
            <a:pPr marL="0" indent="0">
              <a:buNone/>
            </a:pPr>
            <a:r>
              <a:rPr lang="en-GB" dirty="0">
                <a:solidFill>
                  <a:srgbClr val="7030A0"/>
                </a:solidFill>
                <a:latin typeface="Arial" panose="020B0604020202020204" pitchFamily="34" charset="0"/>
                <a:cs typeface="Arial" panose="020B0604020202020204" pitchFamily="34" charset="0"/>
              </a:rPr>
              <a:t>Mental Health Ally </a:t>
            </a:r>
          </a:p>
          <a:p>
            <a:pPr marL="0" indent="0">
              <a:buNone/>
            </a:pPr>
            <a:r>
              <a:rPr lang="en-GB" dirty="0">
                <a:solidFill>
                  <a:srgbClr val="7030A0"/>
                </a:solidFill>
                <a:latin typeface="Arial" panose="020B0604020202020204" pitchFamily="34" charset="0"/>
                <a:cs typeface="Arial" panose="020B0604020202020204" pitchFamily="34" charset="0"/>
              </a:rPr>
              <a:t>Trade Union support</a:t>
            </a:r>
          </a:p>
          <a:p>
            <a:pPr marL="0" indent="0">
              <a:buNone/>
            </a:pPr>
            <a:r>
              <a:rPr lang="en-GB"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t>Staff Support Networks:</a:t>
            </a:r>
            <a:br>
              <a:rPr lang="en-GB" dirty="0">
                <a:solidFill>
                  <a:srgbClr val="7030A0"/>
                </a:solidFill>
                <a:effectLst/>
                <a:latin typeface="Arial" panose="020B0604020202020204" pitchFamily="34" charset="0"/>
                <a:ea typeface="Times New Roman" panose="02020603050405020304" pitchFamily="18" charset="0"/>
                <a:cs typeface="Arial" panose="020B0604020202020204" pitchFamily="34" charset="0"/>
              </a:rPr>
            </a:br>
            <a:r>
              <a:rPr lang="en-GB" i="1" dirty="0">
                <a:solidFill>
                  <a:srgbClr val="7030A0"/>
                </a:solidFill>
                <a:effectLst/>
                <a:latin typeface="Arial" panose="020B0604020202020204" pitchFamily="34" charset="0"/>
                <a:ea typeface="Calibri" panose="020F0502020204030204" pitchFamily="34" charset="0"/>
                <a:cs typeface="Arial" panose="020B0604020202020204" pitchFamily="34" charset="0"/>
              </a:rPr>
              <a:t>Racial Inclusion &amp; Striving for Equality (RISE)  Pride in Prison and Probation (</a:t>
            </a:r>
            <a:r>
              <a:rPr lang="en-GB" i="1" dirty="0" err="1">
                <a:solidFill>
                  <a:srgbClr val="7030A0"/>
                </a:solidFill>
                <a:effectLst/>
                <a:latin typeface="Arial" panose="020B0604020202020204" pitchFamily="34" charset="0"/>
                <a:ea typeface="Calibri" panose="020F0502020204030204" pitchFamily="34" charset="0"/>
                <a:cs typeface="Arial" panose="020B0604020202020204" pitchFamily="34" charset="0"/>
              </a:rPr>
              <a:t>PiPP</a:t>
            </a:r>
            <a:r>
              <a:rPr lang="en-GB" i="1" dirty="0">
                <a:solidFill>
                  <a:srgbClr val="7030A0"/>
                </a:solidFill>
                <a:effectLst/>
                <a:latin typeface="Arial" panose="020B0604020202020204" pitchFamily="34" charset="0"/>
                <a:ea typeface="Calibri" panose="020F0502020204030204" pitchFamily="34" charset="0"/>
                <a:cs typeface="Arial" panose="020B0604020202020204" pitchFamily="34" charset="0"/>
              </a:rPr>
              <a:t>)	</a:t>
            </a:r>
            <a:br>
              <a:rPr lang="en-GB" i="1" dirty="0">
                <a:solidFill>
                  <a:srgbClr val="7030A0"/>
                </a:solidFill>
                <a:effectLst/>
                <a:latin typeface="Arial" panose="020B0604020202020204" pitchFamily="34" charset="0"/>
                <a:ea typeface="Calibri" panose="020F0502020204030204" pitchFamily="34" charset="0"/>
                <a:cs typeface="Arial" panose="020B0604020202020204" pitchFamily="34" charset="0"/>
              </a:rPr>
            </a:br>
            <a:r>
              <a:rPr lang="en-GB" i="1" dirty="0">
                <a:solidFill>
                  <a:srgbClr val="7030A0"/>
                </a:solidFill>
                <a:effectLst/>
                <a:latin typeface="Arial" panose="020B0604020202020204" pitchFamily="34" charset="0"/>
                <a:ea typeface="Calibri" panose="020F0502020204030204" pitchFamily="34" charset="0"/>
                <a:cs typeface="Arial" panose="020B0604020202020204" pitchFamily="34" charset="0"/>
              </a:rPr>
              <a:t>Disability Advocacy Wellbeing Network (DAWN)</a:t>
            </a:r>
            <a:endParaRPr lang="en-GB" i="1" dirty="0">
              <a:solidFill>
                <a:srgbClr val="7030A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29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9485FE-472F-444B-AD87-EF87C1FD281B}"/>
              </a:ext>
            </a:extLst>
          </p:cNvPr>
          <p:cNvSpPr>
            <a:spLocks noGrp="1"/>
          </p:cNvSpPr>
          <p:nvPr>
            <p:ph type="title"/>
          </p:nvPr>
        </p:nvSpPr>
        <p:spPr/>
        <p:txBody>
          <a:bodyPr>
            <a:noAutofit/>
          </a:bodyPr>
          <a:lstStyle/>
          <a:p>
            <a:pPr algn="ctr"/>
            <a:r>
              <a:rPr lang="en-GB" sz="4000" dirty="0"/>
              <a:t>Any Questions?</a:t>
            </a:r>
          </a:p>
        </p:txBody>
      </p:sp>
      <p:pic>
        <p:nvPicPr>
          <p:cNvPr id="8" name="Content Placeholder 7" descr="A picture containing clipart&#10;&#10;Description automatically generated">
            <a:extLst>
              <a:ext uri="{FF2B5EF4-FFF2-40B4-BE49-F238E27FC236}">
                <a16:creationId xmlns:a16="http://schemas.microsoft.com/office/drawing/2014/main" id="{F9C170A9-1134-4019-BE52-BC9F522DB38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76507" y="2289969"/>
            <a:ext cx="2292985" cy="2866231"/>
          </a:xfrm>
        </p:spPr>
      </p:pic>
    </p:spTree>
    <p:extLst>
      <p:ext uri="{BB962C8B-B14F-4D97-AF65-F5344CB8AC3E}">
        <p14:creationId xmlns:p14="http://schemas.microsoft.com/office/powerpoint/2010/main" val="1535315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MPPS in Wales Template USE" id="{158284CF-44D1-9B40-BA64-E64BEA1D4528}" vid="{389722C4-AE05-B748-A0A5-4943109245DD}"/>
    </a:ext>
  </a:extLst>
</a:theme>
</file>

<file path=ppt/theme/theme2.xml><?xml version="1.0" encoding="utf-8"?>
<a:theme xmlns:a="http://schemas.openxmlformats.org/drawingml/2006/main" name="1_Office Theme">
  <a:themeElements>
    <a:clrScheme name="HMPPS Colours">
      <a:dk1>
        <a:sysClr val="windowText" lastClr="000000"/>
      </a:dk1>
      <a:lt1>
        <a:sysClr val="window" lastClr="FFFFFF"/>
      </a:lt1>
      <a:dk2>
        <a:srgbClr val="7F4098"/>
      </a:dk2>
      <a:lt2>
        <a:srgbClr val="E7E6E6"/>
      </a:lt2>
      <a:accent1>
        <a:srgbClr val="7F4098"/>
      </a:accent1>
      <a:accent2>
        <a:srgbClr val="D0B9DA"/>
      </a:accent2>
      <a:accent3>
        <a:srgbClr val="F3EEF6"/>
      </a:accent3>
      <a:accent4>
        <a:srgbClr val="0096D7"/>
      </a:accent4>
      <a:accent5>
        <a:srgbClr val="A3D9F0"/>
      </a:accent5>
      <a:accent6>
        <a:srgbClr val="E8F5FB"/>
      </a:accent6>
      <a:hlink>
        <a:srgbClr val="0563C1"/>
      </a:hlink>
      <a:folHlink>
        <a:srgbClr val="954F72"/>
      </a:folHlink>
    </a:clrScheme>
    <a:fontScheme name="Arial Fonts">
      <a:majorFont>
        <a:latin typeface="Aria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3162_HMPPS_CAP_HMPPS PowerPoint Template-Standard-v1-300317 [Read-Only]" id="{9F89A5CB-9399-41A7-8862-3015DC8C3662}" vid="{DFE81E3D-F7A3-4B82-9415-EC6AE9264DAB}"/>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nglish Template USE" id="{EC7FBA58-E54E-DB46-8269-29B1A055FDCE}" vid="{373FD4C6-9422-CF48-ACB2-114F1F152E7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3E2FF962DF1A44FAECCA115C205B266" ma:contentTypeVersion="13" ma:contentTypeDescription="Create a new document." ma:contentTypeScope="" ma:versionID="4b67393dbe95fcb5588ac1ed75bbeabd">
  <xsd:schema xmlns:xsd="http://www.w3.org/2001/XMLSchema" xmlns:xs="http://www.w3.org/2001/XMLSchema" xmlns:p="http://schemas.microsoft.com/office/2006/metadata/properties" xmlns:ns3="912cdfae-76fb-49b7-b5e3-54f100e170a7" xmlns:ns4="3c966267-ae46-422b-8733-61f4d2fd96d7" targetNamespace="http://schemas.microsoft.com/office/2006/metadata/properties" ma:root="true" ma:fieldsID="a558f746f582877bafbd666f649ee8a9" ns3:_="" ns4:_="">
    <xsd:import namespace="912cdfae-76fb-49b7-b5e3-54f100e170a7"/>
    <xsd:import namespace="3c966267-ae46-422b-8733-61f4d2fd96d7"/>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EventHashCode" minOccurs="0"/>
                <xsd:element ref="ns3:MediaServiceGenerationTime"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12cdfae-76fb-49b7-b5e3-54f100e170a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c966267-ae46-422b-8733-61f4d2fd96d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DB7164-C759-4030-959D-5AAF82D9B716}">
  <ds:schemaRefs>
    <ds:schemaRef ds:uri="912cdfae-76fb-49b7-b5e3-54f100e170a7"/>
    <ds:schemaRef ds:uri="3c966267-ae46-422b-8733-61f4d2fd96d7"/>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92AC756-43C2-461B-851A-273D07FE42FF}">
  <ds:schemaRefs>
    <ds:schemaRef ds:uri="http://schemas.microsoft.com/sharepoint/v3/contenttype/forms"/>
  </ds:schemaRefs>
</ds:datastoreItem>
</file>

<file path=customXml/itemProps3.xml><?xml version="1.0" encoding="utf-8"?>
<ds:datastoreItem xmlns:ds="http://schemas.openxmlformats.org/officeDocument/2006/customXml" ds:itemID="{4E8BAE0A-84E6-4E2F-9E7E-1D9E87F611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12cdfae-76fb-49b7-b5e3-54f100e170a7"/>
    <ds:schemaRef ds:uri="3c966267-ae46-422b-8733-61f4d2fd96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1582</TotalTime>
  <Words>1140</Words>
  <Application>Microsoft Office PowerPoint</Application>
  <PresentationFormat>Widescreen</PresentationFormat>
  <Paragraphs>186</Paragraphs>
  <Slides>16</Slides>
  <Notes>8</Notes>
  <HiddenSlides>0</HiddenSlides>
  <MMClips>0</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16</vt:i4>
      </vt:variant>
    </vt:vector>
  </HeadingPairs>
  <TitlesOfParts>
    <vt:vector size="25" baseType="lpstr">
      <vt:lpstr>GDS Transport</vt:lpstr>
      <vt:lpstr>Arial</vt:lpstr>
      <vt:lpstr>Calibri</vt:lpstr>
      <vt:lpstr>Trebuchet MS</vt:lpstr>
      <vt:lpstr>Wingdings</vt:lpstr>
      <vt:lpstr>Office Theme</vt:lpstr>
      <vt:lpstr>1_Office Theme</vt:lpstr>
      <vt:lpstr>2_Office Theme</vt:lpstr>
      <vt:lpstr>Acrobat Document</vt:lpstr>
      <vt:lpstr>The Probation Service in Wales</vt:lpstr>
      <vt:lpstr>Where we sit within the Civil Service</vt:lpstr>
      <vt:lpstr>PowerPoint Presentation</vt:lpstr>
      <vt:lpstr>Who We Are</vt:lpstr>
      <vt:lpstr>Vision and Strategy </vt:lpstr>
      <vt:lpstr>Who We Are</vt:lpstr>
      <vt:lpstr>PowerPoint Presentation</vt:lpstr>
      <vt:lpstr>PowerPoint Presentation</vt:lpstr>
      <vt:lpstr>Wales Reducing Reoffending Plan 2022-2025</vt:lpstr>
      <vt:lpstr>Breaking it down </vt:lpstr>
      <vt:lpstr>How do we do this?</vt:lpstr>
      <vt:lpstr>Order Requirements</vt:lpstr>
      <vt:lpstr>Application process</vt:lpstr>
      <vt:lpstr>Applying for a role</vt:lpstr>
      <vt:lpstr>Benefits Package of working in the Probation Service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Probation Service in Wales</dc:title>
  <dc:creator>Niekraszewicz, Paul</dc:creator>
  <cp:lastModifiedBy>Cerys Davies</cp:lastModifiedBy>
  <cp:revision>28</cp:revision>
  <dcterms:created xsi:type="dcterms:W3CDTF">2021-09-09T14:31:38Z</dcterms:created>
  <dcterms:modified xsi:type="dcterms:W3CDTF">2025-03-12T09:04:36Z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0x01010053E2FF962DF1A44FAECCA115C205B266</vt:lpwstr>
  </property>
</Properties>
</file>