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4" r:id="rId1"/>
    <p:sldMasterId id="2147483687" r:id="rId2"/>
    <p:sldMasterId id="2147483700" r:id="rId3"/>
    <p:sldMasterId id="2147483712" r:id="rId4"/>
    <p:sldMasterId id="2147483724" r:id="rId5"/>
  </p:sldMasterIdLst>
  <p:notesMasterIdLst>
    <p:notesMasterId r:id="rId31"/>
  </p:notesMasterIdLst>
  <p:sldIdLst>
    <p:sldId id="627" r:id="rId6"/>
    <p:sldId id="732" r:id="rId7"/>
    <p:sldId id="734" r:id="rId8"/>
    <p:sldId id="735" r:id="rId9"/>
    <p:sldId id="260" r:id="rId10"/>
    <p:sldId id="733" r:id="rId11"/>
    <p:sldId id="736" r:id="rId12"/>
    <p:sldId id="665" r:id="rId13"/>
    <p:sldId id="642" r:id="rId14"/>
    <p:sldId id="267" r:id="rId15"/>
    <p:sldId id="268" r:id="rId16"/>
    <p:sldId id="261" r:id="rId17"/>
    <p:sldId id="262" r:id="rId18"/>
    <p:sldId id="666" r:id="rId19"/>
    <p:sldId id="264" r:id="rId20"/>
    <p:sldId id="265" r:id="rId21"/>
    <p:sldId id="269" r:id="rId22"/>
    <p:sldId id="694" r:id="rId23"/>
    <p:sldId id="673" r:id="rId24"/>
    <p:sldId id="643" r:id="rId25"/>
    <p:sldId id="663" r:id="rId26"/>
    <p:sldId id="711" r:id="rId27"/>
    <p:sldId id="687" r:id="rId28"/>
    <p:sldId id="730" r:id="rId29"/>
    <p:sldId id="731" r:id="rId30"/>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E7FCB-043A-48DE-AD2B-62B70394B3CF}" v="2" dt="2023-11-16T12:11:13.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47" autoAdjust="0"/>
    <p:restoredTop sz="94660"/>
  </p:normalViewPr>
  <p:slideViewPr>
    <p:cSldViewPr snapToGrid="0">
      <p:cViewPr varScale="1">
        <p:scale>
          <a:sx n="97" d="100"/>
          <a:sy n="97" d="100"/>
        </p:scale>
        <p:origin x="10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PlaceHolder 1"/>
          <p:cNvSpPr>
            <a:spLocks noGrp="1" noRot="1" noChangeAspect="1"/>
          </p:cNvSpPr>
          <p:nvPr>
            <p:ph type="sldImg"/>
          </p:nvPr>
        </p:nvSpPr>
        <p:spPr>
          <a:xfrm>
            <a:off x="1158875" y="835025"/>
            <a:ext cx="5492750" cy="4119563"/>
          </a:xfrm>
          <a:prstGeom prst="rect">
            <a:avLst/>
          </a:prstGeom>
        </p:spPr>
        <p:txBody>
          <a:bodyPr lIns="0" tIns="0" rIns="0" bIns="0" anchor="ctr">
            <a:noAutofit/>
          </a:bodyPr>
          <a:lstStyle/>
          <a:p>
            <a:r>
              <a:rPr lang="en-US" sz="4500" b="0" strike="noStrike" spc="-1">
                <a:solidFill>
                  <a:srgbClr val="000000"/>
                </a:solidFill>
                <a:latin typeface="Arial"/>
              </a:rPr>
              <a:t>Click to move the slide</a:t>
            </a:r>
          </a:p>
        </p:txBody>
      </p:sp>
      <p:sp>
        <p:nvSpPr>
          <p:cNvPr id="164" name="PlaceHolder 2"/>
          <p:cNvSpPr>
            <a:spLocks noGrp="1"/>
          </p:cNvSpPr>
          <p:nvPr>
            <p:ph type="body"/>
          </p:nvPr>
        </p:nvSpPr>
        <p:spPr>
          <a:xfrm>
            <a:off x="781014" y="5218213"/>
            <a:ext cx="6247740" cy="4943375"/>
          </a:xfrm>
          <a:prstGeom prst="rect">
            <a:avLst/>
          </a:prstGeom>
        </p:spPr>
        <p:txBody>
          <a:bodyPr lIns="0" tIns="0" rIns="0" bIns="0">
            <a:noAutofit/>
          </a:bodyPr>
          <a:lstStyle/>
          <a:p>
            <a:r>
              <a:rPr lang="en-GB" sz="2100" b="0" strike="noStrike" spc="-1">
                <a:latin typeface="Arial"/>
              </a:rPr>
              <a:t>Click to edit the notes format</a:t>
            </a:r>
          </a:p>
        </p:txBody>
      </p:sp>
      <p:sp>
        <p:nvSpPr>
          <p:cNvPr id="165" name="PlaceHolder 3"/>
          <p:cNvSpPr>
            <a:spLocks noGrp="1"/>
          </p:cNvSpPr>
          <p:nvPr>
            <p:ph type="hdr"/>
          </p:nvPr>
        </p:nvSpPr>
        <p:spPr>
          <a:xfrm>
            <a:off x="0" y="0"/>
            <a:ext cx="3389229" cy="548935"/>
          </a:xfrm>
          <a:prstGeom prst="rect">
            <a:avLst/>
          </a:prstGeom>
        </p:spPr>
        <p:txBody>
          <a:bodyPr lIns="0" tIns="0" rIns="0" bIns="0">
            <a:noAutofit/>
          </a:bodyPr>
          <a:lstStyle/>
          <a:p>
            <a:r>
              <a:rPr lang="en-GB" sz="1400" b="0" strike="noStrike" spc="-1">
                <a:latin typeface="Times New Roman"/>
              </a:rPr>
              <a:t>&lt;header&gt;</a:t>
            </a:r>
          </a:p>
        </p:txBody>
      </p:sp>
      <p:sp>
        <p:nvSpPr>
          <p:cNvPr id="166" name="PlaceHolder 4"/>
          <p:cNvSpPr>
            <a:spLocks noGrp="1"/>
          </p:cNvSpPr>
          <p:nvPr>
            <p:ph type="dt"/>
          </p:nvPr>
        </p:nvSpPr>
        <p:spPr>
          <a:xfrm>
            <a:off x="4420539" y="0"/>
            <a:ext cx="3389229" cy="548935"/>
          </a:xfrm>
          <a:prstGeom prst="rect">
            <a:avLst/>
          </a:prstGeom>
        </p:spPr>
        <p:txBody>
          <a:bodyPr lIns="0" tIns="0" rIns="0" bIns="0">
            <a:noAutofit/>
          </a:bodyPr>
          <a:lstStyle/>
          <a:p>
            <a:pPr algn="r"/>
            <a:r>
              <a:rPr lang="en-GB" sz="1400" b="0" strike="noStrike" spc="-1">
                <a:latin typeface="Times New Roman"/>
              </a:rPr>
              <a:t>&lt;date/time&gt;</a:t>
            </a:r>
          </a:p>
        </p:txBody>
      </p:sp>
      <p:sp>
        <p:nvSpPr>
          <p:cNvPr id="167" name="PlaceHolder 5"/>
          <p:cNvSpPr>
            <a:spLocks noGrp="1"/>
          </p:cNvSpPr>
          <p:nvPr>
            <p:ph type="ftr"/>
          </p:nvPr>
        </p:nvSpPr>
        <p:spPr>
          <a:xfrm>
            <a:off x="0" y="10436795"/>
            <a:ext cx="3389229" cy="548935"/>
          </a:xfrm>
          <a:prstGeom prst="rect">
            <a:avLst/>
          </a:prstGeom>
        </p:spPr>
        <p:txBody>
          <a:bodyPr lIns="0" tIns="0" rIns="0" bIns="0" anchor="b">
            <a:noAutofit/>
          </a:bodyPr>
          <a:lstStyle/>
          <a:p>
            <a:r>
              <a:rPr lang="en-GB" sz="1400" b="0" strike="noStrike" spc="-1">
                <a:latin typeface="Times New Roman"/>
              </a:rPr>
              <a:t>&lt;footer&gt;</a:t>
            </a:r>
          </a:p>
        </p:txBody>
      </p:sp>
      <p:sp>
        <p:nvSpPr>
          <p:cNvPr id="168" name="PlaceHolder 6"/>
          <p:cNvSpPr>
            <a:spLocks noGrp="1"/>
          </p:cNvSpPr>
          <p:nvPr>
            <p:ph type="sldNum"/>
          </p:nvPr>
        </p:nvSpPr>
        <p:spPr>
          <a:xfrm>
            <a:off x="4420539" y="10436795"/>
            <a:ext cx="3389229" cy="548935"/>
          </a:xfrm>
          <a:prstGeom prst="rect">
            <a:avLst/>
          </a:prstGeom>
        </p:spPr>
        <p:txBody>
          <a:bodyPr lIns="0" tIns="0" rIns="0" bIns="0" anchor="b">
            <a:noAutofit/>
          </a:bodyPr>
          <a:lstStyle/>
          <a:p>
            <a:pPr algn="r"/>
            <a:fld id="{CAB11E31-F99C-49E3-8DD1-871EBE7C668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8</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150839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9</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681648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19</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013967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20</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6222459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21</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063814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22</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3377505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23</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017964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24</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814253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xfrm>
            <a:off x="1157288" y="835025"/>
            <a:ext cx="5494337" cy="4119563"/>
          </a:xfrm>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65016" indent="-294237">
              <a:spcBef>
                <a:spcPct val="30000"/>
              </a:spcBef>
              <a:defRPr sz="1200">
                <a:solidFill>
                  <a:schemeClr val="tx1"/>
                </a:solidFill>
                <a:latin typeface="Arial" panose="020B0604020202020204" pitchFamily="34" charset="0"/>
                <a:ea typeface="SimSun" panose="02010600030101010101" pitchFamily="2" charset="-122"/>
              </a:defRPr>
            </a:lvl2pPr>
            <a:lvl3pPr marL="1176947" indent="-235389">
              <a:spcBef>
                <a:spcPct val="30000"/>
              </a:spcBef>
              <a:defRPr sz="1200">
                <a:solidFill>
                  <a:schemeClr val="tx1"/>
                </a:solidFill>
                <a:latin typeface="Arial" panose="020B0604020202020204" pitchFamily="34" charset="0"/>
                <a:ea typeface="SimSun" panose="02010600030101010101" pitchFamily="2" charset="-122"/>
              </a:defRPr>
            </a:lvl3pPr>
            <a:lvl4pPr marL="1647726" indent="-235389">
              <a:spcBef>
                <a:spcPct val="30000"/>
              </a:spcBef>
              <a:defRPr sz="1200">
                <a:solidFill>
                  <a:schemeClr val="tx1"/>
                </a:solidFill>
                <a:latin typeface="Arial" panose="020B0604020202020204" pitchFamily="34" charset="0"/>
                <a:ea typeface="SimSun" panose="02010600030101010101" pitchFamily="2" charset="-122"/>
              </a:defRPr>
            </a:lvl4pPr>
            <a:lvl5pPr marL="2118505" indent="-235389">
              <a:spcBef>
                <a:spcPct val="30000"/>
              </a:spcBef>
              <a:defRPr sz="1200">
                <a:solidFill>
                  <a:schemeClr val="tx1"/>
                </a:solidFill>
                <a:latin typeface="Arial" panose="020B0604020202020204" pitchFamily="34" charset="0"/>
                <a:ea typeface="SimSun" panose="02010600030101010101" pitchFamily="2" charset="-122"/>
              </a:defRPr>
            </a:lvl5pPr>
            <a:lvl6pPr marL="2589284"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3060062"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530841"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4001620" indent="-235389"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algn="r" defTabSz="941558" eaLnBrk="0" fontAlgn="base" hangingPunct="0">
              <a:spcBef>
                <a:spcPct val="0"/>
              </a:spcBef>
              <a:spcAft>
                <a:spcPct val="0"/>
              </a:spcAft>
              <a:defRPr/>
            </a:pPr>
            <a:fld id="{0539A2AB-95AD-4750-9764-B4134618D1E0}" type="slidenum">
              <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rPr>
              <a:pPr algn="r" defTabSz="941558" eaLnBrk="0" fontAlgn="base" hangingPunct="0">
                <a:spcBef>
                  <a:spcPct val="0"/>
                </a:spcBef>
                <a:spcAft>
                  <a:spcPct val="0"/>
                </a:spcAft>
                <a:defRPr/>
              </a:pPr>
              <a:t>25</a:t>
            </a:fld>
            <a:endParaRPr lang="en-GB" altLang="en-US">
              <a:solidFill>
                <a:prstClr val="black"/>
              </a:solidFill>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51222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7"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89"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2"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94"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96"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7"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98"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2"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4"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5"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6"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08"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09"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1"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3"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4"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16"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7"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8"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19"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0"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21"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28"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2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30"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32"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33"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5"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37"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38"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39"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4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4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43"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44"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45"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46"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47"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49"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0"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51"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52"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3"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4"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5"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5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157"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8"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59"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60"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61"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162"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28958238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940853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18029779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18279706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25/11/2023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5505371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25/11/2023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32387198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25/11/2023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34273530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9346325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7061651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26068496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4798051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0573055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421338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96590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980077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61603315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8190027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267854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291905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990732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8848992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22033178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2938290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6797696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08428314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346386148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25/11/2023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1505659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25/11/2023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06126461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25/11/2023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38212201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34398053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25/11/2023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7611556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965879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25/11/2023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77804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2.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4.jpe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81"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82" name="PlaceHolder 2"/>
          <p:cNvSpPr>
            <a:spLocks noGrp="1"/>
          </p:cNvSpPr>
          <p:nvPr>
            <p:ph type="body"/>
          </p:nvPr>
        </p:nvSpPr>
        <p:spPr>
          <a:xfrm>
            <a:off x="457200" y="1600200"/>
            <a:ext cx="8229240" cy="3916800"/>
          </a:xfrm>
          <a:prstGeom prst="rect">
            <a:avLst/>
          </a:prstGeom>
        </p:spPr>
        <p:txBody>
          <a:bodyPr>
            <a:noAutofit/>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Myriad Pro"/>
              </a:rPr>
              <a:t>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Myriad Pro"/>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Myriad Pro"/>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Myriad Pro"/>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Myriad Pro"/>
              </a:rPr>
              <a:t>Fifth level</a:t>
            </a:r>
          </a:p>
        </p:txBody>
      </p:sp>
      <p:sp>
        <p:nvSpPr>
          <p:cNvPr id="83" name="PlaceHolder 3"/>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A2BEFB67-20DB-455D-B41F-2C3BEE7E4FFD}" type="datetime1">
              <a:rPr lang="en-GB" sz="1050" b="0" strike="noStrike" spc="-1">
                <a:solidFill>
                  <a:srgbClr val="8B8B8B"/>
                </a:solidFill>
                <a:latin typeface="Myriad Pro"/>
              </a:rPr>
              <a:t>25/11/2023</a:t>
            </a:fld>
            <a:endParaRPr lang="en-GB" sz="1050" b="0" strike="noStrike" spc="-1">
              <a:latin typeface="Times New Roman"/>
            </a:endParaRPr>
          </a:p>
        </p:txBody>
      </p:sp>
      <p:sp>
        <p:nvSpPr>
          <p:cNvPr id="84" name="PlaceHolder 4"/>
          <p:cNvSpPr>
            <a:spLocks noGrp="1"/>
          </p:cNvSpPr>
          <p:nvPr>
            <p:ph type="ftr"/>
          </p:nvPr>
        </p:nvSpPr>
        <p:spPr>
          <a:xfrm>
            <a:off x="3132000" y="646128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85"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7BAE2565-8243-4AB0-83FA-CE2B597C081A}" type="slidenum">
              <a:rPr lang="en-GB" sz="1200" b="0" strike="noStrike" spc="-1">
                <a:solidFill>
                  <a:srgbClr val="898989"/>
                </a:solidFill>
                <a:latin typeface="Myriad Pro"/>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123" name="PlaceHolder 2"/>
          <p:cNvSpPr>
            <a:spLocks noGrp="1"/>
          </p:cNvSpPr>
          <p:nvPr>
            <p:ph type="body"/>
          </p:nvPr>
        </p:nvSpPr>
        <p:spPr>
          <a:xfrm>
            <a:off x="457200" y="1600200"/>
            <a:ext cx="4038120" cy="3988800"/>
          </a:xfrm>
          <a:prstGeom prst="rect">
            <a:avLst/>
          </a:prstGeom>
        </p:spPr>
        <p:txBody>
          <a:bodyPr>
            <a:noAutofit/>
          </a:bodyPr>
          <a:lstStyle/>
          <a:p>
            <a:pPr marL="343080" indent="-342720">
              <a:lnSpc>
                <a:spcPct val="100000"/>
              </a:lnSpc>
              <a:spcBef>
                <a:spcPts val="561"/>
              </a:spcBef>
              <a:buClr>
                <a:srgbClr val="000000"/>
              </a:buClr>
              <a:buFont typeface="Arial"/>
              <a:buChar char="•"/>
            </a:pPr>
            <a:r>
              <a:rPr lang="en-US" sz="2800" b="0" strike="noStrike" spc="-1">
                <a:solidFill>
                  <a:srgbClr val="000000"/>
                </a:solidFill>
                <a:latin typeface="Myriad Pro"/>
              </a:rPr>
              <a:t>Edit Master text styles</a:t>
            </a:r>
          </a:p>
          <a:p>
            <a:pPr marL="743040" lvl="1" indent="-285480">
              <a:lnSpc>
                <a:spcPct val="100000"/>
              </a:lnSpc>
              <a:spcBef>
                <a:spcPts val="479"/>
              </a:spcBef>
              <a:buClr>
                <a:srgbClr val="000000"/>
              </a:buClr>
              <a:buFont typeface="Arial"/>
              <a:buChar char="–"/>
            </a:pPr>
            <a:r>
              <a:rPr lang="en-US" sz="2400" b="0" strike="noStrike" spc="-1">
                <a:solidFill>
                  <a:srgbClr val="000000"/>
                </a:solidFill>
                <a:latin typeface="Myriad Pro"/>
              </a:rPr>
              <a:t>Second level</a:t>
            </a:r>
          </a:p>
          <a:p>
            <a:pPr marL="1143000" lvl="2" indent="-228240">
              <a:lnSpc>
                <a:spcPct val="100000"/>
              </a:lnSpc>
              <a:spcBef>
                <a:spcPts val="400"/>
              </a:spcBef>
              <a:buClr>
                <a:srgbClr val="000000"/>
              </a:buClr>
              <a:buFont typeface="Arial"/>
              <a:buChar char="•"/>
            </a:pPr>
            <a:r>
              <a:rPr lang="en-US" sz="2000" b="0" strike="noStrike" spc="-1">
                <a:solidFill>
                  <a:srgbClr val="000000"/>
                </a:solidFill>
                <a:latin typeface="Myriad Pro"/>
              </a:rPr>
              <a:t>Third level</a:t>
            </a:r>
          </a:p>
          <a:p>
            <a:pPr marL="1600200" lvl="3" indent="-228240">
              <a:lnSpc>
                <a:spcPct val="100000"/>
              </a:lnSpc>
              <a:spcBef>
                <a:spcPts val="360"/>
              </a:spcBef>
              <a:buClr>
                <a:srgbClr val="000000"/>
              </a:buClr>
              <a:buFont typeface="Arial"/>
              <a:buChar char="–"/>
            </a:pPr>
            <a:r>
              <a:rPr lang="en-US" sz="1800" b="0" strike="noStrike" spc="-1">
                <a:solidFill>
                  <a:srgbClr val="000000"/>
                </a:solidFill>
                <a:latin typeface="Myriad Pro"/>
              </a:rPr>
              <a:t>Fourth level</a:t>
            </a:r>
          </a:p>
          <a:p>
            <a:pPr marL="2057400" lvl="4" indent="-228240">
              <a:lnSpc>
                <a:spcPct val="100000"/>
              </a:lnSpc>
              <a:spcBef>
                <a:spcPts val="360"/>
              </a:spcBef>
              <a:buClr>
                <a:srgbClr val="000000"/>
              </a:buClr>
              <a:buFont typeface="Arial"/>
              <a:buChar char="»"/>
            </a:pPr>
            <a:r>
              <a:rPr lang="en-US" sz="1800" b="0" strike="noStrike" spc="-1">
                <a:solidFill>
                  <a:srgbClr val="000000"/>
                </a:solidFill>
                <a:latin typeface="Myriad Pro"/>
              </a:rPr>
              <a:t>Fifth level</a:t>
            </a:r>
          </a:p>
        </p:txBody>
      </p:sp>
      <p:sp>
        <p:nvSpPr>
          <p:cNvPr id="124" name="PlaceHolder 3"/>
          <p:cNvSpPr>
            <a:spLocks noGrp="1"/>
          </p:cNvSpPr>
          <p:nvPr>
            <p:ph type="body"/>
          </p:nvPr>
        </p:nvSpPr>
        <p:spPr>
          <a:xfrm>
            <a:off x="4648320" y="1600200"/>
            <a:ext cx="4038120" cy="3988800"/>
          </a:xfrm>
          <a:prstGeom prst="rect">
            <a:avLst/>
          </a:prstGeom>
        </p:spPr>
        <p:txBody>
          <a:bodyPr>
            <a:noAutofit/>
          </a:bodyPr>
          <a:lstStyle/>
          <a:p>
            <a:pPr marL="343080" indent="-342720">
              <a:lnSpc>
                <a:spcPct val="100000"/>
              </a:lnSpc>
              <a:spcBef>
                <a:spcPts val="561"/>
              </a:spcBef>
              <a:buClr>
                <a:srgbClr val="000000"/>
              </a:buClr>
              <a:buFont typeface="Arial"/>
              <a:buChar char="•"/>
            </a:pPr>
            <a:r>
              <a:rPr lang="en-US" sz="2800" b="0" strike="noStrike" spc="-1">
                <a:solidFill>
                  <a:srgbClr val="000000"/>
                </a:solidFill>
                <a:latin typeface="Myriad Pro"/>
              </a:rPr>
              <a:t>Edit Master text styles</a:t>
            </a:r>
          </a:p>
          <a:p>
            <a:pPr marL="743040" lvl="1" indent="-285480">
              <a:lnSpc>
                <a:spcPct val="100000"/>
              </a:lnSpc>
              <a:spcBef>
                <a:spcPts val="479"/>
              </a:spcBef>
              <a:buClr>
                <a:srgbClr val="000000"/>
              </a:buClr>
              <a:buFont typeface="Arial"/>
              <a:buChar char="–"/>
            </a:pPr>
            <a:r>
              <a:rPr lang="en-US" sz="2400" b="0" strike="noStrike" spc="-1">
                <a:solidFill>
                  <a:srgbClr val="000000"/>
                </a:solidFill>
                <a:latin typeface="Myriad Pro"/>
              </a:rPr>
              <a:t>Second level</a:t>
            </a:r>
          </a:p>
          <a:p>
            <a:pPr marL="1143000" lvl="2" indent="-228240">
              <a:lnSpc>
                <a:spcPct val="100000"/>
              </a:lnSpc>
              <a:spcBef>
                <a:spcPts val="400"/>
              </a:spcBef>
              <a:buClr>
                <a:srgbClr val="000000"/>
              </a:buClr>
              <a:buFont typeface="Arial"/>
              <a:buChar char="•"/>
            </a:pPr>
            <a:r>
              <a:rPr lang="en-US" sz="2000" b="0" strike="noStrike" spc="-1">
                <a:solidFill>
                  <a:srgbClr val="000000"/>
                </a:solidFill>
                <a:latin typeface="Myriad Pro"/>
              </a:rPr>
              <a:t>Third level</a:t>
            </a:r>
          </a:p>
          <a:p>
            <a:pPr marL="1600200" lvl="3" indent="-228240">
              <a:lnSpc>
                <a:spcPct val="100000"/>
              </a:lnSpc>
              <a:spcBef>
                <a:spcPts val="360"/>
              </a:spcBef>
              <a:buClr>
                <a:srgbClr val="000000"/>
              </a:buClr>
              <a:buFont typeface="Arial"/>
              <a:buChar char="–"/>
            </a:pPr>
            <a:r>
              <a:rPr lang="en-US" sz="1800" b="0" strike="noStrike" spc="-1">
                <a:solidFill>
                  <a:srgbClr val="000000"/>
                </a:solidFill>
                <a:latin typeface="Myriad Pro"/>
              </a:rPr>
              <a:t>Fourth level</a:t>
            </a:r>
          </a:p>
          <a:p>
            <a:pPr marL="2057400" lvl="4" indent="-228240">
              <a:lnSpc>
                <a:spcPct val="100000"/>
              </a:lnSpc>
              <a:spcBef>
                <a:spcPts val="360"/>
              </a:spcBef>
              <a:buClr>
                <a:srgbClr val="000000"/>
              </a:buClr>
              <a:buFont typeface="Arial"/>
              <a:buChar char="»"/>
            </a:pPr>
            <a:r>
              <a:rPr lang="en-US" sz="1800" b="0" strike="noStrike" spc="-1">
                <a:solidFill>
                  <a:srgbClr val="000000"/>
                </a:solidFill>
                <a:latin typeface="Myriad Pro"/>
              </a:rPr>
              <a:t>Fifth level</a:t>
            </a:r>
          </a:p>
        </p:txBody>
      </p:sp>
      <p:sp>
        <p:nvSpPr>
          <p:cNvPr id="125" name="PlaceHolder 4"/>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1C4597B5-E81A-4462-A6D2-D18C28CCB6E3}" type="datetime1">
              <a:rPr lang="en-GB" sz="1050" b="0" strike="noStrike" spc="-1">
                <a:solidFill>
                  <a:srgbClr val="8B8B8B"/>
                </a:solidFill>
                <a:latin typeface="Myriad Pro"/>
              </a:rPr>
              <a:t>25/11/2023</a:t>
            </a:fld>
            <a:endParaRPr lang="en-GB" sz="1050" b="0" strike="noStrike" spc="-1">
              <a:latin typeface="Times New Roman"/>
            </a:endParaRPr>
          </a:p>
        </p:txBody>
      </p:sp>
      <p:sp>
        <p:nvSpPr>
          <p:cNvPr id="126"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6EAFE0EA-4C02-4D89-B0A6-3A89A1937C9D}" type="slidenum">
              <a:rPr lang="en-GB" sz="1200" b="0" strike="noStrike" spc="-1">
                <a:solidFill>
                  <a:srgbClr val="898989"/>
                </a:solidFill>
                <a:latin typeface="Myriad Pro"/>
              </a:rPr>
              <a:t>‹#›</a:t>
            </a:fld>
            <a:endParaRPr lang="en-GB" sz="12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25/11/2023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477743824"/>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985859225"/>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25/11/2023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29459980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24.xml.rels><?xml version="1.0" encoding="UTF-8" standalone="yes"?>
<Relationships xmlns="http://schemas.openxmlformats.org/package/2006/relationships"><Relationship Id="rId3" Type="http://schemas.openxmlformats.org/officeDocument/2006/relationships/hyperlink" Target="https://www.criticalthinking.org/pages/defining-critical-thinking/766" TargetMode="External"/><Relationship Id="rId2" Type="http://schemas.openxmlformats.org/officeDocument/2006/relationships/notesSlide" Target="../notesSlides/notesSlide8.xml"/><Relationship Id="rId1" Type="http://schemas.openxmlformats.org/officeDocument/2006/relationships/slideLayout" Target="../slideLayouts/slideLayout48.xml"/><Relationship Id="rId5" Type="http://schemas.openxmlformats.org/officeDocument/2006/relationships/hyperlink" Target="https://www.depauw.edu/files/resources/krathwohl.pdf" TargetMode="External"/><Relationship Id="rId4" Type="http://schemas.openxmlformats.org/officeDocument/2006/relationships/hyperlink" Target="https://www.tandfonline.com/doi/abs/10.1207/s15430421tip4104_2"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talentlyft.com/en/resources/analytical-skills-interview-question" TargetMode="External"/><Relationship Id="rId2" Type="http://schemas.openxmlformats.org/officeDocument/2006/relationships/notesSlide" Target="../notesSlides/notesSlide9.xml"/><Relationship Id="rId1" Type="http://schemas.openxmlformats.org/officeDocument/2006/relationships/slideLayout" Target="../slideLayouts/slideLayout48.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s://www.skillsyouneed.com/learn/critical-thinking.html" TargetMode="External"/><Relationship Id="rId4" Type="http://schemas.openxmlformats.org/officeDocument/2006/relationships/hyperlink" Target="https://blog.mindvalley.com/analy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latin typeface="Calibri" panose="020F0502020204030204" pitchFamily="34" charset="0"/>
                <a:cs typeface="Calibri" panose="020F0502020204030204" pitchFamily="34" charset="0"/>
              </a:rPr>
              <a:t>Analytical and critical thinking</a:t>
            </a:r>
            <a:endParaRPr lang="en-US"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1506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EDC7-7F65-6661-FC44-80603ACAEE5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a:t>
            </a:r>
            <a:r>
              <a:rPr lang="en-GB" dirty="0"/>
              <a:t> </a:t>
            </a:r>
          </a:p>
        </p:txBody>
      </p:sp>
      <p:sp>
        <p:nvSpPr>
          <p:cNvPr id="3" name="Content Placeholder 2">
            <a:extLst>
              <a:ext uri="{FF2B5EF4-FFF2-40B4-BE49-F238E27FC236}">
                <a16:creationId xmlns:a16="http://schemas.microsoft.com/office/drawing/2014/main" id="{0522512A-D40A-5A8B-75D8-8715ECBC970C}"/>
              </a:ext>
            </a:extLst>
          </p:cNvPr>
          <p:cNvSpPr>
            <a:spLocks noGrp="1"/>
          </p:cNvSpPr>
          <p:nvPr>
            <p:ph idx="1"/>
          </p:nvPr>
        </p:nvSpPr>
        <p:spPr>
          <a:xfrm>
            <a:off x="457200" y="1417638"/>
            <a:ext cx="8229600" cy="4099595"/>
          </a:xfrm>
        </p:spPr>
        <p:txBody>
          <a:bodyPr/>
          <a:lstStyle/>
          <a:p>
            <a:r>
              <a:rPr lang="en-GB" dirty="0">
                <a:latin typeface="Arial" panose="020B0604020202020204" pitchFamily="34" charset="0"/>
                <a:cs typeface="Arial" panose="020B0604020202020204" pitchFamily="34" charset="0"/>
              </a:rPr>
              <a:t>To understand the importance of Critical Thinking for Higher Education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discuss the benefits of Critical Thinking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apply Critical thinking when reading academic articles </a:t>
            </a:r>
          </a:p>
          <a:p>
            <a:endParaRPr lang="en-GB" dirty="0"/>
          </a:p>
          <a:p>
            <a:endParaRPr lang="en-GB" dirty="0"/>
          </a:p>
        </p:txBody>
      </p:sp>
      <p:sp>
        <p:nvSpPr>
          <p:cNvPr id="4" name="Date Placeholder 3">
            <a:extLst>
              <a:ext uri="{FF2B5EF4-FFF2-40B4-BE49-F238E27FC236}">
                <a16:creationId xmlns:a16="http://schemas.microsoft.com/office/drawing/2014/main" id="{12843AF0-9E77-14E1-8850-F1F2904A0323}"/>
              </a:ext>
            </a:extLst>
          </p:cNvPr>
          <p:cNvSpPr>
            <a:spLocks noGrp="1"/>
          </p:cNvSpPr>
          <p:nvPr>
            <p:ph type="dt" sz="half" idx="10"/>
          </p:nvPr>
        </p:nvSpPr>
        <p:spPr/>
        <p:txBody>
          <a:bodyPr/>
          <a:lstStyle/>
          <a:p>
            <a:pPr>
              <a:defRPr/>
            </a:pPr>
            <a:fld id="{2303D31F-598B-47EE-BA37-93F097A3D676}"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A8465D69-2C4D-1EDA-36C0-3460F23E5C48}"/>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19256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8BB8-A7A5-31D3-7443-CE65AF951D6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Discuss </a:t>
            </a:r>
          </a:p>
        </p:txBody>
      </p:sp>
      <p:sp>
        <p:nvSpPr>
          <p:cNvPr id="3" name="Content Placeholder 2">
            <a:extLst>
              <a:ext uri="{FF2B5EF4-FFF2-40B4-BE49-F238E27FC236}">
                <a16:creationId xmlns:a16="http://schemas.microsoft.com/office/drawing/2014/main" id="{FED17A4F-7685-4050-8D09-EC006F65D61E}"/>
              </a:ext>
            </a:extLst>
          </p:cNvPr>
          <p:cNvSpPr>
            <a:spLocks noGrp="1"/>
          </p:cNvSpPr>
          <p:nvPr>
            <p:ph idx="1"/>
          </p:nvPr>
        </p:nvSpPr>
        <p:spPr>
          <a:xfrm>
            <a:off x="457200" y="1417638"/>
            <a:ext cx="8229600" cy="3917032"/>
          </a:xfrm>
        </p:spPr>
        <p:txBody>
          <a:bodyPr/>
          <a:lstStyle/>
          <a:p>
            <a:r>
              <a:rPr lang="en-GB" dirty="0">
                <a:latin typeface="Arial" panose="020B0604020202020204" pitchFamily="34" charset="0"/>
                <a:cs typeface="Arial" panose="020B0604020202020204" pitchFamily="34" charset="0"/>
              </a:rPr>
              <a:t>In groups discuss what critical thinking is and come up with a definition.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Then share your definition with the rest of the class. </a:t>
            </a:r>
          </a:p>
        </p:txBody>
      </p:sp>
      <p:sp>
        <p:nvSpPr>
          <p:cNvPr id="4" name="Date Placeholder 3">
            <a:extLst>
              <a:ext uri="{FF2B5EF4-FFF2-40B4-BE49-F238E27FC236}">
                <a16:creationId xmlns:a16="http://schemas.microsoft.com/office/drawing/2014/main" id="{4DE26084-D41D-948E-0970-F885E0C66028}"/>
              </a:ext>
            </a:extLst>
          </p:cNvPr>
          <p:cNvSpPr>
            <a:spLocks noGrp="1"/>
          </p:cNvSpPr>
          <p:nvPr>
            <p:ph type="dt" sz="half" idx="10"/>
          </p:nvPr>
        </p:nvSpPr>
        <p:spPr/>
        <p:txBody>
          <a:bodyPr/>
          <a:lstStyle/>
          <a:p>
            <a:pPr>
              <a:defRPr/>
            </a:pPr>
            <a:fld id="{2303D31F-598B-47EE-BA37-93F097A3D676}"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270DD8D8-3BD7-DE64-8BE8-9101E9BF08E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81763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679E6-BBA0-0D2E-3F4C-445B73B3A4DE}"/>
              </a:ext>
            </a:extLst>
          </p:cNvPr>
          <p:cNvSpPr>
            <a:spLocks noGrp="1"/>
          </p:cNvSpPr>
          <p:nvPr>
            <p:ph type="title"/>
          </p:nvPr>
        </p:nvSpPr>
        <p:spPr>
          <a:xfrm>
            <a:off x="457200" y="136525"/>
            <a:ext cx="8229600" cy="1143000"/>
          </a:xfrm>
        </p:spPr>
        <p:txBody>
          <a:bodyPr/>
          <a:lstStyle/>
          <a:p>
            <a:pPr algn="just"/>
            <a:r>
              <a:rPr lang="en-GB" dirty="0"/>
              <a:t>Critical Thinking </a:t>
            </a:r>
          </a:p>
        </p:txBody>
      </p:sp>
      <p:sp>
        <p:nvSpPr>
          <p:cNvPr id="3" name="Content Placeholder 2">
            <a:extLst>
              <a:ext uri="{FF2B5EF4-FFF2-40B4-BE49-F238E27FC236}">
                <a16:creationId xmlns:a16="http://schemas.microsoft.com/office/drawing/2014/main" id="{6D20ABDA-C221-6C39-3E5F-230F00ED9220}"/>
              </a:ext>
            </a:extLst>
          </p:cNvPr>
          <p:cNvSpPr>
            <a:spLocks noGrp="1"/>
          </p:cNvSpPr>
          <p:nvPr>
            <p:ph idx="1"/>
          </p:nvPr>
        </p:nvSpPr>
        <p:spPr>
          <a:xfrm>
            <a:off x="250824" y="1564709"/>
            <a:ext cx="8657201" cy="4029845"/>
          </a:xfrm>
        </p:spPr>
        <p:txBody>
          <a:bodyPr/>
          <a:lstStyle/>
          <a:p>
            <a:pPr algn="just"/>
            <a:r>
              <a:rPr lang="en-GB" sz="2800" b="0" dirty="0">
                <a:solidFill>
                  <a:srgbClr val="333333"/>
                </a:solidFill>
                <a:effectLst/>
                <a:latin typeface="Arial" panose="020B0604020202020204" pitchFamily="34" charset="0"/>
                <a:cs typeface="Arial" panose="020B0604020202020204" pitchFamily="34" charset="0"/>
              </a:rPr>
              <a:t>According to Burns and Sinfield (2006, p.94) “Critical thinking is the art of </a:t>
            </a:r>
            <a:r>
              <a:rPr lang="en-GB" sz="2800" b="1" dirty="0">
                <a:solidFill>
                  <a:srgbClr val="333333"/>
                </a:solidFill>
                <a:effectLst/>
                <a:latin typeface="Arial" panose="020B0604020202020204" pitchFamily="34" charset="0"/>
                <a:cs typeface="Arial" panose="020B0604020202020204" pitchFamily="34" charset="0"/>
              </a:rPr>
              <a:t>making clear, reasoned judgements </a:t>
            </a:r>
            <a:r>
              <a:rPr lang="en-GB" sz="2800" b="0" dirty="0">
                <a:solidFill>
                  <a:srgbClr val="333333"/>
                </a:solidFill>
                <a:effectLst/>
                <a:latin typeface="Arial" panose="020B0604020202020204" pitchFamily="34" charset="0"/>
                <a:cs typeface="Arial" panose="020B0604020202020204" pitchFamily="34" charset="0"/>
              </a:rPr>
              <a:t>based on </a:t>
            </a:r>
            <a:r>
              <a:rPr lang="en-GB" sz="2800" b="1" dirty="0">
                <a:solidFill>
                  <a:srgbClr val="333333"/>
                </a:solidFill>
                <a:effectLst/>
                <a:latin typeface="Arial" panose="020B0604020202020204" pitchFamily="34" charset="0"/>
                <a:cs typeface="Arial" panose="020B0604020202020204" pitchFamily="34" charset="0"/>
              </a:rPr>
              <a:t>interpreting, understanding,</a:t>
            </a:r>
            <a:r>
              <a:rPr lang="en-GB" sz="2800" b="0" dirty="0">
                <a:solidFill>
                  <a:srgbClr val="333333"/>
                </a:solidFill>
                <a:effectLst/>
                <a:latin typeface="Arial" panose="020B0604020202020204" pitchFamily="34" charset="0"/>
                <a:cs typeface="Arial" panose="020B0604020202020204" pitchFamily="34" charset="0"/>
              </a:rPr>
              <a:t> </a:t>
            </a:r>
            <a:r>
              <a:rPr lang="en-GB" sz="2800" b="1" dirty="0">
                <a:solidFill>
                  <a:srgbClr val="333333"/>
                </a:solidFill>
                <a:effectLst/>
                <a:latin typeface="Arial" panose="020B0604020202020204" pitchFamily="34" charset="0"/>
                <a:cs typeface="Arial" panose="020B0604020202020204" pitchFamily="34" charset="0"/>
              </a:rPr>
              <a:t>applying</a:t>
            </a:r>
            <a:r>
              <a:rPr lang="en-GB" sz="2800" b="0" dirty="0">
                <a:solidFill>
                  <a:srgbClr val="333333"/>
                </a:solidFill>
                <a:effectLst/>
                <a:latin typeface="Arial" panose="020B0604020202020204" pitchFamily="34" charset="0"/>
                <a:cs typeface="Arial" panose="020B0604020202020204" pitchFamily="34" charset="0"/>
              </a:rPr>
              <a:t> and </a:t>
            </a:r>
            <a:r>
              <a:rPr lang="en-GB" sz="2800" b="1" dirty="0">
                <a:solidFill>
                  <a:srgbClr val="333333"/>
                </a:solidFill>
                <a:effectLst/>
                <a:latin typeface="Arial" panose="020B0604020202020204" pitchFamily="34" charset="0"/>
                <a:cs typeface="Arial" panose="020B0604020202020204" pitchFamily="34" charset="0"/>
              </a:rPr>
              <a:t>synthesising</a:t>
            </a:r>
            <a:r>
              <a:rPr lang="en-GB" sz="2800" b="0" dirty="0">
                <a:solidFill>
                  <a:srgbClr val="333333"/>
                </a:solidFill>
                <a:effectLst/>
                <a:latin typeface="Arial" panose="020B0604020202020204" pitchFamily="34" charset="0"/>
                <a:cs typeface="Arial" panose="020B0604020202020204" pitchFamily="34" charset="0"/>
              </a:rPr>
              <a:t> evidence gathered from observation, reading and experimentation”. </a:t>
            </a:r>
          </a:p>
        </p:txBody>
      </p:sp>
      <p:sp>
        <p:nvSpPr>
          <p:cNvPr id="4" name="Date Placeholder 3">
            <a:extLst>
              <a:ext uri="{FF2B5EF4-FFF2-40B4-BE49-F238E27FC236}">
                <a16:creationId xmlns:a16="http://schemas.microsoft.com/office/drawing/2014/main" id="{1CE16D96-B1A9-1BCE-B0FD-96C2DE403946}"/>
              </a:ext>
            </a:extLst>
          </p:cNvPr>
          <p:cNvSpPr>
            <a:spLocks noGrp="1"/>
          </p:cNvSpPr>
          <p:nvPr>
            <p:ph type="dt" sz="half" idx="10"/>
          </p:nvPr>
        </p:nvSpPr>
        <p:spPr/>
        <p:txBody>
          <a:bodyPr/>
          <a:lstStyle/>
          <a:p>
            <a:pPr algn="just">
              <a:defRPr/>
            </a:pPr>
            <a:fld id="{2303D31F-598B-47EE-BA37-93F097A3D676}" type="datetime1">
              <a:rPr lang="en-GB" altLang="en-US" smtClean="0"/>
              <a:pPr algn="just">
                <a:defRPr/>
              </a:pPr>
              <a:t>25/11/2023</a:t>
            </a:fld>
            <a:endParaRPr lang="en-GB" altLang="en-US"/>
          </a:p>
        </p:txBody>
      </p:sp>
      <p:sp>
        <p:nvSpPr>
          <p:cNvPr id="5" name="Slide Number Placeholder 4">
            <a:extLst>
              <a:ext uri="{FF2B5EF4-FFF2-40B4-BE49-F238E27FC236}">
                <a16:creationId xmlns:a16="http://schemas.microsoft.com/office/drawing/2014/main" id="{D3CDB6BA-24E8-A195-133B-18DA90B45BC1}"/>
              </a:ext>
            </a:extLst>
          </p:cNvPr>
          <p:cNvSpPr>
            <a:spLocks noGrp="1"/>
          </p:cNvSpPr>
          <p:nvPr>
            <p:ph type="sldNum" sz="quarter" idx="12"/>
          </p:nvPr>
        </p:nvSpPr>
        <p:spPr/>
        <p:txBody>
          <a:bodyPr/>
          <a:lstStyle/>
          <a:p>
            <a:pPr algn="just">
              <a:defRPr/>
            </a:pPr>
            <a:fld id="{6550E941-99E4-4403-A917-B30FF69A9617}" type="slidenum">
              <a:rPr lang="en-GB" altLang="en-US" smtClean="0"/>
              <a:pPr algn="just">
                <a:defRPr/>
              </a:pPr>
              <a:t>4</a:t>
            </a:fld>
            <a:endParaRPr lang="en-GB" altLang="en-US"/>
          </a:p>
        </p:txBody>
      </p:sp>
    </p:spTree>
    <p:extLst>
      <p:ext uri="{BB962C8B-B14F-4D97-AF65-F5344CB8AC3E}">
        <p14:creationId xmlns:p14="http://schemas.microsoft.com/office/powerpoint/2010/main" val="666060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TextShape 1"/>
          <p:cNvSpPr txBox="1"/>
          <p:nvPr/>
        </p:nvSpPr>
        <p:spPr>
          <a:xfrm>
            <a:off x="457200" y="214200"/>
            <a:ext cx="8229240" cy="785520"/>
          </a:xfrm>
          <a:prstGeom prst="rect">
            <a:avLst/>
          </a:prstGeom>
          <a:noFill/>
          <a:ln w="0">
            <a:noFill/>
          </a:ln>
        </p:spPr>
        <p:txBody>
          <a:bodyPr anchor="ctr">
            <a:noAutofit/>
          </a:bodyPr>
          <a:lstStyle/>
          <a:p>
            <a:pPr algn="ctr">
              <a:lnSpc>
                <a:spcPct val="100000"/>
              </a:lnSpc>
            </a:pPr>
            <a:r>
              <a:rPr lang="en-GB" sz="3600" b="1" spc="-1" dirty="0">
                <a:solidFill>
                  <a:srgbClr val="000000"/>
                </a:solidFill>
                <a:latin typeface="Calibri" panose="020F0502020204030204" pitchFamily="34" charset="0"/>
                <a:cs typeface="Calibri" panose="020F0502020204030204" pitchFamily="34" charset="0"/>
              </a:rPr>
              <a:t>We must be clear about the meaning of “critical”</a:t>
            </a:r>
            <a:endParaRPr lang="en-US" sz="3600" b="0" strike="noStrike" spc="-1" dirty="0">
              <a:solidFill>
                <a:srgbClr val="000000"/>
              </a:solidFill>
              <a:latin typeface="Calibri" panose="020F0502020204030204" pitchFamily="34" charset="0"/>
              <a:cs typeface="Calibri" panose="020F0502020204030204" pitchFamily="34" charset="0"/>
            </a:endParaRPr>
          </a:p>
        </p:txBody>
      </p:sp>
      <p:sp>
        <p:nvSpPr>
          <p:cNvPr id="186" name="TextShape 2"/>
          <p:cNvSpPr txBox="1"/>
          <p:nvPr/>
        </p:nvSpPr>
        <p:spPr>
          <a:xfrm>
            <a:off x="539640" y="1134720"/>
            <a:ext cx="8111880" cy="4588200"/>
          </a:xfrm>
          <a:prstGeom prst="rect">
            <a:avLst/>
          </a:prstGeom>
          <a:noFill/>
          <a:ln w="0">
            <a:noFill/>
          </a:ln>
        </p:spPr>
        <p:txBody>
          <a:bodyPr>
            <a:noAutofit/>
          </a:bodyPr>
          <a:lstStyle/>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The word “critical” can mean different things in different contexts. </a:t>
            </a:r>
          </a:p>
          <a:p>
            <a:pPr lvl="1" indent="-457200">
              <a:lnSpc>
                <a:spcPct val="100000"/>
              </a:lnSpc>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usually means pointing out the negative aspects of something, i.e. </a:t>
            </a:r>
            <a:r>
              <a:rPr lang="en-US" sz="2400" b="0" strike="noStrike" spc="-1" dirty="0" err="1">
                <a:solidFill>
                  <a:srgbClr val="000000"/>
                </a:solidFill>
                <a:latin typeface="Calibri" panose="020F0502020204030204" pitchFamily="34" charset="0"/>
                <a:cs typeface="Calibri" panose="020F0502020204030204" pitchFamily="34" charset="0"/>
              </a:rPr>
              <a:t>criticising</a:t>
            </a:r>
            <a:r>
              <a:rPr lang="en-US" sz="2400" b="0" strike="noStrike" spc="-1" dirty="0">
                <a:solidFill>
                  <a:srgbClr val="000000"/>
                </a:solidFill>
                <a:latin typeface="Calibri" panose="020F0502020204030204" pitchFamily="34" charset="0"/>
                <a:cs typeface="Calibri" panose="020F0502020204030204" pitchFamily="34" charset="0"/>
              </a:rPr>
              <a:t> something in a negative way.</a:t>
            </a:r>
          </a:p>
          <a:p>
            <a:pPr lvl="1" indent="-457200">
              <a:buClr>
                <a:srgbClr val="000000"/>
              </a:buClr>
              <a:buFont typeface="+mj-lt"/>
              <a:buAutoNum type="arabicParenR"/>
            </a:pPr>
            <a:r>
              <a:rPr lang="en-US" sz="2400" b="0" strike="noStrike" spc="-1" dirty="0">
                <a:solidFill>
                  <a:srgbClr val="000000"/>
                </a:solidFill>
                <a:latin typeface="Calibri" panose="020F0502020204030204" pitchFamily="34" charset="0"/>
                <a:cs typeface="Calibri" panose="020F0502020204030204" pitchFamily="34" charset="0"/>
              </a:rPr>
              <a:t>it can also refer to the importance of something.</a:t>
            </a:r>
          </a:p>
          <a:p>
            <a:pPr marL="342900" lvl="1" indent="-342900">
              <a:lnSpc>
                <a:spcPct val="100000"/>
              </a:lnSpc>
              <a:buClr>
                <a:srgbClr val="000000"/>
              </a:buClr>
              <a:buFont typeface="Arial" panose="020B0604020202020204" pitchFamily="34" charset="0"/>
              <a:buChar char="•"/>
            </a:pPr>
            <a:endParaRPr lang="en-US" sz="2400" b="0" strike="noStrike" spc="-1" dirty="0">
              <a:solidFill>
                <a:srgbClr val="000000"/>
              </a:solidFill>
              <a:latin typeface="Calibri" panose="020F0502020204030204" pitchFamily="34" charset="0"/>
              <a:cs typeface="Calibri" panose="020F0502020204030204" pitchFamily="34" charset="0"/>
            </a:endParaRPr>
          </a:p>
          <a:p>
            <a:pPr marL="342900" indent="-342900">
              <a:lnSpc>
                <a:spcPct val="100000"/>
              </a:lnSpc>
              <a:buClr>
                <a:srgbClr val="000000"/>
              </a:buClr>
              <a:buFont typeface="Arial" panose="020B0604020202020204" pitchFamily="34" charset="0"/>
              <a:buChar char="•"/>
            </a:pPr>
            <a:r>
              <a:rPr lang="en-US" sz="2400" b="0" strike="noStrike" spc="-1" dirty="0">
                <a:solidFill>
                  <a:srgbClr val="000000"/>
                </a:solidFill>
                <a:latin typeface="Calibri" panose="020F0502020204030204" pitchFamily="34" charset="0"/>
                <a:cs typeface="Calibri" panose="020F0502020204030204" pitchFamily="34" charset="0"/>
              </a:rPr>
              <a:t>However, critical thinking at university is also about </a:t>
            </a:r>
            <a:r>
              <a:rPr lang="en-US" sz="2400" b="1" strike="noStrike" spc="-1" dirty="0">
                <a:solidFill>
                  <a:srgbClr val="000000"/>
                </a:solidFill>
                <a:uFillTx/>
                <a:latin typeface="Calibri" panose="020F0502020204030204" pitchFamily="34" charset="0"/>
                <a:cs typeface="Calibri" panose="020F0502020204030204" pitchFamily="34" charset="0"/>
              </a:rPr>
              <a:t>not accepting what you read or hear at face value</a:t>
            </a:r>
            <a:r>
              <a:rPr lang="en-US" sz="2400" b="0" strike="noStrike" spc="-1" dirty="0">
                <a:solidFill>
                  <a:srgbClr val="000000"/>
                </a:solidFill>
                <a:latin typeface="Calibri" panose="020F0502020204030204" pitchFamily="34" charset="0"/>
                <a:cs typeface="Calibri" panose="020F0502020204030204" pitchFamily="34" charset="0"/>
              </a:rPr>
              <a:t>, but always questioning the information, ideas and arguments you find in your studies. (It might involve meaning 1), but not always.)</a:t>
            </a:r>
          </a:p>
          <a:p>
            <a:pPr algn="r">
              <a:lnSpc>
                <a:spcPct val="100000"/>
              </a:lnSpc>
              <a:tabLst>
                <a:tab pos="0" algn="l"/>
              </a:tabLst>
            </a:pPr>
            <a:endParaRPr lang="en-US" sz="2400" b="0" strike="noStrike" spc="-1" dirty="0">
              <a:solidFill>
                <a:srgbClr val="000000"/>
              </a:solidFill>
              <a:latin typeface="Calibri" panose="020F0502020204030204" pitchFamily="34" charset="0"/>
              <a:cs typeface="Calibri" panose="020F0502020204030204" pitchFamily="34" charset="0"/>
            </a:endParaRPr>
          </a:p>
          <a:p>
            <a:pPr algn="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	(University of Leeds, 2020)</a:t>
            </a:r>
          </a:p>
          <a:p>
            <a:pPr algn="just">
              <a:lnSpc>
                <a:spcPct val="100000"/>
              </a:lnSpc>
              <a:spcBef>
                <a:spcPts val="241"/>
              </a:spcBef>
              <a:tabLst>
                <a:tab pos="0" algn="l"/>
              </a:tabLst>
            </a:pPr>
            <a:endParaRPr lang="en-US" sz="1800" b="0" strike="noStrike" spc="-1" dirty="0">
              <a:solidFill>
                <a:srgbClr val="000000"/>
              </a:solidFill>
              <a:latin typeface="Myriad Pro"/>
            </a:endParaRPr>
          </a:p>
        </p:txBody>
      </p:sp>
      <p:sp>
        <p:nvSpPr>
          <p:cNvPr id="187"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endParaRPr lang="en-GB" sz="1050" b="0" strike="noStrike" spc="-1" dirty="0">
              <a:latin typeface="Times New Roman"/>
            </a:endParaRPr>
          </a:p>
        </p:txBody>
      </p:sp>
      <p:sp>
        <p:nvSpPr>
          <p:cNvPr id="188"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2A653CFA-F770-484F-B355-966AB8E8F98A}" type="slidenum">
              <a:rPr lang="en-GB" sz="1200" b="0" strike="noStrike" spc="-1">
                <a:solidFill>
                  <a:srgbClr val="898989"/>
                </a:solidFill>
                <a:latin typeface="Myriad Pro"/>
              </a:rPr>
              <a:t>5</a:t>
            </a:fld>
            <a:endParaRPr lang="en-GB" sz="1200" b="0" strike="noStrike" spc="-1">
              <a:latin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166A7-BC7D-78F3-EB95-C10504F24325}"/>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CD952C8C-A44A-AE5E-E1EA-979E484A5B45}"/>
              </a:ext>
            </a:extLst>
          </p:cNvPr>
          <p:cNvSpPr>
            <a:spLocks noGrp="1"/>
          </p:cNvSpPr>
          <p:nvPr>
            <p:ph idx="1"/>
          </p:nvPr>
        </p:nvSpPr>
        <p:spPr>
          <a:xfrm>
            <a:off x="457200" y="1256073"/>
            <a:ext cx="8229600" cy="3917032"/>
          </a:xfrm>
        </p:spPr>
        <p:txBody>
          <a:bodyPr/>
          <a:lstStyle/>
          <a:p>
            <a:endParaRPr lang="en-GB" dirty="0"/>
          </a:p>
          <a:p>
            <a:endParaRPr lang="en-GB" dirty="0"/>
          </a:p>
          <a:p>
            <a:r>
              <a:rPr lang="en-GB" dirty="0"/>
              <a:t>In your groups, discuss the benefits of critical thinking. Come up with at least 3 benefits. </a:t>
            </a:r>
          </a:p>
        </p:txBody>
      </p:sp>
      <p:sp>
        <p:nvSpPr>
          <p:cNvPr id="4" name="Date Placeholder 3">
            <a:extLst>
              <a:ext uri="{FF2B5EF4-FFF2-40B4-BE49-F238E27FC236}">
                <a16:creationId xmlns:a16="http://schemas.microsoft.com/office/drawing/2014/main" id="{203FEF08-A01C-64D3-33C8-9C349263FCDC}"/>
              </a:ext>
            </a:extLst>
          </p:cNvPr>
          <p:cNvSpPr>
            <a:spLocks noGrp="1"/>
          </p:cNvSpPr>
          <p:nvPr>
            <p:ph type="dt" sz="half" idx="10"/>
          </p:nvPr>
        </p:nvSpPr>
        <p:spPr/>
        <p:txBody>
          <a:bodyPr/>
          <a:lstStyle/>
          <a:p>
            <a:pPr>
              <a:defRPr/>
            </a:pPr>
            <a:fld id="{2303D31F-598B-47EE-BA37-93F097A3D676}"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3E2EEBCE-B81C-AAE3-21C8-79D834F03D7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27466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88D93-F8E5-2161-1332-D8E4D93964F5}"/>
              </a:ext>
            </a:extLst>
          </p:cNvPr>
          <p:cNvSpPr>
            <a:spLocks noGrp="1"/>
          </p:cNvSpPr>
          <p:nvPr>
            <p:ph type="title"/>
          </p:nvPr>
        </p:nvSpPr>
        <p:spPr/>
        <p:txBody>
          <a:bodyPr/>
          <a:lstStyle/>
          <a:p>
            <a:r>
              <a:rPr lang="en-GB" dirty="0"/>
              <a:t>Benefits of Critical Thinking </a:t>
            </a:r>
          </a:p>
        </p:txBody>
      </p:sp>
      <p:sp>
        <p:nvSpPr>
          <p:cNvPr id="3" name="Content Placeholder 2">
            <a:extLst>
              <a:ext uri="{FF2B5EF4-FFF2-40B4-BE49-F238E27FC236}">
                <a16:creationId xmlns:a16="http://schemas.microsoft.com/office/drawing/2014/main" id="{1F22C72A-438A-2865-5ECA-9E0FEC748CFB}"/>
              </a:ext>
            </a:extLst>
          </p:cNvPr>
          <p:cNvSpPr>
            <a:spLocks noGrp="1"/>
          </p:cNvSpPr>
          <p:nvPr>
            <p:ph idx="1"/>
          </p:nvPr>
        </p:nvSpPr>
        <p:spPr/>
        <p:txBody>
          <a:bodyPr/>
          <a:lstStyle/>
          <a:p>
            <a:r>
              <a:rPr lang="en-GB" dirty="0"/>
              <a:t>Promotes Creativity </a:t>
            </a:r>
          </a:p>
          <a:p>
            <a:r>
              <a:rPr lang="en-GB" dirty="0"/>
              <a:t>Improves language skills</a:t>
            </a:r>
          </a:p>
          <a:p>
            <a:r>
              <a:rPr lang="en-GB" dirty="0"/>
              <a:t>Key for professional success</a:t>
            </a:r>
          </a:p>
          <a:p>
            <a:r>
              <a:rPr lang="en-GB" dirty="0"/>
              <a:t>Promotes better decision making </a:t>
            </a:r>
          </a:p>
          <a:p>
            <a:r>
              <a:rPr lang="en-GB" dirty="0"/>
              <a:t>Allows creativity </a:t>
            </a:r>
          </a:p>
          <a:p>
            <a:r>
              <a:rPr lang="en-GB"/>
              <a:t>Enhances problem solving skills </a:t>
            </a:r>
          </a:p>
          <a:p>
            <a:endParaRPr lang="en-GB" dirty="0"/>
          </a:p>
          <a:p>
            <a:endParaRPr lang="en-GB" dirty="0"/>
          </a:p>
        </p:txBody>
      </p:sp>
      <p:sp>
        <p:nvSpPr>
          <p:cNvPr id="4" name="Date Placeholder 3">
            <a:extLst>
              <a:ext uri="{FF2B5EF4-FFF2-40B4-BE49-F238E27FC236}">
                <a16:creationId xmlns:a16="http://schemas.microsoft.com/office/drawing/2014/main" id="{E3EBB111-A547-8EDD-1269-122B3F183780}"/>
              </a:ext>
            </a:extLst>
          </p:cNvPr>
          <p:cNvSpPr>
            <a:spLocks noGrp="1"/>
          </p:cNvSpPr>
          <p:nvPr>
            <p:ph type="dt" sz="half" idx="10"/>
          </p:nvPr>
        </p:nvSpPr>
        <p:spPr/>
        <p:txBody>
          <a:bodyPr/>
          <a:lstStyle/>
          <a:p>
            <a:pPr>
              <a:defRPr/>
            </a:pPr>
            <a:fld id="{2303D31F-598B-47EE-BA37-93F097A3D676}" type="datetime1">
              <a:rPr lang="en-GB" altLang="en-US" smtClean="0"/>
              <a:pPr>
                <a:defRPr/>
              </a:pPr>
              <a:t>25/11/2023</a:t>
            </a:fld>
            <a:endParaRPr lang="en-GB" altLang="en-US"/>
          </a:p>
        </p:txBody>
      </p:sp>
      <p:sp>
        <p:nvSpPr>
          <p:cNvPr id="5" name="Slide Number Placeholder 4">
            <a:extLst>
              <a:ext uri="{FF2B5EF4-FFF2-40B4-BE49-F238E27FC236}">
                <a16:creationId xmlns:a16="http://schemas.microsoft.com/office/drawing/2014/main" id="{694C1C7C-88ED-D39F-910E-AB861B933D7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707477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Three stages of critical thinking</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457200" indent="-457200">
              <a:spcBef>
                <a:spcPts val="0"/>
              </a:spcBef>
              <a:buClrTx/>
              <a:buFont typeface="+mj-lt"/>
              <a:buAutoNum type="arabicParenR"/>
            </a:pPr>
            <a:r>
              <a:rPr lang="en-GB" altLang="en-US" sz="2400" b="0" i="0" dirty="0">
                <a:latin typeface="Calibri" panose="020F0502020204030204" pitchFamily="34" charset="0"/>
                <a:cs typeface="Calibri" panose="020F0502020204030204" pitchFamily="34" charset="0"/>
              </a:rPr>
              <a:t>Persistence:  considering an issue carefully, and more than once</a:t>
            </a:r>
          </a:p>
          <a:p>
            <a:pPr marL="457200" indent="-457200">
              <a:spcBef>
                <a:spcPts val="0"/>
              </a:spcBef>
              <a:buClrTx/>
              <a:buFont typeface="+mj-lt"/>
              <a:buAutoNum type="arabicParenR"/>
            </a:pPr>
            <a:r>
              <a:rPr lang="en-GB" altLang="en-US" sz="2400" b="0" i="0" dirty="0">
                <a:latin typeface="Calibri" panose="020F0502020204030204" pitchFamily="34" charset="0"/>
                <a:cs typeface="Calibri" panose="020F0502020204030204" pitchFamily="34" charset="0"/>
              </a:rPr>
              <a:t>Evidence:  evaluating the evidence put forward in support of the belief or viewpoint</a:t>
            </a:r>
          </a:p>
          <a:p>
            <a:pPr marL="457200" indent="-457200">
              <a:spcBef>
                <a:spcPts val="0"/>
              </a:spcBef>
              <a:buClrTx/>
              <a:buFont typeface="+mj-lt"/>
              <a:buAutoNum type="arabicParenR"/>
            </a:pPr>
            <a:r>
              <a:rPr lang="en-GB" altLang="en-US" sz="2400" b="0" i="0" dirty="0">
                <a:latin typeface="Calibri" panose="020F0502020204030204" pitchFamily="34" charset="0"/>
                <a:cs typeface="Calibri" panose="020F0502020204030204" pitchFamily="34" charset="0"/>
              </a:rPr>
              <a:t>Implications:   considering where the belief or viewpoint leads – what conclusions would follow; are these suitable and rational; and if not, should the belief or viewpoint be reconsidered?</a:t>
            </a:r>
          </a:p>
          <a:p>
            <a:pPr marL="0" indent="0" algn="r">
              <a:spcBef>
                <a:spcPts val="0"/>
              </a:spcBef>
              <a:buClrTx/>
              <a:buFontTx/>
              <a:buNone/>
            </a:pPr>
            <a:endParaRPr lang="en-GB" altLang="en-US" sz="2400" b="0" i="0" dirty="0">
              <a:latin typeface="Calibri" panose="020F0502020204030204" pitchFamily="34" charset="0"/>
              <a:cs typeface="Calibri" panose="020F0502020204030204" pitchFamily="34" charset="0"/>
            </a:endParaRPr>
          </a:p>
          <a:p>
            <a:pPr marL="0" indent="0" algn="r">
              <a:spcBef>
                <a:spcPts val="0"/>
              </a:spcBef>
              <a:buClrTx/>
              <a:buFontTx/>
              <a:buNone/>
            </a:pPr>
            <a:r>
              <a:rPr lang="en-GB" altLang="en-US" sz="2400" b="0" i="0" dirty="0">
                <a:latin typeface="Calibri" panose="020F0502020204030204" pitchFamily="34" charset="0"/>
                <a:cs typeface="Calibri" panose="020F0502020204030204" pitchFamily="34" charset="0"/>
              </a:rPr>
              <a:t>Cottrell (2003, p. 221)</a:t>
            </a:r>
          </a:p>
          <a:p>
            <a:pPr marL="0" indent="0" eaLnBrk="1" hangingPunct="1">
              <a:spcBef>
                <a:spcPts val="0"/>
              </a:spcBef>
              <a:buNone/>
            </a:pPr>
            <a:endParaRPr lang="en-IN" sz="2400" dirty="0">
              <a:latin typeface="Calibri" panose="020F0502020204030204" pitchFamily="34" charset="0"/>
              <a:ea typeface="Times New Roman" panose="02020603050405020304" pitchFamily="18"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362337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The process in more detail</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246680" y="1417638"/>
            <a:ext cx="8229600" cy="4132387"/>
          </a:xfrm>
        </p:spPr>
        <p:txBody>
          <a:bodyPr/>
          <a:lstStyle/>
          <a:p>
            <a:pPr algn="just">
              <a:spcBef>
                <a:spcPts val="0"/>
              </a:spcBef>
              <a:tabLst>
                <a:tab pos="0" algn="l"/>
              </a:tabLst>
            </a:pPr>
            <a:r>
              <a:rPr lang="en-US" sz="2200" b="0" strike="noStrike" spc="-1" dirty="0">
                <a:solidFill>
                  <a:srgbClr val="000000"/>
                </a:solidFill>
                <a:latin typeface="Calibri" panose="020F0502020204030204" pitchFamily="34" charset="0"/>
                <a:cs typeface="Calibri" panose="020F0502020204030204" pitchFamily="34" charset="0"/>
              </a:rPr>
              <a:t>It is a disciplined intellectual process of </a:t>
            </a:r>
            <a:r>
              <a:rPr lang="en-US" sz="2200" b="0" strike="noStrike" spc="-1" dirty="0" err="1">
                <a:solidFill>
                  <a:srgbClr val="000000"/>
                </a:solidFill>
                <a:latin typeface="Calibri" panose="020F0502020204030204" pitchFamily="34" charset="0"/>
                <a:cs typeface="Calibri" panose="020F0502020204030204" pitchFamily="34" charset="0"/>
              </a:rPr>
              <a:t>conceptualising</a:t>
            </a:r>
            <a:r>
              <a:rPr lang="en-US" sz="2200" b="0" strike="noStrike" spc="-1" dirty="0">
                <a:solidFill>
                  <a:srgbClr val="000000"/>
                </a:solidFill>
                <a:latin typeface="Calibri" panose="020F0502020204030204" pitchFamily="34" charset="0"/>
                <a:cs typeface="Calibri" panose="020F0502020204030204" pitchFamily="34" charset="0"/>
              </a:rPr>
              <a:t>, applying, </a:t>
            </a:r>
            <a:r>
              <a:rPr lang="en-US" sz="2200" b="0" strike="noStrike" spc="-1" dirty="0" err="1">
                <a:solidFill>
                  <a:srgbClr val="000000"/>
                </a:solidFill>
                <a:latin typeface="Calibri" panose="020F0502020204030204" pitchFamily="34" charset="0"/>
                <a:cs typeface="Calibri" panose="020F0502020204030204" pitchFamily="34" charset="0"/>
              </a:rPr>
              <a:t>analysing</a:t>
            </a:r>
            <a:r>
              <a:rPr lang="en-US" sz="2200" b="0" strike="noStrike" spc="-1" dirty="0">
                <a:solidFill>
                  <a:srgbClr val="000000"/>
                </a:solidFill>
                <a:latin typeface="Calibri" panose="020F0502020204030204" pitchFamily="34" charset="0"/>
                <a:cs typeface="Calibri" panose="020F0502020204030204" pitchFamily="34" charset="0"/>
              </a:rPr>
              <a:t>, </a:t>
            </a:r>
            <a:r>
              <a:rPr lang="en-US" sz="2200" b="0" strike="noStrike" spc="-1" dirty="0" err="1">
                <a:solidFill>
                  <a:srgbClr val="000000"/>
                </a:solidFill>
                <a:latin typeface="Calibri" panose="020F0502020204030204" pitchFamily="34" charset="0"/>
                <a:cs typeface="Calibri" panose="020F0502020204030204" pitchFamily="34" charset="0"/>
              </a:rPr>
              <a:t>synthesising</a:t>
            </a:r>
            <a:r>
              <a:rPr lang="en-US" sz="2200" b="0" strike="noStrike" spc="-1" dirty="0">
                <a:solidFill>
                  <a:srgbClr val="000000"/>
                </a:solidFill>
                <a:latin typeface="Calibri" panose="020F0502020204030204" pitchFamily="34" charset="0"/>
                <a:cs typeface="Calibri" panose="020F0502020204030204" pitchFamily="34" charset="0"/>
              </a:rPr>
              <a:t>, and/or evaluating information acquired through observation, experience, reflection, reasoning, or communication. </a:t>
            </a:r>
          </a:p>
          <a:p>
            <a:pPr marL="0" indent="0" algn="just">
              <a:spcBef>
                <a:spcPts val="0"/>
              </a:spcBef>
              <a:buNone/>
              <a:tabLst>
                <a:tab pos="0" algn="l"/>
              </a:tabLst>
            </a:pPr>
            <a:endParaRPr lang="en-US" sz="2200" b="0" strike="noStrike" spc="-1" dirty="0">
              <a:solidFill>
                <a:srgbClr val="000000"/>
              </a:solidFill>
              <a:latin typeface="Calibri" panose="020F0502020204030204" pitchFamily="34" charset="0"/>
              <a:cs typeface="Calibri" panose="020F0502020204030204" pitchFamily="34" charset="0"/>
            </a:endParaRPr>
          </a:p>
          <a:p>
            <a:pPr algn="just">
              <a:spcBef>
                <a:spcPts val="0"/>
              </a:spcBef>
              <a:tabLst>
                <a:tab pos="0" algn="l"/>
              </a:tabLst>
            </a:pPr>
            <a:r>
              <a:rPr lang="en-US" sz="2200" b="0" strike="noStrike" spc="-1" dirty="0">
                <a:solidFill>
                  <a:srgbClr val="000000"/>
                </a:solidFill>
                <a:latin typeface="Calibri" panose="020F0502020204030204" pitchFamily="34" charset="0"/>
                <a:cs typeface="Calibri" panose="020F0502020204030204" pitchFamily="34" charset="0"/>
              </a:rPr>
              <a:t>It involves </a:t>
            </a:r>
            <a:r>
              <a:rPr lang="en-GB" altLang="en-US" sz="2200" b="0" i="0" dirty="0">
                <a:latin typeface="Calibri" panose="020F0502020204030204" pitchFamily="34" charset="0"/>
                <a:cs typeface="Calibri" panose="020F0502020204030204" pitchFamily="34" charset="0"/>
              </a:rPr>
              <a:t>weighing up the arguments and evidence for and against any claim, and examining any statement, belief or supposed form of knowledge in the light of the assumptions behind it, the evidence that supports it and the conclusions that we would have to dra</a:t>
            </a:r>
            <a:r>
              <a:rPr lang="en-GB" altLang="en-US" sz="2200" dirty="0">
                <a:latin typeface="Calibri" panose="020F0502020204030204" pitchFamily="34" charset="0"/>
                <a:cs typeface="Calibri" panose="020F0502020204030204" pitchFamily="34" charset="0"/>
              </a:rPr>
              <a:t>w from it</a:t>
            </a:r>
            <a:r>
              <a:rPr lang="en-GB" altLang="en-US" sz="2200" b="0" i="0" dirty="0">
                <a:latin typeface="Calibri" panose="020F0502020204030204" pitchFamily="34" charset="0"/>
                <a:cs typeface="Calibri" panose="020F0502020204030204" pitchFamily="34" charset="0"/>
              </a:rPr>
              <a:t>.</a:t>
            </a:r>
            <a:r>
              <a:rPr lang="en-US" sz="2200" b="0" strike="noStrike" spc="-1" dirty="0">
                <a:solidFill>
                  <a:srgbClr val="000000"/>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087757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TextShape 1"/>
          <p:cNvSpPr txBox="1"/>
          <p:nvPr/>
        </p:nvSpPr>
        <p:spPr>
          <a:xfrm>
            <a:off x="457200" y="274680"/>
            <a:ext cx="8229240" cy="1142640"/>
          </a:xfrm>
          <a:prstGeom prst="rect">
            <a:avLst/>
          </a:prstGeom>
          <a:noFill/>
          <a:ln w="0">
            <a:noFill/>
          </a:ln>
        </p:spPr>
        <p:txBody>
          <a:bodyPr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Critical thinkers</a:t>
            </a:r>
            <a:endParaRPr lang="en-US" sz="4000" b="0" strike="noStrike" spc="-1" dirty="0">
              <a:solidFill>
                <a:srgbClr val="000000"/>
              </a:solidFill>
              <a:latin typeface="Calibri" panose="020F0502020204030204" pitchFamily="34" charset="0"/>
              <a:cs typeface="Calibri" panose="020F0502020204030204" pitchFamily="34" charset="0"/>
            </a:endParaRPr>
          </a:p>
        </p:txBody>
      </p:sp>
      <p:sp>
        <p:nvSpPr>
          <p:cNvPr id="215" name="TextShape 2"/>
          <p:cNvSpPr txBox="1"/>
          <p:nvPr/>
        </p:nvSpPr>
        <p:spPr>
          <a:xfrm>
            <a:off x="457200" y="1385280"/>
            <a:ext cx="8229240" cy="3916800"/>
          </a:xfrm>
          <a:prstGeom prst="rect">
            <a:avLst/>
          </a:prstGeom>
          <a:noFill/>
          <a:ln w="0">
            <a:noFill/>
          </a:ln>
        </p:spPr>
        <p:txBody>
          <a:bodyPr>
            <a:noAutofit/>
          </a:bodyPr>
          <a:lstStyle/>
          <a:p>
            <a:pPr>
              <a:lnSpc>
                <a:spcPct val="100000"/>
              </a:lnSpc>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Someone with critical thinking skills can:</a:t>
            </a:r>
            <a:endParaRPr lang="en-US" sz="2400" b="0" strike="noStrike" spc="-1" dirty="0">
              <a:solidFill>
                <a:srgbClr val="000000"/>
              </a:solidFill>
              <a:latin typeface="Calibri" panose="020F0502020204030204" pitchFamily="34" charset="0"/>
              <a:cs typeface="Calibri" panose="020F0502020204030204" pitchFamily="34" charset="0"/>
            </a:endParaRPr>
          </a:p>
          <a:p>
            <a:pPr marL="343080" indent="-34272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Understand the links between ideas.</a:t>
            </a:r>
          </a:p>
          <a:p>
            <a:pPr marL="343080" indent="-34272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Determine the importance and relevance of arguments and ideas.</a:t>
            </a:r>
          </a:p>
          <a:p>
            <a:pPr marL="343080" indent="-342720">
              <a:lnSpc>
                <a:spcPct val="100000"/>
              </a:lnSpc>
              <a:buClr>
                <a:srgbClr val="000000"/>
              </a:buClr>
              <a:buFont typeface="Arial"/>
              <a:buChar char="•"/>
              <a:tabLst>
                <a:tab pos="0" algn="l"/>
              </a:tabLst>
            </a:pPr>
            <a:r>
              <a:rPr lang="en-US" sz="2400" b="0" strike="noStrike" spc="-1" dirty="0" err="1">
                <a:solidFill>
                  <a:srgbClr val="000000"/>
                </a:solidFill>
                <a:latin typeface="Calibri" panose="020F0502020204030204" pitchFamily="34" charset="0"/>
                <a:cs typeface="Calibri" panose="020F0502020204030204" pitchFamily="34" charset="0"/>
              </a:rPr>
              <a:t>Recognise</a:t>
            </a:r>
            <a:r>
              <a:rPr lang="en-US" sz="2400" b="0" strike="noStrike" spc="-1" dirty="0">
                <a:solidFill>
                  <a:srgbClr val="000000"/>
                </a:solidFill>
                <a:latin typeface="Calibri" panose="020F0502020204030204" pitchFamily="34" charset="0"/>
                <a:cs typeface="Calibri" panose="020F0502020204030204" pitchFamily="34" charset="0"/>
              </a:rPr>
              <a:t>, build and appraise arguments.</a:t>
            </a:r>
          </a:p>
          <a:p>
            <a:pPr marL="343080" indent="-34272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Identify inconsistencies and errors in reasoning.</a:t>
            </a:r>
          </a:p>
          <a:p>
            <a:pPr marL="343080" indent="-34272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Approach problems in a consistent and systematic way.</a:t>
            </a:r>
          </a:p>
          <a:p>
            <a:pPr marL="343080" indent="-342720">
              <a:lnSpc>
                <a:spcPct val="100000"/>
              </a:lnSpc>
              <a:buClr>
                <a:srgbClr val="000000"/>
              </a:buClr>
              <a:buFont typeface="Arial"/>
              <a:buChar cha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Reflect on the justification of their own assumptions, beliefs and values.</a:t>
            </a:r>
          </a:p>
          <a:p>
            <a:pPr algn="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a:t>
            </a:r>
            <a:r>
              <a:rPr lang="en-US" sz="2400" b="0" i="1" strike="noStrike" spc="-1" dirty="0" err="1">
                <a:solidFill>
                  <a:srgbClr val="000000"/>
                </a:solidFill>
                <a:latin typeface="Calibri" panose="020F0502020204030204" pitchFamily="34" charset="0"/>
                <a:cs typeface="Calibri" panose="020F0502020204030204" pitchFamily="34" charset="0"/>
              </a:rPr>
              <a:t>SkillsYouNeed</a:t>
            </a:r>
            <a:r>
              <a:rPr lang="en-US" sz="2400" b="0" i="1" strike="noStrike" spc="-1" dirty="0">
                <a:solidFill>
                  <a:srgbClr val="000000"/>
                </a:solidFill>
                <a:latin typeface="Calibri" panose="020F0502020204030204" pitchFamily="34" charset="0"/>
                <a:cs typeface="Calibri" panose="020F0502020204030204" pitchFamily="34" charset="0"/>
              </a:rPr>
              <a:t>, 2020</a:t>
            </a:r>
            <a:r>
              <a:rPr lang="en-US" sz="2400" b="0" strike="noStrike" spc="-1" dirty="0">
                <a:solidFill>
                  <a:srgbClr val="000000"/>
                </a:solidFill>
                <a:latin typeface="Calibri" panose="020F0502020204030204" pitchFamily="34" charset="0"/>
                <a:cs typeface="Calibri" panose="020F0502020204030204" pitchFamily="34" charset="0"/>
              </a:rPr>
              <a:t>)</a:t>
            </a:r>
          </a:p>
          <a:p>
            <a:pPr>
              <a:lnSpc>
                <a:spcPct val="100000"/>
              </a:lnSpc>
              <a:spcBef>
                <a:spcPts val="400"/>
              </a:spcBef>
              <a:tabLst>
                <a:tab pos="0" algn="l"/>
              </a:tabLst>
            </a:pPr>
            <a:endParaRPr lang="en-US" sz="2000" b="0" strike="noStrike" spc="-1" dirty="0">
              <a:solidFill>
                <a:srgbClr val="000000"/>
              </a:solidFill>
              <a:latin typeface="Myriad Pro"/>
            </a:endParaRPr>
          </a:p>
        </p:txBody>
      </p:sp>
      <p:sp>
        <p:nvSpPr>
          <p:cNvPr id="216"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31DF785D-82B1-4B88-882D-DB1085690FF8}"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17"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A7A29E0B-7123-4563-A0A6-BDE126F6EDB8}" type="slidenum">
              <a:rPr lang="en-GB" sz="1200" b="0" strike="noStrike" spc="-1">
                <a:solidFill>
                  <a:srgbClr val="898989"/>
                </a:solidFill>
                <a:latin typeface="Myriad Pro"/>
              </a:rPr>
              <a:t>10</a:t>
            </a:fld>
            <a:endParaRPr lang="en-GB" sz="1200" b="0" strike="noStrike" spc="-1">
              <a:latin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TextShape 1"/>
          <p:cNvSpPr txBox="1"/>
          <p:nvPr/>
        </p:nvSpPr>
        <p:spPr>
          <a:xfrm>
            <a:off x="457200" y="274680"/>
            <a:ext cx="8229240" cy="705600"/>
          </a:xfrm>
          <a:prstGeom prst="rect">
            <a:avLst/>
          </a:prstGeom>
          <a:noFill/>
          <a:ln w="0">
            <a:noFill/>
          </a:ln>
        </p:spPr>
        <p:txBody>
          <a:bodyPr anchor="ctr">
            <a:noAutofit/>
          </a:bodyPr>
          <a:lstStyle/>
          <a:p>
            <a:pPr algn="ctr">
              <a:lnSpc>
                <a:spcPct val="100000"/>
              </a:lnSpc>
            </a:pPr>
            <a:r>
              <a:rPr lang="en-US" sz="2800" b="1" strike="noStrike" spc="-1" dirty="0">
                <a:solidFill>
                  <a:srgbClr val="000000"/>
                </a:solidFill>
                <a:latin typeface="Calibri" panose="020F0502020204030204" pitchFamily="34" charset="0"/>
                <a:cs typeface="Calibri" panose="020F0502020204030204" pitchFamily="34" charset="0"/>
              </a:rPr>
              <a:t>The skills that we need for critical thinking</a:t>
            </a:r>
            <a:endParaRPr lang="en-US" sz="2800" b="0" strike="noStrike" spc="-1" dirty="0">
              <a:solidFill>
                <a:srgbClr val="000000"/>
              </a:solidFill>
              <a:latin typeface="Calibri" panose="020F0502020204030204" pitchFamily="34" charset="0"/>
              <a:cs typeface="Calibri" panose="020F0502020204030204" pitchFamily="34" charset="0"/>
            </a:endParaRPr>
          </a:p>
        </p:txBody>
      </p:sp>
      <p:sp>
        <p:nvSpPr>
          <p:cNvPr id="219" name="TextShape 2"/>
          <p:cNvSpPr txBox="1"/>
          <p:nvPr/>
        </p:nvSpPr>
        <p:spPr>
          <a:xfrm>
            <a:off x="323640" y="846667"/>
            <a:ext cx="8640720" cy="4455413"/>
          </a:xfrm>
          <a:prstGeom prst="rect">
            <a:avLst/>
          </a:prstGeom>
          <a:noFill/>
          <a:ln w="0">
            <a:noFill/>
          </a:ln>
        </p:spPr>
        <p:txBody>
          <a:bodyPr>
            <a:noAutofit/>
          </a:bodyPr>
          <a:lstStyle/>
          <a:p>
            <a:pPr>
              <a:lnSpc>
                <a:spcPct val="100000"/>
              </a:lnSpc>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The skills that we need in order to be able to think critically are varied and include observation, analysis, interpretation, reflection, evaluation, inference, explanation, problem-solving, and decision-making.</a:t>
            </a:r>
          </a:p>
          <a:p>
            <a:pPr>
              <a:lnSpc>
                <a:spcPct val="100000"/>
              </a:lnSpc>
              <a:tabLst>
                <a:tab pos="0" algn="l"/>
              </a:tabLst>
            </a:pPr>
            <a:endParaRPr lang="en-US" sz="2000" b="1"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sz="2000" b="1" strike="noStrike" spc="-1" dirty="0">
                <a:solidFill>
                  <a:srgbClr val="000000"/>
                </a:solidFill>
                <a:latin typeface="Calibri" panose="020F0502020204030204" pitchFamily="34" charset="0"/>
                <a:cs typeface="Calibri" panose="020F0502020204030204" pitchFamily="34" charset="0"/>
              </a:rPr>
              <a:t>Specifically, we need to be able to:</a:t>
            </a:r>
            <a:endParaRPr lang="en-US" sz="2000" b="0" strike="noStrike" spc="-1" dirty="0">
              <a:solidFill>
                <a:srgbClr val="000000"/>
              </a:solidFill>
              <a:latin typeface="Calibri" panose="020F0502020204030204" pitchFamily="34" charset="0"/>
              <a:cs typeface="Calibri" panose="020F0502020204030204" pitchFamily="34" charset="0"/>
            </a:endParaRPr>
          </a:p>
          <a:p>
            <a:pPr marL="343080" indent="-342720">
              <a:lnSpc>
                <a:spcPct val="100000"/>
              </a:lnSpc>
              <a:buClr>
                <a:srgbClr val="000000"/>
              </a:buClr>
              <a:buFont typeface="Arial"/>
              <a:buChar char="•"/>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Think about a topic or issue in an objective and critical way.</a:t>
            </a:r>
          </a:p>
          <a:p>
            <a:pPr marL="343080" indent="-342720">
              <a:lnSpc>
                <a:spcPct val="100000"/>
              </a:lnSpc>
              <a:buClr>
                <a:srgbClr val="000000"/>
              </a:buClr>
              <a:buFont typeface="Arial"/>
              <a:buChar char="•"/>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Identify the different arguments there are in relation to a particular issue.</a:t>
            </a:r>
          </a:p>
          <a:p>
            <a:pPr marL="343080" indent="-342720">
              <a:lnSpc>
                <a:spcPct val="100000"/>
              </a:lnSpc>
              <a:buClr>
                <a:srgbClr val="000000"/>
              </a:buClr>
              <a:buFont typeface="Arial"/>
              <a:buChar char="•"/>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Evaluate a point of view to determine how strong or valid it is.</a:t>
            </a:r>
          </a:p>
          <a:p>
            <a:pPr marL="343080" indent="-342720">
              <a:lnSpc>
                <a:spcPct val="100000"/>
              </a:lnSpc>
              <a:buClr>
                <a:srgbClr val="000000"/>
              </a:buClr>
              <a:buFont typeface="Arial"/>
              <a:buChar char="•"/>
              <a:tabLst>
                <a:tab pos="0" algn="l"/>
              </a:tabLst>
            </a:pPr>
            <a:r>
              <a:rPr lang="en-US" sz="2000" b="0" strike="noStrike" spc="-1" dirty="0" err="1">
                <a:solidFill>
                  <a:srgbClr val="000000"/>
                </a:solidFill>
                <a:latin typeface="Calibri" panose="020F0502020204030204" pitchFamily="34" charset="0"/>
                <a:cs typeface="Calibri" panose="020F0502020204030204" pitchFamily="34" charset="0"/>
              </a:rPr>
              <a:t>Recognise</a:t>
            </a:r>
            <a:r>
              <a:rPr lang="en-US" sz="2000" b="0" strike="noStrike" spc="-1" dirty="0">
                <a:solidFill>
                  <a:srgbClr val="000000"/>
                </a:solidFill>
                <a:latin typeface="Calibri" panose="020F0502020204030204" pitchFamily="34" charset="0"/>
                <a:cs typeface="Calibri" panose="020F0502020204030204" pitchFamily="34" charset="0"/>
              </a:rPr>
              <a:t> any weaknesses or negative points that there are in the evidence or argument.</a:t>
            </a:r>
          </a:p>
          <a:p>
            <a:pPr marL="343080" indent="-342720">
              <a:lnSpc>
                <a:spcPct val="100000"/>
              </a:lnSpc>
              <a:buClr>
                <a:srgbClr val="000000"/>
              </a:buClr>
              <a:buFont typeface="Arial"/>
              <a:buChar char="•"/>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Notice what implications there might be behind a statement or argument.</a:t>
            </a:r>
          </a:p>
          <a:p>
            <a:pPr marL="343080" indent="-342720">
              <a:lnSpc>
                <a:spcPct val="100000"/>
              </a:lnSpc>
              <a:buClr>
                <a:srgbClr val="000000"/>
              </a:buClr>
              <a:buFont typeface="Arial"/>
              <a:buChar char="•"/>
              <a:tabLst>
                <a:tab pos="0" algn="l"/>
              </a:tabLst>
            </a:pPr>
            <a:r>
              <a:rPr lang="en-US" sz="2000" b="0" strike="noStrike" spc="-1" dirty="0">
                <a:solidFill>
                  <a:srgbClr val="000000"/>
                </a:solidFill>
                <a:latin typeface="Calibri" panose="020F0502020204030204" pitchFamily="34" charset="0"/>
                <a:cs typeface="Calibri" panose="020F0502020204030204" pitchFamily="34" charset="0"/>
              </a:rPr>
              <a:t>Provide structured reasoning and support for an argument that we wish to make.</a:t>
            </a:r>
          </a:p>
          <a:p>
            <a:pPr algn="r">
              <a:lnSpc>
                <a:spcPct val="100000"/>
              </a:lnSpc>
              <a:tabLst>
                <a:tab pos="0" algn="l"/>
              </a:tabLst>
            </a:pPr>
            <a:r>
              <a:rPr lang="en-US" sz="2000" b="0" i="1" strike="noStrike" spc="-1" dirty="0">
                <a:solidFill>
                  <a:srgbClr val="000000"/>
                </a:solidFill>
                <a:latin typeface="Calibri" panose="020F0502020204030204" pitchFamily="34" charset="0"/>
                <a:cs typeface="Calibri" panose="020F0502020204030204" pitchFamily="34" charset="0"/>
              </a:rPr>
              <a:t>(</a:t>
            </a:r>
            <a:r>
              <a:rPr lang="en-US" sz="2000" b="0" i="1" strike="noStrike" spc="-1" dirty="0" err="1">
                <a:solidFill>
                  <a:srgbClr val="000000"/>
                </a:solidFill>
                <a:latin typeface="Calibri" panose="020F0502020204030204" pitchFamily="34" charset="0"/>
                <a:cs typeface="Calibri" panose="020F0502020204030204" pitchFamily="34" charset="0"/>
              </a:rPr>
              <a:t>SkillsYouNeed</a:t>
            </a:r>
            <a:r>
              <a:rPr lang="en-US" sz="2000" b="0" i="1" strike="noStrike" spc="-1" dirty="0">
                <a:solidFill>
                  <a:srgbClr val="000000"/>
                </a:solidFill>
                <a:latin typeface="Calibri" panose="020F0502020204030204" pitchFamily="34" charset="0"/>
                <a:cs typeface="Calibri" panose="020F0502020204030204" pitchFamily="34" charset="0"/>
              </a:rPr>
              <a:t>, 2020)</a:t>
            </a:r>
            <a:endParaRPr lang="en-US" sz="2000" b="0" strike="noStrike" spc="-1" dirty="0">
              <a:solidFill>
                <a:srgbClr val="000000"/>
              </a:solidFill>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US" sz="1900" b="0" strike="noStrike" spc="-1" dirty="0">
              <a:solidFill>
                <a:srgbClr val="000000"/>
              </a:solidFill>
              <a:latin typeface="Myriad Pro"/>
            </a:endParaRPr>
          </a:p>
        </p:txBody>
      </p:sp>
      <p:sp>
        <p:nvSpPr>
          <p:cNvPr id="220"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5B46EFDC-BFBE-46FC-A748-AD5D65DCD977}"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21"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EC85FEB4-1E8F-4087-AB16-EA7C83496CA1}" type="slidenum">
              <a:rPr lang="en-GB" sz="1200" b="0" strike="noStrike" spc="-1">
                <a:solidFill>
                  <a:srgbClr val="898989"/>
                </a:solidFill>
                <a:latin typeface="Myriad Pro"/>
              </a:rPr>
              <a:t>11</a:t>
            </a:fld>
            <a:endParaRPr lang="en-GB" sz="1200" b="0" strike="noStrike" spc="-1">
              <a:latin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extShape 1"/>
          <p:cNvSpPr txBox="1"/>
          <p:nvPr/>
        </p:nvSpPr>
        <p:spPr>
          <a:xfrm>
            <a:off x="457200" y="214200"/>
            <a:ext cx="8229240" cy="785520"/>
          </a:xfrm>
          <a:prstGeom prst="rect">
            <a:avLst/>
          </a:prstGeom>
          <a:noFill/>
          <a:ln w="0">
            <a:noFill/>
          </a:ln>
        </p:spPr>
        <p:txBody>
          <a:bodyPr anchor="ctr">
            <a:noAutofit/>
          </a:bodyPr>
          <a:lstStyle/>
          <a:p>
            <a:pPr algn="ctr">
              <a:lnSpc>
                <a:spcPct val="100000"/>
              </a:lnSpc>
            </a:pPr>
            <a:r>
              <a:rPr lang="en-GB" sz="3600" b="1" strike="noStrike" spc="-1" dirty="0">
                <a:solidFill>
                  <a:srgbClr val="000000"/>
                </a:solidFill>
                <a:latin typeface="Calibri" panose="020F0502020204030204" pitchFamily="34" charset="0"/>
                <a:cs typeface="Calibri" panose="020F0502020204030204" pitchFamily="34" charset="0"/>
              </a:rPr>
              <a:t>Critical thinking at university</a:t>
            </a:r>
            <a:endParaRPr lang="en-US" sz="3600" b="0" strike="noStrike" spc="-1" dirty="0">
              <a:solidFill>
                <a:srgbClr val="000000"/>
              </a:solidFill>
              <a:latin typeface="Calibri" panose="020F0502020204030204" pitchFamily="34" charset="0"/>
              <a:cs typeface="Calibri" panose="020F0502020204030204" pitchFamily="34" charset="0"/>
            </a:endParaRPr>
          </a:p>
        </p:txBody>
      </p:sp>
      <p:sp>
        <p:nvSpPr>
          <p:cNvPr id="190" name="TextShape 2"/>
          <p:cNvSpPr txBox="1"/>
          <p:nvPr/>
        </p:nvSpPr>
        <p:spPr>
          <a:xfrm>
            <a:off x="594000" y="1000080"/>
            <a:ext cx="8111880" cy="4588200"/>
          </a:xfrm>
          <a:prstGeom prst="rect">
            <a:avLst/>
          </a:prstGeom>
          <a:noFill/>
          <a:ln w="0">
            <a:noFill/>
          </a:ln>
        </p:spPr>
        <p:txBody>
          <a:bodyPr>
            <a:noAutofit/>
          </a:bodyPr>
          <a:lstStyle/>
          <a:p>
            <a:pPr marL="343080" indent="-34272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A key skill that should be applied to all aspects of your studies. </a:t>
            </a:r>
          </a:p>
          <a:p>
            <a:pPr marL="343080" indent="-34272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need to be able to think critically about the resources and information that you use in your work. </a:t>
            </a:r>
          </a:p>
          <a:p>
            <a:pPr marL="343080" indent="-34272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need to ask the right questions when reading the work of others; your writing needs to show that you have the ability to weigh up different arguments and perspectives and use evidence to help you to form your own opinions, arguments, theories and ideas. </a:t>
            </a:r>
          </a:p>
          <a:p>
            <a:pPr marL="343080" indent="-34272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Critical thinking is about questioning and learning with an open mind.					</a:t>
            </a:r>
          </a:p>
          <a:p>
            <a:pPr algn="just">
              <a:lnSpc>
                <a:spcPct val="100000"/>
              </a:lnSpc>
              <a:spcBef>
                <a:spcPts val="241"/>
              </a:spcBef>
              <a:tabLst>
                <a:tab pos="0" algn="l"/>
              </a:tabLst>
            </a:pPr>
            <a:endParaRPr lang="en-US" sz="2000" b="0" strike="noStrike" spc="-1" dirty="0">
              <a:solidFill>
                <a:srgbClr val="000000"/>
              </a:solidFill>
              <a:latin typeface="Myriad Pro"/>
            </a:endParaRPr>
          </a:p>
        </p:txBody>
      </p:sp>
      <p:sp>
        <p:nvSpPr>
          <p:cNvPr id="191"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EC7F60EB-56A2-4D73-973A-CFD3A4ADD6DA}" type="datetime1">
              <a:rPr lang="en-GB" sz="1050" b="0" strike="noStrike" spc="-1">
                <a:solidFill>
                  <a:srgbClr val="8B8B8B"/>
                </a:solidFill>
                <a:latin typeface="Myriad Pro"/>
              </a:rPr>
              <a:t>25/11/2023</a:t>
            </a:fld>
            <a:endParaRPr lang="en-GB" sz="1050" b="0" strike="noStrike" spc="-1">
              <a:latin typeface="Times New Roman"/>
            </a:endParaRPr>
          </a:p>
        </p:txBody>
      </p:sp>
      <p:sp>
        <p:nvSpPr>
          <p:cNvPr id="192"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6FAA2DDB-6967-4F0A-A889-E2A74AC24D75}" type="slidenum">
              <a:rPr lang="en-GB" sz="1200" b="0" strike="noStrike" spc="-1">
                <a:solidFill>
                  <a:srgbClr val="898989"/>
                </a:solidFill>
                <a:latin typeface="Myriad Pro"/>
              </a:rPr>
              <a:t>12</a:t>
            </a:fld>
            <a:endParaRPr lang="en-GB" sz="1200" b="0" strike="noStrike" spc="-1">
              <a:latin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3" name="Picture 5"/>
          <p:cNvPicPr/>
          <p:nvPr/>
        </p:nvPicPr>
        <p:blipFill>
          <a:blip r:embed="rId2"/>
          <a:stretch/>
        </p:blipFill>
        <p:spPr>
          <a:xfrm>
            <a:off x="2555640" y="1272240"/>
            <a:ext cx="6217560" cy="4367520"/>
          </a:xfrm>
          <a:prstGeom prst="rect">
            <a:avLst/>
          </a:prstGeom>
          <a:ln w="0">
            <a:noFill/>
          </a:ln>
        </p:spPr>
      </p:pic>
      <p:sp>
        <p:nvSpPr>
          <p:cNvPr id="194" name="TextShape 1"/>
          <p:cNvSpPr txBox="1"/>
          <p:nvPr/>
        </p:nvSpPr>
        <p:spPr>
          <a:xfrm>
            <a:off x="457200" y="274680"/>
            <a:ext cx="8229240" cy="1142640"/>
          </a:xfrm>
          <a:prstGeom prst="rect">
            <a:avLst/>
          </a:prstGeom>
          <a:noFill/>
          <a:ln w="0">
            <a:noFill/>
          </a:ln>
        </p:spPr>
        <p:txBody>
          <a:bodyPr anchor="ctr">
            <a:normAutofit fontScale="89500" lnSpcReduction="20000"/>
          </a:bodyPr>
          <a:lstStyle/>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Bloom’s Taxonomy of Intellectual </a:t>
            </a:r>
            <a:r>
              <a:rPr lang="en-US" sz="3200" b="1" strike="noStrike" spc="-1" dirty="0" err="1">
                <a:solidFill>
                  <a:srgbClr val="000000"/>
                </a:solidFill>
                <a:latin typeface="Calibri" panose="020F0502020204030204" pitchFamily="34" charset="0"/>
                <a:cs typeface="Calibri" panose="020F0502020204030204" pitchFamily="34" charset="0"/>
              </a:rPr>
              <a:t>Behaviour</a:t>
            </a:r>
            <a:r>
              <a:rPr lang="en-US" sz="3200" b="1" strike="noStrike" spc="-1" dirty="0">
                <a:solidFill>
                  <a:srgbClr val="000000"/>
                </a:solidFill>
                <a:latin typeface="Calibri" panose="020F0502020204030204" pitchFamily="34" charset="0"/>
                <a:cs typeface="Calibri" panose="020F0502020204030204" pitchFamily="34" charset="0"/>
              </a:rPr>
              <a:t> </a:t>
            </a:r>
          </a:p>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(2001 version):</a:t>
            </a:r>
          </a:p>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the thinking that you need to do at university</a:t>
            </a:r>
            <a:endParaRPr lang="en-US" sz="3200" b="0" strike="noStrike" spc="-1" dirty="0">
              <a:solidFill>
                <a:srgbClr val="000000"/>
              </a:solidFill>
              <a:latin typeface="Calibri" panose="020F0502020204030204" pitchFamily="34" charset="0"/>
              <a:cs typeface="Calibri" panose="020F0502020204030204" pitchFamily="34" charset="0"/>
            </a:endParaRPr>
          </a:p>
        </p:txBody>
      </p:sp>
      <p:sp>
        <p:nvSpPr>
          <p:cNvPr id="195" name="TextShape 2"/>
          <p:cNvSpPr txBox="1"/>
          <p:nvPr/>
        </p:nvSpPr>
        <p:spPr>
          <a:xfrm>
            <a:off x="457200" y="1600200"/>
            <a:ext cx="2530440" cy="3988800"/>
          </a:xfrm>
          <a:prstGeom prst="rect">
            <a:avLst/>
          </a:prstGeom>
          <a:noFill/>
          <a:ln w="0">
            <a:noFill/>
          </a:ln>
        </p:spPr>
        <p:txBody>
          <a:bodyPr>
            <a:normAutofit/>
          </a:bodyPr>
          <a:lstStyle/>
          <a:p>
            <a:pP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The pyramid shows the levels of thinking skills expected at university in all disciplines of study.</a:t>
            </a:r>
          </a:p>
          <a:p>
            <a:pPr>
              <a:lnSpc>
                <a:spcPct val="100000"/>
              </a:lnSpc>
              <a:tabLst>
                <a:tab pos="0" algn="l"/>
              </a:tabLst>
            </a:pPr>
            <a:endParaRPr lang="en-US" sz="2400"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(Adapted from Krathwohl, 2002) </a:t>
            </a:r>
          </a:p>
          <a:p>
            <a:pPr>
              <a:lnSpc>
                <a:spcPct val="100000"/>
              </a:lnSpc>
              <a:spcBef>
                <a:spcPts val="561"/>
              </a:spcBef>
              <a:tabLst>
                <a:tab pos="0" algn="l"/>
              </a:tabLst>
            </a:pPr>
            <a:endParaRPr lang="en-US" sz="2400" b="0" strike="noStrike" spc="-1" dirty="0">
              <a:solidFill>
                <a:srgbClr val="000000"/>
              </a:solidFill>
              <a:latin typeface="Myriad Pro"/>
            </a:endParaRPr>
          </a:p>
        </p:txBody>
      </p:sp>
      <p:sp>
        <p:nvSpPr>
          <p:cNvPr id="196" name="TextShape 3"/>
          <p:cNvSpPr txBox="1"/>
          <p:nvPr/>
        </p:nvSpPr>
        <p:spPr>
          <a:xfrm>
            <a:off x="250920" y="6524640"/>
            <a:ext cx="971280" cy="218880"/>
          </a:xfrm>
          <a:prstGeom prst="rect">
            <a:avLst/>
          </a:prstGeom>
          <a:noFill/>
          <a:ln w="0">
            <a:noFill/>
          </a:ln>
        </p:spPr>
        <p:txBody>
          <a:bodyPr anchor="ctr">
            <a:normAutofit fontScale="95500"/>
          </a:bodyPr>
          <a:lstStyle/>
          <a:p>
            <a:pPr algn="ctr">
              <a:lnSpc>
                <a:spcPct val="90000"/>
              </a:lnSpc>
              <a:spcAft>
                <a:spcPts val="601"/>
              </a:spcAft>
            </a:pPr>
            <a:fld id="{60DB4F35-6D1E-40E3-BDE8-7C08F29E41F0}" type="datetime1">
              <a:rPr lang="en-GB" sz="900" b="0" strike="noStrike" spc="-1">
                <a:solidFill>
                  <a:srgbClr val="8B8B8B"/>
                </a:solidFill>
                <a:latin typeface="Myriad Pro"/>
              </a:rPr>
              <a:t>25/11/2023</a:t>
            </a:fld>
            <a:endParaRPr lang="en-GB" sz="900" b="0" strike="noStrike" spc="-1">
              <a:latin typeface="Times New Roman"/>
            </a:endParaRPr>
          </a:p>
        </p:txBody>
      </p:sp>
      <p:sp>
        <p:nvSpPr>
          <p:cNvPr id="197" name="TextShape 4"/>
          <p:cNvSpPr txBox="1"/>
          <p:nvPr/>
        </p:nvSpPr>
        <p:spPr>
          <a:xfrm>
            <a:off x="7956720" y="6381720"/>
            <a:ext cx="729720" cy="339480"/>
          </a:xfrm>
          <a:prstGeom prst="rect">
            <a:avLst/>
          </a:prstGeom>
          <a:noFill/>
          <a:ln w="0">
            <a:noFill/>
          </a:ln>
        </p:spPr>
        <p:txBody>
          <a:bodyPr anchor="ctr">
            <a:normAutofit/>
          </a:bodyPr>
          <a:lstStyle/>
          <a:p>
            <a:pPr algn="r">
              <a:lnSpc>
                <a:spcPct val="100000"/>
              </a:lnSpc>
              <a:spcAft>
                <a:spcPts val="601"/>
              </a:spcAft>
            </a:pPr>
            <a:fld id="{D1160DC5-6A8D-4D69-9BE1-2D05DB905210}" type="slidenum">
              <a:rPr lang="en-GB" sz="1200" b="0" strike="noStrike" spc="-1">
                <a:solidFill>
                  <a:srgbClr val="898989"/>
                </a:solidFill>
                <a:latin typeface="Myriad Pro"/>
              </a:rPr>
              <a:t>13</a:t>
            </a:fld>
            <a:endParaRPr lang="en-GB" sz="1200" b="0" strike="noStrike" spc="-1">
              <a:latin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TextShape 1"/>
          <p:cNvSpPr txBox="1"/>
          <p:nvPr/>
        </p:nvSpPr>
        <p:spPr>
          <a:xfrm>
            <a:off x="457200" y="274680"/>
            <a:ext cx="8229240" cy="633600"/>
          </a:xfrm>
          <a:prstGeom prst="rect">
            <a:avLst/>
          </a:prstGeom>
          <a:noFill/>
          <a:ln w="0">
            <a:noFill/>
          </a:ln>
        </p:spPr>
        <p:txBody>
          <a:bodyPr anchor="ctr">
            <a:noAutofit/>
          </a:bodyPr>
          <a:lstStyle/>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Bloom’s Taxonomy of Intellectual </a:t>
            </a:r>
            <a:r>
              <a:rPr lang="en-US" sz="3200" b="1" strike="noStrike" spc="-1" dirty="0" err="1">
                <a:solidFill>
                  <a:srgbClr val="000000"/>
                </a:solidFill>
                <a:latin typeface="Calibri" panose="020F0502020204030204" pitchFamily="34" charset="0"/>
                <a:cs typeface="Calibri" panose="020F0502020204030204" pitchFamily="34" charset="0"/>
              </a:rPr>
              <a:t>Behaviour</a:t>
            </a:r>
            <a:endParaRPr lang="en-US" sz="3200" b="0" strike="noStrike" spc="-1" dirty="0">
              <a:solidFill>
                <a:srgbClr val="000000"/>
              </a:solidFill>
              <a:latin typeface="Calibri" panose="020F0502020204030204" pitchFamily="34" charset="0"/>
              <a:cs typeface="Calibri" panose="020F0502020204030204" pitchFamily="34" charset="0"/>
            </a:endParaRPr>
          </a:p>
        </p:txBody>
      </p:sp>
      <p:sp>
        <p:nvSpPr>
          <p:cNvPr id="199" name="TextShape 2"/>
          <p:cNvSpPr txBox="1"/>
          <p:nvPr/>
        </p:nvSpPr>
        <p:spPr>
          <a:xfrm>
            <a:off x="457200" y="908640"/>
            <a:ext cx="8229240" cy="4608000"/>
          </a:xfrm>
          <a:prstGeom prst="rect">
            <a:avLst/>
          </a:prstGeom>
          <a:noFill/>
          <a:ln w="0">
            <a:noFill/>
          </a:ln>
        </p:spPr>
        <p:txBody>
          <a:bodyPr>
            <a:noAutofit/>
          </a:bodyPr>
          <a:lstStyle/>
          <a:p>
            <a:pPr marL="360">
              <a:lnSpc>
                <a:spcPct val="100000"/>
              </a:lnSpc>
              <a:buClr>
                <a:srgbClr val="000000"/>
              </a:buClr>
              <a:tabLst>
                <a:tab pos="0" algn="l"/>
              </a:tabLst>
            </a:pPr>
            <a:r>
              <a:rPr lang="en-US" sz="2400" b="1" strike="noStrike" spc="-1" dirty="0">
                <a:solidFill>
                  <a:srgbClr val="002060"/>
                </a:solidFill>
                <a:latin typeface="Calibri" panose="020F0502020204030204" pitchFamily="34" charset="0"/>
                <a:cs typeface="Calibri" panose="020F0502020204030204" pitchFamily="34" charset="0"/>
              </a:rPr>
              <a:t>Analysis</a:t>
            </a:r>
            <a:r>
              <a:rPr lang="en-US" sz="2400" b="0" strike="noStrike" spc="-1" dirty="0">
                <a:solidFill>
                  <a:srgbClr val="000000"/>
                </a:solidFill>
                <a:latin typeface="Calibri" panose="020F0502020204030204" pitchFamily="34" charset="0"/>
                <a:cs typeface="Calibri" panose="020F0502020204030204" pitchFamily="34" charset="0"/>
              </a:rPr>
              <a:t> is the process of examining the parts of a whole, the causes of / reasons for and effects / results of events, and the differences between phenomena. </a:t>
            </a:r>
          </a:p>
          <a:p>
            <a:pPr marL="360">
              <a:lnSpc>
                <a:spcPct val="100000"/>
              </a:lnSpc>
              <a:buClr>
                <a:srgbClr val="000000"/>
              </a:buClr>
              <a:tabLst>
                <a:tab pos="0" algn="l"/>
              </a:tabLst>
            </a:pPr>
            <a:endParaRPr lang="en-US" sz="2400" b="0" strike="noStrike" spc="-1" dirty="0">
              <a:solidFill>
                <a:srgbClr val="000000"/>
              </a:solidFill>
              <a:latin typeface="Calibri" panose="020F0502020204030204" pitchFamily="34" charset="0"/>
              <a:cs typeface="Calibri" panose="020F0502020204030204" pitchFamily="34" charset="0"/>
            </a:endParaRPr>
          </a:p>
          <a:p>
            <a:pPr marL="0" lvl="1">
              <a:lnSpc>
                <a:spcPct val="100000"/>
              </a:lnSpc>
              <a:buClr>
                <a:srgbClr val="000000"/>
              </a:buClr>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E.g. An economics student may be asked to </a:t>
            </a:r>
            <a:r>
              <a:rPr lang="en-US" sz="2400" b="0" strike="noStrike" spc="-1" dirty="0" err="1">
                <a:solidFill>
                  <a:srgbClr val="000000"/>
                </a:solidFill>
                <a:latin typeface="Calibri" panose="020F0502020204030204" pitchFamily="34" charset="0"/>
                <a:cs typeface="Calibri" panose="020F0502020204030204" pitchFamily="34" charset="0"/>
              </a:rPr>
              <a:t>analyse</a:t>
            </a:r>
            <a:r>
              <a:rPr lang="en-US" sz="2400" b="0" strike="noStrike" spc="-1" dirty="0">
                <a:solidFill>
                  <a:srgbClr val="000000"/>
                </a:solidFill>
                <a:latin typeface="Calibri" panose="020F0502020204030204" pitchFamily="34" charset="0"/>
                <a:cs typeface="Calibri" panose="020F0502020204030204" pitchFamily="34" charset="0"/>
              </a:rPr>
              <a:t> the causes of the global financial crisis of 2008-2009. To get a high mark, the student would have to do more than describe what happened. He/she would be expected to name the main factors, explain which of these were the most important, and consider how the crisis could have been avoided.</a:t>
            </a:r>
          </a:p>
        </p:txBody>
      </p:sp>
      <p:sp>
        <p:nvSpPr>
          <p:cNvPr id="200"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15EA53E5-4CA0-4B38-B73B-BB6F4E9299F1}"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01"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A8BF2453-B284-4677-B755-745BC264DDF5}" type="slidenum">
              <a:rPr lang="en-GB" sz="1200" b="0" strike="noStrike" spc="-1">
                <a:solidFill>
                  <a:srgbClr val="898989"/>
                </a:solidFill>
                <a:latin typeface="Myriad Pro"/>
              </a:rPr>
              <a:t>14</a:t>
            </a:fld>
            <a:endParaRPr lang="en-GB" sz="1200" b="0" strike="noStrike" spc="-1">
              <a:latin typeface="Times New Roman"/>
            </a:endParaRPr>
          </a:p>
        </p:txBody>
      </p:sp>
    </p:spTree>
    <p:extLst>
      <p:ext uri="{BB962C8B-B14F-4D97-AF65-F5344CB8AC3E}">
        <p14:creationId xmlns:p14="http://schemas.microsoft.com/office/powerpoint/2010/main" val="1219513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TextShape 1"/>
          <p:cNvSpPr txBox="1"/>
          <p:nvPr/>
        </p:nvSpPr>
        <p:spPr>
          <a:xfrm>
            <a:off x="457200" y="274680"/>
            <a:ext cx="8229240" cy="633600"/>
          </a:xfrm>
          <a:prstGeom prst="rect">
            <a:avLst/>
          </a:prstGeom>
          <a:noFill/>
          <a:ln w="0">
            <a:noFill/>
          </a:ln>
        </p:spPr>
        <p:txBody>
          <a:bodyPr anchor="ctr">
            <a:noAutofit/>
          </a:bodyPr>
          <a:lstStyle/>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Bloom’s Taxonomy of Intellectual </a:t>
            </a:r>
            <a:r>
              <a:rPr lang="en-US" sz="3200" b="1" strike="noStrike" spc="-1" dirty="0" err="1">
                <a:solidFill>
                  <a:srgbClr val="000000"/>
                </a:solidFill>
                <a:latin typeface="Calibri" panose="020F0502020204030204" pitchFamily="34" charset="0"/>
                <a:cs typeface="Calibri" panose="020F0502020204030204" pitchFamily="34" charset="0"/>
              </a:rPr>
              <a:t>Behaviour</a:t>
            </a:r>
            <a:endParaRPr lang="en-US" sz="3200" b="0" strike="noStrike" spc="-1" dirty="0">
              <a:solidFill>
                <a:srgbClr val="000000"/>
              </a:solidFill>
              <a:latin typeface="Calibri" panose="020F0502020204030204" pitchFamily="34" charset="0"/>
              <a:cs typeface="Calibri" panose="020F0502020204030204" pitchFamily="34" charset="0"/>
            </a:endParaRPr>
          </a:p>
        </p:txBody>
      </p:sp>
      <p:sp>
        <p:nvSpPr>
          <p:cNvPr id="203" name="TextShape 2"/>
          <p:cNvSpPr txBox="1"/>
          <p:nvPr/>
        </p:nvSpPr>
        <p:spPr>
          <a:xfrm>
            <a:off x="457200" y="908640"/>
            <a:ext cx="8229240" cy="4608000"/>
          </a:xfrm>
          <a:prstGeom prst="rect">
            <a:avLst/>
          </a:prstGeom>
          <a:noFill/>
          <a:ln w="0">
            <a:noFill/>
          </a:ln>
        </p:spPr>
        <p:txBody>
          <a:bodyPr>
            <a:noAutofit/>
          </a:bodyPr>
          <a:lstStyle/>
          <a:p>
            <a:pPr marL="360">
              <a:lnSpc>
                <a:spcPct val="100000"/>
              </a:lnSpc>
              <a:buClr>
                <a:srgbClr val="000000"/>
              </a:buClr>
            </a:pPr>
            <a:r>
              <a:rPr lang="en-US" sz="2400" b="1" strike="noStrike" spc="-1" dirty="0">
                <a:solidFill>
                  <a:srgbClr val="002060"/>
                </a:solidFill>
                <a:latin typeface="Calibri" panose="020F0502020204030204" pitchFamily="34" charset="0"/>
                <a:cs typeface="Calibri" panose="020F0502020204030204" pitchFamily="34" charset="0"/>
              </a:rPr>
              <a:t>Evaluation</a:t>
            </a:r>
            <a:r>
              <a:rPr lang="en-US" sz="2400" b="0" strike="noStrike" spc="-1" dirty="0">
                <a:solidFill>
                  <a:srgbClr val="000000"/>
                </a:solidFill>
                <a:latin typeface="Calibri" panose="020F0502020204030204" pitchFamily="34" charset="0"/>
                <a:cs typeface="Calibri" panose="020F0502020204030204" pitchFamily="34" charset="0"/>
              </a:rPr>
              <a:t> could simply involve measuring the quantity or quality of a thing, even or process. In Bloom’s taxonomy, it follows </a:t>
            </a:r>
            <a:r>
              <a:rPr lang="en-US" sz="2400" b="1" strike="noStrike" spc="-1" dirty="0">
                <a:solidFill>
                  <a:srgbClr val="002060"/>
                </a:solidFill>
                <a:latin typeface="Calibri" panose="020F0502020204030204" pitchFamily="34" charset="0"/>
                <a:cs typeface="Calibri" panose="020F0502020204030204" pitchFamily="34" charset="0"/>
              </a:rPr>
              <a:t>analysis</a:t>
            </a:r>
            <a:r>
              <a:rPr lang="en-US" sz="2400" b="0" strike="noStrike" spc="-1" dirty="0">
                <a:solidFill>
                  <a:srgbClr val="000000"/>
                </a:solidFill>
                <a:latin typeface="Calibri" panose="020F0502020204030204" pitchFamily="34" charset="0"/>
                <a:cs typeface="Calibri" panose="020F0502020204030204" pitchFamily="34" charset="0"/>
              </a:rPr>
              <a:t>, because we must understand the theories and ideas of a subject area in order to evaluate them successfully. </a:t>
            </a:r>
          </a:p>
          <a:p>
            <a:pPr marL="360">
              <a:lnSpc>
                <a:spcPct val="100000"/>
              </a:lnSpc>
              <a:buClr>
                <a:srgbClr val="000000"/>
              </a:buClr>
            </a:pPr>
            <a:endParaRPr lang="en-US" sz="2400" b="0" strike="noStrike" spc="-1" dirty="0">
              <a:solidFill>
                <a:srgbClr val="000000"/>
              </a:solidFill>
              <a:latin typeface="Calibri" panose="020F0502020204030204" pitchFamily="34" charset="0"/>
              <a:cs typeface="Calibri" panose="020F0502020204030204" pitchFamily="34" charset="0"/>
            </a:endParaRPr>
          </a:p>
          <a:p>
            <a:pPr marL="360">
              <a:lnSpc>
                <a:spcPct val="100000"/>
              </a:lnSpc>
              <a:buClr>
                <a:srgbClr val="000000"/>
              </a:buClr>
            </a:pPr>
            <a:r>
              <a:rPr lang="en-US" sz="2400" b="0" strike="noStrike" spc="-1" dirty="0">
                <a:solidFill>
                  <a:srgbClr val="000000"/>
                </a:solidFill>
                <a:latin typeface="Calibri" panose="020F0502020204030204" pitchFamily="34" charset="0"/>
                <a:cs typeface="Calibri" panose="020F0502020204030204" pitchFamily="34" charset="0"/>
              </a:rPr>
              <a:t>E.g. An engineering student may need to solve a design problem that has many possible solutions. The student would choose the best solution by identifying, </a:t>
            </a:r>
            <a:r>
              <a:rPr lang="en-US" sz="2400" b="0" strike="noStrike" spc="-1" dirty="0" err="1">
                <a:solidFill>
                  <a:srgbClr val="000000"/>
                </a:solidFill>
                <a:latin typeface="Calibri" panose="020F0502020204030204" pitchFamily="34" charset="0"/>
                <a:cs typeface="Calibri" panose="020F0502020204030204" pitchFamily="34" charset="0"/>
              </a:rPr>
              <a:t>analysing</a:t>
            </a:r>
            <a:r>
              <a:rPr lang="en-US" sz="2400" b="0" strike="noStrike" spc="-1" dirty="0">
                <a:solidFill>
                  <a:srgbClr val="000000"/>
                </a:solidFill>
                <a:latin typeface="Calibri" panose="020F0502020204030204" pitchFamily="34" charset="0"/>
                <a:cs typeface="Calibri" panose="020F0502020204030204" pitchFamily="34" charset="0"/>
              </a:rPr>
              <a:t>, comparing and testing the theories and ideas related to the design problem.</a:t>
            </a:r>
          </a:p>
        </p:txBody>
      </p:sp>
      <p:sp>
        <p:nvSpPr>
          <p:cNvPr id="204"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0D9BED15-4E45-4712-BAB3-8D5D8754A78C}"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05"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70B187F9-9FE4-4BBF-82CD-EA9DB9F502F3}" type="slidenum">
              <a:rPr lang="en-GB" sz="1200" b="0" strike="noStrike" spc="-1">
                <a:solidFill>
                  <a:srgbClr val="898989"/>
                </a:solidFill>
                <a:latin typeface="Myriad Pro"/>
              </a:rPr>
              <a:t>15</a:t>
            </a:fld>
            <a:endParaRPr lang="en-GB" sz="1200" b="0" strike="noStrike" spc="-1">
              <a:latin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TextShape 1"/>
          <p:cNvSpPr txBox="1"/>
          <p:nvPr/>
        </p:nvSpPr>
        <p:spPr>
          <a:xfrm>
            <a:off x="457200" y="274680"/>
            <a:ext cx="8229240" cy="633600"/>
          </a:xfrm>
          <a:prstGeom prst="rect">
            <a:avLst/>
          </a:prstGeom>
          <a:noFill/>
          <a:ln w="0">
            <a:noFill/>
          </a:ln>
        </p:spPr>
        <p:txBody>
          <a:bodyPr anchor="ctr">
            <a:noAutofit/>
          </a:bodyPr>
          <a:lstStyle/>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Bloom’s Taxonomy of Intellectual </a:t>
            </a:r>
            <a:r>
              <a:rPr lang="en-US" sz="3200" b="1" strike="noStrike" spc="-1" dirty="0" err="1">
                <a:solidFill>
                  <a:srgbClr val="000000"/>
                </a:solidFill>
                <a:latin typeface="Calibri" panose="020F0502020204030204" pitchFamily="34" charset="0"/>
                <a:cs typeface="Calibri" panose="020F0502020204030204" pitchFamily="34" charset="0"/>
              </a:rPr>
              <a:t>Behaviour</a:t>
            </a:r>
            <a:endParaRPr lang="en-US" sz="3200" b="0" strike="noStrike" spc="-1" dirty="0">
              <a:solidFill>
                <a:srgbClr val="000000"/>
              </a:solidFill>
              <a:latin typeface="Calibri" panose="020F0502020204030204" pitchFamily="34" charset="0"/>
              <a:cs typeface="Calibri" panose="020F0502020204030204" pitchFamily="34" charset="0"/>
            </a:endParaRPr>
          </a:p>
        </p:txBody>
      </p:sp>
      <p:sp>
        <p:nvSpPr>
          <p:cNvPr id="207" name="TextShape 2"/>
          <p:cNvSpPr txBox="1"/>
          <p:nvPr/>
        </p:nvSpPr>
        <p:spPr>
          <a:xfrm>
            <a:off x="457200" y="908640"/>
            <a:ext cx="8229240" cy="4608000"/>
          </a:xfrm>
          <a:prstGeom prst="rect">
            <a:avLst/>
          </a:prstGeom>
          <a:noFill/>
          <a:ln w="0">
            <a:noFill/>
          </a:ln>
        </p:spPr>
        <p:txBody>
          <a:bodyPr>
            <a:noAutofit/>
          </a:bodyPr>
          <a:lstStyle/>
          <a:p>
            <a:pPr marL="360">
              <a:lnSpc>
                <a:spcPct val="100000"/>
              </a:lnSpc>
              <a:buClr>
                <a:srgbClr val="000000"/>
              </a:buClr>
            </a:pPr>
            <a:r>
              <a:rPr lang="en-US" sz="2400" b="1" strike="noStrike" spc="-1" dirty="0">
                <a:solidFill>
                  <a:srgbClr val="002060"/>
                </a:solidFill>
                <a:latin typeface="Calibri" panose="020F0502020204030204" pitchFamily="34" charset="0"/>
                <a:cs typeface="Calibri" panose="020F0502020204030204" pitchFamily="34" charset="0"/>
              </a:rPr>
              <a:t>Creating</a:t>
            </a:r>
            <a:r>
              <a:rPr lang="en-US" sz="2400" b="0" strike="noStrike" spc="-1" dirty="0">
                <a:solidFill>
                  <a:srgbClr val="000000"/>
                </a:solidFill>
                <a:latin typeface="Calibri" panose="020F0502020204030204" pitchFamily="34" charset="0"/>
                <a:cs typeface="Calibri" panose="020F0502020204030204" pitchFamily="34" charset="0"/>
              </a:rPr>
              <a:t> is the process of joining or combining information and ideas from different sources to create something new. To create, we must be familiar with existing knowledge and practices in our field and be able to take parts of them to combine in new ways. This will require some prior </a:t>
            </a:r>
            <a:r>
              <a:rPr lang="en-US" sz="2400" b="1" strike="noStrike" spc="-1" dirty="0">
                <a:solidFill>
                  <a:srgbClr val="002060"/>
                </a:solidFill>
                <a:latin typeface="Calibri" panose="020F0502020204030204" pitchFamily="34" charset="0"/>
                <a:cs typeface="Calibri" panose="020F0502020204030204" pitchFamily="34" charset="0"/>
              </a:rPr>
              <a:t>analysis</a:t>
            </a:r>
            <a:r>
              <a:rPr lang="en-US" sz="2400" b="0" strike="noStrike" spc="-1" dirty="0">
                <a:solidFill>
                  <a:srgbClr val="000000"/>
                </a:solidFill>
                <a:latin typeface="Calibri" panose="020F0502020204030204" pitchFamily="34" charset="0"/>
                <a:cs typeface="Calibri" panose="020F0502020204030204" pitchFamily="34" charset="0"/>
              </a:rPr>
              <a:t> and </a:t>
            </a:r>
            <a:r>
              <a:rPr lang="en-US" sz="2400" b="1" strike="noStrike" spc="-1" dirty="0">
                <a:solidFill>
                  <a:srgbClr val="002060"/>
                </a:solidFill>
                <a:latin typeface="Calibri" panose="020F0502020204030204" pitchFamily="34" charset="0"/>
                <a:cs typeface="Calibri" panose="020F0502020204030204" pitchFamily="34" charset="0"/>
              </a:rPr>
              <a:t>evaluation</a:t>
            </a:r>
            <a:r>
              <a:rPr lang="en-US" sz="2400" b="0" strike="noStrike" spc="-1" dirty="0">
                <a:solidFill>
                  <a:srgbClr val="000000"/>
                </a:solidFill>
                <a:latin typeface="Calibri" panose="020F0502020204030204" pitchFamily="34" charset="0"/>
                <a:cs typeface="Calibri" panose="020F0502020204030204" pitchFamily="34" charset="0"/>
              </a:rPr>
              <a:t>.</a:t>
            </a:r>
          </a:p>
          <a:p>
            <a:pPr marL="360">
              <a:lnSpc>
                <a:spcPct val="100000"/>
              </a:lnSpc>
              <a:buClr>
                <a:srgbClr val="000000"/>
              </a:buClr>
            </a:pPr>
            <a:endParaRPr lang="en-US" sz="2400" b="0" strike="noStrike" spc="-1" dirty="0">
              <a:solidFill>
                <a:srgbClr val="000000"/>
              </a:solidFill>
              <a:latin typeface="Calibri" panose="020F0502020204030204" pitchFamily="34" charset="0"/>
              <a:cs typeface="Calibri" panose="020F0502020204030204" pitchFamily="34" charset="0"/>
            </a:endParaRPr>
          </a:p>
          <a:p>
            <a:pPr marL="360">
              <a:lnSpc>
                <a:spcPct val="100000"/>
              </a:lnSpc>
              <a:buClr>
                <a:srgbClr val="000000"/>
              </a:buClr>
            </a:pPr>
            <a:r>
              <a:rPr lang="en-US" sz="2400" b="0" strike="noStrike" spc="-1" dirty="0">
                <a:solidFill>
                  <a:srgbClr val="000000"/>
                </a:solidFill>
                <a:latin typeface="Calibri" panose="020F0502020204030204" pitchFamily="34" charset="0"/>
                <a:cs typeface="Calibri" panose="020F0502020204030204" pitchFamily="34" charset="0"/>
              </a:rPr>
              <a:t>E.g. An education student may need to design lesson plans based on educational theories and combining techniques from different sources with his/her own ideas.  Even if no single part of the plan is original, the combination is unique – and there will be no danger of plagiarism as long as the theories are credited to their authors.</a:t>
            </a:r>
          </a:p>
        </p:txBody>
      </p:sp>
      <p:sp>
        <p:nvSpPr>
          <p:cNvPr id="208"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61062470-CB04-4FC9-B142-FAFFB9F80328}"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09"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43759051-6A10-4695-8234-E1B3AE270EBC}" type="slidenum">
              <a:rPr lang="en-GB" sz="1200" b="0" strike="noStrike" spc="-1">
                <a:solidFill>
                  <a:srgbClr val="898989"/>
                </a:solidFill>
                <a:latin typeface="Myriad Pro"/>
              </a:rPr>
              <a:t>16</a:t>
            </a:fld>
            <a:endParaRPr lang="en-GB" sz="1200" b="0" strike="noStrike" spc="-1">
              <a:latin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TextShape 1"/>
          <p:cNvSpPr txBox="1"/>
          <p:nvPr/>
        </p:nvSpPr>
        <p:spPr>
          <a:xfrm>
            <a:off x="457200" y="32040"/>
            <a:ext cx="8229240" cy="1142640"/>
          </a:xfrm>
          <a:prstGeom prst="rect">
            <a:avLst/>
          </a:prstGeom>
          <a:noFill/>
          <a:ln w="0">
            <a:noFill/>
          </a:ln>
        </p:spPr>
        <p:txBody>
          <a:bodyPr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Something to consider at home</a:t>
            </a:r>
            <a:endParaRPr lang="en-US" sz="4000" b="0" strike="noStrike" spc="-1" dirty="0">
              <a:solidFill>
                <a:srgbClr val="000000"/>
              </a:solidFill>
              <a:latin typeface="Calibri" panose="020F0502020204030204" pitchFamily="34" charset="0"/>
              <a:cs typeface="Calibri" panose="020F0502020204030204" pitchFamily="34" charset="0"/>
            </a:endParaRPr>
          </a:p>
        </p:txBody>
      </p:sp>
      <p:sp>
        <p:nvSpPr>
          <p:cNvPr id="223" name="TextShape 2"/>
          <p:cNvSpPr txBox="1"/>
          <p:nvPr/>
        </p:nvSpPr>
        <p:spPr>
          <a:xfrm>
            <a:off x="457200" y="908640"/>
            <a:ext cx="8229240" cy="4393440"/>
          </a:xfrm>
          <a:prstGeom prst="rect">
            <a:avLst/>
          </a:prstGeom>
          <a:solidFill>
            <a:srgbClr val="FFFF99"/>
          </a:solidFill>
          <a:ln w="0">
            <a:solidFill>
              <a:srgbClr val="000000"/>
            </a:solidFill>
          </a:ln>
        </p:spPr>
        <p:txBody>
          <a:bodyPr>
            <a:noAutofit/>
          </a:bodyPr>
          <a:lstStyle/>
          <a:p>
            <a:pPr>
              <a:lnSpc>
                <a:spcPct val="100000"/>
              </a:lnSpc>
              <a:tabLst>
                <a:tab pos="0" algn="l"/>
              </a:tabLst>
            </a:pPr>
            <a:r>
              <a:rPr lang="en-US" b="0" strike="noStrike" spc="-1" dirty="0">
                <a:solidFill>
                  <a:srgbClr val="000000"/>
                </a:solidFill>
                <a:latin typeface="Calibri" panose="020F0502020204030204" pitchFamily="34" charset="0"/>
                <a:cs typeface="Calibri" panose="020F0502020204030204" pitchFamily="34" charset="0"/>
              </a:rPr>
              <a:t>Think of something that someone has recently told you. Then ask yourself the following questions:</a:t>
            </a:r>
          </a:p>
          <a:p>
            <a:pPr>
              <a:lnSpc>
                <a:spcPct val="100000"/>
              </a:lnSpc>
              <a:tabLst>
                <a:tab pos="0" algn="l"/>
              </a:tabLst>
            </a:pP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Who said it? </a:t>
            </a:r>
            <a:r>
              <a:rPr lang="en-US" b="0" i="1" strike="noStrike" spc="-1" dirty="0">
                <a:solidFill>
                  <a:srgbClr val="000000"/>
                </a:solidFill>
                <a:latin typeface="Calibri" panose="020F0502020204030204" pitchFamily="34" charset="0"/>
                <a:cs typeface="Calibri" panose="020F0502020204030204" pitchFamily="34" charset="0"/>
              </a:rPr>
              <a:t>Someone you know? Someone in a position of authority or power? Does it matter who told you this?</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What did they say? </a:t>
            </a:r>
            <a:r>
              <a:rPr lang="en-US" b="0" i="1" strike="noStrike" spc="-1" dirty="0">
                <a:solidFill>
                  <a:srgbClr val="000000"/>
                </a:solidFill>
                <a:latin typeface="Calibri" panose="020F0502020204030204" pitchFamily="34" charset="0"/>
                <a:cs typeface="Calibri" panose="020F0502020204030204" pitchFamily="34" charset="0"/>
              </a:rPr>
              <a:t>Did they give facts or opinions? Did they provide all the facts? Did they leave anything out?</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Where did they say it? </a:t>
            </a:r>
            <a:r>
              <a:rPr lang="en-US" b="0" i="1" strike="noStrike" spc="-1" dirty="0">
                <a:solidFill>
                  <a:srgbClr val="000000"/>
                </a:solidFill>
                <a:latin typeface="Calibri" panose="020F0502020204030204" pitchFamily="34" charset="0"/>
                <a:cs typeface="Calibri" panose="020F0502020204030204" pitchFamily="34" charset="0"/>
              </a:rPr>
              <a:t>Was it in public or in private? Did other people have a chance to respond an provide an alternative account?</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When did they say it? </a:t>
            </a:r>
            <a:r>
              <a:rPr lang="en-US" b="0" i="1" strike="noStrike" spc="-1" dirty="0">
                <a:solidFill>
                  <a:srgbClr val="000000"/>
                </a:solidFill>
                <a:latin typeface="Calibri" panose="020F0502020204030204" pitchFamily="34" charset="0"/>
                <a:cs typeface="Calibri" panose="020F0502020204030204" pitchFamily="34" charset="0"/>
              </a:rPr>
              <a:t>Was it before, during or after an important event? Is timing important?</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Why did they say it? </a:t>
            </a:r>
            <a:r>
              <a:rPr lang="en-US" b="0" i="1" strike="noStrike" spc="-1" dirty="0">
                <a:solidFill>
                  <a:srgbClr val="000000"/>
                </a:solidFill>
                <a:latin typeface="Calibri" panose="020F0502020204030204" pitchFamily="34" charset="0"/>
                <a:cs typeface="Calibri" panose="020F0502020204030204" pitchFamily="34" charset="0"/>
              </a:rPr>
              <a:t>Did they explain the reasoning behind their opinion? Were they trying to make someone look good or bad?</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r>
              <a:rPr lang="en-US" b="1" i="1" strike="noStrike" spc="-1" dirty="0">
                <a:solidFill>
                  <a:srgbClr val="000000"/>
                </a:solidFill>
                <a:latin typeface="Calibri" panose="020F0502020204030204" pitchFamily="34" charset="0"/>
                <a:cs typeface="Calibri" panose="020F0502020204030204" pitchFamily="34" charset="0"/>
              </a:rPr>
              <a:t>How did they say it? </a:t>
            </a:r>
            <a:r>
              <a:rPr lang="en-US" b="0" i="1" strike="noStrike" spc="-1" dirty="0">
                <a:solidFill>
                  <a:srgbClr val="000000"/>
                </a:solidFill>
                <a:latin typeface="Calibri" panose="020F0502020204030204" pitchFamily="34" charset="0"/>
                <a:cs typeface="Calibri" panose="020F0502020204030204" pitchFamily="34" charset="0"/>
              </a:rPr>
              <a:t>Were they happy or sad, angry or indifferent? Did they write it or say it? Could you understand what was said?</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tabLst>
                <a:tab pos="0" algn="l"/>
              </a:tabLst>
            </a:pPr>
            <a:endParaRPr lang="en-US" b="0" strike="noStrike" spc="-1" dirty="0">
              <a:solidFill>
                <a:srgbClr val="000000"/>
              </a:solidFill>
              <a:latin typeface="Calibri" panose="020F0502020204030204" pitchFamily="34" charset="0"/>
              <a:cs typeface="Calibri" panose="020F0502020204030204" pitchFamily="34" charset="0"/>
            </a:endParaRPr>
          </a:p>
          <a:p>
            <a:pPr algn="r">
              <a:lnSpc>
                <a:spcPct val="100000"/>
              </a:lnSpc>
              <a:tabLst>
                <a:tab pos="0" algn="l"/>
              </a:tabLst>
            </a:pPr>
            <a:r>
              <a:rPr lang="en-US" b="0" i="1" strike="noStrike" spc="-1" dirty="0">
                <a:solidFill>
                  <a:srgbClr val="000000"/>
                </a:solidFill>
                <a:latin typeface="Calibri" panose="020F0502020204030204" pitchFamily="34" charset="0"/>
                <a:cs typeface="Calibri" panose="020F0502020204030204" pitchFamily="34" charset="0"/>
              </a:rPr>
              <a:t>(</a:t>
            </a:r>
            <a:r>
              <a:rPr lang="en-US" b="0" i="1" strike="noStrike" spc="-1" dirty="0" err="1">
                <a:solidFill>
                  <a:srgbClr val="000000"/>
                </a:solidFill>
                <a:latin typeface="Calibri" panose="020F0502020204030204" pitchFamily="34" charset="0"/>
                <a:cs typeface="Calibri" panose="020F0502020204030204" pitchFamily="34" charset="0"/>
              </a:rPr>
              <a:t>SkillsYouNeed</a:t>
            </a:r>
            <a:r>
              <a:rPr lang="en-US" b="0" i="1" strike="noStrike" spc="-1" dirty="0">
                <a:solidFill>
                  <a:srgbClr val="000000"/>
                </a:solidFill>
                <a:latin typeface="Calibri" panose="020F0502020204030204" pitchFamily="34" charset="0"/>
                <a:cs typeface="Calibri" panose="020F0502020204030204" pitchFamily="34" charset="0"/>
              </a:rPr>
              <a:t>, 2020)</a:t>
            </a:r>
            <a:endParaRPr lang="en-US" b="0" strike="noStrike" spc="-1" dirty="0">
              <a:solidFill>
                <a:srgbClr val="000000"/>
              </a:solidFill>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US" sz="1200" b="0" strike="noStrike" spc="-1" dirty="0">
              <a:solidFill>
                <a:srgbClr val="000000"/>
              </a:solidFill>
              <a:latin typeface="Myriad Pro"/>
            </a:endParaRPr>
          </a:p>
        </p:txBody>
      </p:sp>
      <p:sp>
        <p:nvSpPr>
          <p:cNvPr id="224"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46CA6DB0-76BD-4508-A31D-2065EA177B22}"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25"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2B4BE0F5-91BA-4AF7-BAAF-1B76A7CBD555}" type="slidenum">
              <a:rPr lang="en-GB" sz="1200" b="0" strike="noStrike" spc="-1">
                <a:solidFill>
                  <a:srgbClr val="898989"/>
                </a:solidFill>
                <a:latin typeface="Myriad Pro"/>
              </a:rPr>
              <a:t>17</a:t>
            </a:fld>
            <a:endParaRPr lang="en-GB" sz="1200" b="0" strike="noStrike" spc="-1">
              <a:latin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TextShape 1"/>
          <p:cNvSpPr txBox="1"/>
          <p:nvPr/>
        </p:nvSpPr>
        <p:spPr>
          <a:xfrm>
            <a:off x="457200" y="274680"/>
            <a:ext cx="8229240" cy="633600"/>
          </a:xfrm>
          <a:prstGeom prst="rect">
            <a:avLst/>
          </a:prstGeom>
          <a:noFill/>
          <a:ln w="0">
            <a:noFill/>
          </a:ln>
        </p:spPr>
        <p:txBody>
          <a:bodyPr anchor="ctr">
            <a:noAutofit/>
          </a:bodyPr>
          <a:lstStyle/>
          <a:p>
            <a:pPr algn="ctr">
              <a:lnSpc>
                <a:spcPct val="90000"/>
              </a:lnSpc>
            </a:pPr>
            <a:r>
              <a:rPr lang="en-US" sz="3200" b="1" strike="noStrike" spc="-1" dirty="0">
                <a:solidFill>
                  <a:srgbClr val="000000"/>
                </a:solidFill>
                <a:latin typeface="Calibri" panose="020F0502020204030204" pitchFamily="34" charset="0"/>
                <a:cs typeface="Calibri" panose="020F0502020204030204" pitchFamily="34" charset="0"/>
              </a:rPr>
              <a:t>The relevance of critical thinking to reading</a:t>
            </a:r>
            <a:endParaRPr lang="en-US" sz="3200" b="0" strike="noStrike" spc="-1" dirty="0">
              <a:solidFill>
                <a:srgbClr val="000000"/>
              </a:solidFill>
              <a:latin typeface="Calibri" panose="020F0502020204030204" pitchFamily="34" charset="0"/>
              <a:cs typeface="Calibri" panose="020F0502020204030204" pitchFamily="34" charset="0"/>
            </a:endParaRPr>
          </a:p>
        </p:txBody>
      </p:sp>
      <p:sp>
        <p:nvSpPr>
          <p:cNvPr id="207" name="TextShape 2"/>
          <p:cNvSpPr txBox="1"/>
          <p:nvPr/>
        </p:nvSpPr>
        <p:spPr>
          <a:xfrm>
            <a:off x="457200" y="908640"/>
            <a:ext cx="8229240" cy="4608000"/>
          </a:xfrm>
          <a:prstGeom prst="rect">
            <a:avLst/>
          </a:prstGeom>
          <a:noFill/>
          <a:ln w="0">
            <a:noFill/>
          </a:ln>
        </p:spPr>
        <p:txBody>
          <a:bodyPr>
            <a:noAutofit/>
          </a:bodyPr>
          <a:lstStyle/>
          <a:p>
            <a:pPr marL="360">
              <a:lnSpc>
                <a:spcPct val="100000"/>
              </a:lnSpc>
              <a:buClr>
                <a:srgbClr val="000000"/>
              </a:buClr>
            </a:pPr>
            <a:r>
              <a:rPr lang="en-AU" altLang="en-US" sz="2400" b="1" i="0" dirty="0">
                <a:latin typeface="Calibri" panose="020F0502020204030204" pitchFamily="34" charset="0"/>
                <a:cs typeface="Calibri" panose="020F0502020204030204" pitchFamily="34" charset="0"/>
              </a:rPr>
              <a:t>What sort of texts need critical reading?</a:t>
            </a:r>
            <a:br>
              <a:rPr lang="en-AU" altLang="en-US" sz="2400" b="0" i="0" dirty="0">
                <a:latin typeface="Calibri" panose="020F0502020204030204" pitchFamily="34" charset="0"/>
                <a:cs typeface="Calibri" panose="020F0502020204030204" pitchFamily="34" charset="0"/>
              </a:rPr>
            </a:br>
            <a:r>
              <a:rPr lang="en-AU" altLang="en-US" sz="2400" b="0" i="0" dirty="0">
                <a:latin typeface="Calibri" panose="020F0502020204030204" pitchFamily="34" charset="0"/>
                <a:cs typeface="Calibri" panose="020F0502020204030204" pitchFamily="34" charset="0"/>
              </a:rPr>
              <a:t> </a:t>
            </a:r>
          </a:p>
          <a:p>
            <a:pPr marL="360">
              <a:lnSpc>
                <a:spcPct val="100000"/>
              </a:lnSpc>
              <a:buClr>
                <a:srgbClr val="000000"/>
              </a:buClr>
            </a:pPr>
            <a:r>
              <a:rPr lang="en-AU" sz="2400" strike="noStrike" spc="-1" dirty="0">
                <a:solidFill>
                  <a:srgbClr val="000000"/>
                </a:solidFill>
                <a:latin typeface="Calibri" panose="020F0502020204030204" pitchFamily="34" charset="0"/>
                <a:cs typeface="Calibri" panose="020F0502020204030204" pitchFamily="34" charset="0"/>
              </a:rPr>
              <a:t>In your case, any source that contains a claim or an argument. Purely descriptive texts may require some analysis, but</a:t>
            </a:r>
            <a:r>
              <a:rPr lang="en-AU" sz="2400" spc="-1" dirty="0">
                <a:solidFill>
                  <a:srgbClr val="000000"/>
                </a:solidFill>
                <a:latin typeface="Calibri" panose="020F0502020204030204" pitchFamily="34" charset="0"/>
                <a:cs typeface="Calibri" panose="020F0502020204030204" pitchFamily="34" charset="0"/>
              </a:rPr>
              <a:t> they will not require critical thinking.</a:t>
            </a:r>
          </a:p>
        </p:txBody>
      </p:sp>
      <p:sp>
        <p:nvSpPr>
          <p:cNvPr id="208" name="TextShape 3"/>
          <p:cNvSpPr txBox="1"/>
          <p:nvPr/>
        </p:nvSpPr>
        <p:spPr>
          <a:xfrm>
            <a:off x="250920" y="6524640"/>
            <a:ext cx="971280" cy="218880"/>
          </a:xfrm>
          <a:prstGeom prst="rect">
            <a:avLst/>
          </a:prstGeom>
          <a:noFill/>
          <a:ln w="0">
            <a:noFill/>
          </a:ln>
        </p:spPr>
        <p:txBody>
          <a:bodyPr anchor="ctr">
            <a:noAutofit/>
          </a:bodyPr>
          <a:lstStyle/>
          <a:p>
            <a:pPr algn="ctr">
              <a:lnSpc>
                <a:spcPct val="100000"/>
              </a:lnSpc>
            </a:pPr>
            <a:fld id="{61062470-CB04-4FC9-B142-FAFFB9F80328}" type="datetime1">
              <a:rPr lang="en-GB" sz="1050" b="0" strike="noStrike" spc="-1">
                <a:solidFill>
                  <a:srgbClr val="8B8B8B"/>
                </a:solidFill>
                <a:latin typeface="Myriad Pro"/>
              </a:rPr>
              <a:t>25/11/2023</a:t>
            </a:fld>
            <a:endParaRPr lang="en-GB" sz="1050" b="0" strike="noStrike" spc="-1">
              <a:latin typeface="Times New Roman"/>
            </a:endParaRPr>
          </a:p>
        </p:txBody>
      </p:sp>
      <p:sp>
        <p:nvSpPr>
          <p:cNvPr id="209" name="TextShape 4"/>
          <p:cNvSpPr txBox="1"/>
          <p:nvPr/>
        </p:nvSpPr>
        <p:spPr>
          <a:xfrm>
            <a:off x="7956720" y="6381720"/>
            <a:ext cx="729720" cy="339480"/>
          </a:xfrm>
          <a:prstGeom prst="rect">
            <a:avLst/>
          </a:prstGeom>
          <a:noFill/>
          <a:ln w="0">
            <a:noFill/>
          </a:ln>
        </p:spPr>
        <p:txBody>
          <a:bodyPr anchor="ctr">
            <a:noAutofit/>
          </a:bodyPr>
          <a:lstStyle/>
          <a:p>
            <a:pPr algn="r">
              <a:lnSpc>
                <a:spcPct val="100000"/>
              </a:lnSpc>
            </a:pPr>
            <a:fld id="{43759051-6A10-4695-8234-E1B3AE270EBC}" type="slidenum">
              <a:rPr lang="en-GB" sz="1200" b="0" strike="noStrike" spc="-1">
                <a:solidFill>
                  <a:srgbClr val="898989"/>
                </a:solidFill>
                <a:latin typeface="Myriad Pro"/>
              </a:rPr>
              <a:t>18</a:t>
            </a:fld>
            <a:endParaRPr lang="en-GB" sz="1200" b="0" strike="noStrike" spc="-1">
              <a:latin typeface="Times New Roman"/>
            </a:endParaRPr>
          </a:p>
        </p:txBody>
      </p:sp>
    </p:spTree>
    <p:extLst>
      <p:ext uri="{BB962C8B-B14F-4D97-AF65-F5344CB8AC3E}">
        <p14:creationId xmlns:p14="http://schemas.microsoft.com/office/powerpoint/2010/main" val="1984326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Applying critical thinking to reading</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a:spcBef>
                <a:spcPts val="0"/>
              </a:spcBef>
              <a:buClr>
                <a:schemeClr val="tx1"/>
              </a:buClr>
            </a:pPr>
            <a:r>
              <a:rPr lang="en-GB" altLang="en-US" sz="2400" b="0" i="0" dirty="0">
                <a:latin typeface="Calibri" panose="020F0502020204030204" pitchFamily="34" charset="0"/>
                <a:cs typeface="Calibri" panose="020F0502020204030204" pitchFamily="34" charset="0"/>
              </a:rPr>
              <a:t>Identify the writer’s premises and ask if they are acceptable.</a:t>
            </a:r>
          </a:p>
          <a:p>
            <a:pPr>
              <a:spcBef>
                <a:spcPts val="0"/>
              </a:spcBef>
              <a:buClr>
                <a:schemeClr val="tx1"/>
              </a:buClr>
            </a:pPr>
            <a:r>
              <a:rPr lang="en-GB" altLang="en-US" sz="2400" dirty="0">
                <a:latin typeface="Calibri" panose="020F0502020204030204" pitchFamily="34" charset="0"/>
                <a:cs typeface="Calibri" panose="020F0502020204030204" pitchFamily="34" charset="0"/>
              </a:rPr>
              <a:t>Identify the evidence in the text.</a:t>
            </a:r>
            <a:endParaRPr lang="en-GB" altLang="en-US" sz="2400" b="0" i="0" dirty="0">
              <a:latin typeface="Calibri" panose="020F0502020204030204" pitchFamily="34" charset="0"/>
              <a:cs typeface="Calibri" panose="020F0502020204030204" pitchFamily="34" charset="0"/>
            </a:endParaRPr>
          </a:p>
          <a:p>
            <a:pPr>
              <a:spcBef>
                <a:spcPts val="0"/>
              </a:spcBef>
              <a:buClr>
                <a:schemeClr val="tx1"/>
              </a:buClr>
            </a:pPr>
            <a:r>
              <a:rPr lang="en-GB" altLang="en-US" sz="2400" b="0" i="0" dirty="0">
                <a:latin typeface="Calibri" panose="020F0502020204030204" pitchFamily="34" charset="0"/>
                <a:cs typeface="Calibri" panose="020F0502020204030204" pitchFamily="34" charset="0"/>
              </a:rPr>
              <a:t>Evaluate the evidence:</a:t>
            </a:r>
          </a:p>
          <a:p>
            <a:pPr lvl="1">
              <a:spcBef>
                <a:spcPts val="0"/>
              </a:spcBef>
              <a:buClr>
                <a:schemeClr val="tx1"/>
              </a:buClr>
              <a:buFont typeface="Arial" panose="020B0604020202020204" pitchFamily="34" charset="0"/>
              <a:buChar char="•"/>
            </a:pPr>
            <a:r>
              <a:rPr lang="en-GB" altLang="en-US" sz="2400" b="0" i="0" dirty="0">
                <a:latin typeface="Calibri" panose="020F0502020204030204" pitchFamily="34" charset="0"/>
                <a:cs typeface="Calibri" panose="020F0502020204030204" pitchFamily="34" charset="0"/>
              </a:rPr>
              <a:t>Use valid criteria to evaluate evidence: dates of research, sources of information, bias, statistics, conditions of data collection, emotive language or implications, etc.</a:t>
            </a:r>
          </a:p>
          <a:p>
            <a:pPr marL="342000" lvl="1" indent="-342900">
              <a:spcBef>
                <a:spcPts val="0"/>
              </a:spcBef>
              <a:buFont typeface="Arial" panose="020B0604020202020204" pitchFamily="34" charset="0"/>
              <a:buChar char="•"/>
            </a:pPr>
            <a:r>
              <a:rPr lang="en-GB" altLang="en-US" sz="2400" b="0" i="0" dirty="0">
                <a:latin typeface="Calibri" panose="020F0502020204030204" pitchFamily="34" charset="0"/>
                <a:cs typeface="Calibri" panose="020F0502020204030204" pitchFamily="34" charset="0"/>
              </a:rPr>
              <a:t>Evaluate whether the evidence supports the conclusions.</a:t>
            </a:r>
          </a:p>
          <a:p>
            <a:pPr lvl="1" indent="-279400" algn="r">
              <a:spcBef>
                <a:spcPts val="0"/>
              </a:spcBef>
              <a:buClrTx/>
              <a:buFontTx/>
              <a:buNone/>
            </a:pPr>
            <a:endParaRPr lang="en-GB" altLang="en-US" sz="2400" b="0" i="0" dirty="0">
              <a:latin typeface="Calibri" panose="020F0502020204030204" pitchFamily="34" charset="0"/>
              <a:cs typeface="Calibri" panose="020F0502020204030204" pitchFamily="34" charset="0"/>
            </a:endParaRPr>
          </a:p>
          <a:p>
            <a:pPr lvl="1" indent="-279400" algn="r">
              <a:spcBef>
                <a:spcPts val="0"/>
              </a:spcBef>
              <a:buClrTx/>
              <a:buFontTx/>
              <a:buNone/>
            </a:pPr>
            <a:r>
              <a:rPr lang="en-GB" altLang="en-US" sz="2400" b="0" i="0" dirty="0">
                <a:latin typeface="Calibri" panose="020F0502020204030204" pitchFamily="34" charset="0"/>
                <a:cs typeface="Calibri" panose="020F0502020204030204" pitchFamily="34" charset="0"/>
              </a:rPr>
              <a:t>(adapted from Cottrell, 2003)</a:t>
            </a:r>
          </a:p>
          <a:p>
            <a:pPr eaLnBrk="1" hangingPunct="1">
              <a:buFontTx/>
              <a:buNone/>
            </a:pPr>
            <a:endParaRPr lang="en-GB" altLang="en-US" dirty="0"/>
          </a:p>
        </p:txBody>
      </p:sp>
    </p:spTree>
    <p:extLst>
      <p:ext uri="{BB962C8B-B14F-4D97-AF65-F5344CB8AC3E}">
        <p14:creationId xmlns:p14="http://schemas.microsoft.com/office/powerpoint/2010/main" val="2294011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3600" b="1" dirty="0">
                <a:latin typeface="Calibri" panose="020F0502020204030204" pitchFamily="34" charset="0"/>
                <a:cs typeface="Calibri" panose="020F0502020204030204" pitchFamily="34" charset="0"/>
              </a:rPr>
              <a:t>We should also read between the lines!</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0" indent="0">
              <a:spcBef>
                <a:spcPts val="0"/>
              </a:spcBef>
              <a:buClr>
                <a:schemeClr val="tx1"/>
              </a:buClr>
              <a:buNone/>
            </a:pPr>
            <a:endParaRPr lang="en-GB" altLang="en-US" sz="2400" dirty="0">
              <a:latin typeface="Calibri" panose="020F0502020204030204" pitchFamily="34" charset="0"/>
              <a:cs typeface="Calibri" panose="020F0502020204030204" pitchFamily="34" charset="0"/>
            </a:endParaRPr>
          </a:p>
          <a:p>
            <a:pPr>
              <a:spcBef>
                <a:spcPts val="0"/>
              </a:spcBef>
              <a:buClr>
                <a:schemeClr val="tx1"/>
              </a:buClr>
            </a:pPr>
            <a:r>
              <a:rPr lang="en-GB" altLang="en-US" sz="2400" b="0" i="0" dirty="0">
                <a:latin typeface="Calibri" panose="020F0502020204030204" pitchFamily="34" charset="0"/>
                <a:cs typeface="Calibri" panose="020F0502020204030204" pitchFamily="34" charset="0"/>
              </a:rPr>
              <a:t>Check for hidden false assumptions (</a:t>
            </a:r>
            <a:r>
              <a:rPr lang="en-GB" altLang="en-US" sz="2400" dirty="0">
                <a:latin typeface="Calibri" panose="020F0502020204030204" pitchFamily="34" charset="0"/>
                <a:cs typeface="Calibri" panose="020F0502020204030204" pitchFamily="34" charset="0"/>
              </a:rPr>
              <a:t>t</a:t>
            </a:r>
            <a:r>
              <a:rPr lang="en-GB" altLang="en-US" sz="2400" b="0" i="0" dirty="0">
                <a:latin typeface="Calibri" panose="020F0502020204030204" pitchFamily="34" charset="0"/>
                <a:cs typeface="Calibri" panose="020F0502020204030204" pitchFamily="34" charset="0"/>
              </a:rPr>
              <a:t>hese would not spoil an argument’s logical validity, but they would make it unsound, because it would not be based on fact, and the conclusions would </a:t>
            </a:r>
            <a:r>
              <a:rPr lang="en-GB" altLang="en-US" sz="2400" b="1" i="0" dirty="0">
                <a:latin typeface="Calibri" panose="020F0502020204030204" pitchFamily="34" charset="0"/>
                <a:cs typeface="Calibri" panose="020F0502020204030204" pitchFamily="34" charset="0"/>
              </a:rPr>
              <a:t>probably</a:t>
            </a:r>
            <a:r>
              <a:rPr lang="en-GB" altLang="en-US" sz="2400" b="0" i="0" dirty="0">
                <a:latin typeface="Calibri" panose="020F0502020204030204" pitchFamily="34" charset="0"/>
                <a:cs typeface="Calibri" panose="020F0502020204030204" pitchFamily="34" charset="0"/>
              </a:rPr>
              <a:t> (not always) be incorrect)</a:t>
            </a:r>
          </a:p>
          <a:p>
            <a:pPr>
              <a:spcBef>
                <a:spcPts val="0"/>
              </a:spcBef>
              <a:buClr>
                <a:schemeClr val="tx1"/>
              </a:buClr>
            </a:pPr>
            <a:endParaRPr lang="en-GB" altLang="en-US" sz="2400" dirty="0">
              <a:latin typeface="Calibri" panose="020F0502020204030204" pitchFamily="34" charset="0"/>
              <a:cs typeface="Calibri" panose="020F0502020204030204" pitchFamily="34" charset="0"/>
            </a:endParaRPr>
          </a:p>
          <a:p>
            <a:pPr>
              <a:spcBef>
                <a:spcPts val="0"/>
              </a:spcBef>
              <a:buClr>
                <a:schemeClr val="tx1"/>
              </a:buClr>
            </a:pPr>
            <a:r>
              <a:rPr lang="en-GB" altLang="en-US" sz="2400" b="0" i="0" dirty="0">
                <a:latin typeface="Calibri" panose="020F0502020204030204" pitchFamily="34" charset="0"/>
                <a:cs typeface="Calibri" panose="020F0502020204030204" pitchFamily="34" charset="0"/>
              </a:rPr>
              <a:t>Check for </a:t>
            </a:r>
            <a:r>
              <a:rPr lang="en-GB" altLang="en-US" sz="2400" b="1" i="0" dirty="0">
                <a:latin typeface="Calibri" panose="020F0502020204030204" pitchFamily="34" charset="0"/>
                <a:cs typeface="Calibri" panose="020F0502020204030204" pitchFamily="34" charset="0"/>
              </a:rPr>
              <a:t>implications</a:t>
            </a:r>
          </a:p>
          <a:p>
            <a:pPr marL="0" indent="0">
              <a:spcBef>
                <a:spcPts val="0"/>
              </a:spcBef>
              <a:buClr>
                <a:schemeClr val="tx1"/>
              </a:buClr>
              <a:buNone/>
            </a:pPr>
            <a:endParaRPr lang="en-GB" altLang="en-US" sz="2400" dirty="0">
              <a:latin typeface="Calibri" panose="020F0502020204030204" pitchFamily="34" charset="0"/>
              <a:cs typeface="Calibri" panose="020F0502020204030204" pitchFamily="34" charset="0"/>
            </a:endParaRPr>
          </a:p>
          <a:p>
            <a:pPr>
              <a:spcBef>
                <a:spcPts val="0"/>
              </a:spcBef>
              <a:buClr>
                <a:schemeClr val="tx1"/>
              </a:buClr>
            </a:pPr>
            <a:r>
              <a:rPr lang="en-GB" altLang="en-US" sz="2400" b="0" i="0" dirty="0">
                <a:latin typeface="Calibri" panose="020F0502020204030204" pitchFamily="34" charset="0"/>
                <a:cs typeface="Calibri" panose="020F0502020204030204" pitchFamily="34" charset="0"/>
              </a:rPr>
              <a:t>Question surface appearances: the author might have a hidden agenda, or only be telling us part of the truth, not telling us the </a:t>
            </a:r>
            <a:r>
              <a:rPr lang="en-GB" altLang="en-US" sz="2400" b="1" i="0" dirty="0">
                <a:latin typeface="Calibri" panose="020F0502020204030204" pitchFamily="34" charset="0"/>
                <a:cs typeface="Calibri" panose="020F0502020204030204" pitchFamily="34" charset="0"/>
              </a:rPr>
              <a:t>whole</a:t>
            </a:r>
            <a:r>
              <a:rPr lang="en-GB" altLang="en-US" sz="2400" b="0" i="0" dirty="0">
                <a:latin typeface="Calibri" panose="020F0502020204030204" pitchFamily="34" charset="0"/>
                <a:cs typeface="Calibri" panose="020F0502020204030204" pitchFamily="34" charset="0"/>
              </a:rPr>
              <a:t> story!</a:t>
            </a:r>
          </a:p>
          <a:p>
            <a:pPr marL="0" indent="0">
              <a:spcBef>
                <a:spcPts val="0"/>
              </a:spcBef>
              <a:buClr>
                <a:schemeClr val="tx1"/>
              </a:buClr>
              <a:buNone/>
            </a:pPr>
            <a:endParaRPr lang="en-GB" altLang="en-US" sz="2400" b="0" i="0" dirty="0">
              <a:latin typeface="Calibri" panose="020F050202020403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1974093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A final checklist</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Stand back from the information given</a:t>
            </a:r>
          </a:p>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Examine it in detail from many angles</a:t>
            </a:r>
          </a:p>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Check closely whether it is completely accurate</a:t>
            </a:r>
          </a:p>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Check whether each statement follows logically from what went before</a:t>
            </a:r>
          </a:p>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Look for possible flaws in the reasoning, the evidence, or the way that conclusions are drawn</a:t>
            </a:r>
          </a:p>
          <a:p>
            <a:pPr marL="346075">
              <a:spcBef>
                <a:spcPts val="0"/>
              </a:spcBef>
              <a:buClr>
                <a:schemeClr val="tx1"/>
              </a:buClr>
            </a:pPr>
            <a:r>
              <a:rPr lang="en-GB" altLang="en-US" sz="2400" b="0" i="0" dirty="0">
                <a:latin typeface="Calibri" panose="020F0502020204030204" pitchFamily="34" charset="0"/>
                <a:cs typeface="Calibri" panose="020F0502020204030204" pitchFamily="34" charset="0"/>
              </a:rPr>
              <a:t>Compare the same issue from the point of view of other theorists or writers</a:t>
            </a:r>
          </a:p>
          <a:p>
            <a:pPr algn="r" eaLnBrk="1" hangingPunct="1">
              <a:buNone/>
            </a:pPr>
            <a:r>
              <a:rPr lang="en-GB" altLang="en-US" sz="2400" b="0" i="0" dirty="0">
                <a:latin typeface="Calibri" panose="020F0502020204030204" pitchFamily="34" charset="0"/>
                <a:cs typeface="Calibri" panose="020F0502020204030204" pitchFamily="34" charset="0"/>
              </a:rPr>
              <a:t>(Adapted from Cottrell (2003, p. 221)</a:t>
            </a:r>
          </a:p>
          <a:p>
            <a:pPr eaLnBrk="1" hangingPunct="1">
              <a:buFontTx/>
              <a:buNone/>
            </a:pPr>
            <a:endParaRPr lang="en-GB" altLang="en-US" dirty="0"/>
          </a:p>
        </p:txBody>
      </p:sp>
    </p:spTree>
    <p:extLst>
      <p:ext uri="{BB962C8B-B14F-4D97-AF65-F5344CB8AC3E}">
        <p14:creationId xmlns:p14="http://schemas.microsoft.com/office/powerpoint/2010/main" val="2380807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Invalid arguments</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0" indent="0">
              <a:spcBef>
                <a:spcPts val="0"/>
              </a:spcBef>
              <a:buClrTx/>
              <a:buFontTx/>
              <a:buNone/>
            </a:pPr>
            <a:r>
              <a:rPr lang="en-AU" altLang="en-US" sz="2800" b="0" i="0" dirty="0">
                <a:latin typeface="Calibri" panose="020F0502020204030204" pitchFamily="34" charset="0"/>
                <a:cs typeface="Calibri" panose="020F0502020204030204" pitchFamily="34" charset="0"/>
              </a:rPr>
              <a:t>Now let us concentrate on structure.</a:t>
            </a:r>
          </a:p>
          <a:p>
            <a:pPr marL="0" indent="0">
              <a:spcBef>
                <a:spcPts val="0"/>
              </a:spcBef>
              <a:buClrTx/>
              <a:buFontTx/>
              <a:buNone/>
            </a:pPr>
            <a:endParaRPr lang="en-AU" altLang="en-US" sz="2800" b="0" i="0" dirty="0">
              <a:latin typeface="Calibri" panose="020F0502020204030204" pitchFamily="34" charset="0"/>
              <a:cs typeface="Calibri" panose="020F0502020204030204" pitchFamily="34" charset="0"/>
            </a:endParaRPr>
          </a:p>
          <a:p>
            <a:pPr marL="0" indent="0">
              <a:spcBef>
                <a:spcPts val="0"/>
              </a:spcBef>
              <a:buClrTx/>
              <a:buFontTx/>
              <a:buNone/>
            </a:pPr>
            <a:r>
              <a:rPr lang="en-AU" altLang="en-US" sz="2800" b="0" i="0" dirty="0">
                <a:latin typeface="Calibri" panose="020F0502020204030204" pitchFamily="34" charset="0"/>
                <a:cs typeface="Calibri" panose="020F0502020204030204" pitchFamily="34" charset="0"/>
              </a:rPr>
              <a:t>Certain types of invalid argument are called </a:t>
            </a:r>
            <a:r>
              <a:rPr lang="en-AU" altLang="en-US" sz="2800" b="1" i="0" dirty="0">
                <a:latin typeface="Calibri" panose="020F0502020204030204" pitchFamily="34" charset="0"/>
                <a:cs typeface="Calibri" panose="020F0502020204030204" pitchFamily="34" charset="0"/>
              </a:rPr>
              <a:t>logical fallacies</a:t>
            </a:r>
            <a:r>
              <a:rPr lang="en-AU" altLang="en-US" sz="2800" b="0" i="0" dirty="0">
                <a:latin typeface="Calibri" panose="020F0502020204030204" pitchFamily="34" charset="0"/>
                <a:cs typeface="Calibri" panose="020F0502020204030204" pitchFamily="34" charset="0"/>
              </a:rPr>
              <a:t>.</a:t>
            </a:r>
          </a:p>
          <a:p>
            <a:pPr marL="0" indent="0">
              <a:spcBef>
                <a:spcPts val="0"/>
              </a:spcBef>
              <a:buClrTx/>
              <a:buFontTx/>
              <a:buNone/>
            </a:pPr>
            <a:endParaRPr lang="en-AU" altLang="en-US" sz="2800" dirty="0">
              <a:latin typeface="Calibri" panose="020F0502020204030204" pitchFamily="34" charset="0"/>
              <a:cs typeface="Calibri" panose="020F0502020204030204" pitchFamily="34" charset="0"/>
            </a:endParaRPr>
          </a:p>
          <a:p>
            <a:pPr marL="0" indent="0">
              <a:spcBef>
                <a:spcPts val="0"/>
              </a:spcBef>
              <a:buClrTx/>
              <a:buFontTx/>
              <a:buNone/>
            </a:pPr>
            <a:r>
              <a:rPr lang="en-AU" altLang="en-US" sz="2800" dirty="0">
                <a:latin typeface="Calibri" panose="020F0502020204030204" pitchFamily="34" charset="0"/>
                <a:cs typeface="Calibri" panose="020F0502020204030204" pitchFamily="34" charset="0"/>
              </a:rPr>
              <a:t>Logical fallacies are flawed and deceptive arguments (Thompson, 2022). </a:t>
            </a:r>
          </a:p>
          <a:p>
            <a:pPr marL="0" indent="0">
              <a:spcBef>
                <a:spcPts val="0"/>
              </a:spcBef>
              <a:buClrTx/>
              <a:buFontTx/>
              <a:buNone/>
            </a:pPr>
            <a:endParaRPr lang="en-AU" altLang="en-US" sz="2800" dirty="0">
              <a:latin typeface="Calibri" panose="020F0502020204030204" pitchFamily="34" charset="0"/>
              <a:cs typeface="Calibri" panose="020F0502020204030204" pitchFamily="34" charset="0"/>
            </a:endParaRPr>
          </a:p>
          <a:p>
            <a:pPr marL="0" indent="0">
              <a:spcBef>
                <a:spcPts val="0"/>
              </a:spcBef>
              <a:buClrTx/>
              <a:buFontTx/>
              <a:buNone/>
            </a:pPr>
            <a:r>
              <a:rPr lang="en-AU" altLang="en-US" sz="2800" dirty="0">
                <a:latin typeface="Calibri" panose="020F0502020204030204" pitchFamily="34" charset="0"/>
                <a:cs typeface="Calibri" panose="020F0502020204030204" pitchFamily="34" charset="0"/>
              </a:rPr>
              <a:t>Sometimes it is really difficult to identify a logical fallacy. </a:t>
            </a:r>
            <a:endParaRPr lang="en-AU" altLang="en-US" sz="2800" b="0" i="0" dirty="0">
              <a:latin typeface="Calibri" panose="020F0502020204030204" pitchFamily="34" charset="0"/>
              <a:cs typeface="Calibri" panose="020F0502020204030204" pitchFamily="34" charset="0"/>
            </a:endParaRPr>
          </a:p>
          <a:p>
            <a:pPr marL="0" indent="0">
              <a:spcBef>
                <a:spcPts val="0"/>
              </a:spcBef>
              <a:buClrTx/>
              <a:buFontTx/>
              <a:buNone/>
            </a:pPr>
            <a:endParaRPr lang="en-AU" altLang="en-US" sz="2800" dirty="0">
              <a:latin typeface="Calibri" panose="020F0502020204030204" pitchFamily="34" charset="0"/>
              <a:cs typeface="Calibri" panose="020F0502020204030204" pitchFamily="34" charset="0"/>
            </a:endParaRPr>
          </a:p>
          <a:p>
            <a:pPr marL="0" indent="0">
              <a:spcBef>
                <a:spcPts val="0"/>
              </a:spcBef>
              <a:buClrTx/>
              <a:buFontTx/>
              <a:buNone/>
            </a:pPr>
            <a:endParaRPr lang="en-AU" altLang="en-US" sz="2800" b="0" i="0" dirty="0">
              <a:latin typeface="Calibri" panose="020F050202020403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27841691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457200" y="0"/>
            <a:ext cx="8229600" cy="1417638"/>
          </a:xfrm>
        </p:spPr>
        <p:txBody>
          <a:bodyPr/>
          <a:lstStyle/>
          <a:p>
            <a:pPr eaLnBrk="1" hangingPunct="1"/>
            <a:r>
              <a:rPr lang="en-GB" altLang="en-US" sz="3200" b="1" dirty="0">
                <a:latin typeface="Calibri" panose="020F0502020204030204" pitchFamily="34" charset="0"/>
                <a:cs typeface="Calibri" panose="020F0502020204030204" pitchFamily="34" charset="0"/>
              </a:rPr>
              <a:t>Fallacies</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891822"/>
            <a:ext cx="8229600" cy="4365309"/>
          </a:xfrm>
        </p:spPr>
        <p:txBody>
          <a:bodyPr/>
          <a:lstStyle/>
          <a:p>
            <a:pPr>
              <a:spcBef>
                <a:spcPts val="0"/>
              </a:spcBef>
            </a:pPr>
            <a:r>
              <a:rPr lang="en-GB" sz="2400" b="1" i="0" u="none" strike="noStrike" baseline="0" dirty="0">
                <a:latin typeface="Calibri" panose="020F0502020204030204" pitchFamily="34" charset="0"/>
                <a:cs typeface="Calibri" panose="020F0502020204030204" pitchFamily="34" charset="0"/>
              </a:rPr>
              <a:t>“We must have a death penalty, in order to discourage violent crime.” (Sentence taken from the Texas Tribune, 2017,</a:t>
            </a:r>
            <a:r>
              <a:rPr lang="en-GB" sz="2400" b="1" i="0" u="none" strike="noStrike" dirty="0">
                <a:latin typeface="Calibri" panose="020F0502020204030204" pitchFamily="34" charset="0"/>
                <a:cs typeface="Calibri" panose="020F0502020204030204" pitchFamily="34" charset="0"/>
              </a:rPr>
              <a:t> p.2) </a:t>
            </a:r>
            <a:r>
              <a:rPr lang="en-GB" sz="2400" dirty="0">
                <a:solidFill>
                  <a:srgbClr val="FF0000"/>
                </a:solidFill>
                <a:latin typeface="Calibri" panose="020F0502020204030204" pitchFamily="34" charset="0"/>
                <a:cs typeface="Calibri" panose="020F0502020204030204" pitchFamily="34" charset="0"/>
              </a:rPr>
              <a:t>(</a:t>
            </a:r>
            <a:r>
              <a:rPr lang="en-GB" sz="2400" i="0" u="none" strike="noStrike" baseline="0" dirty="0">
                <a:solidFill>
                  <a:srgbClr val="FF0000"/>
                </a:solidFill>
                <a:latin typeface="Calibri" panose="020F0502020204030204" pitchFamily="34" charset="0"/>
                <a:cs typeface="Calibri" panose="020F0502020204030204" pitchFamily="34" charset="0"/>
              </a:rPr>
              <a:t>This assumes that it really does discourage crime.)</a:t>
            </a:r>
          </a:p>
          <a:p>
            <a:pPr>
              <a:spcBef>
                <a:spcPts val="0"/>
              </a:spcBef>
            </a:pPr>
            <a:endParaRPr lang="en-GB" sz="2400" dirty="0">
              <a:solidFill>
                <a:srgbClr val="FF0000"/>
              </a:solidFill>
              <a:latin typeface="Calibri" panose="020F0502020204030204" pitchFamily="34" charset="0"/>
              <a:cs typeface="Calibri" panose="020F0502020204030204" pitchFamily="34" charset="0"/>
            </a:endParaRPr>
          </a:p>
          <a:p>
            <a:pPr>
              <a:spcBef>
                <a:spcPts val="0"/>
              </a:spcBef>
            </a:pPr>
            <a:endParaRPr lang="en-GB" sz="2400" i="0" u="none" strike="noStrike" baseline="0" dirty="0">
              <a:solidFill>
                <a:srgbClr val="FF0000"/>
              </a:solidFill>
              <a:latin typeface="Calibri" panose="020F0502020204030204" pitchFamily="34" charset="0"/>
              <a:cs typeface="Calibri" panose="020F0502020204030204" pitchFamily="34" charset="0"/>
            </a:endParaRPr>
          </a:p>
          <a:p>
            <a:pPr marL="0" indent="0">
              <a:spcBef>
                <a:spcPts val="0"/>
              </a:spcBef>
              <a:buNone/>
            </a:pPr>
            <a:endParaRPr lang="en-GB" sz="2400" b="1" dirty="0">
              <a:latin typeface="Calibri" panose="020F0502020204030204" pitchFamily="34" charset="0"/>
              <a:cs typeface="Calibri" panose="020F0502020204030204" pitchFamily="34" charset="0"/>
            </a:endParaRPr>
          </a:p>
          <a:p>
            <a:pPr>
              <a:spcBef>
                <a:spcPts val="0"/>
              </a:spcBef>
            </a:pPr>
            <a:r>
              <a:rPr lang="en-GB" sz="2400" b="1" dirty="0">
                <a:solidFill>
                  <a:srgbClr val="000000"/>
                </a:solidFill>
                <a:latin typeface="Calibri" panose="020F0502020204030204" pitchFamily="34" charset="0"/>
                <a:cs typeface="Calibri" panose="020F0502020204030204" pitchFamily="34" charset="0"/>
              </a:rPr>
              <a:t>“The weather will be horrible tomorrow, with a lot of rain.” </a:t>
            </a:r>
            <a:r>
              <a:rPr lang="en-GB" sz="2400" dirty="0">
                <a:solidFill>
                  <a:srgbClr val="FF0000"/>
                </a:solidFill>
                <a:latin typeface="Calibri" panose="020F0502020204030204" pitchFamily="34" charset="0"/>
                <a:cs typeface="Calibri" panose="020F0502020204030204" pitchFamily="34" charset="0"/>
              </a:rPr>
              <a:t>(Maybe the audience likes rain! Farmers will be happy! Sometimes weather forecasters need to stick to the facts.)</a:t>
            </a:r>
          </a:p>
          <a:p>
            <a:pPr>
              <a:spcBef>
                <a:spcPts val="0"/>
              </a:spcBef>
            </a:pPr>
            <a:endParaRPr lang="en-GB" sz="2000" b="1" dirty="0">
              <a:solidFill>
                <a:srgbClr val="000000"/>
              </a:solidFill>
              <a:latin typeface="Calibri" panose="020F0502020204030204" pitchFamily="34" charset="0"/>
              <a:cs typeface="Calibri" panose="020F0502020204030204" pitchFamily="34" charset="0"/>
            </a:endParaRPr>
          </a:p>
          <a:p>
            <a:pPr marL="0" indent="0">
              <a:spcBef>
                <a:spcPts val="0"/>
              </a:spcBef>
              <a:buNone/>
            </a:pPr>
            <a:endParaRPr lang="en-US" sz="2400" b="1" dirty="0">
              <a:solidFill>
                <a:srgbClr val="00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88988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1</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a:spcBef>
                <a:spcPts val="0"/>
              </a:spcBef>
              <a:buClr>
                <a:schemeClr val="tx1"/>
              </a:buClr>
            </a:pPr>
            <a:r>
              <a:rPr lang="en-GB" sz="2000" i="1" dirty="0">
                <a:solidFill>
                  <a:srgbClr val="6A6A6A"/>
                </a:solidFill>
                <a:effectLst/>
                <a:latin typeface="Arial" panose="020B0604020202020204" pitchFamily="34" charset="0"/>
                <a:cs typeface="Arial" panose="020B0604020202020204" pitchFamily="34" charset="0"/>
              </a:rPr>
              <a:t>Burns, T., &amp; Sinfield, S. (2016) Essential Study Skills: The Complete Guide to Success at University (4th ed.) London: SAGE, p94.</a:t>
            </a:r>
            <a:endParaRPr lang="en-GB" sz="2000" dirty="0">
              <a:latin typeface="Arial" panose="020B0604020202020204" pitchFamily="34" charset="0"/>
              <a:cs typeface="Arial" panose="020B0604020202020204" pitchFamily="34" charset="0"/>
            </a:endParaRPr>
          </a:p>
          <a:p>
            <a:pPr marL="342900" indent="-342900">
              <a:spcBef>
                <a:spcPts val="0"/>
              </a:spcBef>
              <a:buClr>
                <a:schemeClr val="tx1"/>
              </a:buClr>
              <a:buFont typeface="Arial" panose="020B0604020202020204" pitchFamily="34" charset="0"/>
              <a:buChar char="•"/>
            </a:pPr>
            <a:endParaRPr lang="en-GB" sz="2000" dirty="0">
              <a:effectLst/>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Cottrell, S. (2019) </a:t>
            </a:r>
            <a:r>
              <a:rPr lang="en-GB" sz="2000" i="1" dirty="0">
                <a:effectLst/>
                <a:latin typeface="Calibri" panose="020F0502020204030204" pitchFamily="34" charset="0"/>
                <a:cs typeface="Calibri" panose="020F0502020204030204" pitchFamily="34" charset="0"/>
              </a:rPr>
              <a:t>The study skills handbook</a:t>
            </a:r>
            <a:r>
              <a:rPr lang="en-GB" sz="2000" dirty="0">
                <a:effectLst/>
                <a:latin typeface="Calibri" panose="020F0502020204030204" pitchFamily="34" charset="0"/>
                <a:cs typeface="Calibri" panose="020F0502020204030204" pitchFamily="34" charset="0"/>
              </a:rPr>
              <a:t>. 5th ed. London: Red Globe Press.</a:t>
            </a:r>
            <a:endParaRPr lang="en-GB" sz="20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The Foundation for Critical Thinking (2019). ‘Defining critical thinking.’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3"/>
              </a:rPr>
              <a:t>https://www.criticalthinking.org/pages/defining-critical-thinking/766</a:t>
            </a:r>
            <a:r>
              <a:rPr lang="en-GB" sz="2000" b="0" strike="noStrike" spc="-1" dirty="0">
                <a:solidFill>
                  <a:srgbClr val="000000"/>
                </a:solidFill>
                <a:latin typeface="Calibri" panose="020F0502020204030204" pitchFamily="34" charset="0"/>
                <a:cs typeface="Calibri" panose="020F0502020204030204" pitchFamily="34" charset="0"/>
              </a:rPr>
              <a:t> </a:t>
            </a:r>
          </a:p>
          <a:p>
            <a:pPr marL="342900" indent="-342900">
              <a:spcBef>
                <a:spcPts val="0"/>
              </a:spcBef>
              <a:buClr>
                <a:schemeClr val="tx1"/>
              </a:buClr>
              <a:buFont typeface="Arial" panose="020B0604020202020204" pitchFamily="34" charset="0"/>
              <a:buChar char="•"/>
            </a:pPr>
            <a:r>
              <a:rPr lang="en-GB" sz="2000" dirty="0">
                <a:latin typeface="Calibri" panose="020F0502020204030204" pitchFamily="34" charset="0"/>
                <a:cs typeface="Calibri" panose="020F0502020204030204" pitchFamily="34" charset="0"/>
              </a:rPr>
              <a:t>Engel, S. M. (1994). </a:t>
            </a:r>
            <a:r>
              <a:rPr lang="en-GB" sz="2000" i="1" dirty="0">
                <a:latin typeface="Calibri" panose="020F0502020204030204" pitchFamily="34" charset="0"/>
                <a:cs typeface="Calibri" panose="020F0502020204030204" pitchFamily="34" charset="0"/>
              </a:rPr>
              <a:t>Fallacies and pitfalls of language: the language trap. </a:t>
            </a:r>
            <a:r>
              <a:rPr lang="en-GB" sz="2000" dirty="0">
                <a:latin typeface="Calibri" panose="020F0502020204030204" pitchFamily="34" charset="0"/>
                <a:cs typeface="Calibri" panose="020F0502020204030204" pitchFamily="34" charset="0"/>
              </a:rPr>
              <a:t>New York, NY: Dover Publications.</a:t>
            </a:r>
          </a:p>
          <a:p>
            <a:pPr marL="342900" indent="-342900">
              <a:spcBef>
                <a:spcPts val="0"/>
              </a:spcBef>
              <a:buClr>
                <a:schemeClr val="tx1"/>
              </a:buClr>
              <a:buFont typeface="Arial" panose="020B0604020202020204" pitchFamily="34" charset="0"/>
              <a:buChar char="•"/>
            </a:pPr>
            <a:r>
              <a:rPr lang="en-GB" sz="2000" dirty="0">
                <a:effectLst/>
                <a:latin typeface="Calibri" panose="020F0502020204030204" pitchFamily="34" charset="0"/>
                <a:cs typeface="Calibri" panose="020F0502020204030204" pitchFamily="34" charset="0"/>
              </a:rPr>
              <a:t>Haber, J. (2020) </a:t>
            </a:r>
            <a:r>
              <a:rPr lang="en-GB" sz="2000" i="1" dirty="0">
                <a:effectLst/>
                <a:latin typeface="Calibri" panose="020F0502020204030204" pitchFamily="34" charset="0"/>
                <a:cs typeface="Calibri" panose="020F0502020204030204" pitchFamily="34" charset="0"/>
              </a:rPr>
              <a:t>Critical thinking. </a:t>
            </a:r>
            <a:r>
              <a:rPr lang="en-GB" sz="2000" dirty="0">
                <a:effectLst/>
                <a:latin typeface="Calibri" panose="020F0502020204030204" pitchFamily="34" charset="0"/>
                <a:cs typeface="Calibri" panose="020F0502020204030204" pitchFamily="34" charset="0"/>
              </a:rPr>
              <a:t>London &amp; Cambridge, MA: MIT Press.</a:t>
            </a:r>
          </a:p>
          <a:p>
            <a:pPr marL="342900" indent="-342900">
              <a:spcBef>
                <a:spcPts val="0"/>
              </a:spcBef>
              <a:buClr>
                <a:schemeClr val="tx1"/>
              </a:buClr>
              <a:buFont typeface="Arial" panose="020B0604020202020204" pitchFamily="34" charset="0"/>
              <a:buChar char="•"/>
            </a:pPr>
            <a:r>
              <a:rPr lang="en-US" sz="2000" b="0" strike="noStrike" spc="-1" dirty="0">
                <a:solidFill>
                  <a:srgbClr val="000000"/>
                </a:solidFill>
                <a:latin typeface="Calibri" panose="020F0502020204030204" pitchFamily="34" charset="0"/>
                <a:cs typeface="Calibri" panose="020F0502020204030204" pitchFamily="34" charset="0"/>
              </a:rPr>
              <a:t>Krathwohl, D. (2002). ’A revision of Bloom's taxonomy: An overview.’  </a:t>
            </a:r>
            <a:r>
              <a:rPr lang="en-US" sz="2000" b="0" i="1" strike="noStrike" spc="-1" dirty="0">
                <a:solidFill>
                  <a:srgbClr val="000000"/>
                </a:solidFill>
                <a:latin typeface="Calibri" panose="020F0502020204030204" pitchFamily="34" charset="0"/>
                <a:cs typeface="Calibri" panose="020F0502020204030204" pitchFamily="34" charset="0"/>
              </a:rPr>
              <a:t>Theory into Practice</a:t>
            </a:r>
            <a:r>
              <a:rPr lang="en-US" sz="2000" b="0" strike="noStrike" spc="-1" dirty="0">
                <a:solidFill>
                  <a:srgbClr val="000000"/>
                </a:solidFill>
                <a:latin typeface="Calibri" panose="020F0502020204030204" pitchFamily="34" charset="0"/>
                <a:cs typeface="Calibri" panose="020F0502020204030204" pitchFamily="34" charset="0"/>
              </a:rPr>
              <a:t>, 41 (4). Available at </a:t>
            </a:r>
            <a:r>
              <a:rPr lang="en-US" sz="2000" b="0" strike="noStrike" spc="-1" dirty="0">
                <a:solidFill>
                  <a:srgbClr val="000000"/>
                </a:solidFill>
                <a:latin typeface="Calibri" panose="020F0502020204030204" pitchFamily="34" charset="0"/>
                <a:cs typeface="Calibri" panose="020F0502020204030204" pitchFamily="34" charset="0"/>
                <a:hlinkClick r:id="rId4"/>
              </a:rPr>
              <a:t>https://www.tandfonline.com/doi/abs/10.1207/s15430421tip4104_2</a:t>
            </a:r>
            <a:r>
              <a:rPr lang="en-US" sz="2000" b="0" strike="noStrike" spc="-1" dirty="0">
                <a:solidFill>
                  <a:srgbClr val="000000"/>
                </a:solidFill>
                <a:latin typeface="Calibri" panose="020F0502020204030204" pitchFamily="34" charset="0"/>
                <a:cs typeface="Calibri" panose="020F0502020204030204" pitchFamily="34" charset="0"/>
              </a:rPr>
              <a:t> and </a:t>
            </a:r>
            <a:r>
              <a:rPr lang="en-US" sz="2000" b="0" strike="noStrike" spc="-1" dirty="0">
                <a:solidFill>
                  <a:srgbClr val="000000"/>
                </a:solidFill>
                <a:latin typeface="Calibri" panose="020F0502020204030204" pitchFamily="34" charset="0"/>
                <a:cs typeface="Calibri" panose="020F0502020204030204" pitchFamily="34" charset="0"/>
                <a:hlinkClick r:id="rId5"/>
              </a:rPr>
              <a:t>https://www.depauw.edu/files/resources/krathwohl.pdf</a:t>
            </a:r>
            <a:r>
              <a:rPr lang="en-US" sz="2000" b="0" strike="noStrike" spc="-1" dirty="0">
                <a:solidFill>
                  <a:srgbClr val="000000"/>
                </a:solidFill>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(Also attached as a PDF on Moodle)</a:t>
            </a: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1140100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References 2</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4132387"/>
          </a:xfrm>
        </p:spPr>
        <p:txBody>
          <a:bodyPr/>
          <a:lstStyle/>
          <a:p>
            <a:pPr marL="342900" marR="0" lvl="0" indent="-342900" algn="l" defTabSz="914400" rtl="0" eaLnBrk="1" fontAlgn="base" latinLnBrk="0" hangingPunct="1">
              <a:spcBef>
                <a:spcPts val="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Talentlift</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(2019)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Analytical skills </a:t>
            </a:r>
            <a:r>
              <a:rPr lang="en-GB" sz="2000" dirty="0">
                <a:solidFill>
                  <a:prstClr val="black"/>
                </a:solidFill>
                <a:latin typeface="Calibri" panose="020F0502020204030204" pitchFamily="34" charset="0"/>
                <a:cs typeface="Calibri" panose="020F0502020204030204" pitchFamily="34" charset="0"/>
              </a:rPr>
              <a:t>i</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nterview</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questions’ Available at: </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3"/>
              </a:rPr>
              <a:t>https://www.talentlyft.com/en/resources/analytical-skills-interview-question</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Mindvalley</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(2018) ‘5 </a:t>
            </a:r>
            <a:r>
              <a:rPr lang="en-GB" sz="2000" dirty="0">
                <a:solidFill>
                  <a:prstClr val="black"/>
                </a:solidFill>
                <a:latin typeface="Calibri" panose="020F0502020204030204" pitchFamily="34" charset="0"/>
                <a:cs typeface="Calibri" panose="020F0502020204030204" pitchFamily="34" charset="0"/>
              </a:rPr>
              <a:t>w</a:t>
            </a:r>
            <a:r>
              <a:rPr kumimoji="0" lang="en-GB" sz="2000" b="0" i="0" u="none" strike="noStrike" kern="1200" cap="none" spc="0" normalizeH="0" baseline="0" noProof="0" dirty="0" err="1">
                <a:ln>
                  <a:noFill/>
                </a:ln>
                <a:solidFill>
                  <a:prstClr val="black"/>
                </a:solidFill>
                <a:effectLst/>
                <a:uLnTx/>
                <a:uFillTx/>
                <a:latin typeface="Calibri" panose="020F0502020204030204" pitchFamily="34" charset="0"/>
                <a:cs typeface="Calibri" panose="020F0502020204030204" pitchFamily="34" charset="0"/>
              </a:rPr>
              <a:t>ays</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 to improve and expand your analytical thinking skills,’ Available at: </a:t>
            </a:r>
            <a:r>
              <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hlinkClick r:id="rId4"/>
              </a:rPr>
              <a:t>https://blog.mindvalley.com/analytical-thinking-skills/</a:t>
            </a:r>
            <a:endParaRPr kumimoji="0" lang="en-GB" altLang="en-US" sz="20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err="1">
                <a:solidFill>
                  <a:srgbClr val="000000"/>
                </a:solidFill>
                <a:latin typeface="Calibri" panose="020F0502020204030204" pitchFamily="34" charset="0"/>
                <a:cs typeface="Calibri" panose="020F0502020204030204" pitchFamily="34" charset="0"/>
              </a:rPr>
              <a:t>SkillsYouNeed</a:t>
            </a:r>
            <a:r>
              <a:rPr lang="en-GB" sz="2000" b="0" strike="noStrike" spc="-1" dirty="0">
                <a:solidFill>
                  <a:srgbClr val="000000"/>
                </a:solidFill>
                <a:latin typeface="Calibri" panose="020F0502020204030204" pitchFamily="34" charset="0"/>
                <a:cs typeface="Calibri" panose="020F0502020204030204" pitchFamily="34" charset="0"/>
              </a:rPr>
              <a:t> (2020). ‘‘Critical thinking skills.’ Available at: </a:t>
            </a:r>
            <a:r>
              <a:rPr lang="en-GB" sz="2000" b="0" u="sng" strike="noStrike" spc="-1" dirty="0">
                <a:solidFill>
                  <a:srgbClr val="0000FF"/>
                </a:solidFill>
                <a:uFillTx/>
                <a:latin typeface="Calibri" panose="020F0502020204030204" pitchFamily="34" charset="0"/>
                <a:cs typeface="Calibri" panose="020F0502020204030204" pitchFamily="34" charset="0"/>
                <a:hlinkClick r:id="rId5"/>
              </a:rPr>
              <a:t>https://www.skillsyouneed.com/learn/critical-thinking.html</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strike="noStrike" spc="-1" dirty="0">
                <a:solidFill>
                  <a:srgbClr val="000000"/>
                </a:solidFill>
                <a:latin typeface="Calibri" panose="020F0502020204030204" pitchFamily="34" charset="0"/>
                <a:cs typeface="Calibri" panose="020F0502020204030204" pitchFamily="34" charset="0"/>
              </a:rPr>
              <a:t>University of Leeds (2020). ‘Critical thinking.’ Available at: </a:t>
            </a:r>
            <a:endParaRPr lang="en-GB" sz="2000" b="0" strike="noStrike" spc="-1" dirty="0">
              <a:latin typeface="Calibri" panose="020F0502020204030204" pitchFamily="34" charset="0"/>
              <a:cs typeface="Calibri" panose="020F0502020204030204" pitchFamily="34" charset="0"/>
            </a:endParaRPr>
          </a:p>
          <a:p>
            <a:pPr marL="342900" indent="-342900">
              <a:spcBef>
                <a:spcPts val="0"/>
              </a:spcBef>
              <a:buClr>
                <a:schemeClr val="tx1"/>
              </a:buClr>
              <a:buFont typeface="Arial" panose="020B0604020202020204" pitchFamily="34" charset="0"/>
              <a:buChar char="•"/>
            </a:pPr>
            <a:r>
              <a:rPr lang="en-GB" sz="2000" b="0" u="sng" strike="noStrike" spc="-1" dirty="0">
                <a:solidFill>
                  <a:srgbClr val="0000FF"/>
                </a:solidFill>
                <a:uFillTx/>
                <a:latin typeface="Calibri" panose="020F0502020204030204" pitchFamily="34" charset="0"/>
                <a:cs typeface="Calibri" panose="020F0502020204030204" pitchFamily="34" charset="0"/>
                <a:hlinkClick r:id="rId6"/>
              </a:rPr>
              <a:t>https://library.leeds.ac.uk/info/1401/academic_skills/105/critical_thinking</a:t>
            </a:r>
            <a:r>
              <a:rPr lang="en-GB" sz="2000" b="0" strike="noStrike" spc="-1" dirty="0">
                <a:solidFill>
                  <a:srgbClr val="000000"/>
                </a:solidFill>
                <a:latin typeface="Calibri" panose="020F0502020204030204" pitchFamily="34" charset="0"/>
                <a:cs typeface="Calibri" panose="020F0502020204030204" pitchFamily="34" charset="0"/>
              </a:rPr>
              <a:t> </a:t>
            </a:r>
            <a:endParaRPr lang="en-GB" sz="2000" b="0" strike="noStrike" spc="-1" dirty="0">
              <a:latin typeface="Calibri" panose="020F0502020204030204" pitchFamily="34" charset="0"/>
              <a:cs typeface="Calibri" panose="020F0502020204030204" pitchFamily="34" charset="0"/>
            </a:endParaRPr>
          </a:p>
          <a:p>
            <a:pPr>
              <a:spcBef>
                <a:spcPts val="0"/>
              </a:spcBef>
            </a:pPr>
            <a:endParaRPr lang="en-GB" sz="2000" b="0" strike="noStrike" spc="-1" dirty="0">
              <a:latin typeface="Calibri" panose="020F0502020204030204" pitchFamily="34" charset="0"/>
              <a:cs typeface="Calibri" panose="020F0502020204030204" pitchFamily="34" charset="0"/>
            </a:endParaRPr>
          </a:p>
          <a:p>
            <a:pPr>
              <a:lnSpc>
                <a:spcPct val="100000"/>
              </a:lnSpc>
            </a:pPr>
            <a:endParaRPr lang="en-GB" sz="1600" b="0" strike="noStrike" spc="-1" dirty="0">
              <a:latin typeface="Arial"/>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Myriad Pro"/>
              <a:ea typeface="+mn-ea"/>
              <a:cs typeface="+mn-cs"/>
            </a:endParaRPr>
          </a:p>
          <a:p>
            <a:pPr marL="1587" indent="0">
              <a:spcBef>
                <a:spcPts val="0"/>
              </a:spcBef>
              <a:buClr>
                <a:srgbClr val="2DA2BF"/>
              </a:buClr>
              <a:buNone/>
            </a:pPr>
            <a:endParaRPr lang="en-GB" altLang="en-US" sz="2400" b="0" i="0" dirty="0">
              <a:latin typeface="Calibri" panose="020F0502020204030204" pitchFamily="34" charset="0"/>
              <a:cs typeface="Calibri" panose="020F0502020204030204" pitchFamily="34" charset="0"/>
            </a:endParaRPr>
          </a:p>
          <a:p>
            <a:pPr marL="339725" indent="-338138">
              <a:lnSpc>
                <a:spcPct val="90000"/>
              </a:lnSpc>
              <a:spcBef>
                <a:spcPts val="600"/>
              </a:spcBef>
              <a:buClr>
                <a:srgbClr val="2DA2BF"/>
              </a:buClr>
              <a:buFont typeface="Wingdings" panose="05000000000000000000" pitchFamily="2" charset="2"/>
              <a:buChar char=""/>
            </a:pPr>
            <a:endParaRPr lang="en-GB" altLang="en-US" sz="2400" b="0" i="0" dirty="0"/>
          </a:p>
          <a:p>
            <a:pPr eaLnBrk="1" hangingPunct="1">
              <a:buFontTx/>
              <a:buNone/>
            </a:pPr>
            <a:endParaRPr lang="en-GB" altLang="en-US" dirty="0"/>
          </a:p>
        </p:txBody>
      </p:sp>
    </p:spTree>
    <p:extLst>
      <p:ext uri="{BB962C8B-B14F-4D97-AF65-F5344CB8AC3E}">
        <p14:creationId xmlns:p14="http://schemas.microsoft.com/office/powerpoint/2010/main" val="232939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2034</Words>
  <Application>Microsoft Office PowerPoint</Application>
  <PresentationFormat>On-screen Show (4:3)</PresentationFormat>
  <Paragraphs>197</Paragraphs>
  <Slides>25</Slides>
  <Notes>9</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25</vt:i4>
      </vt:variant>
    </vt:vector>
  </HeadingPairs>
  <TitlesOfParts>
    <vt:vector size="36" baseType="lpstr">
      <vt:lpstr>Myriad Pro</vt:lpstr>
      <vt:lpstr>Arial</vt:lpstr>
      <vt:lpstr>Calibri</vt:lpstr>
      <vt:lpstr>Tahoma</vt:lpstr>
      <vt:lpstr>Times New Roman</vt:lpstr>
      <vt:lpstr>Wingdings</vt:lpstr>
      <vt:lpstr>Office Theme</vt:lpstr>
      <vt:lpstr>Office Theme</vt:lpstr>
      <vt:lpstr>1_20140311PresentationUWTSDTemplate</vt:lpstr>
      <vt:lpstr>20140311PresentationUWTSDTemplate</vt:lpstr>
      <vt:lpstr>2_20140311PresentationUWTSDTemplate</vt:lpstr>
      <vt:lpstr>PowerPoint Presentation</vt:lpstr>
      <vt:lpstr>Aims </vt:lpstr>
      <vt:lpstr>Discuss </vt:lpstr>
      <vt:lpstr>Critical Thinking </vt:lpstr>
      <vt:lpstr>PowerPoint Presentation</vt:lpstr>
      <vt:lpstr>Discuss</vt:lpstr>
      <vt:lpstr>Benefits of Critical Thinking </vt:lpstr>
      <vt:lpstr>Three stages of critical thinking</vt:lpstr>
      <vt:lpstr>The process in more detail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Applying critical thinking to reading</vt:lpstr>
      <vt:lpstr>We should also read between the lines!</vt:lpstr>
      <vt:lpstr>A final checklist</vt:lpstr>
      <vt:lpstr>Invalid arguments</vt:lpstr>
      <vt:lpstr>Fallacies</vt:lpstr>
      <vt:lpstr>References 1</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4001</dc:title>
  <dc:subject/>
  <dc:creator>Sylvia Hoffmann</dc:creator>
  <dc:description/>
  <cp:lastModifiedBy>Lizeta Demetriou</cp:lastModifiedBy>
  <cp:revision>40</cp:revision>
  <cp:lastPrinted>2022-03-26T13:52:40Z</cp:lastPrinted>
  <dcterms:created xsi:type="dcterms:W3CDTF">2020-03-25T19:49:57Z</dcterms:created>
  <dcterms:modified xsi:type="dcterms:W3CDTF">2023-11-25T07:41:58Z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2</vt:i4>
  </property>
  <property fmtid="{D5CDD505-2E9C-101B-9397-08002B2CF9AE}" pid="3" name="PresentationFormat">
    <vt:lpwstr>On-screen Show (4:3)</vt:lpwstr>
  </property>
  <property fmtid="{D5CDD505-2E9C-101B-9397-08002B2CF9AE}" pid="4" name="Slides">
    <vt:i4>15</vt:i4>
  </property>
</Properties>
</file>