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BDCE69-AE23-4AC0-BE6D-09D0B8C3880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83CCA05-9725-41E9-BB87-B458A7B585FE}">
      <dgm:prSet/>
      <dgm:spPr/>
      <dgm:t>
        <a:bodyPr/>
        <a:lstStyle/>
        <a:p>
          <a:r>
            <a:rPr lang="en-GB" dirty="0"/>
            <a:t>Meet and talk to employers to find out if …</a:t>
          </a:r>
          <a:endParaRPr lang="en-US" dirty="0"/>
        </a:p>
      </dgm:t>
    </dgm:pt>
    <dgm:pt modelId="{18024C8D-0C0A-4D58-AF3E-DF53114598A1}" type="parTrans" cxnId="{580F7E90-9096-412A-A847-41E53CAD93B8}">
      <dgm:prSet/>
      <dgm:spPr/>
      <dgm:t>
        <a:bodyPr/>
        <a:lstStyle/>
        <a:p>
          <a:endParaRPr lang="en-US"/>
        </a:p>
      </dgm:t>
    </dgm:pt>
    <dgm:pt modelId="{D34FC736-3A86-45FB-9934-98CE836BFA7A}" type="sibTrans" cxnId="{580F7E90-9096-412A-A847-41E53CAD93B8}">
      <dgm:prSet/>
      <dgm:spPr/>
      <dgm:t>
        <a:bodyPr/>
        <a:lstStyle/>
        <a:p>
          <a:endParaRPr lang="en-US"/>
        </a:p>
      </dgm:t>
    </dgm:pt>
    <dgm:pt modelId="{08F305DF-7DC7-48DB-81CA-C1CB5C06C5A6}">
      <dgm:prSet/>
      <dgm:spPr/>
      <dgm:t>
        <a:bodyPr/>
        <a:lstStyle/>
        <a:p>
          <a:r>
            <a:rPr lang="en-GB" dirty="0"/>
            <a:t>1. They have any current vacancies?</a:t>
          </a:r>
          <a:endParaRPr lang="en-US" dirty="0"/>
        </a:p>
      </dgm:t>
    </dgm:pt>
    <dgm:pt modelId="{6DE4E562-D414-4DD1-A673-13B35A772BEF}" type="parTrans" cxnId="{1800E684-97A9-438D-8F09-CBFD4BDF627E}">
      <dgm:prSet/>
      <dgm:spPr/>
      <dgm:t>
        <a:bodyPr/>
        <a:lstStyle/>
        <a:p>
          <a:endParaRPr lang="en-US"/>
        </a:p>
      </dgm:t>
    </dgm:pt>
    <dgm:pt modelId="{4C48580B-9057-4615-B4C4-E8BF779D4DA5}" type="sibTrans" cxnId="{1800E684-97A9-438D-8F09-CBFD4BDF627E}">
      <dgm:prSet/>
      <dgm:spPr/>
      <dgm:t>
        <a:bodyPr/>
        <a:lstStyle/>
        <a:p>
          <a:endParaRPr lang="en-US"/>
        </a:p>
      </dgm:t>
    </dgm:pt>
    <dgm:pt modelId="{8B768A0E-8AFD-4A5F-AE67-E94038AF6784}">
      <dgm:prSet/>
      <dgm:spPr/>
      <dgm:t>
        <a:bodyPr/>
        <a:lstStyle/>
        <a:p>
          <a:r>
            <a:rPr lang="en-GB"/>
            <a:t>2. If not when does their recruitment cycle/window typically open?</a:t>
          </a:r>
          <a:endParaRPr lang="en-US"/>
        </a:p>
      </dgm:t>
    </dgm:pt>
    <dgm:pt modelId="{4275176C-1CA2-4E74-A984-93F90B302777}" type="parTrans" cxnId="{F9712CB5-43BA-4EBE-A398-41C9C254CB66}">
      <dgm:prSet/>
      <dgm:spPr/>
      <dgm:t>
        <a:bodyPr/>
        <a:lstStyle/>
        <a:p>
          <a:endParaRPr lang="en-US"/>
        </a:p>
      </dgm:t>
    </dgm:pt>
    <dgm:pt modelId="{0A662A69-B111-40EE-B247-0A433E713499}" type="sibTrans" cxnId="{F9712CB5-43BA-4EBE-A398-41C9C254CB66}">
      <dgm:prSet/>
      <dgm:spPr/>
      <dgm:t>
        <a:bodyPr/>
        <a:lstStyle/>
        <a:p>
          <a:endParaRPr lang="en-US"/>
        </a:p>
      </dgm:t>
    </dgm:pt>
    <dgm:pt modelId="{EED89E99-89A6-4829-92FB-6F6ACF348D5C}">
      <dgm:prSet/>
      <dgm:spPr/>
      <dgm:t>
        <a:bodyPr/>
        <a:lstStyle/>
        <a:p>
          <a:r>
            <a:rPr lang="en-GB"/>
            <a:t>What types of degree disciplines do they want?</a:t>
          </a:r>
          <a:endParaRPr lang="en-US"/>
        </a:p>
      </dgm:t>
    </dgm:pt>
    <dgm:pt modelId="{B6D1DF5D-1DA0-4A87-ABC3-384F6142E8F3}" type="parTrans" cxnId="{5144A555-E2D9-42B5-9EA1-5E1FF281DD73}">
      <dgm:prSet/>
      <dgm:spPr/>
      <dgm:t>
        <a:bodyPr/>
        <a:lstStyle/>
        <a:p>
          <a:endParaRPr lang="en-US"/>
        </a:p>
      </dgm:t>
    </dgm:pt>
    <dgm:pt modelId="{6ED05658-138E-4256-9F67-C7E5F32477DC}" type="sibTrans" cxnId="{5144A555-E2D9-42B5-9EA1-5E1FF281DD73}">
      <dgm:prSet/>
      <dgm:spPr/>
      <dgm:t>
        <a:bodyPr/>
        <a:lstStyle/>
        <a:p>
          <a:endParaRPr lang="en-US"/>
        </a:p>
      </dgm:t>
    </dgm:pt>
    <dgm:pt modelId="{3B3FAF7F-B3D3-4ACE-9FE9-6EA86851D42A}">
      <dgm:prSet/>
      <dgm:spPr/>
      <dgm:t>
        <a:bodyPr/>
        <a:lstStyle/>
        <a:p>
          <a:r>
            <a:rPr lang="en-GB" dirty="0"/>
            <a:t>What types of roles are there for new Computer &amp; IT graduates?</a:t>
          </a:r>
          <a:endParaRPr lang="en-US" dirty="0"/>
        </a:p>
      </dgm:t>
    </dgm:pt>
    <dgm:pt modelId="{A0EC2F04-6BFB-4A3C-B053-CF3B90F1CE02}" type="parTrans" cxnId="{38DE1166-1565-410F-9826-601620C6DE1F}">
      <dgm:prSet/>
      <dgm:spPr/>
      <dgm:t>
        <a:bodyPr/>
        <a:lstStyle/>
        <a:p>
          <a:endParaRPr lang="en-US"/>
        </a:p>
      </dgm:t>
    </dgm:pt>
    <dgm:pt modelId="{C0C96946-0B91-41C7-B963-2F7180553645}" type="sibTrans" cxnId="{38DE1166-1565-410F-9826-601620C6DE1F}">
      <dgm:prSet/>
      <dgm:spPr/>
      <dgm:t>
        <a:bodyPr/>
        <a:lstStyle/>
        <a:p>
          <a:endParaRPr lang="en-US"/>
        </a:p>
      </dgm:t>
    </dgm:pt>
    <dgm:pt modelId="{A87992C0-3136-4925-BCD6-9EA4A0A71B88}" type="pres">
      <dgm:prSet presAssocID="{ABBDCE69-AE23-4AC0-BE6D-09D0B8C3880B}" presName="linear" presStyleCnt="0">
        <dgm:presLayoutVars>
          <dgm:animLvl val="lvl"/>
          <dgm:resizeHandles val="exact"/>
        </dgm:presLayoutVars>
      </dgm:prSet>
      <dgm:spPr/>
    </dgm:pt>
    <dgm:pt modelId="{3AC62F5D-D9C5-4905-A859-B5B2ADD5F493}" type="pres">
      <dgm:prSet presAssocID="{083CCA05-9725-41E9-BB87-B458A7B585FE}" presName="parentText" presStyleLbl="node1" presStyleIdx="0" presStyleCnt="5" custScaleX="99619">
        <dgm:presLayoutVars>
          <dgm:chMax val="0"/>
          <dgm:bulletEnabled val="1"/>
        </dgm:presLayoutVars>
      </dgm:prSet>
      <dgm:spPr/>
    </dgm:pt>
    <dgm:pt modelId="{707B902E-12F9-4E4D-8C0F-5D20562841F7}" type="pres">
      <dgm:prSet presAssocID="{D34FC736-3A86-45FB-9934-98CE836BFA7A}" presName="spacer" presStyleCnt="0"/>
      <dgm:spPr/>
    </dgm:pt>
    <dgm:pt modelId="{7C6CC65D-946E-4C33-93F2-E409870301FB}" type="pres">
      <dgm:prSet presAssocID="{08F305DF-7DC7-48DB-81CA-C1CB5C06C5A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3E55563-F011-4F8A-8B06-EAE4FA175408}" type="pres">
      <dgm:prSet presAssocID="{4C48580B-9057-4615-B4C4-E8BF779D4DA5}" presName="spacer" presStyleCnt="0"/>
      <dgm:spPr/>
    </dgm:pt>
    <dgm:pt modelId="{E34E5969-7BE7-4E64-8C78-604C486DFBF6}" type="pres">
      <dgm:prSet presAssocID="{8B768A0E-8AFD-4A5F-AE67-E94038AF678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1F20321-66EB-42B8-825F-E99257FD06D0}" type="pres">
      <dgm:prSet presAssocID="{0A662A69-B111-40EE-B247-0A433E713499}" presName="spacer" presStyleCnt="0"/>
      <dgm:spPr/>
    </dgm:pt>
    <dgm:pt modelId="{9CD19574-9190-4A46-BD15-DE00FDCD8257}" type="pres">
      <dgm:prSet presAssocID="{EED89E99-89A6-4829-92FB-6F6ACF348D5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3DB9338-8C7D-47FA-8615-AE9CF2A8F39D}" type="pres">
      <dgm:prSet presAssocID="{6ED05658-138E-4256-9F67-C7E5F32477DC}" presName="spacer" presStyleCnt="0"/>
      <dgm:spPr/>
    </dgm:pt>
    <dgm:pt modelId="{17440074-0474-4B7A-AA6B-BD7C00E92969}" type="pres">
      <dgm:prSet presAssocID="{3B3FAF7F-B3D3-4ACE-9FE9-6EA86851D42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8DE1166-1565-410F-9826-601620C6DE1F}" srcId="{ABBDCE69-AE23-4AC0-BE6D-09D0B8C3880B}" destId="{3B3FAF7F-B3D3-4ACE-9FE9-6EA86851D42A}" srcOrd="4" destOrd="0" parTransId="{A0EC2F04-6BFB-4A3C-B053-CF3B90F1CE02}" sibTransId="{C0C96946-0B91-41C7-B963-2F7180553645}"/>
    <dgm:cxn modelId="{7C049352-CE15-4D17-BF07-9891B7AE0782}" type="presOf" srcId="{083CCA05-9725-41E9-BB87-B458A7B585FE}" destId="{3AC62F5D-D9C5-4905-A859-B5B2ADD5F493}" srcOrd="0" destOrd="0" presId="urn:microsoft.com/office/officeart/2005/8/layout/vList2"/>
    <dgm:cxn modelId="{5144A555-E2D9-42B5-9EA1-5E1FF281DD73}" srcId="{ABBDCE69-AE23-4AC0-BE6D-09D0B8C3880B}" destId="{EED89E99-89A6-4829-92FB-6F6ACF348D5C}" srcOrd="3" destOrd="0" parTransId="{B6D1DF5D-1DA0-4A87-ABC3-384F6142E8F3}" sibTransId="{6ED05658-138E-4256-9F67-C7E5F32477DC}"/>
    <dgm:cxn modelId="{FB10B080-8F63-42BD-B49D-2035BF761492}" type="presOf" srcId="{ABBDCE69-AE23-4AC0-BE6D-09D0B8C3880B}" destId="{A87992C0-3136-4925-BCD6-9EA4A0A71B88}" srcOrd="0" destOrd="0" presId="urn:microsoft.com/office/officeart/2005/8/layout/vList2"/>
    <dgm:cxn modelId="{1800E684-97A9-438D-8F09-CBFD4BDF627E}" srcId="{ABBDCE69-AE23-4AC0-BE6D-09D0B8C3880B}" destId="{08F305DF-7DC7-48DB-81CA-C1CB5C06C5A6}" srcOrd="1" destOrd="0" parTransId="{6DE4E562-D414-4DD1-A673-13B35A772BEF}" sibTransId="{4C48580B-9057-4615-B4C4-E8BF779D4DA5}"/>
    <dgm:cxn modelId="{580F7E90-9096-412A-A847-41E53CAD93B8}" srcId="{ABBDCE69-AE23-4AC0-BE6D-09D0B8C3880B}" destId="{083CCA05-9725-41E9-BB87-B458A7B585FE}" srcOrd="0" destOrd="0" parTransId="{18024C8D-0C0A-4D58-AF3E-DF53114598A1}" sibTransId="{D34FC736-3A86-45FB-9934-98CE836BFA7A}"/>
    <dgm:cxn modelId="{5AF4F69F-0B83-4AA8-AB93-B775047FDE8C}" type="presOf" srcId="{3B3FAF7F-B3D3-4ACE-9FE9-6EA86851D42A}" destId="{17440074-0474-4B7A-AA6B-BD7C00E92969}" srcOrd="0" destOrd="0" presId="urn:microsoft.com/office/officeart/2005/8/layout/vList2"/>
    <dgm:cxn modelId="{B5DB4FAB-4361-4AE2-8AE8-9F036A854661}" type="presOf" srcId="{EED89E99-89A6-4829-92FB-6F6ACF348D5C}" destId="{9CD19574-9190-4A46-BD15-DE00FDCD8257}" srcOrd="0" destOrd="0" presId="urn:microsoft.com/office/officeart/2005/8/layout/vList2"/>
    <dgm:cxn modelId="{F9712CB5-43BA-4EBE-A398-41C9C254CB66}" srcId="{ABBDCE69-AE23-4AC0-BE6D-09D0B8C3880B}" destId="{8B768A0E-8AFD-4A5F-AE67-E94038AF6784}" srcOrd="2" destOrd="0" parTransId="{4275176C-1CA2-4E74-A984-93F90B302777}" sibTransId="{0A662A69-B111-40EE-B247-0A433E713499}"/>
    <dgm:cxn modelId="{EFA529BB-5DF1-4907-8334-19A5087FFEFB}" type="presOf" srcId="{8B768A0E-8AFD-4A5F-AE67-E94038AF6784}" destId="{E34E5969-7BE7-4E64-8C78-604C486DFBF6}" srcOrd="0" destOrd="0" presId="urn:microsoft.com/office/officeart/2005/8/layout/vList2"/>
    <dgm:cxn modelId="{2FC696C9-2E2D-4E43-AF66-605A6B7B8C3C}" type="presOf" srcId="{08F305DF-7DC7-48DB-81CA-C1CB5C06C5A6}" destId="{7C6CC65D-946E-4C33-93F2-E409870301FB}" srcOrd="0" destOrd="0" presId="urn:microsoft.com/office/officeart/2005/8/layout/vList2"/>
    <dgm:cxn modelId="{47002B89-423A-4A92-95D3-C7979E015F11}" type="presParOf" srcId="{A87992C0-3136-4925-BCD6-9EA4A0A71B88}" destId="{3AC62F5D-D9C5-4905-A859-B5B2ADD5F493}" srcOrd="0" destOrd="0" presId="urn:microsoft.com/office/officeart/2005/8/layout/vList2"/>
    <dgm:cxn modelId="{2907D8A9-D206-40C0-A3C0-5FFB88385414}" type="presParOf" srcId="{A87992C0-3136-4925-BCD6-9EA4A0A71B88}" destId="{707B902E-12F9-4E4D-8C0F-5D20562841F7}" srcOrd="1" destOrd="0" presId="urn:microsoft.com/office/officeart/2005/8/layout/vList2"/>
    <dgm:cxn modelId="{DA73D17A-96A7-4893-9804-B4189519D4A3}" type="presParOf" srcId="{A87992C0-3136-4925-BCD6-9EA4A0A71B88}" destId="{7C6CC65D-946E-4C33-93F2-E409870301FB}" srcOrd="2" destOrd="0" presId="urn:microsoft.com/office/officeart/2005/8/layout/vList2"/>
    <dgm:cxn modelId="{78F3D7FD-513F-41EE-8C5A-74BFFB75482B}" type="presParOf" srcId="{A87992C0-3136-4925-BCD6-9EA4A0A71B88}" destId="{C3E55563-F011-4F8A-8B06-EAE4FA175408}" srcOrd="3" destOrd="0" presId="urn:microsoft.com/office/officeart/2005/8/layout/vList2"/>
    <dgm:cxn modelId="{2F6B3D37-B14A-4960-A240-250907498C5A}" type="presParOf" srcId="{A87992C0-3136-4925-BCD6-9EA4A0A71B88}" destId="{E34E5969-7BE7-4E64-8C78-604C486DFBF6}" srcOrd="4" destOrd="0" presId="urn:microsoft.com/office/officeart/2005/8/layout/vList2"/>
    <dgm:cxn modelId="{BBDED4D9-A677-4D5A-9AEA-EEA30981AE0F}" type="presParOf" srcId="{A87992C0-3136-4925-BCD6-9EA4A0A71B88}" destId="{E1F20321-66EB-42B8-825F-E99257FD06D0}" srcOrd="5" destOrd="0" presId="urn:microsoft.com/office/officeart/2005/8/layout/vList2"/>
    <dgm:cxn modelId="{E24E685E-87DB-4CCE-85D5-073933D39C11}" type="presParOf" srcId="{A87992C0-3136-4925-BCD6-9EA4A0A71B88}" destId="{9CD19574-9190-4A46-BD15-DE00FDCD8257}" srcOrd="6" destOrd="0" presId="urn:microsoft.com/office/officeart/2005/8/layout/vList2"/>
    <dgm:cxn modelId="{BD75B418-4EFE-4842-98BD-65999B70AF46}" type="presParOf" srcId="{A87992C0-3136-4925-BCD6-9EA4A0A71B88}" destId="{03DB9338-8C7D-47FA-8615-AE9CF2A8F39D}" srcOrd="7" destOrd="0" presId="urn:microsoft.com/office/officeart/2005/8/layout/vList2"/>
    <dgm:cxn modelId="{D91BFD1B-FD99-4664-B99A-BB7DEA04B9D7}" type="presParOf" srcId="{A87992C0-3136-4925-BCD6-9EA4A0A71B88}" destId="{17440074-0474-4B7A-AA6B-BD7C00E9296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C62F5D-D9C5-4905-A859-B5B2ADD5F493}">
      <dsp:nvSpPr>
        <dsp:cNvPr id="0" name=""/>
        <dsp:cNvSpPr/>
      </dsp:nvSpPr>
      <dsp:spPr>
        <a:xfrm>
          <a:off x="11897" y="230064"/>
          <a:ext cx="6221470" cy="11056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Meet and talk to employers to find out if …</a:t>
          </a:r>
          <a:endParaRPr lang="en-US" sz="2700" kern="1200" dirty="0"/>
        </a:p>
      </dsp:txBody>
      <dsp:txXfrm>
        <a:off x="65870" y="284037"/>
        <a:ext cx="6113524" cy="997704"/>
      </dsp:txXfrm>
    </dsp:sp>
    <dsp:sp modelId="{7C6CC65D-946E-4C33-93F2-E409870301FB}">
      <dsp:nvSpPr>
        <dsp:cNvPr id="0" name=""/>
        <dsp:cNvSpPr/>
      </dsp:nvSpPr>
      <dsp:spPr>
        <a:xfrm>
          <a:off x="0" y="1413474"/>
          <a:ext cx="6245265" cy="1105650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1. They have any current vacancies?</a:t>
          </a:r>
          <a:endParaRPr lang="en-US" sz="2700" kern="1200" dirty="0"/>
        </a:p>
      </dsp:txBody>
      <dsp:txXfrm>
        <a:off x="53973" y="1467447"/>
        <a:ext cx="6137319" cy="997704"/>
      </dsp:txXfrm>
    </dsp:sp>
    <dsp:sp modelId="{E34E5969-7BE7-4E64-8C78-604C486DFBF6}">
      <dsp:nvSpPr>
        <dsp:cNvPr id="0" name=""/>
        <dsp:cNvSpPr/>
      </dsp:nvSpPr>
      <dsp:spPr>
        <a:xfrm>
          <a:off x="0" y="2596885"/>
          <a:ext cx="6245265" cy="1105650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2. If not when does their recruitment cycle/window typically open?</a:t>
          </a:r>
          <a:endParaRPr lang="en-US" sz="2700" kern="1200"/>
        </a:p>
      </dsp:txBody>
      <dsp:txXfrm>
        <a:off x="53973" y="2650858"/>
        <a:ext cx="6137319" cy="997704"/>
      </dsp:txXfrm>
    </dsp:sp>
    <dsp:sp modelId="{9CD19574-9190-4A46-BD15-DE00FDCD8257}">
      <dsp:nvSpPr>
        <dsp:cNvPr id="0" name=""/>
        <dsp:cNvSpPr/>
      </dsp:nvSpPr>
      <dsp:spPr>
        <a:xfrm>
          <a:off x="0" y="3780295"/>
          <a:ext cx="6245265" cy="1105650"/>
        </a:xfrm>
        <a:prstGeom prst="roundRect">
          <a:avLst/>
        </a:prstGeom>
        <a:solidFill>
          <a:schemeClr val="accent2">
            <a:hueOff val="4622474"/>
            <a:satOff val="0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What types of degree disciplines do they want?</a:t>
          </a:r>
          <a:endParaRPr lang="en-US" sz="2700" kern="1200"/>
        </a:p>
      </dsp:txBody>
      <dsp:txXfrm>
        <a:off x="53973" y="3834268"/>
        <a:ext cx="6137319" cy="997704"/>
      </dsp:txXfrm>
    </dsp:sp>
    <dsp:sp modelId="{17440074-0474-4B7A-AA6B-BD7C00E92969}">
      <dsp:nvSpPr>
        <dsp:cNvPr id="0" name=""/>
        <dsp:cNvSpPr/>
      </dsp:nvSpPr>
      <dsp:spPr>
        <a:xfrm>
          <a:off x="0" y="4963704"/>
          <a:ext cx="6245265" cy="110565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What types of roles are there for new Computer &amp; IT graduates?</a:t>
          </a:r>
          <a:endParaRPr lang="en-US" sz="2700" kern="1200" dirty="0"/>
        </a:p>
      </dsp:txBody>
      <dsp:txXfrm>
        <a:off x="53973" y="5017677"/>
        <a:ext cx="6137319" cy="9977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440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3156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2363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5107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6232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959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904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133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1290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315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841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3/16/2023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40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technofaq.org/posts/2020/09/the-fashion-of-the-future-what-will-tech-bring-next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C4E1E-843D-4843-8A5E-5C83C4355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1598246"/>
            <a:ext cx="4412419" cy="3626217"/>
          </a:xfrm>
        </p:spPr>
        <p:txBody>
          <a:bodyPr anchor="t">
            <a:normAutofit/>
          </a:bodyPr>
          <a:lstStyle/>
          <a:p>
            <a:pPr algn="r"/>
            <a:r>
              <a:rPr lang="en-GB" sz="5000">
                <a:solidFill>
                  <a:schemeClr val="bg1"/>
                </a:solidFill>
              </a:rPr>
              <a:t>Making the most of Your Careers Fair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FA87E4-1412-45BE-B99F-5B08E3289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50213"/>
            <a:ext cx="4412417" cy="1031537"/>
          </a:xfrm>
        </p:spPr>
        <p:txBody>
          <a:bodyPr>
            <a:normAutofit/>
          </a:bodyPr>
          <a:lstStyle/>
          <a:p>
            <a:pPr algn="r"/>
            <a:r>
              <a:rPr lang="en-GB" sz="1500">
                <a:solidFill>
                  <a:schemeClr val="bg1"/>
                </a:solidFill>
              </a:rPr>
              <a:t>Weds 22</a:t>
            </a:r>
            <a:r>
              <a:rPr lang="en-GB" sz="1500" baseline="30000">
                <a:solidFill>
                  <a:schemeClr val="bg1"/>
                </a:solidFill>
              </a:rPr>
              <a:t>nd</a:t>
            </a:r>
            <a:r>
              <a:rPr lang="en-GB" sz="1500">
                <a:solidFill>
                  <a:schemeClr val="bg1"/>
                </a:solidFill>
              </a:rPr>
              <a:t> March 11.30 – 2.30</a:t>
            </a:r>
          </a:p>
          <a:p>
            <a:pPr algn="r"/>
            <a:endParaRPr lang="en-GB" sz="1500">
              <a:solidFill>
                <a:schemeClr val="bg1"/>
              </a:solidFill>
            </a:endParaRPr>
          </a:p>
          <a:p>
            <a:pPr algn="r"/>
            <a:r>
              <a:rPr lang="en-GB" sz="1500">
                <a:solidFill>
                  <a:schemeClr val="bg1"/>
                </a:solidFill>
              </a:rPr>
              <a:t>IQ building Room 002</a:t>
            </a:r>
          </a:p>
        </p:txBody>
      </p:sp>
      <p:sp>
        <p:nvSpPr>
          <p:cNvPr id="36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3">
            <a:extLst>
              <a:ext uri="{FF2B5EF4-FFF2-40B4-BE49-F238E27FC236}">
                <a16:creationId xmlns:a16="http://schemas.microsoft.com/office/drawing/2014/main" id="{3E699682-7ACA-648D-4C78-5F08B88E5E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11" r="1" b="7760"/>
          <a:stretch/>
        </p:blipFill>
        <p:spPr>
          <a:xfrm>
            <a:off x="5986926" y="2422326"/>
            <a:ext cx="5569864" cy="3135343"/>
          </a:xfrm>
          <a:prstGeom prst="rect">
            <a:avLst/>
          </a:prstGeom>
        </p:spPr>
      </p:pic>
      <p:sp>
        <p:nvSpPr>
          <p:cNvPr id="40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BA040DB6-263B-4B8F-88A4-8CFBD55D75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05856" y="2436720"/>
            <a:ext cx="5650931" cy="3135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7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D1F2F-D055-4F43-A5B5-5AF7AC9DD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/>
              <a:t>Purpose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AF3F07-D82A-2D73-291B-AADE53F19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0440889"/>
              </p:ext>
            </p:extLst>
          </p:nvPr>
        </p:nvGraphicFramePr>
        <p:xfrm>
          <a:off x="5108535" y="360728"/>
          <a:ext cx="6245265" cy="6299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6672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DCAA7-FBAA-481D-9B2F-429D36A71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432"/>
            <a:ext cx="10515600" cy="69150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/>
              <a:t>What IT interested employers are confirmed?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A836A-31D8-462E-92A2-24AD9A3A8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934720"/>
            <a:ext cx="11306387" cy="5835849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AIRBUS</a:t>
            </a:r>
            <a:r>
              <a:rPr lang="en-GB" b="1" dirty="0"/>
              <a:t> </a:t>
            </a:r>
            <a:r>
              <a:rPr lang="en-GB" dirty="0"/>
              <a:t>					</a:t>
            </a:r>
            <a:r>
              <a:rPr lang="en-GB" sz="2000" dirty="0"/>
              <a:t>want Cyber Security 	&amp;	Mech </a:t>
            </a:r>
            <a:r>
              <a:rPr lang="en-GB" sz="2000" dirty="0" err="1"/>
              <a:t>Eng</a:t>
            </a:r>
            <a:endParaRPr lang="en-GB" sz="2000" dirty="0"/>
          </a:p>
          <a:p>
            <a:endParaRPr lang="en-GB" sz="800" dirty="0"/>
          </a:p>
          <a:p>
            <a:r>
              <a:rPr lang="en-GB" sz="2400" b="1" dirty="0"/>
              <a:t>CELSA Steel</a:t>
            </a:r>
            <a:r>
              <a:rPr lang="en-GB" dirty="0"/>
              <a:t>				</a:t>
            </a:r>
            <a:r>
              <a:rPr lang="en-GB" sz="2000" dirty="0"/>
              <a:t>want IT/computers	&amp;	Mech </a:t>
            </a:r>
            <a:r>
              <a:rPr lang="en-GB" sz="2000" dirty="0" err="1"/>
              <a:t>Eng</a:t>
            </a:r>
            <a:endParaRPr lang="en-GB" sz="2000" dirty="0"/>
          </a:p>
          <a:p>
            <a:endParaRPr lang="en-GB" sz="800" dirty="0"/>
          </a:p>
          <a:p>
            <a:r>
              <a:rPr lang="en-GB" sz="2400" b="1" dirty="0"/>
              <a:t>Digital Health Care Wales</a:t>
            </a:r>
            <a:r>
              <a:rPr lang="en-GB" dirty="0"/>
              <a:t>		</a:t>
            </a:r>
            <a:r>
              <a:rPr lang="en-GB" sz="2000" dirty="0"/>
              <a:t>Want Software Engineers &amp; all IT/Computers</a:t>
            </a:r>
          </a:p>
          <a:p>
            <a:endParaRPr lang="en-GB" sz="2000" dirty="0"/>
          </a:p>
          <a:p>
            <a:r>
              <a:rPr lang="en-GB" sz="2400" b="1" dirty="0"/>
              <a:t>DVLA</a:t>
            </a:r>
            <a:r>
              <a:rPr lang="en-GB" dirty="0"/>
              <a:t>					</a:t>
            </a:r>
            <a:r>
              <a:rPr lang="en-GB" sz="2000" dirty="0"/>
              <a:t>As above</a:t>
            </a:r>
          </a:p>
          <a:p>
            <a:endParaRPr lang="en-GB" sz="800" dirty="0"/>
          </a:p>
          <a:p>
            <a:r>
              <a:rPr lang="en-GB" sz="2400" b="1" dirty="0"/>
              <a:t>Environment Platform Wales</a:t>
            </a:r>
            <a:r>
              <a:rPr lang="en-GB" dirty="0"/>
              <a:t>		</a:t>
            </a:r>
            <a:r>
              <a:rPr lang="en-GB" sz="2000" dirty="0"/>
              <a:t>All IT and Electrical </a:t>
            </a:r>
            <a:r>
              <a:rPr lang="en-GB" sz="2000" dirty="0" err="1"/>
              <a:t>Eng</a:t>
            </a:r>
            <a:endParaRPr lang="en-GB" sz="2000" dirty="0"/>
          </a:p>
          <a:p>
            <a:endParaRPr lang="en-GB" sz="800" dirty="0"/>
          </a:p>
          <a:p>
            <a:r>
              <a:rPr lang="en-GB" sz="2400" b="1" dirty="0"/>
              <a:t>South Wales Police</a:t>
            </a:r>
            <a:r>
              <a:rPr lang="en-GB" sz="2400" dirty="0"/>
              <a:t>	</a:t>
            </a:r>
            <a:r>
              <a:rPr lang="en-GB" dirty="0"/>
              <a:t>		</a:t>
            </a:r>
            <a:r>
              <a:rPr lang="en-GB" sz="2000" dirty="0"/>
              <a:t>General Computers and Cyber Security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b="1" dirty="0"/>
              <a:t>Sony Digital</a:t>
            </a:r>
            <a:r>
              <a:rPr lang="en-GB" sz="2000" b="1" dirty="0"/>
              <a:t>	</a:t>
            </a:r>
            <a:r>
              <a:rPr lang="en-GB" sz="2000" dirty="0"/>
              <a:t>			Computer Science  &amp; All IT &amp; Electrical </a:t>
            </a:r>
            <a:r>
              <a:rPr lang="en-GB" sz="2000"/>
              <a:t>Eng</a:t>
            </a:r>
            <a:endParaRPr lang="en-GB" sz="2000" dirty="0"/>
          </a:p>
          <a:p>
            <a:endParaRPr lang="en-GB" sz="800" dirty="0"/>
          </a:p>
          <a:p>
            <a:r>
              <a:rPr lang="en-GB" sz="2400" b="1" dirty="0" err="1"/>
              <a:t>RanGam</a:t>
            </a:r>
            <a:r>
              <a:rPr lang="en-GB" sz="2400" b="1" dirty="0"/>
              <a:t> Recruitment			</a:t>
            </a:r>
            <a:r>
              <a:rPr lang="en-GB" sz="2000" dirty="0"/>
              <a:t>All IT ( have 104 live vacancies!)</a:t>
            </a:r>
          </a:p>
        </p:txBody>
      </p:sp>
    </p:spTree>
    <p:extLst>
      <p:ext uri="{BB962C8B-B14F-4D97-AF65-F5344CB8AC3E}">
        <p14:creationId xmlns:p14="http://schemas.microsoft.com/office/powerpoint/2010/main" val="757154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4C72D-9CB3-4F66-96B6-3C37EE81844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Second Years – Questions to 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3C56F-E04B-4587-9B75-5BFFC94FA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Do they offer work experience / internships /placements / summer work experience placements?</a:t>
            </a:r>
          </a:p>
          <a:p>
            <a:endParaRPr lang="en-GB" dirty="0"/>
          </a:p>
          <a:p>
            <a:r>
              <a:rPr lang="en-GB" dirty="0"/>
              <a:t>What degree disciplines do they particularly want/need?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How do I apply to volunteer with you? </a:t>
            </a:r>
          </a:p>
          <a:p>
            <a:pPr marL="0" indent="0">
              <a:buNone/>
            </a:pPr>
            <a:endParaRPr lang="en-GB" sz="2200" dirty="0">
              <a:solidFill>
                <a:srgbClr val="FF0000"/>
              </a:solidFill>
            </a:endParaRPr>
          </a:p>
          <a:p>
            <a:r>
              <a:rPr lang="en-GB" dirty="0"/>
              <a:t>Who would I ask /write to /contact to arrange work experience?</a:t>
            </a:r>
          </a:p>
          <a:p>
            <a:pPr marL="0" indent="0" algn="ctr">
              <a:buNone/>
            </a:pPr>
            <a:r>
              <a:rPr lang="en-GB" dirty="0"/>
              <a:t>DON’T FORGET TO TELL THEM ABOUT OUR CAREER DEVELOPMENT BURSARY SCHEME!  - </a:t>
            </a:r>
          </a:p>
          <a:p>
            <a:pPr marL="457200" lvl="1" indent="0">
              <a:buNone/>
            </a:pPr>
            <a:r>
              <a:rPr lang="en-GB" dirty="0"/>
              <a:t>Money for travel and accommodation to gain professional level work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697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E7D65-3178-4BE2-8E18-F00436F4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538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Questions for Final Year Students.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B6FB5-2C9B-4503-B937-B4204A793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5013"/>
            <a:ext cx="10515600" cy="551349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Can you tell me a little about the company and what your new graduates typically do?</a:t>
            </a:r>
          </a:p>
          <a:p>
            <a:endParaRPr lang="en-GB" sz="1200" dirty="0"/>
          </a:p>
          <a:p>
            <a:r>
              <a:rPr lang="en-GB" dirty="0"/>
              <a:t>Do you have any current vacancies for new graduates, if not when does your recruitment cycle open up again?</a:t>
            </a:r>
          </a:p>
          <a:p>
            <a:endParaRPr lang="en-GB" sz="1200" dirty="0"/>
          </a:p>
          <a:p>
            <a:r>
              <a:rPr lang="en-GB" dirty="0"/>
              <a:t>Where do you typically advertise your vacancies?</a:t>
            </a:r>
          </a:p>
          <a:p>
            <a:endParaRPr lang="en-GB" sz="1200" dirty="0"/>
          </a:p>
          <a:p>
            <a:r>
              <a:rPr lang="en-GB" dirty="0"/>
              <a:t>What degree disciplines do you  particularly want/need?</a:t>
            </a:r>
          </a:p>
          <a:p>
            <a:endParaRPr lang="en-GB" sz="1300" dirty="0"/>
          </a:p>
          <a:p>
            <a:r>
              <a:rPr lang="en-GB" dirty="0"/>
              <a:t>What roles do you have for new graduates?</a:t>
            </a:r>
          </a:p>
          <a:p>
            <a:endParaRPr lang="en-GB" sz="1300" dirty="0"/>
          </a:p>
          <a:p>
            <a:r>
              <a:rPr lang="en-GB" dirty="0"/>
              <a:t>Can you tell me a bit about the training you provide for graduates?</a:t>
            </a:r>
          </a:p>
          <a:p>
            <a:endParaRPr lang="en-GB" sz="1300" dirty="0"/>
          </a:p>
          <a:p>
            <a:r>
              <a:rPr lang="en-GB" dirty="0"/>
              <a:t>Who would I ask /write to /contact to arrange work experience?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2100" dirty="0"/>
              <a:t>DON’T FORGET TO TELL THEM ABOUT OUR CAREER DEVELOPMENT BURSARY SCHEME!  - </a:t>
            </a:r>
          </a:p>
          <a:p>
            <a:pPr marL="457200" lvl="1" indent="0">
              <a:buNone/>
            </a:pPr>
            <a:r>
              <a:rPr lang="en-GB" sz="2100" dirty="0"/>
              <a:t>Money for travel and accommodation to gain professional level work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819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142DC-489A-4342-B4B3-883C5E38757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DRESS CODE!!!!!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97EEE-A5BA-4457-A9F4-89752BB74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445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SMART CASUAL for second years and below</a:t>
            </a:r>
          </a:p>
          <a:p>
            <a:r>
              <a:rPr lang="en-GB" dirty="0"/>
              <a:t>Smart jeans and a polo shirt or plain tee shirt</a:t>
            </a:r>
          </a:p>
          <a:p>
            <a:endParaRPr lang="en-GB" dirty="0"/>
          </a:p>
          <a:p>
            <a:r>
              <a:rPr lang="en-GB" dirty="0"/>
              <a:t>SMART for Final years ( Preferably not jeans !and no tee shirts)</a:t>
            </a:r>
          </a:p>
          <a:p>
            <a:pPr>
              <a:buFontTx/>
              <a:buChar char="-"/>
            </a:pPr>
            <a:r>
              <a:rPr lang="en-GB" dirty="0"/>
              <a:t>Shirt and tie would be great if you don’t have that,  smart trousers and a polo shirt – </a:t>
            </a:r>
          </a:p>
          <a:p>
            <a:pPr>
              <a:buFontTx/>
              <a:buChar char="-"/>
            </a:pPr>
            <a:endParaRPr lang="en-GB" dirty="0"/>
          </a:p>
          <a:p>
            <a:pPr algn="ctr">
              <a:buFontTx/>
              <a:buChar char="-"/>
            </a:pPr>
            <a:r>
              <a:rPr lang="en-GB" dirty="0"/>
              <a:t>its about making a  </a:t>
            </a:r>
            <a:r>
              <a:rPr lang="en-GB" dirty="0">
                <a:solidFill>
                  <a:srgbClr val="FF0000"/>
                </a:solidFill>
              </a:rPr>
              <a:t>PROFESSIONAL </a:t>
            </a:r>
            <a:r>
              <a:rPr lang="en-GB" dirty="0"/>
              <a:t>FIRST IMPRESSION – </a:t>
            </a:r>
          </a:p>
          <a:p>
            <a:pPr algn="ctr">
              <a:buFontTx/>
              <a:buChar char="-"/>
            </a:pPr>
            <a:r>
              <a:rPr lang="en-GB" dirty="0"/>
              <a:t>you only get </a:t>
            </a:r>
            <a:r>
              <a:rPr lang="en-GB" dirty="0">
                <a:solidFill>
                  <a:srgbClr val="FF0000"/>
                </a:solidFill>
              </a:rPr>
              <a:t>one</a:t>
            </a:r>
            <a:r>
              <a:rPr lang="en-GB" dirty="0"/>
              <a:t> chance to make a good first impression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TAKE COPIES OF YOUR CV WITH YOU!!!!!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243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2C7D9-2F54-43C5-A262-38477A0A021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BCS - your professional body!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71359-8833-4305-ABE6-6E7AD1A42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invited them!</a:t>
            </a:r>
          </a:p>
          <a:p>
            <a:endParaRPr lang="en-GB" dirty="0"/>
          </a:p>
          <a:p>
            <a:r>
              <a:rPr lang="en-GB" dirty="0"/>
              <a:t>No reply yet to my email approaches ! </a:t>
            </a:r>
          </a:p>
          <a:p>
            <a:r>
              <a:rPr lang="en-GB" dirty="0"/>
              <a:t>If they do </a:t>
            </a:r>
            <a:r>
              <a:rPr lang="en-GB" dirty="0" err="1"/>
              <a:t>attendGo</a:t>
            </a:r>
            <a:r>
              <a:rPr lang="en-GB" dirty="0"/>
              <a:t> and talk to them about what training and conferences are coming up </a:t>
            </a:r>
          </a:p>
          <a:p>
            <a:endParaRPr lang="en-GB" dirty="0"/>
          </a:p>
          <a:p>
            <a:r>
              <a:rPr lang="en-GB" dirty="0"/>
              <a:t>Tell them about the money for training under our career development bursary!</a:t>
            </a:r>
          </a:p>
        </p:txBody>
      </p:sp>
    </p:spTree>
    <p:extLst>
      <p:ext uri="{BB962C8B-B14F-4D97-AF65-F5344CB8AC3E}">
        <p14:creationId xmlns:p14="http://schemas.microsoft.com/office/powerpoint/2010/main" val="103510098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507</Words>
  <Application>Microsoft Office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Univers</vt:lpstr>
      <vt:lpstr>GradientVTI</vt:lpstr>
      <vt:lpstr>Making the most of Your Careers Fair</vt:lpstr>
      <vt:lpstr>Purpose</vt:lpstr>
      <vt:lpstr>What IT interested employers are confirmed?</vt:lpstr>
      <vt:lpstr>Second Years – Questions to ask</vt:lpstr>
      <vt:lpstr>Questions for Final Year Students.</vt:lpstr>
      <vt:lpstr>DRESS CODE!!!!!</vt:lpstr>
      <vt:lpstr>BCS - your professional body!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the most of Your Careers Fair</dc:title>
  <dc:creator>Melanie Hall</dc:creator>
  <cp:lastModifiedBy>Melanie Hall</cp:lastModifiedBy>
  <cp:revision>5</cp:revision>
  <dcterms:created xsi:type="dcterms:W3CDTF">2023-03-15T22:28:15Z</dcterms:created>
  <dcterms:modified xsi:type="dcterms:W3CDTF">2023-03-16T13:11:05Z</dcterms:modified>
</cp:coreProperties>
</file>