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2C6EAB-EC2A-881F-1568-B099CE2AA427}" v="1" dt="2023-09-19T17:05:59.852"/>
    <p1510:client id="{46E480CB-BD44-B8A1-DB16-68BCEA20545B}" v="50" dt="2023-09-18T16:44:28.427"/>
    <p1510:client id="{72FCD41C-6C88-47DE-C982-E525BE85D1A0}" v="5717" dt="2023-09-18T13:41:41.068"/>
    <p1510:client id="{9C80C4E0-ABA8-543A-0452-4FDE75236AFD}" v="103" dt="2023-09-19T17:41:56.504"/>
    <p1510:client id="{AD06BDAA-5E1F-4C96-FDAA-D426156D643C}" v="48" dt="2023-09-24T10:00:24.898"/>
    <p1510:client id="{C6259E97-400E-BC79-84E3-11CCD4DF9CE5}" v="678" dt="2023-09-19T20:05:34.393"/>
    <p1510:client id="{CF3D22AE-6507-A16C-ADDC-8503AFFD9EF1}" v="672" dt="2023-09-24T09:42:01.208"/>
    <p1510:client id="{D31C1B3B-9286-935C-E4CB-BCE554AE8404}" v="938" dt="2023-09-12T13:39:10.828"/>
    <p1510:client id="{EB8DA995-7B7B-B403-E01D-53A0F4AC9142}" v="1400" dt="2023-09-19T13:50:34.6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4" d="100"/>
          <a:sy n="114" d="100"/>
        </p:scale>
        <p:origin x="186"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library.soton.ac.uk/sash/introduction-to-research-skills" TargetMode="External"/><Relationship Id="rId3" Type="http://schemas.openxmlformats.org/officeDocument/2006/relationships/hyperlink" Target="https://www-citethemrightonline-com.ezproxy.uwtsd.ac.uk/article?docid=b-9781350928060&amp;tocid=b-9781350928060-which-sources-should-you-use" TargetMode="External"/><Relationship Id="rId7" Type="http://schemas.openxmlformats.org/officeDocument/2006/relationships/hyperlink" Target="https://www.ox.ac.uk/students/academic/guidance/skills/plagiarism" TargetMode="External"/><Relationship Id="rId2" Type="http://schemas.openxmlformats.org/officeDocument/2006/relationships/hyperlink" Target="https://www-citethemrightonline-com.ezproxy.uwtsd.ac.uk/article?docid=b-9781350928060&amp;tocid=b-9781350928060-what-is-referencing" TargetMode="External"/><Relationship Id="rId1" Type="http://schemas.openxmlformats.org/officeDocument/2006/relationships/slideLayout" Target="../slideLayouts/slideLayout7.xml"/><Relationship Id="rId6" Type="http://schemas.openxmlformats.org/officeDocument/2006/relationships/hyperlink" Target="https://www.universityofgalway.ie/academic-skills/readingandresearch/" TargetMode="External"/><Relationship Id="rId5" Type="http://schemas.openxmlformats.org/officeDocument/2006/relationships/hyperlink" Target="https://info.lse.ac.uk/current-students/Assets/Articles/10-Tips-on-note-taking-during-lectures" TargetMode="External"/><Relationship Id="rId4" Type="http://schemas.openxmlformats.org/officeDocument/2006/relationships/hyperlink" Target="https://doi.org/10.1016/j.heliyon.2023.e1377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E13F5C-EFD8-A668-5B31-6D0F637C7F67}"/>
              </a:ext>
            </a:extLst>
          </p:cNvPr>
          <p:cNvSpPr txBox="1"/>
          <p:nvPr/>
        </p:nvSpPr>
        <p:spPr>
          <a:xfrm>
            <a:off x="1872073" y="84666"/>
            <a:ext cx="8269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dirty="0">
                <a:cs typeface="Calibri"/>
              </a:rPr>
              <a:t>Skills and personal qualities that support academic study.</a:t>
            </a:r>
          </a:p>
        </p:txBody>
      </p:sp>
      <p:sp>
        <p:nvSpPr>
          <p:cNvPr id="5" name="TextBox 4">
            <a:extLst>
              <a:ext uri="{FF2B5EF4-FFF2-40B4-BE49-F238E27FC236}">
                <a16:creationId xmlns:a16="http://schemas.microsoft.com/office/drawing/2014/main" id="{4446F815-883F-3CAE-6708-BE906FE50F2A}"/>
              </a:ext>
            </a:extLst>
          </p:cNvPr>
          <p:cNvSpPr txBox="1"/>
          <p:nvPr/>
        </p:nvSpPr>
        <p:spPr>
          <a:xfrm>
            <a:off x="11241851" y="-37630"/>
            <a:ext cx="950148"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2317778</a:t>
            </a:r>
          </a:p>
          <a:p>
            <a:r>
              <a:rPr lang="en-US" sz="1000" dirty="0">
                <a:cs typeface="Calibri"/>
              </a:rPr>
              <a:t>ECEY4008 C</a:t>
            </a:r>
          </a:p>
          <a:p>
            <a:r>
              <a:rPr lang="en-US" sz="1000" dirty="0">
                <a:cs typeface="Calibri"/>
              </a:rPr>
              <a:t>999 words</a:t>
            </a:r>
          </a:p>
        </p:txBody>
      </p:sp>
      <p:sp>
        <p:nvSpPr>
          <p:cNvPr id="6" name="TextBox 5">
            <a:extLst>
              <a:ext uri="{FF2B5EF4-FFF2-40B4-BE49-F238E27FC236}">
                <a16:creationId xmlns:a16="http://schemas.microsoft.com/office/drawing/2014/main" id="{412D20A3-326F-6EA6-842D-C43D93640CC9}"/>
              </a:ext>
            </a:extLst>
          </p:cNvPr>
          <p:cNvSpPr txBox="1"/>
          <p:nvPr/>
        </p:nvSpPr>
        <p:spPr>
          <a:xfrm>
            <a:off x="122296" y="489185"/>
            <a:ext cx="11947407" cy="769441"/>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b="1" dirty="0">
                <a:latin typeface="Calibri"/>
                <a:cs typeface="Calibri"/>
              </a:rPr>
              <a:t>Introduction:</a:t>
            </a:r>
          </a:p>
          <a:p>
            <a:r>
              <a:rPr lang="en-US" sz="1100" dirty="0">
                <a:latin typeface="Calibri"/>
                <a:cs typeface="Calibri"/>
              </a:rPr>
              <a:t>There are a variety of different skills and personal qualities that support academic study. There are many ways to make successful notes and it is important as students to be aware of these different ways so that we can work out which is best for us. Equally, we need to ensure our research is based on facts and come from valued sources to ensure its reliable. Furthermore, referencing and avoiding plagiarism is crucial to success as a student. Each topic is equally as important for success and in this academic poster, we are going to look at the reasons behind this whilst discussing three of them below. </a:t>
            </a:r>
          </a:p>
        </p:txBody>
      </p:sp>
      <p:sp>
        <p:nvSpPr>
          <p:cNvPr id="7" name="TextBox 6">
            <a:extLst>
              <a:ext uri="{FF2B5EF4-FFF2-40B4-BE49-F238E27FC236}">
                <a16:creationId xmlns:a16="http://schemas.microsoft.com/office/drawing/2014/main" id="{507F2574-E3E5-A270-EB88-0B6F2B01DC8A}"/>
              </a:ext>
            </a:extLst>
          </p:cNvPr>
          <p:cNvSpPr txBox="1"/>
          <p:nvPr/>
        </p:nvSpPr>
        <p:spPr>
          <a:xfrm>
            <a:off x="113348" y="5586509"/>
            <a:ext cx="11948667" cy="1092607"/>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b="1" dirty="0">
                <a:cs typeface="Calibri"/>
              </a:rPr>
              <a:t>Conclusion:</a:t>
            </a:r>
          </a:p>
          <a:p>
            <a:r>
              <a:rPr lang="en-US" sz="1100" dirty="0">
                <a:cs typeface="Calibri"/>
              </a:rPr>
              <a:t>We can see that there are a variety of different skills and personal qualities that support academic study, which all support each other. When researching, it is crucial for us to rewrite and paraphrase this research by note taking. Furthermore, we must keep a record of where exactly we are getting all our information from by ensuring that we are referencing this research correctly, which then ensures that we are avoiding plagiarism.  We can see how unique and important each of these individual skills are when supporting academic study and how we can use each one to develop our skills which is therefore furthering our knowledge. </a:t>
            </a:r>
          </a:p>
          <a:p>
            <a:endParaRPr lang="en-US" sz="1000" dirty="0">
              <a:cs typeface="Calibri"/>
            </a:endParaRPr>
          </a:p>
        </p:txBody>
      </p:sp>
      <p:sp>
        <p:nvSpPr>
          <p:cNvPr id="8" name="TextBox 7">
            <a:extLst>
              <a:ext uri="{FF2B5EF4-FFF2-40B4-BE49-F238E27FC236}">
                <a16:creationId xmlns:a16="http://schemas.microsoft.com/office/drawing/2014/main" id="{B8DFF473-AEE0-C507-ECE3-E8614A0D6BEC}"/>
              </a:ext>
            </a:extLst>
          </p:cNvPr>
          <p:cNvSpPr txBox="1"/>
          <p:nvPr/>
        </p:nvSpPr>
        <p:spPr>
          <a:xfrm>
            <a:off x="122984" y="1348127"/>
            <a:ext cx="3736921" cy="4154984"/>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cs typeface="Calibri"/>
              </a:rPr>
              <a:t>Research skills:</a:t>
            </a:r>
          </a:p>
          <a:p>
            <a:r>
              <a:rPr lang="en-US" sz="1100" dirty="0">
                <a:cs typeface="Calibri"/>
              </a:rPr>
              <a:t>We should be using the library as a starting point for most research (Cottrell, 2019). Barrow and Westrup (2019) explains about how and why reading is important when studying through gaining facts and being able to delve deeper into a subject. According to Cottrell (2019), there are many places to find our information for our research. These include reading, course handbooks, resources and authors mentioned by your tutors, references from these sources as well as online sources (Cottrell, 2019). When researching online it is important to use credible and reliable academic sources, such as Google Scholar search engine (Cottrell, 2019). When researching, you need to use keywords related to the subject and be precise about the words that you are using to get the best results for your topic (University of Southampton, 2023). We need to be using academic sources in our research and Barrow and Westrup (2019) explains this as information that has come from someone who is an expert in this field. According to </a:t>
            </a:r>
            <a:r>
              <a:rPr lang="en-US" sz="1100" err="1">
                <a:cs typeface="Calibri"/>
              </a:rPr>
              <a:t>Ipanaque</a:t>
            </a:r>
            <a:r>
              <a:rPr lang="en-US" sz="1100" dirty="0">
                <a:cs typeface="Calibri"/>
              </a:rPr>
              <a:t>-Zapata (2023), university students need to be able to grow their research skills to gain any further knowledge of a topic which therefore develops their critical thinking skills. The University of Galway (2023) states that the aim for all academic research is for us to be able to say things with scholar about the subject we are discussing.</a:t>
            </a:r>
          </a:p>
        </p:txBody>
      </p:sp>
      <p:sp>
        <p:nvSpPr>
          <p:cNvPr id="9" name="TextBox 8">
            <a:extLst>
              <a:ext uri="{FF2B5EF4-FFF2-40B4-BE49-F238E27FC236}">
                <a16:creationId xmlns:a16="http://schemas.microsoft.com/office/drawing/2014/main" id="{F699B21F-97B1-6786-805E-B735BB15E55A}"/>
              </a:ext>
            </a:extLst>
          </p:cNvPr>
          <p:cNvSpPr txBox="1"/>
          <p:nvPr/>
        </p:nvSpPr>
        <p:spPr>
          <a:xfrm>
            <a:off x="3907631" y="1348127"/>
            <a:ext cx="4507752" cy="2970044"/>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cs typeface="Calibri" panose="020F0502020204030204"/>
              </a:rPr>
              <a:t>Note taking:</a:t>
            </a:r>
            <a:r>
              <a:rPr lang="en-US" sz="1100" dirty="0">
                <a:cs typeface="Calibri" panose="020F0502020204030204"/>
              </a:rPr>
              <a:t> </a:t>
            </a:r>
          </a:p>
          <a:p>
            <a:r>
              <a:rPr lang="en-US" sz="1100" dirty="0">
                <a:cs typeface="Calibri" panose="020F0502020204030204"/>
              </a:rPr>
              <a:t>McPherson (2018, p.6) defines note-taking as "a strategy for making information meaningful". One way to take effective notes during taught sessions is to ensure you use key words and don't try and write everything out from the session (Cottrell, 2019). Barrow and Westrup (2019) states that it is important to understand that note taking is slightly different to note making, as note taking would be more what we do during lectures, whereas note making is what we would do after to show our understanding of a certain subject. Barrow and Westrup (2019) also states that we should always be thinking about what our purpose is when writing notes to make sure they're all relevant, whilst taking time to ensure they're organised and annotated in a way that we can understand them best. As stated by the London School of Economics and Political Science (2023), underlining or highlighting certain words that have been emphasized by lecturers is important when note taking as they will mean something important. McPherson (2018) states that it is important to think about what you are going to highlight and if this is going to bring value to you and your studies. </a:t>
            </a:r>
          </a:p>
        </p:txBody>
      </p:sp>
      <p:sp>
        <p:nvSpPr>
          <p:cNvPr id="10" name="TextBox 9">
            <a:extLst>
              <a:ext uri="{FF2B5EF4-FFF2-40B4-BE49-F238E27FC236}">
                <a16:creationId xmlns:a16="http://schemas.microsoft.com/office/drawing/2014/main" id="{D5FDAB54-8E35-9A0E-5E5C-E7C9024426B1}"/>
              </a:ext>
            </a:extLst>
          </p:cNvPr>
          <p:cNvSpPr txBox="1"/>
          <p:nvPr/>
        </p:nvSpPr>
        <p:spPr>
          <a:xfrm>
            <a:off x="8462765" y="1348127"/>
            <a:ext cx="3606364" cy="4154984"/>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cs typeface="Calibri"/>
              </a:rPr>
              <a:t>Referencing and avoiding plagiarism:</a:t>
            </a:r>
          </a:p>
          <a:p>
            <a:r>
              <a:rPr lang="en-US" sz="1100" dirty="0">
                <a:cs typeface="Calibri"/>
              </a:rPr>
              <a:t>Barrow and Westrup (2019, p.27) states that "Referencing is an academic skill whereby we document and record the various sources used to inform and contribute to a piece of work" which Is crucial when avoiding plagiarism. As a student it is crucial to show that we are reading a wider variety of information to show us understanding of the topics we are researching. According to Bloomsbury Publishing (2023a), referencing is a way to </a:t>
            </a:r>
            <a:r>
              <a:rPr lang="en-GB" sz="1100" dirty="0">
                <a:cs typeface="Calibri"/>
              </a:rPr>
              <a:t>recognise</a:t>
            </a:r>
            <a:r>
              <a:rPr lang="en-US" sz="1100" dirty="0">
                <a:cs typeface="Calibri"/>
              </a:rPr>
              <a:t> the work of others when using it in your work, whilst giving evidence of the source that you have received it from. We must ensure we reference all this information so that others are easily able to find it as well as showing 'good practice' and 'academic integrity' to avoid </a:t>
            </a:r>
            <a:r>
              <a:rPr lang="en-GB" sz="1100" dirty="0">
                <a:cs typeface="Calibri"/>
              </a:rPr>
              <a:t>plagiarising</a:t>
            </a:r>
            <a:r>
              <a:rPr lang="en-US" sz="1100" dirty="0">
                <a:cs typeface="Calibri"/>
              </a:rPr>
              <a:t> the work of others (Barrow and Westrup, 2019). Plagiarism is defined as using other people's words as your own, whether you meant to or not, without acknowledging the source (University of Oxford, 2023). This is a concern in academic writing as it can show a lack of honesty under 'academic integrity' (Barrow and Westrup, 2019). According to Cottrell (2019), the ways to avoid plagiarism would be to make sure we are always writing our notes in our own words, keep a note of where we got all the information from and write a full list of references after every piece of work. </a:t>
            </a:r>
          </a:p>
        </p:txBody>
      </p:sp>
      <p:pic>
        <p:nvPicPr>
          <p:cNvPr id="2" name="Picture 1" descr="A green leaf on a tree stump&#10;&#10;Description automatically generated">
            <a:extLst>
              <a:ext uri="{FF2B5EF4-FFF2-40B4-BE49-F238E27FC236}">
                <a16:creationId xmlns:a16="http://schemas.microsoft.com/office/drawing/2014/main" id="{23930E15-C214-330D-6E2B-E846AAD37001}"/>
              </a:ext>
            </a:extLst>
          </p:cNvPr>
          <p:cNvPicPr>
            <a:picLocks noChangeAspect="1"/>
          </p:cNvPicPr>
          <p:nvPr/>
        </p:nvPicPr>
        <p:blipFill>
          <a:blip r:embed="rId2"/>
          <a:stretch>
            <a:fillRect/>
          </a:stretch>
        </p:blipFill>
        <p:spPr>
          <a:xfrm>
            <a:off x="5086814" y="4386379"/>
            <a:ext cx="2018371" cy="1003144"/>
          </a:xfrm>
          <a:prstGeom prst="rect">
            <a:avLst/>
          </a:prstGeom>
        </p:spPr>
      </p:pic>
      <p:sp>
        <p:nvSpPr>
          <p:cNvPr id="3" name="TextBox 2">
            <a:extLst>
              <a:ext uri="{FF2B5EF4-FFF2-40B4-BE49-F238E27FC236}">
                <a16:creationId xmlns:a16="http://schemas.microsoft.com/office/drawing/2014/main" id="{85DC52D8-6D7D-5DF6-DF72-8E1AC968E43D}"/>
              </a:ext>
            </a:extLst>
          </p:cNvPr>
          <p:cNvSpPr txBox="1"/>
          <p:nvPr/>
        </p:nvSpPr>
        <p:spPr>
          <a:xfrm>
            <a:off x="4897243" y="5324708"/>
            <a:ext cx="25369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Calibri"/>
              </a:rPr>
              <a:t>(Source: Bloomsbury Publishing, 2023b)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6005F4-2FA8-0CFE-9E04-8EBEC2D4A914}"/>
              </a:ext>
            </a:extLst>
          </p:cNvPr>
          <p:cNvSpPr txBox="1"/>
          <p:nvPr/>
        </p:nvSpPr>
        <p:spPr>
          <a:xfrm>
            <a:off x="1219176" y="1002348"/>
            <a:ext cx="9664390"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Calibri"/>
              </a:rPr>
              <a:t>Barrow, C. and Westrup, R. (2019) </a:t>
            </a:r>
            <a:r>
              <a:rPr lang="en-US" sz="1100" i="1" dirty="0">
                <a:cs typeface="Calibri"/>
              </a:rPr>
              <a:t>Writing skills for education students. </a:t>
            </a:r>
            <a:r>
              <a:rPr lang="en-US" sz="1100" dirty="0">
                <a:cs typeface="Calibri"/>
              </a:rPr>
              <a:t>London: Red Globe Press.</a:t>
            </a:r>
          </a:p>
          <a:p>
            <a:endParaRPr lang="en-US" sz="1100" dirty="0">
              <a:cs typeface="Calibri"/>
            </a:endParaRPr>
          </a:p>
          <a:p>
            <a:r>
              <a:rPr lang="en-US" sz="1100" dirty="0">
                <a:cs typeface="Calibri"/>
              </a:rPr>
              <a:t>Bloomsbury Publishing (2023a) ‘Cite Them Right’, </a:t>
            </a:r>
            <a:r>
              <a:rPr lang="en-US" sz="1100" i="1" dirty="0">
                <a:cs typeface="Calibri"/>
              </a:rPr>
              <a:t>What is referencing?</a:t>
            </a:r>
            <a:r>
              <a:rPr lang="en-US" sz="1100" dirty="0">
                <a:cs typeface="Calibri"/>
              </a:rPr>
              <a:t>. Available at: </a:t>
            </a:r>
            <a:r>
              <a:rPr lang="en-US" sz="1100" u="sng" dirty="0">
                <a:solidFill>
                  <a:srgbClr val="0563C1"/>
                </a:solidFill>
                <a:cs typeface="Calibri"/>
                <a:hlinkClick r:id="rId2"/>
              </a:rPr>
              <a:t>https://www-citethemrightonline-com.ezproxy.uwtsd.ac.uk/article?docid=b-9781350928060&amp;tocid=b-9781350928060-what-is-referencing</a:t>
            </a:r>
            <a:r>
              <a:rPr lang="en-US" sz="1100" dirty="0">
                <a:cs typeface="Calibri"/>
              </a:rPr>
              <a:t> (Accessed: 19</a:t>
            </a:r>
            <a:r>
              <a:rPr lang="en-US" sz="1100" baseline="30000" dirty="0">
                <a:cs typeface="Calibri"/>
              </a:rPr>
              <a:t>th</a:t>
            </a:r>
            <a:r>
              <a:rPr lang="en-US" sz="1100" dirty="0">
                <a:cs typeface="Calibri"/>
              </a:rPr>
              <a:t> September 2023) </a:t>
            </a:r>
          </a:p>
          <a:p>
            <a:endParaRPr lang="en-US" sz="1100" dirty="0">
              <a:solidFill>
                <a:srgbClr val="000000"/>
              </a:solidFill>
              <a:cs typeface="Calibri"/>
            </a:endParaRPr>
          </a:p>
          <a:p>
            <a:r>
              <a:rPr lang="en-US" sz="1100" dirty="0">
                <a:solidFill>
                  <a:srgbClr val="1F1F1F"/>
                </a:solidFill>
                <a:cs typeface="Calibri"/>
              </a:rPr>
              <a:t>Bloomsbury Publishing (2023b) ‘Cite Them Right’, </a:t>
            </a:r>
            <a:r>
              <a:rPr lang="en-US" sz="1100" i="1" dirty="0">
                <a:solidFill>
                  <a:srgbClr val="1F1F1F"/>
                </a:solidFill>
                <a:cs typeface="Calibri"/>
              </a:rPr>
              <a:t>Which sources should you use?. </a:t>
            </a:r>
            <a:r>
              <a:rPr lang="en-US" sz="1100" dirty="0">
                <a:solidFill>
                  <a:srgbClr val="1F1F1F"/>
                </a:solidFill>
                <a:cs typeface="Calibri"/>
              </a:rPr>
              <a:t>Available at: </a:t>
            </a:r>
            <a:r>
              <a:rPr lang="en-US" sz="1100" u="sng" dirty="0">
                <a:solidFill>
                  <a:srgbClr val="0563C1"/>
                </a:solidFill>
                <a:cs typeface="Calibri"/>
                <a:hlinkClick r:id="rId3"/>
              </a:rPr>
              <a:t>https://www-citethemrightonline-com.ezproxy.uwtsd.ac.uk/article?docid=b-9781350928060&amp;tocid=b-9781350928060-which-sources-should-you-use</a:t>
            </a:r>
            <a:r>
              <a:rPr lang="en-US" sz="1100" dirty="0">
                <a:solidFill>
                  <a:srgbClr val="1F1F1F"/>
                </a:solidFill>
                <a:cs typeface="Calibri"/>
              </a:rPr>
              <a:t> (Accessed: 19</a:t>
            </a:r>
            <a:r>
              <a:rPr lang="en-US" sz="1100" baseline="30000" dirty="0">
                <a:solidFill>
                  <a:srgbClr val="1F1F1F"/>
                </a:solidFill>
                <a:cs typeface="Calibri"/>
              </a:rPr>
              <a:t>th</a:t>
            </a:r>
            <a:r>
              <a:rPr lang="en-US" sz="1100" dirty="0">
                <a:solidFill>
                  <a:srgbClr val="1F1F1F"/>
                </a:solidFill>
                <a:cs typeface="Calibri"/>
              </a:rPr>
              <a:t> September 2023)</a:t>
            </a:r>
          </a:p>
          <a:p>
            <a:endParaRPr lang="en-US" sz="1100" dirty="0">
              <a:solidFill>
                <a:srgbClr val="1F1F1F"/>
              </a:solidFill>
              <a:cs typeface="Calibri"/>
            </a:endParaRPr>
          </a:p>
          <a:p>
            <a:r>
              <a:rPr lang="en-US" sz="1100" dirty="0">
                <a:cs typeface="Calibri"/>
              </a:rPr>
              <a:t>Cottrell, S. (2019) </a:t>
            </a:r>
            <a:r>
              <a:rPr lang="en-US" sz="1100" i="1" dirty="0">
                <a:cs typeface="Calibri"/>
              </a:rPr>
              <a:t>The study skills handbook. </a:t>
            </a:r>
            <a:r>
              <a:rPr lang="en-US" sz="1100" dirty="0">
                <a:cs typeface="Calibri"/>
              </a:rPr>
              <a:t>5</a:t>
            </a:r>
            <a:r>
              <a:rPr lang="en-US" sz="1100" baseline="30000" dirty="0">
                <a:cs typeface="Calibri"/>
              </a:rPr>
              <a:t>th</a:t>
            </a:r>
            <a:r>
              <a:rPr lang="en-US" sz="1100" dirty="0">
                <a:cs typeface="Calibri"/>
              </a:rPr>
              <a:t> </a:t>
            </a:r>
            <a:r>
              <a:rPr lang="en-US" sz="1100" dirty="0" err="1">
                <a:cs typeface="Calibri"/>
              </a:rPr>
              <a:t>edn</a:t>
            </a:r>
            <a:r>
              <a:rPr lang="en-US" sz="1100" dirty="0">
                <a:cs typeface="Calibri"/>
              </a:rPr>
              <a:t>. London: Red Globe Press. </a:t>
            </a:r>
          </a:p>
          <a:p>
            <a:endParaRPr lang="en-US" sz="1100" dirty="0">
              <a:cs typeface="Calibri"/>
            </a:endParaRPr>
          </a:p>
          <a:p>
            <a:r>
              <a:rPr lang="en-US" sz="1100" dirty="0" err="1">
                <a:cs typeface="Calibri"/>
              </a:rPr>
              <a:t>Ipanaque</a:t>
            </a:r>
            <a:r>
              <a:rPr lang="en-US" sz="1100" dirty="0">
                <a:cs typeface="Calibri"/>
              </a:rPr>
              <a:t>-Zapata, M. </a:t>
            </a:r>
            <a:r>
              <a:rPr lang="en-US" sz="1100" i="1" dirty="0">
                <a:cs typeface="Calibri"/>
              </a:rPr>
              <a:t>et al</a:t>
            </a:r>
            <a:r>
              <a:rPr lang="en-US" sz="1100" dirty="0">
                <a:cs typeface="Calibri"/>
              </a:rPr>
              <a:t>. (2023) ‘Research skills for university students’ thesis in E-learning: Scale development and validation in Peru’, </a:t>
            </a:r>
            <a:r>
              <a:rPr lang="en-US" sz="1100" i="1" dirty="0" err="1">
                <a:cs typeface="Calibri"/>
              </a:rPr>
              <a:t>Heliyon</a:t>
            </a:r>
            <a:r>
              <a:rPr lang="en-US" sz="1100" i="1" dirty="0">
                <a:cs typeface="Calibri"/>
              </a:rPr>
              <a:t>, </a:t>
            </a:r>
            <a:r>
              <a:rPr lang="en-US" sz="1100" dirty="0">
                <a:cs typeface="Calibri"/>
              </a:rPr>
              <a:t>9(3), pp.1-10. </a:t>
            </a:r>
            <a:r>
              <a:rPr lang="en-US" sz="1100" dirty="0">
                <a:solidFill>
                  <a:srgbClr val="1F1F1F"/>
                </a:solidFill>
                <a:cs typeface="Calibri"/>
                <a:hlinkClick r:id="rId4"/>
              </a:rPr>
              <a:t>https://doi.org/10.1016/j.heliyon.2023.e13770</a:t>
            </a:r>
            <a:r>
              <a:rPr lang="en-US" sz="1100" dirty="0">
                <a:solidFill>
                  <a:srgbClr val="1F1F1F"/>
                </a:solidFill>
                <a:cs typeface="Calibri"/>
              </a:rPr>
              <a:t> (Accessed: 19</a:t>
            </a:r>
            <a:r>
              <a:rPr lang="en-US" sz="1100" baseline="30000" dirty="0">
                <a:solidFill>
                  <a:srgbClr val="1F1F1F"/>
                </a:solidFill>
                <a:cs typeface="Calibri"/>
              </a:rPr>
              <a:t>th</a:t>
            </a:r>
            <a:r>
              <a:rPr lang="en-US" sz="1100" dirty="0">
                <a:solidFill>
                  <a:srgbClr val="1F1F1F"/>
                </a:solidFill>
                <a:cs typeface="Calibri"/>
              </a:rPr>
              <a:t> September 2023)</a:t>
            </a:r>
          </a:p>
          <a:p>
            <a:endParaRPr lang="en-US" sz="1100" dirty="0">
              <a:solidFill>
                <a:srgbClr val="1F1F1F"/>
              </a:solidFill>
              <a:cs typeface="Calibri"/>
            </a:endParaRPr>
          </a:p>
          <a:p>
            <a:r>
              <a:rPr lang="en-US" sz="1100" dirty="0">
                <a:cs typeface="Calibri"/>
              </a:rPr>
              <a:t>McPherson, F. (2018) </a:t>
            </a:r>
            <a:r>
              <a:rPr lang="en-US" sz="1100" i="1" dirty="0">
                <a:cs typeface="Calibri"/>
              </a:rPr>
              <a:t>Effective Notetaking. </a:t>
            </a:r>
            <a:r>
              <a:rPr lang="en-US" sz="1100" dirty="0">
                <a:cs typeface="Calibri"/>
              </a:rPr>
              <a:t>3</a:t>
            </a:r>
            <a:r>
              <a:rPr lang="en-US" sz="1100" baseline="30000" dirty="0">
                <a:cs typeface="Calibri"/>
              </a:rPr>
              <a:t>rd</a:t>
            </a:r>
            <a:r>
              <a:rPr lang="en-US" sz="1100" dirty="0">
                <a:cs typeface="Calibri"/>
              </a:rPr>
              <a:t> </a:t>
            </a:r>
            <a:r>
              <a:rPr lang="en-US" sz="1100" err="1">
                <a:cs typeface="Calibri"/>
              </a:rPr>
              <a:t>edn</a:t>
            </a:r>
            <a:r>
              <a:rPr lang="en-US" sz="1100" dirty="0">
                <a:cs typeface="Calibri"/>
              </a:rPr>
              <a:t>. New Zealand: </a:t>
            </a:r>
            <a:r>
              <a:rPr lang="en-US" sz="1100" err="1">
                <a:cs typeface="Calibri"/>
              </a:rPr>
              <a:t>Wayz</a:t>
            </a:r>
            <a:r>
              <a:rPr lang="en-US" sz="1100" dirty="0">
                <a:cs typeface="Calibri"/>
              </a:rPr>
              <a:t> Press.</a:t>
            </a:r>
          </a:p>
          <a:p>
            <a:endParaRPr lang="en-US" sz="1100" dirty="0">
              <a:cs typeface="Calibri"/>
            </a:endParaRPr>
          </a:p>
          <a:p>
            <a:r>
              <a:rPr lang="en-US" sz="1100" dirty="0">
                <a:cs typeface="Calibri"/>
              </a:rPr>
              <a:t>The London School of Economics and Political Science (2023) </a:t>
            </a:r>
            <a:r>
              <a:rPr lang="en-US" sz="1100" i="1" dirty="0">
                <a:cs typeface="Calibri"/>
              </a:rPr>
              <a:t>10 Tips on note-taking during lectures. </a:t>
            </a:r>
            <a:r>
              <a:rPr lang="en-US" sz="1100" dirty="0">
                <a:cs typeface="Calibri"/>
              </a:rPr>
              <a:t>Available at: </a:t>
            </a:r>
            <a:r>
              <a:rPr lang="en-US" sz="1100" u="sng" dirty="0">
                <a:solidFill>
                  <a:srgbClr val="0563C1"/>
                </a:solidFill>
                <a:cs typeface="Calibri"/>
                <a:hlinkClick r:id="rId5"/>
              </a:rPr>
              <a:t>https://info.lse.ac.uk/current-students/Assets/Articles/10-Tips-on-note-taking-during-lectures</a:t>
            </a:r>
            <a:r>
              <a:rPr lang="en-US" sz="1100" dirty="0">
                <a:cs typeface="Calibri"/>
              </a:rPr>
              <a:t> (Accessed: 19</a:t>
            </a:r>
            <a:r>
              <a:rPr lang="en-US" sz="1100" baseline="30000" dirty="0">
                <a:cs typeface="Calibri"/>
              </a:rPr>
              <a:t>th</a:t>
            </a:r>
            <a:r>
              <a:rPr lang="en-US" sz="1100" dirty="0">
                <a:cs typeface="Calibri"/>
              </a:rPr>
              <a:t> September 2023)</a:t>
            </a:r>
          </a:p>
          <a:p>
            <a:endParaRPr lang="en-US" sz="1100" dirty="0">
              <a:cs typeface="Calibri"/>
            </a:endParaRPr>
          </a:p>
          <a:p>
            <a:r>
              <a:rPr lang="en-US" sz="1100" dirty="0">
                <a:cs typeface="Calibri"/>
              </a:rPr>
              <a:t>University of Galway (2023) </a:t>
            </a:r>
            <a:r>
              <a:rPr lang="en-US" sz="1100" i="1" dirty="0">
                <a:cs typeface="Calibri"/>
              </a:rPr>
              <a:t>Reading and Research Skills. </a:t>
            </a:r>
            <a:r>
              <a:rPr lang="en-US" sz="1100" dirty="0">
                <a:cs typeface="Calibri"/>
              </a:rPr>
              <a:t>Available at: </a:t>
            </a:r>
            <a:r>
              <a:rPr lang="en-US" sz="1100" u="sng" dirty="0">
                <a:solidFill>
                  <a:srgbClr val="0563C1"/>
                </a:solidFill>
                <a:cs typeface="Calibri"/>
                <a:hlinkClick r:id="rId6"/>
              </a:rPr>
              <a:t>https://www.universityofgalway.ie/academic-skills/readingandresearch/</a:t>
            </a:r>
            <a:r>
              <a:rPr lang="en-US" sz="1100" dirty="0">
                <a:cs typeface="Calibri"/>
              </a:rPr>
              <a:t># (Accessed:24</a:t>
            </a:r>
            <a:r>
              <a:rPr lang="en-US" sz="1100" baseline="30000" dirty="0">
                <a:cs typeface="Calibri"/>
              </a:rPr>
              <a:t>th</a:t>
            </a:r>
            <a:r>
              <a:rPr lang="en-US" sz="1100" dirty="0">
                <a:cs typeface="Calibri"/>
              </a:rPr>
              <a:t> September 2023) </a:t>
            </a:r>
          </a:p>
          <a:p>
            <a:endParaRPr lang="en-US" sz="1100" dirty="0">
              <a:cs typeface="Calibri"/>
            </a:endParaRPr>
          </a:p>
          <a:p>
            <a:r>
              <a:rPr lang="en-US" sz="1100" dirty="0">
                <a:cs typeface="Calibri"/>
              </a:rPr>
              <a:t>University of Oxford (2023) </a:t>
            </a:r>
            <a:r>
              <a:rPr lang="en-US" sz="1100" i="1" dirty="0">
                <a:cs typeface="Calibri"/>
              </a:rPr>
              <a:t>Information about what plagiarism is, and how you can avoid it. </a:t>
            </a:r>
            <a:r>
              <a:rPr lang="en-US" sz="1100" dirty="0">
                <a:cs typeface="Calibri"/>
              </a:rPr>
              <a:t>Available at: </a:t>
            </a:r>
            <a:r>
              <a:rPr lang="en-US" sz="1100" u="sng" dirty="0">
                <a:solidFill>
                  <a:srgbClr val="0563C1"/>
                </a:solidFill>
                <a:cs typeface="Calibri"/>
                <a:hlinkClick r:id="rId7"/>
              </a:rPr>
              <a:t>https://www.ox.ac.uk/students/academic/guidance/skills/plagiarism</a:t>
            </a:r>
            <a:r>
              <a:rPr lang="en-US" sz="1100" dirty="0">
                <a:cs typeface="Calibri"/>
              </a:rPr>
              <a:t> (Accessed: 19</a:t>
            </a:r>
            <a:r>
              <a:rPr lang="en-US" sz="1100" baseline="30000" dirty="0">
                <a:cs typeface="Calibri"/>
              </a:rPr>
              <a:t>th</a:t>
            </a:r>
            <a:r>
              <a:rPr lang="en-US" sz="1100" dirty="0">
                <a:cs typeface="Calibri"/>
              </a:rPr>
              <a:t> September 2023) </a:t>
            </a:r>
          </a:p>
          <a:p>
            <a:endParaRPr lang="en-US" sz="1100" dirty="0">
              <a:solidFill>
                <a:srgbClr val="000000"/>
              </a:solidFill>
              <a:cs typeface="Calibri"/>
            </a:endParaRPr>
          </a:p>
          <a:p>
            <a:r>
              <a:rPr lang="en-US" sz="1100" dirty="0">
                <a:solidFill>
                  <a:srgbClr val="1F1F1F"/>
                </a:solidFill>
                <a:cs typeface="Calibri"/>
              </a:rPr>
              <a:t>University of Southampton (2023) </a:t>
            </a:r>
            <a:r>
              <a:rPr lang="en-US" sz="1100" i="1" dirty="0">
                <a:solidFill>
                  <a:srgbClr val="1F1F1F"/>
                </a:solidFill>
                <a:cs typeface="Calibri"/>
              </a:rPr>
              <a:t>Introduction to research skills. </a:t>
            </a:r>
            <a:r>
              <a:rPr lang="en-US" sz="1100" dirty="0">
                <a:solidFill>
                  <a:srgbClr val="1F1F1F"/>
                </a:solidFill>
                <a:cs typeface="Calibri"/>
              </a:rPr>
              <a:t>Available at: </a:t>
            </a:r>
            <a:r>
              <a:rPr lang="en-US" sz="1100" u="sng" dirty="0">
                <a:solidFill>
                  <a:srgbClr val="0563C1"/>
                </a:solidFill>
                <a:cs typeface="Calibri"/>
                <a:hlinkClick r:id="rId8"/>
              </a:rPr>
              <a:t>https://library.soton.ac.uk/sash/introduction-to-research-skills</a:t>
            </a:r>
            <a:r>
              <a:rPr lang="en-US" sz="1100" dirty="0">
                <a:solidFill>
                  <a:srgbClr val="1F1F1F"/>
                </a:solidFill>
                <a:cs typeface="Calibri"/>
              </a:rPr>
              <a:t> (Accessed: 19</a:t>
            </a:r>
            <a:r>
              <a:rPr lang="en-US" sz="1100" baseline="30000" dirty="0">
                <a:solidFill>
                  <a:srgbClr val="1F1F1F"/>
                </a:solidFill>
                <a:cs typeface="Calibri"/>
              </a:rPr>
              <a:t>th</a:t>
            </a:r>
            <a:r>
              <a:rPr lang="en-US" sz="1100" dirty="0">
                <a:solidFill>
                  <a:srgbClr val="1F1F1F"/>
                </a:solidFill>
                <a:cs typeface="Calibri"/>
              </a:rPr>
              <a:t> September 2023)</a:t>
            </a:r>
          </a:p>
          <a:p>
            <a:pPr algn="l"/>
            <a:endParaRPr lang="en-US" dirty="0">
              <a:cs typeface="Calibri"/>
            </a:endParaRPr>
          </a:p>
        </p:txBody>
      </p:sp>
      <p:sp>
        <p:nvSpPr>
          <p:cNvPr id="3" name="TextBox 2">
            <a:extLst>
              <a:ext uri="{FF2B5EF4-FFF2-40B4-BE49-F238E27FC236}">
                <a16:creationId xmlns:a16="http://schemas.microsoft.com/office/drawing/2014/main" id="{976AA7DC-1D46-AE0D-8060-A7C4CA7FA990}"/>
              </a:ext>
            </a:extLst>
          </p:cNvPr>
          <p:cNvSpPr txBox="1"/>
          <p:nvPr/>
        </p:nvSpPr>
        <p:spPr>
          <a:xfrm>
            <a:off x="11147777" y="131703"/>
            <a:ext cx="8842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solidFill>
                <a:srgbClr val="000000"/>
              </a:solidFill>
              <a:cs typeface="Calibri"/>
            </a:endParaRPr>
          </a:p>
        </p:txBody>
      </p:sp>
      <p:sp>
        <p:nvSpPr>
          <p:cNvPr id="4" name="TextBox 3">
            <a:extLst>
              <a:ext uri="{FF2B5EF4-FFF2-40B4-BE49-F238E27FC236}">
                <a16:creationId xmlns:a16="http://schemas.microsoft.com/office/drawing/2014/main" id="{F270C3E3-292B-BFAE-04CA-DFCB337DD589}"/>
              </a:ext>
            </a:extLst>
          </p:cNvPr>
          <p:cNvSpPr txBox="1"/>
          <p:nvPr/>
        </p:nvSpPr>
        <p:spPr>
          <a:xfrm>
            <a:off x="10677407" y="188148"/>
            <a:ext cx="113829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2317778</a:t>
            </a:r>
          </a:p>
          <a:p>
            <a:r>
              <a:rPr lang="en-US" sz="1000" dirty="0">
                <a:cs typeface="Calibri"/>
              </a:rPr>
              <a:t>ECEY4008 C</a:t>
            </a:r>
          </a:p>
        </p:txBody>
      </p:sp>
    </p:spTree>
    <p:extLst>
      <p:ext uri="{BB962C8B-B14F-4D97-AF65-F5344CB8AC3E}">
        <p14:creationId xmlns:p14="http://schemas.microsoft.com/office/powerpoint/2010/main" val="8732939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1377</Words>
  <Application>Microsoft Office PowerPoint</Application>
  <PresentationFormat>Widescreen</PresentationFormat>
  <Paragraphs>36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Sophia &amp; Byron</dc:creator>
  <cp:lastModifiedBy>Sophia Hughes</cp:lastModifiedBy>
  <cp:revision>835</cp:revision>
  <dcterms:created xsi:type="dcterms:W3CDTF">2023-09-12T12:41:53Z</dcterms:created>
  <dcterms:modified xsi:type="dcterms:W3CDTF">2023-09-24T10:01:35Z</dcterms:modified>
</cp:coreProperties>
</file>