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0" r:id="rId1"/>
  </p:sldMasterIdLst>
  <p:sldIdLst>
    <p:sldId id="259" r:id="rId2"/>
    <p:sldId id="256" r:id="rId3"/>
    <p:sldId id="257" r:id="rId4"/>
    <p:sldId id="258" r:id="rId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6" d="100"/>
          <a:sy n="76" d="100"/>
        </p:scale>
        <p:origin x="62" y="10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21FD7D7-2EE3-404E-A63F-30B34E979C7E}" type="datetimeFigureOut">
              <a:rPr lang="en-GB" smtClean="0"/>
              <a:t>21/07/2026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0C9005-FC58-4EDE-91D9-F5289DF373F4}" type="slidenum">
              <a:rPr lang="en-GB" smtClean="0"/>
              <a:t>‹#›</a:t>
            </a:fld>
            <a:endParaRPr lang="en-GB"/>
          </a:p>
        </p:txBody>
      </p:sp>
    </p:spTree>
    <p:extLst>
      <p:ext uri="{BB962C8B-B14F-4D97-AF65-F5344CB8AC3E}">
        <p14:creationId xmlns:p14="http://schemas.microsoft.com/office/powerpoint/2010/main" val="28539245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D21FD7D7-2EE3-404E-A63F-30B34E979C7E}" type="datetimeFigureOut">
              <a:rPr lang="en-GB" smtClean="0"/>
              <a:t>21/07/2026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0C9005-FC58-4EDE-91D9-F5289DF373F4}" type="slidenum">
              <a:rPr lang="en-GB" smtClean="0"/>
              <a:t>‹#›</a:t>
            </a:fld>
            <a:endParaRPr lang="en-GB"/>
          </a:p>
        </p:txBody>
      </p:sp>
    </p:spTree>
    <p:extLst>
      <p:ext uri="{BB962C8B-B14F-4D97-AF65-F5344CB8AC3E}">
        <p14:creationId xmlns:p14="http://schemas.microsoft.com/office/powerpoint/2010/main" val="34412493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21FD7D7-2EE3-404E-A63F-30B34E979C7E}" type="datetimeFigureOut">
              <a:rPr lang="en-GB" smtClean="0"/>
              <a:t>21/07/2026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0C9005-FC58-4EDE-91D9-F5289DF373F4}" type="slidenum">
              <a:rPr lang="en-GB" smtClean="0"/>
              <a:t>‹#›</a:t>
            </a:fld>
            <a:endParaRPr lang="en-GB"/>
          </a:p>
        </p:txBody>
      </p:sp>
    </p:spTree>
    <p:extLst>
      <p:ext uri="{BB962C8B-B14F-4D97-AF65-F5344CB8AC3E}">
        <p14:creationId xmlns:p14="http://schemas.microsoft.com/office/powerpoint/2010/main" val="12997787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21FD7D7-2EE3-404E-A63F-30B34E979C7E}" type="datetimeFigureOut">
              <a:rPr lang="en-GB" smtClean="0"/>
              <a:t>21/07/2026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0C9005-FC58-4EDE-91D9-F5289DF373F4}" type="slidenum">
              <a:rPr lang="en-GB" smtClean="0"/>
              <a:t>‹#›</a:t>
            </a:fld>
            <a:endParaRPr lang="en-GB"/>
          </a:p>
        </p:txBody>
      </p:sp>
    </p:spTree>
    <p:extLst>
      <p:ext uri="{BB962C8B-B14F-4D97-AF65-F5344CB8AC3E}">
        <p14:creationId xmlns:p14="http://schemas.microsoft.com/office/powerpoint/2010/main" val="41372045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21FD7D7-2EE3-404E-A63F-30B34E979C7E}" type="datetimeFigureOut">
              <a:rPr lang="en-GB" smtClean="0"/>
              <a:t>21/07/2026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F0C9005-FC58-4EDE-91D9-F5289DF373F4}" type="slidenum">
              <a:rPr lang="en-GB" smtClean="0"/>
              <a:t>‹#›</a:t>
            </a:fld>
            <a:endParaRPr lang="en-GB"/>
          </a:p>
        </p:txBody>
      </p:sp>
    </p:spTree>
    <p:extLst>
      <p:ext uri="{BB962C8B-B14F-4D97-AF65-F5344CB8AC3E}">
        <p14:creationId xmlns:p14="http://schemas.microsoft.com/office/powerpoint/2010/main" val="25423677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D21FD7D7-2EE3-404E-A63F-30B34E979C7E}" type="datetimeFigureOut">
              <a:rPr lang="en-GB" smtClean="0"/>
              <a:t>21/07/2026</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6F0C9005-FC58-4EDE-91D9-F5289DF373F4}" type="slidenum">
              <a:rPr lang="en-GB" smtClean="0"/>
              <a:t>‹#›</a:t>
            </a:fld>
            <a:endParaRPr lang="en-GB"/>
          </a:p>
        </p:txBody>
      </p:sp>
    </p:spTree>
    <p:extLst>
      <p:ext uri="{BB962C8B-B14F-4D97-AF65-F5344CB8AC3E}">
        <p14:creationId xmlns:p14="http://schemas.microsoft.com/office/powerpoint/2010/main" val="24076156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D21FD7D7-2EE3-404E-A63F-30B34E979C7E}" type="datetimeFigureOut">
              <a:rPr lang="en-GB" smtClean="0"/>
              <a:t>21/07/2026</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6F0C9005-FC58-4EDE-91D9-F5289DF373F4}" type="slidenum">
              <a:rPr lang="en-GB" smtClean="0"/>
              <a:t>‹#›</a:t>
            </a:fld>
            <a:endParaRPr lang="en-GB"/>
          </a:p>
        </p:txBody>
      </p:sp>
    </p:spTree>
    <p:extLst>
      <p:ext uri="{BB962C8B-B14F-4D97-AF65-F5344CB8AC3E}">
        <p14:creationId xmlns:p14="http://schemas.microsoft.com/office/powerpoint/2010/main" val="24037754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D21FD7D7-2EE3-404E-A63F-30B34E979C7E}" type="datetimeFigureOut">
              <a:rPr lang="en-GB" smtClean="0"/>
              <a:t>21/07/2026</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6F0C9005-FC58-4EDE-91D9-F5289DF373F4}" type="slidenum">
              <a:rPr lang="en-GB" smtClean="0"/>
              <a:t>‹#›</a:t>
            </a:fld>
            <a:endParaRPr lang="en-GB"/>
          </a:p>
        </p:txBody>
      </p:sp>
    </p:spTree>
    <p:extLst>
      <p:ext uri="{BB962C8B-B14F-4D97-AF65-F5344CB8AC3E}">
        <p14:creationId xmlns:p14="http://schemas.microsoft.com/office/powerpoint/2010/main" val="6655981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21FD7D7-2EE3-404E-A63F-30B34E979C7E}" type="datetimeFigureOut">
              <a:rPr lang="en-GB" smtClean="0"/>
              <a:t>21/07/2026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0C9005-FC58-4EDE-91D9-F5289DF373F4}" type="slidenum">
              <a:rPr lang="en-GB" smtClean="0"/>
              <a:t>‹#›</a:t>
            </a:fld>
            <a:endParaRPr lang="en-GB"/>
          </a:p>
        </p:txBody>
      </p:sp>
    </p:spTree>
    <p:extLst>
      <p:ext uri="{BB962C8B-B14F-4D97-AF65-F5344CB8AC3E}">
        <p14:creationId xmlns:p14="http://schemas.microsoft.com/office/powerpoint/2010/main" val="11705321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21FD7D7-2EE3-404E-A63F-30B34E979C7E}" type="datetimeFigureOut">
              <a:rPr lang="en-GB" smtClean="0"/>
              <a:t>21/07/2026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0C9005-FC58-4EDE-91D9-F5289DF373F4}" type="slidenum">
              <a:rPr lang="en-GB" smtClean="0"/>
              <a:t>‹#›</a:t>
            </a:fld>
            <a:endParaRPr lang="en-GB"/>
          </a:p>
        </p:txBody>
      </p:sp>
    </p:spTree>
    <p:extLst>
      <p:ext uri="{BB962C8B-B14F-4D97-AF65-F5344CB8AC3E}">
        <p14:creationId xmlns:p14="http://schemas.microsoft.com/office/powerpoint/2010/main" val="37029930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D21FD7D7-2EE3-404E-A63F-30B34E979C7E}" type="datetimeFigureOut">
              <a:rPr lang="en-GB" smtClean="0"/>
              <a:t>21/07/2026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0C9005-FC58-4EDE-91D9-F5289DF373F4}" type="slidenum">
              <a:rPr lang="en-GB" smtClean="0"/>
              <a:t>‹#›</a:t>
            </a:fld>
            <a:endParaRPr lang="en-GB"/>
          </a:p>
        </p:txBody>
      </p:sp>
    </p:spTree>
    <p:extLst>
      <p:ext uri="{BB962C8B-B14F-4D97-AF65-F5344CB8AC3E}">
        <p14:creationId xmlns:p14="http://schemas.microsoft.com/office/powerpoint/2010/main" val="38465331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D21FD7D7-2EE3-404E-A63F-30B34E979C7E}" type="datetimeFigureOut">
              <a:rPr lang="en-GB" smtClean="0"/>
              <a:t>21/07/2026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0C9005-FC58-4EDE-91D9-F5289DF373F4}"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4770252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21FD7D7-2EE3-404E-A63F-30B34E979C7E}" type="datetimeFigureOut">
              <a:rPr lang="en-GB" smtClean="0"/>
              <a:t>21/07/2026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0C9005-FC58-4EDE-91D9-F5289DF373F4}" type="slidenum">
              <a:rPr lang="en-GB" smtClean="0"/>
              <a:t>‹#›</a:t>
            </a:fld>
            <a:endParaRPr lang="en-GB"/>
          </a:p>
        </p:txBody>
      </p:sp>
    </p:spTree>
    <p:extLst>
      <p:ext uri="{BB962C8B-B14F-4D97-AF65-F5344CB8AC3E}">
        <p14:creationId xmlns:p14="http://schemas.microsoft.com/office/powerpoint/2010/main" val="14072163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21FD7D7-2EE3-404E-A63F-30B34E979C7E}" type="datetimeFigureOut">
              <a:rPr lang="en-GB" smtClean="0"/>
              <a:t>21/07/2026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0C9005-FC58-4EDE-91D9-F5289DF373F4}" type="slidenum">
              <a:rPr lang="en-GB" smtClean="0"/>
              <a:t>‹#›</a:t>
            </a:fld>
            <a:endParaRPr lang="en-GB"/>
          </a:p>
        </p:txBody>
      </p:sp>
    </p:spTree>
    <p:extLst>
      <p:ext uri="{BB962C8B-B14F-4D97-AF65-F5344CB8AC3E}">
        <p14:creationId xmlns:p14="http://schemas.microsoft.com/office/powerpoint/2010/main" val="32854773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21FD7D7-2EE3-404E-A63F-30B34E979C7E}" type="datetimeFigureOut">
              <a:rPr lang="en-GB" smtClean="0"/>
              <a:t>21/07/2026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0C9005-FC58-4EDE-91D9-F5289DF373F4}" type="slidenum">
              <a:rPr lang="en-GB" smtClean="0"/>
              <a:t>‹#›</a:t>
            </a:fld>
            <a:endParaRPr lang="en-GB"/>
          </a:p>
        </p:txBody>
      </p:sp>
    </p:spTree>
    <p:extLst>
      <p:ext uri="{BB962C8B-B14F-4D97-AF65-F5344CB8AC3E}">
        <p14:creationId xmlns:p14="http://schemas.microsoft.com/office/powerpoint/2010/main" val="5577184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21FD7D7-2EE3-404E-A63F-30B34E979C7E}" type="datetimeFigureOut">
              <a:rPr lang="en-GB" smtClean="0"/>
              <a:t>21/07/2026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0C9005-FC58-4EDE-91D9-F5289DF373F4}" type="slidenum">
              <a:rPr lang="en-GB" smtClean="0"/>
              <a:t>‹#›</a:t>
            </a:fld>
            <a:endParaRPr lang="en-GB"/>
          </a:p>
        </p:txBody>
      </p:sp>
    </p:spTree>
    <p:extLst>
      <p:ext uri="{BB962C8B-B14F-4D97-AF65-F5344CB8AC3E}">
        <p14:creationId xmlns:p14="http://schemas.microsoft.com/office/powerpoint/2010/main" val="259040319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21FD7D7-2EE3-404E-A63F-30B34E979C7E}" type="datetimeFigureOut">
              <a:rPr lang="en-GB" smtClean="0"/>
              <a:t>21/07/2026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0C9005-FC58-4EDE-91D9-F5289DF373F4}" type="slidenum">
              <a:rPr lang="en-GB" smtClean="0"/>
              <a:t>‹#›</a:t>
            </a:fld>
            <a:endParaRPr lang="en-GB"/>
          </a:p>
        </p:txBody>
      </p:sp>
    </p:spTree>
    <p:extLst>
      <p:ext uri="{BB962C8B-B14F-4D97-AF65-F5344CB8AC3E}">
        <p14:creationId xmlns:p14="http://schemas.microsoft.com/office/powerpoint/2010/main" val="29616078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D21FD7D7-2EE3-404E-A63F-30B34E979C7E}" type="datetimeFigureOut">
              <a:rPr lang="en-GB" smtClean="0"/>
              <a:t>21/07/2026</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6F0C9005-FC58-4EDE-91D9-F5289DF373F4}" type="slidenum">
              <a:rPr lang="en-GB" smtClean="0"/>
              <a:t>‹#›</a:t>
            </a:fld>
            <a:endParaRPr lang="en-GB"/>
          </a:p>
        </p:txBody>
      </p:sp>
    </p:spTree>
    <p:extLst>
      <p:ext uri="{BB962C8B-B14F-4D97-AF65-F5344CB8AC3E}">
        <p14:creationId xmlns:p14="http://schemas.microsoft.com/office/powerpoint/2010/main" val="4222141316"/>
      </p:ext>
    </p:extLst>
  </p:cSld>
  <p:clrMap bg1="dk1" tx1="lt1" bg2="dk2" tx2="lt2" accent1="accent1" accent2="accent2" accent3="accent3" accent4="accent4" accent5="accent5" accent6="accent6" hlink="hlink" folHlink="folHlink"/>
  <p:sldLayoutIdLst>
    <p:sldLayoutId id="2147483811" r:id="rId1"/>
    <p:sldLayoutId id="2147483812" r:id="rId2"/>
    <p:sldLayoutId id="2147483813" r:id="rId3"/>
    <p:sldLayoutId id="2147483814" r:id="rId4"/>
    <p:sldLayoutId id="2147483815" r:id="rId5"/>
    <p:sldLayoutId id="2147483816" r:id="rId6"/>
    <p:sldLayoutId id="2147483817" r:id="rId7"/>
    <p:sldLayoutId id="2147483818" r:id="rId8"/>
    <p:sldLayoutId id="2147483819" r:id="rId9"/>
    <p:sldLayoutId id="2147483820" r:id="rId10"/>
    <p:sldLayoutId id="2147483821" r:id="rId11"/>
    <p:sldLayoutId id="2147483822" r:id="rId12"/>
    <p:sldLayoutId id="2147483823" r:id="rId13"/>
    <p:sldLayoutId id="2147483824" r:id="rId14"/>
    <p:sldLayoutId id="2147483825" r:id="rId15"/>
    <p:sldLayoutId id="2147483826" r:id="rId16"/>
    <p:sldLayoutId id="214748382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8" Type="http://schemas.openxmlformats.org/officeDocument/2006/relationships/hyperlink" Target="https://www.longtermplan.nhs.uk/publication/nhs-long-term-plan/" TargetMode="External"/><Relationship Id="rId3" Type="http://schemas.openxmlformats.org/officeDocument/2006/relationships/image" Target="../media/image2.png"/><Relationship Id="rId7" Type="http://schemas.openxmlformats.org/officeDocument/2006/relationships/hyperlink" Target="https://www.statista.com/chart/25645/uk-mental-health-issue-prevalence-gcs/" TargetMode="External"/><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 Id="rId9" Type="http://schemas.openxmlformats.org/officeDocument/2006/relationships/hyperlink" Target="https://www.ons.gov.uk/peoplepopulationandcommunity/healthandsocialcare/mentalhealt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2" name="Picture 31">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4" name="Picture 33">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6" name="Oval 35">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38" name="Picture 37">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40" name="Picture 39">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42" name="Rectangle 41">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4" name="Rectangle 43">
            <a:extLst>
              <a:ext uri="{FF2B5EF4-FFF2-40B4-BE49-F238E27FC236}">
                <a16:creationId xmlns:a16="http://schemas.microsoft.com/office/drawing/2014/main" id="{757B325C-3E35-45CF-9D07-3BCB281F3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763CE4-77F7-D5CA-1498-7308844C946C}"/>
              </a:ext>
            </a:extLst>
          </p:cNvPr>
          <p:cNvSpPr>
            <a:spLocks noGrp="1"/>
          </p:cNvSpPr>
          <p:nvPr>
            <p:ph type="title"/>
          </p:nvPr>
        </p:nvSpPr>
        <p:spPr>
          <a:xfrm>
            <a:off x="7737231" y="1325880"/>
            <a:ext cx="4381081" cy="5074920"/>
          </a:xfrm>
        </p:spPr>
        <p:txBody>
          <a:bodyPr vert="horz" lIns="91440" tIns="45720" rIns="91440" bIns="45720" rtlCol="0" anchor="b">
            <a:normAutofit fontScale="90000"/>
          </a:bodyPr>
          <a:lstStyle/>
          <a:p>
            <a:pPr algn="ctr">
              <a:lnSpc>
                <a:spcPct val="150000"/>
              </a:lnSpc>
            </a:pPr>
            <a:br>
              <a:rPr lang="en-US" sz="2400" b="0" i="0" kern="1200" dirty="0">
                <a:solidFill>
                  <a:srgbClr val="EBEBEB"/>
                </a:solidFill>
                <a:latin typeface="Arial Nova" panose="020B0504020202020204" pitchFamily="34" charset="0"/>
              </a:rPr>
            </a:br>
            <a:br>
              <a:rPr lang="en-US" sz="2400" b="0" i="0" kern="1200" dirty="0">
                <a:solidFill>
                  <a:srgbClr val="EBEBEB"/>
                </a:solidFill>
                <a:latin typeface="Arial Nova" panose="020B0504020202020204" pitchFamily="34" charset="0"/>
              </a:rPr>
            </a:br>
            <a:br>
              <a:rPr lang="en-US" sz="2400" b="0" i="0" kern="1200" dirty="0">
                <a:solidFill>
                  <a:srgbClr val="EBEBEB"/>
                </a:solidFill>
                <a:latin typeface="Arial Nova" panose="020B0504020202020204" pitchFamily="34" charset="0"/>
              </a:rPr>
            </a:br>
            <a:br>
              <a:rPr lang="en-US" sz="2400" b="0" i="0" kern="1200" dirty="0">
                <a:solidFill>
                  <a:srgbClr val="EBEBEB"/>
                </a:solidFill>
                <a:latin typeface="Arial Nova" panose="020B0504020202020204" pitchFamily="34" charset="0"/>
              </a:rPr>
            </a:br>
            <a:br>
              <a:rPr lang="en-US" sz="2400" b="0" i="0" kern="1200" dirty="0">
                <a:solidFill>
                  <a:srgbClr val="EBEBEB"/>
                </a:solidFill>
                <a:latin typeface="Arial Nova" panose="020B0504020202020204" pitchFamily="34" charset="0"/>
              </a:rPr>
            </a:br>
            <a:br>
              <a:rPr lang="en-US" sz="2400" b="0" i="0" kern="1200" dirty="0">
                <a:solidFill>
                  <a:srgbClr val="EBEBEB"/>
                </a:solidFill>
                <a:latin typeface="Arial Nova" panose="020B0504020202020204" pitchFamily="34" charset="0"/>
              </a:rPr>
            </a:br>
            <a:br>
              <a:rPr lang="en-US" sz="2400" b="0" i="0" kern="1200" dirty="0">
                <a:solidFill>
                  <a:srgbClr val="EBEBEB"/>
                </a:solidFill>
                <a:latin typeface="Arial Nova" panose="020B0504020202020204" pitchFamily="34" charset="0"/>
              </a:rPr>
            </a:br>
            <a:r>
              <a:rPr lang="en-US" sz="2400" b="0" i="0" kern="1200" dirty="0">
                <a:solidFill>
                  <a:srgbClr val="EBEBEB"/>
                </a:solidFill>
                <a:latin typeface="Arial Nova" panose="020B0504020202020204" pitchFamily="34" charset="0"/>
              </a:rPr>
              <a:t>Methods and Search Strategy Academic Poster</a:t>
            </a:r>
            <a:br>
              <a:rPr lang="en-US" sz="2800" b="0" i="0" kern="1200" dirty="0">
                <a:solidFill>
                  <a:srgbClr val="EBEBEB"/>
                </a:solidFill>
                <a:latin typeface="Arial Nova" panose="020B0504020202020204" pitchFamily="34" charset="0"/>
              </a:rPr>
            </a:br>
            <a:br>
              <a:rPr lang="en-US" sz="2800" b="0" i="0" kern="1200" dirty="0">
                <a:solidFill>
                  <a:srgbClr val="EBEBEB"/>
                </a:solidFill>
                <a:latin typeface="Arial Nova" panose="020B0504020202020204" pitchFamily="34" charset="0"/>
              </a:rPr>
            </a:br>
            <a:r>
              <a:rPr lang="en-US" sz="2800" b="0" i="0" kern="1200" dirty="0">
                <a:solidFill>
                  <a:srgbClr val="EBEBEB"/>
                </a:solidFill>
                <a:latin typeface="Arial Nova" panose="020B0504020202020204" pitchFamily="34" charset="0"/>
              </a:rPr>
              <a:t> </a:t>
            </a:r>
            <a:r>
              <a:rPr lang="en-US" sz="1800" b="0" i="0" kern="1200" dirty="0">
                <a:solidFill>
                  <a:srgbClr val="EBEBEB"/>
                </a:solidFill>
                <a:latin typeface="Arial Nova" panose="020B0504020202020204" pitchFamily="34" charset="0"/>
              </a:rPr>
              <a:t>Student name: Ondrej Dzobak</a:t>
            </a:r>
            <a:br>
              <a:rPr lang="en-US" sz="1800" b="0" i="0" kern="1200" dirty="0">
                <a:solidFill>
                  <a:srgbClr val="EBEBEB"/>
                </a:solidFill>
                <a:latin typeface="Arial Nova" panose="020B0504020202020204" pitchFamily="34" charset="0"/>
              </a:rPr>
            </a:br>
            <a:r>
              <a:rPr lang="en-US" sz="1800" b="0" i="0" kern="1200" dirty="0">
                <a:solidFill>
                  <a:srgbClr val="EBEBEB"/>
                </a:solidFill>
                <a:latin typeface="Arial Nova" panose="020B0504020202020204" pitchFamily="34" charset="0"/>
              </a:rPr>
              <a:t>  Student ID: 2313079</a:t>
            </a:r>
            <a:br>
              <a:rPr lang="en-US" sz="1800" b="0" i="0" kern="1200" dirty="0">
                <a:solidFill>
                  <a:srgbClr val="EBEBEB"/>
                </a:solidFill>
                <a:latin typeface="Arial Nova" panose="020B0504020202020204" pitchFamily="34" charset="0"/>
              </a:rPr>
            </a:br>
            <a:r>
              <a:rPr lang="en-US" sz="1800" b="0" i="0" kern="1200" dirty="0">
                <a:solidFill>
                  <a:srgbClr val="EBEBEB"/>
                </a:solidFill>
                <a:latin typeface="Arial Nova" panose="020B0504020202020204" pitchFamily="34" charset="0"/>
              </a:rPr>
              <a:t>  Module name:  Independent Project</a:t>
            </a:r>
            <a:br>
              <a:rPr lang="en-US" sz="1800" b="0" i="0" kern="1200" dirty="0">
                <a:solidFill>
                  <a:srgbClr val="EBEBEB"/>
                </a:solidFill>
                <a:latin typeface="Arial Nova" panose="020B0504020202020204" pitchFamily="34" charset="0"/>
              </a:rPr>
            </a:br>
            <a:r>
              <a:rPr lang="en-US" sz="1800" b="0" i="0" kern="1200" dirty="0">
                <a:solidFill>
                  <a:srgbClr val="EBEBEB"/>
                </a:solidFill>
                <a:latin typeface="Arial Nova" panose="020B0504020202020204" pitchFamily="34" charset="0"/>
              </a:rPr>
              <a:t>  Module code: BMHP6020</a:t>
            </a:r>
            <a:br>
              <a:rPr lang="en-US" sz="1800" b="0" i="0" kern="1200" dirty="0">
                <a:solidFill>
                  <a:srgbClr val="EBEBEB"/>
                </a:solidFill>
                <a:latin typeface="Arial Nova" panose="020B0504020202020204" pitchFamily="34" charset="0"/>
              </a:rPr>
            </a:br>
            <a:br>
              <a:rPr lang="en-US" sz="2800" b="0" i="0" kern="1200" dirty="0">
                <a:solidFill>
                  <a:srgbClr val="EBEBEB"/>
                </a:solidFill>
                <a:latin typeface="Arial Nova" panose="020B0504020202020204" pitchFamily="34" charset="0"/>
              </a:rPr>
            </a:br>
            <a:br>
              <a:rPr lang="en-US" sz="2800" b="0" i="0" kern="1200" dirty="0">
                <a:solidFill>
                  <a:srgbClr val="EBEBEB"/>
                </a:solidFill>
                <a:latin typeface="Arial Nova" panose="020B0504020202020204" pitchFamily="34" charset="0"/>
              </a:rPr>
            </a:br>
            <a:endParaRPr lang="en-US" sz="2800" b="0" i="0" kern="1200" dirty="0">
              <a:solidFill>
                <a:srgbClr val="EBEBEB"/>
              </a:solidFill>
              <a:latin typeface="Arial Nova" panose="020B0504020202020204" pitchFamily="34" charset="0"/>
            </a:endParaRPr>
          </a:p>
        </p:txBody>
      </p:sp>
      <p:sp>
        <p:nvSpPr>
          <p:cNvPr id="46" name="Freeform 36">
            <a:extLst>
              <a:ext uri="{FF2B5EF4-FFF2-40B4-BE49-F238E27FC236}">
                <a16:creationId xmlns:a16="http://schemas.microsoft.com/office/drawing/2014/main" id="{C24BEC42-AFF3-40D1-93A2-A27A42E1E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63681"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48" name="Freeform: Shape 47">
            <a:extLst>
              <a:ext uri="{FF2B5EF4-FFF2-40B4-BE49-F238E27FC236}">
                <a16:creationId xmlns:a16="http://schemas.microsoft.com/office/drawing/2014/main" id="{608F427C-1EC9-4280-9367-F2B3AA063E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809954" cy="6858000"/>
          </a:xfrm>
          <a:custGeom>
            <a:avLst/>
            <a:gdLst>
              <a:gd name="connsiteX0" fmla="*/ 6465239 w 7809954"/>
              <a:gd name="connsiteY0" fmla="*/ 0 h 6858000"/>
              <a:gd name="connsiteX1" fmla="*/ 7808777 w 7809954"/>
              <a:gd name="connsiteY1" fmla="*/ 0 h 6858000"/>
              <a:gd name="connsiteX2" fmla="*/ 7783732 w 7809954"/>
              <a:gd name="connsiteY2" fmla="*/ 155676 h 6858000"/>
              <a:gd name="connsiteX3" fmla="*/ 7759863 w 7809954"/>
              <a:gd name="connsiteY3" fmla="*/ 310667 h 6858000"/>
              <a:gd name="connsiteX4" fmla="*/ 7736499 w 7809954"/>
              <a:gd name="connsiteY4" fmla="*/ 466344 h 6858000"/>
              <a:gd name="connsiteX5" fmla="*/ 7716496 w 7809954"/>
              <a:gd name="connsiteY5" fmla="*/ 622706 h 6858000"/>
              <a:gd name="connsiteX6" fmla="*/ 7696325 w 7809954"/>
              <a:gd name="connsiteY6" fmla="*/ 778383 h 6858000"/>
              <a:gd name="connsiteX7" fmla="*/ 7677499 w 7809954"/>
              <a:gd name="connsiteY7" fmla="*/ 934745 h 6858000"/>
              <a:gd name="connsiteX8" fmla="*/ 7661363 w 7809954"/>
              <a:gd name="connsiteY8" fmla="*/ 1089050 h 6858000"/>
              <a:gd name="connsiteX9" fmla="*/ 7646067 w 7809954"/>
              <a:gd name="connsiteY9" fmla="*/ 1245413 h 6858000"/>
              <a:gd name="connsiteX10" fmla="*/ 7632115 w 7809954"/>
              <a:gd name="connsiteY10" fmla="*/ 1401089 h 6858000"/>
              <a:gd name="connsiteX11" fmla="*/ 7620013 w 7809954"/>
              <a:gd name="connsiteY11" fmla="*/ 1554023 h 6858000"/>
              <a:gd name="connsiteX12" fmla="*/ 7607910 w 7809954"/>
              <a:gd name="connsiteY12" fmla="*/ 1709013 h 6858000"/>
              <a:gd name="connsiteX13" fmla="*/ 7597825 w 7809954"/>
              <a:gd name="connsiteY13" fmla="*/ 1861947 h 6858000"/>
              <a:gd name="connsiteX14" fmla="*/ 7589925 w 7809954"/>
              <a:gd name="connsiteY14" fmla="*/ 2014880 h 6858000"/>
              <a:gd name="connsiteX15" fmla="*/ 7581688 w 7809954"/>
              <a:gd name="connsiteY15" fmla="*/ 2167128 h 6858000"/>
              <a:gd name="connsiteX16" fmla="*/ 7574797 w 7809954"/>
              <a:gd name="connsiteY16" fmla="*/ 2318004 h 6858000"/>
              <a:gd name="connsiteX17" fmla="*/ 7569922 w 7809954"/>
              <a:gd name="connsiteY17" fmla="*/ 2467508 h 6858000"/>
              <a:gd name="connsiteX18" fmla="*/ 7565720 w 7809954"/>
              <a:gd name="connsiteY18" fmla="*/ 2617013 h 6858000"/>
              <a:gd name="connsiteX19" fmla="*/ 7561686 w 7809954"/>
              <a:gd name="connsiteY19" fmla="*/ 2765145 h 6858000"/>
              <a:gd name="connsiteX20" fmla="*/ 7559837 w 7809954"/>
              <a:gd name="connsiteY20" fmla="*/ 2911221 h 6858000"/>
              <a:gd name="connsiteX21" fmla="*/ 7557820 w 7809954"/>
              <a:gd name="connsiteY21" fmla="*/ 3057296 h 6858000"/>
              <a:gd name="connsiteX22" fmla="*/ 7556811 w 7809954"/>
              <a:gd name="connsiteY22" fmla="*/ 3201314 h 6858000"/>
              <a:gd name="connsiteX23" fmla="*/ 7557820 w 7809954"/>
              <a:gd name="connsiteY23" fmla="*/ 3343960 h 6858000"/>
              <a:gd name="connsiteX24" fmla="*/ 7557820 w 7809954"/>
              <a:gd name="connsiteY24" fmla="*/ 3485235 h 6858000"/>
              <a:gd name="connsiteX25" fmla="*/ 7559837 w 7809954"/>
              <a:gd name="connsiteY25" fmla="*/ 3625138 h 6858000"/>
              <a:gd name="connsiteX26" fmla="*/ 7562862 w 7809954"/>
              <a:gd name="connsiteY26" fmla="*/ 3762298 h 6858000"/>
              <a:gd name="connsiteX27" fmla="*/ 7565720 w 7809954"/>
              <a:gd name="connsiteY27" fmla="*/ 3898087 h 6858000"/>
              <a:gd name="connsiteX28" fmla="*/ 7568914 w 7809954"/>
              <a:gd name="connsiteY28" fmla="*/ 4031132 h 6858000"/>
              <a:gd name="connsiteX29" fmla="*/ 7573788 w 7809954"/>
              <a:gd name="connsiteY29" fmla="*/ 4163491 h 6858000"/>
              <a:gd name="connsiteX30" fmla="*/ 7578999 w 7809954"/>
              <a:gd name="connsiteY30" fmla="*/ 4293793 h 6858000"/>
              <a:gd name="connsiteX31" fmla="*/ 7583705 w 7809954"/>
              <a:gd name="connsiteY31" fmla="*/ 4421352 h 6858000"/>
              <a:gd name="connsiteX32" fmla="*/ 7596985 w 7809954"/>
              <a:gd name="connsiteY32" fmla="*/ 4670298 h 6858000"/>
              <a:gd name="connsiteX33" fmla="*/ 7611104 w 7809954"/>
              <a:gd name="connsiteY33" fmla="*/ 4908956 h 6858000"/>
              <a:gd name="connsiteX34" fmla="*/ 7625896 w 7809954"/>
              <a:gd name="connsiteY34" fmla="*/ 5138013 h 6858000"/>
              <a:gd name="connsiteX35" fmla="*/ 7642201 w 7809954"/>
              <a:gd name="connsiteY35" fmla="*/ 5354726 h 6858000"/>
              <a:gd name="connsiteX36" fmla="*/ 7659178 w 7809954"/>
              <a:gd name="connsiteY36" fmla="*/ 5561838 h 6858000"/>
              <a:gd name="connsiteX37" fmla="*/ 7677499 w 7809954"/>
              <a:gd name="connsiteY37" fmla="*/ 5753862 h 6858000"/>
              <a:gd name="connsiteX38" fmla="*/ 7695485 w 7809954"/>
              <a:gd name="connsiteY38" fmla="*/ 5934227 h 6858000"/>
              <a:gd name="connsiteX39" fmla="*/ 7713470 w 7809954"/>
              <a:gd name="connsiteY39" fmla="*/ 6100191 h 6858000"/>
              <a:gd name="connsiteX40" fmla="*/ 7730447 w 7809954"/>
              <a:gd name="connsiteY40" fmla="*/ 6252438 h 6858000"/>
              <a:gd name="connsiteX41" fmla="*/ 7746584 w 7809954"/>
              <a:gd name="connsiteY41" fmla="*/ 6387541 h 6858000"/>
              <a:gd name="connsiteX42" fmla="*/ 7761880 w 7809954"/>
              <a:gd name="connsiteY42" fmla="*/ 6509613 h 6858000"/>
              <a:gd name="connsiteX43" fmla="*/ 7774655 w 7809954"/>
              <a:gd name="connsiteY43" fmla="*/ 6612483 h 6858000"/>
              <a:gd name="connsiteX44" fmla="*/ 7786757 w 7809954"/>
              <a:gd name="connsiteY44" fmla="*/ 6698894 h 6858000"/>
              <a:gd name="connsiteX45" fmla="*/ 7804071 w 7809954"/>
              <a:gd name="connsiteY45" fmla="*/ 6817538 h 6858000"/>
              <a:gd name="connsiteX46" fmla="*/ 7809954 w 7809954"/>
              <a:gd name="connsiteY46" fmla="*/ 6858000 h 6858000"/>
              <a:gd name="connsiteX47" fmla="*/ 7157124 w 7809954"/>
              <a:gd name="connsiteY47" fmla="*/ 6858000 h 6858000"/>
              <a:gd name="connsiteX48" fmla="*/ 7157124 w 7809954"/>
              <a:gd name="connsiteY48" fmla="*/ 6858000 h 6858000"/>
              <a:gd name="connsiteX49" fmla="*/ 0 w 7809954"/>
              <a:gd name="connsiteY49" fmla="*/ 6858000 h 6858000"/>
              <a:gd name="connsiteX50" fmla="*/ 0 w 7809954"/>
              <a:gd name="connsiteY50" fmla="*/ 0 h 6858000"/>
              <a:gd name="connsiteX51" fmla="*/ 6465239 w 7809954"/>
              <a:gd name="connsiteY5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7809954" h="6858000">
                <a:moveTo>
                  <a:pt x="6465239" y="0"/>
                </a:moveTo>
                <a:lnTo>
                  <a:pt x="7808777" y="0"/>
                </a:lnTo>
                <a:lnTo>
                  <a:pt x="7783732" y="155676"/>
                </a:lnTo>
                <a:lnTo>
                  <a:pt x="7759863" y="310667"/>
                </a:lnTo>
                <a:lnTo>
                  <a:pt x="7736499" y="466344"/>
                </a:lnTo>
                <a:lnTo>
                  <a:pt x="7716496" y="622706"/>
                </a:lnTo>
                <a:lnTo>
                  <a:pt x="7696325" y="778383"/>
                </a:lnTo>
                <a:lnTo>
                  <a:pt x="7677499" y="934745"/>
                </a:lnTo>
                <a:lnTo>
                  <a:pt x="7661363" y="1089050"/>
                </a:lnTo>
                <a:lnTo>
                  <a:pt x="7646067" y="1245413"/>
                </a:lnTo>
                <a:lnTo>
                  <a:pt x="7632115" y="1401089"/>
                </a:lnTo>
                <a:lnTo>
                  <a:pt x="7620013" y="1554023"/>
                </a:lnTo>
                <a:lnTo>
                  <a:pt x="7607910" y="1709013"/>
                </a:lnTo>
                <a:lnTo>
                  <a:pt x="7597825" y="1861947"/>
                </a:lnTo>
                <a:lnTo>
                  <a:pt x="7589925" y="2014880"/>
                </a:lnTo>
                <a:lnTo>
                  <a:pt x="7581688" y="2167128"/>
                </a:lnTo>
                <a:lnTo>
                  <a:pt x="7574797" y="2318004"/>
                </a:lnTo>
                <a:lnTo>
                  <a:pt x="7569922" y="2467508"/>
                </a:lnTo>
                <a:lnTo>
                  <a:pt x="7565720" y="2617013"/>
                </a:lnTo>
                <a:lnTo>
                  <a:pt x="7561686" y="2765145"/>
                </a:lnTo>
                <a:lnTo>
                  <a:pt x="7559837" y="2911221"/>
                </a:lnTo>
                <a:lnTo>
                  <a:pt x="7557820" y="3057296"/>
                </a:lnTo>
                <a:lnTo>
                  <a:pt x="7556811" y="3201314"/>
                </a:lnTo>
                <a:lnTo>
                  <a:pt x="7557820" y="3343960"/>
                </a:lnTo>
                <a:lnTo>
                  <a:pt x="7557820" y="3485235"/>
                </a:lnTo>
                <a:lnTo>
                  <a:pt x="7559837" y="3625138"/>
                </a:lnTo>
                <a:lnTo>
                  <a:pt x="7562862" y="3762298"/>
                </a:lnTo>
                <a:lnTo>
                  <a:pt x="7565720" y="3898087"/>
                </a:lnTo>
                <a:lnTo>
                  <a:pt x="7568914" y="4031132"/>
                </a:lnTo>
                <a:lnTo>
                  <a:pt x="7573788" y="4163491"/>
                </a:lnTo>
                <a:lnTo>
                  <a:pt x="7578999" y="4293793"/>
                </a:lnTo>
                <a:lnTo>
                  <a:pt x="7583705" y="4421352"/>
                </a:lnTo>
                <a:lnTo>
                  <a:pt x="7596985" y="4670298"/>
                </a:lnTo>
                <a:lnTo>
                  <a:pt x="7611104" y="4908956"/>
                </a:lnTo>
                <a:lnTo>
                  <a:pt x="7625896" y="5138013"/>
                </a:lnTo>
                <a:lnTo>
                  <a:pt x="7642201" y="5354726"/>
                </a:lnTo>
                <a:lnTo>
                  <a:pt x="7659178" y="5561838"/>
                </a:lnTo>
                <a:lnTo>
                  <a:pt x="7677499" y="5753862"/>
                </a:lnTo>
                <a:lnTo>
                  <a:pt x="7695485" y="5934227"/>
                </a:lnTo>
                <a:lnTo>
                  <a:pt x="7713470" y="6100191"/>
                </a:lnTo>
                <a:lnTo>
                  <a:pt x="7730447" y="6252438"/>
                </a:lnTo>
                <a:lnTo>
                  <a:pt x="7746584" y="6387541"/>
                </a:lnTo>
                <a:lnTo>
                  <a:pt x="7761880" y="6509613"/>
                </a:lnTo>
                <a:lnTo>
                  <a:pt x="7774655" y="6612483"/>
                </a:lnTo>
                <a:lnTo>
                  <a:pt x="7786757" y="6698894"/>
                </a:lnTo>
                <a:lnTo>
                  <a:pt x="7804071" y="6817538"/>
                </a:lnTo>
                <a:lnTo>
                  <a:pt x="7809954" y="6858000"/>
                </a:lnTo>
                <a:lnTo>
                  <a:pt x="7157124" y="6858000"/>
                </a:lnTo>
                <a:lnTo>
                  <a:pt x="7157124" y="6858000"/>
                </a:lnTo>
                <a:lnTo>
                  <a:pt x="0" y="6858000"/>
                </a:lnTo>
                <a:lnTo>
                  <a:pt x="0" y="0"/>
                </a:lnTo>
                <a:lnTo>
                  <a:pt x="6465239"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0" name="Rectangle 49">
            <a:extLst>
              <a:ext uri="{FF2B5EF4-FFF2-40B4-BE49-F238E27FC236}">
                <a16:creationId xmlns:a16="http://schemas.microsoft.com/office/drawing/2014/main" id="{F98810A7-E114-447A-A7D6-69B27CFB5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 name="Picture 3" descr="SCVO | Sandwell Council of Voluntary Organisations.">
            <a:extLst>
              <a:ext uri="{FF2B5EF4-FFF2-40B4-BE49-F238E27FC236}">
                <a16:creationId xmlns:a16="http://schemas.microsoft.com/office/drawing/2014/main" id="{774C22DB-75EC-83E7-9985-295E2E1659EC}"/>
              </a:ext>
            </a:extLst>
          </p:cNvPr>
          <p:cNvPicPr>
            <a:picLocks noChangeAspect="1"/>
          </p:cNvPicPr>
          <p:nvPr/>
        </p:nvPicPr>
        <p:blipFill rotWithShape="1">
          <a:blip r:embed="rId6">
            <a:extLst>
              <a:ext uri="{28A0092B-C50C-407E-A947-70E740481C1C}">
                <a14:useLocalDpi xmlns:a14="http://schemas.microsoft.com/office/drawing/2010/main" val="0"/>
              </a:ext>
            </a:extLst>
          </a:blip>
          <a:srcRect r="23643"/>
          <a:stretch/>
        </p:blipFill>
        <p:spPr bwMode="auto">
          <a:xfrm>
            <a:off x="643854" y="2422761"/>
            <a:ext cx="6270662" cy="2012013"/>
          </a:xfrm>
          <a:prstGeom prst="rect">
            <a:avLst/>
          </a:prstGeom>
          <a:noFill/>
          <a:effectLst/>
          <a:extLst>
            <a:ext uri="{53640926-AAD7-44D8-BBD7-CCE9431645EC}">
              <a14:shadowObscured xmlns:a14="http://schemas.microsoft.com/office/drawing/2010/main"/>
            </a:ext>
          </a:extLst>
        </p:spPr>
      </p:pic>
    </p:spTree>
    <p:extLst>
      <p:ext uri="{BB962C8B-B14F-4D97-AF65-F5344CB8AC3E}">
        <p14:creationId xmlns:p14="http://schemas.microsoft.com/office/powerpoint/2010/main" val="544891138"/>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5FF018-11A0-E98E-8AF8-08375D04B458}"/>
              </a:ext>
            </a:extLst>
          </p:cNvPr>
          <p:cNvSpPr>
            <a:spLocks noGrp="1"/>
          </p:cNvSpPr>
          <p:nvPr>
            <p:ph type="title"/>
          </p:nvPr>
        </p:nvSpPr>
        <p:spPr>
          <a:xfrm>
            <a:off x="1688123" y="190298"/>
            <a:ext cx="9129103" cy="1235379"/>
          </a:xfrm>
        </p:spPr>
        <p:txBody>
          <a:bodyPr>
            <a:normAutofit fontScale="90000"/>
          </a:bodyPr>
          <a:lstStyle/>
          <a:p>
            <a:pPr algn="ctr"/>
            <a:r>
              <a:rPr lang="en-GB" sz="2800" b="1" u="sng" noProof="0" dirty="0">
                <a:latin typeface="Arial Nova" panose="020B0504020202020204" pitchFamily="34" charset="0"/>
              </a:rPr>
              <a:t>Exploring Cross-Cultural Perspectives on the Stigmatisation of Mental Illness in the United Kingdom</a:t>
            </a:r>
            <a:br>
              <a:rPr lang="en-GB" sz="2800" b="1" noProof="0" dirty="0">
                <a:latin typeface="Arial Nova" panose="020B0504020202020204" pitchFamily="34" charset="0"/>
              </a:rPr>
            </a:br>
            <a:endParaRPr lang="en-GB" sz="2800" b="1" noProof="0" dirty="0">
              <a:latin typeface="Arial Nova" panose="020B0504020202020204" pitchFamily="34" charset="0"/>
            </a:endParaRPr>
          </a:p>
        </p:txBody>
      </p:sp>
      <p:sp>
        <p:nvSpPr>
          <p:cNvPr id="4" name="Flowchart: Process 3">
            <a:extLst>
              <a:ext uri="{FF2B5EF4-FFF2-40B4-BE49-F238E27FC236}">
                <a16:creationId xmlns:a16="http://schemas.microsoft.com/office/drawing/2014/main" id="{E295623B-E53B-CC0D-71D8-601E1A19489A}"/>
              </a:ext>
            </a:extLst>
          </p:cNvPr>
          <p:cNvSpPr/>
          <p:nvPr/>
        </p:nvSpPr>
        <p:spPr>
          <a:xfrm>
            <a:off x="403123" y="1425677"/>
            <a:ext cx="2831690" cy="2743200"/>
          </a:xfrm>
          <a:prstGeom prst="flowChartProcess">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GB" sz="1000" noProof="0" dirty="0">
              <a:latin typeface="Arial Nova" panose="020B0504020202020204" pitchFamily="34" charset="0"/>
            </a:endParaRPr>
          </a:p>
          <a:p>
            <a:pPr algn="just"/>
            <a:r>
              <a:rPr lang="en-GB" sz="1000" b="1" noProof="0" dirty="0">
                <a:latin typeface="Arial Nova" panose="020B0504020202020204" pitchFamily="34" charset="0"/>
              </a:rPr>
              <a:t>01. Introduction and Research Aim</a:t>
            </a:r>
          </a:p>
          <a:p>
            <a:pPr algn="just"/>
            <a:endParaRPr lang="en-GB" sz="1050" noProof="0" dirty="0">
              <a:latin typeface="Arial Nova" panose="020B0504020202020204" pitchFamily="34" charset="0"/>
            </a:endParaRPr>
          </a:p>
          <a:p>
            <a:pPr algn="just"/>
            <a:endParaRPr lang="en-GB" sz="1050" noProof="0" dirty="0">
              <a:latin typeface="Arial Nova" panose="020B0504020202020204" pitchFamily="34" charset="0"/>
            </a:endParaRPr>
          </a:p>
          <a:p>
            <a:pPr algn="just"/>
            <a:r>
              <a:rPr lang="en-GB" sz="1000" noProof="0" dirty="0">
                <a:latin typeface="Arial Nova" panose="020B0504020202020204" pitchFamily="34" charset="0"/>
              </a:rPr>
              <a:t>This poster explains the secondary research approach used in this dissertation. The aim is to explore how cultural beliefs influence mental health stigma, help-seeking and access to support in the UK, drawing on Thornicroft's (2006) work on discrimination against people with mental illness. A literature-based method was used so existing academic and professional evidence could be compared (Booth, Sutton and Papaioannou, 2021).</a:t>
            </a:r>
          </a:p>
        </p:txBody>
      </p:sp>
      <p:sp>
        <p:nvSpPr>
          <p:cNvPr id="8" name="Flowchart: Process 7">
            <a:extLst>
              <a:ext uri="{FF2B5EF4-FFF2-40B4-BE49-F238E27FC236}">
                <a16:creationId xmlns:a16="http://schemas.microsoft.com/office/drawing/2014/main" id="{CB24B290-68C3-58DF-4EAA-A5D9E19EF758}"/>
              </a:ext>
            </a:extLst>
          </p:cNvPr>
          <p:cNvSpPr/>
          <p:nvPr/>
        </p:nvSpPr>
        <p:spPr>
          <a:xfrm>
            <a:off x="3510116" y="1425677"/>
            <a:ext cx="2831690" cy="2743200"/>
          </a:xfrm>
          <a:prstGeom prst="flowChartProcess">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GB" sz="1000" b="1" noProof="0" dirty="0">
              <a:latin typeface="Arial Nova" panose="020B0504020202020204" pitchFamily="34" charset="0"/>
            </a:endParaRPr>
          </a:p>
          <a:p>
            <a:pPr algn="ctr"/>
            <a:endParaRPr lang="en-GB" sz="1000" b="1" noProof="0" dirty="0">
              <a:latin typeface="Arial Nova" panose="020B0504020202020204" pitchFamily="34" charset="0"/>
            </a:endParaRPr>
          </a:p>
          <a:p>
            <a:pPr algn="ctr"/>
            <a:endParaRPr lang="en-GB" sz="1000" b="1" noProof="0" dirty="0">
              <a:latin typeface="Arial Nova" panose="020B0504020202020204" pitchFamily="34" charset="0"/>
            </a:endParaRPr>
          </a:p>
          <a:p>
            <a:pPr algn="ctr"/>
            <a:endParaRPr lang="en-GB" sz="1000" b="1" noProof="0" dirty="0">
              <a:latin typeface="Arial Nova" panose="020B0504020202020204" pitchFamily="34" charset="0"/>
            </a:endParaRPr>
          </a:p>
          <a:p>
            <a:pPr algn="ctr"/>
            <a:endParaRPr lang="en-GB" sz="1000" b="1" noProof="0" dirty="0">
              <a:latin typeface="Arial Nova" panose="020B0504020202020204" pitchFamily="34" charset="0"/>
            </a:endParaRPr>
          </a:p>
          <a:p>
            <a:pPr algn="ctr"/>
            <a:endParaRPr lang="en-GB" sz="1000" b="1" noProof="0" dirty="0">
              <a:latin typeface="Arial Nova" panose="020B0504020202020204" pitchFamily="34" charset="0"/>
            </a:endParaRPr>
          </a:p>
          <a:p>
            <a:pPr algn="ctr"/>
            <a:endParaRPr lang="en-GB" sz="1000" b="1" noProof="0" dirty="0">
              <a:latin typeface="Arial Nova" panose="020B0504020202020204" pitchFamily="34" charset="0"/>
            </a:endParaRPr>
          </a:p>
          <a:p>
            <a:pPr algn="ctr"/>
            <a:endParaRPr lang="en-GB" sz="1000" b="1" noProof="0" dirty="0">
              <a:latin typeface="Arial Nova" panose="020B0504020202020204" pitchFamily="34" charset="0"/>
            </a:endParaRPr>
          </a:p>
          <a:p>
            <a:pPr algn="ctr"/>
            <a:endParaRPr lang="en-GB" sz="1000" b="1" noProof="0" dirty="0">
              <a:latin typeface="Arial Nova" panose="020B0504020202020204" pitchFamily="34" charset="0"/>
            </a:endParaRPr>
          </a:p>
          <a:p>
            <a:pPr algn="just"/>
            <a:r>
              <a:rPr lang="en-GB" sz="1000" b="1" noProof="0" dirty="0">
                <a:latin typeface="Arial Nova" panose="020B0504020202020204" pitchFamily="34" charset="0"/>
              </a:rPr>
              <a:t>02. Search Strategy</a:t>
            </a:r>
          </a:p>
          <a:p>
            <a:pPr algn="just"/>
            <a:endParaRPr lang="en-GB" noProof="0" dirty="0"/>
          </a:p>
          <a:p>
            <a:pPr algn="just"/>
            <a:r>
              <a:rPr lang="en-GB" sz="1000" noProof="0" dirty="0">
                <a:latin typeface="Arial Nova" panose="020B0504020202020204" pitchFamily="34" charset="0"/>
              </a:rPr>
              <a:t>Key terms were taken from the title: mental illness, mental health stigma, culture, ethnicity, cross-cultural perspectives and United Kingdom. Boolean operators helped focus results, for example: mental illness AND stigma AND culture. Synonyms such as discrimination and help-seeking were also used, following recognised literature review guidance (Booth, Sutton and Papaioannou, 2021)</a:t>
            </a:r>
          </a:p>
          <a:p>
            <a:pPr algn="ctr"/>
            <a:endParaRPr lang="en-GB" noProof="0" dirty="0"/>
          </a:p>
          <a:p>
            <a:pPr algn="ctr"/>
            <a:endParaRPr lang="en-GB" noProof="0" dirty="0"/>
          </a:p>
          <a:p>
            <a:pPr algn="ctr"/>
            <a:endParaRPr lang="en-GB" noProof="0" dirty="0"/>
          </a:p>
          <a:p>
            <a:pPr algn="ctr"/>
            <a:endParaRPr lang="en-GB" noProof="0" dirty="0"/>
          </a:p>
          <a:p>
            <a:pPr algn="ctr"/>
            <a:r>
              <a:rPr lang="en-GB" noProof="0" dirty="0"/>
              <a:t>  </a:t>
            </a:r>
          </a:p>
        </p:txBody>
      </p:sp>
      <p:sp>
        <p:nvSpPr>
          <p:cNvPr id="9" name="Flowchart: Process 8">
            <a:extLst>
              <a:ext uri="{FF2B5EF4-FFF2-40B4-BE49-F238E27FC236}">
                <a16:creationId xmlns:a16="http://schemas.microsoft.com/office/drawing/2014/main" id="{0504E48C-D3F8-AE0F-FE59-B2C43334157E}"/>
              </a:ext>
            </a:extLst>
          </p:cNvPr>
          <p:cNvSpPr/>
          <p:nvPr/>
        </p:nvSpPr>
        <p:spPr>
          <a:xfrm>
            <a:off x="2005781" y="4291780"/>
            <a:ext cx="2831690" cy="2546555"/>
          </a:xfrm>
          <a:prstGeom prst="flowChartProcess">
            <a:avLst/>
          </a:prstGeom>
        </p:spPr>
        <p:style>
          <a:lnRef idx="2">
            <a:schemeClr val="dk1"/>
          </a:lnRef>
          <a:fillRef idx="1">
            <a:schemeClr val="lt1"/>
          </a:fillRef>
          <a:effectRef idx="0">
            <a:schemeClr val="dk1"/>
          </a:effectRef>
          <a:fontRef idx="minor">
            <a:schemeClr val="dk1"/>
          </a:fontRef>
        </p:style>
        <p:txBody>
          <a:bodyPr rtlCol="0" anchor="ctr"/>
          <a:lstStyle/>
          <a:p>
            <a:pPr algn="just"/>
            <a:r>
              <a:rPr lang="en-GB" sz="1000" b="1" dirty="0">
                <a:latin typeface="Arial Nova" panose="020B0504020202020204" pitchFamily="34" charset="0"/>
              </a:rPr>
              <a:t>03. Searching for Information</a:t>
            </a:r>
          </a:p>
          <a:p>
            <a:pPr algn="just"/>
            <a:endParaRPr lang="en-GB" sz="1000" b="1" dirty="0">
              <a:latin typeface="Arial Nova" panose="020B0504020202020204" pitchFamily="34" charset="0"/>
            </a:endParaRPr>
          </a:p>
          <a:p>
            <a:pPr algn="just"/>
            <a:endParaRPr lang="en-GB" sz="1000" b="1" dirty="0">
              <a:latin typeface="Arial Nova" panose="020B0504020202020204" pitchFamily="34" charset="0"/>
            </a:endParaRPr>
          </a:p>
          <a:p>
            <a:pPr algn="just"/>
            <a:r>
              <a:rPr lang="en-US" sz="1000" dirty="0">
                <a:latin typeface="Arial Nova" panose="020B0504020202020204" pitchFamily="34" charset="0"/>
              </a:rPr>
              <a:t>Searches were completed using Google Scholar, PubMed and the UWTSD Library. Trusted websites such as NHS England (2019), Mind (2024) and the Office for National Statistics (2023) were used for policy, statistics and guidance. Filters included English language, peer-reviewed sources, UK focus and mainly 2014–2024 publications</a:t>
            </a:r>
            <a:endParaRPr lang="en-GB" sz="1000" dirty="0">
              <a:latin typeface="Arial Nova" panose="020B0504020202020204" pitchFamily="34" charset="0"/>
            </a:endParaRPr>
          </a:p>
          <a:p>
            <a:pPr algn="ctr"/>
            <a:endParaRPr lang="en-GB" sz="500" b="1" dirty="0">
              <a:latin typeface="Arial Nova" panose="020B0504020202020204" pitchFamily="34" charset="0"/>
            </a:endParaRPr>
          </a:p>
          <a:p>
            <a:pPr algn="ctr"/>
            <a:endParaRPr lang="en-GB" sz="1000" b="1" dirty="0">
              <a:latin typeface="Arial Nova" panose="020B0504020202020204" pitchFamily="34" charset="0"/>
            </a:endParaRPr>
          </a:p>
          <a:p>
            <a:pPr algn="ctr"/>
            <a:endParaRPr lang="en-GB" sz="1000" b="1" dirty="0">
              <a:latin typeface="Arial Nova" panose="020B0504020202020204" pitchFamily="34" charset="0"/>
            </a:endParaRPr>
          </a:p>
          <a:p>
            <a:pPr algn="ctr"/>
            <a:endParaRPr lang="en-GB" sz="1000" b="1" dirty="0">
              <a:latin typeface="Arial Nova" panose="020B0504020202020204" pitchFamily="34" charset="0"/>
            </a:endParaRPr>
          </a:p>
          <a:p>
            <a:pPr algn="ctr"/>
            <a:endParaRPr lang="en-GB" sz="1000" b="1" dirty="0">
              <a:latin typeface="Arial Nova" panose="020B0504020202020204" pitchFamily="34" charset="0"/>
            </a:endParaRPr>
          </a:p>
        </p:txBody>
      </p:sp>
      <p:sp>
        <p:nvSpPr>
          <p:cNvPr id="11" name="TextBox 10">
            <a:extLst>
              <a:ext uri="{FF2B5EF4-FFF2-40B4-BE49-F238E27FC236}">
                <a16:creationId xmlns:a16="http://schemas.microsoft.com/office/drawing/2014/main" id="{FC894DCF-AD65-AF24-3B90-6EC07876B04D}"/>
              </a:ext>
            </a:extLst>
          </p:cNvPr>
          <p:cNvSpPr txBox="1"/>
          <p:nvPr/>
        </p:nvSpPr>
        <p:spPr>
          <a:xfrm>
            <a:off x="7538857" y="1928526"/>
            <a:ext cx="3063379" cy="369332"/>
          </a:xfrm>
          <a:prstGeom prst="rect">
            <a:avLst/>
          </a:prstGeom>
          <a:noFill/>
        </p:spPr>
        <p:txBody>
          <a:bodyPr wrap="square">
            <a:spAutoFit/>
          </a:bodyPr>
          <a:lstStyle/>
          <a:p>
            <a:r>
              <a:rPr lang="en-GB" b="1" dirty="0">
                <a:latin typeface="Arial Nova" panose="020B0504020202020204" pitchFamily="34" charset="0"/>
              </a:rPr>
              <a:t>04  Visual Aid / Statistics</a:t>
            </a:r>
          </a:p>
        </p:txBody>
      </p:sp>
      <p:pic>
        <p:nvPicPr>
          <p:cNvPr id="13" name="Picture 12">
            <a:extLst>
              <a:ext uri="{FF2B5EF4-FFF2-40B4-BE49-F238E27FC236}">
                <a16:creationId xmlns:a16="http://schemas.microsoft.com/office/drawing/2014/main" id="{F7078B5C-3D02-4D4F-E4FD-66B7240E054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33189" y="2459739"/>
            <a:ext cx="3169047" cy="4207963"/>
          </a:xfrm>
          <a:prstGeom prst="rect">
            <a:avLst/>
          </a:prstGeom>
        </p:spPr>
      </p:pic>
    </p:spTree>
    <p:extLst>
      <p:ext uri="{BB962C8B-B14F-4D97-AF65-F5344CB8AC3E}">
        <p14:creationId xmlns:p14="http://schemas.microsoft.com/office/powerpoint/2010/main" val="31542226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Flowchart: Process 6">
            <a:extLst>
              <a:ext uri="{FF2B5EF4-FFF2-40B4-BE49-F238E27FC236}">
                <a16:creationId xmlns:a16="http://schemas.microsoft.com/office/drawing/2014/main" id="{F2C9BF2E-4B19-2FEA-BA6A-71D7DB3735E9}"/>
              </a:ext>
            </a:extLst>
          </p:cNvPr>
          <p:cNvSpPr/>
          <p:nvPr/>
        </p:nvSpPr>
        <p:spPr>
          <a:xfrm>
            <a:off x="629264" y="1296237"/>
            <a:ext cx="1995948" cy="4371033"/>
          </a:xfrm>
          <a:prstGeom prst="flowChartProcess">
            <a:avLst/>
          </a:prstGeom>
        </p:spPr>
        <p:style>
          <a:lnRef idx="2">
            <a:schemeClr val="dk1"/>
          </a:lnRef>
          <a:fillRef idx="1">
            <a:schemeClr val="lt1"/>
          </a:fillRef>
          <a:effectRef idx="0">
            <a:schemeClr val="dk1"/>
          </a:effectRef>
          <a:fontRef idx="minor">
            <a:schemeClr val="dk1"/>
          </a:fontRef>
        </p:style>
        <p:txBody>
          <a:bodyPr rtlCol="0" anchor="ctr"/>
          <a:lstStyle/>
          <a:p>
            <a:pPr algn="just"/>
            <a:endParaRPr lang="en-GB" sz="1000" b="1" noProof="0" dirty="0">
              <a:latin typeface="Arial Nova" panose="020B0504020202020204" pitchFamily="34" charset="0"/>
            </a:endParaRPr>
          </a:p>
          <a:p>
            <a:pPr algn="just"/>
            <a:endParaRPr lang="en-GB" sz="1000" b="1" noProof="0" dirty="0">
              <a:latin typeface="Arial Nova" panose="020B0504020202020204" pitchFamily="34" charset="0"/>
            </a:endParaRPr>
          </a:p>
          <a:p>
            <a:pPr algn="just"/>
            <a:endParaRPr lang="en-GB" sz="1000" b="1" noProof="0" dirty="0">
              <a:latin typeface="Arial Nova" panose="020B0504020202020204" pitchFamily="34" charset="0"/>
            </a:endParaRPr>
          </a:p>
          <a:p>
            <a:pPr algn="just"/>
            <a:endParaRPr lang="en-GB" sz="1000" b="1" noProof="0" dirty="0">
              <a:latin typeface="Arial Nova" panose="020B0504020202020204" pitchFamily="34" charset="0"/>
            </a:endParaRPr>
          </a:p>
          <a:p>
            <a:pPr algn="just"/>
            <a:endParaRPr lang="en-GB" sz="1000" b="1" noProof="0" dirty="0">
              <a:latin typeface="Arial Nova" panose="020B0504020202020204" pitchFamily="34" charset="0"/>
            </a:endParaRPr>
          </a:p>
          <a:p>
            <a:pPr algn="just"/>
            <a:endParaRPr lang="en-GB" sz="1000" b="1" noProof="0" dirty="0">
              <a:latin typeface="Arial Nova" panose="020B0504020202020204" pitchFamily="34" charset="0"/>
            </a:endParaRPr>
          </a:p>
          <a:p>
            <a:pPr algn="just"/>
            <a:endParaRPr lang="en-GB" sz="1000" b="1" noProof="0" dirty="0">
              <a:latin typeface="Arial Nova" panose="020B0504020202020204" pitchFamily="34" charset="0"/>
            </a:endParaRPr>
          </a:p>
          <a:p>
            <a:pPr algn="just"/>
            <a:endParaRPr lang="en-GB" sz="1000" b="1" noProof="0" dirty="0">
              <a:latin typeface="Arial Nova" panose="020B0504020202020204" pitchFamily="34" charset="0"/>
            </a:endParaRPr>
          </a:p>
          <a:p>
            <a:pPr algn="just"/>
            <a:endParaRPr lang="en-GB" sz="1000" b="1" noProof="0" dirty="0">
              <a:latin typeface="Arial Nova" panose="020B0504020202020204" pitchFamily="34" charset="0"/>
            </a:endParaRPr>
          </a:p>
          <a:p>
            <a:pPr algn="just"/>
            <a:endParaRPr lang="en-GB" sz="1000" b="1" noProof="0" dirty="0">
              <a:latin typeface="Arial Nova" panose="020B0504020202020204" pitchFamily="34" charset="0"/>
            </a:endParaRPr>
          </a:p>
          <a:p>
            <a:pPr algn="just"/>
            <a:endParaRPr lang="en-GB" sz="1000" b="1" noProof="0" dirty="0">
              <a:latin typeface="Arial Nova" panose="020B0504020202020204" pitchFamily="34" charset="0"/>
            </a:endParaRPr>
          </a:p>
          <a:p>
            <a:pPr algn="just"/>
            <a:endParaRPr lang="en-GB" sz="1000" b="1" noProof="0" dirty="0">
              <a:latin typeface="Arial Nova" panose="020B0504020202020204" pitchFamily="34" charset="0"/>
            </a:endParaRPr>
          </a:p>
          <a:p>
            <a:pPr algn="just"/>
            <a:endParaRPr lang="en-GB" sz="1000" b="1" noProof="0" dirty="0">
              <a:latin typeface="Arial Nova" panose="020B0504020202020204" pitchFamily="34" charset="0"/>
            </a:endParaRPr>
          </a:p>
          <a:p>
            <a:pPr algn="just"/>
            <a:endParaRPr lang="en-GB" sz="1000" b="1" noProof="0" dirty="0">
              <a:latin typeface="Arial Nova" panose="020B0504020202020204" pitchFamily="34" charset="0"/>
            </a:endParaRPr>
          </a:p>
          <a:p>
            <a:pPr algn="just"/>
            <a:endParaRPr lang="en-GB" sz="1000" b="1" noProof="0" dirty="0">
              <a:latin typeface="Arial Nova" panose="020B0504020202020204" pitchFamily="34" charset="0"/>
            </a:endParaRPr>
          </a:p>
          <a:p>
            <a:pPr algn="just"/>
            <a:endParaRPr lang="en-GB" sz="1000" b="1" noProof="0" dirty="0">
              <a:latin typeface="Arial Nova" panose="020B0504020202020204" pitchFamily="34" charset="0"/>
            </a:endParaRPr>
          </a:p>
          <a:p>
            <a:pPr algn="just"/>
            <a:endParaRPr lang="en-GB" sz="1000" b="1" noProof="0" dirty="0">
              <a:latin typeface="Arial Nova" panose="020B0504020202020204" pitchFamily="34" charset="0"/>
            </a:endParaRPr>
          </a:p>
          <a:p>
            <a:pPr algn="just"/>
            <a:r>
              <a:rPr lang="en-GB" sz="1000" b="1" noProof="0" dirty="0">
                <a:latin typeface="Arial Nova" panose="020B0504020202020204" pitchFamily="34" charset="0"/>
              </a:rPr>
              <a:t>05. Research Validation and Analysis</a:t>
            </a:r>
          </a:p>
          <a:p>
            <a:pPr algn="just"/>
            <a:r>
              <a:rPr lang="en-GB" sz="1000" b="1" noProof="0" dirty="0">
                <a:latin typeface="Arial Nova" panose="020B0504020202020204" pitchFamily="34" charset="0"/>
              </a:rPr>
              <a:t>  </a:t>
            </a:r>
          </a:p>
          <a:p>
            <a:pPr algn="just"/>
            <a:r>
              <a:rPr lang="en-GB" sz="1000" noProof="0" dirty="0">
                <a:latin typeface="Arial Nova" panose="020B0504020202020204" pitchFamily="34" charset="0"/>
              </a:rPr>
              <a:t>The CRAAP Test criteria (currency, relevance, authority, accuracy and purpose) were used to assess source quality, following guidance on evaluating literature (Aveyard, 2019). The selected literature was analysed using thematic analysis. Repeated ideas were coded and grouped into themes (Braun and Clarke, 2006).</a:t>
            </a:r>
          </a:p>
          <a:p>
            <a:pPr algn="ctr"/>
            <a:endParaRPr lang="en-GB" sz="1000" b="1" noProof="0" dirty="0">
              <a:latin typeface="Arial Nova" panose="020B0504020202020204" pitchFamily="34" charset="0"/>
            </a:endParaRPr>
          </a:p>
          <a:p>
            <a:pPr algn="ctr"/>
            <a:endParaRPr lang="en-GB" sz="1000" b="1" noProof="0" dirty="0">
              <a:latin typeface="Arial Nova" panose="020B0504020202020204" pitchFamily="34" charset="0"/>
            </a:endParaRPr>
          </a:p>
          <a:p>
            <a:pPr algn="ctr"/>
            <a:endParaRPr lang="en-GB" sz="1000" b="1" noProof="0" dirty="0">
              <a:latin typeface="Arial Nova" panose="020B0504020202020204" pitchFamily="34" charset="0"/>
            </a:endParaRPr>
          </a:p>
          <a:p>
            <a:pPr algn="ctr"/>
            <a:endParaRPr lang="en-GB" sz="1000" b="1" noProof="0" dirty="0">
              <a:latin typeface="Arial Nova" panose="020B0504020202020204" pitchFamily="34" charset="0"/>
            </a:endParaRPr>
          </a:p>
          <a:p>
            <a:pPr algn="ctr"/>
            <a:endParaRPr lang="en-GB" sz="1000" b="1" noProof="0" dirty="0">
              <a:latin typeface="Arial Nova" panose="020B0504020202020204" pitchFamily="34" charset="0"/>
            </a:endParaRPr>
          </a:p>
          <a:p>
            <a:pPr algn="ctr"/>
            <a:endParaRPr lang="en-GB" sz="1000" b="1" noProof="0" dirty="0">
              <a:latin typeface="Arial Nova" panose="020B0504020202020204" pitchFamily="34" charset="0"/>
            </a:endParaRPr>
          </a:p>
          <a:p>
            <a:pPr algn="ctr"/>
            <a:endParaRPr lang="en-GB" sz="1000" b="1" noProof="0" dirty="0">
              <a:latin typeface="Arial Nova" panose="020B0504020202020204" pitchFamily="34" charset="0"/>
            </a:endParaRPr>
          </a:p>
          <a:p>
            <a:pPr algn="ctr"/>
            <a:endParaRPr lang="en-GB" sz="1000" b="1" noProof="0" dirty="0">
              <a:latin typeface="Arial Nova" panose="020B0504020202020204" pitchFamily="34" charset="0"/>
            </a:endParaRPr>
          </a:p>
          <a:p>
            <a:pPr algn="ctr"/>
            <a:endParaRPr lang="en-GB" sz="1000" b="1" noProof="0" dirty="0">
              <a:latin typeface="Arial Nova" panose="020B0504020202020204" pitchFamily="34" charset="0"/>
            </a:endParaRPr>
          </a:p>
          <a:p>
            <a:pPr algn="ctr"/>
            <a:endParaRPr lang="en-GB" sz="1000" b="1" noProof="0" dirty="0">
              <a:latin typeface="Arial Nova" panose="020B0504020202020204" pitchFamily="34" charset="0"/>
            </a:endParaRPr>
          </a:p>
          <a:p>
            <a:pPr algn="ctr"/>
            <a:endParaRPr lang="en-GB" sz="1000" b="1" noProof="0" dirty="0">
              <a:latin typeface="Arial Nova" panose="020B0504020202020204" pitchFamily="34" charset="0"/>
            </a:endParaRPr>
          </a:p>
          <a:p>
            <a:pPr algn="ctr"/>
            <a:endParaRPr lang="en-GB" sz="1000" b="1" noProof="0" dirty="0">
              <a:latin typeface="Arial Nova" panose="020B0504020202020204" pitchFamily="34" charset="0"/>
            </a:endParaRPr>
          </a:p>
          <a:p>
            <a:pPr algn="ctr"/>
            <a:endParaRPr lang="en-GB" sz="1000" b="1" noProof="0" dirty="0">
              <a:latin typeface="Arial Nova" panose="020B0504020202020204" pitchFamily="34" charset="0"/>
            </a:endParaRPr>
          </a:p>
          <a:p>
            <a:pPr algn="ctr"/>
            <a:endParaRPr lang="en-GB" sz="1000" b="1" noProof="0" dirty="0">
              <a:latin typeface="Arial Nova" panose="020B0504020202020204" pitchFamily="34" charset="0"/>
            </a:endParaRPr>
          </a:p>
          <a:p>
            <a:pPr algn="ctr"/>
            <a:endParaRPr lang="en-GB" b="1" noProof="0" dirty="0">
              <a:latin typeface="Arial Nova" panose="020B0504020202020204" pitchFamily="34" charset="0"/>
            </a:endParaRPr>
          </a:p>
        </p:txBody>
      </p:sp>
      <p:sp>
        <p:nvSpPr>
          <p:cNvPr id="8" name="Flowchart: Process 7">
            <a:extLst>
              <a:ext uri="{FF2B5EF4-FFF2-40B4-BE49-F238E27FC236}">
                <a16:creationId xmlns:a16="http://schemas.microsoft.com/office/drawing/2014/main" id="{89CA30E5-198E-3E3A-488E-D7C137767710}"/>
              </a:ext>
            </a:extLst>
          </p:cNvPr>
          <p:cNvSpPr/>
          <p:nvPr/>
        </p:nvSpPr>
        <p:spPr>
          <a:xfrm>
            <a:off x="3652684" y="1296237"/>
            <a:ext cx="1995948" cy="4371033"/>
          </a:xfrm>
          <a:prstGeom prst="flowChartProcess">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GB" sz="1000" b="1" dirty="0">
              <a:latin typeface="Arial Nova" panose="020B0504020202020204" pitchFamily="34" charset="0"/>
            </a:endParaRPr>
          </a:p>
          <a:p>
            <a:pPr algn="ctr"/>
            <a:endParaRPr lang="en-GB" sz="1000" b="1" dirty="0">
              <a:latin typeface="Arial Nova" panose="020B0504020202020204" pitchFamily="34" charset="0"/>
            </a:endParaRPr>
          </a:p>
          <a:p>
            <a:pPr algn="ctr"/>
            <a:endParaRPr lang="en-GB" sz="1000" b="1" dirty="0">
              <a:latin typeface="Arial Nova" panose="020B0504020202020204" pitchFamily="34" charset="0"/>
            </a:endParaRPr>
          </a:p>
          <a:p>
            <a:pPr algn="ctr"/>
            <a:endParaRPr lang="en-GB" sz="1000" b="1" dirty="0">
              <a:latin typeface="Arial Nova" panose="020B0504020202020204" pitchFamily="34" charset="0"/>
            </a:endParaRPr>
          </a:p>
          <a:p>
            <a:pPr algn="ctr"/>
            <a:endParaRPr lang="en-GB" sz="1000" b="1" dirty="0">
              <a:latin typeface="Arial Nova" panose="020B0504020202020204" pitchFamily="34" charset="0"/>
            </a:endParaRPr>
          </a:p>
          <a:p>
            <a:pPr algn="ctr"/>
            <a:endParaRPr lang="en-GB" sz="1000" b="1" dirty="0">
              <a:latin typeface="Arial Nova" panose="020B0504020202020204" pitchFamily="34" charset="0"/>
            </a:endParaRPr>
          </a:p>
          <a:p>
            <a:pPr algn="ctr"/>
            <a:endParaRPr lang="en-GB" sz="1000" b="1" dirty="0">
              <a:latin typeface="Arial Nova" panose="020B0504020202020204" pitchFamily="34" charset="0"/>
            </a:endParaRPr>
          </a:p>
          <a:p>
            <a:pPr algn="ctr"/>
            <a:endParaRPr lang="en-GB" sz="1000" b="1" dirty="0">
              <a:latin typeface="Arial Nova" panose="020B0504020202020204" pitchFamily="34" charset="0"/>
            </a:endParaRPr>
          </a:p>
          <a:p>
            <a:pPr algn="ctr"/>
            <a:endParaRPr lang="en-GB" sz="1000" b="1" dirty="0">
              <a:latin typeface="Arial Nova" panose="020B0504020202020204" pitchFamily="34" charset="0"/>
            </a:endParaRPr>
          </a:p>
          <a:p>
            <a:pPr algn="just"/>
            <a:r>
              <a:rPr lang="en-GB" sz="1000" b="1" dirty="0">
                <a:latin typeface="Arial Nova" panose="020B0504020202020204" pitchFamily="34" charset="0"/>
              </a:rPr>
              <a:t>06. Inclusion Criteria</a:t>
            </a:r>
          </a:p>
          <a:p>
            <a:pPr algn="just"/>
            <a:endParaRPr lang="en-GB" sz="1000" b="1" dirty="0">
              <a:latin typeface="Arial Nova" panose="020B0504020202020204" pitchFamily="34" charset="0"/>
            </a:endParaRPr>
          </a:p>
          <a:p>
            <a:pPr algn="just"/>
            <a:r>
              <a:rPr lang="en-US" sz="1000" dirty="0">
                <a:latin typeface="Arial Nova" panose="020B0504020202020204" pitchFamily="34" charset="0"/>
              </a:rPr>
              <a:t>Included sources were English language, peer-reviewed journal articles, UK-based studies, NHS and government reports, ONS data and recognised mental health organisations. Most sources were published within the last ten years, reflecting recommended practice for structuring a systematic search (Booth, Sutton and Papaioannou, 2021).</a:t>
            </a:r>
          </a:p>
          <a:p>
            <a:pPr algn="ctr"/>
            <a:endParaRPr lang="en-GB" sz="1000" b="1" dirty="0">
              <a:latin typeface="Arial Nova" panose="020B0504020202020204" pitchFamily="34" charset="0"/>
            </a:endParaRPr>
          </a:p>
          <a:p>
            <a:pPr algn="ctr"/>
            <a:endParaRPr lang="en-GB" sz="1000" b="1" dirty="0">
              <a:latin typeface="Arial Nova" panose="020B0504020202020204" pitchFamily="34" charset="0"/>
            </a:endParaRPr>
          </a:p>
          <a:p>
            <a:pPr algn="ctr"/>
            <a:endParaRPr lang="en-GB" sz="1000" b="1" dirty="0">
              <a:latin typeface="Arial Nova" panose="020B0504020202020204" pitchFamily="34" charset="0"/>
            </a:endParaRPr>
          </a:p>
          <a:p>
            <a:pPr algn="ctr"/>
            <a:endParaRPr lang="en-GB" sz="1000" b="1" dirty="0">
              <a:latin typeface="Arial Nova" panose="020B0504020202020204" pitchFamily="34" charset="0"/>
            </a:endParaRPr>
          </a:p>
          <a:p>
            <a:pPr algn="ctr"/>
            <a:endParaRPr lang="en-GB" sz="1000" b="1" dirty="0">
              <a:latin typeface="Arial Nova" panose="020B0504020202020204" pitchFamily="34" charset="0"/>
            </a:endParaRPr>
          </a:p>
          <a:p>
            <a:pPr algn="ctr"/>
            <a:endParaRPr lang="en-GB" sz="1000" b="1" dirty="0">
              <a:latin typeface="Arial Nova" panose="020B0504020202020204" pitchFamily="34" charset="0"/>
            </a:endParaRPr>
          </a:p>
          <a:p>
            <a:pPr algn="ctr"/>
            <a:endParaRPr lang="en-GB" sz="1000" b="1" dirty="0">
              <a:latin typeface="Arial Nova" panose="020B0504020202020204" pitchFamily="34" charset="0"/>
            </a:endParaRPr>
          </a:p>
          <a:p>
            <a:pPr algn="ctr"/>
            <a:endParaRPr lang="en-GB" sz="1000" b="1" dirty="0">
              <a:latin typeface="Arial Nova" panose="020B0504020202020204" pitchFamily="34" charset="0"/>
            </a:endParaRPr>
          </a:p>
          <a:p>
            <a:pPr algn="ctr"/>
            <a:endParaRPr lang="en-GB" sz="1000" b="1" dirty="0">
              <a:latin typeface="Arial Nova" panose="020B0504020202020204" pitchFamily="34" charset="0"/>
            </a:endParaRPr>
          </a:p>
        </p:txBody>
      </p:sp>
      <p:sp>
        <p:nvSpPr>
          <p:cNvPr id="9" name="Flowchart: Process 8">
            <a:extLst>
              <a:ext uri="{FF2B5EF4-FFF2-40B4-BE49-F238E27FC236}">
                <a16:creationId xmlns:a16="http://schemas.microsoft.com/office/drawing/2014/main" id="{020B9D21-6C65-6F4A-3E3D-115179375B10}"/>
              </a:ext>
            </a:extLst>
          </p:cNvPr>
          <p:cNvSpPr/>
          <p:nvPr/>
        </p:nvSpPr>
        <p:spPr>
          <a:xfrm>
            <a:off x="6676104" y="1296237"/>
            <a:ext cx="1995948" cy="4371033"/>
          </a:xfrm>
          <a:prstGeom prst="flowChartProcess">
            <a:avLst/>
          </a:prstGeom>
        </p:spPr>
        <p:style>
          <a:lnRef idx="2">
            <a:schemeClr val="dk1"/>
          </a:lnRef>
          <a:fillRef idx="1">
            <a:schemeClr val="lt1"/>
          </a:fillRef>
          <a:effectRef idx="0">
            <a:schemeClr val="dk1"/>
          </a:effectRef>
          <a:fontRef idx="minor">
            <a:schemeClr val="dk1"/>
          </a:fontRef>
        </p:style>
        <p:txBody>
          <a:bodyPr rtlCol="0" anchor="ctr"/>
          <a:lstStyle/>
          <a:p>
            <a:pPr algn="just"/>
            <a:endParaRPr lang="en-GB" sz="1000" b="1" dirty="0">
              <a:latin typeface="Arial Nova" panose="020B0504020202020204" pitchFamily="34" charset="0"/>
            </a:endParaRPr>
          </a:p>
          <a:p>
            <a:pPr algn="just"/>
            <a:endParaRPr lang="en-GB" sz="1000" b="1" dirty="0">
              <a:latin typeface="Arial Nova" panose="020B0504020202020204" pitchFamily="34" charset="0"/>
            </a:endParaRPr>
          </a:p>
          <a:p>
            <a:pPr algn="just"/>
            <a:r>
              <a:rPr lang="en-GB" sz="1000" b="1" dirty="0">
                <a:latin typeface="Arial Nova" panose="020B0504020202020204" pitchFamily="34" charset="0"/>
              </a:rPr>
              <a:t>07.Exclusion Criteria</a:t>
            </a:r>
          </a:p>
          <a:p>
            <a:pPr algn="just"/>
            <a:endParaRPr lang="en-GB" sz="1000" b="1" dirty="0">
              <a:latin typeface="Arial Nova" panose="020B0504020202020204" pitchFamily="34" charset="0"/>
            </a:endParaRPr>
          </a:p>
          <a:p>
            <a:pPr algn="just"/>
            <a:r>
              <a:rPr lang="en-US" sz="1000" dirty="0">
                <a:latin typeface="Arial Nova" panose="020B0504020202020204" pitchFamily="34" charset="0"/>
              </a:rPr>
              <a:t>Excluded sources were opinion blogs, newspaper articles, duplicate sources, non-English publications and studies unrelated to mental health stigma, culture or access to support in the United Kingdom. Excluding this material improved the credibility of the evidence base, in line with recommended evaluation criteria (Aveyard, 2019).</a:t>
            </a:r>
          </a:p>
          <a:p>
            <a:pPr algn="just"/>
            <a:endParaRPr lang="en-GB" sz="1000" b="1" dirty="0">
              <a:latin typeface="Arial Nova" panose="020B0504020202020204" pitchFamily="34" charset="0"/>
            </a:endParaRPr>
          </a:p>
          <a:p>
            <a:pPr algn="ctr"/>
            <a:endParaRPr lang="en-GB" sz="1000" dirty="0">
              <a:latin typeface="Arial Nova" panose="020B0504020202020204" pitchFamily="34" charset="0"/>
            </a:endParaRPr>
          </a:p>
        </p:txBody>
      </p:sp>
      <p:sp>
        <p:nvSpPr>
          <p:cNvPr id="10" name="Flowchart: Process 9">
            <a:extLst>
              <a:ext uri="{FF2B5EF4-FFF2-40B4-BE49-F238E27FC236}">
                <a16:creationId xmlns:a16="http://schemas.microsoft.com/office/drawing/2014/main" id="{A07FF8A8-15C0-A5D4-C586-430712371DCF}"/>
              </a:ext>
            </a:extLst>
          </p:cNvPr>
          <p:cNvSpPr/>
          <p:nvPr/>
        </p:nvSpPr>
        <p:spPr>
          <a:xfrm>
            <a:off x="9566789" y="1296237"/>
            <a:ext cx="1995948" cy="4371033"/>
          </a:xfrm>
          <a:prstGeom prst="flowChartProcess">
            <a:avLst/>
          </a:prstGeom>
        </p:spPr>
        <p:style>
          <a:lnRef idx="2">
            <a:schemeClr val="dk1"/>
          </a:lnRef>
          <a:fillRef idx="1">
            <a:schemeClr val="lt1"/>
          </a:fillRef>
          <a:effectRef idx="0">
            <a:schemeClr val="dk1"/>
          </a:effectRef>
          <a:fontRef idx="minor">
            <a:schemeClr val="dk1"/>
          </a:fontRef>
        </p:style>
        <p:txBody>
          <a:bodyPr rtlCol="0" anchor="ctr"/>
          <a:lstStyle/>
          <a:p>
            <a:pPr algn="just"/>
            <a:endParaRPr lang="en-GB" sz="1000" b="1" dirty="0">
              <a:latin typeface="Arial Nova" panose="020B0504020202020204" pitchFamily="34" charset="0"/>
            </a:endParaRPr>
          </a:p>
          <a:p>
            <a:pPr algn="just"/>
            <a:endParaRPr lang="en-GB" sz="1000" b="1" dirty="0">
              <a:latin typeface="Arial Nova" panose="020B0504020202020204" pitchFamily="34" charset="0"/>
            </a:endParaRPr>
          </a:p>
          <a:p>
            <a:pPr algn="just"/>
            <a:r>
              <a:rPr lang="en-GB" sz="1000" b="1" dirty="0">
                <a:latin typeface="Arial Nova" panose="020B0504020202020204" pitchFamily="34" charset="0"/>
              </a:rPr>
              <a:t>08. Ethical Considerations</a:t>
            </a:r>
          </a:p>
          <a:p>
            <a:pPr algn="just"/>
            <a:endParaRPr lang="en-GB" sz="1000" dirty="0">
              <a:latin typeface="Arial Nova" panose="020B0504020202020204" pitchFamily="34" charset="0"/>
            </a:endParaRPr>
          </a:p>
          <a:p>
            <a:pPr algn="just"/>
            <a:r>
              <a:rPr lang="en-US" sz="1000" dirty="0">
                <a:latin typeface="Arial Nova" panose="020B0504020202020204" pitchFamily="34" charset="0"/>
              </a:rPr>
              <a:t>No participants were involved because this was secondary research. Ethical practice was maintained by using credible sources, applying UWTSD Harvard referencing, avoiding plagiarism and presenting findings honestly and without bias, following established guidance for literature-based research (Booth, Sutton and Papaioannou, 2021).</a:t>
            </a:r>
          </a:p>
          <a:p>
            <a:pPr algn="ctr"/>
            <a:endParaRPr lang="en-GB" sz="1000" dirty="0">
              <a:latin typeface="Arial Nova" panose="020B0504020202020204" pitchFamily="34" charset="0"/>
            </a:endParaRPr>
          </a:p>
          <a:p>
            <a:pPr algn="ctr"/>
            <a:endParaRPr lang="en-GB" sz="1000" dirty="0">
              <a:latin typeface="Arial Nova" panose="020B0504020202020204" pitchFamily="34" charset="0"/>
            </a:endParaRPr>
          </a:p>
        </p:txBody>
      </p:sp>
    </p:spTree>
    <p:extLst>
      <p:ext uri="{BB962C8B-B14F-4D97-AF65-F5344CB8AC3E}">
        <p14:creationId xmlns:p14="http://schemas.microsoft.com/office/powerpoint/2010/main" val="9475986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5" name="Picture 14">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21" name="Rectangle 20">
            <a:extLst>
              <a:ext uri="{FF2B5EF4-FFF2-40B4-BE49-F238E27FC236}">
                <a16:creationId xmlns:a16="http://schemas.microsoft.com/office/drawing/2014/main" id="{0D9B8FD4-CDEB-4EB4-B4DE-C89E11938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3" name="Freeform 36">
            <a:extLst>
              <a:ext uri="{FF2B5EF4-FFF2-40B4-BE49-F238E27FC236}">
                <a16:creationId xmlns:a16="http://schemas.microsoft.com/office/drawing/2014/main" id="{5A2E3D1D-9E9F-4739-BA14-D4D7FA9FB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25" name="Freeform: Shape 24">
            <a:extLst>
              <a:ext uri="{FF2B5EF4-FFF2-40B4-BE49-F238E27FC236}">
                <a16:creationId xmlns:a16="http://schemas.microsoft.com/office/drawing/2014/main" id="{1FFB365B-E9DC-4859-B8AB-CB83EEBE4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8ADAB9C8-EB37-4914-A699-C716FC8FE4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6EB6186-2256-8307-F73A-358DD10FE664}"/>
              </a:ext>
            </a:extLst>
          </p:cNvPr>
          <p:cNvSpPr>
            <a:spLocks noGrp="1"/>
          </p:cNvSpPr>
          <p:nvPr>
            <p:ph type="title"/>
          </p:nvPr>
        </p:nvSpPr>
        <p:spPr>
          <a:xfrm>
            <a:off x="653143" y="1645920"/>
            <a:ext cx="3522879" cy="4470821"/>
          </a:xfrm>
        </p:spPr>
        <p:txBody>
          <a:bodyPr vert="horz" lIns="91440" tIns="45720" rIns="91440" bIns="45720" rtlCol="0" anchor="t">
            <a:normAutofit/>
          </a:bodyPr>
          <a:lstStyle/>
          <a:p>
            <a:pPr algn="r">
              <a:lnSpc>
                <a:spcPct val="90000"/>
              </a:lnSpc>
            </a:pPr>
            <a:r>
              <a:rPr lang="en-US" sz="3900" b="1" i="0" u="sng" kern="1200" dirty="0">
                <a:solidFill>
                  <a:schemeClr val="bg2"/>
                </a:solidFill>
                <a:latin typeface="Arial Nova" panose="020B0504020202020204" pitchFamily="34" charset="0"/>
              </a:rPr>
              <a:t>References</a:t>
            </a:r>
            <a:br>
              <a:rPr lang="en-US" sz="3900" b="0" i="0" u="sng" kern="1200" dirty="0">
                <a:solidFill>
                  <a:schemeClr val="bg2"/>
                </a:solidFill>
                <a:latin typeface="+mj-lt"/>
                <a:ea typeface="+mj-ea"/>
                <a:cs typeface="+mj-cs"/>
              </a:rPr>
            </a:br>
            <a:br>
              <a:rPr lang="en-US" sz="3900" b="0" i="0" u="sng" kern="1200" dirty="0">
                <a:solidFill>
                  <a:schemeClr val="bg2"/>
                </a:solidFill>
                <a:latin typeface="+mj-lt"/>
                <a:ea typeface="+mj-ea"/>
                <a:cs typeface="+mj-cs"/>
              </a:rPr>
            </a:br>
            <a:br>
              <a:rPr lang="en-US" sz="3900" b="0" i="0" u="sng" kern="1200" dirty="0">
                <a:solidFill>
                  <a:schemeClr val="bg2"/>
                </a:solidFill>
                <a:latin typeface="+mj-lt"/>
                <a:ea typeface="+mj-ea"/>
                <a:cs typeface="+mj-cs"/>
              </a:rPr>
            </a:br>
            <a:br>
              <a:rPr lang="en-US" sz="3900" b="0" i="0" u="sng" kern="1200" dirty="0">
                <a:solidFill>
                  <a:schemeClr val="bg2"/>
                </a:solidFill>
                <a:latin typeface="+mj-lt"/>
                <a:ea typeface="+mj-ea"/>
                <a:cs typeface="+mj-cs"/>
              </a:rPr>
            </a:br>
            <a:br>
              <a:rPr lang="en-US" sz="3900" b="0" i="0" u="sng" kern="1200" dirty="0">
                <a:solidFill>
                  <a:schemeClr val="bg2"/>
                </a:solidFill>
                <a:latin typeface="+mj-lt"/>
                <a:ea typeface="+mj-ea"/>
                <a:cs typeface="+mj-cs"/>
              </a:rPr>
            </a:br>
            <a:br>
              <a:rPr lang="en-US" sz="3900" b="0" i="0" u="sng" kern="1200" dirty="0">
                <a:solidFill>
                  <a:schemeClr val="bg2"/>
                </a:solidFill>
                <a:latin typeface="+mj-lt"/>
                <a:ea typeface="+mj-ea"/>
                <a:cs typeface="+mj-cs"/>
              </a:rPr>
            </a:br>
            <a:br>
              <a:rPr lang="en-US" sz="3900" b="0" i="0" u="sng" kern="1200" dirty="0">
                <a:solidFill>
                  <a:schemeClr val="bg2"/>
                </a:solidFill>
                <a:latin typeface="+mj-lt"/>
                <a:ea typeface="+mj-ea"/>
                <a:cs typeface="+mj-cs"/>
              </a:rPr>
            </a:br>
            <a:endParaRPr lang="en-US" sz="3900" b="0" i="0" u="sng" kern="1200" dirty="0">
              <a:solidFill>
                <a:schemeClr val="bg2"/>
              </a:solidFill>
              <a:latin typeface="+mj-lt"/>
              <a:ea typeface="+mj-ea"/>
              <a:cs typeface="+mj-cs"/>
            </a:endParaRPr>
          </a:p>
        </p:txBody>
      </p:sp>
      <p:sp>
        <p:nvSpPr>
          <p:cNvPr id="4" name="TextBox 3">
            <a:extLst>
              <a:ext uri="{FF2B5EF4-FFF2-40B4-BE49-F238E27FC236}">
                <a16:creationId xmlns:a16="http://schemas.microsoft.com/office/drawing/2014/main" id="{9495CB18-DA56-689E-A432-C0B95AD4F456}"/>
              </a:ext>
            </a:extLst>
          </p:cNvPr>
          <p:cNvSpPr txBox="1"/>
          <p:nvPr/>
        </p:nvSpPr>
        <p:spPr>
          <a:xfrm>
            <a:off x="5204109" y="1645920"/>
            <a:ext cx="6269434" cy="4470821"/>
          </a:xfrm>
          <a:prstGeom prst="rect">
            <a:avLst/>
          </a:prstGeom>
        </p:spPr>
        <p:txBody>
          <a:bodyPr vert="horz" lIns="91440" tIns="45720" rIns="91440" bIns="45720" rtlCol="0">
            <a:normAutofit/>
          </a:bodyPr>
          <a:lstStyle/>
          <a:p>
            <a:pPr>
              <a:lnSpc>
                <a:spcPct val="90000"/>
              </a:lnSpc>
              <a:spcBef>
                <a:spcPts val="1000"/>
              </a:spcBef>
              <a:buClr>
                <a:schemeClr val="bg2">
                  <a:lumMod val="40000"/>
                  <a:lumOff val="60000"/>
                </a:schemeClr>
              </a:buClr>
              <a:buSzPct val="80000"/>
              <a:buFont typeface="Wingdings 3" charset="2"/>
              <a:buChar char=""/>
            </a:pPr>
            <a:r>
              <a:rPr lang="en-US" sz="1400" dirty="0">
                <a:effectLst/>
                <a:latin typeface="+mj-lt"/>
                <a:ea typeface="+mj-ea"/>
                <a:cs typeface="+mj-cs"/>
              </a:rPr>
              <a:t>Booth, A., Sutton, A. and Papaioannou, D. (2021) Systematic Approaches to a Successful Literature Review. 3rd edn. London: SAGE.</a:t>
            </a:r>
          </a:p>
          <a:p>
            <a:pPr>
              <a:lnSpc>
                <a:spcPct val="90000"/>
              </a:lnSpc>
              <a:spcBef>
                <a:spcPts val="1000"/>
              </a:spcBef>
              <a:buClr>
                <a:schemeClr val="bg2">
                  <a:lumMod val="40000"/>
                  <a:lumOff val="60000"/>
                </a:schemeClr>
              </a:buClr>
              <a:buSzPct val="80000"/>
              <a:buFont typeface="Wingdings 3" charset="2"/>
              <a:buChar char=""/>
            </a:pPr>
            <a:r>
              <a:rPr lang="en-US" sz="1400" dirty="0">
                <a:effectLst/>
                <a:latin typeface="+mj-lt"/>
                <a:ea typeface="+mj-ea"/>
                <a:cs typeface="+mj-cs"/>
              </a:rPr>
              <a:t>Braun, V. and Clarke, V. (2006) ‘Using thematic analysis in psychology’, Qualitative Research in Psychology, 3(2), pp. 77–101. doi:10.1191/1478088706qp063oa.</a:t>
            </a:r>
          </a:p>
          <a:p>
            <a:pPr>
              <a:lnSpc>
                <a:spcPct val="90000"/>
              </a:lnSpc>
              <a:spcBef>
                <a:spcPts val="1000"/>
              </a:spcBef>
              <a:buClr>
                <a:schemeClr val="bg2">
                  <a:lumMod val="40000"/>
                  <a:lumOff val="60000"/>
                </a:schemeClr>
              </a:buClr>
              <a:buSzPct val="80000"/>
              <a:buFont typeface="Wingdings 3" charset="2"/>
              <a:buChar char=""/>
            </a:pPr>
            <a:r>
              <a:rPr lang="en-US" sz="1400" dirty="0">
                <a:effectLst/>
                <a:latin typeface="+mj-lt"/>
                <a:ea typeface="+mj-ea"/>
                <a:cs typeface="+mj-cs"/>
              </a:rPr>
              <a:t>Thornicroft, G. (2006) Shunned: Discrimination Against People with Mental Illness. Oxford: Oxford University Press.</a:t>
            </a:r>
          </a:p>
          <a:p>
            <a:pPr>
              <a:lnSpc>
                <a:spcPct val="90000"/>
              </a:lnSpc>
              <a:spcBef>
                <a:spcPts val="1000"/>
              </a:spcBef>
              <a:buClr>
                <a:schemeClr val="bg2">
                  <a:lumMod val="40000"/>
                  <a:lumOff val="60000"/>
                </a:schemeClr>
              </a:buClr>
              <a:buSzPct val="80000"/>
              <a:buFont typeface="Wingdings 3" charset="2"/>
              <a:buChar char=""/>
            </a:pPr>
            <a:r>
              <a:rPr lang="en-US" sz="1400" dirty="0">
                <a:effectLst/>
                <a:latin typeface="+mj-lt"/>
                <a:ea typeface="+mj-ea"/>
                <a:cs typeface="+mj-cs"/>
              </a:rPr>
              <a:t>Aveyard, H. (2019) Doing a Literature Review in Health and Social Care: A Practical Guide. 4th edn. Maidenhead: Open University Press.</a:t>
            </a:r>
          </a:p>
          <a:p>
            <a:pPr>
              <a:lnSpc>
                <a:spcPct val="90000"/>
              </a:lnSpc>
              <a:spcBef>
                <a:spcPts val="1000"/>
              </a:spcBef>
              <a:buClr>
                <a:schemeClr val="bg2">
                  <a:lumMod val="40000"/>
                  <a:lumOff val="60000"/>
                </a:schemeClr>
              </a:buClr>
              <a:buSzPct val="80000"/>
              <a:buFont typeface="Wingdings 3" charset="2"/>
              <a:buChar char=""/>
            </a:pPr>
            <a:r>
              <a:rPr lang="en-US" sz="1400" dirty="0">
                <a:latin typeface="+mj-lt"/>
                <a:ea typeface="+mj-ea"/>
                <a:cs typeface="+mj-cs"/>
              </a:rPr>
              <a:t>Statista (2021) Chart: Majority of UK adults have experienced mental health issues. Available at: </a:t>
            </a:r>
            <a:r>
              <a:rPr lang="en-US" sz="1400" u="sng" dirty="0">
                <a:latin typeface="+mj-lt"/>
                <a:ea typeface="+mj-ea"/>
                <a:cs typeface="+mj-cs"/>
                <a:hlinkClick r:id="rId7"/>
              </a:rPr>
              <a:t>https://www.statista.com/chart/25645/uk-mental-health-issue-prevalence-gcs/</a:t>
            </a:r>
            <a:r>
              <a:rPr lang="en-US" sz="1400" dirty="0">
                <a:latin typeface="+mj-lt"/>
                <a:ea typeface="+mj-ea"/>
                <a:cs typeface="+mj-cs"/>
              </a:rPr>
              <a:t> (Accessed: 15 June 2026).</a:t>
            </a:r>
          </a:p>
          <a:p>
            <a:pPr>
              <a:lnSpc>
                <a:spcPct val="90000"/>
              </a:lnSpc>
              <a:spcBef>
                <a:spcPts val="1000"/>
              </a:spcBef>
              <a:buClr>
                <a:schemeClr val="bg2">
                  <a:lumMod val="40000"/>
                  <a:lumOff val="60000"/>
                </a:schemeClr>
              </a:buClr>
              <a:buSzPct val="80000"/>
              <a:buFont typeface="Wingdings 3" charset="2"/>
              <a:buChar char=""/>
            </a:pPr>
            <a:r>
              <a:rPr lang="en-US" sz="1400" dirty="0">
                <a:latin typeface="+mj-lt"/>
                <a:ea typeface="+mj-ea"/>
                <a:cs typeface="+mj-cs"/>
              </a:rPr>
              <a:t>NHS England (2019) The NHS Long Term Plan. Available at: </a:t>
            </a:r>
            <a:r>
              <a:rPr lang="en-US" sz="1400" dirty="0">
                <a:latin typeface="+mj-lt"/>
                <a:ea typeface="+mj-ea"/>
                <a:cs typeface="+mj-cs"/>
                <a:hlinkClick r:id="rId8"/>
              </a:rPr>
              <a:t>https://www.longtermplan.nhs.uk/publication/nhs-long-term-plan/</a:t>
            </a:r>
            <a:r>
              <a:rPr lang="en-US" sz="1400" dirty="0">
                <a:latin typeface="+mj-lt"/>
                <a:ea typeface="+mj-ea"/>
                <a:cs typeface="+mj-cs"/>
              </a:rPr>
              <a:t> (Accessed: 20 June 2026).</a:t>
            </a:r>
          </a:p>
          <a:p>
            <a:pPr>
              <a:lnSpc>
                <a:spcPct val="90000"/>
              </a:lnSpc>
              <a:spcBef>
                <a:spcPts val="1000"/>
              </a:spcBef>
              <a:buClr>
                <a:schemeClr val="bg2">
                  <a:lumMod val="40000"/>
                  <a:lumOff val="60000"/>
                </a:schemeClr>
              </a:buClr>
              <a:buSzPct val="80000"/>
              <a:buFont typeface="Wingdings 3" charset="2"/>
              <a:buChar char=""/>
            </a:pPr>
            <a:r>
              <a:rPr lang="en-US" sz="1400" dirty="0">
                <a:effectLst/>
                <a:latin typeface="+mj-lt"/>
                <a:ea typeface="+mj-ea"/>
                <a:cs typeface="+mj-cs"/>
              </a:rPr>
              <a:t>Office for National Statistics (2023) Mental health. Available at: </a:t>
            </a:r>
            <a:r>
              <a:rPr lang="en-US" sz="1400" u="sng" dirty="0">
                <a:effectLst/>
                <a:latin typeface="+mj-lt"/>
                <a:ea typeface="+mj-ea"/>
                <a:cs typeface="+mj-cs"/>
                <a:hlinkClick r:id="rId9"/>
              </a:rPr>
              <a:t>https://www.ons.gov.uk/peoplepopulationandcommunity/healthandsocialcare/mentalhealth</a:t>
            </a:r>
            <a:r>
              <a:rPr lang="en-US" sz="1400" dirty="0">
                <a:effectLst/>
                <a:latin typeface="+mj-lt"/>
                <a:ea typeface="+mj-ea"/>
                <a:cs typeface="+mj-cs"/>
              </a:rPr>
              <a:t> (Accessed: 20 June 2026).</a:t>
            </a:r>
          </a:p>
          <a:p>
            <a:pPr>
              <a:lnSpc>
                <a:spcPct val="90000"/>
              </a:lnSpc>
              <a:spcBef>
                <a:spcPts val="1000"/>
              </a:spcBef>
              <a:buClr>
                <a:schemeClr val="bg2">
                  <a:lumMod val="40000"/>
                  <a:lumOff val="60000"/>
                </a:schemeClr>
              </a:buClr>
              <a:buSzPct val="80000"/>
              <a:buFont typeface="Wingdings 3" charset="2"/>
              <a:buChar char=""/>
            </a:pPr>
            <a:endParaRPr lang="en-US" sz="1400" dirty="0">
              <a:effectLst/>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endParaRPr lang="en-US" sz="1400" dirty="0">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endParaRPr lang="en-US" sz="1400" dirty="0">
              <a:effectLst/>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endParaRPr lang="en-US" sz="1400" dirty="0">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endParaRPr lang="en-US" sz="1400" dirty="0">
              <a:effectLst/>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endParaRPr lang="en-US" sz="1400" dirty="0">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endParaRPr lang="en-US" sz="1400" dirty="0">
              <a:effectLst/>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endParaRPr lang="en-US" sz="1400" dirty="0">
              <a:effectLst/>
              <a:latin typeface="+mj-lt"/>
              <a:ea typeface="+mj-ea"/>
              <a:cs typeface="+mj-cs"/>
            </a:endParaRPr>
          </a:p>
        </p:txBody>
      </p:sp>
    </p:spTree>
    <p:extLst>
      <p:ext uri="{BB962C8B-B14F-4D97-AF65-F5344CB8AC3E}">
        <p14:creationId xmlns:p14="http://schemas.microsoft.com/office/powerpoint/2010/main" val="318240192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TM02836342[[fn=Ion]]</Template>
  <TotalTime>88</TotalTime>
  <Words>739</Words>
  <Application>Microsoft Office PowerPoint</Application>
  <PresentationFormat>Widescreen</PresentationFormat>
  <Paragraphs>108</Paragraphs>
  <Slides>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Arial Nova</vt:lpstr>
      <vt:lpstr>Century Gothic</vt:lpstr>
      <vt:lpstr>Wingdings 3</vt:lpstr>
      <vt:lpstr>Ion</vt:lpstr>
      <vt:lpstr>       Methods and Search Strategy Academic Poster   Student name: Ondrej Dzobak   Student ID: 2313079   Module name:  Independent Project   Module code: BMHP6020   </vt:lpstr>
      <vt:lpstr>Exploring Cross-Cultural Perspectives on the Stigmatisation of Mental Illness in the United Kingdom </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Ondrej Dzobak</dc:creator>
  <cp:lastModifiedBy>Ondrej Dzobak</cp:lastModifiedBy>
  <cp:revision>1</cp:revision>
  <dcterms:created xsi:type="dcterms:W3CDTF">2026-07-21T11:23:06Z</dcterms:created>
  <dcterms:modified xsi:type="dcterms:W3CDTF">2026-07-21T12:51:44Z</dcterms:modified>
</cp:coreProperties>
</file>