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4"/>
  </p:notesMasterIdLst>
  <p:sldIdLst>
    <p:sldId id="256" r:id="rId3"/>
    <p:sldId id="257" r:id="rId4"/>
    <p:sldId id="262" r:id="rId5"/>
    <p:sldId id="258" r:id="rId6"/>
    <p:sldId id="273" r:id="rId7"/>
    <p:sldId id="285" r:id="rId8"/>
    <p:sldId id="259" r:id="rId9"/>
    <p:sldId id="269" r:id="rId10"/>
    <p:sldId id="263" r:id="rId11"/>
    <p:sldId id="277" r:id="rId12"/>
    <p:sldId id="265" r:id="rId13"/>
    <p:sldId id="278" r:id="rId14"/>
    <p:sldId id="266" r:id="rId15"/>
    <p:sldId id="280" r:id="rId16"/>
    <p:sldId id="268" r:id="rId17"/>
    <p:sldId id="279" r:id="rId18"/>
    <p:sldId id="286" r:id="rId19"/>
    <p:sldId id="272" r:id="rId20"/>
    <p:sldId id="276" r:id="rId21"/>
    <p:sldId id="267" r:id="rId22"/>
    <p:sldId id="281" r:id="rId2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tableStyles" Target="tableStyles.xml"/><Relationship Id="rId26" Type="http://schemas.openxmlformats.org/officeDocument/2006/relationships/viewProps" Target="viewProps.xml"/><Relationship Id="rId25" Type="http://schemas.openxmlformats.org/officeDocument/2006/relationships/presProps" Target="presProps.xml"/><Relationship Id="rId24" Type="http://schemas.openxmlformats.org/officeDocument/2006/relationships/notesMaster" Target="notesMasters/notesMaster1.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userDrawn="1">
  <p:cSld name="标题幻灯片">
    <p:bg>
      <p:bgPr>
        <a:solidFill>
          <a:schemeClr val="tx2"/>
        </a:solidFill>
        <a:effectLst/>
      </p:bgPr>
    </p:bg>
    <p:spTree>
      <p:nvGrpSpPr>
        <p:cNvPr id="1" name=""/>
        <p:cNvGrpSpPr/>
        <p:nvPr/>
      </p:nvGrpSpPr>
      <p:grpSpPr>
        <a:xfrm>
          <a:off x="0" y="0"/>
          <a:ext cx="0" cy="0"/>
          <a:chOff x="0" y="0"/>
          <a:chExt cx="0" cy="0"/>
        </a:xfrm>
      </p:grpSpPr>
      <p:pic>
        <p:nvPicPr>
          <p:cNvPr id="7" name="图形 6"/>
          <p:cNvPicPr>
            <a:picLocks noChangeAspect="1"/>
          </p:cNvPicPr>
          <p:nvPr/>
        </p:nvPicPr>
        <p:blipFill>
          <a:blip r:embed="rId2"/>
          <a:stretch>
            <a:fillRect/>
          </a:stretch>
        </p:blipFill>
        <p:spPr>
          <a:xfrm>
            <a:off x="5953125" y="742373"/>
            <a:ext cx="5567363" cy="4667327"/>
          </a:xfrm>
          <a:prstGeom prst="rect">
            <a:avLst/>
          </a:prstGeom>
        </p:spPr>
      </p:pic>
      <p:sp>
        <p:nvSpPr>
          <p:cNvPr id="9801" name="副标题 2"/>
          <p:cNvSpPr>
            <a:spLocks noGrp="1"/>
          </p:cNvSpPr>
          <p:nvPr>
            <p:ph type="subTitle" idx="1" hasCustomPrompt="1"/>
          </p:nvPr>
        </p:nvSpPr>
        <p:spPr>
          <a:xfrm>
            <a:off x="799235" y="2781256"/>
            <a:ext cx="4973493" cy="341632"/>
          </a:xfrm>
        </p:spPr>
        <p:txBody>
          <a:bodyPr anchor="t" anchorCtr="0">
            <a:normAutofit/>
          </a:bodyPr>
          <a:lstStyle>
            <a:lvl1pPr marL="0" indent="0" algn="l">
              <a:lnSpc>
                <a:spcPct val="90000"/>
              </a:lnSpc>
              <a:buNone/>
              <a:defRPr sz="1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9802" name="标题 1"/>
          <p:cNvSpPr>
            <a:spLocks noGrp="1"/>
          </p:cNvSpPr>
          <p:nvPr>
            <p:ph type="ctrTitle" hasCustomPrompt="1"/>
          </p:nvPr>
        </p:nvSpPr>
        <p:spPr>
          <a:xfrm>
            <a:off x="799235" y="2095075"/>
            <a:ext cx="4973493" cy="590931"/>
          </a:xfrm>
        </p:spPr>
        <p:txBody>
          <a:bodyPr anchor="b" anchorCtr="0">
            <a:normAutofit/>
          </a:bodyPr>
          <a:lstStyle>
            <a:lvl1pPr algn="l">
              <a:lnSpc>
                <a:spcPct val="90000"/>
              </a:lnSpc>
              <a:defRPr sz="3600">
                <a:solidFill>
                  <a:schemeClr val="bg2"/>
                </a:solidFill>
              </a:defRPr>
            </a:lvl1pPr>
          </a:lstStyle>
          <a:p>
            <a:r>
              <a:rPr lang="zh-CN" altLang="en-US" dirty="0"/>
              <a:t>单击此处编辑标题</a:t>
            </a:r>
            <a:endParaRPr lang="zh-CN" alt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showMasterSp="0" userDrawn="1">
  <p:cSld name="节标题">
    <p:bg>
      <p:bgPr>
        <a:solidFill>
          <a:schemeClr val="tx2">
            <a:lumMod val="10000"/>
            <a:lumOff val="90000"/>
          </a:schemeClr>
        </a:solidFill>
        <a:effectLst/>
      </p:bgPr>
    </p:bg>
    <p:spTree>
      <p:nvGrpSpPr>
        <p:cNvPr id="1" name=""/>
        <p:cNvGrpSpPr/>
        <p:nvPr/>
      </p:nvGrpSpPr>
      <p:grpSpPr>
        <a:xfrm>
          <a:off x="0" y="0"/>
          <a:ext cx="0" cy="0"/>
          <a:chOff x="0" y="0"/>
          <a:chExt cx="0" cy="0"/>
        </a:xfrm>
      </p:grpSpPr>
      <p:cxnSp>
        <p:nvCxnSpPr>
          <p:cNvPr id="45" name="直接连接符 44"/>
          <p:cNvCxnSpPr/>
          <p:nvPr/>
        </p:nvCxnSpPr>
        <p:spPr>
          <a:xfrm>
            <a:off x="794327" y="6143625"/>
            <a:ext cx="10726161" cy="0"/>
          </a:xfrm>
          <a:prstGeom prst="line">
            <a:avLst/>
          </a:prstGeom>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p:nvPicPr>
        <p:blipFill>
          <a:blip r:embed="rId2"/>
          <a:stretch>
            <a:fillRect/>
          </a:stretch>
        </p:blipFill>
        <p:spPr>
          <a:xfrm>
            <a:off x="8289327" y="3541888"/>
            <a:ext cx="3231160" cy="2487384"/>
          </a:xfrm>
          <a:prstGeom prst="rect">
            <a:avLst/>
          </a:prstGeom>
        </p:spPr>
      </p:pic>
      <p:sp>
        <p:nvSpPr>
          <p:cNvPr id="13" name="日期占位符 12"/>
          <p:cNvSpPr>
            <a:spLocks noGrp="1"/>
          </p:cNvSpPr>
          <p:nvPr>
            <p:ph type="dt" sz="half" idx="14"/>
          </p:nvPr>
        </p:nvSpPr>
        <p:spPr/>
        <p:txBody>
          <a:bodyPr/>
          <a:lstStyle/>
          <a:p>
            <a:fld id="{6489D9C7-5DC6-4263-87FF-7C99F6FB63C3}" type="datetime1">
              <a:rPr lang="zh-CN" altLang="en-US" smtClean="0"/>
            </a:fld>
            <a:endParaRPr lang="zh-CN" altLang="en-US"/>
          </a:p>
        </p:txBody>
      </p:sp>
      <p:sp>
        <p:nvSpPr>
          <p:cNvPr id="14" name="页脚占位符 13"/>
          <p:cNvSpPr>
            <a:spLocks noGrp="1"/>
          </p:cNvSpPr>
          <p:nvPr>
            <p:ph type="ftr" sz="quarter" idx="15"/>
          </p:nvPr>
        </p:nvSpPr>
        <p:spPr/>
        <p:txBody>
          <a:bodyPr/>
          <a:lstStyle>
            <a:lvl1pPr>
              <a:defRPr/>
            </a:lvl1pPr>
          </a:lstStyle>
          <a:p>
            <a:r>
              <a:rPr lang="en-US" altLang="zh-CN" dirty="0"/>
              <a:t>www.wps.cn</a:t>
            </a:r>
            <a:endParaRPr lang="zh-CN" altLang="en-US" dirty="0"/>
          </a:p>
        </p:txBody>
      </p:sp>
      <p:sp>
        <p:nvSpPr>
          <p:cNvPr id="15" name="灯片编号占位符 14"/>
          <p:cNvSpPr>
            <a:spLocks noGrp="1"/>
          </p:cNvSpPr>
          <p:nvPr>
            <p:ph type="sldNum" sz="quarter" idx="16"/>
          </p:nvPr>
        </p:nvSpPr>
        <p:spPr/>
        <p:txBody>
          <a:bodyPr/>
          <a:lstStyle/>
          <a:p>
            <a:fld id="{5DD3DB80-B894-403A-B48E-6FDC1A72010E}" type="slidenum">
              <a:rPr lang="zh-CN" altLang="en-US" smtClean="0"/>
            </a:fld>
            <a:endParaRPr lang="zh-CN" altLang="en-US"/>
          </a:p>
        </p:txBody>
      </p:sp>
      <p:sp>
        <p:nvSpPr>
          <p:cNvPr id="20" name="标题 1"/>
          <p:cNvSpPr>
            <a:spLocks noGrp="1"/>
          </p:cNvSpPr>
          <p:nvPr>
            <p:ph type="title" hasCustomPrompt="1"/>
          </p:nvPr>
        </p:nvSpPr>
        <p:spPr>
          <a:xfrm>
            <a:off x="1184275" y="2210176"/>
            <a:ext cx="5807075" cy="656792"/>
          </a:xfrm>
        </p:spPr>
        <p:txBody>
          <a:bodyPr anchor="ctr">
            <a:normAutofit/>
          </a:bodyPr>
          <a:lstStyle>
            <a:lvl1pPr algn="l">
              <a:defRPr sz="2800" b="1">
                <a:solidFill>
                  <a:schemeClr val="tx2"/>
                </a:solidFill>
              </a:defRPr>
            </a:lvl1pPr>
          </a:lstStyle>
          <a:p>
            <a:r>
              <a:rPr lang="zh-CN" altLang="en-US" dirty="0"/>
              <a:t>单击此处编辑标题</a:t>
            </a:r>
            <a:endParaRPr lang="zh-CN" altLang="en-US" dirty="0"/>
          </a:p>
        </p:txBody>
      </p:sp>
      <p:sp>
        <p:nvSpPr>
          <p:cNvPr id="21" name="文本占位符 2"/>
          <p:cNvSpPr>
            <a:spLocks noGrp="1"/>
          </p:cNvSpPr>
          <p:nvPr>
            <p:ph type="body" idx="1"/>
          </p:nvPr>
        </p:nvSpPr>
        <p:spPr>
          <a:xfrm>
            <a:off x="1184275" y="2981321"/>
            <a:ext cx="5807075" cy="1743077"/>
          </a:xfrm>
        </p:spPr>
        <p:txBody>
          <a:bodyPr anchor="t">
            <a:normAutofit/>
          </a:bodyPr>
          <a:lstStyle>
            <a:lvl1pPr marL="0" indent="0" algn="l">
              <a:buNone/>
              <a:defRPr sz="1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t>单击此处编辑母版标题样式</a:t>
            </a:r>
            <a:endParaRPr lang="zh-CN" altLang="en-US" dirty="0"/>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6489D9C7-5DC6-4263-87FF-7C99F6FB63C3}" type="datetime1">
              <a:rPr lang="zh-CN" altLang="en-US" smtClean="0"/>
            </a:fld>
            <a:endParaRPr lang="zh-CN" altLang="en-US"/>
          </a:p>
        </p:txBody>
      </p:sp>
      <p:sp>
        <p:nvSpPr>
          <p:cNvPr id="8" name="页脚占位符 7"/>
          <p:cNvSpPr>
            <a:spLocks noGrp="1"/>
          </p:cNvSpPr>
          <p:nvPr>
            <p:ph type="ftr" sz="quarter" idx="11"/>
          </p:nvPr>
        </p:nvSpPr>
        <p:spPr/>
        <p:txBody>
          <a:bodyPr/>
          <a:lstStyle>
            <a:lvl1pPr>
              <a:defRPr/>
            </a:lvl1pPr>
          </a:lstStyle>
          <a:p>
            <a:r>
              <a:rPr lang="en-US" altLang="zh-CN" dirty="0"/>
              <a:t>www.wps.cn</a:t>
            </a:r>
            <a:endParaRPr lang="zh-CN" altLang="en-US" dirty="0"/>
          </a:p>
        </p:txBody>
      </p:sp>
      <p:sp>
        <p:nvSpPr>
          <p:cNvPr id="9" name="灯片编号占位符 8"/>
          <p:cNvSpPr>
            <a:spLocks noGrp="1"/>
          </p:cNvSpPr>
          <p:nvPr>
            <p:ph type="sldNum" sz="quarter" idx="12"/>
          </p:nvPr>
        </p:nvSpPr>
        <p:spPr/>
        <p:txBody>
          <a:bodyPr/>
          <a:lstStyle/>
          <a:p>
            <a:fld id="{5DD3DB80-B894-403A-B48E-6FDC1A72010E}"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6" name="日期占位符 5"/>
          <p:cNvSpPr>
            <a:spLocks noGrp="1"/>
          </p:cNvSpPr>
          <p:nvPr>
            <p:ph type="dt" sz="half" idx="10"/>
          </p:nvPr>
        </p:nvSpPr>
        <p:spPr/>
        <p:txBody>
          <a:bodyPr/>
          <a:lstStyle/>
          <a:p>
            <a:fld id="{6489D9C7-5DC6-4263-87FF-7C99F6FB63C3}" type="datetime1">
              <a:rPr lang="zh-CN" altLang="en-US" smtClean="0"/>
            </a:fld>
            <a:endParaRPr lang="zh-CN" altLang="en-US"/>
          </a:p>
        </p:txBody>
      </p:sp>
      <p:sp>
        <p:nvSpPr>
          <p:cNvPr id="7" name="页脚占位符 6"/>
          <p:cNvSpPr>
            <a:spLocks noGrp="1"/>
          </p:cNvSpPr>
          <p:nvPr>
            <p:ph type="ftr" sz="quarter" idx="11"/>
          </p:nvPr>
        </p:nvSpPr>
        <p:spPr/>
        <p:txBody>
          <a:bodyPr/>
          <a:lstStyle>
            <a:lvl1pPr>
              <a:defRPr/>
            </a:lvl1pPr>
          </a:lstStyle>
          <a:p>
            <a:r>
              <a:rPr lang="en-US" altLang="zh-CN" dirty="0"/>
              <a:t>www.wps.cn</a:t>
            </a:r>
            <a:endParaRPr lang="zh-CN" altLang="en-US" dirty="0"/>
          </a:p>
        </p:txBody>
      </p:sp>
      <p:sp>
        <p:nvSpPr>
          <p:cNvPr id="8" name="灯片编号占位符 7"/>
          <p:cNvSpPr>
            <a:spLocks noGrp="1"/>
          </p:cNvSpPr>
          <p:nvPr>
            <p:ph type="sldNum" sz="quarter" idx="12"/>
          </p:nvPr>
        </p:nvSpPr>
        <p:spPr/>
        <p:txBody>
          <a:bodyPr/>
          <a:lstStyle/>
          <a:p>
            <a:fld id="{5DD3DB80-B894-403A-B48E-6FDC1A72010E}"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showMasterSp="0">
  <p:cSld name="空白">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showMasterSp="0" userDrawn="1">
  <p:cSld name="末尾幻灯片">
    <p:bg>
      <p:bgPr>
        <a:solidFill>
          <a:schemeClr val="tx2"/>
        </a:solidFill>
        <a:effectLst/>
      </p:bgPr>
    </p:bg>
    <p:spTree>
      <p:nvGrpSpPr>
        <p:cNvPr id="1" name=""/>
        <p:cNvGrpSpPr/>
        <p:nvPr/>
      </p:nvGrpSpPr>
      <p:grpSpPr>
        <a:xfrm>
          <a:off x="0" y="0"/>
          <a:ext cx="0" cy="0"/>
          <a:chOff x="0" y="0"/>
          <a:chExt cx="0" cy="0"/>
        </a:xfrm>
      </p:grpSpPr>
      <p:pic>
        <p:nvPicPr>
          <p:cNvPr id="6" name="图形 5"/>
          <p:cNvPicPr>
            <a:picLocks noChangeAspect="1"/>
          </p:cNvPicPr>
          <p:nvPr/>
        </p:nvPicPr>
        <p:blipFill>
          <a:blip r:embed="rId2"/>
          <a:stretch>
            <a:fillRect/>
          </a:stretch>
        </p:blipFill>
        <p:spPr>
          <a:xfrm>
            <a:off x="669925" y="742373"/>
            <a:ext cx="5567363" cy="4667327"/>
          </a:xfrm>
          <a:prstGeom prst="rect">
            <a:avLst/>
          </a:prstGeom>
        </p:spPr>
      </p:pic>
      <p:sp>
        <p:nvSpPr>
          <p:cNvPr id="13" name="标题 1"/>
          <p:cNvSpPr>
            <a:spLocks noGrp="1"/>
          </p:cNvSpPr>
          <p:nvPr>
            <p:ph type="ctrTitle" hasCustomPrompt="1"/>
          </p:nvPr>
        </p:nvSpPr>
        <p:spPr>
          <a:xfrm>
            <a:off x="6345382" y="2420790"/>
            <a:ext cx="4841428" cy="535531"/>
          </a:xfrm>
        </p:spPr>
        <p:txBody>
          <a:bodyPr anchor="ctr">
            <a:normAutofit/>
          </a:bodyPr>
          <a:lstStyle>
            <a:lvl1pPr marL="0" indent="0" algn="r">
              <a:lnSpc>
                <a:spcPct val="90000"/>
              </a:lnSpc>
              <a:buFont typeface="Arial" panose="020B0604020202020204" pitchFamily="34" charset="0"/>
              <a:buNone/>
              <a:defRPr sz="3200">
                <a:solidFill>
                  <a:schemeClr val="bg1"/>
                </a:solidFill>
              </a:defRPr>
            </a:lvl1pPr>
          </a:lstStyle>
          <a:p>
            <a:r>
              <a:rPr lang="zh-CN" altLang="en-US" dirty="0"/>
              <a:t>单击此处编辑标题</a:t>
            </a:r>
            <a:endParaRPr lang="zh-CN" altLang="en-US" dirty="0"/>
          </a:p>
        </p:txBody>
      </p:sp>
      <p:sp>
        <p:nvSpPr>
          <p:cNvPr id="14" name="文本占位符 62"/>
          <p:cNvSpPr>
            <a:spLocks noGrp="1"/>
          </p:cNvSpPr>
          <p:nvPr>
            <p:ph type="body" sz="quarter" idx="17" hasCustomPrompt="1"/>
          </p:nvPr>
        </p:nvSpPr>
        <p:spPr>
          <a:xfrm>
            <a:off x="6345382" y="3295844"/>
            <a:ext cx="4841428" cy="313932"/>
          </a:xfrm>
        </p:spPr>
        <p:txBody>
          <a:bodyPr vert="horz" lIns="91440" tIns="45720" rIns="91440" bIns="45720" rtlCol="0" anchor="b" anchorCtr="0">
            <a:normAutofit/>
          </a:bodyPr>
          <a:lstStyle>
            <a:lvl1pPr marL="0" indent="0" algn="r">
              <a:lnSpc>
                <a:spcPct val="90000"/>
              </a:lnSpc>
              <a:buNone/>
              <a:defRPr lang="zh-CN" altLang="en-US" sz="1600" smtClean="0">
                <a:solidFill>
                  <a:schemeClr val="bg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ts val="0"/>
              </a:spcAft>
              <a:buClrTx/>
              <a:buSzTx/>
            </a:pPr>
            <a:r>
              <a:rPr lang="zh-CN" altLang="en-US" dirty="0"/>
              <a:t>单击此处编辑文本</a:t>
            </a:r>
            <a:endParaRPr lang="en-US" altLang="zh-CN" dirty="0"/>
          </a:p>
        </p:txBody>
      </p:sp>
      <p:sp>
        <p:nvSpPr>
          <p:cNvPr id="15" name="文本占位符 62"/>
          <p:cNvSpPr>
            <a:spLocks noGrp="1"/>
          </p:cNvSpPr>
          <p:nvPr>
            <p:ph type="body" sz="quarter" idx="18" hasCustomPrompt="1"/>
          </p:nvPr>
        </p:nvSpPr>
        <p:spPr>
          <a:xfrm>
            <a:off x="6345382" y="3766939"/>
            <a:ext cx="4841428" cy="313932"/>
          </a:xfrm>
        </p:spPr>
        <p:txBody>
          <a:bodyPr vert="horz" lIns="91440" tIns="45720" rIns="91440" bIns="45720" rtlCol="0">
            <a:normAutofit/>
          </a:bodyPr>
          <a:lstStyle>
            <a:lvl1pPr marL="0" indent="0" algn="r">
              <a:lnSpc>
                <a:spcPct val="90000"/>
              </a:lnSpc>
              <a:buNone/>
              <a:defRPr lang="zh-CN" altLang="en-US" sz="1600" smtClean="0">
                <a:solidFill>
                  <a:schemeClr val="bg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ts val="0"/>
              </a:spcAft>
              <a:buClrTx/>
              <a:buSzTx/>
            </a:pPr>
            <a:r>
              <a:rPr lang="zh-CN" altLang="en-US" dirty="0"/>
              <a:t>单击此处编辑文本</a:t>
            </a:r>
            <a:endParaRPr lang="en-US" altLang="zh-CN"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9" Type="http://schemas.openxmlformats.org/officeDocument/2006/relationships/tags" Target="../tags/tag3.xml"/><Relationship Id="rId8" Type="http://schemas.openxmlformats.org/officeDocument/2006/relationships/tags" Target="../tags/tag2.xml"/><Relationship Id="rId7" Type="http://schemas.openxmlformats.org/officeDocument/2006/relationships/tags" Target="../tags/tag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7"/>
            </p:custDataLst>
          </p:nvPr>
        </p:nvSpPr>
        <p:spPr>
          <a:xfrm>
            <a:off x="669924" y="1"/>
            <a:ext cx="10850563" cy="1028699"/>
          </a:xfrm>
          <a:prstGeom prst="rect">
            <a:avLst/>
          </a:prstGeom>
        </p:spPr>
        <p:txBody>
          <a:bodyPr vert="horz" lIns="91440" tIns="45720" rIns="91440" bIns="45720" rtlCol="0" anchor="b">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8"/>
            </p:custDataLst>
          </p:nvPr>
        </p:nvSpPr>
        <p:spPr>
          <a:xfrm>
            <a:off x="669924" y="1123950"/>
            <a:ext cx="10850563" cy="5019675"/>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normAutofit/>
          </a:bodyPr>
          <a:lstStyle>
            <a:lvl1pPr algn="ctr">
              <a:lnSpc>
                <a:spcPct val="130000"/>
              </a:lnSpc>
              <a:defRPr sz="1000">
                <a:solidFill>
                  <a:schemeClr val="bg1">
                    <a:lumMod val="50000"/>
                  </a:schemeClr>
                </a:solidFill>
              </a:defRPr>
            </a:lvl1pPr>
          </a:lstStyle>
          <a:p>
            <a:fld id="{6489D9C7-5DC6-4263-87FF-7C99F6FB63C3}" type="datetime1">
              <a:rPr lang="zh-CN" altLang="en-US" smtClean="0"/>
            </a:fld>
            <a:endParaRPr lang="zh-CN" altLang="en-US"/>
          </a:p>
        </p:txBody>
      </p:sp>
      <p:sp>
        <p:nvSpPr>
          <p:cNvPr id="5" name="页脚占位符 4"/>
          <p:cNvSpPr>
            <a:spLocks noGrp="1"/>
          </p:cNvSpPr>
          <p:nvPr>
            <p:ph type="ftr" sz="quarter" idx="3"/>
          </p:nvPr>
        </p:nvSpPr>
        <p:spPr>
          <a:xfrm>
            <a:off x="669924" y="6240463"/>
            <a:ext cx="4140201" cy="206381"/>
          </a:xfrm>
          <a:prstGeom prst="rect">
            <a:avLst/>
          </a:prstGeom>
        </p:spPr>
        <p:txBody>
          <a:bodyPr vert="horz" lIns="91440" tIns="45720" rIns="91440" bIns="45720" rtlCol="0" anchor="ctr">
            <a:normAutofit/>
          </a:bodyPr>
          <a:lstStyle>
            <a:lvl1pPr algn="l">
              <a:lnSpc>
                <a:spcPct val="130000"/>
              </a:lnSpc>
              <a:defRPr sz="1000">
                <a:solidFill>
                  <a:schemeClr val="bg1">
                    <a:lumMod val="50000"/>
                  </a:schemeClr>
                </a:solidFill>
              </a:defRPr>
            </a:lvl1pPr>
          </a:lstStyle>
          <a:p>
            <a:r>
              <a:rPr lang="en-US" altLang="zh-CN"/>
              <a:t>www.wps.cn</a:t>
            </a:r>
            <a:endParaRPr lang="zh-CN" altLang="en-US" dirty="0"/>
          </a:p>
        </p:txBody>
      </p:sp>
      <p:sp>
        <p:nvSpPr>
          <p:cNvPr id="6" name="灯片编号占位符 5"/>
          <p:cNvSpPr>
            <a:spLocks noGrp="1"/>
          </p:cNvSpPr>
          <p:nvPr>
            <p:ph type="sldNum" sz="quarter" idx="4"/>
          </p:nvPr>
        </p:nvSpPr>
        <p:spPr>
          <a:xfrm>
            <a:off x="8610599" y="6240463"/>
            <a:ext cx="2909888" cy="206381"/>
          </a:xfrm>
          <a:prstGeom prst="rect">
            <a:avLst/>
          </a:prstGeom>
        </p:spPr>
        <p:txBody>
          <a:bodyPr vert="horz" lIns="91440" tIns="45720" rIns="91440" bIns="45720" rtlCol="0" anchor="ctr">
            <a:normAutofit/>
          </a:bodyPr>
          <a:lstStyle>
            <a:lvl1pPr algn="r">
              <a:lnSpc>
                <a:spcPct val="130000"/>
              </a:lnSpc>
              <a:defRPr sz="1000">
                <a:solidFill>
                  <a:schemeClr val="bg1">
                    <a:lumMod val="50000"/>
                  </a:schemeClr>
                </a:solidFill>
              </a:defRPr>
            </a:lvl1pPr>
          </a:lstStyle>
          <a:p>
            <a:fld id="{5DD3DB80-B894-403A-B48E-6FDC1A72010E}" type="slidenum">
              <a:rPr lang="zh-CN" altLang="en-US" smtClean="0"/>
            </a:fld>
            <a:endParaRPr lang="zh-CN" altLang="en-US"/>
          </a:p>
        </p:txBody>
      </p:sp>
      <p:cxnSp>
        <p:nvCxnSpPr>
          <p:cNvPr id="7" name="直接连接符 6"/>
          <p:cNvCxnSpPr/>
          <p:nvPr/>
        </p:nvCxnSpPr>
        <p:spPr>
          <a:xfrm>
            <a:off x="669924"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KSO_TEMPLATE" hidden="1"/>
          <p:cNvSpPr/>
          <p:nvPr>
            <p:custDataLst>
              <p:tags r:id="rId9"/>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hdr="0" dt="0"/>
  <p:txStyles>
    <p:titleStyle>
      <a:lvl1pPr algn="l" defTabSz="913765" rtl="0" eaLnBrk="1" latinLnBrk="0" hangingPunct="1">
        <a:lnSpc>
          <a:spcPct val="130000"/>
        </a:lnSpc>
        <a:spcBef>
          <a:spcPct val="0"/>
        </a:spcBef>
        <a:buNone/>
        <a:defRPr sz="2800" b="1" kern="1200">
          <a:solidFill>
            <a:schemeClr val="tx1"/>
          </a:solidFill>
          <a:latin typeface="+mj-lt"/>
          <a:ea typeface="+mj-ea"/>
          <a:cs typeface="+mj-cs"/>
        </a:defRPr>
      </a:lvl1pPr>
    </p:titleStyle>
    <p:bodyStyle>
      <a:lvl1pPr marL="228600" indent="-228600" algn="l" defTabSz="913765" rtl="0" eaLnBrk="1" latinLnBrk="0" hangingPunct="1">
        <a:lnSpc>
          <a:spcPct val="13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3765"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3765"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3765"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3765"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4.xml"/><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5.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6.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7.xml"/><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8.xml"/><Relationship Id="rId1"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9.xml"/><Relationship Id="rId1"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0.xml"/><Relationship Id="rId1"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1.xml"/><Relationship Id="rId1" Type="http://schemas.openxmlformats.org/officeDocument/2006/relationships/image" Target="../media/image3.jpeg"/></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ags" Target="../tags/tag14.xml"/><Relationship Id="rId3" Type="http://schemas.openxmlformats.org/officeDocument/2006/relationships/image" Target="../media/image3.jpeg"/><Relationship Id="rId2" Type="http://schemas.openxmlformats.org/officeDocument/2006/relationships/tags" Target="../tags/tag13.xml"/><Relationship Id="rId1" Type="http://schemas.openxmlformats.org/officeDocument/2006/relationships/tags" Target="../tags/tag12.xml"/></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ags" Target="../tags/tag17.xml"/><Relationship Id="rId3" Type="http://schemas.openxmlformats.org/officeDocument/2006/relationships/image" Target="../media/image3.jpeg"/><Relationship Id="rId2" Type="http://schemas.openxmlformats.org/officeDocument/2006/relationships/tags" Target="../tags/tag16.xml"/><Relationship Id="rId1" Type="http://schemas.openxmlformats.org/officeDocument/2006/relationships/tags" Target="../tags/tag1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8.xml"/><Relationship Id="rId1" Type="http://schemas.openxmlformats.org/officeDocument/2006/relationships/image" Target="../media/image3.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9.xml"/><Relationship Id="rId1" Type="http://schemas.openxmlformats.org/officeDocument/2006/relationships/image" Target="../media/image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0.xml"/><Relationship Id="rId1"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1.xml"/><Relationship Id="rId1" Type="http://schemas.openxmlformats.org/officeDocument/2006/relationships/image" Target="../media/image3.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2.xml"/><Relationship Id="rId1" Type="http://schemas.openxmlformats.org/officeDocument/2006/relationships/image" Target="../media/image3.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3.xml"/><Relationship Id="rId1" Type="http://schemas.openxmlformats.org/officeDocument/2006/relationships/image" Target="../media/image3.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4.xml"/><Relationship Id="rId1" Type="http://schemas.openxmlformats.org/officeDocument/2006/relationships/image" Target="../media/image3.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5.xml"/><Relationship Id="rId1" Type="http://schemas.openxmlformats.org/officeDocument/2006/relationships/image" Target="../media/image3.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6.xml"/><Relationship Id="rId1" Type="http://schemas.openxmlformats.org/officeDocument/2006/relationships/image" Target="../media/image3.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7.xml"/><Relationship Id="rId1" Type="http://schemas.openxmlformats.org/officeDocument/2006/relationships/image" Target="../media/image3.jpeg"/></Relationships>
</file>

<file path=ppt/slides/_rels/slide21.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28.xml"/><Relationship Id="rId2" Type="http://schemas.openxmlformats.org/officeDocument/2006/relationships/image" Target="../media/image3.jpeg"/><Relationship Id="rId1"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ctrTitle"/>
          </p:nvPr>
        </p:nvSpPr>
        <p:spPr/>
        <p:txBody>
          <a:bodyPr>
            <a:normAutofit/>
          </a:bodyPr>
          <a:p>
            <a:r>
              <a:rPr lang="en-US" altLang="zh-CN">
                <a:latin typeface="Times New Roman" panose="02020603050405020304" charset="0"/>
                <a:cs typeface="Times New Roman" panose="02020603050405020304" charset="0"/>
              </a:rPr>
              <a:t>International Entrepreneurship</a:t>
            </a:r>
            <a:endParaRPr lang="en-US" altLang="zh-CN">
              <a:latin typeface="Times New Roman" panose="02020603050405020304" charset="0"/>
              <a:cs typeface="Times New Roman" panose="02020603050405020304" charset="0"/>
            </a:endParaRPr>
          </a:p>
        </p:txBody>
      </p:sp>
      <p:sp>
        <p:nvSpPr>
          <p:cNvPr id="3" name="副标题 2"/>
          <p:cNvSpPr>
            <a:spLocks noGrp="1"/>
          </p:cNvSpPr>
          <p:nvPr>
            <p:ph type="subTitle" idx="1"/>
          </p:nvPr>
        </p:nvSpPr>
        <p:spPr>
          <a:xfrm>
            <a:off x="1524000" y="4470718"/>
            <a:ext cx="9144000" cy="1655762"/>
          </a:xfrm>
        </p:spPr>
        <p:txBody>
          <a:bodyPr/>
          <a:p>
            <a:pPr algn="l"/>
            <a:r>
              <a:rPr lang="en-US" altLang="zh-CN">
                <a:latin typeface="Times New Roman" panose="02020603050405020304" charset="0"/>
                <a:cs typeface="Times New Roman" panose="02020603050405020304" charset="0"/>
              </a:rPr>
              <a:t>Student name: Zhen Wang</a:t>
            </a:r>
            <a:endParaRPr lang="en-US" altLang="zh-CN">
              <a:latin typeface="Times New Roman" panose="02020603050405020304" charset="0"/>
              <a:cs typeface="Times New Roman" panose="02020603050405020304" charset="0"/>
            </a:endParaRPr>
          </a:p>
          <a:p>
            <a:pPr algn="l"/>
            <a:r>
              <a:rPr lang="en-US" altLang="zh-CN">
                <a:latin typeface="Times New Roman" panose="02020603050405020304" charset="0"/>
                <a:cs typeface="Times New Roman" panose="02020603050405020304" charset="0"/>
              </a:rPr>
              <a:t>Student number: 1704853</a:t>
            </a:r>
            <a:endParaRPr lang="en-US" altLang="zh-CN">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rPr>
              <a:t>Outline</a:t>
            </a:r>
            <a:endParaRPr lang="en-US" altLang="zh-CN">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p>
            <a:r>
              <a:rPr lang="en-US" altLang="zh-CN" sz="2400">
                <a:latin typeface="Times New Roman" panose="02020603050405020304" charset="0"/>
                <a:cs typeface="Times New Roman" panose="02020603050405020304" charset="0"/>
                <a:sym typeface="+mn-ea"/>
              </a:rPr>
              <a:t>Entrepreneurship </a:t>
            </a:r>
            <a:endParaRPr lang="en-US" altLang="zh-CN" sz="2400">
              <a:latin typeface="Times New Roman" panose="02020603050405020304" charset="0"/>
              <a:cs typeface="Times New Roman" panose="02020603050405020304" charset="0"/>
              <a:sym typeface="+mn-ea"/>
            </a:endParaRPr>
          </a:p>
          <a:p>
            <a:r>
              <a:rPr lang="en-US" altLang="zh-CN" sz="2400">
                <a:latin typeface="Times New Roman" panose="02020603050405020304" charset="0"/>
                <a:cs typeface="Times New Roman" panose="02020603050405020304" charset="0"/>
                <a:sym typeface="+mn-ea"/>
              </a:rPr>
              <a:t>Culture influences entrepreneurship</a:t>
            </a:r>
            <a:endParaRPr lang="en-US" altLang="zh-CN" sz="2400">
              <a:latin typeface="Times New Roman" panose="02020603050405020304" charset="0"/>
              <a:cs typeface="Times New Roman" panose="02020603050405020304" charset="0"/>
            </a:endParaRPr>
          </a:p>
          <a:p>
            <a:r>
              <a:rPr lang="en-US" altLang="zh-CN" sz="2400">
                <a:latin typeface="Times New Roman" panose="02020603050405020304" charset="0"/>
                <a:cs typeface="Times New Roman" panose="02020603050405020304" charset="0"/>
                <a:sym typeface="+mn-ea"/>
              </a:rPr>
              <a:t>Culture's different influnce </a:t>
            </a:r>
            <a:r>
              <a:rPr lang="en-US" altLang="zh-CN" sz="2400">
                <a:latin typeface="Times New Roman" panose="02020603050405020304" charset="0"/>
                <a:cs typeface="Times New Roman" panose="02020603050405020304" charset="0"/>
                <a:sym typeface="+mn-ea"/>
              </a:rPr>
              <a:t>entrepreneurship in U.S.A. and China</a:t>
            </a:r>
            <a:endParaRPr lang="en-US" altLang="zh-CN" sz="2400">
              <a:latin typeface="Times New Roman" panose="02020603050405020304" charset="0"/>
              <a:cs typeface="Times New Roman" panose="02020603050405020304" charset="0"/>
            </a:endParaRPr>
          </a:p>
          <a:p>
            <a:r>
              <a:rPr lang="en-US" altLang="zh-CN" sz="2400">
                <a:latin typeface="Times New Roman" panose="02020603050405020304" charset="0"/>
                <a:cs typeface="Times New Roman" panose="02020603050405020304" charset="0"/>
                <a:sym typeface="+mn-ea"/>
              </a:rPr>
              <a:t>Culture's same influnce entrepreneurship in U.S.A. and China</a:t>
            </a:r>
            <a:endParaRPr lang="en-US" altLang="zh-CN" sz="2400">
              <a:latin typeface="Times New Roman" panose="02020603050405020304" charset="0"/>
              <a:cs typeface="Times New Roman" panose="02020603050405020304" charset="0"/>
            </a:endParaRPr>
          </a:p>
          <a:p>
            <a:endParaRPr lang="en-US" altLang="zh-CN" sz="2400">
              <a:latin typeface="Times New Roman" panose="02020603050405020304" charset="0"/>
              <a:cs typeface="Times New Roman" panose="02020603050405020304" charset="0"/>
            </a:endParaRPr>
          </a:p>
          <a:p>
            <a:endParaRPr lang="en-US" altLang="zh-CN"/>
          </a:p>
          <a:p>
            <a:endParaRPr lang="en-US" altLang="zh-CN"/>
          </a:p>
          <a:p>
            <a:endParaRPr lang="zh-CN" altLang="en-US"/>
          </a:p>
        </p:txBody>
      </p:sp>
      <p:pic>
        <p:nvPicPr>
          <p:cNvPr id="4"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rPr>
              <a:t>E</a:t>
            </a:r>
            <a:r>
              <a:rPr lang="zh-CN" altLang="en-US">
                <a:latin typeface="Times New Roman" panose="02020603050405020304" charset="0"/>
                <a:cs typeface="Times New Roman" panose="02020603050405020304" charset="0"/>
              </a:rPr>
              <a:t>ntrepreneurship </a:t>
            </a:r>
            <a:endParaRPr lang="zh-CN" altLang="en-US">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p>
            <a:r>
              <a:rPr lang="zh-CN" altLang="en-US" sz="2400">
                <a:latin typeface="Times New Roman" panose="02020603050405020304" charset="0"/>
                <a:cs typeface="Times New Roman" panose="02020603050405020304" charset="0"/>
              </a:rPr>
              <a:t>Entrepreneurship </a:t>
            </a:r>
            <a:r>
              <a:rPr lang="en-US" altLang="zh-CN" sz="2400">
                <a:latin typeface="Times New Roman" panose="02020603050405020304" charset="0"/>
                <a:cs typeface="Times New Roman" panose="02020603050405020304" charset="0"/>
              </a:rPr>
              <a:t>r</a:t>
            </a:r>
            <a:r>
              <a:rPr lang="zh-CN" altLang="en-US" sz="2400">
                <a:latin typeface="Times New Roman" panose="02020603050405020304" charset="0"/>
                <a:cs typeface="Times New Roman" panose="02020603050405020304" charset="0"/>
              </a:rPr>
              <a:t>efers to </a:t>
            </a:r>
            <a:r>
              <a:rPr lang="en-US" altLang="zh-CN" sz="2400">
                <a:latin typeface="Times New Roman" panose="02020603050405020304" charset="0"/>
                <a:cs typeface="Times New Roman" panose="02020603050405020304" charset="0"/>
              </a:rPr>
              <a:t>the </a:t>
            </a:r>
            <a:r>
              <a:rPr lang="zh-CN" altLang="en-US" sz="2400">
                <a:latin typeface="Times New Roman" panose="02020603050405020304" charset="0"/>
                <a:cs typeface="Times New Roman" panose="02020603050405020304" charset="0"/>
                <a:sym typeface="+mn-ea"/>
              </a:rPr>
              <a:t>overall quality or ability </a:t>
            </a:r>
            <a:r>
              <a:rPr lang="en-US" altLang="zh-CN" sz="2400">
                <a:latin typeface="Times New Roman" panose="02020603050405020304" charset="0"/>
                <a:cs typeface="Times New Roman" panose="02020603050405020304" charset="0"/>
                <a:sym typeface="+mn-ea"/>
              </a:rPr>
              <a:t>of </a:t>
            </a:r>
            <a:r>
              <a:rPr lang="zh-CN" altLang="en-US" sz="2400">
                <a:latin typeface="Times New Roman" panose="02020603050405020304" charset="0"/>
                <a:cs typeface="Times New Roman" panose="02020603050405020304" charset="0"/>
              </a:rPr>
              <a:t>entrepreneurs  </a:t>
            </a:r>
            <a:r>
              <a:rPr lang="en-US" altLang="zh-CN" sz="2400">
                <a:latin typeface="Times New Roman" panose="02020603050405020304" charset="0"/>
                <a:cs typeface="Times New Roman" panose="02020603050405020304" charset="0"/>
              </a:rPr>
              <a:t>in </a:t>
            </a:r>
            <a:r>
              <a:rPr lang="zh-CN" altLang="en-US" sz="2400">
                <a:latin typeface="Times New Roman" panose="02020603050405020304" charset="0"/>
                <a:cs typeface="Times New Roman" panose="02020603050405020304" charset="0"/>
              </a:rPr>
              <a:t>establishing, operating and managing companies</a:t>
            </a:r>
            <a:r>
              <a:rPr lang="en-US" altLang="zh-CN" sz="2400">
                <a:latin typeface="Times New Roman" panose="02020603050405020304" charset="0"/>
                <a:cs typeface="Times New Roman" panose="02020603050405020304" charset="0"/>
              </a:rPr>
              <a:t>. </a:t>
            </a:r>
            <a:endParaRPr lang="zh-CN" altLang="en-US" sz="2400">
              <a:latin typeface="Times New Roman" panose="02020603050405020304" charset="0"/>
              <a:cs typeface="Times New Roman" panose="02020603050405020304" charset="0"/>
            </a:endParaRPr>
          </a:p>
          <a:p>
            <a:r>
              <a:rPr lang="zh-CN" altLang="en-US" sz="2400">
                <a:latin typeface="Times New Roman" panose="02020603050405020304" charset="0"/>
                <a:cs typeface="Times New Roman" panose="02020603050405020304" charset="0"/>
              </a:rPr>
              <a:t>It is an important and special production factor. It is a special talent for entrepreneurs, including spirit and skill. </a:t>
            </a:r>
            <a:endParaRPr lang="zh-CN" altLang="en-US" sz="2400">
              <a:latin typeface="Times New Roman" panose="02020603050405020304" charset="0"/>
              <a:cs typeface="Times New Roman" panose="02020603050405020304" charset="0"/>
            </a:endParaRPr>
          </a:p>
          <a:p>
            <a:r>
              <a:rPr lang="zh-CN" altLang="en-US" sz="2400">
                <a:latin typeface="Times New Roman" panose="02020603050405020304" charset="0"/>
                <a:cs typeface="Times New Roman" panose="02020603050405020304" charset="0"/>
              </a:rPr>
              <a:t>The core of entrepreneurship is innovation and adventure. (Roper, S., 2013)</a:t>
            </a:r>
            <a:endParaRPr lang="zh-CN" altLang="en-US" sz="2400">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a:bodyPr>
          <a:p>
            <a:r>
              <a:rPr lang="en-US" altLang="zh-CN">
                <a:latin typeface="Times New Roman" panose="02020603050405020304" charset="0"/>
                <a:cs typeface="Times New Roman" panose="02020603050405020304" charset="0"/>
                <a:sym typeface="+mn-ea"/>
              </a:rPr>
              <a:t>Culture </a:t>
            </a:r>
            <a:r>
              <a:rPr lang="en-US" altLang="zh-CN">
                <a:latin typeface="Times New Roman" panose="02020603050405020304" charset="0"/>
                <a:cs typeface="Times New Roman" panose="02020603050405020304" charset="0"/>
                <a:sym typeface="+mn-ea"/>
              </a:rPr>
              <a:t>influences entrepreneurship</a:t>
            </a:r>
            <a:endParaRPr lang="en-US" altLang="zh-CN">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normAutofit fontScale="90000"/>
          </a:bodyPr>
          <a:p>
            <a:r>
              <a:rPr lang="en-US" altLang="zh-CN">
                <a:latin typeface="Times New Roman" panose="02020603050405020304" charset="0"/>
                <a:cs typeface="Times New Roman" panose="02020603050405020304" charset="0"/>
              </a:rPr>
              <a:t>U.S.A and China's cultures are different. This presentation will analyzes the seven parts of the culture, and discusses their influences entrepreneurship:</a:t>
            </a:r>
            <a:endParaRPr lang="en-US" altLang="zh-CN">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sym typeface="+mn-ea"/>
              </a:rPr>
              <a:t>R</a:t>
            </a:r>
            <a:r>
              <a:rPr lang="zh-CN" altLang="en-US">
                <a:latin typeface="Times New Roman" panose="02020603050405020304" charset="0"/>
                <a:cs typeface="Times New Roman" panose="02020603050405020304" charset="0"/>
                <a:sym typeface="+mn-ea"/>
              </a:rPr>
              <a:t>eligion </a:t>
            </a:r>
            <a:endParaRPr lang="zh-CN" altLang="en-US">
              <a:latin typeface="Times New Roman" panose="02020603050405020304" charset="0"/>
              <a:cs typeface="Times New Roman" panose="02020603050405020304" charset="0"/>
              <a:sym typeface="+mn-ea"/>
            </a:endParaRPr>
          </a:p>
          <a:p>
            <a:r>
              <a:rPr lang="en-US" altLang="zh-CN">
                <a:latin typeface="Times New Roman" panose="02020603050405020304" charset="0"/>
                <a:cs typeface="Times New Roman" panose="02020603050405020304" charset="0"/>
                <a:sym typeface="+mn-ea"/>
              </a:rPr>
              <a:t>S</a:t>
            </a:r>
            <a:r>
              <a:rPr lang="zh-CN" altLang="en-US">
                <a:latin typeface="Times New Roman" panose="02020603050405020304" charset="0"/>
                <a:cs typeface="Times New Roman" panose="02020603050405020304" charset="0"/>
                <a:sym typeface="+mn-ea"/>
              </a:rPr>
              <a:t>ocial structure</a:t>
            </a:r>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sym typeface="+mn-ea"/>
              </a:rPr>
              <a:t>P</a:t>
            </a:r>
            <a:r>
              <a:rPr lang="zh-CN" altLang="en-US">
                <a:latin typeface="Times New Roman" panose="02020603050405020304" charset="0"/>
                <a:cs typeface="Times New Roman" panose="02020603050405020304" charset="0"/>
                <a:sym typeface="+mn-ea"/>
              </a:rPr>
              <a:t>oitical philosophy</a:t>
            </a:r>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sym typeface="+mn-ea"/>
              </a:rPr>
              <a:t>L</a:t>
            </a:r>
            <a:r>
              <a:rPr lang="zh-CN" altLang="en-US">
                <a:latin typeface="Times New Roman" panose="02020603050405020304" charset="0"/>
                <a:cs typeface="Times New Roman" panose="02020603050405020304" charset="0"/>
                <a:sym typeface="+mn-ea"/>
              </a:rPr>
              <a:t>anguage</a:t>
            </a:r>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conomics and economic phyilosophy</a:t>
            </a:r>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sym typeface="+mn-ea"/>
              </a:rPr>
              <a:t>M</a:t>
            </a:r>
            <a:r>
              <a:rPr lang="zh-CN" altLang="en-US">
                <a:latin typeface="Times New Roman" panose="02020603050405020304" charset="0"/>
                <a:cs typeface="Times New Roman" panose="02020603050405020304" charset="0"/>
                <a:sym typeface="+mn-ea"/>
              </a:rPr>
              <a:t>anners and customs</a:t>
            </a:r>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ducation</a:t>
            </a:r>
            <a:endParaRPr lang="en-US" altLang="zh-CN">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r>
              <a:rPr lang="zh-CN" altLang="en-US" sz="2000">
                <a:latin typeface="Times New Roman" panose="02020603050405020304" charset="0"/>
                <a:cs typeface="Times New Roman" panose="02020603050405020304" charset="0"/>
              </a:rPr>
              <a:t>Religions, political philosophies, economic and economic philosophies, interests and customs, and education have had a different impact on Chinese entrepreneurship than American entrepreneurship.</a:t>
            </a:r>
            <a:endParaRPr lang="zh-CN" altLang="en-US" sz="2000">
              <a:latin typeface="Times New Roman" panose="02020603050405020304" charset="0"/>
              <a:cs typeface="Times New Roman" panose="02020603050405020304" charset="0"/>
            </a:endParaRPr>
          </a:p>
          <a:p>
            <a:endParaRPr lang="zh-CN" altLang="en-US" sz="2000">
              <a:latin typeface="Times New Roman" panose="02020603050405020304" charset="0"/>
              <a:cs typeface="Times New Roman" panose="02020603050405020304" charset="0"/>
            </a:endParaRPr>
          </a:p>
          <a:p>
            <a:r>
              <a:rPr lang="zh-CN" altLang="en-US" sz="2000">
                <a:latin typeface="Times New Roman" panose="02020603050405020304" charset="0"/>
                <a:cs typeface="Times New Roman" panose="02020603050405020304" charset="0"/>
              </a:rPr>
              <a:t>Language and social structure have the same influence on Chinese entrepreneurship and American entrepreneurship.</a:t>
            </a:r>
            <a:endParaRPr lang="zh-CN" altLang="en-US" sz="2000">
              <a:latin typeface="Times New Roman" panose="02020603050405020304" charset="0"/>
              <a:cs typeface="Times New Roman" panose="02020603050405020304" charset="0"/>
            </a:endParaRPr>
          </a:p>
        </p:txBody>
      </p:sp>
      <p:pic>
        <p:nvPicPr>
          <p:cNvPr id="4"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pPr marL="0" indent="0" algn="ctr">
              <a:buNone/>
            </a:pPr>
            <a:endParaRPr lang="en-US" altLang="zh-CN" sz="3200">
              <a:latin typeface="Times New Roman" panose="02020603050405020304" charset="0"/>
              <a:cs typeface="Times New Roman" panose="02020603050405020304" charset="0"/>
              <a:sym typeface="+mn-ea"/>
            </a:endParaRPr>
          </a:p>
          <a:p>
            <a:pPr marL="0" indent="0" algn="ctr">
              <a:buNone/>
            </a:pPr>
            <a:endParaRPr lang="en-US" altLang="zh-CN" sz="3200">
              <a:latin typeface="Times New Roman" panose="02020603050405020304" charset="0"/>
              <a:cs typeface="Times New Roman" panose="02020603050405020304" charset="0"/>
              <a:sym typeface="+mn-ea"/>
            </a:endParaRPr>
          </a:p>
          <a:p>
            <a:pPr marL="0" indent="0" algn="ctr">
              <a:buNone/>
            </a:pPr>
            <a:r>
              <a:rPr lang="en-US" altLang="zh-CN" sz="3200">
                <a:latin typeface="Times New Roman" panose="02020603050405020304" charset="0"/>
                <a:cs typeface="Times New Roman" panose="02020603050405020304" charset="0"/>
                <a:sym typeface="+mn-ea"/>
              </a:rPr>
              <a:t>Culture's different influnce</a:t>
            </a:r>
            <a:endParaRPr lang="zh-CN" altLang="en-US" sz="3200"/>
          </a:p>
        </p:txBody>
      </p:sp>
      <p:sp>
        <p:nvSpPr>
          <p:cNvPr id="4" name="页脚占位符 3"/>
          <p:cNvSpPr>
            <a:spLocks noGrp="1"/>
          </p:cNvSpPr>
          <p:nvPr>
            <p:ph type="ftr" sz="quarter" idx="11"/>
          </p:nvPr>
        </p:nvSpPr>
        <p:spPr/>
        <p:txBody>
          <a:bodyPr>
            <a:normAutofit fontScale="50000"/>
          </a:bodyPr>
          <a:p>
            <a:r>
              <a:rPr lang="en-US" altLang="zh-CN" dirty="0"/>
              <a:t>www.wps.cn</a:t>
            </a:r>
            <a:endParaRPr lang="zh-CN" altLang="en-US" dirty="0"/>
          </a:p>
        </p:txBody>
      </p:sp>
      <p:sp>
        <p:nvSpPr>
          <p:cNvPr id="5" name="灯片编号占位符 4"/>
          <p:cNvSpPr>
            <a:spLocks noGrp="1"/>
          </p:cNvSpPr>
          <p:nvPr>
            <p:ph type="sldNum" sz="quarter" idx="12"/>
          </p:nvPr>
        </p:nvSpPr>
        <p:spPr/>
        <p:txBody>
          <a:bodyPr>
            <a:normAutofit fontScale="50000"/>
          </a:bodyPr>
          <a:p>
            <a:fld id="{5DD3DB80-B894-403A-B48E-6FDC1A72010E}" type="slidenum">
              <a:rPr lang="zh-CN" altLang="en-US" smtClean="0"/>
            </a:fld>
            <a:endParaRPr lang="zh-CN" altLang="en-US"/>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sym typeface="+mn-ea"/>
              </a:rPr>
              <a:t>R</a:t>
            </a:r>
            <a:r>
              <a:rPr lang="zh-CN" altLang="en-US">
                <a:latin typeface="Times New Roman" panose="02020603050405020304" charset="0"/>
                <a:cs typeface="Times New Roman" panose="02020603050405020304" charset="0"/>
                <a:sym typeface="+mn-ea"/>
              </a:rPr>
              <a:t>eligion </a:t>
            </a:r>
            <a:r>
              <a:rPr lang="en-US" altLang="zh-CN">
                <a:latin typeface="Times New Roman" panose="02020603050405020304" charset="0"/>
                <a:cs typeface="Times New Roman" panose="02020603050405020304" charset="0"/>
                <a:sym typeface="+mn-ea"/>
              </a:rPr>
              <a:t>of China</a:t>
            </a:r>
            <a:endParaRPr lang="zh-CN" altLang="en-US">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normAutofit lnSpcReduction="20000"/>
          </a:bodyPr>
          <a:p>
            <a:r>
              <a:rPr lang="zh-CN" altLang="en-US">
                <a:latin typeface="Times New Roman" panose="02020603050405020304" charset="0"/>
                <a:cs typeface="Times New Roman" panose="02020603050405020304" charset="0"/>
              </a:rPr>
              <a:t>China is a multi-religious country that includes Taoism, Confucianism, Buddhism, Islam, Catholicism, Christianity and Protestantism.</a:t>
            </a:r>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China is a country </a:t>
            </a:r>
            <a:r>
              <a:rPr lang="en-US" altLang="zh-CN">
                <a:latin typeface="Times New Roman" panose="02020603050405020304" charset="0"/>
                <a:cs typeface="Times New Roman" panose="02020603050405020304" charset="0"/>
              </a:rPr>
              <a:t>of</a:t>
            </a:r>
            <a:r>
              <a:rPr lang="zh-CN" altLang="en-US">
                <a:latin typeface="Times New Roman" panose="02020603050405020304" charset="0"/>
                <a:cs typeface="Times New Roman" panose="02020603050405020304" charset="0"/>
              </a:rPr>
              <a:t> believes freedom. Everyone has the </a:t>
            </a:r>
            <a:r>
              <a:rPr lang="en-US" altLang="zh-CN">
                <a:latin typeface="Times New Roman" panose="02020603050405020304" charset="0"/>
                <a:cs typeface="Times New Roman" panose="02020603050405020304" charset="0"/>
              </a:rPr>
              <a:t>power </a:t>
            </a:r>
            <a:r>
              <a:rPr lang="zh-CN" altLang="en-US">
                <a:latin typeface="Times New Roman" panose="02020603050405020304" charset="0"/>
                <a:cs typeface="Times New Roman" panose="02020603050405020304" charset="0"/>
              </a:rPr>
              <a:t>to </a:t>
            </a:r>
            <a:r>
              <a:rPr lang="en-US" altLang="zh-CN">
                <a:latin typeface="Times New Roman" panose="02020603050405020304" charset="0"/>
                <a:cs typeface="Times New Roman" panose="02020603050405020304" charset="0"/>
              </a:rPr>
              <a:t>choose </a:t>
            </a:r>
            <a:r>
              <a:rPr lang="zh-CN" altLang="en-US">
                <a:latin typeface="Times New Roman" panose="02020603050405020304" charset="0"/>
                <a:cs typeface="Times New Roman" panose="02020603050405020304" charset="0"/>
              </a:rPr>
              <a:t>believe in religion. </a:t>
            </a:r>
            <a:r>
              <a:rPr lang="en-US" altLang="zh-CN">
                <a:latin typeface="Times New Roman" panose="02020603050405020304" charset="0"/>
                <a:cs typeface="Times New Roman" panose="02020603050405020304" charset="0"/>
              </a:rPr>
              <a:t>However, China just has 11% people believe religion. (Ifeng, 2018)</a:t>
            </a:r>
            <a:endParaRPr lang="en-US" altLang="zh-CN">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However, because Taoism, Confucianism and Buddhism are traditional Chinese religions, most people accept Taoism and Confucianism </a:t>
            </a:r>
            <a:r>
              <a:rPr lang="en-US" altLang="zh-CN">
                <a:latin typeface="Times New Roman" panose="02020603050405020304" charset="0"/>
                <a:cs typeface="Times New Roman" panose="02020603050405020304" charset="0"/>
              </a:rPr>
              <a:t>in the life</a:t>
            </a:r>
            <a:r>
              <a:rPr lang="zh-CN" altLang="en-US">
                <a:latin typeface="Times New Roman" panose="02020603050405020304" charset="0"/>
                <a:cs typeface="Times New Roman" panose="02020603050405020304" charset="0"/>
              </a:rPr>
              <a:t>. Taoism and Confucianism have the greatest influence on businessmen</a:t>
            </a:r>
            <a:r>
              <a:rPr lang="en-US" altLang="zh-CN">
                <a:latin typeface="Times New Roman" panose="02020603050405020304" charset="0"/>
                <a:cs typeface="Times New Roman" panose="02020603050405020304" charset="0"/>
              </a:rPr>
              <a:t>, and t</a:t>
            </a:r>
            <a:r>
              <a:rPr lang="zh-CN" altLang="en-US">
                <a:latin typeface="Times New Roman" panose="02020603050405020304" charset="0"/>
                <a:cs typeface="Times New Roman" panose="02020603050405020304" charset="0"/>
              </a:rPr>
              <a:t>hey are conservative thoughts. </a:t>
            </a:r>
            <a:r>
              <a:rPr lang="en-US" altLang="zh-CN">
                <a:latin typeface="Times New Roman" panose="02020603050405020304" charset="0"/>
                <a:cs typeface="Times New Roman" panose="02020603050405020304" charset="0"/>
              </a:rPr>
              <a:t>M</a:t>
            </a:r>
            <a:r>
              <a:rPr>
                <a:latin typeface="Times New Roman" panose="02020603050405020304" charset="0"/>
                <a:cs typeface="Times New Roman" panose="02020603050405020304" charset="0"/>
              </a:rPr>
              <a:t>any entrepreneurs </a:t>
            </a:r>
            <a:r>
              <a:rPr lang="en-US">
                <a:latin typeface="Times New Roman" panose="02020603050405020304" charset="0"/>
                <a:cs typeface="Times New Roman" panose="02020603050405020304" charset="0"/>
              </a:rPr>
              <a:t>donot have a</a:t>
            </a:r>
            <a:r>
              <a:rPr>
                <a:latin typeface="Times New Roman" panose="02020603050405020304" charset="0"/>
                <a:cs typeface="Times New Roman" panose="02020603050405020304" charset="0"/>
              </a:rPr>
              <a:t>dventure spirit </a:t>
            </a:r>
            <a:r>
              <a:rPr lang="en-US">
                <a:latin typeface="Times New Roman" panose="02020603050405020304" charset="0"/>
                <a:cs typeface="Times New Roman" panose="02020603050405020304" charset="0"/>
              </a:rPr>
              <a:t>in</a:t>
            </a:r>
            <a:r>
              <a:rPr>
                <a:latin typeface="Times New Roman" panose="02020603050405020304" charset="0"/>
                <a:cs typeface="Times New Roman" panose="02020603050405020304" charset="0"/>
              </a:rPr>
              <a:t> business.</a:t>
            </a:r>
            <a:endParaRPr>
              <a:latin typeface="Times New Roman" panose="02020603050405020304" charset="0"/>
              <a:cs typeface="Times New Roman" panose="02020603050405020304" charset="0"/>
            </a:endParaRPr>
          </a:p>
        </p:txBody>
      </p:sp>
      <p:pic>
        <p:nvPicPr>
          <p:cNvPr id="4"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sym typeface="+mn-ea"/>
              </a:rPr>
              <a:t>R</a:t>
            </a:r>
            <a:r>
              <a:rPr lang="zh-CN" altLang="en-US">
                <a:latin typeface="Times New Roman" panose="02020603050405020304" charset="0"/>
                <a:cs typeface="Times New Roman" panose="02020603050405020304" charset="0"/>
                <a:sym typeface="+mn-ea"/>
              </a:rPr>
              <a:t>eligion </a:t>
            </a:r>
            <a:r>
              <a:rPr lang="en-US" altLang="zh-CN">
                <a:latin typeface="Times New Roman" panose="02020603050405020304" charset="0"/>
                <a:cs typeface="Times New Roman" panose="02020603050405020304" charset="0"/>
                <a:sym typeface="+mn-ea"/>
              </a:rPr>
              <a:t>of U.S.A</a:t>
            </a:r>
            <a:endParaRPr lang="zh-CN" altLang="en-US">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normAutofit lnSpcReduction="10000"/>
          </a:bodyPr>
          <a:p>
            <a:r>
              <a:rPr lang="zh-CN" altLang="en-US"/>
              <a:t>The United States is a multi-religious country. This situation is caused by immigration. The United States is mainly Christian, Catholic, Protestant, Islamic, etc. About 50% of Americans believe in religion.</a:t>
            </a:r>
          </a:p>
          <a:p>
            <a:r>
              <a:t>The number of believers in Catholicism, Christianity, and Protestantism is the highest, greater than 80%. Christianity and Protestantism influence the entrepreneurship. It shows that entrepreneurs have a contractual spirit</a:t>
            </a:r>
            <a:r>
              <a:rPr lang="en-US"/>
              <a:t>, c</a:t>
            </a:r>
            <a:r>
              <a:t>ompliance with the agreement, </a:t>
            </a:r>
            <a:r>
              <a:rPr lang="en-US"/>
              <a:t>m</a:t>
            </a:r>
            <a:r>
              <a:t>aking people guilty of doing something wrong</a:t>
            </a:r>
            <a:r>
              <a:rPr lang="en-US"/>
              <a:t>.</a:t>
            </a:r>
            <a:endParaRPr lang="en-US"/>
          </a:p>
        </p:txBody>
      </p:sp>
      <p:pic>
        <p:nvPicPr>
          <p:cNvPr id="4"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 name="标题 7"/>
          <p:cNvSpPr>
            <a:spLocks noGrp="1"/>
          </p:cNvSpPr>
          <p:nvPr>
            <p:ph type="title"/>
            <p:custDataLst>
              <p:tags r:id="rId1"/>
            </p:custDataLst>
          </p:nvPr>
        </p:nvSpPr>
        <p:spPr/>
        <p:txBody>
          <a:bodyPr/>
          <a:p>
            <a:r>
              <a:rPr lang="en-US" altLang="zh-CN">
                <a:latin typeface="Times New Roman" panose="02020603050405020304" charset="0"/>
                <a:cs typeface="Times New Roman" panose="02020603050405020304" charset="0"/>
                <a:sym typeface="+mn-ea"/>
              </a:rPr>
              <a:t>P</a:t>
            </a:r>
            <a:r>
              <a:rPr lang="zh-CN" altLang="en-US">
                <a:latin typeface="Times New Roman" panose="02020603050405020304" charset="0"/>
                <a:cs typeface="Times New Roman" panose="02020603050405020304" charset="0"/>
                <a:sym typeface="+mn-ea"/>
              </a:rPr>
              <a:t>oitical philosophy </a:t>
            </a:r>
            <a:r>
              <a:rPr lang="en-US" altLang="zh-CN">
                <a:latin typeface="Times New Roman" panose="02020603050405020304" charset="0"/>
                <a:cs typeface="Times New Roman" panose="02020603050405020304" charset="0"/>
                <a:sym typeface="+mn-ea"/>
              </a:rPr>
              <a:t>of China</a:t>
            </a:r>
            <a:endParaRPr lang="en-US" altLang="zh-CN">
              <a:latin typeface="Times New Roman" panose="02020603050405020304" charset="0"/>
              <a:cs typeface="Times New Roman" panose="02020603050405020304" charset="0"/>
              <a:sym typeface="+mn-ea"/>
            </a:endParaRPr>
          </a:p>
        </p:txBody>
      </p:sp>
      <p:sp>
        <p:nvSpPr>
          <p:cNvPr id="9" name="内容占位符 8"/>
          <p:cNvSpPr>
            <a:spLocks noGrp="1"/>
          </p:cNvSpPr>
          <p:nvPr>
            <p:ph idx="1"/>
            <p:custDataLst>
              <p:tags r:id="rId2"/>
            </p:custDataLst>
          </p:nvPr>
        </p:nvSpPr>
        <p:spPr>
          <a:xfrm>
            <a:off x="669925" y="1109980"/>
            <a:ext cx="10744835" cy="5033645"/>
          </a:xfrm>
        </p:spPr>
        <p:txBody>
          <a:bodyPr>
            <a:normAutofit/>
          </a:bodyPr>
          <a:p>
            <a:r>
              <a:rPr lang="en-US" altLang="zh-CN"/>
              <a:t>China’s political theory is a socialist theory based on Marx’s theory. Today, China’s political theory is a socialism theory with Chinese characteristics. This political theory is that Chinese entrepreneurs have power and guarantees, and political theories have influenced the entrepreneurial spirit of entrepreneurship. Initiative</a:t>
            </a:r>
            <a:endParaRPr lang="en-US" altLang="zh-CN"/>
          </a:p>
        </p:txBody>
      </p:sp>
      <p:pic>
        <p:nvPicPr>
          <p:cNvPr id="10" name="图片 9" descr="J3Y_%_V~3ZO4_K{PL}ZS(T5"/>
          <p:cNvPicPr>
            <a:picLocks noChangeAspect="1"/>
          </p:cNvPicPr>
          <p:nvPr/>
        </p:nvPicPr>
        <p:blipFill>
          <a:blip r:embed="rId3"/>
          <a:stretch>
            <a:fillRect/>
          </a:stretch>
        </p:blipFill>
        <p:spPr>
          <a:xfrm>
            <a:off x="44450" y="-6667"/>
            <a:ext cx="914400" cy="371475"/>
          </a:xfrm>
          <a:prstGeom prst="rect">
            <a:avLst/>
          </a:prstGeom>
          <a:noFill/>
          <a:ln w="9525">
            <a:noFill/>
          </a:ln>
        </p:spPr>
      </p:pic>
    </p:spTree>
    <p:custDataLst>
      <p:tags r:id="rId4"/>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 name="标题 6"/>
          <p:cNvSpPr>
            <a:spLocks noGrp="1"/>
          </p:cNvSpPr>
          <p:nvPr>
            <p:ph type="title"/>
            <p:custDataLst>
              <p:tags r:id="rId1"/>
            </p:custDataLst>
          </p:nvPr>
        </p:nvSpPr>
        <p:spPr/>
        <p:txBody>
          <a:bodyPr/>
          <a:p>
            <a:r>
              <a:rPr lang="en-US" altLang="zh-CN">
                <a:latin typeface="Times New Roman" panose="02020603050405020304" charset="0"/>
                <a:cs typeface="Times New Roman" panose="02020603050405020304" charset="0"/>
                <a:sym typeface="+mn-ea"/>
              </a:rPr>
              <a:t>P</a:t>
            </a:r>
            <a:r>
              <a:rPr lang="zh-CN" altLang="en-US">
                <a:latin typeface="Times New Roman" panose="02020603050405020304" charset="0"/>
                <a:cs typeface="Times New Roman" panose="02020603050405020304" charset="0"/>
                <a:sym typeface="+mn-ea"/>
              </a:rPr>
              <a:t>oitical philosophy </a:t>
            </a:r>
            <a:r>
              <a:rPr lang="en-US" altLang="zh-CN">
                <a:latin typeface="Times New Roman" panose="02020603050405020304" charset="0"/>
                <a:cs typeface="Times New Roman" panose="02020603050405020304" charset="0"/>
                <a:sym typeface="+mn-ea"/>
              </a:rPr>
              <a:t>of U.S.A</a:t>
            </a:r>
            <a:endParaRPr lang="en-US" altLang="zh-CN">
              <a:latin typeface="Times New Roman" panose="02020603050405020304" charset="0"/>
              <a:cs typeface="Times New Roman" panose="02020603050405020304" charset="0"/>
              <a:sym typeface="+mn-ea"/>
            </a:endParaRPr>
          </a:p>
        </p:txBody>
      </p:sp>
      <p:sp>
        <p:nvSpPr>
          <p:cNvPr id="8" name="内容占位符 7"/>
          <p:cNvSpPr>
            <a:spLocks noGrp="1"/>
          </p:cNvSpPr>
          <p:nvPr>
            <p:ph idx="1"/>
            <p:custDataLst>
              <p:tags r:id="rId2"/>
            </p:custDataLst>
          </p:nvPr>
        </p:nvSpPr>
        <p:spPr/>
        <p:txBody>
          <a:bodyPr/>
          <a:p>
            <a:r>
              <a:rPr lang="en-US" altLang="zh-CN"/>
              <a:t>The U.S. is multiculturalism. The U.S. political theory is very inclusive. It affects the ambiguity of entrepreneurship. It is the U.S. entrepreneurs who have good ambiguity tolerance and inspire entrepreneurship. confidence.</a:t>
            </a:r>
            <a:endParaRPr lang="en-US" altLang="zh-CN"/>
          </a:p>
        </p:txBody>
      </p:sp>
      <p:pic>
        <p:nvPicPr>
          <p:cNvPr id="1073743873" name="图片 9" descr="J3Y_%_V~3ZO4_K{PL}ZS(T5"/>
          <p:cNvPicPr>
            <a:picLocks noChangeAspect="1"/>
          </p:cNvPicPr>
          <p:nvPr/>
        </p:nvPicPr>
        <p:blipFill>
          <a:blip r:embed="rId3"/>
          <a:stretch>
            <a:fillRect/>
          </a:stretch>
        </p:blipFill>
        <p:spPr>
          <a:xfrm>
            <a:off x="44450" y="-6667"/>
            <a:ext cx="914400" cy="371475"/>
          </a:xfrm>
          <a:prstGeom prst="rect">
            <a:avLst/>
          </a:prstGeom>
          <a:noFill/>
          <a:ln w="9525">
            <a:noFill/>
          </a:ln>
        </p:spPr>
      </p:pic>
    </p:spTree>
    <p:custDataLst>
      <p:tags r:id="rId4"/>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conomics and economic phyilosophy </a:t>
            </a:r>
            <a:r>
              <a:rPr lang="en-US" altLang="zh-CN">
                <a:latin typeface="Times New Roman" panose="02020603050405020304" charset="0"/>
                <a:cs typeface="Times New Roman" panose="02020603050405020304" charset="0"/>
                <a:sym typeface="+mn-ea"/>
              </a:rPr>
              <a:t>of China</a:t>
            </a:r>
            <a:endParaRPr lang="zh-CN" altLang="en-US">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p>
            <a:r>
              <a:rPr lang="zh-CN" altLang="en-US"/>
              <a:t>China</a:t>
            </a:r>
            <a:r>
              <a:rPr lang="en-US" altLang="zh-CN"/>
              <a:t>'</a:t>
            </a:r>
            <a:r>
              <a:rPr lang="zh-CN" altLang="en-US"/>
              <a:t>s economy is a socialist market economy with Chinese characteristics. Chinese enterprises are mainly state-owned enterprises and collective enterprises. This kind of Chinese economy has caused many graduate students to have no incentive to start their own businesses. Most of them have entered Chinese state-owned enterprises.</a:t>
            </a:r>
            <a:endParaRPr lang="zh-CN" altLang="en-US"/>
          </a:p>
          <a:p>
            <a:r>
              <a:rPr lang="zh-CN" altLang="en-US"/>
              <a:t>Economic theory, China's economic theory is currently not mature, which affects the lack of entrepreneurial spirit of economic theory knowledge reserves, entrepreneurs do not have a good economic theory support for entrepreneurship.</a:t>
            </a:r>
            <a:endParaRPr lang="zh-CN" altLang="en-US"/>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conomics and economic phyilosophy </a:t>
            </a:r>
            <a:r>
              <a:rPr lang="en-US" altLang="zh-CN">
                <a:latin typeface="Times New Roman" panose="02020603050405020304" charset="0"/>
                <a:cs typeface="Times New Roman" panose="02020603050405020304" charset="0"/>
                <a:sym typeface="+mn-ea"/>
              </a:rPr>
              <a:t>of U.S.A</a:t>
            </a:r>
            <a:endParaRPr lang="zh-CN" altLang="en-US"/>
          </a:p>
        </p:txBody>
      </p:sp>
      <p:sp>
        <p:nvSpPr>
          <p:cNvPr id="3" name="内容占位符 2"/>
          <p:cNvSpPr>
            <a:spLocks noGrp="1"/>
          </p:cNvSpPr>
          <p:nvPr>
            <p:ph idx="1"/>
          </p:nvPr>
        </p:nvSpPr>
        <p:spPr/>
        <p:txBody>
          <a:bodyPr/>
          <a:p>
            <a:r>
              <a:rPr lang="zh-CN" altLang="en-US"/>
              <a:t>The U.S. economic has capitalism and a mixed economy. The U.S. government encourages U.S. adults to start businesses. This kind of economy leads to a high degree of motivation for entrepreneurship to start businesses. Entrepreneurs are full of confidence and enthusiasm for entrepreneurship.</a:t>
            </a:r>
            <a:endParaRPr lang="zh-CN" altLang="en-US"/>
          </a:p>
          <a:p>
            <a:r>
              <a:rPr lang="zh-CN" altLang="en-US"/>
              <a:t>The economic theory of the United States has a sound capital theory that applies to the U</a:t>
            </a:r>
            <a:r>
              <a:rPr lang="en-US" altLang="zh-CN"/>
              <a:t>.</a:t>
            </a:r>
            <a:r>
              <a:rPr lang="zh-CN" altLang="en-US"/>
              <a:t>S</a:t>
            </a:r>
            <a:r>
              <a:rPr lang="en-US" altLang="zh-CN"/>
              <a:t>.A's</a:t>
            </a:r>
            <a:r>
              <a:rPr lang="zh-CN" altLang="en-US"/>
              <a:t> market. It has influenced the good theoretical basis of American entrepreneurship.</a:t>
            </a:r>
            <a:endParaRPr lang="zh-CN" altLang="en-US"/>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sym typeface="+mn-ea"/>
              </a:rPr>
              <a:t>M</a:t>
            </a:r>
            <a:r>
              <a:rPr lang="zh-CN" altLang="en-US">
                <a:latin typeface="Times New Roman" panose="02020603050405020304" charset="0"/>
                <a:cs typeface="Times New Roman" panose="02020603050405020304" charset="0"/>
                <a:sym typeface="+mn-ea"/>
              </a:rPr>
              <a:t>anners and customs </a:t>
            </a:r>
            <a:r>
              <a:rPr lang="en-US" altLang="zh-CN">
                <a:latin typeface="Times New Roman" panose="02020603050405020304" charset="0"/>
                <a:cs typeface="Times New Roman" panose="02020603050405020304" charset="0"/>
                <a:sym typeface="+mn-ea"/>
              </a:rPr>
              <a:t>of China</a:t>
            </a:r>
            <a:endParaRPr lang="zh-CN" altLang="en-US">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p>
            <a:r>
              <a:rPr lang="zh-CN" altLang="en-US">
                <a:latin typeface="Times New Roman" panose="02020603050405020304" charset="0"/>
                <a:cs typeface="Times New Roman" panose="02020603050405020304" charset="0"/>
              </a:rPr>
              <a:t>China is an eastern country. Chinese etiquette and customs affect Chinese people more subtle, introverted and unpretentious. China</a:t>
            </a: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rPr>
              <a:t>s etiquette and customs have led to a strong insight into China</a:t>
            </a: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rPr>
              <a:t>s </a:t>
            </a:r>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ntrepreneurship</a:t>
            </a:r>
            <a:r>
              <a:rPr lang="zh-CN" altLang="en-US">
                <a:latin typeface="Times New Roman" panose="02020603050405020304" charset="0"/>
                <a:cs typeface="Times New Roman" panose="02020603050405020304" charset="0"/>
              </a:rPr>
              <a:t> and more control over its own emotions. </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However, the personal leadership of China</a:t>
            </a: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rPr>
              <a:t>s </a:t>
            </a:r>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ntrepreneurship</a:t>
            </a:r>
            <a:r>
              <a:rPr lang="zh-CN" altLang="en-US">
                <a:latin typeface="Times New Roman" panose="02020603050405020304" charset="0"/>
                <a:cs typeface="Times New Roman" panose="02020603050405020304" charset="0"/>
              </a:rPr>
              <a:t> has no advantage.</a:t>
            </a:r>
            <a:endParaRPr lang="zh-CN" altLang="en-US">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sym typeface="+mn-ea"/>
              </a:rPr>
              <a:t>M</a:t>
            </a:r>
            <a:r>
              <a:rPr lang="zh-CN" altLang="en-US">
                <a:latin typeface="Times New Roman" panose="02020603050405020304" charset="0"/>
                <a:cs typeface="Times New Roman" panose="02020603050405020304" charset="0"/>
                <a:sym typeface="+mn-ea"/>
              </a:rPr>
              <a:t>anners and customs </a:t>
            </a:r>
            <a:r>
              <a:rPr lang="en-US" altLang="zh-CN">
                <a:latin typeface="Times New Roman" panose="02020603050405020304" charset="0"/>
                <a:cs typeface="Times New Roman" panose="02020603050405020304" charset="0"/>
                <a:sym typeface="+mn-ea"/>
              </a:rPr>
              <a:t>of U.S.A</a:t>
            </a:r>
            <a:endParaRPr lang="zh-CN" altLang="en-US"/>
          </a:p>
        </p:txBody>
      </p:sp>
      <p:sp>
        <p:nvSpPr>
          <p:cNvPr id="3" name="内容占位符 2"/>
          <p:cNvSpPr>
            <a:spLocks noGrp="1"/>
          </p:cNvSpPr>
          <p:nvPr>
            <p:ph idx="1"/>
          </p:nvPr>
        </p:nvSpPr>
        <p:spPr/>
        <p:txBody>
          <a:bodyPr/>
          <a:p>
            <a:r>
              <a:rPr lang="zh-CN" altLang="en-US">
                <a:latin typeface="Times New Roman" panose="02020603050405020304" charset="0"/>
                <a:cs typeface="Times New Roman" panose="02020603050405020304" charset="0"/>
              </a:rPr>
              <a:t>The United States is a typical Western culture. The ceremonial customs of the United States are relatively open. The Americans are outgoing and passionate. This led to the </a:t>
            </a:r>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ntrepreneurship </a:t>
            </a:r>
            <a:r>
              <a:rPr lang="zh-CN" altLang="en-US">
                <a:latin typeface="Times New Roman" panose="02020603050405020304" charset="0"/>
                <a:cs typeface="Times New Roman" panose="02020603050405020304" charset="0"/>
              </a:rPr>
              <a:t>of the United States </a:t>
            </a:r>
            <a:r>
              <a:rPr lang="en-US" altLang="zh-CN">
                <a:latin typeface="Times New Roman" panose="02020603050405020304" charset="0"/>
                <a:cs typeface="Times New Roman" panose="02020603050405020304" charset="0"/>
              </a:rPr>
              <a:t>is initiative</a:t>
            </a:r>
            <a:r>
              <a:rPr lang="zh-CN" altLang="en-US">
                <a:latin typeface="Times New Roman" panose="02020603050405020304" charset="0"/>
                <a:cs typeface="Times New Roman" panose="02020603050405020304" charset="0"/>
              </a:rPr>
              <a:t>, entrepreneurs like to actively look for opportunities in entrepreneurship, </a:t>
            </a:r>
            <a:r>
              <a:rPr lang="en-US" altLang="zh-CN">
                <a:latin typeface="Times New Roman" panose="02020603050405020304" charset="0"/>
                <a:cs typeface="Times New Roman" panose="02020603050405020304" charset="0"/>
              </a:rPr>
              <a:t>it made </a:t>
            </a:r>
            <a:r>
              <a:rPr lang="zh-CN" altLang="en-US">
                <a:latin typeface="Times New Roman" panose="02020603050405020304" charset="0"/>
                <a:cs typeface="Times New Roman" panose="02020603050405020304" charset="0"/>
              </a:rPr>
              <a:t>entrepreneurial identification opportunities increase. </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Moreover, the American etiquette emphasizes the concept of time, etiquette and customs affect the </a:t>
            </a:r>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ntrepreneurship</a:t>
            </a:r>
            <a:r>
              <a:rPr lang="zh-CN" altLang="en-US">
                <a:latin typeface="Times New Roman" panose="02020603050405020304" charset="0"/>
                <a:cs typeface="Times New Roman" panose="02020603050405020304" charset="0"/>
              </a:rPr>
              <a:t> to observe discipline, maintain rules and regulations, and attach importance to the spirit of contract.</a:t>
            </a:r>
            <a:endParaRPr lang="zh-CN" altLang="en-US">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ducation </a:t>
            </a:r>
            <a:r>
              <a:rPr lang="en-US" altLang="zh-CN">
                <a:latin typeface="Times New Roman" panose="02020603050405020304" charset="0"/>
                <a:cs typeface="Times New Roman" panose="02020603050405020304" charset="0"/>
                <a:sym typeface="+mn-ea"/>
              </a:rPr>
              <a:t>of China</a:t>
            </a:r>
            <a:endParaRPr lang="zh-CN" altLang="en-US">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p>
            <a:r>
              <a:rPr lang="zh-CN" altLang="en-US">
                <a:latin typeface="Times New Roman" panose="02020603050405020304" charset="0"/>
                <a:cs typeface="Times New Roman" panose="02020603050405020304" charset="0"/>
              </a:rPr>
              <a:t>The characteristic of Chinese education is examination-oriented education. </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The school is concerned with the examination scores from elementary school to university. The school is rigidly instilling knowledge into students and does not attach importance to cultivating students' thinking. This education concept will affect the decline of </a:t>
            </a:r>
            <a:r>
              <a:rPr lang="zh-CN" altLang="en-US">
                <a:latin typeface="Times New Roman" panose="02020603050405020304" charset="0"/>
                <a:cs typeface="Times New Roman" panose="02020603050405020304" charset="0"/>
                <a:sym typeface="+mn-ea"/>
              </a:rPr>
              <a:t>entrepreneurship</a:t>
            </a:r>
            <a:r>
              <a:rPr lang="zh-CN" altLang="en-US">
                <a:latin typeface="Times New Roman" panose="02020603050405020304" charset="0"/>
                <a:cs typeface="Times New Roman" panose="02020603050405020304" charset="0"/>
              </a:rPr>
              <a:t> innovation ability, but Chinese entrepreneurs generally have higher efficiency and plans.</a:t>
            </a:r>
            <a:endParaRPr lang="zh-CN" altLang="en-US">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sym typeface="+mn-ea"/>
              </a:rPr>
              <a:t>E</a:t>
            </a:r>
            <a:r>
              <a:rPr lang="zh-CN" altLang="en-US">
                <a:latin typeface="Times New Roman" panose="02020603050405020304" charset="0"/>
                <a:cs typeface="Times New Roman" panose="02020603050405020304" charset="0"/>
                <a:sym typeface="+mn-ea"/>
              </a:rPr>
              <a:t>ducation </a:t>
            </a:r>
            <a:r>
              <a:rPr lang="en-US" altLang="zh-CN">
                <a:latin typeface="Times New Roman" panose="02020603050405020304" charset="0"/>
                <a:cs typeface="Times New Roman" panose="02020603050405020304" charset="0"/>
                <a:sym typeface="+mn-ea"/>
              </a:rPr>
              <a:t>of U.S.A</a:t>
            </a:r>
            <a:endParaRPr lang="zh-CN" altLang="en-US"/>
          </a:p>
        </p:txBody>
      </p:sp>
      <p:sp>
        <p:nvSpPr>
          <p:cNvPr id="3" name="内容占位符 2"/>
          <p:cNvSpPr>
            <a:spLocks noGrp="1"/>
          </p:cNvSpPr>
          <p:nvPr>
            <p:ph idx="1"/>
          </p:nvPr>
        </p:nvSpPr>
        <p:spPr/>
        <p:txBody>
          <a:bodyPr/>
          <a:p>
            <a:r>
              <a:rPr lang="zh-CN" altLang="en-US">
                <a:latin typeface="Times New Roman" panose="02020603050405020304" charset="0"/>
                <a:cs typeface="Times New Roman" panose="02020603050405020304" charset="0"/>
              </a:rPr>
              <a:t>The American education concept is to cultivate practical ability and thinking ability. The school is concerned with the overall development of students. This kind of education concept leads to high innovation and creativity in American entrepreneurship. </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And the United States pays attention to fostering students' teamwork. This allows the concept of Chinese education to allow entrepreneurship to have good teamwork and leadership.</a:t>
            </a:r>
            <a:endParaRPr lang="zh-CN" altLang="en-US">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sp>
        <p:nvSpPr>
          <p:cNvPr id="3" name="内容占位符 2"/>
          <p:cNvSpPr>
            <a:spLocks noGrp="1"/>
          </p:cNvSpPr>
          <p:nvPr>
            <p:ph idx="1"/>
          </p:nvPr>
        </p:nvSpPr>
        <p:spPr/>
        <p:txBody>
          <a:bodyPr/>
          <a:p>
            <a:pPr marL="0" indent="0" algn="ctr">
              <a:buNone/>
            </a:pPr>
            <a:endParaRPr lang="en-US" altLang="zh-CN" sz="3200">
              <a:latin typeface="Times New Roman" panose="02020603050405020304" charset="0"/>
              <a:cs typeface="Times New Roman" panose="02020603050405020304" charset="0"/>
              <a:sym typeface="+mn-ea"/>
            </a:endParaRPr>
          </a:p>
          <a:p>
            <a:pPr marL="0" indent="0" algn="ctr">
              <a:buNone/>
            </a:pPr>
            <a:endParaRPr lang="en-US" altLang="zh-CN" sz="3200">
              <a:latin typeface="Times New Roman" panose="02020603050405020304" charset="0"/>
              <a:cs typeface="Times New Roman" panose="02020603050405020304" charset="0"/>
              <a:sym typeface="+mn-ea"/>
            </a:endParaRPr>
          </a:p>
          <a:p>
            <a:pPr marL="0" indent="0" algn="ctr">
              <a:buNone/>
            </a:pPr>
            <a:r>
              <a:rPr lang="en-US" altLang="zh-CN" sz="3200">
                <a:latin typeface="Times New Roman" panose="02020603050405020304" charset="0"/>
                <a:cs typeface="Times New Roman" panose="02020603050405020304" charset="0"/>
                <a:sym typeface="+mn-ea"/>
              </a:rPr>
              <a:t>Culture's same influnce</a:t>
            </a:r>
            <a:endParaRPr lang="zh-CN" altLang="en-US" sz="3200"/>
          </a:p>
        </p:txBody>
      </p:sp>
      <p:sp>
        <p:nvSpPr>
          <p:cNvPr id="4" name="页脚占位符 3"/>
          <p:cNvSpPr>
            <a:spLocks noGrp="1"/>
          </p:cNvSpPr>
          <p:nvPr>
            <p:ph type="ftr" sz="quarter" idx="11"/>
          </p:nvPr>
        </p:nvSpPr>
        <p:spPr/>
        <p:txBody>
          <a:bodyPr>
            <a:normAutofit fontScale="50000"/>
          </a:bodyPr>
          <a:p>
            <a:r>
              <a:rPr lang="en-US" altLang="zh-CN" dirty="0"/>
              <a:t>www.wps.cn</a:t>
            </a:r>
            <a:endParaRPr lang="zh-CN" altLang="en-US" dirty="0"/>
          </a:p>
        </p:txBody>
      </p:sp>
      <p:sp>
        <p:nvSpPr>
          <p:cNvPr id="5" name="灯片编号占位符 4"/>
          <p:cNvSpPr>
            <a:spLocks noGrp="1"/>
          </p:cNvSpPr>
          <p:nvPr>
            <p:ph type="sldNum" sz="quarter" idx="12"/>
          </p:nvPr>
        </p:nvSpPr>
        <p:spPr/>
        <p:txBody>
          <a:bodyPr>
            <a:normAutofit fontScale="50000"/>
          </a:bodyPr>
          <a:p>
            <a:fld id="{5DD3DB80-B894-403A-B48E-6FDC1A72010E}" type="slidenum">
              <a:rPr lang="zh-CN" altLang="en-US" smtClean="0"/>
            </a:fld>
            <a:endParaRPr lang="zh-CN" altLang="en-US"/>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latin typeface="Times New Roman" panose="02020603050405020304" charset="0"/>
                <a:cs typeface="Times New Roman" panose="02020603050405020304" charset="0"/>
              </a:rPr>
              <a:t>Language of China &amp; U.S.A </a:t>
            </a:r>
            <a:endParaRPr lang="en-US" altLang="zh-CN">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normAutofit lnSpcReduction="10000"/>
          </a:bodyPr>
          <a:p>
            <a:r>
              <a:rPr lang="zh-CN" altLang="en-US">
                <a:latin typeface="Times New Roman" panose="02020603050405020304" charset="0"/>
                <a:cs typeface="Times New Roman" panose="02020603050405020304" charset="0"/>
              </a:rPr>
              <a:t>Language </a:t>
            </a:r>
            <a:r>
              <a:rPr lang="en-US" altLang="zh-CN">
                <a:latin typeface="Times New Roman" panose="02020603050405020304" charset="0"/>
                <a:cs typeface="Times New Roman" panose="02020603050405020304" charset="0"/>
              </a:rPr>
              <a:t>is a </a:t>
            </a:r>
            <a:r>
              <a:rPr lang="zh-CN" altLang="en-US">
                <a:latin typeface="Times New Roman" panose="02020603050405020304" charset="0"/>
                <a:cs typeface="Times New Roman" panose="02020603050405020304" charset="0"/>
              </a:rPr>
              <a:t>skills that entrepreneurs should master. Entrepreneurship has good business communication skills and can speak many languages.</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Language can affect </a:t>
            </a:r>
            <a:r>
              <a:rPr lang="zh-CN" altLang="en-US">
                <a:latin typeface="Times New Roman" panose="02020603050405020304" charset="0"/>
                <a:cs typeface="Times New Roman" panose="02020603050405020304" charset="0"/>
                <a:sym typeface="+mn-ea"/>
              </a:rPr>
              <a:t>entrepreneurship</a:t>
            </a:r>
            <a:r>
              <a:rPr lang="zh-CN" altLang="en-US">
                <a:latin typeface="Times New Roman" panose="02020603050405020304" charset="0"/>
                <a:cs typeface="Times New Roman" panose="02020603050405020304" charset="0"/>
              </a:rPr>
              <a:t>. Many entrepreneurs in order to expand their company internationally, they all have a lot of language, for example, English, French, German and so on. The language of many entrepreneurs is attractive, they are more likely to communicate with customers, and entrepreneurs accept their ideas.</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Entrepreneurs in each country use their own language when they start a business in their own country. </a:t>
            </a:r>
            <a:r>
              <a:rPr lang="en-US" altLang="zh-CN">
                <a:latin typeface="Times New Roman" panose="02020603050405020304" charset="0"/>
                <a:cs typeface="Times New Roman" panose="02020603050405020304" charset="0"/>
              </a:rPr>
              <a:t>C</a:t>
            </a:r>
            <a:r>
              <a:rPr lang="zh-CN" altLang="en-US">
                <a:latin typeface="Times New Roman" panose="02020603050405020304" charset="0"/>
                <a:cs typeface="Times New Roman" panose="02020603050405020304" charset="0"/>
              </a:rPr>
              <a:t>hinese and English have the same effect on entrepreneurship.</a:t>
            </a:r>
            <a:endParaRPr lang="zh-CN" altLang="en-US">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44450" y="-6667"/>
            <a:ext cx="914400" cy="371475"/>
          </a:xfrm>
          <a:prstGeom prst="rect">
            <a:avLst/>
          </a:prstGeom>
          <a:noFill/>
          <a:ln w="9525">
            <a:noFill/>
          </a:ln>
        </p:spPr>
      </p:pic>
    </p:spTree>
    <p:custDataLst>
      <p:tags r:id="rId2"/>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a:bodyPr>
          <a:p>
            <a:r>
              <a:rPr lang="en-US" altLang="zh-CN">
                <a:latin typeface="Times New Roman" panose="02020603050405020304" charset="0"/>
                <a:cs typeface="Times New Roman" panose="02020603050405020304" charset="0"/>
                <a:sym typeface="+mn-ea"/>
              </a:rPr>
              <a:t>S</a:t>
            </a:r>
            <a:r>
              <a:rPr lang="zh-CN" altLang="en-US">
                <a:latin typeface="Times New Roman" panose="02020603050405020304" charset="0"/>
                <a:cs typeface="Times New Roman" panose="02020603050405020304" charset="0"/>
                <a:sym typeface="+mn-ea"/>
              </a:rPr>
              <a:t>ocial structure </a:t>
            </a:r>
            <a:r>
              <a:rPr lang="en-US" altLang="zh-CN">
                <a:latin typeface="Times New Roman" panose="02020603050405020304" charset="0"/>
                <a:cs typeface="Times New Roman" panose="02020603050405020304" charset="0"/>
                <a:sym typeface="+mn-ea"/>
              </a:rPr>
              <a:t>of </a:t>
            </a:r>
            <a:r>
              <a:rPr lang="en-US" altLang="zh-CN">
                <a:latin typeface="Times New Roman" panose="02020603050405020304" charset="0"/>
                <a:cs typeface="Times New Roman" panose="02020603050405020304" charset="0"/>
                <a:sym typeface="+mn-ea"/>
              </a:rPr>
              <a:t>China &amp; U.S.A </a:t>
            </a:r>
            <a:endParaRPr lang="zh-CN" altLang="en-US"/>
          </a:p>
        </p:txBody>
      </p:sp>
      <p:sp>
        <p:nvSpPr>
          <p:cNvPr id="3" name="内容占位符 2"/>
          <p:cNvSpPr>
            <a:spLocks noGrp="1"/>
          </p:cNvSpPr>
          <p:nvPr>
            <p:ph idx="1"/>
          </p:nvPr>
        </p:nvSpPr>
        <p:spPr>
          <a:xfrm>
            <a:off x="838200" y="1285875"/>
            <a:ext cx="10515600" cy="5285740"/>
          </a:xfrm>
        </p:spPr>
        <p:txBody>
          <a:bodyPr>
            <a:normAutofit/>
          </a:bodyPr>
          <a:p>
            <a:r>
              <a:rPr lang="zh-CN" altLang="en-US">
                <a:latin typeface="Times New Roman" panose="02020603050405020304" charset="0"/>
                <a:cs typeface="Times New Roman" panose="02020603050405020304" charset="0"/>
              </a:rPr>
              <a:t>Social structure is divided according to wealth or value, for example, educational level, cultural level and social status. This is based on the inequality and difference between people. </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Social organizations </a:t>
            </a:r>
            <a:r>
              <a:rPr lang="en-US" altLang="zh-CN">
                <a:latin typeface="Times New Roman" panose="02020603050405020304" charset="0"/>
                <a:cs typeface="Times New Roman" panose="02020603050405020304" charset="0"/>
              </a:rPr>
              <a:t>of</a:t>
            </a:r>
            <a:r>
              <a:rPr lang="zh-CN" altLang="en-US">
                <a:latin typeface="Times New Roman" panose="02020603050405020304" charset="0"/>
                <a:cs typeface="Times New Roman" panose="02020603050405020304" charset="0"/>
              </a:rPr>
              <a:t> China and the United States are mainly divided into three classes</a:t>
            </a:r>
            <a:r>
              <a:rPr lang="en-US" altLang="zh-CN">
                <a:latin typeface="Times New Roman" panose="02020603050405020304" charset="0"/>
                <a:cs typeface="Times New Roman" panose="02020603050405020304" charset="0"/>
              </a:rPr>
              <a:t>: </a:t>
            </a:r>
            <a:endParaRPr lang="zh-CN" altLang="en-US">
              <a:latin typeface="Times New Roman" panose="02020603050405020304" charset="0"/>
              <a:cs typeface="Times New Roman" panose="02020603050405020304" charset="0"/>
            </a:endParaRPr>
          </a:p>
          <a:p>
            <a:pPr marL="0" indent="0">
              <a:buNone/>
            </a:pPr>
            <a:r>
              <a:rPr lang="zh-CN" altLang="en-US">
                <a:latin typeface="Times New Roman" panose="02020603050405020304" charset="0"/>
                <a:cs typeface="Times New Roman" panose="02020603050405020304" charset="0"/>
              </a:rPr>
              <a:t>      The upper class - high officials with power, owners of large enterprises. </a:t>
            </a:r>
            <a:endParaRPr lang="zh-CN" altLang="en-US">
              <a:latin typeface="Times New Roman" panose="02020603050405020304" charset="0"/>
              <a:cs typeface="Times New Roman" panose="02020603050405020304" charset="0"/>
            </a:endParaRPr>
          </a:p>
          <a:p>
            <a:pPr marL="0" indent="0">
              <a:buNone/>
            </a:pPr>
            <a:r>
              <a:rPr lang="zh-CN" altLang="en-US">
                <a:latin typeface="Times New Roman" panose="02020603050405020304" charset="0"/>
                <a:cs typeface="Times New Roman" panose="02020603050405020304" charset="0"/>
              </a:rPr>
              <a:t>      The middle class - people with higher education, white-collar workers, civil servants, middle managers, private companies. </a:t>
            </a:r>
            <a:endParaRPr lang="zh-CN" altLang="en-US">
              <a:latin typeface="Times New Roman" panose="02020603050405020304" charset="0"/>
              <a:cs typeface="Times New Roman" panose="02020603050405020304" charset="0"/>
            </a:endParaRPr>
          </a:p>
          <a:p>
            <a:pPr marL="0" indent="0">
              <a:buNone/>
            </a:pPr>
            <a:r>
              <a:rPr lang="zh-CN" altLang="en-US">
                <a:latin typeface="Times New Roman" panose="02020603050405020304" charset="0"/>
                <a:cs typeface="Times New Roman" panose="02020603050405020304" charset="0"/>
              </a:rPr>
              <a:t>      Lower class - self-employed, workers, peasants. </a:t>
            </a:r>
            <a:r>
              <a:rPr lang="en-US" altLang="zh-CN">
                <a:latin typeface="Times New Roman" panose="02020603050405020304" charset="0"/>
                <a:cs typeface="Times New Roman" panose="02020603050405020304" charset="0"/>
              </a:rPr>
              <a:t>(</a:t>
            </a:r>
            <a:r>
              <a:rPr lang="en-US" altLang="zh-CN">
                <a:latin typeface="Times New Roman" panose="02020603050405020304" charset="0"/>
                <a:cs typeface="Times New Roman" panose="02020603050405020304" charset="0"/>
                <a:sym typeface="+mn-ea"/>
              </a:rPr>
              <a:t>Dube, S., 2012</a:t>
            </a:r>
            <a:r>
              <a:rPr lang="en-US" altLang="zh-CN">
                <a:latin typeface="Times New Roman" panose="02020603050405020304" charset="0"/>
                <a:cs typeface="Times New Roman" panose="02020603050405020304" charset="0"/>
              </a:rPr>
              <a:t>)</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Social organizations have encouraged entrepreneurs to progress from one class to </a:t>
            </a:r>
            <a:r>
              <a:rPr lang="en-US" altLang="zh-CN">
                <a:latin typeface="Times New Roman" panose="02020603050405020304" charset="0"/>
                <a:cs typeface="Times New Roman" panose="02020603050405020304" charset="0"/>
              </a:rPr>
              <a:t>better level</a:t>
            </a:r>
            <a:r>
              <a:rPr lang="zh-CN" altLang="en-US">
                <a:latin typeface="Times New Roman" panose="02020603050405020304" charset="0"/>
                <a:cs typeface="Times New Roman" panose="02020603050405020304" charset="0"/>
              </a:rPr>
              <a:t>, which has inspired entrepreneurs' adventurous spirit, hard work, and positive. China and the United States have the same influence on entrepreneurship in social institutions</a:t>
            </a:r>
            <a:r>
              <a:rPr lang="en-US" altLang="zh-CN">
                <a:latin typeface="Times New Roman" panose="02020603050405020304" charset="0"/>
                <a:cs typeface="Times New Roman" panose="02020603050405020304" charset="0"/>
              </a:rPr>
              <a:t>. (</a:t>
            </a:r>
            <a:r>
              <a:rPr lang="en-US" altLang="zh-CN">
                <a:latin typeface="Times New Roman" panose="02020603050405020304" charset="0"/>
                <a:cs typeface="Times New Roman" panose="02020603050405020304" charset="0"/>
                <a:sym typeface="+mn-ea"/>
              </a:rPr>
              <a:t>Sohu, 2018</a:t>
            </a:r>
            <a:r>
              <a:rPr lang="en-US" altLang="zh-CN">
                <a:latin typeface="Times New Roman" panose="02020603050405020304" charset="0"/>
                <a:cs typeface="Times New Roman" panose="02020603050405020304" charset="0"/>
              </a:rPr>
              <a:t>)</a:t>
            </a:r>
            <a:endParaRPr lang="en-US" altLang="zh-CN">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latin typeface="Times New Roman" panose="02020603050405020304" charset="0"/>
                <a:cs typeface="Times New Roman" panose="02020603050405020304" charset="0"/>
              </a:rPr>
              <a:t>References</a:t>
            </a:r>
            <a:endParaRPr lang="zh-CN" altLang="en-US">
              <a:latin typeface="Times New Roman" panose="02020603050405020304" charset="0"/>
              <a:cs typeface="Times New Roman" panose="02020603050405020304" charset="0"/>
            </a:endParaRPr>
          </a:p>
        </p:txBody>
      </p:sp>
      <p:sp>
        <p:nvSpPr>
          <p:cNvPr id="3" name="内容占位符 2"/>
          <p:cNvSpPr>
            <a:spLocks noGrp="1"/>
          </p:cNvSpPr>
          <p:nvPr>
            <p:ph idx="1"/>
          </p:nvPr>
        </p:nvSpPr>
        <p:spPr/>
        <p:txBody>
          <a:bodyPr>
            <a:normAutofit lnSpcReduction="20000"/>
          </a:bodyPr>
          <a:p>
            <a:r>
              <a:rPr lang="en-US" altLang="zh-CN">
                <a:latin typeface="Times New Roman" panose="02020603050405020304" charset="0"/>
                <a:cs typeface="Times New Roman" panose="02020603050405020304" charset="0"/>
                <a:sym typeface="+mn-ea"/>
              </a:rPr>
              <a:t>Dube, S. (2012). The Social Structure. In The Kamar (p. The Kamar, Chapter 3). Oxford University Press.</a:t>
            </a:r>
            <a:endParaRPr lang="en-US" altLang="zh-CN">
              <a:latin typeface="Times New Roman" panose="02020603050405020304" charset="0"/>
              <a:cs typeface="Times New Roman" panose="02020603050405020304" charset="0"/>
              <a:sym typeface="+mn-ea"/>
            </a:endParaRPr>
          </a:p>
          <a:p>
            <a:r>
              <a:rPr lang="en-US" altLang="zh-CN">
                <a:latin typeface="Times New Roman" panose="02020603050405020304" charset="0"/>
                <a:cs typeface="Times New Roman" panose="02020603050405020304" charset="0"/>
                <a:sym typeface="+mn-ea"/>
              </a:rPr>
              <a:t>Ifeng, </a:t>
            </a:r>
            <a:r>
              <a:rPr lang="en-US" altLang="zh-CN" i="1">
                <a:latin typeface="Times New Roman" panose="02020603050405020304" charset="0"/>
                <a:cs typeface="Times New Roman" panose="02020603050405020304" charset="0"/>
                <a:sym typeface="+mn-ea"/>
              </a:rPr>
              <a:t>Global religion.</a:t>
            </a:r>
            <a:r>
              <a:rPr lang="en-US" altLang="zh-CN">
                <a:latin typeface="Times New Roman" panose="02020603050405020304" charset="0"/>
                <a:cs typeface="Times New Roman" panose="02020603050405020304" charset="0"/>
                <a:sym typeface="+mn-ea"/>
              </a:rPr>
              <a:t> </a:t>
            </a:r>
            <a:r>
              <a:rPr lang="zh-CN" altLang="en-US">
                <a:latin typeface="Times New Roman" panose="02020603050405020304" charset="0"/>
                <a:cs typeface="Times New Roman" panose="02020603050405020304" charset="0"/>
                <a:sym typeface="+mn-ea"/>
              </a:rPr>
              <a:t>[ Online ]Available at:</a:t>
            </a:r>
            <a:r>
              <a:rPr lang="zh-CN" altLang="en-US">
                <a:latin typeface="Times New Roman" panose="02020603050405020304" charset="0"/>
                <a:cs typeface="Times New Roman" panose="02020603050405020304" charset="0"/>
                <a:sym typeface="+mn-ea"/>
              </a:rPr>
              <a:t> http://fo.ifeng.com/a/20150526/41091690_0.shtml </a:t>
            </a:r>
            <a:r>
              <a:rPr lang="zh-CN" altLang="en-US">
                <a:latin typeface="Times New Roman" panose="02020603050405020304" charset="0"/>
                <a:cs typeface="Times New Roman" panose="02020603050405020304" charset="0"/>
                <a:sym typeface="+mn-ea"/>
              </a:rPr>
              <a:t>[Accessed </a:t>
            </a:r>
            <a:r>
              <a:rPr lang="en-US" altLang="zh-CN">
                <a:latin typeface="Times New Roman" panose="02020603050405020304" charset="0"/>
                <a:cs typeface="Times New Roman" panose="02020603050405020304" charset="0"/>
                <a:sym typeface="+mn-ea"/>
              </a:rPr>
              <a:t>9</a:t>
            </a:r>
            <a:r>
              <a:rPr lang="zh-CN" altLang="en-US">
                <a:latin typeface="Times New Roman" panose="02020603050405020304" charset="0"/>
                <a:cs typeface="Times New Roman" panose="02020603050405020304" charset="0"/>
                <a:sym typeface="+mn-ea"/>
              </a:rPr>
              <a:t>th </a:t>
            </a:r>
            <a:r>
              <a:rPr lang="en-US" altLang="zh-CN">
                <a:latin typeface="Times New Roman" panose="02020603050405020304" charset="0"/>
                <a:cs typeface="Times New Roman" panose="02020603050405020304" charset="0"/>
                <a:sym typeface="+mn-ea"/>
              </a:rPr>
              <a:t>May</a:t>
            </a:r>
            <a:r>
              <a:rPr lang="zh-CN" altLang="en-US">
                <a:latin typeface="Times New Roman" panose="02020603050405020304" charset="0"/>
                <a:cs typeface="Times New Roman" panose="02020603050405020304" charset="0"/>
                <a:sym typeface="+mn-ea"/>
              </a:rPr>
              <a:t> 2018]. </a:t>
            </a:r>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sym typeface="+mn-ea"/>
              </a:rPr>
              <a:t>Gov, </a:t>
            </a:r>
            <a:r>
              <a:rPr lang="en-US" altLang="zh-CN" i="1">
                <a:latin typeface="Times New Roman" panose="02020603050405020304" charset="0"/>
                <a:cs typeface="Times New Roman" panose="02020603050405020304" charset="0"/>
                <a:sym typeface="+mn-ea"/>
              </a:rPr>
              <a:t>China's </a:t>
            </a:r>
            <a:r>
              <a:rPr lang="zh-CN" altLang="en-US" i="1">
                <a:latin typeface="Times New Roman" panose="02020603050405020304" charset="0"/>
                <a:cs typeface="Times New Roman" panose="02020603050405020304" charset="0"/>
                <a:sym typeface="+mn-ea"/>
              </a:rPr>
              <a:t>Religion</a:t>
            </a:r>
            <a:r>
              <a:rPr lang="en-US" altLang="zh-CN" i="1">
                <a:latin typeface="Times New Roman" panose="02020603050405020304" charset="0"/>
                <a:cs typeface="Times New Roman" panose="02020603050405020304" charset="0"/>
                <a:sym typeface="+mn-ea"/>
              </a:rPr>
              <a:t>.</a:t>
            </a:r>
            <a:r>
              <a:rPr lang="zh-CN" altLang="en-US">
                <a:latin typeface="Times New Roman" panose="02020603050405020304" charset="0"/>
                <a:cs typeface="Times New Roman" panose="02020603050405020304" charset="0"/>
                <a:sym typeface="+mn-ea"/>
              </a:rPr>
              <a:t> [ Online ]Available at: http://www.sara.gov.cn/ [Accessed </a:t>
            </a:r>
            <a:r>
              <a:rPr lang="en-US" altLang="zh-CN">
                <a:latin typeface="Times New Roman" panose="02020603050405020304" charset="0"/>
                <a:cs typeface="Times New Roman" panose="02020603050405020304" charset="0"/>
                <a:sym typeface="+mn-ea"/>
              </a:rPr>
              <a:t>9</a:t>
            </a:r>
            <a:r>
              <a:rPr lang="zh-CN" altLang="en-US">
                <a:latin typeface="Times New Roman" panose="02020603050405020304" charset="0"/>
                <a:cs typeface="Times New Roman" panose="02020603050405020304" charset="0"/>
                <a:sym typeface="+mn-ea"/>
              </a:rPr>
              <a:t>th </a:t>
            </a:r>
            <a:r>
              <a:rPr lang="en-US" altLang="zh-CN">
                <a:latin typeface="Times New Roman" panose="02020603050405020304" charset="0"/>
                <a:cs typeface="Times New Roman" panose="02020603050405020304" charset="0"/>
                <a:sym typeface="+mn-ea"/>
              </a:rPr>
              <a:t>May</a:t>
            </a:r>
            <a:r>
              <a:rPr lang="zh-CN" altLang="en-US">
                <a:latin typeface="Times New Roman" panose="02020603050405020304" charset="0"/>
                <a:cs typeface="Times New Roman" panose="02020603050405020304" charset="0"/>
                <a:sym typeface="+mn-ea"/>
              </a:rPr>
              <a:t> 2018]. </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Roper, S. (2013). Entrepreneurship : A global perspective (Routledge ISBE masters in entrepreneurship). London: Routledge. </a:t>
            </a:r>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sym typeface="+mn-ea"/>
              </a:rPr>
              <a:t>Sohu, social structure</a:t>
            </a:r>
            <a:r>
              <a:rPr lang="en-US" altLang="zh-CN" i="1">
                <a:latin typeface="Times New Roman" panose="02020603050405020304" charset="0"/>
                <a:cs typeface="Times New Roman" panose="02020603050405020304" charset="0"/>
                <a:sym typeface="+mn-ea"/>
              </a:rPr>
              <a:t>.</a:t>
            </a:r>
            <a:r>
              <a:rPr lang="zh-CN" altLang="en-US">
                <a:latin typeface="Times New Roman" panose="02020603050405020304" charset="0"/>
                <a:cs typeface="Times New Roman" panose="02020603050405020304" charset="0"/>
                <a:sym typeface="+mn-ea"/>
              </a:rPr>
              <a:t> [ Online ] Available at: </a:t>
            </a:r>
            <a:r>
              <a:rPr lang="zh-CN" altLang="en-US">
                <a:latin typeface="Times New Roman" panose="02020603050405020304" charset="0"/>
                <a:cs typeface="Times New Roman" panose="02020603050405020304" charset="0"/>
              </a:rPr>
              <a:t>http://www.sohu.com/a/73182065_354958 </a:t>
            </a:r>
            <a:r>
              <a:rPr lang="zh-CN" altLang="en-US">
                <a:latin typeface="Times New Roman" panose="02020603050405020304" charset="0"/>
                <a:cs typeface="Times New Roman" panose="02020603050405020304" charset="0"/>
                <a:sym typeface="+mn-ea"/>
              </a:rPr>
              <a:t>[Accessed </a:t>
            </a:r>
            <a:r>
              <a:rPr lang="en-US" altLang="zh-CN">
                <a:latin typeface="Times New Roman" panose="02020603050405020304" charset="0"/>
                <a:cs typeface="Times New Roman" panose="02020603050405020304" charset="0"/>
                <a:sym typeface="+mn-ea"/>
              </a:rPr>
              <a:t>9</a:t>
            </a:r>
            <a:r>
              <a:rPr lang="zh-CN" altLang="en-US">
                <a:latin typeface="Times New Roman" panose="02020603050405020304" charset="0"/>
                <a:cs typeface="Times New Roman" panose="02020603050405020304" charset="0"/>
                <a:sym typeface="+mn-ea"/>
              </a:rPr>
              <a:t>th </a:t>
            </a:r>
            <a:r>
              <a:rPr lang="en-US" altLang="zh-CN">
                <a:latin typeface="Times New Roman" panose="02020603050405020304" charset="0"/>
                <a:cs typeface="Times New Roman" panose="02020603050405020304" charset="0"/>
                <a:sym typeface="+mn-ea"/>
              </a:rPr>
              <a:t>May</a:t>
            </a:r>
            <a:r>
              <a:rPr lang="zh-CN" altLang="en-US">
                <a:latin typeface="Times New Roman" panose="02020603050405020304" charset="0"/>
                <a:cs typeface="Times New Roman" panose="02020603050405020304" charset="0"/>
                <a:sym typeface="+mn-ea"/>
              </a:rPr>
              <a:t> 2018].</a:t>
            </a:r>
            <a:r>
              <a:rPr lang="zh-CN" altLang="en-US">
                <a:latin typeface="Times New Roman" panose="02020603050405020304" charset="0"/>
                <a:cs typeface="Times New Roman" panose="02020603050405020304" charset="0"/>
                <a:sym typeface="+mn-ea"/>
              </a:rPr>
              <a:t> </a:t>
            </a:r>
            <a:endParaRPr lang="zh-CN" altLang="en-US">
              <a:latin typeface="Times New Roman" panose="02020603050405020304" charset="0"/>
              <a:cs typeface="Times New Roman" panose="02020603050405020304" charset="0"/>
              <a:sym typeface="+mn-ea"/>
            </a:endParaRPr>
          </a:p>
          <a:p>
            <a:endParaRPr lang="zh-CN" altLang="en-US">
              <a:latin typeface="Times New Roman" panose="02020603050405020304" charset="0"/>
              <a:cs typeface="Times New Roman" panose="02020603050405020304" charset="0"/>
            </a:endParaRPr>
          </a:p>
        </p:txBody>
      </p:sp>
      <p:pic>
        <p:nvPicPr>
          <p:cNvPr id="1073743873" name="图片 9" descr="J3Y_%_V~3ZO4_K{PL}ZS(T5"/>
          <p:cNvPicPr>
            <a:picLocks noChangeAspect="1"/>
          </p:cNvPicPr>
          <p:nvPr/>
        </p:nvPicPr>
        <p:blipFill>
          <a:blip r:embed="rId1"/>
          <a:stretch>
            <a:fillRect/>
          </a:stretch>
        </p:blipFill>
        <p:spPr>
          <a:xfrm>
            <a:off x="31115" y="18733"/>
            <a:ext cx="914400" cy="371475"/>
          </a:xfrm>
          <a:prstGeom prst="rect">
            <a:avLst/>
          </a:prstGeom>
          <a:noFill/>
          <a:ln w="9525">
            <a:noFill/>
          </a:ln>
        </p:spPr>
      </p:pic>
    </p:spTree>
    <p:custDataLst>
      <p:tags r:id="rId2"/>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endParaRPr lang="zh-CN" altLang="en-US"/>
          </a:p>
        </p:txBody>
      </p:sp>
      <p:pic>
        <p:nvPicPr>
          <p:cNvPr id="6148" name="内容占位符 6147" descr="u=812740889,2718588231&amp;fm=23&amp;gp=0"/>
          <p:cNvPicPr>
            <a:picLocks noChangeAspect="1"/>
          </p:cNvPicPr>
          <p:nvPr>
            <p:ph idx="1"/>
          </p:nvPr>
        </p:nvPicPr>
        <p:blipFill>
          <a:blip r:embed="rId1"/>
          <a:stretch>
            <a:fillRect/>
          </a:stretch>
        </p:blipFill>
        <p:spPr>
          <a:xfrm>
            <a:off x="0" y="7620"/>
            <a:ext cx="12179935" cy="6830060"/>
          </a:xfrm>
          <a:prstGeom prst="rect">
            <a:avLst/>
          </a:prstGeom>
          <a:noFill/>
          <a:ln w="9525">
            <a:noFill/>
          </a:ln>
        </p:spPr>
      </p:pic>
      <p:pic>
        <p:nvPicPr>
          <p:cNvPr id="1073743873" name="图片 9" descr="J3Y_%_V~3ZO4_K{PL}ZS(T5"/>
          <p:cNvPicPr>
            <a:picLocks noChangeAspect="1"/>
          </p:cNvPicPr>
          <p:nvPr/>
        </p:nvPicPr>
        <p:blipFill>
          <a:blip r:embed="rId2"/>
          <a:stretch>
            <a:fillRect/>
          </a:stretch>
        </p:blipFill>
        <p:spPr>
          <a:xfrm>
            <a:off x="44450" y="-6667"/>
            <a:ext cx="914400" cy="371475"/>
          </a:xfrm>
          <a:prstGeom prst="rect">
            <a:avLst/>
          </a:prstGeom>
          <a:noFill/>
          <a:ln w="9525">
            <a:noFill/>
          </a:ln>
        </p:spPr>
      </p:pic>
    </p:spTree>
    <p:custDataLst>
      <p:tags r:id="rId3"/>
    </p:custDataLst>
  </p:cSld>
  <p:clrMapOvr>
    <a:masterClrMapping/>
  </p:clrMapOvr>
</p:sld>
</file>

<file path=ppt/tags/tag1.xml><?xml version="1.0" encoding="utf-8"?>
<p:tagLst xmlns:p="http://schemas.openxmlformats.org/presentationml/2006/main">
  <p:tag name="KSO_WM_TAG_VERSION" val="1.0"/>
  <p:tag name="KSO_WM_TEMPLATE_CATEGORY" val="custom"/>
  <p:tag name="KSO_WM_TEMPLATE_INDEX" val="20186693"/>
</p:tagLst>
</file>

<file path=ppt/tags/tag2.xml><?xml version="1.0" encoding="utf-8"?>
<p:tagLst xmlns:p="http://schemas.openxmlformats.org/presentationml/2006/main">
  <p:tag name="KSO_WM_TAG_VERSION" val="1.0"/>
  <p:tag name="KSO_WM_TEMPLATE_CATEGORY" val="custom"/>
  <p:tag name="KSO_WM_TEMPLATE_INDEX" val="20186693"/>
</p:tagLst>
</file>

<file path=ppt/tags/tag3.xml><?xml version="1.0" encoding="utf-8"?>
<p:tagLst xmlns:p="http://schemas.openxmlformats.org/presentationml/2006/main">
  <p:tag name="KSO_WM_TEMPLATE_CATEGORY" val="custom"/>
  <p:tag name="KSO_WM_TEMPLATE_INDEX" val="20186693"/>
  <p:tag name="KSO_WM_TAG_VERSION" val="1.0"/>
  <p:tag name="KSO_WM_TEMPLATE_THUMBS_INDEX" val="1、2、3、4、5"/>
  <p:tag name="KSO_WM_BEAUTIFY_FLAG" val="#wm#"/>
</p:tagLst>
</file>

<file path=ppt/tags/tag4.xml><?xml version="1.0" encoding="utf-8"?>
<p:tagLst xmlns:p="http://schemas.openxmlformats.org/presentationml/2006/main">
  <p:tag name="KSO_WM_TEMPLATE_CATEGORY" val="custom"/>
  <p:tag name="KSO_WM_TEMPLATE_INDEX" val="20186693"/>
</p:tagLst>
</file>

<file path=ppt/tags/tag5.xml><?xml version="1.0" encoding="utf-8"?>
<p:tagLst xmlns:p="http://schemas.openxmlformats.org/presentationml/2006/main">
  <p:tag name="KSO_WM_TEMPLATE_CATEGORY" val="custom"/>
  <p:tag name="KSO_WM_TEMPLATE_INDEX" val="20186693"/>
</p:tagLst>
</file>

<file path=ppt/tags/tag6.xml><?xml version="1.0" encoding="utf-8"?>
<p:tagLst xmlns:p="http://schemas.openxmlformats.org/presentationml/2006/main">
  <p:tag name="KSO_WM_TEMPLATE_CATEGORY" val="custom"/>
  <p:tag name="KSO_WM_TEMPLATE_INDEX" val="20186693"/>
</p:tagLst>
</file>

<file path=ppt/tags/tag7.xml><?xml version="1.0" encoding="utf-8"?>
<p:tagLst xmlns:p="http://schemas.openxmlformats.org/presentationml/2006/main">
  <p:tag name="KSO_WM_TEMPLATE_CATEGORY" val="custom"/>
  <p:tag name="KSO_WM_TEMPLATE_INDEX" val="20186693"/>
</p:tagLst>
</file>

<file path=ppt/tags/tag8.xml><?xml version="1.0" encoding="utf-8"?>
<p:tagLst xmlns:p="http://schemas.openxmlformats.org/presentationml/2006/main">
  <p:tag name="KSO_WM_TEMPLATE_CATEGORY" val="custom"/>
  <p:tag name="KSO_WM_TEMPLATE_INDEX" val="20186693"/>
</p:tagLst>
</file>

<file path=ppt/tags/tag9.xml><?xml version="1.0" encoding="utf-8"?>
<p:tagLst xmlns:p="http://schemas.openxmlformats.org/presentationml/2006/main">
  <p:tag name="KSO_WM_BEAUTIFY_FLAG" val="#wm#"/>
  <p:tag name="KSO_WM_TEMPLATE_CATEGORY" val="custom"/>
  <p:tag name="KSO_WM_TEMPLATE_INDEX" val="20186693"/>
</p:tagLst>
</file>

<file path=ppt/tags/tag10.xml><?xml version="1.0" encoding="utf-8"?>
<p:tagLst xmlns:p="http://schemas.openxmlformats.org/presentationml/2006/main">
  <p:tag name="KSO_WM_TEMPLATE_CATEGORY" val="custom"/>
  <p:tag name="KSO_WM_TEMPLATE_INDEX" val="20186693"/>
</p:tagLst>
</file>

<file path=ppt/tags/tag11.xml><?xml version="1.0" encoding="utf-8"?>
<p:tagLst xmlns:p="http://schemas.openxmlformats.org/presentationml/2006/main">
  <p:tag name="KSO_WM_TEMPLATE_CATEGORY" val="custom"/>
  <p:tag name="KSO_WM_TEMPLATE_INDEX" val="20186693"/>
</p:tagLst>
</file>

<file path=ppt/tags/tag12.xml><?xml version="1.0" encoding="utf-8"?>
<p:tagLst xmlns:p="http://schemas.openxmlformats.org/presentationml/2006/main">
  <p:tag name="KSO_WM_TEMPLATE_CATEGORY" val="custom"/>
  <p:tag name="KSO_WM_TEMPLATE_INDEX" val="20186693"/>
  <p:tag name="KSO_WM_TAG_VERSION" val="1.0"/>
  <p:tag name="KSO_WM_UNIT_TYPE" val="a"/>
  <p:tag name="KSO_WM_UNIT_INDEX" val="1"/>
  <p:tag name="KSO_WM_UNIT_ID" val="custom20186693_4*a*1"/>
  <p:tag name="KSO_WM_UNIT_LAYERLEVEL" val="1"/>
  <p:tag name="KSO_WM_UNIT_VALUE" val="34"/>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13.xml><?xml version="1.0" encoding="utf-8"?>
<p:tagLst xmlns:p="http://schemas.openxmlformats.org/presentationml/2006/main">
  <p:tag name="KSO_WM_TEMPLATE_CATEGORY" val="custom"/>
  <p:tag name="KSO_WM_TEMPLATE_INDEX" val="20186693"/>
  <p:tag name="KSO_WM_TAG_VERSION" val="1.0"/>
  <p:tag name="KSO_WM_UNIT_TYPE" val="f"/>
  <p:tag name="KSO_WM_UNIT_INDEX" val="1"/>
  <p:tag name="KSO_WM_UNIT_ID" val="custom20186693_4*f*1"/>
  <p:tag name="KSO_WM_UNIT_LAYERLEVEL" val="1"/>
  <p:tag name="KSO_WM_UNIT_VALUE" val="644"/>
  <p:tag name="KSO_WM_UNIT_HIGHLIGHT" val="0"/>
  <p:tag name="KSO_WM_UNIT_COMPATIBLE" val="0"/>
  <p:tag name="KSO_WM_UNIT_CLEAR" val="0"/>
  <p:tag name="KSO_WM_BEAUTIFY_FLAG" val="#wm#"/>
  <p:tag name="KSO_WM_UNIT_PRESET_TEXT" val="Lorem ipsum dolor sit amet, consectetur adipisicing elit.Lorem ipsum dolor sit amet, consectetur adipisicing elit.Lorem ipsum dolor sit amet, consectetur adipisicing elit.Lorem ipsum dolor sit amet, consectetur adipisicing elit.Lorem ipsum dolor sit amet, consectetur adipisicing elit&#13;&#13;Supporting text here.&#13;Supporting text here.&#13;Lorem ipsum dolor sit amet, consectetur adipisicing elit.&#13;Lorem ipsum dolor sit amet, consectetur adipisicing elit."/>
</p:tagLst>
</file>

<file path=ppt/tags/tag14.xml><?xml version="1.0" encoding="utf-8"?>
<p:tagLst xmlns:p="http://schemas.openxmlformats.org/presentationml/2006/main">
  <p:tag name="KSO_WM_TEMPLATE_CATEGORY" val="custom"/>
  <p:tag name="KSO_WM_TEMPLATE_INDEX" val="20186693"/>
  <p:tag name="KSO_WM_TAG_VERSION" val="1.0"/>
  <p:tag name="KSO_WM_SLIDE_ID" val="custom20186693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15.xml><?xml version="1.0" encoding="utf-8"?>
<p:tagLst xmlns:p="http://schemas.openxmlformats.org/presentationml/2006/main">
  <p:tag name="KSO_WM_TEMPLATE_CATEGORY" val="custom"/>
  <p:tag name="KSO_WM_TEMPLATE_INDEX" val="20186693"/>
  <p:tag name="KSO_WM_TAG_VERSION" val="1.0"/>
  <p:tag name="KSO_WM_UNIT_TYPE" val="a"/>
  <p:tag name="KSO_WM_UNIT_INDEX" val="1"/>
  <p:tag name="KSO_WM_UNIT_ID" val="custom20186693_4*a*1"/>
  <p:tag name="KSO_WM_UNIT_LAYERLEVEL" val="1"/>
  <p:tag name="KSO_WM_UNIT_VALUE" val="34"/>
  <p:tag name="KSO_WM_UNIT_ISCONTENTSTITLE" val="0"/>
  <p:tag name="KSO_WM_UNIT_HIGHLIGHT" val="0"/>
  <p:tag name="KSO_WM_UNIT_COMPATIBLE" val="0"/>
  <p:tag name="KSO_WM_UNIT_CLEAR" val="0"/>
  <p:tag name="KSO_WM_BEAUTIFY_FLAG" val="#wm#"/>
  <p:tag name="KSO_WM_UNIT_PRESET_TEXT" val="Title and content layout (Text page)"/>
</p:tagLst>
</file>

<file path=ppt/tags/tag16.xml><?xml version="1.0" encoding="utf-8"?>
<p:tagLst xmlns:p="http://schemas.openxmlformats.org/presentationml/2006/main">
  <p:tag name="KSO_WM_TEMPLATE_CATEGORY" val="custom"/>
  <p:tag name="KSO_WM_TEMPLATE_INDEX" val="20186693"/>
  <p:tag name="KSO_WM_TAG_VERSION" val="1.0"/>
  <p:tag name="KSO_WM_UNIT_TYPE" val="f"/>
  <p:tag name="KSO_WM_UNIT_INDEX" val="1"/>
  <p:tag name="KSO_WM_UNIT_ID" val="custom20186693_4*f*1"/>
  <p:tag name="KSO_WM_UNIT_LAYERLEVEL" val="1"/>
  <p:tag name="KSO_WM_UNIT_VALUE" val="644"/>
  <p:tag name="KSO_WM_UNIT_HIGHLIGHT" val="0"/>
  <p:tag name="KSO_WM_UNIT_COMPATIBLE" val="0"/>
  <p:tag name="KSO_WM_UNIT_CLEAR" val="0"/>
  <p:tag name="KSO_WM_BEAUTIFY_FLAG" val="#wm#"/>
  <p:tag name="KSO_WM_UNIT_PRESET_TEXT" val="Lorem ipsum dolor sit amet, consectetur adipisicing elit.Lorem ipsum dolor sit amet, consectetur adipisicing elit.Lorem ipsum dolor sit amet, consectetur adipisicing elit.Lorem ipsum dolor sit amet, consectetur adipisicing elit.Lorem ipsum dolor sit amet, consectetur adipisicing elit&#13;&#13;Supporting text here.&#13;Supporting text here.&#13;Lorem ipsum dolor sit amet, consectetur adipisicing elit.&#13;Lorem ipsum dolor sit amet, consectetur adipisicing elit."/>
</p:tagLst>
</file>

<file path=ppt/tags/tag17.xml><?xml version="1.0" encoding="utf-8"?>
<p:tagLst xmlns:p="http://schemas.openxmlformats.org/presentationml/2006/main">
  <p:tag name="KSO_WM_TEMPLATE_CATEGORY" val="custom"/>
  <p:tag name="KSO_WM_TEMPLATE_INDEX" val="20186693"/>
  <p:tag name="KSO_WM_TAG_VERSION" val="1.0"/>
  <p:tag name="KSO_WM_SLIDE_ID" val="custom20186693_4"/>
  <p:tag name="KSO_WM_SLIDE_INDEX" val="4"/>
  <p:tag name="KSO_WM_SLIDE_ITEM_CNT" val="1"/>
  <p:tag name="KSO_WM_SLIDE_LAYOUT" val="a_f"/>
  <p:tag name="KSO_WM_SLIDE_LAYOUT_CNT" val="1_1"/>
  <p:tag name="KSO_WM_SLIDE_TYPE" val="text"/>
  <p:tag name="KSO_WM_SLIDE_SUBTYPE" val="pureTxt"/>
  <p:tag name="KSO_WM_BEAUTIFY_FLAG" val="#wm#"/>
  <p:tag name="KSO_WM_SLIDE_POSITION" val="52*88"/>
  <p:tag name="KSO_WM_SLIDE_SIZE" val="854*395"/>
</p:tagLst>
</file>

<file path=ppt/tags/tag18.xml><?xml version="1.0" encoding="utf-8"?>
<p:tagLst xmlns:p="http://schemas.openxmlformats.org/presentationml/2006/main">
  <p:tag name="KSO_WM_TEMPLATE_CATEGORY" val="custom"/>
  <p:tag name="KSO_WM_TEMPLATE_INDEX" val="20186693"/>
</p:tagLst>
</file>

<file path=ppt/tags/tag19.xml><?xml version="1.0" encoding="utf-8"?>
<p:tagLst xmlns:p="http://schemas.openxmlformats.org/presentationml/2006/main">
  <p:tag name="KSO_WM_TEMPLATE_CATEGORY" val="custom"/>
  <p:tag name="KSO_WM_TEMPLATE_INDEX" val="20186693"/>
</p:tagLst>
</file>

<file path=ppt/tags/tag20.xml><?xml version="1.0" encoding="utf-8"?>
<p:tagLst xmlns:p="http://schemas.openxmlformats.org/presentationml/2006/main">
  <p:tag name="KSO_WM_TEMPLATE_CATEGORY" val="custom"/>
  <p:tag name="KSO_WM_TEMPLATE_INDEX" val="20186693"/>
</p:tagLst>
</file>

<file path=ppt/tags/tag21.xml><?xml version="1.0" encoding="utf-8"?>
<p:tagLst xmlns:p="http://schemas.openxmlformats.org/presentationml/2006/main">
  <p:tag name="KSO_WM_TEMPLATE_CATEGORY" val="custom"/>
  <p:tag name="KSO_WM_TEMPLATE_INDEX" val="20186693"/>
</p:tagLst>
</file>

<file path=ppt/tags/tag22.xml><?xml version="1.0" encoding="utf-8"?>
<p:tagLst xmlns:p="http://schemas.openxmlformats.org/presentationml/2006/main">
  <p:tag name="KSO_WM_TEMPLATE_CATEGORY" val="custom"/>
  <p:tag name="KSO_WM_TEMPLATE_INDEX" val="20186693"/>
</p:tagLst>
</file>

<file path=ppt/tags/tag23.xml><?xml version="1.0" encoding="utf-8"?>
<p:tagLst xmlns:p="http://schemas.openxmlformats.org/presentationml/2006/main">
  <p:tag name="KSO_WM_TEMPLATE_CATEGORY" val="custom"/>
  <p:tag name="KSO_WM_TEMPLATE_INDEX" val="20186693"/>
</p:tagLst>
</file>

<file path=ppt/tags/tag24.xml><?xml version="1.0" encoding="utf-8"?>
<p:tagLst xmlns:p="http://schemas.openxmlformats.org/presentationml/2006/main">
  <p:tag name="KSO_WM_BEAUTIFY_FLAG" val="#wm#"/>
  <p:tag name="KSO_WM_TEMPLATE_CATEGORY" val="custom"/>
  <p:tag name="KSO_WM_TEMPLATE_INDEX" val="20186693"/>
</p:tagLst>
</file>

<file path=ppt/tags/tag25.xml><?xml version="1.0" encoding="utf-8"?>
<p:tagLst xmlns:p="http://schemas.openxmlformats.org/presentationml/2006/main">
  <p:tag name="KSO_WM_TEMPLATE_CATEGORY" val="custom"/>
  <p:tag name="KSO_WM_TEMPLATE_INDEX" val="20186693"/>
</p:tagLst>
</file>

<file path=ppt/tags/tag26.xml><?xml version="1.0" encoding="utf-8"?>
<p:tagLst xmlns:p="http://schemas.openxmlformats.org/presentationml/2006/main">
  <p:tag name="KSO_WM_TEMPLATE_CATEGORY" val="custom"/>
  <p:tag name="KSO_WM_TEMPLATE_INDEX" val="20186693"/>
</p:tagLst>
</file>

<file path=ppt/tags/tag27.xml><?xml version="1.0" encoding="utf-8"?>
<p:tagLst xmlns:p="http://schemas.openxmlformats.org/presentationml/2006/main">
  <p:tag name="KSO_WM_TEMPLATE_CATEGORY" val="custom"/>
  <p:tag name="KSO_WM_TEMPLATE_INDEX" val="20186693"/>
</p:tagLst>
</file>

<file path=ppt/tags/tag28.xml><?xml version="1.0" encoding="utf-8"?>
<p:tagLst xmlns:p="http://schemas.openxmlformats.org/presentationml/2006/main">
  <p:tag name="KSO_WM_TEMPLATE_CATEGORY" val="custom"/>
  <p:tag name="KSO_WM_TEMPLATE_INDEX" val="20186693"/>
</p:tagLst>
</file>

<file path=ppt/theme/theme1.xml><?xml version="1.0" encoding="utf-8"?>
<a:theme xmlns:a="http://schemas.openxmlformats.org/drawingml/2006/main" name="1_主题5">
  <a:themeElements>
    <a:clrScheme name="20171019-03">
      <a:dk1>
        <a:srgbClr val="000000"/>
      </a:dk1>
      <a:lt1>
        <a:srgbClr val="FFFFFF"/>
      </a:lt1>
      <a:dk2>
        <a:srgbClr val="0E3753"/>
      </a:dk2>
      <a:lt2>
        <a:srgbClr val="F0F0F0"/>
      </a:lt2>
      <a:accent1>
        <a:srgbClr val="13559B"/>
      </a:accent1>
      <a:accent2>
        <a:srgbClr val="0091BA"/>
      </a:accent2>
      <a:accent3>
        <a:srgbClr val="1A1E70"/>
      </a:accent3>
      <a:accent4>
        <a:srgbClr val="086772"/>
      </a:accent4>
      <a:accent5>
        <a:srgbClr val="138796"/>
      </a:accent5>
      <a:accent6>
        <a:srgbClr val="294EA5"/>
      </a:accent6>
      <a:hlink>
        <a:srgbClr val="92278F"/>
      </a:hlink>
      <a:folHlink>
        <a:srgbClr val="BFBFBF"/>
      </a:folHlink>
    </a:clrScheme>
    <a:fontScheme name="Temp">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8129</Words>
  <Application>WPS 演示</Application>
  <PresentationFormat>宽屏</PresentationFormat>
  <Paragraphs>126</Paragraphs>
  <Slides>21</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21</vt:i4>
      </vt:variant>
    </vt:vector>
  </HeadingPairs>
  <TitlesOfParts>
    <vt:vector size="30" baseType="lpstr">
      <vt:lpstr>Arial</vt:lpstr>
      <vt:lpstr>宋体</vt:lpstr>
      <vt:lpstr>Wingdings</vt:lpstr>
      <vt:lpstr>Arial Unicode MS</vt:lpstr>
      <vt:lpstr>Calibri Light</vt:lpstr>
      <vt:lpstr>Calibri</vt:lpstr>
      <vt:lpstr>微软雅黑</vt:lpstr>
      <vt:lpstr>Times New Roman</vt:lpstr>
      <vt:lpstr>1_主题5</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Poitical philosophy of China</vt:lpstr>
      <vt:lpstr>Poitical philosophy of U.S.A</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可有亦可无</cp:lastModifiedBy>
  <cp:revision>68</cp:revision>
  <dcterms:created xsi:type="dcterms:W3CDTF">2018-05-11T00:15:07Z</dcterms:created>
  <dcterms:modified xsi:type="dcterms:W3CDTF">2018-05-11T08:54:20Z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2052-10.1.0.7346</vt:lpwstr>
  </property>
</Properties>
</file>