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1" r:id="rId1"/>
  </p:sldMasterIdLst>
  <p:sldIdLst>
    <p:sldId id="256" r:id="rId2"/>
    <p:sldId id="257" r:id="rId3"/>
    <p:sldId id="258" r:id="rId4"/>
    <p:sldId id="259" r:id="rId5"/>
    <p:sldId id="265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1"/>
  </p:normalViewPr>
  <p:slideViewPr>
    <p:cSldViewPr snapToGrid="0" snapToObjects="1">
      <p:cViewPr varScale="1">
        <p:scale>
          <a:sx n="99" d="100"/>
          <a:sy n="99" d="100"/>
        </p:scale>
        <p:origin x="555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1066801" y="1603786"/>
            <a:ext cx="3474720" cy="3474720"/>
          </a:xfrm>
          <a:prstGeom prst="round2SameRect">
            <a:avLst>
              <a:gd name="adj1" fmla="val 3122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8" name="Group 25"/>
          <p:cNvGrpSpPr>
            <a:grpSpLocks noChangeAspect="1"/>
          </p:cNvGrpSpPr>
          <p:nvPr/>
        </p:nvGrpSpPr>
        <p:grpSpPr>
          <a:xfrm>
            <a:off x="2071048" y="2502945"/>
            <a:ext cx="1466879" cy="1676400"/>
            <a:chOff x="1230573" y="1890215"/>
            <a:chExt cx="1444388" cy="1650696"/>
          </a:xfrm>
        </p:grpSpPr>
        <p:sp>
          <p:nvSpPr>
            <p:cNvPr id="9" name="Oval 8"/>
            <p:cNvSpPr/>
            <p:nvPr/>
          </p:nvSpPr>
          <p:spPr>
            <a:xfrm>
              <a:off x="1230573" y="1890215"/>
              <a:ext cx="1444388" cy="937146"/>
            </a:xfrm>
            <a:prstGeom prst="ellipse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1935709" y="2845831"/>
              <a:ext cx="603504" cy="402336"/>
            </a:xfrm>
            <a:prstGeom prst="ellipse">
              <a:avLst/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1901589" y="3275735"/>
              <a:ext cx="392373" cy="265176"/>
            </a:xfrm>
            <a:prstGeom prst="ellipse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Oval 11"/>
            <p:cNvSpPr/>
            <p:nvPr/>
          </p:nvSpPr>
          <p:spPr>
            <a:xfrm>
              <a:off x="1633181" y="2395181"/>
              <a:ext cx="621792" cy="402336"/>
            </a:xfrm>
            <a:prstGeom prst="ellipse">
              <a:avLst/>
            </a:prstGeom>
            <a:solidFill>
              <a:srgbClr val="FFFFFF">
                <a:alpha val="3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67200" y="6356350"/>
            <a:ext cx="609600" cy="365125"/>
          </a:xfr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900" b="1" kern="120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ound Same Side Corner Rectangle 12"/>
          <p:cNvSpPr/>
          <p:nvPr/>
        </p:nvSpPr>
        <p:spPr>
          <a:xfrm rot="5400000" flipH="1">
            <a:off x="4572000" y="1603786"/>
            <a:ext cx="3474720" cy="3474720"/>
          </a:xfrm>
          <a:prstGeom prst="round2SameRect">
            <a:avLst>
              <a:gd name="adj1" fmla="val 3122"/>
              <a:gd name="adj2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1248" y="1680881"/>
            <a:ext cx="3273552" cy="1640541"/>
          </a:xfrm>
        </p:spPr>
        <p:txBody>
          <a:bodyPr vert="horz" lIns="91440" tIns="0" rIns="91440" bIns="0" rtlCol="0" anchor="b" anchorCtr="0">
            <a:noAutofit/>
          </a:bodyPr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51248" y="3384176"/>
            <a:ext cx="3273552" cy="530352"/>
          </a:xfrm>
        </p:spPr>
        <p:txBody>
          <a:bodyPr vert="horz" lIns="91440" tIns="0" rIns="91440" bIns="0" rtlCol="0">
            <a:normAutofit/>
          </a:bodyPr>
          <a:lstStyle>
            <a:lvl1pPr marL="0" indent="0" algn="ctr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30000"/>
              <a:buFont typeface="Wingdings" pitchFamily="2" charset="2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67200" y="6356350"/>
            <a:ext cx="609600" cy="365125"/>
          </a:xfrm>
        </p:spPr>
        <p:txBody>
          <a:bodyPr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ound Same Side Corner Rectangle 6"/>
          <p:cNvSpPr/>
          <p:nvPr/>
        </p:nvSpPr>
        <p:spPr>
          <a:xfrm rot="16200000">
            <a:off x="1066801" y="1603786"/>
            <a:ext cx="3474720" cy="3474720"/>
          </a:xfrm>
          <a:prstGeom prst="round2SameRect">
            <a:avLst>
              <a:gd name="adj1" fmla="val 3122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 rot="5400000">
            <a:off x="4585448" y="1603786"/>
            <a:ext cx="3474720" cy="3474720"/>
          </a:xfrm>
          <a:prstGeom prst="round2SameRect">
            <a:avLst>
              <a:gd name="adj1" fmla="val 3096"/>
              <a:gd name="adj2" fmla="val 0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  <a:ln>
            <a:noFill/>
          </a:ln>
        </p:spPr>
        <p:txBody>
          <a:bodyPr vert="vert270"/>
          <a:lstStyle>
            <a:lvl1pPr marL="0" indent="0"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grpSp>
        <p:nvGrpSpPr>
          <p:cNvPr id="8" name="Group 25"/>
          <p:cNvGrpSpPr>
            <a:grpSpLocks noChangeAspect="1"/>
          </p:cNvGrpSpPr>
          <p:nvPr/>
        </p:nvGrpSpPr>
        <p:grpSpPr>
          <a:xfrm>
            <a:off x="2071048" y="1842448"/>
            <a:ext cx="1466879" cy="1676400"/>
            <a:chOff x="1230573" y="1890215"/>
            <a:chExt cx="1444388" cy="1650696"/>
          </a:xfrm>
        </p:grpSpPr>
        <p:sp>
          <p:nvSpPr>
            <p:cNvPr id="27" name="Oval 26"/>
            <p:cNvSpPr/>
            <p:nvPr/>
          </p:nvSpPr>
          <p:spPr>
            <a:xfrm>
              <a:off x="1230573" y="1890215"/>
              <a:ext cx="1444388" cy="937146"/>
            </a:xfrm>
            <a:prstGeom prst="ellipse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>
              <a:off x="1935709" y="2845831"/>
              <a:ext cx="603504" cy="402336"/>
            </a:xfrm>
            <a:prstGeom prst="ellipse">
              <a:avLst/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Oval 28"/>
            <p:cNvSpPr/>
            <p:nvPr/>
          </p:nvSpPr>
          <p:spPr>
            <a:xfrm>
              <a:off x="1901589" y="3275735"/>
              <a:ext cx="392373" cy="265176"/>
            </a:xfrm>
            <a:prstGeom prst="ellipse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Oval 29"/>
            <p:cNvSpPr/>
            <p:nvPr/>
          </p:nvSpPr>
          <p:spPr>
            <a:xfrm>
              <a:off x="1633181" y="2395181"/>
              <a:ext cx="621792" cy="402336"/>
            </a:xfrm>
            <a:prstGeom prst="ellipse">
              <a:avLst/>
            </a:prstGeom>
            <a:solidFill>
              <a:srgbClr val="FFFFFF">
                <a:alpha val="3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6447" y="3114115"/>
            <a:ext cx="3276600" cy="1162050"/>
          </a:xfrm>
        </p:spPr>
        <p:txBody>
          <a:bodyPr tIns="0" bIns="0" anchor="b" anchorCtr="0">
            <a:noAutofit/>
          </a:bodyPr>
          <a:lstStyle>
            <a:lvl1pPr algn="ctr">
              <a:lnSpc>
                <a:spcPts val="4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6447" y="4343400"/>
            <a:ext cx="3276600" cy="533400"/>
          </a:xfrm>
        </p:spPr>
        <p:txBody>
          <a:bodyPr tIns="0" bIns="0">
            <a:normAutofit/>
          </a:bodyPr>
          <a:lstStyle>
            <a:lvl1pPr marL="0" indent="0" algn="ctr">
              <a:spcBef>
                <a:spcPct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6"/>
          <p:cNvGrpSpPr/>
          <p:nvPr/>
        </p:nvGrpSpPr>
        <p:grpSpPr>
          <a:xfrm>
            <a:off x="222912" y="1254456"/>
            <a:ext cx="7892388" cy="3918778"/>
            <a:chOff x="222912" y="1254456"/>
            <a:chExt cx="7892388" cy="3918778"/>
          </a:xfrm>
        </p:grpSpPr>
        <p:sp>
          <p:nvSpPr>
            <p:cNvPr id="7" name="Rounded Rectangle 6"/>
            <p:cNvSpPr/>
            <p:nvPr/>
          </p:nvSpPr>
          <p:spPr>
            <a:xfrm>
              <a:off x="1028700" y="1600200"/>
              <a:ext cx="7086600" cy="3474720"/>
            </a:xfrm>
            <a:prstGeom prst="roundRect">
              <a:avLst>
                <a:gd name="adj" fmla="val 312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9" name="Group 9"/>
            <p:cNvGrpSpPr/>
            <p:nvPr/>
          </p:nvGrpSpPr>
          <p:grpSpPr>
            <a:xfrm>
              <a:off x="222912" y="1254456"/>
              <a:ext cx="3429000" cy="3918778"/>
              <a:chOff x="1230573" y="1890215"/>
              <a:chExt cx="1444388" cy="1650696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1230573" y="1890215"/>
                <a:ext cx="1444388" cy="937146"/>
              </a:xfrm>
              <a:prstGeom prst="ellipse">
                <a:avLst/>
              </a:prstGeom>
              <a:solidFill>
                <a:srgbClr val="FFFFFF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1935709" y="2845831"/>
                <a:ext cx="603504" cy="402336"/>
              </a:xfrm>
              <a:prstGeom prst="ellipse">
                <a:avLst/>
              </a:prstGeom>
              <a:solidFill>
                <a:srgbClr val="FFFFFF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01589" y="3275735"/>
                <a:ext cx="392373" cy="265176"/>
              </a:xfrm>
              <a:prstGeom prst="ellipse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633181" y="2395181"/>
                <a:ext cx="621792" cy="402336"/>
              </a:xfrm>
              <a:prstGeom prst="ellipse">
                <a:avLst/>
              </a:prstGeom>
              <a:solidFill>
                <a:srgbClr val="FFFFFF">
                  <a:alpha val="38039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4182" y="2021541"/>
            <a:ext cx="4200618" cy="1362075"/>
          </a:xfrm>
        </p:spPr>
        <p:txBody>
          <a:bodyPr vert="horz" lIns="91440" tIns="0" rIns="91440" bIns="0" rtlCol="0" anchor="b" anchorCtr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21424" y="3388659"/>
            <a:ext cx="4603376" cy="1083328"/>
          </a:xfrm>
        </p:spPr>
        <p:txBody>
          <a:bodyPr vert="horz" lIns="91440" tIns="0" rIns="91440" bIns="0" rtlCol="0">
            <a:normAutofit/>
          </a:bodyPr>
          <a:lstStyle>
            <a:lvl1pPr marL="0" indent="0" algn="r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30000"/>
              <a:buFont typeface="Wingdings" pitchFamily="2" charset="2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67200" y="6356350"/>
            <a:ext cx="609600" cy="365125"/>
          </a:xfr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900" b="1" kern="120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3"/>
          <p:cNvGrpSpPr/>
          <p:nvPr/>
        </p:nvGrpSpPr>
        <p:grpSpPr>
          <a:xfrm>
            <a:off x="7418696" y="457200"/>
            <a:ext cx="914400" cy="914400"/>
            <a:chOff x="842682" y="2971800"/>
            <a:chExt cx="914400" cy="914400"/>
          </a:xfrm>
        </p:grpSpPr>
        <p:sp>
          <p:nvSpPr>
            <p:cNvPr id="15" name="Rounded Rectangle 14"/>
            <p:cNvSpPr/>
            <p:nvPr/>
          </p:nvSpPr>
          <p:spPr>
            <a:xfrm>
              <a:off x="842682" y="2971800"/>
              <a:ext cx="914400" cy="914400"/>
            </a:xfrm>
            <a:prstGeom prst="roundRect">
              <a:avLst>
                <a:gd name="adj" fmla="val 931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9" name="Group 10"/>
            <p:cNvGrpSpPr>
              <a:grpSpLocks noChangeAspect="1"/>
            </p:cNvGrpSpPr>
            <p:nvPr/>
          </p:nvGrpSpPr>
          <p:grpSpPr>
            <a:xfrm>
              <a:off x="948372" y="3034353"/>
              <a:ext cx="700732" cy="800823"/>
              <a:chOff x="1230573" y="1890215"/>
              <a:chExt cx="1444388" cy="1650696"/>
            </a:xfrm>
          </p:grpSpPr>
          <p:sp>
            <p:nvSpPr>
              <p:cNvPr id="17" name="Oval 16"/>
              <p:cNvSpPr/>
              <p:nvPr/>
            </p:nvSpPr>
            <p:spPr>
              <a:xfrm>
                <a:off x="1230573" y="1890215"/>
                <a:ext cx="1444388" cy="937146"/>
              </a:xfrm>
              <a:prstGeom prst="ellipse">
                <a:avLst/>
              </a:prstGeom>
              <a:solidFill>
                <a:srgbClr val="FFFFFF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1935709" y="2845831"/>
                <a:ext cx="603504" cy="402336"/>
              </a:xfrm>
              <a:prstGeom prst="ellipse">
                <a:avLst/>
              </a:prstGeom>
              <a:solidFill>
                <a:srgbClr val="FFFFFF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1901589" y="3275735"/>
                <a:ext cx="392373" cy="265176"/>
              </a:xfrm>
              <a:prstGeom prst="ellipse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1633181" y="2395181"/>
                <a:ext cx="621792" cy="402336"/>
              </a:xfrm>
              <a:prstGeom prst="ellipse">
                <a:avLst/>
              </a:prstGeom>
              <a:solidFill>
                <a:srgbClr val="FFFFFF">
                  <a:alpha val="38039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070" y="224118"/>
            <a:ext cx="4800600" cy="886968"/>
          </a:xfrm>
        </p:spPr>
        <p:txBody>
          <a:bodyPr lIns="4572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2474" y="1600200"/>
            <a:ext cx="3703320" cy="4525963"/>
          </a:xfrm>
        </p:spPr>
        <p:txBody>
          <a:bodyPr lIns="4572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1647" y="1600200"/>
            <a:ext cx="3703320" cy="4525963"/>
          </a:xfrm>
        </p:spPr>
        <p:txBody>
          <a:bodyPr lIns="4572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21040" y="363071"/>
            <a:ext cx="609600" cy="365125"/>
          </a:xfrm>
        </p:spPr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664" y="228600"/>
            <a:ext cx="4800600" cy="886968"/>
          </a:xfrm>
        </p:spPr>
        <p:txBody>
          <a:bodyPr vert="horz" lIns="4572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1212" y="1548761"/>
            <a:ext cx="3657600" cy="274320"/>
          </a:xfrm>
          <a:prstGeom prst="roundRect">
            <a:avLst>
              <a:gd name="adj" fmla="val 3116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8352" y="2021456"/>
            <a:ext cx="3703320" cy="4106294"/>
          </a:xfrm>
        </p:spPr>
        <p:txBody>
          <a:bodyPr lIns="4572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81533" y="1548761"/>
            <a:ext cx="3657600" cy="274320"/>
          </a:xfrm>
          <a:prstGeom prst="roundRect">
            <a:avLst>
              <a:gd name="adj" fmla="val 3405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8673" y="2019869"/>
            <a:ext cx="3703320" cy="4106294"/>
          </a:xfrm>
        </p:spPr>
        <p:txBody>
          <a:bodyPr lIns="4572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321729" y="365760"/>
            <a:ext cx="609600" cy="365125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15"/>
          <p:cNvGrpSpPr/>
          <p:nvPr/>
        </p:nvGrpSpPr>
        <p:grpSpPr>
          <a:xfrm>
            <a:off x="7418696" y="457200"/>
            <a:ext cx="914400" cy="914400"/>
            <a:chOff x="842682" y="2971800"/>
            <a:chExt cx="914400" cy="914400"/>
          </a:xfrm>
        </p:grpSpPr>
        <p:sp>
          <p:nvSpPr>
            <p:cNvPr id="17" name="Rounded Rectangle 16"/>
            <p:cNvSpPr/>
            <p:nvPr/>
          </p:nvSpPr>
          <p:spPr>
            <a:xfrm>
              <a:off x="842682" y="2971800"/>
              <a:ext cx="914400" cy="914400"/>
            </a:xfrm>
            <a:prstGeom prst="roundRect">
              <a:avLst>
                <a:gd name="adj" fmla="val 931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>
              <a:grpSpLocks noChangeAspect="1"/>
            </p:cNvGrpSpPr>
            <p:nvPr/>
          </p:nvGrpSpPr>
          <p:grpSpPr>
            <a:xfrm>
              <a:off x="948372" y="3034353"/>
              <a:ext cx="700732" cy="800823"/>
              <a:chOff x="1230573" y="1890215"/>
              <a:chExt cx="1444388" cy="1650696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1230573" y="1890215"/>
                <a:ext cx="1444388" cy="937146"/>
              </a:xfrm>
              <a:prstGeom prst="ellipse">
                <a:avLst/>
              </a:prstGeom>
              <a:solidFill>
                <a:srgbClr val="FFFFFF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1935709" y="2845831"/>
                <a:ext cx="603504" cy="402336"/>
              </a:xfrm>
              <a:prstGeom prst="ellipse">
                <a:avLst/>
              </a:prstGeom>
              <a:solidFill>
                <a:srgbClr val="FFFFFF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1901589" y="3275735"/>
                <a:ext cx="392373" cy="265176"/>
              </a:xfrm>
              <a:prstGeom prst="ellipse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633181" y="2395181"/>
                <a:ext cx="621792" cy="402336"/>
              </a:xfrm>
              <a:prstGeom prst="ellipse">
                <a:avLst/>
              </a:prstGeom>
              <a:solidFill>
                <a:srgbClr val="FFFFFF">
                  <a:alpha val="38039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664" y="228600"/>
            <a:ext cx="4800600" cy="886968"/>
          </a:xfrm>
        </p:spPr>
        <p:txBody>
          <a:bodyPr vert="horz" lIns="4572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21040" y="365760"/>
            <a:ext cx="609600" cy="365125"/>
          </a:xfrm>
        </p:spPr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8"/>
          <p:cNvGrpSpPr/>
          <p:nvPr/>
        </p:nvGrpSpPr>
        <p:grpSpPr>
          <a:xfrm>
            <a:off x="7418696" y="457200"/>
            <a:ext cx="914400" cy="914400"/>
            <a:chOff x="842682" y="2971800"/>
            <a:chExt cx="914400" cy="914400"/>
          </a:xfrm>
        </p:grpSpPr>
        <p:sp>
          <p:nvSpPr>
            <p:cNvPr id="10" name="Rounded Rectangle 9"/>
            <p:cNvSpPr/>
            <p:nvPr/>
          </p:nvSpPr>
          <p:spPr>
            <a:xfrm>
              <a:off x="842682" y="2971800"/>
              <a:ext cx="914400" cy="914400"/>
            </a:xfrm>
            <a:prstGeom prst="roundRect">
              <a:avLst>
                <a:gd name="adj" fmla="val 931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7" name="Group 10"/>
            <p:cNvGrpSpPr>
              <a:grpSpLocks noChangeAspect="1"/>
            </p:cNvGrpSpPr>
            <p:nvPr/>
          </p:nvGrpSpPr>
          <p:grpSpPr>
            <a:xfrm>
              <a:off x="948372" y="3034353"/>
              <a:ext cx="700732" cy="800823"/>
              <a:chOff x="1230573" y="1890215"/>
              <a:chExt cx="1444388" cy="1650696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1230573" y="1890215"/>
                <a:ext cx="1444388" cy="937146"/>
              </a:xfrm>
              <a:prstGeom prst="ellipse">
                <a:avLst/>
              </a:prstGeom>
              <a:solidFill>
                <a:srgbClr val="FFFFFF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1935709" y="2845831"/>
                <a:ext cx="603504" cy="402336"/>
              </a:xfrm>
              <a:prstGeom prst="ellipse">
                <a:avLst/>
              </a:prstGeom>
              <a:solidFill>
                <a:srgbClr val="FFFFFF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901589" y="3275735"/>
                <a:ext cx="392373" cy="265176"/>
              </a:xfrm>
              <a:prstGeom prst="ellipse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633181" y="2395181"/>
                <a:ext cx="621792" cy="402336"/>
              </a:xfrm>
              <a:prstGeom prst="ellipse">
                <a:avLst/>
              </a:prstGeom>
              <a:solidFill>
                <a:srgbClr val="FFFFFF">
                  <a:alpha val="38039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21040" y="365760"/>
            <a:ext cx="609600" cy="365125"/>
          </a:xfrm>
        </p:spPr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7"/>
          <p:cNvGrpSpPr/>
          <p:nvPr/>
        </p:nvGrpSpPr>
        <p:grpSpPr>
          <a:xfrm>
            <a:off x="7418696" y="457200"/>
            <a:ext cx="914400" cy="914400"/>
            <a:chOff x="842682" y="2971800"/>
            <a:chExt cx="914400" cy="914400"/>
          </a:xfrm>
        </p:grpSpPr>
        <p:sp>
          <p:nvSpPr>
            <p:cNvPr id="9" name="Rounded Rectangle 8"/>
            <p:cNvSpPr/>
            <p:nvPr/>
          </p:nvSpPr>
          <p:spPr>
            <a:xfrm>
              <a:off x="842682" y="2971800"/>
              <a:ext cx="914400" cy="914400"/>
            </a:xfrm>
            <a:prstGeom prst="roundRect">
              <a:avLst>
                <a:gd name="adj" fmla="val 931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6" name="Group 10"/>
            <p:cNvGrpSpPr>
              <a:grpSpLocks noChangeAspect="1"/>
            </p:cNvGrpSpPr>
            <p:nvPr/>
          </p:nvGrpSpPr>
          <p:grpSpPr>
            <a:xfrm>
              <a:off x="948372" y="3034353"/>
              <a:ext cx="700732" cy="800823"/>
              <a:chOff x="1230573" y="1890215"/>
              <a:chExt cx="1444388" cy="1650696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1230573" y="1890215"/>
                <a:ext cx="1444388" cy="937146"/>
              </a:xfrm>
              <a:prstGeom prst="ellipse">
                <a:avLst/>
              </a:prstGeom>
              <a:solidFill>
                <a:srgbClr val="FFFFFF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935709" y="2845831"/>
                <a:ext cx="603504" cy="402336"/>
              </a:xfrm>
              <a:prstGeom prst="ellipse">
                <a:avLst/>
              </a:prstGeom>
              <a:solidFill>
                <a:srgbClr val="FFFFFF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1901589" y="3275735"/>
                <a:ext cx="392373" cy="265176"/>
              </a:xfrm>
              <a:prstGeom prst="ellipse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33181" y="2395181"/>
                <a:ext cx="621792" cy="402336"/>
              </a:xfrm>
              <a:prstGeom prst="ellipse">
                <a:avLst/>
              </a:prstGeom>
              <a:solidFill>
                <a:srgbClr val="FFFFFF">
                  <a:alpha val="38039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8999" y="304800"/>
            <a:ext cx="4948269" cy="719424"/>
          </a:xfrm>
        </p:spPr>
        <p:txBody>
          <a:bodyPr anchor="b"/>
          <a:lstStyle>
            <a:lvl1pPr algn="l">
              <a:defRPr sz="22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8113" y="2292824"/>
            <a:ext cx="4959126" cy="383333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0" y="1160463"/>
            <a:ext cx="4948269" cy="9540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3429001" y="450850"/>
            <a:ext cx="4922184" cy="4611688"/>
          </a:xfrm>
          <a:prstGeom prst="roundRect">
            <a:avLst>
              <a:gd name="adj" fmla="val 3826"/>
            </a:avLst>
          </a:prstGeom>
          <a:noFill/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6758" y="5069541"/>
            <a:ext cx="4924425" cy="662519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6759" y="5732060"/>
            <a:ext cx="4924425" cy="627797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3021106" y="1609725"/>
            <a:ext cx="5343525" cy="2281238"/>
          </a:xfrm>
          <a:prstGeom prst="roundRect">
            <a:avLst>
              <a:gd name="adj" fmla="val 3826"/>
            </a:avLst>
          </a:prstGeom>
          <a:noFill/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18" y="3904812"/>
            <a:ext cx="5416313" cy="681892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19" y="4586704"/>
            <a:ext cx="5416313" cy="627797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3021106" y="443552"/>
            <a:ext cx="5343525" cy="2281238"/>
          </a:xfrm>
          <a:prstGeom prst="round2SameRect">
            <a:avLst>
              <a:gd name="adj1" fmla="val 5300"/>
              <a:gd name="adj2" fmla="val 0"/>
            </a:avLst>
          </a:prstGeom>
          <a:noFill/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18" y="5055855"/>
            <a:ext cx="5416313" cy="681892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19" y="5737747"/>
            <a:ext cx="5416313" cy="627797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Picture Placeholder 11"/>
          <p:cNvSpPr>
            <a:spLocks noGrp="1"/>
          </p:cNvSpPr>
          <p:nvPr>
            <p:ph type="pic" sz="quarter" idx="14"/>
          </p:nvPr>
        </p:nvSpPr>
        <p:spPr>
          <a:xfrm flipH="1" flipV="1">
            <a:off x="3021106" y="2756848"/>
            <a:ext cx="2642616" cy="2281238"/>
          </a:xfrm>
          <a:prstGeom prst="round1Rect">
            <a:avLst>
              <a:gd name="adj" fmla="val 9488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vert="horz" lIns="91440" tIns="45720" rIns="91440" bIns="45720" rtlCol="0" anchor="b" anchorCtr="1">
            <a:norm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>
            <a:lvl1pPr marL="0" indent="0" algn="l" defTabSz="914400" rtl="0" eaLnBrk="1" latinLnBrk="0" hangingPunct="1">
              <a:spcBef>
                <a:spcPts val="1800"/>
              </a:spcBef>
              <a:buClr>
                <a:schemeClr val="accent1"/>
              </a:buClr>
              <a:buSzPct val="130000"/>
              <a:buFont typeface="Wingdings" pitchFamily="2" charset="2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4" name="Picture Placeholder 11"/>
          <p:cNvSpPr>
            <a:spLocks noGrp="1"/>
          </p:cNvSpPr>
          <p:nvPr>
            <p:ph type="pic" sz="quarter" idx="15"/>
          </p:nvPr>
        </p:nvSpPr>
        <p:spPr>
          <a:xfrm flipV="1">
            <a:off x="5722015" y="2756848"/>
            <a:ext cx="2642616" cy="2281238"/>
          </a:xfrm>
          <a:prstGeom prst="round1Rect">
            <a:avLst>
              <a:gd name="adj" fmla="val 9488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vert="horz" lIns="91440" tIns="45720" rIns="91440" bIns="45720" rtlCol="0" anchor="b" anchorCtr="1">
            <a:norm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>
            <a:lvl1pPr marL="0" indent="0" algn="l" defTabSz="914400" rtl="0" eaLnBrk="1" latinLnBrk="0" hangingPunct="1">
              <a:spcBef>
                <a:spcPts val="1800"/>
              </a:spcBef>
              <a:buClr>
                <a:schemeClr val="accent1"/>
              </a:buClr>
              <a:buSzPct val="130000"/>
              <a:buFont typeface="Wingdings" pitchFamily="2" charset="2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18" y="5055855"/>
            <a:ext cx="5416313" cy="681892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19" y="5737747"/>
            <a:ext cx="5416313" cy="627797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Picture Placeholder 11"/>
          <p:cNvSpPr>
            <a:spLocks noGrp="1"/>
          </p:cNvSpPr>
          <p:nvPr>
            <p:ph type="pic" sz="quarter" idx="14"/>
          </p:nvPr>
        </p:nvSpPr>
        <p:spPr>
          <a:xfrm flipH="1" flipV="1">
            <a:off x="3021106" y="2756848"/>
            <a:ext cx="2642616" cy="2281238"/>
          </a:xfrm>
          <a:prstGeom prst="round1Rect">
            <a:avLst>
              <a:gd name="adj" fmla="val 9488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vert="horz" anchor="b" anchorCtr="1">
            <a:norm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4" name="Picture Placeholder 11"/>
          <p:cNvSpPr>
            <a:spLocks noGrp="1"/>
          </p:cNvSpPr>
          <p:nvPr>
            <p:ph type="pic" sz="quarter" idx="15"/>
          </p:nvPr>
        </p:nvSpPr>
        <p:spPr>
          <a:xfrm flipV="1">
            <a:off x="5723362" y="2756848"/>
            <a:ext cx="2642616" cy="2281238"/>
          </a:xfrm>
          <a:prstGeom prst="round1Rect">
            <a:avLst>
              <a:gd name="adj" fmla="val 9488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vert="horz" anchor="b" anchorCtr="1">
            <a:norm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16"/>
          </p:nvPr>
        </p:nvSpPr>
        <p:spPr>
          <a:xfrm flipH="1">
            <a:off x="3021106" y="437202"/>
            <a:ext cx="2642616" cy="2281238"/>
          </a:xfrm>
          <a:prstGeom prst="round1Rect">
            <a:avLst>
              <a:gd name="adj" fmla="val 9488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vert="horz" anchor="t" anchorCtr="1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1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5723362" y="437202"/>
            <a:ext cx="2642616" cy="2281238"/>
          </a:xfrm>
          <a:prstGeom prst="round1Rect">
            <a:avLst>
              <a:gd name="adj" fmla="val 9488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vert="horz" anchor="t" anchorCtr="1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, 2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0505" y="1112198"/>
            <a:ext cx="2524126" cy="1998756"/>
          </a:xfrm>
        </p:spPr>
        <p:txBody>
          <a:bodyPr/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3021107" y="443551"/>
            <a:ext cx="2743200" cy="2968389"/>
          </a:xfrm>
          <a:prstGeom prst="round2SameRect">
            <a:avLst>
              <a:gd name="adj1" fmla="val 5300"/>
              <a:gd name="adj2" fmla="val 0"/>
            </a:avLst>
          </a:prstGeom>
          <a:noFill/>
        </p:spPr>
        <p:txBody>
          <a:bodyPr anchor="t" anchorCtr="1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5" name="Picture Placeholder 11"/>
          <p:cNvSpPr>
            <a:spLocks noGrp="1"/>
          </p:cNvSpPr>
          <p:nvPr>
            <p:ph type="pic" sz="quarter" idx="14"/>
          </p:nvPr>
        </p:nvSpPr>
        <p:spPr>
          <a:xfrm flipV="1">
            <a:off x="3021107" y="3442648"/>
            <a:ext cx="2743200" cy="2968389"/>
          </a:xfrm>
          <a:prstGeom prst="round2SameRect">
            <a:avLst>
              <a:gd name="adj1" fmla="val 5300"/>
              <a:gd name="adj2" fmla="val 0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anchor="b" anchorCtr="1">
            <a:norm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5"/>
          </p:nvPr>
        </p:nvSpPr>
        <p:spPr>
          <a:xfrm>
            <a:off x="5840505" y="4108759"/>
            <a:ext cx="2524126" cy="1998756"/>
          </a:xfrm>
        </p:spPr>
        <p:txBody>
          <a:bodyPr/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6"/>
          </p:nvPr>
        </p:nvSpPr>
        <p:spPr>
          <a:xfrm>
            <a:off x="5840505" y="3442648"/>
            <a:ext cx="2524126" cy="67468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40505" y="443551"/>
            <a:ext cx="2524126" cy="67468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, 3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0505" y="1112198"/>
            <a:ext cx="2524126" cy="989959"/>
          </a:xfrm>
        </p:spPr>
        <p:txBody>
          <a:bodyPr/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3021107" y="443551"/>
            <a:ext cx="2743200" cy="1956816"/>
          </a:xfrm>
          <a:prstGeom prst="round2SameRect">
            <a:avLst>
              <a:gd name="adj1" fmla="val 5300"/>
              <a:gd name="adj2" fmla="val 0"/>
            </a:avLst>
          </a:prstGeom>
          <a:noFill/>
        </p:spPr>
        <p:txBody>
          <a:bodyPr anchor="t" anchorCtr="1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5" name="Picture Placeholder 11"/>
          <p:cNvSpPr>
            <a:spLocks noGrp="1"/>
          </p:cNvSpPr>
          <p:nvPr>
            <p:ph type="pic" sz="quarter" idx="14"/>
          </p:nvPr>
        </p:nvSpPr>
        <p:spPr>
          <a:xfrm flipV="1">
            <a:off x="3021107" y="4462815"/>
            <a:ext cx="2743200" cy="1956816"/>
          </a:xfrm>
          <a:prstGeom prst="round2SameRect">
            <a:avLst>
              <a:gd name="adj1" fmla="val 5300"/>
              <a:gd name="adj2" fmla="val 0"/>
            </a:avLst>
          </a:prstGeom>
          <a:blipFill dpi="0" rotWithShape="0">
            <a:blip r:embed="rId2" cstate="print"/>
            <a:srcRect/>
            <a:stretch>
              <a:fillRect/>
            </a:stretch>
          </a:blipFill>
        </p:spPr>
        <p:txBody>
          <a:bodyPr anchor="b" anchorCtr="1">
            <a:norm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40505" y="443551"/>
            <a:ext cx="2524126" cy="67468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1" name="Picture Placeholder 11"/>
          <p:cNvSpPr>
            <a:spLocks noGrp="1"/>
          </p:cNvSpPr>
          <p:nvPr>
            <p:ph type="pic" sz="quarter" idx="18"/>
          </p:nvPr>
        </p:nvSpPr>
        <p:spPr>
          <a:xfrm>
            <a:off x="3021107" y="2452048"/>
            <a:ext cx="2743200" cy="1956816"/>
          </a:xfrm>
          <a:prstGeom prst="rect">
            <a:avLst/>
          </a:prstGeom>
          <a:noFill/>
        </p:spPr>
        <p:txBody>
          <a:bodyPr anchor="t" anchorCtr="1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9"/>
          </p:nvPr>
        </p:nvSpPr>
        <p:spPr>
          <a:xfrm>
            <a:off x="5840505" y="3133941"/>
            <a:ext cx="2524126" cy="989959"/>
          </a:xfrm>
        </p:spPr>
        <p:txBody>
          <a:bodyPr/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40505" y="2452048"/>
            <a:ext cx="2524126" cy="67468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1"/>
          </p:nvPr>
        </p:nvSpPr>
        <p:spPr>
          <a:xfrm>
            <a:off x="5840505" y="5135813"/>
            <a:ext cx="2524126" cy="989959"/>
          </a:xfrm>
        </p:spPr>
        <p:txBody>
          <a:bodyPr/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2"/>
          </p:nvPr>
        </p:nvSpPr>
        <p:spPr>
          <a:xfrm>
            <a:off x="5840505" y="4462815"/>
            <a:ext cx="2524126" cy="67468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0206" y="685800"/>
            <a:ext cx="4924424" cy="886968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40206" y="2020888"/>
            <a:ext cx="4924425" cy="41068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24800" y="750580"/>
            <a:ext cx="914400" cy="5381934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67100" y="749300"/>
            <a:ext cx="3924300" cy="5376863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F786F442-45E5-3948-9E7D-ED382E112A83}" type="datetimeFigureOut">
              <a:rPr lang="en-US" smtClean="0"/>
              <a:pPr/>
              <a:t>6/15/2020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0" y="685800"/>
            <a:ext cx="4948238" cy="88696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0" y="2020888"/>
            <a:ext cx="4946602" cy="4105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52600" y="2877671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="1">
                <a:solidFill>
                  <a:schemeClr val="accent1"/>
                </a:solidFill>
              </a:defRPr>
            </a:lvl1pPr>
          </a:lstStyle>
          <a:p>
            <a:fld id="{3D033D68-4F36-6740-81E6-A1AB5240D3D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18"/>
          <p:cNvGrpSpPr/>
          <p:nvPr/>
        </p:nvGrpSpPr>
        <p:grpSpPr>
          <a:xfrm>
            <a:off x="842682" y="2971800"/>
            <a:ext cx="914400" cy="914400"/>
            <a:chOff x="842682" y="2971800"/>
            <a:chExt cx="914400" cy="914400"/>
          </a:xfrm>
        </p:grpSpPr>
        <p:sp>
          <p:nvSpPr>
            <p:cNvPr id="8" name="Rounded Rectangle 7"/>
            <p:cNvSpPr/>
            <p:nvPr userDrawn="1"/>
          </p:nvSpPr>
          <p:spPr>
            <a:xfrm>
              <a:off x="842682" y="2971800"/>
              <a:ext cx="914400" cy="914400"/>
            </a:xfrm>
            <a:prstGeom prst="roundRect">
              <a:avLst>
                <a:gd name="adj" fmla="val 931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9" name="Group 10"/>
            <p:cNvGrpSpPr>
              <a:grpSpLocks noChangeAspect="1"/>
            </p:cNvGrpSpPr>
            <p:nvPr userDrawn="1"/>
          </p:nvGrpSpPr>
          <p:grpSpPr>
            <a:xfrm>
              <a:off x="948372" y="3034352"/>
              <a:ext cx="700732" cy="800822"/>
              <a:chOff x="1230573" y="1890215"/>
              <a:chExt cx="1444388" cy="1650696"/>
            </a:xfrm>
          </p:grpSpPr>
          <p:sp>
            <p:nvSpPr>
              <p:cNvPr id="12" name="Oval 11"/>
              <p:cNvSpPr/>
              <p:nvPr userDrawn="1"/>
            </p:nvSpPr>
            <p:spPr>
              <a:xfrm>
                <a:off x="1230573" y="1890215"/>
                <a:ext cx="1444388" cy="937146"/>
              </a:xfrm>
              <a:prstGeom prst="ellipse">
                <a:avLst/>
              </a:prstGeom>
              <a:solidFill>
                <a:srgbClr val="FFFFFF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 userDrawn="1"/>
            </p:nvSpPr>
            <p:spPr>
              <a:xfrm>
                <a:off x="1935709" y="2845831"/>
                <a:ext cx="603504" cy="402336"/>
              </a:xfrm>
              <a:prstGeom prst="ellipse">
                <a:avLst/>
              </a:prstGeom>
              <a:solidFill>
                <a:srgbClr val="FFFFFF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1901589" y="3275735"/>
                <a:ext cx="392373" cy="265176"/>
              </a:xfrm>
              <a:prstGeom prst="ellipse">
                <a:avLst/>
              </a:pr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 userDrawn="1"/>
            </p:nvSpPr>
            <p:spPr>
              <a:xfrm>
                <a:off x="1633181" y="2395181"/>
                <a:ext cx="621792" cy="402336"/>
              </a:xfrm>
              <a:prstGeom prst="ellipse">
                <a:avLst/>
              </a:prstGeom>
              <a:solidFill>
                <a:srgbClr val="FFFFFF">
                  <a:alpha val="38039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  <p:sldLayoutId id="2147483736" r:id="rId15"/>
    <p:sldLayoutId id="2147483737" r:id="rId16"/>
    <p:sldLayoutId id="2147483738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Clr>
          <a:schemeClr val="accent1"/>
        </a:buClr>
        <a:buSzPct val="130000"/>
        <a:buFont typeface="Wingdings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2"/>
        </a:buClr>
        <a:buSzPct val="130000"/>
        <a:buFont typeface="Wingdings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130000"/>
        <a:buFont typeface="Wingdings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2"/>
        </a:buClr>
        <a:buSzPct val="130000"/>
        <a:buFont typeface="Wingdings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130000"/>
        <a:buFont typeface="Wingdings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1248" y="1680881"/>
            <a:ext cx="3273552" cy="2627221"/>
          </a:xfrm>
        </p:spPr>
        <p:txBody>
          <a:bodyPr/>
          <a:lstStyle/>
          <a:p>
            <a:r>
              <a:rPr lang="en-US" dirty="0" err="1" smtClean="0"/>
              <a:t>Proffil</a:t>
            </a:r>
            <a:r>
              <a:rPr lang="en-US" dirty="0" smtClean="0"/>
              <a:t> </a:t>
            </a:r>
            <a:r>
              <a:rPr lang="en-US" dirty="0" err="1" smtClean="0"/>
              <a:t>Dechrau</a:t>
            </a:r>
            <a:r>
              <a:rPr lang="en-US" dirty="0" smtClean="0"/>
              <a:t> </a:t>
            </a:r>
            <a:r>
              <a:rPr lang="en-US" dirty="0" err="1" smtClean="0"/>
              <a:t>Gyrfa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Career Entry Profile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51248" y="4501002"/>
            <a:ext cx="3273552" cy="530352"/>
          </a:xfrm>
        </p:spPr>
        <p:txBody>
          <a:bodyPr/>
          <a:lstStyle/>
          <a:p>
            <a:r>
              <a:rPr lang="en-US" dirty="0" smtClean="0"/>
              <a:t>2020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070" y="224118"/>
            <a:ext cx="4800600" cy="1376082"/>
          </a:xfrm>
        </p:spPr>
        <p:txBody>
          <a:bodyPr>
            <a:normAutofit/>
          </a:bodyPr>
          <a:lstStyle/>
          <a:p>
            <a:r>
              <a:rPr lang="en-GB" dirty="0" err="1" smtClean="0"/>
              <a:t>Proffil</a:t>
            </a:r>
            <a:r>
              <a:rPr lang="en-GB" dirty="0" smtClean="0"/>
              <a:t> </a:t>
            </a:r>
            <a:r>
              <a:rPr lang="en-GB" dirty="0" err="1" smtClean="0"/>
              <a:t>Dechrau</a:t>
            </a:r>
            <a:r>
              <a:rPr lang="en-GB" dirty="0" smtClean="0"/>
              <a:t> </a:t>
            </a:r>
            <a:r>
              <a:rPr lang="en-GB" dirty="0" err="1" smtClean="0"/>
              <a:t>Gyrfa</a:t>
            </a:r>
            <a:r>
              <a:rPr lang="en-GB" smtClean="0"/>
              <a:t> (PDG)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Career </a:t>
            </a:r>
            <a:r>
              <a:rPr lang="en-GB" smtClean="0"/>
              <a:t>Entry Profile (CEP)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39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ea typeface="+mj-ea"/>
                <a:cs typeface="+mj-cs"/>
              </a:rPr>
              <a:t>	What is it?</a:t>
            </a:r>
            <a:endParaRPr lang="en-GB" i="0" dirty="0" smtClean="0">
              <a:solidFill>
                <a:srgbClr val="333333"/>
              </a:solidFill>
              <a:effectLst/>
              <a:latin typeface="Arial"/>
            </a:endParaRPr>
          </a:p>
          <a:p>
            <a:r>
              <a:rPr lang="en-GB" i="0" dirty="0" smtClean="0">
                <a:solidFill>
                  <a:srgbClr val="333333"/>
                </a:solidFill>
                <a:effectLst/>
                <a:latin typeface="Arial"/>
              </a:rPr>
              <a:t>The Career Entry Profile in Wales provides a summary of each individual teacher’s Initial Teacher Education (ITE).</a:t>
            </a:r>
          </a:p>
          <a:p>
            <a:r>
              <a:rPr lang="en-GB" b="0" i="0" dirty="0" smtClean="0">
                <a:solidFill>
                  <a:srgbClr val="333333"/>
                </a:solidFill>
                <a:effectLst/>
                <a:latin typeface="Arial"/>
              </a:rPr>
              <a:t>It also helps them to prepare for their statutory induction period.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4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Beth </a:t>
            </a:r>
            <a:r>
              <a:rPr lang="en-GB" sz="4000" dirty="0" err="1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yw</a:t>
            </a:r>
            <a:r>
              <a:rPr lang="en-GB" sz="4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GB" sz="4000" dirty="0" err="1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e</a:t>
            </a:r>
            <a:r>
              <a:rPr lang="en-GB" sz="4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?</a:t>
            </a:r>
            <a:endParaRPr lang="en-GB" dirty="0" smtClean="0">
              <a:solidFill>
                <a:srgbClr val="333333"/>
              </a:solidFill>
              <a:latin typeface="Arial"/>
            </a:endParaRPr>
          </a:p>
          <a:p>
            <a:r>
              <a:rPr lang="en-GB" dirty="0" err="1" smtClean="0">
                <a:solidFill>
                  <a:srgbClr val="333333"/>
                </a:solidFill>
                <a:latin typeface="Arial"/>
              </a:rPr>
              <a:t>Mae'r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Proffil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Dechrau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Gyrfa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yng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Nghymru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yn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rhoi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crynodeb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o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Addysg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>
                <a:solidFill>
                  <a:srgbClr val="333333"/>
                </a:solidFill>
                <a:latin typeface="Arial"/>
              </a:rPr>
              <a:t>G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ychwynnol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Athrawon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(AGA)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pob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athro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unigol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.</a:t>
            </a:r>
          </a:p>
          <a:p>
            <a:r>
              <a:rPr lang="en-GB" dirty="0" err="1" smtClean="0">
                <a:solidFill>
                  <a:srgbClr val="333333"/>
                </a:solidFill>
                <a:latin typeface="Arial"/>
              </a:rPr>
              <a:t>Hefyd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,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mae’n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eu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helpu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i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baratoi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ar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gyfer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eu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cyfnod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ymsefydlu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dirty="0" err="1" smtClean="0">
                <a:solidFill>
                  <a:srgbClr val="333333"/>
                </a:solidFill>
                <a:latin typeface="Arial"/>
              </a:rPr>
              <a:t>statudol</a:t>
            </a:r>
            <a:r>
              <a:rPr lang="en-GB" dirty="0" smtClean="0">
                <a:solidFill>
                  <a:srgbClr val="333333"/>
                </a:solidFill>
                <a:latin typeface="Arial"/>
              </a:rPr>
              <a:t>.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16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Proffil</a:t>
            </a:r>
            <a:r>
              <a:rPr lang="en-GB" dirty="0" smtClean="0"/>
              <a:t> </a:t>
            </a:r>
            <a:r>
              <a:rPr lang="en-GB" dirty="0" err="1" smtClean="0"/>
              <a:t>Dechrau</a:t>
            </a:r>
            <a:r>
              <a:rPr lang="en-GB" dirty="0" smtClean="0"/>
              <a:t> </a:t>
            </a:r>
            <a:r>
              <a:rPr lang="en-GB" dirty="0" err="1" smtClean="0"/>
              <a:t>Gyrfa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Career Entry Profile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Look </a:t>
            </a:r>
            <a:r>
              <a:rPr lang="en-GB" sz="2400" b="1" dirty="0" smtClean="0"/>
              <a:t>back </a:t>
            </a:r>
            <a:r>
              <a:rPr lang="en-GB" sz="2400" dirty="0" smtClean="0"/>
              <a:t>at ITE</a:t>
            </a:r>
          </a:p>
          <a:p>
            <a:r>
              <a:rPr lang="en-GB" sz="2400" dirty="0" smtClean="0"/>
              <a:t>Look </a:t>
            </a:r>
            <a:r>
              <a:rPr lang="en-GB" sz="2400" b="1" dirty="0" smtClean="0"/>
              <a:t>forward </a:t>
            </a:r>
            <a:r>
              <a:rPr lang="en-GB" sz="2400" dirty="0" smtClean="0"/>
              <a:t>to induction year/s</a:t>
            </a:r>
          </a:p>
          <a:p>
            <a:r>
              <a:rPr lang="en-GB" sz="2400" dirty="0" smtClean="0"/>
              <a:t>Identify areas of </a:t>
            </a:r>
            <a:r>
              <a:rPr lang="en-GB" sz="2400" b="1" dirty="0" smtClean="0"/>
              <a:t>strength</a:t>
            </a:r>
            <a:r>
              <a:rPr lang="en-GB" sz="2400" dirty="0" smtClean="0"/>
              <a:t> and areas for </a:t>
            </a:r>
            <a:r>
              <a:rPr lang="en-GB" sz="2400" b="1" dirty="0" smtClean="0"/>
              <a:t>further development</a:t>
            </a:r>
            <a:endParaRPr lang="en-US" sz="24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y-GB" sz="2400" dirty="0" smtClean="0"/>
              <a:t>Edrychwch </a:t>
            </a:r>
            <a:r>
              <a:rPr lang="cy-GB" sz="2400" b="1" dirty="0" smtClean="0"/>
              <a:t>yn ôl </a:t>
            </a:r>
            <a:r>
              <a:rPr lang="cy-GB" sz="2400" dirty="0" smtClean="0"/>
              <a:t>ar AGA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y-GB" sz="2400" dirty="0" smtClean="0"/>
              <a:t>Edrych </a:t>
            </a:r>
            <a:r>
              <a:rPr lang="cy-GB" sz="2400" b="1" dirty="0" smtClean="0"/>
              <a:t>ymlaen</a:t>
            </a:r>
            <a:r>
              <a:rPr lang="cy-GB" sz="2400" dirty="0" smtClean="0"/>
              <a:t> at gyfnod ymsefydlu/datbylgiad proffesiynol cynnar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y-GB" sz="2400" dirty="0" smtClean="0"/>
              <a:t>Nodi meysydd </a:t>
            </a:r>
            <a:r>
              <a:rPr lang="cy-GB" sz="2400" b="1" dirty="0" smtClean="0"/>
              <a:t>cryfder</a:t>
            </a:r>
            <a:r>
              <a:rPr lang="cy-GB" sz="2400" dirty="0" smtClean="0"/>
              <a:t> a meysydd i'w </a:t>
            </a:r>
            <a:r>
              <a:rPr lang="cy-GB" sz="2400" b="1" dirty="0" smtClean="0"/>
              <a:t>datblygu ymhellach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25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Pwy</a:t>
            </a:r>
            <a:r>
              <a:rPr lang="en-GB" dirty="0" smtClean="0"/>
              <a:t> </a:t>
            </a:r>
            <a:r>
              <a:rPr lang="en-GB" dirty="0" err="1" smtClean="0"/>
              <a:t>sy’n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ddefnyddio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dirty="0" smtClean="0"/>
              <a:t>Who uses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en-GB" sz="3097" dirty="0">
                <a:solidFill>
                  <a:srgbClr val="333333"/>
                </a:solidFill>
                <a:latin typeface="Arial"/>
              </a:rPr>
              <a:t>The Career Entry Profile (CEP) helps </a:t>
            </a:r>
            <a:r>
              <a:rPr lang="en-GB" sz="3097" b="1" dirty="0" smtClean="0">
                <a:solidFill>
                  <a:srgbClr val="333333"/>
                </a:solidFill>
                <a:latin typeface="Arial"/>
              </a:rPr>
              <a:t>student-teachers</a:t>
            </a:r>
            <a:r>
              <a:rPr lang="en-GB" sz="3097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097" dirty="0">
                <a:solidFill>
                  <a:srgbClr val="333333"/>
                </a:solidFill>
                <a:latin typeface="Arial"/>
              </a:rPr>
              <a:t>and </a:t>
            </a:r>
            <a:r>
              <a:rPr lang="en-GB" sz="3097" b="1" dirty="0">
                <a:solidFill>
                  <a:srgbClr val="333333"/>
                </a:solidFill>
                <a:latin typeface="Arial"/>
              </a:rPr>
              <a:t>newly qualified teachers </a:t>
            </a:r>
            <a:r>
              <a:rPr lang="en-GB" sz="3097" dirty="0">
                <a:solidFill>
                  <a:srgbClr val="333333"/>
                </a:solidFill>
                <a:latin typeface="Arial"/>
              </a:rPr>
              <a:t>(NQTs) to:</a:t>
            </a:r>
          </a:p>
          <a:p>
            <a:pPr lvl="0">
              <a:buFont typeface="Arial"/>
              <a:buChar char="•"/>
            </a:pPr>
            <a:r>
              <a:rPr lang="en-GB" sz="3097" dirty="0">
                <a:solidFill>
                  <a:srgbClr val="333333"/>
                </a:solidFill>
                <a:latin typeface="Arial"/>
              </a:rPr>
              <a:t>identify their professional </a:t>
            </a:r>
            <a:r>
              <a:rPr lang="en-GB" sz="3097" b="1" dirty="0">
                <a:solidFill>
                  <a:srgbClr val="333333"/>
                </a:solidFill>
                <a:latin typeface="Arial"/>
              </a:rPr>
              <a:t>development </a:t>
            </a:r>
            <a:r>
              <a:rPr lang="en-GB" sz="3097" b="1" dirty="0" smtClean="0">
                <a:solidFill>
                  <a:srgbClr val="333333"/>
                </a:solidFill>
                <a:latin typeface="Arial"/>
              </a:rPr>
              <a:t>needs;</a:t>
            </a:r>
            <a:endParaRPr lang="en-GB" sz="3097" b="1" dirty="0">
              <a:solidFill>
                <a:srgbClr val="333333"/>
              </a:solidFill>
              <a:latin typeface="Arial"/>
            </a:endParaRPr>
          </a:p>
          <a:p>
            <a:pPr lvl="0">
              <a:buFont typeface="Arial"/>
              <a:buChar char="•"/>
            </a:pPr>
            <a:r>
              <a:rPr lang="en-GB" sz="3097" dirty="0">
                <a:solidFill>
                  <a:srgbClr val="333333"/>
                </a:solidFill>
                <a:latin typeface="Arial"/>
              </a:rPr>
              <a:t>prepare for </a:t>
            </a:r>
            <a:r>
              <a:rPr lang="en-GB" sz="3097" b="1" dirty="0">
                <a:solidFill>
                  <a:srgbClr val="333333"/>
                </a:solidFill>
                <a:latin typeface="Arial"/>
              </a:rPr>
              <a:t>meetings</a:t>
            </a:r>
            <a:r>
              <a:rPr lang="en-GB" sz="3097" dirty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097" b="1" dirty="0">
                <a:solidFill>
                  <a:srgbClr val="333333"/>
                </a:solidFill>
                <a:latin typeface="Arial"/>
              </a:rPr>
              <a:t>with their</a:t>
            </a:r>
            <a:r>
              <a:rPr lang="en-GB" sz="3097" dirty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097" b="1" dirty="0" smtClean="0">
                <a:solidFill>
                  <a:srgbClr val="333333"/>
                </a:solidFill>
                <a:latin typeface="Arial"/>
              </a:rPr>
              <a:t>induction mentors;</a:t>
            </a:r>
            <a:endParaRPr lang="en-GB" sz="3097" b="1" dirty="0">
              <a:solidFill>
                <a:srgbClr val="333333"/>
              </a:solidFill>
              <a:latin typeface="Arial"/>
            </a:endParaRPr>
          </a:p>
          <a:p>
            <a:pPr lvl="0">
              <a:buFont typeface="Arial"/>
              <a:buChar char="•"/>
            </a:pPr>
            <a:r>
              <a:rPr lang="en-GB" sz="3097" dirty="0">
                <a:solidFill>
                  <a:srgbClr val="333333"/>
                </a:solidFill>
                <a:latin typeface="Arial"/>
              </a:rPr>
              <a:t>meet their training and development needs as they begin their teaching </a:t>
            </a:r>
            <a:r>
              <a:rPr lang="en-GB" sz="3097" dirty="0" smtClean="0">
                <a:solidFill>
                  <a:srgbClr val="333333"/>
                </a:solidFill>
                <a:latin typeface="Arial"/>
              </a:rPr>
              <a:t>career.</a:t>
            </a:r>
            <a:endParaRPr lang="en-GB" sz="3097" dirty="0">
              <a:solidFill>
                <a:srgbClr val="333333"/>
              </a:solidFill>
              <a:latin typeface="Arial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Mae'r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Proffil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Dechrau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Gyrfa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(PDG)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yn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helpu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darpar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athrawon</a:t>
            </a:r>
            <a:r>
              <a:rPr lang="en-GB" sz="3200" b="1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ac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athrawon</a:t>
            </a:r>
            <a:r>
              <a:rPr lang="en-GB" sz="3200" b="1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newydd</a:t>
            </a:r>
            <a:r>
              <a:rPr lang="en-GB" sz="3200" b="1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gymhwyso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i:</a:t>
            </a:r>
          </a:p>
          <a:p>
            <a:pPr lvl="0">
              <a:buFont typeface="Arial"/>
              <a:buChar char="•"/>
            </a:pP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nodi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eu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hanghenion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o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ran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datblygiad</a:t>
            </a:r>
            <a:r>
              <a:rPr lang="en-GB" sz="3200" b="1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proffesiynol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;</a:t>
            </a:r>
          </a:p>
          <a:p>
            <a:pPr lvl="0">
              <a:buFont typeface="Arial"/>
              <a:buChar char="•"/>
            </a:pP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paratoi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ar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gyfer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cyfarfodydd</a:t>
            </a:r>
            <a:r>
              <a:rPr lang="en-GB" sz="3200" b="1" dirty="0" smtClean="0">
                <a:solidFill>
                  <a:srgbClr val="333333"/>
                </a:solidFill>
                <a:latin typeface="Arial"/>
              </a:rPr>
              <a:t> 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gyda’u</a:t>
            </a:r>
            <a:r>
              <a:rPr lang="en-GB" sz="3200" b="1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tiwtoriaid</a:t>
            </a:r>
            <a:r>
              <a:rPr lang="en-GB" sz="3200" b="1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b="1" dirty="0" err="1" smtClean="0">
                <a:solidFill>
                  <a:srgbClr val="333333"/>
                </a:solidFill>
                <a:latin typeface="Arial"/>
              </a:rPr>
              <a:t>ymsefydlu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;</a:t>
            </a:r>
          </a:p>
          <a:p>
            <a:pPr lvl="0">
              <a:buFont typeface="Arial"/>
              <a:buChar char="•"/>
            </a:pP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diwallu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eu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hanghenion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hyfforddiant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a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datblygiad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wrth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iddynt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ddechrau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eu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gyrfa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fel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 </a:t>
            </a:r>
            <a:r>
              <a:rPr lang="en-GB" sz="3200" dirty="0" err="1" smtClean="0">
                <a:solidFill>
                  <a:srgbClr val="333333"/>
                </a:solidFill>
                <a:latin typeface="Arial"/>
              </a:rPr>
              <a:t>athro</a:t>
            </a:r>
            <a:r>
              <a:rPr lang="en-GB" sz="3200" dirty="0" smtClean="0">
                <a:solidFill>
                  <a:srgbClr val="333333"/>
                </a:solidFill>
                <a:latin typeface="Arial"/>
              </a:rPr>
              <a:t>.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6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070" y="224118"/>
            <a:ext cx="5796296" cy="886968"/>
          </a:xfrm>
        </p:spPr>
        <p:txBody>
          <a:bodyPr/>
          <a:lstStyle/>
          <a:p>
            <a:r>
              <a:rPr lang="en-GB" dirty="0" err="1" smtClean="0"/>
              <a:t>Cynnwys</a:t>
            </a:r>
            <a:r>
              <a:rPr lang="en-GB" dirty="0" smtClean="0"/>
              <a:t> y </a:t>
            </a:r>
            <a:r>
              <a:rPr lang="en-GB" dirty="0" err="1" smtClean="0"/>
              <a:t>Proffil</a:t>
            </a:r>
            <a:r>
              <a:rPr lang="en-GB" dirty="0" smtClean="0"/>
              <a:t> </a:t>
            </a:r>
            <a:r>
              <a:rPr lang="en-GB" dirty="0" err="1" smtClean="0"/>
              <a:t>Dechrau</a:t>
            </a:r>
            <a:r>
              <a:rPr lang="en-GB" dirty="0" smtClean="0"/>
              <a:t> </a:t>
            </a:r>
            <a:r>
              <a:rPr lang="en-GB" dirty="0" err="1" smtClean="0"/>
              <a:t>Gyrfa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Career Entry </a:t>
            </a:r>
            <a:r>
              <a:rPr lang="en-GB" dirty="0" smtClean="0"/>
              <a:t>Profile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Part 1: Course Details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Part 2: Competence in Welsh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Part 3: Reflection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Part 4: Confirmation of discussion and reflection with your ITE tutor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err="1"/>
              <a:t>Rhan</a:t>
            </a:r>
            <a:r>
              <a:rPr lang="en-GB" dirty="0"/>
              <a:t> 1: </a:t>
            </a:r>
            <a:r>
              <a:rPr lang="en-GB" dirty="0" err="1"/>
              <a:t>Manylion</a:t>
            </a:r>
            <a:r>
              <a:rPr lang="en-GB" dirty="0"/>
              <a:t> y </a:t>
            </a:r>
            <a:r>
              <a:rPr lang="en-GB" dirty="0" err="1"/>
              <a:t>Gwrs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 err="1"/>
              <a:t>Rhan</a:t>
            </a:r>
            <a:r>
              <a:rPr lang="en-GB" dirty="0"/>
              <a:t> 2: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Gymraeg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 err="1"/>
              <a:t>Rhan</a:t>
            </a:r>
            <a:r>
              <a:rPr lang="en-GB" dirty="0"/>
              <a:t> 3: </a:t>
            </a:r>
            <a:r>
              <a:rPr lang="en-GB" dirty="0" err="1"/>
              <a:t>Adfyfyrio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 err="1"/>
              <a:t>Rhan</a:t>
            </a:r>
            <a:r>
              <a:rPr lang="en-GB" dirty="0"/>
              <a:t> 4: </a:t>
            </a:r>
            <a:r>
              <a:rPr lang="en-GB" dirty="0" err="1"/>
              <a:t>Cadarnhad</a:t>
            </a:r>
            <a:r>
              <a:rPr lang="en-GB" dirty="0"/>
              <a:t> o </a:t>
            </a:r>
            <a:r>
              <a:rPr lang="en-GB" dirty="0" err="1"/>
              <a:t>drafodaethau</a:t>
            </a:r>
            <a:r>
              <a:rPr lang="en-GB" dirty="0"/>
              <a:t> a </a:t>
            </a:r>
            <a:r>
              <a:rPr lang="en-GB" dirty="0" err="1"/>
              <a:t>gwaith</a:t>
            </a:r>
            <a:r>
              <a:rPr lang="en-GB" dirty="0"/>
              <a:t> </a:t>
            </a:r>
            <a:r>
              <a:rPr lang="en-GB" dirty="0" err="1"/>
              <a:t>myfyrio</a:t>
            </a:r>
            <a:r>
              <a:rPr lang="en-GB" dirty="0"/>
              <a:t> </a:t>
            </a:r>
            <a:r>
              <a:rPr lang="en-GB" dirty="0" err="1"/>
              <a:t>a’ch</a:t>
            </a:r>
            <a:r>
              <a:rPr lang="en-GB" dirty="0"/>
              <a:t> </a:t>
            </a:r>
            <a:r>
              <a:rPr lang="en-GB" dirty="0" err="1"/>
              <a:t>tiwtor</a:t>
            </a:r>
            <a:r>
              <a:rPr lang="en-GB" dirty="0"/>
              <a:t> AGA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985394"/>
      </p:ext>
    </p:extLst>
  </p:cSld>
  <p:clrMapOvr>
    <a:masterClrMapping/>
  </p:clrMapOvr>
</p:sld>
</file>

<file path=ppt/theme/theme1.xml><?xml version="1.0" encoding="utf-8"?>
<a:theme xmlns:a="http://schemas.openxmlformats.org/drawingml/2006/main" name="Inspiration">
  <a:themeElements>
    <a:clrScheme name="Inspiration">
      <a:dk1>
        <a:sysClr val="windowText" lastClr="000000"/>
      </a:dk1>
      <a:lt1>
        <a:sysClr val="window" lastClr="FFFFFF"/>
      </a:lt1>
      <a:dk2>
        <a:srgbClr val="2F2F26"/>
      </a:dk2>
      <a:lt2>
        <a:srgbClr val="9FA795"/>
      </a:lt2>
      <a:accent1>
        <a:srgbClr val="749805"/>
      </a:accent1>
      <a:accent2>
        <a:srgbClr val="BACC82"/>
      </a:accent2>
      <a:accent3>
        <a:srgbClr val="6E9EC2"/>
      </a:accent3>
      <a:accent4>
        <a:srgbClr val="2046A5"/>
      </a:accent4>
      <a:accent5>
        <a:srgbClr val="5039C6"/>
      </a:accent5>
      <a:accent6>
        <a:srgbClr val="7411D0"/>
      </a:accent6>
      <a:hlink>
        <a:srgbClr val="FFC000"/>
      </a:hlink>
      <a:folHlink>
        <a:srgbClr val="C0C000"/>
      </a:folHlink>
    </a:clrScheme>
    <a:fontScheme name="Inspiration">
      <a:majorFont>
        <a:latin typeface="News Gothic MT"/>
        <a:ea typeface=""/>
        <a:cs typeface=""/>
        <a:font script="Jpan" typeface="メイリオ"/>
      </a:majorFont>
      <a:minorFont>
        <a:latin typeface="News Gothic MT"/>
        <a:ea typeface=""/>
        <a:cs typeface=""/>
        <a:font script="Jpan" typeface="メイリオ"/>
      </a:minorFont>
    </a:fontScheme>
    <a:fmtScheme name="Inspiration">
      <a:fillStyleLst>
        <a:solidFill>
          <a:schemeClr val="phClr"/>
        </a:solidFill>
        <a:gradFill rotWithShape="1">
          <a:gsLst>
            <a:gs pos="25000">
              <a:schemeClr val="phClr">
                <a:tint val="90000"/>
                <a:shade val="100000"/>
                <a:alpha val="90000"/>
                <a:satMod val="150000"/>
              </a:schemeClr>
            </a:gs>
            <a:gs pos="100000">
              <a:schemeClr val="phClr">
                <a:tint val="100000"/>
                <a:shade val="60000"/>
                <a:satMod val="13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0000"/>
                <a:shade val="100000"/>
                <a:alpha val="85000"/>
                <a:satMod val="150000"/>
              </a:schemeClr>
            </a:gs>
            <a:gs pos="33000">
              <a:schemeClr val="phClr">
                <a:tint val="90000"/>
                <a:shade val="100000"/>
                <a:alpha val="95000"/>
                <a:satMod val="130000"/>
              </a:schemeClr>
            </a:gs>
            <a:gs pos="67000">
              <a:schemeClr val="phClr">
                <a:shade val="70000"/>
                <a:satMod val="135000"/>
              </a:schemeClr>
            </a:gs>
            <a:gs pos="100000">
              <a:schemeClr val="phClr">
                <a:shade val="50000"/>
                <a:satMod val="135000"/>
              </a:schemeClr>
            </a:gs>
          </a:gsLst>
          <a:lin ang="13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8100" cap="flat" cmpd="thickThin" algn="ctr">
          <a:solidFill>
            <a:schemeClr val="phClr"/>
          </a:solidFill>
          <a:prstDash val="solid"/>
        </a:ln>
        <a:ln w="38100" cap="flat" cmpd="thinThick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woPt" dir="tl"/>
          </a:scene3d>
          <a:sp3d extrusionH="12700" prstMaterial="softEdge">
            <a:bevelT w="25400" h="50800"/>
          </a:sp3d>
        </a:effectStyle>
        <a:effectStyle>
          <a:effectLst>
            <a:innerShdw blurRad="50800" dist="25400" dir="2400000">
              <a:srgbClr val="808080">
                <a:alpha val="75000"/>
              </a:srgbClr>
            </a:innerShdw>
            <a:reflection blurRad="38100" stA="26000" endPos="35000" dist="12700" dir="5400000" fadeDir="48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Inspiration.thmx</Template>
  <TotalTime>106</TotalTime>
  <Words>309</Words>
  <Application>Microsoft Office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News Gothic MT</vt:lpstr>
      <vt:lpstr>Wingdings</vt:lpstr>
      <vt:lpstr>Inspiration</vt:lpstr>
      <vt:lpstr>Proffil Dechrau Gyrfa Career Entry Profile </vt:lpstr>
      <vt:lpstr>Proffil Dechrau Gyrfa (PDG) Career Entry Profile (CEP) </vt:lpstr>
      <vt:lpstr>Proffil Dechrau Gyrfa Career Entry Profile</vt:lpstr>
      <vt:lpstr>Pwy sy’n ei ddefnyddio? Who uses it?</vt:lpstr>
      <vt:lpstr>Cynnwys y Proffil Dechrau Gyrfa  Career Entry Profile Content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Proffil Dechrau Gyrfa Career Entry Profile</dc:title>
  <dc:creator>swwcte23</dc:creator>
  <cp:lastModifiedBy>Rachel Bendall</cp:lastModifiedBy>
  <cp:revision>11</cp:revision>
  <dcterms:created xsi:type="dcterms:W3CDTF">2017-05-25T06:30:32Z</dcterms:created>
  <dcterms:modified xsi:type="dcterms:W3CDTF">2020-06-15T15:50:28Z</dcterms:modified>
</cp:coreProperties>
</file>