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36"/>
  </p:notesMasterIdLst>
  <p:handoutMasterIdLst>
    <p:handoutMasterId r:id="rId37"/>
  </p:handoutMasterIdLst>
  <p:sldIdLst>
    <p:sldId id="256" r:id="rId4"/>
    <p:sldId id="257" r:id="rId5"/>
    <p:sldId id="335" r:id="rId6"/>
    <p:sldId id="337" r:id="rId7"/>
    <p:sldId id="339" r:id="rId8"/>
    <p:sldId id="343" r:id="rId9"/>
    <p:sldId id="344" r:id="rId10"/>
    <p:sldId id="340" r:id="rId11"/>
    <p:sldId id="345" r:id="rId12"/>
    <p:sldId id="347" r:id="rId13"/>
    <p:sldId id="370" r:id="rId14"/>
    <p:sldId id="349" r:id="rId15"/>
    <p:sldId id="350" r:id="rId16"/>
    <p:sldId id="351" r:id="rId17"/>
    <p:sldId id="352" r:id="rId18"/>
    <p:sldId id="353" r:id="rId19"/>
    <p:sldId id="354" r:id="rId20"/>
    <p:sldId id="355" r:id="rId21"/>
    <p:sldId id="348" r:id="rId22"/>
    <p:sldId id="368" r:id="rId23"/>
    <p:sldId id="357" r:id="rId24"/>
    <p:sldId id="358" r:id="rId25"/>
    <p:sldId id="361" r:id="rId26"/>
    <p:sldId id="360" r:id="rId27"/>
    <p:sldId id="363" r:id="rId28"/>
    <p:sldId id="365" r:id="rId29"/>
    <p:sldId id="366" r:id="rId30"/>
    <p:sldId id="367" r:id="rId31"/>
    <p:sldId id="369" r:id="rId32"/>
    <p:sldId id="356" r:id="rId33"/>
    <p:sldId id="334" r:id="rId34"/>
    <p:sldId id="333" r:id="rId35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040" autoAdjust="0"/>
  </p:normalViewPr>
  <p:slideViewPr>
    <p:cSldViewPr>
      <p:cViewPr varScale="1">
        <p:scale>
          <a:sx n="103" d="100"/>
          <a:sy n="103" d="100"/>
        </p:scale>
        <p:origin x="113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08/03/2018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5" tIns="44892" rIns="89785" bIns="4489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Links:</a:t>
            </a:r>
          </a:p>
          <a:p>
            <a:pPr marL="168347" indent="-168347">
              <a:buFont typeface="Arial" panose="020B0604020202020204" pitchFamily="34" charset="0"/>
              <a:buChar char="•"/>
            </a:pPr>
            <a:r>
              <a:rPr lang="en-GB" dirty="0"/>
              <a:t>https://docs.microsoft.com/en-us/aspnet/core/mvc/views/razor</a:t>
            </a:r>
          </a:p>
          <a:p>
            <a:pPr marL="168347" indent="-168347">
              <a:buFont typeface="Arial" panose="020B0604020202020204" pitchFamily="34" charset="0"/>
              <a:buChar char="•"/>
            </a:pPr>
            <a:r>
              <a:rPr lang="en-GB" dirty="0"/>
              <a:t>http://www.w3schools.com/asp/razor_intro.asp</a:t>
            </a:r>
          </a:p>
          <a:p>
            <a:pPr marL="168347" indent="-168347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395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https://www.w3schools.com/asp/razor_syntax.asp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88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8347" indent="-168347">
              <a:buFont typeface="Arial" panose="020B0604020202020204" pitchFamily="34" charset="0"/>
              <a:buChar char="•"/>
            </a:pPr>
            <a:r>
              <a:rPr lang="en-GB" dirty="0" err="1"/>
              <a:t>IEnumerable</a:t>
            </a:r>
            <a:r>
              <a:rPr lang="en-GB" dirty="0"/>
              <a:t>&lt;T&gt;: an</a:t>
            </a:r>
            <a:r>
              <a:rPr lang="en-GB" baseline="0" dirty="0"/>
              <a:t> interface that supports a simple iteration over a generic collection (a specified type – T is the type) of collection. Use if you do not need to modify the list items, you only need to iterate through them.</a:t>
            </a:r>
          </a:p>
          <a:p>
            <a:pPr marL="168347" indent="-168347">
              <a:buFont typeface="Arial" panose="020B0604020202020204" pitchFamily="34" charset="0"/>
              <a:buChar char="•"/>
            </a:pPr>
            <a:r>
              <a:rPr lang="en-GB" baseline="0" dirty="0" err="1"/>
              <a:t>ICollection</a:t>
            </a:r>
            <a:r>
              <a:rPr lang="en-GB" baseline="0" dirty="0"/>
              <a:t>&lt;T&gt;: an interface that supports methods to manipulate (sorted, modified, etc.) generic collections.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310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8347" indent="-168347">
              <a:buFont typeface="Arial" panose="020B0604020202020204" pitchFamily="34" charset="0"/>
              <a:buChar char="•"/>
            </a:pPr>
            <a:r>
              <a:rPr lang="en-GB" dirty="0" err="1"/>
              <a:t>IEnumerable</a:t>
            </a:r>
            <a:r>
              <a:rPr lang="en-GB" dirty="0"/>
              <a:t>&lt;T&gt;: an</a:t>
            </a:r>
            <a:r>
              <a:rPr lang="en-GB" baseline="0" dirty="0"/>
              <a:t> interface that supports a simple iteration over a generic collection (a specified type – T is the type) of collection. Use if you do not need to modify the list items, you only need to iterate through them.</a:t>
            </a:r>
          </a:p>
          <a:p>
            <a:pPr marL="168347" indent="-168347">
              <a:buFont typeface="Arial" panose="020B0604020202020204" pitchFamily="34" charset="0"/>
              <a:buChar char="•"/>
            </a:pPr>
            <a:r>
              <a:rPr lang="en-GB" baseline="0" dirty="0" err="1"/>
              <a:t>ICollection</a:t>
            </a:r>
            <a:r>
              <a:rPr lang="en-GB" baseline="0" dirty="0"/>
              <a:t>&lt;T&gt;: an interface that supports methods to manipulate (sorted, modified, etc.) generic collections.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62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8347" indent="-168347" defTabSz="897849">
              <a:buFont typeface="Arial" panose="020B0604020202020204" pitchFamily="34" charset="0"/>
              <a:buChar char="•"/>
              <a:defRPr/>
            </a:pPr>
            <a:r>
              <a:rPr lang="en-GB" dirty="0"/>
              <a:t>http://</a:t>
            </a:r>
            <a:r>
              <a:rPr lang="en-GB" dirty="0" smtClean="0"/>
              <a:t>www.tutorialsteacher.com/mvc/html-helpers</a:t>
            </a:r>
          </a:p>
          <a:p>
            <a:pPr marL="168347" indent="-168347" defTabSz="897849">
              <a:buFont typeface="Arial" panose="020B0604020202020204" pitchFamily="34" charset="0"/>
              <a:buChar char="•"/>
              <a:defRPr/>
            </a:pPr>
            <a:r>
              <a:rPr lang="en-GB" dirty="0" smtClean="0"/>
              <a:t>http://www.c-sharpcorner.com/article/html-helpers-in-Asp-Net-mvc/</a:t>
            </a:r>
            <a:endParaRPr lang="en-GB" dirty="0"/>
          </a:p>
          <a:p>
            <a:pPr marL="168347" indent="-168347" defTabSz="897849">
              <a:buFont typeface="Arial" panose="020B0604020202020204" pitchFamily="34" charset="0"/>
              <a:buChar char="•"/>
              <a:defRPr/>
            </a:pPr>
            <a:r>
              <a:rPr lang="en-GB" dirty="0"/>
              <a:t>https://msdn.microsoft.com/en-us/library/system.web.mvc.htmlhelper(v=vs.118).aspx</a:t>
            </a:r>
          </a:p>
          <a:p>
            <a:pPr marL="168347" indent="-168347" defTabSz="897849">
              <a:buFont typeface="Arial" panose="020B0604020202020204" pitchFamily="34" charset="0"/>
              <a:buChar char="•"/>
              <a:defRPr/>
            </a:pPr>
            <a:r>
              <a:rPr lang="en-GB" dirty="0"/>
              <a:t>https://</a:t>
            </a:r>
            <a:r>
              <a:rPr lang="en-GB" dirty="0" smtClean="0"/>
              <a:t>www.codeproject.com/Articles/787320/An-Absolute-Beginners-Tutorial-on-HTML-Helpers-and</a:t>
            </a:r>
          </a:p>
          <a:p>
            <a:pPr marL="168347" indent="-168347" defTabSz="897849">
              <a:buFont typeface="Arial" panose="020B0604020202020204" pitchFamily="34" charset="0"/>
              <a:buChar char="•"/>
              <a:defRPr/>
            </a:pPr>
            <a:r>
              <a:rPr lang="en-GB" dirty="0" smtClean="0"/>
              <a:t>https://docs.microsoft.com/en-us/aspnet/mvc/overview/older-versions-1/views/creating-custom-html-helpers-cs</a:t>
            </a:r>
            <a:endParaRPr lang="en-GB" dirty="0"/>
          </a:p>
          <a:p>
            <a:pPr marL="168347" indent="-168347" defTabSz="897849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076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https://docs.microsoft.com/en-us/dotnet/csharp/programming-guide/statements-expressions-operators/lambda-expressions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7902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3133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https://dannyvanderkraan.wordpress.com/2016/04/19/asp-net-core-1-0-goodbye-html-helpers-and-hello-taghelpers/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585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3/8/2018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ebsite.com/Product/Edit/5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spnet/core/mvc/views/razo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asp/razor_syntax.asp" TargetMode="External"/><Relationship Id="rId2" Type="http://schemas.openxmlformats.org/officeDocument/2006/relationships/hyperlink" Target="https://docs.microsoft.com/en-us/aspnet/core/mvc/views/razor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microsoft.com/en-us/aspnet/core/mvc/views/tag-helpers/authoring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dotnet/csharp/programming-guide/statements-expressions-operators/lambda-expression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spnet/core/mvc/views/tag-helpers/intro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cs.microsoft.com/en-us/aspnet/core/mvc/views/tag-helpers/authoring" TargetMode="External"/><Relationship Id="rId4" Type="http://schemas.openxmlformats.org/officeDocument/2006/relationships/hyperlink" Target="https://docs.microsoft.com/en-us/aspnet/core/mvc/views/tag-helpers/built-in/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 First Look At Views and Controllers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3: Web Development: ASP.NET (WD </a:t>
            </a:r>
            <a:r>
              <a:rPr lang="en-GB" dirty="0" err="1"/>
              <a:t>DotNet</a:t>
            </a:r>
            <a:r>
              <a:rPr lang="en-GB" dirty="0"/>
              <a:t>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19-Feb-2018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Controllers</a:t>
            </a:r>
          </a:p>
          <a:p>
            <a:r>
              <a:rPr lang="en-GB" dirty="0"/>
              <a:t>Views</a:t>
            </a:r>
          </a:p>
          <a:p>
            <a:pPr lvl="1"/>
            <a:r>
              <a:rPr lang="en-GB" dirty="0"/>
              <a:t>Razor View Engine</a:t>
            </a:r>
          </a:p>
          <a:p>
            <a:pPr lvl="1"/>
            <a:r>
              <a:rPr lang="en-GB" dirty="0"/>
              <a:t>HTML Helper Methods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743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In a Web Application, what is the difference between a Post and Get HTTP Request?</a:t>
            </a:r>
          </a:p>
          <a:p>
            <a:r>
              <a:rPr lang="en-GB" dirty="0"/>
              <a:t>Use Google to find out “What is a friendly URL?”</a:t>
            </a:r>
          </a:p>
        </p:txBody>
      </p:sp>
    </p:spTree>
    <p:extLst>
      <p:ext uri="{BB962C8B-B14F-4D97-AF65-F5344CB8AC3E}">
        <p14:creationId xmlns:p14="http://schemas.microsoft.com/office/powerpoint/2010/main" val="122989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ASP.NET MVC Routing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Determines how .NET matches URL requests to controllers and actions in your application.</a:t>
            </a:r>
          </a:p>
          <a:p>
            <a:r>
              <a:rPr lang="en-GB" dirty="0"/>
              <a:t>Routes are friendly URL patterns comprised of:</a:t>
            </a:r>
          </a:p>
          <a:p>
            <a:pPr marL="365760" lvl="1" indent="0">
              <a:buNone/>
            </a:pPr>
            <a:r>
              <a:rPr lang="en-GB" b="1" dirty="0"/>
              <a:t>Controller</a:t>
            </a:r>
            <a:r>
              <a:rPr lang="en-GB" dirty="0"/>
              <a:t>/</a:t>
            </a:r>
            <a:r>
              <a:rPr lang="en-GB" b="1" dirty="0"/>
              <a:t>Action</a:t>
            </a:r>
            <a:r>
              <a:rPr lang="en-GB" dirty="0"/>
              <a:t>/</a:t>
            </a:r>
            <a:r>
              <a:rPr lang="en-GB" b="1" dirty="0"/>
              <a:t>Id</a:t>
            </a:r>
            <a:endParaRPr lang="en-GB" dirty="0"/>
          </a:p>
          <a:p>
            <a:pPr lvl="1"/>
            <a:r>
              <a:rPr lang="en-GB" dirty="0" smtClean="0"/>
              <a:t>Controller</a:t>
            </a:r>
            <a:endParaRPr lang="en-GB" dirty="0"/>
          </a:p>
          <a:p>
            <a:pPr lvl="1"/>
            <a:r>
              <a:rPr lang="en-GB" dirty="0"/>
              <a:t>Action Values</a:t>
            </a:r>
          </a:p>
          <a:p>
            <a:pPr lvl="2"/>
            <a:r>
              <a:rPr lang="en-GB" dirty="0"/>
              <a:t>Actions are methods in the </a:t>
            </a:r>
            <a:r>
              <a:rPr lang="en-GB" dirty="0" smtClean="0"/>
              <a:t>controllers</a:t>
            </a:r>
          </a:p>
          <a:p>
            <a:r>
              <a:rPr lang="en-GB" dirty="0" smtClean="0"/>
              <a:t>You can also have an Area in the URL route.</a:t>
            </a:r>
          </a:p>
          <a:p>
            <a:pPr lvl="1"/>
            <a:r>
              <a:rPr lang="en-GB" dirty="0" smtClean="0"/>
              <a:t>Areas </a:t>
            </a:r>
            <a:r>
              <a:rPr lang="en-GB" dirty="0"/>
              <a:t>are subsites within an MVC site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925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Routing in ASP.NET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For example, consider a request for:</a:t>
            </a:r>
          </a:p>
          <a:p>
            <a:pPr marL="365760" lvl="1" indent="0" algn="ctr">
              <a:buNone/>
            </a:pPr>
            <a:r>
              <a:rPr lang="en-GB" dirty="0">
                <a:hlinkClick r:id="rId2"/>
              </a:rPr>
              <a:t>http://website.com/Product/Edit/5</a:t>
            </a:r>
            <a:endParaRPr lang="en-GB" dirty="0"/>
          </a:p>
          <a:p>
            <a:r>
              <a:rPr lang="en-GB" dirty="0"/>
              <a:t>The routing engine selects: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Product</a:t>
            </a:r>
            <a:r>
              <a:rPr lang="en-GB" dirty="0"/>
              <a:t> controller class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Edit</a:t>
            </a:r>
            <a:r>
              <a:rPr lang="en-GB" dirty="0"/>
              <a:t> action method in Product controller</a:t>
            </a:r>
          </a:p>
          <a:p>
            <a:pPr lvl="1"/>
            <a:r>
              <a:rPr lang="en-GB" dirty="0"/>
              <a:t>Passes the </a:t>
            </a:r>
            <a:r>
              <a:rPr lang="en-GB" b="1" dirty="0"/>
              <a:t>ID</a:t>
            </a:r>
            <a:r>
              <a:rPr lang="en-GB" dirty="0"/>
              <a:t> value, 5, to the Edit action.</a:t>
            </a:r>
          </a:p>
          <a:p>
            <a:r>
              <a:rPr lang="en-GB" dirty="0"/>
              <a:t>Some more examples:</a:t>
            </a:r>
          </a:p>
          <a:p>
            <a:pPr lvl="1"/>
            <a:r>
              <a:rPr lang="en-GB" dirty="0"/>
              <a:t>http://localhost:49831/Employee/</a:t>
            </a:r>
          </a:p>
          <a:p>
            <a:pPr lvl="1"/>
            <a:r>
              <a:rPr lang="en-GB" dirty="0"/>
              <a:t>http://localhost:49831/Manager/List</a:t>
            </a:r>
          </a:p>
          <a:p>
            <a:pPr lvl="1"/>
            <a:r>
              <a:rPr lang="en-GB" dirty="0"/>
              <a:t>http://localhost:49831/Manager/Details/2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5720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Typical Data Model Controller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A typical data application controller will contain </a:t>
            </a:r>
            <a:r>
              <a:rPr lang="en-GB" b="1" dirty="0"/>
              <a:t>action</a:t>
            </a:r>
            <a:r>
              <a:rPr lang="en-GB" dirty="0"/>
              <a:t> methods for the four standard CRUD operations:</a:t>
            </a:r>
          </a:p>
          <a:p>
            <a:r>
              <a:rPr lang="en-GB" b="1" dirty="0"/>
              <a:t>Create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GET: </a:t>
            </a:r>
            <a:r>
              <a:rPr lang="en-GB" b="1" dirty="0"/>
              <a:t>Create</a:t>
            </a:r>
            <a:r>
              <a:rPr lang="en-GB" dirty="0"/>
              <a:t>() – gets a blank data model to present in the view.</a:t>
            </a:r>
          </a:p>
          <a:p>
            <a:pPr lvl="1"/>
            <a:r>
              <a:rPr lang="en-GB" dirty="0"/>
              <a:t>POST: </a:t>
            </a:r>
            <a:r>
              <a:rPr lang="en-GB" b="1" dirty="0"/>
              <a:t>Create</a:t>
            </a:r>
            <a:r>
              <a:rPr lang="en-GB" dirty="0"/>
              <a:t>([Bind(model post data)]) – posts the new input data received from the view to data source.</a:t>
            </a:r>
          </a:p>
          <a:p>
            <a:r>
              <a:rPr lang="en-GB" b="1" dirty="0"/>
              <a:t>Read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GET: </a:t>
            </a:r>
            <a:r>
              <a:rPr lang="en-GB" b="1" dirty="0"/>
              <a:t>Index</a:t>
            </a:r>
            <a:r>
              <a:rPr lang="en-GB" dirty="0"/>
              <a:t>() – gets </a:t>
            </a:r>
            <a:r>
              <a:rPr lang="en-GB" b="1" i="1" dirty="0"/>
              <a:t>all</a:t>
            </a:r>
            <a:r>
              <a:rPr lang="en-GB" dirty="0"/>
              <a:t> the items in the data model source to present in the view.</a:t>
            </a:r>
          </a:p>
          <a:p>
            <a:pPr lvl="1"/>
            <a:r>
              <a:rPr lang="en-GB" dirty="0"/>
              <a:t>GET: </a:t>
            </a:r>
            <a:r>
              <a:rPr lang="en-GB" b="1" dirty="0"/>
              <a:t>Details</a:t>
            </a:r>
            <a:r>
              <a:rPr lang="en-GB" dirty="0"/>
              <a:t>(</a:t>
            </a:r>
            <a:r>
              <a:rPr lang="en-GB" dirty="0" err="1"/>
              <a:t>int</a:t>
            </a:r>
            <a:r>
              <a:rPr lang="en-GB" dirty="0"/>
              <a:t>? id) – gets the details of the data item with the specified id to present in the view.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419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Typical Data Model Controller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/>
              <a:t>Update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GET: </a:t>
            </a:r>
            <a:r>
              <a:rPr lang="en-GB" b="1" dirty="0"/>
              <a:t>Edit</a:t>
            </a:r>
            <a:r>
              <a:rPr lang="en-GB" dirty="0"/>
              <a:t>(</a:t>
            </a:r>
            <a:r>
              <a:rPr lang="en-GB" dirty="0" err="1"/>
              <a:t>int</a:t>
            </a:r>
            <a:r>
              <a:rPr lang="en-GB" dirty="0"/>
              <a:t>? id) – gets the data item to edit, using the specified id, to present in the view.</a:t>
            </a:r>
          </a:p>
          <a:p>
            <a:pPr lvl="1"/>
            <a:r>
              <a:rPr lang="en-GB" dirty="0"/>
              <a:t>POST: </a:t>
            </a:r>
            <a:r>
              <a:rPr lang="en-GB" b="1" dirty="0"/>
              <a:t>Edit</a:t>
            </a:r>
            <a:r>
              <a:rPr lang="en-GB" dirty="0"/>
              <a:t>([Bind(model post data)]) – posts the edited data received from the view to the data source.</a:t>
            </a:r>
          </a:p>
          <a:p>
            <a:r>
              <a:rPr lang="en-GB" b="1" dirty="0"/>
              <a:t>Delete</a:t>
            </a:r>
            <a:r>
              <a:rPr lang="en-GB" dirty="0"/>
              <a:t>: </a:t>
            </a:r>
          </a:p>
          <a:p>
            <a:pPr lvl="1"/>
            <a:r>
              <a:rPr lang="en-GB" dirty="0"/>
              <a:t>GET: </a:t>
            </a:r>
            <a:r>
              <a:rPr lang="en-GB" b="1" dirty="0"/>
              <a:t>Delete</a:t>
            </a:r>
            <a:r>
              <a:rPr lang="en-GB" dirty="0"/>
              <a:t>(</a:t>
            </a:r>
            <a:r>
              <a:rPr lang="en-GB" dirty="0" err="1"/>
              <a:t>int</a:t>
            </a:r>
            <a:r>
              <a:rPr lang="en-GB" dirty="0"/>
              <a:t>? id) – gets the data item to delete using the specified id to present for confirmation in the view.</a:t>
            </a:r>
          </a:p>
          <a:p>
            <a:pPr lvl="1"/>
            <a:r>
              <a:rPr lang="en-GB" dirty="0"/>
              <a:t>POST: </a:t>
            </a:r>
            <a:r>
              <a:rPr lang="en-GB" b="1" dirty="0" err="1"/>
              <a:t>DeleteConfirmed</a:t>
            </a:r>
            <a:r>
              <a:rPr lang="en-GB" dirty="0"/>
              <a:t>(</a:t>
            </a:r>
            <a:r>
              <a:rPr lang="en-GB" dirty="0" err="1"/>
              <a:t>int</a:t>
            </a:r>
            <a:r>
              <a:rPr lang="en-GB" dirty="0"/>
              <a:t> id) – posts the confirmed delete request of the data item to the data source.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307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Controller Action Method 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0912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Typically return an:</a:t>
            </a:r>
          </a:p>
          <a:p>
            <a:pPr lvl="1"/>
            <a:r>
              <a:rPr lang="en-GB" dirty="0" err="1"/>
              <a:t>IActionResult</a:t>
            </a:r>
            <a:endParaRPr lang="en-GB" dirty="0"/>
          </a:p>
          <a:p>
            <a:pPr lvl="1"/>
            <a:r>
              <a:rPr lang="en-GB" dirty="0"/>
              <a:t>Task&lt;</a:t>
            </a:r>
            <a:r>
              <a:rPr lang="en-GB" dirty="0" err="1"/>
              <a:t>IActionResult</a:t>
            </a:r>
            <a:r>
              <a:rPr lang="en-GB" dirty="0"/>
              <a:t>&gt; (for asynchronous operations)</a:t>
            </a:r>
          </a:p>
          <a:p>
            <a:r>
              <a:rPr lang="en-GB" dirty="0" err="1"/>
              <a:t>IActionResult</a:t>
            </a:r>
            <a:r>
              <a:rPr lang="en-GB" dirty="0"/>
              <a:t> is an interface that you can then encapsulate (enclose) the result type of interest.</a:t>
            </a:r>
          </a:p>
          <a:p>
            <a:r>
              <a:rPr lang="en-GB" dirty="0"/>
              <a:t>The response from the controller method is typically:</a:t>
            </a:r>
          </a:p>
          <a:p>
            <a:pPr lvl="1"/>
            <a:r>
              <a:rPr lang="en-GB" dirty="0"/>
              <a:t>Normal HTTP Status Codes (Ok, Not Found, etc.)</a:t>
            </a:r>
          </a:p>
          <a:p>
            <a:pPr lvl="1"/>
            <a:r>
              <a:rPr lang="en-GB" dirty="0"/>
              <a:t>Data</a:t>
            </a:r>
          </a:p>
          <a:p>
            <a:r>
              <a:rPr lang="en-GB" dirty="0"/>
              <a:t>You can also have redirect results: redirects user to another route.</a:t>
            </a:r>
          </a:p>
        </p:txBody>
      </p:sp>
    </p:spTree>
    <p:extLst>
      <p:ext uri="{BB962C8B-B14F-4D97-AF65-F5344CB8AC3E}">
        <p14:creationId xmlns:p14="http://schemas.microsoft.com/office/powerpoint/2010/main" val="2192008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Demo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Scaffolding a controller and a view</a:t>
            </a:r>
          </a:p>
        </p:txBody>
      </p:sp>
    </p:spTree>
    <p:extLst>
      <p:ext uri="{BB962C8B-B14F-4D97-AF65-F5344CB8AC3E}">
        <p14:creationId xmlns:p14="http://schemas.microsoft.com/office/powerpoint/2010/main" val="257227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Study the default views created.</a:t>
            </a:r>
          </a:p>
          <a:p>
            <a:r>
              <a:rPr lang="en-GB" dirty="0"/>
              <a:t>What is wrong with them?</a:t>
            </a:r>
          </a:p>
          <a:p>
            <a:r>
              <a:rPr lang="en-GB" dirty="0"/>
              <a:t>What marks do you think you will get in your assignment if this is all you do?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194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 this better?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1897"/>
          <a:stretch/>
        </p:blipFill>
        <p:spPr>
          <a:xfrm>
            <a:off x="1115616" y="1556792"/>
            <a:ext cx="6591143" cy="5291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0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Views are the actual output delivered to the user.</a:t>
            </a:r>
          </a:p>
          <a:p>
            <a:r>
              <a:rPr lang="en-GB" dirty="0"/>
              <a:t>The View Engine is used to generate HTML code from your View and send it to the browser.</a:t>
            </a:r>
          </a:p>
          <a:p>
            <a:r>
              <a:rPr lang="en-GB" dirty="0"/>
              <a:t>There are two main types of View Engines that come with ASP.NET:</a:t>
            </a:r>
          </a:p>
          <a:p>
            <a:pPr lvl="1"/>
            <a:r>
              <a:rPr lang="en-GB" b="1" dirty="0"/>
              <a:t>Razor View Engine </a:t>
            </a:r>
            <a:r>
              <a:rPr lang="en-GB" dirty="0"/>
              <a:t>– we will use this!</a:t>
            </a:r>
          </a:p>
          <a:p>
            <a:pPr lvl="1"/>
            <a:r>
              <a:rPr lang="en-GB" b="1" dirty="0" err="1"/>
              <a:t>Webforms</a:t>
            </a:r>
            <a:r>
              <a:rPr lang="en-GB" b="1" dirty="0"/>
              <a:t> View Engine</a:t>
            </a:r>
          </a:p>
          <a:p>
            <a:r>
              <a:rPr lang="en-GB" dirty="0"/>
              <a:t>You can use other custom view engines too.</a:t>
            </a:r>
          </a:p>
        </p:txBody>
      </p:sp>
    </p:spTree>
    <p:extLst>
      <p:ext uri="{BB962C8B-B14F-4D97-AF65-F5344CB8AC3E}">
        <p14:creationId xmlns:p14="http://schemas.microsoft.com/office/powerpoint/2010/main" val="232820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ASP.NET Razor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hlinkClick r:id="rId3"/>
              </a:rPr>
              <a:t>ASP.NET Razor</a:t>
            </a:r>
            <a:r>
              <a:rPr lang="en-GB" dirty="0"/>
              <a:t> is a </a:t>
            </a:r>
            <a:r>
              <a:rPr lang="en-GB" dirty="0" err="1"/>
              <a:t>markup</a:t>
            </a:r>
            <a:r>
              <a:rPr lang="en-GB" dirty="0"/>
              <a:t> language like HTML.</a:t>
            </a:r>
          </a:p>
          <a:p>
            <a:r>
              <a:rPr lang="en-GB" dirty="0"/>
              <a:t>It is a </a:t>
            </a:r>
            <a:r>
              <a:rPr lang="en-GB" dirty="0" err="1"/>
              <a:t>markup</a:t>
            </a:r>
            <a:r>
              <a:rPr lang="en-GB" dirty="0"/>
              <a:t> syntax that lets you embed server-based code (e.g. C#) into web pages.</a:t>
            </a:r>
          </a:p>
          <a:p>
            <a:r>
              <a:rPr lang="en-GB" dirty="0"/>
              <a:t>It consists of:</a:t>
            </a:r>
          </a:p>
          <a:p>
            <a:pPr lvl="1"/>
            <a:r>
              <a:rPr lang="en-GB" dirty="0"/>
              <a:t>Razor </a:t>
            </a:r>
            <a:r>
              <a:rPr lang="en-GB" dirty="0" err="1"/>
              <a:t>markup</a:t>
            </a:r>
            <a:endParaRPr lang="en-GB" dirty="0"/>
          </a:p>
          <a:p>
            <a:pPr lvl="1"/>
            <a:r>
              <a:rPr lang="en-GB" dirty="0"/>
              <a:t>C#</a:t>
            </a:r>
          </a:p>
          <a:p>
            <a:pPr lvl="1"/>
            <a:r>
              <a:rPr lang="en-GB" dirty="0"/>
              <a:t>HTML</a:t>
            </a:r>
          </a:p>
          <a:p>
            <a:r>
              <a:rPr lang="en-GB" dirty="0"/>
              <a:t>The server-based code generates dynamic web content on the fly, while the page is being written to the browser.</a:t>
            </a:r>
          </a:p>
        </p:txBody>
      </p:sp>
    </p:spTree>
    <p:extLst>
      <p:ext uri="{BB962C8B-B14F-4D97-AF65-F5344CB8AC3E}">
        <p14:creationId xmlns:p14="http://schemas.microsoft.com/office/powerpoint/2010/main" val="154445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ASP.NET Razor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default Razor language is HTML.</a:t>
            </a:r>
          </a:p>
          <a:p>
            <a:r>
              <a:rPr lang="en-GB" dirty="0"/>
              <a:t>To switch to C# (server-side code), it uses the </a:t>
            </a:r>
            <a:r>
              <a:rPr lang="en-GB" b="1" dirty="0"/>
              <a:t>@</a:t>
            </a:r>
            <a:r>
              <a:rPr lang="en-GB" dirty="0"/>
              <a:t> symbol.</a:t>
            </a:r>
          </a:p>
          <a:p>
            <a:pPr lvl="1"/>
            <a:r>
              <a:rPr lang="en-GB" dirty="0"/>
              <a:t>Remember C# code is case-sensitive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  <a:p>
            <a:r>
              <a:rPr lang="en-GB" dirty="0"/>
              <a:t>For example:</a:t>
            </a:r>
          </a:p>
          <a:p>
            <a:pPr lvl="1"/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24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@Username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24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</a:p>
          <a:p>
            <a:pPr lvl="1"/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24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400" dirty="0" err="1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DateTime.Now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24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r>
              <a:rPr lang="en-GB" dirty="0"/>
              <a:t>You can also have expressions – you have to enclose </a:t>
            </a:r>
            <a:r>
              <a:rPr lang="en-GB" dirty="0" smtClean="0"/>
              <a:t>these in </a:t>
            </a:r>
            <a:r>
              <a:rPr lang="en-GB" dirty="0"/>
              <a:t>brackets:</a:t>
            </a:r>
          </a:p>
          <a:p>
            <a:pPr lvl="1"/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2400" dirty="0">
                <a:latin typeface="Consolas" panose="020B0609020204030204" pitchFamily="49" charset="0"/>
              </a:rPr>
              <a:t>Last week this time </a:t>
            </a:r>
            <a:r>
              <a:rPr lang="en-GB" sz="24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@(</a:t>
            </a:r>
            <a:r>
              <a:rPr lang="en-GB" sz="2400" dirty="0" err="1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DateTime.Now</a:t>
            </a:r>
            <a:r>
              <a:rPr lang="en-GB" sz="24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 –</a:t>
            </a:r>
            <a:r>
              <a:rPr lang="en-GB" sz="2400" dirty="0" err="1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TimeSpan.FromDays</a:t>
            </a:r>
            <a:r>
              <a:rPr lang="en-GB" sz="24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(7))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24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4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ASP.NET Razor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You can also have code blocks.</a:t>
            </a:r>
          </a:p>
          <a:p>
            <a:r>
              <a:rPr lang="en-GB" dirty="0"/>
              <a:t>Code statements ends with semi-colons “;”</a:t>
            </a:r>
          </a:p>
          <a:p>
            <a:r>
              <a:rPr lang="en-GB" dirty="0"/>
              <a:t>They start with the </a:t>
            </a:r>
            <a:r>
              <a:rPr lang="en-GB" b="1" dirty="0" smtClean="0"/>
              <a:t>@</a:t>
            </a:r>
            <a:r>
              <a:rPr lang="en-GB" dirty="0" smtClean="0"/>
              <a:t> symbol </a:t>
            </a:r>
            <a:r>
              <a:rPr lang="en-GB" dirty="0"/>
              <a:t>and the code is enclosed within </a:t>
            </a:r>
            <a:r>
              <a:rPr lang="en-GB" b="1" dirty="0"/>
              <a:t>{ … }</a:t>
            </a:r>
          </a:p>
          <a:p>
            <a:r>
              <a:rPr lang="en-GB" dirty="0"/>
              <a:t>For example:</a:t>
            </a:r>
          </a:p>
          <a:p>
            <a:pPr marL="640080" lvl="2" indent="0"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@{</a:t>
            </a:r>
            <a:br>
              <a:rPr lang="en-GB" sz="21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</a:br>
            <a:r>
              <a:rPr lang="en-GB" sz="21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	</a:t>
            </a:r>
            <a:r>
              <a:rPr lang="en-GB" sz="2000" dirty="0" err="1">
                <a:solidFill>
                  <a:srgbClr val="000000"/>
                </a:solidFill>
                <a:latin typeface="Consolas" panose="020B0609020204030204" pitchFamily="49" charset="0"/>
              </a:rPr>
              <a:t>var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quote = "The future depends on what you do today. - Mahatma Gandhi";</a:t>
            </a:r>
            <a:r>
              <a:rPr lang="en-GB" sz="21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/>
            </a:r>
            <a:br>
              <a:rPr lang="en-GB" sz="21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</a:br>
            <a:r>
              <a:rPr lang="en-GB" sz="21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pPr marL="640080" lvl="2" indent="0">
              <a:buNone/>
            </a:pP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21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@quote</a:t>
            </a: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r>
              <a:rPr lang="en-GB" dirty="0"/>
              <a:t>In Razor, </a:t>
            </a:r>
            <a:r>
              <a:rPr lang="en-GB" b="1" dirty="0" err="1"/>
              <a:t>var</a:t>
            </a:r>
            <a:r>
              <a:rPr lang="en-GB" dirty="0"/>
              <a:t> (implicit type), is more commonly used to declare variables than explicit types e.g. int.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96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ASP.NET Razor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Another example of a code block using a server-side for loop to create a list of numbers.</a:t>
            </a:r>
          </a:p>
          <a:p>
            <a:pPr lvl="1"/>
            <a:r>
              <a:rPr lang="en-GB" dirty="0"/>
              <a:t>Standard HTML elements &lt;</a:t>
            </a:r>
            <a:r>
              <a:rPr lang="en-GB" dirty="0" err="1"/>
              <a:t>ul</a:t>
            </a:r>
            <a:r>
              <a:rPr lang="en-GB" dirty="0"/>
              <a:t>&gt; and &lt;li&gt; are used to generate a HTML list.</a:t>
            </a:r>
          </a:p>
          <a:p>
            <a:pPr lvl="1"/>
            <a:r>
              <a:rPr lang="en-GB" dirty="0"/>
              <a:t>Uses the </a:t>
            </a:r>
            <a:r>
              <a:rPr lang="en-GB" dirty="0">
                <a:highlight>
                  <a:srgbClr val="FFFF00"/>
                </a:highlight>
              </a:rPr>
              <a:t>@</a:t>
            </a:r>
            <a:r>
              <a:rPr lang="en-GB" dirty="0"/>
              <a:t> symbol to switch to server-side code to execute the for loop and retrieve the current loop value.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200" dirty="0" err="1">
                <a:solidFill>
                  <a:srgbClr val="800000"/>
                </a:solidFill>
                <a:latin typeface="Consolas" panose="020B0609020204030204" pitchFamily="49" charset="0"/>
              </a:rPr>
              <a:t>ul</a:t>
            </a:r>
            <a:r>
              <a:rPr lang="en-GB" sz="22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2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nn-NO" sz="2200" dirty="0">
                <a:solidFill>
                  <a:srgbClr val="000000"/>
                </a:solidFill>
                <a:latin typeface="Consolas" panose="020B0609020204030204" pitchFamily="49" charset="0"/>
              </a:rPr>
              <a:t>	</a:t>
            </a:r>
            <a:r>
              <a:rPr lang="nn-NO" sz="22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nn-NO" sz="2200" dirty="0">
                <a:solidFill>
                  <a:srgbClr val="0000FF"/>
                </a:solidFill>
                <a:latin typeface="Consolas" panose="020B0609020204030204" pitchFamily="49" charset="0"/>
              </a:rPr>
              <a:t>for</a:t>
            </a:r>
            <a:r>
              <a:rPr lang="nn-NO" sz="2200" dirty="0">
                <a:solidFill>
                  <a:srgbClr val="000000"/>
                </a:solidFill>
                <a:latin typeface="Consolas" panose="020B0609020204030204" pitchFamily="49" charset="0"/>
              </a:rPr>
              <a:t> (</a:t>
            </a:r>
            <a:r>
              <a:rPr lang="nn-NO" sz="22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nn-NO" sz="2200" dirty="0">
                <a:solidFill>
                  <a:srgbClr val="000000"/>
                </a:solidFill>
                <a:latin typeface="Consolas" panose="020B0609020204030204" pitchFamily="49" charset="0"/>
              </a:rPr>
              <a:t> i = 1; i &lt; 11; i++)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	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Consolas" panose="020B0609020204030204" pitchFamily="49" charset="0"/>
              </a:rPr>
              <a:t>		&lt;</a:t>
            </a:r>
            <a:r>
              <a:rPr lang="en-GB" sz="2200" dirty="0">
                <a:solidFill>
                  <a:srgbClr val="800000"/>
                </a:solidFill>
                <a:latin typeface="Consolas" panose="020B0609020204030204" pitchFamily="49" charset="0"/>
              </a:rPr>
              <a:t>li</a:t>
            </a:r>
            <a:r>
              <a:rPr lang="en-GB" sz="22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22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200" dirty="0" err="1">
                <a:solidFill>
                  <a:srgbClr val="000000"/>
                </a:solidFill>
                <a:latin typeface="Consolas" panose="020B0609020204030204" pitchFamily="49" charset="0"/>
              </a:rPr>
              <a:t>i</a:t>
            </a:r>
            <a:r>
              <a:rPr lang="en-GB" sz="22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2200" dirty="0">
                <a:solidFill>
                  <a:srgbClr val="800000"/>
                </a:solidFill>
                <a:latin typeface="Consolas" panose="020B0609020204030204" pitchFamily="49" charset="0"/>
              </a:rPr>
              <a:t>li</a:t>
            </a:r>
            <a:r>
              <a:rPr lang="en-GB" sz="22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2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	}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2200" dirty="0" err="1">
                <a:solidFill>
                  <a:srgbClr val="800000"/>
                </a:solidFill>
                <a:latin typeface="Consolas" panose="020B0609020204030204" pitchFamily="49" charset="0"/>
              </a:rPr>
              <a:t>ul</a:t>
            </a:r>
            <a:r>
              <a:rPr lang="en-GB" sz="22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pPr marL="365760" lvl="1" indent="0">
              <a:buNone/>
            </a:pPr>
            <a:endParaRPr lang="en-GB" dirty="0"/>
          </a:p>
          <a:p>
            <a:pPr lvl="1"/>
            <a:endParaRPr lang="en-GB" dirty="0"/>
          </a:p>
          <a:p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1763688" y="3429000"/>
            <a:ext cx="936104" cy="8640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3275856" y="3789040"/>
            <a:ext cx="3528392" cy="11521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433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Razor Syntax: some more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200" dirty="0">
                <a:solidFill>
                  <a:srgbClr val="006400"/>
                </a:solidFill>
                <a:latin typeface="Consolas" panose="020B0609020204030204" pitchFamily="49" charset="0"/>
              </a:rPr>
              <a:t>&lt;!-- Single statement block --&gt;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{ </a:t>
            </a:r>
            <a:r>
              <a:rPr lang="en-GB" sz="3200" dirty="0" err="1">
                <a:solidFill>
                  <a:srgbClr val="0000FF"/>
                </a:solidFill>
                <a:latin typeface="Consolas" panose="020B0609020204030204" pitchFamily="49" charset="0"/>
              </a:rPr>
              <a:t>var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myMessage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= </a:t>
            </a:r>
            <a:r>
              <a:rPr lang="en-GB" sz="3200" dirty="0">
                <a:solidFill>
                  <a:srgbClr val="A31515"/>
                </a:solidFill>
                <a:latin typeface="Consolas" panose="020B0609020204030204" pitchFamily="49" charset="0"/>
              </a:rPr>
              <a:t>"Hello World"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; </a:t>
            </a:r>
            <a:r>
              <a:rPr lang="en-GB" sz="32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6400"/>
                </a:solidFill>
                <a:latin typeface="Consolas" panose="020B0609020204030204" pitchFamily="49" charset="0"/>
              </a:rPr>
              <a:t>&lt;!-- Inline expression or variable --&gt;</a:t>
            </a: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32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The value of 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myMessage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is: </a:t>
            </a:r>
            <a:r>
              <a:rPr lang="en-GB" sz="32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myMessage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32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6400"/>
                </a:solidFill>
                <a:latin typeface="Consolas" panose="020B0609020204030204" pitchFamily="49" charset="0"/>
              </a:rPr>
              <a:t>&lt;!-- Multi-statement block --&gt;</a:t>
            </a:r>
            <a:endParaRPr lang="en-GB" sz="32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{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string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greeting = </a:t>
            </a:r>
            <a:r>
              <a:rPr lang="en-GB" sz="3200" dirty="0">
                <a:solidFill>
                  <a:srgbClr val="A31515"/>
                </a:solidFill>
                <a:latin typeface="Consolas" panose="020B0609020204030204" pitchFamily="49" charset="0"/>
              </a:rPr>
              <a:t>"Welcome to our site!"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3200" dirty="0" err="1">
                <a:solidFill>
                  <a:srgbClr val="0000FF"/>
                </a:solidFill>
                <a:latin typeface="Consolas" panose="020B0609020204030204" pitchFamily="49" charset="0"/>
              </a:rPr>
              <a:t>var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weekDay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= </a:t>
            </a:r>
            <a:r>
              <a:rPr lang="en-GB" sz="3200" dirty="0" err="1">
                <a:solidFill>
                  <a:srgbClr val="2B91AF"/>
                </a:solidFill>
                <a:latin typeface="Consolas" panose="020B0609020204030204" pitchFamily="49" charset="0"/>
              </a:rPr>
              <a:t>DateTime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.Now.DayOfWeek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3200" dirty="0" err="1">
                <a:solidFill>
                  <a:srgbClr val="0000FF"/>
                </a:solidFill>
                <a:latin typeface="Consolas" panose="020B0609020204030204" pitchFamily="49" charset="0"/>
              </a:rPr>
              <a:t>var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greetingMessage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= greeting + </a:t>
            </a:r>
            <a:r>
              <a:rPr lang="en-GB" sz="3200" dirty="0">
                <a:solidFill>
                  <a:srgbClr val="A31515"/>
                </a:solidFill>
                <a:latin typeface="Consolas" panose="020B0609020204030204" pitchFamily="49" charset="0"/>
              </a:rPr>
              <a:t>" Today is: "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 + 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weekDay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32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3200" dirty="0">
                <a:solidFill>
                  <a:srgbClr val="000000"/>
                </a:solidFill>
                <a:latin typeface="Consolas" panose="020B0609020204030204" pitchFamily="49" charset="0"/>
              </a:rPr>
              <a:t>The greeting is: </a:t>
            </a:r>
            <a:r>
              <a:rPr lang="en-GB" sz="32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3200" dirty="0" err="1">
                <a:solidFill>
                  <a:srgbClr val="000000"/>
                </a:solidFill>
                <a:latin typeface="Consolas" panose="020B0609020204030204" pitchFamily="49" charset="0"/>
              </a:rPr>
              <a:t>greetingMessage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3200" dirty="0">
                <a:solidFill>
                  <a:srgbClr val="800000"/>
                </a:solidFill>
                <a:latin typeface="Consolas" panose="020B0609020204030204" pitchFamily="49" charset="0"/>
              </a:rPr>
              <a:t>p</a:t>
            </a:r>
            <a:r>
              <a:rPr lang="en-GB" sz="32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386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ASP.NET Razor Syntax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>
                <a:hlinkClick r:id="rId2"/>
              </a:rPr>
              <a:t>Microsoft Docs Razor syntax</a:t>
            </a:r>
            <a:endParaRPr lang="en-GB" dirty="0"/>
          </a:p>
          <a:p>
            <a:pPr lvl="0"/>
            <a:r>
              <a:rPr lang="en-GB" dirty="0">
                <a:hlinkClick r:id="rId3"/>
              </a:rPr>
              <a:t>W3School’s ASP.NET Razor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712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Views @model Directive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The first thing you want to specify in a view that is displaying data from a model is:</a:t>
            </a:r>
          </a:p>
          <a:p>
            <a:pPr lvl="1"/>
            <a:r>
              <a:rPr lang="en-GB" b="1" dirty="0"/>
              <a:t>What</a:t>
            </a:r>
            <a:r>
              <a:rPr lang="en-GB" dirty="0"/>
              <a:t> model or </a:t>
            </a:r>
            <a:r>
              <a:rPr lang="en-GB" dirty="0" err="1"/>
              <a:t>viewmodel</a:t>
            </a:r>
            <a:r>
              <a:rPr lang="en-GB" dirty="0"/>
              <a:t> (later lecture) to use?</a:t>
            </a:r>
          </a:p>
          <a:p>
            <a:r>
              <a:rPr lang="en-GB" dirty="0"/>
              <a:t>You do this using the </a:t>
            </a:r>
            <a:r>
              <a:rPr lang="en-GB" b="1" dirty="0"/>
              <a:t>@model</a:t>
            </a:r>
            <a:r>
              <a:rPr lang="en-GB" dirty="0"/>
              <a:t> directive.</a:t>
            </a:r>
          </a:p>
          <a:p>
            <a:r>
              <a:rPr lang="en-GB" dirty="0"/>
              <a:t>If you are displaying a </a:t>
            </a:r>
            <a:r>
              <a:rPr lang="en-GB" b="1" i="1" dirty="0"/>
              <a:t>single model item </a:t>
            </a:r>
            <a:r>
              <a:rPr lang="en-GB" dirty="0"/>
              <a:t>(e.g. the details of </a:t>
            </a:r>
            <a:r>
              <a:rPr lang="en-GB" b="1" i="1" dirty="0"/>
              <a:t>a single model item</a:t>
            </a:r>
            <a:r>
              <a:rPr lang="en-GB" dirty="0"/>
              <a:t>), the syntax is:</a:t>
            </a:r>
          </a:p>
          <a:p>
            <a:pPr marL="640080" lvl="2" indent="0">
              <a:buNone/>
            </a:pPr>
            <a:r>
              <a:rPr lang="en-GB" sz="25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@model 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GoMovies.Data.Entities.</a:t>
            </a:r>
            <a:r>
              <a:rPr lang="en-GB" sz="2500" dirty="0" err="1">
                <a:solidFill>
                  <a:srgbClr val="2B91AF"/>
                </a:solidFill>
                <a:latin typeface="Consolas" panose="020B0609020204030204" pitchFamily="49" charset="0"/>
              </a:rPr>
              <a:t>Film</a:t>
            </a:r>
            <a:endParaRPr lang="en-GB" sz="2500" dirty="0"/>
          </a:p>
          <a:p>
            <a:r>
              <a:rPr lang="en-GB" dirty="0" smtClean="0"/>
              <a:t>You </a:t>
            </a:r>
            <a:r>
              <a:rPr lang="en-GB" dirty="0" smtClean="0"/>
              <a:t>access </a:t>
            </a:r>
            <a:r>
              <a:rPr lang="en-GB" dirty="0" smtClean="0"/>
              <a:t>the current model item </a:t>
            </a:r>
            <a:r>
              <a:rPr lang="en-GB" dirty="0" smtClean="0"/>
              <a:t>using the </a:t>
            </a:r>
            <a:r>
              <a:rPr lang="en-GB" b="1" dirty="0" smtClean="0"/>
              <a:t>Model</a:t>
            </a:r>
            <a:r>
              <a:rPr lang="en-GB" dirty="0" smtClean="0"/>
              <a:t> property of the view e.g. </a:t>
            </a:r>
            <a:r>
              <a:rPr lang="en-GB" b="1" dirty="0" err="1" smtClean="0"/>
              <a:t>Model</a:t>
            </a:r>
            <a:r>
              <a:rPr lang="en-GB" dirty="0" err="1" smtClean="0"/>
              <a:t>.Title</a:t>
            </a:r>
            <a:r>
              <a:rPr lang="en-GB" dirty="0" smtClean="0"/>
              <a:t>, </a:t>
            </a:r>
            <a:r>
              <a:rPr lang="en-GB" b="1" dirty="0" err="1" smtClean="0"/>
              <a:t>Model</a:t>
            </a:r>
            <a:r>
              <a:rPr lang="en-GB" dirty="0" err="1" smtClean="0"/>
              <a:t>.Cast</a:t>
            </a:r>
            <a:endParaRPr lang="en-GB" dirty="0" smtClean="0"/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131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Views @model Directive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If you are displaying a </a:t>
            </a:r>
            <a:r>
              <a:rPr lang="en-GB" b="1" i="1" dirty="0"/>
              <a:t>list of model items</a:t>
            </a:r>
            <a:r>
              <a:rPr lang="en-GB" dirty="0"/>
              <a:t>, you use the </a:t>
            </a:r>
            <a:r>
              <a:rPr lang="en-GB" dirty="0" err="1"/>
              <a:t>IEnumerable</a:t>
            </a:r>
            <a:r>
              <a:rPr lang="en-GB" dirty="0"/>
              <a:t> Interface:</a:t>
            </a:r>
          </a:p>
          <a:p>
            <a:pPr marL="64008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@model </a:t>
            </a:r>
            <a:r>
              <a:rPr lang="en-GB" dirty="0" err="1">
                <a:solidFill>
                  <a:srgbClr val="2B91AF"/>
                </a:solidFill>
                <a:latin typeface="Consolas" panose="020B0609020204030204" pitchFamily="49" charset="0"/>
              </a:rPr>
              <a:t>IEnumerable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&lt;</a:t>
            </a:r>
            <a:r>
              <a:rPr lang="en-GB" sz="2400" dirty="0" err="1">
                <a:solidFill>
                  <a:srgbClr val="000000"/>
                </a:solidFill>
                <a:latin typeface="Consolas" panose="020B0609020204030204" pitchFamily="49" charset="0"/>
              </a:rPr>
              <a:t>GoMovies.Data.Entities</a:t>
            </a:r>
            <a:r>
              <a:rPr lang="en-GB" dirty="0" err="1">
                <a:solidFill>
                  <a:srgbClr val="000000"/>
                </a:solidFill>
                <a:latin typeface="Consolas" panose="020B0609020204030204" pitchFamily="49" charset="0"/>
              </a:rPr>
              <a:t>.</a:t>
            </a:r>
            <a:r>
              <a:rPr lang="en-GB" dirty="0" err="1">
                <a:solidFill>
                  <a:srgbClr val="2B91AF"/>
                </a:solidFill>
                <a:latin typeface="Consolas" panose="020B0609020204030204" pitchFamily="49" charset="0"/>
              </a:rPr>
              <a:t>Film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r>
              <a:rPr lang="en-GB" dirty="0"/>
              <a:t>You will need to loop through each of the items using a loop. For example:</a:t>
            </a:r>
          </a:p>
          <a:p>
            <a:pPr marL="320040" lvl="1" indent="0">
              <a:buNone/>
            </a:pPr>
            <a:r>
              <a:rPr lang="sv-SE" sz="29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sv-SE" sz="2900" dirty="0">
                <a:solidFill>
                  <a:srgbClr val="0000FF"/>
                </a:solidFill>
                <a:latin typeface="Consolas" panose="020B0609020204030204" pitchFamily="49" charset="0"/>
              </a:rPr>
              <a:t>foreach</a:t>
            </a:r>
            <a:r>
              <a:rPr lang="sv-SE" sz="2900" dirty="0">
                <a:solidFill>
                  <a:srgbClr val="000000"/>
                </a:solidFill>
                <a:latin typeface="Consolas" panose="020B0609020204030204" pitchFamily="49" charset="0"/>
              </a:rPr>
              <a:t> (var item </a:t>
            </a:r>
            <a:r>
              <a:rPr lang="sv-SE" sz="2900" dirty="0">
                <a:solidFill>
                  <a:srgbClr val="0000FF"/>
                </a:solidFill>
                <a:latin typeface="Consolas" panose="020B0609020204030204" pitchFamily="49" charset="0"/>
              </a:rPr>
              <a:t>in</a:t>
            </a:r>
            <a:r>
              <a:rPr lang="sv-SE" sz="2900" dirty="0">
                <a:solidFill>
                  <a:srgbClr val="000000"/>
                </a:solidFill>
                <a:latin typeface="Consolas" panose="020B0609020204030204" pitchFamily="49" charset="0"/>
              </a:rPr>
              <a:t> Model)</a:t>
            </a:r>
          </a:p>
          <a:p>
            <a:pPr marL="320040" lvl="1" indent="0">
              <a:buNone/>
            </a:pPr>
            <a:r>
              <a:rPr lang="en-GB" sz="2900" dirty="0">
                <a:solidFill>
                  <a:srgbClr val="000000"/>
                </a:solidFill>
                <a:latin typeface="Consolas" panose="020B0609020204030204" pitchFamily="49" charset="0"/>
              </a:rPr>
              <a:t>{ … }</a:t>
            </a:r>
            <a:endParaRPr lang="en-GB" dirty="0"/>
          </a:p>
          <a:p>
            <a:r>
              <a:rPr lang="en-GB" b="1" dirty="0"/>
              <a:t>Note</a:t>
            </a:r>
            <a:r>
              <a:rPr lang="en-GB" dirty="0"/>
              <a:t>: </a:t>
            </a:r>
          </a:p>
          <a:p>
            <a:pPr lvl="1"/>
            <a:r>
              <a:rPr lang="en-GB" dirty="0"/>
              <a:t>Model refers to the current model the view is bound to.</a:t>
            </a:r>
          </a:p>
          <a:p>
            <a:pPr lvl="1"/>
            <a:r>
              <a:rPr lang="en-GB" dirty="0" err="1"/>
              <a:t>IEnumerable</a:t>
            </a:r>
            <a:r>
              <a:rPr lang="en-GB" dirty="0"/>
              <a:t> only supports traversing the items in the </a:t>
            </a:r>
            <a:r>
              <a:rPr lang="en-GB" dirty="0" smtClean="0"/>
              <a:t>collection.</a:t>
            </a:r>
            <a:endParaRPr lang="en-GB" dirty="0"/>
          </a:p>
          <a:p>
            <a:pPr lvl="1"/>
            <a:r>
              <a:rPr lang="en-GB" dirty="0"/>
              <a:t>You cannot access items using an index as you would do in an array, for example Model[0</a:t>
            </a:r>
            <a:r>
              <a:rPr lang="en-GB" dirty="0" smtClean="0"/>
              <a:t>], so you use the loop variable, </a:t>
            </a:r>
            <a:r>
              <a:rPr lang="en-GB" b="1" dirty="0" smtClean="0"/>
              <a:t>item</a:t>
            </a:r>
            <a:r>
              <a:rPr lang="en-GB" dirty="0" smtClean="0"/>
              <a:t>.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482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Generating HTML for 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ASP.NET provides two ways to help you quickly code and generate HTML elements in your view.</a:t>
            </a:r>
          </a:p>
          <a:p>
            <a:pPr lvl="1"/>
            <a:r>
              <a:rPr lang="en-GB" b="1" dirty="0"/>
              <a:t>HTML Helpers</a:t>
            </a:r>
          </a:p>
          <a:p>
            <a:pPr lvl="2"/>
            <a:r>
              <a:rPr lang="en-GB" dirty="0"/>
              <a:t>The more traditional approach, but readily available.</a:t>
            </a:r>
          </a:p>
          <a:p>
            <a:pPr lvl="2"/>
            <a:r>
              <a:rPr lang="en-GB" dirty="0"/>
              <a:t>Binds model data to HTML elements.</a:t>
            </a:r>
          </a:p>
          <a:p>
            <a:pPr lvl="1"/>
            <a:r>
              <a:rPr lang="en-GB" b="1" dirty="0"/>
              <a:t>Tag Helpers</a:t>
            </a:r>
          </a:p>
          <a:p>
            <a:pPr lvl="2"/>
            <a:r>
              <a:rPr lang="en-GB" dirty="0"/>
              <a:t>Newer approach, but limited set of predefined tags, </a:t>
            </a:r>
            <a:r>
              <a:rPr lang="en-GB" b="1" dirty="0"/>
              <a:t>but</a:t>
            </a:r>
            <a:r>
              <a:rPr lang="en-GB" dirty="0"/>
              <a:t> you can </a:t>
            </a:r>
            <a:r>
              <a:rPr lang="en-GB" dirty="0" smtClean="0">
                <a:hlinkClick r:id="rId2"/>
              </a:rPr>
              <a:t>‘</a:t>
            </a:r>
            <a:r>
              <a:rPr lang="en-GB" dirty="0">
                <a:hlinkClick r:id="rId2"/>
              </a:rPr>
              <a:t>easily</a:t>
            </a:r>
            <a:r>
              <a:rPr lang="en-GB" dirty="0" smtClean="0">
                <a:hlinkClick r:id="rId2"/>
              </a:rPr>
              <a:t>’</a:t>
            </a:r>
            <a:r>
              <a:rPr lang="en-GB" dirty="0">
                <a:hlinkClick r:id="rId2"/>
              </a:rPr>
              <a:t> create </a:t>
            </a:r>
            <a:r>
              <a:rPr lang="en-GB" dirty="0" smtClean="0">
                <a:hlinkClick r:id="rId2"/>
              </a:rPr>
              <a:t>custom </a:t>
            </a:r>
            <a:r>
              <a:rPr lang="en-GB" dirty="0">
                <a:hlinkClick r:id="rId2"/>
              </a:rPr>
              <a:t>tags</a:t>
            </a:r>
            <a:r>
              <a:rPr lang="en-GB" dirty="0"/>
              <a:t>.</a:t>
            </a:r>
          </a:p>
          <a:p>
            <a:pPr lvl="2"/>
            <a:r>
              <a:rPr lang="en-GB" dirty="0"/>
              <a:t>Supposed to provide a more HTML-friendly development experience than the older, HTML Helpers.</a:t>
            </a:r>
          </a:p>
        </p:txBody>
      </p:sp>
    </p:spTree>
    <p:extLst>
      <p:ext uri="{BB962C8B-B14F-4D97-AF65-F5344CB8AC3E}">
        <p14:creationId xmlns:p14="http://schemas.microsoft.com/office/powerpoint/2010/main" val="846311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HTML Helpers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HTML Helpers start </a:t>
            </a:r>
            <a:r>
              <a:rPr lang="en-GB" dirty="0"/>
              <a:t>with the @Html directive and the general syntax is:</a:t>
            </a:r>
          </a:p>
          <a:p>
            <a:pPr marL="640080" lvl="2" indent="0">
              <a:buNone/>
            </a:pPr>
            <a:r>
              <a:rPr lang="en-GB" sz="25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Html.HelperName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(string </a:t>
            </a:r>
            <a:r>
              <a:rPr lang="en-GB" sz="2500" b="1" dirty="0">
                <a:solidFill>
                  <a:srgbClr val="000000"/>
                </a:solidFill>
                <a:latin typeface="Consolas" panose="020B0609020204030204" pitchFamily="49" charset="0"/>
              </a:rPr>
              <a:t>name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, object </a:t>
            </a:r>
            <a:r>
              <a:rPr lang="en-GB" sz="2500" b="1" dirty="0">
                <a:solidFill>
                  <a:srgbClr val="000000"/>
                </a:solidFill>
                <a:latin typeface="Consolas" panose="020B0609020204030204" pitchFamily="49" charset="0"/>
              </a:rPr>
              <a:t>value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, object </a:t>
            </a:r>
            <a:r>
              <a:rPr lang="en-GB" sz="25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htmlAttributes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  <a:endParaRPr lang="en-GB" dirty="0"/>
          </a:p>
          <a:p>
            <a:r>
              <a:rPr lang="en-GB" dirty="0"/>
              <a:t>The parameters are optional, but you will mostly likely need the value at the minimum</a:t>
            </a:r>
          </a:p>
          <a:p>
            <a:pPr lvl="1"/>
            <a:r>
              <a:rPr lang="en-GB" b="1" dirty="0"/>
              <a:t>Name</a:t>
            </a:r>
            <a:r>
              <a:rPr lang="en-GB" dirty="0"/>
              <a:t>: represents the name of the form element in the rendered HTML</a:t>
            </a:r>
          </a:p>
          <a:p>
            <a:pPr lvl="1"/>
            <a:r>
              <a:rPr lang="en-GB" b="1" dirty="0"/>
              <a:t>Value</a:t>
            </a:r>
            <a:r>
              <a:rPr lang="en-GB" dirty="0"/>
              <a:t>: the value of the element (e.g. a model property value)</a:t>
            </a:r>
          </a:p>
          <a:p>
            <a:pPr lvl="1"/>
            <a:r>
              <a:rPr lang="en-GB" b="1" dirty="0" err="1"/>
              <a:t>htmlAttributes</a:t>
            </a:r>
            <a:r>
              <a:rPr lang="en-GB" dirty="0"/>
              <a:t>: any additional HTML attributes you want to add to the element e.g. a specific CSS class.</a:t>
            </a:r>
          </a:p>
          <a:p>
            <a:r>
              <a:rPr lang="en-GB" dirty="0"/>
              <a:t>The </a:t>
            </a:r>
            <a:r>
              <a:rPr lang="en-GB" b="1" dirty="0" err="1"/>
              <a:t>HelperName</a:t>
            </a:r>
            <a:r>
              <a:rPr lang="en-GB" dirty="0"/>
              <a:t> is the specific type of </a:t>
            </a:r>
            <a:r>
              <a:rPr lang="en-GB" dirty="0" err="1"/>
              <a:t>HtmlHelper</a:t>
            </a:r>
            <a:r>
              <a:rPr lang="en-GB" dirty="0"/>
              <a:t> you require e.g. </a:t>
            </a:r>
            <a:r>
              <a:rPr lang="en-GB" dirty="0" err="1"/>
              <a:t>TextBox</a:t>
            </a:r>
            <a:r>
              <a:rPr lang="en-GB" dirty="0"/>
              <a:t>, </a:t>
            </a:r>
            <a:r>
              <a:rPr lang="en-GB" dirty="0" err="1"/>
              <a:t>ActionLink</a:t>
            </a:r>
            <a:r>
              <a:rPr lang="en-GB" dirty="0"/>
              <a:t>, </a:t>
            </a:r>
            <a:r>
              <a:rPr lang="en-GB" dirty="0" err="1"/>
              <a:t>RadioButton</a:t>
            </a:r>
            <a:r>
              <a:rPr lang="en-GB" dirty="0"/>
              <a:t>, etc.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247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HTML Helpers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There are two types:</a:t>
            </a:r>
          </a:p>
          <a:p>
            <a:r>
              <a:rPr lang="en-GB" dirty="0"/>
              <a:t>Html Helper Methods</a:t>
            </a:r>
          </a:p>
          <a:p>
            <a:r>
              <a:rPr lang="en-GB" dirty="0"/>
              <a:t>Strongly Typed Html Helper Methods</a:t>
            </a:r>
          </a:p>
          <a:p>
            <a:pPr lvl="1"/>
            <a:r>
              <a:rPr lang="en-GB" dirty="0"/>
              <a:t>They are for displaying </a:t>
            </a:r>
            <a:r>
              <a:rPr lang="en-GB" b="1" dirty="0"/>
              <a:t>model data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Requires the use of the Lambda expressions I have been avoiding telling you about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98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HTML Helper Example: Ordinary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5257800"/>
          </a:xfrm>
        </p:spPr>
        <p:txBody>
          <a:bodyPr>
            <a:normAutofit fontScale="70000" lnSpcReduction="20000"/>
          </a:bodyPr>
          <a:lstStyle/>
          <a:p>
            <a:r>
              <a:rPr lang="en-GB" sz="3600" dirty="0"/>
              <a:t>The View specifies that it is using the Student model</a:t>
            </a:r>
          </a:p>
          <a:p>
            <a:pPr marL="320040" lvl="1" indent="0" algn="ctr">
              <a:buNone/>
            </a:pPr>
            <a:r>
              <a:rPr lang="en-US" altLang="en-US" sz="33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@model</a:t>
            </a:r>
            <a:r>
              <a:rPr lang="en-US" altLang="en-US" sz="33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altLang="en-US" sz="3300" dirty="0">
                <a:solidFill>
                  <a:srgbClr val="2B91AF"/>
                </a:solidFill>
                <a:latin typeface="Consolas" panose="020B0609020204030204" pitchFamily="49" charset="0"/>
              </a:rPr>
              <a:t>Student</a:t>
            </a:r>
            <a:r>
              <a:rPr lang="en-US" altLang="en-US" sz="500" dirty="0"/>
              <a:t> </a:t>
            </a:r>
            <a:endParaRPr lang="en-GB" sz="3300" dirty="0"/>
          </a:p>
          <a:p>
            <a:r>
              <a:rPr lang="en-GB" sz="3600" dirty="0"/>
              <a:t>Creating a textbox to edit the name using a </a:t>
            </a:r>
            <a:r>
              <a:rPr lang="en-GB" sz="3600" dirty="0" err="1"/>
              <a:t>TextBoxhelper</a:t>
            </a:r>
            <a:r>
              <a:rPr lang="en-GB" sz="3600" dirty="0"/>
              <a:t>:</a:t>
            </a:r>
          </a:p>
          <a:p>
            <a:pPr marL="0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altLang="en-US" sz="26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US" altLang="en-US" sz="2600" dirty="0" err="1">
                <a:solidFill>
                  <a:srgbClr val="000000"/>
                </a:solidFill>
                <a:latin typeface="Consolas" panose="020B0609020204030204" pitchFamily="49" charset="0"/>
              </a:rPr>
              <a:t>Html.TextBox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US" altLang="en-US" sz="26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US" altLang="en-US" sz="2600" dirty="0" err="1">
                <a:solidFill>
                  <a:srgbClr val="A31515"/>
                </a:solidFill>
                <a:latin typeface="Consolas" panose="020B0609020204030204" pitchFamily="49" charset="0"/>
              </a:rPr>
              <a:t>StudentName</a:t>
            </a:r>
            <a:r>
              <a:rPr lang="en-US" altLang="en-US" sz="26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null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new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 {@class = </a:t>
            </a:r>
            <a:r>
              <a:rPr lang="en-US" altLang="en-US" sz="2600" dirty="0">
                <a:solidFill>
                  <a:srgbClr val="A31515"/>
                </a:solidFill>
                <a:latin typeface="Consolas" panose="020B0609020204030204" pitchFamily="49" charset="0"/>
              </a:rPr>
              <a:t>"form-control"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})</a:t>
            </a:r>
            <a:r>
              <a:rPr lang="en-US" altLang="en-US" sz="2600" dirty="0"/>
              <a:t> </a:t>
            </a:r>
            <a:endParaRPr lang="en-GB" sz="2600" dirty="0"/>
          </a:p>
          <a:p>
            <a:pPr lvl="1"/>
            <a:r>
              <a:rPr lang="en-GB" sz="3100" dirty="0"/>
              <a:t>Binds to a property called </a:t>
            </a:r>
            <a:r>
              <a:rPr lang="en-GB" sz="3100" dirty="0" err="1"/>
              <a:t>StudentName</a:t>
            </a:r>
            <a:r>
              <a:rPr lang="en-GB" sz="3100" dirty="0"/>
              <a:t> in the model class</a:t>
            </a:r>
          </a:p>
          <a:p>
            <a:pPr lvl="2"/>
            <a:r>
              <a:rPr lang="en-GB" sz="2800" dirty="0"/>
              <a:t>The name and id of this HTML control will also be </a:t>
            </a:r>
            <a:r>
              <a:rPr lang="en-GB" sz="2800" dirty="0" err="1"/>
              <a:t>StudentName</a:t>
            </a:r>
            <a:r>
              <a:rPr lang="en-GB" sz="2800" dirty="0"/>
              <a:t>.</a:t>
            </a:r>
          </a:p>
          <a:p>
            <a:pPr lvl="2"/>
            <a:r>
              <a:rPr lang="en-GB" sz="2800" dirty="0"/>
              <a:t>If you had wanted to use a different name and id, then you bind the element to the model using the second currently “</a:t>
            </a:r>
            <a:r>
              <a:rPr lang="en-GB" sz="2800" b="1" i="1" dirty="0"/>
              <a:t>null</a:t>
            </a:r>
            <a:r>
              <a:rPr lang="en-GB" sz="2800" dirty="0"/>
              <a:t>” property.</a:t>
            </a:r>
          </a:p>
          <a:p>
            <a:pPr lvl="1"/>
            <a:r>
              <a:rPr lang="en-GB" sz="3100" dirty="0"/>
              <a:t>Defines an additional CSS class “form-control” to use for this element in the HTML.</a:t>
            </a:r>
          </a:p>
          <a:p>
            <a:r>
              <a:rPr lang="en-GB" sz="3100" dirty="0"/>
              <a:t>Outputs the following HTML:</a:t>
            </a:r>
          </a:p>
          <a:p>
            <a:pPr marL="594360" lvl="2" indent="0">
              <a:buNone/>
            </a:pP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US" altLang="en-US" sz="2600" dirty="0">
                <a:solidFill>
                  <a:srgbClr val="800000"/>
                </a:solidFill>
                <a:latin typeface="Consolas" panose="020B0609020204030204" pitchFamily="49" charset="0"/>
              </a:rPr>
              <a:t>input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altLang="en-US" sz="26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="form-control"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altLang="en-US" sz="2600" dirty="0">
                <a:solidFill>
                  <a:srgbClr val="FF0000"/>
                </a:solidFill>
                <a:latin typeface="Consolas" panose="020B0609020204030204" pitchFamily="49" charset="0"/>
              </a:rPr>
              <a:t>id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US" altLang="en-US" sz="2600" dirty="0" err="1">
                <a:solidFill>
                  <a:srgbClr val="0000FF"/>
                </a:solidFill>
                <a:latin typeface="Consolas" panose="020B0609020204030204" pitchFamily="49" charset="0"/>
              </a:rPr>
              <a:t>StudentName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altLang="en-US" sz="2600" dirty="0">
                <a:solidFill>
                  <a:srgbClr val="FF0000"/>
                </a:solidFill>
                <a:latin typeface="Consolas" panose="020B0609020204030204" pitchFamily="49" charset="0"/>
              </a:rPr>
              <a:t>name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US" altLang="en-US" sz="2600" dirty="0" err="1">
                <a:solidFill>
                  <a:srgbClr val="0000FF"/>
                </a:solidFill>
                <a:latin typeface="Consolas" panose="020B0609020204030204" pitchFamily="49" charset="0"/>
              </a:rPr>
              <a:t>StudentName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altLang="en-US" sz="2600" dirty="0">
                <a:solidFill>
                  <a:srgbClr val="FF0000"/>
                </a:solidFill>
                <a:latin typeface="Consolas" panose="020B0609020204030204" pitchFamily="49" charset="0"/>
              </a:rPr>
              <a:t>type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="text"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altLang="en-US" sz="2600" dirty="0">
                <a:solidFill>
                  <a:srgbClr val="FF0000"/>
                </a:solidFill>
                <a:latin typeface="Consolas" panose="020B0609020204030204" pitchFamily="49" charset="0"/>
              </a:rPr>
              <a:t>value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=""</a:t>
            </a:r>
            <a:r>
              <a:rPr lang="en-US" altLang="en-US" sz="2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US" altLang="en-US" sz="2600" dirty="0">
                <a:solidFill>
                  <a:srgbClr val="0000FF"/>
                </a:solidFill>
                <a:latin typeface="Consolas" panose="020B0609020204030204" pitchFamily="49" charset="0"/>
              </a:rPr>
              <a:t>/&gt;</a:t>
            </a:r>
            <a:r>
              <a:rPr lang="en-US" altLang="en-US" sz="200" dirty="0"/>
              <a:t>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6245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Lambda Expressions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 </a:t>
            </a:r>
            <a:r>
              <a:rPr lang="en-GB" dirty="0">
                <a:hlinkClick r:id="rId3"/>
              </a:rPr>
              <a:t>Lambda Expression</a:t>
            </a:r>
            <a:r>
              <a:rPr lang="en-GB" dirty="0"/>
              <a:t> is an anonymous function.</a:t>
            </a:r>
          </a:p>
          <a:p>
            <a:r>
              <a:rPr lang="en-GB" dirty="0"/>
              <a:t>To create: </a:t>
            </a:r>
          </a:p>
          <a:p>
            <a:pPr marL="0" indent="0" algn="ctr">
              <a:buNone/>
            </a:pPr>
            <a:r>
              <a:rPr lang="en-GB" dirty="0"/>
              <a:t>(input-parameters) =&gt; expression</a:t>
            </a:r>
          </a:p>
          <a:p>
            <a:pPr lvl="1"/>
            <a:r>
              <a:rPr lang="en-GB" dirty="0"/>
              <a:t>Input parameters for the function on the left</a:t>
            </a:r>
          </a:p>
          <a:p>
            <a:pPr lvl="2"/>
            <a:r>
              <a:rPr lang="en-GB" dirty="0"/>
              <a:t>Parameter names are usually in the form of single letters</a:t>
            </a:r>
          </a:p>
          <a:p>
            <a:pPr lvl="2"/>
            <a:r>
              <a:rPr lang="en-GB" dirty="0"/>
              <a:t>You can write longer names too</a:t>
            </a:r>
          </a:p>
          <a:p>
            <a:pPr lvl="1"/>
            <a:r>
              <a:rPr lang="en-GB" dirty="0"/>
              <a:t>Lambda operator </a:t>
            </a:r>
            <a:r>
              <a:rPr lang="en-GB" b="1" dirty="0"/>
              <a:t>=&gt;</a:t>
            </a:r>
          </a:p>
          <a:p>
            <a:pPr lvl="1"/>
            <a:r>
              <a:rPr lang="en-GB" dirty="0"/>
              <a:t>Expression or statement block to execute on the right</a:t>
            </a:r>
          </a:p>
          <a:p>
            <a:r>
              <a:rPr lang="en-GB" dirty="0"/>
              <a:t>An example: x =&gt; x * x</a:t>
            </a:r>
          </a:p>
          <a:p>
            <a:pPr lvl="1"/>
            <a:r>
              <a:rPr lang="en-GB" dirty="0"/>
              <a:t>Specifies a </a:t>
            </a:r>
            <a:r>
              <a:rPr lang="en-GB" dirty="0" smtClean="0"/>
              <a:t>parameter called </a:t>
            </a:r>
            <a:r>
              <a:rPr lang="en-GB" dirty="0"/>
              <a:t>x</a:t>
            </a:r>
          </a:p>
          <a:p>
            <a:pPr lvl="1"/>
            <a:r>
              <a:rPr lang="en-GB" dirty="0"/>
              <a:t>Expression to execute and return is value of x squared, x</a:t>
            </a:r>
            <a:r>
              <a:rPr lang="en-GB" baseline="30000" dirty="0"/>
              <a:t>2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00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Strongly Typed HTML Helper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These methods typically end in </a:t>
            </a:r>
            <a:r>
              <a:rPr lang="en-GB" b="1" dirty="0"/>
              <a:t>For</a:t>
            </a:r>
            <a:r>
              <a:rPr lang="en-GB" dirty="0"/>
              <a:t>. For example:</a:t>
            </a:r>
          </a:p>
          <a:p>
            <a:pPr lvl="1"/>
            <a:r>
              <a:rPr lang="en-GB" dirty="0" err="1"/>
              <a:t>Html.Display</a:t>
            </a:r>
            <a:r>
              <a:rPr lang="en-GB" b="1" dirty="0" err="1"/>
              <a:t>For</a:t>
            </a:r>
            <a:endParaRPr lang="en-GB" b="1" dirty="0"/>
          </a:p>
          <a:p>
            <a:pPr lvl="1"/>
            <a:r>
              <a:rPr lang="en-GB" dirty="0" err="1"/>
              <a:t>Html.TextBox</a:t>
            </a:r>
            <a:r>
              <a:rPr lang="en-GB" b="1" dirty="0" err="1"/>
              <a:t>For</a:t>
            </a:r>
            <a:endParaRPr lang="en-GB" b="1" dirty="0"/>
          </a:p>
          <a:p>
            <a:r>
              <a:rPr lang="en-GB" dirty="0"/>
              <a:t>They are </a:t>
            </a:r>
            <a:r>
              <a:rPr lang="en-GB" b="1" i="1" dirty="0"/>
              <a:t>for displaying model data properties</a:t>
            </a:r>
            <a:r>
              <a:rPr lang="en-GB" dirty="0"/>
              <a:t>. </a:t>
            </a:r>
          </a:p>
          <a:p>
            <a:r>
              <a:rPr lang="en-GB" dirty="0"/>
              <a:t>The syntax is:</a:t>
            </a:r>
          </a:p>
          <a:p>
            <a:pPr lvl="1"/>
            <a:r>
              <a:rPr lang="en-GB" dirty="0" err="1"/>
              <a:t>Html.TextBox</a:t>
            </a:r>
            <a:r>
              <a:rPr lang="en-GB" b="1" dirty="0" err="1"/>
              <a:t>For</a:t>
            </a:r>
            <a:r>
              <a:rPr lang="en-GB" dirty="0"/>
              <a:t>(</a:t>
            </a:r>
            <a:r>
              <a:rPr lang="en-GB" dirty="0" err="1"/>
              <a:t>ModelExpression</a:t>
            </a:r>
            <a:r>
              <a:rPr lang="en-GB" dirty="0"/>
              <a:t>, object </a:t>
            </a:r>
            <a:r>
              <a:rPr lang="en-GB" dirty="0" err="1"/>
              <a:t>htmlExpressions</a:t>
            </a:r>
            <a:r>
              <a:rPr lang="en-GB" dirty="0"/>
              <a:t>)</a:t>
            </a:r>
          </a:p>
          <a:p>
            <a:pPr lvl="1"/>
            <a:r>
              <a:rPr lang="en-GB" dirty="0"/>
              <a:t>Uses </a:t>
            </a:r>
            <a:r>
              <a:rPr lang="en-GB" b="1" dirty="0"/>
              <a:t>Lambda Expressions </a:t>
            </a:r>
            <a:r>
              <a:rPr lang="en-GB" dirty="0"/>
              <a:t>to specify the model expression representing the property to display.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66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Strongly Typed HTML Helper Methods</a:t>
            </a:r>
            <a:br>
              <a:rPr lang="en-GB" dirty="0"/>
            </a:br>
            <a:r>
              <a:rPr lang="en-GB" sz="3600" dirty="0"/>
              <a:t>View Displaying Single Item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For example, in a view displaying a single model item (still using the Student model):</a:t>
            </a:r>
          </a:p>
          <a:p>
            <a:pPr marL="0" lvl="0" indent="0" eaLnBrk="0" fontAlgn="base" hangingPunct="0">
              <a:spcBef>
                <a:spcPts val="1200"/>
              </a:spcBef>
              <a:spcAft>
                <a:spcPts val="1200"/>
              </a:spcAft>
              <a:buClrTx/>
              <a:buSzTx/>
              <a:buNone/>
            </a:pPr>
            <a:r>
              <a:rPr lang="en-US" altLang="en-US" sz="24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US" altLang="en-US" sz="2400" dirty="0" err="1">
                <a:solidFill>
                  <a:srgbClr val="000000"/>
                </a:solidFill>
                <a:latin typeface="Consolas" panose="020B0609020204030204" pitchFamily="49" charset="0"/>
              </a:rPr>
              <a:t>Html.TextBox</a:t>
            </a:r>
            <a:r>
              <a:rPr lang="en-US" altLang="en-US" sz="24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For</a:t>
            </a:r>
            <a:r>
              <a:rPr lang="en-US" altLang="en-US" sz="2400" dirty="0">
                <a:solidFill>
                  <a:srgbClr val="000000"/>
                </a:solidFill>
                <a:latin typeface="Consolas" panose="020B0609020204030204" pitchFamily="49" charset="0"/>
              </a:rPr>
              <a:t>(model =&gt; </a:t>
            </a:r>
            <a:r>
              <a:rPr lang="en-US" altLang="en-US" sz="2400" dirty="0" err="1">
                <a:solidFill>
                  <a:srgbClr val="000000"/>
                </a:solidFill>
                <a:latin typeface="Consolas" panose="020B0609020204030204" pitchFamily="49" charset="0"/>
              </a:rPr>
              <a:t>model.StudentName</a:t>
            </a:r>
            <a:r>
              <a:rPr lang="en-US" altLang="en-US" sz="24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US" altLang="en-US" sz="2400" dirty="0">
                <a:solidFill>
                  <a:srgbClr val="0000FF"/>
                </a:solidFill>
                <a:latin typeface="Consolas" panose="020B0609020204030204" pitchFamily="49" charset="0"/>
              </a:rPr>
              <a:t>new</a:t>
            </a:r>
            <a:r>
              <a:rPr lang="en-US" altLang="en-US" sz="2400" dirty="0">
                <a:solidFill>
                  <a:srgbClr val="000000"/>
                </a:solidFill>
                <a:latin typeface="Consolas" panose="020B0609020204030204" pitchFamily="49" charset="0"/>
              </a:rPr>
              <a:t> {@</a:t>
            </a:r>
            <a:r>
              <a:rPr lang="en-US" altLang="en-US" sz="2400" dirty="0">
                <a:solidFill>
                  <a:srgbClr val="0000FF"/>
                </a:solidFill>
                <a:latin typeface="Consolas" panose="020B0609020204030204" pitchFamily="49" charset="0"/>
              </a:rPr>
              <a:t>class</a:t>
            </a:r>
            <a:r>
              <a:rPr lang="en-US" altLang="en-US" sz="2400" dirty="0">
                <a:solidFill>
                  <a:srgbClr val="000000"/>
                </a:solidFill>
                <a:latin typeface="Consolas" panose="020B0609020204030204" pitchFamily="49" charset="0"/>
              </a:rPr>
              <a:t> = </a:t>
            </a:r>
            <a:r>
              <a:rPr lang="en-US" altLang="en-US" sz="2400" dirty="0">
                <a:solidFill>
                  <a:srgbClr val="A31515"/>
                </a:solidFill>
                <a:latin typeface="Consolas" panose="020B0609020204030204" pitchFamily="49" charset="0"/>
              </a:rPr>
              <a:t>"form-control"</a:t>
            </a:r>
            <a:r>
              <a:rPr lang="en-US" altLang="en-US" sz="2400" dirty="0">
                <a:solidFill>
                  <a:srgbClr val="000000"/>
                </a:solidFill>
                <a:latin typeface="Consolas" panose="020B0609020204030204" pitchFamily="49" charset="0"/>
              </a:rPr>
              <a:t>});</a:t>
            </a:r>
            <a:endParaRPr lang="en-GB" sz="2400" dirty="0"/>
          </a:p>
          <a:p>
            <a:pPr lvl="1"/>
            <a:r>
              <a:rPr lang="en-GB" dirty="0"/>
              <a:t>In the Lambda expression, the input parameter, </a:t>
            </a:r>
            <a:r>
              <a:rPr lang="en-GB" b="1" dirty="0"/>
              <a:t>model</a:t>
            </a:r>
            <a:r>
              <a:rPr lang="en-GB" dirty="0"/>
              <a:t>, maps to the </a:t>
            </a:r>
            <a:r>
              <a:rPr lang="en-GB" b="1" dirty="0"/>
              <a:t>current Student model item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The expression on the right-side of the lambda operator returns the </a:t>
            </a:r>
            <a:r>
              <a:rPr lang="en-GB" b="1" dirty="0"/>
              <a:t>current </a:t>
            </a:r>
            <a:r>
              <a:rPr lang="en-GB" b="1" dirty="0" err="1"/>
              <a:t>StudentName</a:t>
            </a:r>
            <a:r>
              <a:rPr lang="en-GB" b="1" dirty="0"/>
              <a:t> property value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new {@class...} is specifying an additional HTML class attribute to use.</a:t>
            </a:r>
          </a:p>
          <a:p>
            <a:r>
              <a:rPr lang="en-GB" dirty="0"/>
              <a:t>Generates the same HTML on the earlier slide.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275856" y="2492896"/>
            <a:ext cx="4104456" cy="432048"/>
          </a:xfrm>
          <a:prstGeom prst="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772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Strongly Typed HTML Helper Methods</a:t>
            </a:r>
            <a:br>
              <a:rPr lang="en-GB" dirty="0"/>
            </a:br>
            <a:r>
              <a:rPr lang="en-GB" sz="3600" dirty="0"/>
              <a:t>View Displaying List of Items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In a view displaying a list of items, the model collection is defined as </a:t>
            </a:r>
            <a:r>
              <a:rPr lang="en-GB" b="1" dirty="0" err="1"/>
              <a:t>IEnumerable</a:t>
            </a:r>
            <a:r>
              <a:rPr lang="en-GB" b="1" dirty="0"/>
              <a:t>&lt;</a:t>
            </a:r>
            <a:r>
              <a:rPr lang="en-GB" b="1" dirty="0">
                <a:solidFill>
                  <a:schemeClr val="bg2">
                    <a:lumMod val="50000"/>
                  </a:schemeClr>
                </a:solidFill>
              </a:rPr>
              <a:t>Type</a:t>
            </a:r>
            <a:r>
              <a:rPr lang="en-GB" b="1" dirty="0"/>
              <a:t>&gt;</a:t>
            </a:r>
            <a:r>
              <a:rPr lang="en-GB" dirty="0"/>
              <a:t>.</a:t>
            </a:r>
          </a:p>
          <a:p>
            <a:r>
              <a:rPr lang="en-GB" dirty="0"/>
              <a:t>You loop through the collection and would use a strongly typed HTML Helper method as follows:</a:t>
            </a:r>
          </a:p>
          <a:p>
            <a:pPr marL="594360" lvl="2" indent="0">
              <a:buNone/>
            </a:pPr>
            <a:r>
              <a:rPr lang="sv-SE" sz="25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sv-SE" sz="2500" dirty="0">
                <a:solidFill>
                  <a:srgbClr val="0000FF"/>
                </a:solidFill>
                <a:latin typeface="Consolas" panose="020B0609020204030204" pitchFamily="49" charset="0"/>
              </a:rPr>
              <a:t>foreach</a:t>
            </a:r>
            <a:r>
              <a:rPr lang="sv-SE" sz="2500" dirty="0">
                <a:solidFill>
                  <a:srgbClr val="000000"/>
                </a:solidFill>
                <a:latin typeface="Consolas" panose="020B0609020204030204" pitchFamily="49" charset="0"/>
              </a:rPr>
              <a:t> (var </a:t>
            </a:r>
            <a:r>
              <a:rPr lang="sv-SE" sz="2500" b="1" dirty="0">
                <a:solidFill>
                  <a:srgbClr val="000000"/>
                </a:solidFill>
                <a:latin typeface="Consolas" panose="020B0609020204030204" pitchFamily="49" charset="0"/>
              </a:rPr>
              <a:t>item</a:t>
            </a:r>
            <a:r>
              <a:rPr lang="sv-SE" sz="25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v-SE" sz="2500" dirty="0">
                <a:solidFill>
                  <a:srgbClr val="0000FF"/>
                </a:solidFill>
                <a:latin typeface="Consolas" panose="020B0609020204030204" pitchFamily="49" charset="0"/>
              </a:rPr>
              <a:t>in</a:t>
            </a:r>
            <a:r>
              <a:rPr lang="sv-SE" sz="2500" dirty="0">
                <a:solidFill>
                  <a:srgbClr val="000000"/>
                </a:solidFill>
                <a:latin typeface="Consolas" panose="020B0609020204030204" pitchFamily="49" charset="0"/>
              </a:rPr>
              <a:t> Model) 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{ </a:t>
            </a:r>
            <a:b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	</a:t>
            </a:r>
            <a:r>
              <a:rPr lang="en-GB" sz="25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Html.DisplayFor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modelItem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 =&gt; </a:t>
            </a:r>
            <a:r>
              <a:rPr lang="en-GB" sz="25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item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.Title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  <a:b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	…</a:t>
            </a:r>
            <a:b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  <a:endParaRPr lang="en-GB" dirty="0"/>
          </a:p>
          <a:p>
            <a:pPr lvl="1"/>
            <a:r>
              <a:rPr lang="en-GB" b="1" dirty="0"/>
              <a:t>item</a:t>
            </a:r>
            <a:r>
              <a:rPr lang="en-GB" dirty="0"/>
              <a:t> is the looping variable containing the current model item in this example.</a:t>
            </a:r>
          </a:p>
          <a:p>
            <a:pPr lvl="1"/>
            <a:r>
              <a:rPr lang="en-GB" dirty="0"/>
              <a:t>Hmmm, do you notice anything?</a:t>
            </a:r>
          </a:p>
        </p:txBody>
      </p:sp>
      <p:sp>
        <p:nvSpPr>
          <p:cNvPr id="4" name="Rectangle 3"/>
          <p:cNvSpPr/>
          <p:nvPr/>
        </p:nvSpPr>
        <p:spPr>
          <a:xfrm>
            <a:off x="4283968" y="3573016"/>
            <a:ext cx="3744416" cy="449723"/>
          </a:xfrm>
          <a:prstGeom prst="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035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Strongly Typed HTML Helper Methods</a:t>
            </a:r>
            <a:br>
              <a:rPr lang="en-GB" dirty="0"/>
            </a:br>
            <a:r>
              <a:rPr lang="en-GB" sz="3600" dirty="0"/>
              <a:t>View Displaying List of Items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This was the loop and HTML helper method:</a:t>
            </a:r>
          </a:p>
          <a:p>
            <a:pPr marL="594360" lvl="2" indent="0">
              <a:buNone/>
            </a:pPr>
            <a:r>
              <a:rPr lang="sv-SE" sz="25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sv-SE" sz="2500" dirty="0">
                <a:solidFill>
                  <a:srgbClr val="0000FF"/>
                </a:solidFill>
                <a:latin typeface="Consolas" panose="020B0609020204030204" pitchFamily="49" charset="0"/>
              </a:rPr>
              <a:t>foreach</a:t>
            </a:r>
            <a:r>
              <a:rPr lang="sv-SE" sz="2500" dirty="0">
                <a:solidFill>
                  <a:srgbClr val="000000"/>
                </a:solidFill>
                <a:latin typeface="Consolas" panose="020B0609020204030204" pitchFamily="49" charset="0"/>
              </a:rPr>
              <a:t> (var </a:t>
            </a:r>
            <a:r>
              <a:rPr lang="sv-SE" sz="2500" b="1" dirty="0">
                <a:solidFill>
                  <a:srgbClr val="000000"/>
                </a:solidFill>
                <a:latin typeface="Consolas" panose="020B0609020204030204" pitchFamily="49" charset="0"/>
              </a:rPr>
              <a:t>item</a:t>
            </a:r>
            <a:r>
              <a:rPr lang="sv-SE" sz="25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sv-SE" sz="2500" dirty="0">
                <a:solidFill>
                  <a:srgbClr val="0000FF"/>
                </a:solidFill>
                <a:latin typeface="Consolas" panose="020B0609020204030204" pitchFamily="49" charset="0"/>
              </a:rPr>
              <a:t>in</a:t>
            </a:r>
            <a:r>
              <a:rPr lang="sv-SE" sz="2500" dirty="0">
                <a:solidFill>
                  <a:srgbClr val="000000"/>
                </a:solidFill>
                <a:latin typeface="Consolas" panose="020B0609020204030204" pitchFamily="49" charset="0"/>
              </a:rPr>
              <a:t> Model) 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{ </a:t>
            </a:r>
            <a:b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	</a:t>
            </a:r>
            <a:r>
              <a:rPr lang="en-GB" sz="25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Html.DisplayFor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modelItem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 =&gt; </a:t>
            </a:r>
            <a:r>
              <a:rPr lang="en-GB" sz="25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item</a:t>
            </a:r>
            <a:r>
              <a:rPr lang="en-GB" sz="2500" dirty="0" err="1">
                <a:solidFill>
                  <a:srgbClr val="000000"/>
                </a:solidFill>
                <a:latin typeface="Consolas" panose="020B0609020204030204" pitchFamily="49" charset="0"/>
              </a:rPr>
              <a:t>.Title</a:t>
            </a: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  <a:b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	…</a:t>
            </a:r>
            <a:b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25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  <a:endParaRPr lang="en-GB" sz="2800" dirty="0"/>
          </a:p>
          <a:p>
            <a:r>
              <a:rPr lang="en-GB" dirty="0"/>
              <a:t>In the Lambda expression:</a:t>
            </a:r>
          </a:p>
          <a:p>
            <a:pPr lvl="1"/>
            <a:r>
              <a:rPr lang="en-GB" dirty="0"/>
              <a:t>The input parameter on the left side, </a:t>
            </a:r>
            <a:r>
              <a:rPr lang="en-GB" dirty="0" err="1"/>
              <a:t>modelItem</a:t>
            </a:r>
            <a:r>
              <a:rPr lang="en-GB" dirty="0"/>
              <a:t>, is actually redundant.</a:t>
            </a:r>
          </a:p>
          <a:p>
            <a:pPr lvl="1"/>
            <a:r>
              <a:rPr lang="en-GB" dirty="0"/>
              <a:t>It actually uses the current looping variable, </a:t>
            </a:r>
            <a:r>
              <a:rPr lang="en-GB" b="1" dirty="0"/>
              <a:t>item</a:t>
            </a:r>
            <a:r>
              <a:rPr lang="en-GB" dirty="0"/>
              <a:t>, instead to select the property of interest.</a:t>
            </a:r>
          </a:p>
          <a:p>
            <a:pPr lvl="1"/>
            <a:r>
              <a:rPr lang="en-GB" dirty="0"/>
              <a:t>It is used in this way to conform to the syntax, otherwise you will get an error.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985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Tag Helpers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hlinkClick r:id="rId3"/>
              </a:rPr>
              <a:t>Tag Helpers</a:t>
            </a:r>
            <a:r>
              <a:rPr lang="en-GB" dirty="0"/>
              <a:t> were introduced in ASP.NET Core.</a:t>
            </a:r>
          </a:p>
          <a:p>
            <a:r>
              <a:rPr lang="en-GB" dirty="0"/>
              <a:t>They provide a more HTML-friendly development experience than the older, HTML Helpers.</a:t>
            </a:r>
          </a:p>
          <a:p>
            <a:pPr lvl="1"/>
            <a:r>
              <a:rPr lang="en-GB" dirty="0"/>
              <a:t>Use attributes to specify server-side properties.</a:t>
            </a:r>
          </a:p>
          <a:p>
            <a:pPr lvl="1"/>
            <a:r>
              <a:rPr lang="en-GB" dirty="0"/>
              <a:t>The attributes start with </a:t>
            </a:r>
            <a:r>
              <a:rPr lang="en-GB" b="1" dirty="0"/>
              <a:t>asp-</a:t>
            </a:r>
            <a:r>
              <a:rPr lang="en-GB" dirty="0"/>
              <a:t>.</a:t>
            </a:r>
          </a:p>
          <a:p>
            <a:r>
              <a:rPr lang="en-GB" dirty="0"/>
              <a:t>The </a:t>
            </a:r>
            <a:r>
              <a:rPr lang="en-GB" dirty="0">
                <a:hlinkClick r:id="rId4"/>
              </a:rPr>
              <a:t>predefined Tag Helpers</a:t>
            </a:r>
            <a:r>
              <a:rPr lang="en-GB" dirty="0"/>
              <a:t> are somewhat limited, but you can </a:t>
            </a:r>
            <a:r>
              <a:rPr lang="en-GB" dirty="0">
                <a:hlinkClick r:id="rId5"/>
              </a:rPr>
              <a:t>create custom tag helpers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Predefined Tag Helpers exist for most form controls</a:t>
            </a:r>
          </a:p>
          <a:p>
            <a:pPr lvl="1"/>
            <a:r>
              <a:rPr lang="en-GB" dirty="0"/>
              <a:t>For displaying data, you mostly have to either use HTML Helpers or create custom tag helpers.</a:t>
            </a:r>
          </a:p>
        </p:txBody>
      </p:sp>
    </p:spTree>
    <p:extLst>
      <p:ext uri="{BB962C8B-B14F-4D97-AF65-F5344CB8AC3E}">
        <p14:creationId xmlns:p14="http://schemas.microsoft.com/office/powerpoint/2010/main" val="68077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Tag Helpers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To create a text input field for the </a:t>
            </a:r>
            <a:r>
              <a:rPr lang="en-GB" dirty="0" err="1"/>
              <a:t>StudentName</a:t>
            </a:r>
            <a:r>
              <a:rPr lang="en-GB" dirty="0"/>
              <a:t> property.</a:t>
            </a:r>
          </a:p>
          <a:p>
            <a:pPr marL="685800" lvl="2" indent="0">
              <a:buNone/>
            </a:pP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input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asp-for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2400" dirty="0" err="1">
                <a:solidFill>
                  <a:srgbClr val="000000"/>
                </a:solidFill>
                <a:latin typeface="Consolas" panose="020B0609020204030204" pitchFamily="49" charset="0"/>
              </a:rPr>
              <a:t>StudentName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="form-control"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/&gt;</a:t>
            </a:r>
            <a:endParaRPr lang="en-GB" dirty="0"/>
          </a:p>
          <a:p>
            <a:r>
              <a:rPr lang="en-GB" dirty="0"/>
              <a:t>To create a corresponding label for the input field:</a:t>
            </a:r>
          </a:p>
          <a:p>
            <a:pPr marL="685800" lvl="2" indent="0">
              <a:buNone/>
            </a:pP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label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asp-for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2400" dirty="0" err="1">
                <a:solidFill>
                  <a:srgbClr val="000000"/>
                </a:solidFill>
                <a:latin typeface="Consolas" panose="020B0609020204030204" pitchFamily="49" charset="0"/>
              </a:rPr>
              <a:t>StudentName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="control-label"&gt;&lt;/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label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r>
              <a:rPr lang="en-GB" dirty="0"/>
              <a:t>To create a validation error message control:</a:t>
            </a:r>
          </a:p>
          <a:p>
            <a:pPr marL="685800" lvl="2" indent="0">
              <a:buNone/>
            </a:pP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span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asp-validation-for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2400" dirty="0" err="1">
                <a:solidFill>
                  <a:srgbClr val="000000"/>
                </a:solidFill>
                <a:latin typeface="Consolas" panose="020B0609020204030204" pitchFamily="49" charset="0"/>
              </a:rPr>
              <a:t>StudentName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="text-danger"&gt;&lt;/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span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483768" y="2420888"/>
            <a:ext cx="1296144" cy="432048"/>
          </a:xfrm>
          <a:prstGeom prst="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10553" y="4042420"/>
            <a:ext cx="1296144" cy="432048"/>
          </a:xfrm>
          <a:prstGeom prst="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339752" y="5286495"/>
            <a:ext cx="3096344" cy="432048"/>
          </a:xfrm>
          <a:prstGeom prst="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80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on Moodle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45848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12876</TotalTime>
  <Words>2053</Words>
  <Application>Microsoft Office PowerPoint</Application>
  <PresentationFormat>On-screen Show (4:3)</PresentationFormat>
  <Paragraphs>254</Paragraphs>
  <Slides>32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A First Look At Views and Controllers</vt:lpstr>
      <vt:lpstr>Today’s Lecture</vt:lpstr>
      <vt:lpstr>Question</vt:lpstr>
      <vt:lpstr>ASP.NET MVC Routing</vt:lpstr>
      <vt:lpstr>Routing in ASP.NET</vt:lpstr>
      <vt:lpstr>A Typical Data Model Controller</vt:lpstr>
      <vt:lpstr>A Typical Data Model Controller</vt:lpstr>
      <vt:lpstr>Controller Action Method Results</vt:lpstr>
      <vt:lpstr>Demo</vt:lpstr>
      <vt:lpstr>Exercise</vt:lpstr>
      <vt:lpstr>Is this better?</vt:lpstr>
      <vt:lpstr>Views</vt:lpstr>
      <vt:lpstr>ASP.NET Razor</vt:lpstr>
      <vt:lpstr>ASP.NET Razor</vt:lpstr>
      <vt:lpstr>ASP.NET Razor</vt:lpstr>
      <vt:lpstr>ASP.NET Razor</vt:lpstr>
      <vt:lpstr>Razor Syntax: some more examples</vt:lpstr>
      <vt:lpstr>ASP.NET Razor Syntax</vt:lpstr>
      <vt:lpstr>Views @model Directive</vt:lpstr>
      <vt:lpstr>Views @model Directive</vt:lpstr>
      <vt:lpstr>Generating HTML for Views</vt:lpstr>
      <vt:lpstr>HTML Helpers</vt:lpstr>
      <vt:lpstr>HTML Helpers</vt:lpstr>
      <vt:lpstr>HTML Helper Example: Ordinary</vt:lpstr>
      <vt:lpstr>Lambda Expressions</vt:lpstr>
      <vt:lpstr>Strongly Typed HTML Helper Methods</vt:lpstr>
      <vt:lpstr>Strongly Typed HTML Helper Methods View Displaying Single Item</vt:lpstr>
      <vt:lpstr>Strongly Typed HTML Helper Methods View Displaying List of Items</vt:lpstr>
      <vt:lpstr>Strongly Typed HTML Helper Methods View Displaying List of Items</vt:lpstr>
      <vt:lpstr>Tag Helpers</vt:lpstr>
      <vt:lpstr>Example Tag Helpers</vt:lpstr>
      <vt:lpstr>Lab 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1666</cp:revision>
  <cp:lastPrinted>2018-03-08T08:14:08Z</cp:lastPrinted>
  <dcterms:created xsi:type="dcterms:W3CDTF">2013-09-18T07:00:31Z</dcterms:created>
  <dcterms:modified xsi:type="dcterms:W3CDTF">2018-03-08T08:18:04Z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