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notesSlides/notesSlide2.xml" ContentType="application/vnd.openxmlformats-officedocument.presentationml.notesSl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ppt/theme/themeOverride81.xml" ContentType="application/vnd.openxmlformats-officedocument.themeOverride+xml"/>
  <Override PartName="/ppt/theme/themeOverride82.xml" ContentType="application/vnd.openxmlformats-officedocument.themeOverride+xml"/>
  <Override PartName="/ppt/theme/themeOverride83.xml" ContentType="application/vnd.openxmlformats-officedocument.themeOverride+xml"/>
  <Override PartName="/ppt/theme/themeOverride84.xml" ContentType="application/vnd.openxmlformats-officedocument.themeOverride+xml"/>
  <Override PartName="/ppt/theme/themeOverride85.xml" ContentType="application/vnd.openxmlformats-officedocument.themeOverride+xml"/>
  <Override PartName="/ppt/theme/themeOverride86.xml" ContentType="application/vnd.openxmlformats-officedocument.themeOverride+xml"/>
  <Override PartName="/ppt/theme/themeOverride87.xml" ContentType="application/vnd.openxmlformats-officedocument.themeOverride+xml"/>
  <Override PartName="/ppt/theme/themeOverride88.xml" ContentType="application/vnd.openxmlformats-officedocument.themeOverride+xml"/>
  <Override PartName="/ppt/theme/themeOverride89.xml" ContentType="application/vnd.openxmlformats-officedocument.themeOverride+xml"/>
  <Override PartName="/ppt/theme/themeOverride90.xml" ContentType="application/vnd.openxmlformats-officedocument.themeOverride+xml"/>
  <Override PartName="/ppt/theme/themeOverride91.xml" ContentType="application/vnd.openxmlformats-officedocument.themeOverride+xml"/>
  <Override PartName="/ppt/theme/themeOverride92.xml" ContentType="application/vnd.openxmlformats-officedocument.themeOverride+xml"/>
  <Override PartName="/ppt/theme/themeOverride93.xml" ContentType="application/vnd.openxmlformats-officedocument.themeOverride+xml"/>
  <Override PartName="/ppt/theme/themeOverride94.xml" ContentType="application/vnd.openxmlformats-officedocument.themeOverride+xml"/>
  <Override PartName="/ppt/theme/themeOverride95.xml" ContentType="application/vnd.openxmlformats-officedocument.themeOverride+xml"/>
  <Override PartName="/ppt/theme/themeOverride96.xml" ContentType="application/vnd.openxmlformats-officedocument.themeOverride+xml"/>
  <Override PartName="/ppt/theme/themeOverride97.xml" ContentType="application/vnd.openxmlformats-officedocument.themeOverride+xml"/>
  <Override PartName="/ppt/theme/themeOverride98.xml" ContentType="application/vnd.openxmlformats-officedocument.themeOverride+xml"/>
  <Override PartName="/ppt/theme/themeOverride99.xml" ContentType="application/vnd.openxmlformats-officedocument.themeOverride+xml"/>
  <Override PartName="/ppt/theme/themeOverride100.xml" ContentType="application/vnd.openxmlformats-officedocument.themeOverride+xml"/>
  <Override PartName="/ppt/theme/themeOverride101.xml" ContentType="application/vnd.openxmlformats-officedocument.themeOverride+xml"/>
  <Override PartName="/ppt/theme/themeOverride102.xml" ContentType="application/vnd.openxmlformats-officedocument.themeOverride+xml"/>
  <Override PartName="/ppt/theme/themeOverride103.xml" ContentType="application/vnd.openxmlformats-officedocument.themeOverride+xml"/>
  <Override PartName="/ppt/theme/themeOverride104.xml" ContentType="application/vnd.openxmlformats-officedocument.themeOverride+xml"/>
  <Override PartName="/ppt/theme/themeOverride105.xml" ContentType="application/vnd.openxmlformats-officedocument.themeOverride+xml"/>
  <Override PartName="/ppt/theme/themeOverride106.xml" ContentType="application/vnd.openxmlformats-officedocument.themeOverride+xml"/>
  <Override PartName="/ppt/theme/themeOverride107.xml" ContentType="application/vnd.openxmlformats-officedocument.themeOverride+xml"/>
  <Override PartName="/ppt/theme/themeOverride108.xml" ContentType="application/vnd.openxmlformats-officedocument.themeOverride+xml"/>
  <Override PartName="/ppt/theme/themeOverride109.xml" ContentType="application/vnd.openxmlformats-officedocument.themeOverride+xml"/>
  <Override PartName="/ppt/theme/themeOverride110.xml" ContentType="application/vnd.openxmlformats-officedocument.themeOverride+xml"/>
  <Override PartName="/ppt/theme/themeOverride111.xml" ContentType="application/vnd.openxmlformats-officedocument.themeOverride+xml"/>
  <Override PartName="/ppt/theme/themeOverride112.xml" ContentType="application/vnd.openxmlformats-officedocument.themeOverride+xml"/>
  <Override PartName="/ppt/theme/themeOverride113.xml" ContentType="application/vnd.openxmlformats-officedocument.themeOverride+xml"/>
  <Override PartName="/ppt/theme/themeOverride114.xml" ContentType="application/vnd.openxmlformats-officedocument.themeOverride+xml"/>
  <Override PartName="/ppt/theme/themeOverride115.xml" ContentType="application/vnd.openxmlformats-officedocument.themeOverride+xml"/>
  <Override PartName="/ppt/theme/themeOverride116.xml" ContentType="application/vnd.openxmlformats-officedocument.themeOverride+xml"/>
  <Override PartName="/ppt/theme/themeOverride117.xml" ContentType="application/vnd.openxmlformats-officedocument.themeOverride+xml"/>
  <Override PartName="/ppt/theme/themeOverride118.xml" ContentType="application/vnd.openxmlformats-officedocument.themeOverride+xml"/>
  <Override PartName="/ppt/theme/themeOverride119.xml" ContentType="application/vnd.openxmlformats-officedocument.themeOverride+xml"/>
  <Override PartName="/ppt/theme/themeOverride120.xml" ContentType="application/vnd.openxmlformats-officedocument.themeOverride+xml"/>
  <Override PartName="/ppt/notesSlides/notesSlide3.xml" ContentType="application/vnd.openxmlformats-officedocument.presentationml.notesSlide+xml"/>
  <Override PartName="/ppt/theme/themeOverride121.xml" ContentType="application/vnd.openxmlformats-officedocument.themeOverride+xml"/>
  <Override PartName="/ppt/notesSlides/notesSlide4.xml" ContentType="application/vnd.openxmlformats-officedocument.presentationml.notesSlide+xml"/>
  <Override PartName="/ppt/theme/themeOverride122.xml" ContentType="application/vnd.openxmlformats-officedocument.themeOverride+xml"/>
  <Override PartName="/ppt/theme/themeOverride123.xml" ContentType="application/vnd.openxmlformats-officedocument.themeOverride+xml"/>
  <Override PartName="/ppt/theme/themeOverride124.xml" ContentType="application/vnd.openxmlformats-officedocument.themeOverride+xml"/>
  <Override PartName="/ppt/theme/themeOverride125.xml" ContentType="application/vnd.openxmlformats-officedocument.themeOverride+xml"/>
  <Override PartName="/ppt/theme/themeOverride126.xml" ContentType="application/vnd.openxmlformats-officedocument.themeOverride+xml"/>
  <Override PartName="/ppt/theme/themeOverride127.xml" ContentType="application/vnd.openxmlformats-officedocument.themeOverride+xml"/>
  <Override PartName="/ppt/notesSlides/notesSlide5.xml" ContentType="application/vnd.openxmlformats-officedocument.presentationml.notesSlide+xml"/>
  <Override PartName="/ppt/theme/themeOverride128.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1"/>
  </p:notesMasterIdLst>
  <p:sldIdLst>
    <p:sldId id="256" r:id="rId2"/>
    <p:sldId id="438" r:id="rId3"/>
    <p:sldId id="571" r:id="rId4"/>
    <p:sldId id="560" r:id="rId5"/>
    <p:sldId id="561" r:id="rId6"/>
    <p:sldId id="570" r:id="rId7"/>
    <p:sldId id="327" r:id="rId8"/>
    <p:sldId id="492" r:id="rId9"/>
    <p:sldId id="563" r:id="rId10"/>
    <p:sldId id="564" r:id="rId11"/>
    <p:sldId id="565" r:id="rId12"/>
    <p:sldId id="567" r:id="rId13"/>
    <p:sldId id="516" r:id="rId14"/>
    <p:sldId id="440" r:id="rId15"/>
    <p:sldId id="584" r:id="rId16"/>
    <p:sldId id="517" r:id="rId17"/>
    <p:sldId id="441" r:id="rId18"/>
    <p:sldId id="518" r:id="rId19"/>
    <p:sldId id="582" r:id="rId20"/>
    <p:sldId id="583" r:id="rId21"/>
    <p:sldId id="585" r:id="rId22"/>
    <p:sldId id="590" r:id="rId23"/>
    <p:sldId id="586" r:id="rId24"/>
    <p:sldId id="587" r:id="rId25"/>
    <p:sldId id="581" r:id="rId26"/>
    <p:sldId id="591" r:id="rId27"/>
    <p:sldId id="592" r:id="rId28"/>
    <p:sldId id="594" r:id="rId29"/>
    <p:sldId id="597" r:id="rId30"/>
    <p:sldId id="595" r:id="rId31"/>
    <p:sldId id="596" r:id="rId32"/>
    <p:sldId id="598" r:id="rId33"/>
    <p:sldId id="471" r:id="rId34"/>
    <p:sldId id="460" r:id="rId35"/>
    <p:sldId id="470" r:id="rId36"/>
    <p:sldId id="472" r:id="rId37"/>
    <p:sldId id="474" r:id="rId38"/>
    <p:sldId id="473" r:id="rId39"/>
    <p:sldId id="637" r:id="rId40"/>
    <p:sldId id="638" r:id="rId41"/>
    <p:sldId id="639" r:id="rId42"/>
    <p:sldId id="640" r:id="rId43"/>
    <p:sldId id="641" r:id="rId44"/>
    <p:sldId id="642" r:id="rId45"/>
    <p:sldId id="643" r:id="rId46"/>
    <p:sldId id="644" r:id="rId47"/>
    <p:sldId id="599" r:id="rId48"/>
    <p:sldId id="600" r:id="rId49"/>
    <p:sldId id="601" r:id="rId50"/>
    <p:sldId id="602" r:id="rId51"/>
    <p:sldId id="604" r:id="rId52"/>
    <p:sldId id="605" r:id="rId53"/>
    <p:sldId id="645" r:id="rId54"/>
    <p:sldId id="646" r:id="rId55"/>
    <p:sldId id="647" r:id="rId56"/>
    <p:sldId id="648" r:id="rId57"/>
    <p:sldId id="649" r:id="rId58"/>
    <p:sldId id="650" r:id="rId59"/>
    <p:sldId id="651" r:id="rId60"/>
    <p:sldId id="652" r:id="rId61"/>
    <p:sldId id="653" r:id="rId62"/>
    <p:sldId id="654" r:id="rId63"/>
    <p:sldId id="655" r:id="rId64"/>
    <p:sldId id="656" r:id="rId65"/>
    <p:sldId id="657" r:id="rId66"/>
    <p:sldId id="658" r:id="rId67"/>
    <p:sldId id="659" r:id="rId68"/>
    <p:sldId id="660" r:id="rId69"/>
    <p:sldId id="661" r:id="rId70"/>
    <p:sldId id="663" r:id="rId71"/>
    <p:sldId id="606" r:id="rId72"/>
    <p:sldId id="607" r:id="rId73"/>
    <p:sldId id="616" r:id="rId74"/>
    <p:sldId id="610" r:id="rId75"/>
    <p:sldId id="608" r:id="rId76"/>
    <p:sldId id="664" r:id="rId77"/>
    <p:sldId id="665" r:id="rId78"/>
    <p:sldId id="666" r:id="rId79"/>
    <p:sldId id="667" r:id="rId80"/>
    <p:sldId id="668" r:id="rId81"/>
    <p:sldId id="670" r:id="rId82"/>
    <p:sldId id="671" r:id="rId83"/>
    <p:sldId id="672" r:id="rId84"/>
    <p:sldId id="673" r:id="rId85"/>
    <p:sldId id="674" r:id="rId86"/>
    <p:sldId id="669" r:id="rId87"/>
    <p:sldId id="617" r:id="rId88"/>
    <p:sldId id="577" r:id="rId89"/>
    <p:sldId id="578" r:id="rId90"/>
    <p:sldId id="579" r:id="rId91"/>
    <p:sldId id="580" r:id="rId92"/>
    <p:sldId id="634" r:id="rId93"/>
    <p:sldId id="609" r:id="rId94"/>
    <p:sldId id="611" r:id="rId95"/>
    <p:sldId id="635" r:id="rId96"/>
    <p:sldId id="620" r:id="rId97"/>
    <p:sldId id="613" r:id="rId98"/>
    <p:sldId id="496" r:id="rId99"/>
    <p:sldId id="505" r:id="rId100"/>
    <p:sldId id="506" r:id="rId101"/>
    <p:sldId id="636" r:id="rId102"/>
    <p:sldId id="507" r:id="rId103"/>
    <p:sldId id="508" r:id="rId104"/>
    <p:sldId id="509" r:id="rId105"/>
    <p:sldId id="510" r:id="rId106"/>
    <p:sldId id="628" r:id="rId107"/>
    <p:sldId id="622" r:id="rId108"/>
    <p:sldId id="627" r:id="rId109"/>
    <p:sldId id="626" r:id="rId110"/>
    <p:sldId id="623" r:id="rId111"/>
    <p:sldId id="621" r:id="rId112"/>
    <p:sldId id="329" r:id="rId113"/>
    <p:sldId id="629" r:id="rId114"/>
    <p:sldId id="497" r:id="rId115"/>
    <p:sldId id="630" r:id="rId116"/>
    <p:sldId id="446" r:id="rId117"/>
    <p:sldId id="447" r:id="rId118"/>
    <p:sldId id="501" r:id="rId119"/>
    <p:sldId id="502" r:id="rId120"/>
    <p:sldId id="503" r:id="rId121"/>
    <p:sldId id="523" r:id="rId122"/>
    <p:sldId id="351" r:id="rId123"/>
    <p:sldId id="448" r:id="rId124"/>
    <p:sldId id="632" r:id="rId125"/>
    <p:sldId id="633" r:id="rId126"/>
    <p:sldId id="631" r:id="rId127"/>
    <p:sldId id="483" r:id="rId128"/>
    <p:sldId id="522" r:id="rId129"/>
    <p:sldId id="445" r:id="rId130"/>
  </p:sldIdLst>
  <p:sldSz cx="12192000" cy="6858000"/>
  <p:notesSz cx="6858000" cy="9144000"/>
  <p:embeddedFontLst>
    <p:embeddedFont>
      <p:font typeface="Calibri" panose="020F0502020204030204" pitchFamily="34" charset="0"/>
      <p:regular r:id="rId132"/>
      <p:bold r:id="rId133"/>
      <p:italic r:id="rId134"/>
      <p:boldItalic r:id="rId135"/>
    </p:embeddedFont>
    <p:embeddedFont>
      <p:font typeface="SimSun" panose="02010600030101010101" pitchFamily="2" charset="-122"/>
      <p:regular r:id="rId136"/>
    </p:embeddedFont>
    <p:embeddedFont>
      <p:font typeface="Calibri Light" panose="020F0302020204030204" pitchFamily="34" charset="0"/>
      <p:regular r:id="rId137"/>
      <p:italic r:id="rId138"/>
    </p:embeddedFont>
    <p:embeddedFont>
      <p:font typeface="SimSun" panose="02010600030101010101" pitchFamily="2" charset="-122"/>
      <p:regular r:id="rId136"/>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ngmiao shi" initials="ss" lastIdx="4" clrIdx="0">
    <p:extLst>
      <p:ext uri="{19B8F6BF-5375-455C-9EA6-DF929625EA0E}">
        <p15:presenceInfo xmlns:p15="http://schemas.microsoft.com/office/powerpoint/2012/main" userId="77150279aade0da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CA764"/>
    <a:srgbClr val="0000CC"/>
    <a:srgbClr val="EA34E6"/>
    <a:srgbClr val="ED7D31"/>
    <a:srgbClr val="92412E"/>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938" autoAdjust="0"/>
    <p:restoredTop sz="87116" autoAdjust="0"/>
  </p:normalViewPr>
  <p:slideViewPr>
    <p:cSldViewPr snapToGrid="0">
      <p:cViewPr varScale="1">
        <p:scale>
          <a:sx n="53" d="100"/>
          <a:sy n="53" d="100"/>
        </p:scale>
        <p:origin x="246" y="24"/>
      </p:cViewPr>
      <p:guideLst/>
    </p:cSldViewPr>
  </p:slideViewPr>
  <p:notesTextViewPr>
    <p:cViewPr>
      <p:scale>
        <a:sx n="1" d="1"/>
        <a:sy n="1" d="1"/>
      </p:scale>
      <p:origin x="0" y="0"/>
    </p:cViewPr>
  </p:notesTextViewPr>
  <p:sorterViewPr>
    <p:cViewPr>
      <p:scale>
        <a:sx n="103" d="100"/>
        <a:sy n="103" d="100"/>
      </p:scale>
      <p:origin x="0" y="0"/>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font" Target="fonts/font7.fntdata"/><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font" Target="fonts/font3.fntdata"/><Relationship Id="rId139" Type="http://schemas.openxmlformats.org/officeDocument/2006/relationships/commentAuthors" Target="commentAuthor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font" Target="fonts/font4.fntdata"/><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notesMaster" Target="notesMasters/notesMaster1.xml"/><Relationship Id="rId136" Type="http://schemas.openxmlformats.org/officeDocument/2006/relationships/font" Target="fonts/font5.fntdata"/><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theme" Target="theme/theme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font" Target="fonts/font6.fntdata"/><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font" Target="fonts/font1.fntdata"/><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font" Target="fonts/font2.fntdata"/><Relationship Id="rId16" Type="http://schemas.openxmlformats.org/officeDocument/2006/relationships/slide" Target="slides/slide1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6DAAD5-C8D6-4F3E-A9C3-7D3DB1E4FFCA}" type="datetimeFigureOut">
              <a:rPr lang="zh-CN" altLang="en-US" smtClean="0"/>
              <a:t>2020/5/10</a:t>
            </a:fld>
            <a:endParaRPr lang="zh-CN"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CE3E62-2FAA-4D8C-BFB6-0196F93EA5AF}" type="slidenum">
              <a:rPr lang="zh-CN" altLang="en-US" smtClean="0"/>
              <a:t>‹#›</a:t>
            </a:fld>
            <a:endParaRPr lang="zh-CN" altLang="en-US"/>
          </a:p>
        </p:txBody>
      </p:sp>
    </p:spTree>
    <p:extLst>
      <p:ext uri="{BB962C8B-B14F-4D97-AF65-F5344CB8AC3E}">
        <p14:creationId xmlns:p14="http://schemas.microsoft.com/office/powerpoint/2010/main" val="708977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1</a:t>
            </a:fld>
            <a:endParaRPr lang="zh-CN" altLang="en-US"/>
          </a:p>
        </p:txBody>
      </p:sp>
    </p:spTree>
    <p:extLst>
      <p:ext uri="{BB962C8B-B14F-4D97-AF65-F5344CB8AC3E}">
        <p14:creationId xmlns:p14="http://schemas.microsoft.com/office/powerpoint/2010/main" val="3944671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12</a:t>
            </a:fld>
            <a:endParaRPr lang="zh-CN" altLang="en-US"/>
          </a:p>
        </p:txBody>
      </p:sp>
    </p:spTree>
    <p:extLst>
      <p:ext uri="{BB962C8B-B14F-4D97-AF65-F5344CB8AC3E}">
        <p14:creationId xmlns:p14="http://schemas.microsoft.com/office/powerpoint/2010/main" val="1359563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121</a:t>
            </a:fld>
            <a:endParaRPr lang="zh-CN" altLang="en-US"/>
          </a:p>
        </p:txBody>
      </p:sp>
    </p:spTree>
    <p:extLst>
      <p:ext uri="{BB962C8B-B14F-4D97-AF65-F5344CB8AC3E}">
        <p14:creationId xmlns:p14="http://schemas.microsoft.com/office/powerpoint/2010/main" val="1564800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122</a:t>
            </a:fld>
            <a:endParaRPr lang="zh-CN" altLang="en-US"/>
          </a:p>
        </p:txBody>
      </p:sp>
    </p:spTree>
    <p:extLst>
      <p:ext uri="{BB962C8B-B14F-4D97-AF65-F5344CB8AC3E}">
        <p14:creationId xmlns:p14="http://schemas.microsoft.com/office/powerpoint/2010/main" val="4047137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128</a:t>
            </a:fld>
            <a:endParaRPr lang="zh-CN" altLang="en-US"/>
          </a:p>
        </p:txBody>
      </p:sp>
    </p:spTree>
    <p:extLst>
      <p:ext uri="{BB962C8B-B14F-4D97-AF65-F5344CB8AC3E}">
        <p14:creationId xmlns:p14="http://schemas.microsoft.com/office/powerpoint/2010/main" val="32433348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122363"/>
            <a:ext cx="9144000" cy="2387600"/>
          </a:xfrm>
        </p:spPr>
        <p:txBody>
          <a:bodyPr anchor="b"/>
          <a:lstStyle>
            <a:lvl1pPr algn="ctr">
              <a:defRPr sz="6000"/>
            </a:lvl1pPr>
          </a:lstStyle>
          <a:p>
            <a:r>
              <a:rPr lang="zh-TW" altLang="en-US" smtClean="0"/>
              <a:t>按一下以編輯母片標題樣式</a:t>
            </a:r>
            <a:endParaRPr lang="zh-CN" altLang="en-US"/>
          </a:p>
        </p:txBody>
      </p:sp>
      <p:sp>
        <p:nvSpPr>
          <p:cNvPr id="3" name="副標題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smtClean="0"/>
              <a:t>按一下以編輯母片副標題樣式</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2020/5/10</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34546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2020/5/10</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545013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0" y="1709738"/>
            <a:ext cx="10515600" cy="2852737"/>
          </a:xfrm>
        </p:spPr>
        <p:txBody>
          <a:bodyPr anchor="b"/>
          <a:lstStyle>
            <a:lvl1pPr>
              <a:defRPr sz="6000"/>
            </a:lvl1p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2020/5/10</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4095723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sz="half" idx="1"/>
          </p:nvPr>
        </p:nvSpPr>
        <p:spPr>
          <a:xfrm>
            <a:off x="838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內容版面配置區 3"/>
          <p:cNvSpPr>
            <a:spLocks noGrp="1"/>
          </p:cNvSpPr>
          <p:nvPr>
            <p:ph sz="half" idx="2"/>
          </p:nvPr>
        </p:nvSpPr>
        <p:spPr>
          <a:xfrm>
            <a:off x="6172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2020/5/10</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2953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39788" y="365125"/>
            <a:ext cx="10515600" cy="1325563"/>
          </a:xfrm>
        </p:spPr>
        <p:txBody>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839788" y="2505075"/>
            <a:ext cx="5157787"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文字版面配置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6172200" y="2505075"/>
            <a:ext cx="5183188"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7" name="日期版面配置區 6"/>
          <p:cNvSpPr>
            <a:spLocks noGrp="1"/>
          </p:cNvSpPr>
          <p:nvPr>
            <p:ph type="dt" sz="half" idx="10"/>
          </p:nvPr>
        </p:nvSpPr>
        <p:spPr/>
        <p:txBody>
          <a:bodyPr/>
          <a:lstStyle/>
          <a:p>
            <a:fld id="{EB347D6C-4A53-4F16-88AD-11C548EF0F39}" type="datetimeFigureOut">
              <a:rPr lang="zh-CN" altLang="en-US" smtClean="0"/>
              <a:t>2020/5/10</a:t>
            </a:fld>
            <a:endParaRPr lang="zh-CN" altLang="en-US"/>
          </a:p>
        </p:txBody>
      </p:sp>
      <p:sp>
        <p:nvSpPr>
          <p:cNvPr id="8" name="頁尾版面配置區 7"/>
          <p:cNvSpPr>
            <a:spLocks noGrp="1"/>
          </p:cNvSpPr>
          <p:nvPr>
            <p:ph type="ftr" sz="quarter" idx="11"/>
          </p:nvPr>
        </p:nvSpPr>
        <p:spPr/>
        <p:txBody>
          <a:bodyPr/>
          <a:lstStyle/>
          <a:p>
            <a:endParaRPr lang="zh-CN" altLang="en-US"/>
          </a:p>
        </p:txBody>
      </p:sp>
      <p:sp>
        <p:nvSpPr>
          <p:cNvPr id="9" name="投影片編號版面配置區 8"/>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505642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日期版面配置區 2"/>
          <p:cNvSpPr>
            <a:spLocks noGrp="1"/>
          </p:cNvSpPr>
          <p:nvPr>
            <p:ph type="dt" sz="half" idx="10"/>
          </p:nvPr>
        </p:nvSpPr>
        <p:spPr/>
        <p:txBody>
          <a:bodyPr/>
          <a:lstStyle/>
          <a:p>
            <a:fld id="{EB347D6C-4A53-4F16-88AD-11C548EF0F39}" type="datetimeFigureOut">
              <a:rPr lang="zh-CN" altLang="en-US" smtClean="0"/>
              <a:t>2020/5/10</a:t>
            </a:fld>
            <a:endParaRPr lang="zh-CN" altLang="en-US"/>
          </a:p>
        </p:txBody>
      </p:sp>
      <p:sp>
        <p:nvSpPr>
          <p:cNvPr id="4" name="頁尾版面配置區 3"/>
          <p:cNvSpPr>
            <a:spLocks noGrp="1"/>
          </p:cNvSpPr>
          <p:nvPr>
            <p:ph type="ftr" sz="quarter" idx="11"/>
          </p:nvPr>
        </p:nvSpPr>
        <p:spPr/>
        <p:txBody>
          <a:bodyPr/>
          <a:lstStyle/>
          <a:p>
            <a:endParaRPr lang="zh-CN" altLang="en-US"/>
          </a:p>
        </p:txBody>
      </p:sp>
      <p:sp>
        <p:nvSpPr>
          <p:cNvPr id="5" name="投影片編號版面配置區 4"/>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3465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EB347D6C-4A53-4F16-88AD-11C548EF0F39}" type="datetimeFigureOut">
              <a:rPr lang="zh-CN" altLang="en-US" smtClean="0"/>
              <a:t>2020/5/10</a:t>
            </a:fld>
            <a:endParaRPr lang="zh-CN" altLang="en-US"/>
          </a:p>
        </p:txBody>
      </p:sp>
      <p:sp>
        <p:nvSpPr>
          <p:cNvPr id="3" name="頁尾版面配置區 2"/>
          <p:cNvSpPr>
            <a:spLocks noGrp="1"/>
          </p:cNvSpPr>
          <p:nvPr>
            <p:ph type="ftr" sz="quarter" idx="11"/>
          </p:nvPr>
        </p:nvSpPr>
        <p:spPr/>
        <p:txBody>
          <a:bodyPr/>
          <a:lstStyle/>
          <a:p>
            <a:endParaRPr lang="zh-CN" altLang="en-US"/>
          </a:p>
        </p:txBody>
      </p:sp>
      <p:sp>
        <p:nvSpPr>
          <p:cNvPr id="4" name="投影片編號版面配置區 3"/>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933714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內容版面配置區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2020/5/10</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95896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圖片版面配置區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2020/5/10</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3391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2020/5/10</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53085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24900" y="365125"/>
            <a:ext cx="2628900" cy="5811838"/>
          </a:xfrm>
        </p:spPr>
        <p:txBody>
          <a:bodyPr vert="eaVert"/>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a:xfrm>
            <a:off x="838200" y="365125"/>
            <a:ext cx="7734300" cy="5811838"/>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2020/5/10</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41193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347D6C-4A53-4F16-88AD-11C548EF0F39}" type="datetimeFigureOut">
              <a:rPr lang="zh-CN" altLang="en-US" smtClean="0"/>
              <a:t>2020/5/10</a:t>
            </a:fld>
            <a:endParaRPr lang="zh-CN" altLang="en-US"/>
          </a:p>
        </p:txBody>
      </p:sp>
      <p:sp>
        <p:nvSpPr>
          <p:cNvPr id="5" name="頁尾版面配置區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投影片編號版面配置區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57266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25.xml"/><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28.xml"/><Relationship Id="rId4" Type="http://schemas.openxmlformats.org/officeDocument/2006/relationships/image" Target="../media/image16.png"/></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hemeOverride" Target="../theme/themeOverride36.xml"/><Relationship Id="rId4" Type="http://schemas.openxmlformats.org/officeDocument/2006/relationships/image" Target="../media/image18.png"/></Relationships>
</file>

<file path=ppt/slides/_rels/slide3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slideLayout" Target="../slideLayouts/slideLayout2.xml"/><Relationship Id="rId1" Type="http://schemas.openxmlformats.org/officeDocument/2006/relationships/themeOverride" Target="../theme/themeOverride43.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5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slideLayout" Target="../slideLayouts/slideLayout2.xml"/><Relationship Id="rId1" Type="http://schemas.openxmlformats.org/officeDocument/2006/relationships/themeOverride" Target="../theme/themeOverride50.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5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slideLayout" Target="../slideLayouts/slideLayout2.xml"/><Relationship Id="rId1" Type="http://schemas.openxmlformats.org/officeDocument/2006/relationships/themeOverride" Target="../theme/themeOverride55.xml"/><Relationship Id="rId4" Type="http://schemas.openxmlformats.org/officeDocument/2006/relationships/image" Target="../media/image37.png"/></Relationships>
</file>

<file path=ppt/slides/_rels/slide5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5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slideLayout" Target="../slideLayouts/slideLayout2.xml"/><Relationship Id="rId1" Type="http://schemas.openxmlformats.org/officeDocument/2006/relationships/themeOverride" Target="../theme/themeOverride58.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6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slideLayout" Target="../slideLayouts/slideLayout2.xml"/><Relationship Id="rId1" Type="http://schemas.openxmlformats.org/officeDocument/2006/relationships/themeOverride" Target="../theme/themeOverride59.xml"/><Relationship Id="rId4" Type="http://schemas.openxmlformats.org/officeDocument/2006/relationships/image" Target="../media/image44.png"/></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6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8.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7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8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_rels/slide8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1.xml"/></Relationships>
</file>

<file path=ppt/slides/_rels/slide8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2.xml"/></Relationships>
</file>

<file path=ppt/slides/_rels/slide8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3.xml"/></Relationships>
</file>

<file path=ppt/slides/_rels/slide8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4.xml"/></Relationships>
</file>

<file path=ppt/slides/_rels/slide8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5.xml"/></Relationships>
</file>

<file path=ppt/slides/_rels/slide8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6.xml"/></Relationships>
</file>

<file path=ppt/slides/_rels/slide8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7.xml"/></Relationships>
</file>

<file path=ppt/slides/_rels/slide8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slideLayout" Target="../slideLayouts/slideLayout2.xml"/><Relationship Id="rId1" Type="http://schemas.openxmlformats.org/officeDocument/2006/relationships/themeOverride" Target="../theme/themeOverride88.xml"/></Relationships>
</file>

<file path=ppt/slides/_rels/slide9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9.xml"/></Relationships>
</file>

<file path=ppt/slides/_rels/slide9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0.xml"/></Relationships>
</file>

<file path=ppt/slides/_rels/slide9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slideLayout" Target="../slideLayouts/slideLayout2.xml"/><Relationship Id="rId1" Type="http://schemas.openxmlformats.org/officeDocument/2006/relationships/themeOverride" Target="../theme/themeOverride91.xml"/><Relationship Id="rId5" Type="http://schemas.openxmlformats.org/officeDocument/2006/relationships/image" Target="../media/image53.png"/><Relationship Id="rId4" Type="http://schemas.openxmlformats.org/officeDocument/2006/relationships/image" Target="../media/image52.png"/></Relationships>
</file>

<file path=ppt/slides/_rels/slide9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slideLayout" Target="../slideLayouts/slideLayout2.xml"/><Relationship Id="rId1" Type="http://schemas.openxmlformats.org/officeDocument/2006/relationships/themeOverride" Target="../theme/themeOverride92.xml"/><Relationship Id="rId4" Type="http://schemas.openxmlformats.org/officeDocument/2006/relationships/image" Target="../media/image55.png"/></Relationships>
</file>

<file path=ppt/slides/_rels/slide9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slideLayout" Target="../slideLayouts/slideLayout2.xml"/><Relationship Id="rId1" Type="http://schemas.openxmlformats.org/officeDocument/2006/relationships/themeOverride" Target="../theme/themeOverride93.xml"/></Relationships>
</file>

<file path=ppt/slides/_rels/slide9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slideLayout" Target="../slideLayouts/slideLayout2.xml"/><Relationship Id="rId1" Type="http://schemas.openxmlformats.org/officeDocument/2006/relationships/themeOverride" Target="../theme/themeOverride94.xml"/></Relationships>
</file>

<file path=ppt/slides/_rels/slide9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slideLayout" Target="../slideLayouts/slideLayout2.xml"/><Relationship Id="rId1" Type="http://schemas.openxmlformats.org/officeDocument/2006/relationships/themeOverride" Target="../theme/themeOverride95.xml"/><Relationship Id="rId4" Type="http://schemas.openxmlformats.org/officeDocument/2006/relationships/image" Target="../media/image59.png"/></Relationships>
</file>

<file path=ppt/slides/_rels/slide9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6.xml"/></Relationships>
</file>

<file path=ppt/slides/_rels/slide9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7.xml"/></Relationships>
</file>

<file path=ppt/slides/_rels/slide9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8.xml"/></Relationships>
</file>

<file path=ppt/slides/_rels/slide10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slideLayout" Target="../slideLayouts/slideLayout2.xml"/><Relationship Id="rId1" Type="http://schemas.openxmlformats.org/officeDocument/2006/relationships/themeOverride" Target="../theme/themeOverride99.xml"/></Relationships>
</file>

<file path=ppt/slides/_rels/slide10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slideLayout" Target="../slideLayouts/slideLayout2.xml"/><Relationship Id="rId1" Type="http://schemas.openxmlformats.org/officeDocument/2006/relationships/themeOverride" Target="../theme/themeOverride100.xml"/></Relationships>
</file>

<file path=ppt/slides/_rels/slide10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1.xml"/></Relationships>
</file>

<file path=ppt/slides/_rels/slide10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2.xml"/></Relationships>
</file>

<file path=ppt/slides/_rels/slide10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3.xml"/></Relationships>
</file>

<file path=ppt/slides/_rels/slide10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4.xml"/></Relationships>
</file>

<file path=ppt/slides/_rels/slide10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5.xml"/></Relationships>
</file>

<file path=ppt/slides/_rels/slide10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6.xml"/></Relationships>
</file>

<file path=ppt/slides/_rels/slide10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7.xml"/></Relationships>
</file>

<file path=ppt/slides/_rels/slide10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8.xml"/></Relationships>
</file>

<file path=ppt/slides/_rels/slide11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09.xml"/></Relationships>
</file>

<file path=ppt/slides/_rels/slide11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10.xml"/></Relationships>
</file>

<file path=ppt/slides/_rels/slide11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11.xml"/></Relationships>
</file>

<file path=ppt/slides/_rels/slide11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12.xml"/></Relationships>
</file>

<file path=ppt/slides/_rels/slide11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13.xml"/></Relationships>
</file>

<file path=ppt/slides/_rels/slide11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14.xml"/></Relationships>
</file>

<file path=ppt/slides/_rels/slide11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15.xml"/></Relationships>
</file>

<file path=ppt/slides/_rels/slide11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16.xml"/></Relationships>
</file>

<file path=ppt/slides/_rels/slide11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17.xml"/></Relationships>
</file>

<file path=ppt/slides/_rels/slide11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18.xml"/></Relationships>
</file>

<file path=ppt/slides/_rels/slide12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19.xml"/></Relationships>
</file>

<file path=ppt/slides/_rels/slide12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120.xml"/><Relationship Id="rId4" Type="http://schemas.openxmlformats.org/officeDocument/2006/relationships/image" Target="../media/image62.png"/></Relationships>
</file>

<file path=ppt/slides/_rels/slide12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hemeOverride" Target="../theme/themeOverride121.xml"/><Relationship Id="rId4" Type="http://schemas.openxmlformats.org/officeDocument/2006/relationships/image" Target="../media/image62.png"/></Relationships>
</file>

<file path=ppt/slides/_rels/slide12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22.xml"/></Relationships>
</file>

<file path=ppt/slides/_rels/slide1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23.xml"/></Relationships>
</file>

<file path=ppt/slides/_rels/slide12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24.xml"/></Relationships>
</file>

<file path=ppt/slides/_rels/slide12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25.xml"/></Relationships>
</file>

<file path=ppt/slides/_rels/slide12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26.xml"/></Relationships>
</file>

<file path=ppt/slides/_rels/slide12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127.xml"/><Relationship Id="rId4" Type="http://schemas.openxmlformats.org/officeDocument/2006/relationships/image" Target="../media/image62.png"/></Relationships>
</file>

<file path=ppt/slides/_rels/slide1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hemeOverride" Target="../theme/themeOverride12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ctrTitle"/>
          </p:nvPr>
        </p:nvSpPr>
        <p:spPr>
          <a:xfrm>
            <a:off x="290803" y="2459224"/>
            <a:ext cx="11681791" cy="3532649"/>
          </a:xfrm>
        </p:spPr>
        <p:txBody>
          <a:bodyPr>
            <a:normAutofit/>
          </a:bodyPr>
          <a:lstStyle/>
          <a:p>
            <a:pPr>
              <a:lnSpc>
                <a:spcPts val="8000"/>
              </a:lnSpc>
            </a:pPr>
            <a:r>
              <a:rPr lang="en-US" altLang="zh-CN" sz="5400" b="1" dirty="0">
                <a:solidFill>
                  <a:schemeClr val="bg1"/>
                </a:solidFill>
                <a:effectLst>
                  <a:outerShdw blurRad="38100" dist="38100" dir="2700000" algn="tl">
                    <a:srgbClr val="000000">
                      <a:alpha val="43137"/>
                    </a:srgbClr>
                  </a:outerShdw>
                </a:effectLst>
              </a:rPr>
              <a:t>Tibetan Buddhism and </a:t>
            </a:r>
            <a:r>
              <a:rPr lang="en-US" altLang="zh-CN" sz="5400" b="1" dirty="0" smtClean="0">
                <a:solidFill>
                  <a:schemeClr val="bg1"/>
                </a:solidFill>
                <a:effectLst>
                  <a:outerShdw blurRad="38100" dist="38100" dir="2700000" algn="tl">
                    <a:srgbClr val="000000">
                      <a:alpha val="43137"/>
                    </a:srgbClr>
                  </a:outerShdw>
                </a:effectLst>
              </a:rPr>
              <a:t/>
            </a:r>
            <a:br>
              <a:rPr lang="en-US" altLang="zh-CN" sz="5400" b="1" dirty="0" smtClean="0">
                <a:solidFill>
                  <a:schemeClr val="bg1"/>
                </a:solidFill>
                <a:effectLst>
                  <a:outerShdw blurRad="38100" dist="38100" dir="2700000" algn="tl">
                    <a:srgbClr val="000000">
                      <a:alpha val="43137"/>
                    </a:srgbClr>
                  </a:outerShdw>
                </a:effectLst>
              </a:rPr>
            </a:br>
            <a:r>
              <a:rPr lang="en-US" altLang="zh-CN" sz="5400" b="1" dirty="0" smtClean="0">
                <a:solidFill>
                  <a:schemeClr val="bg1"/>
                </a:solidFill>
                <a:effectLst>
                  <a:outerShdw blurRad="38100" dist="38100" dir="2700000" algn="tl">
                    <a:srgbClr val="000000">
                      <a:alpha val="43137"/>
                    </a:srgbClr>
                  </a:outerShdw>
                </a:effectLst>
              </a:rPr>
              <a:t>The </a:t>
            </a:r>
            <a:r>
              <a:rPr lang="en-US" altLang="zh-CN" sz="5400" b="1" dirty="0">
                <a:solidFill>
                  <a:schemeClr val="bg1"/>
                </a:solidFill>
                <a:effectLst>
                  <a:outerShdw blurRad="38100" dist="38100" dir="2700000" algn="tl">
                    <a:srgbClr val="000000">
                      <a:alpha val="43137"/>
                    </a:srgbClr>
                  </a:outerShdw>
                </a:effectLst>
              </a:rPr>
              <a:t>Vajrayana; </a:t>
            </a:r>
            <a:r>
              <a:rPr lang="en-US" altLang="zh-CN" sz="5400" b="1" dirty="0" smtClean="0">
                <a:solidFill>
                  <a:schemeClr val="bg1"/>
                </a:solidFill>
                <a:effectLst>
                  <a:outerShdw blurRad="38100" dist="38100" dir="2700000" algn="tl">
                    <a:srgbClr val="000000">
                      <a:alpha val="43137"/>
                    </a:srgbClr>
                  </a:outerShdw>
                </a:effectLst>
              </a:rPr>
              <a:t/>
            </a:r>
            <a:br>
              <a:rPr lang="en-US" altLang="zh-CN" sz="5400" b="1" dirty="0" smtClean="0">
                <a:solidFill>
                  <a:schemeClr val="bg1"/>
                </a:solidFill>
                <a:effectLst>
                  <a:outerShdw blurRad="38100" dist="38100" dir="2700000" algn="tl">
                    <a:srgbClr val="000000">
                      <a:alpha val="43137"/>
                    </a:srgbClr>
                  </a:outerShdw>
                </a:effectLst>
              </a:rPr>
            </a:br>
            <a:r>
              <a:rPr lang="en-US" altLang="zh-CN" sz="5400" b="1" dirty="0" smtClean="0">
                <a:solidFill>
                  <a:schemeClr val="bg1"/>
                </a:solidFill>
                <a:effectLst>
                  <a:outerShdw blurRad="38100" dist="38100" dir="2700000" algn="tl">
                    <a:srgbClr val="000000">
                      <a:alpha val="43137"/>
                    </a:srgbClr>
                  </a:outerShdw>
                </a:effectLst>
              </a:rPr>
              <a:t>The </a:t>
            </a:r>
            <a:r>
              <a:rPr lang="en-US" altLang="zh-CN" sz="5400" b="1" dirty="0">
                <a:solidFill>
                  <a:schemeClr val="bg1"/>
                </a:solidFill>
                <a:effectLst>
                  <a:outerShdw blurRad="38100" dist="38100" dir="2700000" algn="tl">
                    <a:srgbClr val="000000">
                      <a:alpha val="43137"/>
                    </a:srgbClr>
                  </a:outerShdw>
                </a:effectLst>
              </a:rPr>
              <a:t>Tibetan Buddhist canon. </a:t>
            </a:r>
            <a:endParaRPr lang="zh-CN" altLang="en-US" sz="5400" b="1" dirty="0">
              <a:solidFill>
                <a:schemeClr val="bg1"/>
              </a:solidFill>
              <a:effectLst>
                <a:outerShdw blurRad="38100" dist="38100" dir="2700000" algn="tl">
                  <a:srgbClr val="000000">
                    <a:alpha val="43137"/>
                  </a:srgbClr>
                </a:outerShdw>
              </a:effectLst>
            </a:endParaRPr>
          </a:p>
        </p:txBody>
      </p:sp>
      <p:sp>
        <p:nvSpPr>
          <p:cNvPr id="3" name="副標題 2"/>
          <p:cNvSpPr>
            <a:spLocks noGrp="1"/>
          </p:cNvSpPr>
          <p:nvPr>
            <p:ph type="subTitle" idx="1"/>
          </p:nvPr>
        </p:nvSpPr>
        <p:spPr>
          <a:xfrm>
            <a:off x="1324717" y="730283"/>
            <a:ext cx="9144000" cy="1655762"/>
          </a:xfrm>
        </p:spPr>
        <p:txBody>
          <a:bodyPr>
            <a:normAutofit/>
          </a:bodyPr>
          <a:lstStyle/>
          <a:p>
            <a:r>
              <a:rPr lang="en-US" altLang="zh-CN" sz="3600" dirty="0" smtClean="0">
                <a:solidFill>
                  <a:schemeClr val="bg1"/>
                </a:solidFill>
              </a:rPr>
              <a:t>HPPD 7007 Buddhism: Texts and Traditions</a:t>
            </a:r>
          </a:p>
          <a:p>
            <a:r>
              <a:rPr lang="en-US" altLang="zh-CN" dirty="0" smtClean="0">
                <a:solidFill>
                  <a:schemeClr val="bg1"/>
                </a:solidFill>
              </a:rPr>
              <a:t>Week 10         </a:t>
            </a:r>
          </a:p>
          <a:p>
            <a:r>
              <a:rPr lang="en-US" altLang="zh-CN" dirty="0" smtClean="0">
                <a:solidFill>
                  <a:schemeClr val="bg1"/>
                </a:solidFill>
              </a:rPr>
              <a:t>(5</a:t>
            </a:r>
            <a:r>
              <a:rPr lang="en-US" altLang="zh-CN" baseline="30000" dirty="0" smtClean="0">
                <a:solidFill>
                  <a:schemeClr val="bg1"/>
                </a:solidFill>
              </a:rPr>
              <a:t>th</a:t>
            </a:r>
            <a:r>
              <a:rPr lang="en-US" altLang="zh-CN" dirty="0" smtClean="0">
                <a:solidFill>
                  <a:schemeClr val="bg1"/>
                </a:solidFill>
              </a:rPr>
              <a:t>  May 2020)</a:t>
            </a:r>
            <a:endParaRPr lang="zh-CN" altLang="en-US" dirty="0">
              <a:solidFill>
                <a:schemeClr val="bg1"/>
              </a:solidFill>
            </a:endParaRPr>
          </a:p>
        </p:txBody>
      </p:sp>
    </p:spTree>
    <p:extLst>
      <p:ext uri="{BB962C8B-B14F-4D97-AF65-F5344CB8AC3E}">
        <p14:creationId xmlns:p14="http://schemas.microsoft.com/office/powerpoint/2010/main" val="4135315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1"/>
          <p:cNvSpPr>
            <a:spLocks noGrp="1"/>
          </p:cNvSpPr>
          <p:nvPr>
            <p:ph type="title"/>
          </p:nvPr>
        </p:nvSpPr>
        <p:spPr>
          <a:xfrm>
            <a:off x="3646242" y="264842"/>
            <a:ext cx="4725346" cy="1106366"/>
          </a:xfrm>
          <a:ln w="25400">
            <a:solidFill>
              <a:schemeClr val="bg1"/>
            </a:solidFill>
          </a:ln>
        </p:spPr>
        <p:txBody>
          <a:bodyPr>
            <a:normAutofit/>
          </a:bodyPr>
          <a:lstStyle/>
          <a:p>
            <a:pPr algn="ctr">
              <a:lnSpc>
                <a:spcPct val="120000"/>
              </a:lnSpc>
            </a:pPr>
            <a:r>
              <a:rPr lang="en-US" altLang="zh-CN" b="1" dirty="0" err="1">
                <a:solidFill>
                  <a:schemeClr val="bg1"/>
                </a:solidFill>
                <a:latin typeface="+mn-lt"/>
                <a:ea typeface="+mn-ea"/>
                <a:cs typeface="+mn-cs"/>
              </a:rPr>
              <a:t>Vajrayāna</a:t>
            </a:r>
            <a:endParaRPr lang="zh-CN" altLang="en-US" dirty="0">
              <a:solidFill>
                <a:schemeClr val="bg1"/>
              </a:solidFill>
              <a:latin typeface="+mn-lt"/>
              <a:ea typeface="+mn-ea"/>
              <a:cs typeface="+mn-cs"/>
            </a:endParaRPr>
          </a:p>
        </p:txBody>
      </p:sp>
      <p:sp>
        <p:nvSpPr>
          <p:cNvPr id="6" name="標題 5"/>
          <p:cNvSpPr txBox="1">
            <a:spLocks/>
          </p:cNvSpPr>
          <p:nvPr/>
        </p:nvSpPr>
        <p:spPr>
          <a:xfrm>
            <a:off x="427121" y="1533518"/>
            <a:ext cx="11512192" cy="2142129"/>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10000"/>
              </a:lnSpc>
            </a:pPr>
            <a:r>
              <a:rPr lang="en-US" altLang="zh-CN" sz="3600" dirty="0" err="1">
                <a:solidFill>
                  <a:schemeClr val="bg1"/>
                </a:solidFill>
                <a:latin typeface="+mn-lt"/>
                <a:ea typeface="+mn-ea"/>
                <a:cs typeface="+mn-cs"/>
              </a:rPr>
              <a:t>Vajrayāna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Mantrayāna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Tantrayāna</a:t>
            </a:r>
            <a:r>
              <a:rPr lang="en-US" altLang="zh-CN" sz="3600" dirty="0">
                <a:solidFill>
                  <a:schemeClr val="bg1"/>
                </a:solidFill>
                <a:latin typeface="+mn-lt"/>
                <a:ea typeface="+mn-ea"/>
                <a:cs typeface="+mn-cs"/>
              </a:rPr>
              <a:t>, Tibetan Buddhism</a:t>
            </a:r>
            <a:r>
              <a:rPr lang="en-US" altLang="zh-CN" sz="3600" dirty="0" smtClean="0">
                <a:solidFill>
                  <a:schemeClr val="bg1"/>
                </a:solidFill>
                <a:latin typeface="+mn-lt"/>
                <a:ea typeface="+mn-ea"/>
                <a:cs typeface="+mn-cs"/>
              </a:rPr>
              <a:t>, Tantric </a:t>
            </a:r>
            <a:r>
              <a:rPr lang="en-US" altLang="zh-CN" sz="3600" dirty="0">
                <a:solidFill>
                  <a:schemeClr val="bg1"/>
                </a:solidFill>
                <a:latin typeface="+mn-lt"/>
                <a:ea typeface="+mn-ea"/>
                <a:cs typeface="+mn-cs"/>
              </a:rPr>
              <a:t>Buddhism and Esoteric Buddhism are terms referring to the various Buddhist traditions of Tantra and "Secret Mantra", which developed in medieval India and spread to Tibet, Bhutan, and East Asia</a:t>
            </a:r>
            <a:r>
              <a:rPr lang="en-US" altLang="zh-CN" sz="3600" dirty="0" smtClean="0">
                <a:solidFill>
                  <a:schemeClr val="bg1"/>
                </a:solidFill>
                <a:latin typeface="+mn-lt"/>
                <a:ea typeface="+mn-ea"/>
                <a:cs typeface="+mn-cs"/>
              </a:rPr>
              <a:t>. </a:t>
            </a:r>
            <a:endParaRPr lang="en-US" altLang="zh-CN" sz="3600" i="1" dirty="0" smtClean="0">
              <a:solidFill>
                <a:schemeClr val="bg1"/>
              </a:solidFill>
              <a:latin typeface="+mn-lt"/>
              <a:ea typeface="+mn-ea"/>
              <a:cs typeface="+mn-cs"/>
            </a:endParaRPr>
          </a:p>
        </p:txBody>
      </p:sp>
      <p:sp>
        <p:nvSpPr>
          <p:cNvPr id="4" name="標題 5"/>
          <p:cNvSpPr txBox="1">
            <a:spLocks/>
          </p:cNvSpPr>
          <p:nvPr/>
        </p:nvSpPr>
        <p:spPr>
          <a:xfrm>
            <a:off x="139616" y="3675647"/>
            <a:ext cx="5545306" cy="2941721"/>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err="1" smtClean="0">
                <a:solidFill>
                  <a:schemeClr val="bg1"/>
                </a:solidFill>
                <a:latin typeface="+mn-lt"/>
                <a:ea typeface="+mn-ea"/>
                <a:cs typeface="+mn-cs"/>
              </a:rPr>
              <a:t>Vajrayāna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is usually translated as Diamond Vehicle or Thunderbolt Vehicle, referring to the </a:t>
            </a:r>
            <a:r>
              <a:rPr lang="en-US" altLang="zh-CN" sz="3600" dirty="0" err="1">
                <a:solidFill>
                  <a:schemeClr val="bg1"/>
                </a:solidFill>
                <a:latin typeface="+mn-lt"/>
                <a:ea typeface="+mn-ea"/>
                <a:cs typeface="+mn-cs"/>
              </a:rPr>
              <a:t>vajra</a:t>
            </a:r>
            <a:r>
              <a:rPr lang="en-US" altLang="zh-CN" sz="3600" dirty="0">
                <a:solidFill>
                  <a:schemeClr val="bg1"/>
                </a:solidFill>
                <a:latin typeface="+mn-lt"/>
                <a:ea typeface="+mn-ea"/>
                <a:cs typeface="+mn-cs"/>
              </a:rPr>
              <a:t>, a mythical weapon which is also used as a ritual implement.</a:t>
            </a:r>
            <a:endParaRPr lang="en-US" altLang="zh-CN" sz="3600" i="1"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8684887" y="4114887"/>
            <a:ext cx="3432351" cy="2390898"/>
          </a:xfrm>
          <a:prstGeom prst="rect">
            <a:avLst/>
          </a:prstGeom>
        </p:spPr>
      </p:pic>
      <p:pic>
        <p:nvPicPr>
          <p:cNvPr id="7" name="圖片 6"/>
          <p:cNvPicPr>
            <a:picLocks noChangeAspect="1"/>
          </p:cNvPicPr>
          <p:nvPr/>
        </p:nvPicPr>
        <p:blipFill>
          <a:blip r:embed="rId4"/>
          <a:stretch>
            <a:fillRect/>
          </a:stretch>
        </p:blipFill>
        <p:spPr>
          <a:xfrm>
            <a:off x="5806015" y="3724585"/>
            <a:ext cx="2682263" cy="2892783"/>
          </a:xfrm>
          <a:prstGeom prst="rect">
            <a:avLst/>
          </a:prstGeom>
        </p:spPr>
      </p:pic>
    </p:spTree>
    <p:extLst>
      <p:ext uri="{BB962C8B-B14F-4D97-AF65-F5344CB8AC3E}">
        <p14:creationId xmlns:p14="http://schemas.microsoft.com/office/powerpoint/2010/main" val="32665225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113920" y="320281"/>
            <a:ext cx="8910810" cy="3007908"/>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2900" dirty="0">
                <a:solidFill>
                  <a:schemeClr val="bg1"/>
                </a:solidFill>
                <a:latin typeface="+mn-lt"/>
                <a:ea typeface="+mn-ea"/>
                <a:cs typeface="+mn-cs"/>
              </a:rPr>
              <a:t>Founded by medieval Indian </a:t>
            </a:r>
            <a:r>
              <a:rPr lang="en-US" altLang="zh-CN" sz="2900" dirty="0" err="1" smtClean="0">
                <a:solidFill>
                  <a:schemeClr val="bg1"/>
                </a:solidFill>
                <a:latin typeface="+mn-lt"/>
                <a:ea typeface="+mn-ea"/>
                <a:cs typeface="+mn-cs"/>
              </a:rPr>
              <a:t>Mahāsiddhas</a:t>
            </a:r>
            <a:r>
              <a:rPr lang="en-US" altLang="zh-CN" sz="2900" dirty="0" smtClean="0">
                <a:solidFill>
                  <a:schemeClr val="bg1"/>
                </a:solidFill>
                <a:latin typeface="+mn-lt"/>
                <a:ea typeface="+mn-ea"/>
                <a:cs typeface="+mn-cs"/>
              </a:rPr>
              <a:t> (those who attained </a:t>
            </a:r>
            <a:r>
              <a:rPr lang="en-US" altLang="zh-CN" sz="2900" dirty="0">
                <a:solidFill>
                  <a:schemeClr val="bg1"/>
                </a:solidFill>
                <a:latin typeface="+mn-lt"/>
                <a:ea typeface="+mn-ea"/>
                <a:cs typeface="+mn-cs"/>
              </a:rPr>
              <a:t>psychic and spiritual abilities and powers), </a:t>
            </a:r>
            <a:r>
              <a:rPr lang="en-US" altLang="zh-CN" sz="2900" dirty="0" err="1">
                <a:solidFill>
                  <a:schemeClr val="bg1"/>
                </a:solidFill>
                <a:latin typeface="+mn-lt"/>
                <a:ea typeface="+mn-ea"/>
                <a:cs typeface="+mn-cs"/>
              </a:rPr>
              <a:t>Vajrayāna</a:t>
            </a:r>
            <a:r>
              <a:rPr lang="en-US" altLang="zh-CN" sz="2900" dirty="0">
                <a:solidFill>
                  <a:schemeClr val="bg1"/>
                </a:solidFill>
                <a:latin typeface="+mn-lt"/>
                <a:ea typeface="+mn-ea"/>
                <a:cs typeface="+mn-cs"/>
              </a:rPr>
              <a:t> subscribes to the literature known as the Buddhist </a:t>
            </a:r>
            <a:r>
              <a:rPr lang="en-US" altLang="zh-CN" sz="2900" dirty="0" smtClean="0">
                <a:solidFill>
                  <a:schemeClr val="bg1"/>
                </a:solidFill>
                <a:latin typeface="+mn-lt"/>
                <a:ea typeface="+mn-ea"/>
                <a:cs typeface="+mn-cs"/>
              </a:rPr>
              <a:t>Tantras</a:t>
            </a:r>
            <a:r>
              <a:rPr lang="en-US" altLang="zh-CN" sz="2900" dirty="0">
                <a:solidFill>
                  <a:schemeClr val="bg1"/>
                </a:solidFill>
                <a:latin typeface="+mn-lt"/>
                <a:ea typeface="+mn-ea"/>
                <a:cs typeface="+mn-cs"/>
              </a:rPr>
              <a:t>.</a:t>
            </a:r>
            <a:r>
              <a:rPr lang="en-US" altLang="zh-CN" sz="2900" dirty="0" smtClean="0">
                <a:solidFill>
                  <a:schemeClr val="bg1"/>
                </a:solidFill>
                <a:latin typeface="+mn-lt"/>
                <a:ea typeface="+mn-ea"/>
                <a:cs typeface="+mn-cs"/>
              </a:rPr>
              <a:t> </a:t>
            </a:r>
            <a:r>
              <a:rPr lang="en-US" altLang="zh-CN" sz="2900" dirty="0">
                <a:solidFill>
                  <a:schemeClr val="bg1"/>
                </a:solidFill>
                <a:latin typeface="+mn-lt"/>
                <a:ea typeface="+mn-ea"/>
                <a:cs typeface="+mn-cs"/>
              </a:rPr>
              <a:t>It includes practices that make use of mantras, </a:t>
            </a:r>
            <a:r>
              <a:rPr lang="en-US" altLang="zh-CN" sz="2900" dirty="0" err="1">
                <a:solidFill>
                  <a:schemeClr val="bg1"/>
                </a:solidFill>
                <a:latin typeface="+mn-lt"/>
                <a:ea typeface="+mn-ea"/>
                <a:cs typeface="+mn-cs"/>
              </a:rPr>
              <a:t>dharanis</a:t>
            </a:r>
            <a:r>
              <a:rPr lang="en-US" altLang="zh-CN" sz="2900" dirty="0">
                <a:solidFill>
                  <a:schemeClr val="bg1"/>
                </a:solidFill>
                <a:latin typeface="+mn-lt"/>
                <a:ea typeface="+mn-ea"/>
                <a:cs typeface="+mn-cs"/>
              </a:rPr>
              <a:t>, mudras, mandalas and the visualization of deities and </a:t>
            </a:r>
            <a:r>
              <a:rPr lang="en-US" altLang="zh-CN" sz="2900" dirty="0" err="1" smtClean="0">
                <a:solidFill>
                  <a:schemeClr val="bg1"/>
                </a:solidFill>
                <a:latin typeface="+mn-lt"/>
                <a:ea typeface="+mn-ea"/>
                <a:cs typeface="+mn-cs"/>
              </a:rPr>
              <a:t>Buddhas</a:t>
            </a:r>
            <a:endParaRPr lang="en-US" altLang="zh-CN" sz="2900" i="1" dirty="0" smtClean="0">
              <a:solidFill>
                <a:schemeClr val="bg1"/>
              </a:solidFill>
              <a:latin typeface="+mn-lt"/>
              <a:ea typeface="+mn-ea"/>
              <a:cs typeface="+mn-cs"/>
            </a:endParaRPr>
          </a:p>
        </p:txBody>
      </p:sp>
      <p:pic>
        <p:nvPicPr>
          <p:cNvPr id="3" name="圖片 2"/>
          <p:cNvPicPr>
            <a:picLocks noChangeAspect="1"/>
          </p:cNvPicPr>
          <p:nvPr/>
        </p:nvPicPr>
        <p:blipFill>
          <a:blip r:embed="rId3"/>
          <a:stretch>
            <a:fillRect/>
          </a:stretch>
        </p:blipFill>
        <p:spPr>
          <a:xfrm>
            <a:off x="9156790" y="348678"/>
            <a:ext cx="2740177" cy="2865921"/>
          </a:xfrm>
          <a:prstGeom prst="rect">
            <a:avLst/>
          </a:prstGeom>
        </p:spPr>
      </p:pic>
      <p:pic>
        <p:nvPicPr>
          <p:cNvPr id="7" name="圖片 6"/>
          <p:cNvPicPr>
            <a:picLocks noChangeAspect="1"/>
          </p:cNvPicPr>
          <p:nvPr/>
        </p:nvPicPr>
        <p:blipFill>
          <a:blip r:embed="rId4"/>
          <a:stretch>
            <a:fillRect/>
          </a:stretch>
        </p:blipFill>
        <p:spPr>
          <a:xfrm>
            <a:off x="2336627" y="3473620"/>
            <a:ext cx="2240111" cy="2450560"/>
          </a:xfrm>
          <a:prstGeom prst="rect">
            <a:avLst/>
          </a:prstGeom>
        </p:spPr>
      </p:pic>
      <p:sp>
        <p:nvSpPr>
          <p:cNvPr id="8" name="標題 5"/>
          <p:cNvSpPr txBox="1">
            <a:spLocks/>
          </p:cNvSpPr>
          <p:nvPr/>
        </p:nvSpPr>
        <p:spPr>
          <a:xfrm>
            <a:off x="7121688" y="5889371"/>
            <a:ext cx="1670390" cy="8279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2900" dirty="0" smtClean="0">
                <a:solidFill>
                  <a:schemeClr val="bg1"/>
                </a:solidFill>
                <a:latin typeface="+mn-lt"/>
                <a:ea typeface="+mn-ea"/>
                <a:cs typeface="+mn-cs"/>
              </a:rPr>
              <a:t>mandala</a:t>
            </a:r>
            <a:endParaRPr lang="en-US" altLang="zh-CN" sz="2900" i="1" dirty="0" smtClean="0">
              <a:solidFill>
                <a:schemeClr val="bg1"/>
              </a:solidFill>
              <a:latin typeface="+mn-lt"/>
              <a:ea typeface="+mn-ea"/>
              <a:cs typeface="+mn-cs"/>
            </a:endParaRPr>
          </a:p>
        </p:txBody>
      </p:sp>
      <p:pic>
        <p:nvPicPr>
          <p:cNvPr id="10" name="圖片 9"/>
          <p:cNvPicPr>
            <a:picLocks noChangeAspect="1"/>
          </p:cNvPicPr>
          <p:nvPr/>
        </p:nvPicPr>
        <p:blipFill>
          <a:blip r:embed="rId5"/>
          <a:stretch>
            <a:fillRect/>
          </a:stretch>
        </p:blipFill>
        <p:spPr>
          <a:xfrm>
            <a:off x="4644665" y="3465924"/>
            <a:ext cx="2065809" cy="2450560"/>
          </a:xfrm>
          <a:prstGeom prst="rect">
            <a:avLst/>
          </a:prstGeom>
        </p:spPr>
      </p:pic>
      <p:sp>
        <p:nvSpPr>
          <p:cNvPr id="11" name="標題 5"/>
          <p:cNvSpPr txBox="1">
            <a:spLocks/>
          </p:cNvSpPr>
          <p:nvPr/>
        </p:nvSpPr>
        <p:spPr>
          <a:xfrm>
            <a:off x="615350" y="5889371"/>
            <a:ext cx="1670390" cy="8279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2900" dirty="0" smtClean="0">
                <a:solidFill>
                  <a:schemeClr val="bg1"/>
                </a:solidFill>
                <a:latin typeface="+mn-lt"/>
                <a:ea typeface="+mn-ea"/>
                <a:cs typeface="+mn-cs"/>
              </a:rPr>
              <a:t>mantra</a:t>
            </a:r>
            <a:endParaRPr lang="en-US" altLang="zh-CN" sz="2900" i="1" dirty="0" smtClean="0">
              <a:solidFill>
                <a:schemeClr val="bg1"/>
              </a:solidFill>
              <a:latin typeface="+mn-lt"/>
              <a:ea typeface="+mn-ea"/>
              <a:cs typeface="+mn-cs"/>
            </a:endParaRPr>
          </a:p>
        </p:txBody>
      </p:sp>
      <p:pic>
        <p:nvPicPr>
          <p:cNvPr id="12" name="圖片 11"/>
          <p:cNvPicPr>
            <a:picLocks noChangeAspect="1"/>
          </p:cNvPicPr>
          <p:nvPr/>
        </p:nvPicPr>
        <p:blipFill>
          <a:blip r:embed="rId6"/>
          <a:stretch>
            <a:fillRect/>
          </a:stretch>
        </p:blipFill>
        <p:spPr>
          <a:xfrm>
            <a:off x="6795209" y="3475419"/>
            <a:ext cx="2422382" cy="2441065"/>
          </a:xfrm>
          <a:prstGeom prst="rect">
            <a:avLst/>
          </a:prstGeom>
        </p:spPr>
      </p:pic>
      <p:sp>
        <p:nvSpPr>
          <p:cNvPr id="13" name="標題 5"/>
          <p:cNvSpPr txBox="1">
            <a:spLocks/>
          </p:cNvSpPr>
          <p:nvPr/>
        </p:nvSpPr>
        <p:spPr>
          <a:xfrm>
            <a:off x="4906960" y="5914929"/>
            <a:ext cx="1670390" cy="8279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20000"/>
              </a:lnSpc>
            </a:pPr>
            <a:r>
              <a:rPr lang="en-US" altLang="zh-CN" sz="2900" dirty="0" smtClean="0">
                <a:solidFill>
                  <a:schemeClr val="bg1"/>
                </a:solidFill>
                <a:latin typeface="+mn-lt"/>
                <a:ea typeface="+mn-ea"/>
                <a:cs typeface="+mn-cs"/>
              </a:rPr>
              <a:t>mudra</a:t>
            </a:r>
            <a:endParaRPr lang="en-US" altLang="zh-CN" sz="2900" i="1" dirty="0" smtClean="0">
              <a:solidFill>
                <a:schemeClr val="bg1"/>
              </a:solidFill>
              <a:latin typeface="+mn-lt"/>
              <a:ea typeface="+mn-ea"/>
              <a:cs typeface="+mn-cs"/>
            </a:endParaRPr>
          </a:p>
        </p:txBody>
      </p:sp>
      <p:pic>
        <p:nvPicPr>
          <p:cNvPr id="15" name="圖片 14"/>
          <p:cNvPicPr>
            <a:picLocks noChangeAspect="1"/>
          </p:cNvPicPr>
          <p:nvPr/>
        </p:nvPicPr>
        <p:blipFill>
          <a:blip r:embed="rId7"/>
          <a:stretch>
            <a:fillRect/>
          </a:stretch>
        </p:blipFill>
        <p:spPr>
          <a:xfrm>
            <a:off x="9319365" y="3505462"/>
            <a:ext cx="2677805" cy="2447236"/>
          </a:xfrm>
          <a:prstGeom prst="rect">
            <a:avLst/>
          </a:prstGeom>
        </p:spPr>
      </p:pic>
      <p:sp>
        <p:nvSpPr>
          <p:cNvPr id="16" name="標題 5"/>
          <p:cNvSpPr txBox="1">
            <a:spLocks/>
          </p:cNvSpPr>
          <p:nvPr/>
        </p:nvSpPr>
        <p:spPr>
          <a:xfrm>
            <a:off x="9628805" y="5889371"/>
            <a:ext cx="2257049" cy="8279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2900" dirty="0" err="1" smtClean="0">
                <a:solidFill>
                  <a:schemeClr val="bg1"/>
                </a:solidFill>
                <a:latin typeface="+mn-lt"/>
                <a:ea typeface="+mn-ea"/>
                <a:cs typeface="+mn-cs"/>
              </a:rPr>
              <a:t>visulization</a:t>
            </a:r>
            <a:endParaRPr lang="en-US" altLang="zh-CN" sz="2900" i="1" dirty="0" smtClean="0">
              <a:solidFill>
                <a:schemeClr val="bg1"/>
              </a:solidFill>
              <a:latin typeface="+mn-lt"/>
              <a:ea typeface="+mn-ea"/>
              <a:cs typeface="+mn-cs"/>
            </a:endParaRPr>
          </a:p>
        </p:txBody>
      </p:sp>
      <p:pic>
        <p:nvPicPr>
          <p:cNvPr id="17" name="圖片 16"/>
          <p:cNvPicPr>
            <a:picLocks noChangeAspect="1"/>
          </p:cNvPicPr>
          <p:nvPr/>
        </p:nvPicPr>
        <p:blipFill>
          <a:blip r:embed="rId8"/>
          <a:stretch>
            <a:fillRect/>
          </a:stretch>
        </p:blipFill>
        <p:spPr>
          <a:xfrm>
            <a:off x="197686" y="3473620"/>
            <a:ext cx="2088053" cy="2442864"/>
          </a:xfrm>
          <a:prstGeom prst="rect">
            <a:avLst/>
          </a:prstGeom>
        </p:spPr>
      </p:pic>
      <p:sp>
        <p:nvSpPr>
          <p:cNvPr id="18" name="標題 5"/>
          <p:cNvSpPr txBox="1">
            <a:spLocks/>
          </p:cNvSpPr>
          <p:nvPr/>
        </p:nvSpPr>
        <p:spPr>
          <a:xfrm>
            <a:off x="2825356" y="5892210"/>
            <a:ext cx="1670390" cy="8279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2900" dirty="0" err="1" smtClean="0">
                <a:solidFill>
                  <a:schemeClr val="bg1"/>
                </a:solidFill>
                <a:latin typeface="+mn-lt"/>
                <a:ea typeface="+mn-ea"/>
                <a:cs typeface="+mn-cs"/>
              </a:rPr>
              <a:t>dharanis</a:t>
            </a:r>
            <a:endParaRPr lang="en-US" altLang="zh-CN" sz="2900" i="1" dirty="0" smtClean="0">
              <a:solidFill>
                <a:schemeClr val="bg1"/>
              </a:solidFill>
              <a:latin typeface="+mn-lt"/>
              <a:ea typeface="+mn-ea"/>
              <a:cs typeface="+mn-cs"/>
            </a:endParaRPr>
          </a:p>
        </p:txBody>
      </p:sp>
    </p:spTree>
    <p:extLst>
      <p:ext uri="{BB962C8B-B14F-4D97-AF65-F5344CB8AC3E}">
        <p14:creationId xmlns:p14="http://schemas.microsoft.com/office/powerpoint/2010/main" val="16710353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3" grpId="0"/>
      <p:bldP spid="16" grpId="0"/>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493500" y="2964701"/>
            <a:ext cx="11279400" cy="3484225"/>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One </a:t>
            </a:r>
            <a:r>
              <a:rPr lang="en-US" altLang="zh-CN" sz="3600" dirty="0">
                <a:solidFill>
                  <a:schemeClr val="bg1"/>
                </a:solidFill>
                <a:latin typeface="+mn-lt"/>
                <a:ea typeface="+mn-ea"/>
                <a:cs typeface="+mn-cs"/>
              </a:rPr>
              <a:t>component of the Vajrayana is harnessing psycho-physical energy as a means of developing profoundly powerful states of concentration and awareness. These profound states are in turn used as an efficient path to Buddhahood. Using these techniques, it is claimed that a practitioner can achieve Buddhahood </a:t>
            </a:r>
            <a:r>
              <a:rPr lang="en-US" altLang="zh-CN" sz="3600" dirty="0" smtClean="0">
                <a:solidFill>
                  <a:schemeClr val="bg1"/>
                </a:solidFill>
                <a:latin typeface="+mn-lt"/>
                <a:ea typeface="+mn-ea"/>
                <a:cs typeface="+mn-cs"/>
              </a:rPr>
              <a:t>quickly.</a:t>
            </a:r>
            <a:endParaRPr lang="en-US" altLang="zh-CN" sz="3600" i="1" dirty="0" smtClean="0">
              <a:solidFill>
                <a:schemeClr val="bg1"/>
              </a:solidFill>
              <a:latin typeface="+mn-lt"/>
              <a:ea typeface="+mn-ea"/>
              <a:cs typeface="+mn-cs"/>
            </a:endParaRPr>
          </a:p>
        </p:txBody>
      </p:sp>
      <p:sp>
        <p:nvSpPr>
          <p:cNvPr id="7" name="標題 5"/>
          <p:cNvSpPr txBox="1">
            <a:spLocks/>
          </p:cNvSpPr>
          <p:nvPr/>
        </p:nvSpPr>
        <p:spPr>
          <a:xfrm>
            <a:off x="665628" y="280494"/>
            <a:ext cx="11063341" cy="2566581"/>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According </a:t>
            </a:r>
            <a:r>
              <a:rPr lang="en-US" altLang="zh-CN" sz="3600" dirty="0">
                <a:solidFill>
                  <a:schemeClr val="bg1"/>
                </a:solidFill>
                <a:latin typeface="+mn-lt"/>
                <a:ea typeface="+mn-ea"/>
                <a:cs typeface="+mn-cs"/>
              </a:rPr>
              <a:t>to </a:t>
            </a:r>
            <a:r>
              <a:rPr lang="en-US" altLang="zh-CN" sz="3600" dirty="0" err="1">
                <a:solidFill>
                  <a:schemeClr val="bg1"/>
                </a:solidFill>
                <a:latin typeface="+mn-lt"/>
                <a:ea typeface="+mn-ea"/>
                <a:cs typeface="+mn-cs"/>
              </a:rPr>
              <a:t>Vajrayāna</a:t>
            </a:r>
            <a:r>
              <a:rPr lang="en-US" altLang="zh-CN" sz="3600" dirty="0">
                <a:solidFill>
                  <a:schemeClr val="bg1"/>
                </a:solidFill>
                <a:latin typeface="+mn-lt"/>
                <a:ea typeface="+mn-ea"/>
                <a:cs typeface="+mn-cs"/>
              </a:rPr>
              <a:t> scriptures, the term </a:t>
            </a:r>
            <a:r>
              <a:rPr lang="en-US" altLang="zh-CN" sz="3600" dirty="0" err="1">
                <a:solidFill>
                  <a:schemeClr val="bg1"/>
                </a:solidFill>
                <a:latin typeface="+mn-lt"/>
                <a:ea typeface="+mn-ea"/>
                <a:cs typeface="+mn-cs"/>
              </a:rPr>
              <a:t>Vajrayāna</a:t>
            </a:r>
            <a:r>
              <a:rPr lang="en-US" altLang="zh-CN" sz="3600" dirty="0">
                <a:solidFill>
                  <a:schemeClr val="bg1"/>
                </a:solidFill>
                <a:latin typeface="+mn-lt"/>
                <a:ea typeface="+mn-ea"/>
                <a:cs typeface="+mn-cs"/>
              </a:rPr>
              <a:t> refers to one of three vehicles or routes to enlightenment, the other two being the </a:t>
            </a:r>
            <a:r>
              <a:rPr lang="en-US" altLang="zh-CN" sz="3600" dirty="0" err="1">
                <a:solidFill>
                  <a:schemeClr val="bg1"/>
                </a:solidFill>
                <a:latin typeface="+mn-lt"/>
                <a:ea typeface="+mn-ea"/>
                <a:cs typeface="+mn-cs"/>
              </a:rPr>
              <a:t>Śrāvakayāna</a:t>
            </a:r>
            <a:r>
              <a:rPr lang="en-US" altLang="zh-CN" sz="3600" dirty="0">
                <a:solidFill>
                  <a:schemeClr val="bg1"/>
                </a:solidFill>
                <a:latin typeface="+mn-lt"/>
                <a:ea typeface="+mn-ea"/>
                <a:cs typeface="+mn-cs"/>
              </a:rPr>
              <a:t> (also known pejoratively as the </a:t>
            </a:r>
            <a:r>
              <a:rPr lang="en-US" altLang="zh-CN" sz="3600" dirty="0" err="1">
                <a:solidFill>
                  <a:schemeClr val="bg1"/>
                </a:solidFill>
                <a:latin typeface="+mn-lt"/>
                <a:ea typeface="+mn-ea"/>
                <a:cs typeface="+mn-cs"/>
              </a:rPr>
              <a:t>Hīnayāna</a:t>
            </a:r>
            <a:r>
              <a:rPr lang="en-US" altLang="zh-CN" sz="3600" dirty="0">
                <a:solidFill>
                  <a:schemeClr val="bg1"/>
                </a:solidFill>
                <a:latin typeface="+mn-lt"/>
                <a:ea typeface="+mn-ea"/>
                <a:cs typeface="+mn-cs"/>
              </a:rPr>
              <a:t>) and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12473705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321591" y="568947"/>
            <a:ext cx="3203240" cy="77241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20000"/>
              </a:lnSpc>
            </a:pPr>
            <a:r>
              <a:rPr lang="en-US" altLang="zh-CN" sz="3600" b="1" u="sng" dirty="0" smtClean="0">
                <a:solidFill>
                  <a:schemeClr val="bg1"/>
                </a:solidFill>
                <a:latin typeface="+mn-lt"/>
                <a:ea typeface="+mn-ea"/>
                <a:cs typeface="+mn-cs"/>
              </a:rPr>
              <a:t>Three Vehicles</a:t>
            </a:r>
            <a:endParaRPr lang="en-US" altLang="zh-CN" sz="3600" b="1" i="1" u="sng" dirty="0" smtClean="0">
              <a:solidFill>
                <a:schemeClr val="bg1"/>
              </a:solidFill>
              <a:latin typeface="+mn-lt"/>
              <a:ea typeface="+mn-ea"/>
              <a:cs typeface="+mn-cs"/>
            </a:endParaRPr>
          </a:p>
        </p:txBody>
      </p:sp>
      <p:graphicFrame>
        <p:nvGraphicFramePr>
          <p:cNvPr id="5" name="表格 4"/>
          <p:cNvGraphicFramePr>
            <a:graphicFrameLocks noGrp="1"/>
          </p:cNvGraphicFramePr>
          <p:nvPr>
            <p:extLst>
              <p:ext uri="{D42A27DB-BD31-4B8C-83A1-F6EECF244321}">
                <p14:modId xmlns:p14="http://schemas.microsoft.com/office/powerpoint/2010/main" val="2459957490"/>
              </p:ext>
            </p:extLst>
          </p:nvPr>
        </p:nvGraphicFramePr>
        <p:xfrm>
          <a:off x="562599" y="1732249"/>
          <a:ext cx="11063342" cy="4367763"/>
        </p:xfrm>
        <a:graphic>
          <a:graphicData uri="http://schemas.openxmlformats.org/drawingml/2006/table">
            <a:tbl>
              <a:tblPr firstRow="1" bandRow="1">
                <a:tableStyleId>{5C22544A-7EE6-4342-B048-85BDC9FD1C3A}</a:tableStyleId>
              </a:tblPr>
              <a:tblGrid>
                <a:gridCol w="5302796"/>
                <a:gridCol w="5760546"/>
              </a:tblGrid>
              <a:tr h="851925">
                <a:tc>
                  <a:txBody>
                    <a:bodyPr/>
                    <a:lstStyle/>
                    <a:p>
                      <a:pPr algn="ctr"/>
                      <a:r>
                        <a:rPr lang="en-US" altLang="zh-CN" sz="2800" dirty="0" smtClean="0"/>
                        <a:t>According to </a:t>
                      </a:r>
                      <a:r>
                        <a:rPr lang="en-US" altLang="zh-CN" sz="2800" u="sng" dirty="0" smtClean="0"/>
                        <a:t>Mahayana</a:t>
                      </a:r>
                      <a:endParaRPr lang="zh-CN" altLang="en-US" sz="2800" u="sng" dirty="0"/>
                    </a:p>
                  </a:txBody>
                  <a:tcPr/>
                </a:tc>
                <a:tc>
                  <a:txBody>
                    <a:bodyPr/>
                    <a:lstStyle/>
                    <a:p>
                      <a:pPr algn="ctr"/>
                      <a:r>
                        <a:rPr lang="en-US" altLang="zh-CN" sz="2800" dirty="0" smtClean="0"/>
                        <a:t>According to </a:t>
                      </a:r>
                      <a:r>
                        <a:rPr lang="en-US" altLang="zh-CN" sz="2800" u="sng" dirty="0" smtClean="0"/>
                        <a:t>Vajrayana</a:t>
                      </a:r>
                      <a:endParaRPr lang="zh-CN" altLang="en-US" sz="2800" u="sng" dirty="0"/>
                    </a:p>
                  </a:txBody>
                  <a:tcPr/>
                </a:tc>
              </a:tr>
              <a:tr h="1171946">
                <a:tc>
                  <a:txBody>
                    <a:bodyPr/>
                    <a:lstStyle/>
                    <a:p>
                      <a:pPr algn="ctr"/>
                      <a:r>
                        <a:rPr lang="en-US" altLang="zh-CN" sz="3000" b="1" dirty="0" smtClean="0">
                          <a:solidFill>
                            <a:srgbClr val="0070C0"/>
                          </a:solidFill>
                        </a:rPr>
                        <a:t> </a:t>
                      </a:r>
                      <a:r>
                        <a:rPr lang="en-US" altLang="zh-CN" sz="3000" b="1" dirty="0" err="1" smtClean="0">
                          <a:solidFill>
                            <a:srgbClr val="0070C0"/>
                          </a:solidFill>
                        </a:rPr>
                        <a:t>Shravaka</a:t>
                      </a:r>
                      <a:r>
                        <a:rPr lang="en-US" altLang="zh-CN" sz="3000" b="1" dirty="0" smtClean="0">
                          <a:solidFill>
                            <a:srgbClr val="0070C0"/>
                          </a:solidFill>
                        </a:rPr>
                        <a:t> </a:t>
                      </a:r>
                      <a:r>
                        <a:rPr lang="en-US" altLang="zh-CN" sz="3000" b="1" dirty="0" err="1" smtClean="0">
                          <a:solidFill>
                            <a:srgbClr val="0070C0"/>
                          </a:solidFill>
                        </a:rPr>
                        <a:t>yana</a:t>
                      </a:r>
                      <a:r>
                        <a:rPr lang="en-US" altLang="zh-CN" sz="3000" b="1" dirty="0" smtClean="0">
                          <a:solidFill>
                            <a:srgbClr val="0070C0"/>
                          </a:solidFill>
                        </a:rPr>
                        <a:t> (</a:t>
                      </a:r>
                      <a:r>
                        <a:rPr lang="zh-CN" altLang="en-US" sz="3000" b="1" dirty="0" smtClean="0">
                          <a:solidFill>
                            <a:srgbClr val="0070C0"/>
                          </a:solidFill>
                        </a:rPr>
                        <a:t>聲聞乘</a:t>
                      </a:r>
                      <a:r>
                        <a:rPr lang="en-US" altLang="zh-CN" sz="3000" b="1" dirty="0" smtClean="0">
                          <a:solidFill>
                            <a:srgbClr val="0070C0"/>
                          </a:solidFill>
                        </a:rPr>
                        <a:t>)</a:t>
                      </a:r>
                      <a:endParaRPr lang="zh-CN" altLang="en-US" sz="3000" b="1" dirty="0">
                        <a:solidFill>
                          <a:srgbClr val="0070C0"/>
                        </a:solidFill>
                      </a:endParaRPr>
                    </a:p>
                  </a:txBody>
                  <a:tcPr/>
                </a:tc>
                <a:tc>
                  <a:txBody>
                    <a:bodyPr/>
                    <a:lstStyle/>
                    <a:p>
                      <a:pPr algn="ctr"/>
                      <a:r>
                        <a:rPr lang="en-US" altLang="zh-CN" sz="3000" b="1" kern="1200" dirty="0" smtClean="0">
                          <a:solidFill>
                            <a:srgbClr val="0070C0"/>
                          </a:solidFill>
                          <a:latin typeface="+mn-lt"/>
                          <a:ea typeface="+mn-ea"/>
                          <a:cs typeface="+mn-cs"/>
                        </a:rPr>
                        <a:t>Hinayana (Basic Vehicle; </a:t>
                      </a:r>
                      <a:r>
                        <a:rPr lang="zh-CN" altLang="en-US" sz="3000" b="1" kern="1200" dirty="0" smtClean="0">
                          <a:solidFill>
                            <a:srgbClr val="0070C0"/>
                          </a:solidFill>
                          <a:latin typeface="+mn-lt"/>
                          <a:ea typeface="+mn-ea"/>
                          <a:cs typeface="+mn-cs"/>
                        </a:rPr>
                        <a:t>小乘</a:t>
                      </a:r>
                      <a:r>
                        <a:rPr lang="en-US" altLang="zh-CN" sz="3000" b="1" kern="1200" dirty="0" smtClean="0">
                          <a:solidFill>
                            <a:srgbClr val="0070C0"/>
                          </a:solidFill>
                          <a:latin typeface="+mn-lt"/>
                          <a:ea typeface="+mn-ea"/>
                          <a:cs typeface="+mn-cs"/>
                        </a:rPr>
                        <a:t>)</a:t>
                      </a:r>
                      <a:endParaRPr lang="zh-CN" altLang="en-US" sz="3000" b="1" kern="1200" dirty="0">
                        <a:solidFill>
                          <a:srgbClr val="0070C0"/>
                        </a:solidFill>
                        <a:latin typeface="+mn-lt"/>
                        <a:ea typeface="+mn-ea"/>
                        <a:cs typeface="+mn-cs"/>
                      </a:endParaRPr>
                    </a:p>
                  </a:txBody>
                  <a:tcPr/>
                </a:tc>
              </a:tr>
              <a:tr h="1171946">
                <a:tc>
                  <a:txBody>
                    <a:bodyPr/>
                    <a:lstStyle/>
                    <a:p>
                      <a:pPr marL="0" algn="ctr" defTabSz="914400" rtl="0" eaLnBrk="1" latinLnBrk="0" hangingPunct="1"/>
                      <a:r>
                        <a:rPr lang="en-US" altLang="zh-CN" sz="3000" b="1" kern="1200" dirty="0" smtClean="0">
                          <a:solidFill>
                            <a:srgbClr val="0070C0"/>
                          </a:solidFill>
                          <a:latin typeface="+mn-lt"/>
                          <a:ea typeface="+mn-ea"/>
                          <a:cs typeface="+mn-cs"/>
                        </a:rPr>
                        <a:t>Pratyekabuddha </a:t>
                      </a:r>
                      <a:r>
                        <a:rPr lang="en-US" altLang="zh-CN" sz="3000" b="1" kern="1200" dirty="0" err="1" smtClean="0">
                          <a:solidFill>
                            <a:srgbClr val="0070C0"/>
                          </a:solidFill>
                          <a:latin typeface="+mn-lt"/>
                          <a:ea typeface="+mn-ea"/>
                          <a:cs typeface="+mn-cs"/>
                        </a:rPr>
                        <a:t>yana</a:t>
                      </a:r>
                      <a:r>
                        <a:rPr lang="en-US" altLang="zh-CN" sz="3000" b="1" kern="1200" dirty="0" smtClean="0">
                          <a:solidFill>
                            <a:srgbClr val="0070C0"/>
                          </a:solidFill>
                          <a:latin typeface="+mn-lt"/>
                          <a:ea typeface="+mn-ea"/>
                          <a:cs typeface="+mn-cs"/>
                        </a:rPr>
                        <a:t> (</a:t>
                      </a:r>
                      <a:r>
                        <a:rPr lang="zh-CN" altLang="en-US" sz="3000" b="1" kern="1200" dirty="0" smtClean="0">
                          <a:solidFill>
                            <a:srgbClr val="0070C0"/>
                          </a:solidFill>
                          <a:latin typeface="+mn-lt"/>
                          <a:ea typeface="+mn-ea"/>
                          <a:cs typeface="+mn-cs"/>
                        </a:rPr>
                        <a:t>緣覺乘</a:t>
                      </a:r>
                      <a:r>
                        <a:rPr lang="en-US" altLang="zh-CN" sz="3000" b="1" kern="1200" dirty="0" smtClean="0">
                          <a:solidFill>
                            <a:srgbClr val="0070C0"/>
                          </a:solidFill>
                          <a:latin typeface="+mn-lt"/>
                          <a:ea typeface="+mn-ea"/>
                          <a:cs typeface="+mn-cs"/>
                        </a:rPr>
                        <a:t>)</a:t>
                      </a:r>
                      <a:endParaRPr lang="zh-CN" altLang="en-US" sz="3000" b="1" kern="1200" dirty="0">
                        <a:solidFill>
                          <a:srgbClr val="0070C0"/>
                        </a:solidFill>
                        <a:latin typeface="+mn-lt"/>
                        <a:ea typeface="+mn-ea"/>
                        <a:cs typeface="+mn-cs"/>
                      </a:endParaRPr>
                    </a:p>
                  </a:txBody>
                  <a:tcPr/>
                </a:tc>
                <a:tc>
                  <a:txBody>
                    <a:bodyPr/>
                    <a:lstStyle/>
                    <a:p>
                      <a:pPr algn="ctr"/>
                      <a:r>
                        <a:rPr lang="en-US" altLang="zh-CN" sz="3000" b="1" kern="1200" dirty="0" smtClean="0">
                          <a:solidFill>
                            <a:srgbClr val="0070C0"/>
                          </a:solidFill>
                          <a:latin typeface="+mn-lt"/>
                          <a:ea typeface="+mn-ea"/>
                          <a:cs typeface="+mn-cs"/>
                        </a:rPr>
                        <a:t>Mahayana (Great Vehicle; </a:t>
                      </a:r>
                      <a:r>
                        <a:rPr lang="zh-CN" altLang="en-US" sz="3000" b="1" kern="1200" dirty="0" smtClean="0">
                          <a:solidFill>
                            <a:srgbClr val="0070C0"/>
                          </a:solidFill>
                          <a:latin typeface="+mn-lt"/>
                          <a:ea typeface="+mn-ea"/>
                          <a:cs typeface="+mn-cs"/>
                        </a:rPr>
                        <a:t>大乘</a:t>
                      </a:r>
                      <a:r>
                        <a:rPr lang="en-US" altLang="zh-CN" sz="3000" b="1" kern="1200" dirty="0" smtClean="0">
                          <a:solidFill>
                            <a:srgbClr val="0070C0"/>
                          </a:solidFill>
                          <a:latin typeface="+mn-lt"/>
                          <a:ea typeface="+mn-ea"/>
                          <a:cs typeface="+mn-cs"/>
                        </a:rPr>
                        <a:t>)</a:t>
                      </a:r>
                      <a:endParaRPr lang="zh-CN" altLang="en-US" sz="3000" b="1" kern="1200" dirty="0">
                        <a:solidFill>
                          <a:srgbClr val="0070C0"/>
                        </a:solidFill>
                        <a:latin typeface="+mn-lt"/>
                        <a:ea typeface="+mn-ea"/>
                        <a:cs typeface="+mn-cs"/>
                      </a:endParaRPr>
                    </a:p>
                  </a:txBody>
                  <a:tcPr/>
                </a:tc>
              </a:tr>
              <a:tr h="1171946">
                <a:tc>
                  <a:txBody>
                    <a:bodyPr/>
                    <a:lstStyle/>
                    <a:p>
                      <a:pPr algn="ctr"/>
                      <a:r>
                        <a:rPr lang="en-US" altLang="zh-CN" sz="3000" b="1" kern="1200" dirty="0" smtClean="0">
                          <a:solidFill>
                            <a:srgbClr val="0070C0"/>
                          </a:solidFill>
                          <a:latin typeface="+mn-lt"/>
                          <a:ea typeface="+mn-ea"/>
                          <a:cs typeface="+mn-cs"/>
                        </a:rPr>
                        <a:t> </a:t>
                      </a:r>
                      <a:r>
                        <a:rPr lang="en-US" altLang="zh-CN" sz="3000" b="1" kern="1200" dirty="0" smtClean="0">
                          <a:solidFill>
                            <a:srgbClr val="0070C0"/>
                          </a:solidFill>
                          <a:latin typeface="+mn-lt"/>
                          <a:ea typeface="+mn-ea"/>
                          <a:cs typeface="+mn-cs"/>
                        </a:rPr>
                        <a:t>Bodhisattva </a:t>
                      </a:r>
                      <a:r>
                        <a:rPr lang="en-US" altLang="zh-CN" sz="3000" b="1" kern="1200" dirty="0" err="1" smtClean="0">
                          <a:solidFill>
                            <a:srgbClr val="0070C0"/>
                          </a:solidFill>
                          <a:latin typeface="+mn-lt"/>
                          <a:ea typeface="+mn-ea"/>
                          <a:cs typeface="+mn-cs"/>
                        </a:rPr>
                        <a:t>yana</a:t>
                      </a:r>
                      <a:r>
                        <a:rPr lang="en-US" altLang="zh-CN" sz="3000" b="1" kern="1200" dirty="0" smtClean="0">
                          <a:solidFill>
                            <a:srgbClr val="0070C0"/>
                          </a:solidFill>
                          <a:latin typeface="+mn-lt"/>
                          <a:ea typeface="+mn-ea"/>
                          <a:cs typeface="+mn-cs"/>
                        </a:rPr>
                        <a:t> (</a:t>
                      </a:r>
                      <a:r>
                        <a:rPr lang="zh-CN" altLang="en-US" sz="3000" b="1" kern="1200" dirty="0" smtClean="0">
                          <a:solidFill>
                            <a:srgbClr val="0070C0"/>
                          </a:solidFill>
                          <a:latin typeface="+mn-lt"/>
                          <a:ea typeface="+mn-ea"/>
                          <a:cs typeface="+mn-cs"/>
                        </a:rPr>
                        <a:t>菩薩乘</a:t>
                      </a:r>
                      <a:r>
                        <a:rPr lang="en-US" altLang="zh-CN" sz="3000" b="1" kern="1200" dirty="0" smtClean="0">
                          <a:solidFill>
                            <a:srgbClr val="0070C0"/>
                          </a:solidFill>
                          <a:latin typeface="+mn-lt"/>
                          <a:ea typeface="+mn-ea"/>
                          <a:cs typeface="+mn-cs"/>
                        </a:rPr>
                        <a:t>)</a:t>
                      </a:r>
                      <a:endParaRPr lang="zh-CN" altLang="en-US" sz="3000" b="1" kern="1200" dirty="0">
                        <a:solidFill>
                          <a:srgbClr val="0070C0"/>
                        </a:solidFill>
                        <a:latin typeface="+mn-lt"/>
                        <a:ea typeface="+mn-ea"/>
                        <a:cs typeface="+mn-cs"/>
                      </a:endParaRPr>
                    </a:p>
                  </a:txBody>
                  <a:tcPr/>
                </a:tc>
                <a:tc>
                  <a:txBody>
                    <a:bodyPr/>
                    <a:lstStyle/>
                    <a:p>
                      <a:pPr algn="ctr"/>
                      <a:r>
                        <a:rPr lang="en-US" altLang="zh-CN" sz="3000" b="1" kern="1200" dirty="0" smtClean="0">
                          <a:solidFill>
                            <a:srgbClr val="0070C0"/>
                          </a:solidFill>
                          <a:latin typeface="+mn-lt"/>
                          <a:ea typeface="+mn-ea"/>
                          <a:cs typeface="+mn-cs"/>
                        </a:rPr>
                        <a:t>Vajrayana (</a:t>
                      </a:r>
                      <a:r>
                        <a:rPr lang="en-US" altLang="zh-CN" sz="3000" b="1" kern="1200" dirty="0" smtClean="0">
                          <a:solidFill>
                            <a:srgbClr val="0070C0"/>
                          </a:solidFill>
                          <a:latin typeface="+mn-lt"/>
                          <a:ea typeface="+mn-ea"/>
                          <a:cs typeface="+mn-cs"/>
                        </a:rPr>
                        <a:t>Diamond </a:t>
                      </a:r>
                      <a:r>
                        <a:rPr lang="en-US" altLang="zh-CN" sz="3000" b="1" kern="1200" dirty="0" smtClean="0">
                          <a:solidFill>
                            <a:srgbClr val="0070C0"/>
                          </a:solidFill>
                          <a:latin typeface="+mn-lt"/>
                          <a:ea typeface="+mn-ea"/>
                          <a:cs typeface="+mn-cs"/>
                        </a:rPr>
                        <a:t>Vehicle; </a:t>
                      </a:r>
                      <a:r>
                        <a:rPr lang="zh-CN" altLang="en-US" sz="3000" b="1" kern="1200" dirty="0" smtClean="0">
                          <a:solidFill>
                            <a:srgbClr val="0070C0"/>
                          </a:solidFill>
                          <a:latin typeface="+mn-lt"/>
                          <a:ea typeface="+mn-ea"/>
                          <a:cs typeface="+mn-cs"/>
                        </a:rPr>
                        <a:t>密乘</a:t>
                      </a:r>
                      <a:r>
                        <a:rPr lang="en-US" altLang="zh-CN" sz="3000" b="1" kern="1200" dirty="0" smtClean="0">
                          <a:solidFill>
                            <a:srgbClr val="0070C0"/>
                          </a:solidFill>
                          <a:latin typeface="+mn-lt"/>
                          <a:ea typeface="+mn-ea"/>
                          <a:cs typeface="+mn-cs"/>
                        </a:rPr>
                        <a:t>)</a:t>
                      </a:r>
                      <a:endParaRPr lang="zh-CN" altLang="en-US" sz="3000" b="1" kern="1200" dirty="0">
                        <a:solidFill>
                          <a:srgbClr val="0070C0"/>
                        </a:solidFill>
                        <a:latin typeface="+mn-lt"/>
                        <a:ea typeface="+mn-ea"/>
                        <a:cs typeface="+mn-cs"/>
                      </a:endParaRPr>
                    </a:p>
                  </a:txBody>
                  <a:tcPr/>
                </a:tc>
              </a:tr>
            </a:tbl>
          </a:graphicData>
        </a:graphic>
      </p:graphicFrame>
    </p:spTree>
    <p:extLst>
      <p:ext uri="{BB962C8B-B14F-4D97-AF65-F5344CB8AC3E}">
        <p14:creationId xmlns:p14="http://schemas.microsoft.com/office/powerpoint/2010/main" val="29891636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00253" y="401540"/>
            <a:ext cx="11545294" cy="6456460"/>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800"/>
              </a:spcAft>
            </a:pPr>
            <a:r>
              <a:rPr lang="en-US" altLang="zh-CN" sz="3600" b="1" dirty="0" err="1">
                <a:solidFill>
                  <a:schemeClr val="bg1"/>
                </a:solidFill>
                <a:latin typeface="+mn-lt"/>
                <a:ea typeface="+mn-ea"/>
                <a:cs typeface="+mn-cs"/>
              </a:rPr>
              <a:t>Mahasiddha</a:t>
            </a:r>
            <a:r>
              <a:rPr lang="en-US" altLang="zh-CN" sz="3600" b="1" dirty="0">
                <a:solidFill>
                  <a:schemeClr val="bg1"/>
                </a:solidFill>
                <a:latin typeface="+mn-lt"/>
                <a:ea typeface="+mn-ea"/>
                <a:cs typeface="+mn-cs"/>
              </a:rPr>
              <a:t> movement</a:t>
            </a:r>
          </a:p>
          <a:p>
            <a:pPr lvl="0">
              <a:lnSpc>
                <a:spcPct val="120000"/>
              </a:lnSpc>
              <a:spcAft>
                <a:spcPts val="1800"/>
              </a:spcAft>
            </a:pPr>
            <a:r>
              <a:rPr lang="en-US" altLang="zh-CN" sz="3600" dirty="0" smtClean="0">
                <a:solidFill>
                  <a:schemeClr val="bg1"/>
                </a:solidFill>
                <a:latin typeface="+mn-lt"/>
                <a:ea typeface="+mn-ea"/>
                <a:cs typeface="+mn-cs"/>
              </a:rPr>
              <a:t>Tantric </a:t>
            </a:r>
            <a:r>
              <a:rPr lang="en-US" altLang="zh-CN" sz="3600" dirty="0">
                <a:solidFill>
                  <a:schemeClr val="bg1"/>
                </a:solidFill>
                <a:latin typeface="+mn-lt"/>
                <a:ea typeface="+mn-ea"/>
                <a:cs typeface="+mn-cs"/>
              </a:rPr>
              <a:t>Buddhism can be traced back to groups of wandering yogis called </a:t>
            </a:r>
            <a:r>
              <a:rPr lang="en-US" altLang="zh-CN" sz="3600" dirty="0" err="1">
                <a:solidFill>
                  <a:schemeClr val="bg1"/>
                </a:solidFill>
                <a:latin typeface="+mn-lt"/>
                <a:ea typeface="+mn-ea"/>
                <a:cs typeface="+mn-cs"/>
              </a:rPr>
              <a:t>Mahasiddhas</a:t>
            </a:r>
            <a:r>
              <a:rPr lang="en-US" altLang="zh-CN" sz="3600" dirty="0">
                <a:solidFill>
                  <a:schemeClr val="bg1"/>
                </a:solidFill>
                <a:latin typeface="+mn-lt"/>
                <a:ea typeface="+mn-ea"/>
                <a:cs typeface="+mn-cs"/>
              </a:rPr>
              <a:t> (great </a:t>
            </a:r>
            <a:r>
              <a:rPr lang="en-US" altLang="zh-CN" sz="3600" dirty="0" smtClean="0">
                <a:solidFill>
                  <a:schemeClr val="bg1"/>
                </a:solidFill>
                <a:latin typeface="+mn-lt"/>
                <a:ea typeface="+mn-ea"/>
                <a:cs typeface="+mn-cs"/>
              </a:rPr>
              <a:t>adepts; </a:t>
            </a:r>
            <a:r>
              <a:rPr lang="zh-CN" altLang="en-US" sz="3600" dirty="0" smtClean="0">
                <a:solidFill>
                  <a:schemeClr val="bg1"/>
                </a:solidFill>
                <a:latin typeface="+mn-lt"/>
                <a:ea typeface="+mn-ea"/>
                <a:cs typeface="+mn-cs"/>
              </a:rPr>
              <a:t>大成就者</a:t>
            </a:r>
            <a:r>
              <a:rPr lang="en-US" altLang="zh-CN" sz="3600" dirty="0" smtClean="0">
                <a:solidFill>
                  <a:schemeClr val="bg1"/>
                </a:solidFill>
                <a:latin typeface="+mn-lt"/>
                <a:ea typeface="+mn-ea"/>
                <a:cs typeface="+mn-cs"/>
              </a:rPr>
              <a:t>).  The </a:t>
            </a:r>
            <a:r>
              <a:rPr lang="en-US" altLang="zh-CN" sz="3600" dirty="0" err="1" smtClean="0">
                <a:solidFill>
                  <a:schemeClr val="bg1"/>
                </a:solidFill>
                <a:latin typeface="+mn-lt"/>
                <a:ea typeface="+mn-ea"/>
                <a:cs typeface="+mn-cs"/>
              </a:rPr>
              <a:t>mahasiddhas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date to the medieval period in the North India (3–13 cen. CE) and used methods that were radically different than those used in Buddhist monasteries, including living in forests and caves and practicing meditation in charnel grounds. The </a:t>
            </a:r>
            <a:r>
              <a:rPr lang="en-US" altLang="zh-CN" sz="3600" dirty="0" err="1">
                <a:solidFill>
                  <a:schemeClr val="bg1"/>
                </a:solidFill>
                <a:latin typeface="+mn-lt"/>
                <a:ea typeface="+mn-ea"/>
                <a:cs typeface="+mn-cs"/>
              </a:rPr>
              <a:t>Mahasiddhas</a:t>
            </a:r>
            <a:r>
              <a:rPr lang="en-US" altLang="zh-CN" sz="3600" dirty="0">
                <a:solidFill>
                  <a:schemeClr val="bg1"/>
                </a:solidFill>
                <a:latin typeface="+mn-lt"/>
                <a:ea typeface="+mn-ea"/>
                <a:cs typeface="+mn-cs"/>
              </a:rPr>
              <a:t> pursued siddhis, magical powers such as flight and extrasensory perception as well as liberation.</a:t>
            </a:r>
            <a:endParaRPr lang="zh-CN" altLang="en-US" sz="3600" dirty="0">
              <a:solidFill>
                <a:schemeClr val="bg1"/>
              </a:solidFill>
              <a:latin typeface="+mn-lt"/>
              <a:ea typeface="+mn-ea"/>
              <a:cs typeface="+mn-cs"/>
            </a:endParaRPr>
          </a:p>
        </p:txBody>
      </p:sp>
    </p:spTree>
    <p:extLst>
      <p:ext uri="{BB962C8B-B14F-4D97-AF65-F5344CB8AC3E}">
        <p14:creationId xmlns:p14="http://schemas.microsoft.com/office/powerpoint/2010/main" val="41179719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244109" y="788070"/>
            <a:ext cx="7814509" cy="6184230"/>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a:solidFill>
                  <a:schemeClr val="bg1"/>
                </a:solidFill>
                <a:latin typeface="+mn-lt"/>
                <a:ea typeface="+mn-ea"/>
                <a:cs typeface="+mn-cs"/>
              </a:rPr>
              <a:t>Many of the elements found in Buddhist tantric literature are not wholly new. Earlier Mahayana sutras already contained some elements which are emphasized in the Tantras, such as mantras and </a:t>
            </a:r>
            <a:r>
              <a:rPr lang="en-US" altLang="zh-CN" sz="3600" dirty="0" err="1">
                <a:solidFill>
                  <a:schemeClr val="bg1"/>
                </a:solidFill>
                <a:latin typeface="+mn-lt"/>
                <a:ea typeface="+mn-ea"/>
                <a:cs typeface="+mn-cs"/>
              </a:rPr>
              <a:t>dharani</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use of protective verses or phrases actually dates back to the Vedic period and can be seen in the early Buddhist texts, where they are termed </a:t>
            </a:r>
            <a:r>
              <a:rPr lang="en-US" altLang="zh-CN" sz="3600" dirty="0" err="1" smtClean="0">
                <a:solidFill>
                  <a:schemeClr val="bg1"/>
                </a:solidFill>
                <a:latin typeface="+mn-lt"/>
                <a:ea typeface="+mn-ea"/>
                <a:cs typeface="+mn-cs"/>
              </a:rPr>
              <a:t>paritta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保護經</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Mahayana texts like the </a:t>
            </a:r>
            <a:r>
              <a:rPr lang="en-US" altLang="zh-CN" sz="3600" dirty="0" err="1" smtClean="0">
                <a:solidFill>
                  <a:schemeClr val="bg1"/>
                </a:solidFill>
                <a:latin typeface="+mn-lt"/>
                <a:ea typeface="+mn-ea"/>
                <a:cs typeface="+mn-cs"/>
              </a:rPr>
              <a:t>Kāraṇḍavyūha</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Sūtra</a:t>
            </a:r>
            <a:r>
              <a:rPr lang="en-US" altLang="zh-CN" sz="3600" dirty="0" smtClean="0">
                <a:solidFill>
                  <a:schemeClr val="bg1"/>
                </a:solidFill>
                <a:latin typeface="+mn-lt"/>
                <a:ea typeface="+mn-ea"/>
                <a:cs typeface="+mn-cs"/>
              </a:rPr>
              <a:t> (</a:t>
            </a:r>
            <a:r>
              <a:rPr lang="zh-TW" altLang="en-US" sz="3600" dirty="0">
                <a:solidFill>
                  <a:schemeClr val="bg1"/>
                </a:solidFill>
                <a:latin typeface="+mn-lt"/>
                <a:ea typeface="+mn-ea"/>
                <a:cs typeface="+mn-cs"/>
              </a:rPr>
              <a:t>佛說大乘莊嚴寶王經</a:t>
            </a:r>
            <a:r>
              <a:rPr lang="en-US" altLang="zh-CN" sz="3600" dirty="0" smtClean="0">
                <a:solidFill>
                  <a:schemeClr val="bg1"/>
                </a:solidFill>
                <a:latin typeface="+mn-lt"/>
                <a:ea typeface="+mn-ea"/>
                <a:cs typeface="+mn-cs"/>
              </a:rPr>
              <a:t>) expound </a:t>
            </a:r>
            <a:r>
              <a:rPr lang="en-US" altLang="zh-CN" sz="3600" dirty="0">
                <a:solidFill>
                  <a:schemeClr val="bg1"/>
                </a:solidFill>
                <a:latin typeface="+mn-lt"/>
                <a:ea typeface="+mn-ea"/>
                <a:cs typeface="+mn-cs"/>
              </a:rPr>
              <a:t>the use of mantras such </a:t>
            </a:r>
            <a:r>
              <a:rPr lang="en-US" altLang="zh-CN" sz="3600" i="1" dirty="0">
                <a:solidFill>
                  <a:schemeClr val="bg1"/>
                </a:solidFill>
                <a:latin typeface="+mn-lt"/>
                <a:ea typeface="+mn-ea"/>
                <a:cs typeface="+mn-cs"/>
              </a:rPr>
              <a:t>as Om </a:t>
            </a:r>
            <a:r>
              <a:rPr lang="en-US" altLang="zh-CN" sz="3600" i="1" dirty="0" err="1">
                <a:solidFill>
                  <a:schemeClr val="bg1"/>
                </a:solidFill>
                <a:latin typeface="+mn-lt"/>
                <a:ea typeface="+mn-ea"/>
                <a:cs typeface="+mn-cs"/>
              </a:rPr>
              <a:t>mani</a:t>
            </a:r>
            <a:r>
              <a:rPr lang="en-US" altLang="zh-CN" sz="3600" i="1" dirty="0">
                <a:solidFill>
                  <a:schemeClr val="bg1"/>
                </a:solidFill>
                <a:latin typeface="+mn-lt"/>
                <a:ea typeface="+mn-ea"/>
                <a:cs typeface="+mn-cs"/>
              </a:rPr>
              <a:t> </a:t>
            </a:r>
            <a:r>
              <a:rPr lang="en-US" altLang="zh-CN" sz="3600" i="1" dirty="0" err="1">
                <a:solidFill>
                  <a:schemeClr val="bg1"/>
                </a:solidFill>
                <a:latin typeface="+mn-lt"/>
                <a:ea typeface="+mn-ea"/>
                <a:cs typeface="+mn-cs"/>
              </a:rPr>
              <a:t>padme</a:t>
            </a:r>
            <a:r>
              <a:rPr lang="en-US" altLang="zh-CN" sz="3600" i="1" dirty="0">
                <a:solidFill>
                  <a:schemeClr val="bg1"/>
                </a:solidFill>
                <a:latin typeface="+mn-lt"/>
                <a:ea typeface="+mn-ea"/>
                <a:cs typeface="+mn-cs"/>
              </a:rPr>
              <a:t> hum</a:t>
            </a:r>
            <a:r>
              <a:rPr lang="en-US" altLang="zh-CN" sz="3600" dirty="0">
                <a:solidFill>
                  <a:schemeClr val="bg1"/>
                </a:solidFill>
                <a:latin typeface="+mn-lt"/>
                <a:ea typeface="+mn-ea"/>
                <a:cs typeface="+mn-cs"/>
              </a:rPr>
              <a:t>, associated with vastly powerful beings like </a:t>
            </a:r>
            <a:r>
              <a:rPr lang="en-US" altLang="zh-CN" sz="3600" dirty="0" err="1" smtClean="0">
                <a:solidFill>
                  <a:schemeClr val="bg1"/>
                </a:solidFill>
                <a:latin typeface="+mn-lt"/>
                <a:ea typeface="+mn-ea"/>
                <a:cs typeface="+mn-cs"/>
              </a:rPr>
              <a:t>Avalokiteshvara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觀世音菩薩</a:t>
            </a:r>
            <a:r>
              <a:rPr lang="en-US" altLang="zh-CN" sz="3600" dirty="0" smtClean="0">
                <a:solidFill>
                  <a:schemeClr val="bg1"/>
                </a:solidFill>
                <a:latin typeface="+mn-lt"/>
                <a:ea typeface="+mn-ea"/>
                <a:cs typeface="+mn-cs"/>
              </a:rPr>
              <a:t>). </a:t>
            </a:r>
            <a:endParaRPr lang="zh-CN" altLang="en-US" sz="3600" dirty="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8223584" y="939118"/>
            <a:ext cx="3417615" cy="5404074"/>
          </a:xfrm>
          <a:prstGeom prst="rect">
            <a:avLst/>
          </a:prstGeom>
        </p:spPr>
      </p:pic>
      <p:sp>
        <p:nvSpPr>
          <p:cNvPr id="5" name="標題 5"/>
          <p:cNvSpPr txBox="1">
            <a:spLocks/>
          </p:cNvSpPr>
          <p:nvPr/>
        </p:nvSpPr>
        <p:spPr>
          <a:xfrm>
            <a:off x="244109" y="-108638"/>
            <a:ext cx="10039414" cy="12826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spcAft>
                <a:spcPts val="1800"/>
              </a:spcAft>
            </a:pPr>
            <a:r>
              <a:rPr lang="en-US" altLang="zh-CN" sz="3600" b="1" u="sng" dirty="0" smtClean="0">
                <a:solidFill>
                  <a:schemeClr val="bg1"/>
                </a:solidFill>
                <a:latin typeface="+mn-lt"/>
                <a:ea typeface="+mn-ea"/>
                <a:cs typeface="+mn-cs"/>
              </a:rPr>
              <a:t>Tantras</a:t>
            </a:r>
            <a:r>
              <a:rPr lang="en-US" altLang="zh-CN" sz="3600" b="1"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密續</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Tree>
    <p:extLst>
      <p:ext uri="{BB962C8B-B14F-4D97-AF65-F5344CB8AC3E}">
        <p14:creationId xmlns:p14="http://schemas.microsoft.com/office/powerpoint/2010/main" val="19507300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344906" y="818147"/>
            <a:ext cx="11452057" cy="52217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practice of visualization of </a:t>
            </a:r>
            <a:r>
              <a:rPr lang="en-US" altLang="zh-CN" sz="3600" dirty="0" err="1">
                <a:solidFill>
                  <a:schemeClr val="bg1"/>
                </a:solidFill>
                <a:latin typeface="+mn-lt"/>
                <a:ea typeface="+mn-ea"/>
                <a:cs typeface="+mn-cs"/>
              </a:rPr>
              <a:t>Buddhas</a:t>
            </a:r>
            <a:r>
              <a:rPr lang="en-US" altLang="zh-CN" sz="3600" dirty="0">
                <a:solidFill>
                  <a:schemeClr val="bg1"/>
                </a:solidFill>
                <a:latin typeface="+mn-lt"/>
                <a:ea typeface="+mn-ea"/>
                <a:cs typeface="+mn-cs"/>
              </a:rPr>
              <a:t> such as </a:t>
            </a:r>
            <a:r>
              <a:rPr lang="en-US" altLang="zh-CN" sz="3600" dirty="0" err="1">
                <a:solidFill>
                  <a:schemeClr val="bg1"/>
                </a:solidFill>
                <a:latin typeface="+mn-lt"/>
                <a:ea typeface="+mn-ea"/>
                <a:cs typeface="+mn-cs"/>
              </a:rPr>
              <a:t>Amitābha</a:t>
            </a:r>
            <a:r>
              <a:rPr lang="en-US" altLang="zh-CN" sz="3600" dirty="0">
                <a:solidFill>
                  <a:schemeClr val="bg1"/>
                </a:solidFill>
                <a:latin typeface="+mn-lt"/>
                <a:ea typeface="+mn-ea"/>
                <a:cs typeface="+mn-cs"/>
              </a:rPr>
              <a:t> is also seen in pre-tantric texts like the Longer </a:t>
            </a:r>
            <a:r>
              <a:rPr lang="en-US" altLang="zh-CN" sz="3600" dirty="0" err="1">
                <a:solidFill>
                  <a:schemeClr val="bg1"/>
                </a:solidFill>
                <a:latin typeface="+mn-lt"/>
                <a:ea typeface="+mn-ea"/>
                <a:cs typeface="+mn-cs"/>
              </a:rPr>
              <a:t>Sukhāvatīvyūha</a:t>
            </a:r>
            <a:r>
              <a:rPr lang="en-US" altLang="zh-CN" sz="3600" dirty="0">
                <a:solidFill>
                  <a:schemeClr val="bg1"/>
                </a:solidFill>
                <a:latin typeface="+mn-lt"/>
                <a:ea typeface="+mn-ea"/>
                <a:cs typeface="+mn-cs"/>
              </a:rPr>
              <a:t> </a:t>
            </a:r>
            <a:r>
              <a:rPr lang="en-US" altLang="zh-CN" sz="3600" dirty="0" err="1" smtClean="0">
                <a:solidFill>
                  <a:schemeClr val="bg1"/>
                </a:solidFill>
                <a:latin typeface="+mn-lt"/>
                <a:ea typeface="+mn-ea"/>
                <a:cs typeface="+mn-cs"/>
              </a:rPr>
              <a:t>Sūtra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大阿彌陀經</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無量壽經</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There are other Mahayana sutras which contain </a:t>
            </a:r>
            <a:r>
              <a:rPr lang="en-US" altLang="zh-CN" sz="3600" dirty="0" smtClean="0">
                <a:solidFill>
                  <a:schemeClr val="bg1"/>
                </a:solidFill>
                <a:latin typeface="+mn-lt"/>
                <a:ea typeface="+mn-ea"/>
                <a:cs typeface="+mn-cs"/>
              </a:rPr>
              <a:t>“proto-tantric” </a:t>
            </a:r>
            <a:r>
              <a:rPr lang="en-US" altLang="zh-CN" sz="3600" dirty="0">
                <a:solidFill>
                  <a:schemeClr val="bg1"/>
                </a:solidFill>
                <a:latin typeface="+mn-lt"/>
                <a:ea typeface="+mn-ea"/>
                <a:cs typeface="+mn-cs"/>
              </a:rPr>
              <a:t>material such as the </a:t>
            </a:r>
            <a:r>
              <a:rPr lang="en-US" altLang="zh-CN" sz="3600" dirty="0" err="1">
                <a:solidFill>
                  <a:schemeClr val="bg1"/>
                </a:solidFill>
                <a:latin typeface="+mn-lt"/>
                <a:ea typeface="+mn-ea"/>
                <a:cs typeface="+mn-cs"/>
              </a:rPr>
              <a:t>Gandavyuha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Sutra (</a:t>
            </a:r>
            <a:r>
              <a:rPr lang="zh-CN" altLang="en-US" sz="3600" dirty="0" smtClean="0">
                <a:solidFill>
                  <a:schemeClr val="bg1"/>
                </a:solidFill>
                <a:latin typeface="+mn-lt"/>
                <a:ea typeface="+mn-ea"/>
                <a:cs typeface="+mn-cs"/>
              </a:rPr>
              <a:t>入法界品</a:t>
            </a:r>
            <a:r>
              <a:rPr lang="en-US" altLang="zh-CN" sz="3600" dirty="0" smtClean="0">
                <a:solidFill>
                  <a:schemeClr val="bg1"/>
                </a:solidFill>
                <a:latin typeface="+mn-lt"/>
                <a:ea typeface="+mn-ea"/>
                <a:cs typeface="+mn-cs"/>
              </a:rPr>
              <a:t>) and </a:t>
            </a:r>
            <a:r>
              <a:rPr lang="en-US" altLang="zh-CN" sz="3600" dirty="0">
                <a:solidFill>
                  <a:schemeClr val="bg1"/>
                </a:solidFill>
                <a:latin typeface="+mn-lt"/>
                <a:ea typeface="+mn-ea"/>
                <a:cs typeface="+mn-cs"/>
              </a:rPr>
              <a:t>the </a:t>
            </a:r>
            <a:r>
              <a:rPr lang="en-US" altLang="zh-CN" sz="3600" dirty="0" err="1">
                <a:solidFill>
                  <a:schemeClr val="bg1"/>
                </a:solidFill>
                <a:latin typeface="+mn-lt"/>
                <a:ea typeface="+mn-ea"/>
                <a:cs typeface="+mn-cs"/>
              </a:rPr>
              <a:t>Dasabhumika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十地經</a:t>
            </a:r>
            <a:r>
              <a:rPr lang="en-US" altLang="zh-CN" sz="3600" dirty="0" smtClean="0">
                <a:solidFill>
                  <a:schemeClr val="bg1"/>
                </a:solidFill>
                <a:latin typeface="+mn-lt"/>
                <a:ea typeface="+mn-ea"/>
                <a:cs typeface="+mn-cs"/>
              </a:rPr>
              <a:t>) which </a:t>
            </a:r>
            <a:r>
              <a:rPr lang="en-US" altLang="zh-CN" sz="3600" dirty="0">
                <a:solidFill>
                  <a:schemeClr val="bg1"/>
                </a:solidFill>
                <a:latin typeface="+mn-lt"/>
                <a:ea typeface="+mn-ea"/>
                <a:cs typeface="+mn-cs"/>
              </a:rPr>
              <a:t>might have served as a central source of visual imagery for Tantric </a:t>
            </a:r>
            <a:r>
              <a:rPr lang="en-US" altLang="zh-CN" sz="3600" dirty="0" smtClean="0">
                <a:solidFill>
                  <a:schemeClr val="bg1"/>
                </a:solidFill>
                <a:latin typeface="+mn-lt"/>
                <a:ea typeface="+mn-ea"/>
                <a:cs typeface="+mn-cs"/>
              </a:rPr>
              <a:t>texts</a:t>
            </a:r>
            <a:r>
              <a:rPr lang="en-US" altLang="zh-CN" sz="3600" dirty="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Tree>
    <p:extLst>
      <p:ext uri="{BB962C8B-B14F-4D97-AF65-F5344CB8AC3E}">
        <p14:creationId xmlns:p14="http://schemas.microsoft.com/office/powerpoint/2010/main" val="13202821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469232" y="238539"/>
            <a:ext cx="11009044" cy="639687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800"/>
              </a:spcAft>
            </a:pPr>
            <a:r>
              <a:rPr lang="en-US" altLang="zh-CN" sz="3600" b="1" u="sng" dirty="0">
                <a:solidFill>
                  <a:schemeClr val="bg1"/>
                </a:solidFill>
                <a:latin typeface="+mn-lt"/>
                <a:ea typeface="+mn-ea"/>
                <a:cs typeface="+mn-cs"/>
              </a:rPr>
              <a:t>Philosophical background</a:t>
            </a:r>
          </a:p>
          <a:p>
            <a:pPr lvl="0">
              <a:lnSpc>
                <a:spcPct val="120000"/>
              </a:lnSpc>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philosophical view of the Vajrayana is based on Mahayana Buddhist philosophy, mainly the </a:t>
            </a:r>
            <a:r>
              <a:rPr lang="en-US" altLang="zh-CN" sz="3600" dirty="0" err="1">
                <a:solidFill>
                  <a:schemeClr val="bg1"/>
                </a:solidFill>
                <a:latin typeface="+mn-lt"/>
                <a:ea typeface="+mn-ea"/>
                <a:cs typeface="+mn-cs"/>
              </a:rPr>
              <a:t>Madhyamaka</a:t>
            </a:r>
            <a:r>
              <a:rPr lang="en-US" altLang="zh-CN" sz="3600" dirty="0">
                <a:solidFill>
                  <a:schemeClr val="bg1"/>
                </a:solidFill>
                <a:latin typeface="+mn-lt"/>
                <a:ea typeface="+mn-ea"/>
                <a:cs typeface="+mn-cs"/>
              </a:rPr>
              <a:t> and </a:t>
            </a:r>
            <a:r>
              <a:rPr lang="en-US" altLang="zh-CN" sz="3600" dirty="0" err="1">
                <a:solidFill>
                  <a:schemeClr val="bg1"/>
                </a:solidFill>
                <a:latin typeface="+mn-lt"/>
                <a:ea typeface="+mn-ea"/>
                <a:cs typeface="+mn-cs"/>
              </a:rPr>
              <a:t>Yogacara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schools. The </a:t>
            </a:r>
            <a:r>
              <a:rPr lang="en-US" altLang="zh-CN" sz="3600" dirty="0">
                <a:solidFill>
                  <a:schemeClr val="bg1"/>
                </a:solidFill>
                <a:latin typeface="+mn-lt"/>
                <a:ea typeface="+mn-ea"/>
                <a:cs typeface="+mn-cs"/>
              </a:rPr>
              <a:t>major difference seen by Vajrayana thinkers is the superiority of Tantric methods, which provide a faster vehicle to liberation and contain many more skillful means (</a:t>
            </a:r>
            <a:r>
              <a:rPr lang="en-US" altLang="zh-CN" sz="3600" dirty="0" err="1">
                <a:solidFill>
                  <a:schemeClr val="bg1"/>
                </a:solidFill>
                <a:latin typeface="+mn-lt"/>
                <a:ea typeface="+mn-ea"/>
                <a:cs typeface="+mn-cs"/>
              </a:rPr>
              <a:t>upaya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importance of the theory of emptiness is central to the Tantric Buddhist view and practice. </a:t>
            </a:r>
          </a:p>
        </p:txBody>
      </p:sp>
    </p:spTree>
    <p:extLst>
      <p:ext uri="{BB962C8B-B14F-4D97-AF65-F5344CB8AC3E}">
        <p14:creationId xmlns:p14="http://schemas.microsoft.com/office/powerpoint/2010/main" val="358047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69232" y="238539"/>
            <a:ext cx="11009044" cy="639687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Buddhist emptiness view sees the world as being fluid, without an ontological foundation or inherent existence, but ultimately a fabric of constructions. Because of this, tantric practice such as self-visualization as the deity is seen as being no less real than everyday reality, but a process of transforming reality itself, including the practitioner's identity as the deity.</a:t>
            </a:r>
          </a:p>
        </p:txBody>
      </p:sp>
    </p:spTree>
    <p:extLst>
      <p:ext uri="{BB962C8B-B14F-4D97-AF65-F5344CB8AC3E}">
        <p14:creationId xmlns:p14="http://schemas.microsoft.com/office/powerpoint/2010/main" val="21630236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747214" y="238539"/>
            <a:ext cx="10739940" cy="6098651"/>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a:solidFill>
                  <a:schemeClr val="bg1"/>
                </a:solidFill>
                <a:latin typeface="+mn-lt"/>
                <a:ea typeface="+mn-ea"/>
                <a:cs typeface="+mn-cs"/>
              </a:rPr>
              <a:t>The doctrine of Buddha-nature, as outlined in the </a:t>
            </a:r>
            <a:r>
              <a:rPr lang="en-US" altLang="zh-CN" sz="3600" dirty="0" err="1">
                <a:solidFill>
                  <a:schemeClr val="bg1"/>
                </a:solidFill>
                <a:latin typeface="+mn-lt"/>
                <a:ea typeface="+mn-ea"/>
                <a:cs typeface="+mn-cs"/>
              </a:rPr>
              <a:t>Ratnagotravibhāga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寶性論</a:t>
            </a:r>
            <a:r>
              <a:rPr lang="en-US" altLang="zh-CN" sz="3600" dirty="0" smtClean="0">
                <a:solidFill>
                  <a:schemeClr val="bg1"/>
                </a:solidFill>
                <a:latin typeface="+mn-lt"/>
                <a:ea typeface="+mn-ea"/>
                <a:cs typeface="+mn-cs"/>
              </a:rPr>
              <a:t>) of </a:t>
            </a:r>
            <a:r>
              <a:rPr lang="en-US" altLang="zh-CN" sz="3600" dirty="0" err="1" smtClean="0">
                <a:solidFill>
                  <a:schemeClr val="bg1"/>
                </a:solidFill>
                <a:latin typeface="+mn-lt"/>
                <a:ea typeface="+mn-ea"/>
                <a:cs typeface="+mn-cs"/>
              </a:rPr>
              <a:t>Asanga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無著</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was also an important theory which became the basis for Tantric </a:t>
            </a:r>
            <a:r>
              <a:rPr lang="en-US" altLang="zh-CN" sz="3600" dirty="0" smtClean="0">
                <a:solidFill>
                  <a:schemeClr val="bg1"/>
                </a:solidFill>
                <a:latin typeface="+mn-lt"/>
                <a:ea typeface="+mn-ea"/>
                <a:cs typeface="+mn-cs"/>
              </a:rPr>
              <a:t>views. As </a:t>
            </a:r>
            <a:r>
              <a:rPr lang="en-US" altLang="zh-CN" sz="3600" dirty="0">
                <a:solidFill>
                  <a:schemeClr val="bg1"/>
                </a:solidFill>
                <a:latin typeface="+mn-lt"/>
                <a:ea typeface="+mn-ea"/>
                <a:cs typeface="+mn-cs"/>
              </a:rPr>
              <a:t>explained by the Tantric commentator </a:t>
            </a:r>
            <a:r>
              <a:rPr lang="en-US" altLang="zh-CN" sz="3600" dirty="0" err="1">
                <a:solidFill>
                  <a:schemeClr val="bg1"/>
                </a:solidFill>
                <a:latin typeface="+mn-lt"/>
                <a:ea typeface="+mn-ea"/>
                <a:cs typeface="+mn-cs"/>
              </a:rPr>
              <a:t>Lilavajra</a:t>
            </a:r>
            <a:r>
              <a:rPr lang="en-US" altLang="zh-CN" sz="3600" dirty="0">
                <a:solidFill>
                  <a:schemeClr val="bg1"/>
                </a:solidFill>
                <a:latin typeface="+mn-lt"/>
                <a:ea typeface="+mn-ea"/>
                <a:cs typeface="+mn-cs"/>
              </a:rPr>
              <a:t>, this </a:t>
            </a:r>
            <a:r>
              <a:rPr lang="en-US" altLang="zh-CN" sz="3600" dirty="0" smtClean="0">
                <a:solidFill>
                  <a:schemeClr val="bg1"/>
                </a:solidFill>
                <a:latin typeface="+mn-lt"/>
                <a:ea typeface="+mn-ea"/>
                <a:cs typeface="+mn-cs"/>
              </a:rPr>
              <a:t>“intrinsic </a:t>
            </a:r>
            <a:r>
              <a:rPr lang="en-US" altLang="zh-CN" sz="3600" dirty="0">
                <a:solidFill>
                  <a:schemeClr val="bg1"/>
                </a:solidFill>
                <a:latin typeface="+mn-lt"/>
                <a:ea typeface="+mn-ea"/>
                <a:cs typeface="+mn-cs"/>
              </a:rPr>
              <a:t>secret (behind) diverse </a:t>
            </a:r>
            <a:r>
              <a:rPr lang="en-US" altLang="zh-CN" sz="3600" dirty="0" smtClean="0">
                <a:solidFill>
                  <a:schemeClr val="bg1"/>
                </a:solidFill>
                <a:latin typeface="+mn-lt"/>
                <a:ea typeface="+mn-ea"/>
                <a:cs typeface="+mn-cs"/>
              </a:rPr>
              <a:t>manifestation” </a:t>
            </a:r>
            <a:r>
              <a:rPr lang="en-US" altLang="zh-CN" sz="3600" dirty="0">
                <a:solidFill>
                  <a:schemeClr val="bg1"/>
                </a:solidFill>
                <a:latin typeface="+mn-lt"/>
                <a:ea typeface="+mn-ea"/>
                <a:cs typeface="+mn-cs"/>
              </a:rPr>
              <a:t>is the utmost secret and aim of Tantra. </a:t>
            </a:r>
            <a:r>
              <a:rPr lang="en-US" altLang="zh-CN" sz="3600" dirty="0" smtClean="0">
                <a:solidFill>
                  <a:schemeClr val="bg1"/>
                </a:solidFill>
                <a:latin typeface="+mn-lt"/>
                <a:ea typeface="+mn-ea"/>
                <a:cs typeface="+mn-cs"/>
              </a:rPr>
              <a:t>This “Buddha embryo” </a:t>
            </a:r>
            <a:r>
              <a:rPr lang="en-US" altLang="zh-CN" sz="3600" dirty="0">
                <a:solidFill>
                  <a:schemeClr val="bg1"/>
                </a:solidFill>
                <a:latin typeface="+mn-lt"/>
                <a:ea typeface="+mn-ea"/>
                <a:cs typeface="+mn-cs"/>
              </a:rPr>
              <a:t>(</a:t>
            </a:r>
            <a:r>
              <a:rPr lang="en-US" altLang="zh-CN" sz="3600" dirty="0" err="1" smtClean="0">
                <a:solidFill>
                  <a:schemeClr val="bg1"/>
                </a:solidFill>
                <a:latin typeface="+mn-lt"/>
                <a:ea typeface="+mn-ea"/>
                <a:cs typeface="+mn-cs"/>
              </a:rPr>
              <a:t>tathāgatagarbhak</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如來藏</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is a </a:t>
            </a:r>
            <a:r>
              <a:rPr lang="en-US" altLang="zh-CN" sz="3600" dirty="0" smtClean="0">
                <a:solidFill>
                  <a:schemeClr val="bg1"/>
                </a:solidFill>
                <a:latin typeface="+mn-lt"/>
                <a:ea typeface="+mn-ea"/>
                <a:cs typeface="+mn-cs"/>
              </a:rPr>
              <a:t>“non-dual (</a:t>
            </a:r>
            <a:r>
              <a:rPr lang="zh-CN" altLang="en-US" sz="3600" dirty="0" smtClean="0">
                <a:solidFill>
                  <a:schemeClr val="bg1"/>
                </a:solidFill>
                <a:latin typeface="+mn-lt"/>
                <a:ea typeface="+mn-ea"/>
                <a:cs typeface="+mn-cs"/>
              </a:rPr>
              <a:t>不二</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self-originated Wisdom (jnana), an effortless fount of good qualities" that resides in the </a:t>
            </a:r>
            <a:r>
              <a:rPr lang="en-US" altLang="zh-CN" sz="3600" dirty="0" err="1">
                <a:solidFill>
                  <a:schemeClr val="bg1"/>
                </a:solidFill>
                <a:latin typeface="+mn-lt"/>
                <a:ea typeface="+mn-ea"/>
                <a:cs typeface="+mn-cs"/>
              </a:rPr>
              <a:t>mindstream</a:t>
            </a:r>
            <a:r>
              <a:rPr lang="en-US" altLang="zh-CN" sz="3600" dirty="0">
                <a:solidFill>
                  <a:schemeClr val="bg1"/>
                </a:solidFill>
                <a:latin typeface="+mn-lt"/>
                <a:ea typeface="+mn-ea"/>
                <a:cs typeface="+mn-cs"/>
              </a:rPr>
              <a:t> but is "obscured by discursive thought</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2198196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738336" y="238539"/>
            <a:ext cx="10739940" cy="60986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10000"/>
              </a:lnSpc>
              <a:spcAft>
                <a:spcPts val="1200"/>
              </a:spcAft>
            </a:pPr>
            <a:r>
              <a:rPr lang="en-US" altLang="zh-CN" sz="3600" dirty="0">
                <a:solidFill>
                  <a:schemeClr val="bg1"/>
                </a:solidFill>
                <a:latin typeface="+mn-lt"/>
                <a:ea typeface="+mn-ea"/>
                <a:cs typeface="+mn-cs"/>
              </a:rPr>
              <a:t>This doctrine is often associated with the idea of the inherent or natural luminosity </a:t>
            </a:r>
            <a:r>
              <a:rPr lang="en-US" altLang="zh-CN" sz="3600" dirty="0" smtClean="0">
                <a:solidFill>
                  <a:schemeClr val="bg1"/>
                </a:solidFill>
                <a:latin typeface="+mn-lt"/>
                <a:ea typeface="+mn-ea"/>
                <a:cs typeface="+mn-cs"/>
              </a:rPr>
              <a:t>or </a:t>
            </a:r>
            <a:r>
              <a:rPr lang="en-US" altLang="zh-CN" sz="3600" dirty="0">
                <a:solidFill>
                  <a:schemeClr val="bg1"/>
                </a:solidFill>
                <a:latin typeface="+mn-lt"/>
                <a:ea typeface="+mn-ea"/>
                <a:cs typeface="+mn-cs"/>
              </a:rPr>
              <a:t>purity of the mind (</a:t>
            </a:r>
            <a:r>
              <a:rPr lang="en-US" altLang="zh-CN" sz="3600" dirty="0" err="1">
                <a:solidFill>
                  <a:schemeClr val="bg1"/>
                </a:solidFill>
                <a:latin typeface="+mn-lt"/>
                <a:ea typeface="+mn-ea"/>
                <a:cs typeface="+mn-cs"/>
              </a:rPr>
              <a:t>prakrti-parisuddha</a:t>
            </a:r>
            <a:r>
              <a:rPr lang="en-US" altLang="zh-CN" sz="3600" dirty="0">
                <a:solidFill>
                  <a:schemeClr val="bg1"/>
                </a:solidFill>
                <a:latin typeface="+mn-lt"/>
                <a:ea typeface="+mn-ea"/>
                <a:cs typeface="+mn-cs"/>
              </a:rPr>
              <a:t>). </a:t>
            </a:r>
            <a:endParaRPr lang="en-US" altLang="zh-CN" sz="3600" dirty="0" smtClean="0">
              <a:solidFill>
                <a:schemeClr val="bg1"/>
              </a:solidFill>
              <a:latin typeface="+mn-lt"/>
              <a:ea typeface="+mn-ea"/>
              <a:cs typeface="+mn-cs"/>
            </a:endParaRPr>
          </a:p>
          <a:p>
            <a:pPr lvl="0">
              <a:lnSpc>
                <a:spcPct val="120000"/>
              </a:lnSpc>
            </a:pPr>
            <a:r>
              <a:rPr lang="en-US" altLang="zh-CN" sz="3600" dirty="0" smtClean="0">
                <a:solidFill>
                  <a:schemeClr val="bg1"/>
                </a:solidFill>
                <a:latin typeface="+mn-lt"/>
                <a:ea typeface="+mn-ea"/>
                <a:cs typeface="+mn-cs"/>
              </a:rPr>
              <a:t>Another fundamental theory of Tantric practice is that of transformation. Negative mental factors such as desire, hatred, greed, pride are not outright rejected as in non-Tantric Buddhism, but are used as part of the path</a:t>
            </a:r>
            <a:r>
              <a:rPr lang="en-US" altLang="zh-CN" sz="3600" dirty="0">
                <a:solidFill>
                  <a:schemeClr val="bg1"/>
                </a:solidFill>
                <a:latin typeface="+mn-lt"/>
                <a:ea typeface="+mn-ea"/>
                <a:cs typeface="+mn-cs"/>
              </a:rPr>
              <a:t>. The tantric doctrine is </a:t>
            </a:r>
            <a:r>
              <a:rPr lang="en-US" altLang="zh-CN" sz="3600" dirty="0" smtClean="0">
                <a:solidFill>
                  <a:schemeClr val="bg1"/>
                </a:solidFill>
                <a:latin typeface="+mn-lt"/>
                <a:ea typeface="+mn-ea"/>
                <a:cs typeface="+mn-cs"/>
              </a:rPr>
              <a:t>an </a:t>
            </a:r>
            <a:r>
              <a:rPr lang="en-US" altLang="zh-CN" sz="3600" dirty="0">
                <a:solidFill>
                  <a:schemeClr val="bg1"/>
                </a:solidFill>
                <a:latin typeface="+mn-lt"/>
                <a:ea typeface="+mn-ea"/>
                <a:cs typeface="+mn-cs"/>
              </a:rPr>
              <a:t>attempt to place </a:t>
            </a:r>
            <a:r>
              <a:rPr lang="en-US" altLang="zh-CN" sz="3600" dirty="0" err="1">
                <a:solidFill>
                  <a:schemeClr val="bg1"/>
                </a:solidFill>
                <a:latin typeface="+mn-lt"/>
                <a:ea typeface="+mn-ea"/>
                <a:cs typeface="+mn-cs"/>
              </a:rPr>
              <a:t>kama</a:t>
            </a:r>
            <a:r>
              <a:rPr lang="en-US" altLang="zh-CN" sz="3600" dirty="0">
                <a:solidFill>
                  <a:schemeClr val="bg1"/>
                </a:solidFill>
                <a:latin typeface="+mn-lt"/>
                <a:ea typeface="+mn-ea"/>
                <a:cs typeface="+mn-cs"/>
              </a:rPr>
              <a:t>, desire, in every meaning of the word, in the service of liberation.</a:t>
            </a:r>
          </a:p>
        </p:txBody>
      </p:sp>
    </p:spTree>
    <p:extLst>
      <p:ext uri="{BB962C8B-B14F-4D97-AF65-F5344CB8AC3E}">
        <p14:creationId xmlns:p14="http://schemas.microsoft.com/office/powerpoint/2010/main" val="22130798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5"/>
          <p:cNvSpPr txBox="1">
            <a:spLocks/>
          </p:cNvSpPr>
          <p:nvPr/>
        </p:nvSpPr>
        <p:spPr>
          <a:xfrm>
            <a:off x="487279" y="204537"/>
            <a:ext cx="10763818" cy="641283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2400"/>
              </a:spcAft>
            </a:pPr>
            <a:r>
              <a:rPr lang="en-US" altLang="zh-CN" sz="4000" b="1" u="sng" dirty="0">
                <a:solidFill>
                  <a:schemeClr val="bg1"/>
                </a:solidFill>
                <a:latin typeface="+mn-lt"/>
                <a:ea typeface="+mn-ea"/>
                <a:cs typeface="+mn-cs"/>
              </a:rPr>
              <a:t>Esoteric transmission</a:t>
            </a:r>
          </a:p>
          <a:p>
            <a:pPr lvl="0">
              <a:lnSpc>
                <a:spcPct val="120000"/>
              </a:lnSpc>
            </a:pPr>
            <a:r>
              <a:rPr lang="en-US" altLang="zh-CN" sz="3600" dirty="0" smtClean="0">
                <a:solidFill>
                  <a:schemeClr val="bg1"/>
                </a:solidFill>
                <a:latin typeface="+mn-lt"/>
                <a:ea typeface="+mn-ea"/>
                <a:cs typeface="+mn-cs"/>
              </a:rPr>
              <a:t>Vajrayana </a:t>
            </a:r>
            <a:r>
              <a:rPr lang="en-US" altLang="zh-CN" sz="3600" dirty="0">
                <a:solidFill>
                  <a:schemeClr val="bg1"/>
                </a:solidFill>
                <a:latin typeface="+mn-lt"/>
                <a:ea typeface="+mn-ea"/>
                <a:cs typeface="+mn-cs"/>
              </a:rPr>
              <a:t>Buddhism is esoteric in the sense that the transmission of certain teachings only occurs directly from teacher to student during an empowerment (</a:t>
            </a:r>
            <a:r>
              <a:rPr lang="en-US" altLang="zh-CN" sz="3600" dirty="0" err="1">
                <a:solidFill>
                  <a:schemeClr val="bg1"/>
                </a:solidFill>
                <a:latin typeface="+mn-lt"/>
                <a:ea typeface="+mn-ea"/>
                <a:cs typeface="+mn-cs"/>
              </a:rPr>
              <a:t>abhiṣeka</a:t>
            </a:r>
            <a:r>
              <a:rPr lang="en-US" altLang="zh-CN" sz="3600" dirty="0">
                <a:solidFill>
                  <a:schemeClr val="bg1"/>
                </a:solidFill>
                <a:latin typeface="+mn-lt"/>
                <a:ea typeface="+mn-ea"/>
                <a:cs typeface="+mn-cs"/>
              </a:rPr>
              <a:t>) and their practice requires initiation in a ritual space containing the mandala of the </a:t>
            </a:r>
            <a:r>
              <a:rPr lang="en-US" altLang="zh-CN" sz="3600" dirty="0" smtClean="0">
                <a:solidFill>
                  <a:schemeClr val="bg1"/>
                </a:solidFill>
                <a:latin typeface="+mn-lt"/>
                <a:ea typeface="+mn-ea"/>
                <a:cs typeface="+mn-cs"/>
              </a:rPr>
              <a:t>deity.</a:t>
            </a:r>
            <a:endParaRPr lang="zh-CN" altLang="en-US" sz="3600" i="1" dirty="0">
              <a:solidFill>
                <a:schemeClr val="bg1"/>
              </a:solidFill>
              <a:latin typeface="+mn-lt"/>
              <a:ea typeface="+mn-ea"/>
              <a:cs typeface="+mn-cs"/>
            </a:endParaRPr>
          </a:p>
        </p:txBody>
      </p:sp>
    </p:spTree>
    <p:extLst>
      <p:ext uri="{BB962C8B-B14F-4D97-AF65-F5344CB8AC3E}">
        <p14:creationId xmlns:p14="http://schemas.microsoft.com/office/powerpoint/2010/main" val="33706389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950864" y="583531"/>
            <a:ext cx="10107728" cy="56488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Many </a:t>
            </a:r>
            <a:r>
              <a:rPr lang="en-US" altLang="zh-CN" sz="3600" dirty="0">
                <a:solidFill>
                  <a:schemeClr val="bg1"/>
                </a:solidFill>
                <a:latin typeface="+mn-lt"/>
                <a:ea typeface="+mn-ea"/>
                <a:cs typeface="+mn-cs"/>
              </a:rPr>
              <a:t>techniques are also commonly said to be secret, but some Vajrayana teachers have responded that secrecy itself is not important and only a side-effect of the reality that the techniques have no validity outside the teacher-student lineage</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In order to engage in Vajrayana practice, a student should have received such an initiation or permission</a:t>
            </a:r>
            <a:endParaRPr lang="zh-CN" altLang="en-US" sz="3600" i="1" dirty="0">
              <a:solidFill>
                <a:schemeClr val="bg1"/>
              </a:solidFill>
              <a:latin typeface="+mn-lt"/>
              <a:ea typeface="+mn-ea"/>
              <a:cs typeface="+mn-cs"/>
            </a:endParaRPr>
          </a:p>
        </p:txBody>
      </p:sp>
    </p:spTree>
    <p:extLst>
      <p:ext uri="{BB962C8B-B14F-4D97-AF65-F5344CB8AC3E}">
        <p14:creationId xmlns:p14="http://schemas.microsoft.com/office/powerpoint/2010/main" val="21252859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77078" y="421419"/>
            <a:ext cx="7734475" cy="635236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200" b="1" u="sng" dirty="0">
                <a:solidFill>
                  <a:schemeClr val="bg1"/>
                </a:solidFill>
                <a:latin typeface="+mn-lt"/>
                <a:ea typeface="+mn-ea"/>
                <a:cs typeface="+mn-cs"/>
              </a:rPr>
              <a:t>Affirmation of the feminine</a:t>
            </a:r>
          </a:p>
          <a:p>
            <a:pPr>
              <a:lnSpc>
                <a:spcPct val="110000"/>
              </a:lnSpc>
              <a:spcAft>
                <a:spcPts val="1800"/>
              </a:spcAft>
            </a:pPr>
            <a:r>
              <a:rPr lang="en-US" altLang="zh-CN" sz="3200" dirty="0" smtClean="0">
                <a:solidFill>
                  <a:schemeClr val="bg1"/>
                </a:solidFill>
                <a:latin typeface="+mn-lt"/>
                <a:ea typeface="+mn-ea"/>
                <a:cs typeface="+mn-cs"/>
              </a:rPr>
              <a:t>Feminine </a:t>
            </a:r>
            <a:r>
              <a:rPr lang="en-US" altLang="zh-CN" sz="3200" dirty="0">
                <a:solidFill>
                  <a:schemeClr val="bg1"/>
                </a:solidFill>
                <a:latin typeface="+mn-lt"/>
                <a:ea typeface="+mn-ea"/>
                <a:cs typeface="+mn-cs"/>
              </a:rPr>
              <a:t>deities and forces are </a:t>
            </a:r>
            <a:r>
              <a:rPr lang="en-US" altLang="zh-CN" sz="3200" dirty="0" smtClean="0">
                <a:solidFill>
                  <a:schemeClr val="bg1"/>
                </a:solidFill>
                <a:latin typeface="+mn-lt"/>
                <a:ea typeface="+mn-ea"/>
                <a:cs typeface="+mn-cs"/>
              </a:rPr>
              <a:t>increasingly </a:t>
            </a:r>
            <a:r>
              <a:rPr lang="en-US" altLang="zh-CN" sz="3200" dirty="0">
                <a:solidFill>
                  <a:schemeClr val="bg1"/>
                </a:solidFill>
                <a:latin typeface="+mn-lt"/>
                <a:ea typeface="+mn-ea"/>
                <a:cs typeface="+mn-cs"/>
              </a:rPr>
              <a:t>prominent in Vajrayana. In the Yogini </a:t>
            </a:r>
            <a:r>
              <a:rPr lang="en-US" altLang="zh-CN" sz="3200" dirty="0" err="1">
                <a:solidFill>
                  <a:schemeClr val="bg1"/>
                </a:solidFill>
                <a:latin typeface="+mn-lt"/>
                <a:ea typeface="+mn-ea"/>
                <a:cs typeface="+mn-cs"/>
              </a:rPr>
              <a:t>tantras</a:t>
            </a:r>
            <a:r>
              <a:rPr lang="en-US" altLang="zh-CN" sz="3200" dirty="0">
                <a:solidFill>
                  <a:schemeClr val="bg1"/>
                </a:solidFill>
                <a:latin typeface="+mn-lt"/>
                <a:ea typeface="+mn-ea"/>
                <a:cs typeface="+mn-cs"/>
              </a:rPr>
              <a:t> in particular, women and female yoginis are given high status as the embodiment of female deities such as the wild and nude </a:t>
            </a:r>
            <a:r>
              <a:rPr lang="en-US" altLang="zh-CN" sz="3200" dirty="0" err="1" smtClean="0">
                <a:solidFill>
                  <a:schemeClr val="bg1"/>
                </a:solidFill>
                <a:latin typeface="+mn-lt"/>
                <a:ea typeface="+mn-ea"/>
                <a:cs typeface="+mn-cs"/>
              </a:rPr>
              <a:t>Vajrayogini</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瑜伽空行母</a:t>
            </a:r>
            <a:r>
              <a:rPr lang="en-US" altLang="zh-CN" sz="3200" dirty="0" smtClean="0">
                <a:solidFill>
                  <a:schemeClr val="bg1"/>
                </a:solidFill>
                <a:latin typeface="+mn-lt"/>
                <a:ea typeface="+mn-ea"/>
                <a:cs typeface="+mn-cs"/>
              </a:rPr>
              <a:t>). In </a:t>
            </a:r>
            <a:r>
              <a:rPr lang="en-US" altLang="zh-CN" sz="3200" dirty="0">
                <a:solidFill>
                  <a:schemeClr val="bg1"/>
                </a:solidFill>
                <a:latin typeface="+mn-lt"/>
                <a:ea typeface="+mn-ea"/>
                <a:cs typeface="+mn-cs"/>
              </a:rPr>
              <a:t>India, there is evidence to show that women participated in tantric practice alongside men and were also teachers, adepts and authors of tantric texts.</a:t>
            </a:r>
          </a:p>
        </p:txBody>
      </p:sp>
      <p:pic>
        <p:nvPicPr>
          <p:cNvPr id="2" name="圖片 1"/>
          <p:cNvPicPr>
            <a:picLocks noChangeAspect="1"/>
          </p:cNvPicPr>
          <p:nvPr/>
        </p:nvPicPr>
        <p:blipFill>
          <a:blip r:embed="rId3"/>
          <a:stretch>
            <a:fillRect/>
          </a:stretch>
        </p:blipFill>
        <p:spPr>
          <a:xfrm>
            <a:off x="8335658" y="1623755"/>
            <a:ext cx="3665662" cy="4728918"/>
          </a:xfrm>
          <a:prstGeom prst="rect">
            <a:avLst/>
          </a:prstGeom>
        </p:spPr>
      </p:pic>
    </p:spTree>
    <p:extLst>
      <p:ext uri="{BB962C8B-B14F-4D97-AF65-F5344CB8AC3E}">
        <p14:creationId xmlns:p14="http://schemas.microsoft.com/office/powerpoint/2010/main" val="37710290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695699" y="425442"/>
            <a:ext cx="10731881" cy="5969342"/>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spcAft>
                <a:spcPts val="2400"/>
              </a:spcAft>
            </a:pPr>
            <a:r>
              <a:rPr lang="en-US" altLang="zh-CN" sz="4000" b="1" u="sng" dirty="0">
                <a:solidFill>
                  <a:schemeClr val="bg1"/>
                </a:solidFill>
                <a:latin typeface="+mn-lt"/>
                <a:ea typeface="+mn-ea"/>
                <a:cs typeface="+mn-cs"/>
              </a:rPr>
              <a:t>Vows and </a:t>
            </a:r>
            <a:r>
              <a:rPr lang="en-US" altLang="zh-CN" sz="4000" b="1" u="sng" dirty="0" err="1">
                <a:solidFill>
                  <a:schemeClr val="bg1"/>
                </a:solidFill>
                <a:latin typeface="+mn-lt"/>
                <a:ea typeface="+mn-ea"/>
                <a:cs typeface="+mn-cs"/>
              </a:rPr>
              <a:t>behaviour</a:t>
            </a:r>
            <a:endParaRPr lang="en-US" altLang="zh-CN" sz="4000" b="1" u="sng" dirty="0">
              <a:solidFill>
                <a:schemeClr val="bg1"/>
              </a:solidFill>
              <a:latin typeface="+mn-lt"/>
              <a:ea typeface="+mn-ea"/>
              <a:cs typeface="+mn-cs"/>
            </a:endParaRPr>
          </a:p>
          <a:p>
            <a:pPr>
              <a:lnSpc>
                <a:spcPct val="150000"/>
              </a:lnSpc>
            </a:pPr>
            <a:r>
              <a:rPr lang="en-US" altLang="zh-CN" sz="4000" dirty="0" smtClean="0">
                <a:solidFill>
                  <a:schemeClr val="bg1"/>
                </a:solidFill>
                <a:latin typeface="+mn-lt"/>
                <a:ea typeface="+mn-ea"/>
                <a:cs typeface="+mn-cs"/>
              </a:rPr>
              <a:t>Practitioners </a:t>
            </a:r>
            <a:r>
              <a:rPr lang="en-US" altLang="zh-CN" sz="4000" dirty="0">
                <a:solidFill>
                  <a:schemeClr val="bg1"/>
                </a:solidFill>
                <a:latin typeface="+mn-lt"/>
                <a:ea typeface="+mn-ea"/>
                <a:cs typeface="+mn-cs"/>
              </a:rPr>
              <a:t>of the Vajrayana need to abide by various tantric vows or </a:t>
            </a:r>
            <a:r>
              <a:rPr lang="en-US" altLang="zh-CN" sz="4000" dirty="0" err="1">
                <a:solidFill>
                  <a:schemeClr val="bg1"/>
                </a:solidFill>
                <a:latin typeface="+mn-lt"/>
                <a:ea typeface="+mn-ea"/>
                <a:cs typeface="+mn-cs"/>
              </a:rPr>
              <a:t>samaya</a:t>
            </a:r>
            <a:r>
              <a:rPr lang="en-US" altLang="zh-CN" sz="4000" dirty="0">
                <a:solidFill>
                  <a:schemeClr val="bg1"/>
                </a:solidFill>
                <a:latin typeface="+mn-lt"/>
                <a:ea typeface="+mn-ea"/>
                <a:cs typeface="+mn-cs"/>
              </a:rPr>
              <a:t> of </a:t>
            </a:r>
            <a:r>
              <a:rPr lang="en-US" altLang="zh-CN" sz="4000" dirty="0" err="1">
                <a:solidFill>
                  <a:schemeClr val="bg1"/>
                </a:solidFill>
                <a:latin typeface="+mn-lt"/>
                <a:ea typeface="+mn-ea"/>
                <a:cs typeface="+mn-cs"/>
              </a:rPr>
              <a:t>behaviour</a:t>
            </a:r>
            <a:r>
              <a:rPr lang="en-US" altLang="zh-CN" sz="4000" dirty="0">
                <a:solidFill>
                  <a:schemeClr val="bg1"/>
                </a:solidFill>
                <a:latin typeface="+mn-lt"/>
                <a:ea typeface="+mn-ea"/>
                <a:cs typeface="+mn-cs"/>
              </a:rPr>
              <a:t>. These are extensions of the rules of the </a:t>
            </a:r>
            <a:r>
              <a:rPr lang="en-US" altLang="zh-CN" sz="4000" dirty="0" err="1">
                <a:solidFill>
                  <a:schemeClr val="bg1"/>
                </a:solidFill>
                <a:latin typeface="+mn-lt"/>
                <a:ea typeface="+mn-ea"/>
                <a:cs typeface="+mn-cs"/>
              </a:rPr>
              <a:t>Prātimokṣa</a:t>
            </a:r>
            <a:r>
              <a:rPr lang="en-US" altLang="zh-CN" sz="4000" dirty="0">
                <a:solidFill>
                  <a:schemeClr val="bg1"/>
                </a:solidFill>
                <a:latin typeface="+mn-lt"/>
                <a:ea typeface="+mn-ea"/>
                <a:cs typeface="+mn-cs"/>
              </a:rPr>
              <a:t> and Bodhisattva vows for the lower levels of </a:t>
            </a:r>
            <a:r>
              <a:rPr lang="en-US" altLang="zh-CN" sz="4000" dirty="0" err="1">
                <a:solidFill>
                  <a:schemeClr val="bg1"/>
                </a:solidFill>
                <a:latin typeface="+mn-lt"/>
                <a:ea typeface="+mn-ea"/>
                <a:cs typeface="+mn-cs"/>
              </a:rPr>
              <a:t>tantra</a:t>
            </a:r>
            <a:r>
              <a:rPr lang="en-US" altLang="zh-CN" sz="4000" dirty="0">
                <a:solidFill>
                  <a:schemeClr val="bg1"/>
                </a:solidFill>
                <a:latin typeface="+mn-lt"/>
                <a:ea typeface="+mn-ea"/>
                <a:cs typeface="+mn-cs"/>
              </a:rPr>
              <a:t>, and are taken during initiations into the empowerment for a particular </a:t>
            </a:r>
            <a:r>
              <a:rPr lang="en-US" altLang="zh-CN" sz="4000" dirty="0" err="1">
                <a:solidFill>
                  <a:schemeClr val="bg1"/>
                </a:solidFill>
                <a:latin typeface="+mn-lt"/>
                <a:ea typeface="+mn-ea"/>
                <a:cs typeface="+mn-cs"/>
              </a:rPr>
              <a:t>Anuttarayoga</a:t>
            </a:r>
            <a:r>
              <a:rPr lang="en-US" altLang="zh-CN" sz="4000" dirty="0">
                <a:solidFill>
                  <a:schemeClr val="bg1"/>
                </a:solidFill>
                <a:latin typeface="+mn-lt"/>
                <a:ea typeface="+mn-ea"/>
                <a:cs typeface="+mn-cs"/>
              </a:rPr>
              <a:t> Tantra. The special tantric vows vary depending on the specific mandala practice for which the initiation is received and also depending on the level of initiation. </a:t>
            </a:r>
            <a:endParaRPr lang="en-US" altLang="zh-CN" sz="4000" i="1" dirty="0">
              <a:solidFill>
                <a:schemeClr val="bg1"/>
              </a:solidFill>
              <a:latin typeface="+mn-lt"/>
              <a:ea typeface="+mn-ea"/>
              <a:cs typeface="+mn-cs"/>
            </a:endParaRPr>
          </a:p>
        </p:txBody>
      </p:sp>
    </p:spTree>
    <p:extLst>
      <p:ext uri="{BB962C8B-B14F-4D97-AF65-F5344CB8AC3E}">
        <p14:creationId xmlns:p14="http://schemas.microsoft.com/office/powerpoint/2010/main" val="28834287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916240" y="873472"/>
            <a:ext cx="10731881" cy="5067077"/>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err="1">
                <a:solidFill>
                  <a:srgbClr val="FFFFFF"/>
                </a:solidFill>
                <a:latin typeface="Calibri" panose="020F0502020204030204" pitchFamily="34" charset="0"/>
                <a:ea typeface="SimSun" panose="02010600030101010101" pitchFamily="2" charset="-122"/>
              </a:rPr>
              <a:t>Ngagpas</a:t>
            </a:r>
            <a:r>
              <a:rPr lang="zh-CN" altLang="en-US" sz="4000" dirty="0">
                <a:solidFill>
                  <a:srgbClr val="FFFFFF"/>
                </a:solidFill>
                <a:latin typeface="Calibri" panose="020F0502020204030204" pitchFamily="34" charset="0"/>
                <a:ea typeface="SimSun" panose="02010600030101010101" pitchFamily="2" charset="-122"/>
              </a:rPr>
              <a:t> </a:t>
            </a:r>
            <a:r>
              <a:rPr lang="en-US" altLang="zh-CN" sz="4000" dirty="0">
                <a:solidFill>
                  <a:srgbClr val="FFFFFF"/>
                </a:solidFill>
                <a:latin typeface="Calibri" panose="020F0502020204030204" pitchFamily="34" charset="0"/>
                <a:ea typeface="SimSun" panose="02010600030101010101" pitchFamily="2" charset="-122"/>
              </a:rPr>
              <a:t>of the Nyingma school keep a special non-celibate ordination. A tantric guru, or teacher is expected to keep his or her </a:t>
            </a:r>
            <a:r>
              <a:rPr lang="en-US" altLang="zh-CN" sz="4000" dirty="0" err="1">
                <a:solidFill>
                  <a:srgbClr val="FFFFFF"/>
                </a:solidFill>
                <a:latin typeface="Calibri" panose="020F0502020204030204" pitchFamily="34" charset="0"/>
                <a:ea typeface="SimSun" panose="02010600030101010101" pitchFamily="2" charset="-122"/>
              </a:rPr>
              <a:t>samaya</a:t>
            </a:r>
            <a:r>
              <a:rPr lang="zh-CN" altLang="en-US" sz="4000" dirty="0">
                <a:solidFill>
                  <a:srgbClr val="FFFFFF"/>
                </a:solidFill>
                <a:latin typeface="Calibri" panose="020F0502020204030204" pitchFamily="34" charset="0"/>
                <a:ea typeface="SimSun" panose="02010600030101010101" pitchFamily="2" charset="-122"/>
              </a:rPr>
              <a:t> </a:t>
            </a:r>
            <a:r>
              <a:rPr lang="en-US" altLang="zh-CN" sz="4000" dirty="0">
                <a:solidFill>
                  <a:srgbClr val="FFFFFF"/>
                </a:solidFill>
                <a:latin typeface="Calibri" panose="020F0502020204030204" pitchFamily="34" charset="0"/>
                <a:ea typeface="SimSun" panose="02010600030101010101" pitchFamily="2" charset="-122"/>
              </a:rPr>
              <a:t>vows in the same way as his students. Proper conduct is considered especially necessary for a qualified Vajrayana guru. For example, the Ornament for the Essence of </a:t>
            </a:r>
            <a:r>
              <a:rPr lang="en-US" altLang="zh-CN" sz="4000" dirty="0" err="1">
                <a:solidFill>
                  <a:srgbClr val="FFFFFF"/>
                </a:solidFill>
                <a:latin typeface="Calibri" panose="020F0502020204030204" pitchFamily="34" charset="0"/>
                <a:ea typeface="SimSun" panose="02010600030101010101" pitchFamily="2" charset="-122"/>
              </a:rPr>
              <a:t>Manjushrikirti</a:t>
            </a:r>
            <a:r>
              <a:rPr lang="zh-CN" altLang="en-US" sz="4000" dirty="0">
                <a:solidFill>
                  <a:srgbClr val="FFFFFF"/>
                </a:solidFill>
                <a:latin typeface="Calibri" panose="020F0502020204030204" pitchFamily="34" charset="0"/>
                <a:ea typeface="SimSun" panose="02010600030101010101" pitchFamily="2" charset="-122"/>
              </a:rPr>
              <a:t> </a:t>
            </a:r>
            <a:r>
              <a:rPr lang="en-US" altLang="zh-CN" sz="4000" dirty="0" smtClean="0">
                <a:solidFill>
                  <a:srgbClr val="FFFFFF"/>
                </a:solidFill>
                <a:latin typeface="Calibri" panose="020F0502020204030204" pitchFamily="34" charset="0"/>
                <a:ea typeface="SimSun" panose="02010600030101010101" pitchFamily="2" charset="-122"/>
              </a:rPr>
              <a:t>states</a:t>
            </a:r>
            <a:r>
              <a:rPr lang="en-US" altLang="zh-CN" sz="4000" dirty="0">
                <a:solidFill>
                  <a:srgbClr val="FFFFFF"/>
                </a:solidFill>
                <a:latin typeface="Calibri" panose="020F0502020204030204" pitchFamily="34" charset="0"/>
                <a:ea typeface="SimSun" panose="02010600030101010101" pitchFamily="2" charset="-122"/>
              </a:rPr>
              <a:t>.</a:t>
            </a:r>
            <a:endParaRPr lang="en-US" altLang="zh-CN" sz="4000" i="1" dirty="0">
              <a:solidFill>
                <a:schemeClr val="bg1"/>
              </a:solidFill>
              <a:latin typeface="+mn-lt"/>
              <a:ea typeface="+mn-ea"/>
              <a:cs typeface="+mn-cs"/>
            </a:endParaRPr>
          </a:p>
        </p:txBody>
      </p:sp>
    </p:spTree>
    <p:extLst>
      <p:ext uri="{BB962C8B-B14F-4D97-AF65-F5344CB8AC3E}">
        <p14:creationId xmlns:p14="http://schemas.microsoft.com/office/powerpoint/2010/main" val="2745876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標題 5"/>
          <p:cNvSpPr txBox="1">
            <a:spLocks/>
          </p:cNvSpPr>
          <p:nvPr/>
        </p:nvSpPr>
        <p:spPr>
          <a:xfrm>
            <a:off x="413469" y="-55659"/>
            <a:ext cx="11587443" cy="70369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4000" b="1" u="sng" dirty="0">
                <a:solidFill>
                  <a:schemeClr val="bg1"/>
                </a:solidFill>
                <a:latin typeface="+mn-lt"/>
                <a:ea typeface="+mn-ea"/>
                <a:cs typeface="+mn-cs"/>
              </a:rPr>
              <a:t>Tantra techniques</a:t>
            </a:r>
          </a:p>
          <a:p>
            <a:pPr>
              <a:lnSpc>
                <a:spcPct val="120000"/>
              </a:lnSpc>
            </a:pPr>
            <a:r>
              <a:rPr lang="en-US" altLang="zh-CN" sz="4000" dirty="0" smtClean="0">
                <a:solidFill>
                  <a:schemeClr val="bg1"/>
                </a:solidFill>
                <a:latin typeface="+mn-lt"/>
                <a:ea typeface="+mn-ea"/>
                <a:cs typeface="+mn-cs"/>
              </a:rPr>
              <a:t>While </a:t>
            </a:r>
            <a:r>
              <a:rPr lang="en-US" altLang="zh-CN" sz="4000" dirty="0">
                <a:solidFill>
                  <a:schemeClr val="bg1"/>
                </a:solidFill>
                <a:latin typeface="+mn-lt"/>
                <a:ea typeface="+mn-ea"/>
                <a:cs typeface="+mn-cs"/>
              </a:rPr>
              <a:t>Vajrayana includes all of the traditional practices used in Mahayana Buddhism such as </a:t>
            </a:r>
            <a:r>
              <a:rPr lang="en-US" altLang="zh-CN" sz="4000" dirty="0" err="1">
                <a:solidFill>
                  <a:schemeClr val="bg1"/>
                </a:solidFill>
                <a:latin typeface="+mn-lt"/>
                <a:ea typeface="+mn-ea"/>
                <a:cs typeface="+mn-cs"/>
              </a:rPr>
              <a:t>samatha</a:t>
            </a:r>
            <a:r>
              <a:rPr lang="en-US" altLang="zh-CN" sz="4000" dirty="0">
                <a:solidFill>
                  <a:schemeClr val="bg1"/>
                </a:solidFill>
                <a:latin typeface="+mn-lt"/>
                <a:ea typeface="+mn-ea"/>
                <a:cs typeface="+mn-cs"/>
              </a:rPr>
              <a:t> and </a:t>
            </a:r>
            <a:r>
              <a:rPr lang="en-US" altLang="zh-CN" sz="4000" dirty="0" err="1">
                <a:solidFill>
                  <a:schemeClr val="bg1"/>
                </a:solidFill>
                <a:latin typeface="+mn-lt"/>
                <a:ea typeface="+mn-ea"/>
                <a:cs typeface="+mn-cs"/>
              </a:rPr>
              <a:t>vipassana</a:t>
            </a:r>
            <a:r>
              <a:rPr lang="en-US" altLang="zh-CN" sz="4000" dirty="0">
                <a:solidFill>
                  <a:schemeClr val="bg1"/>
                </a:solidFill>
                <a:latin typeface="+mn-lt"/>
                <a:ea typeface="+mn-ea"/>
                <a:cs typeface="+mn-cs"/>
              </a:rPr>
              <a:t> meditation and the </a:t>
            </a:r>
            <a:r>
              <a:rPr lang="en-US" altLang="zh-CN" sz="4000" dirty="0" err="1">
                <a:solidFill>
                  <a:schemeClr val="bg1"/>
                </a:solidFill>
                <a:latin typeface="+mn-lt"/>
                <a:ea typeface="+mn-ea"/>
                <a:cs typeface="+mn-cs"/>
              </a:rPr>
              <a:t>paramitas</a:t>
            </a:r>
            <a:r>
              <a:rPr lang="en-US" altLang="zh-CN" sz="4000" dirty="0">
                <a:solidFill>
                  <a:schemeClr val="bg1"/>
                </a:solidFill>
                <a:latin typeface="+mn-lt"/>
                <a:ea typeface="+mn-ea"/>
                <a:cs typeface="+mn-cs"/>
              </a:rPr>
              <a:t>, it also includes a number of unique practices or "skillful means" (</a:t>
            </a:r>
            <a:r>
              <a:rPr lang="en-US" altLang="zh-CN" sz="4000" dirty="0" err="1">
                <a:solidFill>
                  <a:schemeClr val="bg1"/>
                </a:solidFill>
                <a:latin typeface="+mn-lt"/>
                <a:ea typeface="+mn-ea"/>
                <a:cs typeface="+mn-cs"/>
              </a:rPr>
              <a:t>upaya</a:t>
            </a:r>
            <a:r>
              <a:rPr lang="en-US" altLang="zh-CN" sz="4000" dirty="0">
                <a:solidFill>
                  <a:schemeClr val="bg1"/>
                </a:solidFill>
                <a:latin typeface="+mn-lt"/>
                <a:ea typeface="+mn-ea"/>
                <a:cs typeface="+mn-cs"/>
              </a:rPr>
              <a:t>) which are seen as more advanced and effective. </a:t>
            </a:r>
            <a:endParaRPr lang="en-US" altLang="zh-CN" sz="4000" i="1" dirty="0">
              <a:solidFill>
                <a:schemeClr val="bg1"/>
              </a:solidFill>
              <a:latin typeface="+mn-lt"/>
              <a:ea typeface="+mn-ea"/>
              <a:cs typeface="+mn-cs"/>
            </a:endParaRPr>
          </a:p>
        </p:txBody>
      </p:sp>
    </p:spTree>
    <p:extLst>
      <p:ext uri="{BB962C8B-B14F-4D97-AF65-F5344CB8AC3E}">
        <p14:creationId xmlns:p14="http://schemas.microsoft.com/office/powerpoint/2010/main" val="5686340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55661" y="956512"/>
            <a:ext cx="10745334" cy="538362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spcAft>
                <a:spcPts val="1800"/>
              </a:spcAft>
            </a:pPr>
            <a:r>
              <a:rPr lang="en-US" altLang="zh-CN" sz="3600" dirty="0">
                <a:solidFill>
                  <a:schemeClr val="bg1"/>
                </a:solidFill>
                <a:latin typeface="+mn-lt"/>
                <a:ea typeface="+mn-ea"/>
                <a:cs typeface="+mn-cs"/>
              </a:rPr>
              <a:t>Vajrayana is a system of lineages, whereby those who successfully receive an empowerment or sometimes called initiation (permission to practice) are seen to share in the </a:t>
            </a:r>
            <a:r>
              <a:rPr lang="en-US" altLang="zh-CN" sz="3600" dirty="0" err="1">
                <a:solidFill>
                  <a:schemeClr val="bg1"/>
                </a:solidFill>
                <a:latin typeface="+mn-lt"/>
                <a:ea typeface="+mn-ea"/>
                <a:cs typeface="+mn-cs"/>
              </a:rPr>
              <a:t>mindstream</a:t>
            </a:r>
            <a:r>
              <a:rPr lang="en-US" altLang="zh-CN" sz="3600" dirty="0">
                <a:solidFill>
                  <a:schemeClr val="bg1"/>
                </a:solidFill>
                <a:latin typeface="+mn-lt"/>
                <a:ea typeface="+mn-ea"/>
                <a:cs typeface="+mn-cs"/>
              </a:rPr>
              <a:t> of the </a:t>
            </a:r>
            <a:r>
              <a:rPr lang="en-US" altLang="zh-CN" sz="3600" dirty="0" err="1">
                <a:solidFill>
                  <a:schemeClr val="bg1"/>
                </a:solidFill>
                <a:latin typeface="+mn-lt"/>
                <a:ea typeface="+mn-ea"/>
                <a:cs typeface="+mn-cs"/>
              </a:rPr>
              <a:t>realisation</a:t>
            </a:r>
            <a:r>
              <a:rPr lang="en-US" altLang="zh-CN" sz="3600" dirty="0">
                <a:solidFill>
                  <a:schemeClr val="bg1"/>
                </a:solidFill>
                <a:latin typeface="+mn-lt"/>
                <a:ea typeface="+mn-ea"/>
                <a:cs typeface="+mn-cs"/>
              </a:rPr>
              <a:t> of a particular skillful means of the </a:t>
            </a:r>
            <a:r>
              <a:rPr lang="en-US" altLang="zh-CN" sz="3600" dirty="0" err="1">
                <a:solidFill>
                  <a:schemeClr val="bg1"/>
                </a:solidFill>
                <a:latin typeface="+mn-lt"/>
                <a:ea typeface="+mn-ea"/>
                <a:cs typeface="+mn-cs"/>
              </a:rPr>
              <a:t>vajra</a:t>
            </a:r>
            <a:r>
              <a:rPr lang="en-US" altLang="zh-CN" sz="3600" dirty="0">
                <a:solidFill>
                  <a:schemeClr val="bg1"/>
                </a:solidFill>
                <a:latin typeface="+mn-lt"/>
                <a:ea typeface="+mn-ea"/>
                <a:cs typeface="+mn-cs"/>
              </a:rPr>
              <a:t> Master. Vajrayana teaches that these techniques provide an accelerated path to enlightenment which is faster than other paths.</a:t>
            </a:r>
          </a:p>
        </p:txBody>
      </p:sp>
    </p:spTree>
    <p:extLst>
      <p:ext uri="{BB962C8B-B14F-4D97-AF65-F5344CB8AC3E}">
        <p14:creationId xmlns:p14="http://schemas.microsoft.com/office/powerpoint/2010/main" val="22399436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44731" y="192505"/>
            <a:ext cx="8727080" cy="682792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dirty="0">
                <a:solidFill>
                  <a:schemeClr val="bg1"/>
                </a:solidFill>
                <a:latin typeface="+mn-lt"/>
                <a:ea typeface="+mn-ea"/>
                <a:cs typeface="+mn-cs"/>
              </a:rPr>
              <a:t>A central feature of tantric practice is the use of mantras, seed syllables (</a:t>
            </a:r>
            <a:r>
              <a:rPr lang="en-US" altLang="zh-CN" sz="3200" dirty="0" err="1" smtClean="0">
                <a:solidFill>
                  <a:schemeClr val="bg1"/>
                </a:solidFill>
                <a:latin typeface="+mn-lt"/>
                <a:ea typeface="+mn-ea"/>
                <a:cs typeface="+mn-cs"/>
              </a:rPr>
              <a:t>bijas</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種子字</a:t>
            </a:r>
            <a:r>
              <a:rPr lang="en-US" altLang="zh-CN" sz="3200" dirty="0">
                <a:solidFill>
                  <a:schemeClr val="bg1"/>
                </a:solidFill>
                <a:latin typeface="+mn-lt"/>
                <a:ea typeface="+mn-ea"/>
                <a:cs typeface="+mn-cs"/>
              </a:rPr>
              <a:t>; mystical "seed syllables" contained within mantras), words or a collection of syllables understood to have special powers and hence is a 'performative utterance' used for a variety of ritual ends. Mantras are usually associated with specific deities or </a:t>
            </a:r>
            <a:r>
              <a:rPr lang="en-US" altLang="zh-CN" sz="3200" dirty="0" err="1">
                <a:solidFill>
                  <a:schemeClr val="bg1"/>
                </a:solidFill>
                <a:latin typeface="+mn-lt"/>
                <a:ea typeface="+mn-ea"/>
                <a:cs typeface="+mn-cs"/>
              </a:rPr>
              <a:t>Buddhas</a:t>
            </a:r>
            <a:r>
              <a:rPr lang="en-US" altLang="zh-CN" sz="3200" dirty="0">
                <a:solidFill>
                  <a:schemeClr val="bg1"/>
                </a:solidFill>
                <a:latin typeface="+mn-lt"/>
                <a:ea typeface="+mn-ea"/>
                <a:cs typeface="+mn-cs"/>
              </a:rPr>
              <a:t>, and are seen as their manifestations in sonic form. They are traditionally believed to have spiritual power, which can lead to enlightenment as well as </a:t>
            </a:r>
            <a:r>
              <a:rPr lang="en-US" altLang="zh-CN" sz="3200" dirty="0" err="1">
                <a:solidFill>
                  <a:schemeClr val="bg1"/>
                </a:solidFill>
                <a:latin typeface="+mn-lt"/>
                <a:ea typeface="+mn-ea"/>
                <a:cs typeface="+mn-cs"/>
              </a:rPr>
              <a:t>supramundane</a:t>
            </a:r>
            <a:r>
              <a:rPr lang="en-US" altLang="zh-CN" sz="3200" dirty="0">
                <a:solidFill>
                  <a:schemeClr val="bg1"/>
                </a:solidFill>
                <a:latin typeface="+mn-lt"/>
                <a:ea typeface="+mn-ea"/>
                <a:cs typeface="+mn-cs"/>
              </a:rPr>
              <a:t> abilities (siddhis</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9071811" y="1418380"/>
            <a:ext cx="2362200" cy="3743325"/>
          </a:xfrm>
          <a:prstGeom prst="rect">
            <a:avLst/>
          </a:prstGeom>
        </p:spPr>
      </p:pic>
    </p:spTree>
    <p:extLst>
      <p:ext uri="{BB962C8B-B14F-4D97-AF65-F5344CB8AC3E}">
        <p14:creationId xmlns:p14="http://schemas.microsoft.com/office/powerpoint/2010/main" val="41961316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72864" y="475247"/>
            <a:ext cx="11656448" cy="57571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600" b="1" u="sng" dirty="0">
                <a:solidFill>
                  <a:schemeClr val="bg1"/>
                </a:solidFill>
                <a:latin typeface="+mn-lt"/>
                <a:ea typeface="+mn-ea"/>
                <a:cs typeface="+mn-cs"/>
              </a:rPr>
              <a:t>Deity yoga</a:t>
            </a:r>
          </a:p>
          <a:p>
            <a:pPr>
              <a:lnSpc>
                <a:spcPct val="120000"/>
              </a:lnSpc>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fundamental, defining practice of Buddhist Tantra is “deity yoga” (</a:t>
            </a:r>
            <a:r>
              <a:rPr lang="en-US" altLang="zh-CN" sz="3600" dirty="0" err="1">
                <a:solidFill>
                  <a:schemeClr val="bg1"/>
                </a:solidFill>
                <a:latin typeface="+mn-lt"/>
                <a:ea typeface="+mn-ea"/>
                <a:cs typeface="+mn-cs"/>
              </a:rPr>
              <a:t>devatayoga</a:t>
            </a:r>
            <a:r>
              <a:rPr lang="en-US" altLang="zh-CN" sz="3600" dirty="0">
                <a:solidFill>
                  <a:schemeClr val="bg1"/>
                </a:solidFill>
                <a:latin typeface="+mn-lt"/>
                <a:ea typeface="+mn-ea"/>
                <a:cs typeface="+mn-cs"/>
              </a:rPr>
              <a:t>), meditation on a chosen deity or </a:t>
            </a:r>
            <a:r>
              <a:rPr lang="en-US" altLang="zh-CN" sz="3600" dirty="0" smtClean="0">
                <a:solidFill>
                  <a:schemeClr val="bg1"/>
                </a:solidFill>
                <a:latin typeface="+mn-lt"/>
                <a:ea typeface="+mn-ea"/>
                <a:cs typeface="+mn-cs"/>
              </a:rPr>
              <a:t>“cherished divinity” , </a:t>
            </a:r>
            <a:r>
              <a:rPr lang="en-US" altLang="zh-CN" sz="3600" dirty="0">
                <a:solidFill>
                  <a:schemeClr val="bg1"/>
                </a:solidFill>
                <a:latin typeface="+mn-lt"/>
                <a:ea typeface="+mn-ea"/>
                <a:cs typeface="+mn-cs"/>
              </a:rPr>
              <a:t>which involves the recitation of mantras, prayers and visualization of the deity along with the associated mandala of the </a:t>
            </a:r>
            <a:r>
              <a:rPr lang="en-US" altLang="zh-CN" sz="3600" dirty="0" smtClean="0">
                <a:solidFill>
                  <a:schemeClr val="bg1"/>
                </a:solidFill>
                <a:latin typeface="+mn-lt"/>
                <a:ea typeface="+mn-ea"/>
                <a:cs typeface="+mn-cs"/>
              </a:rPr>
              <a:t>deity‘s </a:t>
            </a:r>
            <a:r>
              <a:rPr lang="en-US" altLang="zh-CN" sz="3600" dirty="0">
                <a:solidFill>
                  <a:schemeClr val="bg1"/>
                </a:solidFill>
                <a:latin typeface="+mn-lt"/>
                <a:ea typeface="+mn-ea"/>
                <a:cs typeface="+mn-cs"/>
              </a:rPr>
              <a:t>Buddha field, with consorts and attendants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According to </a:t>
            </a:r>
            <a:r>
              <a:rPr lang="en-US" altLang="zh-CN" sz="3600" dirty="0" err="1" smtClean="0">
                <a:solidFill>
                  <a:schemeClr val="bg1"/>
                </a:solidFill>
                <a:latin typeface="+mn-lt"/>
                <a:ea typeface="+mn-ea"/>
                <a:cs typeface="+mn-cs"/>
              </a:rPr>
              <a:t>Tsongkhapa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宗喀巴</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deity yoga is what separates Tantra from sutra practice</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7452431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597716" y="401018"/>
            <a:ext cx="10693921" cy="58493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smtClean="0">
                <a:solidFill>
                  <a:schemeClr val="bg1"/>
                </a:solidFill>
                <a:latin typeface="+mn-lt"/>
                <a:ea typeface="+mn-ea"/>
                <a:cs typeface="+mn-cs"/>
              </a:rPr>
              <a:t>A </a:t>
            </a:r>
            <a:r>
              <a:rPr lang="en-US" altLang="zh-CN" sz="3600" dirty="0">
                <a:solidFill>
                  <a:schemeClr val="bg1"/>
                </a:solidFill>
                <a:latin typeface="+mn-lt"/>
                <a:ea typeface="+mn-ea"/>
                <a:cs typeface="+mn-cs"/>
              </a:rPr>
              <a:t>key element of this practice involves the dissolution of the profane world and identification with a sacred </a:t>
            </a:r>
            <a:r>
              <a:rPr lang="en-US" altLang="zh-CN" sz="3600" dirty="0" smtClean="0">
                <a:solidFill>
                  <a:schemeClr val="bg1"/>
                </a:solidFill>
                <a:latin typeface="+mn-lt"/>
                <a:ea typeface="+mn-ea"/>
                <a:cs typeface="+mn-cs"/>
              </a:rPr>
              <a:t>reality. Because </a:t>
            </a:r>
            <a:r>
              <a:rPr lang="en-US" altLang="zh-CN" sz="3600" dirty="0">
                <a:solidFill>
                  <a:schemeClr val="bg1"/>
                </a:solidFill>
                <a:latin typeface="+mn-lt"/>
                <a:ea typeface="+mn-ea"/>
                <a:cs typeface="+mn-cs"/>
              </a:rPr>
              <a:t>Tantra makes use of a </a:t>
            </a:r>
            <a:r>
              <a:rPr lang="en-US" altLang="zh-CN" sz="3600" dirty="0" smtClean="0">
                <a:solidFill>
                  <a:schemeClr val="bg1"/>
                </a:solidFill>
                <a:latin typeface="+mn-lt"/>
                <a:ea typeface="+mn-ea"/>
                <a:cs typeface="+mn-cs"/>
              </a:rPr>
              <a:t>“similitude” </a:t>
            </a:r>
            <a:r>
              <a:rPr lang="en-US" altLang="zh-CN" sz="3600" dirty="0">
                <a:solidFill>
                  <a:schemeClr val="bg1"/>
                </a:solidFill>
                <a:latin typeface="+mn-lt"/>
                <a:ea typeface="+mn-ea"/>
                <a:cs typeface="+mn-cs"/>
              </a:rPr>
              <a:t>of the resultant state of Buddhahood as the path, it is known as the effect vehicle or result vehicle (</a:t>
            </a:r>
            <a:r>
              <a:rPr lang="en-US" altLang="zh-CN" sz="3600" dirty="0" err="1" smtClean="0">
                <a:solidFill>
                  <a:schemeClr val="bg1"/>
                </a:solidFill>
                <a:latin typeface="+mn-lt"/>
                <a:ea typeface="+mn-ea"/>
                <a:cs typeface="+mn-cs"/>
              </a:rPr>
              <a:t>phalayana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果乘</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which "brings the effect to the path</a:t>
            </a:r>
            <a:r>
              <a:rPr lang="en-US" altLang="zh-CN" sz="3600" dirty="0" smtClean="0">
                <a:solidFill>
                  <a:schemeClr val="bg1"/>
                </a:solidFill>
                <a:latin typeface="+mn-lt"/>
                <a:ea typeface="+mn-ea"/>
                <a:cs typeface="+mn-cs"/>
              </a:rPr>
              <a:t>". </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3063413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434369" y="294774"/>
            <a:ext cx="11500957" cy="656322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In the Highest Yoga Tantras and in the Inner </a:t>
            </a:r>
            <a:r>
              <a:rPr lang="en-US" altLang="zh-CN" sz="3600" dirty="0" smtClean="0">
                <a:solidFill>
                  <a:schemeClr val="bg1"/>
                </a:solidFill>
                <a:latin typeface="+mn-lt"/>
                <a:ea typeface="+mn-ea"/>
                <a:cs typeface="+mn-cs"/>
              </a:rPr>
              <a:t>Tantras, deity yoga </a:t>
            </a:r>
            <a:r>
              <a:rPr lang="en-US" altLang="zh-CN" sz="3600" dirty="0">
                <a:solidFill>
                  <a:schemeClr val="bg1"/>
                </a:solidFill>
                <a:latin typeface="+mn-lt"/>
                <a:ea typeface="+mn-ea"/>
                <a:cs typeface="+mn-cs"/>
              </a:rPr>
              <a:t>is usually done in two stages, the generation stage (</a:t>
            </a:r>
            <a:r>
              <a:rPr lang="en-US" altLang="zh-CN" sz="3600" dirty="0" err="1" smtClean="0">
                <a:solidFill>
                  <a:schemeClr val="bg1"/>
                </a:solidFill>
                <a:latin typeface="+mn-lt"/>
                <a:ea typeface="+mn-ea"/>
                <a:cs typeface="+mn-cs"/>
              </a:rPr>
              <a:t>utpattikrama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生起次第</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the completion stage (</a:t>
            </a:r>
            <a:r>
              <a:rPr lang="en-US" altLang="zh-CN" sz="3600" dirty="0" err="1" smtClean="0">
                <a:solidFill>
                  <a:schemeClr val="bg1"/>
                </a:solidFill>
                <a:latin typeface="+mn-lt"/>
                <a:ea typeface="+mn-ea"/>
                <a:cs typeface="+mn-cs"/>
              </a:rPr>
              <a:t>nispannakrama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圓滿次第</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In the generation stage, one dissolves oneself in emptiness and meditates on the divinity, resulting in identification with this divinity. In the completion stage, the visualization of and identification with the deity is dissolved in the realization of luminous emptiness.</a:t>
            </a:r>
          </a:p>
        </p:txBody>
      </p:sp>
    </p:spTree>
    <p:extLst>
      <p:ext uri="{BB962C8B-B14F-4D97-AF65-F5344CB8AC3E}">
        <p14:creationId xmlns:p14="http://schemas.microsoft.com/office/powerpoint/2010/main" val="42720084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414603" y="198521"/>
            <a:ext cx="11322201" cy="642945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200" dirty="0">
                <a:solidFill>
                  <a:schemeClr val="bg1"/>
                </a:solidFill>
                <a:latin typeface="+mn-lt"/>
                <a:ea typeface="+mn-ea"/>
                <a:cs typeface="+mn-cs"/>
              </a:rPr>
              <a:t>This dissolution into emptiness is then followed by the visualization of the deity and re-emergence of the yogi as the deity. During the process of deity visualization, the deity is to be imaged as not solid or tangible, as "empty yet apparent", with the character of a mirage or a rainbow</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This visualization is to be combined with "divine pride", which is "the thought that one is oneself the deity being visualized</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Divine pride is different from common pride because it is based on compassion for others and on an understanding of emptiness.</a:t>
            </a:r>
          </a:p>
        </p:txBody>
      </p:sp>
    </p:spTree>
    <p:extLst>
      <p:ext uri="{BB962C8B-B14F-4D97-AF65-F5344CB8AC3E}">
        <p14:creationId xmlns:p14="http://schemas.microsoft.com/office/powerpoint/2010/main" val="30986599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44014" y="637674"/>
            <a:ext cx="10585197" cy="578646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Following mastery of the "generation stage", one practices the "perfection stage". </a:t>
            </a:r>
            <a:endParaRPr lang="en-US" altLang="zh-CN" sz="3600" dirty="0" smtClean="0">
              <a:solidFill>
                <a:schemeClr val="bg1"/>
              </a:solidFill>
              <a:latin typeface="+mn-lt"/>
              <a:ea typeface="+mn-ea"/>
              <a:cs typeface="+mn-cs"/>
            </a:endParaRPr>
          </a:p>
          <a:p>
            <a:pPr lvl="0">
              <a:lnSpc>
                <a:spcPct val="120000"/>
              </a:lnSpc>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practices which are associated with the "perfection stage" actually cover two distinct rubrics, "an earlier body of practice focused on the absence of images and a later system of techniques focused on the human body as a directly sensed reality</a:t>
            </a:r>
            <a:r>
              <a:rPr lang="en-US" altLang="zh-CN" sz="3600" dirty="0" smtClean="0">
                <a:solidFill>
                  <a:schemeClr val="bg1"/>
                </a:solidFill>
                <a:latin typeface="+mn-lt"/>
                <a:ea typeface="+mn-ea"/>
                <a:cs typeface="+mn-cs"/>
              </a:rPr>
              <a:t>."</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9746588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70821" y="454173"/>
            <a:ext cx="6876727" cy="5988737"/>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The practices associated with the completion stage which make use energetic systems of human psycho-physiology composed of </a:t>
            </a:r>
            <a:r>
              <a:rPr lang="en-US" altLang="zh-CN" sz="3600" dirty="0" smtClean="0">
                <a:solidFill>
                  <a:schemeClr val="bg1"/>
                </a:solidFill>
                <a:latin typeface="+mn-lt"/>
                <a:ea typeface="+mn-ea"/>
                <a:cs typeface="+mn-cs"/>
              </a:rPr>
              <a:t>“energy channels” </a:t>
            </a:r>
            <a:r>
              <a:rPr lang="en-US" altLang="zh-CN" sz="3600" dirty="0">
                <a:solidFill>
                  <a:schemeClr val="bg1"/>
                </a:solidFill>
                <a:latin typeface="+mn-lt"/>
                <a:ea typeface="+mn-ea"/>
                <a:cs typeface="+mn-cs"/>
              </a:rPr>
              <a:t>(Skt. </a:t>
            </a:r>
            <a:r>
              <a:rPr lang="en-US" altLang="zh-CN" sz="3600" dirty="0" err="1" smtClean="0">
                <a:solidFill>
                  <a:schemeClr val="bg1"/>
                </a:solidFill>
                <a:latin typeface="+mn-lt"/>
                <a:ea typeface="+mn-ea"/>
                <a:cs typeface="+mn-cs"/>
              </a:rPr>
              <a:t>Nadi</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脈</a:t>
            </a:r>
            <a:r>
              <a:rPr lang="en-US" altLang="zh-CN" sz="3600" dirty="0" smtClean="0">
                <a:solidFill>
                  <a:schemeClr val="bg1"/>
                </a:solidFill>
                <a:latin typeface="+mn-lt"/>
                <a:ea typeface="+mn-ea"/>
                <a:cs typeface="+mn-cs"/>
              </a:rPr>
              <a:t>), “winds” </a:t>
            </a:r>
            <a:r>
              <a:rPr lang="en-US" altLang="zh-CN" sz="3600" dirty="0">
                <a:solidFill>
                  <a:schemeClr val="bg1"/>
                </a:solidFill>
                <a:latin typeface="+mn-lt"/>
                <a:ea typeface="+mn-ea"/>
                <a:cs typeface="+mn-cs"/>
              </a:rPr>
              <a:t>or currents (Skt. </a:t>
            </a:r>
            <a:r>
              <a:rPr lang="en-US" altLang="zh-CN" sz="3600" dirty="0" smtClean="0">
                <a:solidFill>
                  <a:schemeClr val="bg1"/>
                </a:solidFill>
                <a:latin typeface="+mn-lt"/>
                <a:ea typeface="+mn-ea"/>
                <a:cs typeface="+mn-cs"/>
              </a:rPr>
              <a:t>Vayu; </a:t>
            </a:r>
            <a:r>
              <a:rPr lang="zh-CN" altLang="en-US" sz="3600" dirty="0" smtClean="0">
                <a:solidFill>
                  <a:schemeClr val="bg1"/>
                </a:solidFill>
                <a:latin typeface="+mn-lt"/>
                <a:ea typeface="+mn-ea"/>
                <a:cs typeface="+mn-cs"/>
              </a:rPr>
              <a:t>氣</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dirty="0" smtClean="0">
                <a:solidFill>
                  <a:schemeClr val="bg1"/>
                </a:solidFill>
                <a:latin typeface="+mn-lt"/>
                <a:ea typeface="+mn-ea"/>
                <a:cs typeface="+mn-cs"/>
              </a:rPr>
              <a:t>“drops” </a:t>
            </a:r>
            <a:r>
              <a:rPr lang="en-US" altLang="zh-CN" sz="3600" dirty="0">
                <a:solidFill>
                  <a:schemeClr val="bg1"/>
                </a:solidFill>
                <a:latin typeface="+mn-lt"/>
                <a:ea typeface="+mn-ea"/>
                <a:cs typeface="+mn-cs"/>
              </a:rPr>
              <a:t>or charged particles (Skt. </a:t>
            </a:r>
            <a:r>
              <a:rPr lang="en-US" altLang="zh-CN" sz="3600" dirty="0" err="1" smtClean="0">
                <a:solidFill>
                  <a:schemeClr val="bg1"/>
                </a:solidFill>
                <a:latin typeface="+mn-lt"/>
                <a:ea typeface="+mn-ea"/>
                <a:cs typeface="+mn-cs"/>
              </a:rPr>
              <a:t>Bindu</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明點</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include </a:t>
            </a:r>
            <a:r>
              <a:rPr lang="en-US" altLang="zh-CN" sz="3600" dirty="0" err="1">
                <a:solidFill>
                  <a:schemeClr val="bg1"/>
                </a:solidFill>
                <a:latin typeface="+mn-lt"/>
                <a:ea typeface="+mn-ea"/>
                <a:cs typeface="+mn-cs"/>
              </a:rPr>
              <a:t>Trul</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khor</a:t>
            </a:r>
            <a:r>
              <a:rPr lang="en-US" altLang="zh-CN" sz="3600" dirty="0">
                <a:solidFill>
                  <a:schemeClr val="bg1"/>
                </a:solidFill>
                <a:latin typeface="+mn-lt"/>
                <a:ea typeface="+mn-ea"/>
                <a:cs typeface="+mn-cs"/>
              </a:rPr>
              <a:t> and </a:t>
            </a:r>
            <a:r>
              <a:rPr lang="en-US" altLang="zh-CN" sz="3600" dirty="0" err="1" smtClean="0">
                <a:solidFill>
                  <a:schemeClr val="bg1"/>
                </a:solidFill>
                <a:latin typeface="+mn-lt"/>
                <a:ea typeface="+mn-ea"/>
                <a:cs typeface="+mn-cs"/>
              </a:rPr>
              <a:t>Tummo</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拙火</a:t>
            </a:r>
            <a:r>
              <a:rPr lang="en-US" altLang="zh-CN" sz="3600" dirty="0" smtClean="0">
                <a:solidFill>
                  <a:schemeClr val="bg1"/>
                </a:solidFill>
                <a:latin typeface="+mn-lt"/>
                <a:ea typeface="+mn-ea"/>
                <a:cs typeface="+mn-cs"/>
              </a:rPr>
              <a:t>). </a:t>
            </a:r>
            <a:endParaRPr lang="en-US" altLang="zh-CN" sz="3600" i="1"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7387390" y="318580"/>
            <a:ext cx="4432528" cy="3278864"/>
          </a:xfrm>
          <a:prstGeom prst="rect">
            <a:avLst/>
          </a:prstGeom>
        </p:spPr>
      </p:pic>
      <p:pic>
        <p:nvPicPr>
          <p:cNvPr id="3" name="圖片 2"/>
          <p:cNvPicPr>
            <a:picLocks noChangeAspect="1"/>
          </p:cNvPicPr>
          <p:nvPr/>
        </p:nvPicPr>
        <p:blipFill>
          <a:blip r:embed="rId4"/>
          <a:stretch>
            <a:fillRect/>
          </a:stretch>
        </p:blipFill>
        <p:spPr>
          <a:xfrm>
            <a:off x="8043111" y="3762559"/>
            <a:ext cx="3166715" cy="2966059"/>
          </a:xfrm>
          <a:prstGeom prst="rect">
            <a:avLst/>
          </a:prstGeom>
        </p:spPr>
      </p:pic>
    </p:spTree>
    <p:extLst>
      <p:ext uri="{BB962C8B-B14F-4D97-AF65-F5344CB8AC3E}">
        <p14:creationId xmlns:p14="http://schemas.microsoft.com/office/powerpoint/2010/main" val="19621912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54870" y="995856"/>
            <a:ext cx="5311314" cy="4947744"/>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These subtle body energies are seen as “mounts” for consciousness, the physical component of awareness. They are said to converge at certain points along the spinal column called chakras (</a:t>
            </a:r>
            <a:r>
              <a:rPr lang="zh-CN" altLang="en-US" sz="3600" dirty="0">
                <a:solidFill>
                  <a:schemeClr val="bg1"/>
                </a:solidFill>
                <a:latin typeface="+mn-lt"/>
                <a:ea typeface="+mn-ea"/>
                <a:cs typeface="+mn-cs"/>
              </a:rPr>
              <a:t>脈輪</a:t>
            </a:r>
            <a:r>
              <a:rPr lang="en-US" altLang="zh-CN" sz="3600" dirty="0">
                <a:solidFill>
                  <a:schemeClr val="bg1"/>
                </a:solidFill>
                <a:latin typeface="+mn-lt"/>
                <a:ea typeface="+mn-ea"/>
                <a:cs typeface="+mn-cs"/>
              </a:rPr>
              <a:t>).</a:t>
            </a:r>
          </a:p>
        </p:txBody>
      </p:sp>
      <p:pic>
        <p:nvPicPr>
          <p:cNvPr id="2" name="圖片 1"/>
          <p:cNvPicPr>
            <a:picLocks noChangeAspect="1"/>
          </p:cNvPicPr>
          <p:nvPr/>
        </p:nvPicPr>
        <p:blipFill>
          <a:blip r:embed="rId3"/>
          <a:stretch>
            <a:fillRect/>
          </a:stretch>
        </p:blipFill>
        <p:spPr>
          <a:xfrm>
            <a:off x="6787729" y="737762"/>
            <a:ext cx="5149356" cy="5374280"/>
          </a:xfrm>
          <a:prstGeom prst="rect">
            <a:avLst/>
          </a:prstGeom>
        </p:spPr>
      </p:pic>
    </p:spTree>
    <p:extLst>
      <p:ext uri="{BB962C8B-B14F-4D97-AF65-F5344CB8AC3E}">
        <p14:creationId xmlns:p14="http://schemas.microsoft.com/office/powerpoint/2010/main" val="25746886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30238" y="1088859"/>
            <a:ext cx="11220867" cy="525178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a:solidFill>
                  <a:schemeClr val="bg1"/>
                </a:solidFill>
                <a:latin typeface="+mn-lt"/>
                <a:ea typeface="+mn-ea"/>
                <a:cs typeface="+mn-cs"/>
              </a:rPr>
              <a:t>Another form of Vajrayana practice are certain meditative techniques associated with </a:t>
            </a:r>
            <a:r>
              <a:rPr lang="en-US" altLang="zh-CN" sz="3600" dirty="0" err="1">
                <a:solidFill>
                  <a:schemeClr val="bg1"/>
                </a:solidFill>
                <a:latin typeface="+mn-lt"/>
                <a:ea typeface="+mn-ea"/>
                <a:cs typeface="+mn-cs"/>
              </a:rPr>
              <a:t>Mahamudra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大手印</a:t>
            </a:r>
            <a:r>
              <a:rPr lang="en-US" altLang="zh-CN" sz="3600" dirty="0" smtClean="0">
                <a:solidFill>
                  <a:schemeClr val="bg1"/>
                </a:solidFill>
                <a:latin typeface="+mn-lt"/>
                <a:ea typeface="+mn-ea"/>
                <a:cs typeface="+mn-cs"/>
              </a:rPr>
              <a:t>) and </a:t>
            </a:r>
            <a:r>
              <a:rPr lang="en-US" altLang="zh-CN" sz="3600" dirty="0">
                <a:solidFill>
                  <a:schemeClr val="bg1"/>
                </a:solidFill>
                <a:latin typeface="+mn-lt"/>
                <a:ea typeface="+mn-ea"/>
                <a:cs typeface="+mn-cs"/>
              </a:rPr>
              <a:t>Dzogchen </a:t>
            </a:r>
            <a:r>
              <a:rPr lang="en-US" altLang="zh-CN" sz="3600" dirty="0" smtClean="0">
                <a:solidFill>
                  <a:schemeClr val="bg1"/>
                </a:solidFill>
                <a:latin typeface="+mn-lt"/>
                <a:ea typeface="+mn-ea"/>
                <a:cs typeface="+mn-cs"/>
              </a:rPr>
              <a:t>(‘Great Perfection’; </a:t>
            </a:r>
            <a:r>
              <a:rPr lang="zh-CN" altLang="en-US" sz="3600" dirty="0" smtClean="0">
                <a:solidFill>
                  <a:schemeClr val="bg1"/>
                </a:solidFill>
                <a:latin typeface="+mn-lt"/>
                <a:ea typeface="+mn-ea"/>
                <a:cs typeface="+mn-cs"/>
              </a:rPr>
              <a:t>大</a:t>
            </a:r>
            <a:r>
              <a:rPr lang="zh-CN" altLang="en-US" sz="3600" dirty="0" smtClean="0">
                <a:solidFill>
                  <a:schemeClr val="bg1"/>
                </a:solidFill>
                <a:latin typeface="+mn-lt"/>
                <a:ea typeface="+mn-ea"/>
                <a:cs typeface="+mn-cs"/>
              </a:rPr>
              <a:t>圓滿</a:t>
            </a:r>
            <a:r>
              <a:rPr lang="en-US" altLang="zh-CN" sz="3600" dirty="0" smtClean="0">
                <a:solidFill>
                  <a:schemeClr val="bg1"/>
                </a:solidFill>
                <a:latin typeface="+mn-lt"/>
                <a:ea typeface="+mn-ea"/>
                <a:cs typeface="+mn-cs"/>
              </a:rPr>
              <a:t>) often </a:t>
            </a:r>
            <a:r>
              <a:rPr lang="en-US" altLang="zh-CN" sz="3600" dirty="0">
                <a:solidFill>
                  <a:schemeClr val="bg1"/>
                </a:solidFill>
                <a:latin typeface="+mn-lt"/>
                <a:ea typeface="+mn-ea"/>
                <a:cs typeface="+mn-cs"/>
              </a:rPr>
              <a:t>termed "formless practices". These techniques do not rely on deity visualization per se but on direct pointing-out instruction from a master and are often seen as the most advanced forms</a:t>
            </a:r>
            <a:r>
              <a:rPr lang="en-US" altLang="zh-CN" sz="3600" dirty="0" smtClean="0">
                <a:solidFill>
                  <a:schemeClr val="bg1"/>
                </a:solidFill>
                <a:latin typeface="+mn-lt"/>
                <a:ea typeface="+mn-ea"/>
                <a:cs typeface="+mn-cs"/>
              </a:rPr>
              <a:t>.</a:t>
            </a:r>
          </a:p>
          <a:p>
            <a:pPr lvl="0">
              <a:lnSpc>
                <a:spcPct val="130000"/>
              </a:lnSpc>
            </a:pP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29978680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850819" y="808782"/>
            <a:ext cx="5826707" cy="5543892"/>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In Tibetan Buddhism, advanced practices like deity yoga and the formless practices are usually preceded by or coupled with “preliminary practices“ (</a:t>
            </a:r>
            <a:r>
              <a:rPr lang="zh-CN" altLang="en-US" sz="3600" dirty="0">
                <a:solidFill>
                  <a:schemeClr val="bg1"/>
                </a:solidFill>
                <a:latin typeface="+mn-lt"/>
                <a:ea typeface="+mn-ea"/>
                <a:cs typeface="+mn-cs"/>
              </a:rPr>
              <a:t>加行</a:t>
            </a:r>
            <a:r>
              <a:rPr lang="en-US" altLang="zh-CN" sz="3600" dirty="0">
                <a:solidFill>
                  <a:schemeClr val="bg1"/>
                </a:solidFill>
                <a:latin typeface="+mn-lt"/>
                <a:ea typeface="+mn-ea"/>
                <a:cs typeface="+mn-cs"/>
              </a:rPr>
              <a:t>) called </a:t>
            </a:r>
            <a:r>
              <a:rPr lang="en-US" altLang="zh-CN" sz="3600" dirty="0" err="1">
                <a:solidFill>
                  <a:schemeClr val="bg1"/>
                </a:solidFill>
                <a:latin typeface="+mn-lt"/>
                <a:ea typeface="+mn-ea"/>
                <a:cs typeface="+mn-cs"/>
              </a:rPr>
              <a:t>ngondro</a:t>
            </a:r>
            <a:r>
              <a:rPr lang="en-US" altLang="zh-CN" sz="3600" dirty="0">
                <a:solidFill>
                  <a:schemeClr val="bg1"/>
                </a:solidFill>
                <a:latin typeface="+mn-lt"/>
                <a:ea typeface="+mn-ea"/>
                <a:cs typeface="+mn-cs"/>
              </a:rPr>
              <a:t> which includes prostrations and recitations of the 100 syllable mantra.</a:t>
            </a:r>
          </a:p>
        </p:txBody>
      </p:sp>
      <p:pic>
        <p:nvPicPr>
          <p:cNvPr id="2" name="圖片 1"/>
          <p:cNvPicPr>
            <a:picLocks noChangeAspect="1"/>
          </p:cNvPicPr>
          <p:nvPr/>
        </p:nvPicPr>
        <p:blipFill>
          <a:blip r:embed="rId3"/>
          <a:stretch>
            <a:fillRect/>
          </a:stretch>
        </p:blipFill>
        <p:spPr>
          <a:xfrm>
            <a:off x="7790448" y="2465153"/>
            <a:ext cx="3531268" cy="3887521"/>
          </a:xfrm>
          <a:prstGeom prst="rect">
            <a:avLst/>
          </a:prstGeom>
        </p:spPr>
      </p:pic>
      <p:pic>
        <p:nvPicPr>
          <p:cNvPr id="3" name="圖片 2"/>
          <p:cNvPicPr>
            <a:picLocks noChangeAspect="1"/>
          </p:cNvPicPr>
          <p:nvPr/>
        </p:nvPicPr>
        <p:blipFill>
          <a:blip r:embed="rId4"/>
          <a:stretch>
            <a:fillRect/>
          </a:stretch>
        </p:blipFill>
        <p:spPr>
          <a:xfrm>
            <a:off x="6710603" y="709863"/>
            <a:ext cx="5345981" cy="1660357"/>
          </a:xfrm>
          <a:prstGeom prst="rect">
            <a:avLst/>
          </a:prstGeom>
        </p:spPr>
      </p:pic>
    </p:spTree>
    <p:extLst>
      <p:ext uri="{BB962C8B-B14F-4D97-AF65-F5344CB8AC3E}">
        <p14:creationId xmlns:p14="http://schemas.microsoft.com/office/powerpoint/2010/main" val="27130818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61095" y="391886"/>
            <a:ext cx="10780938" cy="62796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40000"/>
              </a:lnSpc>
            </a:pPr>
            <a:r>
              <a:rPr lang="en-US" altLang="zh-CN" sz="3600" dirty="0">
                <a:solidFill>
                  <a:schemeClr val="bg1"/>
                </a:solidFill>
                <a:latin typeface="+mn-lt"/>
                <a:ea typeface="+mn-ea"/>
                <a:cs typeface="+mn-cs"/>
              </a:rPr>
              <a:t>Other unique practices in Tantric Buddhism include Dream </a:t>
            </a:r>
            <a:r>
              <a:rPr lang="en-US" altLang="zh-CN" sz="3600" dirty="0" smtClean="0">
                <a:solidFill>
                  <a:schemeClr val="bg1"/>
                </a:solidFill>
                <a:latin typeface="+mn-lt"/>
                <a:ea typeface="+mn-ea"/>
                <a:cs typeface="+mn-cs"/>
              </a:rPr>
              <a:t>yoga (</a:t>
            </a:r>
            <a:r>
              <a:rPr lang="zh-CN" altLang="en-US" sz="3600" dirty="0" smtClean="0">
                <a:solidFill>
                  <a:schemeClr val="bg1"/>
                </a:solidFill>
                <a:latin typeface="+mn-lt"/>
                <a:ea typeface="+mn-ea"/>
                <a:cs typeface="+mn-cs"/>
              </a:rPr>
              <a:t>夢瑜伽</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yoga of the intermediate state (at death) or </a:t>
            </a:r>
            <a:r>
              <a:rPr lang="en-US" altLang="zh-CN" sz="3600" dirty="0" err="1">
                <a:solidFill>
                  <a:schemeClr val="bg1"/>
                </a:solidFill>
                <a:latin typeface="+mn-lt"/>
                <a:ea typeface="+mn-ea"/>
                <a:cs typeface="+mn-cs"/>
              </a:rPr>
              <a:t>Bardo</a:t>
            </a:r>
            <a:r>
              <a:rPr lang="en-US" altLang="zh-CN" sz="3600" dirty="0">
                <a:solidFill>
                  <a:schemeClr val="bg1"/>
                </a:solidFill>
                <a:latin typeface="+mn-lt"/>
                <a:ea typeface="+mn-ea"/>
                <a:cs typeface="+mn-cs"/>
              </a:rPr>
              <a:t> and </a:t>
            </a:r>
            <a:r>
              <a:rPr lang="en-US" altLang="zh-CN" sz="3600" dirty="0" err="1" smtClean="0">
                <a:solidFill>
                  <a:schemeClr val="bg1"/>
                </a:solidFill>
                <a:latin typeface="+mn-lt"/>
                <a:ea typeface="+mn-ea"/>
                <a:cs typeface="+mn-cs"/>
              </a:rPr>
              <a:t>Chöd</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中陰身救度法</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in which the yogi ceremonially offers their body to be eaten by tantric deities in a ritual </a:t>
            </a:r>
            <a:r>
              <a:rPr lang="en-US" altLang="zh-CN" sz="3600" dirty="0" smtClean="0">
                <a:solidFill>
                  <a:schemeClr val="bg1"/>
                </a:solidFill>
                <a:latin typeface="+mn-lt"/>
                <a:ea typeface="+mn-ea"/>
                <a:cs typeface="+mn-cs"/>
              </a:rPr>
              <a:t>feast. </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1828020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1"/>
          <p:cNvSpPr>
            <a:spLocks noGrp="1"/>
          </p:cNvSpPr>
          <p:nvPr>
            <p:ph type="title"/>
          </p:nvPr>
        </p:nvSpPr>
        <p:spPr>
          <a:xfrm>
            <a:off x="2550694" y="607742"/>
            <a:ext cx="6719637" cy="1106366"/>
          </a:xfrm>
          <a:ln w="25400">
            <a:solidFill>
              <a:schemeClr val="bg1"/>
            </a:solidFill>
          </a:ln>
        </p:spPr>
        <p:txBody>
          <a:bodyPr>
            <a:normAutofit/>
          </a:bodyPr>
          <a:lstStyle/>
          <a:p>
            <a:pPr algn="ctr">
              <a:lnSpc>
                <a:spcPct val="120000"/>
              </a:lnSpc>
            </a:pPr>
            <a:r>
              <a:rPr lang="en-US" altLang="zh-CN" b="1" dirty="0" smtClean="0">
                <a:solidFill>
                  <a:schemeClr val="bg1"/>
                </a:solidFill>
                <a:latin typeface="+mn-lt"/>
                <a:ea typeface="+mn-ea"/>
                <a:cs typeface="+mn-cs"/>
              </a:rPr>
              <a:t>Tibetan Buddhism</a:t>
            </a:r>
            <a:endParaRPr lang="zh-CN" altLang="en-US" dirty="0">
              <a:solidFill>
                <a:schemeClr val="bg1"/>
              </a:solidFill>
              <a:latin typeface="+mn-lt"/>
              <a:ea typeface="+mn-ea"/>
              <a:cs typeface="+mn-cs"/>
            </a:endParaRPr>
          </a:p>
        </p:txBody>
      </p:sp>
      <p:sp>
        <p:nvSpPr>
          <p:cNvPr id="5" name="標題 5"/>
          <p:cNvSpPr txBox="1">
            <a:spLocks/>
          </p:cNvSpPr>
          <p:nvPr/>
        </p:nvSpPr>
        <p:spPr>
          <a:xfrm>
            <a:off x="456081" y="2002749"/>
            <a:ext cx="11497294" cy="445820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10000"/>
              </a:lnSpc>
            </a:pPr>
            <a:r>
              <a:rPr lang="en-US" altLang="zh-CN" sz="3600" dirty="0">
                <a:solidFill>
                  <a:schemeClr val="bg1"/>
                </a:solidFill>
                <a:latin typeface="+mn-lt"/>
                <a:ea typeface="+mn-ea"/>
                <a:cs typeface="+mn-cs"/>
              </a:rPr>
              <a:t>Tibetan Buddhism (also Indo-Tibetan Buddhism) is the form of Buddhism practiced in Tibet where it is the dominant religion. It is also found in the regions surrounding the Himalayas (such as Bhutan, </a:t>
            </a:r>
            <a:r>
              <a:rPr lang="en-US" altLang="zh-CN" sz="3600" dirty="0" err="1">
                <a:solidFill>
                  <a:schemeClr val="bg1"/>
                </a:solidFill>
                <a:latin typeface="+mn-lt"/>
                <a:ea typeface="+mn-ea"/>
                <a:cs typeface="+mn-cs"/>
              </a:rPr>
              <a:t>Ladakh</a:t>
            </a:r>
            <a:r>
              <a:rPr lang="en-US" altLang="zh-CN" sz="3600" dirty="0">
                <a:solidFill>
                  <a:schemeClr val="bg1"/>
                </a:solidFill>
                <a:latin typeface="+mn-lt"/>
                <a:ea typeface="+mn-ea"/>
                <a:cs typeface="+mn-cs"/>
              </a:rPr>
              <a:t>, and Sikkim), much of Central Asia, the Southern Siberian regions such as Tuva, as well as Mongolia</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1725357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318052" y="534917"/>
            <a:ext cx="11540750" cy="580572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200" dirty="0">
                <a:solidFill>
                  <a:schemeClr val="bg1"/>
                </a:solidFill>
                <a:latin typeface="+mn-lt"/>
                <a:ea typeface="+mn-ea"/>
                <a:cs typeface="+mn-cs"/>
              </a:rPr>
              <a:t>Tibetan Buddhism is a form of Mahayana and Vajrayana Buddhism stemming from the latest stages of Indian Buddhism. It thus preserves "the Tantric status quo of eighth-century India</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inclusive of native Tibetan developments and practices. In the pre-modern era, Tibetan Buddhism spread outside of Tibet primarily due to the influence of the Mongol Yuan dynasty (1271–1368), founded by Kublai Khan, which ruled China, Mongolia and parts of Siberia. In the modern era, it has spread outside of Asia due to the efforts of the Tibetan </a:t>
            </a:r>
            <a:r>
              <a:rPr lang="en-US" altLang="zh-CN" sz="3200" dirty="0" err="1" smtClean="0">
                <a:solidFill>
                  <a:schemeClr val="bg1"/>
                </a:solidFill>
                <a:latin typeface="+mn-lt"/>
                <a:ea typeface="+mn-ea"/>
                <a:cs typeface="+mn-cs"/>
              </a:rPr>
              <a:t>di’aspora</a:t>
            </a:r>
            <a:r>
              <a:rPr lang="en-US" altLang="zh-CN" sz="3200" dirty="0">
                <a:solidFill>
                  <a:schemeClr val="bg1"/>
                </a:solidFill>
                <a:latin typeface="+mn-lt"/>
                <a:ea typeface="+mn-ea"/>
                <a:cs typeface="+mn-cs"/>
              </a:rPr>
              <a:t>. </a:t>
            </a:r>
          </a:p>
        </p:txBody>
      </p:sp>
    </p:spTree>
    <p:extLst>
      <p:ext uri="{BB962C8B-B14F-4D97-AF65-F5344CB8AC3E}">
        <p14:creationId xmlns:p14="http://schemas.microsoft.com/office/powerpoint/2010/main" val="10472965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973774" y="276239"/>
            <a:ext cx="10089264" cy="621479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40000"/>
              </a:lnSpc>
            </a:pPr>
            <a:r>
              <a:rPr lang="en-US" altLang="zh-CN" sz="3600" dirty="0" smtClean="0">
                <a:solidFill>
                  <a:schemeClr val="bg1"/>
                </a:solidFill>
                <a:latin typeface="+mn-lt"/>
                <a:ea typeface="+mn-ea"/>
                <a:cs typeface="+mn-cs"/>
              </a:rPr>
              <a:t>Apart </a:t>
            </a:r>
            <a:r>
              <a:rPr lang="en-US" altLang="zh-CN" sz="3600" dirty="0">
                <a:solidFill>
                  <a:schemeClr val="bg1"/>
                </a:solidFill>
                <a:latin typeface="+mn-lt"/>
                <a:ea typeface="+mn-ea"/>
                <a:cs typeface="+mn-cs"/>
              </a:rPr>
              <a:t>from classical Mahayana Buddhist practices like the six perfections, Tibetan Buddhism also includes Tantric practices, such as deity yoga and the Six </a:t>
            </a:r>
            <a:r>
              <a:rPr lang="en-US" altLang="zh-CN" sz="3600" dirty="0" err="1">
                <a:solidFill>
                  <a:schemeClr val="bg1"/>
                </a:solidFill>
                <a:latin typeface="+mn-lt"/>
                <a:ea typeface="+mn-ea"/>
                <a:cs typeface="+mn-cs"/>
              </a:rPr>
              <a:t>Dharmas</a:t>
            </a:r>
            <a:r>
              <a:rPr lang="en-US" altLang="zh-CN" sz="3600" dirty="0">
                <a:solidFill>
                  <a:schemeClr val="bg1"/>
                </a:solidFill>
                <a:latin typeface="+mn-lt"/>
                <a:ea typeface="+mn-ea"/>
                <a:cs typeface="+mn-cs"/>
              </a:rPr>
              <a:t> of </a:t>
            </a:r>
            <a:r>
              <a:rPr lang="en-US" altLang="zh-CN" sz="3600" dirty="0" err="1">
                <a:solidFill>
                  <a:schemeClr val="bg1"/>
                </a:solidFill>
                <a:latin typeface="+mn-lt"/>
                <a:ea typeface="+mn-ea"/>
                <a:cs typeface="+mn-cs"/>
              </a:rPr>
              <a:t>Naropa</a:t>
            </a:r>
            <a:r>
              <a:rPr lang="en-US" altLang="zh-CN" sz="3600" dirty="0">
                <a:solidFill>
                  <a:schemeClr val="bg1"/>
                </a:solidFill>
                <a:latin typeface="+mn-lt"/>
                <a:ea typeface="+mn-ea"/>
                <a:cs typeface="+mn-cs"/>
              </a:rPr>
              <a:t>. Its main goal is Buddhahood or rainbow body</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main language of scriptural study in this tradition is classical Tibetan.</a:t>
            </a:r>
          </a:p>
        </p:txBody>
      </p:sp>
    </p:spTree>
    <p:extLst>
      <p:ext uri="{BB962C8B-B14F-4D97-AF65-F5344CB8AC3E}">
        <p14:creationId xmlns:p14="http://schemas.microsoft.com/office/powerpoint/2010/main" val="20478589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15617" y="703847"/>
            <a:ext cx="11060264" cy="56548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Tibetan Buddhism has four major schools, namely </a:t>
            </a:r>
            <a:r>
              <a:rPr lang="en-US" altLang="zh-CN" sz="3600" dirty="0" smtClean="0">
                <a:solidFill>
                  <a:schemeClr val="bg1"/>
                </a:solidFill>
                <a:latin typeface="+mn-lt"/>
                <a:ea typeface="+mn-ea"/>
                <a:cs typeface="+mn-cs"/>
              </a:rPr>
              <a:t>Nyingma (</a:t>
            </a:r>
            <a:r>
              <a:rPr lang="zh-CN" altLang="en-US" sz="3600" dirty="0" smtClean="0">
                <a:solidFill>
                  <a:schemeClr val="bg1"/>
                </a:solidFill>
                <a:latin typeface="+mn-lt"/>
                <a:ea typeface="+mn-ea"/>
                <a:cs typeface="+mn-cs"/>
              </a:rPr>
              <a:t>寧瑪派</a:t>
            </a:r>
            <a:r>
              <a:rPr lang="en-US" altLang="zh-CN" sz="3600" dirty="0" smtClean="0">
                <a:solidFill>
                  <a:schemeClr val="bg1"/>
                </a:solidFill>
                <a:latin typeface="+mn-lt"/>
                <a:ea typeface="+mn-ea"/>
                <a:cs typeface="+mn-cs"/>
              </a:rPr>
              <a:t>), Kagyu (</a:t>
            </a:r>
            <a:r>
              <a:rPr lang="zh-CN" altLang="en-US" sz="3600" dirty="0" smtClean="0">
                <a:solidFill>
                  <a:schemeClr val="bg1"/>
                </a:solidFill>
                <a:latin typeface="+mn-lt"/>
                <a:ea typeface="+mn-ea"/>
                <a:cs typeface="+mn-cs"/>
              </a:rPr>
              <a:t>噶舉派</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Sakya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薩迦派</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dirty="0" smtClean="0">
                <a:solidFill>
                  <a:schemeClr val="bg1"/>
                </a:solidFill>
                <a:latin typeface="+mn-lt"/>
                <a:ea typeface="+mn-ea"/>
                <a:cs typeface="+mn-cs"/>
              </a:rPr>
              <a:t>Gelug (</a:t>
            </a:r>
            <a:r>
              <a:rPr lang="zh-CN" altLang="en-US" sz="3600" dirty="0" smtClean="0">
                <a:solidFill>
                  <a:schemeClr val="bg1"/>
                </a:solidFill>
                <a:latin typeface="+mn-lt"/>
                <a:ea typeface="+mn-ea"/>
                <a:cs typeface="+mn-cs"/>
              </a:rPr>
              <a:t>格魯派</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a:t>
            </a:r>
            <a:r>
              <a:rPr lang="en-US" altLang="zh-CN" sz="3600" dirty="0" err="1" smtClean="0">
                <a:solidFill>
                  <a:schemeClr val="bg1"/>
                </a:solidFill>
                <a:latin typeface="+mn-lt"/>
                <a:ea typeface="+mn-ea"/>
                <a:cs typeface="+mn-cs"/>
              </a:rPr>
              <a:t>Jonang</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覺囊派</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is a smaller school, and the </a:t>
            </a:r>
            <a:r>
              <a:rPr lang="en-US" altLang="zh-CN" sz="3600" dirty="0" err="1">
                <a:solidFill>
                  <a:schemeClr val="bg1"/>
                </a:solidFill>
                <a:latin typeface="+mn-lt"/>
                <a:ea typeface="+mn-ea"/>
                <a:cs typeface="+mn-cs"/>
              </a:rPr>
              <a:t>Rimé</a:t>
            </a:r>
            <a:r>
              <a:rPr lang="en-US" altLang="zh-CN" sz="3600" dirty="0">
                <a:solidFill>
                  <a:schemeClr val="bg1"/>
                </a:solidFill>
                <a:latin typeface="+mn-lt"/>
                <a:ea typeface="+mn-ea"/>
                <a:cs typeface="+mn-cs"/>
              </a:rPr>
              <a:t> movement (</a:t>
            </a:r>
            <a:r>
              <a:rPr lang="en-US" altLang="zh-CN" sz="3600" dirty="0" smtClean="0">
                <a:solidFill>
                  <a:schemeClr val="bg1"/>
                </a:solidFill>
                <a:latin typeface="+mn-lt"/>
                <a:ea typeface="+mn-ea"/>
                <a:cs typeface="+mn-cs"/>
              </a:rPr>
              <a:t>compiling </a:t>
            </a:r>
            <a:r>
              <a:rPr lang="en-US" altLang="zh-CN" sz="3600" dirty="0">
                <a:solidFill>
                  <a:schemeClr val="bg1"/>
                </a:solidFill>
                <a:latin typeface="+mn-lt"/>
                <a:ea typeface="+mn-ea"/>
                <a:cs typeface="+mn-cs"/>
              </a:rPr>
              <a:t>together the teachings of the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Kagyu and </a:t>
            </a:r>
            <a:r>
              <a:rPr lang="en-US" altLang="zh-CN" sz="3600" dirty="0" smtClean="0">
                <a:solidFill>
                  <a:schemeClr val="bg1"/>
                </a:solidFill>
                <a:latin typeface="+mn-lt"/>
                <a:ea typeface="+mn-ea"/>
                <a:cs typeface="+mn-cs"/>
              </a:rPr>
              <a:t>Nyingma traditions; </a:t>
            </a:r>
            <a:r>
              <a:rPr lang="zh-CN" altLang="en-US" sz="3600" dirty="0" smtClean="0">
                <a:solidFill>
                  <a:schemeClr val="bg1"/>
                </a:solidFill>
                <a:latin typeface="+mn-lt"/>
                <a:ea typeface="+mn-ea"/>
                <a:cs typeface="+mn-cs"/>
              </a:rPr>
              <a:t>利美運動</a:t>
            </a:r>
            <a:r>
              <a:rPr lang="en-US" altLang="zh-CN" sz="3600" dirty="0" smtClean="0">
                <a:solidFill>
                  <a:schemeClr val="bg1"/>
                </a:solidFill>
                <a:latin typeface="+mn-lt"/>
                <a:ea typeface="+mn-ea"/>
                <a:cs typeface="+mn-cs"/>
              </a:rPr>
              <a:t>) is </a:t>
            </a:r>
            <a:r>
              <a:rPr lang="en-US" altLang="zh-CN" sz="3600" dirty="0">
                <a:solidFill>
                  <a:schemeClr val="bg1"/>
                </a:solidFill>
                <a:latin typeface="+mn-lt"/>
                <a:ea typeface="+mn-ea"/>
                <a:cs typeface="+mn-cs"/>
              </a:rPr>
              <a:t>a recent nonsectarian movement which cuts across the different schools. Each school is independent and has its own monastic institutions and leaders. </a:t>
            </a:r>
          </a:p>
        </p:txBody>
      </p:sp>
    </p:spTree>
    <p:extLst>
      <p:ext uri="{BB962C8B-B14F-4D97-AF65-F5344CB8AC3E}">
        <p14:creationId xmlns:p14="http://schemas.microsoft.com/office/powerpoint/2010/main" val="27214850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14480" y="680360"/>
            <a:ext cx="11144120" cy="3259981"/>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Another term, "</a:t>
            </a:r>
            <a:r>
              <a:rPr lang="en-US" altLang="zh-CN" sz="3600" dirty="0" err="1">
                <a:solidFill>
                  <a:schemeClr val="bg1"/>
                </a:solidFill>
                <a:latin typeface="+mn-lt"/>
                <a:ea typeface="+mn-ea"/>
                <a:cs typeface="+mn-cs"/>
              </a:rPr>
              <a:t>Vajrayāna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is occasionally used mistakenly for Tibetan Buddhism. More accurately, </a:t>
            </a:r>
            <a:r>
              <a:rPr lang="en-US" altLang="zh-CN" sz="3600" dirty="0" err="1">
                <a:solidFill>
                  <a:schemeClr val="bg1"/>
                </a:solidFill>
                <a:latin typeface="+mn-lt"/>
                <a:ea typeface="+mn-ea"/>
                <a:cs typeface="+mn-cs"/>
              </a:rPr>
              <a:t>Vajrayāna</a:t>
            </a:r>
            <a:r>
              <a:rPr lang="en-US" altLang="zh-CN" sz="3600" dirty="0">
                <a:solidFill>
                  <a:schemeClr val="bg1"/>
                </a:solidFill>
                <a:latin typeface="+mn-lt"/>
                <a:ea typeface="+mn-ea"/>
                <a:cs typeface="+mn-cs"/>
              </a:rPr>
              <a:t> signifies a certain subset of practices and traditions which are not only part of Tibetan Buddhism, but also prominent in other Buddhist traditions. </a:t>
            </a:r>
            <a:endParaRPr lang="en-US" altLang="zh-CN" sz="3600" i="1" dirty="0">
              <a:solidFill>
                <a:schemeClr val="bg1"/>
              </a:solidFill>
              <a:latin typeface="+mn-lt"/>
              <a:ea typeface="+mn-ea"/>
              <a:cs typeface="+mn-cs"/>
            </a:endParaRPr>
          </a:p>
        </p:txBody>
      </p:sp>
      <p:sp>
        <p:nvSpPr>
          <p:cNvPr id="3" name="標題 5"/>
          <p:cNvSpPr txBox="1">
            <a:spLocks/>
          </p:cNvSpPr>
          <p:nvPr/>
        </p:nvSpPr>
        <p:spPr>
          <a:xfrm>
            <a:off x="556591" y="3080083"/>
            <a:ext cx="11221454" cy="423110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In </a:t>
            </a:r>
            <a:r>
              <a:rPr lang="en-US" altLang="zh-CN" sz="3600" dirty="0">
                <a:solidFill>
                  <a:schemeClr val="bg1"/>
                </a:solidFill>
                <a:latin typeface="+mn-lt"/>
                <a:ea typeface="+mn-ea"/>
                <a:cs typeface="+mn-cs"/>
              </a:rPr>
              <a:t>the west, the term "Indo-Tibetan Buddhism" has become current, in acknowledgement of its derivation from the latest stages of Buddhist development in northern India.</a:t>
            </a:r>
            <a:endParaRPr lang="en-US" altLang="zh-CN" sz="3600" i="1" dirty="0">
              <a:solidFill>
                <a:schemeClr val="bg1"/>
              </a:solidFill>
              <a:latin typeface="+mn-lt"/>
              <a:ea typeface="+mn-ea"/>
              <a:cs typeface="+mn-cs"/>
            </a:endParaRPr>
          </a:p>
        </p:txBody>
      </p:sp>
    </p:spTree>
    <p:extLst>
      <p:ext uri="{BB962C8B-B14F-4D97-AF65-F5344CB8AC3E}">
        <p14:creationId xmlns:p14="http://schemas.microsoft.com/office/powerpoint/2010/main" val="40532159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918123" y="186221"/>
            <a:ext cx="9667462" cy="11347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20000"/>
              </a:lnSpc>
              <a:spcAft>
                <a:spcPts val="1800"/>
              </a:spcAft>
            </a:pPr>
            <a:r>
              <a:rPr lang="en-US" altLang="zh-CN" b="1" u="sng" dirty="0" smtClean="0">
                <a:solidFill>
                  <a:schemeClr val="bg1"/>
                </a:solidFill>
                <a:latin typeface="+mn-lt"/>
                <a:ea typeface="+mn-ea"/>
                <a:cs typeface="+mn-cs"/>
              </a:rPr>
              <a:t>History of Tibetan Buddhism</a:t>
            </a:r>
            <a:endParaRPr lang="en-US" altLang="zh-CN" b="1" u="sng" dirty="0">
              <a:solidFill>
                <a:schemeClr val="bg1"/>
              </a:solidFill>
              <a:latin typeface="+mn-lt"/>
              <a:ea typeface="+mn-ea"/>
              <a:cs typeface="+mn-cs"/>
            </a:endParaRPr>
          </a:p>
        </p:txBody>
      </p:sp>
      <p:sp>
        <p:nvSpPr>
          <p:cNvPr id="3" name="標題 5"/>
          <p:cNvSpPr txBox="1">
            <a:spLocks/>
          </p:cNvSpPr>
          <p:nvPr/>
        </p:nvSpPr>
        <p:spPr>
          <a:xfrm>
            <a:off x="643403" y="2231859"/>
            <a:ext cx="10840656" cy="4257795"/>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Buddhism was </a:t>
            </a:r>
            <a:r>
              <a:rPr lang="en-US" altLang="zh-CN" sz="3600" dirty="0">
                <a:solidFill>
                  <a:schemeClr val="bg1"/>
                </a:solidFill>
                <a:latin typeface="+mn-lt"/>
                <a:ea typeface="+mn-ea"/>
                <a:cs typeface="+mn-cs"/>
              </a:rPr>
              <a:t>formally introduced to Tibet during the Tibetan Empire (7th-9th century CE). Sanskrit Buddhist scriptures from India were first translated into Tibetan under the reign of the Tibetan king </a:t>
            </a:r>
            <a:r>
              <a:rPr lang="en-US" altLang="zh-CN" sz="3600" dirty="0" err="1">
                <a:solidFill>
                  <a:schemeClr val="bg1"/>
                </a:solidFill>
                <a:latin typeface="+mn-lt"/>
                <a:ea typeface="+mn-ea"/>
                <a:cs typeface="+mn-cs"/>
              </a:rPr>
              <a:t>Songtsän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Gampo</a:t>
            </a:r>
            <a:r>
              <a:rPr lang="en-US" altLang="zh-CN" sz="3600" dirty="0">
                <a:solidFill>
                  <a:schemeClr val="bg1"/>
                </a:solidFill>
                <a:latin typeface="+mn-lt"/>
                <a:ea typeface="+mn-ea"/>
                <a:cs typeface="+mn-cs"/>
              </a:rPr>
              <a:t> (618-649 </a:t>
            </a:r>
            <a:r>
              <a:rPr lang="en-US" altLang="zh-CN" sz="3600" dirty="0" smtClean="0">
                <a:solidFill>
                  <a:schemeClr val="bg1"/>
                </a:solidFill>
                <a:latin typeface="+mn-lt"/>
                <a:ea typeface="+mn-ea"/>
                <a:cs typeface="+mn-cs"/>
              </a:rPr>
              <a:t>CE;</a:t>
            </a:r>
            <a:r>
              <a:rPr lang="zh-TW" altLang="en-US" sz="3600" dirty="0" smtClean="0">
                <a:solidFill>
                  <a:schemeClr val="bg1"/>
                </a:solidFill>
                <a:latin typeface="+mn-lt"/>
                <a:ea typeface="+mn-ea"/>
                <a:cs typeface="+mn-cs"/>
              </a:rPr>
              <a:t> 松</a:t>
            </a:r>
            <a:r>
              <a:rPr lang="zh-TW" altLang="en-US" sz="3600" dirty="0">
                <a:solidFill>
                  <a:schemeClr val="bg1"/>
                </a:solidFill>
                <a:latin typeface="+mn-lt"/>
                <a:ea typeface="+mn-ea"/>
                <a:cs typeface="+mn-cs"/>
              </a:rPr>
              <a:t>贊干布</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This period also saw the development of the Tibetan writing system and classical Tibetan. </a:t>
            </a:r>
          </a:p>
        </p:txBody>
      </p:sp>
      <p:sp>
        <p:nvSpPr>
          <p:cNvPr id="5" name="標題 5"/>
          <p:cNvSpPr txBox="1">
            <a:spLocks/>
          </p:cNvSpPr>
          <p:nvPr/>
        </p:nvSpPr>
        <p:spPr>
          <a:xfrm>
            <a:off x="559182" y="1209040"/>
            <a:ext cx="9667462" cy="11347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20000"/>
              </a:lnSpc>
              <a:buFont typeface="Wingdings" panose="05000000000000000000" pitchFamily="2" charset="2"/>
              <a:buChar char="Ø"/>
            </a:pPr>
            <a:r>
              <a:rPr lang="en-US" altLang="zh-CN" sz="3600" b="1" dirty="0">
                <a:solidFill>
                  <a:schemeClr val="bg1"/>
                </a:solidFill>
                <a:latin typeface="+mn-lt"/>
                <a:ea typeface="+mn-ea"/>
                <a:cs typeface="+mn-cs"/>
              </a:rPr>
              <a:t>First dissemination (7th-9th centuries)</a:t>
            </a:r>
          </a:p>
        </p:txBody>
      </p:sp>
    </p:spTree>
    <p:extLst>
      <p:ext uri="{BB962C8B-B14F-4D97-AF65-F5344CB8AC3E}">
        <p14:creationId xmlns:p14="http://schemas.microsoft.com/office/powerpoint/2010/main" val="23717918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408812" y="535405"/>
            <a:ext cx="8145641" cy="5847347"/>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In the 8th century King </a:t>
            </a:r>
            <a:r>
              <a:rPr lang="en-US" altLang="zh-CN" sz="3600" dirty="0" err="1">
                <a:solidFill>
                  <a:schemeClr val="bg1"/>
                </a:solidFill>
                <a:latin typeface="+mn-lt"/>
                <a:ea typeface="+mn-ea"/>
                <a:cs typeface="+mn-cs"/>
              </a:rPr>
              <a:t>Trisong</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Detsen</a:t>
            </a:r>
            <a:r>
              <a:rPr lang="en-US" altLang="zh-CN" sz="3600" dirty="0">
                <a:solidFill>
                  <a:schemeClr val="bg1"/>
                </a:solidFill>
                <a:latin typeface="+mn-lt"/>
                <a:ea typeface="+mn-ea"/>
                <a:cs typeface="+mn-cs"/>
              </a:rPr>
              <a:t> (755-797 </a:t>
            </a:r>
            <a:r>
              <a:rPr lang="en-US" altLang="zh-CN" sz="3600" dirty="0" smtClean="0">
                <a:solidFill>
                  <a:schemeClr val="bg1"/>
                </a:solidFill>
                <a:latin typeface="+mn-lt"/>
                <a:ea typeface="+mn-ea"/>
                <a:cs typeface="+mn-cs"/>
              </a:rPr>
              <a:t>CE; </a:t>
            </a:r>
            <a:r>
              <a:rPr lang="zh-CN" altLang="en-US" sz="3600" dirty="0">
                <a:solidFill>
                  <a:schemeClr val="bg1"/>
                </a:solidFill>
                <a:latin typeface="+mn-lt"/>
                <a:ea typeface="+mn-ea"/>
                <a:cs typeface="+mn-cs"/>
              </a:rPr>
              <a:t>赤松德贊</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established it as the official religion of the state</a:t>
            </a:r>
            <a:r>
              <a:rPr lang="en-US" altLang="zh-CN" sz="3600" dirty="0" smtClean="0">
                <a:solidFill>
                  <a:schemeClr val="bg1"/>
                </a:solidFill>
                <a:latin typeface="+mn-lt"/>
                <a:ea typeface="+mn-ea"/>
                <a:cs typeface="+mn-cs"/>
              </a:rPr>
              <a:t>. </a:t>
            </a:r>
            <a:r>
              <a:rPr lang="en-US" altLang="zh-CN" sz="3600" dirty="0" err="1">
                <a:solidFill>
                  <a:schemeClr val="bg1"/>
                </a:solidFill>
                <a:latin typeface="+mn-lt"/>
                <a:ea typeface="+mn-ea"/>
                <a:cs typeface="+mn-cs"/>
              </a:rPr>
              <a:t>Trisong</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Detsen</a:t>
            </a:r>
            <a:r>
              <a:rPr lang="en-US" altLang="zh-CN" sz="3600" dirty="0">
                <a:solidFill>
                  <a:schemeClr val="bg1"/>
                </a:solidFill>
                <a:latin typeface="+mn-lt"/>
                <a:ea typeface="+mn-ea"/>
                <a:cs typeface="+mn-cs"/>
              </a:rPr>
              <a:t> invited Indian Buddhist scholars to his court, including </a:t>
            </a:r>
            <a:r>
              <a:rPr lang="en-US" altLang="zh-CN" sz="3600" dirty="0" err="1">
                <a:solidFill>
                  <a:schemeClr val="bg1"/>
                </a:solidFill>
                <a:latin typeface="+mn-lt"/>
                <a:ea typeface="+mn-ea"/>
                <a:cs typeface="+mn-cs"/>
              </a:rPr>
              <a:t>Padmasambhāva</a:t>
            </a:r>
            <a:r>
              <a:rPr lang="en-US" altLang="zh-CN" sz="3600" dirty="0">
                <a:solidFill>
                  <a:schemeClr val="bg1"/>
                </a:solidFill>
                <a:latin typeface="+mn-lt"/>
                <a:ea typeface="+mn-ea"/>
                <a:cs typeface="+mn-cs"/>
              </a:rPr>
              <a:t> (8th century </a:t>
            </a:r>
            <a:r>
              <a:rPr lang="en-US" altLang="zh-CN" sz="3600" dirty="0" smtClean="0">
                <a:solidFill>
                  <a:schemeClr val="bg1"/>
                </a:solidFill>
                <a:latin typeface="+mn-lt"/>
                <a:ea typeface="+mn-ea"/>
                <a:cs typeface="+mn-cs"/>
              </a:rPr>
              <a:t>CE; </a:t>
            </a:r>
            <a:r>
              <a:rPr lang="zh-CN" altLang="en-US" sz="3600" dirty="0" smtClean="0">
                <a:solidFill>
                  <a:schemeClr val="bg1"/>
                </a:solidFill>
                <a:latin typeface="+mn-lt"/>
                <a:ea typeface="+mn-ea"/>
                <a:cs typeface="+mn-cs"/>
              </a:rPr>
              <a:t>蓮華生</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dirty="0" err="1">
                <a:solidFill>
                  <a:schemeClr val="bg1"/>
                </a:solidFill>
                <a:latin typeface="+mn-lt"/>
                <a:ea typeface="+mn-ea"/>
                <a:cs typeface="+mn-cs"/>
              </a:rPr>
              <a:t>Śāntarakṣita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725–788; </a:t>
            </a:r>
            <a:r>
              <a:rPr lang="zh-CN" altLang="en-US" sz="3600" dirty="0" smtClean="0">
                <a:solidFill>
                  <a:schemeClr val="bg1"/>
                </a:solidFill>
                <a:latin typeface="+mn-lt"/>
                <a:ea typeface="+mn-ea"/>
                <a:cs typeface="+mn-cs"/>
              </a:rPr>
              <a:t>寂護</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which are considered the founders of </a:t>
            </a:r>
            <a:r>
              <a:rPr lang="en-US" altLang="zh-CN" sz="3600" b="1" u="sng" dirty="0">
                <a:solidFill>
                  <a:schemeClr val="bg1"/>
                </a:solidFill>
                <a:latin typeface="+mn-lt"/>
                <a:ea typeface="+mn-ea"/>
                <a:cs typeface="+mn-cs"/>
              </a:rPr>
              <a:t>Nyingma</a:t>
            </a:r>
            <a:r>
              <a:rPr lang="en-US" altLang="zh-CN" sz="3600" dirty="0">
                <a:solidFill>
                  <a:schemeClr val="bg1"/>
                </a:solidFill>
                <a:latin typeface="+mn-lt"/>
                <a:ea typeface="+mn-ea"/>
                <a:cs typeface="+mn-cs"/>
              </a:rPr>
              <a:t> (</a:t>
            </a:r>
            <a:r>
              <a:rPr lang="en-US" altLang="zh-CN" sz="3600" b="1" u="sng" dirty="0">
                <a:solidFill>
                  <a:schemeClr val="bg1"/>
                </a:solidFill>
                <a:latin typeface="+mn-lt"/>
                <a:ea typeface="+mn-ea"/>
                <a:cs typeface="+mn-cs"/>
              </a:rPr>
              <a:t>The Ancient </a:t>
            </a:r>
            <a:r>
              <a:rPr lang="en-US" altLang="zh-CN" sz="3600" b="1" u="sng" dirty="0" smtClean="0">
                <a:solidFill>
                  <a:schemeClr val="bg1"/>
                </a:solidFill>
                <a:latin typeface="+mn-lt"/>
                <a:ea typeface="+mn-ea"/>
                <a:cs typeface="+mn-cs"/>
              </a:rPr>
              <a:t>Ones</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舊派</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oldest tradition of Tibetan Buddhism.</a:t>
            </a:r>
            <a:endParaRPr lang="en-US" altLang="zh-CN" sz="3600" dirty="0" smtClean="0">
              <a:solidFill>
                <a:schemeClr val="bg1"/>
              </a:solidFill>
              <a:latin typeface="+mn-lt"/>
              <a:ea typeface="+mn-ea"/>
              <a:cs typeface="+mn-cs"/>
            </a:endParaRPr>
          </a:p>
        </p:txBody>
      </p:sp>
      <p:sp>
        <p:nvSpPr>
          <p:cNvPr id="4" name="標題 5"/>
          <p:cNvSpPr txBox="1">
            <a:spLocks/>
          </p:cNvSpPr>
          <p:nvPr/>
        </p:nvSpPr>
        <p:spPr>
          <a:xfrm>
            <a:off x="9171371" y="2769268"/>
            <a:ext cx="3818282" cy="11831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ts val="2100"/>
              </a:lnSpc>
            </a:pPr>
            <a:r>
              <a:rPr lang="en-US" altLang="zh-CN" sz="2600" dirty="0" smtClean="0">
                <a:solidFill>
                  <a:schemeClr val="bg1"/>
                </a:solidFill>
                <a:latin typeface="+mn-lt"/>
                <a:ea typeface="+mn-ea"/>
                <a:cs typeface="+mn-cs"/>
              </a:rPr>
              <a:t>Master</a:t>
            </a:r>
          </a:p>
          <a:p>
            <a:pPr lvl="0">
              <a:lnSpc>
                <a:spcPts val="2100"/>
              </a:lnSpc>
            </a:pPr>
            <a:r>
              <a:rPr lang="en-US" altLang="zh-CN" sz="2600" dirty="0" err="1" smtClean="0">
                <a:solidFill>
                  <a:schemeClr val="bg1"/>
                </a:solidFill>
                <a:latin typeface="+mn-lt"/>
                <a:ea typeface="+mn-ea"/>
                <a:cs typeface="+mn-cs"/>
              </a:rPr>
              <a:t>Padmasambhāva</a:t>
            </a:r>
            <a:endParaRPr lang="en-US" altLang="zh-CN" sz="2600" dirty="0" smtClean="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9117047" y="3736698"/>
            <a:ext cx="2102400" cy="2468035"/>
          </a:xfrm>
          <a:prstGeom prst="rect">
            <a:avLst/>
          </a:prstGeom>
        </p:spPr>
      </p:pic>
      <p:pic>
        <p:nvPicPr>
          <p:cNvPr id="6" name="圖片 5"/>
          <p:cNvPicPr>
            <a:picLocks noChangeAspect="1"/>
          </p:cNvPicPr>
          <p:nvPr/>
        </p:nvPicPr>
        <p:blipFill>
          <a:blip r:embed="rId4"/>
          <a:stretch>
            <a:fillRect/>
          </a:stretch>
        </p:blipFill>
        <p:spPr>
          <a:xfrm>
            <a:off x="9117047" y="0"/>
            <a:ext cx="2349621" cy="3041806"/>
          </a:xfrm>
          <a:prstGeom prst="rect">
            <a:avLst/>
          </a:prstGeom>
        </p:spPr>
      </p:pic>
      <p:sp>
        <p:nvSpPr>
          <p:cNvPr id="7" name="標題 5"/>
          <p:cNvSpPr txBox="1">
            <a:spLocks/>
          </p:cNvSpPr>
          <p:nvPr/>
        </p:nvSpPr>
        <p:spPr>
          <a:xfrm>
            <a:off x="9161340" y="5965663"/>
            <a:ext cx="3818282" cy="11831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ts val="2100"/>
              </a:lnSpc>
            </a:pPr>
            <a:r>
              <a:rPr lang="en-US" altLang="zh-CN" sz="2600" dirty="0" smtClean="0">
                <a:solidFill>
                  <a:schemeClr val="bg1"/>
                </a:solidFill>
                <a:latin typeface="+mn-lt"/>
                <a:ea typeface="+mn-ea"/>
                <a:cs typeface="+mn-cs"/>
              </a:rPr>
              <a:t>Master</a:t>
            </a:r>
          </a:p>
          <a:p>
            <a:pPr lvl="0">
              <a:lnSpc>
                <a:spcPts val="2100"/>
              </a:lnSpc>
            </a:pPr>
            <a:r>
              <a:rPr lang="en-US" altLang="zh-CN" sz="2600" dirty="0" err="1">
                <a:solidFill>
                  <a:schemeClr val="bg1"/>
                </a:solidFill>
                <a:latin typeface="+mn-lt"/>
                <a:ea typeface="+mn-ea"/>
                <a:cs typeface="+mn-cs"/>
              </a:rPr>
              <a:t>Śāntarakṣita</a:t>
            </a:r>
            <a:endParaRPr lang="en-US" altLang="zh-CN" sz="2600" dirty="0" smtClean="0">
              <a:solidFill>
                <a:schemeClr val="bg1"/>
              </a:solidFill>
              <a:latin typeface="+mn-lt"/>
              <a:ea typeface="+mn-ea"/>
              <a:cs typeface="+mn-cs"/>
            </a:endParaRPr>
          </a:p>
        </p:txBody>
      </p:sp>
    </p:spTree>
    <p:extLst>
      <p:ext uri="{BB962C8B-B14F-4D97-AF65-F5344CB8AC3E}">
        <p14:creationId xmlns:p14="http://schemas.microsoft.com/office/powerpoint/2010/main" val="34302569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236109" y="392581"/>
            <a:ext cx="8577022" cy="60918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err="1">
                <a:solidFill>
                  <a:schemeClr val="bg1"/>
                </a:solidFill>
                <a:latin typeface="+mn-lt"/>
                <a:ea typeface="+mn-ea"/>
                <a:cs typeface="+mn-cs"/>
              </a:rPr>
              <a:t>Trisong</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Detsen</a:t>
            </a:r>
            <a:r>
              <a:rPr lang="en-US" altLang="zh-CN" sz="3600" dirty="0">
                <a:solidFill>
                  <a:schemeClr val="bg1"/>
                </a:solidFill>
                <a:latin typeface="+mn-lt"/>
                <a:ea typeface="+mn-ea"/>
                <a:cs typeface="+mn-cs"/>
              </a:rPr>
              <a:t> also invited the Chan master </a:t>
            </a:r>
            <a:r>
              <a:rPr lang="en-US" altLang="zh-CN" sz="3600" dirty="0" err="1" smtClean="0">
                <a:solidFill>
                  <a:schemeClr val="bg1"/>
                </a:solidFill>
                <a:latin typeface="+mn-lt"/>
                <a:ea typeface="+mn-ea"/>
                <a:cs typeface="+mn-cs"/>
              </a:rPr>
              <a:t>Moheyan</a:t>
            </a:r>
            <a:r>
              <a:rPr lang="en-US" altLang="zh-CN" sz="3600" dirty="0" smtClean="0">
                <a:solidFill>
                  <a:schemeClr val="bg1"/>
                </a:solidFill>
                <a:latin typeface="+mn-lt"/>
                <a:ea typeface="+mn-ea"/>
                <a:cs typeface="+mn-cs"/>
              </a:rPr>
              <a:t> (</a:t>
            </a:r>
            <a:r>
              <a:rPr lang="zh-CN" altLang="en-US" sz="3600" dirty="0">
                <a:solidFill>
                  <a:schemeClr val="bg1"/>
                </a:solidFill>
                <a:latin typeface="+mn-lt"/>
                <a:ea typeface="+mn-ea"/>
                <a:cs typeface="+mn-cs"/>
              </a:rPr>
              <a:t>和尚摩訶衍</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to transmit the Dharma at </a:t>
            </a:r>
            <a:r>
              <a:rPr lang="en-US" altLang="zh-CN" sz="3600" dirty="0" err="1">
                <a:solidFill>
                  <a:schemeClr val="bg1"/>
                </a:solidFill>
                <a:latin typeface="+mn-lt"/>
                <a:ea typeface="+mn-ea"/>
                <a:cs typeface="+mn-cs"/>
              </a:rPr>
              <a:t>Samye</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Monastery (</a:t>
            </a:r>
            <a:r>
              <a:rPr lang="zh-CN" altLang="en-US" sz="3600" dirty="0" smtClean="0">
                <a:solidFill>
                  <a:schemeClr val="bg1"/>
                </a:solidFill>
                <a:latin typeface="+mn-lt"/>
                <a:ea typeface="+mn-ea"/>
                <a:cs typeface="+mn-cs"/>
              </a:rPr>
              <a:t>桑耶寺</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Some sources state that a debate ensued between </a:t>
            </a:r>
            <a:r>
              <a:rPr lang="en-US" altLang="zh-CN" sz="3600" dirty="0" err="1">
                <a:solidFill>
                  <a:schemeClr val="bg1"/>
                </a:solidFill>
                <a:latin typeface="+mn-lt"/>
                <a:ea typeface="+mn-ea"/>
                <a:cs typeface="+mn-cs"/>
              </a:rPr>
              <a:t>Moheyan</a:t>
            </a:r>
            <a:r>
              <a:rPr lang="en-US" altLang="zh-CN" sz="3600" dirty="0">
                <a:solidFill>
                  <a:schemeClr val="bg1"/>
                </a:solidFill>
                <a:latin typeface="+mn-lt"/>
                <a:ea typeface="+mn-ea"/>
                <a:cs typeface="+mn-cs"/>
              </a:rPr>
              <a:t> and the Indian master </a:t>
            </a:r>
            <a:r>
              <a:rPr lang="en-US" altLang="zh-CN" sz="3600" dirty="0" err="1">
                <a:solidFill>
                  <a:schemeClr val="bg1"/>
                </a:solidFill>
                <a:latin typeface="+mn-lt"/>
                <a:ea typeface="+mn-ea"/>
                <a:cs typeface="+mn-cs"/>
              </a:rPr>
              <a:t>Kamalaśīla</a:t>
            </a:r>
            <a:r>
              <a:rPr lang="en-US" altLang="zh-CN" sz="3600" dirty="0">
                <a:solidFill>
                  <a:schemeClr val="bg1"/>
                </a:solidFill>
                <a:latin typeface="+mn-lt"/>
                <a:ea typeface="+mn-ea"/>
                <a:cs typeface="+mn-cs"/>
              </a:rPr>
              <a:t>, but they disagree on the victor, and some scholars consider the event fictitious</a:t>
            </a:r>
            <a:r>
              <a:rPr lang="en-US" altLang="zh-CN" sz="3600" dirty="0" smtClean="0">
                <a:solidFill>
                  <a:schemeClr val="bg1"/>
                </a:solidFill>
                <a:latin typeface="+mn-lt"/>
                <a:ea typeface="+mn-ea"/>
                <a:cs typeface="+mn-cs"/>
              </a:rPr>
              <a:t>.</a:t>
            </a:r>
          </a:p>
        </p:txBody>
      </p:sp>
      <p:pic>
        <p:nvPicPr>
          <p:cNvPr id="4" name="圖片 3"/>
          <p:cNvPicPr>
            <a:picLocks noChangeAspect="1"/>
          </p:cNvPicPr>
          <p:nvPr/>
        </p:nvPicPr>
        <p:blipFill>
          <a:blip r:embed="rId3"/>
          <a:stretch>
            <a:fillRect/>
          </a:stretch>
        </p:blipFill>
        <p:spPr>
          <a:xfrm>
            <a:off x="8933447" y="1065738"/>
            <a:ext cx="2984177" cy="4745514"/>
          </a:xfrm>
          <a:prstGeom prst="rect">
            <a:avLst/>
          </a:prstGeom>
        </p:spPr>
      </p:pic>
    </p:spTree>
    <p:extLst>
      <p:ext uri="{BB962C8B-B14F-4D97-AF65-F5344CB8AC3E}">
        <p14:creationId xmlns:p14="http://schemas.microsoft.com/office/powerpoint/2010/main" val="16486448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61451" y="1621906"/>
            <a:ext cx="10840656" cy="470898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The Nyingma tradition is the oldest of the four major schools of Tibetan Buddhism (the other three being the Kagyu,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and Gelug). "Nyingma" literally means "ancient," and is often referred to as </a:t>
            </a:r>
            <a:r>
              <a:rPr lang="en-US" altLang="zh-CN" sz="3600" dirty="0" err="1">
                <a:solidFill>
                  <a:schemeClr val="bg1"/>
                </a:solidFill>
                <a:latin typeface="+mn-lt"/>
                <a:ea typeface="+mn-ea"/>
                <a:cs typeface="+mn-cs"/>
              </a:rPr>
              <a:t>Ngangyur</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(school </a:t>
            </a:r>
            <a:r>
              <a:rPr lang="en-US" altLang="zh-CN" sz="3600" dirty="0">
                <a:solidFill>
                  <a:schemeClr val="bg1"/>
                </a:solidFill>
                <a:latin typeface="+mn-lt"/>
                <a:ea typeface="+mn-ea"/>
                <a:cs typeface="+mn-cs"/>
              </a:rPr>
              <a:t>of the ancient translations" or "old school") because it is founded on the first translations of Buddhist scriptures from Sanskrit into Old Tibetan in the eighth century. The Tibetan alphabet and grammar was created for this </a:t>
            </a:r>
            <a:r>
              <a:rPr lang="en-US" altLang="zh-CN" sz="3600" dirty="0" err="1">
                <a:solidFill>
                  <a:schemeClr val="bg1"/>
                </a:solidFill>
                <a:latin typeface="+mn-lt"/>
                <a:ea typeface="+mn-ea"/>
                <a:cs typeface="+mn-cs"/>
              </a:rPr>
              <a:t>endeavour</a:t>
            </a:r>
            <a:r>
              <a:rPr lang="en-US" altLang="zh-CN" sz="3600" dirty="0">
                <a:solidFill>
                  <a:schemeClr val="bg1"/>
                </a:solidFill>
                <a:latin typeface="+mn-lt"/>
                <a:ea typeface="+mn-ea"/>
                <a:cs typeface="+mn-cs"/>
              </a:rPr>
              <a:t>. </a:t>
            </a:r>
          </a:p>
        </p:txBody>
      </p:sp>
      <p:sp>
        <p:nvSpPr>
          <p:cNvPr id="5" name="標題 5"/>
          <p:cNvSpPr txBox="1">
            <a:spLocks/>
          </p:cNvSpPr>
          <p:nvPr/>
        </p:nvSpPr>
        <p:spPr>
          <a:xfrm>
            <a:off x="2634628" y="487143"/>
            <a:ext cx="6599608" cy="11347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20000"/>
              </a:lnSpc>
              <a:buFont typeface="Wingdings" panose="05000000000000000000" pitchFamily="2" charset="2"/>
              <a:buChar char="l"/>
            </a:pPr>
            <a:r>
              <a:rPr lang="en-US" altLang="zh-CN" sz="3600" b="1" dirty="0" smtClean="0">
                <a:solidFill>
                  <a:schemeClr val="bg1"/>
                </a:solidFill>
                <a:latin typeface="+mn-lt"/>
                <a:ea typeface="+mn-ea"/>
                <a:cs typeface="+mn-cs"/>
              </a:rPr>
              <a:t>Nyingma School (</a:t>
            </a:r>
            <a:r>
              <a:rPr lang="zh-CN" altLang="en-US" sz="3600" b="1" dirty="0" smtClean="0">
                <a:solidFill>
                  <a:schemeClr val="bg1"/>
                </a:solidFill>
                <a:latin typeface="+mn-lt"/>
                <a:ea typeface="+mn-ea"/>
                <a:cs typeface="+mn-cs"/>
              </a:rPr>
              <a:t>寧瑪派</a:t>
            </a:r>
            <a:r>
              <a:rPr lang="en-US" altLang="zh-CN" sz="3600" b="1" dirty="0" smtClean="0">
                <a:solidFill>
                  <a:schemeClr val="bg1"/>
                </a:solidFill>
                <a:latin typeface="+mn-lt"/>
                <a:ea typeface="+mn-ea"/>
                <a:cs typeface="+mn-cs"/>
              </a:rPr>
              <a:t>; </a:t>
            </a:r>
            <a:r>
              <a:rPr lang="zh-CN" altLang="en-US" sz="3600" b="1" dirty="0" smtClean="0">
                <a:solidFill>
                  <a:schemeClr val="bg1"/>
                </a:solidFill>
                <a:latin typeface="+mn-lt"/>
                <a:ea typeface="+mn-ea"/>
                <a:cs typeface="+mn-cs"/>
              </a:rPr>
              <a:t>紅教</a:t>
            </a:r>
            <a:r>
              <a:rPr lang="en-US" altLang="zh-CN" sz="3600" b="1" dirty="0" smtClean="0">
                <a:solidFill>
                  <a:schemeClr val="bg1"/>
                </a:solidFill>
                <a:latin typeface="+mn-lt"/>
                <a:ea typeface="+mn-ea"/>
                <a:cs typeface="+mn-cs"/>
              </a:rPr>
              <a:t>)</a:t>
            </a:r>
            <a:endParaRPr lang="en-US" altLang="zh-CN" sz="3600" b="1" dirty="0">
              <a:solidFill>
                <a:schemeClr val="bg1"/>
              </a:solidFill>
              <a:latin typeface="+mn-lt"/>
              <a:ea typeface="+mn-ea"/>
              <a:cs typeface="+mn-cs"/>
            </a:endParaRPr>
          </a:p>
        </p:txBody>
      </p:sp>
    </p:spTree>
    <p:extLst>
      <p:ext uri="{BB962C8B-B14F-4D97-AF65-F5344CB8AC3E}">
        <p14:creationId xmlns:p14="http://schemas.microsoft.com/office/powerpoint/2010/main" val="33423633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03562" y="348916"/>
            <a:ext cx="10840656" cy="6316579"/>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a:solidFill>
                  <a:schemeClr val="bg1"/>
                </a:solidFill>
                <a:latin typeface="+mn-lt"/>
                <a:ea typeface="+mn-ea"/>
                <a:cs typeface="+mn-cs"/>
              </a:rPr>
              <a:t>The Nyingma particularly believes in hidden </a:t>
            </a:r>
            <a:r>
              <a:rPr lang="en-US" altLang="zh-CN" sz="3600" dirty="0" err="1">
                <a:solidFill>
                  <a:schemeClr val="bg1"/>
                </a:solidFill>
                <a:latin typeface="+mn-lt"/>
                <a:ea typeface="+mn-ea"/>
                <a:cs typeface="+mn-cs"/>
              </a:rPr>
              <a:t>terma</a:t>
            </a:r>
            <a:r>
              <a:rPr lang="en-US" altLang="zh-CN" sz="3600" dirty="0">
                <a:solidFill>
                  <a:schemeClr val="bg1"/>
                </a:solidFill>
                <a:latin typeface="+mn-lt"/>
                <a:ea typeface="+mn-ea"/>
                <a:cs typeface="+mn-cs"/>
              </a:rPr>
              <a:t> treasures and place an emphasis on </a:t>
            </a:r>
            <a:r>
              <a:rPr lang="en-US" altLang="zh-CN" sz="3600" dirty="0" smtClean="0">
                <a:solidFill>
                  <a:schemeClr val="bg1"/>
                </a:solidFill>
                <a:latin typeface="+mn-lt"/>
                <a:ea typeface="+mn-ea"/>
                <a:cs typeface="+mn-cs"/>
              </a:rPr>
              <a:t>Dzogchen ( ‘Great Perfection’; </a:t>
            </a:r>
            <a:r>
              <a:rPr lang="zh-CN" altLang="en-US" sz="3600" dirty="0" smtClean="0">
                <a:solidFill>
                  <a:schemeClr val="bg1"/>
                </a:solidFill>
                <a:latin typeface="+mn-lt"/>
                <a:ea typeface="+mn-ea"/>
                <a:cs typeface="+mn-cs"/>
              </a:rPr>
              <a:t>大圓滿</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They also incorporate local religious practices and local deities and elements of shamanism, some of which it shares with Bon. The Nyingma tradition actually comprises several distinct lineages that all trace their origins to the Indian master </a:t>
            </a:r>
            <a:r>
              <a:rPr lang="en-US" altLang="zh-CN" sz="3600" dirty="0" err="1">
                <a:solidFill>
                  <a:schemeClr val="bg1"/>
                </a:solidFill>
                <a:latin typeface="+mn-lt"/>
                <a:ea typeface="+mn-ea"/>
                <a:cs typeface="+mn-cs"/>
              </a:rPr>
              <a:t>Padmasambhava</a:t>
            </a:r>
            <a:r>
              <a:rPr lang="en-US" altLang="zh-CN" sz="3600" dirty="0">
                <a:solidFill>
                  <a:schemeClr val="bg1"/>
                </a:solidFill>
                <a:latin typeface="+mn-lt"/>
                <a:ea typeface="+mn-ea"/>
                <a:cs typeface="+mn-cs"/>
              </a:rPr>
              <a:t>. Traditionally, </a:t>
            </a:r>
            <a:r>
              <a:rPr lang="en-US" altLang="zh-CN" sz="3600" dirty="0" err="1">
                <a:solidFill>
                  <a:schemeClr val="bg1"/>
                </a:solidFill>
                <a:latin typeface="+mn-lt"/>
                <a:ea typeface="+mn-ea"/>
                <a:cs typeface="+mn-cs"/>
              </a:rPr>
              <a:t>Nyingmapa</a:t>
            </a:r>
            <a:r>
              <a:rPr lang="en-US" altLang="zh-CN" sz="3600" dirty="0">
                <a:solidFill>
                  <a:schemeClr val="bg1"/>
                </a:solidFill>
                <a:latin typeface="+mn-lt"/>
                <a:ea typeface="+mn-ea"/>
                <a:cs typeface="+mn-cs"/>
              </a:rPr>
              <a:t> practice was advanced orally among a loose network of lay practitioners. Monasteries with celibate monks and nuns, along with the practice of reincarnated spiritual leaders, are later adaptations</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21125194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22584" y="150395"/>
            <a:ext cx="11730790" cy="6551194"/>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b="1" u="sng" dirty="0" smtClean="0">
                <a:solidFill>
                  <a:schemeClr val="bg1"/>
                </a:solidFill>
                <a:latin typeface="+mn-lt"/>
                <a:ea typeface="+mn-ea"/>
                <a:cs typeface="+mn-cs"/>
              </a:rPr>
              <a:t>Teachings and practices</a:t>
            </a:r>
            <a:endParaRPr lang="en-US" altLang="zh-CN" sz="3600" b="1" u="sng" dirty="0">
              <a:solidFill>
                <a:schemeClr val="bg1"/>
              </a:solidFill>
              <a:latin typeface="+mn-lt"/>
              <a:ea typeface="+mn-ea"/>
              <a:cs typeface="+mn-cs"/>
            </a:endParaRPr>
          </a:p>
          <a:p>
            <a:pPr marL="571500" lvl="0" indent="-571500">
              <a:lnSpc>
                <a:spcPct val="120000"/>
              </a:lnSpc>
              <a:spcBef>
                <a:spcPts val="1200"/>
              </a:spcBef>
              <a:spcAft>
                <a:spcPts val="1200"/>
              </a:spcAft>
              <a:buFont typeface="Wingdings" panose="05000000000000000000" pitchFamily="2" charset="2"/>
              <a:buChar char="ü"/>
            </a:pPr>
            <a:r>
              <a:rPr lang="en-US" altLang="zh-CN" sz="3600" b="1" u="sng" dirty="0" smtClean="0">
                <a:solidFill>
                  <a:schemeClr val="bg1"/>
                </a:solidFill>
                <a:latin typeface="+mn-lt"/>
                <a:ea typeface="+mn-ea"/>
                <a:cs typeface="+mn-cs"/>
              </a:rPr>
              <a:t>Dzogchen</a:t>
            </a:r>
            <a:r>
              <a:rPr lang="en-US" altLang="zh-CN" sz="3600" b="1" dirty="0" smtClean="0">
                <a:solidFill>
                  <a:schemeClr val="bg1"/>
                </a:solidFill>
                <a:latin typeface="+mn-lt"/>
                <a:ea typeface="+mn-ea"/>
                <a:cs typeface="+mn-cs"/>
              </a:rPr>
              <a:t> (</a:t>
            </a:r>
            <a:r>
              <a:rPr lang="zh-CN" altLang="en-US" sz="3600" b="1" dirty="0" smtClean="0">
                <a:solidFill>
                  <a:schemeClr val="bg1"/>
                </a:solidFill>
                <a:latin typeface="+mn-lt"/>
                <a:ea typeface="+mn-ea"/>
                <a:cs typeface="+mn-cs"/>
              </a:rPr>
              <a:t>大圓滿</a:t>
            </a:r>
            <a:r>
              <a:rPr lang="en-US" altLang="zh-CN" sz="3600" b="1" dirty="0" smtClean="0">
                <a:solidFill>
                  <a:schemeClr val="bg1"/>
                </a:solidFill>
                <a:latin typeface="+mn-lt"/>
                <a:ea typeface="+mn-ea"/>
                <a:cs typeface="+mn-cs"/>
              </a:rPr>
              <a:t>)</a:t>
            </a:r>
            <a:endParaRPr lang="en-US" altLang="zh-CN" sz="3600" b="1" dirty="0">
              <a:solidFill>
                <a:schemeClr val="bg1"/>
              </a:solidFill>
              <a:latin typeface="+mn-lt"/>
              <a:ea typeface="+mn-ea"/>
              <a:cs typeface="+mn-cs"/>
            </a:endParaRPr>
          </a:p>
          <a:p>
            <a:pPr lvl="0">
              <a:lnSpc>
                <a:spcPct val="120000"/>
              </a:lnSpc>
            </a:pPr>
            <a:r>
              <a:rPr lang="en-US" altLang="zh-CN" sz="3600" dirty="0">
                <a:solidFill>
                  <a:schemeClr val="bg1"/>
                </a:solidFill>
                <a:latin typeface="+mn-lt"/>
                <a:ea typeface="+mn-ea"/>
                <a:cs typeface="+mn-cs"/>
              </a:rPr>
              <a:t>Dzogchen ("Great Perfection"; a tradition of teachings aimed at discovering and continuing in the natural primordial state of </a:t>
            </a:r>
            <a:r>
              <a:rPr lang="en-US" altLang="zh-CN" sz="3600" dirty="0" smtClean="0">
                <a:solidFill>
                  <a:schemeClr val="bg1"/>
                </a:solidFill>
                <a:latin typeface="+mn-lt"/>
                <a:ea typeface="+mn-ea"/>
                <a:cs typeface="+mn-cs"/>
              </a:rPr>
              <a:t>being) </a:t>
            </a:r>
            <a:r>
              <a:rPr lang="en-US" altLang="zh-CN" sz="3600" dirty="0">
                <a:solidFill>
                  <a:schemeClr val="bg1"/>
                </a:solidFill>
                <a:latin typeface="+mn-lt"/>
                <a:ea typeface="+mn-ea"/>
                <a:cs typeface="+mn-cs"/>
              </a:rPr>
              <a:t>is the central distinctive practice and view which is the focus of Nyingma and it is seen by this school as the supreme practice</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It is seen as the ultimate understanding of the nature of mind, which is known as </a:t>
            </a:r>
            <a:r>
              <a:rPr lang="en-US" altLang="zh-CN" sz="3600" dirty="0" err="1">
                <a:solidFill>
                  <a:schemeClr val="bg1"/>
                </a:solidFill>
                <a:latin typeface="+mn-lt"/>
                <a:ea typeface="+mn-ea"/>
                <a:cs typeface="+mn-cs"/>
              </a:rPr>
              <a:t>rigpa</a:t>
            </a:r>
            <a:r>
              <a:rPr lang="en-US" altLang="zh-CN" sz="3600" dirty="0">
                <a:solidFill>
                  <a:schemeClr val="bg1"/>
                </a:solidFill>
                <a:latin typeface="+mn-lt"/>
                <a:ea typeface="+mn-ea"/>
                <a:cs typeface="+mn-cs"/>
              </a:rPr>
              <a:t>. Dzogchen seeks to understand the nature of mind without the subtle body practices and visualizations of other tantric forms, and Dzogchen </a:t>
            </a:r>
            <a:r>
              <a:rPr lang="en-US" altLang="zh-CN" sz="3600" dirty="0" err="1">
                <a:solidFill>
                  <a:schemeClr val="bg1"/>
                </a:solidFill>
                <a:latin typeface="+mn-lt"/>
                <a:ea typeface="+mn-ea"/>
                <a:cs typeface="+mn-cs"/>
              </a:rPr>
              <a:t>tantras</a:t>
            </a:r>
            <a:r>
              <a:rPr lang="en-US" altLang="zh-CN" sz="3600" dirty="0">
                <a:solidFill>
                  <a:schemeClr val="bg1"/>
                </a:solidFill>
                <a:latin typeface="+mn-lt"/>
                <a:ea typeface="+mn-ea"/>
                <a:cs typeface="+mn-cs"/>
              </a:rPr>
              <a:t> state that visualization practices are inferior to Dzogchen, which directly works with the nature of the mind itself</a:t>
            </a:r>
            <a:r>
              <a:rPr lang="en-US" altLang="zh-CN" sz="3600" dirty="0" smtClean="0">
                <a:solidFill>
                  <a:schemeClr val="bg1"/>
                </a:solidFill>
                <a:latin typeface="+mn-lt"/>
                <a:ea typeface="+mn-ea"/>
                <a:cs typeface="+mn-cs"/>
              </a:rPr>
              <a:t>. </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12770033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61451" y="372979"/>
            <a:ext cx="10840656" cy="5957907"/>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A </a:t>
            </a:r>
            <a:r>
              <a:rPr lang="en-US" altLang="zh-CN" sz="3600" dirty="0">
                <a:solidFill>
                  <a:schemeClr val="bg1"/>
                </a:solidFill>
                <a:latin typeface="+mn-lt"/>
                <a:ea typeface="+mn-ea"/>
                <a:cs typeface="+mn-cs"/>
              </a:rPr>
              <a:t>main feature of Dzogchen is the practice of “cutting through” (</a:t>
            </a:r>
            <a:r>
              <a:rPr lang="en-US" altLang="zh-CN" sz="3600" dirty="0" err="1">
                <a:solidFill>
                  <a:schemeClr val="bg1"/>
                </a:solidFill>
                <a:latin typeface="+mn-lt"/>
                <a:ea typeface="+mn-ea"/>
                <a:cs typeface="+mn-cs"/>
              </a:rPr>
              <a:t>khregs</a:t>
            </a:r>
            <a:r>
              <a:rPr lang="en-US" altLang="zh-CN" sz="3600" dirty="0">
                <a:solidFill>
                  <a:schemeClr val="bg1"/>
                </a:solidFill>
                <a:latin typeface="+mn-lt"/>
                <a:ea typeface="+mn-ea"/>
                <a:cs typeface="+mn-cs"/>
              </a:rPr>
              <a:t> </a:t>
            </a:r>
            <a:r>
              <a:rPr lang="en-US" altLang="zh-CN" sz="3600" dirty="0" err="1" smtClean="0">
                <a:solidFill>
                  <a:schemeClr val="bg1"/>
                </a:solidFill>
                <a:latin typeface="+mn-lt"/>
                <a:ea typeface="+mn-ea"/>
                <a:cs typeface="+mn-cs"/>
              </a:rPr>
              <a:t>chod</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「徹卻」</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立斷</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everyday mind and its obscurations to reach the primordial nature of mind or </a:t>
            </a:r>
            <a:r>
              <a:rPr lang="en-US" altLang="zh-CN" sz="3600" dirty="0" err="1">
                <a:solidFill>
                  <a:schemeClr val="bg1"/>
                </a:solidFill>
                <a:latin typeface="+mn-lt"/>
                <a:ea typeface="+mn-ea"/>
                <a:cs typeface="+mn-cs"/>
              </a:rPr>
              <a:t>rigpa</a:t>
            </a:r>
            <a:r>
              <a:rPr lang="en-US" altLang="zh-CN" sz="3600" dirty="0">
                <a:solidFill>
                  <a:schemeClr val="bg1"/>
                </a:solidFill>
                <a:latin typeface="+mn-lt"/>
                <a:ea typeface="+mn-ea"/>
                <a:cs typeface="+mn-cs"/>
              </a:rPr>
              <a:t>, which is essential </a:t>
            </a:r>
            <a:r>
              <a:rPr lang="en-US" altLang="zh-CN" sz="3600" dirty="0" smtClean="0">
                <a:solidFill>
                  <a:schemeClr val="bg1"/>
                </a:solidFill>
                <a:latin typeface="+mn-lt"/>
                <a:ea typeface="+mn-ea"/>
                <a:cs typeface="+mn-cs"/>
              </a:rPr>
              <a:t>purity </a:t>
            </a:r>
            <a:r>
              <a:rPr lang="en-US" altLang="zh-CN" sz="3600" dirty="0">
                <a:solidFill>
                  <a:schemeClr val="bg1"/>
                </a:solidFill>
                <a:latin typeface="+mn-lt"/>
                <a:ea typeface="+mn-ea"/>
                <a:cs typeface="+mn-cs"/>
              </a:rPr>
              <a:t>and </a:t>
            </a:r>
            <a:r>
              <a:rPr lang="en-US" altLang="zh-CN" sz="3600" dirty="0" smtClean="0">
                <a:solidFill>
                  <a:schemeClr val="bg1"/>
                </a:solidFill>
                <a:latin typeface="+mn-lt"/>
                <a:ea typeface="+mn-ea"/>
                <a:cs typeface="+mn-cs"/>
              </a:rPr>
              <a:t>spontaneity, </a:t>
            </a:r>
            <a:r>
              <a:rPr lang="en-US" altLang="zh-CN" sz="3600" dirty="0">
                <a:solidFill>
                  <a:schemeClr val="bg1"/>
                </a:solidFill>
                <a:latin typeface="+mn-lt"/>
                <a:ea typeface="+mn-ea"/>
                <a:cs typeface="+mn-cs"/>
              </a:rPr>
              <a:t>and is associated with </a:t>
            </a:r>
            <a:r>
              <a:rPr lang="en-US" altLang="zh-CN" sz="3600" dirty="0" smtClean="0">
                <a:solidFill>
                  <a:schemeClr val="bg1"/>
                </a:solidFill>
                <a:latin typeface="+mn-lt"/>
                <a:ea typeface="+mn-ea"/>
                <a:cs typeface="+mn-cs"/>
              </a:rPr>
              <a:t>emptiness. </a:t>
            </a:r>
            <a:r>
              <a:rPr lang="en-US" altLang="zh-CN" sz="3600" dirty="0">
                <a:solidFill>
                  <a:schemeClr val="bg1"/>
                </a:solidFill>
                <a:latin typeface="+mn-lt"/>
                <a:ea typeface="+mn-ea"/>
                <a:cs typeface="+mn-cs"/>
              </a:rPr>
              <a:t>The second form of Dzogchen practice is referred to as “direct approach” (</a:t>
            </a:r>
            <a:r>
              <a:rPr lang="en-US" altLang="zh-CN" sz="3600" dirty="0" err="1">
                <a:solidFill>
                  <a:schemeClr val="bg1"/>
                </a:solidFill>
                <a:latin typeface="+mn-lt"/>
                <a:ea typeface="+mn-ea"/>
                <a:cs typeface="+mn-cs"/>
              </a:rPr>
              <a:t>thod</a:t>
            </a:r>
            <a:r>
              <a:rPr lang="en-US" altLang="zh-CN" sz="3600" dirty="0">
                <a:solidFill>
                  <a:schemeClr val="bg1"/>
                </a:solidFill>
                <a:latin typeface="+mn-lt"/>
                <a:ea typeface="+mn-ea"/>
                <a:cs typeface="+mn-cs"/>
              </a:rPr>
              <a:t> </a:t>
            </a:r>
            <a:r>
              <a:rPr lang="en-US" altLang="zh-CN" sz="3600" dirty="0" err="1" smtClean="0">
                <a:solidFill>
                  <a:schemeClr val="bg1"/>
                </a:solidFill>
                <a:latin typeface="+mn-lt"/>
                <a:ea typeface="+mn-ea"/>
                <a:cs typeface="+mn-cs"/>
              </a:rPr>
              <a:t>rgal</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「脫噶」</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頓超</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involves making an effort at recognizing </a:t>
            </a:r>
            <a:r>
              <a:rPr lang="en-US" altLang="zh-CN" sz="3600" dirty="0" err="1" smtClean="0">
                <a:solidFill>
                  <a:schemeClr val="bg1"/>
                </a:solidFill>
                <a:latin typeface="+mn-lt"/>
                <a:ea typeface="+mn-ea"/>
                <a:cs typeface="+mn-cs"/>
              </a:rPr>
              <a:t>sponta’neity</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through the use of visions or appearances. This is said to be associated with skillful means (</a:t>
            </a:r>
            <a:r>
              <a:rPr lang="en-US" altLang="zh-CN" sz="3600" dirty="0" err="1" smtClean="0">
                <a:solidFill>
                  <a:schemeClr val="bg1"/>
                </a:solidFill>
                <a:latin typeface="+mn-lt"/>
                <a:ea typeface="+mn-ea"/>
                <a:cs typeface="+mn-cs"/>
              </a:rPr>
              <a:t>upaya</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3276770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82456" y="451184"/>
            <a:ext cx="7544086" cy="6087979"/>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20000"/>
              </a:lnSpc>
              <a:buFont typeface="Wingdings" panose="05000000000000000000" pitchFamily="2" charset="2"/>
              <a:buChar char="ü"/>
            </a:pPr>
            <a:r>
              <a:rPr lang="en-US" altLang="zh-CN" sz="3600" b="1" u="sng" dirty="0" smtClean="0">
                <a:solidFill>
                  <a:schemeClr val="bg1"/>
                </a:solidFill>
                <a:latin typeface="+mn-lt"/>
                <a:ea typeface="+mn-ea"/>
                <a:cs typeface="+mn-cs"/>
              </a:rPr>
              <a:t>Practice</a:t>
            </a:r>
          </a:p>
          <a:p>
            <a:pPr lvl="0">
              <a:lnSpc>
                <a:spcPct val="120000"/>
              </a:lnSpc>
              <a:spcBef>
                <a:spcPts val="1200"/>
              </a:spcBef>
              <a:spcAft>
                <a:spcPts val="1200"/>
              </a:spcAft>
            </a:pPr>
            <a:r>
              <a:rPr lang="en-US" altLang="zh-CN" sz="3600" u="sng" dirty="0" smtClean="0">
                <a:solidFill>
                  <a:schemeClr val="bg1"/>
                </a:solidFill>
                <a:latin typeface="+mn-lt"/>
                <a:ea typeface="+mn-ea"/>
                <a:cs typeface="+mn-cs"/>
              </a:rPr>
              <a:t>Preliminary practices</a:t>
            </a:r>
            <a:endParaRPr lang="en-US" altLang="zh-CN" sz="3600" u="sng" dirty="0">
              <a:solidFill>
                <a:schemeClr val="bg1"/>
              </a:solidFill>
              <a:latin typeface="+mn-lt"/>
              <a:ea typeface="+mn-ea"/>
              <a:cs typeface="+mn-cs"/>
            </a:endParaRPr>
          </a:p>
          <a:p>
            <a:pPr lvl="0">
              <a:lnSpc>
                <a:spcPct val="120000"/>
              </a:lnSpc>
            </a:pPr>
            <a:r>
              <a:rPr lang="en-US" altLang="zh-CN" sz="3600" dirty="0">
                <a:solidFill>
                  <a:schemeClr val="bg1"/>
                </a:solidFill>
                <a:latin typeface="+mn-lt"/>
                <a:ea typeface="+mn-ea"/>
                <a:cs typeface="+mn-cs"/>
              </a:rPr>
              <a:t>Like in other schools of Tibetan Buddhism, Nyingma teaches various forms of </a:t>
            </a:r>
            <a:r>
              <a:rPr lang="en-US" altLang="zh-CN" sz="3600" dirty="0" smtClean="0">
                <a:solidFill>
                  <a:schemeClr val="bg1"/>
                </a:solidFill>
                <a:latin typeface="+mn-lt"/>
                <a:ea typeface="+mn-ea"/>
                <a:cs typeface="+mn-cs"/>
              </a:rPr>
              <a:t>preliminary </a:t>
            </a:r>
            <a:r>
              <a:rPr lang="en-US" altLang="zh-CN" sz="3600" dirty="0">
                <a:solidFill>
                  <a:schemeClr val="bg1"/>
                </a:solidFill>
                <a:latin typeface="+mn-lt"/>
                <a:ea typeface="+mn-ea"/>
                <a:cs typeface="+mn-cs"/>
              </a:rPr>
              <a:t>practices which help prepare the mind for later meditations. These include the cultivation of "</a:t>
            </a:r>
            <a:r>
              <a:rPr lang="en-US" altLang="zh-CN" sz="3600" dirty="0" err="1">
                <a:solidFill>
                  <a:schemeClr val="bg1"/>
                </a:solidFill>
                <a:latin typeface="+mn-lt"/>
                <a:ea typeface="+mn-ea"/>
                <a:cs typeface="+mn-cs"/>
              </a:rPr>
              <a:t>bodhicitta</a:t>
            </a:r>
            <a:r>
              <a:rPr lang="en-US" altLang="zh-CN" sz="3600" dirty="0">
                <a:solidFill>
                  <a:schemeClr val="bg1"/>
                </a:solidFill>
                <a:latin typeface="+mn-lt"/>
                <a:ea typeface="+mn-ea"/>
                <a:cs typeface="+mn-cs"/>
              </a:rPr>
              <a:t>", the "four thoughts that turn the mind", and </a:t>
            </a:r>
            <a:r>
              <a:rPr lang="en-US" altLang="zh-CN" sz="3600" dirty="0" err="1">
                <a:solidFill>
                  <a:schemeClr val="bg1"/>
                </a:solidFill>
                <a:latin typeface="+mn-lt"/>
                <a:ea typeface="+mn-ea"/>
                <a:cs typeface="+mn-cs"/>
              </a:rPr>
              <a:t>Vajrasattva</a:t>
            </a:r>
            <a:r>
              <a:rPr lang="en-US" altLang="zh-CN" sz="3600" dirty="0">
                <a:solidFill>
                  <a:schemeClr val="bg1"/>
                </a:solidFill>
                <a:latin typeface="+mn-lt"/>
                <a:ea typeface="+mn-ea"/>
                <a:cs typeface="+mn-cs"/>
              </a:rPr>
              <a:t> purification practice. </a:t>
            </a:r>
          </a:p>
        </p:txBody>
      </p:sp>
      <p:pic>
        <p:nvPicPr>
          <p:cNvPr id="7" name="圖片 6"/>
          <p:cNvPicPr>
            <a:picLocks noChangeAspect="1"/>
          </p:cNvPicPr>
          <p:nvPr/>
        </p:nvPicPr>
        <p:blipFill>
          <a:blip r:embed="rId3"/>
          <a:stretch>
            <a:fillRect/>
          </a:stretch>
        </p:blipFill>
        <p:spPr>
          <a:xfrm>
            <a:off x="7880684" y="552039"/>
            <a:ext cx="4130007" cy="5987124"/>
          </a:xfrm>
          <a:prstGeom prst="rect">
            <a:avLst/>
          </a:prstGeom>
        </p:spPr>
      </p:pic>
    </p:spTree>
    <p:extLst>
      <p:ext uri="{BB962C8B-B14F-4D97-AF65-F5344CB8AC3E}">
        <p14:creationId xmlns:p14="http://schemas.microsoft.com/office/powerpoint/2010/main" val="23663305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82455" y="451185"/>
            <a:ext cx="11700998" cy="3140241"/>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200"/>
              </a:spcAft>
            </a:pPr>
            <a:r>
              <a:rPr lang="en-US" altLang="zh-CN" sz="3600" u="sng" dirty="0" err="1" smtClean="0">
                <a:solidFill>
                  <a:schemeClr val="bg1"/>
                </a:solidFill>
                <a:latin typeface="+mn-lt"/>
                <a:ea typeface="+mn-ea"/>
                <a:cs typeface="+mn-cs"/>
              </a:rPr>
              <a:t>Idam</a:t>
            </a:r>
            <a:r>
              <a:rPr lang="en-US" altLang="zh-CN" sz="3600" u="sng" dirty="0" smtClean="0">
                <a:solidFill>
                  <a:schemeClr val="bg1"/>
                </a:solidFill>
                <a:latin typeface="+mn-lt"/>
                <a:ea typeface="+mn-ea"/>
                <a:cs typeface="+mn-cs"/>
              </a:rPr>
              <a:t> </a:t>
            </a:r>
            <a:r>
              <a:rPr lang="en-US" altLang="zh-CN" sz="3600" u="sng" dirty="0">
                <a:solidFill>
                  <a:schemeClr val="bg1"/>
                </a:solidFill>
                <a:latin typeface="+mn-lt"/>
                <a:ea typeface="+mn-ea"/>
                <a:cs typeface="+mn-cs"/>
              </a:rPr>
              <a:t>practice &amp; </a:t>
            </a:r>
            <a:r>
              <a:rPr lang="en-US" altLang="zh-CN" sz="3600" u="sng" dirty="0" smtClean="0">
                <a:solidFill>
                  <a:schemeClr val="bg1"/>
                </a:solidFill>
                <a:latin typeface="+mn-lt"/>
                <a:ea typeface="+mn-ea"/>
                <a:cs typeface="+mn-cs"/>
              </a:rPr>
              <a:t>protectors</a:t>
            </a:r>
            <a:endParaRPr lang="en-US" altLang="zh-CN" sz="3600" dirty="0">
              <a:solidFill>
                <a:schemeClr val="bg1"/>
              </a:solidFill>
              <a:latin typeface="+mn-lt"/>
              <a:ea typeface="+mn-ea"/>
              <a:cs typeface="+mn-cs"/>
            </a:endParaRPr>
          </a:p>
          <a:p>
            <a:pPr lvl="0">
              <a:lnSpc>
                <a:spcPct val="120000"/>
              </a:lnSpc>
            </a:pPr>
            <a:r>
              <a:rPr lang="en-US" altLang="zh-CN" sz="3600" dirty="0">
                <a:solidFill>
                  <a:schemeClr val="bg1"/>
                </a:solidFill>
                <a:latin typeface="+mn-lt"/>
                <a:ea typeface="+mn-ea"/>
                <a:cs typeface="+mn-cs"/>
              </a:rPr>
              <a:t>Deity Yoga is also a feature of Nyingma. The foremost deities (</a:t>
            </a:r>
            <a:r>
              <a:rPr lang="en-US" altLang="zh-CN" sz="3600" dirty="0" err="1" smtClean="0">
                <a:solidFill>
                  <a:schemeClr val="bg1"/>
                </a:solidFill>
                <a:latin typeface="+mn-lt"/>
                <a:ea typeface="+mn-ea"/>
                <a:cs typeface="+mn-cs"/>
              </a:rPr>
              <a:t>yidam</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本尊</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practiced by the Nyingma masters are </a:t>
            </a:r>
            <a:r>
              <a:rPr lang="en-US" altLang="zh-CN" sz="3600" dirty="0" err="1">
                <a:solidFill>
                  <a:schemeClr val="bg1"/>
                </a:solidFill>
                <a:latin typeface="+mn-lt"/>
                <a:ea typeface="+mn-ea"/>
                <a:cs typeface="+mn-cs"/>
              </a:rPr>
              <a:t>Vajrakīla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and </a:t>
            </a:r>
            <a:r>
              <a:rPr lang="en-US" altLang="zh-CN" sz="3600" dirty="0">
                <a:solidFill>
                  <a:schemeClr val="bg1"/>
                </a:solidFill>
                <a:latin typeface="+mn-lt"/>
                <a:ea typeface="+mn-ea"/>
                <a:cs typeface="+mn-cs"/>
              </a:rPr>
              <a:t>Vajra </a:t>
            </a:r>
            <a:r>
              <a:rPr lang="en-US" altLang="zh-CN" sz="3600" dirty="0" err="1" smtClean="0">
                <a:solidFill>
                  <a:schemeClr val="bg1"/>
                </a:solidFill>
                <a:latin typeface="+mn-lt"/>
                <a:ea typeface="+mn-ea"/>
                <a:cs typeface="+mn-cs"/>
              </a:rPr>
              <a:t>Heruka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three principle protectors of the Nyingma lineage are said to be </a:t>
            </a:r>
            <a:r>
              <a:rPr lang="en-US" altLang="zh-CN" sz="3600" dirty="0" err="1">
                <a:solidFill>
                  <a:schemeClr val="bg1"/>
                </a:solidFill>
                <a:latin typeface="+mn-lt"/>
                <a:ea typeface="+mn-ea"/>
                <a:cs typeface="+mn-cs"/>
              </a:rPr>
              <a:t>Ekajaṭī</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一髻母</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Rāhula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dirty="0" err="1">
                <a:solidFill>
                  <a:schemeClr val="bg1"/>
                </a:solidFill>
                <a:latin typeface="+mn-lt"/>
                <a:ea typeface="+mn-ea"/>
                <a:cs typeface="+mn-cs"/>
              </a:rPr>
              <a:t>Dorje</a:t>
            </a:r>
            <a:r>
              <a:rPr lang="en-US" altLang="zh-CN" sz="3600" dirty="0">
                <a:solidFill>
                  <a:schemeClr val="bg1"/>
                </a:solidFill>
                <a:latin typeface="+mn-lt"/>
                <a:ea typeface="+mn-ea"/>
                <a:cs typeface="+mn-cs"/>
              </a:rPr>
              <a:t> </a:t>
            </a:r>
            <a:r>
              <a:rPr lang="en-US" altLang="zh-CN" sz="3600" dirty="0" err="1" smtClean="0">
                <a:solidFill>
                  <a:schemeClr val="bg1"/>
                </a:solidFill>
                <a:latin typeface="+mn-lt"/>
                <a:ea typeface="+mn-ea"/>
                <a:cs typeface="+mn-cs"/>
              </a:rPr>
              <a:t>Legpa</a:t>
            </a:r>
            <a:r>
              <a:rPr lang="en-US" altLang="zh-CN" sz="3600" dirty="0" smtClean="0">
                <a:solidFill>
                  <a:schemeClr val="bg1"/>
                </a:solidFill>
                <a:latin typeface="+mn-lt"/>
                <a:ea typeface="+mn-ea"/>
                <a:cs typeface="+mn-cs"/>
              </a:rPr>
              <a:t>. </a:t>
            </a:r>
            <a:endParaRPr lang="en-US" altLang="zh-CN" sz="3600" dirty="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242195" y="3591426"/>
            <a:ext cx="1882872" cy="2556006"/>
          </a:xfrm>
          <a:prstGeom prst="rect">
            <a:avLst/>
          </a:prstGeom>
        </p:spPr>
      </p:pic>
      <p:pic>
        <p:nvPicPr>
          <p:cNvPr id="6" name="圖片 5"/>
          <p:cNvPicPr>
            <a:picLocks noChangeAspect="1"/>
          </p:cNvPicPr>
          <p:nvPr/>
        </p:nvPicPr>
        <p:blipFill>
          <a:blip r:embed="rId4"/>
          <a:stretch>
            <a:fillRect/>
          </a:stretch>
        </p:blipFill>
        <p:spPr>
          <a:xfrm>
            <a:off x="2261904" y="3486812"/>
            <a:ext cx="1870944" cy="3425329"/>
          </a:xfrm>
          <a:prstGeom prst="rect">
            <a:avLst/>
          </a:prstGeom>
        </p:spPr>
      </p:pic>
      <p:pic>
        <p:nvPicPr>
          <p:cNvPr id="7" name="圖片 6"/>
          <p:cNvPicPr>
            <a:picLocks noChangeAspect="1"/>
          </p:cNvPicPr>
          <p:nvPr/>
        </p:nvPicPr>
        <p:blipFill>
          <a:blip r:embed="rId5"/>
          <a:stretch>
            <a:fillRect/>
          </a:stretch>
        </p:blipFill>
        <p:spPr>
          <a:xfrm>
            <a:off x="179506" y="6249694"/>
            <a:ext cx="1871663" cy="481973"/>
          </a:xfrm>
          <a:prstGeom prst="rect">
            <a:avLst/>
          </a:prstGeom>
        </p:spPr>
      </p:pic>
      <p:pic>
        <p:nvPicPr>
          <p:cNvPr id="8" name="圖片 7"/>
          <p:cNvPicPr>
            <a:picLocks noChangeAspect="1"/>
          </p:cNvPicPr>
          <p:nvPr/>
        </p:nvPicPr>
        <p:blipFill>
          <a:blip r:embed="rId6"/>
          <a:stretch>
            <a:fillRect/>
          </a:stretch>
        </p:blipFill>
        <p:spPr>
          <a:xfrm>
            <a:off x="4332374" y="3445386"/>
            <a:ext cx="2444985" cy="3346440"/>
          </a:xfrm>
          <a:prstGeom prst="rect">
            <a:avLst/>
          </a:prstGeom>
        </p:spPr>
      </p:pic>
      <p:pic>
        <p:nvPicPr>
          <p:cNvPr id="9" name="圖片 8"/>
          <p:cNvPicPr>
            <a:picLocks noChangeAspect="1"/>
          </p:cNvPicPr>
          <p:nvPr/>
        </p:nvPicPr>
        <p:blipFill>
          <a:blip r:embed="rId7"/>
          <a:stretch>
            <a:fillRect/>
          </a:stretch>
        </p:blipFill>
        <p:spPr>
          <a:xfrm>
            <a:off x="7020954" y="3445386"/>
            <a:ext cx="2144831" cy="3412614"/>
          </a:xfrm>
          <a:prstGeom prst="rect">
            <a:avLst/>
          </a:prstGeom>
        </p:spPr>
      </p:pic>
      <p:pic>
        <p:nvPicPr>
          <p:cNvPr id="10" name="圖片 9"/>
          <p:cNvPicPr>
            <a:picLocks noChangeAspect="1"/>
          </p:cNvPicPr>
          <p:nvPr/>
        </p:nvPicPr>
        <p:blipFill>
          <a:blip r:embed="rId8"/>
          <a:stretch>
            <a:fillRect/>
          </a:stretch>
        </p:blipFill>
        <p:spPr>
          <a:xfrm>
            <a:off x="9439459" y="3425370"/>
            <a:ext cx="2411646" cy="3598687"/>
          </a:xfrm>
          <a:prstGeom prst="rect">
            <a:avLst/>
          </a:prstGeom>
        </p:spPr>
      </p:pic>
    </p:spTree>
    <p:extLst>
      <p:ext uri="{BB962C8B-B14F-4D97-AF65-F5344CB8AC3E}">
        <p14:creationId xmlns:p14="http://schemas.microsoft.com/office/powerpoint/2010/main" val="9018140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82455" y="451185"/>
            <a:ext cx="11700998" cy="5919536"/>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20000"/>
              </a:lnSpc>
              <a:spcAft>
                <a:spcPts val="1200"/>
              </a:spcAft>
              <a:buFont typeface="Wingdings" panose="05000000000000000000" pitchFamily="2" charset="2"/>
              <a:buChar char="ü"/>
            </a:pPr>
            <a:r>
              <a:rPr lang="en-US" altLang="zh-CN" sz="3600" b="1" u="sng" dirty="0">
                <a:solidFill>
                  <a:schemeClr val="bg1"/>
                </a:solidFill>
                <a:latin typeface="+mn-lt"/>
                <a:ea typeface="+mn-ea"/>
                <a:cs typeface="+mn-cs"/>
              </a:rPr>
              <a:t>Nine </a:t>
            </a:r>
            <a:r>
              <a:rPr lang="en-US" altLang="zh-CN" sz="3600" b="1" u="sng" dirty="0" err="1" smtClean="0">
                <a:solidFill>
                  <a:schemeClr val="bg1"/>
                </a:solidFill>
                <a:latin typeface="+mn-lt"/>
                <a:ea typeface="+mn-ea"/>
                <a:cs typeface="+mn-cs"/>
              </a:rPr>
              <a:t>Yānas</a:t>
            </a:r>
            <a:r>
              <a:rPr lang="en-US" altLang="zh-CN" sz="3600" b="1" dirty="0" smtClean="0">
                <a:solidFill>
                  <a:schemeClr val="bg1"/>
                </a:solidFill>
                <a:latin typeface="+mn-lt"/>
                <a:ea typeface="+mn-ea"/>
                <a:cs typeface="+mn-cs"/>
              </a:rPr>
              <a:t> (</a:t>
            </a:r>
            <a:r>
              <a:rPr lang="zh-CN" altLang="en-US" sz="3600" b="1" dirty="0" smtClean="0">
                <a:solidFill>
                  <a:schemeClr val="bg1"/>
                </a:solidFill>
                <a:latin typeface="+mn-lt"/>
                <a:ea typeface="+mn-ea"/>
                <a:cs typeface="+mn-cs"/>
              </a:rPr>
              <a:t>九乘</a:t>
            </a:r>
            <a:r>
              <a:rPr lang="en-US" altLang="zh-CN" sz="3600" b="1" dirty="0" smtClean="0">
                <a:solidFill>
                  <a:schemeClr val="bg1"/>
                </a:solidFill>
                <a:latin typeface="+mn-lt"/>
                <a:ea typeface="+mn-ea"/>
                <a:cs typeface="+mn-cs"/>
              </a:rPr>
              <a:t>)</a:t>
            </a:r>
            <a:endParaRPr lang="en-US" altLang="zh-CN" sz="3600" b="1" dirty="0">
              <a:solidFill>
                <a:schemeClr val="bg1"/>
              </a:solidFill>
              <a:latin typeface="+mn-lt"/>
              <a:ea typeface="+mn-ea"/>
              <a:cs typeface="+mn-cs"/>
            </a:endParaRPr>
          </a:p>
          <a:p>
            <a:pPr lvl="0">
              <a:lnSpc>
                <a:spcPct val="120000"/>
              </a:lnSpc>
              <a:spcAft>
                <a:spcPts val="1200"/>
              </a:spcAft>
            </a:pPr>
            <a:r>
              <a:rPr lang="en-US" altLang="zh-CN" sz="3600" dirty="0" err="1" smtClean="0">
                <a:solidFill>
                  <a:schemeClr val="bg1"/>
                </a:solidFill>
                <a:latin typeface="+mn-lt"/>
                <a:ea typeface="+mn-ea"/>
                <a:cs typeface="+mn-cs"/>
              </a:rPr>
              <a:t>Nyingmapas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divide the Buddhist path into nine </a:t>
            </a:r>
            <a:r>
              <a:rPr lang="en-US" altLang="zh-CN" sz="3600" dirty="0" err="1">
                <a:solidFill>
                  <a:schemeClr val="bg1"/>
                </a:solidFill>
                <a:latin typeface="+mn-lt"/>
                <a:ea typeface="+mn-ea"/>
                <a:cs typeface="+mn-cs"/>
              </a:rPr>
              <a:t>yanas</a:t>
            </a:r>
            <a:r>
              <a:rPr lang="en-US" altLang="zh-CN" sz="3600" dirty="0">
                <a:solidFill>
                  <a:schemeClr val="bg1"/>
                </a:solidFill>
                <a:latin typeface="+mn-lt"/>
                <a:ea typeface="+mn-ea"/>
                <a:cs typeface="+mn-cs"/>
              </a:rPr>
              <a:t>, as follows: </a:t>
            </a:r>
          </a:p>
          <a:p>
            <a:pPr lvl="0">
              <a:lnSpc>
                <a:spcPct val="120000"/>
              </a:lnSpc>
              <a:spcBef>
                <a:spcPts val="1200"/>
              </a:spcBef>
              <a:spcAft>
                <a:spcPts val="1200"/>
              </a:spcAft>
            </a:pPr>
            <a:r>
              <a:rPr lang="en-US" altLang="zh-CN" sz="3600" b="1" u="sng" dirty="0">
                <a:solidFill>
                  <a:schemeClr val="bg1"/>
                </a:solidFill>
                <a:latin typeface="+mn-lt"/>
                <a:ea typeface="+mn-ea"/>
                <a:cs typeface="+mn-cs"/>
              </a:rPr>
              <a:t>The Sutra System</a:t>
            </a:r>
            <a:r>
              <a:rPr lang="en-US" altLang="zh-CN" sz="3600" b="1" dirty="0">
                <a:solidFill>
                  <a:schemeClr val="bg1"/>
                </a:solidFill>
                <a:latin typeface="+mn-lt"/>
                <a:ea typeface="+mn-ea"/>
                <a:cs typeface="+mn-cs"/>
              </a:rPr>
              <a:t> </a:t>
            </a:r>
            <a:r>
              <a:rPr lang="en-US" altLang="zh-CN" sz="3600" b="1" dirty="0" smtClean="0">
                <a:solidFill>
                  <a:schemeClr val="bg1"/>
                </a:solidFill>
                <a:latin typeface="+mn-lt"/>
                <a:ea typeface="+mn-ea"/>
                <a:cs typeface="+mn-cs"/>
              </a:rPr>
              <a:t>(</a:t>
            </a:r>
            <a:r>
              <a:rPr lang="zh-CN" altLang="en-US" sz="3600" b="1" dirty="0" smtClean="0">
                <a:solidFill>
                  <a:schemeClr val="bg1"/>
                </a:solidFill>
                <a:latin typeface="+mn-lt"/>
                <a:ea typeface="+mn-ea"/>
                <a:cs typeface="+mn-cs"/>
              </a:rPr>
              <a:t>顯教三乘</a:t>
            </a:r>
            <a:r>
              <a:rPr lang="en-US" altLang="zh-CN" sz="3600" b="1" dirty="0" smtClean="0">
                <a:solidFill>
                  <a:schemeClr val="bg1"/>
                </a:solidFill>
                <a:latin typeface="+mn-lt"/>
                <a:ea typeface="+mn-ea"/>
                <a:cs typeface="+mn-cs"/>
              </a:rPr>
              <a:t>)</a:t>
            </a:r>
            <a:endParaRPr lang="en-US" altLang="zh-CN" sz="3600" b="1" dirty="0">
              <a:solidFill>
                <a:schemeClr val="bg1"/>
              </a:solidFill>
              <a:latin typeface="+mn-lt"/>
              <a:ea typeface="+mn-ea"/>
              <a:cs typeface="+mn-cs"/>
            </a:endParaRPr>
          </a:p>
          <a:p>
            <a:pPr lvl="0">
              <a:lnSpc>
                <a:spcPct val="120000"/>
              </a:lnSpc>
              <a:spcAft>
                <a:spcPts val="1200"/>
              </a:spcAft>
            </a:pPr>
            <a:r>
              <a:rPr lang="en-US" altLang="zh-CN" sz="3600" dirty="0" smtClean="0">
                <a:solidFill>
                  <a:schemeClr val="bg1"/>
                </a:solidFill>
                <a:latin typeface="+mn-lt"/>
                <a:ea typeface="+mn-ea"/>
                <a:cs typeface="+mn-cs"/>
              </a:rPr>
              <a:t>1) </a:t>
            </a:r>
            <a:r>
              <a:rPr lang="en-US" altLang="zh-CN" sz="3600" dirty="0" err="1" smtClean="0">
                <a:solidFill>
                  <a:schemeClr val="bg1"/>
                </a:solidFill>
                <a:latin typeface="+mn-lt"/>
                <a:ea typeface="+mn-ea"/>
                <a:cs typeface="+mn-cs"/>
              </a:rPr>
              <a:t>Śrāvakayāna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聲聞乘</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Vehicle of the Listeners or disciples.</a:t>
            </a:r>
          </a:p>
          <a:p>
            <a:pPr lvl="0">
              <a:lnSpc>
                <a:spcPct val="120000"/>
              </a:lnSpc>
              <a:spcAft>
                <a:spcPts val="1200"/>
              </a:spcAft>
            </a:pPr>
            <a:r>
              <a:rPr lang="en-US" altLang="zh-CN" sz="3600" dirty="0" smtClean="0">
                <a:solidFill>
                  <a:schemeClr val="bg1"/>
                </a:solidFill>
                <a:latin typeface="+mn-lt"/>
                <a:ea typeface="+mn-ea"/>
                <a:cs typeface="+mn-cs"/>
              </a:rPr>
              <a:t>2) </a:t>
            </a:r>
            <a:r>
              <a:rPr lang="en-US" altLang="zh-CN" sz="3600" dirty="0" err="1" smtClean="0">
                <a:solidFill>
                  <a:schemeClr val="bg1"/>
                </a:solidFill>
                <a:latin typeface="+mn-lt"/>
                <a:ea typeface="+mn-ea"/>
                <a:cs typeface="+mn-cs"/>
              </a:rPr>
              <a:t>Pratyekabuddhayāna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緣覺乘</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Vehicle of the Solitary </a:t>
            </a:r>
            <a:r>
              <a:rPr lang="en-US" altLang="zh-CN" sz="3600" dirty="0" smtClean="0">
                <a:solidFill>
                  <a:schemeClr val="bg1"/>
                </a:solidFill>
                <a:latin typeface="+mn-lt"/>
                <a:ea typeface="+mn-ea"/>
                <a:cs typeface="+mn-cs"/>
              </a:rPr>
              <a:t>Enlightened Ones</a:t>
            </a:r>
            <a:r>
              <a:rPr lang="en-US" altLang="zh-CN" sz="3600" dirty="0">
                <a:solidFill>
                  <a:schemeClr val="bg1"/>
                </a:solidFill>
                <a:latin typeface="+mn-lt"/>
                <a:ea typeface="+mn-ea"/>
                <a:cs typeface="+mn-cs"/>
              </a:rPr>
              <a:t>, the way of solitary meditation.</a:t>
            </a:r>
          </a:p>
          <a:p>
            <a:pPr lvl="0">
              <a:lnSpc>
                <a:spcPct val="120000"/>
              </a:lnSpc>
              <a:spcAft>
                <a:spcPts val="1200"/>
              </a:spcAft>
            </a:pPr>
            <a:r>
              <a:rPr lang="en-US" altLang="zh-CN" sz="3600" dirty="0" smtClean="0">
                <a:solidFill>
                  <a:schemeClr val="bg1"/>
                </a:solidFill>
                <a:latin typeface="+mn-lt"/>
                <a:ea typeface="+mn-ea"/>
                <a:cs typeface="+mn-cs"/>
              </a:rPr>
              <a:t>3) </a:t>
            </a:r>
            <a:r>
              <a:rPr lang="en-US" altLang="zh-CN" sz="3600" dirty="0" err="1" smtClean="0">
                <a:solidFill>
                  <a:schemeClr val="bg1"/>
                </a:solidFill>
                <a:latin typeface="+mn-lt"/>
                <a:ea typeface="+mn-ea"/>
                <a:cs typeface="+mn-cs"/>
              </a:rPr>
              <a:t>Bodhisattvayāna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菩薩乘</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Great </a:t>
            </a:r>
            <a:r>
              <a:rPr lang="en-US" altLang="zh-CN" sz="3600" dirty="0" smtClean="0">
                <a:solidFill>
                  <a:schemeClr val="bg1"/>
                </a:solidFill>
                <a:latin typeface="+mn-lt"/>
                <a:ea typeface="+mn-ea"/>
                <a:cs typeface="+mn-cs"/>
              </a:rPr>
              <a:t>Vehicle</a:t>
            </a:r>
            <a:r>
              <a:rPr lang="en-US" altLang="zh-CN" sz="3600" dirty="0">
                <a:solidFill>
                  <a:schemeClr val="bg1"/>
                </a:solidFill>
                <a:latin typeface="+mn-lt"/>
                <a:ea typeface="+mn-ea"/>
                <a:cs typeface="+mn-cs"/>
              </a:rPr>
              <a:t>, the Vehicle of Enlightened Beings, is the way of those who seek </a:t>
            </a:r>
            <a:r>
              <a:rPr lang="en-US" altLang="zh-CN" sz="3600" dirty="0" smtClean="0">
                <a:solidFill>
                  <a:schemeClr val="bg1"/>
                </a:solidFill>
                <a:latin typeface="+mn-lt"/>
                <a:ea typeface="+mn-ea"/>
                <a:cs typeface="+mn-cs"/>
              </a:rPr>
              <a:t>enlightenment </a:t>
            </a:r>
            <a:r>
              <a:rPr lang="en-US" altLang="zh-CN" sz="3600" dirty="0">
                <a:solidFill>
                  <a:schemeClr val="bg1"/>
                </a:solidFill>
                <a:latin typeface="+mn-lt"/>
                <a:ea typeface="+mn-ea"/>
                <a:cs typeface="+mn-cs"/>
              </a:rPr>
              <a:t>for the sake </a:t>
            </a:r>
            <a:r>
              <a:rPr lang="en-US" altLang="zh-CN" sz="3600" dirty="0" smtClean="0">
                <a:solidFill>
                  <a:schemeClr val="bg1"/>
                </a:solidFill>
                <a:latin typeface="+mn-lt"/>
                <a:ea typeface="+mn-ea"/>
                <a:cs typeface="+mn-cs"/>
              </a:rPr>
              <a:t>of </a:t>
            </a:r>
            <a:r>
              <a:rPr lang="en-US" altLang="zh-CN" sz="3600" dirty="0">
                <a:solidFill>
                  <a:schemeClr val="bg1"/>
                </a:solidFill>
                <a:latin typeface="+mn-lt"/>
                <a:ea typeface="+mn-ea"/>
                <a:cs typeface="+mn-cs"/>
              </a:rPr>
              <a:t>liberating </a:t>
            </a:r>
            <a:r>
              <a:rPr lang="en-US" altLang="zh-CN" sz="3600" dirty="0" smtClean="0">
                <a:solidFill>
                  <a:schemeClr val="bg1"/>
                </a:solidFill>
                <a:latin typeface="+mn-lt"/>
                <a:ea typeface="+mn-ea"/>
                <a:cs typeface="+mn-cs"/>
              </a:rPr>
              <a:t>all </a:t>
            </a:r>
            <a:r>
              <a:rPr lang="en-US" altLang="zh-CN" sz="3600" dirty="0">
                <a:solidFill>
                  <a:schemeClr val="bg1"/>
                </a:solidFill>
                <a:latin typeface="+mn-lt"/>
                <a:ea typeface="+mn-ea"/>
                <a:cs typeface="+mn-cs"/>
              </a:rPr>
              <a:t>sentient beings from </a:t>
            </a:r>
            <a:r>
              <a:rPr lang="en-US" altLang="zh-CN" sz="3600" dirty="0" err="1">
                <a:solidFill>
                  <a:schemeClr val="bg1"/>
                </a:solidFill>
                <a:latin typeface="+mn-lt"/>
                <a:ea typeface="+mn-ea"/>
                <a:cs typeface="+mn-cs"/>
              </a:rPr>
              <a:t>Saṃsāra</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4640136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282455" y="162426"/>
            <a:ext cx="11700998" cy="6406816"/>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200"/>
              </a:spcAft>
            </a:pPr>
            <a:r>
              <a:rPr lang="en-US" altLang="zh-CN" sz="3600" b="1" u="sng" dirty="0" smtClean="0">
                <a:solidFill>
                  <a:schemeClr val="bg1"/>
                </a:solidFill>
                <a:latin typeface="+mn-lt"/>
                <a:ea typeface="+mn-ea"/>
                <a:cs typeface="+mn-cs"/>
              </a:rPr>
              <a:t>Outer/Lower/Exoteric </a:t>
            </a:r>
            <a:r>
              <a:rPr lang="en-US" altLang="zh-CN" sz="3600" b="1" u="sng" dirty="0">
                <a:solidFill>
                  <a:schemeClr val="bg1"/>
                </a:solidFill>
                <a:latin typeface="+mn-lt"/>
                <a:ea typeface="+mn-ea"/>
                <a:cs typeface="+mn-cs"/>
              </a:rPr>
              <a:t>Tantra</a:t>
            </a:r>
            <a:r>
              <a:rPr lang="en-US" altLang="zh-CN" sz="3600" b="1" dirty="0">
                <a:solidFill>
                  <a:schemeClr val="bg1"/>
                </a:solidFill>
                <a:latin typeface="+mn-lt"/>
                <a:ea typeface="+mn-ea"/>
                <a:cs typeface="+mn-cs"/>
              </a:rPr>
              <a:t> </a:t>
            </a:r>
            <a:r>
              <a:rPr lang="en-US" altLang="zh-CN" sz="3600" b="1" dirty="0" smtClean="0">
                <a:solidFill>
                  <a:schemeClr val="bg1"/>
                </a:solidFill>
                <a:latin typeface="+mn-lt"/>
                <a:ea typeface="+mn-ea"/>
                <a:cs typeface="+mn-cs"/>
              </a:rPr>
              <a:t>(</a:t>
            </a:r>
            <a:r>
              <a:rPr lang="zh-CN" altLang="en-US" sz="3600" b="1" dirty="0" smtClean="0">
                <a:solidFill>
                  <a:schemeClr val="bg1"/>
                </a:solidFill>
                <a:latin typeface="+mn-lt"/>
                <a:ea typeface="+mn-ea"/>
                <a:cs typeface="+mn-cs"/>
              </a:rPr>
              <a:t>外密</a:t>
            </a:r>
            <a:r>
              <a:rPr lang="en-US" altLang="zh-CN" sz="3600" b="1" dirty="0" smtClean="0">
                <a:solidFill>
                  <a:schemeClr val="bg1"/>
                </a:solidFill>
                <a:latin typeface="+mn-lt"/>
                <a:ea typeface="+mn-ea"/>
                <a:cs typeface="+mn-cs"/>
              </a:rPr>
              <a:t>)</a:t>
            </a:r>
            <a:endParaRPr lang="en-US" altLang="zh-CN" sz="3600" b="1" dirty="0">
              <a:solidFill>
                <a:schemeClr val="bg1"/>
              </a:solidFill>
              <a:latin typeface="+mn-lt"/>
              <a:ea typeface="+mn-ea"/>
              <a:cs typeface="+mn-cs"/>
            </a:endParaRPr>
          </a:p>
          <a:p>
            <a:pPr lvl="0">
              <a:lnSpc>
                <a:spcPct val="120000"/>
              </a:lnSpc>
              <a:spcAft>
                <a:spcPts val="1200"/>
              </a:spcAft>
            </a:pPr>
            <a:r>
              <a:rPr lang="en-US" altLang="zh-CN" sz="3600" dirty="0" smtClean="0">
                <a:solidFill>
                  <a:schemeClr val="bg1"/>
                </a:solidFill>
                <a:latin typeface="+mn-lt"/>
                <a:ea typeface="+mn-ea"/>
                <a:cs typeface="+mn-cs"/>
              </a:rPr>
              <a:t>4) </a:t>
            </a:r>
            <a:r>
              <a:rPr lang="en-US" altLang="zh-CN" sz="3600" dirty="0" err="1" smtClean="0">
                <a:solidFill>
                  <a:schemeClr val="bg1"/>
                </a:solidFill>
                <a:latin typeface="+mn-lt"/>
                <a:ea typeface="+mn-ea"/>
                <a:cs typeface="+mn-cs"/>
              </a:rPr>
              <a:t>Kriyā</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事部</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Tantra of Action which involves ritual, mantra repetition and </a:t>
            </a:r>
            <a:r>
              <a:rPr lang="en-US" altLang="zh-CN" sz="3600" dirty="0" smtClean="0">
                <a:solidFill>
                  <a:schemeClr val="bg1"/>
                </a:solidFill>
                <a:latin typeface="+mn-lt"/>
                <a:ea typeface="+mn-ea"/>
                <a:cs typeface="+mn-cs"/>
              </a:rPr>
              <a:t>	visualization.</a:t>
            </a:r>
            <a:endParaRPr lang="en-US" altLang="zh-CN" sz="3600" dirty="0">
              <a:solidFill>
                <a:schemeClr val="bg1"/>
              </a:solidFill>
              <a:latin typeface="+mn-lt"/>
              <a:ea typeface="+mn-ea"/>
              <a:cs typeface="+mn-cs"/>
            </a:endParaRPr>
          </a:p>
          <a:p>
            <a:pPr lvl="0">
              <a:lnSpc>
                <a:spcPct val="120000"/>
              </a:lnSpc>
              <a:spcAft>
                <a:spcPts val="1200"/>
              </a:spcAft>
            </a:pPr>
            <a:r>
              <a:rPr lang="en-US" altLang="zh-CN" sz="3600" dirty="0" smtClean="0">
                <a:solidFill>
                  <a:schemeClr val="bg1"/>
                </a:solidFill>
                <a:latin typeface="+mn-lt"/>
                <a:ea typeface="+mn-ea"/>
                <a:cs typeface="+mn-cs"/>
              </a:rPr>
              <a:t>5) </a:t>
            </a:r>
            <a:r>
              <a:rPr lang="en-US" altLang="zh-CN" sz="3600" dirty="0" err="1" smtClean="0">
                <a:solidFill>
                  <a:schemeClr val="bg1"/>
                </a:solidFill>
                <a:latin typeface="+mn-lt"/>
                <a:ea typeface="+mn-ea"/>
                <a:cs typeface="+mn-cs"/>
              </a:rPr>
              <a:t>Carya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or </a:t>
            </a:r>
            <a:r>
              <a:rPr lang="en-US" altLang="zh-CN" sz="3600" dirty="0" err="1">
                <a:solidFill>
                  <a:schemeClr val="bg1"/>
                </a:solidFill>
                <a:latin typeface="+mn-lt"/>
                <a:ea typeface="+mn-ea"/>
                <a:cs typeface="+mn-cs"/>
              </a:rPr>
              <a:t>Ubhaya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行部</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Tantra of Conduct — equal amounts of meditation </a:t>
            </a:r>
            <a:r>
              <a:rPr lang="en-US" altLang="zh-CN" sz="3600" dirty="0" smtClean="0">
                <a:solidFill>
                  <a:schemeClr val="bg1"/>
                </a:solidFill>
                <a:latin typeface="+mn-lt"/>
                <a:ea typeface="+mn-ea"/>
                <a:cs typeface="+mn-cs"/>
              </a:rPr>
              <a:t>	and </a:t>
            </a:r>
            <a:r>
              <a:rPr lang="en-US" altLang="zh-CN" sz="3600" dirty="0">
                <a:solidFill>
                  <a:schemeClr val="bg1"/>
                </a:solidFill>
                <a:latin typeface="+mn-lt"/>
                <a:ea typeface="+mn-ea"/>
                <a:cs typeface="+mn-cs"/>
              </a:rPr>
              <a:t>symbolic rituals</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a:p>
            <a:pPr lvl="0">
              <a:lnSpc>
                <a:spcPct val="120000"/>
              </a:lnSpc>
              <a:spcAft>
                <a:spcPts val="1200"/>
              </a:spcAft>
            </a:pPr>
            <a:r>
              <a:rPr lang="en-US" altLang="zh-CN" sz="3600" dirty="0" smtClean="0">
                <a:solidFill>
                  <a:schemeClr val="bg1"/>
                </a:solidFill>
                <a:latin typeface="+mn-lt"/>
                <a:ea typeface="+mn-ea"/>
                <a:cs typeface="+mn-cs"/>
              </a:rPr>
              <a:t>6) </a:t>
            </a:r>
            <a:r>
              <a:rPr lang="en-US" altLang="zh-CN" sz="3600" dirty="0" err="1" smtClean="0">
                <a:solidFill>
                  <a:schemeClr val="bg1"/>
                </a:solidFill>
                <a:latin typeface="+mn-lt"/>
                <a:ea typeface="+mn-ea"/>
                <a:cs typeface="+mn-cs"/>
              </a:rPr>
              <a:t>Yogatantra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瑜伽部</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Tantra of </a:t>
            </a:r>
            <a:r>
              <a:rPr lang="en-US" altLang="zh-CN" sz="3600" dirty="0" smtClean="0">
                <a:solidFill>
                  <a:schemeClr val="bg1"/>
                </a:solidFill>
                <a:latin typeface="+mn-lt"/>
                <a:ea typeface="+mn-ea"/>
                <a:cs typeface="+mn-cs"/>
              </a:rPr>
              <a:t>Union</a:t>
            </a:r>
            <a:r>
              <a:rPr lang="en-US" altLang="zh-CN" sz="3600" dirty="0">
                <a:solidFill>
                  <a:schemeClr val="bg1"/>
                </a:solidFill>
                <a:latin typeface="+mn-lt"/>
                <a:ea typeface="+mn-ea"/>
                <a:cs typeface="+mn-cs"/>
              </a:rPr>
              <a:t>.</a:t>
            </a:r>
            <a:endParaRPr lang="en-US" altLang="zh-CN" sz="3600" dirty="0" smtClean="0">
              <a:solidFill>
                <a:schemeClr val="bg1"/>
              </a:solidFill>
              <a:latin typeface="+mn-lt"/>
              <a:ea typeface="+mn-ea"/>
              <a:cs typeface="+mn-cs"/>
            </a:endParaRPr>
          </a:p>
          <a:p>
            <a:pPr lvl="0">
              <a:lnSpc>
                <a:spcPct val="120000"/>
              </a:lnSpc>
              <a:spcBef>
                <a:spcPts val="2400"/>
              </a:spcBef>
              <a:spcAft>
                <a:spcPts val="1200"/>
              </a:spcAft>
            </a:pPr>
            <a:r>
              <a:rPr lang="en-US" altLang="zh-CN" sz="3600" b="1" u="sng" dirty="0">
                <a:solidFill>
                  <a:schemeClr val="bg1"/>
                </a:solidFill>
                <a:latin typeface="+mn-lt"/>
                <a:ea typeface="+mn-ea"/>
                <a:cs typeface="+mn-cs"/>
              </a:rPr>
              <a:t>Inner/Higher/Esoteric Tantra</a:t>
            </a:r>
            <a:r>
              <a:rPr lang="en-US" altLang="zh-CN" sz="3600" b="1" dirty="0">
                <a:solidFill>
                  <a:schemeClr val="bg1"/>
                </a:solidFill>
                <a:latin typeface="+mn-lt"/>
                <a:ea typeface="+mn-ea"/>
                <a:cs typeface="+mn-cs"/>
              </a:rPr>
              <a:t> </a:t>
            </a:r>
            <a:r>
              <a:rPr lang="en-US" altLang="zh-CN" sz="3600" b="1" dirty="0" smtClean="0">
                <a:solidFill>
                  <a:schemeClr val="bg1"/>
                </a:solidFill>
                <a:latin typeface="+mn-lt"/>
                <a:ea typeface="+mn-ea"/>
                <a:cs typeface="+mn-cs"/>
              </a:rPr>
              <a:t>(</a:t>
            </a:r>
            <a:r>
              <a:rPr lang="zh-CN" altLang="en-US" sz="3600" b="1" dirty="0" smtClean="0">
                <a:solidFill>
                  <a:schemeClr val="bg1"/>
                </a:solidFill>
                <a:latin typeface="+mn-lt"/>
                <a:ea typeface="+mn-ea"/>
                <a:cs typeface="+mn-cs"/>
              </a:rPr>
              <a:t>內密</a:t>
            </a:r>
            <a:r>
              <a:rPr lang="en-US" altLang="zh-CN" sz="3600" b="1" dirty="0" smtClean="0">
                <a:solidFill>
                  <a:schemeClr val="bg1"/>
                </a:solidFill>
                <a:latin typeface="+mn-lt"/>
                <a:ea typeface="+mn-ea"/>
                <a:cs typeface="+mn-cs"/>
              </a:rPr>
              <a:t>)</a:t>
            </a:r>
            <a:endParaRPr lang="en-US" altLang="zh-CN" sz="3600" b="1" dirty="0">
              <a:solidFill>
                <a:schemeClr val="bg1"/>
              </a:solidFill>
              <a:latin typeface="+mn-lt"/>
              <a:ea typeface="+mn-ea"/>
              <a:cs typeface="+mn-cs"/>
            </a:endParaRPr>
          </a:p>
          <a:p>
            <a:pPr lvl="0">
              <a:lnSpc>
                <a:spcPct val="120000"/>
              </a:lnSpc>
              <a:spcAft>
                <a:spcPts val="1200"/>
              </a:spcAft>
            </a:pPr>
            <a:r>
              <a:rPr lang="en-US" altLang="zh-CN" sz="3600" dirty="0" smtClean="0">
                <a:solidFill>
                  <a:schemeClr val="bg1"/>
                </a:solidFill>
                <a:latin typeface="+mn-lt"/>
                <a:ea typeface="+mn-ea"/>
                <a:cs typeface="+mn-cs"/>
              </a:rPr>
              <a:t>7) </a:t>
            </a:r>
            <a:r>
              <a:rPr lang="en-US" altLang="zh-CN" sz="3600" dirty="0" err="1" smtClean="0">
                <a:solidFill>
                  <a:schemeClr val="bg1"/>
                </a:solidFill>
                <a:latin typeface="+mn-lt"/>
                <a:ea typeface="+mn-ea"/>
                <a:cs typeface="+mn-cs"/>
              </a:rPr>
              <a:t>Mahayoga</a:t>
            </a:r>
            <a:r>
              <a:rPr lang="en-US" altLang="zh-CN" sz="3600"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瑪哈瑜伽</a:t>
            </a:r>
            <a:r>
              <a:rPr lang="en-US" altLang="zh-CN" sz="3600" dirty="0" smtClean="0">
                <a:solidFill>
                  <a:schemeClr val="bg1"/>
                </a:solidFill>
                <a:latin typeface="+mn-lt"/>
                <a:ea typeface="+mn-ea"/>
                <a:cs typeface="+mn-cs"/>
              </a:rPr>
              <a:t>) - Great </a:t>
            </a:r>
            <a:r>
              <a:rPr lang="en-US" altLang="zh-CN" sz="3600" dirty="0">
                <a:solidFill>
                  <a:schemeClr val="bg1"/>
                </a:solidFill>
                <a:latin typeface="+mn-lt"/>
                <a:ea typeface="+mn-ea"/>
                <a:cs typeface="+mn-cs"/>
              </a:rPr>
              <a:t>Yoga</a:t>
            </a:r>
          </a:p>
          <a:p>
            <a:pPr lvl="0">
              <a:lnSpc>
                <a:spcPct val="120000"/>
              </a:lnSpc>
              <a:spcAft>
                <a:spcPts val="1200"/>
              </a:spcAft>
            </a:pPr>
            <a:r>
              <a:rPr lang="en-US" altLang="zh-CN" sz="3600" dirty="0" smtClean="0">
                <a:solidFill>
                  <a:schemeClr val="bg1"/>
                </a:solidFill>
                <a:latin typeface="+mn-lt"/>
                <a:ea typeface="+mn-ea"/>
                <a:cs typeface="+mn-cs"/>
              </a:rPr>
              <a:t>8) </a:t>
            </a:r>
            <a:r>
              <a:rPr lang="en-US" altLang="zh-CN" sz="3600" dirty="0" err="1" smtClean="0">
                <a:solidFill>
                  <a:schemeClr val="bg1"/>
                </a:solidFill>
                <a:latin typeface="+mn-lt"/>
                <a:ea typeface="+mn-ea"/>
                <a:cs typeface="+mn-cs"/>
              </a:rPr>
              <a:t>Anuyoga</a:t>
            </a:r>
            <a:r>
              <a:rPr lang="en-US" altLang="zh-CN" sz="3600"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阿努瑜伽</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Subsequent Yoga </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controlling breathing and </a:t>
            </a:r>
            <a:r>
              <a:rPr lang="en-US" altLang="zh-CN" sz="3600" dirty="0" smtClean="0">
                <a:solidFill>
                  <a:schemeClr val="bg1"/>
                </a:solidFill>
                <a:latin typeface="+mn-lt"/>
                <a:ea typeface="+mn-ea"/>
                <a:cs typeface="+mn-cs"/>
              </a:rPr>
              <a:t>energy.</a:t>
            </a:r>
            <a:endParaRPr lang="en-US" altLang="zh-CN" sz="3600" dirty="0">
              <a:solidFill>
                <a:schemeClr val="bg1"/>
              </a:solidFill>
              <a:latin typeface="+mn-lt"/>
              <a:ea typeface="+mn-ea"/>
              <a:cs typeface="+mn-cs"/>
            </a:endParaRPr>
          </a:p>
          <a:p>
            <a:pPr lvl="0">
              <a:lnSpc>
                <a:spcPct val="120000"/>
              </a:lnSpc>
              <a:spcAft>
                <a:spcPts val="1200"/>
              </a:spcAft>
            </a:pPr>
            <a:r>
              <a:rPr lang="en-US" altLang="zh-CN" sz="3600" dirty="0" smtClean="0">
                <a:solidFill>
                  <a:schemeClr val="bg1"/>
                </a:solidFill>
                <a:latin typeface="+mn-lt"/>
                <a:ea typeface="+mn-ea"/>
                <a:cs typeface="+mn-cs"/>
              </a:rPr>
              <a:t>9) </a:t>
            </a:r>
            <a:r>
              <a:rPr lang="en-US" altLang="zh-CN" sz="3600" dirty="0" err="1" smtClean="0">
                <a:solidFill>
                  <a:schemeClr val="bg1"/>
                </a:solidFill>
                <a:latin typeface="+mn-lt"/>
                <a:ea typeface="+mn-ea"/>
                <a:cs typeface="+mn-cs"/>
              </a:rPr>
              <a:t>Atiyoga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t>
            </a:r>
            <a:r>
              <a:rPr lang="en-US" altLang="zh-CN" sz="3600" dirty="0" smtClean="0">
                <a:solidFill>
                  <a:schemeClr val="bg1"/>
                </a:solidFill>
                <a:latin typeface="+mn-lt"/>
                <a:ea typeface="+mn-ea"/>
                <a:cs typeface="+mn-cs"/>
              </a:rPr>
              <a:t>Dzogchen; </a:t>
            </a:r>
            <a:r>
              <a:rPr lang="zh-CN" altLang="en-US" sz="3600" dirty="0" smtClean="0">
                <a:solidFill>
                  <a:schemeClr val="bg1"/>
                </a:solidFill>
                <a:latin typeface="+mn-lt"/>
                <a:ea typeface="+mn-ea"/>
                <a:cs typeface="+mn-cs"/>
              </a:rPr>
              <a:t>大圓滿</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阿底瑜伽</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Ultimate Yoga; The Great Perfection </a:t>
            </a:r>
            <a:r>
              <a:rPr lang="en-US" altLang="zh-CN" sz="3600"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	often	</a:t>
            </a:r>
            <a:r>
              <a:rPr lang="en-US" altLang="zh-CN" sz="3600" dirty="0" err="1" smtClean="0">
                <a:solidFill>
                  <a:schemeClr val="bg1"/>
                </a:solidFill>
                <a:latin typeface="+mn-lt"/>
                <a:ea typeface="+mn-ea"/>
                <a:cs typeface="+mn-cs"/>
              </a:rPr>
              <a:t>practised</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in monasteries kept specially for this purpose.</a:t>
            </a:r>
          </a:p>
        </p:txBody>
      </p:sp>
    </p:spTree>
    <p:extLst>
      <p:ext uri="{BB962C8B-B14F-4D97-AF65-F5344CB8AC3E}">
        <p14:creationId xmlns:p14="http://schemas.microsoft.com/office/powerpoint/2010/main" val="18356810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a:spLocks noGrp="1"/>
          </p:cNvSpPr>
          <p:nvPr>
            <p:ph type="title"/>
          </p:nvPr>
        </p:nvSpPr>
        <p:spPr>
          <a:xfrm>
            <a:off x="591640" y="565469"/>
            <a:ext cx="10257511" cy="1109037"/>
          </a:xfrm>
          <a:ln w="25400">
            <a:noFill/>
          </a:ln>
        </p:spPr>
        <p:txBody>
          <a:bodyPr>
            <a:normAutofit/>
          </a:bodyPr>
          <a:lstStyle/>
          <a:p>
            <a:pPr marL="571500" indent="-571500">
              <a:lnSpc>
                <a:spcPct val="100000"/>
              </a:lnSpc>
              <a:buFont typeface="Wingdings" panose="05000000000000000000" pitchFamily="2" charset="2"/>
              <a:buChar char="Ø"/>
            </a:pPr>
            <a:r>
              <a:rPr lang="en-US" altLang="zh-CN" sz="3600" b="1" dirty="0">
                <a:solidFill>
                  <a:schemeClr val="bg1"/>
                </a:solidFill>
                <a:latin typeface="+mn-lt"/>
                <a:ea typeface="+mn-ea"/>
                <a:cs typeface="+mn-cs"/>
              </a:rPr>
              <a:t>Era of fragmentation (9th-10th centuries)</a:t>
            </a:r>
            <a:endParaRPr lang="zh-CN" altLang="en-US" sz="3600" dirty="0">
              <a:solidFill>
                <a:schemeClr val="bg1"/>
              </a:solidFill>
              <a:latin typeface="+mn-lt"/>
              <a:ea typeface="+mn-ea"/>
              <a:cs typeface="+mn-cs"/>
            </a:endParaRPr>
          </a:p>
        </p:txBody>
      </p:sp>
      <p:sp>
        <p:nvSpPr>
          <p:cNvPr id="7" name="標題 5"/>
          <p:cNvSpPr txBox="1">
            <a:spLocks/>
          </p:cNvSpPr>
          <p:nvPr/>
        </p:nvSpPr>
        <p:spPr>
          <a:xfrm>
            <a:off x="591640" y="1800838"/>
            <a:ext cx="10863921" cy="41848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A reversal in Buddhist influence began under King </a:t>
            </a:r>
            <a:r>
              <a:rPr lang="en-US" altLang="zh-CN" sz="3600" dirty="0" err="1">
                <a:solidFill>
                  <a:schemeClr val="bg1"/>
                </a:solidFill>
                <a:latin typeface="+mn-lt"/>
                <a:ea typeface="+mn-ea"/>
                <a:cs typeface="+mn-cs"/>
              </a:rPr>
              <a:t>Langdarma</a:t>
            </a:r>
            <a:r>
              <a:rPr lang="en-US" altLang="zh-CN" sz="3600" dirty="0">
                <a:solidFill>
                  <a:schemeClr val="bg1"/>
                </a:solidFill>
                <a:latin typeface="+mn-lt"/>
                <a:ea typeface="+mn-ea"/>
                <a:cs typeface="+mn-cs"/>
              </a:rPr>
              <a:t> (r. 836-842), and his death was followed by the so-called Era of Fragmentation, a period of disunity during the 9th and 10th centuries. During this era, the political centralization of the earlier Tibetan Empire collapsed and civil wars ensued</a:t>
            </a:r>
            <a:r>
              <a:rPr lang="en-US" altLang="zh-CN" sz="3600" dirty="0" smtClean="0">
                <a:solidFill>
                  <a:schemeClr val="bg1"/>
                </a:solidFill>
                <a:latin typeface="+mn-lt"/>
                <a:ea typeface="+mn-ea"/>
                <a:cs typeface="+mn-cs"/>
              </a:rPr>
              <a:t>.</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30802206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74848" y="342900"/>
            <a:ext cx="11364690" cy="6268453"/>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a:solidFill>
                  <a:schemeClr val="bg1"/>
                </a:solidFill>
                <a:latin typeface="+mn-lt"/>
                <a:ea typeface="+mn-ea"/>
                <a:cs typeface="+mn-cs"/>
              </a:rPr>
              <a:t>In spite of this loss of state power and patronage however, Buddhism survived and thrived in Tibet. </a:t>
            </a:r>
            <a:r>
              <a:rPr lang="en-US" altLang="zh-CN" sz="3600" dirty="0" smtClean="0">
                <a:solidFill>
                  <a:schemeClr val="bg1"/>
                </a:solidFill>
                <a:latin typeface="+mn-lt"/>
                <a:ea typeface="+mn-ea"/>
                <a:cs typeface="+mn-cs"/>
              </a:rPr>
              <a:t>This </a:t>
            </a:r>
            <a:r>
              <a:rPr lang="en-US" altLang="zh-CN" sz="3600" dirty="0">
                <a:solidFill>
                  <a:schemeClr val="bg1"/>
                </a:solidFill>
                <a:latin typeface="+mn-lt"/>
                <a:ea typeface="+mn-ea"/>
                <a:cs typeface="+mn-cs"/>
              </a:rPr>
              <a:t>was because "Tantric (Vajrayana) Buddhism came to provide the principal set of techniques by which Tibetans dealt with the dangerous powers of the spirit world... Buddhism, in the form of Vajrayana ritual, provided a critical set of techniques for dealing with everyday life. Tibetans came to see these techniques as vital for their survival and prosperity in this life</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This includes dealing with the local gods and </a:t>
            </a:r>
            <a:r>
              <a:rPr lang="en-US" altLang="zh-CN" sz="3600" dirty="0" smtClean="0">
                <a:solidFill>
                  <a:schemeClr val="bg1"/>
                </a:solidFill>
                <a:latin typeface="+mn-lt"/>
                <a:ea typeface="+mn-ea"/>
                <a:cs typeface="+mn-cs"/>
              </a:rPr>
              <a:t>spirits, </a:t>
            </a:r>
            <a:r>
              <a:rPr lang="en-US" altLang="zh-CN" sz="3600" dirty="0">
                <a:solidFill>
                  <a:schemeClr val="bg1"/>
                </a:solidFill>
                <a:latin typeface="+mn-lt"/>
                <a:ea typeface="+mn-ea"/>
                <a:cs typeface="+mn-cs"/>
              </a:rPr>
              <a:t>which became a specialty of some Tibetan Buddhist lamas and lay </a:t>
            </a:r>
            <a:r>
              <a:rPr lang="en-US" altLang="zh-CN" sz="3600" dirty="0" err="1">
                <a:solidFill>
                  <a:schemeClr val="bg1"/>
                </a:solidFill>
                <a:latin typeface="+mn-lt"/>
                <a:ea typeface="+mn-ea"/>
                <a:cs typeface="+mn-cs"/>
              </a:rPr>
              <a:t>ngagpas</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(mantra </a:t>
            </a:r>
            <a:r>
              <a:rPr lang="en-US" altLang="zh-CN" sz="3600" dirty="0">
                <a:solidFill>
                  <a:schemeClr val="bg1"/>
                </a:solidFill>
                <a:latin typeface="+mn-lt"/>
                <a:ea typeface="+mn-ea"/>
                <a:cs typeface="+mn-cs"/>
              </a:rPr>
              <a:t>specialists).</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31825693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1"/>
          <p:cNvSpPr>
            <a:spLocks noGrp="1"/>
          </p:cNvSpPr>
          <p:nvPr>
            <p:ph type="title"/>
          </p:nvPr>
        </p:nvSpPr>
        <p:spPr>
          <a:xfrm>
            <a:off x="0" y="245581"/>
            <a:ext cx="10257511" cy="1109037"/>
          </a:xfrm>
          <a:ln w="25400">
            <a:noFill/>
          </a:ln>
        </p:spPr>
        <p:txBody>
          <a:bodyPr>
            <a:normAutofit/>
          </a:bodyPr>
          <a:lstStyle/>
          <a:p>
            <a:pPr marL="571500" indent="-571500">
              <a:lnSpc>
                <a:spcPct val="100000"/>
              </a:lnSpc>
              <a:buFont typeface="Wingdings" panose="05000000000000000000" pitchFamily="2" charset="2"/>
              <a:buChar char="Ø"/>
            </a:pPr>
            <a:r>
              <a:rPr lang="en-US" altLang="zh-CN" sz="3600" b="1" dirty="0">
                <a:solidFill>
                  <a:schemeClr val="bg1"/>
                </a:solidFill>
                <a:latin typeface="+mn-lt"/>
                <a:ea typeface="+mn-ea"/>
                <a:cs typeface="+mn-cs"/>
              </a:rPr>
              <a:t>Second dissemination (10th-12th centuries)</a:t>
            </a:r>
            <a:endParaRPr lang="zh-CN" altLang="en-US" sz="3600" dirty="0">
              <a:solidFill>
                <a:schemeClr val="bg1"/>
              </a:solidFill>
              <a:latin typeface="+mn-lt"/>
              <a:ea typeface="+mn-ea"/>
              <a:cs typeface="+mn-cs"/>
            </a:endParaRPr>
          </a:p>
        </p:txBody>
      </p:sp>
      <p:sp>
        <p:nvSpPr>
          <p:cNvPr id="7" name="標題 5"/>
          <p:cNvSpPr txBox="1">
            <a:spLocks/>
          </p:cNvSpPr>
          <p:nvPr/>
        </p:nvSpPr>
        <p:spPr>
          <a:xfrm>
            <a:off x="248741" y="1209174"/>
            <a:ext cx="8630564" cy="5414210"/>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The late 10th and 11th centuries saw a revival of Buddhism in Tibet with the founding of "New Translation</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Sarma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lineages as well as the appearance of "hidden treasures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literature which reshaped the Nyingma tradition</a:t>
            </a:r>
            <a:r>
              <a:rPr lang="en-US" altLang="zh-CN" sz="3600" dirty="0" smtClean="0">
                <a:solidFill>
                  <a:schemeClr val="bg1"/>
                </a:solidFill>
                <a:latin typeface="+mn-lt"/>
                <a:ea typeface="+mn-ea"/>
                <a:cs typeface="+mn-cs"/>
              </a:rPr>
              <a:t>. </a:t>
            </a:r>
            <a:endParaRPr lang="en-US" altLang="zh-CN" sz="3600" dirty="0">
              <a:solidFill>
                <a:schemeClr val="bg1"/>
              </a:solidFill>
              <a:latin typeface="+mn-lt"/>
              <a:ea typeface="+mn-ea"/>
              <a:cs typeface="+mn-cs"/>
            </a:endParaRPr>
          </a:p>
          <a:p>
            <a:pPr lvl="0">
              <a:lnSpc>
                <a:spcPct val="120000"/>
              </a:lnSpc>
            </a:pPr>
            <a:r>
              <a:rPr lang="en-US" altLang="zh-CN" sz="3600" dirty="0">
                <a:solidFill>
                  <a:schemeClr val="bg1"/>
                </a:solidFill>
                <a:latin typeface="+mn-lt"/>
                <a:ea typeface="+mn-ea"/>
                <a:cs typeface="+mn-cs"/>
              </a:rPr>
              <a:t>In 1042 the Bengali master </a:t>
            </a:r>
            <a:r>
              <a:rPr lang="en-US" altLang="zh-CN" sz="3600" dirty="0" err="1">
                <a:solidFill>
                  <a:schemeClr val="bg1"/>
                </a:solidFill>
                <a:latin typeface="+mn-lt"/>
                <a:ea typeface="+mn-ea"/>
                <a:cs typeface="+mn-cs"/>
              </a:rPr>
              <a:t>Atiśa</a:t>
            </a:r>
            <a:r>
              <a:rPr lang="en-US" altLang="zh-CN" sz="3600" dirty="0">
                <a:solidFill>
                  <a:schemeClr val="bg1"/>
                </a:solidFill>
                <a:latin typeface="+mn-lt"/>
                <a:ea typeface="+mn-ea"/>
                <a:cs typeface="+mn-cs"/>
              </a:rPr>
              <a:t> (982-1054) arrived in Tibet at the invitation of a west Tibetan king. His chief disciple, </a:t>
            </a:r>
            <a:r>
              <a:rPr lang="en-US" altLang="zh-CN" sz="3600" dirty="0" err="1">
                <a:solidFill>
                  <a:schemeClr val="bg1"/>
                </a:solidFill>
                <a:latin typeface="+mn-lt"/>
                <a:ea typeface="+mn-ea"/>
                <a:cs typeface="+mn-cs"/>
              </a:rPr>
              <a:t>Dromton</a:t>
            </a:r>
            <a:r>
              <a:rPr lang="en-US" altLang="zh-CN" sz="3600" dirty="0">
                <a:solidFill>
                  <a:schemeClr val="bg1"/>
                </a:solidFill>
                <a:latin typeface="+mn-lt"/>
                <a:ea typeface="+mn-ea"/>
                <a:cs typeface="+mn-cs"/>
              </a:rPr>
              <a:t> founded the </a:t>
            </a:r>
            <a:r>
              <a:rPr lang="en-US" altLang="zh-CN" sz="3600" u="sng" dirty="0" err="1">
                <a:solidFill>
                  <a:schemeClr val="bg1"/>
                </a:solidFill>
                <a:latin typeface="+mn-lt"/>
                <a:ea typeface="+mn-ea"/>
                <a:cs typeface="+mn-cs"/>
              </a:rPr>
              <a:t>Kadampa</a:t>
            </a:r>
            <a:r>
              <a:rPr lang="en-US" altLang="zh-CN" sz="3600" u="sng" dirty="0">
                <a:solidFill>
                  <a:schemeClr val="bg1"/>
                </a:solidFill>
                <a:latin typeface="+mn-lt"/>
                <a:ea typeface="+mn-ea"/>
                <a:cs typeface="+mn-cs"/>
              </a:rPr>
              <a:t> school </a:t>
            </a:r>
            <a:r>
              <a:rPr lang="en-US" altLang="zh-CN" sz="3600" dirty="0">
                <a:solidFill>
                  <a:schemeClr val="bg1"/>
                </a:solidFill>
                <a:latin typeface="+mn-lt"/>
                <a:ea typeface="+mn-ea"/>
                <a:cs typeface="+mn-cs"/>
              </a:rPr>
              <a:t>of Tibetan Buddhism, one of the first </a:t>
            </a:r>
            <a:r>
              <a:rPr lang="en-US" altLang="zh-CN" sz="3600" dirty="0" err="1">
                <a:solidFill>
                  <a:schemeClr val="bg1"/>
                </a:solidFill>
                <a:latin typeface="+mn-lt"/>
                <a:ea typeface="+mn-ea"/>
                <a:cs typeface="+mn-cs"/>
              </a:rPr>
              <a:t>Sarma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schools (new tradition). </a:t>
            </a:r>
            <a:endParaRPr lang="en-US" altLang="zh-CN" sz="3600" i="1"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8955521" y="800100"/>
            <a:ext cx="3134211" cy="6009774"/>
          </a:xfrm>
          <a:prstGeom prst="rect">
            <a:avLst/>
          </a:prstGeom>
        </p:spPr>
      </p:pic>
    </p:spTree>
    <p:extLst>
      <p:ext uri="{BB962C8B-B14F-4D97-AF65-F5344CB8AC3E}">
        <p14:creationId xmlns:p14="http://schemas.microsoft.com/office/powerpoint/2010/main" val="32591589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68062" y="340135"/>
            <a:ext cx="6680964" cy="651786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The </a:t>
            </a:r>
            <a:r>
              <a:rPr lang="en-US" altLang="zh-CN" sz="3600" b="1" u="sng" dirty="0" err="1" smtClean="0">
                <a:solidFill>
                  <a:schemeClr val="bg1"/>
                </a:solidFill>
                <a:latin typeface="+mn-lt"/>
                <a:ea typeface="+mn-ea"/>
                <a:cs typeface="+mn-cs"/>
              </a:rPr>
              <a:t>Sakya</a:t>
            </a:r>
            <a:r>
              <a:rPr lang="en-US" altLang="zh-CN" sz="3600" dirty="0" smtClean="0">
                <a:solidFill>
                  <a:schemeClr val="bg1"/>
                </a:solidFill>
                <a:latin typeface="+mn-lt"/>
                <a:ea typeface="+mn-ea"/>
                <a:cs typeface="+mn-cs"/>
              </a:rPr>
              <a:t>, </a:t>
            </a:r>
            <a:r>
              <a:rPr lang="en-US" altLang="zh-CN" sz="3600" b="1" u="sng" dirty="0">
                <a:solidFill>
                  <a:schemeClr val="bg1"/>
                </a:solidFill>
                <a:latin typeface="+mn-lt"/>
                <a:ea typeface="+mn-ea"/>
                <a:cs typeface="+mn-cs"/>
              </a:rPr>
              <a:t>the Grey Earth school</a:t>
            </a:r>
            <a:r>
              <a:rPr lang="en-US" altLang="zh-CN" sz="3600" dirty="0">
                <a:solidFill>
                  <a:schemeClr val="bg1"/>
                </a:solidFill>
                <a:latin typeface="+mn-lt"/>
                <a:ea typeface="+mn-ea"/>
                <a:cs typeface="+mn-cs"/>
              </a:rPr>
              <a:t>, was founded by </a:t>
            </a:r>
            <a:r>
              <a:rPr lang="en-US" altLang="zh-CN" sz="3600" dirty="0" err="1">
                <a:solidFill>
                  <a:schemeClr val="bg1"/>
                </a:solidFill>
                <a:latin typeface="+mn-lt"/>
                <a:ea typeface="+mn-ea"/>
                <a:cs typeface="+mn-cs"/>
              </a:rPr>
              <a:t>Khön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Könchok</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Gyelpo</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1034–1102;</a:t>
            </a:r>
            <a:r>
              <a:rPr lang="zh-CN" altLang="en-US" sz="3600" dirty="0">
                <a:solidFill>
                  <a:schemeClr val="bg1"/>
                </a:solidFill>
                <a:latin typeface="+mn-lt"/>
                <a:ea typeface="+mn-ea"/>
                <a:cs typeface="+mn-cs"/>
              </a:rPr>
              <a:t>昆</a:t>
            </a:r>
            <a:r>
              <a:rPr lang="en-US" altLang="zh-CN" sz="3600" dirty="0">
                <a:solidFill>
                  <a:schemeClr val="bg1"/>
                </a:solidFill>
                <a:latin typeface="+mn-lt"/>
                <a:ea typeface="+mn-ea"/>
                <a:cs typeface="+mn-cs"/>
              </a:rPr>
              <a:t>·</a:t>
            </a:r>
            <a:r>
              <a:rPr lang="zh-CN" altLang="en-US" sz="3600" dirty="0">
                <a:solidFill>
                  <a:schemeClr val="bg1"/>
                </a:solidFill>
                <a:latin typeface="+mn-lt"/>
                <a:ea typeface="+mn-ea"/>
                <a:cs typeface="+mn-cs"/>
              </a:rPr>
              <a:t>貢卻傑波</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 disciple of the great </a:t>
            </a:r>
            <a:r>
              <a:rPr lang="en-US" altLang="zh-CN" sz="3600" dirty="0" err="1">
                <a:solidFill>
                  <a:schemeClr val="bg1"/>
                </a:solidFill>
                <a:latin typeface="+mn-lt"/>
                <a:ea typeface="+mn-ea"/>
                <a:cs typeface="+mn-cs"/>
              </a:rPr>
              <a:t>Lotsawa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Drogmi</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Shākya</a:t>
            </a:r>
            <a:r>
              <a:rPr lang="en-US" altLang="zh-CN" sz="3600" dirty="0">
                <a:solidFill>
                  <a:schemeClr val="bg1"/>
                </a:solidFill>
                <a:latin typeface="+mn-lt"/>
                <a:ea typeface="+mn-ea"/>
                <a:cs typeface="+mn-cs"/>
              </a:rPr>
              <a:t>. It is headed by the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a:t>
            </a:r>
            <a:r>
              <a:rPr lang="en-US" altLang="zh-CN" sz="3600" dirty="0" err="1" smtClean="0">
                <a:solidFill>
                  <a:schemeClr val="bg1"/>
                </a:solidFill>
                <a:latin typeface="+mn-lt"/>
                <a:ea typeface="+mn-ea"/>
                <a:cs typeface="+mn-cs"/>
              </a:rPr>
              <a:t>Trizin</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薩迦法王</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traces its lineage to the </a:t>
            </a:r>
            <a:r>
              <a:rPr lang="en-US" altLang="zh-CN" sz="3600" dirty="0" err="1">
                <a:solidFill>
                  <a:schemeClr val="bg1"/>
                </a:solidFill>
                <a:latin typeface="+mn-lt"/>
                <a:ea typeface="+mn-ea"/>
                <a:cs typeface="+mn-cs"/>
              </a:rPr>
              <a:t>mahasiddha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Virūpa</a:t>
            </a:r>
            <a:r>
              <a:rPr lang="en-US" altLang="zh-CN" sz="3600" dirty="0">
                <a:solidFill>
                  <a:schemeClr val="bg1"/>
                </a:solidFill>
                <a:latin typeface="+mn-lt"/>
                <a:ea typeface="+mn-ea"/>
                <a:cs typeface="+mn-cs"/>
              </a:rPr>
              <a:t>.</a:t>
            </a:r>
            <a:endParaRPr lang="en-US" altLang="zh-CN" sz="3600" i="1"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7964906" y="710217"/>
            <a:ext cx="3681663" cy="5423752"/>
          </a:xfrm>
          <a:prstGeom prst="rect">
            <a:avLst/>
          </a:prstGeom>
        </p:spPr>
      </p:pic>
    </p:spTree>
    <p:extLst>
      <p:ext uri="{BB962C8B-B14F-4D97-AF65-F5344CB8AC3E}">
        <p14:creationId xmlns:p14="http://schemas.microsoft.com/office/powerpoint/2010/main" val="20018923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35405" y="-14711"/>
            <a:ext cx="11325415" cy="3807995"/>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a:solidFill>
                  <a:schemeClr val="bg1"/>
                </a:solidFill>
                <a:latin typeface="+mn-lt"/>
                <a:ea typeface="+mn-ea"/>
                <a:cs typeface="+mn-cs"/>
              </a:rPr>
              <a:t>Other influential Indian teachers include </a:t>
            </a:r>
            <a:r>
              <a:rPr lang="en-US" altLang="zh-CN" sz="3600" dirty="0" err="1">
                <a:solidFill>
                  <a:schemeClr val="bg1"/>
                </a:solidFill>
                <a:latin typeface="+mn-lt"/>
                <a:ea typeface="+mn-ea"/>
                <a:cs typeface="+mn-cs"/>
              </a:rPr>
              <a:t>Tilopa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988–1069;</a:t>
            </a:r>
            <a:r>
              <a:rPr lang="zh-CN" altLang="en-US" sz="3600" dirty="0">
                <a:solidFill>
                  <a:schemeClr val="bg1"/>
                </a:solidFill>
                <a:latin typeface="+mn-lt"/>
                <a:ea typeface="+mn-ea"/>
                <a:cs typeface="+mn-cs"/>
              </a:rPr>
              <a:t>帝洛巴</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his student </a:t>
            </a:r>
            <a:r>
              <a:rPr lang="en-US" altLang="zh-CN" sz="3600" dirty="0" err="1">
                <a:solidFill>
                  <a:schemeClr val="bg1"/>
                </a:solidFill>
                <a:latin typeface="+mn-lt"/>
                <a:ea typeface="+mn-ea"/>
                <a:cs typeface="+mn-cs"/>
              </a:rPr>
              <a:t>Naropa</a:t>
            </a:r>
            <a:r>
              <a:rPr lang="en-US" altLang="zh-CN" sz="3600" dirty="0">
                <a:solidFill>
                  <a:schemeClr val="bg1"/>
                </a:solidFill>
                <a:latin typeface="+mn-lt"/>
                <a:ea typeface="+mn-ea"/>
                <a:cs typeface="+mn-cs"/>
              </a:rPr>
              <a:t> (probably died ca. </a:t>
            </a:r>
            <a:r>
              <a:rPr lang="en-US" altLang="zh-CN" sz="3600" dirty="0" smtClean="0">
                <a:solidFill>
                  <a:schemeClr val="bg1"/>
                </a:solidFill>
                <a:latin typeface="+mn-lt"/>
                <a:ea typeface="+mn-ea"/>
                <a:cs typeface="+mn-cs"/>
              </a:rPr>
              <a:t>1040;</a:t>
            </a:r>
            <a:r>
              <a:rPr lang="zh-CN" altLang="en-US" sz="3600" dirty="0">
                <a:solidFill>
                  <a:schemeClr val="bg1"/>
                </a:solidFill>
                <a:latin typeface="+mn-lt"/>
                <a:ea typeface="+mn-ea"/>
                <a:cs typeface="+mn-cs"/>
              </a:rPr>
              <a:t>那洛巴</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Their teachings, via their student </a:t>
            </a:r>
            <a:r>
              <a:rPr lang="en-US" altLang="zh-CN" sz="3600" dirty="0" err="1" smtClean="0">
                <a:solidFill>
                  <a:schemeClr val="bg1"/>
                </a:solidFill>
                <a:latin typeface="+mn-lt"/>
                <a:ea typeface="+mn-ea"/>
                <a:cs typeface="+mn-cs"/>
              </a:rPr>
              <a:t>Marpa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1012-1097;</a:t>
            </a:r>
            <a:r>
              <a:rPr lang="zh-CN" altLang="en-US" sz="3600" dirty="0">
                <a:solidFill>
                  <a:schemeClr val="bg1"/>
                </a:solidFill>
                <a:latin typeface="+mn-lt"/>
                <a:ea typeface="+mn-ea"/>
                <a:cs typeface="+mn-cs"/>
              </a:rPr>
              <a:t>瑪爾巴</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are the foundations of the </a:t>
            </a:r>
            <a:r>
              <a:rPr lang="en-US" altLang="zh-CN" sz="3600" b="1" u="sng" dirty="0" smtClean="0">
                <a:solidFill>
                  <a:schemeClr val="bg1"/>
                </a:solidFill>
                <a:latin typeface="+mn-lt"/>
                <a:ea typeface="+mn-ea"/>
                <a:cs typeface="+mn-cs"/>
              </a:rPr>
              <a:t>Kagyu</a:t>
            </a:r>
            <a:r>
              <a:rPr lang="en-US" altLang="zh-CN" sz="3600" dirty="0" smtClean="0">
                <a:solidFill>
                  <a:schemeClr val="bg1"/>
                </a:solidFill>
                <a:latin typeface="+mn-lt"/>
                <a:ea typeface="+mn-ea"/>
                <a:cs typeface="+mn-cs"/>
              </a:rPr>
              <a:t>, </a:t>
            </a:r>
            <a:r>
              <a:rPr lang="en-US" altLang="zh-CN" sz="3600" b="1" u="sng" dirty="0">
                <a:solidFill>
                  <a:schemeClr val="bg1"/>
                </a:solidFill>
                <a:latin typeface="+mn-lt"/>
                <a:ea typeface="+mn-ea"/>
                <a:cs typeface="+mn-cs"/>
              </a:rPr>
              <a:t>the Oral lineage tradition</a:t>
            </a:r>
            <a:r>
              <a:rPr lang="en-US" altLang="zh-CN" sz="3600" dirty="0">
                <a:solidFill>
                  <a:schemeClr val="bg1"/>
                </a:solidFill>
                <a:latin typeface="+mn-lt"/>
                <a:ea typeface="+mn-ea"/>
                <a:cs typeface="+mn-cs"/>
              </a:rPr>
              <a:t>, which focuses on the practices of </a:t>
            </a:r>
            <a:r>
              <a:rPr lang="en-US" altLang="zh-CN" sz="3600" dirty="0" err="1">
                <a:solidFill>
                  <a:schemeClr val="bg1"/>
                </a:solidFill>
                <a:latin typeface="+mn-lt"/>
                <a:ea typeface="+mn-ea"/>
                <a:cs typeface="+mn-cs"/>
              </a:rPr>
              <a:t>Mahamudra</a:t>
            </a:r>
            <a:r>
              <a:rPr lang="en-US" altLang="zh-CN" sz="3600" dirty="0">
                <a:solidFill>
                  <a:schemeClr val="bg1"/>
                </a:solidFill>
                <a:latin typeface="+mn-lt"/>
                <a:ea typeface="+mn-ea"/>
                <a:cs typeface="+mn-cs"/>
              </a:rPr>
              <a:t> and the Six </a:t>
            </a:r>
            <a:r>
              <a:rPr lang="en-US" altLang="zh-CN" sz="3600" dirty="0" err="1">
                <a:solidFill>
                  <a:schemeClr val="bg1"/>
                </a:solidFill>
                <a:latin typeface="+mn-lt"/>
                <a:ea typeface="+mn-ea"/>
                <a:cs typeface="+mn-cs"/>
              </a:rPr>
              <a:t>Dharmas</a:t>
            </a:r>
            <a:r>
              <a:rPr lang="en-US" altLang="zh-CN" sz="3600" dirty="0">
                <a:solidFill>
                  <a:schemeClr val="bg1"/>
                </a:solidFill>
                <a:latin typeface="+mn-lt"/>
                <a:ea typeface="+mn-ea"/>
                <a:cs typeface="+mn-cs"/>
              </a:rPr>
              <a:t> of </a:t>
            </a:r>
            <a:r>
              <a:rPr lang="en-US" altLang="zh-CN" sz="3600" dirty="0" err="1">
                <a:solidFill>
                  <a:schemeClr val="bg1"/>
                </a:solidFill>
                <a:latin typeface="+mn-lt"/>
                <a:ea typeface="+mn-ea"/>
                <a:cs typeface="+mn-cs"/>
              </a:rPr>
              <a:t>Naropa</a:t>
            </a:r>
            <a:r>
              <a:rPr lang="en-US" altLang="zh-CN" sz="3600" dirty="0">
                <a:solidFill>
                  <a:schemeClr val="bg1"/>
                </a:solidFill>
                <a:latin typeface="+mn-lt"/>
                <a:ea typeface="+mn-ea"/>
                <a:cs typeface="+mn-cs"/>
              </a:rPr>
              <a:t>. One of most famous Kagyu figures was the hermit </a:t>
            </a:r>
            <a:r>
              <a:rPr lang="en-US" altLang="zh-CN" sz="3600" dirty="0" err="1" smtClean="0">
                <a:solidFill>
                  <a:schemeClr val="bg1"/>
                </a:solidFill>
                <a:latin typeface="+mn-lt"/>
                <a:ea typeface="+mn-ea"/>
                <a:cs typeface="+mn-cs"/>
              </a:rPr>
              <a:t>Milarepa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1028/40–1111; ), </a:t>
            </a:r>
            <a:r>
              <a:rPr lang="en-US" altLang="zh-CN" sz="3600" dirty="0">
                <a:solidFill>
                  <a:schemeClr val="bg1"/>
                </a:solidFill>
                <a:latin typeface="+mn-lt"/>
                <a:ea typeface="+mn-ea"/>
                <a:cs typeface="+mn-cs"/>
              </a:rPr>
              <a:t>an 11th-century mystic. </a:t>
            </a:r>
          </a:p>
        </p:txBody>
      </p:sp>
      <p:pic>
        <p:nvPicPr>
          <p:cNvPr id="2" name="圖片 1"/>
          <p:cNvPicPr>
            <a:picLocks noChangeAspect="1"/>
          </p:cNvPicPr>
          <p:nvPr/>
        </p:nvPicPr>
        <p:blipFill>
          <a:blip r:embed="rId3"/>
          <a:stretch>
            <a:fillRect/>
          </a:stretch>
        </p:blipFill>
        <p:spPr>
          <a:xfrm>
            <a:off x="399022" y="3812553"/>
            <a:ext cx="1953151" cy="2964242"/>
          </a:xfrm>
          <a:prstGeom prst="rect">
            <a:avLst/>
          </a:prstGeom>
        </p:spPr>
      </p:pic>
      <p:pic>
        <p:nvPicPr>
          <p:cNvPr id="3" name="圖片 2"/>
          <p:cNvPicPr>
            <a:picLocks noChangeAspect="1"/>
          </p:cNvPicPr>
          <p:nvPr/>
        </p:nvPicPr>
        <p:blipFill>
          <a:blip r:embed="rId4"/>
          <a:stretch>
            <a:fillRect/>
          </a:stretch>
        </p:blipFill>
        <p:spPr>
          <a:xfrm>
            <a:off x="3236545" y="3793284"/>
            <a:ext cx="1807689" cy="2983511"/>
          </a:xfrm>
          <a:prstGeom prst="rect">
            <a:avLst/>
          </a:prstGeom>
        </p:spPr>
      </p:pic>
      <p:pic>
        <p:nvPicPr>
          <p:cNvPr id="6" name="圖片 5"/>
          <p:cNvPicPr>
            <a:picLocks noChangeAspect="1"/>
          </p:cNvPicPr>
          <p:nvPr/>
        </p:nvPicPr>
        <p:blipFill>
          <a:blip r:embed="rId5"/>
          <a:stretch>
            <a:fillRect/>
          </a:stretch>
        </p:blipFill>
        <p:spPr>
          <a:xfrm>
            <a:off x="5952668" y="3829061"/>
            <a:ext cx="1964612" cy="2931226"/>
          </a:xfrm>
          <a:prstGeom prst="rect">
            <a:avLst/>
          </a:prstGeom>
        </p:spPr>
      </p:pic>
      <p:pic>
        <p:nvPicPr>
          <p:cNvPr id="7" name="圖片 6"/>
          <p:cNvPicPr>
            <a:picLocks noChangeAspect="1"/>
          </p:cNvPicPr>
          <p:nvPr/>
        </p:nvPicPr>
        <p:blipFill>
          <a:blip r:embed="rId6"/>
          <a:stretch>
            <a:fillRect/>
          </a:stretch>
        </p:blipFill>
        <p:spPr>
          <a:xfrm>
            <a:off x="8846778" y="3812553"/>
            <a:ext cx="2331736" cy="2916116"/>
          </a:xfrm>
          <a:prstGeom prst="rect">
            <a:avLst/>
          </a:prstGeom>
        </p:spPr>
      </p:pic>
      <p:sp>
        <p:nvSpPr>
          <p:cNvPr id="9" name="向右箭號 8"/>
          <p:cNvSpPr/>
          <p:nvPr/>
        </p:nvSpPr>
        <p:spPr>
          <a:xfrm>
            <a:off x="2441658" y="4987090"/>
            <a:ext cx="651264" cy="739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向右箭號 9"/>
          <p:cNvSpPr/>
          <p:nvPr/>
        </p:nvSpPr>
        <p:spPr>
          <a:xfrm>
            <a:off x="5139733" y="4978067"/>
            <a:ext cx="651264" cy="739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向右箭號 10"/>
          <p:cNvSpPr/>
          <p:nvPr/>
        </p:nvSpPr>
        <p:spPr>
          <a:xfrm>
            <a:off x="8036840" y="4987090"/>
            <a:ext cx="651264" cy="739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向右箭號 11"/>
          <p:cNvSpPr/>
          <p:nvPr/>
        </p:nvSpPr>
        <p:spPr>
          <a:xfrm>
            <a:off x="11337188" y="4900640"/>
            <a:ext cx="651264" cy="739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487605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523932" y="843670"/>
            <a:ext cx="7807935" cy="53586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The </a:t>
            </a:r>
            <a:r>
              <a:rPr lang="en-US" altLang="zh-CN" sz="3600" dirty="0" err="1">
                <a:solidFill>
                  <a:schemeClr val="bg1"/>
                </a:solidFill>
                <a:latin typeface="+mn-lt"/>
                <a:ea typeface="+mn-ea"/>
                <a:cs typeface="+mn-cs"/>
              </a:rPr>
              <a:t>Dagpo</a:t>
            </a:r>
            <a:r>
              <a:rPr lang="en-US" altLang="zh-CN" sz="3600" dirty="0">
                <a:solidFill>
                  <a:schemeClr val="bg1"/>
                </a:solidFill>
                <a:latin typeface="+mn-lt"/>
                <a:ea typeface="+mn-ea"/>
                <a:cs typeface="+mn-cs"/>
              </a:rPr>
              <a:t> Kagyu, founded by the monk </a:t>
            </a:r>
            <a:r>
              <a:rPr lang="en-US" altLang="zh-CN" sz="3600" dirty="0" err="1">
                <a:solidFill>
                  <a:schemeClr val="bg1"/>
                </a:solidFill>
                <a:latin typeface="+mn-lt"/>
                <a:ea typeface="+mn-ea"/>
                <a:cs typeface="+mn-cs"/>
              </a:rPr>
              <a:t>Gampopa</a:t>
            </a:r>
            <a:r>
              <a:rPr lang="en-US" altLang="zh-CN" sz="3600" dirty="0">
                <a:solidFill>
                  <a:schemeClr val="bg1"/>
                </a:solidFill>
                <a:latin typeface="+mn-lt"/>
                <a:ea typeface="+mn-ea"/>
                <a:cs typeface="+mn-cs"/>
              </a:rPr>
              <a:t> who merged </a:t>
            </a:r>
            <a:r>
              <a:rPr lang="en-US" altLang="zh-CN" sz="3600" dirty="0" err="1">
                <a:solidFill>
                  <a:schemeClr val="bg1"/>
                </a:solidFill>
                <a:latin typeface="+mn-lt"/>
                <a:ea typeface="+mn-ea"/>
                <a:cs typeface="+mn-cs"/>
              </a:rPr>
              <a:t>Marpa's</a:t>
            </a:r>
            <a:r>
              <a:rPr lang="en-US" altLang="zh-CN" sz="3600" dirty="0">
                <a:solidFill>
                  <a:schemeClr val="bg1"/>
                </a:solidFill>
                <a:latin typeface="+mn-lt"/>
                <a:ea typeface="+mn-ea"/>
                <a:cs typeface="+mn-cs"/>
              </a:rPr>
              <a:t> lineage teachings with the monastic Kadam tradition is today the most influential Kagyu sub grouping</a:t>
            </a:r>
            <a:r>
              <a:rPr lang="en-US" altLang="zh-CN" sz="3600" dirty="0" smtClean="0">
                <a:solidFill>
                  <a:schemeClr val="bg1"/>
                </a:solidFill>
                <a:latin typeface="+mn-lt"/>
                <a:ea typeface="+mn-ea"/>
                <a:cs typeface="+mn-cs"/>
              </a:rPr>
              <a:t>.</a:t>
            </a:r>
            <a:endParaRPr lang="en-US" altLang="zh-CN" sz="3600" i="1" dirty="0" smtClean="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8584669" y="1673868"/>
            <a:ext cx="2514415" cy="3589947"/>
          </a:xfrm>
          <a:prstGeom prst="rect">
            <a:avLst/>
          </a:prstGeom>
        </p:spPr>
      </p:pic>
    </p:spTree>
    <p:extLst>
      <p:ext uri="{BB962C8B-B14F-4D97-AF65-F5344CB8AC3E}">
        <p14:creationId xmlns:p14="http://schemas.microsoft.com/office/powerpoint/2010/main" val="27658623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2544495" y="872152"/>
            <a:ext cx="6689558" cy="11347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20000"/>
              </a:lnSpc>
              <a:buFont typeface="Wingdings" panose="05000000000000000000" pitchFamily="2" charset="2"/>
              <a:buChar char="l"/>
            </a:pPr>
            <a:r>
              <a:rPr lang="en-US" altLang="zh-CN" sz="3600" b="1" dirty="0" err="1" smtClean="0">
                <a:solidFill>
                  <a:schemeClr val="bg1"/>
                </a:solidFill>
                <a:latin typeface="+mn-lt"/>
                <a:ea typeface="+mn-ea"/>
                <a:cs typeface="+mn-cs"/>
              </a:rPr>
              <a:t>Sakya</a:t>
            </a:r>
            <a:r>
              <a:rPr lang="en-US" altLang="zh-CN" sz="3600" b="1" dirty="0" smtClean="0">
                <a:solidFill>
                  <a:schemeClr val="bg1"/>
                </a:solidFill>
                <a:latin typeface="+mn-lt"/>
                <a:ea typeface="+mn-ea"/>
                <a:cs typeface="+mn-cs"/>
              </a:rPr>
              <a:t> School (</a:t>
            </a:r>
            <a:r>
              <a:rPr lang="zh-CN" altLang="en-US" sz="3600" b="1" dirty="0" smtClean="0">
                <a:solidFill>
                  <a:schemeClr val="bg1"/>
                </a:solidFill>
                <a:latin typeface="+mn-lt"/>
                <a:ea typeface="+mn-ea"/>
                <a:cs typeface="+mn-cs"/>
              </a:rPr>
              <a:t>薩迦派</a:t>
            </a:r>
            <a:r>
              <a:rPr lang="en-US" altLang="zh-CN" sz="3600" b="1" dirty="0" smtClean="0">
                <a:solidFill>
                  <a:schemeClr val="bg1"/>
                </a:solidFill>
                <a:latin typeface="+mn-lt"/>
                <a:ea typeface="+mn-ea"/>
                <a:cs typeface="+mn-cs"/>
              </a:rPr>
              <a:t>; </a:t>
            </a:r>
            <a:r>
              <a:rPr lang="zh-CN" altLang="en-US" sz="3600" b="1" dirty="0" smtClean="0">
                <a:solidFill>
                  <a:schemeClr val="bg1"/>
                </a:solidFill>
                <a:latin typeface="+mn-lt"/>
                <a:ea typeface="+mn-ea"/>
                <a:cs typeface="+mn-cs"/>
              </a:rPr>
              <a:t>花教</a:t>
            </a:r>
            <a:r>
              <a:rPr lang="en-US" altLang="zh-CN" sz="3600" b="1" dirty="0" smtClean="0">
                <a:solidFill>
                  <a:schemeClr val="bg1"/>
                </a:solidFill>
                <a:latin typeface="+mn-lt"/>
                <a:ea typeface="+mn-ea"/>
                <a:cs typeface="+mn-cs"/>
              </a:rPr>
              <a:t>)</a:t>
            </a:r>
            <a:endParaRPr lang="en-US" altLang="zh-CN" sz="3600" b="1" dirty="0">
              <a:solidFill>
                <a:schemeClr val="bg1"/>
              </a:solidFill>
              <a:latin typeface="+mn-lt"/>
              <a:ea typeface="+mn-ea"/>
              <a:cs typeface="+mn-cs"/>
            </a:endParaRPr>
          </a:p>
        </p:txBody>
      </p:sp>
      <p:sp>
        <p:nvSpPr>
          <p:cNvPr id="6" name="標題 5"/>
          <p:cNvSpPr txBox="1">
            <a:spLocks/>
          </p:cNvSpPr>
          <p:nvPr/>
        </p:nvSpPr>
        <p:spPr>
          <a:xfrm>
            <a:off x="1036435" y="1792354"/>
            <a:ext cx="10840656" cy="44099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The </a:t>
            </a:r>
            <a:r>
              <a:rPr lang="en-US" altLang="zh-CN" sz="3600" dirty="0" err="1" smtClean="0">
                <a:solidFill>
                  <a:schemeClr val="bg1"/>
                </a:solidFill>
                <a:latin typeface="+mn-lt"/>
                <a:ea typeface="+mn-ea"/>
                <a:cs typeface="+mn-cs"/>
              </a:rPr>
              <a:t>Sakya</a:t>
            </a:r>
            <a:r>
              <a:rPr lang="en-US" altLang="zh-CN" sz="3600" dirty="0">
                <a:solidFill>
                  <a:schemeClr val="bg1"/>
                </a:solidFill>
                <a:latin typeface="+mn-lt"/>
                <a:ea typeface="+mn-ea"/>
                <a:cs typeface="+mn-cs"/>
              </a:rPr>
              <a:t> ("pale earth") school is one of four major schools of Tibetan Buddhism, the others being the Nyingma, Kagyu, and Gelug. It is one of the Red Hat Orders along with the Nyingma and Kagyu.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37466004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74320" y="527032"/>
            <a:ext cx="7571231" cy="623952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The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tradition developed during the second period of translation of Buddhist scripture from Sanskrit into Tibetan in the late 11th century. It was founded by </a:t>
            </a:r>
            <a:r>
              <a:rPr lang="en-US" altLang="zh-CN" sz="3600" dirty="0" err="1" smtClean="0">
                <a:solidFill>
                  <a:schemeClr val="bg1"/>
                </a:solidFill>
                <a:latin typeface="+mn-lt"/>
                <a:ea typeface="+mn-ea"/>
                <a:cs typeface="+mn-cs"/>
              </a:rPr>
              <a:t>Drogmi</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Lotsawa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Shakya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Yeshe</a:t>
            </a:r>
            <a:r>
              <a:rPr lang="en-US" altLang="zh-CN" sz="3600" dirty="0">
                <a:solidFill>
                  <a:schemeClr val="bg1"/>
                </a:solidFill>
                <a:latin typeface="+mn-lt"/>
                <a:ea typeface="+mn-ea"/>
                <a:cs typeface="+mn-cs"/>
              </a:rPr>
              <a:t> </a:t>
            </a:r>
          </a:p>
          <a:p>
            <a:pPr lvl="0">
              <a:lnSpc>
                <a:spcPct val="120000"/>
              </a:lnSpc>
            </a:pPr>
            <a:r>
              <a:rPr lang="en-US" altLang="zh-CN" sz="3600" dirty="0" smtClean="0">
                <a:solidFill>
                  <a:schemeClr val="bg1"/>
                </a:solidFill>
                <a:latin typeface="+mn-lt"/>
                <a:ea typeface="+mn-ea"/>
                <a:cs typeface="+mn-cs"/>
              </a:rPr>
              <a:t>(953-1050 or 1072;</a:t>
            </a:r>
            <a:r>
              <a:rPr lang="zh-TW" altLang="en-US" sz="3600" dirty="0">
                <a:solidFill>
                  <a:schemeClr val="bg1"/>
                </a:solidFill>
                <a:latin typeface="+mn-lt"/>
                <a:ea typeface="+mn-ea"/>
                <a:cs typeface="+mn-cs"/>
              </a:rPr>
              <a:t>卓彌</a:t>
            </a:r>
            <a:r>
              <a:rPr lang="en-US" altLang="zh-TW" sz="3600" dirty="0">
                <a:solidFill>
                  <a:schemeClr val="bg1"/>
                </a:solidFill>
                <a:latin typeface="+mn-lt"/>
                <a:ea typeface="+mn-ea"/>
                <a:cs typeface="+mn-cs"/>
              </a:rPr>
              <a:t>·</a:t>
            </a:r>
            <a:r>
              <a:rPr lang="zh-TW" altLang="en-US" sz="3600" dirty="0">
                <a:solidFill>
                  <a:schemeClr val="bg1"/>
                </a:solidFill>
                <a:latin typeface="+mn-lt"/>
                <a:ea typeface="+mn-ea"/>
                <a:cs typeface="+mn-cs"/>
              </a:rPr>
              <a:t>釋迦益希</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 famous scholar and translator who had studied at the </a:t>
            </a:r>
            <a:r>
              <a:rPr lang="en-US" altLang="zh-CN" sz="3600" dirty="0" err="1">
                <a:solidFill>
                  <a:schemeClr val="bg1"/>
                </a:solidFill>
                <a:latin typeface="+mn-lt"/>
                <a:ea typeface="+mn-ea"/>
                <a:cs typeface="+mn-cs"/>
              </a:rPr>
              <a:t>Vikramashila</a:t>
            </a:r>
            <a:r>
              <a:rPr lang="en-US" altLang="zh-CN" sz="3600" dirty="0">
                <a:solidFill>
                  <a:schemeClr val="bg1"/>
                </a:solidFill>
                <a:latin typeface="+mn-lt"/>
                <a:ea typeface="+mn-ea"/>
                <a:cs typeface="+mn-cs"/>
              </a:rPr>
              <a:t> directly under </a:t>
            </a:r>
            <a:r>
              <a:rPr lang="en-US" altLang="zh-CN" sz="3600" dirty="0" err="1">
                <a:solidFill>
                  <a:schemeClr val="bg1"/>
                </a:solidFill>
                <a:latin typeface="+mn-lt"/>
                <a:ea typeface="+mn-ea"/>
                <a:cs typeface="+mn-cs"/>
              </a:rPr>
              <a:t>Naropa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Ratnākaraśānti</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Vagishvakirti</a:t>
            </a:r>
            <a:r>
              <a:rPr lang="en-US" altLang="zh-CN" sz="3600" dirty="0">
                <a:solidFill>
                  <a:schemeClr val="bg1"/>
                </a:solidFill>
                <a:latin typeface="+mn-lt"/>
                <a:ea typeface="+mn-ea"/>
                <a:cs typeface="+mn-cs"/>
              </a:rPr>
              <a:t> and other great </a:t>
            </a:r>
            <a:r>
              <a:rPr lang="en-US" altLang="zh-CN" sz="3600" dirty="0" err="1">
                <a:solidFill>
                  <a:schemeClr val="bg1"/>
                </a:solidFill>
                <a:latin typeface="+mn-lt"/>
                <a:ea typeface="+mn-ea"/>
                <a:cs typeface="+mn-cs"/>
              </a:rPr>
              <a:t>panditas</a:t>
            </a:r>
            <a:r>
              <a:rPr lang="en-US" altLang="zh-CN" sz="3600" dirty="0">
                <a:solidFill>
                  <a:schemeClr val="bg1"/>
                </a:solidFill>
                <a:latin typeface="+mn-lt"/>
                <a:ea typeface="+mn-ea"/>
                <a:cs typeface="+mn-cs"/>
              </a:rPr>
              <a:t> from India for twelve years.</a:t>
            </a:r>
            <a:endParaRPr lang="en-US" altLang="zh-CN" sz="3600" dirty="0" smtClean="0">
              <a:solidFill>
                <a:schemeClr val="bg1"/>
              </a:solidFill>
              <a:latin typeface="+mn-lt"/>
              <a:ea typeface="+mn-ea"/>
              <a:cs typeface="+mn-cs"/>
            </a:endParaRPr>
          </a:p>
          <a:p>
            <a:pPr lvl="0">
              <a:lnSpc>
                <a:spcPct val="120000"/>
              </a:lnSpc>
            </a:pPr>
            <a:endParaRPr lang="en-US" altLang="zh-CN" sz="3600" dirty="0">
              <a:solidFill>
                <a:schemeClr val="bg1"/>
              </a:solidFill>
              <a:latin typeface="+mn-lt"/>
              <a:ea typeface="+mn-ea"/>
              <a:cs typeface="+mn-cs"/>
            </a:endParaRPr>
          </a:p>
        </p:txBody>
      </p:sp>
      <p:sp>
        <p:nvSpPr>
          <p:cNvPr id="6" name="文字方塊 5"/>
          <p:cNvSpPr txBox="1"/>
          <p:nvPr/>
        </p:nvSpPr>
        <p:spPr>
          <a:xfrm>
            <a:off x="8335247" y="5444289"/>
            <a:ext cx="3308684" cy="954107"/>
          </a:xfrm>
          <a:prstGeom prst="rect">
            <a:avLst/>
          </a:prstGeom>
          <a:noFill/>
        </p:spPr>
        <p:txBody>
          <a:bodyPr wrap="square" rtlCol="0">
            <a:spAutoFit/>
          </a:bodyPr>
          <a:lstStyle/>
          <a:p>
            <a:r>
              <a:rPr lang="en-US" altLang="zh-CN" sz="2800" dirty="0" err="1">
                <a:solidFill>
                  <a:schemeClr val="bg1"/>
                </a:solidFill>
              </a:rPr>
              <a:t>Drogmi</a:t>
            </a:r>
            <a:r>
              <a:rPr lang="en-US" altLang="zh-CN" sz="2800" dirty="0">
                <a:solidFill>
                  <a:schemeClr val="bg1"/>
                </a:solidFill>
              </a:rPr>
              <a:t> </a:t>
            </a:r>
            <a:r>
              <a:rPr lang="en-US" altLang="zh-CN" sz="2800" dirty="0" err="1">
                <a:solidFill>
                  <a:schemeClr val="bg1"/>
                </a:solidFill>
              </a:rPr>
              <a:t>Lotsawa</a:t>
            </a:r>
            <a:r>
              <a:rPr lang="en-US" altLang="zh-CN" sz="2800" dirty="0">
                <a:solidFill>
                  <a:schemeClr val="bg1"/>
                </a:solidFill>
              </a:rPr>
              <a:t> </a:t>
            </a:r>
            <a:r>
              <a:rPr lang="en-US" altLang="zh-CN" sz="2800" dirty="0" err="1">
                <a:solidFill>
                  <a:schemeClr val="bg1"/>
                </a:solidFill>
              </a:rPr>
              <a:t>Shakya</a:t>
            </a:r>
            <a:r>
              <a:rPr lang="en-US" altLang="zh-CN" sz="2800" dirty="0">
                <a:solidFill>
                  <a:schemeClr val="bg1"/>
                </a:solidFill>
              </a:rPr>
              <a:t> </a:t>
            </a:r>
            <a:r>
              <a:rPr lang="en-US" altLang="zh-CN" sz="2800" dirty="0" err="1">
                <a:solidFill>
                  <a:schemeClr val="bg1"/>
                </a:solidFill>
              </a:rPr>
              <a:t>Yeshe</a:t>
            </a:r>
            <a:r>
              <a:rPr lang="en-US" altLang="zh-CN" sz="2800" dirty="0">
                <a:solidFill>
                  <a:schemeClr val="bg1"/>
                </a:solidFill>
              </a:rPr>
              <a:t> </a:t>
            </a:r>
            <a:endParaRPr lang="zh-CN" altLang="en-US" sz="2800" dirty="0">
              <a:solidFill>
                <a:schemeClr val="bg1"/>
              </a:solidFill>
            </a:endParaRPr>
          </a:p>
        </p:txBody>
      </p:sp>
      <p:pic>
        <p:nvPicPr>
          <p:cNvPr id="7" name="圖片 6"/>
          <p:cNvPicPr>
            <a:picLocks noChangeAspect="1"/>
          </p:cNvPicPr>
          <p:nvPr/>
        </p:nvPicPr>
        <p:blipFill>
          <a:blip r:embed="rId3"/>
          <a:stretch>
            <a:fillRect/>
          </a:stretch>
        </p:blipFill>
        <p:spPr>
          <a:xfrm>
            <a:off x="7962028" y="631400"/>
            <a:ext cx="3681903" cy="4728668"/>
          </a:xfrm>
          <a:prstGeom prst="rect">
            <a:avLst/>
          </a:prstGeom>
        </p:spPr>
      </p:pic>
    </p:spTree>
    <p:extLst>
      <p:ext uri="{BB962C8B-B14F-4D97-AF65-F5344CB8AC3E}">
        <p14:creationId xmlns:p14="http://schemas.microsoft.com/office/powerpoint/2010/main" val="25385720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72979" y="1192355"/>
            <a:ext cx="8278988" cy="58052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200"/>
              </a:spcAft>
            </a:pPr>
            <a:r>
              <a:rPr lang="en-US" altLang="zh-CN" sz="3000" dirty="0" smtClean="0">
                <a:solidFill>
                  <a:schemeClr val="bg1"/>
                </a:solidFill>
                <a:latin typeface="+mn-lt"/>
                <a:ea typeface="+mn-ea"/>
                <a:cs typeface="+mn-cs"/>
              </a:rPr>
              <a:t>The </a:t>
            </a:r>
            <a:r>
              <a:rPr lang="en-US" altLang="zh-CN" sz="3000" dirty="0">
                <a:solidFill>
                  <a:schemeClr val="bg1"/>
                </a:solidFill>
                <a:latin typeface="+mn-lt"/>
                <a:ea typeface="+mn-ea"/>
                <a:cs typeface="+mn-cs"/>
              </a:rPr>
              <a:t>tradition was established by the "Five Venerable Supreme Masters" starting with the grandson of </a:t>
            </a:r>
            <a:r>
              <a:rPr lang="en-US" altLang="zh-CN" sz="3000" dirty="0" err="1">
                <a:solidFill>
                  <a:schemeClr val="bg1"/>
                </a:solidFill>
                <a:latin typeface="+mn-lt"/>
                <a:ea typeface="+mn-ea"/>
                <a:cs typeface="+mn-cs"/>
              </a:rPr>
              <a:t>Khonchog</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Gyalpo</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Sachen</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Kunga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Nyingpo</a:t>
            </a:r>
            <a:r>
              <a:rPr lang="en-US" altLang="zh-CN" sz="3000" dirty="0">
                <a:solidFill>
                  <a:schemeClr val="bg1"/>
                </a:solidFill>
                <a:latin typeface="+mn-lt"/>
                <a:ea typeface="+mn-ea"/>
                <a:cs typeface="+mn-cs"/>
              </a:rPr>
              <a:t>, who became known as </a:t>
            </a:r>
            <a:r>
              <a:rPr lang="en-US" altLang="zh-CN" sz="3000" dirty="0" err="1">
                <a:solidFill>
                  <a:schemeClr val="bg1"/>
                </a:solidFill>
                <a:latin typeface="+mn-lt"/>
                <a:ea typeface="+mn-ea"/>
                <a:cs typeface="+mn-cs"/>
              </a:rPr>
              <a:t>Sachen</a:t>
            </a:r>
            <a:r>
              <a:rPr lang="en-US" altLang="zh-CN" sz="3000" dirty="0">
                <a:solidFill>
                  <a:schemeClr val="bg1"/>
                </a:solidFill>
                <a:latin typeface="+mn-lt"/>
                <a:ea typeface="+mn-ea"/>
                <a:cs typeface="+mn-cs"/>
              </a:rPr>
              <a:t>, or "Great </a:t>
            </a:r>
            <a:r>
              <a:rPr lang="en-US" altLang="zh-CN" sz="3000" dirty="0" err="1">
                <a:solidFill>
                  <a:schemeClr val="bg1"/>
                </a:solidFill>
                <a:latin typeface="+mn-lt"/>
                <a:ea typeface="+mn-ea"/>
                <a:cs typeface="+mn-cs"/>
              </a:rPr>
              <a:t>Sakyapa</a:t>
            </a:r>
            <a:r>
              <a:rPr lang="en-US" altLang="zh-CN" sz="3000" dirty="0" smtClean="0">
                <a:solidFill>
                  <a:schemeClr val="bg1"/>
                </a:solidFill>
                <a:latin typeface="+mn-lt"/>
                <a:ea typeface="+mn-ea"/>
                <a:cs typeface="+mn-cs"/>
              </a:rPr>
              <a:t>": </a:t>
            </a:r>
            <a:endParaRPr lang="en-US" altLang="zh-CN" sz="3000" dirty="0">
              <a:solidFill>
                <a:schemeClr val="bg1"/>
              </a:solidFill>
              <a:latin typeface="+mn-lt"/>
              <a:ea typeface="+mn-ea"/>
              <a:cs typeface="+mn-cs"/>
            </a:endParaRPr>
          </a:p>
          <a:p>
            <a:pPr lvl="0">
              <a:lnSpc>
                <a:spcPct val="120000"/>
              </a:lnSpc>
            </a:pPr>
            <a:r>
              <a:rPr lang="en-US" altLang="zh-CN" sz="3000" dirty="0" smtClean="0">
                <a:solidFill>
                  <a:schemeClr val="bg1"/>
                </a:solidFill>
                <a:latin typeface="+mn-lt"/>
                <a:ea typeface="+mn-ea"/>
                <a:cs typeface="+mn-cs"/>
              </a:rPr>
              <a:t>1) </a:t>
            </a:r>
            <a:r>
              <a:rPr lang="en-US" altLang="zh-CN" sz="3000" dirty="0" err="1" smtClean="0">
                <a:solidFill>
                  <a:schemeClr val="bg1"/>
                </a:solidFill>
                <a:latin typeface="+mn-lt"/>
                <a:ea typeface="+mn-ea"/>
                <a:cs typeface="+mn-cs"/>
              </a:rPr>
              <a:t>Sachen</a:t>
            </a:r>
            <a:r>
              <a:rPr lang="en-US" altLang="zh-CN" sz="3000" dirty="0" smtClean="0">
                <a:solidFill>
                  <a:schemeClr val="bg1"/>
                </a:solidFill>
                <a:latin typeface="+mn-lt"/>
                <a:ea typeface="+mn-ea"/>
                <a:cs typeface="+mn-cs"/>
              </a:rPr>
              <a:t> </a:t>
            </a:r>
            <a:r>
              <a:rPr lang="en-US" altLang="zh-CN" sz="3000" dirty="0" err="1">
                <a:solidFill>
                  <a:schemeClr val="bg1"/>
                </a:solidFill>
                <a:latin typeface="+mn-lt"/>
                <a:ea typeface="+mn-ea"/>
                <a:cs typeface="+mn-cs"/>
              </a:rPr>
              <a:t>Kunga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Nyingpo</a:t>
            </a:r>
            <a:r>
              <a:rPr lang="en-US" altLang="zh-CN" sz="3000" dirty="0">
                <a:solidFill>
                  <a:schemeClr val="bg1"/>
                </a:solidFill>
                <a:latin typeface="+mn-lt"/>
                <a:ea typeface="+mn-ea"/>
                <a:cs typeface="+mn-cs"/>
              </a:rPr>
              <a:t> (1092–1158)</a:t>
            </a:r>
          </a:p>
          <a:p>
            <a:pPr lvl="0">
              <a:lnSpc>
                <a:spcPct val="120000"/>
              </a:lnSpc>
            </a:pPr>
            <a:r>
              <a:rPr lang="en-US" altLang="zh-CN" sz="3000" dirty="0" smtClean="0">
                <a:solidFill>
                  <a:schemeClr val="bg1"/>
                </a:solidFill>
                <a:latin typeface="+mn-lt"/>
                <a:ea typeface="+mn-ea"/>
                <a:cs typeface="+mn-cs"/>
              </a:rPr>
              <a:t>2) </a:t>
            </a:r>
            <a:r>
              <a:rPr lang="en-US" altLang="zh-CN" sz="3000" dirty="0" err="1" smtClean="0">
                <a:solidFill>
                  <a:schemeClr val="bg1"/>
                </a:solidFill>
                <a:latin typeface="+mn-lt"/>
                <a:ea typeface="+mn-ea"/>
                <a:cs typeface="+mn-cs"/>
              </a:rPr>
              <a:t>Sonam</a:t>
            </a:r>
            <a:r>
              <a:rPr lang="en-US" altLang="zh-CN" sz="3000" dirty="0" smtClean="0">
                <a:solidFill>
                  <a:schemeClr val="bg1"/>
                </a:solidFill>
                <a:latin typeface="+mn-lt"/>
                <a:ea typeface="+mn-ea"/>
                <a:cs typeface="+mn-cs"/>
              </a:rPr>
              <a:t> </a:t>
            </a:r>
            <a:r>
              <a:rPr lang="en-US" altLang="zh-CN" sz="3000" dirty="0" err="1">
                <a:solidFill>
                  <a:schemeClr val="bg1"/>
                </a:solidFill>
                <a:latin typeface="+mn-lt"/>
                <a:ea typeface="+mn-ea"/>
                <a:cs typeface="+mn-cs"/>
              </a:rPr>
              <a:t>Tsemo</a:t>
            </a:r>
            <a:r>
              <a:rPr lang="en-US" altLang="zh-CN" sz="3000" dirty="0">
                <a:solidFill>
                  <a:schemeClr val="bg1"/>
                </a:solidFill>
                <a:latin typeface="+mn-lt"/>
                <a:ea typeface="+mn-ea"/>
                <a:cs typeface="+mn-cs"/>
              </a:rPr>
              <a:t> (1142–1182)</a:t>
            </a:r>
          </a:p>
          <a:p>
            <a:pPr lvl="0">
              <a:lnSpc>
                <a:spcPct val="120000"/>
              </a:lnSpc>
            </a:pPr>
            <a:r>
              <a:rPr lang="en-US" altLang="zh-CN" sz="3000" dirty="0" smtClean="0">
                <a:solidFill>
                  <a:schemeClr val="bg1"/>
                </a:solidFill>
                <a:latin typeface="+mn-lt"/>
                <a:ea typeface="+mn-ea"/>
                <a:cs typeface="+mn-cs"/>
              </a:rPr>
              <a:t>3) </a:t>
            </a:r>
            <a:r>
              <a:rPr lang="en-US" altLang="zh-CN" sz="3000" dirty="0" err="1" smtClean="0">
                <a:solidFill>
                  <a:schemeClr val="bg1"/>
                </a:solidFill>
                <a:latin typeface="+mn-lt"/>
                <a:ea typeface="+mn-ea"/>
                <a:cs typeface="+mn-cs"/>
              </a:rPr>
              <a:t>Jetsun</a:t>
            </a:r>
            <a:r>
              <a:rPr lang="en-US" altLang="zh-CN" sz="3000" dirty="0" smtClean="0">
                <a:solidFill>
                  <a:schemeClr val="bg1"/>
                </a:solidFill>
                <a:latin typeface="+mn-lt"/>
                <a:ea typeface="+mn-ea"/>
                <a:cs typeface="+mn-cs"/>
              </a:rPr>
              <a:t> </a:t>
            </a:r>
            <a:r>
              <a:rPr lang="en-US" altLang="zh-CN" sz="3000" dirty="0" err="1">
                <a:solidFill>
                  <a:schemeClr val="bg1"/>
                </a:solidFill>
                <a:latin typeface="+mn-lt"/>
                <a:ea typeface="+mn-ea"/>
                <a:cs typeface="+mn-cs"/>
              </a:rPr>
              <a:t>Dragpa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Gyaltsen</a:t>
            </a:r>
            <a:r>
              <a:rPr lang="en-US" altLang="zh-CN" sz="3000" dirty="0">
                <a:solidFill>
                  <a:schemeClr val="bg1"/>
                </a:solidFill>
                <a:latin typeface="+mn-lt"/>
                <a:ea typeface="+mn-ea"/>
                <a:cs typeface="+mn-cs"/>
              </a:rPr>
              <a:t> (1147–1216)</a:t>
            </a:r>
          </a:p>
          <a:p>
            <a:pPr lvl="0">
              <a:lnSpc>
                <a:spcPct val="120000"/>
              </a:lnSpc>
            </a:pPr>
            <a:r>
              <a:rPr lang="en-US" altLang="zh-CN" sz="3000" dirty="0" smtClean="0">
                <a:solidFill>
                  <a:schemeClr val="bg1"/>
                </a:solidFill>
                <a:latin typeface="+mn-lt"/>
                <a:ea typeface="+mn-ea"/>
                <a:cs typeface="+mn-cs"/>
              </a:rPr>
              <a:t>4) </a:t>
            </a:r>
            <a:r>
              <a:rPr lang="en-US" altLang="zh-CN" sz="3000" dirty="0" err="1" smtClean="0">
                <a:solidFill>
                  <a:schemeClr val="bg1"/>
                </a:solidFill>
                <a:latin typeface="+mn-lt"/>
                <a:ea typeface="+mn-ea"/>
                <a:cs typeface="+mn-cs"/>
              </a:rPr>
              <a:t>Sakya</a:t>
            </a:r>
            <a:r>
              <a:rPr lang="en-US" altLang="zh-CN" sz="3000" dirty="0" smtClean="0">
                <a:solidFill>
                  <a:schemeClr val="bg1"/>
                </a:solidFill>
                <a:latin typeface="+mn-lt"/>
                <a:ea typeface="+mn-ea"/>
                <a:cs typeface="+mn-cs"/>
              </a:rPr>
              <a:t> </a:t>
            </a:r>
            <a:r>
              <a:rPr lang="en-US" altLang="zh-CN" sz="3000" dirty="0" err="1">
                <a:solidFill>
                  <a:schemeClr val="bg1"/>
                </a:solidFill>
                <a:latin typeface="+mn-lt"/>
                <a:ea typeface="+mn-ea"/>
                <a:cs typeface="+mn-cs"/>
              </a:rPr>
              <a:t>Pandita</a:t>
            </a:r>
            <a:r>
              <a:rPr lang="en-US" altLang="zh-CN" sz="3000" dirty="0">
                <a:solidFill>
                  <a:schemeClr val="bg1"/>
                </a:solidFill>
                <a:latin typeface="+mn-lt"/>
                <a:ea typeface="+mn-ea"/>
                <a:cs typeface="+mn-cs"/>
              </a:rPr>
              <a:t> (1182–1251)</a:t>
            </a:r>
          </a:p>
          <a:p>
            <a:pPr lvl="0">
              <a:lnSpc>
                <a:spcPct val="120000"/>
              </a:lnSpc>
            </a:pPr>
            <a:r>
              <a:rPr lang="en-US" altLang="zh-CN" sz="3000" dirty="0" smtClean="0">
                <a:solidFill>
                  <a:schemeClr val="bg1"/>
                </a:solidFill>
                <a:latin typeface="+mn-lt"/>
                <a:ea typeface="+mn-ea"/>
                <a:cs typeface="+mn-cs"/>
              </a:rPr>
              <a:t>5) </a:t>
            </a:r>
            <a:r>
              <a:rPr lang="en-US" altLang="zh-CN" sz="3000" dirty="0" err="1" smtClean="0">
                <a:solidFill>
                  <a:schemeClr val="bg1"/>
                </a:solidFill>
                <a:latin typeface="+mn-lt"/>
                <a:ea typeface="+mn-ea"/>
                <a:cs typeface="+mn-cs"/>
              </a:rPr>
              <a:t>Drogön</a:t>
            </a:r>
            <a:r>
              <a:rPr lang="en-US" altLang="zh-CN" sz="3000" dirty="0" smtClean="0">
                <a:solidFill>
                  <a:schemeClr val="bg1"/>
                </a:solidFill>
                <a:latin typeface="+mn-lt"/>
                <a:ea typeface="+mn-ea"/>
                <a:cs typeface="+mn-cs"/>
              </a:rPr>
              <a:t> </a:t>
            </a:r>
            <a:r>
              <a:rPr lang="en-US" altLang="zh-CN" sz="3000" dirty="0" err="1">
                <a:solidFill>
                  <a:schemeClr val="bg1"/>
                </a:solidFill>
                <a:latin typeface="+mn-lt"/>
                <a:ea typeface="+mn-ea"/>
                <a:cs typeface="+mn-cs"/>
              </a:rPr>
              <a:t>Chögyal</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Phagpa</a:t>
            </a:r>
            <a:r>
              <a:rPr lang="en-US" altLang="zh-CN" sz="3000" dirty="0">
                <a:solidFill>
                  <a:schemeClr val="bg1"/>
                </a:solidFill>
                <a:latin typeface="+mn-lt"/>
                <a:ea typeface="+mn-ea"/>
                <a:cs typeface="+mn-cs"/>
              </a:rPr>
              <a:t> (1235–1280)</a:t>
            </a:r>
          </a:p>
        </p:txBody>
      </p:sp>
      <p:pic>
        <p:nvPicPr>
          <p:cNvPr id="5" name="圖片 4"/>
          <p:cNvPicPr>
            <a:picLocks noChangeAspect="1"/>
          </p:cNvPicPr>
          <p:nvPr/>
        </p:nvPicPr>
        <p:blipFill>
          <a:blip r:embed="rId3"/>
          <a:stretch>
            <a:fillRect/>
          </a:stretch>
        </p:blipFill>
        <p:spPr>
          <a:xfrm>
            <a:off x="8507588" y="2270411"/>
            <a:ext cx="3399706" cy="3925852"/>
          </a:xfrm>
          <a:prstGeom prst="rect">
            <a:avLst/>
          </a:prstGeom>
        </p:spPr>
      </p:pic>
      <p:sp>
        <p:nvSpPr>
          <p:cNvPr id="6" name="標題 5"/>
          <p:cNvSpPr txBox="1">
            <a:spLocks/>
          </p:cNvSpPr>
          <p:nvPr/>
        </p:nvSpPr>
        <p:spPr>
          <a:xfrm>
            <a:off x="450782" y="547437"/>
            <a:ext cx="11135627" cy="12898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10000"/>
              </a:lnSpc>
            </a:pPr>
            <a:r>
              <a:rPr lang="en-US" altLang="zh-CN" sz="3000" dirty="0" err="1">
                <a:solidFill>
                  <a:schemeClr val="bg1"/>
                </a:solidFill>
                <a:latin typeface="+mn-lt"/>
                <a:ea typeface="+mn-ea"/>
                <a:cs typeface="+mn-cs"/>
              </a:rPr>
              <a:t>Khon</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Konchog</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Gyalpo</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1034-1102; </a:t>
            </a:r>
            <a:r>
              <a:rPr lang="zh-CN" altLang="en-US" sz="3000" dirty="0" smtClean="0">
                <a:solidFill>
                  <a:schemeClr val="bg1"/>
                </a:solidFill>
                <a:latin typeface="+mn-lt"/>
                <a:ea typeface="+mn-ea"/>
                <a:cs typeface="+mn-cs"/>
              </a:rPr>
              <a:t>昆</a:t>
            </a:r>
            <a:r>
              <a:rPr lang="en-US" altLang="zh-CN" sz="3000" dirty="0">
                <a:solidFill>
                  <a:schemeClr val="bg1"/>
                </a:solidFill>
                <a:latin typeface="+mn-lt"/>
                <a:ea typeface="+mn-ea"/>
                <a:cs typeface="+mn-cs"/>
              </a:rPr>
              <a:t>·</a:t>
            </a:r>
            <a:r>
              <a:rPr lang="zh-CN" altLang="en-US" sz="3000" dirty="0">
                <a:solidFill>
                  <a:schemeClr val="bg1"/>
                </a:solidFill>
                <a:latin typeface="+mn-lt"/>
                <a:ea typeface="+mn-ea"/>
                <a:cs typeface="+mn-cs"/>
              </a:rPr>
              <a:t>貢卻傑波</a:t>
            </a:r>
            <a:r>
              <a:rPr lang="en-US" altLang="zh-CN" sz="3000" dirty="0" smtClean="0">
                <a:solidFill>
                  <a:schemeClr val="bg1"/>
                </a:solidFill>
                <a:latin typeface="+mn-lt"/>
                <a:ea typeface="+mn-ea"/>
                <a:cs typeface="+mn-cs"/>
              </a:rPr>
              <a:t>) became </a:t>
            </a:r>
            <a:r>
              <a:rPr lang="en-US" altLang="zh-CN" sz="3000" dirty="0" err="1">
                <a:solidFill>
                  <a:schemeClr val="bg1"/>
                </a:solidFill>
                <a:latin typeface="+mn-lt"/>
                <a:ea typeface="+mn-ea"/>
                <a:cs typeface="+mn-cs"/>
              </a:rPr>
              <a:t>Drogmi's</a:t>
            </a:r>
            <a:r>
              <a:rPr lang="en-US" altLang="zh-CN" sz="3000" dirty="0">
                <a:solidFill>
                  <a:schemeClr val="bg1"/>
                </a:solidFill>
                <a:latin typeface="+mn-lt"/>
                <a:ea typeface="+mn-ea"/>
                <a:cs typeface="+mn-cs"/>
              </a:rPr>
              <a:t> disciple on the advice of his elder brother</a:t>
            </a:r>
            <a:r>
              <a:rPr lang="en-US" altLang="zh-CN" sz="3000" dirty="0" smtClean="0">
                <a:solidFill>
                  <a:schemeClr val="bg1"/>
                </a:solidFill>
                <a:latin typeface="+mn-lt"/>
                <a:ea typeface="+mn-ea"/>
                <a:cs typeface="+mn-cs"/>
              </a:rPr>
              <a:t>.</a:t>
            </a:r>
          </a:p>
          <a:p>
            <a:pPr lvl="0">
              <a:lnSpc>
                <a:spcPct val="120000"/>
              </a:lnSpc>
            </a:pPr>
            <a:endParaRPr lang="en-US" altLang="zh-CN" sz="3000" dirty="0">
              <a:solidFill>
                <a:schemeClr val="bg1"/>
              </a:solidFill>
              <a:latin typeface="+mn-lt"/>
              <a:ea typeface="+mn-ea"/>
              <a:cs typeface="+mn-cs"/>
            </a:endParaRPr>
          </a:p>
        </p:txBody>
      </p:sp>
    </p:spTree>
    <p:extLst>
      <p:ext uri="{BB962C8B-B14F-4D97-AF65-F5344CB8AC3E}">
        <p14:creationId xmlns:p14="http://schemas.microsoft.com/office/powerpoint/2010/main" val="1156481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83530" y="527574"/>
            <a:ext cx="8608595" cy="58052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lvl="0" indent="-457200">
              <a:lnSpc>
                <a:spcPct val="120000"/>
              </a:lnSpc>
              <a:spcAft>
                <a:spcPts val="1200"/>
              </a:spcAft>
              <a:buFont typeface="Wingdings" panose="05000000000000000000" pitchFamily="2" charset="2"/>
              <a:buChar char="ü"/>
            </a:pPr>
            <a:r>
              <a:rPr lang="en-US" altLang="zh-CN" sz="3000" b="1" u="sng" dirty="0" smtClean="0">
                <a:solidFill>
                  <a:schemeClr val="bg1"/>
                </a:solidFill>
                <a:latin typeface="+mn-lt"/>
                <a:ea typeface="+mn-ea"/>
                <a:cs typeface="+mn-cs"/>
              </a:rPr>
              <a:t>Teachings</a:t>
            </a:r>
          </a:p>
          <a:p>
            <a:pPr lvl="0">
              <a:lnSpc>
                <a:spcPct val="120000"/>
              </a:lnSpc>
              <a:spcAft>
                <a:spcPts val="1200"/>
              </a:spcAft>
            </a:pPr>
            <a:r>
              <a:rPr lang="en-US" altLang="zh-CN" sz="3000" dirty="0" err="1" smtClean="0">
                <a:solidFill>
                  <a:schemeClr val="bg1"/>
                </a:solidFill>
                <a:latin typeface="+mn-lt"/>
                <a:ea typeface="+mn-ea"/>
                <a:cs typeface="+mn-cs"/>
              </a:rPr>
              <a:t>Sachen</a:t>
            </a:r>
            <a:r>
              <a:rPr lang="en-US" altLang="zh-CN" sz="3000" dirty="0">
                <a:solidFill>
                  <a:schemeClr val="bg1"/>
                </a:solidFill>
                <a:latin typeface="+mn-lt"/>
                <a:ea typeface="+mn-ea"/>
                <a:cs typeface="+mn-cs"/>
              </a:rPr>
              <a:t>, the first of the five supreme masters, inherited a wealth of tantric doctrines from numerous Tibetan translators or </a:t>
            </a:r>
            <a:r>
              <a:rPr lang="en-US" altLang="zh-CN" sz="3000" dirty="0" smtClean="0">
                <a:solidFill>
                  <a:schemeClr val="bg1"/>
                </a:solidFill>
                <a:latin typeface="+mn-lt"/>
                <a:ea typeface="+mn-ea"/>
                <a:cs typeface="+mn-cs"/>
              </a:rPr>
              <a:t>“</a:t>
            </a:r>
            <a:r>
              <a:rPr lang="en-US" altLang="zh-CN" sz="3000" dirty="0" err="1" smtClean="0">
                <a:solidFill>
                  <a:schemeClr val="bg1"/>
                </a:solidFill>
                <a:latin typeface="+mn-lt"/>
                <a:ea typeface="+mn-ea"/>
                <a:cs typeface="+mn-cs"/>
              </a:rPr>
              <a:t>lotsawas</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who had visited India: most importantly </a:t>
            </a:r>
            <a:r>
              <a:rPr lang="en-US" altLang="zh-CN" sz="3000" dirty="0" err="1">
                <a:solidFill>
                  <a:schemeClr val="bg1"/>
                </a:solidFill>
                <a:latin typeface="+mn-lt"/>
                <a:ea typeface="+mn-ea"/>
                <a:cs typeface="+mn-cs"/>
              </a:rPr>
              <a:t>Drokmi</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Lotsawa</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Bari </a:t>
            </a:r>
            <a:r>
              <a:rPr lang="en-US" altLang="zh-CN" sz="3000" dirty="0" err="1">
                <a:solidFill>
                  <a:schemeClr val="bg1"/>
                </a:solidFill>
                <a:latin typeface="+mn-lt"/>
                <a:ea typeface="+mn-ea"/>
                <a:cs typeface="+mn-cs"/>
              </a:rPr>
              <a:t>Lotsawa</a:t>
            </a:r>
            <a:r>
              <a:rPr lang="en-US" altLang="zh-CN" sz="3000" dirty="0">
                <a:solidFill>
                  <a:schemeClr val="bg1"/>
                </a:solidFill>
                <a:latin typeface="+mn-lt"/>
                <a:ea typeface="+mn-ea"/>
                <a:cs typeface="+mn-cs"/>
              </a:rPr>
              <a:t> and Mal </a:t>
            </a:r>
            <a:r>
              <a:rPr lang="en-US" altLang="zh-CN" sz="3000" dirty="0" err="1" smtClean="0">
                <a:solidFill>
                  <a:schemeClr val="bg1"/>
                </a:solidFill>
                <a:latin typeface="+mn-lt"/>
                <a:ea typeface="+mn-ea"/>
                <a:cs typeface="+mn-cs"/>
              </a:rPr>
              <a:t>Lotsawa</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From </a:t>
            </a:r>
            <a:r>
              <a:rPr lang="en-US" altLang="zh-CN" sz="3000" dirty="0" err="1">
                <a:solidFill>
                  <a:schemeClr val="bg1"/>
                </a:solidFill>
                <a:latin typeface="+mn-lt"/>
                <a:ea typeface="+mn-ea"/>
                <a:cs typeface="+mn-cs"/>
              </a:rPr>
              <a:t>Drokmi</a:t>
            </a:r>
            <a:r>
              <a:rPr lang="en-US" altLang="zh-CN" sz="3000" dirty="0">
                <a:solidFill>
                  <a:schemeClr val="bg1"/>
                </a:solidFill>
                <a:latin typeface="+mn-lt"/>
                <a:ea typeface="+mn-ea"/>
                <a:cs typeface="+mn-cs"/>
              </a:rPr>
              <a:t> comes the supreme teaching of </a:t>
            </a:r>
            <a:r>
              <a:rPr lang="en-US" altLang="zh-CN" sz="3000" dirty="0" err="1">
                <a:solidFill>
                  <a:schemeClr val="bg1"/>
                </a:solidFill>
                <a:latin typeface="+mn-lt"/>
                <a:ea typeface="+mn-ea"/>
                <a:cs typeface="+mn-cs"/>
              </a:rPr>
              <a:t>Sakya</a:t>
            </a:r>
            <a:r>
              <a:rPr lang="en-US" altLang="zh-CN" sz="3000" dirty="0">
                <a:solidFill>
                  <a:schemeClr val="bg1"/>
                </a:solidFill>
                <a:latin typeface="+mn-lt"/>
                <a:ea typeface="+mn-ea"/>
                <a:cs typeface="+mn-cs"/>
              </a:rPr>
              <a:t>, the system of </a:t>
            </a:r>
            <a:r>
              <a:rPr lang="en-US" altLang="zh-CN" sz="3000" dirty="0" err="1">
                <a:solidFill>
                  <a:schemeClr val="bg1"/>
                </a:solidFill>
                <a:latin typeface="+mn-lt"/>
                <a:ea typeface="+mn-ea"/>
                <a:cs typeface="+mn-cs"/>
              </a:rPr>
              <a:t>Lamdre</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“Path </a:t>
            </a:r>
            <a:r>
              <a:rPr lang="en-US" altLang="zh-CN" sz="3000" dirty="0">
                <a:solidFill>
                  <a:schemeClr val="bg1"/>
                </a:solidFill>
                <a:latin typeface="+mn-lt"/>
                <a:ea typeface="+mn-ea"/>
                <a:cs typeface="+mn-cs"/>
              </a:rPr>
              <a:t>and its </a:t>
            </a:r>
            <a:r>
              <a:rPr lang="en-US" altLang="zh-CN" sz="3000" dirty="0" smtClean="0">
                <a:solidFill>
                  <a:schemeClr val="bg1"/>
                </a:solidFill>
                <a:latin typeface="+mn-lt"/>
                <a:ea typeface="+mn-ea"/>
                <a:cs typeface="+mn-cs"/>
              </a:rPr>
              <a:t>Fruit” (</a:t>
            </a:r>
            <a:r>
              <a:rPr lang="zh-CN" altLang="en-US" sz="3000" dirty="0" smtClean="0">
                <a:solidFill>
                  <a:schemeClr val="bg1"/>
                </a:solidFill>
                <a:latin typeface="+mn-lt"/>
                <a:ea typeface="+mn-ea"/>
                <a:cs typeface="+mn-cs"/>
              </a:rPr>
              <a:t>道果</a:t>
            </a:r>
            <a:r>
              <a:rPr lang="en-US" altLang="zh-CN" sz="3000" dirty="0" smtClean="0">
                <a:solidFill>
                  <a:schemeClr val="bg1"/>
                </a:solidFill>
                <a:latin typeface="+mn-lt"/>
                <a:ea typeface="+mn-ea"/>
                <a:cs typeface="+mn-cs"/>
              </a:rPr>
              <a:t>) deriving </a:t>
            </a:r>
            <a:r>
              <a:rPr lang="en-US" altLang="zh-CN" sz="3000" dirty="0">
                <a:solidFill>
                  <a:schemeClr val="bg1"/>
                </a:solidFill>
                <a:latin typeface="+mn-lt"/>
                <a:ea typeface="+mn-ea"/>
                <a:cs typeface="+mn-cs"/>
              </a:rPr>
              <a:t>from the </a:t>
            </a:r>
            <a:r>
              <a:rPr lang="en-US" altLang="zh-CN" sz="3000" dirty="0" err="1">
                <a:solidFill>
                  <a:schemeClr val="bg1"/>
                </a:solidFill>
                <a:latin typeface="+mn-lt"/>
                <a:ea typeface="+mn-ea"/>
                <a:cs typeface="+mn-cs"/>
              </a:rPr>
              <a:t>mahasiddha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Virūpa</a:t>
            </a:r>
            <a:r>
              <a:rPr lang="en-US" altLang="zh-CN" sz="3000" dirty="0">
                <a:solidFill>
                  <a:schemeClr val="bg1"/>
                </a:solidFill>
                <a:latin typeface="+mn-lt"/>
                <a:ea typeface="+mn-ea"/>
                <a:cs typeface="+mn-cs"/>
              </a:rPr>
              <a:t> based upon the </a:t>
            </a:r>
            <a:r>
              <a:rPr lang="en-US" altLang="zh-CN" sz="3000" dirty="0" err="1">
                <a:solidFill>
                  <a:schemeClr val="bg1"/>
                </a:solidFill>
                <a:latin typeface="+mn-lt"/>
                <a:ea typeface="+mn-ea"/>
                <a:cs typeface="+mn-cs"/>
              </a:rPr>
              <a:t>Hevajra</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Tantra (</a:t>
            </a:r>
            <a:r>
              <a:rPr lang="zh-CN" altLang="en-US" sz="3000" dirty="0" smtClean="0">
                <a:solidFill>
                  <a:schemeClr val="bg1"/>
                </a:solidFill>
                <a:latin typeface="+mn-lt"/>
                <a:ea typeface="+mn-ea"/>
                <a:cs typeface="+mn-cs"/>
              </a:rPr>
              <a:t>喜金剛本續</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9635422" y="3493395"/>
            <a:ext cx="2423662" cy="3470755"/>
          </a:xfrm>
          <a:prstGeom prst="rect">
            <a:avLst/>
          </a:prstGeom>
        </p:spPr>
      </p:pic>
      <p:pic>
        <p:nvPicPr>
          <p:cNvPr id="6" name="圖片 5"/>
          <p:cNvPicPr>
            <a:picLocks noChangeAspect="1"/>
          </p:cNvPicPr>
          <p:nvPr/>
        </p:nvPicPr>
        <p:blipFill>
          <a:blip r:embed="rId4"/>
          <a:stretch>
            <a:fillRect/>
          </a:stretch>
        </p:blipFill>
        <p:spPr>
          <a:xfrm>
            <a:off x="9568680" y="54142"/>
            <a:ext cx="2557146" cy="3376051"/>
          </a:xfrm>
          <a:prstGeom prst="rect">
            <a:avLst/>
          </a:prstGeom>
        </p:spPr>
      </p:pic>
    </p:spTree>
    <p:extLst>
      <p:ext uri="{BB962C8B-B14F-4D97-AF65-F5344CB8AC3E}">
        <p14:creationId xmlns:p14="http://schemas.microsoft.com/office/powerpoint/2010/main" val="16588647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30869" y="442711"/>
            <a:ext cx="7928810" cy="583175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200"/>
              </a:spcAft>
            </a:pPr>
            <a:r>
              <a:rPr lang="en-US" altLang="zh-CN" sz="3000" dirty="0">
                <a:solidFill>
                  <a:schemeClr val="bg1"/>
                </a:solidFill>
                <a:latin typeface="+mn-lt"/>
                <a:ea typeface="+mn-ea"/>
                <a:cs typeface="+mn-cs"/>
              </a:rPr>
              <a:t>The fourth </a:t>
            </a:r>
            <a:r>
              <a:rPr lang="en-US" altLang="zh-CN" sz="3000" dirty="0" err="1">
                <a:solidFill>
                  <a:schemeClr val="bg1"/>
                </a:solidFill>
                <a:latin typeface="+mn-lt"/>
                <a:ea typeface="+mn-ea"/>
                <a:cs typeface="+mn-cs"/>
              </a:rPr>
              <a:t>Sakya</a:t>
            </a:r>
            <a:r>
              <a:rPr lang="en-US" altLang="zh-CN" sz="3000" dirty="0">
                <a:solidFill>
                  <a:schemeClr val="bg1"/>
                </a:solidFill>
                <a:latin typeface="+mn-lt"/>
                <a:ea typeface="+mn-ea"/>
                <a:cs typeface="+mn-cs"/>
              </a:rPr>
              <a:t> patriarch, </a:t>
            </a:r>
            <a:r>
              <a:rPr lang="en-US" altLang="zh-CN" sz="3000" dirty="0" err="1">
                <a:solidFill>
                  <a:schemeClr val="bg1"/>
                </a:solidFill>
                <a:latin typeface="+mn-lt"/>
                <a:ea typeface="+mn-ea"/>
                <a:cs typeface="+mn-cs"/>
              </a:rPr>
              <a:t>Sakya</a:t>
            </a:r>
            <a:r>
              <a:rPr lang="en-US" altLang="zh-CN" sz="3000" dirty="0">
                <a:solidFill>
                  <a:schemeClr val="bg1"/>
                </a:solidFill>
                <a:latin typeface="+mn-lt"/>
                <a:ea typeface="+mn-ea"/>
                <a:cs typeface="+mn-cs"/>
              </a:rPr>
              <a:t> </a:t>
            </a:r>
            <a:r>
              <a:rPr lang="en-US" altLang="zh-CN" sz="3000" dirty="0" err="1" smtClean="0">
                <a:solidFill>
                  <a:schemeClr val="bg1"/>
                </a:solidFill>
                <a:latin typeface="+mn-lt"/>
                <a:ea typeface="+mn-ea"/>
                <a:cs typeface="+mn-cs"/>
              </a:rPr>
              <a:t>Pandita</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薩迦班智達</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was notable for his exceptional scholarship and composed many important and influential texts on sutra and </a:t>
            </a:r>
            <a:r>
              <a:rPr lang="en-US" altLang="zh-CN" sz="3000" dirty="0" err="1">
                <a:solidFill>
                  <a:schemeClr val="bg1"/>
                </a:solidFill>
                <a:latin typeface="+mn-lt"/>
                <a:ea typeface="+mn-ea"/>
                <a:cs typeface="+mn-cs"/>
              </a:rPr>
              <a:t>tantra</a:t>
            </a:r>
            <a:r>
              <a:rPr lang="en-US" altLang="zh-CN" sz="3000" dirty="0">
                <a:solidFill>
                  <a:schemeClr val="bg1"/>
                </a:solidFill>
                <a:latin typeface="+mn-lt"/>
                <a:ea typeface="+mn-ea"/>
                <a:cs typeface="+mn-cs"/>
              </a:rPr>
              <a:t>, including "Means of Valid Cognition: A Treasury of Reasoning" </a:t>
            </a:r>
            <a:r>
              <a:rPr lang="en-US" altLang="zh-CN" sz="3000" dirty="0" smtClean="0">
                <a:solidFill>
                  <a:schemeClr val="bg1"/>
                </a:solidFill>
                <a:latin typeface="+mn-lt"/>
                <a:ea typeface="+mn-ea"/>
                <a:cs typeface="+mn-cs"/>
              </a:rPr>
              <a:t>(Wylie: </a:t>
            </a:r>
            <a:r>
              <a:rPr lang="en-US" altLang="zh-CN" sz="3000" dirty="0" err="1" smtClean="0">
                <a:solidFill>
                  <a:schemeClr val="bg1"/>
                </a:solidFill>
                <a:latin typeface="+mn-lt"/>
                <a:ea typeface="+mn-ea"/>
                <a:cs typeface="+mn-cs"/>
              </a:rPr>
              <a:t>tshad</a:t>
            </a:r>
            <a:r>
              <a:rPr lang="en-US" altLang="zh-CN" sz="3000" dirty="0" smtClean="0">
                <a:solidFill>
                  <a:schemeClr val="bg1"/>
                </a:solidFill>
                <a:latin typeface="+mn-lt"/>
                <a:ea typeface="+mn-ea"/>
                <a:cs typeface="+mn-cs"/>
              </a:rPr>
              <a:t> ma rigs </a:t>
            </a:r>
            <a:r>
              <a:rPr lang="en-US" altLang="zh-CN" sz="3000" dirty="0" err="1" smtClean="0">
                <a:solidFill>
                  <a:schemeClr val="bg1"/>
                </a:solidFill>
                <a:latin typeface="+mn-lt"/>
                <a:ea typeface="+mn-ea"/>
                <a:cs typeface="+mn-cs"/>
              </a:rPr>
              <a:t>gter</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"Clarifying the Sage's Intent" </a:t>
            </a:r>
            <a:r>
              <a:rPr lang="en-US" altLang="zh-CN" sz="3000" dirty="0" smtClean="0">
                <a:solidFill>
                  <a:schemeClr val="bg1"/>
                </a:solidFill>
                <a:latin typeface="+mn-lt"/>
                <a:ea typeface="+mn-ea"/>
                <a:cs typeface="+mn-cs"/>
              </a:rPr>
              <a:t>(Wylie: </a:t>
            </a:r>
            <a:r>
              <a:rPr lang="en-US" altLang="zh-CN" sz="3000" dirty="0" err="1" smtClean="0">
                <a:solidFill>
                  <a:schemeClr val="bg1"/>
                </a:solidFill>
                <a:latin typeface="+mn-lt"/>
                <a:ea typeface="+mn-ea"/>
                <a:cs typeface="+mn-cs"/>
              </a:rPr>
              <a:t>thub</a:t>
            </a:r>
            <a:r>
              <a:rPr lang="en-US" altLang="zh-CN" sz="3000" dirty="0" smtClean="0">
                <a:solidFill>
                  <a:schemeClr val="bg1"/>
                </a:solidFill>
                <a:latin typeface="+mn-lt"/>
                <a:ea typeface="+mn-ea"/>
                <a:cs typeface="+mn-cs"/>
              </a:rPr>
              <a:t> pa </a:t>
            </a:r>
            <a:r>
              <a:rPr lang="en-US" altLang="zh-CN" sz="3000" dirty="0" err="1" smtClean="0">
                <a:solidFill>
                  <a:schemeClr val="bg1"/>
                </a:solidFill>
                <a:latin typeface="+mn-lt"/>
                <a:ea typeface="+mn-ea"/>
                <a:cs typeface="+mn-cs"/>
              </a:rPr>
              <a:t>dgongs</a:t>
            </a:r>
            <a:r>
              <a:rPr lang="en-US" altLang="zh-CN" sz="3000" dirty="0" smtClean="0">
                <a:solidFill>
                  <a:schemeClr val="bg1"/>
                </a:solidFill>
                <a:latin typeface="+mn-lt"/>
                <a:ea typeface="+mn-ea"/>
                <a:cs typeface="+mn-cs"/>
              </a:rPr>
              <a:t> </a:t>
            </a:r>
            <a:r>
              <a:rPr lang="en-US" altLang="zh-CN" sz="3000" dirty="0" err="1" smtClean="0">
                <a:solidFill>
                  <a:schemeClr val="bg1"/>
                </a:solidFill>
                <a:latin typeface="+mn-lt"/>
                <a:ea typeface="+mn-ea"/>
                <a:cs typeface="+mn-cs"/>
              </a:rPr>
              <a:t>gsal</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and "Discriminating the Three Vows" </a:t>
            </a:r>
            <a:r>
              <a:rPr lang="en-US" altLang="zh-CN" sz="3000" dirty="0" smtClean="0">
                <a:solidFill>
                  <a:schemeClr val="bg1"/>
                </a:solidFill>
                <a:latin typeface="+mn-lt"/>
                <a:ea typeface="+mn-ea"/>
                <a:cs typeface="+mn-cs"/>
              </a:rPr>
              <a:t>(Wylie: </a:t>
            </a:r>
            <a:r>
              <a:rPr lang="en-US" altLang="zh-CN" sz="3000" dirty="0" err="1" smtClean="0">
                <a:solidFill>
                  <a:schemeClr val="bg1"/>
                </a:solidFill>
                <a:latin typeface="+mn-lt"/>
                <a:ea typeface="+mn-ea"/>
                <a:cs typeface="+mn-cs"/>
              </a:rPr>
              <a:t>sdom</a:t>
            </a:r>
            <a:r>
              <a:rPr lang="en-US" altLang="zh-CN" sz="3000" dirty="0" smtClean="0">
                <a:solidFill>
                  <a:schemeClr val="bg1"/>
                </a:solidFill>
                <a:latin typeface="+mn-lt"/>
                <a:ea typeface="+mn-ea"/>
                <a:cs typeface="+mn-cs"/>
              </a:rPr>
              <a:t> </a:t>
            </a:r>
            <a:r>
              <a:rPr lang="en-US" altLang="zh-CN" sz="3000" dirty="0" err="1" smtClean="0">
                <a:solidFill>
                  <a:schemeClr val="bg1"/>
                </a:solidFill>
                <a:latin typeface="+mn-lt"/>
                <a:ea typeface="+mn-ea"/>
                <a:cs typeface="+mn-cs"/>
              </a:rPr>
              <a:t>gsum</a:t>
            </a:r>
            <a:r>
              <a:rPr lang="en-US" altLang="zh-CN" sz="3000" dirty="0" smtClean="0">
                <a:solidFill>
                  <a:schemeClr val="bg1"/>
                </a:solidFill>
                <a:latin typeface="+mn-lt"/>
                <a:ea typeface="+mn-ea"/>
                <a:cs typeface="+mn-cs"/>
              </a:rPr>
              <a:t> </a:t>
            </a:r>
            <a:r>
              <a:rPr lang="en-US" altLang="zh-CN" sz="3000" dirty="0" err="1" smtClean="0">
                <a:solidFill>
                  <a:schemeClr val="bg1"/>
                </a:solidFill>
                <a:latin typeface="+mn-lt"/>
                <a:ea typeface="+mn-ea"/>
                <a:cs typeface="+mn-cs"/>
              </a:rPr>
              <a:t>rab</a:t>
            </a:r>
            <a:r>
              <a:rPr lang="en-US" altLang="zh-CN" sz="3000" dirty="0" smtClean="0">
                <a:solidFill>
                  <a:schemeClr val="bg1"/>
                </a:solidFill>
                <a:latin typeface="+mn-lt"/>
                <a:ea typeface="+mn-ea"/>
                <a:cs typeface="+mn-cs"/>
              </a:rPr>
              <a:t> </a:t>
            </a:r>
            <a:r>
              <a:rPr lang="en-US" altLang="zh-CN" sz="3000" dirty="0" err="1" smtClean="0">
                <a:solidFill>
                  <a:schemeClr val="bg1"/>
                </a:solidFill>
                <a:latin typeface="+mn-lt"/>
                <a:ea typeface="+mn-ea"/>
                <a:cs typeface="+mn-cs"/>
              </a:rPr>
              <a:t>dbye</a:t>
            </a:r>
            <a:r>
              <a:rPr lang="en-US" altLang="zh-CN" sz="3000" dirty="0" smtClean="0">
                <a:solidFill>
                  <a:schemeClr val="bg1"/>
                </a:solidFill>
                <a:latin typeface="+mn-lt"/>
                <a:ea typeface="+mn-ea"/>
                <a:cs typeface="+mn-cs"/>
              </a:rPr>
              <a:t>). </a:t>
            </a:r>
            <a:endParaRPr lang="en-US" altLang="zh-CN" sz="3000" dirty="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8608047" y="1244716"/>
            <a:ext cx="3378619" cy="4331921"/>
          </a:xfrm>
          <a:prstGeom prst="rect">
            <a:avLst/>
          </a:prstGeom>
        </p:spPr>
      </p:pic>
    </p:spTree>
    <p:extLst>
      <p:ext uri="{BB962C8B-B14F-4D97-AF65-F5344CB8AC3E}">
        <p14:creationId xmlns:p14="http://schemas.microsoft.com/office/powerpoint/2010/main" val="24027942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30868" y="442711"/>
            <a:ext cx="11953373" cy="61024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200"/>
              </a:spcAft>
            </a:pPr>
            <a:r>
              <a:rPr lang="en-US" altLang="zh-CN" sz="3000" dirty="0">
                <a:solidFill>
                  <a:schemeClr val="bg1"/>
                </a:solidFill>
                <a:latin typeface="+mn-lt"/>
                <a:ea typeface="+mn-ea"/>
                <a:cs typeface="+mn-cs"/>
              </a:rPr>
              <a:t>The main Dharma system of the </a:t>
            </a:r>
            <a:r>
              <a:rPr lang="en-US" altLang="zh-CN" sz="3000" dirty="0" err="1">
                <a:solidFill>
                  <a:schemeClr val="bg1"/>
                </a:solidFill>
                <a:latin typeface="+mn-lt"/>
                <a:ea typeface="+mn-ea"/>
                <a:cs typeface="+mn-cs"/>
              </a:rPr>
              <a:t>Sakya</a:t>
            </a:r>
            <a:r>
              <a:rPr lang="en-US" altLang="zh-CN" sz="3000" dirty="0">
                <a:solidFill>
                  <a:schemeClr val="bg1"/>
                </a:solidFill>
                <a:latin typeface="+mn-lt"/>
                <a:ea typeface="+mn-ea"/>
                <a:cs typeface="+mn-cs"/>
              </a:rPr>
              <a:t> school is the </a:t>
            </a:r>
            <a:r>
              <a:rPr lang="en-US" altLang="zh-CN" sz="3000" dirty="0" smtClean="0">
                <a:solidFill>
                  <a:schemeClr val="bg1"/>
                </a:solidFill>
                <a:latin typeface="+mn-lt"/>
                <a:ea typeface="+mn-ea"/>
                <a:cs typeface="+mn-cs"/>
              </a:rPr>
              <a:t>“Path </a:t>
            </a:r>
            <a:r>
              <a:rPr lang="en-US" altLang="zh-CN" sz="3000" dirty="0">
                <a:solidFill>
                  <a:schemeClr val="bg1"/>
                </a:solidFill>
                <a:latin typeface="+mn-lt"/>
                <a:ea typeface="+mn-ea"/>
                <a:cs typeface="+mn-cs"/>
              </a:rPr>
              <a:t>with its </a:t>
            </a:r>
            <a:r>
              <a:rPr lang="en-US" altLang="zh-CN" sz="3000" dirty="0" smtClean="0">
                <a:solidFill>
                  <a:schemeClr val="bg1"/>
                </a:solidFill>
                <a:latin typeface="+mn-lt"/>
                <a:ea typeface="+mn-ea"/>
                <a:cs typeface="+mn-cs"/>
              </a:rPr>
              <a:t>Result” (</a:t>
            </a:r>
            <a:r>
              <a:rPr lang="zh-CN" altLang="en-US" sz="3000" dirty="0" smtClean="0">
                <a:solidFill>
                  <a:schemeClr val="bg1"/>
                </a:solidFill>
                <a:latin typeface="+mn-lt"/>
                <a:ea typeface="+mn-ea"/>
                <a:cs typeface="+mn-cs"/>
              </a:rPr>
              <a:t>道果</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which is split into two main lineages, </a:t>
            </a:r>
            <a:r>
              <a:rPr lang="en-US" altLang="zh-CN" sz="3000" dirty="0" smtClean="0">
                <a:solidFill>
                  <a:schemeClr val="bg1"/>
                </a:solidFill>
                <a:latin typeface="+mn-lt"/>
                <a:ea typeface="+mn-ea"/>
                <a:cs typeface="+mn-cs"/>
              </a:rPr>
              <a:t>“Explanation </a:t>
            </a:r>
            <a:r>
              <a:rPr lang="en-US" altLang="zh-CN" sz="3000" dirty="0">
                <a:solidFill>
                  <a:schemeClr val="bg1"/>
                </a:solidFill>
                <a:latin typeface="+mn-lt"/>
                <a:ea typeface="+mn-ea"/>
                <a:cs typeface="+mn-cs"/>
              </a:rPr>
              <a:t>for the </a:t>
            </a:r>
            <a:r>
              <a:rPr lang="en-US" altLang="zh-CN" sz="3000" dirty="0" smtClean="0">
                <a:solidFill>
                  <a:schemeClr val="bg1"/>
                </a:solidFill>
                <a:latin typeface="+mn-lt"/>
                <a:ea typeface="+mn-ea"/>
                <a:cs typeface="+mn-cs"/>
              </a:rPr>
              <a:t>Assembly” </a:t>
            </a:r>
            <a:r>
              <a:rPr lang="en-US" altLang="zh-CN" sz="3000" dirty="0">
                <a:solidFill>
                  <a:schemeClr val="bg1"/>
                </a:solidFill>
                <a:latin typeface="+mn-lt"/>
                <a:ea typeface="+mn-ea"/>
                <a:cs typeface="+mn-cs"/>
              </a:rPr>
              <a:t>(Wylie: </a:t>
            </a:r>
            <a:r>
              <a:rPr lang="en-US" altLang="zh-CN" sz="3000" dirty="0" err="1">
                <a:solidFill>
                  <a:schemeClr val="bg1"/>
                </a:solidFill>
                <a:latin typeface="+mn-lt"/>
                <a:ea typeface="+mn-ea"/>
                <a:cs typeface="+mn-cs"/>
              </a:rPr>
              <a:t>tshogs</a:t>
            </a:r>
            <a:r>
              <a:rPr lang="en-US" altLang="zh-CN" sz="3000" dirty="0">
                <a:solidFill>
                  <a:schemeClr val="bg1"/>
                </a:solidFill>
                <a:latin typeface="+mn-lt"/>
                <a:ea typeface="+mn-ea"/>
                <a:cs typeface="+mn-cs"/>
              </a:rPr>
              <a:t> </a:t>
            </a:r>
            <a:r>
              <a:rPr lang="en-US" altLang="zh-CN" sz="3000" dirty="0" err="1" smtClean="0">
                <a:solidFill>
                  <a:schemeClr val="bg1"/>
                </a:solidFill>
                <a:latin typeface="+mn-lt"/>
                <a:ea typeface="+mn-ea"/>
                <a:cs typeface="+mn-cs"/>
              </a:rPr>
              <a:t>bshad</a:t>
            </a:r>
            <a:r>
              <a:rPr lang="en-US" altLang="zh-CN" sz="3000" dirty="0" smtClean="0">
                <a:solidFill>
                  <a:schemeClr val="bg1"/>
                </a:solidFill>
                <a:latin typeface="+mn-lt"/>
                <a:ea typeface="+mn-ea"/>
                <a:cs typeface="+mn-cs"/>
              </a:rPr>
              <a:t>;</a:t>
            </a:r>
            <a:r>
              <a:rPr lang="zh-TW" altLang="en-US" sz="3000" dirty="0">
                <a:solidFill>
                  <a:schemeClr val="bg1"/>
                </a:solidFill>
                <a:latin typeface="+mn-lt"/>
                <a:ea typeface="+mn-ea"/>
                <a:cs typeface="+mn-cs"/>
              </a:rPr>
              <a:t>一般大眾修法</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and the </a:t>
            </a:r>
            <a:r>
              <a:rPr lang="en-US" altLang="zh-CN" sz="3000" dirty="0" smtClean="0">
                <a:solidFill>
                  <a:schemeClr val="bg1"/>
                </a:solidFill>
                <a:latin typeface="+mn-lt"/>
                <a:ea typeface="+mn-ea"/>
                <a:cs typeface="+mn-cs"/>
              </a:rPr>
              <a:t>“Explanation </a:t>
            </a:r>
            <a:r>
              <a:rPr lang="en-US" altLang="zh-CN" sz="3000" dirty="0">
                <a:solidFill>
                  <a:schemeClr val="bg1"/>
                </a:solidFill>
                <a:latin typeface="+mn-lt"/>
                <a:ea typeface="+mn-ea"/>
                <a:cs typeface="+mn-cs"/>
              </a:rPr>
              <a:t>for Close </a:t>
            </a:r>
            <a:r>
              <a:rPr lang="en-US" altLang="zh-CN" sz="3000" dirty="0" smtClean="0">
                <a:solidFill>
                  <a:schemeClr val="bg1"/>
                </a:solidFill>
                <a:latin typeface="+mn-lt"/>
                <a:ea typeface="+mn-ea"/>
                <a:cs typeface="+mn-cs"/>
              </a:rPr>
              <a:t>Disciples” </a:t>
            </a:r>
            <a:r>
              <a:rPr lang="en-US" altLang="zh-CN" sz="3000" dirty="0">
                <a:solidFill>
                  <a:schemeClr val="bg1"/>
                </a:solidFill>
                <a:latin typeface="+mn-lt"/>
                <a:ea typeface="+mn-ea"/>
                <a:cs typeface="+mn-cs"/>
              </a:rPr>
              <a:t>(Wylie: slobs </a:t>
            </a:r>
            <a:r>
              <a:rPr lang="en-US" altLang="zh-CN" sz="3000" dirty="0" err="1" smtClean="0">
                <a:solidFill>
                  <a:schemeClr val="bg1"/>
                </a:solidFill>
                <a:latin typeface="+mn-lt"/>
                <a:ea typeface="+mn-ea"/>
                <a:cs typeface="+mn-cs"/>
              </a:rPr>
              <a:t>bshad</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門下弟子修法</a:t>
            </a:r>
            <a:r>
              <a:rPr lang="en-US" altLang="zh-CN" sz="3000" dirty="0" smtClean="0">
                <a:solidFill>
                  <a:schemeClr val="bg1"/>
                </a:solidFill>
                <a:latin typeface="+mn-lt"/>
                <a:ea typeface="+mn-ea"/>
                <a:cs typeface="+mn-cs"/>
              </a:rPr>
              <a:t>). </a:t>
            </a:r>
            <a:endParaRPr lang="en-US" altLang="zh-CN" sz="3000" dirty="0">
              <a:solidFill>
                <a:schemeClr val="bg1"/>
              </a:solidFill>
              <a:latin typeface="+mn-lt"/>
              <a:ea typeface="+mn-ea"/>
              <a:cs typeface="+mn-cs"/>
            </a:endParaRPr>
          </a:p>
          <a:p>
            <a:pPr lvl="0">
              <a:lnSpc>
                <a:spcPct val="120000"/>
              </a:lnSpc>
              <a:spcAft>
                <a:spcPts val="1200"/>
              </a:spcAft>
            </a:pPr>
            <a:r>
              <a:rPr lang="en-US" altLang="zh-CN" sz="3000" dirty="0">
                <a:solidFill>
                  <a:schemeClr val="bg1"/>
                </a:solidFill>
                <a:latin typeface="+mn-lt"/>
                <a:ea typeface="+mn-ea"/>
                <a:cs typeface="+mn-cs"/>
              </a:rPr>
              <a:t>The other major system of the </a:t>
            </a:r>
            <a:r>
              <a:rPr lang="en-US" altLang="zh-CN" sz="3000" dirty="0" err="1">
                <a:solidFill>
                  <a:schemeClr val="bg1"/>
                </a:solidFill>
                <a:latin typeface="+mn-lt"/>
                <a:ea typeface="+mn-ea"/>
                <a:cs typeface="+mn-cs"/>
              </a:rPr>
              <a:t>Sakya</a:t>
            </a:r>
            <a:r>
              <a:rPr lang="en-US" altLang="zh-CN" sz="3000" dirty="0">
                <a:solidFill>
                  <a:schemeClr val="bg1"/>
                </a:solidFill>
                <a:latin typeface="+mn-lt"/>
                <a:ea typeface="+mn-ea"/>
                <a:cs typeface="+mn-cs"/>
              </a:rPr>
              <a:t> school is the "</a:t>
            </a:r>
            <a:r>
              <a:rPr lang="en-US" altLang="zh-CN" sz="3000" dirty="0" err="1">
                <a:solidFill>
                  <a:schemeClr val="bg1"/>
                </a:solidFill>
                <a:latin typeface="+mn-lt"/>
                <a:ea typeface="+mn-ea"/>
                <a:cs typeface="+mn-cs"/>
              </a:rPr>
              <a:t>Naropa</a:t>
            </a:r>
            <a:r>
              <a:rPr lang="en-US" altLang="zh-CN" sz="3000" dirty="0">
                <a:solidFill>
                  <a:schemeClr val="bg1"/>
                </a:solidFill>
                <a:latin typeface="+mn-lt"/>
                <a:ea typeface="+mn-ea"/>
                <a:cs typeface="+mn-cs"/>
              </a:rPr>
              <a:t> Explanation For Disciples" (Wylie: </a:t>
            </a:r>
            <a:r>
              <a:rPr lang="en-US" altLang="zh-CN" sz="3000" dirty="0" err="1">
                <a:solidFill>
                  <a:schemeClr val="bg1"/>
                </a:solidFill>
                <a:latin typeface="+mn-lt"/>
                <a:ea typeface="+mn-ea"/>
                <a:cs typeface="+mn-cs"/>
              </a:rPr>
              <a:t>nā</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ro</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mkha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spyod</a:t>
            </a:r>
            <a:r>
              <a:rPr lang="en-US" altLang="zh-CN" sz="3000" dirty="0">
                <a:solidFill>
                  <a:schemeClr val="bg1"/>
                </a:solidFill>
                <a:latin typeface="+mn-lt"/>
                <a:ea typeface="+mn-ea"/>
                <a:cs typeface="+mn-cs"/>
              </a:rPr>
              <a:t> slob </a:t>
            </a:r>
            <a:r>
              <a:rPr lang="en-US" altLang="zh-CN" sz="3000" dirty="0" err="1">
                <a:solidFill>
                  <a:schemeClr val="bg1"/>
                </a:solidFill>
                <a:latin typeface="+mn-lt"/>
                <a:ea typeface="+mn-ea"/>
                <a:cs typeface="+mn-cs"/>
              </a:rPr>
              <a:t>bshad</a:t>
            </a:r>
            <a:r>
              <a:rPr lang="en-US" altLang="zh-CN" sz="3000" dirty="0">
                <a:solidFill>
                  <a:schemeClr val="bg1"/>
                </a:solidFill>
                <a:latin typeface="+mn-lt"/>
                <a:ea typeface="+mn-ea"/>
                <a:cs typeface="+mn-cs"/>
              </a:rPr>
              <a:t>). </a:t>
            </a:r>
            <a:endParaRPr lang="en-US" altLang="zh-CN" sz="3000" dirty="0" smtClean="0">
              <a:solidFill>
                <a:schemeClr val="bg1"/>
              </a:solidFill>
              <a:latin typeface="+mn-lt"/>
              <a:ea typeface="+mn-ea"/>
              <a:cs typeface="+mn-cs"/>
            </a:endParaRPr>
          </a:p>
          <a:p>
            <a:pPr lvl="0">
              <a:lnSpc>
                <a:spcPct val="120000"/>
              </a:lnSpc>
              <a:spcAft>
                <a:spcPts val="1200"/>
              </a:spcAft>
            </a:pPr>
            <a:r>
              <a:rPr lang="en-US" altLang="zh-CN" sz="3000" dirty="0">
                <a:solidFill>
                  <a:schemeClr val="bg1"/>
                </a:solidFill>
                <a:latin typeface="+mn-lt"/>
                <a:ea typeface="+mn-ea"/>
                <a:cs typeface="+mn-cs"/>
              </a:rPr>
              <a:t>Another important series of teachings is based on verses of </a:t>
            </a:r>
            <a:r>
              <a:rPr lang="en-US" altLang="zh-CN" sz="3000" dirty="0" err="1">
                <a:solidFill>
                  <a:schemeClr val="bg1"/>
                </a:solidFill>
                <a:latin typeface="+mn-lt"/>
                <a:ea typeface="+mn-ea"/>
                <a:cs typeface="+mn-cs"/>
              </a:rPr>
              <a:t>Günga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Nyingpo</a:t>
            </a:r>
            <a:r>
              <a:rPr lang="en-US" altLang="zh-CN" sz="3000" dirty="0">
                <a:solidFill>
                  <a:schemeClr val="bg1"/>
                </a:solidFill>
                <a:latin typeface="+mn-lt"/>
                <a:ea typeface="+mn-ea"/>
                <a:cs typeface="+mn-cs"/>
              </a:rPr>
              <a:t> (1092–1158) called "separating from the four attachments" which is the subject of commentaries by numerous </a:t>
            </a:r>
            <a:r>
              <a:rPr lang="en-US" altLang="zh-CN" sz="3000" dirty="0" err="1">
                <a:solidFill>
                  <a:schemeClr val="bg1"/>
                </a:solidFill>
                <a:latin typeface="+mn-lt"/>
                <a:ea typeface="+mn-ea"/>
                <a:cs typeface="+mn-cs"/>
              </a:rPr>
              <a:t>Sakya</a:t>
            </a:r>
            <a:r>
              <a:rPr lang="en-US" altLang="zh-CN" sz="3000" dirty="0">
                <a:solidFill>
                  <a:schemeClr val="bg1"/>
                </a:solidFill>
                <a:latin typeface="+mn-lt"/>
                <a:ea typeface="+mn-ea"/>
                <a:cs typeface="+mn-cs"/>
              </a:rPr>
              <a:t> masters like </a:t>
            </a:r>
            <a:r>
              <a:rPr lang="en-US" altLang="zh-CN" sz="3000" dirty="0" err="1">
                <a:solidFill>
                  <a:schemeClr val="bg1"/>
                </a:solidFill>
                <a:latin typeface="+mn-lt"/>
                <a:ea typeface="+mn-ea"/>
                <a:cs typeface="+mn-cs"/>
              </a:rPr>
              <a:t>Drakpa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Gyeltsen</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Sakya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Pandita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Ngorchen</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Günga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Sangpo</a:t>
            </a:r>
            <a:r>
              <a:rPr lang="en-US" altLang="zh-CN" sz="3000" dirty="0">
                <a:solidFill>
                  <a:schemeClr val="bg1"/>
                </a:solidFill>
                <a:latin typeface="+mn-lt"/>
                <a:ea typeface="+mn-ea"/>
                <a:cs typeface="+mn-cs"/>
              </a:rPr>
              <a:t>, and </a:t>
            </a:r>
            <a:r>
              <a:rPr lang="en-US" altLang="zh-CN" sz="3000" dirty="0" err="1">
                <a:solidFill>
                  <a:schemeClr val="bg1"/>
                </a:solidFill>
                <a:latin typeface="+mn-lt"/>
                <a:ea typeface="+mn-ea"/>
                <a:cs typeface="+mn-cs"/>
              </a:rPr>
              <a:t>Gorampa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Sönam</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Senggé</a:t>
            </a:r>
            <a:r>
              <a:rPr lang="en-US" altLang="zh-CN" sz="3000" dirty="0">
                <a:solidFill>
                  <a:schemeClr val="bg1"/>
                </a:solidFill>
                <a:latin typeface="+mn-lt"/>
                <a:ea typeface="+mn-ea"/>
                <a:cs typeface="+mn-cs"/>
              </a:rPr>
              <a:t>. </a:t>
            </a:r>
          </a:p>
        </p:txBody>
      </p:sp>
    </p:spTree>
    <p:extLst>
      <p:ext uri="{BB962C8B-B14F-4D97-AF65-F5344CB8AC3E}">
        <p14:creationId xmlns:p14="http://schemas.microsoft.com/office/powerpoint/2010/main" val="31792312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09681" y="0"/>
            <a:ext cx="6689558" cy="11347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20000"/>
              </a:lnSpc>
              <a:buFont typeface="Wingdings" panose="05000000000000000000" pitchFamily="2" charset="2"/>
              <a:buChar char="l"/>
            </a:pPr>
            <a:r>
              <a:rPr lang="en-US" altLang="zh-CN" sz="3600" b="1" dirty="0" smtClean="0">
                <a:solidFill>
                  <a:schemeClr val="bg1"/>
                </a:solidFill>
                <a:latin typeface="+mn-lt"/>
                <a:ea typeface="+mn-ea"/>
                <a:cs typeface="+mn-cs"/>
              </a:rPr>
              <a:t>Kagyu School (</a:t>
            </a:r>
            <a:r>
              <a:rPr lang="zh-CN" altLang="en-US" sz="3600" b="1" dirty="0" smtClean="0">
                <a:solidFill>
                  <a:schemeClr val="bg1"/>
                </a:solidFill>
                <a:latin typeface="+mn-lt"/>
                <a:ea typeface="+mn-ea"/>
                <a:cs typeface="+mn-cs"/>
              </a:rPr>
              <a:t>噶舉派</a:t>
            </a:r>
            <a:r>
              <a:rPr lang="en-US" altLang="zh-CN" sz="3600" b="1" dirty="0" smtClean="0">
                <a:solidFill>
                  <a:schemeClr val="bg1"/>
                </a:solidFill>
                <a:latin typeface="+mn-lt"/>
                <a:ea typeface="+mn-ea"/>
                <a:cs typeface="+mn-cs"/>
              </a:rPr>
              <a:t>; </a:t>
            </a:r>
            <a:r>
              <a:rPr lang="zh-CN" altLang="en-US" sz="3600" b="1" dirty="0" smtClean="0">
                <a:solidFill>
                  <a:schemeClr val="bg1"/>
                </a:solidFill>
                <a:latin typeface="+mn-lt"/>
                <a:ea typeface="+mn-ea"/>
                <a:cs typeface="+mn-cs"/>
              </a:rPr>
              <a:t>白教</a:t>
            </a:r>
            <a:r>
              <a:rPr lang="en-US" altLang="zh-CN" sz="3600" b="1" dirty="0" smtClean="0">
                <a:solidFill>
                  <a:schemeClr val="bg1"/>
                </a:solidFill>
                <a:latin typeface="+mn-lt"/>
                <a:ea typeface="+mn-ea"/>
                <a:cs typeface="+mn-cs"/>
              </a:rPr>
              <a:t>)</a:t>
            </a:r>
            <a:endParaRPr lang="en-US" altLang="zh-CN" sz="3600" b="1" dirty="0">
              <a:solidFill>
                <a:schemeClr val="bg1"/>
              </a:solidFill>
              <a:latin typeface="+mn-lt"/>
              <a:ea typeface="+mn-ea"/>
              <a:cs typeface="+mn-cs"/>
            </a:endParaRPr>
          </a:p>
        </p:txBody>
      </p:sp>
      <p:sp>
        <p:nvSpPr>
          <p:cNvPr id="5" name="標題 5"/>
          <p:cNvSpPr txBox="1">
            <a:spLocks/>
          </p:cNvSpPr>
          <p:nvPr/>
        </p:nvSpPr>
        <p:spPr>
          <a:xfrm>
            <a:off x="264697" y="936104"/>
            <a:ext cx="6833936" cy="5422585"/>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The </a:t>
            </a:r>
            <a:r>
              <a:rPr lang="en-US" altLang="zh-CN" sz="3600" dirty="0" smtClean="0">
                <a:solidFill>
                  <a:schemeClr val="bg1"/>
                </a:solidFill>
                <a:latin typeface="+mn-lt"/>
                <a:ea typeface="+mn-ea"/>
                <a:cs typeface="+mn-cs"/>
              </a:rPr>
              <a:t>Kagyu school</a:t>
            </a:r>
            <a:r>
              <a:rPr lang="en-US" altLang="zh-CN" sz="3600" dirty="0">
                <a:solidFill>
                  <a:schemeClr val="bg1"/>
                </a:solidFill>
                <a:latin typeface="+mn-lt"/>
                <a:ea typeface="+mn-ea"/>
                <a:cs typeface="+mn-cs"/>
              </a:rPr>
              <a:t>, which translates to "Oral Lineage" or "Whispered Transmission" school, is one of the main schools (</a:t>
            </a:r>
            <a:r>
              <a:rPr lang="en-US" altLang="zh-CN" sz="3600" dirty="0" err="1">
                <a:solidFill>
                  <a:schemeClr val="bg1"/>
                </a:solidFill>
                <a:latin typeface="+mn-lt"/>
                <a:ea typeface="+mn-ea"/>
                <a:cs typeface="+mn-cs"/>
              </a:rPr>
              <a:t>chos</a:t>
            </a:r>
            <a:r>
              <a:rPr lang="en-US" altLang="zh-CN" sz="3600" dirty="0">
                <a:solidFill>
                  <a:schemeClr val="bg1"/>
                </a:solidFill>
                <a:latin typeface="+mn-lt"/>
                <a:ea typeface="+mn-ea"/>
                <a:cs typeface="+mn-cs"/>
              </a:rPr>
              <a:t> lugs) of Himalayan or Tibetan Buddhism. The Kagyu lineages trace themselves back to the 11th century Indian </a:t>
            </a:r>
            <a:r>
              <a:rPr lang="en-US" altLang="zh-CN" sz="3600" dirty="0" err="1">
                <a:solidFill>
                  <a:schemeClr val="bg1"/>
                </a:solidFill>
                <a:latin typeface="+mn-lt"/>
                <a:ea typeface="+mn-ea"/>
                <a:cs typeface="+mn-cs"/>
              </a:rPr>
              <a:t>Mahasiddhas</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Naropa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Maitripa</a:t>
            </a:r>
            <a:r>
              <a:rPr lang="en-US" altLang="zh-CN" sz="3600" dirty="0">
                <a:solidFill>
                  <a:schemeClr val="bg1"/>
                </a:solidFill>
                <a:latin typeface="+mn-lt"/>
                <a:ea typeface="+mn-ea"/>
                <a:cs typeface="+mn-cs"/>
              </a:rPr>
              <a:t> and the yogini </a:t>
            </a:r>
            <a:r>
              <a:rPr lang="en-US" altLang="zh-CN" sz="3600" dirty="0" err="1">
                <a:solidFill>
                  <a:schemeClr val="bg1"/>
                </a:solidFill>
                <a:latin typeface="+mn-lt"/>
                <a:ea typeface="+mn-ea"/>
                <a:cs typeface="+mn-cs"/>
              </a:rPr>
              <a:t>Niguma</a:t>
            </a:r>
            <a:r>
              <a:rPr lang="en-US" altLang="zh-CN" sz="3600" dirty="0">
                <a:solidFill>
                  <a:schemeClr val="bg1"/>
                </a:solidFill>
                <a:latin typeface="+mn-lt"/>
                <a:ea typeface="+mn-ea"/>
                <a:cs typeface="+mn-cs"/>
              </a:rPr>
              <a:t>, via their student </a:t>
            </a:r>
            <a:r>
              <a:rPr lang="en-US" altLang="zh-CN" sz="3600" dirty="0" err="1">
                <a:solidFill>
                  <a:schemeClr val="bg1"/>
                </a:solidFill>
                <a:latin typeface="+mn-lt"/>
                <a:ea typeface="+mn-ea"/>
                <a:cs typeface="+mn-cs"/>
              </a:rPr>
              <a:t>Marpa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Lotsawa</a:t>
            </a:r>
            <a:r>
              <a:rPr lang="en-US" altLang="zh-CN" sz="3600" dirty="0">
                <a:solidFill>
                  <a:schemeClr val="bg1"/>
                </a:solidFill>
                <a:latin typeface="+mn-lt"/>
                <a:ea typeface="+mn-ea"/>
                <a:cs typeface="+mn-cs"/>
              </a:rPr>
              <a:t> (1012–1097), who brought their teachings to Tibet. </a:t>
            </a:r>
            <a:endParaRPr lang="en-US" altLang="zh-CN" sz="3600" dirty="0" smtClean="0">
              <a:solidFill>
                <a:schemeClr val="bg1"/>
              </a:solidFill>
              <a:latin typeface="+mn-lt"/>
              <a:ea typeface="+mn-ea"/>
              <a:cs typeface="+mn-cs"/>
            </a:endParaRPr>
          </a:p>
        </p:txBody>
      </p:sp>
      <p:pic>
        <p:nvPicPr>
          <p:cNvPr id="6" name="圖片 5"/>
          <p:cNvPicPr>
            <a:picLocks noChangeAspect="1"/>
          </p:cNvPicPr>
          <p:nvPr/>
        </p:nvPicPr>
        <p:blipFill>
          <a:blip r:embed="rId3"/>
          <a:stretch>
            <a:fillRect/>
          </a:stretch>
        </p:blipFill>
        <p:spPr>
          <a:xfrm>
            <a:off x="7586809" y="92878"/>
            <a:ext cx="2110462" cy="2921033"/>
          </a:xfrm>
          <a:prstGeom prst="rect">
            <a:avLst/>
          </a:prstGeom>
        </p:spPr>
      </p:pic>
      <p:pic>
        <p:nvPicPr>
          <p:cNvPr id="7" name="圖片 6"/>
          <p:cNvPicPr>
            <a:picLocks noChangeAspect="1"/>
          </p:cNvPicPr>
          <p:nvPr/>
        </p:nvPicPr>
        <p:blipFill>
          <a:blip r:embed="rId4"/>
          <a:stretch>
            <a:fillRect/>
          </a:stretch>
        </p:blipFill>
        <p:spPr>
          <a:xfrm>
            <a:off x="9893092" y="92878"/>
            <a:ext cx="2201283" cy="2921033"/>
          </a:xfrm>
          <a:prstGeom prst="rect">
            <a:avLst/>
          </a:prstGeom>
        </p:spPr>
      </p:pic>
      <p:pic>
        <p:nvPicPr>
          <p:cNvPr id="8" name="圖片 7"/>
          <p:cNvPicPr>
            <a:picLocks noChangeAspect="1"/>
          </p:cNvPicPr>
          <p:nvPr/>
        </p:nvPicPr>
        <p:blipFill>
          <a:blip r:embed="rId5"/>
          <a:stretch>
            <a:fillRect/>
          </a:stretch>
        </p:blipFill>
        <p:spPr>
          <a:xfrm>
            <a:off x="9786031" y="3775784"/>
            <a:ext cx="2308344" cy="2438525"/>
          </a:xfrm>
          <a:prstGeom prst="rect">
            <a:avLst/>
          </a:prstGeom>
        </p:spPr>
      </p:pic>
      <p:pic>
        <p:nvPicPr>
          <p:cNvPr id="9" name="圖片 8"/>
          <p:cNvPicPr>
            <a:picLocks noChangeAspect="1"/>
          </p:cNvPicPr>
          <p:nvPr/>
        </p:nvPicPr>
        <p:blipFill>
          <a:blip r:embed="rId6"/>
          <a:stretch>
            <a:fillRect/>
          </a:stretch>
        </p:blipFill>
        <p:spPr>
          <a:xfrm>
            <a:off x="7742322" y="3709611"/>
            <a:ext cx="1855160" cy="2665834"/>
          </a:xfrm>
          <a:prstGeom prst="rect">
            <a:avLst/>
          </a:prstGeom>
        </p:spPr>
      </p:pic>
      <p:sp>
        <p:nvSpPr>
          <p:cNvPr id="10" name="文字方塊 9"/>
          <p:cNvSpPr txBox="1"/>
          <p:nvPr/>
        </p:nvSpPr>
        <p:spPr>
          <a:xfrm>
            <a:off x="7993063" y="3013911"/>
            <a:ext cx="2192384" cy="523220"/>
          </a:xfrm>
          <a:prstGeom prst="rect">
            <a:avLst/>
          </a:prstGeom>
          <a:noFill/>
        </p:spPr>
        <p:txBody>
          <a:bodyPr wrap="square" rtlCol="0">
            <a:spAutoFit/>
          </a:bodyPr>
          <a:lstStyle/>
          <a:p>
            <a:r>
              <a:rPr lang="en-US" altLang="zh-CN" sz="2800" dirty="0" err="1" smtClean="0">
                <a:solidFill>
                  <a:schemeClr val="bg1"/>
                </a:solidFill>
              </a:rPr>
              <a:t>Naropa</a:t>
            </a:r>
            <a:endParaRPr lang="zh-CN" altLang="en-US" sz="2800" dirty="0">
              <a:solidFill>
                <a:schemeClr val="bg1"/>
              </a:solidFill>
            </a:endParaRPr>
          </a:p>
        </p:txBody>
      </p:sp>
      <p:sp>
        <p:nvSpPr>
          <p:cNvPr id="11" name="文字方塊 10"/>
          <p:cNvSpPr txBox="1"/>
          <p:nvPr/>
        </p:nvSpPr>
        <p:spPr>
          <a:xfrm>
            <a:off x="10043719" y="3019774"/>
            <a:ext cx="2192384" cy="523220"/>
          </a:xfrm>
          <a:prstGeom prst="rect">
            <a:avLst/>
          </a:prstGeom>
          <a:noFill/>
        </p:spPr>
        <p:txBody>
          <a:bodyPr wrap="square" rtlCol="0">
            <a:spAutoFit/>
          </a:bodyPr>
          <a:lstStyle/>
          <a:p>
            <a:r>
              <a:rPr lang="en-US" altLang="zh-CN" sz="2800" dirty="0" err="1">
                <a:solidFill>
                  <a:schemeClr val="bg1"/>
                </a:solidFill>
              </a:rPr>
              <a:t>Maitripa</a:t>
            </a:r>
            <a:endParaRPr lang="zh-CN" altLang="en-US" sz="2800" dirty="0">
              <a:solidFill>
                <a:schemeClr val="bg1"/>
              </a:solidFill>
            </a:endParaRPr>
          </a:p>
        </p:txBody>
      </p:sp>
      <p:sp>
        <p:nvSpPr>
          <p:cNvPr id="12" name="文字方塊 11"/>
          <p:cNvSpPr txBox="1"/>
          <p:nvPr/>
        </p:nvSpPr>
        <p:spPr>
          <a:xfrm>
            <a:off x="9999616" y="6196554"/>
            <a:ext cx="2192384" cy="523220"/>
          </a:xfrm>
          <a:prstGeom prst="rect">
            <a:avLst/>
          </a:prstGeom>
          <a:noFill/>
        </p:spPr>
        <p:txBody>
          <a:bodyPr wrap="square" rtlCol="0">
            <a:spAutoFit/>
          </a:bodyPr>
          <a:lstStyle/>
          <a:p>
            <a:r>
              <a:rPr lang="en-US" altLang="zh-CN" sz="2800" dirty="0" err="1" smtClean="0">
                <a:solidFill>
                  <a:schemeClr val="bg1"/>
                </a:solidFill>
              </a:rPr>
              <a:t>Niguma</a:t>
            </a:r>
            <a:endParaRPr lang="zh-CN" altLang="en-US" sz="2800" dirty="0">
              <a:solidFill>
                <a:schemeClr val="bg1"/>
              </a:solidFill>
            </a:endParaRPr>
          </a:p>
        </p:txBody>
      </p:sp>
      <p:sp>
        <p:nvSpPr>
          <p:cNvPr id="13" name="文字方塊 12"/>
          <p:cNvSpPr txBox="1"/>
          <p:nvPr/>
        </p:nvSpPr>
        <p:spPr>
          <a:xfrm>
            <a:off x="7993063" y="6334780"/>
            <a:ext cx="2192384" cy="523220"/>
          </a:xfrm>
          <a:prstGeom prst="rect">
            <a:avLst/>
          </a:prstGeom>
          <a:noFill/>
        </p:spPr>
        <p:txBody>
          <a:bodyPr wrap="square" rtlCol="0">
            <a:spAutoFit/>
          </a:bodyPr>
          <a:lstStyle/>
          <a:p>
            <a:r>
              <a:rPr lang="en-US" altLang="zh-CN" sz="2800" dirty="0" err="1" smtClean="0">
                <a:solidFill>
                  <a:schemeClr val="bg1"/>
                </a:solidFill>
              </a:rPr>
              <a:t>Marpa</a:t>
            </a:r>
            <a:endParaRPr lang="zh-CN" altLang="en-US" sz="2800" dirty="0">
              <a:solidFill>
                <a:schemeClr val="bg1"/>
              </a:solidFill>
            </a:endParaRPr>
          </a:p>
        </p:txBody>
      </p:sp>
    </p:spTree>
    <p:extLst>
      <p:ext uri="{BB962C8B-B14F-4D97-AF65-F5344CB8AC3E}">
        <p14:creationId xmlns:p14="http://schemas.microsoft.com/office/powerpoint/2010/main" val="37008846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64695" y="366962"/>
            <a:ext cx="8909384" cy="6491037"/>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2400"/>
              </a:spcAft>
            </a:pPr>
            <a:r>
              <a:rPr lang="en-US" altLang="zh-CN" sz="3600" dirty="0" err="1" smtClean="0">
                <a:solidFill>
                  <a:schemeClr val="bg1"/>
                </a:solidFill>
                <a:latin typeface="+mn-lt"/>
                <a:ea typeface="+mn-ea"/>
                <a:cs typeface="+mn-cs"/>
              </a:rPr>
              <a:t>Marpa's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student </a:t>
            </a:r>
            <a:r>
              <a:rPr lang="en-US" altLang="zh-CN" sz="3600" dirty="0" err="1">
                <a:solidFill>
                  <a:schemeClr val="bg1"/>
                </a:solidFill>
                <a:latin typeface="+mn-lt"/>
                <a:ea typeface="+mn-ea"/>
                <a:cs typeface="+mn-cs"/>
              </a:rPr>
              <a:t>Milarepa</a:t>
            </a:r>
            <a:r>
              <a:rPr lang="en-US" altLang="zh-CN" sz="3600" dirty="0">
                <a:solidFill>
                  <a:schemeClr val="bg1"/>
                </a:solidFill>
                <a:latin typeface="+mn-lt"/>
                <a:ea typeface="+mn-ea"/>
                <a:cs typeface="+mn-cs"/>
              </a:rPr>
              <a:t> (1028/40–1111/23) </a:t>
            </a:r>
            <a:r>
              <a:rPr lang="en-US" altLang="zh-CN" sz="3600" dirty="0" smtClean="0">
                <a:solidFill>
                  <a:schemeClr val="bg1"/>
                </a:solidFill>
                <a:latin typeface="+mn-lt"/>
                <a:ea typeface="+mn-ea"/>
                <a:cs typeface="+mn-cs"/>
              </a:rPr>
              <a:t>was </a:t>
            </a:r>
            <a:r>
              <a:rPr lang="en-US" altLang="zh-CN" sz="3600" dirty="0">
                <a:solidFill>
                  <a:schemeClr val="bg1"/>
                </a:solidFill>
                <a:latin typeface="+mn-lt"/>
                <a:ea typeface="+mn-ea"/>
                <a:cs typeface="+mn-cs"/>
              </a:rPr>
              <a:t>also an influential poet and teacher. </a:t>
            </a:r>
            <a:endParaRPr lang="en-US" altLang="zh-CN" sz="3600" dirty="0" smtClean="0">
              <a:solidFill>
                <a:schemeClr val="bg1"/>
              </a:solidFill>
              <a:latin typeface="+mn-lt"/>
              <a:ea typeface="+mn-ea"/>
              <a:cs typeface="+mn-cs"/>
            </a:endParaRPr>
          </a:p>
          <a:p>
            <a:pPr lvl="0">
              <a:lnSpc>
                <a:spcPct val="140000"/>
              </a:lnSpc>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Tibetan Kagyu tradition gave rise to a large number of independent sub-schools and lineages. The principal Kagyu lineages existing today as independent schools are those which stem from </a:t>
            </a:r>
            <a:r>
              <a:rPr lang="en-US" altLang="zh-CN" sz="3600" dirty="0" err="1">
                <a:solidFill>
                  <a:schemeClr val="bg1"/>
                </a:solidFill>
                <a:latin typeface="+mn-lt"/>
                <a:ea typeface="+mn-ea"/>
                <a:cs typeface="+mn-cs"/>
              </a:rPr>
              <a:t>Milarepa's</a:t>
            </a:r>
            <a:r>
              <a:rPr lang="en-US" altLang="zh-CN" sz="3600" dirty="0">
                <a:solidFill>
                  <a:schemeClr val="bg1"/>
                </a:solidFill>
                <a:latin typeface="+mn-lt"/>
                <a:ea typeface="+mn-ea"/>
                <a:cs typeface="+mn-cs"/>
              </a:rPr>
              <a:t> disciple, </a:t>
            </a:r>
            <a:r>
              <a:rPr lang="en-US" altLang="zh-CN" sz="3600" dirty="0" err="1">
                <a:solidFill>
                  <a:schemeClr val="bg1"/>
                </a:solidFill>
                <a:latin typeface="+mn-lt"/>
                <a:ea typeface="+mn-ea"/>
                <a:cs typeface="+mn-cs"/>
              </a:rPr>
              <a:t>Gampopa</a:t>
            </a:r>
            <a:r>
              <a:rPr lang="en-US" altLang="zh-CN" sz="3600" dirty="0">
                <a:solidFill>
                  <a:schemeClr val="bg1"/>
                </a:solidFill>
                <a:latin typeface="+mn-lt"/>
                <a:ea typeface="+mn-ea"/>
                <a:cs typeface="+mn-cs"/>
              </a:rPr>
              <a:t> (1079–1153), a monk who merged the Kagyu lineage with the Kadam tradition</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Kagyu schools which survive as independent institutions are mainly the Karma Kagyu, </a:t>
            </a:r>
            <a:r>
              <a:rPr lang="en-US" altLang="zh-CN" sz="3600" dirty="0" err="1">
                <a:solidFill>
                  <a:schemeClr val="bg1"/>
                </a:solidFill>
                <a:latin typeface="+mn-lt"/>
                <a:ea typeface="+mn-ea"/>
                <a:cs typeface="+mn-cs"/>
              </a:rPr>
              <a:t>Drikung</a:t>
            </a:r>
            <a:r>
              <a:rPr lang="en-US" altLang="zh-CN" sz="3600" dirty="0">
                <a:solidFill>
                  <a:schemeClr val="bg1"/>
                </a:solidFill>
                <a:latin typeface="+mn-lt"/>
                <a:ea typeface="+mn-ea"/>
                <a:cs typeface="+mn-cs"/>
              </a:rPr>
              <a:t> Kagyu, </a:t>
            </a:r>
            <a:r>
              <a:rPr lang="en-US" altLang="zh-CN" sz="3600" dirty="0" err="1">
                <a:solidFill>
                  <a:schemeClr val="bg1"/>
                </a:solidFill>
                <a:latin typeface="+mn-lt"/>
                <a:ea typeface="+mn-ea"/>
                <a:cs typeface="+mn-cs"/>
              </a:rPr>
              <a:t>Taklung</a:t>
            </a:r>
            <a:r>
              <a:rPr lang="en-US" altLang="zh-CN" sz="3600" dirty="0">
                <a:solidFill>
                  <a:schemeClr val="bg1"/>
                </a:solidFill>
                <a:latin typeface="+mn-lt"/>
                <a:ea typeface="+mn-ea"/>
                <a:cs typeface="+mn-cs"/>
              </a:rPr>
              <a:t> Kagyu and the Drukpa Lineage</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Other lineages of Kagyu teachings, such as the </a:t>
            </a:r>
            <a:r>
              <a:rPr lang="en-US" altLang="zh-CN" sz="3600" dirty="0" err="1">
                <a:solidFill>
                  <a:schemeClr val="bg1"/>
                </a:solidFill>
                <a:latin typeface="+mn-lt"/>
                <a:ea typeface="+mn-ea"/>
                <a:cs typeface="+mn-cs"/>
              </a:rPr>
              <a:t>Shangpa</a:t>
            </a:r>
            <a:r>
              <a:rPr lang="en-US" altLang="zh-CN" sz="3600" dirty="0">
                <a:solidFill>
                  <a:schemeClr val="bg1"/>
                </a:solidFill>
                <a:latin typeface="+mn-lt"/>
                <a:ea typeface="+mn-ea"/>
                <a:cs typeface="+mn-cs"/>
              </a:rPr>
              <a:t> Kagyu, are preserved in other schools. </a:t>
            </a:r>
            <a:endParaRPr lang="en-US" altLang="zh-CN" sz="3600" dirty="0" smtClean="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9324474" y="60158"/>
            <a:ext cx="2790379" cy="3402106"/>
          </a:xfrm>
          <a:prstGeom prst="rect">
            <a:avLst/>
          </a:prstGeom>
        </p:spPr>
      </p:pic>
      <p:pic>
        <p:nvPicPr>
          <p:cNvPr id="6" name="圖片 5"/>
          <p:cNvPicPr>
            <a:picLocks noChangeAspect="1"/>
          </p:cNvPicPr>
          <p:nvPr/>
        </p:nvPicPr>
        <p:blipFill>
          <a:blip r:embed="rId4"/>
          <a:stretch>
            <a:fillRect/>
          </a:stretch>
        </p:blipFill>
        <p:spPr>
          <a:xfrm>
            <a:off x="9607216" y="3517103"/>
            <a:ext cx="2033337" cy="3223871"/>
          </a:xfrm>
          <a:prstGeom prst="rect">
            <a:avLst/>
          </a:prstGeom>
        </p:spPr>
      </p:pic>
    </p:spTree>
    <p:extLst>
      <p:ext uri="{BB962C8B-B14F-4D97-AF65-F5344CB8AC3E}">
        <p14:creationId xmlns:p14="http://schemas.microsoft.com/office/powerpoint/2010/main" val="39395992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28863" y="2502568"/>
            <a:ext cx="11213433" cy="4060658"/>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2400"/>
              </a:spcAft>
            </a:pPr>
            <a:r>
              <a:rPr lang="en-US" altLang="zh-CN" sz="3600" b="1" u="sng" dirty="0" err="1" smtClean="0">
                <a:solidFill>
                  <a:schemeClr val="bg1"/>
                </a:solidFill>
                <a:latin typeface="+mn-lt"/>
                <a:ea typeface="+mn-ea"/>
                <a:cs typeface="+mn-cs"/>
              </a:rPr>
              <a:t>Mahāmudrā</a:t>
            </a:r>
            <a:r>
              <a:rPr lang="en-US" altLang="zh-CN" sz="3600" b="1" u="sng" dirty="0" smtClean="0">
                <a:solidFill>
                  <a:schemeClr val="bg1"/>
                </a:solidFill>
                <a:latin typeface="+mn-lt"/>
                <a:ea typeface="+mn-ea"/>
                <a:cs typeface="+mn-cs"/>
              </a:rPr>
              <a:t> </a:t>
            </a:r>
            <a:r>
              <a:rPr lang="en-US" altLang="zh-CN" sz="3600" b="1" dirty="0" smtClean="0">
                <a:solidFill>
                  <a:schemeClr val="bg1"/>
                </a:solidFill>
                <a:latin typeface="+mn-lt"/>
                <a:ea typeface="+mn-ea"/>
                <a:cs typeface="+mn-cs"/>
              </a:rPr>
              <a:t>(</a:t>
            </a:r>
            <a:r>
              <a:rPr lang="zh-CN" altLang="en-US" sz="3600" b="1" dirty="0" smtClean="0">
                <a:solidFill>
                  <a:schemeClr val="bg1"/>
                </a:solidFill>
                <a:latin typeface="+mn-lt"/>
                <a:ea typeface="+mn-ea"/>
                <a:cs typeface="+mn-cs"/>
              </a:rPr>
              <a:t>大</a:t>
            </a:r>
            <a:r>
              <a:rPr lang="zh-CN" altLang="en-US" sz="3600" b="1" dirty="0">
                <a:solidFill>
                  <a:schemeClr val="bg1"/>
                </a:solidFill>
                <a:latin typeface="+mn-lt"/>
                <a:ea typeface="+mn-ea"/>
                <a:cs typeface="+mn-cs"/>
              </a:rPr>
              <a:t>手印</a:t>
            </a:r>
            <a:r>
              <a:rPr lang="en-US" altLang="zh-CN" sz="3600" b="1" dirty="0">
                <a:solidFill>
                  <a:schemeClr val="bg1"/>
                </a:solidFill>
                <a:latin typeface="+mn-lt"/>
                <a:ea typeface="+mn-ea"/>
                <a:cs typeface="+mn-cs"/>
              </a:rPr>
              <a:t>) </a:t>
            </a:r>
            <a:endParaRPr lang="en-US" altLang="zh-CN" sz="3600" b="1" u="sng" dirty="0" smtClean="0">
              <a:solidFill>
                <a:schemeClr val="bg1"/>
              </a:solidFill>
              <a:latin typeface="+mn-lt"/>
              <a:ea typeface="+mn-ea"/>
              <a:cs typeface="+mn-cs"/>
            </a:endParaRPr>
          </a:p>
          <a:p>
            <a:pPr lvl="0">
              <a:lnSpc>
                <a:spcPct val="120000"/>
              </a:lnSpc>
              <a:spcAft>
                <a:spcPts val="2400"/>
              </a:spcAft>
            </a:pPr>
            <a:r>
              <a:rPr lang="en-US" altLang="zh-CN" sz="3600" dirty="0" err="1" smtClean="0">
                <a:solidFill>
                  <a:schemeClr val="bg1"/>
                </a:solidFill>
                <a:latin typeface="+mn-lt"/>
                <a:ea typeface="+mn-ea"/>
                <a:cs typeface="+mn-cs"/>
              </a:rPr>
              <a:t>Mahāmudrā</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literally means "great seal" or "great imprint" and refers to the fact that "all phenomena inevitably are stamped by the fact of wisdom and emptiness inseparable</a:t>
            </a:r>
            <a:r>
              <a:rPr lang="en-US" altLang="zh-CN" sz="3600" dirty="0" smtClean="0">
                <a:solidFill>
                  <a:schemeClr val="bg1"/>
                </a:solidFill>
                <a:latin typeface="+mn-lt"/>
                <a:ea typeface="+mn-ea"/>
                <a:cs typeface="+mn-cs"/>
              </a:rPr>
              <a:t>".  </a:t>
            </a:r>
          </a:p>
          <a:p>
            <a:pPr lvl="0">
              <a:lnSpc>
                <a:spcPct val="120000"/>
              </a:lnSpc>
              <a:spcAft>
                <a:spcPts val="2400"/>
              </a:spcAft>
            </a:pPr>
            <a:r>
              <a:rPr lang="en-US" altLang="zh-CN" sz="3600" dirty="0" err="1">
                <a:solidFill>
                  <a:schemeClr val="bg1"/>
                </a:solidFill>
                <a:latin typeface="+mn-lt"/>
                <a:ea typeface="+mn-ea"/>
                <a:cs typeface="+mn-cs"/>
              </a:rPr>
              <a:t>Mahāmudrā</a:t>
            </a:r>
            <a:r>
              <a:rPr lang="en-US" altLang="zh-CN" sz="3600" dirty="0">
                <a:solidFill>
                  <a:schemeClr val="bg1"/>
                </a:solidFill>
                <a:latin typeface="+mn-lt"/>
                <a:ea typeface="+mn-ea"/>
                <a:cs typeface="+mn-cs"/>
              </a:rPr>
              <a:t> is most well known as a teaching within the Kagyu school of Tibetan Buddhism. However the Gelug and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schools also practice </a:t>
            </a:r>
            <a:r>
              <a:rPr lang="en-US" altLang="zh-CN" sz="3600" dirty="0" err="1">
                <a:solidFill>
                  <a:schemeClr val="bg1"/>
                </a:solidFill>
                <a:latin typeface="+mn-lt"/>
                <a:ea typeface="+mn-ea"/>
                <a:cs typeface="+mn-cs"/>
              </a:rPr>
              <a:t>mahāmudrā</a:t>
            </a:r>
            <a:r>
              <a:rPr lang="en-US" altLang="zh-CN" sz="3600" dirty="0">
                <a:solidFill>
                  <a:schemeClr val="bg1"/>
                </a:solidFill>
                <a:latin typeface="+mn-lt"/>
                <a:ea typeface="+mn-ea"/>
                <a:cs typeface="+mn-cs"/>
              </a:rPr>
              <a:t>.</a:t>
            </a:r>
          </a:p>
        </p:txBody>
      </p:sp>
      <p:sp>
        <p:nvSpPr>
          <p:cNvPr id="5" name="標題 5"/>
          <p:cNvSpPr txBox="1">
            <a:spLocks/>
          </p:cNvSpPr>
          <p:nvPr/>
        </p:nvSpPr>
        <p:spPr>
          <a:xfrm>
            <a:off x="417095" y="212557"/>
            <a:ext cx="11337758" cy="1983206"/>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20000"/>
              </a:lnSpc>
              <a:spcAft>
                <a:spcPts val="2400"/>
              </a:spcAft>
              <a:buFont typeface="Wingdings" panose="05000000000000000000" pitchFamily="2" charset="2"/>
              <a:buChar char="ü"/>
            </a:pPr>
            <a:r>
              <a:rPr lang="en-US" altLang="zh-CN" sz="3600" b="1" u="sng" dirty="0" smtClean="0">
                <a:solidFill>
                  <a:schemeClr val="bg1"/>
                </a:solidFill>
                <a:latin typeface="+mn-lt"/>
                <a:ea typeface="+mn-ea"/>
                <a:cs typeface="+mn-cs"/>
              </a:rPr>
              <a:t>Teachings </a:t>
            </a:r>
            <a:r>
              <a:rPr lang="en-US" altLang="zh-CN" sz="3600" b="1" u="sng" dirty="0" smtClean="0">
                <a:solidFill>
                  <a:schemeClr val="bg1"/>
                </a:solidFill>
                <a:latin typeface="+mn-lt"/>
                <a:ea typeface="+mn-ea"/>
                <a:cs typeface="+mn-cs"/>
              </a:rPr>
              <a:t>and </a:t>
            </a:r>
            <a:r>
              <a:rPr lang="en-US" altLang="zh-CN" sz="3600" b="1" u="sng" dirty="0" smtClean="0">
                <a:solidFill>
                  <a:schemeClr val="bg1"/>
                </a:solidFill>
                <a:latin typeface="+mn-lt"/>
                <a:ea typeface="+mn-ea"/>
                <a:cs typeface="+mn-cs"/>
              </a:rPr>
              <a:t>Practices</a:t>
            </a:r>
            <a:endParaRPr lang="en-US" altLang="zh-CN" sz="3600" b="1" u="sng" dirty="0">
              <a:solidFill>
                <a:schemeClr val="bg1"/>
              </a:solidFill>
              <a:latin typeface="+mn-lt"/>
              <a:ea typeface="+mn-ea"/>
              <a:cs typeface="+mn-cs"/>
            </a:endParaRPr>
          </a:p>
          <a:p>
            <a:pPr lvl="0">
              <a:lnSpc>
                <a:spcPct val="120000"/>
              </a:lnSpc>
              <a:spcAft>
                <a:spcPts val="2400"/>
              </a:spcAft>
            </a:pPr>
            <a:r>
              <a:rPr lang="en-US" altLang="zh-CN" sz="3600" dirty="0">
                <a:solidFill>
                  <a:schemeClr val="bg1"/>
                </a:solidFill>
                <a:latin typeface="+mn-lt"/>
                <a:ea typeface="+mn-ea"/>
                <a:cs typeface="+mn-cs"/>
              </a:rPr>
              <a:t>The main teachings of the </a:t>
            </a:r>
            <a:r>
              <a:rPr lang="en-US" altLang="zh-CN" sz="3600" dirty="0" err="1">
                <a:solidFill>
                  <a:schemeClr val="bg1"/>
                </a:solidFill>
                <a:latin typeface="+mn-lt"/>
                <a:ea typeface="+mn-ea"/>
                <a:cs typeface="+mn-cs"/>
              </a:rPr>
              <a:t>Kagyus</a:t>
            </a:r>
            <a:r>
              <a:rPr lang="en-US" altLang="zh-CN" sz="3600" dirty="0">
                <a:solidFill>
                  <a:schemeClr val="bg1"/>
                </a:solidFill>
                <a:latin typeface="+mn-lt"/>
                <a:ea typeface="+mn-ea"/>
                <a:cs typeface="+mn-cs"/>
              </a:rPr>
              <a:t> include </a:t>
            </a:r>
            <a:r>
              <a:rPr lang="en-US" altLang="zh-CN" sz="3600" dirty="0" err="1">
                <a:solidFill>
                  <a:schemeClr val="bg1"/>
                </a:solidFill>
                <a:latin typeface="+mn-lt"/>
                <a:ea typeface="+mn-ea"/>
                <a:cs typeface="+mn-cs"/>
              </a:rPr>
              <a:t>Mahamudra</a:t>
            </a:r>
            <a:r>
              <a:rPr lang="en-US" altLang="zh-CN" sz="3600" dirty="0">
                <a:solidFill>
                  <a:schemeClr val="bg1"/>
                </a:solidFill>
                <a:latin typeface="+mn-lt"/>
                <a:ea typeface="+mn-ea"/>
                <a:cs typeface="+mn-cs"/>
              </a:rPr>
              <a:t> and the Six </a:t>
            </a:r>
            <a:r>
              <a:rPr lang="en-US" altLang="zh-CN" sz="3600" dirty="0" err="1">
                <a:solidFill>
                  <a:schemeClr val="bg1"/>
                </a:solidFill>
                <a:latin typeface="+mn-lt"/>
                <a:ea typeface="+mn-ea"/>
                <a:cs typeface="+mn-cs"/>
              </a:rPr>
              <a:t>Dharmas</a:t>
            </a:r>
            <a:r>
              <a:rPr lang="en-US" altLang="zh-CN" sz="3600" dirty="0">
                <a:solidFill>
                  <a:schemeClr val="bg1"/>
                </a:solidFill>
                <a:latin typeface="+mn-lt"/>
                <a:ea typeface="+mn-ea"/>
                <a:cs typeface="+mn-cs"/>
              </a:rPr>
              <a:t> of </a:t>
            </a:r>
            <a:r>
              <a:rPr lang="en-US" altLang="zh-CN" sz="3600" dirty="0" err="1">
                <a:solidFill>
                  <a:schemeClr val="bg1"/>
                </a:solidFill>
                <a:latin typeface="+mn-lt"/>
                <a:ea typeface="+mn-ea"/>
                <a:cs typeface="+mn-cs"/>
              </a:rPr>
              <a:t>Naropa</a:t>
            </a:r>
            <a:r>
              <a:rPr lang="en-US" altLang="zh-CN" sz="3600" dirty="0">
                <a:solidFill>
                  <a:schemeClr val="bg1"/>
                </a:solidFill>
                <a:latin typeface="+mn-lt"/>
                <a:ea typeface="+mn-ea"/>
                <a:cs typeface="+mn-cs"/>
              </a:rPr>
              <a:t>.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35990599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50395" y="277337"/>
            <a:ext cx="9331380" cy="3879573"/>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2400"/>
              </a:spcAft>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Kagyu lineage divides the </a:t>
            </a:r>
            <a:r>
              <a:rPr lang="en-US" altLang="zh-CN" sz="3600" dirty="0" err="1">
                <a:solidFill>
                  <a:schemeClr val="bg1"/>
                </a:solidFill>
                <a:latin typeface="+mn-lt"/>
                <a:ea typeface="+mn-ea"/>
                <a:cs typeface="+mn-cs"/>
              </a:rPr>
              <a:t>mahāmudrā</a:t>
            </a:r>
            <a:r>
              <a:rPr lang="en-US" altLang="zh-CN" sz="3600" dirty="0">
                <a:solidFill>
                  <a:schemeClr val="bg1"/>
                </a:solidFill>
                <a:latin typeface="+mn-lt"/>
                <a:ea typeface="+mn-ea"/>
                <a:cs typeface="+mn-cs"/>
              </a:rPr>
              <a:t> teachings into three types, </a:t>
            </a:r>
            <a:r>
              <a:rPr lang="en-US" altLang="zh-CN" sz="3600" dirty="0" smtClean="0">
                <a:solidFill>
                  <a:schemeClr val="bg1"/>
                </a:solidFill>
                <a:latin typeface="+mn-lt"/>
                <a:ea typeface="+mn-ea"/>
                <a:cs typeface="+mn-cs"/>
              </a:rPr>
              <a:t>“sutra </a:t>
            </a:r>
            <a:r>
              <a:rPr lang="en-US" altLang="zh-CN" sz="3600" dirty="0" err="1">
                <a:solidFill>
                  <a:schemeClr val="bg1"/>
                </a:solidFill>
                <a:latin typeface="+mn-lt"/>
                <a:ea typeface="+mn-ea"/>
                <a:cs typeface="+mn-cs"/>
              </a:rPr>
              <a:t>mahāmudrā</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tantra</a:t>
            </a:r>
            <a:r>
              <a:rPr lang="en-US" altLang="zh-CN" sz="3600" dirty="0" smtClean="0">
                <a:solidFill>
                  <a:schemeClr val="bg1"/>
                </a:solidFill>
                <a:latin typeface="+mn-lt"/>
                <a:ea typeface="+mn-ea"/>
                <a:cs typeface="+mn-cs"/>
              </a:rPr>
              <a:t> </a:t>
            </a:r>
            <a:r>
              <a:rPr lang="en-US" altLang="zh-CN" sz="3600" dirty="0" err="1">
                <a:solidFill>
                  <a:schemeClr val="bg1"/>
                </a:solidFill>
                <a:latin typeface="+mn-lt"/>
                <a:ea typeface="+mn-ea"/>
                <a:cs typeface="+mn-cs"/>
              </a:rPr>
              <a:t>mahāmudrā</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dirty="0" smtClean="0">
                <a:solidFill>
                  <a:schemeClr val="bg1"/>
                </a:solidFill>
                <a:latin typeface="+mn-lt"/>
                <a:ea typeface="+mn-ea"/>
                <a:cs typeface="+mn-cs"/>
              </a:rPr>
              <a:t>“essence </a:t>
            </a:r>
            <a:r>
              <a:rPr lang="en-US" altLang="zh-CN" sz="3600" dirty="0" err="1">
                <a:solidFill>
                  <a:schemeClr val="bg1"/>
                </a:solidFill>
                <a:latin typeface="+mn-lt"/>
                <a:ea typeface="+mn-ea"/>
                <a:cs typeface="+mn-cs"/>
              </a:rPr>
              <a:t>mahāmudrā</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in a formulation that appears to originate with </a:t>
            </a:r>
            <a:r>
              <a:rPr lang="en-US" altLang="zh-CN" sz="3600" dirty="0" err="1">
                <a:solidFill>
                  <a:schemeClr val="bg1"/>
                </a:solidFill>
                <a:latin typeface="+mn-lt"/>
                <a:ea typeface="+mn-ea"/>
                <a:cs typeface="+mn-cs"/>
              </a:rPr>
              <a:t>Jamgon</a:t>
            </a:r>
            <a:r>
              <a:rPr lang="en-US" altLang="zh-CN" sz="3600" dirty="0">
                <a:solidFill>
                  <a:schemeClr val="bg1"/>
                </a:solidFill>
                <a:latin typeface="+mn-lt"/>
                <a:ea typeface="+mn-ea"/>
                <a:cs typeface="+mn-cs"/>
              </a:rPr>
              <a:t> </a:t>
            </a:r>
            <a:r>
              <a:rPr lang="en-US" altLang="zh-CN" sz="3600" dirty="0" err="1" smtClean="0">
                <a:solidFill>
                  <a:schemeClr val="bg1"/>
                </a:solidFill>
                <a:latin typeface="+mn-lt"/>
                <a:ea typeface="+mn-ea"/>
                <a:cs typeface="+mn-cs"/>
              </a:rPr>
              <a:t>Kongtrul</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蔣貢康楚</a:t>
            </a:r>
            <a:r>
              <a:rPr lang="en-US" altLang="zh-CN" sz="3600" dirty="0" smtClean="0">
                <a:solidFill>
                  <a:schemeClr val="bg1"/>
                </a:solidFill>
                <a:latin typeface="+mn-lt"/>
                <a:ea typeface="+mn-ea"/>
                <a:cs typeface="+mn-cs"/>
              </a:rPr>
              <a:t>). </a:t>
            </a:r>
            <a:endParaRPr lang="en-US" altLang="zh-CN" sz="3600" dirty="0" smtClean="0">
              <a:solidFill>
                <a:schemeClr val="bg1"/>
              </a:solidFill>
              <a:latin typeface="+mn-lt"/>
              <a:ea typeface="+mn-ea"/>
              <a:cs typeface="+mn-cs"/>
            </a:endParaRPr>
          </a:p>
          <a:p>
            <a:pPr lvl="0">
              <a:lnSpc>
                <a:spcPct val="120000"/>
              </a:lnSpc>
              <a:spcAft>
                <a:spcPts val="2400"/>
              </a:spcAft>
            </a:pPr>
            <a:r>
              <a:rPr lang="en-US" altLang="zh-CN" sz="3600" dirty="0" smtClean="0">
                <a:solidFill>
                  <a:schemeClr val="bg1"/>
                </a:solidFill>
                <a:latin typeface="+mn-lt"/>
                <a:ea typeface="+mn-ea"/>
                <a:cs typeface="+mn-cs"/>
              </a:rPr>
              <a:t>1. Sutra </a:t>
            </a:r>
            <a:r>
              <a:rPr lang="en-US" altLang="zh-CN" sz="3600" dirty="0" err="1">
                <a:solidFill>
                  <a:schemeClr val="bg1"/>
                </a:solidFill>
                <a:latin typeface="+mn-lt"/>
                <a:ea typeface="+mn-ea"/>
                <a:cs typeface="+mn-cs"/>
              </a:rPr>
              <a:t>mahāmudrā</a:t>
            </a:r>
            <a:r>
              <a:rPr lang="en-US" altLang="zh-CN" sz="3600" dirty="0">
                <a:solidFill>
                  <a:schemeClr val="bg1"/>
                </a:solidFill>
                <a:latin typeface="+mn-lt"/>
                <a:ea typeface="+mn-ea"/>
                <a:cs typeface="+mn-cs"/>
              </a:rPr>
              <a:t>, as the name suggests, draws its philosophical view and meditation techniques from the </a:t>
            </a:r>
            <a:r>
              <a:rPr lang="en-US" altLang="zh-CN" sz="3600" dirty="0" err="1">
                <a:solidFill>
                  <a:schemeClr val="bg1"/>
                </a:solidFill>
                <a:latin typeface="+mn-lt"/>
                <a:ea typeface="+mn-ea"/>
                <a:cs typeface="+mn-cs"/>
              </a:rPr>
              <a:t>sutrayana</a:t>
            </a:r>
            <a:r>
              <a:rPr lang="en-US" altLang="zh-CN" sz="3600" dirty="0">
                <a:solidFill>
                  <a:schemeClr val="bg1"/>
                </a:solidFill>
                <a:latin typeface="+mn-lt"/>
                <a:ea typeface="+mn-ea"/>
                <a:cs typeface="+mn-cs"/>
              </a:rPr>
              <a:t> tradition. </a:t>
            </a:r>
            <a:endParaRPr lang="en-US" altLang="zh-CN" sz="3600"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9432758" y="108894"/>
            <a:ext cx="2629943" cy="3805935"/>
          </a:xfrm>
          <a:prstGeom prst="rect">
            <a:avLst/>
          </a:prstGeom>
        </p:spPr>
      </p:pic>
      <p:sp>
        <p:nvSpPr>
          <p:cNvPr id="5" name="標題 5"/>
          <p:cNvSpPr txBox="1">
            <a:spLocks/>
          </p:cNvSpPr>
          <p:nvPr/>
        </p:nvSpPr>
        <p:spPr>
          <a:xfrm>
            <a:off x="150395" y="4253163"/>
            <a:ext cx="11971421" cy="2460458"/>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2400"/>
              </a:spcAft>
            </a:pPr>
            <a:r>
              <a:rPr lang="en-US" altLang="zh-CN" sz="3600" dirty="0" smtClean="0">
                <a:solidFill>
                  <a:schemeClr val="bg1"/>
                </a:solidFill>
                <a:latin typeface="+mn-lt"/>
                <a:ea typeface="+mn-ea"/>
                <a:cs typeface="+mn-cs"/>
              </a:rPr>
              <a:t>2</a:t>
            </a:r>
            <a:r>
              <a:rPr lang="en-US" altLang="zh-CN" sz="3600" dirty="0" smtClean="0">
                <a:solidFill>
                  <a:schemeClr val="bg1"/>
                </a:solidFill>
                <a:latin typeface="+mn-lt"/>
                <a:ea typeface="+mn-ea"/>
                <a:cs typeface="+mn-cs"/>
              </a:rPr>
              <a:t>. Tantric </a:t>
            </a:r>
            <a:r>
              <a:rPr lang="en-US" altLang="zh-CN" sz="3600" dirty="0" err="1">
                <a:solidFill>
                  <a:schemeClr val="bg1"/>
                </a:solidFill>
                <a:latin typeface="+mn-lt"/>
                <a:ea typeface="+mn-ea"/>
                <a:cs typeface="+mn-cs"/>
              </a:rPr>
              <a:t>mahāmudrā</a:t>
            </a:r>
            <a:r>
              <a:rPr lang="en-US" altLang="zh-CN" sz="3600" dirty="0">
                <a:solidFill>
                  <a:schemeClr val="bg1"/>
                </a:solidFill>
                <a:latin typeface="+mn-lt"/>
                <a:ea typeface="+mn-ea"/>
                <a:cs typeface="+mn-cs"/>
              </a:rPr>
              <a:t> employs such tantric techniques as </a:t>
            </a:r>
            <a:r>
              <a:rPr lang="en-US" altLang="zh-CN" sz="3600" dirty="0" err="1">
                <a:solidFill>
                  <a:schemeClr val="bg1"/>
                </a:solidFill>
                <a:latin typeface="+mn-lt"/>
                <a:ea typeface="+mn-ea"/>
                <a:cs typeface="+mn-cs"/>
              </a:rPr>
              <a:t>tummo</a:t>
            </a:r>
            <a:r>
              <a:rPr lang="en-US" altLang="zh-CN" sz="3600" dirty="0">
                <a:solidFill>
                  <a:schemeClr val="bg1"/>
                </a:solidFill>
                <a:latin typeface="+mn-lt"/>
                <a:ea typeface="+mn-ea"/>
                <a:cs typeface="+mn-cs"/>
              </a:rPr>
              <a:t>, dream yoga, and </a:t>
            </a:r>
            <a:r>
              <a:rPr lang="en-US" altLang="zh-CN" sz="3600" dirty="0" err="1">
                <a:solidFill>
                  <a:schemeClr val="bg1"/>
                </a:solidFill>
                <a:latin typeface="+mn-lt"/>
                <a:ea typeface="+mn-ea"/>
                <a:cs typeface="+mn-cs"/>
              </a:rPr>
              <a:t>ösel</a:t>
            </a:r>
            <a:r>
              <a:rPr lang="en-US" altLang="zh-CN" sz="3600" dirty="0">
                <a:solidFill>
                  <a:schemeClr val="bg1"/>
                </a:solidFill>
                <a:latin typeface="+mn-lt"/>
                <a:ea typeface="+mn-ea"/>
                <a:cs typeface="+mn-cs"/>
              </a:rPr>
              <a:t>, three of the Six </a:t>
            </a:r>
            <a:r>
              <a:rPr lang="en-US" altLang="zh-CN" sz="3600" dirty="0" err="1">
                <a:solidFill>
                  <a:schemeClr val="bg1"/>
                </a:solidFill>
                <a:latin typeface="+mn-lt"/>
                <a:ea typeface="+mn-ea"/>
                <a:cs typeface="+mn-cs"/>
              </a:rPr>
              <a:t>Yogas</a:t>
            </a:r>
            <a:r>
              <a:rPr lang="en-US" altLang="zh-CN" sz="3600" dirty="0">
                <a:solidFill>
                  <a:schemeClr val="bg1"/>
                </a:solidFill>
                <a:latin typeface="+mn-lt"/>
                <a:ea typeface="+mn-ea"/>
                <a:cs typeface="+mn-cs"/>
              </a:rPr>
              <a:t> of </a:t>
            </a:r>
            <a:r>
              <a:rPr lang="en-US" altLang="zh-CN" sz="3600" dirty="0" err="1">
                <a:solidFill>
                  <a:schemeClr val="bg1"/>
                </a:solidFill>
                <a:latin typeface="+mn-lt"/>
                <a:ea typeface="+mn-ea"/>
                <a:cs typeface="+mn-cs"/>
              </a:rPr>
              <a:t>Naropa</a:t>
            </a:r>
            <a:r>
              <a:rPr lang="en-US" altLang="zh-CN" sz="3600" dirty="0">
                <a:solidFill>
                  <a:schemeClr val="bg1"/>
                </a:solidFill>
                <a:latin typeface="+mn-lt"/>
                <a:ea typeface="+mn-ea"/>
                <a:cs typeface="+mn-cs"/>
              </a:rPr>
              <a:t>. </a:t>
            </a:r>
            <a:endParaRPr lang="en-US" altLang="zh-CN" sz="3600" dirty="0" smtClean="0">
              <a:solidFill>
                <a:schemeClr val="bg1"/>
              </a:solidFill>
              <a:latin typeface="+mn-lt"/>
              <a:ea typeface="+mn-ea"/>
              <a:cs typeface="+mn-cs"/>
            </a:endParaRPr>
          </a:p>
          <a:p>
            <a:pPr lvl="0">
              <a:lnSpc>
                <a:spcPct val="120000"/>
              </a:lnSpc>
              <a:spcAft>
                <a:spcPts val="2400"/>
              </a:spcAft>
            </a:pPr>
            <a:r>
              <a:rPr lang="en-US" altLang="zh-CN" sz="3600" dirty="0" smtClean="0">
                <a:solidFill>
                  <a:schemeClr val="bg1"/>
                </a:solidFill>
                <a:latin typeface="+mn-lt"/>
                <a:ea typeface="+mn-ea"/>
                <a:cs typeface="+mn-cs"/>
              </a:rPr>
              <a:t>3. Essence </a:t>
            </a:r>
            <a:r>
              <a:rPr lang="en-US" altLang="zh-CN" sz="3600" dirty="0" err="1">
                <a:solidFill>
                  <a:schemeClr val="bg1"/>
                </a:solidFill>
                <a:latin typeface="+mn-lt"/>
                <a:ea typeface="+mn-ea"/>
                <a:cs typeface="+mn-cs"/>
              </a:rPr>
              <a:t>mahāmudrā</a:t>
            </a:r>
            <a:r>
              <a:rPr lang="en-US" altLang="zh-CN" sz="3600" dirty="0">
                <a:solidFill>
                  <a:schemeClr val="bg1"/>
                </a:solidFill>
                <a:latin typeface="+mn-lt"/>
                <a:ea typeface="+mn-ea"/>
                <a:cs typeface="+mn-cs"/>
              </a:rPr>
              <a:t> is based on the direct instruction of a qualified lama, known as pointing-out instruction. </a:t>
            </a:r>
          </a:p>
        </p:txBody>
      </p:sp>
    </p:spTree>
    <p:extLst>
      <p:ext uri="{BB962C8B-B14F-4D97-AF65-F5344CB8AC3E}">
        <p14:creationId xmlns:p14="http://schemas.microsoft.com/office/powerpoint/2010/main" val="22524231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28863" y="312821"/>
            <a:ext cx="11732795" cy="623235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2400"/>
              </a:spcAft>
            </a:pPr>
            <a:r>
              <a:rPr lang="en-US" altLang="zh-CN" sz="3000" dirty="0">
                <a:solidFill>
                  <a:schemeClr val="bg1"/>
                </a:solidFill>
                <a:latin typeface="+mn-lt"/>
                <a:ea typeface="+mn-ea"/>
                <a:cs typeface="+mn-cs"/>
              </a:rPr>
              <a:t>A common schema used in the Kagyu school is that of Ground (</a:t>
            </a:r>
            <a:r>
              <a:rPr lang="en-US" altLang="zh-CN" sz="3000" dirty="0" err="1">
                <a:solidFill>
                  <a:schemeClr val="bg1"/>
                </a:solidFill>
                <a:latin typeface="+mn-lt"/>
                <a:ea typeface="+mn-ea"/>
                <a:cs typeface="+mn-cs"/>
              </a:rPr>
              <a:t>buddha</a:t>
            </a:r>
            <a:r>
              <a:rPr lang="en-US" altLang="zh-CN" sz="3000" dirty="0">
                <a:solidFill>
                  <a:schemeClr val="bg1"/>
                </a:solidFill>
                <a:latin typeface="+mn-lt"/>
                <a:ea typeface="+mn-ea"/>
                <a:cs typeface="+mn-cs"/>
              </a:rPr>
              <a:t>-nature, emptiness), Path (practice) and Fruition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(Buddhahood</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根、道、果</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The advice and guidance of a qualified teacher is considered to be very important in developing faith and interest in the dharma as well as in learning and practicing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meditation. Most often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(particularly essence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is preceded by meeting with a lama and receiving pointing-out instruction. Some parts of the transmission are done verbally and through empowerments and "reading transmissions." A student typically goes through various tantric practices before undertaking the "formless" practices described below; the latter are classified as part of "essence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a:t>
            </a:r>
          </a:p>
        </p:txBody>
      </p:sp>
    </p:spTree>
    <p:extLst>
      <p:ext uri="{BB962C8B-B14F-4D97-AF65-F5344CB8AC3E}">
        <p14:creationId xmlns:p14="http://schemas.microsoft.com/office/powerpoint/2010/main" val="26298476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18837" y="1985210"/>
            <a:ext cx="11436015" cy="487279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200"/>
              </a:spcAft>
            </a:pPr>
            <a:r>
              <a:rPr lang="en-US" altLang="zh-CN" sz="3000" dirty="0">
                <a:solidFill>
                  <a:schemeClr val="bg1"/>
                </a:solidFill>
                <a:latin typeface="+mn-lt"/>
                <a:ea typeface="+mn-ea"/>
                <a:cs typeface="+mn-cs"/>
              </a:rPr>
              <a:t>According to one scholar, most people have difficulty beginning directly with formless practices and lose enthusiasm doing so, so the tantric practices work as a complement to the formless ones</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a:p>
            <a:pPr lvl="0">
              <a:lnSpc>
                <a:spcPct val="120000"/>
              </a:lnSpc>
              <a:spcAft>
                <a:spcPts val="2400"/>
              </a:spcAft>
            </a:pPr>
            <a:r>
              <a:rPr lang="en-US" altLang="zh-CN" sz="3000" dirty="0">
                <a:solidFill>
                  <a:schemeClr val="bg1"/>
                </a:solidFill>
                <a:latin typeface="+mn-lt"/>
                <a:ea typeface="+mn-ea"/>
                <a:cs typeface="+mn-cs"/>
              </a:rPr>
              <a:t>Another way to divide the practice of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is between the tantric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practices and the sutra practices. Tantric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practices involves practicing deity yoga with a </a:t>
            </a:r>
            <a:r>
              <a:rPr lang="en-US" altLang="zh-CN" sz="3000" dirty="0" err="1">
                <a:solidFill>
                  <a:schemeClr val="bg1"/>
                </a:solidFill>
                <a:latin typeface="+mn-lt"/>
                <a:ea typeface="+mn-ea"/>
                <a:cs typeface="+mn-cs"/>
              </a:rPr>
              <a:t>yidam</a:t>
            </a:r>
            <a:r>
              <a:rPr lang="en-US" altLang="zh-CN" sz="3000" dirty="0">
                <a:solidFill>
                  <a:schemeClr val="bg1"/>
                </a:solidFill>
                <a:latin typeface="+mn-lt"/>
                <a:ea typeface="+mn-ea"/>
                <a:cs typeface="+mn-cs"/>
              </a:rPr>
              <a:t> as well as subtle body practices like the six </a:t>
            </a:r>
            <a:r>
              <a:rPr lang="en-US" altLang="zh-CN" sz="3000" dirty="0" err="1">
                <a:solidFill>
                  <a:schemeClr val="bg1"/>
                </a:solidFill>
                <a:latin typeface="+mn-lt"/>
                <a:ea typeface="+mn-ea"/>
                <a:cs typeface="+mn-cs"/>
              </a:rPr>
              <a:t>yogas</a:t>
            </a:r>
            <a:r>
              <a:rPr lang="en-US" altLang="zh-CN" sz="3000" dirty="0">
                <a:solidFill>
                  <a:schemeClr val="bg1"/>
                </a:solidFill>
                <a:latin typeface="+mn-lt"/>
                <a:ea typeface="+mn-ea"/>
                <a:cs typeface="+mn-cs"/>
              </a:rPr>
              <a:t> of </a:t>
            </a:r>
            <a:r>
              <a:rPr lang="en-US" altLang="zh-CN" sz="3000" dirty="0" err="1">
                <a:solidFill>
                  <a:schemeClr val="bg1"/>
                </a:solidFill>
                <a:latin typeface="+mn-lt"/>
                <a:ea typeface="+mn-ea"/>
                <a:cs typeface="+mn-cs"/>
              </a:rPr>
              <a:t>Naropa</a:t>
            </a:r>
            <a:r>
              <a:rPr lang="en-US" altLang="zh-CN" sz="3000" dirty="0">
                <a:solidFill>
                  <a:schemeClr val="bg1"/>
                </a:solidFill>
                <a:latin typeface="+mn-lt"/>
                <a:ea typeface="+mn-ea"/>
                <a:cs typeface="+mn-cs"/>
              </a:rPr>
              <a:t> and can only be done after empowerment</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p:txBody>
      </p:sp>
      <p:sp>
        <p:nvSpPr>
          <p:cNvPr id="5" name="標題 5"/>
          <p:cNvSpPr txBox="1">
            <a:spLocks/>
          </p:cNvSpPr>
          <p:nvPr/>
        </p:nvSpPr>
        <p:spPr>
          <a:xfrm>
            <a:off x="385012" y="0"/>
            <a:ext cx="11652584" cy="25146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2400"/>
              </a:spcAft>
            </a:pPr>
            <a:r>
              <a:rPr lang="en-US" altLang="zh-CN" sz="3000" dirty="0" err="1">
                <a:solidFill>
                  <a:schemeClr val="bg1"/>
                </a:solidFill>
                <a:latin typeface="+mn-lt"/>
                <a:ea typeface="+mn-ea"/>
                <a:cs typeface="+mn-cs"/>
              </a:rPr>
              <a:t>Ngondro</a:t>
            </a:r>
            <a:r>
              <a:rPr lang="en-US" altLang="zh-CN" sz="3000" dirty="0">
                <a:solidFill>
                  <a:schemeClr val="bg1"/>
                </a:solidFill>
                <a:latin typeface="+mn-lt"/>
                <a:ea typeface="+mn-ea"/>
                <a:cs typeface="+mn-cs"/>
              </a:rPr>
              <a:t> are the preliminary practices common to both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and </a:t>
            </a:r>
            <a:r>
              <a:rPr lang="en-US" altLang="zh-CN" sz="3000" dirty="0" err="1">
                <a:solidFill>
                  <a:schemeClr val="bg1"/>
                </a:solidFill>
                <a:latin typeface="+mn-lt"/>
                <a:ea typeface="+mn-ea"/>
                <a:cs typeface="+mn-cs"/>
              </a:rPr>
              <a:t>dzogchen</a:t>
            </a:r>
            <a:r>
              <a:rPr lang="en-US" altLang="zh-CN" sz="3000" dirty="0">
                <a:solidFill>
                  <a:schemeClr val="bg1"/>
                </a:solidFill>
                <a:latin typeface="+mn-lt"/>
                <a:ea typeface="+mn-ea"/>
                <a:cs typeface="+mn-cs"/>
              </a:rPr>
              <a:t> traditions and include practices such as contemplating the "four thoughts that turn the mind", prostrations, and guru yoga.</a:t>
            </a:r>
          </a:p>
        </p:txBody>
      </p:sp>
    </p:spTree>
    <p:extLst>
      <p:ext uri="{BB962C8B-B14F-4D97-AF65-F5344CB8AC3E}">
        <p14:creationId xmlns:p14="http://schemas.microsoft.com/office/powerpoint/2010/main" val="37409879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0" y="192506"/>
            <a:ext cx="12115799" cy="36816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200"/>
              </a:spcAft>
            </a:pPr>
            <a:r>
              <a:rPr lang="en-US" altLang="zh-CN" sz="3000" dirty="0">
                <a:solidFill>
                  <a:schemeClr val="bg1"/>
                </a:solidFill>
                <a:latin typeface="+mn-lt"/>
                <a:ea typeface="+mn-ea"/>
                <a:cs typeface="+mn-cs"/>
              </a:rPr>
              <a:t>After the preliminary practices, the Kagyu school's sutra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practice is often divided into the ordinary or essential meditation practices and the extraordinary meditation practices. The ordinary practices are </a:t>
            </a:r>
            <a:r>
              <a:rPr lang="en-US" altLang="zh-CN" sz="3000" dirty="0" err="1">
                <a:solidFill>
                  <a:schemeClr val="bg1"/>
                </a:solidFill>
                <a:latin typeface="+mn-lt"/>
                <a:ea typeface="+mn-ea"/>
                <a:cs typeface="+mn-cs"/>
              </a:rPr>
              <a:t>samatha</a:t>
            </a:r>
            <a:r>
              <a:rPr lang="en-US" altLang="zh-CN" sz="3000" dirty="0">
                <a:solidFill>
                  <a:schemeClr val="bg1"/>
                </a:solidFill>
                <a:latin typeface="+mn-lt"/>
                <a:ea typeface="+mn-ea"/>
                <a:cs typeface="+mn-cs"/>
              </a:rPr>
              <a:t> (calming) and </a:t>
            </a:r>
            <a:r>
              <a:rPr lang="en-US" altLang="zh-CN" sz="3000" dirty="0" err="1">
                <a:solidFill>
                  <a:schemeClr val="bg1"/>
                </a:solidFill>
                <a:latin typeface="+mn-lt"/>
                <a:ea typeface="+mn-ea"/>
                <a:cs typeface="+mn-cs"/>
              </a:rPr>
              <a:t>vipasyana</a:t>
            </a:r>
            <a:r>
              <a:rPr lang="en-US" altLang="zh-CN" sz="3000" dirty="0">
                <a:solidFill>
                  <a:schemeClr val="bg1"/>
                </a:solidFill>
                <a:latin typeface="+mn-lt"/>
                <a:ea typeface="+mn-ea"/>
                <a:cs typeface="+mn-cs"/>
              </a:rPr>
              <a:t> (special insight). The extraordinary practices include "formless" practices like 'one taste yoga' and 'non-meditation'.</a:t>
            </a:r>
          </a:p>
        </p:txBody>
      </p:sp>
      <p:sp>
        <p:nvSpPr>
          <p:cNvPr id="5" name="標題 5"/>
          <p:cNvSpPr txBox="1">
            <a:spLocks/>
          </p:cNvSpPr>
          <p:nvPr/>
        </p:nvSpPr>
        <p:spPr>
          <a:xfrm>
            <a:off x="138364" y="3693696"/>
            <a:ext cx="11833056" cy="289960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200"/>
              </a:spcAft>
            </a:pPr>
            <a:r>
              <a:rPr lang="en-US" altLang="zh-CN" sz="3000" dirty="0">
                <a:solidFill>
                  <a:schemeClr val="bg1"/>
                </a:solidFill>
                <a:latin typeface="+mn-lt"/>
                <a:ea typeface="+mn-ea"/>
                <a:cs typeface="+mn-cs"/>
              </a:rPr>
              <a:t>The tradition also culminates with certain special enlightenment and post-enlightenment practices</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According to Reginald Ray, the "formless" practices, also called "Essence </a:t>
            </a:r>
            <a:r>
              <a:rPr lang="en-US" altLang="zh-CN" sz="3000" dirty="0" err="1">
                <a:solidFill>
                  <a:schemeClr val="bg1"/>
                </a:solidFill>
                <a:latin typeface="+mn-lt"/>
                <a:ea typeface="+mn-ea"/>
                <a:cs typeface="+mn-cs"/>
              </a:rPr>
              <a:t>mahamudra</a:t>
            </a:r>
            <a:r>
              <a:rPr lang="en-US" altLang="zh-CN" sz="3000" dirty="0">
                <a:solidFill>
                  <a:schemeClr val="bg1"/>
                </a:solidFill>
                <a:latin typeface="+mn-lt"/>
                <a:ea typeface="+mn-ea"/>
                <a:cs typeface="+mn-cs"/>
              </a:rPr>
              <a:t>," is when "one engages directly in practices of abandoning discursive thinking and resting the mind in the clear, luminous awareness that is </a:t>
            </a:r>
            <a:r>
              <a:rPr lang="en-US" altLang="zh-CN" sz="3000" dirty="0" err="1">
                <a:solidFill>
                  <a:schemeClr val="bg1"/>
                </a:solidFill>
                <a:latin typeface="+mn-lt"/>
                <a:ea typeface="+mn-ea"/>
                <a:cs typeface="+mn-cs"/>
              </a:rPr>
              <a:t>mahamudra</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p:txBody>
      </p:sp>
    </p:spTree>
    <p:extLst>
      <p:ext uri="{BB962C8B-B14F-4D97-AF65-F5344CB8AC3E}">
        <p14:creationId xmlns:p14="http://schemas.microsoft.com/office/powerpoint/2010/main" val="25229126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49444" y="571500"/>
            <a:ext cx="11391899" cy="493294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200"/>
              </a:spcAft>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reason that preparatory practices and "form" practices like deity yoga and </a:t>
            </a:r>
            <a:r>
              <a:rPr lang="en-US" altLang="zh-CN" sz="3600" dirty="0" err="1">
                <a:solidFill>
                  <a:schemeClr val="bg1"/>
                </a:solidFill>
                <a:latin typeface="+mn-lt"/>
                <a:ea typeface="+mn-ea"/>
                <a:cs typeface="+mn-cs"/>
              </a:rPr>
              <a:t>vipasyana</a:t>
            </a:r>
            <a:r>
              <a:rPr lang="en-US" altLang="zh-CN" sz="3600" dirty="0">
                <a:solidFill>
                  <a:schemeClr val="bg1"/>
                </a:solidFill>
                <a:latin typeface="+mn-lt"/>
                <a:ea typeface="+mn-ea"/>
                <a:cs typeface="+mn-cs"/>
              </a:rPr>
              <a:t> are needed is because formless practices are quite difficult and subtle, and most practitioners are not able to enter into the simple essence of mind successfully without considerable mental preparation.</a:t>
            </a:r>
          </a:p>
        </p:txBody>
      </p:sp>
    </p:spTree>
    <p:extLst>
      <p:ext uri="{BB962C8B-B14F-4D97-AF65-F5344CB8AC3E}">
        <p14:creationId xmlns:p14="http://schemas.microsoft.com/office/powerpoint/2010/main" val="35288050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74459" y="-403058"/>
            <a:ext cx="12133847" cy="735129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lvl="0" indent="-457200">
              <a:lnSpc>
                <a:spcPct val="120000"/>
              </a:lnSpc>
              <a:buFont typeface="Wingdings" panose="05000000000000000000" pitchFamily="2" charset="2"/>
              <a:buChar char="ü"/>
            </a:pPr>
            <a:r>
              <a:rPr lang="en-US" altLang="zh-CN" sz="3000" b="1" u="sng" dirty="0">
                <a:solidFill>
                  <a:schemeClr val="bg1"/>
                </a:solidFill>
                <a:latin typeface="+mn-lt"/>
                <a:ea typeface="+mn-ea"/>
                <a:cs typeface="+mn-cs"/>
              </a:rPr>
              <a:t>Four </a:t>
            </a:r>
            <a:r>
              <a:rPr lang="en-US" altLang="zh-CN" sz="3000" b="1" u="sng" dirty="0" err="1">
                <a:solidFill>
                  <a:schemeClr val="bg1"/>
                </a:solidFill>
                <a:latin typeface="+mn-lt"/>
                <a:ea typeface="+mn-ea"/>
                <a:cs typeface="+mn-cs"/>
              </a:rPr>
              <a:t>yogas</a:t>
            </a:r>
            <a:r>
              <a:rPr lang="en-US" altLang="zh-CN" sz="3000" b="1" u="sng" dirty="0">
                <a:solidFill>
                  <a:schemeClr val="bg1"/>
                </a:solidFill>
                <a:latin typeface="+mn-lt"/>
                <a:ea typeface="+mn-ea"/>
                <a:cs typeface="+mn-cs"/>
              </a:rPr>
              <a:t> and five </a:t>
            </a:r>
            <a:r>
              <a:rPr lang="en-US" altLang="zh-CN" sz="3000" b="1" u="sng" dirty="0" smtClean="0">
                <a:solidFill>
                  <a:schemeClr val="bg1"/>
                </a:solidFill>
                <a:latin typeface="+mn-lt"/>
                <a:ea typeface="+mn-ea"/>
                <a:cs typeface="+mn-cs"/>
              </a:rPr>
              <a:t>paths</a:t>
            </a:r>
            <a:r>
              <a:rPr lang="en-US" altLang="zh-CN" sz="3000" b="1" dirty="0" smtClean="0">
                <a:solidFill>
                  <a:schemeClr val="bg1"/>
                </a:solidFill>
                <a:latin typeface="+mn-lt"/>
                <a:ea typeface="+mn-ea"/>
                <a:cs typeface="+mn-cs"/>
              </a:rPr>
              <a:t> (</a:t>
            </a:r>
            <a:r>
              <a:rPr lang="zh-CN" altLang="en-US" sz="3000" b="1" dirty="0" smtClean="0">
                <a:solidFill>
                  <a:schemeClr val="bg1"/>
                </a:solidFill>
                <a:latin typeface="+mn-lt"/>
                <a:ea typeface="+mn-ea"/>
                <a:cs typeface="+mn-cs"/>
              </a:rPr>
              <a:t>四瑜伽與五道</a:t>
            </a:r>
            <a:r>
              <a:rPr lang="en-US" altLang="zh-CN" sz="3000" b="1" dirty="0" smtClean="0">
                <a:solidFill>
                  <a:schemeClr val="bg1"/>
                </a:solidFill>
                <a:latin typeface="+mn-lt"/>
                <a:ea typeface="+mn-ea"/>
                <a:cs typeface="+mn-cs"/>
              </a:rPr>
              <a:t>)</a:t>
            </a:r>
            <a:endParaRPr lang="en-US" altLang="zh-CN" sz="3000" b="1" dirty="0">
              <a:solidFill>
                <a:schemeClr val="bg1"/>
              </a:solidFill>
              <a:latin typeface="+mn-lt"/>
              <a:ea typeface="+mn-ea"/>
              <a:cs typeface="+mn-cs"/>
            </a:endParaRPr>
          </a:p>
          <a:p>
            <a:pPr lvl="0">
              <a:lnSpc>
                <a:spcPct val="120000"/>
              </a:lnSpc>
              <a:spcBef>
                <a:spcPts val="1200"/>
              </a:spcBef>
              <a:spcAft>
                <a:spcPts val="1200"/>
              </a:spcAft>
            </a:pPr>
            <a:r>
              <a:rPr lang="en-US" altLang="zh-CN" sz="3000" dirty="0">
                <a:solidFill>
                  <a:schemeClr val="bg1"/>
                </a:solidFill>
                <a:latin typeface="+mn-lt"/>
                <a:ea typeface="+mn-ea"/>
                <a:cs typeface="+mn-cs"/>
              </a:rPr>
              <a:t>In the </a:t>
            </a:r>
            <a:r>
              <a:rPr lang="en-US" altLang="zh-CN" sz="3000" dirty="0" err="1">
                <a:solidFill>
                  <a:schemeClr val="bg1"/>
                </a:solidFill>
                <a:latin typeface="+mn-lt"/>
                <a:ea typeface="+mn-ea"/>
                <a:cs typeface="+mn-cs"/>
              </a:rPr>
              <a:t>Dagpo</a:t>
            </a:r>
            <a:r>
              <a:rPr lang="en-US" altLang="zh-CN" sz="3000" dirty="0">
                <a:solidFill>
                  <a:schemeClr val="bg1"/>
                </a:solidFill>
                <a:latin typeface="+mn-lt"/>
                <a:ea typeface="+mn-ea"/>
                <a:cs typeface="+mn-cs"/>
              </a:rPr>
              <a:t> Kagyu tradition as presented by </a:t>
            </a:r>
            <a:r>
              <a:rPr lang="en-US" altLang="zh-CN" sz="3000" dirty="0" err="1">
                <a:solidFill>
                  <a:schemeClr val="bg1"/>
                </a:solidFill>
                <a:latin typeface="+mn-lt"/>
                <a:ea typeface="+mn-ea"/>
                <a:cs typeface="+mn-cs"/>
              </a:rPr>
              <a:t>Dagpo</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Tashi</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Namgyal</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is divided into four distinct phases known as the four </a:t>
            </a:r>
            <a:r>
              <a:rPr lang="en-US" altLang="zh-CN" sz="3000" dirty="0" err="1">
                <a:solidFill>
                  <a:schemeClr val="bg1"/>
                </a:solidFill>
                <a:latin typeface="+mn-lt"/>
                <a:ea typeface="+mn-ea"/>
                <a:cs typeface="+mn-cs"/>
              </a:rPr>
              <a:t>yogas</a:t>
            </a:r>
            <a:r>
              <a:rPr lang="en-US" altLang="zh-CN" sz="3000" dirty="0">
                <a:solidFill>
                  <a:schemeClr val="bg1"/>
                </a:solidFill>
                <a:latin typeface="+mn-lt"/>
                <a:ea typeface="+mn-ea"/>
                <a:cs typeface="+mn-cs"/>
              </a:rPr>
              <a:t> of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(S. </a:t>
            </a:r>
            <a:r>
              <a:rPr lang="en-US" altLang="zh-CN" sz="3000" dirty="0" err="1">
                <a:solidFill>
                  <a:schemeClr val="bg1"/>
                </a:solidFill>
                <a:latin typeface="+mn-lt"/>
                <a:ea typeface="+mn-ea"/>
                <a:cs typeface="+mn-cs"/>
              </a:rPr>
              <a:t>catvāri</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yoga). </a:t>
            </a:r>
            <a:r>
              <a:rPr lang="en-US" altLang="zh-CN" sz="3000" dirty="0">
                <a:solidFill>
                  <a:schemeClr val="bg1"/>
                </a:solidFill>
                <a:latin typeface="+mn-lt"/>
                <a:ea typeface="+mn-ea"/>
                <a:cs typeface="+mn-cs"/>
              </a:rPr>
              <a:t>They are as follows</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a:p>
            <a:pPr lvl="0">
              <a:lnSpc>
                <a:spcPct val="120000"/>
              </a:lnSpc>
            </a:pPr>
            <a:r>
              <a:rPr lang="en-US" altLang="zh-CN" sz="3000" dirty="0" smtClean="0">
                <a:solidFill>
                  <a:schemeClr val="bg1"/>
                </a:solidFill>
                <a:latin typeface="+mn-lt"/>
                <a:ea typeface="+mn-ea"/>
                <a:cs typeface="+mn-cs"/>
              </a:rPr>
              <a:t>1) </a:t>
            </a:r>
            <a:r>
              <a:rPr lang="en-US" altLang="zh-CN" sz="3000" u="sng" dirty="0" smtClean="0">
                <a:solidFill>
                  <a:schemeClr val="bg1"/>
                </a:solidFill>
                <a:latin typeface="+mn-lt"/>
                <a:ea typeface="+mn-ea"/>
                <a:cs typeface="+mn-cs"/>
              </a:rPr>
              <a:t>One-pointedness</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專一</a:t>
            </a:r>
            <a:r>
              <a:rPr lang="en-US" altLang="zh-CN" sz="3000" dirty="0">
                <a:solidFill>
                  <a:schemeClr val="bg1"/>
                </a:solidFill>
                <a:latin typeface="+mn-lt"/>
                <a:ea typeface="+mn-ea"/>
                <a:cs typeface="+mn-cs"/>
              </a:rPr>
              <a:t>), which establishes the state of </a:t>
            </a:r>
            <a:r>
              <a:rPr lang="en-US" altLang="zh-CN" sz="3000" dirty="0" err="1" smtClean="0">
                <a:solidFill>
                  <a:schemeClr val="bg1"/>
                </a:solidFill>
                <a:latin typeface="+mn-lt"/>
                <a:ea typeface="+mn-ea"/>
                <a:cs typeface="+mn-cs"/>
              </a:rPr>
              <a:t>shamatha</a:t>
            </a:r>
            <a:endParaRPr lang="en-US" altLang="zh-CN" sz="3000" dirty="0" smtClean="0">
              <a:solidFill>
                <a:schemeClr val="bg1"/>
              </a:solidFill>
              <a:latin typeface="+mn-lt"/>
              <a:ea typeface="+mn-ea"/>
              <a:cs typeface="+mn-cs"/>
            </a:endParaRPr>
          </a:p>
          <a:p>
            <a:pPr lvl="0">
              <a:lnSpc>
                <a:spcPct val="120000"/>
              </a:lnSpc>
            </a:pPr>
            <a:r>
              <a:rPr lang="en-US" altLang="zh-CN" sz="3000" dirty="0" smtClean="0">
                <a:solidFill>
                  <a:schemeClr val="bg1"/>
                </a:solidFill>
                <a:latin typeface="+mn-lt"/>
                <a:ea typeface="+mn-ea"/>
                <a:cs typeface="+mn-cs"/>
              </a:rPr>
              <a:t>2) </a:t>
            </a:r>
            <a:r>
              <a:rPr lang="en-US" altLang="zh-CN" sz="3000" u="sng" dirty="0" smtClean="0">
                <a:solidFill>
                  <a:schemeClr val="bg1"/>
                </a:solidFill>
                <a:latin typeface="+mn-lt"/>
                <a:ea typeface="+mn-ea"/>
                <a:cs typeface="+mn-cs"/>
              </a:rPr>
              <a:t>Simplicity</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離戲</a:t>
            </a:r>
            <a:r>
              <a:rPr lang="en-US" altLang="zh-CN" sz="3000" dirty="0">
                <a:solidFill>
                  <a:schemeClr val="bg1"/>
                </a:solidFill>
                <a:latin typeface="+mn-lt"/>
                <a:ea typeface="+mn-ea"/>
                <a:cs typeface="+mn-cs"/>
              </a:rPr>
              <a:t>) , which is reached through the clear seeing of </a:t>
            </a:r>
            <a:r>
              <a:rPr lang="en-US" altLang="zh-CN" sz="3000" dirty="0" err="1" smtClean="0">
                <a:solidFill>
                  <a:schemeClr val="bg1"/>
                </a:solidFill>
                <a:latin typeface="+mn-lt"/>
                <a:ea typeface="+mn-ea"/>
                <a:cs typeface="+mn-cs"/>
              </a:rPr>
              <a:t>vipashyana</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a:p>
            <a:pPr lvl="0">
              <a:lnSpc>
                <a:spcPct val="120000"/>
              </a:lnSpc>
            </a:pPr>
            <a:r>
              <a:rPr lang="en-US" altLang="zh-CN" sz="3000" dirty="0" smtClean="0">
                <a:solidFill>
                  <a:schemeClr val="bg1"/>
                </a:solidFill>
                <a:latin typeface="+mn-lt"/>
                <a:ea typeface="+mn-ea"/>
                <a:cs typeface="+mn-cs"/>
              </a:rPr>
              <a:t>3) </a:t>
            </a:r>
            <a:r>
              <a:rPr lang="en-US" altLang="zh-CN" sz="3000" u="sng" dirty="0" smtClean="0">
                <a:solidFill>
                  <a:schemeClr val="bg1"/>
                </a:solidFill>
                <a:latin typeface="+mn-lt"/>
                <a:ea typeface="+mn-ea"/>
                <a:cs typeface="+mn-cs"/>
              </a:rPr>
              <a:t>One taste </a:t>
            </a:r>
            <a:r>
              <a:rPr lang="en-US" altLang="zh-CN" sz="3000" dirty="0" smtClean="0">
                <a:solidFill>
                  <a:schemeClr val="bg1"/>
                </a:solidFill>
                <a:latin typeface="+mn-lt"/>
                <a:ea typeface="+mn-ea"/>
                <a:cs typeface="+mn-cs"/>
              </a:rPr>
              <a:t>(</a:t>
            </a:r>
            <a:r>
              <a:rPr lang="zh-CN" altLang="en-US" sz="3000" dirty="0" smtClean="0">
                <a:solidFill>
                  <a:schemeClr val="bg1"/>
                </a:solidFill>
                <a:latin typeface="+mn-lt"/>
                <a:ea typeface="+mn-ea"/>
                <a:cs typeface="+mn-cs"/>
              </a:rPr>
              <a:t>一味</a:t>
            </a:r>
            <a:r>
              <a:rPr lang="en-US" altLang="zh-CN" sz="3000" dirty="0">
                <a:solidFill>
                  <a:schemeClr val="bg1"/>
                </a:solidFill>
                <a:latin typeface="+mn-lt"/>
                <a:ea typeface="+mn-ea"/>
                <a:cs typeface="+mn-cs"/>
              </a:rPr>
              <a:t>) , when </a:t>
            </a:r>
            <a:r>
              <a:rPr lang="en-US" altLang="zh-CN" sz="3000" dirty="0" err="1">
                <a:solidFill>
                  <a:schemeClr val="bg1"/>
                </a:solidFill>
                <a:latin typeface="+mn-lt"/>
                <a:ea typeface="+mn-ea"/>
                <a:cs typeface="+mn-cs"/>
              </a:rPr>
              <a:t>shamatha</a:t>
            </a:r>
            <a:r>
              <a:rPr lang="en-US" altLang="zh-CN" sz="3000" dirty="0">
                <a:solidFill>
                  <a:schemeClr val="bg1"/>
                </a:solidFill>
                <a:latin typeface="+mn-lt"/>
                <a:ea typeface="+mn-ea"/>
                <a:cs typeface="+mn-cs"/>
              </a:rPr>
              <a:t> and </a:t>
            </a:r>
            <a:r>
              <a:rPr lang="en-US" altLang="zh-CN" sz="3000" dirty="0" err="1">
                <a:solidFill>
                  <a:schemeClr val="bg1"/>
                </a:solidFill>
                <a:latin typeface="+mn-lt"/>
                <a:ea typeface="+mn-ea"/>
                <a:cs typeface="+mn-cs"/>
              </a:rPr>
              <a:t>vipashyana</a:t>
            </a:r>
            <a:r>
              <a:rPr lang="en-US" altLang="zh-CN" sz="3000" dirty="0">
                <a:solidFill>
                  <a:schemeClr val="bg1"/>
                </a:solidFill>
                <a:latin typeface="+mn-lt"/>
                <a:ea typeface="+mn-ea"/>
                <a:cs typeface="+mn-cs"/>
              </a:rPr>
              <a:t> become </a:t>
            </a:r>
            <a:r>
              <a:rPr lang="en-US" altLang="zh-CN" sz="3000" dirty="0" smtClean="0">
                <a:solidFill>
                  <a:schemeClr val="bg1"/>
                </a:solidFill>
                <a:latin typeface="+mn-lt"/>
                <a:ea typeface="+mn-ea"/>
                <a:cs typeface="+mn-cs"/>
              </a:rPr>
              <a:t>one.</a:t>
            </a:r>
            <a:endParaRPr lang="en-US" altLang="zh-CN" sz="3000" dirty="0">
              <a:solidFill>
                <a:schemeClr val="bg1"/>
              </a:solidFill>
              <a:latin typeface="+mn-lt"/>
              <a:ea typeface="+mn-ea"/>
              <a:cs typeface="+mn-cs"/>
            </a:endParaRPr>
          </a:p>
          <a:p>
            <a:pPr lvl="0">
              <a:lnSpc>
                <a:spcPct val="120000"/>
              </a:lnSpc>
            </a:pPr>
            <a:r>
              <a:rPr lang="en-US" altLang="zh-CN" sz="3000" dirty="0" smtClean="0">
                <a:solidFill>
                  <a:schemeClr val="bg1"/>
                </a:solidFill>
                <a:latin typeface="+mn-lt"/>
                <a:ea typeface="+mn-ea"/>
                <a:cs typeface="+mn-cs"/>
              </a:rPr>
              <a:t>4) </a:t>
            </a:r>
            <a:r>
              <a:rPr lang="en-US" altLang="zh-CN" sz="3000" u="sng" dirty="0" smtClean="0">
                <a:solidFill>
                  <a:schemeClr val="bg1"/>
                </a:solidFill>
                <a:latin typeface="+mn-lt"/>
                <a:ea typeface="+mn-ea"/>
                <a:cs typeface="+mn-cs"/>
              </a:rPr>
              <a:t>Non-meditation</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無修</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The state of not holding to either an object of </a:t>
            </a:r>
            <a:r>
              <a:rPr lang="en-US" altLang="zh-CN" sz="3000" dirty="0" smtClean="0">
                <a:solidFill>
                  <a:schemeClr val="bg1"/>
                </a:solidFill>
                <a:latin typeface="+mn-lt"/>
                <a:ea typeface="+mn-ea"/>
                <a:cs typeface="+mn-cs"/>
              </a:rPr>
              <a:t>	meditation </a:t>
            </a:r>
            <a:r>
              <a:rPr lang="en-US" altLang="zh-CN" sz="3000" dirty="0">
                <a:solidFill>
                  <a:schemeClr val="bg1"/>
                </a:solidFill>
                <a:latin typeface="+mn-lt"/>
                <a:ea typeface="+mn-ea"/>
                <a:cs typeface="+mn-cs"/>
              </a:rPr>
              <a:t>nor to a meditator. Nothing further needs to be </a:t>
            </a:r>
            <a:r>
              <a:rPr lang="en-US" altLang="zh-CN" sz="3000" dirty="0" smtClean="0">
                <a:solidFill>
                  <a:schemeClr val="bg1"/>
                </a:solidFill>
                <a:latin typeface="+mn-lt"/>
                <a:ea typeface="+mn-ea"/>
                <a:cs typeface="+mn-cs"/>
              </a:rPr>
              <a:t>'meditated </a:t>
            </a:r>
            <a:r>
              <a:rPr lang="en-US" altLang="zh-CN" sz="3000" dirty="0" smtClean="0">
                <a:solidFill>
                  <a:schemeClr val="bg1"/>
                </a:solidFill>
                <a:latin typeface="+mn-lt"/>
                <a:ea typeface="+mn-ea"/>
                <a:cs typeface="+mn-cs"/>
              </a:rPr>
              <a:t>	</a:t>
            </a:r>
            <a:r>
              <a:rPr lang="en-US" altLang="zh-CN" sz="3000" dirty="0" smtClean="0">
                <a:solidFill>
                  <a:schemeClr val="bg1"/>
                </a:solidFill>
                <a:latin typeface="+mn-lt"/>
                <a:ea typeface="+mn-ea"/>
                <a:cs typeface="+mn-cs"/>
              </a:rPr>
              <a:t>upon' </a:t>
            </a:r>
            <a:r>
              <a:rPr lang="en-US" altLang="zh-CN" sz="3000" dirty="0">
                <a:solidFill>
                  <a:schemeClr val="bg1"/>
                </a:solidFill>
                <a:latin typeface="+mn-lt"/>
                <a:ea typeface="+mn-ea"/>
                <a:cs typeface="+mn-cs"/>
              </a:rPr>
              <a:t>or </a:t>
            </a:r>
            <a:r>
              <a:rPr lang="en-US" altLang="zh-CN" sz="3000" dirty="0" smtClean="0">
                <a:solidFill>
                  <a:schemeClr val="bg1"/>
                </a:solidFill>
                <a:latin typeface="+mn-lt"/>
                <a:ea typeface="+mn-ea"/>
                <a:cs typeface="+mn-cs"/>
              </a:rPr>
              <a:t>'cultivated </a:t>
            </a:r>
            <a:r>
              <a:rPr lang="en-US" altLang="zh-CN" sz="3000" dirty="0">
                <a:solidFill>
                  <a:schemeClr val="bg1"/>
                </a:solidFill>
                <a:latin typeface="+mn-lt"/>
                <a:ea typeface="+mn-ea"/>
                <a:cs typeface="+mn-cs"/>
              </a:rPr>
              <a:t>at this </a:t>
            </a:r>
            <a:r>
              <a:rPr lang="en-US" altLang="zh-CN" sz="3000" dirty="0" smtClean="0">
                <a:solidFill>
                  <a:schemeClr val="bg1"/>
                </a:solidFill>
                <a:latin typeface="+mn-lt"/>
                <a:ea typeface="+mn-ea"/>
                <a:cs typeface="+mn-cs"/>
              </a:rPr>
              <a:t>stage’.</a:t>
            </a:r>
            <a:endParaRPr lang="en-US" altLang="zh-CN" sz="3000" dirty="0">
              <a:solidFill>
                <a:schemeClr val="bg1"/>
              </a:solidFill>
              <a:latin typeface="+mn-lt"/>
              <a:ea typeface="+mn-ea"/>
              <a:cs typeface="+mn-cs"/>
            </a:endParaRPr>
          </a:p>
        </p:txBody>
      </p:sp>
    </p:spTree>
    <p:extLst>
      <p:ext uri="{BB962C8B-B14F-4D97-AF65-F5344CB8AC3E}">
        <p14:creationId xmlns:p14="http://schemas.microsoft.com/office/powerpoint/2010/main" val="6098658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52665" y="-234617"/>
            <a:ext cx="12133847" cy="735129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00000"/>
              </a:lnSpc>
              <a:spcAft>
                <a:spcPts val="1800"/>
              </a:spcAft>
            </a:pPr>
            <a:r>
              <a:rPr lang="en-US" altLang="zh-CN" sz="3000" dirty="0">
                <a:solidFill>
                  <a:schemeClr val="bg1"/>
                </a:solidFill>
                <a:latin typeface="+mn-lt"/>
                <a:ea typeface="+mn-ea"/>
                <a:cs typeface="+mn-cs"/>
              </a:rPr>
              <a:t>These stages parallel the four </a:t>
            </a:r>
            <a:r>
              <a:rPr lang="en-US" altLang="zh-CN" sz="3000" dirty="0" err="1">
                <a:solidFill>
                  <a:schemeClr val="bg1"/>
                </a:solidFill>
                <a:latin typeface="+mn-lt"/>
                <a:ea typeface="+mn-ea"/>
                <a:cs typeface="+mn-cs"/>
              </a:rPr>
              <a:t>yogas</a:t>
            </a:r>
            <a:r>
              <a:rPr lang="en-US" altLang="zh-CN" sz="3000" dirty="0">
                <a:solidFill>
                  <a:schemeClr val="bg1"/>
                </a:solidFill>
                <a:latin typeface="+mn-lt"/>
                <a:ea typeface="+mn-ea"/>
                <a:cs typeface="+mn-cs"/>
              </a:rPr>
              <a:t> of Dzogchen </a:t>
            </a:r>
            <a:r>
              <a:rPr lang="en-US" altLang="zh-CN" sz="3000" dirty="0" err="1">
                <a:solidFill>
                  <a:schemeClr val="bg1"/>
                </a:solidFill>
                <a:latin typeface="+mn-lt"/>
                <a:ea typeface="+mn-ea"/>
                <a:cs typeface="+mn-cs"/>
              </a:rPr>
              <a:t>semde</a:t>
            </a:r>
            <a:r>
              <a:rPr lang="en-US" altLang="zh-CN" sz="3000" dirty="0">
                <a:solidFill>
                  <a:schemeClr val="bg1"/>
                </a:solidFill>
                <a:latin typeface="+mn-lt"/>
                <a:ea typeface="+mn-ea"/>
                <a:cs typeface="+mn-cs"/>
              </a:rPr>
              <a:t>. The four </a:t>
            </a:r>
            <a:r>
              <a:rPr lang="en-US" altLang="zh-CN" sz="3000" dirty="0" err="1">
                <a:solidFill>
                  <a:schemeClr val="bg1"/>
                </a:solidFill>
                <a:latin typeface="+mn-lt"/>
                <a:ea typeface="+mn-ea"/>
                <a:cs typeface="+mn-cs"/>
              </a:rPr>
              <a:t>yogas</a:t>
            </a:r>
            <a:r>
              <a:rPr lang="en-US" altLang="zh-CN" sz="3000" dirty="0">
                <a:solidFill>
                  <a:schemeClr val="bg1"/>
                </a:solidFill>
                <a:latin typeface="+mn-lt"/>
                <a:ea typeface="+mn-ea"/>
                <a:cs typeface="+mn-cs"/>
              </a:rPr>
              <a:t> of </a:t>
            </a:r>
            <a:r>
              <a:rPr lang="en-US" altLang="zh-CN" sz="3000" dirty="0" err="1">
                <a:solidFill>
                  <a:schemeClr val="bg1"/>
                </a:solidFill>
                <a:latin typeface="+mn-lt"/>
                <a:ea typeface="+mn-ea"/>
                <a:cs typeface="+mn-cs"/>
              </a:rPr>
              <a:t>mahāmudrā</a:t>
            </a:r>
            <a:r>
              <a:rPr lang="en-US" altLang="zh-CN" sz="3000" dirty="0">
                <a:solidFill>
                  <a:schemeClr val="bg1"/>
                </a:solidFill>
                <a:latin typeface="+mn-lt"/>
                <a:ea typeface="+mn-ea"/>
                <a:cs typeface="+mn-cs"/>
              </a:rPr>
              <a:t> have been correlated with the </a:t>
            </a:r>
            <a:r>
              <a:rPr lang="en-US" altLang="zh-CN" sz="3000" dirty="0" err="1">
                <a:solidFill>
                  <a:schemeClr val="bg1"/>
                </a:solidFill>
                <a:latin typeface="+mn-lt"/>
                <a:ea typeface="+mn-ea"/>
                <a:cs typeface="+mn-cs"/>
              </a:rPr>
              <a:t>Mahāyāna</a:t>
            </a:r>
            <a:r>
              <a:rPr lang="en-US" altLang="zh-CN" sz="3000" dirty="0">
                <a:solidFill>
                  <a:schemeClr val="bg1"/>
                </a:solidFill>
                <a:latin typeface="+mn-lt"/>
                <a:ea typeface="+mn-ea"/>
                <a:cs typeface="+mn-cs"/>
              </a:rPr>
              <a:t> five </a:t>
            </a:r>
            <a:r>
              <a:rPr lang="en-US" altLang="zh-CN" sz="3000" dirty="0" smtClean="0">
                <a:solidFill>
                  <a:schemeClr val="bg1"/>
                </a:solidFill>
                <a:latin typeface="+mn-lt"/>
                <a:ea typeface="+mn-ea"/>
                <a:cs typeface="+mn-cs"/>
              </a:rPr>
              <a:t>paths, </a:t>
            </a:r>
            <a:r>
              <a:rPr lang="en-US" altLang="zh-CN" sz="3000" dirty="0">
                <a:solidFill>
                  <a:schemeClr val="bg1"/>
                </a:solidFill>
                <a:latin typeface="+mn-lt"/>
                <a:ea typeface="+mn-ea"/>
                <a:cs typeface="+mn-cs"/>
              </a:rPr>
              <a:t>according to </a:t>
            </a:r>
            <a:r>
              <a:rPr lang="en-US" altLang="zh-CN" sz="3000" i="1" dirty="0" err="1">
                <a:solidFill>
                  <a:schemeClr val="bg1"/>
                </a:solidFill>
                <a:latin typeface="+mn-lt"/>
                <a:ea typeface="+mn-ea"/>
                <a:cs typeface="+mn-cs"/>
              </a:rPr>
              <a:t>Tsele</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Natsok</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Rangdrol</a:t>
            </a:r>
            <a:r>
              <a:rPr lang="en-US" altLang="zh-CN" sz="3000" i="1" dirty="0">
                <a:solidFill>
                  <a:schemeClr val="bg1"/>
                </a:solidFill>
                <a:latin typeface="+mn-lt"/>
                <a:ea typeface="+mn-ea"/>
                <a:cs typeface="+mn-cs"/>
              </a:rPr>
              <a:t> </a:t>
            </a:r>
            <a:r>
              <a:rPr lang="en-US" altLang="zh-CN" sz="3000" dirty="0">
                <a:solidFill>
                  <a:schemeClr val="bg1"/>
                </a:solidFill>
                <a:latin typeface="+mn-lt"/>
                <a:ea typeface="+mn-ea"/>
                <a:cs typeface="+mn-cs"/>
              </a:rPr>
              <a:t>(</a:t>
            </a:r>
            <a:r>
              <a:rPr lang="en-US" altLang="zh-CN" sz="3000" i="1" dirty="0">
                <a:solidFill>
                  <a:schemeClr val="bg1"/>
                </a:solidFill>
                <a:latin typeface="+mn-lt"/>
                <a:ea typeface="+mn-ea"/>
                <a:cs typeface="+mn-cs"/>
              </a:rPr>
              <a:t>Lamp of </a:t>
            </a:r>
            <a:r>
              <a:rPr lang="en-US" altLang="zh-CN" sz="3000" i="1" dirty="0" err="1">
                <a:solidFill>
                  <a:schemeClr val="bg1"/>
                </a:solidFill>
                <a:latin typeface="+mn-lt"/>
                <a:ea typeface="+mn-ea"/>
                <a:cs typeface="+mn-cs"/>
              </a:rPr>
              <a:t>Mahāmudrā</a:t>
            </a:r>
            <a:r>
              <a:rPr lang="en-US" altLang="zh-CN" sz="3000" dirty="0">
                <a:solidFill>
                  <a:schemeClr val="bg1"/>
                </a:solidFill>
                <a:latin typeface="+mn-lt"/>
                <a:ea typeface="+mn-ea"/>
                <a:cs typeface="+mn-cs"/>
              </a:rPr>
              <a:t>): </a:t>
            </a:r>
          </a:p>
          <a:p>
            <a:pPr lvl="0">
              <a:lnSpc>
                <a:spcPct val="100000"/>
              </a:lnSpc>
            </a:pPr>
            <a:r>
              <a:rPr lang="en-US" altLang="zh-CN" sz="3000" dirty="0" smtClean="0">
                <a:solidFill>
                  <a:schemeClr val="bg1"/>
                </a:solidFill>
                <a:latin typeface="+mn-lt"/>
                <a:ea typeface="+mn-ea"/>
                <a:cs typeface="+mn-cs"/>
              </a:rPr>
              <a:t>1) Outer </a:t>
            </a:r>
            <a:r>
              <a:rPr lang="en-US" altLang="zh-CN" sz="3000" dirty="0">
                <a:solidFill>
                  <a:schemeClr val="bg1"/>
                </a:solidFill>
                <a:latin typeface="+mn-lt"/>
                <a:ea typeface="+mn-ea"/>
                <a:cs typeface="+mn-cs"/>
              </a:rPr>
              <a:t>and inner preliminary practices: </a:t>
            </a:r>
            <a:r>
              <a:rPr lang="en-US" altLang="zh-CN" sz="3000" u="sng" dirty="0">
                <a:solidFill>
                  <a:schemeClr val="bg1"/>
                </a:solidFill>
                <a:latin typeface="+mn-lt"/>
                <a:ea typeface="+mn-ea"/>
                <a:cs typeface="+mn-cs"/>
              </a:rPr>
              <a:t>path of </a:t>
            </a:r>
            <a:r>
              <a:rPr lang="en-US" altLang="zh-CN" sz="3000" u="sng" dirty="0" smtClean="0">
                <a:solidFill>
                  <a:schemeClr val="bg1"/>
                </a:solidFill>
                <a:latin typeface="+mn-lt"/>
                <a:ea typeface="+mn-ea"/>
                <a:cs typeface="+mn-cs"/>
              </a:rPr>
              <a:t>accumulation</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資糧道</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a:p>
            <a:pPr lvl="0">
              <a:lnSpc>
                <a:spcPct val="100000"/>
              </a:lnSpc>
              <a:spcBef>
                <a:spcPts val="1200"/>
              </a:spcBef>
            </a:pPr>
            <a:r>
              <a:rPr lang="en-US" altLang="zh-CN" sz="3000" dirty="0" smtClean="0">
                <a:solidFill>
                  <a:schemeClr val="bg1"/>
                </a:solidFill>
                <a:latin typeface="+mn-lt"/>
                <a:ea typeface="+mn-ea"/>
                <a:cs typeface="+mn-cs"/>
              </a:rPr>
              <a:t>2) One-pointedness</a:t>
            </a:r>
            <a:r>
              <a:rPr lang="en-US" altLang="zh-CN" sz="3000" dirty="0">
                <a:solidFill>
                  <a:schemeClr val="bg1"/>
                </a:solidFill>
                <a:latin typeface="+mn-lt"/>
                <a:ea typeface="+mn-ea"/>
                <a:cs typeface="+mn-cs"/>
              </a:rPr>
              <a:t>: </a:t>
            </a:r>
            <a:r>
              <a:rPr lang="en-US" altLang="zh-CN" sz="3000" u="sng" dirty="0">
                <a:solidFill>
                  <a:schemeClr val="bg1"/>
                </a:solidFill>
                <a:latin typeface="+mn-lt"/>
                <a:ea typeface="+mn-ea"/>
                <a:cs typeface="+mn-cs"/>
              </a:rPr>
              <a:t>path of </a:t>
            </a:r>
            <a:r>
              <a:rPr lang="en-US" altLang="zh-CN" sz="3000" u="sng" dirty="0" smtClean="0">
                <a:solidFill>
                  <a:schemeClr val="bg1"/>
                </a:solidFill>
                <a:latin typeface="+mn-lt"/>
                <a:ea typeface="+mn-ea"/>
                <a:cs typeface="+mn-cs"/>
              </a:rPr>
              <a:t>application</a:t>
            </a:r>
            <a:r>
              <a:rPr lang="en-US" altLang="zh-CN" sz="3000" dirty="0">
                <a:solidFill>
                  <a:schemeClr val="bg1"/>
                </a:solidFill>
              </a:rPr>
              <a:t> </a:t>
            </a:r>
            <a:r>
              <a:rPr lang="en-US" altLang="zh-CN" sz="3000" dirty="0" smtClean="0">
                <a:solidFill>
                  <a:schemeClr val="bg1"/>
                </a:solidFill>
              </a:rPr>
              <a:t>(</a:t>
            </a:r>
            <a:r>
              <a:rPr lang="zh-CN" altLang="en-US" sz="3000" dirty="0" smtClean="0">
                <a:solidFill>
                  <a:schemeClr val="bg1"/>
                </a:solidFill>
              </a:rPr>
              <a:t>加行道</a:t>
            </a:r>
            <a:r>
              <a:rPr lang="en-US" altLang="zh-CN" sz="3000" dirty="0" smtClean="0">
                <a:solidFill>
                  <a:schemeClr val="bg1"/>
                </a:solidFill>
              </a:rPr>
              <a:t>)</a:t>
            </a:r>
            <a:endParaRPr lang="en-US" altLang="zh-CN" sz="3000" u="sng" dirty="0">
              <a:solidFill>
                <a:schemeClr val="bg1"/>
              </a:solidFill>
              <a:latin typeface="+mn-lt"/>
              <a:ea typeface="+mn-ea"/>
              <a:cs typeface="+mn-cs"/>
            </a:endParaRPr>
          </a:p>
          <a:p>
            <a:pPr lvl="0">
              <a:lnSpc>
                <a:spcPct val="100000"/>
              </a:lnSpc>
              <a:spcBef>
                <a:spcPts val="1200"/>
              </a:spcBef>
            </a:pPr>
            <a:r>
              <a:rPr lang="en-US" altLang="zh-CN" sz="3000" dirty="0" smtClean="0">
                <a:solidFill>
                  <a:schemeClr val="bg1"/>
                </a:solidFill>
                <a:latin typeface="+mn-lt"/>
                <a:ea typeface="+mn-ea"/>
                <a:cs typeface="+mn-cs"/>
              </a:rPr>
              <a:t>3) Simplicity</a:t>
            </a:r>
            <a:r>
              <a:rPr lang="en-US" altLang="zh-CN" sz="3000" dirty="0">
                <a:solidFill>
                  <a:schemeClr val="bg1"/>
                </a:solidFill>
                <a:latin typeface="+mn-lt"/>
                <a:ea typeface="+mn-ea"/>
                <a:cs typeface="+mn-cs"/>
              </a:rPr>
              <a:t>: </a:t>
            </a:r>
            <a:r>
              <a:rPr lang="en-US" altLang="zh-CN" sz="3000" u="sng" dirty="0">
                <a:solidFill>
                  <a:schemeClr val="bg1"/>
                </a:solidFill>
                <a:latin typeface="+mn-lt"/>
                <a:ea typeface="+mn-ea"/>
                <a:cs typeface="+mn-cs"/>
              </a:rPr>
              <a:t>paths of </a:t>
            </a:r>
            <a:r>
              <a:rPr lang="en-US" altLang="zh-CN" sz="3000" u="sng" dirty="0" smtClean="0">
                <a:solidFill>
                  <a:schemeClr val="bg1"/>
                </a:solidFill>
                <a:latin typeface="+mn-lt"/>
                <a:ea typeface="+mn-ea"/>
                <a:cs typeface="+mn-cs"/>
              </a:rPr>
              <a:t>seeing </a:t>
            </a:r>
            <a:r>
              <a:rPr lang="en-US" altLang="zh-CN" sz="3000" dirty="0" smtClean="0">
                <a:solidFill>
                  <a:schemeClr val="bg1"/>
                </a:solidFill>
              </a:rPr>
              <a:t>(</a:t>
            </a:r>
            <a:r>
              <a:rPr lang="zh-CN" altLang="en-US" sz="3000" dirty="0">
                <a:solidFill>
                  <a:schemeClr val="bg1"/>
                </a:solidFill>
              </a:rPr>
              <a:t>見道</a:t>
            </a:r>
            <a:r>
              <a:rPr lang="en-US" altLang="zh-CN" sz="3000" dirty="0">
                <a:solidFill>
                  <a:schemeClr val="bg1"/>
                </a:solidFill>
              </a:rPr>
              <a:t>)</a:t>
            </a:r>
            <a:r>
              <a:rPr lang="en-US" altLang="zh-CN" sz="3000" u="sng" dirty="0" smtClean="0">
                <a:solidFill>
                  <a:schemeClr val="bg1"/>
                </a:solidFill>
                <a:latin typeface="+mn-lt"/>
                <a:ea typeface="+mn-ea"/>
                <a:cs typeface="+mn-cs"/>
              </a:rPr>
              <a:t> </a:t>
            </a:r>
            <a:r>
              <a:rPr lang="en-US" altLang="zh-CN" sz="3000" u="sng" dirty="0">
                <a:solidFill>
                  <a:schemeClr val="bg1"/>
                </a:solidFill>
                <a:latin typeface="+mn-lt"/>
                <a:ea typeface="+mn-ea"/>
                <a:cs typeface="+mn-cs"/>
              </a:rPr>
              <a:t>and most of the path of meditation</a:t>
            </a:r>
            <a:r>
              <a:rPr lang="en-US" altLang="zh-CN" sz="3000" dirty="0">
                <a:solidFill>
                  <a:schemeClr val="bg1"/>
                </a:solidFill>
                <a:latin typeface="+mn-lt"/>
                <a:ea typeface="+mn-ea"/>
                <a:cs typeface="+mn-cs"/>
              </a:rPr>
              <a:t> </a:t>
            </a:r>
            <a:r>
              <a:rPr lang="en-US" altLang="zh-CN" sz="3000" dirty="0">
                <a:solidFill>
                  <a:schemeClr val="bg1"/>
                </a:solidFill>
              </a:rPr>
              <a:t>(</a:t>
            </a:r>
            <a:r>
              <a:rPr lang="zh-CN" altLang="en-US" sz="3000" dirty="0">
                <a:solidFill>
                  <a:schemeClr val="bg1"/>
                </a:solidFill>
              </a:rPr>
              <a:t>修道</a:t>
            </a:r>
            <a:r>
              <a:rPr lang="en-US" altLang="zh-CN" sz="3000" dirty="0">
                <a:solidFill>
                  <a:schemeClr val="bg1"/>
                </a:solidFill>
              </a:rPr>
              <a:t>)</a:t>
            </a:r>
            <a:r>
              <a:rPr lang="en-US" altLang="zh-CN" sz="3000" dirty="0">
                <a:solidFill>
                  <a:schemeClr val="bg1"/>
                </a:solidFill>
              </a:rPr>
              <a:t> </a:t>
            </a:r>
            <a:r>
              <a:rPr lang="en-US" altLang="zh-CN" sz="3000" dirty="0" smtClean="0">
                <a:solidFill>
                  <a:schemeClr val="bg1"/>
                </a:solidFill>
              </a:rPr>
              <a:t>	</a:t>
            </a:r>
            <a:r>
              <a:rPr lang="en-US" altLang="zh-CN" sz="3000" dirty="0" smtClean="0">
                <a:solidFill>
                  <a:schemeClr val="bg1"/>
                </a:solidFill>
                <a:latin typeface="+mn-lt"/>
                <a:ea typeface="+mn-ea"/>
                <a:cs typeface="+mn-cs"/>
              </a:rPr>
              <a:t>(</a:t>
            </a:r>
            <a:r>
              <a:rPr lang="en-US" altLang="zh-CN" sz="3000" dirty="0" err="1" smtClean="0">
                <a:solidFill>
                  <a:schemeClr val="bg1"/>
                </a:solidFill>
                <a:latin typeface="+mn-lt"/>
                <a:ea typeface="+mn-ea"/>
                <a:cs typeface="+mn-cs"/>
              </a:rPr>
              <a:t>bhūmis</a:t>
            </a:r>
            <a:r>
              <a:rPr lang="en-US" altLang="zh-CN" sz="3000" dirty="0" smtClean="0">
                <a:solidFill>
                  <a:schemeClr val="bg1"/>
                </a:solidFill>
                <a:latin typeface="+mn-lt"/>
                <a:ea typeface="+mn-ea"/>
                <a:cs typeface="+mn-cs"/>
              </a:rPr>
              <a:t> one </a:t>
            </a:r>
            <a:r>
              <a:rPr lang="en-US" altLang="zh-CN" sz="3000" dirty="0">
                <a:solidFill>
                  <a:schemeClr val="bg1"/>
                </a:solidFill>
                <a:latin typeface="+mn-lt"/>
                <a:ea typeface="+mn-ea"/>
                <a:cs typeface="+mn-cs"/>
              </a:rPr>
              <a:t>through six)</a:t>
            </a:r>
          </a:p>
          <a:p>
            <a:pPr lvl="0">
              <a:lnSpc>
                <a:spcPct val="100000"/>
              </a:lnSpc>
              <a:spcBef>
                <a:spcPts val="1200"/>
              </a:spcBef>
            </a:pPr>
            <a:r>
              <a:rPr lang="en-US" altLang="zh-CN" sz="3000" dirty="0" smtClean="0">
                <a:solidFill>
                  <a:schemeClr val="bg1"/>
                </a:solidFill>
                <a:latin typeface="+mn-lt"/>
                <a:ea typeface="+mn-ea"/>
                <a:cs typeface="+mn-cs"/>
              </a:rPr>
              <a:t>4) One </a:t>
            </a:r>
            <a:r>
              <a:rPr lang="en-US" altLang="zh-CN" sz="3000" dirty="0">
                <a:solidFill>
                  <a:schemeClr val="bg1"/>
                </a:solidFill>
                <a:latin typeface="+mn-lt"/>
                <a:ea typeface="+mn-ea"/>
                <a:cs typeface="+mn-cs"/>
              </a:rPr>
              <a:t>taste:</a:t>
            </a:r>
            <a:r>
              <a:rPr lang="en-US" altLang="zh-CN" sz="3000" u="sng" dirty="0">
                <a:solidFill>
                  <a:schemeClr val="bg1"/>
                </a:solidFill>
                <a:latin typeface="+mn-lt"/>
                <a:ea typeface="+mn-ea"/>
                <a:cs typeface="+mn-cs"/>
              </a:rPr>
              <a:t> last part of the path of </a:t>
            </a:r>
            <a:r>
              <a:rPr lang="en-US" altLang="zh-CN" sz="3000" u="sng" dirty="0" smtClean="0">
                <a:solidFill>
                  <a:schemeClr val="bg1"/>
                </a:solidFill>
                <a:latin typeface="+mn-lt"/>
                <a:ea typeface="+mn-ea"/>
                <a:cs typeface="+mn-cs"/>
              </a:rPr>
              <a:t>meditation</a:t>
            </a:r>
            <a:r>
              <a:rPr lang="en-US" altLang="zh-CN" sz="3000" dirty="0" smtClean="0">
                <a:solidFill>
                  <a:schemeClr val="bg1"/>
                </a:solidFill>
                <a:latin typeface="+mn-lt"/>
                <a:ea typeface="+mn-ea"/>
                <a:cs typeface="+mn-cs"/>
              </a:rPr>
              <a:t> </a:t>
            </a:r>
            <a:r>
              <a:rPr lang="en-US" altLang="zh-CN" sz="3000" dirty="0" smtClean="0">
                <a:solidFill>
                  <a:schemeClr val="bg1"/>
                </a:solidFill>
              </a:rPr>
              <a:t>(</a:t>
            </a:r>
            <a:r>
              <a:rPr lang="zh-CN" altLang="en-US" sz="3000" dirty="0" smtClean="0">
                <a:solidFill>
                  <a:schemeClr val="bg1"/>
                </a:solidFill>
              </a:rPr>
              <a:t>修道</a:t>
            </a:r>
            <a:r>
              <a:rPr lang="en-US" altLang="zh-CN" sz="3000" dirty="0" smtClean="0">
                <a:solidFill>
                  <a:schemeClr val="bg1"/>
                </a:solidFill>
              </a:rPr>
              <a:t>)</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a:t>
            </a:r>
            <a:r>
              <a:rPr lang="en-US" altLang="zh-CN" sz="3000" dirty="0" smtClean="0">
                <a:solidFill>
                  <a:schemeClr val="bg1"/>
                </a:solidFill>
              </a:rPr>
              <a:t> </a:t>
            </a:r>
            <a:r>
              <a:rPr lang="en-US" altLang="zh-CN" sz="3000" dirty="0" smtClean="0">
                <a:solidFill>
                  <a:schemeClr val="bg1"/>
                </a:solidFill>
                <a:latin typeface="+mn-lt"/>
                <a:ea typeface="+mn-ea"/>
                <a:cs typeface="+mn-cs"/>
              </a:rPr>
              <a:t>most </a:t>
            </a:r>
            <a:r>
              <a:rPr lang="en-US" altLang="zh-CN" sz="3000" dirty="0">
                <a:solidFill>
                  <a:schemeClr val="bg1"/>
                </a:solidFill>
                <a:latin typeface="+mn-lt"/>
                <a:ea typeface="+mn-ea"/>
                <a:cs typeface="+mn-cs"/>
              </a:rPr>
              <a:t>of the path of </a:t>
            </a:r>
            <a:r>
              <a:rPr lang="en-US" altLang="zh-CN" sz="3000" dirty="0" smtClean="0">
                <a:solidFill>
                  <a:schemeClr val="bg1"/>
                </a:solidFill>
                <a:latin typeface="+mn-lt"/>
                <a:ea typeface="+mn-ea"/>
                <a:cs typeface="+mn-cs"/>
              </a:rPr>
              <a:t>	no-more-learning </a:t>
            </a:r>
            <a:r>
              <a:rPr lang="en-US" altLang="zh-CN" sz="3000" dirty="0">
                <a:solidFill>
                  <a:schemeClr val="bg1"/>
                </a:solidFill>
              </a:rPr>
              <a:t>(</a:t>
            </a:r>
            <a:r>
              <a:rPr lang="zh-CN" altLang="en-US" sz="3000" dirty="0">
                <a:solidFill>
                  <a:schemeClr val="bg1"/>
                </a:solidFill>
              </a:rPr>
              <a:t>無學道</a:t>
            </a:r>
            <a:r>
              <a:rPr lang="en-US" altLang="zh-CN" sz="3000" dirty="0">
                <a:solidFill>
                  <a:schemeClr val="bg1"/>
                </a:solidFill>
              </a:rPr>
              <a:t>)</a:t>
            </a:r>
            <a:r>
              <a:rPr lang="en-US" altLang="zh-CN" sz="3000" dirty="0" smtClean="0">
                <a:solidFill>
                  <a:schemeClr val="bg1"/>
                </a:solidFill>
                <a:latin typeface="+mn-lt"/>
                <a:ea typeface="+mn-ea"/>
                <a:cs typeface="+mn-cs"/>
              </a:rPr>
              <a:t>(</a:t>
            </a:r>
            <a:r>
              <a:rPr lang="en-US" altLang="zh-CN" sz="3000" dirty="0" err="1">
                <a:solidFill>
                  <a:schemeClr val="bg1"/>
                </a:solidFill>
                <a:latin typeface="+mn-lt"/>
                <a:ea typeface="+mn-ea"/>
                <a:cs typeface="+mn-cs"/>
              </a:rPr>
              <a:t>bhūmis</a:t>
            </a:r>
            <a:r>
              <a:rPr lang="en-US" altLang="zh-CN" sz="3000" dirty="0">
                <a:solidFill>
                  <a:schemeClr val="bg1"/>
                </a:solidFill>
                <a:latin typeface="+mn-lt"/>
                <a:ea typeface="+mn-ea"/>
                <a:cs typeface="+mn-cs"/>
              </a:rPr>
              <a:t> seven through nine)</a:t>
            </a:r>
          </a:p>
          <a:p>
            <a:pPr lvl="0">
              <a:lnSpc>
                <a:spcPct val="100000"/>
              </a:lnSpc>
              <a:spcBef>
                <a:spcPts val="1200"/>
              </a:spcBef>
            </a:pPr>
            <a:r>
              <a:rPr lang="en-US" altLang="zh-CN" sz="3000" dirty="0" smtClean="0">
                <a:solidFill>
                  <a:schemeClr val="bg1"/>
                </a:solidFill>
                <a:latin typeface="+mn-lt"/>
                <a:ea typeface="+mn-ea"/>
                <a:cs typeface="+mn-cs"/>
              </a:rPr>
              <a:t>5) </a:t>
            </a:r>
            <a:r>
              <a:rPr lang="en-US" altLang="zh-CN" sz="3000" dirty="0" err="1" smtClean="0">
                <a:solidFill>
                  <a:schemeClr val="bg1"/>
                </a:solidFill>
                <a:latin typeface="+mn-lt"/>
                <a:ea typeface="+mn-ea"/>
                <a:cs typeface="+mn-cs"/>
              </a:rPr>
              <a:t>Nonmeditation</a:t>
            </a:r>
            <a:r>
              <a:rPr lang="en-US" altLang="zh-CN" sz="3000" dirty="0">
                <a:solidFill>
                  <a:schemeClr val="bg1"/>
                </a:solidFill>
                <a:latin typeface="+mn-lt"/>
                <a:ea typeface="+mn-ea"/>
                <a:cs typeface="+mn-cs"/>
              </a:rPr>
              <a:t>: </a:t>
            </a:r>
            <a:r>
              <a:rPr lang="en-US" altLang="zh-CN" sz="3000" u="sng" dirty="0">
                <a:solidFill>
                  <a:schemeClr val="bg1"/>
                </a:solidFill>
                <a:latin typeface="+mn-lt"/>
                <a:ea typeface="+mn-ea"/>
                <a:cs typeface="+mn-cs"/>
              </a:rPr>
              <a:t>last part of the path of no-more </a:t>
            </a:r>
            <a:r>
              <a:rPr lang="en-US" altLang="zh-CN" sz="3000" u="sng" dirty="0" smtClean="0">
                <a:solidFill>
                  <a:schemeClr val="bg1"/>
                </a:solidFill>
                <a:latin typeface="+mn-lt"/>
                <a:ea typeface="+mn-ea"/>
                <a:cs typeface="+mn-cs"/>
              </a:rPr>
              <a:t>learning</a:t>
            </a:r>
            <a:r>
              <a:rPr lang="en-US" altLang="zh-CN" sz="3000" dirty="0">
                <a:solidFill>
                  <a:schemeClr val="bg1"/>
                </a:solidFill>
              </a:rPr>
              <a:t> </a:t>
            </a:r>
            <a:r>
              <a:rPr lang="en-US" altLang="zh-CN" sz="3000" dirty="0" smtClean="0">
                <a:solidFill>
                  <a:schemeClr val="bg1"/>
                </a:solidFill>
              </a:rPr>
              <a:t>(</a:t>
            </a:r>
            <a:r>
              <a:rPr lang="zh-CN" altLang="en-US" sz="3000" dirty="0" smtClean="0">
                <a:solidFill>
                  <a:schemeClr val="bg1"/>
                </a:solidFill>
              </a:rPr>
              <a:t>無學道</a:t>
            </a:r>
            <a:r>
              <a:rPr lang="en-US" altLang="zh-CN" sz="3000" dirty="0" smtClean="0">
                <a:solidFill>
                  <a:schemeClr val="bg1"/>
                </a:solidFill>
              </a:rPr>
              <a:t>) </a:t>
            </a:r>
            <a:r>
              <a:rPr lang="en-US" altLang="zh-CN" sz="3000" dirty="0" smtClean="0">
                <a:solidFill>
                  <a:schemeClr val="bg1"/>
                </a:solidFill>
                <a:latin typeface="+mn-lt"/>
                <a:ea typeface="+mn-ea"/>
                <a:cs typeface="+mn-cs"/>
              </a:rPr>
              <a:t>(</a:t>
            </a:r>
            <a:r>
              <a:rPr lang="en-US" altLang="zh-CN" sz="3000" dirty="0">
                <a:solidFill>
                  <a:schemeClr val="bg1"/>
                </a:solidFill>
                <a:latin typeface="+mn-lt"/>
                <a:ea typeface="+mn-ea"/>
                <a:cs typeface="+mn-cs"/>
              </a:rPr>
              <a:t>tenth </a:t>
            </a:r>
            <a:r>
              <a:rPr lang="en-US" altLang="zh-CN" sz="3000" dirty="0" smtClean="0">
                <a:solidFill>
                  <a:schemeClr val="bg1"/>
                </a:solidFill>
                <a:latin typeface="+mn-lt"/>
                <a:ea typeface="+mn-ea"/>
                <a:cs typeface="+mn-cs"/>
              </a:rPr>
              <a:t>	</a:t>
            </a:r>
            <a:r>
              <a:rPr lang="en-US" altLang="zh-CN" sz="3000" dirty="0" err="1" smtClean="0">
                <a:solidFill>
                  <a:schemeClr val="bg1"/>
                </a:solidFill>
                <a:latin typeface="+mn-lt"/>
                <a:ea typeface="+mn-ea"/>
                <a:cs typeface="+mn-cs"/>
              </a:rPr>
              <a:t>bhūmi</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and </a:t>
            </a:r>
            <a:r>
              <a:rPr lang="en-US" altLang="zh-CN" sz="3000" dirty="0" err="1">
                <a:solidFill>
                  <a:schemeClr val="bg1"/>
                </a:solidFill>
                <a:latin typeface="+mn-lt"/>
                <a:ea typeface="+mn-ea"/>
                <a:cs typeface="+mn-cs"/>
              </a:rPr>
              <a:t>buddhahood</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bhūmis</a:t>
            </a:r>
            <a:r>
              <a:rPr lang="en-US" altLang="zh-CN" sz="3000" dirty="0">
                <a:solidFill>
                  <a:schemeClr val="bg1"/>
                </a:solidFill>
                <a:latin typeface="+mn-lt"/>
                <a:ea typeface="+mn-ea"/>
                <a:cs typeface="+mn-cs"/>
              </a:rPr>
              <a:t> eleven through thirteen)</a:t>
            </a:r>
          </a:p>
        </p:txBody>
      </p:sp>
    </p:spTree>
    <p:extLst>
      <p:ext uri="{BB962C8B-B14F-4D97-AF65-F5344CB8AC3E}">
        <p14:creationId xmlns:p14="http://schemas.microsoft.com/office/powerpoint/2010/main" val="29538648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55724" y="721896"/>
            <a:ext cx="6629398"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00000"/>
              </a:lnSpc>
              <a:spcAft>
                <a:spcPts val="1800"/>
              </a:spcAft>
            </a:pPr>
            <a:r>
              <a:rPr lang="en-US" altLang="zh-CN" sz="3000" b="1" u="sng" dirty="0">
                <a:solidFill>
                  <a:schemeClr val="bg1"/>
                </a:solidFill>
                <a:latin typeface="+mn-lt"/>
                <a:ea typeface="+mn-ea"/>
                <a:cs typeface="+mn-cs"/>
              </a:rPr>
              <a:t>Six </a:t>
            </a:r>
            <a:r>
              <a:rPr lang="en-US" altLang="zh-CN" sz="3000" b="1" u="sng" dirty="0" err="1">
                <a:solidFill>
                  <a:schemeClr val="bg1"/>
                </a:solidFill>
                <a:latin typeface="+mn-lt"/>
                <a:ea typeface="+mn-ea"/>
                <a:cs typeface="+mn-cs"/>
              </a:rPr>
              <a:t>Dharmas</a:t>
            </a:r>
            <a:r>
              <a:rPr lang="en-US" altLang="zh-CN" sz="3000" b="1" u="sng" dirty="0">
                <a:solidFill>
                  <a:schemeClr val="bg1"/>
                </a:solidFill>
                <a:latin typeface="+mn-lt"/>
                <a:ea typeface="+mn-ea"/>
                <a:cs typeface="+mn-cs"/>
              </a:rPr>
              <a:t> of </a:t>
            </a:r>
            <a:r>
              <a:rPr lang="en-US" altLang="zh-CN" sz="3000" b="1" u="sng" dirty="0" err="1" smtClean="0">
                <a:solidFill>
                  <a:schemeClr val="bg1"/>
                </a:solidFill>
                <a:latin typeface="+mn-lt"/>
                <a:ea typeface="+mn-ea"/>
                <a:cs typeface="+mn-cs"/>
              </a:rPr>
              <a:t>Naropa</a:t>
            </a:r>
            <a:r>
              <a:rPr lang="en-US" altLang="zh-CN" sz="3000" b="1" dirty="0" smtClean="0">
                <a:solidFill>
                  <a:schemeClr val="bg1"/>
                </a:solidFill>
                <a:latin typeface="+mn-lt"/>
                <a:ea typeface="+mn-ea"/>
                <a:cs typeface="+mn-cs"/>
              </a:rPr>
              <a:t> (</a:t>
            </a:r>
            <a:r>
              <a:rPr lang="zh-CN" altLang="en-US" sz="3000" b="1" dirty="0" smtClean="0">
                <a:solidFill>
                  <a:schemeClr val="bg1"/>
                </a:solidFill>
                <a:latin typeface="+mn-lt"/>
                <a:ea typeface="+mn-ea"/>
                <a:cs typeface="+mn-cs"/>
              </a:rPr>
              <a:t>那諾六法</a:t>
            </a:r>
            <a:r>
              <a:rPr lang="en-US" altLang="zh-CN" sz="3000" b="1" dirty="0" smtClean="0">
                <a:solidFill>
                  <a:schemeClr val="bg1"/>
                </a:solidFill>
                <a:latin typeface="+mn-lt"/>
                <a:ea typeface="+mn-ea"/>
                <a:cs typeface="+mn-cs"/>
              </a:rPr>
              <a:t>)</a:t>
            </a:r>
          </a:p>
        </p:txBody>
      </p:sp>
      <p:sp>
        <p:nvSpPr>
          <p:cNvPr id="5" name="標題 5"/>
          <p:cNvSpPr txBox="1">
            <a:spLocks/>
          </p:cNvSpPr>
          <p:nvPr/>
        </p:nvSpPr>
        <p:spPr>
          <a:xfrm>
            <a:off x="745961" y="1560096"/>
            <a:ext cx="10882561" cy="4203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000" dirty="0">
                <a:solidFill>
                  <a:schemeClr val="bg1"/>
                </a:solidFill>
                <a:latin typeface="+mn-lt"/>
                <a:ea typeface="+mn-ea"/>
                <a:cs typeface="+mn-cs"/>
              </a:rPr>
              <a:t>The Six </a:t>
            </a:r>
            <a:r>
              <a:rPr lang="en-US" altLang="zh-CN" sz="3000" dirty="0" err="1">
                <a:solidFill>
                  <a:schemeClr val="bg1"/>
                </a:solidFill>
                <a:latin typeface="+mn-lt"/>
                <a:ea typeface="+mn-ea"/>
                <a:cs typeface="+mn-cs"/>
              </a:rPr>
              <a:t>Dharmas</a:t>
            </a:r>
            <a:r>
              <a:rPr lang="en-US" altLang="zh-CN" sz="3000" dirty="0">
                <a:solidFill>
                  <a:schemeClr val="bg1"/>
                </a:solidFill>
                <a:latin typeface="+mn-lt"/>
                <a:ea typeface="+mn-ea"/>
                <a:cs typeface="+mn-cs"/>
              </a:rPr>
              <a:t> of </a:t>
            </a:r>
            <a:r>
              <a:rPr lang="en-US" altLang="zh-CN" sz="3000" dirty="0" err="1" smtClean="0">
                <a:solidFill>
                  <a:schemeClr val="bg1"/>
                </a:solidFill>
                <a:latin typeface="+mn-lt"/>
                <a:ea typeface="+mn-ea"/>
                <a:cs typeface="+mn-cs"/>
              </a:rPr>
              <a:t>Nāropa</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also called the Six </a:t>
            </a:r>
            <a:r>
              <a:rPr lang="en-US" altLang="zh-CN" sz="3000" dirty="0" err="1">
                <a:solidFill>
                  <a:schemeClr val="bg1"/>
                </a:solidFill>
                <a:latin typeface="+mn-lt"/>
                <a:ea typeface="+mn-ea"/>
                <a:cs typeface="+mn-cs"/>
              </a:rPr>
              <a:t>Yogas</a:t>
            </a:r>
            <a:r>
              <a:rPr lang="en-US" altLang="zh-CN" sz="3000" dirty="0">
                <a:solidFill>
                  <a:schemeClr val="bg1"/>
                </a:solidFill>
                <a:latin typeface="+mn-lt"/>
                <a:ea typeface="+mn-ea"/>
                <a:cs typeface="+mn-cs"/>
              </a:rPr>
              <a:t> of </a:t>
            </a:r>
            <a:r>
              <a:rPr lang="en-US" altLang="zh-CN" sz="3000" dirty="0" err="1" smtClean="0">
                <a:solidFill>
                  <a:schemeClr val="bg1"/>
                </a:solidFill>
                <a:latin typeface="+mn-lt"/>
                <a:ea typeface="+mn-ea"/>
                <a:cs typeface="+mn-cs"/>
              </a:rPr>
              <a:t>Nāropa</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are a set of advanced Tibetan Buddhist tantric practices and a meditation </a:t>
            </a:r>
            <a:r>
              <a:rPr lang="en-US" altLang="zh-CN" sz="3000" dirty="0" err="1">
                <a:solidFill>
                  <a:schemeClr val="bg1"/>
                </a:solidFill>
                <a:latin typeface="+mn-lt"/>
                <a:ea typeface="+mn-ea"/>
                <a:cs typeface="+mn-cs"/>
              </a:rPr>
              <a:t>sādhanā</a:t>
            </a:r>
            <a:r>
              <a:rPr lang="en-US" altLang="zh-CN" sz="3000" dirty="0">
                <a:solidFill>
                  <a:schemeClr val="bg1"/>
                </a:solidFill>
                <a:latin typeface="+mn-lt"/>
                <a:ea typeface="+mn-ea"/>
                <a:cs typeface="+mn-cs"/>
              </a:rPr>
              <a:t> compiled in and around the time of the Indian monk and mystic </a:t>
            </a:r>
            <a:r>
              <a:rPr lang="en-US" altLang="zh-CN" sz="3000" dirty="0" err="1">
                <a:solidFill>
                  <a:schemeClr val="bg1"/>
                </a:solidFill>
                <a:latin typeface="+mn-lt"/>
                <a:ea typeface="+mn-ea"/>
                <a:cs typeface="+mn-cs"/>
              </a:rPr>
              <a:t>Nāropa</a:t>
            </a:r>
            <a:r>
              <a:rPr lang="en-US" altLang="zh-CN" sz="3000" dirty="0">
                <a:solidFill>
                  <a:schemeClr val="bg1"/>
                </a:solidFill>
                <a:latin typeface="+mn-lt"/>
                <a:ea typeface="+mn-ea"/>
                <a:cs typeface="+mn-cs"/>
              </a:rPr>
              <a:t> (1016-1100 CE) and conveyed to his student </a:t>
            </a:r>
            <a:r>
              <a:rPr lang="en-US" altLang="zh-CN" sz="3000" dirty="0" err="1">
                <a:solidFill>
                  <a:schemeClr val="bg1"/>
                </a:solidFill>
                <a:latin typeface="+mn-lt"/>
                <a:ea typeface="+mn-ea"/>
                <a:cs typeface="+mn-cs"/>
              </a:rPr>
              <a:t>Marpa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Lotsawa</a:t>
            </a:r>
            <a:r>
              <a:rPr lang="en-US" altLang="zh-CN" sz="3000" dirty="0">
                <a:solidFill>
                  <a:schemeClr val="bg1"/>
                </a:solidFill>
                <a:latin typeface="+mn-lt"/>
                <a:ea typeface="+mn-ea"/>
                <a:cs typeface="+mn-cs"/>
              </a:rPr>
              <a:t>. The six </a:t>
            </a:r>
            <a:r>
              <a:rPr lang="en-US" altLang="zh-CN" sz="3000" dirty="0" err="1">
                <a:solidFill>
                  <a:schemeClr val="bg1"/>
                </a:solidFill>
                <a:latin typeface="+mn-lt"/>
                <a:ea typeface="+mn-ea"/>
                <a:cs typeface="+mn-cs"/>
              </a:rPr>
              <a:t>dharmas</a:t>
            </a:r>
            <a:r>
              <a:rPr lang="en-US" altLang="zh-CN" sz="3000" dirty="0">
                <a:solidFill>
                  <a:schemeClr val="bg1"/>
                </a:solidFill>
                <a:latin typeface="+mn-lt"/>
                <a:ea typeface="+mn-ea"/>
                <a:cs typeface="+mn-cs"/>
              </a:rPr>
              <a:t> were intended in part to help in the attainment of Buddhahood in an accelerated manner. </a:t>
            </a:r>
            <a:endParaRPr lang="en-US" altLang="zh-CN" sz="3000" dirty="0" smtClean="0">
              <a:solidFill>
                <a:schemeClr val="bg1"/>
              </a:solidFill>
              <a:latin typeface="+mn-lt"/>
              <a:ea typeface="+mn-ea"/>
              <a:cs typeface="+mn-cs"/>
            </a:endParaRPr>
          </a:p>
        </p:txBody>
      </p:sp>
    </p:spTree>
    <p:extLst>
      <p:ext uri="{BB962C8B-B14F-4D97-AF65-F5344CB8AC3E}">
        <p14:creationId xmlns:p14="http://schemas.microsoft.com/office/powerpoint/2010/main" val="22705400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0" y="228600"/>
            <a:ext cx="12192000" cy="625642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00000"/>
              </a:lnSpc>
            </a:pPr>
            <a:r>
              <a:rPr lang="en-US" altLang="zh-CN" sz="3000" dirty="0" smtClean="0">
                <a:solidFill>
                  <a:schemeClr val="bg1"/>
                </a:solidFill>
                <a:latin typeface="+mn-lt"/>
                <a:ea typeface="+mn-ea"/>
                <a:cs typeface="+mn-cs"/>
              </a:rPr>
              <a:t>1) </a:t>
            </a:r>
            <a:r>
              <a:rPr lang="en-US" altLang="zh-CN" sz="3000" dirty="0" err="1" smtClean="0">
                <a:solidFill>
                  <a:schemeClr val="bg1"/>
                </a:solidFill>
                <a:latin typeface="+mn-lt"/>
                <a:ea typeface="+mn-ea"/>
                <a:cs typeface="+mn-cs"/>
              </a:rPr>
              <a:t>tummo</a:t>
            </a:r>
            <a:r>
              <a:rPr lang="en-US" altLang="zh-CN" sz="3000" dirty="0" smtClean="0">
                <a:solidFill>
                  <a:schemeClr val="bg1"/>
                </a:solidFill>
                <a:latin typeface="+mn-lt"/>
                <a:ea typeface="+mn-ea"/>
                <a:cs typeface="+mn-cs"/>
              </a:rPr>
              <a:t> (S</a:t>
            </a:r>
            <a:r>
              <a:rPr lang="en-US" altLang="zh-CN" sz="3000" dirty="0">
                <a:solidFill>
                  <a:schemeClr val="bg1"/>
                </a:solidFill>
                <a:latin typeface="+mn-lt"/>
                <a:ea typeface="+mn-ea"/>
                <a:cs typeface="+mn-cs"/>
              </a:rPr>
              <a:t>: </a:t>
            </a:r>
            <a:r>
              <a:rPr lang="en-US" altLang="zh-CN" sz="3000" dirty="0" err="1" smtClean="0">
                <a:solidFill>
                  <a:schemeClr val="bg1"/>
                </a:solidFill>
                <a:latin typeface="+mn-lt"/>
                <a:ea typeface="+mn-ea"/>
                <a:cs typeface="+mn-cs"/>
              </a:rPr>
              <a:t>caṇḍālī</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拙火瑜伽</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 the yoga of inner heat (or mystic heat</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a:p>
            <a:pPr lvl="0">
              <a:lnSpc>
                <a:spcPct val="100000"/>
              </a:lnSpc>
              <a:spcBef>
                <a:spcPts val="1800"/>
              </a:spcBef>
            </a:pPr>
            <a:r>
              <a:rPr lang="en-US" altLang="zh-CN" sz="3000" dirty="0" smtClean="0">
                <a:solidFill>
                  <a:schemeClr val="bg1"/>
                </a:solidFill>
                <a:latin typeface="+mn-lt"/>
                <a:ea typeface="+mn-ea"/>
                <a:cs typeface="+mn-cs"/>
              </a:rPr>
              <a:t>2) </a:t>
            </a:r>
            <a:r>
              <a:rPr lang="en-US" altLang="zh-CN" sz="3000" dirty="0" err="1" smtClean="0">
                <a:solidFill>
                  <a:schemeClr val="bg1"/>
                </a:solidFill>
                <a:latin typeface="+mn-lt"/>
                <a:ea typeface="+mn-ea"/>
                <a:cs typeface="+mn-cs"/>
              </a:rPr>
              <a:t>gyulü</a:t>
            </a:r>
            <a:r>
              <a:rPr lang="en-US" altLang="zh-CN" sz="3000" dirty="0" smtClean="0">
                <a:solidFill>
                  <a:schemeClr val="bg1"/>
                </a:solidFill>
                <a:latin typeface="+mn-lt"/>
                <a:ea typeface="+mn-ea"/>
                <a:cs typeface="+mn-cs"/>
              </a:rPr>
              <a:t> (S</a:t>
            </a:r>
            <a:r>
              <a:rPr lang="en-US" altLang="zh-CN" sz="3000" dirty="0">
                <a:solidFill>
                  <a:schemeClr val="bg1"/>
                </a:solidFill>
                <a:latin typeface="+mn-lt"/>
                <a:ea typeface="+mn-ea"/>
                <a:cs typeface="+mn-cs"/>
              </a:rPr>
              <a:t>: </a:t>
            </a:r>
            <a:r>
              <a:rPr lang="en-US" altLang="zh-CN" sz="3000" dirty="0" err="1" smtClean="0">
                <a:solidFill>
                  <a:schemeClr val="bg1"/>
                </a:solidFill>
                <a:latin typeface="+mn-lt"/>
                <a:ea typeface="+mn-ea"/>
                <a:cs typeface="+mn-cs"/>
              </a:rPr>
              <a:t>māhākāyā</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幻身瑜伽</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 the yoga of the illusory body</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a:p>
            <a:pPr lvl="0">
              <a:lnSpc>
                <a:spcPct val="100000"/>
              </a:lnSpc>
              <a:spcBef>
                <a:spcPts val="1800"/>
              </a:spcBef>
            </a:pPr>
            <a:r>
              <a:rPr lang="en-US" altLang="zh-CN" sz="3000" dirty="0" smtClean="0">
                <a:solidFill>
                  <a:schemeClr val="bg1"/>
                </a:solidFill>
                <a:latin typeface="+mn-lt"/>
                <a:ea typeface="+mn-ea"/>
                <a:cs typeface="+mn-cs"/>
              </a:rPr>
              <a:t>3) </a:t>
            </a:r>
            <a:r>
              <a:rPr lang="en-US" altLang="zh-CN" sz="3000" dirty="0" err="1" smtClean="0">
                <a:solidFill>
                  <a:schemeClr val="bg1"/>
                </a:solidFill>
                <a:latin typeface="+mn-lt"/>
                <a:ea typeface="+mn-ea"/>
                <a:cs typeface="+mn-cs"/>
              </a:rPr>
              <a:t>ösel</a:t>
            </a:r>
            <a:r>
              <a:rPr lang="en-US" altLang="zh-CN" sz="3000" dirty="0" smtClean="0">
                <a:solidFill>
                  <a:schemeClr val="bg1"/>
                </a:solidFill>
                <a:latin typeface="+mn-lt"/>
                <a:ea typeface="+mn-ea"/>
                <a:cs typeface="+mn-cs"/>
              </a:rPr>
              <a:t> (S</a:t>
            </a:r>
            <a:r>
              <a:rPr lang="en-US" altLang="zh-CN" sz="3000" dirty="0">
                <a:solidFill>
                  <a:schemeClr val="bg1"/>
                </a:solidFill>
                <a:latin typeface="+mn-lt"/>
                <a:ea typeface="+mn-ea"/>
                <a:cs typeface="+mn-cs"/>
              </a:rPr>
              <a:t>: </a:t>
            </a:r>
            <a:r>
              <a:rPr lang="en-US" altLang="zh-CN" sz="3000" dirty="0" err="1" smtClean="0">
                <a:solidFill>
                  <a:schemeClr val="bg1"/>
                </a:solidFill>
                <a:latin typeface="+mn-lt"/>
                <a:ea typeface="+mn-ea"/>
                <a:cs typeface="+mn-cs"/>
              </a:rPr>
              <a:t>prabhasvara</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光明瑜伽</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 the yoga of the clear light or radiant light</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a:p>
            <a:pPr lvl="0">
              <a:lnSpc>
                <a:spcPct val="100000"/>
              </a:lnSpc>
              <a:spcBef>
                <a:spcPts val="1800"/>
              </a:spcBef>
            </a:pPr>
            <a:r>
              <a:rPr lang="en-US" altLang="zh-CN" sz="3000" dirty="0" smtClean="0">
                <a:solidFill>
                  <a:schemeClr val="bg1"/>
                </a:solidFill>
                <a:latin typeface="+mn-lt"/>
                <a:ea typeface="+mn-ea"/>
                <a:cs typeface="+mn-cs"/>
              </a:rPr>
              <a:t>4) </a:t>
            </a:r>
            <a:r>
              <a:rPr lang="en-US" altLang="zh-CN" sz="3000" dirty="0" err="1" smtClean="0">
                <a:solidFill>
                  <a:schemeClr val="bg1"/>
                </a:solidFill>
                <a:latin typeface="+mn-lt"/>
                <a:ea typeface="+mn-ea"/>
                <a:cs typeface="+mn-cs"/>
              </a:rPr>
              <a:t>milam</a:t>
            </a:r>
            <a:r>
              <a:rPr lang="en-US" altLang="zh-CN" sz="3000" dirty="0" smtClean="0">
                <a:solidFill>
                  <a:schemeClr val="bg1"/>
                </a:solidFill>
                <a:latin typeface="+mn-lt"/>
                <a:ea typeface="+mn-ea"/>
                <a:cs typeface="+mn-cs"/>
              </a:rPr>
              <a:t> (S</a:t>
            </a:r>
            <a:r>
              <a:rPr lang="en-US" altLang="zh-CN" sz="3000" dirty="0">
                <a:solidFill>
                  <a:schemeClr val="bg1"/>
                </a:solidFill>
                <a:latin typeface="+mn-lt"/>
                <a:ea typeface="+mn-ea"/>
                <a:cs typeface="+mn-cs"/>
              </a:rPr>
              <a:t>: </a:t>
            </a:r>
            <a:r>
              <a:rPr lang="en-US" altLang="zh-CN" sz="3000" dirty="0" err="1" smtClean="0">
                <a:solidFill>
                  <a:schemeClr val="bg1"/>
                </a:solidFill>
                <a:latin typeface="+mn-lt"/>
                <a:ea typeface="+mn-ea"/>
                <a:cs typeface="+mn-cs"/>
              </a:rPr>
              <a:t>svapnadarśana</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夢瑜伽</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 the yoga of the dream state</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a:p>
            <a:pPr lvl="0">
              <a:lnSpc>
                <a:spcPct val="100000"/>
              </a:lnSpc>
              <a:spcBef>
                <a:spcPts val="1800"/>
              </a:spcBef>
            </a:pPr>
            <a:r>
              <a:rPr lang="en-US" altLang="zh-CN" sz="3000" dirty="0" smtClean="0">
                <a:solidFill>
                  <a:schemeClr val="bg1"/>
                </a:solidFill>
                <a:latin typeface="+mn-lt"/>
                <a:ea typeface="+mn-ea"/>
                <a:cs typeface="+mn-cs"/>
              </a:rPr>
              <a:t>5) </a:t>
            </a:r>
            <a:r>
              <a:rPr lang="en-US" altLang="zh-CN" sz="3000" dirty="0" err="1" smtClean="0">
                <a:solidFill>
                  <a:schemeClr val="bg1"/>
                </a:solidFill>
                <a:latin typeface="+mn-lt"/>
                <a:ea typeface="+mn-ea"/>
                <a:cs typeface="+mn-cs"/>
              </a:rPr>
              <a:t>bardo</a:t>
            </a:r>
            <a:r>
              <a:rPr lang="en-US" altLang="zh-CN" sz="3000" dirty="0" smtClean="0">
                <a:solidFill>
                  <a:schemeClr val="bg1"/>
                </a:solidFill>
                <a:latin typeface="+mn-lt"/>
                <a:ea typeface="+mn-ea"/>
                <a:cs typeface="+mn-cs"/>
              </a:rPr>
              <a:t> (S</a:t>
            </a:r>
            <a:r>
              <a:rPr lang="en-US" altLang="zh-CN" sz="3000" dirty="0">
                <a:solidFill>
                  <a:schemeClr val="bg1"/>
                </a:solidFill>
                <a:latin typeface="+mn-lt"/>
                <a:ea typeface="+mn-ea"/>
                <a:cs typeface="+mn-cs"/>
              </a:rPr>
              <a:t>: </a:t>
            </a:r>
            <a:r>
              <a:rPr lang="en-US" altLang="zh-CN" sz="3000" dirty="0" err="1" smtClean="0">
                <a:solidFill>
                  <a:schemeClr val="bg1"/>
                </a:solidFill>
                <a:latin typeface="+mn-lt"/>
                <a:ea typeface="+mn-ea"/>
                <a:cs typeface="+mn-cs"/>
              </a:rPr>
              <a:t>antarābhava</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中陰瑜伽</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 the yoga of the intermediate state. </a:t>
            </a:r>
            <a:r>
              <a:rPr lang="en-US" altLang="zh-CN" sz="3000" dirty="0" smtClean="0">
                <a:solidFill>
                  <a:schemeClr val="bg1"/>
                </a:solidFill>
                <a:latin typeface="+mn-lt"/>
                <a:ea typeface="+mn-ea"/>
                <a:cs typeface="+mn-cs"/>
              </a:rPr>
              <a:t>	This </a:t>
            </a:r>
            <a:r>
              <a:rPr lang="en-US" altLang="zh-CN" sz="3000" dirty="0">
                <a:solidFill>
                  <a:schemeClr val="bg1"/>
                </a:solidFill>
                <a:latin typeface="+mn-lt"/>
                <a:ea typeface="+mn-ea"/>
                <a:cs typeface="+mn-cs"/>
              </a:rPr>
              <a:t>is well known through the </a:t>
            </a:r>
            <a:r>
              <a:rPr lang="en-US" altLang="zh-CN" sz="3000" dirty="0" err="1">
                <a:solidFill>
                  <a:schemeClr val="bg1"/>
                </a:solidFill>
                <a:latin typeface="+mn-lt"/>
                <a:ea typeface="+mn-ea"/>
                <a:cs typeface="+mn-cs"/>
              </a:rPr>
              <a:t>Bardo</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Thödöl</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Bardo</a:t>
            </a:r>
            <a:r>
              <a:rPr lang="en-US" altLang="zh-CN" sz="3000" dirty="0">
                <a:solidFill>
                  <a:schemeClr val="bg1"/>
                </a:solidFill>
                <a:latin typeface="+mn-lt"/>
                <a:ea typeface="+mn-ea"/>
                <a:cs typeface="+mn-cs"/>
              </a:rPr>
              <a:t> yoga as the yoga of </a:t>
            </a:r>
            <a:r>
              <a:rPr lang="en-US" altLang="zh-CN" sz="3000" dirty="0" smtClean="0">
                <a:solidFill>
                  <a:schemeClr val="bg1"/>
                </a:solidFill>
                <a:latin typeface="+mn-lt"/>
                <a:ea typeface="+mn-ea"/>
                <a:cs typeface="+mn-cs"/>
              </a:rPr>
              <a:t>	liminality </a:t>
            </a:r>
            <a:r>
              <a:rPr lang="en-US" altLang="zh-CN" sz="3000" dirty="0">
                <a:solidFill>
                  <a:schemeClr val="bg1"/>
                </a:solidFill>
                <a:latin typeface="+mn-lt"/>
                <a:ea typeface="+mn-ea"/>
                <a:cs typeface="+mn-cs"/>
              </a:rPr>
              <a:t>may include aspects of </a:t>
            </a:r>
            <a:r>
              <a:rPr lang="en-US" altLang="zh-CN" sz="3000" dirty="0" smtClean="0">
                <a:solidFill>
                  <a:schemeClr val="bg1"/>
                </a:solidFill>
                <a:latin typeface="+mn-lt"/>
                <a:ea typeface="+mn-ea"/>
                <a:cs typeface="+mn-cs"/>
              </a:rPr>
              <a:t>illusory </a:t>
            </a:r>
            <a:r>
              <a:rPr lang="en-US" altLang="zh-CN" sz="3000" dirty="0">
                <a:solidFill>
                  <a:schemeClr val="bg1"/>
                </a:solidFill>
                <a:latin typeface="+mn-lt"/>
                <a:ea typeface="+mn-ea"/>
                <a:cs typeface="+mn-cs"/>
              </a:rPr>
              <a:t>body and dream yoga and is </a:t>
            </a:r>
            <a:r>
              <a:rPr lang="en-US" altLang="zh-CN" sz="3000" dirty="0" smtClean="0">
                <a:solidFill>
                  <a:schemeClr val="bg1"/>
                </a:solidFill>
                <a:latin typeface="+mn-lt"/>
                <a:ea typeface="+mn-ea"/>
                <a:cs typeface="+mn-cs"/>
              </a:rPr>
              <a:t>	therefore </a:t>
            </a:r>
            <a:r>
              <a:rPr lang="en-US" altLang="zh-CN" sz="3000" dirty="0">
                <a:solidFill>
                  <a:schemeClr val="bg1"/>
                </a:solidFill>
                <a:latin typeface="+mn-lt"/>
                <a:ea typeface="+mn-ea"/>
                <a:cs typeface="+mn-cs"/>
              </a:rPr>
              <a:t>to be engaged as an extension of these disciplines</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a:p>
            <a:pPr lvl="0">
              <a:lnSpc>
                <a:spcPct val="100000"/>
              </a:lnSpc>
              <a:spcBef>
                <a:spcPts val="1800"/>
              </a:spcBef>
            </a:pPr>
            <a:r>
              <a:rPr lang="en-US" altLang="zh-CN" sz="3000" dirty="0" smtClean="0">
                <a:solidFill>
                  <a:schemeClr val="bg1"/>
                </a:solidFill>
                <a:latin typeface="+mn-lt"/>
                <a:ea typeface="+mn-ea"/>
                <a:cs typeface="+mn-cs"/>
              </a:rPr>
              <a:t>6) </a:t>
            </a:r>
            <a:r>
              <a:rPr lang="en-US" altLang="zh-CN" sz="3000" dirty="0" err="1" smtClean="0">
                <a:solidFill>
                  <a:schemeClr val="bg1"/>
                </a:solidFill>
                <a:latin typeface="+mn-lt"/>
                <a:ea typeface="+mn-ea"/>
                <a:cs typeface="+mn-cs"/>
              </a:rPr>
              <a:t>phowa</a:t>
            </a:r>
            <a:r>
              <a:rPr lang="en-US" altLang="zh-CN" sz="3000" dirty="0" smtClean="0">
                <a:solidFill>
                  <a:schemeClr val="bg1"/>
                </a:solidFill>
                <a:latin typeface="+mn-lt"/>
                <a:ea typeface="+mn-ea"/>
                <a:cs typeface="+mn-cs"/>
              </a:rPr>
              <a:t> (S</a:t>
            </a:r>
            <a:r>
              <a:rPr lang="en-US" altLang="zh-CN" sz="3000" dirty="0">
                <a:solidFill>
                  <a:schemeClr val="bg1"/>
                </a:solidFill>
                <a:latin typeface="+mn-lt"/>
                <a:ea typeface="+mn-ea"/>
                <a:cs typeface="+mn-cs"/>
              </a:rPr>
              <a:t>: </a:t>
            </a:r>
            <a:r>
              <a:rPr lang="en-US" altLang="zh-CN" sz="3000" dirty="0" err="1" smtClean="0">
                <a:solidFill>
                  <a:schemeClr val="bg1"/>
                </a:solidFill>
                <a:latin typeface="+mn-lt"/>
                <a:ea typeface="+mn-ea"/>
                <a:cs typeface="+mn-cs"/>
              </a:rPr>
              <a:t>saṃkrānti</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遷識瑜伽</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破瓦法</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 the yoga of the transference of consciousness to a pure </a:t>
            </a:r>
            <a:r>
              <a:rPr lang="en-US" altLang="zh-CN" sz="3000" dirty="0" err="1">
                <a:solidFill>
                  <a:schemeClr val="bg1"/>
                </a:solidFill>
                <a:latin typeface="+mn-lt"/>
                <a:ea typeface="+mn-ea"/>
                <a:cs typeface="+mn-cs"/>
              </a:rPr>
              <a:t>Buddhafield</a:t>
            </a:r>
            <a:r>
              <a:rPr lang="en-US" altLang="zh-CN" sz="3000" dirty="0" smtClean="0">
                <a:solidFill>
                  <a:schemeClr val="bg1"/>
                </a:solidFill>
                <a:latin typeface="+mn-lt"/>
                <a:ea typeface="+mn-ea"/>
                <a:cs typeface="+mn-cs"/>
              </a:rPr>
              <a:t>.</a:t>
            </a:r>
          </a:p>
        </p:txBody>
      </p:sp>
    </p:spTree>
    <p:extLst>
      <p:ext uri="{BB962C8B-B14F-4D97-AF65-F5344CB8AC3E}">
        <p14:creationId xmlns:p14="http://schemas.microsoft.com/office/powerpoint/2010/main" val="15097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1"/>
          <p:cNvSpPr>
            <a:spLocks noGrp="1"/>
          </p:cNvSpPr>
          <p:nvPr>
            <p:ph type="title"/>
          </p:nvPr>
        </p:nvSpPr>
        <p:spPr>
          <a:xfrm>
            <a:off x="242725" y="733926"/>
            <a:ext cx="10257511" cy="1109037"/>
          </a:xfrm>
          <a:ln w="25400">
            <a:noFill/>
          </a:ln>
        </p:spPr>
        <p:txBody>
          <a:bodyPr>
            <a:normAutofit/>
          </a:bodyPr>
          <a:lstStyle/>
          <a:p>
            <a:pPr marL="571500" indent="-571500">
              <a:lnSpc>
                <a:spcPct val="100000"/>
              </a:lnSpc>
              <a:buFont typeface="Wingdings" panose="05000000000000000000" pitchFamily="2" charset="2"/>
              <a:buChar char="Ø"/>
            </a:pPr>
            <a:r>
              <a:rPr lang="en-US" altLang="zh-CN" sz="3600" b="1" dirty="0">
                <a:solidFill>
                  <a:schemeClr val="bg1"/>
                </a:solidFill>
                <a:latin typeface="+mn-lt"/>
                <a:ea typeface="+mn-ea"/>
                <a:cs typeface="+mn-cs"/>
              </a:rPr>
              <a:t>Mongol dominance (13th-14th centuries)</a:t>
            </a:r>
            <a:endParaRPr lang="zh-CN" altLang="en-US" sz="3600" b="1" dirty="0">
              <a:solidFill>
                <a:schemeClr val="bg1"/>
              </a:solidFill>
              <a:latin typeface="+mn-lt"/>
              <a:ea typeface="+mn-ea"/>
              <a:cs typeface="+mn-cs"/>
            </a:endParaRPr>
          </a:p>
        </p:txBody>
      </p:sp>
      <p:sp>
        <p:nvSpPr>
          <p:cNvPr id="5" name="標題 5"/>
          <p:cNvSpPr txBox="1">
            <a:spLocks/>
          </p:cNvSpPr>
          <p:nvPr/>
        </p:nvSpPr>
        <p:spPr>
          <a:xfrm>
            <a:off x="465310" y="1719852"/>
            <a:ext cx="8071095" cy="4343400"/>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a:solidFill>
                  <a:schemeClr val="bg1"/>
                </a:solidFill>
                <a:latin typeface="+mn-lt"/>
                <a:ea typeface="+mn-ea"/>
                <a:cs typeface="+mn-cs"/>
              </a:rPr>
              <a:t>Tibetan Buddhism exerted a strong influence from the 11th century CE among the peoples of Inner Asia, especially the Mongols. The Mongols invaded Tibet in 1240 and </a:t>
            </a:r>
            <a:r>
              <a:rPr lang="en-US" altLang="zh-CN" sz="3600" dirty="0" smtClean="0">
                <a:solidFill>
                  <a:schemeClr val="bg1"/>
                </a:solidFill>
                <a:latin typeface="+mn-lt"/>
                <a:ea typeface="+mn-ea"/>
                <a:cs typeface="+mn-cs"/>
              </a:rPr>
              <a:t>1244. They </a:t>
            </a:r>
            <a:r>
              <a:rPr lang="en-US" altLang="zh-CN" sz="3600" dirty="0">
                <a:solidFill>
                  <a:schemeClr val="bg1"/>
                </a:solidFill>
                <a:latin typeface="+mn-lt"/>
                <a:ea typeface="+mn-ea"/>
                <a:cs typeface="+mn-cs"/>
              </a:rPr>
              <a:t>eventually annexed </a:t>
            </a:r>
            <a:r>
              <a:rPr lang="en-US" altLang="zh-CN" sz="3600" dirty="0" err="1">
                <a:solidFill>
                  <a:schemeClr val="bg1"/>
                </a:solidFill>
                <a:latin typeface="+mn-lt"/>
                <a:ea typeface="+mn-ea"/>
                <a:cs typeface="+mn-cs"/>
              </a:rPr>
              <a:t>Amdo</a:t>
            </a:r>
            <a:r>
              <a:rPr lang="en-US" altLang="zh-CN" sz="3600" dirty="0">
                <a:solidFill>
                  <a:schemeClr val="bg1"/>
                </a:solidFill>
                <a:latin typeface="+mn-lt"/>
                <a:ea typeface="+mn-ea"/>
                <a:cs typeface="+mn-cs"/>
              </a:rPr>
              <a:t> and Kham and appointed the great scholar and abbot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Pandita</a:t>
            </a:r>
            <a:r>
              <a:rPr lang="en-US" altLang="zh-CN" sz="3600" dirty="0">
                <a:solidFill>
                  <a:schemeClr val="bg1"/>
                </a:solidFill>
                <a:latin typeface="+mn-lt"/>
                <a:ea typeface="+mn-ea"/>
                <a:cs typeface="+mn-cs"/>
              </a:rPr>
              <a:t> (1182–1251) as Viceroy of Central Tibet in 1249.</a:t>
            </a:r>
            <a:endParaRPr lang="en-US" altLang="zh-CN" sz="3600" i="1"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8722863" y="2065880"/>
            <a:ext cx="2749248" cy="3651344"/>
          </a:xfrm>
          <a:prstGeom prst="rect">
            <a:avLst/>
          </a:prstGeom>
        </p:spPr>
      </p:pic>
    </p:spTree>
    <p:extLst>
      <p:ext uri="{BB962C8B-B14F-4D97-AF65-F5344CB8AC3E}">
        <p14:creationId xmlns:p14="http://schemas.microsoft.com/office/powerpoint/2010/main" val="42049495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58122" y="565768"/>
            <a:ext cx="11092194" cy="58771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In this way, Tibet was incorporated into the Mongol Empire, with the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hierarchy retaining nominal power over religious and regional political affairs, while the Mongols retained structural and </a:t>
            </a:r>
            <a:r>
              <a:rPr lang="en-US" altLang="zh-CN" sz="3600" dirty="0" smtClean="0">
                <a:solidFill>
                  <a:schemeClr val="bg1"/>
                </a:solidFill>
                <a:latin typeface="+mn-lt"/>
                <a:ea typeface="+mn-ea"/>
                <a:cs typeface="+mn-cs"/>
              </a:rPr>
              <a:t>administrative </a:t>
            </a:r>
            <a:r>
              <a:rPr lang="en-US" altLang="zh-CN" sz="3600" dirty="0">
                <a:solidFill>
                  <a:schemeClr val="bg1"/>
                </a:solidFill>
                <a:latin typeface="+mn-lt"/>
                <a:ea typeface="+mn-ea"/>
                <a:cs typeface="+mn-cs"/>
              </a:rPr>
              <a:t>rule over the region, reinforced by the rare </a:t>
            </a:r>
            <a:r>
              <a:rPr lang="en-US" altLang="zh-CN" sz="3600" dirty="0" smtClean="0">
                <a:solidFill>
                  <a:schemeClr val="bg1"/>
                </a:solidFill>
                <a:latin typeface="+mn-lt"/>
                <a:ea typeface="+mn-ea"/>
                <a:cs typeface="+mn-cs"/>
              </a:rPr>
              <a:t>military intervention. </a:t>
            </a:r>
            <a:r>
              <a:rPr lang="en-US" altLang="zh-CN" sz="3600" dirty="0">
                <a:solidFill>
                  <a:schemeClr val="bg1"/>
                </a:solidFill>
                <a:latin typeface="+mn-lt"/>
                <a:ea typeface="+mn-ea"/>
                <a:cs typeface="+mn-cs"/>
              </a:rPr>
              <a:t>Tibetan Buddhism was adopted as the de facto state religion by the Mongol Yuan dynasty (1271–1368) of Kublai Khan.</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35767305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5"/>
          <p:cNvSpPr txBox="1">
            <a:spLocks/>
          </p:cNvSpPr>
          <p:nvPr/>
        </p:nvSpPr>
        <p:spPr>
          <a:xfrm>
            <a:off x="361870" y="920416"/>
            <a:ext cx="8006093" cy="4969042"/>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It was also during this period that the Tibetan Buddhist canon was compiled, primarily led by the efforts of the scholar </a:t>
            </a:r>
            <a:r>
              <a:rPr lang="en-US" altLang="zh-CN" sz="3600" dirty="0" err="1">
                <a:solidFill>
                  <a:schemeClr val="bg1"/>
                </a:solidFill>
                <a:latin typeface="+mn-lt"/>
                <a:ea typeface="+mn-ea"/>
                <a:cs typeface="+mn-cs"/>
              </a:rPr>
              <a:t>Butön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Rinchen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Drup</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1290–1364;</a:t>
            </a:r>
            <a:r>
              <a:rPr lang="zh-CN" altLang="en-US" sz="3600" dirty="0">
                <a:solidFill>
                  <a:schemeClr val="bg1"/>
                </a:solidFill>
                <a:latin typeface="+mn-lt"/>
                <a:ea typeface="+mn-ea"/>
                <a:cs typeface="+mn-cs"/>
              </a:rPr>
              <a:t>布敦</a:t>
            </a:r>
            <a:r>
              <a:rPr lang="zh-CN" altLang="en-US" sz="3600" dirty="0" smtClean="0">
                <a:solidFill>
                  <a:schemeClr val="bg1"/>
                </a:solidFill>
                <a:latin typeface="+mn-lt"/>
                <a:ea typeface="+mn-ea"/>
                <a:cs typeface="+mn-cs"/>
              </a:rPr>
              <a:t>仁欽竹</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 part of this project included the carving of the canon into wood blocks for printing, and the first copies of these texts were kept at </a:t>
            </a:r>
            <a:r>
              <a:rPr lang="en-US" altLang="zh-CN" sz="3600" dirty="0" err="1">
                <a:solidFill>
                  <a:schemeClr val="bg1"/>
                </a:solidFill>
                <a:latin typeface="+mn-lt"/>
                <a:ea typeface="+mn-ea"/>
                <a:cs typeface="+mn-cs"/>
              </a:rPr>
              <a:t>Narthang</a:t>
            </a:r>
            <a:r>
              <a:rPr lang="en-US" altLang="zh-CN" sz="3600" dirty="0">
                <a:solidFill>
                  <a:schemeClr val="bg1"/>
                </a:solidFill>
                <a:latin typeface="+mn-lt"/>
                <a:ea typeface="+mn-ea"/>
                <a:cs typeface="+mn-cs"/>
              </a:rPr>
              <a:t> monastery.</a:t>
            </a:r>
            <a:endParaRPr lang="en-US" altLang="zh-CN" sz="3600" i="1"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8582159" y="1332952"/>
            <a:ext cx="3241295" cy="4484316"/>
          </a:xfrm>
          <a:prstGeom prst="rect">
            <a:avLst/>
          </a:prstGeom>
        </p:spPr>
      </p:pic>
    </p:spTree>
    <p:extLst>
      <p:ext uri="{BB962C8B-B14F-4D97-AF65-F5344CB8AC3E}">
        <p14:creationId xmlns:p14="http://schemas.microsoft.com/office/powerpoint/2010/main" val="15891199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1"/>
          <p:cNvSpPr>
            <a:spLocks noGrp="1"/>
          </p:cNvSpPr>
          <p:nvPr>
            <p:ph type="title"/>
          </p:nvPr>
        </p:nvSpPr>
        <p:spPr>
          <a:xfrm>
            <a:off x="116393" y="868279"/>
            <a:ext cx="11728697" cy="1558089"/>
          </a:xfrm>
          <a:ln w="25400">
            <a:noFill/>
          </a:ln>
        </p:spPr>
        <p:txBody>
          <a:bodyPr>
            <a:normAutofit/>
          </a:bodyPr>
          <a:lstStyle/>
          <a:p>
            <a:pPr marL="571500" indent="-571500">
              <a:lnSpc>
                <a:spcPct val="100000"/>
              </a:lnSpc>
              <a:buFont typeface="Wingdings" panose="05000000000000000000" pitchFamily="2" charset="2"/>
              <a:buChar char="Ø"/>
            </a:pPr>
            <a:r>
              <a:rPr lang="en-US" altLang="zh-CN" sz="3600" b="1" dirty="0">
                <a:solidFill>
                  <a:schemeClr val="bg1"/>
                </a:solidFill>
                <a:latin typeface="+mn-lt"/>
                <a:ea typeface="+mn-ea"/>
                <a:cs typeface="+mn-cs"/>
              </a:rPr>
              <a:t>From family rule to </a:t>
            </a:r>
            <a:r>
              <a:rPr lang="en-US" altLang="zh-CN" sz="3600" b="1" dirty="0" err="1">
                <a:solidFill>
                  <a:schemeClr val="bg1"/>
                </a:solidFill>
                <a:latin typeface="+mn-lt"/>
                <a:ea typeface="+mn-ea"/>
                <a:cs typeface="+mn-cs"/>
              </a:rPr>
              <a:t>Ganden</a:t>
            </a:r>
            <a:r>
              <a:rPr lang="en-US" altLang="zh-CN" sz="3600" b="1" dirty="0">
                <a:solidFill>
                  <a:schemeClr val="bg1"/>
                </a:solidFill>
                <a:latin typeface="+mn-lt"/>
                <a:ea typeface="+mn-ea"/>
                <a:cs typeface="+mn-cs"/>
              </a:rPr>
              <a:t> </a:t>
            </a:r>
            <a:r>
              <a:rPr lang="en-US" altLang="zh-CN" sz="3600" b="1" dirty="0" err="1">
                <a:solidFill>
                  <a:schemeClr val="bg1"/>
                </a:solidFill>
                <a:latin typeface="+mn-lt"/>
                <a:ea typeface="+mn-ea"/>
                <a:cs typeface="+mn-cs"/>
              </a:rPr>
              <a:t>Phodrang</a:t>
            </a:r>
            <a:r>
              <a:rPr lang="en-US" altLang="zh-CN" sz="3600" b="1" dirty="0">
                <a:solidFill>
                  <a:schemeClr val="bg1"/>
                </a:solidFill>
                <a:latin typeface="+mn-lt"/>
                <a:ea typeface="+mn-ea"/>
                <a:cs typeface="+mn-cs"/>
              </a:rPr>
              <a:t> government (14th-18th centuries)</a:t>
            </a:r>
            <a:endParaRPr lang="zh-CN" altLang="en-US" sz="3600" b="1" dirty="0">
              <a:solidFill>
                <a:schemeClr val="bg1"/>
              </a:solidFill>
              <a:latin typeface="+mn-lt"/>
              <a:ea typeface="+mn-ea"/>
              <a:cs typeface="+mn-cs"/>
            </a:endParaRPr>
          </a:p>
        </p:txBody>
      </p:sp>
      <p:sp>
        <p:nvSpPr>
          <p:cNvPr id="7" name="標題 5"/>
          <p:cNvSpPr txBox="1">
            <a:spLocks/>
          </p:cNvSpPr>
          <p:nvPr/>
        </p:nvSpPr>
        <p:spPr>
          <a:xfrm>
            <a:off x="654806" y="2426368"/>
            <a:ext cx="11081999" cy="342097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a:solidFill>
                  <a:schemeClr val="bg1"/>
                </a:solidFill>
                <a:latin typeface="+mn-lt"/>
                <a:ea typeface="+mn-ea"/>
                <a:cs typeface="+mn-cs"/>
              </a:rPr>
              <a:t>With the decline of the Yuan dynasty and the loose administration of the following (Han-Chinese) Ming dynasty (1368–1644), Central Tibet was ruled by successive local families from the 14th to the 17th century</a:t>
            </a:r>
            <a:r>
              <a:rPr lang="en-US" altLang="zh-CN" sz="3600" dirty="0" smtClean="0">
                <a:solidFill>
                  <a:schemeClr val="bg1"/>
                </a:solidFill>
                <a:latin typeface="+mn-lt"/>
                <a:ea typeface="+mn-ea"/>
                <a:cs typeface="+mn-cs"/>
              </a:rPr>
              <a:t>.</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37842388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12821" y="403057"/>
            <a:ext cx="7754354" cy="6394785"/>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40000"/>
              </a:lnSpc>
            </a:pPr>
            <a:r>
              <a:rPr lang="en-US" altLang="zh-CN" sz="3600" dirty="0" err="1">
                <a:solidFill>
                  <a:schemeClr val="bg1"/>
                </a:solidFill>
                <a:latin typeface="+mn-lt"/>
                <a:ea typeface="+mn-ea"/>
                <a:cs typeface="+mn-cs"/>
              </a:rPr>
              <a:t>Jangchub</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Gyaltsän</a:t>
            </a:r>
            <a:r>
              <a:rPr lang="en-US" altLang="zh-CN" sz="3600" dirty="0">
                <a:solidFill>
                  <a:schemeClr val="bg1"/>
                </a:solidFill>
                <a:latin typeface="+mn-lt"/>
                <a:ea typeface="+mn-ea"/>
                <a:cs typeface="+mn-cs"/>
              </a:rPr>
              <a:t> (1302–1364) became the strongest political family in the mid 14th century</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During this period the reformist scholar Je </a:t>
            </a:r>
            <a:r>
              <a:rPr lang="en-US" altLang="zh-CN" sz="3600" dirty="0" err="1">
                <a:solidFill>
                  <a:schemeClr val="bg1"/>
                </a:solidFill>
                <a:latin typeface="+mn-lt"/>
                <a:ea typeface="+mn-ea"/>
                <a:cs typeface="+mn-cs"/>
              </a:rPr>
              <a:t>Tsongkhapa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1357–1419; ) </a:t>
            </a:r>
            <a:r>
              <a:rPr lang="en-US" altLang="zh-CN" sz="3600" dirty="0">
                <a:solidFill>
                  <a:schemeClr val="bg1"/>
                </a:solidFill>
                <a:latin typeface="+mn-lt"/>
                <a:ea typeface="+mn-ea"/>
                <a:cs typeface="+mn-cs"/>
              </a:rPr>
              <a:t>founded the </a:t>
            </a:r>
            <a:r>
              <a:rPr lang="en-US" altLang="zh-CN" sz="3600" b="1" u="sng" dirty="0" smtClean="0">
                <a:solidFill>
                  <a:schemeClr val="bg1"/>
                </a:solidFill>
                <a:latin typeface="+mn-lt"/>
                <a:ea typeface="+mn-ea"/>
                <a:cs typeface="+mn-cs"/>
              </a:rPr>
              <a:t>Gelug</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sect which would have a decisive influence on Tibet's history. The Gelug school was also called the "</a:t>
            </a:r>
            <a:r>
              <a:rPr lang="en-US" altLang="zh-CN" sz="3600" u="sng" dirty="0">
                <a:solidFill>
                  <a:schemeClr val="bg1"/>
                </a:solidFill>
                <a:latin typeface="+mn-lt"/>
                <a:ea typeface="+mn-ea"/>
                <a:cs typeface="+mn-cs"/>
              </a:rPr>
              <a:t>New Kadam</a:t>
            </a:r>
            <a:r>
              <a:rPr lang="en-US" altLang="zh-CN" sz="3600" dirty="0">
                <a:solidFill>
                  <a:schemeClr val="bg1"/>
                </a:solidFill>
                <a:latin typeface="+mn-lt"/>
                <a:ea typeface="+mn-ea"/>
                <a:cs typeface="+mn-cs"/>
              </a:rPr>
              <a:t>", because it saw itself a revival of the Kadam school founded by </a:t>
            </a:r>
            <a:r>
              <a:rPr lang="en-US" altLang="zh-CN" sz="3600" dirty="0" err="1">
                <a:solidFill>
                  <a:schemeClr val="bg1"/>
                </a:solidFill>
                <a:latin typeface="+mn-lt"/>
                <a:ea typeface="+mn-ea"/>
                <a:cs typeface="+mn-cs"/>
              </a:rPr>
              <a:t>Atisha</a:t>
            </a:r>
            <a:r>
              <a:rPr lang="en-US" altLang="zh-CN" sz="3600" dirty="0" smtClean="0">
                <a:solidFill>
                  <a:schemeClr val="bg1"/>
                </a:solidFill>
                <a:latin typeface="+mn-lt"/>
                <a:ea typeface="+mn-ea"/>
                <a:cs typeface="+mn-cs"/>
              </a:rPr>
              <a:t>. </a:t>
            </a:r>
            <a:endParaRPr lang="en-US" altLang="zh-CN" sz="3600" i="1"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8235617" y="748252"/>
            <a:ext cx="3736755" cy="5106589"/>
          </a:xfrm>
          <a:prstGeom prst="rect">
            <a:avLst/>
          </a:prstGeom>
        </p:spPr>
      </p:pic>
    </p:spTree>
    <p:extLst>
      <p:ext uri="{BB962C8B-B14F-4D97-AF65-F5344CB8AC3E}">
        <p14:creationId xmlns:p14="http://schemas.microsoft.com/office/powerpoint/2010/main" val="33319683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255739" y="156410"/>
            <a:ext cx="10917640" cy="11347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20000"/>
              </a:lnSpc>
              <a:buFont typeface="Wingdings" panose="05000000000000000000" pitchFamily="2" charset="2"/>
              <a:buChar char="l"/>
            </a:pPr>
            <a:r>
              <a:rPr lang="en-US" altLang="zh-CN" sz="3600" b="1" dirty="0">
                <a:solidFill>
                  <a:schemeClr val="bg1"/>
                </a:solidFill>
                <a:latin typeface="+mn-lt"/>
                <a:ea typeface="+mn-ea"/>
                <a:cs typeface="+mn-cs"/>
              </a:rPr>
              <a:t>G</a:t>
            </a:r>
            <a:r>
              <a:rPr lang="en-US" altLang="zh-CN" sz="3600" b="1" dirty="0" smtClean="0">
                <a:solidFill>
                  <a:schemeClr val="bg1"/>
                </a:solidFill>
                <a:latin typeface="+mn-lt"/>
                <a:ea typeface="+mn-ea"/>
                <a:cs typeface="+mn-cs"/>
              </a:rPr>
              <a:t>elug School (</a:t>
            </a:r>
            <a:r>
              <a:rPr lang="zh-CN" altLang="en-US" sz="3600" b="1" dirty="0" smtClean="0">
                <a:solidFill>
                  <a:schemeClr val="bg1"/>
                </a:solidFill>
                <a:latin typeface="+mn-lt"/>
                <a:ea typeface="+mn-ea"/>
                <a:cs typeface="+mn-cs"/>
              </a:rPr>
              <a:t>格魯派</a:t>
            </a:r>
            <a:r>
              <a:rPr lang="en-US" altLang="zh-CN" sz="3600" b="1" dirty="0" smtClean="0">
                <a:solidFill>
                  <a:schemeClr val="bg1"/>
                </a:solidFill>
                <a:latin typeface="+mn-lt"/>
                <a:ea typeface="+mn-ea"/>
                <a:cs typeface="+mn-cs"/>
              </a:rPr>
              <a:t>; </a:t>
            </a:r>
            <a:r>
              <a:rPr lang="zh-CN" altLang="en-US" sz="3600" b="1" dirty="0" smtClean="0">
                <a:solidFill>
                  <a:schemeClr val="bg1"/>
                </a:solidFill>
                <a:latin typeface="+mn-lt"/>
                <a:ea typeface="+mn-ea"/>
                <a:cs typeface="+mn-cs"/>
              </a:rPr>
              <a:t>黃教</a:t>
            </a:r>
            <a:r>
              <a:rPr lang="en-US" altLang="zh-CN" sz="3600" b="1" dirty="0" smtClean="0">
                <a:solidFill>
                  <a:schemeClr val="bg1"/>
                </a:solidFill>
                <a:latin typeface="+mn-lt"/>
                <a:ea typeface="+mn-ea"/>
                <a:cs typeface="+mn-cs"/>
              </a:rPr>
              <a:t>)</a:t>
            </a:r>
            <a:endParaRPr lang="en-US" altLang="zh-CN" sz="3600" b="1" dirty="0">
              <a:solidFill>
                <a:schemeClr val="bg1"/>
              </a:solidFill>
              <a:latin typeface="+mn-lt"/>
              <a:ea typeface="+mn-ea"/>
              <a:cs typeface="+mn-cs"/>
            </a:endParaRPr>
          </a:p>
        </p:txBody>
      </p:sp>
      <p:sp>
        <p:nvSpPr>
          <p:cNvPr id="5" name="標題 5"/>
          <p:cNvSpPr txBox="1">
            <a:spLocks/>
          </p:cNvSpPr>
          <p:nvPr/>
        </p:nvSpPr>
        <p:spPr>
          <a:xfrm>
            <a:off x="397043" y="1291173"/>
            <a:ext cx="11436014" cy="5422585"/>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The Gelug </a:t>
            </a:r>
            <a:r>
              <a:rPr lang="en-US" altLang="zh-CN" sz="3600" dirty="0" smtClean="0">
                <a:solidFill>
                  <a:schemeClr val="bg1"/>
                </a:solidFill>
                <a:latin typeface="+mn-lt"/>
                <a:ea typeface="+mn-ea"/>
                <a:cs typeface="+mn-cs"/>
              </a:rPr>
              <a:t>is </a:t>
            </a:r>
            <a:r>
              <a:rPr lang="en-US" altLang="zh-CN" sz="3600" dirty="0">
                <a:solidFill>
                  <a:schemeClr val="bg1"/>
                </a:solidFill>
                <a:latin typeface="+mn-lt"/>
                <a:ea typeface="+mn-ea"/>
                <a:cs typeface="+mn-cs"/>
              </a:rPr>
              <a:t>the newest of the schools of Tibetan Buddhism</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It was founded by Je </a:t>
            </a:r>
            <a:r>
              <a:rPr lang="en-US" altLang="zh-CN" sz="3600" dirty="0" err="1">
                <a:solidFill>
                  <a:schemeClr val="bg1"/>
                </a:solidFill>
                <a:latin typeface="+mn-lt"/>
                <a:ea typeface="+mn-ea"/>
                <a:cs typeface="+mn-cs"/>
              </a:rPr>
              <a:t>Tsongkhapa</a:t>
            </a:r>
            <a:r>
              <a:rPr lang="en-US" altLang="zh-CN" sz="3600" dirty="0">
                <a:solidFill>
                  <a:schemeClr val="bg1"/>
                </a:solidFill>
                <a:latin typeface="+mn-lt"/>
                <a:ea typeface="+mn-ea"/>
                <a:cs typeface="+mn-cs"/>
              </a:rPr>
              <a:t> (1357–1419), a philosopher and Tibetan religious leader. The first monastery he established was named </a:t>
            </a:r>
            <a:r>
              <a:rPr lang="en-US" altLang="zh-CN" sz="3600" dirty="0" err="1">
                <a:solidFill>
                  <a:schemeClr val="bg1"/>
                </a:solidFill>
                <a:latin typeface="+mn-lt"/>
                <a:ea typeface="+mn-ea"/>
                <a:cs typeface="+mn-cs"/>
              </a:rPr>
              <a:t>Ganden</a:t>
            </a:r>
            <a:r>
              <a:rPr lang="en-US" altLang="zh-CN" sz="3600" dirty="0">
                <a:solidFill>
                  <a:schemeClr val="bg1"/>
                </a:solidFill>
                <a:latin typeface="+mn-lt"/>
                <a:ea typeface="+mn-ea"/>
                <a:cs typeface="+mn-cs"/>
              </a:rPr>
              <a:t> (which gives an alternative name to the Gelug school, the </a:t>
            </a:r>
            <a:r>
              <a:rPr lang="en-US" altLang="zh-CN" sz="3600" dirty="0" err="1">
                <a:solidFill>
                  <a:schemeClr val="bg1"/>
                </a:solidFill>
                <a:latin typeface="+mn-lt"/>
                <a:ea typeface="+mn-ea"/>
                <a:cs typeface="+mn-cs"/>
              </a:rPr>
              <a:t>Ganden</a:t>
            </a:r>
            <a:r>
              <a:rPr lang="en-US" altLang="zh-CN" sz="3600" dirty="0">
                <a:solidFill>
                  <a:schemeClr val="bg1"/>
                </a:solidFill>
                <a:latin typeface="+mn-lt"/>
                <a:ea typeface="+mn-ea"/>
                <a:cs typeface="+mn-cs"/>
              </a:rPr>
              <a:t>-Pa), and to this day the </a:t>
            </a:r>
            <a:r>
              <a:rPr lang="en-US" altLang="zh-CN" sz="3600" dirty="0" err="1">
                <a:solidFill>
                  <a:schemeClr val="bg1"/>
                </a:solidFill>
                <a:latin typeface="+mn-lt"/>
                <a:ea typeface="+mn-ea"/>
                <a:cs typeface="+mn-cs"/>
              </a:rPr>
              <a:t>Ganden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Tripa</a:t>
            </a:r>
            <a:r>
              <a:rPr lang="en-US" altLang="zh-CN" sz="3600" dirty="0">
                <a:solidFill>
                  <a:schemeClr val="bg1"/>
                </a:solidFill>
                <a:latin typeface="+mn-lt"/>
                <a:ea typeface="+mn-ea"/>
                <a:cs typeface="+mn-cs"/>
              </a:rPr>
              <a:t> is the nominal head of the school, though its most influential figure is the Dalai Lama. Allying themselves with the Mongols as a powerful patron, the Gelug emerged as the pre-eminent Buddhist school in Tibet and Mongolia since the end of the 16th century.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35421068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48917" y="827820"/>
            <a:ext cx="11436014" cy="542258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a:t>
            </a:r>
            <a:r>
              <a:rPr lang="en-US" altLang="zh-CN" sz="3600" dirty="0" err="1">
                <a:solidFill>
                  <a:schemeClr val="bg1"/>
                </a:solidFill>
                <a:latin typeface="+mn-lt"/>
                <a:ea typeface="+mn-ea"/>
                <a:cs typeface="+mn-cs"/>
              </a:rPr>
              <a:t>Ganden</a:t>
            </a:r>
            <a:r>
              <a:rPr lang="en-US" altLang="zh-CN" sz="3600" dirty="0">
                <a:solidFill>
                  <a:schemeClr val="bg1"/>
                </a:solidFill>
                <a:latin typeface="+mn-lt"/>
                <a:ea typeface="+mn-ea"/>
                <a:cs typeface="+mn-cs"/>
              </a:rPr>
              <a:t>" is the Tibetan rendition of the Sanskrit name "</a:t>
            </a:r>
            <a:r>
              <a:rPr lang="en-US" altLang="zh-CN" sz="3600" dirty="0" err="1">
                <a:solidFill>
                  <a:schemeClr val="bg1"/>
                </a:solidFill>
                <a:latin typeface="+mn-lt"/>
                <a:ea typeface="+mn-ea"/>
                <a:cs typeface="+mn-cs"/>
              </a:rPr>
              <a:t>Tushita</a:t>
            </a:r>
            <a:r>
              <a:rPr lang="en-US" altLang="zh-CN" sz="3600" dirty="0">
                <a:solidFill>
                  <a:schemeClr val="bg1"/>
                </a:solidFill>
                <a:latin typeface="+mn-lt"/>
                <a:ea typeface="+mn-ea"/>
                <a:cs typeface="+mn-cs"/>
              </a:rPr>
              <a:t>", the Pure land associated with </a:t>
            </a:r>
            <a:r>
              <a:rPr lang="en-US" altLang="zh-CN" sz="3600" dirty="0" err="1">
                <a:solidFill>
                  <a:schemeClr val="bg1"/>
                </a:solidFill>
                <a:latin typeface="+mn-lt"/>
                <a:ea typeface="+mn-ea"/>
                <a:cs typeface="+mn-cs"/>
              </a:rPr>
              <a:t>Maitreya</a:t>
            </a:r>
            <a:r>
              <a:rPr lang="en-US" altLang="zh-CN" sz="3600" dirty="0">
                <a:solidFill>
                  <a:schemeClr val="bg1"/>
                </a:solidFill>
                <a:latin typeface="+mn-lt"/>
                <a:ea typeface="+mn-ea"/>
                <a:cs typeface="+mn-cs"/>
              </a:rPr>
              <a:t> Buddha. At first, </a:t>
            </a:r>
            <a:r>
              <a:rPr lang="en-US" altLang="zh-CN" sz="3600" dirty="0" err="1">
                <a:solidFill>
                  <a:schemeClr val="bg1"/>
                </a:solidFill>
                <a:latin typeface="+mn-lt"/>
                <a:ea typeface="+mn-ea"/>
                <a:cs typeface="+mn-cs"/>
              </a:rPr>
              <a:t>Tsongkhapa's</a:t>
            </a:r>
            <a:r>
              <a:rPr lang="en-US" altLang="zh-CN" sz="3600" dirty="0">
                <a:solidFill>
                  <a:schemeClr val="bg1"/>
                </a:solidFill>
                <a:latin typeface="+mn-lt"/>
                <a:ea typeface="+mn-ea"/>
                <a:cs typeface="+mn-cs"/>
              </a:rPr>
              <a:t> school was called "</a:t>
            </a:r>
            <a:r>
              <a:rPr lang="en-US" altLang="zh-CN" sz="3600" dirty="0" err="1">
                <a:solidFill>
                  <a:schemeClr val="bg1"/>
                </a:solidFill>
                <a:latin typeface="+mn-lt"/>
                <a:ea typeface="+mn-ea"/>
                <a:cs typeface="+mn-cs"/>
              </a:rPr>
              <a:t>Ganden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Choluk</a:t>
            </a:r>
            <a:r>
              <a:rPr lang="en-US" altLang="zh-CN" sz="3600" dirty="0">
                <a:solidFill>
                  <a:schemeClr val="bg1"/>
                </a:solidFill>
                <a:latin typeface="+mn-lt"/>
                <a:ea typeface="+mn-ea"/>
                <a:cs typeface="+mn-cs"/>
              </a:rPr>
              <a:t>" meaning "the Spiritual Lineage of </a:t>
            </a:r>
            <a:r>
              <a:rPr lang="en-US" altLang="zh-CN" sz="3600" dirty="0" err="1">
                <a:solidFill>
                  <a:schemeClr val="bg1"/>
                </a:solidFill>
                <a:latin typeface="+mn-lt"/>
                <a:ea typeface="+mn-ea"/>
                <a:cs typeface="+mn-cs"/>
              </a:rPr>
              <a:t>Ganden</a:t>
            </a:r>
            <a:r>
              <a:rPr lang="en-US" altLang="zh-CN" sz="3600" dirty="0">
                <a:solidFill>
                  <a:schemeClr val="bg1"/>
                </a:solidFill>
                <a:latin typeface="+mn-lt"/>
                <a:ea typeface="+mn-ea"/>
                <a:cs typeface="+mn-cs"/>
              </a:rPr>
              <a:t>". By taking the first syllable of '</a:t>
            </a:r>
            <a:r>
              <a:rPr lang="en-US" altLang="zh-CN" sz="3600" dirty="0" err="1">
                <a:solidFill>
                  <a:schemeClr val="bg1"/>
                </a:solidFill>
                <a:latin typeface="+mn-lt"/>
                <a:ea typeface="+mn-ea"/>
                <a:cs typeface="+mn-cs"/>
              </a:rPr>
              <a:t>Ganden</a:t>
            </a:r>
            <a:r>
              <a:rPr lang="en-US" altLang="zh-CN" sz="3600" dirty="0">
                <a:solidFill>
                  <a:schemeClr val="bg1"/>
                </a:solidFill>
                <a:latin typeface="+mn-lt"/>
                <a:ea typeface="+mn-ea"/>
                <a:cs typeface="+mn-cs"/>
              </a:rPr>
              <a:t>' and the second of '</a:t>
            </a:r>
            <a:r>
              <a:rPr lang="en-US" altLang="zh-CN" sz="3600" dirty="0" err="1">
                <a:solidFill>
                  <a:schemeClr val="bg1"/>
                </a:solidFill>
                <a:latin typeface="+mn-lt"/>
                <a:ea typeface="+mn-ea"/>
                <a:cs typeface="+mn-cs"/>
              </a:rPr>
              <a:t>Choluk</a:t>
            </a:r>
            <a:r>
              <a:rPr lang="en-US" altLang="zh-CN" sz="3600" dirty="0">
                <a:solidFill>
                  <a:schemeClr val="bg1"/>
                </a:solidFill>
                <a:latin typeface="+mn-lt"/>
                <a:ea typeface="+mn-ea"/>
                <a:cs typeface="+mn-cs"/>
              </a:rPr>
              <a:t>', this was abbreviated to "</a:t>
            </a:r>
            <a:r>
              <a:rPr lang="en-US" altLang="zh-CN" sz="3600" dirty="0" err="1">
                <a:solidFill>
                  <a:schemeClr val="bg1"/>
                </a:solidFill>
                <a:latin typeface="+mn-lt"/>
                <a:ea typeface="+mn-ea"/>
                <a:cs typeface="+mn-cs"/>
              </a:rPr>
              <a:t>Galuk</a:t>
            </a:r>
            <a:r>
              <a:rPr lang="en-US" altLang="zh-CN" sz="3600" dirty="0">
                <a:solidFill>
                  <a:schemeClr val="bg1"/>
                </a:solidFill>
                <a:latin typeface="+mn-lt"/>
                <a:ea typeface="+mn-ea"/>
                <a:cs typeface="+mn-cs"/>
              </a:rPr>
              <a:t>" and then modified to the more easily pronounced "Gelug".</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25356914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99311" y="689456"/>
            <a:ext cx="11436014" cy="542258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800"/>
              </a:spcAft>
            </a:pPr>
            <a:r>
              <a:rPr lang="en-US" altLang="zh-CN" sz="3600" dirty="0">
                <a:solidFill>
                  <a:schemeClr val="bg1"/>
                </a:solidFill>
                <a:latin typeface="+mn-lt"/>
                <a:ea typeface="+mn-ea"/>
                <a:cs typeface="+mn-cs"/>
              </a:rPr>
              <a:t>The Kadam school was a monastic tradition in Tibet, founded by </a:t>
            </a:r>
            <a:r>
              <a:rPr lang="en-US" altLang="zh-CN" sz="3600" dirty="0" err="1">
                <a:solidFill>
                  <a:schemeClr val="bg1"/>
                </a:solidFill>
                <a:latin typeface="+mn-lt"/>
                <a:ea typeface="+mn-ea"/>
                <a:cs typeface="+mn-cs"/>
              </a:rPr>
              <a:t>Atisa’s</a:t>
            </a:r>
            <a:r>
              <a:rPr lang="en-US" altLang="zh-CN" sz="3600" dirty="0">
                <a:solidFill>
                  <a:schemeClr val="bg1"/>
                </a:solidFill>
                <a:latin typeface="+mn-lt"/>
                <a:ea typeface="+mn-ea"/>
                <a:cs typeface="+mn-cs"/>
              </a:rPr>
              <a:t> chief disciple </a:t>
            </a:r>
            <a:r>
              <a:rPr lang="en-US" altLang="zh-CN" sz="3600" dirty="0" err="1">
                <a:solidFill>
                  <a:schemeClr val="bg1"/>
                </a:solidFill>
                <a:latin typeface="+mn-lt"/>
                <a:ea typeface="+mn-ea"/>
                <a:cs typeface="+mn-cs"/>
              </a:rPr>
              <a:t>Dromtön</a:t>
            </a:r>
            <a:r>
              <a:rPr lang="en-US" altLang="zh-CN" sz="3600" dirty="0">
                <a:solidFill>
                  <a:schemeClr val="bg1"/>
                </a:solidFill>
                <a:latin typeface="+mn-lt"/>
                <a:ea typeface="+mn-ea"/>
                <a:cs typeface="+mn-cs"/>
              </a:rPr>
              <a:t> in 1056 C.E. with the establishment of </a:t>
            </a:r>
            <a:r>
              <a:rPr lang="en-US" altLang="zh-CN" sz="3600" dirty="0" err="1">
                <a:solidFill>
                  <a:schemeClr val="bg1"/>
                </a:solidFill>
                <a:latin typeface="+mn-lt"/>
                <a:ea typeface="+mn-ea"/>
                <a:cs typeface="+mn-cs"/>
              </a:rPr>
              <a:t>Reting</a:t>
            </a:r>
            <a:r>
              <a:rPr lang="en-US" altLang="zh-CN" sz="3600" dirty="0">
                <a:solidFill>
                  <a:schemeClr val="bg1"/>
                </a:solidFill>
                <a:latin typeface="+mn-lt"/>
                <a:ea typeface="+mn-ea"/>
                <a:cs typeface="+mn-cs"/>
              </a:rPr>
              <a:t> Monastery. The school itself was based upon the </a:t>
            </a:r>
            <a:r>
              <a:rPr lang="en-US" altLang="zh-CN" sz="3600" dirty="0" err="1">
                <a:solidFill>
                  <a:schemeClr val="bg1"/>
                </a:solidFill>
                <a:latin typeface="+mn-lt"/>
                <a:ea typeface="+mn-ea"/>
                <a:cs typeface="+mn-cs"/>
              </a:rPr>
              <a:t>Lamrim</a:t>
            </a:r>
            <a:r>
              <a:rPr lang="en-US" altLang="zh-CN" sz="3600" dirty="0">
                <a:solidFill>
                  <a:schemeClr val="bg1"/>
                </a:solidFill>
                <a:latin typeface="+mn-lt"/>
                <a:ea typeface="+mn-ea"/>
                <a:cs typeface="+mn-cs"/>
              </a:rPr>
              <a:t> or </a:t>
            </a:r>
            <a:r>
              <a:rPr lang="en-US" altLang="zh-CN" sz="3600" dirty="0" smtClean="0">
                <a:solidFill>
                  <a:schemeClr val="bg1"/>
                </a:solidFill>
                <a:latin typeface="+mn-lt"/>
                <a:ea typeface="+mn-ea"/>
                <a:cs typeface="+mn-cs"/>
              </a:rPr>
              <a:t>“Graded Path“ (</a:t>
            </a:r>
            <a:r>
              <a:rPr lang="zh-CN" altLang="en-US" sz="3600" dirty="0" smtClean="0">
                <a:solidFill>
                  <a:schemeClr val="bg1"/>
                </a:solidFill>
                <a:latin typeface="+mn-lt"/>
                <a:ea typeface="+mn-ea"/>
                <a:cs typeface="+mn-cs"/>
              </a:rPr>
              <a:t>道次第</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approach synthesized by </a:t>
            </a:r>
            <a:r>
              <a:rPr lang="en-US" altLang="zh-CN" sz="3600" dirty="0" err="1">
                <a:solidFill>
                  <a:schemeClr val="bg1"/>
                </a:solidFill>
                <a:latin typeface="+mn-lt"/>
                <a:ea typeface="+mn-ea"/>
                <a:cs typeface="+mn-cs"/>
              </a:rPr>
              <a:t>Atisa</a:t>
            </a:r>
            <a:r>
              <a:rPr lang="en-US" altLang="zh-CN" sz="3600" dirty="0">
                <a:solidFill>
                  <a:schemeClr val="bg1"/>
                </a:solidFill>
                <a:latin typeface="+mn-lt"/>
                <a:ea typeface="+mn-ea"/>
                <a:cs typeface="+mn-cs"/>
              </a:rPr>
              <a:t>. While it had died out as an independent tradition by the 14th century, this lineage became the inspiration for the foundation of the Gelug-pa</a:t>
            </a:r>
            <a:r>
              <a:rPr lang="en-US" altLang="zh-CN" sz="3600" dirty="0" smtClean="0">
                <a:solidFill>
                  <a:schemeClr val="bg1"/>
                </a:solidFill>
                <a:latin typeface="+mn-lt"/>
                <a:ea typeface="+mn-ea"/>
                <a:cs typeface="+mn-cs"/>
              </a:rPr>
              <a:t>.</a:t>
            </a:r>
          </a:p>
        </p:txBody>
      </p:sp>
    </p:spTree>
    <p:extLst>
      <p:ext uri="{BB962C8B-B14F-4D97-AF65-F5344CB8AC3E}">
        <p14:creationId xmlns:p14="http://schemas.microsoft.com/office/powerpoint/2010/main" val="17823250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48917" y="535406"/>
            <a:ext cx="11436014" cy="5715000"/>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800"/>
              </a:spcAft>
            </a:pPr>
            <a:r>
              <a:rPr lang="en-US" altLang="zh-CN" sz="3600" dirty="0" err="1" smtClean="0">
                <a:solidFill>
                  <a:schemeClr val="bg1"/>
                </a:solidFill>
                <a:latin typeface="+mn-lt"/>
                <a:ea typeface="+mn-ea"/>
                <a:cs typeface="+mn-cs"/>
              </a:rPr>
              <a:t>Tsongkhapa</a:t>
            </a:r>
            <a:r>
              <a:rPr lang="en-US" altLang="zh-CN" sz="3600" dirty="0" smtClean="0">
                <a:solidFill>
                  <a:schemeClr val="bg1"/>
                </a:solidFill>
                <a:latin typeface="+mn-lt"/>
                <a:ea typeface="+mn-ea"/>
                <a:cs typeface="+mn-cs"/>
              </a:rPr>
              <a:t> is </a:t>
            </a:r>
            <a:r>
              <a:rPr lang="en-US" altLang="zh-CN" sz="3600" dirty="0">
                <a:solidFill>
                  <a:schemeClr val="bg1"/>
                </a:solidFill>
                <a:latin typeface="+mn-lt"/>
                <a:ea typeface="+mn-ea"/>
                <a:cs typeface="+mn-cs"/>
              </a:rPr>
              <a:t>an eclectic </a:t>
            </a:r>
            <a:r>
              <a:rPr lang="en-US" altLang="zh-CN" sz="3600" dirty="0" smtClean="0">
                <a:solidFill>
                  <a:schemeClr val="bg1"/>
                </a:solidFill>
                <a:latin typeface="+mn-lt"/>
                <a:ea typeface="+mn-ea"/>
                <a:cs typeface="+mn-cs"/>
              </a:rPr>
              <a:t>Buddhist. He </a:t>
            </a:r>
            <a:r>
              <a:rPr lang="en-US" altLang="zh-CN" sz="3600" dirty="0">
                <a:solidFill>
                  <a:schemeClr val="bg1"/>
                </a:solidFill>
                <a:latin typeface="+mn-lt"/>
                <a:ea typeface="+mn-ea"/>
                <a:cs typeface="+mn-cs"/>
              </a:rPr>
              <a:t>traveled Tibet studying under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Kagyu and Nyingma teachers, such as the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Master </a:t>
            </a:r>
            <a:r>
              <a:rPr lang="en-US" altLang="zh-CN" sz="3600" dirty="0" err="1">
                <a:solidFill>
                  <a:schemeClr val="bg1"/>
                </a:solidFill>
                <a:latin typeface="+mn-lt"/>
                <a:ea typeface="+mn-ea"/>
                <a:cs typeface="+mn-cs"/>
              </a:rPr>
              <a:t>Rendawa</a:t>
            </a:r>
            <a:r>
              <a:rPr lang="en-US" altLang="zh-CN" sz="3600" dirty="0">
                <a:solidFill>
                  <a:schemeClr val="bg1"/>
                </a:solidFill>
                <a:latin typeface="+mn-lt"/>
                <a:ea typeface="+mn-ea"/>
                <a:cs typeface="+mn-cs"/>
              </a:rPr>
              <a:t> (1349–1412) and the Dzogchen master </a:t>
            </a:r>
            <a:r>
              <a:rPr lang="en-US" altLang="zh-CN" sz="3600" dirty="0" err="1">
                <a:solidFill>
                  <a:schemeClr val="bg1"/>
                </a:solidFill>
                <a:latin typeface="+mn-lt"/>
                <a:ea typeface="+mn-ea"/>
                <a:cs typeface="+mn-cs"/>
              </a:rPr>
              <a:t>Drupchen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Lekyi</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Dorje</a:t>
            </a:r>
            <a:r>
              <a:rPr lang="en-US" altLang="zh-CN" sz="3600" dirty="0" smtClean="0">
                <a:solidFill>
                  <a:schemeClr val="bg1"/>
                </a:solidFill>
                <a:latin typeface="+mn-lt"/>
                <a:ea typeface="+mn-ea"/>
                <a:cs typeface="+mn-cs"/>
              </a:rPr>
              <a:t>.</a:t>
            </a:r>
          </a:p>
          <a:p>
            <a:pPr lvl="0">
              <a:lnSpc>
                <a:spcPct val="120000"/>
              </a:lnSpc>
              <a:spcAft>
                <a:spcPts val="1800"/>
              </a:spcAft>
            </a:pPr>
            <a:r>
              <a:rPr lang="en-US" altLang="zh-CN" sz="3600" dirty="0">
                <a:solidFill>
                  <a:schemeClr val="bg1"/>
                </a:solidFill>
                <a:latin typeface="+mn-lt"/>
                <a:ea typeface="+mn-ea"/>
                <a:cs typeface="+mn-cs"/>
              </a:rPr>
              <a:t>A great admirer of the Kadam school, </a:t>
            </a:r>
            <a:r>
              <a:rPr lang="en-US" altLang="zh-CN" sz="3600" dirty="0" err="1">
                <a:solidFill>
                  <a:schemeClr val="bg1"/>
                </a:solidFill>
                <a:latin typeface="+mn-lt"/>
                <a:ea typeface="+mn-ea"/>
                <a:cs typeface="+mn-cs"/>
              </a:rPr>
              <a:t>Tsongkhapa</a:t>
            </a:r>
            <a:r>
              <a:rPr lang="en-US" altLang="zh-CN" sz="3600" dirty="0">
                <a:solidFill>
                  <a:schemeClr val="bg1"/>
                </a:solidFill>
                <a:latin typeface="+mn-lt"/>
                <a:ea typeface="+mn-ea"/>
                <a:cs typeface="+mn-cs"/>
              </a:rPr>
              <a:t> merged the Kadam teachings of </a:t>
            </a:r>
            <a:r>
              <a:rPr lang="en-US" altLang="zh-CN" sz="3600" dirty="0" err="1">
                <a:solidFill>
                  <a:schemeClr val="bg1"/>
                </a:solidFill>
                <a:latin typeface="+mn-lt"/>
                <a:ea typeface="+mn-ea"/>
                <a:cs typeface="+mn-cs"/>
              </a:rPr>
              <a:t>Lojong</a:t>
            </a:r>
            <a:r>
              <a:rPr lang="en-US" altLang="zh-CN" sz="3600" dirty="0">
                <a:solidFill>
                  <a:schemeClr val="bg1"/>
                </a:solidFill>
                <a:latin typeface="+mn-lt"/>
                <a:ea typeface="+mn-ea"/>
                <a:cs typeface="+mn-cs"/>
              </a:rPr>
              <a:t> (mind training) and </a:t>
            </a:r>
            <a:r>
              <a:rPr lang="en-US" altLang="zh-CN" sz="3600" dirty="0" err="1">
                <a:solidFill>
                  <a:schemeClr val="bg1"/>
                </a:solidFill>
                <a:latin typeface="+mn-lt"/>
                <a:ea typeface="+mn-ea"/>
                <a:cs typeface="+mn-cs"/>
              </a:rPr>
              <a:t>Lamrim</a:t>
            </a:r>
            <a:r>
              <a:rPr lang="en-US" altLang="zh-CN" sz="3600" dirty="0">
                <a:solidFill>
                  <a:schemeClr val="bg1"/>
                </a:solidFill>
                <a:latin typeface="+mn-lt"/>
                <a:ea typeface="+mn-ea"/>
                <a:cs typeface="+mn-cs"/>
              </a:rPr>
              <a:t> (stages of the path) with the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Tantric teachings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He also emphasized monasticism and a strict adherence to </a:t>
            </a:r>
            <a:r>
              <a:rPr lang="en-US" altLang="zh-CN" sz="3600" dirty="0" err="1">
                <a:solidFill>
                  <a:schemeClr val="bg1"/>
                </a:solidFill>
                <a:latin typeface="+mn-lt"/>
                <a:ea typeface="+mn-ea"/>
                <a:cs typeface="+mn-cs"/>
              </a:rPr>
              <a:t>vinaya</a:t>
            </a:r>
            <a:r>
              <a:rPr lang="en-US" altLang="zh-CN" sz="3600" dirty="0">
                <a:solidFill>
                  <a:schemeClr val="bg1"/>
                </a:solidFill>
                <a:latin typeface="+mn-lt"/>
                <a:ea typeface="+mn-ea"/>
                <a:cs typeface="+mn-cs"/>
              </a:rPr>
              <a:t> (monastic discipline).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11576710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48918" y="535406"/>
            <a:ext cx="8187488" cy="5925552"/>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800"/>
              </a:spcAft>
            </a:pPr>
            <a:r>
              <a:rPr lang="en-US" altLang="zh-CN" sz="3600" dirty="0" err="1" smtClean="0">
                <a:solidFill>
                  <a:schemeClr val="bg1"/>
                </a:solidFill>
                <a:latin typeface="+mn-lt"/>
                <a:ea typeface="+mn-ea"/>
                <a:cs typeface="+mn-cs"/>
              </a:rPr>
              <a:t>Tsongkhapa</a:t>
            </a:r>
            <a:r>
              <a:rPr lang="en-US" altLang="zh-CN" sz="3600" dirty="0" smtClean="0">
                <a:solidFill>
                  <a:schemeClr val="bg1"/>
                </a:solidFill>
                <a:latin typeface="+mn-lt"/>
                <a:ea typeface="+mn-ea"/>
                <a:cs typeface="+mn-cs"/>
              </a:rPr>
              <a:t> combined </a:t>
            </a:r>
            <a:r>
              <a:rPr lang="en-US" altLang="zh-CN" sz="3600" dirty="0">
                <a:solidFill>
                  <a:schemeClr val="bg1"/>
                </a:solidFill>
                <a:latin typeface="+mn-lt"/>
                <a:ea typeface="+mn-ea"/>
                <a:cs typeface="+mn-cs"/>
              </a:rPr>
              <a:t>this with extensive and unique writings on </a:t>
            </a:r>
            <a:r>
              <a:rPr lang="en-US" altLang="zh-CN" sz="3600" dirty="0" err="1">
                <a:solidFill>
                  <a:schemeClr val="bg1"/>
                </a:solidFill>
                <a:latin typeface="+mn-lt"/>
                <a:ea typeface="+mn-ea"/>
                <a:cs typeface="+mn-cs"/>
              </a:rPr>
              <a:t>Madhyamaka</a:t>
            </a:r>
            <a:r>
              <a:rPr lang="en-US" altLang="zh-CN" sz="3600" dirty="0">
                <a:solidFill>
                  <a:schemeClr val="bg1"/>
                </a:solidFill>
                <a:latin typeface="+mn-lt"/>
                <a:ea typeface="+mn-ea"/>
                <a:cs typeface="+mn-cs"/>
              </a:rPr>
              <a:t>, the </a:t>
            </a:r>
            <a:r>
              <a:rPr lang="en-US" altLang="zh-CN" sz="3600" dirty="0" err="1">
                <a:solidFill>
                  <a:schemeClr val="bg1"/>
                </a:solidFill>
                <a:latin typeface="+mn-lt"/>
                <a:ea typeface="+mn-ea"/>
                <a:cs typeface="+mn-cs"/>
              </a:rPr>
              <a:t>Svatantrika-Prasaṅgika</a:t>
            </a:r>
            <a:r>
              <a:rPr lang="en-US" altLang="zh-CN" sz="3600" dirty="0">
                <a:solidFill>
                  <a:schemeClr val="bg1"/>
                </a:solidFill>
                <a:latin typeface="+mn-lt"/>
                <a:ea typeface="+mn-ea"/>
                <a:cs typeface="+mn-cs"/>
              </a:rPr>
              <a:t> distinction, and </a:t>
            </a:r>
            <a:r>
              <a:rPr lang="en-US" altLang="zh-CN" sz="3600" dirty="0" err="1">
                <a:solidFill>
                  <a:schemeClr val="bg1"/>
                </a:solidFill>
                <a:latin typeface="+mn-lt"/>
                <a:ea typeface="+mn-ea"/>
                <a:cs typeface="+mn-cs"/>
              </a:rPr>
              <a:t>Nagarjuna's</a:t>
            </a:r>
            <a:r>
              <a:rPr lang="en-US" altLang="zh-CN" sz="3600" dirty="0">
                <a:solidFill>
                  <a:schemeClr val="bg1"/>
                </a:solidFill>
                <a:latin typeface="+mn-lt"/>
                <a:ea typeface="+mn-ea"/>
                <a:cs typeface="+mn-cs"/>
              </a:rPr>
              <a:t> philosophy of </a:t>
            </a:r>
            <a:r>
              <a:rPr lang="en-US" altLang="zh-CN" sz="3600" dirty="0" err="1">
                <a:solidFill>
                  <a:schemeClr val="bg1"/>
                </a:solidFill>
                <a:latin typeface="+mn-lt"/>
                <a:ea typeface="+mn-ea"/>
                <a:cs typeface="+mn-cs"/>
              </a:rPr>
              <a:t>Śūnyatā</a:t>
            </a:r>
            <a:r>
              <a:rPr lang="en-US" altLang="zh-CN" sz="3600" dirty="0">
                <a:solidFill>
                  <a:schemeClr val="bg1"/>
                </a:solidFill>
                <a:latin typeface="+mn-lt"/>
                <a:ea typeface="+mn-ea"/>
                <a:cs typeface="+mn-cs"/>
              </a:rPr>
              <a:t> (emptiness) that, in many ways, marked a turning point in the history of philosophy in Tibet</a:t>
            </a:r>
            <a:r>
              <a:rPr lang="en-US" altLang="zh-CN" sz="3600" dirty="0" smtClean="0">
                <a:solidFill>
                  <a:schemeClr val="bg1"/>
                </a:solidFill>
                <a:latin typeface="+mn-lt"/>
                <a:ea typeface="+mn-ea"/>
                <a:cs typeface="+mn-cs"/>
              </a:rPr>
              <a:t>. </a:t>
            </a:r>
            <a:r>
              <a:rPr lang="en-US" altLang="zh-CN" sz="3600" dirty="0" err="1">
                <a:solidFill>
                  <a:schemeClr val="bg1"/>
                </a:solidFill>
                <a:latin typeface="+mn-lt"/>
                <a:ea typeface="+mn-ea"/>
                <a:cs typeface="+mn-cs"/>
              </a:rPr>
              <a:t>Tsongkhapa's</a:t>
            </a:r>
            <a:r>
              <a:rPr lang="en-US" altLang="zh-CN" sz="3600" dirty="0">
                <a:solidFill>
                  <a:schemeClr val="bg1"/>
                </a:solidFill>
                <a:latin typeface="+mn-lt"/>
                <a:ea typeface="+mn-ea"/>
                <a:cs typeface="+mn-cs"/>
              </a:rPr>
              <a:t> </a:t>
            </a:r>
            <a:r>
              <a:rPr lang="en-US" altLang="zh-CN" sz="3600" i="1" dirty="0">
                <a:solidFill>
                  <a:schemeClr val="bg1"/>
                </a:solidFill>
                <a:latin typeface="+mn-lt"/>
                <a:ea typeface="+mn-ea"/>
                <a:cs typeface="+mn-cs"/>
              </a:rPr>
              <a:t>Great Exposition of the Stages of the Path </a:t>
            </a:r>
            <a:r>
              <a:rPr lang="en-US" altLang="zh-CN" sz="3600" dirty="0">
                <a:solidFill>
                  <a:schemeClr val="bg1"/>
                </a:solidFill>
                <a:latin typeface="+mn-lt"/>
                <a:ea typeface="+mn-ea"/>
                <a:cs typeface="+mn-cs"/>
              </a:rPr>
              <a:t>(</a:t>
            </a:r>
            <a:r>
              <a:rPr lang="en-US" altLang="zh-CN" sz="3600" i="1" dirty="0" err="1">
                <a:solidFill>
                  <a:schemeClr val="bg1"/>
                </a:solidFill>
                <a:latin typeface="+mn-lt"/>
                <a:ea typeface="+mn-ea"/>
                <a:cs typeface="+mn-cs"/>
              </a:rPr>
              <a:t>Tib</a:t>
            </a:r>
            <a:r>
              <a:rPr lang="en-US" altLang="zh-CN" sz="3600" i="1" dirty="0">
                <a:solidFill>
                  <a:schemeClr val="bg1"/>
                </a:solidFill>
                <a:latin typeface="+mn-lt"/>
                <a:ea typeface="+mn-ea"/>
                <a:cs typeface="+mn-cs"/>
              </a:rPr>
              <a:t>. Lam Rim </a:t>
            </a:r>
            <a:r>
              <a:rPr lang="en-US" altLang="zh-CN" sz="3600" i="1" dirty="0" err="1">
                <a:solidFill>
                  <a:schemeClr val="bg1"/>
                </a:solidFill>
                <a:latin typeface="+mn-lt"/>
                <a:ea typeface="+mn-ea"/>
                <a:cs typeface="+mn-cs"/>
              </a:rPr>
              <a:t>Chenmo</a:t>
            </a:r>
            <a:r>
              <a:rPr lang="en-US" altLang="zh-CN" sz="3600" dirty="0">
                <a:solidFill>
                  <a:schemeClr val="bg1"/>
                </a:solidFill>
                <a:latin typeface="+mn-lt"/>
                <a:ea typeface="+mn-ea"/>
                <a:cs typeface="+mn-cs"/>
              </a:rPr>
              <a:t>), is an exposition of his synthesis and one of the great works of the Gelug school. </a:t>
            </a:r>
            <a:endParaRPr lang="en-US" altLang="zh-CN" sz="3600" dirty="0" smtClean="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8680784" y="934300"/>
            <a:ext cx="3318669" cy="5131222"/>
          </a:xfrm>
          <a:prstGeom prst="rect">
            <a:avLst/>
          </a:prstGeom>
        </p:spPr>
      </p:pic>
    </p:spTree>
    <p:extLst>
      <p:ext uri="{BB962C8B-B14F-4D97-AF65-F5344CB8AC3E}">
        <p14:creationId xmlns:p14="http://schemas.microsoft.com/office/powerpoint/2010/main" val="37043320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48917" y="535406"/>
            <a:ext cx="11099129" cy="5925552"/>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800"/>
              </a:spcAft>
            </a:pPr>
            <a:r>
              <a:rPr lang="en-US" altLang="zh-CN" sz="3600" b="1" u="sng" dirty="0">
                <a:solidFill>
                  <a:schemeClr val="bg1"/>
                </a:solidFill>
                <a:latin typeface="+mn-lt"/>
                <a:ea typeface="+mn-ea"/>
                <a:cs typeface="+mn-cs"/>
              </a:rPr>
              <a:t>Establishment of the Dalai </a:t>
            </a:r>
            <a:r>
              <a:rPr lang="en-US" altLang="zh-CN" sz="3600" b="1" u="sng" dirty="0" smtClean="0">
                <a:solidFill>
                  <a:schemeClr val="bg1"/>
                </a:solidFill>
                <a:latin typeface="+mn-lt"/>
                <a:ea typeface="+mn-ea"/>
                <a:cs typeface="+mn-cs"/>
              </a:rPr>
              <a:t>Lamas</a:t>
            </a:r>
          </a:p>
          <a:p>
            <a:pPr lvl="0">
              <a:lnSpc>
                <a:spcPct val="120000"/>
              </a:lnSpc>
              <a:spcAft>
                <a:spcPts val="1800"/>
              </a:spcAft>
            </a:pPr>
            <a:r>
              <a:rPr lang="en-US" altLang="zh-CN" sz="3600" dirty="0" smtClean="0">
                <a:solidFill>
                  <a:schemeClr val="bg1"/>
                </a:solidFill>
                <a:latin typeface="+mn-lt"/>
                <a:ea typeface="+mn-ea"/>
                <a:cs typeface="+mn-cs"/>
              </a:rPr>
              <a:t>In </a:t>
            </a:r>
            <a:r>
              <a:rPr lang="en-US" altLang="zh-CN" sz="3600" dirty="0">
                <a:solidFill>
                  <a:schemeClr val="bg1"/>
                </a:solidFill>
                <a:latin typeface="+mn-lt"/>
                <a:ea typeface="+mn-ea"/>
                <a:cs typeface="+mn-cs"/>
              </a:rPr>
              <a:t>1577 </a:t>
            </a:r>
            <a:r>
              <a:rPr lang="en-US" altLang="zh-CN" sz="3600" dirty="0" err="1">
                <a:solidFill>
                  <a:schemeClr val="bg1"/>
                </a:solidFill>
                <a:latin typeface="+mn-lt"/>
                <a:ea typeface="+mn-ea"/>
                <a:cs typeface="+mn-cs"/>
              </a:rPr>
              <a:t>Sonam</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Gyatso</a:t>
            </a:r>
            <a:r>
              <a:rPr lang="en-US" altLang="zh-CN" sz="3600" dirty="0">
                <a:solidFill>
                  <a:schemeClr val="bg1"/>
                </a:solidFill>
                <a:latin typeface="+mn-lt"/>
                <a:ea typeface="+mn-ea"/>
                <a:cs typeface="+mn-cs"/>
              </a:rPr>
              <a:t>, who was considered to be the third incarnation of </a:t>
            </a:r>
            <a:r>
              <a:rPr lang="en-US" altLang="zh-CN" sz="3600" dirty="0" err="1">
                <a:solidFill>
                  <a:schemeClr val="bg1"/>
                </a:solidFill>
                <a:latin typeface="+mn-lt"/>
                <a:ea typeface="+mn-ea"/>
                <a:cs typeface="+mn-cs"/>
              </a:rPr>
              <a:t>Gyalwa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Gendün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Drup</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formed an alliance with the then most powerful Mongol leader, </a:t>
            </a:r>
            <a:r>
              <a:rPr lang="en-US" altLang="zh-CN" sz="3600" dirty="0" err="1">
                <a:solidFill>
                  <a:schemeClr val="bg1"/>
                </a:solidFill>
                <a:latin typeface="+mn-lt"/>
                <a:ea typeface="+mn-ea"/>
                <a:cs typeface="+mn-cs"/>
              </a:rPr>
              <a:t>Altan</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Khan (</a:t>
            </a:r>
            <a:r>
              <a:rPr lang="zh-CN" altLang="en-US" sz="3600" dirty="0">
                <a:solidFill>
                  <a:schemeClr val="bg1"/>
                </a:solidFill>
                <a:latin typeface="+mn-lt"/>
                <a:ea typeface="+mn-ea"/>
                <a:cs typeface="+mn-cs"/>
              </a:rPr>
              <a:t>俺答汗</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As a result, </a:t>
            </a:r>
            <a:r>
              <a:rPr lang="en-US" altLang="zh-CN" sz="3600" dirty="0" err="1">
                <a:solidFill>
                  <a:schemeClr val="bg1"/>
                </a:solidFill>
                <a:latin typeface="+mn-lt"/>
                <a:ea typeface="+mn-ea"/>
                <a:cs typeface="+mn-cs"/>
              </a:rPr>
              <a:t>Sonam</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Gyatso</a:t>
            </a:r>
            <a:r>
              <a:rPr lang="en-US" altLang="zh-CN" sz="3600" dirty="0">
                <a:solidFill>
                  <a:schemeClr val="bg1"/>
                </a:solidFill>
                <a:latin typeface="+mn-lt"/>
                <a:ea typeface="+mn-ea"/>
                <a:cs typeface="+mn-cs"/>
              </a:rPr>
              <a:t> was designated as the 3rd Dalai Lama; "</a:t>
            </a:r>
            <a:r>
              <a:rPr lang="en-US" altLang="zh-CN" sz="3600" dirty="0" err="1">
                <a:solidFill>
                  <a:schemeClr val="bg1"/>
                </a:solidFill>
                <a:latin typeface="+mn-lt"/>
                <a:ea typeface="+mn-ea"/>
                <a:cs typeface="+mn-cs"/>
              </a:rPr>
              <a:t>dalai</a:t>
            </a:r>
            <a:r>
              <a:rPr lang="en-US" altLang="zh-CN" sz="3600" dirty="0">
                <a:solidFill>
                  <a:schemeClr val="bg1"/>
                </a:solidFill>
                <a:latin typeface="+mn-lt"/>
                <a:ea typeface="+mn-ea"/>
                <a:cs typeface="+mn-cs"/>
              </a:rPr>
              <a:t>" is a translation into Mongolian of the name "</a:t>
            </a:r>
            <a:r>
              <a:rPr lang="en-US" altLang="zh-CN" sz="3600" dirty="0" err="1">
                <a:solidFill>
                  <a:schemeClr val="bg1"/>
                </a:solidFill>
                <a:latin typeface="+mn-lt"/>
                <a:ea typeface="+mn-ea"/>
                <a:cs typeface="+mn-cs"/>
              </a:rPr>
              <a:t>Gyatso</a:t>
            </a:r>
            <a:r>
              <a:rPr lang="en-US" altLang="zh-CN" sz="3600" dirty="0">
                <a:solidFill>
                  <a:schemeClr val="bg1"/>
                </a:solidFill>
                <a:latin typeface="+mn-lt"/>
                <a:ea typeface="+mn-ea"/>
                <a:cs typeface="+mn-cs"/>
              </a:rPr>
              <a:t>" ocean</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dirty="0" err="1">
                <a:solidFill>
                  <a:schemeClr val="bg1"/>
                </a:solidFill>
                <a:latin typeface="+mn-lt"/>
                <a:ea typeface="+mn-ea"/>
                <a:cs typeface="+mn-cs"/>
              </a:rPr>
              <a:t>Gyalwa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Gendün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Drup</a:t>
            </a:r>
            <a:r>
              <a:rPr lang="en-US" altLang="zh-CN" sz="3600" dirty="0">
                <a:solidFill>
                  <a:schemeClr val="bg1"/>
                </a:solidFill>
                <a:latin typeface="+mn-lt"/>
                <a:ea typeface="+mn-ea"/>
                <a:cs typeface="+mn-cs"/>
              </a:rPr>
              <a:t> and </a:t>
            </a:r>
            <a:r>
              <a:rPr lang="en-US" altLang="zh-CN" sz="3600" dirty="0" err="1">
                <a:solidFill>
                  <a:schemeClr val="bg1"/>
                </a:solidFill>
                <a:latin typeface="+mn-lt"/>
                <a:ea typeface="+mn-ea"/>
                <a:cs typeface="+mn-cs"/>
              </a:rPr>
              <a:t>Gendun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Gyatso</a:t>
            </a:r>
            <a:r>
              <a:rPr lang="en-US" altLang="zh-CN" sz="3600" dirty="0">
                <a:solidFill>
                  <a:schemeClr val="bg1"/>
                </a:solidFill>
                <a:latin typeface="+mn-lt"/>
                <a:ea typeface="+mn-ea"/>
                <a:cs typeface="+mn-cs"/>
              </a:rPr>
              <a:t> were posthumously recognized as the 1st and 2nd Dalai Lamas.</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28369365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48917" y="535406"/>
            <a:ext cx="11099129" cy="5925552"/>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20000"/>
              </a:lnSpc>
              <a:spcAft>
                <a:spcPts val="1800"/>
              </a:spcAft>
              <a:buFont typeface="Wingdings" panose="05000000000000000000" pitchFamily="2" charset="2"/>
              <a:buChar char="ü"/>
            </a:pPr>
            <a:r>
              <a:rPr lang="en-US" altLang="zh-CN" sz="3600" b="1" u="sng" dirty="0" smtClean="0">
                <a:solidFill>
                  <a:schemeClr val="bg1"/>
                </a:solidFill>
                <a:latin typeface="+mn-lt"/>
                <a:ea typeface="+mn-ea"/>
                <a:cs typeface="+mn-cs"/>
              </a:rPr>
              <a:t>Teachings</a:t>
            </a:r>
          </a:p>
          <a:p>
            <a:pPr lvl="0">
              <a:lnSpc>
                <a:spcPct val="120000"/>
              </a:lnSpc>
              <a:spcAft>
                <a:spcPts val="1800"/>
              </a:spcAft>
            </a:pPr>
            <a:r>
              <a:rPr lang="en-US" altLang="zh-CN" sz="3600" b="1" u="sng" dirty="0" err="1">
                <a:solidFill>
                  <a:schemeClr val="bg1"/>
                </a:solidFill>
                <a:latin typeface="+mn-lt"/>
                <a:ea typeface="+mn-ea"/>
                <a:cs typeface="+mn-cs"/>
              </a:rPr>
              <a:t>Lamrim</a:t>
            </a:r>
            <a:r>
              <a:rPr lang="en-US" altLang="zh-CN" sz="3600" b="1" u="sng" dirty="0">
                <a:solidFill>
                  <a:schemeClr val="bg1"/>
                </a:solidFill>
                <a:latin typeface="+mn-lt"/>
                <a:ea typeface="+mn-ea"/>
                <a:cs typeface="+mn-cs"/>
              </a:rPr>
              <a:t> and </a:t>
            </a:r>
            <a:r>
              <a:rPr lang="en-US" altLang="zh-CN" sz="3600" b="1" u="sng" dirty="0" err="1" smtClean="0">
                <a:solidFill>
                  <a:schemeClr val="bg1"/>
                </a:solidFill>
                <a:latin typeface="+mn-lt"/>
                <a:ea typeface="+mn-ea"/>
                <a:cs typeface="+mn-cs"/>
              </a:rPr>
              <a:t>Sunyata</a:t>
            </a:r>
            <a:endParaRPr lang="en-US" altLang="zh-CN" sz="3600" b="1" u="sng" dirty="0">
              <a:solidFill>
                <a:schemeClr val="bg1"/>
              </a:solidFill>
              <a:latin typeface="+mn-lt"/>
              <a:ea typeface="+mn-ea"/>
              <a:cs typeface="+mn-cs"/>
            </a:endParaRPr>
          </a:p>
          <a:p>
            <a:pPr lvl="0">
              <a:lnSpc>
                <a:spcPct val="120000"/>
              </a:lnSpc>
              <a:spcAft>
                <a:spcPts val="1800"/>
              </a:spcAft>
            </a:pPr>
            <a:r>
              <a:rPr lang="en-US" altLang="zh-CN" sz="3600" dirty="0">
                <a:solidFill>
                  <a:schemeClr val="bg1"/>
                </a:solidFill>
                <a:latin typeface="+mn-lt"/>
                <a:ea typeface="+mn-ea"/>
                <a:cs typeface="+mn-cs"/>
              </a:rPr>
              <a:t>The central teachings of the Gelug School are the </a:t>
            </a:r>
            <a:r>
              <a:rPr lang="en-US" altLang="zh-CN" sz="3600" dirty="0" err="1">
                <a:solidFill>
                  <a:schemeClr val="bg1"/>
                </a:solidFill>
                <a:latin typeface="+mn-lt"/>
                <a:ea typeface="+mn-ea"/>
                <a:cs typeface="+mn-cs"/>
              </a:rPr>
              <a:t>Lamrim</a:t>
            </a:r>
            <a:r>
              <a:rPr lang="en-US" altLang="zh-CN" sz="3600" dirty="0">
                <a:solidFill>
                  <a:schemeClr val="bg1"/>
                </a:solidFill>
                <a:latin typeface="+mn-lt"/>
                <a:ea typeface="+mn-ea"/>
                <a:cs typeface="+mn-cs"/>
              </a:rPr>
              <a:t> teachings of </a:t>
            </a:r>
            <a:r>
              <a:rPr lang="en-US" altLang="zh-CN" sz="3600" dirty="0" err="1" smtClean="0">
                <a:solidFill>
                  <a:schemeClr val="bg1"/>
                </a:solidFill>
                <a:latin typeface="+mn-lt"/>
                <a:ea typeface="+mn-ea"/>
                <a:cs typeface="+mn-cs"/>
              </a:rPr>
              <a:t>Tsongkhapa‘s</a:t>
            </a:r>
            <a:r>
              <a:rPr lang="en-US" altLang="zh-CN" sz="3600" dirty="0" smtClean="0">
                <a:solidFill>
                  <a:schemeClr val="bg1"/>
                </a:solidFill>
                <a:latin typeface="+mn-lt"/>
                <a:ea typeface="+mn-ea"/>
                <a:cs typeface="+mn-cs"/>
              </a:rPr>
              <a:t> </a:t>
            </a:r>
            <a:r>
              <a:rPr lang="en-US" altLang="zh-CN" sz="3600" i="1" dirty="0">
                <a:solidFill>
                  <a:schemeClr val="bg1"/>
                </a:solidFill>
                <a:latin typeface="+mn-lt"/>
                <a:ea typeface="+mn-ea"/>
                <a:cs typeface="+mn-cs"/>
              </a:rPr>
              <a:t>Great Exposition of the Stages of the Path</a:t>
            </a:r>
            <a:r>
              <a:rPr lang="en-US" altLang="zh-CN" sz="3600" dirty="0">
                <a:solidFill>
                  <a:schemeClr val="bg1"/>
                </a:solidFill>
                <a:latin typeface="+mn-lt"/>
                <a:ea typeface="+mn-ea"/>
                <a:cs typeface="+mn-cs"/>
              </a:rPr>
              <a:t> (</a:t>
            </a:r>
            <a:r>
              <a:rPr lang="en-US" altLang="zh-CN" sz="3600" i="1" dirty="0" err="1">
                <a:solidFill>
                  <a:schemeClr val="bg1"/>
                </a:solidFill>
                <a:latin typeface="+mn-lt"/>
                <a:ea typeface="+mn-ea"/>
                <a:cs typeface="+mn-cs"/>
              </a:rPr>
              <a:t>Lamrim</a:t>
            </a:r>
            <a:r>
              <a:rPr lang="en-US" altLang="zh-CN" sz="3600" i="1" dirty="0">
                <a:solidFill>
                  <a:schemeClr val="bg1"/>
                </a:solidFill>
                <a:latin typeface="+mn-lt"/>
                <a:ea typeface="+mn-ea"/>
                <a:cs typeface="+mn-cs"/>
              </a:rPr>
              <a:t> </a:t>
            </a:r>
            <a:r>
              <a:rPr lang="en-US" altLang="zh-CN" sz="3600" i="1" dirty="0" err="1" smtClean="0">
                <a:solidFill>
                  <a:schemeClr val="bg1"/>
                </a:solidFill>
                <a:latin typeface="+mn-lt"/>
                <a:ea typeface="+mn-ea"/>
                <a:cs typeface="+mn-cs"/>
              </a:rPr>
              <a:t>chenmo</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菩提道次第廣論</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which is based on the teachings of the Indian master </a:t>
            </a:r>
            <a:r>
              <a:rPr lang="en-US" altLang="zh-CN" sz="3600" dirty="0" err="1">
                <a:solidFill>
                  <a:schemeClr val="bg1"/>
                </a:solidFill>
                <a:latin typeface="+mn-lt"/>
                <a:ea typeface="+mn-ea"/>
                <a:cs typeface="+mn-cs"/>
              </a:rPr>
              <a:t>Atiśa</a:t>
            </a:r>
            <a:r>
              <a:rPr lang="en-US" altLang="zh-CN" sz="3600" dirty="0">
                <a:solidFill>
                  <a:schemeClr val="bg1"/>
                </a:solidFill>
                <a:latin typeface="+mn-lt"/>
                <a:ea typeface="+mn-ea"/>
                <a:cs typeface="+mn-cs"/>
              </a:rPr>
              <a:t> (c. 11th century) in </a:t>
            </a:r>
            <a:r>
              <a:rPr lang="en-US" altLang="zh-CN" sz="3600" i="1" dirty="0">
                <a:solidFill>
                  <a:schemeClr val="bg1"/>
                </a:solidFill>
                <a:latin typeface="+mn-lt"/>
                <a:ea typeface="+mn-ea"/>
                <a:cs typeface="+mn-cs"/>
              </a:rPr>
              <a:t>A Lamp for the Path to Awakening</a:t>
            </a:r>
            <a:r>
              <a:rPr lang="en-US" altLang="zh-CN" sz="3600" dirty="0">
                <a:solidFill>
                  <a:schemeClr val="bg1"/>
                </a:solidFill>
                <a:latin typeface="+mn-lt"/>
                <a:ea typeface="+mn-ea"/>
                <a:cs typeface="+mn-cs"/>
              </a:rPr>
              <a:t>. As the name indicates, this is a hierarchical model in which the practitioner accomplishes varying stages based on the classical Indian Mahayana model of the Bodhisattva "five paths and ten levels".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22673329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48917" y="535406"/>
            <a:ext cx="11099129" cy="59255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800"/>
              </a:spcAft>
            </a:pPr>
            <a:r>
              <a:rPr lang="en-US" altLang="zh-CN" sz="3600" dirty="0">
                <a:solidFill>
                  <a:schemeClr val="bg1"/>
                </a:solidFill>
                <a:latin typeface="+mn-lt"/>
                <a:ea typeface="+mn-ea"/>
                <a:cs typeface="+mn-cs"/>
              </a:rPr>
              <a:t>One initially begins with the desire to seek a good rebirth, and then moves to seeking liberation for oneself (</a:t>
            </a:r>
            <a:r>
              <a:rPr lang="en-US" altLang="zh-CN" sz="3600" dirty="0" err="1">
                <a:solidFill>
                  <a:schemeClr val="bg1"/>
                </a:solidFill>
                <a:latin typeface="+mn-lt"/>
                <a:ea typeface="+mn-ea"/>
                <a:cs typeface="+mn-cs"/>
              </a:rPr>
              <a:t>Sravaka</a:t>
            </a:r>
            <a:r>
              <a:rPr lang="en-US" altLang="zh-CN" sz="3600" dirty="0">
                <a:solidFill>
                  <a:schemeClr val="bg1"/>
                </a:solidFill>
                <a:latin typeface="+mn-lt"/>
                <a:ea typeface="+mn-ea"/>
                <a:cs typeface="+mn-cs"/>
              </a:rPr>
              <a:t> motivation), and then to seeking Buddhahood so as to aid the liberation of others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motivation), further adding Vajrayana methods to aid in the speedy attainment of Buddhahood. Higher motivations build on, but do not subvert the lower ones.</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17454149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48917" y="535406"/>
            <a:ext cx="11351794" cy="59255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800"/>
              </a:spcAft>
            </a:pPr>
            <a:r>
              <a:rPr lang="en-US" altLang="zh-CN" sz="3600" dirty="0" err="1">
                <a:solidFill>
                  <a:schemeClr val="bg1"/>
                </a:solidFill>
                <a:latin typeface="+mn-lt"/>
                <a:ea typeface="+mn-ea"/>
                <a:cs typeface="+mn-cs"/>
              </a:rPr>
              <a:t>Tsongkhapa</a:t>
            </a:r>
            <a:r>
              <a:rPr lang="en-US" altLang="zh-CN" sz="3600" dirty="0">
                <a:solidFill>
                  <a:schemeClr val="bg1"/>
                </a:solidFill>
                <a:latin typeface="+mn-lt"/>
                <a:ea typeface="+mn-ea"/>
                <a:cs typeface="+mn-cs"/>
              </a:rPr>
              <a:t> outlines the three major features of the path thus</a:t>
            </a:r>
            <a:r>
              <a:rPr lang="en-US" altLang="zh-CN" sz="3600" dirty="0" smtClean="0">
                <a:solidFill>
                  <a:schemeClr val="bg1"/>
                </a:solidFill>
                <a:latin typeface="+mn-lt"/>
                <a:ea typeface="+mn-ea"/>
                <a:cs typeface="+mn-cs"/>
              </a:rPr>
              <a:t>: </a:t>
            </a:r>
            <a:endParaRPr lang="en-US" altLang="zh-CN" sz="3600" dirty="0">
              <a:solidFill>
                <a:schemeClr val="bg1"/>
              </a:solidFill>
              <a:latin typeface="+mn-lt"/>
              <a:ea typeface="+mn-ea"/>
              <a:cs typeface="+mn-cs"/>
            </a:endParaRPr>
          </a:p>
          <a:p>
            <a:pPr lvl="0">
              <a:lnSpc>
                <a:spcPct val="120000"/>
              </a:lnSpc>
              <a:spcAft>
                <a:spcPts val="1800"/>
              </a:spcAft>
            </a:pPr>
            <a:r>
              <a:rPr lang="en-US" altLang="zh-CN" sz="3600" dirty="0" smtClean="0">
                <a:solidFill>
                  <a:schemeClr val="bg1"/>
                </a:solidFill>
                <a:latin typeface="+mn-lt"/>
                <a:ea typeface="+mn-ea"/>
                <a:cs typeface="+mn-cs"/>
              </a:rPr>
              <a:t>1) The </a:t>
            </a:r>
            <a:r>
              <a:rPr lang="en-US" altLang="zh-CN" sz="3600" dirty="0">
                <a:solidFill>
                  <a:schemeClr val="bg1"/>
                </a:solidFill>
                <a:latin typeface="+mn-lt"/>
                <a:ea typeface="+mn-ea"/>
                <a:cs typeface="+mn-cs"/>
              </a:rPr>
              <a:t>intention definitely to leave cyclic existence (samsara</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出離心</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a:p>
            <a:pPr lvl="0">
              <a:lnSpc>
                <a:spcPct val="120000"/>
              </a:lnSpc>
              <a:spcAft>
                <a:spcPts val="1800"/>
              </a:spcAft>
            </a:pPr>
            <a:r>
              <a:rPr lang="en-US" altLang="zh-CN" sz="3600" dirty="0" smtClean="0">
                <a:solidFill>
                  <a:schemeClr val="bg1"/>
                </a:solidFill>
                <a:latin typeface="+mn-lt"/>
                <a:ea typeface="+mn-ea"/>
                <a:cs typeface="+mn-cs"/>
              </a:rPr>
              <a:t>2) Generating </a:t>
            </a:r>
            <a:r>
              <a:rPr lang="en-US" altLang="zh-CN" sz="3600" dirty="0">
                <a:solidFill>
                  <a:schemeClr val="bg1"/>
                </a:solidFill>
                <a:latin typeface="+mn-lt"/>
                <a:ea typeface="+mn-ea"/>
                <a:cs typeface="+mn-cs"/>
              </a:rPr>
              <a:t>the intention to attain awakening for the sake of all sentient </a:t>
            </a:r>
            <a:r>
              <a:rPr lang="en-US" altLang="zh-CN" sz="3600" dirty="0" smtClean="0">
                <a:solidFill>
                  <a:schemeClr val="bg1"/>
                </a:solidFill>
                <a:latin typeface="+mn-lt"/>
                <a:ea typeface="+mn-ea"/>
                <a:cs typeface="+mn-cs"/>
              </a:rPr>
              <a:t>beings (</a:t>
            </a:r>
            <a:r>
              <a:rPr lang="zh-CN" altLang="en-US" sz="3600" dirty="0" smtClean="0">
                <a:solidFill>
                  <a:schemeClr val="bg1"/>
                </a:solidFill>
                <a:latin typeface="+mn-lt"/>
                <a:ea typeface="+mn-ea"/>
                <a:cs typeface="+mn-cs"/>
              </a:rPr>
              <a:t>普提心</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a:p>
            <a:pPr lvl="0">
              <a:lnSpc>
                <a:spcPct val="120000"/>
              </a:lnSpc>
              <a:spcAft>
                <a:spcPts val="1800"/>
              </a:spcAft>
            </a:pPr>
            <a:r>
              <a:rPr lang="en-US" altLang="zh-CN" sz="3600" dirty="0" smtClean="0">
                <a:solidFill>
                  <a:schemeClr val="bg1"/>
                </a:solidFill>
                <a:latin typeface="+mn-lt"/>
                <a:ea typeface="+mn-ea"/>
                <a:cs typeface="+mn-cs"/>
              </a:rPr>
              <a:t>3) The </a:t>
            </a:r>
            <a:r>
              <a:rPr lang="en-US" altLang="zh-CN" sz="3600" dirty="0">
                <a:solidFill>
                  <a:schemeClr val="bg1"/>
                </a:solidFill>
                <a:latin typeface="+mn-lt"/>
                <a:ea typeface="+mn-ea"/>
                <a:cs typeface="+mn-cs"/>
              </a:rPr>
              <a:t>correct view of emptiness (</a:t>
            </a:r>
            <a:r>
              <a:rPr lang="en-US" altLang="zh-CN" sz="3600" dirty="0" err="1">
                <a:solidFill>
                  <a:schemeClr val="bg1"/>
                </a:solidFill>
                <a:latin typeface="+mn-lt"/>
                <a:ea typeface="+mn-ea"/>
                <a:cs typeface="+mn-cs"/>
              </a:rPr>
              <a:t>shunyata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空性見</a:t>
            </a:r>
            <a:r>
              <a:rPr lang="en-US" altLang="zh-CN" sz="3600" dirty="0" smtClean="0">
                <a:solidFill>
                  <a:schemeClr val="bg1"/>
                </a:solidFill>
                <a:latin typeface="+mn-lt"/>
                <a:ea typeface="+mn-ea"/>
                <a:cs typeface="+mn-cs"/>
              </a:rPr>
              <a:t>).</a:t>
            </a:r>
          </a:p>
        </p:txBody>
      </p:sp>
    </p:spTree>
    <p:extLst>
      <p:ext uri="{BB962C8B-B14F-4D97-AF65-F5344CB8AC3E}">
        <p14:creationId xmlns:p14="http://schemas.microsoft.com/office/powerpoint/2010/main" val="13088725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48917" y="535406"/>
            <a:ext cx="11351794" cy="5925552"/>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800"/>
              </a:spcAft>
            </a:pPr>
            <a:r>
              <a:rPr lang="en-US" altLang="zh-CN" sz="3600" b="1" u="sng" dirty="0" err="1">
                <a:solidFill>
                  <a:schemeClr val="bg1"/>
                </a:solidFill>
                <a:latin typeface="+mn-lt"/>
                <a:ea typeface="+mn-ea"/>
                <a:cs typeface="+mn-cs"/>
              </a:rPr>
              <a:t>Vajrayāna</a:t>
            </a:r>
            <a:r>
              <a:rPr lang="en-US" altLang="zh-CN" sz="3600" b="1" u="sng" dirty="0">
                <a:solidFill>
                  <a:schemeClr val="bg1"/>
                </a:solidFill>
                <a:latin typeface="+mn-lt"/>
                <a:ea typeface="+mn-ea"/>
                <a:cs typeface="+mn-cs"/>
              </a:rPr>
              <a:t> </a:t>
            </a:r>
            <a:r>
              <a:rPr lang="en-US" altLang="zh-CN" sz="3600" b="1" u="sng" dirty="0" smtClean="0">
                <a:solidFill>
                  <a:schemeClr val="bg1"/>
                </a:solidFill>
                <a:latin typeface="+mn-lt"/>
                <a:ea typeface="+mn-ea"/>
                <a:cs typeface="+mn-cs"/>
              </a:rPr>
              <a:t>Practice</a:t>
            </a:r>
            <a:endParaRPr lang="en-US" altLang="zh-CN" sz="3600" b="1" u="sng" dirty="0">
              <a:solidFill>
                <a:schemeClr val="bg1"/>
              </a:solidFill>
              <a:latin typeface="+mn-lt"/>
              <a:ea typeface="+mn-ea"/>
              <a:cs typeface="+mn-cs"/>
            </a:endParaRPr>
          </a:p>
          <a:p>
            <a:pPr lvl="0">
              <a:lnSpc>
                <a:spcPct val="120000"/>
              </a:lnSpc>
              <a:spcAft>
                <a:spcPts val="1800"/>
              </a:spcAft>
            </a:pPr>
            <a:r>
              <a:rPr lang="en-US" altLang="zh-CN" sz="3600" dirty="0">
                <a:solidFill>
                  <a:schemeClr val="bg1"/>
                </a:solidFill>
                <a:latin typeface="+mn-lt"/>
                <a:ea typeface="+mn-ea"/>
                <a:cs typeface="+mn-cs"/>
              </a:rPr>
              <a:t>The tantric practices of the Gelug are also integrated into the stages of the path model by </a:t>
            </a:r>
            <a:r>
              <a:rPr lang="en-US" altLang="zh-CN" sz="3600" dirty="0" err="1" smtClean="0">
                <a:solidFill>
                  <a:schemeClr val="bg1"/>
                </a:solidFill>
                <a:latin typeface="+mn-lt"/>
                <a:ea typeface="+mn-ea"/>
                <a:cs typeface="+mn-cs"/>
              </a:rPr>
              <a:t>Tsongkhapa‘s</a:t>
            </a:r>
            <a:r>
              <a:rPr lang="en-US" altLang="zh-CN" sz="3600" dirty="0" smtClean="0">
                <a:solidFill>
                  <a:schemeClr val="bg1"/>
                </a:solidFill>
                <a:latin typeface="+mn-lt"/>
                <a:ea typeface="+mn-ea"/>
                <a:cs typeface="+mn-cs"/>
              </a:rPr>
              <a:t> </a:t>
            </a:r>
            <a:r>
              <a:rPr lang="en-US" altLang="zh-CN" sz="3600" i="1" dirty="0">
                <a:solidFill>
                  <a:schemeClr val="bg1"/>
                </a:solidFill>
                <a:latin typeface="+mn-lt"/>
                <a:ea typeface="+mn-ea"/>
                <a:cs typeface="+mn-cs"/>
              </a:rPr>
              <a:t>The Great Exposition of Secret Mantra</a:t>
            </a:r>
            <a:r>
              <a:rPr lang="en-US" altLang="zh-CN" sz="3600" dirty="0">
                <a:solidFill>
                  <a:schemeClr val="bg1"/>
                </a:solidFill>
                <a:latin typeface="+mn-lt"/>
                <a:ea typeface="+mn-ea"/>
                <a:cs typeface="+mn-cs"/>
              </a:rPr>
              <a:t>. This is combined with the </a:t>
            </a:r>
            <a:r>
              <a:rPr lang="en-US" altLang="zh-CN" sz="3600" dirty="0" err="1">
                <a:solidFill>
                  <a:schemeClr val="bg1"/>
                </a:solidFill>
                <a:latin typeface="+mn-lt"/>
                <a:ea typeface="+mn-ea"/>
                <a:cs typeface="+mn-cs"/>
              </a:rPr>
              <a:t>yogas</a:t>
            </a:r>
            <a:r>
              <a:rPr lang="en-US" altLang="zh-CN" sz="3600" dirty="0">
                <a:solidFill>
                  <a:schemeClr val="bg1"/>
                </a:solidFill>
                <a:latin typeface="+mn-lt"/>
                <a:ea typeface="+mn-ea"/>
                <a:cs typeface="+mn-cs"/>
              </a:rPr>
              <a:t> of </a:t>
            </a:r>
            <a:r>
              <a:rPr lang="en-US" altLang="zh-CN" sz="3600" dirty="0" err="1">
                <a:solidFill>
                  <a:schemeClr val="bg1"/>
                </a:solidFill>
                <a:latin typeface="+mn-lt"/>
                <a:ea typeface="+mn-ea"/>
                <a:cs typeface="+mn-cs"/>
              </a:rPr>
              <a:t>Anuttarayoga</a:t>
            </a:r>
            <a:r>
              <a:rPr lang="en-US" altLang="zh-CN" sz="3600" dirty="0">
                <a:solidFill>
                  <a:schemeClr val="bg1"/>
                </a:solidFill>
                <a:latin typeface="+mn-lt"/>
                <a:ea typeface="+mn-ea"/>
                <a:cs typeface="+mn-cs"/>
              </a:rPr>
              <a:t> Tantra </a:t>
            </a:r>
            <a:r>
              <a:rPr lang="en-US" altLang="zh-CN" sz="3600" dirty="0" err="1">
                <a:solidFill>
                  <a:schemeClr val="bg1"/>
                </a:solidFill>
                <a:latin typeface="+mn-lt"/>
                <a:ea typeface="+mn-ea"/>
                <a:cs typeface="+mn-cs"/>
              </a:rPr>
              <a:t>iṣṭadevatā</a:t>
            </a:r>
            <a:r>
              <a:rPr lang="en-US" altLang="zh-CN" sz="3600" dirty="0">
                <a:solidFill>
                  <a:schemeClr val="bg1"/>
                </a:solidFill>
                <a:latin typeface="+mn-lt"/>
                <a:ea typeface="+mn-ea"/>
                <a:cs typeface="+mn-cs"/>
              </a:rPr>
              <a:t> such as the </a:t>
            </a:r>
            <a:r>
              <a:rPr lang="en-US" altLang="zh-CN" sz="3600" i="1" dirty="0" err="1" smtClean="0">
                <a:solidFill>
                  <a:schemeClr val="bg1"/>
                </a:solidFill>
                <a:latin typeface="+mn-lt"/>
                <a:ea typeface="+mn-ea"/>
                <a:cs typeface="+mn-cs"/>
              </a:rPr>
              <a:t>Guhyasamāja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密集金剛</a:t>
            </a:r>
            <a:r>
              <a:rPr lang="en-US" altLang="zh-CN" sz="3600" dirty="0" smtClean="0">
                <a:solidFill>
                  <a:schemeClr val="bg1"/>
                </a:solidFill>
                <a:latin typeface="+mn-lt"/>
                <a:ea typeface="+mn-ea"/>
                <a:cs typeface="+mn-cs"/>
              </a:rPr>
              <a:t>), </a:t>
            </a:r>
            <a:r>
              <a:rPr lang="en-US" altLang="zh-CN" sz="3600" i="1" dirty="0" err="1" smtClean="0">
                <a:solidFill>
                  <a:schemeClr val="bg1"/>
                </a:solidFill>
                <a:latin typeface="+mn-lt"/>
                <a:ea typeface="+mn-ea"/>
                <a:cs typeface="+mn-cs"/>
              </a:rPr>
              <a:t>Chakrasaṃvara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勝樂金剛</a:t>
            </a:r>
            <a:r>
              <a:rPr lang="en-US" altLang="zh-CN" sz="3600" dirty="0" smtClean="0">
                <a:solidFill>
                  <a:schemeClr val="bg1"/>
                </a:solidFill>
                <a:latin typeface="+mn-lt"/>
                <a:ea typeface="+mn-ea"/>
                <a:cs typeface="+mn-cs"/>
              </a:rPr>
              <a:t>), </a:t>
            </a:r>
            <a:r>
              <a:rPr lang="en-US" altLang="zh-CN" sz="3600" i="1" dirty="0" err="1" smtClean="0">
                <a:solidFill>
                  <a:schemeClr val="bg1"/>
                </a:solidFill>
                <a:latin typeface="+mn-lt"/>
                <a:ea typeface="+mn-ea"/>
                <a:cs typeface="+mn-cs"/>
              </a:rPr>
              <a:t>Yamāntaka</a:t>
            </a:r>
            <a:r>
              <a:rPr lang="en-US" altLang="zh-CN" sz="3600" i="1"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大威德金剛</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i="1" dirty="0" err="1">
                <a:solidFill>
                  <a:schemeClr val="bg1"/>
                </a:solidFill>
                <a:latin typeface="+mn-lt"/>
                <a:ea typeface="+mn-ea"/>
                <a:cs typeface="+mn-cs"/>
              </a:rPr>
              <a:t>Kālacakra</a:t>
            </a:r>
            <a:r>
              <a:rPr lang="en-US" altLang="zh-CN" sz="3600" i="1" dirty="0">
                <a:solidFill>
                  <a:schemeClr val="bg1"/>
                </a:solidFill>
                <a:latin typeface="+mn-lt"/>
                <a:ea typeface="+mn-ea"/>
                <a:cs typeface="+mn-cs"/>
              </a:rPr>
              <a:t> </a:t>
            </a:r>
            <a:r>
              <a:rPr lang="en-US" altLang="zh-CN" sz="3600" i="1" dirty="0" err="1" smtClean="0">
                <a:solidFill>
                  <a:schemeClr val="bg1"/>
                </a:solidFill>
                <a:latin typeface="+mn-lt"/>
                <a:ea typeface="+mn-ea"/>
                <a:cs typeface="+mn-cs"/>
              </a:rPr>
              <a:t>tantras</a:t>
            </a:r>
            <a:r>
              <a:rPr lang="en-US" altLang="zh-CN" sz="3600" i="1"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時輪金剛密續</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where the key focus is the direct experience of the indivisible union of bliss and emptiness.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13409015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48917" y="535406"/>
            <a:ext cx="11099129" cy="5925552"/>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800"/>
              </a:spcAft>
            </a:pPr>
            <a:r>
              <a:rPr lang="en-US" altLang="zh-CN" sz="3600" dirty="0" err="1">
                <a:solidFill>
                  <a:schemeClr val="bg1"/>
                </a:solidFill>
                <a:latin typeface="+mn-lt"/>
                <a:ea typeface="+mn-ea"/>
                <a:cs typeface="+mn-cs"/>
              </a:rPr>
              <a:t>Tsongkhapa</a:t>
            </a:r>
            <a:r>
              <a:rPr lang="en-US" altLang="zh-CN" sz="3600" dirty="0">
                <a:solidFill>
                  <a:schemeClr val="bg1"/>
                </a:solidFill>
                <a:latin typeface="+mn-lt"/>
                <a:ea typeface="+mn-ea"/>
                <a:cs typeface="+mn-cs"/>
              </a:rPr>
              <a:t> and his disciples founded </a:t>
            </a:r>
            <a:r>
              <a:rPr lang="en-US" altLang="zh-CN" sz="3600" dirty="0" err="1">
                <a:solidFill>
                  <a:schemeClr val="bg1"/>
                </a:solidFill>
                <a:latin typeface="+mn-lt"/>
                <a:ea typeface="+mn-ea"/>
                <a:cs typeface="+mn-cs"/>
              </a:rPr>
              <a:t>Ganden</a:t>
            </a:r>
            <a:r>
              <a:rPr lang="en-US" altLang="zh-CN" sz="3600" dirty="0">
                <a:solidFill>
                  <a:schemeClr val="bg1"/>
                </a:solidFill>
                <a:latin typeface="+mn-lt"/>
                <a:ea typeface="+mn-ea"/>
                <a:cs typeface="+mn-cs"/>
              </a:rPr>
              <a:t> monastery in 1409, which was followed by </a:t>
            </a:r>
            <a:r>
              <a:rPr lang="en-US" altLang="zh-CN" sz="3600" dirty="0" err="1">
                <a:solidFill>
                  <a:schemeClr val="bg1"/>
                </a:solidFill>
                <a:latin typeface="+mn-lt"/>
                <a:ea typeface="+mn-ea"/>
                <a:cs typeface="+mn-cs"/>
              </a:rPr>
              <a:t>Drepung</a:t>
            </a:r>
            <a:r>
              <a:rPr lang="en-US" altLang="zh-CN" sz="3600" dirty="0">
                <a:solidFill>
                  <a:schemeClr val="bg1"/>
                </a:solidFill>
                <a:latin typeface="+mn-lt"/>
                <a:ea typeface="+mn-ea"/>
                <a:cs typeface="+mn-cs"/>
              </a:rPr>
              <a:t> (1416) and Sera (1419), which became the "great three" Gelug monasteries. After the death of </a:t>
            </a:r>
            <a:r>
              <a:rPr lang="en-US" altLang="zh-CN" sz="3600" dirty="0" err="1">
                <a:solidFill>
                  <a:schemeClr val="bg1"/>
                </a:solidFill>
                <a:latin typeface="+mn-lt"/>
                <a:ea typeface="+mn-ea"/>
                <a:cs typeface="+mn-cs"/>
              </a:rPr>
              <a:t>Tsongkhapa</a:t>
            </a:r>
            <a:r>
              <a:rPr lang="en-US" altLang="zh-CN" sz="3600" dirty="0">
                <a:solidFill>
                  <a:schemeClr val="bg1"/>
                </a:solidFill>
                <a:latin typeface="+mn-lt"/>
                <a:ea typeface="+mn-ea"/>
                <a:cs typeface="+mn-cs"/>
              </a:rPr>
              <a:t> the order grew quickly, as it developed a reputation for strict adherence to monastic discipline and scholarship as well as tantric practice</a:t>
            </a:r>
            <a:r>
              <a:rPr lang="en-US" altLang="zh-CN" sz="3600" dirty="0" smtClean="0">
                <a:solidFill>
                  <a:schemeClr val="bg1"/>
                </a:solidFill>
                <a:latin typeface="+mn-lt"/>
                <a:ea typeface="+mn-ea"/>
                <a:cs typeface="+mn-cs"/>
              </a:rPr>
              <a:t>. </a:t>
            </a:r>
            <a:endParaRPr lang="en-US" altLang="zh-CN" sz="3600" dirty="0">
              <a:solidFill>
                <a:schemeClr val="bg1"/>
              </a:solidFill>
              <a:latin typeface="+mn-lt"/>
              <a:ea typeface="+mn-ea"/>
              <a:cs typeface="+mn-cs"/>
            </a:endParaRPr>
          </a:p>
          <a:p>
            <a:pPr lvl="0">
              <a:lnSpc>
                <a:spcPct val="120000"/>
              </a:lnSpc>
              <a:spcAft>
                <a:spcPts val="1800"/>
              </a:spcAft>
            </a:pPr>
            <a:r>
              <a:rPr lang="en-US" altLang="zh-CN" sz="3600" dirty="0" err="1">
                <a:solidFill>
                  <a:schemeClr val="bg1"/>
                </a:solidFill>
                <a:latin typeface="+mn-lt"/>
                <a:ea typeface="+mn-ea"/>
                <a:cs typeface="+mn-cs"/>
              </a:rPr>
              <a:t>Tsongkhapa</a:t>
            </a:r>
            <a:r>
              <a:rPr lang="en-US" altLang="zh-CN" sz="3600" dirty="0">
                <a:solidFill>
                  <a:schemeClr val="bg1"/>
                </a:solidFill>
                <a:latin typeface="+mn-lt"/>
                <a:ea typeface="+mn-ea"/>
                <a:cs typeface="+mn-cs"/>
              </a:rPr>
              <a:t> had two principal disciples, </a:t>
            </a:r>
            <a:r>
              <a:rPr lang="en-US" altLang="zh-CN" sz="3600" dirty="0" err="1">
                <a:solidFill>
                  <a:schemeClr val="bg1"/>
                </a:solidFill>
                <a:latin typeface="+mn-lt"/>
                <a:ea typeface="+mn-ea"/>
                <a:cs typeface="+mn-cs"/>
              </a:rPr>
              <a:t>Gyaltsab</a:t>
            </a:r>
            <a:r>
              <a:rPr lang="en-US" altLang="zh-CN" sz="3600" dirty="0">
                <a:solidFill>
                  <a:schemeClr val="bg1"/>
                </a:solidFill>
                <a:latin typeface="+mn-lt"/>
                <a:ea typeface="+mn-ea"/>
                <a:cs typeface="+mn-cs"/>
              </a:rPr>
              <a:t> Je (1364—1432) and </a:t>
            </a:r>
            <a:r>
              <a:rPr lang="en-US" altLang="zh-CN" sz="3600" dirty="0" err="1">
                <a:solidFill>
                  <a:schemeClr val="bg1"/>
                </a:solidFill>
                <a:latin typeface="+mn-lt"/>
                <a:ea typeface="+mn-ea"/>
                <a:cs typeface="+mn-cs"/>
              </a:rPr>
              <a:t>Khedrup</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Gelek</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Pelzang</a:t>
            </a:r>
            <a:r>
              <a:rPr lang="en-US" altLang="zh-CN" sz="3600" dirty="0">
                <a:solidFill>
                  <a:schemeClr val="bg1"/>
                </a:solidFill>
                <a:latin typeface="+mn-lt"/>
                <a:ea typeface="+mn-ea"/>
                <a:cs typeface="+mn-cs"/>
              </a:rPr>
              <a:t>, 1st Panchen Lama (1385—1438).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24488025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766459" y="638582"/>
            <a:ext cx="10059347" cy="56719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The minister family </a:t>
            </a:r>
            <a:r>
              <a:rPr lang="en-US" altLang="zh-CN" sz="3600" dirty="0" err="1">
                <a:solidFill>
                  <a:schemeClr val="bg1"/>
                </a:solidFill>
                <a:latin typeface="+mn-lt"/>
                <a:ea typeface="+mn-ea"/>
                <a:cs typeface="+mn-cs"/>
              </a:rPr>
              <a:t>Rinpungpa</a:t>
            </a:r>
            <a:r>
              <a:rPr lang="en-US" altLang="zh-CN" sz="3600" dirty="0">
                <a:solidFill>
                  <a:schemeClr val="bg1"/>
                </a:solidFill>
                <a:latin typeface="+mn-lt"/>
                <a:ea typeface="+mn-ea"/>
                <a:cs typeface="+mn-cs"/>
              </a:rPr>
              <a:t>, based in Tsang (West Central Tibet), dominated politics after 1435. In 1565 the </a:t>
            </a:r>
            <a:r>
              <a:rPr lang="en-US" altLang="zh-CN" sz="3600" dirty="0" err="1">
                <a:solidFill>
                  <a:schemeClr val="bg1"/>
                </a:solidFill>
                <a:latin typeface="+mn-lt"/>
                <a:ea typeface="+mn-ea"/>
                <a:cs typeface="+mn-cs"/>
              </a:rPr>
              <a:t>Rinpungpa</a:t>
            </a:r>
            <a:r>
              <a:rPr lang="en-US" altLang="zh-CN" sz="3600" dirty="0">
                <a:solidFill>
                  <a:schemeClr val="bg1"/>
                </a:solidFill>
                <a:latin typeface="+mn-lt"/>
                <a:ea typeface="+mn-ea"/>
                <a:cs typeface="+mn-cs"/>
              </a:rPr>
              <a:t> family was overthrown by the </a:t>
            </a:r>
            <a:r>
              <a:rPr lang="en-US" altLang="zh-CN" sz="3600" dirty="0" err="1">
                <a:solidFill>
                  <a:schemeClr val="bg1"/>
                </a:solidFill>
                <a:latin typeface="+mn-lt"/>
                <a:ea typeface="+mn-ea"/>
                <a:cs typeface="+mn-cs"/>
              </a:rPr>
              <a:t>Tsangpa</a:t>
            </a:r>
            <a:r>
              <a:rPr lang="en-US" altLang="zh-CN" sz="3600" dirty="0">
                <a:solidFill>
                  <a:schemeClr val="bg1"/>
                </a:solidFill>
                <a:latin typeface="+mn-lt"/>
                <a:ea typeface="+mn-ea"/>
                <a:cs typeface="+mn-cs"/>
              </a:rPr>
              <a:t> Dynasty of </a:t>
            </a:r>
            <a:r>
              <a:rPr lang="en-US" altLang="zh-CN" sz="3600" dirty="0" err="1">
                <a:solidFill>
                  <a:schemeClr val="bg1"/>
                </a:solidFill>
                <a:latin typeface="+mn-lt"/>
                <a:ea typeface="+mn-ea"/>
                <a:cs typeface="+mn-cs"/>
              </a:rPr>
              <a:t>Shigatse</a:t>
            </a:r>
            <a:r>
              <a:rPr lang="en-US" altLang="zh-CN" sz="3600" dirty="0">
                <a:solidFill>
                  <a:schemeClr val="bg1"/>
                </a:solidFill>
                <a:latin typeface="+mn-lt"/>
                <a:ea typeface="+mn-ea"/>
                <a:cs typeface="+mn-cs"/>
              </a:rPr>
              <a:t> which expanded its power in different directions of Tibet in the following decades and </a:t>
            </a:r>
            <a:r>
              <a:rPr lang="en-US" altLang="zh-CN" sz="3600" dirty="0" err="1">
                <a:solidFill>
                  <a:schemeClr val="bg1"/>
                </a:solidFill>
                <a:latin typeface="+mn-lt"/>
                <a:ea typeface="+mn-ea"/>
                <a:cs typeface="+mn-cs"/>
              </a:rPr>
              <a:t>favoured</a:t>
            </a:r>
            <a:r>
              <a:rPr lang="en-US" altLang="zh-CN" sz="3600" dirty="0">
                <a:solidFill>
                  <a:schemeClr val="bg1"/>
                </a:solidFill>
                <a:latin typeface="+mn-lt"/>
                <a:ea typeface="+mn-ea"/>
                <a:cs typeface="+mn-cs"/>
              </a:rPr>
              <a:t> the Karma Kagyu sect. They would play a pivotal role in the events which led to the rise of power of the Dalai Lama's in the 1640s.</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1871573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791951" y="457199"/>
            <a:ext cx="10731881" cy="5805237"/>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4000" dirty="0">
                <a:solidFill>
                  <a:schemeClr val="bg1"/>
                </a:solidFill>
                <a:latin typeface="+mn-lt"/>
                <a:ea typeface="+mn-ea"/>
                <a:cs typeface="+mn-cs"/>
              </a:rPr>
              <a:t>In China, Tibetan Buddhism continued to be patronized by the elites of the Ming Dynasty. </a:t>
            </a:r>
            <a:r>
              <a:rPr lang="en-US" altLang="zh-CN" sz="4000" dirty="0" smtClean="0">
                <a:solidFill>
                  <a:schemeClr val="bg1"/>
                </a:solidFill>
                <a:latin typeface="+mn-lt"/>
                <a:ea typeface="+mn-ea"/>
                <a:cs typeface="+mn-cs"/>
              </a:rPr>
              <a:t>During </a:t>
            </a:r>
            <a:r>
              <a:rPr lang="en-US" altLang="zh-CN" sz="4000" dirty="0">
                <a:solidFill>
                  <a:schemeClr val="bg1"/>
                </a:solidFill>
                <a:latin typeface="+mn-lt"/>
                <a:ea typeface="+mn-ea"/>
                <a:cs typeface="+mn-cs"/>
              </a:rPr>
              <a:t>this era, Tibetan Buddhist monks </a:t>
            </a:r>
            <a:r>
              <a:rPr lang="en-US" altLang="zh-CN" sz="4000" dirty="0" smtClean="0">
                <a:solidFill>
                  <a:schemeClr val="bg1"/>
                </a:solidFill>
                <a:latin typeface="+mn-lt"/>
                <a:ea typeface="+mn-ea"/>
                <a:cs typeface="+mn-cs"/>
              </a:rPr>
              <a:t>“conducted </a:t>
            </a:r>
            <a:r>
              <a:rPr lang="en-US" altLang="zh-CN" sz="4000" dirty="0">
                <a:solidFill>
                  <a:schemeClr val="bg1"/>
                </a:solidFill>
                <a:latin typeface="+mn-lt"/>
                <a:ea typeface="+mn-ea"/>
                <a:cs typeface="+mn-cs"/>
              </a:rPr>
              <a:t>court rituals, enjoyed privileged status and gained access to the jealously guarded, private world of the </a:t>
            </a:r>
            <a:r>
              <a:rPr lang="en-US" altLang="zh-CN" sz="4000" dirty="0" smtClean="0">
                <a:solidFill>
                  <a:schemeClr val="bg1"/>
                </a:solidFill>
                <a:latin typeface="+mn-lt"/>
                <a:ea typeface="+mn-ea"/>
                <a:cs typeface="+mn-cs"/>
              </a:rPr>
              <a:t>emperors”. </a:t>
            </a:r>
            <a:r>
              <a:rPr lang="en-US" altLang="zh-CN" sz="4000" dirty="0">
                <a:solidFill>
                  <a:schemeClr val="bg1"/>
                </a:solidFill>
                <a:latin typeface="+mn-lt"/>
                <a:ea typeface="+mn-ea"/>
                <a:cs typeface="+mn-cs"/>
              </a:rPr>
              <a:t>The Ming </a:t>
            </a:r>
            <a:r>
              <a:rPr lang="en-US" altLang="zh-CN" sz="4000" dirty="0" err="1">
                <a:solidFill>
                  <a:schemeClr val="bg1"/>
                </a:solidFill>
                <a:latin typeface="+mn-lt"/>
                <a:ea typeface="+mn-ea"/>
                <a:cs typeface="+mn-cs"/>
              </a:rPr>
              <a:t>Yongle</a:t>
            </a:r>
            <a:r>
              <a:rPr lang="en-US" altLang="zh-CN" sz="4000" dirty="0">
                <a:solidFill>
                  <a:schemeClr val="bg1"/>
                </a:solidFill>
                <a:latin typeface="+mn-lt"/>
                <a:ea typeface="+mn-ea"/>
                <a:cs typeface="+mn-cs"/>
              </a:rPr>
              <a:t> Emperor (r. 1402–1424) promoted the carving of printing blocks for the </a:t>
            </a:r>
            <a:r>
              <a:rPr lang="en-US" altLang="zh-CN" sz="4000" dirty="0" err="1">
                <a:solidFill>
                  <a:schemeClr val="bg1"/>
                </a:solidFill>
                <a:latin typeface="+mn-lt"/>
                <a:ea typeface="+mn-ea"/>
                <a:cs typeface="+mn-cs"/>
              </a:rPr>
              <a:t>Kangyur</a:t>
            </a:r>
            <a:r>
              <a:rPr lang="en-US" altLang="zh-CN" sz="4000" dirty="0">
                <a:solidFill>
                  <a:schemeClr val="bg1"/>
                </a:solidFill>
                <a:latin typeface="+mn-lt"/>
                <a:ea typeface="+mn-ea"/>
                <a:cs typeface="+mn-cs"/>
              </a:rPr>
              <a:t>, now known as </a:t>
            </a:r>
            <a:r>
              <a:rPr lang="en-US" altLang="zh-CN" sz="4000" dirty="0" smtClean="0">
                <a:solidFill>
                  <a:schemeClr val="bg1"/>
                </a:solidFill>
                <a:latin typeface="+mn-lt"/>
                <a:ea typeface="+mn-ea"/>
                <a:cs typeface="+mn-cs"/>
              </a:rPr>
              <a:t>“the </a:t>
            </a:r>
            <a:r>
              <a:rPr lang="en-US" altLang="zh-CN" sz="4000" dirty="0" err="1">
                <a:solidFill>
                  <a:schemeClr val="bg1"/>
                </a:solidFill>
                <a:latin typeface="+mn-lt"/>
                <a:ea typeface="+mn-ea"/>
                <a:cs typeface="+mn-cs"/>
              </a:rPr>
              <a:t>Yongle</a:t>
            </a:r>
            <a:r>
              <a:rPr lang="en-US" altLang="zh-CN" sz="4000" dirty="0">
                <a:solidFill>
                  <a:schemeClr val="bg1"/>
                </a:solidFill>
                <a:latin typeface="+mn-lt"/>
                <a:ea typeface="+mn-ea"/>
                <a:cs typeface="+mn-cs"/>
              </a:rPr>
              <a:t> </a:t>
            </a:r>
            <a:r>
              <a:rPr lang="en-US" altLang="zh-CN" sz="4000" dirty="0" err="1" smtClean="0">
                <a:solidFill>
                  <a:schemeClr val="bg1"/>
                </a:solidFill>
                <a:latin typeface="+mn-lt"/>
                <a:ea typeface="+mn-ea"/>
                <a:cs typeface="+mn-cs"/>
              </a:rPr>
              <a:t>Kanjur</a:t>
            </a:r>
            <a:r>
              <a:rPr lang="en-US" altLang="zh-CN" sz="4000" dirty="0" smtClean="0">
                <a:solidFill>
                  <a:schemeClr val="bg1"/>
                </a:solidFill>
                <a:latin typeface="+mn-lt"/>
                <a:ea typeface="+mn-ea"/>
                <a:cs typeface="+mn-cs"/>
              </a:rPr>
              <a:t>“ (</a:t>
            </a:r>
            <a:r>
              <a:rPr lang="zh-CN" altLang="en-US" sz="4000" dirty="0" smtClean="0">
                <a:solidFill>
                  <a:schemeClr val="bg1"/>
                </a:solidFill>
                <a:latin typeface="+mn-lt"/>
                <a:ea typeface="+mn-ea"/>
                <a:cs typeface="+mn-cs"/>
              </a:rPr>
              <a:t>永樂甘珠爾</a:t>
            </a:r>
            <a:r>
              <a:rPr lang="en-US" altLang="zh-CN" sz="4000" dirty="0" smtClean="0">
                <a:solidFill>
                  <a:schemeClr val="bg1"/>
                </a:solidFill>
                <a:latin typeface="+mn-lt"/>
                <a:ea typeface="+mn-ea"/>
                <a:cs typeface="+mn-cs"/>
              </a:rPr>
              <a:t>), </a:t>
            </a:r>
            <a:r>
              <a:rPr lang="en-US" altLang="zh-CN" sz="4000" dirty="0">
                <a:solidFill>
                  <a:schemeClr val="bg1"/>
                </a:solidFill>
                <a:latin typeface="+mn-lt"/>
                <a:ea typeface="+mn-ea"/>
                <a:cs typeface="+mn-cs"/>
              </a:rPr>
              <a:t>and seen as an important edition of the collection.</a:t>
            </a:r>
            <a:endParaRPr lang="en-US" altLang="zh-CN" sz="4000" i="1" dirty="0">
              <a:solidFill>
                <a:schemeClr val="bg1"/>
              </a:solidFill>
              <a:latin typeface="+mn-lt"/>
              <a:ea typeface="+mn-ea"/>
              <a:cs typeface="+mn-cs"/>
            </a:endParaRPr>
          </a:p>
        </p:txBody>
      </p:sp>
    </p:spTree>
    <p:extLst>
      <p:ext uri="{BB962C8B-B14F-4D97-AF65-F5344CB8AC3E}">
        <p14:creationId xmlns:p14="http://schemas.microsoft.com/office/powerpoint/2010/main" val="24448526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54009" y="564542"/>
            <a:ext cx="7334960" cy="5950557"/>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4200"/>
              </a:spcAft>
            </a:pPr>
            <a:r>
              <a:rPr lang="en-US" altLang="zh-CN" sz="4000" dirty="0">
                <a:solidFill>
                  <a:schemeClr val="bg1"/>
                </a:solidFill>
                <a:latin typeface="+mn-lt"/>
                <a:ea typeface="+mn-ea"/>
                <a:cs typeface="+mn-cs"/>
              </a:rPr>
              <a:t>The Ming Dynasty also supported the propagation of Tibetan Buddhism in Mongolia during this period. Tibetan Buddhist missionaries also helped spread the religion in Mongolia. It was during this era that </a:t>
            </a:r>
            <a:r>
              <a:rPr lang="en-US" altLang="zh-CN" sz="4000" dirty="0" err="1">
                <a:solidFill>
                  <a:schemeClr val="bg1"/>
                </a:solidFill>
                <a:latin typeface="+mn-lt"/>
                <a:ea typeface="+mn-ea"/>
                <a:cs typeface="+mn-cs"/>
              </a:rPr>
              <a:t>Altan</a:t>
            </a:r>
            <a:r>
              <a:rPr lang="en-US" altLang="zh-CN" sz="4000" dirty="0">
                <a:solidFill>
                  <a:schemeClr val="bg1"/>
                </a:solidFill>
                <a:latin typeface="+mn-lt"/>
                <a:ea typeface="+mn-ea"/>
                <a:cs typeface="+mn-cs"/>
              </a:rPr>
              <a:t> Khan the leader of the </a:t>
            </a:r>
            <a:r>
              <a:rPr lang="en-US" altLang="zh-CN" sz="4000" dirty="0" err="1">
                <a:solidFill>
                  <a:schemeClr val="bg1"/>
                </a:solidFill>
                <a:latin typeface="+mn-lt"/>
                <a:ea typeface="+mn-ea"/>
                <a:cs typeface="+mn-cs"/>
              </a:rPr>
              <a:t>Tümed</a:t>
            </a:r>
            <a:r>
              <a:rPr lang="en-US" altLang="zh-CN" sz="4000" dirty="0">
                <a:solidFill>
                  <a:schemeClr val="bg1"/>
                </a:solidFill>
                <a:latin typeface="+mn-lt"/>
                <a:ea typeface="+mn-ea"/>
                <a:cs typeface="+mn-cs"/>
              </a:rPr>
              <a:t> Mongols, converted to Buddhism, and allied with the Gelug school, conferring the title of Dalai Lama to </a:t>
            </a:r>
            <a:r>
              <a:rPr lang="en-US" altLang="zh-CN" sz="4000" dirty="0" err="1">
                <a:solidFill>
                  <a:schemeClr val="bg1"/>
                </a:solidFill>
                <a:latin typeface="+mn-lt"/>
                <a:ea typeface="+mn-ea"/>
                <a:cs typeface="+mn-cs"/>
              </a:rPr>
              <a:t>Sonam</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Gyatso</a:t>
            </a:r>
            <a:r>
              <a:rPr lang="en-US" altLang="zh-CN" sz="4000" dirty="0">
                <a:solidFill>
                  <a:schemeClr val="bg1"/>
                </a:solidFill>
                <a:latin typeface="+mn-lt"/>
                <a:ea typeface="+mn-ea"/>
                <a:cs typeface="+mn-cs"/>
              </a:rPr>
              <a:t> in 1578.</a:t>
            </a:r>
          </a:p>
        </p:txBody>
      </p:sp>
      <p:pic>
        <p:nvPicPr>
          <p:cNvPr id="2" name="圖片 1"/>
          <p:cNvPicPr>
            <a:picLocks noChangeAspect="1"/>
          </p:cNvPicPr>
          <p:nvPr/>
        </p:nvPicPr>
        <p:blipFill>
          <a:blip r:embed="rId3"/>
          <a:stretch>
            <a:fillRect/>
          </a:stretch>
        </p:blipFill>
        <p:spPr>
          <a:xfrm>
            <a:off x="8481793" y="637585"/>
            <a:ext cx="3140600" cy="5444377"/>
          </a:xfrm>
          <a:prstGeom prst="rect">
            <a:avLst/>
          </a:prstGeom>
        </p:spPr>
      </p:pic>
    </p:spTree>
    <p:extLst>
      <p:ext uri="{BB962C8B-B14F-4D97-AF65-F5344CB8AC3E}">
        <p14:creationId xmlns:p14="http://schemas.microsoft.com/office/powerpoint/2010/main" val="53941801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46512" y="408131"/>
            <a:ext cx="10864660" cy="624533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Aft>
                <a:spcPts val="1800"/>
              </a:spcAft>
            </a:pPr>
            <a:r>
              <a:rPr lang="en-US" altLang="zh-CN" sz="4000" dirty="0">
                <a:solidFill>
                  <a:schemeClr val="bg1"/>
                </a:solidFill>
                <a:latin typeface="+mn-lt"/>
                <a:ea typeface="+mn-ea"/>
                <a:cs typeface="+mn-cs"/>
              </a:rPr>
              <a:t>During a Tibetan civil war in the 17th century, the chief regent of the 5th Dalai Lama, </a:t>
            </a:r>
            <a:r>
              <a:rPr lang="en-US" altLang="zh-CN" sz="4000" dirty="0" err="1">
                <a:solidFill>
                  <a:schemeClr val="bg1"/>
                </a:solidFill>
                <a:latin typeface="+mn-lt"/>
                <a:ea typeface="+mn-ea"/>
                <a:cs typeface="+mn-cs"/>
              </a:rPr>
              <a:t>Sonam</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Choephel</a:t>
            </a:r>
            <a:r>
              <a:rPr lang="en-US" altLang="zh-CN" sz="4000" dirty="0">
                <a:solidFill>
                  <a:schemeClr val="bg1"/>
                </a:solidFill>
                <a:latin typeface="+mn-lt"/>
                <a:ea typeface="+mn-ea"/>
                <a:cs typeface="+mn-cs"/>
              </a:rPr>
              <a:t> (1595–1657 CE) with the help of the </a:t>
            </a:r>
            <a:r>
              <a:rPr lang="en-US" altLang="zh-CN" sz="4000" dirty="0" err="1">
                <a:solidFill>
                  <a:schemeClr val="bg1"/>
                </a:solidFill>
                <a:latin typeface="+mn-lt"/>
                <a:ea typeface="+mn-ea"/>
                <a:cs typeface="+mn-cs"/>
              </a:rPr>
              <a:t>Güshi</a:t>
            </a:r>
            <a:r>
              <a:rPr lang="en-US" altLang="zh-CN" sz="4000" dirty="0">
                <a:solidFill>
                  <a:schemeClr val="bg1"/>
                </a:solidFill>
                <a:latin typeface="+mn-lt"/>
                <a:ea typeface="+mn-ea"/>
                <a:cs typeface="+mn-cs"/>
              </a:rPr>
              <a:t> Khan of the </a:t>
            </a:r>
            <a:r>
              <a:rPr lang="en-US" altLang="zh-CN" sz="4000" dirty="0" err="1">
                <a:solidFill>
                  <a:schemeClr val="bg1"/>
                </a:solidFill>
                <a:latin typeface="+mn-lt"/>
                <a:ea typeface="+mn-ea"/>
                <a:cs typeface="+mn-cs"/>
              </a:rPr>
              <a:t>Khoshut</a:t>
            </a:r>
            <a:r>
              <a:rPr lang="en-US" altLang="zh-CN" sz="4000" dirty="0">
                <a:solidFill>
                  <a:schemeClr val="bg1"/>
                </a:solidFill>
                <a:latin typeface="+mn-lt"/>
                <a:ea typeface="+mn-ea"/>
                <a:cs typeface="+mn-cs"/>
              </a:rPr>
              <a:t> Mongols, conquered and unified Tibet and established the </a:t>
            </a:r>
            <a:r>
              <a:rPr lang="en-US" altLang="zh-CN" sz="4000" dirty="0" err="1">
                <a:solidFill>
                  <a:schemeClr val="bg1"/>
                </a:solidFill>
                <a:latin typeface="+mn-lt"/>
                <a:ea typeface="+mn-ea"/>
                <a:cs typeface="+mn-cs"/>
              </a:rPr>
              <a:t>Ganden</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Phodrang</a:t>
            </a:r>
            <a:r>
              <a:rPr lang="en-US" altLang="zh-CN" sz="4000" dirty="0">
                <a:solidFill>
                  <a:schemeClr val="bg1"/>
                </a:solidFill>
                <a:latin typeface="+mn-lt"/>
                <a:ea typeface="+mn-ea"/>
                <a:cs typeface="+mn-cs"/>
              </a:rPr>
              <a:t> government. The </a:t>
            </a:r>
            <a:r>
              <a:rPr lang="en-US" altLang="zh-CN" sz="4000" dirty="0" err="1">
                <a:solidFill>
                  <a:schemeClr val="bg1"/>
                </a:solidFill>
                <a:latin typeface="+mn-lt"/>
                <a:ea typeface="+mn-ea"/>
                <a:cs typeface="+mn-cs"/>
              </a:rPr>
              <a:t>Ganden</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Phodrang</a:t>
            </a:r>
            <a:r>
              <a:rPr lang="en-US" altLang="zh-CN" sz="4000" dirty="0">
                <a:solidFill>
                  <a:schemeClr val="bg1"/>
                </a:solidFill>
                <a:latin typeface="+mn-lt"/>
                <a:ea typeface="+mn-ea"/>
                <a:cs typeface="+mn-cs"/>
              </a:rPr>
              <a:t> and the successive Gelug </a:t>
            </a:r>
            <a:r>
              <a:rPr lang="en-US" altLang="zh-CN" sz="4000" dirty="0" err="1">
                <a:solidFill>
                  <a:schemeClr val="bg1"/>
                </a:solidFill>
                <a:latin typeface="+mn-lt"/>
                <a:ea typeface="+mn-ea"/>
                <a:cs typeface="+mn-cs"/>
              </a:rPr>
              <a:t>tulku</a:t>
            </a:r>
            <a:r>
              <a:rPr lang="en-US" altLang="zh-CN" sz="4000" dirty="0">
                <a:solidFill>
                  <a:schemeClr val="bg1"/>
                </a:solidFill>
                <a:latin typeface="+mn-lt"/>
                <a:ea typeface="+mn-ea"/>
                <a:cs typeface="+mn-cs"/>
              </a:rPr>
              <a:t> lineages of the Dalai Lamas and Panchen Lamas maintained regional control of Tibet from the mid-17th to mid-20th centuries. </a:t>
            </a:r>
          </a:p>
        </p:txBody>
      </p:sp>
    </p:spTree>
    <p:extLst>
      <p:ext uri="{BB962C8B-B14F-4D97-AF65-F5344CB8AC3E}">
        <p14:creationId xmlns:p14="http://schemas.microsoft.com/office/powerpoint/2010/main" val="22533130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1"/>
          <p:cNvSpPr>
            <a:spLocks noGrp="1"/>
          </p:cNvSpPr>
          <p:nvPr>
            <p:ph type="title"/>
          </p:nvPr>
        </p:nvSpPr>
        <p:spPr>
          <a:xfrm>
            <a:off x="675864" y="192505"/>
            <a:ext cx="11728697" cy="1441784"/>
          </a:xfrm>
          <a:ln w="25400">
            <a:noFill/>
          </a:ln>
        </p:spPr>
        <p:txBody>
          <a:bodyPr>
            <a:normAutofit/>
          </a:bodyPr>
          <a:lstStyle/>
          <a:p>
            <a:pPr marL="571500" indent="-571500">
              <a:lnSpc>
                <a:spcPct val="100000"/>
              </a:lnSpc>
              <a:buFont typeface="Wingdings" panose="05000000000000000000" pitchFamily="2" charset="2"/>
              <a:buChar char="Ø"/>
            </a:pPr>
            <a:r>
              <a:rPr lang="en-US" altLang="zh-CN" sz="3600" b="1" dirty="0">
                <a:solidFill>
                  <a:schemeClr val="bg1"/>
                </a:solidFill>
                <a:latin typeface="+mn-lt"/>
                <a:ea typeface="+mn-ea"/>
                <a:cs typeface="+mn-cs"/>
              </a:rPr>
              <a:t>Qing rule (18th-20th centuries</a:t>
            </a:r>
            <a:r>
              <a:rPr lang="en-US" altLang="zh-CN" sz="3600" b="1" dirty="0" smtClean="0">
                <a:solidFill>
                  <a:schemeClr val="bg1"/>
                </a:solidFill>
                <a:latin typeface="+mn-lt"/>
                <a:ea typeface="+mn-ea"/>
                <a:cs typeface="+mn-cs"/>
              </a:rPr>
              <a:t>)</a:t>
            </a:r>
            <a:endParaRPr lang="zh-CN" altLang="en-US" sz="3600" b="1" dirty="0">
              <a:solidFill>
                <a:schemeClr val="bg1"/>
              </a:solidFill>
              <a:latin typeface="+mn-lt"/>
              <a:ea typeface="+mn-ea"/>
              <a:cs typeface="+mn-cs"/>
            </a:endParaRPr>
          </a:p>
        </p:txBody>
      </p:sp>
      <p:sp>
        <p:nvSpPr>
          <p:cNvPr id="5" name="標題 5"/>
          <p:cNvSpPr txBox="1">
            <a:spLocks/>
          </p:cNvSpPr>
          <p:nvPr/>
        </p:nvSpPr>
        <p:spPr>
          <a:xfrm>
            <a:off x="505327" y="1315452"/>
            <a:ext cx="11279606" cy="498909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a:solidFill>
                  <a:schemeClr val="bg1"/>
                </a:solidFill>
                <a:latin typeface="+mn-lt"/>
                <a:ea typeface="+mn-ea"/>
                <a:cs typeface="+mn-cs"/>
              </a:rPr>
              <a:t>The Qing dynasty (1644-1912) established a Chinese rule over Tibet after a Qing expeditionary force defeated the </a:t>
            </a:r>
            <a:r>
              <a:rPr lang="en-US" altLang="zh-CN" sz="3600" dirty="0" err="1">
                <a:solidFill>
                  <a:schemeClr val="bg1"/>
                </a:solidFill>
                <a:latin typeface="+mn-lt"/>
                <a:ea typeface="+mn-ea"/>
                <a:cs typeface="+mn-cs"/>
              </a:rPr>
              <a:t>Dzungars</a:t>
            </a:r>
            <a:r>
              <a:rPr lang="en-US" altLang="zh-CN" sz="3600" dirty="0">
                <a:solidFill>
                  <a:schemeClr val="bg1"/>
                </a:solidFill>
                <a:latin typeface="+mn-lt"/>
                <a:ea typeface="+mn-ea"/>
                <a:cs typeface="+mn-cs"/>
              </a:rPr>
              <a:t> (who controlled Tibet) in 1720, and lasted until the fall of the Qing dynasty in 1912</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Manchu rulers of the Qing dynasty supported Tibetan Buddhism, especially the Gelug sect, during most of their rule</a:t>
            </a:r>
            <a:r>
              <a:rPr lang="en-US" altLang="zh-CN" sz="3600" dirty="0" smtClean="0">
                <a:solidFill>
                  <a:schemeClr val="bg1"/>
                </a:solidFill>
                <a:latin typeface="+mn-lt"/>
                <a:ea typeface="+mn-ea"/>
                <a:cs typeface="+mn-cs"/>
              </a:rPr>
              <a:t>. </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36025409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63215" y="378995"/>
            <a:ext cx="11538285" cy="334478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reign of the Qianlong Emperor was the high mark for this promotion of Tibetan Buddhism in China, with the visit of the 6th Panchen Lama to Beijing, and the building of temples in the Tibetan style, such as </a:t>
            </a:r>
            <a:r>
              <a:rPr lang="en-US" altLang="zh-CN" sz="3600" dirty="0" err="1">
                <a:solidFill>
                  <a:schemeClr val="bg1"/>
                </a:solidFill>
                <a:latin typeface="+mn-lt"/>
                <a:ea typeface="+mn-ea"/>
                <a:cs typeface="+mn-cs"/>
              </a:rPr>
              <a:t>Xumi</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Fushou</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Temple (</a:t>
            </a:r>
            <a:r>
              <a:rPr lang="zh-CN" altLang="en-US" sz="3600" dirty="0" smtClean="0">
                <a:solidFill>
                  <a:schemeClr val="bg1"/>
                </a:solidFill>
                <a:latin typeface="+mn-lt"/>
                <a:ea typeface="+mn-ea"/>
                <a:cs typeface="+mn-cs"/>
              </a:rPr>
              <a:t>須彌福壽寺</a:t>
            </a:r>
            <a:r>
              <a:rPr lang="en-US" altLang="zh-CN" sz="3600" dirty="0" smtClean="0">
                <a:solidFill>
                  <a:schemeClr val="bg1"/>
                </a:solidFill>
                <a:latin typeface="+mn-lt"/>
                <a:ea typeface="+mn-ea"/>
                <a:cs typeface="+mn-cs"/>
              </a:rPr>
              <a:t>) , </a:t>
            </a:r>
            <a:r>
              <a:rPr lang="en-US" altLang="zh-CN" sz="3600" dirty="0">
                <a:solidFill>
                  <a:schemeClr val="bg1"/>
                </a:solidFill>
                <a:latin typeface="+mn-lt"/>
                <a:ea typeface="+mn-ea"/>
                <a:cs typeface="+mn-cs"/>
              </a:rPr>
              <a:t>the </a:t>
            </a:r>
            <a:r>
              <a:rPr lang="en-US" altLang="zh-CN" sz="3600" dirty="0" err="1">
                <a:solidFill>
                  <a:schemeClr val="bg1"/>
                </a:solidFill>
                <a:latin typeface="+mn-lt"/>
                <a:ea typeface="+mn-ea"/>
                <a:cs typeface="+mn-cs"/>
              </a:rPr>
              <a:t>Puning</a:t>
            </a:r>
            <a:r>
              <a:rPr lang="en-US" altLang="zh-CN" sz="3600" dirty="0">
                <a:solidFill>
                  <a:schemeClr val="bg1"/>
                </a:solidFill>
                <a:latin typeface="+mn-lt"/>
                <a:ea typeface="+mn-ea"/>
                <a:cs typeface="+mn-cs"/>
              </a:rPr>
              <a:t> Temple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普寧寺</a:t>
            </a:r>
            <a:r>
              <a:rPr lang="en-US" altLang="zh-CN" sz="3600" dirty="0" smtClean="0">
                <a:solidFill>
                  <a:schemeClr val="bg1"/>
                </a:solidFill>
                <a:latin typeface="+mn-lt"/>
                <a:ea typeface="+mn-ea"/>
                <a:cs typeface="+mn-cs"/>
              </a:rPr>
              <a:t>) and </a:t>
            </a:r>
            <a:r>
              <a:rPr lang="en-US" altLang="zh-CN" sz="3600" dirty="0" err="1">
                <a:solidFill>
                  <a:schemeClr val="bg1"/>
                </a:solidFill>
                <a:latin typeface="+mn-lt"/>
                <a:ea typeface="+mn-ea"/>
                <a:cs typeface="+mn-cs"/>
              </a:rPr>
              <a:t>Putuo</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Zongcheng</a:t>
            </a:r>
            <a:r>
              <a:rPr lang="en-US" altLang="zh-CN" sz="3600" dirty="0">
                <a:solidFill>
                  <a:schemeClr val="bg1"/>
                </a:solidFill>
                <a:latin typeface="+mn-lt"/>
                <a:ea typeface="+mn-ea"/>
                <a:cs typeface="+mn-cs"/>
              </a:rPr>
              <a:t> Temple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普陀宗乘寺</a:t>
            </a:r>
            <a:r>
              <a:rPr lang="en-US" altLang="zh-CN" sz="3600" dirty="0" smtClean="0">
                <a:solidFill>
                  <a:schemeClr val="bg1"/>
                </a:solidFill>
                <a:latin typeface="+mn-lt"/>
                <a:ea typeface="+mn-ea"/>
                <a:cs typeface="+mn-cs"/>
              </a:rPr>
              <a:t>; modeled </a:t>
            </a:r>
            <a:r>
              <a:rPr lang="en-US" altLang="zh-CN" sz="3600" dirty="0">
                <a:solidFill>
                  <a:schemeClr val="bg1"/>
                </a:solidFill>
                <a:latin typeface="+mn-lt"/>
                <a:ea typeface="+mn-ea"/>
                <a:cs typeface="+mn-cs"/>
              </a:rPr>
              <a:t>after the </a:t>
            </a:r>
            <a:r>
              <a:rPr lang="en-US" altLang="zh-CN" sz="3600" dirty="0" err="1">
                <a:solidFill>
                  <a:schemeClr val="bg1"/>
                </a:solidFill>
                <a:latin typeface="+mn-lt"/>
                <a:ea typeface="+mn-ea"/>
                <a:cs typeface="+mn-cs"/>
              </a:rPr>
              <a:t>potala</a:t>
            </a:r>
            <a:r>
              <a:rPr lang="en-US" altLang="zh-CN" sz="3600" dirty="0">
                <a:solidFill>
                  <a:schemeClr val="bg1"/>
                </a:solidFill>
                <a:latin typeface="+mn-lt"/>
                <a:ea typeface="+mn-ea"/>
                <a:cs typeface="+mn-cs"/>
              </a:rPr>
              <a:t> palace</a:t>
            </a:r>
            <a:r>
              <a:rPr lang="en-US" altLang="zh-CN" sz="3600" dirty="0" smtClean="0">
                <a:solidFill>
                  <a:schemeClr val="bg1"/>
                </a:solidFill>
                <a:latin typeface="+mn-lt"/>
                <a:ea typeface="+mn-ea"/>
                <a:cs typeface="+mn-cs"/>
              </a:rPr>
              <a:t>).</a:t>
            </a:r>
            <a:endParaRPr lang="en-US" altLang="zh-CN" sz="3600" i="1" dirty="0" smtClean="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583530" y="3827764"/>
            <a:ext cx="3545359" cy="2837731"/>
          </a:xfrm>
          <a:prstGeom prst="rect">
            <a:avLst/>
          </a:prstGeom>
        </p:spPr>
      </p:pic>
      <p:pic>
        <p:nvPicPr>
          <p:cNvPr id="6" name="圖片 5"/>
          <p:cNvPicPr>
            <a:picLocks noChangeAspect="1"/>
          </p:cNvPicPr>
          <p:nvPr/>
        </p:nvPicPr>
        <p:blipFill>
          <a:blip r:embed="rId4"/>
          <a:stretch>
            <a:fillRect/>
          </a:stretch>
        </p:blipFill>
        <p:spPr>
          <a:xfrm>
            <a:off x="4457158" y="3363707"/>
            <a:ext cx="2250448" cy="3420863"/>
          </a:xfrm>
          <a:prstGeom prst="rect">
            <a:avLst/>
          </a:prstGeom>
        </p:spPr>
      </p:pic>
      <p:pic>
        <p:nvPicPr>
          <p:cNvPr id="7" name="圖片 6"/>
          <p:cNvPicPr>
            <a:picLocks noChangeAspect="1"/>
          </p:cNvPicPr>
          <p:nvPr/>
        </p:nvPicPr>
        <p:blipFill>
          <a:blip r:embed="rId5"/>
          <a:stretch>
            <a:fillRect/>
          </a:stretch>
        </p:blipFill>
        <p:spPr>
          <a:xfrm>
            <a:off x="7163466" y="3363707"/>
            <a:ext cx="3555393" cy="3420863"/>
          </a:xfrm>
          <a:prstGeom prst="rect">
            <a:avLst/>
          </a:prstGeom>
        </p:spPr>
      </p:pic>
    </p:spTree>
    <p:extLst>
      <p:ext uri="{BB962C8B-B14F-4D97-AF65-F5344CB8AC3E}">
        <p14:creationId xmlns:p14="http://schemas.microsoft.com/office/powerpoint/2010/main" val="1086597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86489" y="397042"/>
            <a:ext cx="9228222" cy="6322595"/>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This period also saw the rise of the </a:t>
            </a:r>
            <a:r>
              <a:rPr lang="en-US" altLang="zh-CN" sz="3600" dirty="0" err="1">
                <a:solidFill>
                  <a:schemeClr val="bg1"/>
                </a:solidFill>
                <a:latin typeface="+mn-lt"/>
                <a:ea typeface="+mn-ea"/>
                <a:cs typeface="+mn-cs"/>
              </a:rPr>
              <a:t>Rimé</a:t>
            </a:r>
            <a:r>
              <a:rPr lang="en-US" altLang="zh-CN" sz="3600" dirty="0">
                <a:solidFill>
                  <a:schemeClr val="bg1"/>
                </a:solidFill>
                <a:latin typeface="+mn-lt"/>
                <a:ea typeface="+mn-ea"/>
                <a:cs typeface="+mn-cs"/>
              </a:rPr>
              <a:t> movement, a 19th-century nonsectarian movement involving the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Kagyu and Nyingma schools of Tibetan Buddhism, along with some Bon scholars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Having seen how the Gelug institutions pushed the other traditions into the corners of Tibet's cultural life, scholars such as </a:t>
            </a:r>
            <a:r>
              <a:rPr lang="en-US" altLang="zh-CN" sz="3600" dirty="0" err="1">
                <a:solidFill>
                  <a:schemeClr val="bg1"/>
                </a:solidFill>
                <a:latin typeface="+mn-lt"/>
                <a:ea typeface="+mn-ea"/>
                <a:cs typeface="+mn-cs"/>
              </a:rPr>
              <a:t>Jamyang</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Khyentse</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Wangpo</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1820-1892;</a:t>
            </a:r>
            <a:r>
              <a:rPr lang="zh-TW" altLang="en-US" sz="3600" dirty="0">
                <a:solidFill>
                  <a:schemeClr val="bg1"/>
                </a:solidFill>
                <a:latin typeface="+mn-lt"/>
                <a:ea typeface="+mn-ea"/>
                <a:cs typeface="+mn-cs"/>
              </a:rPr>
              <a:t>蔣揚欽哲旺波</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dirty="0" err="1">
                <a:solidFill>
                  <a:schemeClr val="bg1"/>
                </a:solidFill>
                <a:latin typeface="+mn-lt"/>
                <a:ea typeface="+mn-ea"/>
                <a:cs typeface="+mn-cs"/>
              </a:rPr>
              <a:t>Jamgön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Kongtrül</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1813-1899;</a:t>
            </a:r>
            <a:r>
              <a:rPr lang="zh-CN" altLang="en-US" sz="3600" dirty="0">
                <a:solidFill>
                  <a:schemeClr val="bg1"/>
                </a:solidFill>
                <a:latin typeface="+mn-lt"/>
                <a:ea typeface="+mn-ea"/>
                <a:cs typeface="+mn-cs"/>
              </a:rPr>
              <a:t>蔣貢康楚</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compiled together the teachings of the </a:t>
            </a:r>
            <a:r>
              <a:rPr lang="en-US" altLang="zh-CN" sz="3600" dirty="0" err="1">
                <a:solidFill>
                  <a:schemeClr val="bg1"/>
                </a:solidFill>
                <a:latin typeface="+mn-lt"/>
                <a:ea typeface="+mn-ea"/>
                <a:cs typeface="+mn-cs"/>
              </a:rPr>
              <a:t>Sakya</a:t>
            </a:r>
            <a:r>
              <a:rPr lang="en-US" altLang="zh-CN" sz="3600" dirty="0">
                <a:solidFill>
                  <a:schemeClr val="bg1"/>
                </a:solidFill>
                <a:latin typeface="+mn-lt"/>
                <a:ea typeface="+mn-ea"/>
                <a:cs typeface="+mn-cs"/>
              </a:rPr>
              <a:t>, Kagyu and Nyingma, including many near-extinct </a:t>
            </a:r>
            <a:r>
              <a:rPr lang="en-US" altLang="zh-CN" sz="3600" dirty="0" smtClean="0">
                <a:solidFill>
                  <a:schemeClr val="bg1"/>
                </a:solidFill>
                <a:latin typeface="+mn-lt"/>
                <a:ea typeface="+mn-ea"/>
                <a:cs typeface="+mn-cs"/>
              </a:rPr>
              <a:t>teachings.</a:t>
            </a:r>
            <a:endParaRPr lang="en-US" altLang="zh-CN" sz="3600" i="1"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9401027" y="3311848"/>
            <a:ext cx="2686491" cy="3516071"/>
          </a:xfrm>
          <a:prstGeom prst="rect">
            <a:avLst/>
          </a:prstGeom>
        </p:spPr>
      </p:pic>
      <p:pic>
        <p:nvPicPr>
          <p:cNvPr id="3" name="圖片 2"/>
          <p:cNvPicPr>
            <a:picLocks noChangeAspect="1"/>
          </p:cNvPicPr>
          <p:nvPr/>
        </p:nvPicPr>
        <p:blipFill>
          <a:blip r:embed="rId4"/>
          <a:stretch>
            <a:fillRect/>
          </a:stretch>
        </p:blipFill>
        <p:spPr>
          <a:xfrm>
            <a:off x="9354553" y="49495"/>
            <a:ext cx="2732965" cy="3227952"/>
          </a:xfrm>
          <a:prstGeom prst="rect">
            <a:avLst/>
          </a:prstGeom>
        </p:spPr>
      </p:pic>
    </p:spTree>
    <p:extLst>
      <p:ext uri="{BB962C8B-B14F-4D97-AF65-F5344CB8AC3E}">
        <p14:creationId xmlns:p14="http://schemas.microsoft.com/office/powerpoint/2010/main" val="40733446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248652" y="4668253"/>
            <a:ext cx="11560343" cy="1798721"/>
          </a:xfrm>
          <a:prstGeom prst="rect">
            <a:avLst/>
          </a:prstGeom>
        </p:spPr>
        <p:txBody>
          <a:bodyPr vert="horz" lIns="91440" tIns="45720" rIns="91440" bIns="45720" rtlCol="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pPr>
            <a:r>
              <a:rPr lang="en-US" altLang="zh-CN" sz="3600" dirty="0" smtClean="0">
                <a:solidFill>
                  <a:schemeClr val="bg1"/>
                </a:solidFill>
              </a:rPr>
              <a:t>as </a:t>
            </a:r>
            <a:r>
              <a:rPr lang="en-US" altLang="zh-CN" sz="3600" dirty="0">
                <a:solidFill>
                  <a:schemeClr val="bg1"/>
                </a:solidFill>
              </a:rPr>
              <a:t>well as the state religion of the Kalmyk Khanate (</a:t>
            </a:r>
            <a:r>
              <a:rPr lang="en-US" altLang="zh-CN" sz="3600" dirty="0" smtClean="0">
                <a:solidFill>
                  <a:schemeClr val="bg1"/>
                </a:solidFill>
              </a:rPr>
              <a:t>1630–1771;</a:t>
            </a:r>
            <a:r>
              <a:rPr lang="zh-TW" altLang="en-US" sz="3600" dirty="0">
                <a:solidFill>
                  <a:schemeClr val="bg1"/>
                </a:solidFill>
              </a:rPr>
              <a:t>卡爾梅克汗國</a:t>
            </a:r>
            <a:r>
              <a:rPr lang="en-US" altLang="zh-CN" sz="3600" dirty="0" smtClean="0">
                <a:solidFill>
                  <a:schemeClr val="bg1"/>
                </a:solidFill>
              </a:rPr>
              <a:t>), </a:t>
            </a:r>
            <a:r>
              <a:rPr lang="en-US" altLang="zh-CN" sz="3600" dirty="0">
                <a:solidFill>
                  <a:schemeClr val="bg1"/>
                </a:solidFill>
              </a:rPr>
              <a:t>the </a:t>
            </a:r>
            <a:r>
              <a:rPr lang="en-US" altLang="zh-CN" sz="3600" dirty="0" err="1">
                <a:solidFill>
                  <a:schemeClr val="bg1"/>
                </a:solidFill>
              </a:rPr>
              <a:t>Dzungar</a:t>
            </a:r>
            <a:r>
              <a:rPr lang="en-US" altLang="zh-CN" sz="3600" dirty="0">
                <a:solidFill>
                  <a:schemeClr val="bg1"/>
                </a:solidFill>
              </a:rPr>
              <a:t> Khanate (</a:t>
            </a:r>
            <a:r>
              <a:rPr lang="en-US" altLang="zh-CN" sz="3600" dirty="0" smtClean="0">
                <a:solidFill>
                  <a:schemeClr val="bg1"/>
                </a:solidFill>
              </a:rPr>
              <a:t>1634–1758;</a:t>
            </a:r>
            <a:r>
              <a:rPr lang="zh-CN" altLang="en-US" sz="3600" dirty="0">
                <a:solidFill>
                  <a:schemeClr val="bg1"/>
                </a:solidFill>
              </a:rPr>
              <a:t>準噶爾汗國 </a:t>
            </a:r>
            <a:r>
              <a:rPr lang="en-US" altLang="zh-CN" sz="3600" dirty="0" smtClean="0">
                <a:solidFill>
                  <a:schemeClr val="bg1"/>
                </a:solidFill>
              </a:rPr>
              <a:t>) </a:t>
            </a:r>
            <a:r>
              <a:rPr lang="en-US" altLang="zh-CN" sz="3600" dirty="0">
                <a:solidFill>
                  <a:schemeClr val="bg1"/>
                </a:solidFill>
              </a:rPr>
              <a:t>and the </a:t>
            </a:r>
            <a:r>
              <a:rPr lang="en-US" altLang="zh-CN" sz="3600" dirty="0" err="1">
                <a:solidFill>
                  <a:schemeClr val="bg1"/>
                </a:solidFill>
              </a:rPr>
              <a:t>Khoshut</a:t>
            </a:r>
            <a:r>
              <a:rPr lang="en-US" altLang="zh-CN" sz="3600" dirty="0">
                <a:solidFill>
                  <a:schemeClr val="bg1"/>
                </a:solidFill>
              </a:rPr>
              <a:t> Khanate (</a:t>
            </a:r>
            <a:r>
              <a:rPr lang="en-US" altLang="zh-CN" sz="3600" dirty="0" smtClean="0">
                <a:solidFill>
                  <a:schemeClr val="bg1"/>
                </a:solidFill>
              </a:rPr>
              <a:t>1642–1717; </a:t>
            </a:r>
            <a:r>
              <a:rPr lang="zh-CN" altLang="en-US" sz="3600" dirty="0" smtClean="0">
                <a:solidFill>
                  <a:schemeClr val="bg1"/>
                </a:solidFill>
              </a:rPr>
              <a:t>和</a:t>
            </a:r>
            <a:r>
              <a:rPr lang="zh-CN" altLang="en-US" sz="3600" dirty="0">
                <a:solidFill>
                  <a:schemeClr val="bg1"/>
                </a:solidFill>
              </a:rPr>
              <a:t>碩特汗國</a:t>
            </a:r>
            <a:r>
              <a:rPr lang="en-US" altLang="zh-CN" sz="3600" dirty="0" smtClean="0">
                <a:solidFill>
                  <a:schemeClr val="bg1"/>
                </a:solidFill>
              </a:rPr>
              <a:t>). </a:t>
            </a:r>
            <a:endParaRPr lang="en-US" altLang="zh-CN" sz="3600" i="1"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4030036" y="149871"/>
            <a:ext cx="7894157" cy="4422129"/>
          </a:xfrm>
          <a:prstGeom prst="rect">
            <a:avLst/>
          </a:prstGeom>
        </p:spPr>
      </p:pic>
      <p:sp>
        <p:nvSpPr>
          <p:cNvPr id="7" name="標題 5"/>
          <p:cNvSpPr txBox="1">
            <a:spLocks/>
          </p:cNvSpPr>
          <p:nvPr/>
        </p:nvSpPr>
        <p:spPr>
          <a:xfrm>
            <a:off x="248652" y="549443"/>
            <a:ext cx="3709737" cy="4221078"/>
          </a:xfrm>
          <a:prstGeom prst="rect">
            <a:avLst/>
          </a:prstGeom>
        </p:spPr>
        <p:txBody>
          <a:bodyPr vert="horz" lIns="91440" tIns="45720" rIns="91440" bIns="45720" rtlCol="0" anchor="ctr">
            <a:normAutofit fontScale="9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pPr>
            <a:r>
              <a:rPr lang="en-US" altLang="zh-CN" sz="3600" dirty="0" smtClean="0">
                <a:solidFill>
                  <a:schemeClr val="bg1"/>
                </a:solidFill>
              </a:rPr>
              <a:t>During </a:t>
            </a:r>
            <a:r>
              <a:rPr lang="en-US" altLang="zh-CN" sz="3600" dirty="0">
                <a:solidFill>
                  <a:schemeClr val="bg1"/>
                </a:solidFill>
              </a:rPr>
              <a:t>the Qing, Tibetan Buddhism also remained the major religion of the Mongols under Qing rule (1635–1912), </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23214234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52663" y="1136984"/>
            <a:ext cx="7080584" cy="559468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In 1912, following the fall of the Qing Dynasty, Tibet became de facto independent under the 13th Dalai Lama government based in Lhasa, maintaining the current territory of what is now called the Tibetan Autonomous Region</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
        <p:nvSpPr>
          <p:cNvPr id="5" name="標題 1"/>
          <p:cNvSpPr>
            <a:spLocks noGrp="1"/>
          </p:cNvSpPr>
          <p:nvPr>
            <p:ph type="title"/>
          </p:nvPr>
        </p:nvSpPr>
        <p:spPr>
          <a:xfrm>
            <a:off x="675864" y="192506"/>
            <a:ext cx="6657383" cy="1215190"/>
          </a:xfrm>
          <a:ln w="25400">
            <a:noFill/>
          </a:ln>
        </p:spPr>
        <p:txBody>
          <a:bodyPr>
            <a:normAutofit/>
          </a:bodyPr>
          <a:lstStyle/>
          <a:p>
            <a:pPr marL="571500" indent="-571500">
              <a:lnSpc>
                <a:spcPct val="100000"/>
              </a:lnSpc>
              <a:buFont typeface="Wingdings" panose="05000000000000000000" pitchFamily="2" charset="2"/>
              <a:buChar char="Ø"/>
            </a:pPr>
            <a:r>
              <a:rPr lang="en-US" altLang="zh-CN" sz="4000" b="1" u="sng" dirty="0">
                <a:solidFill>
                  <a:schemeClr val="bg1"/>
                </a:solidFill>
                <a:latin typeface="+mn-lt"/>
                <a:ea typeface="+mn-ea"/>
                <a:cs typeface="+mn-cs"/>
              </a:rPr>
              <a:t>20th </a:t>
            </a:r>
            <a:r>
              <a:rPr lang="en-US" altLang="zh-CN" sz="4000" b="1" u="sng" dirty="0" smtClean="0">
                <a:solidFill>
                  <a:schemeClr val="bg1"/>
                </a:solidFill>
                <a:latin typeface="+mn-lt"/>
                <a:ea typeface="+mn-ea"/>
                <a:cs typeface="+mn-cs"/>
              </a:rPr>
              <a:t>Century</a:t>
            </a:r>
            <a:endParaRPr lang="zh-CN" altLang="en-US" sz="4000" b="1" u="sng" dirty="0">
              <a:solidFill>
                <a:schemeClr val="bg1"/>
              </a:solidFill>
              <a:latin typeface="+mn-lt"/>
              <a:ea typeface="+mn-ea"/>
              <a:cs typeface="+mn-cs"/>
            </a:endParaRPr>
          </a:p>
        </p:txBody>
      </p:sp>
      <p:pic>
        <p:nvPicPr>
          <p:cNvPr id="6" name="圖片 5"/>
          <p:cNvPicPr>
            <a:picLocks noChangeAspect="1"/>
          </p:cNvPicPr>
          <p:nvPr/>
        </p:nvPicPr>
        <p:blipFill>
          <a:blip r:embed="rId3"/>
          <a:stretch>
            <a:fillRect/>
          </a:stretch>
        </p:blipFill>
        <p:spPr>
          <a:xfrm>
            <a:off x="7946858" y="1623312"/>
            <a:ext cx="4109084" cy="4770316"/>
          </a:xfrm>
          <a:prstGeom prst="rect">
            <a:avLst/>
          </a:prstGeom>
        </p:spPr>
      </p:pic>
    </p:spTree>
    <p:extLst>
      <p:ext uri="{BB962C8B-B14F-4D97-AF65-F5344CB8AC3E}">
        <p14:creationId xmlns:p14="http://schemas.microsoft.com/office/powerpoint/2010/main" val="16292959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300789" y="252664"/>
            <a:ext cx="8789069" cy="623837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40000"/>
              </a:lnSpc>
            </a:pPr>
            <a:r>
              <a:rPr lang="en-US" altLang="zh-CN" sz="3200" dirty="0" smtClean="0">
                <a:solidFill>
                  <a:schemeClr val="bg1"/>
                </a:solidFill>
                <a:latin typeface="+mn-lt"/>
                <a:ea typeface="+mn-ea"/>
                <a:cs typeface="+mn-cs"/>
              </a:rPr>
              <a:t>During </a:t>
            </a:r>
            <a:r>
              <a:rPr lang="en-US" altLang="zh-CN" sz="3200" dirty="0">
                <a:solidFill>
                  <a:schemeClr val="bg1"/>
                </a:solidFill>
                <a:latin typeface="+mn-lt"/>
                <a:ea typeface="+mn-ea"/>
                <a:cs typeface="+mn-cs"/>
              </a:rPr>
              <a:t>the Republic of China (1912–1949), the "Chinese Tantric Buddhist Revival Movement"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密</a:t>
            </a:r>
            <a:r>
              <a:rPr lang="zh-CN" altLang="en-US" sz="3200" dirty="0">
                <a:solidFill>
                  <a:schemeClr val="bg1"/>
                </a:solidFill>
                <a:latin typeface="+mn-lt"/>
                <a:ea typeface="+mn-ea"/>
                <a:cs typeface="+mn-cs"/>
              </a:rPr>
              <a:t>教復興運動</a:t>
            </a:r>
            <a:r>
              <a:rPr lang="en-US" altLang="zh-CN" sz="3200" dirty="0">
                <a:solidFill>
                  <a:schemeClr val="bg1"/>
                </a:solidFill>
                <a:latin typeface="+mn-lt"/>
                <a:ea typeface="+mn-ea"/>
                <a:cs typeface="+mn-cs"/>
              </a:rPr>
              <a:t>) took place, and important figures such as </a:t>
            </a:r>
            <a:r>
              <a:rPr lang="en-US" altLang="zh-CN" sz="3200" dirty="0" err="1">
                <a:solidFill>
                  <a:schemeClr val="bg1"/>
                </a:solidFill>
                <a:latin typeface="+mn-lt"/>
                <a:ea typeface="+mn-ea"/>
                <a:cs typeface="+mn-cs"/>
              </a:rPr>
              <a:t>Nenghai</a:t>
            </a:r>
            <a:r>
              <a:rPr lang="en-US" altLang="zh-CN" sz="3200" dirty="0">
                <a:solidFill>
                  <a:schemeClr val="bg1"/>
                </a:solidFill>
                <a:latin typeface="+mn-lt"/>
                <a:ea typeface="+mn-ea"/>
                <a:cs typeface="+mn-cs"/>
              </a:rPr>
              <a:t> (</a:t>
            </a:r>
            <a:r>
              <a:rPr lang="zh-CN" altLang="en-US" sz="3200" dirty="0">
                <a:solidFill>
                  <a:schemeClr val="bg1"/>
                </a:solidFill>
                <a:latin typeface="+mn-lt"/>
                <a:ea typeface="+mn-ea"/>
                <a:cs typeface="+mn-cs"/>
              </a:rPr>
              <a:t>能海喇嘛</a:t>
            </a:r>
            <a:r>
              <a:rPr lang="en-US" altLang="zh-CN" sz="3200" dirty="0">
                <a:solidFill>
                  <a:schemeClr val="bg1"/>
                </a:solidFill>
                <a:latin typeface="+mn-lt"/>
                <a:ea typeface="+mn-ea"/>
                <a:cs typeface="+mn-cs"/>
              </a:rPr>
              <a:t>, 1886–1967) and Master </a:t>
            </a:r>
            <a:r>
              <a:rPr lang="en-US" altLang="zh-CN" sz="3200" dirty="0" err="1">
                <a:solidFill>
                  <a:schemeClr val="bg1"/>
                </a:solidFill>
                <a:latin typeface="+mn-lt"/>
                <a:ea typeface="+mn-ea"/>
                <a:cs typeface="+mn-cs"/>
              </a:rPr>
              <a:t>Fazun</a:t>
            </a:r>
            <a:r>
              <a:rPr lang="en-US" altLang="zh-CN" sz="3200" dirty="0">
                <a:solidFill>
                  <a:schemeClr val="bg1"/>
                </a:solidFill>
                <a:latin typeface="+mn-lt"/>
                <a:ea typeface="+mn-ea"/>
                <a:cs typeface="+mn-cs"/>
              </a:rPr>
              <a:t> (</a:t>
            </a:r>
            <a:r>
              <a:rPr lang="zh-CN" altLang="en-US" sz="3200" dirty="0">
                <a:solidFill>
                  <a:schemeClr val="bg1"/>
                </a:solidFill>
                <a:latin typeface="+mn-lt"/>
                <a:ea typeface="+mn-ea"/>
                <a:cs typeface="+mn-cs"/>
              </a:rPr>
              <a:t>法尊</a:t>
            </a:r>
            <a:r>
              <a:rPr lang="en-US" altLang="zh-CN" sz="3200" dirty="0">
                <a:solidFill>
                  <a:schemeClr val="bg1"/>
                </a:solidFill>
                <a:latin typeface="+mn-lt"/>
                <a:ea typeface="+mn-ea"/>
                <a:cs typeface="+mn-cs"/>
              </a:rPr>
              <a:t>, 1902–1980) promoted Tibetan Buddhism and translated Tibetan works into Chinese</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This movement was severely damaged during the cultural revolution, however. </a:t>
            </a:r>
            <a:endParaRPr lang="en-US" altLang="zh-CN" sz="3200"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9553074" y="63291"/>
            <a:ext cx="2505772" cy="3721591"/>
          </a:xfrm>
          <a:prstGeom prst="rect">
            <a:avLst/>
          </a:prstGeom>
        </p:spPr>
      </p:pic>
      <p:pic>
        <p:nvPicPr>
          <p:cNvPr id="4" name="圖片 3"/>
          <p:cNvPicPr>
            <a:picLocks noChangeAspect="1"/>
          </p:cNvPicPr>
          <p:nvPr/>
        </p:nvPicPr>
        <p:blipFill>
          <a:blip r:embed="rId4"/>
          <a:stretch>
            <a:fillRect/>
          </a:stretch>
        </p:blipFill>
        <p:spPr>
          <a:xfrm>
            <a:off x="9406133" y="4245577"/>
            <a:ext cx="2652713" cy="2050949"/>
          </a:xfrm>
          <a:prstGeom prst="rect">
            <a:avLst/>
          </a:prstGeom>
        </p:spPr>
      </p:pic>
      <p:sp>
        <p:nvSpPr>
          <p:cNvPr id="7" name="標題 5"/>
          <p:cNvSpPr txBox="1">
            <a:spLocks/>
          </p:cNvSpPr>
          <p:nvPr/>
        </p:nvSpPr>
        <p:spPr>
          <a:xfrm>
            <a:off x="9622761" y="3612742"/>
            <a:ext cx="3527754" cy="56147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2800" dirty="0" smtClean="0">
                <a:solidFill>
                  <a:schemeClr val="bg1"/>
                </a:solidFill>
                <a:latin typeface="+mn-lt"/>
                <a:ea typeface="+mn-ea"/>
                <a:cs typeface="+mn-cs"/>
              </a:rPr>
              <a:t>Master </a:t>
            </a:r>
            <a:r>
              <a:rPr lang="en-US" altLang="zh-CN" sz="2800" dirty="0" err="1" smtClean="0">
                <a:solidFill>
                  <a:schemeClr val="bg1"/>
                </a:solidFill>
                <a:latin typeface="+mn-lt"/>
                <a:ea typeface="+mn-ea"/>
                <a:cs typeface="+mn-cs"/>
              </a:rPr>
              <a:t>Nenghai</a:t>
            </a:r>
            <a:r>
              <a:rPr lang="en-US" altLang="zh-CN" sz="3200" dirty="0" smtClean="0">
                <a:solidFill>
                  <a:schemeClr val="bg1"/>
                </a:solidFill>
                <a:latin typeface="+mn-lt"/>
                <a:ea typeface="+mn-ea"/>
                <a:cs typeface="+mn-cs"/>
              </a:rPr>
              <a:t> </a:t>
            </a:r>
          </a:p>
        </p:txBody>
      </p:sp>
      <p:sp>
        <p:nvSpPr>
          <p:cNvPr id="8" name="標題 5"/>
          <p:cNvSpPr txBox="1">
            <a:spLocks/>
          </p:cNvSpPr>
          <p:nvPr/>
        </p:nvSpPr>
        <p:spPr>
          <a:xfrm>
            <a:off x="9652841" y="6295397"/>
            <a:ext cx="3527754" cy="56147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2800" dirty="0" smtClean="0">
                <a:solidFill>
                  <a:schemeClr val="bg1"/>
                </a:solidFill>
                <a:latin typeface="+mn-lt"/>
                <a:ea typeface="+mn-ea"/>
                <a:cs typeface="+mn-cs"/>
              </a:rPr>
              <a:t>Master </a:t>
            </a:r>
            <a:r>
              <a:rPr lang="en-US" altLang="zh-CN" sz="2800" dirty="0" err="1" smtClean="0">
                <a:solidFill>
                  <a:schemeClr val="bg1"/>
                </a:solidFill>
                <a:latin typeface="+mn-lt"/>
                <a:ea typeface="+mn-ea"/>
                <a:cs typeface="+mn-cs"/>
              </a:rPr>
              <a:t>Fazun</a:t>
            </a:r>
            <a:r>
              <a:rPr lang="en-US" altLang="zh-CN" sz="3200" dirty="0" smtClean="0">
                <a:solidFill>
                  <a:schemeClr val="bg1"/>
                </a:solidFill>
                <a:latin typeface="+mn-lt"/>
                <a:ea typeface="+mn-ea"/>
                <a:cs typeface="+mn-cs"/>
              </a:rPr>
              <a:t> </a:t>
            </a:r>
          </a:p>
        </p:txBody>
      </p:sp>
    </p:spTree>
    <p:extLst>
      <p:ext uri="{BB962C8B-B14F-4D97-AF65-F5344CB8AC3E}">
        <p14:creationId xmlns:p14="http://schemas.microsoft.com/office/powerpoint/2010/main" val="6109658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89548" y="385011"/>
            <a:ext cx="11151268" cy="620227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200" dirty="0">
                <a:solidFill>
                  <a:schemeClr val="bg1"/>
                </a:solidFill>
                <a:latin typeface="+mn-lt"/>
                <a:ea typeface="+mn-ea"/>
                <a:cs typeface="+mn-cs"/>
              </a:rPr>
              <a:t>After the Battle of </a:t>
            </a:r>
            <a:r>
              <a:rPr lang="en-US" altLang="zh-CN" sz="3200" dirty="0" err="1" smtClean="0">
                <a:solidFill>
                  <a:schemeClr val="bg1"/>
                </a:solidFill>
                <a:latin typeface="+mn-lt"/>
                <a:ea typeface="+mn-ea"/>
                <a:cs typeface="+mn-cs"/>
              </a:rPr>
              <a:t>Chamdo</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昌都戰役</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Tibet was annexed by the Chinese People's Republic in 1950. In 1959 the 14th Dalai Lama and a great number of clergy fled the country, to settle in India and other </a:t>
            </a:r>
            <a:r>
              <a:rPr lang="en-US" altLang="zh-CN" sz="3200" dirty="0" err="1">
                <a:solidFill>
                  <a:schemeClr val="bg1"/>
                </a:solidFill>
                <a:latin typeface="+mn-lt"/>
                <a:ea typeface="+mn-ea"/>
                <a:cs typeface="+mn-cs"/>
              </a:rPr>
              <a:t>neighbouring</a:t>
            </a:r>
            <a:r>
              <a:rPr lang="en-US" altLang="zh-CN" sz="3200" dirty="0">
                <a:solidFill>
                  <a:schemeClr val="bg1"/>
                </a:solidFill>
                <a:latin typeface="+mn-lt"/>
                <a:ea typeface="+mn-ea"/>
                <a:cs typeface="+mn-cs"/>
              </a:rPr>
              <a:t> countries. The events of the Cultural Revolution (1966–76) saw religion as one of the main political targets of the Chinese Communist Party, and most of the several thousand temples and monasteries in Tibet were destroyed, with many monks and lamas </a:t>
            </a:r>
            <a:r>
              <a:rPr lang="en-US" altLang="zh-CN" sz="3200" dirty="0" smtClean="0">
                <a:solidFill>
                  <a:schemeClr val="bg1"/>
                </a:solidFill>
                <a:latin typeface="+mn-lt"/>
                <a:ea typeface="+mn-ea"/>
                <a:cs typeface="+mn-cs"/>
              </a:rPr>
              <a:t>imprisoned. </a:t>
            </a:r>
          </a:p>
        </p:txBody>
      </p:sp>
    </p:spTree>
    <p:extLst>
      <p:ext uri="{BB962C8B-B14F-4D97-AF65-F5344CB8AC3E}">
        <p14:creationId xmlns:p14="http://schemas.microsoft.com/office/powerpoint/2010/main" val="30541838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5"/>
          <p:cNvSpPr txBox="1">
            <a:spLocks/>
          </p:cNvSpPr>
          <p:nvPr/>
        </p:nvSpPr>
        <p:spPr>
          <a:xfrm>
            <a:off x="609102" y="48127"/>
            <a:ext cx="11362319" cy="691214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During </a:t>
            </a:r>
            <a:r>
              <a:rPr lang="en-US" altLang="zh-CN" sz="3600" dirty="0">
                <a:solidFill>
                  <a:schemeClr val="bg1"/>
                </a:solidFill>
                <a:latin typeface="+mn-lt"/>
                <a:ea typeface="+mn-ea"/>
                <a:cs typeface="+mn-cs"/>
              </a:rPr>
              <a:t>this time, private religious expression, as well as Tibetan cultural traditions, were suppressed. Much of the Tibetan textual heritage and institutions were destroyed, and monks and nuns were forced to </a:t>
            </a:r>
            <a:r>
              <a:rPr lang="en-US" altLang="zh-CN" sz="3600" dirty="0" smtClean="0">
                <a:solidFill>
                  <a:schemeClr val="bg1"/>
                </a:solidFill>
                <a:latin typeface="+mn-lt"/>
                <a:ea typeface="+mn-ea"/>
                <a:cs typeface="+mn-cs"/>
              </a:rPr>
              <a:t>disrobe. Outside </a:t>
            </a:r>
            <a:r>
              <a:rPr lang="en-US" altLang="zh-CN" sz="3600" dirty="0">
                <a:solidFill>
                  <a:schemeClr val="bg1"/>
                </a:solidFill>
                <a:latin typeface="+mn-lt"/>
                <a:ea typeface="+mn-ea"/>
                <a:cs typeface="+mn-cs"/>
              </a:rPr>
              <a:t>of Tibet, however, there was a renewed interest in Tibetan Buddhism in places such as Nepal and Bhutan, while the spread of Tibetan Buddhism in the Western world was accomplished by many of the refugee Tibetan Lamas who escaped Tibet</a:t>
            </a:r>
            <a:r>
              <a:rPr lang="en-US" altLang="zh-CN" sz="3600" dirty="0" smtClean="0">
                <a:solidFill>
                  <a:schemeClr val="bg1"/>
                </a:solidFill>
                <a:latin typeface="+mn-lt"/>
                <a:ea typeface="+mn-ea"/>
                <a:cs typeface="+mn-cs"/>
              </a:rPr>
              <a:t>.</a:t>
            </a:r>
          </a:p>
        </p:txBody>
      </p:sp>
    </p:spTree>
    <p:extLst>
      <p:ext uri="{BB962C8B-B14F-4D97-AF65-F5344CB8AC3E}">
        <p14:creationId xmlns:p14="http://schemas.microsoft.com/office/powerpoint/2010/main" val="14481061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92612" y="436350"/>
            <a:ext cx="10853530" cy="609410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200"/>
              </a:spcAft>
            </a:pPr>
            <a:r>
              <a:rPr lang="en-US" altLang="zh-CN" sz="3600" dirty="0">
                <a:solidFill>
                  <a:schemeClr val="bg1"/>
                </a:solidFill>
                <a:latin typeface="+mn-lt"/>
                <a:ea typeface="+mn-ea"/>
                <a:cs typeface="+mn-cs"/>
              </a:rPr>
              <a:t>After the liberalization policies in China during the 1980s, the religion began to recover with some temples and monasteries being reconstructed</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Tibetan Buddhism is now an influential religion among educated Chinese, and also in Taiwan</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However, the Chinese government retains strict control over Tibetan </a:t>
            </a:r>
            <a:r>
              <a:rPr lang="en-US" altLang="zh-CN" sz="3600" dirty="0" smtClean="0">
                <a:solidFill>
                  <a:schemeClr val="bg1"/>
                </a:solidFill>
                <a:latin typeface="+mn-lt"/>
                <a:ea typeface="+mn-ea"/>
                <a:cs typeface="+mn-cs"/>
              </a:rPr>
              <a:t>Buddhist Institutions in the PRC. </a:t>
            </a:r>
            <a:r>
              <a:rPr lang="en-US" altLang="zh-CN" sz="3600" dirty="0">
                <a:solidFill>
                  <a:schemeClr val="bg1"/>
                </a:solidFill>
                <a:latin typeface="+mn-lt"/>
                <a:ea typeface="+mn-ea"/>
                <a:cs typeface="+mn-cs"/>
              </a:rPr>
              <a:t>Quotas on the number of monks and nuns are maintained, and their activities are closely supervised.</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4172114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88758" y="4950995"/>
            <a:ext cx="11381874" cy="201618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200" dirty="0" smtClean="0">
                <a:solidFill>
                  <a:schemeClr val="bg1"/>
                </a:solidFill>
                <a:latin typeface="+mn-lt"/>
                <a:ea typeface="+mn-ea"/>
                <a:cs typeface="+mn-cs"/>
              </a:rPr>
              <a:t>Kalmykia </a:t>
            </a:r>
            <a:r>
              <a:rPr lang="en-US" altLang="zh-CN" sz="3200" dirty="0">
                <a:solidFill>
                  <a:schemeClr val="bg1"/>
                </a:solidFill>
                <a:latin typeface="+mn-lt"/>
                <a:ea typeface="+mn-ea"/>
                <a:cs typeface="+mn-cs"/>
              </a:rPr>
              <a:t>(on the north-west shore of the Caspian), Siberia (Tuva and Buryatia), </a:t>
            </a:r>
            <a:r>
              <a:rPr lang="en-US" altLang="zh-CN" sz="3200" dirty="0" smtClean="0">
                <a:solidFill>
                  <a:schemeClr val="bg1"/>
                </a:solidFill>
                <a:latin typeface="+mn-lt"/>
                <a:ea typeface="+mn-ea"/>
                <a:cs typeface="+mn-cs"/>
              </a:rPr>
              <a:t>the Russian Far East and northeast China. It is the state religion of Bhutan. </a:t>
            </a:r>
          </a:p>
        </p:txBody>
      </p:sp>
      <p:sp>
        <p:nvSpPr>
          <p:cNvPr id="5" name="標題 5"/>
          <p:cNvSpPr txBox="1">
            <a:spLocks/>
          </p:cNvSpPr>
          <p:nvPr/>
        </p:nvSpPr>
        <p:spPr>
          <a:xfrm>
            <a:off x="174458" y="88731"/>
            <a:ext cx="10677465" cy="9364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20000"/>
              </a:lnSpc>
              <a:buFont typeface="Wingdings" panose="05000000000000000000" pitchFamily="2" charset="2"/>
              <a:buChar char="Ø"/>
            </a:pPr>
            <a:r>
              <a:rPr lang="en-US" altLang="zh-CN" sz="3600" b="1" u="sng" dirty="0">
                <a:solidFill>
                  <a:schemeClr val="bg1"/>
                </a:solidFill>
                <a:latin typeface="+mn-lt"/>
                <a:ea typeface="+mn-ea"/>
                <a:cs typeface="+mn-cs"/>
              </a:rPr>
              <a:t>21st </a:t>
            </a:r>
            <a:r>
              <a:rPr lang="en-US" altLang="zh-CN" sz="3600" b="1" u="sng" dirty="0" smtClean="0">
                <a:solidFill>
                  <a:schemeClr val="bg1"/>
                </a:solidFill>
                <a:latin typeface="+mn-lt"/>
                <a:ea typeface="+mn-ea"/>
                <a:cs typeface="+mn-cs"/>
              </a:rPr>
              <a:t>century</a:t>
            </a:r>
            <a:endParaRPr lang="en-US" altLang="zh-CN" sz="3600" b="1" u="sng" dirty="0">
              <a:solidFill>
                <a:schemeClr val="bg1"/>
              </a:solidFill>
              <a:latin typeface="+mn-lt"/>
              <a:ea typeface="+mn-ea"/>
              <a:cs typeface="+mn-cs"/>
            </a:endParaRPr>
          </a:p>
        </p:txBody>
      </p:sp>
      <p:pic>
        <p:nvPicPr>
          <p:cNvPr id="3" name="圖片 2"/>
          <p:cNvPicPr>
            <a:picLocks noChangeAspect="1"/>
          </p:cNvPicPr>
          <p:nvPr/>
        </p:nvPicPr>
        <p:blipFill>
          <a:blip r:embed="rId3"/>
          <a:stretch>
            <a:fillRect/>
          </a:stretch>
        </p:blipFill>
        <p:spPr>
          <a:xfrm>
            <a:off x="3946585" y="88731"/>
            <a:ext cx="8158162" cy="4862264"/>
          </a:xfrm>
          <a:prstGeom prst="rect">
            <a:avLst/>
          </a:prstGeom>
        </p:spPr>
      </p:pic>
      <p:sp>
        <p:nvSpPr>
          <p:cNvPr id="6" name="標題 5"/>
          <p:cNvSpPr txBox="1">
            <a:spLocks/>
          </p:cNvSpPr>
          <p:nvPr/>
        </p:nvSpPr>
        <p:spPr>
          <a:xfrm>
            <a:off x="98030" y="1070197"/>
            <a:ext cx="3884424" cy="41976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200" dirty="0">
                <a:solidFill>
                  <a:schemeClr val="bg1"/>
                </a:solidFill>
                <a:latin typeface="+mn-lt"/>
                <a:ea typeface="+mn-ea"/>
                <a:cs typeface="+mn-cs"/>
              </a:rPr>
              <a:t>Today, Tibetan Buddhism is adhered to widely in the Tibetan Plateau, Mongolia, northern </a:t>
            </a:r>
            <a:r>
              <a:rPr lang="en-US" altLang="zh-CN" sz="3200" dirty="0" smtClean="0">
                <a:solidFill>
                  <a:schemeClr val="bg1"/>
                </a:solidFill>
                <a:latin typeface="+mn-lt"/>
                <a:ea typeface="+mn-ea"/>
                <a:cs typeface="+mn-cs"/>
              </a:rPr>
              <a:t>Nepal,</a:t>
            </a:r>
          </a:p>
        </p:txBody>
      </p:sp>
    </p:spTree>
    <p:extLst>
      <p:ext uri="{BB962C8B-B14F-4D97-AF65-F5344CB8AC3E}">
        <p14:creationId xmlns:p14="http://schemas.microsoft.com/office/powerpoint/2010/main" val="41833084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07416" y="409074"/>
            <a:ext cx="5219350" cy="620881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2600" dirty="0" smtClean="0">
                <a:solidFill>
                  <a:schemeClr val="bg1"/>
                </a:solidFill>
                <a:latin typeface="+mn-lt"/>
                <a:ea typeface="+mn-ea"/>
                <a:cs typeface="+mn-cs"/>
              </a:rPr>
              <a:t>The </a:t>
            </a:r>
            <a:r>
              <a:rPr lang="en-US" altLang="zh-CN" sz="2600" dirty="0">
                <a:solidFill>
                  <a:schemeClr val="bg1"/>
                </a:solidFill>
                <a:latin typeface="+mn-lt"/>
                <a:ea typeface="+mn-ea"/>
                <a:cs typeface="+mn-cs"/>
              </a:rPr>
              <a:t>Indian regions of </a:t>
            </a:r>
            <a:r>
              <a:rPr lang="en-US" altLang="zh-CN" sz="2600" u="sng" dirty="0">
                <a:solidFill>
                  <a:schemeClr val="bg1"/>
                </a:solidFill>
                <a:latin typeface="+mn-lt"/>
                <a:ea typeface="+mn-ea"/>
                <a:cs typeface="+mn-cs"/>
              </a:rPr>
              <a:t>Sikkim</a:t>
            </a:r>
            <a:r>
              <a:rPr lang="en-US" altLang="zh-CN" sz="2600" dirty="0">
                <a:solidFill>
                  <a:schemeClr val="bg1"/>
                </a:solidFill>
                <a:latin typeface="+mn-lt"/>
                <a:ea typeface="+mn-ea"/>
                <a:cs typeface="+mn-cs"/>
              </a:rPr>
              <a:t> and </a:t>
            </a:r>
            <a:r>
              <a:rPr lang="en-US" altLang="zh-CN" sz="2600" u="sng" dirty="0" err="1">
                <a:solidFill>
                  <a:schemeClr val="bg1"/>
                </a:solidFill>
                <a:latin typeface="+mn-lt"/>
                <a:ea typeface="+mn-ea"/>
                <a:cs typeface="+mn-cs"/>
              </a:rPr>
              <a:t>Ladakh</a:t>
            </a:r>
            <a:r>
              <a:rPr lang="en-US" altLang="zh-CN" sz="2600" dirty="0">
                <a:solidFill>
                  <a:schemeClr val="bg1"/>
                </a:solidFill>
                <a:latin typeface="+mn-lt"/>
                <a:ea typeface="+mn-ea"/>
                <a:cs typeface="+mn-cs"/>
              </a:rPr>
              <a:t>, both formerly independent kingdoms, are also home to significant Tibetan Buddhist populations, as are the Indian states of </a:t>
            </a:r>
            <a:r>
              <a:rPr lang="en-US" altLang="zh-CN" sz="2600" u="sng" dirty="0">
                <a:solidFill>
                  <a:schemeClr val="bg1"/>
                </a:solidFill>
                <a:latin typeface="+mn-lt"/>
                <a:ea typeface="+mn-ea"/>
                <a:cs typeface="+mn-cs"/>
              </a:rPr>
              <a:t>Himachal Pradesh</a:t>
            </a:r>
            <a:r>
              <a:rPr lang="en-US" altLang="zh-CN" sz="2600" dirty="0">
                <a:solidFill>
                  <a:schemeClr val="bg1"/>
                </a:solidFill>
                <a:latin typeface="+mn-lt"/>
                <a:ea typeface="+mn-ea"/>
                <a:cs typeface="+mn-cs"/>
              </a:rPr>
              <a:t> (which includes </a:t>
            </a:r>
            <a:r>
              <a:rPr lang="en-US" altLang="zh-CN" sz="2600" dirty="0" err="1">
                <a:solidFill>
                  <a:schemeClr val="bg1"/>
                </a:solidFill>
                <a:latin typeface="+mn-lt"/>
                <a:ea typeface="+mn-ea"/>
                <a:cs typeface="+mn-cs"/>
              </a:rPr>
              <a:t>Dharamshala</a:t>
            </a:r>
            <a:r>
              <a:rPr lang="en-US" altLang="zh-CN" sz="2600" dirty="0">
                <a:solidFill>
                  <a:schemeClr val="bg1"/>
                </a:solidFill>
                <a:latin typeface="+mn-lt"/>
                <a:ea typeface="+mn-ea"/>
                <a:cs typeface="+mn-cs"/>
              </a:rPr>
              <a:t> and the district of </a:t>
            </a:r>
            <a:r>
              <a:rPr lang="en-US" altLang="zh-CN" sz="2600" dirty="0" err="1">
                <a:solidFill>
                  <a:schemeClr val="bg1"/>
                </a:solidFill>
                <a:latin typeface="+mn-lt"/>
                <a:ea typeface="+mn-ea"/>
                <a:cs typeface="+mn-cs"/>
              </a:rPr>
              <a:t>Lahaul-Spiti</a:t>
            </a:r>
            <a:r>
              <a:rPr lang="en-US" altLang="zh-CN" sz="2600" dirty="0">
                <a:solidFill>
                  <a:schemeClr val="bg1"/>
                </a:solidFill>
                <a:latin typeface="+mn-lt"/>
                <a:ea typeface="+mn-ea"/>
                <a:cs typeface="+mn-cs"/>
              </a:rPr>
              <a:t>), </a:t>
            </a:r>
            <a:r>
              <a:rPr lang="en-US" altLang="zh-CN" sz="2600" u="sng" dirty="0">
                <a:solidFill>
                  <a:schemeClr val="bg1"/>
                </a:solidFill>
                <a:latin typeface="+mn-lt"/>
                <a:ea typeface="+mn-ea"/>
                <a:cs typeface="+mn-cs"/>
              </a:rPr>
              <a:t>West Bengal</a:t>
            </a:r>
            <a:r>
              <a:rPr lang="en-US" altLang="zh-CN" sz="2600" dirty="0">
                <a:solidFill>
                  <a:schemeClr val="bg1"/>
                </a:solidFill>
                <a:latin typeface="+mn-lt"/>
                <a:ea typeface="+mn-ea"/>
                <a:cs typeface="+mn-cs"/>
              </a:rPr>
              <a:t> (the hill stations of Darjeeling and </a:t>
            </a:r>
            <a:r>
              <a:rPr lang="en-US" altLang="zh-CN" sz="2600" dirty="0" err="1">
                <a:solidFill>
                  <a:schemeClr val="bg1"/>
                </a:solidFill>
                <a:latin typeface="+mn-lt"/>
                <a:ea typeface="+mn-ea"/>
                <a:cs typeface="+mn-cs"/>
              </a:rPr>
              <a:t>Kalimpong</a:t>
            </a:r>
            <a:r>
              <a:rPr lang="en-US" altLang="zh-CN" sz="2600" dirty="0">
                <a:solidFill>
                  <a:schemeClr val="bg1"/>
                </a:solidFill>
                <a:latin typeface="+mn-lt"/>
                <a:ea typeface="+mn-ea"/>
                <a:cs typeface="+mn-cs"/>
              </a:rPr>
              <a:t>) and </a:t>
            </a:r>
            <a:r>
              <a:rPr lang="en-US" altLang="zh-CN" sz="2600" u="sng" dirty="0">
                <a:solidFill>
                  <a:schemeClr val="bg1"/>
                </a:solidFill>
                <a:latin typeface="+mn-lt"/>
                <a:ea typeface="+mn-ea"/>
                <a:cs typeface="+mn-cs"/>
              </a:rPr>
              <a:t>Arunachal Pradesh</a:t>
            </a:r>
            <a:r>
              <a:rPr lang="en-US" altLang="zh-CN" sz="2600" dirty="0">
                <a:solidFill>
                  <a:schemeClr val="bg1"/>
                </a:solidFill>
                <a:latin typeface="+mn-lt"/>
                <a:ea typeface="+mn-ea"/>
                <a:cs typeface="+mn-cs"/>
              </a:rPr>
              <a:t>. Religious communities, refugee centers and monasteries have also been established in South India.</a:t>
            </a:r>
            <a:endParaRPr lang="en-US" altLang="zh-CN" sz="2600" dirty="0" smtClean="0">
              <a:solidFill>
                <a:schemeClr val="bg1"/>
              </a:solidFill>
              <a:latin typeface="+mn-lt"/>
              <a:ea typeface="+mn-ea"/>
              <a:cs typeface="+mn-cs"/>
            </a:endParaRPr>
          </a:p>
        </p:txBody>
      </p:sp>
      <p:pic>
        <p:nvPicPr>
          <p:cNvPr id="6" name="圖片 5"/>
          <p:cNvPicPr>
            <a:picLocks noChangeAspect="1"/>
          </p:cNvPicPr>
          <p:nvPr/>
        </p:nvPicPr>
        <p:blipFill>
          <a:blip r:embed="rId3"/>
          <a:stretch>
            <a:fillRect/>
          </a:stretch>
        </p:blipFill>
        <p:spPr>
          <a:xfrm>
            <a:off x="5580025" y="84483"/>
            <a:ext cx="6528288" cy="6858000"/>
          </a:xfrm>
          <a:prstGeom prst="rect">
            <a:avLst/>
          </a:prstGeom>
        </p:spPr>
      </p:pic>
    </p:spTree>
    <p:extLst>
      <p:ext uri="{BB962C8B-B14F-4D97-AF65-F5344CB8AC3E}">
        <p14:creationId xmlns:p14="http://schemas.microsoft.com/office/powerpoint/2010/main" val="12990312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778093" y="431642"/>
            <a:ext cx="10904570" cy="6094107"/>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Aft>
                <a:spcPts val="1200"/>
              </a:spcAft>
            </a:pPr>
            <a:r>
              <a:rPr lang="en-US" altLang="zh-CN" sz="3600" dirty="0">
                <a:solidFill>
                  <a:schemeClr val="bg1"/>
                </a:solidFill>
                <a:latin typeface="+mn-lt"/>
                <a:ea typeface="+mn-ea"/>
                <a:cs typeface="+mn-cs"/>
              </a:rPr>
              <a:t>In the wake of the Tibetan diaspora, Tibetan Buddhism has also gained adherents in the West and throughout the world. Tibetan Buddhist monasteries and centers were first established in Europe and North America in the 1960s, and most are now supported by non-Tibetan followers of Tibetan lamas. Some of these westerners went on to learn Tibetan, undertake extensive training in the traditional practices and have been recognized as lamas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Fully ordained Tibetan Buddhist Monks have also entered Western societies in other ways, such as working academia.</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17666541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1"/>
          <p:cNvSpPr>
            <a:spLocks noGrp="1"/>
          </p:cNvSpPr>
          <p:nvPr>
            <p:ph type="title"/>
          </p:nvPr>
        </p:nvSpPr>
        <p:spPr>
          <a:xfrm>
            <a:off x="2550694" y="445316"/>
            <a:ext cx="6719637" cy="1106366"/>
          </a:xfrm>
          <a:ln w="25400">
            <a:solidFill>
              <a:schemeClr val="bg1"/>
            </a:solidFill>
          </a:ln>
        </p:spPr>
        <p:txBody>
          <a:bodyPr>
            <a:normAutofit/>
          </a:bodyPr>
          <a:lstStyle/>
          <a:p>
            <a:pPr algn="ctr">
              <a:lnSpc>
                <a:spcPct val="120000"/>
              </a:lnSpc>
            </a:pPr>
            <a:r>
              <a:rPr lang="en-US" altLang="zh-CN" b="1" dirty="0" smtClean="0">
                <a:solidFill>
                  <a:schemeClr val="bg1"/>
                </a:solidFill>
                <a:latin typeface="+mn-lt"/>
                <a:ea typeface="+mn-ea"/>
                <a:cs typeface="+mn-cs"/>
              </a:rPr>
              <a:t>Tibetan Buddhist Canon</a:t>
            </a:r>
            <a:endParaRPr lang="zh-CN" altLang="en-US" dirty="0">
              <a:solidFill>
                <a:schemeClr val="bg1"/>
              </a:solidFill>
              <a:latin typeface="+mn-lt"/>
              <a:ea typeface="+mn-ea"/>
              <a:cs typeface="+mn-cs"/>
            </a:endParaRPr>
          </a:p>
        </p:txBody>
      </p:sp>
      <p:sp>
        <p:nvSpPr>
          <p:cNvPr id="4" name="標題 5"/>
          <p:cNvSpPr txBox="1">
            <a:spLocks/>
          </p:cNvSpPr>
          <p:nvPr/>
        </p:nvSpPr>
        <p:spPr>
          <a:xfrm>
            <a:off x="444049" y="1882433"/>
            <a:ext cx="11497294" cy="445820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10000"/>
              </a:lnSpc>
            </a:pPr>
            <a:r>
              <a:rPr lang="en-US" altLang="zh-CN" sz="3600" dirty="0">
                <a:solidFill>
                  <a:schemeClr val="bg1"/>
                </a:solidFill>
                <a:latin typeface="+mn-lt"/>
                <a:ea typeface="+mn-ea"/>
                <a:cs typeface="+mn-cs"/>
              </a:rPr>
              <a:t>The Tibetan Buddhist canon is a loosely defined list of sacred texts recognized by various sects of Tibetan Buddhism. In addition to </a:t>
            </a:r>
            <a:r>
              <a:rPr lang="en-US" altLang="zh-CN" sz="3600" dirty="0" err="1">
                <a:solidFill>
                  <a:schemeClr val="bg1"/>
                </a:solidFill>
                <a:latin typeface="+mn-lt"/>
                <a:ea typeface="+mn-ea"/>
                <a:cs typeface="+mn-cs"/>
              </a:rPr>
              <a:t>sutrayana</a:t>
            </a:r>
            <a:r>
              <a:rPr lang="en-US" altLang="zh-CN" sz="3600" dirty="0">
                <a:solidFill>
                  <a:schemeClr val="bg1"/>
                </a:solidFill>
                <a:latin typeface="+mn-lt"/>
                <a:ea typeface="+mn-ea"/>
                <a:cs typeface="+mn-cs"/>
              </a:rPr>
              <a:t> texts from Early Buddhist (mostly </a:t>
            </a:r>
            <a:r>
              <a:rPr lang="en-US" altLang="zh-CN" sz="3600" dirty="0" err="1">
                <a:solidFill>
                  <a:schemeClr val="bg1"/>
                </a:solidFill>
                <a:latin typeface="+mn-lt"/>
                <a:ea typeface="+mn-ea"/>
                <a:cs typeface="+mn-cs"/>
              </a:rPr>
              <a:t>Sarvastivada</a:t>
            </a:r>
            <a:r>
              <a:rPr lang="en-US" altLang="zh-CN" sz="3600" dirty="0">
                <a:solidFill>
                  <a:schemeClr val="bg1"/>
                </a:solidFill>
                <a:latin typeface="+mn-lt"/>
                <a:ea typeface="+mn-ea"/>
                <a:cs typeface="+mn-cs"/>
              </a:rPr>
              <a:t>) and Mahayana sources, the Tibetan canon includes tantric texts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Tibetan Canon underwent a final compilation in the 14th century by </a:t>
            </a:r>
            <a:r>
              <a:rPr lang="en-US" altLang="zh-CN" sz="3600" dirty="0" err="1">
                <a:solidFill>
                  <a:schemeClr val="bg1"/>
                </a:solidFill>
                <a:latin typeface="+mn-lt"/>
                <a:ea typeface="+mn-ea"/>
                <a:cs typeface="+mn-cs"/>
              </a:rPr>
              <a:t>Buton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Rinchen</a:t>
            </a:r>
            <a:r>
              <a:rPr lang="en-US" altLang="zh-CN" sz="3600" dirty="0">
                <a:solidFill>
                  <a:schemeClr val="bg1"/>
                </a:solidFill>
                <a:latin typeface="+mn-lt"/>
                <a:ea typeface="+mn-ea"/>
                <a:cs typeface="+mn-cs"/>
              </a:rPr>
              <a:t> Drub (1290–1364).</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4500616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0" name="標題 5"/>
          <p:cNvSpPr txBox="1">
            <a:spLocks/>
          </p:cNvSpPr>
          <p:nvPr/>
        </p:nvSpPr>
        <p:spPr>
          <a:xfrm>
            <a:off x="516238" y="409075"/>
            <a:ext cx="11497294" cy="6063914"/>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10000"/>
              </a:lnSpc>
            </a:pPr>
            <a:r>
              <a:rPr lang="en-US" altLang="zh-CN" sz="3600" dirty="0">
                <a:solidFill>
                  <a:schemeClr val="bg1"/>
                </a:solidFill>
                <a:latin typeface="+mn-lt"/>
                <a:ea typeface="+mn-ea"/>
                <a:cs typeface="+mn-cs"/>
              </a:rPr>
              <a:t>The Tibetans did not have a formally arranged Mahayana canon and so devised their own scheme which divided texts into two broad categories: </a:t>
            </a:r>
          </a:p>
          <a:p>
            <a:pPr lvl="0">
              <a:lnSpc>
                <a:spcPct val="110000"/>
              </a:lnSpc>
              <a:spcBef>
                <a:spcPts val="1800"/>
              </a:spcBef>
              <a:spcAft>
                <a:spcPts val="1800"/>
              </a:spcAft>
            </a:pPr>
            <a:r>
              <a:rPr lang="en-US" altLang="zh-CN" sz="3600" dirty="0" err="1">
                <a:solidFill>
                  <a:schemeClr val="bg1"/>
                </a:solidFill>
                <a:latin typeface="+mn-lt"/>
                <a:ea typeface="+mn-ea"/>
                <a:cs typeface="+mn-cs"/>
              </a:rPr>
              <a:t>Kangyur</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甘珠爾</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or "Translated Words or </a:t>
            </a:r>
            <a:r>
              <a:rPr lang="en-US" altLang="zh-CN" sz="3600" dirty="0" err="1">
                <a:solidFill>
                  <a:schemeClr val="bg1"/>
                </a:solidFill>
                <a:latin typeface="+mn-lt"/>
                <a:ea typeface="+mn-ea"/>
                <a:cs typeface="+mn-cs"/>
              </a:rPr>
              <a:t>Vacana</a:t>
            </a:r>
            <a:r>
              <a:rPr lang="en-US" altLang="zh-CN" sz="3600" dirty="0">
                <a:solidFill>
                  <a:schemeClr val="bg1"/>
                </a:solidFill>
                <a:latin typeface="+mn-lt"/>
                <a:ea typeface="+mn-ea"/>
                <a:cs typeface="+mn-cs"/>
              </a:rPr>
              <a:t>", consists of works supposed to have been said by the Buddha himself. All texts presumably have a Sanskrit original, although in many cases the Tibetan text was translated from Chinese or other languages.</a:t>
            </a:r>
          </a:p>
          <a:p>
            <a:pPr lvl="0">
              <a:lnSpc>
                <a:spcPct val="110000"/>
              </a:lnSpc>
            </a:pPr>
            <a:r>
              <a:rPr lang="en-US" altLang="zh-CN" sz="3600" dirty="0" err="1">
                <a:solidFill>
                  <a:schemeClr val="bg1"/>
                </a:solidFill>
                <a:latin typeface="+mn-lt"/>
                <a:ea typeface="+mn-ea"/>
                <a:cs typeface="+mn-cs"/>
              </a:rPr>
              <a:t>Tengyur</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丹珠爾</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or "Translated Treatises or </a:t>
            </a:r>
            <a:r>
              <a:rPr lang="en-US" altLang="zh-CN" sz="3600" dirty="0" err="1">
                <a:solidFill>
                  <a:schemeClr val="bg1"/>
                </a:solidFill>
                <a:latin typeface="+mn-lt"/>
                <a:ea typeface="+mn-ea"/>
                <a:cs typeface="+mn-cs"/>
              </a:rPr>
              <a:t>Shastras</a:t>
            </a:r>
            <a:r>
              <a:rPr lang="en-US" altLang="zh-CN" sz="3600" dirty="0">
                <a:solidFill>
                  <a:schemeClr val="bg1"/>
                </a:solidFill>
                <a:latin typeface="+mn-lt"/>
                <a:ea typeface="+mn-ea"/>
                <a:cs typeface="+mn-cs"/>
              </a:rPr>
              <a:t>", is the section to which were assigned commentaries, treatises and </a:t>
            </a:r>
            <a:r>
              <a:rPr lang="en-US" altLang="zh-CN" sz="3600" dirty="0" err="1">
                <a:solidFill>
                  <a:schemeClr val="bg1"/>
                </a:solidFill>
                <a:latin typeface="+mn-lt"/>
                <a:ea typeface="+mn-ea"/>
                <a:cs typeface="+mn-cs"/>
              </a:rPr>
              <a:t>abhidharma</a:t>
            </a:r>
            <a:r>
              <a:rPr lang="en-US" altLang="zh-CN" sz="3600" dirty="0">
                <a:solidFill>
                  <a:schemeClr val="bg1"/>
                </a:solidFill>
                <a:latin typeface="+mn-lt"/>
                <a:ea typeface="+mn-ea"/>
                <a:cs typeface="+mn-cs"/>
              </a:rPr>
              <a:t> works (both Mahayana and non-Mahayana). The </a:t>
            </a:r>
            <a:r>
              <a:rPr lang="en-US" altLang="zh-CN" sz="3600" dirty="0" err="1">
                <a:solidFill>
                  <a:schemeClr val="bg1"/>
                </a:solidFill>
                <a:latin typeface="+mn-lt"/>
                <a:ea typeface="+mn-ea"/>
                <a:cs typeface="+mn-cs"/>
              </a:rPr>
              <a:t>Tengyur</a:t>
            </a:r>
            <a:r>
              <a:rPr lang="en-US" altLang="zh-CN" sz="3600" dirty="0">
                <a:solidFill>
                  <a:schemeClr val="bg1"/>
                </a:solidFill>
                <a:latin typeface="+mn-lt"/>
                <a:ea typeface="+mn-ea"/>
                <a:cs typeface="+mn-cs"/>
              </a:rPr>
              <a:t> contains 3626 texts in 224 Volumes.</a:t>
            </a:r>
            <a:endParaRPr lang="en-US" altLang="zh-CN" sz="3600" i="1" dirty="0" smtClean="0">
              <a:solidFill>
                <a:schemeClr val="bg1"/>
              </a:solidFill>
              <a:latin typeface="+mn-lt"/>
              <a:ea typeface="+mn-ea"/>
              <a:cs typeface="+mn-cs"/>
            </a:endParaRPr>
          </a:p>
        </p:txBody>
      </p:sp>
    </p:spTree>
    <p:extLst>
      <p:ext uri="{BB962C8B-B14F-4D97-AF65-F5344CB8AC3E}">
        <p14:creationId xmlns:p14="http://schemas.microsoft.com/office/powerpoint/2010/main" val="4064079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標題 5"/>
          <p:cNvSpPr txBox="1">
            <a:spLocks/>
          </p:cNvSpPr>
          <p:nvPr/>
        </p:nvSpPr>
        <p:spPr>
          <a:xfrm>
            <a:off x="516238" y="409075"/>
            <a:ext cx="11497294" cy="6063914"/>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10000"/>
              </a:lnSpc>
              <a:spcBef>
                <a:spcPts val="1800"/>
              </a:spcBef>
              <a:spcAft>
                <a:spcPts val="1800"/>
              </a:spcAft>
              <a:buFont typeface="Wingdings" panose="05000000000000000000" pitchFamily="2" charset="2"/>
              <a:buChar char="Ø"/>
            </a:pPr>
            <a:r>
              <a:rPr lang="en-US" altLang="zh-CN" sz="3600" b="1" u="sng" dirty="0" err="1" smtClean="0">
                <a:solidFill>
                  <a:schemeClr val="bg1"/>
                </a:solidFill>
                <a:latin typeface="+mn-lt"/>
                <a:ea typeface="+mn-ea"/>
                <a:cs typeface="+mn-cs"/>
              </a:rPr>
              <a:t>Kangyur</a:t>
            </a:r>
            <a:r>
              <a:rPr lang="en-US" altLang="zh-CN" sz="3600" b="1" u="sng"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甘珠爾</a:t>
            </a:r>
            <a:r>
              <a:rPr lang="en-US" altLang="zh-CN" sz="3600" dirty="0" smtClean="0">
                <a:solidFill>
                  <a:schemeClr val="bg1"/>
                </a:solidFill>
                <a:latin typeface="+mn-lt"/>
                <a:ea typeface="+mn-ea"/>
                <a:cs typeface="+mn-cs"/>
              </a:rPr>
              <a:t>) </a:t>
            </a:r>
            <a:endParaRPr lang="en-US" altLang="zh-CN" sz="3600" dirty="0">
              <a:solidFill>
                <a:schemeClr val="bg1"/>
              </a:solidFill>
              <a:latin typeface="+mn-lt"/>
              <a:ea typeface="+mn-ea"/>
              <a:cs typeface="+mn-cs"/>
            </a:endParaRPr>
          </a:p>
          <a:p>
            <a:pPr lvl="0">
              <a:lnSpc>
                <a:spcPct val="110000"/>
              </a:lnSpc>
              <a:spcBef>
                <a:spcPts val="1800"/>
              </a:spcBef>
              <a:spcAft>
                <a:spcPts val="1800"/>
              </a:spcAft>
            </a:pPr>
            <a:r>
              <a:rPr lang="en-US" altLang="zh-CN" sz="3600" dirty="0">
                <a:solidFill>
                  <a:schemeClr val="bg1"/>
                </a:solidFill>
                <a:latin typeface="+mn-lt"/>
                <a:ea typeface="+mn-ea"/>
                <a:cs typeface="+mn-cs"/>
              </a:rPr>
              <a:t>The </a:t>
            </a:r>
            <a:r>
              <a:rPr lang="en-US" altLang="zh-CN" sz="3600" dirty="0" err="1">
                <a:solidFill>
                  <a:schemeClr val="bg1"/>
                </a:solidFill>
                <a:latin typeface="+mn-lt"/>
                <a:ea typeface="+mn-ea"/>
                <a:cs typeface="+mn-cs"/>
              </a:rPr>
              <a:t>Kangyur</a:t>
            </a:r>
            <a:r>
              <a:rPr lang="en-US" altLang="zh-CN" sz="3600" dirty="0">
                <a:solidFill>
                  <a:schemeClr val="bg1"/>
                </a:solidFill>
                <a:latin typeface="+mn-lt"/>
                <a:ea typeface="+mn-ea"/>
                <a:cs typeface="+mn-cs"/>
              </a:rPr>
              <a:t> is divided into sections on </a:t>
            </a:r>
            <a:r>
              <a:rPr lang="en-US" altLang="zh-CN" sz="3600" dirty="0" err="1">
                <a:solidFill>
                  <a:schemeClr val="bg1"/>
                </a:solidFill>
                <a:latin typeface="+mn-lt"/>
                <a:ea typeface="+mn-ea"/>
                <a:cs typeface="+mn-cs"/>
              </a:rPr>
              <a:t>Vinaya</a:t>
            </a:r>
            <a:r>
              <a:rPr lang="en-US" altLang="zh-CN" sz="3600" dirty="0">
                <a:solidFill>
                  <a:schemeClr val="bg1"/>
                </a:solidFill>
                <a:latin typeface="+mn-lt"/>
                <a:ea typeface="+mn-ea"/>
                <a:cs typeface="+mn-cs"/>
              </a:rPr>
              <a:t>, Perfection of Wisdom Sutras, </a:t>
            </a:r>
            <a:r>
              <a:rPr lang="en-US" altLang="zh-CN" sz="3600" dirty="0" err="1">
                <a:solidFill>
                  <a:schemeClr val="bg1"/>
                </a:solidFill>
                <a:latin typeface="+mn-lt"/>
                <a:ea typeface="+mn-ea"/>
                <a:cs typeface="+mn-cs"/>
              </a:rPr>
              <a:t>Avatamsaka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Ratnakuta</a:t>
            </a:r>
            <a:r>
              <a:rPr lang="en-US" altLang="zh-CN" sz="3600" dirty="0">
                <a:solidFill>
                  <a:schemeClr val="bg1"/>
                </a:solidFill>
                <a:latin typeface="+mn-lt"/>
                <a:ea typeface="+mn-ea"/>
                <a:cs typeface="+mn-cs"/>
              </a:rPr>
              <a:t> and other sutras (75% Mahayana, 25% </a:t>
            </a:r>
            <a:r>
              <a:rPr lang="en-US" altLang="zh-CN" sz="3600" dirty="0" err="1">
                <a:solidFill>
                  <a:schemeClr val="bg1"/>
                </a:solidFill>
                <a:latin typeface="+mn-lt"/>
                <a:ea typeface="+mn-ea"/>
                <a:cs typeface="+mn-cs"/>
              </a:rPr>
              <a:t>Nikaya</a:t>
            </a:r>
            <a:r>
              <a:rPr lang="en-US" altLang="zh-CN" sz="3600" dirty="0">
                <a:solidFill>
                  <a:schemeClr val="bg1"/>
                </a:solidFill>
                <a:latin typeface="+mn-lt"/>
                <a:ea typeface="+mn-ea"/>
                <a:cs typeface="+mn-cs"/>
              </a:rPr>
              <a:t>/Agama or Hinayana), and </a:t>
            </a:r>
            <a:r>
              <a:rPr lang="en-US" altLang="zh-CN" sz="3600" dirty="0" err="1">
                <a:solidFill>
                  <a:schemeClr val="bg1"/>
                </a:solidFill>
                <a:latin typeface="+mn-lt"/>
                <a:ea typeface="+mn-ea"/>
                <a:cs typeface="+mn-cs"/>
              </a:rPr>
              <a:t>tantras</a:t>
            </a:r>
            <a:r>
              <a:rPr lang="en-US" altLang="zh-CN" sz="3600" dirty="0">
                <a:solidFill>
                  <a:schemeClr val="bg1"/>
                </a:solidFill>
                <a:latin typeface="+mn-lt"/>
                <a:ea typeface="+mn-ea"/>
                <a:cs typeface="+mn-cs"/>
              </a:rPr>
              <a:t>. When exactly the term </a:t>
            </a:r>
            <a:r>
              <a:rPr lang="en-US" altLang="zh-CN" sz="3600" dirty="0" err="1">
                <a:solidFill>
                  <a:schemeClr val="bg1"/>
                </a:solidFill>
                <a:latin typeface="+mn-lt"/>
                <a:ea typeface="+mn-ea"/>
                <a:cs typeface="+mn-cs"/>
              </a:rPr>
              <a:t>Kangyur</a:t>
            </a:r>
            <a:r>
              <a:rPr lang="en-US" altLang="zh-CN" sz="3600" dirty="0">
                <a:solidFill>
                  <a:schemeClr val="bg1"/>
                </a:solidFill>
                <a:latin typeface="+mn-lt"/>
                <a:ea typeface="+mn-ea"/>
                <a:cs typeface="+mn-cs"/>
              </a:rPr>
              <a:t> was first used is not known. Collections of canonical Buddhist texts already existed in the time of </a:t>
            </a:r>
            <a:r>
              <a:rPr lang="en-US" altLang="zh-CN" sz="3600" dirty="0" err="1">
                <a:solidFill>
                  <a:schemeClr val="bg1"/>
                </a:solidFill>
                <a:latin typeface="+mn-lt"/>
                <a:ea typeface="+mn-ea"/>
                <a:cs typeface="+mn-cs"/>
              </a:rPr>
              <a:t>Trisong</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Detsen</a:t>
            </a:r>
            <a:r>
              <a:rPr lang="en-US" altLang="zh-CN" sz="3600" dirty="0">
                <a:solidFill>
                  <a:schemeClr val="bg1"/>
                </a:solidFill>
                <a:latin typeface="+mn-lt"/>
                <a:ea typeface="+mn-ea"/>
                <a:cs typeface="+mn-cs"/>
              </a:rPr>
              <a:t>, the sixth king of Tibet. </a:t>
            </a:r>
          </a:p>
          <a:p>
            <a:pPr lvl="0">
              <a:lnSpc>
                <a:spcPct val="110000"/>
              </a:lnSpc>
              <a:spcBef>
                <a:spcPts val="1800"/>
              </a:spcBef>
              <a:spcAft>
                <a:spcPts val="1800"/>
              </a:spcAft>
            </a:pPr>
            <a:r>
              <a:rPr lang="en-US" altLang="zh-CN" sz="3600" dirty="0">
                <a:solidFill>
                  <a:schemeClr val="bg1"/>
                </a:solidFill>
                <a:latin typeface="+mn-lt"/>
                <a:ea typeface="+mn-ea"/>
                <a:cs typeface="+mn-cs"/>
              </a:rPr>
              <a:t>The exact number of texts in the </a:t>
            </a:r>
            <a:r>
              <a:rPr lang="en-US" altLang="zh-CN" sz="3600" dirty="0" err="1">
                <a:solidFill>
                  <a:schemeClr val="bg1"/>
                </a:solidFill>
                <a:latin typeface="+mn-lt"/>
                <a:ea typeface="+mn-ea"/>
                <a:cs typeface="+mn-cs"/>
              </a:rPr>
              <a:t>Kangyur</a:t>
            </a:r>
            <a:r>
              <a:rPr lang="en-US" altLang="zh-CN" sz="3600" dirty="0">
                <a:solidFill>
                  <a:schemeClr val="bg1"/>
                </a:solidFill>
                <a:latin typeface="+mn-lt"/>
                <a:ea typeface="+mn-ea"/>
                <a:cs typeface="+mn-cs"/>
              </a:rPr>
              <a:t> is not fixed. Each editor takes responsibility for removing texts he considers spurious or adding new </a:t>
            </a:r>
            <a:r>
              <a:rPr lang="en-US" altLang="zh-CN" sz="3600" dirty="0" smtClean="0">
                <a:solidFill>
                  <a:schemeClr val="bg1"/>
                </a:solidFill>
                <a:latin typeface="+mn-lt"/>
                <a:ea typeface="+mn-ea"/>
                <a:cs typeface="+mn-cs"/>
              </a:rPr>
              <a:t>translations</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9947538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516238" y="409075"/>
            <a:ext cx="11497294" cy="635868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spcBef>
                <a:spcPts val="0"/>
              </a:spcBef>
            </a:pPr>
            <a:r>
              <a:rPr lang="en-US" altLang="zh-CN" sz="3600" dirty="0" smtClean="0">
                <a:solidFill>
                  <a:schemeClr val="bg1"/>
                </a:solidFill>
                <a:latin typeface="+mn-lt"/>
                <a:ea typeface="+mn-ea"/>
                <a:cs typeface="+mn-cs"/>
              </a:rPr>
              <a:t>Currently </a:t>
            </a:r>
            <a:r>
              <a:rPr lang="en-US" altLang="zh-CN" sz="3600" dirty="0">
                <a:solidFill>
                  <a:schemeClr val="bg1"/>
                </a:solidFill>
                <a:latin typeface="+mn-lt"/>
                <a:ea typeface="+mn-ea"/>
                <a:cs typeface="+mn-cs"/>
              </a:rPr>
              <a:t>there are about 12 available </a:t>
            </a:r>
            <a:r>
              <a:rPr lang="en-US" altLang="zh-CN" sz="3600" dirty="0" err="1">
                <a:solidFill>
                  <a:schemeClr val="bg1"/>
                </a:solidFill>
                <a:latin typeface="+mn-lt"/>
                <a:ea typeface="+mn-ea"/>
                <a:cs typeface="+mn-cs"/>
              </a:rPr>
              <a:t>Kangyurs</a:t>
            </a:r>
            <a:r>
              <a:rPr lang="en-US" altLang="zh-CN" sz="3600" dirty="0">
                <a:solidFill>
                  <a:schemeClr val="bg1"/>
                </a:solidFill>
                <a:latin typeface="+mn-lt"/>
                <a:ea typeface="+mn-ea"/>
                <a:cs typeface="+mn-cs"/>
              </a:rPr>
              <a:t>. These include the </a:t>
            </a:r>
            <a:r>
              <a:rPr lang="en-US" altLang="zh-CN" sz="3600" dirty="0" err="1">
                <a:solidFill>
                  <a:schemeClr val="bg1"/>
                </a:solidFill>
                <a:latin typeface="+mn-lt"/>
                <a:ea typeface="+mn-ea"/>
                <a:cs typeface="+mn-cs"/>
              </a:rPr>
              <a:t>Derge</a:t>
            </a:r>
            <a:r>
              <a:rPr lang="en-US" altLang="zh-CN" sz="3600" dirty="0">
                <a:solidFill>
                  <a:schemeClr val="bg1"/>
                </a:solidFill>
                <a:latin typeface="+mn-lt"/>
                <a:ea typeface="+mn-ea"/>
                <a:cs typeface="+mn-cs"/>
              </a:rPr>
              <a:t>, Lhasa, </a:t>
            </a:r>
            <a:r>
              <a:rPr lang="en-US" altLang="zh-CN" sz="3600" dirty="0" err="1">
                <a:solidFill>
                  <a:schemeClr val="bg1"/>
                </a:solidFill>
                <a:latin typeface="+mn-lt"/>
                <a:ea typeface="+mn-ea"/>
                <a:cs typeface="+mn-cs"/>
              </a:rPr>
              <a:t>Narthang</a:t>
            </a:r>
            <a:r>
              <a:rPr lang="en-US" altLang="zh-CN" sz="3600" dirty="0">
                <a:solidFill>
                  <a:schemeClr val="bg1"/>
                </a:solidFill>
                <a:latin typeface="+mn-lt"/>
                <a:ea typeface="+mn-ea"/>
                <a:cs typeface="+mn-cs"/>
              </a:rPr>
              <a:t>, Cone, Peking, </a:t>
            </a:r>
            <a:r>
              <a:rPr lang="en-US" altLang="zh-CN" sz="3600" dirty="0" err="1">
                <a:solidFill>
                  <a:schemeClr val="bg1"/>
                </a:solidFill>
                <a:latin typeface="+mn-lt"/>
                <a:ea typeface="+mn-ea"/>
                <a:cs typeface="+mn-cs"/>
              </a:rPr>
              <a:t>Urga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Phudrak</a:t>
            </a:r>
            <a:r>
              <a:rPr lang="en-US" altLang="zh-CN" sz="3600" dirty="0">
                <a:solidFill>
                  <a:schemeClr val="bg1"/>
                </a:solidFill>
                <a:latin typeface="+mn-lt"/>
                <a:ea typeface="+mn-ea"/>
                <a:cs typeface="+mn-cs"/>
              </a:rPr>
              <a:t> and </a:t>
            </a:r>
            <a:r>
              <a:rPr lang="en-US" altLang="zh-CN" sz="3600" dirty="0" err="1">
                <a:solidFill>
                  <a:schemeClr val="bg1"/>
                </a:solidFill>
                <a:latin typeface="+mn-lt"/>
                <a:ea typeface="+mn-ea"/>
                <a:cs typeface="+mn-cs"/>
              </a:rPr>
              <a:t>Stog</a:t>
            </a:r>
            <a:r>
              <a:rPr lang="en-US" altLang="zh-CN" sz="3600" dirty="0">
                <a:solidFill>
                  <a:schemeClr val="bg1"/>
                </a:solidFill>
                <a:latin typeface="+mn-lt"/>
                <a:ea typeface="+mn-ea"/>
                <a:cs typeface="+mn-cs"/>
              </a:rPr>
              <a:t> Palace versions, each named after the physical location of its printing (or copying in the case of manuscripts editions). In addition, some canonical texts have been found in </a:t>
            </a:r>
            <a:r>
              <a:rPr lang="en-US" altLang="zh-CN" sz="3600" dirty="0" err="1">
                <a:solidFill>
                  <a:schemeClr val="bg1"/>
                </a:solidFill>
                <a:latin typeface="+mn-lt"/>
                <a:ea typeface="+mn-ea"/>
                <a:cs typeface="+mn-cs"/>
              </a:rPr>
              <a:t>Tabo</a:t>
            </a:r>
            <a:r>
              <a:rPr lang="en-US" altLang="zh-CN" sz="3600" dirty="0">
                <a:solidFill>
                  <a:schemeClr val="bg1"/>
                </a:solidFill>
                <a:latin typeface="+mn-lt"/>
                <a:ea typeface="+mn-ea"/>
                <a:cs typeface="+mn-cs"/>
              </a:rPr>
              <a:t> and </a:t>
            </a:r>
            <a:r>
              <a:rPr lang="en-US" altLang="zh-CN" sz="3600" dirty="0" err="1">
                <a:solidFill>
                  <a:schemeClr val="bg1"/>
                </a:solidFill>
                <a:latin typeface="+mn-lt"/>
                <a:ea typeface="+mn-ea"/>
                <a:cs typeface="+mn-cs"/>
              </a:rPr>
              <a:t>Dunhuang</a:t>
            </a:r>
            <a:r>
              <a:rPr lang="en-US" altLang="zh-CN" sz="3600" dirty="0">
                <a:solidFill>
                  <a:schemeClr val="bg1"/>
                </a:solidFill>
                <a:latin typeface="+mn-lt"/>
                <a:ea typeface="+mn-ea"/>
                <a:cs typeface="+mn-cs"/>
              </a:rPr>
              <a:t> which provide earlier exemplars to texts found in the </a:t>
            </a:r>
            <a:r>
              <a:rPr lang="en-US" altLang="zh-CN" sz="3600" dirty="0" err="1">
                <a:solidFill>
                  <a:schemeClr val="bg1"/>
                </a:solidFill>
                <a:latin typeface="+mn-lt"/>
                <a:ea typeface="+mn-ea"/>
                <a:cs typeface="+mn-cs"/>
              </a:rPr>
              <a:t>Kangyur</a:t>
            </a:r>
            <a:r>
              <a:rPr lang="en-US" altLang="zh-CN" sz="3600" dirty="0">
                <a:solidFill>
                  <a:schemeClr val="bg1"/>
                </a:solidFill>
                <a:latin typeface="+mn-lt"/>
                <a:ea typeface="+mn-ea"/>
                <a:cs typeface="+mn-cs"/>
              </a:rPr>
              <a:t>. The majority of extant </a:t>
            </a:r>
            <a:r>
              <a:rPr lang="en-US" altLang="zh-CN" sz="3600" dirty="0" err="1">
                <a:solidFill>
                  <a:schemeClr val="bg1"/>
                </a:solidFill>
                <a:latin typeface="+mn-lt"/>
                <a:ea typeface="+mn-ea"/>
                <a:cs typeface="+mn-cs"/>
              </a:rPr>
              <a:t>Kangyur</a:t>
            </a:r>
            <a:r>
              <a:rPr lang="en-US" altLang="zh-CN" sz="3600" dirty="0">
                <a:solidFill>
                  <a:schemeClr val="bg1"/>
                </a:solidFill>
                <a:latin typeface="+mn-lt"/>
                <a:ea typeface="+mn-ea"/>
                <a:cs typeface="+mn-cs"/>
              </a:rPr>
              <a:t> editions appear to stem from the so-called Old </a:t>
            </a:r>
            <a:r>
              <a:rPr lang="en-US" altLang="zh-CN" sz="3600" dirty="0" err="1">
                <a:solidFill>
                  <a:schemeClr val="bg1"/>
                </a:solidFill>
                <a:latin typeface="+mn-lt"/>
                <a:ea typeface="+mn-ea"/>
                <a:cs typeface="+mn-cs"/>
              </a:rPr>
              <a:t>Narthang</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Kangyur</a:t>
            </a:r>
            <a:r>
              <a:rPr lang="en-US" altLang="zh-CN" sz="3600" dirty="0">
                <a:solidFill>
                  <a:schemeClr val="bg1"/>
                </a:solidFill>
                <a:latin typeface="+mn-lt"/>
                <a:ea typeface="+mn-ea"/>
                <a:cs typeface="+mn-cs"/>
              </a:rPr>
              <a:t>, though the </a:t>
            </a:r>
            <a:r>
              <a:rPr lang="en-US" altLang="zh-CN" sz="3600" dirty="0" err="1">
                <a:solidFill>
                  <a:schemeClr val="bg1"/>
                </a:solidFill>
                <a:latin typeface="+mn-lt"/>
                <a:ea typeface="+mn-ea"/>
                <a:cs typeface="+mn-cs"/>
              </a:rPr>
              <a:t>Phukdrak</a:t>
            </a:r>
            <a:r>
              <a:rPr lang="en-US" altLang="zh-CN" sz="3600" dirty="0">
                <a:solidFill>
                  <a:schemeClr val="bg1"/>
                </a:solidFill>
                <a:latin typeface="+mn-lt"/>
                <a:ea typeface="+mn-ea"/>
                <a:cs typeface="+mn-cs"/>
              </a:rPr>
              <a:t> and </a:t>
            </a:r>
            <a:r>
              <a:rPr lang="en-US" altLang="zh-CN" sz="3600" dirty="0" err="1">
                <a:solidFill>
                  <a:schemeClr val="bg1"/>
                </a:solidFill>
                <a:latin typeface="+mn-lt"/>
                <a:ea typeface="+mn-ea"/>
                <a:cs typeface="+mn-cs"/>
              </a:rPr>
              <a:t>Tawang</a:t>
            </a:r>
            <a:r>
              <a:rPr lang="en-US" altLang="zh-CN" sz="3600" dirty="0">
                <a:solidFill>
                  <a:schemeClr val="bg1"/>
                </a:solidFill>
                <a:latin typeface="+mn-lt"/>
                <a:ea typeface="+mn-ea"/>
                <a:cs typeface="+mn-cs"/>
              </a:rPr>
              <a:t> editions are thought to lie outside of that textual lineage. The stemma of the </a:t>
            </a:r>
            <a:r>
              <a:rPr lang="en-US" altLang="zh-CN" sz="3600" dirty="0" err="1">
                <a:solidFill>
                  <a:schemeClr val="bg1"/>
                </a:solidFill>
                <a:latin typeface="+mn-lt"/>
                <a:ea typeface="+mn-ea"/>
                <a:cs typeface="+mn-cs"/>
              </a:rPr>
              <a:t>Kangyur</a:t>
            </a:r>
            <a:r>
              <a:rPr lang="en-US" altLang="zh-CN" sz="3600" dirty="0">
                <a:solidFill>
                  <a:schemeClr val="bg1"/>
                </a:solidFill>
                <a:latin typeface="+mn-lt"/>
                <a:ea typeface="+mn-ea"/>
                <a:cs typeface="+mn-cs"/>
              </a:rPr>
              <a:t> have been well researched in particular by Helmut </a:t>
            </a:r>
            <a:r>
              <a:rPr lang="en-US" altLang="zh-CN" sz="3600" dirty="0" err="1">
                <a:solidFill>
                  <a:schemeClr val="bg1"/>
                </a:solidFill>
                <a:latin typeface="+mn-lt"/>
                <a:ea typeface="+mn-ea"/>
                <a:cs typeface="+mn-cs"/>
              </a:rPr>
              <a:t>Eimer</a:t>
            </a:r>
            <a:r>
              <a:rPr lang="en-US" altLang="zh-CN" sz="3600" dirty="0">
                <a:solidFill>
                  <a:schemeClr val="bg1"/>
                </a:solidFill>
                <a:latin typeface="+mn-lt"/>
                <a:ea typeface="+mn-ea"/>
                <a:cs typeface="+mn-cs"/>
              </a:rPr>
              <a:t> and Paul Harrison. </a:t>
            </a:r>
          </a:p>
        </p:txBody>
      </p:sp>
    </p:spTree>
    <p:extLst>
      <p:ext uri="{BB962C8B-B14F-4D97-AF65-F5344CB8AC3E}">
        <p14:creationId xmlns:p14="http://schemas.microsoft.com/office/powerpoint/2010/main" val="19033892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9" name="標題 5"/>
          <p:cNvSpPr txBox="1">
            <a:spLocks/>
          </p:cNvSpPr>
          <p:nvPr/>
        </p:nvSpPr>
        <p:spPr>
          <a:xfrm>
            <a:off x="516238" y="409075"/>
            <a:ext cx="11497294" cy="60639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lvl="0" indent="-571500">
              <a:lnSpc>
                <a:spcPct val="110000"/>
              </a:lnSpc>
              <a:spcBef>
                <a:spcPts val="1800"/>
              </a:spcBef>
              <a:spcAft>
                <a:spcPts val="1800"/>
              </a:spcAft>
              <a:buFont typeface="Wingdings" panose="05000000000000000000" pitchFamily="2" charset="2"/>
              <a:buChar char="Ø"/>
            </a:pPr>
            <a:r>
              <a:rPr lang="en-US" altLang="zh-CN" sz="3600" b="1" u="sng" dirty="0" err="1">
                <a:solidFill>
                  <a:schemeClr val="bg1"/>
                </a:solidFill>
                <a:latin typeface="+mn-lt"/>
                <a:ea typeface="+mn-ea"/>
                <a:cs typeface="+mn-cs"/>
              </a:rPr>
              <a:t>Tengyur</a:t>
            </a:r>
            <a:r>
              <a:rPr lang="en-US" altLang="zh-CN" sz="3600" b="1" u="sng"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丹珠爾</a:t>
            </a:r>
            <a:r>
              <a:rPr lang="en-US" altLang="zh-CN" sz="3600" dirty="0" smtClean="0">
                <a:solidFill>
                  <a:schemeClr val="bg1"/>
                </a:solidFill>
                <a:latin typeface="+mn-lt"/>
                <a:ea typeface="+mn-ea"/>
                <a:cs typeface="+mn-cs"/>
              </a:rPr>
              <a:t>) </a:t>
            </a:r>
            <a:endParaRPr lang="en-US" altLang="zh-CN" sz="3600" dirty="0">
              <a:solidFill>
                <a:schemeClr val="bg1"/>
              </a:solidFill>
              <a:latin typeface="+mn-lt"/>
              <a:ea typeface="+mn-ea"/>
              <a:cs typeface="+mn-cs"/>
            </a:endParaRPr>
          </a:p>
          <a:p>
            <a:pPr lvl="0">
              <a:lnSpc>
                <a:spcPct val="110000"/>
              </a:lnSpc>
              <a:spcBef>
                <a:spcPts val="1800"/>
              </a:spcBef>
              <a:spcAft>
                <a:spcPts val="1800"/>
              </a:spcAft>
            </a:pPr>
            <a:r>
              <a:rPr lang="en-US" altLang="zh-CN" sz="3600" dirty="0">
                <a:solidFill>
                  <a:schemeClr val="bg1"/>
                </a:solidFill>
                <a:latin typeface="+mn-lt"/>
                <a:ea typeface="+mn-ea"/>
                <a:cs typeface="+mn-cs"/>
              </a:rPr>
              <a:t>The </a:t>
            </a:r>
            <a:r>
              <a:rPr lang="en-US" altLang="zh-CN" sz="3600" dirty="0" err="1">
                <a:solidFill>
                  <a:schemeClr val="bg1"/>
                </a:solidFill>
                <a:latin typeface="+mn-lt"/>
                <a:ea typeface="+mn-ea"/>
                <a:cs typeface="+mn-cs"/>
              </a:rPr>
              <a:t>Tengyur</a:t>
            </a:r>
            <a:r>
              <a:rPr lang="en-US" altLang="zh-CN" sz="3600" dirty="0">
                <a:solidFill>
                  <a:schemeClr val="bg1"/>
                </a:solidFill>
                <a:latin typeface="+mn-lt"/>
                <a:ea typeface="+mn-ea"/>
                <a:cs typeface="+mn-cs"/>
              </a:rPr>
              <a:t> or </a:t>
            </a:r>
            <a:r>
              <a:rPr lang="en-US" altLang="zh-CN" sz="3600" dirty="0" err="1">
                <a:solidFill>
                  <a:schemeClr val="bg1"/>
                </a:solidFill>
                <a:latin typeface="+mn-lt"/>
                <a:ea typeface="+mn-ea"/>
                <a:cs typeface="+mn-cs"/>
              </a:rPr>
              <a:t>Tanjur</a:t>
            </a:r>
            <a:r>
              <a:rPr lang="en-US" altLang="zh-CN" sz="3600" dirty="0">
                <a:solidFill>
                  <a:schemeClr val="bg1"/>
                </a:solidFill>
                <a:latin typeface="+mn-lt"/>
                <a:ea typeface="+mn-ea"/>
                <a:cs typeface="+mn-cs"/>
              </a:rPr>
              <a:t> or </a:t>
            </a:r>
            <a:r>
              <a:rPr lang="en-US" altLang="zh-CN" sz="3600" dirty="0" err="1">
                <a:solidFill>
                  <a:schemeClr val="bg1"/>
                </a:solidFill>
                <a:latin typeface="+mn-lt"/>
                <a:ea typeface="+mn-ea"/>
                <a:cs typeface="+mn-cs"/>
              </a:rPr>
              <a:t>Bstan</a:t>
            </a:r>
            <a:r>
              <a:rPr lang="en-US" altLang="zh-CN" sz="3600" dirty="0">
                <a:solidFill>
                  <a:schemeClr val="bg1"/>
                </a:solidFill>
                <a:latin typeface="+mn-lt"/>
                <a:ea typeface="+mn-ea"/>
                <a:cs typeface="+mn-cs"/>
              </a:rPr>
              <a:t>-’</a:t>
            </a:r>
            <a:r>
              <a:rPr lang="en-US" altLang="zh-CN" sz="3600" dirty="0" err="1">
                <a:solidFill>
                  <a:schemeClr val="bg1"/>
                </a:solidFill>
                <a:latin typeface="+mn-lt"/>
                <a:ea typeface="+mn-ea"/>
                <a:cs typeface="+mn-cs"/>
              </a:rPr>
              <a:t>gyur</a:t>
            </a:r>
            <a:r>
              <a:rPr lang="en-US" altLang="zh-CN" sz="3600" dirty="0">
                <a:solidFill>
                  <a:schemeClr val="bg1"/>
                </a:solidFill>
                <a:latin typeface="+mn-lt"/>
                <a:ea typeface="+mn-ea"/>
                <a:cs typeface="+mn-cs"/>
              </a:rPr>
              <a:t> (Tibetan: "Translation of Teachings") is the Tibetan collection of commentaries to the Buddhist teachings, or "Translated Treatises". </a:t>
            </a:r>
            <a:endParaRPr lang="en-US" altLang="zh-CN" sz="3600" dirty="0" smtClean="0">
              <a:solidFill>
                <a:schemeClr val="bg1"/>
              </a:solidFill>
              <a:latin typeface="+mn-lt"/>
              <a:ea typeface="+mn-ea"/>
              <a:cs typeface="+mn-cs"/>
            </a:endParaRPr>
          </a:p>
          <a:p>
            <a:pPr lvl="0">
              <a:lnSpc>
                <a:spcPct val="110000"/>
              </a:lnSpc>
              <a:spcBef>
                <a:spcPts val="1800"/>
              </a:spcBef>
              <a:spcAft>
                <a:spcPts val="1800"/>
              </a:spcAft>
            </a:pPr>
            <a:r>
              <a:rPr lang="en-US" altLang="zh-CN" sz="3600" dirty="0">
                <a:solidFill>
                  <a:schemeClr val="bg1"/>
                </a:solidFill>
                <a:latin typeface="+mn-lt"/>
                <a:ea typeface="+mn-ea"/>
                <a:cs typeface="+mn-cs"/>
              </a:rPr>
              <a:t>To the </a:t>
            </a:r>
            <a:r>
              <a:rPr lang="en-US" altLang="zh-CN" sz="3600" dirty="0" err="1">
                <a:solidFill>
                  <a:schemeClr val="bg1"/>
                </a:solidFill>
                <a:latin typeface="+mn-lt"/>
                <a:ea typeface="+mn-ea"/>
                <a:cs typeface="+mn-cs"/>
              </a:rPr>
              <a:t>Tengyur</a:t>
            </a:r>
            <a:r>
              <a:rPr lang="en-US" altLang="zh-CN" sz="3600" dirty="0">
                <a:solidFill>
                  <a:schemeClr val="bg1"/>
                </a:solidFill>
                <a:latin typeface="+mn-lt"/>
                <a:ea typeface="+mn-ea"/>
                <a:cs typeface="+mn-cs"/>
              </a:rPr>
              <a:t> were assigned commentaries to both Sutras and Tantras, treatises and </a:t>
            </a:r>
            <a:r>
              <a:rPr lang="en-US" altLang="zh-CN" sz="3600" dirty="0" err="1">
                <a:solidFill>
                  <a:schemeClr val="bg1"/>
                </a:solidFill>
                <a:latin typeface="+mn-lt"/>
                <a:ea typeface="+mn-ea"/>
                <a:cs typeface="+mn-cs"/>
              </a:rPr>
              <a:t>abhidharma</a:t>
            </a:r>
            <a:r>
              <a:rPr lang="en-US" altLang="zh-CN" sz="3600" dirty="0">
                <a:solidFill>
                  <a:schemeClr val="bg1"/>
                </a:solidFill>
                <a:latin typeface="+mn-lt"/>
                <a:ea typeface="+mn-ea"/>
                <a:cs typeface="+mn-cs"/>
              </a:rPr>
              <a:t> works (both Mahayana and non-Mahayana</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12536313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5"/>
          <p:cNvSpPr txBox="1">
            <a:spLocks/>
          </p:cNvSpPr>
          <p:nvPr/>
        </p:nvSpPr>
        <p:spPr>
          <a:xfrm>
            <a:off x="516238" y="409075"/>
            <a:ext cx="11497294" cy="60639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spcBef>
                <a:spcPts val="0"/>
              </a:spcBef>
            </a:pPr>
            <a:r>
              <a:rPr lang="en-US" altLang="zh-CN" sz="3600" dirty="0">
                <a:solidFill>
                  <a:schemeClr val="bg1"/>
                </a:solidFill>
                <a:latin typeface="+mn-lt"/>
                <a:ea typeface="+mn-ea"/>
                <a:cs typeface="+mn-cs"/>
              </a:rPr>
              <a:t>Together with the 108-volume </a:t>
            </a:r>
            <a:r>
              <a:rPr lang="en-US" altLang="zh-CN" sz="3600" dirty="0" err="1">
                <a:solidFill>
                  <a:schemeClr val="bg1"/>
                </a:solidFill>
                <a:latin typeface="+mn-lt"/>
                <a:ea typeface="+mn-ea"/>
                <a:cs typeface="+mn-cs"/>
              </a:rPr>
              <a:t>Kangyur</a:t>
            </a:r>
            <a:r>
              <a:rPr lang="en-US" altLang="zh-CN" sz="3600" dirty="0">
                <a:solidFill>
                  <a:schemeClr val="bg1"/>
                </a:solidFill>
                <a:latin typeface="+mn-lt"/>
                <a:ea typeface="+mn-ea"/>
                <a:cs typeface="+mn-cs"/>
              </a:rPr>
              <a:t> (the Collection of the Words of the Buddha), these form the basis of the Tibetan Buddhist canon. "The </a:t>
            </a:r>
            <a:r>
              <a:rPr lang="en-US" altLang="zh-CN" sz="3600" dirty="0" err="1">
                <a:solidFill>
                  <a:schemeClr val="bg1"/>
                </a:solidFill>
                <a:latin typeface="+mn-lt"/>
                <a:ea typeface="+mn-ea"/>
                <a:cs typeface="+mn-cs"/>
              </a:rPr>
              <a:t>Kangyur</a:t>
            </a:r>
            <a:r>
              <a:rPr lang="en-US" altLang="zh-CN" sz="3600" dirty="0">
                <a:solidFill>
                  <a:schemeClr val="bg1"/>
                </a:solidFill>
                <a:latin typeface="+mn-lt"/>
                <a:ea typeface="+mn-ea"/>
                <a:cs typeface="+mn-cs"/>
              </a:rPr>
              <a:t> usually takes up a hundred or a hundred and eight volumes, the </a:t>
            </a:r>
            <a:r>
              <a:rPr lang="en-US" altLang="zh-CN" sz="3600" dirty="0" err="1">
                <a:solidFill>
                  <a:schemeClr val="bg1"/>
                </a:solidFill>
                <a:latin typeface="+mn-lt"/>
                <a:ea typeface="+mn-ea"/>
                <a:cs typeface="+mn-cs"/>
              </a:rPr>
              <a:t>Tengyur</a:t>
            </a:r>
            <a:r>
              <a:rPr lang="en-US" altLang="zh-CN" sz="3600" dirty="0">
                <a:solidFill>
                  <a:schemeClr val="bg1"/>
                </a:solidFill>
                <a:latin typeface="+mn-lt"/>
                <a:ea typeface="+mn-ea"/>
                <a:cs typeface="+mn-cs"/>
              </a:rPr>
              <a:t> two hundred and twenty-five, and the two together contain 4,569 works</a:t>
            </a:r>
            <a:r>
              <a:rPr lang="en-US" altLang="zh-CN" sz="3600" dirty="0" smtClean="0">
                <a:solidFill>
                  <a:schemeClr val="bg1"/>
                </a:solidFill>
                <a:latin typeface="+mn-lt"/>
                <a:ea typeface="+mn-ea"/>
                <a:cs typeface="+mn-cs"/>
              </a:rPr>
              <a:t>.“</a:t>
            </a:r>
          </a:p>
        </p:txBody>
      </p:sp>
    </p:spTree>
    <p:extLst>
      <p:ext uri="{BB962C8B-B14F-4D97-AF65-F5344CB8AC3E}">
        <p14:creationId xmlns:p14="http://schemas.microsoft.com/office/powerpoint/2010/main" val="12579590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16238" y="409075"/>
            <a:ext cx="11497294" cy="6063914"/>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spcBef>
                <a:spcPts val="0"/>
              </a:spcBef>
            </a:pPr>
            <a:r>
              <a:rPr lang="en-US" altLang="zh-CN" sz="3600" dirty="0">
                <a:solidFill>
                  <a:schemeClr val="bg1"/>
                </a:solidFill>
                <a:latin typeface="+mn-lt"/>
                <a:ea typeface="+mn-ea"/>
                <a:cs typeface="+mn-cs"/>
              </a:rPr>
              <a:t>As example, the content of the Beijing </a:t>
            </a:r>
            <a:r>
              <a:rPr lang="en-US" altLang="zh-CN" sz="3600" dirty="0" err="1">
                <a:solidFill>
                  <a:schemeClr val="bg1"/>
                </a:solidFill>
                <a:latin typeface="+mn-lt"/>
                <a:ea typeface="+mn-ea"/>
                <a:cs typeface="+mn-cs"/>
              </a:rPr>
              <a:t>Tengyur</a:t>
            </a:r>
            <a:r>
              <a:rPr lang="en-US" altLang="zh-CN" sz="3600" dirty="0" smtClean="0">
                <a:solidFill>
                  <a:schemeClr val="bg1"/>
                </a:solidFill>
                <a:latin typeface="+mn-lt"/>
                <a:ea typeface="+mn-ea"/>
                <a:cs typeface="+mn-cs"/>
              </a:rPr>
              <a:t>: </a:t>
            </a:r>
            <a:endParaRPr lang="en-US" altLang="zh-CN" sz="3600" dirty="0">
              <a:solidFill>
                <a:schemeClr val="bg1"/>
              </a:solidFill>
              <a:latin typeface="+mn-lt"/>
              <a:ea typeface="+mn-ea"/>
              <a:cs typeface="+mn-cs"/>
            </a:endParaRPr>
          </a:p>
          <a:p>
            <a:pPr lvl="0">
              <a:lnSpc>
                <a:spcPct val="130000"/>
              </a:lnSpc>
              <a:spcBef>
                <a:spcPts val="0"/>
              </a:spcBef>
            </a:pPr>
            <a:r>
              <a:rPr lang="en-US" altLang="zh-CN" sz="3600" dirty="0" err="1">
                <a:solidFill>
                  <a:schemeClr val="bg1"/>
                </a:solidFill>
                <a:latin typeface="+mn-lt"/>
                <a:ea typeface="+mn-ea"/>
                <a:cs typeface="+mn-cs"/>
              </a:rPr>
              <a:t>Stotras</a:t>
            </a:r>
            <a:r>
              <a:rPr lang="en-US" altLang="zh-CN" sz="3600" dirty="0">
                <a:solidFill>
                  <a:schemeClr val="bg1"/>
                </a:solidFill>
                <a:latin typeface="+mn-lt"/>
                <a:ea typeface="+mn-ea"/>
                <a:cs typeface="+mn-cs"/>
              </a:rPr>
              <a:t> ("Hymns of Praise"): 1 Volume; 64 texts.</a:t>
            </a:r>
          </a:p>
          <a:p>
            <a:pPr lvl="0">
              <a:lnSpc>
                <a:spcPct val="130000"/>
              </a:lnSpc>
              <a:spcBef>
                <a:spcPts val="0"/>
              </a:spcBef>
            </a:pPr>
            <a:r>
              <a:rPr lang="en-US" altLang="zh-CN" sz="3600" dirty="0">
                <a:solidFill>
                  <a:schemeClr val="bg1"/>
                </a:solidFill>
                <a:latin typeface="+mn-lt"/>
                <a:ea typeface="+mn-ea"/>
                <a:cs typeface="+mn-cs"/>
              </a:rPr>
              <a:t>Commentaries on the Tantras: 86 Volumes; 3055 texts.</a:t>
            </a:r>
          </a:p>
          <a:p>
            <a:pPr lvl="0">
              <a:lnSpc>
                <a:spcPct val="130000"/>
              </a:lnSpc>
              <a:spcBef>
                <a:spcPts val="0"/>
              </a:spcBef>
            </a:pPr>
            <a:r>
              <a:rPr lang="en-US" altLang="zh-CN" sz="3600" dirty="0">
                <a:solidFill>
                  <a:schemeClr val="bg1"/>
                </a:solidFill>
                <a:latin typeface="+mn-lt"/>
                <a:ea typeface="+mn-ea"/>
                <a:cs typeface="+mn-cs"/>
              </a:rPr>
              <a:t>Commentaries on Sutras; 137 Volumes; 567 texts.</a:t>
            </a:r>
          </a:p>
          <a:p>
            <a:pPr lvl="0">
              <a:lnSpc>
                <a:spcPct val="130000"/>
              </a:lnSpc>
              <a:spcBef>
                <a:spcPts val="0"/>
              </a:spcBef>
            </a:pPr>
            <a:r>
              <a:rPr lang="en-US" altLang="zh-CN" sz="3600" dirty="0" err="1">
                <a:solidFill>
                  <a:schemeClr val="bg1"/>
                </a:solidFill>
                <a:latin typeface="+mn-lt"/>
                <a:ea typeface="+mn-ea"/>
                <a:cs typeface="+mn-cs"/>
              </a:rPr>
              <a:t>Prajnaparamita</a:t>
            </a:r>
            <a:r>
              <a:rPr lang="en-US" altLang="zh-CN" sz="3600" dirty="0">
                <a:solidFill>
                  <a:schemeClr val="bg1"/>
                </a:solidFill>
                <a:latin typeface="+mn-lt"/>
                <a:ea typeface="+mn-ea"/>
                <a:cs typeface="+mn-cs"/>
              </a:rPr>
              <a:t> Commentaries, 16 Volumes.</a:t>
            </a:r>
          </a:p>
          <a:p>
            <a:pPr lvl="0">
              <a:lnSpc>
                <a:spcPct val="130000"/>
              </a:lnSpc>
              <a:spcBef>
                <a:spcPts val="0"/>
              </a:spcBef>
            </a:pPr>
            <a:r>
              <a:rPr lang="en-US" altLang="zh-CN" sz="3600" dirty="0">
                <a:solidFill>
                  <a:schemeClr val="bg1"/>
                </a:solidFill>
                <a:latin typeface="+mn-lt"/>
                <a:ea typeface="+mn-ea"/>
                <a:cs typeface="+mn-cs"/>
              </a:rPr>
              <a:t>Madhyamika Treatises, 29 Volumes.</a:t>
            </a:r>
          </a:p>
          <a:p>
            <a:pPr lvl="0">
              <a:lnSpc>
                <a:spcPct val="130000"/>
              </a:lnSpc>
              <a:spcBef>
                <a:spcPts val="0"/>
              </a:spcBef>
            </a:pPr>
            <a:r>
              <a:rPr lang="en-US" altLang="zh-CN" sz="3600" dirty="0" err="1">
                <a:solidFill>
                  <a:schemeClr val="bg1"/>
                </a:solidFill>
                <a:latin typeface="+mn-lt"/>
                <a:ea typeface="+mn-ea"/>
                <a:cs typeface="+mn-cs"/>
              </a:rPr>
              <a:t>Yogacara</a:t>
            </a:r>
            <a:r>
              <a:rPr lang="en-US" altLang="zh-CN" sz="3600" dirty="0">
                <a:solidFill>
                  <a:schemeClr val="bg1"/>
                </a:solidFill>
                <a:latin typeface="+mn-lt"/>
                <a:ea typeface="+mn-ea"/>
                <a:cs typeface="+mn-cs"/>
              </a:rPr>
              <a:t> Treatises, 29 Volumes.</a:t>
            </a:r>
          </a:p>
          <a:p>
            <a:pPr lvl="0">
              <a:lnSpc>
                <a:spcPct val="130000"/>
              </a:lnSpc>
              <a:spcBef>
                <a:spcPts val="0"/>
              </a:spcBef>
            </a:pPr>
            <a:r>
              <a:rPr lang="en-US" altLang="zh-CN" sz="3600" dirty="0" err="1">
                <a:solidFill>
                  <a:schemeClr val="bg1"/>
                </a:solidFill>
                <a:latin typeface="+mn-lt"/>
                <a:ea typeface="+mn-ea"/>
                <a:cs typeface="+mn-cs"/>
              </a:rPr>
              <a:t>Abhidharma</a:t>
            </a:r>
            <a:r>
              <a:rPr lang="en-US" altLang="zh-CN" sz="3600" dirty="0">
                <a:solidFill>
                  <a:schemeClr val="bg1"/>
                </a:solidFill>
                <a:latin typeface="+mn-lt"/>
                <a:ea typeface="+mn-ea"/>
                <a:cs typeface="+mn-cs"/>
              </a:rPr>
              <a:t>, 8 Volumes.</a:t>
            </a:r>
          </a:p>
          <a:p>
            <a:pPr lvl="0">
              <a:lnSpc>
                <a:spcPct val="130000"/>
              </a:lnSpc>
              <a:spcBef>
                <a:spcPts val="0"/>
              </a:spcBef>
            </a:pPr>
            <a:r>
              <a:rPr lang="en-US" altLang="zh-CN" sz="3600" dirty="0">
                <a:solidFill>
                  <a:schemeClr val="bg1"/>
                </a:solidFill>
                <a:latin typeface="+mn-lt"/>
                <a:ea typeface="+mn-ea"/>
                <a:cs typeface="+mn-cs"/>
              </a:rPr>
              <a:t>Miscellaneous Texts, 4 Volumes.</a:t>
            </a:r>
          </a:p>
          <a:p>
            <a:pPr lvl="0">
              <a:lnSpc>
                <a:spcPct val="130000"/>
              </a:lnSpc>
              <a:spcBef>
                <a:spcPts val="0"/>
              </a:spcBef>
            </a:pPr>
            <a:r>
              <a:rPr lang="en-US" altLang="zh-CN" sz="3600" dirty="0" err="1">
                <a:solidFill>
                  <a:schemeClr val="bg1"/>
                </a:solidFill>
                <a:latin typeface="+mn-lt"/>
                <a:ea typeface="+mn-ea"/>
                <a:cs typeface="+mn-cs"/>
              </a:rPr>
              <a:t>Vinaya</a:t>
            </a:r>
            <a:r>
              <a:rPr lang="en-US" altLang="zh-CN" sz="3600" dirty="0">
                <a:solidFill>
                  <a:schemeClr val="bg1"/>
                </a:solidFill>
                <a:latin typeface="+mn-lt"/>
                <a:ea typeface="+mn-ea"/>
                <a:cs typeface="+mn-cs"/>
              </a:rPr>
              <a:t> Commentaries, 16 Volumes.</a:t>
            </a:r>
          </a:p>
          <a:p>
            <a:pPr lvl="0">
              <a:lnSpc>
                <a:spcPct val="130000"/>
              </a:lnSpc>
              <a:spcBef>
                <a:spcPts val="0"/>
              </a:spcBef>
            </a:pPr>
            <a:r>
              <a:rPr lang="en-US" altLang="zh-CN" sz="3600" dirty="0">
                <a:solidFill>
                  <a:schemeClr val="bg1"/>
                </a:solidFill>
                <a:latin typeface="+mn-lt"/>
                <a:ea typeface="+mn-ea"/>
                <a:cs typeface="+mn-cs"/>
              </a:rPr>
              <a:t>Tales and Dramas, 4 Volumes.</a:t>
            </a:r>
          </a:p>
          <a:p>
            <a:pPr lvl="0">
              <a:lnSpc>
                <a:spcPct val="130000"/>
              </a:lnSpc>
              <a:spcBef>
                <a:spcPts val="0"/>
              </a:spcBef>
            </a:pPr>
            <a:r>
              <a:rPr lang="en-US" altLang="zh-CN" sz="3600" dirty="0">
                <a:solidFill>
                  <a:schemeClr val="bg1"/>
                </a:solidFill>
                <a:latin typeface="+mn-lt"/>
                <a:ea typeface="+mn-ea"/>
                <a:cs typeface="+mn-cs"/>
              </a:rPr>
              <a:t>Technical Treatises, 43 Volumes.</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8540452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p:cNvPicPr>
            <a:picLocks noChangeAspect="1"/>
          </p:cNvPicPr>
          <p:nvPr/>
        </p:nvPicPr>
        <p:blipFill>
          <a:blip r:embed="rId3"/>
          <a:stretch>
            <a:fillRect/>
          </a:stretch>
        </p:blipFill>
        <p:spPr>
          <a:xfrm>
            <a:off x="378012" y="160337"/>
            <a:ext cx="11436998" cy="6564506"/>
          </a:xfrm>
          <a:prstGeom prst="rect">
            <a:avLst/>
          </a:prstGeom>
        </p:spPr>
      </p:pic>
    </p:spTree>
    <p:extLst>
      <p:ext uri="{BB962C8B-B14F-4D97-AF65-F5344CB8AC3E}">
        <p14:creationId xmlns:p14="http://schemas.microsoft.com/office/powerpoint/2010/main" val="12861270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8" name="圖片 7"/>
          <p:cNvPicPr>
            <a:picLocks noChangeAspect="1"/>
          </p:cNvPicPr>
          <p:nvPr/>
        </p:nvPicPr>
        <p:blipFill>
          <a:blip r:embed="rId3"/>
          <a:stretch>
            <a:fillRect/>
          </a:stretch>
        </p:blipFill>
        <p:spPr>
          <a:xfrm>
            <a:off x="378012" y="160337"/>
            <a:ext cx="11436998" cy="6564506"/>
          </a:xfrm>
          <a:prstGeom prst="rect">
            <a:avLst/>
          </a:prstGeom>
        </p:spPr>
      </p:pic>
      <p:sp>
        <p:nvSpPr>
          <p:cNvPr id="9" name="直線圖說文字 1 (加上強調線) 8"/>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623-543 BCE</a:t>
            </a:r>
            <a:endParaRPr lang="zh-CN" altLang="en-US" dirty="0"/>
          </a:p>
        </p:txBody>
      </p:sp>
    </p:spTree>
    <p:extLst>
      <p:ext uri="{BB962C8B-B14F-4D97-AF65-F5344CB8AC3E}">
        <p14:creationId xmlns:p14="http://schemas.microsoft.com/office/powerpoint/2010/main" val="9745790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2" name="圖片 11"/>
          <p:cNvPicPr>
            <a:picLocks noChangeAspect="1"/>
          </p:cNvPicPr>
          <p:nvPr/>
        </p:nvPicPr>
        <p:blipFill>
          <a:blip r:embed="rId3"/>
          <a:stretch>
            <a:fillRect/>
          </a:stretch>
        </p:blipFill>
        <p:spPr>
          <a:xfrm>
            <a:off x="378012" y="160337"/>
            <a:ext cx="11436998" cy="6564506"/>
          </a:xfrm>
          <a:prstGeom prst="rect">
            <a:avLst/>
          </a:prstGeom>
        </p:spPr>
      </p:pic>
      <p:sp>
        <p:nvSpPr>
          <p:cNvPr id="13" name="直線圖說文字 1 (加上強調線) 12"/>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623-543 BCE</a:t>
            </a:r>
            <a:endParaRPr lang="zh-CN" altLang="en-US" dirty="0"/>
          </a:p>
        </p:txBody>
      </p:sp>
      <p:sp>
        <p:nvSpPr>
          <p:cNvPr id="14" name="直線圖說文字 1 (加上強調線) 13"/>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Tree>
    <p:extLst>
      <p:ext uri="{BB962C8B-B14F-4D97-AF65-F5344CB8AC3E}">
        <p14:creationId xmlns:p14="http://schemas.microsoft.com/office/powerpoint/2010/main" val="33177435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9" name="圖片 8"/>
          <p:cNvPicPr>
            <a:picLocks noChangeAspect="1"/>
          </p:cNvPicPr>
          <p:nvPr/>
        </p:nvPicPr>
        <p:blipFill>
          <a:blip r:embed="rId3"/>
          <a:stretch>
            <a:fillRect/>
          </a:stretch>
        </p:blipFill>
        <p:spPr>
          <a:xfrm>
            <a:off x="378012" y="160337"/>
            <a:ext cx="11436998" cy="6564506"/>
          </a:xfrm>
          <a:prstGeom prst="rect">
            <a:avLst/>
          </a:prstGeom>
        </p:spPr>
      </p:pic>
      <p:sp>
        <p:nvSpPr>
          <p:cNvPr id="10" name="直線圖說文字 1 (加上強調線) 9"/>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623-543 BCE</a:t>
            </a:r>
            <a:endParaRPr lang="zh-CN" altLang="en-US" dirty="0"/>
          </a:p>
        </p:txBody>
      </p:sp>
      <p:sp>
        <p:nvSpPr>
          <p:cNvPr id="11" name="直線圖說文字 1 (加上強調線) 10"/>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12" name="直線圖說文字 1 (加上強調線) 11"/>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440 BCE</a:t>
            </a:r>
            <a:endParaRPr lang="zh-CN" altLang="en-US" dirty="0"/>
          </a:p>
        </p:txBody>
      </p:sp>
    </p:spTree>
    <p:extLst>
      <p:ext uri="{BB962C8B-B14F-4D97-AF65-F5344CB8AC3E}">
        <p14:creationId xmlns:p14="http://schemas.microsoft.com/office/powerpoint/2010/main" val="36945262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3" name="圖片 2"/>
          <p:cNvPicPr>
            <a:picLocks noChangeAspect="1"/>
          </p:cNvPicPr>
          <p:nvPr/>
        </p:nvPicPr>
        <p:blipFill>
          <a:blip r:embed="rId3"/>
          <a:stretch>
            <a:fillRect/>
          </a:stretch>
        </p:blipFill>
        <p:spPr>
          <a:xfrm>
            <a:off x="378012" y="160337"/>
            <a:ext cx="11436998" cy="6564506"/>
          </a:xfrm>
          <a:prstGeom prst="rect">
            <a:avLst/>
          </a:prstGeom>
        </p:spPr>
      </p:pic>
      <p:sp>
        <p:nvSpPr>
          <p:cNvPr id="4" name="直線圖說文字 1 (加上強調線) 3"/>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623-543 BCE</a:t>
            </a:r>
            <a:endParaRPr lang="zh-CN" altLang="en-US" dirty="0"/>
          </a:p>
        </p:txBody>
      </p:sp>
      <p:sp>
        <p:nvSpPr>
          <p:cNvPr id="5" name="直線圖說文字 1 (加上強調線) 4"/>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6" name="直線圖說文字 1 (加上強調線) 5"/>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440 BCE</a:t>
            </a:r>
            <a:endParaRPr lang="zh-CN" altLang="en-US" dirty="0"/>
          </a:p>
        </p:txBody>
      </p:sp>
      <p:sp>
        <p:nvSpPr>
          <p:cNvPr id="8" name="直線圖說文字 1 (加上強調線) 7"/>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250 BCE</a:t>
            </a:r>
            <a:endParaRPr lang="zh-CN" altLang="en-US" dirty="0"/>
          </a:p>
        </p:txBody>
      </p:sp>
    </p:spTree>
    <p:extLst>
      <p:ext uri="{BB962C8B-B14F-4D97-AF65-F5344CB8AC3E}">
        <p14:creationId xmlns:p14="http://schemas.microsoft.com/office/powerpoint/2010/main" val="33462144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p:cNvPicPr>
            <a:picLocks noChangeAspect="1"/>
          </p:cNvPicPr>
          <p:nvPr/>
        </p:nvPicPr>
        <p:blipFill>
          <a:blip r:embed="rId3"/>
          <a:stretch>
            <a:fillRect/>
          </a:stretch>
        </p:blipFill>
        <p:spPr>
          <a:xfrm>
            <a:off x="378012" y="160337"/>
            <a:ext cx="11436998" cy="6564506"/>
          </a:xfrm>
          <a:prstGeom prst="rect">
            <a:avLst/>
          </a:prstGeom>
        </p:spPr>
      </p:pic>
      <p:sp>
        <p:nvSpPr>
          <p:cNvPr id="7" name="直線圖說文字 1 (加上強調線) 6"/>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623-543 BCE</a:t>
            </a:r>
            <a:endParaRPr lang="zh-CN" altLang="en-US" dirty="0"/>
          </a:p>
        </p:txBody>
      </p:sp>
      <p:sp>
        <p:nvSpPr>
          <p:cNvPr id="8" name="直線圖說文字 1 (加上強調線) 7"/>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9" name="直線圖說文字 1 (加上強調線) 8"/>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440 BCE</a:t>
            </a:r>
            <a:endParaRPr lang="zh-CN" altLang="en-US" dirty="0"/>
          </a:p>
        </p:txBody>
      </p:sp>
      <p:sp>
        <p:nvSpPr>
          <p:cNvPr id="10" name="直線圖說文字 1 (加上強調線) 9"/>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250 BCE</a:t>
            </a:r>
            <a:endParaRPr lang="zh-CN" altLang="en-US" dirty="0"/>
          </a:p>
        </p:txBody>
      </p:sp>
      <p:sp>
        <p:nvSpPr>
          <p:cNvPr id="11" name="直線圖說文字 1 (加上強調線) 10"/>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Tree>
    <p:extLst>
      <p:ext uri="{BB962C8B-B14F-4D97-AF65-F5344CB8AC3E}">
        <p14:creationId xmlns:p14="http://schemas.microsoft.com/office/powerpoint/2010/main" val="23189901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p:cNvPicPr>
            <a:picLocks noChangeAspect="1"/>
          </p:cNvPicPr>
          <p:nvPr/>
        </p:nvPicPr>
        <p:blipFill>
          <a:blip r:embed="rId3"/>
          <a:stretch>
            <a:fillRect/>
          </a:stretch>
        </p:blipFill>
        <p:spPr>
          <a:xfrm>
            <a:off x="378012" y="160337"/>
            <a:ext cx="11436998" cy="6564506"/>
          </a:xfrm>
          <a:prstGeom prst="rect">
            <a:avLst/>
          </a:prstGeom>
        </p:spPr>
      </p:pic>
      <p:sp>
        <p:nvSpPr>
          <p:cNvPr id="6" name="直線圖說文字 1 (加上強調線) 5"/>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623-543 BCE</a:t>
            </a:r>
            <a:endParaRPr lang="zh-CN" altLang="en-US" dirty="0"/>
          </a:p>
        </p:txBody>
      </p:sp>
      <p:sp>
        <p:nvSpPr>
          <p:cNvPr id="7" name="直線圖說文字 1 (加上強調線) 6"/>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8" name="直線圖說文字 1 (加上強調線) 7"/>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440 BCE</a:t>
            </a:r>
            <a:endParaRPr lang="zh-CN" altLang="en-US" dirty="0"/>
          </a:p>
        </p:txBody>
      </p:sp>
      <p:sp>
        <p:nvSpPr>
          <p:cNvPr id="9" name="直線圖說文字 1 (加上強調線) 8"/>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250 BCE</a:t>
            </a:r>
            <a:endParaRPr lang="zh-CN" altLang="en-US" dirty="0"/>
          </a:p>
        </p:txBody>
      </p:sp>
      <p:sp>
        <p:nvSpPr>
          <p:cNvPr id="10" name="直線圖說文字 1 (加上強調線) 9"/>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2" name="直線圖說文字 1 (加上強調線) 11"/>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Tree>
    <p:extLst>
      <p:ext uri="{BB962C8B-B14F-4D97-AF65-F5344CB8AC3E}">
        <p14:creationId xmlns:p14="http://schemas.microsoft.com/office/powerpoint/2010/main" val="1215383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378012" y="160337"/>
            <a:ext cx="11436998" cy="6564506"/>
          </a:xfrm>
          <a:prstGeom prst="rect">
            <a:avLst/>
          </a:prstGeom>
        </p:spPr>
      </p:pic>
      <p:sp>
        <p:nvSpPr>
          <p:cNvPr id="5" name="直線圖說文字 1 (加上強調線) 4"/>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6" name="直線圖說文字 1 (加上強調線) 5"/>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7" name="直線圖說文字 1 (加上強調線) 6"/>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8" name="直線圖說文字 1 (加上強調線) 7"/>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9" name="直線圖說文字 1 (加上強調線) 8"/>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0" name="直線圖說文字 1 (加上強調線) 9"/>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1" name="直線圖說文字 1 (加上強調線) 10"/>
          <p:cNvSpPr/>
          <p:nvPr/>
        </p:nvSpPr>
        <p:spPr>
          <a:xfrm>
            <a:off x="1882945" y="4864363"/>
            <a:ext cx="1565123" cy="493295"/>
          </a:xfrm>
          <a:prstGeom prst="accentCallout1">
            <a:avLst>
              <a:gd name="adj1" fmla="val 18750"/>
              <a:gd name="adj2" fmla="val -8333"/>
              <a:gd name="adj3" fmla="val -815456"/>
              <a:gd name="adj4" fmla="val 1738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Tree>
    <p:extLst>
      <p:ext uri="{BB962C8B-B14F-4D97-AF65-F5344CB8AC3E}">
        <p14:creationId xmlns:p14="http://schemas.microsoft.com/office/powerpoint/2010/main" val="21864378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402075" y="118227"/>
            <a:ext cx="11436998" cy="6564506"/>
          </a:xfrm>
          <a:prstGeom prst="rect">
            <a:avLst/>
          </a:prstGeom>
        </p:spPr>
      </p:pic>
      <p:sp>
        <p:nvSpPr>
          <p:cNvPr id="5" name="直線圖說文字 1 (加上強調線) 4"/>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6" name="直線圖說文字 1 (加上強調線) 5"/>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7" name="直線圖說文字 1 (加上強調線) 6"/>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8" name="直線圖說文字 1 (加上強調線) 7"/>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9" name="直線圖說文字 1 (加上強調線) 8"/>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0" name="直線圖說文字 1 (加上強調線) 9"/>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1" name="直線圖說文字 1 (加上強調線) 10"/>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2" name="直線圖說文字 1 (加上強調線) 11"/>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Tree>
    <p:extLst>
      <p:ext uri="{BB962C8B-B14F-4D97-AF65-F5344CB8AC3E}">
        <p14:creationId xmlns:p14="http://schemas.microsoft.com/office/powerpoint/2010/main" val="20136999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3" name="圖片 2"/>
          <p:cNvPicPr>
            <a:picLocks noChangeAspect="1"/>
          </p:cNvPicPr>
          <p:nvPr/>
        </p:nvPicPr>
        <p:blipFill>
          <a:blip r:embed="rId3"/>
          <a:stretch>
            <a:fillRect/>
          </a:stretch>
        </p:blipFill>
        <p:spPr>
          <a:xfrm>
            <a:off x="378012" y="160337"/>
            <a:ext cx="11436998" cy="6564506"/>
          </a:xfrm>
          <a:prstGeom prst="rect">
            <a:avLst/>
          </a:prstGeom>
        </p:spPr>
      </p:pic>
      <p:sp>
        <p:nvSpPr>
          <p:cNvPr id="4" name="直線圖說文字 1 (加上強調線) 3"/>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5" name="直線圖說文字 1 (加上強調線) 4"/>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6" name="直線圖說文字 1 (加上強調線) 5"/>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7" name="直線圖說文字 1 (加上強調線) 6"/>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8" name="直線圖說文字 1 (加上強調線) 7"/>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9" name="直線圖說文字 1 (加上強調線) 8"/>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0" name="直線圖說文字 1 (加上強調線) 9"/>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1" name="直線圖說文字 1 (加上強調線) 10"/>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
        <p:nvSpPr>
          <p:cNvPr id="13" name="直線圖說文字 1 (加上強調線) 12"/>
          <p:cNvSpPr/>
          <p:nvPr/>
        </p:nvSpPr>
        <p:spPr>
          <a:xfrm>
            <a:off x="3675649" y="2663690"/>
            <a:ext cx="1565123" cy="493295"/>
          </a:xfrm>
          <a:prstGeom prst="accentCallout1">
            <a:avLst>
              <a:gd name="adj1" fmla="val 18750"/>
              <a:gd name="adj2" fmla="val -8333"/>
              <a:gd name="adj3" fmla="val -367896"/>
              <a:gd name="adj4" fmla="val 67335"/>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Buddhism to China: </a:t>
            </a:r>
          </a:p>
          <a:p>
            <a:pPr algn="ctr"/>
            <a:r>
              <a:rPr lang="en-US" altLang="zh-CN" sz="1400" dirty="0" smtClean="0">
                <a:solidFill>
                  <a:schemeClr val="bg1"/>
                </a:solidFill>
              </a:rPr>
              <a:t> 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Tree>
    <p:extLst>
      <p:ext uri="{BB962C8B-B14F-4D97-AF65-F5344CB8AC3E}">
        <p14:creationId xmlns:p14="http://schemas.microsoft.com/office/powerpoint/2010/main" val="28158117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p:cNvPicPr>
            <a:picLocks noChangeAspect="1"/>
          </p:cNvPicPr>
          <p:nvPr/>
        </p:nvPicPr>
        <p:blipFill>
          <a:blip r:embed="rId3"/>
          <a:stretch>
            <a:fillRect/>
          </a:stretch>
        </p:blipFill>
        <p:spPr>
          <a:xfrm>
            <a:off x="378012" y="160337"/>
            <a:ext cx="11436998" cy="6564506"/>
          </a:xfrm>
          <a:prstGeom prst="rect">
            <a:avLst/>
          </a:prstGeom>
        </p:spPr>
      </p:pic>
      <p:sp>
        <p:nvSpPr>
          <p:cNvPr id="6" name="直線圖說文字 1 (加上強調線) 5"/>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7" name="直線圖說文字 1 (加上強調線) 6"/>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8" name="直線圖說文字 1 (加上強調線) 7"/>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9" name="直線圖說文字 1 (加上強調線) 8"/>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10" name="直線圖說文字 1 (加上強調線) 9"/>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1" name="直線圖說文字 1 (加上強調線) 10"/>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2" name="直線圖說文字 1 (加上強調線) 11"/>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3" name="直線圖說文字 1 (加上強調線) 12"/>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
        <p:nvSpPr>
          <p:cNvPr id="14" name="直線圖說文字 1 (加上強調線) 13"/>
          <p:cNvSpPr/>
          <p:nvPr/>
        </p:nvSpPr>
        <p:spPr>
          <a:xfrm>
            <a:off x="3675649" y="2663690"/>
            <a:ext cx="1565123" cy="493295"/>
          </a:xfrm>
          <a:prstGeom prst="accentCallout1">
            <a:avLst>
              <a:gd name="adj1" fmla="val 18750"/>
              <a:gd name="adj2" fmla="val -8333"/>
              <a:gd name="adj3" fmla="val -367896"/>
              <a:gd name="adj4" fmla="val 67335"/>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Buddhism to China: </a:t>
            </a:r>
          </a:p>
          <a:p>
            <a:pPr algn="ctr"/>
            <a:r>
              <a:rPr lang="en-US" altLang="zh-CN" sz="1400" dirty="0" smtClean="0">
                <a:solidFill>
                  <a:schemeClr val="bg1"/>
                </a:solidFill>
              </a:rPr>
              <a:t> 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15" name="直線圖說文字 1 (加上強調線) 14"/>
          <p:cNvSpPr/>
          <p:nvPr/>
        </p:nvSpPr>
        <p:spPr>
          <a:xfrm>
            <a:off x="3966412" y="3271884"/>
            <a:ext cx="1565123" cy="493295"/>
          </a:xfrm>
          <a:prstGeom prst="accentCallout1">
            <a:avLst>
              <a:gd name="adj1" fmla="val 18750"/>
              <a:gd name="adj2" fmla="val -8333"/>
              <a:gd name="adj3" fmla="val -497164"/>
              <a:gd name="adj4" fmla="val 110768"/>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Kumarajiva</a:t>
            </a:r>
            <a:r>
              <a:rPr lang="en-US" altLang="zh-CN" sz="1400" dirty="0" smtClean="0">
                <a:solidFill>
                  <a:schemeClr val="bg1"/>
                </a:solidFill>
              </a:rPr>
              <a:t>: </a:t>
            </a:r>
          </a:p>
          <a:p>
            <a:pPr algn="ctr"/>
            <a:r>
              <a:rPr lang="en-US" altLang="zh-CN" sz="1400" dirty="0" smtClean="0">
                <a:solidFill>
                  <a:schemeClr val="bg1"/>
                </a:solidFill>
              </a:rPr>
              <a:t>344-413CE</a:t>
            </a:r>
            <a:endParaRPr lang="zh-CN" altLang="en-US" dirty="0"/>
          </a:p>
        </p:txBody>
      </p:sp>
    </p:spTree>
    <p:extLst>
      <p:ext uri="{BB962C8B-B14F-4D97-AF65-F5344CB8AC3E}">
        <p14:creationId xmlns:p14="http://schemas.microsoft.com/office/powerpoint/2010/main" val="32103895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4"/>
          <a:stretch>
            <a:fillRect/>
          </a:stretch>
        </p:blipFill>
        <p:spPr>
          <a:xfrm>
            <a:off x="378012" y="130258"/>
            <a:ext cx="11436998" cy="6564506"/>
          </a:xfrm>
          <a:prstGeom prst="rect">
            <a:avLst/>
          </a:prstGeom>
        </p:spPr>
      </p:pic>
      <p:sp>
        <p:nvSpPr>
          <p:cNvPr id="5" name="直線圖說文字 1 (加上強調線) 4"/>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6" name="直線圖說文字 1 (加上強調線) 5"/>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7" name="直線圖說文字 1 (加上強調線) 6"/>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8" name="直線圖說文字 1 (加上強調線) 7"/>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9" name="直線圖說文字 1 (加上強調線) 8"/>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0" name="直線圖說文字 1 (加上強調線) 9"/>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1" name="直線圖說文字 1 (加上強調線) 10"/>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2" name="直線圖說文字 1 (加上強調線) 11"/>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
        <p:nvSpPr>
          <p:cNvPr id="13" name="直線圖說文字 1 (加上強調線) 12"/>
          <p:cNvSpPr/>
          <p:nvPr/>
        </p:nvSpPr>
        <p:spPr>
          <a:xfrm>
            <a:off x="3675649" y="2663690"/>
            <a:ext cx="1565123" cy="493295"/>
          </a:xfrm>
          <a:prstGeom prst="accentCallout1">
            <a:avLst>
              <a:gd name="adj1" fmla="val 18750"/>
              <a:gd name="adj2" fmla="val -8333"/>
              <a:gd name="adj3" fmla="val -367896"/>
              <a:gd name="adj4" fmla="val 67335"/>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Buddhism to China: </a:t>
            </a:r>
          </a:p>
          <a:p>
            <a:pPr algn="ctr"/>
            <a:r>
              <a:rPr lang="en-US" altLang="zh-CN" sz="1400" dirty="0" smtClean="0">
                <a:solidFill>
                  <a:schemeClr val="bg1"/>
                </a:solidFill>
              </a:rPr>
              <a:t> 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14" name="直線圖說文字 1 (加上強調線) 13"/>
          <p:cNvSpPr/>
          <p:nvPr/>
        </p:nvSpPr>
        <p:spPr>
          <a:xfrm>
            <a:off x="3966412" y="3271884"/>
            <a:ext cx="1565123" cy="493295"/>
          </a:xfrm>
          <a:prstGeom prst="accentCallout1">
            <a:avLst>
              <a:gd name="adj1" fmla="val 18750"/>
              <a:gd name="adj2" fmla="val -8333"/>
              <a:gd name="adj3" fmla="val -497164"/>
              <a:gd name="adj4" fmla="val 110768"/>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Kumarajiva</a:t>
            </a:r>
            <a:r>
              <a:rPr lang="en-US" altLang="zh-CN" sz="1400" dirty="0" smtClean="0">
                <a:solidFill>
                  <a:schemeClr val="bg1"/>
                </a:solidFill>
              </a:rPr>
              <a:t>: </a:t>
            </a:r>
          </a:p>
          <a:p>
            <a:pPr algn="ctr"/>
            <a:r>
              <a:rPr lang="en-US" altLang="zh-CN" sz="1400" dirty="0" smtClean="0">
                <a:solidFill>
                  <a:schemeClr val="bg1"/>
                </a:solidFill>
              </a:rPr>
              <a:t>344-413CE</a:t>
            </a:r>
            <a:endParaRPr lang="zh-CN" altLang="en-US" dirty="0"/>
          </a:p>
        </p:txBody>
      </p:sp>
      <p:sp>
        <p:nvSpPr>
          <p:cNvPr id="15" name="直線圖說文字 1 (加上強調線) 14"/>
          <p:cNvSpPr/>
          <p:nvPr/>
        </p:nvSpPr>
        <p:spPr>
          <a:xfrm>
            <a:off x="4108753" y="3826181"/>
            <a:ext cx="1565123" cy="493295"/>
          </a:xfrm>
          <a:prstGeom prst="accentCallout1">
            <a:avLst>
              <a:gd name="adj1" fmla="val 18750"/>
              <a:gd name="adj2" fmla="val -8333"/>
              <a:gd name="adj3" fmla="val -614237"/>
              <a:gd name="adj4" fmla="val 13882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Bodhidharma</a:t>
            </a:r>
            <a:r>
              <a:rPr lang="en-US" altLang="zh-CN" sz="1400" dirty="0" smtClean="0">
                <a:solidFill>
                  <a:schemeClr val="bg1"/>
                </a:solidFill>
              </a:rPr>
              <a:t>: </a:t>
            </a:r>
          </a:p>
          <a:p>
            <a:pPr algn="ctr"/>
            <a:r>
              <a:rPr lang="en-US" altLang="zh-CN" sz="1400" dirty="0" smtClean="0">
                <a:solidFill>
                  <a:schemeClr val="bg1"/>
                </a:solidFill>
              </a:rPr>
              <a:t>c. 5</a:t>
            </a:r>
            <a:r>
              <a:rPr lang="en-US" altLang="zh-CN" sz="1400" baseline="30000" dirty="0" smtClean="0">
                <a:solidFill>
                  <a:schemeClr val="bg1"/>
                </a:solidFill>
              </a:rPr>
              <a:t>th</a:t>
            </a:r>
            <a:r>
              <a:rPr lang="en-US" altLang="zh-CN" sz="1400" dirty="0" smtClean="0">
                <a:solidFill>
                  <a:schemeClr val="bg1"/>
                </a:solidFill>
              </a:rPr>
              <a:t> Century CE</a:t>
            </a:r>
            <a:endParaRPr lang="zh-CN" altLang="en-US" dirty="0"/>
          </a:p>
        </p:txBody>
      </p:sp>
    </p:spTree>
    <p:extLst>
      <p:ext uri="{BB962C8B-B14F-4D97-AF65-F5344CB8AC3E}">
        <p14:creationId xmlns:p14="http://schemas.microsoft.com/office/powerpoint/2010/main" val="41285548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4"/>
          <a:stretch>
            <a:fillRect/>
          </a:stretch>
        </p:blipFill>
        <p:spPr>
          <a:xfrm>
            <a:off x="378012" y="160337"/>
            <a:ext cx="11436998" cy="6564506"/>
          </a:xfrm>
          <a:prstGeom prst="rect">
            <a:avLst/>
          </a:prstGeom>
        </p:spPr>
      </p:pic>
      <p:sp>
        <p:nvSpPr>
          <p:cNvPr id="6" name="直線圖說文字 1 (加上強調線) 5"/>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8" name="直線圖說文字 1 (加上強調線) 7"/>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9" name="直線圖說文字 1 (加上強調線) 8"/>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10" name="直線圖說文字 1 (加上強調線) 9"/>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11" name="直線圖說文字 1 (加上強調線) 10"/>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2" name="直線圖說文字 1 (加上強調線) 11"/>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3" name="直線圖說文字 1 (加上強調線) 12"/>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4" name="直線圖說文字 1 (加上強調線) 13"/>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
        <p:nvSpPr>
          <p:cNvPr id="15" name="直線圖說文字 1 (加上強調線) 14"/>
          <p:cNvSpPr/>
          <p:nvPr/>
        </p:nvSpPr>
        <p:spPr>
          <a:xfrm>
            <a:off x="3675649" y="2663690"/>
            <a:ext cx="1565123" cy="493295"/>
          </a:xfrm>
          <a:prstGeom prst="accentCallout1">
            <a:avLst>
              <a:gd name="adj1" fmla="val 18750"/>
              <a:gd name="adj2" fmla="val -8333"/>
              <a:gd name="adj3" fmla="val -367896"/>
              <a:gd name="adj4" fmla="val 67335"/>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Buddhism to China: </a:t>
            </a:r>
          </a:p>
          <a:p>
            <a:pPr algn="ctr"/>
            <a:r>
              <a:rPr lang="en-US" altLang="zh-CN" sz="1400" dirty="0" smtClean="0">
                <a:solidFill>
                  <a:schemeClr val="bg1"/>
                </a:solidFill>
              </a:rPr>
              <a:t> 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16" name="直線圖說文字 1 (加上強調線) 15"/>
          <p:cNvSpPr/>
          <p:nvPr/>
        </p:nvSpPr>
        <p:spPr>
          <a:xfrm>
            <a:off x="3966412" y="3271884"/>
            <a:ext cx="1565123" cy="493295"/>
          </a:xfrm>
          <a:prstGeom prst="accentCallout1">
            <a:avLst>
              <a:gd name="adj1" fmla="val 18750"/>
              <a:gd name="adj2" fmla="val -8333"/>
              <a:gd name="adj3" fmla="val -497164"/>
              <a:gd name="adj4" fmla="val 110768"/>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Kumarajiva</a:t>
            </a:r>
            <a:r>
              <a:rPr lang="en-US" altLang="zh-CN" sz="1400" dirty="0" smtClean="0">
                <a:solidFill>
                  <a:schemeClr val="bg1"/>
                </a:solidFill>
              </a:rPr>
              <a:t>: </a:t>
            </a:r>
          </a:p>
          <a:p>
            <a:pPr algn="ctr"/>
            <a:r>
              <a:rPr lang="en-US" altLang="zh-CN" sz="1400" dirty="0" smtClean="0">
                <a:solidFill>
                  <a:schemeClr val="bg1"/>
                </a:solidFill>
              </a:rPr>
              <a:t>344-413CE</a:t>
            </a:r>
            <a:endParaRPr lang="zh-CN" altLang="en-US" dirty="0"/>
          </a:p>
        </p:txBody>
      </p:sp>
      <p:sp>
        <p:nvSpPr>
          <p:cNvPr id="17" name="直線圖說文字 1 (加上強調線) 16"/>
          <p:cNvSpPr/>
          <p:nvPr/>
        </p:nvSpPr>
        <p:spPr>
          <a:xfrm>
            <a:off x="4108753" y="3826181"/>
            <a:ext cx="1565123" cy="493295"/>
          </a:xfrm>
          <a:prstGeom prst="accentCallout1">
            <a:avLst>
              <a:gd name="adj1" fmla="val 18750"/>
              <a:gd name="adj2" fmla="val -8333"/>
              <a:gd name="adj3" fmla="val -613017"/>
              <a:gd name="adj4" fmla="val 13882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Bodhidharma</a:t>
            </a:r>
            <a:r>
              <a:rPr lang="en-US" altLang="zh-CN" sz="1400" dirty="0" smtClean="0">
                <a:solidFill>
                  <a:schemeClr val="bg1"/>
                </a:solidFill>
              </a:rPr>
              <a:t>: </a:t>
            </a:r>
          </a:p>
          <a:p>
            <a:pPr algn="ctr"/>
            <a:r>
              <a:rPr lang="en-US" altLang="zh-CN" sz="1400" dirty="0" smtClean="0">
                <a:solidFill>
                  <a:schemeClr val="bg1"/>
                </a:solidFill>
              </a:rPr>
              <a:t>c. 5</a:t>
            </a:r>
            <a:r>
              <a:rPr lang="en-US" altLang="zh-CN" sz="1400" baseline="30000" dirty="0" smtClean="0">
                <a:solidFill>
                  <a:schemeClr val="bg1"/>
                </a:solidFill>
              </a:rPr>
              <a:t>th</a:t>
            </a:r>
            <a:r>
              <a:rPr lang="en-US" altLang="zh-CN" sz="1400" dirty="0" smtClean="0">
                <a:solidFill>
                  <a:schemeClr val="bg1"/>
                </a:solidFill>
              </a:rPr>
              <a:t> Century CE</a:t>
            </a:r>
            <a:endParaRPr lang="zh-CN" altLang="en-US" dirty="0"/>
          </a:p>
        </p:txBody>
      </p:sp>
      <p:sp>
        <p:nvSpPr>
          <p:cNvPr id="18" name="直線圖說文字 1 (加上強調線) 17"/>
          <p:cNvSpPr/>
          <p:nvPr/>
        </p:nvSpPr>
        <p:spPr>
          <a:xfrm>
            <a:off x="4189978" y="4602746"/>
            <a:ext cx="1565123" cy="493295"/>
          </a:xfrm>
          <a:prstGeom prst="accentCallout1">
            <a:avLst>
              <a:gd name="adj1" fmla="val 18750"/>
              <a:gd name="adj2" fmla="val -8333"/>
              <a:gd name="adj3" fmla="val -777652"/>
              <a:gd name="adj4" fmla="val 18725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Xuanzang</a:t>
            </a:r>
            <a:r>
              <a:rPr lang="en-US" altLang="zh-CN" sz="1400" dirty="0" smtClean="0">
                <a:solidFill>
                  <a:schemeClr val="bg1"/>
                </a:solidFill>
              </a:rPr>
              <a:t>: </a:t>
            </a:r>
          </a:p>
          <a:p>
            <a:pPr algn="ctr"/>
            <a:r>
              <a:rPr lang="en-US" altLang="zh-CN" sz="1400" dirty="0" smtClean="0">
                <a:solidFill>
                  <a:schemeClr val="bg1"/>
                </a:solidFill>
              </a:rPr>
              <a:t>602-664 CE</a:t>
            </a:r>
            <a:endParaRPr lang="zh-CN" altLang="en-US" dirty="0"/>
          </a:p>
        </p:txBody>
      </p:sp>
    </p:spTree>
    <p:extLst>
      <p:ext uri="{BB962C8B-B14F-4D97-AF65-F5344CB8AC3E}">
        <p14:creationId xmlns:p14="http://schemas.microsoft.com/office/powerpoint/2010/main" val="13574231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378012" y="160337"/>
            <a:ext cx="11436998" cy="6564506"/>
          </a:xfrm>
          <a:prstGeom prst="rect">
            <a:avLst/>
          </a:prstGeom>
        </p:spPr>
      </p:pic>
      <p:sp>
        <p:nvSpPr>
          <p:cNvPr id="5" name="直線圖說文字 1 (加上強調線) 4"/>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6" name="直線圖說文字 1 (加上強調線) 5"/>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9" name="直線圖說文字 1 (加上強調線) 8"/>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10" name="直線圖說文字 1 (加上強調線) 9"/>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11" name="直線圖說文字 1 (加上強調線) 10"/>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2" name="直線圖說文字 1 (加上強調線) 11"/>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3" name="直線圖說文字 1 (加上強調線) 12"/>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4" name="直線圖說文字 1 (加上強調線) 13"/>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
        <p:nvSpPr>
          <p:cNvPr id="15" name="直線圖說文字 1 (加上強調線) 14"/>
          <p:cNvSpPr/>
          <p:nvPr/>
        </p:nvSpPr>
        <p:spPr>
          <a:xfrm>
            <a:off x="3675649" y="2663690"/>
            <a:ext cx="1565123" cy="493295"/>
          </a:xfrm>
          <a:prstGeom prst="accentCallout1">
            <a:avLst>
              <a:gd name="adj1" fmla="val 18750"/>
              <a:gd name="adj2" fmla="val -8333"/>
              <a:gd name="adj3" fmla="val -367896"/>
              <a:gd name="adj4" fmla="val 67335"/>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Buddhism to China: </a:t>
            </a:r>
          </a:p>
          <a:p>
            <a:pPr algn="ctr"/>
            <a:r>
              <a:rPr lang="en-US" altLang="zh-CN" sz="1400" dirty="0" smtClean="0">
                <a:solidFill>
                  <a:schemeClr val="bg1"/>
                </a:solidFill>
              </a:rPr>
              <a:t> 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16" name="直線圖說文字 1 (加上強調線) 15"/>
          <p:cNvSpPr/>
          <p:nvPr/>
        </p:nvSpPr>
        <p:spPr>
          <a:xfrm>
            <a:off x="3966412" y="3271884"/>
            <a:ext cx="1565123" cy="493295"/>
          </a:xfrm>
          <a:prstGeom prst="accentCallout1">
            <a:avLst>
              <a:gd name="adj1" fmla="val 18750"/>
              <a:gd name="adj2" fmla="val -8333"/>
              <a:gd name="adj3" fmla="val -497164"/>
              <a:gd name="adj4" fmla="val 110768"/>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Kumarajiva</a:t>
            </a:r>
            <a:r>
              <a:rPr lang="en-US" altLang="zh-CN" sz="1400" dirty="0" smtClean="0">
                <a:solidFill>
                  <a:schemeClr val="bg1"/>
                </a:solidFill>
              </a:rPr>
              <a:t>: </a:t>
            </a:r>
          </a:p>
          <a:p>
            <a:pPr algn="ctr"/>
            <a:r>
              <a:rPr lang="en-US" altLang="zh-CN" sz="1400" dirty="0" smtClean="0">
                <a:solidFill>
                  <a:schemeClr val="bg1"/>
                </a:solidFill>
              </a:rPr>
              <a:t>344-413CE</a:t>
            </a:r>
            <a:endParaRPr lang="zh-CN" altLang="en-US" dirty="0"/>
          </a:p>
        </p:txBody>
      </p:sp>
      <p:sp>
        <p:nvSpPr>
          <p:cNvPr id="17" name="直線圖說文字 1 (加上強調線) 16"/>
          <p:cNvSpPr/>
          <p:nvPr/>
        </p:nvSpPr>
        <p:spPr>
          <a:xfrm>
            <a:off x="4108753" y="3826181"/>
            <a:ext cx="1565123" cy="493295"/>
          </a:xfrm>
          <a:prstGeom prst="accentCallout1">
            <a:avLst>
              <a:gd name="adj1" fmla="val 18750"/>
              <a:gd name="adj2" fmla="val -8333"/>
              <a:gd name="adj3" fmla="val -613017"/>
              <a:gd name="adj4" fmla="val 13882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Bodhidharma</a:t>
            </a:r>
            <a:r>
              <a:rPr lang="en-US" altLang="zh-CN" sz="1400" dirty="0" smtClean="0">
                <a:solidFill>
                  <a:schemeClr val="bg1"/>
                </a:solidFill>
              </a:rPr>
              <a:t>: </a:t>
            </a:r>
          </a:p>
          <a:p>
            <a:pPr algn="ctr"/>
            <a:r>
              <a:rPr lang="en-US" altLang="zh-CN" sz="1400" dirty="0" smtClean="0">
                <a:solidFill>
                  <a:schemeClr val="bg1"/>
                </a:solidFill>
              </a:rPr>
              <a:t>c. 5</a:t>
            </a:r>
            <a:r>
              <a:rPr lang="en-US" altLang="zh-CN" sz="1400" baseline="30000" dirty="0" smtClean="0">
                <a:solidFill>
                  <a:schemeClr val="bg1"/>
                </a:solidFill>
              </a:rPr>
              <a:t>th</a:t>
            </a:r>
            <a:r>
              <a:rPr lang="en-US" altLang="zh-CN" sz="1400" dirty="0" smtClean="0">
                <a:solidFill>
                  <a:schemeClr val="bg1"/>
                </a:solidFill>
              </a:rPr>
              <a:t> Century CE</a:t>
            </a:r>
            <a:endParaRPr lang="zh-CN" altLang="en-US" dirty="0"/>
          </a:p>
        </p:txBody>
      </p:sp>
      <p:sp>
        <p:nvSpPr>
          <p:cNvPr id="18" name="直線圖說文字 1 (加上強調線) 17"/>
          <p:cNvSpPr/>
          <p:nvPr/>
        </p:nvSpPr>
        <p:spPr>
          <a:xfrm>
            <a:off x="4189978" y="4602746"/>
            <a:ext cx="1565123" cy="493295"/>
          </a:xfrm>
          <a:prstGeom prst="accentCallout1">
            <a:avLst>
              <a:gd name="adj1" fmla="val 18750"/>
              <a:gd name="adj2" fmla="val -8333"/>
              <a:gd name="adj3" fmla="val -777652"/>
              <a:gd name="adj4" fmla="val 18725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Xuanzang</a:t>
            </a:r>
            <a:r>
              <a:rPr lang="en-US" altLang="zh-CN" sz="1400" dirty="0" smtClean="0">
                <a:solidFill>
                  <a:schemeClr val="bg1"/>
                </a:solidFill>
              </a:rPr>
              <a:t>: </a:t>
            </a:r>
          </a:p>
          <a:p>
            <a:pPr algn="ctr"/>
            <a:r>
              <a:rPr lang="en-US" altLang="zh-CN" sz="1400" dirty="0" smtClean="0">
                <a:solidFill>
                  <a:schemeClr val="bg1"/>
                </a:solidFill>
              </a:rPr>
              <a:t>602-664 CE</a:t>
            </a:r>
            <a:endParaRPr lang="zh-CN" altLang="en-US" dirty="0"/>
          </a:p>
        </p:txBody>
      </p:sp>
      <p:sp>
        <p:nvSpPr>
          <p:cNvPr id="19" name="直線圖說文字 1 (加上強調線) 18"/>
          <p:cNvSpPr/>
          <p:nvPr/>
        </p:nvSpPr>
        <p:spPr>
          <a:xfrm>
            <a:off x="4679262" y="5357658"/>
            <a:ext cx="1565123" cy="493295"/>
          </a:xfrm>
          <a:prstGeom prst="accentCallout1">
            <a:avLst>
              <a:gd name="adj1" fmla="val 18750"/>
              <a:gd name="adj2" fmla="val -8333"/>
              <a:gd name="adj3" fmla="val -895945"/>
              <a:gd name="adj4" fmla="val 1006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Mahasiddhas</a:t>
            </a:r>
            <a:r>
              <a:rPr lang="en-US" altLang="zh-CN" sz="1400" dirty="0" smtClean="0">
                <a:solidFill>
                  <a:schemeClr val="bg1"/>
                </a:solidFill>
              </a:rPr>
              <a:t>: </a:t>
            </a: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Tree>
    <p:extLst>
      <p:ext uri="{BB962C8B-B14F-4D97-AF65-F5344CB8AC3E}">
        <p14:creationId xmlns:p14="http://schemas.microsoft.com/office/powerpoint/2010/main" val="1299235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p:cNvPicPr>
            <a:picLocks noChangeAspect="1"/>
          </p:cNvPicPr>
          <p:nvPr/>
        </p:nvPicPr>
        <p:blipFill>
          <a:blip r:embed="rId3"/>
          <a:stretch>
            <a:fillRect/>
          </a:stretch>
        </p:blipFill>
        <p:spPr>
          <a:xfrm>
            <a:off x="378012" y="160337"/>
            <a:ext cx="11436998" cy="6564506"/>
          </a:xfrm>
          <a:prstGeom prst="rect">
            <a:avLst/>
          </a:prstGeom>
        </p:spPr>
      </p:pic>
      <p:sp>
        <p:nvSpPr>
          <p:cNvPr id="7" name="直線圖說文字 1 (加上強調線) 6"/>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8" name="直線圖說文字 1 (加上強調線) 7"/>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9" name="直線圖說文字 1 (加上強調線) 8"/>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10" name="直線圖說文字 1 (加上強調線) 9"/>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11" name="直線圖說文字 1 (加上強調線) 10"/>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2" name="直線圖說文字 1 (加上強調線) 11"/>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3" name="直線圖說文字 1 (加上強調線) 12"/>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4" name="直線圖說文字 1 (加上強調線) 13"/>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
        <p:nvSpPr>
          <p:cNvPr id="15" name="直線圖說文字 1 (加上強調線) 14"/>
          <p:cNvSpPr/>
          <p:nvPr/>
        </p:nvSpPr>
        <p:spPr>
          <a:xfrm>
            <a:off x="3675649" y="2717427"/>
            <a:ext cx="1565123" cy="493295"/>
          </a:xfrm>
          <a:prstGeom prst="accentCallout1">
            <a:avLst>
              <a:gd name="adj1" fmla="val 18750"/>
              <a:gd name="adj2" fmla="val -8333"/>
              <a:gd name="adj3" fmla="val -367896"/>
              <a:gd name="adj4" fmla="val 67335"/>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Buddhism to China: </a:t>
            </a:r>
          </a:p>
          <a:p>
            <a:pPr algn="ctr"/>
            <a:r>
              <a:rPr lang="en-US" altLang="zh-CN" sz="1400" dirty="0" smtClean="0">
                <a:solidFill>
                  <a:schemeClr val="bg1"/>
                </a:solidFill>
              </a:rPr>
              <a:t> 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16" name="直線圖說文字 1 (加上強調線) 15"/>
          <p:cNvSpPr/>
          <p:nvPr/>
        </p:nvSpPr>
        <p:spPr>
          <a:xfrm>
            <a:off x="3966412" y="3325621"/>
            <a:ext cx="1565123" cy="493295"/>
          </a:xfrm>
          <a:prstGeom prst="accentCallout1">
            <a:avLst>
              <a:gd name="adj1" fmla="val 18750"/>
              <a:gd name="adj2" fmla="val -8333"/>
              <a:gd name="adj3" fmla="val -497164"/>
              <a:gd name="adj4" fmla="val 110768"/>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Kumarajiva</a:t>
            </a:r>
            <a:r>
              <a:rPr lang="en-US" altLang="zh-CN" sz="1400" dirty="0" smtClean="0">
                <a:solidFill>
                  <a:schemeClr val="bg1"/>
                </a:solidFill>
              </a:rPr>
              <a:t>: </a:t>
            </a:r>
          </a:p>
          <a:p>
            <a:pPr algn="ctr"/>
            <a:r>
              <a:rPr lang="en-US" altLang="zh-CN" sz="1400" dirty="0" smtClean="0">
                <a:solidFill>
                  <a:schemeClr val="bg1"/>
                </a:solidFill>
              </a:rPr>
              <a:t>344-413CE</a:t>
            </a:r>
            <a:endParaRPr lang="zh-CN" altLang="en-US" dirty="0"/>
          </a:p>
        </p:txBody>
      </p:sp>
      <p:sp>
        <p:nvSpPr>
          <p:cNvPr id="17" name="直線圖說文字 1 (加上強調線) 16"/>
          <p:cNvSpPr/>
          <p:nvPr/>
        </p:nvSpPr>
        <p:spPr>
          <a:xfrm>
            <a:off x="4108753" y="3879918"/>
            <a:ext cx="1565123" cy="493295"/>
          </a:xfrm>
          <a:prstGeom prst="accentCallout1">
            <a:avLst>
              <a:gd name="adj1" fmla="val 18750"/>
              <a:gd name="adj2" fmla="val -8333"/>
              <a:gd name="adj3" fmla="val -613017"/>
              <a:gd name="adj4" fmla="val 13882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Bodhidharma</a:t>
            </a:r>
            <a:r>
              <a:rPr lang="en-US" altLang="zh-CN" sz="1400" dirty="0" smtClean="0">
                <a:solidFill>
                  <a:schemeClr val="bg1"/>
                </a:solidFill>
              </a:rPr>
              <a:t>: </a:t>
            </a:r>
          </a:p>
          <a:p>
            <a:pPr algn="ctr"/>
            <a:r>
              <a:rPr lang="en-US" altLang="zh-CN" sz="1400" dirty="0" smtClean="0">
                <a:solidFill>
                  <a:schemeClr val="bg1"/>
                </a:solidFill>
              </a:rPr>
              <a:t>c. 5</a:t>
            </a:r>
            <a:r>
              <a:rPr lang="en-US" altLang="zh-CN" sz="1400" baseline="30000" dirty="0" smtClean="0">
                <a:solidFill>
                  <a:schemeClr val="bg1"/>
                </a:solidFill>
              </a:rPr>
              <a:t>th</a:t>
            </a:r>
            <a:r>
              <a:rPr lang="en-US" altLang="zh-CN" sz="1400" dirty="0" smtClean="0">
                <a:solidFill>
                  <a:schemeClr val="bg1"/>
                </a:solidFill>
              </a:rPr>
              <a:t> Century CE</a:t>
            </a:r>
            <a:endParaRPr lang="zh-CN" altLang="en-US" dirty="0"/>
          </a:p>
        </p:txBody>
      </p:sp>
      <p:sp>
        <p:nvSpPr>
          <p:cNvPr id="18" name="直線圖說文字 1 (加上強調線) 17"/>
          <p:cNvSpPr/>
          <p:nvPr/>
        </p:nvSpPr>
        <p:spPr>
          <a:xfrm>
            <a:off x="4189978" y="4656483"/>
            <a:ext cx="1565123" cy="493295"/>
          </a:xfrm>
          <a:prstGeom prst="accentCallout1">
            <a:avLst>
              <a:gd name="adj1" fmla="val 18750"/>
              <a:gd name="adj2" fmla="val -8333"/>
              <a:gd name="adj3" fmla="val -777652"/>
              <a:gd name="adj4" fmla="val 18725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Xuanzang</a:t>
            </a:r>
            <a:r>
              <a:rPr lang="en-US" altLang="zh-CN" sz="1400" dirty="0" smtClean="0">
                <a:solidFill>
                  <a:schemeClr val="bg1"/>
                </a:solidFill>
              </a:rPr>
              <a:t>: </a:t>
            </a:r>
          </a:p>
          <a:p>
            <a:pPr algn="ctr"/>
            <a:r>
              <a:rPr lang="en-US" altLang="zh-CN" sz="1400" dirty="0" smtClean="0">
                <a:solidFill>
                  <a:schemeClr val="bg1"/>
                </a:solidFill>
              </a:rPr>
              <a:t>602-664 CE</a:t>
            </a:r>
            <a:endParaRPr lang="zh-CN" altLang="en-US" dirty="0"/>
          </a:p>
        </p:txBody>
      </p:sp>
      <p:sp>
        <p:nvSpPr>
          <p:cNvPr id="19" name="直線圖說文字 1 (加上強調線) 18"/>
          <p:cNvSpPr/>
          <p:nvPr/>
        </p:nvSpPr>
        <p:spPr>
          <a:xfrm>
            <a:off x="4679262" y="5411395"/>
            <a:ext cx="1565123" cy="493295"/>
          </a:xfrm>
          <a:prstGeom prst="accentCallout1">
            <a:avLst>
              <a:gd name="adj1" fmla="val 18750"/>
              <a:gd name="adj2" fmla="val -8333"/>
              <a:gd name="adj3" fmla="val -895945"/>
              <a:gd name="adj4" fmla="val 1006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Mahasiddhas</a:t>
            </a:r>
            <a:r>
              <a:rPr lang="en-US" altLang="zh-CN" sz="1400" dirty="0" smtClean="0">
                <a:solidFill>
                  <a:schemeClr val="bg1"/>
                </a:solidFill>
              </a:rPr>
              <a:t>: </a:t>
            </a: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20" name="直線圖說文字 1 (加上強調線) 19"/>
          <p:cNvSpPr/>
          <p:nvPr/>
        </p:nvSpPr>
        <p:spPr>
          <a:xfrm>
            <a:off x="5940575" y="2564325"/>
            <a:ext cx="1565123" cy="493295"/>
          </a:xfrm>
          <a:prstGeom prst="accentCallout1">
            <a:avLst>
              <a:gd name="adj1" fmla="val 18750"/>
              <a:gd name="adj2" fmla="val -8333"/>
              <a:gd name="adj3" fmla="val -347164"/>
              <a:gd name="adj4" fmla="val 8809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a:solidFill>
                  <a:schemeClr val="bg1"/>
                </a:solidFill>
              </a:rPr>
              <a:t>Somgtsan</a:t>
            </a:r>
            <a:r>
              <a:rPr lang="en-US" altLang="zh-CN" sz="1400" dirty="0">
                <a:solidFill>
                  <a:schemeClr val="bg1"/>
                </a:solidFill>
              </a:rPr>
              <a:t> </a:t>
            </a:r>
            <a:r>
              <a:rPr lang="en-US" altLang="zh-CN" sz="1400" dirty="0" err="1">
                <a:solidFill>
                  <a:schemeClr val="bg1"/>
                </a:solidFill>
              </a:rPr>
              <a:t>Gampo</a:t>
            </a:r>
            <a:r>
              <a:rPr lang="en-US" altLang="zh-CN" sz="1400" dirty="0">
                <a:solidFill>
                  <a:schemeClr val="bg1"/>
                </a:solidFill>
              </a:rPr>
              <a:t>: </a:t>
            </a:r>
          </a:p>
          <a:p>
            <a:pPr algn="ctr"/>
            <a:r>
              <a:rPr lang="en-US" altLang="zh-CN" sz="1400" dirty="0">
                <a:solidFill>
                  <a:schemeClr val="bg1"/>
                </a:solidFill>
              </a:rPr>
              <a:t>618-649</a:t>
            </a:r>
            <a:endParaRPr lang="zh-CN" altLang="en-US" dirty="0"/>
          </a:p>
        </p:txBody>
      </p:sp>
    </p:spTree>
    <p:extLst>
      <p:ext uri="{BB962C8B-B14F-4D97-AF65-F5344CB8AC3E}">
        <p14:creationId xmlns:p14="http://schemas.microsoft.com/office/powerpoint/2010/main" val="8174612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p:cNvPicPr>
            <a:picLocks noChangeAspect="1"/>
          </p:cNvPicPr>
          <p:nvPr/>
        </p:nvPicPr>
        <p:blipFill>
          <a:blip r:embed="rId3"/>
          <a:stretch>
            <a:fillRect/>
          </a:stretch>
        </p:blipFill>
        <p:spPr>
          <a:xfrm>
            <a:off x="378012" y="160337"/>
            <a:ext cx="11436998" cy="6564506"/>
          </a:xfrm>
          <a:prstGeom prst="rect">
            <a:avLst/>
          </a:prstGeom>
        </p:spPr>
      </p:pic>
      <p:pic>
        <p:nvPicPr>
          <p:cNvPr id="7" name="圖片 6"/>
          <p:cNvPicPr>
            <a:picLocks noChangeAspect="1"/>
          </p:cNvPicPr>
          <p:nvPr/>
        </p:nvPicPr>
        <p:blipFill>
          <a:blip r:embed="rId3"/>
          <a:stretch>
            <a:fillRect/>
          </a:stretch>
        </p:blipFill>
        <p:spPr>
          <a:xfrm>
            <a:off x="378012" y="160337"/>
            <a:ext cx="11436998" cy="6564506"/>
          </a:xfrm>
          <a:prstGeom prst="rect">
            <a:avLst/>
          </a:prstGeom>
        </p:spPr>
      </p:pic>
      <p:sp>
        <p:nvSpPr>
          <p:cNvPr id="8" name="直線圖說文字 1 (加上強調線) 7"/>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9" name="直線圖說文字 1 (加上強調線) 8"/>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10" name="直線圖說文字 1 (加上強調線) 9"/>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11" name="直線圖說文字 1 (加上強調線) 10"/>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12" name="直線圖說文字 1 (加上強調線) 11"/>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3" name="直線圖說文字 1 (加上強調線) 12"/>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4" name="直線圖說文字 1 (加上強調線) 13"/>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5" name="直線圖說文字 1 (加上強調線) 14"/>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
        <p:nvSpPr>
          <p:cNvPr id="16" name="直線圖說文字 1 (加上強調線) 15"/>
          <p:cNvSpPr/>
          <p:nvPr/>
        </p:nvSpPr>
        <p:spPr>
          <a:xfrm>
            <a:off x="3675649" y="2685344"/>
            <a:ext cx="1565123" cy="493295"/>
          </a:xfrm>
          <a:prstGeom prst="accentCallout1">
            <a:avLst>
              <a:gd name="adj1" fmla="val 18750"/>
              <a:gd name="adj2" fmla="val -8333"/>
              <a:gd name="adj3" fmla="val -367896"/>
              <a:gd name="adj4" fmla="val 67335"/>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Buddhism to China: </a:t>
            </a:r>
          </a:p>
          <a:p>
            <a:pPr algn="ctr"/>
            <a:r>
              <a:rPr lang="en-US" altLang="zh-CN" sz="1400" dirty="0" smtClean="0">
                <a:solidFill>
                  <a:schemeClr val="bg1"/>
                </a:solidFill>
              </a:rPr>
              <a:t> 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17" name="直線圖說文字 1 (加上強調線) 16"/>
          <p:cNvSpPr/>
          <p:nvPr/>
        </p:nvSpPr>
        <p:spPr>
          <a:xfrm>
            <a:off x="3966412" y="3293538"/>
            <a:ext cx="1565123" cy="493295"/>
          </a:xfrm>
          <a:prstGeom prst="accentCallout1">
            <a:avLst>
              <a:gd name="adj1" fmla="val 18750"/>
              <a:gd name="adj2" fmla="val -8333"/>
              <a:gd name="adj3" fmla="val -497164"/>
              <a:gd name="adj4" fmla="val 110768"/>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Kumarajiva</a:t>
            </a:r>
            <a:r>
              <a:rPr lang="en-US" altLang="zh-CN" sz="1400" dirty="0" smtClean="0">
                <a:solidFill>
                  <a:schemeClr val="bg1"/>
                </a:solidFill>
              </a:rPr>
              <a:t>: </a:t>
            </a:r>
          </a:p>
          <a:p>
            <a:pPr algn="ctr"/>
            <a:r>
              <a:rPr lang="en-US" altLang="zh-CN" sz="1400" dirty="0" smtClean="0">
                <a:solidFill>
                  <a:schemeClr val="bg1"/>
                </a:solidFill>
              </a:rPr>
              <a:t>344-413CE</a:t>
            </a:r>
            <a:endParaRPr lang="zh-CN" altLang="en-US" dirty="0"/>
          </a:p>
        </p:txBody>
      </p:sp>
      <p:sp>
        <p:nvSpPr>
          <p:cNvPr id="18" name="直線圖說文字 1 (加上強調線) 17"/>
          <p:cNvSpPr/>
          <p:nvPr/>
        </p:nvSpPr>
        <p:spPr>
          <a:xfrm>
            <a:off x="4108753" y="3847835"/>
            <a:ext cx="1565123" cy="493295"/>
          </a:xfrm>
          <a:prstGeom prst="accentCallout1">
            <a:avLst>
              <a:gd name="adj1" fmla="val 18750"/>
              <a:gd name="adj2" fmla="val -8333"/>
              <a:gd name="adj3" fmla="val -613017"/>
              <a:gd name="adj4" fmla="val 13882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Bodhidharma</a:t>
            </a:r>
            <a:r>
              <a:rPr lang="en-US" altLang="zh-CN" sz="1400" dirty="0" smtClean="0">
                <a:solidFill>
                  <a:schemeClr val="bg1"/>
                </a:solidFill>
              </a:rPr>
              <a:t>: </a:t>
            </a:r>
          </a:p>
          <a:p>
            <a:pPr algn="ctr"/>
            <a:r>
              <a:rPr lang="en-US" altLang="zh-CN" sz="1400" dirty="0" smtClean="0">
                <a:solidFill>
                  <a:schemeClr val="bg1"/>
                </a:solidFill>
              </a:rPr>
              <a:t>c. 5</a:t>
            </a:r>
            <a:r>
              <a:rPr lang="en-US" altLang="zh-CN" sz="1400" baseline="30000" dirty="0" smtClean="0">
                <a:solidFill>
                  <a:schemeClr val="bg1"/>
                </a:solidFill>
              </a:rPr>
              <a:t>th</a:t>
            </a:r>
            <a:r>
              <a:rPr lang="en-US" altLang="zh-CN" sz="1400" dirty="0" smtClean="0">
                <a:solidFill>
                  <a:schemeClr val="bg1"/>
                </a:solidFill>
              </a:rPr>
              <a:t> Century CE</a:t>
            </a:r>
            <a:endParaRPr lang="zh-CN" altLang="en-US" dirty="0"/>
          </a:p>
        </p:txBody>
      </p:sp>
      <p:sp>
        <p:nvSpPr>
          <p:cNvPr id="19" name="直線圖說文字 1 (加上強調線) 18"/>
          <p:cNvSpPr/>
          <p:nvPr/>
        </p:nvSpPr>
        <p:spPr>
          <a:xfrm>
            <a:off x="4189978" y="4624400"/>
            <a:ext cx="1565123" cy="493295"/>
          </a:xfrm>
          <a:prstGeom prst="accentCallout1">
            <a:avLst>
              <a:gd name="adj1" fmla="val 18750"/>
              <a:gd name="adj2" fmla="val -8333"/>
              <a:gd name="adj3" fmla="val -777652"/>
              <a:gd name="adj4" fmla="val 18725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Xuanzang</a:t>
            </a:r>
            <a:r>
              <a:rPr lang="en-US" altLang="zh-CN" sz="1400" dirty="0" smtClean="0">
                <a:solidFill>
                  <a:schemeClr val="bg1"/>
                </a:solidFill>
              </a:rPr>
              <a:t>: </a:t>
            </a:r>
          </a:p>
          <a:p>
            <a:pPr algn="ctr"/>
            <a:r>
              <a:rPr lang="en-US" altLang="zh-CN" sz="1400" dirty="0" smtClean="0">
                <a:solidFill>
                  <a:schemeClr val="bg1"/>
                </a:solidFill>
              </a:rPr>
              <a:t>602-664 CE</a:t>
            </a:r>
            <a:endParaRPr lang="zh-CN" altLang="en-US" dirty="0"/>
          </a:p>
        </p:txBody>
      </p:sp>
      <p:sp>
        <p:nvSpPr>
          <p:cNvPr id="20" name="直線圖說文字 1 (加上強調線) 19"/>
          <p:cNvSpPr/>
          <p:nvPr/>
        </p:nvSpPr>
        <p:spPr>
          <a:xfrm>
            <a:off x="4679262" y="5379312"/>
            <a:ext cx="1565123" cy="493295"/>
          </a:xfrm>
          <a:prstGeom prst="accentCallout1">
            <a:avLst>
              <a:gd name="adj1" fmla="val 18750"/>
              <a:gd name="adj2" fmla="val -8333"/>
              <a:gd name="adj3" fmla="val -895945"/>
              <a:gd name="adj4" fmla="val 1006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Mahasiddhas</a:t>
            </a:r>
            <a:r>
              <a:rPr lang="en-US" altLang="zh-CN" sz="1400" dirty="0" smtClean="0">
                <a:solidFill>
                  <a:schemeClr val="bg1"/>
                </a:solidFill>
              </a:rPr>
              <a:t>: </a:t>
            </a: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21" name="直線圖說文字 1 (加上強調線) 20"/>
          <p:cNvSpPr/>
          <p:nvPr/>
        </p:nvSpPr>
        <p:spPr>
          <a:xfrm>
            <a:off x="5940575" y="2564325"/>
            <a:ext cx="1565123" cy="493295"/>
          </a:xfrm>
          <a:prstGeom prst="accentCallout1">
            <a:avLst>
              <a:gd name="adj1" fmla="val 18750"/>
              <a:gd name="adj2" fmla="val -8333"/>
              <a:gd name="adj3" fmla="val -347164"/>
              <a:gd name="adj4" fmla="val 8809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Somgtsan</a:t>
            </a:r>
            <a:r>
              <a:rPr lang="en-US" altLang="zh-CN" sz="1400" dirty="0" smtClean="0">
                <a:solidFill>
                  <a:schemeClr val="bg1"/>
                </a:solidFill>
              </a:rPr>
              <a:t> </a:t>
            </a:r>
            <a:r>
              <a:rPr lang="en-US" altLang="zh-CN" sz="1400" dirty="0" err="1" smtClean="0">
                <a:solidFill>
                  <a:schemeClr val="bg1"/>
                </a:solidFill>
              </a:rPr>
              <a:t>Gampo</a:t>
            </a:r>
            <a:r>
              <a:rPr lang="en-US" altLang="zh-CN" sz="1400" dirty="0" smtClean="0">
                <a:solidFill>
                  <a:schemeClr val="bg1"/>
                </a:solidFill>
              </a:rPr>
              <a:t>: </a:t>
            </a:r>
          </a:p>
          <a:p>
            <a:pPr algn="ctr"/>
            <a:r>
              <a:rPr lang="en-US" altLang="zh-CN" sz="1400" dirty="0" smtClean="0">
                <a:solidFill>
                  <a:schemeClr val="bg1"/>
                </a:solidFill>
              </a:rPr>
              <a:t>618-649 CE</a:t>
            </a:r>
            <a:endParaRPr lang="zh-CN" altLang="en-US" dirty="0"/>
          </a:p>
        </p:txBody>
      </p:sp>
      <p:sp>
        <p:nvSpPr>
          <p:cNvPr id="37" name="直線圖說文字 1 (加上強調線) 36"/>
          <p:cNvSpPr/>
          <p:nvPr/>
        </p:nvSpPr>
        <p:spPr>
          <a:xfrm>
            <a:off x="6244385" y="3347079"/>
            <a:ext cx="1565123" cy="493295"/>
          </a:xfrm>
          <a:prstGeom prst="accentCallout1">
            <a:avLst>
              <a:gd name="adj1" fmla="val 18750"/>
              <a:gd name="adj2" fmla="val -8333"/>
              <a:gd name="adj3" fmla="val -511798"/>
              <a:gd name="adj4" fmla="val 12422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Trisong</a:t>
            </a:r>
            <a:r>
              <a:rPr lang="en-US" altLang="zh-CN" sz="1400" dirty="0" smtClean="0">
                <a:solidFill>
                  <a:schemeClr val="bg1"/>
                </a:solidFill>
              </a:rPr>
              <a:t> </a:t>
            </a:r>
            <a:r>
              <a:rPr lang="en-US" altLang="zh-CN" sz="1400" dirty="0" err="1" smtClean="0">
                <a:solidFill>
                  <a:schemeClr val="bg1"/>
                </a:solidFill>
              </a:rPr>
              <a:t>Detsen</a:t>
            </a:r>
            <a:r>
              <a:rPr lang="en-US" altLang="zh-CN" sz="1400" dirty="0" smtClean="0">
                <a:solidFill>
                  <a:schemeClr val="bg1"/>
                </a:solidFill>
              </a:rPr>
              <a:t>: </a:t>
            </a:r>
          </a:p>
          <a:p>
            <a:pPr algn="ctr"/>
            <a:r>
              <a:rPr lang="en-US" altLang="zh-CN" sz="1400" dirty="0" smtClean="0">
                <a:solidFill>
                  <a:schemeClr val="bg1"/>
                </a:solidFill>
              </a:rPr>
              <a:t>753-797 CE</a:t>
            </a:r>
            <a:endParaRPr lang="zh-CN" altLang="en-US" dirty="0"/>
          </a:p>
        </p:txBody>
      </p:sp>
    </p:spTree>
    <p:extLst>
      <p:ext uri="{BB962C8B-B14F-4D97-AF65-F5344CB8AC3E}">
        <p14:creationId xmlns:p14="http://schemas.microsoft.com/office/powerpoint/2010/main" val="41320866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0" name="圖片 9"/>
          <p:cNvPicPr>
            <a:picLocks noChangeAspect="1"/>
          </p:cNvPicPr>
          <p:nvPr/>
        </p:nvPicPr>
        <p:blipFill>
          <a:blip r:embed="rId3"/>
          <a:stretch>
            <a:fillRect/>
          </a:stretch>
        </p:blipFill>
        <p:spPr>
          <a:xfrm>
            <a:off x="378012" y="160337"/>
            <a:ext cx="11436998" cy="6564506"/>
          </a:xfrm>
          <a:prstGeom prst="rect">
            <a:avLst/>
          </a:prstGeom>
        </p:spPr>
      </p:pic>
      <p:sp>
        <p:nvSpPr>
          <p:cNvPr id="11" name="直線圖說文字 1 (加上強調線) 10"/>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12" name="直線圖說文字 1 (加上強調線) 11"/>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13" name="直線圖說文字 1 (加上強調線) 12"/>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14" name="直線圖說文字 1 (加上強調線) 13"/>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15" name="直線圖說文字 1 (加上強調線) 14"/>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6" name="直線圖說文字 1 (加上強調線) 15"/>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7" name="直線圖說文字 1 (加上強調線) 16"/>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8" name="直線圖說文字 1 (加上強調線) 17"/>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
        <p:nvSpPr>
          <p:cNvPr id="19" name="直線圖說文字 1 (加上強調線) 18"/>
          <p:cNvSpPr/>
          <p:nvPr/>
        </p:nvSpPr>
        <p:spPr>
          <a:xfrm>
            <a:off x="3675649" y="2677027"/>
            <a:ext cx="1565123" cy="493295"/>
          </a:xfrm>
          <a:prstGeom prst="accentCallout1">
            <a:avLst>
              <a:gd name="adj1" fmla="val 18750"/>
              <a:gd name="adj2" fmla="val -8333"/>
              <a:gd name="adj3" fmla="val -367896"/>
              <a:gd name="adj4" fmla="val 67335"/>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Buddhism to China: </a:t>
            </a:r>
          </a:p>
          <a:p>
            <a:pPr algn="ctr"/>
            <a:r>
              <a:rPr lang="en-US" altLang="zh-CN" sz="1400" dirty="0" smtClean="0">
                <a:solidFill>
                  <a:schemeClr val="bg1"/>
                </a:solidFill>
              </a:rPr>
              <a:t> 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20" name="直線圖說文字 1 (加上強調線) 19"/>
          <p:cNvSpPr/>
          <p:nvPr/>
        </p:nvSpPr>
        <p:spPr>
          <a:xfrm>
            <a:off x="3966412" y="3285221"/>
            <a:ext cx="1565123" cy="493295"/>
          </a:xfrm>
          <a:prstGeom prst="accentCallout1">
            <a:avLst>
              <a:gd name="adj1" fmla="val 18750"/>
              <a:gd name="adj2" fmla="val -8333"/>
              <a:gd name="adj3" fmla="val -497164"/>
              <a:gd name="adj4" fmla="val 110768"/>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Kumarajiva</a:t>
            </a:r>
            <a:r>
              <a:rPr lang="en-US" altLang="zh-CN" sz="1400" dirty="0" smtClean="0">
                <a:solidFill>
                  <a:schemeClr val="bg1"/>
                </a:solidFill>
              </a:rPr>
              <a:t>: </a:t>
            </a:r>
          </a:p>
          <a:p>
            <a:pPr algn="ctr"/>
            <a:r>
              <a:rPr lang="en-US" altLang="zh-CN" sz="1400" dirty="0" smtClean="0">
                <a:solidFill>
                  <a:schemeClr val="bg1"/>
                </a:solidFill>
              </a:rPr>
              <a:t>344-413CE</a:t>
            </a:r>
            <a:endParaRPr lang="zh-CN" altLang="en-US" dirty="0"/>
          </a:p>
        </p:txBody>
      </p:sp>
      <p:sp>
        <p:nvSpPr>
          <p:cNvPr id="21" name="直線圖說文字 1 (加上強調線) 20"/>
          <p:cNvSpPr/>
          <p:nvPr/>
        </p:nvSpPr>
        <p:spPr>
          <a:xfrm>
            <a:off x="4108753" y="3888356"/>
            <a:ext cx="1565123" cy="493295"/>
          </a:xfrm>
          <a:prstGeom prst="accentCallout1">
            <a:avLst>
              <a:gd name="adj1" fmla="val 18750"/>
              <a:gd name="adj2" fmla="val -8333"/>
              <a:gd name="adj3" fmla="val -613017"/>
              <a:gd name="adj4" fmla="val 13882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Bodhidharma</a:t>
            </a:r>
            <a:r>
              <a:rPr lang="en-US" altLang="zh-CN" sz="1400" dirty="0" smtClean="0">
                <a:solidFill>
                  <a:schemeClr val="bg1"/>
                </a:solidFill>
              </a:rPr>
              <a:t>: </a:t>
            </a:r>
          </a:p>
          <a:p>
            <a:pPr algn="ctr"/>
            <a:r>
              <a:rPr lang="en-US" altLang="zh-CN" sz="1400" dirty="0" smtClean="0">
                <a:solidFill>
                  <a:schemeClr val="bg1"/>
                </a:solidFill>
              </a:rPr>
              <a:t>c. 5</a:t>
            </a:r>
            <a:r>
              <a:rPr lang="en-US" altLang="zh-CN" sz="1400" baseline="30000" dirty="0" smtClean="0">
                <a:solidFill>
                  <a:schemeClr val="bg1"/>
                </a:solidFill>
              </a:rPr>
              <a:t>th</a:t>
            </a:r>
            <a:r>
              <a:rPr lang="en-US" altLang="zh-CN" sz="1400" dirty="0" smtClean="0">
                <a:solidFill>
                  <a:schemeClr val="bg1"/>
                </a:solidFill>
              </a:rPr>
              <a:t> Century CE</a:t>
            </a:r>
            <a:endParaRPr lang="zh-CN" altLang="en-US" dirty="0"/>
          </a:p>
        </p:txBody>
      </p:sp>
      <p:sp>
        <p:nvSpPr>
          <p:cNvPr id="22" name="直線圖說文字 1 (加上強調線) 21"/>
          <p:cNvSpPr/>
          <p:nvPr/>
        </p:nvSpPr>
        <p:spPr>
          <a:xfrm>
            <a:off x="4189978" y="4664921"/>
            <a:ext cx="1565123" cy="493295"/>
          </a:xfrm>
          <a:prstGeom prst="accentCallout1">
            <a:avLst>
              <a:gd name="adj1" fmla="val 18750"/>
              <a:gd name="adj2" fmla="val -8333"/>
              <a:gd name="adj3" fmla="val -777652"/>
              <a:gd name="adj4" fmla="val 18725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Xuanzang</a:t>
            </a:r>
            <a:r>
              <a:rPr lang="en-US" altLang="zh-CN" sz="1400" dirty="0" smtClean="0">
                <a:solidFill>
                  <a:schemeClr val="bg1"/>
                </a:solidFill>
              </a:rPr>
              <a:t>: </a:t>
            </a:r>
          </a:p>
          <a:p>
            <a:pPr algn="ctr"/>
            <a:r>
              <a:rPr lang="en-US" altLang="zh-CN" sz="1400" dirty="0" smtClean="0">
                <a:solidFill>
                  <a:schemeClr val="bg1"/>
                </a:solidFill>
              </a:rPr>
              <a:t>602-664 CE</a:t>
            </a:r>
            <a:endParaRPr lang="zh-CN" altLang="en-US" dirty="0"/>
          </a:p>
        </p:txBody>
      </p:sp>
      <p:sp>
        <p:nvSpPr>
          <p:cNvPr id="23" name="直線圖說文字 1 (加上強調線) 22"/>
          <p:cNvSpPr/>
          <p:nvPr/>
        </p:nvSpPr>
        <p:spPr>
          <a:xfrm>
            <a:off x="4679262" y="5458601"/>
            <a:ext cx="1565123" cy="493295"/>
          </a:xfrm>
          <a:prstGeom prst="accentCallout1">
            <a:avLst>
              <a:gd name="adj1" fmla="val 18750"/>
              <a:gd name="adj2" fmla="val -8333"/>
              <a:gd name="adj3" fmla="val -895945"/>
              <a:gd name="adj4" fmla="val 1006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Mahasiddhas</a:t>
            </a:r>
            <a:r>
              <a:rPr lang="en-US" altLang="zh-CN" sz="1400" dirty="0" smtClean="0">
                <a:solidFill>
                  <a:schemeClr val="bg1"/>
                </a:solidFill>
              </a:rPr>
              <a:t>: </a:t>
            </a: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24" name="直線圖說文字 1 (加上強調線) 23"/>
          <p:cNvSpPr/>
          <p:nvPr/>
        </p:nvSpPr>
        <p:spPr>
          <a:xfrm>
            <a:off x="5940575" y="2476719"/>
            <a:ext cx="1565123" cy="493295"/>
          </a:xfrm>
          <a:prstGeom prst="accentCallout1">
            <a:avLst>
              <a:gd name="adj1" fmla="val 18750"/>
              <a:gd name="adj2" fmla="val -8333"/>
              <a:gd name="adj3" fmla="val -347164"/>
              <a:gd name="adj4" fmla="val 8809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Somgtsan</a:t>
            </a:r>
            <a:r>
              <a:rPr lang="en-US" altLang="zh-CN" sz="1400" dirty="0" smtClean="0">
                <a:solidFill>
                  <a:schemeClr val="bg1"/>
                </a:solidFill>
              </a:rPr>
              <a:t> </a:t>
            </a:r>
            <a:r>
              <a:rPr lang="en-US" altLang="zh-CN" sz="1400" dirty="0" err="1" smtClean="0">
                <a:solidFill>
                  <a:schemeClr val="bg1"/>
                </a:solidFill>
              </a:rPr>
              <a:t>Gampo</a:t>
            </a:r>
            <a:r>
              <a:rPr lang="en-US" altLang="zh-CN" sz="1400" dirty="0" smtClean="0">
                <a:solidFill>
                  <a:schemeClr val="bg1"/>
                </a:solidFill>
              </a:rPr>
              <a:t>: </a:t>
            </a:r>
          </a:p>
          <a:p>
            <a:pPr algn="ctr"/>
            <a:r>
              <a:rPr lang="en-US" altLang="zh-CN" sz="1400" dirty="0" smtClean="0">
                <a:solidFill>
                  <a:schemeClr val="bg1"/>
                </a:solidFill>
              </a:rPr>
              <a:t>618-649 CE</a:t>
            </a:r>
            <a:endParaRPr lang="zh-CN" altLang="en-US" dirty="0"/>
          </a:p>
        </p:txBody>
      </p:sp>
      <p:sp>
        <p:nvSpPr>
          <p:cNvPr id="25" name="直線圖說文字 1 (加上強調線) 24"/>
          <p:cNvSpPr/>
          <p:nvPr/>
        </p:nvSpPr>
        <p:spPr>
          <a:xfrm>
            <a:off x="6244385" y="3338762"/>
            <a:ext cx="1565123" cy="493295"/>
          </a:xfrm>
          <a:prstGeom prst="accentCallout1">
            <a:avLst>
              <a:gd name="adj1" fmla="val 18750"/>
              <a:gd name="adj2" fmla="val -8333"/>
              <a:gd name="adj3" fmla="val -511798"/>
              <a:gd name="adj4" fmla="val 12422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Trisong</a:t>
            </a:r>
            <a:r>
              <a:rPr lang="en-US" altLang="zh-CN" sz="1400" dirty="0" smtClean="0">
                <a:solidFill>
                  <a:schemeClr val="bg1"/>
                </a:solidFill>
              </a:rPr>
              <a:t> </a:t>
            </a:r>
            <a:r>
              <a:rPr lang="en-US" altLang="zh-CN" sz="1400" dirty="0" err="1" smtClean="0">
                <a:solidFill>
                  <a:schemeClr val="bg1"/>
                </a:solidFill>
              </a:rPr>
              <a:t>Detsen</a:t>
            </a:r>
            <a:r>
              <a:rPr lang="en-US" altLang="zh-CN" sz="1400" dirty="0" smtClean="0">
                <a:solidFill>
                  <a:schemeClr val="bg1"/>
                </a:solidFill>
              </a:rPr>
              <a:t>: </a:t>
            </a:r>
          </a:p>
          <a:p>
            <a:pPr algn="ctr"/>
            <a:r>
              <a:rPr lang="en-US" altLang="zh-CN" sz="1400" dirty="0" smtClean="0">
                <a:solidFill>
                  <a:schemeClr val="bg1"/>
                </a:solidFill>
              </a:rPr>
              <a:t>753-797 CE</a:t>
            </a:r>
            <a:endParaRPr lang="zh-CN" altLang="en-US" dirty="0"/>
          </a:p>
        </p:txBody>
      </p:sp>
      <p:sp>
        <p:nvSpPr>
          <p:cNvPr id="26" name="直線圖說文字 1 (加上強調線) 25"/>
          <p:cNvSpPr/>
          <p:nvPr/>
        </p:nvSpPr>
        <p:spPr>
          <a:xfrm>
            <a:off x="6396758" y="3889914"/>
            <a:ext cx="1565123" cy="493295"/>
          </a:xfrm>
          <a:prstGeom prst="accentCallout1">
            <a:avLst>
              <a:gd name="adj1" fmla="val 18750"/>
              <a:gd name="adj2" fmla="val -8333"/>
              <a:gd name="adj3" fmla="val -630091"/>
              <a:gd name="adj4" fmla="val 15189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Fragmentation: </a:t>
            </a:r>
          </a:p>
          <a:p>
            <a:pPr algn="ctr"/>
            <a:r>
              <a:rPr lang="en-US" altLang="zh-CN" sz="1400" dirty="0" smtClean="0">
                <a:solidFill>
                  <a:schemeClr val="bg1"/>
                </a:solidFill>
              </a:rPr>
              <a:t>9</a:t>
            </a:r>
            <a:r>
              <a:rPr lang="en-US" altLang="zh-CN" sz="1400" baseline="30000" dirty="0" smtClean="0">
                <a:solidFill>
                  <a:schemeClr val="bg1"/>
                </a:solidFill>
              </a:rPr>
              <a:t>th</a:t>
            </a:r>
            <a:r>
              <a:rPr lang="en-US" altLang="zh-CN" sz="1400" dirty="0" smtClean="0">
                <a:solidFill>
                  <a:schemeClr val="bg1"/>
                </a:solidFill>
              </a:rPr>
              <a:t>-10</a:t>
            </a:r>
            <a:r>
              <a:rPr lang="en-US" altLang="zh-CN" sz="1400" baseline="30000" dirty="0" smtClean="0">
                <a:solidFill>
                  <a:schemeClr val="bg1"/>
                </a:solidFill>
              </a:rPr>
              <a:t>th</a:t>
            </a:r>
            <a:r>
              <a:rPr lang="en-US" altLang="zh-CN" sz="1400" dirty="0" smtClean="0">
                <a:solidFill>
                  <a:schemeClr val="bg1"/>
                </a:solidFill>
              </a:rPr>
              <a:t> CE</a:t>
            </a:r>
            <a:endParaRPr lang="zh-CN" altLang="en-US" dirty="0"/>
          </a:p>
        </p:txBody>
      </p:sp>
    </p:spTree>
    <p:extLst>
      <p:ext uri="{BB962C8B-B14F-4D97-AF65-F5344CB8AC3E}">
        <p14:creationId xmlns:p14="http://schemas.microsoft.com/office/powerpoint/2010/main" val="32449580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378012" y="160337"/>
            <a:ext cx="11436998" cy="6564506"/>
          </a:xfrm>
          <a:prstGeom prst="rect">
            <a:avLst/>
          </a:prstGeom>
        </p:spPr>
      </p:pic>
      <p:sp>
        <p:nvSpPr>
          <p:cNvPr id="6" name="直線圖說文字 1 (加上強調線) 5"/>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7" name="直線圖說文字 1 (加上強調線) 6"/>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8" name="直線圖說文字 1 (加上強調線) 7"/>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9" name="直線圖說文字 1 (加上強調線) 8"/>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10" name="直線圖說文字 1 (加上強調線) 9"/>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1" name="直線圖說文字 1 (加上強調線) 10"/>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2" name="直線圖說文字 1 (加上強調線) 11"/>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3" name="直線圖說文字 1 (加上強調線) 12"/>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
        <p:nvSpPr>
          <p:cNvPr id="14" name="直線圖說文字 1 (加上強調線) 13"/>
          <p:cNvSpPr/>
          <p:nvPr/>
        </p:nvSpPr>
        <p:spPr>
          <a:xfrm>
            <a:off x="3675649" y="2629821"/>
            <a:ext cx="1565123" cy="493295"/>
          </a:xfrm>
          <a:prstGeom prst="accentCallout1">
            <a:avLst>
              <a:gd name="adj1" fmla="val 18750"/>
              <a:gd name="adj2" fmla="val -8333"/>
              <a:gd name="adj3" fmla="val -367896"/>
              <a:gd name="adj4" fmla="val 67335"/>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Buddhism to China: </a:t>
            </a:r>
          </a:p>
          <a:p>
            <a:pPr algn="ctr"/>
            <a:r>
              <a:rPr lang="en-US" altLang="zh-CN" sz="1400" dirty="0" smtClean="0">
                <a:solidFill>
                  <a:schemeClr val="bg1"/>
                </a:solidFill>
              </a:rPr>
              <a:t> 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15" name="直線圖說文字 1 (加上強調線) 14"/>
          <p:cNvSpPr/>
          <p:nvPr/>
        </p:nvSpPr>
        <p:spPr>
          <a:xfrm>
            <a:off x="3966412" y="3238015"/>
            <a:ext cx="1565123" cy="493295"/>
          </a:xfrm>
          <a:prstGeom prst="accentCallout1">
            <a:avLst>
              <a:gd name="adj1" fmla="val 18750"/>
              <a:gd name="adj2" fmla="val -8333"/>
              <a:gd name="adj3" fmla="val -497164"/>
              <a:gd name="adj4" fmla="val 110768"/>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Kumarajiva</a:t>
            </a:r>
            <a:r>
              <a:rPr lang="en-US" altLang="zh-CN" sz="1400" dirty="0" smtClean="0">
                <a:solidFill>
                  <a:schemeClr val="bg1"/>
                </a:solidFill>
              </a:rPr>
              <a:t>: </a:t>
            </a:r>
          </a:p>
          <a:p>
            <a:pPr algn="ctr"/>
            <a:r>
              <a:rPr lang="en-US" altLang="zh-CN" sz="1400" dirty="0" smtClean="0">
                <a:solidFill>
                  <a:schemeClr val="bg1"/>
                </a:solidFill>
              </a:rPr>
              <a:t>344-413CE</a:t>
            </a:r>
            <a:endParaRPr lang="zh-CN" altLang="en-US" dirty="0"/>
          </a:p>
        </p:txBody>
      </p:sp>
      <p:sp>
        <p:nvSpPr>
          <p:cNvPr id="16" name="直線圖說文字 1 (加上強調線) 15"/>
          <p:cNvSpPr/>
          <p:nvPr/>
        </p:nvSpPr>
        <p:spPr>
          <a:xfrm>
            <a:off x="4108753" y="3841150"/>
            <a:ext cx="1565123" cy="493295"/>
          </a:xfrm>
          <a:prstGeom prst="accentCallout1">
            <a:avLst>
              <a:gd name="adj1" fmla="val 18750"/>
              <a:gd name="adj2" fmla="val -8333"/>
              <a:gd name="adj3" fmla="val -613017"/>
              <a:gd name="adj4" fmla="val 13882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Bodhidharma</a:t>
            </a:r>
            <a:r>
              <a:rPr lang="en-US" altLang="zh-CN" sz="1400" dirty="0" smtClean="0">
                <a:solidFill>
                  <a:schemeClr val="bg1"/>
                </a:solidFill>
              </a:rPr>
              <a:t>: </a:t>
            </a:r>
          </a:p>
          <a:p>
            <a:pPr algn="ctr"/>
            <a:r>
              <a:rPr lang="en-US" altLang="zh-CN" sz="1400" dirty="0" smtClean="0">
                <a:solidFill>
                  <a:schemeClr val="bg1"/>
                </a:solidFill>
              </a:rPr>
              <a:t>c. 5</a:t>
            </a:r>
            <a:r>
              <a:rPr lang="en-US" altLang="zh-CN" sz="1400" baseline="30000" dirty="0" smtClean="0">
                <a:solidFill>
                  <a:schemeClr val="bg1"/>
                </a:solidFill>
              </a:rPr>
              <a:t>th</a:t>
            </a:r>
            <a:r>
              <a:rPr lang="en-US" altLang="zh-CN" sz="1400" dirty="0" smtClean="0">
                <a:solidFill>
                  <a:schemeClr val="bg1"/>
                </a:solidFill>
              </a:rPr>
              <a:t> Century CE</a:t>
            </a:r>
            <a:endParaRPr lang="zh-CN" altLang="en-US" dirty="0"/>
          </a:p>
        </p:txBody>
      </p:sp>
      <p:sp>
        <p:nvSpPr>
          <p:cNvPr id="17" name="直線圖說文字 1 (加上強調線) 16"/>
          <p:cNvSpPr/>
          <p:nvPr/>
        </p:nvSpPr>
        <p:spPr>
          <a:xfrm>
            <a:off x="4189978" y="4617715"/>
            <a:ext cx="1565123" cy="493295"/>
          </a:xfrm>
          <a:prstGeom prst="accentCallout1">
            <a:avLst>
              <a:gd name="adj1" fmla="val 18750"/>
              <a:gd name="adj2" fmla="val -8333"/>
              <a:gd name="adj3" fmla="val -777652"/>
              <a:gd name="adj4" fmla="val 18725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Xuanzang</a:t>
            </a:r>
            <a:r>
              <a:rPr lang="en-US" altLang="zh-CN" sz="1400" dirty="0" smtClean="0">
                <a:solidFill>
                  <a:schemeClr val="bg1"/>
                </a:solidFill>
              </a:rPr>
              <a:t>: </a:t>
            </a:r>
          </a:p>
          <a:p>
            <a:pPr algn="ctr"/>
            <a:r>
              <a:rPr lang="en-US" altLang="zh-CN" sz="1400" dirty="0" smtClean="0">
                <a:solidFill>
                  <a:schemeClr val="bg1"/>
                </a:solidFill>
              </a:rPr>
              <a:t>602-664 CE</a:t>
            </a:r>
            <a:endParaRPr lang="zh-CN" altLang="en-US" dirty="0"/>
          </a:p>
        </p:txBody>
      </p:sp>
      <p:sp>
        <p:nvSpPr>
          <p:cNvPr id="18" name="直線圖說文字 1 (加上強調線) 17"/>
          <p:cNvSpPr/>
          <p:nvPr/>
        </p:nvSpPr>
        <p:spPr>
          <a:xfrm>
            <a:off x="4679262" y="5411395"/>
            <a:ext cx="1565123" cy="493295"/>
          </a:xfrm>
          <a:prstGeom prst="accentCallout1">
            <a:avLst>
              <a:gd name="adj1" fmla="val 18750"/>
              <a:gd name="adj2" fmla="val -8333"/>
              <a:gd name="adj3" fmla="val -895945"/>
              <a:gd name="adj4" fmla="val 1006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Mahasiddhas</a:t>
            </a:r>
            <a:r>
              <a:rPr lang="en-US" altLang="zh-CN" sz="1400" dirty="0" smtClean="0">
                <a:solidFill>
                  <a:schemeClr val="bg1"/>
                </a:solidFill>
              </a:rPr>
              <a:t>: </a:t>
            </a: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19" name="直線圖說文字 1 (加上強調線) 18"/>
          <p:cNvSpPr/>
          <p:nvPr/>
        </p:nvSpPr>
        <p:spPr>
          <a:xfrm>
            <a:off x="5940575" y="2476719"/>
            <a:ext cx="1565123" cy="493295"/>
          </a:xfrm>
          <a:prstGeom prst="accentCallout1">
            <a:avLst>
              <a:gd name="adj1" fmla="val 18750"/>
              <a:gd name="adj2" fmla="val -8333"/>
              <a:gd name="adj3" fmla="val -347164"/>
              <a:gd name="adj4" fmla="val 8809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Somgtsan</a:t>
            </a:r>
            <a:r>
              <a:rPr lang="en-US" altLang="zh-CN" sz="1400" dirty="0" smtClean="0">
                <a:solidFill>
                  <a:schemeClr val="bg1"/>
                </a:solidFill>
              </a:rPr>
              <a:t> </a:t>
            </a:r>
            <a:r>
              <a:rPr lang="en-US" altLang="zh-CN" sz="1400" dirty="0" err="1" smtClean="0">
                <a:solidFill>
                  <a:schemeClr val="bg1"/>
                </a:solidFill>
              </a:rPr>
              <a:t>Gampo</a:t>
            </a:r>
            <a:r>
              <a:rPr lang="en-US" altLang="zh-CN" sz="1400" dirty="0" smtClean="0">
                <a:solidFill>
                  <a:schemeClr val="bg1"/>
                </a:solidFill>
              </a:rPr>
              <a:t>: </a:t>
            </a:r>
          </a:p>
          <a:p>
            <a:pPr algn="ctr"/>
            <a:r>
              <a:rPr lang="en-US" altLang="zh-CN" sz="1400" dirty="0" smtClean="0">
                <a:solidFill>
                  <a:schemeClr val="bg1"/>
                </a:solidFill>
              </a:rPr>
              <a:t>618-649 CE</a:t>
            </a:r>
            <a:endParaRPr lang="zh-CN" altLang="en-US" dirty="0"/>
          </a:p>
        </p:txBody>
      </p:sp>
      <p:sp>
        <p:nvSpPr>
          <p:cNvPr id="20" name="直線圖說文字 1 (加上強調線) 19"/>
          <p:cNvSpPr/>
          <p:nvPr/>
        </p:nvSpPr>
        <p:spPr>
          <a:xfrm>
            <a:off x="6244385" y="3291556"/>
            <a:ext cx="1565123" cy="493295"/>
          </a:xfrm>
          <a:prstGeom prst="accentCallout1">
            <a:avLst>
              <a:gd name="adj1" fmla="val 18750"/>
              <a:gd name="adj2" fmla="val -8333"/>
              <a:gd name="adj3" fmla="val -511798"/>
              <a:gd name="adj4" fmla="val 12422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Trisong</a:t>
            </a:r>
            <a:r>
              <a:rPr lang="en-US" altLang="zh-CN" sz="1400" dirty="0" smtClean="0">
                <a:solidFill>
                  <a:schemeClr val="bg1"/>
                </a:solidFill>
              </a:rPr>
              <a:t> </a:t>
            </a:r>
            <a:r>
              <a:rPr lang="en-US" altLang="zh-CN" sz="1400" dirty="0" err="1" smtClean="0">
                <a:solidFill>
                  <a:schemeClr val="bg1"/>
                </a:solidFill>
              </a:rPr>
              <a:t>Detsen</a:t>
            </a:r>
            <a:r>
              <a:rPr lang="en-US" altLang="zh-CN" sz="1400" dirty="0" smtClean="0">
                <a:solidFill>
                  <a:schemeClr val="bg1"/>
                </a:solidFill>
              </a:rPr>
              <a:t>: </a:t>
            </a:r>
          </a:p>
          <a:p>
            <a:pPr algn="ctr"/>
            <a:r>
              <a:rPr lang="en-US" altLang="zh-CN" sz="1400" dirty="0" smtClean="0">
                <a:solidFill>
                  <a:schemeClr val="bg1"/>
                </a:solidFill>
              </a:rPr>
              <a:t>753-797 CE</a:t>
            </a:r>
            <a:endParaRPr lang="zh-CN" altLang="en-US" dirty="0"/>
          </a:p>
        </p:txBody>
      </p:sp>
      <p:sp>
        <p:nvSpPr>
          <p:cNvPr id="21" name="直線圖說文字 1 (加上強調線) 20"/>
          <p:cNvSpPr/>
          <p:nvPr/>
        </p:nvSpPr>
        <p:spPr>
          <a:xfrm>
            <a:off x="6396758" y="3842708"/>
            <a:ext cx="1565123" cy="493295"/>
          </a:xfrm>
          <a:prstGeom prst="accentCallout1">
            <a:avLst>
              <a:gd name="adj1" fmla="val 18750"/>
              <a:gd name="adj2" fmla="val -8333"/>
              <a:gd name="adj3" fmla="val -630091"/>
              <a:gd name="adj4" fmla="val 15189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Fragmentation: </a:t>
            </a:r>
          </a:p>
          <a:p>
            <a:pPr algn="ctr"/>
            <a:r>
              <a:rPr lang="en-US" altLang="zh-CN" sz="1400" dirty="0" smtClean="0">
                <a:solidFill>
                  <a:schemeClr val="bg1"/>
                </a:solidFill>
              </a:rPr>
              <a:t>9</a:t>
            </a:r>
            <a:r>
              <a:rPr lang="en-US" altLang="zh-CN" sz="1400" baseline="30000" dirty="0" smtClean="0">
                <a:solidFill>
                  <a:schemeClr val="bg1"/>
                </a:solidFill>
              </a:rPr>
              <a:t>th</a:t>
            </a:r>
            <a:r>
              <a:rPr lang="en-US" altLang="zh-CN" sz="1400" dirty="0" smtClean="0">
                <a:solidFill>
                  <a:schemeClr val="bg1"/>
                </a:solidFill>
              </a:rPr>
              <a:t>-10</a:t>
            </a:r>
            <a:r>
              <a:rPr lang="en-US" altLang="zh-CN" sz="1400" baseline="30000" dirty="0" smtClean="0">
                <a:solidFill>
                  <a:schemeClr val="bg1"/>
                </a:solidFill>
              </a:rPr>
              <a:t>th</a:t>
            </a:r>
            <a:r>
              <a:rPr lang="en-US" altLang="zh-CN" sz="1400" dirty="0" smtClean="0">
                <a:solidFill>
                  <a:schemeClr val="bg1"/>
                </a:solidFill>
              </a:rPr>
              <a:t> CE</a:t>
            </a:r>
            <a:endParaRPr lang="zh-CN" altLang="en-US" dirty="0"/>
          </a:p>
        </p:txBody>
      </p:sp>
      <p:sp>
        <p:nvSpPr>
          <p:cNvPr id="22" name="直線圖說文字 1 (加上強調線) 21"/>
          <p:cNvSpPr/>
          <p:nvPr/>
        </p:nvSpPr>
        <p:spPr>
          <a:xfrm>
            <a:off x="6756206" y="4334445"/>
            <a:ext cx="1565123" cy="493295"/>
          </a:xfrm>
          <a:prstGeom prst="accentCallout1">
            <a:avLst>
              <a:gd name="adj1" fmla="val 18750"/>
              <a:gd name="adj2" fmla="val -8333"/>
              <a:gd name="adj3" fmla="val -714237"/>
              <a:gd name="adj4" fmla="val 15919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Atisa</a:t>
            </a:r>
            <a:r>
              <a:rPr lang="en-US" altLang="zh-CN" sz="1400" dirty="0" smtClean="0">
                <a:solidFill>
                  <a:schemeClr val="bg1"/>
                </a:solidFill>
              </a:rPr>
              <a:t>: </a:t>
            </a:r>
          </a:p>
          <a:p>
            <a:pPr algn="ctr"/>
            <a:r>
              <a:rPr lang="en-US" altLang="zh-CN" sz="1400" dirty="0" smtClean="0">
                <a:solidFill>
                  <a:schemeClr val="bg1"/>
                </a:solidFill>
              </a:rPr>
              <a:t>1042 CE</a:t>
            </a:r>
            <a:endParaRPr lang="zh-CN" altLang="en-US" dirty="0"/>
          </a:p>
        </p:txBody>
      </p:sp>
    </p:spTree>
    <p:extLst>
      <p:ext uri="{BB962C8B-B14F-4D97-AF65-F5344CB8AC3E}">
        <p14:creationId xmlns:p14="http://schemas.microsoft.com/office/powerpoint/2010/main" val="13338948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p:cNvPicPr>
            <a:picLocks noChangeAspect="1"/>
          </p:cNvPicPr>
          <p:nvPr/>
        </p:nvPicPr>
        <p:blipFill>
          <a:blip r:embed="rId4"/>
          <a:stretch>
            <a:fillRect/>
          </a:stretch>
        </p:blipFill>
        <p:spPr>
          <a:xfrm>
            <a:off x="378012" y="160337"/>
            <a:ext cx="11436998" cy="6564506"/>
          </a:xfrm>
          <a:prstGeom prst="rect">
            <a:avLst/>
          </a:prstGeom>
        </p:spPr>
      </p:pic>
      <p:sp>
        <p:nvSpPr>
          <p:cNvPr id="7" name="直線圖說文字 1 (加上強調線) 6"/>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8" name="直線圖說文字 1 (加上強調線) 7"/>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9" name="直線圖說文字 1 (加上強調線) 8"/>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10" name="直線圖說文字 1 (加上強調線) 9"/>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11" name="直線圖說文字 1 (加上強調線) 10"/>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2" name="直線圖說文字 1 (加上強調線) 11"/>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3" name="直線圖說文字 1 (加上強調線) 12"/>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4" name="直線圖說文字 1 (加上強調線) 13"/>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
        <p:nvSpPr>
          <p:cNvPr id="15" name="直線圖說文字 1 (加上強調線) 14"/>
          <p:cNvSpPr/>
          <p:nvPr/>
        </p:nvSpPr>
        <p:spPr>
          <a:xfrm>
            <a:off x="3675649" y="2629821"/>
            <a:ext cx="1565123" cy="493295"/>
          </a:xfrm>
          <a:prstGeom prst="accentCallout1">
            <a:avLst>
              <a:gd name="adj1" fmla="val 18750"/>
              <a:gd name="adj2" fmla="val -8333"/>
              <a:gd name="adj3" fmla="val -367896"/>
              <a:gd name="adj4" fmla="val 67335"/>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Buddhism to China: </a:t>
            </a:r>
          </a:p>
          <a:p>
            <a:pPr algn="ctr"/>
            <a:r>
              <a:rPr lang="en-US" altLang="zh-CN" sz="1400" dirty="0" smtClean="0">
                <a:solidFill>
                  <a:schemeClr val="bg1"/>
                </a:solidFill>
              </a:rPr>
              <a:t> 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16" name="直線圖說文字 1 (加上強調線) 15"/>
          <p:cNvSpPr/>
          <p:nvPr/>
        </p:nvSpPr>
        <p:spPr>
          <a:xfrm>
            <a:off x="3966412" y="3238015"/>
            <a:ext cx="1565123" cy="493295"/>
          </a:xfrm>
          <a:prstGeom prst="accentCallout1">
            <a:avLst>
              <a:gd name="adj1" fmla="val 18750"/>
              <a:gd name="adj2" fmla="val -8333"/>
              <a:gd name="adj3" fmla="val -497164"/>
              <a:gd name="adj4" fmla="val 110768"/>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Kumarajiva</a:t>
            </a:r>
            <a:r>
              <a:rPr lang="en-US" altLang="zh-CN" sz="1400" dirty="0" smtClean="0">
                <a:solidFill>
                  <a:schemeClr val="bg1"/>
                </a:solidFill>
              </a:rPr>
              <a:t>: </a:t>
            </a:r>
          </a:p>
          <a:p>
            <a:pPr algn="ctr"/>
            <a:r>
              <a:rPr lang="en-US" altLang="zh-CN" sz="1400" dirty="0" smtClean="0">
                <a:solidFill>
                  <a:schemeClr val="bg1"/>
                </a:solidFill>
              </a:rPr>
              <a:t>344-413CE</a:t>
            </a:r>
            <a:endParaRPr lang="zh-CN" altLang="en-US" dirty="0"/>
          </a:p>
        </p:txBody>
      </p:sp>
      <p:sp>
        <p:nvSpPr>
          <p:cNvPr id="17" name="直線圖說文字 1 (加上強調線) 16"/>
          <p:cNvSpPr/>
          <p:nvPr/>
        </p:nvSpPr>
        <p:spPr>
          <a:xfrm>
            <a:off x="4108753" y="3841150"/>
            <a:ext cx="1565123" cy="493295"/>
          </a:xfrm>
          <a:prstGeom prst="accentCallout1">
            <a:avLst>
              <a:gd name="adj1" fmla="val 18750"/>
              <a:gd name="adj2" fmla="val -8333"/>
              <a:gd name="adj3" fmla="val -613017"/>
              <a:gd name="adj4" fmla="val 13882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Bodhidharma</a:t>
            </a:r>
            <a:r>
              <a:rPr lang="en-US" altLang="zh-CN" sz="1400" dirty="0" smtClean="0">
                <a:solidFill>
                  <a:schemeClr val="bg1"/>
                </a:solidFill>
              </a:rPr>
              <a:t>: </a:t>
            </a:r>
          </a:p>
          <a:p>
            <a:pPr algn="ctr"/>
            <a:r>
              <a:rPr lang="en-US" altLang="zh-CN" sz="1400" dirty="0" smtClean="0">
                <a:solidFill>
                  <a:schemeClr val="bg1"/>
                </a:solidFill>
              </a:rPr>
              <a:t>c. 5</a:t>
            </a:r>
            <a:r>
              <a:rPr lang="en-US" altLang="zh-CN" sz="1400" baseline="30000" dirty="0" smtClean="0">
                <a:solidFill>
                  <a:schemeClr val="bg1"/>
                </a:solidFill>
              </a:rPr>
              <a:t>th</a:t>
            </a:r>
            <a:r>
              <a:rPr lang="en-US" altLang="zh-CN" sz="1400" dirty="0" smtClean="0">
                <a:solidFill>
                  <a:schemeClr val="bg1"/>
                </a:solidFill>
              </a:rPr>
              <a:t> Century CE</a:t>
            </a:r>
            <a:endParaRPr lang="zh-CN" altLang="en-US" dirty="0"/>
          </a:p>
        </p:txBody>
      </p:sp>
      <p:sp>
        <p:nvSpPr>
          <p:cNvPr id="18" name="直線圖說文字 1 (加上強調線) 17"/>
          <p:cNvSpPr/>
          <p:nvPr/>
        </p:nvSpPr>
        <p:spPr>
          <a:xfrm>
            <a:off x="4189978" y="4617715"/>
            <a:ext cx="1565123" cy="493295"/>
          </a:xfrm>
          <a:prstGeom prst="accentCallout1">
            <a:avLst>
              <a:gd name="adj1" fmla="val 18750"/>
              <a:gd name="adj2" fmla="val -8333"/>
              <a:gd name="adj3" fmla="val -777652"/>
              <a:gd name="adj4" fmla="val 18725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Xuanzang</a:t>
            </a:r>
            <a:r>
              <a:rPr lang="en-US" altLang="zh-CN" sz="1400" dirty="0" smtClean="0">
                <a:solidFill>
                  <a:schemeClr val="bg1"/>
                </a:solidFill>
              </a:rPr>
              <a:t>: </a:t>
            </a:r>
          </a:p>
          <a:p>
            <a:pPr algn="ctr"/>
            <a:r>
              <a:rPr lang="en-US" altLang="zh-CN" sz="1400" dirty="0" smtClean="0">
                <a:solidFill>
                  <a:schemeClr val="bg1"/>
                </a:solidFill>
              </a:rPr>
              <a:t>602-664 CE</a:t>
            </a:r>
            <a:endParaRPr lang="zh-CN" altLang="en-US" dirty="0"/>
          </a:p>
        </p:txBody>
      </p:sp>
      <p:sp>
        <p:nvSpPr>
          <p:cNvPr id="19" name="直線圖說文字 1 (加上強調線) 18"/>
          <p:cNvSpPr/>
          <p:nvPr/>
        </p:nvSpPr>
        <p:spPr>
          <a:xfrm>
            <a:off x="4679262" y="5411395"/>
            <a:ext cx="1565123" cy="493295"/>
          </a:xfrm>
          <a:prstGeom prst="accentCallout1">
            <a:avLst>
              <a:gd name="adj1" fmla="val 18750"/>
              <a:gd name="adj2" fmla="val -8333"/>
              <a:gd name="adj3" fmla="val -895945"/>
              <a:gd name="adj4" fmla="val 1006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Mahasiddhas</a:t>
            </a:r>
            <a:r>
              <a:rPr lang="en-US" altLang="zh-CN" sz="1400" dirty="0" smtClean="0">
                <a:solidFill>
                  <a:schemeClr val="bg1"/>
                </a:solidFill>
              </a:rPr>
              <a:t>: </a:t>
            </a: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20" name="直線圖說文字 1 (加上強調線) 19"/>
          <p:cNvSpPr/>
          <p:nvPr/>
        </p:nvSpPr>
        <p:spPr>
          <a:xfrm>
            <a:off x="5940575" y="2476719"/>
            <a:ext cx="1565123" cy="493295"/>
          </a:xfrm>
          <a:prstGeom prst="accentCallout1">
            <a:avLst>
              <a:gd name="adj1" fmla="val 18750"/>
              <a:gd name="adj2" fmla="val -8333"/>
              <a:gd name="adj3" fmla="val -347164"/>
              <a:gd name="adj4" fmla="val 8809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Somgtsan</a:t>
            </a:r>
            <a:r>
              <a:rPr lang="en-US" altLang="zh-CN" sz="1400" dirty="0" smtClean="0">
                <a:solidFill>
                  <a:schemeClr val="bg1"/>
                </a:solidFill>
              </a:rPr>
              <a:t> </a:t>
            </a:r>
            <a:r>
              <a:rPr lang="en-US" altLang="zh-CN" sz="1400" dirty="0" err="1" smtClean="0">
                <a:solidFill>
                  <a:schemeClr val="bg1"/>
                </a:solidFill>
              </a:rPr>
              <a:t>Gampo</a:t>
            </a:r>
            <a:r>
              <a:rPr lang="en-US" altLang="zh-CN" sz="1400" dirty="0" smtClean="0">
                <a:solidFill>
                  <a:schemeClr val="bg1"/>
                </a:solidFill>
              </a:rPr>
              <a:t>: </a:t>
            </a:r>
          </a:p>
          <a:p>
            <a:pPr algn="ctr"/>
            <a:r>
              <a:rPr lang="en-US" altLang="zh-CN" sz="1400" dirty="0" smtClean="0">
                <a:solidFill>
                  <a:schemeClr val="bg1"/>
                </a:solidFill>
              </a:rPr>
              <a:t>618-649 CE</a:t>
            </a:r>
            <a:endParaRPr lang="zh-CN" altLang="en-US" dirty="0"/>
          </a:p>
        </p:txBody>
      </p:sp>
      <p:sp>
        <p:nvSpPr>
          <p:cNvPr id="21" name="直線圖說文字 1 (加上強調線) 20"/>
          <p:cNvSpPr/>
          <p:nvPr/>
        </p:nvSpPr>
        <p:spPr>
          <a:xfrm>
            <a:off x="6244385" y="3291556"/>
            <a:ext cx="1565123" cy="493295"/>
          </a:xfrm>
          <a:prstGeom prst="accentCallout1">
            <a:avLst>
              <a:gd name="adj1" fmla="val 18750"/>
              <a:gd name="adj2" fmla="val -8333"/>
              <a:gd name="adj3" fmla="val -511798"/>
              <a:gd name="adj4" fmla="val 12422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Trisong</a:t>
            </a:r>
            <a:r>
              <a:rPr lang="en-US" altLang="zh-CN" sz="1400" dirty="0" smtClean="0">
                <a:solidFill>
                  <a:schemeClr val="bg1"/>
                </a:solidFill>
              </a:rPr>
              <a:t> </a:t>
            </a:r>
            <a:r>
              <a:rPr lang="en-US" altLang="zh-CN" sz="1400" dirty="0" err="1" smtClean="0">
                <a:solidFill>
                  <a:schemeClr val="bg1"/>
                </a:solidFill>
              </a:rPr>
              <a:t>Detsen</a:t>
            </a:r>
            <a:r>
              <a:rPr lang="en-US" altLang="zh-CN" sz="1400" dirty="0" smtClean="0">
                <a:solidFill>
                  <a:schemeClr val="bg1"/>
                </a:solidFill>
              </a:rPr>
              <a:t>: </a:t>
            </a:r>
          </a:p>
          <a:p>
            <a:pPr algn="ctr"/>
            <a:r>
              <a:rPr lang="en-US" altLang="zh-CN" sz="1400" dirty="0" smtClean="0">
                <a:solidFill>
                  <a:schemeClr val="bg1"/>
                </a:solidFill>
              </a:rPr>
              <a:t>753-797 CE</a:t>
            </a:r>
            <a:endParaRPr lang="zh-CN" altLang="en-US" dirty="0"/>
          </a:p>
        </p:txBody>
      </p:sp>
      <p:sp>
        <p:nvSpPr>
          <p:cNvPr id="22" name="直線圖說文字 1 (加上強調線) 21"/>
          <p:cNvSpPr/>
          <p:nvPr/>
        </p:nvSpPr>
        <p:spPr>
          <a:xfrm>
            <a:off x="6396758" y="3842708"/>
            <a:ext cx="1565123" cy="493295"/>
          </a:xfrm>
          <a:prstGeom prst="accentCallout1">
            <a:avLst>
              <a:gd name="adj1" fmla="val 18750"/>
              <a:gd name="adj2" fmla="val -8333"/>
              <a:gd name="adj3" fmla="val -630091"/>
              <a:gd name="adj4" fmla="val 15189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Fragmentation: </a:t>
            </a:r>
          </a:p>
          <a:p>
            <a:pPr algn="ctr"/>
            <a:r>
              <a:rPr lang="en-US" altLang="zh-CN" sz="1400" dirty="0" smtClean="0">
                <a:solidFill>
                  <a:schemeClr val="bg1"/>
                </a:solidFill>
              </a:rPr>
              <a:t>9</a:t>
            </a:r>
            <a:r>
              <a:rPr lang="en-US" altLang="zh-CN" sz="1400" baseline="30000" dirty="0" smtClean="0">
                <a:solidFill>
                  <a:schemeClr val="bg1"/>
                </a:solidFill>
              </a:rPr>
              <a:t>th</a:t>
            </a:r>
            <a:r>
              <a:rPr lang="en-US" altLang="zh-CN" sz="1400" dirty="0" smtClean="0">
                <a:solidFill>
                  <a:schemeClr val="bg1"/>
                </a:solidFill>
              </a:rPr>
              <a:t>-10</a:t>
            </a:r>
            <a:r>
              <a:rPr lang="en-US" altLang="zh-CN" sz="1400" baseline="30000" dirty="0" smtClean="0">
                <a:solidFill>
                  <a:schemeClr val="bg1"/>
                </a:solidFill>
              </a:rPr>
              <a:t>th</a:t>
            </a:r>
            <a:r>
              <a:rPr lang="en-US" altLang="zh-CN" sz="1400" dirty="0" smtClean="0">
                <a:solidFill>
                  <a:schemeClr val="bg1"/>
                </a:solidFill>
              </a:rPr>
              <a:t> CE</a:t>
            </a:r>
            <a:endParaRPr lang="zh-CN" altLang="en-US" dirty="0"/>
          </a:p>
        </p:txBody>
      </p:sp>
      <p:sp>
        <p:nvSpPr>
          <p:cNvPr id="23" name="直線圖說文字 1 (加上強調線) 22"/>
          <p:cNvSpPr/>
          <p:nvPr/>
        </p:nvSpPr>
        <p:spPr>
          <a:xfrm>
            <a:off x="6756206" y="4334445"/>
            <a:ext cx="1565123" cy="493295"/>
          </a:xfrm>
          <a:prstGeom prst="accentCallout1">
            <a:avLst>
              <a:gd name="adj1" fmla="val 18750"/>
              <a:gd name="adj2" fmla="val -8333"/>
              <a:gd name="adj3" fmla="val -714237"/>
              <a:gd name="adj4" fmla="val 15919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Atisa</a:t>
            </a:r>
            <a:r>
              <a:rPr lang="en-US" altLang="zh-CN" sz="1400" dirty="0" smtClean="0">
                <a:solidFill>
                  <a:schemeClr val="bg1"/>
                </a:solidFill>
              </a:rPr>
              <a:t>: </a:t>
            </a:r>
          </a:p>
          <a:p>
            <a:pPr algn="ctr"/>
            <a:r>
              <a:rPr lang="en-US" altLang="zh-CN" sz="1400" dirty="0" smtClean="0">
                <a:solidFill>
                  <a:schemeClr val="bg1"/>
                </a:solidFill>
              </a:rPr>
              <a:t>1042 CE</a:t>
            </a:r>
            <a:endParaRPr lang="zh-CN" altLang="en-US" dirty="0"/>
          </a:p>
        </p:txBody>
      </p:sp>
      <p:sp>
        <p:nvSpPr>
          <p:cNvPr id="24" name="直線圖說文字 1 (加上強調線) 23"/>
          <p:cNvSpPr/>
          <p:nvPr/>
        </p:nvSpPr>
        <p:spPr>
          <a:xfrm>
            <a:off x="7179319" y="4864362"/>
            <a:ext cx="1565123" cy="493295"/>
          </a:xfrm>
          <a:prstGeom prst="accentCallout1">
            <a:avLst>
              <a:gd name="adj1" fmla="val 18750"/>
              <a:gd name="adj2" fmla="val -8333"/>
              <a:gd name="adj3" fmla="val -814237"/>
              <a:gd name="adj4" fmla="val 211087"/>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Mongols: </a:t>
            </a:r>
          </a:p>
          <a:p>
            <a:pPr algn="ctr"/>
            <a:r>
              <a:rPr lang="en-US" altLang="zh-CN" sz="1400" dirty="0" smtClean="0">
                <a:solidFill>
                  <a:schemeClr val="bg1"/>
                </a:solidFill>
              </a:rPr>
              <a:t>13-14 Century CE</a:t>
            </a:r>
            <a:endParaRPr lang="zh-CN" altLang="en-US" dirty="0"/>
          </a:p>
        </p:txBody>
      </p:sp>
    </p:spTree>
    <p:extLst>
      <p:ext uri="{BB962C8B-B14F-4D97-AF65-F5344CB8AC3E}">
        <p14:creationId xmlns:p14="http://schemas.microsoft.com/office/powerpoint/2010/main" val="6325121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7" name="圖片 6"/>
          <p:cNvPicPr>
            <a:picLocks noChangeAspect="1"/>
          </p:cNvPicPr>
          <p:nvPr/>
        </p:nvPicPr>
        <p:blipFill>
          <a:blip r:embed="rId3"/>
          <a:stretch>
            <a:fillRect/>
          </a:stretch>
        </p:blipFill>
        <p:spPr>
          <a:xfrm>
            <a:off x="378012" y="160337"/>
            <a:ext cx="11436998" cy="6564506"/>
          </a:xfrm>
          <a:prstGeom prst="rect">
            <a:avLst/>
          </a:prstGeom>
        </p:spPr>
      </p:pic>
      <p:sp>
        <p:nvSpPr>
          <p:cNvPr id="8" name="直線圖說文字 1 (加上強調線) 7"/>
          <p:cNvSpPr/>
          <p:nvPr/>
        </p:nvSpPr>
        <p:spPr>
          <a:xfrm>
            <a:off x="499312" y="3338762"/>
            <a:ext cx="1299410" cy="493295"/>
          </a:xfrm>
          <a:prstGeom prst="accentCallout1">
            <a:avLst>
              <a:gd name="adj1" fmla="val 18750"/>
              <a:gd name="adj2" fmla="val -8333"/>
              <a:gd name="adj3" fmla="val -515458"/>
              <a:gd name="adj4" fmla="val 562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623-543 BCE</a:t>
            </a:r>
            <a:endParaRPr lang="zh-CN" altLang="en-US" dirty="0"/>
          </a:p>
        </p:txBody>
      </p:sp>
      <p:sp>
        <p:nvSpPr>
          <p:cNvPr id="9" name="直線圖說文字 1 (加上強調線) 8"/>
          <p:cNvSpPr/>
          <p:nvPr/>
        </p:nvSpPr>
        <p:spPr>
          <a:xfrm>
            <a:off x="693823" y="3856119"/>
            <a:ext cx="1299410" cy="493295"/>
          </a:xfrm>
          <a:prstGeom prst="accentCallout1">
            <a:avLst>
              <a:gd name="adj1" fmla="val 18750"/>
              <a:gd name="adj2" fmla="val -8333"/>
              <a:gd name="adj3" fmla="val -622775"/>
              <a:gd name="adj4" fmla="val 42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543 BCE</a:t>
            </a:r>
            <a:endParaRPr lang="zh-CN" altLang="en-US" dirty="0"/>
          </a:p>
        </p:txBody>
      </p:sp>
      <p:sp>
        <p:nvSpPr>
          <p:cNvPr id="10" name="直線圖說文字 1 (加上強調線) 9"/>
          <p:cNvSpPr/>
          <p:nvPr/>
        </p:nvSpPr>
        <p:spPr>
          <a:xfrm>
            <a:off x="1343528" y="2352172"/>
            <a:ext cx="1299410" cy="493295"/>
          </a:xfrm>
          <a:prstGeom prst="accentCallout1">
            <a:avLst>
              <a:gd name="adj1" fmla="val 18750"/>
              <a:gd name="adj2" fmla="val -8333"/>
              <a:gd name="adj3" fmla="val -314238"/>
              <a:gd name="adj4" fmla="val 265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2</a:t>
            </a:r>
            <a:r>
              <a:rPr lang="en-US" altLang="zh-CN" sz="1400" baseline="30000" dirty="0" smtClean="0">
                <a:solidFill>
                  <a:schemeClr val="bg1"/>
                </a:solidFill>
              </a:rPr>
              <a:t>nd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440 BCE</a:t>
            </a:r>
            <a:endParaRPr lang="zh-CN" altLang="en-US" dirty="0"/>
          </a:p>
        </p:txBody>
      </p:sp>
      <p:sp>
        <p:nvSpPr>
          <p:cNvPr id="11" name="直線圖說文字 1 (加上強調線) 10"/>
          <p:cNvSpPr/>
          <p:nvPr/>
        </p:nvSpPr>
        <p:spPr>
          <a:xfrm>
            <a:off x="1850860" y="3003883"/>
            <a:ext cx="1299410" cy="493295"/>
          </a:xfrm>
          <a:prstGeom prst="accentCallout1">
            <a:avLst>
              <a:gd name="adj1" fmla="val 18750"/>
              <a:gd name="adj2" fmla="val -8333"/>
              <a:gd name="adj3" fmla="val -438628"/>
              <a:gd name="adj4" fmla="val 650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3</a:t>
            </a:r>
            <a:r>
              <a:rPr lang="en-US" altLang="zh-CN" sz="1400" baseline="30000" dirty="0" smtClean="0">
                <a:solidFill>
                  <a:schemeClr val="bg1"/>
                </a:solidFill>
              </a:rPr>
              <a:t>rd</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c. 250 BCE</a:t>
            </a:r>
            <a:endParaRPr lang="zh-CN" altLang="en-US" dirty="0"/>
          </a:p>
        </p:txBody>
      </p:sp>
      <p:sp>
        <p:nvSpPr>
          <p:cNvPr id="12" name="直線圖說文字 1 (加上強調線) 11"/>
          <p:cNvSpPr/>
          <p:nvPr/>
        </p:nvSpPr>
        <p:spPr>
          <a:xfrm>
            <a:off x="2376239" y="3683667"/>
            <a:ext cx="1299410" cy="493295"/>
          </a:xfrm>
          <a:prstGeom prst="accentCallout1">
            <a:avLst>
              <a:gd name="adj1" fmla="val 18750"/>
              <a:gd name="adj2" fmla="val -8333"/>
              <a:gd name="adj3" fmla="val -589847"/>
              <a:gd name="adj4" fmla="val 13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4</a:t>
            </a:r>
            <a:r>
              <a:rPr lang="en-US" altLang="zh-CN" sz="1400" baseline="30000" dirty="0" smtClean="0">
                <a:solidFill>
                  <a:schemeClr val="bg1"/>
                </a:solidFill>
              </a:rPr>
              <a:t>th</a:t>
            </a:r>
            <a:r>
              <a:rPr lang="en-US" altLang="zh-CN" sz="1400" dirty="0" smtClean="0">
                <a:solidFill>
                  <a:schemeClr val="bg1"/>
                </a:solidFill>
              </a:rPr>
              <a:t> Council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3" name="直線圖說文字 1 (加上強調線) 12"/>
          <p:cNvSpPr/>
          <p:nvPr/>
        </p:nvSpPr>
        <p:spPr>
          <a:xfrm>
            <a:off x="2309044" y="4277823"/>
            <a:ext cx="1565123" cy="493295"/>
          </a:xfrm>
          <a:prstGeom prst="accentCallout1">
            <a:avLst>
              <a:gd name="adj1" fmla="val 18750"/>
              <a:gd name="adj2" fmla="val -8333"/>
              <a:gd name="adj3" fmla="val -704481"/>
              <a:gd name="adj4" fmla="val 118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Rise of Mahayana </a:t>
            </a:r>
            <a:r>
              <a:rPr lang="en-US" altLang="zh-CN" sz="1400" dirty="0">
                <a:solidFill>
                  <a:schemeClr val="bg1"/>
                </a:solidFill>
              </a:rPr>
              <a:t>: </a:t>
            </a:r>
            <a:endParaRPr lang="en-US" altLang="zh-CN" sz="1400" dirty="0" smtClean="0">
              <a:solidFill>
                <a:schemeClr val="bg1"/>
              </a:solidFill>
            </a:endParaRP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BCE</a:t>
            </a:r>
            <a:endParaRPr lang="zh-CN" altLang="en-US" dirty="0"/>
          </a:p>
        </p:txBody>
      </p:sp>
      <p:sp>
        <p:nvSpPr>
          <p:cNvPr id="14" name="直線圖說文字 1 (加上強調線) 13"/>
          <p:cNvSpPr/>
          <p:nvPr/>
        </p:nvSpPr>
        <p:spPr>
          <a:xfrm>
            <a:off x="1882945" y="4864363"/>
            <a:ext cx="1565123" cy="493295"/>
          </a:xfrm>
          <a:prstGeom prst="accentCallout1">
            <a:avLst>
              <a:gd name="adj1" fmla="val 18750"/>
              <a:gd name="adj2" fmla="val -8333"/>
              <a:gd name="adj3" fmla="val -820334"/>
              <a:gd name="adj4" fmla="val 18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Nagarjuna</a:t>
            </a:r>
            <a:r>
              <a:rPr lang="en-US" altLang="zh-CN" sz="1400" dirty="0" smtClean="0">
                <a:solidFill>
                  <a:schemeClr val="bg1"/>
                </a:solidFill>
              </a:rPr>
              <a:t>: </a:t>
            </a:r>
          </a:p>
          <a:p>
            <a:pPr algn="ctr"/>
            <a:r>
              <a:rPr lang="en-US" altLang="zh-CN" sz="1400" dirty="0" smtClean="0">
                <a:solidFill>
                  <a:schemeClr val="bg1"/>
                </a:solidFill>
              </a:rPr>
              <a:t>c. 150-250 CE</a:t>
            </a:r>
            <a:endParaRPr lang="zh-CN" altLang="en-US" dirty="0"/>
          </a:p>
        </p:txBody>
      </p:sp>
      <p:sp>
        <p:nvSpPr>
          <p:cNvPr id="15" name="直線圖說文字 1 (加上強調線) 14"/>
          <p:cNvSpPr/>
          <p:nvPr/>
        </p:nvSpPr>
        <p:spPr>
          <a:xfrm>
            <a:off x="2769271" y="5379312"/>
            <a:ext cx="1565123" cy="493295"/>
          </a:xfrm>
          <a:prstGeom prst="accentCallout1">
            <a:avLst>
              <a:gd name="adj1" fmla="val 18750"/>
              <a:gd name="adj2" fmla="val -8333"/>
              <a:gd name="adj3" fmla="val -923993"/>
              <a:gd name="adj4" fmla="val 1934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Vasubhantu</a:t>
            </a:r>
            <a:r>
              <a:rPr lang="en-US" altLang="zh-CN" sz="1400" dirty="0" smtClean="0">
                <a:solidFill>
                  <a:schemeClr val="bg1"/>
                </a:solidFill>
              </a:rPr>
              <a:t>: </a:t>
            </a:r>
          </a:p>
          <a:p>
            <a:pPr algn="ctr"/>
            <a:r>
              <a:rPr lang="en-US" altLang="zh-CN" sz="1400" dirty="0" smtClean="0">
                <a:solidFill>
                  <a:schemeClr val="bg1"/>
                </a:solidFill>
              </a:rPr>
              <a:t> 4th Century CE</a:t>
            </a:r>
            <a:endParaRPr lang="zh-CN" altLang="en-US" dirty="0"/>
          </a:p>
        </p:txBody>
      </p:sp>
      <p:sp>
        <p:nvSpPr>
          <p:cNvPr id="16" name="直線圖說文字 1 (加上強調線) 15"/>
          <p:cNvSpPr/>
          <p:nvPr/>
        </p:nvSpPr>
        <p:spPr>
          <a:xfrm>
            <a:off x="3675649" y="2629821"/>
            <a:ext cx="1565123" cy="493295"/>
          </a:xfrm>
          <a:prstGeom prst="accentCallout1">
            <a:avLst>
              <a:gd name="adj1" fmla="val 18750"/>
              <a:gd name="adj2" fmla="val -8333"/>
              <a:gd name="adj3" fmla="val -367896"/>
              <a:gd name="adj4" fmla="val 67335"/>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Buddhism to China: </a:t>
            </a:r>
          </a:p>
          <a:p>
            <a:pPr algn="ctr"/>
            <a:r>
              <a:rPr lang="en-US" altLang="zh-CN" sz="1400" dirty="0" smtClean="0">
                <a:solidFill>
                  <a:schemeClr val="bg1"/>
                </a:solidFill>
              </a:rPr>
              <a:t> 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17" name="直線圖說文字 1 (加上強調線) 16"/>
          <p:cNvSpPr/>
          <p:nvPr/>
        </p:nvSpPr>
        <p:spPr>
          <a:xfrm>
            <a:off x="3966412" y="3238015"/>
            <a:ext cx="1565123" cy="493295"/>
          </a:xfrm>
          <a:prstGeom prst="accentCallout1">
            <a:avLst>
              <a:gd name="adj1" fmla="val 18750"/>
              <a:gd name="adj2" fmla="val -8333"/>
              <a:gd name="adj3" fmla="val -497164"/>
              <a:gd name="adj4" fmla="val 110768"/>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Kumarajiva</a:t>
            </a:r>
            <a:r>
              <a:rPr lang="en-US" altLang="zh-CN" sz="1400" dirty="0" smtClean="0">
                <a:solidFill>
                  <a:schemeClr val="bg1"/>
                </a:solidFill>
              </a:rPr>
              <a:t>: </a:t>
            </a:r>
          </a:p>
          <a:p>
            <a:pPr algn="ctr"/>
            <a:r>
              <a:rPr lang="en-US" altLang="zh-CN" sz="1400" dirty="0" smtClean="0">
                <a:solidFill>
                  <a:schemeClr val="bg1"/>
                </a:solidFill>
              </a:rPr>
              <a:t>344-413CE</a:t>
            </a:r>
            <a:endParaRPr lang="zh-CN" altLang="en-US" dirty="0"/>
          </a:p>
        </p:txBody>
      </p:sp>
      <p:sp>
        <p:nvSpPr>
          <p:cNvPr id="18" name="直線圖說文字 1 (加上強調線) 17"/>
          <p:cNvSpPr/>
          <p:nvPr/>
        </p:nvSpPr>
        <p:spPr>
          <a:xfrm>
            <a:off x="4108753" y="3841150"/>
            <a:ext cx="1565123" cy="493295"/>
          </a:xfrm>
          <a:prstGeom prst="accentCallout1">
            <a:avLst>
              <a:gd name="adj1" fmla="val 18750"/>
              <a:gd name="adj2" fmla="val -8333"/>
              <a:gd name="adj3" fmla="val -613017"/>
              <a:gd name="adj4" fmla="val 13882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Bodhidharma</a:t>
            </a:r>
            <a:r>
              <a:rPr lang="en-US" altLang="zh-CN" sz="1400" dirty="0" smtClean="0">
                <a:solidFill>
                  <a:schemeClr val="bg1"/>
                </a:solidFill>
              </a:rPr>
              <a:t>: </a:t>
            </a:r>
          </a:p>
          <a:p>
            <a:pPr algn="ctr"/>
            <a:r>
              <a:rPr lang="en-US" altLang="zh-CN" sz="1400" dirty="0" smtClean="0">
                <a:solidFill>
                  <a:schemeClr val="bg1"/>
                </a:solidFill>
              </a:rPr>
              <a:t>c. 5</a:t>
            </a:r>
            <a:r>
              <a:rPr lang="en-US" altLang="zh-CN" sz="1400" baseline="30000" dirty="0" smtClean="0">
                <a:solidFill>
                  <a:schemeClr val="bg1"/>
                </a:solidFill>
              </a:rPr>
              <a:t>th</a:t>
            </a:r>
            <a:r>
              <a:rPr lang="en-US" altLang="zh-CN" sz="1400" dirty="0" smtClean="0">
                <a:solidFill>
                  <a:schemeClr val="bg1"/>
                </a:solidFill>
              </a:rPr>
              <a:t> Century CE</a:t>
            </a:r>
            <a:endParaRPr lang="zh-CN" altLang="en-US" dirty="0"/>
          </a:p>
        </p:txBody>
      </p:sp>
      <p:sp>
        <p:nvSpPr>
          <p:cNvPr id="19" name="直線圖說文字 1 (加上強調線) 18"/>
          <p:cNvSpPr/>
          <p:nvPr/>
        </p:nvSpPr>
        <p:spPr>
          <a:xfrm>
            <a:off x="4189978" y="4617715"/>
            <a:ext cx="1565123" cy="493295"/>
          </a:xfrm>
          <a:prstGeom prst="accentCallout1">
            <a:avLst>
              <a:gd name="adj1" fmla="val 18750"/>
              <a:gd name="adj2" fmla="val -8333"/>
              <a:gd name="adj3" fmla="val -777652"/>
              <a:gd name="adj4" fmla="val 187256"/>
            </a:avLst>
          </a:prstGeom>
          <a:solidFill>
            <a:srgbClr val="92D05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Xuanzang</a:t>
            </a:r>
            <a:r>
              <a:rPr lang="en-US" altLang="zh-CN" sz="1400" dirty="0" smtClean="0">
                <a:solidFill>
                  <a:schemeClr val="bg1"/>
                </a:solidFill>
              </a:rPr>
              <a:t>: </a:t>
            </a:r>
          </a:p>
          <a:p>
            <a:pPr algn="ctr"/>
            <a:r>
              <a:rPr lang="en-US" altLang="zh-CN" sz="1400" dirty="0" smtClean="0">
                <a:solidFill>
                  <a:schemeClr val="bg1"/>
                </a:solidFill>
              </a:rPr>
              <a:t>602-664 CE</a:t>
            </a:r>
            <a:endParaRPr lang="zh-CN" altLang="en-US" dirty="0"/>
          </a:p>
        </p:txBody>
      </p:sp>
      <p:sp>
        <p:nvSpPr>
          <p:cNvPr id="20" name="直線圖說文字 1 (加上強調線) 19"/>
          <p:cNvSpPr/>
          <p:nvPr/>
        </p:nvSpPr>
        <p:spPr>
          <a:xfrm>
            <a:off x="4679262" y="5411395"/>
            <a:ext cx="1565123" cy="493295"/>
          </a:xfrm>
          <a:prstGeom prst="accentCallout1">
            <a:avLst>
              <a:gd name="adj1" fmla="val 18750"/>
              <a:gd name="adj2" fmla="val -8333"/>
              <a:gd name="adj3" fmla="val -895945"/>
              <a:gd name="adj4" fmla="val 1006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Mahasiddhas</a:t>
            </a:r>
            <a:r>
              <a:rPr lang="en-US" altLang="zh-CN" sz="1400" dirty="0" smtClean="0">
                <a:solidFill>
                  <a:schemeClr val="bg1"/>
                </a:solidFill>
              </a:rPr>
              <a:t>: </a:t>
            </a:r>
          </a:p>
          <a:p>
            <a:pPr algn="ctr"/>
            <a:r>
              <a:rPr lang="en-US" altLang="zh-CN" sz="1400" dirty="0" smtClean="0">
                <a:solidFill>
                  <a:schemeClr val="bg1"/>
                </a:solidFill>
              </a:rPr>
              <a:t>1</a:t>
            </a:r>
            <a:r>
              <a:rPr lang="en-US" altLang="zh-CN" sz="1400" baseline="30000" dirty="0" smtClean="0">
                <a:solidFill>
                  <a:schemeClr val="bg1"/>
                </a:solidFill>
              </a:rPr>
              <a:t>st</a:t>
            </a:r>
            <a:r>
              <a:rPr lang="en-US" altLang="zh-CN" sz="1400" dirty="0" smtClean="0">
                <a:solidFill>
                  <a:schemeClr val="bg1"/>
                </a:solidFill>
              </a:rPr>
              <a:t> Century CE</a:t>
            </a:r>
            <a:endParaRPr lang="zh-CN" altLang="en-US" dirty="0"/>
          </a:p>
        </p:txBody>
      </p:sp>
      <p:sp>
        <p:nvSpPr>
          <p:cNvPr id="21" name="直線圖說文字 1 (加上強調線) 20"/>
          <p:cNvSpPr/>
          <p:nvPr/>
        </p:nvSpPr>
        <p:spPr>
          <a:xfrm>
            <a:off x="5940575" y="2476719"/>
            <a:ext cx="1565123" cy="493295"/>
          </a:xfrm>
          <a:prstGeom prst="accentCallout1">
            <a:avLst>
              <a:gd name="adj1" fmla="val 18750"/>
              <a:gd name="adj2" fmla="val -8333"/>
              <a:gd name="adj3" fmla="val -347164"/>
              <a:gd name="adj4" fmla="val 8809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Somgtsan</a:t>
            </a:r>
            <a:r>
              <a:rPr lang="en-US" altLang="zh-CN" sz="1400" dirty="0" smtClean="0">
                <a:solidFill>
                  <a:schemeClr val="bg1"/>
                </a:solidFill>
              </a:rPr>
              <a:t> </a:t>
            </a:r>
            <a:r>
              <a:rPr lang="en-US" altLang="zh-CN" sz="1400" dirty="0" err="1" smtClean="0">
                <a:solidFill>
                  <a:schemeClr val="bg1"/>
                </a:solidFill>
              </a:rPr>
              <a:t>Gampo</a:t>
            </a:r>
            <a:r>
              <a:rPr lang="en-US" altLang="zh-CN" sz="1400" dirty="0" smtClean="0">
                <a:solidFill>
                  <a:schemeClr val="bg1"/>
                </a:solidFill>
              </a:rPr>
              <a:t>: </a:t>
            </a:r>
          </a:p>
          <a:p>
            <a:pPr algn="ctr"/>
            <a:r>
              <a:rPr lang="en-US" altLang="zh-CN" sz="1400" dirty="0" smtClean="0">
                <a:solidFill>
                  <a:schemeClr val="bg1"/>
                </a:solidFill>
              </a:rPr>
              <a:t>618-649 CE</a:t>
            </a:r>
            <a:endParaRPr lang="zh-CN" altLang="en-US" dirty="0"/>
          </a:p>
        </p:txBody>
      </p:sp>
      <p:sp>
        <p:nvSpPr>
          <p:cNvPr id="22" name="直線圖說文字 1 (加上強調線) 21"/>
          <p:cNvSpPr/>
          <p:nvPr/>
        </p:nvSpPr>
        <p:spPr>
          <a:xfrm>
            <a:off x="6244385" y="3291556"/>
            <a:ext cx="1565123" cy="493295"/>
          </a:xfrm>
          <a:prstGeom prst="accentCallout1">
            <a:avLst>
              <a:gd name="adj1" fmla="val 18750"/>
              <a:gd name="adj2" fmla="val -8333"/>
              <a:gd name="adj3" fmla="val -511798"/>
              <a:gd name="adj4" fmla="val 12422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Trisong</a:t>
            </a:r>
            <a:r>
              <a:rPr lang="en-US" altLang="zh-CN" sz="1400" dirty="0" smtClean="0">
                <a:solidFill>
                  <a:schemeClr val="bg1"/>
                </a:solidFill>
              </a:rPr>
              <a:t> </a:t>
            </a:r>
            <a:r>
              <a:rPr lang="en-US" altLang="zh-CN" sz="1400" dirty="0" err="1" smtClean="0">
                <a:solidFill>
                  <a:schemeClr val="bg1"/>
                </a:solidFill>
              </a:rPr>
              <a:t>Detsen</a:t>
            </a:r>
            <a:r>
              <a:rPr lang="en-US" altLang="zh-CN" sz="1400" dirty="0" smtClean="0">
                <a:solidFill>
                  <a:schemeClr val="bg1"/>
                </a:solidFill>
              </a:rPr>
              <a:t>: </a:t>
            </a:r>
          </a:p>
          <a:p>
            <a:pPr algn="ctr"/>
            <a:r>
              <a:rPr lang="en-US" altLang="zh-CN" sz="1400" dirty="0" smtClean="0">
                <a:solidFill>
                  <a:schemeClr val="bg1"/>
                </a:solidFill>
              </a:rPr>
              <a:t>753-797 CE</a:t>
            </a:r>
            <a:endParaRPr lang="zh-CN" altLang="en-US" dirty="0"/>
          </a:p>
        </p:txBody>
      </p:sp>
      <p:sp>
        <p:nvSpPr>
          <p:cNvPr id="23" name="直線圖說文字 1 (加上強調線) 22"/>
          <p:cNvSpPr/>
          <p:nvPr/>
        </p:nvSpPr>
        <p:spPr>
          <a:xfrm>
            <a:off x="6396758" y="3842708"/>
            <a:ext cx="1565123" cy="493295"/>
          </a:xfrm>
          <a:prstGeom prst="accentCallout1">
            <a:avLst>
              <a:gd name="adj1" fmla="val 18750"/>
              <a:gd name="adj2" fmla="val -8333"/>
              <a:gd name="adj3" fmla="val -630091"/>
              <a:gd name="adj4" fmla="val 15189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Fragmentation: </a:t>
            </a:r>
          </a:p>
          <a:p>
            <a:pPr algn="ctr"/>
            <a:r>
              <a:rPr lang="en-US" altLang="zh-CN" sz="1400" dirty="0" smtClean="0">
                <a:solidFill>
                  <a:schemeClr val="bg1"/>
                </a:solidFill>
              </a:rPr>
              <a:t>9</a:t>
            </a:r>
            <a:r>
              <a:rPr lang="en-US" altLang="zh-CN" sz="1400" baseline="30000" dirty="0" smtClean="0">
                <a:solidFill>
                  <a:schemeClr val="bg1"/>
                </a:solidFill>
              </a:rPr>
              <a:t>th</a:t>
            </a:r>
            <a:r>
              <a:rPr lang="en-US" altLang="zh-CN" sz="1400" dirty="0" smtClean="0">
                <a:solidFill>
                  <a:schemeClr val="bg1"/>
                </a:solidFill>
              </a:rPr>
              <a:t>-10</a:t>
            </a:r>
            <a:r>
              <a:rPr lang="en-US" altLang="zh-CN" sz="1400" baseline="30000" dirty="0" smtClean="0">
                <a:solidFill>
                  <a:schemeClr val="bg1"/>
                </a:solidFill>
              </a:rPr>
              <a:t>th</a:t>
            </a:r>
            <a:r>
              <a:rPr lang="en-US" altLang="zh-CN" sz="1400" dirty="0" smtClean="0">
                <a:solidFill>
                  <a:schemeClr val="bg1"/>
                </a:solidFill>
              </a:rPr>
              <a:t> CE</a:t>
            </a:r>
            <a:endParaRPr lang="zh-CN" altLang="en-US" dirty="0"/>
          </a:p>
        </p:txBody>
      </p:sp>
      <p:sp>
        <p:nvSpPr>
          <p:cNvPr id="24" name="直線圖說文字 1 (加上強調線) 23"/>
          <p:cNvSpPr/>
          <p:nvPr/>
        </p:nvSpPr>
        <p:spPr>
          <a:xfrm>
            <a:off x="6756206" y="4334445"/>
            <a:ext cx="1565123" cy="493295"/>
          </a:xfrm>
          <a:prstGeom prst="accentCallout1">
            <a:avLst>
              <a:gd name="adj1" fmla="val 18750"/>
              <a:gd name="adj2" fmla="val -8333"/>
              <a:gd name="adj3" fmla="val -714237"/>
              <a:gd name="adj4" fmla="val 15919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Atisa</a:t>
            </a:r>
            <a:r>
              <a:rPr lang="en-US" altLang="zh-CN" sz="1400" dirty="0" smtClean="0">
                <a:solidFill>
                  <a:schemeClr val="bg1"/>
                </a:solidFill>
              </a:rPr>
              <a:t>: </a:t>
            </a:r>
          </a:p>
          <a:p>
            <a:pPr algn="ctr"/>
            <a:r>
              <a:rPr lang="en-US" altLang="zh-CN" sz="1400" dirty="0" smtClean="0">
                <a:solidFill>
                  <a:schemeClr val="bg1"/>
                </a:solidFill>
              </a:rPr>
              <a:t>1042 CE</a:t>
            </a:r>
            <a:endParaRPr lang="zh-CN" altLang="en-US" dirty="0"/>
          </a:p>
        </p:txBody>
      </p:sp>
      <p:sp>
        <p:nvSpPr>
          <p:cNvPr id="25" name="直線圖說文字 1 (加上強調線) 24"/>
          <p:cNvSpPr/>
          <p:nvPr/>
        </p:nvSpPr>
        <p:spPr>
          <a:xfrm>
            <a:off x="7179319" y="4864362"/>
            <a:ext cx="1565123" cy="493295"/>
          </a:xfrm>
          <a:prstGeom prst="accentCallout1">
            <a:avLst>
              <a:gd name="adj1" fmla="val 18750"/>
              <a:gd name="adj2" fmla="val -8333"/>
              <a:gd name="adj3" fmla="val -814237"/>
              <a:gd name="adj4" fmla="val 211087"/>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smtClean="0">
                <a:solidFill>
                  <a:schemeClr val="bg1"/>
                </a:solidFill>
              </a:rPr>
              <a:t>Mongols: </a:t>
            </a:r>
          </a:p>
          <a:p>
            <a:pPr algn="ctr"/>
            <a:r>
              <a:rPr lang="en-US" altLang="zh-CN" sz="1400" dirty="0" smtClean="0">
                <a:solidFill>
                  <a:schemeClr val="bg1"/>
                </a:solidFill>
              </a:rPr>
              <a:t>13-14 Century CE</a:t>
            </a:r>
            <a:endParaRPr lang="zh-CN" altLang="en-US" dirty="0"/>
          </a:p>
        </p:txBody>
      </p:sp>
      <p:sp>
        <p:nvSpPr>
          <p:cNvPr id="26" name="直線圖說文字 1 (加上強調線) 25"/>
          <p:cNvSpPr/>
          <p:nvPr/>
        </p:nvSpPr>
        <p:spPr>
          <a:xfrm>
            <a:off x="8197992" y="5394279"/>
            <a:ext cx="1565123" cy="493295"/>
          </a:xfrm>
          <a:prstGeom prst="accentCallout1">
            <a:avLst>
              <a:gd name="adj1" fmla="val 18750"/>
              <a:gd name="adj2" fmla="val -8333"/>
              <a:gd name="adj3" fmla="val -926432"/>
              <a:gd name="adj4" fmla="val 190716"/>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err="1" smtClean="0">
                <a:solidFill>
                  <a:schemeClr val="bg1"/>
                </a:solidFill>
              </a:rPr>
              <a:t>Tsongkhapa</a:t>
            </a:r>
            <a:r>
              <a:rPr lang="en-US" altLang="zh-CN" sz="1400" dirty="0" smtClean="0">
                <a:solidFill>
                  <a:schemeClr val="bg1"/>
                </a:solidFill>
              </a:rPr>
              <a:t>: </a:t>
            </a:r>
          </a:p>
          <a:p>
            <a:pPr algn="ctr"/>
            <a:r>
              <a:rPr lang="en-US" altLang="zh-CN" sz="1400" dirty="0" smtClean="0">
                <a:solidFill>
                  <a:schemeClr val="bg1"/>
                </a:solidFill>
              </a:rPr>
              <a:t>1357-1419 CE</a:t>
            </a:r>
            <a:endParaRPr lang="zh-CN" altLang="en-US" dirty="0"/>
          </a:p>
        </p:txBody>
      </p:sp>
    </p:spTree>
    <p:extLst>
      <p:ext uri="{BB962C8B-B14F-4D97-AF65-F5344CB8AC3E}">
        <p14:creationId xmlns:p14="http://schemas.microsoft.com/office/powerpoint/2010/main" val="3300748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50293</TotalTime>
  <Words>9484</Words>
  <Application>Microsoft Office PowerPoint</Application>
  <PresentationFormat>寬螢幕</PresentationFormat>
  <Paragraphs>633</Paragraphs>
  <Slides>129</Slides>
  <Notes>5</Notes>
  <HiddenSlides>0</HiddenSlides>
  <MMClips>0</MMClips>
  <ScaleCrop>false</ScaleCrop>
  <HeadingPairs>
    <vt:vector size="6" baseType="variant">
      <vt:variant>
        <vt:lpstr>使用字型</vt:lpstr>
      </vt:variant>
      <vt:variant>
        <vt:i4>7</vt:i4>
      </vt:variant>
      <vt:variant>
        <vt:lpstr>佈景主題</vt:lpstr>
      </vt:variant>
      <vt:variant>
        <vt:i4>1</vt:i4>
      </vt:variant>
      <vt:variant>
        <vt:lpstr>投影片標題</vt:lpstr>
      </vt:variant>
      <vt:variant>
        <vt:i4>129</vt:i4>
      </vt:variant>
    </vt:vector>
  </HeadingPairs>
  <TitlesOfParts>
    <vt:vector size="137" baseType="lpstr">
      <vt:lpstr>Calibri</vt:lpstr>
      <vt:lpstr>Wingdings</vt:lpstr>
      <vt:lpstr>新細明體</vt:lpstr>
      <vt:lpstr>SimSun</vt:lpstr>
      <vt:lpstr>Arial</vt:lpstr>
      <vt:lpstr>Calibri Light</vt:lpstr>
      <vt:lpstr>SimSun</vt:lpstr>
      <vt:lpstr>Office 佈景主題</vt:lpstr>
      <vt:lpstr>Tibetan Buddhism and  The Vajrayana;  The Tibetan Buddhist canon. </vt:lpstr>
      <vt:lpstr>Vajrayāna</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Tibetan Buddhism</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Era of fragmentation (9th-10th centuries)</vt:lpstr>
      <vt:lpstr>PowerPoint 簡報</vt:lpstr>
      <vt:lpstr>Second dissemination (10th-12th centuries)</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Mongol dominance (13th-14th centuries)</vt:lpstr>
      <vt:lpstr>PowerPoint 簡報</vt:lpstr>
      <vt:lpstr>PowerPoint 簡報</vt:lpstr>
      <vt:lpstr>From family rule to Ganden Phodrang government (14th-18th centuries)</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Qing rule (18th-20th centuries)</vt:lpstr>
      <vt:lpstr>PowerPoint 簡報</vt:lpstr>
      <vt:lpstr>PowerPoint 簡報</vt:lpstr>
      <vt:lpstr>PowerPoint 簡報</vt:lpstr>
      <vt:lpstr>20th Century</vt:lpstr>
      <vt:lpstr>PowerPoint 簡報</vt:lpstr>
      <vt:lpstr>PowerPoint 簡報</vt:lpstr>
      <vt:lpstr>PowerPoint 簡報</vt:lpstr>
      <vt:lpstr>PowerPoint 簡報</vt:lpstr>
      <vt:lpstr>PowerPoint 簡報</vt:lpstr>
      <vt:lpstr>PowerPoint 簡報</vt:lpstr>
      <vt:lpstr>PowerPoint 簡報</vt:lpstr>
      <vt:lpstr>Tibetan Buddhist Canon</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shengmiao shi</dc:creator>
  <cp:lastModifiedBy>shengmiao shi</cp:lastModifiedBy>
  <cp:revision>1519</cp:revision>
  <dcterms:created xsi:type="dcterms:W3CDTF">2020-01-01T14:34:00Z</dcterms:created>
  <dcterms:modified xsi:type="dcterms:W3CDTF">2020-05-10T14:33:06Z</dcterms:modified>
</cp:coreProperties>
</file>