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8"/>
  </p:notesMasterIdLst>
  <p:handoutMasterIdLst>
    <p:handoutMasterId r:id="rId16"/>
  </p:handoutMasterIdLst>
  <p:sldIdLst>
    <p:sldId id="256" r:id="rId3"/>
    <p:sldId id="304" r:id="rId4"/>
    <p:sldId id="291" r:id="rId5"/>
    <p:sldId id="305" r:id="rId6"/>
    <p:sldId id="306" r:id="rId7"/>
    <p:sldId id="308" r:id="rId9"/>
    <p:sldId id="309" r:id="rId10"/>
    <p:sldId id="310" r:id="rId11"/>
    <p:sldId id="311" r:id="rId12"/>
    <p:sldId id="312" r:id="rId13"/>
    <p:sldId id="275" r:id="rId14"/>
    <p:sldId id="307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16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handoutMaster" Target="handoutMasters/handoutMaster1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  <a:endParaRPr lang="en-GB"/>
          </a:p>
          <a:p>
            <a:pPr lvl="1"/>
            <a:r>
              <a:rPr lang="en-GB"/>
              <a:t>Second level</a:t>
            </a:r>
            <a:endParaRPr lang="en-GB"/>
          </a:p>
          <a:p>
            <a:pPr lvl="2"/>
            <a:r>
              <a:rPr lang="en-GB"/>
              <a:t>Third level</a:t>
            </a:r>
            <a:endParaRPr lang="en-GB"/>
          </a:p>
          <a:p>
            <a:pPr lvl="3"/>
            <a:r>
              <a:rPr lang="en-GB"/>
              <a:t>Fourth level</a:t>
            </a:r>
            <a:endParaRPr lang="en-GB"/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Instructions</a:t>
            </a:r>
            <a:r>
              <a:rPr lang="en-GB" baseline="0" dirty="0" smtClean="0"/>
              <a:t> for Lecturers</a:t>
            </a: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Divided the class in to groups of 5</a:t>
            </a: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Allocate one of the following topics to each group</a:t>
            </a:r>
            <a:endParaRPr lang="en-GB" baseline="0" dirty="0" smtClean="0"/>
          </a:p>
          <a:p>
            <a:pPr marL="628650" lvl="1" indent="-171450">
              <a:buFontTx/>
              <a:buChar char="-"/>
            </a:pPr>
            <a:r>
              <a:rPr lang="en-GB" dirty="0" smtClean="0"/>
              <a:t>Trends shaping the future of UK jobs</a:t>
            </a:r>
            <a:endParaRPr lang="en-GB" dirty="0" smtClean="0"/>
          </a:p>
          <a:p>
            <a:pPr marL="628650" lvl="1" indent="-171450">
              <a:buFontTx/>
              <a:buChar char="-"/>
            </a:pPr>
            <a:r>
              <a:rPr lang="en-GB" dirty="0" smtClean="0"/>
              <a:t>Disruptions that could change future of work</a:t>
            </a:r>
            <a:endParaRPr lang="en-GB" dirty="0" smtClean="0"/>
          </a:p>
          <a:p>
            <a:pPr marL="628650" lvl="1" indent="-171450">
              <a:buFontTx/>
              <a:buChar char="-"/>
            </a:pPr>
            <a:r>
              <a:rPr lang="en-GB" dirty="0" smtClean="0"/>
              <a:t>Actions for the future</a:t>
            </a:r>
            <a:endParaRPr lang="en-GB" dirty="0" smtClean="0"/>
          </a:p>
          <a:p>
            <a:pPr marL="171450" lvl="0" indent="-171450">
              <a:buFontTx/>
              <a:buChar char="-"/>
            </a:pPr>
            <a:r>
              <a:rPr lang="en-GB" dirty="0" smtClean="0"/>
              <a:t>Advice</a:t>
            </a:r>
            <a:r>
              <a:rPr lang="en-GB" baseline="0" dirty="0" smtClean="0"/>
              <a:t> students to conduct additional research to support their points</a:t>
            </a:r>
            <a:endParaRPr lang="en-GB" baseline="0" dirty="0" smtClean="0"/>
          </a:p>
          <a:p>
            <a:pPr marL="171450" lvl="0" indent="-171450">
              <a:buFontTx/>
              <a:buChar char="-"/>
            </a:pPr>
            <a:r>
              <a:rPr lang="en-GB" baseline="0" dirty="0" smtClean="0"/>
              <a:t>Allow 30 minutes for preparation</a:t>
            </a:r>
            <a:endParaRPr lang="en-GB" baseline="0" dirty="0" smtClean="0"/>
          </a:p>
          <a:p>
            <a:pPr marL="171450" lvl="0" indent="-171450">
              <a:buFontTx/>
              <a:buChar char="-"/>
            </a:pPr>
            <a:r>
              <a:rPr lang="en-GB" baseline="0" dirty="0" smtClean="0"/>
              <a:t>Each group presents their points for 10 minutes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hyperlink" Target="https://www.youtube.com/watch?v=d6oXfMilLe8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908720"/>
            <a:ext cx="8928992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BA International Hotel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Personnel Resoucing &amp; Development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(M5X 01921)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</a:t>
            </a:r>
            <a:r>
              <a:rPr lang="en-GB" sz="3100" b="1" dirty="0" smtClean="0">
                <a:solidFill>
                  <a:srgbClr val="002060"/>
                </a:solidFill>
              </a:rPr>
              <a:t>4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Future Trends in Employment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Previously…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We have;</a:t>
            </a:r>
            <a:endParaRPr lang="en-GB" dirty="0"/>
          </a:p>
          <a:p>
            <a:r>
              <a:rPr lang="en-GB" dirty="0"/>
              <a:t>Overviewed the module</a:t>
            </a:r>
            <a:endParaRPr lang="en-GB" dirty="0"/>
          </a:p>
          <a:p>
            <a:r>
              <a:rPr lang="en-GB" dirty="0"/>
              <a:t>Tested existing </a:t>
            </a:r>
            <a:r>
              <a:rPr lang="en-GB" dirty="0" smtClean="0"/>
              <a:t>knowledge</a:t>
            </a:r>
            <a:endParaRPr lang="en-GB" dirty="0" smtClean="0"/>
          </a:p>
          <a:p>
            <a:r>
              <a:rPr lang="en-GB" dirty="0" smtClean="0"/>
              <a:t>Discussed about self-awareness</a:t>
            </a:r>
            <a:endParaRPr lang="en-GB" dirty="0" smtClean="0"/>
          </a:p>
          <a:p>
            <a:r>
              <a:rPr lang="en-GB" dirty="0" smtClean="0"/>
              <a:t>Discussed points to consider when exploring employment.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" y="908720"/>
            <a:ext cx="9144001" cy="47750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/>
              <a:t>In this session</a:t>
            </a:r>
            <a:r>
              <a:rPr lang="en-GB" sz="3600" b="1" dirty="0"/>
              <a:t>…..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077072"/>
            <a:ext cx="9144000" cy="1606738"/>
          </a:xfr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>
            <a:normAutofit fontScale="77500" lnSpcReduction="20000"/>
          </a:bodyPr>
          <a:lstStyle/>
          <a:p>
            <a:pPr marL="0" indent="0" algn="ctr">
              <a:spcBef>
                <a:spcPts val="1800"/>
              </a:spcBef>
              <a:buNone/>
            </a:pPr>
            <a:r>
              <a:rPr lang="en-GB" sz="8000" b="1" dirty="0" smtClean="0">
                <a:solidFill>
                  <a:schemeClr val="bg1"/>
                </a:solidFill>
              </a:rPr>
              <a:t>Trends in future employment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trends are you aware of?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1"/>
            <a:ext cx="8856984" cy="226084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Watch the video below;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hlinkClick r:id="rId1"/>
              </a:rPr>
              <a:t>https://www.youtube.com/watch?v=d6oXfMilLe8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Group Activity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8964488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Use ‘The future of work’ report available on Moodle to create and conduct a 10 minute group presentation on a topic assigned by your lecturer.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Preparation time - 30 minutes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Presentation time - 10 minutes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Summary of The Future of Work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640960" cy="439248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study looks ahead to the labour market of 2030.</a:t>
            </a:r>
            <a:endParaRPr lang="en-GB" dirty="0" smtClean="0"/>
          </a:p>
          <a:p>
            <a:r>
              <a:rPr lang="en-GB" dirty="0" smtClean="0"/>
              <a:t>Analyses the stable trends of future UK labour market.</a:t>
            </a:r>
            <a:endParaRPr lang="en-GB" dirty="0" smtClean="0"/>
          </a:p>
          <a:p>
            <a:r>
              <a:rPr lang="en-GB" dirty="0" smtClean="0"/>
              <a:t>Identifies the plausible disruptions of those trends.</a:t>
            </a:r>
            <a:endParaRPr lang="en-GB" dirty="0" smtClean="0"/>
          </a:p>
          <a:p>
            <a:r>
              <a:rPr lang="en-GB" dirty="0" smtClean="0"/>
              <a:t>Suggests potential actions for future skills for 4 scenarios; employers, individuals, education and training providers, and policy makers.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Topics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8" y="1068768"/>
            <a:ext cx="8964488" cy="432048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What are the trends shaping the future of UK jobs and skills up to 2030?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What are the potential disruption that could change the future of work in the UK?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What are the potential actions to meet the individual focused future skills for tomorrow’s world of work? 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8" y="44624"/>
            <a:ext cx="9036496" cy="634082"/>
          </a:xfrm>
        </p:spPr>
        <p:txBody>
          <a:bodyPr>
            <a:noAutofit/>
          </a:bodyPr>
          <a:lstStyle/>
          <a:p>
            <a:r>
              <a:rPr lang="en-GB" sz="2800" b="1" dirty="0" smtClean="0"/>
              <a:t>Trends Shaping the Future of UK Jobs and Skills</a:t>
            </a:r>
            <a:endParaRPr lang="en-GB" sz="28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620687"/>
            <a:ext cx="6408712" cy="504056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648072"/>
          </a:xfrm>
        </p:spPr>
        <p:txBody>
          <a:bodyPr>
            <a:normAutofit/>
          </a:bodyPr>
          <a:lstStyle/>
          <a:p>
            <a:r>
              <a:rPr lang="en-GB" sz="2400" b="1" dirty="0" smtClean="0"/>
              <a:t>Disruptions that could Radically Change the Future of Work</a:t>
            </a:r>
            <a:endParaRPr lang="en-GB" sz="24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692696"/>
            <a:ext cx="6768752" cy="49685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84784"/>
            <a:ext cx="7704856" cy="39604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Generation differences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  <a:endParaRPr lang="en-GB" dirty="0"/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1907704" y="1417638"/>
            <a:ext cx="5791324" cy="422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dirty="0" smtClean="0"/>
              <a:t>Next session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0" y="1233023"/>
            <a:ext cx="9144000" cy="4473857"/>
          </a:xfrm>
          <a:prstGeom prst="rect">
            <a:avLst/>
          </a:prstGeom>
        </p:spPr>
      </p:pic>
      <p:sp>
        <p:nvSpPr>
          <p:cNvPr id="5" name="Content Placeholder 2"/>
          <p:cNvSpPr txBox="1"/>
          <p:nvPr/>
        </p:nvSpPr>
        <p:spPr>
          <a:xfrm>
            <a:off x="0" y="4653136"/>
            <a:ext cx="9144000" cy="1030674"/>
          </a:xfrm>
          <a:prstGeom prst="rect">
            <a:avLst/>
          </a:prstGeo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GB" sz="6600" b="1" dirty="0" smtClean="0">
                <a:solidFill>
                  <a:schemeClr val="bg1"/>
                </a:solidFill>
              </a:rPr>
              <a:t>Selection Process</a:t>
            </a:r>
            <a:endParaRPr lang="en-GB" sz="6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1376</Words>
  <Application>WPS Presentation</Application>
  <PresentationFormat>On-screen Show (4:3)</PresentationFormat>
  <Paragraphs>55</Paragraphs>
  <Slides>12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1" baseType="lpstr">
      <vt:lpstr>Arial</vt:lpstr>
      <vt:lpstr>SimSun</vt:lpstr>
      <vt:lpstr>Wingdings</vt:lpstr>
      <vt:lpstr>Myriad Pro</vt:lpstr>
      <vt:lpstr>Liberation Mono</vt:lpstr>
      <vt:lpstr>Microsoft YaHei</vt:lpstr>
      <vt:lpstr>Arial Unicode MS</vt:lpstr>
      <vt:lpstr>Calibri</vt:lpstr>
      <vt:lpstr>20140311PresentationUWTSDTemplate</vt:lpstr>
      <vt:lpstr>Certificate of Higher Education in Skills for the Workplace   Professional Career Development (BMSK 4005) Session 4 Future Trends in Employment</vt:lpstr>
      <vt:lpstr>Previously…</vt:lpstr>
      <vt:lpstr>In this session…..</vt:lpstr>
      <vt:lpstr>What trends are you aware of?</vt:lpstr>
      <vt:lpstr>Group Activity</vt:lpstr>
      <vt:lpstr>Summary of The Future of Work</vt:lpstr>
      <vt:lpstr>Topics</vt:lpstr>
      <vt:lpstr>Trends Shaping the Future of UK Jobs and Skills</vt:lpstr>
      <vt:lpstr>Disruptions that could Radically Change the Future of Work</vt:lpstr>
      <vt:lpstr>Generation differences</vt:lpstr>
      <vt:lpstr>Summary</vt:lpstr>
      <vt:lpstr>Next session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Louise</cp:lastModifiedBy>
  <cp:revision>173</cp:revision>
  <dcterms:created xsi:type="dcterms:W3CDTF">2015-04-14T15:21:00Z</dcterms:created>
  <dcterms:modified xsi:type="dcterms:W3CDTF">2019-09-14T11:06:16Z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KSOProductBuildVer">
    <vt:lpwstr>1033-10.2.0.7646</vt:lpwstr>
  </property>
</Properties>
</file>