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4" r:id="rId3"/>
    <p:sldId id="278" r:id="rId4"/>
    <p:sldId id="279" r:id="rId5"/>
    <p:sldId id="260" r:id="rId6"/>
    <p:sldId id="259" r:id="rId7"/>
    <p:sldId id="281" r:id="rId8"/>
    <p:sldId id="280" r:id="rId9"/>
    <p:sldId id="275" r:id="rId10"/>
    <p:sldId id="273" r:id="rId11"/>
    <p:sldId id="261" r:id="rId12"/>
    <p:sldId id="265" r:id="rId13"/>
    <p:sldId id="267" r:id="rId14"/>
    <p:sldId id="276" r:id="rId15"/>
    <p:sldId id="282" r:id="rId16"/>
    <p:sldId id="28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72DFAB-4CC5-4857-BAE6-AD0FA3C19B13}" v="652" dt="2026-01-09T17:03:20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980" autoAdjust="0"/>
  </p:normalViewPr>
  <p:slideViewPr>
    <p:cSldViewPr snapToGrid="0">
      <p:cViewPr varScale="1">
        <p:scale>
          <a:sx n="67" d="100"/>
          <a:sy n="67" d="100"/>
        </p:scale>
        <p:origin x="1296" y="2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ONORA BUNICA" userId="4d1a4537ba49a1ff" providerId="LiveId" clId="{E65327BA-A40D-4A29-A110-307F425C1722}"/>
    <pc:docChg chg="undo redo custSel addSld delSld modSld sldOrd">
      <pc:chgData name="ELEONORA BUNICA" userId="4d1a4537ba49a1ff" providerId="LiveId" clId="{E65327BA-A40D-4A29-A110-307F425C1722}" dt="2026-01-09T17:08:28.066" v="5641" actId="1076"/>
      <pc:docMkLst>
        <pc:docMk/>
      </pc:docMkLst>
      <pc:sldChg chg="addSp delSp modSp mod">
        <pc:chgData name="ELEONORA BUNICA" userId="4d1a4537ba49a1ff" providerId="LiveId" clId="{E65327BA-A40D-4A29-A110-307F425C1722}" dt="2026-01-09T16:50:01.796" v="5425"/>
        <pc:sldMkLst>
          <pc:docMk/>
          <pc:sldMk cId="1437818067" sldId="256"/>
        </pc:sldMkLst>
        <pc:spChg chg="mod">
          <ac:chgData name="ELEONORA BUNICA" userId="4d1a4537ba49a1ff" providerId="LiveId" clId="{E65327BA-A40D-4A29-A110-307F425C1722}" dt="2026-01-06T16:01:37.384" v="176" actId="14100"/>
          <ac:spMkLst>
            <pc:docMk/>
            <pc:sldMk cId="1437818067" sldId="256"/>
            <ac:spMk id="3" creationId="{35A4086C-8A08-B53F-F346-BA7B0CFCB0D4}"/>
          </ac:spMkLst>
        </pc:spChg>
        <pc:spChg chg="add del mod">
          <ac:chgData name="ELEONORA BUNICA" userId="4d1a4537ba49a1ff" providerId="LiveId" clId="{E65327BA-A40D-4A29-A110-307F425C1722}" dt="2026-01-09T16:50:01.796" v="5425"/>
          <ac:spMkLst>
            <pc:docMk/>
            <pc:sldMk cId="1437818067" sldId="256"/>
            <ac:spMk id="6" creationId="{00E1494A-A40F-8060-37F4-B36475623563}"/>
          </ac:spMkLst>
        </pc:spChg>
        <pc:picChg chg="add mod">
          <ac:chgData name="ELEONORA BUNICA" userId="4d1a4537ba49a1ff" providerId="LiveId" clId="{E65327BA-A40D-4A29-A110-307F425C1722}" dt="2026-01-09T16:49:24.680" v="5416" actId="1076"/>
          <ac:picMkLst>
            <pc:docMk/>
            <pc:sldMk cId="1437818067" sldId="256"/>
            <ac:picMk id="5" creationId="{849B3026-94A5-80D2-4F24-44DCEBA117D6}"/>
          </ac:picMkLst>
        </pc:picChg>
        <pc:picChg chg="add mod ord">
          <ac:chgData name="ELEONORA BUNICA" userId="4d1a4537ba49a1ff" providerId="LiveId" clId="{E65327BA-A40D-4A29-A110-307F425C1722}" dt="2026-01-09T16:49:41.988" v="5419" actId="1076"/>
          <ac:picMkLst>
            <pc:docMk/>
            <pc:sldMk cId="1437818067" sldId="256"/>
            <ac:picMk id="20" creationId="{99988297-56F9-2433-77C8-D55DE4DA5440}"/>
          </ac:picMkLst>
        </pc:picChg>
      </pc:sldChg>
      <pc:sldChg chg="addSp delSp modSp mod ord setClrOvrMap modNotesTx">
        <pc:chgData name="ELEONORA BUNICA" userId="4d1a4537ba49a1ff" providerId="LiveId" clId="{E65327BA-A40D-4A29-A110-307F425C1722}" dt="2026-01-09T17:05:31.436" v="5611" actId="1035"/>
        <pc:sldMkLst>
          <pc:docMk/>
          <pc:sldMk cId="3435127481" sldId="259"/>
        </pc:sldMkLst>
        <pc:spChg chg="mod">
          <ac:chgData name="ELEONORA BUNICA" userId="4d1a4537ba49a1ff" providerId="LiveId" clId="{E65327BA-A40D-4A29-A110-307F425C1722}" dt="2026-01-08T13:08:15.723" v="3677" actId="1076"/>
          <ac:spMkLst>
            <pc:docMk/>
            <pc:sldMk cId="3435127481" sldId="259"/>
            <ac:spMk id="2" creationId="{DB0FF1BE-8FAA-0FA1-48D2-A6AA66ADDB11}"/>
          </ac:spMkLst>
        </pc:spChg>
        <pc:spChg chg="add mod">
          <ac:chgData name="ELEONORA BUNICA" userId="4d1a4537ba49a1ff" providerId="LiveId" clId="{E65327BA-A40D-4A29-A110-307F425C1722}" dt="2026-01-09T12:50:44.478" v="5131" actId="1076"/>
          <ac:spMkLst>
            <pc:docMk/>
            <pc:sldMk cId="3435127481" sldId="259"/>
            <ac:spMk id="11" creationId="{62406D21-CE3F-4E24-DA73-679397114C4F}"/>
          </ac:spMkLst>
        </pc:spChg>
        <pc:spChg chg="add del mod">
          <ac:chgData name="ELEONORA BUNICA" userId="4d1a4537ba49a1ff" providerId="LiveId" clId="{E65327BA-A40D-4A29-A110-307F425C1722}" dt="2026-01-08T14:13:18.448" v="3878" actId="47"/>
          <ac:spMkLst>
            <pc:docMk/>
            <pc:sldMk cId="3435127481" sldId="259"/>
            <ac:spMk id="23" creationId="{9CC951F4-A00A-0E1D-CD23-44091DFF62B7}"/>
          </ac:spMkLst>
        </pc:spChg>
        <pc:spChg chg="add">
          <ac:chgData name="ELEONORA BUNICA" userId="4d1a4537ba49a1ff" providerId="LiveId" clId="{E65327BA-A40D-4A29-A110-307F425C1722}" dt="2026-01-07T12:14:18.640" v="1449" actId="26606"/>
          <ac:spMkLst>
            <pc:docMk/>
            <pc:sldMk cId="3435127481" sldId="259"/>
            <ac:spMk id="31" creationId="{04812C46-200A-4DEB-A05E-3ED6C68C2387}"/>
          </ac:spMkLst>
        </pc:spChg>
        <pc:spChg chg="add">
          <ac:chgData name="ELEONORA BUNICA" userId="4d1a4537ba49a1ff" providerId="LiveId" clId="{E65327BA-A40D-4A29-A110-307F425C1722}" dt="2026-01-07T12:14:18.640" v="1449" actId="26606"/>
          <ac:spMkLst>
            <pc:docMk/>
            <pc:sldMk cId="3435127481" sldId="259"/>
            <ac:spMk id="33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7:05:31.436" v="5611" actId="1035"/>
          <ac:picMkLst>
            <pc:docMk/>
            <pc:sldMk cId="3435127481" sldId="259"/>
            <ac:picMk id="3" creationId="{36D5D780-CEA9-85F9-9591-72F967D915A7}"/>
          </ac:picMkLst>
        </pc:picChg>
        <pc:picChg chg="add mod ord">
          <ac:chgData name="ELEONORA BUNICA" userId="4d1a4537ba49a1ff" providerId="LiveId" clId="{E65327BA-A40D-4A29-A110-307F425C1722}" dt="2026-01-07T13:31:34.280" v="1784" actId="29295"/>
          <ac:picMkLst>
            <pc:docMk/>
            <pc:sldMk cId="3435127481" sldId="259"/>
            <ac:picMk id="21" creationId="{D1353412-A7DD-9FDB-8F4C-99308F3C376C}"/>
          </ac:picMkLst>
        </pc:picChg>
      </pc:sldChg>
      <pc:sldChg chg="addSp delSp modSp mod ord">
        <pc:chgData name="ELEONORA BUNICA" userId="4d1a4537ba49a1ff" providerId="LiveId" clId="{E65327BA-A40D-4A29-A110-307F425C1722}" dt="2026-01-09T16:51:51.611" v="5435" actId="1076"/>
        <pc:sldMkLst>
          <pc:docMk/>
          <pc:sldMk cId="1007297278" sldId="260"/>
        </pc:sldMkLst>
        <pc:spChg chg="mod">
          <ac:chgData name="ELEONORA BUNICA" userId="4d1a4537ba49a1ff" providerId="LiveId" clId="{E65327BA-A40D-4A29-A110-307F425C1722}" dt="2026-01-06T17:14:46.602" v="504" actId="1076"/>
          <ac:spMkLst>
            <pc:docMk/>
            <pc:sldMk cId="1007297278" sldId="260"/>
            <ac:spMk id="2" creationId="{E9B01A34-6FAB-4722-C22B-D78D5041AE8E}"/>
          </ac:spMkLst>
        </pc:spChg>
        <pc:spChg chg="add del mod">
          <ac:chgData name="ELEONORA BUNICA" userId="4d1a4537ba49a1ff" providerId="LiveId" clId="{E65327BA-A40D-4A29-A110-307F425C1722}" dt="2026-01-08T16:02:30.238" v="4448"/>
          <ac:spMkLst>
            <pc:docMk/>
            <pc:sldMk cId="1007297278" sldId="260"/>
            <ac:spMk id="5" creationId="{40EE5BDB-436A-E44A-2B52-9C21BD679A97}"/>
          </ac:spMkLst>
        </pc:spChg>
        <pc:spChg chg="add mod">
          <ac:chgData name="ELEONORA BUNICA" userId="4d1a4537ba49a1ff" providerId="LiveId" clId="{E65327BA-A40D-4A29-A110-307F425C1722}" dt="2026-01-09T13:09:21.802" v="5383" actId="120"/>
          <ac:spMkLst>
            <pc:docMk/>
            <pc:sldMk cId="1007297278" sldId="260"/>
            <ac:spMk id="7" creationId="{E6516D25-64BF-15D2-700F-42DC09180AF1}"/>
          </ac:spMkLst>
        </pc:spChg>
        <pc:picChg chg="mod">
          <ac:chgData name="ELEONORA BUNICA" userId="4d1a4537ba49a1ff" providerId="LiveId" clId="{E65327BA-A40D-4A29-A110-307F425C1722}" dt="2026-01-07T13:42:52.973" v="1844" actId="29295"/>
          <ac:picMkLst>
            <pc:docMk/>
            <pc:sldMk cId="1007297278" sldId="260"/>
            <ac:picMk id="3" creationId="{060186E8-0DAE-8A4B-5471-75251B287AFE}"/>
          </ac:picMkLst>
        </pc:picChg>
        <pc:picChg chg="add mod">
          <ac:chgData name="ELEONORA BUNICA" userId="4d1a4537ba49a1ff" providerId="LiveId" clId="{E65327BA-A40D-4A29-A110-307F425C1722}" dt="2026-01-09T16:51:51.611" v="5435" actId="1076"/>
          <ac:picMkLst>
            <pc:docMk/>
            <pc:sldMk cId="1007297278" sldId="260"/>
            <ac:picMk id="4" creationId="{A83D863D-F0D0-E6C9-110D-FAC929CCA548}"/>
          </ac:picMkLst>
        </pc:picChg>
      </pc:sldChg>
      <pc:sldChg chg="addSp delSp modSp mod ord setBg">
        <pc:chgData name="ELEONORA BUNICA" userId="4d1a4537ba49a1ff" providerId="LiveId" clId="{E65327BA-A40D-4A29-A110-307F425C1722}" dt="2026-01-09T16:54:21.416" v="5454" actId="1076"/>
        <pc:sldMkLst>
          <pc:docMk/>
          <pc:sldMk cId="2217988783" sldId="261"/>
        </pc:sldMkLst>
        <pc:spChg chg="mod">
          <ac:chgData name="ELEONORA BUNICA" userId="4d1a4537ba49a1ff" providerId="LiveId" clId="{E65327BA-A40D-4A29-A110-307F425C1722}" dt="2026-01-09T12:34:25.773" v="5033" actId="1076"/>
          <ac:spMkLst>
            <pc:docMk/>
            <pc:sldMk cId="2217988783" sldId="261"/>
            <ac:spMk id="2" creationId="{9D239A0C-5D11-E6A4-A883-41DB90E06F6C}"/>
          </ac:spMkLst>
        </pc:spChg>
        <pc:spChg chg="add del mod">
          <ac:chgData name="ELEONORA BUNICA" userId="4d1a4537ba49a1ff" providerId="LiveId" clId="{E65327BA-A40D-4A29-A110-307F425C1722}" dt="2026-01-08T15:54:10.173" v="4367"/>
          <ac:spMkLst>
            <pc:docMk/>
            <pc:sldMk cId="2217988783" sldId="261"/>
            <ac:spMk id="6" creationId="{06CCDF1E-A530-C701-ECE6-0AAEC25ED9E3}"/>
          </ac:spMkLst>
        </pc:spChg>
        <pc:spChg chg="mod">
          <ac:chgData name="ELEONORA BUNICA" userId="4d1a4537ba49a1ff" providerId="LiveId" clId="{E65327BA-A40D-4A29-A110-307F425C1722}" dt="2026-01-09T13:12:17.092" v="5389" actId="20577"/>
          <ac:spMkLst>
            <pc:docMk/>
            <pc:sldMk cId="2217988783" sldId="261"/>
            <ac:spMk id="9" creationId="{C419D1E5-7F0B-207D-F94B-001791BF59A3}"/>
          </ac:spMkLst>
        </pc:spChg>
        <pc:spChg chg="add">
          <ac:chgData name="ELEONORA BUNICA" userId="4d1a4537ba49a1ff" providerId="LiveId" clId="{E65327BA-A40D-4A29-A110-307F425C1722}" dt="2026-01-07T12:35:51.688" v="1624" actId="26606"/>
          <ac:spMkLst>
            <pc:docMk/>
            <pc:sldMk cId="2217988783" sldId="261"/>
            <ac:spMk id="21" creationId="{04812C46-200A-4DEB-A05E-3ED6C68C2387}"/>
          </ac:spMkLst>
        </pc:spChg>
        <pc:spChg chg="add">
          <ac:chgData name="ELEONORA BUNICA" userId="4d1a4537ba49a1ff" providerId="LiveId" clId="{E65327BA-A40D-4A29-A110-307F425C1722}" dt="2026-01-07T12:35:51.688" v="1624" actId="26606"/>
          <ac:spMkLst>
            <pc:docMk/>
            <pc:sldMk cId="2217988783" sldId="261"/>
            <ac:spMk id="23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3:12:46.965" v="5393" actId="1036"/>
          <ac:picMkLst>
            <pc:docMk/>
            <pc:sldMk cId="2217988783" sldId="261"/>
            <ac:picMk id="3" creationId="{D17C4568-5DD5-9BF9-7412-3F0EAB75AECE}"/>
          </ac:picMkLst>
        </pc:picChg>
        <pc:picChg chg="add del mod">
          <ac:chgData name="ELEONORA BUNICA" userId="4d1a4537ba49a1ff" providerId="LiveId" clId="{E65327BA-A40D-4A29-A110-307F425C1722}" dt="2026-01-08T12:56:18.527" v="3619" actId="21"/>
          <ac:picMkLst>
            <pc:docMk/>
            <pc:sldMk cId="2217988783" sldId="261"/>
            <ac:picMk id="4" creationId="{7A602C16-EF24-9D83-9F9D-21283D351DDC}"/>
          </ac:picMkLst>
        </pc:picChg>
        <pc:picChg chg="add mod">
          <ac:chgData name="ELEONORA BUNICA" userId="4d1a4537ba49a1ff" providerId="LiveId" clId="{E65327BA-A40D-4A29-A110-307F425C1722}" dt="2026-01-09T16:54:21.416" v="5454" actId="1076"/>
          <ac:picMkLst>
            <pc:docMk/>
            <pc:sldMk cId="2217988783" sldId="261"/>
            <ac:picMk id="4" creationId="{AFB2CC9F-25CC-216F-288E-5EEEF329543E}"/>
          </ac:picMkLst>
        </pc:picChg>
        <pc:picChg chg="add mod ord">
          <ac:chgData name="ELEONORA BUNICA" userId="4d1a4537ba49a1ff" providerId="LiveId" clId="{E65327BA-A40D-4A29-A110-307F425C1722}" dt="2026-01-08T15:57:41.743" v="4399" actId="1076"/>
          <ac:picMkLst>
            <pc:docMk/>
            <pc:sldMk cId="2217988783" sldId="261"/>
            <ac:picMk id="16" creationId="{208ECE86-7D2C-67CA-3C56-562D60A7A220}"/>
          </ac:picMkLst>
        </pc:picChg>
      </pc:sldChg>
      <pc:sldChg chg="del">
        <pc:chgData name="ELEONORA BUNICA" userId="4d1a4537ba49a1ff" providerId="LiveId" clId="{E65327BA-A40D-4A29-A110-307F425C1722}" dt="2026-01-08T12:56:42.606" v="3620" actId="2696"/>
        <pc:sldMkLst>
          <pc:docMk/>
          <pc:sldMk cId="3705650234" sldId="263"/>
        </pc:sldMkLst>
      </pc:sldChg>
      <pc:sldChg chg="addSp delSp modSp mod ord setBg modNotesTx">
        <pc:chgData name="ELEONORA BUNICA" userId="4d1a4537ba49a1ff" providerId="LiveId" clId="{E65327BA-A40D-4A29-A110-307F425C1722}" dt="2026-01-09T16:59:44.963" v="5555" actId="1076"/>
        <pc:sldMkLst>
          <pc:docMk/>
          <pc:sldMk cId="2399522224" sldId="265"/>
        </pc:sldMkLst>
        <pc:spChg chg="mod">
          <ac:chgData name="ELEONORA BUNICA" userId="4d1a4537ba49a1ff" providerId="LiveId" clId="{E65327BA-A40D-4A29-A110-307F425C1722}" dt="2026-01-09T16:59:44.963" v="5555" actId="1076"/>
          <ac:spMkLst>
            <pc:docMk/>
            <pc:sldMk cId="2399522224" sldId="265"/>
            <ac:spMk id="2" creationId="{9E4E89E6-D499-3646-D154-1AEC24126678}"/>
          </ac:spMkLst>
        </pc:spChg>
        <pc:spChg chg="mod">
          <ac:chgData name="ELEONORA BUNICA" userId="4d1a4537ba49a1ff" providerId="LiveId" clId="{E65327BA-A40D-4A29-A110-307F425C1722}" dt="2026-01-09T16:58:05.090" v="5540" actId="1076"/>
          <ac:spMkLst>
            <pc:docMk/>
            <pc:sldMk cId="2399522224" sldId="265"/>
            <ac:spMk id="4" creationId="{6C19AB53-C1E1-726C-7FE8-B6531E3521DB}"/>
          </ac:spMkLst>
        </pc:spChg>
        <pc:spChg chg="add del mod">
          <ac:chgData name="ELEONORA BUNICA" userId="4d1a4537ba49a1ff" providerId="LiveId" clId="{E65327BA-A40D-4A29-A110-307F425C1722}" dt="2026-01-09T16:57:56.920" v="5539"/>
          <ac:spMkLst>
            <pc:docMk/>
            <pc:sldMk cId="2399522224" sldId="265"/>
            <ac:spMk id="5" creationId="{F251348B-848B-CF2C-B0F9-CC1219FBA64E}"/>
          </ac:spMkLst>
        </pc:spChg>
        <pc:spChg chg="add mod">
          <ac:chgData name="ELEONORA BUNICA" userId="4d1a4537ba49a1ff" providerId="LiveId" clId="{E65327BA-A40D-4A29-A110-307F425C1722}" dt="2026-01-09T16:59:18.684" v="5552" actId="1076"/>
          <ac:spMkLst>
            <pc:docMk/>
            <pc:sldMk cId="2399522224" sldId="265"/>
            <ac:spMk id="8" creationId="{35BB3BD4-5376-49F9-99A2-00E6B8250549}"/>
          </ac:spMkLst>
        </pc:spChg>
        <pc:spChg chg="add del mod">
          <ac:chgData name="ELEONORA BUNICA" userId="4d1a4537ba49a1ff" providerId="LiveId" clId="{E65327BA-A40D-4A29-A110-307F425C1722}" dt="2026-01-08T16:55:51.876" v="4794"/>
          <ac:spMkLst>
            <pc:docMk/>
            <pc:sldMk cId="2399522224" sldId="265"/>
            <ac:spMk id="9" creationId="{CC62839F-C7F0-129E-CC76-53F953433F40}"/>
          </ac:spMkLst>
        </pc:spChg>
        <pc:spChg chg="add">
          <ac:chgData name="ELEONORA BUNICA" userId="4d1a4537ba49a1ff" providerId="LiveId" clId="{E65327BA-A40D-4A29-A110-307F425C1722}" dt="2026-01-07T13:14:57.885" v="1674" actId="26606"/>
          <ac:spMkLst>
            <pc:docMk/>
            <pc:sldMk cId="2399522224" sldId="265"/>
            <ac:spMk id="23" creationId="{04812C46-200A-4DEB-A05E-3ED6C68C2387}"/>
          </ac:spMkLst>
        </pc:spChg>
        <pc:spChg chg="add">
          <ac:chgData name="ELEONORA BUNICA" userId="4d1a4537ba49a1ff" providerId="LiveId" clId="{E65327BA-A40D-4A29-A110-307F425C1722}" dt="2026-01-07T13:14:57.885" v="1674" actId="26606"/>
          <ac:spMkLst>
            <pc:docMk/>
            <pc:sldMk cId="2399522224" sldId="265"/>
            <ac:spMk id="25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6:59:22.332" v="5553" actId="1076"/>
          <ac:picMkLst>
            <pc:docMk/>
            <pc:sldMk cId="2399522224" sldId="265"/>
            <ac:picMk id="3" creationId="{7AA9E0EC-3CE7-9001-A5E0-5C53362467EB}"/>
          </ac:picMkLst>
        </pc:picChg>
        <pc:picChg chg="add mod ord">
          <ac:chgData name="ELEONORA BUNICA" userId="4d1a4537ba49a1ff" providerId="LiveId" clId="{E65327BA-A40D-4A29-A110-307F425C1722}" dt="2026-01-08T16:56:25.056" v="4800" actId="1076"/>
          <ac:picMkLst>
            <pc:docMk/>
            <pc:sldMk cId="2399522224" sldId="265"/>
            <ac:picMk id="7" creationId="{19877FFC-1D2F-977C-608E-F465031AD544}"/>
          </ac:picMkLst>
        </pc:picChg>
      </pc:sldChg>
      <pc:sldChg chg="addSp delSp modSp mod ord setBg">
        <pc:chgData name="ELEONORA BUNICA" userId="4d1a4537ba49a1ff" providerId="LiveId" clId="{E65327BA-A40D-4A29-A110-307F425C1722}" dt="2026-01-09T17:08:28.066" v="5641" actId="1076"/>
        <pc:sldMkLst>
          <pc:docMk/>
          <pc:sldMk cId="3176356745" sldId="267"/>
        </pc:sldMkLst>
        <pc:spChg chg="mod">
          <ac:chgData name="ELEONORA BUNICA" userId="4d1a4537ba49a1ff" providerId="LiveId" clId="{E65327BA-A40D-4A29-A110-307F425C1722}" dt="2026-01-09T16:46:30.245" v="5410" actId="1076"/>
          <ac:spMkLst>
            <pc:docMk/>
            <pc:sldMk cId="3176356745" sldId="267"/>
            <ac:spMk id="2" creationId="{69888773-3669-AF03-6928-DC5736B2E4FA}"/>
          </ac:spMkLst>
        </pc:spChg>
        <pc:spChg chg="mod">
          <ac:chgData name="ELEONORA BUNICA" userId="4d1a4537ba49a1ff" providerId="LiveId" clId="{E65327BA-A40D-4A29-A110-307F425C1722}" dt="2026-01-09T13:06:06.436" v="5369" actId="120"/>
          <ac:spMkLst>
            <pc:docMk/>
            <pc:sldMk cId="3176356745" sldId="267"/>
            <ac:spMk id="4" creationId="{C0D112F8-ED89-EE48-91F1-2FD6B55EB324}"/>
          </ac:spMkLst>
        </pc:spChg>
        <pc:spChg chg="add mod">
          <ac:chgData name="ELEONORA BUNICA" userId="4d1a4537ba49a1ff" providerId="LiveId" clId="{E65327BA-A40D-4A29-A110-307F425C1722}" dt="2026-01-09T13:05:58.058" v="5368" actId="1076"/>
          <ac:spMkLst>
            <pc:docMk/>
            <pc:sldMk cId="3176356745" sldId="267"/>
            <ac:spMk id="6" creationId="{CD7D7567-85A6-43EF-7822-39DCB76FF982}"/>
          </ac:spMkLst>
        </pc:spChg>
        <pc:spChg chg="add">
          <ac:chgData name="ELEONORA BUNICA" userId="4d1a4537ba49a1ff" providerId="LiveId" clId="{E65327BA-A40D-4A29-A110-307F425C1722}" dt="2026-01-07T13:19:48.346" v="1710" actId="26606"/>
          <ac:spMkLst>
            <pc:docMk/>
            <pc:sldMk cId="3176356745" sldId="267"/>
            <ac:spMk id="14" creationId="{04812C46-200A-4DEB-A05E-3ED6C68C2387}"/>
          </ac:spMkLst>
        </pc:spChg>
        <pc:spChg chg="add">
          <ac:chgData name="ELEONORA BUNICA" userId="4d1a4537ba49a1ff" providerId="LiveId" clId="{E65327BA-A40D-4A29-A110-307F425C1722}" dt="2026-01-07T13:19:48.346" v="1710" actId="26606"/>
          <ac:spMkLst>
            <pc:docMk/>
            <pc:sldMk cId="3176356745" sldId="267"/>
            <ac:spMk id="16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7:08:28.066" v="5641" actId="1076"/>
          <ac:picMkLst>
            <pc:docMk/>
            <pc:sldMk cId="3176356745" sldId="267"/>
            <ac:picMk id="3" creationId="{FA2ED626-D8BC-2140-A6EF-F1B5B04C53F9}"/>
          </ac:picMkLst>
        </pc:picChg>
        <pc:picChg chg="mod">
          <ac:chgData name="ELEONORA BUNICA" userId="4d1a4537ba49a1ff" providerId="LiveId" clId="{E65327BA-A40D-4A29-A110-307F425C1722}" dt="2026-01-09T12:36:34.869" v="5049" actId="14100"/>
          <ac:picMkLst>
            <pc:docMk/>
            <pc:sldMk cId="3176356745" sldId="267"/>
            <ac:picMk id="9" creationId="{CD4D48F5-DE00-2909-63A5-6FCBFD1F5F4B}"/>
          </ac:picMkLst>
        </pc:picChg>
      </pc:sldChg>
      <pc:sldChg chg="addSp delSp modSp mod ord modNotesTx">
        <pc:chgData name="ELEONORA BUNICA" userId="4d1a4537ba49a1ff" providerId="LiveId" clId="{E65327BA-A40D-4A29-A110-307F425C1722}" dt="2026-01-09T17:00:50.695" v="5566" actId="1076"/>
        <pc:sldMkLst>
          <pc:docMk/>
          <pc:sldMk cId="4085316805" sldId="273"/>
        </pc:sldMkLst>
        <pc:spChg chg="mod">
          <ac:chgData name="ELEONORA BUNICA" userId="4d1a4537ba49a1ff" providerId="LiveId" clId="{E65327BA-A40D-4A29-A110-307F425C1722}" dt="2026-01-09T17:00:35.224" v="5560" actId="1076"/>
          <ac:spMkLst>
            <pc:docMk/>
            <pc:sldMk cId="4085316805" sldId="273"/>
            <ac:spMk id="2" creationId="{728E270E-7DFB-2E28-DD27-AB6C8CED2472}"/>
          </ac:spMkLst>
        </pc:spChg>
        <pc:spChg chg="add del mod">
          <ac:chgData name="ELEONORA BUNICA" userId="4d1a4537ba49a1ff" providerId="LiveId" clId="{E65327BA-A40D-4A29-A110-307F425C1722}" dt="2026-01-09T17:00:30.510" v="5559" actId="1076"/>
          <ac:spMkLst>
            <pc:docMk/>
            <pc:sldMk cId="4085316805" sldId="273"/>
            <ac:spMk id="4" creationId="{8821A49D-A545-62ED-12E7-161FB26C6533}"/>
          </ac:spMkLst>
        </pc:spChg>
        <pc:spChg chg="add">
          <ac:chgData name="ELEONORA BUNICA" userId="4d1a4537ba49a1ff" providerId="LiveId" clId="{E65327BA-A40D-4A29-A110-307F425C1722}" dt="2026-01-08T12:21:00.850" v="3386"/>
          <ac:spMkLst>
            <pc:docMk/>
            <pc:sldMk cId="4085316805" sldId="273"/>
            <ac:spMk id="5" creationId="{86952B4F-58A1-CC10-856D-583F66EFD1A0}"/>
          </ac:spMkLst>
        </pc:spChg>
        <pc:spChg chg="add">
          <ac:chgData name="ELEONORA BUNICA" userId="4d1a4537ba49a1ff" providerId="LiveId" clId="{E65327BA-A40D-4A29-A110-307F425C1722}" dt="2026-01-08T12:23:03.685" v="3421"/>
          <ac:spMkLst>
            <pc:docMk/>
            <pc:sldMk cId="4085316805" sldId="273"/>
            <ac:spMk id="6" creationId="{E5839A35-8913-D602-B7FA-05D82D1B9FD7}"/>
          </ac:spMkLst>
        </pc:spChg>
        <pc:spChg chg="add mod">
          <ac:chgData name="ELEONORA BUNICA" userId="4d1a4537ba49a1ff" providerId="LiveId" clId="{E65327BA-A40D-4A29-A110-307F425C1722}" dt="2026-01-09T16:55:21.363" v="5472" actId="1076"/>
          <ac:spMkLst>
            <pc:docMk/>
            <pc:sldMk cId="4085316805" sldId="273"/>
            <ac:spMk id="8" creationId="{24E62307-7DA1-2615-A6B2-84DAC37763B9}"/>
          </ac:spMkLst>
        </pc:spChg>
        <pc:spChg chg="add mod">
          <ac:chgData name="ELEONORA BUNICA" userId="4d1a4537ba49a1ff" providerId="LiveId" clId="{E65327BA-A40D-4A29-A110-307F425C1722}" dt="2026-01-09T16:55:27.376" v="5474" actId="1076"/>
          <ac:spMkLst>
            <pc:docMk/>
            <pc:sldMk cId="4085316805" sldId="273"/>
            <ac:spMk id="10" creationId="{10D745CF-73F9-DE55-867B-6759CDE74EE5}"/>
          </ac:spMkLst>
        </pc:spChg>
        <pc:spChg chg="add del mod">
          <ac:chgData name="ELEONORA BUNICA" userId="4d1a4537ba49a1ff" providerId="LiveId" clId="{E65327BA-A40D-4A29-A110-307F425C1722}" dt="2026-01-09T16:56:11.924" v="5481"/>
          <ac:spMkLst>
            <pc:docMk/>
            <pc:sldMk cId="4085316805" sldId="273"/>
            <ac:spMk id="15" creationId="{4FF100DC-0152-A947-2610-73F0A7DFCE38}"/>
          </ac:spMkLst>
        </pc:spChg>
        <pc:picChg chg="add mod">
          <ac:chgData name="ELEONORA BUNICA" userId="4d1a4537ba49a1ff" providerId="LiveId" clId="{E65327BA-A40D-4A29-A110-307F425C1722}" dt="2026-01-09T17:00:50.695" v="5566" actId="1076"/>
          <ac:picMkLst>
            <pc:docMk/>
            <pc:sldMk cId="4085316805" sldId="273"/>
            <ac:picMk id="3" creationId="{9C4F683A-A054-7481-4B42-7F7BBA37526F}"/>
          </ac:picMkLst>
        </pc:picChg>
        <pc:picChg chg="add mod ord">
          <ac:chgData name="ELEONORA BUNICA" userId="4d1a4537ba49a1ff" providerId="LiveId" clId="{E65327BA-A40D-4A29-A110-307F425C1722}" dt="2026-01-09T16:55:10.096" v="5469" actId="14100"/>
          <ac:picMkLst>
            <pc:docMk/>
            <pc:sldMk cId="4085316805" sldId="273"/>
            <ac:picMk id="12" creationId="{52F9C063-4537-7BE8-F127-957723B06D67}"/>
          </ac:picMkLst>
        </pc:picChg>
        <pc:picChg chg="add mod">
          <ac:chgData name="ELEONORA BUNICA" userId="4d1a4537ba49a1ff" providerId="LiveId" clId="{E65327BA-A40D-4A29-A110-307F425C1722}" dt="2026-01-09T17:00:43.296" v="5565" actId="1036"/>
          <ac:picMkLst>
            <pc:docMk/>
            <pc:sldMk cId="4085316805" sldId="273"/>
            <ac:picMk id="13" creationId="{9BF68C3C-4583-7951-B176-EA45AF27F34D}"/>
          </ac:picMkLst>
        </pc:picChg>
      </pc:sldChg>
      <pc:sldChg chg="addSp delSp modSp add del mod setBg delDesignElem chgLayout">
        <pc:chgData name="ELEONORA BUNICA" userId="4d1a4537ba49a1ff" providerId="LiveId" clId="{E65327BA-A40D-4A29-A110-307F425C1722}" dt="2026-01-09T17:07:09.375" v="5640" actId="1076"/>
        <pc:sldMkLst>
          <pc:docMk/>
          <pc:sldMk cId="1685731767" sldId="274"/>
        </pc:sldMkLst>
        <pc:spChg chg="mod ord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2" creationId="{476AAD03-AD87-2D95-DAB6-0921010C1B15}"/>
          </ac:spMkLst>
        </pc:spChg>
        <pc:spChg chg="mod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3" creationId="{E6C5FD35-102B-33C0-F030-03AE8001A7F0}"/>
          </ac:spMkLst>
        </pc:spChg>
        <pc:spChg chg="add mod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6" creationId="{2CE87706-6972-01BE-73BC-0AD515A1BCBF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28" creationId="{C9A36457-A5F4-4103-A443-02581C09185B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29" creationId="{DC5FB7E8-B636-40FA-BE8D-48145C0F5C57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30" creationId="{142DCE2C-2863-46FA-9BE7-24365A24D9BA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35" creationId="{7A203437-703A-4E00-A8C0-91D328D6C7C7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37" creationId="{CD84038B-4A56-439B-A184-79B2D4506692}"/>
          </ac:spMkLst>
        </pc:spChg>
        <pc:spChg chg="add del">
          <ac:chgData name="ELEONORA BUNICA" userId="4d1a4537ba49a1ff" providerId="LiveId" clId="{E65327BA-A40D-4A29-A110-307F425C1722}" dt="2026-01-09T16:50:08.421" v="5428" actId="26606"/>
          <ac:spMkLst>
            <pc:docMk/>
            <pc:sldMk cId="1685731767" sldId="274"/>
            <ac:spMk id="39" creationId="{4F96EE13-2C4D-4262-812E-DDE5FC35F0AD}"/>
          </ac:spMkLst>
        </pc:spChg>
        <pc:picChg chg="add mod ord">
          <ac:chgData name="ELEONORA BUNICA" userId="4d1a4537ba49a1ff" providerId="LiveId" clId="{E65327BA-A40D-4A29-A110-307F425C1722}" dt="2026-01-09T17:07:09.375" v="5640" actId="1076"/>
          <ac:picMkLst>
            <pc:docMk/>
            <pc:sldMk cId="1685731767" sldId="274"/>
            <ac:picMk id="4" creationId="{BBE6EA31-43D8-D1B7-AD3B-D5D009AF5668}"/>
          </ac:picMkLst>
        </pc:picChg>
        <pc:picChg chg="add mod ord">
          <ac:chgData name="ELEONORA BUNICA" userId="4d1a4537ba49a1ff" providerId="LiveId" clId="{E65327BA-A40D-4A29-A110-307F425C1722}" dt="2026-01-08T12:00:43.511" v="3332" actId="167"/>
          <ac:picMkLst>
            <pc:docMk/>
            <pc:sldMk cId="1685731767" sldId="274"/>
            <ac:picMk id="5" creationId="{0D30F1B0-B39D-E8E5-55A1-F99440ADA383}"/>
          </ac:picMkLst>
        </pc:picChg>
      </pc:sldChg>
      <pc:sldChg chg="addSp delSp modSp mod setBg modNotesTx">
        <pc:chgData name="ELEONORA BUNICA" userId="4d1a4537ba49a1ff" providerId="LiveId" clId="{E65327BA-A40D-4A29-A110-307F425C1722}" dt="2026-01-09T17:02:33.216" v="5578" actId="1076"/>
        <pc:sldMkLst>
          <pc:docMk/>
          <pc:sldMk cId="2809000553" sldId="275"/>
        </pc:sldMkLst>
        <pc:spChg chg="mod">
          <ac:chgData name="ELEONORA BUNICA" userId="4d1a4537ba49a1ff" providerId="LiveId" clId="{E65327BA-A40D-4A29-A110-307F425C1722}" dt="2026-01-09T12:52:43.180" v="5138" actId="1076"/>
          <ac:spMkLst>
            <pc:docMk/>
            <pc:sldMk cId="2809000553" sldId="275"/>
            <ac:spMk id="2" creationId="{353F1EBA-EA2C-E9C6-73D4-F2C440497A93}"/>
          </ac:spMkLst>
        </pc:spChg>
        <pc:spChg chg="add mod">
          <ac:chgData name="ELEONORA BUNICA" userId="4d1a4537ba49a1ff" providerId="LiveId" clId="{E65327BA-A40D-4A29-A110-307F425C1722}" dt="2026-01-07T11:36:08.952" v="1259" actId="21"/>
          <ac:spMkLst>
            <pc:docMk/>
            <pc:sldMk cId="2809000553" sldId="275"/>
            <ac:spMk id="3" creationId="{4664840C-15AB-1343-B47E-27521DE96146}"/>
          </ac:spMkLst>
        </pc:spChg>
        <pc:spChg chg="add mod">
          <ac:chgData name="ELEONORA BUNICA" userId="4d1a4537ba49a1ff" providerId="LiveId" clId="{E65327BA-A40D-4A29-A110-307F425C1722}" dt="2026-01-09T17:02:33.216" v="5578" actId="1076"/>
          <ac:spMkLst>
            <pc:docMk/>
            <pc:sldMk cId="2809000553" sldId="275"/>
            <ac:spMk id="5" creationId="{B6BAE943-D4A2-74BD-3D1F-8F32DC66B9C7}"/>
          </ac:spMkLst>
        </pc:spChg>
        <pc:spChg chg="add mod">
          <ac:chgData name="ELEONORA BUNICA" userId="4d1a4537ba49a1ff" providerId="LiveId" clId="{E65327BA-A40D-4A29-A110-307F425C1722}" dt="2026-01-07T11:54:43.742" v="1365" actId="20577"/>
          <ac:spMkLst>
            <pc:docMk/>
            <pc:sldMk cId="2809000553" sldId="275"/>
            <ac:spMk id="6" creationId="{D65A8E07-4A5C-D68C-7F00-872A4AD1DFB5}"/>
          </ac:spMkLst>
        </pc:spChg>
        <pc:spChg chg="add mod">
          <ac:chgData name="ELEONORA BUNICA" userId="4d1a4537ba49a1ff" providerId="LiveId" clId="{E65327BA-A40D-4A29-A110-307F425C1722}" dt="2026-01-09T13:11:00.359" v="5384" actId="2711"/>
          <ac:spMkLst>
            <pc:docMk/>
            <pc:sldMk cId="2809000553" sldId="275"/>
            <ac:spMk id="10" creationId="{93BF41BC-A93E-65C1-C0D1-AD15C78241AA}"/>
          </ac:spMkLst>
        </pc:spChg>
        <pc:spChg chg="add">
          <ac:chgData name="ELEONORA BUNICA" userId="4d1a4537ba49a1ff" providerId="LiveId" clId="{E65327BA-A40D-4A29-A110-307F425C1722}" dt="2026-01-07T11:35:39.292" v="1251" actId="26606"/>
          <ac:spMkLst>
            <pc:docMk/>
            <pc:sldMk cId="2809000553" sldId="275"/>
            <ac:spMk id="12" creationId="{04812C46-200A-4DEB-A05E-3ED6C68C2387}"/>
          </ac:spMkLst>
        </pc:spChg>
        <pc:spChg chg="add">
          <ac:chgData name="ELEONORA BUNICA" userId="4d1a4537ba49a1ff" providerId="LiveId" clId="{E65327BA-A40D-4A29-A110-307F425C1722}" dt="2026-01-07T11:35:39.292" v="1251" actId="26606"/>
          <ac:spMkLst>
            <pc:docMk/>
            <pc:sldMk cId="2809000553" sldId="275"/>
            <ac:spMk id="14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2:52:35.661" v="5137" actId="1076"/>
          <ac:picMkLst>
            <pc:docMk/>
            <pc:sldMk cId="2809000553" sldId="275"/>
            <ac:picMk id="4" creationId="{FD8F8CE0-3744-DCF8-40C4-5763B7B6F233}"/>
          </ac:picMkLst>
        </pc:picChg>
        <pc:picChg chg="add mod">
          <ac:chgData name="ELEONORA BUNICA" userId="4d1a4537ba49a1ff" providerId="LiveId" clId="{E65327BA-A40D-4A29-A110-307F425C1722}" dt="2026-01-09T17:01:40.711" v="5573" actId="1076"/>
          <ac:picMkLst>
            <pc:docMk/>
            <pc:sldMk cId="2809000553" sldId="275"/>
            <ac:picMk id="8" creationId="{21BB6956-65BF-509D-900C-AC18D19740E3}"/>
          </ac:picMkLst>
        </pc:picChg>
        <pc:picChg chg="add del mod ord">
          <ac:chgData name="ELEONORA BUNICA" userId="4d1a4537ba49a1ff" providerId="LiveId" clId="{E65327BA-A40D-4A29-A110-307F425C1722}" dt="2026-01-09T12:21:31.109" v="4948" actId="478"/>
          <ac:picMkLst>
            <pc:docMk/>
            <pc:sldMk cId="2809000553" sldId="275"/>
            <ac:picMk id="9" creationId="{8A61A4C8-0D07-2E07-275C-8EDC78963FC4}"/>
          </ac:picMkLst>
        </pc:picChg>
        <pc:picChg chg="add mod">
          <ac:chgData name="ELEONORA BUNICA" userId="4d1a4537ba49a1ff" providerId="LiveId" clId="{E65327BA-A40D-4A29-A110-307F425C1722}" dt="2026-01-09T17:01:20.195" v="5570" actId="1076"/>
          <ac:picMkLst>
            <pc:docMk/>
            <pc:sldMk cId="2809000553" sldId="275"/>
            <ac:picMk id="11" creationId="{46523463-02B4-5294-339D-284627301379}"/>
          </ac:picMkLst>
        </pc:picChg>
      </pc:sldChg>
      <pc:sldChg chg="addSp modSp mod ord">
        <pc:chgData name="ELEONORA BUNICA" userId="4d1a4537ba49a1ff" providerId="LiveId" clId="{E65327BA-A40D-4A29-A110-307F425C1722}" dt="2026-01-09T13:16:17.458" v="5400" actId="114"/>
        <pc:sldMkLst>
          <pc:docMk/>
          <pc:sldMk cId="1768895811" sldId="276"/>
        </pc:sldMkLst>
        <pc:spChg chg="mod">
          <ac:chgData name="ELEONORA BUNICA" userId="4d1a4537ba49a1ff" providerId="LiveId" clId="{E65327BA-A40D-4A29-A110-307F425C1722}" dt="2026-01-08T15:39:29.556" v="4241" actId="1076"/>
          <ac:spMkLst>
            <pc:docMk/>
            <pc:sldMk cId="1768895811" sldId="276"/>
            <ac:spMk id="2" creationId="{8A3706CC-8AC7-9168-06D3-6874B0205612}"/>
          </ac:spMkLst>
        </pc:spChg>
        <pc:spChg chg="add mod">
          <ac:chgData name="ELEONORA BUNICA" userId="4d1a4537ba49a1ff" providerId="LiveId" clId="{E65327BA-A40D-4A29-A110-307F425C1722}" dt="2026-01-09T13:16:17.458" v="5400" actId="114"/>
          <ac:spMkLst>
            <pc:docMk/>
            <pc:sldMk cId="1768895811" sldId="276"/>
            <ac:spMk id="3" creationId="{6ABEBDEC-AA5E-A6CE-C540-99BBBEC5438A}"/>
          </ac:spMkLst>
        </pc:spChg>
      </pc:sldChg>
      <pc:sldChg chg="addSp delSp modSp new mod setBg modNotesTx">
        <pc:chgData name="ELEONORA BUNICA" userId="4d1a4537ba49a1ff" providerId="LiveId" clId="{E65327BA-A40D-4A29-A110-307F425C1722}" dt="2026-01-09T17:06:55.043" v="5639" actId="1036"/>
        <pc:sldMkLst>
          <pc:docMk/>
          <pc:sldMk cId="1694373037" sldId="278"/>
        </pc:sldMkLst>
        <pc:spChg chg="add del mod">
          <ac:chgData name="ELEONORA BUNICA" userId="4d1a4537ba49a1ff" providerId="LiveId" clId="{E65327BA-A40D-4A29-A110-307F425C1722}" dt="2026-01-08T17:02:13.532" v="4832" actId="1076"/>
          <ac:spMkLst>
            <pc:docMk/>
            <pc:sldMk cId="1694373037" sldId="278"/>
            <ac:spMk id="2" creationId="{ED2D29DE-7E4B-BAA6-AE64-C3E5ACCBA67C}"/>
          </ac:spMkLst>
        </pc:spChg>
        <pc:spChg chg="add mod">
          <ac:chgData name="ELEONORA BUNICA" userId="4d1a4537ba49a1ff" providerId="LiveId" clId="{E65327BA-A40D-4A29-A110-307F425C1722}" dt="2026-01-09T12:49:46.814" v="5129" actId="20577"/>
          <ac:spMkLst>
            <pc:docMk/>
            <pc:sldMk cId="1694373037" sldId="278"/>
            <ac:spMk id="5" creationId="{A499A90A-F896-7216-98A5-066AFA698A1A}"/>
          </ac:spMkLst>
        </pc:spChg>
        <pc:spChg chg="add">
          <ac:chgData name="ELEONORA BUNICA" userId="4d1a4537ba49a1ff" providerId="LiveId" clId="{E65327BA-A40D-4A29-A110-307F425C1722}" dt="2026-01-06T16:34:06.815" v="293" actId="26606"/>
          <ac:spMkLst>
            <pc:docMk/>
            <pc:sldMk cId="1694373037" sldId="278"/>
            <ac:spMk id="19" creationId="{04812C46-200A-4DEB-A05E-3ED6C68C2387}"/>
          </ac:spMkLst>
        </pc:spChg>
        <pc:spChg chg="add">
          <ac:chgData name="ELEONORA BUNICA" userId="4d1a4537ba49a1ff" providerId="LiveId" clId="{E65327BA-A40D-4A29-A110-307F425C1722}" dt="2026-01-06T16:34:06.815" v="293" actId="26606"/>
          <ac:spMkLst>
            <pc:docMk/>
            <pc:sldMk cId="1694373037" sldId="278"/>
            <ac:spMk id="21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7:06:55.043" v="5639" actId="1036"/>
          <ac:picMkLst>
            <pc:docMk/>
            <pc:sldMk cId="1694373037" sldId="278"/>
            <ac:picMk id="3" creationId="{4394A83F-9323-E286-324A-2717CA2EE607}"/>
          </ac:picMkLst>
        </pc:picChg>
        <pc:picChg chg="add mod ord">
          <ac:chgData name="ELEONORA BUNICA" userId="4d1a4537ba49a1ff" providerId="LiveId" clId="{E65327BA-A40D-4A29-A110-307F425C1722}" dt="2026-01-08T13:17:57.776" v="3801" actId="29295"/>
          <ac:picMkLst>
            <pc:docMk/>
            <pc:sldMk cId="1694373037" sldId="278"/>
            <ac:picMk id="14" creationId="{2D01E726-C096-7CFF-A988-8486E6CF487C}"/>
          </ac:picMkLst>
        </pc:picChg>
      </pc:sldChg>
      <pc:sldChg chg="addSp delSp modSp new mod setBg modNotesTx">
        <pc:chgData name="ELEONORA BUNICA" userId="4d1a4537ba49a1ff" providerId="LiveId" clId="{E65327BA-A40D-4A29-A110-307F425C1722}" dt="2026-01-09T17:06:34.961" v="5629" actId="1037"/>
        <pc:sldMkLst>
          <pc:docMk/>
          <pc:sldMk cId="4094034930" sldId="279"/>
        </pc:sldMkLst>
        <pc:spChg chg="mod">
          <ac:chgData name="ELEONORA BUNICA" userId="4d1a4537ba49a1ff" providerId="LiveId" clId="{E65327BA-A40D-4A29-A110-307F425C1722}" dt="2026-01-06T17:04:31.402" v="468" actId="255"/>
          <ac:spMkLst>
            <pc:docMk/>
            <pc:sldMk cId="4094034930" sldId="279"/>
            <ac:spMk id="2" creationId="{7F20C77D-FEE8-C3E0-7A65-A76050C76FB8}"/>
          </ac:spMkLst>
        </pc:spChg>
        <pc:spChg chg="add del mod">
          <ac:chgData name="ELEONORA BUNICA" userId="4d1a4537ba49a1ff" providerId="LiveId" clId="{E65327BA-A40D-4A29-A110-307F425C1722}" dt="2026-01-08T13:18:51.915" v="3805"/>
          <ac:spMkLst>
            <pc:docMk/>
            <pc:sldMk cId="4094034930" sldId="279"/>
            <ac:spMk id="6" creationId="{CBA6F718-7AF5-A266-233C-094E7D3A4F9C}"/>
          </ac:spMkLst>
        </pc:spChg>
        <pc:spChg chg="add">
          <ac:chgData name="ELEONORA BUNICA" userId="4d1a4537ba49a1ff" providerId="LiveId" clId="{E65327BA-A40D-4A29-A110-307F425C1722}" dt="2026-01-06T16:07:23.553" v="206" actId="26606"/>
          <ac:spMkLst>
            <pc:docMk/>
            <pc:sldMk cId="4094034930" sldId="279"/>
            <ac:spMk id="28" creationId="{04812C46-200A-4DEB-A05E-3ED6C68C2387}"/>
          </ac:spMkLst>
        </pc:spChg>
        <pc:spChg chg="add">
          <ac:chgData name="ELEONORA BUNICA" userId="4d1a4537ba49a1ff" providerId="LiveId" clId="{E65327BA-A40D-4A29-A110-307F425C1722}" dt="2026-01-06T16:07:23.553" v="206" actId="26606"/>
          <ac:spMkLst>
            <pc:docMk/>
            <pc:sldMk cId="4094034930" sldId="279"/>
            <ac:spMk id="30" creationId="{D1EA859B-E555-4109-94F3-6700E046E008}"/>
          </ac:spMkLst>
        </pc:spChg>
        <pc:graphicFrameChg chg="add mod modGraphic">
          <ac:chgData name="ELEONORA BUNICA" userId="4d1a4537ba49a1ff" providerId="LiveId" clId="{E65327BA-A40D-4A29-A110-307F425C1722}" dt="2026-01-09T12:50:09.940" v="5130" actId="20577"/>
          <ac:graphicFrameMkLst>
            <pc:docMk/>
            <pc:sldMk cId="4094034930" sldId="279"/>
            <ac:graphicFrameMk id="32" creationId="{49BC1A76-A1F7-39EE-440B-CB7003797264}"/>
          </ac:graphicFrameMkLst>
        </pc:graphicFrameChg>
        <pc:picChg chg="add mod">
          <ac:chgData name="ELEONORA BUNICA" userId="4d1a4537ba49a1ff" providerId="LiveId" clId="{E65327BA-A40D-4A29-A110-307F425C1722}" dt="2026-01-09T17:06:34.961" v="5629" actId="1037"/>
          <ac:picMkLst>
            <pc:docMk/>
            <pc:sldMk cId="4094034930" sldId="279"/>
            <ac:picMk id="3" creationId="{CA71FE6F-771F-7F75-A707-C42E6E2FB9FA}"/>
          </ac:picMkLst>
        </pc:picChg>
        <pc:picChg chg="add mod ord">
          <ac:chgData name="ELEONORA BUNICA" userId="4d1a4537ba49a1ff" providerId="LiveId" clId="{E65327BA-A40D-4A29-A110-307F425C1722}" dt="2026-01-06T16:08:11.045" v="212" actId="1076"/>
          <ac:picMkLst>
            <pc:docMk/>
            <pc:sldMk cId="4094034930" sldId="279"/>
            <ac:picMk id="16" creationId="{E0039107-EF98-30F9-0BCF-61B426D324ED}"/>
          </ac:picMkLst>
        </pc:picChg>
      </pc:sldChg>
      <pc:sldChg chg="addSp delSp modSp new mod setBg modNotesTx">
        <pc:chgData name="ELEONORA BUNICA" userId="4d1a4537ba49a1ff" providerId="LiveId" clId="{E65327BA-A40D-4A29-A110-307F425C1722}" dt="2026-01-09T17:03:01.142" v="5589" actId="1035"/>
        <pc:sldMkLst>
          <pc:docMk/>
          <pc:sldMk cId="4083737027" sldId="280"/>
        </pc:sldMkLst>
        <pc:spChg chg="mod ord">
          <ac:chgData name="ELEONORA BUNICA" userId="4d1a4537ba49a1ff" providerId="LiveId" clId="{E65327BA-A40D-4A29-A110-307F425C1722}" dt="2026-01-09T12:56:57.857" v="5185" actId="1076"/>
          <ac:spMkLst>
            <pc:docMk/>
            <pc:sldMk cId="4083737027" sldId="280"/>
            <ac:spMk id="2" creationId="{66CAB9D2-008F-AA92-A698-69E821DA8A61}"/>
          </ac:spMkLst>
        </pc:spChg>
        <pc:spChg chg="add mod">
          <ac:chgData name="ELEONORA BUNICA" userId="4d1a4537ba49a1ff" providerId="LiveId" clId="{E65327BA-A40D-4A29-A110-307F425C1722}" dt="2026-01-09T13:14:41.742" v="5398" actId="5793"/>
          <ac:spMkLst>
            <pc:docMk/>
            <pc:sldMk cId="4083737027" sldId="280"/>
            <ac:spMk id="4" creationId="{D1B6136D-7CC1-4BA8-3CD6-57F5F06B7D05}"/>
          </ac:spMkLst>
        </pc:spChg>
        <pc:spChg chg="add mod">
          <ac:chgData name="ELEONORA BUNICA" userId="4d1a4537ba49a1ff" providerId="LiveId" clId="{E65327BA-A40D-4A29-A110-307F425C1722}" dt="2026-01-07T11:09:35.736" v="1181" actId="26606"/>
          <ac:spMkLst>
            <pc:docMk/>
            <pc:sldMk cId="4083737027" sldId="280"/>
            <ac:spMk id="6" creationId="{CAEEFAA9-AA37-0017-E225-D30628D2E370}"/>
          </ac:spMkLst>
        </pc:spChg>
        <pc:spChg chg="add del">
          <ac:chgData name="ELEONORA BUNICA" userId="4d1a4537ba49a1ff" providerId="LiveId" clId="{E65327BA-A40D-4A29-A110-307F425C1722}" dt="2026-01-07T11:09:35.736" v="1181" actId="26606"/>
          <ac:spMkLst>
            <pc:docMk/>
            <pc:sldMk cId="4083737027" sldId="280"/>
            <ac:spMk id="11" creationId="{04812C46-200A-4DEB-A05E-3ED6C68C2387}"/>
          </ac:spMkLst>
        </pc:spChg>
        <pc:spChg chg="add del">
          <ac:chgData name="ELEONORA BUNICA" userId="4d1a4537ba49a1ff" providerId="LiveId" clId="{E65327BA-A40D-4A29-A110-307F425C1722}" dt="2026-01-07T11:09:35.736" v="1181" actId="26606"/>
          <ac:spMkLst>
            <pc:docMk/>
            <pc:sldMk cId="4083737027" sldId="280"/>
            <ac:spMk id="13" creationId="{D1EA859B-E555-4109-94F3-6700E046E008}"/>
          </ac:spMkLst>
        </pc:spChg>
        <pc:picChg chg="add mod">
          <ac:chgData name="ELEONORA BUNICA" userId="4d1a4537ba49a1ff" providerId="LiveId" clId="{E65327BA-A40D-4A29-A110-307F425C1722}" dt="2026-01-09T17:03:01.142" v="5589" actId="1035"/>
          <ac:picMkLst>
            <pc:docMk/>
            <pc:sldMk cId="4083737027" sldId="280"/>
            <ac:picMk id="3" creationId="{E4FF18AD-28BA-CACE-367F-9676053FB41A}"/>
          </ac:picMkLst>
        </pc:picChg>
        <pc:picChg chg="add mod ord">
          <ac:chgData name="ELEONORA BUNICA" userId="4d1a4537ba49a1ff" providerId="LiveId" clId="{E65327BA-A40D-4A29-A110-307F425C1722}" dt="2026-01-08T14:51:28.764" v="4036" actId="1076"/>
          <ac:picMkLst>
            <pc:docMk/>
            <pc:sldMk cId="4083737027" sldId="280"/>
            <ac:picMk id="5" creationId="{51628999-9E78-5D58-23FC-26C97B492D81}"/>
          </ac:picMkLst>
        </pc:picChg>
      </pc:sldChg>
      <pc:sldChg chg="addSp delSp modSp new mod modNotesTx">
        <pc:chgData name="ELEONORA BUNICA" userId="4d1a4537ba49a1ff" providerId="LiveId" clId="{E65327BA-A40D-4A29-A110-307F425C1722}" dt="2026-01-09T17:04:29.755" v="5593" actId="1076"/>
        <pc:sldMkLst>
          <pc:docMk/>
          <pc:sldMk cId="889571954" sldId="281"/>
        </pc:sldMkLst>
        <pc:spChg chg="mod">
          <ac:chgData name="ELEONORA BUNICA" userId="4d1a4537ba49a1ff" providerId="LiveId" clId="{E65327BA-A40D-4A29-A110-307F425C1722}" dt="2026-01-07T11:47:30.044" v="1319" actId="1076"/>
          <ac:spMkLst>
            <pc:docMk/>
            <pc:sldMk cId="889571954" sldId="281"/>
            <ac:spMk id="2" creationId="{A56FB960-785D-500D-1A21-E41943E2C13E}"/>
          </ac:spMkLst>
        </pc:spChg>
        <pc:spChg chg="mod">
          <ac:chgData name="ELEONORA BUNICA" userId="4d1a4537ba49a1ff" providerId="LiveId" clId="{E65327BA-A40D-4A29-A110-307F425C1722}" dt="2026-01-07T10:53:33.812" v="1044" actId="20577"/>
          <ac:spMkLst>
            <pc:docMk/>
            <pc:sldMk cId="889571954" sldId="281"/>
            <ac:spMk id="3" creationId="{BC8ED4AB-88D8-001C-252C-AC4D2D38DF5C}"/>
          </ac:spMkLst>
        </pc:spChg>
        <pc:spChg chg="add del">
          <ac:chgData name="ELEONORA BUNICA" userId="4d1a4537ba49a1ff" providerId="LiveId" clId="{E65327BA-A40D-4A29-A110-307F425C1722}" dt="2026-01-09T17:03:11.444" v="5591" actId="22"/>
          <ac:spMkLst>
            <pc:docMk/>
            <pc:sldMk cId="889571954" sldId="281"/>
            <ac:spMk id="5" creationId="{6A0086FE-7179-1834-B414-1A59875F488B}"/>
          </ac:spMkLst>
        </pc:spChg>
        <pc:spChg chg="add mod">
          <ac:chgData name="ELEONORA BUNICA" userId="4d1a4537ba49a1ff" providerId="LiveId" clId="{E65327BA-A40D-4A29-A110-307F425C1722}" dt="2026-01-09T12:51:38.081" v="5135" actId="1076"/>
          <ac:spMkLst>
            <pc:docMk/>
            <pc:sldMk cId="889571954" sldId="281"/>
            <ac:spMk id="10" creationId="{D3492ADC-DDA2-34C1-653B-9555D93D9448}"/>
          </ac:spMkLst>
        </pc:spChg>
        <pc:graphicFrameChg chg="add mod modGraphic">
          <ac:chgData name="ELEONORA BUNICA" userId="4d1a4537ba49a1ff" providerId="LiveId" clId="{E65327BA-A40D-4A29-A110-307F425C1722}" dt="2026-01-09T12:31:27.562" v="5019" actId="14100"/>
          <ac:graphicFrameMkLst>
            <pc:docMk/>
            <pc:sldMk cId="889571954" sldId="281"/>
            <ac:graphicFrameMk id="12" creationId="{A4399E69-0D04-74A7-1681-60CD8431BD32}"/>
          </ac:graphicFrameMkLst>
        </pc:graphicFrameChg>
        <pc:picChg chg="add mod">
          <ac:chgData name="ELEONORA BUNICA" userId="4d1a4537ba49a1ff" providerId="LiveId" clId="{E65327BA-A40D-4A29-A110-307F425C1722}" dt="2026-01-09T17:04:29.755" v="5593" actId="1076"/>
          <ac:picMkLst>
            <pc:docMk/>
            <pc:sldMk cId="889571954" sldId="281"/>
            <ac:picMk id="6" creationId="{A4331901-E189-A17C-BC8B-0169F5088B6A}"/>
          </ac:picMkLst>
        </pc:picChg>
        <pc:picChg chg="add mod ord">
          <ac:chgData name="ELEONORA BUNICA" userId="4d1a4537ba49a1ff" providerId="LiveId" clId="{E65327BA-A40D-4A29-A110-307F425C1722}" dt="2026-01-09T12:51:27.718" v="5133" actId="1076"/>
          <ac:picMkLst>
            <pc:docMk/>
            <pc:sldMk cId="889571954" sldId="281"/>
            <ac:picMk id="9" creationId="{3F0032E9-AA60-9ADF-4AFC-42540DCC712E}"/>
          </ac:picMkLst>
        </pc:picChg>
      </pc:sldChg>
      <pc:sldChg chg="addSp delSp modSp new mod">
        <pc:chgData name="ELEONORA BUNICA" userId="4d1a4537ba49a1ff" providerId="LiveId" clId="{E65327BA-A40D-4A29-A110-307F425C1722}" dt="2026-01-09T13:17:16.568" v="5407" actId="114"/>
        <pc:sldMkLst>
          <pc:docMk/>
          <pc:sldMk cId="3598567515" sldId="282"/>
        </pc:sldMkLst>
        <pc:spChg chg="mod">
          <ac:chgData name="ELEONORA BUNICA" userId="4d1a4537ba49a1ff" providerId="LiveId" clId="{E65327BA-A40D-4A29-A110-307F425C1722}" dt="2026-01-08T15:39:23.658" v="4240" actId="1076"/>
          <ac:spMkLst>
            <pc:docMk/>
            <pc:sldMk cId="3598567515" sldId="282"/>
            <ac:spMk id="2" creationId="{64B20923-47D0-F91C-9ADE-E1F207435CAA}"/>
          </ac:spMkLst>
        </pc:spChg>
        <pc:spChg chg="add mod">
          <ac:chgData name="ELEONORA BUNICA" userId="4d1a4537ba49a1ff" providerId="LiveId" clId="{E65327BA-A40D-4A29-A110-307F425C1722}" dt="2026-01-09T13:17:16.568" v="5407" actId="114"/>
          <ac:spMkLst>
            <pc:docMk/>
            <pc:sldMk cId="3598567515" sldId="282"/>
            <ac:spMk id="5" creationId="{01E63A26-E0CA-D058-9458-3D8695DC22E6}"/>
          </ac:spMkLst>
        </pc:spChg>
      </pc:sldChg>
      <pc:sldChg chg="addSp modSp new mod">
        <pc:chgData name="ELEONORA BUNICA" userId="4d1a4537ba49a1ff" providerId="LiveId" clId="{E65327BA-A40D-4A29-A110-307F425C1722}" dt="2026-01-09T08:16:54.739" v="4887" actId="1076"/>
        <pc:sldMkLst>
          <pc:docMk/>
          <pc:sldMk cId="1925589752" sldId="283"/>
        </pc:sldMkLst>
        <pc:spChg chg="mod">
          <ac:chgData name="ELEONORA BUNICA" userId="4d1a4537ba49a1ff" providerId="LiveId" clId="{E65327BA-A40D-4A29-A110-307F425C1722}" dt="2026-01-08T15:41:02.165" v="4243" actId="1076"/>
          <ac:spMkLst>
            <pc:docMk/>
            <pc:sldMk cId="1925589752" sldId="283"/>
            <ac:spMk id="2" creationId="{10E3F138-3F3A-0F71-54D1-0B7CF602485B}"/>
          </ac:spMkLst>
        </pc:spChg>
        <pc:spChg chg="add mod">
          <ac:chgData name="ELEONORA BUNICA" userId="4d1a4537ba49a1ff" providerId="LiveId" clId="{E65327BA-A40D-4A29-A110-307F425C1722}" dt="2026-01-09T08:16:54.739" v="4887" actId="1076"/>
          <ac:spMkLst>
            <pc:docMk/>
            <pc:sldMk cId="1925589752" sldId="283"/>
            <ac:spMk id="4" creationId="{39F29E2F-DADA-759A-6F76-E95B0A39491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ege.police.uk/app/major-investigation-and-public-protection/rape-and-sexual-offences" TargetMode="External"/><Relationship Id="rId1" Type="http://schemas.openxmlformats.org/officeDocument/2006/relationships/hyperlink" Target="https://hmicfrs.justiceinspectorates.gov.uk/publications/progress-to-introduce-a-national-operating-model-for-rape-and-other-serious-sexual-offences-investigations/" TargetMode="External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ege.police.uk/app/major-investigation-and-public-protection/rape-and-sexual-offences" TargetMode="External"/><Relationship Id="rId1" Type="http://schemas.openxmlformats.org/officeDocument/2006/relationships/hyperlink" Target="https://hmicfrs.justiceinspectorates.gov.uk/publications/progress-to-introduce-a-national-operating-model-for-rape-and-other-serious-sexual-offences-investigation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9694F7-9BCA-42A7-AF32-CD8D865FE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558B7B-CE70-41D8-9A91-2E526D74C93C}">
      <dgm:prSet custT="1"/>
      <dgm:spPr/>
      <dgm:t>
        <a:bodyPr/>
        <a:lstStyle/>
        <a:p>
          <a:r>
            <a:rPr lang="en-US" sz="2000" b="0" dirty="0">
              <a:latin typeface="Abadi" panose="020B0604020104020204" pitchFamily="34" charset="0"/>
            </a:rPr>
            <a:t>Use of digital tools or devices to harass, control, coerce, exploit, or harm </a:t>
          </a:r>
          <a:r>
            <a:rPr lang="en-US" sz="2000" b="0" dirty="0">
              <a:latin typeface="+mn-lt"/>
            </a:rPr>
            <a:t>(</a:t>
          </a:r>
          <a:r>
            <a:rPr lang="en-GB" sz="2000" b="0" dirty="0">
              <a:latin typeface="+mn-lt"/>
            </a:rPr>
            <a:t>TechUK, 2025).</a:t>
          </a:r>
          <a:endParaRPr lang="en-US" sz="2000" b="0" dirty="0">
            <a:latin typeface="Abadi" panose="020B0604020104020204" pitchFamily="34" charset="0"/>
          </a:endParaRPr>
        </a:p>
      </dgm:t>
    </dgm:pt>
    <dgm:pt modelId="{7FD67B9C-8FD0-4532-89B8-A375183E3996}" type="parTrans" cxnId="{1C9D53D0-8EB8-4294-AF42-AD81291072D9}">
      <dgm:prSet/>
      <dgm:spPr/>
      <dgm:t>
        <a:bodyPr/>
        <a:lstStyle/>
        <a:p>
          <a:endParaRPr lang="en-US"/>
        </a:p>
      </dgm:t>
    </dgm:pt>
    <dgm:pt modelId="{4F59C901-3CCF-43BE-BACB-FCF488340DE4}" type="sibTrans" cxnId="{1C9D53D0-8EB8-4294-AF42-AD81291072D9}">
      <dgm:prSet/>
      <dgm:spPr/>
      <dgm:t>
        <a:bodyPr/>
        <a:lstStyle/>
        <a:p>
          <a:endParaRPr lang="en-US"/>
        </a:p>
      </dgm:t>
    </dgm:pt>
    <dgm:pt modelId="{65B4848B-DFDB-44CE-9050-1FBFA2D46F52}">
      <dgm:prSet custT="1"/>
      <dgm:spPr/>
      <dgm:t>
        <a:bodyPr/>
        <a:lstStyle/>
        <a:p>
          <a:r>
            <a:rPr lang="en-US" sz="2000" b="0" dirty="0">
              <a:latin typeface="Abadi" panose="020B0604020104020204" pitchFamily="34" charset="0"/>
            </a:rPr>
            <a:t>Includes image‑based abuse, sextortion, spyware surveillance, online stalking, grooming, and deepfakes </a:t>
          </a:r>
          <a:r>
            <a:rPr lang="en-US" sz="2000" b="0" dirty="0">
              <a:latin typeface="+mn-lt"/>
            </a:rPr>
            <a:t>(SARSAS, 2026).</a:t>
          </a:r>
        </a:p>
      </dgm:t>
    </dgm:pt>
    <dgm:pt modelId="{461ABAD1-307E-46EC-95E1-ED2CCA6E8170}" type="parTrans" cxnId="{4CF9B188-5F09-4855-965C-9F6A5B793BD2}">
      <dgm:prSet/>
      <dgm:spPr/>
      <dgm:t>
        <a:bodyPr/>
        <a:lstStyle/>
        <a:p>
          <a:endParaRPr lang="en-US"/>
        </a:p>
      </dgm:t>
    </dgm:pt>
    <dgm:pt modelId="{CA2C86F8-6959-4D29-B4A0-7CA5E7D06A2C}" type="sibTrans" cxnId="{4CF9B188-5F09-4855-965C-9F6A5B793BD2}">
      <dgm:prSet/>
      <dgm:spPr/>
      <dgm:t>
        <a:bodyPr/>
        <a:lstStyle/>
        <a:p>
          <a:endParaRPr lang="en-US"/>
        </a:p>
      </dgm:t>
    </dgm:pt>
    <dgm:pt modelId="{1B1567A9-BBB0-42A9-95C5-8E6BCF0D3185}">
      <dgm:prSet custT="1"/>
      <dgm:spPr/>
      <dgm:t>
        <a:bodyPr/>
        <a:lstStyle/>
        <a:p>
          <a:r>
            <a:rPr lang="en-US" sz="2000" b="0" dirty="0">
              <a:latin typeface="Abadi" panose="020B0604020104020204" pitchFamily="34" charset="0"/>
            </a:rPr>
            <a:t>Causes lasting psychological harm, disproportionately affects women and girls </a:t>
          </a:r>
          <a:r>
            <a:rPr lang="en-US" sz="2000" b="0" dirty="0">
              <a:latin typeface="+mn-lt"/>
            </a:rPr>
            <a:t>(</a:t>
          </a:r>
          <a:r>
            <a:rPr lang="en-GB" sz="2000" b="0" dirty="0">
              <a:latin typeface="+mn-lt"/>
            </a:rPr>
            <a:t>Schmidt, Varese, Bucci, 2023).</a:t>
          </a:r>
          <a:endParaRPr lang="en-US" sz="2000" b="0" dirty="0">
            <a:latin typeface="+mn-lt"/>
          </a:endParaRPr>
        </a:p>
      </dgm:t>
    </dgm:pt>
    <dgm:pt modelId="{A3BF788E-3146-449D-A69D-6A33C93D132C}" type="parTrans" cxnId="{FB31405E-5141-4BB7-A331-1968BBE8BEE4}">
      <dgm:prSet/>
      <dgm:spPr/>
      <dgm:t>
        <a:bodyPr/>
        <a:lstStyle/>
        <a:p>
          <a:endParaRPr lang="en-US"/>
        </a:p>
      </dgm:t>
    </dgm:pt>
    <dgm:pt modelId="{39EF1403-9548-4260-9750-7D4375AA24AD}" type="sibTrans" cxnId="{FB31405E-5141-4BB7-A331-1968BBE8BEE4}">
      <dgm:prSet/>
      <dgm:spPr/>
      <dgm:t>
        <a:bodyPr/>
        <a:lstStyle/>
        <a:p>
          <a:endParaRPr lang="en-US"/>
        </a:p>
      </dgm:t>
    </dgm:pt>
    <dgm:pt modelId="{D7251EFA-6F80-4A4A-A5B3-10F15CF6E63E}" type="pres">
      <dgm:prSet presAssocID="{DC9694F7-9BCA-42A7-AF32-CD8D865FE11E}" presName="linear" presStyleCnt="0">
        <dgm:presLayoutVars>
          <dgm:animLvl val="lvl"/>
          <dgm:resizeHandles val="exact"/>
        </dgm:presLayoutVars>
      </dgm:prSet>
      <dgm:spPr/>
    </dgm:pt>
    <dgm:pt modelId="{6D63F277-139D-4652-B503-A218FD27EFEE}" type="pres">
      <dgm:prSet presAssocID="{1F558B7B-CE70-41D8-9A91-2E526D74C93C}" presName="parentText" presStyleLbl="node1" presStyleIdx="0" presStyleCnt="3" custLinFactNeighborX="5446" custLinFactNeighborY="-3988">
        <dgm:presLayoutVars>
          <dgm:chMax val="0"/>
          <dgm:bulletEnabled val="1"/>
        </dgm:presLayoutVars>
      </dgm:prSet>
      <dgm:spPr/>
    </dgm:pt>
    <dgm:pt modelId="{A665E1E3-B42E-41DA-8A10-8444FEA01BD9}" type="pres">
      <dgm:prSet presAssocID="{4F59C901-3CCF-43BE-BACB-FCF488340DE4}" presName="spacer" presStyleCnt="0"/>
      <dgm:spPr/>
    </dgm:pt>
    <dgm:pt modelId="{3F1D1170-4349-4988-B5FA-0A9E8BF33888}" type="pres">
      <dgm:prSet presAssocID="{65B4848B-DFDB-44CE-9050-1FBFA2D46F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B2DC6FF-48B6-49C3-8CD4-E086B721E7E2}" type="pres">
      <dgm:prSet presAssocID="{CA2C86F8-6959-4D29-B4A0-7CA5E7D06A2C}" presName="spacer" presStyleCnt="0"/>
      <dgm:spPr/>
    </dgm:pt>
    <dgm:pt modelId="{F153E311-680D-4D33-AC54-BF0C9CDD5FAB}" type="pres">
      <dgm:prSet presAssocID="{1B1567A9-BBB0-42A9-95C5-8E6BCF0D31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9941516-D8B2-40B5-A9EF-5447F2FEFA23}" type="presOf" srcId="{1B1567A9-BBB0-42A9-95C5-8E6BCF0D3185}" destId="{F153E311-680D-4D33-AC54-BF0C9CDD5FAB}" srcOrd="0" destOrd="0" presId="urn:microsoft.com/office/officeart/2005/8/layout/vList2"/>
    <dgm:cxn modelId="{FB31405E-5141-4BB7-A331-1968BBE8BEE4}" srcId="{DC9694F7-9BCA-42A7-AF32-CD8D865FE11E}" destId="{1B1567A9-BBB0-42A9-95C5-8E6BCF0D3185}" srcOrd="2" destOrd="0" parTransId="{A3BF788E-3146-449D-A69D-6A33C93D132C}" sibTransId="{39EF1403-9548-4260-9750-7D4375AA24AD}"/>
    <dgm:cxn modelId="{4CF9B188-5F09-4855-965C-9F6A5B793BD2}" srcId="{DC9694F7-9BCA-42A7-AF32-CD8D865FE11E}" destId="{65B4848B-DFDB-44CE-9050-1FBFA2D46F52}" srcOrd="1" destOrd="0" parTransId="{461ABAD1-307E-46EC-95E1-ED2CCA6E8170}" sibTransId="{CA2C86F8-6959-4D29-B4A0-7CA5E7D06A2C}"/>
    <dgm:cxn modelId="{9B21ADAC-3E2B-404B-9DA9-67703B61210A}" type="presOf" srcId="{DC9694F7-9BCA-42A7-AF32-CD8D865FE11E}" destId="{D7251EFA-6F80-4A4A-A5B3-10F15CF6E63E}" srcOrd="0" destOrd="0" presId="urn:microsoft.com/office/officeart/2005/8/layout/vList2"/>
    <dgm:cxn modelId="{912115B2-6B36-4E75-A3BF-405604B452A5}" type="presOf" srcId="{1F558B7B-CE70-41D8-9A91-2E526D74C93C}" destId="{6D63F277-139D-4652-B503-A218FD27EFEE}" srcOrd="0" destOrd="0" presId="urn:microsoft.com/office/officeart/2005/8/layout/vList2"/>
    <dgm:cxn modelId="{F26318BF-BE0F-4BF6-9C81-384D842E3424}" type="presOf" srcId="{65B4848B-DFDB-44CE-9050-1FBFA2D46F52}" destId="{3F1D1170-4349-4988-B5FA-0A9E8BF33888}" srcOrd="0" destOrd="0" presId="urn:microsoft.com/office/officeart/2005/8/layout/vList2"/>
    <dgm:cxn modelId="{1C9D53D0-8EB8-4294-AF42-AD81291072D9}" srcId="{DC9694F7-9BCA-42A7-AF32-CD8D865FE11E}" destId="{1F558B7B-CE70-41D8-9A91-2E526D74C93C}" srcOrd="0" destOrd="0" parTransId="{7FD67B9C-8FD0-4532-89B8-A375183E3996}" sibTransId="{4F59C901-3CCF-43BE-BACB-FCF488340DE4}"/>
    <dgm:cxn modelId="{3EBECE63-2BEE-471E-AF74-979F57835585}" type="presParOf" srcId="{D7251EFA-6F80-4A4A-A5B3-10F15CF6E63E}" destId="{6D63F277-139D-4652-B503-A218FD27EFEE}" srcOrd="0" destOrd="0" presId="urn:microsoft.com/office/officeart/2005/8/layout/vList2"/>
    <dgm:cxn modelId="{190A43CF-3A5A-450A-9EDF-F69749CC47F0}" type="presParOf" srcId="{D7251EFA-6F80-4A4A-A5B3-10F15CF6E63E}" destId="{A665E1E3-B42E-41DA-8A10-8444FEA01BD9}" srcOrd="1" destOrd="0" presId="urn:microsoft.com/office/officeart/2005/8/layout/vList2"/>
    <dgm:cxn modelId="{585AE132-8BD6-42AE-91A0-62FA945ACA1D}" type="presParOf" srcId="{D7251EFA-6F80-4A4A-A5B3-10F15CF6E63E}" destId="{3F1D1170-4349-4988-B5FA-0A9E8BF33888}" srcOrd="2" destOrd="0" presId="urn:microsoft.com/office/officeart/2005/8/layout/vList2"/>
    <dgm:cxn modelId="{B0007874-BF7E-4133-AD84-5D8B5A436CD7}" type="presParOf" srcId="{D7251EFA-6F80-4A4A-A5B3-10F15CF6E63E}" destId="{6B2DC6FF-48B6-49C3-8CD4-E086B721E7E2}" srcOrd="3" destOrd="0" presId="urn:microsoft.com/office/officeart/2005/8/layout/vList2"/>
    <dgm:cxn modelId="{E2BBD51F-22F7-40B4-B236-FECB019E632B}" type="presParOf" srcId="{D7251EFA-6F80-4A4A-A5B3-10F15CF6E63E}" destId="{F153E311-680D-4D33-AC54-BF0C9CDD5F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24AB6F-6348-4DC9-8E7A-CB570B0C99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5C810B-6C8E-4301-BB6D-428C702475D1}">
      <dgm:prSet custT="1"/>
      <dgm:spPr/>
      <dgm:t>
        <a:bodyPr/>
        <a:lstStyle/>
        <a:p>
          <a:r>
            <a:rPr lang="en-US" sz="1800" b="1" i="0" baseline="0" dirty="0">
              <a:latin typeface="Abadi" panose="020B0604020104020204" pitchFamily="34" charset="0"/>
            </a:rPr>
            <a:t>National priority: </a:t>
          </a:r>
          <a:r>
            <a:rPr lang="en-US" sz="1800" b="0" i="0" baseline="0" dirty="0">
              <a:latin typeface="Abadi" panose="020B0604020104020204" pitchFamily="34" charset="0"/>
            </a:rPr>
            <a:t>VAWG now treated as a national policing threat with a dedicated National Policing Statement. </a:t>
          </a:r>
          <a:endParaRPr lang="en-US" sz="1000" b="0" i="0" baseline="0" dirty="0">
            <a:solidFill>
              <a:schemeClr val="bg1"/>
            </a:solidFill>
            <a:latin typeface="Abadi" panose="020B0604020104020204" pitchFamily="34" charset="0"/>
          </a:endParaRPr>
        </a:p>
        <a:p>
          <a:r>
            <a:rPr lang="en-GB" sz="1000" dirty="0">
              <a:solidFill>
                <a:schemeClr val="bg1"/>
              </a:solidFill>
              <a:latin typeface="Abadi" panose="020B0604020104020204" pitchFamily="34" charset="0"/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(His Majesty’s Inspectorate of Constabulary and Fire &amp; Rescue Services</a:t>
          </a:r>
          <a:r>
            <a:rPr lang="en-GB" sz="1000" dirty="0">
              <a:solidFill>
                <a:schemeClr val="bg1"/>
              </a:solidFill>
              <a:latin typeface="Abadi" panose="020B0604020104020204" pitchFamily="34" charset="0"/>
            </a:rPr>
            <a:t>, 2024b)</a:t>
          </a:r>
          <a:endParaRPr lang="en-US" sz="1000" b="0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B755D414-4349-413E-B11F-B06EF8FFD0C8}" type="parTrans" cxnId="{0B4796A4-2228-4A81-8E11-1FC31303E227}">
      <dgm:prSet/>
      <dgm:spPr/>
      <dgm:t>
        <a:bodyPr/>
        <a:lstStyle/>
        <a:p>
          <a:endParaRPr lang="en-US"/>
        </a:p>
      </dgm:t>
    </dgm:pt>
    <dgm:pt modelId="{F673E59B-3182-455D-8B79-A2DB9953638F}" type="sibTrans" cxnId="{0B4796A4-2228-4A81-8E11-1FC31303E227}">
      <dgm:prSet/>
      <dgm:spPr/>
      <dgm:t>
        <a:bodyPr/>
        <a:lstStyle/>
        <a:p>
          <a:endParaRPr lang="en-US"/>
        </a:p>
      </dgm:t>
    </dgm:pt>
    <dgm:pt modelId="{780B61D2-D9C8-4ABA-B27A-BADC1F16D477}">
      <dgm:prSet custT="1"/>
      <dgm:spPr/>
      <dgm:t>
        <a:bodyPr/>
        <a:lstStyle/>
        <a:p>
          <a:r>
            <a:rPr lang="en-GB" sz="1800" b="1" dirty="0">
              <a:latin typeface="Abadi" panose="020B0604020104020204" pitchFamily="34" charset="0"/>
            </a:rPr>
            <a:t>Operational reform: </a:t>
          </a:r>
          <a:r>
            <a:rPr lang="en-GB" sz="1800" b="0" dirty="0">
              <a:latin typeface="Abadi" panose="020B0604020104020204" pitchFamily="34" charset="0"/>
            </a:rPr>
            <a:t>Operation Soteria and the National Operating Model aim to transform rape investigations and suspect‑focused practice.</a:t>
          </a:r>
        </a:p>
        <a:p>
          <a:r>
            <a:rPr lang="en-GB" sz="1000" dirty="0">
              <a:solidFill>
                <a:schemeClr val="bg1"/>
              </a:solidFill>
              <a:latin typeface="Abadi" panose="020B0604020104020204" pitchFamily="34" charset="0"/>
            </a:rPr>
            <a:t>(NPCC, 2025)</a:t>
          </a:r>
          <a:endParaRPr lang="en-US" sz="1000" b="0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8AC789E8-61E0-45F0-8B04-7B7107E75DBC}" type="parTrans" cxnId="{AC6227C9-2E86-418C-B845-15BE78001464}">
      <dgm:prSet/>
      <dgm:spPr/>
      <dgm:t>
        <a:bodyPr/>
        <a:lstStyle/>
        <a:p>
          <a:endParaRPr lang="en-US"/>
        </a:p>
      </dgm:t>
    </dgm:pt>
    <dgm:pt modelId="{B072C921-5E5D-4F74-BC90-B099B2D341E1}" type="sibTrans" cxnId="{AC6227C9-2E86-418C-B845-15BE78001464}">
      <dgm:prSet/>
      <dgm:spPr/>
      <dgm:t>
        <a:bodyPr/>
        <a:lstStyle/>
        <a:p>
          <a:endParaRPr lang="en-US"/>
        </a:p>
      </dgm:t>
    </dgm:pt>
    <dgm:pt modelId="{A105872C-A9ED-472C-8BE4-621D2EA68D8D}">
      <dgm:prSet custT="1"/>
      <dgm:spPr/>
      <dgm:t>
        <a:bodyPr/>
        <a:lstStyle/>
        <a:p>
          <a:r>
            <a:rPr lang="en-GB" sz="1800" b="1" dirty="0">
              <a:latin typeface="Abadi" panose="020B0604020104020204" pitchFamily="34" charset="0"/>
            </a:rPr>
            <a:t>Training: </a:t>
          </a:r>
          <a:r>
            <a:rPr lang="en-GB" sz="1800" b="0" dirty="0">
              <a:latin typeface="Abadi" panose="020B0604020104020204" pitchFamily="34" charset="0"/>
            </a:rPr>
            <a:t>RISDP and College of Policing modules have trained thousands of investigators and first responders in trauma‑informed, offender‑focused practice.</a:t>
          </a:r>
        </a:p>
        <a:p>
          <a:r>
            <a:rPr lang="en-GB" sz="1000" dirty="0">
              <a:solidFill>
                <a:schemeClr val="bg1"/>
              </a:solidFill>
              <a:latin typeface="Abadi" panose="020B0604020104020204" pitchFamily="34" charset="0"/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(College of Policing</a:t>
          </a:r>
          <a:r>
            <a:rPr lang="en-GB" sz="1000" dirty="0">
              <a:solidFill>
                <a:schemeClr val="bg1"/>
              </a:solidFill>
              <a:latin typeface="Abadi" panose="020B0604020104020204" pitchFamily="34" charset="0"/>
            </a:rPr>
            <a:t>, 2026)</a:t>
          </a:r>
          <a:endParaRPr lang="en-US" sz="1000" b="0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7146262E-0A05-453D-92CD-7E5E556FD38C}" type="parTrans" cxnId="{9E1D89FC-CDA5-40F2-96BE-ACE6FFDC3E09}">
      <dgm:prSet/>
      <dgm:spPr/>
      <dgm:t>
        <a:bodyPr/>
        <a:lstStyle/>
        <a:p>
          <a:endParaRPr lang="en-US"/>
        </a:p>
      </dgm:t>
    </dgm:pt>
    <dgm:pt modelId="{B056B094-0596-4C37-8B5A-5DFE879E444A}" type="sibTrans" cxnId="{9E1D89FC-CDA5-40F2-96BE-ACE6FFDC3E09}">
      <dgm:prSet/>
      <dgm:spPr/>
      <dgm:t>
        <a:bodyPr/>
        <a:lstStyle/>
        <a:p>
          <a:endParaRPr lang="en-US"/>
        </a:p>
      </dgm:t>
    </dgm:pt>
    <dgm:pt modelId="{76ABF293-3D9B-4381-ACD1-B3FE563808A6}" type="pres">
      <dgm:prSet presAssocID="{7324AB6F-6348-4DC9-8E7A-CB570B0C993A}" presName="linear" presStyleCnt="0">
        <dgm:presLayoutVars>
          <dgm:animLvl val="lvl"/>
          <dgm:resizeHandles val="exact"/>
        </dgm:presLayoutVars>
      </dgm:prSet>
      <dgm:spPr/>
    </dgm:pt>
    <dgm:pt modelId="{7CE0895E-C683-43C6-849D-BDBDF8EFB48A}" type="pres">
      <dgm:prSet presAssocID="{BD5C810B-6C8E-4301-BB6D-428C702475D1}" presName="parentText" presStyleLbl="node1" presStyleIdx="0" presStyleCnt="3" custLinFactY="15616" custLinFactNeighborX="550" custLinFactNeighborY="100000">
        <dgm:presLayoutVars>
          <dgm:chMax val="0"/>
          <dgm:bulletEnabled val="1"/>
        </dgm:presLayoutVars>
      </dgm:prSet>
      <dgm:spPr/>
    </dgm:pt>
    <dgm:pt modelId="{8F1BE404-59C9-40CB-9455-64C2B764C9E5}" type="pres">
      <dgm:prSet presAssocID="{F673E59B-3182-455D-8B79-A2DB9953638F}" presName="spacer" presStyleCnt="0"/>
      <dgm:spPr/>
    </dgm:pt>
    <dgm:pt modelId="{235A4F92-FD5C-4F90-99A1-04A232477DD0}" type="pres">
      <dgm:prSet presAssocID="{780B61D2-D9C8-4ABA-B27A-BADC1F16D477}" presName="parentText" presStyleLbl="node1" presStyleIdx="1" presStyleCnt="3" custLinFactY="20620" custLinFactNeighborY="100000">
        <dgm:presLayoutVars>
          <dgm:chMax val="0"/>
          <dgm:bulletEnabled val="1"/>
        </dgm:presLayoutVars>
      </dgm:prSet>
      <dgm:spPr/>
    </dgm:pt>
    <dgm:pt modelId="{E417382F-D347-420B-A062-58A73229ED12}" type="pres">
      <dgm:prSet presAssocID="{B072C921-5E5D-4F74-BC90-B099B2D341E1}" presName="spacer" presStyleCnt="0"/>
      <dgm:spPr/>
    </dgm:pt>
    <dgm:pt modelId="{B39AD3D3-956A-4841-99A7-9B17995D8202}" type="pres">
      <dgm:prSet presAssocID="{A105872C-A9ED-472C-8BE4-621D2EA68D8D}" presName="parentText" presStyleLbl="node1" presStyleIdx="2" presStyleCnt="3" custLinFactY="26794" custLinFactNeighborX="-687" custLinFactNeighborY="100000">
        <dgm:presLayoutVars>
          <dgm:chMax val="0"/>
          <dgm:bulletEnabled val="1"/>
        </dgm:presLayoutVars>
      </dgm:prSet>
      <dgm:spPr/>
    </dgm:pt>
  </dgm:ptLst>
  <dgm:cxnLst>
    <dgm:cxn modelId="{3A8F7F11-4DCC-42D3-88F7-DFD60EDBC3E7}" type="presOf" srcId="{BD5C810B-6C8E-4301-BB6D-428C702475D1}" destId="{7CE0895E-C683-43C6-849D-BDBDF8EFB48A}" srcOrd="0" destOrd="0" presId="urn:microsoft.com/office/officeart/2005/8/layout/vList2"/>
    <dgm:cxn modelId="{82AACF3E-4CDB-416F-80AD-00659D56174D}" type="presOf" srcId="{7324AB6F-6348-4DC9-8E7A-CB570B0C993A}" destId="{76ABF293-3D9B-4381-ACD1-B3FE563808A6}" srcOrd="0" destOrd="0" presId="urn:microsoft.com/office/officeart/2005/8/layout/vList2"/>
    <dgm:cxn modelId="{0B4796A4-2228-4A81-8E11-1FC31303E227}" srcId="{7324AB6F-6348-4DC9-8E7A-CB570B0C993A}" destId="{BD5C810B-6C8E-4301-BB6D-428C702475D1}" srcOrd="0" destOrd="0" parTransId="{B755D414-4349-413E-B11F-B06EF8FFD0C8}" sibTransId="{F673E59B-3182-455D-8B79-A2DB9953638F}"/>
    <dgm:cxn modelId="{AC6227C9-2E86-418C-B845-15BE78001464}" srcId="{7324AB6F-6348-4DC9-8E7A-CB570B0C993A}" destId="{780B61D2-D9C8-4ABA-B27A-BADC1F16D477}" srcOrd="1" destOrd="0" parTransId="{8AC789E8-61E0-45F0-8B04-7B7107E75DBC}" sibTransId="{B072C921-5E5D-4F74-BC90-B099B2D341E1}"/>
    <dgm:cxn modelId="{C2BEE0E0-DE21-4320-9268-3175B2778652}" type="presOf" srcId="{780B61D2-D9C8-4ABA-B27A-BADC1F16D477}" destId="{235A4F92-FD5C-4F90-99A1-04A232477DD0}" srcOrd="0" destOrd="0" presId="urn:microsoft.com/office/officeart/2005/8/layout/vList2"/>
    <dgm:cxn modelId="{DBB812EA-E76A-46F7-966B-681C89B22ABA}" type="presOf" srcId="{A105872C-A9ED-472C-8BE4-621D2EA68D8D}" destId="{B39AD3D3-956A-4841-99A7-9B17995D8202}" srcOrd="0" destOrd="0" presId="urn:microsoft.com/office/officeart/2005/8/layout/vList2"/>
    <dgm:cxn modelId="{9E1D89FC-CDA5-40F2-96BE-ACE6FFDC3E09}" srcId="{7324AB6F-6348-4DC9-8E7A-CB570B0C993A}" destId="{A105872C-A9ED-472C-8BE4-621D2EA68D8D}" srcOrd="2" destOrd="0" parTransId="{7146262E-0A05-453D-92CD-7E5E556FD38C}" sibTransId="{B056B094-0596-4C37-8B5A-5DFE879E444A}"/>
    <dgm:cxn modelId="{E6CE2FA2-F3F3-4A21-9BBF-CC8171974905}" type="presParOf" srcId="{76ABF293-3D9B-4381-ACD1-B3FE563808A6}" destId="{7CE0895E-C683-43C6-849D-BDBDF8EFB48A}" srcOrd="0" destOrd="0" presId="urn:microsoft.com/office/officeart/2005/8/layout/vList2"/>
    <dgm:cxn modelId="{9E640078-F6CA-4C2E-A90C-F807BF5F20F3}" type="presParOf" srcId="{76ABF293-3D9B-4381-ACD1-B3FE563808A6}" destId="{8F1BE404-59C9-40CB-9455-64C2B764C9E5}" srcOrd="1" destOrd="0" presId="urn:microsoft.com/office/officeart/2005/8/layout/vList2"/>
    <dgm:cxn modelId="{464B7B61-3EA0-48C9-B7E3-09A486E1256B}" type="presParOf" srcId="{76ABF293-3D9B-4381-ACD1-B3FE563808A6}" destId="{235A4F92-FD5C-4F90-99A1-04A232477DD0}" srcOrd="2" destOrd="0" presId="urn:microsoft.com/office/officeart/2005/8/layout/vList2"/>
    <dgm:cxn modelId="{F999E05B-C9C6-43A7-B8DD-F4BEFEFD0E0F}" type="presParOf" srcId="{76ABF293-3D9B-4381-ACD1-B3FE563808A6}" destId="{E417382F-D347-420B-A062-58A73229ED12}" srcOrd="3" destOrd="0" presId="urn:microsoft.com/office/officeart/2005/8/layout/vList2"/>
    <dgm:cxn modelId="{9A80DF5D-ACE2-4EFE-8AC5-82F70A075ADF}" type="presParOf" srcId="{76ABF293-3D9B-4381-ACD1-B3FE563808A6}" destId="{B39AD3D3-956A-4841-99A7-9B17995D820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3F277-139D-4652-B503-A218FD27EFEE}">
      <dsp:nvSpPr>
        <dsp:cNvPr id="0" name=""/>
        <dsp:cNvSpPr/>
      </dsp:nvSpPr>
      <dsp:spPr>
        <a:xfrm>
          <a:off x="0" y="13036"/>
          <a:ext cx="7118691" cy="1160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badi" panose="020B0604020104020204" pitchFamily="34" charset="0"/>
            </a:rPr>
            <a:t>Use of digital tools or devices to harass, control, coerce, exploit, or harm </a:t>
          </a:r>
          <a:r>
            <a:rPr lang="en-US" sz="2000" b="0" kern="1200" dirty="0">
              <a:latin typeface="+mn-lt"/>
            </a:rPr>
            <a:t>(</a:t>
          </a:r>
          <a:r>
            <a:rPr lang="en-GB" sz="2000" b="0" kern="1200" dirty="0">
              <a:latin typeface="+mn-lt"/>
            </a:rPr>
            <a:t>TechUK, 2025).</a:t>
          </a:r>
          <a:endParaRPr lang="en-US" sz="2000" b="0" kern="1200" dirty="0">
            <a:latin typeface="Abadi" panose="020B0604020104020204" pitchFamily="34" charset="0"/>
          </a:endParaRPr>
        </a:p>
      </dsp:txBody>
      <dsp:txXfrm>
        <a:off x="56658" y="69694"/>
        <a:ext cx="7005375" cy="1047324"/>
      </dsp:txXfrm>
    </dsp:sp>
    <dsp:sp modelId="{3F1D1170-4349-4988-B5FA-0A9E8BF33888}">
      <dsp:nvSpPr>
        <dsp:cNvPr id="0" name=""/>
        <dsp:cNvSpPr/>
      </dsp:nvSpPr>
      <dsp:spPr>
        <a:xfrm>
          <a:off x="0" y="1359356"/>
          <a:ext cx="7118691" cy="1160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badi" panose="020B0604020104020204" pitchFamily="34" charset="0"/>
            </a:rPr>
            <a:t>Includes image‑based abuse, sextortion, spyware surveillance, online stalking, grooming, and deepfakes </a:t>
          </a:r>
          <a:r>
            <a:rPr lang="en-US" sz="2000" b="0" kern="1200" dirty="0">
              <a:latin typeface="+mn-lt"/>
            </a:rPr>
            <a:t>(SARSAS, 2026).</a:t>
          </a:r>
        </a:p>
      </dsp:txBody>
      <dsp:txXfrm>
        <a:off x="56658" y="1416014"/>
        <a:ext cx="7005375" cy="1047324"/>
      </dsp:txXfrm>
    </dsp:sp>
    <dsp:sp modelId="{F153E311-680D-4D33-AC54-BF0C9CDD5FAB}">
      <dsp:nvSpPr>
        <dsp:cNvPr id="0" name=""/>
        <dsp:cNvSpPr/>
      </dsp:nvSpPr>
      <dsp:spPr>
        <a:xfrm>
          <a:off x="0" y="2698556"/>
          <a:ext cx="7118691" cy="1160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badi" panose="020B0604020104020204" pitchFamily="34" charset="0"/>
            </a:rPr>
            <a:t>Causes lasting psychological harm, disproportionately affects women and girls </a:t>
          </a:r>
          <a:r>
            <a:rPr lang="en-US" sz="2000" b="0" kern="1200" dirty="0">
              <a:latin typeface="+mn-lt"/>
            </a:rPr>
            <a:t>(</a:t>
          </a:r>
          <a:r>
            <a:rPr lang="en-GB" sz="2000" b="0" kern="1200" dirty="0">
              <a:latin typeface="+mn-lt"/>
            </a:rPr>
            <a:t>Schmidt, Varese, Bucci, 2023).</a:t>
          </a:r>
          <a:endParaRPr lang="en-US" sz="2000" b="0" kern="1200" dirty="0">
            <a:latin typeface="+mn-lt"/>
          </a:endParaRPr>
        </a:p>
      </dsp:txBody>
      <dsp:txXfrm>
        <a:off x="56658" y="2755214"/>
        <a:ext cx="7005375" cy="10473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E0895E-C683-43C6-849D-BDBDF8EFB48A}">
      <dsp:nvSpPr>
        <dsp:cNvPr id="0" name=""/>
        <dsp:cNvSpPr/>
      </dsp:nvSpPr>
      <dsp:spPr>
        <a:xfrm>
          <a:off x="0" y="1035344"/>
          <a:ext cx="6058019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Abadi" panose="020B0604020104020204" pitchFamily="34" charset="0"/>
            </a:rPr>
            <a:t>National priority: </a:t>
          </a:r>
          <a:r>
            <a:rPr lang="en-US" sz="1800" b="0" i="0" kern="1200" baseline="0" dirty="0">
              <a:latin typeface="Abadi" panose="020B0604020104020204" pitchFamily="34" charset="0"/>
            </a:rPr>
            <a:t>VAWG now treated as a national policing threat with a dedicated National Policing Statement. </a:t>
          </a:r>
          <a:endParaRPr lang="en-US" sz="1000" b="0" i="0" kern="1200" baseline="0" dirty="0">
            <a:solidFill>
              <a:schemeClr val="bg1"/>
            </a:solidFill>
            <a:latin typeface="Abadi" panose="020B0604020104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  <a:latin typeface="Abadi" panose="020B0604020104020204" pitchFamily="34" charset="0"/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(His Majesty’s Inspectorate of Constabulary and Fire &amp; Rescue Services</a:t>
          </a:r>
          <a:r>
            <a:rPr lang="en-GB" sz="1000" kern="1200" dirty="0">
              <a:solidFill>
                <a:schemeClr val="bg1"/>
              </a:solidFill>
              <a:latin typeface="Abadi" panose="020B0604020104020204" pitchFamily="34" charset="0"/>
            </a:rPr>
            <a:t>, 2024b)</a:t>
          </a:r>
          <a:endParaRPr lang="en-US" sz="1000" b="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59399" y="1094743"/>
        <a:ext cx="5939221" cy="1098002"/>
      </dsp:txXfrm>
    </dsp:sp>
    <dsp:sp modelId="{235A4F92-FD5C-4F90-99A1-04A232477DD0}">
      <dsp:nvSpPr>
        <dsp:cNvPr id="0" name=""/>
        <dsp:cNvSpPr/>
      </dsp:nvSpPr>
      <dsp:spPr>
        <a:xfrm>
          <a:off x="0" y="2500233"/>
          <a:ext cx="6058019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badi" panose="020B0604020104020204" pitchFamily="34" charset="0"/>
            </a:rPr>
            <a:t>Operational reform: </a:t>
          </a:r>
          <a:r>
            <a:rPr lang="en-GB" sz="1800" b="0" kern="1200" dirty="0">
              <a:latin typeface="Abadi" panose="020B0604020104020204" pitchFamily="34" charset="0"/>
            </a:rPr>
            <a:t>Operation Soteria and the National Operating Model aim to transform rape investigations and suspect‑focused practice.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  <a:latin typeface="Abadi" panose="020B0604020104020204" pitchFamily="34" charset="0"/>
            </a:rPr>
            <a:t>(NPCC, 2025)</a:t>
          </a:r>
          <a:endParaRPr lang="en-US" sz="1000" b="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59399" y="2559632"/>
        <a:ext cx="5939221" cy="1098002"/>
      </dsp:txXfrm>
    </dsp:sp>
    <dsp:sp modelId="{B39AD3D3-956A-4841-99A7-9B17995D8202}">
      <dsp:nvSpPr>
        <dsp:cNvPr id="0" name=""/>
        <dsp:cNvSpPr/>
      </dsp:nvSpPr>
      <dsp:spPr>
        <a:xfrm>
          <a:off x="0" y="3979358"/>
          <a:ext cx="6058019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badi" panose="020B0604020104020204" pitchFamily="34" charset="0"/>
            </a:rPr>
            <a:t>Training: </a:t>
          </a:r>
          <a:r>
            <a:rPr lang="en-GB" sz="1800" b="0" kern="1200" dirty="0">
              <a:latin typeface="Abadi" panose="020B0604020104020204" pitchFamily="34" charset="0"/>
            </a:rPr>
            <a:t>RISDP and College of Policing modules have trained thousands of investigators and first responders in trauma‑informed, offender‑focused practice.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  <a:latin typeface="Abadi" panose="020B0604020104020204" pitchFamily="34" charset="0"/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(College of Policing</a:t>
          </a:r>
          <a:r>
            <a:rPr lang="en-GB" sz="1000" kern="1200" dirty="0">
              <a:solidFill>
                <a:schemeClr val="bg1"/>
              </a:solidFill>
              <a:latin typeface="Abadi" panose="020B0604020104020204" pitchFamily="34" charset="0"/>
            </a:rPr>
            <a:t>, 2026)</a:t>
          </a:r>
          <a:endParaRPr lang="en-US" sz="1000" b="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59399" y="4038757"/>
        <a:ext cx="5939221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FF05D1-E73A-4B16-897D-34E2C5D4CF4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5CFD6-037D-44DB-96EC-6A7FBAF09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62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types-crime/violence-against-women-and-girls/rape-and-sexual-assault/what-are-rape-and-sexual-assault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publications.parliament.uk/pa/cm5901/cmselect/cmwomeq/336/report.html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8862605241310465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i-org.uwtsd.idm.oclc.org/10.1080/10439463.2016.1154964" TargetMode="External"/><Relationship Id="rId4" Type="http://schemas.openxmlformats.org/officeDocument/2006/relationships/hyperlink" Target="https://doi.org/10.3389/fpsyg.2023.1281996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articles/sexualoffencesprevalenceandtrendsenglandandwales/yearendingmarch2025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apecrisis.org.uk/get-informed/statistics-sexual-violence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committees.parliament.uk/writtenevidence/137727/pdf/" TargetMode="External"/></Relationships>
</file>

<file path=ppt/notesSlides/_rels/notes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hmicfrs.justiceinspectorates.gov.uk/our-work/article/rape-and-sexual-violence/" TargetMode="External"/><Relationship Id="rId3" Type="http://schemas.openxmlformats.org/officeDocument/2006/relationships/hyperlink" Target="https://hmicfrs.justiceinspectorates.gov.uk/publications/progress-to-introduce-a-national-operating-model-for-rape-and-other-serious-sexual-offences-investigations/" TargetMode="External"/><Relationship Id="rId7" Type="http://schemas.openxmlformats.org/officeDocument/2006/relationships/hyperlink" Target="https://www.college.police.uk/app/major-investigation-and-public-protection/rape-and-sexual-offences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cps.gov.uk/publication/operation-soteria-improving-cps-responses-rape-complaints-and-complainants-summary" TargetMode="External"/><Relationship Id="rId5" Type="http://schemas.openxmlformats.org/officeDocument/2006/relationships/hyperlink" Target="https://www.npcc.police.uk/our-work/violence-against-women-and-girls/operation-soteria/" TargetMode="External"/><Relationship Id="rId4" Type="http://schemas.openxmlformats.org/officeDocument/2006/relationships/hyperlink" Target="https://www.npcc.police.uk/our-work/violence-against-women-and-girls/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uk.org/resource/landscape-review-policing-technology-facilitated-and-online-violence-against-women-and-girls.html" TargetMode="External"/><Relationship Id="rId7" Type="http://schemas.openxmlformats.org/officeDocument/2006/relationships/hyperlink" Target="https://fcn.police.uk/news/2023-06/tech-seen-most-significant-risk-uk-policings-first-national-forensics-risk-assessment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oro.open.ac.uk/104074/8/104074VOR.pdf" TargetMode="External"/><Relationship Id="rId5" Type="http://schemas.openxmlformats.org/officeDocument/2006/relationships/hyperlink" Target="https://oro.open.ac.uk/104074/" TargetMode="External"/><Relationship Id="rId4" Type="http://schemas.openxmlformats.org/officeDocument/2006/relationships/hyperlink" Target="https://www.apccs.police.uk/member-resources/resources/apcc-report-response-of-police-and-crime-commissioners-to-online-safety-2/" TargetMode="External"/></Relationships>
</file>

<file path=ppt/notesSlides/_rels/notes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ukdataservice.ac.uk/app/uploads/grant2025-03-05.pdf" TargetMode="External"/><Relationship Id="rId3" Type="http://schemas.openxmlformats.org/officeDocument/2006/relationships/hyperlink" Target="https://assets.publishing.service.gov.uk/media/6194d05bd3bf7f054f43e011/Tackling_Violence_Against_Women_and_Girls_Strategy_-_July_2021.pdf" TargetMode="External"/><Relationship Id="rId7" Type="http://schemas.openxmlformats.org/officeDocument/2006/relationships/hyperlink" Target="https://hmicfrs.justiceinspectorates.gov.uk/our-work/article/rape-and-sexual-violence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ons.gov.uk/peoplepopulationandcommunity/crimeandjustice/articles/sexualoffencesprevalenceandtrendsenglandandwales/yearendingmarch2025" TargetMode="External"/><Relationship Id="rId5" Type="http://schemas.openxmlformats.org/officeDocument/2006/relationships/hyperlink" Target="https://www.techuk.org/resource/landscape-review-policing-technology-facilitated-and-online-violence-against-women-and-girls.html" TargetMode="External"/><Relationship Id="rId10" Type="http://schemas.openxmlformats.org/officeDocument/2006/relationships/hyperlink" Target="https://vulnerabilitypolicing.org.uk/reducing-barriers-to-reporting-sexual-harassment-through-enhanced-police-procedural-justice-for-racially-minoritised-young-women-report/" TargetMode="External"/><Relationship Id="rId4" Type="http://schemas.openxmlformats.org/officeDocument/2006/relationships/hyperlink" Target="https://www.gov.uk/government/news/new-13m-police-centre-to-tackle-violence-against-women-and-girls" TargetMode="External"/><Relationship Id="rId9" Type="http://schemas.openxmlformats.org/officeDocument/2006/relationships/hyperlink" Target="https://www.gov.uk/government/statistics/sexual-offences-in-england-and-wales-overview-year-ending-march-2025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who-we-are/publications/677-rap-sheet-from-hell-podcast-transcript/fil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ecpat.org.uk/news/depraved-briton-jailed-following-international-cooperation?Title=depraved-briton-jailed-following-international-cooperation" TargetMode="External"/><Relationship Id="rId4" Type="http://schemas.openxmlformats.org/officeDocument/2006/relationships/hyperlink" Target="https://policeprofessional.com/news/truly-evil-university-academic-convicted-in-first-ever-hurt-core-prosecution-2/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urnemouth.ac.uk/news/2024-07-11/minority-groups-face-additional-barriers-accessing-domestic-abuse-services-research-find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cps.gov.uk/publication/police-cps-joint-national-rape-action-plan-final-report-2024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are rape and sexual assault? | The Crown Prosecution Service</a:t>
            </a:r>
            <a:endParaRPr lang="en-GB" dirty="0"/>
          </a:p>
          <a:p>
            <a:r>
              <a:rPr lang="en-GB" dirty="0">
                <a:hlinkClick r:id="rId4"/>
              </a:rPr>
              <a:t>Tackling non-consensual intimate image abuse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70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Defining and Conceptualizing Technology-Facilitated Abuse (“Tech Abuse”): Findings of a Global Delphi Study. </a:t>
            </a:r>
            <a:r>
              <a:rPr lang="en-GB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https://doi.org/10.1177/08862605241310465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the prolonged impact of online sexual abuse occurring in childhood </a:t>
            </a:r>
            <a:r>
              <a:rPr lang="en-GB" sz="1200" b="0" dirty="0">
                <a:latin typeface="+mn-lt"/>
                <a:hlinkClick r:id="rId4"/>
              </a:rPr>
              <a:t>https://doi.org/10.3389/fpsyg.2023.1281996</a:t>
            </a:r>
            <a:endParaRPr lang="en-GB" sz="1200" b="0" dirty="0">
              <a:latin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Policing technology-facilitated sexual violence against adult victims: police and service sector perspectives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https://doi-org.uwtsd.idm.oclc.org/10.1080/10439463.2016.1154964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badi" panose="020B0604020104020204" pitchFamily="34" charset="0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08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Sexual offences prevalence and trends, England and Wales - Office for National Statistics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40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Rape, sexual assault and child sexual abuse statistics | Rape Crisis England &amp; Wales</a:t>
            </a:r>
            <a:endParaRPr lang="en-GB" dirty="0"/>
          </a:p>
          <a:p>
            <a:r>
              <a:rPr lang="en-GB" dirty="0">
                <a:hlinkClick r:id="rId4"/>
              </a:rPr>
              <a:t>committees.parliament.uk/</a:t>
            </a:r>
            <a:r>
              <a:rPr lang="en-GB" dirty="0" err="1">
                <a:hlinkClick r:id="rId4"/>
              </a:rPr>
              <a:t>writtenevidence</a:t>
            </a:r>
            <a:r>
              <a:rPr lang="en-GB" dirty="0">
                <a:hlinkClick r:id="rId4"/>
              </a:rPr>
              <a:t>/137727/pdf/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070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Progress to introduce a national operating model for rape and other serious sexual offences investigations - His Majesty’s Inspectorate of Constabulary and Fire &amp; Rescue Services</a:t>
            </a:r>
            <a:endParaRPr lang="en-GB" dirty="0"/>
          </a:p>
          <a:p>
            <a:r>
              <a:rPr lang="en-GB" dirty="0">
                <a:hlinkClick r:id="rId4"/>
              </a:rPr>
              <a:t>Violence Against Women and Girls</a:t>
            </a:r>
            <a:endParaRPr lang="en-GB" dirty="0"/>
          </a:p>
          <a:p>
            <a:r>
              <a:rPr lang="en-GB" dirty="0">
                <a:hlinkClick r:id="rId5"/>
              </a:rPr>
              <a:t>Operation Soteria – Transforming the Investigation of Rape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6"/>
              </a:rPr>
              <a:t>Operation Soteria: Improving CPS responses to rape complaints and complainants - summary briefing from independent academic research, December 2023 | The Crown Prosecution Service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7"/>
              </a:rPr>
              <a:t>Rape and sexual offences | College of Policing</a:t>
            </a:r>
            <a:endParaRPr lang="en-GB" dirty="0"/>
          </a:p>
          <a:p>
            <a:r>
              <a:rPr lang="en-GB" dirty="0">
                <a:hlinkClick r:id="rId8"/>
              </a:rPr>
              <a:t>Rape and sexual violence - His Majesty’s Inspectorate of Constabulary and Fire &amp; Rescue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1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Landscape Review: Policing Technology-Facilitated and Online Violence Against Women and Girls</a:t>
            </a:r>
            <a:endParaRPr lang="en-GB" dirty="0"/>
          </a:p>
          <a:p>
            <a:r>
              <a:rPr lang="en-GB" dirty="0">
                <a:hlinkClick r:id="rId4"/>
              </a:rPr>
              <a:t>APCC Report: Response of Police and Crime Commissioners to online safety - The Association of Police and Crime Commissioners</a:t>
            </a:r>
            <a:endParaRPr lang="en-GB" dirty="0"/>
          </a:p>
          <a:p>
            <a:r>
              <a:rPr lang="en-GB" sz="1200" dirty="0">
                <a:hlinkClick r:id="rId5"/>
              </a:rPr>
              <a:t>Open Research Online</a:t>
            </a:r>
            <a:endParaRPr lang="en-GB" dirty="0"/>
          </a:p>
          <a:p>
            <a:r>
              <a:rPr lang="en-GB" dirty="0">
                <a:hlinkClick r:id="rId6"/>
              </a:rPr>
              <a:t>Final Landscape Review: Policing Technology-Facilitated and Online Violence Against Women</a:t>
            </a:r>
            <a:endParaRPr lang="en-GB" dirty="0"/>
          </a:p>
          <a:p>
            <a:r>
              <a:rPr lang="en-GB" dirty="0">
                <a:hlinkClick r:id="rId7"/>
              </a:rPr>
              <a:t>Tech seen as most ‘significant risk’ in UK policing’s first national forensics risk assessment | FCN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63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Tackling violence against women and girls</a:t>
            </a:r>
            <a:endParaRPr lang="en-GB" dirty="0"/>
          </a:p>
          <a:p>
            <a:r>
              <a:rPr lang="en-GB" dirty="0">
                <a:hlinkClick r:id="rId4"/>
              </a:rPr>
              <a:t>New £13m police centre to tackle violence against women and girls - GOV.UK</a:t>
            </a:r>
            <a:endParaRPr lang="en-GB" dirty="0"/>
          </a:p>
          <a:p>
            <a:r>
              <a:rPr lang="en-GB" dirty="0">
                <a:hlinkClick r:id="rId5"/>
              </a:rPr>
              <a:t>Landscape Review: Policing Technology-Facilitated and Online Violence Against Women and Girls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DOI:10.1136/bmjopen-2023-077113.</a:t>
            </a:r>
          </a:p>
          <a:p>
            <a:endParaRPr lang="en-GB" dirty="0"/>
          </a:p>
          <a:p>
            <a:r>
              <a:rPr lang="en-GB" dirty="0">
                <a:hlinkClick r:id="rId6"/>
              </a:rPr>
              <a:t>Sexual offences prevalence and trends, England and Wales - Office for National Statistics</a:t>
            </a:r>
            <a:endParaRPr lang="en-GB" dirty="0"/>
          </a:p>
          <a:p>
            <a:r>
              <a:rPr lang="en-GB" dirty="0">
                <a:hlinkClick r:id="rId7"/>
              </a:rPr>
              <a:t>Rape and sexual violence - His Majesty’s Inspectorate of Constabulary and Fire &amp; Rescue Services</a:t>
            </a:r>
            <a:endParaRPr lang="en-GB" dirty="0"/>
          </a:p>
          <a:p>
            <a:r>
              <a:rPr lang="en-GB" dirty="0">
                <a:hlinkClick r:id="rId8"/>
              </a:rPr>
              <a:t>Crime Surveys for England and Wales: update on latest data and findings</a:t>
            </a:r>
            <a:endParaRPr lang="en-GB" dirty="0"/>
          </a:p>
          <a:p>
            <a:r>
              <a:rPr lang="en-GB" dirty="0">
                <a:hlinkClick r:id="rId9"/>
              </a:rPr>
              <a:t>Sexual offences in England and Wales overview: year ending March 2025 - GOV.UK</a:t>
            </a:r>
            <a:endParaRPr lang="en-GB" dirty="0"/>
          </a:p>
          <a:p>
            <a:r>
              <a:rPr lang="en-GB" dirty="0">
                <a:hlinkClick r:id="rId10"/>
              </a:rPr>
              <a:t>Reducing barriers to reporting sexual harassment through enhanced police procedural justice for racially minoritised young women - Vulnerability &amp; Policing Futures Research Centre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59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File</a:t>
            </a:r>
            <a:endParaRPr lang="en-GB" dirty="0"/>
          </a:p>
          <a:p>
            <a:r>
              <a:rPr lang="en-GB" dirty="0">
                <a:hlinkClick r:id="rId4"/>
              </a:rPr>
              <a:t>Police Professional | `Truly evil` university academic convicted in first </a:t>
            </a:r>
            <a:r>
              <a:rPr lang="en-GB" dirty="0" err="1">
                <a:hlinkClick r:id="rId4"/>
              </a:rPr>
              <a:t>ev</a:t>
            </a:r>
            <a:endParaRPr lang="en-GB" dirty="0">
              <a:hlinkClick r:id="rId4"/>
            </a:endParaRPr>
          </a:p>
          <a:p>
            <a:r>
              <a:rPr lang="en-GB" dirty="0">
                <a:hlinkClick r:id="rId5"/>
              </a:rPr>
              <a:t>‘Depraved’ Briton jailed for online abuse following international cooperation | ECPAT </a:t>
            </a:r>
            <a:r>
              <a:rPr lang="en-GB" dirty="0" err="1">
                <a:hlinkClick r:id="rId5"/>
              </a:rPr>
              <a:t>UK</a:t>
            </a:r>
            <a:r>
              <a:rPr lang="en-GB" dirty="0" err="1">
                <a:hlinkClick r:id="rId4"/>
              </a:rPr>
              <a:t>er</a:t>
            </a:r>
            <a:r>
              <a:rPr lang="en-GB" dirty="0">
                <a:hlinkClick r:id="rId4"/>
              </a:rPr>
              <a:t> `hurt core` prosecution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311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Minority groups face additional barriers in accessing domestic abuse services, research finds | Bournemouth University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Police-CPS joint national rape action plan – Final Report 2024 | The Crown Prosecution Service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365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5CFD6-037D-44DB-96EC-6A7FBAF091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61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A817A-2D89-4566-BCB3-D2AE0115F0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2810AC-A395-BDDA-7597-75962AC1A8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203AB-739E-E954-F72B-872D5E146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8759D-2B17-93C9-42A1-F96FDAFCB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61417-60B7-0588-CFD3-F99864801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788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BA559-B2BB-141B-563D-A54B90CFC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EAB1B-F646-55CA-F686-1BA0775CD0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D1D9A-2D90-1B27-E218-75FA2919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5883E-B1C1-1BDB-B36D-0CE02485D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87F11-1BE6-9437-4144-18928E382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339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40DA-3AB5-9A1C-5262-E405DE8C7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D03C3-3904-A01A-2FF4-F658BCF2A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B2CC9-A030-BD78-7F08-0ACB46835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292A6-AE8C-1375-A681-24D68E1DF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9C775D-2121-5B88-77F4-8C0139967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300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E8022-5140-E6CC-C282-606FE3949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B73C4-1338-9075-3909-77E742433A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224548-0993-5BDC-1D59-18D8078DB2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1FC14-0B2C-6E6E-8C10-E5EEF1311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A6A2A-33EA-4109-8E19-86D9F249F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E77DE-FBCA-2414-C182-F7D91D525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11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8502-E130-4B4C-6D09-55F7E64F0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D0ADEA-A503-756F-3B65-CE5F0FA3A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30213D-1682-CD1E-59D3-A8A216711E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A46451-B5BC-61E9-999B-A5174C3953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4931FB-BA7B-DED5-F270-3E9CDBAE75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D00883-6B7A-A5C2-EAD5-45C24FBFC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CE278D-5D92-1043-7F0F-F58549C93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03203A-05D4-3DD7-1043-684D0C632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4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81153-E0AB-1548-C53F-8FF41D2C7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D39D6D-16EE-38E1-7AB4-1B368DB7E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851366-DDF2-2BBC-37E5-36AE60A5C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17DE5D-C793-B630-BF90-8862A83EF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03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F2F1CC-1AC5-246A-0CEA-05312BAFD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6A263-5D7B-731E-F7A6-93CDCE3AE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70619D-1F95-C148-28B9-70D60814F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60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DCD2E-1C5B-0935-281B-0F39E6A6B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17F5C-02DD-D5EC-557E-41B5DFC86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6B95F8-8C7D-943A-7106-4D300FD61F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703E8-39C2-2A4E-37C3-B5C669D51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13EE0-1C57-6D06-19C6-08FC419F2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A60DE-9F3F-6DE3-0D2B-62334203B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504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2CA02-2739-4DBF-736B-DE33E5C0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88FDDA-7C15-40C2-6DB9-32B21F0A26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A21BEA-9A93-23D7-8CEE-A944501D4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0FBCB0-B441-629D-A928-BD3B61FB9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925A27-DE76-4191-D6B8-15475FAA5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65FF7-265A-C79B-089D-8488A496C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0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BDD07-9D45-C752-9EFA-589E57410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F89395-C285-456A-5B05-4508224145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55A64-FEE5-1AA4-90F2-B78C6A4F8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01A5A-49C0-FD29-DF60-C41C7DFD4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2F91A-08E1-66D4-00ED-CBE713530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60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400821-343B-5A6D-4CF9-550C0C8247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B45A2-BED3-54EC-E9FD-A2671F42F0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14FD8-7072-3829-2EE5-302F274E7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9C6FE-74F7-C681-998A-E6F3550B6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A5743-1F34-E37D-29CB-45D7B5175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60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C42608-3B39-4CBE-AE16-EF757CD6B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C1951-6350-51D2-2FAA-FD17A6EC7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489B2-7575-B3F7-DA0D-1A5A2E55B9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4903FD-C4AD-4FC3-92C7-0168CCE9F8C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67F9D-994E-6CDE-E21B-ED197B7A79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BD8FE-DCE9-F6D7-2E45-71A52705B8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759D87-0C46-4CA1-8D49-A27F29885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228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hdphoto" Target="../media/hdphoto1.wdp"/><Relationship Id="rId7" Type="http://schemas.openxmlformats.org/officeDocument/2006/relationships/hyperlink" Target="https://technofaq.org/posts/2023/11/the-impact-of-ai-on-business-navigating-bias-and-ensuring-fairnes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openxmlformats.org/officeDocument/2006/relationships/hyperlink" Target="https://www.pexels.com/photo/silhouette-of-woman-1382513/" TargetMode="External"/><Relationship Id="rId9" Type="http://schemas.openxmlformats.org/officeDocument/2006/relationships/hyperlink" Target="https://freepngimg.com/png/30125-video-icon-transparent-image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research-aims-and-objective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freepngimg.com/png/30125-video-icon-transparent-image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freepngimg.com/png/30125-video-icon-transparent-image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europarl.europa.eu/thinktank/it/events/details/child-sexual-abuses-material-online-curr/20251219EOT09082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1.xml"/><Relationship Id="rId11" Type="http://schemas.openxmlformats.org/officeDocument/2006/relationships/hyperlink" Target="https://freepngimg.com/png/30125-video-icon-transparent-image" TargetMode="Externa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hyperlink" Target="https://cybersecurityadvisors.network/2024/05/15/combatting-technology-facilitated-abuse-and-violence-a-call-to-action/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freepngimg.com/png/30125-video-icon-transparent-image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freepngimg.com/png/30125-video-icon-transparent-image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quantumailabs.net/15-basic-statistics-concepts-for-data-science-beginners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hyperlink" Target="https://freepngimg.com/png/30125-video-icon-transparent-image" TargetMode="External"/><Relationship Id="rId3" Type="http://schemas.openxmlformats.org/officeDocument/2006/relationships/image" Target="../media/image9.png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11" Type="http://schemas.microsoft.com/office/2007/relationships/diagramDrawing" Target="../diagrams/drawing2.xml"/><Relationship Id="rId5" Type="http://schemas.openxmlformats.org/officeDocument/2006/relationships/hyperlink" Target="https://blogs.lse.ac.uk/usappblog/tag/policing/" TargetMode="External"/><Relationship Id="rId10" Type="http://schemas.openxmlformats.org/officeDocument/2006/relationships/diagramColors" Target="../diagrams/colors2.xml"/><Relationship Id="rId4" Type="http://schemas.microsoft.com/office/2007/relationships/hdphoto" Target="../media/hdphoto3.wdp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hyperlink" Target="https://freepngimg.com/png/30125-video-icon-transparent-image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limsforum.com/digital-transformation-is-not-just-about-technology-its-also-about-process/97194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1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dreamstime.com/business-challenge-solution-vector-concept-businesswoman-standing-over-big-gap-symbol-overcoming-obstacles-business-image116632304" TargetMode="External"/><Relationship Id="rId5" Type="http://schemas.microsoft.com/office/2007/relationships/hdphoto" Target="../media/hdphoto4.wdp"/><Relationship Id="rId10" Type="http://schemas.openxmlformats.org/officeDocument/2006/relationships/hyperlink" Target="https://freepngimg.com/png/30125-video-icon-transparent-image" TargetMode="External"/><Relationship Id="rId4" Type="http://schemas.openxmlformats.org/officeDocument/2006/relationships/image" Target="../media/image12.png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5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hyperlink" Target="https://www.coventrytelegraph.net/news/uk-world-news/matthew-falder-14309300" TargetMode="External"/><Relationship Id="rId4" Type="http://schemas.microsoft.com/office/2007/relationships/hdphoto" Target="../media/hdphoto5.wdp"/><Relationship Id="rId9" Type="http://schemas.openxmlformats.org/officeDocument/2006/relationships/hyperlink" Target="https://freepngimg.com/png/30125-video-icon-transparent-imag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warroom.com/blog/ediscovery-forensics" TargetMode="External"/><Relationship Id="rId7" Type="http://schemas.openxmlformats.org/officeDocument/2006/relationships/hyperlink" Target="https://freepngimg.com/png/30125-video-icon-transparent-image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ournemouth.ac.uk/news/2024-07-11/minority-groups-face-additional-barriers-accessing-domestic-abuse-services-research-finds" TargetMode="External"/><Relationship Id="rId3" Type="http://schemas.openxmlformats.org/officeDocument/2006/relationships/image" Target="../media/image21.jpg"/><Relationship Id="rId7" Type="http://schemas.openxmlformats.org/officeDocument/2006/relationships/hyperlink" Target="https://www.cps.gov.uk/publication/police-cps-joint-national-rape-action-plan-final-report-2024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freepngimg.com/png/30125-video-icon-transparent-image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insidesources.com/tag/tur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freepngimg.com/png/30125-video-icon-transparent-image" TargetMode="Externa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ps.gov.uk/publication/police-cps-joint-national-rape-action-plan-final-report-2024" TargetMode="External"/><Relationship Id="rId3" Type="http://schemas.openxmlformats.org/officeDocument/2006/relationships/hyperlink" Target="https://www.bournemouth.ac.uk/news/2024-07-11/minority-groups-face-additional-barriers-accessing-domestic-abuse-services-research-finds" TargetMode="External"/><Relationship Id="rId7" Type="http://schemas.openxmlformats.org/officeDocument/2006/relationships/hyperlink" Target="https://www.cps.gov.uk/publication/operation-soteria-improving-cps-responses-rape-complaints-and-complainants-summary" TargetMode="External"/><Relationship Id="rId2" Type="http://schemas.openxmlformats.org/officeDocument/2006/relationships/hyperlink" Target="https://www.apccs.police.uk/member-resources/resources/apcc-report-response-of-police-and-crime-commissioners-to-online-safety-2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college.police.uk/article/rape-and-serious-sexual-offences-training-first-responders" TargetMode="External"/><Relationship Id="rId11" Type="http://schemas.openxmlformats.org/officeDocument/2006/relationships/hyperlink" Target="https://hmicfrs.justiceinspectorates.gov.uk/our-work/article/rape-and-sexual-violence/" TargetMode="External"/><Relationship Id="rId5" Type="http://schemas.openxmlformats.org/officeDocument/2006/relationships/hyperlink" Target="https://www.college.police.uk/app/major-investigation-and-public-protection/rape-and-sexual-offences" TargetMode="External"/><Relationship Id="rId10" Type="http://schemas.openxmlformats.org/officeDocument/2006/relationships/hyperlink" Target="https://oro.open.ac.uk/104074/" TargetMode="External"/><Relationship Id="rId4" Type="http://schemas.openxmlformats.org/officeDocument/2006/relationships/hyperlink" Target="https://www.cps.gov.uk/types-crime/violence-against-women-and-girls/rape-and-sexual-assault/what-are-rape-and-sexual-assault" TargetMode="External"/><Relationship Id="rId9" Type="http://schemas.openxmlformats.org/officeDocument/2006/relationships/hyperlink" Target="https://fcn.police.uk/news/2023-06/tech-seen-most-significant-risk-uk-policings-first-national-forensics-risk-assessment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cc.police.uk/our-work/violence-against-women-and-girls/operation-soteria/" TargetMode="External"/><Relationship Id="rId13" Type="http://schemas.openxmlformats.org/officeDocument/2006/relationships/hyperlink" Target="https://doi-org.uwtsd.idm.oclc.org/10.1080/10439463.2016.1154964" TargetMode="External"/><Relationship Id="rId3" Type="http://schemas.openxmlformats.org/officeDocument/2006/relationships/hyperlink" Target="https://www.gov.uk/government/news/new-13m-police-centre-to-tackle-violence-against-women-and-girls" TargetMode="External"/><Relationship Id="rId7" Type="http://schemas.openxmlformats.org/officeDocument/2006/relationships/hyperlink" Target="https://www.cps.gov.uk/types-crime/violence-against-women-and-girls/rape-and-sexual-assault/what-are-rape-and-sexual-assault" TargetMode="External"/><Relationship Id="rId12" Type="http://schemas.openxmlformats.org/officeDocument/2006/relationships/hyperlink" Target="https://www.ons.gov.uk/peoplepopulationandcommunity/crimeandjustice/articles/sexualoffencesprevalenceandtrendsenglandandwales/yearendingmarch2025" TargetMode="External"/><Relationship Id="rId2" Type="http://schemas.openxmlformats.org/officeDocument/2006/relationships/hyperlink" Target="https://hmicfrs.justiceinspectorates.gov.uk/publications/progress-to-introduce-a-national-operating-model-for-rape-and-other-serious-sexual-offences-investigation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pcc.police.uk/our-work/violence-against-women-and-girls/" TargetMode="External"/><Relationship Id="rId11" Type="http://schemas.openxmlformats.org/officeDocument/2006/relationships/hyperlink" Target="https://ukdataservice.ac.uk/app/uploads/grant2025-03-05.pdf" TargetMode="External"/><Relationship Id="rId5" Type="http://schemas.openxmlformats.org/officeDocument/2006/relationships/hyperlink" Target="https://doi.org/10.1177/08862605241310465" TargetMode="External"/><Relationship Id="rId10" Type="http://schemas.openxmlformats.org/officeDocument/2006/relationships/hyperlink" Target="https://www.ons.gov.uk/peoplepopulationandcommunity/crimeandjustice/bulletins/sexualoffencesinenglandandwalesoverview/latest" TargetMode="External"/><Relationship Id="rId4" Type="http://schemas.openxmlformats.org/officeDocument/2006/relationships/hyperlink" Target="https://assets.publishing.service.gov.uk/media/6194d05bd3bf7f054f43e011/Tackling_Violence_Against_Women_and_Girls_Strategy_-_July_2021.pdf" TargetMode="External"/><Relationship Id="rId9" Type="http://schemas.openxmlformats.org/officeDocument/2006/relationships/hyperlink" Target="https://www.nationalcrimeagency.gov.uk/who-we-are/publications/677-rap-sheet-from-hell-podcast-transcript/file" TargetMode="External"/><Relationship Id="rId14" Type="http://schemas.openxmlformats.org/officeDocument/2006/relationships/hyperlink" Target="https://policeprofessional.com/news/truly-evil-university-academic-convicted-in-first-ever-hurt-core-prosecution-2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new-vawg-strategy-will-leave-offenders-with-nowhere-to-hide" TargetMode="External"/><Relationship Id="rId3" Type="http://schemas.openxmlformats.org/officeDocument/2006/relationships/hyperlink" Target="https://www.techuk.org/resource/landscape-review-policing-technology-facilitated-and-online-violence-against-women-and-girls.html" TargetMode="External"/><Relationship Id="rId7" Type="http://schemas.openxmlformats.org/officeDocument/2006/relationships/hyperlink" Target="https://www.gov.uk/government/statistics/sexual-offences-in-england-and-wales-overview-year-ending-march-2025" TargetMode="External"/><Relationship Id="rId2" Type="http://schemas.openxmlformats.org/officeDocument/2006/relationships/hyperlink" Target="https://pds.police.uk/welcome/about-us/our-expertise/digital-forensics-portfolio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3389/fpsyg.2023.1281996" TargetMode="External"/><Relationship Id="rId5" Type="http://schemas.openxmlformats.org/officeDocument/2006/relationships/hyperlink" Target="https://www.sarsas.org.uk/what-is-technology-facilitated-abuse/" TargetMode="External"/><Relationship Id="rId10" Type="http://schemas.openxmlformats.org/officeDocument/2006/relationships/hyperlink" Target="https://vulnerabilitypolicing.org.uk/wp-content/uploads/sites/133/2025/04/0002984-VPRC-Reducing-Barriers-Report-A4-DIGITAL-AW-210325.pdf" TargetMode="External"/><Relationship Id="rId4" Type="http://schemas.openxmlformats.org/officeDocument/2006/relationships/hyperlink" Target="https://rcew.fra1.cdn.digitaloceanspaces.com/media/documents/Statistics_-_RCEW_-_November_2025.docx.pdf" TargetMode="External"/><Relationship Id="rId9" Type="http://schemas.openxmlformats.org/officeDocument/2006/relationships/hyperlink" Target="https://publications.parliament.uk/pa/cm5901/cmselect/cmwomeq/336/repor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ilhouette of a person&#10;&#10;AI-generated content may be incorrect.">
            <a:extLst>
              <a:ext uri="{FF2B5EF4-FFF2-40B4-BE49-F238E27FC236}">
                <a16:creationId xmlns:a16="http://schemas.microsoft.com/office/drawing/2014/main" id="{15A8DF2C-F083-1615-914C-4C23B6A4C37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577916" y="0"/>
            <a:ext cx="5036167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951F56-9AC5-2A5E-B697-A088C0D7A0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016" y="1044441"/>
            <a:ext cx="1000796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Abadi" panose="020B0604020104020204" pitchFamily="34" charset="0"/>
              </a:rPr>
              <a:t>Policing Sexual Violence </a:t>
            </a:r>
            <a:br>
              <a:rPr lang="en-US" sz="4400" b="1" kern="1200" dirty="0">
                <a:solidFill>
                  <a:schemeClr val="tx1"/>
                </a:solidFill>
                <a:latin typeface="Abadi" panose="020B0604020104020204" pitchFamily="34" charset="0"/>
              </a:rPr>
            </a:br>
            <a:r>
              <a:rPr lang="en-US" sz="4400" b="1" kern="1200" dirty="0">
                <a:solidFill>
                  <a:schemeClr val="tx1"/>
                </a:solidFill>
                <a:latin typeface="Abadi" panose="020B0604020104020204" pitchFamily="34" charset="0"/>
              </a:rPr>
              <a:t>in a Digital Age</a:t>
            </a:r>
            <a:endParaRPr lang="en-US" sz="4400" kern="1200" dirty="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4086C-8A08-B53F-F346-BA7B0CFCB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8884" y="2607702"/>
            <a:ext cx="6670192" cy="4012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latin typeface="Abadi" panose="020B0604020104020204" pitchFamily="34" charset="0"/>
              </a:rPr>
              <a:t>Evaluating Effectiveness and Systemic Reforms to Protect Women and Girls Across All Communities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ACC7D4-9750-B6C6-7351-5904A747E68F}"/>
              </a:ext>
            </a:extLst>
          </p:cNvPr>
          <p:cNvSpPr txBox="1"/>
          <p:nvPr/>
        </p:nvSpPr>
        <p:spPr>
          <a:xfrm>
            <a:off x="4028320" y="5431138"/>
            <a:ext cx="3931319" cy="9514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badi" panose="020B0604020104020204" pitchFamily="34" charset="0"/>
              </a:rPr>
              <a:t>Eleonora Alexandra Bunica 2212354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FE8480-6724-7562-427F-4841B04A8750}"/>
              </a:ext>
            </a:extLst>
          </p:cNvPr>
          <p:cNvSpPr txBox="1"/>
          <p:nvPr/>
        </p:nvSpPr>
        <p:spPr>
          <a:xfrm>
            <a:off x="2658884" y="1187288"/>
            <a:ext cx="62245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br>
              <a:rPr lang="en-GB" b="1" dirty="0">
                <a:latin typeface="Abadi" panose="020B0604020104020204" pitchFamily="34" charset="0"/>
              </a:rPr>
            </a:br>
            <a:endParaRPr lang="en-GB" b="1">
              <a:latin typeface="Abadi" panose="020B0604020104020204" pitchFamily="34" charset="0"/>
            </a:endParaRPr>
          </a:p>
        </p:txBody>
      </p:sp>
      <p:pic>
        <p:nvPicPr>
          <p:cNvPr id="20" name="Picture 19" descr="A robot and a hand shaking&#10;&#10;AI-generated content may be incorrect.">
            <a:extLst>
              <a:ext uri="{FF2B5EF4-FFF2-40B4-BE49-F238E27FC236}">
                <a16:creationId xmlns:a16="http://schemas.microsoft.com/office/drawing/2014/main" id="{99988297-56F9-2433-77C8-D55DE4DA544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602324" y="475396"/>
            <a:ext cx="8981524" cy="5988853"/>
          </a:xfrm>
          <a:prstGeom prst="rect">
            <a:avLst/>
          </a:prstGeom>
        </p:spPr>
      </p:pic>
      <p:pic>
        <p:nvPicPr>
          <p:cNvPr id="5" name="Picture 4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849B3026-94A5-80D2-4F24-44DCEBA117D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388507" y="4849357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818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hand holding a magnifying glass with a glowing target&#10;&#10;AI-generated content may be incorrect.">
            <a:extLst>
              <a:ext uri="{FF2B5EF4-FFF2-40B4-BE49-F238E27FC236}">
                <a16:creationId xmlns:a16="http://schemas.microsoft.com/office/drawing/2014/main" id="{0D30F1B0-B39D-E8E5-55A1-F99440ADA38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" y="0"/>
            <a:ext cx="12192000" cy="68579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6AAD03-AD87-2D95-DAB6-0921010C1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053" y="91930"/>
            <a:ext cx="9543405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INTRODUCTION &amp; OBJECTIVES</a:t>
            </a:r>
            <a:endParaRPr lang="en-US" kern="1200" dirty="0">
              <a:solidFill>
                <a:schemeClr val="tx1">
                  <a:lumMod val="85000"/>
                  <a:lumOff val="1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6C5FD35-102B-33C0-F030-03AE8001A7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893" y="1988157"/>
            <a:ext cx="11925821" cy="38250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Scope: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 Sexual violence and technology‑facilitated abuse. 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badi" panose="020B0604020104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Purpose: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 To assess UK policing effectiveness and </a:t>
            </a:r>
            <a:r>
              <a:rPr lang="en-GB" sz="2000"/>
              <a:t>to identify where systemic improvements are needed.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badi" panose="020B0604020104020204" pitchFamily="34" charset="0"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badi" panose="020B0604020104020204" pitchFamily="34" charset="0"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Outcomes: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 To understand current practices, identify gaps</a:t>
            </a:r>
            <a:r>
              <a:rPr lang="en-US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 and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 evaluate reforms.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badi" panose="020B0604020104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Approach: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badi" panose="020B0604020104020204" pitchFamily="34" charset="0"/>
              </a:rPr>
              <a:t> </a:t>
            </a:r>
            <a:r>
              <a:rPr lang="en-GB" sz="2000"/>
              <a:t>Review relevant policy, legislation, and national guidance and analyse case‑based evidence.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000"/>
              <a:t> 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badi" panose="020B0604020104020204" pitchFamily="34" charset="0"/>
            </a:endParaRP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Call to action:</a:t>
            </a:r>
            <a:r>
              <a:rPr lang="en-US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 </a:t>
            </a:r>
            <a:r>
              <a:rPr lang="en-GB" sz="2000"/>
              <a:t>Propose practical reforms, improving justice outcomes, and preventing future harm. </a:t>
            </a:r>
            <a:endParaRPr lang="en-US" alt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30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E87706-6972-01BE-73BC-0AD515A1BCBF}"/>
              </a:ext>
            </a:extLst>
          </p:cNvPr>
          <p:cNvSpPr txBox="1"/>
          <p:nvPr/>
        </p:nvSpPr>
        <p:spPr>
          <a:xfrm>
            <a:off x="4090249" y="6627164"/>
            <a:ext cx="94249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enago.com/academy/research-aims-and-objectiv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4" name="Picture 3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BBE6EA31-43D8-D1B7-AD3B-D5D009AF56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86351" y="1004096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731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erson sitting in front of a computer&#10;&#10;AI-generated content may be incorrect.">
            <a:extLst>
              <a:ext uri="{FF2B5EF4-FFF2-40B4-BE49-F238E27FC236}">
                <a16:creationId xmlns:a16="http://schemas.microsoft.com/office/drawing/2014/main" id="{2D01E726-C096-7CFF-A988-8486E6CF487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171" r="-1" b="-1"/>
          <a:stretch>
            <a:fillRect/>
          </a:stretch>
        </p:blipFill>
        <p:spPr>
          <a:xfrm>
            <a:off x="-3047" y="10"/>
            <a:ext cx="826967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D29DE-7E4B-BAA6-AE64-C3E5ACCBA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8193" y="202082"/>
            <a:ext cx="3134662" cy="1500085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GB" sz="3200" dirty="0">
                <a:latin typeface="Abadi" panose="020B0604020104020204" pitchFamily="34" charset="0"/>
              </a:rPr>
            </a:br>
            <a:r>
              <a:rPr lang="en-US" sz="5400" dirty="0">
                <a:latin typeface="Abadi" panose="020B0604020104020204" pitchFamily="34" charset="0"/>
              </a:rPr>
              <a:t>Definition</a:t>
            </a:r>
            <a:br>
              <a:rPr lang="en-US" sz="3200" dirty="0">
                <a:latin typeface="Abadi" panose="020B0604020104020204" pitchFamily="34" charset="0"/>
              </a:rPr>
            </a:br>
            <a:r>
              <a:rPr lang="en-US" sz="3200" dirty="0">
                <a:latin typeface="Abadi" panose="020B0604020104020204" pitchFamily="34" charset="0"/>
              </a:rPr>
              <a:t>Sexual Violence</a:t>
            </a:r>
            <a:endParaRPr lang="en-US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9A90A-F896-7216-98A5-066AFA698A1A}"/>
              </a:ext>
            </a:extLst>
          </p:cNvPr>
          <p:cNvSpPr txBox="1"/>
          <p:nvPr/>
        </p:nvSpPr>
        <p:spPr>
          <a:xfrm>
            <a:off x="6099049" y="1904248"/>
            <a:ext cx="6092951" cy="495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badi" panose="020B0604020104020204" pitchFamily="34" charset="0"/>
              </a:rPr>
              <a:t>Any sexual activity or act that occurs without consent or where a person lacks the freedom or capacity to agree.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badi" panose="020B0604020104020204" pitchFamily="34" charset="0"/>
              </a:rPr>
              <a:t>Consent means agreeing by choice, with both freedom and capacity to decide, it can be withdrawn at any time.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badi" panose="020B0604020104020204" pitchFamily="34" charset="0"/>
              </a:rPr>
              <a:t>Key legal offences: Rape, sexual assault by penetration, sexual assault, making someone see or take part in sexual activity without consent </a:t>
            </a:r>
            <a:r>
              <a:rPr lang="en-US" sz="2400" b="1" dirty="0"/>
              <a:t>(</a:t>
            </a:r>
            <a:r>
              <a:rPr lang="en-GB" sz="2400" b="1" dirty="0"/>
              <a:t>Crown Prosecution Service, 2026).</a:t>
            </a:r>
            <a:endParaRPr lang="en-US" sz="24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badi" panose="020B0604020104020204" pitchFamily="34" charset="0"/>
              </a:rPr>
              <a:t>Digital harms included: Non‑consensual sharing of intimate images, online grooming, and other technology‑facilitated abuse are recognised forms of sexual violence </a:t>
            </a:r>
            <a:r>
              <a:rPr lang="en-US" altLang="en-US" sz="2400" b="1" dirty="0"/>
              <a:t>(UK Parliament, 2025).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4394A83F-9323-E286-324A-2717CA2EE6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79831" y="4785512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373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erson in a suit&#10;&#10;AI-generated content may be incorrect.">
            <a:extLst>
              <a:ext uri="{FF2B5EF4-FFF2-40B4-BE49-F238E27FC236}">
                <a16:creationId xmlns:a16="http://schemas.microsoft.com/office/drawing/2014/main" id="{E0039107-EF98-30F9-0BCF-61B426D324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524" b="1655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0C77D-FEE8-C3E0-7A65-A76050C76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73" y="607264"/>
            <a:ext cx="6999514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latin typeface="Abadi" panose="020B0604020104020204" pitchFamily="34" charset="0"/>
              </a:rPr>
              <a:t>Definition </a:t>
            </a:r>
            <a:br>
              <a:rPr lang="en-US" sz="3200" b="1" dirty="0">
                <a:latin typeface="Abadi" panose="020B0604020104020204" pitchFamily="34" charset="0"/>
              </a:rPr>
            </a:br>
            <a:r>
              <a:rPr lang="en-US" sz="3200" b="1" dirty="0">
                <a:latin typeface="Abadi" panose="020B0604020104020204" pitchFamily="34" charset="0"/>
              </a:rPr>
              <a:t>Technology‑Facilitated Abuse</a:t>
            </a:r>
          </a:p>
        </p:txBody>
      </p:sp>
      <p:graphicFrame>
        <p:nvGraphicFramePr>
          <p:cNvPr id="32" name="TextBox 7">
            <a:extLst>
              <a:ext uri="{FF2B5EF4-FFF2-40B4-BE49-F238E27FC236}">
                <a16:creationId xmlns:a16="http://schemas.microsoft.com/office/drawing/2014/main" id="{49BC1A76-A1F7-39EE-440B-CB70037972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2202022"/>
              </p:ext>
            </p:extLst>
          </p:nvPr>
        </p:nvGraphicFramePr>
        <p:xfrm>
          <a:off x="135783" y="2602230"/>
          <a:ext cx="7118691" cy="3879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CA71FE6F-771F-7F75-A707-C42E6E2FB9F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307993" y="2766060"/>
            <a:ext cx="1949796" cy="194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034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01A34-6FAB-4722-C22B-D78D5041A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287" y="41866"/>
            <a:ext cx="5412886" cy="17543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cap="all" dirty="0">
                <a:latin typeface="Abadi" panose="020B0604020104020204" pitchFamily="34" charset="0"/>
              </a:rPr>
              <a:t>Prevalence of SEXUAL Violence Faced by Women and Girls</a:t>
            </a:r>
            <a:endParaRPr lang="en-US" sz="3200" dirty="0">
              <a:solidFill>
                <a:schemeClr val="tx1">
                  <a:lumMod val="85000"/>
                  <a:lumOff val="15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3" name="Content Placeholder 6" descr="Paper stick figure of woman standing over lots of lying down women">
            <a:extLst>
              <a:ext uri="{FF2B5EF4-FFF2-40B4-BE49-F238E27FC236}">
                <a16:creationId xmlns:a16="http://schemas.microsoft.com/office/drawing/2014/main" id="{060186E8-0DAE-8A4B-5471-75251B287AF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</a:blip>
          <a:srcRect b="10535"/>
          <a:stretch>
            <a:fillRect/>
          </a:stretch>
        </p:blipFill>
        <p:spPr>
          <a:xfrm>
            <a:off x="0" y="0"/>
            <a:ext cx="6634287" cy="6858000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516D25-64BF-15D2-700F-42DC09180AF1}"/>
              </a:ext>
            </a:extLst>
          </p:cNvPr>
          <p:cNvSpPr txBox="1"/>
          <p:nvPr/>
        </p:nvSpPr>
        <p:spPr>
          <a:xfrm>
            <a:off x="6634287" y="2707318"/>
            <a:ext cx="5334000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badi" panose="020B0604020104020204" pitchFamily="34" charset="0"/>
              </a:rPr>
              <a:t>Sexual violence against women and girls is:</a:t>
            </a:r>
          </a:p>
          <a:p>
            <a:pPr algn="ctr"/>
            <a:endParaRPr lang="en-GB" sz="2000" b="1" dirty="0">
              <a:latin typeface="Abadi" panose="020B0604020104020204" pitchFamily="34" charset="0"/>
            </a:endParaRPr>
          </a:p>
          <a:p>
            <a:endParaRPr lang="en-GB" sz="2000" b="1" dirty="0">
              <a:latin typeface="Abadi" panose="020B0604020104020204" pitchFamily="34" charset="0"/>
            </a:endParaRPr>
          </a:p>
          <a:p>
            <a:r>
              <a:rPr lang="en-GB" sz="2000" b="1" dirty="0">
                <a:latin typeface="Abadi" panose="020B0604020104020204" pitchFamily="34" charset="0"/>
              </a:rPr>
              <a:t>Widespread</a:t>
            </a:r>
            <a:r>
              <a:rPr lang="en-GB" sz="2000" dirty="0">
                <a:latin typeface="Abadi" panose="020B0604020104020204" pitchFamily="34" charset="0"/>
              </a:rPr>
              <a:t> - Affecting millions across their lifetime.</a:t>
            </a:r>
          </a:p>
          <a:p>
            <a:r>
              <a:rPr lang="en-GB" sz="2000" b="1" dirty="0">
                <a:latin typeface="Abadi" panose="020B0604020104020204" pitchFamily="34" charset="0"/>
              </a:rPr>
              <a:t>Under‑reported</a:t>
            </a:r>
            <a:r>
              <a:rPr lang="en-GB" sz="2000" dirty="0">
                <a:latin typeface="Abadi" panose="020B0604020104020204" pitchFamily="34" charset="0"/>
              </a:rPr>
              <a:t> - Meaning true prevalence is significantly higher than police data suggests.</a:t>
            </a:r>
          </a:p>
          <a:p>
            <a:r>
              <a:rPr lang="en-GB" sz="2000" b="1" dirty="0">
                <a:latin typeface="Abadi" panose="020B0604020104020204" pitchFamily="34" charset="0"/>
              </a:rPr>
              <a:t>Poorly prosecuted</a:t>
            </a:r>
            <a:r>
              <a:rPr lang="en-GB" sz="2000" dirty="0">
                <a:latin typeface="Abadi" panose="020B0604020104020204" pitchFamily="34" charset="0"/>
              </a:rPr>
              <a:t> - With extremely low charge rates.</a:t>
            </a:r>
          </a:p>
          <a:p>
            <a:r>
              <a:rPr lang="en-GB" sz="2000" b="1" dirty="0">
                <a:latin typeface="Abadi" panose="020B0604020104020204" pitchFamily="34" charset="0"/>
              </a:rPr>
              <a:t>Starting early</a:t>
            </a:r>
            <a:r>
              <a:rPr lang="en-GB" sz="2000" dirty="0">
                <a:latin typeface="Abadi" panose="020B0604020104020204" pitchFamily="34" charset="0"/>
              </a:rPr>
              <a:t> - With girls facing harassment and image‑based abuse in school </a:t>
            </a:r>
            <a:r>
              <a:rPr lang="en-GB" sz="2000" dirty="0"/>
              <a:t>(ONS, 2025).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badi" panose="020B06040201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badi" panose="020B06040201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badi" panose="020B0604020104020204" pitchFamily="34" charset="0"/>
            </a:endParaRPr>
          </a:p>
        </p:txBody>
      </p:sp>
      <p:pic>
        <p:nvPicPr>
          <p:cNvPr id="4" name="Picture 3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A83D863D-F0D0-E6C9-110D-FAC929CCA5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93171" y="4876648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297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D1353412-A7DD-9FDB-8F4C-99308F3C37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685" r="5003"/>
          <a:stretch>
            <a:fillRect/>
          </a:stretch>
        </p:blipFill>
        <p:spPr>
          <a:xfrm>
            <a:off x="-3047" y="10"/>
            <a:ext cx="8994647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FF1BE-8FAA-0FA1-48D2-A6AA66ADD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589" y="-2721"/>
            <a:ext cx="4962656" cy="28411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ln w="22225">
                  <a:solidFill>
                    <a:srgbClr val="FFFFFF"/>
                  </a:solidFill>
                </a:ln>
                <a:latin typeface="Abadi" panose="020B0604020104020204" pitchFamily="34" charset="0"/>
              </a:rPr>
              <a:t>Key Statistics </a:t>
            </a:r>
            <a:br>
              <a:rPr lang="en-US" b="1" dirty="0">
                <a:ln w="22225">
                  <a:solidFill>
                    <a:srgbClr val="FFFFFF"/>
                  </a:solidFill>
                </a:ln>
                <a:latin typeface="Abadi" panose="020B0604020104020204" pitchFamily="34" charset="0"/>
              </a:rPr>
            </a:br>
            <a:r>
              <a:rPr lang="en-US" b="1" dirty="0">
                <a:ln w="22225">
                  <a:solidFill>
                    <a:srgbClr val="FFFFFF"/>
                  </a:solidFill>
                </a:ln>
                <a:latin typeface="Abadi" panose="020B0604020104020204" pitchFamily="34" charset="0"/>
              </a:rPr>
              <a:t>&amp; </a:t>
            </a:r>
            <a:br>
              <a:rPr lang="en-US" b="1" dirty="0">
                <a:ln w="22225">
                  <a:solidFill>
                    <a:srgbClr val="FFFFFF"/>
                  </a:solidFill>
                </a:ln>
                <a:latin typeface="Abadi" panose="020B0604020104020204" pitchFamily="34" charset="0"/>
              </a:rPr>
            </a:br>
            <a:r>
              <a:rPr lang="en-US" b="1" dirty="0">
                <a:ln w="22225">
                  <a:solidFill>
                    <a:srgbClr val="FFFFFF"/>
                  </a:solidFill>
                </a:ln>
                <a:latin typeface="Abadi" panose="020B0604020104020204" pitchFamily="34" charset="0"/>
              </a:rPr>
              <a:t>Data Highlights</a:t>
            </a:r>
            <a:br>
              <a:rPr lang="en-US" sz="3100" dirty="0">
                <a:ln w="22225">
                  <a:solidFill>
                    <a:srgbClr val="FFFFFF"/>
                  </a:solidFill>
                </a:ln>
              </a:rPr>
            </a:br>
            <a:endParaRPr lang="en-US" sz="3100" dirty="0">
              <a:ln w="22225">
                <a:solidFill>
                  <a:srgbClr val="FFFFFF"/>
                </a:solidFill>
              </a:ln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06D21-CE3F-4E24-DA73-679397114C4F}"/>
              </a:ext>
            </a:extLst>
          </p:cNvPr>
          <p:cNvSpPr txBox="1"/>
          <p:nvPr/>
        </p:nvSpPr>
        <p:spPr>
          <a:xfrm>
            <a:off x="6814456" y="2657849"/>
            <a:ext cx="5318921" cy="4119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6.3 million women have been raped or sexually assaulted since age 16 (as of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9 in 10 girls and young women in schools say sexist name‑calling and being sent unwanted sexual images happens to them or their peers.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71,227 rapes recorded by police in 2024. Only 2.7% resulted in a charge the same year.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Refuge reports 72% of their domestic abuse cases already involved a technology element as early as 2019.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Misuse of smart home devices, Bluetooth trackers (e.g., Air Tags), and IoT surveillance tools is increasingly common </a:t>
            </a:r>
            <a:r>
              <a:rPr lang="en-US" b="1" dirty="0"/>
              <a:t>(Rape Crisis, 2025).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CC951F4-A00A-0E1D-CD23-44091DFF62B7}"/>
              </a:ext>
            </a:extLst>
          </p:cNvPr>
          <p:cNvSpPr txBox="1"/>
          <p:nvPr/>
        </p:nvSpPr>
        <p:spPr>
          <a:xfrm>
            <a:off x="8658508" y="6596811"/>
            <a:ext cx="61722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000" dirty="0">
              <a:latin typeface="Abadi" panose="020B0604020104020204" pitchFamily="34" charset="0"/>
            </a:endParaRPr>
          </a:p>
        </p:txBody>
      </p:sp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36D5D780-CEA9-85F9-9591-72F967D915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8508" y="4609342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127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-up of a blue light&#10;&#10;AI-generated content may be incorrect.">
            <a:extLst>
              <a:ext uri="{FF2B5EF4-FFF2-40B4-BE49-F238E27FC236}">
                <a16:creationId xmlns:a16="http://schemas.microsoft.com/office/drawing/2014/main" id="{3F0032E9-AA60-9ADF-4AFC-42540DCC712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868" y="0"/>
            <a:ext cx="12193868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6FB960-785D-500D-1A21-E41943E2C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0828" y="-39716"/>
            <a:ext cx="9144000" cy="915548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badi" panose="020B0604020104020204" pitchFamily="34" charset="0"/>
              </a:rPr>
              <a:t>Current Policing Landscape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8ED4AB-88D8-001C-252C-AC4D2D38DF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1728" y="814153"/>
            <a:ext cx="9982200" cy="1038906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badi" panose="020B0604020104020204" pitchFamily="34" charset="0"/>
              </a:rPr>
              <a:t>National Priority and Reform Progress</a:t>
            </a:r>
            <a:endParaRPr lang="en-GB" sz="3200" b="1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492ADC-DDA2-34C1-653B-9555D93D9448}"/>
              </a:ext>
            </a:extLst>
          </p:cNvPr>
          <p:cNvSpPr txBox="1"/>
          <p:nvPr/>
        </p:nvSpPr>
        <p:spPr>
          <a:xfrm>
            <a:off x="9126393" y="6627168"/>
            <a:ext cx="32334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blogs.lse.ac.uk/usappblog/tag/policing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  <p:graphicFrame>
        <p:nvGraphicFramePr>
          <p:cNvPr id="12" name="TextBox 4">
            <a:extLst>
              <a:ext uri="{FF2B5EF4-FFF2-40B4-BE49-F238E27FC236}">
                <a16:creationId xmlns:a16="http://schemas.microsoft.com/office/drawing/2014/main" id="{A4399E69-0D04-74A7-1681-60CD8431BD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3198945"/>
              </p:ext>
            </p:extLst>
          </p:nvPr>
        </p:nvGraphicFramePr>
        <p:xfrm>
          <a:off x="166007" y="1333606"/>
          <a:ext cx="6058019" cy="5341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A4331901-E189-A17C-BC8B-0169F5088B6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0210648" y="4625958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571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inger touching a digital screen&#10;&#10;AI-generated content may be incorrect.">
            <a:extLst>
              <a:ext uri="{FF2B5EF4-FFF2-40B4-BE49-F238E27FC236}">
                <a16:creationId xmlns:a16="http://schemas.microsoft.com/office/drawing/2014/main" id="{51628999-9E78-5D58-23FC-26C97B492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54" r="2828" b="-1"/>
          <a:stretch>
            <a:fillRect/>
          </a:stretch>
        </p:blipFill>
        <p:spPr>
          <a:xfrm>
            <a:off x="1" y="10"/>
            <a:ext cx="8762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AB9D2-008F-AA92-A698-69E821DA8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0803" y="8125"/>
            <a:ext cx="4137876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latin typeface="Abadi" panose="020B0604020104020204" pitchFamily="34" charset="0"/>
              </a:rPr>
              <a:t>Digital Capability &amp; Technology‑Facilitated Abuse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B6136D-7CC1-4BA8-3CD6-57F5F06B7D05}"/>
              </a:ext>
            </a:extLst>
          </p:cNvPr>
          <p:cNvSpPr txBox="1"/>
          <p:nvPr/>
        </p:nvSpPr>
        <p:spPr>
          <a:xfrm>
            <a:off x="7333373" y="1908037"/>
            <a:ext cx="4872118" cy="51439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badi" panose="020B0604020104020204" pitchFamily="34" charset="0"/>
              </a:rPr>
              <a:t>Current policing response: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Abadi" panose="020B0604020104020204" pitchFamily="34" charset="0"/>
              </a:rPr>
              <a:t>Growing platform engagement, emerging specialist units and landscape reviews mapping gaps, good practice exists but is fragmented (</a:t>
            </a:r>
            <a:r>
              <a:rPr lang="en-GB" sz="2000" dirty="0">
                <a:latin typeface="Abadi" panose="020B0604020104020204" pitchFamily="34" charset="0"/>
              </a:rPr>
              <a:t>TechUK, 2025).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latin typeface="Abadi" panose="020B0604020104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badi" panose="020B0604020104020204" pitchFamily="34" charset="0"/>
              </a:rPr>
              <a:t>Digital challenge: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Abadi" panose="020B0604020104020204" pitchFamily="34" charset="0"/>
              </a:rPr>
              <a:t>Technology‑facilitated harms are rising, policing reviews call for integrated online/offline responses and faster platform engagement (APCC, 2025).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latin typeface="Abadi" panose="020B0604020104020204" pitchFamily="34" charset="0"/>
            </a:endParaRPr>
          </a:p>
          <a:p>
            <a:pPr marL="34290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Abadi" panose="020B0604020104020204" pitchFamily="34" charset="0"/>
              </a:rPr>
              <a:t>Inspection and oversight: 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000" dirty="0">
                <a:latin typeface="Abadi" panose="020B0604020104020204" pitchFamily="34" charset="0"/>
              </a:rPr>
              <a:t>HMICFRS (2024a) inspections show progress in early adopter forces but emphasise uneven national rollout and need for system‑wide change.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latin typeface="Abadi" panose="020B0604020104020204" pitchFamily="34" charset="0"/>
            </a:endParaRP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1000" dirty="0">
              <a:latin typeface="Abadi" panose="020B0604020104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400" b="1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EEFAA9-AA37-0017-E225-D30628D2E370}"/>
              </a:ext>
            </a:extLst>
          </p:cNvPr>
          <p:cNvSpPr txBox="1"/>
          <p:nvPr/>
        </p:nvSpPr>
        <p:spPr>
          <a:xfrm>
            <a:off x="16541" y="6662584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limsforum.com/digital-transformation-is-not-just-about-technology-its-also-about-process/9719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E4FF18AD-28BA-CACE-367F-9676053FB4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8519" y="4666959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737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ey room full of question marks with an opening going out">
            <a:extLst>
              <a:ext uri="{FF2B5EF4-FFF2-40B4-BE49-F238E27FC236}">
                <a16:creationId xmlns:a16="http://schemas.microsoft.com/office/drawing/2014/main" id="{21BB6956-65BF-509D-900C-AC18D19740E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4484" r="1398" b="-1"/>
          <a:stretch>
            <a:fillRect/>
          </a:stretch>
        </p:blipFill>
        <p:spPr>
          <a:xfrm>
            <a:off x="255544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erson standing on a crosswalk with an arrow pointing to the side&#10;&#10;AI-generated content may be incorrect.">
            <a:extLst>
              <a:ext uri="{FF2B5EF4-FFF2-40B4-BE49-F238E27FC236}">
                <a16:creationId xmlns:a16="http://schemas.microsoft.com/office/drawing/2014/main" id="{8A61A4C8-0D07-2E07-275C-8EDC78963FC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2" y="0"/>
            <a:ext cx="849086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3F1EBA-EA2C-E9C6-73D4-F2C440497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40" y="-211546"/>
            <a:ext cx="8021046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latin typeface="Abadi" panose="020B0604020104020204" pitchFamily="34" charset="0"/>
              </a:rPr>
              <a:t>Key Gaps and Challenges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664840C-15AB-1343-B47E-27521DE961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6BAE943-D4A2-74BD-3D1F-8F32DC66B9C7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969042" y="905558"/>
            <a:ext cx="6146984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GB" b="1" u="sng" dirty="0">
                <a:latin typeface="Abadi" panose="020B0604020104020204" pitchFamily="34" charset="0"/>
              </a:rPr>
              <a:t> Intersectional barriers for marginalised groups</a:t>
            </a:r>
            <a:r>
              <a:rPr lang="en-GB" b="1" dirty="0">
                <a:latin typeface="Abadi" panose="020B0604020104020204" pitchFamily="34" charset="0"/>
              </a:rPr>
              <a:t>: </a:t>
            </a:r>
            <a:r>
              <a:rPr lang="en-GB" dirty="0">
                <a:latin typeface="Abadi" panose="020B0604020104020204" pitchFamily="34" charset="0"/>
              </a:rPr>
              <a:t>Young women and girls from marginalised groups report higher exposure to public sexual harassment and are more likely to be disbelieved or blamed, which suppresses reporting</a:t>
            </a:r>
            <a:r>
              <a:rPr lang="en-GB" dirty="0">
                <a:solidFill>
                  <a:srgbClr val="242936"/>
                </a:solidFill>
                <a:latin typeface="Abadi" panose="020B0604020104020204" pitchFamily="34" charset="0"/>
              </a:rPr>
              <a:t> (Vulnerability &amp; PFRC, 2025)</a:t>
            </a:r>
            <a:r>
              <a:rPr lang="en-GB" dirty="0">
                <a:latin typeface="Abadi" panose="020B0604020104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dirty="0">
              <a:latin typeface="Abadi" panose="020B06040201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GB" altLang="en-US" b="1" u="sng" dirty="0">
                <a:latin typeface="Abadi" panose="020B0604020104020204" pitchFamily="34" charset="0"/>
              </a:rPr>
              <a:t>Operational effectiveness</a:t>
            </a:r>
            <a:r>
              <a:rPr lang="en-GB" altLang="en-US" b="1" dirty="0">
                <a:latin typeface="Abadi" panose="020B0604020104020204" pitchFamily="34" charset="0"/>
              </a:rPr>
              <a:t>: </a:t>
            </a:r>
            <a:r>
              <a:rPr lang="en-GB" altLang="en-US" dirty="0">
                <a:latin typeface="Abadi" panose="020B0604020104020204" pitchFamily="34" charset="0"/>
              </a:rPr>
              <a:t>Failure to identify and mitigate intersectional barriers leads to missed evidence, poorer safeguarding, and unequal outcomes across communities (Chowdhury </a:t>
            </a:r>
            <a:r>
              <a:rPr lang="en-GB" altLang="en-US" i="1" dirty="0">
                <a:latin typeface="Abadi" panose="020B0604020104020204" pitchFamily="34" charset="0"/>
              </a:rPr>
              <a:t>et al</a:t>
            </a:r>
            <a:r>
              <a:rPr lang="en-GB" altLang="en-US" dirty="0">
                <a:latin typeface="Abadi" panose="020B0604020104020204" pitchFamily="34" charset="0"/>
              </a:rPr>
              <a:t>., 2024).</a:t>
            </a:r>
            <a:endParaRPr lang="en-GB" dirty="0">
              <a:latin typeface="Abadi" panose="020B06040201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65A8E07-4A5C-D68C-7F00-872A4AD1D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393056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Graphic 3" descr="A vector illustration icon of a broken chain, symbolizing weaknesses or gaps in police practices, with a transparent background">
            <a:extLst>
              <a:ext uri="{FF2B5EF4-FFF2-40B4-BE49-F238E27FC236}">
                <a16:creationId xmlns:a16="http://schemas.microsoft.com/office/drawing/2014/main" id="{FD8F8CE0-3744-DCF8-40C4-5763B7B6F2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004236" y="121100"/>
            <a:ext cx="934437" cy="9344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BF41BC-A93E-65C1-C0D1-AD15C78241AA}"/>
              </a:ext>
            </a:extLst>
          </p:cNvPr>
          <p:cNvSpPr txBox="1"/>
          <p:nvPr/>
        </p:nvSpPr>
        <p:spPr>
          <a:xfrm>
            <a:off x="75974" y="1320149"/>
            <a:ext cx="5346640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800" b="1" u="sng" dirty="0">
                <a:latin typeface="Abadi" panose="020B0604020104020204" pitchFamily="34" charset="0"/>
              </a:rPr>
              <a:t> Resource strain</a:t>
            </a:r>
            <a:r>
              <a:rPr lang="en-US" altLang="en-US" sz="1800" b="1" dirty="0">
                <a:latin typeface="Abadi" panose="020B0604020104020204" pitchFamily="34" charset="0"/>
              </a:rPr>
              <a:t>: </a:t>
            </a:r>
            <a:r>
              <a:rPr lang="en-US" altLang="en-US" sz="1800" dirty="0">
                <a:latin typeface="Abadi" panose="020B0604020104020204" pitchFamily="34" charset="0"/>
              </a:rPr>
              <a:t>Rapid upskilling and forensic expansion require sustained funding (PDS, 2022).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US" altLang="en-US" sz="1800" dirty="0">
              <a:latin typeface="Abadi" panose="020B06040201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sz="1800" b="1" u="sng" dirty="0">
                <a:latin typeface="Abadi" panose="020B0604020104020204" pitchFamily="34" charset="0"/>
              </a:rPr>
              <a:t> Capability gaps</a:t>
            </a:r>
            <a:r>
              <a:rPr lang="en-US" altLang="en-US" sz="1800" b="1" dirty="0">
                <a:latin typeface="Abadi" panose="020B0604020104020204" pitchFamily="34" charset="0"/>
              </a:rPr>
              <a:t>: </a:t>
            </a:r>
            <a:r>
              <a:rPr lang="en-US" altLang="en-US" sz="1800" dirty="0">
                <a:latin typeface="Abadi" panose="020B0604020104020204" pitchFamily="34" charset="0"/>
              </a:rPr>
              <a:t>Shortages in digital forensics, analyst capacity, and consistent platform liaison slow investigations and risk evidence loss </a:t>
            </a:r>
            <a:r>
              <a:rPr lang="en-GB" sz="1800" dirty="0">
                <a:latin typeface="Abadi" panose="020B0604020104020204" pitchFamily="34" charset="0"/>
              </a:rPr>
              <a:t>(Forensic Capability Network, 2023).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altLang="en-US" sz="1800" b="1" dirty="0">
              <a:latin typeface="Abadi" panose="020B06040201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GB" altLang="en-US" sz="1800" b="1" u="sng" dirty="0">
                <a:latin typeface="Abadi" panose="020B0604020104020204" pitchFamily="34" charset="0"/>
              </a:rPr>
              <a:t> Uneven implementation</a:t>
            </a:r>
            <a:r>
              <a:rPr lang="en-GB" altLang="en-US" sz="1800" b="1" dirty="0">
                <a:latin typeface="Abadi" panose="020B0604020104020204" pitchFamily="34" charset="0"/>
              </a:rPr>
              <a:t>: </a:t>
            </a:r>
            <a:r>
              <a:rPr lang="en-GB" altLang="en-US" sz="1800" dirty="0">
                <a:latin typeface="Abadi" panose="020B0604020104020204" pitchFamily="34" charset="0"/>
              </a:rPr>
              <a:t>V</a:t>
            </a:r>
            <a:r>
              <a:rPr lang="en-GB" sz="1800" dirty="0">
                <a:latin typeface="Abadi" panose="020B0604020104020204" pitchFamily="34" charset="0"/>
              </a:rPr>
              <a:t>ictims still receive inconsistent responses across forces, implementation remains uneven and standards vary by postcode</a:t>
            </a:r>
            <a:r>
              <a:rPr lang="en-GB" altLang="en-US" sz="1800" dirty="0">
                <a:latin typeface="Abadi" panose="020B0604020104020204" pitchFamily="34" charset="0"/>
              </a:rPr>
              <a:t> (Home Office, 2025).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altLang="en-US" sz="1800" dirty="0">
              <a:latin typeface="Abadi" panose="020B06040201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GB" b="1" u="sng" dirty="0">
                <a:latin typeface="Abadi" panose="020B0604020104020204" pitchFamily="34" charset="0"/>
              </a:rPr>
              <a:t> Data gaps and under‑reporting</a:t>
            </a:r>
            <a:r>
              <a:rPr lang="en-GB" b="1" dirty="0">
                <a:latin typeface="Abadi" panose="020B0604020104020204" pitchFamily="34" charset="0"/>
              </a:rPr>
              <a:t>: </a:t>
            </a:r>
            <a:r>
              <a:rPr lang="en-GB" dirty="0">
                <a:latin typeface="Abadi" panose="020B0604020104020204" pitchFamily="34" charset="0"/>
              </a:rPr>
              <a:t>Sexual violence is substantially under‑reported, population surveys estimate far higher prevalence than police records (ONS, 2025c).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altLang="en-US" sz="1800" dirty="0">
              <a:latin typeface="Abadi" panose="020B0604020104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GB" altLang="en-US" sz="1800" dirty="0">
              <a:latin typeface="Abadi" panose="020B0604020104020204" pitchFamily="34" charset="0"/>
            </a:endParaRPr>
          </a:p>
        </p:txBody>
      </p:sp>
      <p:pic>
        <p:nvPicPr>
          <p:cNvPr id="11" name="Picture 10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46523463-02B4-5294-339D-28462730137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724503" y="4841250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000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erson using a computer&#10;&#10;AI-generated content may be incorrect.">
            <a:extLst>
              <a:ext uri="{FF2B5EF4-FFF2-40B4-BE49-F238E27FC236}">
                <a16:creationId xmlns:a16="http://schemas.microsoft.com/office/drawing/2014/main" id="{52F9C063-4537-7BE8-F127-957723B06D6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8E270E-7DFB-2E28-DD27-AB6C8CED2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683" y="223927"/>
            <a:ext cx="6631517" cy="1325563"/>
          </a:xfrm>
        </p:spPr>
        <p:txBody>
          <a:bodyPr/>
          <a:lstStyle/>
          <a:p>
            <a:r>
              <a:rPr lang="en-GB" b="1" dirty="0">
                <a:latin typeface="Abadi" panose="020B0604020104020204" pitchFamily="34" charset="0"/>
              </a:rPr>
              <a:t>The Matthew Falder Case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21A49D-A545-62ED-12E7-161FB26C6533}"/>
              </a:ext>
            </a:extLst>
          </p:cNvPr>
          <p:cNvSpPr txBox="1"/>
          <p:nvPr/>
        </p:nvSpPr>
        <p:spPr>
          <a:xfrm>
            <a:off x="1158089" y="1673266"/>
            <a:ext cx="931995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badi" panose="020B0604020104020204" pitchFamily="34" charset="0"/>
              </a:rPr>
              <a:t>• UK offender who carried out a decade of online sexual exploitation using anonymous and dark‑web accounts.</a:t>
            </a:r>
          </a:p>
          <a:p>
            <a:r>
              <a:rPr lang="en-GB" b="1" dirty="0">
                <a:latin typeface="Abadi" panose="020B0604020104020204" pitchFamily="34" charset="0"/>
              </a:rPr>
              <a:t>• Manipulated victims into producing degrading material, then used threats to force further acts.</a:t>
            </a:r>
          </a:p>
          <a:p>
            <a:r>
              <a:rPr lang="en-GB" b="1" dirty="0">
                <a:latin typeface="Abadi" panose="020B0604020104020204" pitchFamily="34" charset="0"/>
              </a:rPr>
              <a:t>• Investigation described by the NCA as one of the most complex they had ever undertaken.</a:t>
            </a:r>
          </a:p>
          <a:p>
            <a:r>
              <a:rPr lang="en-GB" b="1" dirty="0">
                <a:latin typeface="Abadi" panose="020B0604020104020204" pitchFamily="34" charset="0"/>
              </a:rPr>
              <a:t>• Ultimately admitted 137 offences and received a long custodial sentence (NCA,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E62307-7DA1-2615-A6B2-84DAC37763B9}"/>
              </a:ext>
            </a:extLst>
          </p:cNvPr>
          <p:cNvSpPr txBox="1"/>
          <p:nvPr/>
        </p:nvSpPr>
        <p:spPr>
          <a:xfrm>
            <a:off x="59901" y="4309604"/>
            <a:ext cx="6117167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u="sng" dirty="0">
                <a:latin typeface="Abadi" panose="020B0604020104020204" pitchFamily="34" charset="0"/>
              </a:rPr>
              <a:t>What Police Did Well:</a:t>
            </a:r>
          </a:p>
          <a:p>
            <a:pPr algn="ctr">
              <a:buNone/>
            </a:pPr>
            <a:endParaRPr lang="en-GB" b="1" dirty="0"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</a:rPr>
              <a:t> International taskforce formed by the NCA with US, Australian, and European agencies (ECPAT UK, 2018).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</a:rPr>
              <a:t> Advanced digital forensics used to uncover Falder’s identity despite encryption and multiple personas.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</a:rPr>
              <a:t> Victim safeguarding prioritised once victims were identified, including those in severe distress.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D745CF-73F9-DE55-867B-6759CDE74EE5}"/>
              </a:ext>
            </a:extLst>
          </p:cNvPr>
          <p:cNvSpPr txBox="1"/>
          <p:nvPr/>
        </p:nvSpPr>
        <p:spPr>
          <a:xfrm>
            <a:off x="6318401" y="4282597"/>
            <a:ext cx="5873599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u="sng" dirty="0"/>
              <a:t>What Police Struggled With:</a:t>
            </a:r>
          </a:p>
          <a:p>
            <a:pPr algn="ctr">
              <a:buNone/>
            </a:pPr>
            <a:endParaRPr lang="en-GB" b="1" u="sng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 Early reports to local police did not lead to action, cases were not linked or escalated.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 Dark‑web anonymity made the investigation slow and technically demanding (Police Professional, 2017).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 Technology outpacing policing capacity, exposing gaps in digital‑abuse expertise (ECPAT UK, 2018).</a:t>
            </a:r>
          </a:p>
        </p:txBody>
      </p:sp>
      <p:pic>
        <p:nvPicPr>
          <p:cNvPr id="13" name="Graphic 12" descr="A vector illustration icon of an exclamation mark inside a triangle, symbolizing threats or risks, with a transparent background">
            <a:extLst>
              <a:ext uri="{FF2B5EF4-FFF2-40B4-BE49-F238E27FC236}">
                <a16:creationId xmlns:a16="http://schemas.microsoft.com/office/drawing/2014/main" id="{9BF68C3C-4583-7951-B176-EA45AF27F3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255200" y="145871"/>
            <a:ext cx="711956" cy="711956"/>
          </a:xfrm>
          <a:prstGeom prst="rect">
            <a:avLst/>
          </a:prstGeom>
        </p:spPr>
      </p:pic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9C4F683A-A054-7481-4B42-7F7BBA3752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210648" y="1723239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316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magnifying glass on a computer&#10;&#10;AI-generated content may be incorrect.">
            <a:extLst>
              <a:ext uri="{FF2B5EF4-FFF2-40B4-BE49-F238E27FC236}">
                <a16:creationId xmlns:a16="http://schemas.microsoft.com/office/drawing/2014/main" id="{208ECE86-7D2C-67CA-3C56-562D60A7A2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685" r="35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39A0C-5D11-E6A4-A883-41DB90E06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35" y="944987"/>
            <a:ext cx="4887686" cy="28026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Assessment of UK Policing Response</a:t>
            </a:r>
            <a:r>
              <a:rPr lang="en-US" dirty="0">
                <a:effectLst/>
                <a:latin typeface="Abadi" panose="020B0604020104020204" pitchFamily="34" charset="0"/>
              </a:rPr>
              <a:t> </a:t>
            </a:r>
            <a:br>
              <a:rPr lang="en-US" sz="3700" dirty="0"/>
            </a:br>
            <a:endParaRPr lang="en-US" sz="3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19D1E5-7F0B-207D-F94B-001791BF59A3}"/>
              </a:ext>
            </a:extLst>
          </p:cNvPr>
          <p:cNvSpPr txBox="1"/>
          <p:nvPr/>
        </p:nvSpPr>
        <p:spPr>
          <a:xfrm>
            <a:off x="58735" y="4338343"/>
            <a:ext cx="6616069" cy="25196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</a:t>
            </a:r>
            <a:r>
              <a:rPr lang="en-US" sz="2800" b="1" dirty="0">
                <a:latin typeface="Abadi" panose="020B0604020104020204" pitchFamily="34" charset="0"/>
              </a:rPr>
              <a:t>What Works Now?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Specialist rape units (UK Government, 2025c).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Multi‑agency hubs (College of Policing,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Digital forensics teams (PDS,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Trauma‑informed training (College of Policing, 2023).</a:t>
            </a:r>
          </a:p>
        </p:txBody>
      </p:sp>
      <p:pic>
        <p:nvPicPr>
          <p:cNvPr id="3" name="Graphic 2" descr="A vector illustration icon of a shield with a checkmark, representing police strengths, with a transparent background">
            <a:extLst>
              <a:ext uri="{FF2B5EF4-FFF2-40B4-BE49-F238E27FC236}">
                <a16:creationId xmlns:a16="http://schemas.microsoft.com/office/drawing/2014/main" id="{D17C4568-5DD5-9BF9-7412-3F0EAB75AE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66769" y="4247842"/>
            <a:ext cx="479030" cy="479030"/>
          </a:xfrm>
          <a:prstGeom prst="rect">
            <a:avLst/>
          </a:prstGeom>
        </p:spPr>
      </p:pic>
      <p:pic>
        <p:nvPicPr>
          <p:cNvPr id="4" name="Picture 3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AFB2CC9F-25CC-216F-288E-5EEEF32954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266335" y="4726872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988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19877FFC-1D2F-977C-608E-F465031AD54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884" r="-1" b="-1"/>
          <a:stretch>
            <a:fillRect/>
          </a:stretch>
        </p:blipFill>
        <p:spPr>
          <a:xfrm>
            <a:off x="-3047" y="10"/>
            <a:ext cx="8951104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E89E6-D499-3646-D154-1AEC24126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415" y="0"/>
            <a:ext cx="4506524" cy="27822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Essential Systemic Reforms for Improvement</a:t>
            </a:r>
            <a:r>
              <a:rPr lang="en-US" dirty="0">
                <a:effectLst/>
                <a:latin typeface="Abadi" panose="020B0604020104020204" pitchFamily="34" charset="0"/>
              </a:rPr>
              <a:t> 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19AB53-C1E1-726C-7FE8-B6531E3521DB}"/>
              </a:ext>
            </a:extLst>
          </p:cNvPr>
          <p:cNvSpPr txBox="1"/>
          <p:nvPr/>
        </p:nvSpPr>
        <p:spPr>
          <a:xfrm>
            <a:off x="901359" y="3629806"/>
            <a:ext cx="8951105" cy="41678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badi" panose="020B0604020104020204" pitchFamily="34" charset="0"/>
              </a:rPr>
              <a:t>• 	</a:t>
            </a:r>
            <a:r>
              <a:rPr lang="en-US" sz="2000" b="1" dirty="0">
                <a:latin typeface="Abadi" panose="020B0604020104020204" pitchFamily="34" charset="0"/>
              </a:rPr>
              <a:t>Strengthen early intervention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• 	Expand trauma‑informed training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• 	Improve data collection and multi‑agency coordination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• 	Invest in specialist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• 	Embed gender equality in policy and education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badi" panose="020B0604020104020204" pitchFamily="34" charset="0"/>
            </a:endParaRPr>
          </a:p>
        </p:txBody>
      </p:sp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7AA9E0EC-3CE7-9001-A5E0-5C53362467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14133" y="4355802"/>
            <a:ext cx="1981352" cy="19813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5BB3BD4-5376-49F9-99A2-00E6B8250549}"/>
              </a:ext>
            </a:extLst>
          </p:cNvPr>
          <p:cNvSpPr txBox="1"/>
          <p:nvPr/>
        </p:nvSpPr>
        <p:spPr>
          <a:xfrm>
            <a:off x="9849417" y="6410826"/>
            <a:ext cx="6097904" cy="44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dirty="0">
                <a:hlinkClick r:id="rId7"/>
              </a:rPr>
              <a:t>The Crown Prosecution Service</a:t>
            </a:r>
            <a:r>
              <a:rPr lang="en-GB" sz="1000" dirty="0"/>
              <a:t>, 2024b</a:t>
            </a:r>
            <a:endParaRPr lang="en-GB" sz="10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dirty="0">
                <a:hlinkClick r:id="rId8"/>
              </a:rPr>
              <a:t>Bournemouth University</a:t>
            </a:r>
            <a:r>
              <a:rPr lang="en-GB" sz="1000" dirty="0"/>
              <a:t>, 2024</a:t>
            </a:r>
          </a:p>
        </p:txBody>
      </p:sp>
    </p:spTree>
    <p:extLst>
      <p:ext uri="{BB962C8B-B14F-4D97-AF65-F5344CB8AC3E}">
        <p14:creationId xmlns:p14="http://schemas.microsoft.com/office/powerpoint/2010/main" val="2399522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6" descr="Policeman concept isolated on white background">
            <a:extLst>
              <a:ext uri="{FF2B5EF4-FFF2-40B4-BE49-F238E27FC236}">
                <a16:creationId xmlns:a16="http://schemas.microsoft.com/office/drawing/2014/main" id="{CD4D48F5-DE00-2909-63A5-6FCBFD1F5F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36"/>
          <a:stretch>
            <a:fillRect/>
          </a:stretch>
        </p:blipFill>
        <p:spPr>
          <a:xfrm>
            <a:off x="2560320" y="7862"/>
            <a:ext cx="9631680" cy="6857990"/>
          </a:xfrm>
          <a:prstGeom prst="rect">
            <a:avLst/>
          </a:prstGeom>
          <a:noFill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88773-3669-AF03-6928-DC5736B2E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355" y="1170843"/>
            <a:ext cx="6096000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400" b="1" cap="all" dirty="0">
                <a:latin typeface="Abadi" panose="020B0604020104020204" pitchFamily="34" charset="0"/>
              </a:rPr>
            </a:br>
            <a:r>
              <a:rPr lang="en-US" altLang="en-US" sz="2400" b="1" dirty="0">
                <a:latin typeface="Abadi" panose="020B0604020104020204" pitchFamily="34" charset="0"/>
              </a:rPr>
              <a:t>Strengthening Multy - Agency Collaboration &amp; Support Services</a:t>
            </a:r>
            <a:br>
              <a:rPr lang="en-US" altLang="en-US" sz="2400" b="1" dirty="0">
                <a:latin typeface="Abadi" panose="020B0604020104020204" pitchFamily="34" charset="0"/>
              </a:rPr>
            </a:br>
            <a:endParaRPr lang="en-US" sz="2400" b="1" dirty="0">
              <a:latin typeface="Abadi" panose="020B0604020104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D112F8-ED89-EE48-91F1-2FD6B55EB324}"/>
              </a:ext>
            </a:extLst>
          </p:cNvPr>
          <p:cNvSpPr txBox="1"/>
          <p:nvPr/>
        </p:nvSpPr>
        <p:spPr>
          <a:xfrm>
            <a:off x="223356" y="3058176"/>
            <a:ext cx="5129216" cy="4129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indent="-22860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Interagency Coordination</a:t>
            </a:r>
          </a:p>
          <a:p>
            <a:pPr indent="-22860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Enhanced Victim Support</a:t>
            </a:r>
          </a:p>
          <a:p>
            <a:pPr indent="-22860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badi" panose="020B0604020104020204" pitchFamily="34" charset="0"/>
              </a:rPr>
              <a:t>Prevention Improvement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b="1" dirty="0">
              <a:latin typeface="Abadi" panose="020B0604020104020204" pitchFamily="34" charset="0"/>
            </a:endParaRP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badi" panose="020B0604020104020204" pitchFamily="34" charset="0"/>
              </a:rPr>
              <a:t>Whole‑system need: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badi" panose="020B0604020104020204" pitchFamily="34" charset="0"/>
              </a:rPr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badi" panose="020B0604020104020204" pitchFamily="34" charset="0"/>
              </a:rPr>
              <a:t>Effective policing requires stronger CPS partnership, specialist victim support, and national standards to ensure consistency.</a:t>
            </a:r>
          </a:p>
          <a:p>
            <a:pPr indent="-22860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0" indent="-22860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7D7567-85A6-43EF-7822-39DCB76FF982}"/>
              </a:ext>
            </a:extLst>
          </p:cNvPr>
          <p:cNvSpPr txBox="1"/>
          <p:nvPr/>
        </p:nvSpPr>
        <p:spPr>
          <a:xfrm>
            <a:off x="223356" y="239651"/>
            <a:ext cx="61395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latin typeface="Abadi" panose="020B0604020104020204" pitchFamily="34" charset="0"/>
              </a:rPr>
              <a:t>Conclusion</a:t>
            </a:r>
            <a:endParaRPr lang="en-GB" sz="5400" dirty="0"/>
          </a:p>
        </p:txBody>
      </p:sp>
      <p:pic>
        <p:nvPicPr>
          <p:cNvPr id="3" name="Picture 2" descr="A black and grey video player&#10;&#10;AI-generated content may be incorrect.">
            <a:extLst>
              <a:ext uri="{FF2B5EF4-FFF2-40B4-BE49-F238E27FC236}">
                <a16:creationId xmlns:a16="http://schemas.microsoft.com/office/drawing/2014/main" id="{FA2ED626-D8BC-2140-A6EF-F1B5B04C53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42787" y="4757167"/>
            <a:ext cx="1981352" cy="19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356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706CC-8AC7-9168-06D3-6874B0205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0843"/>
            <a:ext cx="10515600" cy="873125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BEBDEC-AA5E-A6CE-C540-99BBBEC5438A}"/>
              </a:ext>
            </a:extLst>
          </p:cNvPr>
          <p:cNvSpPr txBox="1"/>
          <p:nvPr/>
        </p:nvSpPr>
        <p:spPr>
          <a:xfrm>
            <a:off x="-17690" y="669425"/>
            <a:ext cx="12227379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APCC (2025)</a:t>
            </a:r>
            <a:r>
              <a:rPr lang="en-GB" sz="1600" b="1" dirty="0"/>
              <a:t> </a:t>
            </a:r>
            <a:r>
              <a:rPr lang="en-GB" sz="1600" i="1" dirty="0"/>
              <a:t>APCC Report: Response of Police and Crime Commissioners to online safety.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APCC Report: Response of Police and Crime Commissioners to online safety - The Association of Police and Crime Commissioners </a:t>
            </a:r>
            <a:r>
              <a:rPr lang="en-GB" sz="1600" dirty="0"/>
              <a:t>(Accessed: 07.01.2026).</a:t>
            </a:r>
          </a:p>
          <a:p>
            <a:r>
              <a:rPr lang="en-GB" sz="1600" dirty="0"/>
              <a:t>Bournemouth University (2024) </a:t>
            </a:r>
            <a:r>
              <a:rPr lang="en-GB" sz="1600" i="1" dirty="0"/>
              <a:t>Minority groups face additional barriers in accessing domestic abuse services, research finds.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Minority groups face additional barriers in accessing domestic abuse services, research finds | Bournemouth University</a:t>
            </a:r>
            <a:r>
              <a:rPr lang="en-GB" sz="1600" dirty="0"/>
              <a:t> (Accessed: 06.01.2026).</a:t>
            </a:r>
          </a:p>
          <a:p>
            <a:r>
              <a:rPr lang="en-GB" sz="1600" dirty="0"/>
              <a:t>College of Policing (2026) </a:t>
            </a:r>
            <a:r>
              <a:rPr lang="en-GB" sz="1600" i="1" dirty="0"/>
              <a:t>Rape and sexual offences</a:t>
            </a:r>
            <a:r>
              <a:rPr lang="en-GB" sz="1600" dirty="0"/>
              <a:t>. Available at:</a:t>
            </a:r>
            <a:r>
              <a:rPr lang="en-GB" sz="1600" dirty="0">
                <a:hlinkClick r:id="rId4"/>
              </a:rPr>
              <a:t> </a:t>
            </a:r>
            <a:r>
              <a:rPr lang="en-GB" sz="1600" dirty="0">
                <a:hlinkClick r:id="rId5"/>
              </a:rPr>
              <a:t>Rape and sexual offences | College of Policing</a:t>
            </a:r>
            <a:r>
              <a:rPr lang="en-GB" sz="1600" dirty="0"/>
              <a:t> (Accessed: 07.01.2026).</a:t>
            </a:r>
          </a:p>
          <a:p>
            <a:r>
              <a:rPr lang="en-GB" sz="1600" dirty="0"/>
              <a:t>College of Policing (2023) </a:t>
            </a:r>
            <a:r>
              <a:rPr lang="en-GB" sz="1600" i="1" dirty="0"/>
              <a:t>Rape and serious sexual offences – training for first responders</a:t>
            </a:r>
            <a:r>
              <a:rPr lang="en-GB" sz="1600" dirty="0"/>
              <a:t>. Available at:</a:t>
            </a:r>
            <a:r>
              <a:rPr lang="en-GB" sz="1600" dirty="0">
                <a:hlinkClick r:id="rId6"/>
              </a:rPr>
              <a:t> Rape and serious sexual offences – training for first responders | College of Policing</a:t>
            </a:r>
            <a:r>
              <a:rPr lang="en-GB" sz="1600" dirty="0"/>
              <a:t> (Accessed: 07.01.2026).</a:t>
            </a:r>
          </a:p>
          <a:p>
            <a:r>
              <a:rPr lang="en-GB" sz="1600" dirty="0"/>
              <a:t>Crown Prosecution Service (2026) </a:t>
            </a:r>
            <a:r>
              <a:rPr lang="en-GB" sz="1600" i="1" dirty="0"/>
              <a:t>What are rape and sexual assault? </a:t>
            </a:r>
            <a:r>
              <a:rPr lang="en-GB" sz="1600" dirty="0"/>
              <a:t>Available at:</a:t>
            </a:r>
            <a:r>
              <a:rPr lang="en-GB" sz="1600" dirty="0">
                <a:hlinkClick r:id="rId4"/>
              </a:rPr>
              <a:t> What are rape and sexual assault? | The Crown Prosecution Service</a:t>
            </a:r>
            <a:r>
              <a:rPr lang="en-GB" sz="1600" dirty="0"/>
              <a:t> (Accessed: 06.01.2026).</a:t>
            </a:r>
          </a:p>
          <a:p>
            <a:r>
              <a:rPr lang="en-GB" sz="1600" dirty="0"/>
              <a:t>Crown Prosecution Service (2024a) </a:t>
            </a:r>
            <a:r>
              <a:rPr lang="en-GB" sz="1600" i="1" dirty="0"/>
              <a:t>Operation Soteria: Improving CPS responses to rape complaints and complainants - summary briefing from independent academic research, December 2023</a:t>
            </a:r>
            <a:r>
              <a:rPr lang="en-GB" sz="1600" dirty="0"/>
              <a:t>. Available at:</a:t>
            </a:r>
            <a:r>
              <a:rPr lang="en-GB" sz="1600" dirty="0">
                <a:hlinkClick r:id="rId7"/>
              </a:rPr>
              <a:t> Operation Soteria: Improving CPS responses to rape complaints and complainants - summary briefing from independent academic research, December 2023 | The Crown Prosecution Service</a:t>
            </a:r>
            <a:r>
              <a:rPr lang="en-GB" sz="1600" dirty="0"/>
              <a:t>. (Accessed: 06.01.2026).</a:t>
            </a:r>
          </a:p>
          <a:p>
            <a:r>
              <a:rPr lang="en-GB" sz="1600" dirty="0"/>
              <a:t>Crown Prosecution Service (2024b) </a:t>
            </a:r>
            <a:r>
              <a:rPr lang="en-GB" sz="1600" i="1" dirty="0"/>
              <a:t>Police-CPS joint national rape action plan – Final Report 2024. </a:t>
            </a:r>
            <a:r>
              <a:rPr lang="en-GB" sz="1600" dirty="0"/>
              <a:t>Available at:</a:t>
            </a:r>
            <a:r>
              <a:rPr lang="en-GB" sz="1600" dirty="0">
                <a:hlinkClick r:id="rId7"/>
              </a:rPr>
              <a:t> </a:t>
            </a:r>
            <a:r>
              <a:rPr lang="en-GB" sz="1600" dirty="0">
                <a:hlinkClick r:id="rId8"/>
              </a:rPr>
              <a:t>Police-CPS joint national rape action plan – Final Report 2024 | The Crown Prosecution Service</a:t>
            </a:r>
            <a:r>
              <a:rPr lang="en-GB" sz="1600" dirty="0"/>
              <a:t>. (Accessed: 06.01.2026).</a:t>
            </a:r>
          </a:p>
          <a:p>
            <a:r>
              <a:rPr lang="en-GB" sz="1600" dirty="0"/>
              <a:t>Chowdhury, N., Erman, D., Raihan, M., Marshall, Z., Datta, R., </a:t>
            </a:r>
            <a:r>
              <a:rPr lang="en-GB" sz="1600" dirty="0" err="1"/>
              <a:t>Aghajafari</a:t>
            </a:r>
            <a:r>
              <a:rPr lang="en-GB" sz="1600" dirty="0"/>
              <a:t>, F., Shankar, J., Sehgal, K., Rashid, R., Turin, T.C. (2024) Exploring community- and systemic-level gender-based violence in visible minority women across five countries from an intersectionality lens: protocol for a mixed-methods systematic review. </a:t>
            </a:r>
            <a:r>
              <a:rPr lang="en-GB" sz="1600" i="1" dirty="0"/>
              <a:t>BMJ Open, </a:t>
            </a:r>
            <a:r>
              <a:rPr lang="en-GB" sz="1600" dirty="0"/>
              <a:t>14(8) . Available at: DOI:10.1136/bmjopen-2023-077113.</a:t>
            </a:r>
          </a:p>
          <a:p>
            <a:r>
              <a:rPr lang="en-GB" sz="1600" dirty="0"/>
              <a:t>Forensic Capability Network (2023) </a:t>
            </a:r>
            <a:r>
              <a:rPr lang="en-GB" sz="1600" i="1" dirty="0"/>
              <a:t>Tech Seen as Most ‘Significant Risk’ in UK Policing’s First National Risk Assessment</a:t>
            </a:r>
            <a:r>
              <a:rPr lang="en-GB" sz="1600" dirty="0"/>
              <a:t>. Available at: </a:t>
            </a:r>
            <a:r>
              <a:rPr lang="en-GB" sz="1600" dirty="0">
                <a:hlinkClick r:id="rId9"/>
              </a:rPr>
              <a:t>Tech seen as most ‘significant risk’ in UK policing’s first national forensics risk assessment | FCN</a:t>
            </a:r>
            <a:r>
              <a:rPr lang="en-GB" sz="1600" dirty="0"/>
              <a:t> (Accessed: 07.01.2026).</a:t>
            </a:r>
          </a:p>
          <a:p>
            <a:r>
              <a:rPr lang="en-GB" sz="1600" dirty="0" err="1"/>
              <a:t>Herdale</a:t>
            </a:r>
            <a:r>
              <a:rPr lang="en-GB" sz="1600" dirty="0"/>
              <a:t>, G., </a:t>
            </a:r>
            <a:r>
              <a:rPr lang="en-GB" sz="1600" dirty="0" err="1"/>
              <a:t>Duddin</a:t>
            </a:r>
            <a:r>
              <a:rPr lang="en-GB" sz="1600" dirty="0"/>
              <a:t>, K. and </a:t>
            </a:r>
            <a:r>
              <a:rPr lang="en-GB" sz="1600" dirty="0" err="1"/>
              <a:t>Jurasz</a:t>
            </a:r>
            <a:r>
              <a:rPr lang="en-GB" sz="1600" dirty="0"/>
              <a:t>, O. (2025) Landscape review: Policing technology‑facilitated and online violence against women and girls. </a:t>
            </a:r>
            <a:r>
              <a:rPr lang="en-GB" sz="1600" i="1" dirty="0"/>
              <a:t>Milton Keynes: Centre for Protecting Women Online.</a:t>
            </a:r>
            <a:r>
              <a:rPr lang="en-GB" sz="1600" dirty="0"/>
              <a:t> Available at:</a:t>
            </a:r>
            <a:r>
              <a:rPr lang="en-GB" sz="1600" dirty="0">
                <a:hlinkClick r:id="rId10"/>
              </a:rPr>
              <a:t> Open Research Online</a:t>
            </a:r>
            <a:r>
              <a:rPr lang="en-GB" sz="1600" dirty="0"/>
              <a:t>.</a:t>
            </a:r>
            <a:r>
              <a:rPr lang="en-GB" sz="1600" dirty="0">
                <a:hlinkClick r:id="rId4"/>
              </a:rPr>
              <a:t> </a:t>
            </a:r>
            <a:r>
              <a:rPr lang="en-GB" sz="1600" dirty="0"/>
              <a:t>(Accessed: 02.01.2026).</a:t>
            </a:r>
          </a:p>
          <a:p>
            <a:r>
              <a:rPr lang="en-GB" sz="1600" dirty="0"/>
              <a:t>His Majesty Inspectorate of Constabulary and Fire  &amp; Rescue Services (2024a) </a:t>
            </a:r>
            <a:r>
              <a:rPr lang="en-GB" sz="1600" i="1" dirty="0"/>
              <a:t>Rape and sexual violence</a:t>
            </a:r>
            <a:r>
              <a:rPr lang="en-GB" sz="1600" dirty="0"/>
              <a:t>. Available at:</a:t>
            </a:r>
            <a:r>
              <a:rPr lang="en-GB" sz="1600" dirty="0">
                <a:hlinkClick r:id="rId11"/>
              </a:rPr>
              <a:t> Rape and sexual violence - His Majesty’s Inspectorate of Constabulary and Fire &amp; Rescue Services</a:t>
            </a:r>
            <a:r>
              <a:rPr lang="en-GB" sz="1600" dirty="0"/>
              <a:t> (Accessed: 06.01.2026).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895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20923-47D0-F91C-9ADE-E1F207435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20353"/>
            <a:ext cx="10515600" cy="1325563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REFERENCES: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E63A26-E0CA-D058-9458-3D8695DC22E6}"/>
              </a:ext>
            </a:extLst>
          </p:cNvPr>
          <p:cNvSpPr txBox="1"/>
          <p:nvPr/>
        </p:nvSpPr>
        <p:spPr>
          <a:xfrm>
            <a:off x="0" y="662162"/>
            <a:ext cx="1219199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His Majesty Inspectorate of Constabulary and Fire  &amp; Rescue Services (2024b) </a:t>
            </a:r>
            <a:r>
              <a:rPr lang="en-GB" sz="1600" i="1" dirty="0"/>
              <a:t>Progress to introduce a national operating model for rape and other serious sexual offences investigations.</a:t>
            </a:r>
            <a:r>
              <a:rPr lang="en-GB" sz="1600" dirty="0"/>
              <a:t> Available at:</a:t>
            </a:r>
            <a:r>
              <a:rPr lang="en-GB" sz="1600" dirty="0">
                <a:hlinkClick r:id="rId2"/>
              </a:rPr>
              <a:t> Progress to introduce a national operating model for rape and other serious sexual offences investigations - His Majesty’s Inspectorate of Constabulary and Fire &amp; Rescue Services</a:t>
            </a:r>
            <a:r>
              <a:rPr lang="en-GB" sz="1600" dirty="0"/>
              <a:t> (Accessed: 02.01.2026).</a:t>
            </a:r>
          </a:p>
          <a:p>
            <a:r>
              <a:rPr lang="en-GB" sz="1600" dirty="0"/>
              <a:t>Home Office (2025) </a:t>
            </a:r>
            <a:r>
              <a:rPr lang="en-GB" sz="1600" i="1" dirty="0"/>
              <a:t>New £13m police centre to tackle violence against women and girls.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New £13m police centre to tackle violence against women and girls - GOV.UK</a:t>
            </a:r>
            <a:r>
              <a:rPr lang="en-GB" sz="1600" dirty="0"/>
              <a:t> (Accessed: 06.01.2026).</a:t>
            </a:r>
          </a:p>
          <a:p>
            <a:r>
              <a:rPr lang="en-GB" sz="1600" dirty="0"/>
              <a:t>HM Government (2021) </a:t>
            </a:r>
            <a:r>
              <a:rPr lang="en-GB" sz="1600" i="1" dirty="0"/>
              <a:t>Tackling Violence Against Women &amp; Girls. </a:t>
            </a:r>
            <a:r>
              <a:rPr lang="en-GB" sz="1600" dirty="0"/>
              <a:t>Available at:</a:t>
            </a:r>
            <a:r>
              <a:rPr lang="en-GB" sz="1600" dirty="0">
                <a:hlinkClick r:id="rId2"/>
              </a:rPr>
              <a:t> </a:t>
            </a:r>
            <a:r>
              <a:rPr lang="en-GB" sz="1600" dirty="0">
                <a:hlinkClick r:id="rId4"/>
              </a:rPr>
              <a:t>Tackling violence against women and girls</a:t>
            </a:r>
            <a:r>
              <a:rPr lang="en-GB" sz="1600" dirty="0"/>
              <a:t> (Accessed: 02.01.2026).</a:t>
            </a:r>
            <a:endParaRPr lang="en-GB" sz="1600" i="1" dirty="0"/>
          </a:p>
          <a:p>
            <a:r>
              <a:rPr lang="en-GB" sz="1600" dirty="0" err="1"/>
              <a:t>Koukopoulos</a:t>
            </a:r>
            <a:r>
              <a:rPr lang="en-GB" sz="1600" dirty="0"/>
              <a:t>, N., </a:t>
            </a:r>
            <a:r>
              <a:rPr lang="en-GB" sz="1600" dirty="0" err="1"/>
              <a:t>Janickyj</a:t>
            </a:r>
            <a:r>
              <a:rPr lang="en-GB" sz="1600" dirty="0"/>
              <a:t>, M., &amp; Tanczer, L. M. (2025). Defining and Conceptualizing Technology-Facilitated Abuse (“Tech Abuse”): Findings of a Global Delphi Study. </a:t>
            </a:r>
            <a:r>
              <a:rPr lang="en-GB" sz="1600" i="1" dirty="0"/>
              <a:t>Journal of Interpersonal Violence</a:t>
            </a:r>
            <a:r>
              <a:rPr lang="en-GB" sz="1600" dirty="0"/>
              <a:t>, </a:t>
            </a:r>
            <a:r>
              <a:rPr lang="en-GB" sz="1600" i="1" dirty="0"/>
              <a:t>41</a:t>
            </a:r>
            <a:r>
              <a:rPr lang="en-GB" sz="1600" dirty="0"/>
              <a:t>(1-2), 249-275. </a:t>
            </a:r>
            <a:r>
              <a:rPr lang="en-GB" sz="1600" u="sng" dirty="0">
                <a:hlinkClick r:id="rId5"/>
              </a:rPr>
              <a:t>https://doi.org/10.1177/08862605241310465</a:t>
            </a:r>
            <a:r>
              <a:rPr lang="en-GB" sz="1600" dirty="0"/>
              <a:t> (Original work published 2026).</a:t>
            </a:r>
          </a:p>
          <a:p>
            <a:r>
              <a:rPr lang="en-GB" sz="1600" dirty="0"/>
              <a:t>National Police Chief’s Council (2025) </a:t>
            </a:r>
            <a:r>
              <a:rPr lang="en-GB" sz="1600" i="1" dirty="0"/>
              <a:t>Violence Against Women and Girls.</a:t>
            </a:r>
            <a:r>
              <a:rPr lang="en-GB" sz="1600" dirty="0"/>
              <a:t> Available at:</a:t>
            </a:r>
            <a:r>
              <a:rPr lang="en-GB" sz="1600" dirty="0">
                <a:hlinkClick r:id="rId6"/>
              </a:rPr>
              <a:t> Violence Against Women and Girls</a:t>
            </a:r>
            <a:r>
              <a:rPr lang="en-GB" sz="1600" dirty="0">
                <a:hlinkClick r:id="rId7"/>
              </a:rPr>
              <a:t> </a:t>
            </a:r>
            <a:r>
              <a:rPr lang="en-GB" sz="1600" dirty="0"/>
              <a:t>(Accessed: 02.01.2026).</a:t>
            </a:r>
            <a:endParaRPr lang="en-GB" sz="1600" i="1" dirty="0"/>
          </a:p>
          <a:p>
            <a:r>
              <a:rPr lang="en-GB" sz="1600" dirty="0"/>
              <a:t>National Police Chief’s Council (n.d.) </a:t>
            </a:r>
            <a:r>
              <a:rPr lang="en-GB" sz="1600" i="1" dirty="0"/>
              <a:t>Operation Soteria – Transforming the Investigation of Rape.</a:t>
            </a:r>
            <a:r>
              <a:rPr lang="en-GB" sz="1600" dirty="0"/>
              <a:t> Available at: </a:t>
            </a:r>
            <a:r>
              <a:rPr lang="en-GB" sz="1600" dirty="0">
                <a:hlinkClick r:id="rId8"/>
              </a:rPr>
              <a:t>Operation Soteria – Transforming the Investigation of Rape </a:t>
            </a:r>
            <a:r>
              <a:rPr lang="en-GB" sz="1600" dirty="0"/>
              <a:t> (Accessed: 11.11.2025).</a:t>
            </a:r>
          </a:p>
          <a:p>
            <a:r>
              <a:rPr lang="en-GB" sz="1600" dirty="0"/>
              <a:t>NCA (2023) UNDERWORLD: </a:t>
            </a:r>
            <a:r>
              <a:rPr lang="en-GB" sz="1600" i="1" dirty="0"/>
              <a:t>BEHIND THE SCENES WITH THE NCA</a:t>
            </a:r>
            <a:r>
              <a:rPr lang="en-GB" sz="1600" dirty="0"/>
              <a:t>. Available at:</a:t>
            </a:r>
            <a:r>
              <a:rPr lang="en-GB" sz="1600" dirty="0">
                <a:hlinkClick r:id="rId6"/>
              </a:rPr>
              <a:t> </a:t>
            </a:r>
            <a:r>
              <a:rPr lang="en-GB" sz="1600" dirty="0">
                <a:hlinkClick r:id="rId9"/>
              </a:rPr>
              <a:t>file</a:t>
            </a:r>
            <a:r>
              <a:rPr lang="en-GB" sz="1600" dirty="0"/>
              <a:t> (Accessed: 07.01.2026).</a:t>
            </a:r>
          </a:p>
          <a:p>
            <a:r>
              <a:rPr lang="en-GB" sz="1600" dirty="0"/>
              <a:t>Office for National Statistics (2025a)</a:t>
            </a:r>
            <a:r>
              <a:rPr lang="en-GB" sz="1600" b="1" dirty="0"/>
              <a:t> </a:t>
            </a:r>
            <a:r>
              <a:rPr lang="en-GB" sz="1600" i="1" dirty="0"/>
              <a:t>Sexual offences in England and Wales overview: year ending March 2025</a:t>
            </a:r>
            <a:r>
              <a:rPr lang="en-GB" sz="1600" dirty="0"/>
              <a:t>. Available at:</a:t>
            </a:r>
            <a:r>
              <a:rPr lang="en-GB" sz="1600" dirty="0">
                <a:hlinkClick r:id="rId7"/>
              </a:rPr>
              <a:t> </a:t>
            </a:r>
            <a:r>
              <a:rPr lang="en-GB" sz="1600" dirty="0">
                <a:hlinkClick r:id="rId10"/>
              </a:rPr>
              <a:t>Sexual offences in England and Wales overview - Office for National Statistics</a:t>
            </a:r>
            <a:r>
              <a:rPr lang="en-GB" sz="1600" dirty="0"/>
              <a:t> (Accessed: 11.11.2025).</a:t>
            </a:r>
          </a:p>
          <a:p>
            <a:r>
              <a:rPr lang="en-GB" sz="1600" dirty="0"/>
              <a:t>Office for National Statistics (2025b) </a:t>
            </a:r>
            <a:r>
              <a:rPr lang="en-GB" sz="1600" i="1" dirty="0"/>
              <a:t>Crime Survey for England and Wales. </a:t>
            </a:r>
            <a:r>
              <a:rPr lang="en-GB" sz="1600" dirty="0"/>
              <a:t>Available at:</a:t>
            </a:r>
            <a:r>
              <a:rPr lang="en-GB" sz="1600" dirty="0">
                <a:hlinkClick r:id="rId7"/>
              </a:rPr>
              <a:t> </a:t>
            </a:r>
            <a:r>
              <a:rPr lang="en-GB" sz="1600" dirty="0">
                <a:hlinkClick r:id="rId11"/>
              </a:rPr>
              <a:t>Crime Surveys for England and Wales: update on latest data and findings</a:t>
            </a:r>
            <a:r>
              <a:rPr lang="en-GB" sz="1600" dirty="0"/>
              <a:t> (Accessed: 02.01.2026).</a:t>
            </a:r>
          </a:p>
          <a:p>
            <a:r>
              <a:rPr lang="en-GB" sz="1600" dirty="0"/>
              <a:t>Office for National Statistics (2025c) </a:t>
            </a:r>
            <a:r>
              <a:rPr lang="en-GB" sz="1600" i="1" dirty="0"/>
              <a:t>Sexual offences prevalence and trends, England and Wales: year ending March 2025. </a:t>
            </a:r>
            <a:r>
              <a:rPr lang="en-GB" sz="1600" dirty="0"/>
              <a:t>Available at:</a:t>
            </a:r>
            <a:r>
              <a:rPr lang="en-GB" sz="1600" dirty="0">
                <a:hlinkClick r:id="rId7"/>
              </a:rPr>
              <a:t> </a:t>
            </a:r>
            <a:r>
              <a:rPr lang="en-GB" sz="1600" dirty="0">
                <a:hlinkClick r:id="rId12"/>
              </a:rPr>
              <a:t>Sexual offences prevalence and trends, England and Wales - Office for National Statistics</a:t>
            </a:r>
            <a:r>
              <a:rPr lang="en-GB" sz="1600" dirty="0"/>
              <a:t> (Accessed: 11.11.2025).</a:t>
            </a:r>
            <a:endParaRPr lang="en-GB" sz="1600" i="1" dirty="0"/>
          </a:p>
          <a:p>
            <a:r>
              <a:rPr lang="en-GB" sz="1600" dirty="0"/>
              <a:t>Powell, A., Henry, N. (2018) Policing technology-facilitated sexual violence against adult victims: police and service sector perspectives.  </a:t>
            </a:r>
            <a:r>
              <a:rPr lang="en-GB" sz="1600" i="1" dirty="0"/>
              <a:t>Policing and Society</a:t>
            </a:r>
            <a:r>
              <a:rPr lang="en-GB" sz="1600" dirty="0"/>
              <a:t>, </a:t>
            </a:r>
            <a:r>
              <a:rPr lang="en-GB" sz="1600" i="1" dirty="0"/>
              <a:t>28</a:t>
            </a:r>
            <a:r>
              <a:rPr lang="en-GB" sz="1600" dirty="0"/>
              <a:t>(3), 291–307. </a:t>
            </a:r>
            <a:r>
              <a:rPr lang="en-GB" sz="1600" dirty="0">
                <a:hlinkClick r:id="rId13"/>
              </a:rPr>
              <a:t>https://doi-org.uwtsd.idm.oclc.org/10.1080/10439463.2016.1154964</a:t>
            </a:r>
            <a:r>
              <a:rPr lang="en-GB" sz="1600" dirty="0"/>
              <a:t>.</a:t>
            </a:r>
          </a:p>
          <a:p>
            <a:r>
              <a:rPr lang="en-GB" sz="1600" dirty="0"/>
              <a:t>Police Professional (2017) </a:t>
            </a:r>
            <a:r>
              <a:rPr lang="en-GB" sz="1600" i="1" dirty="0"/>
              <a:t>‘Truly evil’ university academic convicted in first ever `hurt core` prosecution</a:t>
            </a:r>
            <a:r>
              <a:rPr lang="en-GB" sz="1600" dirty="0"/>
              <a:t>. Available at:</a:t>
            </a:r>
            <a:r>
              <a:rPr lang="en-GB" sz="1600" dirty="0">
                <a:hlinkClick r:id="rId7"/>
              </a:rPr>
              <a:t> </a:t>
            </a:r>
            <a:endParaRPr lang="en-GB" sz="1600" dirty="0"/>
          </a:p>
          <a:p>
            <a:r>
              <a:rPr lang="en-GB" sz="1600" dirty="0">
                <a:hlinkClick r:id="rId14"/>
              </a:rPr>
              <a:t>Police Professional | `Truly evil` university academic convicted in first ever `hurt core` prosecution</a:t>
            </a:r>
            <a:r>
              <a:rPr lang="en-GB" sz="1600" dirty="0"/>
              <a:t> (Accessed: 06.01.2026).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98567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F138-3F3A-0F71-54D1-0B7CF6024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1" y="-211818"/>
            <a:ext cx="10515600" cy="1325563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REFERENCES: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F29E2F-DADA-759A-6F76-E95B0A39491C}"/>
              </a:ext>
            </a:extLst>
          </p:cNvPr>
          <p:cNvSpPr txBox="1"/>
          <p:nvPr/>
        </p:nvSpPr>
        <p:spPr>
          <a:xfrm>
            <a:off x="76201" y="717258"/>
            <a:ext cx="1219200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Police Digital Service (2022) </a:t>
            </a:r>
            <a:r>
              <a:rPr lang="en-GB" sz="1600" i="1" cap="all" dirty="0"/>
              <a:t>Digital Forensics Portfolio.</a:t>
            </a:r>
            <a:r>
              <a:rPr lang="en-GB" sz="1600" cap="all" dirty="0"/>
              <a:t>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Digital Forensics Portfolio – Police Digital Service</a:t>
            </a:r>
            <a:r>
              <a:rPr lang="en-GB" sz="1600" dirty="0"/>
              <a:t> (Accessed: 07.01.2026).</a:t>
            </a:r>
          </a:p>
          <a:p>
            <a:r>
              <a:rPr lang="en-GB" sz="1600" dirty="0"/>
              <a:t>TechUK (2025) </a:t>
            </a:r>
            <a:r>
              <a:rPr lang="en-GB" sz="1600" i="1" dirty="0"/>
              <a:t>Landscape Review: Policing Technology-Facilitated and Online Violence Against Women and Girls.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Landscape Review: Policing Technology-Facilitated and Online Violence Against Women and Girls</a:t>
            </a:r>
            <a:r>
              <a:rPr lang="en-GB" sz="1600" dirty="0"/>
              <a:t> (Accessed: 06.01.2026).</a:t>
            </a:r>
            <a:endParaRPr lang="en-GB" sz="1600" b="1" i="1" dirty="0"/>
          </a:p>
          <a:p>
            <a:r>
              <a:rPr lang="en-GB" sz="1600" dirty="0"/>
              <a:t>Rape Crisis (2025) </a:t>
            </a:r>
            <a:r>
              <a:rPr lang="en-GB" sz="1600" i="1" dirty="0"/>
              <a:t>Rape and sexual assault statistics.</a:t>
            </a:r>
            <a:r>
              <a:rPr lang="en-GB" sz="1600" dirty="0"/>
              <a:t> Available at: </a:t>
            </a:r>
            <a:r>
              <a:rPr lang="en-GB" sz="1600" dirty="0">
                <a:hlinkClick r:id="rId4"/>
              </a:rPr>
              <a:t>Statistics - RCEW - Nov 2025.docx</a:t>
            </a:r>
            <a:r>
              <a:rPr lang="en-GB" sz="1600" dirty="0"/>
              <a:t> (Accessed: 02.01.2026).</a:t>
            </a:r>
          </a:p>
          <a:p>
            <a:r>
              <a:rPr lang="en-GB" sz="1600" dirty="0"/>
              <a:t>SARSAS (n.d.)</a:t>
            </a:r>
            <a:r>
              <a:rPr lang="en-GB" sz="1600" i="1" dirty="0"/>
              <a:t> What is technology‑facilitated abuse?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What is technology-facilitated abuse? | SARSAS</a:t>
            </a:r>
            <a:r>
              <a:rPr lang="en-GB" sz="1600" dirty="0"/>
              <a:t> (Accessed: 06.01.2026).</a:t>
            </a:r>
          </a:p>
          <a:p>
            <a:r>
              <a:rPr lang="en-GB" sz="1600" dirty="0"/>
              <a:t>Schmidt, F., Varese, F., Bucci, S. (2023) Understanding the prolonged impact of online sexual abuse occurring in childhood. </a:t>
            </a:r>
            <a:r>
              <a:rPr lang="en-GB" sz="1600" i="1" dirty="0"/>
              <a:t>Frontiers in Psychology.</a:t>
            </a:r>
            <a:r>
              <a:rPr lang="en-GB" sz="1600" dirty="0"/>
              <a:t> Volume 14 - 2023 | </a:t>
            </a:r>
            <a:r>
              <a:rPr lang="en-GB" sz="1600" dirty="0">
                <a:hlinkClick r:id="rId6"/>
              </a:rPr>
              <a:t>https://doi.org/10.3389/fpsyg.2023.1281996</a:t>
            </a:r>
            <a:endParaRPr lang="en-GB" sz="1600" dirty="0"/>
          </a:p>
          <a:p>
            <a:r>
              <a:rPr lang="en-GB" sz="1600" dirty="0"/>
              <a:t>UK Government (2025b) </a:t>
            </a:r>
            <a:r>
              <a:rPr lang="en-GB" sz="1600" i="1" dirty="0"/>
              <a:t>Sexual offences in England and Wales overview: year ending March 2025</a:t>
            </a:r>
            <a:r>
              <a:rPr lang="en-GB" sz="1600" dirty="0"/>
              <a:t>. Available at: </a:t>
            </a:r>
            <a:r>
              <a:rPr lang="en-GB" sz="1600" dirty="0">
                <a:hlinkClick r:id="rId7"/>
              </a:rPr>
              <a:t>Sexual offences in England and Wales overview: year ending March 2025 - GOV.UK</a:t>
            </a:r>
            <a:r>
              <a:rPr lang="en-GB" sz="1600" dirty="0"/>
              <a:t>. (Accessed: 06.01.2026).</a:t>
            </a:r>
          </a:p>
          <a:p>
            <a:r>
              <a:rPr lang="en-US" sz="1600" dirty="0"/>
              <a:t>UK Government (2025c) </a:t>
            </a:r>
            <a:r>
              <a:rPr lang="en-GB" sz="1600" i="1" dirty="0"/>
              <a:t>New VAWG strategy will leave offenders with nowhere to hide</a:t>
            </a:r>
            <a:r>
              <a:rPr lang="en-GB" sz="1600" dirty="0"/>
              <a:t>. Available at: </a:t>
            </a:r>
            <a:r>
              <a:rPr lang="en-GB" sz="1600" dirty="0">
                <a:hlinkClick r:id="rId8"/>
              </a:rPr>
              <a:t>New VAWG strategy will leave offenders with nowhere to hide - GOV.UK</a:t>
            </a:r>
            <a:r>
              <a:rPr lang="en-GB" sz="1600" dirty="0"/>
              <a:t> (Accessed: 07.01.2026).</a:t>
            </a:r>
          </a:p>
          <a:p>
            <a:r>
              <a:rPr lang="en-GB" sz="1600" dirty="0"/>
              <a:t>UK Parliament (2025) </a:t>
            </a:r>
            <a:r>
              <a:rPr lang="en-GB" sz="1600" i="1" dirty="0"/>
              <a:t>Tackling non-consensual intimate image abuse.</a:t>
            </a:r>
            <a:r>
              <a:rPr lang="en-GB" sz="1600" dirty="0"/>
              <a:t> Available at: </a:t>
            </a:r>
            <a:r>
              <a:rPr lang="en-GB" sz="1600" dirty="0">
                <a:hlinkClick r:id="rId9"/>
              </a:rPr>
              <a:t>Tackling non-consensual intimate image abuse</a:t>
            </a:r>
            <a:r>
              <a:rPr lang="en-GB" sz="1600" dirty="0"/>
              <a:t> (Accessed: 06.01.2026).</a:t>
            </a:r>
          </a:p>
          <a:p>
            <a:r>
              <a:rPr lang="en-GB" sz="1600" i="0" dirty="0">
                <a:solidFill>
                  <a:srgbClr val="242936"/>
                </a:solidFill>
                <a:effectLst/>
              </a:rPr>
              <a:t>Vulnerability &amp; Policing Futures Research Centre (2025) </a:t>
            </a:r>
            <a:r>
              <a:rPr lang="en-GB" sz="1600" i="1" dirty="0">
                <a:solidFill>
                  <a:srgbClr val="242936"/>
                </a:solidFill>
                <a:effectLst/>
              </a:rPr>
              <a:t>Reducing barriers to reporting sexual harassment through enhanced police procedural justice for racially minoritised young women</a:t>
            </a:r>
            <a:r>
              <a:rPr lang="en-GB" sz="1600" i="1" dirty="0">
                <a:solidFill>
                  <a:srgbClr val="242936"/>
                </a:solidFill>
              </a:rPr>
              <a:t>.</a:t>
            </a:r>
            <a:r>
              <a:rPr lang="en-GB" sz="1600" dirty="0">
                <a:solidFill>
                  <a:srgbClr val="242936"/>
                </a:solidFill>
              </a:rPr>
              <a:t> Available at: </a:t>
            </a:r>
            <a:r>
              <a:rPr lang="en-GB" sz="1600" dirty="0">
                <a:hlinkClick r:id="rId10"/>
              </a:rPr>
              <a:t>Reducing barriers to reporting sexual harassment</a:t>
            </a:r>
            <a:r>
              <a:rPr lang="en-GB" sz="1600" dirty="0"/>
              <a:t> (</a:t>
            </a:r>
            <a:r>
              <a:rPr lang="en-GB" sz="1600" dirty="0" err="1"/>
              <a:t>Accesed</a:t>
            </a:r>
            <a:r>
              <a:rPr lang="en-GB" sz="1600" dirty="0"/>
              <a:t>: 07.01.2026)</a:t>
            </a:r>
            <a:endParaRPr lang="en-GB" sz="1600" i="0" dirty="0">
              <a:solidFill>
                <a:srgbClr val="24293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25589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7558</TotalTime>
  <Words>2999</Words>
  <Application>Microsoft Office PowerPoint</Application>
  <PresentationFormat>Widescreen</PresentationFormat>
  <Paragraphs>203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Abadi</vt:lpstr>
      <vt:lpstr>Aptos</vt:lpstr>
      <vt:lpstr>Aptos Display</vt:lpstr>
      <vt:lpstr>Arial</vt:lpstr>
      <vt:lpstr>Wingdings</vt:lpstr>
      <vt:lpstr>Office Theme</vt:lpstr>
      <vt:lpstr>Policing Sexual Violence  in a Digital Age</vt:lpstr>
      <vt:lpstr>INTRODUCTION &amp; OBJECTIVES</vt:lpstr>
      <vt:lpstr> Definition Sexual Violence</vt:lpstr>
      <vt:lpstr>Definition  Technology‑Facilitated Abuse</vt:lpstr>
      <vt:lpstr>Prevalence of SEXUAL Violence Faced by Women and Girls</vt:lpstr>
      <vt:lpstr>Key Statistics  &amp;  Data Highlights </vt:lpstr>
      <vt:lpstr>Current Policing Landscape</vt:lpstr>
      <vt:lpstr>Digital Capability &amp; Technology‑Facilitated Abuse</vt:lpstr>
      <vt:lpstr>Key Gaps and Challenges</vt:lpstr>
      <vt:lpstr>The Matthew Falder Case  </vt:lpstr>
      <vt:lpstr>Assessment of UK Policing Response  </vt:lpstr>
      <vt:lpstr>Essential Systemic Reforms for Improvement  </vt:lpstr>
      <vt:lpstr> Strengthening Multy - Agency Collaboration &amp; Support Services 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BUNICA</dc:creator>
  <cp:lastModifiedBy>ELEONORA BUNICA</cp:lastModifiedBy>
  <cp:revision>1</cp:revision>
  <dcterms:created xsi:type="dcterms:W3CDTF">2026-01-02T10:53:00Z</dcterms:created>
  <dcterms:modified xsi:type="dcterms:W3CDTF">2026-01-09T17:08:36Z</dcterms:modified>
</cp:coreProperties>
</file>