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5" r:id="rId1"/>
  </p:sldMasterIdLst>
  <p:notesMasterIdLst>
    <p:notesMasterId r:id="rId20"/>
  </p:notesMasterIdLst>
  <p:sldIdLst>
    <p:sldId id="304" r:id="rId2"/>
    <p:sldId id="305" r:id="rId3"/>
    <p:sldId id="306" r:id="rId4"/>
    <p:sldId id="307" r:id="rId5"/>
    <p:sldId id="308" r:id="rId6"/>
    <p:sldId id="309" r:id="rId7"/>
    <p:sldId id="311" r:id="rId8"/>
    <p:sldId id="313" r:id="rId9"/>
    <p:sldId id="314" r:id="rId10"/>
    <p:sldId id="323" r:id="rId11"/>
    <p:sldId id="315" r:id="rId12"/>
    <p:sldId id="316" r:id="rId13"/>
    <p:sldId id="322" r:id="rId14"/>
    <p:sldId id="317" r:id="rId15"/>
    <p:sldId id="318" r:id="rId16"/>
    <p:sldId id="324" r:id="rId17"/>
    <p:sldId id="319" r:id="rId18"/>
    <p:sldId id="320" r:id="rId19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0066FF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52" autoAdjust="0"/>
    <p:restoredTop sz="56194" autoAdjust="0"/>
  </p:normalViewPr>
  <p:slideViewPr>
    <p:cSldViewPr>
      <p:cViewPr varScale="1">
        <p:scale>
          <a:sx n="42" d="100"/>
          <a:sy n="42" d="100"/>
        </p:scale>
        <p:origin x="1386" y="4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53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717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17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0B276919-2D15-42FB-A135-DE3A09C717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330870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smtClean="0">
              <a:latin typeface="Arial" panose="020B0604020202020204" pitchFamily="34" charset="0"/>
            </a:endParaRPr>
          </a:p>
          <a:p>
            <a:endParaRPr lang="cy-GB" altLang="cy-GB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50348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smtClean="0">
              <a:latin typeface="Arial" panose="020B0604020202020204" pitchFamily="34" charset="0"/>
            </a:endParaRPr>
          </a:p>
          <a:p>
            <a:endParaRPr lang="cy-GB" altLang="cy-GB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538665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smtClean="0">
              <a:latin typeface="Arial" panose="020B0604020202020204" pitchFamily="34" charset="0"/>
            </a:endParaRPr>
          </a:p>
          <a:p>
            <a:endParaRPr lang="cy-GB" altLang="cy-GB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434724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 smtClean="0">
              <a:latin typeface="Arial" panose="020B0604020202020204" pitchFamily="34" charset="0"/>
            </a:endParaRPr>
          </a:p>
          <a:p>
            <a:endParaRPr lang="cy-GB" altLang="cy-GB" dirty="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653374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560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</a:endParaRPr>
          </a:p>
        </p:txBody>
      </p:sp>
      <p:sp>
        <p:nvSpPr>
          <p:cNvPr id="2560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9BEF98E9-19F9-48DD-9D4C-1892EFFD02E8}" type="slidenum">
              <a:rPr lang="en-GB" altLang="en-US" smtClean="0"/>
              <a:pPr/>
              <a:t>5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09161421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 smtClean="0">
              <a:latin typeface="Arial" panose="020B0604020202020204" pitchFamily="34" charset="0"/>
            </a:endParaRPr>
          </a:p>
        </p:txBody>
      </p:sp>
      <p:sp>
        <p:nvSpPr>
          <p:cNvPr id="276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53FE02DE-73D7-42BD-BC49-6CF97BA900A1}" type="slidenum">
              <a:rPr lang="en-GB" altLang="en-US" smtClean="0"/>
              <a:pPr/>
              <a:t>6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82454980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81F6FED5-6B75-421A-B934-146C481219C0}" type="slidenum">
              <a:rPr lang="en-GB" altLang="en-US" smtClean="0"/>
              <a:pPr>
                <a:spcBef>
                  <a:spcPct val="0"/>
                </a:spcBef>
              </a:pPr>
              <a:t>7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4107594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 smtClean="0">
              <a:latin typeface="Arial" panose="020B0604020202020204" pitchFamily="34" charset="0"/>
            </a:endParaRPr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F654782F-A6D2-4C5C-A675-07C169DF7E57}" type="slidenum">
              <a:rPr lang="en-GB" altLang="en-US" smtClean="0"/>
              <a:pPr/>
              <a:t>8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27611121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  <a:defRPr/>
            </a:pPr>
            <a:endParaRPr lang="cy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3332467B-670B-486E-9FC0-210A99221EEF}" type="slidenum">
              <a:rPr lang="en-GB" altLang="en-US" smtClean="0"/>
              <a:pPr>
                <a:spcBef>
                  <a:spcPct val="0"/>
                </a:spcBef>
              </a:pPr>
              <a:t>9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53945651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  <a:defRPr/>
            </a:pPr>
            <a:endParaRPr lang="cy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3332467B-670B-486E-9FC0-210A99221EEF}" type="slidenum">
              <a:rPr lang="en-GB" altLang="en-US" smtClean="0"/>
              <a:pPr>
                <a:spcBef>
                  <a:spcPct val="0"/>
                </a:spcBef>
              </a:pPr>
              <a:t>10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47570500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C40CD034-E78D-4772-932D-E3D60F36F506}" type="slidenum">
              <a:rPr lang="en-GB" altLang="en-US" smtClean="0"/>
              <a:pPr>
                <a:spcBef>
                  <a:spcPct val="0"/>
                </a:spcBef>
              </a:pPr>
              <a:t>11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66257556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 smtClean="0">
              <a:latin typeface="Arial" panose="020B0604020202020204" pitchFamily="34" charset="0"/>
            </a:endParaRPr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A9800A47-FA54-49AA-A73C-AF511F690B4E}" type="slidenum">
              <a:rPr lang="en-GB" altLang="en-US" smtClean="0"/>
              <a:pPr/>
              <a:t>12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425549463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</a:endParaRPr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8181BCBF-17AB-4CE6-A61A-E64E8A7A154F}" type="slidenum">
              <a:rPr lang="en-GB" altLang="en-US" smtClean="0"/>
              <a:pPr/>
              <a:t>14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28782332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 smtClean="0">
              <a:latin typeface="Arial" panose="020B0604020202020204" pitchFamily="34" charset="0"/>
            </a:endParaRPr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565D5EA1-E3DD-417A-A2DE-E8CC7268A9A8}" type="slidenum">
              <a:rPr lang="en-GB" altLang="en-US" smtClean="0"/>
              <a:pPr/>
              <a:t>15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90999396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 smtClean="0">
              <a:latin typeface="Arial" panose="020B0604020202020204" pitchFamily="34" charset="0"/>
            </a:endParaRPr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565D5EA1-E3DD-417A-A2DE-E8CC7268A9A8}" type="slidenum">
              <a:rPr lang="en-GB" altLang="en-US" smtClean="0"/>
              <a:pPr/>
              <a:t>16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99623836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813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</a:endParaRPr>
          </a:p>
        </p:txBody>
      </p:sp>
      <p:sp>
        <p:nvSpPr>
          <p:cNvPr id="4813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D2081720-5648-485C-8AE5-46E5C19217A9}" type="slidenum">
              <a:rPr lang="en-GB" altLang="en-US" smtClean="0"/>
              <a:pPr/>
              <a:t>18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5954963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1EFF8C4D-1FF9-41F4-A9B0-7ACCCD9E2002}" type="datetimeFigureOut">
              <a:rPr lang="en-GB"/>
              <a:pPr>
                <a:defRPr/>
              </a:pPr>
              <a:t>27/04/2018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A5027B03-C412-465D-BC7B-FA1ED8AC3CE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1353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20DC59AB-8590-4FB3-BD1A-5E77AF5A442E}" type="datetimeFigureOut">
              <a:rPr lang="en-GB"/>
              <a:pPr>
                <a:defRPr/>
              </a:pPr>
              <a:t>27/04/2018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B12AABDC-9109-43AC-AA1B-D747B87762B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35359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1ADCA7E5-5F77-4FBA-BBB0-9664B212D98C}" type="datetimeFigureOut">
              <a:rPr lang="en-GB"/>
              <a:pPr>
                <a:defRPr/>
              </a:pPr>
              <a:t>27/04/2018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9C999E8E-C0F8-48BA-B950-F154459D9CD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2859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5BB018A1-E712-438C-BC29-A975230D7645}" type="datetimeFigureOut">
              <a:rPr lang="en-GB"/>
              <a:pPr>
                <a:defRPr/>
              </a:pPr>
              <a:t>27/04/2018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4B1128A1-A5A4-4AAA-A095-6D222B7058A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1964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A5A547BB-8159-422C-896D-07441E70BC63}" type="datetimeFigureOut">
              <a:rPr lang="en-GB"/>
              <a:pPr>
                <a:defRPr/>
              </a:pPr>
              <a:t>27/04/2018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DAFBF0D4-5ABC-462D-A304-49B2392EBBD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16354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9D0BC89C-23F4-430B-B869-B55251968482}" type="datetimeFigureOut">
              <a:rPr lang="en-GB"/>
              <a:pPr>
                <a:defRPr/>
              </a:pPr>
              <a:t>27/04/2018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ED5E596C-B9F0-42E0-9F84-593A43A696F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80064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8C40798B-1C8D-4C7C-AB44-5A4BF796868E}" type="datetimeFigureOut">
              <a:rPr lang="en-GB"/>
              <a:pPr>
                <a:defRPr/>
              </a:pPr>
              <a:t>27/04/2018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B71E772F-79A2-49A3-899F-F1D79BAD351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34106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071478E5-895E-466D-A8BB-6F12345761B7}" type="datetimeFigureOut">
              <a:rPr lang="en-GB"/>
              <a:pPr>
                <a:defRPr/>
              </a:pPr>
              <a:t>27/04/2018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F058F56E-7CBD-42C3-8E77-C0E91394514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70914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852D757C-1B87-4554-85FC-1A0A1D47C347}" type="datetimeFigureOut">
              <a:rPr lang="en-GB"/>
              <a:pPr>
                <a:defRPr/>
              </a:pPr>
              <a:t>27/04/2018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40C15991-17D4-44F2-9825-7A7F1AA79C4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94115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59CB56F4-5E68-45D9-B968-90AD10DC7031}" type="datetimeFigureOut">
              <a:rPr lang="en-GB"/>
              <a:pPr>
                <a:defRPr/>
              </a:pPr>
              <a:t>27/04/2018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02960DB4-25E4-4725-82D8-958016AD687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9054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7EF13AAD-EAED-4E00-BD6A-AF0C1F680DBF}" type="datetimeFigureOut">
              <a:rPr lang="en-GB"/>
              <a:pPr>
                <a:defRPr/>
              </a:pPr>
              <a:t>27/04/2018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DA767813-DFBC-4AAC-968F-F7D228D12D7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96717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41148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solidFill>
                  <a:srgbClr val="1F497D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solidFill>
                  <a:srgbClr val="1F497D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solidFill>
                  <a:srgbClr val="1F497D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3FA286B7-D296-45DB-807F-A005E9F67EA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17279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85800" y="19812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685800" y="41148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8200" y="41148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solidFill>
                  <a:srgbClr val="1F497D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solidFill>
                  <a:srgbClr val="1F497D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solidFill>
                  <a:srgbClr val="1F497D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DF22E0FB-B93E-40C5-8743-0A1D5261EE5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04347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55E5BF04-DF5B-4D85-BD3D-6A9B2E46FDDC}" type="datetimeFigureOut">
              <a:rPr lang="en-GB"/>
              <a:pPr>
                <a:defRPr/>
              </a:pPr>
              <a:t>27/04/2018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3814C870-0CA1-41FB-B8D2-C725342C99CB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8" r:id="rId1"/>
    <p:sldLayoutId id="2147483759" r:id="rId2"/>
    <p:sldLayoutId id="2147483760" r:id="rId3"/>
    <p:sldLayoutId id="2147483761" r:id="rId4"/>
    <p:sldLayoutId id="2147483762" r:id="rId5"/>
    <p:sldLayoutId id="2147483763" r:id="rId6"/>
    <p:sldLayoutId id="2147483764" r:id="rId7"/>
    <p:sldLayoutId id="2147483765" r:id="rId8"/>
    <p:sldLayoutId id="2147483766" r:id="rId9"/>
    <p:sldLayoutId id="2147483767" r:id="rId10"/>
    <p:sldLayoutId id="2147483768" r:id="rId11"/>
    <p:sldLayoutId id="2147483769" r:id="rId12"/>
    <p:sldLayoutId id="2147483770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MKfzDZPTdW4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U6zutYhCX4Q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skyboundtherapies.co.uk/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cPcRz1s80y8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Y5L6d6AHQ3Q&amp;list=PLtDnuwLxr4B-Lh8vw_2SwBcF36_QIgAr-&amp;index=2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37"/>
          </a:xfrm>
        </p:spPr>
        <p:txBody>
          <a:bodyPr/>
          <a:lstStyle/>
          <a:p>
            <a:pPr eaLnBrk="1" hangingPunct="1"/>
            <a:endParaRPr lang="cy-GB" altLang="en-US" sz="40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457200" y="1773238"/>
            <a:ext cx="4038600" cy="3816350"/>
          </a:xfrm>
        </p:spPr>
        <p:txBody>
          <a:bodyPr rtlCol="0">
            <a:normAutofit/>
          </a:bodyPr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cy-GB" sz="3600" b="1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Cefnogi plant ar y  Sbectrwm Awtistiaeth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sz="2000" kern="0" dirty="0" smtClean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sz="2000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sz="2000" kern="0" dirty="0" smtClean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</p:txBody>
      </p:sp>
      <p:sp>
        <p:nvSpPr>
          <p:cNvPr id="4100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4648200" y="1773238"/>
            <a:ext cx="4038600" cy="4924425"/>
          </a:xfrm>
        </p:spPr>
        <p:txBody>
          <a:bodyPr rtlCol="0">
            <a:normAutofit/>
          </a:bodyPr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3600" b="1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Supporting children on the Autistic Spectrum</a:t>
            </a:r>
            <a:endParaRPr lang="en-GB" sz="3600" b="1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sz="2000" kern="0" dirty="0" smtClean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sz="3200" dirty="0" smtClean="0">
                <a:latin typeface="Lucida Sans" panose="020B0602030504020204" pitchFamily="34" charset="0"/>
              </a:rPr>
              <a:t>Cynnwys y ddarlith</a:t>
            </a:r>
            <a:br>
              <a:rPr lang="cy-GB" sz="3200" dirty="0" smtClean="0">
                <a:latin typeface="Lucida Sans" panose="020B0602030504020204" pitchFamily="34" charset="0"/>
              </a:rPr>
            </a:br>
            <a:r>
              <a:rPr lang="cy-GB" sz="32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Content of lecture</a:t>
            </a:r>
            <a:endParaRPr lang="cy-GB" sz="32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457200" y="1196975"/>
            <a:ext cx="4038600" cy="4392613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sz="2400" dirty="0" smtClean="0">
                <a:latin typeface="Lucida Sans" panose="020B0602040502020204" pitchFamily="34" charset="0"/>
              </a:rPr>
              <a:t>Diffiniad</a:t>
            </a:r>
            <a:endParaRPr lang="cy-GB" sz="2400" dirty="0">
              <a:latin typeface="Lucida Sans" panose="020B0602040502020204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400" dirty="0">
                <a:latin typeface="Lucida Sans" panose="020B0602040502020204" pitchFamily="34" charset="0"/>
              </a:rPr>
              <a:t>Nodweddion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400" dirty="0">
                <a:latin typeface="Lucida Sans" panose="020B0602040502020204" pitchFamily="34" charset="0"/>
              </a:rPr>
              <a:t>Symptomau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400" dirty="0">
                <a:latin typeface="Lucida Sans" panose="020B0602040502020204" pitchFamily="34" charset="0"/>
              </a:rPr>
              <a:t>Diagnosis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400" dirty="0">
                <a:latin typeface="Lucida Sans" panose="020B0602040502020204" pitchFamily="34" charset="0"/>
              </a:rPr>
              <a:t>Ymchwil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400" dirty="0">
                <a:latin typeface="Lucida Sans" panose="020B0602040502020204" pitchFamily="34" charset="0"/>
              </a:rPr>
              <a:t>Goblygiadau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400" dirty="0">
                <a:latin typeface="Lucida Sans" panose="020B0602040502020204" pitchFamily="34" charset="0"/>
              </a:rPr>
              <a:t>Arfer cynhwysol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400" dirty="0">
                <a:latin typeface="Lucida Sans" panose="020B0602040502020204" pitchFamily="34" charset="0"/>
              </a:rPr>
              <a:t>Trafodaeth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400" dirty="0">
                <a:latin typeface="Lucida Sans" panose="020B0602040502020204" pitchFamily="34" charset="0"/>
              </a:rPr>
              <a:t>Darllen pellach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sz="2000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sz="2000" kern="0" dirty="0" smtClean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</p:txBody>
      </p:sp>
      <p:sp>
        <p:nvSpPr>
          <p:cNvPr id="4100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4648200" y="1196975"/>
            <a:ext cx="4038600" cy="5500688"/>
          </a:xfrm>
        </p:spPr>
        <p:txBody>
          <a:bodyPr rtlCol="0">
            <a:normAutofit/>
          </a:bodyPr>
          <a:lstStyle/>
          <a:p>
            <a:pPr>
              <a:buFontTx/>
              <a:buChar char="•"/>
              <a:defRPr/>
            </a:pPr>
            <a:r>
              <a:rPr lang="en-GB" sz="2400" kern="0" dirty="0">
                <a:solidFill>
                  <a:srgbClr val="0000FF"/>
                </a:solidFill>
                <a:latin typeface="Lucida Sans" panose="020B0602040502020204" pitchFamily="34" charset="0"/>
                <a:ea typeface="MS PGothic" pitchFamily="34" charset="-128"/>
              </a:rPr>
              <a:t>Definition</a:t>
            </a:r>
          </a:p>
          <a:p>
            <a:pPr>
              <a:buFontTx/>
              <a:buChar char="•"/>
              <a:defRPr/>
            </a:pPr>
            <a:r>
              <a:rPr lang="en-GB" sz="2400" kern="0" dirty="0">
                <a:solidFill>
                  <a:srgbClr val="0000FF"/>
                </a:solidFill>
                <a:latin typeface="Lucida Sans" panose="020B0602040502020204" pitchFamily="34" charset="0"/>
                <a:ea typeface="MS PGothic" pitchFamily="34" charset="-128"/>
              </a:rPr>
              <a:t>Characteristics</a:t>
            </a:r>
          </a:p>
          <a:p>
            <a:pPr>
              <a:buFontTx/>
              <a:buChar char="•"/>
              <a:defRPr/>
            </a:pPr>
            <a:r>
              <a:rPr lang="en-GB" sz="2400" kern="0" dirty="0">
                <a:solidFill>
                  <a:srgbClr val="0000FF"/>
                </a:solidFill>
                <a:latin typeface="Lucida Sans" panose="020B0602040502020204" pitchFamily="34" charset="0"/>
                <a:ea typeface="MS PGothic" pitchFamily="34" charset="-128"/>
              </a:rPr>
              <a:t>Symptoms</a:t>
            </a:r>
          </a:p>
          <a:p>
            <a:pPr>
              <a:buFontTx/>
              <a:buChar char="•"/>
              <a:defRPr/>
            </a:pPr>
            <a:r>
              <a:rPr lang="en-GB" sz="2400" kern="0" dirty="0">
                <a:solidFill>
                  <a:srgbClr val="0000FF"/>
                </a:solidFill>
                <a:latin typeface="Lucida Sans" panose="020B0602040502020204" pitchFamily="34" charset="0"/>
                <a:ea typeface="MS PGothic" pitchFamily="34" charset="-128"/>
              </a:rPr>
              <a:t>Diagnosis</a:t>
            </a:r>
          </a:p>
          <a:p>
            <a:pPr>
              <a:buFontTx/>
              <a:buChar char="•"/>
              <a:defRPr/>
            </a:pPr>
            <a:r>
              <a:rPr lang="en-GB" sz="2400" kern="0" dirty="0">
                <a:solidFill>
                  <a:srgbClr val="0000FF"/>
                </a:solidFill>
                <a:latin typeface="Lucida Sans" panose="020B0602040502020204" pitchFamily="34" charset="0"/>
                <a:ea typeface="MS PGothic" pitchFamily="34" charset="-128"/>
              </a:rPr>
              <a:t>Research</a:t>
            </a:r>
          </a:p>
          <a:p>
            <a:pPr>
              <a:buFontTx/>
              <a:buChar char="•"/>
              <a:defRPr/>
            </a:pPr>
            <a:r>
              <a:rPr lang="en-GB" sz="2400" kern="0" dirty="0">
                <a:solidFill>
                  <a:srgbClr val="0000FF"/>
                </a:solidFill>
                <a:latin typeface="Lucida Sans" panose="020B0602040502020204" pitchFamily="34" charset="0"/>
                <a:ea typeface="MS PGothic" pitchFamily="34" charset="-128"/>
              </a:rPr>
              <a:t>Implications</a:t>
            </a:r>
          </a:p>
          <a:p>
            <a:pPr>
              <a:buFontTx/>
              <a:buChar char="•"/>
              <a:defRPr/>
            </a:pPr>
            <a:r>
              <a:rPr lang="en-GB" sz="2400" kern="0" dirty="0">
                <a:solidFill>
                  <a:srgbClr val="0000FF"/>
                </a:solidFill>
                <a:latin typeface="Lucida Sans" panose="020B0602040502020204" pitchFamily="34" charset="0"/>
                <a:ea typeface="MS PGothic" pitchFamily="34" charset="-128"/>
              </a:rPr>
              <a:t>Inclusive practice</a:t>
            </a:r>
          </a:p>
          <a:p>
            <a:pPr>
              <a:buFontTx/>
              <a:buChar char="•"/>
              <a:defRPr/>
            </a:pPr>
            <a:r>
              <a:rPr lang="en-GB" sz="2400" kern="0" dirty="0">
                <a:solidFill>
                  <a:srgbClr val="0000FF"/>
                </a:solidFill>
                <a:latin typeface="Lucida Sans" panose="020B0602040502020204" pitchFamily="34" charset="0"/>
                <a:ea typeface="MS PGothic" pitchFamily="34" charset="-128"/>
              </a:rPr>
              <a:t>Discussion</a:t>
            </a:r>
          </a:p>
          <a:p>
            <a:pPr>
              <a:buFontTx/>
              <a:buChar char="•"/>
              <a:defRPr/>
            </a:pPr>
            <a:r>
              <a:rPr lang="en-GB" sz="2400" kern="0" dirty="0">
                <a:solidFill>
                  <a:srgbClr val="0000FF"/>
                </a:solidFill>
                <a:latin typeface="Lucida Sans" panose="020B0602040502020204" pitchFamily="34" charset="0"/>
                <a:ea typeface="MS PGothic" pitchFamily="34" charset="-128"/>
              </a:rPr>
              <a:t>Further reading</a:t>
            </a:r>
            <a:endParaRPr lang="cy-GB" sz="2400" kern="0" dirty="0">
              <a:solidFill>
                <a:srgbClr val="0000FF"/>
              </a:solidFill>
              <a:latin typeface="Lucida Sans" panose="020B0602040502020204" pitchFamily="34" charset="0"/>
              <a:ea typeface="MS PGothic" pitchFamily="34" charset="-128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altLang="cy-GB" sz="2400" dirty="0" smtClean="0">
              <a:latin typeface="Lucida Sans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y-GB" altLang="en-US" sz="3200" smtClean="0">
                <a:latin typeface="Lucida Sans" panose="020B0602030504020204" pitchFamily="34" charset="0"/>
              </a:rPr>
              <a:t>Diffiniad</a:t>
            </a:r>
            <a:br>
              <a:rPr lang="cy-GB" altLang="en-US" sz="3200" smtClean="0">
                <a:latin typeface="Lucida Sans" panose="020B0602030504020204" pitchFamily="34" charset="0"/>
              </a:rPr>
            </a:br>
            <a:r>
              <a:rPr lang="cy-GB" altLang="en-US" sz="3200" smtClean="0">
                <a:solidFill>
                  <a:srgbClr val="0000FF"/>
                </a:solidFill>
                <a:latin typeface="Lucida Sans" panose="020B0602030504020204" pitchFamily="34" charset="0"/>
              </a:rPr>
              <a:t>Definition</a:t>
            </a:r>
          </a:p>
        </p:txBody>
      </p:sp>
      <p:sp>
        <p:nvSpPr>
          <p:cNvPr id="4099" name="Rectangle 4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 rtlCol="0">
            <a:normAutofit/>
          </a:bodyPr>
          <a:lstStyle/>
          <a:p>
            <a:pPr marL="0" indent="0">
              <a:buFont typeface="Arial" panose="020B0604020202020204" pitchFamily="34" charset="0"/>
              <a:buNone/>
              <a:defRPr/>
            </a:pPr>
            <a:endParaRPr lang="cy-GB" sz="2000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sz="2000" kern="0" dirty="0" smtClean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</p:txBody>
      </p:sp>
      <p:sp>
        <p:nvSpPr>
          <p:cNvPr id="20484" name="Rectangle 2"/>
          <p:cNvSpPr>
            <a:spLocks noChangeArrowheads="1"/>
          </p:cNvSpPr>
          <p:nvPr/>
        </p:nvSpPr>
        <p:spPr bwMode="auto">
          <a:xfrm>
            <a:off x="611188" y="1600200"/>
            <a:ext cx="7759700" cy="3540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y-GB" altLang="en-US">
                <a:latin typeface="Lucida Sans" panose="020B0602030504020204" pitchFamily="34" charset="0"/>
              </a:rPr>
              <a:t>“a spectrum disorder,” </a:t>
            </a:r>
          </a:p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cy-GB" altLang="en-US">
                <a:latin typeface="Lucida Sans" panose="020B0602030504020204" pitchFamily="34" charset="0"/>
              </a:rPr>
              <a:t>(Willis, 2009: 98).</a:t>
            </a:r>
          </a:p>
          <a:p>
            <a:pPr algn="r" eaLnBrk="1" hangingPunct="1">
              <a:spcBef>
                <a:spcPct val="0"/>
              </a:spcBef>
              <a:buFontTx/>
              <a:buNone/>
            </a:pPr>
            <a:endParaRPr lang="en-GB" altLang="en-US">
              <a:latin typeface="Lucida Sans" panose="020B0602030504020204" pitchFamily="34" charset="0"/>
            </a:endParaRPr>
          </a:p>
          <a:p>
            <a:pPr algn="just" eaLnBrk="1" hangingPunct="1">
              <a:spcBef>
                <a:spcPct val="0"/>
              </a:spcBef>
              <a:buFontTx/>
              <a:buNone/>
            </a:pPr>
            <a:r>
              <a:rPr lang="en-US" altLang="en-US">
                <a:latin typeface="Lucida Sans" panose="020B0602030504020204" pitchFamily="34" charset="0"/>
              </a:rPr>
              <a:t>“a complex biological disorder that generally lasts throughout a person’s life,”</a:t>
            </a:r>
          </a:p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en-US" altLang="en-US">
                <a:latin typeface="Lucida Sans" panose="020B0602030504020204" pitchFamily="34" charset="0"/>
              </a:rPr>
              <a:t>(Willis, 2009: 98).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pPr eaLnBrk="1" hangingPunct="1"/>
            <a:r>
              <a:rPr lang="en-US" altLang="en-US" sz="2800" smtClean="0">
                <a:latin typeface="Lucida Sans" panose="020B0602030504020204" pitchFamily="34" charset="0"/>
              </a:rPr>
              <a:t>Beth yw Awtistiaeth?</a:t>
            </a:r>
            <a:br>
              <a:rPr lang="en-US" altLang="en-US" sz="2800" smtClean="0">
                <a:latin typeface="Lucida Sans" panose="020B0602030504020204" pitchFamily="34" charset="0"/>
              </a:rPr>
            </a:br>
            <a:r>
              <a:rPr lang="en-US" altLang="en-US" sz="2800" smtClean="0">
                <a:solidFill>
                  <a:srgbClr val="0000FF"/>
                </a:solidFill>
                <a:latin typeface="Lucida Sans" panose="020B0602030504020204" pitchFamily="34" charset="0"/>
              </a:rPr>
              <a:t>What is Autism?</a:t>
            </a:r>
            <a:endParaRPr lang="cy-GB" altLang="en-US" sz="280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457200" y="1196975"/>
            <a:ext cx="4038600" cy="4392613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sz="2600" dirty="0">
                <a:latin typeface="Lucida Sans" panose="020B0602040502020204" pitchFamily="34" charset="0"/>
              </a:rPr>
              <a:t>“anabledd cudd”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600" dirty="0">
                <a:latin typeface="Lucida Sans" panose="020B0602040502020204" pitchFamily="34" charset="0"/>
              </a:rPr>
              <a:t>anabledd datblygiad gydol-oes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600" dirty="0">
                <a:latin typeface="Lucida Sans" panose="020B0602040502020204" pitchFamily="34" charset="0"/>
              </a:rPr>
              <a:t>amrywiaeth o nodweddion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600" dirty="0">
                <a:latin typeface="Lucida Sans" panose="020B0602040502020204" pitchFamily="34" charset="0"/>
              </a:rPr>
              <a:t>“triawd amhariaeth”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600" dirty="0">
                <a:latin typeface="Lucida Sans" panose="020B0602040502020204" pitchFamily="34" charset="0"/>
              </a:rPr>
              <a:t>heriol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sz="2000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sz="2000" kern="0" dirty="0" smtClean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</p:txBody>
      </p:sp>
      <p:sp>
        <p:nvSpPr>
          <p:cNvPr id="4100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4648200" y="1196975"/>
            <a:ext cx="4038600" cy="5500688"/>
          </a:xfrm>
        </p:spPr>
        <p:txBody>
          <a:bodyPr rtlCol="0">
            <a:normAutofit/>
          </a:bodyPr>
          <a:lstStyle/>
          <a:p>
            <a:pPr>
              <a:buFontTx/>
              <a:buChar char="•"/>
              <a:defRPr/>
            </a:pPr>
            <a:r>
              <a:rPr lang="en-US" sz="2600" kern="0" dirty="0">
                <a:solidFill>
                  <a:srgbClr val="0000FF"/>
                </a:solidFill>
                <a:latin typeface="Lucida Sans" panose="020B0602040502020204" pitchFamily="34" charset="0"/>
                <a:ea typeface="MS PGothic" pitchFamily="34" charset="-128"/>
              </a:rPr>
              <a:t>“a hidden disability”</a:t>
            </a:r>
          </a:p>
          <a:p>
            <a:pPr>
              <a:buFontTx/>
              <a:buChar char="•"/>
              <a:defRPr/>
            </a:pPr>
            <a:r>
              <a:rPr lang="en-US" sz="2600" kern="0" dirty="0">
                <a:solidFill>
                  <a:srgbClr val="0000FF"/>
                </a:solidFill>
                <a:latin typeface="Lucida Sans" panose="020B0602040502020204" pitchFamily="34" charset="0"/>
                <a:ea typeface="MS PGothic" pitchFamily="34" charset="-128"/>
              </a:rPr>
              <a:t>a life-long disability</a:t>
            </a:r>
          </a:p>
          <a:p>
            <a:pPr>
              <a:buFontTx/>
              <a:buChar char="•"/>
              <a:defRPr/>
            </a:pPr>
            <a:r>
              <a:rPr lang="en-US" sz="2600" kern="0" dirty="0">
                <a:solidFill>
                  <a:srgbClr val="0000FF"/>
                </a:solidFill>
                <a:latin typeface="Lucida Sans" panose="020B0602040502020204" pitchFamily="34" charset="0"/>
                <a:ea typeface="MS PGothic" pitchFamily="34" charset="-128"/>
              </a:rPr>
              <a:t>a range of characteristics</a:t>
            </a:r>
          </a:p>
          <a:p>
            <a:pPr>
              <a:buFontTx/>
              <a:buChar char="•"/>
              <a:defRPr/>
            </a:pPr>
            <a:r>
              <a:rPr lang="en-US" sz="2600" kern="0" dirty="0">
                <a:solidFill>
                  <a:srgbClr val="0000FF"/>
                </a:solidFill>
                <a:latin typeface="Lucida Sans" panose="020B0602040502020204" pitchFamily="34" charset="0"/>
                <a:ea typeface="MS PGothic" pitchFamily="34" charset="-128"/>
              </a:rPr>
              <a:t>“a triad of impairments”</a:t>
            </a:r>
          </a:p>
          <a:p>
            <a:pPr>
              <a:buFontTx/>
              <a:buChar char="•"/>
              <a:defRPr/>
            </a:pPr>
            <a:r>
              <a:rPr lang="en-US" sz="2600" kern="0" dirty="0">
                <a:solidFill>
                  <a:srgbClr val="0000FF"/>
                </a:solidFill>
                <a:latin typeface="Lucida Sans" panose="020B0602040502020204" pitchFamily="34" charset="0"/>
                <a:ea typeface="MS PGothic" pitchFamily="34" charset="-128"/>
              </a:rPr>
              <a:t>challenging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altLang="cy-GB" sz="2400" dirty="0" smtClean="0">
              <a:latin typeface="Lucida Sans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altLang="cy-GB" sz="2400" dirty="0" smtClean="0">
              <a:latin typeface="Lucida Sans" pitchFamily="34" charset="0"/>
            </a:endParaRPr>
          </a:p>
          <a:p>
            <a:pPr marL="0" indent="0" algn="r">
              <a:buFont typeface="Arial" panose="020B0604020202020204" pitchFamily="34" charset="0"/>
              <a:buNone/>
              <a:defRPr/>
            </a:pPr>
            <a:r>
              <a:rPr lang="cy-GB" altLang="cy-GB" sz="1800" dirty="0">
                <a:latin typeface="Lucida Sans" pitchFamily="34" charset="0"/>
              </a:rPr>
              <a:t>(Plimley et al., 2007; Willis, 2009)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altLang="cy-GB" sz="1800" dirty="0" smtClean="0">
              <a:latin typeface="Lucida Sans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y-GB" altLang="cy-GB" sz="3200" smtClean="0">
                <a:latin typeface="Lucida Sans" panose="020B0602030504020204" pitchFamily="34" charset="0"/>
              </a:rPr>
              <a:t>Symptomau              </a:t>
            </a:r>
            <a:r>
              <a:rPr lang="cy-GB" altLang="cy-GB" sz="3200" smtClean="0">
                <a:solidFill>
                  <a:srgbClr val="0000FF"/>
                </a:solidFill>
                <a:latin typeface="Lucida Sans" panose="020B0602030504020204" pitchFamily="34" charset="0"/>
              </a:rPr>
              <a:t>Symptoms</a:t>
            </a:r>
            <a:endParaRPr lang="en-US" altLang="en-US" sz="3200" smtClean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89388"/>
          </a:xfrm>
        </p:spPr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err="1">
                <a:latin typeface="Lucida Sans" panose="020B0602030504020204" pitchFamily="34" charset="0"/>
              </a:rPr>
              <a:t>rhyngweithio</a:t>
            </a:r>
            <a:r>
              <a:rPr lang="en-US" dirty="0">
                <a:latin typeface="Lucida Sans" panose="020B0602030504020204" pitchFamily="34" charset="0"/>
              </a:rPr>
              <a:t> </a:t>
            </a:r>
            <a:r>
              <a:rPr lang="en-US" dirty="0" err="1">
                <a:latin typeface="Lucida Sans" panose="020B0602030504020204" pitchFamily="34" charset="0"/>
              </a:rPr>
              <a:t>cymdeithasol</a:t>
            </a:r>
            <a:r>
              <a:rPr lang="en-US" dirty="0">
                <a:latin typeface="Lucida Sans" panose="020B0602030504020204" pitchFamily="34" charset="0"/>
              </a:rPr>
              <a:t> </a:t>
            </a:r>
            <a:r>
              <a:rPr lang="en-US" dirty="0" err="1">
                <a:latin typeface="Lucida Sans" panose="020B0602030504020204" pitchFamily="34" charset="0"/>
              </a:rPr>
              <a:t>ataliedig</a:t>
            </a:r>
            <a:endParaRPr lang="en-US" dirty="0">
              <a:latin typeface="Lucida Sans" panose="020B0602030504020204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dirty="0" err="1">
                <a:latin typeface="Lucida Sans" panose="020B0602030504020204" pitchFamily="34" charset="0"/>
              </a:rPr>
              <a:t>oediad</a:t>
            </a:r>
            <a:r>
              <a:rPr lang="en-US" dirty="0">
                <a:latin typeface="Lucida Sans" panose="020B0602030504020204" pitchFamily="34" charset="0"/>
              </a:rPr>
              <a:t> </a:t>
            </a:r>
            <a:r>
              <a:rPr lang="en-US" dirty="0" err="1">
                <a:latin typeface="Lucida Sans" panose="020B0602030504020204" pitchFamily="34" charset="0"/>
              </a:rPr>
              <a:t>cyfathrebu</a:t>
            </a:r>
            <a:endParaRPr lang="en-US" dirty="0">
              <a:latin typeface="Lucida Sans" panose="020B0602030504020204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dirty="0" err="1">
                <a:latin typeface="Lucida Sans" panose="020B0602030504020204" pitchFamily="34" charset="0"/>
              </a:rPr>
              <a:t>ymddygiad</a:t>
            </a:r>
            <a:r>
              <a:rPr lang="en-US" dirty="0">
                <a:latin typeface="Lucida Sans" panose="020B0602030504020204" pitchFamily="34" charset="0"/>
              </a:rPr>
              <a:t> </a:t>
            </a:r>
            <a:r>
              <a:rPr lang="en-US" dirty="0" err="1">
                <a:latin typeface="Lucida Sans" panose="020B0602030504020204" pitchFamily="34" charset="0"/>
              </a:rPr>
              <a:t>ystrydebol</a:t>
            </a:r>
            <a:endParaRPr lang="en-US" dirty="0">
              <a:latin typeface="Lucida Sans" panose="020B0602030504020204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dirty="0" err="1">
                <a:latin typeface="Lucida Sans" panose="020B0602030504020204" pitchFamily="34" charset="0"/>
              </a:rPr>
              <a:t>hoffi</a:t>
            </a:r>
            <a:r>
              <a:rPr lang="en-US" dirty="0">
                <a:latin typeface="Lucida Sans" panose="020B0602030504020204" pitchFamily="34" charset="0"/>
              </a:rPr>
              <a:t> </a:t>
            </a:r>
            <a:r>
              <a:rPr lang="en-US" dirty="0" err="1">
                <a:latin typeface="Lucida Sans" panose="020B0602030504020204" pitchFamily="34" charset="0"/>
              </a:rPr>
              <a:t>arfer</a:t>
            </a:r>
            <a:endParaRPr lang="en-US" dirty="0">
              <a:latin typeface="Lucida Sans" panose="020B0602030504020204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dirty="0" err="1">
                <a:latin typeface="Lucida Sans" panose="020B0602030504020204" pitchFamily="34" charset="0"/>
              </a:rPr>
              <a:t>symudiadau</a:t>
            </a:r>
            <a:r>
              <a:rPr lang="en-US" dirty="0">
                <a:latin typeface="Lucida Sans" panose="020B0602030504020204" pitchFamily="34" charset="0"/>
              </a:rPr>
              <a:t> </a:t>
            </a:r>
            <a:r>
              <a:rPr lang="en-US" dirty="0" err="1" smtClean="0">
                <a:latin typeface="Lucida Sans" panose="020B0602030504020204" pitchFamily="34" charset="0"/>
              </a:rPr>
              <a:t>ailadroddus</a:t>
            </a:r>
            <a:endParaRPr lang="en-US" dirty="0" smtClean="0">
              <a:latin typeface="Lucida Sans" panose="020B0602030504020204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dirty="0" smtClean="0">
                <a:latin typeface="Lucida Sans" panose="020B0602030504020204" pitchFamily="34" charset="0"/>
                <a:hlinkClick r:id="rId3"/>
              </a:rPr>
              <a:t>Autism Characteristics - YouTube</a:t>
            </a:r>
            <a:endParaRPr lang="en-US" dirty="0">
              <a:latin typeface="Lucida Sans" panose="020B0602030504020204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89388"/>
          </a:xfrm>
        </p:spPr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delay in social interaction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delay in communication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stereotypical </a:t>
            </a:r>
            <a:r>
              <a:rPr lang="en-US" dirty="0" err="1">
                <a:solidFill>
                  <a:srgbClr val="0000FF"/>
                </a:solidFill>
                <a:latin typeface="Lucida Sans" panose="020B0602030504020204" pitchFamily="34" charset="0"/>
              </a:rPr>
              <a:t>behaviour</a:t>
            </a:r>
            <a:endParaRPr 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need for routine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repetition of motor movements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100" dirty="0">
                <a:solidFill>
                  <a:srgbClr val="0000FF"/>
                </a:solidFill>
                <a:latin typeface="Lucida Sans" panose="020B0602030504020204" pitchFamily="34" charset="0"/>
              </a:rPr>
              <a:t>(Frederickson and Cline, 2009; </a:t>
            </a:r>
            <a:r>
              <a:rPr lang="en-US" sz="2100" dirty="0" err="1">
                <a:solidFill>
                  <a:srgbClr val="0000FF"/>
                </a:solidFill>
                <a:latin typeface="Lucida Sans" panose="020B0602030504020204" pitchFamily="34" charset="0"/>
              </a:rPr>
              <a:t>Plimley</a:t>
            </a:r>
            <a:r>
              <a:rPr lang="en-US" sz="2100" dirty="0">
                <a:solidFill>
                  <a:srgbClr val="0000FF"/>
                </a:solidFill>
                <a:latin typeface="Lucida Sans" panose="020B0602030504020204" pitchFamily="34" charset="0"/>
              </a:rPr>
              <a:t> et al., 2007; Willis, 2009)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pPr eaLnBrk="1" hangingPunct="1"/>
            <a:r>
              <a:rPr lang="cy-GB" altLang="cy-GB" sz="3200" dirty="0" smtClean="0">
                <a:latin typeface="Lucida Sans" panose="020B0602030504020204" pitchFamily="34" charset="0"/>
              </a:rPr>
              <a:t>Cyffredinrwydd a Diagnosis</a:t>
            </a:r>
            <a:br>
              <a:rPr lang="cy-GB" altLang="cy-GB" sz="3200" dirty="0" smtClean="0">
                <a:latin typeface="Lucida Sans" panose="020B0602030504020204" pitchFamily="34" charset="0"/>
              </a:rPr>
            </a:br>
            <a:r>
              <a:rPr lang="cy-GB" altLang="cy-GB" sz="32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Prevalence and Diagnosis</a:t>
            </a:r>
            <a:endParaRPr lang="en-US" altLang="en-US" sz="3200" dirty="0" smtClean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124744"/>
            <a:ext cx="4316288" cy="4464844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sz="2200" dirty="0">
                <a:latin typeface="Lucida Sans" panose="020B0602030504020204" pitchFamily="34" charset="0"/>
              </a:rPr>
              <a:t>Yn fwy cyffredin mewn bechgyn na merched (</a:t>
            </a:r>
            <a:r>
              <a:rPr lang="cy-GB" sz="2200" dirty="0" smtClean="0">
                <a:latin typeface="Lucida Sans" panose="020B0602030504020204" pitchFamily="34" charset="0"/>
              </a:rPr>
              <a:t>4:1)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200" dirty="0" smtClean="0">
                <a:latin typeface="Lucida Sans" panose="020B0602030504020204" pitchFamily="34" charset="0"/>
              </a:rPr>
              <a:t>Credir </a:t>
            </a:r>
            <a:r>
              <a:rPr lang="cy-GB" sz="2200" dirty="0">
                <a:latin typeface="Lucida Sans" panose="020B0602030504020204" pitchFamily="34" charset="0"/>
              </a:rPr>
              <a:t>i ddechrau cyn 3 </a:t>
            </a:r>
            <a:r>
              <a:rPr lang="cy-GB" sz="2200" dirty="0" smtClean="0">
                <a:latin typeface="Lucida Sans" panose="020B0602030504020204" pitchFamily="34" charset="0"/>
              </a:rPr>
              <a:t>oed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200" dirty="0" smtClean="0">
                <a:latin typeface="Lucida Sans" panose="020B0602030504020204" pitchFamily="34" charset="0"/>
              </a:rPr>
              <a:t>Gellir </a:t>
            </a:r>
            <a:r>
              <a:rPr lang="cy-GB" sz="2200" dirty="0">
                <a:latin typeface="Lucida Sans" panose="020B0602030504020204" pitchFamily="34" charset="0"/>
              </a:rPr>
              <a:t>ei ddiagnosio o 2 flynedd </a:t>
            </a:r>
            <a:endParaRPr lang="cy-GB" sz="2200" dirty="0" smtClean="0">
              <a:latin typeface="Lucida Sans" panose="020B0602030504020204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200" dirty="0" smtClean="0">
                <a:latin typeface="Lucida Sans" panose="020B0602030504020204" pitchFamily="34" charset="0"/>
              </a:rPr>
              <a:t>Fodd </a:t>
            </a:r>
            <a:r>
              <a:rPr lang="cy-GB" sz="2200" dirty="0">
                <a:latin typeface="Lucida Sans" panose="020B0602030504020204" pitchFamily="34" charset="0"/>
              </a:rPr>
              <a:t>bynnag, gellir nodi nodweddion yn </a:t>
            </a:r>
            <a:r>
              <a:rPr lang="cy-GB" sz="2200" dirty="0" smtClean="0">
                <a:latin typeface="Lucida Sans" panose="020B0602030504020204" pitchFamily="34" charset="0"/>
              </a:rPr>
              <a:t>gynharach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200" dirty="0" smtClean="0">
                <a:latin typeface="Lucida Sans" panose="020B0602030504020204" pitchFamily="34" charset="0"/>
              </a:rPr>
              <a:t>M-CHAT </a:t>
            </a:r>
            <a:r>
              <a:rPr lang="cy-GB" sz="2200" dirty="0">
                <a:latin typeface="Lucida Sans" panose="020B0602030504020204" pitchFamily="34" charset="0"/>
              </a:rPr>
              <a:t>- Rhestr Wirio Addasedig ar gyfer Awtistiaeth mewn Plant Bach </a:t>
            </a:r>
            <a:endParaRPr lang="cy-GB" sz="2200" dirty="0" smtClean="0">
              <a:latin typeface="Lucida Sans" panose="020B0602030504020204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200" dirty="0" smtClean="0">
                <a:latin typeface="Lucida Sans" panose="020B0602030504020204" pitchFamily="34" charset="0"/>
              </a:rPr>
              <a:t>Cyfeiriad</a:t>
            </a:r>
            <a:endParaRPr lang="en-US" sz="2200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124744"/>
            <a:ext cx="4316288" cy="4464844"/>
          </a:xfrm>
        </p:spPr>
        <p:txBody>
          <a:bodyPr rtlCol="0">
            <a:normAutofit fontScale="85000" lnSpcReduction="10000"/>
          </a:bodyPr>
          <a:lstStyle/>
          <a:p>
            <a:r>
              <a:rPr lang="en-US" alt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More common in boys than girls (4:1)</a:t>
            </a:r>
          </a:p>
          <a:p>
            <a:r>
              <a:rPr lang="en-US" alt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Believed </a:t>
            </a:r>
            <a:r>
              <a:rPr lang="en-US" alt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to start before 3 years of </a:t>
            </a:r>
            <a:r>
              <a:rPr lang="en-US" alt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age</a:t>
            </a:r>
          </a:p>
          <a:p>
            <a:r>
              <a:rPr lang="en-GB" alt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Can be diagnosed from 2 years</a:t>
            </a:r>
          </a:p>
          <a:p>
            <a:r>
              <a:rPr lang="en-GB" alt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However, characteristics may be identified earlier</a:t>
            </a:r>
          </a:p>
          <a:p>
            <a:r>
              <a:rPr lang="en-GB" alt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M-CHAT – Modified Checklist for Autism in Toddlers</a:t>
            </a:r>
          </a:p>
          <a:p>
            <a:r>
              <a:rPr lang="en-GB" alt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Referral</a:t>
            </a:r>
            <a:endParaRPr lang="en-US" altLang="en-US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en-US" dirty="0">
              <a:latin typeface="Lucida Sans" panose="020B0602030504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4"/>
          <p:cNvSpPr>
            <a:spLocks noGrp="1"/>
          </p:cNvSpPr>
          <p:nvPr>
            <p:ph type="title"/>
          </p:nvPr>
        </p:nvSpPr>
        <p:spPr>
          <a:xfrm>
            <a:off x="685800" y="404813"/>
            <a:ext cx="7772400" cy="792162"/>
          </a:xfrm>
        </p:spPr>
        <p:txBody>
          <a:bodyPr/>
          <a:lstStyle/>
          <a:p>
            <a:pPr eaLnBrk="1" hangingPunct="1"/>
            <a:endParaRPr lang="cy-GB" altLang="en-US" sz="3200" dirty="0" smtClean="0">
              <a:latin typeface="Lucida Sans" panose="020B0602030504020204" pitchFamily="34" charset="0"/>
            </a:endParaRPr>
          </a:p>
        </p:txBody>
      </p:sp>
      <p:pic>
        <p:nvPicPr>
          <p:cNvPr id="28675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1188" y="1196975"/>
            <a:ext cx="7921625" cy="4392613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8676" name="Rectangle 7"/>
          <p:cNvSpPr>
            <a:spLocks noChangeArrowheads="1"/>
          </p:cNvSpPr>
          <p:nvPr/>
        </p:nvSpPr>
        <p:spPr bwMode="auto">
          <a:xfrm rot="10800000" flipH="1" flipV="1">
            <a:off x="2555875" y="5676900"/>
            <a:ext cx="136842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y-GB" altLang="en-US" sz="1800">
                <a:latin typeface="Arial" panose="020B0604020202020204" pitchFamily="34" charset="0"/>
              </a:rPr>
              <a:t> (cmaj.ca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/>
          <p:cNvSpPr>
            <a:spLocks noGrp="1"/>
          </p:cNvSpPr>
          <p:nvPr>
            <p:ph type="title"/>
          </p:nvPr>
        </p:nvSpPr>
        <p:spPr>
          <a:xfrm>
            <a:off x="422275" y="0"/>
            <a:ext cx="8229600" cy="1143000"/>
          </a:xfrm>
        </p:spPr>
        <p:txBody>
          <a:bodyPr/>
          <a:lstStyle/>
          <a:p>
            <a:pPr eaLnBrk="1" hangingPunct="1"/>
            <a:r>
              <a:rPr lang="cy-GB" altLang="cy-GB" sz="3200" smtClean="0">
                <a:latin typeface="Lucida Sans" panose="020B0602030504020204" pitchFamily="34" charset="0"/>
              </a:rPr>
              <a:t>Goblygiadau              </a:t>
            </a:r>
            <a:r>
              <a:rPr lang="cy-GB" altLang="cy-GB" sz="3200" smtClean="0">
                <a:solidFill>
                  <a:srgbClr val="0000FF"/>
                </a:solidFill>
                <a:latin typeface="Lucida Sans" panose="020B0602030504020204" pitchFamily="34" charset="0"/>
              </a:rPr>
              <a:t>Implications</a:t>
            </a:r>
            <a:endParaRPr lang="en-US" altLang="en-US" sz="3200" smtClean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143000"/>
            <a:ext cx="4038600" cy="4446588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en-US" dirty="0">
                <a:latin typeface="Lucida Sans" panose="020B0602030504020204" pitchFamily="34" charset="0"/>
              </a:rPr>
              <a:t>unigryw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altLang="en-US" dirty="0">
                <a:latin typeface="Lucida Sans" panose="020B0602030504020204" pitchFamily="34" charset="0"/>
              </a:rPr>
              <a:t>rhieni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altLang="en-US" dirty="0">
                <a:latin typeface="Lucida Sans" panose="020B0602030504020204" pitchFamily="34" charset="0"/>
              </a:rPr>
              <a:t>addysg – lleoliad?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altLang="en-US" dirty="0">
                <a:latin typeface="Lucida Sans" panose="020B0602030504020204" pitchFamily="34" charset="0"/>
              </a:rPr>
              <a:t>cefnogaeth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altLang="en-US" dirty="0" smtClean="0">
                <a:latin typeface="Lucida Sans" panose="020B0602030504020204" pitchFamily="34" charset="0"/>
              </a:rPr>
              <a:t>DYC</a:t>
            </a:r>
            <a:endParaRPr lang="cy-GB" altLang="en-US" dirty="0">
              <a:latin typeface="Lucida Sans" panose="020B0602030504020204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altLang="en-US" dirty="0" smtClean="0">
                <a:latin typeface="Lucida Sans" panose="020B0602030504020204" pitchFamily="34" charset="0"/>
              </a:rPr>
              <a:t>PECS</a:t>
            </a:r>
            <a:endParaRPr lang="cy-GB" altLang="en-US" dirty="0">
              <a:latin typeface="Lucida Sans" panose="020B0602030504020204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altLang="en-US" dirty="0">
                <a:latin typeface="Lucida Sans" panose="020B0602030504020204" pitchFamily="34" charset="0"/>
              </a:rPr>
              <a:t>Storiâu cymdeithasol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143000"/>
            <a:ext cx="4038600" cy="4446588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unique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parents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education – setting?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support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ABA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PECS</a:t>
            </a:r>
            <a:endParaRPr 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Social </a:t>
            </a:r>
            <a:r>
              <a:rPr 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stories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9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(</a:t>
            </a:r>
            <a:r>
              <a:rPr lang="en-US" sz="1900" dirty="0">
                <a:solidFill>
                  <a:srgbClr val="0000FF"/>
                </a:solidFill>
                <a:latin typeface="Lucida Sans" panose="020B0602030504020204" pitchFamily="34" charset="0"/>
              </a:rPr>
              <a:t>Frederickson and Cline, 2009; </a:t>
            </a:r>
            <a:r>
              <a:rPr lang="en-US" sz="1900" dirty="0" err="1">
                <a:solidFill>
                  <a:srgbClr val="0000FF"/>
                </a:solidFill>
                <a:latin typeface="Lucida Sans" panose="020B0602030504020204" pitchFamily="34" charset="0"/>
              </a:rPr>
              <a:t>Plimey</a:t>
            </a:r>
            <a:r>
              <a:rPr lang="en-US" sz="1900" dirty="0">
                <a:solidFill>
                  <a:srgbClr val="0000FF"/>
                </a:solidFill>
                <a:latin typeface="Lucida Sans" panose="020B0602030504020204" pitchFamily="34" charset="0"/>
              </a:rPr>
              <a:t> et al., 2007; Willis, 2009)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4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en-US" sz="3200" dirty="0" smtClean="0">
                <a:latin typeface="Lucida Sans" panose="020B0602030504020204" pitchFamily="34" charset="0"/>
              </a:rPr>
              <a:t>DYC – Dadansoddi Ymddygiad Cynhwysol</a:t>
            </a:r>
            <a:br>
              <a:rPr lang="cy-GB" altLang="en-US" sz="3200" dirty="0" smtClean="0">
                <a:latin typeface="Lucida Sans" panose="020B0602030504020204" pitchFamily="34" charset="0"/>
              </a:rPr>
            </a:br>
            <a:r>
              <a:rPr lang="cy-GB" altLang="en-US" sz="32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ABA – Applied Behavioural Analysis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457200" y="1633538"/>
            <a:ext cx="4038600" cy="3989387"/>
          </a:xfrm>
        </p:spPr>
        <p:txBody>
          <a:bodyPr rtlCol="0">
            <a:normAutofit fontScale="92500" lnSpcReduction="1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sz="2400" dirty="0" smtClean="0">
                <a:latin typeface="Lucida Sans" panose="020B0602030504020204" pitchFamily="34" charset="0"/>
              </a:rPr>
              <a:t>Strwythuredig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400" dirty="0" smtClean="0">
                <a:latin typeface="Lucida Sans" panose="020B0602030504020204" pitchFamily="34" charset="0"/>
              </a:rPr>
              <a:t>Ymyrraeth dan arweiniad y therapydd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400" dirty="0" smtClean="0">
                <a:latin typeface="Lucida Sans" panose="020B0602030504020204" pitchFamily="34" charset="0"/>
              </a:rPr>
              <a:t>Torri ymddygiad mewn i rhannau bach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400" dirty="0" smtClean="0">
                <a:latin typeface="Lucida Sans" panose="020B0602030504020204" pitchFamily="34" charset="0"/>
              </a:rPr>
              <a:t>Y cartref a’r lleoliad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24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Structured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24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Therapist-led intervention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24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Breaking behaviour into small parts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24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Home and setting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GB" dirty="0" smtClean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89388"/>
          </a:xfrm>
        </p:spPr>
        <p:txBody>
          <a:bodyPr rtlCol="0">
            <a:normAutofit fontScale="92500" lnSpcReduction="10000"/>
          </a:bodyPr>
          <a:lstStyle/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en-US" dirty="0" smtClean="0">
                <a:latin typeface="Lucida Sans" panose="020B0602030504020204" pitchFamily="34" charset="0"/>
                <a:hlinkClick r:id="rId3"/>
              </a:rPr>
              <a:t>Nurture (2017) ‘Autism: Challenging </a:t>
            </a:r>
            <a:r>
              <a:rPr lang="en-US" dirty="0" err="1" smtClean="0">
                <a:latin typeface="Lucida Sans" panose="020B0602030504020204" pitchFamily="34" charset="0"/>
                <a:hlinkClick r:id="rId3"/>
              </a:rPr>
              <a:t>Behaviour</a:t>
            </a:r>
            <a:r>
              <a:rPr lang="en-US" dirty="0" smtClean="0">
                <a:latin typeface="Lucida Sans" panose="020B0602030504020204" pitchFamily="34" charset="0"/>
                <a:hlinkClick r:id="rId3"/>
              </a:rPr>
              <a:t>,’ https</a:t>
            </a:r>
            <a:r>
              <a:rPr lang="en-US" dirty="0">
                <a:latin typeface="Lucida Sans" panose="020B0602030504020204" pitchFamily="34" charset="0"/>
                <a:hlinkClick r:id="rId3"/>
              </a:rPr>
              <a:t>://</a:t>
            </a:r>
            <a:r>
              <a:rPr lang="en-US" dirty="0" smtClean="0">
                <a:latin typeface="Lucida Sans" panose="020B0602030504020204" pitchFamily="34" charset="0"/>
                <a:hlinkClick r:id="rId3"/>
              </a:rPr>
              <a:t>www.youtube.com/watch?v=U6zutYhCX4Q</a:t>
            </a:r>
            <a:r>
              <a:rPr lang="en-US" dirty="0" smtClean="0">
                <a:latin typeface="Lucida Sans" panose="020B0602030504020204" pitchFamily="34" charset="0"/>
              </a:rPr>
              <a:t> </a:t>
            </a:r>
            <a:endParaRPr lang="en-US" dirty="0">
              <a:latin typeface="Lucida Sans" panose="020B0602030504020204" pitchFamily="34" charset="0"/>
            </a:endParaRPr>
          </a:p>
        </p:txBody>
      </p:sp>
      <p:sp>
        <p:nvSpPr>
          <p:cNvPr id="34821" name="Rectangle 7"/>
          <p:cNvSpPr>
            <a:spLocks noChangeArrowheads="1"/>
          </p:cNvSpPr>
          <p:nvPr/>
        </p:nvSpPr>
        <p:spPr bwMode="auto">
          <a:xfrm rot="10800000" flipH="1" flipV="1">
            <a:off x="3127375" y="5588000"/>
            <a:ext cx="136842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y-GB" altLang="en-US" sz="1800">
                <a:latin typeface="Arial" panose="020B0604020202020204" pitchFamily="34" charset="0"/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en-US" sz="2800" dirty="0" smtClean="0">
                <a:latin typeface="Lucida Sans" panose="020B0602030504020204" pitchFamily="34" charset="0"/>
              </a:rPr>
              <a:t>DYC Modern – Therapyddïau ‘Skybound’</a:t>
            </a:r>
            <a:br>
              <a:rPr lang="cy-GB" altLang="en-US" sz="2800" dirty="0" smtClean="0">
                <a:latin typeface="Lucida Sans" panose="020B0602030504020204" pitchFamily="34" charset="0"/>
              </a:rPr>
            </a:br>
            <a:r>
              <a:rPr lang="cy-GB" altLang="en-US" sz="28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Modern</a:t>
            </a:r>
            <a:r>
              <a:rPr lang="cy-GB" altLang="en-US" sz="2800" dirty="0" smtClean="0">
                <a:latin typeface="Lucida Sans" panose="020B0602030504020204" pitchFamily="34" charset="0"/>
              </a:rPr>
              <a:t> </a:t>
            </a:r>
            <a:r>
              <a:rPr lang="cy-GB" altLang="en-US" sz="28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ABA – Skybound Therapies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179512" y="1196752"/>
            <a:ext cx="5112568" cy="4426173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sz="2400" dirty="0">
                <a:latin typeface="Lucida Sans" panose="020B0602030504020204" pitchFamily="34" charset="0"/>
              </a:rPr>
              <a:t>Atgyfnerthu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400" dirty="0">
                <a:latin typeface="Lucida Sans" panose="020B0602030504020204" pitchFamily="34" charset="0"/>
              </a:rPr>
              <a:t>Ymddygiad llafar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400" dirty="0">
                <a:latin typeface="Lucida Sans" panose="020B0602030504020204" pitchFamily="34" charset="0"/>
              </a:rPr>
              <a:t>Amgylchedd naturiol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400" dirty="0">
                <a:latin typeface="Lucida Sans" panose="020B0602030504020204" pitchFamily="34" charset="0"/>
              </a:rPr>
              <a:t>Amrywiaeth o </a:t>
            </a:r>
            <a:r>
              <a:rPr lang="cy-GB" sz="2400" dirty="0" smtClean="0">
                <a:latin typeface="Lucida Sans" panose="020B0602030504020204" pitchFamily="34" charset="0"/>
              </a:rPr>
              <a:t>raglenni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24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Reinforcement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24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Verbal behaviour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24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Natural environment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24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Variety of programmes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GB" sz="24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en-GB" dirty="0" smtClean="0">
                <a:latin typeface="Lucida Sans" panose="020B0602030504020204" pitchFamily="34" charset="0"/>
              </a:rPr>
              <a:t>“A fun intervention!”</a:t>
            </a:r>
            <a:endParaRPr lang="en-GB" dirty="0" smtClean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5436096" y="980728"/>
            <a:ext cx="3250704" cy="4608860"/>
          </a:xfrm>
        </p:spPr>
        <p:txBody>
          <a:bodyPr rtlCol="0">
            <a:normAutofit lnSpcReduction="10000"/>
          </a:bodyPr>
          <a:lstStyle/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US" dirty="0" smtClean="0">
              <a:latin typeface="Lucida Sans" panose="020B0602030504020204" pitchFamily="34" charset="0"/>
              <a:hlinkClick r:id="rId3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US" dirty="0">
              <a:latin typeface="Lucida Sans" panose="020B0602030504020204" pitchFamily="34" charset="0"/>
              <a:hlinkClick r:id="rId3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en-US" dirty="0" smtClean="0">
                <a:latin typeface="Lucida Sans" panose="020B0602030504020204" pitchFamily="34" charset="0"/>
                <a:hlinkClick r:id="rId3"/>
              </a:rPr>
              <a:t>https</a:t>
            </a:r>
            <a:r>
              <a:rPr lang="en-US" dirty="0">
                <a:latin typeface="Lucida Sans" panose="020B0602030504020204" pitchFamily="34" charset="0"/>
                <a:hlinkClick r:id="rId3"/>
              </a:rPr>
              <a:t>://skyboundtherapies.co.uk</a:t>
            </a:r>
            <a:r>
              <a:rPr lang="en-US" dirty="0" smtClean="0">
                <a:latin typeface="Lucida Sans" panose="020B0602030504020204" pitchFamily="34" charset="0"/>
                <a:hlinkClick r:id="rId3"/>
              </a:rPr>
              <a:t>/</a:t>
            </a:r>
            <a:r>
              <a:rPr lang="en-US" dirty="0" smtClean="0">
                <a:latin typeface="Lucida Sans" panose="020B0602030504020204" pitchFamily="34" charset="0"/>
              </a:rPr>
              <a:t> 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GB" dirty="0">
              <a:latin typeface="Lucida Sans" panose="020B0602030504020204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GB" dirty="0" smtClean="0">
              <a:latin typeface="Lucida Sans" panose="020B0602030504020204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GB" dirty="0">
              <a:latin typeface="Lucida Sans" panose="020B0602030504020204" pitchFamily="34" charset="0"/>
            </a:endParaRPr>
          </a:p>
          <a:p>
            <a:pPr marL="0" indent="0" algn="r" eaLnBrk="1" fontAlgn="auto" hangingPunct="1">
              <a:spcAft>
                <a:spcPts val="0"/>
              </a:spcAft>
              <a:buNone/>
              <a:defRPr/>
            </a:pPr>
            <a:r>
              <a:rPr lang="en-GB" sz="2000" dirty="0" smtClean="0">
                <a:latin typeface="Lucida Sans" panose="020B0602030504020204" pitchFamily="34" charset="0"/>
              </a:rPr>
              <a:t>(Solomon, 2018)</a:t>
            </a:r>
            <a:endParaRPr lang="en-US" sz="2000" dirty="0">
              <a:latin typeface="Lucida Sans" panose="020B0602030504020204" pitchFamily="34" charset="0"/>
            </a:endParaRPr>
          </a:p>
        </p:txBody>
      </p:sp>
      <p:sp>
        <p:nvSpPr>
          <p:cNvPr id="34821" name="Rectangle 7"/>
          <p:cNvSpPr>
            <a:spLocks noChangeArrowheads="1"/>
          </p:cNvSpPr>
          <p:nvPr/>
        </p:nvSpPr>
        <p:spPr bwMode="auto">
          <a:xfrm rot="10800000" flipH="1" flipV="1">
            <a:off x="3127375" y="5588000"/>
            <a:ext cx="136842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y-GB" altLang="en-US" sz="1800">
                <a:latin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08923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y-GB" altLang="en-US" sz="3200" smtClean="0">
                <a:latin typeface="Lucida Sans" panose="020B0602030504020204" pitchFamily="34" charset="0"/>
              </a:rPr>
              <a:t>PECS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89388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err="1" smtClean="0">
                <a:latin typeface="Lucida Sans" panose="020B0602030504020204" pitchFamily="34" charset="0"/>
              </a:rPr>
              <a:t>Cynllun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Cyfathrebu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Cyfnewid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Darlun</a:t>
            </a:r>
            <a:endParaRPr lang="en-GB" dirty="0" smtClean="0">
              <a:latin typeface="Lucida Sans" panose="020B0602030504020204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dirty="0" smtClean="0">
              <a:latin typeface="Lucida Sans" panose="020B0602030504020204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Picture Exchange Communication Scheme</a:t>
            </a:r>
            <a:endParaRPr 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6868" name="Content Placeholder 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89388"/>
          </a:xfrm>
        </p:spPr>
        <p:txBody>
          <a:bodyPr/>
          <a:lstStyle/>
          <a:p>
            <a:pPr eaLnBrk="1" hangingPunct="1"/>
            <a:r>
              <a:rPr lang="en-US" altLang="en-US" dirty="0">
                <a:latin typeface="Lucida Sans" panose="020B0602030504020204" pitchFamily="34" charset="0"/>
                <a:hlinkClick r:id="rId3"/>
              </a:rPr>
              <a:t>https://</a:t>
            </a:r>
            <a:r>
              <a:rPr lang="en-US" altLang="en-US" dirty="0" smtClean="0">
                <a:latin typeface="Lucida Sans" panose="020B0602030504020204" pitchFamily="34" charset="0"/>
                <a:hlinkClick r:id="rId3"/>
              </a:rPr>
              <a:t>www.youtube.com/watch?v=cPcRz1s80y8</a:t>
            </a:r>
            <a:r>
              <a:rPr lang="en-US" altLang="en-US" dirty="0" smtClean="0">
                <a:latin typeface="Lucida Sans" panose="020B0602030504020204" pitchFamily="34" charset="0"/>
              </a:rPr>
              <a:t> </a:t>
            </a:r>
          </a:p>
        </p:txBody>
      </p:sp>
      <p:sp>
        <p:nvSpPr>
          <p:cNvPr id="36869" name="Rectangle 7"/>
          <p:cNvSpPr>
            <a:spLocks noChangeArrowheads="1"/>
          </p:cNvSpPr>
          <p:nvPr/>
        </p:nvSpPr>
        <p:spPr bwMode="auto">
          <a:xfrm rot="10800000" flipH="1" flipV="1">
            <a:off x="1331913" y="5588000"/>
            <a:ext cx="136842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y-GB" altLang="en-US" sz="1800">
                <a:latin typeface="Arial" panose="020B0604020202020204" pitchFamily="34" charset="0"/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y-GB" altLang="en-US" sz="3200" smtClean="0">
                <a:latin typeface="Lucida Sans" panose="020B0602030504020204" pitchFamily="34" charset="0"/>
              </a:rPr>
              <a:t>Storiau gymdeithasolTM</a:t>
            </a:r>
            <a:r>
              <a:rPr lang="en-GB" altLang="en-US" sz="3200" smtClean="0">
                <a:latin typeface="Lucida Sans" panose="020B0602030504020204" pitchFamily="34" charset="0"/>
              </a:rPr>
              <a:t/>
            </a:r>
            <a:br>
              <a:rPr lang="en-GB" altLang="en-US" sz="3200" smtClean="0">
                <a:latin typeface="Lucida Sans" panose="020B0602030504020204" pitchFamily="34" charset="0"/>
              </a:rPr>
            </a:br>
            <a:r>
              <a:rPr lang="en-GB" altLang="en-US" sz="3200" smtClean="0">
                <a:solidFill>
                  <a:srgbClr val="0000FF"/>
                </a:solidFill>
                <a:latin typeface="Lucida Sans" panose="020B0602030504020204" pitchFamily="34" charset="0"/>
              </a:rPr>
              <a:t>Social storiesTM</a:t>
            </a:r>
            <a:endParaRPr lang="en-US" altLang="en-US" sz="320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89388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dirty="0" smtClean="0">
                <a:latin typeface="Lucida Sans" panose="020B0602030504020204" pitchFamily="34" charset="0"/>
              </a:rPr>
              <a:t>Carol Gray (1991)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dirty="0" smtClean="0">
                <a:latin typeface="Lucida Sans" panose="020B0602030504020204" pitchFamily="34" charset="0"/>
              </a:rPr>
              <a:t>Helpu datblygu dealltwriaeth gymdeithasol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dirty="0" smtClean="0">
                <a:latin typeface="Lucida Sans" panose="020B0602030504020204" pitchFamily="34" charset="0"/>
              </a:rPr>
              <a:t>I blant ifainc, ysgrifennwyd yn y person cyntaf (Byddaf….)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dirty="0" smtClean="0">
                <a:latin typeface="Lucida Sans" panose="020B0602030504020204" pitchFamily="34" charset="0"/>
              </a:rPr>
              <a:t>Rhaid bod yn gywir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89388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Carol </a:t>
            </a:r>
            <a:r>
              <a:rPr lang="en-GB" dirty="0" err="1" smtClean="0">
                <a:solidFill>
                  <a:srgbClr val="0000FF"/>
                </a:solidFill>
                <a:latin typeface="Lucida Sans" panose="020B0602030504020204" pitchFamily="34" charset="0"/>
              </a:rPr>
              <a:t>Gray</a:t>
            </a:r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 (1991)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Helps develop social understanding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For young children, written in first person (I…)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Need to be accurate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19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(National Autistic Society, 2015)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GB" dirty="0" smtClean="0"/>
          </a:p>
          <a:p>
            <a:pPr eaLnBrk="1" fontAlgn="auto" hangingPunct="1">
              <a:spcAft>
                <a:spcPts val="0"/>
              </a:spcAft>
              <a:defRPr/>
            </a:pPr>
            <a:endParaRPr lang="en-GB" dirty="0" smtClean="0"/>
          </a:p>
          <a:p>
            <a:pPr eaLnBrk="1" fontAlgn="auto" hangingPunct="1">
              <a:spcAft>
                <a:spcPts val="0"/>
              </a:spcAft>
              <a:defRPr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200" smtClean="0">
                <a:latin typeface="Lucida Sans" panose="020B0602030504020204" pitchFamily="34" charset="0"/>
              </a:rPr>
              <a:t>Ewch ati…</a:t>
            </a:r>
            <a:br>
              <a:rPr lang="en-GB" altLang="en-US" sz="3200" smtClean="0">
                <a:latin typeface="Lucida Sans" panose="020B0602030504020204" pitchFamily="34" charset="0"/>
              </a:rPr>
            </a:br>
            <a:r>
              <a:rPr lang="en-GB" altLang="en-US" sz="3200" smtClean="0">
                <a:solidFill>
                  <a:srgbClr val="0000FF"/>
                </a:solidFill>
                <a:latin typeface="Lucida Sans" panose="020B0602030504020204" pitchFamily="34" charset="0"/>
              </a:rPr>
              <a:t>Have a go…</a:t>
            </a:r>
            <a:endParaRPr lang="en-US" altLang="en-US" sz="320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4096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89388"/>
          </a:xfrm>
        </p:spPr>
        <p:txBody>
          <a:bodyPr/>
          <a:lstStyle/>
          <a:p>
            <a:pPr eaLnBrk="1" hangingPunct="1"/>
            <a:r>
              <a:rPr lang="cy-GB" altLang="en-US" dirty="0" smtClean="0">
                <a:latin typeface="Lucida Sans" panose="020B0602030504020204" pitchFamily="34" charset="0"/>
              </a:rPr>
              <a:t>Ysgrifennwch stori gymdeithasol i baratoi plentyn 5 oed sydd ar y Sbectrwm Awtistiaeth am wyliau hanner tymor...</a:t>
            </a:r>
          </a:p>
        </p:txBody>
      </p:sp>
      <p:sp>
        <p:nvSpPr>
          <p:cNvPr id="4096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89388"/>
          </a:xfrm>
        </p:spPr>
        <p:txBody>
          <a:bodyPr/>
          <a:lstStyle/>
          <a:p>
            <a:pPr eaLnBrk="1" hangingPunct="1"/>
            <a:r>
              <a:rPr lang="en-GB" alt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Write a social story to prepare a 5 year old on the Autistic Spectrum for a half term holiday…</a:t>
            </a:r>
            <a:endParaRPr lang="en-US" altLang="en-US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y-GB" altLang="en-US" sz="3200" smtClean="0">
                <a:latin typeface="Lucida Sans" panose="020B0602030504020204" pitchFamily="34" charset="0"/>
              </a:rPr>
              <a:t>Therapïau amgen</a:t>
            </a:r>
            <a:r>
              <a:rPr lang="en-GB" altLang="en-US" sz="3200" smtClean="0">
                <a:latin typeface="Lucida Sans" panose="020B0602030504020204" pitchFamily="34" charset="0"/>
              </a:rPr>
              <a:t/>
            </a:r>
            <a:br>
              <a:rPr lang="en-GB" altLang="en-US" sz="3200" smtClean="0">
                <a:latin typeface="Lucida Sans" panose="020B0602030504020204" pitchFamily="34" charset="0"/>
              </a:rPr>
            </a:br>
            <a:r>
              <a:rPr lang="en-GB" altLang="en-US" sz="3200" smtClean="0">
                <a:solidFill>
                  <a:srgbClr val="0000FF"/>
                </a:solidFill>
                <a:latin typeface="Lucida Sans" panose="020B0602030504020204" pitchFamily="34" charset="0"/>
              </a:rPr>
              <a:t>Alternative therapies</a:t>
            </a:r>
            <a:endParaRPr lang="en-US" altLang="en-US" sz="320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41987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17638"/>
            <a:ext cx="4038600" cy="4171950"/>
          </a:xfrm>
        </p:spPr>
        <p:txBody>
          <a:bodyPr/>
          <a:lstStyle/>
          <a:p>
            <a:pPr eaLnBrk="1" hangingPunct="1"/>
            <a:r>
              <a:rPr lang="cy-GB" altLang="en-US" sz="2700" smtClean="0">
                <a:latin typeface="Lucida Sans" panose="020B0602030504020204" pitchFamily="34" charset="0"/>
              </a:rPr>
              <a:t>Therapi lleferydd</a:t>
            </a:r>
          </a:p>
          <a:p>
            <a:pPr eaLnBrk="1" hangingPunct="1"/>
            <a:r>
              <a:rPr lang="cy-GB" altLang="en-US" sz="2700" smtClean="0">
                <a:latin typeface="Lucida Sans" panose="020B0602030504020204" pitchFamily="34" charset="0"/>
              </a:rPr>
              <a:t>Therapi corfforol</a:t>
            </a:r>
          </a:p>
          <a:p>
            <a:pPr eaLnBrk="1" hangingPunct="1"/>
            <a:r>
              <a:rPr lang="cy-GB" altLang="en-US" sz="2700" smtClean="0">
                <a:latin typeface="Lucida Sans" panose="020B0602030504020204" pitchFamily="34" charset="0"/>
              </a:rPr>
              <a:t>Therapi  galwedigaethol</a:t>
            </a:r>
          </a:p>
          <a:p>
            <a:pPr eaLnBrk="1" hangingPunct="1"/>
            <a:r>
              <a:rPr lang="cy-GB" altLang="en-US" sz="2700" smtClean="0">
                <a:latin typeface="Lucida Sans" panose="020B0602030504020204" pitchFamily="34" charset="0"/>
              </a:rPr>
              <a:t>Ychwanegiadau deiet</a:t>
            </a:r>
          </a:p>
          <a:p>
            <a:pPr eaLnBrk="1" hangingPunct="1"/>
            <a:r>
              <a:rPr lang="cy-GB" altLang="en-US" sz="2700" smtClean="0">
                <a:latin typeface="Lucida Sans" panose="020B0602030504020204" pitchFamily="34" charset="0"/>
              </a:rPr>
              <a:t>Therapi celf</a:t>
            </a:r>
          </a:p>
          <a:p>
            <a:pPr eaLnBrk="1" hangingPunct="1"/>
            <a:r>
              <a:rPr lang="cy-GB" altLang="en-US" sz="2700" smtClean="0">
                <a:latin typeface="Lucida Sans" panose="020B0602030504020204" pitchFamily="34" charset="0"/>
              </a:rPr>
              <a:t>Therapi cerddoriaeth</a:t>
            </a:r>
          </a:p>
          <a:p>
            <a:pPr eaLnBrk="1" hangingPunct="1"/>
            <a:r>
              <a:rPr lang="cy-GB" altLang="en-US" sz="2700" smtClean="0">
                <a:latin typeface="Lucida Sans" panose="020B0602030504020204" pitchFamily="34" charset="0"/>
              </a:rPr>
              <a:t>Therapi chwarae</a:t>
            </a:r>
          </a:p>
        </p:txBody>
      </p:sp>
      <p:sp>
        <p:nvSpPr>
          <p:cNvPr id="41988" name="Content Placeholder 1"/>
          <p:cNvSpPr>
            <a:spLocks noGrp="1"/>
          </p:cNvSpPr>
          <p:nvPr>
            <p:ph sz="half" idx="2"/>
          </p:nvPr>
        </p:nvSpPr>
        <p:spPr>
          <a:xfrm>
            <a:off x="4648200" y="1417638"/>
            <a:ext cx="4038600" cy="4459287"/>
          </a:xfrm>
        </p:spPr>
        <p:txBody>
          <a:bodyPr/>
          <a:lstStyle/>
          <a:p>
            <a:pPr eaLnBrk="1" hangingPunct="1"/>
            <a:r>
              <a:rPr lang="en-GB" altLang="en-US" sz="2700" smtClean="0">
                <a:solidFill>
                  <a:srgbClr val="0000FF"/>
                </a:solidFill>
                <a:latin typeface="Lucida Sans" panose="020B0602030504020204" pitchFamily="34" charset="0"/>
              </a:rPr>
              <a:t>Speech therapy</a:t>
            </a:r>
          </a:p>
          <a:p>
            <a:pPr eaLnBrk="1" hangingPunct="1"/>
            <a:r>
              <a:rPr lang="en-GB" altLang="en-US" sz="2700" smtClean="0">
                <a:solidFill>
                  <a:srgbClr val="0000FF"/>
                </a:solidFill>
                <a:latin typeface="Lucida Sans" panose="020B0602030504020204" pitchFamily="34" charset="0"/>
              </a:rPr>
              <a:t>Physical therapy</a:t>
            </a:r>
          </a:p>
          <a:p>
            <a:pPr eaLnBrk="1" hangingPunct="1"/>
            <a:r>
              <a:rPr lang="en-GB" altLang="en-US" sz="2700" smtClean="0">
                <a:solidFill>
                  <a:srgbClr val="0000FF"/>
                </a:solidFill>
                <a:latin typeface="Lucida Sans" panose="020B0602030504020204" pitchFamily="34" charset="0"/>
              </a:rPr>
              <a:t>Occupational therapy</a:t>
            </a:r>
          </a:p>
          <a:p>
            <a:pPr eaLnBrk="1" hangingPunct="1"/>
            <a:r>
              <a:rPr lang="en-GB" altLang="en-US" sz="2700" smtClean="0">
                <a:solidFill>
                  <a:srgbClr val="0000FF"/>
                </a:solidFill>
                <a:latin typeface="Lucida Sans" panose="020B0602030504020204" pitchFamily="34" charset="0"/>
              </a:rPr>
              <a:t>Dietary supplements</a:t>
            </a:r>
          </a:p>
          <a:p>
            <a:pPr eaLnBrk="1" hangingPunct="1"/>
            <a:r>
              <a:rPr lang="en-GB" altLang="en-US" sz="2700" smtClean="0">
                <a:solidFill>
                  <a:srgbClr val="0000FF"/>
                </a:solidFill>
                <a:latin typeface="Lucida Sans" panose="020B0602030504020204" pitchFamily="34" charset="0"/>
              </a:rPr>
              <a:t>Art therapy</a:t>
            </a:r>
          </a:p>
          <a:p>
            <a:pPr eaLnBrk="1" hangingPunct="1"/>
            <a:r>
              <a:rPr lang="en-GB" altLang="en-US" sz="2700" smtClean="0">
                <a:solidFill>
                  <a:srgbClr val="0000FF"/>
                </a:solidFill>
                <a:latin typeface="Lucida Sans" panose="020B0602030504020204" pitchFamily="34" charset="0"/>
              </a:rPr>
              <a:t>Music Therapy</a:t>
            </a:r>
          </a:p>
          <a:p>
            <a:pPr eaLnBrk="1" hangingPunct="1"/>
            <a:r>
              <a:rPr lang="en-GB" altLang="en-US" sz="2700" smtClean="0">
                <a:solidFill>
                  <a:srgbClr val="0000FF"/>
                </a:solidFill>
                <a:latin typeface="Lucida Sans" panose="020B0602030504020204" pitchFamily="34" charset="0"/>
              </a:rPr>
              <a:t>Play Therapy</a:t>
            </a:r>
            <a:endParaRPr lang="en-US" altLang="en-US" sz="270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Title 1"/>
          <p:cNvSpPr>
            <a:spLocks noGrp="1"/>
          </p:cNvSpPr>
          <p:nvPr>
            <p:ph type="title"/>
          </p:nvPr>
        </p:nvSpPr>
        <p:spPr>
          <a:xfrm>
            <a:off x="422275" y="0"/>
            <a:ext cx="8229600" cy="1143000"/>
          </a:xfrm>
        </p:spPr>
        <p:txBody>
          <a:bodyPr/>
          <a:lstStyle/>
          <a:p>
            <a:pPr eaLnBrk="1" hangingPunct="1"/>
            <a:r>
              <a:rPr lang="cy-GB" altLang="cy-GB" sz="3200" smtClean="0">
                <a:latin typeface="Lucida Sans" panose="020B0602030504020204" pitchFamily="34" charset="0"/>
              </a:rPr>
              <a:t>Arfer cynhwysol</a:t>
            </a:r>
            <a:br>
              <a:rPr lang="cy-GB" altLang="cy-GB" sz="3200" smtClean="0">
                <a:latin typeface="Lucida Sans" panose="020B0602030504020204" pitchFamily="34" charset="0"/>
              </a:rPr>
            </a:br>
            <a:r>
              <a:rPr lang="cy-GB" altLang="cy-GB" sz="3200" smtClean="0">
                <a:solidFill>
                  <a:srgbClr val="0000FF"/>
                </a:solidFill>
                <a:latin typeface="Lucida Sans" panose="020B0602030504020204" pitchFamily="34" charset="0"/>
              </a:rPr>
              <a:t>Inclusive practice</a:t>
            </a:r>
            <a:endParaRPr lang="en-US" altLang="en-US" sz="3200" smtClean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143000"/>
            <a:ext cx="4038600" cy="4446588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en-US" dirty="0">
                <a:latin typeface="Lucida Sans" panose="020B0602030504020204" pitchFamily="34" charset="0"/>
              </a:rPr>
              <a:t>Dynesiad ‘ysgol gyfan’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altLang="en-US" dirty="0">
                <a:latin typeface="Lucida Sans" panose="020B0602030504020204" pitchFamily="34" charset="0"/>
              </a:rPr>
              <a:t>Cyfathrebu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altLang="en-US" dirty="0">
                <a:latin typeface="Lucida Sans" panose="020B0602030504020204" pitchFamily="34" charset="0"/>
              </a:rPr>
              <a:t>Cymorth gymwysedig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altLang="en-US" dirty="0">
                <a:latin typeface="Lucida Sans" panose="020B0602030504020204" pitchFamily="34" charset="0"/>
              </a:rPr>
              <a:t>Sylw ar adegau llai strwythuredig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altLang="en-US" dirty="0">
                <a:latin typeface="Lucida Sans" panose="020B0602030504020204" pitchFamily="34" charset="0"/>
              </a:rPr>
              <a:t>‘System Buddy’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143000"/>
            <a:ext cx="4038600" cy="4446588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rgbClr val="0000FF"/>
                </a:solidFill>
                <a:latin typeface="Lucida Sans" panose="020B0602040502020204" pitchFamily="34" charset="0"/>
              </a:rPr>
              <a:t>Whole-school approach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rgbClr val="0000FF"/>
                </a:solidFill>
                <a:latin typeface="Lucida Sans" panose="020B0602040502020204" pitchFamily="34" charset="0"/>
              </a:rPr>
              <a:t>Communication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rgbClr val="0000FF"/>
                </a:solidFill>
                <a:latin typeface="Lucida Sans" panose="020B0602040502020204" pitchFamily="34" charset="0"/>
              </a:rPr>
              <a:t>Trained 1-1/Key worker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rgbClr val="0000FF"/>
                </a:solidFill>
                <a:latin typeface="Lucida Sans" panose="020B0602040502020204" pitchFamily="34" charset="0"/>
              </a:rPr>
              <a:t>Attention to less-structured times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rgbClr val="0000FF"/>
                </a:solidFill>
                <a:latin typeface="Lucida Sans" panose="020B0602040502020204" pitchFamily="34" charset="0"/>
              </a:rPr>
              <a:t>‘Buddy system’</a:t>
            </a:r>
          </a:p>
          <a:p>
            <a:pPr marL="0" indent="0"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en-US" sz="1600" dirty="0">
                <a:solidFill>
                  <a:srgbClr val="0000FF"/>
                </a:solidFill>
                <a:latin typeface="Lucida Sans" panose="020B0602040502020204" pitchFamily="34" charset="0"/>
              </a:rPr>
              <a:t>(Frederickson and Cline, 2009; </a:t>
            </a:r>
            <a:r>
              <a:rPr lang="en-US" sz="1600" dirty="0" err="1">
                <a:solidFill>
                  <a:srgbClr val="0000FF"/>
                </a:solidFill>
                <a:latin typeface="Lucida Sans" panose="020B0602040502020204" pitchFamily="34" charset="0"/>
              </a:rPr>
              <a:t>Plimey</a:t>
            </a:r>
            <a:r>
              <a:rPr lang="en-US" sz="1600" dirty="0">
                <a:solidFill>
                  <a:srgbClr val="0000FF"/>
                </a:solidFill>
                <a:latin typeface="Lucida Sans" panose="020B0602040502020204" pitchFamily="34" charset="0"/>
              </a:rPr>
              <a:t> et al., 2007; Willis, 2009)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Title 1"/>
          <p:cNvSpPr>
            <a:spLocks noGrp="1"/>
          </p:cNvSpPr>
          <p:nvPr>
            <p:ph type="title"/>
          </p:nvPr>
        </p:nvSpPr>
        <p:spPr>
          <a:xfrm>
            <a:off x="422275" y="620688"/>
            <a:ext cx="8229600" cy="522312"/>
          </a:xfrm>
        </p:spPr>
        <p:txBody>
          <a:bodyPr/>
          <a:lstStyle/>
          <a:p>
            <a:pPr eaLnBrk="1" hangingPunct="1"/>
            <a:r>
              <a:rPr lang="cy-GB" altLang="cy-GB" sz="3200" dirty="0" smtClean="0">
                <a:latin typeface="Lucida Sans" panose="020B0602030504020204" pitchFamily="34" charset="0"/>
              </a:rPr>
              <a:t>Ceffylau</a:t>
            </a:r>
            <a:br>
              <a:rPr lang="cy-GB" altLang="cy-GB" sz="3200" dirty="0" smtClean="0">
                <a:latin typeface="Lucida Sans" panose="020B0602030504020204" pitchFamily="34" charset="0"/>
              </a:rPr>
            </a:br>
            <a:r>
              <a:rPr lang="cy-GB" altLang="cy-GB" sz="32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Horses</a:t>
            </a:r>
            <a:endParaRPr lang="en-US" altLang="en-US" sz="3200" dirty="0" smtClean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28800"/>
            <a:ext cx="4038600" cy="3960788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en-US" dirty="0" smtClean="0">
                <a:latin typeface="Lucida Sans" panose="020B0602030504020204" pitchFamily="34" charset="0"/>
              </a:rPr>
              <a:t>Model EAGALA</a:t>
            </a:r>
            <a:endParaRPr lang="cy-GB" altLang="en-US" dirty="0">
              <a:latin typeface="Lucida Sans" panose="020B0602030504020204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altLang="en-US" dirty="0">
                <a:latin typeface="Lucida Sans" panose="020B0602030504020204" pitchFamily="34" charset="0"/>
              </a:rPr>
              <a:t>Seicotherapi â Chymorth Ceffylau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altLang="en-US" dirty="0">
                <a:latin typeface="Lucida Sans" panose="020B0602030504020204" pitchFamily="34" charset="0"/>
              </a:rPr>
              <a:t>Lleihau lefelau straen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altLang="en-US" dirty="0">
                <a:latin typeface="Lucida Sans" panose="020B0602030504020204" pitchFamily="34" charset="0"/>
              </a:rPr>
              <a:t>Cynyddu ymgysylltiad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28800"/>
            <a:ext cx="4038600" cy="3960788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EAGALA Model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Equine-Assisted Psychotherapy</a:t>
            </a:r>
            <a:endParaRPr lang="en-US" dirty="0">
              <a:solidFill>
                <a:srgbClr val="0000FF"/>
              </a:solidFill>
              <a:latin typeface="Lucida Sans" panose="020B0602040502020204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Lowers stress levels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Increases engagement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6786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200" smtClean="0">
                <a:latin typeface="Lucida Sans" panose="020B0602030504020204" pitchFamily="34" charset="0"/>
              </a:rPr>
              <a:t>Gwyliwch y clip…</a:t>
            </a:r>
            <a:br>
              <a:rPr lang="en-GB" altLang="en-US" sz="3200" smtClean="0">
                <a:latin typeface="Lucida Sans" panose="020B0602030504020204" pitchFamily="34" charset="0"/>
              </a:rPr>
            </a:br>
            <a:r>
              <a:rPr lang="en-GB" altLang="en-US" sz="3200" smtClean="0">
                <a:solidFill>
                  <a:srgbClr val="0000FF"/>
                </a:solidFill>
                <a:latin typeface="Lucida Sans" panose="020B0602030504020204" pitchFamily="34" charset="0"/>
              </a:rPr>
              <a:t>Watch the clip…</a:t>
            </a:r>
            <a:endParaRPr lang="en-US" altLang="en-US" sz="320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4608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altLang="en-US" dirty="0" err="1" smtClean="0">
                <a:latin typeface="Lucida Sans" panose="020B0602030504020204" pitchFamily="34" charset="0"/>
              </a:rPr>
              <a:t>Cinedigm</a:t>
            </a:r>
            <a:r>
              <a:rPr lang="en-GB" altLang="en-US" dirty="0" smtClean="0">
                <a:latin typeface="Lucida Sans" panose="020B0602030504020204" pitchFamily="34" charset="0"/>
              </a:rPr>
              <a:t> (2010) ‘The Horse Boy – Official Trailer,’ </a:t>
            </a:r>
            <a:r>
              <a:rPr lang="en-GB" altLang="en-US" dirty="0" smtClean="0">
                <a:latin typeface="Lucida Sans" panose="020B0602030504020204" pitchFamily="34" charset="0"/>
                <a:hlinkClick r:id="rId2"/>
              </a:rPr>
              <a:t>https://www.youtube.com/watch?v=Y5L6d6AHQ3Q&amp;list=PLtDnuwLxr4B-Lh8vw_2SwBcF36_QIgAr-&amp;index=2</a:t>
            </a:r>
            <a:r>
              <a:rPr lang="en-GB" altLang="en-US" dirty="0" smtClean="0">
                <a:latin typeface="Lucida Sans" panose="020B0602030504020204" pitchFamily="34" charset="0"/>
              </a:rPr>
              <a:t> [Accessed: April 26 2018].</a:t>
            </a:r>
            <a:endParaRPr lang="en-US" altLang="en-US" dirty="0" smtClean="0">
              <a:latin typeface="Lucida Sans" panose="020B0602030504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200" smtClean="0">
                <a:latin typeface="Lucida Sans" panose="020B0602030504020204" pitchFamily="34" charset="0"/>
              </a:rPr>
              <a:t>Cyfeiriadau</a:t>
            </a:r>
            <a:br>
              <a:rPr lang="en-GB" altLang="en-US" sz="3200" smtClean="0">
                <a:latin typeface="Lucida Sans" panose="020B0602030504020204" pitchFamily="34" charset="0"/>
              </a:rPr>
            </a:br>
            <a:r>
              <a:rPr lang="en-GB" altLang="en-US" sz="3200" smtClean="0">
                <a:solidFill>
                  <a:srgbClr val="0000FF"/>
                </a:solidFill>
                <a:latin typeface="Lucida Sans" panose="020B0602030504020204" pitchFamily="34" charset="0"/>
              </a:rPr>
              <a:t>References</a:t>
            </a:r>
            <a:endParaRPr lang="en-US" altLang="en-US" sz="320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47107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 eaLnBrk="1" hangingPunct="1">
              <a:buFont typeface="Arial" panose="020B0604020202020204" pitchFamily="34" charset="0"/>
              <a:buNone/>
            </a:pPr>
            <a:r>
              <a:rPr lang="en-GB" altLang="en-US" sz="1800" dirty="0" smtClean="0">
                <a:latin typeface="Lucida Sans" panose="020B0602030504020204" pitchFamily="34" charset="0"/>
              </a:rPr>
              <a:t>Farrell, M. (2009) </a:t>
            </a:r>
            <a:r>
              <a:rPr lang="en-GB" altLang="en-US" sz="1800" i="1" dirty="0" smtClean="0">
                <a:latin typeface="Lucida Sans" panose="020B0602030504020204" pitchFamily="34" charset="0"/>
              </a:rPr>
              <a:t>The Special Education Handbook </a:t>
            </a:r>
            <a:r>
              <a:rPr lang="en-GB" altLang="en-US" sz="1800" dirty="0" smtClean="0">
                <a:latin typeface="Lucida Sans" panose="020B0602030504020204" pitchFamily="34" charset="0"/>
              </a:rPr>
              <a:t>(4</a:t>
            </a:r>
            <a:r>
              <a:rPr lang="en-GB" altLang="en-US" sz="1800" baseline="30000" dirty="0" smtClean="0">
                <a:latin typeface="Lucida Sans" panose="020B0602030504020204" pitchFamily="34" charset="0"/>
              </a:rPr>
              <a:t>th</a:t>
            </a:r>
            <a:r>
              <a:rPr lang="en-GB" altLang="en-US" sz="1800" dirty="0" smtClean="0">
                <a:latin typeface="Lucida Sans" panose="020B0602030504020204" pitchFamily="34" charset="0"/>
              </a:rPr>
              <a:t> </a:t>
            </a:r>
            <a:r>
              <a:rPr lang="en-GB" altLang="en-US" sz="1800" dirty="0" err="1" smtClean="0">
                <a:latin typeface="Lucida Sans" panose="020B0602030504020204" pitchFamily="34" charset="0"/>
              </a:rPr>
              <a:t>ed</a:t>
            </a:r>
            <a:r>
              <a:rPr lang="en-GB" altLang="en-US" sz="1800" dirty="0" smtClean="0">
                <a:latin typeface="Lucida Sans" panose="020B0602030504020204" pitchFamily="34" charset="0"/>
              </a:rPr>
              <a:t>). London: Routledge.</a:t>
            </a:r>
          </a:p>
          <a:p>
            <a:pPr marL="0" indent="0" eaLnBrk="1" hangingPunct="1">
              <a:buFont typeface="Arial" panose="020B0604020202020204" pitchFamily="34" charset="0"/>
              <a:buNone/>
            </a:pPr>
            <a:r>
              <a:rPr lang="en-US" altLang="en-US" sz="1800" dirty="0" smtClean="0">
                <a:latin typeface="Lucida Sans" panose="020B0602030504020204" pitchFamily="34" charset="0"/>
              </a:rPr>
              <a:t>Frederickson, N., Cline, T. (2009) Special Educational Needs, Inclusion and Diversity. Maidenhead: Open University Press.</a:t>
            </a:r>
          </a:p>
          <a:p>
            <a:pPr marL="0" indent="0" eaLnBrk="1" hangingPunct="1">
              <a:buFont typeface="Arial" panose="020B0604020202020204" pitchFamily="34" charset="0"/>
              <a:buNone/>
            </a:pPr>
            <a:r>
              <a:rPr lang="en-US" altLang="en-US" sz="1800" dirty="0" smtClean="0">
                <a:latin typeface="Lucida Sans" panose="020B0602030504020204" pitchFamily="34" charset="0"/>
              </a:rPr>
              <a:t>National Autistic Society (2015) ‘Social stories and comic strip conversations,’ http://www.autism.org.uk/about/strategies/social-stories-comic-strips.aspx [Accessed: January 25 2016]. </a:t>
            </a:r>
          </a:p>
          <a:p>
            <a:pPr marL="0" indent="0" eaLnBrk="1" hangingPunct="1">
              <a:buFont typeface="Arial" panose="020B0604020202020204" pitchFamily="34" charset="0"/>
              <a:buNone/>
            </a:pPr>
            <a:r>
              <a:rPr lang="en-US" altLang="en-US" sz="1800" dirty="0" err="1" smtClean="0">
                <a:latin typeface="Lucida Sans" panose="020B0602030504020204" pitchFamily="34" charset="0"/>
              </a:rPr>
              <a:t>Plimley</a:t>
            </a:r>
            <a:r>
              <a:rPr lang="en-US" altLang="en-US" sz="1800" dirty="0" smtClean="0">
                <a:latin typeface="Lucida Sans" panose="020B0602030504020204" pitchFamily="34" charset="0"/>
              </a:rPr>
              <a:t>, L., Bowen, M., Morgan, H. (2007) Autistic Spectrum Disorders in the Early Years. London: SAGE Publications Ltd.</a:t>
            </a:r>
          </a:p>
          <a:p>
            <a:pPr marL="0" indent="0" eaLnBrk="1" hangingPunct="1">
              <a:buFont typeface="Arial" panose="020B0604020202020204" pitchFamily="34" charset="0"/>
              <a:buNone/>
            </a:pPr>
            <a:r>
              <a:rPr lang="en-GB" altLang="en-US" sz="1800" dirty="0" smtClean="0">
                <a:latin typeface="Lucida Sans" panose="020B0602030504020204" pitchFamily="34" charset="0"/>
              </a:rPr>
              <a:t>Solomon, R. (2018) ‘</a:t>
            </a:r>
            <a:r>
              <a:rPr lang="en-GB" altLang="en-US" sz="1800" dirty="0" err="1" smtClean="0">
                <a:latin typeface="Lucida Sans" panose="020B0602030504020204" pitchFamily="34" charset="0"/>
              </a:rPr>
              <a:t>Skybound</a:t>
            </a:r>
            <a:r>
              <a:rPr lang="en-GB" altLang="en-US" sz="1800" dirty="0" smtClean="0">
                <a:latin typeface="Lucida Sans" panose="020B0602030504020204" pitchFamily="34" charset="0"/>
              </a:rPr>
              <a:t> Therapies,’ </a:t>
            </a:r>
            <a:r>
              <a:rPr lang="en-GB" altLang="en-US" sz="1800" i="1" dirty="0" smtClean="0">
                <a:latin typeface="Lucida Sans" panose="020B0602030504020204" pitchFamily="34" charset="0"/>
              </a:rPr>
              <a:t>Welsh Autism Show. </a:t>
            </a:r>
            <a:r>
              <a:rPr lang="en-GB" altLang="en-US" sz="1800" dirty="0" smtClean="0">
                <a:latin typeface="Lucida Sans" panose="020B0602030504020204" pitchFamily="34" charset="0"/>
              </a:rPr>
              <a:t>University of Aberystwyth, Wales (April 13).</a:t>
            </a:r>
            <a:endParaRPr lang="en-US" altLang="en-US" sz="1800" dirty="0" smtClean="0">
              <a:latin typeface="Lucida Sans" panose="020B0602030504020204" pitchFamily="34" charset="0"/>
            </a:endParaRPr>
          </a:p>
          <a:p>
            <a:pPr marL="0" indent="0" eaLnBrk="1" hangingPunct="1">
              <a:buFont typeface="Arial" panose="020B0604020202020204" pitchFamily="34" charset="0"/>
              <a:buNone/>
            </a:pPr>
            <a:r>
              <a:rPr lang="en-US" altLang="en-US" sz="1800" dirty="0" err="1" smtClean="0">
                <a:latin typeface="Lucida Sans" panose="020B0602030504020204" pitchFamily="34" charset="0"/>
              </a:rPr>
              <a:t>WIllis</a:t>
            </a:r>
            <a:r>
              <a:rPr lang="en-US" altLang="en-US" sz="1800" dirty="0" smtClean="0">
                <a:latin typeface="Lucida Sans" panose="020B0602030504020204" pitchFamily="34" charset="0"/>
              </a:rPr>
              <a:t>, C. (2009) Creating Inclusive Learning Environments for Young Children. London: SAGE Ltd.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1596</TotalTime>
  <Words>776</Words>
  <Application>Microsoft Office PowerPoint</Application>
  <PresentationFormat>On-screen Show (4:3)</PresentationFormat>
  <Paragraphs>192</Paragraphs>
  <Slides>18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MS PGothic</vt:lpstr>
      <vt:lpstr>MS PGothic</vt:lpstr>
      <vt:lpstr>Arial</vt:lpstr>
      <vt:lpstr>Lucida Sans</vt:lpstr>
      <vt:lpstr>Myriad Pro</vt:lpstr>
      <vt:lpstr>20140311PresentationUWTSDTemplate</vt:lpstr>
      <vt:lpstr>PowerPoint Presentation</vt:lpstr>
      <vt:lpstr>Cynnwys y ddarlith Content of lecture</vt:lpstr>
      <vt:lpstr>Diffiniad Definition</vt:lpstr>
      <vt:lpstr>Beth yw Awtistiaeth? What is Autism?</vt:lpstr>
      <vt:lpstr>Symptomau              Symptoms</vt:lpstr>
      <vt:lpstr>Cyffredinrwydd a Diagnosis Prevalence and Diagnosis</vt:lpstr>
      <vt:lpstr>PowerPoint Presentation</vt:lpstr>
      <vt:lpstr>Goblygiadau              Implications</vt:lpstr>
      <vt:lpstr>DYC – Dadansoddi Ymddygiad Cynhwysol ABA – Applied Behavioural Analysis</vt:lpstr>
      <vt:lpstr>DYC Modern – Therapyddïau ‘Skybound’ Modern ABA – Skybound Therapies</vt:lpstr>
      <vt:lpstr>PECS</vt:lpstr>
      <vt:lpstr>Storiau gymdeithasolTM Social storiesTM</vt:lpstr>
      <vt:lpstr>Ewch ati… Have a go…</vt:lpstr>
      <vt:lpstr>Therapïau amgen Alternative therapies</vt:lpstr>
      <vt:lpstr>Arfer cynhwysol Inclusive practice</vt:lpstr>
      <vt:lpstr>Ceffylau Horses</vt:lpstr>
      <vt:lpstr>Gwyliwch y clip… Watch the clip…</vt:lpstr>
      <vt:lpstr>Cyfeiriadau References</vt:lpstr>
    </vt:vector>
  </TitlesOfParts>
  <Company>Geiriau Bach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Saesneg fel Iaith Ychwanegol English as an Additional Language</dc:title>
  <dc:creator>edureea</dc:creator>
  <cp:lastModifiedBy>Alison Rees-Edwards</cp:lastModifiedBy>
  <cp:revision>33</cp:revision>
  <dcterms:created xsi:type="dcterms:W3CDTF">2006-04-22T22:14:59Z</dcterms:created>
  <dcterms:modified xsi:type="dcterms:W3CDTF">2018-04-27T07:46:27Z</dcterms:modified>
</cp:coreProperties>
</file>