
<file path=[Content_Types].xml><?xml version="1.0" encoding="utf-8"?>
<Types xmlns="http://schemas.openxmlformats.org/package/2006/content-types">
  <Default Extension="bin" ContentType="application/vnd.openxmlformats-officedocument.oleObject"/>
  <Default Extension="jpeg" ContentType="image/jpeg"/>
  <Default Extension="rels" ContentType="application/vnd.openxmlformats-package.relationships+xml"/>
  <Default Extension="vml" ContentType="application/vnd.openxmlformats-officedocument.vmlDrawing"/>
  <Default Extension="wmf" ContentType="image/x-wm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44"/>
  </p:notesMasterIdLst>
  <p:handoutMasterIdLst>
    <p:handoutMasterId r:id="rId45"/>
  </p:handoutMasterIdLst>
  <p:sldIdLst>
    <p:sldId id="277" r:id="rId2"/>
    <p:sldId id="278" r:id="rId3"/>
    <p:sldId id="256" r:id="rId4"/>
    <p:sldId id="330" r:id="rId5"/>
    <p:sldId id="328" r:id="rId6"/>
    <p:sldId id="327" r:id="rId7"/>
    <p:sldId id="318" r:id="rId8"/>
    <p:sldId id="273" r:id="rId9"/>
    <p:sldId id="274" r:id="rId10"/>
    <p:sldId id="315" r:id="rId11"/>
    <p:sldId id="311" r:id="rId12"/>
    <p:sldId id="313" r:id="rId13"/>
    <p:sldId id="316" r:id="rId14"/>
    <p:sldId id="309" r:id="rId15"/>
    <p:sldId id="331" r:id="rId16"/>
    <p:sldId id="272" r:id="rId17"/>
    <p:sldId id="326" r:id="rId18"/>
    <p:sldId id="324" r:id="rId19"/>
    <p:sldId id="323" r:id="rId20"/>
    <p:sldId id="320" r:id="rId21"/>
    <p:sldId id="321" r:id="rId22"/>
    <p:sldId id="308" r:id="rId23"/>
    <p:sldId id="307" r:id="rId24"/>
    <p:sldId id="333" r:id="rId25"/>
    <p:sldId id="334" r:id="rId26"/>
    <p:sldId id="306" r:id="rId27"/>
    <p:sldId id="305" r:id="rId28"/>
    <p:sldId id="300" r:id="rId29"/>
    <p:sldId id="296" r:id="rId30"/>
    <p:sldId id="293" r:id="rId31"/>
    <p:sldId id="292" r:id="rId32"/>
    <p:sldId id="288" r:id="rId33"/>
    <p:sldId id="287" r:id="rId34"/>
    <p:sldId id="285" r:id="rId35"/>
    <p:sldId id="283" r:id="rId36"/>
    <p:sldId id="282" r:id="rId37"/>
    <p:sldId id="281" r:id="rId38"/>
    <p:sldId id="280" r:id="rId39"/>
    <p:sldId id="279" r:id="rId40"/>
    <p:sldId id="335" r:id="rId41"/>
    <p:sldId id="336" r:id="rId42"/>
    <p:sldId id="337" r:id="rId43"/>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73" autoAdjust="0"/>
    <p:restoredTop sz="94576" autoAdjust="0"/>
  </p:normalViewPr>
  <p:slideViewPr>
    <p:cSldViewPr>
      <p:cViewPr>
        <p:scale>
          <a:sx n="60" d="100"/>
          <a:sy n="60" d="100"/>
        </p:scale>
        <p:origin x="138" y="264"/>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3.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5.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6.wmf"/></Relationships>
</file>

<file path=ppt/drawings/_rels/vmlDrawing5.vml.rels><?xml version="1.0" encoding="UTF-8" standalone="yes"?>
<Relationships xmlns="http://schemas.openxmlformats.org/package/2006/relationships"><Relationship Id="rId2" Type="http://schemas.openxmlformats.org/officeDocument/2006/relationships/image" Target="../media/image8.wmf"/><Relationship Id="rId1" Type="http://schemas.openxmlformats.org/officeDocument/2006/relationships/image" Target="../media/image7.wmf"/></Relationships>
</file>

<file path=ppt/drawings/_rels/vmlDrawing6.vml.rels><?xml version="1.0" encoding="UTF-8" standalone="yes"?>
<Relationships xmlns="http://schemas.openxmlformats.org/package/2006/relationships"><Relationship Id="rId2" Type="http://schemas.openxmlformats.org/officeDocument/2006/relationships/image" Target="../media/image10.wmf"/><Relationship Id="rId1" Type="http://schemas.openxmlformats.org/officeDocument/2006/relationships/image" Target="../media/image9.wmf"/></Relationships>
</file>

<file path=ppt/drawings/_rels/vmlDrawing7.vml.rels><?xml version="1.0" encoding="UTF-8" standalone="yes"?>
<Relationships xmlns="http://schemas.openxmlformats.org/package/2006/relationships"><Relationship Id="rId3" Type="http://schemas.openxmlformats.org/officeDocument/2006/relationships/image" Target="../media/image9.wmf"/><Relationship Id="rId2" Type="http://schemas.openxmlformats.org/officeDocument/2006/relationships/image" Target="../media/image8.wmf"/><Relationship Id="rId1" Type="http://schemas.openxmlformats.org/officeDocument/2006/relationships/image" Target="../media/image11.wmf"/><Relationship Id="rId4" Type="http://schemas.openxmlformats.org/officeDocument/2006/relationships/image" Target="../media/image10.wmf"/></Relationships>
</file>

<file path=ppt/drawings/_rels/vmlDrawing8.vml.rels><?xml version="1.0" encoding="UTF-8" standalone="yes"?>
<Relationships xmlns="http://schemas.openxmlformats.org/package/2006/relationships"><Relationship Id="rId2" Type="http://schemas.openxmlformats.org/officeDocument/2006/relationships/image" Target="../media/image13.wmf"/><Relationship Id="rId1" Type="http://schemas.openxmlformats.org/officeDocument/2006/relationships/image" Target="../media/image12.wmf"/></Relationships>
</file>

<file path=ppt/drawings/_rels/vmlDrawing9.vml.rels><?xml version="1.0" encoding="UTF-8" standalone="yes"?>
<Relationships xmlns="http://schemas.openxmlformats.org/package/2006/relationships"><Relationship Id="rId1" Type="http://schemas.openxmlformats.org/officeDocument/2006/relationships/image" Target="../media/image14.wmf"/></Relationships>
</file>

<file path=ppt/drawings/_rels/vmlDrawing10.vml.rels><?xml version="1.0" encoding="UTF-8" standalone="yes"?>
<Relationships xmlns="http://schemas.openxmlformats.org/package/2006/relationships"><Relationship Id="rId1" Type="http://schemas.openxmlformats.org/officeDocument/2006/relationships/image" Target="../media/image15.wmf"/></Relationships>
</file>

<file path=ppt/drawings/_rels/vmlDrawing11.vml.rels><?xml version="1.0" encoding="UTF-8" standalone="yes"?>
<Relationships xmlns="http://schemas.openxmlformats.org/package/2006/relationships"><Relationship Id="rId1" Type="http://schemas.openxmlformats.org/officeDocument/2006/relationships/image" Target="../media/image16.wmf"/></Relationships>
</file>

<file path=ppt/drawings/_rels/vmlDrawing12.vml.rels><?xml version="1.0" encoding="UTF-8" standalone="yes"?>
<Relationships xmlns="http://schemas.openxmlformats.org/package/2006/relationships"><Relationship Id="rId1" Type="http://schemas.openxmlformats.org/officeDocument/2006/relationships/image" Target="../media/image17.wmf"/></Relationships>
</file>

<file path=ppt/drawings/_rels/vmlDrawing13.vml.rels><?xml version="1.0" encoding="UTF-8" standalone="yes"?>
<Relationships xmlns="http://schemas.openxmlformats.org/package/2006/relationships"><Relationship Id="rId1" Type="http://schemas.openxmlformats.org/officeDocument/2006/relationships/image" Target="../media/image18.wmf"/></Relationships>
</file>

<file path=ppt/drawings/_rels/vmlDrawing14.vml.rels><?xml version="1.0" encoding="UTF-8" standalone="yes"?>
<Relationships xmlns="http://schemas.openxmlformats.org/package/2006/relationships"><Relationship Id="rId1" Type="http://schemas.openxmlformats.org/officeDocument/2006/relationships/image" Target="../media/image19.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25D7202-D4CD-4608-9BD2-DFABA44F6B64}"/>
              </a:ext>
            </a:extLst>
          </p:cNvPr>
          <p:cNvSpPr>
            <a:spLocks noGrp="1" noChangeArrowheads="1"/>
          </p:cNvSpPr>
          <p:nvPr>
            <p:ph type="sldNum" sz="quarter" idx="5"/>
          </p:nvPr>
        </p:nvSpPr>
        <p:spPr>
          <a:ln/>
        </p:spPr>
        <p:txBody>
          <a:bodyPr/>
          <a:lstStyle/>
          <a:p>
            <a:fld id="{56BB63A8-A577-4D11-9929-8CEDF11A9D02}" type="slidenum">
              <a:rPr lang="en-US" altLang="en-US"/>
              <a:pPr/>
              <a:t>14</a:t>
            </a:fld>
            <a:endParaRPr lang="en-US" altLang="en-US"/>
          </a:p>
        </p:txBody>
      </p:sp>
      <p:sp>
        <p:nvSpPr>
          <p:cNvPr id="252930" name="Rectangle 2">
            <a:extLst>
              <a:ext uri="{FF2B5EF4-FFF2-40B4-BE49-F238E27FC236}">
                <a16:creationId xmlns:a16="http://schemas.microsoft.com/office/drawing/2014/main" id="{4A95795A-69F4-47A6-A7D4-F6ECB7AA518D}"/>
              </a:ext>
            </a:extLst>
          </p:cNvPr>
          <p:cNvSpPr>
            <a:spLocks noChangeArrowheads="1" noTextEdit="1"/>
          </p:cNvSpPr>
          <p:nvPr>
            <p:ph type="sldImg"/>
          </p:nvPr>
        </p:nvSpPr>
        <p:spPr>
          <a:ln/>
        </p:spPr>
      </p:sp>
      <p:sp>
        <p:nvSpPr>
          <p:cNvPr id="252932" name="Rectangle 4">
            <a:extLst>
              <a:ext uri="{FF2B5EF4-FFF2-40B4-BE49-F238E27FC236}">
                <a16:creationId xmlns:a16="http://schemas.microsoft.com/office/drawing/2014/main" id="{63BE17E7-5D2C-4F6D-ADEC-7AEFE290C405}"/>
              </a:ext>
            </a:extLst>
          </p:cNvPr>
          <p:cNvSpPr>
            <a:spLocks noChangeArrowheads="1"/>
          </p:cNvSpPr>
          <p:nvPr>
            <p:ph type="body" idx="1"/>
          </p:nvPr>
        </p:nvSpPr>
        <p:spPr>
          <a:noFill/>
          <a:ln/>
          <a:extLst>
            <a:ext uri="{91240B29-F687-4F45-9708-019B960494DF}">
              <a14:hiddenLine xmlns:a14="http://schemas.microsoft.com/office/drawing/2010/main" w="12700" cap="flat" cmpd="sng">
                <a:solidFill>
                  <a:schemeClr val="tx1"/>
                </a:solidFill>
                <a:prstDash val="solid"/>
                <a:miter lim="800000"/>
                <a:headEnd/>
                <a:tailEnd/>
              </a14:hiddenLine>
            </a:ext>
          </a:extLst>
        </p:spPr>
        <p:txBody>
          <a:bodyPr/>
          <a:lstStyle/>
          <a:p>
            <a:r>
              <a:rPr lang="en-US" altLang="en-US" sz="1600">
                <a:latin typeface="Arial" panose="020B0604020202020204" pitchFamily="34" charset="0"/>
              </a:rPr>
              <a:t>DBMS recovery manager keeps lists of</a:t>
            </a:r>
          </a:p>
          <a:p>
            <a:pPr lvl="1"/>
            <a:r>
              <a:rPr lang="en-US" altLang="en-US" sz="1600">
                <a:latin typeface="Arial" panose="020B0604020202020204" pitchFamily="34" charset="0"/>
              </a:rPr>
              <a:t>active transactions (started but not committed)</a:t>
            </a:r>
          </a:p>
          <a:p>
            <a:pPr lvl="1"/>
            <a:r>
              <a:rPr lang="en-US" altLang="en-US" sz="1600">
                <a:latin typeface="Arial" panose="020B0604020202020204" pitchFamily="34" charset="0"/>
              </a:rPr>
              <a:t>committed transactions since last checkpoint</a:t>
            </a:r>
          </a:p>
          <a:p>
            <a:pPr lvl="1"/>
            <a:r>
              <a:rPr lang="en-US" altLang="en-US" sz="1600">
                <a:latin typeface="Arial" panose="020B0604020202020204" pitchFamily="34" charset="0"/>
              </a:rPr>
              <a:t>aborted transactions since last checkpoint</a:t>
            </a:r>
          </a:p>
        </p:txBody>
      </p:sp>
    </p:spTree>
    <p:extLst>
      <p:ext uri="{BB962C8B-B14F-4D97-AF65-F5344CB8AC3E}">
        <p14:creationId xmlns:p14="http://schemas.microsoft.com/office/powerpoint/2010/main" val="2393205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925D7202-D4CD-4608-9BD2-DFABA44F6B64}"/>
              </a:ext>
            </a:extLst>
          </p:cNvPr>
          <p:cNvSpPr>
            <a:spLocks noGrp="1" noChangeArrowheads="1"/>
          </p:cNvSpPr>
          <p:nvPr>
            <p:ph type="sldNum" sz="quarter" idx="5"/>
          </p:nvPr>
        </p:nvSpPr>
        <p:spPr>
          <a:ln/>
        </p:spPr>
        <p:txBody>
          <a:bodyPr/>
          <a:lstStyle/>
          <a:p>
            <a:fld id="{56BB63A8-A577-4D11-9929-8CEDF11A9D02}" type="slidenum">
              <a:rPr lang="en-US" altLang="en-US"/>
              <a:pPr/>
              <a:t>15</a:t>
            </a:fld>
            <a:endParaRPr lang="en-US" altLang="en-US"/>
          </a:p>
        </p:txBody>
      </p:sp>
      <p:sp>
        <p:nvSpPr>
          <p:cNvPr id="252930" name="Rectangle 2">
            <a:extLst>
              <a:ext uri="{FF2B5EF4-FFF2-40B4-BE49-F238E27FC236}">
                <a16:creationId xmlns:a16="http://schemas.microsoft.com/office/drawing/2014/main" id="{4A95795A-69F4-47A6-A7D4-F6ECB7AA518D}"/>
              </a:ext>
            </a:extLst>
          </p:cNvPr>
          <p:cNvSpPr>
            <a:spLocks noChangeArrowheads="1" noTextEdit="1"/>
          </p:cNvSpPr>
          <p:nvPr>
            <p:ph type="sldImg"/>
          </p:nvPr>
        </p:nvSpPr>
        <p:spPr>
          <a:ln/>
        </p:spPr>
      </p:sp>
      <p:sp>
        <p:nvSpPr>
          <p:cNvPr id="252932" name="Rectangle 4">
            <a:extLst>
              <a:ext uri="{FF2B5EF4-FFF2-40B4-BE49-F238E27FC236}">
                <a16:creationId xmlns:a16="http://schemas.microsoft.com/office/drawing/2014/main" id="{63BE17E7-5D2C-4F6D-ADEC-7AEFE290C405}"/>
              </a:ext>
            </a:extLst>
          </p:cNvPr>
          <p:cNvSpPr>
            <a:spLocks noChangeArrowheads="1"/>
          </p:cNvSpPr>
          <p:nvPr>
            <p:ph type="body" idx="1"/>
          </p:nvPr>
        </p:nvSpPr>
        <p:spPr>
          <a:noFill/>
          <a:ln/>
          <a:extLst>
            <a:ext uri="{91240B29-F687-4F45-9708-019B960494DF}">
              <a14:hiddenLine xmlns:a14="http://schemas.microsoft.com/office/drawing/2010/main" w="12700" cap="flat" cmpd="sng">
                <a:solidFill>
                  <a:schemeClr val="tx1"/>
                </a:solidFill>
                <a:prstDash val="solid"/>
                <a:miter lim="800000"/>
                <a:headEnd/>
                <a:tailEnd/>
              </a14:hiddenLine>
            </a:ext>
          </a:extLst>
        </p:spPr>
        <p:txBody>
          <a:bodyPr/>
          <a:lstStyle/>
          <a:p>
            <a:r>
              <a:rPr lang="en-US" altLang="en-US" sz="1600">
                <a:latin typeface="Arial" panose="020B0604020202020204" pitchFamily="34" charset="0"/>
              </a:rPr>
              <a:t>DBMS recovery manager keeps lists of</a:t>
            </a:r>
          </a:p>
          <a:p>
            <a:pPr lvl="1"/>
            <a:r>
              <a:rPr lang="en-US" altLang="en-US" sz="1600">
                <a:latin typeface="Arial" panose="020B0604020202020204" pitchFamily="34" charset="0"/>
              </a:rPr>
              <a:t>active transactions (started but not committed)</a:t>
            </a:r>
          </a:p>
          <a:p>
            <a:pPr lvl="1"/>
            <a:r>
              <a:rPr lang="en-US" altLang="en-US" sz="1600">
                <a:latin typeface="Arial" panose="020B0604020202020204" pitchFamily="34" charset="0"/>
              </a:rPr>
              <a:t>committed transactions since last checkpoint</a:t>
            </a:r>
          </a:p>
          <a:p>
            <a:pPr lvl="1"/>
            <a:r>
              <a:rPr lang="en-US" altLang="en-US" sz="1600">
                <a:latin typeface="Arial" panose="020B0604020202020204" pitchFamily="34" charset="0"/>
              </a:rPr>
              <a:t>aborted transactions since last checkpoint</a:t>
            </a:r>
          </a:p>
        </p:txBody>
      </p:sp>
    </p:spTree>
    <p:extLst>
      <p:ext uri="{BB962C8B-B14F-4D97-AF65-F5344CB8AC3E}">
        <p14:creationId xmlns:p14="http://schemas.microsoft.com/office/powerpoint/2010/main" val="2549689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05DD9853-0730-4356-8A4B-03DFE4868BE5}"/>
              </a:ext>
            </a:extLst>
          </p:cNvPr>
          <p:cNvSpPr>
            <a:spLocks noGrp="1" noChangeArrowheads="1"/>
          </p:cNvSpPr>
          <p:nvPr>
            <p:ph type="sldNum" sz="quarter" idx="5"/>
          </p:nvPr>
        </p:nvSpPr>
        <p:spPr>
          <a:ln/>
        </p:spPr>
        <p:txBody>
          <a:bodyPr/>
          <a:lstStyle/>
          <a:p>
            <a:fld id="{1ADF224D-0900-4F7E-A084-95B7561D3CB3}" type="slidenum">
              <a:rPr lang="en-US" altLang="en-US"/>
              <a:pPr/>
              <a:t>16</a:t>
            </a:fld>
            <a:endParaRPr lang="en-US" altLang="en-US"/>
          </a:p>
        </p:txBody>
      </p:sp>
      <p:sp>
        <p:nvSpPr>
          <p:cNvPr id="253954" name="Rectangle 2">
            <a:extLst>
              <a:ext uri="{FF2B5EF4-FFF2-40B4-BE49-F238E27FC236}">
                <a16:creationId xmlns:a16="http://schemas.microsoft.com/office/drawing/2014/main" id="{8EA83F77-735F-4B77-B931-EC408034F6A8}"/>
              </a:ext>
            </a:extLst>
          </p:cNvPr>
          <p:cNvSpPr>
            <a:spLocks noChangeArrowheads="1" noTextEdit="1"/>
          </p:cNvSpPr>
          <p:nvPr>
            <p:ph type="sldImg"/>
          </p:nvPr>
        </p:nvSpPr>
        <p:spPr>
          <a:ln/>
        </p:spPr>
      </p:sp>
      <p:sp>
        <p:nvSpPr>
          <p:cNvPr id="253955" name="Rectangle 3">
            <a:extLst>
              <a:ext uri="{FF2B5EF4-FFF2-40B4-BE49-F238E27FC236}">
                <a16:creationId xmlns:a16="http://schemas.microsoft.com/office/drawing/2014/main" id="{8970EB64-E47E-462F-9AF7-A5FA86ADF84E}"/>
              </a:ext>
            </a:extLst>
          </p:cNvPr>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385588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6FACA454-4D23-4F28-8B14-236D15362A96}"/>
              </a:ext>
            </a:extLst>
          </p:cNvPr>
          <p:cNvSpPr>
            <a:spLocks noGrp="1" noChangeArrowheads="1"/>
          </p:cNvSpPr>
          <p:nvPr>
            <p:ph type="sldNum" sz="quarter" idx="5"/>
          </p:nvPr>
        </p:nvSpPr>
        <p:spPr>
          <a:ln/>
        </p:spPr>
        <p:txBody>
          <a:bodyPr/>
          <a:lstStyle/>
          <a:p>
            <a:fld id="{A7B22BF6-95AC-4D63-A26B-48A3CDBAFB2C}" type="slidenum">
              <a:rPr lang="en-US" altLang="en-US"/>
              <a:pPr/>
              <a:t>22</a:t>
            </a:fld>
            <a:endParaRPr lang="en-US" altLang="en-US"/>
          </a:p>
        </p:txBody>
      </p:sp>
      <p:sp>
        <p:nvSpPr>
          <p:cNvPr id="256002" name="Rectangle 2">
            <a:extLst>
              <a:ext uri="{FF2B5EF4-FFF2-40B4-BE49-F238E27FC236}">
                <a16:creationId xmlns:a16="http://schemas.microsoft.com/office/drawing/2014/main" id="{166ED230-A528-4A5B-B59D-21AF768F1A38}"/>
              </a:ext>
            </a:extLst>
          </p:cNvPr>
          <p:cNvSpPr>
            <a:spLocks noChangeArrowheads="1" noTextEdit="1"/>
          </p:cNvSpPr>
          <p:nvPr>
            <p:ph type="sldImg"/>
          </p:nvPr>
        </p:nvSpPr>
        <p:spPr>
          <a:ln/>
        </p:spPr>
      </p:sp>
      <p:sp>
        <p:nvSpPr>
          <p:cNvPr id="256003" name="Rectangle 3">
            <a:extLst>
              <a:ext uri="{FF2B5EF4-FFF2-40B4-BE49-F238E27FC236}">
                <a16:creationId xmlns:a16="http://schemas.microsoft.com/office/drawing/2014/main" id="{7CC0BB7D-C99C-41A2-95DF-F0BF4FD32B1E}"/>
              </a:ext>
            </a:extLst>
          </p:cNvPr>
          <p:cNvSpPr>
            <a:spLocks noGrp="1" noChangeArrowheads="1"/>
          </p:cNvSpPr>
          <p:nvPr>
            <p:ph type="body" idx="1"/>
          </p:nvPr>
        </p:nvSpPr>
        <p:spPr/>
        <p:txBody>
          <a:bodyPr/>
          <a:lstStyle/>
          <a:p>
            <a:endParaRPr lang="en-GB" altLang="en-US"/>
          </a:p>
        </p:txBody>
      </p:sp>
    </p:spTree>
    <p:extLst>
      <p:ext uri="{BB962C8B-B14F-4D97-AF65-F5344CB8AC3E}">
        <p14:creationId xmlns:p14="http://schemas.microsoft.com/office/powerpoint/2010/main" val="41857109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8EFCBBD8-CF39-48F7-8656-50407EDD0B37}" type="datetime1">
              <a:rPr lang="en-GB" altLang="en-US"/>
              <a:pPr>
                <a:defRPr/>
              </a:pPr>
              <a:t>11/08/2020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11/08/2020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11/08/2020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11/08/2020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11/08/2020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11/08/2020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11/08/2020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11/08/2020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11/08/2020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11/08/2020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11/08/2020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11/08/2020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oleObject" Target="../embeddings/oleObject2.bin"/><Relationship Id="rId4" Type="http://schemas.openxmlformats.org/officeDocument/2006/relationships/image" Target="../media/image3.wmf"/></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3.bin"/><Relationship Id="rId2" Type="http://schemas.openxmlformats.org/officeDocument/2006/relationships/slideLayout" Target="../slideLayouts/slideLayout7.xml"/><Relationship Id="rId1" Type="http://schemas.openxmlformats.org/officeDocument/2006/relationships/vmlDrawing" Target="../drawings/vmlDrawing2.vml"/><Relationship Id="rId4" Type="http://schemas.openxmlformats.org/officeDocument/2006/relationships/image" Target="../media/image4.wmf"/></Relationships>
</file>

<file path=ppt/slides/_rels/slide20.xml.rels><?xml version="1.0" encoding="UTF-8" standalone="yes"?>
<Relationships xmlns="http://schemas.openxmlformats.org/package/2006/relationships"><Relationship Id="rId3" Type="http://schemas.openxmlformats.org/officeDocument/2006/relationships/oleObject" Target="../embeddings/oleObject4.bin"/><Relationship Id="rId2" Type="http://schemas.openxmlformats.org/officeDocument/2006/relationships/slideLayout" Target="../slideLayouts/slideLayout7.xml"/><Relationship Id="rId1" Type="http://schemas.openxmlformats.org/officeDocument/2006/relationships/vmlDrawing" Target="../drawings/vmlDrawing3.vml"/><Relationship Id="rId4" Type="http://schemas.openxmlformats.org/officeDocument/2006/relationships/image" Target="../media/image5.wmf"/></Relationships>
</file>

<file path=ppt/slides/_rels/slide21.xml.rels><?xml version="1.0" encoding="UTF-8" standalone="yes"?>
<Relationships xmlns="http://schemas.openxmlformats.org/package/2006/relationships"><Relationship Id="rId3" Type="http://schemas.openxmlformats.org/officeDocument/2006/relationships/oleObject" Target="../embeddings/oleObject5.bin"/><Relationship Id="rId2" Type="http://schemas.openxmlformats.org/officeDocument/2006/relationships/slideLayout" Target="../slideLayouts/slideLayout7.xml"/><Relationship Id="rId1" Type="http://schemas.openxmlformats.org/officeDocument/2006/relationships/vmlDrawing" Target="../drawings/vmlDrawing4.vml"/><Relationship Id="rId4" Type="http://schemas.openxmlformats.org/officeDocument/2006/relationships/image" Target="../media/image6.wmf"/></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oleObject" Target="../embeddings/oleObject6.bin"/><Relationship Id="rId2" Type="http://schemas.openxmlformats.org/officeDocument/2006/relationships/slideLayout" Target="../slideLayouts/slideLayout7.xml"/><Relationship Id="rId1" Type="http://schemas.openxmlformats.org/officeDocument/2006/relationships/vmlDrawing" Target="../drawings/vmlDrawing5.vml"/><Relationship Id="rId6" Type="http://schemas.openxmlformats.org/officeDocument/2006/relationships/image" Target="../media/image8.wmf"/><Relationship Id="rId5" Type="http://schemas.openxmlformats.org/officeDocument/2006/relationships/oleObject" Target="../embeddings/oleObject7.bin"/><Relationship Id="rId4" Type="http://schemas.openxmlformats.org/officeDocument/2006/relationships/image" Target="../media/image7.wmf"/></Relationships>
</file>

<file path=ppt/slides/_rels/slide27.xml.rels><?xml version="1.0" encoding="UTF-8" standalone="yes"?>
<Relationships xmlns="http://schemas.openxmlformats.org/package/2006/relationships"><Relationship Id="rId3" Type="http://schemas.openxmlformats.org/officeDocument/2006/relationships/oleObject" Target="../embeddings/oleObject8.bin"/><Relationship Id="rId2" Type="http://schemas.openxmlformats.org/officeDocument/2006/relationships/slideLayout" Target="../slideLayouts/slideLayout2.xml"/><Relationship Id="rId1" Type="http://schemas.openxmlformats.org/officeDocument/2006/relationships/vmlDrawing" Target="../drawings/vmlDrawing6.vml"/><Relationship Id="rId6" Type="http://schemas.openxmlformats.org/officeDocument/2006/relationships/image" Target="../media/image10.wmf"/><Relationship Id="rId5" Type="http://schemas.openxmlformats.org/officeDocument/2006/relationships/oleObject" Target="../embeddings/oleObject9.bin"/><Relationship Id="rId4" Type="http://schemas.openxmlformats.org/officeDocument/2006/relationships/image" Target="../media/image9.wmf"/></Relationships>
</file>

<file path=ppt/slides/_rels/slide28.xml.rels><?xml version="1.0" encoding="UTF-8" standalone="yes"?>
<Relationships xmlns="http://schemas.openxmlformats.org/package/2006/relationships"><Relationship Id="rId8" Type="http://schemas.openxmlformats.org/officeDocument/2006/relationships/image" Target="../media/image9.wmf"/><Relationship Id="rId3" Type="http://schemas.openxmlformats.org/officeDocument/2006/relationships/oleObject" Target="../embeddings/oleObject10.bin"/><Relationship Id="rId7" Type="http://schemas.openxmlformats.org/officeDocument/2006/relationships/oleObject" Target="../embeddings/oleObject12.bin"/><Relationship Id="rId2" Type="http://schemas.openxmlformats.org/officeDocument/2006/relationships/slideLayout" Target="../slideLayouts/slideLayout2.xml"/><Relationship Id="rId1" Type="http://schemas.openxmlformats.org/officeDocument/2006/relationships/vmlDrawing" Target="../drawings/vmlDrawing7.vml"/><Relationship Id="rId6" Type="http://schemas.openxmlformats.org/officeDocument/2006/relationships/image" Target="../media/image8.wmf"/><Relationship Id="rId5" Type="http://schemas.openxmlformats.org/officeDocument/2006/relationships/oleObject" Target="../embeddings/oleObject11.bin"/><Relationship Id="rId10" Type="http://schemas.openxmlformats.org/officeDocument/2006/relationships/image" Target="../media/image10.wmf"/><Relationship Id="rId4" Type="http://schemas.openxmlformats.org/officeDocument/2006/relationships/image" Target="../media/image11.wmf"/><Relationship Id="rId9" Type="http://schemas.openxmlformats.org/officeDocument/2006/relationships/oleObject" Target="../embeddings/oleObject13.bin"/></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oleObject" Target="../embeddings/oleObject14.bin"/><Relationship Id="rId2" Type="http://schemas.openxmlformats.org/officeDocument/2006/relationships/slideLayout" Target="../slideLayouts/slideLayout2.xml"/><Relationship Id="rId1" Type="http://schemas.openxmlformats.org/officeDocument/2006/relationships/vmlDrawing" Target="../drawings/vmlDrawing8.vml"/><Relationship Id="rId6" Type="http://schemas.openxmlformats.org/officeDocument/2006/relationships/image" Target="../media/image13.wmf"/><Relationship Id="rId5" Type="http://schemas.openxmlformats.org/officeDocument/2006/relationships/oleObject" Target="../embeddings/oleObject15.bin"/><Relationship Id="rId4" Type="http://schemas.openxmlformats.org/officeDocument/2006/relationships/image" Target="../media/image12.wmf"/></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oleObject" Target="../embeddings/oleObject16.bin"/><Relationship Id="rId2" Type="http://schemas.openxmlformats.org/officeDocument/2006/relationships/slideLayout" Target="../slideLayouts/slideLayout6.xml"/><Relationship Id="rId1" Type="http://schemas.openxmlformats.org/officeDocument/2006/relationships/vmlDrawing" Target="../drawings/vmlDrawing9.vml"/><Relationship Id="rId4" Type="http://schemas.openxmlformats.org/officeDocument/2006/relationships/image" Target="../media/image14.wmf"/></Relationships>
</file>

<file path=ppt/slides/_rels/slide35.xml.rels><?xml version="1.0" encoding="UTF-8" standalone="yes"?>
<Relationships xmlns="http://schemas.openxmlformats.org/package/2006/relationships"><Relationship Id="rId3" Type="http://schemas.openxmlformats.org/officeDocument/2006/relationships/oleObject" Target="../embeddings/oleObject17.bin"/><Relationship Id="rId2" Type="http://schemas.openxmlformats.org/officeDocument/2006/relationships/slideLayout" Target="../slideLayouts/slideLayout2.xml"/><Relationship Id="rId1" Type="http://schemas.openxmlformats.org/officeDocument/2006/relationships/vmlDrawing" Target="../drawings/vmlDrawing10.vml"/><Relationship Id="rId4" Type="http://schemas.openxmlformats.org/officeDocument/2006/relationships/image" Target="../media/image15.wmf"/></Relationships>
</file>

<file path=ppt/slides/_rels/slide36.xml.rels><?xml version="1.0" encoding="UTF-8" standalone="yes"?>
<Relationships xmlns="http://schemas.openxmlformats.org/package/2006/relationships"><Relationship Id="rId3" Type="http://schemas.openxmlformats.org/officeDocument/2006/relationships/oleObject" Target="../embeddings/oleObject18.bin"/><Relationship Id="rId2" Type="http://schemas.openxmlformats.org/officeDocument/2006/relationships/slideLayout" Target="../slideLayouts/slideLayout2.xml"/><Relationship Id="rId1" Type="http://schemas.openxmlformats.org/officeDocument/2006/relationships/vmlDrawing" Target="../drawings/vmlDrawing11.vml"/><Relationship Id="rId4" Type="http://schemas.openxmlformats.org/officeDocument/2006/relationships/image" Target="../media/image16.wmf"/></Relationships>
</file>

<file path=ppt/slides/_rels/slide37.xml.rels><?xml version="1.0" encoding="UTF-8" standalone="yes"?>
<Relationships xmlns="http://schemas.openxmlformats.org/package/2006/relationships"><Relationship Id="rId3" Type="http://schemas.openxmlformats.org/officeDocument/2006/relationships/oleObject" Target="../embeddings/oleObject19.bin"/><Relationship Id="rId2" Type="http://schemas.openxmlformats.org/officeDocument/2006/relationships/slideLayout" Target="../slideLayouts/slideLayout2.xml"/><Relationship Id="rId1" Type="http://schemas.openxmlformats.org/officeDocument/2006/relationships/vmlDrawing" Target="../drawings/vmlDrawing12.vml"/><Relationship Id="rId4" Type="http://schemas.openxmlformats.org/officeDocument/2006/relationships/image" Target="../media/image17.wmf"/></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oleObject" Target="../embeddings/oleObject20.bin"/><Relationship Id="rId2" Type="http://schemas.openxmlformats.org/officeDocument/2006/relationships/slideLayout" Target="../slideLayouts/slideLayout2.xml"/><Relationship Id="rId1" Type="http://schemas.openxmlformats.org/officeDocument/2006/relationships/vmlDrawing" Target="../drawings/vmlDrawing13.vml"/><Relationship Id="rId4" Type="http://schemas.openxmlformats.org/officeDocument/2006/relationships/image" Target="../media/image18.wmf"/></Relationships>
</file>

<file path=ppt/slides/_rels/slide41.xml.rels><?xml version="1.0" encoding="UTF-8" standalone="yes"?>
<Relationships xmlns="http://schemas.openxmlformats.org/package/2006/relationships"><Relationship Id="rId3" Type="http://schemas.openxmlformats.org/officeDocument/2006/relationships/oleObject" Target="../embeddings/oleObject21.bin"/><Relationship Id="rId2" Type="http://schemas.openxmlformats.org/officeDocument/2006/relationships/slideLayout" Target="../slideLayouts/slideLayout2.xml"/><Relationship Id="rId1" Type="http://schemas.openxmlformats.org/officeDocument/2006/relationships/vmlDrawing" Target="../drawings/vmlDrawing14.vml"/><Relationship Id="rId4" Type="http://schemas.openxmlformats.org/officeDocument/2006/relationships/image" Target="../media/image19.wmf"/></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08213" y="908050"/>
            <a:ext cx="7772400" cy="1225550"/>
          </a:xfrm>
        </p:spPr>
        <p:txBody>
          <a:bodyPr/>
          <a:lstStyle/>
          <a:p>
            <a:pPr eaLnBrk="1" hangingPunct="1"/>
            <a:r>
              <a:rPr lang="en-GB" altLang="en-US" dirty="0"/>
              <a:t>DMS Concurrency</a:t>
            </a:r>
          </a:p>
        </p:txBody>
      </p:sp>
      <p:sp>
        <p:nvSpPr>
          <p:cNvPr id="6147" name="Subtitle 4"/>
          <p:cNvSpPr>
            <a:spLocks noGrp="1"/>
          </p:cNvSpPr>
          <p:nvPr>
            <p:ph type="subTitle" idx="1"/>
          </p:nvPr>
        </p:nvSpPr>
        <p:spPr>
          <a:xfrm>
            <a:off x="2416948" y="2420888"/>
            <a:ext cx="7740846" cy="1367408"/>
          </a:xfrm>
        </p:spPr>
        <p:txBody>
          <a:bodyPr/>
          <a:lstStyle/>
          <a:p>
            <a:pPr eaLnBrk="1" hangingPunct="1"/>
            <a:r>
              <a:rPr lang="en-GB" altLang="en-US" dirty="0">
                <a:solidFill>
                  <a:schemeClr val="tx1"/>
                </a:solidFill>
              </a:rPr>
              <a:t>ACCC 5001 Database Management Systems</a:t>
            </a:r>
          </a:p>
        </p:txBody>
      </p:sp>
      <p:sp>
        <p:nvSpPr>
          <p:cNvPr id="6149" name="Slide Number Placeholder 5"/>
          <p:cNvSpPr>
            <a:spLocks noGrp="1" noChangeArrowheads="1"/>
          </p:cNvSpPr>
          <p:nvPr>
            <p:ph type="sldNum" sz="quarter" idx="12"/>
          </p:nvPr>
        </p:nvSpPr>
        <p:spPr bwMode="auto">
          <a:xfrm>
            <a:off x="9768408" y="6453337"/>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4A9768-FD2E-734D-9B1B-9BBA16C4EF6F}"/>
              </a:ext>
            </a:extLst>
          </p:cNvPr>
          <p:cNvSpPr>
            <a:spLocks noGrp="1"/>
          </p:cNvSpPr>
          <p:nvPr>
            <p:ph type="title"/>
          </p:nvPr>
        </p:nvSpPr>
        <p:spPr/>
        <p:txBody>
          <a:bodyPr/>
          <a:lstStyle/>
          <a:p>
            <a:r>
              <a:rPr lang="en-US" b="1" dirty="0"/>
              <a:t>Agenda</a:t>
            </a:r>
          </a:p>
        </p:txBody>
      </p:sp>
      <p:sp>
        <p:nvSpPr>
          <p:cNvPr id="3" name="Content Placeholder 2">
            <a:extLst>
              <a:ext uri="{FF2B5EF4-FFF2-40B4-BE49-F238E27FC236}">
                <a16:creationId xmlns:a16="http://schemas.microsoft.com/office/drawing/2014/main" id="{C497ACE8-5D03-124B-9AEE-D1917C25B18F}"/>
              </a:ext>
            </a:extLst>
          </p:cNvPr>
          <p:cNvSpPr>
            <a:spLocks noGrp="1"/>
          </p:cNvSpPr>
          <p:nvPr>
            <p:ph idx="1"/>
          </p:nvPr>
        </p:nvSpPr>
        <p:spPr/>
        <p:txBody>
          <a:bodyPr/>
          <a:lstStyle/>
          <a:p>
            <a:r>
              <a:rPr lang="en-US" dirty="0"/>
              <a:t>In this lecture we discuss: </a:t>
            </a:r>
          </a:p>
          <a:p>
            <a:pPr lvl="1"/>
            <a:r>
              <a:rPr lang="en-US" dirty="0"/>
              <a:t>Concurrency in transactions</a:t>
            </a:r>
          </a:p>
          <a:p>
            <a:pPr lvl="1"/>
            <a:r>
              <a:rPr lang="en-US" dirty="0"/>
              <a:t>Scheduling transactions</a:t>
            </a:r>
          </a:p>
          <a:p>
            <a:pPr lvl="1"/>
            <a:r>
              <a:rPr lang="en-US"/>
              <a:t>Locking Records</a:t>
            </a:r>
            <a:endParaRPr lang="en-US" dirty="0"/>
          </a:p>
          <a:p>
            <a:endParaRPr lang="en-US" dirty="0"/>
          </a:p>
        </p:txBody>
      </p:sp>
      <p:sp>
        <p:nvSpPr>
          <p:cNvPr id="4" name="Date Placeholder 3">
            <a:extLst>
              <a:ext uri="{FF2B5EF4-FFF2-40B4-BE49-F238E27FC236}">
                <a16:creationId xmlns:a16="http://schemas.microsoft.com/office/drawing/2014/main" id="{C6A1613B-F808-3544-BAF4-3269CF97B219}"/>
              </a:ext>
            </a:extLst>
          </p:cNvPr>
          <p:cNvSpPr>
            <a:spLocks noGrp="1"/>
          </p:cNvSpPr>
          <p:nvPr>
            <p:ph type="dt" sz="half" idx="10"/>
          </p:nvPr>
        </p:nvSpPr>
        <p:spPr/>
        <p:txBody>
          <a:bodyPr/>
          <a:lstStyle/>
          <a:p>
            <a:pPr>
              <a:defRPr/>
            </a:pPr>
            <a:fld id="{2303D31F-598B-47EE-BA37-93F097A3D676}" type="datetime1">
              <a:rPr lang="en-GB" altLang="en-US" smtClean="0"/>
              <a:pPr>
                <a:defRPr/>
              </a:pPr>
              <a:t>11/08/2020</a:t>
            </a:fld>
            <a:endParaRPr lang="en-GB" altLang="en-US"/>
          </a:p>
        </p:txBody>
      </p:sp>
      <p:sp>
        <p:nvSpPr>
          <p:cNvPr id="5" name="Slide Number Placeholder 4">
            <a:extLst>
              <a:ext uri="{FF2B5EF4-FFF2-40B4-BE49-F238E27FC236}">
                <a16:creationId xmlns:a16="http://schemas.microsoft.com/office/drawing/2014/main" id="{2A38A284-4B25-FE46-8CEC-659E9DA3E8F2}"/>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8392886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2" name="Rectangle 4">
            <a:extLst>
              <a:ext uri="{FF2B5EF4-FFF2-40B4-BE49-F238E27FC236}">
                <a16:creationId xmlns:a16="http://schemas.microsoft.com/office/drawing/2014/main" id="{19E6CFE9-7169-4C1D-AD4E-1929FF495423}"/>
              </a:ext>
            </a:extLst>
          </p:cNvPr>
          <p:cNvSpPr>
            <a:spLocks noGrp="1" noChangeArrowheads="1"/>
          </p:cNvSpPr>
          <p:nvPr>
            <p:ph type="ctrTitle"/>
          </p:nvPr>
        </p:nvSpPr>
        <p:spPr/>
        <p:txBody>
          <a:bodyPr/>
          <a:lstStyle/>
          <a:p>
            <a:br>
              <a:rPr lang="en-US" altLang="en-US" dirty="0">
                <a:solidFill>
                  <a:schemeClr val="bg1"/>
                </a:solidFill>
              </a:rPr>
            </a:br>
            <a:r>
              <a:rPr lang="en-US" altLang="en-US" dirty="0">
                <a:solidFill>
                  <a:schemeClr val="bg1"/>
                </a:solidFill>
              </a:rPr>
              <a:t> Transaction Processing </a:t>
            </a:r>
            <a:br>
              <a:rPr lang="en-US" altLang="en-US" dirty="0">
                <a:solidFill>
                  <a:schemeClr val="bg1"/>
                </a:solidFill>
              </a:rPr>
            </a:br>
            <a:r>
              <a:rPr lang="en-US" altLang="en-US" dirty="0">
                <a:solidFill>
                  <a:schemeClr val="bg1"/>
                </a:solidFill>
              </a:rPr>
              <a:t>Recovery &amp; Concurrency Control</a:t>
            </a:r>
          </a:p>
        </p:txBody>
      </p:sp>
      <p:sp>
        <p:nvSpPr>
          <p:cNvPr id="2054" name="Rectangle 6">
            <a:extLst>
              <a:ext uri="{FF2B5EF4-FFF2-40B4-BE49-F238E27FC236}">
                <a16:creationId xmlns:a16="http://schemas.microsoft.com/office/drawing/2014/main" id="{CC44A3AC-0F3D-4AB3-B7B2-9008630F4EB3}"/>
              </a:ext>
            </a:extLst>
          </p:cNvPr>
          <p:cNvSpPr>
            <a:spLocks noGrp="1" noChangeArrowheads="1"/>
          </p:cNvSpPr>
          <p:nvPr>
            <p:ph type="subTitle" idx="1"/>
          </p:nvPr>
        </p:nvSpPr>
        <p:spPr/>
        <p:txBody>
          <a:bodyPr/>
          <a:lstStyle/>
          <a:p>
            <a:r>
              <a:rPr lang="en-GB" altLang="en-US"/>
              <a:t> </a:t>
            </a:r>
          </a:p>
        </p:txBody>
      </p:sp>
    </p:spTree>
    <p:extLst>
      <p:ext uri="{BB962C8B-B14F-4D97-AF65-F5344CB8AC3E}">
        <p14:creationId xmlns:p14="http://schemas.microsoft.com/office/powerpoint/2010/main" val="280867650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8" name="Rectangle 1028">
            <a:extLst>
              <a:ext uri="{FF2B5EF4-FFF2-40B4-BE49-F238E27FC236}">
                <a16:creationId xmlns:a16="http://schemas.microsoft.com/office/drawing/2014/main" id="{B20CFC3F-4541-4A44-8489-768B65F5EC9A}"/>
              </a:ext>
            </a:extLst>
          </p:cNvPr>
          <p:cNvSpPr>
            <a:spLocks noGrp="1" noChangeArrowheads="1"/>
          </p:cNvSpPr>
          <p:nvPr>
            <p:ph type="title"/>
          </p:nvPr>
        </p:nvSpPr>
        <p:spPr/>
        <p:txBody>
          <a:bodyPr/>
          <a:lstStyle/>
          <a:p>
            <a:r>
              <a:rPr lang="en-US" altLang="en-US"/>
              <a:t>What is a transaction</a:t>
            </a:r>
          </a:p>
        </p:txBody>
      </p:sp>
      <p:sp>
        <p:nvSpPr>
          <p:cNvPr id="77829" name="Rectangle 1029">
            <a:extLst>
              <a:ext uri="{FF2B5EF4-FFF2-40B4-BE49-F238E27FC236}">
                <a16:creationId xmlns:a16="http://schemas.microsoft.com/office/drawing/2014/main" id="{6119FAC7-0483-4205-AEFF-6D9F81E007AD}"/>
              </a:ext>
            </a:extLst>
          </p:cNvPr>
          <p:cNvSpPr>
            <a:spLocks noGrp="1" noChangeArrowheads="1"/>
          </p:cNvSpPr>
          <p:nvPr>
            <p:ph type="body" idx="1"/>
          </p:nvPr>
        </p:nvSpPr>
        <p:spPr>
          <a:xfrm>
            <a:off x="191344" y="1143001"/>
            <a:ext cx="11593288" cy="1654852"/>
          </a:xfrm>
        </p:spPr>
        <p:txBody>
          <a:bodyPr/>
          <a:lstStyle/>
          <a:p>
            <a:r>
              <a:rPr lang="en-US" altLang="en-US" sz="2400" dirty="0"/>
              <a:t>A transaction is the basic logical unit of execution in an information system. A transaction is a sequence of operations that must be executed as a whole, taking a consistent (&amp; correct) database state into another consistent (&amp; correct) database state</a:t>
            </a:r>
          </a:p>
        </p:txBody>
      </p:sp>
      <p:sp>
        <p:nvSpPr>
          <p:cNvPr id="77831" name="Rectangle 1031">
            <a:extLst>
              <a:ext uri="{FF2B5EF4-FFF2-40B4-BE49-F238E27FC236}">
                <a16:creationId xmlns:a16="http://schemas.microsoft.com/office/drawing/2014/main" id="{8EED7C95-9802-43A9-883E-5D1A827A2B40}"/>
              </a:ext>
            </a:extLst>
          </p:cNvPr>
          <p:cNvSpPr>
            <a:spLocks noChangeArrowheads="1"/>
          </p:cNvSpPr>
          <p:nvPr/>
        </p:nvSpPr>
        <p:spPr bwMode="auto">
          <a:xfrm>
            <a:off x="9382197" y="3199450"/>
            <a:ext cx="1270000"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sz="1200"/>
              <a:t>database in a consistent state</a:t>
            </a:r>
          </a:p>
        </p:txBody>
      </p:sp>
      <p:sp>
        <p:nvSpPr>
          <p:cNvPr id="77836" name="Rectangle 1036">
            <a:extLst>
              <a:ext uri="{FF2B5EF4-FFF2-40B4-BE49-F238E27FC236}">
                <a16:creationId xmlns:a16="http://schemas.microsoft.com/office/drawing/2014/main" id="{CD603759-6BE9-420E-8CA1-3DF94D62205D}"/>
              </a:ext>
            </a:extLst>
          </p:cNvPr>
          <p:cNvSpPr>
            <a:spLocks noChangeArrowheads="1"/>
          </p:cNvSpPr>
          <p:nvPr/>
        </p:nvSpPr>
        <p:spPr bwMode="auto">
          <a:xfrm>
            <a:off x="4962597" y="3199450"/>
            <a:ext cx="1270000" cy="459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sz="1200"/>
              <a:t>database in a consistent state</a:t>
            </a:r>
          </a:p>
        </p:txBody>
      </p:sp>
      <p:sp>
        <p:nvSpPr>
          <p:cNvPr id="77837" name="Rectangle 1037">
            <a:extLst>
              <a:ext uri="{FF2B5EF4-FFF2-40B4-BE49-F238E27FC236}">
                <a16:creationId xmlns:a16="http://schemas.microsoft.com/office/drawing/2014/main" id="{9CA07F8D-1036-46DB-9BC3-D042B6641A21}"/>
              </a:ext>
            </a:extLst>
          </p:cNvPr>
          <p:cNvSpPr>
            <a:spLocks noChangeArrowheads="1"/>
          </p:cNvSpPr>
          <p:nvPr/>
        </p:nvSpPr>
        <p:spPr bwMode="auto">
          <a:xfrm>
            <a:off x="7019998" y="4723450"/>
            <a:ext cx="1565275" cy="8284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sz="1200"/>
              <a:t>database may be temporarily in an inconsistent state during execution</a:t>
            </a:r>
          </a:p>
        </p:txBody>
      </p:sp>
      <p:sp>
        <p:nvSpPr>
          <p:cNvPr id="77838" name="Rectangle 1038">
            <a:extLst>
              <a:ext uri="{FF2B5EF4-FFF2-40B4-BE49-F238E27FC236}">
                <a16:creationId xmlns:a16="http://schemas.microsoft.com/office/drawing/2014/main" id="{DB2FC183-9866-4988-A99F-89FEF94AD6A9}"/>
              </a:ext>
            </a:extLst>
          </p:cNvPr>
          <p:cNvSpPr>
            <a:spLocks noChangeArrowheads="1"/>
          </p:cNvSpPr>
          <p:nvPr/>
        </p:nvSpPr>
        <p:spPr bwMode="auto">
          <a:xfrm>
            <a:off x="3590997" y="4494850"/>
            <a:ext cx="1392562"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1200"/>
              <a:t>begin Transaction</a:t>
            </a:r>
          </a:p>
        </p:txBody>
      </p:sp>
      <p:sp>
        <p:nvSpPr>
          <p:cNvPr id="77839" name="Rectangle 1039">
            <a:extLst>
              <a:ext uri="{FF2B5EF4-FFF2-40B4-BE49-F238E27FC236}">
                <a16:creationId xmlns:a16="http://schemas.microsoft.com/office/drawing/2014/main" id="{97EFFCA9-450B-44B3-B09B-FF6B13B34A0D}"/>
              </a:ext>
            </a:extLst>
          </p:cNvPr>
          <p:cNvSpPr>
            <a:spLocks noChangeArrowheads="1"/>
          </p:cNvSpPr>
          <p:nvPr/>
        </p:nvSpPr>
        <p:spPr bwMode="auto">
          <a:xfrm>
            <a:off x="10753798" y="4494850"/>
            <a:ext cx="1273939"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1200"/>
              <a:t>end Transaction</a:t>
            </a:r>
          </a:p>
        </p:txBody>
      </p:sp>
      <p:sp>
        <p:nvSpPr>
          <p:cNvPr id="77840" name="Rectangle 1040">
            <a:extLst>
              <a:ext uri="{FF2B5EF4-FFF2-40B4-BE49-F238E27FC236}">
                <a16:creationId xmlns:a16="http://schemas.microsoft.com/office/drawing/2014/main" id="{C8579573-31BF-44A8-A30D-C485949A7354}"/>
              </a:ext>
            </a:extLst>
          </p:cNvPr>
          <p:cNvSpPr>
            <a:spLocks noChangeArrowheads="1"/>
          </p:cNvSpPr>
          <p:nvPr/>
        </p:nvSpPr>
        <p:spPr bwMode="auto">
          <a:xfrm>
            <a:off x="6943797" y="4494850"/>
            <a:ext cx="1846212" cy="27443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1200"/>
              <a:t>execution of Transaction</a:t>
            </a:r>
          </a:p>
        </p:txBody>
      </p:sp>
      <p:sp>
        <p:nvSpPr>
          <p:cNvPr id="77846" name="Rectangle 1046">
            <a:extLst>
              <a:ext uri="{FF2B5EF4-FFF2-40B4-BE49-F238E27FC236}">
                <a16:creationId xmlns:a16="http://schemas.microsoft.com/office/drawing/2014/main" id="{C188A454-DCE8-4D06-8CF5-CFDBDECE8586}"/>
              </a:ext>
            </a:extLst>
          </p:cNvPr>
          <p:cNvSpPr>
            <a:spLocks noChangeArrowheads="1"/>
          </p:cNvSpPr>
          <p:nvPr/>
        </p:nvSpPr>
        <p:spPr bwMode="auto">
          <a:xfrm>
            <a:off x="4200597" y="367252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A Fred Bloggs £1000</a:t>
            </a:r>
          </a:p>
        </p:txBody>
      </p:sp>
      <p:sp>
        <p:nvSpPr>
          <p:cNvPr id="77848" name="Rectangle 1048">
            <a:extLst>
              <a:ext uri="{FF2B5EF4-FFF2-40B4-BE49-F238E27FC236}">
                <a16:creationId xmlns:a16="http://schemas.microsoft.com/office/drawing/2014/main" id="{6AAC1822-6635-40BD-B4A1-F98F373B5577}"/>
              </a:ext>
            </a:extLst>
          </p:cNvPr>
          <p:cNvSpPr>
            <a:spLocks noChangeArrowheads="1"/>
          </p:cNvSpPr>
          <p:nvPr/>
        </p:nvSpPr>
        <p:spPr bwMode="auto">
          <a:xfrm>
            <a:off x="4200597" y="397732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B Sue Smith £0</a:t>
            </a:r>
          </a:p>
        </p:txBody>
      </p:sp>
      <p:sp>
        <p:nvSpPr>
          <p:cNvPr id="77849" name="Rectangle 1049">
            <a:extLst>
              <a:ext uri="{FF2B5EF4-FFF2-40B4-BE49-F238E27FC236}">
                <a16:creationId xmlns:a16="http://schemas.microsoft.com/office/drawing/2014/main" id="{CD3A5D4A-436A-486E-94ED-2522579B3693}"/>
              </a:ext>
            </a:extLst>
          </p:cNvPr>
          <p:cNvSpPr>
            <a:spLocks noChangeArrowheads="1"/>
          </p:cNvSpPr>
          <p:nvPr/>
        </p:nvSpPr>
        <p:spPr bwMode="auto">
          <a:xfrm>
            <a:off x="8620197" y="397732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B Sue Smith £500</a:t>
            </a:r>
          </a:p>
        </p:txBody>
      </p:sp>
      <p:sp>
        <p:nvSpPr>
          <p:cNvPr id="77850" name="Rectangle 1050">
            <a:extLst>
              <a:ext uri="{FF2B5EF4-FFF2-40B4-BE49-F238E27FC236}">
                <a16:creationId xmlns:a16="http://schemas.microsoft.com/office/drawing/2014/main" id="{31F3B14A-00CC-4615-B7A7-F2EC61DF7FB2}"/>
              </a:ext>
            </a:extLst>
          </p:cNvPr>
          <p:cNvSpPr>
            <a:spLocks noChangeArrowheads="1"/>
          </p:cNvSpPr>
          <p:nvPr/>
        </p:nvSpPr>
        <p:spPr bwMode="auto">
          <a:xfrm>
            <a:off x="8620197" y="367252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A Fred Bloggs £500</a:t>
            </a:r>
          </a:p>
        </p:txBody>
      </p:sp>
      <p:sp>
        <p:nvSpPr>
          <p:cNvPr id="77851" name="Line 1051">
            <a:extLst>
              <a:ext uri="{FF2B5EF4-FFF2-40B4-BE49-F238E27FC236}">
                <a16:creationId xmlns:a16="http://schemas.microsoft.com/office/drawing/2014/main" id="{96CF29E9-08C2-4A86-9861-92082C8A21B2}"/>
              </a:ext>
            </a:extLst>
          </p:cNvPr>
          <p:cNvSpPr>
            <a:spLocks noChangeShapeType="1"/>
          </p:cNvSpPr>
          <p:nvPr/>
        </p:nvSpPr>
        <p:spPr bwMode="auto">
          <a:xfrm>
            <a:off x="7019997" y="3961450"/>
            <a:ext cx="1600200"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7852" name="Text Box 1052">
            <a:extLst>
              <a:ext uri="{FF2B5EF4-FFF2-40B4-BE49-F238E27FC236}">
                <a16:creationId xmlns:a16="http://schemas.microsoft.com/office/drawing/2014/main" id="{07E5D530-E1B8-40DB-B14F-4BDEA2148447}"/>
              </a:ext>
            </a:extLst>
          </p:cNvPr>
          <p:cNvSpPr txBox="1">
            <a:spLocks noChangeArrowheads="1"/>
          </p:cNvSpPr>
          <p:nvPr/>
        </p:nvSpPr>
        <p:spPr bwMode="auto">
          <a:xfrm>
            <a:off x="7172397" y="3580450"/>
            <a:ext cx="1447800" cy="30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sz="1400" i="1"/>
              <a:t>Transfer £500</a:t>
            </a:r>
          </a:p>
        </p:txBody>
      </p:sp>
      <p:sp>
        <p:nvSpPr>
          <p:cNvPr id="2" name="TextBox 1">
            <a:extLst>
              <a:ext uri="{FF2B5EF4-FFF2-40B4-BE49-F238E27FC236}">
                <a16:creationId xmlns:a16="http://schemas.microsoft.com/office/drawing/2014/main" id="{EAA7EDB0-EEBB-4F04-ACAE-130226D5D62B}"/>
              </a:ext>
            </a:extLst>
          </p:cNvPr>
          <p:cNvSpPr txBox="1"/>
          <p:nvPr/>
        </p:nvSpPr>
        <p:spPr>
          <a:xfrm>
            <a:off x="125871" y="2582820"/>
            <a:ext cx="3780653" cy="3323987"/>
          </a:xfrm>
          <a:prstGeom prst="rect">
            <a:avLst/>
          </a:prstGeom>
          <a:noFill/>
        </p:spPr>
        <p:txBody>
          <a:bodyPr wrap="square" rtlCol="0">
            <a:spAutoFit/>
          </a:bodyPr>
          <a:lstStyle/>
          <a:p>
            <a:pPr marL="342900" indent="-342900">
              <a:buFont typeface="Arial" panose="020B0604020202020204" pitchFamily="34" charset="0"/>
              <a:buChar char="•"/>
            </a:pPr>
            <a:r>
              <a:rPr lang="en-US" altLang="en-US" sz="2400" dirty="0">
                <a:latin typeface="+mn-lt"/>
                <a:cs typeface="+mn-cs"/>
              </a:rPr>
              <a:t>A collection of actions that make consistent transformations of system states while preserving system consistency An indivisible unit of processing</a:t>
            </a:r>
          </a:p>
          <a:p>
            <a:endParaRPr lang="en-GB" dirty="0"/>
          </a:p>
        </p:txBody>
      </p:sp>
    </p:spTree>
    <p:extLst>
      <p:ext uri="{BB962C8B-B14F-4D97-AF65-F5344CB8AC3E}">
        <p14:creationId xmlns:p14="http://schemas.microsoft.com/office/powerpoint/2010/main" val="168225341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80" name="Rectangle 1028">
            <a:extLst>
              <a:ext uri="{FF2B5EF4-FFF2-40B4-BE49-F238E27FC236}">
                <a16:creationId xmlns:a16="http://schemas.microsoft.com/office/drawing/2014/main" id="{950126D5-1684-42F2-A8B6-3F938623D95B}"/>
              </a:ext>
            </a:extLst>
          </p:cNvPr>
          <p:cNvSpPr>
            <a:spLocks noGrp="1" noChangeArrowheads="1"/>
          </p:cNvSpPr>
          <p:nvPr>
            <p:ph type="title"/>
          </p:nvPr>
        </p:nvSpPr>
        <p:spPr/>
        <p:txBody>
          <a:bodyPr/>
          <a:lstStyle/>
          <a:p>
            <a:r>
              <a:rPr lang="en-US" altLang="en-US"/>
              <a:t>Desirable Properties of  ACID Transactions</a:t>
            </a:r>
          </a:p>
        </p:txBody>
      </p:sp>
      <p:sp>
        <p:nvSpPr>
          <p:cNvPr id="75781" name="Rectangle 1029">
            <a:extLst>
              <a:ext uri="{FF2B5EF4-FFF2-40B4-BE49-F238E27FC236}">
                <a16:creationId xmlns:a16="http://schemas.microsoft.com/office/drawing/2014/main" id="{2D33CF3A-5AD7-4C6E-BE7C-C63E249EC9FA}"/>
              </a:ext>
            </a:extLst>
          </p:cNvPr>
          <p:cNvSpPr>
            <a:spLocks noGrp="1" noChangeArrowheads="1"/>
          </p:cNvSpPr>
          <p:nvPr>
            <p:ph type="body" idx="1"/>
          </p:nvPr>
        </p:nvSpPr>
        <p:spPr>
          <a:xfrm>
            <a:off x="436476" y="1196752"/>
            <a:ext cx="11319048" cy="5029200"/>
          </a:xfrm>
        </p:spPr>
        <p:txBody>
          <a:bodyPr/>
          <a:lstStyle/>
          <a:p>
            <a:pPr>
              <a:lnSpc>
                <a:spcPct val="90000"/>
              </a:lnSpc>
              <a:buFont typeface="Wingdings" panose="05000000000000000000" pitchFamily="2" charset="2"/>
              <a:buNone/>
            </a:pPr>
            <a:r>
              <a:rPr lang="en-US" altLang="en-US" sz="2400" dirty="0"/>
              <a:t>A	</a:t>
            </a:r>
            <a:r>
              <a:rPr lang="en-US" altLang="en-US" sz="2400" i="1" dirty="0"/>
              <a:t>Atomicity</a:t>
            </a:r>
            <a:r>
              <a:rPr lang="en-US" altLang="en-US" sz="2400" dirty="0"/>
              <a:t>: a transaction is an atomic unit of processing and it is either performed entirely or not at all</a:t>
            </a:r>
          </a:p>
          <a:p>
            <a:pPr>
              <a:lnSpc>
                <a:spcPct val="90000"/>
              </a:lnSpc>
              <a:buFont typeface="Wingdings" panose="05000000000000000000" pitchFamily="2" charset="2"/>
              <a:buNone/>
            </a:pPr>
            <a:r>
              <a:rPr lang="en-US" altLang="en-US" sz="2400" dirty="0"/>
              <a:t>C	</a:t>
            </a:r>
            <a:r>
              <a:rPr lang="en-US" altLang="en-US" sz="2400" i="1" dirty="0"/>
              <a:t>Consistency</a:t>
            </a:r>
            <a:r>
              <a:rPr lang="en-US" altLang="en-US" sz="2400" dirty="0"/>
              <a:t> Preservation: a transaction's correct execution must take the database from one correct state to another</a:t>
            </a:r>
          </a:p>
          <a:p>
            <a:pPr>
              <a:lnSpc>
                <a:spcPct val="90000"/>
              </a:lnSpc>
              <a:buFont typeface="Wingdings" panose="05000000000000000000" pitchFamily="2" charset="2"/>
              <a:buNone/>
            </a:pPr>
            <a:r>
              <a:rPr lang="en-US" altLang="en-US" sz="2400" dirty="0"/>
              <a:t>I	</a:t>
            </a:r>
            <a:r>
              <a:rPr lang="en-US" altLang="en-US" sz="2400" i="1" dirty="0"/>
              <a:t>Isolation/Independence</a:t>
            </a:r>
            <a:r>
              <a:rPr lang="en-US" altLang="en-US" sz="2400" dirty="0"/>
              <a:t>: the updates of a transaction must not be made visible to other transactions until it is committed (solves the temporary update problem)</a:t>
            </a:r>
          </a:p>
          <a:p>
            <a:pPr>
              <a:lnSpc>
                <a:spcPct val="90000"/>
              </a:lnSpc>
              <a:buFont typeface="Wingdings" panose="05000000000000000000" pitchFamily="2" charset="2"/>
              <a:buNone/>
            </a:pPr>
            <a:r>
              <a:rPr lang="en-US" altLang="en-US" sz="2400" dirty="0"/>
              <a:t>D	</a:t>
            </a:r>
            <a:r>
              <a:rPr lang="en-US" altLang="en-US" sz="2400" i="1" dirty="0"/>
              <a:t>Durability</a:t>
            </a:r>
            <a:r>
              <a:rPr lang="en-US" altLang="en-US" sz="2400" dirty="0"/>
              <a:t> (or Permanency): if a transaction changes the database and is committed, the changes must never be lost because of subsequent failure</a:t>
            </a:r>
          </a:p>
          <a:p>
            <a:pPr>
              <a:lnSpc>
                <a:spcPct val="90000"/>
              </a:lnSpc>
              <a:buFont typeface="Wingdings" panose="05000000000000000000" pitchFamily="2" charset="2"/>
              <a:buNone/>
            </a:pPr>
            <a:r>
              <a:rPr lang="en-US" altLang="en-US" sz="2400" dirty="0"/>
              <a:t>o	</a:t>
            </a:r>
            <a:r>
              <a:rPr lang="en-US" altLang="en-US" sz="2400" i="1" dirty="0" err="1"/>
              <a:t>Serialisability</a:t>
            </a:r>
            <a:r>
              <a:rPr lang="en-US" altLang="en-US" sz="2400" dirty="0"/>
              <a:t>: transactions are considered </a:t>
            </a:r>
            <a:r>
              <a:rPr lang="en-US" altLang="en-US" sz="2400" dirty="0" err="1"/>
              <a:t>serialisable</a:t>
            </a:r>
            <a:r>
              <a:rPr lang="en-US" altLang="en-US" sz="2400" dirty="0"/>
              <a:t> if the effect of running them in an interleaved fashion is equivalent to running them serially in some order</a:t>
            </a:r>
          </a:p>
        </p:txBody>
      </p:sp>
    </p:spTree>
    <p:extLst>
      <p:ext uri="{BB962C8B-B14F-4D97-AF65-F5344CB8AC3E}">
        <p14:creationId xmlns:p14="http://schemas.microsoft.com/office/powerpoint/2010/main" val="426873749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60" name="Rectangle 1032">
            <a:extLst>
              <a:ext uri="{FF2B5EF4-FFF2-40B4-BE49-F238E27FC236}">
                <a16:creationId xmlns:a16="http://schemas.microsoft.com/office/drawing/2014/main" id="{30B75315-6BFC-47A0-B2F9-DEA91FE24113}"/>
              </a:ext>
            </a:extLst>
          </p:cNvPr>
          <p:cNvSpPr>
            <a:spLocks noGrp="1" noChangeArrowheads="1"/>
          </p:cNvSpPr>
          <p:nvPr>
            <p:ph type="title"/>
          </p:nvPr>
        </p:nvSpPr>
        <p:spPr/>
        <p:txBody>
          <a:bodyPr/>
          <a:lstStyle/>
          <a:p>
            <a:r>
              <a:rPr lang="en-US" altLang="en-US"/>
              <a:t>Requirements for Database Consistency</a:t>
            </a:r>
          </a:p>
        </p:txBody>
      </p:sp>
      <p:sp>
        <p:nvSpPr>
          <p:cNvPr id="74761" name="Rectangle 1033">
            <a:extLst>
              <a:ext uri="{FF2B5EF4-FFF2-40B4-BE49-F238E27FC236}">
                <a16:creationId xmlns:a16="http://schemas.microsoft.com/office/drawing/2014/main" id="{3C00331B-AD15-4314-9F6C-B0B77EB22141}"/>
              </a:ext>
            </a:extLst>
          </p:cNvPr>
          <p:cNvSpPr>
            <a:spLocks noGrp="1" noChangeArrowheads="1"/>
          </p:cNvSpPr>
          <p:nvPr>
            <p:ph type="body" idx="1"/>
          </p:nvPr>
        </p:nvSpPr>
        <p:spPr>
          <a:xfrm>
            <a:off x="381000" y="1417638"/>
            <a:ext cx="11691664" cy="3001962"/>
          </a:xfrm>
        </p:spPr>
        <p:txBody>
          <a:bodyPr/>
          <a:lstStyle/>
          <a:p>
            <a:pPr>
              <a:lnSpc>
                <a:spcPct val="90000"/>
              </a:lnSpc>
            </a:pPr>
            <a:r>
              <a:rPr lang="en-US" altLang="en-US" sz="2400" dirty="0"/>
              <a:t>Concurrency Control</a:t>
            </a:r>
          </a:p>
          <a:p>
            <a:pPr lvl="1">
              <a:lnSpc>
                <a:spcPct val="90000"/>
              </a:lnSpc>
            </a:pPr>
            <a:r>
              <a:rPr lang="en-US" altLang="en-US" sz="2400" dirty="0"/>
              <a:t>Most DBMS are multi-user systems. </a:t>
            </a:r>
          </a:p>
          <a:p>
            <a:pPr lvl="1">
              <a:lnSpc>
                <a:spcPct val="90000"/>
              </a:lnSpc>
            </a:pPr>
            <a:r>
              <a:rPr lang="en-US" altLang="en-US" sz="2400" dirty="0"/>
              <a:t>The concurrent execution of many different transactions submitted by various users must be </a:t>
            </a:r>
            <a:r>
              <a:rPr lang="en-US" altLang="en-US" sz="2400" dirty="0" err="1"/>
              <a:t>organised</a:t>
            </a:r>
            <a:r>
              <a:rPr lang="en-US" altLang="en-US" sz="2400" dirty="0"/>
              <a:t> such that each transaction does not interfere with another transaction with one another in a way that produces incorrect results.</a:t>
            </a:r>
          </a:p>
          <a:p>
            <a:pPr lvl="1">
              <a:lnSpc>
                <a:spcPct val="90000"/>
              </a:lnSpc>
            </a:pPr>
            <a:r>
              <a:rPr lang="en-US" altLang="en-US" sz="2400" dirty="0"/>
              <a:t>The concurrent execution of transactions must be such that each transaction appears to execute in isolation. </a:t>
            </a:r>
          </a:p>
          <a:p>
            <a:pPr marL="457200" lvl="1" indent="0">
              <a:lnSpc>
                <a:spcPct val="90000"/>
              </a:lnSpc>
              <a:buNone/>
            </a:pPr>
            <a:endParaRPr lang="en-GB" altLang="en-US" sz="2400" dirty="0"/>
          </a:p>
          <a:p>
            <a:pPr>
              <a:lnSpc>
                <a:spcPct val="90000"/>
              </a:lnSpc>
            </a:pPr>
            <a:r>
              <a:rPr lang="en-US" altLang="en-US" sz="2400" dirty="0"/>
              <a:t>Recovery</a:t>
            </a:r>
          </a:p>
          <a:p>
            <a:pPr lvl="1">
              <a:lnSpc>
                <a:spcPct val="90000"/>
              </a:lnSpc>
            </a:pPr>
            <a:r>
              <a:rPr lang="en-US" altLang="en-US" sz="2400" dirty="0"/>
              <a:t>System failures, either hardware or software, must not result in an inconsistent database</a:t>
            </a:r>
          </a:p>
          <a:p>
            <a:pPr lvl="1">
              <a:lnSpc>
                <a:spcPct val="90000"/>
              </a:lnSpc>
            </a:pPr>
            <a:endParaRPr lang="en-US" altLang="en-US" sz="2400" dirty="0"/>
          </a:p>
        </p:txBody>
      </p:sp>
      <p:sp>
        <p:nvSpPr>
          <p:cNvPr id="74762" name="AutoShape 1034">
            <a:extLst>
              <a:ext uri="{FF2B5EF4-FFF2-40B4-BE49-F238E27FC236}">
                <a16:creationId xmlns:a16="http://schemas.microsoft.com/office/drawing/2014/main" id="{8861D57E-42A0-49BE-B3BE-845A24C2A835}"/>
              </a:ext>
            </a:extLst>
          </p:cNvPr>
          <p:cNvSpPr>
            <a:spLocks noChangeArrowheads="1"/>
          </p:cNvSpPr>
          <p:nvPr/>
        </p:nvSpPr>
        <p:spPr bwMode="auto">
          <a:xfrm>
            <a:off x="9601200" y="4495800"/>
            <a:ext cx="304800" cy="457200"/>
          </a:xfrm>
          <a:prstGeom prst="flowChartMagneticDisk">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74764" name="Object 1036">
            <a:hlinkClick r:id="" action="ppaction://ole?verb=0"/>
            <a:extLst>
              <a:ext uri="{FF2B5EF4-FFF2-40B4-BE49-F238E27FC236}">
                <a16:creationId xmlns:a16="http://schemas.microsoft.com/office/drawing/2014/main" id="{D4CD4A5F-2FFE-4BAE-8479-6C4A4EDE5A55}"/>
              </a:ext>
            </a:extLst>
          </p:cNvPr>
          <p:cNvGraphicFramePr>
            <a:graphicFrameLocks/>
          </p:cNvGraphicFramePr>
          <p:nvPr>
            <p:extLst>
              <p:ext uri="{D42A27DB-BD31-4B8C-83A1-F6EECF244321}">
                <p14:modId xmlns:p14="http://schemas.microsoft.com/office/powerpoint/2010/main" val="597816822"/>
              </p:ext>
            </p:extLst>
          </p:nvPr>
        </p:nvGraphicFramePr>
        <p:xfrm>
          <a:off x="7924800" y="3886200"/>
          <a:ext cx="609600" cy="533400"/>
        </p:xfrm>
        <a:graphic>
          <a:graphicData uri="http://schemas.openxmlformats.org/presentationml/2006/ole">
            <mc:AlternateContent xmlns:mc="http://schemas.openxmlformats.org/markup-compatibility/2006">
              <mc:Choice xmlns:v="urn:schemas-microsoft-com:vml" Requires="v">
                <p:oleObj spid="_x0000_s1030" name="Microsoft ClipArt Gallery" r:id="rId3" imgW="6070320" imgH="4711680" progId="MS_ClipArt_Gallery">
                  <p:embed/>
                </p:oleObj>
              </mc:Choice>
              <mc:Fallback>
                <p:oleObj name="Microsoft ClipArt Gallery" r:id="rId3" imgW="6070320" imgH="4711680" progId="MS_ClipArt_Gallery">
                  <p:embed/>
                  <p:pic>
                    <p:nvPicPr>
                      <p:cNvPr id="74764" name="Object 1036">
                        <a:hlinkClick r:id="" action="ppaction://ole?verb=0"/>
                        <a:extLst>
                          <a:ext uri="{FF2B5EF4-FFF2-40B4-BE49-F238E27FC236}">
                            <a16:creationId xmlns:a16="http://schemas.microsoft.com/office/drawing/2014/main" id="{D4CD4A5F-2FFE-4BAE-8479-6C4A4EDE5A55}"/>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924800" y="3886200"/>
                        <a:ext cx="609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74765" name="Object 1037">
            <a:hlinkClick r:id="" action="ppaction://ole?verb=0"/>
            <a:extLst>
              <a:ext uri="{FF2B5EF4-FFF2-40B4-BE49-F238E27FC236}">
                <a16:creationId xmlns:a16="http://schemas.microsoft.com/office/drawing/2014/main" id="{F7D8C0C3-0AE2-41A9-B56F-73F9C04C454B}"/>
              </a:ext>
            </a:extLst>
          </p:cNvPr>
          <p:cNvGraphicFramePr>
            <a:graphicFrameLocks/>
          </p:cNvGraphicFramePr>
          <p:nvPr>
            <p:extLst>
              <p:ext uri="{D42A27DB-BD31-4B8C-83A1-F6EECF244321}">
                <p14:modId xmlns:p14="http://schemas.microsoft.com/office/powerpoint/2010/main" val="2116462908"/>
              </p:ext>
            </p:extLst>
          </p:nvPr>
        </p:nvGraphicFramePr>
        <p:xfrm>
          <a:off x="11277600" y="3886200"/>
          <a:ext cx="609600" cy="533400"/>
        </p:xfrm>
        <a:graphic>
          <a:graphicData uri="http://schemas.openxmlformats.org/presentationml/2006/ole">
            <mc:AlternateContent xmlns:mc="http://schemas.openxmlformats.org/markup-compatibility/2006">
              <mc:Choice xmlns:v="urn:schemas-microsoft-com:vml" Requires="v">
                <p:oleObj spid="_x0000_s1031" name="Microsoft ClipArt Gallery" r:id="rId5" imgW="6070320" imgH="4711680" progId="MS_ClipArt_Gallery">
                  <p:embed/>
                </p:oleObj>
              </mc:Choice>
              <mc:Fallback>
                <p:oleObj name="Microsoft ClipArt Gallery" r:id="rId5" imgW="6070320" imgH="4711680" progId="MS_ClipArt_Gallery">
                  <p:embed/>
                  <p:pic>
                    <p:nvPicPr>
                      <p:cNvPr id="74765" name="Object 1037">
                        <a:hlinkClick r:id="" action="ppaction://ole?verb=0"/>
                        <a:extLst>
                          <a:ext uri="{FF2B5EF4-FFF2-40B4-BE49-F238E27FC236}">
                            <a16:creationId xmlns:a16="http://schemas.microsoft.com/office/drawing/2014/main" id="{F7D8C0C3-0AE2-41A9-B56F-73F9C04C454B}"/>
                          </a:ext>
                        </a:extLst>
                      </p:cNvPr>
                      <p:cNvPicPr>
                        <a:picLocks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1277600" y="3886200"/>
                        <a:ext cx="609600" cy="5334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74766" name="Line 1038">
            <a:extLst>
              <a:ext uri="{FF2B5EF4-FFF2-40B4-BE49-F238E27FC236}">
                <a16:creationId xmlns:a16="http://schemas.microsoft.com/office/drawing/2014/main" id="{2CC39E1F-031C-417D-96A2-F2C5FF77AE74}"/>
              </a:ext>
            </a:extLst>
          </p:cNvPr>
          <p:cNvSpPr>
            <a:spLocks noChangeShapeType="1"/>
          </p:cNvSpPr>
          <p:nvPr/>
        </p:nvSpPr>
        <p:spPr bwMode="auto">
          <a:xfrm>
            <a:off x="8382000" y="4343400"/>
            <a:ext cx="1219200" cy="38100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4767" name="Line 1039">
            <a:extLst>
              <a:ext uri="{FF2B5EF4-FFF2-40B4-BE49-F238E27FC236}">
                <a16:creationId xmlns:a16="http://schemas.microsoft.com/office/drawing/2014/main" id="{898EF5A1-28D3-4B86-BDDD-4772CD7283BF}"/>
              </a:ext>
            </a:extLst>
          </p:cNvPr>
          <p:cNvSpPr>
            <a:spLocks noChangeShapeType="1"/>
          </p:cNvSpPr>
          <p:nvPr/>
        </p:nvSpPr>
        <p:spPr bwMode="auto">
          <a:xfrm flipH="1">
            <a:off x="9906000" y="4267200"/>
            <a:ext cx="1295400" cy="45720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8629042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40" name="Rectangle 1028">
            <a:extLst>
              <a:ext uri="{FF2B5EF4-FFF2-40B4-BE49-F238E27FC236}">
                <a16:creationId xmlns:a16="http://schemas.microsoft.com/office/drawing/2014/main" id="{0019E5E8-5AE0-42AD-B935-70E85F18BD13}"/>
              </a:ext>
            </a:extLst>
          </p:cNvPr>
          <p:cNvSpPr>
            <a:spLocks noGrp="1" noChangeArrowheads="1"/>
          </p:cNvSpPr>
          <p:nvPr>
            <p:ph type="title"/>
          </p:nvPr>
        </p:nvSpPr>
        <p:spPr>
          <a:xfrm>
            <a:off x="609600" y="274638"/>
            <a:ext cx="10972800" cy="563562"/>
          </a:xfrm>
        </p:spPr>
        <p:txBody>
          <a:bodyPr/>
          <a:lstStyle/>
          <a:p>
            <a:r>
              <a:rPr lang="en-US" altLang="en-US" dirty="0"/>
              <a:t>Transaction as a Recovery Unit</a:t>
            </a:r>
          </a:p>
        </p:txBody>
      </p:sp>
      <p:sp>
        <p:nvSpPr>
          <p:cNvPr id="65541" name="Rectangle 1029">
            <a:extLst>
              <a:ext uri="{FF2B5EF4-FFF2-40B4-BE49-F238E27FC236}">
                <a16:creationId xmlns:a16="http://schemas.microsoft.com/office/drawing/2014/main" id="{3D3941E6-6B40-4A18-96D3-A12E0BCD77DD}"/>
              </a:ext>
            </a:extLst>
          </p:cNvPr>
          <p:cNvSpPr>
            <a:spLocks noGrp="1" noChangeArrowheads="1"/>
          </p:cNvSpPr>
          <p:nvPr>
            <p:ph type="body" idx="1"/>
          </p:nvPr>
        </p:nvSpPr>
        <p:spPr>
          <a:xfrm>
            <a:off x="191344" y="1066800"/>
            <a:ext cx="12000656" cy="4450432"/>
          </a:xfrm>
        </p:spPr>
        <p:txBody>
          <a:bodyPr/>
          <a:lstStyle/>
          <a:p>
            <a:r>
              <a:rPr lang="en-US" altLang="en-US" sz="2000" dirty="0"/>
              <a:t>If an error or hardware/software crash occurs between the begin and end, the database will be inconsistent</a:t>
            </a:r>
          </a:p>
          <a:p>
            <a:pPr lvl="1"/>
            <a:r>
              <a:rPr lang="en-US" altLang="en-US" sz="1800" dirty="0"/>
              <a:t>Computer Failure (system crash)</a:t>
            </a:r>
          </a:p>
          <a:p>
            <a:pPr lvl="1"/>
            <a:r>
              <a:rPr lang="en-US" altLang="en-US" sz="1800" dirty="0"/>
              <a:t>A transaction or system error</a:t>
            </a:r>
          </a:p>
          <a:p>
            <a:pPr lvl="1"/>
            <a:r>
              <a:rPr lang="en-US" altLang="en-US" sz="1800" dirty="0"/>
              <a:t>Local errors or exception conditions detected by the transaction</a:t>
            </a:r>
          </a:p>
          <a:p>
            <a:pPr lvl="1"/>
            <a:r>
              <a:rPr lang="en-US" altLang="en-US" sz="1800" dirty="0"/>
              <a:t>Concurrency control enforcement</a:t>
            </a:r>
          </a:p>
          <a:p>
            <a:pPr lvl="1"/>
            <a:r>
              <a:rPr lang="en-US" altLang="en-US" sz="1800" dirty="0"/>
              <a:t>Disk failure</a:t>
            </a:r>
          </a:p>
          <a:p>
            <a:pPr lvl="1"/>
            <a:r>
              <a:rPr lang="en-US" altLang="en-US" sz="1800" dirty="0"/>
              <a:t>Physical problems and catastrophes</a:t>
            </a:r>
          </a:p>
          <a:p>
            <a:r>
              <a:rPr lang="en-US" altLang="en-US" sz="2000" dirty="0"/>
              <a:t>The database is restored to some state from the past so that a correct state—close to the time of failure—can be reconstructed from the past state.</a:t>
            </a:r>
          </a:p>
          <a:p>
            <a:r>
              <a:rPr lang="en-US" altLang="en-US" sz="2000" dirty="0"/>
              <a:t>A DBMS ensures that if a transaction executes some updates and then a failure occurs before the transaction reaches normal termination, then those updates are undone.</a:t>
            </a:r>
          </a:p>
          <a:p>
            <a:r>
              <a:rPr lang="en-US" altLang="en-US" sz="2000" dirty="0"/>
              <a:t>The statements COMMIT and ROLLBACK (or their equivalent) ensure Transaction Atomicity</a:t>
            </a:r>
          </a:p>
        </p:txBody>
      </p:sp>
      <p:sp>
        <p:nvSpPr>
          <p:cNvPr id="65542" name="AutoShape 1030">
            <a:extLst>
              <a:ext uri="{FF2B5EF4-FFF2-40B4-BE49-F238E27FC236}">
                <a16:creationId xmlns:a16="http://schemas.microsoft.com/office/drawing/2014/main" id="{11C66F62-7180-484B-8CBD-643DF147250F}"/>
              </a:ext>
            </a:extLst>
          </p:cNvPr>
          <p:cNvSpPr>
            <a:spLocks noChangeArrowheads="1"/>
          </p:cNvSpPr>
          <p:nvPr/>
        </p:nvSpPr>
        <p:spPr bwMode="auto">
          <a:xfrm>
            <a:off x="9296400" y="2057400"/>
            <a:ext cx="914400" cy="1295400"/>
          </a:xfrm>
          <a:prstGeom prst="flowChartMagneticDisk">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5543" name="AutoShape 1031">
            <a:extLst>
              <a:ext uri="{FF2B5EF4-FFF2-40B4-BE49-F238E27FC236}">
                <a16:creationId xmlns:a16="http://schemas.microsoft.com/office/drawing/2014/main" id="{3C08D61D-F2A2-411B-85E9-F920526967E6}"/>
              </a:ext>
            </a:extLst>
          </p:cNvPr>
          <p:cNvSpPr>
            <a:spLocks noChangeArrowheads="1"/>
          </p:cNvSpPr>
          <p:nvPr/>
        </p:nvSpPr>
        <p:spPr bwMode="auto">
          <a:xfrm>
            <a:off x="9067800" y="1905000"/>
            <a:ext cx="1143000" cy="1219200"/>
          </a:xfrm>
          <a:prstGeom prst="lightningBolt">
            <a:avLst/>
          </a:prstGeom>
          <a:solidFill>
            <a:schemeClr val="bg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41087985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63" name="AutoShape 7">
            <a:extLst>
              <a:ext uri="{FF2B5EF4-FFF2-40B4-BE49-F238E27FC236}">
                <a16:creationId xmlns:a16="http://schemas.microsoft.com/office/drawing/2014/main" id="{F3A89E5B-79AD-4E86-B398-182BFF5F6EAB}"/>
              </a:ext>
            </a:extLst>
          </p:cNvPr>
          <p:cNvSpPr>
            <a:spLocks noChangeArrowheads="1"/>
          </p:cNvSpPr>
          <p:nvPr/>
        </p:nvSpPr>
        <p:spPr bwMode="auto">
          <a:xfrm>
            <a:off x="11201400" y="1747664"/>
            <a:ext cx="762000" cy="381000"/>
          </a:xfrm>
          <a:prstGeom prst="flowChartMagneticDisk">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0" name="Rectangle 4">
            <a:extLst>
              <a:ext uri="{FF2B5EF4-FFF2-40B4-BE49-F238E27FC236}">
                <a16:creationId xmlns:a16="http://schemas.microsoft.com/office/drawing/2014/main" id="{BD506341-7E8E-4C3A-B7C2-C71B295A4352}"/>
              </a:ext>
            </a:extLst>
          </p:cNvPr>
          <p:cNvSpPr>
            <a:spLocks noGrp="1" noChangeArrowheads="1"/>
          </p:cNvSpPr>
          <p:nvPr>
            <p:ph type="title"/>
          </p:nvPr>
        </p:nvSpPr>
        <p:spPr/>
        <p:txBody>
          <a:bodyPr/>
          <a:lstStyle/>
          <a:p>
            <a:r>
              <a:rPr lang="en-US" altLang="en-US" dirty="0"/>
              <a:t>Recovery</a:t>
            </a:r>
          </a:p>
        </p:txBody>
      </p:sp>
      <p:sp>
        <p:nvSpPr>
          <p:cNvPr id="19461" name="Rectangle 5">
            <a:extLst>
              <a:ext uri="{FF2B5EF4-FFF2-40B4-BE49-F238E27FC236}">
                <a16:creationId xmlns:a16="http://schemas.microsoft.com/office/drawing/2014/main" id="{E34FE236-91FE-409C-87B4-1829B61DAD62}"/>
              </a:ext>
            </a:extLst>
          </p:cNvPr>
          <p:cNvSpPr>
            <a:spLocks noGrp="1" noChangeArrowheads="1"/>
          </p:cNvSpPr>
          <p:nvPr>
            <p:ph type="body" idx="1"/>
          </p:nvPr>
        </p:nvSpPr>
        <p:spPr>
          <a:xfrm>
            <a:off x="152400" y="1066800"/>
            <a:ext cx="11920264" cy="5410200"/>
          </a:xfrm>
        </p:spPr>
        <p:txBody>
          <a:bodyPr/>
          <a:lstStyle/>
          <a:p>
            <a:r>
              <a:rPr lang="en-US" altLang="en-US" sz="2000" dirty="0"/>
              <a:t>Mirroring</a:t>
            </a:r>
          </a:p>
          <a:p>
            <a:pPr lvl="1"/>
            <a:r>
              <a:rPr lang="en-US" altLang="en-US" sz="2000" dirty="0"/>
              <a:t>keep two copies of the database and maintain them simultaneously</a:t>
            </a:r>
          </a:p>
          <a:p>
            <a:pPr marL="457200" lvl="1" indent="0">
              <a:buNone/>
            </a:pPr>
            <a:endParaRPr lang="en-US" altLang="en-US" sz="2000" dirty="0"/>
          </a:p>
          <a:p>
            <a:r>
              <a:rPr lang="en-US" altLang="en-US" sz="2000" dirty="0"/>
              <a:t>Backup</a:t>
            </a:r>
          </a:p>
          <a:p>
            <a:pPr lvl="1"/>
            <a:r>
              <a:rPr lang="en-US" altLang="en-US" sz="2000" dirty="0"/>
              <a:t>periodically dump the complete state of the database to some form of tertiary storage</a:t>
            </a:r>
          </a:p>
          <a:p>
            <a:endParaRPr lang="en-US" altLang="en-US" sz="2000" dirty="0"/>
          </a:p>
          <a:p>
            <a:r>
              <a:rPr lang="en-US" altLang="en-US" sz="2000" dirty="0"/>
              <a:t>System Logging</a:t>
            </a:r>
          </a:p>
          <a:p>
            <a:pPr lvl="1"/>
            <a:r>
              <a:rPr lang="en-US" altLang="en-US" sz="2000" dirty="0"/>
              <a:t>the log keeps track of all transaction operations affecting the values of database items. The log is kept on disk so that it is not affected by failures except for disk and catastrophic failures. </a:t>
            </a:r>
          </a:p>
        </p:txBody>
      </p:sp>
      <p:sp>
        <p:nvSpPr>
          <p:cNvPr id="19462" name="AutoShape 6">
            <a:extLst>
              <a:ext uri="{FF2B5EF4-FFF2-40B4-BE49-F238E27FC236}">
                <a16:creationId xmlns:a16="http://schemas.microsoft.com/office/drawing/2014/main" id="{E80EF950-32BB-4211-B3DE-45D1D733CAD9}"/>
              </a:ext>
            </a:extLst>
          </p:cNvPr>
          <p:cNvSpPr>
            <a:spLocks noChangeArrowheads="1"/>
          </p:cNvSpPr>
          <p:nvPr/>
        </p:nvSpPr>
        <p:spPr bwMode="auto">
          <a:xfrm>
            <a:off x="10972800" y="1823864"/>
            <a:ext cx="762000" cy="381000"/>
          </a:xfrm>
          <a:prstGeom prst="flowChartMagneticDisk">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9471" name="Group 15">
            <a:extLst>
              <a:ext uri="{FF2B5EF4-FFF2-40B4-BE49-F238E27FC236}">
                <a16:creationId xmlns:a16="http://schemas.microsoft.com/office/drawing/2014/main" id="{16274CED-942D-405B-A2F8-59BF1FCE74AF}"/>
              </a:ext>
            </a:extLst>
          </p:cNvPr>
          <p:cNvGrpSpPr>
            <a:grpSpLocks/>
          </p:cNvGrpSpPr>
          <p:nvPr/>
        </p:nvGrpSpPr>
        <p:grpSpPr bwMode="auto">
          <a:xfrm>
            <a:off x="9285890" y="1656383"/>
            <a:ext cx="457200" cy="685800"/>
            <a:chOff x="2352" y="1248"/>
            <a:chExt cx="288" cy="432"/>
          </a:xfrm>
        </p:grpSpPr>
        <p:sp>
          <p:nvSpPr>
            <p:cNvPr id="19464" name="Rectangle 8">
              <a:extLst>
                <a:ext uri="{FF2B5EF4-FFF2-40B4-BE49-F238E27FC236}">
                  <a16:creationId xmlns:a16="http://schemas.microsoft.com/office/drawing/2014/main" id="{E22A41E1-E204-433D-9EF1-0BB2F682062A}"/>
                </a:ext>
              </a:extLst>
            </p:cNvPr>
            <p:cNvSpPr>
              <a:spLocks noChangeArrowheads="1"/>
            </p:cNvSpPr>
            <p:nvPr/>
          </p:nvSpPr>
          <p:spPr bwMode="auto">
            <a:xfrm>
              <a:off x="2352" y="1248"/>
              <a:ext cx="288" cy="432"/>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5" name="Line 9">
              <a:extLst>
                <a:ext uri="{FF2B5EF4-FFF2-40B4-BE49-F238E27FC236}">
                  <a16:creationId xmlns:a16="http://schemas.microsoft.com/office/drawing/2014/main" id="{0DE62A9B-A9E6-46B2-A33C-DFAA4642F1A9}"/>
                </a:ext>
              </a:extLst>
            </p:cNvPr>
            <p:cNvSpPr>
              <a:spLocks noChangeShapeType="1"/>
            </p:cNvSpPr>
            <p:nvPr/>
          </p:nvSpPr>
          <p:spPr bwMode="auto">
            <a:xfrm>
              <a:off x="2400" y="1296"/>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6" name="Line 10">
              <a:extLst>
                <a:ext uri="{FF2B5EF4-FFF2-40B4-BE49-F238E27FC236}">
                  <a16:creationId xmlns:a16="http://schemas.microsoft.com/office/drawing/2014/main" id="{58EE69E0-524D-4092-A32B-7CE79DA3F234}"/>
                </a:ext>
              </a:extLst>
            </p:cNvPr>
            <p:cNvSpPr>
              <a:spLocks noChangeShapeType="1"/>
            </p:cNvSpPr>
            <p:nvPr/>
          </p:nvSpPr>
          <p:spPr bwMode="auto">
            <a:xfrm>
              <a:off x="2400" y="1344"/>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7" name="Line 11">
              <a:extLst>
                <a:ext uri="{FF2B5EF4-FFF2-40B4-BE49-F238E27FC236}">
                  <a16:creationId xmlns:a16="http://schemas.microsoft.com/office/drawing/2014/main" id="{AD50EF71-DB76-4CAD-8EAF-E8C632C7BC8A}"/>
                </a:ext>
              </a:extLst>
            </p:cNvPr>
            <p:cNvSpPr>
              <a:spLocks noChangeShapeType="1"/>
            </p:cNvSpPr>
            <p:nvPr/>
          </p:nvSpPr>
          <p:spPr bwMode="auto">
            <a:xfrm>
              <a:off x="2400" y="1392"/>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8" name="Line 12">
              <a:extLst>
                <a:ext uri="{FF2B5EF4-FFF2-40B4-BE49-F238E27FC236}">
                  <a16:creationId xmlns:a16="http://schemas.microsoft.com/office/drawing/2014/main" id="{D2B471CD-D7D8-48A8-8051-5A4609641A5C}"/>
                </a:ext>
              </a:extLst>
            </p:cNvPr>
            <p:cNvSpPr>
              <a:spLocks noChangeShapeType="1"/>
            </p:cNvSpPr>
            <p:nvPr/>
          </p:nvSpPr>
          <p:spPr bwMode="auto">
            <a:xfrm>
              <a:off x="2400" y="1440"/>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69" name="Line 13">
              <a:extLst>
                <a:ext uri="{FF2B5EF4-FFF2-40B4-BE49-F238E27FC236}">
                  <a16:creationId xmlns:a16="http://schemas.microsoft.com/office/drawing/2014/main" id="{43FC3466-94AC-4162-A749-045C7242ABF7}"/>
                </a:ext>
              </a:extLst>
            </p:cNvPr>
            <p:cNvSpPr>
              <a:spLocks noChangeShapeType="1"/>
            </p:cNvSpPr>
            <p:nvPr/>
          </p:nvSpPr>
          <p:spPr bwMode="auto">
            <a:xfrm>
              <a:off x="2400" y="1488"/>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0" name="Line 14">
              <a:extLst>
                <a:ext uri="{FF2B5EF4-FFF2-40B4-BE49-F238E27FC236}">
                  <a16:creationId xmlns:a16="http://schemas.microsoft.com/office/drawing/2014/main" id="{B64BB712-A6C2-4039-8C6C-991CBEDD43FC}"/>
                </a:ext>
              </a:extLst>
            </p:cNvPr>
            <p:cNvSpPr>
              <a:spLocks noChangeShapeType="1"/>
            </p:cNvSpPr>
            <p:nvPr/>
          </p:nvSpPr>
          <p:spPr bwMode="auto">
            <a:xfrm>
              <a:off x="2400" y="1536"/>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9472" name="Line 16">
            <a:extLst>
              <a:ext uri="{FF2B5EF4-FFF2-40B4-BE49-F238E27FC236}">
                <a16:creationId xmlns:a16="http://schemas.microsoft.com/office/drawing/2014/main" id="{4BA9C4A3-93C6-41D4-9C4B-B5E05B678A53}"/>
              </a:ext>
            </a:extLst>
          </p:cNvPr>
          <p:cNvSpPr>
            <a:spLocks noChangeShapeType="1"/>
          </p:cNvSpPr>
          <p:nvPr/>
        </p:nvSpPr>
        <p:spPr bwMode="auto">
          <a:xfrm>
            <a:off x="9753600" y="1976264"/>
            <a:ext cx="1295400"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5" name="AutoShape 19">
            <a:extLst>
              <a:ext uri="{FF2B5EF4-FFF2-40B4-BE49-F238E27FC236}">
                <a16:creationId xmlns:a16="http://schemas.microsoft.com/office/drawing/2014/main" id="{91362CF8-3B29-4645-8A31-188B9527BC18}"/>
              </a:ext>
            </a:extLst>
          </p:cNvPr>
          <p:cNvSpPr>
            <a:spLocks noChangeArrowheads="1"/>
          </p:cNvSpPr>
          <p:nvPr/>
        </p:nvSpPr>
        <p:spPr bwMode="auto">
          <a:xfrm>
            <a:off x="9144000" y="3293679"/>
            <a:ext cx="762000" cy="381000"/>
          </a:xfrm>
          <a:prstGeom prst="flowChartMagneticDisk">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6" name="AutoShape 20">
            <a:extLst>
              <a:ext uri="{FF2B5EF4-FFF2-40B4-BE49-F238E27FC236}">
                <a16:creationId xmlns:a16="http://schemas.microsoft.com/office/drawing/2014/main" id="{426EE878-0B54-41F2-9D32-924BABB97C4C}"/>
              </a:ext>
            </a:extLst>
          </p:cNvPr>
          <p:cNvSpPr>
            <a:spLocks noChangeArrowheads="1"/>
          </p:cNvSpPr>
          <p:nvPr/>
        </p:nvSpPr>
        <p:spPr bwMode="auto">
          <a:xfrm>
            <a:off x="11277600" y="3065079"/>
            <a:ext cx="685800" cy="685800"/>
          </a:xfrm>
          <a:prstGeom prst="flowChartMagneticTape">
            <a:avLst/>
          </a:prstGeom>
          <a:solidFill>
            <a:schemeClr val="accent1"/>
          </a:solid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7" name="Line 21">
            <a:extLst>
              <a:ext uri="{FF2B5EF4-FFF2-40B4-BE49-F238E27FC236}">
                <a16:creationId xmlns:a16="http://schemas.microsoft.com/office/drawing/2014/main" id="{0518A308-DD93-406F-B8BA-A10161C06C7E}"/>
              </a:ext>
            </a:extLst>
          </p:cNvPr>
          <p:cNvSpPr>
            <a:spLocks noChangeShapeType="1"/>
          </p:cNvSpPr>
          <p:nvPr/>
        </p:nvSpPr>
        <p:spPr bwMode="auto">
          <a:xfrm>
            <a:off x="9982200" y="3522279"/>
            <a:ext cx="1371600"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78" name="AutoShape 22">
            <a:extLst>
              <a:ext uri="{FF2B5EF4-FFF2-40B4-BE49-F238E27FC236}">
                <a16:creationId xmlns:a16="http://schemas.microsoft.com/office/drawing/2014/main" id="{6972D9F4-02F1-487F-B104-8D2F0886DC5D}"/>
              </a:ext>
            </a:extLst>
          </p:cNvPr>
          <p:cNvSpPr>
            <a:spLocks noChangeArrowheads="1"/>
          </p:cNvSpPr>
          <p:nvPr/>
        </p:nvSpPr>
        <p:spPr bwMode="auto">
          <a:xfrm>
            <a:off x="11201400" y="5262736"/>
            <a:ext cx="762000" cy="381000"/>
          </a:xfrm>
          <a:prstGeom prst="flowChartMagneticDisk">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19479" name="Group 23">
            <a:extLst>
              <a:ext uri="{FF2B5EF4-FFF2-40B4-BE49-F238E27FC236}">
                <a16:creationId xmlns:a16="http://schemas.microsoft.com/office/drawing/2014/main" id="{AFA46B4A-6F57-427A-8E60-0E890A1FA21D}"/>
              </a:ext>
            </a:extLst>
          </p:cNvPr>
          <p:cNvGrpSpPr>
            <a:grpSpLocks/>
          </p:cNvGrpSpPr>
          <p:nvPr/>
        </p:nvGrpSpPr>
        <p:grpSpPr bwMode="auto">
          <a:xfrm>
            <a:off x="9677400" y="4729336"/>
            <a:ext cx="457200" cy="685800"/>
            <a:chOff x="2352" y="1248"/>
            <a:chExt cx="288" cy="432"/>
          </a:xfrm>
        </p:grpSpPr>
        <p:sp>
          <p:nvSpPr>
            <p:cNvPr id="19480" name="Rectangle 24">
              <a:extLst>
                <a:ext uri="{FF2B5EF4-FFF2-40B4-BE49-F238E27FC236}">
                  <a16:creationId xmlns:a16="http://schemas.microsoft.com/office/drawing/2014/main" id="{F8157F13-A285-4E2E-A21C-D4AA5124D7AE}"/>
                </a:ext>
              </a:extLst>
            </p:cNvPr>
            <p:cNvSpPr>
              <a:spLocks noChangeArrowheads="1"/>
            </p:cNvSpPr>
            <p:nvPr/>
          </p:nvSpPr>
          <p:spPr bwMode="auto">
            <a:xfrm>
              <a:off x="2352" y="1248"/>
              <a:ext cx="288" cy="432"/>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81" name="Line 25">
              <a:extLst>
                <a:ext uri="{FF2B5EF4-FFF2-40B4-BE49-F238E27FC236}">
                  <a16:creationId xmlns:a16="http://schemas.microsoft.com/office/drawing/2014/main" id="{C5860DB9-545C-4618-8EB6-0F45C5665070}"/>
                </a:ext>
              </a:extLst>
            </p:cNvPr>
            <p:cNvSpPr>
              <a:spLocks noChangeShapeType="1"/>
            </p:cNvSpPr>
            <p:nvPr/>
          </p:nvSpPr>
          <p:spPr bwMode="auto">
            <a:xfrm>
              <a:off x="2400" y="1296"/>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82" name="Line 26">
              <a:extLst>
                <a:ext uri="{FF2B5EF4-FFF2-40B4-BE49-F238E27FC236}">
                  <a16:creationId xmlns:a16="http://schemas.microsoft.com/office/drawing/2014/main" id="{5D2839FD-0264-44A2-8C19-EC803AE1A1DB}"/>
                </a:ext>
              </a:extLst>
            </p:cNvPr>
            <p:cNvSpPr>
              <a:spLocks noChangeShapeType="1"/>
            </p:cNvSpPr>
            <p:nvPr/>
          </p:nvSpPr>
          <p:spPr bwMode="auto">
            <a:xfrm>
              <a:off x="2400" y="1344"/>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83" name="Line 27">
              <a:extLst>
                <a:ext uri="{FF2B5EF4-FFF2-40B4-BE49-F238E27FC236}">
                  <a16:creationId xmlns:a16="http://schemas.microsoft.com/office/drawing/2014/main" id="{31B14E2A-9CBF-4378-81B4-57DFA0F36902}"/>
                </a:ext>
              </a:extLst>
            </p:cNvPr>
            <p:cNvSpPr>
              <a:spLocks noChangeShapeType="1"/>
            </p:cNvSpPr>
            <p:nvPr/>
          </p:nvSpPr>
          <p:spPr bwMode="auto">
            <a:xfrm>
              <a:off x="2400" y="1392"/>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84" name="Line 28">
              <a:extLst>
                <a:ext uri="{FF2B5EF4-FFF2-40B4-BE49-F238E27FC236}">
                  <a16:creationId xmlns:a16="http://schemas.microsoft.com/office/drawing/2014/main" id="{F21C24AE-6F7B-4435-8F4A-BFE1EA2F213A}"/>
                </a:ext>
              </a:extLst>
            </p:cNvPr>
            <p:cNvSpPr>
              <a:spLocks noChangeShapeType="1"/>
            </p:cNvSpPr>
            <p:nvPr/>
          </p:nvSpPr>
          <p:spPr bwMode="auto">
            <a:xfrm>
              <a:off x="2400" y="1440"/>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85" name="Line 29">
              <a:extLst>
                <a:ext uri="{FF2B5EF4-FFF2-40B4-BE49-F238E27FC236}">
                  <a16:creationId xmlns:a16="http://schemas.microsoft.com/office/drawing/2014/main" id="{86DB3C72-93B4-4D2F-BF8C-8039547FE842}"/>
                </a:ext>
              </a:extLst>
            </p:cNvPr>
            <p:cNvSpPr>
              <a:spLocks noChangeShapeType="1"/>
            </p:cNvSpPr>
            <p:nvPr/>
          </p:nvSpPr>
          <p:spPr bwMode="auto">
            <a:xfrm>
              <a:off x="2400" y="1488"/>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486" name="Line 30">
              <a:extLst>
                <a:ext uri="{FF2B5EF4-FFF2-40B4-BE49-F238E27FC236}">
                  <a16:creationId xmlns:a16="http://schemas.microsoft.com/office/drawing/2014/main" id="{6426E931-AC05-4DD9-A3BC-F1D9C4B67292}"/>
                </a:ext>
              </a:extLst>
            </p:cNvPr>
            <p:cNvSpPr>
              <a:spLocks noChangeShapeType="1"/>
            </p:cNvSpPr>
            <p:nvPr/>
          </p:nvSpPr>
          <p:spPr bwMode="auto">
            <a:xfrm>
              <a:off x="2400" y="1536"/>
              <a:ext cx="192" cy="0"/>
            </a:xfrm>
            <a:prstGeom prst="line">
              <a:avLst/>
            </a:prstGeom>
            <a:noFill/>
            <a:ln w="12700">
              <a:solidFill>
                <a:schemeClr val="tx1"/>
              </a:solidFill>
              <a:prstDash val="dashDot"/>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9511" name="AutoShape 55">
            <a:extLst>
              <a:ext uri="{FF2B5EF4-FFF2-40B4-BE49-F238E27FC236}">
                <a16:creationId xmlns:a16="http://schemas.microsoft.com/office/drawing/2014/main" id="{4A5DB284-63EF-42BE-AB65-BF759B87F00D}"/>
              </a:ext>
            </a:extLst>
          </p:cNvPr>
          <p:cNvSpPr>
            <a:spLocks noChangeArrowheads="1"/>
          </p:cNvSpPr>
          <p:nvPr/>
        </p:nvSpPr>
        <p:spPr bwMode="auto">
          <a:xfrm>
            <a:off x="11201400" y="4653136"/>
            <a:ext cx="762000" cy="381000"/>
          </a:xfrm>
          <a:prstGeom prst="flowChartMagneticDisk">
            <a:avLst/>
          </a:prstGeom>
          <a:solidFill>
            <a:schemeClr val="accent1"/>
          </a:solidFill>
          <a:ln w="12700">
            <a:solidFill>
              <a:schemeClr val="tx1"/>
            </a:solidFill>
            <a:round/>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512" name="Line 56">
            <a:extLst>
              <a:ext uri="{FF2B5EF4-FFF2-40B4-BE49-F238E27FC236}">
                <a16:creationId xmlns:a16="http://schemas.microsoft.com/office/drawing/2014/main" id="{D1205851-3E64-4E96-8D9B-ED38284978B8}"/>
              </a:ext>
            </a:extLst>
          </p:cNvPr>
          <p:cNvSpPr>
            <a:spLocks noChangeShapeType="1"/>
          </p:cNvSpPr>
          <p:nvPr/>
        </p:nvSpPr>
        <p:spPr bwMode="auto">
          <a:xfrm>
            <a:off x="10134600" y="4881736"/>
            <a:ext cx="1066800"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9513" name="Line 57">
            <a:extLst>
              <a:ext uri="{FF2B5EF4-FFF2-40B4-BE49-F238E27FC236}">
                <a16:creationId xmlns:a16="http://schemas.microsoft.com/office/drawing/2014/main" id="{6F794654-9470-447E-9FDB-6ED39982A284}"/>
              </a:ext>
            </a:extLst>
          </p:cNvPr>
          <p:cNvSpPr>
            <a:spLocks noChangeShapeType="1"/>
          </p:cNvSpPr>
          <p:nvPr/>
        </p:nvSpPr>
        <p:spPr bwMode="auto">
          <a:xfrm>
            <a:off x="10134600" y="5186536"/>
            <a:ext cx="1143000" cy="30480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74624256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6" name="Rectangle 6">
            <a:extLst>
              <a:ext uri="{FF2B5EF4-FFF2-40B4-BE49-F238E27FC236}">
                <a16:creationId xmlns:a16="http://schemas.microsoft.com/office/drawing/2014/main" id="{2F9CA81F-324C-4BDE-B2E6-9D071E9B3FE1}"/>
              </a:ext>
            </a:extLst>
          </p:cNvPr>
          <p:cNvSpPr>
            <a:spLocks noGrp="1" noChangeArrowheads="1"/>
          </p:cNvSpPr>
          <p:nvPr>
            <p:ph type="title"/>
          </p:nvPr>
        </p:nvSpPr>
        <p:spPr/>
        <p:txBody>
          <a:bodyPr/>
          <a:lstStyle/>
          <a:p>
            <a:r>
              <a:rPr lang="en-US" altLang="en-US"/>
              <a:t>Recovery from Transaction Failures</a:t>
            </a:r>
          </a:p>
        </p:txBody>
      </p:sp>
      <p:sp>
        <p:nvSpPr>
          <p:cNvPr id="20487" name="Rectangle 7">
            <a:extLst>
              <a:ext uri="{FF2B5EF4-FFF2-40B4-BE49-F238E27FC236}">
                <a16:creationId xmlns:a16="http://schemas.microsoft.com/office/drawing/2014/main" id="{5E4FF129-F53A-4B79-84E3-38AA93C61486}"/>
              </a:ext>
            </a:extLst>
          </p:cNvPr>
          <p:cNvSpPr>
            <a:spLocks noGrp="1" noChangeArrowheads="1"/>
          </p:cNvSpPr>
          <p:nvPr>
            <p:ph type="body" idx="1"/>
          </p:nvPr>
        </p:nvSpPr>
        <p:spPr>
          <a:xfrm>
            <a:off x="263352" y="1429409"/>
            <a:ext cx="11665296" cy="3917032"/>
          </a:xfrm>
        </p:spPr>
        <p:txBody>
          <a:bodyPr/>
          <a:lstStyle/>
          <a:p>
            <a:pPr>
              <a:buFont typeface="Wingdings" panose="05000000000000000000" pitchFamily="2" charset="2"/>
              <a:buNone/>
            </a:pPr>
            <a:r>
              <a:rPr lang="en-US" altLang="en-US" dirty="0"/>
              <a:t>Catastrophic failure</a:t>
            </a:r>
          </a:p>
          <a:p>
            <a:r>
              <a:rPr lang="en-US" altLang="en-US" sz="2000" dirty="0"/>
              <a:t>Restore a previous copy of the database from archival backup</a:t>
            </a:r>
          </a:p>
          <a:p>
            <a:r>
              <a:rPr lang="en-US" altLang="en-US" sz="2000" dirty="0"/>
              <a:t>Apply transaction log to copy to  reconstruct more current state by redoing committed transaction operations up to failure point</a:t>
            </a:r>
          </a:p>
          <a:p>
            <a:r>
              <a:rPr lang="en-US" altLang="en-US" sz="2000" dirty="0"/>
              <a:t>Incremental dump + log each transaction </a:t>
            </a:r>
            <a:endParaRPr lang="en-US" altLang="en-US" dirty="0"/>
          </a:p>
          <a:p>
            <a:pPr>
              <a:buFont typeface="Wingdings" panose="05000000000000000000" pitchFamily="2" charset="2"/>
              <a:buNone/>
            </a:pPr>
            <a:r>
              <a:rPr lang="en-US" altLang="en-US" dirty="0"/>
              <a:t>Non-catastrophic failure</a:t>
            </a:r>
          </a:p>
          <a:p>
            <a:r>
              <a:rPr lang="en-US" altLang="en-US" sz="2000" dirty="0"/>
              <a:t>Reverse the changes that caused the inconsistency by </a:t>
            </a:r>
            <a:r>
              <a:rPr lang="en-US" altLang="en-US" sz="2000" i="1" dirty="0"/>
              <a:t>undoing</a:t>
            </a:r>
            <a:r>
              <a:rPr lang="en-US" altLang="en-US" sz="2000" dirty="0"/>
              <a:t> the operations and possibly </a:t>
            </a:r>
            <a:r>
              <a:rPr lang="en-US" altLang="en-US" sz="2000" i="1" dirty="0"/>
              <a:t> redoing</a:t>
            </a:r>
            <a:r>
              <a:rPr lang="en-US" altLang="en-US" sz="2000" dirty="0"/>
              <a:t> legitimate changes which were lost</a:t>
            </a:r>
          </a:p>
          <a:p>
            <a:r>
              <a:rPr lang="en-US" altLang="en-US" sz="2000" dirty="0"/>
              <a:t>The entries kept in the system log are consulted during recovery.</a:t>
            </a:r>
          </a:p>
          <a:p>
            <a:r>
              <a:rPr lang="en-US" altLang="en-US" sz="2000" dirty="0"/>
              <a:t>No need to use the complete archival copy of the database.</a:t>
            </a:r>
            <a:r>
              <a:rPr lang="en-US" altLang="en-US" dirty="0"/>
              <a:t> </a:t>
            </a:r>
          </a:p>
        </p:txBody>
      </p:sp>
    </p:spTree>
    <p:extLst>
      <p:ext uri="{BB962C8B-B14F-4D97-AF65-F5344CB8AC3E}">
        <p14:creationId xmlns:p14="http://schemas.microsoft.com/office/powerpoint/2010/main" val="572349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8" name="Rectangle 4">
            <a:extLst>
              <a:ext uri="{FF2B5EF4-FFF2-40B4-BE49-F238E27FC236}">
                <a16:creationId xmlns:a16="http://schemas.microsoft.com/office/drawing/2014/main" id="{F67DD7DD-8C1D-4268-869E-8B34A01A8C0A}"/>
              </a:ext>
            </a:extLst>
          </p:cNvPr>
          <p:cNvSpPr>
            <a:spLocks noGrp="1" noChangeArrowheads="1"/>
          </p:cNvSpPr>
          <p:nvPr>
            <p:ph type="title"/>
          </p:nvPr>
        </p:nvSpPr>
        <p:spPr/>
        <p:txBody>
          <a:bodyPr/>
          <a:lstStyle/>
          <a:p>
            <a:r>
              <a:rPr lang="en-US" altLang="en-US"/>
              <a:t>Transaction States </a:t>
            </a:r>
          </a:p>
        </p:txBody>
      </p:sp>
      <p:sp>
        <p:nvSpPr>
          <p:cNvPr id="62469" name="Rectangle 5">
            <a:extLst>
              <a:ext uri="{FF2B5EF4-FFF2-40B4-BE49-F238E27FC236}">
                <a16:creationId xmlns:a16="http://schemas.microsoft.com/office/drawing/2014/main" id="{87C46BD2-FA5C-4AA1-9475-5F27447CE80E}"/>
              </a:ext>
            </a:extLst>
          </p:cNvPr>
          <p:cNvSpPr>
            <a:spLocks noGrp="1" noChangeArrowheads="1"/>
          </p:cNvSpPr>
          <p:nvPr>
            <p:ph type="body" idx="1"/>
          </p:nvPr>
        </p:nvSpPr>
        <p:spPr>
          <a:xfrm>
            <a:off x="4860" y="1493912"/>
            <a:ext cx="11881320" cy="3870176"/>
          </a:xfrm>
        </p:spPr>
        <p:txBody>
          <a:bodyPr/>
          <a:lstStyle/>
          <a:p>
            <a:pPr>
              <a:lnSpc>
                <a:spcPct val="90000"/>
              </a:lnSpc>
            </a:pPr>
            <a:r>
              <a:rPr lang="en-US" altLang="en-US" sz="2000" dirty="0"/>
              <a:t>For recovery purposes the system needs to keep track of when a transaction starts, terminates and commits. </a:t>
            </a:r>
          </a:p>
          <a:p>
            <a:pPr>
              <a:lnSpc>
                <a:spcPct val="90000"/>
              </a:lnSpc>
            </a:pPr>
            <a:r>
              <a:rPr lang="en-US" altLang="en-US" sz="2000" dirty="0" err="1"/>
              <a:t>Begin_Transaction</a:t>
            </a:r>
            <a:r>
              <a:rPr lang="en-US" altLang="en-US" sz="2000" dirty="0"/>
              <a:t>: marks the beginning of a transaction execution;</a:t>
            </a:r>
          </a:p>
          <a:p>
            <a:pPr>
              <a:lnSpc>
                <a:spcPct val="90000"/>
              </a:lnSpc>
            </a:pPr>
            <a:r>
              <a:rPr lang="en-US" altLang="en-US" sz="2000" dirty="0" err="1"/>
              <a:t>End_Transaction</a:t>
            </a:r>
            <a:r>
              <a:rPr lang="en-US" altLang="en-US" sz="2000" dirty="0"/>
              <a:t>: specifies that the read and write operations have ended and marks the end limit of transaction execution (but may be aborted because of concurrency control);</a:t>
            </a:r>
          </a:p>
          <a:p>
            <a:pPr>
              <a:lnSpc>
                <a:spcPct val="90000"/>
              </a:lnSpc>
            </a:pPr>
            <a:r>
              <a:rPr lang="en-US" altLang="en-US" sz="2000" dirty="0" err="1"/>
              <a:t>Commit_Transaction</a:t>
            </a:r>
            <a:r>
              <a:rPr lang="en-US" altLang="en-US" sz="2000" dirty="0"/>
              <a:t>: signals a successful end of the transaction. Any updates executed by the transaction can be safely committed to the database and will not be undone;</a:t>
            </a:r>
          </a:p>
          <a:p>
            <a:pPr>
              <a:lnSpc>
                <a:spcPct val="90000"/>
              </a:lnSpc>
            </a:pPr>
            <a:r>
              <a:rPr lang="en-US" altLang="en-US" sz="2000" dirty="0"/>
              <a:t>Rollback (or Abort): signals that the transaction has ended unsuccessfully. Any changes that the transaction may have applied to the database must be undone;</a:t>
            </a:r>
          </a:p>
          <a:p>
            <a:pPr>
              <a:lnSpc>
                <a:spcPct val="90000"/>
              </a:lnSpc>
            </a:pPr>
            <a:r>
              <a:rPr lang="en-US" altLang="en-US" sz="2000" dirty="0"/>
              <a:t>Undo: similar to </a:t>
            </a:r>
            <a:r>
              <a:rPr lang="en-US" altLang="en-US" sz="2000" b="1" dirty="0"/>
              <a:t>ROLLBACK </a:t>
            </a:r>
            <a:r>
              <a:rPr lang="en-US" altLang="en-US" sz="2000" dirty="0"/>
              <a:t>but it applies to a single operation rather than to a whole transaction;</a:t>
            </a:r>
          </a:p>
          <a:p>
            <a:pPr>
              <a:lnSpc>
                <a:spcPct val="90000"/>
              </a:lnSpc>
            </a:pPr>
            <a:r>
              <a:rPr lang="en-US" altLang="en-US" sz="2000" dirty="0"/>
              <a:t>Redo: specifies that certain transaction operations must be redone to ensure that all the operations of a committed transaction have been applied successfully to the database;</a:t>
            </a:r>
          </a:p>
        </p:txBody>
      </p:sp>
    </p:spTree>
    <p:extLst>
      <p:ext uri="{BB962C8B-B14F-4D97-AF65-F5344CB8AC3E}">
        <p14:creationId xmlns:p14="http://schemas.microsoft.com/office/powerpoint/2010/main" val="9907960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2" name="Rectangle 4">
            <a:extLst>
              <a:ext uri="{FF2B5EF4-FFF2-40B4-BE49-F238E27FC236}">
                <a16:creationId xmlns:a16="http://schemas.microsoft.com/office/drawing/2014/main" id="{BD5B11C7-895F-4B67-82D6-DE9FE7D52990}"/>
              </a:ext>
            </a:extLst>
          </p:cNvPr>
          <p:cNvSpPr>
            <a:spLocks noGrp="1" noChangeArrowheads="1"/>
          </p:cNvSpPr>
          <p:nvPr>
            <p:ph type="title"/>
          </p:nvPr>
        </p:nvSpPr>
        <p:spPr/>
        <p:txBody>
          <a:bodyPr/>
          <a:lstStyle/>
          <a:p>
            <a:r>
              <a:rPr lang="en-US" altLang="en-US"/>
              <a:t>Entries in the System Log</a:t>
            </a:r>
          </a:p>
        </p:txBody>
      </p:sp>
      <p:sp>
        <p:nvSpPr>
          <p:cNvPr id="58373" name="Rectangle 5">
            <a:extLst>
              <a:ext uri="{FF2B5EF4-FFF2-40B4-BE49-F238E27FC236}">
                <a16:creationId xmlns:a16="http://schemas.microsoft.com/office/drawing/2014/main" id="{9B2D43E6-B6EC-45DB-BF7F-3E261CC8F1D1}"/>
              </a:ext>
            </a:extLst>
          </p:cNvPr>
          <p:cNvSpPr>
            <a:spLocks noGrp="1" noChangeArrowheads="1"/>
          </p:cNvSpPr>
          <p:nvPr>
            <p:ph type="body" idx="1"/>
          </p:nvPr>
        </p:nvSpPr>
        <p:spPr>
          <a:xfrm>
            <a:off x="767408" y="1066800"/>
            <a:ext cx="7081192" cy="5410200"/>
          </a:xfrm>
          <a:solidFill>
            <a:schemeClr val="bg1"/>
          </a:solidFill>
        </p:spPr>
        <p:txBody>
          <a:bodyPr/>
          <a:lstStyle/>
          <a:p>
            <a:pPr>
              <a:buFont typeface="Wingdings" panose="05000000000000000000" pitchFamily="2" charset="2"/>
              <a:buNone/>
            </a:pPr>
            <a:r>
              <a:rPr lang="en-US" altLang="en-US" sz="1800" dirty="0"/>
              <a:t>For every transaction a unique transaction-id is generated by the system.</a:t>
            </a:r>
          </a:p>
          <a:p>
            <a:r>
              <a:rPr lang="en-US" altLang="en-US" sz="1800" b="1" dirty="0"/>
              <a:t>[</a:t>
            </a:r>
            <a:r>
              <a:rPr lang="en-US" altLang="en-US" sz="1800" b="1" dirty="0" err="1"/>
              <a:t>start_transaction</a:t>
            </a:r>
            <a:r>
              <a:rPr lang="en-US" altLang="en-US" sz="1800" b="1" dirty="0"/>
              <a:t>, transaction-id]:</a:t>
            </a:r>
            <a:r>
              <a:rPr lang="en-US" altLang="en-US" sz="1800" dirty="0"/>
              <a:t>  the start of execution of the transaction identified by transaction-id</a:t>
            </a:r>
          </a:p>
          <a:p>
            <a:endParaRPr lang="en-US" altLang="en-US" sz="700" dirty="0"/>
          </a:p>
          <a:p>
            <a:r>
              <a:rPr lang="en-US" altLang="en-US" sz="1800" b="1" dirty="0"/>
              <a:t>[</a:t>
            </a:r>
            <a:r>
              <a:rPr lang="en-US" altLang="en-US" sz="1800" b="1" dirty="0" err="1"/>
              <a:t>read_item</a:t>
            </a:r>
            <a:r>
              <a:rPr lang="en-US" altLang="en-US" sz="1800" b="1" dirty="0"/>
              <a:t>, transaction-id, X]:</a:t>
            </a:r>
            <a:r>
              <a:rPr lang="en-US" altLang="en-US" sz="1800" dirty="0"/>
              <a:t> the transaction identified by transaction-id reads the value of database item X. Optional in some protocols.</a:t>
            </a:r>
          </a:p>
          <a:p>
            <a:r>
              <a:rPr lang="en-US" altLang="en-US" sz="1800" b="1" dirty="0"/>
              <a:t>[</a:t>
            </a:r>
            <a:r>
              <a:rPr lang="en-US" altLang="en-US" sz="1800" b="1" dirty="0" err="1"/>
              <a:t>write_item</a:t>
            </a:r>
            <a:r>
              <a:rPr lang="en-US" altLang="en-US" sz="1800" b="1" dirty="0"/>
              <a:t>, transaction-id, X, </a:t>
            </a:r>
            <a:r>
              <a:rPr lang="en-US" altLang="en-US" sz="1800" b="1" dirty="0" err="1"/>
              <a:t>old_value</a:t>
            </a:r>
            <a:r>
              <a:rPr lang="en-US" altLang="en-US" sz="1800" b="1" dirty="0"/>
              <a:t>, </a:t>
            </a:r>
            <a:r>
              <a:rPr lang="en-US" altLang="en-US" sz="1800" b="1" dirty="0" err="1"/>
              <a:t>new_value</a:t>
            </a:r>
            <a:r>
              <a:rPr lang="en-US" altLang="en-US" sz="1800" b="1" dirty="0"/>
              <a:t>]:</a:t>
            </a:r>
            <a:r>
              <a:rPr lang="en-US" altLang="en-US" sz="1800" dirty="0"/>
              <a:t> the transaction identified by transaction-id changes the value of database item X from </a:t>
            </a:r>
            <a:r>
              <a:rPr lang="en-US" altLang="en-US" sz="1800" dirty="0" err="1"/>
              <a:t>old_value</a:t>
            </a:r>
            <a:r>
              <a:rPr lang="en-US" altLang="en-US" sz="1800" dirty="0"/>
              <a:t> to </a:t>
            </a:r>
            <a:r>
              <a:rPr lang="en-US" altLang="en-US" sz="1800" dirty="0" err="1"/>
              <a:t>new_value</a:t>
            </a:r>
            <a:endParaRPr lang="en-US" altLang="en-US" sz="1800" dirty="0"/>
          </a:p>
          <a:p>
            <a:endParaRPr lang="en-US" altLang="en-US" sz="500" dirty="0"/>
          </a:p>
          <a:p>
            <a:endParaRPr lang="en-US" altLang="en-US" sz="500" dirty="0"/>
          </a:p>
          <a:p>
            <a:r>
              <a:rPr lang="en-US" altLang="en-US" sz="1800" b="1" dirty="0"/>
              <a:t>[commit, transaction-id]:</a:t>
            </a:r>
            <a:r>
              <a:rPr lang="en-US" altLang="en-US" sz="1800" dirty="0"/>
              <a:t> the transaction identified by transaction-id has completed all accesses to the database successfully and its effect can be recorded permanently (committed)</a:t>
            </a:r>
          </a:p>
          <a:p>
            <a:endParaRPr lang="en-US" altLang="en-US" sz="600" dirty="0"/>
          </a:p>
          <a:p>
            <a:r>
              <a:rPr lang="en-US" altLang="en-US" sz="1800" b="1" dirty="0"/>
              <a:t>[abort, transaction-id]:</a:t>
            </a:r>
            <a:r>
              <a:rPr lang="en-US" altLang="en-US" sz="1800" dirty="0"/>
              <a:t> the transaction identified by transaction-id has been aborted</a:t>
            </a:r>
          </a:p>
        </p:txBody>
      </p:sp>
      <p:sp>
        <p:nvSpPr>
          <p:cNvPr id="58376" name="Text Box 8">
            <a:extLst>
              <a:ext uri="{FF2B5EF4-FFF2-40B4-BE49-F238E27FC236}">
                <a16:creationId xmlns:a16="http://schemas.microsoft.com/office/drawing/2014/main" id="{F59FF13A-C759-4AF0-8A52-A253AA4AE457}"/>
              </a:ext>
            </a:extLst>
          </p:cNvPr>
          <p:cNvSpPr txBox="1">
            <a:spLocks noChangeArrowheads="1"/>
          </p:cNvSpPr>
          <p:nvPr/>
        </p:nvSpPr>
        <p:spPr bwMode="auto">
          <a:xfrm>
            <a:off x="7772400" y="1143000"/>
            <a:ext cx="2895600" cy="5724644"/>
          </a:xfrm>
          <a:prstGeom prst="rect">
            <a:avLst/>
          </a:prstGeom>
          <a:solidFill>
            <a:schemeClr val="bg1"/>
          </a:solidFill>
          <a:ln w="12700">
            <a:solidFill>
              <a:schemeClr val="tx1"/>
            </a:solidFill>
            <a:miter lim="800000"/>
            <a:headEnd/>
            <a:tailEnd/>
          </a:ln>
          <a:effectLst/>
        </p:spPr>
        <p:txBody>
          <a:bodyPr>
            <a:spAutoFit/>
          </a:bodyPr>
          <a:lstStyle/>
          <a:p>
            <a:pPr eaLnBrk="0" hangingPunct="0"/>
            <a:r>
              <a:rPr lang="en-US" altLang="en-US" sz="1400" dirty="0" err="1">
                <a:latin typeface="Courier New" panose="02070309020205020404" pitchFamily="49" charset="0"/>
              </a:rPr>
              <a:t>Credit_labmark</a:t>
            </a:r>
            <a:r>
              <a:rPr lang="en-US" altLang="en-US" sz="1400" dirty="0">
                <a:latin typeface="Courier New" panose="02070309020205020404" pitchFamily="49" charset="0"/>
              </a:rPr>
              <a:t> (</a:t>
            </a:r>
            <a:r>
              <a:rPr lang="en-US" altLang="en-US" sz="1400" dirty="0" err="1">
                <a:latin typeface="Courier New" panose="02070309020205020404" pitchFamily="49" charset="0"/>
              </a:rPr>
              <a:t>sno</a:t>
            </a:r>
            <a:r>
              <a:rPr lang="en-US" altLang="en-US" sz="1400" dirty="0">
                <a:latin typeface="Courier New" panose="02070309020205020404" pitchFamily="49" charset="0"/>
              </a:rPr>
              <a:t> NUMBER, </a:t>
            </a:r>
            <a:r>
              <a:rPr lang="en-US" altLang="en-US" sz="1400" dirty="0" err="1">
                <a:latin typeface="Courier New" panose="02070309020205020404" pitchFamily="49" charset="0"/>
              </a:rPr>
              <a:t>cno</a:t>
            </a:r>
            <a:r>
              <a:rPr lang="en-US" altLang="en-US" sz="1400" dirty="0">
                <a:latin typeface="Courier New" panose="02070309020205020404" pitchFamily="49" charset="0"/>
              </a:rPr>
              <a:t> CHAR, credit NUMBER)</a:t>
            </a:r>
          </a:p>
          <a:p>
            <a:pPr eaLnBrk="0" hangingPunct="0"/>
            <a:r>
              <a:rPr lang="en-US" altLang="en-US" sz="1400" dirty="0" err="1">
                <a:latin typeface="Courier New" panose="02070309020205020404" pitchFamily="49" charset="0"/>
              </a:rPr>
              <a:t>old_mark</a:t>
            </a:r>
            <a:r>
              <a:rPr lang="en-US" altLang="en-US" sz="1400" dirty="0">
                <a:latin typeface="Courier New" panose="02070309020205020404" pitchFamily="49" charset="0"/>
              </a:rPr>
              <a:t>  NUMBER; </a:t>
            </a:r>
          </a:p>
          <a:p>
            <a:pPr eaLnBrk="0" hangingPunct="0"/>
            <a:r>
              <a:rPr lang="en-US" altLang="en-US" sz="1400" dirty="0" err="1">
                <a:latin typeface="Courier New" panose="02070309020205020404" pitchFamily="49" charset="0"/>
              </a:rPr>
              <a:t>new_mark</a:t>
            </a:r>
            <a:r>
              <a:rPr lang="en-US" altLang="en-US" sz="1400" dirty="0">
                <a:latin typeface="Courier New" panose="02070309020205020404" pitchFamily="49" charset="0"/>
              </a:rPr>
              <a:t>  NUMBER;</a:t>
            </a:r>
            <a:r>
              <a:rPr lang="en-US" altLang="en-US" sz="1600" dirty="0">
                <a:latin typeface="Courier New" panose="02070309020205020404" pitchFamily="49" charset="0"/>
              </a:rPr>
              <a:t> </a:t>
            </a:r>
          </a:p>
          <a:p>
            <a:pPr eaLnBrk="0" hangingPunct="0"/>
            <a:endParaRPr lang="en-US" altLang="en-US" sz="1400" dirty="0">
              <a:latin typeface="Courier New" panose="02070309020205020404" pitchFamily="49" charset="0"/>
            </a:endParaRPr>
          </a:p>
          <a:p>
            <a:pPr eaLnBrk="0" hangingPunct="0"/>
            <a:r>
              <a:rPr lang="en-US" altLang="en-US" sz="1400" dirty="0">
                <a:latin typeface="Courier New" panose="02070309020205020404" pitchFamily="49" charset="0"/>
              </a:rPr>
              <a:t>SELECT </a:t>
            </a:r>
            <a:r>
              <a:rPr lang="en-US" altLang="en-US" sz="1400" dirty="0" err="1">
                <a:latin typeface="Courier New" panose="02070309020205020404" pitchFamily="49" charset="0"/>
              </a:rPr>
              <a:t>labmark</a:t>
            </a:r>
            <a:r>
              <a:rPr lang="en-US" altLang="en-US" sz="1400" dirty="0">
                <a:latin typeface="Courier New" panose="02070309020205020404" pitchFamily="49" charset="0"/>
              </a:rPr>
              <a:t> INTO </a:t>
            </a:r>
            <a:r>
              <a:rPr lang="en-US" altLang="en-US" sz="1400" dirty="0" err="1">
                <a:latin typeface="Courier New" panose="02070309020205020404" pitchFamily="49" charset="0"/>
              </a:rPr>
              <a:t>old_mark</a:t>
            </a:r>
            <a:r>
              <a:rPr lang="en-US" altLang="en-US" sz="1400" dirty="0">
                <a:latin typeface="Courier New" panose="02070309020205020404" pitchFamily="49" charset="0"/>
              </a:rPr>
              <a:t> FROM </a:t>
            </a:r>
            <a:r>
              <a:rPr lang="en-US" altLang="en-US" sz="1400" dirty="0" err="1">
                <a:latin typeface="Courier New" panose="02070309020205020404" pitchFamily="49" charset="0"/>
              </a:rPr>
              <a:t>enrol</a:t>
            </a:r>
            <a:r>
              <a:rPr lang="en-US" altLang="en-US" sz="1400" dirty="0">
                <a:latin typeface="Courier New" panose="02070309020205020404" pitchFamily="49" charset="0"/>
              </a:rPr>
              <a:t> </a:t>
            </a:r>
          </a:p>
          <a:p>
            <a:pPr eaLnBrk="0" hangingPunct="0"/>
            <a:r>
              <a:rPr lang="en-US" altLang="en-US" sz="1400" dirty="0">
                <a:latin typeface="Courier New" panose="02070309020205020404" pitchFamily="49" charset="0"/>
              </a:rPr>
              <a:t>WHERE </a:t>
            </a:r>
            <a:r>
              <a:rPr lang="en-US" altLang="en-US" sz="1400" dirty="0" err="1">
                <a:latin typeface="Courier New" panose="02070309020205020404" pitchFamily="49" charset="0"/>
              </a:rPr>
              <a:t>studno</a:t>
            </a:r>
            <a:r>
              <a:rPr lang="en-US" altLang="en-US" sz="1400" dirty="0">
                <a:latin typeface="Courier New" panose="02070309020205020404" pitchFamily="49" charset="0"/>
              </a:rPr>
              <a:t> = </a:t>
            </a:r>
            <a:r>
              <a:rPr lang="en-US" altLang="en-US" sz="1400" dirty="0" err="1">
                <a:latin typeface="Courier New" panose="02070309020205020404" pitchFamily="49" charset="0"/>
              </a:rPr>
              <a:t>sno</a:t>
            </a:r>
            <a:r>
              <a:rPr lang="en-US" altLang="en-US" sz="1400" dirty="0">
                <a:latin typeface="Courier New" panose="02070309020205020404" pitchFamily="49" charset="0"/>
              </a:rPr>
              <a:t> and </a:t>
            </a:r>
            <a:r>
              <a:rPr lang="en-US" altLang="en-US" sz="1400" dirty="0" err="1">
                <a:latin typeface="Courier New" panose="02070309020205020404" pitchFamily="49" charset="0"/>
              </a:rPr>
              <a:t>courseno</a:t>
            </a:r>
            <a:r>
              <a:rPr lang="en-US" altLang="en-US" sz="1400" dirty="0">
                <a:latin typeface="Courier New" panose="02070309020205020404" pitchFamily="49" charset="0"/>
              </a:rPr>
              <a:t> = </a:t>
            </a:r>
            <a:r>
              <a:rPr lang="en-US" altLang="en-US" sz="1400" dirty="0" err="1">
                <a:latin typeface="Courier New" panose="02070309020205020404" pitchFamily="49" charset="0"/>
              </a:rPr>
              <a:t>cno</a:t>
            </a:r>
            <a:r>
              <a:rPr lang="en-US" altLang="en-US" sz="1400" dirty="0">
                <a:latin typeface="Courier New" panose="02070309020205020404" pitchFamily="49" charset="0"/>
              </a:rPr>
              <a:t> FOR UPDATE OF </a:t>
            </a:r>
            <a:r>
              <a:rPr lang="en-US" altLang="en-US" sz="1400" dirty="0" err="1">
                <a:latin typeface="Courier New" panose="02070309020205020404" pitchFamily="49" charset="0"/>
              </a:rPr>
              <a:t>labmark</a:t>
            </a:r>
            <a:r>
              <a:rPr lang="en-US" altLang="en-US" sz="1400" dirty="0">
                <a:latin typeface="Courier New" panose="02070309020205020404" pitchFamily="49" charset="0"/>
              </a:rPr>
              <a:t>; </a:t>
            </a:r>
          </a:p>
          <a:p>
            <a:pPr eaLnBrk="0" hangingPunct="0"/>
            <a:endParaRPr lang="en-US" altLang="en-US" sz="1400" dirty="0">
              <a:latin typeface="Courier New" panose="02070309020205020404" pitchFamily="49" charset="0"/>
            </a:endParaRPr>
          </a:p>
          <a:p>
            <a:pPr eaLnBrk="0" hangingPunct="0"/>
            <a:r>
              <a:rPr lang="en-US" altLang="en-US" sz="1400" dirty="0">
                <a:latin typeface="Courier New" panose="02070309020205020404" pitchFamily="49" charset="0"/>
              </a:rPr>
              <a:t>new_ mark := old_ mark + credit;</a:t>
            </a:r>
          </a:p>
          <a:p>
            <a:pPr eaLnBrk="0" hangingPunct="0"/>
            <a:r>
              <a:rPr lang="en-US" altLang="en-US" sz="1400" dirty="0">
                <a:latin typeface="Courier New" panose="02070309020205020404" pitchFamily="49" charset="0"/>
              </a:rPr>
              <a:t> </a:t>
            </a:r>
          </a:p>
          <a:p>
            <a:pPr eaLnBrk="0" hangingPunct="0"/>
            <a:r>
              <a:rPr lang="en-US" altLang="en-US" sz="1400" dirty="0">
                <a:latin typeface="Courier New" panose="02070309020205020404" pitchFamily="49" charset="0"/>
              </a:rPr>
              <a:t>UPDATE </a:t>
            </a:r>
            <a:r>
              <a:rPr lang="en-US" altLang="en-US" sz="1400" dirty="0" err="1">
                <a:latin typeface="Courier New" panose="02070309020205020404" pitchFamily="49" charset="0"/>
              </a:rPr>
              <a:t>enrol</a:t>
            </a:r>
            <a:r>
              <a:rPr lang="en-US" altLang="en-US" sz="1400" dirty="0">
                <a:latin typeface="Courier New" panose="02070309020205020404" pitchFamily="49" charset="0"/>
              </a:rPr>
              <a:t> SET </a:t>
            </a:r>
            <a:r>
              <a:rPr lang="en-US" altLang="en-US" sz="1400" dirty="0" err="1">
                <a:latin typeface="Courier New" panose="02070309020205020404" pitchFamily="49" charset="0"/>
              </a:rPr>
              <a:t>labmark</a:t>
            </a:r>
            <a:r>
              <a:rPr lang="en-US" altLang="en-US" sz="1400" dirty="0">
                <a:latin typeface="Courier New" panose="02070309020205020404" pitchFamily="49" charset="0"/>
              </a:rPr>
              <a:t> = </a:t>
            </a:r>
            <a:r>
              <a:rPr lang="en-US" altLang="en-US" sz="1400" dirty="0" err="1">
                <a:latin typeface="Courier New" panose="02070309020205020404" pitchFamily="49" charset="0"/>
              </a:rPr>
              <a:t>new_mark</a:t>
            </a:r>
            <a:r>
              <a:rPr lang="en-US" altLang="en-US" sz="1400" dirty="0">
                <a:latin typeface="Courier New" panose="02070309020205020404" pitchFamily="49" charset="0"/>
              </a:rPr>
              <a:t> WHERE </a:t>
            </a:r>
            <a:r>
              <a:rPr lang="en-US" altLang="en-US" sz="1400" dirty="0" err="1">
                <a:latin typeface="Courier New" panose="02070309020205020404" pitchFamily="49" charset="0"/>
              </a:rPr>
              <a:t>studno</a:t>
            </a:r>
            <a:r>
              <a:rPr lang="en-US" altLang="en-US" sz="1400" dirty="0">
                <a:latin typeface="Courier New" panose="02070309020205020404" pitchFamily="49" charset="0"/>
              </a:rPr>
              <a:t> = </a:t>
            </a:r>
            <a:r>
              <a:rPr lang="en-US" altLang="en-US" sz="1400" dirty="0" err="1">
                <a:latin typeface="Courier New" panose="02070309020205020404" pitchFamily="49" charset="0"/>
              </a:rPr>
              <a:t>sno</a:t>
            </a:r>
            <a:r>
              <a:rPr lang="en-US" altLang="en-US" sz="1400" dirty="0">
                <a:latin typeface="Courier New" panose="02070309020205020404" pitchFamily="49" charset="0"/>
              </a:rPr>
              <a:t> and </a:t>
            </a:r>
            <a:r>
              <a:rPr lang="en-US" altLang="en-US" sz="1400" dirty="0" err="1">
                <a:latin typeface="Courier New" panose="02070309020205020404" pitchFamily="49" charset="0"/>
              </a:rPr>
              <a:t>courseno</a:t>
            </a:r>
            <a:r>
              <a:rPr lang="en-US" altLang="en-US" sz="1400" dirty="0">
                <a:latin typeface="Courier New" panose="02070309020205020404" pitchFamily="49" charset="0"/>
              </a:rPr>
              <a:t> = </a:t>
            </a:r>
            <a:r>
              <a:rPr lang="en-US" altLang="en-US" sz="1400" dirty="0" err="1">
                <a:latin typeface="Courier New" panose="02070309020205020404" pitchFamily="49" charset="0"/>
              </a:rPr>
              <a:t>cno</a:t>
            </a:r>
            <a:r>
              <a:rPr lang="en-US" altLang="en-US" sz="1400" dirty="0">
                <a:latin typeface="Courier New" panose="02070309020205020404" pitchFamily="49" charset="0"/>
              </a:rPr>
              <a:t> ;</a:t>
            </a:r>
          </a:p>
          <a:p>
            <a:pPr eaLnBrk="0" hangingPunct="0"/>
            <a:endParaRPr lang="en-US" altLang="en-US" sz="1400" dirty="0">
              <a:latin typeface="Courier New" panose="02070309020205020404" pitchFamily="49" charset="0"/>
            </a:endParaRPr>
          </a:p>
          <a:p>
            <a:pPr eaLnBrk="0" hangingPunct="0"/>
            <a:r>
              <a:rPr lang="en-US" altLang="en-US" sz="1400" dirty="0">
                <a:latin typeface="Courier New" panose="02070309020205020404" pitchFamily="49" charset="0"/>
              </a:rPr>
              <a:t>COMMIT;</a:t>
            </a:r>
          </a:p>
          <a:p>
            <a:pPr eaLnBrk="0" hangingPunct="0"/>
            <a:endParaRPr lang="en-US" altLang="en-US" sz="1400" dirty="0">
              <a:latin typeface="Courier New" panose="02070309020205020404" pitchFamily="49" charset="0"/>
            </a:endParaRPr>
          </a:p>
          <a:p>
            <a:pPr eaLnBrk="0" hangingPunct="0"/>
            <a:r>
              <a:rPr lang="en-US" altLang="en-US" sz="1400" dirty="0">
                <a:latin typeface="Courier New" panose="02070309020205020404" pitchFamily="49" charset="0"/>
              </a:rPr>
              <a:t>EXCEPTION </a:t>
            </a:r>
            <a:endParaRPr lang="en-US" altLang="en-US" sz="1400" b="1" dirty="0">
              <a:latin typeface="Courier New" panose="02070309020205020404" pitchFamily="49" charset="0"/>
            </a:endParaRPr>
          </a:p>
          <a:p>
            <a:pPr eaLnBrk="0" hangingPunct="0"/>
            <a:r>
              <a:rPr lang="en-US" altLang="en-US" sz="1400" dirty="0">
                <a:latin typeface="Courier New" panose="02070309020205020404" pitchFamily="49" charset="0"/>
              </a:rPr>
              <a:t>  WHEN OTHERS THEN  ROLLBACK;</a:t>
            </a:r>
          </a:p>
          <a:p>
            <a:pPr eaLnBrk="0" hangingPunct="0"/>
            <a:r>
              <a:rPr lang="en-US" altLang="en-US" sz="1400" dirty="0">
                <a:latin typeface="Courier New" panose="02070309020205020404" pitchFamily="49" charset="0"/>
              </a:rPr>
              <a:t> </a:t>
            </a:r>
          </a:p>
          <a:p>
            <a:pPr eaLnBrk="0" hangingPunct="0"/>
            <a:r>
              <a:rPr lang="en-US" altLang="en-US" sz="1400" dirty="0">
                <a:latin typeface="Courier New" panose="02070309020205020404" pitchFamily="49" charset="0"/>
              </a:rPr>
              <a:t>END </a:t>
            </a:r>
            <a:r>
              <a:rPr lang="en-US" altLang="en-US" sz="1400" dirty="0" err="1">
                <a:latin typeface="Courier New" panose="02070309020205020404" pitchFamily="49" charset="0"/>
              </a:rPr>
              <a:t>credit_labmark</a:t>
            </a:r>
            <a:r>
              <a:rPr lang="en-US" altLang="en-US" sz="1400" dirty="0">
                <a:latin typeface="Courier New" panose="02070309020205020404" pitchFamily="49" charset="0"/>
              </a:rPr>
              <a:t>; </a:t>
            </a:r>
            <a:endParaRPr lang="en-US" altLang="en-US" sz="1000" dirty="0">
              <a:latin typeface="Courier New" panose="02070309020205020404" pitchFamily="49" charset="0"/>
            </a:endParaRPr>
          </a:p>
        </p:txBody>
      </p:sp>
      <p:sp>
        <p:nvSpPr>
          <p:cNvPr id="58377" name="Line 9">
            <a:extLst>
              <a:ext uri="{FF2B5EF4-FFF2-40B4-BE49-F238E27FC236}">
                <a16:creationId xmlns:a16="http://schemas.microsoft.com/office/drawing/2014/main" id="{5F52C114-815E-485F-A098-1C986F3A151C}"/>
              </a:ext>
            </a:extLst>
          </p:cNvPr>
          <p:cNvSpPr>
            <a:spLocks noChangeShapeType="1"/>
          </p:cNvSpPr>
          <p:nvPr/>
        </p:nvSpPr>
        <p:spPr bwMode="auto">
          <a:xfrm flipV="1">
            <a:off x="7162800" y="1295400"/>
            <a:ext cx="609600" cy="5334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8" name="Line 10">
            <a:extLst>
              <a:ext uri="{FF2B5EF4-FFF2-40B4-BE49-F238E27FC236}">
                <a16:creationId xmlns:a16="http://schemas.microsoft.com/office/drawing/2014/main" id="{6F3C0B67-33FD-46E6-8ECD-D3C3C762400D}"/>
              </a:ext>
            </a:extLst>
          </p:cNvPr>
          <p:cNvSpPr>
            <a:spLocks noChangeShapeType="1"/>
          </p:cNvSpPr>
          <p:nvPr/>
        </p:nvSpPr>
        <p:spPr bwMode="auto">
          <a:xfrm>
            <a:off x="7391400" y="4114800"/>
            <a:ext cx="457200" cy="6096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79" name="Line 11">
            <a:extLst>
              <a:ext uri="{FF2B5EF4-FFF2-40B4-BE49-F238E27FC236}">
                <a16:creationId xmlns:a16="http://schemas.microsoft.com/office/drawing/2014/main" id="{6B9F493D-2EF6-440F-BEEA-F3A185F3E8FB}"/>
              </a:ext>
            </a:extLst>
          </p:cNvPr>
          <p:cNvSpPr>
            <a:spLocks noChangeShapeType="1"/>
          </p:cNvSpPr>
          <p:nvPr/>
        </p:nvSpPr>
        <p:spPr bwMode="auto">
          <a:xfrm flipV="1">
            <a:off x="7086600" y="2971800"/>
            <a:ext cx="762000" cy="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0" name="Line 12">
            <a:extLst>
              <a:ext uri="{FF2B5EF4-FFF2-40B4-BE49-F238E27FC236}">
                <a16:creationId xmlns:a16="http://schemas.microsoft.com/office/drawing/2014/main" id="{00D2A1A9-EEB0-4D39-8C18-CC85E9EDF919}"/>
              </a:ext>
            </a:extLst>
          </p:cNvPr>
          <p:cNvSpPr>
            <a:spLocks noChangeShapeType="1"/>
          </p:cNvSpPr>
          <p:nvPr/>
        </p:nvSpPr>
        <p:spPr bwMode="auto">
          <a:xfrm>
            <a:off x="7162800" y="4800600"/>
            <a:ext cx="609600" cy="4572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8381" name="Line 13">
            <a:extLst>
              <a:ext uri="{FF2B5EF4-FFF2-40B4-BE49-F238E27FC236}">
                <a16:creationId xmlns:a16="http://schemas.microsoft.com/office/drawing/2014/main" id="{9CD26770-690A-43C2-8F57-1E827B9C27EE}"/>
              </a:ext>
            </a:extLst>
          </p:cNvPr>
          <p:cNvSpPr>
            <a:spLocks noChangeShapeType="1"/>
          </p:cNvSpPr>
          <p:nvPr/>
        </p:nvSpPr>
        <p:spPr bwMode="auto">
          <a:xfrm>
            <a:off x="6553200" y="6019800"/>
            <a:ext cx="1219200" cy="152400"/>
          </a:xfrm>
          <a:prstGeom prst="line">
            <a:avLst/>
          </a:prstGeom>
          <a:noFill/>
          <a:ln w="381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1798458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80" name="Rectangle 64">
            <a:extLst>
              <a:ext uri="{FF2B5EF4-FFF2-40B4-BE49-F238E27FC236}">
                <a16:creationId xmlns:a16="http://schemas.microsoft.com/office/drawing/2014/main" id="{22C463BF-78EF-4915-B49A-53945943F4DF}"/>
              </a:ext>
            </a:extLst>
          </p:cNvPr>
          <p:cNvSpPr>
            <a:spLocks noChangeArrowheads="1"/>
          </p:cNvSpPr>
          <p:nvPr/>
        </p:nvSpPr>
        <p:spPr bwMode="auto">
          <a:xfrm>
            <a:off x="2438400" y="2438400"/>
            <a:ext cx="7620000" cy="2286000"/>
          </a:xfrm>
          <a:prstGeom prst="rect">
            <a:avLst/>
          </a:prstGeom>
          <a:solidFill>
            <a:schemeClr val="bg1"/>
          </a:solidFill>
          <a:ln w="9525">
            <a:solidFill>
              <a:schemeClr val="tx1"/>
            </a:solidFill>
            <a:miter lim="800000"/>
            <a:headEnd/>
            <a:tailEnd/>
          </a:ln>
          <a:effectLst/>
        </p:spPr>
        <p:txBody>
          <a:bodyPr wrap="none" anchor="ctr"/>
          <a:lstStyle/>
          <a:p>
            <a:endParaRPr lang="en-GB"/>
          </a:p>
        </p:txBody>
      </p:sp>
      <p:sp>
        <p:nvSpPr>
          <p:cNvPr id="60423" name="Oval 7">
            <a:extLst>
              <a:ext uri="{FF2B5EF4-FFF2-40B4-BE49-F238E27FC236}">
                <a16:creationId xmlns:a16="http://schemas.microsoft.com/office/drawing/2014/main" id="{64DF532B-8D10-4DA9-B361-57C80583DE0A}"/>
              </a:ext>
            </a:extLst>
          </p:cNvPr>
          <p:cNvSpPr>
            <a:spLocks noChangeArrowheads="1"/>
          </p:cNvSpPr>
          <p:nvPr/>
        </p:nvSpPr>
        <p:spPr bwMode="auto">
          <a:xfrm>
            <a:off x="3565526" y="3113089"/>
            <a:ext cx="665163" cy="631825"/>
          </a:xfrm>
          <a:prstGeom prst="ellipse">
            <a:avLst/>
          </a:prstGeom>
          <a:solidFill>
            <a:srgbClr val="FFFFFF"/>
          </a:solidFill>
          <a:ln w="7938">
            <a:solidFill>
              <a:srgbClr val="000000"/>
            </a:solidFill>
            <a:round/>
            <a:headEnd/>
            <a:tailEnd/>
          </a:ln>
        </p:spPr>
        <p:txBody>
          <a:bodyPr/>
          <a:lstStyle/>
          <a:p>
            <a:endParaRPr lang="en-GB"/>
          </a:p>
        </p:txBody>
      </p:sp>
      <p:sp>
        <p:nvSpPr>
          <p:cNvPr id="60424" name="Oval 8">
            <a:extLst>
              <a:ext uri="{FF2B5EF4-FFF2-40B4-BE49-F238E27FC236}">
                <a16:creationId xmlns:a16="http://schemas.microsoft.com/office/drawing/2014/main" id="{0E7CFEC2-BC3E-4C7B-A666-E6DB70C7B7BB}"/>
              </a:ext>
            </a:extLst>
          </p:cNvPr>
          <p:cNvSpPr>
            <a:spLocks noChangeArrowheads="1"/>
          </p:cNvSpPr>
          <p:nvPr/>
        </p:nvSpPr>
        <p:spPr bwMode="auto">
          <a:xfrm>
            <a:off x="3482975" y="2855914"/>
            <a:ext cx="1117600" cy="363537"/>
          </a:xfrm>
          <a:prstGeom prst="ellipse">
            <a:avLst/>
          </a:prstGeom>
          <a:solidFill>
            <a:srgbClr val="FFFFFF"/>
          </a:solidFill>
          <a:ln w="7938">
            <a:solidFill>
              <a:srgbClr val="000000"/>
            </a:solidFill>
            <a:round/>
            <a:headEnd/>
            <a:tailEnd/>
          </a:ln>
        </p:spPr>
        <p:txBody>
          <a:bodyPr/>
          <a:lstStyle/>
          <a:p>
            <a:endParaRPr lang="en-GB"/>
          </a:p>
        </p:txBody>
      </p:sp>
      <p:sp>
        <p:nvSpPr>
          <p:cNvPr id="60425" name="Oval 9">
            <a:extLst>
              <a:ext uri="{FF2B5EF4-FFF2-40B4-BE49-F238E27FC236}">
                <a16:creationId xmlns:a16="http://schemas.microsoft.com/office/drawing/2014/main" id="{2E4E88EE-3C4F-4801-8B9C-0E868FC5A4DD}"/>
              </a:ext>
            </a:extLst>
          </p:cNvPr>
          <p:cNvSpPr>
            <a:spLocks noChangeArrowheads="1"/>
          </p:cNvSpPr>
          <p:nvPr/>
        </p:nvSpPr>
        <p:spPr bwMode="auto">
          <a:xfrm>
            <a:off x="5670551" y="2876551"/>
            <a:ext cx="1516063" cy="481013"/>
          </a:xfrm>
          <a:prstGeom prst="ellipse">
            <a:avLst/>
          </a:prstGeom>
          <a:solidFill>
            <a:srgbClr val="FFFFFF"/>
          </a:solidFill>
          <a:ln w="7938">
            <a:solidFill>
              <a:srgbClr val="000000"/>
            </a:solidFill>
            <a:round/>
            <a:headEnd/>
            <a:tailEnd/>
          </a:ln>
        </p:spPr>
        <p:txBody>
          <a:bodyPr/>
          <a:lstStyle/>
          <a:p>
            <a:endParaRPr lang="en-GB"/>
          </a:p>
        </p:txBody>
      </p:sp>
      <p:sp>
        <p:nvSpPr>
          <p:cNvPr id="60426" name="Oval 10">
            <a:extLst>
              <a:ext uri="{FF2B5EF4-FFF2-40B4-BE49-F238E27FC236}">
                <a16:creationId xmlns:a16="http://schemas.microsoft.com/office/drawing/2014/main" id="{730E0E8D-C80D-4536-8947-F7DBB0AEF432}"/>
              </a:ext>
            </a:extLst>
          </p:cNvPr>
          <p:cNvSpPr>
            <a:spLocks noChangeArrowheads="1"/>
          </p:cNvSpPr>
          <p:nvPr/>
        </p:nvSpPr>
        <p:spPr bwMode="auto">
          <a:xfrm>
            <a:off x="8039101" y="3143250"/>
            <a:ext cx="1363663" cy="452438"/>
          </a:xfrm>
          <a:prstGeom prst="ellipse">
            <a:avLst/>
          </a:prstGeom>
          <a:solidFill>
            <a:srgbClr val="FFFFFF"/>
          </a:solidFill>
          <a:ln w="7938">
            <a:solidFill>
              <a:srgbClr val="000000"/>
            </a:solidFill>
            <a:round/>
            <a:headEnd/>
            <a:tailEnd/>
          </a:ln>
        </p:spPr>
        <p:txBody>
          <a:bodyPr/>
          <a:lstStyle/>
          <a:p>
            <a:endParaRPr lang="en-GB"/>
          </a:p>
        </p:txBody>
      </p:sp>
      <p:sp>
        <p:nvSpPr>
          <p:cNvPr id="60427" name="Oval 11">
            <a:extLst>
              <a:ext uri="{FF2B5EF4-FFF2-40B4-BE49-F238E27FC236}">
                <a16:creationId xmlns:a16="http://schemas.microsoft.com/office/drawing/2014/main" id="{EDC9468D-5AAC-4C9C-A903-F1EA00E60246}"/>
              </a:ext>
            </a:extLst>
          </p:cNvPr>
          <p:cNvSpPr>
            <a:spLocks noChangeArrowheads="1"/>
          </p:cNvSpPr>
          <p:nvPr/>
        </p:nvSpPr>
        <p:spPr bwMode="auto">
          <a:xfrm>
            <a:off x="6172201" y="4267200"/>
            <a:ext cx="1489075" cy="363538"/>
          </a:xfrm>
          <a:prstGeom prst="ellipse">
            <a:avLst/>
          </a:prstGeom>
          <a:solidFill>
            <a:srgbClr val="FFFFFF"/>
          </a:solidFill>
          <a:ln w="7938">
            <a:solidFill>
              <a:srgbClr val="000000"/>
            </a:solidFill>
            <a:round/>
            <a:headEnd/>
            <a:tailEnd/>
          </a:ln>
        </p:spPr>
        <p:txBody>
          <a:bodyPr/>
          <a:lstStyle/>
          <a:p>
            <a:endParaRPr lang="en-GB"/>
          </a:p>
        </p:txBody>
      </p:sp>
      <p:sp>
        <p:nvSpPr>
          <p:cNvPr id="60428" name="Oval 12">
            <a:extLst>
              <a:ext uri="{FF2B5EF4-FFF2-40B4-BE49-F238E27FC236}">
                <a16:creationId xmlns:a16="http://schemas.microsoft.com/office/drawing/2014/main" id="{C3F085A4-9955-4939-B5C7-AD981AF3F2A3}"/>
              </a:ext>
            </a:extLst>
          </p:cNvPr>
          <p:cNvSpPr>
            <a:spLocks noChangeArrowheads="1"/>
          </p:cNvSpPr>
          <p:nvPr/>
        </p:nvSpPr>
        <p:spPr bwMode="auto">
          <a:xfrm>
            <a:off x="8610601" y="4114800"/>
            <a:ext cx="1363663" cy="452438"/>
          </a:xfrm>
          <a:prstGeom prst="ellipse">
            <a:avLst/>
          </a:prstGeom>
          <a:solidFill>
            <a:srgbClr val="FFFFFF"/>
          </a:solidFill>
          <a:ln w="7938">
            <a:solidFill>
              <a:srgbClr val="000000"/>
            </a:solidFill>
            <a:round/>
            <a:headEnd/>
            <a:tailEnd/>
          </a:ln>
        </p:spPr>
        <p:txBody>
          <a:bodyPr/>
          <a:lstStyle/>
          <a:p>
            <a:endParaRPr lang="en-GB"/>
          </a:p>
        </p:txBody>
      </p:sp>
      <p:grpSp>
        <p:nvGrpSpPr>
          <p:cNvPr id="60431" name="Group 15">
            <a:extLst>
              <a:ext uri="{FF2B5EF4-FFF2-40B4-BE49-F238E27FC236}">
                <a16:creationId xmlns:a16="http://schemas.microsoft.com/office/drawing/2014/main" id="{CD707877-85F6-474A-BB9D-B74482210884}"/>
              </a:ext>
            </a:extLst>
          </p:cNvPr>
          <p:cNvGrpSpPr>
            <a:grpSpLocks/>
          </p:cNvGrpSpPr>
          <p:nvPr/>
        </p:nvGrpSpPr>
        <p:grpSpPr bwMode="auto">
          <a:xfrm>
            <a:off x="4565650" y="3013076"/>
            <a:ext cx="1112838" cy="79375"/>
            <a:chOff x="1195" y="1555"/>
            <a:chExt cx="411" cy="94"/>
          </a:xfrm>
        </p:grpSpPr>
        <p:sp>
          <p:nvSpPr>
            <p:cNvPr id="60429" name="Freeform 13">
              <a:extLst>
                <a:ext uri="{FF2B5EF4-FFF2-40B4-BE49-F238E27FC236}">
                  <a16:creationId xmlns:a16="http://schemas.microsoft.com/office/drawing/2014/main" id="{09ED4F10-1A51-42C6-BE52-7006144FAE7B}"/>
                </a:ext>
              </a:extLst>
            </p:cNvPr>
            <p:cNvSpPr>
              <a:spLocks/>
            </p:cNvSpPr>
            <p:nvPr/>
          </p:nvSpPr>
          <p:spPr bwMode="auto">
            <a:xfrm>
              <a:off x="1535" y="1555"/>
              <a:ext cx="71" cy="94"/>
            </a:xfrm>
            <a:custGeom>
              <a:avLst/>
              <a:gdLst>
                <a:gd name="T0" fmla="*/ 71 w 71"/>
                <a:gd name="T1" fmla="*/ 47 h 94"/>
                <a:gd name="T2" fmla="*/ 0 w 71"/>
                <a:gd name="T3" fmla="*/ 94 h 94"/>
                <a:gd name="T4" fmla="*/ 0 w 71"/>
                <a:gd name="T5" fmla="*/ 47 h 94"/>
                <a:gd name="T6" fmla="*/ 0 w 71"/>
                <a:gd name="T7" fmla="*/ 0 h 94"/>
                <a:gd name="T8" fmla="*/ 71 w 71"/>
                <a:gd name="T9" fmla="*/ 47 h 94"/>
              </a:gdLst>
              <a:ahLst/>
              <a:cxnLst>
                <a:cxn ang="0">
                  <a:pos x="T0" y="T1"/>
                </a:cxn>
                <a:cxn ang="0">
                  <a:pos x="T2" y="T3"/>
                </a:cxn>
                <a:cxn ang="0">
                  <a:pos x="T4" y="T5"/>
                </a:cxn>
                <a:cxn ang="0">
                  <a:pos x="T6" y="T7"/>
                </a:cxn>
                <a:cxn ang="0">
                  <a:pos x="T8" y="T9"/>
                </a:cxn>
              </a:cxnLst>
              <a:rect l="0" t="0" r="r" b="b"/>
              <a:pathLst>
                <a:path w="71" h="94">
                  <a:moveTo>
                    <a:pt x="71" y="47"/>
                  </a:moveTo>
                  <a:lnTo>
                    <a:pt x="0" y="94"/>
                  </a:lnTo>
                  <a:lnTo>
                    <a:pt x="0" y="47"/>
                  </a:lnTo>
                  <a:lnTo>
                    <a:pt x="0" y="0"/>
                  </a:lnTo>
                  <a:lnTo>
                    <a:pt x="71"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430" name="Line 14">
              <a:extLst>
                <a:ext uri="{FF2B5EF4-FFF2-40B4-BE49-F238E27FC236}">
                  <a16:creationId xmlns:a16="http://schemas.microsoft.com/office/drawing/2014/main" id="{7CFE98AB-23FC-45EA-9F8E-D2EBA47E40B6}"/>
                </a:ext>
              </a:extLst>
            </p:cNvPr>
            <p:cNvSpPr>
              <a:spLocks noChangeShapeType="1"/>
            </p:cNvSpPr>
            <p:nvPr/>
          </p:nvSpPr>
          <p:spPr bwMode="auto">
            <a:xfrm>
              <a:off x="1195" y="1602"/>
              <a:ext cx="340" cy="1"/>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60434" name="Group 18">
            <a:extLst>
              <a:ext uri="{FF2B5EF4-FFF2-40B4-BE49-F238E27FC236}">
                <a16:creationId xmlns:a16="http://schemas.microsoft.com/office/drawing/2014/main" id="{74774AD1-A7AD-4790-AB39-4991854EC99D}"/>
              </a:ext>
            </a:extLst>
          </p:cNvPr>
          <p:cNvGrpSpPr>
            <a:grpSpLocks/>
          </p:cNvGrpSpPr>
          <p:nvPr/>
        </p:nvGrpSpPr>
        <p:grpSpPr bwMode="auto">
          <a:xfrm>
            <a:off x="7164388" y="3171825"/>
            <a:ext cx="868362" cy="147638"/>
            <a:chOff x="2155" y="1742"/>
            <a:chExt cx="321" cy="176"/>
          </a:xfrm>
        </p:grpSpPr>
        <p:sp>
          <p:nvSpPr>
            <p:cNvPr id="60432" name="Freeform 16">
              <a:extLst>
                <a:ext uri="{FF2B5EF4-FFF2-40B4-BE49-F238E27FC236}">
                  <a16:creationId xmlns:a16="http://schemas.microsoft.com/office/drawing/2014/main" id="{1C41F7FD-D178-4063-BD11-830CEF730628}"/>
                </a:ext>
              </a:extLst>
            </p:cNvPr>
            <p:cNvSpPr>
              <a:spLocks/>
            </p:cNvSpPr>
            <p:nvPr/>
          </p:nvSpPr>
          <p:spPr bwMode="auto">
            <a:xfrm>
              <a:off x="2399" y="1836"/>
              <a:ext cx="77" cy="82"/>
            </a:xfrm>
            <a:custGeom>
              <a:avLst/>
              <a:gdLst>
                <a:gd name="T0" fmla="*/ 77 w 77"/>
                <a:gd name="T1" fmla="*/ 82 h 82"/>
                <a:gd name="T2" fmla="*/ 0 w 77"/>
                <a:gd name="T3" fmla="*/ 82 h 82"/>
                <a:gd name="T4" fmla="*/ 5 w 77"/>
                <a:gd name="T5" fmla="*/ 47 h 82"/>
                <a:gd name="T6" fmla="*/ 10 w 77"/>
                <a:gd name="T7" fmla="*/ 0 h 82"/>
                <a:gd name="T8" fmla="*/ 77 w 77"/>
                <a:gd name="T9" fmla="*/ 82 h 82"/>
              </a:gdLst>
              <a:ahLst/>
              <a:cxnLst>
                <a:cxn ang="0">
                  <a:pos x="T0" y="T1"/>
                </a:cxn>
                <a:cxn ang="0">
                  <a:pos x="T2" y="T3"/>
                </a:cxn>
                <a:cxn ang="0">
                  <a:pos x="T4" y="T5"/>
                </a:cxn>
                <a:cxn ang="0">
                  <a:pos x="T6" y="T7"/>
                </a:cxn>
                <a:cxn ang="0">
                  <a:pos x="T8" y="T9"/>
                </a:cxn>
              </a:cxnLst>
              <a:rect l="0" t="0" r="r" b="b"/>
              <a:pathLst>
                <a:path w="77" h="82">
                  <a:moveTo>
                    <a:pt x="77" y="82"/>
                  </a:moveTo>
                  <a:lnTo>
                    <a:pt x="0" y="82"/>
                  </a:lnTo>
                  <a:lnTo>
                    <a:pt x="5" y="47"/>
                  </a:lnTo>
                  <a:lnTo>
                    <a:pt x="10" y="0"/>
                  </a:lnTo>
                  <a:lnTo>
                    <a:pt x="77" y="82"/>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433" name="Line 17">
              <a:extLst>
                <a:ext uri="{FF2B5EF4-FFF2-40B4-BE49-F238E27FC236}">
                  <a16:creationId xmlns:a16="http://schemas.microsoft.com/office/drawing/2014/main" id="{6A8396A5-2799-40D2-BAFF-DF9448EECCC5}"/>
                </a:ext>
              </a:extLst>
            </p:cNvPr>
            <p:cNvSpPr>
              <a:spLocks noChangeShapeType="1"/>
            </p:cNvSpPr>
            <p:nvPr/>
          </p:nvSpPr>
          <p:spPr bwMode="auto">
            <a:xfrm>
              <a:off x="2155" y="1742"/>
              <a:ext cx="249" cy="141"/>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60437" name="Group 21">
            <a:extLst>
              <a:ext uri="{FF2B5EF4-FFF2-40B4-BE49-F238E27FC236}">
                <a16:creationId xmlns:a16="http://schemas.microsoft.com/office/drawing/2014/main" id="{E4E642B3-16AB-4CB9-AA66-AEDC3E6BD0FB}"/>
              </a:ext>
            </a:extLst>
          </p:cNvPr>
          <p:cNvGrpSpPr>
            <a:grpSpLocks/>
          </p:cNvGrpSpPr>
          <p:nvPr/>
        </p:nvGrpSpPr>
        <p:grpSpPr bwMode="auto">
          <a:xfrm>
            <a:off x="6561139" y="3349626"/>
            <a:ext cx="357187" cy="950913"/>
            <a:chOff x="1932" y="1953"/>
            <a:chExt cx="132" cy="1124"/>
          </a:xfrm>
        </p:grpSpPr>
        <p:sp>
          <p:nvSpPr>
            <p:cNvPr id="60435" name="Freeform 19">
              <a:extLst>
                <a:ext uri="{FF2B5EF4-FFF2-40B4-BE49-F238E27FC236}">
                  <a16:creationId xmlns:a16="http://schemas.microsoft.com/office/drawing/2014/main" id="{41CF008C-2D09-456C-A164-00C7AD2B9785}"/>
                </a:ext>
              </a:extLst>
            </p:cNvPr>
            <p:cNvSpPr>
              <a:spLocks/>
            </p:cNvSpPr>
            <p:nvPr/>
          </p:nvSpPr>
          <p:spPr bwMode="auto">
            <a:xfrm>
              <a:off x="2028" y="2902"/>
              <a:ext cx="36" cy="175"/>
            </a:xfrm>
            <a:custGeom>
              <a:avLst/>
              <a:gdLst>
                <a:gd name="T0" fmla="*/ 36 w 36"/>
                <a:gd name="T1" fmla="*/ 175 h 175"/>
                <a:gd name="T2" fmla="*/ 0 w 36"/>
                <a:gd name="T3" fmla="*/ 23 h 175"/>
                <a:gd name="T4" fmla="*/ 15 w 36"/>
                <a:gd name="T5" fmla="*/ 11 h 175"/>
                <a:gd name="T6" fmla="*/ 36 w 36"/>
                <a:gd name="T7" fmla="*/ 0 h 175"/>
                <a:gd name="T8" fmla="*/ 36 w 36"/>
                <a:gd name="T9" fmla="*/ 175 h 175"/>
              </a:gdLst>
              <a:ahLst/>
              <a:cxnLst>
                <a:cxn ang="0">
                  <a:pos x="T0" y="T1"/>
                </a:cxn>
                <a:cxn ang="0">
                  <a:pos x="T2" y="T3"/>
                </a:cxn>
                <a:cxn ang="0">
                  <a:pos x="T4" y="T5"/>
                </a:cxn>
                <a:cxn ang="0">
                  <a:pos x="T6" y="T7"/>
                </a:cxn>
                <a:cxn ang="0">
                  <a:pos x="T8" y="T9"/>
                </a:cxn>
              </a:cxnLst>
              <a:rect l="0" t="0" r="r" b="b"/>
              <a:pathLst>
                <a:path w="36" h="175">
                  <a:moveTo>
                    <a:pt x="36" y="175"/>
                  </a:moveTo>
                  <a:lnTo>
                    <a:pt x="0" y="23"/>
                  </a:lnTo>
                  <a:lnTo>
                    <a:pt x="15" y="11"/>
                  </a:lnTo>
                  <a:lnTo>
                    <a:pt x="36" y="0"/>
                  </a:lnTo>
                  <a:lnTo>
                    <a:pt x="36" y="175"/>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436" name="Line 20">
              <a:extLst>
                <a:ext uri="{FF2B5EF4-FFF2-40B4-BE49-F238E27FC236}">
                  <a16:creationId xmlns:a16="http://schemas.microsoft.com/office/drawing/2014/main" id="{DD03A179-2EFC-4FC6-BF26-E380126A35A4}"/>
                </a:ext>
              </a:extLst>
            </p:cNvPr>
            <p:cNvSpPr>
              <a:spLocks noChangeShapeType="1"/>
            </p:cNvSpPr>
            <p:nvPr/>
          </p:nvSpPr>
          <p:spPr bwMode="auto">
            <a:xfrm>
              <a:off x="1932" y="1953"/>
              <a:ext cx="111" cy="960"/>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60440" name="Group 24">
            <a:extLst>
              <a:ext uri="{FF2B5EF4-FFF2-40B4-BE49-F238E27FC236}">
                <a16:creationId xmlns:a16="http://schemas.microsoft.com/office/drawing/2014/main" id="{76864E9B-7BB7-4CA0-8D2F-97DF5150F507}"/>
              </a:ext>
            </a:extLst>
          </p:cNvPr>
          <p:cNvGrpSpPr>
            <a:grpSpLocks/>
          </p:cNvGrpSpPr>
          <p:nvPr/>
        </p:nvGrpSpPr>
        <p:grpSpPr bwMode="auto">
          <a:xfrm>
            <a:off x="4481513" y="3151189"/>
            <a:ext cx="1941512" cy="1239837"/>
            <a:chOff x="1164" y="1719"/>
            <a:chExt cx="717" cy="1464"/>
          </a:xfrm>
        </p:grpSpPr>
        <p:sp>
          <p:nvSpPr>
            <p:cNvPr id="60438" name="Freeform 22">
              <a:extLst>
                <a:ext uri="{FF2B5EF4-FFF2-40B4-BE49-F238E27FC236}">
                  <a16:creationId xmlns:a16="http://schemas.microsoft.com/office/drawing/2014/main" id="{BF15288A-3533-4BAB-B6B5-4A2FD8F4D784}"/>
                </a:ext>
              </a:extLst>
            </p:cNvPr>
            <p:cNvSpPr>
              <a:spLocks/>
            </p:cNvSpPr>
            <p:nvPr/>
          </p:nvSpPr>
          <p:spPr bwMode="auto">
            <a:xfrm>
              <a:off x="1815" y="3042"/>
              <a:ext cx="66" cy="141"/>
            </a:xfrm>
            <a:custGeom>
              <a:avLst/>
              <a:gdLst>
                <a:gd name="T0" fmla="*/ 66 w 66"/>
                <a:gd name="T1" fmla="*/ 141 h 141"/>
                <a:gd name="T2" fmla="*/ 0 w 66"/>
                <a:gd name="T3" fmla="*/ 59 h 141"/>
                <a:gd name="T4" fmla="*/ 10 w 66"/>
                <a:gd name="T5" fmla="*/ 35 h 141"/>
                <a:gd name="T6" fmla="*/ 25 w 66"/>
                <a:gd name="T7" fmla="*/ 0 h 141"/>
                <a:gd name="T8" fmla="*/ 66 w 66"/>
                <a:gd name="T9" fmla="*/ 141 h 141"/>
              </a:gdLst>
              <a:ahLst/>
              <a:cxnLst>
                <a:cxn ang="0">
                  <a:pos x="T0" y="T1"/>
                </a:cxn>
                <a:cxn ang="0">
                  <a:pos x="T2" y="T3"/>
                </a:cxn>
                <a:cxn ang="0">
                  <a:pos x="T4" y="T5"/>
                </a:cxn>
                <a:cxn ang="0">
                  <a:pos x="T6" y="T7"/>
                </a:cxn>
                <a:cxn ang="0">
                  <a:pos x="T8" y="T9"/>
                </a:cxn>
              </a:cxnLst>
              <a:rect l="0" t="0" r="r" b="b"/>
              <a:pathLst>
                <a:path w="66" h="141">
                  <a:moveTo>
                    <a:pt x="66" y="141"/>
                  </a:moveTo>
                  <a:lnTo>
                    <a:pt x="0" y="59"/>
                  </a:lnTo>
                  <a:lnTo>
                    <a:pt x="10" y="35"/>
                  </a:lnTo>
                  <a:lnTo>
                    <a:pt x="25" y="0"/>
                  </a:lnTo>
                  <a:lnTo>
                    <a:pt x="66" y="141"/>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439" name="Line 23">
              <a:extLst>
                <a:ext uri="{FF2B5EF4-FFF2-40B4-BE49-F238E27FC236}">
                  <a16:creationId xmlns:a16="http://schemas.microsoft.com/office/drawing/2014/main" id="{7870D715-D8DA-475A-8EEF-CCB7B9398B5C}"/>
                </a:ext>
              </a:extLst>
            </p:cNvPr>
            <p:cNvSpPr>
              <a:spLocks noChangeShapeType="1"/>
            </p:cNvSpPr>
            <p:nvPr/>
          </p:nvSpPr>
          <p:spPr bwMode="auto">
            <a:xfrm>
              <a:off x="1164" y="1719"/>
              <a:ext cx="661" cy="1358"/>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60443" name="Group 27">
            <a:extLst>
              <a:ext uri="{FF2B5EF4-FFF2-40B4-BE49-F238E27FC236}">
                <a16:creationId xmlns:a16="http://schemas.microsoft.com/office/drawing/2014/main" id="{C66C1976-EAB9-486C-9D7B-588B759E5B57}"/>
              </a:ext>
            </a:extLst>
          </p:cNvPr>
          <p:cNvGrpSpPr>
            <a:grpSpLocks/>
          </p:cNvGrpSpPr>
          <p:nvPr/>
        </p:nvGrpSpPr>
        <p:grpSpPr bwMode="auto">
          <a:xfrm>
            <a:off x="2584451" y="3013076"/>
            <a:ext cx="866775" cy="79375"/>
            <a:chOff x="463" y="1555"/>
            <a:chExt cx="320" cy="94"/>
          </a:xfrm>
        </p:grpSpPr>
        <p:sp>
          <p:nvSpPr>
            <p:cNvPr id="60441" name="Freeform 25">
              <a:extLst>
                <a:ext uri="{FF2B5EF4-FFF2-40B4-BE49-F238E27FC236}">
                  <a16:creationId xmlns:a16="http://schemas.microsoft.com/office/drawing/2014/main" id="{5A52ABE3-0C8C-4B25-9CCD-CE04F7C016C5}"/>
                </a:ext>
              </a:extLst>
            </p:cNvPr>
            <p:cNvSpPr>
              <a:spLocks/>
            </p:cNvSpPr>
            <p:nvPr/>
          </p:nvSpPr>
          <p:spPr bwMode="auto">
            <a:xfrm>
              <a:off x="712" y="1555"/>
              <a:ext cx="71" cy="94"/>
            </a:xfrm>
            <a:custGeom>
              <a:avLst/>
              <a:gdLst>
                <a:gd name="T0" fmla="*/ 71 w 71"/>
                <a:gd name="T1" fmla="*/ 47 h 94"/>
                <a:gd name="T2" fmla="*/ 0 w 71"/>
                <a:gd name="T3" fmla="*/ 94 h 94"/>
                <a:gd name="T4" fmla="*/ 0 w 71"/>
                <a:gd name="T5" fmla="*/ 47 h 94"/>
                <a:gd name="T6" fmla="*/ 0 w 71"/>
                <a:gd name="T7" fmla="*/ 0 h 94"/>
                <a:gd name="T8" fmla="*/ 71 w 71"/>
                <a:gd name="T9" fmla="*/ 47 h 94"/>
              </a:gdLst>
              <a:ahLst/>
              <a:cxnLst>
                <a:cxn ang="0">
                  <a:pos x="T0" y="T1"/>
                </a:cxn>
                <a:cxn ang="0">
                  <a:pos x="T2" y="T3"/>
                </a:cxn>
                <a:cxn ang="0">
                  <a:pos x="T4" y="T5"/>
                </a:cxn>
                <a:cxn ang="0">
                  <a:pos x="T6" y="T7"/>
                </a:cxn>
                <a:cxn ang="0">
                  <a:pos x="T8" y="T9"/>
                </a:cxn>
              </a:cxnLst>
              <a:rect l="0" t="0" r="r" b="b"/>
              <a:pathLst>
                <a:path w="71" h="94">
                  <a:moveTo>
                    <a:pt x="71" y="47"/>
                  </a:moveTo>
                  <a:lnTo>
                    <a:pt x="0" y="94"/>
                  </a:lnTo>
                  <a:lnTo>
                    <a:pt x="0" y="47"/>
                  </a:lnTo>
                  <a:lnTo>
                    <a:pt x="0" y="0"/>
                  </a:lnTo>
                  <a:lnTo>
                    <a:pt x="71" y="47"/>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442" name="Line 26">
              <a:extLst>
                <a:ext uri="{FF2B5EF4-FFF2-40B4-BE49-F238E27FC236}">
                  <a16:creationId xmlns:a16="http://schemas.microsoft.com/office/drawing/2014/main" id="{2D051801-AE5A-4AAF-BEA0-A03E20983515}"/>
                </a:ext>
              </a:extLst>
            </p:cNvPr>
            <p:cNvSpPr>
              <a:spLocks noChangeShapeType="1"/>
            </p:cNvSpPr>
            <p:nvPr/>
          </p:nvSpPr>
          <p:spPr bwMode="auto">
            <a:xfrm>
              <a:off x="463" y="1602"/>
              <a:ext cx="249" cy="1"/>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60446" name="Group 30">
            <a:extLst>
              <a:ext uri="{FF2B5EF4-FFF2-40B4-BE49-F238E27FC236}">
                <a16:creationId xmlns:a16="http://schemas.microsoft.com/office/drawing/2014/main" id="{EF0FAC29-756F-47A6-A024-72DDBC2094A3}"/>
              </a:ext>
            </a:extLst>
          </p:cNvPr>
          <p:cNvGrpSpPr>
            <a:grpSpLocks/>
          </p:cNvGrpSpPr>
          <p:nvPr/>
        </p:nvGrpSpPr>
        <p:grpSpPr bwMode="auto">
          <a:xfrm flipV="1">
            <a:off x="7696200" y="4343400"/>
            <a:ext cx="914400" cy="76200"/>
            <a:chOff x="2338" y="3393"/>
            <a:chExt cx="321" cy="117"/>
          </a:xfrm>
        </p:grpSpPr>
        <p:sp>
          <p:nvSpPr>
            <p:cNvPr id="60444" name="Freeform 28">
              <a:extLst>
                <a:ext uri="{FF2B5EF4-FFF2-40B4-BE49-F238E27FC236}">
                  <a16:creationId xmlns:a16="http://schemas.microsoft.com/office/drawing/2014/main" id="{FAFC795D-94E1-4610-BC99-CA513F0ED9B3}"/>
                </a:ext>
              </a:extLst>
            </p:cNvPr>
            <p:cNvSpPr>
              <a:spLocks/>
            </p:cNvSpPr>
            <p:nvPr/>
          </p:nvSpPr>
          <p:spPr bwMode="auto">
            <a:xfrm>
              <a:off x="2587" y="3440"/>
              <a:ext cx="72" cy="70"/>
            </a:xfrm>
            <a:custGeom>
              <a:avLst/>
              <a:gdLst>
                <a:gd name="T0" fmla="*/ 72 w 72"/>
                <a:gd name="T1" fmla="*/ 59 h 70"/>
                <a:gd name="T2" fmla="*/ 0 w 72"/>
                <a:gd name="T3" fmla="*/ 70 h 70"/>
                <a:gd name="T4" fmla="*/ 0 w 72"/>
                <a:gd name="T5" fmla="*/ 35 h 70"/>
                <a:gd name="T6" fmla="*/ 5 w 72"/>
                <a:gd name="T7" fmla="*/ 0 h 70"/>
                <a:gd name="T8" fmla="*/ 72 w 72"/>
                <a:gd name="T9" fmla="*/ 59 h 70"/>
              </a:gdLst>
              <a:ahLst/>
              <a:cxnLst>
                <a:cxn ang="0">
                  <a:pos x="T0" y="T1"/>
                </a:cxn>
                <a:cxn ang="0">
                  <a:pos x="T2" y="T3"/>
                </a:cxn>
                <a:cxn ang="0">
                  <a:pos x="T4" y="T5"/>
                </a:cxn>
                <a:cxn ang="0">
                  <a:pos x="T6" y="T7"/>
                </a:cxn>
                <a:cxn ang="0">
                  <a:pos x="T8" y="T9"/>
                </a:cxn>
              </a:cxnLst>
              <a:rect l="0" t="0" r="r" b="b"/>
              <a:pathLst>
                <a:path w="72" h="70">
                  <a:moveTo>
                    <a:pt x="72" y="59"/>
                  </a:moveTo>
                  <a:lnTo>
                    <a:pt x="0" y="70"/>
                  </a:lnTo>
                  <a:lnTo>
                    <a:pt x="0" y="35"/>
                  </a:lnTo>
                  <a:lnTo>
                    <a:pt x="5" y="0"/>
                  </a:lnTo>
                  <a:lnTo>
                    <a:pt x="72" y="59"/>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445" name="Line 29">
              <a:extLst>
                <a:ext uri="{FF2B5EF4-FFF2-40B4-BE49-F238E27FC236}">
                  <a16:creationId xmlns:a16="http://schemas.microsoft.com/office/drawing/2014/main" id="{270E8CB3-D8EF-4E55-8C7F-147BB7F4FBC4}"/>
                </a:ext>
              </a:extLst>
            </p:cNvPr>
            <p:cNvSpPr>
              <a:spLocks noChangeShapeType="1"/>
            </p:cNvSpPr>
            <p:nvPr/>
          </p:nvSpPr>
          <p:spPr bwMode="auto">
            <a:xfrm>
              <a:off x="2338" y="3393"/>
              <a:ext cx="249" cy="82"/>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grpSp>
        <p:nvGrpSpPr>
          <p:cNvPr id="60449" name="Group 33">
            <a:extLst>
              <a:ext uri="{FF2B5EF4-FFF2-40B4-BE49-F238E27FC236}">
                <a16:creationId xmlns:a16="http://schemas.microsoft.com/office/drawing/2014/main" id="{DA9D1DF7-0E0C-4DE1-AE88-D2C7CE35E8DF}"/>
              </a:ext>
            </a:extLst>
          </p:cNvPr>
          <p:cNvGrpSpPr>
            <a:grpSpLocks/>
          </p:cNvGrpSpPr>
          <p:nvPr/>
        </p:nvGrpSpPr>
        <p:grpSpPr bwMode="auto">
          <a:xfrm>
            <a:off x="8899526" y="3587750"/>
            <a:ext cx="244475" cy="527050"/>
            <a:chOff x="2796" y="2234"/>
            <a:chExt cx="137" cy="1054"/>
          </a:xfrm>
        </p:grpSpPr>
        <p:sp>
          <p:nvSpPr>
            <p:cNvPr id="60447" name="Freeform 31">
              <a:extLst>
                <a:ext uri="{FF2B5EF4-FFF2-40B4-BE49-F238E27FC236}">
                  <a16:creationId xmlns:a16="http://schemas.microsoft.com/office/drawing/2014/main" id="{FF3EFAEF-2527-4A37-9AAE-00626D9D4D6D}"/>
                </a:ext>
              </a:extLst>
            </p:cNvPr>
            <p:cNvSpPr>
              <a:spLocks/>
            </p:cNvSpPr>
            <p:nvPr/>
          </p:nvSpPr>
          <p:spPr bwMode="auto">
            <a:xfrm>
              <a:off x="2897" y="3112"/>
              <a:ext cx="36" cy="176"/>
            </a:xfrm>
            <a:custGeom>
              <a:avLst/>
              <a:gdLst>
                <a:gd name="T0" fmla="*/ 36 w 36"/>
                <a:gd name="T1" fmla="*/ 176 h 176"/>
                <a:gd name="T2" fmla="*/ 0 w 36"/>
                <a:gd name="T3" fmla="*/ 35 h 176"/>
                <a:gd name="T4" fmla="*/ 16 w 36"/>
                <a:gd name="T5" fmla="*/ 12 h 176"/>
                <a:gd name="T6" fmla="*/ 31 w 36"/>
                <a:gd name="T7" fmla="*/ 0 h 176"/>
                <a:gd name="T8" fmla="*/ 36 w 36"/>
                <a:gd name="T9" fmla="*/ 176 h 176"/>
              </a:gdLst>
              <a:ahLst/>
              <a:cxnLst>
                <a:cxn ang="0">
                  <a:pos x="T0" y="T1"/>
                </a:cxn>
                <a:cxn ang="0">
                  <a:pos x="T2" y="T3"/>
                </a:cxn>
                <a:cxn ang="0">
                  <a:pos x="T4" y="T5"/>
                </a:cxn>
                <a:cxn ang="0">
                  <a:pos x="T6" y="T7"/>
                </a:cxn>
                <a:cxn ang="0">
                  <a:pos x="T8" y="T9"/>
                </a:cxn>
              </a:cxnLst>
              <a:rect l="0" t="0" r="r" b="b"/>
              <a:pathLst>
                <a:path w="36" h="176">
                  <a:moveTo>
                    <a:pt x="36" y="176"/>
                  </a:moveTo>
                  <a:lnTo>
                    <a:pt x="0" y="35"/>
                  </a:lnTo>
                  <a:lnTo>
                    <a:pt x="16" y="12"/>
                  </a:lnTo>
                  <a:lnTo>
                    <a:pt x="31" y="0"/>
                  </a:lnTo>
                  <a:lnTo>
                    <a:pt x="36" y="176"/>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448" name="Line 32">
              <a:extLst>
                <a:ext uri="{FF2B5EF4-FFF2-40B4-BE49-F238E27FC236}">
                  <a16:creationId xmlns:a16="http://schemas.microsoft.com/office/drawing/2014/main" id="{46D18D02-9858-4ACF-BB60-25B809820226}"/>
                </a:ext>
              </a:extLst>
            </p:cNvPr>
            <p:cNvSpPr>
              <a:spLocks noChangeShapeType="1"/>
            </p:cNvSpPr>
            <p:nvPr/>
          </p:nvSpPr>
          <p:spPr bwMode="auto">
            <a:xfrm>
              <a:off x="2796" y="2234"/>
              <a:ext cx="117" cy="890"/>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60450" name="Rectangle 34">
            <a:extLst>
              <a:ext uri="{FF2B5EF4-FFF2-40B4-BE49-F238E27FC236}">
                <a16:creationId xmlns:a16="http://schemas.microsoft.com/office/drawing/2014/main" id="{47D1B5CB-4701-4469-BA0E-4EF35B19E63F}"/>
              </a:ext>
            </a:extLst>
          </p:cNvPr>
          <p:cNvSpPr>
            <a:spLocks noChangeArrowheads="1"/>
          </p:cNvSpPr>
          <p:nvPr/>
        </p:nvSpPr>
        <p:spPr bwMode="auto">
          <a:xfrm>
            <a:off x="3684589" y="2933700"/>
            <a:ext cx="50654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active</a:t>
            </a:r>
            <a:endParaRPr lang="en-US" altLang="en-US" sz="1400" b="1"/>
          </a:p>
        </p:txBody>
      </p:sp>
      <p:sp>
        <p:nvSpPr>
          <p:cNvPr id="60451" name="Rectangle 35">
            <a:extLst>
              <a:ext uri="{FF2B5EF4-FFF2-40B4-BE49-F238E27FC236}">
                <a16:creationId xmlns:a16="http://schemas.microsoft.com/office/drawing/2014/main" id="{8C2E8AA4-9AFE-48D0-8681-E91378FE2268}"/>
              </a:ext>
            </a:extLst>
          </p:cNvPr>
          <p:cNvSpPr>
            <a:spLocks noChangeArrowheads="1"/>
          </p:cNvSpPr>
          <p:nvPr/>
        </p:nvSpPr>
        <p:spPr bwMode="auto">
          <a:xfrm>
            <a:off x="5886451" y="2894013"/>
            <a:ext cx="735779"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partially </a:t>
            </a:r>
            <a:endParaRPr lang="en-US" altLang="en-US" sz="1400" b="1"/>
          </a:p>
        </p:txBody>
      </p:sp>
      <p:sp>
        <p:nvSpPr>
          <p:cNvPr id="60452" name="Rectangle 36">
            <a:extLst>
              <a:ext uri="{FF2B5EF4-FFF2-40B4-BE49-F238E27FC236}">
                <a16:creationId xmlns:a16="http://schemas.microsoft.com/office/drawing/2014/main" id="{F912FAF4-7391-41C7-94BA-483641D53554}"/>
              </a:ext>
            </a:extLst>
          </p:cNvPr>
          <p:cNvSpPr>
            <a:spLocks noChangeArrowheads="1"/>
          </p:cNvSpPr>
          <p:nvPr/>
        </p:nvSpPr>
        <p:spPr bwMode="auto">
          <a:xfrm>
            <a:off x="5886451" y="3082925"/>
            <a:ext cx="905697"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committed</a:t>
            </a:r>
            <a:endParaRPr lang="en-US" altLang="en-US" sz="1400" b="1"/>
          </a:p>
        </p:txBody>
      </p:sp>
      <p:sp>
        <p:nvSpPr>
          <p:cNvPr id="60453" name="Rectangle 37">
            <a:extLst>
              <a:ext uri="{FF2B5EF4-FFF2-40B4-BE49-F238E27FC236}">
                <a16:creationId xmlns:a16="http://schemas.microsoft.com/office/drawing/2014/main" id="{CD46BF51-37A7-4DF8-A934-7F8C76B64851}"/>
              </a:ext>
            </a:extLst>
          </p:cNvPr>
          <p:cNvSpPr>
            <a:spLocks noChangeArrowheads="1"/>
          </p:cNvSpPr>
          <p:nvPr/>
        </p:nvSpPr>
        <p:spPr bwMode="auto">
          <a:xfrm>
            <a:off x="8169276" y="3251200"/>
            <a:ext cx="905697"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committed</a:t>
            </a:r>
            <a:endParaRPr lang="en-US" altLang="en-US" sz="1400" b="1"/>
          </a:p>
        </p:txBody>
      </p:sp>
      <p:sp>
        <p:nvSpPr>
          <p:cNvPr id="60454" name="Rectangle 38">
            <a:extLst>
              <a:ext uri="{FF2B5EF4-FFF2-40B4-BE49-F238E27FC236}">
                <a16:creationId xmlns:a16="http://schemas.microsoft.com/office/drawing/2014/main" id="{A2EAAD16-FE55-4C4C-BF37-ECE267A38B83}"/>
              </a:ext>
            </a:extLst>
          </p:cNvPr>
          <p:cNvSpPr>
            <a:spLocks noChangeArrowheads="1"/>
          </p:cNvSpPr>
          <p:nvPr/>
        </p:nvSpPr>
        <p:spPr bwMode="auto">
          <a:xfrm>
            <a:off x="6669088" y="4360863"/>
            <a:ext cx="46647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failed</a:t>
            </a:r>
            <a:endParaRPr lang="en-US" altLang="en-US" sz="1400" b="1"/>
          </a:p>
        </p:txBody>
      </p:sp>
      <p:sp>
        <p:nvSpPr>
          <p:cNvPr id="60455" name="Rectangle 39">
            <a:extLst>
              <a:ext uri="{FF2B5EF4-FFF2-40B4-BE49-F238E27FC236}">
                <a16:creationId xmlns:a16="http://schemas.microsoft.com/office/drawing/2014/main" id="{5C43741B-799F-4632-9AE2-D821ADC1B8A2}"/>
              </a:ext>
            </a:extLst>
          </p:cNvPr>
          <p:cNvSpPr>
            <a:spLocks noChangeArrowheads="1"/>
          </p:cNvSpPr>
          <p:nvPr/>
        </p:nvSpPr>
        <p:spPr bwMode="auto">
          <a:xfrm>
            <a:off x="8839201" y="4267200"/>
            <a:ext cx="91531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terminated</a:t>
            </a:r>
            <a:endParaRPr lang="en-US" altLang="en-US" sz="1400" b="1"/>
          </a:p>
        </p:txBody>
      </p:sp>
      <p:sp>
        <p:nvSpPr>
          <p:cNvPr id="60456" name="Rectangle 40">
            <a:extLst>
              <a:ext uri="{FF2B5EF4-FFF2-40B4-BE49-F238E27FC236}">
                <a16:creationId xmlns:a16="http://schemas.microsoft.com/office/drawing/2014/main" id="{EA313F62-B6FA-4F20-9536-B93362327E03}"/>
              </a:ext>
            </a:extLst>
          </p:cNvPr>
          <p:cNvSpPr>
            <a:spLocks noChangeArrowheads="1"/>
          </p:cNvSpPr>
          <p:nvPr/>
        </p:nvSpPr>
        <p:spPr bwMode="auto">
          <a:xfrm>
            <a:off x="2514601" y="2478088"/>
            <a:ext cx="569067"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BEGIN</a:t>
            </a:r>
            <a:endParaRPr lang="en-US" altLang="en-US" sz="1400" b="1"/>
          </a:p>
        </p:txBody>
      </p:sp>
      <p:sp>
        <p:nvSpPr>
          <p:cNvPr id="60457" name="Rectangle 41">
            <a:extLst>
              <a:ext uri="{FF2B5EF4-FFF2-40B4-BE49-F238E27FC236}">
                <a16:creationId xmlns:a16="http://schemas.microsoft.com/office/drawing/2014/main" id="{27670A89-3BDA-47E6-9799-48B9C493BDF8}"/>
              </a:ext>
            </a:extLst>
          </p:cNvPr>
          <p:cNvSpPr>
            <a:spLocks noChangeArrowheads="1"/>
          </p:cNvSpPr>
          <p:nvPr/>
        </p:nvSpPr>
        <p:spPr bwMode="auto">
          <a:xfrm>
            <a:off x="3133725" y="2438400"/>
            <a:ext cx="4969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 </a:t>
            </a:r>
            <a:endParaRPr lang="en-US" altLang="en-US" sz="1400" b="1"/>
          </a:p>
        </p:txBody>
      </p:sp>
      <p:sp>
        <p:nvSpPr>
          <p:cNvPr id="60458" name="Rectangle 42">
            <a:extLst>
              <a:ext uri="{FF2B5EF4-FFF2-40B4-BE49-F238E27FC236}">
                <a16:creationId xmlns:a16="http://schemas.microsoft.com/office/drawing/2014/main" id="{9E0394BB-8015-4D74-8908-CEFD352C99C2}"/>
              </a:ext>
            </a:extLst>
          </p:cNvPr>
          <p:cNvSpPr>
            <a:spLocks noChangeArrowheads="1"/>
          </p:cNvSpPr>
          <p:nvPr/>
        </p:nvSpPr>
        <p:spPr bwMode="auto">
          <a:xfrm>
            <a:off x="2514600" y="2705100"/>
            <a:ext cx="1306448"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TRANSACTION</a:t>
            </a:r>
            <a:endParaRPr lang="en-US" altLang="en-US" sz="1400" b="1"/>
          </a:p>
        </p:txBody>
      </p:sp>
      <p:sp>
        <p:nvSpPr>
          <p:cNvPr id="60459" name="Rectangle 43">
            <a:extLst>
              <a:ext uri="{FF2B5EF4-FFF2-40B4-BE49-F238E27FC236}">
                <a16:creationId xmlns:a16="http://schemas.microsoft.com/office/drawing/2014/main" id="{3B44C476-014D-49D0-872E-022E671D2675}"/>
              </a:ext>
            </a:extLst>
          </p:cNvPr>
          <p:cNvSpPr>
            <a:spLocks noChangeArrowheads="1"/>
          </p:cNvSpPr>
          <p:nvPr/>
        </p:nvSpPr>
        <p:spPr bwMode="auto">
          <a:xfrm>
            <a:off x="3313114" y="3786188"/>
            <a:ext cx="50975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READ</a:t>
            </a:r>
            <a:endParaRPr lang="en-US" altLang="en-US" sz="1400" b="1"/>
          </a:p>
        </p:txBody>
      </p:sp>
      <p:sp>
        <p:nvSpPr>
          <p:cNvPr id="60460" name="Rectangle 44">
            <a:extLst>
              <a:ext uri="{FF2B5EF4-FFF2-40B4-BE49-F238E27FC236}">
                <a16:creationId xmlns:a16="http://schemas.microsoft.com/office/drawing/2014/main" id="{0704B8A2-0E98-4BD6-9113-1360C6F2365E}"/>
              </a:ext>
            </a:extLst>
          </p:cNvPr>
          <p:cNvSpPr>
            <a:spLocks noChangeArrowheads="1"/>
          </p:cNvSpPr>
          <p:nvPr/>
        </p:nvSpPr>
        <p:spPr bwMode="auto">
          <a:xfrm>
            <a:off x="3808413" y="3746500"/>
            <a:ext cx="99386"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 </a:t>
            </a:r>
            <a:endParaRPr lang="en-US" altLang="en-US" sz="1400" b="1"/>
          </a:p>
        </p:txBody>
      </p:sp>
      <p:sp>
        <p:nvSpPr>
          <p:cNvPr id="60461" name="Rectangle 45">
            <a:extLst>
              <a:ext uri="{FF2B5EF4-FFF2-40B4-BE49-F238E27FC236}">
                <a16:creationId xmlns:a16="http://schemas.microsoft.com/office/drawing/2014/main" id="{C6C350B8-8ECB-450F-9F91-DD05427E9387}"/>
              </a:ext>
            </a:extLst>
          </p:cNvPr>
          <p:cNvSpPr>
            <a:spLocks noChangeArrowheads="1"/>
          </p:cNvSpPr>
          <p:nvPr/>
        </p:nvSpPr>
        <p:spPr bwMode="auto">
          <a:xfrm>
            <a:off x="3973514" y="3786188"/>
            <a:ext cx="578685"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WRITE</a:t>
            </a:r>
            <a:endParaRPr lang="en-US" altLang="en-US" sz="1400" b="1"/>
          </a:p>
        </p:txBody>
      </p:sp>
      <p:sp>
        <p:nvSpPr>
          <p:cNvPr id="60462" name="Rectangle 46">
            <a:extLst>
              <a:ext uri="{FF2B5EF4-FFF2-40B4-BE49-F238E27FC236}">
                <a16:creationId xmlns:a16="http://schemas.microsoft.com/office/drawing/2014/main" id="{699AC3EF-D14F-47BC-A70B-964D9ED58758}"/>
              </a:ext>
            </a:extLst>
          </p:cNvPr>
          <p:cNvSpPr>
            <a:spLocks noChangeArrowheads="1"/>
          </p:cNvSpPr>
          <p:nvPr/>
        </p:nvSpPr>
        <p:spPr bwMode="auto">
          <a:xfrm>
            <a:off x="4675188" y="2517775"/>
            <a:ext cx="379912"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END</a:t>
            </a:r>
            <a:endParaRPr lang="en-US" altLang="en-US" sz="1400" b="1"/>
          </a:p>
        </p:txBody>
      </p:sp>
      <p:sp>
        <p:nvSpPr>
          <p:cNvPr id="60463" name="Rectangle 47">
            <a:extLst>
              <a:ext uri="{FF2B5EF4-FFF2-40B4-BE49-F238E27FC236}">
                <a16:creationId xmlns:a16="http://schemas.microsoft.com/office/drawing/2014/main" id="{C3EBC875-0E43-4029-95E4-9C45DC8AF3DD}"/>
              </a:ext>
            </a:extLst>
          </p:cNvPr>
          <p:cNvSpPr>
            <a:spLocks noChangeArrowheads="1"/>
          </p:cNvSpPr>
          <p:nvPr/>
        </p:nvSpPr>
        <p:spPr bwMode="auto">
          <a:xfrm>
            <a:off x="5060950" y="2478088"/>
            <a:ext cx="49694"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 </a:t>
            </a:r>
            <a:endParaRPr lang="en-US" altLang="en-US" sz="1400" b="1"/>
          </a:p>
        </p:txBody>
      </p:sp>
      <p:sp>
        <p:nvSpPr>
          <p:cNvPr id="60464" name="Rectangle 48">
            <a:extLst>
              <a:ext uri="{FF2B5EF4-FFF2-40B4-BE49-F238E27FC236}">
                <a16:creationId xmlns:a16="http://schemas.microsoft.com/office/drawing/2014/main" id="{DFB4B05C-A966-4158-B8C1-8CFAF4E76162}"/>
              </a:ext>
            </a:extLst>
          </p:cNvPr>
          <p:cNvSpPr>
            <a:spLocks noChangeArrowheads="1"/>
          </p:cNvSpPr>
          <p:nvPr/>
        </p:nvSpPr>
        <p:spPr bwMode="auto">
          <a:xfrm>
            <a:off x="4675188" y="2746375"/>
            <a:ext cx="1306448"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TRANSACTION</a:t>
            </a:r>
            <a:endParaRPr lang="en-US" altLang="en-US" sz="1400" b="1"/>
          </a:p>
        </p:txBody>
      </p:sp>
      <p:sp>
        <p:nvSpPr>
          <p:cNvPr id="60465" name="Rectangle 49">
            <a:extLst>
              <a:ext uri="{FF2B5EF4-FFF2-40B4-BE49-F238E27FC236}">
                <a16:creationId xmlns:a16="http://schemas.microsoft.com/office/drawing/2014/main" id="{F075B138-264E-4E8C-833D-51C4A9086A24}"/>
              </a:ext>
            </a:extLst>
          </p:cNvPr>
          <p:cNvSpPr>
            <a:spLocks noChangeArrowheads="1"/>
          </p:cNvSpPr>
          <p:nvPr/>
        </p:nvSpPr>
        <p:spPr bwMode="auto">
          <a:xfrm>
            <a:off x="5459413" y="3665538"/>
            <a:ext cx="1006686"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ROLLBACK</a:t>
            </a:r>
            <a:endParaRPr lang="en-US" altLang="en-US" sz="1400" b="1"/>
          </a:p>
        </p:txBody>
      </p:sp>
      <p:sp>
        <p:nvSpPr>
          <p:cNvPr id="60466" name="Rectangle 50">
            <a:extLst>
              <a:ext uri="{FF2B5EF4-FFF2-40B4-BE49-F238E27FC236}">
                <a16:creationId xmlns:a16="http://schemas.microsoft.com/office/drawing/2014/main" id="{295E02B0-5598-4DF2-B8DC-0184F753F84C}"/>
              </a:ext>
            </a:extLst>
          </p:cNvPr>
          <p:cNvSpPr>
            <a:spLocks noChangeArrowheads="1"/>
          </p:cNvSpPr>
          <p:nvPr/>
        </p:nvSpPr>
        <p:spPr bwMode="auto">
          <a:xfrm>
            <a:off x="6780213" y="3646488"/>
            <a:ext cx="1006686"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ROLLBACK</a:t>
            </a:r>
            <a:endParaRPr lang="en-US" altLang="en-US" sz="1400" b="1"/>
          </a:p>
        </p:txBody>
      </p:sp>
      <p:sp>
        <p:nvSpPr>
          <p:cNvPr id="60467" name="Rectangle 51">
            <a:extLst>
              <a:ext uri="{FF2B5EF4-FFF2-40B4-BE49-F238E27FC236}">
                <a16:creationId xmlns:a16="http://schemas.microsoft.com/office/drawing/2014/main" id="{34FDD1AF-4B66-4CDE-AE93-48BB25138D3D}"/>
              </a:ext>
            </a:extLst>
          </p:cNvPr>
          <p:cNvSpPr>
            <a:spLocks noChangeArrowheads="1"/>
          </p:cNvSpPr>
          <p:nvPr/>
        </p:nvSpPr>
        <p:spPr bwMode="auto">
          <a:xfrm>
            <a:off x="7386639" y="3022600"/>
            <a:ext cx="726161" cy="2154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0" tIns="0" rIns="0" bIns="0">
            <a:spAutoFit/>
          </a:bodyPr>
          <a:lstStyle/>
          <a:p>
            <a:pPr eaLnBrk="0" hangingPunct="0"/>
            <a:r>
              <a:rPr lang="en-US" altLang="en-US" sz="1400" b="1">
                <a:solidFill>
                  <a:srgbClr val="000000"/>
                </a:solidFill>
              </a:rPr>
              <a:t>COMMIT</a:t>
            </a:r>
            <a:endParaRPr lang="en-US" altLang="en-US" sz="1400" b="1"/>
          </a:p>
        </p:txBody>
      </p:sp>
      <p:grpSp>
        <p:nvGrpSpPr>
          <p:cNvPr id="60470" name="Group 54">
            <a:extLst>
              <a:ext uri="{FF2B5EF4-FFF2-40B4-BE49-F238E27FC236}">
                <a16:creationId xmlns:a16="http://schemas.microsoft.com/office/drawing/2014/main" id="{F749BB26-41DC-431D-A120-C37C64605E2C}"/>
              </a:ext>
            </a:extLst>
          </p:cNvPr>
          <p:cNvGrpSpPr>
            <a:grpSpLocks/>
          </p:cNvGrpSpPr>
          <p:nvPr/>
        </p:nvGrpSpPr>
        <p:grpSpPr bwMode="auto">
          <a:xfrm>
            <a:off x="3546476" y="3171826"/>
            <a:ext cx="138113" cy="138113"/>
            <a:chOff x="818" y="1742"/>
            <a:chExt cx="51" cy="164"/>
          </a:xfrm>
        </p:grpSpPr>
        <p:sp>
          <p:nvSpPr>
            <p:cNvPr id="60468" name="Freeform 52">
              <a:extLst>
                <a:ext uri="{FF2B5EF4-FFF2-40B4-BE49-F238E27FC236}">
                  <a16:creationId xmlns:a16="http://schemas.microsoft.com/office/drawing/2014/main" id="{4DC2EFB8-1BD4-4447-BAA4-0F14384FDAB9}"/>
                </a:ext>
              </a:extLst>
            </p:cNvPr>
            <p:cNvSpPr>
              <a:spLocks/>
            </p:cNvSpPr>
            <p:nvPr/>
          </p:nvSpPr>
          <p:spPr bwMode="auto">
            <a:xfrm>
              <a:off x="818" y="1742"/>
              <a:ext cx="51" cy="164"/>
            </a:xfrm>
            <a:custGeom>
              <a:avLst/>
              <a:gdLst>
                <a:gd name="T0" fmla="*/ 51 w 51"/>
                <a:gd name="T1" fmla="*/ 0 h 164"/>
                <a:gd name="T2" fmla="*/ 31 w 51"/>
                <a:gd name="T3" fmla="*/ 164 h 164"/>
                <a:gd name="T4" fmla="*/ 16 w 51"/>
                <a:gd name="T5" fmla="*/ 141 h 164"/>
                <a:gd name="T6" fmla="*/ 0 w 51"/>
                <a:gd name="T7" fmla="*/ 129 h 164"/>
                <a:gd name="T8" fmla="*/ 51 w 51"/>
                <a:gd name="T9" fmla="*/ 0 h 164"/>
              </a:gdLst>
              <a:ahLst/>
              <a:cxnLst>
                <a:cxn ang="0">
                  <a:pos x="T0" y="T1"/>
                </a:cxn>
                <a:cxn ang="0">
                  <a:pos x="T2" y="T3"/>
                </a:cxn>
                <a:cxn ang="0">
                  <a:pos x="T4" y="T5"/>
                </a:cxn>
                <a:cxn ang="0">
                  <a:pos x="T6" y="T7"/>
                </a:cxn>
                <a:cxn ang="0">
                  <a:pos x="T8" y="T9"/>
                </a:cxn>
              </a:cxnLst>
              <a:rect l="0" t="0" r="r" b="b"/>
              <a:pathLst>
                <a:path w="51" h="164">
                  <a:moveTo>
                    <a:pt x="51" y="0"/>
                  </a:moveTo>
                  <a:lnTo>
                    <a:pt x="31" y="164"/>
                  </a:lnTo>
                  <a:lnTo>
                    <a:pt x="16" y="141"/>
                  </a:lnTo>
                  <a:lnTo>
                    <a:pt x="0" y="129"/>
                  </a:lnTo>
                  <a:lnTo>
                    <a:pt x="51" y="0"/>
                  </a:lnTo>
                  <a:close/>
                </a:path>
              </a:pathLst>
            </a:custGeom>
            <a:solidFill>
              <a:srgbClr val="000000"/>
            </a:solidFill>
            <a:ln>
              <a:noFill/>
            </a:ln>
            <a:extLst>
              <a:ext uri="{91240B29-F687-4F45-9708-019B960494DF}">
                <a14:hiddenLine xmlns:a14="http://schemas.microsoft.com/office/drawing/2010/main" w="9525">
                  <a:solidFill>
                    <a:srgbClr val="000000"/>
                  </a:solidFill>
                  <a:round/>
                  <a:headEnd/>
                  <a:tailEnd/>
                </a14:hiddenLine>
              </a:ext>
            </a:extLst>
          </p:spPr>
          <p:txBody>
            <a:bodyPr/>
            <a:lstStyle/>
            <a:p>
              <a:endParaRPr lang="en-GB"/>
            </a:p>
          </p:txBody>
        </p:sp>
        <p:sp>
          <p:nvSpPr>
            <p:cNvPr id="60469" name="Line 53">
              <a:extLst>
                <a:ext uri="{FF2B5EF4-FFF2-40B4-BE49-F238E27FC236}">
                  <a16:creationId xmlns:a16="http://schemas.microsoft.com/office/drawing/2014/main" id="{33E92D5D-376C-4DDB-90AE-629B028930DE}"/>
                </a:ext>
              </a:extLst>
            </p:cNvPr>
            <p:cNvSpPr>
              <a:spLocks noChangeShapeType="1"/>
            </p:cNvSpPr>
            <p:nvPr/>
          </p:nvSpPr>
          <p:spPr bwMode="auto">
            <a:xfrm flipH="1">
              <a:off x="834" y="1871"/>
              <a:ext cx="5" cy="12"/>
            </a:xfrm>
            <a:prstGeom prst="line">
              <a:avLst/>
            </a:prstGeom>
            <a:noFill/>
            <a:ln w="7938">
              <a:solidFill>
                <a:srgbClr val="000000"/>
              </a:solidFill>
              <a:round/>
              <a:headEnd/>
              <a:tailEnd/>
            </a:ln>
            <a:extLst>
              <a:ext uri="{909E8E84-426E-40DD-AFC4-6F175D3DCCD1}">
                <a14:hiddenFill xmlns:a14="http://schemas.microsoft.com/office/drawing/2010/main">
                  <a:noFill/>
                </a14:hiddenFill>
              </a:ext>
            </a:extLst>
          </p:spPr>
          <p:txBody>
            <a:bodyPr/>
            <a:lstStyle/>
            <a:p>
              <a:endParaRPr lang="en-GB"/>
            </a:p>
          </p:txBody>
        </p:sp>
      </p:grpSp>
      <p:sp>
        <p:nvSpPr>
          <p:cNvPr id="60472" name="Rectangle 56">
            <a:extLst>
              <a:ext uri="{FF2B5EF4-FFF2-40B4-BE49-F238E27FC236}">
                <a16:creationId xmlns:a16="http://schemas.microsoft.com/office/drawing/2014/main" id="{201DD8F5-B859-4AD9-8BB0-DD22A374CF76}"/>
              </a:ext>
            </a:extLst>
          </p:cNvPr>
          <p:cNvSpPr>
            <a:spLocks noGrp="1" noChangeArrowheads="1"/>
          </p:cNvSpPr>
          <p:nvPr>
            <p:ph type="title"/>
          </p:nvPr>
        </p:nvSpPr>
        <p:spPr>
          <a:xfrm>
            <a:off x="1676400" y="323850"/>
            <a:ext cx="8305800" cy="590550"/>
          </a:xfrm>
        </p:spPr>
        <p:txBody>
          <a:bodyPr/>
          <a:lstStyle/>
          <a:p>
            <a:r>
              <a:rPr lang="en-US" altLang="en-US"/>
              <a:t>Transaction execution</a:t>
            </a:r>
          </a:p>
        </p:txBody>
      </p:sp>
      <p:sp>
        <p:nvSpPr>
          <p:cNvPr id="60474" name="Rectangle 58">
            <a:extLst>
              <a:ext uri="{FF2B5EF4-FFF2-40B4-BE49-F238E27FC236}">
                <a16:creationId xmlns:a16="http://schemas.microsoft.com/office/drawing/2014/main" id="{27537DFC-74EB-4573-BD55-A9690945F736}"/>
              </a:ext>
            </a:extLst>
          </p:cNvPr>
          <p:cNvSpPr>
            <a:spLocks noChangeArrowheads="1"/>
          </p:cNvSpPr>
          <p:nvPr/>
        </p:nvSpPr>
        <p:spPr bwMode="auto">
          <a:xfrm>
            <a:off x="5029200" y="1143001"/>
            <a:ext cx="5334000" cy="1203325"/>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a:t>A transaction reaches its </a:t>
            </a:r>
            <a:r>
              <a:rPr lang="en-US" altLang="en-US" i="1"/>
              <a:t>commit point</a:t>
            </a:r>
            <a:r>
              <a:rPr lang="en-US" altLang="en-US"/>
              <a:t> when all operations accessing the database are completed and the result has been recorded in the log. It then writes a [commit, transaction-id].</a:t>
            </a:r>
            <a:endParaRPr lang="en-US" altLang="en-US">
              <a:latin typeface="Times New Roman" panose="02020603050405020304" pitchFamily="18" charset="0"/>
            </a:endParaRPr>
          </a:p>
        </p:txBody>
      </p:sp>
      <p:sp>
        <p:nvSpPr>
          <p:cNvPr id="60475" name="Line 59">
            <a:extLst>
              <a:ext uri="{FF2B5EF4-FFF2-40B4-BE49-F238E27FC236}">
                <a16:creationId xmlns:a16="http://schemas.microsoft.com/office/drawing/2014/main" id="{8089FEC4-5E02-42AA-B3B4-71551CD0C90F}"/>
              </a:ext>
            </a:extLst>
          </p:cNvPr>
          <p:cNvSpPr>
            <a:spLocks noChangeShapeType="1"/>
          </p:cNvSpPr>
          <p:nvPr/>
        </p:nvSpPr>
        <p:spPr bwMode="auto">
          <a:xfrm>
            <a:off x="8458200" y="2362200"/>
            <a:ext cx="228600" cy="762000"/>
          </a:xfrm>
          <a:prstGeom prst="line">
            <a:avLst/>
          </a:prstGeom>
          <a:noFill/>
          <a:ln w="76200" cmpd="tri">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60476" name="Rectangle 60">
            <a:extLst>
              <a:ext uri="{FF2B5EF4-FFF2-40B4-BE49-F238E27FC236}">
                <a16:creationId xmlns:a16="http://schemas.microsoft.com/office/drawing/2014/main" id="{9B00013C-77D1-4173-9E73-926E8FD553A8}"/>
              </a:ext>
            </a:extLst>
          </p:cNvPr>
          <p:cNvSpPr>
            <a:spLocks noChangeArrowheads="1"/>
          </p:cNvSpPr>
          <p:nvPr/>
        </p:nvSpPr>
        <p:spPr bwMode="auto">
          <a:xfrm>
            <a:off x="2133600" y="4953001"/>
            <a:ext cx="8077200" cy="1477963"/>
          </a:xfrm>
          <a:prstGeom prst="rect">
            <a:avLst/>
          </a:prstGeom>
          <a:solidFill>
            <a:schemeClr val="bg1"/>
          </a:solidFill>
          <a:ln w="12700">
            <a:solidFill>
              <a:schemeClr val="tx1"/>
            </a:solidFill>
            <a:miter lim="800000"/>
            <a:headEnd/>
            <a:tailEnd/>
          </a:ln>
          <a:effectLst/>
        </p:spPr>
        <p:txBody>
          <a:bodyPr>
            <a:spAutoFit/>
          </a:bodyPr>
          <a:lstStyle/>
          <a:p>
            <a:pPr eaLnBrk="0" hangingPunct="0"/>
            <a:r>
              <a:rPr lang="en-US" altLang="en-US"/>
              <a:t>If a system failure occurs, searching the log and rollback the transactions that have written into the log a</a:t>
            </a:r>
          </a:p>
          <a:p>
            <a:pPr lvl="1" eaLnBrk="0" hangingPunct="0"/>
            <a:r>
              <a:rPr lang="en-US" altLang="en-US" b="1"/>
              <a:t>[start_transaction, transaction-id]</a:t>
            </a:r>
          </a:p>
          <a:p>
            <a:pPr lvl="1" eaLnBrk="0" hangingPunct="0"/>
            <a:r>
              <a:rPr lang="en-US" altLang="en-US" b="1"/>
              <a:t>[write_item, transaction-id, X, old_value, new_value]</a:t>
            </a:r>
          </a:p>
          <a:p>
            <a:pPr eaLnBrk="0" hangingPunct="0"/>
            <a:r>
              <a:rPr lang="en-US" altLang="en-US"/>
              <a:t>but have not recorded into the log  a </a:t>
            </a:r>
            <a:r>
              <a:rPr lang="en-US" altLang="en-US" b="1"/>
              <a:t>[commit, transaction-id]</a:t>
            </a:r>
            <a:endParaRPr lang="en-US" altLang="en-US"/>
          </a:p>
        </p:txBody>
      </p:sp>
      <p:sp>
        <p:nvSpPr>
          <p:cNvPr id="60477" name="Line 61">
            <a:extLst>
              <a:ext uri="{FF2B5EF4-FFF2-40B4-BE49-F238E27FC236}">
                <a16:creationId xmlns:a16="http://schemas.microsoft.com/office/drawing/2014/main" id="{B5D77C9E-AA6C-42C8-AD79-8F5290623CFC}"/>
              </a:ext>
            </a:extLst>
          </p:cNvPr>
          <p:cNvSpPr>
            <a:spLocks noChangeShapeType="1"/>
          </p:cNvSpPr>
          <p:nvPr/>
        </p:nvSpPr>
        <p:spPr bwMode="auto">
          <a:xfrm flipV="1">
            <a:off x="4648200" y="3962400"/>
            <a:ext cx="685800" cy="990600"/>
          </a:xfrm>
          <a:prstGeom prst="line">
            <a:avLst/>
          </a:prstGeom>
          <a:noFill/>
          <a:ln w="76200" cmpd="tri">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358531971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2" name="Rectangle 4">
            <a:extLst>
              <a:ext uri="{FF2B5EF4-FFF2-40B4-BE49-F238E27FC236}">
                <a16:creationId xmlns:a16="http://schemas.microsoft.com/office/drawing/2014/main" id="{9A8AA085-9475-44E8-B56B-030EE4D50C63}"/>
              </a:ext>
            </a:extLst>
          </p:cNvPr>
          <p:cNvSpPr>
            <a:spLocks noGrp="1" noChangeArrowheads="1"/>
          </p:cNvSpPr>
          <p:nvPr>
            <p:ph type="title"/>
          </p:nvPr>
        </p:nvSpPr>
        <p:spPr/>
        <p:txBody>
          <a:bodyPr/>
          <a:lstStyle/>
          <a:p>
            <a:r>
              <a:rPr lang="en-US" altLang="en-US"/>
              <a:t>Read and Write Operations of a Transaction</a:t>
            </a:r>
          </a:p>
        </p:txBody>
      </p:sp>
      <p:sp>
        <p:nvSpPr>
          <p:cNvPr id="63493" name="Rectangle 5">
            <a:extLst>
              <a:ext uri="{FF2B5EF4-FFF2-40B4-BE49-F238E27FC236}">
                <a16:creationId xmlns:a16="http://schemas.microsoft.com/office/drawing/2014/main" id="{963F2355-925E-4FFA-9517-6D0F0B95C817}"/>
              </a:ext>
            </a:extLst>
          </p:cNvPr>
          <p:cNvSpPr>
            <a:spLocks noGrp="1" noChangeArrowheads="1"/>
          </p:cNvSpPr>
          <p:nvPr>
            <p:ph type="body" idx="1"/>
          </p:nvPr>
        </p:nvSpPr>
        <p:spPr>
          <a:xfrm>
            <a:off x="191344" y="1204119"/>
            <a:ext cx="11809312" cy="3809057"/>
          </a:xfrm>
        </p:spPr>
        <p:txBody>
          <a:bodyPr/>
          <a:lstStyle/>
          <a:p>
            <a:pPr>
              <a:lnSpc>
                <a:spcPct val="90000"/>
              </a:lnSpc>
            </a:pPr>
            <a:r>
              <a:rPr lang="en-US" altLang="en-US" sz="2000" dirty="0"/>
              <a:t>Specify read or write operations on the database items that are executed as part of a transaction </a:t>
            </a:r>
          </a:p>
          <a:p>
            <a:pPr>
              <a:lnSpc>
                <a:spcPct val="90000"/>
              </a:lnSpc>
            </a:pPr>
            <a:r>
              <a:rPr lang="en-US" altLang="en-US" sz="2000" dirty="0" err="1"/>
              <a:t>read_item</a:t>
            </a:r>
            <a:r>
              <a:rPr lang="en-US" altLang="en-US" sz="2000" dirty="0"/>
              <a:t>(X): </a:t>
            </a:r>
          </a:p>
          <a:p>
            <a:pPr lvl="1">
              <a:lnSpc>
                <a:spcPct val="90000"/>
              </a:lnSpc>
            </a:pPr>
            <a:r>
              <a:rPr lang="en-US" altLang="en-US" sz="1800" dirty="0"/>
              <a:t>reads a database item named X into a program variable also named X.</a:t>
            </a:r>
          </a:p>
          <a:p>
            <a:pPr lvl="2">
              <a:lnSpc>
                <a:spcPct val="90000"/>
              </a:lnSpc>
              <a:buFont typeface="Wingdings" panose="05000000000000000000" pitchFamily="2" charset="2"/>
              <a:buNone/>
            </a:pPr>
            <a:r>
              <a:rPr lang="en-US" altLang="en-US" sz="1800" dirty="0"/>
              <a:t>1. find the address of the disk block that contains item X</a:t>
            </a:r>
          </a:p>
          <a:p>
            <a:pPr lvl="2">
              <a:lnSpc>
                <a:spcPct val="90000"/>
              </a:lnSpc>
              <a:buFont typeface="Wingdings" panose="05000000000000000000" pitchFamily="2" charset="2"/>
              <a:buNone/>
            </a:pPr>
            <a:r>
              <a:rPr lang="en-US" altLang="en-US" sz="1800" dirty="0"/>
              <a:t>2. copy that disk block into a buffer in the main memory</a:t>
            </a:r>
          </a:p>
          <a:p>
            <a:pPr lvl="2">
              <a:lnSpc>
                <a:spcPct val="90000"/>
              </a:lnSpc>
              <a:buFont typeface="Wingdings" panose="05000000000000000000" pitchFamily="2" charset="2"/>
              <a:buNone/>
            </a:pPr>
            <a:r>
              <a:rPr lang="en-US" altLang="en-US" sz="1800" dirty="0"/>
              <a:t>3. copy item X from the buffer to the program variable named</a:t>
            </a:r>
          </a:p>
          <a:p>
            <a:pPr>
              <a:lnSpc>
                <a:spcPct val="90000"/>
              </a:lnSpc>
            </a:pPr>
            <a:r>
              <a:rPr lang="en-US" altLang="en-US" sz="2000" dirty="0" err="1"/>
              <a:t>write_item</a:t>
            </a:r>
            <a:r>
              <a:rPr lang="en-US" altLang="en-US" sz="2000" dirty="0"/>
              <a:t>(X): </a:t>
            </a:r>
          </a:p>
          <a:p>
            <a:pPr lvl="1">
              <a:lnSpc>
                <a:spcPct val="90000"/>
              </a:lnSpc>
            </a:pPr>
            <a:r>
              <a:rPr lang="en-US" altLang="en-US" sz="1800" dirty="0"/>
              <a:t>writes the value of program variable X into the database item named X.</a:t>
            </a:r>
          </a:p>
          <a:p>
            <a:pPr lvl="2">
              <a:lnSpc>
                <a:spcPct val="90000"/>
              </a:lnSpc>
              <a:buFont typeface="Wingdings" panose="05000000000000000000" pitchFamily="2" charset="2"/>
              <a:buNone/>
            </a:pPr>
            <a:r>
              <a:rPr lang="en-US" altLang="en-US" sz="1800" dirty="0"/>
              <a:t>1. find the address of the disk block that contains item X</a:t>
            </a:r>
          </a:p>
          <a:p>
            <a:pPr lvl="2">
              <a:lnSpc>
                <a:spcPct val="90000"/>
              </a:lnSpc>
              <a:buFont typeface="Wingdings" panose="05000000000000000000" pitchFamily="2" charset="2"/>
              <a:buNone/>
            </a:pPr>
            <a:r>
              <a:rPr lang="en-US" altLang="en-US" sz="1800" dirty="0"/>
              <a:t>2. copy that disk block into a buffer in the main memory</a:t>
            </a:r>
          </a:p>
          <a:p>
            <a:pPr lvl="2">
              <a:lnSpc>
                <a:spcPct val="90000"/>
              </a:lnSpc>
              <a:buFont typeface="Wingdings" panose="05000000000000000000" pitchFamily="2" charset="2"/>
              <a:buNone/>
            </a:pPr>
            <a:r>
              <a:rPr lang="en-US" altLang="en-US" sz="1800" dirty="0"/>
              <a:t>3. copy item X from the program variable named X into its current location in the buffer store the updated block in the buffer back to disk (this step updates the database on disk) </a:t>
            </a:r>
          </a:p>
        </p:txBody>
      </p:sp>
      <p:sp>
        <p:nvSpPr>
          <p:cNvPr id="63495" name="AutoShape 7">
            <a:extLst>
              <a:ext uri="{FF2B5EF4-FFF2-40B4-BE49-F238E27FC236}">
                <a16:creationId xmlns:a16="http://schemas.microsoft.com/office/drawing/2014/main" id="{D41BFAF0-991A-4B88-9700-F48B5C3B9B36}"/>
              </a:ext>
            </a:extLst>
          </p:cNvPr>
          <p:cNvSpPr>
            <a:spLocks noChangeArrowheads="1"/>
          </p:cNvSpPr>
          <p:nvPr/>
        </p:nvSpPr>
        <p:spPr bwMode="auto">
          <a:xfrm>
            <a:off x="7968208" y="4749307"/>
            <a:ext cx="1447800" cy="914400"/>
          </a:xfrm>
          <a:prstGeom prst="flowChartMagneticDisk">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a:latin typeface="Arial" panose="020B0604020202020204" pitchFamily="34" charset="0"/>
              </a:rPr>
              <a:t>X</a:t>
            </a:r>
            <a:endParaRPr lang="en-US" altLang="en-US">
              <a:latin typeface="Times New Roman" panose="02020603050405020304" pitchFamily="18" charset="0"/>
            </a:endParaRPr>
          </a:p>
        </p:txBody>
      </p:sp>
      <p:sp>
        <p:nvSpPr>
          <p:cNvPr id="63498" name="AutoShape 10">
            <a:extLst>
              <a:ext uri="{FF2B5EF4-FFF2-40B4-BE49-F238E27FC236}">
                <a16:creationId xmlns:a16="http://schemas.microsoft.com/office/drawing/2014/main" id="{B7D7B9ED-FA5B-4884-9BCB-904F9DBA0AE8}"/>
              </a:ext>
            </a:extLst>
          </p:cNvPr>
          <p:cNvSpPr>
            <a:spLocks noChangeArrowheads="1"/>
          </p:cNvSpPr>
          <p:nvPr/>
        </p:nvSpPr>
        <p:spPr bwMode="auto">
          <a:xfrm>
            <a:off x="2862808" y="4825507"/>
            <a:ext cx="1447800" cy="838200"/>
          </a:xfrm>
          <a:prstGeom prst="flowChartPredefinedProcess">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a:latin typeface="Arial" panose="020B0604020202020204" pitchFamily="34" charset="0"/>
              </a:rPr>
              <a:t>X:=</a:t>
            </a:r>
            <a:r>
              <a:rPr lang="en-US" altLang="en-US">
                <a:latin typeface="Times New Roman" panose="02020603050405020304" pitchFamily="18" charset="0"/>
              </a:rPr>
              <a:t> </a:t>
            </a:r>
          </a:p>
        </p:txBody>
      </p:sp>
      <p:sp>
        <p:nvSpPr>
          <p:cNvPr id="63499" name="AutoShape 11">
            <a:extLst>
              <a:ext uri="{FF2B5EF4-FFF2-40B4-BE49-F238E27FC236}">
                <a16:creationId xmlns:a16="http://schemas.microsoft.com/office/drawing/2014/main" id="{784F2DEE-16F5-4B60-8AC6-29B3581908BB}"/>
              </a:ext>
            </a:extLst>
          </p:cNvPr>
          <p:cNvSpPr>
            <a:spLocks noChangeArrowheads="1"/>
          </p:cNvSpPr>
          <p:nvPr/>
        </p:nvSpPr>
        <p:spPr bwMode="auto">
          <a:xfrm>
            <a:off x="5301208" y="4977907"/>
            <a:ext cx="1905000" cy="533400"/>
          </a:xfrm>
          <a:prstGeom prst="flowChartPreparation">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4572708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a:extLst>
              <a:ext uri="{FF2B5EF4-FFF2-40B4-BE49-F238E27FC236}">
                <a16:creationId xmlns:a16="http://schemas.microsoft.com/office/drawing/2014/main" id="{381C4D6D-40C8-4F45-B6AA-B3E94603173F}"/>
              </a:ext>
            </a:extLst>
          </p:cNvPr>
          <p:cNvSpPr>
            <a:spLocks noGrp="1" noChangeArrowheads="1"/>
          </p:cNvSpPr>
          <p:nvPr>
            <p:ph type="title"/>
          </p:nvPr>
        </p:nvSpPr>
        <p:spPr/>
        <p:txBody>
          <a:bodyPr/>
          <a:lstStyle/>
          <a:p>
            <a:r>
              <a:rPr lang="en-US" altLang="en-US"/>
              <a:t>Checkpoints in the System Log</a:t>
            </a:r>
          </a:p>
        </p:txBody>
      </p:sp>
      <p:sp>
        <p:nvSpPr>
          <p:cNvPr id="56325" name="Rectangle 5">
            <a:extLst>
              <a:ext uri="{FF2B5EF4-FFF2-40B4-BE49-F238E27FC236}">
                <a16:creationId xmlns:a16="http://schemas.microsoft.com/office/drawing/2014/main" id="{0461163E-5EFC-45D3-8F09-B63EC0D81DB7}"/>
              </a:ext>
            </a:extLst>
          </p:cNvPr>
          <p:cNvSpPr>
            <a:spLocks noGrp="1" noChangeArrowheads="1"/>
          </p:cNvSpPr>
          <p:nvPr>
            <p:ph type="body" idx="1"/>
          </p:nvPr>
        </p:nvSpPr>
        <p:spPr>
          <a:xfrm>
            <a:off x="0" y="1066800"/>
            <a:ext cx="8077200" cy="4594448"/>
          </a:xfrm>
        </p:spPr>
        <p:txBody>
          <a:bodyPr/>
          <a:lstStyle/>
          <a:p>
            <a:pPr>
              <a:lnSpc>
                <a:spcPct val="90000"/>
              </a:lnSpc>
            </a:pPr>
            <a:r>
              <a:rPr lang="en-US" altLang="en-US" sz="2000" dirty="0"/>
              <a:t>A [checkpoint] record is written periodically into the log when the system writes out to the database on disk the effect of all WRITE operations of committed transactions. </a:t>
            </a:r>
          </a:p>
          <a:p>
            <a:pPr>
              <a:lnSpc>
                <a:spcPct val="90000"/>
              </a:lnSpc>
            </a:pPr>
            <a:r>
              <a:rPr lang="en-US" altLang="en-US" sz="2000" dirty="0"/>
              <a:t>All transactions whose [commit, transaction-id] entries can be found in the system log will not require their WRITE operations to be redone in the case of a system crash.</a:t>
            </a:r>
          </a:p>
          <a:p>
            <a:pPr>
              <a:lnSpc>
                <a:spcPct val="90000"/>
              </a:lnSpc>
            </a:pPr>
            <a:r>
              <a:rPr lang="en-US" altLang="en-US" sz="2000" dirty="0"/>
              <a:t>Before a transaction reaches commit point, force-write or flush the log file to disk before commit transaction.</a:t>
            </a:r>
          </a:p>
          <a:p>
            <a:pPr>
              <a:lnSpc>
                <a:spcPct val="90000"/>
              </a:lnSpc>
            </a:pPr>
            <a:r>
              <a:rPr lang="en-US" altLang="en-US" sz="2000" dirty="0"/>
              <a:t>Actions Constituting a Checkpoint</a:t>
            </a:r>
          </a:p>
          <a:p>
            <a:pPr lvl="1">
              <a:lnSpc>
                <a:spcPct val="90000"/>
              </a:lnSpc>
            </a:pPr>
            <a:r>
              <a:rPr lang="en-US" altLang="en-US" sz="1800" dirty="0"/>
              <a:t>temporary suspension of transaction execution</a:t>
            </a:r>
          </a:p>
          <a:p>
            <a:pPr lvl="1">
              <a:lnSpc>
                <a:spcPct val="90000"/>
              </a:lnSpc>
            </a:pPr>
            <a:r>
              <a:rPr lang="en-US" altLang="en-US" sz="1800" dirty="0"/>
              <a:t>forced writing of all updated database blocks in main memory buffers to disk</a:t>
            </a:r>
          </a:p>
          <a:p>
            <a:pPr lvl="1">
              <a:lnSpc>
                <a:spcPct val="90000"/>
              </a:lnSpc>
            </a:pPr>
            <a:r>
              <a:rPr lang="en-US" altLang="en-US" sz="1800" dirty="0"/>
              <a:t>writing a [checkpoint] record to the log and force writing the log to disk</a:t>
            </a:r>
          </a:p>
          <a:p>
            <a:pPr lvl="1">
              <a:lnSpc>
                <a:spcPct val="90000"/>
              </a:lnSpc>
            </a:pPr>
            <a:r>
              <a:rPr lang="en-US" altLang="en-US" sz="1800" dirty="0"/>
              <a:t>resuming of transaction execution</a:t>
            </a:r>
          </a:p>
        </p:txBody>
      </p:sp>
      <p:sp>
        <p:nvSpPr>
          <p:cNvPr id="56326" name="AutoShape 6">
            <a:extLst>
              <a:ext uri="{FF2B5EF4-FFF2-40B4-BE49-F238E27FC236}">
                <a16:creationId xmlns:a16="http://schemas.microsoft.com/office/drawing/2014/main" id="{B5DC6AF6-7387-4A40-AA89-98B858898F5F}"/>
              </a:ext>
            </a:extLst>
          </p:cNvPr>
          <p:cNvSpPr>
            <a:spLocks noChangeArrowheads="1"/>
          </p:cNvSpPr>
          <p:nvPr/>
        </p:nvSpPr>
        <p:spPr bwMode="auto">
          <a:xfrm>
            <a:off x="9067800" y="1524000"/>
            <a:ext cx="1066800" cy="1295400"/>
          </a:xfrm>
          <a:prstGeom prst="flowChartMagneticDisk">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a:latin typeface="Arial" panose="020B0604020202020204" pitchFamily="34" charset="0"/>
              </a:rPr>
              <a:t>data</a:t>
            </a:r>
            <a:endParaRPr lang="en-US" altLang="en-US">
              <a:latin typeface="Times New Roman" panose="02020603050405020304" pitchFamily="18" charset="0"/>
            </a:endParaRPr>
          </a:p>
        </p:txBody>
      </p:sp>
      <p:sp>
        <p:nvSpPr>
          <p:cNvPr id="56327" name="AutoShape 7">
            <a:extLst>
              <a:ext uri="{FF2B5EF4-FFF2-40B4-BE49-F238E27FC236}">
                <a16:creationId xmlns:a16="http://schemas.microsoft.com/office/drawing/2014/main" id="{F46A826C-A378-4DC9-BD5B-3D69314E5D7A}"/>
              </a:ext>
            </a:extLst>
          </p:cNvPr>
          <p:cNvSpPr>
            <a:spLocks noChangeArrowheads="1"/>
          </p:cNvSpPr>
          <p:nvPr/>
        </p:nvSpPr>
        <p:spPr bwMode="auto">
          <a:xfrm>
            <a:off x="9067800" y="4648200"/>
            <a:ext cx="1143000" cy="1295400"/>
          </a:xfrm>
          <a:prstGeom prst="flowChartMagneticDisk">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a:latin typeface="Arial" panose="020B0604020202020204" pitchFamily="34" charset="0"/>
              </a:rPr>
              <a:t>log</a:t>
            </a:r>
            <a:endParaRPr lang="en-US" altLang="en-US">
              <a:latin typeface="Times New Roman" panose="02020603050405020304" pitchFamily="18" charset="0"/>
            </a:endParaRPr>
          </a:p>
        </p:txBody>
      </p:sp>
      <p:sp>
        <p:nvSpPr>
          <p:cNvPr id="56329" name="AutoShape 9">
            <a:extLst>
              <a:ext uri="{FF2B5EF4-FFF2-40B4-BE49-F238E27FC236}">
                <a16:creationId xmlns:a16="http://schemas.microsoft.com/office/drawing/2014/main" id="{E44356BA-07AA-4D14-A32A-FD4870F06143}"/>
              </a:ext>
            </a:extLst>
          </p:cNvPr>
          <p:cNvSpPr>
            <a:spLocks noChangeArrowheads="1"/>
          </p:cNvSpPr>
          <p:nvPr/>
        </p:nvSpPr>
        <p:spPr bwMode="auto">
          <a:xfrm>
            <a:off x="9220200" y="3364024"/>
            <a:ext cx="838200" cy="838200"/>
          </a:xfrm>
          <a:prstGeom prst="flowChartPredefinedProcess">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endParaRPr lang="en-GB" altLang="en-US">
              <a:latin typeface="Times New Roman" panose="02020603050405020304" pitchFamily="18" charset="0"/>
            </a:endParaRPr>
          </a:p>
        </p:txBody>
      </p:sp>
      <p:sp>
        <p:nvSpPr>
          <p:cNvPr id="56330" name="AutoShape 10">
            <a:extLst>
              <a:ext uri="{FF2B5EF4-FFF2-40B4-BE49-F238E27FC236}">
                <a16:creationId xmlns:a16="http://schemas.microsoft.com/office/drawing/2014/main" id="{927E0535-AE29-4462-8B88-7ED1B1FC82E6}"/>
              </a:ext>
            </a:extLst>
          </p:cNvPr>
          <p:cNvSpPr>
            <a:spLocks noChangeArrowheads="1"/>
          </p:cNvSpPr>
          <p:nvPr/>
        </p:nvSpPr>
        <p:spPr bwMode="auto">
          <a:xfrm>
            <a:off x="8915400" y="2819400"/>
            <a:ext cx="1447800" cy="533400"/>
          </a:xfrm>
          <a:prstGeom prst="flowChartPreparation">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1" name="AutoShape 11">
            <a:extLst>
              <a:ext uri="{FF2B5EF4-FFF2-40B4-BE49-F238E27FC236}">
                <a16:creationId xmlns:a16="http://schemas.microsoft.com/office/drawing/2014/main" id="{AABD56D5-A672-485C-AE13-57A137AEA1F9}"/>
              </a:ext>
            </a:extLst>
          </p:cNvPr>
          <p:cNvSpPr>
            <a:spLocks noChangeArrowheads="1"/>
          </p:cNvSpPr>
          <p:nvPr/>
        </p:nvSpPr>
        <p:spPr bwMode="auto">
          <a:xfrm>
            <a:off x="8915400" y="4114800"/>
            <a:ext cx="1447800" cy="533400"/>
          </a:xfrm>
          <a:prstGeom prst="flowChartPreparation">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997889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4" name="Rectangle 4">
            <a:extLst>
              <a:ext uri="{FF2B5EF4-FFF2-40B4-BE49-F238E27FC236}">
                <a16:creationId xmlns:a16="http://schemas.microsoft.com/office/drawing/2014/main" id="{381C4D6D-40C8-4F45-B6AA-B3E94603173F}"/>
              </a:ext>
            </a:extLst>
          </p:cNvPr>
          <p:cNvSpPr>
            <a:spLocks noGrp="1" noChangeArrowheads="1"/>
          </p:cNvSpPr>
          <p:nvPr>
            <p:ph type="title"/>
          </p:nvPr>
        </p:nvSpPr>
        <p:spPr/>
        <p:txBody>
          <a:bodyPr/>
          <a:lstStyle/>
          <a:p>
            <a:r>
              <a:rPr lang="en-US" altLang="en-US"/>
              <a:t>Checkpoints in the System Log</a:t>
            </a:r>
          </a:p>
        </p:txBody>
      </p:sp>
      <p:sp>
        <p:nvSpPr>
          <p:cNvPr id="56325" name="Rectangle 5">
            <a:extLst>
              <a:ext uri="{FF2B5EF4-FFF2-40B4-BE49-F238E27FC236}">
                <a16:creationId xmlns:a16="http://schemas.microsoft.com/office/drawing/2014/main" id="{0461163E-5EFC-45D3-8F09-B63EC0D81DB7}"/>
              </a:ext>
            </a:extLst>
          </p:cNvPr>
          <p:cNvSpPr>
            <a:spLocks noGrp="1" noChangeArrowheads="1"/>
          </p:cNvSpPr>
          <p:nvPr>
            <p:ph type="body" idx="1"/>
          </p:nvPr>
        </p:nvSpPr>
        <p:spPr>
          <a:xfrm>
            <a:off x="1524000" y="1066800"/>
            <a:ext cx="6553200" cy="5562600"/>
          </a:xfrm>
        </p:spPr>
        <p:txBody>
          <a:bodyPr/>
          <a:lstStyle/>
          <a:p>
            <a:pPr>
              <a:lnSpc>
                <a:spcPct val="90000"/>
              </a:lnSpc>
            </a:pPr>
            <a:r>
              <a:rPr lang="en-US" altLang="en-US" sz="2000"/>
              <a:t>A [checkpoint] record is written periodically into the log when the system writes out to the database on disk the effect of all WRITE operations of committed transactions. </a:t>
            </a:r>
          </a:p>
          <a:p>
            <a:pPr>
              <a:lnSpc>
                <a:spcPct val="90000"/>
              </a:lnSpc>
            </a:pPr>
            <a:r>
              <a:rPr lang="en-US" altLang="en-US" sz="2000"/>
              <a:t>All transactions whose [commit, transaction-id] entries can be found in the system log will not require their WRITE operations to be redone in the case of a system crash.</a:t>
            </a:r>
          </a:p>
          <a:p>
            <a:pPr>
              <a:lnSpc>
                <a:spcPct val="90000"/>
              </a:lnSpc>
            </a:pPr>
            <a:r>
              <a:rPr lang="en-US" altLang="en-US" sz="2000"/>
              <a:t>Before a transaction reaches commit point, force-write or flush the log file to disk before commit transaction.</a:t>
            </a:r>
          </a:p>
          <a:p>
            <a:pPr>
              <a:lnSpc>
                <a:spcPct val="90000"/>
              </a:lnSpc>
            </a:pPr>
            <a:r>
              <a:rPr lang="en-US" altLang="en-US" sz="2000"/>
              <a:t>Actions Constituting a Checkpoint</a:t>
            </a:r>
          </a:p>
          <a:p>
            <a:pPr lvl="1">
              <a:lnSpc>
                <a:spcPct val="90000"/>
              </a:lnSpc>
            </a:pPr>
            <a:r>
              <a:rPr lang="en-US" altLang="en-US" sz="1800"/>
              <a:t>temporary suspension of transaction execution</a:t>
            </a:r>
          </a:p>
          <a:p>
            <a:pPr lvl="1">
              <a:lnSpc>
                <a:spcPct val="90000"/>
              </a:lnSpc>
            </a:pPr>
            <a:r>
              <a:rPr lang="en-US" altLang="en-US" sz="1800"/>
              <a:t>forced writing of all updated database blocks in main memory buffers to disk</a:t>
            </a:r>
          </a:p>
          <a:p>
            <a:pPr lvl="1">
              <a:lnSpc>
                <a:spcPct val="90000"/>
              </a:lnSpc>
            </a:pPr>
            <a:r>
              <a:rPr lang="en-US" altLang="en-US" sz="1800"/>
              <a:t>writing a [checkpoint] record to the log and force writing the log to disk</a:t>
            </a:r>
          </a:p>
          <a:p>
            <a:pPr lvl="1">
              <a:lnSpc>
                <a:spcPct val="90000"/>
              </a:lnSpc>
            </a:pPr>
            <a:r>
              <a:rPr lang="en-US" altLang="en-US" sz="1800"/>
              <a:t>resuming of transaction execution</a:t>
            </a:r>
          </a:p>
        </p:txBody>
      </p:sp>
      <p:sp>
        <p:nvSpPr>
          <p:cNvPr id="56326" name="AutoShape 6">
            <a:extLst>
              <a:ext uri="{FF2B5EF4-FFF2-40B4-BE49-F238E27FC236}">
                <a16:creationId xmlns:a16="http://schemas.microsoft.com/office/drawing/2014/main" id="{B5DC6AF6-7387-4A40-AA89-98B858898F5F}"/>
              </a:ext>
            </a:extLst>
          </p:cNvPr>
          <p:cNvSpPr>
            <a:spLocks noChangeArrowheads="1"/>
          </p:cNvSpPr>
          <p:nvPr/>
        </p:nvSpPr>
        <p:spPr bwMode="auto">
          <a:xfrm>
            <a:off x="9067800" y="1524000"/>
            <a:ext cx="1066800" cy="1295400"/>
          </a:xfrm>
          <a:prstGeom prst="flowChartMagneticDisk">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a:latin typeface="Arial" panose="020B0604020202020204" pitchFamily="34" charset="0"/>
              </a:rPr>
              <a:t>data</a:t>
            </a:r>
            <a:endParaRPr lang="en-US" altLang="en-US">
              <a:latin typeface="Times New Roman" panose="02020603050405020304" pitchFamily="18" charset="0"/>
            </a:endParaRPr>
          </a:p>
        </p:txBody>
      </p:sp>
      <p:sp>
        <p:nvSpPr>
          <p:cNvPr id="56327" name="AutoShape 7">
            <a:extLst>
              <a:ext uri="{FF2B5EF4-FFF2-40B4-BE49-F238E27FC236}">
                <a16:creationId xmlns:a16="http://schemas.microsoft.com/office/drawing/2014/main" id="{F46A826C-A378-4DC9-BD5B-3D69314E5D7A}"/>
              </a:ext>
            </a:extLst>
          </p:cNvPr>
          <p:cNvSpPr>
            <a:spLocks noChangeArrowheads="1"/>
          </p:cNvSpPr>
          <p:nvPr/>
        </p:nvSpPr>
        <p:spPr bwMode="auto">
          <a:xfrm>
            <a:off x="9067800" y="4648200"/>
            <a:ext cx="1143000" cy="1295400"/>
          </a:xfrm>
          <a:prstGeom prst="flowChartMagneticDisk">
            <a:avLst/>
          </a:prstGeom>
          <a:noFill/>
          <a:ln w="12700">
            <a:solidFill>
              <a:schemeClr val="tx1"/>
            </a:solidFill>
            <a:round/>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r>
              <a:rPr lang="en-US" altLang="en-US">
                <a:latin typeface="Arial" panose="020B0604020202020204" pitchFamily="34" charset="0"/>
              </a:rPr>
              <a:t>log</a:t>
            </a:r>
            <a:endParaRPr lang="en-US" altLang="en-US">
              <a:latin typeface="Times New Roman" panose="02020603050405020304" pitchFamily="18" charset="0"/>
            </a:endParaRPr>
          </a:p>
        </p:txBody>
      </p:sp>
      <p:sp>
        <p:nvSpPr>
          <p:cNvPr id="56329" name="AutoShape 9">
            <a:extLst>
              <a:ext uri="{FF2B5EF4-FFF2-40B4-BE49-F238E27FC236}">
                <a16:creationId xmlns:a16="http://schemas.microsoft.com/office/drawing/2014/main" id="{E44356BA-07AA-4D14-A32A-FD4870F06143}"/>
              </a:ext>
            </a:extLst>
          </p:cNvPr>
          <p:cNvSpPr>
            <a:spLocks noChangeArrowheads="1"/>
          </p:cNvSpPr>
          <p:nvPr/>
        </p:nvSpPr>
        <p:spPr bwMode="auto">
          <a:xfrm>
            <a:off x="7924800" y="3276600"/>
            <a:ext cx="838200" cy="838200"/>
          </a:xfrm>
          <a:prstGeom prst="flowChartPredefinedProcess">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pPr algn="ctr" eaLnBrk="0" hangingPunct="0"/>
            <a:endParaRPr lang="en-GB" altLang="en-US">
              <a:latin typeface="Times New Roman" panose="02020603050405020304" pitchFamily="18" charset="0"/>
            </a:endParaRPr>
          </a:p>
        </p:txBody>
      </p:sp>
      <p:sp>
        <p:nvSpPr>
          <p:cNvPr id="56330" name="AutoShape 10">
            <a:extLst>
              <a:ext uri="{FF2B5EF4-FFF2-40B4-BE49-F238E27FC236}">
                <a16:creationId xmlns:a16="http://schemas.microsoft.com/office/drawing/2014/main" id="{927E0535-AE29-4462-8B88-7ED1B1FC82E6}"/>
              </a:ext>
            </a:extLst>
          </p:cNvPr>
          <p:cNvSpPr>
            <a:spLocks noChangeArrowheads="1"/>
          </p:cNvSpPr>
          <p:nvPr/>
        </p:nvSpPr>
        <p:spPr bwMode="auto">
          <a:xfrm>
            <a:off x="8915400" y="2819400"/>
            <a:ext cx="1447800" cy="533400"/>
          </a:xfrm>
          <a:prstGeom prst="flowChartPreparation">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6331" name="AutoShape 11">
            <a:extLst>
              <a:ext uri="{FF2B5EF4-FFF2-40B4-BE49-F238E27FC236}">
                <a16:creationId xmlns:a16="http://schemas.microsoft.com/office/drawing/2014/main" id="{AABD56D5-A672-485C-AE13-57A137AEA1F9}"/>
              </a:ext>
            </a:extLst>
          </p:cNvPr>
          <p:cNvSpPr>
            <a:spLocks noChangeArrowheads="1"/>
          </p:cNvSpPr>
          <p:nvPr/>
        </p:nvSpPr>
        <p:spPr bwMode="auto">
          <a:xfrm>
            <a:off x="8915400" y="4114800"/>
            <a:ext cx="1447800" cy="533400"/>
          </a:xfrm>
          <a:prstGeom prst="flowChartPreparation">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129242697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6" name="Rectangle 4">
            <a:extLst>
              <a:ext uri="{FF2B5EF4-FFF2-40B4-BE49-F238E27FC236}">
                <a16:creationId xmlns:a16="http://schemas.microsoft.com/office/drawing/2014/main" id="{22E96D41-75C7-47FC-85B2-7E44E8978AD4}"/>
              </a:ext>
            </a:extLst>
          </p:cNvPr>
          <p:cNvSpPr>
            <a:spLocks noGrp="1" noChangeArrowheads="1"/>
          </p:cNvSpPr>
          <p:nvPr>
            <p:ph type="title"/>
          </p:nvPr>
        </p:nvSpPr>
        <p:spPr>
          <a:xfrm>
            <a:off x="1524000" y="914400"/>
            <a:ext cx="8991600" cy="609600"/>
          </a:xfrm>
        </p:spPr>
        <p:txBody>
          <a:bodyPr/>
          <a:lstStyle/>
          <a:p>
            <a:r>
              <a:rPr lang="en-US" altLang="en-US" sz="2400"/>
              <a:t>“In place” updating protocols:  Overwriting data in situ </a:t>
            </a:r>
          </a:p>
        </p:txBody>
      </p:sp>
      <p:sp>
        <p:nvSpPr>
          <p:cNvPr id="18437" name="Rectangle 5">
            <a:extLst>
              <a:ext uri="{FF2B5EF4-FFF2-40B4-BE49-F238E27FC236}">
                <a16:creationId xmlns:a16="http://schemas.microsoft.com/office/drawing/2014/main" id="{54593EA3-A6B9-4AAB-A292-5683C3676F2D}"/>
              </a:ext>
            </a:extLst>
          </p:cNvPr>
          <p:cNvSpPr>
            <a:spLocks noGrp="1" noChangeArrowheads="1"/>
          </p:cNvSpPr>
          <p:nvPr>
            <p:ph type="body" sz="half" idx="1"/>
          </p:nvPr>
        </p:nvSpPr>
        <p:spPr>
          <a:xfrm>
            <a:off x="1981200" y="1524000"/>
            <a:ext cx="3810000" cy="3429000"/>
          </a:xfrm>
        </p:spPr>
        <p:txBody>
          <a:bodyPr/>
          <a:lstStyle/>
          <a:p>
            <a:pPr>
              <a:buFont typeface="Wingdings" panose="05000000000000000000" pitchFamily="2" charset="2"/>
              <a:buNone/>
            </a:pPr>
            <a:r>
              <a:rPr lang="en-US" altLang="en-US"/>
              <a:t>Deferred Update:</a:t>
            </a:r>
            <a:endParaRPr lang="en-US" altLang="en-US" sz="2000"/>
          </a:p>
          <a:p>
            <a:pPr lvl="1"/>
            <a:r>
              <a:rPr lang="en-US" altLang="en-US" sz="1800"/>
              <a:t> no actual update of the database until after a transaction reaches its commit point</a:t>
            </a:r>
          </a:p>
          <a:p>
            <a:pPr>
              <a:buFont typeface="Wingdings" panose="05000000000000000000" pitchFamily="2" charset="2"/>
              <a:buNone/>
            </a:pPr>
            <a:r>
              <a:rPr lang="en-US" altLang="en-US" sz="2000"/>
              <a:t>1. Updates recorded in log</a:t>
            </a:r>
          </a:p>
          <a:p>
            <a:pPr>
              <a:buFont typeface="Wingdings" panose="05000000000000000000" pitchFamily="2" charset="2"/>
              <a:buNone/>
            </a:pPr>
            <a:r>
              <a:rPr lang="en-US" altLang="en-US" sz="2000"/>
              <a:t>2. Transaction commit point</a:t>
            </a:r>
          </a:p>
          <a:p>
            <a:pPr>
              <a:buFont typeface="Wingdings" panose="05000000000000000000" pitchFamily="2" charset="2"/>
              <a:buNone/>
            </a:pPr>
            <a:r>
              <a:rPr lang="en-US" altLang="en-US" sz="2000"/>
              <a:t>3. Force log to the disk</a:t>
            </a:r>
          </a:p>
          <a:p>
            <a:pPr>
              <a:buFont typeface="Wingdings" panose="05000000000000000000" pitchFamily="2" charset="2"/>
              <a:buNone/>
            </a:pPr>
            <a:r>
              <a:rPr lang="en-US" altLang="en-US" sz="2000"/>
              <a:t>4. Update the database</a:t>
            </a:r>
          </a:p>
        </p:txBody>
      </p:sp>
      <p:sp>
        <p:nvSpPr>
          <p:cNvPr id="18438" name="Rectangle 6">
            <a:extLst>
              <a:ext uri="{FF2B5EF4-FFF2-40B4-BE49-F238E27FC236}">
                <a16:creationId xmlns:a16="http://schemas.microsoft.com/office/drawing/2014/main" id="{BE00FF7C-F57C-432B-AD6A-1EC85DCBD216}"/>
              </a:ext>
            </a:extLst>
          </p:cNvPr>
          <p:cNvSpPr>
            <a:spLocks noGrp="1" noChangeArrowheads="1"/>
          </p:cNvSpPr>
          <p:nvPr>
            <p:ph type="body" sz="half" idx="2"/>
          </p:nvPr>
        </p:nvSpPr>
        <p:spPr>
          <a:xfrm>
            <a:off x="5867400" y="1447800"/>
            <a:ext cx="4191000" cy="3962400"/>
          </a:xfrm>
        </p:spPr>
        <p:txBody>
          <a:bodyPr/>
          <a:lstStyle/>
          <a:p>
            <a:pPr>
              <a:buFont typeface="Wingdings" panose="05000000000000000000" pitchFamily="2" charset="2"/>
              <a:buNone/>
            </a:pPr>
            <a:r>
              <a:rPr lang="en-US" altLang="en-US"/>
              <a:t>Immediate Update:</a:t>
            </a:r>
            <a:endParaRPr lang="en-US" altLang="en-US" sz="2000"/>
          </a:p>
          <a:p>
            <a:pPr lvl="1"/>
            <a:r>
              <a:rPr lang="en-US" altLang="en-US" sz="1800"/>
              <a:t> the database may be updated by some operations of a transaction before it reaches its commit point.</a:t>
            </a:r>
          </a:p>
          <a:p>
            <a:pPr>
              <a:buFont typeface="Wingdings" panose="05000000000000000000" pitchFamily="2" charset="2"/>
              <a:buNone/>
            </a:pPr>
            <a:r>
              <a:rPr lang="en-US" altLang="en-US" sz="2000"/>
              <a:t>1. Update X recorded in log</a:t>
            </a:r>
          </a:p>
          <a:p>
            <a:pPr>
              <a:buFont typeface="Wingdings" panose="05000000000000000000" pitchFamily="2" charset="2"/>
              <a:buNone/>
            </a:pPr>
            <a:r>
              <a:rPr lang="en-US" altLang="en-US" sz="2000"/>
              <a:t>2. Update X in database</a:t>
            </a:r>
          </a:p>
          <a:p>
            <a:pPr>
              <a:buFont typeface="Wingdings" panose="05000000000000000000" pitchFamily="2" charset="2"/>
              <a:buNone/>
            </a:pPr>
            <a:r>
              <a:rPr lang="en-US" altLang="en-US" sz="2000"/>
              <a:t>3. Update Y recorded in log</a:t>
            </a:r>
          </a:p>
          <a:p>
            <a:pPr>
              <a:buFont typeface="Wingdings" panose="05000000000000000000" pitchFamily="2" charset="2"/>
              <a:buNone/>
            </a:pPr>
            <a:r>
              <a:rPr lang="en-US" altLang="en-US" sz="2000"/>
              <a:t>4. Transaction commit point</a:t>
            </a:r>
          </a:p>
          <a:p>
            <a:pPr>
              <a:buFont typeface="Wingdings" panose="05000000000000000000" pitchFamily="2" charset="2"/>
              <a:buNone/>
            </a:pPr>
            <a:r>
              <a:rPr lang="en-US" altLang="en-US" sz="2000"/>
              <a:t>3. Force log to the disk</a:t>
            </a:r>
          </a:p>
          <a:p>
            <a:pPr>
              <a:buFont typeface="Wingdings" panose="05000000000000000000" pitchFamily="2" charset="2"/>
              <a:buNone/>
            </a:pPr>
            <a:r>
              <a:rPr lang="en-US" altLang="en-US" sz="2000"/>
              <a:t>4. Update Y in database</a:t>
            </a:r>
          </a:p>
          <a:p>
            <a:pPr lvl="1"/>
            <a:endParaRPr lang="en-US" altLang="en-US" sz="1800"/>
          </a:p>
        </p:txBody>
      </p:sp>
      <p:sp>
        <p:nvSpPr>
          <p:cNvPr id="18439" name="Rectangle 7">
            <a:extLst>
              <a:ext uri="{FF2B5EF4-FFF2-40B4-BE49-F238E27FC236}">
                <a16:creationId xmlns:a16="http://schemas.microsoft.com/office/drawing/2014/main" id="{D902529C-F57F-4BD4-BB22-37995D52A8AE}"/>
              </a:ext>
            </a:extLst>
          </p:cNvPr>
          <p:cNvSpPr>
            <a:spLocks noChangeArrowheads="1"/>
          </p:cNvSpPr>
          <p:nvPr/>
        </p:nvSpPr>
        <p:spPr bwMode="auto">
          <a:xfrm>
            <a:off x="1905000" y="4724401"/>
            <a:ext cx="3733800" cy="1628775"/>
          </a:xfrm>
          <a:prstGeom prst="rect">
            <a:avLst/>
          </a:prstGeom>
          <a:solidFill>
            <a:schemeClr val="bg1"/>
          </a:solidFill>
          <a:ln w="12700">
            <a:solidFill>
              <a:schemeClr val="tx1"/>
            </a:solidFill>
            <a:miter lim="800000"/>
            <a:headEnd/>
            <a:tailEnd/>
          </a:ln>
          <a:effectLst/>
        </p:spPr>
        <p:txBody>
          <a:bodyPr>
            <a:spAutoFit/>
          </a:bodyPr>
          <a:lstStyle/>
          <a:p>
            <a:pPr algn="ctr" eaLnBrk="0" hangingPunct="0"/>
            <a:r>
              <a:rPr lang="en-US" altLang="en-US" sz="2000"/>
              <a:t>FAILURE!</a:t>
            </a:r>
          </a:p>
          <a:p>
            <a:pPr eaLnBrk="0" hangingPunct="0"/>
            <a:r>
              <a:rPr lang="en-US" altLang="en-US" sz="2000"/>
              <a:t>REDO database from log entries</a:t>
            </a:r>
          </a:p>
          <a:p>
            <a:pPr eaLnBrk="0" hangingPunct="0"/>
            <a:r>
              <a:rPr lang="en-US" altLang="en-US" sz="2000"/>
              <a:t>No UNDO necessary because database never altered</a:t>
            </a:r>
            <a:endParaRPr lang="en-US" altLang="en-US">
              <a:latin typeface="Times New Roman" panose="02020603050405020304" pitchFamily="18" charset="0"/>
            </a:endParaRPr>
          </a:p>
        </p:txBody>
      </p:sp>
      <p:grpSp>
        <p:nvGrpSpPr>
          <p:cNvPr id="18453" name="Group 21">
            <a:extLst>
              <a:ext uri="{FF2B5EF4-FFF2-40B4-BE49-F238E27FC236}">
                <a16:creationId xmlns:a16="http://schemas.microsoft.com/office/drawing/2014/main" id="{F09621E2-0145-40C8-8FC9-7D735A92E996}"/>
              </a:ext>
            </a:extLst>
          </p:cNvPr>
          <p:cNvGrpSpPr>
            <a:grpSpLocks/>
          </p:cNvGrpSpPr>
          <p:nvPr/>
        </p:nvGrpSpPr>
        <p:grpSpPr bwMode="auto">
          <a:xfrm>
            <a:off x="1752600" y="4191000"/>
            <a:ext cx="533400" cy="1143000"/>
            <a:chOff x="144" y="2592"/>
            <a:chExt cx="336" cy="720"/>
          </a:xfrm>
        </p:grpSpPr>
        <p:sp>
          <p:nvSpPr>
            <p:cNvPr id="18449" name="Line 17">
              <a:extLst>
                <a:ext uri="{FF2B5EF4-FFF2-40B4-BE49-F238E27FC236}">
                  <a16:creationId xmlns:a16="http://schemas.microsoft.com/office/drawing/2014/main" id="{DC30B403-193B-4DAF-AF86-5AB56B49A451}"/>
                </a:ext>
              </a:extLst>
            </p:cNvPr>
            <p:cNvSpPr>
              <a:spLocks noChangeShapeType="1"/>
            </p:cNvSpPr>
            <p:nvPr/>
          </p:nvSpPr>
          <p:spPr bwMode="auto">
            <a:xfrm flipH="1">
              <a:off x="144" y="3312"/>
              <a:ext cx="144" cy="0"/>
            </a:xfrm>
            <a:prstGeom prst="line">
              <a:avLst/>
            </a:prstGeom>
            <a:noFill/>
            <a:ln w="76200" cmpd="tri">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50" name="Line 18">
              <a:extLst>
                <a:ext uri="{FF2B5EF4-FFF2-40B4-BE49-F238E27FC236}">
                  <a16:creationId xmlns:a16="http://schemas.microsoft.com/office/drawing/2014/main" id="{4BD28AC9-B9BA-4AAD-B91E-2F4B6E35829F}"/>
                </a:ext>
              </a:extLst>
            </p:cNvPr>
            <p:cNvSpPr>
              <a:spLocks noChangeShapeType="1"/>
            </p:cNvSpPr>
            <p:nvPr/>
          </p:nvSpPr>
          <p:spPr bwMode="auto">
            <a:xfrm flipV="1">
              <a:off x="144" y="2592"/>
              <a:ext cx="0" cy="720"/>
            </a:xfrm>
            <a:prstGeom prst="line">
              <a:avLst/>
            </a:prstGeom>
            <a:noFill/>
            <a:ln w="76200" cmpd="tri">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51" name="Line 19">
              <a:extLst>
                <a:ext uri="{FF2B5EF4-FFF2-40B4-BE49-F238E27FC236}">
                  <a16:creationId xmlns:a16="http://schemas.microsoft.com/office/drawing/2014/main" id="{9206FADB-32F4-44CD-BB94-5D6E6704CD11}"/>
                </a:ext>
              </a:extLst>
            </p:cNvPr>
            <p:cNvSpPr>
              <a:spLocks noChangeShapeType="1"/>
            </p:cNvSpPr>
            <p:nvPr/>
          </p:nvSpPr>
          <p:spPr bwMode="auto">
            <a:xfrm>
              <a:off x="144" y="2592"/>
              <a:ext cx="336" cy="0"/>
            </a:xfrm>
            <a:prstGeom prst="line">
              <a:avLst/>
            </a:prstGeom>
            <a:noFill/>
            <a:ln w="76200" cmpd="tri">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18452" name="Rectangle 20">
            <a:extLst>
              <a:ext uri="{FF2B5EF4-FFF2-40B4-BE49-F238E27FC236}">
                <a16:creationId xmlns:a16="http://schemas.microsoft.com/office/drawing/2014/main" id="{086D70DE-C710-4DB0-8BA8-C1F004B585FA}"/>
              </a:ext>
            </a:extLst>
          </p:cNvPr>
          <p:cNvSpPr>
            <a:spLocks noChangeArrowheads="1"/>
          </p:cNvSpPr>
          <p:nvPr/>
        </p:nvSpPr>
        <p:spPr bwMode="auto">
          <a:xfrm>
            <a:off x="9144000" y="3657601"/>
            <a:ext cx="1371600" cy="714375"/>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r>
              <a:rPr lang="en-US" altLang="en-US" sz="2000"/>
              <a:t>FAILURE!</a:t>
            </a:r>
          </a:p>
          <a:p>
            <a:pPr eaLnBrk="0" hangingPunct="0"/>
            <a:r>
              <a:rPr lang="en-US" altLang="en-US" sz="2000"/>
              <a:t>UNDO X</a:t>
            </a:r>
            <a:endParaRPr lang="en-US" altLang="en-US">
              <a:latin typeface="Times New Roman" panose="02020603050405020304" pitchFamily="18" charset="0"/>
            </a:endParaRPr>
          </a:p>
        </p:txBody>
      </p:sp>
      <p:sp>
        <p:nvSpPr>
          <p:cNvPr id="18457" name="Line 25">
            <a:extLst>
              <a:ext uri="{FF2B5EF4-FFF2-40B4-BE49-F238E27FC236}">
                <a16:creationId xmlns:a16="http://schemas.microsoft.com/office/drawing/2014/main" id="{A071A391-D75F-4CE7-A9AC-70C373A523A5}"/>
              </a:ext>
            </a:extLst>
          </p:cNvPr>
          <p:cNvSpPr>
            <a:spLocks noChangeShapeType="1"/>
          </p:cNvSpPr>
          <p:nvPr/>
        </p:nvSpPr>
        <p:spPr bwMode="auto">
          <a:xfrm flipH="1">
            <a:off x="8305800" y="4191000"/>
            <a:ext cx="838200" cy="0"/>
          </a:xfrm>
          <a:prstGeom prst="line">
            <a:avLst/>
          </a:prstGeom>
          <a:noFill/>
          <a:ln w="76200" cmpd="tri">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58" name="Rectangle 26">
            <a:extLst>
              <a:ext uri="{FF2B5EF4-FFF2-40B4-BE49-F238E27FC236}">
                <a16:creationId xmlns:a16="http://schemas.microsoft.com/office/drawing/2014/main" id="{5E141A07-23DC-45FE-8A73-1A5A3DD0AEE6}"/>
              </a:ext>
            </a:extLst>
          </p:cNvPr>
          <p:cNvSpPr>
            <a:spLocks noChangeArrowheads="1"/>
          </p:cNvSpPr>
          <p:nvPr/>
        </p:nvSpPr>
        <p:spPr bwMode="auto">
          <a:xfrm>
            <a:off x="9144000" y="4572001"/>
            <a:ext cx="1371600" cy="714375"/>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eaLnBrk="0" hangingPunct="0"/>
            <a:r>
              <a:rPr lang="en-US" altLang="en-US" sz="2000"/>
              <a:t>FAILURE!</a:t>
            </a:r>
          </a:p>
          <a:p>
            <a:pPr eaLnBrk="0" hangingPunct="0"/>
            <a:r>
              <a:rPr lang="en-US" altLang="en-US" sz="2000"/>
              <a:t>REDO Y</a:t>
            </a:r>
            <a:endParaRPr lang="en-US" altLang="en-US">
              <a:latin typeface="Times New Roman" panose="02020603050405020304" pitchFamily="18" charset="0"/>
            </a:endParaRPr>
          </a:p>
        </p:txBody>
      </p:sp>
      <p:sp>
        <p:nvSpPr>
          <p:cNvPr id="18460" name="Line 28">
            <a:extLst>
              <a:ext uri="{FF2B5EF4-FFF2-40B4-BE49-F238E27FC236}">
                <a16:creationId xmlns:a16="http://schemas.microsoft.com/office/drawing/2014/main" id="{A6A5B25E-31AA-43BF-AAD2-459683316640}"/>
              </a:ext>
            </a:extLst>
          </p:cNvPr>
          <p:cNvSpPr>
            <a:spLocks noChangeShapeType="1"/>
          </p:cNvSpPr>
          <p:nvPr/>
        </p:nvSpPr>
        <p:spPr bwMode="auto">
          <a:xfrm flipH="1">
            <a:off x="8229600" y="4953000"/>
            <a:ext cx="914400" cy="0"/>
          </a:xfrm>
          <a:prstGeom prst="line">
            <a:avLst/>
          </a:prstGeom>
          <a:noFill/>
          <a:ln w="76200" cmpd="tri">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18461" name="Rectangle 29">
            <a:extLst>
              <a:ext uri="{FF2B5EF4-FFF2-40B4-BE49-F238E27FC236}">
                <a16:creationId xmlns:a16="http://schemas.microsoft.com/office/drawing/2014/main" id="{E4D6B5A7-2EB1-4823-A765-D039EE4AEA2A}"/>
              </a:ext>
            </a:extLst>
          </p:cNvPr>
          <p:cNvSpPr>
            <a:spLocks noChangeArrowheads="1"/>
          </p:cNvSpPr>
          <p:nvPr/>
        </p:nvSpPr>
        <p:spPr bwMode="auto">
          <a:xfrm>
            <a:off x="6019800" y="5638801"/>
            <a:ext cx="4191000" cy="1015663"/>
          </a:xfrm>
          <a:prstGeom prst="rect">
            <a:avLst/>
          </a:prstGeom>
          <a:solidFill>
            <a:schemeClr val="bg1"/>
          </a:solidFill>
          <a:ln w="76200" cmpd="tri">
            <a:solidFill>
              <a:schemeClr val="tx1"/>
            </a:solidFill>
            <a:miter lim="800000"/>
            <a:headEnd/>
            <a:tailEnd/>
          </a:ln>
          <a:effectLst/>
        </p:spPr>
        <p:txBody>
          <a:bodyPr>
            <a:spAutoFit/>
          </a:bodyPr>
          <a:lstStyle/>
          <a:p>
            <a:pPr eaLnBrk="0" hangingPunct="0">
              <a:buFontTx/>
              <a:buChar char="•"/>
            </a:pPr>
            <a:r>
              <a:rPr lang="en-US" altLang="en-US" sz="2000"/>
              <a:t> Undo in reverse order in log</a:t>
            </a:r>
          </a:p>
          <a:p>
            <a:pPr eaLnBrk="0" hangingPunct="0">
              <a:buFontTx/>
              <a:buChar char="•"/>
            </a:pPr>
            <a:r>
              <a:rPr lang="en-US" altLang="en-US" sz="2000"/>
              <a:t> Redo in committed log order</a:t>
            </a:r>
          </a:p>
          <a:p>
            <a:pPr eaLnBrk="0" hangingPunct="0">
              <a:buFontTx/>
              <a:buChar char="•"/>
            </a:pPr>
            <a:r>
              <a:rPr lang="en-US" altLang="en-US" sz="2000"/>
              <a:t> uses the write_item log entry </a:t>
            </a:r>
            <a:endParaRPr lang="en-US" altLang="en-US">
              <a:latin typeface="Times New Roman" panose="02020603050405020304" pitchFamily="18" charset="0"/>
            </a:endParaRPr>
          </a:p>
        </p:txBody>
      </p:sp>
      <p:sp>
        <p:nvSpPr>
          <p:cNvPr id="18462" name="Rectangle 30">
            <a:extLst>
              <a:ext uri="{FF2B5EF4-FFF2-40B4-BE49-F238E27FC236}">
                <a16:creationId xmlns:a16="http://schemas.microsoft.com/office/drawing/2014/main" id="{5B03742C-D895-4278-8FE7-8CE5876C6B0E}"/>
              </a:ext>
            </a:extLst>
          </p:cNvPr>
          <p:cNvSpPr>
            <a:spLocks noChangeArrowheads="1"/>
          </p:cNvSpPr>
          <p:nvPr/>
        </p:nvSpPr>
        <p:spPr bwMode="auto">
          <a:xfrm>
            <a:off x="2209800" y="323850"/>
            <a:ext cx="7772400" cy="5905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nchor="ctr"/>
          <a:lstStyle/>
          <a:p>
            <a:pPr eaLnBrk="0" hangingPunct="0"/>
            <a:r>
              <a:rPr lang="en-US" altLang="en-US">
                <a:latin typeface="Times New Roman" panose="02020603050405020304" pitchFamily="18" charset="0"/>
              </a:rPr>
              <a:t>Write Ahead Logging</a:t>
            </a:r>
          </a:p>
        </p:txBody>
      </p:sp>
    </p:spTree>
    <p:extLst>
      <p:ext uri="{BB962C8B-B14F-4D97-AF65-F5344CB8AC3E}">
        <p14:creationId xmlns:p14="http://schemas.microsoft.com/office/powerpoint/2010/main" val="2754948638"/>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2" name="Rectangle 4">
            <a:extLst>
              <a:ext uri="{FF2B5EF4-FFF2-40B4-BE49-F238E27FC236}">
                <a16:creationId xmlns:a16="http://schemas.microsoft.com/office/drawing/2014/main" id="{3F227F97-7ED3-42D4-935D-F4C30249B3D8}"/>
              </a:ext>
            </a:extLst>
          </p:cNvPr>
          <p:cNvSpPr>
            <a:spLocks noGrp="1" noChangeArrowheads="1"/>
          </p:cNvSpPr>
          <p:nvPr>
            <p:ph type="title"/>
          </p:nvPr>
        </p:nvSpPr>
        <p:spPr/>
        <p:txBody>
          <a:bodyPr/>
          <a:lstStyle/>
          <a:p>
            <a:r>
              <a:rPr lang="en-US" altLang="en-US"/>
              <a:t>Transaction as a Concurrency Unit</a:t>
            </a:r>
          </a:p>
        </p:txBody>
      </p:sp>
      <p:sp>
        <p:nvSpPr>
          <p:cNvPr id="73733" name="Rectangle 5">
            <a:extLst>
              <a:ext uri="{FF2B5EF4-FFF2-40B4-BE49-F238E27FC236}">
                <a16:creationId xmlns:a16="http://schemas.microsoft.com/office/drawing/2014/main" id="{A4A26603-532A-4E46-9A5C-9C2395B1088A}"/>
              </a:ext>
            </a:extLst>
          </p:cNvPr>
          <p:cNvSpPr>
            <a:spLocks noGrp="1" noChangeArrowheads="1"/>
          </p:cNvSpPr>
          <p:nvPr>
            <p:ph type="body" idx="1"/>
          </p:nvPr>
        </p:nvSpPr>
        <p:spPr>
          <a:xfrm>
            <a:off x="263352" y="1145381"/>
            <a:ext cx="11665296" cy="849313"/>
          </a:xfrm>
        </p:spPr>
        <p:txBody>
          <a:bodyPr/>
          <a:lstStyle/>
          <a:p>
            <a:r>
              <a:rPr lang="en-US" altLang="en-US" sz="2800" dirty="0"/>
              <a:t>Transactions must be synchronized correctly to guarantee database consistency</a:t>
            </a:r>
          </a:p>
        </p:txBody>
      </p:sp>
      <p:sp>
        <p:nvSpPr>
          <p:cNvPr id="73736" name="Rectangle 8">
            <a:extLst>
              <a:ext uri="{FF2B5EF4-FFF2-40B4-BE49-F238E27FC236}">
                <a16:creationId xmlns:a16="http://schemas.microsoft.com/office/drawing/2014/main" id="{01B86505-B2B8-4D80-B209-361F64571165}"/>
              </a:ext>
            </a:extLst>
          </p:cNvPr>
          <p:cNvSpPr>
            <a:spLocks noChangeArrowheads="1"/>
          </p:cNvSpPr>
          <p:nvPr/>
        </p:nvSpPr>
        <p:spPr bwMode="auto">
          <a:xfrm>
            <a:off x="2286000" y="3200400"/>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A Fred Bloggs £1000</a:t>
            </a:r>
          </a:p>
        </p:txBody>
      </p:sp>
      <p:sp>
        <p:nvSpPr>
          <p:cNvPr id="73737" name="Rectangle 9">
            <a:extLst>
              <a:ext uri="{FF2B5EF4-FFF2-40B4-BE49-F238E27FC236}">
                <a16:creationId xmlns:a16="http://schemas.microsoft.com/office/drawing/2014/main" id="{195B8AA4-276B-4E7B-B682-DBA98EC3BA5C}"/>
              </a:ext>
            </a:extLst>
          </p:cNvPr>
          <p:cNvSpPr>
            <a:spLocks noChangeArrowheads="1"/>
          </p:cNvSpPr>
          <p:nvPr/>
        </p:nvSpPr>
        <p:spPr bwMode="auto">
          <a:xfrm>
            <a:off x="2286000" y="2286000"/>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B Sue Smith £0</a:t>
            </a:r>
          </a:p>
        </p:txBody>
      </p:sp>
      <p:sp>
        <p:nvSpPr>
          <p:cNvPr id="73738" name="Rectangle 10">
            <a:extLst>
              <a:ext uri="{FF2B5EF4-FFF2-40B4-BE49-F238E27FC236}">
                <a16:creationId xmlns:a16="http://schemas.microsoft.com/office/drawing/2014/main" id="{7081A377-08ED-45B1-ADC3-42A5B55B25F1}"/>
              </a:ext>
            </a:extLst>
          </p:cNvPr>
          <p:cNvSpPr>
            <a:spLocks noChangeArrowheads="1"/>
          </p:cNvSpPr>
          <p:nvPr/>
        </p:nvSpPr>
        <p:spPr bwMode="auto">
          <a:xfrm>
            <a:off x="6705600" y="260667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B Sue Smith £500</a:t>
            </a:r>
          </a:p>
        </p:txBody>
      </p:sp>
      <p:sp>
        <p:nvSpPr>
          <p:cNvPr id="73739" name="Rectangle 11">
            <a:extLst>
              <a:ext uri="{FF2B5EF4-FFF2-40B4-BE49-F238E27FC236}">
                <a16:creationId xmlns:a16="http://schemas.microsoft.com/office/drawing/2014/main" id="{1D1CE95F-E1CA-409E-A279-4E4CB9685E71}"/>
              </a:ext>
            </a:extLst>
          </p:cNvPr>
          <p:cNvSpPr>
            <a:spLocks noChangeArrowheads="1"/>
          </p:cNvSpPr>
          <p:nvPr/>
        </p:nvSpPr>
        <p:spPr bwMode="auto">
          <a:xfrm>
            <a:off x="6705600" y="2301875"/>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A Fred Bloggs £500</a:t>
            </a:r>
          </a:p>
        </p:txBody>
      </p:sp>
      <p:sp>
        <p:nvSpPr>
          <p:cNvPr id="73740" name="Line 12">
            <a:extLst>
              <a:ext uri="{FF2B5EF4-FFF2-40B4-BE49-F238E27FC236}">
                <a16:creationId xmlns:a16="http://schemas.microsoft.com/office/drawing/2014/main" id="{233BAA9C-C450-4D51-9735-89F0A6313154}"/>
              </a:ext>
            </a:extLst>
          </p:cNvPr>
          <p:cNvSpPr>
            <a:spLocks noChangeShapeType="1"/>
          </p:cNvSpPr>
          <p:nvPr/>
        </p:nvSpPr>
        <p:spPr bwMode="auto">
          <a:xfrm>
            <a:off x="5105400" y="2590800"/>
            <a:ext cx="1600200"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41" name="Text Box 13">
            <a:extLst>
              <a:ext uri="{FF2B5EF4-FFF2-40B4-BE49-F238E27FC236}">
                <a16:creationId xmlns:a16="http://schemas.microsoft.com/office/drawing/2014/main" id="{8C361946-E26A-4BFC-BDCC-6B648BE7AD02}"/>
              </a:ext>
            </a:extLst>
          </p:cNvPr>
          <p:cNvSpPr txBox="1">
            <a:spLocks noChangeArrowheads="1"/>
          </p:cNvSpPr>
          <p:nvPr/>
        </p:nvSpPr>
        <p:spPr bwMode="auto">
          <a:xfrm>
            <a:off x="5257800" y="2667000"/>
            <a:ext cx="14478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sz="1400" i="1"/>
              <a:t>Transfer £500 from A to B</a:t>
            </a:r>
          </a:p>
        </p:txBody>
      </p:sp>
      <p:sp>
        <p:nvSpPr>
          <p:cNvPr id="73754" name="Rectangle 26">
            <a:extLst>
              <a:ext uri="{FF2B5EF4-FFF2-40B4-BE49-F238E27FC236}">
                <a16:creationId xmlns:a16="http://schemas.microsoft.com/office/drawing/2014/main" id="{699F0B27-FF51-4EDC-AF8B-DC2206641B90}"/>
              </a:ext>
            </a:extLst>
          </p:cNvPr>
          <p:cNvSpPr>
            <a:spLocks noChangeArrowheads="1"/>
          </p:cNvSpPr>
          <p:nvPr/>
        </p:nvSpPr>
        <p:spPr bwMode="auto">
          <a:xfrm>
            <a:off x="2286000" y="4191000"/>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C Jill Jones £700</a:t>
            </a:r>
          </a:p>
        </p:txBody>
      </p:sp>
      <p:sp>
        <p:nvSpPr>
          <p:cNvPr id="73755" name="Rectangle 27">
            <a:extLst>
              <a:ext uri="{FF2B5EF4-FFF2-40B4-BE49-F238E27FC236}">
                <a16:creationId xmlns:a16="http://schemas.microsoft.com/office/drawing/2014/main" id="{87C56C31-80DE-4C04-B053-7B9B6D28A4C8}"/>
              </a:ext>
            </a:extLst>
          </p:cNvPr>
          <p:cNvSpPr>
            <a:spLocks noChangeArrowheads="1"/>
          </p:cNvSpPr>
          <p:nvPr/>
        </p:nvSpPr>
        <p:spPr bwMode="auto">
          <a:xfrm>
            <a:off x="6705600" y="4343400"/>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C Jill Jones £400</a:t>
            </a:r>
          </a:p>
        </p:txBody>
      </p:sp>
      <p:sp>
        <p:nvSpPr>
          <p:cNvPr id="73756" name="Rectangle 28">
            <a:extLst>
              <a:ext uri="{FF2B5EF4-FFF2-40B4-BE49-F238E27FC236}">
                <a16:creationId xmlns:a16="http://schemas.microsoft.com/office/drawing/2014/main" id="{4AFEC467-CC41-4FCA-8E2C-06626041C51A}"/>
              </a:ext>
            </a:extLst>
          </p:cNvPr>
          <p:cNvSpPr>
            <a:spLocks noChangeArrowheads="1"/>
          </p:cNvSpPr>
          <p:nvPr/>
        </p:nvSpPr>
        <p:spPr bwMode="auto">
          <a:xfrm>
            <a:off x="6705600" y="4038600"/>
            <a:ext cx="2743200" cy="3175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nchor="ctr">
            <a:spAutoFit/>
          </a:bodyPr>
          <a:lstStyle/>
          <a:p>
            <a:pPr algn="ctr" eaLnBrk="0" hangingPunct="0"/>
            <a:r>
              <a:rPr lang="en-US" altLang="en-US" sz="1400"/>
              <a:t>Account A Fred Bloggs £800</a:t>
            </a:r>
          </a:p>
        </p:txBody>
      </p:sp>
      <p:sp>
        <p:nvSpPr>
          <p:cNvPr id="73757" name="Line 29">
            <a:extLst>
              <a:ext uri="{FF2B5EF4-FFF2-40B4-BE49-F238E27FC236}">
                <a16:creationId xmlns:a16="http://schemas.microsoft.com/office/drawing/2014/main" id="{39274F5E-4CC8-4D2B-A29C-3D317BFB46C1}"/>
              </a:ext>
            </a:extLst>
          </p:cNvPr>
          <p:cNvSpPr>
            <a:spLocks noChangeShapeType="1"/>
          </p:cNvSpPr>
          <p:nvPr/>
        </p:nvSpPr>
        <p:spPr bwMode="auto">
          <a:xfrm>
            <a:off x="5105400" y="4327525"/>
            <a:ext cx="1600200"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58" name="Text Box 30">
            <a:extLst>
              <a:ext uri="{FF2B5EF4-FFF2-40B4-BE49-F238E27FC236}">
                <a16:creationId xmlns:a16="http://schemas.microsoft.com/office/drawing/2014/main" id="{3E498FD3-4348-4330-8F3C-1D1512BB362F}"/>
              </a:ext>
            </a:extLst>
          </p:cNvPr>
          <p:cNvSpPr txBox="1">
            <a:spLocks noChangeArrowheads="1"/>
          </p:cNvSpPr>
          <p:nvPr/>
        </p:nvSpPr>
        <p:spPr bwMode="auto">
          <a:xfrm>
            <a:off x="5257800" y="4419600"/>
            <a:ext cx="1447800"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sz="1400" i="1"/>
              <a:t>Transfer £300</a:t>
            </a:r>
          </a:p>
          <a:p>
            <a:pPr eaLnBrk="0" hangingPunct="0"/>
            <a:r>
              <a:rPr lang="en-US" altLang="en-US" sz="1400" i="1"/>
              <a:t>from C to A</a:t>
            </a:r>
          </a:p>
        </p:txBody>
      </p:sp>
      <p:sp>
        <p:nvSpPr>
          <p:cNvPr id="73760" name="Text Box 32">
            <a:extLst>
              <a:ext uri="{FF2B5EF4-FFF2-40B4-BE49-F238E27FC236}">
                <a16:creationId xmlns:a16="http://schemas.microsoft.com/office/drawing/2014/main" id="{78A2EF3B-2918-4234-AD6B-98C5D0CFF416}"/>
              </a:ext>
            </a:extLst>
          </p:cNvPr>
          <p:cNvSpPr txBox="1">
            <a:spLocks noChangeArrowheads="1"/>
          </p:cNvSpPr>
          <p:nvPr/>
        </p:nvSpPr>
        <p:spPr bwMode="auto">
          <a:xfrm>
            <a:off x="2835999" y="4512290"/>
            <a:ext cx="1697901"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algn="ctr" eaLnBrk="0" hangingPunct="0"/>
            <a:r>
              <a:rPr lang="en-US" altLang="en-US" i="1" dirty="0">
                <a:latin typeface="Arial" panose="020B0604020202020204" pitchFamily="34" charset="0"/>
              </a:rPr>
              <a:t>Net result</a:t>
            </a:r>
            <a:r>
              <a:rPr lang="en-US" altLang="en-US" dirty="0">
                <a:latin typeface="Arial" panose="020B0604020202020204" pitchFamily="34" charset="0"/>
              </a:rPr>
              <a:t> </a:t>
            </a:r>
          </a:p>
          <a:p>
            <a:pPr algn="ctr" eaLnBrk="0" hangingPunct="0"/>
            <a:r>
              <a:rPr lang="en-US" altLang="en-US" dirty="0">
                <a:latin typeface="Arial" panose="020B0604020202020204" pitchFamily="34" charset="0"/>
              </a:rPr>
              <a:t>Account A 800</a:t>
            </a:r>
          </a:p>
          <a:p>
            <a:pPr algn="ctr" eaLnBrk="0" hangingPunct="0"/>
            <a:r>
              <a:rPr lang="en-US" altLang="en-US" dirty="0">
                <a:latin typeface="Arial" panose="020B0604020202020204" pitchFamily="34" charset="0"/>
              </a:rPr>
              <a:t>Account B 500</a:t>
            </a:r>
          </a:p>
          <a:p>
            <a:pPr algn="ctr" eaLnBrk="0" hangingPunct="0"/>
            <a:r>
              <a:rPr lang="en-US" altLang="en-US" dirty="0">
                <a:latin typeface="Arial" panose="020B0604020202020204" pitchFamily="34" charset="0"/>
              </a:rPr>
              <a:t>Account C 400</a:t>
            </a:r>
            <a:endParaRPr lang="en-US" altLang="en-US" dirty="0">
              <a:latin typeface="Times New Roman" panose="02020603050405020304" pitchFamily="18" charset="0"/>
            </a:endParaRPr>
          </a:p>
        </p:txBody>
      </p:sp>
      <p:sp>
        <p:nvSpPr>
          <p:cNvPr id="73761" name="Text Box 33">
            <a:extLst>
              <a:ext uri="{FF2B5EF4-FFF2-40B4-BE49-F238E27FC236}">
                <a16:creationId xmlns:a16="http://schemas.microsoft.com/office/drawing/2014/main" id="{C892519D-2738-42B6-B747-608A29104933}"/>
              </a:ext>
            </a:extLst>
          </p:cNvPr>
          <p:cNvSpPr txBox="1">
            <a:spLocks noChangeArrowheads="1"/>
          </p:cNvSpPr>
          <p:nvPr/>
        </p:nvSpPr>
        <p:spPr bwMode="auto">
          <a:xfrm>
            <a:off x="5562600" y="2133600"/>
            <a:ext cx="45397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a:latin typeface="Arial" panose="020B0604020202020204" pitchFamily="34" charset="0"/>
              </a:rPr>
              <a:t>T1</a:t>
            </a:r>
          </a:p>
        </p:txBody>
      </p:sp>
      <p:sp>
        <p:nvSpPr>
          <p:cNvPr id="73762" name="Text Box 34">
            <a:extLst>
              <a:ext uri="{FF2B5EF4-FFF2-40B4-BE49-F238E27FC236}">
                <a16:creationId xmlns:a16="http://schemas.microsoft.com/office/drawing/2014/main" id="{A0547794-F2D5-4A5D-9571-F2B13BD7BA10}"/>
              </a:ext>
            </a:extLst>
          </p:cNvPr>
          <p:cNvSpPr txBox="1">
            <a:spLocks noChangeArrowheads="1"/>
          </p:cNvSpPr>
          <p:nvPr/>
        </p:nvSpPr>
        <p:spPr bwMode="auto">
          <a:xfrm>
            <a:off x="5791200" y="3886200"/>
            <a:ext cx="45397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a:latin typeface="Arial" panose="020B0604020202020204" pitchFamily="34" charset="0"/>
              </a:rPr>
              <a:t>T2</a:t>
            </a:r>
          </a:p>
        </p:txBody>
      </p:sp>
      <p:sp>
        <p:nvSpPr>
          <p:cNvPr id="73763" name="Text Box 35">
            <a:extLst>
              <a:ext uri="{FF2B5EF4-FFF2-40B4-BE49-F238E27FC236}">
                <a16:creationId xmlns:a16="http://schemas.microsoft.com/office/drawing/2014/main" id="{B691B1F6-31AD-4E67-AB4C-1CC56744C0C9}"/>
              </a:ext>
            </a:extLst>
          </p:cNvPr>
          <p:cNvSpPr txBox="1">
            <a:spLocks noChangeArrowheads="1"/>
          </p:cNvSpPr>
          <p:nvPr/>
        </p:nvSpPr>
        <p:spPr bwMode="auto">
          <a:xfrm rot="5400000">
            <a:off x="8039100" y="3282434"/>
            <a:ext cx="3733800"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a:latin typeface="Arial" panose="020B0604020202020204" pitchFamily="34" charset="0"/>
              </a:rPr>
              <a:t>Simultaneous Execution</a:t>
            </a:r>
          </a:p>
        </p:txBody>
      </p:sp>
      <p:sp>
        <p:nvSpPr>
          <p:cNvPr id="73764" name="Line 36">
            <a:extLst>
              <a:ext uri="{FF2B5EF4-FFF2-40B4-BE49-F238E27FC236}">
                <a16:creationId xmlns:a16="http://schemas.microsoft.com/office/drawing/2014/main" id="{1798D711-EBA9-407B-A346-32FC9A9E4CE6}"/>
              </a:ext>
            </a:extLst>
          </p:cNvPr>
          <p:cNvSpPr>
            <a:spLocks noChangeShapeType="1"/>
          </p:cNvSpPr>
          <p:nvPr/>
        </p:nvSpPr>
        <p:spPr bwMode="auto">
          <a:xfrm flipV="1">
            <a:off x="5029200" y="2590800"/>
            <a:ext cx="990600" cy="7620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3765" name="Line 37">
            <a:extLst>
              <a:ext uri="{FF2B5EF4-FFF2-40B4-BE49-F238E27FC236}">
                <a16:creationId xmlns:a16="http://schemas.microsoft.com/office/drawing/2014/main" id="{8E1C9B94-AAC2-4732-8013-F00FE8B34BC8}"/>
              </a:ext>
            </a:extLst>
          </p:cNvPr>
          <p:cNvSpPr>
            <a:spLocks noChangeShapeType="1"/>
          </p:cNvSpPr>
          <p:nvPr/>
        </p:nvSpPr>
        <p:spPr bwMode="auto">
          <a:xfrm>
            <a:off x="5029200" y="3352800"/>
            <a:ext cx="838200" cy="99060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20092446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4" name="Rectangle 4">
            <a:extLst>
              <a:ext uri="{FF2B5EF4-FFF2-40B4-BE49-F238E27FC236}">
                <a16:creationId xmlns:a16="http://schemas.microsoft.com/office/drawing/2014/main" id="{38AB76E5-8941-4486-B77E-6C415A5BCB1C}"/>
              </a:ext>
            </a:extLst>
          </p:cNvPr>
          <p:cNvSpPr>
            <a:spLocks noGrp="1" noChangeArrowheads="1"/>
          </p:cNvSpPr>
          <p:nvPr>
            <p:ph type="title"/>
          </p:nvPr>
        </p:nvSpPr>
        <p:spPr/>
        <p:txBody>
          <a:bodyPr/>
          <a:lstStyle/>
          <a:p>
            <a:r>
              <a:rPr lang="en-US" altLang="en-US"/>
              <a:t>Transaction scheduling algorithms</a:t>
            </a:r>
          </a:p>
        </p:txBody>
      </p:sp>
      <p:sp>
        <p:nvSpPr>
          <p:cNvPr id="71685" name="Rectangle 5">
            <a:extLst>
              <a:ext uri="{FF2B5EF4-FFF2-40B4-BE49-F238E27FC236}">
                <a16:creationId xmlns:a16="http://schemas.microsoft.com/office/drawing/2014/main" id="{8C7819D9-1CFD-403A-82E4-C404ED47D2F2}"/>
              </a:ext>
            </a:extLst>
          </p:cNvPr>
          <p:cNvSpPr>
            <a:spLocks noGrp="1" noChangeArrowheads="1"/>
          </p:cNvSpPr>
          <p:nvPr>
            <p:ph type="body" idx="1"/>
          </p:nvPr>
        </p:nvSpPr>
        <p:spPr>
          <a:xfrm>
            <a:off x="407368" y="1392228"/>
            <a:ext cx="11377264" cy="4526632"/>
          </a:xfrm>
        </p:spPr>
        <p:txBody>
          <a:bodyPr/>
          <a:lstStyle/>
          <a:p>
            <a:r>
              <a:rPr lang="en-US" altLang="en-US" sz="2000" dirty="0"/>
              <a:t>Transaction </a:t>
            </a:r>
            <a:r>
              <a:rPr lang="en-US" altLang="en-US" sz="2000" dirty="0" err="1"/>
              <a:t>Serialisability</a:t>
            </a:r>
            <a:endParaRPr lang="en-US" altLang="en-US" sz="2000" dirty="0"/>
          </a:p>
          <a:p>
            <a:pPr lvl="1"/>
            <a:r>
              <a:rPr lang="en-US" altLang="en-US" sz="2000" dirty="0"/>
              <a:t>The effect on a database of any number of transactions executing in parallel must be the same as if they were executed one after another</a:t>
            </a:r>
          </a:p>
          <a:p>
            <a:pPr lvl="1"/>
            <a:endParaRPr lang="en-US" altLang="en-US" sz="2000" dirty="0"/>
          </a:p>
          <a:p>
            <a:pPr lvl="1"/>
            <a:endParaRPr lang="en-US" altLang="en-US" sz="2000" dirty="0"/>
          </a:p>
          <a:p>
            <a:pPr lvl="1"/>
            <a:endParaRPr lang="en-US" altLang="en-US" sz="2000" dirty="0"/>
          </a:p>
          <a:p>
            <a:pPr lvl="1"/>
            <a:endParaRPr lang="en-US" altLang="en-US" sz="2000" dirty="0"/>
          </a:p>
          <a:p>
            <a:endParaRPr lang="en-US" altLang="en-US" sz="2000" dirty="0"/>
          </a:p>
          <a:p>
            <a:r>
              <a:rPr lang="en-US" altLang="en-US" sz="2000" dirty="0"/>
              <a:t>Problems due to the Concurrent Execution of Transactions</a:t>
            </a:r>
          </a:p>
          <a:p>
            <a:pPr lvl="1"/>
            <a:r>
              <a:rPr lang="en-US" altLang="en-US" sz="2000" dirty="0"/>
              <a:t>The Lost Update Problem</a:t>
            </a:r>
          </a:p>
          <a:p>
            <a:pPr lvl="1"/>
            <a:r>
              <a:rPr lang="en-US" altLang="en-US" sz="2000" dirty="0"/>
              <a:t>The Incorrect Summary or Unrepeatable Read Problem</a:t>
            </a:r>
          </a:p>
          <a:p>
            <a:pPr lvl="1"/>
            <a:r>
              <a:rPr lang="en-US" altLang="en-US" sz="2000" dirty="0"/>
              <a:t>The Temporary Update (Dirty Read) Problem</a:t>
            </a:r>
          </a:p>
        </p:txBody>
      </p:sp>
      <p:sp>
        <p:nvSpPr>
          <p:cNvPr id="71686" name="Rectangle 6">
            <a:extLst>
              <a:ext uri="{FF2B5EF4-FFF2-40B4-BE49-F238E27FC236}">
                <a16:creationId xmlns:a16="http://schemas.microsoft.com/office/drawing/2014/main" id="{053EC7FA-138E-436C-955C-C520A3C2ABD7}"/>
              </a:ext>
            </a:extLst>
          </p:cNvPr>
          <p:cNvSpPr>
            <a:spLocks noChangeArrowheads="1"/>
          </p:cNvSpPr>
          <p:nvPr/>
        </p:nvSpPr>
        <p:spPr bwMode="auto">
          <a:xfrm>
            <a:off x="2438400" y="2667000"/>
            <a:ext cx="762000" cy="1447800"/>
          </a:xfrm>
          <a:prstGeom prst="rect">
            <a:avLst/>
          </a:prstGeom>
          <a:pattFill prst="ltVert">
            <a:fgClr>
              <a:schemeClr val="accent1"/>
            </a:fgClr>
            <a:bgClr>
              <a:schemeClr val="bg1"/>
            </a:bgClr>
          </a:patt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87" name="Rectangle 7">
            <a:extLst>
              <a:ext uri="{FF2B5EF4-FFF2-40B4-BE49-F238E27FC236}">
                <a16:creationId xmlns:a16="http://schemas.microsoft.com/office/drawing/2014/main" id="{2684787D-33A3-46A1-934C-85D7CEE940BE}"/>
              </a:ext>
            </a:extLst>
          </p:cNvPr>
          <p:cNvSpPr>
            <a:spLocks noChangeArrowheads="1"/>
          </p:cNvSpPr>
          <p:nvPr/>
        </p:nvSpPr>
        <p:spPr bwMode="auto">
          <a:xfrm>
            <a:off x="3276600" y="2667000"/>
            <a:ext cx="762000" cy="1447800"/>
          </a:xfrm>
          <a:prstGeom prst="rect">
            <a:avLst/>
          </a:prstGeom>
          <a:pattFill prst="ltHorz">
            <a:fgClr>
              <a:schemeClr val="accent1"/>
            </a:fgClr>
            <a:bgClr>
              <a:schemeClr val="bg1"/>
            </a:bgClr>
          </a:patt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88" name="Rectangle 8">
            <a:extLst>
              <a:ext uri="{FF2B5EF4-FFF2-40B4-BE49-F238E27FC236}">
                <a16:creationId xmlns:a16="http://schemas.microsoft.com/office/drawing/2014/main" id="{DE813D3E-5289-480B-BEB7-B39A009C7AD8}"/>
              </a:ext>
            </a:extLst>
          </p:cNvPr>
          <p:cNvSpPr>
            <a:spLocks noChangeArrowheads="1"/>
          </p:cNvSpPr>
          <p:nvPr/>
        </p:nvSpPr>
        <p:spPr bwMode="auto">
          <a:xfrm>
            <a:off x="5562600" y="2667000"/>
            <a:ext cx="762000" cy="685800"/>
          </a:xfrm>
          <a:prstGeom prst="rect">
            <a:avLst/>
          </a:prstGeom>
          <a:pattFill prst="ltVert">
            <a:fgClr>
              <a:schemeClr val="accent1"/>
            </a:fgClr>
            <a:bgClr>
              <a:schemeClr val="bg1"/>
            </a:bgClr>
          </a:patt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89" name="Rectangle 9">
            <a:extLst>
              <a:ext uri="{FF2B5EF4-FFF2-40B4-BE49-F238E27FC236}">
                <a16:creationId xmlns:a16="http://schemas.microsoft.com/office/drawing/2014/main" id="{297A60DB-EF77-4302-B346-E659D5D84727}"/>
              </a:ext>
            </a:extLst>
          </p:cNvPr>
          <p:cNvSpPr>
            <a:spLocks noChangeArrowheads="1"/>
          </p:cNvSpPr>
          <p:nvPr/>
        </p:nvSpPr>
        <p:spPr bwMode="auto">
          <a:xfrm>
            <a:off x="5562600" y="3352800"/>
            <a:ext cx="762000" cy="762000"/>
          </a:xfrm>
          <a:prstGeom prst="rect">
            <a:avLst/>
          </a:prstGeom>
          <a:pattFill prst="ltHorz">
            <a:fgClr>
              <a:schemeClr val="accent1"/>
            </a:fgClr>
            <a:bgClr>
              <a:schemeClr val="bg1"/>
            </a:bgClr>
          </a:patt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90" name="Rectangle 10">
            <a:extLst>
              <a:ext uri="{FF2B5EF4-FFF2-40B4-BE49-F238E27FC236}">
                <a16:creationId xmlns:a16="http://schemas.microsoft.com/office/drawing/2014/main" id="{84AC6840-332C-4DAB-86C1-E6BC38B52C89}"/>
              </a:ext>
            </a:extLst>
          </p:cNvPr>
          <p:cNvSpPr>
            <a:spLocks noChangeArrowheads="1"/>
          </p:cNvSpPr>
          <p:nvPr/>
        </p:nvSpPr>
        <p:spPr bwMode="auto">
          <a:xfrm>
            <a:off x="7239000" y="2667000"/>
            <a:ext cx="762000" cy="304800"/>
          </a:xfrm>
          <a:prstGeom prst="rect">
            <a:avLst/>
          </a:prstGeom>
          <a:pattFill prst="ltVert">
            <a:fgClr>
              <a:schemeClr val="accent1"/>
            </a:fgClr>
            <a:bgClr>
              <a:schemeClr val="bg1"/>
            </a:bgClr>
          </a:patt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91" name="Rectangle 11">
            <a:extLst>
              <a:ext uri="{FF2B5EF4-FFF2-40B4-BE49-F238E27FC236}">
                <a16:creationId xmlns:a16="http://schemas.microsoft.com/office/drawing/2014/main" id="{86EC6C71-EF62-4862-ADD7-74C00D9F98A2}"/>
              </a:ext>
            </a:extLst>
          </p:cNvPr>
          <p:cNvSpPr>
            <a:spLocks noChangeArrowheads="1"/>
          </p:cNvSpPr>
          <p:nvPr/>
        </p:nvSpPr>
        <p:spPr bwMode="auto">
          <a:xfrm>
            <a:off x="7239000" y="3505200"/>
            <a:ext cx="762000" cy="228600"/>
          </a:xfrm>
          <a:prstGeom prst="rect">
            <a:avLst/>
          </a:prstGeom>
          <a:pattFill prst="ltHorz">
            <a:fgClr>
              <a:schemeClr val="accent1"/>
            </a:fgClr>
            <a:bgClr>
              <a:schemeClr val="bg1"/>
            </a:bgClr>
          </a:patt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93" name="Rectangle 13">
            <a:extLst>
              <a:ext uri="{FF2B5EF4-FFF2-40B4-BE49-F238E27FC236}">
                <a16:creationId xmlns:a16="http://schemas.microsoft.com/office/drawing/2014/main" id="{CA27D0A7-332E-4E87-A9AE-6813FDF03B58}"/>
              </a:ext>
            </a:extLst>
          </p:cNvPr>
          <p:cNvSpPr>
            <a:spLocks noChangeArrowheads="1"/>
          </p:cNvSpPr>
          <p:nvPr/>
        </p:nvSpPr>
        <p:spPr bwMode="auto">
          <a:xfrm>
            <a:off x="7239000" y="2971800"/>
            <a:ext cx="762000" cy="228600"/>
          </a:xfrm>
          <a:prstGeom prst="rect">
            <a:avLst/>
          </a:prstGeom>
          <a:pattFill prst="ltHorz">
            <a:fgClr>
              <a:schemeClr val="accent1"/>
            </a:fgClr>
            <a:bgClr>
              <a:schemeClr val="bg1"/>
            </a:bgClr>
          </a:patt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94" name="Rectangle 14">
            <a:extLst>
              <a:ext uri="{FF2B5EF4-FFF2-40B4-BE49-F238E27FC236}">
                <a16:creationId xmlns:a16="http://schemas.microsoft.com/office/drawing/2014/main" id="{877B0431-5D78-4863-AEE6-3D50AC87B228}"/>
              </a:ext>
            </a:extLst>
          </p:cNvPr>
          <p:cNvSpPr>
            <a:spLocks noChangeArrowheads="1"/>
          </p:cNvSpPr>
          <p:nvPr/>
        </p:nvSpPr>
        <p:spPr bwMode="auto">
          <a:xfrm>
            <a:off x="7239000" y="3200400"/>
            <a:ext cx="762000" cy="304800"/>
          </a:xfrm>
          <a:prstGeom prst="rect">
            <a:avLst/>
          </a:prstGeom>
          <a:pattFill prst="ltVert">
            <a:fgClr>
              <a:schemeClr val="accent1"/>
            </a:fgClr>
            <a:bgClr>
              <a:schemeClr val="bg1"/>
            </a:bgClr>
          </a:patt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95" name="Rectangle 15">
            <a:extLst>
              <a:ext uri="{FF2B5EF4-FFF2-40B4-BE49-F238E27FC236}">
                <a16:creationId xmlns:a16="http://schemas.microsoft.com/office/drawing/2014/main" id="{46DC3466-9C6D-4BA3-A127-AF4466B632BF}"/>
              </a:ext>
            </a:extLst>
          </p:cNvPr>
          <p:cNvSpPr>
            <a:spLocks noChangeArrowheads="1"/>
          </p:cNvSpPr>
          <p:nvPr/>
        </p:nvSpPr>
        <p:spPr bwMode="auto">
          <a:xfrm>
            <a:off x="7239000" y="3733800"/>
            <a:ext cx="762000" cy="381000"/>
          </a:xfrm>
          <a:prstGeom prst="rect">
            <a:avLst/>
          </a:prstGeom>
          <a:pattFill prst="ltVert">
            <a:fgClr>
              <a:schemeClr val="accent1"/>
            </a:fgClr>
            <a:bgClr>
              <a:schemeClr val="bg1"/>
            </a:bgClr>
          </a:pattFill>
          <a:ln w="12700">
            <a:solidFill>
              <a:schemeClr val="tx1"/>
            </a:solidFill>
            <a:miter lim="800000"/>
            <a:headEnd/>
            <a:tailE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71696" name="Text Box 16">
            <a:extLst>
              <a:ext uri="{FF2B5EF4-FFF2-40B4-BE49-F238E27FC236}">
                <a16:creationId xmlns:a16="http://schemas.microsoft.com/office/drawing/2014/main" id="{8A586549-4DD6-43C0-839F-7E9C4B1DC763}"/>
              </a:ext>
            </a:extLst>
          </p:cNvPr>
          <p:cNvSpPr txBox="1">
            <a:spLocks noChangeArrowheads="1"/>
          </p:cNvSpPr>
          <p:nvPr/>
        </p:nvSpPr>
        <p:spPr bwMode="auto">
          <a:xfrm>
            <a:off x="6613525" y="2755900"/>
            <a:ext cx="490538" cy="762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4400">
                <a:latin typeface="Times New Roman" panose="02020603050405020304" pitchFamily="18" charset="0"/>
                <a:sym typeface="Symbol" panose="05050102010706020507" pitchFamily="18" charset="2"/>
              </a:rPr>
              <a:t></a:t>
            </a:r>
            <a:endParaRPr lang="en-US" altLang="en-US">
              <a:latin typeface="Times New Roman" panose="02020603050405020304" pitchFamily="18" charset="0"/>
            </a:endParaRPr>
          </a:p>
        </p:txBody>
      </p:sp>
    </p:spTree>
    <p:extLst>
      <p:ext uri="{BB962C8B-B14F-4D97-AF65-F5344CB8AC3E}">
        <p14:creationId xmlns:p14="http://schemas.microsoft.com/office/powerpoint/2010/main" val="380514130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60" name="Rectangle 4">
            <a:extLst>
              <a:ext uri="{FF2B5EF4-FFF2-40B4-BE49-F238E27FC236}">
                <a16:creationId xmlns:a16="http://schemas.microsoft.com/office/drawing/2014/main" id="{6DB55626-8209-45C4-8822-08ACBE089843}"/>
              </a:ext>
            </a:extLst>
          </p:cNvPr>
          <p:cNvSpPr>
            <a:spLocks noGrp="1" noChangeArrowheads="1"/>
          </p:cNvSpPr>
          <p:nvPr>
            <p:ph type="title" idx="4294967295"/>
          </p:nvPr>
        </p:nvSpPr>
        <p:spPr>
          <a:xfrm>
            <a:off x="0" y="495300"/>
            <a:ext cx="2676525" cy="1143000"/>
          </a:xfrm>
        </p:spPr>
        <p:txBody>
          <a:bodyPr/>
          <a:lstStyle/>
          <a:p>
            <a:r>
              <a:rPr lang="en-US" altLang="en-US" dirty="0"/>
              <a:t>The Lost Update  Problem</a:t>
            </a:r>
          </a:p>
        </p:txBody>
      </p:sp>
      <p:sp>
        <p:nvSpPr>
          <p:cNvPr id="70661" name="Rectangle 5">
            <a:extLst>
              <a:ext uri="{FF2B5EF4-FFF2-40B4-BE49-F238E27FC236}">
                <a16:creationId xmlns:a16="http://schemas.microsoft.com/office/drawing/2014/main" id="{F4F42019-2239-4BDF-98D2-5F9F90855383}"/>
              </a:ext>
            </a:extLst>
          </p:cNvPr>
          <p:cNvSpPr>
            <a:spLocks noGrp="1" noChangeArrowheads="1"/>
          </p:cNvSpPr>
          <p:nvPr>
            <p:ph type="body" idx="4294967295"/>
          </p:nvPr>
        </p:nvSpPr>
        <p:spPr>
          <a:xfrm>
            <a:off x="3048000" y="188913"/>
            <a:ext cx="9144000" cy="1143000"/>
          </a:xfrm>
          <a:solidFill>
            <a:schemeClr val="bg1"/>
          </a:solidFill>
        </p:spPr>
        <p:txBody>
          <a:bodyPr/>
          <a:lstStyle/>
          <a:p>
            <a:r>
              <a:rPr lang="en-US" altLang="en-US" sz="2000" dirty="0"/>
              <a:t>Two transactions accessing the same database item have their operations interleaved in a way that makes the database item incorrect</a:t>
            </a:r>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r>
              <a:rPr lang="en-US" altLang="en-US" sz="2000" dirty="0"/>
              <a:t>item X has incorrect value  because its update from T1 is “lost” (overwritten)</a:t>
            </a:r>
          </a:p>
          <a:p>
            <a:r>
              <a:rPr lang="en-US" altLang="en-US" sz="2000" dirty="0"/>
              <a:t>T2 reads the value of X before T1 changes it in the database and hence the updated database value resulting from T1 is lost</a:t>
            </a:r>
          </a:p>
        </p:txBody>
      </p:sp>
      <p:sp>
        <p:nvSpPr>
          <p:cNvPr id="70663" name="Text Box 7">
            <a:extLst>
              <a:ext uri="{FF2B5EF4-FFF2-40B4-BE49-F238E27FC236}">
                <a16:creationId xmlns:a16="http://schemas.microsoft.com/office/drawing/2014/main" id="{3AFFD189-4DF4-4F1C-8995-7678C15C6A8E}"/>
              </a:ext>
            </a:extLst>
          </p:cNvPr>
          <p:cNvSpPr txBox="1">
            <a:spLocks noChangeArrowheads="1"/>
          </p:cNvSpPr>
          <p:nvPr/>
        </p:nvSpPr>
        <p:spPr bwMode="auto">
          <a:xfrm>
            <a:off x="9843853" y="1067535"/>
            <a:ext cx="639919" cy="12003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dirty="0">
                <a:latin typeface="Arial" panose="020B0604020202020204" pitchFamily="34" charset="0"/>
              </a:rPr>
              <a:t>X=4</a:t>
            </a:r>
          </a:p>
          <a:p>
            <a:pPr eaLnBrk="0" hangingPunct="0"/>
            <a:r>
              <a:rPr lang="en-US" altLang="en-US" dirty="0">
                <a:latin typeface="Arial" panose="020B0604020202020204" pitchFamily="34" charset="0"/>
              </a:rPr>
              <a:t>Y=8</a:t>
            </a:r>
          </a:p>
          <a:p>
            <a:pPr eaLnBrk="0" hangingPunct="0"/>
            <a:r>
              <a:rPr lang="en-US" altLang="en-US" dirty="0">
                <a:latin typeface="Arial" panose="020B0604020202020204" pitchFamily="34" charset="0"/>
              </a:rPr>
              <a:t>N=2</a:t>
            </a:r>
          </a:p>
          <a:p>
            <a:pPr eaLnBrk="0" hangingPunct="0"/>
            <a:r>
              <a:rPr lang="en-US" altLang="en-US" dirty="0">
                <a:latin typeface="Arial" panose="020B0604020202020204" pitchFamily="34" charset="0"/>
              </a:rPr>
              <a:t>M=3</a:t>
            </a:r>
          </a:p>
        </p:txBody>
      </p:sp>
      <p:graphicFrame>
        <p:nvGraphicFramePr>
          <p:cNvPr id="2" name="Object 6">
            <a:extLst>
              <a:ext uri="{FF2B5EF4-FFF2-40B4-BE49-F238E27FC236}">
                <a16:creationId xmlns:a16="http://schemas.microsoft.com/office/drawing/2014/main" id="{9DD77492-24AA-465A-83B6-168317EDD15F}"/>
              </a:ext>
            </a:extLst>
          </p:cNvPr>
          <p:cNvGraphicFramePr>
            <a:graphicFrameLocks noChangeAspect="1"/>
          </p:cNvGraphicFramePr>
          <p:nvPr>
            <p:extLst>
              <p:ext uri="{D42A27DB-BD31-4B8C-83A1-F6EECF244321}">
                <p14:modId xmlns:p14="http://schemas.microsoft.com/office/powerpoint/2010/main" val="2818736603"/>
              </p:ext>
            </p:extLst>
          </p:nvPr>
        </p:nvGraphicFramePr>
        <p:xfrm>
          <a:off x="3402014" y="1066800"/>
          <a:ext cx="6013450" cy="3525838"/>
        </p:xfrm>
        <a:graphic>
          <a:graphicData uri="http://schemas.openxmlformats.org/presentationml/2006/ole">
            <mc:AlternateContent xmlns:mc="http://schemas.openxmlformats.org/markup-compatibility/2006">
              <mc:Choice xmlns:v="urn:schemas-microsoft-com:vml" Requires="v">
                <p:oleObj spid="_x0000_s2052" name="Document" r:id="rId3" imgW="6118920" imgH="3593520" progId="Word.Document.8">
                  <p:embed/>
                </p:oleObj>
              </mc:Choice>
              <mc:Fallback>
                <p:oleObj name="Document" r:id="rId3" imgW="6118920" imgH="3593520" progId="Word.Document.8">
                  <p:embed/>
                  <p:pic>
                    <p:nvPicPr>
                      <p:cNvPr id="70662" name="Object 6">
                        <a:extLst>
                          <a:ext uri="{FF2B5EF4-FFF2-40B4-BE49-F238E27FC236}">
                            <a16:creationId xmlns:a16="http://schemas.microsoft.com/office/drawing/2014/main" id="{526FCEAD-AFD5-422F-973B-771F2FBD03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02014" y="1066800"/>
                        <a:ext cx="6013450" cy="3525838"/>
                      </a:xfrm>
                      <a:prstGeom prst="rect">
                        <a:avLst/>
                      </a:prstGeom>
                      <a:solidFill>
                        <a:schemeClr val="bg1"/>
                      </a:solidFill>
                      <a:ln>
                        <a:noFill/>
                      </a:ln>
                      <a:effectLst/>
                    </p:spPr>
                  </p:pic>
                </p:oleObj>
              </mc:Fallback>
            </mc:AlternateContent>
          </a:graphicData>
        </a:graphic>
      </p:graphicFrame>
    </p:spTree>
    <p:extLst>
      <p:ext uri="{BB962C8B-B14F-4D97-AF65-F5344CB8AC3E}">
        <p14:creationId xmlns:p14="http://schemas.microsoft.com/office/powerpoint/2010/main" val="29814444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9" name="Rectangle 5">
            <a:extLst>
              <a:ext uri="{FF2B5EF4-FFF2-40B4-BE49-F238E27FC236}">
                <a16:creationId xmlns:a16="http://schemas.microsoft.com/office/drawing/2014/main" id="{F5EB453A-792B-4260-B65C-A01EC1938796}"/>
              </a:ext>
            </a:extLst>
          </p:cNvPr>
          <p:cNvSpPr>
            <a:spLocks noGrp="1" noChangeArrowheads="1"/>
          </p:cNvSpPr>
          <p:nvPr>
            <p:ph type="title" idx="4294967295"/>
          </p:nvPr>
        </p:nvSpPr>
        <p:spPr>
          <a:xfrm>
            <a:off x="0" y="0"/>
            <a:ext cx="12072664" cy="685800"/>
          </a:xfrm>
        </p:spPr>
        <p:txBody>
          <a:bodyPr/>
          <a:lstStyle/>
          <a:p>
            <a:r>
              <a:rPr lang="en-US" altLang="en-US" sz="3600" dirty="0"/>
              <a:t>The Incorrect Summary or Unrepeatable Read Problem</a:t>
            </a:r>
          </a:p>
        </p:txBody>
      </p:sp>
      <p:sp>
        <p:nvSpPr>
          <p:cNvPr id="67590" name="Rectangle 6">
            <a:extLst>
              <a:ext uri="{FF2B5EF4-FFF2-40B4-BE49-F238E27FC236}">
                <a16:creationId xmlns:a16="http://schemas.microsoft.com/office/drawing/2014/main" id="{4CAF8829-15EB-413B-89C2-1DF96D6D91AE}"/>
              </a:ext>
            </a:extLst>
          </p:cNvPr>
          <p:cNvSpPr>
            <a:spLocks noGrp="1" noChangeArrowheads="1"/>
          </p:cNvSpPr>
          <p:nvPr>
            <p:ph type="body" idx="4294967295"/>
          </p:nvPr>
        </p:nvSpPr>
        <p:spPr>
          <a:xfrm>
            <a:off x="722486" y="1018840"/>
            <a:ext cx="11350178" cy="1186024"/>
          </a:xfrm>
        </p:spPr>
        <p:txBody>
          <a:bodyPr/>
          <a:lstStyle/>
          <a:p>
            <a:r>
              <a:rPr lang="en-US" altLang="en-US" sz="2000" dirty="0"/>
              <a:t>One transaction is calculating an aggregate summary function on a number of records while other transactions are updating some of these records.</a:t>
            </a:r>
          </a:p>
          <a:p>
            <a:r>
              <a:rPr lang="en-US" altLang="en-US" sz="2000" dirty="0"/>
              <a:t>The aggregate function may calculate some values before they are updated and others after.</a:t>
            </a:r>
          </a:p>
        </p:txBody>
      </p:sp>
      <p:graphicFrame>
        <p:nvGraphicFramePr>
          <p:cNvPr id="67592" name="Object 8">
            <a:extLst>
              <a:ext uri="{FF2B5EF4-FFF2-40B4-BE49-F238E27FC236}">
                <a16:creationId xmlns:a16="http://schemas.microsoft.com/office/drawing/2014/main" id="{AFC7CC35-017E-4C91-A198-629E19E5BCBF}"/>
              </a:ext>
            </a:extLst>
          </p:cNvPr>
          <p:cNvGraphicFramePr>
            <a:graphicFrameLocks noChangeAspect="1"/>
          </p:cNvGraphicFramePr>
          <p:nvPr>
            <p:extLst>
              <p:ext uri="{D42A27DB-BD31-4B8C-83A1-F6EECF244321}">
                <p14:modId xmlns:p14="http://schemas.microsoft.com/office/powerpoint/2010/main" val="2269509804"/>
              </p:ext>
            </p:extLst>
          </p:nvPr>
        </p:nvGraphicFramePr>
        <p:xfrm>
          <a:off x="4439816" y="2420888"/>
          <a:ext cx="6597650" cy="4137025"/>
        </p:xfrm>
        <a:graphic>
          <a:graphicData uri="http://schemas.openxmlformats.org/presentationml/2006/ole">
            <mc:AlternateContent xmlns:mc="http://schemas.openxmlformats.org/markup-compatibility/2006">
              <mc:Choice xmlns:v="urn:schemas-microsoft-com:vml" Requires="v">
                <p:oleObj spid="_x0000_s3076" name="Document" r:id="rId3" imgW="6603480" imgH="4169520" progId="Word.Document.8">
                  <p:embed/>
                </p:oleObj>
              </mc:Choice>
              <mc:Fallback>
                <p:oleObj name="Document" r:id="rId3" imgW="6603480" imgH="4169520" progId="Word.Document.8">
                  <p:embed/>
                  <p:pic>
                    <p:nvPicPr>
                      <p:cNvPr id="67592" name="Object 8">
                        <a:extLst>
                          <a:ext uri="{FF2B5EF4-FFF2-40B4-BE49-F238E27FC236}">
                            <a16:creationId xmlns:a16="http://schemas.microsoft.com/office/drawing/2014/main" id="{AFC7CC35-017E-4C91-A198-629E19E5BCB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439816" y="2420888"/>
                        <a:ext cx="6597650" cy="4137025"/>
                      </a:xfrm>
                      <a:prstGeom prst="rect">
                        <a:avLst/>
                      </a:prstGeom>
                      <a:solidFill>
                        <a:schemeClr val="bg1"/>
                      </a:solidFill>
                      <a:ln>
                        <a:noFill/>
                      </a:ln>
                      <a:effectLst/>
                    </p:spPr>
                  </p:pic>
                </p:oleObj>
              </mc:Fallback>
            </mc:AlternateContent>
          </a:graphicData>
        </a:graphic>
      </p:graphicFrame>
      <p:sp>
        <p:nvSpPr>
          <p:cNvPr id="67593" name="Rectangle 9">
            <a:extLst>
              <a:ext uri="{FF2B5EF4-FFF2-40B4-BE49-F238E27FC236}">
                <a16:creationId xmlns:a16="http://schemas.microsoft.com/office/drawing/2014/main" id="{C59E8483-5637-4BEB-AFA0-0F94ACA84142}"/>
              </a:ext>
            </a:extLst>
          </p:cNvPr>
          <p:cNvSpPr>
            <a:spLocks noChangeArrowheads="1"/>
          </p:cNvSpPr>
          <p:nvPr/>
        </p:nvSpPr>
        <p:spPr bwMode="auto">
          <a:xfrm>
            <a:off x="1154534" y="2537905"/>
            <a:ext cx="2426866"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p>
            <a:pPr eaLnBrk="0" hangingPunct="0"/>
            <a:r>
              <a:rPr lang="en-US" altLang="en-US" sz="2000" dirty="0"/>
              <a:t>T2 reads X after N is subtracted and reads Y before N is added, so a wrong summary is the result</a:t>
            </a:r>
          </a:p>
        </p:txBody>
      </p:sp>
    </p:spTree>
    <p:extLst>
      <p:ext uri="{BB962C8B-B14F-4D97-AF65-F5344CB8AC3E}">
        <p14:creationId xmlns:p14="http://schemas.microsoft.com/office/powerpoint/2010/main" val="3083043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2" name="Rectangle 4">
            <a:extLst>
              <a:ext uri="{FF2B5EF4-FFF2-40B4-BE49-F238E27FC236}">
                <a16:creationId xmlns:a16="http://schemas.microsoft.com/office/drawing/2014/main" id="{DE3E7549-A6BB-4464-972D-958D720F57FF}"/>
              </a:ext>
            </a:extLst>
          </p:cNvPr>
          <p:cNvSpPr>
            <a:spLocks noGrp="1" noChangeArrowheads="1"/>
          </p:cNvSpPr>
          <p:nvPr>
            <p:ph type="title" idx="4294967295"/>
          </p:nvPr>
        </p:nvSpPr>
        <p:spPr>
          <a:xfrm>
            <a:off x="0" y="274638"/>
            <a:ext cx="11928648" cy="534988"/>
          </a:xfrm>
        </p:spPr>
        <p:txBody>
          <a:bodyPr/>
          <a:lstStyle/>
          <a:p>
            <a:r>
              <a:rPr lang="en-US" altLang="en-US" dirty="0"/>
              <a:t>Dirty Read or The Temporary Update Problem</a:t>
            </a:r>
          </a:p>
        </p:txBody>
      </p:sp>
      <p:sp>
        <p:nvSpPr>
          <p:cNvPr id="68613" name="Rectangle 5">
            <a:extLst>
              <a:ext uri="{FF2B5EF4-FFF2-40B4-BE49-F238E27FC236}">
                <a16:creationId xmlns:a16="http://schemas.microsoft.com/office/drawing/2014/main" id="{C8C816E7-ED45-4B3A-A9B8-B01DC2960867}"/>
              </a:ext>
            </a:extLst>
          </p:cNvPr>
          <p:cNvSpPr>
            <a:spLocks noGrp="1" noChangeArrowheads="1"/>
          </p:cNvSpPr>
          <p:nvPr>
            <p:ph type="body" idx="4294967295"/>
          </p:nvPr>
        </p:nvSpPr>
        <p:spPr>
          <a:xfrm>
            <a:off x="0" y="1066800"/>
            <a:ext cx="12192000" cy="5791200"/>
          </a:xfrm>
          <a:solidFill>
            <a:schemeClr val="bg1"/>
          </a:solidFill>
        </p:spPr>
        <p:txBody>
          <a:bodyPr/>
          <a:lstStyle/>
          <a:p>
            <a:r>
              <a:rPr lang="en-US" altLang="en-US" sz="2000" dirty="0"/>
              <a:t>One transaction updates a database item and then the transaction fails. The updated item is accessed by another transaction before it is changed back to its original value</a:t>
            </a:r>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r>
              <a:rPr lang="en-US" altLang="en-US" sz="2000" dirty="0"/>
              <a:t>transaction T1 fails and must change the value of X back to its old value</a:t>
            </a:r>
          </a:p>
          <a:p>
            <a:r>
              <a:rPr lang="en-US" altLang="en-US" sz="2000" dirty="0"/>
              <a:t>meanwhile T2 has read the “temporary” incorrect value of X</a:t>
            </a:r>
            <a:endParaRPr lang="en-US" altLang="en-US" dirty="0"/>
          </a:p>
        </p:txBody>
      </p:sp>
      <p:graphicFrame>
        <p:nvGraphicFramePr>
          <p:cNvPr id="68615" name="Object 7">
            <a:extLst>
              <a:ext uri="{FF2B5EF4-FFF2-40B4-BE49-F238E27FC236}">
                <a16:creationId xmlns:a16="http://schemas.microsoft.com/office/drawing/2014/main" id="{D1CE6B5D-8B0C-4376-9CB0-6201E1871E3E}"/>
              </a:ext>
            </a:extLst>
          </p:cNvPr>
          <p:cNvGraphicFramePr>
            <a:graphicFrameLocks noChangeAspect="1"/>
          </p:cNvGraphicFramePr>
          <p:nvPr>
            <p:extLst>
              <p:ext uri="{D42A27DB-BD31-4B8C-83A1-F6EECF244321}">
                <p14:modId xmlns:p14="http://schemas.microsoft.com/office/powerpoint/2010/main" val="3524547255"/>
              </p:ext>
            </p:extLst>
          </p:nvPr>
        </p:nvGraphicFramePr>
        <p:xfrm>
          <a:off x="3503712" y="1928814"/>
          <a:ext cx="6753225" cy="3100387"/>
        </p:xfrm>
        <a:graphic>
          <a:graphicData uri="http://schemas.openxmlformats.org/presentationml/2006/ole">
            <mc:AlternateContent xmlns:mc="http://schemas.openxmlformats.org/markup-compatibility/2006">
              <mc:Choice xmlns:v="urn:schemas-microsoft-com:vml" Requires="v">
                <p:oleObj spid="_x0000_s4100" name="Document" r:id="rId3" imgW="6789600" imgH="3143880" progId="Word.Document.8">
                  <p:embed/>
                </p:oleObj>
              </mc:Choice>
              <mc:Fallback>
                <p:oleObj name="Document" r:id="rId3" imgW="6789600" imgH="3143880" progId="Word.Document.8">
                  <p:embed/>
                  <p:pic>
                    <p:nvPicPr>
                      <p:cNvPr id="68615" name="Object 7">
                        <a:extLst>
                          <a:ext uri="{FF2B5EF4-FFF2-40B4-BE49-F238E27FC236}">
                            <a16:creationId xmlns:a16="http://schemas.microsoft.com/office/drawing/2014/main" id="{D1CE6B5D-8B0C-4376-9CB0-6201E1871E3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3712" y="1928814"/>
                        <a:ext cx="6753225" cy="3100387"/>
                      </a:xfrm>
                      <a:prstGeom prst="rect">
                        <a:avLst/>
                      </a:prstGeom>
                      <a:solidFill>
                        <a:schemeClr val="bg1"/>
                      </a:solidFill>
                      <a:ln>
                        <a:noFill/>
                      </a:ln>
                      <a:effectLst/>
                    </p:spPr>
                  </p:pic>
                </p:oleObj>
              </mc:Fallback>
            </mc:AlternateContent>
          </a:graphicData>
        </a:graphic>
      </p:graphicFrame>
      <p:sp>
        <p:nvSpPr>
          <p:cNvPr id="68616" name="Rectangle 8">
            <a:extLst>
              <a:ext uri="{FF2B5EF4-FFF2-40B4-BE49-F238E27FC236}">
                <a16:creationId xmlns:a16="http://schemas.microsoft.com/office/drawing/2014/main" id="{8D75E4AA-8806-4EC0-861D-45034D754F5A}"/>
              </a:ext>
            </a:extLst>
          </p:cNvPr>
          <p:cNvSpPr>
            <a:spLocks noChangeArrowheads="1"/>
          </p:cNvSpPr>
          <p:nvPr/>
        </p:nvSpPr>
        <p:spPr bwMode="auto">
          <a:xfrm>
            <a:off x="1676400" y="2438400"/>
            <a:ext cx="1143000" cy="825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sz="1600" dirty="0"/>
              <a:t>Joe books seat on flight X</a:t>
            </a:r>
          </a:p>
        </p:txBody>
      </p:sp>
      <p:sp>
        <p:nvSpPr>
          <p:cNvPr id="68617" name="Rectangle 9">
            <a:extLst>
              <a:ext uri="{FF2B5EF4-FFF2-40B4-BE49-F238E27FC236}">
                <a16:creationId xmlns:a16="http://schemas.microsoft.com/office/drawing/2014/main" id="{53CCE455-24E9-4039-A33F-65D47151AB61}"/>
              </a:ext>
            </a:extLst>
          </p:cNvPr>
          <p:cNvSpPr>
            <a:spLocks noChangeArrowheads="1"/>
          </p:cNvSpPr>
          <p:nvPr/>
        </p:nvSpPr>
        <p:spPr bwMode="auto">
          <a:xfrm>
            <a:off x="4038600" y="5029201"/>
            <a:ext cx="297180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sz="1600"/>
              <a:t>Fred books seat on flight X because Joe was on Flight X</a:t>
            </a:r>
          </a:p>
        </p:txBody>
      </p:sp>
      <p:sp>
        <p:nvSpPr>
          <p:cNvPr id="68618" name="Rectangle 10">
            <a:extLst>
              <a:ext uri="{FF2B5EF4-FFF2-40B4-BE49-F238E27FC236}">
                <a16:creationId xmlns:a16="http://schemas.microsoft.com/office/drawing/2014/main" id="{A46368A0-EE77-40A2-8D58-EA5DB0CCE8EE}"/>
              </a:ext>
            </a:extLst>
          </p:cNvPr>
          <p:cNvSpPr>
            <a:spLocks noChangeArrowheads="1"/>
          </p:cNvSpPr>
          <p:nvPr/>
        </p:nvSpPr>
        <p:spPr bwMode="auto">
          <a:xfrm>
            <a:off x="1752600" y="4267201"/>
            <a:ext cx="1143000" cy="58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sz="1600"/>
              <a:t>Joe cancels</a:t>
            </a:r>
          </a:p>
        </p:txBody>
      </p:sp>
    </p:spTree>
    <p:extLst>
      <p:ext uri="{BB962C8B-B14F-4D97-AF65-F5344CB8AC3E}">
        <p14:creationId xmlns:p14="http://schemas.microsoft.com/office/powerpoint/2010/main" val="190061100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302" name="Rectangle 1030">
            <a:extLst>
              <a:ext uri="{FF2B5EF4-FFF2-40B4-BE49-F238E27FC236}">
                <a16:creationId xmlns:a16="http://schemas.microsoft.com/office/drawing/2014/main" id="{DE3B2096-017D-47B6-919A-79ACF064808E}"/>
              </a:ext>
            </a:extLst>
          </p:cNvPr>
          <p:cNvSpPr>
            <a:spLocks noGrp="1" noChangeArrowheads="1"/>
          </p:cNvSpPr>
          <p:nvPr>
            <p:ph type="title"/>
          </p:nvPr>
        </p:nvSpPr>
        <p:spPr/>
        <p:txBody>
          <a:bodyPr/>
          <a:lstStyle/>
          <a:p>
            <a:r>
              <a:rPr lang="en-US" altLang="en-US" dirty="0"/>
              <a:t>Schedules of Transactions</a:t>
            </a:r>
          </a:p>
        </p:txBody>
      </p:sp>
      <p:sp>
        <p:nvSpPr>
          <p:cNvPr id="55303" name="Rectangle 1031">
            <a:extLst>
              <a:ext uri="{FF2B5EF4-FFF2-40B4-BE49-F238E27FC236}">
                <a16:creationId xmlns:a16="http://schemas.microsoft.com/office/drawing/2014/main" id="{BD9183C9-7DED-40B4-B821-B3A602C37A66}"/>
              </a:ext>
            </a:extLst>
          </p:cNvPr>
          <p:cNvSpPr>
            <a:spLocks noGrp="1" noChangeArrowheads="1"/>
          </p:cNvSpPr>
          <p:nvPr>
            <p:ph type="body" idx="1"/>
          </p:nvPr>
        </p:nvSpPr>
        <p:spPr>
          <a:xfrm>
            <a:off x="0" y="1143000"/>
            <a:ext cx="10324170" cy="5715000"/>
          </a:xfrm>
          <a:solidFill>
            <a:schemeClr val="bg1"/>
          </a:solidFill>
        </p:spPr>
        <p:txBody>
          <a:bodyPr/>
          <a:lstStyle/>
          <a:p>
            <a:r>
              <a:rPr lang="en-US" altLang="en-US" sz="2400" dirty="0"/>
              <a:t>A schedule S of n transactions is a sequential ordering of the operations of the n transactions. </a:t>
            </a:r>
          </a:p>
          <a:p>
            <a:pPr lvl="1"/>
            <a:r>
              <a:rPr lang="en-US" altLang="en-US" sz="2400" i="1" dirty="0"/>
              <a:t>The transactions are interleaved</a:t>
            </a:r>
            <a:endParaRPr lang="en-US" altLang="en-US" sz="2400" dirty="0"/>
          </a:p>
          <a:p>
            <a:r>
              <a:rPr lang="en-US" altLang="en-US" sz="2400" dirty="0"/>
              <a:t>A schedule maintains the order of operations within the individual transaction. </a:t>
            </a:r>
          </a:p>
          <a:p>
            <a:pPr lvl="1"/>
            <a:r>
              <a:rPr lang="en-US" altLang="en-US" sz="2400" dirty="0"/>
              <a:t>For each transaction T if operation a is performed in T before operation b, then operation a will be performed before operation b in S.</a:t>
            </a:r>
          </a:p>
          <a:p>
            <a:pPr lvl="1"/>
            <a:r>
              <a:rPr lang="en-US" altLang="en-US" sz="2400" i="1" dirty="0"/>
              <a:t>The operations are in the same order as they were before the transactions were interleaved</a:t>
            </a:r>
          </a:p>
          <a:p>
            <a:r>
              <a:rPr lang="en-US" altLang="en-US" sz="2400" dirty="0"/>
              <a:t>Two operations conflict if they belong to different transactions, AND access the same data item AND one of them is a write.</a:t>
            </a:r>
          </a:p>
        </p:txBody>
      </p:sp>
      <p:sp>
        <p:nvSpPr>
          <p:cNvPr id="55304" name="Rectangle 1032">
            <a:extLst>
              <a:ext uri="{FF2B5EF4-FFF2-40B4-BE49-F238E27FC236}">
                <a16:creationId xmlns:a16="http://schemas.microsoft.com/office/drawing/2014/main" id="{CD23FB8A-91BE-467E-B184-7D8C82D332B1}"/>
              </a:ext>
            </a:extLst>
          </p:cNvPr>
          <p:cNvSpPr>
            <a:spLocks noChangeArrowheads="1"/>
          </p:cNvSpPr>
          <p:nvPr/>
        </p:nvSpPr>
        <p:spPr bwMode="auto">
          <a:xfrm>
            <a:off x="10605156" y="1417638"/>
            <a:ext cx="914400" cy="8382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05" name="Rectangle 1033">
            <a:extLst>
              <a:ext uri="{FF2B5EF4-FFF2-40B4-BE49-F238E27FC236}">
                <a16:creationId xmlns:a16="http://schemas.microsoft.com/office/drawing/2014/main" id="{8610294D-65BE-4F0C-B042-1521E2D6456D}"/>
              </a:ext>
            </a:extLst>
          </p:cNvPr>
          <p:cNvSpPr>
            <a:spLocks noChangeArrowheads="1"/>
          </p:cNvSpPr>
          <p:nvPr/>
        </p:nvSpPr>
        <p:spPr bwMode="auto">
          <a:xfrm>
            <a:off x="10605156" y="2865438"/>
            <a:ext cx="914400" cy="8382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06" name="Text Box 1034">
            <a:extLst>
              <a:ext uri="{FF2B5EF4-FFF2-40B4-BE49-F238E27FC236}">
                <a16:creationId xmlns:a16="http://schemas.microsoft.com/office/drawing/2014/main" id="{FE010D6B-2240-495B-95EC-B965E04420F8}"/>
              </a:ext>
            </a:extLst>
          </p:cNvPr>
          <p:cNvSpPr txBox="1">
            <a:spLocks noChangeArrowheads="1"/>
          </p:cNvSpPr>
          <p:nvPr/>
        </p:nvSpPr>
        <p:spPr bwMode="auto">
          <a:xfrm>
            <a:off x="10605157" y="1493839"/>
            <a:ext cx="9175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000" dirty="0"/>
              <a:t>read x</a:t>
            </a:r>
          </a:p>
          <a:p>
            <a:pPr eaLnBrk="0" hangingPunct="0"/>
            <a:r>
              <a:rPr lang="en-US" altLang="en-US" sz="2000" dirty="0"/>
              <a:t>write x</a:t>
            </a:r>
          </a:p>
        </p:txBody>
      </p:sp>
      <p:sp>
        <p:nvSpPr>
          <p:cNvPr id="55307" name="Text Box 1035">
            <a:extLst>
              <a:ext uri="{FF2B5EF4-FFF2-40B4-BE49-F238E27FC236}">
                <a16:creationId xmlns:a16="http://schemas.microsoft.com/office/drawing/2014/main" id="{B9C962AD-AC4A-4C40-BE06-A01B0056ABFE}"/>
              </a:ext>
            </a:extLst>
          </p:cNvPr>
          <p:cNvSpPr txBox="1">
            <a:spLocks noChangeArrowheads="1"/>
          </p:cNvSpPr>
          <p:nvPr/>
        </p:nvSpPr>
        <p:spPr bwMode="auto">
          <a:xfrm>
            <a:off x="10605157" y="2941639"/>
            <a:ext cx="917575" cy="7016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000"/>
              <a:t>read x</a:t>
            </a:r>
          </a:p>
          <a:p>
            <a:pPr eaLnBrk="0" hangingPunct="0"/>
            <a:r>
              <a:rPr lang="en-US" altLang="en-US" sz="2000"/>
              <a:t>write x</a:t>
            </a:r>
          </a:p>
        </p:txBody>
      </p:sp>
      <p:sp>
        <p:nvSpPr>
          <p:cNvPr id="55308" name="Rectangle 1036">
            <a:extLst>
              <a:ext uri="{FF2B5EF4-FFF2-40B4-BE49-F238E27FC236}">
                <a16:creationId xmlns:a16="http://schemas.microsoft.com/office/drawing/2014/main" id="{9EBE25D2-01C0-4B94-B757-D60049394BD0}"/>
              </a:ext>
            </a:extLst>
          </p:cNvPr>
          <p:cNvSpPr>
            <a:spLocks noChangeArrowheads="1"/>
          </p:cNvSpPr>
          <p:nvPr/>
        </p:nvSpPr>
        <p:spPr bwMode="auto">
          <a:xfrm>
            <a:off x="10528956" y="4389438"/>
            <a:ext cx="1066800" cy="1524000"/>
          </a:xfrm>
          <a:prstGeom prst="rect">
            <a:avLst/>
          </a:prstGeom>
          <a:noFill/>
          <a:ln w="12700">
            <a:solidFill>
              <a:schemeClr val="tx1"/>
            </a:solidFill>
            <a:miter lim="800000"/>
            <a:headEnd/>
            <a:tailE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55309" name="Text Box 1037">
            <a:extLst>
              <a:ext uri="{FF2B5EF4-FFF2-40B4-BE49-F238E27FC236}">
                <a16:creationId xmlns:a16="http://schemas.microsoft.com/office/drawing/2014/main" id="{8DD171B7-894B-47C1-91C4-F1CC09D02EFE}"/>
              </a:ext>
            </a:extLst>
          </p:cNvPr>
          <p:cNvSpPr txBox="1">
            <a:spLocks noChangeArrowheads="1"/>
          </p:cNvSpPr>
          <p:nvPr/>
        </p:nvSpPr>
        <p:spPr bwMode="auto">
          <a:xfrm>
            <a:off x="10605157" y="4389439"/>
            <a:ext cx="917575" cy="13112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000"/>
              <a:t>read x</a:t>
            </a:r>
          </a:p>
          <a:p>
            <a:pPr eaLnBrk="0" hangingPunct="0"/>
            <a:r>
              <a:rPr lang="en-US" altLang="en-US" sz="2000"/>
              <a:t>read x</a:t>
            </a:r>
          </a:p>
          <a:p>
            <a:pPr eaLnBrk="0" hangingPunct="0"/>
            <a:r>
              <a:rPr lang="en-US" altLang="en-US" sz="2000"/>
              <a:t>write x</a:t>
            </a:r>
          </a:p>
          <a:p>
            <a:pPr eaLnBrk="0" hangingPunct="0"/>
            <a:r>
              <a:rPr lang="en-US" altLang="en-US" sz="2000"/>
              <a:t>write x</a:t>
            </a:r>
          </a:p>
        </p:txBody>
      </p:sp>
      <p:sp>
        <p:nvSpPr>
          <p:cNvPr id="55310" name="Text Box 1038">
            <a:extLst>
              <a:ext uri="{FF2B5EF4-FFF2-40B4-BE49-F238E27FC236}">
                <a16:creationId xmlns:a16="http://schemas.microsoft.com/office/drawing/2014/main" id="{E6ED1F0E-8DED-482F-8FF9-3AFCCD06512E}"/>
              </a:ext>
            </a:extLst>
          </p:cNvPr>
          <p:cNvSpPr txBox="1">
            <a:spLocks noChangeArrowheads="1"/>
          </p:cNvSpPr>
          <p:nvPr/>
        </p:nvSpPr>
        <p:spPr bwMode="auto">
          <a:xfrm>
            <a:off x="10757557" y="1036639"/>
            <a:ext cx="481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000"/>
              <a:t>T1</a:t>
            </a:r>
          </a:p>
        </p:txBody>
      </p:sp>
      <p:sp>
        <p:nvSpPr>
          <p:cNvPr id="55311" name="Text Box 1039">
            <a:extLst>
              <a:ext uri="{FF2B5EF4-FFF2-40B4-BE49-F238E27FC236}">
                <a16:creationId xmlns:a16="http://schemas.microsoft.com/office/drawing/2014/main" id="{37FF97B2-FFFA-4A58-8054-02A20DAA6F54}"/>
              </a:ext>
            </a:extLst>
          </p:cNvPr>
          <p:cNvSpPr txBox="1">
            <a:spLocks noChangeArrowheads="1"/>
          </p:cNvSpPr>
          <p:nvPr/>
        </p:nvSpPr>
        <p:spPr bwMode="auto">
          <a:xfrm>
            <a:off x="10833757" y="2484439"/>
            <a:ext cx="481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000"/>
              <a:t>T2</a:t>
            </a:r>
          </a:p>
        </p:txBody>
      </p:sp>
      <p:sp>
        <p:nvSpPr>
          <p:cNvPr id="55312" name="Text Box 1040">
            <a:extLst>
              <a:ext uri="{FF2B5EF4-FFF2-40B4-BE49-F238E27FC236}">
                <a16:creationId xmlns:a16="http://schemas.microsoft.com/office/drawing/2014/main" id="{4728C8B0-F79C-4BBC-A817-43A55B406052}"/>
              </a:ext>
            </a:extLst>
          </p:cNvPr>
          <p:cNvSpPr txBox="1">
            <a:spLocks noChangeArrowheads="1"/>
          </p:cNvSpPr>
          <p:nvPr/>
        </p:nvSpPr>
        <p:spPr bwMode="auto">
          <a:xfrm>
            <a:off x="10833757" y="4008439"/>
            <a:ext cx="354013"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sz="2000"/>
              <a:t>S</a:t>
            </a:r>
          </a:p>
        </p:txBody>
      </p:sp>
    </p:spTree>
    <p:extLst>
      <p:ext uri="{BB962C8B-B14F-4D97-AF65-F5344CB8AC3E}">
        <p14:creationId xmlns:p14="http://schemas.microsoft.com/office/powerpoint/2010/main" val="41049448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1028">
            <a:extLst>
              <a:ext uri="{FF2B5EF4-FFF2-40B4-BE49-F238E27FC236}">
                <a16:creationId xmlns:a16="http://schemas.microsoft.com/office/drawing/2014/main" id="{A73FF3A9-FD17-4170-B70A-1F016CD7B32F}"/>
              </a:ext>
            </a:extLst>
          </p:cNvPr>
          <p:cNvSpPr>
            <a:spLocks noGrp="1" noChangeArrowheads="1"/>
          </p:cNvSpPr>
          <p:nvPr>
            <p:ph type="title"/>
          </p:nvPr>
        </p:nvSpPr>
        <p:spPr/>
        <p:txBody>
          <a:bodyPr/>
          <a:lstStyle/>
          <a:p>
            <a:r>
              <a:rPr lang="en-US" altLang="en-US"/>
              <a:t>Serial and Non-serial Schedules</a:t>
            </a:r>
          </a:p>
        </p:txBody>
      </p:sp>
      <p:sp>
        <p:nvSpPr>
          <p:cNvPr id="54277" name="Rectangle 1029">
            <a:extLst>
              <a:ext uri="{FF2B5EF4-FFF2-40B4-BE49-F238E27FC236}">
                <a16:creationId xmlns:a16="http://schemas.microsoft.com/office/drawing/2014/main" id="{EA02D848-35A7-4335-B9D8-86CBAEFF7EB8}"/>
              </a:ext>
            </a:extLst>
          </p:cNvPr>
          <p:cNvSpPr>
            <a:spLocks noGrp="1" noChangeArrowheads="1"/>
          </p:cNvSpPr>
          <p:nvPr>
            <p:ph type="body" idx="1"/>
          </p:nvPr>
        </p:nvSpPr>
        <p:spPr>
          <a:xfrm>
            <a:off x="609600" y="1386262"/>
            <a:ext cx="10972800" cy="3917032"/>
          </a:xfrm>
        </p:spPr>
        <p:txBody>
          <a:bodyPr/>
          <a:lstStyle/>
          <a:p>
            <a:r>
              <a:rPr lang="en-US" altLang="en-US" sz="2800" dirty="0"/>
              <a:t>A schedule S is </a:t>
            </a:r>
            <a:r>
              <a:rPr lang="en-US" altLang="en-US" sz="2800" i="1" dirty="0"/>
              <a:t>serial</a:t>
            </a:r>
            <a:r>
              <a:rPr lang="en-US" altLang="en-US" sz="2800" dirty="0"/>
              <a:t> if, for every transaction T participating in the schedule, all of T's operations are executed consecutively in the schedule; otherwise it is called </a:t>
            </a:r>
            <a:r>
              <a:rPr lang="en-US" altLang="en-US" sz="2800" i="1" dirty="0"/>
              <a:t>non-serial</a:t>
            </a:r>
            <a:r>
              <a:rPr lang="en-US" altLang="en-US" sz="2800" dirty="0"/>
              <a:t>.</a:t>
            </a:r>
          </a:p>
          <a:p>
            <a:r>
              <a:rPr lang="en-US" altLang="en-US" sz="2800" dirty="0"/>
              <a:t>Non-serial schedules mean that transactions are interleaved. There are many possible orders or schedules.</a:t>
            </a:r>
          </a:p>
          <a:p>
            <a:r>
              <a:rPr lang="en-US" altLang="en-US" sz="2800" i="1" dirty="0" err="1"/>
              <a:t>Serialisability</a:t>
            </a:r>
            <a:r>
              <a:rPr lang="en-US" altLang="en-US" sz="2800" dirty="0"/>
              <a:t> theory attempts to determine the 'correctness' of the schedules.</a:t>
            </a:r>
          </a:p>
          <a:p>
            <a:r>
              <a:rPr lang="en-US" altLang="en-US" sz="2800" dirty="0"/>
              <a:t>A schedule S of n transactions is </a:t>
            </a:r>
            <a:r>
              <a:rPr lang="en-US" altLang="en-US" sz="2800" dirty="0" err="1"/>
              <a:t>serialisable</a:t>
            </a:r>
            <a:r>
              <a:rPr lang="en-US" altLang="en-US" sz="2800" dirty="0"/>
              <a:t> if it is equivalent to some serial schedule of the same n transactions.</a:t>
            </a:r>
          </a:p>
        </p:txBody>
      </p:sp>
    </p:spTree>
    <p:extLst>
      <p:ext uri="{BB962C8B-B14F-4D97-AF65-F5344CB8AC3E}">
        <p14:creationId xmlns:p14="http://schemas.microsoft.com/office/powerpoint/2010/main" val="3839740162"/>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1028">
            <a:extLst>
              <a:ext uri="{FF2B5EF4-FFF2-40B4-BE49-F238E27FC236}">
                <a16:creationId xmlns:a16="http://schemas.microsoft.com/office/drawing/2014/main" id="{A73FF3A9-FD17-4170-B70A-1F016CD7B32F}"/>
              </a:ext>
            </a:extLst>
          </p:cNvPr>
          <p:cNvSpPr>
            <a:spLocks noGrp="1" noChangeArrowheads="1"/>
          </p:cNvSpPr>
          <p:nvPr>
            <p:ph type="title"/>
          </p:nvPr>
        </p:nvSpPr>
        <p:spPr/>
        <p:txBody>
          <a:bodyPr/>
          <a:lstStyle/>
          <a:p>
            <a:r>
              <a:rPr lang="en-US" altLang="en-US"/>
              <a:t>Serial and Non-serial Schedules</a:t>
            </a:r>
          </a:p>
        </p:txBody>
      </p:sp>
      <p:sp>
        <p:nvSpPr>
          <p:cNvPr id="54277" name="Rectangle 1029">
            <a:extLst>
              <a:ext uri="{FF2B5EF4-FFF2-40B4-BE49-F238E27FC236}">
                <a16:creationId xmlns:a16="http://schemas.microsoft.com/office/drawing/2014/main" id="{EA02D848-35A7-4335-B9D8-86CBAEFF7EB8}"/>
              </a:ext>
            </a:extLst>
          </p:cNvPr>
          <p:cNvSpPr>
            <a:spLocks noGrp="1" noChangeArrowheads="1"/>
          </p:cNvSpPr>
          <p:nvPr>
            <p:ph type="body" idx="1"/>
          </p:nvPr>
        </p:nvSpPr>
        <p:spPr>
          <a:xfrm>
            <a:off x="618311" y="1470484"/>
            <a:ext cx="10972800" cy="3917032"/>
          </a:xfrm>
        </p:spPr>
        <p:txBody>
          <a:bodyPr/>
          <a:lstStyle/>
          <a:p>
            <a:r>
              <a:rPr lang="en-US" altLang="en-US" sz="2800" dirty="0"/>
              <a:t>A schedule S is </a:t>
            </a:r>
            <a:r>
              <a:rPr lang="en-US" altLang="en-US" sz="2800" i="1" dirty="0"/>
              <a:t>serial</a:t>
            </a:r>
            <a:r>
              <a:rPr lang="en-US" altLang="en-US" sz="2800" dirty="0"/>
              <a:t> if, for every transaction T participating in the schedule, all of T's operations are executed consecutively in the schedule; otherwise it is called </a:t>
            </a:r>
            <a:r>
              <a:rPr lang="en-US" altLang="en-US" sz="2800" i="1" dirty="0"/>
              <a:t>non-serial</a:t>
            </a:r>
            <a:r>
              <a:rPr lang="en-US" altLang="en-US" sz="2800" dirty="0"/>
              <a:t>.</a:t>
            </a:r>
          </a:p>
          <a:p>
            <a:r>
              <a:rPr lang="en-US" altLang="en-US" sz="2800" dirty="0"/>
              <a:t>Non-serial schedules mean that transactions are interleaved. There are many possible orders or schedules.</a:t>
            </a:r>
          </a:p>
          <a:p>
            <a:r>
              <a:rPr lang="en-US" altLang="en-US" sz="2800" i="1" dirty="0" err="1"/>
              <a:t>Serialisability</a:t>
            </a:r>
            <a:r>
              <a:rPr lang="en-US" altLang="en-US" sz="2800" dirty="0"/>
              <a:t> theory attempts to determine the 'correctness' of the schedules.</a:t>
            </a:r>
          </a:p>
          <a:p>
            <a:r>
              <a:rPr lang="en-US" altLang="en-US" sz="2800" dirty="0"/>
              <a:t>A schedule S of n transactions is </a:t>
            </a:r>
            <a:r>
              <a:rPr lang="en-US" altLang="en-US" sz="2800" dirty="0" err="1"/>
              <a:t>serialisable</a:t>
            </a:r>
            <a:r>
              <a:rPr lang="en-US" altLang="en-US" sz="2800" dirty="0"/>
              <a:t> if it is equivalent to some serial schedule of the same n transactions.</a:t>
            </a:r>
          </a:p>
        </p:txBody>
      </p:sp>
    </p:spTree>
    <p:extLst>
      <p:ext uri="{BB962C8B-B14F-4D97-AF65-F5344CB8AC3E}">
        <p14:creationId xmlns:p14="http://schemas.microsoft.com/office/powerpoint/2010/main" val="60147574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6" name="Rectangle 1028">
            <a:extLst>
              <a:ext uri="{FF2B5EF4-FFF2-40B4-BE49-F238E27FC236}">
                <a16:creationId xmlns:a16="http://schemas.microsoft.com/office/drawing/2014/main" id="{A73FF3A9-FD17-4170-B70A-1F016CD7B32F}"/>
              </a:ext>
            </a:extLst>
          </p:cNvPr>
          <p:cNvSpPr>
            <a:spLocks noGrp="1" noChangeArrowheads="1"/>
          </p:cNvSpPr>
          <p:nvPr>
            <p:ph type="title"/>
          </p:nvPr>
        </p:nvSpPr>
        <p:spPr/>
        <p:txBody>
          <a:bodyPr/>
          <a:lstStyle/>
          <a:p>
            <a:r>
              <a:rPr lang="en-US" altLang="en-US"/>
              <a:t>Serial and Non-serial Schedules</a:t>
            </a:r>
          </a:p>
        </p:txBody>
      </p:sp>
      <p:sp>
        <p:nvSpPr>
          <p:cNvPr id="54277" name="Rectangle 1029">
            <a:extLst>
              <a:ext uri="{FF2B5EF4-FFF2-40B4-BE49-F238E27FC236}">
                <a16:creationId xmlns:a16="http://schemas.microsoft.com/office/drawing/2014/main" id="{EA02D848-35A7-4335-B9D8-86CBAEFF7EB8}"/>
              </a:ext>
            </a:extLst>
          </p:cNvPr>
          <p:cNvSpPr>
            <a:spLocks noGrp="1" noChangeArrowheads="1"/>
          </p:cNvSpPr>
          <p:nvPr>
            <p:ph type="body" idx="1"/>
          </p:nvPr>
        </p:nvSpPr>
        <p:spPr>
          <a:xfrm>
            <a:off x="609600" y="1417638"/>
            <a:ext cx="10972800" cy="3917032"/>
          </a:xfrm>
        </p:spPr>
        <p:txBody>
          <a:bodyPr/>
          <a:lstStyle/>
          <a:p>
            <a:r>
              <a:rPr lang="en-US" altLang="en-US" sz="2800"/>
              <a:t>A schedule S is </a:t>
            </a:r>
            <a:r>
              <a:rPr lang="en-US" altLang="en-US" sz="2800" i="1"/>
              <a:t>serial</a:t>
            </a:r>
            <a:r>
              <a:rPr lang="en-US" altLang="en-US" sz="2800"/>
              <a:t> if, for every transaction T participating in the schedule, all of T's operations are executed consecutively in the schedule; otherwise it is called </a:t>
            </a:r>
            <a:r>
              <a:rPr lang="en-US" altLang="en-US" sz="2800" i="1"/>
              <a:t>non-serial</a:t>
            </a:r>
            <a:r>
              <a:rPr lang="en-US" altLang="en-US" sz="2800"/>
              <a:t>.</a:t>
            </a:r>
          </a:p>
          <a:p>
            <a:r>
              <a:rPr lang="en-US" altLang="en-US" sz="2800"/>
              <a:t>Non-serial schedules mean that transactions are interleaved. There are many possible orders or schedules.</a:t>
            </a:r>
          </a:p>
          <a:p>
            <a:r>
              <a:rPr lang="en-US" altLang="en-US" sz="2800" i="1"/>
              <a:t>Serialisability</a:t>
            </a:r>
            <a:r>
              <a:rPr lang="en-US" altLang="en-US" sz="2800"/>
              <a:t> theory attempts to determine the 'correctness' of the schedules.</a:t>
            </a:r>
          </a:p>
          <a:p>
            <a:r>
              <a:rPr lang="en-US" altLang="en-US" sz="2800"/>
              <a:t>A schedule S of n transactions is serialisable if it is equivalent to some serial schedule of the same n transactions.</a:t>
            </a:r>
          </a:p>
        </p:txBody>
      </p:sp>
    </p:spTree>
    <p:extLst>
      <p:ext uri="{BB962C8B-B14F-4D97-AF65-F5344CB8AC3E}">
        <p14:creationId xmlns:p14="http://schemas.microsoft.com/office/powerpoint/2010/main" val="93442249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3253" name="Object 1029">
            <a:extLst>
              <a:ext uri="{FF2B5EF4-FFF2-40B4-BE49-F238E27FC236}">
                <a16:creationId xmlns:a16="http://schemas.microsoft.com/office/drawing/2014/main" id="{96A19FDE-41C2-4FB4-98B0-652F0B1EF4E4}"/>
              </a:ext>
            </a:extLst>
          </p:cNvPr>
          <p:cNvGraphicFramePr>
            <a:graphicFrameLocks noChangeAspect="1"/>
          </p:cNvGraphicFramePr>
          <p:nvPr>
            <p:extLst>
              <p:ext uri="{D42A27DB-BD31-4B8C-83A1-F6EECF244321}">
                <p14:modId xmlns:p14="http://schemas.microsoft.com/office/powerpoint/2010/main" val="227419892"/>
              </p:ext>
            </p:extLst>
          </p:nvPr>
        </p:nvGraphicFramePr>
        <p:xfrm>
          <a:off x="1679168" y="1676400"/>
          <a:ext cx="4268787" cy="3065462"/>
        </p:xfrm>
        <a:graphic>
          <a:graphicData uri="http://schemas.openxmlformats.org/presentationml/2006/ole">
            <mc:AlternateContent xmlns:mc="http://schemas.openxmlformats.org/markup-compatibility/2006">
              <mc:Choice xmlns:v="urn:schemas-microsoft-com:vml" Requires="v">
                <p:oleObj spid="_x0000_s5128" name="Document" r:id="rId3" imgW="4117680" imgH="3038760" progId="Word.Document.8">
                  <p:embed/>
                </p:oleObj>
              </mc:Choice>
              <mc:Fallback>
                <p:oleObj name="Document" r:id="rId3" imgW="4117680" imgH="3038760" progId="Word.Document.8">
                  <p:embed/>
                  <p:pic>
                    <p:nvPicPr>
                      <p:cNvPr id="53253" name="Object 1029">
                        <a:extLst>
                          <a:ext uri="{FF2B5EF4-FFF2-40B4-BE49-F238E27FC236}">
                            <a16:creationId xmlns:a16="http://schemas.microsoft.com/office/drawing/2014/main" id="{96A19FDE-41C2-4FB4-98B0-652F0B1EF4E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679168" y="1676400"/>
                        <a:ext cx="4268787" cy="3065462"/>
                      </a:xfrm>
                      <a:prstGeom prst="rect">
                        <a:avLst/>
                      </a:prstGeom>
                      <a:solidFill>
                        <a:schemeClr val="bg1"/>
                      </a:solidFill>
                      <a:ln>
                        <a:noFill/>
                      </a:ln>
                      <a:effectLst/>
                    </p:spPr>
                  </p:pic>
                </p:oleObj>
              </mc:Fallback>
            </mc:AlternateContent>
          </a:graphicData>
        </a:graphic>
      </p:graphicFrame>
      <p:graphicFrame>
        <p:nvGraphicFramePr>
          <p:cNvPr id="53254" name="Object 1030">
            <a:extLst>
              <a:ext uri="{FF2B5EF4-FFF2-40B4-BE49-F238E27FC236}">
                <a16:creationId xmlns:a16="http://schemas.microsoft.com/office/drawing/2014/main" id="{C6347092-3DA0-4621-97A6-2980128EDA21}"/>
              </a:ext>
            </a:extLst>
          </p:cNvPr>
          <p:cNvGraphicFramePr>
            <a:graphicFrameLocks noChangeAspect="1"/>
          </p:cNvGraphicFramePr>
          <p:nvPr>
            <p:extLst>
              <p:ext uri="{D42A27DB-BD31-4B8C-83A1-F6EECF244321}">
                <p14:modId xmlns:p14="http://schemas.microsoft.com/office/powerpoint/2010/main" val="3427487312"/>
              </p:ext>
            </p:extLst>
          </p:nvPr>
        </p:nvGraphicFramePr>
        <p:xfrm>
          <a:off x="6324600" y="1716087"/>
          <a:ext cx="4379912" cy="2986088"/>
        </p:xfrm>
        <a:graphic>
          <a:graphicData uri="http://schemas.openxmlformats.org/presentationml/2006/ole">
            <mc:AlternateContent xmlns:mc="http://schemas.openxmlformats.org/markup-compatibility/2006">
              <mc:Choice xmlns:v="urn:schemas-microsoft-com:vml" Requires="v">
                <p:oleObj spid="_x0000_s5129" name="Document" r:id="rId5" imgW="4477680" imgH="3038760" progId="Word.Document.8">
                  <p:embed/>
                </p:oleObj>
              </mc:Choice>
              <mc:Fallback>
                <p:oleObj name="Document" r:id="rId5" imgW="4477680" imgH="3038760" progId="Word.Document.8">
                  <p:embed/>
                  <p:pic>
                    <p:nvPicPr>
                      <p:cNvPr id="53254" name="Object 1030">
                        <a:extLst>
                          <a:ext uri="{FF2B5EF4-FFF2-40B4-BE49-F238E27FC236}">
                            <a16:creationId xmlns:a16="http://schemas.microsoft.com/office/drawing/2014/main" id="{C6347092-3DA0-4621-97A6-2980128EDA21}"/>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24600" y="1716087"/>
                        <a:ext cx="4379912" cy="2986088"/>
                      </a:xfrm>
                      <a:prstGeom prst="rect">
                        <a:avLst/>
                      </a:prstGeom>
                      <a:solidFill>
                        <a:schemeClr val="bg1"/>
                      </a:solidFill>
                      <a:ln>
                        <a:noFill/>
                      </a:ln>
                      <a:effectLst/>
                    </p:spPr>
                  </p:pic>
                </p:oleObj>
              </mc:Fallback>
            </mc:AlternateContent>
          </a:graphicData>
        </a:graphic>
      </p:graphicFrame>
      <p:sp>
        <p:nvSpPr>
          <p:cNvPr id="53255" name="Rectangle 1031">
            <a:extLst>
              <a:ext uri="{FF2B5EF4-FFF2-40B4-BE49-F238E27FC236}">
                <a16:creationId xmlns:a16="http://schemas.microsoft.com/office/drawing/2014/main" id="{045E6C26-9A8D-424B-9563-D5EE0D5BEFED}"/>
              </a:ext>
            </a:extLst>
          </p:cNvPr>
          <p:cNvSpPr>
            <a:spLocks noChangeArrowheads="1"/>
          </p:cNvSpPr>
          <p:nvPr/>
        </p:nvSpPr>
        <p:spPr bwMode="auto">
          <a:xfrm>
            <a:off x="6324600" y="1066800"/>
            <a:ext cx="2362200" cy="381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0" hangingPunct="0"/>
            <a:r>
              <a:rPr lang="en-US" altLang="en-US" dirty="0">
                <a:latin typeface="Tahoma" panose="020B0604030504040204" pitchFamily="34" charset="0"/>
                <a:ea typeface="Tahoma" panose="020B0604030504040204" pitchFamily="34" charset="0"/>
                <a:cs typeface="Tahoma" panose="020B0604030504040204" pitchFamily="34" charset="0"/>
              </a:rPr>
              <a:t>Schedule</a:t>
            </a:r>
            <a:r>
              <a:rPr lang="en-US" altLang="en-US" dirty="0">
                <a:latin typeface="Times New Roman" panose="02020603050405020304" pitchFamily="18" charset="0"/>
              </a:rPr>
              <a:t> B</a:t>
            </a:r>
          </a:p>
        </p:txBody>
      </p:sp>
      <p:sp>
        <p:nvSpPr>
          <p:cNvPr id="53256" name="Rectangle 1032">
            <a:extLst>
              <a:ext uri="{FF2B5EF4-FFF2-40B4-BE49-F238E27FC236}">
                <a16:creationId xmlns:a16="http://schemas.microsoft.com/office/drawing/2014/main" id="{6261FD3C-47C5-4106-9650-ABD6F13D7F37}"/>
              </a:ext>
            </a:extLst>
          </p:cNvPr>
          <p:cNvSpPr>
            <a:spLocks noGrp="1" noChangeArrowheads="1"/>
          </p:cNvSpPr>
          <p:nvPr>
            <p:ph type="title" idx="4294967295"/>
          </p:nvPr>
        </p:nvSpPr>
        <p:spPr>
          <a:xfrm>
            <a:off x="0" y="274638"/>
            <a:ext cx="10972800" cy="381000"/>
          </a:xfrm>
        </p:spPr>
        <p:txBody>
          <a:bodyPr/>
          <a:lstStyle/>
          <a:p>
            <a:r>
              <a:rPr lang="en-US" altLang="en-US" dirty="0"/>
              <a:t>Example of Serial Schedules</a:t>
            </a:r>
          </a:p>
        </p:txBody>
      </p:sp>
      <p:sp>
        <p:nvSpPr>
          <p:cNvPr id="53257" name="Rectangle 1033">
            <a:extLst>
              <a:ext uri="{FF2B5EF4-FFF2-40B4-BE49-F238E27FC236}">
                <a16:creationId xmlns:a16="http://schemas.microsoft.com/office/drawing/2014/main" id="{0C7A3ED8-6D04-4811-9314-D675B0168B98}"/>
              </a:ext>
            </a:extLst>
          </p:cNvPr>
          <p:cNvSpPr>
            <a:spLocks noGrp="1" noChangeArrowheads="1"/>
          </p:cNvSpPr>
          <p:nvPr>
            <p:ph type="body" idx="4294967295"/>
          </p:nvPr>
        </p:nvSpPr>
        <p:spPr>
          <a:xfrm>
            <a:off x="1674813" y="941388"/>
            <a:ext cx="2286000" cy="566738"/>
          </a:xfrm>
        </p:spPr>
        <p:txBody>
          <a:bodyPr/>
          <a:lstStyle/>
          <a:p>
            <a:r>
              <a:rPr lang="en-US" altLang="en-US" sz="1800" dirty="0">
                <a:latin typeface="Tahoma" panose="020B0604030504040204" pitchFamily="34" charset="0"/>
                <a:ea typeface="Tahoma" panose="020B0604030504040204" pitchFamily="34" charset="0"/>
                <a:cs typeface="Tahoma" panose="020B0604030504040204" pitchFamily="34" charset="0"/>
              </a:rPr>
              <a:t>Schedule A</a:t>
            </a:r>
          </a:p>
        </p:txBody>
      </p:sp>
    </p:spTree>
    <p:extLst>
      <p:ext uri="{BB962C8B-B14F-4D97-AF65-F5344CB8AC3E}">
        <p14:creationId xmlns:p14="http://schemas.microsoft.com/office/powerpoint/2010/main" val="363732860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2229" name="Object 2053">
            <a:extLst>
              <a:ext uri="{FF2B5EF4-FFF2-40B4-BE49-F238E27FC236}">
                <a16:creationId xmlns:a16="http://schemas.microsoft.com/office/drawing/2014/main" id="{DCFD7BA5-247A-4F3F-9959-FDA4297F328D}"/>
              </a:ext>
            </a:extLst>
          </p:cNvPr>
          <p:cNvGraphicFramePr>
            <a:graphicFrameLocks noChangeAspect="1"/>
          </p:cNvGraphicFramePr>
          <p:nvPr>
            <p:extLst>
              <p:ext uri="{D42A27DB-BD31-4B8C-83A1-F6EECF244321}">
                <p14:modId xmlns:p14="http://schemas.microsoft.com/office/powerpoint/2010/main" val="1985932981"/>
              </p:ext>
            </p:extLst>
          </p:nvPr>
        </p:nvGraphicFramePr>
        <p:xfrm>
          <a:off x="2184151" y="1879600"/>
          <a:ext cx="4122737" cy="3098800"/>
        </p:xfrm>
        <a:graphic>
          <a:graphicData uri="http://schemas.openxmlformats.org/presentationml/2006/ole">
            <mc:AlternateContent xmlns:mc="http://schemas.openxmlformats.org/markup-compatibility/2006">
              <mc:Choice xmlns:v="urn:schemas-microsoft-com:vml" Requires="v">
                <p:oleObj spid="_x0000_s6150" name="Document" r:id="rId3" imgW="4213800" imgH="3145680" progId="Word.Document.8">
                  <p:embed/>
                </p:oleObj>
              </mc:Choice>
              <mc:Fallback>
                <p:oleObj name="Document" r:id="rId3" imgW="4213800" imgH="3145680" progId="Word.Document.8">
                  <p:embed/>
                  <p:pic>
                    <p:nvPicPr>
                      <p:cNvPr id="52229" name="Object 2053">
                        <a:extLst>
                          <a:ext uri="{FF2B5EF4-FFF2-40B4-BE49-F238E27FC236}">
                            <a16:creationId xmlns:a16="http://schemas.microsoft.com/office/drawing/2014/main" id="{DCFD7BA5-247A-4F3F-9959-FDA4297F328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84151" y="1879600"/>
                        <a:ext cx="4122737" cy="3098800"/>
                      </a:xfrm>
                      <a:prstGeom prst="rect">
                        <a:avLst/>
                      </a:prstGeom>
                      <a:solidFill>
                        <a:schemeClr val="bg1"/>
                      </a:solidFill>
                      <a:ln>
                        <a:noFill/>
                      </a:ln>
                      <a:effectLst/>
                    </p:spPr>
                  </p:pic>
                </p:oleObj>
              </mc:Fallback>
            </mc:AlternateContent>
          </a:graphicData>
        </a:graphic>
      </p:graphicFrame>
      <p:graphicFrame>
        <p:nvGraphicFramePr>
          <p:cNvPr id="52230" name="Object 2054">
            <a:extLst>
              <a:ext uri="{FF2B5EF4-FFF2-40B4-BE49-F238E27FC236}">
                <a16:creationId xmlns:a16="http://schemas.microsoft.com/office/drawing/2014/main" id="{8BFD5594-581E-4B6B-8D3E-EB58B159A09B}"/>
              </a:ext>
            </a:extLst>
          </p:cNvPr>
          <p:cNvGraphicFramePr>
            <a:graphicFrameLocks noChangeAspect="1"/>
          </p:cNvGraphicFramePr>
          <p:nvPr>
            <p:extLst>
              <p:ext uri="{D42A27DB-BD31-4B8C-83A1-F6EECF244321}">
                <p14:modId xmlns:p14="http://schemas.microsoft.com/office/powerpoint/2010/main" val="2975000222"/>
              </p:ext>
            </p:extLst>
          </p:nvPr>
        </p:nvGraphicFramePr>
        <p:xfrm>
          <a:off x="6858000" y="1857375"/>
          <a:ext cx="4022725" cy="3143250"/>
        </p:xfrm>
        <a:graphic>
          <a:graphicData uri="http://schemas.openxmlformats.org/presentationml/2006/ole">
            <mc:AlternateContent xmlns:mc="http://schemas.openxmlformats.org/markup-compatibility/2006">
              <mc:Choice xmlns:v="urn:schemas-microsoft-com:vml" Requires="v">
                <p:oleObj spid="_x0000_s6151" name="Document" r:id="rId5" imgW="4108680" imgH="3153240" progId="Word.Document.8">
                  <p:embed/>
                </p:oleObj>
              </mc:Choice>
              <mc:Fallback>
                <p:oleObj name="Document" r:id="rId5" imgW="4108680" imgH="3153240" progId="Word.Document.8">
                  <p:embed/>
                  <p:pic>
                    <p:nvPicPr>
                      <p:cNvPr id="52230" name="Object 2054">
                        <a:extLst>
                          <a:ext uri="{FF2B5EF4-FFF2-40B4-BE49-F238E27FC236}">
                            <a16:creationId xmlns:a16="http://schemas.microsoft.com/office/drawing/2014/main" id="{8BFD5594-581E-4B6B-8D3E-EB58B159A09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858000" y="1857375"/>
                        <a:ext cx="4022725" cy="3143250"/>
                      </a:xfrm>
                      <a:prstGeom prst="rect">
                        <a:avLst/>
                      </a:prstGeom>
                      <a:solidFill>
                        <a:schemeClr val="bg1"/>
                      </a:solidFill>
                      <a:ln>
                        <a:noFill/>
                      </a:ln>
                      <a:effectLst/>
                    </p:spPr>
                  </p:pic>
                </p:oleObj>
              </mc:Fallback>
            </mc:AlternateContent>
          </a:graphicData>
        </a:graphic>
      </p:graphicFrame>
      <p:sp>
        <p:nvSpPr>
          <p:cNvPr id="52232" name="Rectangle 2056">
            <a:extLst>
              <a:ext uri="{FF2B5EF4-FFF2-40B4-BE49-F238E27FC236}">
                <a16:creationId xmlns:a16="http://schemas.microsoft.com/office/drawing/2014/main" id="{2DC46A5A-F5A4-453E-9D82-A889981BADC1}"/>
              </a:ext>
            </a:extLst>
          </p:cNvPr>
          <p:cNvSpPr>
            <a:spLocks noGrp="1" noChangeArrowheads="1"/>
          </p:cNvSpPr>
          <p:nvPr>
            <p:ph type="title"/>
          </p:nvPr>
        </p:nvSpPr>
        <p:spPr/>
        <p:txBody>
          <a:bodyPr/>
          <a:lstStyle/>
          <a:p>
            <a:r>
              <a:rPr lang="en-US" altLang="en-US"/>
              <a:t>Example of Non-serial Schedules</a:t>
            </a:r>
          </a:p>
        </p:txBody>
      </p:sp>
      <p:sp>
        <p:nvSpPr>
          <p:cNvPr id="52233" name="Rectangle 2057">
            <a:extLst>
              <a:ext uri="{FF2B5EF4-FFF2-40B4-BE49-F238E27FC236}">
                <a16:creationId xmlns:a16="http://schemas.microsoft.com/office/drawing/2014/main" id="{AA5EDB27-C282-4059-8BB4-790FF38275A7}"/>
              </a:ext>
            </a:extLst>
          </p:cNvPr>
          <p:cNvSpPr>
            <a:spLocks noGrp="1" noChangeArrowheads="1"/>
          </p:cNvSpPr>
          <p:nvPr>
            <p:ph type="body" idx="1"/>
          </p:nvPr>
        </p:nvSpPr>
        <p:spPr>
          <a:xfrm>
            <a:off x="2537175" y="1290638"/>
            <a:ext cx="2514600" cy="566737"/>
          </a:xfrm>
        </p:spPr>
        <p:txBody>
          <a:bodyPr/>
          <a:lstStyle/>
          <a:p>
            <a:r>
              <a:rPr lang="en-US" altLang="en-US" sz="1800" dirty="0"/>
              <a:t>Schedule C</a:t>
            </a:r>
          </a:p>
        </p:txBody>
      </p:sp>
      <p:sp>
        <p:nvSpPr>
          <p:cNvPr id="52234" name="Rectangle 2058">
            <a:extLst>
              <a:ext uri="{FF2B5EF4-FFF2-40B4-BE49-F238E27FC236}">
                <a16:creationId xmlns:a16="http://schemas.microsoft.com/office/drawing/2014/main" id="{288B44A6-10BE-4621-98BE-B6DAB77E7C05}"/>
              </a:ext>
            </a:extLst>
          </p:cNvPr>
          <p:cNvSpPr>
            <a:spLocks noChangeArrowheads="1"/>
          </p:cNvSpPr>
          <p:nvPr/>
        </p:nvSpPr>
        <p:spPr bwMode="auto">
          <a:xfrm>
            <a:off x="6858000" y="1219200"/>
            <a:ext cx="2514600" cy="6096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0" hangingPunct="0"/>
            <a:r>
              <a:rPr lang="en-US" altLang="en-US">
                <a:latin typeface="Times New Roman" panose="02020603050405020304" pitchFamily="18" charset="0"/>
              </a:rPr>
              <a:t>Schedule D</a:t>
            </a:r>
          </a:p>
        </p:txBody>
      </p:sp>
      <p:sp>
        <p:nvSpPr>
          <p:cNvPr id="52235" name="Text Box 2059">
            <a:extLst>
              <a:ext uri="{FF2B5EF4-FFF2-40B4-BE49-F238E27FC236}">
                <a16:creationId xmlns:a16="http://schemas.microsoft.com/office/drawing/2014/main" id="{0144E754-44F7-4063-AFD9-D7DC76135C4E}"/>
              </a:ext>
            </a:extLst>
          </p:cNvPr>
          <p:cNvSpPr txBox="1">
            <a:spLocks noChangeArrowheads="1"/>
          </p:cNvSpPr>
          <p:nvPr/>
        </p:nvSpPr>
        <p:spPr bwMode="auto">
          <a:xfrm>
            <a:off x="2514600" y="5257800"/>
            <a:ext cx="7620000" cy="923330"/>
          </a:xfrm>
          <a:prstGeom prst="rect">
            <a:avLst/>
          </a:prstGeom>
          <a:solidFill>
            <a:schemeClr val="bg1"/>
          </a:solidFill>
          <a:ln w="12700">
            <a:solidFill>
              <a:schemeClr val="tx1"/>
            </a:solidFill>
            <a:miter lim="800000"/>
            <a:headEnd/>
            <a:tailEnd/>
          </a:ln>
          <a:effectLst/>
        </p:spPr>
        <p:txBody>
          <a:bodyPr>
            <a:spAutoFit/>
          </a:bodyPr>
          <a:lstStyle/>
          <a:p>
            <a:pPr algn="ctr" eaLnBrk="0" hangingPunct="0"/>
            <a:r>
              <a:rPr lang="en-US" altLang="en-US">
                <a:latin typeface="Arial" panose="020B0604020202020204" pitchFamily="34" charset="0"/>
              </a:rPr>
              <a:t>We have to figure out whether a schedule is equivalent to a serial schedule</a:t>
            </a:r>
          </a:p>
          <a:p>
            <a:pPr algn="ctr" eaLnBrk="0" hangingPunct="0"/>
            <a:r>
              <a:rPr lang="en-US" altLang="en-US">
                <a:latin typeface="Arial" panose="020B0604020202020204" pitchFamily="34" charset="0"/>
              </a:rPr>
              <a:t>i.e. the reads and writes are in the right order</a:t>
            </a:r>
          </a:p>
        </p:txBody>
      </p:sp>
    </p:spTree>
    <p:extLst>
      <p:ext uri="{BB962C8B-B14F-4D97-AF65-F5344CB8AC3E}">
        <p14:creationId xmlns:p14="http://schemas.microsoft.com/office/powerpoint/2010/main" val="403406273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8" name="Rectangle 2052">
            <a:extLst>
              <a:ext uri="{FF2B5EF4-FFF2-40B4-BE49-F238E27FC236}">
                <a16:creationId xmlns:a16="http://schemas.microsoft.com/office/drawing/2014/main" id="{3F0F9EA2-13AA-4E38-83F3-22FA25BF3F95}"/>
              </a:ext>
            </a:extLst>
          </p:cNvPr>
          <p:cNvSpPr>
            <a:spLocks noGrp="1" noChangeArrowheads="1"/>
          </p:cNvSpPr>
          <p:nvPr>
            <p:ph type="title"/>
          </p:nvPr>
        </p:nvSpPr>
        <p:spPr>
          <a:xfrm>
            <a:off x="407368" y="323850"/>
            <a:ext cx="11377264" cy="590550"/>
          </a:xfrm>
        </p:spPr>
        <p:txBody>
          <a:bodyPr/>
          <a:lstStyle/>
          <a:p>
            <a:r>
              <a:rPr lang="en-US" altLang="en-US" dirty="0"/>
              <a:t>Precedence graphs </a:t>
            </a:r>
            <a:r>
              <a:rPr lang="en-US" altLang="en-US" sz="2400" dirty="0"/>
              <a:t>(assuming read X before write X)</a:t>
            </a:r>
            <a:endParaRPr lang="en-US" altLang="en-US" dirty="0"/>
          </a:p>
        </p:txBody>
      </p:sp>
      <p:graphicFrame>
        <p:nvGraphicFramePr>
          <p:cNvPr id="47111" name="Object 2055">
            <a:extLst>
              <a:ext uri="{FF2B5EF4-FFF2-40B4-BE49-F238E27FC236}">
                <a16:creationId xmlns:a16="http://schemas.microsoft.com/office/drawing/2014/main" id="{6DF28E03-715D-4F6E-B2E8-EE520B769C5F}"/>
              </a:ext>
            </a:extLst>
          </p:cNvPr>
          <p:cNvGraphicFramePr>
            <a:graphicFrameLocks noChangeAspect="1"/>
          </p:cNvGraphicFramePr>
          <p:nvPr>
            <p:extLst>
              <p:ext uri="{D42A27DB-BD31-4B8C-83A1-F6EECF244321}">
                <p14:modId xmlns:p14="http://schemas.microsoft.com/office/powerpoint/2010/main" val="3699663668"/>
              </p:ext>
            </p:extLst>
          </p:nvPr>
        </p:nvGraphicFramePr>
        <p:xfrm>
          <a:off x="2357627" y="1229978"/>
          <a:ext cx="3505200" cy="2516188"/>
        </p:xfrm>
        <a:graphic>
          <a:graphicData uri="http://schemas.openxmlformats.org/presentationml/2006/ole">
            <mc:AlternateContent xmlns:mc="http://schemas.openxmlformats.org/markup-compatibility/2006">
              <mc:Choice xmlns:v="urn:schemas-microsoft-com:vml" Requires="v">
                <p:oleObj spid="_x0000_s7178" name="Document" r:id="rId3" imgW="4117680" imgH="3038760" progId="Word.Document.8">
                  <p:embed/>
                </p:oleObj>
              </mc:Choice>
              <mc:Fallback>
                <p:oleObj name="Document" r:id="rId3" imgW="4117680" imgH="3038760" progId="Word.Document.8">
                  <p:embed/>
                  <p:pic>
                    <p:nvPicPr>
                      <p:cNvPr id="47111" name="Object 2055">
                        <a:extLst>
                          <a:ext uri="{FF2B5EF4-FFF2-40B4-BE49-F238E27FC236}">
                            <a16:creationId xmlns:a16="http://schemas.microsoft.com/office/drawing/2014/main" id="{6DF28E03-715D-4F6E-B2E8-EE520B769C5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357627" y="1229978"/>
                        <a:ext cx="3505200" cy="2516188"/>
                      </a:xfrm>
                      <a:prstGeom prst="rect">
                        <a:avLst/>
                      </a:prstGeom>
                      <a:solidFill>
                        <a:schemeClr val="bg1"/>
                      </a:solidFill>
                      <a:ln>
                        <a:noFill/>
                      </a:ln>
                      <a:effectLst/>
                    </p:spPr>
                  </p:pic>
                </p:oleObj>
              </mc:Fallback>
            </mc:AlternateContent>
          </a:graphicData>
        </a:graphic>
      </p:graphicFrame>
      <p:sp>
        <p:nvSpPr>
          <p:cNvPr id="47114" name="Freeform 2058">
            <a:extLst>
              <a:ext uri="{FF2B5EF4-FFF2-40B4-BE49-F238E27FC236}">
                <a16:creationId xmlns:a16="http://schemas.microsoft.com/office/drawing/2014/main" id="{B0B69192-C3BE-4A77-AE61-227958762E0F}"/>
              </a:ext>
            </a:extLst>
          </p:cNvPr>
          <p:cNvSpPr>
            <a:spLocks/>
          </p:cNvSpPr>
          <p:nvPr/>
        </p:nvSpPr>
        <p:spPr bwMode="auto">
          <a:xfrm>
            <a:off x="3848100" y="2019300"/>
            <a:ext cx="762000" cy="838200"/>
          </a:xfrm>
          <a:custGeom>
            <a:avLst/>
            <a:gdLst>
              <a:gd name="T0" fmla="*/ 0 w 528"/>
              <a:gd name="T1" fmla="*/ 40 h 568"/>
              <a:gd name="T2" fmla="*/ 288 w 528"/>
              <a:gd name="T3" fmla="*/ 88 h 568"/>
              <a:gd name="T4" fmla="*/ 528 w 528"/>
              <a:gd name="T5" fmla="*/ 568 h 568"/>
            </a:gdLst>
            <a:ahLst/>
            <a:cxnLst>
              <a:cxn ang="0">
                <a:pos x="T0" y="T1"/>
              </a:cxn>
              <a:cxn ang="0">
                <a:pos x="T2" y="T3"/>
              </a:cxn>
              <a:cxn ang="0">
                <a:pos x="T4" y="T5"/>
              </a:cxn>
            </a:cxnLst>
            <a:rect l="0" t="0" r="r" b="b"/>
            <a:pathLst>
              <a:path w="528" h="568">
                <a:moveTo>
                  <a:pt x="0" y="40"/>
                </a:moveTo>
                <a:cubicBezTo>
                  <a:pt x="100" y="20"/>
                  <a:pt x="200" y="0"/>
                  <a:pt x="288" y="88"/>
                </a:cubicBezTo>
                <a:cubicBezTo>
                  <a:pt x="376" y="176"/>
                  <a:pt x="488" y="488"/>
                  <a:pt x="528" y="568"/>
                </a:cubicBezTo>
              </a:path>
            </a:pathLst>
          </a:custGeom>
          <a:noFill/>
          <a:ln w="38100"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47116" name="Object 2060">
            <a:extLst>
              <a:ext uri="{FF2B5EF4-FFF2-40B4-BE49-F238E27FC236}">
                <a16:creationId xmlns:a16="http://schemas.microsoft.com/office/drawing/2014/main" id="{9BBCC61B-0CA6-41BE-A687-1E5353C5EC92}"/>
              </a:ext>
            </a:extLst>
          </p:cNvPr>
          <p:cNvGraphicFramePr>
            <a:graphicFrameLocks noChangeAspect="1"/>
          </p:cNvGraphicFramePr>
          <p:nvPr>
            <p:extLst>
              <p:ext uri="{D42A27DB-BD31-4B8C-83A1-F6EECF244321}">
                <p14:modId xmlns:p14="http://schemas.microsoft.com/office/powerpoint/2010/main" val="4025473804"/>
              </p:ext>
            </p:extLst>
          </p:nvPr>
        </p:nvGraphicFramePr>
        <p:xfrm>
          <a:off x="6324600" y="1219200"/>
          <a:ext cx="3733800" cy="2546350"/>
        </p:xfrm>
        <a:graphic>
          <a:graphicData uri="http://schemas.openxmlformats.org/presentationml/2006/ole">
            <mc:AlternateContent xmlns:mc="http://schemas.openxmlformats.org/markup-compatibility/2006">
              <mc:Choice xmlns:v="urn:schemas-microsoft-com:vml" Requires="v">
                <p:oleObj spid="_x0000_s7179" name="Document" r:id="rId5" imgW="4477680" imgH="3038760" progId="Word.Document.8">
                  <p:embed/>
                </p:oleObj>
              </mc:Choice>
              <mc:Fallback>
                <p:oleObj name="Document" r:id="rId5" imgW="4477680" imgH="3038760" progId="Word.Document.8">
                  <p:embed/>
                  <p:pic>
                    <p:nvPicPr>
                      <p:cNvPr id="47116" name="Object 2060">
                        <a:extLst>
                          <a:ext uri="{FF2B5EF4-FFF2-40B4-BE49-F238E27FC236}">
                            <a16:creationId xmlns:a16="http://schemas.microsoft.com/office/drawing/2014/main" id="{9BBCC61B-0CA6-41BE-A687-1E5353C5EC92}"/>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24600" y="1219200"/>
                        <a:ext cx="3733800" cy="2546350"/>
                      </a:xfrm>
                      <a:prstGeom prst="rect">
                        <a:avLst/>
                      </a:prstGeom>
                      <a:solidFill>
                        <a:schemeClr val="bg1"/>
                      </a:solidFill>
                      <a:ln>
                        <a:noFill/>
                      </a:ln>
                      <a:effectLst/>
                    </p:spPr>
                  </p:pic>
                </p:oleObj>
              </mc:Fallback>
            </mc:AlternateContent>
          </a:graphicData>
        </a:graphic>
      </p:graphicFrame>
      <p:sp>
        <p:nvSpPr>
          <p:cNvPr id="47117" name="Freeform 2061">
            <a:extLst>
              <a:ext uri="{FF2B5EF4-FFF2-40B4-BE49-F238E27FC236}">
                <a16:creationId xmlns:a16="http://schemas.microsoft.com/office/drawing/2014/main" id="{BE1FE0A9-CAF2-4990-A80C-843932A832CE}"/>
              </a:ext>
            </a:extLst>
          </p:cNvPr>
          <p:cNvSpPr>
            <a:spLocks/>
          </p:cNvSpPr>
          <p:nvPr/>
        </p:nvSpPr>
        <p:spPr bwMode="auto">
          <a:xfrm>
            <a:off x="7086600" y="1879600"/>
            <a:ext cx="914400" cy="330200"/>
          </a:xfrm>
          <a:custGeom>
            <a:avLst/>
            <a:gdLst>
              <a:gd name="T0" fmla="*/ 576 w 576"/>
              <a:gd name="T1" fmla="*/ 112 h 208"/>
              <a:gd name="T2" fmla="*/ 192 w 576"/>
              <a:gd name="T3" fmla="*/ 16 h 208"/>
              <a:gd name="T4" fmla="*/ 0 w 576"/>
              <a:gd name="T5" fmla="*/ 208 h 208"/>
            </a:gdLst>
            <a:ahLst/>
            <a:cxnLst>
              <a:cxn ang="0">
                <a:pos x="T0" y="T1"/>
              </a:cxn>
              <a:cxn ang="0">
                <a:pos x="T2" y="T3"/>
              </a:cxn>
              <a:cxn ang="0">
                <a:pos x="T4" y="T5"/>
              </a:cxn>
            </a:cxnLst>
            <a:rect l="0" t="0" r="r" b="b"/>
            <a:pathLst>
              <a:path w="576" h="208">
                <a:moveTo>
                  <a:pt x="576" y="112"/>
                </a:moveTo>
                <a:cubicBezTo>
                  <a:pt x="432" y="56"/>
                  <a:pt x="288" y="0"/>
                  <a:pt x="192" y="16"/>
                </a:cubicBezTo>
                <a:cubicBezTo>
                  <a:pt x="96" y="32"/>
                  <a:pt x="48" y="120"/>
                  <a:pt x="0" y="208"/>
                </a:cubicBezTo>
              </a:path>
            </a:pathLst>
          </a:custGeom>
          <a:noFill/>
          <a:ln w="38100"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aphicFrame>
        <p:nvGraphicFramePr>
          <p:cNvPr id="47118" name="Object 2062">
            <a:extLst>
              <a:ext uri="{FF2B5EF4-FFF2-40B4-BE49-F238E27FC236}">
                <a16:creationId xmlns:a16="http://schemas.microsoft.com/office/drawing/2014/main" id="{961EC8AC-6B0F-49FD-8DBA-0496ECBBBA06}"/>
              </a:ext>
            </a:extLst>
          </p:cNvPr>
          <p:cNvGraphicFramePr>
            <a:graphicFrameLocks noChangeAspect="1"/>
          </p:cNvGraphicFramePr>
          <p:nvPr>
            <p:extLst>
              <p:ext uri="{D42A27DB-BD31-4B8C-83A1-F6EECF244321}">
                <p14:modId xmlns:p14="http://schemas.microsoft.com/office/powerpoint/2010/main" val="1017686599"/>
              </p:ext>
            </p:extLst>
          </p:nvPr>
        </p:nvGraphicFramePr>
        <p:xfrm>
          <a:off x="2362200" y="3810000"/>
          <a:ext cx="3733800" cy="2806700"/>
        </p:xfrm>
        <a:graphic>
          <a:graphicData uri="http://schemas.openxmlformats.org/presentationml/2006/ole">
            <mc:AlternateContent xmlns:mc="http://schemas.openxmlformats.org/markup-compatibility/2006">
              <mc:Choice xmlns:v="urn:schemas-microsoft-com:vml" Requires="v">
                <p:oleObj spid="_x0000_s7180" name="Document" r:id="rId7" imgW="4213800" imgH="3145680" progId="Word.Document.8">
                  <p:embed/>
                </p:oleObj>
              </mc:Choice>
              <mc:Fallback>
                <p:oleObj name="Document" r:id="rId7" imgW="4213800" imgH="3145680" progId="Word.Document.8">
                  <p:embed/>
                  <p:pic>
                    <p:nvPicPr>
                      <p:cNvPr id="47118" name="Object 2062">
                        <a:extLst>
                          <a:ext uri="{FF2B5EF4-FFF2-40B4-BE49-F238E27FC236}">
                            <a16:creationId xmlns:a16="http://schemas.microsoft.com/office/drawing/2014/main" id="{961EC8AC-6B0F-49FD-8DBA-0496ECBBBA06}"/>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62200" y="3810000"/>
                        <a:ext cx="3733800" cy="2806700"/>
                      </a:xfrm>
                      <a:prstGeom prst="rect">
                        <a:avLst/>
                      </a:prstGeom>
                      <a:solidFill>
                        <a:schemeClr val="bg1"/>
                      </a:solidFill>
                      <a:ln>
                        <a:noFill/>
                      </a:ln>
                      <a:effectLst/>
                    </p:spPr>
                  </p:pic>
                </p:oleObj>
              </mc:Fallback>
            </mc:AlternateContent>
          </a:graphicData>
        </a:graphic>
      </p:graphicFrame>
      <p:graphicFrame>
        <p:nvGraphicFramePr>
          <p:cNvPr id="47119" name="Object 2063">
            <a:extLst>
              <a:ext uri="{FF2B5EF4-FFF2-40B4-BE49-F238E27FC236}">
                <a16:creationId xmlns:a16="http://schemas.microsoft.com/office/drawing/2014/main" id="{74367D82-FFAD-4BEF-BB0D-54245BF67BC3}"/>
              </a:ext>
            </a:extLst>
          </p:cNvPr>
          <p:cNvGraphicFramePr>
            <a:graphicFrameLocks noChangeAspect="1"/>
          </p:cNvGraphicFramePr>
          <p:nvPr>
            <p:extLst>
              <p:ext uri="{D42A27DB-BD31-4B8C-83A1-F6EECF244321}">
                <p14:modId xmlns:p14="http://schemas.microsoft.com/office/powerpoint/2010/main" val="1833261670"/>
              </p:ext>
            </p:extLst>
          </p:nvPr>
        </p:nvGraphicFramePr>
        <p:xfrm>
          <a:off x="6324600" y="3765550"/>
          <a:ext cx="3581400" cy="2798763"/>
        </p:xfrm>
        <a:graphic>
          <a:graphicData uri="http://schemas.openxmlformats.org/presentationml/2006/ole">
            <mc:AlternateContent xmlns:mc="http://schemas.openxmlformats.org/markup-compatibility/2006">
              <mc:Choice xmlns:v="urn:schemas-microsoft-com:vml" Requires="v">
                <p:oleObj spid="_x0000_s7181" name="Document" r:id="rId9" imgW="4108680" imgH="3153240" progId="Word.Document.8">
                  <p:embed/>
                </p:oleObj>
              </mc:Choice>
              <mc:Fallback>
                <p:oleObj name="Document" r:id="rId9" imgW="4108680" imgH="3153240" progId="Word.Document.8">
                  <p:embed/>
                  <p:pic>
                    <p:nvPicPr>
                      <p:cNvPr id="47119" name="Object 2063">
                        <a:extLst>
                          <a:ext uri="{FF2B5EF4-FFF2-40B4-BE49-F238E27FC236}">
                            <a16:creationId xmlns:a16="http://schemas.microsoft.com/office/drawing/2014/main" id="{74367D82-FFAD-4BEF-BB0D-54245BF67BC3}"/>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6324600" y="3765550"/>
                        <a:ext cx="3581400" cy="2798763"/>
                      </a:xfrm>
                      <a:prstGeom prst="rect">
                        <a:avLst/>
                      </a:prstGeom>
                      <a:solidFill>
                        <a:schemeClr val="bg1"/>
                      </a:solidFill>
                      <a:ln>
                        <a:noFill/>
                      </a:ln>
                      <a:effectLst/>
                    </p:spPr>
                  </p:pic>
                </p:oleObj>
              </mc:Fallback>
            </mc:AlternateContent>
          </a:graphicData>
        </a:graphic>
      </p:graphicFrame>
      <p:sp>
        <p:nvSpPr>
          <p:cNvPr id="47120" name="Freeform 2064">
            <a:extLst>
              <a:ext uri="{FF2B5EF4-FFF2-40B4-BE49-F238E27FC236}">
                <a16:creationId xmlns:a16="http://schemas.microsoft.com/office/drawing/2014/main" id="{E9C0EAF2-0301-4479-8EA7-EAD5E6861476}"/>
              </a:ext>
            </a:extLst>
          </p:cNvPr>
          <p:cNvSpPr>
            <a:spLocks/>
          </p:cNvSpPr>
          <p:nvPr/>
        </p:nvSpPr>
        <p:spPr bwMode="auto">
          <a:xfrm>
            <a:off x="7772400" y="4457700"/>
            <a:ext cx="762000" cy="419100"/>
          </a:xfrm>
          <a:custGeom>
            <a:avLst/>
            <a:gdLst>
              <a:gd name="T0" fmla="*/ 0 w 480"/>
              <a:gd name="T1" fmla="*/ 120 h 264"/>
              <a:gd name="T2" fmla="*/ 336 w 480"/>
              <a:gd name="T3" fmla="*/ 24 h 264"/>
              <a:gd name="T4" fmla="*/ 480 w 480"/>
              <a:gd name="T5" fmla="*/ 264 h 264"/>
            </a:gdLst>
            <a:ahLst/>
            <a:cxnLst>
              <a:cxn ang="0">
                <a:pos x="T0" y="T1"/>
              </a:cxn>
              <a:cxn ang="0">
                <a:pos x="T2" y="T3"/>
              </a:cxn>
              <a:cxn ang="0">
                <a:pos x="T4" y="T5"/>
              </a:cxn>
            </a:cxnLst>
            <a:rect l="0" t="0" r="r" b="b"/>
            <a:pathLst>
              <a:path w="480" h="264">
                <a:moveTo>
                  <a:pt x="0" y="120"/>
                </a:moveTo>
                <a:cubicBezTo>
                  <a:pt x="128" y="60"/>
                  <a:pt x="256" y="0"/>
                  <a:pt x="336" y="24"/>
                </a:cubicBezTo>
                <a:cubicBezTo>
                  <a:pt x="416" y="48"/>
                  <a:pt x="448" y="156"/>
                  <a:pt x="480" y="264"/>
                </a:cubicBezTo>
              </a:path>
            </a:pathLst>
          </a:custGeom>
          <a:noFill/>
          <a:ln w="38100"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21" name="Freeform 2065">
            <a:extLst>
              <a:ext uri="{FF2B5EF4-FFF2-40B4-BE49-F238E27FC236}">
                <a16:creationId xmlns:a16="http://schemas.microsoft.com/office/drawing/2014/main" id="{25534E6E-0F80-4BC5-B3AE-0C4493CE4A1C}"/>
              </a:ext>
            </a:extLst>
          </p:cNvPr>
          <p:cNvSpPr>
            <a:spLocks/>
          </p:cNvSpPr>
          <p:nvPr/>
        </p:nvSpPr>
        <p:spPr bwMode="auto">
          <a:xfrm>
            <a:off x="3195827" y="4248150"/>
            <a:ext cx="1828800" cy="838200"/>
          </a:xfrm>
          <a:custGeom>
            <a:avLst/>
            <a:gdLst>
              <a:gd name="T0" fmla="*/ 672 w 672"/>
              <a:gd name="T1" fmla="*/ 88 h 328"/>
              <a:gd name="T2" fmla="*/ 288 w 672"/>
              <a:gd name="T3" fmla="*/ 40 h 328"/>
              <a:gd name="T4" fmla="*/ 0 w 672"/>
              <a:gd name="T5" fmla="*/ 328 h 328"/>
            </a:gdLst>
            <a:ahLst/>
            <a:cxnLst>
              <a:cxn ang="0">
                <a:pos x="T0" y="T1"/>
              </a:cxn>
              <a:cxn ang="0">
                <a:pos x="T2" y="T3"/>
              </a:cxn>
              <a:cxn ang="0">
                <a:pos x="T4" y="T5"/>
              </a:cxn>
            </a:cxnLst>
            <a:rect l="0" t="0" r="r" b="b"/>
            <a:pathLst>
              <a:path w="672" h="328">
                <a:moveTo>
                  <a:pt x="672" y="88"/>
                </a:moveTo>
                <a:cubicBezTo>
                  <a:pt x="536" y="44"/>
                  <a:pt x="400" y="0"/>
                  <a:pt x="288" y="40"/>
                </a:cubicBezTo>
                <a:cubicBezTo>
                  <a:pt x="176" y="80"/>
                  <a:pt x="88" y="204"/>
                  <a:pt x="0" y="328"/>
                </a:cubicBezTo>
              </a:path>
            </a:pathLst>
          </a:custGeom>
          <a:noFill/>
          <a:ln w="38100"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47123" name="Freeform 2067">
            <a:extLst>
              <a:ext uri="{FF2B5EF4-FFF2-40B4-BE49-F238E27FC236}">
                <a16:creationId xmlns:a16="http://schemas.microsoft.com/office/drawing/2014/main" id="{727FB6AA-A0E5-4897-B381-000FB028D2A8}"/>
              </a:ext>
            </a:extLst>
          </p:cNvPr>
          <p:cNvSpPr>
            <a:spLocks/>
          </p:cNvSpPr>
          <p:nvPr/>
        </p:nvSpPr>
        <p:spPr bwMode="auto">
          <a:xfrm>
            <a:off x="3359696" y="5523080"/>
            <a:ext cx="1981200" cy="825500"/>
          </a:xfrm>
          <a:custGeom>
            <a:avLst/>
            <a:gdLst>
              <a:gd name="T0" fmla="*/ 0 w 816"/>
              <a:gd name="T1" fmla="*/ 0 h 568"/>
              <a:gd name="T2" fmla="*/ 240 w 816"/>
              <a:gd name="T3" fmla="*/ 480 h 568"/>
              <a:gd name="T4" fmla="*/ 720 w 816"/>
              <a:gd name="T5" fmla="*/ 528 h 568"/>
              <a:gd name="T6" fmla="*/ 816 w 816"/>
              <a:gd name="T7" fmla="*/ 336 h 568"/>
            </a:gdLst>
            <a:ahLst/>
            <a:cxnLst>
              <a:cxn ang="0">
                <a:pos x="T0" y="T1"/>
              </a:cxn>
              <a:cxn ang="0">
                <a:pos x="T2" y="T3"/>
              </a:cxn>
              <a:cxn ang="0">
                <a:pos x="T4" y="T5"/>
              </a:cxn>
              <a:cxn ang="0">
                <a:pos x="T6" y="T7"/>
              </a:cxn>
            </a:cxnLst>
            <a:rect l="0" t="0" r="r" b="b"/>
            <a:pathLst>
              <a:path w="816" h="568">
                <a:moveTo>
                  <a:pt x="0" y="0"/>
                </a:moveTo>
                <a:cubicBezTo>
                  <a:pt x="60" y="196"/>
                  <a:pt x="120" y="392"/>
                  <a:pt x="240" y="480"/>
                </a:cubicBezTo>
                <a:cubicBezTo>
                  <a:pt x="360" y="568"/>
                  <a:pt x="624" y="552"/>
                  <a:pt x="720" y="528"/>
                </a:cubicBezTo>
                <a:cubicBezTo>
                  <a:pt x="816" y="504"/>
                  <a:pt x="816" y="420"/>
                  <a:pt x="816" y="336"/>
                </a:cubicBezTo>
              </a:path>
            </a:pathLst>
          </a:custGeom>
          <a:noFill/>
          <a:ln w="38100" cap="flat" cmpd="sng">
            <a:solidFill>
              <a:schemeClr val="tx1"/>
            </a:solidFill>
            <a:prstDash val="solid"/>
            <a:round/>
            <a:headEnd type="none" w="med" len="med"/>
            <a:tailEnd type="triangle" w="med" len="me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Tree>
    <p:extLst>
      <p:ext uri="{BB962C8B-B14F-4D97-AF65-F5344CB8AC3E}">
        <p14:creationId xmlns:p14="http://schemas.microsoft.com/office/powerpoint/2010/main" val="201221427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2" name="Rectangle 1028">
            <a:extLst>
              <a:ext uri="{FF2B5EF4-FFF2-40B4-BE49-F238E27FC236}">
                <a16:creationId xmlns:a16="http://schemas.microsoft.com/office/drawing/2014/main" id="{7CF66F16-1583-4457-9325-56796FA21CA6}"/>
              </a:ext>
            </a:extLst>
          </p:cNvPr>
          <p:cNvSpPr>
            <a:spLocks noGrp="1" noChangeArrowheads="1"/>
          </p:cNvSpPr>
          <p:nvPr>
            <p:ph type="title"/>
          </p:nvPr>
        </p:nvSpPr>
        <p:spPr>
          <a:xfrm>
            <a:off x="609600" y="274638"/>
            <a:ext cx="10972800" cy="562074"/>
          </a:xfrm>
        </p:spPr>
        <p:txBody>
          <a:bodyPr/>
          <a:lstStyle/>
          <a:p>
            <a:r>
              <a:rPr lang="en-US" altLang="en-US" dirty="0"/>
              <a:t>View Equivalence and View </a:t>
            </a:r>
            <a:r>
              <a:rPr lang="en-US" altLang="en-US" dirty="0" err="1"/>
              <a:t>Serialisability</a:t>
            </a:r>
            <a:endParaRPr lang="en-US" altLang="en-US" dirty="0"/>
          </a:p>
        </p:txBody>
      </p:sp>
      <p:sp>
        <p:nvSpPr>
          <p:cNvPr id="43013" name="Rectangle 1029">
            <a:extLst>
              <a:ext uri="{FF2B5EF4-FFF2-40B4-BE49-F238E27FC236}">
                <a16:creationId xmlns:a16="http://schemas.microsoft.com/office/drawing/2014/main" id="{19D600A6-BEE1-4F25-A49D-6D99152995A8}"/>
              </a:ext>
            </a:extLst>
          </p:cNvPr>
          <p:cNvSpPr>
            <a:spLocks noGrp="1" noChangeArrowheads="1"/>
          </p:cNvSpPr>
          <p:nvPr>
            <p:ph type="body" idx="1"/>
          </p:nvPr>
        </p:nvSpPr>
        <p:spPr>
          <a:xfrm>
            <a:off x="626731" y="1470484"/>
            <a:ext cx="10972800" cy="3917032"/>
          </a:xfrm>
        </p:spPr>
        <p:txBody>
          <a:bodyPr/>
          <a:lstStyle/>
          <a:p>
            <a:pPr>
              <a:lnSpc>
                <a:spcPct val="90000"/>
              </a:lnSpc>
            </a:pPr>
            <a:r>
              <a:rPr lang="en-US" altLang="en-US" sz="2400" dirty="0"/>
              <a:t>View Equivalence: </a:t>
            </a:r>
          </a:p>
          <a:p>
            <a:pPr lvl="1">
              <a:lnSpc>
                <a:spcPct val="90000"/>
              </a:lnSpc>
            </a:pPr>
            <a:r>
              <a:rPr lang="en-US" altLang="en-US" sz="2400" dirty="0"/>
              <a:t>As long as each read operation of a transaction reads the result of the same write operation in both schedules, the write operations of each transaction must produce the same results.</a:t>
            </a:r>
          </a:p>
          <a:p>
            <a:pPr lvl="1">
              <a:lnSpc>
                <a:spcPct val="90000"/>
              </a:lnSpc>
            </a:pPr>
            <a:r>
              <a:rPr lang="en-US" altLang="en-US" sz="2400" dirty="0"/>
              <a:t>The read operations are said to </a:t>
            </a:r>
            <a:r>
              <a:rPr lang="en-US" altLang="en-US" sz="2400" i="1" dirty="0"/>
              <a:t>see the same view</a:t>
            </a:r>
            <a:r>
              <a:rPr lang="en-US" altLang="en-US" sz="2400" dirty="0"/>
              <a:t> in both schedules</a:t>
            </a:r>
            <a:br>
              <a:rPr lang="en-US" altLang="en-US" sz="2400" dirty="0"/>
            </a:br>
            <a:endParaRPr lang="en-US" altLang="en-US" sz="2400" dirty="0"/>
          </a:p>
          <a:p>
            <a:pPr lvl="1">
              <a:lnSpc>
                <a:spcPct val="90000"/>
              </a:lnSpc>
            </a:pPr>
            <a:r>
              <a:rPr lang="en-US" altLang="en-US" sz="2400" dirty="0"/>
              <a:t>The final write operation on each data item is the same in both schedules, so the database state should be the same at the end of both schedules</a:t>
            </a:r>
          </a:p>
          <a:p>
            <a:pPr>
              <a:lnSpc>
                <a:spcPct val="90000"/>
              </a:lnSpc>
            </a:pPr>
            <a:r>
              <a:rPr lang="en-US" altLang="en-US" sz="2400" dirty="0"/>
              <a:t>A schedule S is view </a:t>
            </a:r>
            <a:r>
              <a:rPr lang="en-US" altLang="en-US" sz="2400" dirty="0" err="1"/>
              <a:t>serialisable</a:t>
            </a:r>
            <a:r>
              <a:rPr lang="en-US" altLang="en-US" sz="2400" dirty="0"/>
              <a:t> if it is view equivalent to a serial schedule.</a:t>
            </a:r>
          </a:p>
          <a:p>
            <a:pPr>
              <a:lnSpc>
                <a:spcPct val="90000"/>
              </a:lnSpc>
            </a:pPr>
            <a:r>
              <a:rPr lang="en-US" altLang="en-US" sz="2400" dirty="0"/>
              <a:t>Testing for view </a:t>
            </a:r>
            <a:r>
              <a:rPr lang="en-US" altLang="en-US" sz="2400" dirty="0" err="1"/>
              <a:t>serialisability</a:t>
            </a:r>
            <a:r>
              <a:rPr lang="en-US" altLang="en-US" sz="2400" dirty="0"/>
              <a:t> is NP-complete</a:t>
            </a:r>
            <a:br>
              <a:rPr lang="en-US" altLang="en-US" sz="2400" dirty="0"/>
            </a:br>
            <a:endParaRPr lang="en-US" altLang="en-US" sz="2400" dirty="0"/>
          </a:p>
        </p:txBody>
      </p:sp>
    </p:spTree>
    <p:extLst>
      <p:ext uri="{BB962C8B-B14F-4D97-AF65-F5344CB8AC3E}">
        <p14:creationId xmlns:p14="http://schemas.microsoft.com/office/powerpoint/2010/main" val="357917057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40" name="Rectangle 4">
            <a:extLst>
              <a:ext uri="{FF2B5EF4-FFF2-40B4-BE49-F238E27FC236}">
                <a16:creationId xmlns:a16="http://schemas.microsoft.com/office/drawing/2014/main" id="{F578BE18-F02D-4ED2-987C-EB427BD93D6E}"/>
              </a:ext>
            </a:extLst>
          </p:cNvPr>
          <p:cNvSpPr>
            <a:spLocks noGrp="1" noChangeArrowheads="1"/>
          </p:cNvSpPr>
          <p:nvPr>
            <p:ph type="title"/>
          </p:nvPr>
        </p:nvSpPr>
        <p:spPr/>
        <p:txBody>
          <a:bodyPr/>
          <a:lstStyle/>
          <a:p>
            <a:r>
              <a:rPr lang="en-US" altLang="en-US"/>
              <a:t>Semantic Serialisability</a:t>
            </a:r>
          </a:p>
        </p:txBody>
      </p:sp>
      <p:sp>
        <p:nvSpPr>
          <p:cNvPr id="39941" name="Rectangle 5">
            <a:extLst>
              <a:ext uri="{FF2B5EF4-FFF2-40B4-BE49-F238E27FC236}">
                <a16:creationId xmlns:a16="http://schemas.microsoft.com/office/drawing/2014/main" id="{E78AA835-C4D2-4F28-9DDB-B1D3C8EB558A}"/>
              </a:ext>
            </a:extLst>
          </p:cNvPr>
          <p:cNvSpPr>
            <a:spLocks noGrp="1" noChangeArrowheads="1"/>
          </p:cNvSpPr>
          <p:nvPr>
            <p:ph type="body" idx="1"/>
          </p:nvPr>
        </p:nvSpPr>
        <p:spPr>
          <a:xfrm>
            <a:off x="609600" y="1166709"/>
            <a:ext cx="10972800" cy="1295399"/>
          </a:xfrm>
        </p:spPr>
        <p:txBody>
          <a:bodyPr/>
          <a:lstStyle/>
          <a:p>
            <a:r>
              <a:rPr lang="en-US" altLang="en-US" sz="2800" dirty="0"/>
              <a:t>Some applications can produce schedules that are correct but aren’t conflict or view </a:t>
            </a:r>
            <a:r>
              <a:rPr lang="en-US" altLang="en-US" sz="2800" dirty="0" err="1"/>
              <a:t>serialisable</a:t>
            </a:r>
            <a:r>
              <a:rPr lang="en-US" altLang="en-US" sz="2800" dirty="0"/>
              <a:t>.</a:t>
            </a:r>
          </a:p>
          <a:p>
            <a:r>
              <a:rPr lang="en-US" altLang="en-US" sz="2800" dirty="0"/>
              <a:t>e.g. Debit/Credit transactions (Addition and subtraction are commutative)</a:t>
            </a:r>
            <a:br>
              <a:rPr lang="en-US" altLang="en-US" sz="2800" dirty="0"/>
            </a:br>
            <a:endParaRPr lang="en-US" altLang="en-US" sz="2800" dirty="0"/>
          </a:p>
        </p:txBody>
      </p:sp>
      <p:graphicFrame>
        <p:nvGraphicFramePr>
          <p:cNvPr id="39942" name="Object 6">
            <a:extLst>
              <a:ext uri="{FF2B5EF4-FFF2-40B4-BE49-F238E27FC236}">
                <a16:creationId xmlns:a16="http://schemas.microsoft.com/office/drawing/2014/main" id="{C81D465D-59CC-474D-B23B-6A66A0BD743B}"/>
              </a:ext>
            </a:extLst>
          </p:cNvPr>
          <p:cNvGraphicFramePr>
            <a:graphicFrameLocks noChangeAspect="1"/>
          </p:cNvGraphicFramePr>
          <p:nvPr>
            <p:extLst>
              <p:ext uri="{D42A27DB-BD31-4B8C-83A1-F6EECF244321}">
                <p14:modId xmlns:p14="http://schemas.microsoft.com/office/powerpoint/2010/main" val="2327644310"/>
              </p:ext>
            </p:extLst>
          </p:nvPr>
        </p:nvGraphicFramePr>
        <p:xfrm>
          <a:off x="1271464" y="3237811"/>
          <a:ext cx="3981450" cy="2316163"/>
        </p:xfrm>
        <a:graphic>
          <a:graphicData uri="http://schemas.openxmlformats.org/presentationml/2006/ole">
            <mc:AlternateContent xmlns:mc="http://schemas.openxmlformats.org/markup-compatibility/2006">
              <mc:Choice xmlns:v="urn:schemas-microsoft-com:vml" Requires="v">
                <p:oleObj spid="_x0000_s8198" name="Document" r:id="rId3" imgW="4069080" imgH="2351520" progId="Word.Document.8">
                  <p:embed/>
                </p:oleObj>
              </mc:Choice>
              <mc:Fallback>
                <p:oleObj name="Document" r:id="rId3" imgW="4069080" imgH="2351520" progId="Word.Document.8">
                  <p:embed/>
                  <p:pic>
                    <p:nvPicPr>
                      <p:cNvPr id="39942" name="Object 6">
                        <a:extLst>
                          <a:ext uri="{FF2B5EF4-FFF2-40B4-BE49-F238E27FC236}">
                            <a16:creationId xmlns:a16="http://schemas.microsoft.com/office/drawing/2014/main" id="{C81D465D-59CC-474D-B23B-6A66A0BD743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271464" y="3237811"/>
                        <a:ext cx="3981450" cy="2316163"/>
                      </a:xfrm>
                      <a:prstGeom prst="rect">
                        <a:avLst/>
                      </a:prstGeom>
                      <a:solidFill>
                        <a:schemeClr val="bg1"/>
                      </a:solidFill>
                      <a:ln>
                        <a:noFill/>
                      </a:ln>
                      <a:effectLst/>
                    </p:spPr>
                  </p:pic>
                </p:oleObj>
              </mc:Fallback>
            </mc:AlternateContent>
          </a:graphicData>
        </a:graphic>
      </p:graphicFrame>
      <p:graphicFrame>
        <p:nvGraphicFramePr>
          <p:cNvPr id="39943" name="Object 7">
            <a:extLst>
              <a:ext uri="{FF2B5EF4-FFF2-40B4-BE49-F238E27FC236}">
                <a16:creationId xmlns:a16="http://schemas.microsoft.com/office/drawing/2014/main" id="{2FEC2DBB-C7F1-4B34-91D5-C2F0E19B62E3}"/>
              </a:ext>
            </a:extLst>
          </p:cNvPr>
          <p:cNvGraphicFramePr>
            <a:graphicFrameLocks noChangeAspect="1"/>
          </p:cNvGraphicFramePr>
          <p:nvPr>
            <p:extLst>
              <p:ext uri="{D42A27DB-BD31-4B8C-83A1-F6EECF244321}">
                <p14:modId xmlns:p14="http://schemas.microsoft.com/office/powerpoint/2010/main" val="1348841867"/>
              </p:ext>
            </p:extLst>
          </p:nvPr>
        </p:nvGraphicFramePr>
        <p:xfrm>
          <a:off x="7176120" y="2731499"/>
          <a:ext cx="4022725" cy="2943225"/>
        </p:xfrm>
        <a:graphic>
          <a:graphicData uri="http://schemas.openxmlformats.org/presentationml/2006/ole">
            <mc:AlternateContent xmlns:mc="http://schemas.openxmlformats.org/markup-compatibility/2006">
              <mc:Choice xmlns:v="urn:schemas-microsoft-com:vml" Requires="v">
                <p:oleObj spid="_x0000_s8199" name="Document" r:id="rId5" imgW="4114800" imgH="3038760" progId="Word.Document.8">
                  <p:embed/>
                </p:oleObj>
              </mc:Choice>
              <mc:Fallback>
                <p:oleObj name="Document" r:id="rId5" imgW="4114800" imgH="3038760" progId="Word.Document.8">
                  <p:embed/>
                  <p:pic>
                    <p:nvPicPr>
                      <p:cNvPr id="39943" name="Object 7">
                        <a:extLst>
                          <a:ext uri="{FF2B5EF4-FFF2-40B4-BE49-F238E27FC236}">
                            <a16:creationId xmlns:a16="http://schemas.microsoft.com/office/drawing/2014/main" id="{2FEC2DBB-C7F1-4B34-91D5-C2F0E19B62E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176120" y="2731499"/>
                        <a:ext cx="4022725" cy="2943225"/>
                      </a:xfrm>
                      <a:prstGeom prst="rect">
                        <a:avLst/>
                      </a:prstGeom>
                      <a:solidFill>
                        <a:schemeClr val="bg1"/>
                      </a:solidFill>
                      <a:ln>
                        <a:noFill/>
                      </a:ln>
                      <a:effectLst/>
                    </p:spPr>
                  </p:pic>
                </p:oleObj>
              </mc:Fallback>
            </mc:AlternateContent>
          </a:graphicData>
        </a:graphic>
      </p:graphicFrame>
      <p:sp>
        <p:nvSpPr>
          <p:cNvPr id="39944" name="Text Box 8">
            <a:extLst>
              <a:ext uri="{FF2B5EF4-FFF2-40B4-BE49-F238E27FC236}">
                <a16:creationId xmlns:a16="http://schemas.microsoft.com/office/drawing/2014/main" id="{673E28E9-A8FD-4B2F-A604-B8AA9015190A}"/>
              </a:ext>
            </a:extLst>
          </p:cNvPr>
          <p:cNvSpPr txBox="1">
            <a:spLocks noChangeArrowheads="1"/>
          </p:cNvSpPr>
          <p:nvPr/>
        </p:nvSpPr>
        <p:spPr bwMode="auto">
          <a:xfrm>
            <a:off x="5402590" y="2615012"/>
            <a:ext cx="1146468"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dirty="0">
                <a:latin typeface="Arial" panose="020B0604020202020204" pitchFamily="34" charset="0"/>
              </a:rPr>
              <a:t>Schedule</a:t>
            </a:r>
          </a:p>
        </p:txBody>
      </p:sp>
      <p:sp>
        <p:nvSpPr>
          <p:cNvPr id="2" name="Arrow: Right 1">
            <a:extLst>
              <a:ext uri="{FF2B5EF4-FFF2-40B4-BE49-F238E27FC236}">
                <a16:creationId xmlns:a16="http://schemas.microsoft.com/office/drawing/2014/main" id="{4611AFFA-3C10-40EB-A0FF-0D03196265C1}"/>
              </a:ext>
            </a:extLst>
          </p:cNvPr>
          <p:cNvSpPr/>
          <p:nvPr/>
        </p:nvSpPr>
        <p:spPr>
          <a:xfrm>
            <a:off x="5591944" y="4203111"/>
            <a:ext cx="1296144" cy="369332"/>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30179138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6" name="Rectangle 4">
            <a:extLst>
              <a:ext uri="{FF2B5EF4-FFF2-40B4-BE49-F238E27FC236}">
                <a16:creationId xmlns:a16="http://schemas.microsoft.com/office/drawing/2014/main" id="{32DAC1AA-4BF4-4135-BC4F-89389B7D6949}"/>
              </a:ext>
            </a:extLst>
          </p:cNvPr>
          <p:cNvSpPr>
            <a:spLocks noGrp="1" noChangeArrowheads="1"/>
          </p:cNvSpPr>
          <p:nvPr>
            <p:ph type="title"/>
          </p:nvPr>
        </p:nvSpPr>
        <p:spPr/>
        <p:txBody>
          <a:bodyPr/>
          <a:lstStyle/>
          <a:p>
            <a:r>
              <a:rPr lang="en-US" altLang="en-US"/>
              <a:t>Methods for Serialisability</a:t>
            </a:r>
          </a:p>
        </p:txBody>
      </p:sp>
      <p:sp>
        <p:nvSpPr>
          <p:cNvPr id="38917" name="Rectangle 5">
            <a:extLst>
              <a:ext uri="{FF2B5EF4-FFF2-40B4-BE49-F238E27FC236}">
                <a16:creationId xmlns:a16="http://schemas.microsoft.com/office/drawing/2014/main" id="{BBAD30F0-480A-41C0-AC07-1284B4CD6AAE}"/>
              </a:ext>
            </a:extLst>
          </p:cNvPr>
          <p:cNvSpPr>
            <a:spLocks noGrp="1" noChangeArrowheads="1"/>
          </p:cNvSpPr>
          <p:nvPr>
            <p:ph type="body" idx="1"/>
          </p:nvPr>
        </p:nvSpPr>
        <p:spPr>
          <a:xfrm>
            <a:off x="263352" y="1275791"/>
            <a:ext cx="11665296" cy="4306417"/>
          </a:xfrm>
        </p:spPr>
        <p:txBody>
          <a:bodyPr/>
          <a:lstStyle/>
          <a:p>
            <a:r>
              <a:rPr lang="en-US" altLang="en-US" sz="2400" i="1" dirty="0"/>
              <a:t>Multi-version</a:t>
            </a:r>
            <a:r>
              <a:rPr lang="en-US" altLang="en-US" sz="2400" dirty="0"/>
              <a:t> Concurrency Control techniques keep the old values of a data item when that item is updated.</a:t>
            </a:r>
          </a:p>
          <a:p>
            <a:r>
              <a:rPr lang="en-US" altLang="en-US" sz="2400" i="1" dirty="0"/>
              <a:t>Timestamps</a:t>
            </a:r>
            <a:r>
              <a:rPr lang="en-US" altLang="en-US" sz="2400" dirty="0"/>
              <a:t> are unique identifiers for each transaction and are generated by the system. Transactions can then be ordered according to their timestamps to ensure </a:t>
            </a:r>
            <a:r>
              <a:rPr lang="en-US" altLang="en-US" sz="2400" dirty="0" err="1"/>
              <a:t>serialisability</a:t>
            </a:r>
            <a:r>
              <a:rPr lang="en-US" altLang="en-US" sz="2400" dirty="0"/>
              <a:t>.</a:t>
            </a:r>
          </a:p>
          <a:p>
            <a:r>
              <a:rPr lang="en-US" altLang="en-US" sz="2400" i="1" dirty="0"/>
              <a:t>Protocols</a:t>
            </a:r>
            <a:r>
              <a:rPr lang="en-US" altLang="en-US" sz="2400" dirty="0"/>
              <a:t> that, if followed by every transaction, will ensure </a:t>
            </a:r>
            <a:r>
              <a:rPr lang="en-US" altLang="en-US" sz="2400" dirty="0" err="1"/>
              <a:t>serialisability</a:t>
            </a:r>
            <a:r>
              <a:rPr lang="en-US" altLang="en-US" sz="2400" dirty="0"/>
              <a:t> of all schedules in which the transactions participate. They may use </a:t>
            </a:r>
            <a:r>
              <a:rPr lang="en-US" altLang="en-US" sz="2400" i="1" dirty="0"/>
              <a:t>locking </a:t>
            </a:r>
            <a:r>
              <a:rPr lang="en-US" altLang="en-US" sz="2400" dirty="0"/>
              <a:t>techniques of data items to prevent multiple transactions from accessing items concurrently. </a:t>
            </a:r>
          </a:p>
          <a:p>
            <a:r>
              <a:rPr lang="en-US" altLang="en-US" sz="2400" dirty="0"/>
              <a:t>Pessimistic Concurrency Control</a:t>
            </a:r>
          </a:p>
          <a:p>
            <a:pPr lvl="1"/>
            <a:r>
              <a:rPr lang="en-US" altLang="en-US" sz="2400" dirty="0"/>
              <a:t>Check before a database operation is executed by locking data items before they are read and written or checking timestamps 	</a:t>
            </a:r>
          </a:p>
        </p:txBody>
      </p:sp>
    </p:spTree>
    <p:extLst>
      <p:ext uri="{BB962C8B-B14F-4D97-AF65-F5344CB8AC3E}">
        <p14:creationId xmlns:p14="http://schemas.microsoft.com/office/powerpoint/2010/main" val="281813400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22" name="Rectangle 6">
            <a:extLst>
              <a:ext uri="{FF2B5EF4-FFF2-40B4-BE49-F238E27FC236}">
                <a16:creationId xmlns:a16="http://schemas.microsoft.com/office/drawing/2014/main" id="{931051C4-CA04-417B-9834-C18E7F11ECB9}"/>
              </a:ext>
            </a:extLst>
          </p:cNvPr>
          <p:cNvSpPr>
            <a:spLocks noGrp="1" noChangeArrowheads="1"/>
          </p:cNvSpPr>
          <p:nvPr>
            <p:ph type="title"/>
          </p:nvPr>
        </p:nvSpPr>
        <p:spPr>
          <a:xfrm>
            <a:off x="263352" y="274638"/>
            <a:ext cx="11737304" cy="1143000"/>
          </a:xfrm>
        </p:spPr>
        <p:txBody>
          <a:bodyPr/>
          <a:lstStyle/>
          <a:p>
            <a:r>
              <a:rPr lang="en-US" altLang="en-US" dirty="0"/>
              <a:t>Locking Techniques for Concurrency Control</a:t>
            </a:r>
          </a:p>
        </p:txBody>
      </p:sp>
      <p:sp>
        <p:nvSpPr>
          <p:cNvPr id="34823" name="Rectangle 7">
            <a:extLst>
              <a:ext uri="{FF2B5EF4-FFF2-40B4-BE49-F238E27FC236}">
                <a16:creationId xmlns:a16="http://schemas.microsoft.com/office/drawing/2014/main" id="{A241468B-6C65-4B50-A4C9-0CCDBE56FD67}"/>
              </a:ext>
            </a:extLst>
          </p:cNvPr>
          <p:cNvSpPr>
            <a:spLocks noGrp="1" noChangeArrowheads="1"/>
          </p:cNvSpPr>
          <p:nvPr>
            <p:ph type="body" idx="1"/>
          </p:nvPr>
        </p:nvSpPr>
        <p:spPr/>
        <p:txBody>
          <a:bodyPr/>
          <a:lstStyle/>
          <a:p>
            <a:pPr>
              <a:lnSpc>
                <a:spcPct val="90000"/>
              </a:lnSpc>
            </a:pPr>
            <a:r>
              <a:rPr lang="en-US" altLang="en-US" sz="2400" dirty="0"/>
              <a:t>The concept of locking data items is one of the main techniques used for controlling the concurrent execution of transactions.</a:t>
            </a:r>
          </a:p>
          <a:p>
            <a:pPr>
              <a:lnSpc>
                <a:spcPct val="90000"/>
              </a:lnSpc>
            </a:pPr>
            <a:r>
              <a:rPr lang="en-US" altLang="en-US" sz="2400" dirty="0"/>
              <a:t>A lock is a variable associated with a data item in the database. Generally there is a lock for each data item in the database.</a:t>
            </a:r>
          </a:p>
          <a:p>
            <a:pPr>
              <a:lnSpc>
                <a:spcPct val="90000"/>
              </a:lnSpc>
            </a:pPr>
            <a:r>
              <a:rPr lang="en-US" altLang="en-US" sz="2400" dirty="0"/>
              <a:t>A lock describes the status of the data item with respect to possible operations that can be applied to that item. It is used for </a:t>
            </a:r>
            <a:r>
              <a:rPr lang="en-US" altLang="en-US" sz="2400" dirty="0" err="1"/>
              <a:t>synchronising</a:t>
            </a:r>
            <a:r>
              <a:rPr lang="en-US" altLang="en-US" sz="2400" dirty="0"/>
              <a:t> the access by concurrent transactions to the database items.</a:t>
            </a:r>
          </a:p>
          <a:p>
            <a:pPr>
              <a:lnSpc>
                <a:spcPct val="90000"/>
              </a:lnSpc>
            </a:pPr>
            <a:r>
              <a:rPr lang="en-US" altLang="en-US" sz="2400" dirty="0"/>
              <a:t>A transaction locks an object before using it</a:t>
            </a:r>
          </a:p>
          <a:p>
            <a:pPr>
              <a:lnSpc>
                <a:spcPct val="90000"/>
              </a:lnSpc>
            </a:pPr>
            <a:r>
              <a:rPr lang="en-US" altLang="en-US" sz="2400" dirty="0"/>
              <a:t>When an object is locked by another transaction, the requesting transaction must wait</a:t>
            </a:r>
          </a:p>
        </p:txBody>
      </p:sp>
    </p:spTree>
    <p:extLst>
      <p:ext uri="{BB962C8B-B14F-4D97-AF65-F5344CB8AC3E}">
        <p14:creationId xmlns:p14="http://schemas.microsoft.com/office/powerpoint/2010/main" val="194978773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6" name="Rectangle 3076">
            <a:extLst>
              <a:ext uri="{FF2B5EF4-FFF2-40B4-BE49-F238E27FC236}">
                <a16:creationId xmlns:a16="http://schemas.microsoft.com/office/drawing/2014/main" id="{81DF211C-1544-4155-AC6F-08A3F10E4F3C}"/>
              </a:ext>
            </a:extLst>
          </p:cNvPr>
          <p:cNvSpPr>
            <a:spLocks noGrp="1" noChangeArrowheads="1"/>
          </p:cNvSpPr>
          <p:nvPr>
            <p:ph type="title"/>
          </p:nvPr>
        </p:nvSpPr>
        <p:spPr>
          <a:xfrm>
            <a:off x="7608168" y="274638"/>
            <a:ext cx="3974232" cy="634082"/>
          </a:xfrm>
        </p:spPr>
        <p:txBody>
          <a:bodyPr/>
          <a:lstStyle/>
          <a:p>
            <a:r>
              <a:rPr lang="en-US" altLang="en-US" dirty="0"/>
              <a:t>Types of Locks</a:t>
            </a:r>
          </a:p>
        </p:txBody>
      </p:sp>
      <p:sp>
        <p:nvSpPr>
          <p:cNvPr id="33797" name="Rectangle 3077">
            <a:extLst>
              <a:ext uri="{FF2B5EF4-FFF2-40B4-BE49-F238E27FC236}">
                <a16:creationId xmlns:a16="http://schemas.microsoft.com/office/drawing/2014/main" id="{9ED3B603-C892-4327-AB14-301FADA194EC}"/>
              </a:ext>
            </a:extLst>
          </p:cNvPr>
          <p:cNvSpPr>
            <a:spLocks noGrp="1" noChangeArrowheads="1"/>
          </p:cNvSpPr>
          <p:nvPr>
            <p:ph type="body" idx="1"/>
          </p:nvPr>
        </p:nvSpPr>
        <p:spPr>
          <a:xfrm>
            <a:off x="155340" y="764704"/>
            <a:ext cx="11881320" cy="3917032"/>
          </a:xfrm>
        </p:spPr>
        <p:txBody>
          <a:bodyPr/>
          <a:lstStyle/>
          <a:p>
            <a:pPr>
              <a:lnSpc>
                <a:spcPct val="90000"/>
              </a:lnSpc>
            </a:pPr>
            <a:r>
              <a:rPr lang="en-US" altLang="en-US" sz="2400" dirty="0"/>
              <a:t>Binary locks have two possible states: </a:t>
            </a:r>
          </a:p>
          <a:p>
            <a:pPr lvl="1">
              <a:lnSpc>
                <a:spcPct val="90000"/>
              </a:lnSpc>
              <a:buFont typeface="Wingdings" panose="05000000000000000000" pitchFamily="2" charset="2"/>
              <a:buNone/>
            </a:pPr>
            <a:r>
              <a:rPr lang="en-US" altLang="en-US" sz="2400" dirty="0"/>
              <a:t>1.	locked (</a:t>
            </a:r>
            <a:r>
              <a:rPr lang="en-US" altLang="en-US" sz="2400" dirty="0" err="1"/>
              <a:t>lock_item</a:t>
            </a:r>
            <a:r>
              <a:rPr lang="en-US" altLang="en-US" sz="2400" dirty="0"/>
              <a:t>(X) operation) and</a:t>
            </a:r>
          </a:p>
          <a:p>
            <a:pPr lvl="1">
              <a:lnSpc>
                <a:spcPct val="90000"/>
              </a:lnSpc>
              <a:buFont typeface="Wingdings" panose="05000000000000000000" pitchFamily="2" charset="2"/>
              <a:buNone/>
            </a:pPr>
            <a:r>
              <a:rPr lang="en-US" altLang="en-US" sz="2400" dirty="0"/>
              <a:t>2.	unlocked (</a:t>
            </a:r>
            <a:r>
              <a:rPr lang="en-US" altLang="en-US" sz="2400" dirty="0" err="1"/>
              <a:t>unlock_item</a:t>
            </a:r>
            <a:r>
              <a:rPr lang="en-US" altLang="en-US" sz="2400" dirty="0"/>
              <a:t>(X) operation</a:t>
            </a:r>
          </a:p>
          <a:p>
            <a:pPr>
              <a:lnSpc>
                <a:spcPct val="90000"/>
              </a:lnSpc>
            </a:pPr>
            <a:r>
              <a:rPr lang="en-US" altLang="en-US" sz="2400" dirty="0"/>
              <a:t>Multiple-mode locks allow concurrent access to the same item by several transactions. Three possible states: </a:t>
            </a:r>
          </a:p>
          <a:p>
            <a:pPr lvl="1">
              <a:lnSpc>
                <a:spcPct val="90000"/>
              </a:lnSpc>
              <a:buFont typeface="Wingdings" panose="05000000000000000000" pitchFamily="2" charset="2"/>
              <a:buNone/>
            </a:pPr>
            <a:r>
              <a:rPr lang="en-US" altLang="en-US" sz="2400" dirty="0"/>
              <a:t>1.	read locked or shared locked (other transactions are allowed to read the item) </a:t>
            </a:r>
          </a:p>
          <a:p>
            <a:pPr lvl="1">
              <a:lnSpc>
                <a:spcPct val="90000"/>
              </a:lnSpc>
              <a:buFont typeface="Wingdings" panose="05000000000000000000" pitchFamily="2" charset="2"/>
              <a:buNone/>
            </a:pPr>
            <a:r>
              <a:rPr lang="en-US" altLang="en-US" sz="2400" dirty="0"/>
              <a:t>2.	write locked or exclusive locked (a single transaction exclusively holds the lock on the item) and </a:t>
            </a:r>
          </a:p>
          <a:p>
            <a:pPr lvl="1">
              <a:lnSpc>
                <a:spcPct val="90000"/>
              </a:lnSpc>
              <a:buFont typeface="Wingdings" panose="05000000000000000000" pitchFamily="2" charset="2"/>
              <a:buNone/>
            </a:pPr>
            <a:r>
              <a:rPr lang="en-US" altLang="en-US" sz="2400" dirty="0"/>
              <a:t>3.	unlocked. </a:t>
            </a:r>
          </a:p>
          <a:p>
            <a:pPr>
              <a:lnSpc>
                <a:spcPct val="90000"/>
              </a:lnSpc>
            </a:pPr>
            <a:r>
              <a:rPr lang="en-US" altLang="en-US" sz="2400" dirty="0"/>
              <a:t>Locks are held in a lock table.</a:t>
            </a:r>
          </a:p>
          <a:p>
            <a:pPr lvl="1">
              <a:lnSpc>
                <a:spcPct val="90000"/>
              </a:lnSpc>
            </a:pPr>
            <a:r>
              <a:rPr lang="en-US" altLang="en-US" sz="2400" dirty="0"/>
              <a:t>upgrade lock: read lock to write lock</a:t>
            </a:r>
          </a:p>
          <a:p>
            <a:pPr lvl="1">
              <a:lnSpc>
                <a:spcPct val="90000"/>
              </a:lnSpc>
            </a:pPr>
            <a:r>
              <a:rPr lang="en-US" altLang="en-US" sz="2400" dirty="0"/>
              <a:t>downgrade lock: write lock to read lock</a:t>
            </a:r>
          </a:p>
        </p:txBody>
      </p:sp>
    </p:spTree>
    <p:extLst>
      <p:ext uri="{BB962C8B-B14F-4D97-AF65-F5344CB8AC3E}">
        <p14:creationId xmlns:p14="http://schemas.microsoft.com/office/powerpoint/2010/main" val="3198357958"/>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9" name="Rectangle 1029">
            <a:extLst>
              <a:ext uri="{FF2B5EF4-FFF2-40B4-BE49-F238E27FC236}">
                <a16:creationId xmlns:a16="http://schemas.microsoft.com/office/drawing/2014/main" id="{18DF57F7-09C0-435E-848A-48AB7EEF608F}"/>
              </a:ext>
            </a:extLst>
          </p:cNvPr>
          <p:cNvSpPr>
            <a:spLocks noGrp="1" noChangeArrowheads="1"/>
          </p:cNvSpPr>
          <p:nvPr>
            <p:ph type="title"/>
          </p:nvPr>
        </p:nvSpPr>
        <p:spPr>
          <a:xfrm>
            <a:off x="119336" y="1268760"/>
            <a:ext cx="3483496" cy="590550"/>
          </a:xfrm>
        </p:spPr>
        <p:txBody>
          <a:bodyPr/>
          <a:lstStyle/>
          <a:p>
            <a:r>
              <a:rPr lang="en-US" altLang="en-US" dirty="0"/>
              <a:t>Locks don’t guarantee </a:t>
            </a:r>
            <a:r>
              <a:rPr lang="en-US" altLang="en-US" dirty="0" err="1"/>
              <a:t>serialisability</a:t>
            </a:r>
            <a:r>
              <a:rPr lang="en-US" altLang="en-US" dirty="0"/>
              <a:t>: Lost Update</a:t>
            </a:r>
          </a:p>
        </p:txBody>
      </p:sp>
      <p:graphicFrame>
        <p:nvGraphicFramePr>
          <p:cNvPr id="31750" name="Object 1030">
            <a:extLst>
              <a:ext uri="{FF2B5EF4-FFF2-40B4-BE49-F238E27FC236}">
                <a16:creationId xmlns:a16="http://schemas.microsoft.com/office/drawing/2014/main" id="{DF5ED44B-7749-45C4-86D9-CD4460788463}"/>
              </a:ext>
            </a:extLst>
          </p:cNvPr>
          <p:cNvGraphicFramePr>
            <a:graphicFrameLocks noChangeAspect="1"/>
          </p:cNvGraphicFramePr>
          <p:nvPr>
            <p:extLst>
              <p:ext uri="{D42A27DB-BD31-4B8C-83A1-F6EECF244321}">
                <p14:modId xmlns:p14="http://schemas.microsoft.com/office/powerpoint/2010/main" val="1498586681"/>
              </p:ext>
            </p:extLst>
          </p:nvPr>
        </p:nvGraphicFramePr>
        <p:xfrm>
          <a:off x="4727848" y="260648"/>
          <a:ext cx="5976664" cy="6505818"/>
        </p:xfrm>
        <a:graphic>
          <a:graphicData uri="http://schemas.openxmlformats.org/presentationml/2006/ole">
            <mc:AlternateContent xmlns:mc="http://schemas.openxmlformats.org/markup-compatibility/2006">
              <mc:Choice xmlns:v="urn:schemas-microsoft-com:vml" Requires="v">
                <p:oleObj spid="_x0000_s9221" name="Document" r:id="rId3" imgW="5983200" imgH="6510600" progId="Word.Document.8">
                  <p:embed/>
                </p:oleObj>
              </mc:Choice>
              <mc:Fallback>
                <p:oleObj name="Document" r:id="rId3" imgW="5983200" imgH="6510600" progId="Word.Document.8">
                  <p:embed/>
                  <p:pic>
                    <p:nvPicPr>
                      <p:cNvPr id="31750" name="Object 1030">
                        <a:extLst>
                          <a:ext uri="{FF2B5EF4-FFF2-40B4-BE49-F238E27FC236}">
                            <a16:creationId xmlns:a16="http://schemas.microsoft.com/office/drawing/2014/main" id="{DF5ED44B-7749-45C4-86D9-CD446078846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727848" y="260648"/>
                        <a:ext cx="5976664" cy="6505818"/>
                      </a:xfrm>
                      <a:prstGeom prst="rect">
                        <a:avLst/>
                      </a:prstGeom>
                      <a:solidFill>
                        <a:schemeClr val="bg1"/>
                      </a:solidFill>
                      <a:ln>
                        <a:noFill/>
                      </a:ln>
                      <a:effectLst/>
                    </p:spPr>
                  </p:pic>
                </p:oleObj>
              </mc:Fallback>
            </mc:AlternateContent>
          </a:graphicData>
        </a:graphic>
      </p:graphicFrame>
    </p:spTree>
    <p:extLst>
      <p:ext uri="{BB962C8B-B14F-4D97-AF65-F5344CB8AC3E}">
        <p14:creationId xmlns:p14="http://schemas.microsoft.com/office/powerpoint/2010/main" val="418167634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9700" name="Object 4">
            <a:extLst>
              <a:ext uri="{FF2B5EF4-FFF2-40B4-BE49-F238E27FC236}">
                <a16:creationId xmlns:a16="http://schemas.microsoft.com/office/drawing/2014/main" id="{1D69DC59-2899-4E06-BA3A-9CBF0CF2AF3A}"/>
              </a:ext>
            </a:extLst>
          </p:cNvPr>
          <p:cNvGraphicFramePr>
            <a:graphicFrameLocks noChangeAspect="1"/>
          </p:cNvGraphicFramePr>
          <p:nvPr>
            <p:extLst>
              <p:ext uri="{D42A27DB-BD31-4B8C-83A1-F6EECF244321}">
                <p14:modId xmlns:p14="http://schemas.microsoft.com/office/powerpoint/2010/main" val="1440121487"/>
              </p:ext>
            </p:extLst>
          </p:nvPr>
        </p:nvGraphicFramePr>
        <p:xfrm>
          <a:off x="2196847" y="196811"/>
          <a:ext cx="5586412" cy="3311525"/>
        </p:xfrm>
        <a:graphic>
          <a:graphicData uri="http://schemas.openxmlformats.org/presentationml/2006/ole">
            <mc:AlternateContent xmlns:mc="http://schemas.openxmlformats.org/markup-compatibility/2006">
              <mc:Choice xmlns:v="urn:schemas-microsoft-com:vml" Requires="v">
                <p:oleObj spid="_x0000_s10244" name="Document" r:id="rId3" imgW="5588640" imgH="3314880" progId="Word.Document.8">
                  <p:embed/>
                </p:oleObj>
              </mc:Choice>
              <mc:Fallback>
                <p:oleObj name="Document" r:id="rId3" imgW="5588640" imgH="3314880" progId="Word.Document.8">
                  <p:embed/>
                  <p:pic>
                    <p:nvPicPr>
                      <p:cNvPr id="29700" name="Object 4">
                        <a:extLst>
                          <a:ext uri="{FF2B5EF4-FFF2-40B4-BE49-F238E27FC236}">
                            <a16:creationId xmlns:a16="http://schemas.microsoft.com/office/drawing/2014/main" id="{1D69DC59-2899-4E06-BA3A-9CBF0CF2AF3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196847" y="196811"/>
                        <a:ext cx="5586412" cy="33115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9701" name="Rectangle 5">
            <a:extLst>
              <a:ext uri="{FF2B5EF4-FFF2-40B4-BE49-F238E27FC236}">
                <a16:creationId xmlns:a16="http://schemas.microsoft.com/office/drawing/2014/main" id="{D96FC18B-8665-4645-B273-5110F0D14107}"/>
              </a:ext>
            </a:extLst>
          </p:cNvPr>
          <p:cNvSpPr>
            <a:spLocks noChangeArrowheads="1"/>
          </p:cNvSpPr>
          <p:nvPr/>
        </p:nvSpPr>
        <p:spPr bwMode="auto">
          <a:xfrm>
            <a:off x="311276" y="3594636"/>
            <a:ext cx="2501647"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dirty="0">
                <a:latin typeface="Helvetica" panose="020B0604020202020204" pitchFamily="34" charset="0"/>
              </a:rPr>
              <a:t>Y is unlocked too early</a:t>
            </a:r>
          </a:p>
        </p:txBody>
      </p:sp>
      <p:sp>
        <p:nvSpPr>
          <p:cNvPr id="29702" name="Rectangle 6">
            <a:extLst>
              <a:ext uri="{FF2B5EF4-FFF2-40B4-BE49-F238E27FC236}">
                <a16:creationId xmlns:a16="http://schemas.microsoft.com/office/drawing/2014/main" id="{F7E43C60-3FA3-4A91-91E7-04FBF5EEC3B5}"/>
              </a:ext>
            </a:extLst>
          </p:cNvPr>
          <p:cNvSpPr>
            <a:spLocks noChangeArrowheads="1"/>
          </p:cNvSpPr>
          <p:nvPr/>
        </p:nvSpPr>
        <p:spPr bwMode="auto">
          <a:xfrm>
            <a:off x="7891462" y="3248000"/>
            <a:ext cx="2738438" cy="3968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sz="2000" dirty="0">
                <a:latin typeface="Helvetica" panose="020B0604020202020204" pitchFamily="34" charset="0"/>
              </a:rPr>
              <a:t>X is unlocked too early</a:t>
            </a:r>
          </a:p>
        </p:txBody>
      </p:sp>
      <p:sp>
        <p:nvSpPr>
          <p:cNvPr id="29703" name="Line 7">
            <a:extLst>
              <a:ext uri="{FF2B5EF4-FFF2-40B4-BE49-F238E27FC236}">
                <a16:creationId xmlns:a16="http://schemas.microsoft.com/office/drawing/2014/main" id="{3831BDEA-AAB0-4758-916B-38A9545A215D}"/>
              </a:ext>
            </a:extLst>
          </p:cNvPr>
          <p:cNvSpPr>
            <a:spLocks noChangeShapeType="1"/>
          </p:cNvSpPr>
          <p:nvPr/>
        </p:nvSpPr>
        <p:spPr bwMode="auto">
          <a:xfrm flipV="1">
            <a:off x="1562100" y="1755736"/>
            <a:ext cx="533400" cy="175260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4" name="Line 8">
            <a:extLst>
              <a:ext uri="{FF2B5EF4-FFF2-40B4-BE49-F238E27FC236}">
                <a16:creationId xmlns:a16="http://schemas.microsoft.com/office/drawing/2014/main" id="{C53F32D1-794D-490F-BB8B-6590F056F5E7}"/>
              </a:ext>
            </a:extLst>
          </p:cNvPr>
          <p:cNvSpPr>
            <a:spLocks noChangeShapeType="1"/>
          </p:cNvSpPr>
          <p:nvPr/>
        </p:nvSpPr>
        <p:spPr bwMode="auto">
          <a:xfrm flipH="1" flipV="1">
            <a:off x="6515933" y="1689126"/>
            <a:ext cx="1371600" cy="152400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9705" name="Rectangle 9">
            <a:extLst>
              <a:ext uri="{FF2B5EF4-FFF2-40B4-BE49-F238E27FC236}">
                <a16:creationId xmlns:a16="http://schemas.microsoft.com/office/drawing/2014/main" id="{CFA4FA8D-581F-4E3C-B9BD-15D398BFAAFD}"/>
              </a:ext>
            </a:extLst>
          </p:cNvPr>
          <p:cNvSpPr>
            <a:spLocks noGrp="1" noChangeArrowheads="1"/>
          </p:cNvSpPr>
          <p:nvPr>
            <p:ph type="title"/>
          </p:nvPr>
        </p:nvSpPr>
        <p:spPr>
          <a:xfrm>
            <a:off x="8496908" y="612736"/>
            <a:ext cx="3398168" cy="1143000"/>
          </a:xfrm>
        </p:spPr>
        <p:txBody>
          <a:bodyPr/>
          <a:lstStyle/>
          <a:p>
            <a:r>
              <a:rPr lang="en-US" altLang="en-US" dirty="0"/>
              <a:t>Locks don’t guarantee </a:t>
            </a:r>
            <a:r>
              <a:rPr lang="en-US" altLang="en-US" dirty="0" err="1"/>
              <a:t>serialisability</a:t>
            </a:r>
            <a:endParaRPr lang="en-US" altLang="en-US" dirty="0"/>
          </a:p>
        </p:txBody>
      </p:sp>
      <p:sp>
        <p:nvSpPr>
          <p:cNvPr id="29706" name="Rectangle 10">
            <a:extLst>
              <a:ext uri="{FF2B5EF4-FFF2-40B4-BE49-F238E27FC236}">
                <a16:creationId xmlns:a16="http://schemas.microsoft.com/office/drawing/2014/main" id="{367C9922-F668-4D2B-B1B0-BA4191F599A1}"/>
              </a:ext>
            </a:extLst>
          </p:cNvPr>
          <p:cNvSpPr>
            <a:spLocks noGrp="1" noChangeArrowheads="1"/>
          </p:cNvSpPr>
          <p:nvPr>
            <p:ph type="body" idx="1"/>
          </p:nvPr>
        </p:nvSpPr>
        <p:spPr>
          <a:xfrm>
            <a:off x="2423592" y="4327724"/>
            <a:ext cx="7772400" cy="914400"/>
          </a:xfrm>
        </p:spPr>
        <p:txBody>
          <a:bodyPr/>
          <a:lstStyle/>
          <a:p>
            <a:r>
              <a:rPr lang="en-US" altLang="en-US" sz="2400" dirty="0"/>
              <a:t>Schedule 1: T1 followed by T2 </a:t>
            </a:r>
            <a:r>
              <a:rPr lang="en-US" altLang="en-US" sz="2400" dirty="0">
                <a:sym typeface="Symbol" panose="05050102010706020507" pitchFamily="18" charset="2"/>
              </a:rPr>
              <a:t></a:t>
            </a:r>
            <a:r>
              <a:rPr lang="en-US" altLang="en-US" sz="2400" dirty="0"/>
              <a:t> X=50, Y=80</a:t>
            </a:r>
          </a:p>
          <a:p>
            <a:r>
              <a:rPr lang="en-US" altLang="en-US" sz="2400" dirty="0"/>
              <a:t>Schedule 2: T2 followed by T1 </a:t>
            </a:r>
            <a:r>
              <a:rPr lang="en-US" altLang="en-US" sz="2400" dirty="0">
                <a:sym typeface="Symbol" panose="05050102010706020507" pitchFamily="18" charset="2"/>
              </a:rPr>
              <a:t></a:t>
            </a:r>
            <a:r>
              <a:rPr lang="en-US" altLang="en-US" sz="2400" dirty="0"/>
              <a:t> X=70, Y=50</a:t>
            </a:r>
          </a:p>
        </p:txBody>
      </p:sp>
    </p:spTree>
    <p:extLst>
      <p:ext uri="{BB962C8B-B14F-4D97-AF65-F5344CB8AC3E}">
        <p14:creationId xmlns:p14="http://schemas.microsoft.com/office/powerpoint/2010/main" val="2934435733"/>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a:extLst>
              <a:ext uri="{FF2B5EF4-FFF2-40B4-BE49-F238E27FC236}">
                <a16:creationId xmlns:a16="http://schemas.microsoft.com/office/drawing/2014/main" id="{0170C50C-2295-4EF3-B746-BA996C8F51E6}"/>
              </a:ext>
            </a:extLst>
          </p:cNvPr>
          <p:cNvSpPr>
            <a:spLocks noGrp="1" noChangeArrowheads="1"/>
          </p:cNvSpPr>
          <p:nvPr>
            <p:ph type="title"/>
          </p:nvPr>
        </p:nvSpPr>
        <p:spPr>
          <a:xfrm>
            <a:off x="8073752" y="770910"/>
            <a:ext cx="4118248" cy="1185194"/>
          </a:xfrm>
        </p:spPr>
        <p:txBody>
          <a:bodyPr/>
          <a:lstStyle/>
          <a:p>
            <a:pPr>
              <a:spcAft>
                <a:spcPts val="1200"/>
              </a:spcAft>
            </a:pPr>
            <a:r>
              <a:rPr lang="en-US" altLang="en-US" dirty="0">
                <a:latin typeface="Helvetica" panose="020B0604020202020204" pitchFamily="34" charset="0"/>
              </a:rPr>
              <a:t>Non-</a:t>
            </a:r>
            <a:r>
              <a:rPr lang="en-US" altLang="en-US" dirty="0" err="1">
                <a:latin typeface="Helvetica" panose="020B0604020202020204" pitchFamily="34" charset="0"/>
              </a:rPr>
              <a:t>serialisable</a:t>
            </a:r>
            <a:r>
              <a:rPr lang="en-US" altLang="en-US" dirty="0">
                <a:latin typeface="Helvetica" panose="020B0604020202020204" pitchFamily="34" charset="0"/>
              </a:rPr>
              <a:t> schedule S that uses locks</a:t>
            </a:r>
          </a:p>
        </p:txBody>
      </p:sp>
      <p:graphicFrame>
        <p:nvGraphicFramePr>
          <p:cNvPr id="28677" name="Object 5">
            <a:extLst>
              <a:ext uri="{FF2B5EF4-FFF2-40B4-BE49-F238E27FC236}">
                <a16:creationId xmlns:a16="http://schemas.microsoft.com/office/drawing/2014/main" id="{0EAF89BD-6166-40C1-B84F-0B18CAA68A7E}"/>
              </a:ext>
            </a:extLst>
          </p:cNvPr>
          <p:cNvGraphicFramePr>
            <a:graphicFrameLocks noChangeAspect="1"/>
          </p:cNvGraphicFramePr>
          <p:nvPr>
            <p:extLst>
              <p:ext uri="{D42A27DB-BD31-4B8C-83A1-F6EECF244321}">
                <p14:modId xmlns:p14="http://schemas.microsoft.com/office/powerpoint/2010/main" val="3614298411"/>
              </p:ext>
            </p:extLst>
          </p:nvPr>
        </p:nvGraphicFramePr>
        <p:xfrm>
          <a:off x="1910618" y="188640"/>
          <a:ext cx="5502275" cy="5060950"/>
        </p:xfrm>
        <a:graphic>
          <a:graphicData uri="http://schemas.openxmlformats.org/presentationml/2006/ole">
            <mc:AlternateContent xmlns:mc="http://schemas.openxmlformats.org/markup-compatibility/2006">
              <mc:Choice xmlns:v="urn:schemas-microsoft-com:vml" Requires="v">
                <p:oleObj spid="_x0000_s11268" name="Document" r:id="rId3" imgW="5597640" imgH="5139000" progId="Word.Document.8">
                  <p:embed/>
                </p:oleObj>
              </mc:Choice>
              <mc:Fallback>
                <p:oleObj name="Document" r:id="rId3" imgW="5597640" imgH="5139000" progId="Word.Document.8">
                  <p:embed/>
                  <p:pic>
                    <p:nvPicPr>
                      <p:cNvPr id="28677" name="Object 5">
                        <a:extLst>
                          <a:ext uri="{FF2B5EF4-FFF2-40B4-BE49-F238E27FC236}">
                            <a16:creationId xmlns:a16="http://schemas.microsoft.com/office/drawing/2014/main" id="{0EAF89BD-6166-40C1-B84F-0B18CAA68A7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10618" y="188640"/>
                        <a:ext cx="5502275" cy="5060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8679" name="Text Box 7">
            <a:extLst>
              <a:ext uri="{FF2B5EF4-FFF2-40B4-BE49-F238E27FC236}">
                <a16:creationId xmlns:a16="http://schemas.microsoft.com/office/drawing/2014/main" id="{DC68F5B8-049F-466F-856F-263B1F65DE2B}"/>
              </a:ext>
            </a:extLst>
          </p:cNvPr>
          <p:cNvSpPr txBox="1">
            <a:spLocks noChangeArrowheads="1"/>
          </p:cNvSpPr>
          <p:nvPr/>
        </p:nvSpPr>
        <p:spPr bwMode="auto">
          <a:xfrm>
            <a:off x="6232526" y="6130925"/>
            <a:ext cx="2857514" cy="36933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spAutoFit/>
          </a:bodyPr>
          <a:lstStyle/>
          <a:p>
            <a:pPr eaLnBrk="0" hangingPunct="0"/>
            <a:r>
              <a:rPr lang="en-US" altLang="en-US">
                <a:latin typeface="Arial" panose="020B0604020202020204" pitchFamily="34" charset="0"/>
              </a:rPr>
              <a:t>result of S </a:t>
            </a:r>
            <a:r>
              <a:rPr lang="en-US" altLang="en-US">
                <a:latin typeface="Times New Roman" panose="02020603050405020304" pitchFamily="18" charset="0"/>
                <a:sym typeface="Symbol" panose="05050102010706020507" pitchFamily="18" charset="2"/>
              </a:rPr>
              <a:t></a:t>
            </a:r>
            <a:r>
              <a:rPr lang="en-US" altLang="en-US">
                <a:latin typeface="Arial" panose="020B0604020202020204" pitchFamily="34" charset="0"/>
              </a:rPr>
              <a:t> X=50, Y=50 </a:t>
            </a:r>
          </a:p>
        </p:txBody>
      </p:sp>
      <p:sp>
        <p:nvSpPr>
          <p:cNvPr id="28680" name="Rectangle 8">
            <a:extLst>
              <a:ext uri="{FF2B5EF4-FFF2-40B4-BE49-F238E27FC236}">
                <a16:creationId xmlns:a16="http://schemas.microsoft.com/office/drawing/2014/main" id="{1E135DB2-BA6B-4B76-B601-868B09D4EDE0}"/>
              </a:ext>
            </a:extLst>
          </p:cNvPr>
          <p:cNvSpPr>
            <a:spLocks noChangeArrowheads="1"/>
          </p:cNvSpPr>
          <p:nvPr/>
        </p:nvSpPr>
        <p:spPr bwMode="auto">
          <a:xfrm>
            <a:off x="335360" y="332656"/>
            <a:ext cx="9144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eaLnBrk="0" hangingPunct="0"/>
            <a:r>
              <a:rPr lang="en-US" altLang="en-US">
                <a:latin typeface="Arial" panose="020B0604020202020204" pitchFamily="34" charset="0"/>
              </a:rPr>
              <a:t>X=20Y=30 </a:t>
            </a:r>
          </a:p>
        </p:txBody>
      </p:sp>
    </p:spTree>
    <p:extLst>
      <p:ext uri="{BB962C8B-B14F-4D97-AF65-F5344CB8AC3E}">
        <p14:creationId xmlns:p14="http://schemas.microsoft.com/office/powerpoint/2010/main" val="227293927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2" name="Rectangle 4">
            <a:extLst>
              <a:ext uri="{FF2B5EF4-FFF2-40B4-BE49-F238E27FC236}">
                <a16:creationId xmlns:a16="http://schemas.microsoft.com/office/drawing/2014/main" id="{B850A16A-0754-4A2D-B3E3-84ED4CAA1AE7}"/>
              </a:ext>
            </a:extLst>
          </p:cNvPr>
          <p:cNvSpPr>
            <a:spLocks noGrp="1" noChangeArrowheads="1"/>
          </p:cNvSpPr>
          <p:nvPr>
            <p:ph type="title"/>
          </p:nvPr>
        </p:nvSpPr>
        <p:spPr>
          <a:xfrm>
            <a:off x="609600" y="274638"/>
            <a:ext cx="10972800" cy="418058"/>
          </a:xfrm>
        </p:spPr>
        <p:txBody>
          <a:bodyPr/>
          <a:lstStyle/>
          <a:p>
            <a:r>
              <a:rPr lang="en-US" altLang="en-US" dirty="0"/>
              <a:t>Ensuring </a:t>
            </a:r>
            <a:r>
              <a:rPr lang="en-US" altLang="en-US" dirty="0" err="1"/>
              <a:t>Serialisability</a:t>
            </a:r>
            <a:r>
              <a:rPr lang="en-US" altLang="en-US" dirty="0"/>
              <a:t>: Two-Phase Locking</a:t>
            </a:r>
          </a:p>
        </p:txBody>
      </p:sp>
      <p:sp>
        <p:nvSpPr>
          <p:cNvPr id="27653" name="Rectangle 5">
            <a:extLst>
              <a:ext uri="{FF2B5EF4-FFF2-40B4-BE49-F238E27FC236}">
                <a16:creationId xmlns:a16="http://schemas.microsoft.com/office/drawing/2014/main" id="{76F15E05-F6F4-4251-BA2B-95B3A95EE1D0}"/>
              </a:ext>
            </a:extLst>
          </p:cNvPr>
          <p:cNvSpPr>
            <a:spLocks noGrp="1" noChangeArrowheads="1"/>
          </p:cNvSpPr>
          <p:nvPr>
            <p:ph type="body" idx="1"/>
          </p:nvPr>
        </p:nvSpPr>
        <p:spPr>
          <a:xfrm>
            <a:off x="263352" y="1264387"/>
            <a:ext cx="6251187" cy="2590800"/>
          </a:xfrm>
        </p:spPr>
        <p:txBody>
          <a:bodyPr/>
          <a:lstStyle/>
          <a:p>
            <a:pPr>
              <a:lnSpc>
                <a:spcPct val="90000"/>
              </a:lnSpc>
            </a:pPr>
            <a:r>
              <a:rPr lang="en-US" altLang="en-US" sz="2400" dirty="0"/>
              <a:t>All locking operations (</a:t>
            </a:r>
            <a:r>
              <a:rPr lang="en-US" altLang="en-US" sz="2400" dirty="0" err="1"/>
              <a:t>read_lock</a:t>
            </a:r>
            <a:r>
              <a:rPr lang="en-US" altLang="en-US" sz="2400" dirty="0"/>
              <a:t>, </a:t>
            </a:r>
            <a:r>
              <a:rPr lang="en-US" altLang="en-US" sz="2400" dirty="0" err="1"/>
              <a:t>write_lock</a:t>
            </a:r>
            <a:r>
              <a:rPr lang="en-US" altLang="en-US" sz="2400" dirty="0"/>
              <a:t>) precede the first unlock operation in the transactions. </a:t>
            </a:r>
          </a:p>
          <a:p>
            <a:pPr>
              <a:lnSpc>
                <a:spcPct val="90000"/>
              </a:lnSpc>
            </a:pPr>
            <a:r>
              <a:rPr lang="en-US" altLang="en-US" sz="2400" dirty="0"/>
              <a:t>Two phases:</a:t>
            </a:r>
          </a:p>
          <a:p>
            <a:pPr lvl="1">
              <a:lnSpc>
                <a:spcPct val="90000"/>
              </a:lnSpc>
            </a:pPr>
            <a:r>
              <a:rPr lang="en-US" altLang="en-US" sz="2400" i="1" dirty="0"/>
              <a:t>expanding phase:</a:t>
            </a:r>
            <a:r>
              <a:rPr lang="en-US" altLang="en-US" sz="2400" dirty="0"/>
              <a:t> new locks on items can be acquired but none can be released</a:t>
            </a:r>
          </a:p>
          <a:p>
            <a:pPr lvl="1">
              <a:lnSpc>
                <a:spcPct val="90000"/>
              </a:lnSpc>
            </a:pPr>
            <a:r>
              <a:rPr lang="en-US" altLang="en-US" sz="2400" i="1" dirty="0"/>
              <a:t>shrinking phase:</a:t>
            </a:r>
            <a:r>
              <a:rPr lang="en-US" altLang="en-US" sz="2400" dirty="0"/>
              <a:t> existing locks can be released but no new ones can be acquired</a:t>
            </a:r>
          </a:p>
        </p:txBody>
      </p:sp>
      <p:graphicFrame>
        <p:nvGraphicFramePr>
          <p:cNvPr id="27654" name="Object 6">
            <a:extLst>
              <a:ext uri="{FF2B5EF4-FFF2-40B4-BE49-F238E27FC236}">
                <a16:creationId xmlns:a16="http://schemas.microsoft.com/office/drawing/2014/main" id="{1C3655E4-5EB6-419D-A4FF-75915EF456E9}"/>
              </a:ext>
            </a:extLst>
          </p:cNvPr>
          <p:cNvGraphicFramePr>
            <a:graphicFrameLocks noChangeAspect="1"/>
          </p:cNvGraphicFramePr>
          <p:nvPr>
            <p:extLst>
              <p:ext uri="{D42A27DB-BD31-4B8C-83A1-F6EECF244321}">
                <p14:modId xmlns:p14="http://schemas.microsoft.com/office/powerpoint/2010/main" val="2150369206"/>
              </p:ext>
            </p:extLst>
          </p:nvPr>
        </p:nvGraphicFramePr>
        <p:xfrm>
          <a:off x="6770369" y="1268760"/>
          <a:ext cx="5416550" cy="3370263"/>
        </p:xfrm>
        <a:graphic>
          <a:graphicData uri="http://schemas.openxmlformats.org/presentationml/2006/ole">
            <mc:AlternateContent xmlns:mc="http://schemas.openxmlformats.org/markup-compatibility/2006">
              <mc:Choice xmlns:v="urn:schemas-microsoft-com:vml" Requires="v">
                <p:oleObj spid="_x0000_s12292" name="Document" r:id="rId3" imgW="5512320" imgH="3429000" progId="Word.Document.8">
                  <p:embed/>
                </p:oleObj>
              </mc:Choice>
              <mc:Fallback>
                <p:oleObj name="Document" r:id="rId3" imgW="5512320" imgH="3429000" progId="Word.Document.8">
                  <p:embed/>
                  <p:pic>
                    <p:nvPicPr>
                      <p:cNvPr id="27654" name="Object 6">
                        <a:extLst>
                          <a:ext uri="{FF2B5EF4-FFF2-40B4-BE49-F238E27FC236}">
                            <a16:creationId xmlns:a16="http://schemas.microsoft.com/office/drawing/2014/main" id="{1C3655E4-5EB6-419D-A4FF-75915EF456E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770369" y="1268760"/>
                        <a:ext cx="5416550" cy="33702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160126006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8" name="Rectangle 4">
            <a:extLst>
              <a:ext uri="{FF2B5EF4-FFF2-40B4-BE49-F238E27FC236}">
                <a16:creationId xmlns:a16="http://schemas.microsoft.com/office/drawing/2014/main" id="{AD022A53-1B02-4639-9268-632200A3023A}"/>
              </a:ext>
            </a:extLst>
          </p:cNvPr>
          <p:cNvSpPr>
            <a:spLocks noGrp="1" noChangeArrowheads="1"/>
          </p:cNvSpPr>
          <p:nvPr>
            <p:ph type="title"/>
          </p:nvPr>
        </p:nvSpPr>
        <p:spPr>
          <a:xfrm>
            <a:off x="609600" y="274638"/>
            <a:ext cx="10972800" cy="434549"/>
          </a:xfrm>
        </p:spPr>
        <p:txBody>
          <a:bodyPr/>
          <a:lstStyle/>
          <a:p>
            <a:r>
              <a:rPr lang="en-US" altLang="en-US" dirty="0"/>
              <a:t>Two-Phasing Locking </a:t>
            </a:r>
          </a:p>
        </p:txBody>
      </p:sp>
      <p:sp>
        <p:nvSpPr>
          <p:cNvPr id="26629" name="Rectangle 5">
            <a:extLst>
              <a:ext uri="{FF2B5EF4-FFF2-40B4-BE49-F238E27FC236}">
                <a16:creationId xmlns:a16="http://schemas.microsoft.com/office/drawing/2014/main" id="{599668A3-EB59-4531-9175-AC6CFA73D600}"/>
              </a:ext>
            </a:extLst>
          </p:cNvPr>
          <p:cNvSpPr>
            <a:spLocks noGrp="1" noChangeArrowheads="1"/>
          </p:cNvSpPr>
          <p:nvPr>
            <p:ph type="body" idx="1"/>
          </p:nvPr>
        </p:nvSpPr>
        <p:spPr>
          <a:xfrm>
            <a:off x="-33936" y="846138"/>
            <a:ext cx="12225936" cy="5410200"/>
          </a:xfrm>
        </p:spPr>
        <p:txBody>
          <a:bodyPr/>
          <a:lstStyle/>
          <a:p>
            <a:r>
              <a:rPr lang="en-US" altLang="en-US" sz="2000" dirty="0"/>
              <a:t>Basic 2PL</a:t>
            </a:r>
          </a:p>
          <a:p>
            <a:pPr algn="ctr"/>
            <a:r>
              <a:rPr lang="en-US" altLang="en-US" sz="2000" dirty="0"/>
              <a:t>When a transaction releases a lock, it may not request another lock</a:t>
            </a:r>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endParaRPr lang="en-US" altLang="en-US" sz="2000" dirty="0"/>
          </a:p>
          <a:p>
            <a:r>
              <a:rPr lang="en-US" altLang="en-US" sz="2000" dirty="0"/>
              <a:t>Conservative 2PL or static 2PL</a:t>
            </a:r>
          </a:p>
          <a:p>
            <a:pPr lvl="1"/>
            <a:r>
              <a:rPr lang="en-US" altLang="en-US" sz="2000" dirty="0"/>
              <a:t>a transaction locks all the items it accesses before the transaction begins execution</a:t>
            </a:r>
          </a:p>
          <a:p>
            <a:pPr lvl="1"/>
            <a:r>
              <a:rPr lang="en-US" altLang="en-US" sz="2000" dirty="0"/>
              <a:t>pre-declaring read and write sets</a:t>
            </a:r>
          </a:p>
        </p:txBody>
      </p:sp>
      <p:grpSp>
        <p:nvGrpSpPr>
          <p:cNvPr id="26673" name="Group 49">
            <a:extLst>
              <a:ext uri="{FF2B5EF4-FFF2-40B4-BE49-F238E27FC236}">
                <a16:creationId xmlns:a16="http://schemas.microsoft.com/office/drawing/2014/main" id="{86A853F5-0FBB-48A1-92F2-99281BF3070C}"/>
              </a:ext>
            </a:extLst>
          </p:cNvPr>
          <p:cNvGrpSpPr>
            <a:grpSpLocks/>
          </p:cNvGrpSpPr>
          <p:nvPr/>
        </p:nvGrpSpPr>
        <p:grpSpPr bwMode="auto">
          <a:xfrm>
            <a:off x="2914650" y="1844824"/>
            <a:ext cx="6362700" cy="2714059"/>
            <a:chOff x="135" y="1844"/>
            <a:chExt cx="5947" cy="2587"/>
          </a:xfrm>
        </p:grpSpPr>
        <p:sp>
          <p:nvSpPr>
            <p:cNvPr id="26630" name="Line 6">
              <a:extLst>
                <a:ext uri="{FF2B5EF4-FFF2-40B4-BE49-F238E27FC236}">
                  <a16:creationId xmlns:a16="http://schemas.microsoft.com/office/drawing/2014/main" id="{DD3F813C-AEAC-483F-94BA-8064FDE33F21}"/>
                </a:ext>
              </a:extLst>
            </p:cNvPr>
            <p:cNvSpPr>
              <a:spLocks noChangeShapeType="1"/>
            </p:cNvSpPr>
            <p:nvPr/>
          </p:nvSpPr>
          <p:spPr bwMode="auto">
            <a:xfrm>
              <a:off x="528" y="2116"/>
              <a:ext cx="0" cy="1912"/>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1" name="Line 7">
              <a:extLst>
                <a:ext uri="{FF2B5EF4-FFF2-40B4-BE49-F238E27FC236}">
                  <a16:creationId xmlns:a16="http://schemas.microsoft.com/office/drawing/2014/main" id="{3FB3023C-BE85-47B0-96FB-3310FAF239DF}"/>
                </a:ext>
              </a:extLst>
            </p:cNvPr>
            <p:cNvSpPr>
              <a:spLocks noChangeShapeType="1"/>
            </p:cNvSpPr>
            <p:nvPr/>
          </p:nvSpPr>
          <p:spPr bwMode="auto">
            <a:xfrm>
              <a:off x="436" y="4032"/>
              <a:ext cx="4648"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2" name="Line 8">
              <a:extLst>
                <a:ext uri="{FF2B5EF4-FFF2-40B4-BE49-F238E27FC236}">
                  <a16:creationId xmlns:a16="http://schemas.microsoft.com/office/drawing/2014/main" id="{E1FDD7A0-1B0D-48F5-AA11-341EE9888B9C}"/>
                </a:ext>
              </a:extLst>
            </p:cNvPr>
            <p:cNvSpPr>
              <a:spLocks noChangeShapeType="1"/>
            </p:cNvSpPr>
            <p:nvPr/>
          </p:nvSpPr>
          <p:spPr bwMode="auto">
            <a:xfrm>
              <a:off x="2784" y="2068"/>
              <a:ext cx="0" cy="2056"/>
            </a:xfrm>
            <a:prstGeom prst="line">
              <a:avLst/>
            </a:prstGeom>
            <a:noFill/>
            <a:ln w="12700">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6633" name="Group 9">
              <a:extLst>
                <a:ext uri="{FF2B5EF4-FFF2-40B4-BE49-F238E27FC236}">
                  <a16:creationId xmlns:a16="http://schemas.microsoft.com/office/drawing/2014/main" id="{2AE92E4B-7478-4B7A-8929-A5F5BFC57B04}"/>
                </a:ext>
              </a:extLst>
            </p:cNvPr>
            <p:cNvGrpSpPr>
              <a:grpSpLocks/>
            </p:cNvGrpSpPr>
            <p:nvPr/>
          </p:nvGrpSpPr>
          <p:grpSpPr bwMode="auto">
            <a:xfrm>
              <a:off x="532" y="3308"/>
              <a:ext cx="428" cy="344"/>
              <a:chOff x="532" y="3308"/>
              <a:chExt cx="428" cy="344"/>
            </a:xfrm>
          </p:grpSpPr>
          <p:sp>
            <p:nvSpPr>
              <p:cNvPr id="26634" name="Line 10">
                <a:extLst>
                  <a:ext uri="{FF2B5EF4-FFF2-40B4-BE49-F238E27FC236}">
                    <a16:creationId xmlns:a16="http://schemas.microsoft.com/office/drawing/2014/main" id="{7F96DB7D-5242-4B08-B0C6-78A7FEFB8A20}"/>
                  </a:ext>
                </a:extLst>
              </p:cNvPr>
              <p:cNvSpPr>
                <a:spLocks noChangeShapeType="1"/>
              </p:cNvSpPr>
              <p:nvPr/>
            </p:nvSpPr>
            <p:spPr bwMode="auto">
              <a:xfrm>
                <a:off x="532" y="3648"/>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5" name="Line 11">
                <a:extLst>
                  <a:ext uri="{FF2B5EF4-FFF2-40B4-BE49-F238E27FC236}">
                    <a16:creationId xmlns:a16="http://schemas.microsoft.com/office/drawing/2014/main" id="{658DE687-AB06-4A67-8262-CD170D4E189D}"/>
                  </a:ext>
                </a:extLst>
              </p:cNvPr>
              <p:cNvSpPr>
                <a:spLocks noChangeShapeType="1"/>
              </p:cNvSpPr>
              <p:nvPr/>
            </p:nvSpPr>
            <p:spPr bwMode="auto">
              <a:xfrm flipV="1">
                <a:off x="960" y="3308"/>
                <a:ext cx="0" cy="344"/>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636" name="Group 12">
              <a:extLst>
                <a:ext uri="{FF2B5EF4-FFF2-40B4-BE49-F238E27FC236}">
                  <a16:creationId xmlns:a16="http://schemas.microsoft.com/office/drawing/2014/main" id="{BB21396C-F475-4066-AEAD-9A7E3046003A}"/>
                </a:ext>
              </a:extLst>
            </p:cNvPr>
            <p:cNvGrpSpPr>
              <a:grpSpLocks/>
            </p:cNvGrpSpPr>
            <p:nvPr/>
          </p:nvGrpSpPr>
          <p:grpSpPr bwMode="auto">
            <a:xfrm>
              <a:off x="532" y="3308"/>
              <a:ext cx="428" cy="344"/>
              <a:chOff x="532" y="3308"/>
              <a:chExt cx="428" cy="344"/>
            </a:xfrm>
          </p:grpSpPr>
          <p:sp>
            <p:nvSpPr>
              <p:cNvPr id="26637" name="Line 13">
                <a:extLst>
                  <a:ext uri="{FF2B5EF4-FFF2-40B4-BE49-F238E27FC236}">
                    <a16:creationId xmlns:a16="http://schemas.microsoft.com/office/drawing/2014/main" id="{6756A20F-CB61-4778-8C2A-DEEC62D599B5}"/>
                  </a:ext>
                </a:extLst>
              </p:cNvPr>
              <p:cNvSpPr>
                <a:spLocks noChangeShapeType="1"/>
              </p:cNvSpPr>
              <p:nvPr/>
            </p:nvSpPr>
            <p:spPr bwMode="auto">
              <a:xfrm>
                <a:off x="532" y="3648"/>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38" name="Line 14">
                <a:extLst>
                  <a:ext uri="{FF2B5EF4-FFF2-40B4-BE49-F238E27FC236}">
                    <a16:creationId xmlns:a16="http://schemas.microsoft.com/office/drawing/2014/main" id="{F5129A6E-02DA-4615-AF74-713B0482D5DB}"/>
                  </a:ext>
                </a:extLst>
              </p:cNvPr>
              <p:cNvSpPr>
                <a:spLocks noChangeShapeType="1"/>
              </p:cNvSpPr>
              <p:nvPr/>
            </p:nvSpPr>
            <p:spPr bwMode="auto">
              <a:xfrm flipV="1">
                <a:off x="960" y="3308"/>
                <a:ext cx="0" cy="34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6639" name="Line 15">
              <a:extLst>
                <a:ext uri="{FF2B5EF4-FFF2-40B4-BE49-F238E27FC236}">
                  <a16:creationId xmlns:a16="http://schemas.microsoft.com/office/drawing/2014/main" id="{DAAEE515-FDDE-4809-82BA-C2AE4D7D2857}"/>
                </a:ext>
              </a:extLst>
            </p:cNvPr>
            <p:cNvSpPr>
              <a:spLocks noChangeShapeType="1"/>
            </p:cNvSpPr>
            <p:nvPr/>
          </p:nvSpPr>
          <p:spPr bwMode="auto">
            <a:xfrm>
              <a:off x="916" y="4032"/>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40" name="Line 16">
              <a:extLst>
                <a:ext uri="{FF2B5EF4-FFF2-40B4-BE49-F238E27FC236}">
                  <a16:creationId xmlns:a16="http://schemas.microsoft.com/office/drawing/2014/main" id="{096A0A1C-9155-475B-9F5E-AFDC4F31B123}"/>
                </a:ext>
              </a:extLst>
            </p:cNvPr>
            <p:cNvSpPr>
              <a:spLocks noChangeShapeType="1"/>
            </p:cNvSpPr>
            <p:nvPr/>
          </p:nvSpPr>
          <p:spPr bwMode="auto">
            <a:xfrm>
              <a:off x="1876" y="2640"/>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41" name="Line 17">
              <a:extLst>
                <a:ext uri="{FF2B5EF4-FFF2-40B4-BE49-F238E27FC236}">
                  <a16:creationId xmlns:a16="http://schemas.microsoft.com/office/drawing/2014/main" id="{96DD4E00-D5CD-4F21-ADC7-7AE236626C7E}"/>
                </a:ext>
              </a:extLst>
            </p:cNvPr>
            <p:cNvSpPr>
              <a:spLocks noChangeShapeType="1"/>
            </p:cNvSpPr>
            <p:nvPr/>
          </p:nvSpPr>
          <p:spPr bwMode="auto">
            <a:xfrm flipV="1">
              <a:off x="2304" y="2300"/>
              <a:ext cx="0" cy="34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6642" name="Group 18">
              <a:extLst>
                <a:ext uri="{FF2B5EF4-FFF2-40B4-BE49-F238E27FC236}">
                  <a16:creationId xmlns:a16="http://schemas.microsoft.com/office/drawing/2014/main" id="{8EB93BFE-CFA0-46C3-986A-B9E24BADC443}"/>
                </a:ext>
              </a:extLst>
            </p:cNvPr>
            <p:cNvGrpSpPr>
              <a:grpSpLocks/>
            </p:cNvGrpSpPr>
            <p:nvPr/>
          </p:nvGrpSpPr>
          <p:grpSpPr bwMode="auto">
            <a:xfrm>
              <a:off x="1396" y="2636"/>
              <a:ext cx="428" cy="344"/>
              <a:chOff x="1396" y="2636"/>
              <a:chExt cx="428" cy="344"/>
            </a:xfrm>
          </p:grpSpPr>
          <p:sp>
            <p:nvSpPr>
              <p:cNvPr id="26643" name="Line 19">
                <a:extLst>
                  <a:ext uri="{FF2B5EF4-FFF2-40B4-BE49-F238E27FC236}">
                    <a16:creationId xmlns:a16="http://schemas.microsoft.com/office/drawing/2014/main" id="{25310E3C-A264-45F8-9DEC-2B725D6FD52D}"/>
                  </a:ext>
                </a:extLst>
              </p:cNvPr>
              <p:cNvSpPr>
                <a:spLocks noChangeShapeType="1"/>
              </p:cNvSpPr>
              <p:nvPr/>
            </p:nvSpPr>
            <p:spPr bwMode="auto">
              <a:xfrm>
                <a:off x="1396" y="2976"/>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44" name="Line 20">
                <a:extLst>
                  <a:ext uri="{FF2B5EF4-FFF2-40B4-BE49-F238E27FC236}">
                    <a16:creationId xmlns:a16="http://schemas.microsoft.com/office/drawing/2014/main" id="{CC8A07EF-0395-4F8F-80F7-0C1D3FC0C996}"/>
                  </a:ext>
                </a:extLst>
              </p:cNvPr>
              <p:cNvSpPr>
                <a:spLocks noChangeShapeType="1"/>
              </p:cNvSpPr>
              <p:nvPr/>
            </p:nvSpPr>
            <p:spPr bwMode="auto">
              <a:xfrm flipV="1">
                <a:off x="1824" y="2636"/>
                <a:ext cx="0" cy="34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645" name="Group 21">
              <a:extLst>
                <a:ext uri="{FF2B5EF4-FFF2-40B4-BE49-F238E27FC236}">
                  <a16:creationId xmlns:a16="http://schemas.microsoft.com/office/drawing/2014/main" id="{B33FD4FC-A0C9-42F7-8F74-E571CF80C1BA}"/>
                </a:ext>
              </a:extLst>
            </p:cNvPr>
            <p:cNvGrpSpPr>
              <a:grpSpLocks/>
            </p:cNvGrpSpPr>
            <p:nvPr/>
          </p:nvGrpSpPr>
          <p:grpSpPr bwMode="auto">
            <a:xfrm>
              <a:off x="964" y="2972"/>
              <a:ext cx="428" cy="344"/>
              <a:chOff x="964" y="2972"/>
              <a:chExt cx="428" cy="344"/>
            </a:xfrm>
          </p:grpSpPr>
          <p:sp>
            <p:nvSpPr>
              <p:cNvPr id="26646" name="Line 22">
                <a:extLst>
                  <a:ext uri="{FF2B5EF4-FFF2-40B4-BE49-F238E27FC236}">
                    <a16:creationId xmlns:a16="http://schemas.microsoft.com/office/drawing/2014/main" id="{7CDE0E91-FDD0-43C0-8666-FD029D72C332}"/>
                  </a:ext>
                </a:extLst>
              </p:cNvPr>
              <p:cNvSpPr>
                <a:spLocks noChangeShapeType="1"/>
              </p:cNvSpPr>
              <p:nvPr/>
            </p:nvSpPr>
            <p:spPr bwMode="auto">
              <a:xfrm>
                <a:off x="964" y="3312"/>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47" name="Line 23">
                <a:extLst>
                  <a:ext uri="{FF2B5EF4-FFF2-40B4-BE49-F238E27FC236}">
                    <a16:creationId xmlns:a16="http://schemas.microsoft.com/office/drawing/2014/main" id="{BAF655AD-76EA-4B33-B0FB-24051F9FCE87}"/>
                  </a:ext>
                </a:extLst>
              </p:cNvPr>
              <p:cNvSpPr>
                <a:spLocks noChangeShapeType="1"/>
              </p:cNvSpPr>
              <p:nvPr/>
            </p:nvSpPr>
            <p:spPr bwMode="auto">
              <a:xfrm flipV="1">
                <a:off x="1392" y="2972"/>
                <a:ext cx="0" cy="34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6648" name="Line 24">
              <a:extLst>
                <a:ext uri="{FF2B5EF4-FFF2-40B4-BE49-F238E27FC236}">
                  <a16:creationId xmlns:a16="http://schemas.microsoft.com/office/drawing/2014/main" id="{79F8D31B-99F5-443D-A793-78550001678B}"/>
                </a:ext>
              </a:extLst>
            </p:cNvPr>
            <p:cNvSpPr>
              <a:spLocks noChangeShapeType="1"/>
            </p:cNvSpPr>
            <p:nvPr/>
          </p:nvSpPr>
          <p:spPr bwMode="auto">
            <a:xfrm>
              <a:off x="2356" y="2304"/>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49" name="Line 25">
              <a:extLst>
                <a:ext uri="{FF2B5EF4-FFF2-40B4-BE49-F238E27FC236}">
                  <a16:creationId xmlns:a16="http://schemas.microsoft.com/office/drawing/2014/main" id="{EB0BE027-1ECD-49EF-A376-9E53EE5C3E09}"/>
                </a:ext>
              </a:extLst>
            </p:cNvPr>
            <p:cNvSpPr>
              <a:spLocks noChangeShapeType="1"/>
            </p:cNvSpPr>
            <p:nvPr/>
          </p:nvSpPr>
          <p:spPr bwMode="auto">
            <a:xfrm flipV="1">
              <a:off x="528" y="3644"/>
              <a:ext cx="0" cy="392"/>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6650" name="Group 26">
              <a:extLst>
                <a:ext uri="{FF2B5EF4-FFF2-40B4-BE49-F238E27FC236}">
                  <a16:creationId xmlns:a16="http://schemas.microsoft.com/office/drawing/2014/main" id="{774EA3D6-2631-4471-ACA5-58E1330011E7}"/>
                </a:ext>
              </a:extLst>
            </p:cNvPr>
            <p:cNvGrpSpPr>
              <a:grpSpLocks/>
            </p:cNvGrpSpPr>
            <p:nvPr/>
          </p:nvGrpSpPr>
          <p:grpSpPr bwMode="auto">
            <a:xfrm>
              <a:off x="2784" y="2308"/>
              <a:ext cx="428" cy="332"/>
              <a:chOff x="2784" y="2308"/>
              <a:chExt cx="428" cy="332"/>
            </a:xfrm>
          </p:grpSpPr>
          <p:sp>
            <p:nvSpPr>
              <p:cNvPr id="26651" name="Line 27">
                <a:extLst>
                  <a:ext uri="{FF2B5EF4-FFF2-40B4-BE49-F238E27FC236}">
                    <a16:creationId xmlns:a16="http://schemas.microsoft.com/office/drawing/2014/main" id="{5876BA49-90B9-4133-9D3F-0A7FA26EF31C}"/>
                  </a:ext>
                </a:extLst>
              </p:cNvPr>
              <p:cNvSpPr>
                <a:spLocks noChangeShapeType="1"/>
              </p:cNvSpPr>
              <p:nvPr/>
            </p:nvSpPr>
            <p:spPr bwMode="auto">
              <a:xfrm>
                <a:off x="2784" y="2308"/>
                <a:ext cx="0" cy="32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52" name="Line 28">
                <a:extLst>
                  <a:ext uri="{FF2B5EF4-FFF2-40B4-BE49-F238E27FC236}">
                    <a16:creationId xmlns:a16="http://schemas.microsoft.com/office/drawing/2014/main" id="{11C7271C-4945-4ABE-9224-F9BD72C2C075}"/>
                  </a:ext>
                </a:extLst>
              </p:cNvPr>
              <p:cNvSpPr>
                <a:spLocks noChangeShapeType="1"/>
              </p:cNvSpPr>
              <p:nvPr/>
            </p:nvSpPr>
            <p:spPr bwMode="auto">
              <a:xfrm>
                <a:off x="2788" y="2640"/>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653" name="Group 29">
              <a:extLst>
                <a:ext uri="{FF2B5EF4-FFF2-40B4-BE49-F238E27FC236}">
                  <a16:creationId xmlns:a16="http://schemas.microsoft.com/office/drawing/2014/main" id="{1D32F563-BAB0-442B-A042-A577DCCF7236}"/>
                </a:ext>
              </a:extLst>
            </p:cNvPr>
            <p:cNvGrpSpPr>
              <a:grpSpLocks/>
            </p:cNvGrpSpPr>
            <p:nvPr/>
          </p:nvGrpSpPr>
          <p:grpSpPr bwMode="auto">
            <a:xfrm>
              <a:off x="3216" y="2644"/>
              <a:ext cx="428" cy="332"/>
              <a:chOff x="3216" y="2644"/>
              <a:chExt cx="428" cy="332"/>
            </a:xfrm>
          </p:grpSpPr>
          <p:sp>
            <p:nvSpPr>
              <p:cNvPr id="26654" name="Line 30">
                <a:extLst>
                  <a:ext uri="{FF2B5EF4-FFF2-40B4-BE49-F238E27FC236}">
                    <a16:creationId xmlns:a16="http://schemas.microsoft.com/office/drawing/2014/main" id="{FA9F393D-D23A-4626-9B9F-4F4EAFF21FD3}"/>
                  </a:ext>
                </a:extLst>
              </p:cNvPr>
              <p:cNvSpPr>
                <a:spLocks noChangeShapeType="1"/>
              </p:cNvSpPr>
              <p:nvPr/>
            </p:nvSpPr>
            <p:spPr bwMode="auto">
              <a:xfrm>
                <a:off x="3216" y="2644"/>
                <a:ext cx="0" cy="32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55" name="Line 31">
                <a:extLst>
                  <a:ext uri="{FF2B5EF4-FFF2-40B4-BE49-F238E27FC236}">
                    <a16:creationId xmlns:a16="http://schemas.microsoft.com/office/drawing/2014/main" id="{EE549438-3D47-4EC5-A23E-EAFCD902B2C6}"/>
                  </a:ext>
                </a:extLst>
              </p:cNvPr>
              <p:cNvSpPr>
                <a:spLocks noChangeShapeType="1"/>
              </p:cNvSpPr>
              <p:nvPr/>
            </p:nvSpPr>
            <p:spPr bwMode="auto">
              <a:xfrm>
                <a:off x="3220" y="2976"/>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6656" name="Group 32">
              <a:extLst>
                <a:ext uri="{FF2B5EF4-FFF2-40B4-BE49-F238E27FC236}">
                  <a16:creationId xmlns:a16="http://schemas.microsoft.com/office/drawing/2014/main" id="{0211822D-6868-4E36-BF90-5121EE3D2242}"/>
                </a:ext>
              </a:extLst>
            </p:cNvPr>
            <p:cNvGrpSpPr>
              <a:grpSpLocks/>
            </p:cNvGrpSpPr>
            <p:nvPr/>
          </p:nvGrpSpPr>
          <p:grpSpPr bwMode="auto">
            <a:xfrm>
              <a:off x="4080" y="3316"/>
              <a:ext cx="428" cy="332"/>
              <a:chOff x="4080" y="3316"/>
              <a:chExt cx="428" cy="332"/>
            </a:xfrm>
          </p:grpSpPr>
          <p:sp>
            <p:nvSpPr>
              <p:cNvPr id="26657" name="Line 33">
                <a:extLst>
                  <a:ext uri="{FF2B5EF4-FFF2-40B4-BE49-F238E27FC236}">
                    <a16:creationId xmlns:a16="http://schemas.microsoft.com/office/drawing/2014/main" id="{CCE725BA-281B-42BD-9836-F6794FF56B8C}"/>
                  </a:ext>
                </a:extLst>
              </p:cNvPr>
              <p:cNvSpPr>
                <a:spLocks noChangeShapeType="1"/>
              </p:cNvSpPr>
              <p:nvPr/>
            </p:nvSpPr>
            <p:spPr bwMode="auto">
              <a:xfrm>
                <a:off x="4080" y="3316"/>
                <a:ext cx="0" cy="32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58" name="Line 34">
                <a:extLst>
                  <a:ext uri="{FF2B5EF4-FFF2-40B4-BE49-F238E27FC236}">
                    <a16:creationId xmlns:a16="http://schemas.microsoft.com/office/drawing/2014/main" id="{065BE561-332E-4129-8B32-D2DEB434500D}"/>
                  </a:ext>
                </a:extLst>
              </p:cNvPr>
              <p:cNvSpPr>
                <a:spLocks noChangeShapeType="1"/>
              </p:cNvSpPr>
              <p:nvPr/>
            </p:nvSpPr>
            <p:spPr bwMode="auto">
              <a:xfrm>
                <a:off x="4084" y="3648"/>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6659" name="Line 35">
              <a:extLst>
                <a:ext uri="{FF2B5EF4-FFF2-40B4-BE49-F238E27FC236}">
                  <a16:creationId xmlns:a16="http://schemas.microsoft.com/office/drawing/2014/main" id="{F577E8CD-6EE0-4C4D-ACFA-D8BDF2BFC852}"/>
                </a:ext>
              </a:extLst>
            </p:cNvPr>
            <p:cNvSpPr>
              <a:spLocks noChangeShapeType="1"/>
            </p:cNvSpPr>
            <p:nvPr/>
          </p:nvSpPr>
          <p:spPr bwMode="auto">
            <a:xfrm>
              <a:off x="4512" y="3652"/>
              <a:ext cx="0" cy="376"/>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6660" name="Group 36">
              <a:extLst>
                <a:ext uri="{FF2B5EF4-FFF2-40B4-BE49-F238E27FC236}">
                  <a16:creationId xmlns:a16="http://schemas.microsoft.com/office/drawing/2014/main" id="{5934108D-53B1-443C-8BAB-31F2EE6F2425}"/>
                </a:ext>
              </a:extLst>
            </p:cNvPr>
            <p:cNvGrpSpPr>
              <a:grpSpLocks/>
            </p:cNvGrpSpPr>
            <p:nvPr/>
          </p:nvGrpSpPr>
          <p:grpSpPr bwMode="auto">
            <a:xfrm>
              <a:off x="3648" y="2980"/>
              <a:ext cx="428" cy="332"/>
              <a:chOff x="3648" y="2980"/>
              <a:chExt cx="428" cy="332"/>
            </a:xfrm>
          </p:grpSpPr>
          <p:sp>
            <p:nvSpPr>
              <p:cNvPr id="26661" name="Line 37">
                <a:extLst>
                  <a:ext uri="{FF2B5EF4-FFF2-40B4-BE49-F238E27FC236}">
                    <a16:creationId xmlns:a16="http://schemas.microsoft.com/office/drawing/2014/main" id="{B5B3F200-8402-4897-9980-C14B600022E8}"/>
                  </a:ext>
                </a:extLst>
              </p:cNvPr>
              <p:cNvSpPr>
                <a:spLocks noChangeShapeType="1"/>
              </p:cNvSpPr>
              <p:nvPr/>
            </p:nvSpPr>
            <p:spPr bwMode="auto">
              <a:xfrm>
                <a:off x="3648" y="2980"/>
                <a:ext cx="0" cy="328"/>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62" name="Line 38">
                <a:extLst>
                  <a:ext uri="{FF2B5EF4-FFF2-40B4-BE49-F238E27FC236}">
                    <a16:creationId xmlns:a16="http://schemas.microsoft.com/office/drawing/2014/main" id="{149A50D6-CD5C-4F1D-90B5-BC2BDF08336B}"/>
                  </a:ext>
                </a:extLst>
              </p:cNvPr>
              <p:cNvSpPr>
                <a:spLocks noChangeShapeType="1"/>
              </p:cNvSpPr>
              <p:nvPr/>
            </p:nvSpPr>
            <p:spPr bwMode="auto">
              <a:xfrm>
                <a:off x="3652" y="3312"/>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6663" name="Line 39">
              <a:extLst>
                <a:ext uri="{FF2B5EF4-FFF2-40B4-BE49-F238E27FC236}">
                  <a16:creationId xmlns:a16="http://schemas.microsoft.com/office/drawing/2014/main" id="{6352E6ED-6C2F-4FA2-9554-BB63DB948622}"/>
                </a:ext>
              </a:extLst>
            </p:cNvPr>
            <p:cNvSpPr>
              <a:spLocks noChangeShapeType="1"/>
            </p:cNvSpPr>
            <p:nvPr/>
          </p:nvSpPr>
          <p:spPr bwMode="auto">
            <a:xfrm flipV="1">
              <a:off x="4560" y="1916"/>
              <a:ext cx="0" cy="296"/>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64" name="Rectangle 40">
              <a:extLst>
                <a:ext uri="{FF2B5EF4-FFF2-40B4-BE49-F238E27FC236}">
                  <a16:creationId xmlns:a16="http://schemas.microsoft.com/office/drawing/2014/main" id="{DADA5A95-67EE-466B-9E11-FE9EB797E384}"/>
                </a:ext>
              </a:extLst>
            </p:cNvPr>
            <p:cNvSpPr>
              <a:spLocks noChangeArrowheads="1"/>
            </p:cNvSpPr>
            <p:nvPr/>
          </p:nvSpPr>
          <p:spPr bwMode="auto">
            <a:xfrm>
              <a:off x="4600" y="2038"/>
              <a:ext cx="1317" cy="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dirty="0"/>
                <a:t>obtain lock</a:t>
              </a:r>
            </a:p>
          </p:txBody>
        </p:sp>
        <p:sp>
          <p:nvSpPr>
            <p:cNvPr id="26665" name="Line 41">
              <a:extLst>
                <a:ext uri="{FF2B5EF4-FFF2-40B4-BE49-F238E27FC236}">
                  <a16:creationId xmlns:a16="http://schemas.microsoft.com/office/drawing/2014/main" id="{8E4DE8B2-FBAA-4F6C-A93D-DB238CF05C38}"/>
                </a:ext>
              </a:extLst>
            </p:cNvPr>
            <p:cNvSpPr>
              <a:spLocks noChangeShapeType="1"/>
            </p:cNvSpPr>
            <p:nvPr/>
          </p:nvSpPr>
          <p:spPr bwMode="auto">
            <a:xfrm>
              <a:off x="4560" y="2404"/>
              <a:ext cx="0" cy="28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6666" name="Rectangle 42">
              <a:extLst>
                <a:ext uri="{FF2B5EF4-FFF2-40B4-BE49-F238E27FC236}">
                  <a16:creationId xmlns:a16="http://schemas.microsoft.com/office/drawing/2014/main" id="{EE91D260-9CF1-4E21-A18F-95281B97D841}"/>
                </a:ext>
              </a:extLst>
            </p:cNvPr>
            <p:cNvSpPr>
              <a:spLocks noChangeArrowheads="1"/>
            </p:cNvSpPr>
            <p:nvPr/>
          </p:nvSpPr>
          <p:spPr bwMode="auto">
            <a:xfrm>
              <a:off x="4645" y="2467"/>
              <a:ext cx="1437" cy="3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a:t>release lock</a:t>
              </a:r>
            </a:p>
          </p:txBody>
        </p:sp>
        <p:sp>
          <p:nvSpPr>
            <p:cNvPr id="26667" name="Rectangle 43">
              <a:extLst>
                <a:ext uri="{FF2B5EF4-FFF2-40B4-BE49-F238E27FC236}">
                  <a16:creationId xmlns:a16="http://schemas.microsoft.com/office/drawing/2014/main" id="{12FB62FE-70C6-479F-8F3E-5C3B39948EE9}"/>
                </a:ext>
              </a:extLst>
            </p:cNvPr>
            <p:cNvSpPr>
              <a:spLocks noChangeArrowheads="1"/>
            </p:cNvSpPr>
            <p:nvPr/>
          </p:nvSpPr>
          <p:spPr bwMode="auto">
            <a:xfrm>
              <a:off x="2679" y="1844"/>
              <a:ext cx="1184" cy="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a:t>lock point</a:t>
              </a:r>
            </a:p>
          </p:txBody>
        </p:sp>
        <p:sp>
          <p:nvSpPr>
            <p:cNvPr id="26668" name="Rectangle 44">
              <a:extLst>
                <a:ext uri="{FF2B5EF4-FFF2-40B4-BE49-F238E27FC236}">
                  <a16:creationId xmlns:a16="http://schemas.microsoft.com/office/drawing/2014/main" id="{14A3A339-4F8F-4D67-A7C3-68D11DE2A855}"/>
                </a:ext>
              </a:extLst>
            </p:cNvPr>
            <p:cNvSpPr>
              <a:spLocks noChangeArrowheads="1"/>
            </p:cNvSpPr>
            <p:nvPr/>
          </p:nvSpPr>
          <p:spPr bwMode="auto">
            <a:xfrm>
              <a:off x="1142" y="3571"/>
              <a:ext cx="1050" cy="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a:t>Phase 1</a:t>
              </a:r>
            </a:p>
          </p:txBody>
        </p:sp>
        <p:sp>
          <p:nvSpPr>
            <p:cNvPr id="26669" name="Rectangle 45">
              <a:extLst>
                <a:ext uri="{FF2B5EF4-FFF2-40B4-BE49-F238E27FC236}">
                  <a16:creationId xmlns:a16="http://schemas.microsoft.com/office/drawing/2014/main" id="{70C44292-557F-4F0A-B5FB-438A357DCCE5}"/>
                </a:ext>
              </a:extLst>
            </p:cNvPr>
            <p:cNvSpPr>
              <a:spLocks noChangeArrowheads="1"/>
            </p:cNvSpPr>
            <p:nvPr/>
          </p:nvSpPr>
          <p:spPr bwMode="auto">
            <a:xfrm>
              <a:off x="2920" y="3571"/>
              <a:ext cx="1050" cy="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a:t>Phase 2</a:t>
              </a:r>
            </a:p>
          </p:txBody>
        </p:sp>
        <p:sp>
          <p:nvSpPr>
            <p:cNvPr id="26670" name="Rectangle 46">
              <a:extLst>
                <a:ext uri="{FF2B5EF4-FFF2-40B4-BE49-F238E27FC236}">
                  <a16:creationId xmlns:a16="http://schemas.microsoft.com/office/drawing/2014/main" id="{C019CE81-46D1-410B-A6DC-5C19FCF41434}"/>
                </a:ext>
              </a:extLst>
            </p:cNvPr>
            <p:cNvSpPr>
              <a:spLocks noChangeArrowheads="1"/>
            </p:cNvSpPr>
            <p:nvPr/>
          </p:nvSpPr>
          <p:spPr bwMode="auto">
            <a:xfrm>
              <a:off x="375" y="4052"/>
              <a:ext cx="917" cy="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a:t>BEGIN</a:t>
              </a:r>
            </a:p>
          </p:txBody>
        </p:sp>
        <p:sp>
          <p:nvSpPr>
            <p:cNvPr id="26671" name="Rectangle 47">
              <a:extLst>
                <a:ext uri="{FF2B5EF4-FFF2-40B4-BE49-F238E27FC236}">
                  <a16:creationId xmlns:a16="http://schemas.microsoft.com/office/drawing/2014/main" id="{C110A01E-9B8C-4D73-BA11-EFE4A0ABEE88}"/>
                </a:ext>
              </a:extLst>
            </p:cNvPr>
            <p:cNvSpPr>
              <a:spLocks noChangeArrowheads="1"/>
            </p:cNvSpPr>
            <p:nvPr/>
          </p:nvSpPr>
          <p:spPr bwMode="auto">
            <a:xfrm>
              <a:off x="4311" y="4052"/>
              <a:ext cx="679" cy="3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a:t>END</a:t>
              </a:r>
            </a:p>
          </p:txBody>
        </p:sp>
        <p:sp>
          <p:nvSpPr>
            <p:cNvPr id="26672" name="Rectangle 48">
              <a:extLst>
                <a:ext uri="{FF2B5EF4-FFF2-40B4-BE49-F238E27FC236}">
                  <a16:creationId xmlns:a16="http://schemas.microsoft.com/office/drawing/2014/main" id="{3DE0E75A-854A-4494-B36C-EF1340864C2C}"/>
                </a:ext>
              </a:extLst>
            </p:cNvPr>
            <p:cNvSpPr>
              <a:spLocks noChangeArrowheads="1"/>
            </p:cNvSpPr>
            <p:nvPr/>
          </p:nvSpPr>
          <p:spPr bwMode="auto">
            <a:xfrm>
              <a:off x="135" y="2228"/>
              <a:ext cx="1113" cy="66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sz="2000"/>
                <a:t>number of locks</a:t>
              </a:r>
            </a:p>
          </p:txBody>
        </p:sp>
      </p:grpSp>
    </p:spTree>
    <p:extLst>
      <p:ext uri="{BB962C8B-B14F-4D97-AF65-F5344CB8AC3E}">
        <p14:creationId xmlns:p14="http://schemas.microsoft.com/office/powerpoint/2010/main" val="137252038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4">
            <a:extLst>
              <a:ext uri="{FF2B5EF4-FFF2-40B4-BE49-F238E27FC236}">
                <a16:creationId xmlns:a16="http://schemas.microsoft.com/office/drawing/2014/main" id="{830070EE-622A-4AA9-B0DD-A356CE3D599D}"/>
              </a:ext>
            </a:extLst>
          </p:cNvPr>
          <p:cNvSpPr>
            <a:spLocks noGrp="1" noChangeArrowheads="1"/>
          </p:cNvSpPr>
          <p:nvPr>
            <p:ph type="title"/>
          </p:nvPr>
        </p:nvSpPr>
        <p:spPr>
          <a:xfrm>
            <a:off x="609600" y="274638"/>
            <a:ext cx="10972800" cy="418183"/>
          </a:xfrm>
        </p:spPr>
        <p:txBody>
          <a:bodyPr/>
          <a:lstStyle/>
          <a:p>
            <a:r>
              <a:rPr lang="en-US" altLang="en-US" dirty="0"/>
              <a:t>Two-Phasing Locking</a:t>
            </a:r>
          </a:p>
        </p:txBody>
      </p:sp>
      <p:sp>
        <p:nvSpPr>
          <p:cNvPr id="25605" name="Rectangle 5">
            <a:extLst>
              <a:ext uri="{FF2B5EF4-FFF2-40B4-BE49-F238E27FC236}">
                <a16:creationId xmlns:a16="http://schemas.microsoft.com/office/drawing/2014/main" id="{A5C5A71F-C774-4F50-B63B-7366BA370DCA}"/>
              </a:ext>
            </a:extLst>
          </p:cNvPr>
          <p:cNvSpPr>
            <a:spLocks noGrp="1" noChangeArrowheads="1"/>
          </p:cNvSpPr>
          <p:nvPr>
            <p:ph type="body" idx="1"/>
          </p:nvPr>
        </p:nvSpPr>
        <p:spPr>
          <a:xfrm>
            <a:off x="407368" y="909806"/>
            <a:ext cx="9955821" cy="1347788"/>
          </a:xfrm>
        </p:spPr>
        <p:txBody>
          <a:bodyPr/>
          <a:lstStyle/>
          <a:p>
            <a:r>
              <a:rPr lang="en-US" altLang="en-US" sz="2400" dirty="0"/>
              <a:t>Strict 2PL a transaction does not release any of its locks until after it commits or aborts</a:t>
            </a:r>
          </a:p>
          <a:p>
            <a:r>
              <a:rPr lang="en-US" altLang="en-US" sz="2400" dirty="0"/>
              <a:t>leads to a strict schedule for recovery</a:t>
            </a:r>
          </a:p>
        </p:txBody>
      </p:sp>
      <p:sp>
        <p:nvSpPr>
          <p:cNvPr id="25606" name="Rectangle 6">
            <a:extLst>
              <a:ext uri="{FF2B5EF4-FFF2-40B4-BE49-F238E27FC236}">
                <a16:creationId xmlns:a16="http://schemas.microsoft.com/office/drawing/2014/main" id="{B6C1EFEC-D388-4BDF-983A-0081C17C5F8F}"/>
              </a:ext>
            </a:extLst>
          </p:cNvPr>
          <p:cNvSpPr>
            <a:spLocks noChangeArrowheads="1"/>
          </p:cNvSpPr>
          <p:nvPr/>
        </p:nvSpPr>
        <p:spPr bwMode="auto">
          <a:xfrm>
            <a:off x="2209800" y="1447801"/>
            <a:ext cx="7772400" cy="741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lstStyle/>
          <a:p>
            <a:pPr eaLnBrk="0" hangingPunct="0"/>
            <a:endParaRPr lang="en-GB" altLang="en-US">
              <a:latin typeface="Times New Roman" panose="02020603050405020304" pitchFamily="18" charset="0"/>
            </a:endParaRPr>
          </a:p>
        </p:txBody>
      </p:sp>
      <p:sp>
        <p:nvSpPr>
          <p:cNvPr id="25607" name="Line 7">
            <a:extLst>
              <a:ext uri="{FF2B5EF4-FFF2-40B4-BE49-F238E27FC236}">
                <a16:creationId xmlns:a16="http://schemas.microsoft.com/office/drawing/2014/main" id="{ECA521B8-019F-4A36-A3C4-BA23847C5C5E}"/>
              </a:ext>
            </a:extLst>
          </p:cNvPr>
          <p:cNvSpPr>
            <a:spLocks noChangeShapeType="1"/>
          </p:cNvSpPr>
          <p:nvPr/>
        </p:nvSpPr>
        <p:spPr bwMode="auto">
          <a:xfrm>
            <a:off x="3163887" y="2464718"/>
            <a:ext cx="0" cy="2416175"/>
          </a:xfrm>
          <a:prstGeom prst="line">
            <a:avLst/>
          </a:prstGeom>
          <a:noFill/>
          <a:ln w="12700">
            <a:solidFill>
              <a:schemeClr val="tx1"/>
            </a:solidFill>
            <a:round/>
            <a:headEnd type="triangle" w="med" len="me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08" name="Line 8">
            <a:extLst>
              <a:ext uri="{FF2B5EF4-FFF2-40B4-BE49-F238E27FC236}">
                <a16:creationId xmlns:a16="http://schemas.microsoft.com/office/drawing/2014/main" id="{B2293EAC-5751-4F59-9D45-9229881D0783}"/>
              </a:ext>
            </a:extLst>
          </p:cNvPr>
          <p:cNvSpPr>
            <a:spLocks noChangeShapeType="1"/>
          </p:cNvSpPr>
          <p:nvPr/>
        </p:nvSpPr>
        <p:spPr bwMode="auto">
          <a:xfrm>
            <a:off x="3168649" y="4884067"/>
            <a:ext cx="4586288" cy="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nvGrpSpPr>
          <p:cNvPr id="25609" name="Group 9">
            <a:extLst>
              <a:ext uri="{FF2B5EF4-FFF2-40B4-BE49-F238E27FC236}">
                <a16:creationId xmlns:a16="http://schemas.microsoft.com/office/drawing/2014/main" id="{EA74165A-A79A-40FD-BBF4-9C3FB3678E49}"/>
              </a:ext>
            </a:extLst>
          </p:cNvPr>
          <p:cNvGrpSpPr>
            <a:grpSpLocks/>
          </p:cNvGrpSpPr>
          <p:nvPr/>
        </p:nvGrpSpPr>
        <p:grpSpPr bwMode="auto">
          <a:xfrm>
            <a:off x="3168650" y="4518942"/>
            <a:ext cx="481013" cy="369888"/>
            <a:chOff x="628" y="3212"/>
            <a:chExt cx="428" cy="344"/>
          </a:xfrm>
        </p:grpSpPr>
        <p:sp>
          <p:nvSpPr>
            <p:cNvPr id="25610" name="Line 10">
              <a:extLst>
                <a:ext uri="{FF2B5EF4-FFF2-40B4-BE49-F238E27FC236}">
                  <a16:creationId xmlns:a16="http://schemas.microsoft.com/office/drawing/2014/main" id="{9AAE527E-2273-4B56-AF80-E20A38C3BABD}"/>
                </a:ext>
              </a:extLst>
            </p:cNvPr>
            <p:cNvSpPr>
              <a:spLocks noChangeShapeType="1"/>
            </p:cNvSpPr>
            <p:nvPr/>
          </p:nvSpPr>
          <p:spPr bwMode="auto">
            <a:xfrm>
              <a:off x="628" y="3552"/>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1" name="Line 11">
              <a:extLst>
                <a:ext uri="{FF2B5EF4-FFF2-40B4-BE49-F238E27FC236}">
                  <a16:creationId xmlns:a16="http://schemas.microsoft.com/office/drawing/2014/main" id="{C41FA749-40CC-421E-A4B2-43CED6BF0A84}"/>
                </a:ext>
              </a:extLst>
            </p:cNvPr>
            <p:cNvSpPr>
              <a:spLocks noChangeShapeType="1"/>
            </p:cNvSpPr>
            <p:nvPr/>
          </p:nvSpPr>
          <p:spPr bwMode="auto">
            <a:xfrm flipV="1">
              <a:off x="1056" y="3212"/>
              <a:ext cx="0" cy="34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612" name="Group 12">
            <a:extLst>
              <a:ext uri="{FF2B5EF4-FFF2-40B4-BE49-F238E27FC236}">
                <a16:creationId xmlns:a16="http://schemas.microsoft.com/office/drawing/2014/main" id="{7066287D-E489-4CCB-9570-CB466293816D}"/>
              </a:ext>
            </a:extLst>
          </p:cNvPr>
          <p:cNvGrpSpPr>
            <a:grpSpLocks/>
          </p:cNvGrpSpPr>
          <p:nvPr/>
        </p:nvGrpSpPr>
        <p:grpSpPr bwMode="auto">
          <a:xfrm>
            <a:off x="4681537" y="3436267"/>
            <a:ext cx="482600" cy="369888"/>
            <a:chOff x="1972" y="2204"/>
            <a:chExt cx="428" cy="344"/>
          </a:xfrm>
        </p:grpSpPr>
        <p:sp>
          <p:nvSpPr>
            <p:cNvPr id="25613" name="Line 13">
              <a:extLst>
                <a:ext uri="{FF2B5EF4-FFF2-40B4-BE49-F238E27FC236}">
                  <a16:creationId xmlns:a16="http://schemas.microsoft.com/office/drawing/2014/main" id="{4E8424DF-4CFF-4C57-A09F-E3E468E9D57E}"/>
                </a:ext>
              </a:extLst>
            </p:cNvPr>
            <p:cNvSpPr>
              <a:spLocks noChangeShapeType="1"/>
            </p:cNvSpPr>
            <p:nvPr/>
          </p:nvSpPr>
          <p:spPr bwMode="auto">
            <a:xfrm>
              <a:off x="1972" y="2544"/>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4" name="Line 14">
              <a:extLst>
                <a:ext uri="{FF2B5EF4-FFF2-40B4-BE49-F238E27FC236}">
                  <a16:creationId xmlns:a16="http://schemas.microsoft.com/office/drawing/2014/main" id="{5072B52B-783B-43F6-90DC-6B31EE884193}"/>
                </a:ext>
              </a:extLst>
            </p:cNvPr>
            <p:cNvSpPr>
              <a:spLocks noChangeShapeType="1"/>
            </p:cNvSpPr>
            <p:nvPr/>
          </p:nvSpPr>
          <p:spPr bwMode="auto">
            <a:xfrm flipV="1">
              <a:off x="2400" y="2204"/>
              <a:ext cx="0" cy="34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615" name="Group 15">
            <a:extLst>
              <a:ext uri="{FF2B5EF4-FFF2-40B4-BE49-F238E27FC236}">
                <a16:creationId xmlns:a16="http://schemas.microsoft.com/office/drawing/2014/main" id="{75090FAC-733A-4267-AAF1-D3F7F57135DF}"/>
              </a:ext>
            </a:extLst>
          </p:cNvPr>
          <p:cNvGrpSpPr>
            <a:grpSpLocks/>
          </p:cNvGrpSpPr>
          <p:nvPr/>
        </p:nvGrpSpPr>
        <p:grpSpPr bwMode="auto">
          <a:xfrm>
            <a:off x="4195762" y="3796631"/>
            <a:ext cx="481012" cy="369887"/>
            <a:chOff x="1540" y="2540"/>
            <a:chExt cx="428" cy="344"/>
          </a:xfrm>
        </p:grpSpPr>
        <p:sp>
          <p:nvSpPr>
            <p:cNvPr id="25616" name="Line 16">
              <a:extLst>
                <a:ext uri="{FF2B5EF4-FFF2-40B4-BE49-F238E27FC236}">
                  <a16:creationId xmlns:a16="http://schemas.microsoft.com/office/drawing/2014/main" id="{6B566F79-A105-418B-908D-9A39DE665994}"/>
                </a:ext>
              </a:extLst>
            </p:cNvPr>
            <p:cNvSpPr>
              <a:spLocks noChangeShapeType="1"/>
            </p:cNvSpPr>
            <p:nvPr/>
          </p:nvSpPr>
          <p:spPr bwMode="auto">
            <a:xfrm>
              <a:off x="1540" y="2880"/>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17" name="Line 17">
              <a:extLst>
                <a:ext uri="{FF2B5EF4-FFF2-40B4-BE49-F238E27FC236}">
                  <a16:creationId xmlns:a16="http://schemas.microsoft.com/office/drawing/2014/main" id="{3957BEF6-33B6-47EC-B58B-BE597C41071A}"/>
                </a:ext>
              </a:extLst>
            </p:cNvPr>
            <p:cNvSpPr>
              <a:spLocks noChangeShapeType="1"/>
            </p:cNvSpPr>
            <p:nvPr/>
          </p:nvSpPr>
          <p:spPr bwMode="auto">
            <a:xfrm flipV="1">
              <a:off x="1968" y="2540"/>
              <a:ext cx="0" cy="34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grpSp>
        <p:nvGrpSpPr>
          <p:cNvPr id="25618" name="Group 18">
            <a:extLst>
              <a:ext uri="{FF2B5EF4-FFF2-40B4-BE49-F238E27FC236}">
                <a16:creationId xmlns:a16="http://schemas.microsoft.com/office/drawing/2014/main" id="{09557810-C043-4EC9-905F-6C22C004E21B}"/>
              </a:ext>
            </a:extLst>
          </p:cNvPr>
          <p:cNvGrpSpPr>
            <a:grpSpLocks/>
          </p:cNvGrpSpPr>
          <p:nvPr/>
        </p:nvGrpSpPr>
        <p:grpSpPr bwMode="auto">
          <a:xfrm>
            <a:off x="3654424" y="4158581"/>
            <a:ext cx="482600" cy="369887"/>
            <a:chOff x="1060" y="2876"/>
            <a:chExt cx="428" cy="344"/>
          </a:xfrm>
        </p:grpSpPr>
        <p:sp>
          <p:nvSpPr>
            <p:cNvPr id="25619" name="Line 19">
              <a:extLst>
                <a:ext uri="{FF2B5EF4-FFF2-40B4-BE49-F238E27FC236}">
                  <a16:creationId xmlns:a16="http://schemas.microsoft.com/office/drawing/2014/main" id="{20D2697B-4F3D-4A17-93F7-22B833D5EF07}"/>
                </a:ext>
              </a:extLst>
            </p:cNvPr>
            <p:cNvSpPr>
              <a:spLocks noChangeShapeType="1"/>
            </p:cNvSpPr>
            <p:nvPr/>
          </p:nvSpPr>
          <p:spPr bwMode="auto">
            <a:xfrm>
              <a:off x="1060" y="3216"/>
              <a:ext cx="424"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20" name="Line 20">
              <a:extLst>
                <a:ext uri="{FF2B5EF4-FFF2-40B4-BE49-F238E27FC236}">
                  <a16:creationId xmlns:a16="http://schemas.microsoft.com/office/drawing/2014/main" id="{D7C70CD7-85E9-4B4C-A30E-0BAC3DB52D08}"/>
                </a:ext>
              </a:extLst>
            </p:cNvPr>
            <p:cNvSpPr>
              <a:spLocks noChangeShapeType="1"/>
            </p:cNvSpPr>
            <p:nvPr/>
          </p:nvSpPr>
          <p:spPr bwMode="auto">
            <a:xfrm flipV="1">
              <a:off x="1488" y="2876"/>
              <a:ext cx="0" cy="344"/>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grpSp>
      <p:sp>
        <p:nvSpPr>
          <p:cNvPr id="25621" name="Line 21">
            <a:extLst>
              <a:ext uri="{FF2B5EF4-FFF2-40B4-BE49-F238E27FC236}">
                <a16:creationId xmlns:a16="http://schemas.microsoft.com/office/drawing/2014/main" id="{D3F11EB0-565C-4941-9880-27A5B5DB2FC7}"/>
              </a:ext>
            </a:extLst>
          </p:cNvPr>
          <p:cNvSpPr>
            <a:spLocks noChangeShapeType="1"/>
          </p:cNvSpPr>
          <p:nvPr/>
        </p:nvSpPr>
        <p:spPr bwMode="auto">
          <a:xfrm>
            <a:off x="5168899" y="3441030"/>
            <a:ext cx="1828800" cy="0"/>
          </a:xfrm>
          <a:prstGeom prst="line">
            <a:avLst/>
          </a:prstGeom>
          <a:noFill/>
          <a:ln w="12700">
            <a:solidFill>
              <a:schemeClr val="tx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22" name="Line 22">
            <a:extLst>
              <a:ext uri="{FF2B5EF4-FFF2-40B4-BE49-F238E27FC236}">
                <a16:creationId xmlns:a16="http://schemas.microsoft.com/office/drawing/2014/main" id="{E7AF8D7C-0859-4284-9DBC-0F34BD4271AD}"/>
              </a:ext>
            </a:extLst>
          </p:cNvPr>
          <p:cNvSpPr>
            <a:spLocks noChangeShapeType="1"/>
          </p:cNvSpPr>
          <p:nvPr/>
        </p:nvSpPr>
        <p:spPr bwMode="auto">
          <a:xfrm>
            <a:off x="7002462" y="3444206"/>
            <a:ext cx="0" cy="1436687"/>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23" name="Line 23">
            <a:extLst>
              <a:ext uri="{FF2B5EF4-FFF2-40B4-BE49-F238E27FC236}">
                <a16:creationId xmlns:a16="http://schemas.microsoft.com/office/drawing/2014/main" id="{352DDF38-74DF-473C-9D96-E90FFA051E35}"/>
              </a:ext>
            </a:extLst>
          </p:cNvPr>
          <p:cNvSpPr>
            <a:spLocks noChangeShapeType="1"/>
          </p:cNvSpPr>
          <p:nvPr/>
        </p:nvSpPr>
        <p:spPr bwMode="auto">
          <a:xfrm>
            <a:off x="5164137" y="3806156"/>
            <a:ext cx="0" cy="1074737"/>
          </a:xfrm>
          <a:prstGeom prst="line">
            <a:avLst/>
          </a:prstGeom>
          <a:noFill/>
          <a:ln w="12700">
            <a:solidFill>
              <a:schemeClr val="tx1"/>
            </a:solidFill>
            <a:prstDash val="dash"/>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24" name="Line 24">
            <a:extLst>
              <a:ext uri="{FF2B5EF4-FFF2-40B4-BE49-F238E27FC236}">
                <a16:creationId xmlns:a16="http://schemas.microsoft.com/office/drawing/2014/main" id="{4146F81B-78D7-4A84-AC3A-0EC32BE22FD6}"/>
              </a:ext>
            </a:extLst>
          </p:cNvPr>
          <p:cNvSpPr>
            <a:spLocks noChangeShapeType="1"/>
          </p:cNvSpPr>
          <p:nvPr/>
        </p:nvSpPr>
        <p:spPr bwMode="auto">
          <a:xfrm flipV="1">
            <a:off x="7478713" y="2438400"/>
            <a:ext cx="0" cy="317500"/>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25" name="Rectangle 25">
            <a:extLst>
              <a:ext uri="{FF2B5EF4-FFF2-40B4-BE49-F238E27FC236}">
                <a16:creationId xmlns:a16="http://schemas.microsoft.com/office/drawing/2014/main" id="{3C0BEC7E-60A4-4A9F-A745-228A358EA02A}"/>
              </a:ext>
            </a:extLst>
          </p:cNvPr>
          <p:cNvSpPr>
            <a:spLocks noChangeArrowheads="1"/>
          </p:cNvSpPr>
          <p:nvPr/>
        </p:nvSpPr>
        <p:spPr bwMode="auto">
          <a:xfrm>
            <a:off x="7478713" y="2275806"/>
            <a:ext cx="1409041" cy="39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dirty="0"/>
              <a:t>obtain lock</a:t>
            </a:r>
          </a:p>
        </p:txBody>
      </p:sp>
      <p:sp>
        <p:nvSpPr>
          <p:cNvPr id="25626" name="Line 26">
            <a:extLst>
              <a:ext uri="{FF2B5EF4-FFF2-40B4-BE49-F238E27FC236}">
                <a16:creationId xmlns:a16="http://schemas.microsoft.com/office/drawing/2014/main" id="{94D03931-9185-4D36-A257-BB4DFC46EE36}"/>
              </a:ext>
            </a:extLst>
          </p:cNvPr>
          <p:cNvSpPr>
            <a:spLocks noChangeShapeType="1"/>
          </p:cNvSpPr>
          <p:nvPr/>
        </p:nvSpPr>
        <p:spPr bwMode="auto">
          <a:xfrm>
            <a:off x="7434262" y="2671093"/>
            <a:ext cx="0" cy="301625"/>
          </a:xfrm>
          <a:prstGeom prst="line">
            <a:avLst/>
          </a:prstGeom>
          <a:noFill/>
          <a:ln w="12700">
            <a:solidFill>
              <a:schemeClr val="tx1"/>
            </a:solidFill>
            <a:round/>
            <a:headEnd/>
            <a:tailEnd type="triangle" w="med" len="me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p>
            <a:endParaRPr lang="en-GB"/>
          </a:p>
        </p:txBody>
      </p:sp>
      <p:sp>
        <p:nvSpPr>
          <p:cNvPr id="25627" name="Rectangle 27">
            <a:extLst>
              <a:ext uri="{FF2B5EF4-FFF2-40B4-BE49-F238E27FC236}">
                <a16:creationId xmlns:a16="http://schemas.microsoft.com/office/drawing/2014/main" id="{230F3724-D8D9-4124-9617-7A60E351E89F}"/>
              </a:ext>
            </a:extLst>
          </p:cNvPr>
          <p:cNvSpPr>
            <a:spLocks noChangeArrowheads="1"/>
          </p:cNvSpPr>
          <p:nvPr/>
        </p:nvSpPr>
        <p:spPr bwMode="auto">
          <a:xfrm>
            <a:off x="7532687" y="2740943"/>
            <a:ext cx="1551708" cy="39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a:t>release lock</a:t>
            </a:r>
          </a:p>
        </p:txBody>
      </p:sp>
      <p:sp>
        <p:nvSpPr>
          <p:cNvPr id="25628" name="Rectangle 28">
            <a:extLst>
              <a:ext uri="{FF2B5EF4-FFF2-40B4-BE49-F238E27FC236}">
                <a16:creationId xmlns:a16="http://schemas.microsoft.com/office/drawing/2014/main" id="{4BBD9A57-45C4-4D09-AC9B-FCD713C74A4A}"/>
              </a:ext>
            </a:extLst>
          </p:cNvPr>
          <p:cNvSpPr>
            <a:spLocks noChangeArrowheads="1"/>
          </p:cNvSpPr>
          <p:nvPr/>
        </p:nvSpPr>
        <p:spPr bwMode="auto">
          <a:xfrm>
            <a:off x="3316288" y="5009481"/>
            <a:ext cx="981039" cy="39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a:t>BEGIN</a:t>
            </a:r>
          </a:p>
        </p:txBody>
      </p:sp>
      <p:sp>
        <p:nvSpPr>
          <p:cNvPr id="25629" name="Rectangle 29">
            <a:extLst>
              <a:ext uri="{FF2B5EF4-FFF2-40B4-BE49-F238E27FC236}">
                <a16:creationId xmlns:a16="http://schemas.microsoft.com/office/drawing/2014/main" id="{E1A32FB9-518E-4E7D-B365-BAFCF0365AB0}"/>
              </a:ext>
            </a:extLst>
          </p:cNvPr>
          <p:cNvSpPr>
            <a:spLocks noChangeArrowheads="1"/>
          </p:cNvSpPr>
          <p:nvPr/>
        </p:nvSpPr>
        <p:spPr bwMode="auto">
          <a:xfrm>
            <a:off x="6775449" y="5009481"/>
            <a:ext cx="726162" cy="39754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90488" tIns="44450" rIns="90488" bIns="44450">
            <a:spAutoFit/>
          </a:bodyPr>
          <a:lstStyle/>
          <a:p>
            <a:pPr eaLnBrk="0" hangingPunct="0"/>
            <a:r>
              <a:rPr lang="en-US" altLang="en-US" sz="2000"/>
              <a:t>END</a:t>
            </a:r>
          </a:p>
        </p:txBody>
      </p:sp>
      <p:sp>
        <p:nvSpPr>
          <p:cNvPr id="25630" name="Rectangle 30">
            <a:extLst>
              <a:ext uri="{FF2B5EF4-FFF2-40B4-BE49-F238E27FC236}">
                <a16:creationId xmlns:a16="http://schemas.microsoft.com/office/drawing/2014/main" id="{1416F68A-2F0C-40C3-9ED7-CD7D1C362602}"/>
              </a:ext>
            </a:extLst>
          </p:cNvPr>
          <p:cNvSpPr>
            <a:spLocks noChangeArrowheads="1"/>
          </p:cNvSpPr>
          <p:nvPr/>
        </p:nvSpPr>
        <p:spPr bwMode="auto">
          <a:xfrm>
            <a:off x="2774950" y="2791742"/>
            <a:ext cx="1254125" cy="69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sz="2000"/>
              <a:t>number of locks</a:t>
            </a:r>
          </a:p>
        </p:txBody>
      </p:sp>
      <p:sp>
        <p:nvSpPr>
          <p:cNvPr id="25631" name="Rectangle 31">
            <a:extLst>
              <a:ext uri="{FF2B5EF4-FFF2-40B4-BE49-F238E27FC236}">
                <a16:creationId xmlns:a16="http://schemas.microsoft.com/office/drawing/2014/main" id="{385AA7FF-E065-439C-BC53-72F48AAF4B20}"/>
              </a:ext>
            </a:extLst>
          </p:cNvPr>
          <p:cNvSpPr>
            <a:spLocks noChangeArrowheads="1"/>
          </p:cNvSpPr>
          <p:nvPr/>
        </p:nvSpPr>
        <p:spPr bwMode="auto">
          <a:xfrm>
            <a:off x="7640637" y="4647530"/>
            <a:ext cx="1992312" cy="6985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sz="2000"/>
              <a:t>Transaction duration</a:t>
            </a:r>
          </a:p>
        </p:txBody>
      </p:sp>
      <p:sp>
        <p:nvSpPr>
          <p:cNvPr id="25632" name="Rectangle 32">
            <a:extLst>
              <a:ext uri="{FF2B5EF4-FFF2-40B4-BE49-F238E27FC236}">
                <a16:creationId xmlns:a16="http://schemas.microsoft.com/office/drawing/2014/main" id="{C46BF3E0-D69C-45C5-B916-2BE1DF3ED526}"/>
              </a:ext>
            </a:extLst>
          </p:cNvPr>
          <p:cNvSpPr>
            <a:spLocks noChangeArrowheads="1"/>
          </p:cNvSpPr>
          <p:nvPr/>
        </p:nvSpPr>
        <p:spPr bwMode="auto">
          <a:xfrm>
            <a:off x="5213349" y="4966618"/>
            <a:ext cx="1739900" cy="6381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lIns="90488" tIns="44450" rIns="90488" bIns="44450">
            <a:spAutoFit/>
          </a:bodyPr>
          <a:lstStyle/>
          <a:p>
            <a:pPr eaLnBrk="0" hangingPunct="0"/>
            <a:r>
              <a:rPr lang="en-US" altLang="en-US"/>
              <a:t>period of data item use</a:t>
            </a:r>
          </a:p>
        </p:txBody>
      </p:sp>
    </p:spTree>
    <p:extLst>
      <p:ext uri="{BB962C8B-B14F-4D97-AF65-F5344CB8AC3E}">
        <p14:creationId xmlns:p14="http://schemas.microsoft.com/office/powerpoint/2010/main" val="191205912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4584" name="Object 8">
            <a:extLst>
              <a:ext uri="{FF2B5EF4-FFF2-40B4-BE49-F238E27FC236}">
                <a16:creationId xmlns:a16="http://schemas.microsoft.com/office/drawing/2014/main" id="{BB86040C-B8E2-4ADD-AA34-8F9595900D33}"/>
              </a:ext>
            </a:extLst>
          </p:cNvPr>
          <p:cNvGraphicFramePr>
            <a:graphicFrameLocks noChangeAspect="1"/>
          </p:cNvGraphicFramePr>
          <p:nvPr>
            <p:extLst>
              <p:ext uri="{D42A27DB-BD31-4B8C-83A1-F6EECF244321}">
                <p14:modId xmlns:p14="http://schemas.microsoft.com/office/powerpoint/2010/main" val="3083480433"/>
              </p:ext>
            </p:extLst>
          </p:nvPr>
        </p:nvGraphicFramePr>
        <p:xfrm>
          <a:off x="3215680" y="2768600"/>
          <a:ext cx="5502275" cy="2246313"/>
        </p:xfrm>
        <a:graphic>
          <a:graphicData uri="http://schemas.openxmlformats.org/presentationml/2006/ole">
            <mc:AlternateContent xmlns:mc="http://schemas.openxmlformats.org/markup-compatibility/2006">
              <mc:Choice xmlns:v="urn:schemas-microsoft-com:vml" Requires="v">
                <p:oleObj spid="_x0000_s13316" name="Document" r:id="rId3" imgW="5597640" imgH="2288880" progId="Word.Document.8">
                  <p:embed/>
                </p:oleObj>
              </mc:Choice>
              <mc:Fallback>
                <p:oleObj name="Document" r:id="rId3" imgW="5597640" imgH="2288880" progId="Word.Document.8">
                  <p:embed/>
                  <p:pic>
                    <p:nvPicPr>
                      <p:cNvPr id="24584" name="Object 8">
                        <a:extLst>
                          <a:ext uri="{FF2B5EF4-FFF2-40B4-BE49-F238E27FC236}">
                            <a16:creationId xmlns:a16="http://schemas.microsoft.com/office/drawing/2014/main" id="{BB86040C-B8E2-4ADD-AA34-8F9595900D3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15680" y="2768600"/>
                        <a:ext cx="5502275" cy="224631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4585" name="Rectangle 9">
            <a:extLst>
              <a:ext uri="{FF2B5EF4-FFF2-40B4-BE49-F238E27FC236}">
                <a16:creationId xmlns:a16="http://schemas.microsoft.com/office/drawing/2014/main" id="{8875B2E3-5AA8-4364-8A4E-DB5978EDBF17}"/>
              </a:ext>
            </a:extLst>
          </p:cNvPr>
          <p:cNvSpPr>
            <a:spLocks noGrp="1" noChangeArrowheads="1"/>
          </p:cNvSpPr>
          <p:nvPr>
            <p:ph type="title"/>
          </p:nvPr>
        </p:nvSpPr>
        <p:spPr/>
        <p:txBody>
          <a:bodyPr/>
          <a:lstStyle/>
          <a:p>
            <a:r>
              <a:rPr lang="en-US" altLang="en-US"/>
              <a:t>Locking Problems: Deadlock</a:t>
            </a:r>
          </a:p>
        </p:txBody>
      </p:sp>
      <p:sp>
        <p:nvSpPr>
          <p:cNvPr id="24586" name="Rectangle 10">
            <a:extLst>
              <a:ext uri="{FF2B5EF4-FFF2-40B4-BE49-F238E27FC236}">
                <a16:creationId xmlns:a16="http://schemas.microsoft.com/office/drawing/2014/main" id="{DDE6D74B-5F71-489B-A53E-6E40F103CD30}"/>
              </a:ext>
            </a:extLst>
          </p:cNvPr>
          <p:cNvSpPr>
            <a:spLocks noGrp="1" noChangeArrowheads="1"/>
          </p:cNvSpPr>
          <p:nvPr>
            <p:ph type="body" idx="1"/>
          </p:nvPr>
        </p:nvSpPr>
        <p:spPr>
          <a:xfrm>
            <a:off x="335360" y="1401215"/>
            <a:ext cx="11449272" cy="1062038"/>
          </a:xfrm>
        </p:spPr>
        <p:txBody>
          <a:bodyPr/>
          <a:lstStyle/>
          <a:p>
            <a:r>
              <a:rPr lang="en-US" altLang="en-US" sz="2800" dirty="0"/>
              <a:t>Each of two or more transactions is waiting for the other to release an item. Also called a deadly embrace</a:t>
            </a:r>
          </a:p>
        </p:txBody>
      </p:sp>
    </p:spTree>
    <p:extLst>
      <p:ext uri="{BB962C8B-B14F-4D97-AF65-F5344CB8AC3E}">
        <p14:creationId xmlns:p14="http://schemas.microsoft.com/office/powerpoint/2010/main" val="22396086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0884" name="Rectangle 4">
            <a:extLst>
              <a:ext uri="{FF2B5EF4-FFF2-40B4-BE49-F238E27FC236}">
                <a16:creationId xmlns:a16="http://schemas.microsoft.com/office/drawing/2014/main" id="{026AFF5A-DDB1-4317-8720-2E501395B064}"/>
              </a:ext>
            </a:extLst>
          </p:cNvPr>
          <p:cNvSpPr>
            <a:spLocks noGrp="1" noChangeArrowheads="1"/>
          </p:cNvSpPr>
          <p:nvPr>
            <p:ph type="title"/>
          </p:nvPr>
        </p:nvSpPr>
        <p:spPr>
          <a:xfrm>
            <a:off x="609600" y="0"/>
            <a:ext cx="10972800" cy="620688"/>
          </a:xfrm>
        </p:spPr>
        <p:txBody>
          <a:bodyPr/>
          <a:lstStyle/>
          <a:p>
            <a:r>
              <a:rPr lang="en-US" altLang="en-US" dirty="0"/>
              <a:t>Deadlocks and </a:t>
            </a:r>
            <a:r>
              <a:rPr lang="en-US" altLang="en-US" dirty="0" err="1"/>
              <a:t>Livelocks</a:t>
            </a:r>
            <a:endParaRPr lang="en-US" altLang="en-US" dirty="0"/>
          </a:p>
        </p:txBody>
      </p:sp>
      <p:sp>
        <p:nvSpPr>
          <p:cNvPr id="250885" name="Rectangle 5">
            <a:extLst>
              <a:ext uri="{FF2B5EF4-FFF2-40B4-BE49-F238E27FC236}">
                <a16:creationId xmlns:a16="http://schemas.microsoft.com/office/drawing/2014/main" id="{41086EF6-B918-4F20-9C57-3007CCCDE6DD}"/>
              </a:ext>
            </a:extLst>
          </p:cNvPr>
          <p:cNvSpPr>
            <a:spLocks noGrp="1" noChangeArrowheads="1"/>
          </p:cNvSpPr>
          <p:nvPr>
            <p:ph type="body" idx="1"/>
          </p:nvPr>
        </p:nvSpPr>
        <p:spPr>
          <a:xfrm>
            <a:off x="0" y="990600"/>
            <a:ext cx="12192000" cy="4382616"/>
          </a:xfrm>
        </p:spPr>
        <p:txBody>
          <a:bodyPr/>
          <a:lstStyle/>
          <a:p>
            <a:pPr>
              <a:lnSpc>
                <a:spcPct val="90000"/>
              </a:lnSpc>
            </a:pPr>
            <a:r>
              <a:rPr lang="en-US" altLang="en-US" sz="2000" dirty="0"/>
              <a:t>Deadlock prevention protocol: </a:t>
            </a:r>
          </a:p>
          <a:p>
            <a:pPr lvl="2">
              <a:lnSpc>
                <a:spcPct val="90000"/>
              </a:lnSpc>
            </a:pPr>
            <a:r>
              <a:rPr lang="en-US" altLang="en-US" sz="2000" dirty="0"/>
              <a:t>conservative 2PL</a:t>
            </a:r>
          </a:p>
          <a:p>
            <a:pPr lvl="2">
              <a:lnSpc>
                <a:spcPct val="90000"/>
              </a:lnSpc>
            </a:pPr>
            <a:r>
              <a:rPr lang="en-US" altLang="en-US" sz="2000" dirty="0"/>
              <a:t>transaction stamping (younger transactions aborted)</a:t>
            </a:r>
          </a:p>
          <a:p>
            <a:pPr lvl="3">
              <a:lnSpc>
                <a:spcPct val="90000"/>
              </a:lnSpc>
            </a:pPr>
            <a:r>
              <a:rPr lang="en-US" altLang="en-US" dirty="0"/>
              <a:t>no waiting</a:t>
            </a:r>
          </a:p>
          <a:p>
            <a:pPr lvl="3">
              <a:lnSpc>
                <a:spcPct val="90000"/>
              </a:lnSpc>
            </a:pPr>
            <a:r>
              <a:rPr lang="en-US" altLang="en-US" dirty="0"/>
              <a:t>cautious waiting</a:t>
            </a:r>
          </a:p>
          <a:p>
            <a:pPr lvl="3">
              <a:lnSpc>
                <a:spcPct val="90000"/>
              </a:lnSpc>
            </a:pPr>
            <a:r>
              <a:rPr lang="en-US" altLang="en-US" dirty="0"/>
              <a:t>time outs</a:t>
            </a:r>
          </a:p>
          <a:p>
            <a:pPr>
              <a:lnSpc>
                <a:spcPct val="90000"/>
              </a:lnSpc>
            </a:pPr>
            <a:r>
              <a:rPr lang="en-US" altLang="en-US" sz="2000" dirty="0"/>
              <a:t>Deadlock detection (if the transaction load is light or transactions are short and lock only a few items)</a:t>
            </a:r>
          </a:p>
          <a:p>
            <a:pPr lvl="2">
              <a:lnSpc>
                <a:spcPct val="90000"/>
              </a:lnSpc>
            </a:pPr>
            <a:r>
              <a:rPr lang="en-US" altLang="en-US" sz="2000" dirty="0"/>
              <a:t>wait-for graph for deadlock detection</a:t>
            </a:r>
          </a:p>
          <a:p>
            <a:pPr lvl="2">
              <a:lnSpc>
                <a:spcPct val="90000"/>
              </a:lnSpc>
            </a:pPr>
            <a:r>
              <a:rPr lang="en-US" altLang="en-US" sz="2000" dirty="0"/>
              <a:t>victim selection</a:t>
            </a:r>
          </a:p>
          <a:p>
            <a:pPr lvl="2">
              <a:lnSpc>
                <a:spcPct val="90000"/>
              </a:lnSpc>
            </a:pPr>
            <a:r>
              <a:rPr lang="en-US" altLang="en-US" sz="2000" dirty="0"/>
              <a:t>cyclic restarts</a:t>
            </a:r>
          </a:p>
          <a:p>
            <a:pPr>
              <a:lnSpc>
                <a:spcPct val="90000"/>
              </a:lnSpc>
            </a:pPr>
            <a:r>
              <a:rPr lang="en-US" altLang="en-US" sz="2000" dirty="0" err="1"/>
              <a:t>Livelock</a:t>
            </a:r>
            <a:r>
              <a:rPr lang="en-US" altLang="en-US" sz="2000" dirty="0"/>
              <a:t>: a transaction cannot proceed for an indefinite period of time while other transactions in the system continue normally. </a:t>
            </a:r>
          </a:p>
          <a:p>
            <a:pPr lvl="1">
              <a:lnSpc>
                <a:spcPct val="90000"/>
              </a:lnSpc>
            </a:pPr>
            <a:r>
              <a:rPr lang="en-US" altLang="en-US" sz="2000" dirty="0"/>
              <a:t>fair waiting schemes (i.e. first-come-first-served)</a:t>
            </a:r>
          </a:p>
        </p:txBody>
      </p:sp>
      <p:graphicFrame>
        <p:nvGraphicFramePr>
          <p:cNvPr id="250886" name="Object 6">
            <a:extLst>
              <a:ext uri="{FF2B5EF4-FFF2-40B4-BE49-F238E27FC236}">
                <a16:creationId xmlns:a16="http://schemas.microsoft.com/office/drawing/2014/main" id="{0C98A249-1D72-4AF7-99B9-55E38723105E}"/>
              </a:ext>
            </a:extLst>
          </p:cNvPr>
          <p:cNvGraphicFramePr>
            <a:graphicFrameLocks noChangeAspect="1"/>
          </p:cNvGraphicFramePr>
          <p:nvPr>
            <p:extLst>
              <p:ext uri="{D42A27DB-BD31-4B8C-83A1-F6EECF244321}">
                <p14:modId xmlns:p14="http://schemas.microsoft.com/office/powerpoint/2010/main" val="3785182380"/>
              </p:ext>
            </p:extLst>
          </p:nvPr>
        </p:nvGraphicFramePr>
        <p:xfrm>
          <a:off x="8904312" y="957409"/>
          <a:ext cx="2320925" cy="1608138"/>
        </p:xfrm>
        <a:graphic>
          <a:graphicData uri="http://schemas.openxmlformats.org/presentationml/2006/ole">
            <mc:AlternateContent xmlns:mc="http://schemas.openxmlformats.org/markup-compatibility/2006">
              <mc:Choice xmlns:v="urn:schemas-microsoft-com:vml" Requires="v">
                <p:oleObj spid="_x0000_s14340" name="Document" r:id="rId3" imgW="4458240" imgH="3111480" progId="Word.Document.8">
                  <p:embed/>
                </p:oleObj>
              </mc:Choice>
              <mc:Fallback>
                <p:oleObj name="Document" r:id="rId3" imgW="4458240" imgH="3111480" progId="Word.Document.8">
                  <p:embed/>
                  <p:pic>
                    <p:nvPicPr>
                      <p:cNvPr id="250886" name="Object 6">
                        <a:extLst>
                          <a:ext uri="{FF2B5EF4-FFF2-40B4-BE49-F238E27FC236}">
                            <a16:creationId xmlns:a16="http://schemas.microsoft.com/office/drawing/2014/main" id="{0C98A249-1D72-4AF7-99B9-55E38723105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904312" y="957409"/>
                        <a:ext cx="2320925" cy="160813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Tree>
    <p:extLst>
      <p:ext uri="{BB962C8B-B14F-4D97-AF65-F5344CB8AC3E}">
        <p14:creationId xmlns:p14="http://schemas.microsoft.com/office/powerpoint/2010/main" val="387340348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9860" name="Rectangle 4">
            <a:extLst>
              <a:ext uri="{FF2B5EF4-FFF2-40B4-BE49-F238E27FC236}">
                <a16:creationId xmlns:a16="http://schemas.microsoft.com/office/drawing/2014/main" id="{150457AE-16CC-482A-BEF0-4653A3E8970A}"/>
              </a:ext>
            </a:extLst>
          </p:cNvPr>
          <p:cNvSpPr>
            <a:spLocks noGrp="1" noChangeArrowheads="1"/>
          </p:cNvSpPr>
          <p:nvPr>
            <p:ph type="title"/>
          </p:nvPr>
        </p:nvSpPr>
        <p:spPr>
          <a:xfrm>
            <a:off x="609600" y="274638"/>
            <a:ext cx="10972800" cy="634082"/>
          </a:xfrm>
        </p:spPr>
        <p:txBody>
          <a:bodyPr/>
          <a:lstStyle/>
          <a:p>
            <a:r>
              <a:rPr lang="en-US" altLang="en-US" dirty="0"/>
              <a:t>Locking Granularity</a:t>
            </a:r>
          </a:p>
        </p:txBody>
      </p:sp>
      <p:sp>
        <p:nvSpPr>
          <p:cNvPr id="249861" name="Rectangle 5">
            <a:extLst>
              <a:ext uri="{FF2B5EF4-FFF2-40B4-BE49-F238E27FC236}">
                <a16:creationId xmlns:a16="http://schemas.microsoft.com/office/drawing/2014/main" id="{697B6E23-3ACC-4D23-A5D8-632A83EFD7E8}"/>
              </a:ext>
            </a:extLst>
          </p:cNvPr>
          <p:cNvSpPr>
            <a:spLocks noGrp="1" noChangeArrowheads="1"/>
          </p:cNvSpPr>
          <p:nvPr>
            <p:ph type="body" idx="1"/>
          </p:nvPr>
        </p:nvSpPr>
        <p:spPr>
          <a:xfrm>
            <a:off x="479376" y="1196752"/>
            <a:ext cx="10972800" cy="3917032"/>
          </a:xfrm>
        </p:spPr>
        <p:txBody>
          <a:bodyPr/>
          <a:lstStyle/>
          <a:p>
            <a:pPr>
              <a:lnSpc>
                <a:spcPct val="90000"/>
              </a:lnSpc>
            </a:pPr>
            <a:r>
              <a:rPr lang="en-US" altLang="en-US" sz="2400" dirty="0"/>
              <a:t>A database item could be </a:t>
            </a:r>
          </a:p>
          <a:p>
            <a:pPr lvl="1">
              <a:lnSpc>
                <a:spcPct val="90000"/>
              </a:lnSpc>
            </a:pPr>
            <a:r>
              <a:rPr lang="en-US" altLang="en-US" sz="2400" dirty="0"/>
              <a:t>a database record</a:t>
            </a:r>
          </a:p>
          <a:p>
            <a:pPr lvl="1">
              <a:lnSpc>
                <a:spcPct val="90000"/>
              </a:lnSpc>
            </a:pPr>
            <a:r>
              <a:rPr lang="en-US" altLang="en-US" sz="2400" dirty="0"/>
              <a:t>a field value of a database record</a:t>
            </a:r>
          </a:p>
          <a:p>
            <a:pPr lvl="1">
              <a:lnSpc>
                <a:spcPct val="90000"/>
              </a:lnSpc>
            </a:pPr>
            <a:r>
              <a:rPr lang="en-US" altLang="en-US" sz="2400" dirty="0"/>
              <a:t>a disk block</a:t>
            </a:r>
          </a:p>
          <a:p>
            <a:pPr lvl="1">
              <a:lnSpc>
                <a:spcPct val="90000"/>
              </a:lnSpc>
            </a:pPr>
            <a:r>
              <a:rPr lang="en-US" altLang="en-US" sz="2400" dirty="0"/>
              <a:t>the whole database</a:t>
            </a:r>
          </a:p>
          <a:p>
            <a:pPr>
              <a:lnSpc>
                <a:spcPct val="90000"/>
              </a:lnSpc>
            </a:pPr>
            <a:r>
              <a:rPr lang="en-US" altLang="en-US" sz="2400" dirty="0"/>
              <a:t>Trade-offs</a:t>
            </a:r>
          </a:p>
          <a:p>
            <a:pPr lvl="1">
              <a:lnSpc>
                <a:spcPct val="90000"/>
              </a:lnSpc>
            </a:pPr>
            <a:r>
              <a:rPr lang="en-US" altLang="en-US" sz="2400" dirty="0"/>
              <a:t>coarse granularity</a:t>
            </a:r>
          </a:p>
          <a:p>
            <a:pPr lvl="2">
              <a:lnSpc>
                <a:spcPct val="90000"/>
              </a:lnSpc>
            </a:pPr>
            <a:r>
              <a:rPr lang="en-US" altLang="en-US" dirty="0"/>
              <a:t>the larger the data item size, the lower the degree of concurrency</a:t>
            </a:r>
          </a:p>
          <a:p>
            <a:pPr lvl="1">
              <a:lnSpc>
                <a:spcPct val="90000"/>
              </a:lnSpc>
            </a:pPr>
            <a:r>
              <a:rPr lang="en-US" altLang="en-US" sz="2400" dirty="0"/>
              <a:t>fine granularity</a:t>
            </a:r>
          </a:p>
          <a:p>
            <a:pPr lvl="2">
              <a:lnSpc>
                <a:spcPct val="90000"/>
              </a:lnSpc>
            </a:pPr>
            <a:r>
              <a:rPr lang="en-US" altLang="en-US" dirty="0"/>
              <a:t>the smaller the data item size, the more locks to be managed and stored, and the more lock/unlock operations needed.</a:t>
            </a:r>
            <a:br>
              <a:rPr lang="en-US" altLang="en-US" dirty="0"/>
            </a:br>
            <a:br>
              <a:rPr lang="en-US" altLang="en-US" dirty="0"/>
            </a:br>
            <a:endParaRPr lang="en-US" altLang="en-US" dirty="0"/>
          </a:p>
        </p:txBody>
      </p:sp>
    </p:spTree>
    <p:extLst>
      <p:ext uri="{BB962C8B-B14F-4D97-AF65-F5344CB8AC3E}">
        <p14:creationId xmlns:p14="http://schemas.microsoft.com/office/powerpoint/2010/main" val="1140314621"/>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emplate" id="{4C4A14A1-A1B5-4E2E-BD5D-76A5C12E887D}" vid="{537D1126-B1DF-4729-857F-D91B9180CB1E}"/>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PPT Template</Template>
  <TotalTime>58</TotalTime>
  <Words>3487</Words>
  <Application>Microsoft Office PowerPoint</Application>
  <PresentationFormat>Widescreen</PresentationFormat>
  <Paragraphs>423</Paragraphs>
  <Slides>42</Slides>
  <Notes>4</Notes>
  <HiddenSlides>0</HiddenSlides>
  <MMClips>0</MMClips>
  <ScaleCrop>false</ScaleCrop>
  <HeadingPairs>
    <vt:vector size="8" baseType="variant">
      <vt:variant>
        <vt:lpstr>Fonts Used</vt:lpstr>
      </vt:variant>
      <vt:variant>
        <vt:i4>8</vt:i4>
      </vt:variant>
      <vt:variant>
        <vt:lpstr>Theme</vt:lpstr>
      </vt:variant>
      <vt:variant>
        <vt:i4>1</vt:i4>
      </vt:variant>
      <vt:variant>
        <vt:lpstr>Embedded OLE Servers</vt:lpstr>
      </vt:variant>
      <vt:variant>
        <vt:i4>3</vt:i4>
      </vt:variant>
      <vt:variant>
        <vt:lpstr>Slide Titles</vt:lpstr>
      </vt:variant>
      <vt:variant>
        <vt:i4>42</vt:i4>
      </vt:variant>
    </vt:vector>
  </HeadingPairs>
  <TitlesOfParts>
    <vt:vector size="54" baseType="lpstr">
      <vt:lpstr>Arial</vt:lpstr>
      <vt:lpstr>Courier New</vt:lpstr>
      <vt:lpstr>Helvetica</vt:lpstr>
      <vt:lpstr>Myriad Pro</vt:lpstr>
      <vt:lpstr>Tahoma</vt:lpstr>
      <vt:lpstr>Times New Roman</vt:lpstr>
      <vt:lpstr>Verdana</vt:lpstr>
      <vt:lpstr>Wingdings</vt:lpstr>
      <vt:lpstr>20140311PresentationUWTSDTemplate</vt:lpstr>
      <vt:lpstr>Microsoft ClipArt Gallery</vt:lpstr>
      <vt:lpstr>Microsoft Word Document</vt:lpstr>
      <vt:lpstr>Document</vt:lpstr>
      <vt:lpstr>DMS Concurrency</vt:lpstr>
      <vt:lpstr>Agenda</vt:lpstr>
      <vt:lpstr>  Transaction Processing  Recovery &amp; Concurrency Control</vt:lpstr>
      <vt:lpstr>What is a transaction</vt:lpstr>
      <vt:lpstr>Desirable Properties of  ACID Transactions</vt:lpstr>
      <vt:lpstr>Requirements for Database Consistency</vt:lpstr>
      <vt:lpstr>Transaction as a Recovery Unit</vt:lpstr>
      <vt:lpstr>Recovery</vt:lpstr>
      <vt:lpstr>Recovery from Transaction Failures</vt:lpstr>
      <vt:lpstr>Transaction States </vt:lpstr>
      <vt:lpstr>Entries in the System Log</vt:lpstr>
      <vt:lpstr>Transaction execution</vt:lpstr>
      <vt:lpstr>Read and Write Operations of a Transaction</vt:lpstr>
      <vt:lpstr>Checkpoints in the System Log</vt:lpstr>
      <vt:lpstr>Checkpoints in the System Log</vt:lpstr>
      <vt:lpstr>“In place” updating protocols:  Overwriting data in situ </vt:lpstr>
      <vt:lpstr>Transaction as a Concurrency Unit</vt:lpstr>
      <vt:lpstr>Transaction scheduling algorithms</vt:lpstr>
      <vt:lpstr>The Lost Update  Problem</vt:lpstr>
      <vt:lpstr>The Incorrect Summary or Unrepeatable Read Problem</vt:lpstr>
      <vt:lpstr>Dirty Read or The Temporary Update Problem</vt:lpstr>
      <vt:lpstr>Schedules of Transactions</vt:lpstr>
      <vt:lpstr>Serial and Non-serial Schedules</vt:lpstr>
      <vt:lpstr>Serial and Non-serial Schedules</vt:lpstr>
      <vt:lpstr>Serial and Non-serial Schedules</vt:lpstr>
      <vt:lpstr>Example of Serial Schedules</vt:lpstr>
      <vt:lpstr>Example of Non-serial Schedules</vt:lpstr>
      <vt:lpstr>Precedence graphs (assuming read X before write X)</vt:lpstr>
      <vt:lpstr>View Equivalence and View Serialisability</vt:lpstr>
      <vt:lpstr>Semantic Serialisability</vt:lpstr>
      <vt:lpstr>Methods for Serialisability</vt:lpstr>
      <vt:lpstr>Locking Techniques for Concurrency Control</vt:lpstr>
      <vt:lpstr>Types of Locks</vt:lpstr>
      <vt:lpstr>Locks don’t guarantee serialisability: Lost Update</vt:lpstr>
      <vt:lpstr>Locks don’t guarantee serialisability</vt:lpstr>
      <vt:lpstr>Non-serialisable schedule S that uses locks</vt:lpstr>
      <vt:lpstr>Ensuring Serialisability: Two-Phase Locking</vt:lpstr>
      <vt:lpstr>Two-Phasing Locking </vt:lpstr>
      <vt:lpstr>Two-Phasing Locking</vt:lpstr>
      <vt:lpstr>Locking Problems: Deadlock</vt:lpstr>
      <vt:lpstr>Deadlocks and Livelocks</vt:lpstr>
      <vt:lpstr>Locking Granularity</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DMS Concurrency</dc:title>
  <dc:creator>Paul Jenkins</dc:creator>
  <cp:lastModifiedBy>Paul Jenkins</cp:lastModifiedBy>
  <cp:revision>7</cp:revision>
  <cp:lastPrinted>2018-07-09T15:27:01Z</cp:lastPrinted>
  <dcterms:created xsi:type="dcterms:W3CDTF">2020-08-11T22:37:58Z</dcterms:created>
  <dcterms:modified xsi:type="dcterms:W3CDTF">2020-08-11T23:36:04Z</dcterms:modified>
</cp:coreProperties>
</file>