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548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545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425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698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055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1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916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45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710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022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596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54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</a:t>
            </a:r>
            <a:r>
              <a:rPr lang="en-US" b="1" dirty="0" smtClean="0">
                <a:ea typeface="Times New Roman"/>
                <a:cs typeface="Calibri"/>
              </a:rPr>
              <a:t>Graeco-Roman Interaction with India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 In-Class Test Preparation </a:t>
            </a:r>
            <a:br>
              <a:rPr lang="en-GB" sz="2800" b="1" dirty="0" smtClean="0"/>
            </a:b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0955" y="5949280"/>
            <a:ext cx="6400800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HPAH5047; </a:t>
            </a: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HPAH6047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9347" y="2729773"/>
            <a:ext cx="2965305" cy="311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00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Levels 5 and 6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991" y="1527464"/>
            <a:ext cx="8614064" cy="5195454"/>
          </a:xfrm>
        </p:spPr>
        <p:txBody>
          <a:bodyPr>
            <a:normAutofit/>
          </a:bodyPr>
          <a:lstStyle/>
          <a:p>
            <a:r>
              <a:rPr lang="en-GB" dirty="0" smtClean="0"/>
              <a:t>Level 5 test beginning at 10am. 45 minutes in length.</a:t>
            </a:r>
          </a:p>
          <a:p>
            <a:endParaRPr lang="en-GB" sz="500" dirty="0"/>
          </a:p>
          <a:p>
            <a:r>
              <a:rPr lang="en-GB" dirty="0" smtClean="0"/>
              <a:t>Level 6 test beginning at 11:30am. 1 hour in length.</a:t>
            </a:r>
          </a:p>
          <a:p>
            <a:endParaRPr lang="en-GB" sz="500" dirty="0" smtClean="0"/>
          </a:p>
          <a:p>
            <a:r>
              <a:rPr lang="en-GB" dirty="0" smtClean="0"/>
              <a:t>Multiple choice (Section A) - feature of both level 5 and 6 tests. Ten questions. Worth 30% in level 5 test, 20% in level 6 test. </a:t>
            </a:r>
          </a:p>
          <a:p>
            <a:endParaRPr lang="en-GB" sz="500" dirty="0"/>
          </a:p>
          <a:p>
            <a:r>
              <a:rPr lang="en-GB" dirty="0" smtClean="0"/>
              <a:t>No penalties for incorrect answers [choice out of four].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27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Level 5 – Section 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599" y="1600200"/>
            <a:ext cx="8717973" cy="516428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Worth 70% of the test. Choice of 4 gobbets. </a:t>
            </a:r>
          </a:p>
          <a:p>
            <a:endParaRPr lang="en-GB" sz="500" dirty="0"/>
          </a:p>
          <a:p>
            <a:r>
              <a:rPr lang="en-GB" dirty="0"/>
              <a:t>Gobbet one theme: </a:t>
            </a:r>
            <a:r>
              <a:rPr lang="en-GB" dirty="0" smtClean="0"/>
              <a:t>Darius, </a:t>
            </a:r>
            <a:r>
              <a:rPr lang="en-GB" dirty="0"/>
              <a:t>the Greeks and the </a:t>
            </a:r>
            <a:r>
              <a:rPr lang="en-GB" dirty="0" err="1" smtClean="0"/>
              <a:t>Callatiae</a:t>
            </a:r>
            <a:r>
              <a:rPr lang="en-GB" dirty="0" smtClean="0"/>
              <a:t> – cultural relativism. </a:t>
            </a:r>
          </a:p>
          <a:p>
            <a:pPr lvl="1"/>
            <a:r>
              <a:rPr lang="en-GB" dirty="0"/>
              <a:t>Redfield, J. (1985</a:t>
            </a:r>
            <a:r>
              <a:rPr lang="en-GB" dirty="0" smtClean="0"/>
              <a:t>) ‘Herodotus </a:t>
            </a:r>
            <a:r>
              <a:rPr lang="en-GB" dirty="0"/>
              <a:t>the </a:t>
            </a:r>
            <a:r>
              <a:rPr lang="en-GB" dirty="0" smtClean="0"/>
              <a:t>Tourist’, </a:t>
            </a:r>
            <a:r>
              <a:rPr lang="en-GB" i="1" dirty="0"/>
              <a:t>Classical </a:t>
            </a:r>
            <a:r>
              <a:rPr lang="en-GB" i="1" dirty="0" smtClean="0"/>
              <a:t>Philology </a:t>
            </a:r>
            <a:r>
              <a:rPr lang="en-GB" dirty="0" smtClean="0"/>
              <a:t>80 (</a:t>
            </a:r>
            <a:r>
              <a:rPr lang="en-GB" dirty="0"/>
              <a:t>2</a:t>
            </a:r>
            <a:r>
              <a:rPr lang="en-GB" dirty="0" smtClean="0"/>
              <a:t>): </a:t>
            </a:r>
            <a:r>
              <a:rPr lang="en-GB" dirty="0"/>
              <a:t>97-118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Parker, G. (</a:t>
            </a:r>
            <a:r>
              <a:rPr lang="en-GB" dirty="0" smtClean="0"/>
              <a:t>2008) </a:t>
            </a:r>
            <a:r>
              <a:rPr lang="en-GB" i="1" dirty="0"/>
              <a:t>The making of Roman </a:t>
            </a:r>
            <a:r>
              <a:rPr lang="en-GB" i="1" dirty="0" smtClean="0"/>
              <a:t>India</a:t>
            </a:r>
            <a:r>
              <a:rPr lang="en-GB" dirty="0" smtClean="0"/>
              <a:t>. Cambridge </a:t>
            </a:r>
            <a:r>
              <a:rPr lang="en-GB" dirty="0"/>
              <a:t>University </a:t>
            </a:r>
            <a:r>
              <a:rPr lang="en-GB" dirty="0" smtClean="0"/>
              <a:t>Press. [see relevant part of chapter 1]</a:t>
            </a:r>
          </a:p>
          <a:p>
            <a:pPr lvl="1"/>
            <a:endParaRPr lang="en-GB" sz="500" dirty="0"/>
          </a:p>
          <a:p>
            <a:endParaRPr lang="en-GB" sz="500" dirty="0"/>
          </a:p>
          <a:p>
            <a:r>
              <a:rPr lang="en-GB" dirty="0"/>
              <a:t>Gobbet </a:t>
            </a:r>
            <a:r>
              <a:rPr lang="en-GB" dirty="0" smtClean="0"/>
              <a:t>two </a:t>
            </a:r>
            <a:r>
              <a:rPr lang="en-GB" dirty="0"/>
              <a:t>theme: Mutiny at the </a:t>
            </a:r>
            <a:r>
              <a:rPr lang="en-GB" dirty="0" err="1" smtClean="0"/>
              <a:t>Hyphasis</a:t>
            </a:r>
            <a:endParaRPr lang="en-GB" dirty="0" smtClean="0"/>
          </a:p>
          <a:p>
            <a:pPr lvl="1"/>
            <a:r>
              <a:rPr lang="en-GB" dirty="0"/>
              <a:t>Anson, E. M. </a:t>
            </a:r>
            <a:r>
              <a:rPr lang="en-GB" dirty="0" smtClean="0"/>
              <a:t>(2015) </a:t>
            </a:r>
            <a:r>
              <a:rPr lang="en-GB" dirty="0"/>
              <a:t>‘Alexander at the Beas’, in Wheatley, P., </a:t>
            </a:r>
            <a:r>
              <a:rPr lang="en-GB" dirty="0" err="1"/>
              <a:t>Baynham</a:t>
            </a:r>
            <a:r>
              <a:rPr lang="en-GB" dirty="0"/>
              <a:t>, E., and Bosworth, A. B. (eds), </a:t>
            </a:r>
            <a:r>
              <a:rPr lang="en-GB" i="1" dirty="0"/>
              <a:t>East and West in the world empire of Alexander: Essays in honour of Brian Bosworth</a:t>
            </a:r>
            <a:r>
              <a:rPr lang="en-GB" dirty="0"/>
              <a:t>. </a:t>
            </a:r>
            <a:r>
              <a:rPr lang="en-GB" dirty="0" smtClean="0"/>
              <a:t>Oxford </a:t>
            </a:r>
            <a:r>
              <a:rPr lang="en-GB" dirty="0"/>
              <a:t>University </a:t>
            </a:r>
            <a:r>
              <a:rPr lang="en-GB" dirty="0" smtClean="0"/>
              <a:t>Press: </a:t>
            </a:r>
            <a:r>
              <a:rPr lang="en-GB" dirty="0"/>
              <a:t>65-74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Carney, E. (1996</a:t>
            </a:r>
            <a:r>
              <a:rPr lang="en-GB" dirty="0" smtClean="0"/>
              <a:t>) ‘Macedonians </a:t>
            </a:r>
            <a:r>
              <a:rPr lang="en-GB" dirty="0"/>
              <a:t>and Mutiny: Discipline and Indiscipline in the Army of Philip and </a:t>
            </a:r>
            <a:r>
              <a:rPr lang="en-GB" dirty="0" smtClean="0"/>
              <a:t>Alexander’, </a:t>
            </a:r>
            <a:r>
              <a:rPr lang="en-GB" i="1" dirty="0"/>
              <a:t>Classical </a:t>
            </a:r>
            <a:r>
              <a:rPr lang="en-GB" i="1" dirty="0" smtClean="0"/>
              <a:t>Philology</a:t>
            </a:r>
            <a:r>
              <a:rPr lang="en-GB" dirty="0" smtClean="0"/>
              <a:t> 91 (</a:t>
            </a:r>
            <a:r>
              <a:rPr lang="en-GB" dirty="0"/>
              <a:t>1</a:t>
            </a:r>
            <a:r>
              <a:rPr lang="en-GB" dirty="0" smtClean="0"/>
              <a:t>): </a:t>
            </a:r>
            <a:r>
              <a:rPr lang="en-GB" dirty="0"/>
              <a:t>19-44.</a:t>
            </a:r>
          </a:p>
        </p:txBody>
      </p:sp>
    </p:spTree>
    <p:extLst>
      <p:ext uri="{BB962C8B-B14F-4D97-AF65-F5344CB8AC3E}">
        <p14:creationId xmlns:p14="http://schemas.microsoft.com/office/powerpoint/2010/main" val="1660726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164" y="571500"/>
            <a:ext cx="8645236" cy="615141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Gobbet </a:t>
            </a:r>
            <a:r>
              <a:rPr lang="en-GB" dirty="0" smtClean="0"/>
              <a:t>three </a:t>
            </a:r>
            <a:r>
              <a:rPr lang="en-GB" dirty="0"/>
              <a:t>theme: </a:t>
            </a:r>
            <a:r>
              <a:rPr lang="en-GB" dirty="0" smtClean="0"/>
              <a:t>Nearchus and the fleet’s encounter with whales</a:t>
            </a:r>
          </a:p>
          <a:p>
            <a:pPr lvl="1"/>
            <a:r>
              <a:rPr lang="en-GB" dirty="0" smtClean="0"/>
              <a:t>Arrian </a:t>
            </a:r>
            <a:r>
              <a:rPr lang="en-GB" i="1" dirty="0" smtClean="0"/>
              <a:t>Indica</a:t>
            </a:r>
            <a:r>
              <a:rPr lang="en-GB" dirty="0" smtClean="0"/>
              <a:t>. See Loeb translation (we have access to online version, see E resources page – see also intro). </a:t>
            </a:r>
          </a:p>
          <a:p>
            <a:pPr lvl="1"/>
            <a:r>
              <a:rPr lang="en-GB" dirty="0"/>
              <a:t>Coulter, C. (1926</a:t>
            </a:r>
            <a:r>
              <a:rPr lang="en-GB" dirty="0" smtClean="0"/>
              <a:t>) ‘The </a:t>
            </a:r>
            <a:r>
              <a:rPr lang="en-GB" dirty="0"/>
              <a:t>"Great Fish" in Ancient and Medieval </a:t>
            </a:r>
            <a:r>
              <a:rPr lang="en-GB" dirty="0" smtClean="0"/>
              <a:t>Story’, </a:t>
            </a:r>
            <a:r>
              <a:rPr lang="en-GB" i="1" dirty="0"/>
              <a:t>Transactions and Proceedings of the American Philological </a:t>
            </a:r>
            <a:r>
              <a:rPr lang="en-GB" i="1" dirty="0" smtClean="0"/>
              <a:t>Association </a:t>
            </a:r>
            <a:r>
              <a:rPr lang="en-GB" dirty="0" smtClean="0"/>
              <a:t>57: </a:t>
            </a:r>
            <a:r>
              <a:rPr lang="en-GB" dirty="0"/>
              <a:t>32-50. </a:t>
            </a:r>
            <a:endParaRPr lang="en-GB" dirty="0" smtClean="0"/>
          </a:p>
          <a:p>
            <a:pPr lvl="1"/>
            <a:endParaRPr lang="en-GB" sz="1500" dirty="0"/>
          </a:p>
          <a:p>
            <a:r>
              <a:rPr lang="en-GB" dirty="0"/>
              <a:t>Gobbet </a:t>
            </a:r>
            <a:r>
              <a:rPr lang="en-GB" dirty="0" smtClean="0"/>
              <a:t>four </a:t>
            </a:r>
            <a:r>
              <a:rPr lang="en-GB" dirty="0"/>
              <a:t>theme</a:t>
            </a:r>
            <a:r>
              <a:rPr lang="en-GB" dirty="0" smtClean="0"/>
              <a:t>: Alexander’s capture </a:t>
            </a:r>
            <a:r>
              <a:rPr lang="en-GB" dirty="0"/>
              <a:t>and interrogation of the </a:t>
            </a:r>
            <a:r>
              <a:rPr lang="en-GB" dirty="0" smtClean="0"/>
              <a:t>Gymnosophists.</a:t>
            </a:r>
          </a:p>
          <a:p>
            <a:pPr lvl="1"/>
            <a:r>
              <a:rPr lang="en-GB" dirty="0"/>
              <a:t>Parker, G. (2008) </a:t>
            </a:r>
            <a:r>
              <a:rPr lang="en-GB" i="1" dirty="0"/>
              <a:t>The making of Roman India</a:t>
            </a:r>
            <a:r>
              <a:rPr lang="en-GB" dirty="0"/>
              <a:t>. Cambridge University Press. [see relevant part of chapter </a:t>
            </a:r>
            <a:r>
              <a:rPr lang="en-GB" dirty="0" smtClean="0"/>
              <a:t>6]</a:t>
            </a:r>
            <a:endParaRPr lang="en-GB" dirty="0"/>
          </a:p>
          <a:p>
            <a:pPr lvl="1"/>
            <a:r>
              <a:rPr lang="en-GB" dirty="0" smtClean="0"/>
              <a:t>Bosman, P. R. </a:t>
            </a:r>
            <a:r>
              <a:rPr lang="en-GB" dirty="0"/>
              <a:t>(2010</a:t>
            </a:r>
            <a:r>
              <a:rPr lang="en-GB" dirty="0" smtClean="0"/>
              <a:t>) ‘The </a:t>
            </a:r>
            <a:r>
              <a:rPr lang="en-GB" dirty="0"/>
              <a:t>Gymnosophist Riddle Contest (Berol. P. 13044): A Cynic Text</a:t>
            </a:r>
            <a:r>
              <a:rPr lang="en-GB" dirty="0" smtClean="0"/>
              <a:t>?’ </a:t>
            </a:r>
            <a:r>
              <a:rPr lang="en-GB" i="1" dirty="0"/>
              <a:t>Greek</a:t>
            </a:r>
            <a:r>
              <a:rPr lang="en-GB" i="1" dirty="0" smtClean="0"/>
              <a:t>, Roman and Byzantine Studies</a:t>
            </a:r>
            <a:r>
              <a:rPr lang="en-GB" dirty="0" smtClean="0"/>
              <a:t> 50 (</a:t>
            </a:r>
            <a:r>
              <a:rPr lang="en-GB" dirty="0"/>
              <a:t>2</a:t>
            </a:r>
            <a:r>
              <a:rPr lang="en-GB" dirty="0" smtClean="0"/>
              <a:t>): </a:t>
            </a:r>
            <a:r>
              <a:rPr lang="en-GB" dirty="0"/>
              <a:t>175-192.</a:t>
            </a:r>
          </a:p>
        </p:txBody>
      </p:sp>
    </p:spTree>
    <p:extLst>
      <p:ext uri="{BB962C8B-B14F-4D97-AF65-F5344CB8AC3E}">
        <p14:creationId xmlns:p14="http://schemas.microsoft.com/office/powerpoint/2010/main" val="4199420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8700"/>
          </a:xfrm>
        </p:spPr>
        <p:txBody>
          <a:bodyPr/>
          <a:lstStyle/>
          <a:p>
            <a:r>
              <a:rPr lang="en-GB" b="1" dirty="0" smtClean="0"/>
              <a:t>Level 6 – Section 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18" y="1028701"/>
            <a:ext cx="8905009" cy="58293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Worth </a:t>
            </a:r>
            <a:r>
              <a:rPr lang="en-GB" dirty="0" smtClean="0"/>
              <a:t>80</a:t>
            </a:r>
            <a:r>
              <a:rPr lang="en-GB" dirty="0"/>
              <a:t>% of the test. Choice of </a:t>
            </a:r>
            <a:r>
              <a:rPr lang="en-GB" dirty="0" smtClean="0"/>
              <a:t>3 essay questions. </a:t>
            </a:r>
          </a:p>
          <a:p>
            <a:endParaRPr lang="en-GB" sz="500" dirty="0"/>
          </a:p>
          <a:p>
            <a:r>
              <a:rPr lang="en-GB" dirty="0" smtClean="0"/>
              <a:t>Question one theme</a:t>
            </a:r>
            <a:r>
              <a:rPr lang="en-GB" dirty="0"/>
              <a:t>: </a:t>
            </a:r>
            <a:r>
              <a:rPr lang="en-GB" dirty="0" smtClean="0"/>
              <a:t>Herodotus’ </a:t>
            </a:r>
            <a:r>
              <a:rPr lang="en-GB" dirty="0"/>
              <a:t>and </a:t>
            </a:r>
            <a:r>
              <a:rPr lang="en-GB" dirty="0" smtClean="0"/>
              <a:t>Ctesias’ sources of information on India.</a:t>
            </a:r>
          </a:p>
          <a:p>
            <a:pPr lvl="1"/>
            <a:r>
              <a:rPr lang="en-GB" dirty="0"/>
              <a:t>Parker, G. (2008) </a:t>
            </a:r>
            <a:r>
              <a:rPr lang="en-GB" i="1" dirty="0"/>
              <a:t>The making of Roman India. Cambridge University Press</a:t>
            </a:r>
            <a:r>
              <a:rPr lang="en-GB" dirty="0"/>
              <a:t>. [see relevant part of chapter 1</a:t>
            </a:r>
            <a:r>
              <a:rPr lang="en-GB" dirty="0" smtClean="0"/>
              <a:t>]</a:t>
            </a:r>
          </a:p>
          <a:p>
            <a:pPr lvl="1"/>
            <a:endParaRPr lang="en-GB" sz="500" dirty="0"/>
          </a:p>
          <a:p>
            <a:r>
              <a:rPr lang="en-GB" dirty="0"/>
              <a:t>Question two theme</a:t>
            </a:r>
            <a:r>
              <a:rPr lang="en-GB" dirty="0" smtClean="0"/>
              <a:t>: Alexander’s aims </a:t>
            </a:r>
            <a:r>
              <a:rPr lang="en-GB" dirty="0"/>
              <a:t>and objectives in </a:t>
            </a:r>
            <a:r>
              <a:rPr lang="en-GB" dirty="0" smtClean="0"/>
              <a:t>India.</a:t>
            </a:r>
          </a:p>
          <a:p>
            <a:pPr lvl="1"/>
            <a:r>
              <a:rPr lang="en-GB" dirty="0"/>
              <a:t>Bosworth, A. B. </a:t>
            </a:r>
            <a:r>
              <a:rPr lang="en-GB" dirty="0" smtClean="0"/>
              <a:t>(1988) </a:t>
            </a:r>
            <a:r>
              <a:rPr lang="en-GB" i="1" dirty="0"/>
              <a:t>Conquest and Empire: The Reign of Alexander the Great</a:t>
            </a:r>
            <a:r>
              <a:rPr lang="en-GB" dirty="0" smtClean="0"/>
              <a:t>. </a:t>
            </a:r>
            <a:r>
              <a:rPr lang="en-GB" dirty="0"/>
              <a:t>Cambridge University Press</a:t>
            </a:r>
            <a:r>
              <a:rPr lang="en-GB" dirty="0" smtClean="0"/>
              <a:t>. [pages 119-139].</a:t>
            </a:r>
          </a:p>
          <a:p>
            <a:pPr lvl="1"/>
            <a:r>
              <a:rPr lang="en-GB" dirty="0"/>
              <a:t>Brunt, P. (1965</a:t>
            </a:r>
            <a:r>
              <a:rPr lang="en-GB" dirty="0" smtClean="0"/>
              <a:t>) ‘The </a:t>
            </a:r>
            <a:r>
              <a:rPr lang="en-GB" dirty="0"/>
              <a:t>Aims of </a:t>
            </a:r>
            <a:r>
              <a:rPr lang="en-GB" dirty="0" smtClean="0"/>
              <a:t>Alexander’, </a:t>
            </a:r>
            <a:r>
              <a:rPr lang="en-GB" i="1" dirty="0"/>
              <a:t>Greece &amp; </a:t>
            </a:r>
            <a:r>
              <a:rPr lang="en-GB" i="1" dirty="0" smtClean="0"/>
              <a:t>Rome</a:t>
            </a:r>
            <a:r>
              <a:rPr lang="en-GB" dirty="0" smtClean="0"/>
              <a:t> </a:t>
            </a:r>
            <a:r>
              <a:rPr lang="en-GB" dirty="0"/>
              <a:t>12(2</a:t>
            </a:r>
            <a:r>
              <a:rPr lang="en-GB" dirty="0" smtClean="0"/>
              <a:t>): 205-215.</a:t>
            </a:r>
          </a:p>
          <a:p>
            <a:pPr lvl="1"/>
            <a:endParaRPr lang="en-GB" sz="500" dirty="0"/>
          </a:p>
          <a:p>
            <a:r>
              <a:rPr lang="en-GB" dirty="0"/>
              <a:t>Question three theme</a:t>
            </a:r>
            <a:r>
              <a:rPr lang="en-GB" dirty="0" smtClean="0"/>
              <a:t>: Mauryan </a:t>
            </a:r>
            <a:r>
              <a:rPr lang="en-GB" dirty="0"/>
              <a:t>interactions with the Greeks </a:t>
            </a:r>
            <a:endParaRPr lang="en-GB" dirty="0" smtClean="0"/>
          </a:p>
          <a:p>
            <a:pPr lvl="1"/>
            <a:r>
              <a:rPr lang="en-GB" dirty="0"/>
              <a:t>Kosmin, P. (2014</a:t>
            </a:r>
            <a:r>
              <a:rPr lang="en-GB" dirty="0" smtClean="0"/>
              <a:t>) </a:t>
            </a:r>
            <a:r>
              <a:rPr lang="en-GB" i="1" dirty="0" smtClean="0"/>
              <a:t>The </a:t>
            </a:r>
            <a:r>
              <a:rPr lang="en-GB" i="1" dirty="0"/>
              <a:t>land of the elephant </a:t>
            </a:r>
            <a:r>
              <a:rPr lang="en-GB" i="1" dirty="0" smtClean="0"/>
              <a:t>kings: </a:t>
            </a:r>
            <a:r>
              <a:rPr lang="en-GB" i="1" dirty="0"/>
              <a:t>Space, territory, and ideology in the Seleucid </a:t>
            </a:r>
            <a:r>
              <a:rPr lang="en-GB" i="1" dirty="0" smtClean="0"/>
              <a:t>Empire</a:t>
            </a:r>
            <a:r>
              <a:rPr lang="en-GB" dirty="0" smtClean="0"/>
              <a:t>. </a:t>
            </a:r>
            <a:r>
              <a:rPr lang="en-GB" dirty="0"/>
              <a:t>Harvard University Press</a:t>
            </a:r>
            <a:r>
              <a:rPr lang="en-GB" dirty="0" smtClean="0"/>
              <a:t>. [see relevant chapters]</a:t>
            </a:r>
          </a:p>
          <a:p>
            <a:pPr lvl="1"/>
            <a:r>
              <a:rPr lang="en-GB" dirty="0"/>
              <a:t>Scott, D. A. </a:t>
            </a:r>
            <a:r>
              <a:rPr lang="en-GB" dirty="0" smtClean="0"/>
              <a:t>(1985) ‘</a:t>
            </a:r>
            <a:r>
              <a:rPr lang="en-GB" dirty="0" err="1" smtClean="0"/>
              <a:t>Ashokan</a:t>
            </a:r>
            <a:r>
              <a:rPr lang="en-GB" dirty="0" smtClean="0"/>
              <a:t> </a:t>
            </a:r>
            <a:r>
              <a:rPr lang="en-GB" dirty="0"/>
              <a:t>Missionary Expansion of Buddhism Among the Greeks (in N.W. India, Bactria and the Levant</a:t>
            </a:r>
            <a:r>
              <a:rPr lang="en-GB" dirty="0" smtClean="0"/>
              <a:t>)’, </a:t>
            </a:r>
            <a:r>
              <a:rPr lang="en-GB" i="1" dirty="0"/>
              <a:t>Religion </a:t>
            </a:r>
            <a:r>
              <a:rPr lang="en-GB" dirty="0"/>
              <a:t>15 (2): 131-141.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781560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</TotalTime>
  <Words>592</Words>
  <Application>Microsoft Office PowerPoint</Application>
  <PresentationFormat>On-screen Show (4:3)</PresentationFormat>
  <Paragraphs>42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2_Office Theme</vt:lpstr>
      <vt:lpstr>West meets East: Graeco-Roman Interaction with India    In-Class Test Preparation   </vt:lpstr>
      <vt:lpstr>Levels 5 and 6</vt:lpstr>
      <vt:lpstr>Level 5 – Section B</vt:lpstr>
      <vt:lpstr>PowerPoint Presentation</vt:lpstr>
      <vt:lpstr>Level 6 – Section B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Graeco-Roman Interaction with India    In-Class Test Preparation   </dc:title>
  <dc:creator>Matt</dc:creator>
  <cp:lastModifiedBy>Matt</cp:lastModifiedBy>
  <cp:revision>15</cp:revision>
  <dcterms:created xsi:type="dcterms:W3CDTF">2018-12-03T19:47:07Z</dcterms:created>
  <dcterms:modified xsi:type="dcterms:W3CDTF">2018-12-06T14:21:57Z</dcterms:modified>
</cp:coreProperties>
</file>