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3" r:id="rId8"/>
    <p:sldId id="264"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76"/>
  </p:normalViewPr>
  <p:slideViewPr>
    <p:cSldViewPr snapToGrid="0">
      <p:cViewPr>
        <p:scale>
          <a:sx n="80" d="100"/>
          <a:sy n="80" d="100"/>
        </p:scale>
        <p:origin x="1800" y="7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45641-B07E-1AC6-587C-979C1E68321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B502D6A-F32F-921D-C7E2-FB3997331EB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0F7CE06-6A49-A9B9-B8BE-AD2550BFA4A0}"/>
              </a:ext>
            </a:extLst>
          </p:cNvPr>
          <p:cNvSpPr>
            <a:spLocks noGrp="1"/>
          </p:cNvSpPr>
          <p:nvPr>
            <p:ph type="dt" sz="half" idx="10"/>
          </p:nvPr>
        </p:nvSpPr>
        <p:spPr/>
        <p:txBody>
          <a:bodyPr/>
          <a:lstStyle/>
          <a:p>
            <a:fld id="{B6ED17F2-6625-364D-AE56-F6D435BC1DFF}" type="datetimeFigureOut">
              <a:rPr lang="en-US" smtClean="0"/>
              <a:t>4/14/24</a:t>
            </a:fld>
            <a:endParaRPr lang="en-US"/>
          </a:p>
        </p:txBody>
      </p:sp>
      <p:sp>
        <p:nvSpPr>
          <p:cNvPr id="5" name="Footer Placeholder 4">
            <a:extLst>
              <a:ext uri="{FF2B5EF4-FFF2-40B4-BE49-F238E27FC236}">
                <a16:creationId xmlns:a16="http://schemas.microsoft.com/office/drawing/2014/main" id="{BBF2B4EC-7D92-F904-80D2-584A9CAD9D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014985-15C7-C763-95A0-EA6232EED9FB}"/>
              </a:ext>
            </a:extLst>
          </p:cNvPr>
          <p:cNvSpPr>
            <a:spLocks noGrp="1"/>
          </p:cNvSpPr>
          <p:nvPr>
            <p:ph type="sldNum" sz="quarter" idx="12"/>
          </p:nvPr>
        </p:nvSpPr>
        <p:spPr/>
        <p:txBody>
          <a:bodyPr/>
          <a:lstStyle/>
          <a:p>
            <a:fld id="{9F02EDA4-56ED-6748-918B-FDF870295D3A}" type="slidenum">
              <a:rPr lang="en-US" smtClean="0"/>
              <a:t>‹#›</a:t>
            </a:fld>
            <a:endParaRPr lang="en-US"/>
          </a:p>
        </p:txBody>
      </p:sp>
    </p:spTree>
    <p:extLst>
      <p:ext uri="{BB962C8B-B14F-4D97-AF65-F5344CB8AC3E}">
        <p14:creationId xmlns:p14="http://schemas.microsoft.com/office/powerpoint/2010/main" val="5954814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06927-298A-DC21-EDE7-64A1C03C99E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FD3A3C1-A43C-EBCB-78ED-A5A4619D0F2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0A4D1A1-7849-ABB0-57F4-A22237C5C5CC}"/>
              </a:ext>
            </a:extLst>
          </p:cNvPr>
          <p:cNvSpPr>
            <a:spLocks noGrp="1"/>
          </p:cNvSpPr>
          <p:nvPr>
            <p:ph type="dt" sz="half" idx="10"/>
          </p:nvPr>
        </p:nvSpPr>
        <p:spPr/>
        <p:txBody>
          <a:bodyPr/>
          <a:lstStyle/>
          <a:p>
            <a:fld id="{B6ED17F2-6625-364D-AE56-F6D435BC1DFF}" type="datetimeFigureOut">
              <a:rPr lang="en-US" smtClean="0"/>
              <a:t>4/14/24</a:t>
            </a:fld>
            <a:endParaRPr lang="en-US"/>
          </a:p>
        </p:txBody>
      </p:sp>
      <p:sp>
        <p:nvSpPr>
          <p:cNvPr id="5" name="Footer Placeholder 4">
            <a:extLst>
              <a:ext uri="{FF2B5EF4-FFF2-40B4-BE49-F238E27FC236}">
                <a16:creationId xmlns:a16="http://schemas.microsoft.com/office/drawing/2014/main" id="{CADEF4D6-014D-9CBB-E484-62887E043BC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C97FD9-97BA-C5E9-17A8-00DBB369477E}"/>
              </a:ext>
            </a:extLst>
          </p:cNvPr>
          <p:cNvSpPr>
            <a:spLocks noGrp="1"/>
          </p:cNvSpPr>
          <p:nvPr>
            <p:ph type="sldNum" sz="quarter" idx="12"/>
          </p:nvPr>
        </p:nvSpPr>
        <p:spPr/>
        <p:txBody>
          <a:bodyPr/>
          <a:lstStyle/>
          <a:p>
            <a:fld id="{9F02EDA4-56ED-6748-918B-FDF870295D3A}" type="slidenum">
              <a:rPr lang="en-US" smtClean="0"/>
              <a:t>‹#›</a:t>
            </a:fld>
            <a:endParaRPr lang="en-US"/>
          </a:p>
        </p:txBody>
      </p:sp>
    </p:spTree>
    <p:extLst>
      <p:ext uri="{BB962C8B-B14F-4D97-AF65-F5344CB8AC3E}">
        <p14:creationId xmlns:p14="http://schemas.microsoft.com/office/powerpoint/2010/main" val="1841201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95290-2533-8EAF-1458-2CCB964654C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DA5CC90-9FDC-700B-83D4-5878EEFD928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726015C-FE33-6EBF-C783-F95FF0441E54}"/>
              </a:ext>
            </a:extLst>
          </p:cNvPr>
          <p:cNvSpPr>
            <a:spLocks noGrp="1"/>
          </p:cNvSpPr>
          <p:nvPr>
            <p:ph type="dt" sz="half" idx="10"/>
          </p:nvPr>
        </p:nvSpPr>
        <p:spPr/>
        <p:txBody>
          <a:bodyPr/>
          <a:lstStyle/>
          <a:p>
            <a:fld id="{B6ED17F2-6625-364D-AE56-F6D435BC1DFF}" type="datetimeFigureOut">
              <a:rPr lang="en-US" smtClean="0"/>
              <a:t>4/14/24</a:t>
            </a:fld>
            <a:endParaRPr lang="en-US"/>
          </a:p>
        </p:txBody>
      </p:sp>
      <p:sp>
        <p:nvSpPr>
          <p:cNvPr id="5" name="Footer Placeholder 4">
            <a:extLst>
              <a:ext uri="{FF2B5EF4-FFF2-40B4-BE49-F238E27FC236}">
                <a16:creationId xmlns:a16="http://schemas.microsoft.com/office/drawing/2014/main" id="{91D14022-0B99-A310-369D-4E1B2E2502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943369-5A1F-2B2F-5397-1B9D7FB2A0B0}"/>
              </a:ext>
            </a:extLst>
          </p:cNvPr>
          <p:cNvSpPr>
            <a:spLocks noGrp="1"/>
          </p:cNvSpPr>
          <p:nvPr>
            <p:ph type="sldNum" sz="quarter" idx="12"/>
          </p:nvPr>
        </p:nvSpPr>
        <p:spPr/>
        <p:txBody>
          <a:bodyPr/>
          <a:lstStyle/>
          <a:p>
            <a:fld id="{9F02EDA4-56ED-6748-918B-FDF870295D3A}" type="slidenum">
              <a:rPr lang="en-US" smtClean="0"/>
              <a:t>‹#›</a:t>
            </a:fld>
            <a:endParaRPr lang="en-US"/>
          </a:p>
        </p:txBody>
      </p:sp>
    </p:spTree>
    <p:extLst>
      <p:ext uri="{BB962C8B-B14F-4D97-AF65-F5344CB8AC3E}">
        <p14:creationId xmlns:p14="http://schemas.microsoft.com/office/powerpoint/2010/main" val="16809806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A76F9-7F4D-FDED-A381-E87C414E369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6E4D404-950E-0D82-8C73-15D6D10B6E0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23BB2AC-3730-041E-AE2F-91CE8A6495F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6CEBDE9-499A-3AA3-C3E5-4697F1953D18}"/>
              </a:ext>
            </a:extLst>
          </p:cNvPr>
          <p:cNvSpPr>
            <a:spLocks noGrp="1"/>
          </p:cNvSpPr>
          <p:nvPr>
            <p:ph type="dt" sz="half" idx="10"/>
          </p:nvPr>
        </p:nvSpPr>
        <p:spPr/>
        <p:txBody>
          <a:bodyPr/>
          <a:lstStyle/>
          <a:p>
            <a:fld id="{B6ED17F2-6625-364D-AE56-F6D435BC1DFF}" type="datetimeFigureOut">
              <a:rPr lang="en-US" smtClean="0"/>
              <a:t>4/14/24</a:t>
            </a:fld>
            <a:endParaRPr lang="en-US"/>
          </a:p>
        </p:txBody>
      </p:sp>
      <p:sp>
        <p:nvSpPr>
          <p:cNvPr id="6" name="Footer Placeholder 5">
            <a:extLst>
              <a:ext uri="{FF2B5EF4-FFF2-40B4-BE49-F238E27FC236}">
                <a16:creationId xmlns:a16="http://schemas.microsoft.com/office/drawing/2014/main" id="{A5B5196D-D5C6-B61A-6C7C-1302454B66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CD858A-C152-F287-3D1E-9A7D9C61DBA7}"/>
              </a:ext>
            </a:extLst>
          </p:cNvPr>
          <p:cNvSpPr>
            <a:spLocks noGrp="1"/>
          </p:cNvSpPr>
          <p:nvPr>
            <p:ph type="sldNum" sz="quarter" idx="12"/>
          </p:nvPr>
        </p:nvSpPr>
        <p:spPr/>
        <p:txBody>
          <a:bodyPr/>
          <a:lstStyle/>
          <a:p>
            <a:fld id="{9F02EDA4-56ED-6748-918B-FDF870295D3A}" type="slidenum">
              <a:rPr lang="en-US" smtClean="0"/>
              <a:t>‹#›</a:t>
            </a:fld>
            <a:endParaRPr lang="en-US"/>
          </a:p>
        </p:txBody>
      </p:sp>
    </p:spTree>
    <p:extLst>
      <p:ext uri="{BB962C8B-B14F-4D97-AF65-F5344CB8AC3E}">
        <p14:creationId xmlns:p14="http://schemas.microsoft.com/office/powerpoint/2010/main" val="4921703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3B998-9805-3462-55F9-217CCE70C05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0E853B2-1EDC-983E-B3A6-E75AE827435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38BEFCF-76FC-104C-716F-423E978C647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BAB3C04-2771-989F-2FD1-98BC6FD42D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F108407-6B99-3015-B211-1C3B296CAB2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4FFDD8C-634E-4F2B-F236-49C94915BB54}"/>
              </a:ext>
            </a:extLst>
          </p:cNvPr>
          <p:cNvSpPr>
            <a:spLocks noGrp="1"/>
          </p:cNvSpPr>
          <p:nvPr>
            <p:ph type="dt" sz="half" idx="10"/>
          </p:nvPr>
        </p:nvSpPr>
        <p:spPr/>
        <p:txBody>
          <a:bodyPr/>
          <a:lstStyle/>
          <a:p>
            <a:fld id="{B6ED17F2-6625-364D-AE56-F6D435BC1DFF}" type="datetimeFigureOut">
              <a:rPr lang="en-US" smtClean="0"/>
              <a:t>4/14/24</a:t>
            </a:fld>
            <a:endParaRPr lang="en-US"/>
          </a:p>
        </p:txBody>
      </p:sp>
      <p:sp>
        <p:nvSpPr>
          <p:cNvPr id="8" name="Footer Placeholder 7">
            <a:extLst>
              <a:ext uri="{FF2B5EF4-FFF2-40B4-BE49-F238E27FC236}">
                <a16:creationId xmlns:a16="http://schemas.microsoft.com/office/drawing/2014/main" id="{17E48373-BDCC-6299-666E-69808214971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4B50B31-073D-4827-A049-E31277F4A5E9}"/>
              </a:ext>
            </a:extLst>
          </p:cNvPr>
          <p:cNvSpPr>
            <a:spLocks noGrp="1"/>
          </p:cNvSpPr>
          <p:nvPr>
            <p:ph type="sldNum" sz="quarter" idx="12"/>
          </p:nvPr>
        </p:nvSpPr>
        <p:spPr/>
        <p:txBody>
          <a:bodyPr/>
          <a:lstStyle/>
          <a:p>
            <a:fld id="{9F02EDA4-56ED-6748-918B-FDF870295D3A}" type="slidenum">
              <a:rPr lang="en-US" smtClean="0"/>
              <a:t>‹#›</a:t>
            </a:fld>
            <a:endParaRPr lang="en-US"/>
          </a:p>
        </p:txBody>
      </p:sp>
    </p:spTree>
    <p:extLst>
      <p:ext uri="{BB962C8B-B14F-4D97-AF65-F5344CB8AC3E}">
        <p14:creationId xmlns:p14="http://schemas.microsoft.com/office/powerpoint/2010/main" val="2222209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A618D-F575-F59B-53C1-E9CC222DCEB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2560571-A7A8-F059-3E9F-FD331D440878}"/>
              </a:ext>
            </a:extLst>
          </p:cNvPr>
          <p:cNvSpPr>
            <a:spLocks noGrp="1"/>
          </p:cNvSpPr>
          <p:nvPr>
            <p:ph type="dt" sz="half" idx="10"/>
          </p:nvPr>
        </p:nvSpPr>
        <p:spPr/>
        <p:txBody>
          <a:bodyPr/>
          <a:lstStyle/>
          <a:p>
            <a:fld id="{B6ED17F2-6625-364D-AE56-F6D435BC1DFF}" type="datetimeFigureOut">
              <a:rPr lang="en-US" smtClean="0"/>
              <a:t>4/14/24</a:t>
            </a:fld>
            <a:endParaRPr lang="en-US"/>
          </a:p>
        </p:txBody>
      </p:sp>
      <p:sp>
        <p:nvSpPr>
          <p:cNvPr id="4" name="Footer Placeholder 3">
            <a:extLst>
              <a:ext uri="{FF2B5EF4-FFF2-40B4-BE49-F238E27FC236}">
                <a16:creationId xmlns:a16="http://schemas.microsoft.com/office/drawing/2014/main" id="{50E447B9-E431-A4C0-5AD1-A466A985A42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E55C50D-D20E-1700-9CAF-8BBD439604E2}"/>
              </a:ext>
            </a:extLst>
          </p:cNvPr>
          <p:cNvSpPr>
            <a:spLocks noGrp="1"/>
          </p:cNvSpPr>
          <p:nvPr>
            <p:ph type="sldNum" sz="quarter" idx="12"/>
          </p:nvPr>
        </p:nvSpPr>
        <p:spPr/>
        <p:txBody>
          <a:bodyPr/>
          <a:lstStyle/>
          <a:p>
            <a:fld id="{9F02EDA4-56ED-6748-918B-FDF870295D3A}" type="slidenum">
              <a:rPr lang="en-US" smtClean="0"/>
              <a:t>‹#›</a:t>
            </a:fld>
            <a:endParaRPr lang="en-US"/>
          </a:p>
        </p:txBody>
      </p:sp>
    </p:spTree>
    <p:extLst>
      <p:ext uri="{BB962C8B-B14F-4D97-AF65-F5344CB8AC3E}">
        <p14:creationId xmlns:p14="http://schemas.microsoft.com/office/powerpoint/2010/main" val="41955804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2437E8E-D181-4158-91AB-6698F436CF82}"/>
              </a:ext>
            </a:extLst>
          </p:cNvPr>
          <p:cNvSpPr>
            <a:spLocks noGrp="1"/>
          </p:cNvSpPr>
          <p:nvPr>
            <p:ph type="dt" sz="half" idx="10"/>
          </p:nvPr>
        </p:nvSpPr>
        <p:spPr/>
        <p:txBody>
          <a:bodyPr/>
          <a:lstStyle/>
          <a:p>
            <a:fld id="{B6ED17F2-6625-364D-AE56-F6D435BC1DFF}" type="datetimeFigureOut">
              <a:rPr lang="en-US" smtClean="0"/>
              <a:t>4/14/24</a:t>
            </a:fld>
            <a:endParaRPr lang="en-US"/>
          </a:p>
        </p:txBody>
      </p:sp>
      <p:sp>
        <p:nvSpPr>
          <p:cNvPr id="3" name="Footer Placeholder 2">
            <a:extLst>
              <a:ext uri="{FF2B5EF4-FFF2-40B4-BE49-F238E27FC236}">
                <a16:creationId xmlns:a16="http://schemas.microsoft.com/office/drawing/2014/main" id="{9FF92BE2-5031-12A4-9617-D919F8279E6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72551AA-8119-BE15-FEC4-8438FDA9ADA1}"/>
              </a:ext>
            </a:extLst>
          </p:cNvPr>
          <p:cNvSpPr>
            <a:spLocks noGrp="1"/>
          </p:cNvSpPr>
          <p:nvPr>
            <p:ph type="sldNum" sz="quarter" idx="12"/>
          </p:nvPr>
        </p:nvSpPr>
        <p:spPr/>
        <p:txBody>
          <a:bodyPr/>
          <a:lstStyle/>
          <a:p>
            <a:fld id="{9F02EDA4-56ED-6748-918B-FDF870295D3A}" type="slidenum">
              <a:rPr lang="en-US" smtClean="0"/>
              <a:t>‹#›</a:t>
            </a:fld>
            <a:endParaRPr lang="en-US"/>
          </a:p>
        </p:txBody>
      </p:sp>
    </p:spTree>
    <p:extLst>
      <p:ext uri="{BB962C8B-B14F-4D97-AF65-F5344CB8AC3E}">
        <p14:creationId xmlns:p14="http://schemas.microsoft.com/office/powerpoint/2010/main" val="18621023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A30F5-110D-9A0F-EA48-5E7FF8E57DF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2C956E2-9DD4-5C9B-67BB-355BC8204D9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7B7E607-77DA-0420-B51A-C8D3693B2C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29023B4-037F-E572-1692-CC0A341E5B19}"/>
              </a:ext>
            </a:extLst>
          </p:cNvPr>
          <p:cNvSpPr>
            <a:spLocks noGrp="1"/>
          </p:cNvSpPr>
          <p:nvPr>
            <p:ph type="dt" sz="half" idx="10"/>
          </p:nvPr>
        </p:nvSpPr>
        <p:spPr/>
        <p:txBody>
          <a:bodyPr/>
          <a:lstStyle/>
          <a:p>
            <a:fld id="{B6ED17F2-6625-364D-AE56-F6D435BC1DFF}" type="datetimeFigureOut">
              <a:rPr lang="en-US" smtClean="0"/>
              <a:t>4/14/24</a:t>
            </a:fld>
            <a:endParaRPr lang="en-US"/>
          </a:p>
        </p:txBody>
      </p:sp>
      <p:sp>
        <p:nvSpPr>
          <p:cNvPr id="6" name="Footer Placeholder 5">
            <a:extLst>
              <a:ext uri="{FF2B5EF4-FFF2-40B4-BE49-F238E27FC236}">
                <a16:creationId xmlns:a16="http://schemas.microsoft.com/office/drawing/2014/main" id="{CF2344D9-3C35-8030-5DE6-F4F3D1AB93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C391B1-F0A5-B4FE-3F54-AF55F88E8DC1}"/>
              </a:ext>
            </a:extLst>
          </p:cNvPr>
          <p:cNvSpPr>
            <a:spLocks noGrp="1"/>
          </p:cNvSpPr>
          <p:nvPr>
            <p:ph type="sldNum" sz="quarter" idx="12"/>
          </p:nvPr>
        </p:nvSpPr>
        <p:spPr/>
        <p:txBody>
          <a:bodyPr/>
          <a:lstStyle/>
          <a:p>
            <a:fld id="{9F02EDA4-56ED-6748-918B-FDF870295D3A}" type="slidenum">
              <a:rPr lang="en-US" smtClean="0"/>
              <a:t>‹#›</a:t>
            </a:fld>
            <a:endParaRPr lang="en-US"/>
          </a:p>
        </p:txBody>
      </p:sp>
    </p:spTree>
    <p:extLst>
      <p:ext uri="{BB962C8B-B14F-4D97-AF65-F5344CB8AC3E}">
        <p14:creationId xmlns:p14="http://schemas.microsoft.com/office/powerpoint/2010/main" val="13729889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E635A-A280-00F6-F589-42A7EF3EA56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9B8E91A-0C88-838F-AEE8-4440C65214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6268424-7F20-50A3-CF06-E78BA11E65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E90E712-C210-EF53-2CD6-6B2A9D2C059E}"/>
              </a:ext>
            </a:extLst>
          </p:cNvPr>
          <p:cNvSpPr>
            <a:spLocks noGrp="1"/>
          </p:cNvSpPr>
          <p:nvPr>
            <p:ph type="dt" sz="half" idx="10"/>
          </p:nvPr>
        </p:nvSpPr>
        <p:spPr/>
        <p:txBody>
          <a:bodyPr/>
          <a:lstStyle/>
          <a:p>
            <a:fld id="{B6ED17F2-6625-364D-AE56-F6D435BC1DFF}" type="datetimeFigureOut">
              <a:rPr lang="en-US" smtClean="0"/>
              <a:t>4/14/24</a:t>
            </a:fld>
            <a:endParaRPr lang="en-US"/>
          </a:p>
        </p:txBody>
      </p:sp>
      <p:sp>
        <p:nvSpPr>
          <p:cNvPr id="6" name="Footer Placeholder 5">
            <a:extLst>
              <a:ext uri="{FF2B5EF4-FFF2-40B4-BE49-F238E27FC236}">
                <a16:creationId xmlns:a16="http://schemas.microsoft.com/office/drawing/2014/main" id="{C110F27C-1192-2DEB-7DBB-324F197AF18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B10ABE8-0341-7E7D-5700-B37376D75737}"/>
              </a:ext>
            </a:extLst>
          </p:cNvPr>
          <p:cNvSpPr>
            <a:spLocks noGrp="1"/>
          </p:cNvSpPr>
          <p:nvPr>
            <p:ph type="sldNum" sz="quarter" idx="12"/>
          </p:nvPr>
        </p:nvSpPr>
        <p:spPr/>
        <p:txBody>
          <a:bodyPr/>
          <a:lstStyle/>
          <a:p>
            <a:fld id="{9F02EDA4-56ED-6748-918B-FDF870295D3A}" type="slidenum">
              <a:rPr lang="en-US" smtClean="0"/>
              <a:t>‹#›</a:t>
            </a:fld>
            <a:endParaRPr lang="en-US"/>
          </a:p>
        </p:txBody>
      </p:sp>
    </p:spTree>
    <p:extLst>
      <p:ext uri="{BB962C8B-B14F-4D97-AF65-F5344CB8AC3E}">
        <p14:creationId xmlns:p14="http://schemas.microsoft.com/office/powerpoint/2010/main" val="15400829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66A67-58B4-29CB-6ABD-8751DBB7D19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66A8E5C-7038-B40B-C285-13B722D7D44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FBF90BF-03C8-1A1B-39EE-3F417B77E0DC}"/>
              </a:ext>
            </a:extLst>
          </p:cNvPr>
          <p:cNvSpPr>
            <a:spLocks noGrp="1"/>
          </p:cNvSpPr>
          <p:nvPr>
            <p:ph type="dt" sz="half" idx="10"/>
          </p:nvPr>
        </p:nvSpPr>
        <p:spPr/>
        <p:txBody>
          <a:bodyPr/>
          <a:lstStyle/>
          <a:p>
            <a:fld id="{B6ED17F2-6625-364D-AE56-F6D435BC1DFF}" type="datetimeFigureOut">
              <a:rPr lang="en-US" smtClean="0"/>
              <a:t>4/14/24</a:t>
            </a:fld>
            <a:endParaRPr lang="en-US"/>
          </a:p>
        </p:txBody>
      </p:sp>
      <p:sp>
        <p:nvSpPr>
          <p:cNvPr id="5" name="Footer Placeholder 4">
            <a:extLst>
              <a:ext uri="{FF2B5EF4-FFF2-40B4-BE49-F238E27FC236}">
                <a16:creationId xmlns:a16="http://schemas.microsoft.com/office/drawing/2014/main" id="{2DA87876-A216-D7E7-71A7-9F0D95217C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92A4D7F-7574-66B1-5DD1-FC1A749FC2BA}"/>
              </a:ext>
            </a:extLst>
          </p:cNvPr>
          <p:cNvSpPr>
            <a:spLocks noGrp="1"/>
          </p:cNvSpPr>
          <p:nvPr>
            <p:ph type="sldNum" sz="quarter" idx="12"/>
          </p:nvPr>
        </p:nvSpPr>
        <p:spPr/>
        <p:txBody>
          <a:bodyPr/>
          <a:lstStyle/>
          <a:p>
            <a:fld id="{9F02EDA4-56ED-6748-918B-FDF870295D3A}" type="slidenum">
              <a:rPr lang="en-US" smtClean="0"/>
              <a:t>‹#›</a:t>
            </a:fld>
            <a:endParaRPr lang="en-US"/>
          </a:p>
        </p:txBody>
      </p:sp>
    </p:spTree>
    <p:extLst>
      <p:ext uri="{BB962C8B-B14F-4D97-AF65-F5344CB8AC3E}">
        <p14:creationId xmlns:p14="http://schemas.microsoft.com/office/powerpoint/2010/main" val="19713023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CED2B2-D538-BF48-0310-D94320EAA67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61F933-D185-4469-19F1-72A8B973D67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A00DFE8-FB8D-0A49-15D0-4293EDE480E1}"/>
              </a:ext>
            </a:extLst>
          </p:cNvPr>
          <p:cNvSpPr>
            <a:spLocks noGrp="1"/>
          </p:cNvSpPr>
          <p:nvPr>
            <p:ph type="dt" sz="half" idx="10"/>
          </p:nvPr>
        </p:nvSpPr>
        <p:spPr/>
        <p:txBody>
          <a:bodyPr/>
          <a:lstStyle/>
          <a:p>
            <a:fld id="{B6ED17F2-6625-364D-AE56-F6D435BC1DFF}" type="datetimeFigureOut">
              <a:rPr lang="en-US" smtClean="0"/>
              <a:t>4/14/24</a:t>
            </a:fld>
            <a:endParaRPr lang="en-US"/>
          </a:p>
        </p:txBody>
      </p:sp>
      <p:sp>
        <p:nvSpPr>
          <p:cNvPr id="5" name="Footer Placeholder 4">
            <a:extLst>
              <a:ext uri="{FF2B5EF4-FFF2-40B4-BE49-F238E27FC236}">
                <a16:creationId xmlns:a16="http://schemas.microsoft.com/office/drawing/2014/main" id="{44EE718B-9D64-BF69-4C2D-915DA4D7211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F3E4AA4-E934-30D0-E36A-4ED4A88D7DF8}"/>
              </a:ext>
            </a:extLst>
          </p:cNvPr>
          <p:cNvSpPr>
            <a:spLocks noGrp="1"/>
          </p:cNvSpPr>
          <p:nvPr>
            <p:ph type="sldNum" sz="quarter" idx="12"/>
          </p:nvPr>
        </p:nvSpPr>
        <p:spPr/>
        <p:txBody>
          <a:bodyPr/>
          <a:lstStyle/>
          <a:p>
            <a:fld id="{9F02EDA4-56ED-6748-918B-FDF870295D3A}" type="slidenum">
              <a:rPr lang="en-US" smtClean="0"/>
              <a:t>‹#›</a:t>
            </a:fld>
            <a:endParaRPr lang="en-US"/>
          </a:p>
        </p:txBody>
      </p:sp>
    </p:spTree>
    <p:extLst>
      <p:ext uri="{BB962C8B-B14F-4D97-AF65-F5344CB8AC3E}">
        <p14:creationId xmlns:p14="http://schemas.microsoft.com/office/powerpoint/2010/main" val="4863908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B9B8FF3-97E5-76FB-956A-2EB4C173A34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F647F22-D1A9-E8A3-620C-4D5D1DDA3C1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C0C754D-4334-CE14-A864-36F00FC2F10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ED17F2-6625-364D-AE56-F6D435BC1DFF}" type="datetimeFigureOut">
              <a:rPr lang="en-US" smtClean="0"/>
              <a:t>4/14/24</a:t>
            </a:fld>
            <a:endParaRPr lang="en-US"/>
          </a:p>
        </p:txBody>
      </p:sp>
      <p:sp>
        <p:nvSpPr>
          <p:cNvPr id="5" name="Footer Placeholder 4">
            <a:extLst>
              <a:ext uri="{FF2B5EF4-FFF2-40B4-BE49-F238E27FC236}">
                <a16:creationId xmlns:a16="http://schemas.microsoft.com/office/drawing/2014/main" id="{D35DFEBC-BC8F-6574-6AEF-A5F8CDC4C9A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6619E12-C0EE-CB25-532C-8C88C99E8B5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F02EDA4-56ED-6748-918B-FDF870295D3A}" type="slidenum">
              <a:rPr lang="en-US" smtClean="0"/>
              <a:t>‹#›</a:t>
            </a:fld>
            <a:endParaRPr lang="en-US"/>
          </a:p>
        </p:txBody>
      </p:sp>
    </p:spTree>
    <p:extLst>
      <p:ext uri="{BB962C8B-B14F-4D97-AF65-F5344CB8AC3E}">
        <p14:creationId xmlns:p14="http://schemas.microsoft.com/office/powerpoint/2010/main" val="3342168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d1amk1w0mr5k0.cloudfront.net/blog/wp-content/uploads/2014/12/pic.jpg"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researchgate.net/publication/255786733_Family_transitions_as_children_start_school" TargetMode="External"/><Relationship Id="rId7" Type="http://schemas.openxmlformats.org/officeDocument/2006/relationships/hyperlink" Target="https://trainingexpress.org.uk/what-is-multi-agency-working-in-safeguarding/" TargetMode="External"/><Relationship Id="rId2" Type="http://schemas.openxmlformats.org/officeDocument/2006/relationships/hyperlink" Target="https://www.childtime.com/blog/2014/12/moving-up-transitioning-your-child-to-a-new-classroom/" TargetMode="External"/><Relationship Id="rId1" Type="http://schemas.openxmlformats.org/officeDocument/2006/relationships/slideLayout" Target="../slideLayouts/slideLayout2.xml"/><Relationship Id="rId6" Type="http://schemas.openxmlformats.org/officeDocument/2006/relationships/hyperlink" Target="https://learn.sssc.uk.com/apps/development/chapter-6/page-2.html" TargetMode="External"/><Relationship Id="rId5" Type="http://schemas.openxmlformats.org/officeDocument/2006/relationships/hyperlink" Target="https://eycp.essex.gov.uk/the-early-years-foundation-stage/how-do-i-become-an-outstanding-practitioner/role-of-the-adult/" TargetMode="External"/><Relationship Id="rId4" Type="http://schemas.openxmlformats.org/officeDocument/2006/relationships/hyperlink" Target="https://www.eif.org.uk/why-it-matters/what-is-early-interven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31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135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5FF97-AF49-B8E1-CC5D-7F9CDBCBFE41}"/>
              </a:ext>
            </a:extLst>
          </p:cNvPr>
          <p:cNvSpPr>
            <a:spLocks noGrp="1"/>
          </p:cNvSpPr>
          <p:nvPr>
            <p:ph type="ctrTitle"/>
          </p:nvPr>
        </p:nvSpPr>
        <p:spPr>
          <a:xfrm>
            <a:off x="1524000" y="88607"/>
            <a:ext cx="9144000" cy="2387600"/>
          </a:xfrm>
        </p:spPr>
        <p:txBody>
          <a:bodyPr>
            <a:normAutofit/>
          </a:bodyPr>
          <a:lstStyle/>
          <a:p>
            <a:r>
              <a:rPr lang="en-GB" sz="1400" dirty="0">
                <a:latin typeface="Arial" panose="020B0604020202020204" pitchFamily="34" charset="0"/>
                <a:ea typeface="Calibri" panose="020F0502020204030204" pitchFamily="34" charset="0"/>
                <a:cs typeface="Arial" panose="020B0604020202020204" pitchFamily="34" charset="0"/>
              </a:rPr>
              <a:t>Handbook for key workers in early years care learn the importance of transitioning. </a:t>
            </a:r>
            <a:br>
              <a:rPr lang="en-GB" sz="1400" dirty="0">
                <a:effectLst/>
                <a:latin typeface="Arial" panose="020B0604020202020204" pitchFamily="34" charset="0"/>
                <a:ea typeface="Calibri" panose="020F0502020204030204" pitchFamily="34" charset="0"/>
                <a:cs typeface="Arial" panose="020B0604020202020204" pitchFamily="34" charset="0"/>
              </a:rPr>
            </a:b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br>
              <a:rPr lang="en-GB" sz="1400" dirty="0">
                <a:effectLst/>
                <a:latin typeface="Arial" panose="020B0604020202020204" pitchFamily="34" charset="0"/>
                <a:ea typeface="Calibri" panose="020F0502020204030204" pitchFamily="34" charset="0"/>
                <a:cs typeface="Arial" panose="020B0604020202020204" pitchFamily="34" charset="0"/>
              </a:rPr>
            </a:br>
            <a:br>
              <a:rPr lang="en-GB" sz="1400" dirty="0">
                <a:effectLst/>
                <a:latin typeface="Arial" panose="020B0604020202020204" pitchFamily="34" charset="0"/>
                <a:ea typeface="Calibri" panose="020F0502020204030204" pitchFamily="34" charset="0"/>
                <a:cs typeface="Arial" panose="020B0604020202020204" pitchFamily="34" charset="0"/>
              </a:rPr>
            </a:b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br>
              <a:rPr lang="en-GB" sz="1400" dirty="0">
                <a:effectLst/>
                <a:latin typeface="Arial" panose="020B0604020202020204" pitchFamily="34" charset="0"/>
                <a:ea typeface="Calibri" panose="020F0502020204030204" pitchFamily="34" charset="0"/>
                <a:cs typeface="Arial" panose="020B0604020202020204" pitchFamily="34" charset="0"/>
              </a:rPr>
            </a:br>
            <a:endParaRPr lang="en-US" sz="14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0C9F8A2D-171C-4DF1-F9FF-4382F0E8C638}"/>
              </a:ext>
            </a:extLst>
          </p:cNvPr>
          <p:cNvSpPr>
            <a:spLocks noGrp="1"/>
          </p:cNvSpPr>
          <p:nvPr>
            <p:ph type="subTitle" idx="1"/>
          </p:nvPr>
        </p:nvSpPr>
        <p:spPr>
          <a:xfrm>
            <a:off x="1693069" y="1836445"/>
            <a:ext cx="9144000" cy="1655762"/>
          </a:xfrm>
        </p:spPr>
        <p:txBody>
          <a:bodyPr>
            <a:normAutofit/>
          </a:bodyPr>
          <a:lstStyle/>
          <a:p>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Tiegan Dickeson (2107308)</a:t>
            </a:r>
            <a:br>
              <a:rPr lang="en-GB" sz="1100" dirty="0">
                <a:effectLst/>
                <a:latin typeface="Arial" panose="020B0604020202020204" pitchFamily="34" charset="0"/>
                <a:ea typeface="Calibri" panose="020F0502020204030204" pitchFamily="34" charset="0"/>
                <a:cs typeface="Arial" panose="020B0604020202020204" pitchFamily="34" charset="0"/>
              </a:rPr>
            </a:br>
            <a:endParaRPr lang="en-US" sz="11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3A88B2C6-6A31-75F8-F699-E1804BA98879}"/>
              </a:ext>
            </a:extLst>
          </p:cNvPr>
          <p:cNvSpPr txBox="1"/>
          <p:nvPr/>
        </p:nvSpPr>
        <p:spPr>
          <a:xfrm>
            <a:off x="10429123" y="119460"/>
            <a:ext cx="2430379" cy="900246"/>
          </a:xfrm>
          <a:prstGeom prst="rect">
            <a:avLst/>
          </a:prstGeom>
          <a:noFill/>
        </p:spPr>
        <p:txBody>
          <a:bodyPr wrap="square" rtlCol="0">
            <a:spAutoFit/>
          </a:bodyPr>
          <a:lstStyle/>
          <a:p>
            <a:r>
              <a:rPr lang="en-GB" sz="1050" dirty="0">
                <a:solidFill>
                  <a:srgbClr val="000000"/>
                </a:solidFill>
                <a:effectLst/>
                <a:latin typeface="Arial" panose="020B0604020202020204" pitchFamily="34" charset="0"/>
                <a:ea typeface="Calibri" panose="020F0502020204030204" pitchFamily="34" charset="0"/>
                <a:cs typeface="Arial" panose="020B0604020202020204" pitchFamily="34" charset="0"/>
              </a:rPr>
              <a:t>ECEY4001/C</a:t>
            </a:r>
            <a:br>
              <a:rPr lang="en-GB" sz="1050" dirty="0">
                <a:effectLst/>
                <a:latin typeface="Arial" panose="020B0604020202020204" pitchFamily="34" charset="0"/>
                <a:ea typeface="Calibri" panose="020F0502020204030204" pitchFamily="34" charset="0"/>
                <a:cs typeface="Arial" panose="020B0604020202020204" pitchFamily="34" charset="0"/>
              </a:rPr>
            </a:br>
            <a:r>
              <a:rPr lang="en-GB" sz="105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br>
              <a:rPr lang="en-GB" sz="1050" dirty="0">
                <a:effectLst/>
                <a:latin typeface="Arial" panose="020B0604020202020204" pitchFamily="34" charset="0"/>
                <a:ea typeface="Calibri" panose="020F0502020204030204" pitchFamily="34" charset="0"/>
                <a:cs typeface="Arial" panose="020B0604020202020204" pitchFamily="34" charset="0"/>
              </a:rPr>
            </a:br>
            <a:r>
              <a:rPr lang="en-GB" sz="1050" dirty="0">
                <a:solidFill>
                  <a:srgbClr val="000000"/>
                </a:solidFill>
                <a:effectLst/>
                <a:latin typeface="Arial" panose="020B0604020202020204" pitchFamily="34" charset="0"/>
                <a:ea typeface="Calibri" panose="020F0502020204030204" pitchFamily="34" charset="0"/>
                <a:cs typeface="Arial" panose="020B0604020202020204" pitchFamily="34" charset="0"/>
              </a:rPr>
              <a:t> Human Development. </a:t>
            </a:r>
            <a:br>
              <a:rPr lang="en-GB" sz="1050" dirty="0">
                <a:effectLst/>
                <a:latin typeface="Arial" panose="020B0604020202020204" pitchFamily="34" charset="0"/>
                <a:ea typeface="Calibri" panose="020F0502020204030204" pitchFamily="34" charset="0"/>
                <a:cs typeface="Arial" panose="020B0604020202020204" pitchFamily="34" charset="0"/>
              </a:rPr>
            </a:br>
            <a:r>
              <a:rPr lang="en-GB" sz="105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br>
              <a:rPr lang="en-GB" sz="1050" dirty="0">
                <a:effectLst/>
                <a:latin typeface="Arial" panose="020B0604020202020204" pitchFamily="34" charset="0"/>
                <a:ea typeface="Calibri" panose="020F0502020204030204" pitchFamily="34" charset="0"/>
                <a:cs typeface="Arial" panose="020B0604020202020204" pitchFamily="34" charset="0"/>
              </a:rPr>
            </a:br>
            <a:endParaRPr lang="en-US" sz="1050" dirty="0"/>
          </a:p>
        </p:txBody>
      </p:sp>
      <p:pic>
        <p:nvPicPr>
          <p:cNvPr id="1032" name="Picture 8" descr="Transitioning to New Classroom">
            <a:hlinkClick r:id="rId2"/>
            <a:extLst>
              <a:ext uri="{FF2B5EF4-FFF2-40B4-BE49-F238E27FC236}">
                <a16:creationId xmlns:a16="http://schemas.microsoft.com/office/drawing/2014/main" id="{5490FCD2-22DC-C2D8-9AB0-75230EC1C4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5750" y="3177674"/>
            <a:ext cx="11358563" cy="34036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28980F8D-0E07-CDE8-1450-521F209F5B1B}"/>
              </a:ext>
            </a:extLst>
          </p:cNvPr>
          <p:cNvSpPr txBox="1"/>
          <p:nvPr/>
        </p:nvSpPr>
        <p:spPr>
          <a:xfrm>
            <a:off x="6786563" y="6396608"/>
            <a:ext cx="5662612" cy="369332"/>
          </a:xfrm>
          <a:prstGeom prst="rect">
            <a:avLst/>
          </a:prstGeom>
          <a:noFill/>
        </p:spPr>
        <p:txBody>
          <a:bodyPr wrap="square" rtlCol="0">
            <a:spAutoFit/>
          </a:bodyPr>
          <a:lstStyle/>
          <a:p>
            <a:r>
              <a:rPr lang="en-US" dirty="0"/>
              <a:t>Image from Childtime Learning Centers (December 2014)</a:t>
            </a:r>
          </a:p>
        </p:txBody>
      </p:sp>
    </p:spTree>
    <p:extLst>
      <p:ext uri="{BB962C8B-B14F-4D97-AF65-F5344CB8AC3E}">
        <p14:creationId xmlns:p14="http://schemas.microsoft.com/office/powerpoint/2010/main" val="31503094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CA1CC-0284-182D-47B1-B552A35C54BD}"/>
              </a:ext>
            </a:extLst>
          </p:cNvPr>
          <p:cNvSpPr>
            <a:spLocks noGrp="1"/>
          </p:cNvSpPr>
          <p:nvPr>
            <p:ph type="title"/>
          </p:nvPr>
        </p:nvSpPr>
        <p:spPr/>
        <p:txBody>
          <a:bodyPr/>
          <a:lstStyle/>
          <a:p>
            <a:r>
              <a:rPr lang="en-US" dirty="0"/>
              <a:t>Contents</a:t>
            </a:r>
          </a:p>
        </p:txBody>
      </p:sp>
      <p:sp>
        <p:nvSpPr>
          <p:cNvPr id="3" name="Content Placeholder 2">
            <a:extLst>
              <a:ext uri="{FF2B5EF4-FFF2-40B4-BE49-F238E27FC236}">
                <a16:creationId xmlns:a16="http://schemas.microsoft.com/office/drawing/2014/main" id="{E6F95182-5618-ABAD-A033-2C3E3AADCA9D}"/>
              </a:ext>
            </a:extLst>
          </p:cNvPr>
          <p:cNvSpPr>
            <a:spLocks noGrp="1"/>
          </p:cNvSpPr>
          <p:nvPr>
            <p:ph idx="1"/>
          </p:nvPr>
        </p:nvSpPr>
        <p:spPr/>
        <p:txBody>
          <a:bodyPr/>
          <a:lstStyle/>
          <a:p>
            <a:r>
              <a:rPr lang="en-US" dirty="0"/>
              <a:t>01 introduction </a:t>
            </a:r>
          </a:p>
          <a:p>
            <a:r>
              <a:rPr lang="en-US" dirty="0"/>
              <a:t>02 the needs of the child </a:t>
            </a:r>
          </a:p>
          <a:p>
            <a:r>
              <a:rPr lang="en-US" dirty="0"/>
              <a:t>03 role of the adult </a:t>
            </a:r>
          </a:p>
          <a:p>
            <a:r>
              <a:rPr lang="en-US" dirty="0"/>
              <a:t>04 partnership</a:t>
            </a:r>
          </a:p>
          <a:p>
            <a:r>
              <a:rPr lang="en-US" dirty="0"/>
              <a:t>05 interventions</a:t>
            </a:r>
          </a:p>
          <a:p>
            <a:r>
              <a:rPr lang="en-US" dirty="0"/>
              <a:t>06 proposed outcomes </a:t>
            </a:r>
          </a:p>
          <a:p>
            <a:r>
              <a:rPr lang="en-US" dirty="0"/>
              <a:t>07 reference list</a:t>
            </a:r>
          </a:p>
        </p:txBody>
      </p:sp>
    </p:spTree>
    <p:extLst>
      <p:ext uri="{BB962C8B-B14F-4D97-AF65-F5344CB8AC3E}">
        <p14:creationId xmlns:p14="http://schemas.microsoft.com/office/powerpoint/2010/main" val="7206197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92E7A-9257-0634-B84D-F6B8443C7729}"/>
              </a:ext>
            </a:extLst>
          </p:cNvPr>
          <p:cNvSpPr>
            <a:spLocks noGrp="1"/>
          </p:cNvSpPr>
          <p:nvPr>
            <p:ph type="title"/>
          </p:nvPr>
        </p:nvSpPr>
        <p:spPr/>
        <p:txBody>
          <a:bodyPr/>
          <a:lstStyle/>
          <a:p>
            <a:r>
              <a:rPr lang="en-US" dirty="0"/>
              <a:t>Introduction. </a:t>
            </a:r>
            <a:br>
              <a:rPr lang="en-US" dirty="0"/>
            </a:br>
            <a:endParaRPr lang="en-US" dirty="0"/>
          </a:p>
        </p:txBody>
      </p:sp>
      <p:sp>
        <p:nvSpPr>
          <p:cNvPr id="3" name="Content Placeholder 2">
            <a:extLst>
              <a:ext uri="{FF2B5EF4-FFF2-40B4-BE49-F238E27FC236}">
                <a16:creationId xmlns:a16="http://schemas.microsoft.com/office/drawing/2014/main" id="{1974B032-7BFB-8741-4697-FDA700311833}"/>
              </a:ext>
            </a:extLst>
          </p:cNvPr>
          <p:cNvSpPr>
            <a:spLocks noGrp="1"/>
          </p:cNvSpPr>
          <p:nvPr>
            <p:ph idx="1"/>
          </p:nvPr>
        </p:nvSpPr>
        <p:spPr>
          <a:xfrm>
            <a:off x="838200" y="1504699"/>
            <a:ext cx="10515600" cy="4876800"/>
          </a:xfrm>
        </p:spPr>
        <p:txBody>
          <a:bodyPr>
            <a:normAutofit/>
          </a:bodyPr>
          <a:lstStyle/>
          <a:p>
            <a:pPr marL="0" indent="0" algn="l" rtl="0">
              <a:spcBef>
                <a:spcPts val="1200"/>
              </a:spcBef>
              <a:spcAft>
                <a:spcPts val="1200"/>
              </a:spcAft>
              <a:buNone/>
            </a:pPr>
            <a:r>
              <a:rPr lang="en-GB" sz="12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This handbook is to support parents and childminders for children who would be starting school and the importance of transitioning. According to Scottish social services council (no date) change occurs during transitions, and it is only normal for there to be some degree of uncertainty during times of change. There are several transitions that a child must handle in an early learning and childcare environment. These include the transition from home to the facility, between playrooms, and between people. This handbook is an important step to help connect these transitions and use the correct protocol to ensure that children are </a:t>
            </a:r>
            <a:r>
              <a:rPr lang="en-GB" sz="12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being supported correctly through each setting.</a:t>
            </a:r>
            <a:r>
              <a:rPr lang="en-GB" sz="12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p>
          <a:p>
            <a:pPr marL="0" indent="0" algn="l" rtl="0">
              <a:spcBef>
                <a:spcPts val="1200"/>
              </a:spcBef>
              <a:spcAft>
                <a:spcPts val="1200"/>
              </a:spcAft>
              <a:buNone/>
            </a:pPr>
            <a:r>
              <a:rPr lang="en-GB" sz="1200" b="0" i="0" u="none" strike="noStrike" dirty="0">
                <a:solidFill>
                  <a:srgbClr val="000000"/>
                </a:solidFill>
                <a:effectLst/>
                <a:latin typeface="Arial" panose="020B0604020202020204" pitchFamily="34" charset="0"/>
              </a:rPr>
              <a:t>According to Dockett, S. &amp; Perry, B. (2014) transitioning is the process of changing from one environment or stage to another, and it is important. For kids and families, it entails adjusting to new routines, connections, and expectations, which can be both thrilling and difficult. Easy transitions support a child's overall growth and resilience by giving them a sense of stability, continuity, and belonging. Transitions that are well-supported give children the chance to grow in their ability to control their emotions, interact with others, and gain confidence. Key workers have the potential to assist children in developing resilience and adaptation by developing positive relationships and providing a supportive environment during transitions. As children go through new experiences, obstacles, and learning opportunities, transitions present chances for cognitive development. By encouraging a smooth transition process that encourages curiosity, investigation, and problem-solving, key workers can support cognitive growth. </a:t>
            </a:r>
            <a:br>
              <a:rPr lang="en-GB" sz="1200" b="0" i="0" u="none" strike="noStrike" dirty="0">
                <a:solidFill>
                  <a:srgbClr val="000000"/>
                </a:solidFill>
                <a:effectLst/>
              </a:rPr>
            </a:br>
            <a:br>
              <a:rPr lang="en-GB" sz="1200" dirty="0"/>
            </a:br>
            <a:endParaRPr lang="en-GB" sz="12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13282219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71ABD-8E40-4308-7EBE-56294136D373}"/>
              </a:ext>
            </a:extLst>
          </p:cNvPr>
          <p:cNvSpPr>
            <a:spLocks noGrp="1"/>
          </p:cNvSpPr>
          <p:nvPr>
            <p:ph type="title"/>
          </p:nvPr>
        </p:nvSpPr>
        <p:spPr/>
        <p:txBody>
          <a:bodyPr/>
          <a:lstStyle/>
          <a:p>
            <a:r>
              <a:rPr lang="en-US" dirty="0"/>
              <a:t>The needs of the child.</a:t>
            </a:r>
          </a:p>
        </p:txBody>
      </p:sp>
      <p:sp>
        <p:nvSpPr>
          <p:cNvPr id="3" name="Content Placeholder 2">
            <a:extLst>
              <a:ext uri="{FF2B5EF4-FFF2-40B4-BE49-F238E27FC236}">
                <a16:creationId xmlns:a16="http://schemas.microsoft.com/office/drawing/2014/main" id="{AF3B8F81-CAA3-35C6-ADDC-60E112C9E509}"/>
              </a:ext>
            </a:extLst>
          </p:cNvPr>
          <p:cNvSpPr>
            <a:spLocks noGrp="1"/>
          </p:cNvSpPr>
          <p:nvPr>
            <p:ph idx="1"/>
          </p:nvPr>
        </p:nvSpPr>
        <p:spPr/>
        <p:txBody>
          <a:bodyPr>
            <a:normAutofit/>
          </a:bodyPr>
          <a:lstStyle/>
          <a:p>
            <a:pPr marL="0" indent="0">
              <a:buNone/>
            </a:pPr>
            <a:r>
              <a:rPr lang="en-GB" sz="1200" b="0" i="0" u="none" strike="noStrike" dirty="0" err="1">
                <a:solidFill>
                  <a:srgbClr val="252525"/>
                </a:solidFill>
                <a:effectLst/>
                <a:latin typeface="Arial" panose="020B0604020202020204" pitchFamily="34" charset="0"/>
              </a:rPr>
              <a:t>Pianta</a:t>
            </a:r>
            <a:r>
              <a:rPr lang="en-GB" sz="1200" b="0" i="0" u="none" strike="noStrike" dirty="0">
                <a:solidFill>
                  <a:srgbClr val="252525"/>
                </a:solidFill>
                <a:effectLst/>
                <a:latin typeface="Arial" panose="020B0604020202020204" pitchFamily="34" charset="0"/>
              </a:rPr>
              <a:t>, R. C, &amp; Kraft-Sayre, M. E. (2003) states that to guarantee a smooth transition, a child's requirements should be met when they join school. Social and Emotional Support is essential for a child to have before beginning school. As for a child, starting school can be a very trying time emotionally. Regarding the new surroundings, customs, and relationships, they could experience anxiety, nervousness, or uncertainty. It is essential to offer them emotional and social support to make them feel confident, safe, and secure. This entails cultivating wholesome connections, making the space inviting, and putting plans in place to deal with any worries or anxieties.</a:t>
            </a:r>
          </a:p>
          <a:p>
            <a:pPr marL="0" indent="0">
              <a:buNone/>
            </a:pPr>
            <a:r>
              <a:rPr lang="en-GB" sz="1200" b="0" i="0" u="none" strike="noStrike" dirty="0">
                <a:solidFill>
                  <a:srgbClr val="252525"/>
                </a:solidFill>
                <a:effectLst/>
                <a:latin typeface="Arial" panose="020B0604020202020204" pitchFamily="34" charset="0"/>
              </a:rPr>
              <a:t> </a:t>
            </a:r>
            <a:r>
              <a:rPr lang="en-GB" sz="1200" dirty="0">
                <a:solidFill>
                  <a:srgbClr val="252525"/>
                </a:solidFill>
                <a:latin typeface="Arial" panose="020B0604020202020204" pitchFamily="34" charset="0"/>
              </a:rPr>
              <a:t>Another need of a child suggested by </a:t>
            </a:r>
            <a:r>
              <a:rPr lang="en-GB" sz="1200" dirty="0" err="1">
                <a:solidFill>
                  <a:srgbClr val="252525"/>
                </a:solidFill>
                <a:latin typeface="Arial" panose="020B0604020202020204" pitchFamily="34" charset="0"/>
              </a:rPr>
              <a:t>Rimm</a:t>
            </a:r>
            <a:r>
              <a:rPr lang="en-GB" sz="1200" dirty="0">
                <a:solidFill>
                  <a:srgbClr val="252525"/>
                </a:solidFill>
                <a:latin typeface="Arial" panose="020B0604020202020204" pitchFamily="34" charset="0"/>
              </a:rPr>
              <a:t>-Kaufman, S. E., &amp; </a:t>
            </a:r>
            <a:r>
              <a:rPr lang="en-GB" sz="1200" dirty="0" err="1">
                <a:solidFill>
                  <a:srgbClr val="252525"/>
                </a:solidFill>
                <a:latin typeface="Arial" panose="020B0604020202020204" pitchFamily="34" charset="0"/>
              </a:rPr>
              <a:t>Pianta</a:t>
            </a:r>
            <a:r>
              <a:rPr lang="en-GB" sz="1200" dirty="0">
                <a:solidFill>
                  <a:srgbClr val="252525"/>
                </a:solidFill>
                <a:latin typeface="Arial" panose="020B0604020202020204" pitchFamily="34" charset="0"/>
              </a:rPr>
              <a:t>, R. C. (2000) is for children to have predictability and Familiarity. Children do best in surroundings that are predictable and familiar. They feel more comfortable and confident in their new school environment when they follow a schedule that is predictable and well-structured. Setting daily routines, communicating adjustments or transitions beforehand, and communicating clearly are all crucial.</a:t>
            </a:r>
          </a:p>
          <a:p>
            <a:pPr marL="0" indent="0">
              <a:buNone/>
            </a:pPr>
            <a:r>
              <a:rPr lang="en-GB" sz="1200" dirty="0">
                <a:solidFill>
                  <a:srgbClr val="252525"/>
                </a:solidFill>
                <a:latin typeface="Arial" panose="020B0604020202020204" pitchFamily="34" charset="0"/>
              </a:rPr>
              <a:t>Moreover, Epstein, J. L. (2001) states that another need of the child is to have Parental Involvement. It is essential to include parents and other carers in the school transfer process. The rules, procedures, and expectations of the school should be communicated to the parents. Creating opportunities for parent-school collaboration, communication, and involvement contributes to the development of a welcoming and inclusive school community. This would help encourage and keep this transition safe and keep the children comfortable and confident during these steps. </a:t>
            </a:r>
          </a:p>
          <a:p>
            <a:pPr marL="0" indent="0">
              <a:buNone/>
            </a:pPr>
            <a:r>
              <a:rPr lang="en-GB" sz="1200" dirty="0">
                <a:solidFill>
                  <a:srgbClr val="252525"/>
                </a:solidFill>
                <a:latin typeface="Arial" panose="020B0604020202020204" pitchFamily="34" charset="0"/>
              </a:rPr>
              <a:t>It is crucial to remember that every child is different and has different demands. Encouraging parents, educators, and key workers to work together is crucial to meeting each child's unique needs as they make the transition to school</a:t>
            </a:r>
          </a:p>
          <a:p>
            <a:pPr marL="0" indent="0">
              <a:buNone/>
            </a:pPr>
            <a:endParaRPr lang="en-GB" sz="1200" dirty="0">
              <a:solidFill>
                <a:srgbClr val="252525"/>
              </a:solidFill>
              <a:latin typeface="Arial" panose="020B0604020202020204" pitchFamily="34" charset="0"/>
            </a:endParaRPr>
          </a:p>
          <a:p>
            <a:pPr marL="0" indent="0">
              <a:buNone/>
            </a:pPr>
            <a:endParaRPr lang="en-GB" sz="1300" dirty="0">
              <a:solidFill>
                <a:srgbClr val="252525"/>
              </a:solidFill>
              <a:latin typeface="Arial" panose="020B0604020202020204" pitchFamily="34" charset="0"/>
            </a:endParaRPr>
          </a:p>
          <a:p>
            <a:pPr marL="0" indent="0">
              <a:buNone/>
            </a:pPr>
            <a:endParaRPr lang="en-GB" sz="1300" dirty="0">
              <a:solidFill>
                <a:srgbClr val="252525"/>
              </a:solidFill>
              <a:latin typeface="Arial" panose="020B0604020202020204" pitchFamily="34" charset="0"/>
            </a:endParaRPr>
          </a:p>
          <a:p>
            <a:pPr marL="0" indent="0">
              <a:buNone/>
            </a:pPr>
            <a:endParaRPr lang="en-GB" sz="1800" dirty="0">
              <a:solidFill>
                <a:srgbClr val="252525"/>
              </a:solidFill>
              <a:latin typeface="Arial" panose="020B0604020202020204" pitchFamily="34" charset="0"/>
            </a:endParaRPr>
          </a:p>
          <a:p>
            <a:pPr marL="0" indent="0">
              <a:buNone/>
            </a:pPr>
            <a:endParaRPr lang="en-GB" sz="1800" dirty="0">
              <a:solidFill>
                <a:srgbClr val="252525"/>
              </a:solidFill>
              <a:latin typeface="Arial" panose="020B0604020202020204" pitchFamily="34" charset="0"/>
            </a:endParaRPr>
          </a:p>
          <a:p>
            <a:pPr marL="0" indent="0">
              <a:buNone/>
            </a:pPr>
            <a:endParaRPr lang="en-GB" sz="1800" dirty="0">
              <a:solidFill>
                <a:srgbClr val="252525"/>
              </a:solidFill>
              <a:latin typeface="Arial" panose="020B0604020202020204" pitchFamily="34" charset="0"/>
            </a:endParaRPr>
          </a:p>
          <a:p>
            <a:pPr marL="0" indent="0">
              <a:buNone/>
            </a:pPr>
            <a:endParaRPr lang="en-GB" sz="1800" dirty="0">
              <a:solidFill>
                <a:srgbClr val="252525"/>
              </a:solidFill>
              <a:latin typeface="Arial" panose="020B0604020202020204" pitchFamily="34" charset="0"/>
            </a:endParaRPr>
          </a:p>
          <a:p>
            <a:pPr marL="0" indent="0">
              <a:buNone/>
            </a:pPr>
            <a:endParaRPr lang="en-GB" sz="1800" dirty="0">
              <a:solidFill>
                <a:srgbClr val="252525"/>
              </a:solidFill>
              <a:latin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20859499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2A736-7428-8355-49E8-1821789F4B90}"/>
              </a:ext>
            </a:extLst>
          </p:cNvPr>
          <p:cNvSpPr>
            <a:spLocks noGrp="1"/>
          </p:cNvSpPr>
          <p:nvPr>
            <p:ph type="title"/>
          </p:nvPr>
        </p:nvSpPr>
        <p:spPr/>
        <p:txBody>
          <a:bodyPr/>
          <a:lstStyle/>
          <a:p>
            <a:r>
              <a:rPr lang="en-US" dirty="0"/>
              <a:t>Role of the adult </a:t>
            </a:r>
          </a:p>
        </p:txBody>
      </p:sp>
      <p:sp>
        <p:nvSpPr>
          <p:cNvPr id="3" name="Content Placeholder 2">
            <a:extLst>
              <a:ext uri="{FF2B5EF4-FFF2-40B4-BE49-F238E27FC236}">
                <a16:creationId xmlns:a16="http://schemas.microsoft.com/office/drawing/2014/main" id="{495026FA-FB2F-61E8-400A-7156923B32AB}"/>
              </a:ext>
            </a:extLst>
          </p:cNvPr>
          <p:cNvSpPr>
            <a:spLocks noGrp="1"/>
          </p:cNvSpPr>
          <p:nvPr>
            <p:ph idx="1"/>
          </p:nvPr>
        </p:nvSpPr>
        <p:spPr/>
        <p:txBody>
          <a:bodyPr>
            <a:normAutofit/>
          </a:bodyPr>
          <a:lstStyle/>
          <a:p>
            <a:pPr marL="0" indent="0" algn="l" rtl="0">
              <a:spcBef>
                <a:spcPts val="0"/>
              </a:spcBef>
              <a:spcAft>
                <a:spcPts val="0"/>
              </a:spcAft>
              <a:buNone/>
            </a:pPr>
            <a:r>
              <a:rPr lang="en-US" sz="1200" dirty="0">
                <a:latin typeface="Arial" panose="020B0604020202020204" pitchFamily="34" charset="0"/>
                <a:cs typeface="Arial" panose="020B0604020202020204" pitchFamily="34" charset="0"/>
              </a:rPr>
              <a:t>The role of the adult is </a:t>
            </a:r>
            <a:r>
              <a:rPr lang="en-US" sz="1200" dirty="0" err="1">
                <a:latin typeface="Arial" panose="020B0604020202020204" pitchFamily="34" charset="0"/>
                <a:cs typeface="Arial" panose="020B0604020202020204" pitchFamily="34" charset="0"/>
              </a:rPr>
              <a:t>simalar</a:t>
            </a:r>
            <a:r>
              <a:rPr lang="en-US" sz="1200" dirty="0">
                <a:latin typeface="Arial" panose="020B0604020202020204" pitchFamily="34" charset="0"/>
                <a:cs typeface="Arial" panose="020B0604020202020204" pitchFamily="34" charset="0"/>
              </a:rPr>
              <a:t> to the needs When a child is entering school, the parents' involvement is essential to a successful and seamless adjustment. Adults have the following important duties throughout this phase, along with a resource for more information of the children as this counteracts while we support the child starting school. </a:t>
            </a:r>
            <a:r>
              <a:rPr lang="en-US" sz="1200" dirty="0" err="1">
                <a:latin typeface="Arial" panose="020B0604020202020204" pitchFamily="34" charset="0"/>
                <a:cs typeface="Arial" panose="020B0604020202020204" pitchFamily="34" charset="0"/>
              </a:rPr>
              <a:t>Pianta</a:t>
            </a:r>
            <a:r>
              <a:rPr lang="en-US" sz="1200" dirty="0">
                <a:latin typeface="Arial" panose="020B0604020202020204" pitchFamily="34" charset="0"/>
                <a:cs typeface="Arial" panose="020B0604020202020204" pitchFamily="34" charset="0"/>
              </a:rPr>
              <a:t>, R. C., &amp; Kraft-Sayre, M. E. (2003) states that our role as an adult is to offer Emotional Support. Adults who are involved in a child's transition, such as parents, guardians, and teachers, are essential in providing emotional support to the youngster. In addition to validating the child's thoughts and fears, they should reassure and uplift them through active listening. </a:t>
            </a:r>
          </a:p>
          <a:p>
            <a:pPr marL="0" indent="0" algn="l" rtl="0">
              <a:spcBef>
                <a:spcPts val="0"/>
              </a:spcBef>
              <a:spcAft>
                <a:spcPts val="0"/>
              </a:spcAft>
              <a:buNone/>
            </a:pPr>
            <a:r>
              <a:rPr lang="en-US" sz="1200" dirty="0">
                <a:latin typeface="Arial" panose="020B0604020202020204" pitchFamily="34" charset="0"/>
                <a:cs typeface="Arial" panose="020B0604020202020204" pitchFamily="34" charset="0"/>
              </a:rPr>
              <a:t>Furthermore, Epstein, J. L. (2001) states another role of the adult is creating a Good Home-School Relationship. It is crucial to have a solid collaboration between the home and the school. Adults need to actively participate in parent-teacher conferences, introduction meetings, and open contact with educators and other school personnel. This relationship contributes to the development of a nurturing atmosphere for the child's transition and continuing learning process.</a:t>
            </a:r>
          </a:p>
          <a:p>
            <a:pPr marL="0" indent="0" algn="l" rtl="0">
              <a:spcBef>
                <a:spcPts val="0"/>
              </a:spcBef>
              <a:spcAft>
                <a:spcPts val="0"/>
              </a:spcAft>
              <a:buNone/>
            </a:pPr>
            <a:r>
              <a:rPr lang="en-US" sz="1200" dirty="0">
                <a:latin typeface="Arial" panose="020B0604020202020204" pitchFamily="34" charset="0"/>
                <a:cs typeface="Arial" panose="020B0604020202020204" pitchFamily="34" charset="0"/>
              </a:rPr>
              <a:t>Another role of the adult is creating consistency and Routines. </a:t>
            </a:r>
            <a:r>
              <a:rPr lang="en-US" sz="1200" dirty="0" err="1">
                <a:latin typeface="Arial" panose="020B0604020202020204" pitchFamily="34" charset="0"/>
                <a:cs typeface="Arial" panose="020B0604020202020204" pitchFamily="34" charset="0"/>
              </a:rPr>
              <a:t>Pianta</a:t>
            </a:r>
            <a:r>
              <a:rPr lang="en-US" sz="1200" dirty="0">
                <a:latin typeface="Arial" panose="020B0604020202020204" pitchFamily="34" charset="0"/>
                <a:cs typeface="Arial" panose="020B0604020202020204" pitchFamily="34" charset="0"/>
              </a:rPr>
              <a:t>, R. C., &amp; Kraft-Sayre, M. E. (2003) again states that adults should assist the child in creating a regular schedule and daily routine at home and school. This involves establishing consistent timings for meals, study sessions, and bedtimes. A child's capacity to adjust to a new school routine is aided by routine consistency, which gives them a sense of stability and predictability. </a:t>
            </a:r>
          </a:p>
          <a:p>
            <a:pPr marL="0" indent="0" algn="l" rtl="0">
              <a:spcBef>
                <a:spcPts val="0"/>
              </a:spcBef>
              <a:spcAft>
                <a:spcPts val="0"/>
              </a:spcAft>
              <a:buNone/>
            </a:pPr>
            <a:r>
              <a:rPr lang="en-US" sz="1200" dirty="0">
                <a:latin typeface="Arial" panose="020B0604020202020204" pitchFamily="34" charset="0"/>
                <a:cs typeface="Arial" panose="020B0604020202020204" pitchFamily="34" charset="0"/>
              </a:rPr>
              <a:t>Neuman et al. (2014) states another role of the adult is encouragement of independence and self-help skills: Adults should assist children in gaining these qualities. This involves motivating them to take care of their personal hygiene, pack their own suitcases, and </a:t>
            </a:r>
            <a:r>
              <a:rPr lang="en-US" sz="1200" dirty="0" err="1">
                <a:latin typeface="Arial" panose="020B0604020202020204" pitchFamily="34" charset="0"/>
                <a:cs typeface="Arial" panose="020B0604020202020204" pitchFamily="34" charset="0"/>
              </a:rPr>
              <a:t>organise</a:t>
            </a:r>
            <a:r>
              <a:rPr lang="en-US" sz="1200" dirty="0">
                <a:latin typeface="Arial" panose="020B0604020202020204" pitchFamily="34" charset="0"/>
                <a:cs typeface="Arial" panose="020B0604020202020204" pitchFamily="34" charset="0"/>
              </a:rPr>
              <a:t> their possessions. Gaining these abilities helps the child feel more independent and self-assured, which makes it easier for them to function in the classroom.</a:t>
            </a:r>
          </a:p>
          <a:p>
            <a:pPr marL="0" indent="0" algn="l" rtl="0">
              <a:spcBef>
                <a:spcPts val="0"/>
              </a:spcBef>
              <a:spcAft>
                <a:spcPts val="0"/>
              </a:spcAft>
              <a:buNone/>
            </a:pPr>
            <a:r>
              <a:rPr lang="en-US" sz="1200" dirty="0">
                <a:latin typeface="Arial" panose="020B0604020202020204" pitchFamily="34" charset="0"/>
                <a:cs typeface="Arial" panose="020B0604020202020204" pitchFamily="34" charset="0"/>
              </a:rPr>
              <a:t>Essex county council (no date) also suggest that another role would be to encourage their interactions with other children. This would help transitioning as it involves their interactions with children during structured play and child-initiated activities: speaking and modelling language; exhibiting, defining, and demonstrating; exploring concepts; motivating; asking questions; recalling; giving a story for what they are doing; facilitating and posing challenges. </a:t>
            </a:r>
          </a:p>
          <a:p>
            <a:pPr marL="0" indent="0" algn="l" rtl="0">
              <a:spcBef>
                <a:spcPts val="0"/>
              </a:spcBef>
              <a:spcAft>
                <a:spcPts val="0"/>
              </a:spcAft>
              <a:buNone/>
            </a:pPr>
            <a:endParaRPr lang="en-US" sz="1200" dirty="0">
              <a:latin typeface="Arial" panose="020B0604020202020204" pitchFamily="34" charset="0"/>
              <a:cs typeface="Arial" panose="020B0604020202020204" pitchFamily="34" charset="0"/>
            </a:endParaRPr>
          </a:p>
          <a:p>
            <a:pPr marL="0" indent="0" algn="l" rtl="0">
              <a:spcBef>
                <a:spcPts val="0"/>
              </a:spcBef>
              <a:spcAft>
                <a:spcPts val="0"/>
              </a:spcAft>
              <a:buNone/>
            </a:pPr>
            <a:endParaRPr lang="en-US" sz="1200" dirty="0">
              <a:latin typeface="Arial" panose="020B0604020202020204" pitchFamily="34" charset="0"/>
              <a:cs typeface="Arial" panose="020B0604020202020204" pitchFamily="34" charset="0"/>
            </a:endParaRPr>
          </a:p>
          <a:p>
            <a:pPr algn="l" rtl="0">
              <a:spcBef>
                <a:spcPts val="0"/>
              </a:spcBef>
              <a:spcAft>
                <a:spcPts val="0"/>
              </a:spcAft>
            </a:pPr>
            <a:endParaRPr lang="en-US" sz="1200" dirty="0">
              <a:latin typeface="Arial" panose="020B0604020202020204" pitchFamily="34" charset="0"/>
              <a:cs typeface="Arial" panose="020B0604020202020204" pitchFamily="34" charset="0"/>
            </a:endParaRPr>
          </a:p>
          <a:p>
            <a:pPr algn="l" rtl="0">
              <a:spcBef>
                <a:spcPts val="0"/>
              </a:spcBef>
              <a:spcAft>
                <a:spcPts val="0"/>
              </a:spcAft>
            </a:pPr>
            <a:endParaRPr lang="en-GB" sz="1200" dirty="0">
              <a:solidFill>
                <a:srgbClr val="E36B00"/>
              </a:solidFill>
              <a:latin typeface="Arial" panose="020B0604020202020204" pitchFamily="34" charset="0"/>
              <a:cs typeface="Arial" panose="020B0604020202020204" pitchFamily="34" charset="0"/>
            </a:endParaRPr>
          </a:p>
          <a:p>
            <a:pPr algn="l" rtl="0">
              <a:spcBef>
                <a:spcPts val="0"/>
              </a:spcBef>
              <a:spcAft>
                <a:spcPts val="0"/>
              </a:spcAft>
            </a:pPr>
            <a:endParaRPr lang="en-GB" sz="1200" b="0" i="0" u="none" strike="noStrike" dirty="0">
              <a:solidFill>
                <a:srgbClr val="000000"/>
              </a:solidFill>
              <a:effectLst/>
              <a:latin typeface="Arial" panose="020B0604020202020204" pitchFamily="34" charset="0"/>
              <a:cs typeface="Arial" panose="020B0604020202020204" pitchFamily="34" charset="0"/>
            </a:endParaRPr>
          </a:p>
          <a:p>
            <a:pPr marL="0" indent="0">
              <a:buNone/>
            </a:pPr>
            <a:br>
              <a:rPr lang="en-GB" sz="1200" dirty="0">
                <a:latin typeface="Arial" panose="020B0604020202020204" pitchFamily="34" charset="0"/>
                <a:cs typeface="Arial" panose="020B0604020202020204" pitchFamily="34" charset="0"/>
              </a:rPr>
            </a:b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063062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E55D1-B1D4-B7F5-A3AC-452CE82B4AE7}"/>
              </a:ext>
            </a:extLst>
          </p:cNvPr>
          <p:cNvSpPr>
            <a:spLocks noGrp="1"/>
          </p:cNvSpPr>
          <p:nvPr>
            <p:ph type="title"/>
          </p:nvPr>
        </p:nvSpPr>
        <p:spPr/>
        <p:txBody>
          <a:bodyPr/>
          <a:lstStyle/>
          <a:p>
            <a:r>
              <a:rPr lang="en-US" dirty="0"/>
              <a:t>Partnership </a:t>
            </a:r>
            <a:br>
              <a:rPr lang="en-US" dirty="0"/>
            </a:br>
            <a:endParaRPr lang="en-US" dirty="0"/>
          </a:p>
        </p:txBody>
      </p:sp>
      <p:sp>
        <p:nvSpPr>
          <p:cNvPr id="3" name="Content Placeholder 2">
            <a:extLst>
              <a:ext uri="{FF2B5EF4-FFF2-40B4-BE49-F238E27FC236}">
                <a16:creationId xmlns:a16="http://schemas.microsoft.com/office/drawing/2014/main" id="{AB1BBBCF-BA59-A05F-CBA1-082E10738B87}"/>
              </a:ext>
            </a:extLst>
          </p:cNvPr>
          <p:cNvSpPr>
            <a:spLocks noGrp="1"/>
          </p:cNvSpPr>
          <p:nvPr>
            <p:ph idx="1"/>
          </p:nvPr>
        </p:nvSpPr>
        <p:spPr>
          <a:xfrm>
            <a:off x="838200" y="1564368"/>
            <a:ext cx="10515600" cy="4351338"/>
          </a:xfrm>
        </p:spPr>
        <p:txBody>
          <a:bodyPr>
            <a:normAutofit lnSpcReduction="10000"/>
          </a:bodyPr>
          <a:lstStyle/>
          <a:p>
            <a:pPr marL="0" indent="0">
              <a:buNone/>
            </a:pPr>
            <a:r>
              <a:rPr lang="en-US" sz="1200" dirty="0"/>
              <a:t>Children might benefit from several partnership collaborations to make a smooth transition to school. These collaborations, which include a range of  parties involved, focus on offering assistance, resources, as well as guidance in order to guarantee a seamless transition. The following are some essential collaborations that help children transition to school; Family-School Partnership, Preschool-School Partnership, Community Organizations, Health and Social Services</a:t>
            </a:r>
          </a:p>
          <a:p>
            <a:pPr marL="0" indent="0">
              <a:buNone/>
            </a:pPr>
            <a:r>
              <a:rPr lang="en-US" sz="1200" dirty="0"/>
              <a:t>Parent-teacher collaborations are essential to children' success because they encourage candid dialogue, boost academic development, and provide a supportive learning atmosphere. The following justifies the significance of parent-teacher collaborations in schools;  (Epstein, 2011). states that when parent-teacher relationships are formed, there is a shared accountability for the education of the child. When parents and educators work together, they can establish academic goals, recognise and meet the requirements of each unique child, and offer continuous support. By promoting a smooth transition between the home and the school, this partnership improves student learning and development. </a:t>
            </a:r>
          </a:p>
          <a:p>
            <a:pPr marL="0" indent="0">
              <a:buNone/>
            </a:pPr>
            <a:r>
              <a:rPr lang="en-US" sz="1200" dirty="0"/>
              <a:t>Furthermore in order to promote collaboration, promote professional development, and improve student results, professional partnerships are essential in schools. The article that follows justifies the significance of professional partnerships in the educational environment. This creates collaborative learning. Through professional partnerships, professionals are encouraged to collaborate, share knowledge, and share ideas. By using a shared pool of information, expertise, and resources, educators may create advanced teaching techniques through collaborative learning (Hargreaves &amp; Fullan, 2012). Teachers who work together can build a community of learners that is encouraging and where they can share knowledge and develop as teachers. </a:t>
            </a:r>
          </a:p>
          <a:p>
            <a:pPr marL="0" indent="0">
              <a:buNone/>
            </a:pPr>
            <a:r>
              <a:rPr lang="en-US" sz="1200" dirty="0"/>
              <a:t>Training express (no date) states that The goal of multi-agency collaboration is to obtain insights into the demands of children's well-being by exchanging best practices and experiences between different </a:t>
            </a:r>
            <a:r>
              <a:rPr lang="en-US" sz="1200" dirty="0" err="1"/>
              <a:t>organisations</a:t>
            </a:r>
            <a:r>
              <a:rPr lang="en-US" sz="1200" dirty="0"/>
              <a:t>.  By sharing expertise, professionals may advance in their positions, provide individuals with superior care, and enhance the quality of their services.  A solid foundation is created by the collaborative efforts of several experts, which benefits the children and the younger generation. Furthermore, the support plan is understood by all parties participating in the process. Those who are receiving multi-agency assistance or interventions benefit from this since it eliminates the need for them to interact with practitioners from other agencies who aren't aware of each other's work. </a:t>
            </a:r>
          </a:p>
          <a:p>
            <a:pPr marL="0" indent="0">
              <a:buNone/>
            </a:pPr>
            <a:r>
              <a:rPr lang="en-US" sz="1200" dirty="0"/>
              <a:t>Successful collaboration and strong relationships lead to successful results. As a result, professionals from all services need to establish constructive working relationships. In this manner, people may quickly accomplish their objectives and contribute new ideas.  Furthermore, when positive working connections are upheld, every team member experiences a sense of inclusion, equal worth, and trust. They are better able to exchange knowledge, abilities, and skills and to put up first-rate assistance </a:t>
            </a:r>
            <a:r>
              <a:rPr lang="en-US" sz="1200" dirty="0" err="1"/>
              <a:t>programes</a:t>
            </a:r>
            <a:r>
              <a:rPr lang="en-US" sz="1200" dirty="0"/>
              <a:t> for children and toddlers. Further more Training Express (no date) also states that professional partnerships and multi agency working is important as it supports safe guarding </a:t>
            </a:r>
            <a:r>
              <a:rPr lang="en-US" sz="1200" dirty="0" err="1"/>
              <a:t>mesures</a:t>
            </a:r>
            <a:r>
              <a:rPr lang="en-US" sz="1200" dirty="0"/>
              <a:t>, as in order to reduce the chance of problems in the future, the partnership approach assists in the early identification of safeguarding concerns among children and young generations. In addition, better information sharing encourages mutual support, a common goal and vision among team members, and a quicker, more coordinated reaction to lower the danger of abuse. </a:t>
            </a:r>
          </a:p>
          <a:p>
            <a:pPr marL="0" indent="0">
              <a:buNone/>
            </a:pPr>
            <a:endParaRPr lang="en-US" sz="1200" dirty="0"/>
          </a:p>
          <a:p>
            <a:pPr marL="0" indent="0">
              <a:buNone/>
            </a:pPr>
            <a:endParaRPr lang="en-US" sz="1200" dirty="0"/>
          </a:p>
          <a:p>
            <a:pPr marL="0" indent="0">
              <a:buNone/>
            </a:pPr>
            <a:endParaRPr lang="en-US" sz="1200" dirty="0"/>
          </a:p>
          <a:p>
            <a:pPr marL="0" indent="0">
              <a:buNone/>
            </a:pPr>
            <a:endParaRPr lang="en-US" sz="1200" dirty="0"/>
          </a:p>
        </p:txBody>
      </p:sp>
    </p:spTree>
    <p:extLst>
      <p:ext uri="{BB962C8B-B14F-4D97-AF65-F5344CB8AC3E}">
        <p14:creationId xmlns:p14="http://schemas.microsoft.com/office/powerpoint/2010/main" val="37566024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BBAC2-870F-725B-FE02-D8E478349FE4}"/>
              </a:ext>
            </a:extLst>
          </p:cNvPr>
          <p:cNvSpPr>
            <a:spLocks noGrp="1"/>
          </p:cNvSpPr>
          <p:nvPr>
            <p:ph type="title"/>
          </p:nvPr>
        </p:nvSpPr>
        <p:spPr/>
        <p:txBody>
          <a:bodyPr/>
          <a:lstStyle/>
          <a:p>
            <a:r>
              <a:rPr lang="en-US" dirty="0"/>
              <a:t>Interventions.</a:t>
            </a:r>
          </a:p>
        </p:txBody>
      </p:sp>
      <p:sp>
        <p:nvSpPr>
          <p:cNvPr id="3" name="Content Placeholder 2">
            <a:extLst>
              <a:ext uri="{FF2B5EF4-FFF2-40B4-BE49-F238E27FC236}">
                <a16:creationId xmlns:a16="http://schemas.microsoft.com/office/drawing/2014/main" id="{E3AE0ABD-2656-44FD-B825-8AA2C3ACE19D}"/>
              </a:ext>
            </a:extLst>
          </p:cNvPr>
          <p:cNvSpPr>
            <a:spLocks noGrp="1"/>
          </p:cNvSpPr>
          <p:nvPr>
            <p:ph idx="1"/>
          </p:nvPr>
        </p:nvSpPr>
        <p:spPr>
          <a:xfrm>
            <a:off x="492672" y="1257875"/>
            <a:ext cx="7485993" cy="4901188"/>
          </a:xfrm>
        </p:spPr>
        <p:txBody>
          <a:bodyPr>
            <a:normAutofit fontScale="85000" lnSpcReduction="20000"/>
          </a:bodyPr>
          <a:lstStyle/>
          <a:p>
            <a:pPr marL="0" indent="0">
              <a:buNone/>
            </a:pPr>
            <a:r>
              <a:rPr lang="en-US" sz="1200" dirty="0"/>
              <a:t>Early intervention strategies frequently concentrate on promoting a child's physical, cognitive, </a:t>
            </a:r>
            <a:r>
              <a:rPr lang="en-US" sz="1200" dirty="0" err="1"/>
              <a:t>behavioural</a:t>
            </a:r>
            <a:r>
              <a:rPr lang="en-US" sz="1200" dirty="0"/>
              <a:t>, social and emotional development since these are the areas of a child's development where support may have the most impact and last a lifetime.</a:t>
            </a:r>
          </a:p>
          <a:p>
            <a:pPr marL="0" indent="0">
              <a:buNone/>
            </a:pPr>
            <a:r>
              <a:rPr lang="en-US" sz="1200" dirty="0"/>
              <a:t>In the context of child development, intervention describes targeted measures or approaches used to support positive results in children's development, learning, and wellbeing. These interventions can be made to encourage the learning of new skills, address particular developmental requirements, improve social-emotional growth, or reduce risk factors that might prevent the best possible development. The socio-ecological model is an acknowledged framework for understanding child development interventions. It highlights the significance of taking into account several levels of impact on a child's development, such as individual, family, community, and social factors (Bronfenbrenner, 1979).  Child development interventions include a range of approaches, such as educational plans, parenting techniques, therapeutic approaches, health and nutrition treatments, and community-based initiatives.  The target population, the desired level of development, and the resources at available all impact the particular kind of intervention that is used.</a:t>
            </a:r>
          </a:p>
          <a:p>
            <a:pPr marL="0" indent="0">
              <a:buNone/>
            </a:pPr>
            <a:r>
              <a:rPr lang="en-US" sz="1200" dirty="0"/>
              <a:t>Moreover, these are different types of child development treatments have been extensively researched and applied. The first being Early Childhood Education </a:t>
            </a:r>
            <a:r>
              <a:rPr lang="en-US" sz="1200" dirty="0" err="1"/>
              <a:t>Programmes</a:t>
            </a:r>
            <a:r>
              <a:rPr lang="en-US" sz="1200" dirty="0"/>
              <a:t>: Research has demonstrated that children's cognitive, social, and emotional development is helped by high-quality early childhood education </a:t>
            </a:r>
            <a:r>
              <a:rPr lang="en-US" sz="1200" dirty="0" err="1"/>
              <a:t>programmes</a:t>
            </a:r>
            <a:r>
              <a:rPr lang="en-US" sz="1200" dirty="0"/>
              <a:t>, such as preschools. Studies like the Abecedarian and Perry Preschool Projects have shown the long-term advantages of early childhood education on social skills, academic ability, and lower rates of crime and delinquency (Heckman, 2006; Campbell et al., 2012). Secondly interventions for Health and Nutrition: Children's overall development is greatly impacted by interventions aimed at improving their health and nutrition. Children who participate in </a:t>
            </a:r>
            <a:r>
              <a:rPr lang="en-US" sz="1200" dirty="0" err="1"/>
              <a:t>programmes</a:t>
            </a:r>
            <a:r>
              <a:rPr lang="en-US" sz="1200" dirty="0"/>
              <a:t> that encourage breastfeeding, enable access to healthcare, and encourage a nutritious diet have been shown to do better both physically and mentally. Effective health and nutrition initiatives include the Baby-Friendly Hospital Initiative and the Special Supplemental Nutrition </a:t>
            </a:r>
            <a:r>
              <a:rPr lang="en-US" sz="1200" dirty="0" err="1"/>
              <a:t>Programme</a:t>
            </a:r>
            <a:r>
              <a:rPr lang="en-US" sz="1200" dirty="0"/>
              <a:t> for Women, Infants, and Children (WIC) (Pérez-Escamilla et al., 2012; Black et al., 2017).</a:t>
            </a:r>
          </a:p>
          <a:p>
            <a:pPr marL="0" indent="0">
              <a:buNone/>
            </a:pPr>
            <a:r>
              <a:rPr lang="en-US" sz="1200" dirty="0"/>
              <a:t>The early intervention foundation (no date) Positive development all other areas is based on physical development, which includes children's physical health, maturity, and the existence or absence of a physical impairment. Improving birth outcomes, lowering the prevalence of infectious illnesses, and reducing childhood obesity are among the physical objectives that early intervention efforts aim to achieve.</a:t>
            </a:r>
          </a:p>
          <a:p>
            <a:pPr marL="0" indent="0">
              <a:buNone/>
            </a:pPr>
            <a:r>
              <a:rPr lang="en-US" sz="1200" dirty="0"/>
              <a:t>The development of a child's speech and language abilities, reading and writing skills, numeracy abilities, and comprehension of logical problem-solving are all included in cognitive development. Good cognitive development is closely linked to a child's academic achievement and professional success. Early intervention often targets cognitive outcomes such as academic success, performance on </a:t>
            </a:r>
            <a:r>
              <a:rPr lang="en-US" sz="1200" dirty="0" err="1"/>
              <a:t>standardised</a:t>
            </a:r>
            <a:r>
              <a:rPr lang="en-US" sz="1200" dirty="0"/>
              <a:t> exams, and chances for further education and employment.</a:t>
            </a:r>
          </a:p>
          <a:p>
            <a:pPr marL="0" indent="0">
              <a:buNone/>
            </a:pPr>
            <a:r>
              <a:rPr lang="en-US" sz="1200" dirty="0"/>
              <a:t>The ability of children to regulate and monitor their own actions, attention, and impulses is a key component of </a:t>
            </a:r>
            <a:r>
              <a:rPr lang="en-US" sz="1200" dirty="0" err="1"/>
              <a:t>behavioural</a:t>
            </a:r>
            <a:r>
              <a:rPr lang="en-US" sz="1200" dirty="0"/>
              <a:t> development. Children's ability for self-regulation is closely linked to both their academic performance and their ability to build healthy relationships with others. Childhood </a:t>
            </a:r>
            <a:r>
              <a:rPr lang="en-US" sz="1200" dirty="0" err="1"/>
              <a:t>behavioural</a:t>
            </a:r>
            <a:r>
              <a:rPr lang="en-US" sz="1200" dirty="0"/>
              <a:t> self-regulation issues are a strong indicator of a child's chances of engaging in criminal conduct as an adolescent or adult. Reducing antisocial conduct and criminality, violence and hostility in schools, and association with antisocial peers are among the </a:t>
            </a:r>
            <a:r>
              <a:rPr lang="en-US" sz="1200" dirty="0" err="1"/>
              <a:t>behavioural</a:t>
            </a:r>
            <a:r>
              <a:rPr lang="en-US" sz="1200" dirty="0"/>
              <a:t> outcomes that early intervention typically aims to address. Children's understanding of both their own and other people's emotional needs is a necessary component of social and emotional development. Children's capacity to control their negative emotions and the growth of their sense of self-worth are also included in social and emotional development. A child's capacity to build healthy relationships with others and their likelihood of experiencing depression and other mental health consequences are directly correlated with their social and emotional development. Pro-social conduct, self-esteem, and the prevalence of clinically </a:t>
            </a:r>
            <a:r>
              <a:rPr lang="en-US" sz="1200" dirty="0" err="1"/>
              <a:t>recognised</a:t>
            </a:r>
            <a:r>
              <a:rPr lang="en-US" sz="1200" dirty="0"/>
              <a:t> mental health issues are among the early intervention outcomes linked to children's social and emotional development.</a:t>
            </a:r>
          </a:p>
          <a:p>
            <a:pPr marL="0" indent="0">
              <a:buNone/>
            </a:pPr>
            <a:endParaRPr lang="en-US" sz="1200" dirty="0"/>
          </a:p>
          <a:p>
            <a:pPr marL="0" indent="0">
              <a:buNone/>
            </a:pPr>
            <a:endParaRPr lang="en-US" sz="1200" dirty="0"/>
          </a:p>
          <a:p>
            <a:pPr marL="0" indent="0">
              <a:buNone/>
            </a:pPr>
            <a:endParaRPr lang="en-US" sz="1200" dirty="0"/>
          </a:p>
          <a:p>
            <a:pPr marL="0" indent="0">
              <a:buNone/>
            </a:pPr>
            <a:endParaRPr lang="en-US" sz="1200" dirty="0"/>
          </a:p>
          <a:p>
            <a:pPr marL="0" indent="0">
              <a:buNone/>
            </a:pPr>
            <a:endParaRPr lang="en-US" sz="1200" dirty="0"/>
          </a:p>
          <a:p>
            <a:pPr marL="0" indent="0">
              <a:buNone/>
            </a:pPr>
            <a:endParaRPr lang="en-US" sz="1200" dirty="0"/>
          </a:p>
          <a:p>
            <a:pPr marL="0" indent="0">
              <a:buNone/>
            </a:pPr>
            <a:endParaRPr lang="en-US" sz="1200" dirty="0"/>
          </a:p>
          <a:p>
            <a:pPr marL="0" indent="0">
              <a:buNone/>
            </a:pPr>
            <a:endParaRPr lang="en-US" sz="1200" dirty="0"/>
          </a:p>
          <a:p>
            <a:pPr marL="0" indent="0">
              <a:buNone/>
            </a:pPr>
            <a:endParaRPr lang="en-US" sz="1200" dirty="0"/>
          </a:p>
          <a:p>
            <a:pPr marL="0" indent="0">
              <a:buNone/>
            </a:pPr>
            <a:endParaRPr lang="en-US" sz="1200" dirty="0"/>
          </a:p>
        </p:txBody>
      </p:sp>
      <p:pic>
        <p:nvPicPr>
          <p:cNvPr id="1026" name="Picture 2">
            <a:extLst>
              <a:ext uri="{FF2B5EF4-FFF2-40B4-BE49-F238E27FC236}">
                <a16:creationId xmlns:a16="http://schemas.microsoft.com/office/drawing/2014/main" id="{D5967A7C-E6ED-F22E-6C40-87C240C7E32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00393" y="365125"/>
            <a:ext cx="3689130" cy="22059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16729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87AC2-3E96-E29D-55AD-496D7CA711AE}"/>
              </a:ext>
            </a:extLst>
          </p:cNvPr>
          <p:cNvSpPr>
            <a:spLocks noGrp="1"/>
          </p:cNvSpPr>
          <p:nvPr>
            <p:ph type="title"/>
          </p:nvPr>
        </p:nvSpPr>
        <p:spPr/>
        <p:txBody>
          <a:bodyPr/>
          <a:lstStyle/>
          <a:p>
            <a:r>
              <a:rPr lang="en-US" dirty="0"/>
              <a:t>Proposed outcomes. </a:t>
            </a:r>
          </a:p>
        </p:txBody>
      </p:sp>
      <p:sp>
        <p:nvSpPr>
          <p:cNvPr id="3" name="Content Placeholder 2">
            <a:extLst>
              <a:ext uri="{FF2B5EF4-FFF2-40B4-BE49-F238E27FC236}">
                <a16:creationId xmlns:a16="http://schemas.microsoft.com/office/drawing/2014/main" id="{7DDAE6E9-E8C9-7703-2C03-13DC9ABB802D}"/>
              </a:ext>
            </a:extLst>
          </p:cNvPr>
          <p:cNvSpPr>
            <a:spLocks noGrp="1"/>
          </p:cNvSpPr>
          <p:nvPr>
            <p:ph idx="1"/>
          </p:nvPr>
        </p:nvSpPr>
        <p:spPr/>
        <p:txBody>
          <a:bodyPr/>
          <a:lstStyle/>
          <a:p>
            <a:r>
              <a:rPr lang="en-US" sz="1200" dirty="0"/>
              <a:t>Clear awareness of the Transition Process: Essential personnel should have a thorough awareness of the transition from early childhood settings to primary school through this handbook. It should address essential components including schedules, agreements, and important milestones during this transition. </a:t>
            </a:r>
          </a:p>
          <a:p>
            <a:r>
              <a:rPr lang="en-US" sz="1200" dirty="0"/>
              <a:t>Have a deep understanding on the importance of professional partnerships and how to maintain consistency through routines and ensure that all children feel safe and ensure that they are supported throughout the big transition. </a:t>
            </a:r>
          </a:p>
          <a:p>
            <a:r>
              <a:rPr lang="en-US" sz="1200" dirty="0"/>
              <a:t>Ensure that you are aware of safeguarding </a:t>
            </a:r>
            <a:r>
              <a:rPr lang="en-US" sz="1200" dirty="0" err="1"/>
              <a:t>mesures</a:t>
            </a:r>
            <a:r>
              <a:rPr lang="en-US" sz="1200" dirty="0"/>
              <a:t>. </a:t>
            </a:r>
          </a:p>
          <a:p>
            <a:r>
              <a:rPr lang="en-US" sz="1200" dirty="0"/>
              <a:t>Ensure that communication is well used between all partnerships, parents and guardians. </a:t>
            </a:r>
          </a:p>
          <a:p>
            <a:r>
              <a:rPr lang="en-US" sz="1200" dirty="0" err="1"/>
              <a:t>Intervents</a:t>
            </a:r>
            <a:r>
              <a:rPr lang="en-US" sz="1200" dirty="0"/>
              <a:t> are used to ensure the child is supported during their development and mental wellbeing. </a:t>
            </a:r>
          </a:p>
          <a:p>
            <a:pPr marL="0" indent="0">
              <a:buNone/>
            </a:pPr>
            <a:endParaRPr lang="en-US" sz="1200" dirty="0"/>
          </a:p>
        </p:txBody>
      </p:sp>
    </p:spTree>
    <p:extLst>
      <p:ext uri="{BB962C8B-B14F-4D97-AF65-F5344CB8AC3E}">
        <p14:creationId xmlns:p14="http://schemas.microsoft.com/office/powerpoint/2010/main" val="30143703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5566A-774F-A774-30F4-6DFE86B7823D}"/>
              </a:ext>
            </a:extLst>
          </p:cNvPr>
          <p:cNvSpPr>
            <a:spLocks noGrp="1"/>
          </p:cNvSpPr>
          <p:nvPr>
            <p:ph type="title"/>
          </p:nvPr>
        </p:nvSpPr>
        <p:spPr>
          <a:xfrm>
            <a:off x="838200" y="41411"/>
            <a:ext cx="10515600" cy="1325563"/>
          </a:xfrm>
        </p:spPr>
        <p:txBody>
          <a:bodyPr/>
          <a:lstStyle/>
          <a:p>
            <a:r>
              <a:rPr lang="en-US" dirty="0"/>
              <a:t>References </a:t>
            </a:r>
            <a:br>
              <a:rPr lang="en-US" dirty="0"/>
            </a:br>
            <a:endParaRPr lang="en-US" dirty="0"/>
          </a:p>
        </p:txBody>
      </p:sp>
      <p:sp>
        <p:nvSpPr>
          <p:cNvPr id="3" name="Content Placeholder 2">
            <a:extLst>
              <a:ext uri="{FF2B5EF4-FFF2-40B4-BE49-F238E27FC236}">
                <a16:creationId xmlns:a16="http://schemas.microsoft.com/office/drawing/2014/main" id="{B753FF35-8886-B36D-9405-563A7A7B9BD1}"/>
              </a:ext>
            </a:extLst>
          </p:cNvPr>
          <p:cNvSpPr>
            <a:spLocks noGrp="1"/>
          </p:cNvSpPr>
          <p:nvPr>
            <p:ph idx="1"/>
          </p:nvPr>
        </p:nvSpPr>
        <p:spPr>
          <a:xfrm>
            <a:off x="838200" y="704193"/>
            <a:ext cx="10515600" cy="5549462"/>
          </a:xfrm>
        </p:spPr>
        <p:txBody>
          <a:bodyPr>
            <a:normAutofit fontScale="77500" lnSpcReduction="20000"/>
          </a:bodyPr>
          <a:lstStyle/>
          <a:p>
            <a:pPr marL="228600"/>
            <a:r>
              <a:rPr lang="en-US" sz="1800" dirty="0">
                <a:effectLst/>
                <a:latin typeface="Calibri" panose="020F0502020204030204" pitchFamily="34" charset="0"/>
                <a:ea typeface="Calibri" panose="020F0502020204030204" pitchFamily="34" charset="0"/>
                <a:cs typeface="Times New Roman" panose="02020603050405020304" pitchFamily="18" charset="0"/>
              </a:rPr>
              <a:t>Childtime learning centers (December 2014) </a:t>
            </a:r>
            <a:r>
              <a:rPr lang="en-US"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https://www.childtime.com/blog/2014/12/moving-up-transitioning-your-child-to-a-new-classroom/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28600"/>
            <a:r>
              <a:rPr lang="en-US" sz="1800" dirty="0">
                <a:effectLst/>
                <a:latin typeface="Calibri" panose="020F0502020204030204" pitchFamily="34" charset="0"/>
                <a:ea typeface="Calibri" panose="020F0502020204030204" pitchFamily="34" charset="0"/>
                <a:cs typeface="Times New Roman" panose="02020603050405020304" pitchFamily="18" charset="0"/>
              </a:rPr>
              <a:t>Bronfenbrenner, U. (1979). The ecology of human development: Experiments by nature and design. Cambridge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28600"/>
            <a:r>
              <a:rPr lang="en-GB" sz="1800" dirty="0">
                <a:effectLst/>
                <a:latin typeface="Calibri" panose="020F0502020204030204" pitchFamily="34" charset="0"/>
                <a:ea typeface="Calibri" panose="020F0502020204030204" pitchFamily="34" charset="0"/>
                <a:cs typeface="Times New Roman" panose="02020603050405020304" pitchFamily="18" charset="0"/>
              </a:rPr>
              <a:t> Dockett, S &amp; Perry, B. (2014). Transitions in the Early Years: Debating Continuity and Progression for Children in Early Education </a:t>
            </a:r>
            <a:r>
              <a:rPr lang="en-US"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https://www.researchgate.net/publication/255786733_Family_transitions_as_children_start_school</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228600"/>
            <a:r>
              <a:rPr lang="en-US" sz="1800" dirty="0">
                <a:effectLst/>
                <a:latin typeface="Calibri" panose="020F0502020204030204" pitchFamily="34" charset="0"/>
                <a:ea typeface="Calibri" panose="020F0502020204030204" pitchFamily="34" charset="0"/>
                <a:cs typeface="Times New Roman" panose="02020603050405020304" pitchFamily="18" charset="0"/>
              </a:rPr>
              <a:t>Early intervention foundation (no date) </a:t>
            </a:r>
            <a:r>
              <a:rPr lang="en-US"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https://www.eif.org.uk/why-it-matters/what-is-early-intervention#:~:text=Early%20intervention%20can%20take%20different,vulnerable%20to%20involvement%20in%20crime</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28600"/>
            <a:r>
              <a:rPr lang="en-US" sz="1800" dirty="0">
                <a:effectLst/>
                <a:latin typeface="Calibri" panose="020F0502020204030204" pitchFamily="34" charset="0"/>
                <a:ea typeface="Calibri" panose="020F0502020204030204" pitchFamily="34" charset="0"/>
                <a:cs typeface="Times New Roman" panose="02020603050405020304" pitchFamily="18" charset="0"/>
              </a:rPr>
              <a:t>Epstein, J. L. (2001). School, Family, and Community Partnerships: Preparing Educators and Improving Schools.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28600"/>
            <a:r>
              <a:rPr lang="en-GB" sz="1800" dirty="0">
                <a:effectLst/>
                <a:latin typeface="Calibri" panose="020F0502020204030204" pitchFamily="34" charset="0"/>
                <a:ea typeface="Calibri" panose="020F0502020204030204" pitchFamily="34" charset="0"/>
                <a:cs typeface="Times New Roman" panose="02020603050405020304" pitchFamily="18" charset="0"/>
              </a:rPr>
              <a:t>Epstein, J. L. (2011). School, family, and community partnerships: Preparing educators and improving schools (second edition)</a:t>
            </a:r>
          </a:p>
          <a:p>
            <a:pPr marL="228600"/>
            <a:r>
              <a:rPr lang="en-US" sz="1800" dirty="0">
                <a:effectLst/>
                <a:latin typeface="Calibri" panose="020F0502020204030204" pitchFamily="34" charset="0"/>
                <a:ea typeface="Calibri" panose="020F0502020204030204" pitchFamily="34" charset="0"/>
                <a:cs typeface="Times New Roman" panose="02020603050405020304" pitchFamily="18" charset="0"/>
              </a:rPr>
              <a:t>Essex County Council (no date) </a:t>
            </a:r>
            <a:r>
              <a:rPr lang="en-US"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https://eycp.essex.gov.uk/the-early-years-foundation-stage/how-do-i-become-an-outstanding-practitioner/role-of-the-adult/#:~:text=It%20includes%20their%20interactions%20with,doing%2C%20facilitating%20and%20setting%20challenges</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28600"/>
            <a:r>
              <a:rPr lang="en-GB" sz="1800" dirty="0">
                <a:effectLst/>
                <a:latin typeface="Calibri" panose="020F0502020204030204" pitchFamily="34" charset="0"/>
                <a:ea typeface="Calibri" panose="020F0502020204030204" pitchFamily="34" charset="0"/>
                <a:cs typeface="Times New Roman" panose="02020603050405020304" pitchFamily="18" charset="0"/>
              </a:rPr>
              <a:t>Hargreaves, A., &amp; Fullan, M. (2012). Professional capital: Transforming teaching in every school. Teachers College Press. </a:t>
            </a:r>
          </a:p>
          <a:p>
            <a:pPr marL="228600"/>
            <a:r>
              <a:rPr lang="en-US" sz="1800" dirty="0">
                <a:effectLst/>
                <a:latin typeface="Calibri" panose="020F0502020204030204" pitchFamily="34" charset="0"/>
                <a:ea typeface="Calibri" panose="020F0502020204030204" pitchFamily="34" charset="0"/>
                <a:cs typeface="Times New Roman" panose="02020603050405020304" pitchFamily="18" charset="0"/>
              </a:rPr>
              <a:t>Neuman, S. B., &amp; Dickinson, D. K. (Eds.). (2014). Handbook of Early Literacy Research (Vol. 3). Guilford Publications.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228600"/>
            <a:r>
              <a:rPr lang="en-US" sz="1800" dirty="0">
                <a:effectLst/>
                <a:latin typeface="Calibri" panose="020F0502020204030204" pitchFamily="34" charset="0"/>
                <a:ea typeface="Calibri" panose="020F0502020204030204" pitchFamily="34" charset="0"/>
                <a:cs typeface="Times New Roman" panose="02020603050405020304" pitchFamily="18" charset="0"/>
              </a:rPr>
              <a:t>Pérez-Escamilla, R., Martinez, J. L., &amp; Segura-Pérez, S. (2012). Impact of the Baby-Friendly Hospital Initiative on breastfeeding and child health outcomes: A systematic review. Maternal &amp; Child Nutrition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28600"/>
            <a:r>
              <a:rPr lang="en-US" sz="1800" dirty="0" err="1">
                <a:effectLst/>
                <a:latin typeface="Calibri" panose="020F0502020204030204" pitchFamily="34" charset="0"/>
                <a:ea typeface="Calibri" panose="020F0502020204030204" pitchFamily="34" charset="0"/>
                <a:cs typeface="Times New Roman" panose="02020603050405020304" pitchFamily="18" charset="0"/>
              </a:rPr>
              <a:t>Pianta</a:t>
            </a:r>
            <a:r>
              <a:rPr lang="en-US" sz="1800" dirty="0">
                <a:effectLst/>
                <a:latin typeface="Calibri" panose="020F0502020204030204" pitchFamily="34" charset="0"/>
                <a:ea typeface="Calibri" panose="020F0502020204030204" pitchFamily="34" charset="0"/>
                <a:cs typeface="Times New Roman" panose="02020603050405020304" pitchFamily="18" charset="0"/>
              </a:rPr>
              <a:t>, R. C, &amp; Kraft-Sayre, M. E. (2003). Successful Kindergarten Transition: Your Guide to Connecting Children, Families, and Schools.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28600"/>
            <a:r>
              <a:rPr lang="en-US" sz="1800" dirty="0" err="1">
                <a:effectLst/>
                <a:latin typeface="Calibri" panose="020F0502020204030204" pitchFamily="34" charset="0"/>
                <a:ea typeface="Calibri" panose="020F0502020204030204" pitchFamily="34" charset="0"/>
                <a:cs typeface="Times New Roman" panose="02020603050405020304" pitchFamily="18" charset="0"/>
              </a:rPr>
              <a:t>Rimm</a:t>
            </a:r>
            <a:r>
              <a:rPr lang="en-US" sz="1800" dirty="0">
                <a:effectLst/>
                <a:latin typeface="Calibri" panose="020F0502020204030204" pitchFamily="34" charset="0"/>
                <a:ea typeface="Calibri" panose="020F0502020204030204" pitchFamily="34" charset="0"/>
                <a:cs typeface="Times New Roman" panose="02020603050405020304" pitchFamily="18" charset="0"/>
              </a:rPr>
              <a:t>-Kaufman, S. E., &amp;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Pianta</a:t>
            </a:r>
            <a:r>
              <a:rPr lang="en-US" sz="1800" dirty="0">
                <a:effectLst/>
                <a:latin typeface="Calibri" panose="020F0502020204030204" pitchFamily="34" charset="0"/>
                <a:ea typeface="Calibri" panose="020F0502020204030204" pitchFamily="34" charset="0"/>
                <a:cs typeface="Times New Roman" panose="02020603050405020304" pitchFamily="18" charset="0"/>
              </a:rPr>
              <a:t>, R. C. (2000). An Ecological Perspective on the Transition to Kindergarten: A Theoretical Framework to Guide Empirical Research. Journal of Applied Developmental Psychology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28600"/>
            <a:r>
              <a:rPr lang="en-GB" sz="1800" i="1" dirty="0">
                <a:effectLst/>
                <a:latin typeface="Calibri" panose="020F0502020204030204" pitchFamily="34" charset="0"/>
                <a:ea typeface="Calibri" panose="020F0502020204030204" pitchFamily="34" charset="0"/>
                <a:cs typeface="Times New Roman" panose="02020603050405020304" pitchFamily="18" charset="0"/>
              </a:rPr>
              <a:t>Scottish social services council (no date) </a:t>
            </a:r>
            <a:r>
              <a:rPr lang="en-US"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https://learn.sssc.uk.com/apps/development/chapter-6/page-2.html#:~:text=Transitions%20are%20a%20time%20or,playroom%2C%20from%20person%20to%20person</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Training express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https://trainingexpress.org.uk/what-is-multi-agency-working-in-safeguarding/#:~:text=Multi%2D%20agency%20collaboration%20involves%20sharing,and%20grow%20within%20their%20roles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Campbell, F. A., Conti, G., Heckman, J. J., Moon, S. H., Pinto, R.,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Pungello</a:t>
            </a:r>
            <a:r>
              <a:rPr lang="en-GB" sz="1800" dirty="0">
                <a:effectLst/>
                <a:latin typeface="Calibri" panose="020F0502020204030204" pitchFamily="34" charset="0"/>
                <a:ea typeface="Calibri" panose="020F0502020204030204" pitchFamily="34" charset="0"/>
                <a:cs typeface="Times New Roman" panose="02020603050405020304" pitchFamily="18" charset="0"/>
              </a:rPr>
              <a:t>, E., &amp; Pan, Y. (2012). Early childhood investments substantially</a:t>
            </a:r>
            <a:r>
              <a:rPr lang="en-GB" sz="1000" dirty="0">
                <a:effectLst/>
              </a:rPr>
              <a:t> </a:t>
            </a:r>
            <a:endParaRPr lang="en-US" sz="1200" dirty="0"/>
          </a:p>
        </p:txBody>
      </p:sp>
    </p:spTree>
    <p:extLst>
      <p:ext uri="{BB962C8B-B14F-4D97-AF65-F5344CB8AC3E}">
        <p14:creationId xmlns:p14="http://schemas.microsoft.com/office/powerpoint/2010/main" val="8534251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22367</TotalTime>
  <Words>3162</Words>
  <Application>Microsoft Macintosh PowerPoint</Application>
  <PresentationFormat>Widescreen</PresentationFormat>
  <Paragraphs>83</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Handbook for key workers in early years care learn the importance of transitioning.       </vt:lpstr>
      <vt:lpstr>Contents</vt:lpstr>
      <vt:lpstr>Introduction.  </vt:lpstr>
      <vt:lpstr>The needs of the child.</vt:lpstr>
      <vt:lpstr>Role of the adult </vt:lpstr>
      <vt:lpstr>Partnership  </vt:lpstr>
      <vt:lpstr>Interventions.</vt:lpstr>
      <vt:lpstr>Proposed outcomes. </vt:lpstr>
      <vt:lpstr>References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Handbook for key workers in early years care learn the importance of transitioning.       </dc:title>
  <dc:subject/>
  <dc:creator>Tiegan Dickeson (2107308)</dc:creator>
  <cp:keywords/>
  <dc:description/>
  <cp:lastModifiedBy>Tiegan Dickeson (2107308)</cp:lastModifiedBy>
  <cp:revision>4</cp:revision>
  <dcterms:created xsi:type="dcterms:W3CDTF">2024-02-18T18:13:14Z</dcterms:created>
  <dcterms:modified xsi:type="dcterms:W3CDTF">2024-04-21T22:08:50Z</dcterms:modified>
  <cp:category/>
</cp:coreProperties>
</file>