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3"/>
  </p:notesMasterIdLst>
  <p:handoutMasterIdLst>
    <p:handoutMasterId r:id="rId34"/>
  </p:handoutMasterIdLst>
  <p:sldIdLst>
    <p:sldId id="474" r:id="rId4"/>
    <p:sldId id="475" r:id="rId5"/>
    <p:sldId id="488" r:id="rId6"/>
    <p:sldId id="413" r:id="rId7"/>
    <p:sldId id="391" r:id="rId8"/>
    <p:sldId id="487" r:id="rId9"/>
    <p:sldId id="493" r:id="rId10"/>
    <p:sldId id="492" r:id="rId11"/>
    <p:sldId id="333" r:id="rId12"/>
    <p:sldId id="463" r:id="rId13"/>
    <p:sldId id="489" r:id="rId14"/>
    <p:sldId id="502" r:id="rId15"/>
    <p:sldId id="454" r:id="rId16"/>
    <p:sldId id="495" r:id="rId17"/>
    <p:sldId id="416" r:id="rId18"/>
    <p:sldId id="503" r:id="rId19"/>
    <p:sldId id="496" r:id="rId20"/>
    <p:sldId id="497" r:id="rId21"/>
    <p:sldId id="275" r:id="rId22"/>
    <p:sldId id="288" r:id="rId23"/>
    <p:sldId id="346" r:id="rId24"/>
    <p:sldId id="374" r:id="rId25"/>
    <p:sldId id="366" r:id="rId26"/>
    <p:sldId id="367" r:id="rId27"/>
    <p:sldId id="373" r:id="rId28"/>
    <p:sldId id="498" r:id="rId29"/>
    <p:sldId id="499" r:id="rId30"/>
    <p:sldId id="501" r:id="rId31"/>
    <p:sldId id="500" r:id="rId3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247"/>
    <p:restoredTop sz="79251" autoAdjust="0"/>
  </p:normalViewPr>
  <p:slideViewPr>
    <p:cSldViewPr snapToGrid="0" snapToObjects="1">
      <p:cViewPr varScale="1">
        <p:scale>
          <a:sx n="142" d="100"/>
          <a:sy n="142" d="100"/>
        </p:scale>
        <p:origin x="1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0285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58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760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1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034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220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73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5410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1542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Google Shape;45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932000" y="1215600"/>
            <a:ext cx="2694400" cy="443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21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theme" Target="../theme/theme2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5" r:id="rId22"/>
    <p:sldLayoutId id="2147484118" r:id="rId23"/>
    <p:sldLayoutId id="2147484119" r:id="rId24"/>
    <p:sldLayoutId id="2147484120" r:id="rId2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5.png"/><Relationship Id="rId18" Type="http://schemas.openxmlformats.org/officeDocument/2006/relationships/image" Target="../media/image6.png"/><Relationship Id="rId3" Type="http://schemas.microsoft.com/office/2007/relationships/media" Target="../media/media2.m4a"/><Relationship Id="rId21" Type="http://schemas.openxmlformats.org/officeDocument/2006/relationships/image" Target="../media/image3.emf"/><Relationship Id="rId7" Type="http://schemas.microsoft.com/office/2007/relationships/media" Target="../media/media4.m4a"/><Relationship Id="rId12" Type="http://schemas.openxmlformats.org/officeDocument/2006/relationships/notesSlide" Target="../notesSlides/notesSlide3.xml"/><Relationship Id="rId17" Type="http://schemas.microsoft.com/office/2007/relationships/hdphoto" Target="../media/hdphoto4.wdp"/><Relationship Id="rId2" Type="http://schemas.openxmlformats.org/officeDocument/2006/relationships/audio" Target="../media/media1.m4a"/><Relationship Id="rId16" Type="http://schemas.microsoft.com/office/2007/relationships/hdphoto" Target="../media/hdphoto3.wdp"/><Relationship Id="rId20" Type="http://schemas.openxmlformats.org/officeDocument/2006/relationships/image" Target="../media/image8.sv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0.xml"/><Relationship Id="rId5" Type="http://schemas.microsoft.com/office/2007/relationships/media" Target="../media/media3.m4a"/><Relationship Id="rId15" Type="http://schemas.microsoft.com/office/2007/relationships/hdphoto" Target="../media/hdphoto2.wdp"/><Relationship Id="rId10" Type="http://schemas.openxmlformats.org/officeDocument/2006/relationships/audio" Target="../media/media5.m4a"/><Relationship Id="rId19" Type="http://schemas.openxmlformats.org/officeDocument/2006/relationships/image" Target="../media/image7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7.m4a"/><Relationship Id="rId7" Type="http://schemas.openxmlformats.org/officeDocument/2006/relationships/image" Target="../media/image11.gif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9.xml"/><Relationship Id="rId4" Type="http://schemas.openxmlformats.org/officeDocument/2006/relationships/audio" Target="../media/media7.m4a"/><Relationship Id="rId9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1.png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5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5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a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cofrestru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Registration time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BCD716-BA14-544E-B939-1C967DBE6B26}"/>
              </a:ext>
            </a:extLst>
          </p:cNvPr>
          <p:cNvSpPr txBox="1"/>
          <p:nvPr/>
        </p:nvSpPr>
        <p:spPr>
          <a:xfrm>
            <a:off x="2153920" y="711200"/>
            <a:ext cx="184731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8471666"/>
              </p:ext>
            </p:extLst>
          </p:nvPr>
        </p:nvGraphicFramePr>
        <p:xfrm>
          <a:off x="408160" y="4186694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73355"/>
              </p:ext>
            </p:extLst>
          </p:nvPr>
        </p:nvGraphicFramePr>
        <p:xfrm>
          <a:off x="408159" y="1801634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BGT</a:t>
                      </a:r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4836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Darllenwch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hwn</a:t>
                      </a:r>
                      <a:r>
                        <a:rPr lang="en-US" dirty="0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26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72866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97335" y="301344"/>
            <a:ext cx="11914474" cy="145435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sain ac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Click on the box </a:t>
            </a: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1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8128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Ymestyn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eich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brawddegau</a:t>
            </a:r>
            <a:r>
              <a:rPr lang="en-US" sz="4000" b="1" dirty="0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315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1FEA711F-EB75-AD47-8B67-406F3A1B6A15}"/>
              </a:ext>
            </a:extLst>
          </p:cNvPr>
          <p:cNvSpPr/>
          <p:nvPr/>
        </p:nvSpPr>
        <p:spPr>
          <a:xfrm>
            <a:off x="755921" y="137997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</a:t>
            </a:r>
          </a:p>
          <a:p>
            <a:pPr algn="ctr"/>
            <a:r>
              <a:rPr lang="cy-GB" b="1" dirty="0">
                <a:solidFill>
                  <a:srgbClr val="FF0000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“Ydy *enw* yn hoffi...?” </a:t>
            </a:r>
            <a:r>
              <a:rPr lang="cy-GB" b="1" dirty="0">
                <a:solidFill>
                  <a:srgbClr val="FF0000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  <a:sym typeface="Wingdings" pitchFamily="2" charset="2"/>
              </a:rPr>
              <a:t> “Ydy” / “Nac ydy”</a:t>
            </a:r>
            <a:endParaRPr lang="cy-GB" b="1" dirty="0">
              <a:solidFill>
                <a:srgbClr val="FF0000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264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</p:spPr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755921" y="137997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</a:t>
            </a:r>
          </a:p>
          <a:p>
            <a:pPr algn="ctr"/>
            <a:r>
              <a:rPr lang="cy-GB" b="1" dirty="0">
                <a:solidFill>
                  <a:srgbClr val="FF0000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“Ydy *enw* yn hoffi...?” </a:t>
            </a:r>
            <a:r>
              <a:rPr lang="cy-GB" b="1" dirty="0">
                <a:solidFill>
                  <a:srgbClr val="FF0000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  <a:sym typeface="Wingdings" pitchFamily="2" charset="2"/>
              </a:rPr>
              <a:t> “Ydy” / “Nac ydy”</a:t>
            </a:r>
            <a:endParaRPr lang="cy-GB" b="1" dirty="0">
              <a:solidFill>
                <a:srgbClr val="FF0000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72669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00B0F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/>
          </p:cNvSpPr>
          <p:nvPr>
            <p:ph type="title"/>
          </p:nvPr>
        </p:nvSpPr>
        <p:spPr>
          <a:xfrm>
            <a:off x="322882" y="1601677"/>
            <a:ext cx="5334000" cy="1652967"/>
          </a:xfrm>
          <a:prstGeom prst="rect">
            <a:avLst/>
          </a:prstGeom>
          <a:solidFill>
            <a:srgbClr val="00B0F0"/>
          </a:solidFill>
        </p:spPr>
        <p:txBody>
          <a:bodyPr/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….!</a:t>
            </a:r>
            <a:b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(#She’ll be coming </a:t>
            </a:r>
            <a:br>
              <a:rPr lang="cy-GB"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   </a:t>
            </a:r>
            <a:r>
              <a:rPr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round the mountain)</a:t>
            </a:r>
          </a:p>
        </p:txBody>
      </p:sp>
      <p:sp>
        <p:nvSpPr>
          <p:cNvPr id="97" name="Shape 97"/>
          <p:cNvSpPr>
            <a:spLocks noGrp="1"/>
          </p:cNvSpPr>
          <p:nvPr>
            <p:ph type="body" idx="1"/>
          </p:nvPr>
        </p:nvSpPr>
        <p:spPr>
          <a:xfrm>
            <a:off x="322882" y="3501238"/>
            <a:ext cx="5850610" cy="482910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 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 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endParaRPr sz="2400" dirty="0">
              <a:latin typeface="Avenir Book" panose="02000503020000020003" pitchFamily="2" charset="0"/>
            </a:endParaRPr>
          </a:p>
          <a:p>
            <a:pPr marL="0" indent="0">
              <a:buNone/>
              <a:defRPr sz="1800"/>
            </a:pPr>
            <a:r>
              <a:rPr lang="cy-GB" sz="2400" dirty="0">
                <a:latin typeface="Avenir Book" panose="02000503020000020003" pitchFamily="2" charset="0"/>
              </a:rPr>
              <a:t>Bwyta siocled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mynd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adre</a:t>
            </a:r>
            <a:r>
              <a:rPr lang="cy-GB" sz="2400" dirty="0">
                <a:latin typeface="Avenir Book" panose="02000503020000020003" pitchFamily="2" charset="0"/>
              </a:rPr>
              <a:t> ...</a:t>
            </a:r>
            <a:endParaRPr dirty="0">
              <a:latin typeface="Avenir Book" panose="02000503020000020003" pitchFamily="2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6643E24-C5DC-7945-AD10-23881A73A261}"/>
              </a:ext>
            </a:extLst>
          </p:cNvPr>
          <p:cNvSpPr txBox="1">
            <a:spLocks/>
          </p:cNvSpPr>
          <p:nvPr/>
        </p:nvSpPr>
        <p:spPr>
          <a:xfrm>
            <a:off x="7060859" y="3429000"/>
            <a:ext cx="4390222" cy="3338073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</a:t>
            </a: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</a:t>
            </a: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-a-fi!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latin typeface="Avenir Book" panose="02000503020000020003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...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2" name="Shape 96">
            <a:extLst>
              <a:ext uri="{FF2B5EF4-FFF2-40B4-BE49-F238E27FC236}">
                <a16:creationId xmlns:a16="http://schemas.microsoft.com/office/drawing/2014/main" id="{7B54558C-B8D2-9648-95BE-B895B57A1CE7}"/>
              </a:ext>
            </a:extLst>
          </p:cNvPr>
          <p:cNvSpPr txBox="1">
            <a:spLocks/>
          </p:cNvSpPr>
          <p:nvPr/>
        </p:nvSpPr>
        <p:spPr>
          <a:xfrm>
            <a:off x="6504123" y="1636447"/>
            <a:ext cx="5334000" cy="165296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Tacluso</a:t>
            </a:r>
            <a: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  <a:b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#Thank you Lord </a:t>
            </a:r>
          </a:p>
          <a:p>
            <a:pPr algn="r"/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for this new day!)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defRPr sz="1800">
                <a:solidFill>
                  <a:srgbClr val="000000"/>
                </a:solidFill>
              </a:defRPr>
            </a:pPr>
            <a:endParaRPr lang="en-GB" sz="2700" dirty="0">
              <a:solidFill>
                <a:srgbClr val="04617B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Speech Bubble: Rectangle with Corners Rounded 4">
            <a:extLst>
              <a:ext uri="{FF2B5EF4-FFF2-40B4-BE49-F238E27FC236}">
                <a16:creationId xmlns:a16="http://schemas.microsoft.com/office/drawing/2014/main" id="{63487EAC-793F-2F4F-9461-27EA8FB7917B}"/>
              </a:ext>
            </a:extLst>
          </p:cNvPr>
          <p:cNvSpPr/>
          <p:nvPr/>
        </p:nvSpPr>
        <p:spPr>
          <a:xfrm>
            <a:off x="3367158" y="246853"/>
            <a:ext cx="585061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Gwranewch ar y traciau sain, a chanwch!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to hear the music, and sing along!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338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D12A532-C0C1-334B-8B02-98788F5CD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70" y="0"/>
            <a:ext cx="1761845" cy="178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15 Oct 2020 at 11:40:09" descr="Audio Recording 15 Oct 2020 at 11:40:09">
            <a:hlinkClick r:id="" action="ppaction://media"/>
            <a:extLst>
              <a:ext uri="{FF2B5EF4-FFF2-40B4-BE49-F238E27FC236}">
                <a16:creationId xmlns:a16="http://schemas.microsoft.com/office/drawing/2014/main" id="{EBB55BCC-36EA-6643-AB80-6F91A0EE08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4543" y="2271102"/>
            <a:ext cx="1030035" cy="1030035"/>
          </a:xfrm>
          <a:prstGeom prst="rect">
            <a:avLst/>
          </a:prstGeom>
        </p:spPr>
      </p:pic>
      <p:pic>
        <p:nvPicPr>
          <p:cNvPr id="4" name="Audio Recording 15 Oct 2020 at 11:52:58" descr="Audio Recording 15 Oct 2020 at 11:52:58">
            <a:hlinkClick r:id="" action="ppaction://media"/>
            <a:extLst>
              <a:ext uri="{FF2B5EF4-FFF2-40B4-BE49-F238E27FC236}">
                <a16:creationId xmlns:a16="http://schemas.microsoft.com/office/drawing/2014/main" id="{A9C5DE69-E28F-F74B-BD8A-C13D8B7B5EF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65760" y="2121184"/>
            <a:ext cx="1117273" cy="11172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4C52D3A-565F-9046-8738-FC422F84D704}"/>
              </a:ext>
            </a:extLst>
          </p:cNvPr>
          <p:cNvPicPr/>
          <p:nvPr/>
        </p:nvPicPr>
        <p:blipFill rotWithShape="1">
          <a:blip r:embed="rId9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5226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2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602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621776" y="1436621"/>
            <a:ext cx="5918674" cy="4669034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r>
              <a:rPr lang="en-US" sz="4000" b="1" dirty="0">
                <a:latin typeface="Ink Free" panose="03080402000500000000" pitchFamily="66" charset="0"/>
              </a:rPr>
              <a:t> - </a:t>
            </a:r>
            <a:r>
              <a:rPr lang="en-US" sz="4000" b="1" dirty="0" err="1">
                <a:latin typeface="Ink Free" panose="03080402000500000000" pitchFamily="66" charset="0"/>
              </a:rPr>
              <a:t>atebion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FA01A832-6E1B-654A-BF1D-04E3E9F0172E}"/>
              </a:ext>
            </a:extLst>
          </p:cNvPr>
          <p:cNvSpPr/>
          <p:nvPr/>
        </p:nvSpPr>
        <p:spPr>
          <a:xfrm>
            <a:off x="565417" y="2085825"/>
            <a:ext cx="3227678" cy="2331192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bocs i weld yr atebion.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box to see the answers.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DFB219-5C3F-F04E-84FE-EBB43C212EFB}"/>
              </a:ext>
            </a:extLst>
          </p:cNvPr>
          <p:cNvCxnSpPr>
            <a:cxnSpLocks/>
          </p:cNvCxnSpPr>
          <p:nvPr/>
        </p:nvCxnSpPr>
        <p:spPr>
          <a:xfrm>
            <a:off x="3534820" y="3339428"/>
            <a:ext cx="1086956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01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36483" y="131708"/>
            <a:ext cx="1195551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 dirty="0">
                <a:solidFill>
                  <a:srgbClr val="7030A0"/>
                </a:solidFill>
                <a:latin typeface="Ink Free" panose="03080402000500000000" pitchFamily="66" charset="0"/>
                <a:ea typeface="Times New Roman" panose="02020603050405020304" pitchFamily="18" charset="0"/>
              </a:rPr>
              <a:t>Hoffi</a:t>
            </a:r>
            <a:r>
              <a:rPr lang="cy-GB" sz="4000" b="1" dirty="0">
                <a:latin typeface="Ink Free" panose="03080402000500000000" pitchFamily="66" charset="0"/>
                <a:ea typeface="Times New Roman" panose="02020603050405020304" pitchFamily="18" charset="0"/>
              </a:rPr>
              <a:t> bwyta / yfed / gwylio / darllen / gwneud  … ?</a:t>
            </a:r>
          </a:p>
          <a:p>
            <a:r>
              <a:rPr lang="cy-GB" sz="4000" b="1" dirty="0">
                <a:solidFill>
                  <a:srgbClr val="7030A0"/>
                </a:solidFill>
                <a:latin typeface="Ink Free" panose="03080402000500000000" pitchFamily="66" charset="0"/>
                <a:ea typeface="Times New Roman" panose="02020603050405020304" pitchFamily="18" charset="0"/>
              </a:rPr>
              <a:t>Mwynhau</a:t>
            </a:r>
            <a:r>
              <a:rPr lang="cy-GB" sz="4000" b="1" dirty="0">
                <a:latin typeface="Ink Free" panose="03080402000500000000" pitchFamily="66" charset="0"/>
                <a:ea typeface="Times New Roman" panose="02020603050405020304" pitchFamily="18" charset="0"/>
              </a:rPr>
              <a:t> bwyta / yfed / gwylio / darllen / gwneud  … ?</a:t>
            </a:r>
            <a:endParaRPr lang="en-GB" sz="4000" dirty="0">
              <a:latin typeface="Ink Free" panose="03080402000500000000" pitchFamily="66" charset="0"/>
              <a:ea typeface="Times New Roman" panose="02020603050405020304" pitchFamily="18" charset="0"/>
            </a:endParaRPr>
          </a:p>
          <a:p>
            <a:endParaRPr lang="en-GB" sz="4000" dirty="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/>
        </p:nvGraphicFramePr>
        <p:xfrm>
          <a:off x="41672" y="1556980"/>
          <a:ext cx="12120832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044117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7076715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rydych chi’n </a:t>
                      </a:r>
                      <a:r>
                        <a:rPr lang="cy-GB" sz="2300" dirty="0">
                          <a:solidFill>
                            <a:srgbClr val="7030A0"/>
                          </a:solidFill>
                          <a:effectLst/>
                        </a:rPr>
                        <a:t>hoffi</a:t>
                      </a:r>
                      <a:r>
                        <a:rPr lang="cy-GB" sz="2300" dirty="0">
                          <a:effectLst/>
                        </a:rPr>
                        <a:t>      </a:t>
                      </a:r>
                      <a:r>
                        <a:rPr lang="cy-GB" sz="2300" b="1" dirty="0">
                          <a:effectLst/>
                        </a:rPr>
                        <a:t>f</a:t>
                      </a:r>
                      <a:r>
                        <a:rPr lang="cy-GB" sz="2300" dirty="0">
                          <a:effectLst/>
                        </a:rPr>
                        <a:t>wyta?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 indent="-1371600"/>
                      <a:r>
                        <a:rPr lang="cy-GB" sz="2300" dirty="0">
                          <a:effectLst/>
                        </a:rPr>
                        <a:t>Beth rwyt ti’n </a:t>
                      </a:r>
                      <a:r>
                        <a:rPr lang="cy-GB" sz="2300" dirty="0">
                          <a:solidFill>
                            <a:srgbClr val="7030A0"/>
                          </a:solidFill>
                          <a:effectLst/>
                        </a:rPr>
                        <a:t>mwynhau</a:t>
                      </a:r>
                      <a:r>
                        <a:rPr lang="cy-GB" sz="2300" dirty="0">
                          <a:effectLst/>
                        </a:rPr>
                        <a:t>    yfed?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dd</a:t>
                      </a:r>
                      <a:r>
                        <a:rPr lang="cy-GB" sz="2300" dirty="0">
                          <a:effectLst/>
                        </a:rPr>
                        <a:t>arllen?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Rydw i’n hoffi bwyta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Rydw i’n mwynhau yfed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cadw’n heini.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coginio.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dawnsio.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ffilmiau.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 dirty="0">
                          <a:effectLst/>
                        </a:rPr>
                        <a:t>	</a:t>
                      </a:r>
                      <a:endParaRPr lang="en-GB" sz="2300" dirty="0">
                        <a:effectLst/>
                      </a:endParaRPr>
                    </a:p>
                    <a:p>
                      <a:pPr marL="731520"/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dydych chi ddim yn hoffi fwyta?</a:t>
                      </a:r>
                      <a:endParaRPr lang="en-GB" sz="2300" dirty="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 dirty="0">
                          <a:effectLst/>
                        </a:rPr>
                        <a:t>Beth dwyt ti ddim yn mwynhau yfed?    </a:t>
                      </a:r>
                    </a:p>
                    <a:p>
                      <a:pPr marL="3514725" indent="-3514725" algn="r">
                        <a:tabLst/>
                      </a:pP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3468688" indent="-139700" algn="r">
                        <a:tabLst/>
                      </a:pPr>
                      <a:r>
                        <a:rPr lang="cy-GB" sz="2300" dirty="0">
                          <a:effectLst/>
                        </a:rPr>
                        <a:t>  ddarllen</a:t>
                      </a:r>
                    </a:p>
                    <a:p>
                      <a:pPr marL="3468688" indent="-139700" algn="r">
                        <a:tabLst/>
                      </a:pPr>
                      <a:r>
                        <a:rPr lang="cy-GB" sz="2300" dirty="0">
                          <a:effectLst/>
                        </a:rPr>
                        <a:t>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hoffi (bwyta) salad.</a:t>
                      </a:r>
                      <a:r>
                        <a:rPr lang="en-GB" sz="2300" dirty="0">
                          <a:effectLst/>
                        </a:rPr>
                        <a:t>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mwynhau (yfed) llaeth.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canu.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9312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/>
        </p:nvGraphicFramePr>
        <p:xfrm>
          <a:off x="765467" y="1480077"/>
          <a:ext cx="10833308" cy="5057057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74136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</a:t>
            </a:r>
            <a:r>
              <a:rPr lang="en-US" b="1" dirty="0" err="1">
                <a:latin typeface="Ink Free" panose="03080402000500000000" pitchFamily="66" charset="0"/>
              </a:rPr>
              <a:t>fe</a:t>
            </a:r>
            <a:r>
              <a:rPr lang="en-US" b="1" dirty="0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/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26647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6773" y="-245810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2647887" y="188313"/>
            <a:ext cx="12192000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80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235973" y="1168025"/>
            <a:ext cx="11454581" cy="5531391"/>
          </a:xfrm>
          <a:prstGeom prst="rect">
            <a:avLst/>
          </a:prstGeom>
        </p:spPr>
        <p:txBody>
          <a:bodyPr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chi’n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fwynhau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ctr">
              <a:buNone/>
            </a:pP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-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Wyt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ti’n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2</a:t>
            </a:r>
            <a:r>
              <a:rPr lang="en-US" sz="3500" dirty="0">
                <a:solidFill>
                  <a:srgbClr val="0000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[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enw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person]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...?”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752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295130" y="3575276"/>
            <a:ext cx="1080000" cy="5040000"/>
            <a:chOff x="3320999" y="1651967"/>
            <a:chExt cx="1080000" cy="5040000"/>
          </a:xfrm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48218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49027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467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/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941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2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Freeform: Shape 24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26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8C2EE2-CB2A-A340-9AB2-B8272362B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8903" y="517600"/>
            <a:ext cx="2432648" cy="2743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7874710" y="3429000"/>
            <a:ext cx="2621036" cy="27432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4" name="Speech Bubble: Rectangle with Corners Rounded 4">
            <a:extLst>
              <a:ext uri="{FF2B5EF4-FFF2-40B4-BE49-F238E27FC236}">
                <a16:creationId xmlns:a16="http://schemas.microsoft.com/office/drawing/2014/main" id="{EE8023AC-053B-BD40-AB51-1F6C6DC78BBB}"/>
              </a:ext>
            </a:extLst>
          </p:cNvPr>
          <p:cNvSpPr/>
          <p:nvPr/>
        </p:nvSpPr>
        <p:spPr>
          <a:xfrm>
            <a:off x="438912" y="2434450"/>
            <a:ext cx="5324077" cy="390792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64B41E7-F17E-5441-A2FF-34B4DBDF3FAB}"/>
              </a:ext>
            </a:extLst>
          </p:cNvPr>
          <p:cNvSpPr txBox="1">
            <a:spLocks/>
          </p:cNvSpPr>
          <p:nvPr/>
        </p:nvSpPr>
        <p:spPr>
          <a:xfrm>
            <a:off x="-858674" y="432576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Tocio’r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Tresmaswr</a:t>
            </a:r>
            <a:r>
              <a:rPr lang="en-US" sz="4000" b="1" dirty="0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</a:rPr>
              <a:t>Spot the Intruder!</a:t>
            </a:r>
          </a:p>
        </p:txBody>
      </p:sp>
    </p:spTree>
    <p:extLst>
      <p:ext uri="{BB962C8B-B14F-4D97-AF65-F5344CB8AC3E}">
        <p14:creationId xmlns:p14="http://schemas.microsoft.com/office/powerpoint/2010/main" val="2332278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274574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4926" y="390443"/>
            <a:ext cx="10510020" cy="6077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84485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227455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8721" y="501698"/>
            <a:ext cx="10515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 rydw i’n dod o Glydach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ger Abertawe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 5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cynradd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ydy e hefyd. Mae e’n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ar draws yr ysgol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o gwbl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574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81202" y="4450080"/>
          <a:ext cx="6622554" cy="2197949"/>
        </p:xfrm>
        <a:graphic>
          <a:graphicData uri="http://schemas.openxmlformats.org/drawingml/2006/table">
            <a:tbl>
              <a:tblPr/>
              <a:tblGrid>
                <a:gridCol w="6622554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702" y="4711647"/>
            <a:ext cx="2085602" cy="1886054"/>
          </a:xfrm>
          <a:prstGeom prst="rect">
            <a:avLst/>
          </a:prstGeom>
          <a:noFill/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54983" y="209971"/>
            <a:ext cx="11782321" cy="40934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7237708" y="4606027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16567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dirty="0" err="1">
                <a:latin typeface="Ink Free" panose="03080402000500000000" pitchFamily="66" charset="0"/>
              </a:rPr>
              <a:t>Atebion</a:t>
            </a: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5482" y="1936980"/>
          <a:ext cx="11641035" cy="4614037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77258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2075103" y="1143301"/>
            <a:ext cx="7766936" cy="164630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endParaRPr lang="en-US" sz="6500" b="1" kern="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A026A5-1BCD-D548-B9EC-D12758EBE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283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8AC3-FB66-6E4C-BFB5-21BD2733C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000" y="1600200"/>
            <a:ext cx="2694400" cy="4052200"/>
          </a:xfrm>
        </p:spPr>
        <p:txBody>
          <a:bodyPr/>
          <a:lstStyle/>
          <a:p>
            <a:pPr algn="ctr"/>
            <a:r>
              <a:rPr lang="en-US" sz="3600" b="1" dirty="0">
                <a:latin typeface="American Typewriter" panose="02090604020004020304" pitchFamily="18" charset="77"/>
              </a:rPr>
              <a:t>Beth </a:t>
            </a:r>
            <a:r>
              <a:rPr lang="en-US" sz="3600" b="1" dirty="0" err="1">
                <a:latin typeface="American Typewriter" panose="02090604020004020304" pitchFamily="18" charset="77"/>
              </a:rPr>
              <a:t>ydy’r</a:t>
            </a:r>
            <a:r>
              <a:rPr lang="en-US" sz="3600" b="1" dirty="0">
                <a:latin typeface="American Typewriter" panose="02090604020004020304" pitchFamily="18" charset="77"/>
              </a:rPr>
              <a:t> </a:t>
            </a:r>
            <a:r>
              <a:rPr lang="en-US" sz="3600" b="1" dirty="0" err="1">
                <a:latin typeface="American Typewriter" panose="02090604020004020304" pitchFamily="18" charset="77"/>
              </a:rPr>
              <a:t>termau</a:t>
            </a:r>
            <a:r>
              <a:rPr lang="en-US" sz="3600" b="1" dirty="0">
                <a:latin typeface="American Typewriter" panose="02090604020004020304" pitchFamily="18" charset="77"/>
              </a:rPr>
              <a:t> </a:t>
            </a:r>
            <a:r>
              <a:rPr lang="en-US" sz="3600" b="1" dirty="0" err="1">
                <a:latin typeface="American Typewriter" panose="02090604020004020304" pitchFamily="18" charset="77"/>
              </a:rPr>
              <a:t>Cymraeg</a:t>
            </a:r>
            <a:r>
              <a:rPr lang="en-US" sz="3600" b="1" dirty="0">
                <a:latin typeface="American Typewriter" panose="02090604020004020304" pitchFamily="18" charset="77"/>
              </a:rPr>
              <a:t>?</a:t>
            </a:r>
            <a:br>
              <a:rPr lang="en-US" sz="3600" b="1" dirty="0">
                <a:latin typeface="American Typewriter" panose="02090604020004020304" pitchFamily="18" charset="77"/>
              </a:rPr>
            </a:br>
            <a:br>
              <a:rPr lang="en-US" sz="3600" b="1" dirty="0">
                <a:latin typeface="American Typewriter" panose="02090604020004020304" pitchFamily="18" charset="77"/>
              </a:rPr>
            </a:br>
            <a:r>
              <a:rPr lang="en-US" sz="3600" b="1" dirty="0">
                <a:latin typeface="American Typewriter" panose="02090604020004020304" pitchFamily="18" charset="77"/>
              </a:rPr>
              <a:t>What are the Welsh terms?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79E212-75B2-D542-860E-178D207344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739" t="3264" r="2718" b="9112"/>
          <a:stretch/>
        </p:blipFill>
        <p:spPr>
          <a:xfrm>
            <a:off x="4847042" y="420482"/>
            <a:ext cx="2118360" cy="60170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2EA9F8-6FA1-9A47-ABC7-1AEF3AA8563A}"/>
              </a:ext>
            </a:extLst>
          </p:cNvPr>
          <p:cNvSpPr txBox="1"/>
          <p:nvPr/>
        </p:nvSpPr>
        <p:spPr>
          <a:xfrm>
            <a:off x="7117802" y="420481"/>
            <a:ext cx="4662718" cy="6017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3500" dirty="0"/>
              <a:t>1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2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3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4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5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6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7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1957653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E89608-5B89-644C-9EFB-F5FC42ECC3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21" b="2621"/>
          <a:stretch/>
        </p:blipFill>
        <p:spPr>
          <a:xfrm>
            <a:off x="5511799" y="261848"/>
            <a:ext cx="5511321" cy="601703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635BCF2-A6E9-C94A-998B-65AE25060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000" y="1600200"/>
            <a:ext cx="2694400" cy="4052200"/>
          </a:xfrm>
        </p:spPr>
        <p:txBody>
          <a:bodyPr/>
          <a:lstStyle/>
          <a:p>
            <a:pPr algn="ctr"/>
            <a:r>
              <a:rPr lang="en-US" sz="3200" b="1" dirty="0" err="1">
                <a:latin typeface="American Typewriter" panose="02090604020004020304" pitchFamily="18" charset="77"/>
              </a:rPr>
              <a:t>Dyma</a:t>
            </a:r>
            <a:r>
              <a:rPr lang="en-US" sz="3200" b="1" dirty="0">
                <a:latin typeface="American Typewriter" panose="02090604020004020304" pitchFamily="18" charset="77"/>
              </a:rPr>
              <a:t> </a:t>
            </a:r>
            <a:r>
              <a:rPr lang="en-US" sz="3200" b="1" dirty="0" err="1">
                <a:latin typeface="American Typewriter" panose="02090604020004020304" pitchFamily="18" charset="77"/>
              </a:rPr>
              <a:t>nhw</a:t>
            </a:r>
            <a:r>
              <a:rPr lang="en-US" sz="3200" b="1" dirty="0">
                <a:latin typeface="American Typewriter" panose="02090604020004020304" pitchFamily="18" charset="77"/>
              </a:rPr>
              <a:t>! </a:t>
            </a:r>
            <a:r>
              <a:rPr lang="en-US" sz="3200" b="1" dirty="0" err="1">
                <a:latin typeface="American Typewriter" panose="02090604020004020304" pitchFamily="18" charset="77"/>
              </a:rPr>
              <a:t>Oeddech</a:t>
            </a:r>
            <a:r>
              <a:rPr lang="en-US" sz="3200" b="1" dirty="0">
                <a:latin typeface="American Typewriter" panose="02090604020004020304" pitchFamily="18" charset="77"/>
              </a:rPr>
              <a:t> </a:t>
            </a:r>
            <a:r>
              <a:rPr lang="en-US" sz="3200" b="1" dirty="0" err="1">
                <a:latin typeface="American Typewriter" panose="02090604020004020304" pitchFamily="18" charset="77"/>
              </a:rPr>
              <a:t>chi’n</a:t>
            </a:r>
            <a:r>
              <a:rPr lang="en-US" sz="3200" b="1" dirty="0">
                <a:latin typeface="American Typewriter" panose="02090604020004020304" pitchFamily="18" charset="77"/>
              </a:rPr>
              <a:t> </a:t>
            </a:r>
            <a:r>
              <a:rPr lang="en-US" sz="3200" b="1" dirty="0" err="1">
                <a:latin typeface="American Typewriter" panose="02090604020004020304" pitchFamily="18" charset="77"/>
              </a:rPr>
              <a:t>gywir</a:t>
            </a:r>
            <a:r>
              <a:rPr lang="en-US" sz="3200" b="1" dirty="0">
                <a:latin typeface="American Typewriter" panose="02090604020004020304" pitchFamily="18" charset="77"/>
              </a:rPr>
              <a:t>?</a:t>
            </a:r>
            <a:br>
              <a:rPr lang="en-US" sz="3200" b="1" dirty="0">
                <a:latin typeface="American Typewriter" panose="02090604020004020304" pitchFamily="18" charset="77"/>
              </a:rPr>
            </a:br>
            <a:br>
              <a:rPr lang="en-US" sz="3200" b="1" dirty="0">
                <a:latin typeface="American Typewriter" panose="02090604020004020304" pitchFamily="18" charset="77"/>
              </a:rPr>
            </a:br>
            <a:r>
              <a:rPr lang="en-US" sz="3200" b="1" dirty="0">
                <a:latin typeface="American Typewriter" panose="02090604020004020304" pitchFamily="18" charset="77"/>
              </a:rPr>
              <a:t>Here they are! Were you correct?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C831EB-0CFE-8B4E-AE70-39B787C5E1E8}"/>
              </a:ext>
            </a:extLst>
          </p:cNvPr>
          <p:cNvSpPr txBox="1"/>
          <p:nvPr/>
        </p:nvSpPr>
        <p:spPr>
          <a:xfrm>
            <a:off x="5548082" y="261848"/>
            <a:ext cx="5475038" cy="6017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sz="3500" dirty="0"/>
              <a:t>1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2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3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4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5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6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7</a:t>
            </a:r>
          </a:p>
          <a:p>
            <a:pPr>
              <a:spcBef>
                <a:spcPts val="1800"/>
              </a:spcBef>
            </a:pPr>
            <a:r>
              <a:rPr lang="en-US" sz="35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10509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77215-33CF-084F-8284-EF4036D31B72}"/>
              </a:ext>
            </a:extLst>
          </p:cNvPr>
          <p:cNvSpPr txBox="1">
            <a:spLocks/>
          </p:cNvSpPr>
          <p:nvPr/>
        </p:nvSpPr>
        <p:spPr>
          <a:xfrm>
            <a:off x="317776" y="-69462"/>
            <a:ext cx="11687175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Brawddegau</a:t>
            </a:r>
            <a:r>
              <a:rPr lang="en-US" sz="4000" b="1" dirty="0">
                <a:latin typeface="Ink Free" panose="03080402000500000000" pitchFamily="66" charset="0"/>
              </a:rPr>
              <a:t> a </a:t>
            </a:r>
            <a:r>
              <a:rPr lang="en-US" sz="4000" b="1" dirty="0" err="1">
                <a:latin typeface="Ink Free" panose="03080402000500000000" pitchFamily="66" charset="0"/>
              </a:rPr>
              <a:t>chwestiynau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defnyddiol</a:t>
            </a:r>
            <a:endParaRPr lang="en-US" sz="4000" b="1" dirty="0">
              <a:latin typeface="Ink Free" panose="03080402000500000000" pitchFamily="66" charset="0"/>
            </a:endParaRPr>
          </a:p>
          <a:p>
            <a:pPr algn="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</a:rPr>
              <a:t>Useful sentences and questions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9D2A6C-7CD7-EE43-A57D-ED8AE9D8A3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15" t="29614" r="3310" b="208"/>
          <a:stretch/>
        </p:blipFill>
        <p:spPr>
          <a:xfrm>
            <a:off x="252827" y="1595649"/>
            <a:ext cx="5538748" cy="50762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35C6FC-F23E-6C4A-9A06-ED6F49227F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09" t="50477" r="51508" b="29563"/>
          <a:stretch/>
        </p:blipFill>
        <p:spPr>
          <a:xfrm>
            <a:off x="7246165" y="3337805"/>
            <a:ext cx="2962550" cy="17624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A0F935-71FC-5B41-B888-1F7C31AC2A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2" t="78560" r="73828" b="5114"/>
          <a:stretch/>
        </p:blipFill>
        <p:spPr>
          <a:xfrm>
            <a:off x="8146473" y="5165868"/>
            <a:ext cx="3858478" cy="15581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25D1C8-C584-2C40-A2FB-2BB7A17D4A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741" t="7598" r="1483" b="70960"/>
          <a:stretch/>
        </p:blipFill>
        <p:spPr>
          <a:xfrm>
            <a:off x="6117792" y="1425577"/>
            <a:ext cx="5538748" cy="187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6817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65F55-8A5D-B042-8C79-108D31784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5" y="1334382"/>
            <a:ext cx="5883705" cy="3353996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A4ED7543-A4DC-C94D-8BEF-910FD85B4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0886" y="2665167"/>
            <a:ext cx="7220989" cy="419283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3355A78-E7EA-2F42-B10B-053824AFBA94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D2CDB9-4310-D943-AEE0-9E4B618F88C0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048272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BA4A4C0-FED0-B445-9C4C-5C4545E2B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685" y="141466"/>
            <a:ext cx="9201584" cy="65667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DD587F-3039-844E-B40D-AADD32893DC3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599691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/>
          </p:cNvSpPr>
          <p:nvPr>
            <p:ph type="title"/>
          </p:nvPr>
        </p:nvSpPr>
        <p:spPr>
          <a:xfrm>
            <a:off x="322881" y="1601677"/>
            <a:ext cx="5612405" cy="1652967"/>
          </a:xfrm>
          <a:prstGeom prst="rect">
            <a:avLst/>
          </a:prstGeom>
          <a:solidFill>
            <a:srgbClr val="FFFF00"/>
          </a:solidFill>
        </p:spPr>
        <p:txBody>
          <a:bodyPr/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lang="cy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Bore da ffrindiau!</a:t>
            </a:r>
            <a:b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(#</a:t>
            </a:r>
            <a:r>
              <a:rPr lang="cy-GB"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Skip to my Lou)</a:t>
            </a:r>
            <a:endParaRPr sz="2700" dirty="0">
              <a:solidFill>
                <a:srgbClr val="04617B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7" name="Shape 97"/>
          <p:cNvSpPr>
            <a:spLocks noGrp="1"/>
          </p:cNvSpPr>
          <p:nvPr>
            <p:ph type="body" idx="1"/>
          </p:nvPr>
        </p:nvSpPr>
        <p:spPr>
          <a:xfrm>
            <a:off x="322882" y="3501239"/>
            <a:ext cx="5850610" cy="2833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venir Book" panose="02000503020000020003" pitchFamily="2" charset="0"/>
              </a:rPr>
              <a:t>Bore da, </a:t>
            </a:r>
            <a:r>
              <a:rPr lang="en-US" altLang="en-US" dirty="0" err="1">
                <a:latin typeface="Avenir Book" panose="02000503020000020003" pitchFamily="2" charset="0"/>
              </a:rPr>
              <a:t>ffrindiau</a:t>
            </a:r>
            <a:r>
              <a:rPr lang="en-US" altLang="en-US" dirty="0">
                <a:latin typeface="Avenir Book" panose="02000503020000020003" pitchFamily="2" charset="0"/>
              </a:rPr>
              <a:t>, </a:t>
            </a:r>
            <a:r>
              <a:rPr lang="en-US" altLang="en-US" dirty="0" err="1">
                <a:latin typeface="Avenir Book" panose="02000503020000020003" pitchFamily="2" charset="0"/>
              </a:rPr>
              <a:t>sut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ydych</a:t>
            </a:r>
            <a:r>
              <a:rPr lang="en-US" altLang="en-US" dirty="0">
                <a:latin typeface="Avenir Book" panose="02000503020000020003" pitchFamily="2" charset="0"/>
              </a:rPr>
              <a:t> chi? Bore da, </a:t>
            </a:r>
            <a:r>
              <a:rPr lang="en-US" altLang="en-US" dirty="0" err="1">
                <a:latin typeface="Avenir Book" panose="02000503020000020003" pitchFamily="2" charset="0"/>
              </a:rPr>
              <a:t>ffrindiau</a:t>
            </a:r>
            <a:r>
              <a:rPr lang="en-US" altLang="en-US" dirty="0">
                <a:latin typeface="Avenir Book" panose="02000503020000020003" pitchFamily="2" charset="0"/>
              </a:rPr>
              <a:t>, </a:t>
            </a:r>
            <a:r>
              <a:rPr lang="en-US" altLang="en-US" dirty="0" err="1">
                <a:latin typeface="Avenir Book" panose="02000503020000020003" pitchFamily="2" charset="0"/>
              </a:rPr>
              <a:t>sut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ydych</a:t>
            </a:r>
            <a:r>
              <a:rPr lang="en-US" altLang="en-US" dirty="0">
                <a:latin typeface="Avenir Book" panose="02000503020000020003" pitchFamily="2" charset="0"/>
              </a:rPr>
              <a:t> chi? Bore da, </a:t>
            </a:r>
            <a:r>
              <a:rPr lang="en-US" altLang="en-US" dirty="0" err="1">
                <a:latin typeface="Avenir Book" panose="02000503020000020003" pitchFamily="2" charset="0"/>
              </a:rPr>
              <a:t>ffrindiau</a:t>
            </a:r>
            <a:r>
              <a:rPr lang="en-US" altLang="en-US" dirty="0">
                <a:latin typeface="Avenir Book" panose="02000503020000020003" pitchFamily="2" charset="0"/>
              </a:rPr>
              <a:t>, </a:t>
            </a:r>
            <a:r>
              <a:rPr lang="en-US" altLang="en-US" dirty="0" err="1">
                <a:latin typeface="Avenir Book" panose="02000503020000020003" pitchFamily="2" charset="0"/>
              </a:rPr>
              <a:t>sut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ydych</a:t>
            </a:r>
            <a:r>
              <a:rPr lang="en-US" altLang="en-US" dirty="0">
                <a:latin typeface="Avenir Book" panose="02000503020000020003" pitchFamily="2" charset="0"/>
              </a:rPr>
              <a:t> chi? </a:t>
            </a:r>
            <a:r>
              <a:rPr lang="en-US" altLang="en-US" dirty="0" err="1">
                <a:latin typeface="Avenir Book" panose="02000503020000020003" pitchFamily="2" charset="0"/>
              </a:rPr>
              <a:t>Rydyn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ni’n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dda</a:t>
            </a:r>
            <a:r>
              <a:rPr lang="en-US" altLang="en-US" dirty="0">
                <a:latin typeface="Avenir Book" panose="02000503020000020003" pitchFamily="2" charset="0"/>
              </a:rPr>
              <a:t> </a:t>
            </a:r>
            <a:r>
              <a:rPr lang="en-US" altLang="en-US" dirty="0" err="1">
                <a:latin typeface="Avenir Book" panose="02000503020000020003" pitchFamily="2" charset="0"/>
              </a:rPr>
              <a:t>iawn</a:t>
            </a:r>
            <a:r>
              <a:rPr lang="en-US" altLang="en-US" dirty="0">
                <a:latin typeface="Avenir Book" panose="02000503020000020003" pitchFamily="2" charset="0"/>
              </a:rPr>
              <a:t>, </a:t>
            </a:r>
            <a:r>
              <a:rPr lang="en-US" altLang="en-US" dirty="0" err="1">
                <a:latin typeface="Avenir Book" panose="02000503020000020003" pitchFamily="2" charset="0"/>
              </a:rPr>
              <a:t>diolch</a:t>
            </a:r>
            <a:r>
              <a:rPr lang="en-US" altLang="en-US" dirty="0">
                <a:latin typeface="Avenir Book" panose="02000503020000020003" pitchFamily="2" charset="0"/>
              </a:rPr>
              <a:t>. </a:t>
            </a:r>
          </a:p>
          <a:p>
            <a:pPr marL="0" indent="0">
              <a:buNone/>
              <a:defRPr sz="1800"/>
            </a:pPr>
            <a:endParaRPr dirty="0">
              <a:latin typeface="Avenir Book" panose="02000503020000020003" pitchFamily="2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6643E24-C5DC-7945-AD10-23881A73A261}"/>
              </a:ext>
            </a:extLst>
          </p:cNvPr>
          <p:cNvSpPr txBox="1">
            <a:spLocks/>
          </p:cNvSpPr>
          <p:nvPr/>
        </p:nvSpPr>
        <p:spPr>
          <a:xfrm>
            <a:off x="6720254" y="3429000"/>
            <a:ext cx="5334000" cy="3338073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Dewch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eistedd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ar</a:t>
            </a:r>
            <a:r>
              <a:rPr lang="en-US" dirty="0">
                <a:latin typeface="Avenir Book" panose="02000503020000020003" pitchFamily="2" charset="0"/>
              </a:rPr>
              <a:t> y mat,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Ar</a:t>
            </a:r>
            <a:r>
              <a:rPr lang="en-US" dirty="0">
                <a:latin typeface="Avenir Book" panose="02000503020000020003" pitchFamily="2" charset="0"/>
              </a:rPr>
              <a:t> y mat, </a:t>
            </a:r>
            <a:r>
              <a:rPr lang="en-US" dirty="0" err="1">
                <a:latin typeface="Avenir Book" panose="02000503020000020003" pitchFamily="2" charset="0"/>
              </a:rPr>
              <a:t>ar</a:t>
            </a:r>
            <a:r>
              <a:rPr lang="en-US" dirty="0">
                <a:latin typeface="Avenir Book" panose="02000503020000020003" pitchFamily="2" charset="0"/>
              </a:rPr>
              <a:t> y mat,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Dewch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eistedd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ar</a:t>
            </a:r>
            <a:r>
              <a:rPr lang="en-US" dirty="0">
                <a:latin typeface="Avenir Book" panose="02000503020000020003" pitchFamily="2" charset="0"/>
              </a:rPr>
              <a:t> y mat,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latin typeface="Avenir Book" panose="02000503020000020003" pitchFamily="2" charset="0"/>
              </a:rPr>
              <a:t>I </a:t>
            </a:r>
            <a:r>
              <a:rPr lang="en-US" dirty="0" err="1">
                <a:latin typeface="Avenir Book" panose="02000503020000020003" pitchFamily="2" charset="0"/>
              </a:rPr>
              <a:t>ddweud</a:t>
            </a:r>
            <a:r>
              <a:rPr lang="en-US" dirty="0">
                <a:latin typeface="Avenir Book" panose="02000503020000020003" pitchFamily="2" charset="0"/>
              </a:rPr>
              <a:t> “Bore da!”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venir Book" panose="02000503020000020003" pitchFamily="2" charset="0"/>
              </a:rPr>
              <a:t>(/I </a:t>
            </a:r>
            <a:r>
              <a:rPr lang="en-US" dirty="0" err="1">
                <a:latin typeface="Avenir Book" panose="02000503020000020003" pitchFamily="2" charset="0"/>
              </a:rPr>
              <a:t>ddweud</a:t>
            </a:r>
            <a:r>
              <a:rPr lang="en-US" dirty="0">
                <a:latin typeface="Avenir Book" panose="02000503020000020003" pitchFamily="2" charset="0"/>
              </a:rPr>
              <a:t> “</a:t>
            </a:r>
            <a:r>
              <a:rPr lang="en-US" dirty="0" err="1">
                <a:latin typeface="Avenir Book" panose="02000503020000020003" pitchFamily="2" charset="0"/>
              </a:rPr>
              <a:t>Prynhawn</a:t>
            </a:r>
            <a:r>
              <a:rPr lang="en-US" dirty="0">
                <a:latin typeface="Avenir Book" panose="02000503020000020003" pitchFamily="2" charset="0"/>
              </a:rPr>
              <a:t> da!”)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</p:txBody>
      </p:sp>
      <p:sp>
        <p:nvSpPr>
          <p:cNvPr id="12" name="Shape 96">
            <a:extLst>
              <a:ext uri="{FF2B5EF4-FFF2-40B4-BE49-F238E27FC236}">
                <a16:creationId xmlns:a16="http://schemas.microsoft.com/office/drawing/2014/main" id="{7B54558C-B8D2-9648-95BE-B895B57A1CE7}"/>
              </a:ext>
            </a:extLst>
          </p:cNvPr>
          <p:cNvSpPr txBox="1">
            <a:spLocks/>
          </p:cNvSpPr>
          <p:nvPr/>
        </p:nvSpPr>
        <p:spPr>
          <a:xfrm>
            <a:off x="6504123" y="1636447"/>
            <a:ext cx="5334000" cy="1652967"/>
          </a:xfrm>
          <a:prstGeom prst="rect">
            <a:avLst/>
          </a:prstGeom>
          <a:solidFill>
            <a:srgbClr val="7030A0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Dewch</a:t>
            </a:r>
            <a:r>
              <a:rPr lang="en-GB" sz="32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eistedd</a:t>
            </a:r>
            <a:r>
              <a:rPr lang="en-GB" sz="32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GB" sz="32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mat</a:t>
            </a:r>
          </a:p>
          <a:p>
            <a:pPr algn="ctr"/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#London Bridge </a:t>
            </a:r>
          </a:p>
          <a:p>
            <a:pPr algn="ctr"/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is falling down)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defRPr sz="1800">
                <a:solidFill>
                  <a:srgbClr val="000000"/>
                </a:solidFill>
              </a:defRPr>
            </a:pPr>
            <a:endParaRPr lang="en-GB" sz="2700" dirty="0">
              <a:solidFill>
                <a:srgbClr val="04617B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Speech Bubble: Rectangle with Corners Rounded 4">
            <a:extLst>
              <a:ext uri="{FF2B5EF4-FFF2-40B4-BE49-F238E27FC236}">
                <a16:creationId xmlns:a16="http://schemas.microsoft.com/office/drawing/2014/main" id="{63487EAC-793F-2F4F-9461-27EA8FB7917B}"/>
              </a:ext>
            </a:extLst>
          </p:cNvPr>
          <p:cNvSpPr/>
          <p:nvPr/>
        </p:nvSpPr>
        <p:spPr>
          <a:xfrm>
            <a:off x="3367158" y="246853"/>
            <a:ext cx="585061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Gwranewch ar y traciau sain, a chanwch!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to hear the music, and sing along!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338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D12A532-C0C1-334B-8B02-98788F5CD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70" y="0"/>
            <a:ext cx="1761845" cy="178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4C52D3A-565F-9046-8738-FC422F84D704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9" name="Picture 5" descr="page6image64768832">
            <a:extLst>
              <a:ext uri="{FF2B5EF4-FFF2-40B4-BE49-F238E27FC236}">
                <a16:creationId xmlns:a16="http://schemas.microsoft.com/office/drawing/2014/main" id="{DF7807F9-0185-1E4E-966B-C6059B8E2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574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 descr="page6image64768832">
            <a:extLst>
              <a:ext uri="{FF2B5EF4-FFF2-40B4-BE49-F238E27FC236}">
                <a16:creationId xmlns:a16="http://schemas.microsoft.com/office/drawing/2014/main" id="{656C6512-DD9E-1041-B036-000D541D0B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574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page6image64768832">
            <a:extLst>
              <a:ext uri="{FF2B5EF4-FFF2-40B4-BE49-F238E27FC236}">
                <a16:creationId xmlns:a16="http://schemas.microsoft.com/office/drawing/2014/main" id="{A69236A8-64DD-0444-B2A3-638FA6600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574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00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2514</Words>
  <Application>Microsoft Macintosh PowerPoint</Application>
  <PresentationFormat>Widescreen</PresentationFormat>
  <Paragraphs>365</Paragraphs>
  <Slides>29</Slides>
  <Notes>9</Notes>
  <HiddenSlides>0</HiddenSlides>
  <MMClips>10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45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Comic Sans MS</vt:lpstr>
      <vt:lpstr>Ink Free</vt:lpstr>
      <vt:lpstr>Times New Roman</vt:lpstr>
      <vt:lpstr>Tw Cen MT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Dw i’n hoffi….! (#She’ll be coming           round the mountain)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Beth ydy’r termau Cymraeg?  What are the Welsh terms?</vt:lpstr>
      <vt:lpstr>Dyma nhw! Oeddech chi’n gywir?  Here they are! Were you correct?</vt:lpstr>
      <vt:lpstr>PowerPoint Presentation</vt:lpstr>
      <vt:lpstr>PowerPoint Presentation</vt:lpstr>
      <vt:lpstr>PowerPoint Presentation</vt:lpstr>
      <vt:lpstr>Bore da ffrindiau! (#Skip to my Lou)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15</cp:revision>
  <dcterms:created xsi:type="dcterms:W3CDTF">2020-10-16T10:30:34Z</dcterms:created>
  <dcterms:modified xsi:type="dcterms:W3CDTF">2020-11-03T10:46:49Z</dcterms:modified>
</cp:coreProperties>
</file>