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slideLayouts/slideLayout5.xml" ContentType="application/vnd.openxmlformats-officedocument.presentationml.slideLayout+xml"/>
  <Override PartName="/ppt/theme/theme3.xml" ContentType="application/vnd.openxmlformats-officedocument.theme+xml"/>
  <Override PartName="/ppt/slideLayouts/slideLayout6.xml" ContentType="application/vnd.openxmlformats-officedocument.presentationml.slideLayout+xml"/>
  <Override PartName="/ppt/theme/theme4.xml" ContentType="application/vnd.openxmlformats-officedocument.theme+xml"/>
  <Override PartName="/ppt/slideLayouts/slideLayout7.xml" ContentType="application/vnd.openxmlformats-officedocument.presentationml.slideLayout+xml"/>
  <Override PartName="/ppt/theme/theme5.xml" ContentType="application/vnd.openxmlformats-officedocument.theme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6.xml" ContentType="application/vnd.openxmlformats-officedocument.theme+xml"/>
  <Override PartName="/ppt/theme/theme7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6" r:id="rId4"/>
    <p:sldMasterId id="2147483678" r:id="rId5"/>
    <p:sldMasterId id="2147483680" r:id="rId6"/>
    <p:sldMasterId id="2147483682" r:id="rId7"/>
    <p:sldMasterId id="2147483686" r:id="rId8"/>
    <p:sldMasterId id="2147483701" r:id="rId9"/>
  </p:sldMasterIdLst>
  <p:notesMasterIdLst>
    <p:notesMasterId r:id="rId33"/>
  </p:notesMasterIdLst>
  <p:sldIdLst>
    <p:sldId id="409" r:id="rId10"/>
    <p:sldId id="412" r:id="rId11"/>
    <p:sldId id="262" r:id="rId12"/>
    <p:sldId id="411" r:id="rId13"/>
    <p:sldId id="441" r:id="rId14"/>
    <p:sldId id="312" r:id="rId15"/>
    <p:sldId id="413" r:id="rId16"/>
    <p:sldId id="433" r:id="rId17"/>
    <p:sldId id="425" r:id="rId18"/>
    <p:sldId id="426" r:id="rId19"/>
    <p:sldId id="428" r:id="rId20"/>
    <p:sldId id="431" r:id="rId21"/>
    <p:sldId id="434" r:id="rId22"/>
    <p:sldId id="435" r:id="rId23"/>
    <p:sldId id="436" r:id="rId24"/>
    <p:sldId id="437" r:id="rId25"/>
    <p:sldId id="414" r:id="rId26"/>
    <p:sldId id="555" r:id="rId27"/>
    <p:sldId id="417" r:id="rId28"/>
    <p:sldId id="423" r:id="rId29"/>
    <p:sldId id="307" r:id="rId30"/>
    <p:sldId id="550" r:id="rId31"/>
    <p:sldId id="405" r:id="rId3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8FD4443E-F989-4FC4-A0C8-D5A2AF1F390B}" styleName="Dark Style 1 - Accent 5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wholeTbl>
    <a:band1H>
      <a:tcStyle>
        <a:tcBdr/>
        <a:fill>
          <a:solidFill>
            <a:schemeClr val="accent5">
              <a:shade val="60000"/>
            </a:schemeClr>
          </a:solidFill>
        </a:fill>
      </a:tcStyle>
    </a:band1H>
    <a:band1V>
      <a:tcStyle>
        <a:tcBdr/>
        <a:fill>
          <a:solidFill>
            <a:schemeClr val="accent5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5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5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5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003" autoAdjust="0"/>
    <p:restoredTop sz="59443" autoAdjust="0"/>
  </p:normalViewPr>
  <p:slideViewPr>
    <p:cSldViewPr snapToGrid="0">
      <p:cViewPr varScale="1">
        <p:scale>
          <a:sx n="65" d="100"/>
          <a:sy n="65" d="100"/>
        </p:scale>
        <p:origin x="2178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4.xml"/><Relationship Id="rId18" Type="http://schemas.openxmlformats.org/officeDocument/2006/relationships/slide" Target="slides/slide9.xml"/><Relationship Id="rId26" Type="http://schemas.openxmlformats.org/officeDocument/2006/relationships/slide" Target="slides/slide17.xml"/><Relationship Id="rId21" Type="http://schemas.openxmlformats.org/officeDocument/2006/relationships/slide" Target="slides/slide12.xml"/><Relationship Id="rId34" Type="http://schemas.openxmlformats.org/officeDocument/2006/relationships/presProps" Target="presProps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3.xml"/><Relationship Id="rId17" Type="http://schemas.openxmlformats.org/officeDocument/2006/relationships/slide" Target="slides/slide8.xml"/><Relationship Id="rId25" Type="http://schemas.openxmlformats.org/officeDocument/2006/relationships/slide" Target="slides/slide16.xml"/><Relationship Id="rId33" Type="http://schemas.openxmlformats.org/officeDocument/2006/relationships/notesMaster" Target="notesMasters/notesMaster1.xml"/><Relationship Id="rId38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slide" Target="slides/slide7.xml"/><Relationship Id="rId20" Type="http://schemas.openxmlformats.org/officeDocument/2006/relationships/slide" Target="slides/slide11.xml"/><Relationship Id="rId29" Type="http://schemas.openxmlformats.org/officeDocument/2006/relationships/slide" Target="slides/slide20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2.xml"/><Relationship Id="rId24" Type="http://schemas.openxmlformats.org/officeDocument/2006/relationships/slide" Target="slides/slide15.xml"/><Relationship Id="rId32" Type="http://schemas.openxmlformats.org/officeDocument/2006/relationships/slide" Target="slides/slide23.xml"/><Relationship Id="rId37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6.xml"/><Relationship Id="rId23" Type="http://schemas.openxmlformats.org/officeDocument/2006/relationships/slide" Target="slides/slide14.xml"/><Relationship Id="rId28" Type="http://schemas.openxmlformats.org/officeDocument/2006/relationships/slide" Target="slides/slide19.xml"/><Relationship Id="rId36" Type="http://schemas.openxmlformats.org/officeDocument/2006/relationships/theme" Target="theme/theme1.xml"/><Relationship Id="rId10" Type="http://schemas.openxmlformats.org/officeDocument/2006/relationships/slide" Target="slides/slide1.xml"/><Relationship Id="rId19" Type="http://schemas.openxmlformats.org/officeDocument/2006/relationships/slide" Target="slides/slide10.xml"/><Relationship Id="rId31" Type="http://schemas.openxmlformats.org/officeDocument/2006/relationships/slide" Target="slides/slide22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5.xml"/><Relationship Id="rId22" Type="http://schemas.openxmlformats.org/officeDocument/2006/relationships/slide" Target="slides/slide13.xml"/><Relationship Id="rId27" Type="http://schemas.openxmlformats.org/officeDocument/2006/relationships/slide" Target="slides/slide18.xml"/><Relationship Id="rId30" Type="http://schemas.openxmlformats.org/officeDocument/2006/relationships/slide" Target="slides/slide21.xml"/><Relationship Id="rId35" Type="http://schemas.openxmlformats.org/officeDocument/2006/relationships/viewProps" Target="viewProps.xml"/><Relationship Id="rId8" Type="http://schemas.openxmlformats.org/officeDocument/2006/relationships/slideMaster" Target="slideMasters/slideMaster5.xml"/><Relationship Id="rId3" Type="http://schemas.openxmlformats.org/officeDocument/2006/relationships/customXml" Target="../customXml/item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Nitheesh Kaliyamurthy" userId="2821ebda-f4ac-4963-9a4e-a836dfc45829" providerId="ADAL" clId="{3703BDE3-1F41-46C4-A04F-68860A308E7A}"/>
    <pc:docChg chg="modSld">
      <pc:chgData name="Nitheesh Kaliyamurthy" userId="2821ebda-f4ac-4963-9a4e-a836dfc45829" providerId="ADAL" clId="{3703BDE3-1F41-46C4-A04F-68860A308E7A}" dt="2024-02-05T09:31:20.789" v="2" actId="6549"/>
      <pc:docMkLst>
        <pc:docMk/>
      </pc:docMkLst>
      <pc:sldChg chg="modNotesTx">
        <pc:chgData name="Nitheesh Kaliyamurthy" userId="2821ebda-f4ac-4963-9a4e-a836dfc45829" providerId="ADAL" clId="{3703BDE3-1F41-46C4-A04F-68860A308E7A}" dt="2024-02-05T09:31:18.231" v="1" actId="20577"/>
        <pc:sldMkLst>
          <pc:docMk/>
          <pc:sldMk cId="840170834" sldId="405"/>
        </pc:sldMkLst>
      </pc:sldChg>
      <pc:sldChg chg="modNotesTx">
        <pc:chgData name="Nitheesh Kaliyamurthy" userId="2821ebda-f4ac-4963-9a4e-a836dfc45829" providerId="ADAL" clId="{3703BDE3-1F41-46C4-A04F-68860A308E7A}" dt="2024-02-05T09:31:20.789" v="2" actId="6549"/>
        <pc:sldMkLst>
          <pc:docMk/>
          <pc:sldMk cId="4172233181" sldId="550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61D25BA-BC0B-4BCE-8F5B-DB902A0C47E0}" type="datetimeFigureOut">
              <a:rPr lang="en-GB" smtClean="0"/>
              <a:t>05/02/2024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FD43D11-169C-403B-AE90-DBA81AF33F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77372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FD43D11-169C-403B-AE90-DBA81AF33F77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707440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FD43D11-169C-403B-AE90-DBA81AF33F77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372859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FD43D11-169C-403B-AE90-DBA81AF33F77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332106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FD43D11-169C-403B-AE90-DBA81AF33F77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164576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FD43D11-169C-403B-AE90-DBA81AF33F77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673197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E4D72D-6A46-4192-8400-B72158011827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037761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E4D72D-6A46-4192-8400-B72158011827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49138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FD43D11-169C-403B-AE90-DBA81AF33F77}" type="slidenum">
              <a:rPr lang="en-GB" smtClean="0"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419262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FD43D11-169C-403B-AE90-DBA81AF33F77}" type="slidenum">
              <a:rPr lang="en-GB" smtClean="0"/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72802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232359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594AE048-867B-9A4B-9A50-CA9AED7B45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4F9D5FEE-F4AC-D64A-9EE2-89DD7CCAA6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70406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Multi_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632885" y="1797052"/>
            <a:ext cx="11040076" cy="4098595"/>
          </a:xfrm>
          <a:prstGeom prst="rect">
            <a:avLst/>
          </a:prstGeom>
        </p:spPr>
        <p:txBody>
          <a:bodyPr lIns="91420" tIns="45710" rIns="91420" bIns="45710">
            <a:noAutofit/>
          </a:bodyPr>
          <a:lstStyle>
            <a:lvl1pPr marL="285690" marR="0" indent="-285690" algn="ctr" defTabSz="457105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 sz="2000" b="0" i="0" baseline="0">
                <a:solidFill>
                  <a:schemeClr val="bg1"/>
                </a:solidFill>
                <a:latin typeface="+mn-lt"/>
                <a:cs typeface="CiscoSans ExtraLigh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itle Placeholder 5"/>
          <p:cNvSpPr>
            <a:spLocks noGrp="1"/>
          </p:cNvSpPr>
          <p:nvPr>
            <p:ph type="title"/>
          </p:nvPr>
        </p:nvSpPr>
        <p:spPr bwMode="auto">
          <a:xfrm>
            <a:off x="583688" y="455085"/>
            <a:ext cx="11127317" cy="9757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rgbClr val="004C69"/>
                </a:solidFill>
              </a:defRPr>
            </a:lvl1pPr>
          </a:lstStyle>
          <a:p>
            <a:pPr lvl="0"/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97117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05/02/2024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26878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F497BB8-93F1-3841-8173-4DF1241A59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1F42012-9474-4F46-BD54-028036C91EB5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7026111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5363690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BAABAF2-22C1-AC4B-8333-FD1A2385CB9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BDBEAAAA-701D-1142-BD3E-4627645949BB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7026111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8795679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751805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2/5/2024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133139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05/02/2024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84551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2/5/2024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128271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2/5/2024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6009272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2/5/2024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8997533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2/5/2024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7939639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2/5/2024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258908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2/5/2024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5791178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2/5/2024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3148772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2/5/2024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6041248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2/5/2024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6164235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Multi_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632885" y="1797052"/>
            <a:ext cx="11040076" cy="4098595"/>
          </a:xfrm>
          <a:prstGeom prst="rect">
            <a:avLst/>
          </a:prstGeom>
        </p:spPr>
        <p:txBody>
          <a:bodyPr lIns="91420" tIns="45710" rIns="91420" bIns="45710">
            <a:noAutofit/>
          </a:bodyPr>
          <a:lstStyle>
            <a:lvl1pPr marL="285690" marR="0" indent="-285690" algn="ctr" defTabSz="457105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 sz="2000" b="0" i="0" baseline="0">
                <a:solidFill>
                  <a:schemeClr val="bg1"/>
                </a:solidFill>
                <a:latin typeface="+mn-lt"/>
                <a:cs typeface="CiscoSans ExtraLigh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itle Placeholder 5"/>
          <p:cNvSpPr>
            <a:spLocks noGrp="1"/>
          </p:cNvSpPr>
          <p:nvPr>
            <p:ph type="title"/>
          </p:nvPr>
        </p:nvSpPr>
        <p:spPr bwMode="auto">
          <a:xfrm>
            <a:off x="583688" y="455085"/>
            <a:ext cx="11127317" cy="9757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rgbClr val="004C69"/>
                </a:solidFill>
              </a:defRPr>
            </a:lvl1pPr>
          </a:lstStyle>
          <a:p>
            <a:pPr lvl="0"/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578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5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6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7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5.xml"/><Relationship Id="rId13" Type="http://schemas.openxmlformats.org/officeDocument/2006/relationships/theme" Target="../theme/theme6.xml"/><Relationship Id="rId3" Type="http://schemas.openxmlformats.org/officeDocument/2006/relationships/slideLayout" Target="../slideLayouts/slideLayout10.xml"/><Relationship Id="rId7" Type="http://schemas.openxmlformats.org/officeDocument/2006/relationships/slideLayout" Target="../slideLayouts/slideLayout14.xml"/><Relationship Id="rId12" Type="http://schemas.openxmlformats.org/officeDocument/2006/relationships/slideLayout" Target="../slideLayouts/slideLayout19.xml"/><Relationship Id="rId2" Type="http://schemas.openxmlformats.org/officeDocument/2006/relationships/slideLayout" Target="../slideLayouts/slideLayout9.xml"/><Relationship Id="rId1" Type="http://schemas.openxmlformats.org/officeDocument/2006/relationships/slideLayout" Target="../slideLayouts/slideLayout8.xml"/><Relationship Id="rId6" Type="http://schemas.openxmlformats.org/officeDocument/2006/relationships/slideLayout" Target="../slideLayouts/slideLayout13.xml"/><Relationship Id="rId11" Type="http://schemas.openxmlformats.org/officeDocument/2006/relationships/slideLayout" Target="../slideLayouts/slideLayout18.xml"/><Relationship Id="rId5" Type="http://schemas.openxmlformats.org/officeDocument/2006/relationships/slideLayout" Target="../slideLayouts/slideLayout12.xml"/><Relationship Id="rId10" Type="http://schemas.openxmlformats.org/officeDocument/2006/relationships/slideLayout" Target="../slideLayouts/slideLayout17.xml"/><Relationship Id="rId4" Type="http://schemas.openxmlformats.org/officeDocument/2006/relationships/slideLayout" Target="../slideLayouts/slideLayout11.xml"/><Relationship Id="rId9" Type="http://schemas.openxmlformats.org/officeDocument/2006/relationships/slideLayout" Target="../slideLayouts/slideLayout16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F0FD76DA-018B-3547-8990-82DB73013FC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78139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&#10;&#10;Description automatically generated with medium confidence">
            <a:extLst>
              <a:ext uri="{FF2B5EF4-FFF2-40B4-BE49-F238E27FC236}">
                <a16:creationId xmlns:a16="http://schemas.microsoft.com/office/drawing/2014/main" id="{4939C035-3B3A-3141-87AF-3CED54A86634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9291BCB-9C09-E24A-899A-13554DBEFA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273185-EDC6-2448-AE66-1EE933FA5C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89056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4" r:id="rId2"/>
    <p:sldLayoutId id="2147483685" r:id="rId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DBBAB934-017A-D042-9617-3501BD1449E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12111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21812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251BAB70-5F78-8E45-BF3D-7FB372DD419C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5E0E4F28-8131-874E-B467-742C87EEE44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3931682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CB22E8A-2C50-AF4C-A53B-9FE993FD64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458BCFA-3574-8B4C-9AEE-81F9601D686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EEB10D2-CA13-2643-B658-FFD9F6492BD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540C29-F910-6D43-9045-53D256484F6D}" type="datetimeFigureOut">
              <a:rPr lang="en-US" smtClean="0"/>
              <a:t>2/5/2024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DF4703-3493-3B42-BBD9-E9BB85FDC83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CB9E5F2-30AB-A84C-8130-66352CCDFF2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F188F3-1707-3C44-A904-58D86E3FE638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Picture 7" descr="A blue background with white text&#10;&#10;Description automatically generated with low confidence">
            <a:extLst>
              <a:ext uri="{FF2B5EF4-FFF2-40B4-BE49-F238E27FC236}">
                <a16:creationId xmlns:a16="http://schemas.microsoft.com/office/drawing/2014/main" id="{23F07876-793F-CDFC-420F-0A455F595FBB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71723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 dirty="0"/>
              <a:t>2/5/2024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  <p:pic>
        <p:nvPicPr>
          <p:cNvPr id="7" name="Picture 6" descr="Graphical user interface&#10;&#10;Description automatically generated with medium confidence">
            <a:extLst>
              <a:ext uri="{FF2B5EF4-FFF2-40B4-BE49-F238E27FC236}">
                <a16:creationId xmlns:a16="http://schemas.microsoft.com/office/drawing/2014/main" id="{CB0EB6F8-EC51-F74F-782F-F97F59DC84E1}"/>
              </a:ext>
            </a:extLst>
          </p:cNvPr>
          <p:cNvPicPr>
            <a:picLocks noChangeAspect="1"/>
          </p:cNvPicPr>
          <p:nvPr userDrawn="1"/>
        </p:nvPicPr>
        <p:blipFill>
          <a:blip r:embed="rId1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78491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2" r:id="rId1"/>
    <p:sldLayoutId id="2147483703" r:id="rId2"/>
    <p:sldLayoutId id="2147483704" r:id="rId3"/>
    <p:sldLayoutId id="2147483705" r:id="rId4"/>
    <p:sldLayoutId id="2147483706" r:id="rId5"/>
    <p:sldLayoutId id="2147483707" r:id="rId6"/>
    <p:sldLayoutId id="2147483708" r:id="rId7"/>
    <p:sldLayoutId id="2147483709" r:id="rId8"/>
    <p:sldLayoutId id="2147483710" r:id="rId9"/>
    <p:sldLayoutId id="2147483711" r:id="rId10"/>
    <p:sldLayoutId id="2147483712" r:id="rId11"/>
    <p:sldLayoutId id="2147483713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9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10" Type="http://schemas.openxmlformats.org/officeDocument/2006/relationships/image" Target="../media/image7.png"/><Relationship Id="rId4" Type="http://schemas.openxmlformats.org/officeDocument/2006/relationships/image" Target="../media/image10.png"/><Relationship Id="rId9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9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9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9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7" Type="http://schemas.openxmlformats.org/officeDocument/2006/relationships/image" Target="../media/image24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13" Type="http://schemas.openxmlformats.org/officeDocument/2006/relationships/oleObject" Target="../embeddings/oleObject2.bin"/><Relationship Id="rId3" Type="http://schemas.openxmlformats.org/officeDocument/2006/relationships/image" Target="../media/image26.png"/><Relationship Id="rId7" Type="http://schemas.openxmlformats.org/officeDocument/2006/relationships/image" Target="../media/image30.png"/><Relationship Id="rId12" Type="http://schemas.openxmlformats.org/officeDocument/2006/relationships/image" Target="../media/image34.png"/><Relationship Id="rId17" Type="http://schemas.openxmlformats.org/officeDocument/2006/relationships/image" Target="../media/image37.png"/><Relationship Id="rId2" Type="http://schemas.openxmlformats.org/officeDocument/2006/relationships/image" Target="../media/image25.png"/><Relationship Id="rId16" Type="http://schemas.openxmlformats.org/officeDocument/2006/relationships/image" Target="../media/image36.png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29.png"/><Relationship Id="rId11" Type="http://schemas.openxmlformats.org/officeDocument/2006/relationships/image" Target="../media/image33.emf"/><Relationship Id="rId5" Type="http://schemas.openxmlformats.org/officeDocument/2006/relationships/image" Target="../media/image28.png"/><Relationship Id="rId15" Type="http://schemas.openxmlformats.org/officeDocument/2006/relationships/oleObject" Target="../embeddings/oleObject3.bin"/><Relationship Id="rId10" Type="http://schemas.openxmlformats.org/officeDocument/2006/relationships/oleObject" Target="../embeddings/oleObject1.bin"/><Relationship Id="rId4" Type="http://schemas.openxmlformats.org/officeDocument/2006/relationships/image" Target="../media/image27.png"/><Relationship Id="rId9" Type="http://schemas.openxmlformats.org/officeDocument/2006/relationships/image" Target="../media/image32.png"/><Relationship Id="rId14" Type="http://schemas.openxmlformats.org/officeDocument/2006/relationships/image" Target="../media/image35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hyperlink" Target="https://docs.microsoft.com/en-us/virtualization/hyper-v-on-windows/quick-start/quick-create-virtual-machine" TargetMode="External"/><Relationship Id="rId3" Type="http://schemas.openxmlformats.org/officeDocument/2006/relationships/image" Target="../media/image38.jpg"/><Relationship Id="rId7" Type="http://schemas.openxmlformats.org/officeDocument/2006/relationships/hyperlink" Target="https://docs.microsoft.com/en-us/virtualization/hyper-v-on-windows/quick-start/enable-hyper-v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9.xml"/><Relationship Id="rId6" Type="http://schemas.openxmlformats.org/officeDocument/2006/relationships/hyperlink" Target="https://docs.microsoft.com/en-us/virtualization/hyper-v-on-windows/reference/hyper-v-requirements" TargetMode="External"/><Relationship Id="rId5" Type="http://schemas.openxmlformats.org/officeDocument/2006/relationships/hyperlink" Target="https://docs.microsoft.com/en-us/virtualization/hyper-v-on-windows/about/" TargetMode="External"/><Relationship Id="rId10" Type="http://schemas.openxmlformats.org/officeDocument/2006/relationships/hyperlink" Target="https://www.apricorn.com/upgrades/ezgig" TargetMode="External"/><Relationship Id="rId4" Type="http://schemas.openxmlformats.org/officeDocument/2006/relationships/hyperlink" Target="https://www.geeksforgeeks.org/difference-between-full-virtualization-and-paravirtualization/" TargetMode="External"/><Relationship Id="rId9" Type="http://schemas.openxmlformats.org/officeDocument/2006/relationships/hyperlink" Target="https://docs.microsoft.com/en-us/sysinternals/downloads/disk2vhd" TargetMode="Externa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950667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2">
            <a:extLst>
              <a:ext uri="{FF2B5EF4-FFF2-40B4-BE49-F238E27FC236}">
                <a16:creationId xmlns:a16="http://schemas.microsoft.com/office/drawing/2014/main" id="{900AF725-3D2D-ECE6-C0E6-5BE3FDA8EF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68557" y="1138036"/>
            <a:ext cx="5444382" cy="140247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3200" b="1">
                <a:solidFill>
                  <a:schemeClr val="tx1"/>
                </a:solidFill>
              </a:rPr>
              <a:t>Today’s Discussion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C48FEEA4-FF41-3951-6FCB-EEFD482C3B6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9063" r="1" b="1"/>
          <a:stretch/>
        </p:blipFill>
        <p:spPr>
          <a:xfrm>
            <a:off x="-1" y="10"/>
            <a:ext cx="5151179" cy="6857990"/>
          </a:xfrm>
          <a:prstGeom prst="rect">
            <a:avLst/>
          </a:prstGeom>
        </p:spPr>
      </p:pic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1503BFE4-729B-D9D0-C17B-501E6AF112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971697" y="871146"/>
            <a:ext cx="736939" cy="0"/>
          </a:xfrm>
          <a:prstGeom prst="line">
            <a:avLst/>
          </a:prstGeom>
          <a:ln w="571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>
            <a:extLst>
              <a:ext uri="{FF2B5EF4-FFF2-40B4-BE49-F238E27FC236}">
                <a16:creationId xmlns:a16="http://schemas.microsoft.com/office/drawing/2014/main" id="{0E5ABF78-4832-15C0-608D-75C50317CFC7}"/>
              </a:ext>
            </a:extLst>
          </p:cNvPr>
          <p:cNvSpPr txBox="1"/>
          <p:nvPr/>
        </p:nvSpPr>
        <p:spPr>
          <a:xfrm>
            <a:off x="5868557" y="2160491"/>
            <a:ext cx="5444382" cy="253701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>
              <a:lnSpc>
                <a:spcPct val="90000"/>
              </a:lnSpc>
              <a:spcBef>
                <a:spcPts val="0"/>
              </a:spcBef>
              <a:spcAft>
                <a:spcPts val="600"/>
              </a:spcAft>
            </a:pPr>
            <a:r>
              <a:rPr lang="en-US" sz="2000" i="1" dirty="0"/>
              <a:t>We will</a:t>
            </a:r>
          </a:p>
          <a:p>
            <a:pPr marL="0" lvl="1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i="1" dirty="0"/>
              <a:t>Understand the Active Directory Infrastructure</a:t>
            </a:r>
          </a:p>
          <a:p>
            <a:pPr marL="0" lvl="1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i="1" dirty="0"/>
              <a:t>Understand DHCP</a:t>
            </a:r>
          </a:p>
          <a:p>
            <a:pPr marL="0" lvl="1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i="1" dirty="0"/>
              <a:t>Understand the DNS</a:t>
            </a:r>
          </a:p>
          <a:p>
            <a:pPr marL="0" lvl="1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i="1" dirty="0"/>
              <a:t>Understand OUs and Containers</a:t>
            </a:r>
          </a:p>
          <a:p>
            <a:pPr marL="0" lvl="1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i="1" dirty="0"/>
              <a:t>Understand Accounts and Groups</a:t>
            </a:r>
          </a:p>
        </p:txBody>
      </p:sp>
    </p:spTree>
    <p:extLst>
      <p:ext uri="{BB962C8B-B14F-4D97-AF65-F5344CB8AC3E}">
        <p14:creationId xmlns:p14="http://schemas.microsoft.com/office/powerpoint/2010/main" val="1693028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20520" cy="583962"/>
          </a:xfrm>
        </p:spPr>
        <p:txBody>
          <a:bodyPr>
            <a:noAutofit/>
          </a:bodyPr>
          <a:lstStyle/>
          <a:p>
            <a:r>
              <a:rPr lang="en-US" sz="3200" dirty="0">
                <a:solidFill>
                  <a:schemeClr val="accent1">
                    <a:lumMod val="50000"/>
                  </a:schemeClr>
                </a:solidFill>
              </a:rPr>
              <a:t>I – Active Directory: Introduction</a:t>
            </a:r>
            <a:endParaRPr lang="en-GB" sz="32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8246" y="801891"/>
            <a:ext cx="10972800" cy="3367169"/>
          </a:xfrm>
        </p:spPr>
        <p:txBody>
          <a:bodyPr>
            <a:noAutofit/>
          </a:bodyPr>
          <a:lstStyle/>
          <a:p>
            <a:pPr marL="433387" lvl="1" indent="-342900" algn="just">
              <a:buFont typeface="Courier New" panose="02070309020205020404" pitchFamily="49" charset="0"/>
              <a:buChar char="o"/>
            </a:pPr>
            <a:r>
              <a:rPr lang="en-GB" sz="2000" dirty="0"/>
              <a:t>A collection of </a:t>
            </a:r>
            <a:r>
              <a:rPr lang="en-GB" sz="2000" b="1" dirty="0"/>
              <a:t>one of  more services </a:t>
            </a:r>
            <a:r>
              <a:rPr lang="en-GB" sz="2000" dirty="0"/>
              <a:t>including Server Roles, its features etc </a:t>
            </a:r>
          </a:p>
          <a:p>
            <a:pPr marL="433387" lvl="1" indent="-342900" algn="just">
              <a:buFont typeface="Courier New" panose="02070309020205020404" pitchFamily="49" charset="0"/>
              <a:buChar char="o"/>
            </a:pPr>
            <a:endParaRPr lang="en-GB" sz="2000" dirty="0"/>
          </a:p>
          <a:p>
            <a:pPr marL="433387" lvl="1" indent="-342900" algn="just">
              <a:buFont typeface="Courier New" panose="02070309020205020404" pitchFamily="49" charset="0"/>
              <a:buChar char="o"/>
            </a:pPr>
            <a:r>
              <a:rPr lang="en-GB" sz="2000" dirty="0"/>
              <a:t>There are three main operations</a:t>
            </a:r>
          </a:p>
          <a:p>
            <a:pPr marL="984250" lvl="2" indent="-271463" algn="just">
              <a:buFont typeface="Wingdings" panose="05000000000000000000" pitchFamily="2" charset="2"/>
              <a:buChar char="Ø"/>
            </a:pPr>
            <a:r>
              <a:rPr lang="en-GB" dirty="0"/>
              <a:t>One is to </a:t>
            </a:r>
            <a:r>
              <a:rPr lang="en-GB" b="1" dirty="0"/>
              <a:t>manage identity of the resources</a:t>
            </a:r>
            <a:r>
              <a:rPr lang="en-GB" dirty="0"/>
              <a:t> on the network. </a:t>
            </a:r>
          </a:p>
          <a:p>
            <a:pPr marL="984250" lvl="2" indent="-271463" algn="just">
              <a:buFont typeface="Wingdings" panose="05000000000000000000" pitchFamily="2" charset="2"/>
              <a:buChar char="Ø"/>
            </a:pPr>
            <a:r>
              <a:rPr lang="en-GB" dirty="0"/>
              <a:t>Two is to </a:t>
            </a:r>
            <a:r>
              <a:rPr lang="en-GB" b="1" dirty="0"/>
              <a:t>facilitate access to and for the resources </a:t>
            </a:r>
            <a:r>
              <a:rPr lang="en-GB" dirty="0"/>
              <a:t>on a network.</a:t>
            </a:r>
          </a:p>
          <a:p>
            <a:pPr marL="984250" lvl="2" indent="-271463" algn="just">
              <a:buFont typeface="Wingdings" panose="05000000000000000000" pitchFamily="2" charset="2"/>
              <a:buChar char="Ø"/>
            </a:pPr>
            <a:r>
              <a:rPr lang="en-GB" dirty="0"/>
              <a:t>The Third is to </a:t>
            </a:r>
            <a:r>
              <a:rPr lang="en-GB" b="1" dirty="0"/>
              <a:t>Centrally manage the network</a:t>
            </a:r>
            <a:r>
              <a:rPr lang="en-GB" dirty="0"/>
              <a:t>.</a:t>
            </a:r>
          </a:p>
          <a:p>
            <a:pPr marL="433387" lvl="1" indent="-342900" algn="just">
              <a:buFont typeface="Courier New" panose="02070309020205020404" pitchFamily="49" charset="0"/>
              <a:buChar char="o"/>
            </a:pPr>
            <a:endParaRPr lang="en-GB" sz="2000" dirty="0"/>
          </a:p>
          <a:p>
            <a:pPr marL="433387" lvl="1" indent="-342900" algn="just">
              <a:buFont typeface="Courier New" panose="02070309020205020404" pitchFamily="49" charset="0"/>
              <a:buChar char="o"/>
            </a:pPr>
            <a:r>
              <a:rPr lang="en-GB" sz="2000" dirty="0"/>
              <a:t>Active Directory is a directory service by Microsoft which maintains information centrally (in a database) regarding the network devices, users and their groups.</a:t>
            </a:r>
          </a:p>
          <a:p>
            <a:pPr marL="433387" lvl="1" indent="-342900" algn="just">
              <a:buFont typeface="Courier New" panose="02070309020205020404" pitchFamily="49" charset="0"/>
              <a:buChar char="o"/>
            </a:pP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3578410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7867"/>
            <a:ext cx="8568817" cy="481457"/>
          </a:xfrm>
        </p:spPr>
        <p:txBody>
          <a:bodyPr>
            <a:noAutofit/>
          </a:bodyPr>
          <a:lstStyle/>
          <a:p>
            <a:r>
              <a:rPr lang="en-US" sz="3200" dirty="0">
                <a:solidFill>
                  <a:schemeClr val="accent1">
                    <a:lumMod val="50000"/>
                  </a:schemeClr>
                </a:solidFill>
              </a:rPr>
              <a:t>I – Active Directory: Introduction</a:t>
            </a:r>
            <a:endParaRPr lang="en-GB" sz="3200" dirty="0">
              <a:solidFill>
                <a:schemeClr val="accent1">
                  <a:lumMod val="50000"/>
                </a:schemeClr>
              </a:solidFill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7399870" y="3144960"/>
            <a:ext cx="2176201" cy="1707746"/>
            <a:chOff x="7859065" y="1331560"/>
            <a:chExt cx="1659505" cy="1592132"/>
          </a:xfrm>
          <a:solidFill>
            <a:schemeClr val="accent1">
              <a:lumMod val="20000"/>
              <a:lumOff val="80000"/>
            </a:schemeClr>
          </a:solidFill>
        </p:grpSpPr>
        <p:sp>
          <p:nvSpPr>
            <p:cNvPr id="8" name="Rounded Rectangle 10"/>
            <p:cNvSpPr/>
            <p:nvPr/>
          </p:nvSpPr>
          <p:spPr>
            <a:xfrm>
              <a:off x="7859065" y="1331560"/>
              <a:ext cx="1659505" cy="1592132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7976987" y="1341693"/>
              <a:ext cx="1055076" cy="487798"/>
            </a:xfrm>
            <a:prstGeom prst="rect">
              <a:avLst/>
            </a:prstGeom>
            <a:grp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US" sz="1400" b="1" dirty="0">
                  <a:latin typeface="Segoe UI" panose="020B0502040204020203" pitchFamily="34" charset="0"/>
                  <a:cs typeface="Segoe UI" panose="020B0502040204020203" pitchFamily="34" charset="0"/>
                </a:rPr>
                <a:t>Domain Services</a:t>
              </a: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7859066" y="1864913"/>
              <a:ext cx="1659504" cy="954107"/>
            </a:xfrm>
            <a:prstGeom prst="rect">
              <a:avLst/>
            </a:prstGeom>
            <a:grpFill/>
            <a:ln>
              <a:noFill/>
            </a:ln>
          </p:spPr>
          <p:txBody>
            <a:bodyPr wrap="square" rtlCol="0">
              <a:spAutoFit/>
            </a:bodyPr>
            <a:lstStyle/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US" sz="1400" dirty="0">
                  <a:latin typeface="Segoe UI" panose="020B0502040204020203" pitchFamily="34" charset="0"/>
                  <a:cs typeface="Segoe UI" panose="020B0502040204020203" pitchFamily="34" charset="0"/>
                </a:rPr>
                <a:t>Internal Accounts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US" sz="1400" dirty="0">
                  <a:latin typeface="Segoe UI" panose="020B0502040204020203" pitchFamily="34" charset="0"/>
                  <a:cs typeface="Segoe UI" panose="020B0502040204020203" pitchFamily="34" charset="0"/>
                </a:rPr>
                <a:t>Authorization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US" sz="1400" dirty="0">
                  <a:latin typeface="Segoe UI" panose="020B0502040204020203" pitchFamily="34" charset="0"/>
                  <a:cs typeface="Segoe UI" panose="020B0502040204020203" pitchFamily="34" charset="0"/>
                </a:rPr>
                <a:t>Authentication</a:t>
              </a:r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9288824" y="1139560"/>
            <a:ext cx="2143889" cy="1892846"/>
            <a:chOff x="5997940" y="2127626"/>
            <a:chExt cx="1668168" cy="1592132"/>
          </a:xfrm>
          <a:solidFill>
            <a:schemeClr val="accent1">
              <a:lumMod val="20000"/>
              <a:lumOff val="80000"/>
            </a:schemeClr>
          </a:solidFill>
        </p:grpSpPr>
        <p:sp>
          <p:nvSpPr>
            <p:cNvPr id="12" name="Rounded Rectangle 17"/>
            <p:cNvSpPr/>
            <p:nvPr/>
          </p:nvSpPr>
          <p:spPr>
            <a:xfrm>
              <a:off x="5997940" y="2127626"/>
              <a:ext cx="1668168" cy="1592132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6083495" y="2127626"/>
              <a:ext cx="1055076" cy="523220"/>
            </a:xfrm>
            <a:prstGeom prst="rect">
              <a:avLst/>
            </a:prstGeom>
            <a:grp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US" sz="1400" dirty="0">
                  <a:latin typeface="Segoe UI" panose="020B0502040204020203" pitchFamily="34" charset="0"/>
                  <a:cs typeface="Segoe UI" panose="020B0502040204020203" pitchFamily="34" charset="0"/>
                </a:rPr>
                <a:t>Federation Services</a:t>
              </a: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6006604" y="2624992"/>
              <a:ext cx="1659504" cy="954107"/>
            </a:xfrm>
            <a:prstGeom prst="rect">
              <a:avLst/>
            </a:prstGeom>
            <a:grpFill/>
            <a:ln>
              <a:noFill/>
            </a:ln>
          </p:spPr>
          <p:txBody>
            <a:bodyPr wrap="square" rtlCol="0">
              <a:spAutoFit/>
            </a:bodyPr>
            <a:lstStyle/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US" sz="1400" dirty="0">
                  <a:latin typeface="Segoe UI" panose="020B0502040204020203" pitchFamily="34" charset="0"/>
                  <a:cs typeface="Segoe UI" panose="020B0502040204020203" pitchFamily="34" charset="0"/>
                </a:rPr>
                <a:t>Network Access for External Resources</a:t>
              </a:r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4657064" y="978484"/>
            <a:ext cx="2174487" cy="1713406"/>
            <a:chOff x="9895820" y="2118596"/>
            <a:chExt cx="1676832" cy="1592132"/>
          </a:xfrm>
          <a:solidFill>
            <a:schemeClr val="accent1">
              <a:lumMod val="20000"/>
              <a:lumOff val="80000"/>
            </a:schemeClr>
          </a:solidFill>
        </p:grpSpPr>
        <p:sp>
          <p:nvSpPr>
            <p:cNvPr id="16" name="Rounded Rectangle 19"/>
            <p:cNvSpPr/>
            <p:nvPr/>
          </p:nvSpPr>
          <p:spPr>
            <a:xfrm>
              <a:off x="9895820" y="2118596"/>
              <a:ext cx="1676832" cy="1592132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10002062" y="2134203"/>
              <a:ext cx="1464379" cy="248920"/>
            </a:xfrm>
            <a:prstGeom prst="rect">
              <a:avLst/>
            </a:prstGeom>
            <a:grp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US" sz="1400" dirty="0">
                  <a:latin typeface="Segoe UI" panose="020B0502040204020203" pitchFamily="34" charset="0"/>
                  <a:cs typeface="Segoe UI" panose="020B0502040204020203" pitchFamily="34" charset="0"/>
                </a:rPr>
                <a:t>Certificate Services</a:t>
              </a:r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9937198" y="2576217"/>
              <a:ext cx="1590622" cy="738664"/>
            </a:xfrm>
            <a:prstGeom prst="rect">
              <a:avLst/>
            </a:prstGeom>
            <a:grpFill/>
            <a:ln>
              <a:noFill/>
            </a:ln>
          </p:spPr>
          <p:txBody>
            <a:bodyPr wrap="square" rtlCol="0">
              <a:spAutoFit/>
            </a:bodyPr>
            <a:lstStyle/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US" sz="1400" dirty="0">
                  <a:latin typeface="Segoe UI" panose="020B0502040204020203" pitchFamily="34" charset="0"/>
                  <a:cs typeface="Segoe UI" panose="020B0502040204020203" pitchFamily="34" charset="0"/>
                </a:rPr>
                <a:t>Identity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US" sz="1400" dirty="0">
                  <a:latin typeface="Segoe UI" panose="020B0502040204020203" pitchFamily="34" charset="0"/>
                  <a:cs typeface="Segoe UI" panose="020B0502040204020203" pitchFamily="34" charset="0"/>
                </a:rPr>
                <a:t>Non-Repudiation</a:t>
              </a:r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629419" y="1440274"/>
            <a:ext cx="2184066" cy="1592132"/>
            <a:chOff x="5655668" y="4464126"/>
            <a:chExt cx="1501955" cy="1592132"/>
          </a:xfrm>
          <a:solidFill>
            <a:schemeClr val="accent1">
              <a:lumMod val="20000"/>
              <a:lumOff val="80000"/>
            </a:schemeClr>
          </a:solidFill>
        </p:grpSpPr>
        <p:sp>
          <p:nvSpPr>
            <p:cNvPr id="20" name="Rounded Rectangle 18"/>
            <p:cNvSpPr/>
            <p:nvPr/>
          </p:nvSpPr>
          <p:spPr>
            <a:xfrm>
              <a:off x="5655668" y="4464126"/>
              <a:ext cx="1501955" cy="1592132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5752847" y="4464126"/>
              <a:ext cx="1366876" cy="738664"/>
            </a:xfrm>
            <a:prstGeom prst="rect">
              <a:avLst/>
            </a:prstGeom>
            <a:grp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US" sz="1400" dirty="0">
                  <a:latin typeface="Segoe UI" panose="020B0502040204020203" pitchFamily="34" charset="0"/>
                  <a:cs typeface="Segoe UI" panose="020B0502040204020203" pitchFamily="34" charset="0"/>
                </a:rPr>
                <a:t>Rights Management Services</a:t>
              </a:r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5655669" y="5098606"/>
              <a:ext cx="1501954" cy="738664"/>
            </a:xfrm>
            <a:prstGeom prst="rect">
              <a:avLst/>
            </a:prstGeom>
            <a:grpFill/>
            <a:ln>
              <a:noFill/>
            </a:ln>
          </p:spPr>
          <p:txBody>
            <a:bodyPr wrap="square" rtlCol="0">
              <a:spAutoFit/>
            </a:bodyPr>
            <a:lstStyle/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US" sz="1400" dirty="0">
                  <a:latin typeface="Segoe UI" panose="020B0502040204020203" pitchFamily="34" charset="0"/>
                  <a:cs typeface="Segoe UI" panose="020B0502040204020203" pitchFamily="34" charset="0"/>
                </a:rPr>
                <a:t>Content Security and Control</a:t>
              </a:r>
            </a:p>
          </p:txBody>
        </p:sp>
      </p:grpSp>
      <p:grpSp>
        <p:nvGrpSpPr>
          <p:cNvPr id="23" name="Group 22"/>
          <p:cNvGrpSpPr/>
          <p:nvPr/>
        </p:nvGrpSpPr>
        <p:grpSpPr>
          <a:xfrm>
            <a:off x="2200034" y="3142130"/>
            <a:ext cx="2178966" cy="1713406"/>
            <a:chOff x="5655668" y="4464126"/>
            <a:chExt cx="1501955" cy="1592132"/>
          </a:xfrm>
          <a:solidFill>
            <a:schemeClr val="accent1">
              <a:lumMod val="20000"/>
              <a:lumOff val="80000"/>
            </a:schemeClr>
          </a:solidFill>
        </p:grpSpPr>
        <p:sp>
          <p:nvSpPr>
            <p:cNvPr id="24" name="Rounded Rectangle 51"/>
            <p:cNvSpPr/>
            <p:nvPr/>
          </p:nvSpPr>
          <p:spPr>
            <a:xfrm>
              <a:off x="5655668" y="4464126"/>
              <a:ext cx="1501955" cy="1592132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5752846" y="4464126"/>
              <a:ext cx="1277017" cy="486187"/>
            </a:xfrm>
            <a:prstGeom prst="rect">
              <a:avLst/>
            </a:prstGeom>
            <a:grp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US" sz="1400" b="1" dirty="0">
                  <a:latin typeface="Segoe UI" panose="020B0502040204020203" pitchFamily="34" charset="0"/>
                  <a:cs typeface="Segoe UI" panose="020B0502040204020203" pitchFamily="34" charset="0"/>
                </a:rPr>
                <a:t>Lightweight Directory Services</a:t>
              </a:r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5655669" y="5098606"/>
              <a:ext cx="1501954" cy="523220"/>
            </a:xfrm>
            <a:prstGeom prst="rect">
              <a:avLst/>
            </a:prstGeom>
            <a:grpFill/>
            <a:ln>
              <a:noFill/>
            </a:ln>
          </p:spPr>
          <p:txBody>
            <a:bodyPr wrap="square" rtlCol="0">
              <a:spAutoFit/>
            </a:bodyPr>
            <a:lstStyle/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US" sz="1400" dirty="0">
                  <a:latin typeface="Segoe UI" panose="020B0502040204020203" pitchFamily="34" charset="0"/>
                  <a:cs typeface="Segoe UI" panose="020B0502040204020203" pitchFamily="34" charset="0"/>
                </a:rPr>
                <a:t>Application Templates</a:t>
              </a:r>
            </a:p>
          </p:txBody>
        </p:sp>
      </p:grpSp>
      <p:grpSp>
        <p:nvGrpSpPr>
          <p:cNvPr id="27" name="Group 26"/>
          <p:cNvGrpSpPr/>
          <p:nvPr/>
        </p:nvGrpSpPr>
        <p:grpSpPr>
          <a:xfrm>
            <a:off x="4824728" y="3683403"/>
            <a:ext cx="2155055" cy="1714828"/>
            <a:chOff x="7674771" y="3393229"/>
            <a:chExt cx="2028092" cy="1326683"/>
          </a:xfrm>
          <a:solidFill>
            <a:schemeClr val="accent1">
              <a:lumMod val="20000"/>
              <a:lumOff val="80000"/>
            </a:schemeClr>
          </a:solidFill>
        </p:grpSpPr>
        <p:grpSp>
          <p:nvGrpSpPr>
            <p:cNvPr id="28" name="Group 27"/>
            <p:cNvGrpSpPr/>
            <p:nvPr/>
          </p:nvGrpSpPr>
          <p:grpSpPr>
            <a:xfrm>
              <a:off x="7674772" y="3393229"/>
              <a:ext cx="2028091" cy="1326683"/>
              <a:chOff x="7770783" y="3862767"/>
              <a:chExt cx="2028091" cy="1326683"/>
            </a:xfrm>
            <a:grpFill/>
          </p:grpSpPr>
          <p:sp>
            <p:nvSpPr>
              <p:cNvPr id="30" name="Rounded Rectangle 55"/>
              <p:cNvSpPr/>
              <p:nvPr/>
            </p:nvSpPr>
            <p:spPr>
              <a:xfrm>
                <a:off x="7770783" y="3862767"/>
                <a:ext cx="2018961" cy="1326683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1" name="TextBox 30"/>
              <p:cNvSpPr txBox="1"/>
              <p:nvPr/>
            </p:nvSpPr>
            <p:spPr>
              <a:xfrm>
                <a:off x="7770783" y="3862767"/>
                <a:ext cx="2028091" cy="338554"/>
              </a:xfrm>
              <a:prstGeom prst="rect">
                <a:avLst/>
              </a:prstGeom>
              <a:grp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en-US" sz="1600" dirty="0">
                    <a:latin typeface="Segoe UI" panose="020B0502040204020203" pitchFamily="34" charset="0"/>
                    <a:cs typeface="Segoe UI" panose="020B0502040204020203" pitchFamily="34" charset="0"/>
                  </a:rPr>
                  <a:t>Active Directory</a:t>
                </a:r>
              </a:p>
            </p:txBody>
          </p:sp>
        </p:grpSp>
        <p:sp>
          <p:nvSpPr>
            <p:cNvPr id="29" name="TextBox 28"/>
            <p:cNvSpPr txBox="1"/>
            <p:nvPr/>
          </p:nvSpPr>
          <p:spPr>
            <a:xfrm>
              <a:off x="7674771" y="3745820"/>
              <a:ext cx="2021678" cy="954107"/>
            </a:xfrm>
            <a:prstGeom prst="rect">
              <a:avLst/>
            </a:prstGeom>
            <a:grpFill/>
            <a:ln>
              <a:noFill/>
            </a:ln>
          </p:spPr>
          <p:txBody>
            <a:bodyPr wrap="square" rtlCol="0">
              <a:spAutoFit/>
            </a:bodyPr>
            <a:lstStyle/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US" sz="1400" dirty="0">
                  <a:latin typeface="Segoe UI" panose="020B0502040204020203" pitchFamily="34" charset="0"/>
                  <a:cs typeface="Segoe UI" panose="020B0502040204020203" pitchFamily="34" charset="0"/>
                </a:rPr>
                <a:t>Identity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US" sz="1400" dirty="0">
                  <a:latin typeface="Segoe UI" panose="020B0502040204020203" pitchFamily="34" charset="0"/>
                  <a:cs typeface="Segoe UI" panose="020B0502040204020203" pitchFamily="34" charset="0"/>
                </a:rPr>
                <a:t>Access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US" sz="1400" dirty="0">
                  <a:latin typeface="Segoe UI" panose="020B0502040204020203" pitchFamily="34" charset="0"/>
                  <a:cs typeface="Segoe UI" panose="020B0502040204020203" pitchFamily="34" charset="0"/>
                </a:rPr>
                <a:t>Centralized Management</a:t>
              </a:r>
            </a:p>
          </p:txBody>
        </p:sp>
      </p:grpSp>
      <p:pic>
        <p:nvPicPr>
          <p:cNvPr id="37" name="Picture 3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58566" y="27867"/>
            <a:ext cx="1847574" cy="739030"/>
          </a:xfrm>
          <a:prstGeom prst="rect">
            <a:avLst/>
          </a:prstGeom>
        </p:spPr>
      </p:pic>
      <p:sp>
        <p:nvSpPr>
          <p:cNvPr id="40" name="Line Callout 1 (Border and Accent Bar) 39"/>
          <p:cNvSpPr/>
          <p:nvPr/>
        </p:nvSpPr>
        <p:spPr>
          <a:xfrm>
            <a:off x="10076756" y="4256727"/>
            <a:ext cx="1651577" cy="1057030"/>
          </a:xfrm>
          <a:prstGeom prst="accentBorderCallout1">
            <a:avLst>
              <a:gd name="adj1" fmla="val 18750"/>
              <a:gd name="adj2" fmla="val -8333"/>
              <a:gd name="adj3" fmla="val 19958"/>
              <a:gd name="adj4" fmla="val -15807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/>
              <a:t>Users, Computers, Policies</a:t>
            </a:r>
            <a:endParaRPr lang="en-GB" dirty="0"/>
          </a:p>
        </p:txBody>
      </p:sp>
      <p:sp>
        <p:nvSpPr>
          <p:cNvPr id="41" name="Line Callout 1 (Border and Accent Bar) 40"/>
          <p:cNvSpPr/>
          <p:nvPr/>
        </p:nvSpPr>
        <p:spPr>
          <a:xfrm>
            <a:off x="6733819" y="1902743"/>
            <a:ext cx="1941311" cy="1057030"/>
          </a:xfrm>
          <a:prstGeom prst="accentBorderCallout1">
            <a:avLst>
              <a:gd name="adj1" fmla="val 18750"/>
              <a:gd name="adj2" fmla="val -8333"/>
              <a:gd name="adj3" fmla="val 20964"/>
              <a:gd name="adj4" fmla="val -98924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lvl="1"/>
            <a:r>
              <a:rPr lang="en-US" dirty="0"/>
              <a:t>Service, </a:t>
            </a:r>
          </a:p>
          <a:p>
            <a:pPr marL="0" lvl="1"/>
            <a:r>
              <a:rPr lang="en-US" dirty="0"/>
              <a:t>Client, Server </a:t>
            </a:r>
          </a:p>
          <a:p>
            <a:pPr marL="0" lvl="1"/>
            <a:r>
              <a:rPr lang="en-US" dirty="0"/>
              <a:t>User identification</a:t>
            </a:r>
          </a:p>
        </p:txBody>
      </p:sp>
      <p:sp>
        <p:nvSpPr>
          <p:cNvPr id="42" name="Line Callout 1 (Border and Accent Bar) 41"/>
          <p:cNvSpPr/>
          <p:nvPr/>
        </p:nvSpPr>
        <p:spPr>
          <a:xfrm>
            <a:off x="9787022" y="2408815"/>
            <a:ext cx="1941311" cy="1057030"/>
          </a:xfrm>
          <a:prstGeom prst="accentBorderCallout1">
            <a:avLst>
              <a:gd name="adj1" fmla="val 18750"/>
              <a:gd name="adj2" fmla="val -8333"/>
              <a:gd name="adj3" fmla="val -75601"/>
              <a:gd name="adj4" fmla="val -910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lvl="1"/>
            <a:r>
              <a:rPr lang="en-US" dirty="0"/>
              <a:t>Resource access across traditional boundaries</a:t>
            </a:r>
          </a:p>
        </p:txBody>
      </p:sp>
      <p:sp>
        <p:nvSpPr>
          <p:cNvPr id="44" name="Line Callout 1 (Border and Accent Bar) 43"/>
          <p:cNvSpPr/>
          <p:nvPr/>
        </p:nvSpPr>
        <p:spPr>
          <a:xfrm>
            <a:off x="2966478" y="1768802"/>
            <a:ext cx="1448623" cy="1044616"/>
          </a:xfrm>
          <a:prstGeom prst="accentBorderCallout1">
            <a:avLst>
              <a:gd name="adj1" fmla="val 18750"/>
              <a:gd name="adj2" fmla="val -8333"/>
              <a:gd name="adj3" fmla="val 20964"/>
              <a:gd name="adj4" fmla="val -98924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lvl="1"/>
            <a:r>
              <a:rPr lang="en-US" dirty="0"/>
              <a:t>Maintain security of data</a:t>
            </a:r>
          </a:p>
        </p:txBody>
      </p:sp>
      <p:sp>
        <p:nvSpPr>
          <p:cNvPr id="45" name="Line Callout 1 (Border and Accent Bar) 44"/>
          <p:cNvSpPr/>
          <p:nvPr/>
        </p:nvSpPr>
        <p:spPr>
          <a:xfrm>
            <a:off x="324508" y="4172446"/>
            <a:ext cx="1448623" cy="1044616"/>
          </a:xfrm>
          <a:prstGeom prst="accentBorderCallout1">
            <a:avLst>
              <a:gd name="adj1" fmla="val 27911"/>
              <a:gd name="adj2" fmla="val 112773"/>
              <a:gd name="adj3" fmla="val 27071"/>
              <a:gd name="adj4" fmla="val 234302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lvl="1"/>
            <a:r>
              <a:rPr lang="en-US" dirty="0"/>
              <a:t>Access the directory services data</a:t>
            </a:r>
          </a:p>
        </p:txBody>
      </p:sp>
      <p:sp>
        <p:nvSpPr>
          <p:cNvPr id="46" name="Line Callout 3 (Border and Accent Bar) 45"/>
          <p:cNvSpPr/>
          <p:nvPr/>
        </p:nvSpPr>
        <p:spPr>
          <a:xfrm>
            <a:off x="4824728" y="2298023"/>
            <a:ext cx="1616148" cy="1245883"/>
          </a:xfrm>
          <a:prstGeom prst="accentBorderCallout3">
            <a:avLst>
              <a:gd name="adj1" fmla="val 18750"/>
              <a:gd name="adj2" fmla="val -8333"/>
              <a:gd name="adj3" fmla="val 18750"/>
              <a:gd name="adj4" fmla="val -16667"/>
              <a:gd name="adj5" fmla="val 100000"/>
              <a:gd name="adj6" fmla="val -16667"/>
              <a:gd name="adj7" fmla="val 125764"/>
              <a:gd name="adj8" fmla="val 15614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GB" sz="1400" dirty="0"/>
              <a:t>Securely authenticate &amp; prove the identity between users and servers on the network</a:t>
            </a:r>
          </a:p>
        </p:txBody>
      </p:sp>
    </p:spTree>
    <p:extLst>
      <p:ext uri="{BB962C8B-B14F-4D97-AF65-F5344CB8AC3E}">
        <p14:creationId xmlns:p14="http://schemas.microsoft.com/office/powerpoint/2010/main" val="3418794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 animBg="1"/>
      <p:bldP spid="41" grpId="0" animBg="1"/>
      <p:bldP spid="42" grpId="0" animBg="1"/>
      <p:bldP spid="44" grpId="0" animBg="1"/>
      <p:bldP spid="45" grpId="0" animBg="1"/>
      <p:bldP spid="4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8122590" cy="549275"/>
          </a:xfrm>
        </p:spPr>
        <p:txBody>
          <a:bodyPr>
            <a:noAutofit/>
          </a:bodyPr>
          <a:lstStyle/>
          <a:p>
            <a:r>
              <a:rPr lang="en-US" sz="3200" dirty="0">
                <a:solidFill>
                  <a:schemeClr val="accent1">
                    <a:lumMod val="50000"/>
                  </a:schemeClr>
                </a:solidFill>
              </a:rPr>
              <a:t>II – Active Directory: Domain Services</a:t>
            </a:r>
            <a:endParaRPr lang="en-GB" sz="32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7908" y="654755"/>
            <a:ext cx="10972800" cy="3917032"/>
          </a:xfrm>
        </p:spPr>
        <p:txBody>
          <a:bodyPr>
            <a:noAutofit/>
          </a:bodyPr>
          <a:lstStyle/>
          <a:p>
            <a:pPr algn="just">
              <a:buFont typeface="Courier New" panose="02070309020205020404" pitchFamily="49" charset="0"/>
              <a:buChar char="o"/>
            </a:pPr>
            <a:r>
              <a:rPr lang="en-GB" sz="1800" dirty="0"/>
              <a:t>Active Directory Domain Services</a:t>
            </a:r>
          </a:p>
          <a:p>
            <a:pPr lvl="1" algn="just">
              <a:buFont typeface="Wingdings" panose="05000000000000000000" pitchFamily="2" charset="2"/>
              <a:buChar char="§"/>
            </a:pPr>
            <a:r>
              <a:rPr lang="en-US" sz="1800" dirty="0"/>
              <a:t>A directory service is the combination of </a:t>
            </a:r>
          </a:p>
          <a:p>
            <a:pPr lvl="2" algn="just">
              <a:buFont typeface="Wingdings" panose="05000000000000000000" pitchFamily="2" charset="2"/>
              <a:buChar char="ü"/>
            </a:pPr>
            <a:r>
              <a:rPr lang="en-US" sz="1800" dirty="0"/>
              <a:t>the directory information source &amp; </a:t>
            </a:r>
          </a:p>
          <a:p>
            <a:pPr lvl="2" algn="just">
              <a:buFont typeface="Wingdings" panose="05000000000000000000" pitchFamily="2" charset="2"/>
              <a:buChar char="ü"/>
            </a:pPr>
            <a:r>
              <a:rPr lang="en-US" sz="1800" dirty="0"/>
              <a:t>the service that the information offers</a:t>
            </a:r>
          </a:p>
          <a:p>
            <a:pPr lvl="2" algn="just">
              <a:buFont typeface="Wingdings" panose="05000000000000000000" pitchFamily="2" charset="2"/>
              <a:buChar char="ü"/>
            </a:pPr>
            <a:r>
              <a:rPr lang="en-US" sz="1800" dirty="0"/>
              <a:t>which in turn makes them </a:t>
            </a:r>
            <a:r>
              <a:rPr lang="en-US" sz="1800" b="1" i="1" u="sng" dirty="0"/>
              <a:t>available and usable</a:t>
            </a:r>
          </a:p>
          <a:p>
            <a:pPr lvl="1" algn="just">
              <a:buFont typeface="Wingdings" panose="05000000000000000000" pitchFamily="2" charset="2"/>
              <a:buChar char="§"/>
            </a:pPr>
            <a:r>
              <a:rPr lang="en-GB" sz="1800" dirty="0"/>
              <a:t>Typical/ Old School Example: </a:t>
            </a:r>
          </a:p>
          <a:p>
            <a:pPr lvl="2" algn="just">
              <a:buFont typeface="Wingdings" panose="05000000000000000000" pitchFamily="2" charset="2"/>
              <a:buChar char="ü"/>
            </a:pPr>
            <a:r>
              <a:rPr lang="en-GB" sz="1800" dirty="0"/>
              <a:t>A phone book…</a:t>
            </a:r>
          </a:p>
          <a:p>
            <a:pPr>
              <a:lnSpc>
                <a:spcPct val="90000"/>
              </a:lnSpc>
              <a:spcBef>
                <a:spcPct val="40000"/>
              </a:spcBef>
              <a:buClr>
                <a:srgbClr val="006699"/>
              </a:buClr>
              <a:buFont typeface="Courier New" panose="02070309020205020404" pitchFamily="49" charset="0"/>
              <a:buChar char="o"/>
            </a:pPr>
            <a:r>
              <a:rPr lang="en-US" sz="1800" dirty="0">
                <a:cs typeface="Segoe UI Light" panose="020B0502040204020203" pitchFamily="34" charset="0"/>
              </a:rPr>
              <a:t>The Network Management (for managing user and group accounts) could be achieved </a:t>
            </a:r>
          </a:p>
          <a:p>
            <a:pPr lvl="1">
              <a:lnSpc>
                <a:spcPct val="90000"/>
              </a:lnSpc>
              <a:spcBef>
                <a:spcPct val="40000"/>
              </a:spcBef>
              <a:buClr>
                <a:srgbClr val="006699"/>
              </a:buClr>
              <a:buFont typeface="Wingdings" panose="05000000000000000000" pitchFamily="2" charset="2"/>
              <a:buChar char="ü"/>
            </a:pPr>
            <a:r>
              <a:rPr lang="en-US" sz="1800" dirty="0">
                <a:cs typeface="Segoe UI Light" panose="020B0502040204020203" pitchFamily="34" charset="0"/>
              </a:rPr>
              <a:t>in a Single location </a:t>
            </a:r>
          </a:p>
          <a:p>
            <a:pPr lvl="1">
              <a:lnSpc>
                <a:spcPct val="90000"/>
              </a:lnSpc>
              <a:spcBef>
                <a:spcPct val="40000"/>
              </a:spcBef>
              <a:buClr>
                <a:srgbClr val="006699"/>
              </a:buClr>
              <a:buFont typeface="Wingdings" panose="05000000000000000000" pitchFamily="2" charset="2"/>
              <a:buChar char="ü"/>
            </a:pPr>
            <a:r>
              <a:rPr lang="en-US" sz="1800" dirty="0">
                <a:cs typeface="Segoe UI Light" panose="020B0502040204020203" pitchFamily="34" charset="0"/>
              </a:rPr>
              <a:t>With a set of tools</a:t>
            </a:r>
          </a:p>
          <a:p>
            <a:pPr>
              <a:lnSpc>
                <a:spcPct val="90000"/>
              </a:lnSpc>
              <a:spcBef>
                <a:spcPct val="40000"/>
              </a:spcBef>
              <a:buClr>
                <a:srgbClr val="006699"/>
              </a:buClr>
              <a:buFont typeface="Courier New" panose="02070309020205020404" pitchFamily="49" charset="0"/>
              <a:buChar char="o"/>
            </a:pPr>
            <a:r>
              <a:rPr lang="en-US" sz="1800" dirty="0">
                <a:cs typeface="Segoe UI Light" panose="020B0502040204020203" pitchFamily="34" charset="0"/>
              </a:rPr>
              <a:t>Capable of </a:t>
            </a:r>
          </a:p>
          <a:p>
            <a:pPr lvl="1">
              <a:lnSpc>
                <a:spcPct val="90000"/>
              </a:lnSpc>
              <a:spcBef>
                <a:spcPct val="40000"/>
              </a:spcBef>
              <a:buClr>
                <a:srgbClr val="006699"/>
              </a:buClr>
              <a:buFont typeface="Wingdings" panose="05000000000000000000" pitchFamily="2" charset="2"/>
              <a:buChar char="ü"/>
            </a:pPr>
            <a:r>
              <a:rPr lang="en-US" sz="1800" dirty="0">
                <a:cs typeface="Segoe UI Light" panose="020B0502040204020203" pitchFamily="34" charset="0"/>
              </a:rPr>
              <a:t>assigning access to shared network resources </a:t>
            </a:r>
          </a:p>
          <a:p>
            <a:pPr lvl="1">
              <a:lnSpc>
                <a:spcPct val="90000"/>
              </a:lnSpc>
              <a:spcBef>
                <a:spcPct val="40000"/>
              </a:spcBef>
              <a:buClr>
                <a:srgbClr val="006699"/>
              </a:buClr>
              <a:buFont typeface="Wingdings" panose="05000000000000000000" pitchFamily="2" charset="2"/>
              <a:buChar char="ü"/>
            </a:pPr>
            <a:r>
              <a:rPr lang="en-US" sz="1800" dirty="0">
                <a:cs typeface="Segoe UI Light" panose="020B0502040204020203" pitchFamily="34" charset="0"/>
              </a:rPr>
              <a:t>Directory service for AD DS enabled applications </a:t>
            </a:r>
          </a:p>
          <a:p>
            <a:pPr lvl="1">
              <a:lnSpc>
                <a:spcPct val="90000"/>
              </a:lnSpc>
              <a:spcBef>
                <a:spcPct val="40000"/>
              </a:spcBef>
              <a:buClr>
                <a:srgbClr val="006699"/>
              </a:buClr>
              <a:buFont typeface="Wingdings" panose="05000000000000000000" pitchFamily="2" charset="2"/>
              <a:buChar char="ü"/>
            </a:pPr>
            <a:r>
              <a:rPr lang="en-US" sz="1800" dirty="0">
                <a:cs typeface="Segoe UI Light" panose="020B0502040204020203" pitchFamily="34" charset="0"/>
              </a:rPr>
              <a:t>Configuring security policies to all users and computers </a:t>
            </a:r>
          </a:p>
          <a:p>
            <a:pPr lvl="1">
              <a:lnSpc>
                <a:spcPct val="90000"/>
              </a:lnSpc>
              <a:spcBef>
                <a:spcPct val="40000"/>
              </a:spcBef>
              <a:buClr>
                <a:srgbClr val="006699"/>
              </a:buClr>
              <a:buFont typeface="Wingdings" panose="05000000000000000000" pitchFamily="2" charset="2"/>
              <a:buChar char="ü"/>
            </a:pPr>
            <a:r>
              <a:rPr lang="en-US" sz="1800" dirty="0">
                <a:cs typeface="Segoe UI Light" panose="020B0502040204020203" pitchFamily="34" charset="0"/>
              </a:rPr>
              <a:t>Group policies to manage user desktops and security settings </a:t>
            </a:r>
          </a:p>
          <a:p>
            <a:pPr lvl="1">
              <a:lnSpc>
                <a:spcPct val="90000"/>
              </a:lnSpc>
              <a:spcBef>
                <a:spcPct val="40000"/>
              </a:spcBef>
              <a:buClr>
                <a:srgbClr val="006699"/>
              </a:buClr>
              <a:buFont typeface="Wingdings" panose="05000000000000000000" pitchFamily="2" charset="2"/>
              <a:buChar char="ü"/>
            </a:pPr>
            <a:endParaRPr lang="en-US" sz="1800" dirty="0">
              <a:cs typeface="Segoe UI Light" panose="020B0502040204020203" pitchFamily="34" charset="0"/>
            </a:endParaRPr>
          </a:p>
          <a:p>
            <a:pPr>
              <a:lnSpc>
                <a:spcPct val="90000"/>
              </a:lnSpc>
              <a:spcBef>
                <a:spcPct val="40000"/>
              </a:spcBef>
              <a:buClr>
                <a:srgbClr val="006699"/>
              </a:buClr>
              <a:buFont typeface="Wingdings" panose="05000000000000000000" pitchFamily="2" charset="2"/>
              <a:buChar char="ü"/>
            </a:pPr>
            <a:endParaRPr lang="en-US" sz="1800" dirty="0">
              <a:cs typeface="Segoe UI Light" panose="020B0502040204020203" pitchFamily="34" charset="0"/>
            </a:endParaRPr>
          </a:p>
          <a:p>
            <a:pPr lvl="2" algn="just">
              <a:buFont typeface="Wingdings" panose="05000000000000000000" pitchFamily="2" charset="2"/>
              <a:buChar char="ü"/>
            </a:pPr>
            <a:endParaRPr lang="en-GB" sz="1800" dirty="0"/>
          </a:p>
        </p:txBody>
      </p:sp>
    </p:spTree>
    <p:extLst>
      <p:ext uri="{BB962C8B-B14F-4D97-AF65-F5344CB8AC3E}">
        <p14:creationId xmlns:p14="http://schemas.microsoft.com/office/powerpoint/2010/main" val="411907212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202"/>
            <a:ext cx="9064715" cy="463469"/>
          </a:xfrm>
        </p:spPr>
        <p:txBody>
          <a:bodyPr>
            <a:noAutofit/>
          </a:bodyPr>
          <a:lstStyle/>
          <a:p>
            <a:r>
              <a:rPr lang="en-US" sz="3200" dirty="0">
                <a:solidFill>
                  <a:schemeClr val="accent1">
                    <a:lumMod val="50000"/>
                  </a:schemeClr>
                </a:solidFill>
              </a:rPr>
              <a:t>II – Active Directory: Domain Services</a:t>
            </a:r>
            <a:endParaRPr lang="en-GB" sz="3200" dirty="0">
              <a:solidFill>
                <a:schemeClr val="accent1">
                  <a:lumMod val="50000"/>
                </a:schemeClr>
              </a:solidFill>
            </a:endParaRPr>
          </a:p>
        </p:txBody>
      </p:sp>
      <p:grpSp>
        <p:nvGrpSpPr>
          <p:cNvPr id="20" name="Group 4"/>
          <p:cNvGrpSpPr/>
          <p:nvPr/>
        </p:nvGrpSpPr>
        <p:grpSpPr>
          <a:xfrm>
            <a:off x="3781939" y="3603779"/>
            <a:ext cx="2177883" cy="1669082"/>
            <a:chOff x="9895820" y="2118596"/>
            <a:chExt cx="1700882" cy="1592132"/>
          </a:xfrm>
          <a:solidFill>
            <a:schemeClr val="accent1">
              <a:lumMod val="20000"/>
              <a:lumOff val="80000"/>
            </a:schemeClr>
          </a:solidFill>
        </p:grpSpPr>
        <p:sp>
          <p:nvSpPr>
            <p:cNvPr id="3" name="Rounded Rectangle 19"/>
            <p:cNvSpPr/>
            <p:nvPr/>
          </p:nvSpPr>
          <p:spPr>
            <a:xfrm>
              <a:off x="9895820" y="2118596"/>
              <a:ext cx="1700882" cy="1592132"/>
            </a:xfrm>
            <a:prstGeom prst="rect">
              <a:avLst/>
            </a:prstGeom>
            <a:ln/>
          </p:spPr>
          <p:style>
            <a:lnRef idx="3">
              <a:schemeClr val="lt1"/>
            </a:lnRef>
            <a:fillRef idx="1">
              <a:schemeClr val="accent5"/>
            </a:fillRef>
            <a:effectRef idx="1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" name="TextBox 6"/>
            <p:cNvSpPr txBox="1"/>
            <p:nvPr/>
          </p:nvSpPr>
          <p:spPr>
            <a:xfrm>
              <a:off x="10002063" y="2134203"/>
              <a:ext cx="1496112" cy="293587"/>
            </a:xfrm>
            <a:prstGeom prst="rect">
              <a:avLst/>
            </a:prstGeom>
            <a:ln/>
          </p:spPr>
          <p:style>
            <a:lnRef idx="3">
              <a:schemeClr val="lt1"/>
            </a:lnRef>
            <a:fillRef idx="1">
              <a:schemeClr val="accent5"/>
            </a:fillRef>
            <a:effectRef idx="1">
              <a:schemeClr val="accent5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r>
                <a:rPr lang="en-US" sz="1400" dirty="0">
                  <a:latin typeface="Segoe UI" panose="020B0502040204020203" pitchFamily="34" charset="0"/>
                  <a:cs typeface="Segoe UI" panose="020B0502040204020203" pitchFamily="34" charset="0"/>
                </a:rPr>
                <a:t>Windows Client</a:t>
              </a:r>
            </a:p>
          </p:txBody>
        </p:sp>
        <p:sp>
          <p:nvSpPr>
            <p:cNvPr id="16" name="TextBox 7"/>
            <p:cNvSpPr txBox="1"/>
            <p:nvPr/>
          </p:nvSpPr>
          <p:spPr>
            <a:xfrm>
              <a:off x="9924894" y="2443739"/>
              <a:ext cx="1659504" cy="738664"/>
            </a:xfrm>
            <a:prstGeom prst="rect">
              <a:avLst/>
            </a:prstGeom>
            <a:ln/>
          </p:spPr>
          <p:style>
            <a:lnRef idx="3">
              <a:schemeClr val="lt1"/>
            </a:lnRef>
            <a:fillRef idx="1">
              <a:schemeClr val="accent5"/>
            </a:fillRef>
            <a:effectRef idx="1">
              <a:schemeClr val="accent5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US" sz="1400" dirty="0" err="1">
                  <a:latin typeface="Segoe UI" panose="020B0502040204020203" pitchFamily="34" charset="0"/>
                  <a:cs typeface="Segoe UI" panose="020B0502040204020203" pitchFamily="34" charset="0"/>
                </a:rPr>
                <a:t>Mgmt</a:t>
              </a:r>
              <a:r>
                <a:rPr lang="en-US" sz="1400" dirty="0">
                  <a:latin typeface="Segoe UI" panose="020B0502040204020203" pitchFamily="34" charset="0"/>
                  <a:cs typeface="Segoe UI" panose="020B0502040204020203" pitchFamily="34" charset="0"/>
                </a:rPr>
                <a:t> Profile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US" sz="1400" dirty="0">
                  <a:latin typeface="Segoe UI" panose="020B0502040204020203" pitchFamily="34" charset="0"/>
                  <a:cs typeface="Segoe UI" panose="020B0502040204020203" pitchFamily="34" charset="0"/>
                </a:rPr>
                <a:t>Network Info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US" sz="1400" dirty="0">
                  <a:latin typeface="Segoe UI" panose="020B0502040204020203" pitchFamily="34" charset="0"/>
                  <a:cs typeface="Segoe UI" panose="020B0502040204020203" pitchFamily="34" charset="0"/>
                </a:rPr>
                <a:t>Policies</a:t>
              </a:r>
            </a:p>
          </p:txBody>
        </p:sp>
      </p:grpSp>
      <p:grpSp>
        <p:nvGrpSpPr>
          <p:cNvPr id="32" name="Group 8"/>
          <p:cNvGrpSpPr/>
          <p:nvPr/>
        </p:nvGrpSpPr>
        <p:grpSpPr>
          <a:xfrm>
            <a:off x="8910618" y="1374411"/>
            <a:ext cx="2177884" cy="1757069"/>
            <a:chOff x="5655668" y="4464126"/>
            <a:chExt cx="1558802" cy="1729035"/>
          </a:xfrm>
          <a:solidFill>
            <a:schemeClr val="accent1">
              <a:lumMod val="20000"/>
              <a:lumOff val="80000"/>
            </a:schemeClr>
          </a:solidFill>
        </p:grpSpPr>
        <p:sp>
          <p:nvSpPr>
            <p:cNvPr id="29" name="Rounded Rectangle 47"/>
            <p:cNvSpPr/>
            <p:nvPr/>
          </p:nvSpPr>
          <p:spPr>
            <a:xfrm>
              <a:off x="5655668" y="4464126"/>
              <a:ext cx="1558802" cy="1592132"/>
            </a:xfrm>
            <a:prstGeom prst="rect">
              <a:avLst/>
            </a:prstGeom>
            <a:ln/>
          </p:spPr>
          <p:style>
            <a:lnRef idx="3">
              <a:schemeClr val="lt1"/>
            </a:lnRef>
            <a:fillRef idx="1">
              <a:schemeClr val="accent5"/>
            </a:fillRef>
            <a:effectRef idx="1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TextBox 10"/>
            <p:cNvSpPr txBox="1"/>
            <p:nvPr/>
          </p:nvSpPr>
          <p:spPr>
            <a:xfrm>
              <a:off x="5752846" y="4464126"/>
              <a:ext cx="1210629" cy="307777"/>
            </a:xfrm>
            <a:prstGeom prst="rect">
              <a:avLst/>
            </a:prstGeom>
            <a:ln/>
          </p:spPr>
          <p:style>
            <a:lnRef idx="3">
              <a:schemeClr val="lt1"/>
            </a:lnRef>
            <a:fillRef idx="1">
              <a:schemeClr val="accent5"/>
            </a:fillRef>
            <a:effectRef idx="1">
              <a:schemeClr val="accent5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r>
                <a:rPr lang="en-US" sz="1400" dirty="0">
                  <a:latin typeface="Segoe UI" panose="020B0502040204020203" pitchFamily="34" charset="0"/>
                  <a:cs typeface="Segoe UI" panose="020B0502040204020203" pitchFamily="34" charset="0"/>
                </a:rPr>
                <a:t>Applications</a:t>
              </a:r>
            </a:p>
          </p:txBody>
        </p:sp>
        <p:sp>
          <p:nvSpPr>
            <p:cNvPr id="31" name="TextBox 11"/>
            <p:cNvSpPr txBox="1"/>
            <p:nvPr/>
          </p:nvSpPr>
          <p:spPr>
            <a:xfrm>
              <a:off x="5684092" y="4808166"/>
              <a:ext cx="1501954" cy="1384995"/>
            </a:xfrm>
            <a:prstGeom prst="rect">
              <a:avLst/>
            </a:prstGeom>
            <a:ln/>
          </p:spPr>
          <p:style>
            <a:lnRef idx="3">
              <a:schemeClr val="lt1"/>
            </a:lnRef>
            <a:fillRef idx="1">
              <a:schemeClr val="accent5"/>
            </a:fillRef>
            <a:effectRef idx="1">
              <a:schemeClr val="accent5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US" sz="1400" dirty="0">
                  <a:latin typeface="Segoe UI" panose="020B0502040204020203" pitchFamily="34" charset="0"/>
                  <a:cs typeface="Segoe UI" panose="020B0502040204020203" pitchFamily="34" charset="0"/>
                </a:rPr>
                <a:t>Server </a:t>
              </a:r>
              <a:r>
                <a:rPr lang="en-US" sz="1400" dirty="0" err="1">
                  <a:latin typeface="Segoe UI" panose="020B0502040204020203" pitchFamily="34" charset="0"/>
                  <a:cs typeface="Segoe UI" panose="020B0502040204020203" pitchFamily="34" charset="0"/>
                </a:rPr>
                <a:t>Config</a:t>
              </a:r>
              <a:endParaRPr lang="en-US" sz="1400" dirty="0">
                <a:latin typeface="Segoe UI" panose="020B0502040204020203" pitchFamily="34" charset="0"/>
                <a:cs typeface="Segoe UI" panose="020B0502040204020203" pitchFamily="34" charset="0"/>
              </a:endParaRP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US" sz="1400" dirty="0">
                  <a:latin typeface="Segoe UI" panose="020B0502040204020203" pitchFamily="34" charset="0"/>
                  <a:cs typeface="Segoe UI" panose="020B0502040204020203" pitchFamily="34" charset="0"/>
                </a:rPr>
                <a:t>SSO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US" sz="1400" dirty="0">
                  <a:latin typeface="Segoe UI" panose="020B0502040204020203" pitchFamily="34" charset="0"/>
                  <a:cs typeface="Segoe UI" panose="020B0502040204020203" pitchFamily="34" charset="0"/>
                </a:rPr>
                <a:t>App-Specific Directory Info</a:t>
              </a:r>
            </a:p>
          </p:txBody>
        </p:sp>
      </p:grpSp>
      <p:grpSp>
        <p:nvGrpSpPr>
          <p:cNvPr id="42" name="Group 12"/>
          <p:cNvGrpSpPr/>
          <p:nvPr/>
        </p:nvGrpSpPr>
        <p:grpSpPr>
          <a:xfrm>
            <a:off x="9626179" y="3593156"/>
            <a:ext cx="2177884" cy="1669082"/>
            <a:chOff x="5655668" y="4464126"/>
            <a:chExt cx="1501955" cy="1592132"/>
          </a:xfrm>
          <a:solidFill>
            <a:schemeClr val="accent1">
              <a:lumMod val="20000"/>
              <a:lumOff val="80000"/>
            </a:schemeClr>
          </a:solidFill>
        </p:grpSpPr>
        <p:sp>
          <p:nvSpPr>
            <p:cNvPr id="33" name="Rounded Rectangle 51"/>
            <p:cNvSpPr/>
            <p:nvPr/>
          </p:nvSpPr>
          <p:spPr>
            <a:xfrm>
              <a:off x="5655668" y="4464126"/>
              <a:ext cx="1501955" cy="1592132"/>
            </a:xfrm>
            <a:prstGeom prst="rect">
              <a:avLst/>
            </a:prstGeom>
            <a:ln/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TextBox 14"/>
            <p:cNvSpPr txBox="1"/>
            <p:nvPr/>
          </p:nvSpPr>
          <p:spPr>
            <a:xfrm>
              <a:off x="5752847" y="4464126"/>
              <a:ext cx="1300417" cy="1409218"/>
            </a:xfrm>
            <a:prstGeom prst="rect">
              <a:avLst/>
            </a:prstGeom>
            <a:ln/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r>
                <a:rPr lang="en-US" dirty="0">
                  <a:latin typeface="Segoe UI" panose="020B0502040204020203" pitchFamily="34" charset="0"/>
                  <a:cs typeface="Segoe UI" panose="020B0502040204020203" pitchFamily="34" charset="0"/>
                </a:rPr>
                <a:t>Network Devices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US" dirty="0" err="1">
                  <a:latin typeface="Segoe UI" panose="020B0502040204020203" pitchFamily="34" charset="0"/>
                  <a:cs typeface="Segoe UI" panose="020B0502040204020203" pitchFamily="34" charset="0"/>
                </a:rPr>
                <a:t>Config</a:t>
              </a:r>
              <a:endParaRPr lang="en-US" dirty="0">
                <a:latin typeface="Segoe UI" panose="020B0502040204020203" pitchFamily="34" charset="0"/>
                <a:cs typeface="Segoe UI" panose="020B0502040204020203" pitchFamily="34" charset="0"/>
              </a:endParaRP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US" dirty="0" err="1">
                  <a:latin typeface="Segoe UI" panose="020B0502040204020203" pitchFamily="34" charset="0"/>
                  <a:cs typeface="Segoe UI" panose="020B0502040204020203" pitchFamily="34" charset="0"/>
                </a:rPr>
                <a:t>QoS</a:t>
              </a:r>
              <a:r>
                <a:rPr lang="en-US" dirty="0">
                  <a:latin typeface="Segoe UI" panose="020B0502040204020203" pitchFamily="34" charset="0"/>
                  <a:cs typeface="Segoe UI" panose="020B0502040204020203" pitchFamily="34" charset="0"/>
                </a:rPr>
                <a:t> Policy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US" dirty="0">
                  <a:latin typeface="Segoe UI" panose="020B0502040204020203" pitchFamily="34" charset="0"/>
                  <a:cs typeface="Segoe UI" panose="020B0502040204020203" pitchFamily="34" charset="0"/>
                </a:rPr>
                <a:t>Security Policy</a:t>
              </a:r>
            </a:p>
          </p:txBody>
        </p:sp>
      </p:grpSp>
      <p:grpSp>
        <p:nvGrpSpPr>
          <p:cNvPr id="45" name="Group 16"/>
          <p:cNvGrpSpPr/>
          <p:nvPr/>
        </p:nvGrpSpPr>
        <p:grpSpPr>
          <a:xfrm>
            <a:off x="5959822" y="1374411"/>
            <a:ext cx="2177883" cy="1669082"/>
            <a:chOff x="7859065" y="1331560"/>
            <a:chExt cx="1659505" cy="1592132"/>
          </a:xfrm>
          <a:solidFill>
            <a:schemeClr val="accent1">
              <a:lumMod val="20000"/>
              <a:lumOff val="80000"/>
            </a:schemeClr>
          </a:solidFill>
        </p:grpSpPr>
        <p:sp>
          <p:nvSpPr>
            <p:cNvPr id="43" name="Rounded Rectangle 10"/>
            <p:cNvSpPr/>
            <p:nvPr/>
          </p:nvSpPr>
          <p:spPr>
            <a:xfrm>
              <a:off x="7859065" y="1331560"/>
              <a:ext cx="1659505" cy="1592132"/>
            </a:xfrm>
            <a:prstGeom prst="rect">
              <a:avLst/>
            </a:prstGeom>
            <a:ln/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4" name="TextBox 18"/>
            <p:cNvSpPr txBox="1"/>
            <p:nvPr/>
          </p:nvSpPr>
          <p:spPr>
            <a:xfrm>
              <a:off x="7918026" y="1421669"/>
              <a:ext cx="1541582" cy="1409218"/>
            </a:xfrm>
            <a:prstGeom prst="rect">
              <a:avLst/>
            </a:prstGeom>
            <a:ln/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r>
                <a:rPr lang="en-US" dirty="0">
                  <a:latin typeface="Segoe UI" panose="020B0502040204020203" pitchFamily="34" charset="0"/>
                  <a:cs typeface="Segoe UI" panose="020B0502040204020203" pitchFamily="34" charset="0"/>
                </a:rPr>
                <a:t>Windows Server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US" dirty="0" err="1">
                  <a:latin typeface="Segoe UI" panose="020B0502040204020203" pitchFamily="34" charset="0"/>
                  <a:cs typeface="Segoe UI" panose="020B0502040204020203" pitchFamily="34" charset="0"/>
                </a:rPr>
                <a:t>Mgmt</a:t>
              </a:r>
              <a:r>
                <a:rPr lang="en-US" dirty="0">
                  <a:latin typeface="Segoe UI" panose="020B0502040204020203" pitchFamily="34" charset="0"/>
                  <a:cs typeface="Segoe UI" panose="020B0502040204020203" pitchFamily="34" charset="0"/>
                </a:rPr>
                <a:t> Profile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US" dirty="0">
                  <a:latin typeface="Segoe UI" panose="020B0502040204020203" pitchFamily="34" charset="0"/>
                  <a:cs typeface="Segoe UI" panose="020B0502040204020203" pitchFamily="34" charset="0"/>
                </a:rPr>
                <a:t>Network Info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US" dirty="0">
                  <a:latin typeface="Segoe UI" panose="020B0502040204020203" pitchFamily="34" charset="0"/>
                  <a:cs typeface="Segoe UI" panose="020B0502040204020203" pitchFamily="34" charset="0"/>
                </a:rPr>
                <a:t>Printers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US" dirty="0">
                  <a:latin typeface="Segoe UI" panose="020B0502040204020203" pitchFamily="34" charset="0"/>
                  <a:cs typeface="Segoe UI" panose="020B0502040204020203" pitchFamily="34" charset="0"/>
                </a:rPr>
                <a:t>Shares</a:t>
              </a:r>
            </a:p>
          </p:txBody>
        </p:sp>
      </p:grpSp>
      <p:grpSp>
        <p:nvGrpSpPr>
          <p:cNvPr id="49" name="Group 20"/>
          <p:cNvGrpSpPr/>
          <p:nvPr/>
        </p:nvGrpSpPr>
        <p:grpSpPr>
          <a:xfrm>
            <a:off x="3165467" y="1418815"/>
            <a:ext cx="2189253" cy="1666917"/>
            <a:chOff x="5997940" y="2127626"/>
            <a:chExt cx="1668168" cy="1666917"/>
          </a:xfrm>
          <a:solidFill>
            <a:schemeClr val="accent1">
              <a:lumMod val="20000"/>
              <a:lumOff val="80000"/>
            </a:schemeClr>
          </a:solidFill>
        </p:grpSpPr>
        <p:sp>
          <p:nvSpPr>
            <p:cNvPr id="46" name="Rounded Rectangle 17"/>
            <p:cNvSpPr/>
            <p:nvPr/>
          </p:nvSpPr>
          <p:spPr>
            <a:xfrm>
              <a:off x="5997940" y="2127626"/>
              <a:ext cx="1668168" cy="1592132"/>
            </a:xfrm>
            <a:prstGeom prst="rect">
              <a:avLst/>
            </a:prstGeom>
            <a:ln/>
          </p:spPr>
          <p:style>
            <a:lnRef idx="3">
              <a:schemeClr val="lt1"/>
            </a:lnRef>
            <a:fillRef idx="1">
              <a:schemeClr val="accent4"/>
            </a:fillRef>
            <a:effectRef idx="1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TextBox 22"/>
            <p:cNvSpPr txBox="1"/>
            <p:nvPr/>
          </p:nvSpPr>
          <p:spPr>
            <a:xfrm>
              <a:off x="6083495" y="2127626"/>
              <a:ext cx="1055076" cy="523220"/>
            </a:xfrm>
            <a:prstGeom prst="rect">
              <a:avLst/>
            </a:prstGeom>
            <a:ln/>
          </p:spPr>
          <p:style>
            <a:lnRef idx="3">
              <a:schemeClr val="lt1"/>
            </a:lnRef>
            <a:fillRef idx="1">
              <a:schemeClr val="accent4"/>
            </a:fillRef>
            <a:effectRef idx="1">
              <a:schemeClr val="accent4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r>
                <a:rPr lang="en-US" sz="1400" dirty="0">
                  <a:latin typeface="Segoe UI" panose="020B0502040204020203" pitchFamily="34" charset="0"/>
                  <a:cs typeface="Segoe UI" panose="020B0502040204020203" pitchFamily="34" charset="0"/>
                </a:rPr>
                <a:t>Windows User</a:t>
              </a:r>
            </a:p>
          </p:txBody>
        </p:sp>
        <p:sp>
          <p:nvSpPr>
            <p:cNvPr id="48" name="TextBox 23"/>
            <p:cNvSpPr txBox="1"/>
            <p:nvPr/>
          </p:nvSpPr>
          <p:spPr>
            <a:xfrm>
              <a:off x="6006604" y="2624992"/>
              <a:ext cx="1659504" cy="1169551"/>
            </a:xfrm>
            <a:prstGeom prst="rect">
              <a:avLst/>
            </a:prstGeom>
            <a:ln/>
          </p:spPr>
          <p:style>
            <a:lnRef idx="3">
              <a:schemeClr val="lt1"/>
            </a:lnRef>
            <a:fillRef idx="1">
              <a:schemeClr val="accent4"/>
            </a:fillRef>
            <a:effectRef idx="1">
              <a:schemeClr val="accent4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US" sz="1400" dirty="0">
                  <a:latin typeface="Segoe UI" panose="020B0502040204020203" pitchFamily="34" charset="0"/>
                  <a:cs typeface="Segoe UI" panose="020B0502040204020203" pitchFamily="34" charset="0"/>
                </a:rPr>
                <a:t>Account Information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US" sz="1400" dirty="0">
                  <a:latin typeface="Segoe UI" panose="020B0502040204020203" pitchFamily="34" charset="0"/>
                  <a:cs typeface="Segoe UI" panose="020B0502040204020203" pitchFamily="34" charset="0"/>
                </a:rPr>
                <a:t>Privileges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US" sz="1400" dirty="0">
                  <a:latin typeface="Segoe UI" panose="020B0502040204020203" pitchFamily="34" charset="0"/>
                  <a:cs typeface="Segoe UI" panose="020B0502040204020203" pitchFamily="34" charset="0"/>
                </a:rPr>
                <a:t>Profiles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US" sz="1400" dirty="0">
                  <a:latin typeface="Segoe UI" panose="020B0502040204020203" pitchFamily="34" charset="0"/>
                  <a:cs typeface="Segoe UI" panose="020B0502040204020203" pitchFamily="34" charset="0"/>
                </a:rPr>
                <a:t>Policies</a:t>
              </a:r>
            </a:p>
          </p:txBody>
        </p:sp>
      </p:grpSp>
      <p:grpSp>
        <p:nvGrpSpPr>
          <p:cNvPr id="53" name="Group 24"/>
          <p:cNvGrpSpPr/>
          <p:nvPr/>
        </p:nvGrpSpPr>
        <p:grpSpPr>
          <a:xfrm>
            <a:off x="6751459" y="3603779"/>
            <a:ext cx="2159159" cy="1658459"/>
            <a:chOff x="5642527" y="4464126"/>
            <a:chExt cx="1515096" cy="1592132"/>
          </a:xfrm>
          <a:solidFill>
            <a:schemeClr val="accent1">
              <a:lumMod val="20000"/>
              <a:lumOff val="80000"/>
            </a:schemeClr>
          </a:solidFill>
        </p:grpSpPr>
        <p:sp>
          <p:nvSpPr>
            <p:cNvPr id="50" name="Rounded Rectangle 18"/>
            <p:cNvSpPr/>
            <p:nvPr/>
          </p:nvSpPr>
          <p:spPr>
            <a:xfrm>
              <a:off x="5655668" y="4464126"/>
              <a:ext cx="1501955" cy="1592132"/>
            </a:xfrm>
            <a:prstGeom prst="rect">
              <a:avLst/>
            </a:prstGeom>
            <a:ln/>
          </p:spPr>
          <p:style>
            <a:lnRef idx="3">
              <a:schemeClr val="lt1"/>
            </a:lnRef>
            <a:fillRef idx="1">
              <a:schemeClr val="accent4"/>
            </a:fillRef>
            <a:effectRef idx="1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TextBox 26"/>
            <p:cNvSpPr txBox="1"/>
            <p:nvPr/>
          </p:nvSpPr>
          <p:spPr>
            <a:xfrm>
              <a:off x="5752847" y="4464126"/>
              <a:ext cx="1055076" cy="523220"/>
            </a:xfrm>
            <a:prstGeom prst="rect">
              <a:avLst/>
            </a:prstGeom>
            <a:ln/>
          </p:spPr>
          <p:style>
            <a:lnRef idx="3">
              <a:schemeClr val="lt1"/>
            </a:lnRef>
            <a:fillRef idx="1">
              <a:schemeClr val="accent4"/>
            </a:fillRef>
            <a:effectRef idx="1">
              <a:schemeClr val="accent4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r>
                <a:rPr lang="en-US" sz="1400" dirty="0">
                  <a:latin typeface="Segoe UI" panose="020B0502040204020203" pitchFamily="34" charset="0"/>
                  <a:cs typeface="Segoe UI" panose="020B0502040204020203" pitchFamily="34" charset="0"/>
                </a:rPr>
                <a:t>Email Servers</a:t>
              </a:r>
            </a:p>
          </p:txBody>
        </p:sp>
        <p:sp>
          <p:nvSpPr>
            <p:cNvPr id="52" name="TextBox 27"/>
            <p:cNvSpPr txBox="1"/>
            <p:nvPr/>
          </p:nvSpPr>
          <p:spPr>
            <a:xfrm>
              <a:off x="5642527" y="4783138"/>
              <a:ext cx="1501954" cy="954107"/>
            </a:xfrm>
            <a:prstGeom prst="rect">
              <a:avLst/>
            </a:prstGeom>
            <a:ln/>
          </p:spPr>
          <p:style>
            <a:lnRef idx="3">
              <a:schemeClr val="lt1"/>
            </a:lnRef>
            <a:fillRef idx="1">
              <a:schemeClr val="accent4"/>
            </a:fillRef>
            <a:effectRef idx="1">
              <a:schemeClr val="accent4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US" sz="1400" dirty="0">
                  <a:latin typeface="Segoe UI" panose="020B0502040204020203" pitchFamily="34" charset="0"/>
                  <a:cs typeface="Segoe UI" panose="020B0502040204020203" pitchFamily="34" charset="0"/>
                </a:rPr>
                <a:t>Mailbox Information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US" sz="1400" dirty="0">
                  <a:latin typeface="Segoe UI" panose="020B0502040204020203" pitchFamily="34" charset="0"/>
                  <a:cs typeface="Segoe UI" panose="020B0502040204020203" pitchFamily="34" charset="0"/>
                </a:rPr>
                <a:t>Address Book</a:t>
              </a:r>
            </a:p>
          </p:txBody>
        </p:sp>
      </p:grpSp>
      <p:sp>
        <p:nvSpPr>
          <p:cNvPr id="54" name="TextBox 33"/>
          <p:cNvSpPr txBox="1"/>
          <p:nvPr/>
        </p:nvSpPr>
        <p:spPr>
          <a:xfrm>
            <a:off x="249640" y="2454108"/>
            <a:ext cx="2478838" cy="1754326"/>
          </a:xfrm>
          <a:prstGeom prst="rect">
            <a:avLst/>
          </a:prstGeom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b="1" dirty="0">
                <a:latin typeface="Segoe UI" panose="020B0502040204020203" pitchFamily="34" charset="0"/>
                <a:cs typeface="Segoe UI" panose="020B0502040204020203" pitchFamily="34" charset="0"/>
              </a:rPr>
              <a:t>Active Directory Domain Services</a:t>
            </a:r>
          </a:p>
          <a:p>
            <a:endParaRPr lang="en-US" b="1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dirty="0">
                <a:latin typeface="Segoe UI" panose="020B0502040204020203" pitchFamily="34" charset="0"/>
                <a:cs typeface="Segoe UI" panose="020B0502040204020203" pitchFamily="34" charset="0"/>
              </a:rPr>
              <a:t>Manageability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dirty="0">
                <a:latin typeface="Segoe UI" panose="020B0502040204020203" pitchFamily="34" charset="0"/>
                <a:cs typeface="Segoe UI" panose="020B0502040204020203" pitchFamily="34" charset="0"/>
              </a:rPr>
              <a:t>Security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dirty="0">
                <a:latin typeface="Segoe UI" panose="020B0502040204020203" pitchFamily="34" charset="0"/>
                <a:cs typeface="Segoe UI" panose="020B0502040204020203" pitchFamily="34" charset="0"/>
              </a:rPr>
              <a:t>Interoperability</a:t>
            </a:r>
          </a:p>
        </p:txBody>
      </p:sp>
      <p:cxnSp>
        <p:nvCxnSpPr>
          <p:cNvPr id="55" name="Straight Connector 35"/>
          <p:cNvCxnSpPr/>
          <p:nvPr/>
        </p:nvCxnSpPr>
        <p:spPr>
          <a:xfrm>
            <a:off x="2977688" y="3304616"/>
            <a:ext cx="8728003" cy="10294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56" name="Rectangle 36"/>
          <p:cNvSpPr/>
          <p:nvPr/>
        </p:nvSpPr>
        <p:spPr>
          <a:xfrm>
            <a:off x="151707" y="1077183"/>
            <a:ext cx="2358210" cy="3416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90000"/>
              </a:lnSpc>
              <a:spcBef>
                <a:spcPct val="40000"/>
              </a:spcBef>
              <a:buClr>
                <a:srgbClr val="006699"/>
              </a:buClr>
              <a:buFontTx/>
              <a:buChar char="•"/>
            </a:pPr>
            <a:r>
              <a:rPr lang="en-US" dirty="0">
                <a:latin typeface="Segoe UI Light" panose="020B0502040204020203" pitchFamily="34" charset="0"/>
                <a:cs typeface="Segoe UI Light" panose="020B0502040204020203" pitchFamily="34" charset="0"/>
              </a:rPr>
              <a:t>Centralized directory </a:t>
            </a:r>
          </a:p>
        </p:txBody>
      </p:sp>
      <p:sp>
        <p:nvSpPr>
          <p:cNvPr id="57" name="Rectangle 37"/>
          <p:cNvSpPr/>
          <p:nvPr/>
        </p:nvSpPr>
        <p:spPr>
          <a:xfrm>
            <a:off x="151707" y="1553213"/>
            <a:ext cx="2396810" cy="3416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90000"/>
              </a:lnSpc>
              <a:spcBef>
                <a:spcPct val="40000"/>
              </a:spcBef>
              <a:buClr>
                <a:srgbClr val="006699"/>
              </a:buClr>
              <a:buFontTx/>
              <a:buChar char="•"/>
            </a:pPr>
            <a:r>
              <a:rPr lang="en-US">
                <a:latin typeface="Segoe UI Light" panose="020B0502040204020203" pitchFamily="34" charset="0"/>
                <a:cs typeface="Segoe UI Light" panose="020B0502040204020203" pitchFamily="34" charset="0"/>
              </a:rPr>
              <a:t>Single sign-on access </a:t>
            </a:r>
            <a:endParaRPr lang="en-US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  <p:sp>
        <p:nvSpPr>
          <p:cNvPr id="58" name="Rectangle 38"/>
          <p:cNvSpPr/>
          <p:nvPr/>
        </p:nvSpPr>
        <p:spPr>
          <a:xfrm>
            <a:off x="151707" y="2029243"/>
            <a:ext cx="2130711" cy="3416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90000"/>
              </a:lnSpc>
              <a:spcBef>
                <a:spcPct val="40000"/>
              </a:spcBef>
              <a:buClr>
                <a:srgbClr val="006699"/>
              </a:buClr>
              <a:buFontTx/>
              <a:buChar char="•"/>
            </a:pPr>
            <a:r>
              <a:rPr lang="en-US" dirty="0">
                <a:latin typeface="Segoe UI Light" panose="020B0502040204020203" pitchFamily="34" charset="0"/>
                <a:cs typeface="Segoe UI Light" panose="020B0502040204020203" pitchFamily="34" charset="0"/>
              </a:rPr>
              <a:t>Integrated security </a:t>
            </a:r>
          </a:p>
        </p:txBody>
      </p:sp>
      <p:sp>
        <p:nvSpPr>
          <p:cNvPr id="59" name="Rectangle 39"/>
          <p:cNvSpPr/>
          <p:nvPr/>
        </p:nvSpPr>
        <p:spPr>
          <a:xfrm>
            <a:off x="249640" y="4377370"/>
            <a:ext cx="1279517" cy="3416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90000"/>
              </a:lnSpc>
              <a:spcBef>
                <a:spcPct val="40000"/>
              </a:spcBef>
              <a:buClr>
                <a:srgbClr val="006699"/>
              </a:buClr>
              <a:buFontTx/>
              <a:buChar char="•"/>
            </a:pPr>
            <a:r>
              <a:rPr lang="en-US" dirty="0">
                <a:latin typeface="Segoe UI Light" panose="020B0502040204020203" pitchFamily="34" charset="0"/>
                <a:cs typeface="Segoe UI Light" panose="020B0502040204020203" pitchFamily="34" charset="0"/>
              </a:rPr>
              <a:t>Scalability </a:t>
            </a:r>
          </a:p>
        </p:txBody>
      </p:sp>
      <p:sp>
        <p:nvSpPr>
          <p:cNvPr id="60" name="Rectangle 40"/>
          <p:cNvSpPr/>
          <p:nvPr/>
        </p:nvSpPr>
        <p:spPr>
          <a:xfrm>
            <a:off x="244318" y="4759119"/>
            <a:ext cx="3554435" cy="3416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90000"/>
              </a:lnSpc>
              <a:spcBef>
                <a:spcPct val="40000"/>
              </a:spcBef>
              <a:buClr>
                <a:srgbClr val="006699"/>
              </a:buClr>
              <a:buFontTx/>
              <a:buChar char="•"/>
            </a:pPr>
            <a:r>
              <a:rPr lang="en-US" dirty="0">
                <a:latin typeface="Segoe UI Light" panose="020B0502040204020203" pitchFamily="34" charset="0"/>
                <a:cs typeface="Segoe UI Light" panose="020B0502040204020203" pitchFamily="34" charset="0"/>
              </a:rPr>
              <a:t>Common management interface  </a:t>
            </a:r>
          </a:p>
        </p:txBody>
      </p:sp>
    </p:spTree>
    <p:extLst>
      <p:ext uri="{BB962C8B-B14F-4D97-AF65-F5344CB8AC3E}">
        <p14:creationId xmlns:p14="http://schemas.microsoft.com/office/powerpoint/2010/main" val="38341997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0212647" cy="559323"/>
          </a:xfrm>
        </p:spPr>
        <p:txBody>
          <a:bodyPr>
            <a:noAutofit/>
          </a:bodyPr>
          <a:lstStyle/>
          <a:p>
            <a:r>
              <a:rPr lang="en-US" sz="3200" dirty="0">
                <a:solidFill>
                  <a:schemeClr val="accent1">
                    <a:lumMod val="50000"/>
                  </a:schemeClr>
                </a:solidFill>
              </a:rPr>
              <a:t>II – Active Directory: Domain Services</a:t>
            </a:r>
            <a:endParaRPr lang="en-GB" sz="32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7586" y="767533"/>
            <a:ext cx="11394558" cy="3917032"/>
          </a:xfrm>
        </p:spPr>
        <p:txBody>
          <a:bodyPr>
            <a:noAutofit/>
          </a:bodyPr>
          <a:lstStyle/>
          <a:p>
            <a:pPr algn="just">
              <a:buFont typeface="Courier New" panose="02070309020205020404" pitchFamily="49" charset="0"/>
              <a:buChar char="o"/>
            </a:pPr>
            <a:r>
              <a:rPr lang="en-US" sz="1800" dirty="0"/>
              <a:t>Scalable, secure, and manageable infrastructure for user and resource management</a:t>
            </a:r>
          </a:p>
          <a:p>
            <a:pPr lvl="1" algn="just">
              <a:buFont typeface="Wingdings" panose="05000000000000000000" pitchFamily="2" charset="2"/>
              <a:buChar char="ü"/>
            </a:pPr>
            <a:r>
              <a:rPr lang="en-US" sz="1800" dirty="0"/>
              <a:t>stores and manages information about network resources</a:t>
            </a:r>
          </a:p>
          <a:p>
            <a:pPr lvl="1" algn="just">
              <a:buFont typeface="Wingdings" panose="05000000000000000000" pitchFamily="2" charset="2"/>
              <a:buChar char="ü"/>
            </a:pPr>
            <a:r>
              <a:rPr lang="en-US" sz="1800" dirty="0"/>
              <a:t>provides support for directory-enabled applications such as Microsoft® Exchange Server</a:t>
            </a:r>
          </a:p>
          <a:p>
            <a:pPr lvl="1" algn="just">
              <a:buFont typeface="Wingdings" panose="05000000000000000000" pitchFamily="2" charset="2"/>
              <a:buChar char="ü"/>
            </a:pPr>
            <a:r>
              <a:rPr lang="en-US" sz="1800" dirty="0"/>
              <a:t>allows for centralized management</a:t>
            </a:r>
          </a:p>
          <a:p>
            <a:pPr algn="just">
              <a:buFont typeface="Courier New" panose="02070309020205020404" pitchFamily="49" charset="0"/>
              <a:buChar char="o"/>
            </a:pPr>
            <a:r>
              <a:rPr lang="en-US" sz="1800" dirty="0"/>
              <a:t>LDAP is used to access the directory services data</a:t>
            </a:r>
          </a:p>
          <a:p>
            <a:pPr algn="just">
              <a:buFont typeface="Courier New" panose="02070309020205020404" pitchFamily="49" charset="0"/>
              <a:buChar char="o"/>
            </a:pPr>
            <a:r>
              <a:rPr lang="en-US" sz="1800" dirty="0"/>
              <a:t>Kerberos securely authenticates and proves the identity between users and servers on the network</a:t>
            </a:r>
          </a:p>
          <a:p>
            <a:pPr algn="just">
              <a:buFont typeface="Courier New" panose="02070309020205020404" pitchFamily="49" charset="0"/>
              <a:buChar char="o"/>
            </a:pPr>
            <a:r>
              <a:rPr lang="en-US" sz="1800" dirty="0"/>
              <a:t>DNS translates the Domain names into IP Addresses.</a:t>
            </a:r>
            <a:endParaRPr lang="en-GB" sz="1800" dirty="0"/>
          </a:p>
          <a:p>
            <a:pPr lvl="1" algn="just">
              <a:buFont typeface="Wingdings" panose="05000000000000000000" pitchFamily="2" charset="2"/>
              <a:buChar char="ü"/>
            </a:pPr>
            <a:endParaRPr lang="en-GB" sz="1800" dirty="0"/>
          </a:p>
        </p:txBody>
      </p:sp>
    </p:spTree>
    <p:extLst>
      <p:ext uri="{BB962C8B-B14F-4D97-AF65-F5344CB8AC3E}">
        <p14:creationId xmlns:p14="http://schemas.microsoft.com/office/powerpoint/2010/main" val="371381488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559504" cy="418645"/>
          </a:xfrm>
        </p:spPr>
        <p:txBody>
          <a:bodyPr>
            <a:noAutofit/>
          </a:bodyPr>
          <a:lstStyle/>
          <a:p>
            <a:r>
              <a:rPr lang="en-US" sz="3200" dirty="0">
                <a:solidFill>
                  <a:schemeClr val="accent1">
                    <a:lumMod val="50000"/>
                  </a:schemeClr>
                </a:solidFill>
              </a:rPr>
              <a:t>II – Active Directory: Domain Services</a:t>
            </a:r>
            <a:endParaRPr lang="en-GB" sz="32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8601" y="697194"/>
            <a:ext cx="11394558" cy="4211764"/>
          </a:xfrm>
        </p:spPr>
        <p:txBody>
          <a:bodyPr>
            <a:noAutofit/>
          </a:bodyPr>
          <a:lstStyle/>
          <a:p>
            <a:pPr>
              <a:lnSpc>
                <a:spcPct val="90000"/>
              </a:lnSpc>
              <a:spcBef>
                <a:spcPct val="40000"/>
              </a:spcBef>
              <a:buClr>
                <a:srgbClr val="006699"/>
              </a:buClr>
              <a:buFont typeface="Courier New" panose="02070309020205020404" pitchFamily="49" charset="0"/>
              <a:buChar char="o"/>
            </a:pPr>
            <a:r>
              <a:rPr lang="en-US" sz="1800" b="1" dirty="0">
                <a:cs typeface="Segoe UI Light" panose="020B0502040204020203" pitchFamily="34" charset="0"/>
              </a:rPr>
              <a:t>Physical Components</a:t>
            </a:r>
          </a:p>
          <a:p>
            <a:pPr lvl="1" fontAlgn="base">
              <a:lnSpc>
                <a:spcPct val="90000"/>
              </a:lnSpc>
              <a:spcBef>
                <a:spcPct val="7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anose="05000000000000000000" pitchFamily="2" charset="2"/>
              <a:buChar char="ü"/>
            </a:pPr>
            <a:r>
              <a:rPr lang="en-US" sz="1800" dirty="0">
                <a:cs typeface="Segoe UI Light" panose="020B0502040204020203" pitchFamily="34" charset="0"/>
              </a:rPr>
              <a:t>Data store</a:t>
            </a:r>
          </a:p>
          <a:p>
            <a:pPr lvl="1" fontAlgn="base">
              <a:lnSpc>
                <a:spcPct val="90000"/>
              </a:lnSpc>
              <a:spcBef>
                <a:spcPct val="7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anose="05000000000000000000" pitchFamily="2" charset="2"/>
              <a:buChar char="ü"/>
            </a:pPr>
            <a:r>
              <a:rPr lang="en-US" sz="1800" dirty="0">
                <a:cs typeface="Segoe UI Light" panose="020B0502040204020203" pitchFamily="34" charset="0"/>
              </a:rPr>
              <a:t>Domain controllers </a:t>
            </a:r>
          </a:p>
          <a:p>
            <a:pPr lvl="1" fontAlgn="base">
              <a:lnSpc>
                <a:spcPct val="90000"/>
              </a:lnSpc>
              <a:spcBef>
                <a:spcPct val="7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anose="05000000000000000000" pitchFamily="2" charset="2"/>
              <a:buChar char="ü"/>
            </a:pPr>
            <a:r>
              <a:rPr lang="en-US" sz="1800" dirty="0">
                <a:cs typeface="Segoe UI Light" panose="020B0502040204020203" pitchFamily="34" charset="0"/>
              </a:rPr>
              <a:t>Global catalog server</a:t>
            </a:r>
          </a:p>
          <a:p>
            <a:pPr lvl="1" fontAlgn="base">
              <a:lnSpc>
                <a:spcPct val="90000"/>
              </a:lnSpc>
              <a:spcBef>
                <a:spcPct val="7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anose="05000000000000000000" pitchFamily="2" charset="2"/>
              <a:buChar char="ü"/>
            </a:pPr>
            <a:r>
              <a:rPr lang="en-US" sz="1800" dirty="0">
                <a:cs typeface="Segoe UI Light" panose="020B0502040204020203" pitchFamily="34" charset="0"/>
              </a:rPr>
              <a:t>Read-Only Domain Controller (RODC)</a:t>
            </a:r>
          </a:p>
          <a:p>
            <a:pPr>
              <a:lnSpc>
                <a:spcPct val="90000"/>
              </a:lnSpc>
              <a:spcBef>
                <a:spcPct val="40000"/>
              </a:spcBef>
              <a:buClr>
                <a:srgbClr val="006699"/>
              </a:buClr>
              <a:buFont typeface="Courier New" panose="02070309020205020404" pitchFamily="49" charset="0"/>
              <a:buChar char="o"/>
            </a:pPr>
            <a:r>
              <a:rPr lang="en-US" sz="1800" b="1" dirty="0">
                <a:cs typeface="Segoe UI Light" panose="020B0502040204020203" pitchFamily="34" charset="0"/>
              </a:rPr>
              <a:t>Logical Components</a:t>
            </a:r>
          </a:p>
          <a:p>
            <a:pPr lvl="1" fontAlgn="base">
              <a:lnSpc>
                <a:spcPct val="90000"/>
              </a:lnSpc>
              <a:spcBef>
                <a:spcPct val="7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anose="05000000000000000000" pitchFamily="2" charset="2"/>
              <a:buChar char="ü"/>
            </a:pPr>
            <a:r>
              <a:rPr lang="en-US" sz="1800" dirty="0">
                <a:cs typeface="Segoe UI Light" panose="020B0502040204020203" pitchFamily="34" charset="0"/>
              </a:rPr>
              <a:t>Partitions and Schema</a:t>
            </a:r>
          </a:p>
          <a:p>
            <a:pPr lvl="1" fontAlgn="base">
              <a:lnSpc>
                <a:spcPct val="90000"/>
              </a:lnSpc>
              <a:spcBef>
                <a:spcPct val="7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anose="05000000000000000000" pitchFamily="2" charset="2"/>
              <a:buChar char="ü"/>
            </a:pPr>
            <a:r>
              <a:rPr lang="en-US" sz="1800" dirty="0">
                <a:cs typeface="Segoe UI Light" panose="020B0502040204020203" pitchFamily="34" charset="0"/>
              </a:rPr>
              <a:t>Domains and Domain trees</a:t>
            </a:r>
          </a:p>
          <a:p>
            <a:pPr lvl="1" fontAlgn="base">
              <a:lnSpc>
                <a:spcPct val="90000"/>
              </a:lnSpc>
              <a:spcBef>
                <a:spcPct val="7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anose="05000000000000000000" pitchFamily="2" charset="2"/>
              <a:buChar char="ü"/>
            </a:pPr>
            <a:r>
              <a:rPr lang="en-US" sz="1800" dirty="0">
                <a:cs typeface="Segoe UI Light" panose="020B0502040204020203" pitchFamily="34" charset="0"/>
              </a:rPr>
              <a:t>Forests and Sites</a:t>
            </a:r>
          </a:p>
          <a:p>
            <a:pPr lvl="1" fontAlgn="base">
              <a:lnSpc>
                <a:spcPct val="90000"/>
              </a:lnSpc>
              <a:spcBef>
                <a:spcPct val="7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anose="05000000000000000000" pitchFamily="2" charset="2"/>
              <a:buChar char="ü"/>
            </a:pPr>
            <a:r>
              <a:rPr lang="en-US" sz="1800" dirty="0">
                <a:cs typeface="Segoe UI Light" panose="020B0502040204020203" pitchFamily="34" charset="0"/>
              </a:rPr>
              <a:t>Organizational units (OUs)</a:t>
            </a:r>
          </a:p>
          <a:p>
            <a:pPr>
              <a:lnSpc>
                <a:spcPct val="90000"/>
              </a:lnSpc>
              <a:spcBef>
                <a:spcPct val="40000"/>
              </a:spcBef>
              <a:buClr>
                <a:srgbClr val="006699"/>
              </a:buClr>
              <a:buFont typeface="Courier New" panose="02070309020205020404" pitchFamily="49" charset="0"/>
              <a:buChar char="o"/>
            </a:pPr>
            <a:endParaRPr lang="en-US" sz="1800" dirty="0">
              <a:cs typeface="Segoe UI Light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884348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8939307" cy="590244"/>
          </a:xfrm>
        </p:spPr>
        <p:txBody>
          <a:bodyPr>
            <a:noAutofit/>
          </a:bodyPr>
          <a:lstStyle/>
          <a:p>
            <a:r>
              <a:rPr lang="en-US" sz="3200" dirty="0">
                <a:solidFill>
                  <a:schemeClr val="accent1">
                    <a:lumMod val="50000"/>
                  </a:schemeClr>
                </a:solidFill>
              </a:rPr>
              <a:t>II – Active Directory: Domain Services</a:t>
            </a:r>
          </a:p>
        </p:txBody>
      </p:sp>
      <p:sp>
        <p:nvSpPr>
          <p:cNvPr id="14" name="Rounded Rectangle 51"/>
          <p:cNvSpPr/>
          <p:nvPr/>
        </p:nvSpPr>
        <p:spPr>
          <a:xfrm>
            <a:off x="9507710" y="3701580"/>
            <a:ext cx="2177884" cy="1333742"/>
          </a:xfrm>
          <a:prstGeom prst="rect">
            <a:avLst/>
          </a:prstGeom>
          <a:ln/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>
                <a:latin typeface="Segoe UI" panose="020B0502040204020203" pitchFamily="34" charset="0"/>
                <a:cs typeface="Segoe UI" panose="020B0502040204020203" pitchFamily="34" charset="0"/>
              </a:rPr>
              <a:t>Email Servers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Segoe UI" panose="020B0502040204020203" pitchFamily="34" charset="0"/>
                <a:cs typeface="Segoe UI" panose="020B0502040204020203" pitchFamily="34" charset="0"/>
              </a:rPr>
              <a:t>Mailbox Information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Segoe UI" panose="020B0502040204020203" pitchFamily="34" charset="0"/>
                <a:cs typeface="Segoe UI" panose="020B0502040204020203" pitchFamily="34" charset="0"/>
              </a:rPr>
              <a:t>Address Book</a:t>
            </a:r>
          </a:p>
        </p:txBody>
      </p:sp>
      <p:sp>
        <p:nvSpPr>
          <p:cNvPr id="22" name="Rounded Rectangle 17"/>
          <p:cNvSpPr/>
          <p:nvPr/>
        </p:nvSpPr>
        <p:spPr>
          <a:xfrm>
            <a:off x="5311974" y="1112118"/>
            <a:ext cx="2668197" cy="1592132"/>
          </a:xfrm>
          <a:prstGeom prst="rect">
            <a:avLst/>
          </a:prstGeom>
          <a:ln/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>
                <a:latin typeface="Segoe UI" panose="020B0502040204020203" pitchFamily="34" charset="0"/>
                <a:cs typeface="Segoe UI" panose="020B0502040204020203" pitchFamily="34" charset="0"/>
              </a:rPr>
              <a:t>Windows User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Segoe UI" panose="020B0502040204020203" pitchFamily="34" charset="0"/>
                <a:cs typeface="Segoe UI" panose="020B0502040204020203" pitchFamily="34" charset="0"/>
              </a:rPr>
              <a:t>Account Information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Segoe UI" panose="020B0502040204020203" pitchFamily="34" charset="0"/>
                <a:cs typeface="Segoe UI" panose="020B0502040204020203" pitchFamily="34" charset="0"/>
              </a:rPr>
              <a:t>Privileges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Segoe UI" panose="020B0502040204020203" pitchFamily="34" charset="0"/>
                <a:cs typeface="Segoe UI" panose="020B0502040204020203" pitchFamily="34" charset="0"/>
              </a:rPr>
              <a:t>Profiles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Segoe UI" panose="020B0502040204020203" pitchFamily="34" charset="0"/>
                <a:cs typeface="Segoe UI" panose="020B0502040204020203" pitchFamily="34" charset="0"/>
              </a:rPr>
              <a:t>Policies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229543" y="2096624"/>
            <a:ext cx="2478838" cy="1754326"/>
          </a:xfrm>
          <a:prstGeom prst="rect">
            <a:avLst/>
          </a:prstGeom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b="1" dirty="0">
                <a:latin typeface="Segoe UI" panose="020B0502040204020203" pitchFamily="34" charset="0"/>
                <a:cs typeface="Segoe UI" panose="020B0502040204020203" pitchFamily="34" charset="0"/>
              </a:rPr>
              <a:t>Active Directory LD Services</a:t>
            </a:r>
          </a:p>
          <a:p>
            <a:endParaRPr lang="en-US" b="1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dirty="0">
                <a:latin typeface="Segoe UI" panose="020B0502040204020203" pitchFamily="34" charset="0"/>
                <a:cs typeface="Segoe UI" panose="020B0502040204020203" pitchFamily="34" charset="0"/>
              </a:rPr>
              <a:t>Manageability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dirty="0">
                <a:latin typeface="Segoe UI" panose="020B0502040204020203" pitchFamily="34" charset="0"/>
                <a:cs typeface="Segoe UI" panose="020B0502040204020203" pitchFamily="34" charset="0"/>
              </a:rPr>
              <a:t>Security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dirty="0">
                <a:latin typeface="Segoe UI" panose="020B0502040204020203" pitchFamily="34" charset="0"/>
                <a:cs typeface="Segoe UI" panose="020B0502040204020203" pitchFamily="34" charset="0"/>
              </a:rPr>
              <a:t>Interoperability</a:t>
            </a:r>
          </a:p>
        </p:txBody>
      </p:sp>
      <p:cxnSp>
        <p:nvCxnSpPr>
          <p:cNvPr id="36" name="Straight Connector 35"/>
          <p:cNvCxnSpPr/>
          <p:nvPr/>
        </p:nvCxnSpPr>
        <p:spPr>
          <a:xfrm>
            <a:off x="2957591" y="2947132"/>
            <a:ext cx="8728003" cy="10294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33" name="Rounded Rectangle 17"/>
          <p:cNvSpPr/>
          <p:nvPr/>
        </p:nvSpPr>
        <p:spPr>
          <a:xfrm>
            <a:off x="8487135" y="590244"/>
            <a:ext cx="3322175" cy="1592132"/>
          </a:xfrm>
          <a:prstGeom prst="rect">
            <a:avLst/>
          </a:prstGeom>
          <a:ln/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>
                <a:latin typeface="Segoe UI" panose="020B0502040204020203" pitchFamily="34" charset="0"/>
                <a:cs typeface="Segoe UI" panose="020B0502040204020203" pitchFamily="34" charset="0"/>
              </a:rPr>
              <a:t>Application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Segoe UI" panose="020B0502040204020203" pitchFamily="34" charset="0"/>
                <a:cs typeface="Segoe UI" panose="020B0502040204020203" pitchFamily="34" charset="0"/>
              </a:rPr>
              <a:t>Server </a:t>
            </a:r>
            <a:r>
              <a:rPr lang="en-US" dirty="0" err="1">
                <a:latin typeface="Segoe UI" panose="020B0502040204020203" pitchFamily="34" charset="0"/>
                <a:cs typeface="Segoe UI" panose="020B0502040204020203" pitchFamily="34" charset="0"/>
              </a:rPr>
              <a:t>Config</a:t>
            </a:r>
            <a:endParaRPr lang="en-US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Segoe UI" panose="020B0502040204020203" pitchFamily="34" charset="0"/>
                <a:cs typeface="Segoe UI" panose="020B0502040204020203" pitchFamily="34" charset="0"/>
              </a:rPr>
              <a:t>SSO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Segoe UI" panose="020B0502040204020203" pitchFamily="34" charset="0"/>
                <a:cs typeface="Segoe UI" panose="020B0502040204020203" pitchFamily="34" charset="0"/>
              </a:rPr>
              <a:t>App-Specific Directory Info</a:t>
            </a:r>
          </a:p>
        </p:txBody>
      </p:sp>
      <p:sp>
        <p:nvSpPr>
          <p:cNvPr id="35" name="Rounded Rectangle 51"/>
          <p:cNvSpPr/>
          <p:nvPr/>
        </p:nvSpPr>
        <p:spPr>
          <a:xfrm>
            <a:off x="6751522" y="3130865"/>
            <a:ext cx="2177884" cy="1333742"/>
          </a:xfrm>
          <a:prstGeom prst="rect">
            <a:avLst/>
          </a:prstGeom>
          <a:ln/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>
                <a:latin typeface="Segoe UI" panose="020B0502040204020203" pitchFamily="34" charset="0"/>
                <a:cs typeface="Segoe UI" panose="020B0502040204020203" pitchFamily="34" charset="0"/>
              </a:rPr>
              <a:t>Network Devices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err="1">
                <a:latin typeface="Segoe UI" panose="020B0502040204020203" pitchFamily="34" charset="0"/>
                <a:cs typeface="Segoe UI" panose="020B0502040204020203" pitchFamily="34" charset="0"/>
              </a:rPr>
              <a:t>Config</a:t>
            </a:r>
            <a:endParaRPr lang="en-US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err="1">
                <a:latin typeface="Segoe UI" panose="020B0502040204020203" pitchFamily="34" charset="0"/>
                <a:cs typeface="Segoe UI" panose="020B0502040204020203" pitchFamily="34" charset="0"/>
              </a:rPr>
              <a:t>QoS</a:t>
            </a:r>
            <a:r>
              <a:rPr lang="en-US" dirty="0">
                <a:latin typeface="Segoe UI" panose="020B0502040204020203" pitchFamily="34" charset="0"/>
                <a:cs typeface="Segoe UI" panose="020B0502040204020203" pitchFamily="34" charset="0"/>
              </a:rPr>
              <a:t> Policy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Segoe UI" panose="020B0502040204020203" pitchFamily="34" charset="0"/>
                <a:cs typeface="Segoe UI" panose="020B0502040204020203" pitchFamily="34" charset="0"/>
              </a:rPr>
              <a:t>Security Policy</a:t>
            </a:r>
          </a:p>
        </p:txBody>
      </p:sp>
      <p:sp>
        <p:nvSpPr>
          <p:cNvPr id="3" name="Rectangle 2"/>
          <p:cNvSpPr/>
          <p:nvPr/>
        </p:nvSpPr>
        <p:spPr>
          <a:xfrm>
            <a:off x="229543" y="4638046"/>
            <a:ext cx="8837511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Courier New" panose="02070309020205020404" pitchFamily="49" charset="0"/>
              <a:buChar char="o"/>
            </a:pPr>
            <a:r>
              <a:rPr lang="en-US" dirty="0"/>
              <a:t>AD LDS (Lightweight Directory Services) is a </a:t>
            </a:r>
            <a:r>
              <a:rPr lang="en-US" b="1" dirty="0"/>
              <a:t>hierarchical file-based directory store</a:t>
            </a:r>
          </a:p>
          <a:p>
            <a:pPr marL="285750" indent="-285750" algn="just">
              <a:buFont typeface="Courier New" panose="02070309020205020404" pitchFamily="49" charset="0"/>
              <a:buChar char="o"/>
            </a:pPr>
            <a:r>
              <a:rPr lang="en-US" dirty="0"/>
              <a:t>AD LDS is both the </a:t>
            </a:r>
            <a:r>
              <a:rPr lang="en-US" b="1" dirty="0"/>
              <a:t>directory information source and the service that makes the information available and usable</a:t>
            </a:r>
          </a:p>
        </p:txBody>
      </p:sp>
    </p:spTree>
    <p:extLst>
      <p:ext uri="{BB962C8B-B14F-4D97-AF65-F5344CB8AC3E}">
        <p14:creationId xmlns:p14="http://schemas.microsoft.com/office/powerpoint/2010/main" val="90082891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0001632" cy="519129"/>
          </a:xfrm>
        </p:spPr>
        <p:txBody>
          <a:bodyPr>
            <a:noAutofit/>
          </a:bodyPr>
          <a:lstStyle/>
          <a:p>
            <a:r>
              <a:rPr lang="en-US" sz="3200" dirty="0">
                <a:solidFill>
                  <a:schemeClr val="accent1">
                    <a:lumMod val="50000"/>
                  </a:schemeClr>
                </a:solidFill>
              </a:rPr>
              <a:t>II – Active Directory: Domain Services</a:t>
            </a:r>
            <a:endParaRPr lang="en-GB" sz="32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8730" y="909262"/>
            <a:ext cx="11954540" cy="3962437"/>
          </a:xfrm>
        </p:spPr>
        <p:txBody>
          <a:bodyPr>
            <a:noAutofit/>
          </a:bodyPr>
          <a:lstStyle/>
          <a:p>
            <a:pPr algn="just">
              <a:buFont typeface="Courier New" panose="02070309020205020404" pitchFamily="49" charset="0"/>
              <a:buChar char="o"/>
            </a:pPr>
            <a:r>
              <a:rPr lang="en-US" sz="1800" dirty="0"/>
              <a:t>Lightweight Directory Access Protocol (LDAP) </a:t>
            </a:r>
          </a:p>
          <a:p>
            <a:pPr lvl="1" algn="just">
              <a:buFont typeface="Wingdings" panose="05000000000000000000" pitchFamily="2" charset="2"/>
              <a:buChar char="ü"/>
            </a:pPr>
            <a:r>
              <a:rPr lang="en-US" sz="1800" dirty="0"/>
              <a:t>Directory service that provides </a:t>
            </a:r>
            <a:r>
              <a:rPr lang="en-US" sz="1800" b="1" i="1" dirty="0"/>
              <a:t>flexible support for directory-enabled applications, without the dependencies and domain-related restrictions of AD DS</a:t>
            </a:r>
          </a:p>
          <a:p>
            <a:pPr lvl="1" algn="just">
              <a:buFont typeface="Wingdings" panose="05000000000000000000" pitchFamily="2" charset="2"/>
              <a:buChar char="ü"/>
            </a:pPr>
            <a:r>
              <a:rPr lang="en-US" sz="1800" dirty="0"/>
              <a:t>provide </a:t>
            </a:r>
            <a:r>
              <a:rPr lang="en-US" sz="1800" b="1" i="1" dirty="0"/>
              <a:t>directory services for directory-enabled applications without incurring the overhead of domains and forests</a:t>
            </a:r>
          </a:p>
          <a:p>
            <a:pPr lvl="1" algn="just">
              <a:buFont typeface="Wingdings" panose="05000000000000000000" pitchFamily="2" charset="2"/>
              <a:buChar char="ü"/>
            </a:pPr>
            <a:r>
              <a:rPr lang="en-US" sz="1800" dirty="0"/>
              <a:t>no requirement for a </a:t>
            </a:r>
            <a:r>
              <a:rPr lang="en-US" sz="1800" b="1" i="1" dirty="0"/>
              <a:t>single schema throughout a forest</a:t>
            </a:r>
          </a:p>
          <a:p>
            <a:pPr lvl="1" algn="just">
              <a:buFont typeface="Wingdings" panose="05000000000000000000" pitchFamily="2" charset="2"/>
              <a:buChar char="ü"/>
            </a:pPr>
            <a:endParaRPr lang="en-US" sz="1800" dirty="0"/>
          </a:p>
          <a:p>
            <a:pPr lvl="1" algn="just">
              <a:buFont typeface="Wingdings" panose="05000000000000000000" pitchFamily="2" charset="2"/>
              <a:buChar char="ü"/>
            </a:pPr>
            <a:r>
              <a:rPr lang="en-US" sz="1800" dirty="0"/>
              <a:t>X.500 Standard</a:t>
            </a:r>
          </a:p>
          <a:p>
            <a:pPr lvl="1" algn="just">
              <a:buFont typeface="Wingdings" panose="05000000000000000000" pitchFamily="2" charset="2"/>
              <a:buChar char="ü"/>
            </a:pPr>
            <a:r>
              <a:rPr lang="en-US" sz="1800" dirty="0"/>
              <a:t>Based on TCP/IP</a:t>
            </a:r>
          </a:p>
          <a:p>
            <a:pPr lvl="1" algn="just">
              <a:buFont typeface="Wingdings" panose="05000000000000000000" pitchFamily="2" charset="2"/>
              <a:buChar char="ü"/>
            </a:pPr>
            <a:r>
              <a:rPr lang="en-US" sz="1800" dirty="0"/>
              <a:t>A method for accessing, searching, and modifying a directory service</a:t>
            </a:r>
          </a:p>
          <a:p>
            <a:pPr lvl="1" algn="just">
              <a:buFont typeface="Wingdings" panose="05000000000000000000" pitchFamily="2" charset="2"/>
              <a:buChar char="ü"/>
            </a:pPr>
            <a:r>
              <a:rPr lang="en-US" sz="1800" dirty="0"/>
              <a:t>A client-server model</a:t>
            </a:r>
          </a:p>
          <a:p>
            <a:pPr lvl="1" algn="just">
              <a:buFont typeface="Wingdings" panose="05000000000000000000" pitchFamily="2" charset="2"/>
              <a:buChar char="ü"/>
            </a:pPr>
            <a:endParaRPr lang="en-GB" sz="1800" b="1" i="1" dirty="0"/>
          </a:p>
        </p:txBody>
      </p:sp>
    </p:spTree>
    <p:extLst>
      <p:ext uri="{BB962C8B-B14F-4D97-AF65-F5344CB8AC3E}">
        <p14:creationId xmlns:p14="http://schemas.microsoft.com/office/powerpoint/2010/main" val="69643137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0926080" cy="559322"/>
          </a:xfrm>
        </p:spPr>
        <p:txBody>
          <a:bodyPr>
            <a:noAutofit/>
          </a:bodyPr>
          <a:lstStyle/>
          <a:p>
            <a:r>
              <a:rPr lang="en-US" sz="3200" dirty="0">
                <a:solidFill>
                  <a:schemeClr val="accent1">
                    <a:lumMod val="50000"/>
                  </a:schemeClr>
                </a:solidFill>
              </a:rPr>
              <a:t>II – Active Directory: Domain Services</a:t>
            </a:r>
            <a:endParaRPr lang="en-GB" sz="32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8730" y="808778"/>
            <a:ext cx="11954540" cy="3962437"/>
          </a:xfrm>
        </p:spPr>
        <p:txBody>
          <a:bodyPr>
            <a:noAutofit/>
          </a:bodyPr>
          <a:lstStyle/>
          <a:p>
            <a:pPr algn="just">
              <a:buFont typeface="Courier New" panose="02070309020205020404" pitchFamily="49" charset="0"/>
              <a:buChar char="o"/>
            </a:pPr>
            <a:r>
              <a:rPr lang="en-US" sz="1800" b="1" dirty="0"/>
              <a:t>Authentication</a:t>
            </a:r>
            <a:r>
              <a:rPr lang="en-US" sz="1800" dirty="0"/>
              <a:t>: </a:t>
            </a:r>
            <a:r>
              <a:rPr lang="en-US" sz="1800" b="1" dirty="0"/>
              <a:t>Verification – Local vs Network</a:t>
            </a:r>
          </a:p>
          <a:p>
            <a:pPr algn="just">
              <a:buFont typeface="Courier New" panose="02070309020205020404" pitchFamily="49" charset="0"/>
              <a:buChar char="o"/>
            </a:pPr>
            <a:r>
              <a:rPr lang="en-US" sz="1800" b="1" dirty="0"/>
              <a:t>Authorization</a:t>
            </a:r>
            <a:r>
              <a:rPr lang="en-US" sz="1800" dirty="0"/>
              <a:t>: The authenticated user’s permission to execute the required task.</a:t>
            </a:r>
          </a:p>
          <a:p>
            <a:pPr lvl="1" algn="just">
              <a:buFont typeface="Wingdings" panose="05000000000000000000" pitchFamily="2" charset="2"/>
              <a:buChar char="ü"/>
            </a:pPr>
            <a:r>
              <a:rPr lang="en-US" sz="1800" b="1" dirty="0"/>
              <a:t>SECURITY IDENTIFIER (SID) </a:t>
            </a:r>
          </a:p>
          <a:p>
            <a:pPr lvl="1" algn="just">
              <a:buFont typeface="Wingdings" panose="05000000000000000000" pitchFamily="2" charset="2"/>
              <a:buChar char="ü"/>
            </a:pPr>
            <a:r>
              <a:rPr lang="en-US" sz="1800" b="1" dirty="0"/>
              <a:t>ACCESS CONTROL LIST (ACL)</a:t>
            </a:r>
          </a:p>
          <a:p>
            <a:pPr lvl="2" algn="just">
              <a:buFont typeface="Wingdings" panose="05000000000000000000" pitchFamily="2" charset="2"/>
              <a:buChar char="§"/>
            </a:pPr>
            <a:r>
              <a:rPr lang="en-US" sz="1800" dirty="0"/>
              <a:t>A </a:t>
            </a:r>
            <a:r>
              <a:rPr lang="en-US" sz="1800" i="1" dirty="0"/>
              <a:t>discretionary access control list </a:t>
            </a:r>
            <a:r>
              <a:rPr lang="en-US" sz="1800" dirty="0"/>
              <a:t>(DACL) identifies the security principals that are allowed or denied access to an object.  </a:t>
            </a:r>
          </a:p>
          <a:p>
            <a:pPr lvl="3" algn="just">
              <a:buFont typeface="Wingdings" panose="05000000000000000000" pitchFamily="2" charset="2"/>
              <a:buChar char="ü"/>
            </a:pPr>
            <a:r>
              <a:rPr lang="en-US" dirty="0"/>
              <a:t>When a person or process tries to access an object, the system checks the ACEs in the object's DACL to determine whether to grant access to it. </a:t>
            </a:r>
          </a:p>
          <a:p>
            <a:pPr lvl="3" algn="just">
              <a:buFont typeface="Wingdings" panose="05000000000000000000" pitchFamily="2" charset="2"/>
              <a:buChar char="ü"/>
            </a:pPr>
            <a:r>
              <a:rPr lang="en-US" dirty="0"/>
              <a:t>If the object does not have a DACL, the system grants full access to everyone. </a:t>
            </a:r>
          </a:p>
          <a:p>
            <a:pPr lvl="3" algn="just">
              <a:buFont typeface="Wingdings" panose="05000000000000000000" pitchFamily="2" charset="2"/>
              <a:buChar char="ü"/>
            </a:pPr>
            <a:r>
              <a:rPr lang="en-US" dirty="0"/>
              <a:t>If the object's DACL has no ACEs, the system denies all attempts to access the object because the DACL does not allow any access rights. </a:t>
            </a:r>
          </a:p>
          <a:p>
            <a:pPr lvl="2" algn="just">
              <a:buFont typeface="Wingdings" panose="05000000000000000000" pitchFamily="2" charset="2"/>
              <a:buChar char="§"/>
            </a:pPr>
            <a:r>
              <a:rPr lang="en-US" sz="1800" dirty="0"/>
              <a:t>A </a:t>
            </a:r>
            <a:r>
              <a:rPr lang="en-US" sz="1800" i="1" dirty="0"/>
              <a:t>system access control list</a:t>
            </a:r>
            <a:r>
              <a:rPr lang="en-US" sz="1800" dirty="0"/>
              <a:t> (SACL) enables administrators to log attempts to access a secured object.  </a:t>
            </a:r>
          </a:p>
          <a:p>
            <a:pPr lvl="3" algn="just">
              <a:buFont typeface="Wingdings" panose="05000000000000000000" pitchFamily="2" charset="2"/>
              <a:buChar char="ü"/>
            </a:pPr>
            <a:r>
              <a:rPr lang="en-US" dirty="0"/>
              <a:t>Each ACE specifies the types of access attempts by a specified principal that cause the system to generate a record in the security event log. An ACE in a SACL can generate audit records when an access attempt fails, when it succeeds, or both.</a:t>
            </a:r>
          </a:p>
          <a:p>
            <a:pPr lvl="1" algn="just">
              <a:buFont typeface="Wingdings" panose="05000000000000000000" pitchFamily="2" charset="2"/>
              <a:buChar char="§"/>
            </a:pPr>
            <a:endParaRPr lang="en-US" sz="1800" dirty="0"/>
          </a:p>
          <a:p>
            <a:pPr algn="just">
              <a:buFont typeface="Wingdings" panose="05000000000000000000" pitchFamily="2" charset="2"/>
              <a:buChar char="§"/>
            </a:pPr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271631659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7346"/>
            <a:ext cx="8592378" cy="602739"/>
          </a:xfrm>
        </p:spPr>
        <p:txBody>
          <a:bodyPr>
            <a:noAutofit/>
          </a:bodyPr>
          <a:lstStyle/>
          <a:p>
            <a:r>
              <a:rPr lang="en-US" sz="3200" dirty="0">
                <a:solidFill>
                  <a:schemeClr val="accent1">
                    <a:lumMod val="50000"/>
                  </a:schemeClr>
                </a:solidFill>
              </a:rPr>
              <a:t>II – Active Directory: Domain Services</a:t>
            </a:r>
            <a:endParaRPr lang="en-GB" sz="32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5" name="Oval 2"/>
          <p:cNvSpPr>
            <a:spLocks noChangeArrowheads="1"/>
          </p:cNvSpPr>
          <p:nvPr/>
        </p:nvSpPr>
        <p:spPr bwMode="auto">
          <a:xfrm>
            <a:off x="1853916" y="992219"/>
            <a:ext cx="8220075" cy="4184650"/>
          </a:xfrm>
          <a:prstGeom prst="ellipse">
            <a:avLst/>
          </a:prstGeom>
          <a:gradFill rotWithShape="1">
            <a:gsLst>
              <a:gs pos="0">
                <a:srgbClr val="FFFFFF"/>
              </a:gs>
              <a:gs pos="100000">
                <a:srgbClr val="EEEFD7"/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>
            <a:outerShdw dist="35921" dir="2700000" algn="ctr" rotWithShape="0">
              <a:srgbClr val="ADADAD"/>
            </a:outerShdw>
          </a:effectLst>
        </p:spPr>
        <p:txBody>
          <a:bodyPr wrap="none" anchor="ctr"/>
          <a:lstStyle/>
          <a:p>
            <a:pPr>
              <a:defRPr/>
            </a:pPr>
            <a:endParaRPr lang="en-US"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  <p:sp>
        <p:nvSpPr>
          <p:cNvPr id="6" name="AutoShape 6"/>
          <p:cNvSpPr>
            <a:spLocks noChangeArrowheads="1"/>
          </p:cNvSpPr>
          <p:nvPr/>
        </p:nvSpPr>
        <p:spPr bwMode="auto">
          <a:xfrm>
            <a:off x="2406365" y="3194081"/>
            <a:ext cx="3524250" cy="2122488"/>
          </a:xfrm>
          <a:prstGeom prst="rect">
            <a:avLst/>
          </a:prstGeom>
          <a:gradFill rotWithShape="1">
            <a:gsLst>
              <a:gs pos="0">
                <a:srgbClr val="97DFC1"/>
              </a:gs>
              <a:gs pos="100000">
                <a:srgbClr val="DAF4E9"/>
              </a:gs>
            </a:gsLst>
            <a:lin ang="2700000" scaled="1"/>
          </a:gradFill>
          <a:ln w="9525" algn="ctr">
            <a:solidFill>
              <a:srgbClr val="333333"/>
            </a:solidFill>
            <a:round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/>
          <a:lstStyle/>
          <a:p>
            <a:pPr marL="166688" indent="-166688">
              <a:lnSpc>
                <a:spcPct val="90000"/>
              </a:lnSpc>
              <a:spcBef>
                <a:spcPct val="40000"/>
              </a:spcBef>
              <a:buSzPct val="80000"/>
              <a:buBlip>
                <a:blip r:embed="rId2"/>
              </a:buBlip>
              <a:defRPr/>
            </a:pPr>
            <a:r>
              <a:rPr lang="en-US" dirty="0">
                <a:latin typeface="Segoe UI Light" panose="020B0502040204020203" pitchFamily="34" charset="0"/>
                <a:cs typeface="Segoe UI Light" panose="020B0502040204020203" pitchFamily="34" charset="0"/>
              </a:rPr>
              <a:t>AD DS domain controller records must be registered in DNS to enable other domain controllers and client computers to locate the domain controllers</a:t>
            </a:r>
          </a:p>
        </p:txBody>
      </p:sp>
      <p:grpSp>
        <p:nvGrpSpPr>
          <p:cNvPr id="7" name="Group 22"/>
          <p:cNvGrpSpPr>
            <a:grpSpLocks/>
          </p:cNvGrpSpPr>
          <p:nvPr/>
        </p:nvGrpSpPr>
        <p:grpSpPr bwMode="auto">
          <a:xfrm>
            <a:off x="6057616" y="998570"/>
            <a:ext cx="3630613" cy="2039937"/>
            <a:chOff x="4594225" y="1366838"/>
            <a:chExt cx="3630613" cy="2039937"/>
          </a:xfrm>
        </p:grpSpPr>
        <p:sp>
          <p:nvSpPr>
            <p:cNvPr id="8" name="AutoShape 5"/>
            <p:cNvSpPr>
              <a:spLocks noChangeArrowheads="1"/>
            </p:cNvSpPr>
            <p:nvPr/>
          </p:nvSpPr>
          <p:spPr bwMode="auto">
            <a:xfrm>
              <a:off x="4594225" y="1366838"/>
              <a:ext cx="3630613" cy="2039937"/>
            </a:xfrm>
            <a:prstGeom prst="rect">
              <a:avLst/>
            </a:prstGeom>
            <a:gradFill rotWithShape="1">
              <a:gsLst>
                <a:gs pos="0">
                  <a:srgbClr val="8DACD0"/>
                </a:gs>
                <a:gs pos="100000">
                  <a:srgbClr val="DEE7F1"/>
                </a:gs>
              </a:gsLst>
              <a:lin ang="2700000" scaled="1"/>
            </a:gradFill>
            <a:ln w="9525">
              <a:solidFill>
                <a:srgbClr val="333333"/>
              </a:solidFill>
              <a:round/>
              <a:headEnd/>
              <a:tailEnd/>
            </a:ln>
            <a:effectLst>
              <a:outerShdw dist="35921" dir="2700000" algn="ctr" rotWithShape="0">
                <a:srgbClr val="AFAFAF"/>
              </a:outerShdw>
            </a:effectLst>
          </p:spPr>
          <p:txBody>
            <a:bodyPr/>
            <a:lstStyle/>
            <a:p>
              <a:pPr marL="166688" indent="-166688">
                <a:lnSpc>
                  <a:spcPct val="90000"/>
                </a:lnSpc>
                <a:spcBef>
                  <a:spcPct val="40000"/>
                </a:spcBef>
                <a:buSzPct val="80000"/>
                <a:buBlip>
                  <a:blip r:embed="rId2"/>
                </a:buBlip>
                <a:defRPr/>
              </a:pPr>
              <a:r>
                <a:rPr lang="en-US" dirty="0">
                  <a:latin typeface="Segoe UI Light" panose="020B0502040204020203" pitchFamily="34" charset="0"/>
                  <a:cs typeface="Segoe UI Light" panose="020B0502040204020203" pitchFamily="34" charset="0"/>
                </a:rPr>
                <a:t>AD DS domain names must be DNS domain names</a:t>
              </a:r>
            </a:p>
          </p:txBody>
        </p:sp>
        <p:pic>
          <p:nvPicPr>
            <p:cNvPr id="9" name="Picture 33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6518275" y="1974850"/>
              <a:ext cx="1452563" cy="128428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>
              <a:outerShdw dist="35921" dir="2700000" algn="ctr" rotWithShape="0">
                <a:srgbClr val="AFAFAF"/>
              </a:outerShdw>
            </a:effectLst>
          </p:spPr>
        </p:pic>
        <p:sp>
          <p:nvSpPr>
            <p:cNvPr id="10" name="Text Box 34"/>
            <p:cNvSpPr txBox="1">
              <a:spLocks noChangeArrowheads="1"/>
            </p:cNvSpPr>
            <p:nvPr/>
          </p:nvSpPr>
          <p:spPr bwMode="auto">
            <a:xfrm>
              <a:off x="6572250" y="2386013"/>
              <a:ext cx="1325563" cy="449262"/>
            </a:xfrm>
            <a:prstGeom prst="rect">
              <a:avLst/>
            </a:prstGeom>
            <a:solidFill>
              <a:schemeClr val="bg1"/>
            </a:solidFill>
            <a:ln w="9525" algn="ctr">
              <a:solidFill>
                <a:srgbClr val="333333"/>
              </a:solidFill>
              <a:miter lim="800000"/>
              <a:headEnd/>
              <a:tailEnd/>
            </a:ln>
          </p:spPr>
          <p:txBody>
            <a:bodyPr anchor="ctr"/>
            <a:lstStyle>
              <a:lvl1pPr>
                <a:defRPr b="1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defRPr b="1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defRPr b="1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defRPr b="1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defRPr b="1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r>
                <a:rPr lang="en-GB" sz="1200" b="0" dirty="0">
                  <a:latin typeface="Segoe UI Light" panose="020B0502040204020203" pitchFamily="34" charset="0"/>
                  <a:cs typeface="Segoe UI Light" panose="020B0502040204020203" pitchFamily="34" charset="0"/>
                </a:rPr>
                <a:t>DNS Domain Name</a:t>
              </a:r>
              <a:endParaRPr lang="en-US" sz="1200" b="0" dirty="0">
                <a:latin typeface="Segoe UI Light" panose="020B0502040204020203" pitchFamily="34" charset="0"/>
                <a:cs typeface="Segoe UI Light" panose="020B0502040204020203" pitchFamily="34" charset="0"/>
              </a:endParaRPr>
            </a:p>
          </p:txBody>
        </p:sp>
        <p:pic>
          <p:nvPicPr>
            <p:cNvPr id="11" name="Picture 31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7366000" y="2949575"/>
              <a:ext cx="527050" cy="34448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>
              <a:outerShdw dist="35921" dir="2700000" algn="ctr" rotWithShape="0">
                <a:srgbClr val="AFAFAF"/>
              </a:outerShdw>
            </a:effectLst>
          </p:spPr>
        </p:pic>
      </p:grpSp>
      <p:grpSp>
        <p:nvGrpSpPr>
          <p:cNvPr id="12" name="Group 21"/>
          <p:cNvGrpSpPr>
            <a:grpSpLocks/>
          </p:cNvGrpSpPr>
          <p:nvPr/>
        </p:nvGrpSpPr>
        <p:grpSpPr bwMode="auto">
          <a:xfrm>
            <a:off x="2423828" y="998570"/>
            <a:ext cx="3506787" cy="2039937"/>
            <a:chOff x="960438" y="1366838"/>
            <a:chExt cx="3506787" cy="2039937"/>
          </a:xfrm>
        </p:grpSpPr>
        <p:sp>
          <p:nvSpPr>
            <p:cNvPr id="13" name="AutoShape 4"/>
            <p:cNvSpPr>
              <a:spLocks noChangeArrowheads="1"/>
            </p:cNvSpPr>
            <p:nvPr/>
          </p:nvSpPr>
          <p:spPr bwMode="auto">
            <a:xfrm>
              <a:off x="960438" y="1366838"/>
              <a:ext cx="3506787" cy="2039937"/>
            </a:xfrm>
            <a:prstGeom prst="rect">
              <a:avLst/>
            </a:prstGeom>
            <a:gradFill rotWithShape="1">
              <a:gsLst>
                <a:gs pos="0">
                  <a:srgbClr val="B395D8"/>
                </a:gs>
                <a:gs pos="100000">
                  <a:srgbClr val="DFD2EE"/>
                </a:gs>
              </a:gsLst>
              <a:lin ang="2700000" scaled="1"/>
            </a:gradFill>
            <a:ln w="9525" algn="ctr">
              <a:solidFill>
                <a:srgbClr val="333333"/>
              </a:solidFill>
              <a:round/>
              <a:headEnd/>
              <a:tailEnd/>
            </a:ln>
            <a:effectLst>
              <a:outerShdw dist="35921" dir="2700000" algn="ctr" rotWithShape="0">
                <a:schemeClr val="bg2"/>
              </a:outerShdw>
            </a:effectLst>
          </p:spPr>
          <p:txBody>
            <a:bodyPr/>
            <a:lstStyle/>
            <a:p>
              <a:pPr marL="166688" indent="-166688">
                <a:lnSpc>
                  <a:spcPct val="90000"/>
                </a:lnSpc>
                <a:spcBef>
                  <a:spcPct val="40000"/>
                </a:spcBef>
                <a:buSzPct val="80000"/>
                <a:buBlip>
                  <a:blip r:embed="rId2"/>
                </a:buBlip>
                <a:defRPr/>
              </a:pPr>
              <a:r>
                <a:rPr lang="en-US" dirty="0">
                  <a:latin typeface="Segoe UI Light" panose="020B0502040204020203" pitchFamily="34" charset="0"/>
                  <a:cs typeface="Segoe UI Light" panose="020B0502040204020203" pitchFamily="34" charset="0"/>
                </a:rPr>
                <a:t>AD DS requires a DNS infrastructure</a:t>
              </a:r>
            </a:p>
            <a:p>
              <a:pPr marL="166688" indent="-166688">
                <a:lnSpc>
                  <a:spcPct val="90000"/>
                </a:lnSpc>
                <a:spcBef>
                  <a:spcPct val="40000"/>
                </a:spcBef>
                <a:buSzPct val="80000"/>
                <a:defRPr/>
              </a:pPr>
              <a:endParaRPr lang="en-US" sz="1600" dirty="0">
                <a:latin typeface="Segoe UI Light" panose="020B0502040204020203" pitchFamily="34" charset="0"/>
                <a:cs typeface="Segoe UI Light" panose="020B0502040204020203" pitchFamily="34" charset="0"/>
              </a:endParaRPr>
            </a:p>
          </p:txBody>
        </p:sp>
        <p:pic>
          <p:nvPicPr>
            <p:cNvPr id="14" name="Picture 43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2947988" y="2093913"/>
              <a:ext cx="1130300" cy="1268412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>
              <a:outerShdw dist="35921" dir="2700000" algn="ctr" rotWithShape="0">
                <a:srgbClr val="AFAFAF"/>
              </a:outerShdw>
            </a:effectLst>
          </p:spPr>
        </p:pic>
        <p:sp>
          <p:nvSpPr>
            <p:cNvPr id="15" name="Text Box 39"/>
            <p:cNvSpPr txBox="1">
              <a:spLocks noChangeArrowheads="1"/>
            </p:cNvSpPr>
            <p:nvPr/>
          </p:nvSpPr>
          <p:spPr bwMode="auto">
            <a:xfrm>
              <a:off x="2832100" y="3013075"/>
              <a:ext cx="674688" cy="252413"/>
            </a:xfrm>
            <a:prstGeom prst="rect">
              <a:avLst/>
            </a:prstGeom>
            <a:solidFill>
              <a:schemeClr val="bg1"/>
            </a:solidFill>
            <a:ln w="9525" algn="ctr">
              <a:solidFill>
                <a:srgbClr val="333333"/>
              </a:solidFill>
              <a:miter lim="800000"/>
              <a:headEnd/>
              <a:tailEnd/>
            </a:ln>
          </p:spPr>
          <p:txBody>
            <a:bodyPr anchor="ctr"/>
            <a:lstStyle>
              <a:lvl1pPr>
                <a:defRPr b="1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defRPr b="1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defRPr b="1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defRPr b="1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defRPr b="1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r>
                <a:rPr lang="en-GB" sz="1400">
                  <a:latin typeface="Segoe UI Light" panose="020B0502040204020203" pitchFamily="34" charset="0"/>
                  <a:cs typeface="Segoe UI Light" panose="020B0502040204020203" pitchFamily="34" charset="0"/>
                </a:rPr>
                <a:t>DNS</a:t>
              </a:r>
              <a:endParaRPr lang="en-US" sz="1400">
                <a:latin typeface="Segoe UI Light" panose="020B0502040204020203" pitchFamily="34" charset="0"/>
                <a:cs typeface="Segoe UI Light" panose="020B0502040204020203" pitchFamily="34" charset="0"/>
              </a:endParaRPr>
            </a:p>
          </p:txBody>
        </p:sp>
        <p:grpSp>
          <p:nvGrpSpPr>
            <p:cNvPr id="16" name="Group 44"/>
            <p:cNvGrpSpPr>
              <a:grpSpLocks/>
            </p:cNvGrpSpPr>
            <p:nvPr/>
          </p:nvGrpSpPr>
          <p:grpSpPr bwMode="auto">
            <a:xfrm>
              <a:off x="3151188" y="1930400"/>
              <a:ext cx="755650" cy="666750"/>
              <a:chOff x="-1172" y="457"/>
              <a:chExt cx="476" cy="420"/>
            </a:xfrm>
          </p:grpSpPr>
          <p:pic>
            <p:nvPicPr>
              <p:cNvPr id="17" name="Picture 41"/>
              <p:cNvPicPr>
                <a:picLocks noChangeAspect="1" noChangeArrowheads="1"/>
              </p:cNvPicPr>
              <p:nvPr/>
            </p:nvPicPr>
            <p:blipFill>
              <a:blip r:embed="rId6"/>
              <a:srcRect/>
              <a:stretch>
                <a:fillRect/>
              </a:stretch>
            </p:blipFill>
            <p:spPr bwMode="auto">
              <a:xfrm>
                <a:off x="-1172" y="457"/>
                <a:ext cx="476" cy="420"/>
              </a:xfrm>
              <a:prstGeom prst="rect">
                <a:avLst/>
              </a:prstGeom>
              <a:noFill/>
              <a:ln w="9525" algn="ctr">
                <a:noFill/>
                <a:miter lim="800000"/>
                <a:headEnd/>
                <a:tailEnd/>
              </a:ln>
              <a:effectLst>
                <a:outerShdw dist="35921" dir="2700000" algn="ctr" rotWithShape="0">
                  <a:srgbClr val="AFAFAF"/>
                </a:outerShdw>
              </a:effectLst>
            </p:spPr>
          </p:pic>
          <p:pic>
            <p:nvPicPr>
              <p:cNvPr id="18" name="Picture 42" descr="ActiveDirectory01"/>
              <p:cNvPicPr>
                <a:picLocks noChangeAspect="1" noChangeArrowheads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1036" y="620"/>
                <a:ext cx="319" cy="20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  <p:grpSp>
        <p:nvGrpSpPr>
          <p:cNvPr id="19" name="Group 23"/>
          <p:cNvGrpSpPr>
            <a:grpSpLocks/>
          </p:cNvGrpSpPr>
          <p:nvPr/>
        </p:nvGrpSpPr>
        <p:grpSpPr bwMode="auto">
          <a:xfrm>
            <a:off x="6057616" y="3194081"/>
            <a:ext cx="3694113" cy="2254250"/>
            <a:chOff x="4594225" y="3562350"/>
            <a:chExt cx="3694113" cy="2254250"/>
          </a:xfrm>
        </p:grpSpPr>
        <p:sp>
          <p:nvSpPr>
            <p:cNvPr id="20" name="AutoShape 7"/>
            <p:cNvSpPr>
              <a:spLocks noChangeArrowheads="1"/>
            </p:cNvSpPr>
            <p:nvPr/>
          </p:nvSpPr>
          <p:spPr bwMode="auto">
            <a:xfrm>
              <a:off x="4594225" y="3562350"/>
              <a:ext cx="3630613" cy="2103438"/>
            </a:xfrm>
            <a:prstGeom prst="rect">
              <a:avLst/>
            </a:prstGeom>
            <a:gradFill rotWithShape="1">
              <a:gsLst>
                <a:gs pos="0">
                  <a:srgbClr val="D5D69C"/>
                </a:gs>
                <a:gs pos="100000">
                  <a:srgbClr val="EEEFD7"/>
                </a:gs>
              </a:gsLst>
              <a:lin ang="2700000" scaled="1"/>
            </a:gradFill>
            <a:ln w="9525">
              <a:solidFill>
                <a:srgbClr val="4D4D4D"/>
              </a:solidFill>
              <a:round/>
              <a:headEnd/>
              <a:tailEnd/>
            </a:ln>
            <a:effectLst>
              <a:outerShdw dist="35921" dir="2700000" algn="ctr" rotWithShape="0">
                <a:srgbClr val="AFAFAF"/>
              </a:outerShdw>
            </a:effectLst>
          </p:spPr>
          <p:txBody>
            <a:bodyPr/>
            <a:lstStyle/>
            <a:p>
              <a:pPr marL="166688" indent="-166688">
                <a:lnSpc>
                  <a:spcPct val="90000"/>
                </a:lnSpc>
                <a:spcBef>
                  <a:spcPct val="40000"/>
                </a:spcBef>
                <a:buSzPct val="80000"/>
                <a:buBlip>
                  <a:blip r:embed="rId2"/>
                </a:buBlip>
                <a:defRPr/>
              </a:pPr>
              <a:r>
                <a:rPr lang="en-US">
                  <a:latin typeface="Segoe UI Light" panose="020B0502040204020203" pitchFamily="34" charset="0"/>
                  <a:cs typeface="Segoe UI Light" panose="020B0502040204020203" pitchFamily="34" charset="0"/>
                </a:rPr>
                <a:t>DNS zones can be stored in AD DS as Active Directory integrated zones</a:t>
              </a:r>
            </a:p>
          </p:txBody>
        </p:sp>
        <p:grpSp>
          <p:nvGrpSpPr>
            <p:cNvPr id="21" name="Group 50"/>
            <p:cNvGrpSpPr>
              <a:grpSpLocks/>
            </p:cNvGrpSpPr>
            <p:nvPr/>
          </p:nvGrpSpPr>
          <p:grpSpPr bwMode="auto">
            <a:xfrm>
              <a:off x="6783388" y="4494213"/>
              <a:ext cx="1504950" cy="1322387"/>
              <a:chOff x="-1648" y="1123"/>
              <a:chExt cx="948" cy="833"/>
            </a:xfrm>
          </p:grpSpPr>
          <p:pic>
            <p:nvPicPr>
              <p:cNvPr id="22" name="Picture 47"/>
              <p:cNvPicPr>
                <a:picLocks noChangeAspect="1" noChangeArrowheads="1"/>
              </p:cNvPicPr>
              <p:nvPr/>
            </p:nvPicPr>
            <p:blipFill>
              <a:blip r:embed="rId8"/>
              <a:srcRect/>
              <a:stretch>
                <a:fillRect/>
              </a:stretch>
            </p:blipFill>
            <p:spPr bwMode="auto">
              <a:xfrm>
                <a:off x="-1648" y="1123"/>
                <a:ext cx="938" cy="827"/>
              </a:xfrm>
              <a:prstGeom prst="rect">
                <a:avLst/>
              </a:prstGeom>
              <a:noFill/>
              <a:ln w="9525" algn="ctr">
                <a:noFill/>
                <a:miter lim="800000"/>
                <a:headEnd/>
                <a:tailEnd/>
              </a:ln>
              <a:effectLst>
                <a:outerShdw dist="35921" dir="2700000" algn="ctr" rotWithShape="0">
                  <a:srgbClr val="AFAFAF"/>
                </a:outerShdw>
              </a:effectLst>
            </p:spPr>
          </p:pic>
          <p:pic>
            <p:nvPicPr>
              <p:cNvPr id="23" name="Picture 48" descr="ActiveDirectory01"/>
              <p:cNvPicPr>
                <a:picLocks noChangeAspect="1" noChangeArrowheads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1019" y="1747"/>
                <a:ext cx="319" cy="20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grpSp>
            <p:nvGrpSpPr>
              <p:cNvPr id="24" name="Group 49"/>
              <p:cNvGrpSpPr>
                <a:grpSpLocks/>
              </p:cNvGrpSpPr>
              <p:nvPr/>
            </p:nvGrpSpPr>
            <p:grpSpPr bwMode="auto">
              <a:xfrm>
                <a:off x="-1429" y="1412"/>
                <a:ext cx="511" cy="373"/>
                <a:chOff x="-1159" y="2866"/>
                <a:chExt cx="511" cy="373"/>
              </a:xfrm>
            </p:grpSpPr>
            <p:pic>
              <p:nvPicPr>
                <p:cNvPr id="25" name="Picture 45"/>
                <p:cNvPicPr>
                  <a:picLocks noChangeAspect="1" noChangeArrowheads="1"/>
                </p:cNvPicPr>
                <p:nvPr/>
              </p:nvPicPr>
              <p:blipFill>
                <a:blip r:embed="rId9"/>
                <a:srcRect/>
                <a:stretch>
                  <a:fillRect/>
                </a:stretch>
              </p:blipFill>
              <p:spPr bwMode="auto">
                <a:xfrm>
                  <a:off x="-1159" y="2866"/>
                  <a:ext cx="485" cy="373"/>
                </a:xfrm>
                <a:prstGeom prst="rect">
                  <a:avLst/>
                </a:prstGeom>
                <a:noFill/>
                <a:ln w="9525" algn="ctr">
                  <a:noFill/>
                  <a:miter lim="800000"/>
                  <a:headEnd/>
                  <a:tailEnd/>
                </a:ln>
                <a:effectLst>
                  <a:outerShdw dist="35921" dir="2700000" algn="ctr" rotWithShape="0">
                    <a:srgbClr val="AFAFAF"/>
                  </a:outerShdw>
                </a:effectLst>
              </p:spPr>
            </p:pic>
            <p:sp>
              <p:nvSpPr>
                <p:cNvPr id="26" name="Text Box 37"/>
                <p:cNvSpPr txBox="1">
                  <a:spLocks noChangeArrowheads="1"/>
                </p:cNvSpPr>
                <p:nvPr/>
              </p:nvSpPr>
              <p:spPr bwMode="auto">
                <a:xfrm>
                  <a:off x="-1083" y="2907"/>
                  <a:ext cx="435" cy="253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 algn="ctr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>
                  <a:lvl1pPr>
                    <a:defRPr b="1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1pPr>
                  <a:lvl2pPr marL="742950" indent="-285750">
                    <a:defRPr b="1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2pPr>
                  <a:lvl3pPr marL="1143000" indent="-228600">
                    <a:defRPr b="1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3pPr>
                  <a:lvl4pPr marL="1600200" indent="-228600">
                    <a:defRPr b="1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4pPr>
                  <a:lvl5pPr marL="2057400" indent="-228600">
                    <a:defRPr b="1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5pPr>
                  <a:lvl6pPr marL="25146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b="1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6pPr>
                  <a:lvl7pPr marL="29718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b="1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7pPr>
                  <a:lvl8pPr marL="34290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b="1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8pPr>
                  <a:lvl9pPr marL="38862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b="1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9pPr>
                </a:lstStyle>
                <a:p>
                  <a:r>
                    <a:rPr lang="en-GB" sz="1400" b="0" dirty="0">
                      <a:latin typeface="Segoe UI Light" panose="020B0502040204020203" pitchFamily="34" charset="0"/>
                      <a:cs typeface="Segoe UI Light" panose="020B0502040204020203" pitchFamily="34" charset="0"/>
                    </a:rPr>
                    <a:t>DNS Zone</a:t>
                  </a:r>
                  <a:endParaRPr lang="en-US" sz="1400" b="0" dirty="0">
                    <a:latin typeface="Segoe UI Light" panose="020B0502040204020203" pitchFamily="34" charset="0"/>
                    <a:cs typeface="Segoe UI Light" panose="020B0502040204020203" pitchFamily="34" charset="0"/>
                  </a:endParaRPr>
                </a:p>
              </p:txBody>
            </p:sp>
          </p:grpSp>
        </p:grpSp>
      </p:grpSp>
      <p:pic>
        <p:nvPicPr>
          <p:cNvPr id="27" name="Picture 26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73991" y="-8748"/>
            <a:ext cx="1847574" cy="7390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89628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6622026" cy="707923"/>
          </a:xfrm>
        </p:spPr>
        <p:txBody>
          <a:bodyPr anchor="ctr">
            <a:normAutofit/>
          </a:bodyPr>
          <a:lstStyle/>
          <a:p>
            <a:r>
              <a:rPr lang="en-US" sz="3200" dirty="0"/>
              <a:t>II – Active Directory: Domain Services</a:t>
            </a:r>
            <a:endParaRPr lang="en-GB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6716" y="1051837"/>
            <a:ext cx="6737258" cy="3979585"/>
          </a:xfrm>
        </p:spPr>
        <p:txBody>
          <a:bodyPr anchor="ctr">
            <a:noAutofit/>
          </a:bodyPr>
          <a:lstStyle/>
          <a:p>
            <a:pPr algn="just">
              <a:spcBef>
                <a:spcPct val="40000"/>
              </a:spcBef>
              <a:buClr>
                <a:srgbClr val="006699"/>
              </a:buClr>
              <a:buFont typeface="Courier New" panose="02070309020205020404" pitchFamily="49" charset="0"/>
              <a:buChar char="o"/>
            </a:pPr>
            <a:r>
              <a:rPr lang="en-US" sz="2000" b="1" dirty="0">
                <a:cs typeface="Segoe UI Light" panose="020B0502040204020203" pitchFamily="34" charset="0"/>
              </a:rPr>
              <a:t>Domain Controller </a:t>
            </a:r>
            <a:r>
              <a:rPr lang="en-US" sz="2000" i="1" dirty="0">
                <a:cs typeface="Segoe UI Light" panose="020B0502040204020203" pitchFamily="34" charset="0"/>
              </a:rPr>
              <a:t>A domain controller is a server with the AD DS server role installed that has specifically been promoted to a domain controller</a:t>
            </a:r>
          </a:p>
          <a:p>
            <a:pPr lvl="1" algn="just">
              <a:spcBef>
                <a:spcPct val="40000"/>
              </a:spcBef>
              <a:buClr>
                <a:srgbClr val="006699"/>
              </a:buClr>
              <a:buFont typeface="Wingdings" panose="05000000000000000000" pitchFamily="2" charset="2"/>
              <a:buChar char="ü"/>
            </a:pPr>
            <a:r>
              <a:rPr lang="en-US" sz="2000" dirty="0">
                <a:cs typeface="Segoe UI Light" panose="020B0502040204020203" pitchFamily="34" charset="0"/>
              </a:rPr>
              <a:t>Host a copy of the AD DS directory store</a:t>
            </a:r>
          </a:p>
          <a:p>
            <a:pPr lvl="1" algn="just">
              <a:spcBef>
                <a:spcPct val="40000"/>
              </a:spcBef>
              <a:buClr>
                <a:srgbClr val="006699"/>
              </a:buClr>
              <a:buFont typeface="Wingdings" panose="05000000000000000000" pitchFamily="2" charset="2"/>
              <a:buChar char="ü"/>
            </a:pPr>
            <a:r>
              <a:rPr lang="en-US" sz="2000" dirty="0">
                <a:cs typeface="Segoe UI Light" panose="020B0502040204020203" pitchFamily="34" charset="0"/>
              </a:rPr>
              <a:t>Provide authentication and authorization services</a:t>
            </a:r>
          </a:p>
          <a:p>
            <a:pPr lvl="1" algn="just">
              <a:spcBef>
                <a:spcPct val="40000"/>
              </a:spcBef>
              <a:buClr>
                <a:srgbClr val="006699"/>
              </a:buClr>
              <a:buFont typeface="Wingdings" panose="05000000000000000000" pitchFamily="2" charset="2"/>
              <a:buChar char="ü"/>
            </a:pPr>
            <a:r>
              <a:rPr lang="en-US" sz="2000" dirty="0">
                <a:cs typeface="Segoe UI Light" panose="020B0502040204020203" pitchFamily="34" charset="0"/>
              </a:rPr>
              <a:t>Replicate updates to other domain controllers in the domain and forest</a:t>
            </a:r>
          </a:p>
          <a:p>
            <a:pPr lvl="1" algn="just">
              <a:spcBef>
                <a:spcPct val="40000"/>
              </a:spcBef>
              <a:buClr>
                <a:srgbClr val="006699"/>
              </a:buClr>
              <a:buFont typeface="Wingdings" panose="05000000000000000000" pitchFamily="2" charset="2"/>
              <a:buChar char="ü"/>
            </a:pPr>
            <a:r>
              <a:rPr lang="en-US" sz="2000" dirty="0">
                <a:cs typeface="Segoe UI Light" panose="020B0502040204020203" pitchFamily="34" charset="0"/>
              </a:rPr>
              <a:t>Allow administrative access to manage user accounts and network resources</a:t>
            </a:r>
          </a:p>
          <a:p>
            <a:pPr lvl="1" algn="just">
              <a:spcBef>
                <a:spcPct val="40000"/>
              </a:spcBef>
              <a:buClr>
                <a:srgbClr val="006699"/>
              </a:buClr>
              <a:buFont typeface="Wingdings" panose="05000000000000000000" pitchFamily="2" charset="2"/>
              <a:buChar char="ü"/>
            </a:pPr>
            <a:r>
              <a:rPr lang="en-US" sz="2000" b="1" dirty="0">
                <a:cs typeface="Segoe UI Light" panose="020B0502040204020203" pitchFamily="34" charset="0"/>
              </a:rPr>
              <a:t>The AD DS data store </a:t>
            </a:r>
            <a:r>
              <a:rPr lang="en-US" sz="2000" dirty="0">
                <a:cs typeface="Segoe UI Light" panose="020B0502040204020203" pitchFamily="34" charset="0"/>
              </a:rPr>
              <a:t>contains the database files and processes that store and manage directory information for users, services, and applications</a:t>
            </a:r>
          </a:p>
          <a:p>
            <a:pPr>
              <a:spcBef>
                <a:spcPct val="40000"/>
              </a:spcBef>
              <a:buClr>
                <a:srgbClr val="006699"/>
              </a:buClr>
              <a:buFont typeface="Courier New" panose="02070309020205020404" pitchFamily="49" charset="0"/>
              <a:buChar char="o"/>
            </a:pPr>
            <a:endParaRPr lang="en-US" sz="2000" b="1" dirty="0">
              <a:cs typeface="Segoe UI Light" panose="020B0502040204020203" pitchFamily="34" charset="0"/>
            </a:endParaRPr>
          </a:p>
        </p:txBody>
      </p:sp>
      <p:pic>
        <p:nvPicPr>
          <p:cNvPr id="5" name="Picture 4" descr="Graphical user interface, text, application&#10;&#10;Description automatically generated">
            <a:extLst>
              <a:ext uri="{FF2B5EF4-FFF2-40B4-BE49-F238E27FC236}">
                <a16:creationId xmlns:a16="http://schemas.microsoft.com/office/drawing/2014/main" id="{3B1F6DB5-D884-8DFB-F1FE-A5E8B801ABF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3546" t="13586" r="24107" b="24478"/>
          <a:stretch/>
        </p:blipFill>
        <p:spPr>
          <a:xfrm>
            <a:off x="7202493" y="1224117"/>
            <a:ext cx="4524109" cy="30108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277258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3319"/>
            <a:ext cx="8185907" cy="373905"/>
          </a:xfrm>
        </p:spPr>
        <p:txBody>
          <a:bodyPr>
            <a:noAutofit/>
          </a:bodyPr>
          <a:lstStyle/>
          <a:p>
            <a:r>
              <a:rPr lang="en-US" sz="3200" dirty="0">
                <a:solidFill>
                  <a:schemeClr val="accent1">
                    <a:lumMod val="50000"/>
                  </a:schemeClr>
                </a:solidFill>
              </a:rPr>
              <a:t>II – Active Directory: Domain Services</a:t>
            </a:r>
            <a:endParaRPr lang="en-GB" sz="3200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27" name="Picture 2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44426" y="0"/>
            <a:ext cx="1847574" cy="739030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894" y="818623"/>
            <a:ext cx="4371395" cy="4257642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57894" y="2213914"/>
            <a:ext cx="10287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DOMAIN</a:t>
            </a:r>
          </a:p>
        </p:txBody>
      </p:sp>
      <p:sp>
        <p:nvSpPr>
          <p:cNvPr id="31" name="Content Placeholder 2"/>
          <p:cNvSpPr>
            <a:spLocks noGrp="1"/>
          </p:cNvSpPr>
          <p:nvPr>
            <p:ph idx="1"/>
          </p:nvPr>
        </p:nvSpPr>
        <p:spPr>
          <a:xfrm>
            <a:off x="4994932" y="1560919"/>
            <a:ext cx="6892268" cy="3917032"/>
          </a:xfrm>
        </p:spPr>
        <p:txBody>
          <a:bodyPr>
            <a:noAutofit/>
          </a:bodyPr>
          <a:lstStyle/>
          <a:p>
            <a:pPr algn="just">
              <a:buFont typeface="Courier New" panose="02070309020205020404" pitchFamily="49" charset="0"/>
              <a:buChar char="o"/>
            </a:pPr>
            <a:r>
              <a:rPr lang="en-US" sz="2000" dirty="0">
                <a:cs typeface="Segoe UI Light" panose="020B0502040204020203" pitchFamily="34" charset="0"/>
              </a:rPr>
              <a:t>Domains are used to group and manage objects in an organization</a:t>
            </a:r>
          </a:p>
          <a:p>
            <a:pPr lvl="1" algn="just">
              <a:buFont typeface="Wingdings" panose="05000000000000000000" pitchFamily="2" charset="2"/>
              <a:buChar char="ü"/>
            </a:pPr>
            <a:r>
              <a:rPr lang="en-US" sz="2000" dirty="0">
                <a:cs typeface="Segoe UI Light" panose="020B0502040204020203" pitchFamily="34" charset="0"/>
              </a:rPr>
              <a:t>An administrative boundary for applying policies to groups of objects</a:t>
            </a:r>
          </a:p>
          <a:p>
            <a:pPr lvl="1" algn="just">
              <a:buFont typeface="Wingdings" panose="05000000000000000000" pitchFamily="2" charset="2"/>
              <a:buChar char="ü"/>
            </a:pPr>
            <a:r>
              <a:rPr lang="en-US" sz="2000" dirty="0">
                <a:cs typeface="Segoe UI Light" panose="020B0502040204020203" pitchFamily="34" charset="0"/>
              </a:rPr>
              <a:t>A replication boundary for replicating data between domain controllers</a:t>
            </a:r>
          </a:p>
          <a:p>
            <a:pPr lvl="1" algn="just">
              <a:buFont typeface="Wingdings" panose="05000000000000000000" pitchFamily="2" charset="2"/>
              <a:buChar char="ü"/>
            </a:pPr>
            <a:r>
              <a:rPr lang="en-US" sz="2000" dirty="0">
                <a:cs typeface="Segoe UI Light" panose="020B0502040204020203" pitchFamily="34" charset="0"/>
              </a:rPr>
              <a:t>An authentication and authorization boundary that provides a way to limit the scope of access to resources</a:t>
            </a:r>
          </a:p>
          <a:p>
            <a:pPr lvl="1" algn="just">
              <a:buFont typeface="Courier New" panose="02070309020205020404" pitchFamily="49" charset="0"/>
              <a:buChar char="o"/>
            </a:pPr>
            <a:endParaRPr lang="en-US" sz="1800" dirty="0">
              <a:cs typeface="Segoe UI Light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2653118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6770"/>
            <a:ext cx="7971865" cy="358356"/>
          </a:xfrm>
        </p:spPr>
        <p:txBody>
          <a:bodyPr>
            <a:noAutofit/>
          </a:bodyPr>
          <a:lstStyle/>
          <a:p>
            <a:r>
              <a:rPr lang="en-US" sz="3200" dirty="0">
                <a:solidFill>
                  <a:schemeClr val="accent1">
                    <a:lumMod val="50000"/>
                  </a:schemeClr>
                </a:solidFill>
              </a:rPr>
              <a:t>II – Active Directory: Domain Services</a:t>
            </a:r>
            <a:endParaRPr lang="en-GB" sz="3200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27" name="Picture 2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91872" y="-4389"/>
            <a:ext cx="1847574" cy="739030"/>
          </a:xfrm>
          <a:prstGeom prst="rect">
            <a:avLst/>
          </a:prstGeom>
        </p:spPr>
      </p:pic>
      <p:pic>
        <p:nvPicPr>
          <p:cNvPr id="29" name="Content Placeholder 3"/>
          <p:cNvPicPr>
            <a:picLocks noGrp="1" noChangeAspect="1"/>
          </p:cNvPicPr>
          <p:nvPr>
            <p:ph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100" y="1308332"/>
            <a:ext cx="3859748" cy="4212848"/>
          </a:xfrm>
        </p:spPr>
      </p:pic>
      <p:sp>
        <p:nvSpPr>
          <p:cNvPr id="30" name="TextBox 29"/>
          <p:cNvSpPr txBox="1"/>
          <p:nvPr/>
        </p:nvSpPr>
        <p:spPr>
          <a:xfrm>
            <a:off x="1639834" y="3615617"/>
            <a:ext cx="65114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TREE</a:t>
            </a:r>
          </a:p>
        </p:txBody>
      </p:sp>
      <p:sp>
        <p:nvSpPr>
          <p:cNvPr id="8" name="Content Placeholder 2"/>
          <p:cNvSpPr>
            <a:spLocks noGrp="1"/>
          </p:cNvSpPr>
          <p:nvPr>
            <p:ph idx="1"/>
          </p:nvPr>
        </p:nvSpPr>
        <p:spPr>
          <a:xfrm>
            <a:off x="4513022" y="1006280"/>
            <a:ext cx="7444149" cy="3917032"/>
          </a:xfrm>
        </p:spPr>
        <p:txBody>
          <a:bodyPr>
            <a:noAutofit/>
          </a:bodyPr>
          <a:lstStyle/>
          <a:p>
            <a:pPr algn="just">
              <a:lnSpc>
                <a:spcPct val="90000"/>
              </a:lnSpc>
              <a:spcBef>
                <a:spcPct val="40000"/>
              </a:spcBef>
              <a:buFont typeface="Courier New" panose="02070309020205020404" pitchFamily="49" charset="0"/>
              <a:buChar char="o"/>
              <a:defRPr/>
            </a:pPr>
            <a:r>
              <a:rPr lang="en-US" sz="2000" b="1" dirty="0">
                <a:cs typeface="Segoe UI Light" panose="020B0502040204020203" pitchFamily="34" charset="0"/>
              </a:rPr>
              <a:t>A domain tree is a hierarchy of domains in AD DS</a:t>
            </a:r>
          </a:p>
          <a:p>
            <a:pPr lvl="1" algn="just">
              <a:lnSpc>
                <a:spcPct val="90000"/>
              </a:lnSpc>
              <a:spcBef>
                <a:spcPct val="40000"/>
              </a:spcBef>
              <a:buFont typeface="Wingdings" panose="05000000000000000000" pitchFamily="2" charset="2"/>
              <a:buChar char="ü"/>
              <a:defRPr/>
            </a:pPr>
            <a:r>
              <a:rPr lang="en-US" sz="2000" dirty="0">
                <a:cs typeface="Segoe UI Light" panose="020B0502040204020203" pitchFamily="34" charset="0"/>
              </a:rPr>
              <a:t>Share a contiguous namespace with the parent domain</a:t>
            </a:r>
          </a:p>
          <a:p>
            <a:pPr lvl="1" algn="just">
              <a:lnSpc>
                <a:spcPct val="90000"/>
              </a:lnSpc>
              <a:spcBef>
                <a:spcPct val="40000"/>
              </a:spcBef>
              <a:buFont typeface="Wingdings" panose="05000000000000000000" pitchFamily="2" charset="2"/>
              <a:buChar char="ü"/>
              <a:defRPr/>
            </a:pPr>
            <a:r>
              <a:rPr lang="en-US" sz="2000" dirty="0">
                <a:cs typeface="Segoe UI Light" panose="020B0502040204020203" pitchFamily="34" charset="0"/>
              </a:rPr>
              <a:t>Can have additional child domains</a:t>
            </a:r>
          </a:p>
          <a:p>
            <a:pPr lvl="1" algn="just">
              <a:lnSpc>
                <a:spcPct val="90000"/>
              </a:lnSpc>
              <a:spcBef>
                <a:spcPct val="40000"/>
              </a:spcBef>
              <a:buFont typeface="Wingdings" panose="05000000000000000000" pitchFamily="2" charset="2"/>
              <a:buChar char="ü"/>
              <a:defRPr/>
            </a:pPr>
            <a:r>
              <a:rPr lang="en-US" sz="2000" dirty="0">
                <a:cs typeface="Segoe UI Light" panose="020B0502040204020203" pitchFamily="34" charset="0"/>
              </a:rPr>
              <a:t>By default create a two-way transitive trust with other domains</a:t>
            </a:r>
          </a:p>
          <a:p>
            <a:pPr lvl="1" algn="just">
              <a:lnSpc>
                <a:spcPct val="90000"/>
              </a:lnSpc>
              <a:spcBef>
                <a:spcPct val="40000"/>
              </a:spcBef>
              <a:buFont typeface="Courier New" panose="02070309020205020404" pitchFamily="49" charset="0"/>
              <a:buChar char="o"/>
              <a:defRPr/>
            </a:pPr>
            <a:endParaRPr lang="en-US" sz="2000" dirty="0">
              <a:cs typeface="Segoe UI Light" panose="020B0502040204020203" pitchFamily="34" charset="0"/>
            </a:endParaRPr>
          </a:p>
          <a:p>
            <a:pPr algn="just">
              <a:lnSpc>
                <a:spcPct val="90000"/>
              </a:lnSpc>
              <a:spcBef>
                <a:spcPct val="40000"/>
              </a:spcBef>
              <a:buFont typeface="Courier New" panose="02070309020205020404" pitchFamily="49" charset="0"/>
              <a:buChar char="o"/>
              <a:defRPr/>
            </a:pPr>
            <a:r>
              <a:rPr lang="en-US" sz="2000" b="1" dirty="0">
                <a:cs typeface="Segoe UI Light" panose="020B0502040204020203" pitchFamily="34" charset="0"/>
              </a:rPr>
              <a:t>A forest is a collection of one or more domain trees</a:t>
            </a:r>
          </a:p>
          <a:p>
            <a:pPr lvl="1" algn="just">
              <a:lnSpc>
                <a:spcPct val="90000"/>
              </a:lnSpc>
              <a:spcBef>
                <a:spcPct val="40000"/>
              </a:spcBef>
              <a:buFont typeface="Wingdings" panose="05000000000000000000" pitchFamily="2" charset="2"/>
              <a:buChar char="ü"/>
              <a:defRPr/>
            </a:pPr>
            <a:r>
              <a:rPr lang="en-US" sz="2000" dirty="0">
                <a:cs typeface="Segoe UI Light" panose="020B0502040204020203" pitchFamily="34" charset="0"/>
              </a:rPr>
              <a:t>Share a common schema</a:t>
            </a:r>
          </a:p>
          <a:p>
            <a:pPr lvl="1" algn="just">
              <a:lnSpc>
                <a:spcPct val="90000"/>
              </a:lnSpc>
              <a:spcBef>
                <a:spcPct val="40000"/>
              </a:spcBef>
              <a:buFont typeface="Wingdings" panose="05000000000000000000" pitchFamily="2" charset="2"/>
              <a:buChar char="ü"/>
              <a:defRPr/>
            </a:pPr>
            <a:r>
              <a:rPr lang="en-US" sz="2000" dirty="0">
                <a:cs typeface="Segoe UI Light" panose="020B0502040204020203" pitchFamily="34" charset="0"/>
              </a:rPr>
              <a:t>Share a common configuration partition</a:t>
            </a:r>
          </a:p>
          <a:p>
            <a:pPr lvl="1" algn="just">
              <a:lnSpc>
                <a:spcPct val="90000"/>
              </a:lnSpc>
              <a:spcBef>
                <a:spcPct val="40000"/>
              </a:spcBef>
              <a:buFont typeface="Wingdings" panose="05000000000000000000" pitchFamily="2" charset="2"/>
              <a:buChar char="ü"/>
              <a:defRPr/>
            </a:pPr>
            <a:r>
              <a:rPr lang="en-US" sz="2000" dirty="0">
                <a:cs typeface="Segoe UI Light" panose="020B0502040204020203" pitchFamily="34" charset="0"/>
              </a:rPr>
              <a:t>Share a common global catalog to enable searching</a:t>
            </a:r>
          </a:p>
          <a:p>
            <a:pPr lvl="1" algn="just">
              <a:lnSpc>
                <a:spcPct val="90000"/>
              </a:lnSpc>
              <a:spcBef>
                <a:spcPct val="40000"/>
              </a:spcBef>
              <a:buFont typeface="Wingdings" panose="05000000000000000000" pitchFamily="2" charset="2"/>
              <a:buChar char="ü"/>
              <a:defRPr/>
            </a:pPr>
            <a:r>
              <a:rPr lang="en-US" sz="2000" dirty="0">
                <a:cs typeface="Segoe UI Light" panose="020B0502040204020203" pitchFamily="34" charset="0"/>
              </a:rPr>
              <a:t>Enable trusts between all domains in the forest</a:t>
            </a:r>
          </a:p>
          <a:p>
            <a:pPr lvl="1" algn="just">
              <a:lnSpc>
                <a:spcPct val="90000"/>
              </a:lnSpc>
              <a:spcBef>
                <a:spcPct val="40000"/>
              </a:spcBef>
              <a:buFont typeface="Wingdings" panose="05000000000000000000" pitchFamily="2" charset="2"/>
              <a:buChar char="ü"/>
              <a:defRPr/>
            </a:pPr>
            <a:r>
              <a:rPr lang="en-US" sz="2000" dirty="0">
                <a:cs typeface="Segoe UI Light" panose="020B0502040204020203" pitchFamily="34" charset="0"/>
              </a:rPr>
              <a:t>Share the Enterprise Admins and Schema Admins groups</a:t>
            </a:r>
          </a:p>
          <a:p>
            <a:pPr lvl="1" algn="just">
              <a:lnSpc>
                <a:spcPct val="90000"/>
              </a:lnSpc>
              <a:spcBef>
                <a:spcPct val="40000"/>
              </a:spcBef>
              <a:buFont typeface="Courier New" panose="02070309020205020404" pitchFamily="49" charset="0"/>
              <a:buChar char="o"/>
              <a:defRPr/>
            </a:pPr>
            <a:endParaRPr lang="en-US" sz="2000" dirty="0">
              <a:cs typeface="Segoe UI Light" panose="020B0502040204020203" pitchFamily="34" charset="0"/>
            </a:endParaRPr>
          </a:p>
          <a:p>
            <a:pPr algn="just">
              <a:lnSpc>
                <a:spcPct val="90000"/>
              </a:lnSpc>
              <a:spcBef>
                <a:spcPct val="40000"/>
              </a:spcBef>
              <a:buFont typeface="Courier New" panose="02070309020205020404" pitchFamily="49" charset="0"/>
              <a:buChar char="o"/>
              <a:defRPr/>
            </a:pPr>
            <a:endParaRPr lang="en-US" sz="2000" dirty="0">
              <a:cs typeface="Segoe UI Light" panose="020B0502040204020203" pitchFamily="34" charset="0"/>
            </a:endParaRPr>
          </a:p>
        </p:txBody>
      </p:sp>
      <p:pic>
        <p:nvPicPr>
          <p:cNvPr id="7" name="Content Placeholder 3">
            <a:extLst>
              <a:ext uri="{FF2B5EF4-FFF2-40B4-BE49-F238E27FC236}">
                <a16:creationId xmlns:a16="http://schemas.microsoft.com/office/drawing/2014/main" id="{1F17A7AF-5645-4D18-BD7C-84A8D75F402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549" y="636765"/>
            <a:ext cx="4650558" cy="50760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72993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0293034" cy="418646"/>
          </a:xfrm>
        </p:spPr>
        <p:txBody>
          <a:bodyPr>
            <a:noAutofit/>
          </a:bodyPr>
          <a:lstStyle/>
          <a:p>
            <a:r>
              <a:rPr lang="en-US" sz="3200" dirty="0">
                <a:solidFill>
                  <a:schemeClr val="accent1">
                    <a:lumMod val="50000"/>
                  </a:schemeClr>
                </a:solidFill>
              </a:rPr>
              <a:t>II – Active Directory: Domain Services</a:t>
            </a:r>
            <a:endParaRPr lang="en-GB" sz="32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8" name="Content Placeholder 2"/>
          <p:cNvSpPr>
            <a:spLocks noGrp="1"/>
          </p:cNvSpPr>
          <p:nvPr>
            <p:ph idx="1"/>
          </p:nvPr>
        </p:nvSpPr>
        <p:spPr>
          <a:xfrm>
            <a:off x="405049" y="744399"/>
            <a:ext cx="11381901" cy="3917032"/>
          </a:xfrm>
        </p:spPr>
        <p:txBody>
          <a:bodyPr>
            <a:noAutofit/>
          </a:bodyPr>
          <a:lstStyle/>
          <a:p>
            <a:pPr algn="just">
              <a:lnSpc>
                <a:spcPct val="90000"/>
              </a:lnSpc>
              <a:spcBef>
                <a:spcPct val="40000"/>
              </a:spcBef>
              <a:buFont typeface="Courier New" panose="02070309020205020404" pitchFamily="49" charset="0"/>
              <a:buChar char="o"/>
              <a:defRPr/>
            </a:pPr>
            <a:r>
              <a:rPr lang="en-US" sz="2000" b="1" dirty="0">
                <a:cs typeface="Segoe UI Light" panose="020B0502040204020203" pitchFamily="34" charset="0"/>
              </a:rPr>
              <a:t>OUs are Active Directory containers that can contain users, groups, computers, and other OU’s</a:t>
            </a:r>
          </a:p>
          <a:p>
            <a:pPr lvl="1" algn="just">
              <a:lnSpc>
                <a:spcPct val="90000"/>
              </a:lnSpc>
              <a:spcBef>
                <a:spcPct val="40000"/>
              </a:spcBef>
              <a:buFont typeface="Wingdings" panose="05000000000000000000" pitchFamily="2" charset="2"/>
              <a:buChar char="ü"/>
              <a:defRPr/>
            </a:pPr>
            <a:r>
              <a:rPr lang="en-US" sz="2000" dirty="0">
                <a:cs typeface="Segoe UI Light" panose="020B0502040204020203" pitchFamily="34" charset="0"/>
              </a:rPr>
              <a:t>Represent your organization hierarchically and logically</a:t>
            </a:r>
          </a:p>
          <a:p>
            <a:pPr lvl="1" algn="just">
              <a:lnSpc>
                <a:spcPct val="90000"/>
              </a:lnSpc>
              <a:spcBef>
                <a:spcPct val="40000"/>
              </a:spcBef>
              <a:buFont typeface="Wingdings" panose="05000000000000000000" pitchFamily="2" charset="2"/>
              <a:buChar char="ü"/>
              <a:defRPr/>
            </a:pPr>
            <a:r>
              <a:rPr lang="en-US" sz="2000" dirty="0">
                <a:cs typeface="Segoe UI Light" panose="020B0502040204020203" pitchFamily="34" charset="0"/>
              </a:rPr>
              <a:t>Manage a collection of objects in a consistent way</a:t>
            </a:r>
          </a:p>
          <a:p>
            <a:pPr lvl="1" algn="just">
              <a:lnSpc>
                <a:spcPct val="90000"/>
              </a:lnSpc>
              <a:spcBef>
                <a:spcPct val="40000"/>
              </a:spcBef>
              <a:buFont typeface="Wingdings" panose="05000000000000000000" pitchFamily="2" charset="2"/>
              <a:buChar char="ü"/>
              <a:defRPr/>
            </a:pPr>
            <a:r>
              <a:rPr lang="en-US" sz="2000" dirty="0">
                <a:cs typeface="Segoe UI Light" panose="020B0502040204020203" pitchFamily="34" charset="0"/>
              </a:rPr>
              <a:t>Delegate permissions to administer groups of objects</a:t>
            </a:r>
          </a:p>
          <a:p>
            <a:pPr lvl="1" algn="just">
              <a:lnSpc>
                <a:spcPct val="90000"/>
              </a:lnSpc>
              <a:spcBef>
                <a:spcPct val="40000"/>
              </a:spcBef>
              <a:buFont typeface="Wingdings" panose="05000000000000000000" pitchFamily="2" charset="2"/>
              <a:buChar char="ü"/>
              <a:defRPr/>
            </a:pPr>
            <a:r>
              <a:rPr lang="en-US" sz="2000" dirty="0">
                <a:cs typeface="Segoe UI Light" panose="020B0502040204020203" pitchFamily="34" charset="0"/>
              </a:rPr>
              <a:t>Apply policies</a:t>
            </a:r>
          </a:p>
          <a:p>
            <a:pPr lvl="1" algn="just">
              <a:lnSpc>
                <a:spcPct val="90000"/>
              </a:lnSpc>
              <a:spcBef>
                <a:spcPct val="40000"/>
              </a:spcBef>
              <a:buFont typeface="Wingdings" panose="05000000000000000000" pitchFamily="2" charset="2"/>
              <a:buChar char="ü"/>
              <a:defRPr/>
            </a:pPr>
            <a:endParaRPr lang="en-US" sz="2000" dirty="0">
              <a:cs typeface="Segoe UI Light" panose="020B0502040204020203" pitchFamily="34" charset="0"/>
            </a:endParaRPr>
          </a:p>
          <a:p>
            <a:pPr algn="just">
              <a:lnSpc>
                <a:spcPct val="90000"/>
              </a:lnSpc>
              <a:spcBef>
                <a:spcPct val="40000"/>
              </a:spcBef>
              <a:buFont typeface="Courier New" panose="02070309020205020404" pitchFamily="49" charset="0"/>
              <a:buChar char="o"/>
              <a:defRPr/>
            </a:pPr>
            <a:r>
              <a:rPr lang="en-US" sz="2000" b="1" dirty="0">
                <a:cs typeface="Segoe UI Light" panose="020B0502040204020203" pitchFamily="34" charset="0"/>
              </a:rPr>
              <a:t>Active Directory is managed by the Microsoft Management Console (mmc.exe)</a:t>
            </a:r>
          </a:p>
          <a:p>
            <a:pPr lvl="1" algn="just">
              <a:spcBef>
                <a:spcPct val="40000"/>
              </a:spcBef>
              <a:buFont typeface="Wingdings" panose="05000000000000000000" pitchFamily="2" charset="2"/>
              <a:buChar char="ü"/>
              <a:defRPr/>
            </a:pPr>
            <a:r>
              <a:rPr lang="en-US" sz="2000" dirty="0">
                <a:cs typeface="Segoe UI Light" panose="020B0502040204020203" pitchFamily="34" charset="0"/>
              </a:rPr>
              <a:t>Active Directory Administrative Center (</a:t>
            </a:r>
            <a:r>
              <a:rPr lang="cy-GB" sz="2000" dirty="0">
                <a:cs typeface="Segoe UI Light" panose="020B0502040204020203" pitchFamily="34" charset="0"/>
              </a:rPr>
              <a:t>dsac.exe)</a:t>
            </a:r>
            <a:endParaRPr lang="en-US" sz="2000" dirty="0">
              <a:cs typeface="Segoe UI Light" panose="020B0502040204020203" pitchFamily="34" charset="0"/>
            </a:endParaRPr>
          </a:p>
          <a:p>
            <a:pPr lvl="1" algn="just">
              <a:spcBef>
                <a:spcPct val="40000"/>
              </a:spcBef>
              <a:buFont typeface="Wingdings" panose="05000000000000000000" pitchFamily="2" charset="2"/>
              <a:buChar char="ü"/>
              <a:defRPr/>
            </a:pPr>
            <a:r>
              <a:rPr lang="en-US" sz="2000" dirty="0">
                <a:cs typeface="Segoe UI Light" panose="020B0502040204020203" pitchFamily="34" charset="0"/>
              </a:rPr>
              <a:t>Active Directory Users and Computers (</a:t>
            </a:r>
            <a:r>
              <a:rPr lang="en-US" sz="2000" dirty="0" err="1">
                <a:cs typeface="Segoe UI Light" panose="020B0502040204020203" pitchFamily="34" charset="0"/>
              </a:rPr>
              <a:t>dsa.msc</a:t>
            </a:r>
            <a:r>
              <a:rPr lang="en-US" sz="2000" dirty="0">
                <a:cs typeface="Segoe UI Light" panose="020B0502040204020203" pitchFamily="34" charset="0"/>
              </a:rPr>
              <a:t>)</a:t>
            </a:r>
          </a:p>
          <a:p>
            <a:pPr lvl="1" algn="just">
              <a:spcBef>
                <a:spcPct val="40000"/>
              </a:spcBef>
              <a:buFont typeface="Wingdings" panose="05000000000000000000" pitchFamily="2" charset="2"/>
              <a:buChar char="ü"/>
              <a:defRPr/>
            </a:pPr>
            <a:r>
              <a:rPr lang="en-US" sz="2000" dirty="0">
                <a:cs typeface="Segoe UI Light" panose="020B0502040204020203" pitchFamily="34" charset="0"/>
              </a:rPr>
              <a:t>Active Directory Domains and Trusts (</a:t>
            </a:r>
            <a:r>
              <a:rPr lang="en-US" sz="2000" dirty="0" err="1">
                <a:cs typeface="Segoe UI Light" panose="020B0502040204020203" pitchFamily="34" charset="0"/>
              </a:rPr>
              <a:t>domain.msc</a:t>
            </a:r>
            <a:r>
              <a:rPr lang="en-US" sz="2000" dirty="0">
                <a:cs typeface="Segoe UI Light" panose="020B0502040204020203" pitchFamily="34" charset="0"/>
              </a:rPr>
              <a:t>)</a:t>
            </a:r>
          </a:p>
          <a:p>
            <a:pPr lvl="1" algn="just">
              <a:spcBef>
                <a:spcPct val="40000"/>
              </a:spcBef>
              <a:buFont typeface="Wingdings" panose="05000000000000000000" pitchFamily="2" charset="2"/>
              <a:buChar char="ü"/>
              <a:defRPr/>
            </a:pPr>
            <a:r>
              <a:rPr lang="en-US" sz="2000" dirty="0">
                <a:cs typeface="Segoe UI Light" panose="020B0502040204020203" pitchFamily="34" charset="0"/>
              </a:rPr>
              <a:t>Active Directory Sites and Services (</a:t>
            </a:r>
            <a:r>
              <a:rPr lang="en-US" sz="2000" dirty="0" err="1">
                <a:cs typeface="Segoe UI Light" panose="020B0502040204020203" pitchFamily="34" charset="0"/>
              </a:rPr>
              <a:t>dssite.msc</a:t>
            </a:r>
            <a:r>
              <a:rPr lang="en-US" sz="2000" dirty="0">
                <a:cs typeface="Segoe UI Light" panose="020B0502040204020203" pitchFamily="34" charset="0"/>
              </a:rPr>
              <a:t>)</a:t>
            </a:r>
          </a:p>
          <a:p>
            <a:pPr lvl="1" algn="just">
              <a:spcBef>
                <a:spcPct val="40000"/>
              </a:spcBef>
              <a:buFont typeface="Wingdings" panose="05000000000000000000" pitchFamily="2" charset="2"/>
              <a:buChar char="ü"/>
              <a:defRPr/>
            </a:pPr>
            <a:r>
              <a:rPr lang="en-US" sz="2000" dirty="0">
                <a:cs typeface="Segoe UI Light" panose="020B0502040204020203" pitchFamily="34" charset="0"/>
              </a:rPr>
              <a:t>Active Directory module for Windows </a:t>
            </a:r>
            <a:r>
              <a:rPr lang="en-US" sz="2000" dirty="0" err="1">
                <a:cs typeface="Segoe UI Light" panose="020B0502040204020203" pitchFamily="34" charset="0"/>
              </a:rPr>
              <a:t>Powershell</a:t>
            </a:r>
            <a:endParaRPr lang="en-US" sz="2000" dirty="0">
              <a:cs typeface="Segoe UI Light" panose="020B0502040204020203" pitchFamily="34" charset="0"/>
            </a:endParaRPr>
          </a:p>
          <a:p>
            <a:pPr algn="just">
              <a:lnSpc>
                <a:spcPct val="90000"/>
              </a:lnSpc>
              <a:spcBef>
                <a:spcPct val="40000"/>
              </a:spcBef>
              <a:buFont typeface="Courier New" panose="02070309020205020404" pitchFamily="49" charset="0"/>
              <a:buChar char="o"/>
              <a:defRPr/>
            </a:pPr>
            <a:endParaRPr lang="en-US" sz="2000" dirty="0">
              <a:cs typeface="Segoe UI Light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8079515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35" y="809"/>
            <a:ext cx="10166107" cy="527158"/>
          </a:xfrm>
        </p:spPr>
        <p:txBody>
          <a:bodyPr>
            <a:noAutofit/>
          </a:bodyPr>
          <a:lstStyle/>
          <a:p>
            <a:r>
              <a:rPr lang="en-US" sz="3200" dirty="0">
                <a:solidFill>
                  <a:schemeClr val="accent1">
                    <a:lumMod val="50000"/>
                  </a:schemeClr>
                </a:solidFill>
              </a:rPr>
              <a:t>III – Active Directory: Certificate Services</a:t>
            </a:r>
            <a:endParaRPr lang="en-GB" sz="32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7547" y="850655"/>
            <a:ext cx="6476922" cy="3917032"/>
          </a:xfrm>
        </p:spPr>
        <p:txBody>
          <a:bodyPr>
            <a:noAutofit/>
          </a:bodyPr>
          <a:lstStyle/>
          <a:p>
            <a:pPr algn="just">
              <a:buFont typeface="Courier New" panose="02070309020205020404" pitchFamily="49" charset="0"/>
              <a:buChar char="o"/>
            </a:pPr>
            <a:r>
              <a:rPr lang="en-US" sz="1800" dirty="0"/>
              <a:t>AD CS is the Microsoft implementation of Public Key Infrastructure (PKI)</a:t>
            </a:r>
          </a:p>
          <a:p>
            <a:pPr algn="just">
              <a:buFont typeface="Courier New" panose="02070309020205020404" pitchFamily="49" charset="0"/>
              <a:buChar char="o"/>
            </a:pPr>
            <a:r>
              <a:rPr lang="en-US" sz="1800" dirty="0"/>
              <a:t>PKI is a set of hardware, software, people, policies, and procedures needed to create, manage, distribute, use, store, and revoke digital certificates</a:t>
            </a:r>
          </a:p>
          <a:p>
            <a:pPr marL="371475" indent="-285750" algn="just">
              <a:buFont typeface="Courier New" panose="02070309020205020404" pitchFamily="49" charset="0"/>
              <a:buChar char="o"/>
            </a:pPr>
            <a:r>
              <a:rPr lang="en-US" sz="1800" b="1" dirty="0"/>
              <a:t>AD CS provides customizable services for issuing and managing digital certificates</a:t>
            </a:r>
          </a:p>
          <a:p>
            <a:pPr marL="828675" lvl="1" indent="-285750" algn="just">
              <a:buFont typeface="Wingdings" panose="05000000000000000000" pitchFamily="2" charset="2"/>
              <a:buChar char="ü"/>
            </a:pPr>
            <a:r>
              <a:rPr lang="en-US" sz="1800" b="1" dirty="0">
                <a:cs typeface="Segoe UI" panose="020B0502040204020203" pitchFamily="34" charset="0"/>
              </a:rPr>
              <a:t>Certification authorities (CAs) </a:t>
            </a:r>
            <a:r>
              <a:rPr lang="en-US" sz="1800" i="1" dirty="0">
                <a:cs typeface="Segoe UI" panose="020B0502040204020203" pitchFamily="34" charset="0"/>
              </a:rPr>
              <a:t>CAs issue certificates to users, computers, and services, and manage certificate validity</a:t>
            </a:r>
          </a:p>
          <a:p>
            <a:pPr marL="828675" lvl="1" indent="-285750" algn="just">
              <a:buFont typeface="Wingdings" panose="05000000000000000000" pitchFamily="2" charset="2"/>
              <a:buChar char="ü"/>
            </a:pPr>
            <a:r>
              <a:rPr lang="en-US" sz="1800" b="1" dirty="0">
                <a:cs typeface="Segoe UI" panose="020B0502040204020203" pitchFamily="34" charset="0"/>
              </a:rPr>
              <a:t>CA Web enrollment </a:t>
            </a:r>
            <a:r>
              <a:rPr lang="en-US" sz="1800" i="1" dirty="0">
                <a:cs typeface="Segoe UI" panose="020B0502040204020203" pitchFamily="34" charset="0"/>
              </a:rPr>
              <a:t>Web enrollment allows users to connect to a CA by means of a Web browser in order to request certificates and retrieve certificate revocation lists (CRLs)</a:t>
            </a:r>
          </a:p>
          <a:p>
            <a:pPr marL="828675" lvl="1" indent="-285750" algn="just">
              <a:buFont typeface="Wingdings" panose="05000000000000000000" pitchFamily="2" charset="2"/>
              <a:buChar char="ü"/>
            </a:pPr>
            <a:r>
              <a:rPr lang="en-US" sz="1800" b="1" dirty="0">
                <a:cs typeface="Segoe UI" panose="020B0502040204020203" pitchFamily="34" charset="0"/>
              </a:rPr>
              <a:t>Online Responder </a:t>
            </a:r>
            <a:r>
              <a:rPr lang="en-US" sz="1800" i="1" dirty="0">
                <a:cs typeface="Segoe UI" panose="020B0502040204020203" pitchFamily="34" charset="0"/>
              </a:rPr>
              <a:t>The Online Responder service sends a signed response containing requested certificate status information to clients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6759808" y="1106808"/>
            <a:ext cx="5194645" cy="4208593"/>
            <a:chOff x="425459" y="1368431"/>
            <a:chExt cx="5194645" cy="4208593"/>
          </a:xfrm>
        </p:grpSpPr>
        <p:grpSp>
          <p:nvGrpSpPr>
            <p:cNvPr id="5" name="Group 4"/>
            <p:cNvGrpSpPr/>
            <p:nvPr/>
          </p:nvGrpSpPr>
          <p:grpSpPr>
            <a:xfrm>
              <a:off x="1059306" y="3565770"/>
              <a:ext cx="3753859" cy="2011254"/>
              <a:chOff x="7343148" y="3778421"/>
              <a:chExt cx="3753859" cy="2011254"/>
            </a:xfrm>
          </p:grpSpPr>
          <p:cxnSp>
            <p:nvCxnSpPr>
              <p:cNvPr id="31" name="Curved Connector 30"/>
              <p:cNvCxnSpPr>
                <a:stCxn id="10" idx="2"/>
                <a:endCxn id="12" idx="2"/>
              </p:cNvCxnSpPr>
              <p:nvPr/>
            </p:nvCxnSpPr>
            <p:spPr>
              <a:xfrm rot="5400000">
                <a:off x="8772325" y="2349245"/>
                <a:ext cx="895506" cy="3753859"/>
              </a:xfrm>
              <a:prstGeom prst="curvedConnector3">
                <a:avLst>
                  <a:gd name="adj1" fmla="val 125527"/>
                </a:avLst>
              </a:prstGeom>
              <a:ln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2" name="TextBox 31"/>
              <p:cNvSpPr txBox="1"/>
              <p:nvPr/>
            </p:nvSpPr>
            <p:spPr>
              <a:xfrm>
                <a:off x="8426786" y="5512676"/>
                <a:ext cx="1449436" cy="2769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200" dirty="0">
                    <a:latin typeface="Segoe UI Light" panose="020B0502040204020203" pitchFamily="34" charset="0"/>
                    <a:cs typeface="Segoe UI Light" panose="020B0502040204020203" pitchFamily="34" charset="0"/>
                  </a:rPr>
                  <a:t>Revocation Request</a:t>
                </a:r>
              </a:p>
            </p:txBody>
          </p:sp>
          <p:grpSp>
            <p:nvGrpSpPr>
              <p:cNvPr id="33" name="Group 32"/>
              <p:cNvGrpSpPr/>
              <p:nvPr/>
            </p:nvGrpSpPr>
            <p:grpSpPr>
              <a:xfrm>
                <a:off x="8201549" y="3778421"/>
                <a:ext cx="2895458" cy="1625313"/>
                <a:chOff x="8201549" y="3778421"/>
                <a:chExt cx="2895458" cy="1625313"/>
              </a:xfrm>
            </p:grpSpPr>
            <p:sp>
              <p:nvSpPr>
                <p:cNvPr id="34" name="Flowchart: Document 33"/>
                <p:cNvSpPr/>
                <p:nvPr/>
              </p:nvSpPr>
              <p:spPr>
                <a:xfrm>
                  <a:off x="9090610" y="4372520"/>
                  <a:ext cx="990719" cy="936978"/>
                </a:xfrm>
                <a:prstGeom prst="flowChartDocument">
                  <a:avLst/>
                </a:prstGeom>
                <a:solidFill>
                  <a:schemeClr val="accent1">
                    <a:lumMod val="20000"/>
                    <a:lumOff val="80000"/>
                  </a:schemeClr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sz="1200" dirty="0">
                      <a:solidFill>
                        <a:schemeClr val="tx1"/>
                      </a:solidFill>
                      <a:latin typeface="Segoe UI Light" panose="020B0502040204020203" pitchFamily="34" charset="0"/>
                      <a:cs typeface="Segoe UI Light" panose="020B0502040204020203" pitchFamily="34" charset="0"/>
                    </a:rPr>
                    <a:t>Certificate Revocation List</a:t>
                  </a:r>
                </a:p>
              </p:txBody>
            </p:sp>
            <p:cxnSp>
              <p:nvCxnSpPr>
                <p:cNvPr id="35" name="Curved Connector 34"/>
                <p:cNvCxnSpPr>
                  <a:stCxn id="34" idx="3"/>
                  <a:endCxn id="10" idx="2"/>
                </p:cNvCxnSpPr>
                <p:nvPr/>
              </p:nvCxnSpPr>
              <p:spPr>
                <a:xfrm flipV="1">
                  <a:off x="10081329" y="3778421"/>
                  <a:ext cx="1015678" cy="1062588"/>
                </a:xfrm>
                <a:prstGeom prst="curvedConnector2">
                  <a:avLst/>
                </a:prstGeom>
                <a:ln>
                  <a:tailEnd type="triangl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6" name="Curved Connector 35"/>
                <p:cNvCxnSpPr>
                  <a:stCxn id="10" idx="2"/>
                  <a:endCxn id="34" idx="1"/>
                </p:cNvCxnSpPr>
                <p:nvPr/>
              </p:nvCxnSpPr>
              <p:spPr>
                <a:xfrm rot="5400000">
                  <a:off x="9562515" y="3306517"/>
                  <a:ext cx="1062588" cy="2006397"/>
                </a:xfrm>
                <a:prstGeom prst="curvedConnector4">
                  <a:avLst>
                    <a:gd name="adj1" fmla="val 26250"/>
                    <a:gd name="adj2" fmla="val 111394"/>
                  </a:avLst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37" name="TextBox 36"/>
                <p:cNvSpPr txBox="1"/>
                <p:nvPr/>
              </p:nvSpPr>
              <p:spPr>
                <a:xfrm>
                  <a:off x="8201549" y="4256888"/>
                  <a:ext cx="919587" cy="46166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1200" dirty="0">
                      <a:latin typeface="Segoe UI Light" panose="020B0502040204020203" pitchFamily="34" charset="0"/>
                      <a:cs typeface="Segoe UI Light" panose="020B0502040204020203" pitchFamily="34" charset="0"/>
                    </a:rPr>
                    <a:t>CRL Retrieval</a:t>
                  </a:r>
                </a:p>
              </p:txBody>
            </p:sp>
            <p:sp>
              <p:nvSpPr>
                <p:cNvPr id="38" name="Oval 37"/>
                <p:cNvSpPr/>
                <p:nvPr/>
              </p:nvSpPr>
              <p:spPr>
                <a:xfrm>
                  <a:off x="9123858" y="5059601"/>
                  <a:ext cx="312010" cy="344133"/>
                </a:xfrm>
                <a:prstGeom prst="ellipse">
                  <a:avLst/>
                </a:prstGeom>
                <a:solidFill>
                  <a:schemeClr val="accent6">
                    <a:lumMod val="20000"/>
                    <a:lumOff val="80000"/>
                  </a:schemeClr>
                </a:solidFill>
                <a:ln w="3175"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sz="1200" dirty="0">
                      <a:solidFill>
                        <a:schemeClr val="tx1"/>
                      </a:solidFill>
                      <a:latin typeface="Segoe UI" panose="020B0502040204020203" pitchFamily="34" charset="0"/>
                      <a:cs typeface="Segoe UI" panose="020B0502040204020203" pitchFamily="34" charset="0"/>
                    </a:rPr>
                    <a:t>5</a:t>
                  </a:r>
                </a:p>
              </p:txBody>
            </p:sp>
          </p:grpSp>
        </p:grpSp>
        <p:grpSp>
          <p:nvGrpSpPr>
            <p:cNvPr id="6" name="Group 5"/>
            <p:cNvGrpSpPr/>
            <p:nvPr/>
          </p:nvGrpSpPr>
          <p:grpSpPr>
            <a:xfrm>
              <a:off x="1969108" y="2371928"/>
              <a:ext cx="2844057" cy="1286636"/>
              <a:chOff x="8252950" y="2584579"/>
              <a:chExt cx="2844057" cy="1286636"/>
            </a:xfrm>
          </p:grpSpPr>
          <p:sp>
            <p:nvSpPr>
              <p:cNvPr id="22" name="Rectangle 21"/>
              <p:cNvSpPr/>
              <p:nvPr/>
            </p:nvSpPr>
            <p:spPr>
              <a:xfrm>
                <a:off x="9065652" y="2907216"/>
                <a:ext cx="990719" cy="857956"/>
              </a:xfrm>
              <a:prstGeom prst="rect">
                <a:avLst/>
              </a:prstGeom>
              <a:solidFill>
                <a:schemeClr val="accent1">
                  <a:lumMod val="20000"/>
                  <a:lumOff val="8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3" name="Flowchart: Document 22"/>
              <p:cNvSpPr/>
              <p:nvPr/>
            </p:nvSpPr>
            <p:spPr>
              <a:xfrm>
                <a:off x="9175903" y="3036560"/>
                <a:ext cx="208170" cy="163672"/>
              </a:xfrm>
              <a:prstGeom prst="flowChartDocument">
                <a:avLst/>
              </a:prstGeom>
              <a:solidFill>
                <a:schemeClr val="accent1">
                  <a:lumMod val="20000"/>
                  <a:lumOff val="8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4" name="Flowchart: Document 23"/>
              <p:cNvSpPr/>
              <p:nvPr/>
            </p:nvSpPr>
            <p:spPr>
              <a:xfrm>
                <a:off x="9456926" y="3268805"/>
                <a:ext cx="208170" cy="163672"/>
              </a:xfrm>
              <a:prstGeom prst="flowChartDocument">
                <a:avLst/>
              </a:prstGeom>
              <a:solidFill>
                <a:schemeClr val="accent1">
                  <a:lumMod val="20000"/>
                  <a:lumOff val="8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5" name="Flowchart: Document 24"/>
              <p:cNvSpPr/>
              <p:nvPr/>
            </p:nvSpPr>
            <p:spPr>
              <a:xfrm>
                <a:off x="9766541" y="3476711"/>
                <a:ext cx="208170" cy="163672"/>
              </a:xfrm>
              <a:prstGeom prst="flowChartDocument">
                <a:avLst/>
              </a:prstGeom>
              <a:solidFill>
                <a:schemeClr val="accent1">
                  <a:lumMod val="20000"/>
                  <a:lumOff val="8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cxnSp>
            <p:nvCxnSpPr>
              <p:cNvPr id="26" name="Straight Arrow Connector 25"/>
              <p:cNvCxnSpPr>
                <a:stCxn id="22" idx="3"/>
                <a:endCxn id="10" idx="1"/>
              </p:cNvCxnSpPr>
              <p:nvPr/>
            </p:nvCxnSpPr>
            <p:spPr>
              <a:xfrm>
                <a:off x="10056371" y="3336194"/>
                <a:ext cx="430741" cy="0"/>
              </a:xfrm>
              <a:prstGeom prst="straightConnector1">
                <a:avLst/>
              </a:prstGeom>
              <a:ln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7" name="TextBox 26"/>
              <p:cNvSpPr txBox="1"/>
              <p:nvPr/>
            </p:nvSpPr>
            <p:spPr>
              <a:xfrm>
                <a:off x="8751174" y="2584579"/>
                <a:ext cx="1619674" cy="2769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200" dirty="0">
                    <a:latin typeface="Segoe UI Light" panose="020B0502040204020203" pitchFamily="34" charset="0"/>
                    <a:cs typeface="Segoe UI Light" panose="020B0502040204020203" pitchFamily="34" charset="0"/>
                  </a:rPr>
                  <a:t>x.509 Certificate Chain</a:t>
                </a:r>
              </a:p>
            </p:txBody>
          </p:sp>
          <p:cxnSp>
            <p:nvCxnSpPr>
              <p:cNvPr id="28" name="Curved Connector 27"/>
              <p:cNvCxnSpPr>
                <a:stCxn id="10" idx="2"/>
                <a:endCxn id="22" idx="1"/>
              </p:cNvCxnSpPr>
              <p:nvPr/>
            </p:nvCxnSpPr>
            <p:spPr>
              <a:xfrm rot="5400000" flipH="1">
                <a:off x="9860216" y="2541631"/>
                <a:ext cx="442227" cy="2031355"/>
              </a:xfrm>
              <a:prstGeom prst="curvedConnector4">
                <a:avLst>
                  <a:gd name="adj1" fmla="val -59888"/>
                  <a:gd name="adj2" fmla="val 111254"/>
                </a:avLst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9" name="TextBox 28"/>
              <p:cNvSpPr txBox="1"/>
              <p:nvPr/>
            </p:nvSpPr>
            <p:spPr>
              <a:xfrm>
                <a:off x="8252950" y="3409550"/>
                <a:ext cx="88868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1200" dirty="0">
                    <a:latin typeface="Segoe UI Light" panose="020B0502040204020203" pitchFamily="34" charset="0"/>
                    <a:cs typeface="Segoe UI Light" panose="020B0502040204020203" pitchFamily="34" charset="0"/>
                  </a:rPr>
                  <a:t>Certificate Retrieval</a:t>
                </a:r>
              </a:p>
            </p:txBody>
          </p:sp>
          <p:sp>
            <p:nvSpPr>
              <p:cNvPr id="30" name="Oval 29"/>
              <p:cNvSpPr/>
              <p:nvPr/>
            </p:nvSpPr>
            <p:spPr>
              <a:xfrm>
                <a:off x="9122505" y="3503032"/>
                <a:ext cx="312010" cy="344133"/>
              </a:xfrm>
              <a:prstGeom prst="ellipse">
                <a:avLst/>
              </a:prstGeom>
              <a:solidFill>
                <a:schemeClr val="accent6">
                  <a:lumMod val="20000"/>
                  <a:lumOff val="80000"/>
                </a:schemeClr>
              </a:solidFill>
              <a:ln w="3175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1200" dirty="0">
                    <a:solidFill>
                      <a:schemeClr val="tx1"/>
                    </a:solidFill>
                    <a:latin typeface="Segoe UI" panose="020B0502040204020203" pitchFamily="34" charset="0"/>
                    <a:cs typeface="Segoe UI" panose="020B0502040204020203" pitchFamily="34" charset="0"/>
                  </a:rPr>
                  <a:t>4</a:t>
                </a:r>
              </a:p>
            </p:txBody>
          </p:sp>
        </p:grpSp>
        <p:grpSp>
          <p:nvGrpSpPr>
            <p:cNvPr id="7" name="Group 6"/>
            <p:cNvGrpSpPr/>
            <p:nvPr/>
          </p:nvGrpSpPr>
          <p:grpSpPr>
            <a:xfrm>
              <a:off x="1693155" y="1368431"/>
              <a:ext cx="3593151" cy="1276646"/>
              <a:chOff x="7976997" y="1581082"/>
              <a:chExt cx="3593151" cy="1276646"/>
            </a:xfrm>
          </p:grpSpPr>
          <p:cxnSp>
            <p:nvCxnSpPr>
              <p:cNvPr id="16" name="Straight Arrow Connector 15"/>
              <p:cNvCxnSpPr/>
              <p:nvPr/>
            </p:nvCxnSpPr>
            <p:spPr>
              <a:xfrm flipH="1">
                <a:off x="7976997" y="2204093"/>
                <a:ext cx="1113613" cy="3849"/>
              </a:xfrm>
              <a:prstGeom prst="straightConnector1">
                <a:avLst/>
              </a:prstGeom>
              <a:ln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17" name="Group 16"/>
              <p:cNvGrpSpPr/>
              <p:nvPr/>
            </p:nvGrpSpPr>
            <p:grpSpPr>
              <a:xfrm>
                <a:off x="9065653" y="1581082"/>
                <a:ext cx="2504495" cy="1276646"/>
                <a:chOff x="9065653" y="1581082"/>
                <a:chExt cx="2504495" cy="1276646"/>
              </a:xfrm>
            </p:grpSpPr>
            <p:sp>
              <p:nvSpPr>
                <p:cNvPr id="18" name="Flowchart: Document 17"/>
                <p:cNvSpPr/>
                <p:nvPr/>
              </p:nvSpPr>
              <p:spPr>
                <a:xfrm>
                  <a:off x="9065653" y="1581082"/>
                  <a:ext cx="990719" cy="936978"/>
                </a:xfrm>
                <a:prstGeom prst="flowChartDocument">
                  <a:avLst/>
                </a:prstGeom>
                <a:solidFill>
                  <a:schemeClr val="accent1">
                    <a:lumMod val="20000"/>
                    <a:lumOff val="80000"/>
                  </a:schemeClr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sz="1200" dirty="0">
                      <a:solidFill>
                        <a:schemeClr val="tx1"/>
                      </a:solidFill>
                      <a:latin typeface="Segoe UI Light" panose="020B0502040204020203" pitchFamily="34" charset="0"/>
                      <a:cs typeface="Segoe UI Light" panose="020B0502040204020203" pitchFamily="34" charset="0"/>
                    </a:rPr>
                    <a:t>Certificate Signing Request</a:t>
                  </a:r>
                </a:p>
              </p:txBody>
            </p:sp>
            <p:cxnSp>
              <p:nvCxnSpPr>
                <p:cNvPr id="19" name="Curved Connector 18"/>
                <p:cNvCxnSpPr>
                  <a:stCxn id="10" idx="0"/>
                  <a:endCxn id="18" idx="3"/>
                </p:cNvCxnSpPr>
                <p:nvPr/>
              </p:nvCxnSpPr>
              <p:spPr>
                <a:xfrm rot="16200000" flipV="1">
                  <a:off x="10270609" y="1835335"/>
                  <a:ext cx="808157" cy="1236630"/>
                </a:xfrm>
                <a:prstGeom prst="curvedConnector2">
                  <a:avLst/>
                </a:prstGeom>
                <a:ln>
                  <a:tailEnd type="triangl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20" name="TextBox 19"/>
                <p:cNvSpPr txBox="1"/>
                <p:nvPr/>
              </p:nvSpPr>
              <p:spPr>
                <a:xfrm>
                  <a:off x="10696063" y="1972923"/>
                  <a:ext cx="874085" cy="276999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sz="1200" dirty="0">
                      <a:latin typeface="Segoe UI Light" panose="020B0502040204020203" pitchFamily="34" charset="0"/>
                      <a:cs typeface="Segoe UI Light" panose="020B0502040204020203" pitchFamily="34" charset="0"/>
                    </a:rPr>
                    <a:t>Enrollment</a:t>
                  </a:r>
                </a:p>
              </p:txBody>
            </p:sp>
            <p:sp>
              <p:nvSpPr>
                <p:cNvPr id="21" name="Oval 20"/>
                <p:cNvSpPr/>
                <p:nvPr/>
              </p:nvSpPr>
              <p:spPr>
                <a:xfrm>
                  <a:off x="9834716" y="2201648"/>
                  <a:ext cx="312010" cy="344133"/>
                </a:xfrm>
                <a:prstGeom prst="ellipse">
                  <a:avLst/>
                </a:prstGeom>
                <a:solidFill>
                  <a:schemeClr val="accent6">
                    <a:lumMod val="20000"/>
                    <a:lumOff val="80000"/>
                  </a:schemeClr>
                </a:solidFill>
                <a:ln w="3175"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sz="1200" dirty="0">
                      <a:solidFill>
                        <a:schemeClr val="tx1"/>
                      </a:solidFill>
                      <a:latin typeface="Segoe UI" panose="020B0502040204020203" pitchFamily="34" charset="0"/>
                      <a:cs typeface="Segoe UI" panose="020B0502040204020203" pitchFamily="34" charset="0"/>
                    </a:rPr>
                    <a:t>3</a:t>
                  </a:r>
                </a:p>
              </p:txBody>
            </p:sp>
          </p:grpSp>
        </p:grpSp>
        <p:grpSp>
          <p:nvGrpSpPr>
            <p:cNvPr id="8" name="Group 7"/>
            <p:cNvGrpSpPr/>
            <p:nvPr/>
          </p:nvGrpSpPr>
          <p:grpSpPr>
            <a:xfrm>
              <a:off x="425459" y="1547422"/>
              <a:ext cx="1267694" cy="2913854"/>
              <a:chOff x="6709301" y="1760073"/>
              <a:chExt cx="1267694" cy="2913854"/>
            </a:xfrm>
          </p:grpSpPr>
          <p:sp>
            <p:nvSpPr>
              <p:cNvPr id="12" name="Rectangle 11"/>
              <p:cNvSpPr/>
              <p:nvPr/>
            </p:nvSpPr>
            <p:spPr>
              <a:xfrm>
                <a:off x="6709301" y="1998460"/>
                <a:ext cx="1267694" cy="2675467"/>
              </a:xfrm>
              <a:prstGeom prst="rect">
                <a:avLst/>
              </a:prstGeom>
              <a:solidFill>
                <a:schemeClr val="accent1">
                  <a:lumMod val="20000"/>
                  <a:lumOff val="8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3" name="Can 12"/>
              <p:cNvSpPr/>
              <p:nvPr/>
            </p:nvSpPr>
            <p:spPr>
              <a:xfrm>
                <a:off x="6845044" y="2209952"/>
                <a:ext cx="973252" cy="1043248"/>
              </a:xfrm>
              <a:prstGeom prst="can">
                <a:avLst/>
              </a:prstGeom>
              <a:solidFill>
                <a:schemeClr val="accent1">
                  <a:lumMod val="20000"/>
                  <a:lumOff val="8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1200" dirty="0">
                    <a:solidFill>
                      <a:schemeClr val="tx1"/>
                    </a:solidFill>
                    <a:latin typeface="Segoe UI Light" panose="020B0502040204020203" pitchFamily="34" charset="0"/>
                    <a:cs typeface="Segoe UI Light" panose="020B0502040204020203" pitchFamily="34" charset="0"/>
                  </a:rPr>
                  <a:t>Certificate Repository</a:t>
                </a:r>
              </a:p>
            </p:txBody>
          </p:sp>
          <p:sp>
            <p:nvSpPr>
              <p:cNvPr id="14" name="Can 13"/>
              <p:cNvSpPr/>
              <p:nvPr/>
            </p:nvSpPr>
            <p:spPr>
              <a:xfrm>
                <a:off x="6845044" y="3428998"/>
                <a:ext cx="973252" cy="1043248"/>
              </a:xfrm>
              <a:prstGeom prst="can">
                <a:avLst/>
              </a:prstGeom>
              <a:solidFill>
                <a:schemeClr val="accent1">
                  <a:lumMod val="20000"/>
                  <a:lumOff val="8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1200" dirty="0">
                    <a:solidFill>
                      <a:schemeClr val="tx1"/>
                    </a:solidFill>
                    <a:latin typeface="Segoe UI Light" panose="020B0502040204020203" pitchFamily="34" charset="0"/>
                    <a:cs typeface="Segoe UI Light" panose="020B0502040204020203" pitchFamily="34" charset="0"/>
                  </a:rPr>
                  <a:t>Certification Revocation Repository</a:t>
                </a:r>
              </a:p>
            </p:txBody>
          </p:sp>
          <p:sp>
            <p:nvSpPr>
              <p:cNvPr id="15" name="Oval 14"/>
              <p:cNvSpPr/>
              <p:nvPr/>
            </p:nvSpPr>
            <p:spPr>
              <a:xfrm>
                <a:off x="7187143" y="1760073"/>
                <a:ext cx="312010" cy="344133"/>
              </a:xfrm>
              <a:prstGeom prst="ellipse">
                <a:avLst/>
              </a:prstGeom>
              <a:solidFill>
                <a:schemeClr val="accent6">
                  <a:lumMod val="20000"/>
                  <a:lumOff val="80000"/>
                </a:schemeClr>
              </a:solidFill>
              <a:ln w="3175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1200" dirty="0">
                    <a:solidFill>
                      <a:schemeClr val="tx1"/>
                    </a:solidFill>
                    <a:latin typeface="Segoe UI" panose="020B0502040204020203" pitchFamily="34" charset="0"/>
                    <a:cs typeface="Segoe UI" panose="020B0502040204020203" pitchFamily="34" charset="0"/>
                  </a:rPr>
                  <a:t>2</a:t>
                </a:r>
              </a:p>
            </p:txBody>
          </p:sp>
        </p:grpSp>
        <p:grpSp>
          <p:nvGrpSpPr>
            <p:cNvPr id="9" name="Group 8"/>
            <p:cNvGrpSpPr/>
            <p:nvPr/>
          </p:nvGrpSpPr>
          <p:grpSpPr>
            <a:xfrm>
              <a:off x="4102418" y="2645077"/>
              <a:ext cx="1517686" cy="991149"/>
              <a:chOff x="10386260" y="2857728"/>
              <a:chExt cx="1517686" cy="991149"/>
            </a:xfrm>
          </p:grpSpPr>
          <p:sp>
            <p:nvSpPr>
              <p:cNvPr id="10" name="Flowchart: Multidocument 9"/>
              <p:cNvSpPr/>
              <p:nvPr/>
            </p:nvSpPr>
            <p:spPr>
              <a:xfrm>
                <a:off x="10487112" y="2857728"/>
                <a:ext cx="1416834" cy="956932"/>
              </a:xfrm>
              <a:prstGeom prst="flowChartMultidocument">
                <a:avLst/>
              </a:prstGeom>
              <a:solidFill>
                <a:schemeClr val="accent1">
                  <a:lumMod val="20000"/>
                  <a:lumOff val="8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1200" dirty="0">
                    <a:solidFill>
                      <a:schemeClr val="tx1"/>
                    </a:solidFill>
                    <a:latin typeface="Segoe UI Light" panose="020B0502040204020203" pitchFamily="34" charset="0"/>
                    <a:cs typeface="Segoe UI Light" panose="020B0502040204020203" pitchFamily="34" charset="0"/>
                  </a:rPr>
                  <a:t>End-Entities (users or computers)</a:t>
                </a:r>
              </a:p>
            </p:txBody>
          </p:sp>
          <p:sp>
            <p:nvSpPr>
              <p:cNvPr id="11" name="Oval 10"/>
              <p:cNvSpPr/>
              <p:nvPr/>
            </p:nvSpPr>
            <p:spPr>
              <a:xfrm>
                <a:off x="10386260" y="3504744"/>
                <a:ext cx="312010" cy="344133"/>
              </a:xfrm>
              <a:prstGeom prst="ellipse">
                <a:avLst/>
              </a:prstGeom>
              <a:solidFill>
                <a:schemeClr val="accent6">
                  <a:lumMod val="20000"/>
                  <a:lumOff val="80000"/>
                </a:schemeClr>
              </a:solidFill>
              <a:ln w="3175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1200" dirty="0">
                    <a:solidFill>
                      <a:schemeClr val="tx1"/>
                    </a:solidFill>
                    <a:latin typeface="Segoe UI" panose="020B0502040204020203" pitchFamily="34" charset="0"/>
                    <a:cs typeface="Segoe UI" panose="020B0502040204020203" pitchFamily="34" charset="0"/>
                  </a:rPr>
                  <a:t>1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26617354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35" y="809"/>
            <a:ext cx="10166107" cy="527158"/>
          </a:xfrm>
        </p:spPr>
        <p:txBody>
          <a:bodyPr>
            <a:noAutofit/>
          </a:bodyPr>
          <a:lstStyle/>
          <a:p>
            <a:r>
              <a:rPr lang="en-US" sz="3200" dirty="0">
                <a:solidFill>
                  <a:schemeClr val="accent1">
                    <a:lumMod val="50000"/>
                  </a:schemeClr>
                </a:solidFill>
              </a:rPr>
              <a:t>III – Active Directory: Certificate Services</a:t>
            </a:r>
            <a:endParaRPr lang="en-GB" sz="32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9016" y="749191"/>
            <a:ext cx="6578519" cy="3917032"/>
          </a:xfrm>
        </p:spPr>
        <p:txBody>
          <a:bodyPr>
            <a:noAutofit/>
          </a:bodyPr>
          <a:lstStyle/>
          <a:p>
            <a:pPr algn="just">
              <a:buFont typeface="Courier New" panose="02070309020205020404" pitchFamily="49" charset="0"/>
              <a:buChar char="o"/>
            </a:pPr>
            <a:r>
              <a:rPr lang="en-US" sz="1800" dirty="0"/>
              <a:t>AD CS is the Microsoft implementation of Public Key Infrastructure (PKI)</a:t>
            </a:r>
          </a:p>
          <a:p>
            <a:pPr algn="just">
              <a:buFont typeface="Courier New" panose="02070309020205020404" pitchFamily="49" charset="0"/>
              <a:buChar char="o"/>
            </a:pPr>
            <a:r>
              <a:rPr lang="en-US" sz="1800" dirty="0"/>
              <a:t>PKI is a set of hardware, software, people, policies, and procedures needed to create, manage, distribute, use, store, and revoke digital certificates</a:t>
            </a:r>
          </a:p>
          <a:p>
            <a:pPr marL="371475" indent="-285750" algn="just">
              <a:buFont typeface="Courier New" panose="02070309020205020404" pitchFamily="49" charset="0"/>
              <a:buChar char="o"/>
            </a:pPr>
            <a:r>
              <a:rPr lang="en-US" sz="1800" b="1" dirty="0"/>
              <a:t>AD CS provides customizable services for issuing and managing digital certificates</a:t>
            </a:r>
          </a:p>
          <a:p>
            <a:pPr marL="828675" lvl="1" indent="-285750" algn="just">
              <a:buFont typeface="Wingdings" panose="05000000000000000000" pitchFamily="2" charset="2"/>
              <a:buChar char="ü"/>
            </a:pPr>
            <a:r>
              <a:rPr lang="en-US" sz="1800" b="1" dirty="0">
                <a:cs typeface="Segoe UI" panose="020B0502040204020203" pitchFamily="34" charset="0"/>
              </a:rPr>
              <a:t>Network Device Enrollment Service </a:t>
            </a:r>
            <a:r>
              <a:rPr lang="en-US" sz="1800" i="1" dirty="0">
                <a:cs typeface="Segoe UI" panose="020B0502040204020203" pitchFamily="34" charset="0"/>
              </a:rPr>
              <a:t>The Network Device Enrollment Service allows network devices to obtain certificates when they don’t have domain accounts</a:t>
            </a:r>
          </a:p>
          <a:p>
            <a:pPr marL="828675" lvl="1" indent="-285750" algn="just">
              <a:buFont typeface="Wingdings" panose="05000000000000000000" pitchFamily="2" charset="2"/>
              <a:buChar char="ü"/>
            </a:pPr>
            <a:r>
              <a:rPr lang="en-US" sz="1800" b="1" dirty="0">
                <a:cs typeface="Segoe UI" panose="020B0502040204020203" pitchFamily="34" charset="0"/>
              </a:rPr>
              <a:t>Certificate Enrollment Web Service </a:t>
            </a:r>
            <a:r>
              <a:rPr lang="en-US" sz="1800" i="1" dirty="0">
                <a:cs typeface="Segoe UI" panose="020B0502040204020203" pitchFamily="34" charset="0"/>
              </a:rPr>
              <a:t>The Certificate Enrollment Web Service allows for certificate enrollment by users and computers using SSL to enables policy-based certificate enrollment for disconnected or non-domain-joined computers and users</a:t>
            </a:r>
          </a:p>
          <a:p>
            <a:pPr marL="828675" lvl="1" indent="-285750" algn="just">
              <a:buFont typeface="Wingdings" panose="05000000000000000000" pitchFamily="2" charset="2"/>
              <a:buChar char="ü"/>
            </a:pPr>
            <a:r>
              <a:rPr lang="en-US" sz="1800" b="1" dirty="0">
                <a:cs typeface="Segoe UI" panose="020B0502040204020203" pitchFamily="34" charset="0"/>
              </a:rPr>
              <a:t>Certificate Enrollment Policy Web Service </a:t>
            </a:r>
            <a:r>
              <a:rPr lang="en-US" sz="1800" i="1" dirty="0">
                <a:cs typeface="Segoe UI" panose="020B0502040204020203" pitchFamily="34" charset="0"/>
              </a:rPr>
              <a:t>Delivers certificate enrollment policy information to computers and users to enable the Certificate Enrollment Web Service</a:t>
            </a:r>
            <a:endParaRPr lang="en-GB" sz="1800" i="1" dirty="0"/>
          </a:p>
          <a:p>
            <a:pPr algn="just">
              <a:buFont typeface="Wingdings" panose="05000000000000000000" pitchFamily="2" charset="2"/>
              <a:buChar char="§"/>
            </a:pPr>
            <a:endParaRPr lang="en-GB" sz="1800" dirty="0"/>
          </a:p>
        </p:txBody>
      </p:sp>
      <p:grpSp>
        <p:nvGrpSpPr>
          <p:cNvPr id="4" name="Group 3"/>
          <p:cNvGrpSpPr/>
          <p:nvPr/>
        </p:nvGrpSpPr>
        <p:grpSpPr>
          <a:xfrm>
            <a:off x="6808339" y="986228"/>
            <a:ext cx="5194645" cy="4208593"/>
            <a:chOff x="425459" y="1368431"/>
            <a:chExt cx="5194645" cy="4208593"/>
          </a:xfrm>
        </p:grpSpPr>
        <p:grpSp>
          <p:nvGrpSpPr>
            <p:cNvPr id="5" name="Group 4"/>
            <p:cNvGrpSpPr/>
            <p:nvPr/>
          </p:nvGrpSpPr>
          <p:grpSpPr>
            <a:xfrm>
              <a:off x="1059306" y="3565770"/>
              <a:ext cx="3753859" cy="2011254"/>
              <a:chOff x="7343148" y="3778421"/>
              <a:chExt cx="3753859" cy="2011254"/>
            </a:xfrm>
          </p:grpSpPr>
          <p:cxnSp>
            <p:nvCxnSpPr>
              <p:cNvPr id="31" name="Curved Connector 30"/>
              <p:cNvCxnSpPr>
                <a:stCxn id="10" idx="2"/>
                <a:endCxn id="12" idx="2"/>
              </p:cNvCxnSpPr>
              <p:nvPr/>
            </p:nvCxnSpPr>
            <p:spPr>
              <a:xfrm rot="5400000">
                <a:off x="8772325" y="2349245"/>
                <a:ext cx="895506" cy="3753859"/>
              </a:xfrm>
              <a:prstGeom prst="curvedConnector3">
                <a:avLst>
                  <a:gd name="adj1" fmla="val 125527"/>
                </a:avLst>
              </a:prstGeom>
              <a:ln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2" name="TextBox 31"/>
              <p:cNvSpPr txBox="1"/>
              <p:nvPr/>
            </p:nvSpPr>
            <p:spPr>
              <a:xfrm>
                <a:off x="8426786" y="5512676"/>
                <a:ext cx="1449436" cy="2769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200" dirty="0">
                    <a:latin typeface="Segoe UI Light" panose="020B0502040204020203" pitchFamily="34" charset="0"/>
                    <a:cs typeface="Segoe UI Light" panose="020B0502040204020203" pitchFamily="34" charset="0"/>
                  </a:rPr>
                  <a:t>Revocation Request</a:t>
                </a:r>
              </a:p>
            </p:txBody>
          </p:sp>
          <p:grpSp>
            <p:nvGrpSpPr>
              <p:cNvPr id="33" name="Group 32"/>
              <p:cNvGrpSpPr/>
              <p:nvPr/>
            </p:nvGrpSpPr>
            <p:grpSpPr>
              <a:xfrm>
                <a:off x="8201549" y="3778421"/>
                <a:ext cx="2895458" cy="1625313"/>
                <a:chOff x="8201549" y="3778421"/>
                <a:chExt cx="2895458" cy="1625313"/>
              </a:xfrm>
            </p:grpSpPr>
            <p:sp>
              <p:nvSpPr>
                <p:cNvPr id="34" name="Flowchart: Document 33"/>
                <p:cNvSpPr/>
                <p:nvPr/>
              </p:nvSpPr>
              <p:spPr>
                <a:xfrm>
                  <a:off x="9090610" y="4372520"/>
                  <a:ext cx="990719" cy="936978"/>
                </a:xfrm>
                <a:prstGeom prst="flowChartDocument">
                  <a:avLst/>
                </a:prstGeom>
                <a:solidFill>
                  <a:schemeClr val="accent1">
                    <a:lumMod val="20000"/>
                    <a:lumOff val="80000"/>
                  </a:schemeClr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sz="1200" dirty="0">
                      <a:solidFill>
                        <a:schemeClr val="tx1"/>
                      </a:solidFill>
                      <a:latin typeface="Segoe UI Light" panose="020B0502040204020203" pitchFamily="34" charset="0"/>
                      <a:cs typeface="Segoe UI Light" panose="020B0502040204020203" pitchFamily="34" charset="0"/>
                    </a:rPr>
                    <a:t>Certificate Revocation List</a:t>
                  </a:r>
                </a:p>
              </p:txBody>
            </p:sp>
            <p:cxnSp>
              <p:nvCxnSpPr>
                <p:cNvPr id="35" name="Curved Connector 34"/>
                <p:cNvCxnSpPr>
                  <a:stCxn id="34" idx="3"/>
                  <a:endCxn id="10" idx="2"/>
                </p:cNvCxnSpPr>
                <p:nvPr/>
              </p:nvCxnSpPr>
              <p:spPr>
                <a:xfrm flipV="1">
                  <a:off x="10081329" y="3778421"/>
                  <a:ext cx="1015678" cy="1062588"/>
                </a:xfrm>
                <a:prstGeom prst="curvedConnector2">
                  <a:avLst/>
                </a:prstGeom>
                <a:ln>
                  <a:tailEnd type="triangl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6" name="Curved Connector 35"/>
                <p:cNvCxnSpPr>
                  <a:stCxn id="10" idx="2"/>
                  <a:endCxn id="34" idx="1"/>
                </p:cNvCxnSpPr>
                <p:nvPr/>
              </p:nvCxnSpPr>
              <p:spPr>
                <a:xfrm rot="5400000">
                  <a:off x="9562515" y="3306517"/>
                  <a:ext cx="1062588" cy="2006397"/>
                </a:xfrm>
                <a:prstGeom prst="curvedConnector4">
                  <a:avLst>
                    <a:gd name="adj1" fmla="val 26250"/>
                    <a:gd name="adj2" fmla="val 111394"/>
                  </a:avLst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37" name="TextBox 36"/>
                <p:cNvSpPr txBox="1"/>
                <p:nvPr/>
              </p:nvSpPr>
              <p:spPr>
                <a:xfrm>
                  <a:off x="8201549" y="4256888"/>
                  <a:ext cx="919587" cy="46166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1200" dirty="0">
                      <a:latin typeface="Segoe UI Light" panose="020B0502040204020203" pitchFamily="34" charset="0"/>
                      <a:cs typeface="Segoe UI Light" panose="020B0502040204020203" pitchFamily="34" charset="0"/>
                    </a:rPr>
                    <a:t>CRL Retrieval</a:t>
                  </a:r>
                </a:p>
              </p:txBody>
            </p:sp>
            <p:sp>
              <p:nvSpPr>
                <p:cNvPr id="38" name="Oval 37"/>
                <p:cNvSpPr/>
                <p:nvPr/>
              </p:nvSpPr>
              <p:spPr>
                <a:xfrm>
                  <a:off x="9123858" y="5059601"/>
                  <a:ext cx="312010" cy="344133"/>
                </a:xfrm>
                <a:prstGeom prst="ellipse">
                  <a:avLst/>
                </a:prstGeom>
                <a:solidFill>
                  <a:schemeClr val="accent6">
                    <a:lumMod val="20000"/>
                    <a:lumOff val="80000"/>
                  </a:schemeClr>
                </a:solidFill>
                <a:ln w="3175"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sz="1200" dirty="0">
                      <a:solidFill>
                        <a:schemeClr val="tx1"/>
                      </a:solidFill>
                      <a:latin typeface="Segoe UI" panose="020B0502040204020203" pitchFamily="34" charset="0"/>
                      <a:cs typeface="Segoe UI" panose="020B0502040204020203" pitchFamily="34" charset="0"/>
                    </a:rPr>
                    <a:t>5</a:t>
                  </a:r>
                </a:p>
              </p:txBody>
            </p:sp>
          </p:grpSp>
        </p:grpSp>
        <p:grpSp>
          <p:nvGrpSpPr>
            <p:cNvPr id="6" name="Group 5"/>
            <p:cNvGrpSpPr/>
            <p:nvPr/>
          </p:nvGrpSpPr>
          <p:grpSpPr>
            <a:xfrm>
              <a:off x="1969108" y="2371928"/>
              <a:ext cx="2844057" cy="1286636"/>
              <a:chOff x="8252950" y="2584579"/>
              <a:chExt cx="2844057" cy="1286636"/>
            </a:xfrm>
          </p:grpSpPr>
          <p:sp>
            <p:nvSpPr>
              <p:cNvPr id="22" name="Rectangle 21"/>
              <p:cNvSpPr/>
              <p:nvPr/>
            </p:nvSpPr>
            <p:spPr>
              <a:xfrm>
                <a:off x="9065652" y="2907216"/>
                <a:ext cx="990719" cy="857956"/>
              </a:xfrm>
              <a:prstGeom prst="rect">
                <a:avLst/>
              </a:prstGeom>
              <a:solidFill>
                <a:schemeClr val="accent1">
                  <a:lumMod val="20000"/>
                  <a:lumOff val="8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3" name="Flowchart: Document 22"/>
              <p:cNvSpPr/>
              <p:nvPr/>
            </p:nvSpPr>
            <p:spPr>
              <a:xfrm>
                <a:off x="9175903" y="3036560"/>
                <a:ext cx="208170" cy="163672"/>
              </a:xfrm>
              <a:prstGeom prst="flowChartDocument">
                <a:avLst/>
              </a:prstGeom>
              <a:solidFill>
                <a:schemeClr val="accent1">
                  <a:lumMod val="20000"/>
                  <a:lumOff val="8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4" name="Flowchart: Document 23"/>
              <p:cNvSpPr/>
              <p:nvPr/>
            </p:nvSpPr>
            <p:spPr>
              <a:xfrm>
                <a:off x="9456926" y="3268805"/>
                <a:ext cx="208170" cy="163672"/>
              </a:xfrm>
              <a:prstGeom prst="flowChartDocument">
                <a:avLst/>
              </a:prstGeom>
              <a:solidFill>
                <a:schemeClr val="accent1">
                  <a:lumMod val="20000"/>
                  <a:lumOff val="8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5" name="Flowchart: Document 24"/>
              <p:cNvSpPr/>
              <p:nvPr/>
            </p:nvSpPr>
            <p:spPr>
              <a:xfrm>
                <a:off x="9766541" y="3476711"/>
                <a:ext cx="208170" cy="163672"/>
              </a:xfrm>
              <a:prstGeom prst="flowChartDocument">
                <a:avLst/>
              </a:prstGeom>
              <a:solidFill>
                <a:schemeClr val="accent1">
                  <a:lumMod val="20000"/>
                  <a:lumOff val="8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cxnSp>
            <p:nvCxnSpPr>
              <p:cNvPr id="26" name="Straight Arrow Connector 25"/>
              <p:cNvCxnSpPr>
                <a:stCxn id="22" idx="3"/>
                <a:endCxn id="10" idx="1"/>
              </p:cNvCxnSpPr>
              <p:nvPr/>
            </p:nvCxnSpPr>
            <p:spPr>
              <a:xfrm>
                <a:off x="10056371" y="3336194"/>
                <a:ext cx="430741" cy="0"/>
              </a:xfrm>
              <a:prstGeom prst="straightConnector1">
                <a:avLst/>
              </a:prstGeom>
              <a:ln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7" name="TextBox 26"/>
              <p:cNvSpPr txBox="1"/>
              <p:nvPr/>
            </p:nvSpPr>
            <p:spPr>
              <a:xfrm>
                <a:off x="8751174" y="2584579"/>
                <a:ext cx="1619674" cy="2769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200" dirty="0">
                    <a:latin typeface="Segoe UI Light" panose="020B0502040204020203" pitchFamily="34" charset="0"/>
                    <a:cs typeface="Segoe UI Light" panose="020B0502040204020203" pitchFamily="34" charset="0"/>
                  </a:rPr>
                  <a:t>x.509 Certificate Chain</a:t>
                </a:r>
              </a:p>
            </p:txBody>
          </p:sp>
          <p:cxnSp>
            <p:nvCxnSpPr>
              <p:cNvPr id="28" name="Curved Connector 27"/>
              <p:cNvCxnSpPr>
                <a:stCxn id="10" idx="2"/>
                <a:endCxn id="22" idx="1"/>
              </p:cNvCxnSpPr>
              <p:nvPr/>
            </p:nvCxnSpPr>
            <p:spPr>
              <a:xfrm rot="5400000" flipH="1">
                <a:off x="9860216" y="2541631"/>
                <a:ext cx="442227" cy="2031355"/>
              </a:xfrm>
              <a:prstGeom prst="curvedConnector4">
                <a:avLst>
                  <a:gd name="adj1" fmla="val -59888"/>
                  <a:gd name="adj2" fmla="val 111254"/>
                </a:avLst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9" name="TextBox 28"/>
              <p:cNvSpPr txBox="1"/>
              <p:nvPr/>
            </p:nvSpPr>
            <p:spPr>
              <a:xfrm>
                <a:off x="8252950" y="3409550"/>
                <a:ext cx="88868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1200" dirty="0">
                    <a:latin typeface="Segoe UI Light" panose="020B0502040204020203" pitchFamily="34" charset="0"/>
                    <a:cs typeface="Segoe UI Light" panose="020B0502040204020203" pitchFamily="34" charset="0"/>
                  </a:rPr>
                  <a:t>Certificate Retrieval</a:t>
                </a:r>
              </a:p>
            </p:txBody>
          </p:sp>
          <p:sp>
            <p:nvSpPr>
              <p:cNvPr id="30" name="Oval 29"/>
              <p:cNvSpPr/>
              <p:nvPr/>
            </p:nvSpPr>
            <p:spPr>
              <a:xfrm>
                <a:off x="9122505" y="3503032"/>
                <a:ext cx="312010" cy="344133"/>
              </a:xfrm>
              <a:prstGeom prst="ellipse">
                <a:avLst/>
              </a:prstGeom>
              <a:solidFill>
                <a:schemeClr val="accent6">
                  <a:lumMod val="20000"/>
                  <a:lumOff val="80000"/>
                </a:schemeClr>
              </a:solidFill>
              <a:ln w="3175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1200" dirty="0">
                    <a:solidFill>
                      <a:schemeClr val="tx1"/>
                    </a:solidFill>
                    <a:latin typeface="Segoe UI" panose="020B0502040204020203" pitchFamily="34" charset="0"/>
                    <a:cs typeface="Segoe UI" panose="020B0502040204020203" pitchFamily="34" charset="0"/>
                  </a:rPr>
                  <a:t>4</a:t>
                </a:r>
              </a:p>
            </p:txBody>
          </p:sp>
        </p:grpSp>
        <p:grpSp>
          <p:nvGrpSpPr>
            <p:cNvPr id="7" name="Group 6"/>
            <p:cNvGrpSpPr/>
            <p:nvPr/>
          </p:nvGrpSpPr>
          <p:grpSpPr>
            <a:xfrm>
              <a:off x="1693155" y="1368431"/>
              <a:ext cx="3593151" cy="1276646"/>
              <a:chOff x="7976997" y="1581082"/>
              <a:chExt cx="3593151" cy="1276646"/>
            </a:xfrm>
          </p:grpSpPr>
          <p:cxnSp>
            <p:nvCxnSpPr>
              <p:cNvPr id="16" name="Straight Arrow Connector 15"/>
              <p:cNvCxnSpPr/>
              <p:nvPr/>
            </p:nvCxnSpPr>
            <p:spPr>
              <a:xfrm flipH="1">
                <a:off x="7976997" y="2204093"/>
                <a:ext cx="1113613" cy="3849"/>
              </a:xfrm>
              <a:prstGeom prst="straightConnector1">
                <a:avLst/>
              </a:prstGeom>
              <a:ln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17" name="Group 16"/>
              <p:cNvGrpSpPr/>
              <p:nvPr/>
            </p:nvGrpSpPr>
            <p:grpSpPr>
              <a:xfrm>
                <a:off x="9065653" y="1581082"/>
                <a:ext cx="2504495" cy="1276646"/>
                <a:chOff x="9065653" y="1581082"/>
                <a:chExt cx="2504495" cy="1276646"/>
              </a:xfrm>
            </p:grpSpPr>
            <p:sp>
              <p:nvSpPr>
                <p:cNvPr id="18" name="Flowchart: Document 17"/>
                <p:cNvSpPr/>
                <p:nvPr/>
              </p:nvSpPr>
              <p:spPr>
                <a:xfrm>
                  <a:off x="9065653" y="1581082"/>
                  <a:ext cx="990719" cy="936978"/>
                </a:xfrm>
                <a:prstGeom prst="flowChartDocument">
                  <a:avLst/>
                </a:prstGeom>
                <a:solidFill>
                  <a:schemeClr val="accent1">
                    <a:lumMod val="20000"/>
                    <a:lumOff val="80000"/>
                  </a:schemeClr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sz="1200" dirty="0">
                      <a:solidFill>
                        <a:schemeClr val="tx1"/>
                      </a:solidFill>
                      <a:latin typeface="Segoe UI Light" panose="020B0502040204020203" pitchFamily="34" charset="0"/>
                      <a:cs typeface="Segoe UI Light" panose="020B0502040204020203" pitchFamily="34" charset="0"/>
                    </a:rPr>
                    <a:t>Certificate Signing Request</a:t>
                  </a:r>
                </a:p>
              </p:txBody>
            </p:sp>
            <p:cxnSp>
              <p:nvCxnSpPr>
                <p:cNvPr id="19" name="Curved Connector 18"/>
                <p:cNvCxnSpPr>
                  <a:stCxn id="10" idx="0"/>
                  <a:endCxn id="18" idx="3"/>
                </p:cNvCxnSpPr>
                <p:nvPr/>
              </p:nvCxnSpPr>
              <p:spPr>
                <a:xfrm rot="16200000" flipV="1">
                  <a:off x="10270609" y="1835335"/>
                  <a:ext cx="808157" cy="1236630"/>
                </a:xfrm>
                <a:prstGeom prst="curvedConnector2">
                  <a:avLst/>
                </a:prstGeom>
                <a:ln>
                  <a:tailEnd type="triangl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20" name="TextBox 19"/>
                <p:cNvSpPr txBox="1"/>
                <p:nvPr/>
              </p:nvSpPr>
              <p:spPr>
                <a:xfrm>
                  <a:off x="10696063" y="1972923"/>
                  <a:ext cx="874085" cy="276999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sz="1200" dirty="0">
                      <a:latin typeface="Segoe UI Light" panose="020B0502040204020203" pitchFamily="34" charset="0"/>
                      <a:cs typeface="Segoe UI Light" panose="020B0502040204020203" pitchFamily="34" charset="0"/>
                    </a:rPr>
                    <a:t>Enrollment</a:t>
                  </a:r>
                </a:p>
              </p:txBody>
            </p:sp>
            <p:sp>
              <p:nvSpPr>
                <p:cNvPr id="21" name="Oval 20"/>
                <p:cNvSpPr/>
                <p:nvPr/>
              </p:nvSpPr>
              <p:spPr>
                <a:xfrm>
                  <a:off x="9834716" y="2201648"/>
                  <a:ext cx="312010" cy="344133"/>
                </a:xfrm>
                <a:prstGeom prst="ellipse">
                  <a:avLst/>
                </a:prstGeom>
                <a:solidFill>
                  <a:schemeClr val="accent6">
                    <a:lumMod val="20000"/>
                    <a:lumOff val="80000"/>
                  </a:schemeClr>
                </a:solidFill>
                <a:ln w="3175"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sz="1200" dirty="0">
                      <a:solidFill>
                        <a:schemeClr val="tx1"/>
                      </a:solidFill>
                      <a:latin typeface="Segoe UI" panose="020B0502040204020203" pitchFamily="34" charset="0"/>
                      <a:cs typeface="Segoe UI" panose="020B0502040204020203" pitchFamily="34" charset="0"/>
                    </a:rPr>
                    <a:t>3</a:t>
                  </a:r>
                </a:p>
              </p:txBody>
            </p:sp>
          </p:grpSp>
        </p:grpSp>
        <p:grpSp>
          <p:nvGrpSpPr>
            <p:cNvPr id="8" name="Group 7"/>
            <p:cNvGrpSpPr/>
            <p:nvPr/>
          </p:nvGrpSpPr>
          <p:grpSpPr>
            <a:xfrm>
              <a:off x="425459" y="1547422"/>
              <a:ext cx="1267694" cy="2913854"/>
              <a:chOff x="6709301" y="1760073"/>
              <a:chExt cx="1267694" cy="2913854"/>
            </a:xfrm>
          </p:grpSpPr>
          <p:sp>
            <p:nvSpPr>
              <p:cNvPr id="12" name="Rectangle 11"/>
              <p:cNvSpPr/>
              <p:nvPr/>
            </p:nvSpPr>
            <p:spPr>
              <a:xfrm>
                <a:off x="6709301" y="1998460"/>
                <a:ext cx="1267694" cy="2675467"/>
              </a:xfrm>
              <a:prstGeom prst="rect">
                <a:avLst/>
              </a:prstGeom>
              <a:solidFill>
                <a:schemeClr val="accent1">
                  <a:lumMod val="20000"/>
                  <a:lumOff val="8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3" name="Can 12"/>
              <p:cNvSpPr/>
              <p:nvPr/>
            </p:nvSpPr>
            <p:spPr>
              <a:xfrm>
                <a:off x="6845044" y="2209952"/>
                <a:ext cx="973252" cy="1043248"/>
              </a:xfrm>
              <a:prstGeom prst="can">
                <a:avLst/>
              </a:prstGeom>
              <a:solidFill>
                <a:schemeClr val="accent1">
                  <a:lumMod val="20000"/>
                  <a:lumOff val="8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1200" dirty="0">
                    <a:solidFill>
                      <a:schemeClr val="tx1"/>
                    </a:solidFill>
                    <a:latin typeface="Segoe UI Light" panose="020B0502040204020203" pitchFamily="34" charset="0"/>
                    <a:cs typeface="Segoe UI Light" panose="020B0502040204020203" pitchFamily="34" charset="0"/>
                  </a:rPr>
                  <a:t>Certificate Repository</a:t>
                </a:r>
              </a:p>
            </p:txBody>
          </p:sp>
          <p:sp>
            <p:nvSpPr>
              <p:cNvPr id="14" name="Can 13"/>
              <p:cNvSpPr/>
              <p:nvPr/>
            </p:nvSpPr>
            <p:spPr>
              <a:xfrm>
                <a:off x="6845044" y="3428998"/>
                <a:ext cx="973252" cy="1043248"/>
              </a:xfrm>
              <a:prstGeom prst="can">
                <a:avLst/>
              </a:prstGeom>
              <a:solidFill>
                <a:schemeClr val="accent1">
                  <a:lumMod val="20000"/>
                  <a:lumOff val="8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1200" dirty="0">
                    <a:solidFill>
                      <a:schemeClr val="tx1"/>
                    </a:solidFill>
                    <a:latin typeface="Segoe UI Light" panose="020B0502040204020203" pitchFamily="34" charset="0"/>
                    <a:cs typeface="Segoe UI Light" panose="020B0502040204020203" pitchFamily="34" charset="0"/>
                  </a:rPr>
                  <a:t>Certification Revocation Repository</a:t>
                </a:r>
              </a:p>
            </p:txBody>
          </p:sp>
          <p:sp>
            <p:nvSpPr>
              <p:cNvPr id="15" name="Oval 14"/>
              <p:cNvSpPr/>
              <p:nvPr/>
            </p:nvSpPr>
            <p:spPr>
              <a:xfrm>
                <a:off x="7187143" y="1760073"/>
                <a:ext cx="312010" cy="344133"/>
              </a:xfrm>
              <a:prstGeom prst="ellipse">
                <a:avLst/>
              </a:prstGeom>
              <a:solidFill>
                <a:schemeClr val="accent6">
                  <a:lumMod val="20000"/>
                  <a:lumOff val="80000"/>
                </a:schemeClr>
              </a:solidFill>
              <a:ln w="3175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1200" dirty="0">
                    <a:solidFill>
                      <a:schemeClr val="tx1"/>
                    </a:solidFill>
                    <a:latin typeface="Segoe UI" panose="020B0502040204020203" pitchFamily="34" charset="0"/>
                    <a:cs typeface="Segoe UI" panose="020B0502040204020203" pitchFamily="34" charset="0"/>
                  </a:rPr>
                  <a:t>2</a:t>
                </a:r>
              </a:p>
            </p:txBody>
          </p:sp>
        </p:grpSp>
        <p:grpSp>
          <p:nvGrpSpPr>
            <p:cNvPr id="9" name="Group 8"/>
            <p:cNvGrpSpPr/>
            <p:nvPr/>
          </p:nvGrpSpPr>
          <p:grpSpPr>
            <a:xfrm>
              <a:off x="4102418" y="2645077"/>
              <a:ext cx="1517686" cy="991149"/>
              <a:chOff x="10386260" y="2857728"/>
              <a:chExt cx="1517686" cy="991149"/>
            </a:xfrm>
          </p:grpSpPr>
          <p:sp>
            <p:nvSpPr>
              <p:cNvPr id="10" name="Flowchart: Multidocument 9"/>
              <p:cNvSpPr/>
              <p:nvPr/>
            </p:nvSpPr>
            <p:spPr>
              <a:xfrm>
                <a:off x="10487112" y="2857728"/>
                <a:ext cx="1416834" cy="956932"/>
              </a:xfrm>
              <a:prstGeom prst="flowChartMultidocument">
                <a:avLst/>
              </a:prstGeom>
              <a:solidFill>
                <a:schemeClr val="accent1">
                  <a:lumMod val="20000"/>
                  <a:lumOff val="8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1200" dirty="0">
                    <a:solidFill>
                      <a:schemeClr val="tx1"/>
                    </a:solidFill>
                    <a:latin typeface="Segoe UI Light" panose="020B0502040204020203" pitchFamily="34" charset="0"/>
                    <a:cs typeface="Segoe UI Light" panose="020B0502040204020203" pitchFamily="34" charset="0"/>
                  </a:rPr>
                  <a:t>End-Entities (users or computers)</a:t>
                </a:r>
              </a:p>
            </p:txBody>
          </p:sp>
          <p:sp>
            <p:nvSpPr>
              <p:cNvPr id="11" name="Oval 10"/>
              <p:cNvSpPr/>
              <p:nvPr/>
            </p:nvSpPr>
            <p:spPr>
              <a:xfrm>
                <a:off x="10386260" y="3504744"/>
                <a:ext cx="312010" cy="344133"/>
              </a:xfrm>
              <a:prstGeom prst="ellipse">
                <a:avLst/>
              </a:prstGeom>
              <a:solidFill>
                <a:schemeClr val="accent6">
                  <a:lumMod val="20000"/>
                  <a:lumOff val="80000"/>
                </a:schemeClr>
              </a:solidFill>
              <a:ln w="3175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1200" dirty="0">
                    <a:solidFill>
                      <a:schemeClr val="tx1"/>
                    </a:solidFill>
                    <a:latin typeface="Segoe UI" panose="020B0502040204020203" pitchFamily="34" charset="0"/>
                    <a:cs typeface="Segoe UI" panose="020B0502040204020203" pitchFamily="34" charset="0"/>
                  </a:rPr>
                  <a:t>1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123040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160" y="-6327"/>
            <a:ext cx="9448411" cy="458232"/>
          </a:xfrm>
        </p:spPr>
        <p:txBody>
          <a:bodyPr>
            <a:noAutofit/>
          </a:bodyPr>
          <a:lstStyle/>
          <a:p>
            <a:r>
              <a:rPr lang="en-US" sz="3200" dirty="0">
                <a:solidFill>
                  <a:schemeClr val="accent1">
                    <a:lumMod val="50000"/>
                  </a:schemeClr>
                </a:solidFill>
              </a:rPr>
              <a:t>IV – Active Directory: Federation Services</a:t>
            </a:r>
            <a:endParaRPr lang="en-GB" sz="32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8256" y="648356"/>
            <a:ext cx="11389663" cy="394665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sz="18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Software Component that facilitates the cross-organizational access of systems and applications</a:t>
            </a:r>
            <a:endParaRPr lang="en-GB" sz="1800" b="1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39" name="Group 38"/>
          <p:cNvGrpSpPr/>
          <p:nvPr/>
        </p:nvGrpSpPr>
        <p:grpSpPr>
          <a:xfrm>
            <a:off x="5401690" y="1452750"/>
            <a:ext cx="6344833" cy="3692006"/>
            <a:chOff x="442912" y="1467643"/>
            <a:chExt cx="8266591" cy="4539457"/>
          </a:xfrm>
        </p:grpSpPr>
        <p:pic>
          <p:nvPicPr>
            <p:cNvPr id="40" name="Picture 5" descr="Internet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43388" y="2784475"/>
              <a:ext cx="981075" cy="973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1" name="Oval 6"/>
            <p:cNvSpPr>
              <a:spLocks noChangeArrowheads="1"/>
            </p:cNvSpPr>
            <p:nvPr/>
          </p:nvSpPr>
          <p:spPr bwMode="auto">
            <a:xfrm>
              <a:off x="6076473" y="1490663"/>
              <a:ext cx="2633030" cy="3536950"/>
            </a:xfrm>
            <a:prstGeom prst="ellipse">
              <a:avLst/>
            </a:prstGeom>
            <a:gradFill rotWithShape="1">
              <a:gsLst>
                <a:gs pos="0">
                  <a:srgbClr val="BBCDE3">
                    <a:gamma/>
                    <a:tint val="63529"/>
                    <a:invGamma/>
                  </a:srgbClr>
                </a:gs>
                <a:gs pos="100000">
                  <a:srgbClr val="BBCDE3"/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rgbClr val="808080"/>
              </a:solidFill>
              <a:round/>
              <a:headEnd/>
              <a:tailEnd/>
            </a:ln>
            <a:effectLst>
              <a:outerShdw dist="35921" dir="2700000" algn="ctr" rotWithShape="0">
                <a:srgbClr val="ADADAD"/>
              </a:outerShdw>
            </a:effectLst>
          </p:spPr>
          <p:txBody>
            <a:bodyPr wrap="none" anchor="ctr"/>
            <a:lstStyle/>
            <a:p>
              <a:pPr>
                <a:defRPr/>
              </a:pPr>
              <a:endParaRPr lang="en-US">
                <a:latin typeface="Segoe UI Light" panose="020B0502040204020203" pitchFamily="34" charset="0"/>
                <a:cs typeface="Segoe UI Light" panose="020B0502040204020203" pitchFamily="34" charset="0"/>
              </a:endParaRPr>
            </a:p>
          </p:txBody>
        </p:sp>
        <p:sp>
          <p:nvSpPr>
            <p:cNvPr id="42" name="AutoShape 8"/>
            <p:cNvSpPr>
              <a:spLocks noChangeArrowheads="1"/>
            </p:cNvSpPr>
            <p:nvPr/>
          </p:nvSpPr>
          <p:spPr bwMode="auto">
            <a:xfrm>
              <a:off x="7212099" y="2474999"/>
              <a:ext cx="1025525" cy="544512"/>
            </a:xfrm>
            <a:prstGeom prst="roundRect">
              <a:avLst>
                <a:gd name="adj" fmla="val 4167"/>
              </a:avLst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>
              <a:lvl1pPr>
                <a:defRPr b="1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defRPr b="1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defRPr b="1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defRPr b="1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defRPr b="1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>
                <a:lnSpc>
                  <a:spcPct val="90000"/>
                </a:lnSpc>
                <a:spcBef>
                  <a:spcPct val="40000"/>
                </a:spcBef>
              </a:pPr>
              <a:r>
                <a:rPr lang="en-US" sz="1600" b="0" dirty="0">
                  <a:latin typeface="Segoe UI Light" panose="020B0502040204020203" pitchFamily="34" charset="0"/>
                  <a:cs typeface="Segoe UI Light" panose="020B0502040204020203" pitchFamily="34" charset="0"/>
                </a:rPr>
                <a:t>Web Server</a:t>
              </a:r>
            </a:p>
          </p:txBody>
        </p:sp>
        <p:sp>
          <p:nvSpPr>
            <p:cNvPr id="43" name="Oval 9"/>
            <p:cNvSpPr>
              <a:spLocks noChangeArrowheads="1"/>
            </p:cNvSpPr>
            <p:nvPr/>
          </p:nvSpPr>
          <p:spPr bwMode="auto">
            <a:xfrm>
              <a:off x="442912" y="1467643"/>
              <a:ext cx="2775519" cy="3559969"/>
            </a:xfrm>
            <a:prstGeom prst="ellipse">
              <a:avLst/>
            </a:prstGeom>
            <a:gradFill rotWithShape="1">
              <a:gsLst>
                <a:gs pos="0">
                  <a:srgbClr val="BBCDE3">
                    <a:gamma/>
                    <a:tint val="63529"/>
                    <a:invGamma/>
                  </a:srgbClr>
                </a:gs>
                <a:gs pos="100000">
                  <a:srgbClr val="BBCDE3"/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rgbClr val="808080"/>
              </a:solidFill>
              <a:round/>
              <a:headEnd/>
              <a:tailEnd/>
            </a:ln>
            <a:effectLst>
              <a:outerShdw dist="35921" dir="2700000" algn="ctr" rotWithShape="0">
                <a:srgbClr val="ADADAD"/>
              </a:outerShdw>
            </a:effectLst>
          </p:spPr>
          <p:txBody>
            <a:bodyPr wrap="none" anchor="ctr"/>
            <a:lstStyle/>
            <a:p>
              <a:pPr>
                <a:defRPr/>
              </a:pPr>
              <a:endParaRPr lang="en-US">
                <a:latin typeface="Segoe UI Light" panose="020B0502040204020203" pitchFamily="34" charset="0"/>
                <a:cs typeface="Segoe UI Light" panose="020B0502040204020203" pitchFamily="34" charset="0"/>
              </a:endParaRPr>
            </a:p>
          </p:txBody>
        </p:sp>
        <p:pic>
          <p:nvPicPr>
            <p:cNvPr id="44" name="Picture 10" descr="Firewall01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22675" y="2438400"/>
              <a:ext cx="550863" cy="1608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5" name="Picture 12" descr="Server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251697" y="1654997"/>
              <a:ext cx="655638" cy="7715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6" name="AutoShape 16"/>
            <p:cNvSpPr>
              <a:spLocks noChangeArrowheads="1"/>
            </p:cNvSpPr>
            <p:nvPr/>
          </p:nvSpPr>
          <p:spPr bwMode="auto">
            <a:xfrm>
              <a:off x="6622256" y="4036191"/>
              <a:ext cx="1525587" cy="769938"/>
            </a:xfrm>
            <a:prstGeom prst="roundRect">
              <a:avLst>
                <a:gd name="adj" fmla="val 4167"/>
              </a:avLst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>
              <a:lvl1pPr>
                <a:defRPr b="1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defRPr b="1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defRPr b="1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defRPr b="1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defRPr b="1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>
                <a:lnSpc>
                  <a:spcPct val="90000"/>
                </a:lnSpc>
                <a:spcBef>
                  <a:spcPct val="40000"/>
                </a:spcBef>
              </a:pPr>
              <a:r>
                <a:rPr lang="en-US" sz="1600" b="0" dirty="0">
                  <a:latin typeface="Segoe UI Light" panose="020B0502040204020203" pitchFamily="34" charset="0"/>
                  <a:cs typeface="Segoe UI Light" panose="020B0502040204020203" pitchFamily="34" charset="0"/>
                </a:rPr>
                <a:t>Resource </a:t>
              </a:r>
              <a:br>
                <a:rPr lang="en-US" sz="1600" b="0" dirty="0">
                  <a:latin typeface="Segoe UI Light" panose="020B0502040204020203" pitchFamily="34" charset="0"/>
                  <a:cs typeface="Segoe UI Light" panose="020B0502040204020203" pitchFamily="34" charset="0"/>
                </a:rPr>
              </a:br>
              <a:r>
                <a:rPr lang="en-US" sz="1600" b="0" dirty="0">
                  <a:latin typeface="Segoe UI Light" panose="020B0502040204020203" pitchFamily="34" charset="0"/>
                  <a:cs typeface="Segoe UI Light" panose="020B0502040204020203" pitchFamily="34" charset="0"/>
                </a:rPr>
                <a:t>Federation Server</a:t>
              </a:r>
            </a:p>
          </p:txBody>
        </p:sp>
        <p:sp>
          <p:nvSpPr>
            <p:cNvPr id="47" name="AutoShape 17"/>
            <p:cNvSpPr>
              <a:spLocks noChangeArrowheads="1"/>
            </p:cNvSpPr>
            <p:nvPr/>
          </p:nvSpPr>
          <p:spPr bwMode="auto">
            <a:xfrm>
              <a:off x="712788" y="5281613"/>
              <a:ext cx="2298700" cy="585787"/>
            </a:xfrm>
            <a:prstGeom prst="roundRect">
              <a:avLst>
                <a:gd name="adj" fmla="val 4167"/>
              </a:avLst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>
              <a:lvl1pPr>
                <a:defRPr b="1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defRPr b="1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defRPr b="1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defRPr b="1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defRPr b="1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>
                <a:lnSpc>
                  <a:spcPct val="90000"/>
                </a:lnSpc>
                <a:spcBef>
                  <a:spcPct val="40000"/>
                </a:spcBef>
              </a:pPr>
              <a:r>
                <a:rPr lang="en-US" sz="1600" b="0" dirty="0">
                  <a:latin typeface="Segoe UI Light" panose="020B0502040204020203" pitchFamily="34" charset="0"/>
                  <a:cs typeface="Segoe UI Light" panose="020B0502040204020203" pitchFamily="34" charset="0"/>
                </a:rPr>
                <a:t>Account Partner Organization</a:t>
              </a:r>
            </a:p>
          </p:txBody>
        </p:sp>
        <p:sp>
          <p:nvSpPr>
            <p:cNvPr id="48" name="AutoShape 18"/>
            <p:cNvSpPr>
              <a:spLocks noChangeArrowheads="1"/>
            </p:cNvSpPr>
            <p:nvPr/>
          </p:nvSpPr>
          <p:spPr bwMode="auto">
            <a:xfrm>
              <a:off x="6335713" y="5141913"/>
              <a:ext cx="2114550" cy="865187"/>
            </a:xfrm>
            <a:prstGeom prst="roundRect">
              <a:avLst>
                <a:gd name="adj" fmla="val 4167"/>
              </a:avLst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>
              <a:lvl1pPr>
                <a:defRPr b="1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defRPr b="1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defRPr b="1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defRPr b="1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defRPr b="1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>
                <a:lnSpc>
                  <a:spcPct val="90000"/>
                </a:lnSpc>
                <a:spcBef>
                  <a:spcPct val="40000"/>
                </a:spcBef>
              </a:pPr>
              <a:r>
                <a:rPr lang="en-US" sz="1600" b="0" dirty="0">
                  <a:latin typeface="Segoe UI Light" panose="020B0502040204020203" pitchFamily="34" charset="0"/>
                  <a:cs typeface="Segoe UI Light" panose="020B0502040204020203" pitchFamily="34" charset="0"/>
                </a:rPr>
                <a:t>Resource Partner Organization</a:t>
              </a:r>
            </a:p>
          </p:txBody>
        </p:sp>
        <p:pic>
          <p:nvPicPr>
            <p:cNvPr id="49" name="Picture 20" descr="Server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95155" y="3157538"/>
              <a:ext cx="776287" cy="9128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0" name="Picture 21" descr="Server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29139" y="3127376"/>
              <a:ext cx="776288" cy="9128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1" name="AutoShape 22"/>
            <p:cNvSpPr>
              <a:spLocks noChangeArrowheads="1"/>
            </p:cNvSpPr>
            <p:nvPr/>
          </p:nvSpPr>
          <p:spPr bwMode="auto">
            <a:xfrm>
              <a:off x="1469006" y="4013950"/>
              <a:ext cx="1530350" cy="769937"/>
            </a:xfrm>
            <a:prstGeom prst="roundRect">
              <a:avLst>
                <a:gd name="adj" fmla="val 4167"/>
              </a:avLst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>
              <a:lvl1pPr>
                <a:defRPr b="1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defRPr b="1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defRPr b="1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defRPr b="1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defRPr b="1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>
                <a:lnSpc>
                  <a:spcPct val="90000"/>
                </a:lnSpc>
                <a:spcBef>
                  <a:spcPct val="40000"/>
                </a:spcBef>
              </a:pPr>
              <a:r>
                <a:rPr lang="en-US" sz="1600" b="0" dirty="0">
                  <a:latin typeface="Segoe UI Light" panose="020B0502040204020203" pitchFamily="34" charset="0"/>
                  <a:cs typeface="Segoe UI Light" panose="020B0502040204020203" pitchFamily="34" charset="0"/>
                </a:rPr>
                <a:t>Account </a:t>
              </a:r>
              <a:br>
                <a:rPr lang="en-US" sz="1600" b="0" dirty="0">
                  <a:latin typeface="Segoe UI Light" panose="020B0502040204020203" pitchFamily="34" charset="0"/>
                  <a:cs typeface="Segoe UI Light" panose="020B0502040204020203" pitchFamily="34" charset="0"/>
                </a:rPr>
              </a:br>
              <a:r>
                <a:rPr lang="en-US" sz="1600" b="0" dirty="0">
                  <a:latin typeface="Segoe UI Light" panose="020B0502040204020203" pitchFamily="34" charset="0"/>
                  <a:cs typeface="Segoe UI Light" panose="020B0502040204020203" pitchFamily="34" charset="0"/>
                </a:rPr>
                <a:t>Federation Server</a:t>
              </a:r>
            </a:p>
          </p:txBody>
        </p:sp>
        <p:pic>
          <p:nvPicPr>
            <p:cNvPr id="52" name="Picture 26"/>
            <p:cNvPicPr>
              <a:picLocks noChangeAspect="1" noChangeArrowheads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1009365" y="1893579"/>
              <a:ext cx="781050" cy="688975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>
              <a:outerShdw dist="35921" dir="2700000" algn="ctr" rotWithShape="0">
                <a:srgbClr val="AFAFAF"/>
              </a:outerShdw>
            </a:effectLst>
          </p:spPr>
        </p:pic>
        <p:pic>
          <p:nvPicPr>
            <p:cNvPr id="53" name="Picture 27"/>
            <p:cNvPicPr>
              <a:picLocks noChangeAspect="1" noChangeArrowheads="1"/>
            </p:cNvPicPr>
            <p:nvPr/>
          </p:nvPicPr>
          <p:blipFill>
            <a:blip r:embed="rId7"/>
            <a:srcRect/>
            <a:stretch>
              <a:fillRect/>
            </a:stretch>
          </p:blipFill>
          <p:spPr bwMode="auto">
            <a:xfrm>
              <a:off x="1413648" y="2480865"/>
              <a:ext cx="587375" cy="384175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>
              <a:outerShdw dist="35921" dir="2700000" algn="ctr" rotWithShape="0">
                <a:srgbClr val="AFAFAF"/>
              </a:outerShdw>
            </a:effectLst>
          </p:spPr>
        </p:pic>
        <p:sp>
          <p:nvSpPr>
            <p:cNvPr id="54" name="AutoShape 28"/>
            <p:cNvSpPr>
              <a:spLocks noChangeArrowheads="1"/>
            </p:cNvSpPr>
            <p:nvPr/>
          </p:nvSpPr>
          <p:spPr bwMode="auto">
            <a:xfrm>
              <a:off x="1539874" y="1804569"/>
              <a:ext cx="1009650" cy="320004"/>
            </a:xfrm>
            <a:prstGeom prst="roundRect">
              <a:avLst>
                <a:gd name="adj" fmla="val 4167"/>
              </a:avLst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>
              <a:lvl1pPr>
                <a:defRPr b="1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defRPr b="1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defRPr b="1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defRPr b="1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defRPr b="1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l">
                <a:lnSpc>
                  <a:spcPct val="90000"/>
                </a:lnSpc>
                <a:spcBef>
                  <a:spcPct val="40000"/>
                </a:spcBef>
              </a:pPr>
              <a:r>
                <a:rPr lang="en-US" sz="1600" b="0" dirty="0">
                  <a:latin typeface="Segoe UI Light" panose="020B0502040204020203" pitchFamily="34" charset="0"/>
                  <a:cs typeface="Segoe UI Light" panose="020B0502040204020203" pitchFamily="34" charset="0"/>
                </a:rPr>
                <a:t>AD DS</a:t>
              </a:r>
            </a:p>
          </p:txBody>
        </p:sp>
        <p:pic>
          <p:nvPicPr>
            <p:cNvPr id="55" name="Picture 29" descr="Firewall01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65738" y="2432050"/>
              <a:ext cx="550862" cy="1608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6" name="Line 30"/>
            <p:cNvSpPr>
              <a:spLocks noChangeShapeType="1"/>
            </p:cNvSpPr>
            <p:nvPr/>
          </p:nvSpPr>
          <p:spPr bwMode="auto">
            <a:xfrm flipH="1">
              <a:off x="2989263" y="3305175"/>
              <a:ext cx="3341687" cy="17463"/>
            </a:xfrm>
            <a:prstGeom prst="line">
              <a:avLst/>
            </a:prstGeom>
            <a:noFill/>
            <a:ln w="282575">
              <a:solidFill>
                <a:srgbClr val="339966"/>
              </a:solidFill>
              <a:round/>
              <a:headEnd/>
              <a:tailEnd type="triangle" w="sm" len="sm"/>
            </a:ln>
            <a:effectLst>
              <a:outerShdw dist="35921" dir="2700000" algn="ctr" rotWithShape="0">
                <a:srgbClr val="AFAFAF"/>
              </a:outerShdw>
            </a:effectLst>
          </p:spPr>
          <p:txBody>
            <a:bodyPr lIns="182880" rIns="182880" anchor="ctr"/>
            <a:lstStyle/>
            <a:p>
              <a:pPr>
                <a:defRPr/>
              </a:pPr>
              <a:endParaRPr lang="en-US">
                <a:latin typeface="Segoe UI Light" panose="020B0502040204020203" pitchFamily="34" charset="0"/>
                <a:cs typeface="Segoe UI Light" panose="020B0502040204020203" pitchFamily="34" charset="0"/>
              </a:endParaRPr>
            </a:p>
          </p:txBody>
        </p:sp>
        <p:sp>
          <p:nvSpPr>
            <p:cNvPr id="57" name="AutoShape 31"/>
            <p:cNvSpPr>
              <a:spLocks noChangeArrowheads="1"/>
            </p:cNvSpPr>
            <p:nvPr/>
          </p:nvSpPr>
          <p:spPr bwMode="auto">
            <a:xfrm>
              <a:off x="3498850" y="3156286"/>
              <a:ext cx="2605088" cy="320004"/>
            </a:xfrm>
            <a:prstGeom prst="roundRect">
              <a:avLst>
                <a:gd name="adj" fmla="val 4167"/>
              </a:avLst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>
              <a:lvl1pPr>
                <a:defRPr b="1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defRPr b="1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defRPr b="1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defRPr b="1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defRPr b="1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>
                <a:lnSpc>
                  <a:spcPct val="90000"/>
                </a:lnSpc>
                <a:spcBef>
                  <a:spcPct val="40000"/>
                </a:spcBef>
              </a:pPr>
              <a:r>
                <a:rPr lang="en-US" sz="1600" b="0" dirty="0">
                  <a:solidFill>
                    <a:schemeClr val="bg1"/>
                  </a:solidFill>
                  <a:latin typeface="Segoe UI Light" panose="020B0502040204020203" pitchFamily="34" charset="0"/>
                  <a:cs typeface="Segoe UI Light" panose="020B0502040204020203" pitchFamily="34" charset="0"/>
                </a:rPr>
                <a:t>Federation Trust</a:t>
              </a:r>
            </a:p>
          </p:txBody>
        </p:sp>
      </p:grpSp>
      <p:sp>
        <p:nvSpPr>
          <p:cNvPr id="24" name="TextBox 23">
            <a:extLst>
              <a:ext uri="{FF2B5EF4-FFF2-40B4-BE49-F238E27FC236}">
                <a16:creationId xmlns:a16="http://schemas.microsoft.com/office/drawing/2014/main" id="{51253F9C-3950-4413-BFB2-376D7B3579FC}"/>
              </a:ext>
            </a:extLst>
          </p:cNvPr>
          <p:cNvSpPr txBox="1"/>
          <p:nvPr/>
        </p:nvSpPr>
        <p:spPr>
          <a:xfrm>
            <a:off x="230729" y="1814639"/>
            <a:ext cx="5005565" cy="34778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just">
              <a:buFont typeface="Courier New" panose="02070309020205020404" pitchFamily="49" charset="0"/>
              <a:buChar char="o"/>
            </a:pPr>
            <a:r>
              <a:rPr lang="en-US" sz="2000" dirty="0"/>
              <a:t>The AD FS server role provides simplified, secured identity federation and Web single sign-on (SSO) capabilities. </a:t>
            </a:r>
          </a:p>
          <a:p>
            <a:pPr marL="742950" lvl="1" indent="-285750" algn="just">
              <a:buFont typeface="Wingdings" panose="05000000000000000000" pitchFamily="2" charset="2"/>
              <a:buChar char="ü"/>
            </a:pPr>
            <a:r>
              <a:rPr lang="en-US" sz="2000" dirty="0"/>
              <a:t>enables the creation of trust relationships between two organizations</a:t>
            </a:r>
          </a:p>
          <a:p>
            <a:pPr marL="742950" lvl="1" indent="-285750" algn="just">
              <a:buFont typeface="Wingdings" panose="05000000000000000000" pitchFamily="2" charset="2"/>
              <a:buChar char="ü"/>
            </a:pPr>
            <a:r>
              <a:rPr lang="en-US" sz="2000" dirty="0"/>
              <a:t>provides access to applications between organizations</a:t>
            </a:r>
          </a:p>
          <a:p>
            <a:pPr marL="742950" lvl="1" indent="-285750" algn="just">
              <a:buFont typeface="Wingdings" panose="05000000000000000000" pitchFamily="2" charset="2"/>
              <a:buChar char="ü"/>
            </a:pPr>
            <a:r>
              <a:rPr lang="en-US" sz="2000" dirty="0"/>
              <a:t>provides Single Sign-on (SSO) between two different directories for Web-based applications</a:t>
            </a:r>
          </a:p>
        </p:txBody>
      </p:sp>
    </p:spTree>
    <p:extLst>
      <p:ext uri="{BB962C8B-B14F-4D97-AF65-F5344CB8AC3E}">
        <p14:creationId xmlns:p14="http://schemas.microsoft.com/office/powerpoint/2010/main" val="11491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05" y="1190"/>
            <a:ext cx="9763001" cy="540830"/>
          </a:xfrm>
        </p:spPr>
        <p:txBody>
          <a:bodyPr>
            <a:noAutofit/>
          </a:bodyPr>
          <a:lstStyle/>
          <a:p>
            <a:r>
              <a:rPr lang="en-US" sz="3200" dirty="0">
                <a:solidFill>
                  <a:schemeClr val="accent1">
                    <a:lumMod val="50000"/>
                  </a:schemeClr>
                </a:solidFill>
              </a:rPr>
              <a:t>V – Active Directory: Rights </a:t>
            </a:r>
            <a:r>
              <a:rPr lang="en-US" sz="3200" dirty="0" err="1">
                <a:solidFill>
                  <a:schemeClr val="accent1">
                    <a:lumMod val="50000"/>
                  </a:schemeClr>
                </a:solidFill>
              </a:rPr>
              <a:t>Mgt</a:t>
            </a:r>
            <a:r>
              <a:rPr lang="en-US" sz="3200" dirty="0">
                <a:solidFill>
                  <a:schemeClr val="accent1">
                    <a:lumMod val="50000"/>
                  </a:schemeClr>
                </a:solidFill>
              </a:rPr>
              <a:t> Services</a:t>
            </a:r>
            <a:endParaRPr lang="en-GB" sz="32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8131" y="711099"/>
            <a:ext cx="11324267" cy="566002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sz="18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Active Directory Rights Management Services (AD RMS) is an information protection technology that works with applications to safeguard digital information</a:t>
            </a:r>
          </a:p>
        </p:txBody>
      </p:sp>
      <p:grpSp>
        <p:nvGrpSpPr>
          <p:cNvPr id="23" name="Group 22"/>
          <p:cNvGrpSpPr/>
          <p:nvPr/>
        </p:nvGrpSpPr>
        <p:grpSpPr>
          <a:xfrm>
            <a:off x="6342558" y="1240555"/>
            <a:ext cx="5470029" cy="4430748"/>
            <a:chOff x="930275" y="1190625"/>
            <a:chExt cx="7259638" cy="4919663"/>
          </a:xfrm>
        </p:grpSpPr>
        <p:grpSp>
          <p:nvGrpSpPr>
            <p:cNvPr id="24" name="Group 7"/>
            <p:cNvGrpSpPr>
              <a:grpSpLocks/>
            </p:cNvGrpSpPr>
            <p:nvPr/>
          </p:nvGrpSpPr>
          <p:grpSpPr bwMode="auto">
            <a:xfrm rot="8159454">
              <a:off x="2155825" y="2768600"/>
              <a:ext cx="1874838" cy="495300"/>
              <a:chOff x="2016" y="705"/>
              <a:chExt cx="2009" cy="3430"/>
            </a:xfrm>
          </p:grpSpPr>
          <p:sp>
            <p:nvSpPr>
              <p:cNvPr id="79" name="Line 8"/>
              <p:cNvSpPr>
                <a:spLocks noChangeShapeType="1"/>
              </p:cNvSpPr>
              <p:nvPr/>
            </p:nvSpPr>
            <p:spPr bwMode="auto">
              <a:xfrm flipV="1">
                <a:off x="2016" y="1134"/>
                <a:ext cx="2009" cy="139"/>
              </a:xfrm>
              <a:prstGeom prst="line">
                <a:avLst/>
              </a:prstGeom>
              <a:noFill/>
              <a:ln w="38100">
                <a:solidFill>
                  <a:srgbClr val="CC0000"/>
                </a:solidFill>
                <a:round/>
                <a:headEnd/>
                <a:tailEnd type="triangle" w="lg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anchor="ctr"/>
              <a:lstStyle/>
              <a:p>
                <a:endParaRPr lang="en-US">
                  <a:latin typeface="Segoe UI Light" panose="020B0502040204020203" pitchFamily="34" charset="0"/>
                  <a:cs typeface="Segoe UI Light" panose="020B0502040204020203" pitchFamily="34" charset="0"/>
                </a:endParaRPr>
              </a:p>
            </p:txBody>
          </p:sp>
          <p:sp>
            <p:nvSpPr>
              <p:cNvPr id="80" name="Text Box 9"/>
              <p:cNvSpPr txBox="1">
                <a:spLocks noChangeArrowheads="1"/>
              </p:cNvSpPr>
              <p:nvPr/>
            </p:nvSpPr>
            <p:spPr bwMode="auto">
              <a:xfrm rot="21375864">
                <a:off x="2867" y="705"/>
                <a:ext cx="435" cy="343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rot="10800000" vert="eaVert">
                <a:spAutoFit/>
              </a:bodyPr>
              <a:lstStyle>
                <a:lvl1pPr>
                  <a:defRPr b="1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defRPr b="1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defRPr b="1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defRPr b="1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defRPr b="1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>
                  <a:lnSpc>
                    <a:spcPct val="90000"/>
                  </a:lnSpc>
                  <a:spcBef>
                    <a:spcPct val="40000"/>
                  </a:spcBef>
                </a:pPr>
                <a:endParaRPr lang="en-US" sz="1600" b="0">
                  <a:latin typeface="Segoe UI Light" panose="020B0502040204020203" pitchFamily="34" charset="0"/>
                  <a:cs typeface="Segoe UI Light" panose="020B0502040204020203" pitchFamily="34" charset="0"/>
                </a:endParaRPr>
              </a:p>
            </p:txBody>
          </p:sp>
        </p:grpSp>
        <p:pic>
          <p:nvPicPr>
            <p:cNvPr id="25" name="Picture 10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4081463" y="1190625"/>
              <a:ext cx="976312" cy="1147763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>
              <a:outerShdw dist="35921" dir="2700000" algn="ctr" rotWithShape="0">
                <a:srgbClr val="AFAFAF"/>
              </a:outerShdw>
            </a:effectLst>
          </p:spPr>
        </p:pic>
        <p:sp>
          <p:nvSpPr>
            <p:cNvPr id="26" name="Text Box 13"/>
            <p:cNvSpPr txBox="1">
              <a:spLocks noChangeArrowheads="1"/>
            </p:cNvSpPr>
            <p:nvPr/>
          </p:nvSpPr>
          <p:spPr bwMode="auto">
            <a:xfrm>
              <a:off x="4197876" y="2433322"/>
              <a:ext cx="1150410" cy="635000"/>
            </a:xfrm>
            <a:prstGeom prst="rect">
              <a:avLst/>
            </a:prstGeom>
            <a:solidFill>
              <a:schemeClr val="bg1">
                <a:alpha val="79999"/>
              </a:schemeClr>
            </a:solidFill>
            <a:ln w="9525" algn="ctr">
              <a:noFill/>
              <a:miter lim="800000"/>
              <a:headEnd/>
              <a:tailEnd/>
            </a:ln>
          </p:spPr>
          <p:txBody>
            <a:bodyPr anchor="ctr"/>
            <a:lstStyle>
              <a:lvl1pPr>
                <a:defRPr b="1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defRPr b="1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defRPr b="1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defRPr b="1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defRPr b="1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r>
                <a:rPr lang="en-GB" sz="1600" b="0" dirty="0">
                  <a:latin typeface="Segoe UI Semibold" panose="020B0702040204020203" pitchFamily="34" charset="0"/>
                  <a:cs typeface="Segoe UI Semibold" panose="020B0702040204020203" pitchFamily="34" charset="0"/>
                </a:rPr>
                <a:t>RMS Server</a:t>
              </a:r>
              <a:endParaRPr lang="en-US" sz="1600" b="0" dirty="0">
                <a:latin typeface="Segoe UI Semibold" panose="020B0702040204020203" pitchFamily="34" charset="0"/>
                <a:cs typeface="Segoe UI Semibold" panose="020B0702040204020203" pitchFamily="34" charset="0"/>
              </a:endParaRPr>
            </a:p>
          </p:txBody>
        </p:sp>
        <p:pic>
          <p:nvPicPr>
            <p:cNvPr id="27" name="Picture 40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1409700" y="4022725"/>
              <a:ext cx="1119188" cy="1365250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>
              <a:outerShdw dist="35921" dir="2700000" algn="ctr" rotWithShape="0">
                <a:srgbClr val="AFAFAF"/>
              </a:outerShdw>
            </a:effectLst>
          </p:spPr>
        </p:pic>
        <p:pic>
          <p:nvPicPr>
            <p:cNvPr id="28" name="Picture 43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6784975" y="4051300"/>
              <a:ext cx="1119188" cy="1365250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>
              <a:outerShdw dist="35921" dir="2700000" algn="ctr" rotWithShape="0">
                <a:srgbClr val="AFAFAF"/>
              </a:outerShdw>
            </a:effectLst>
          </p:spPr>
        </p:pic>
        <p:pic>
          <p:nvPicPr>
            <p:cNvPr id="29" name="Picture 41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6630988" y="4322763"/>
              <a:ext cx="784225" cy="1235075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>
              <a:outerShdw dist="35921" dir="2700000" algn="ctr" rotWithShape="0">
                <a:srgbClr val="AFAFAF"/>
              </a:outerShdw>
            </a:effectLst>
          </p:spPr>
        </p:pic>
        <p:pic>
          <p:nvPicPr>
            <p:cNvPr id="30" name="Picture 42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1130300" y="4287838"/>
              <a:ext cx="822325" cy="1295400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>
              <a:outerShdw dist="35921" dir="2700000" algn="ctr" rotWithShape="0">
                <a:srgbClr val="AFAFAF"/>
              </a:outerShdw>
            </a:effectLst>
          </p:spPr>
        </p:pic>
        <p:pic>
          <p:nvPicPr>
            <p:cNvPr id="31" name="Picture 44"/>
            <p:cNvPicPr>
              <a:picLocks noChangeAspect="1" noChangeArrowheads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2508250" y="2903538"/>
              <a:ext cx="704850" cy="676275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>
              <a:outerShdw dist="35921" dir="2700000" algn="ctr" rotWithShape="0">
                <a:srgbClr val="AFAFAF"/>
              </a:outerShdw>
            </a:effectLst>
          </p:spPr>
        </p:pic>
        <p:grpSp>
          <p:nvGrpSpPr>
            <p:cNvPr id="32" name="Group 46"/>
            <p:cNvGrpSpPr>
              <a:grpSpLocks/>
            </p:cNvGrpSpPr>
            <p:nvPr/>
          </p:nvGrpSpPr>
          <p:grpSpPr bwMode="auto">
            <a:xfrm>
              <a:off x="2835275" y="4503738"/>
              <a:ext cx="3546475" cy="312737"/>
              <a:chOff x="2016" y="705"/>
              <a:chExt cx="2009" cy="2173"/>
            </a:xfrm>
          </p:grpSpPr>
          <p:sp>
            <p:nvSpPr>
              <p:cNvPr id="77" name="Line 47"/>
              <p:cNvSpPr>
                <a:spLocks noChangeShapeType="1"/>
              </p:cNvSpPr>
              <p:nvPr/>
            </p:nvSpPr>
            <p:spPr bwMode="auto">
              <a:xfrm flipV="1">
                <a:off x="2016" y="1134"/>
                <a:ext cx="2009" cy="139"/>
              </a:xfrm>
              <a:prstGeom prst="line">
                <a:avLst/>
              </a:prstGeom>
              <a:noFill/>
              <a:ln w="38100">
                <a:solidFill>
                  <a:srgbClr val="CC0000"/>
                </a:solidFill>
                <a:round/>
                <a:headEnd/>
                <a:tailEnd type="triangle" w="lg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anchor="ctr"/>
              <a:lstStyle/>
              <a:p>
                <a:endParaRPr lang="en-US">
                  <a:latin typeface="Segoe UI Light" panose="020B0502040204020203" pitchFamily="34" charset="0"/>
                  <a:cs typeface="Segoe UI Light" panose="020B0502040204020203" pitchFamily="34" charset="0"/>
                </a:endParaRPr>
              </a:p>
            </p:txBody>
          </p:sp>
          <p:sp>
            <p:nvSpPr>
              <p:cNvPr id="78" name="Text Box 48"/>
              <p:cNvSpPr txBox="1">
                <a:spLocks noChangeArrowheads="1"/>
              </p:cNvSpPr>
              <p:nvPr/>
            </p:nvSpPr>
            <p:spPr bwMode="auto">
              <a:xfrm rot="-224136">
                <a:off x="2861" y="705"/>
                <a:ext cx="434" cy="2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 b="1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defRPr b="1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defRPr b="1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defRPr b="1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defRPr b="1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>
                  <a:lnSpc>
                    <a:spcPct val="90000"/>
                  </a:lnSpc>
                  <a:spcBef>
                    <a:spcPct val="40000"/>
                  </a:spcBef>
                </a:pPr>
                <a:endParaRPr lang="en-US" sz="1600" b="0">
                  <a:latin typeface="Segoe UI Light" panose="020B0502040204020203" pitchFamily="34" charset="0"/>
                  <a:cs typeface="Segoe UI Light" panose="020B0502040204020203" pitchFamily="34" charset="0"/>
                </a:endParaRPr>
              </a:p>
            </p:txBody>
          </p:sp>
        </p:grpSp>
        <p:sp>
          <p:nvSpPr>
            <p:cNvPr id="33" name="Text Box 51"/>
            <p:cNvSpPr txBox="1">
              <a:spLocks noChangeArrowheads="1"/>
            </p:cNvSpPr>
            <p:nvPr/>
          </p:nvSpPr>
          <p:spPr bwMode="auto">
            <a:xfrm>
              <a:off x="930275" y="5475288"/>
              <a:ext cx="1971070" cy="635000"/>
            </a:xfrm>
            <a:prstGeom prst="rect">
              <a:avLst/>
            </a:prstGeom>
            <a:solidFill>
              <a:schemeClr val="bg1">
                <a:alpha val="79999"/>
              </a:schemeClr>
            </a:solidFill>
            <a:ln w="9525" algn="ctr">
              <a:noFill/>
              <a:miter lim="800000"/>
              <a:headEnd/>
              <a:tailEnd/>
            </a:ln>
          </p:spPr>
          <p:txBody>
            <a:bodyPr anchor="ctr"/>
            <a:lstStyle>
              <a:lvl1pPr>
                <a:defRPr b="1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defRPr b="1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defRPr b="1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defRPr b="1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defRPr b="1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r>
                <a:rPr lang="en-GB" sz="1600" b="0" dirty="0">
                  <a:latin typeface="Segoe UI Semibold" panose="020B0702040204020203" pitchFamily="34" charset="0"/>
                  <a:cs typeface="Segoe UI Semibold" panose="020B0702040204020203" pitchFamily="34" charset="0"/>
                </a:rPr>
                <a:t>Information Author</a:t>
              </a:r>
              <a:endParaRPr lang="en-US" sz="1600" b="0" dirty="0">
                <a:latin typeface="Segoe UI Semibold" panose="020B0702040204020203" pitchFamily="34" charset="0"/>
                <a:cs typeface="Segoe UI Semibold" panose="020B0702040204020203" pitchFamily="34" charset="0"/>
              </a:endParaRPr>
            </a:p>
          </p:txBody>
        </p:sp>
        <p:sp>
          <p:nvSpPr>
            <p:cNvPr id="34" name="Text Box 52"/>
            <p:cNvSpPr txBox="1">
              <a:spLocks noChangeArrowheads="1"/>
            </p:cNvSpPr>
            <p:nvPr/>
          </p:nvSpPr>
          <p:spPr bwMode="auto">
            <a:xfrm>
              <a:off x="6630988" y="5545137"/>
              <a:ext cx="1426059" cy="441325"/>
            </a:xfrm>
            <a:prstGeom prst="rect">
              <a:avLst/>
            </a:prstGeom>
            <a:solidFill>
              <a:schemeClr val="bg1">
                <a:alpha val="79999"/>
              </a:schemeClr>
            </a:solidFill>
            <a:ln w="9525" algn="ctr">
              <a:noFill/>
              <a:miter lim="800000"/>
              <a:headEnd/>
              <a:tailEnd/>
            </a:ln>
          </p:spPr>
          <p:txBody>
            <a:bodyPr anchor="ctr"/>
            <a:lstStyle>
              <a:lvl1pPr>
                <a:defRPr b="1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defRPr b="1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defRPr b="1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defRPr b="1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defRPr b="1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r>
                <a:rPr lang="en-GB" sz="1600" b="0" dirty="0">
                  <a:latin typeface="Segoe UI Semibold" panose="020B0702040204020203" pitchFamily="34" charset="0"/>
                  <a:cs typeface="Segoe UI Semibold" panose="020B0702040204020203" pitchFamily="34" charset="0"/>
                </a:rPr>
                <a:t>Recipient</a:t>
              </a:r>
              <a:endParaRPr lang="en-US" sz="1600" b="0" dirty="0">
                <a:latin typeface="Segoe UI Semibold" panose="020B0702040204020203" pitchFamily="34" charset="0"/>
                <a:cs typeface="Segoe UI Semibold" panose="020B0702040204020203" pitchFamily="34" charset="0"/>
              </a:endParaRPr>
            </a:p>
          </p:txBody>
        </p:sp>
        <p:grpSp>
          <p:nvGrpSpPr>
            <p:cNvPr id="35" name="Group 53"/>
            <p:cNvGrpSpPr>
              <a:grpSpLocks/>
            </p:cNvGrpSpPr>
            <p:nvPr/>
          </p:nvGrpSpPr>
          <p:grpSpPr bwMode="auto">
            <a:xfrm rot="2648721">
              <a:off x="4926013" y="3117850"/>
              <a:ext cx="1874837" cy="312738"/>
              <a:chOff x="2016" y="672"/>
              <a:chExt cx="2009" cy="2166"/>
            </a:xfrm>
          </p:grpSpPr>
          <p:sp>
            <p:nvSpPr>
              <p:cNvPr id="75" name="Line 54"/>
              <p:cNvSpPr>
                <a:spLocks noChangeShapeType="1"/>
              </p:cNvSpPr>
              <p:nvPr/>
            </p:nvSpPr>
            <p:spPr bwMode="auto">
              <a:xfrm flipV="1">
                <a:off x="2016" y="1134"/>
                <a:ext cx="2009" cy="139"/>
              </a:xfrm>
              <a:prstGeom prst="line">
                <a:avLst/>
              </a:prstGeom>
              <a:noFill/>
              <a:ln w="38100">
                <a:solidFill>
                  <a:srgbClr val="CC0000"/>
                </a:solidFill>
                <a:round/>
                <a:headEnd/>
                <a:tailEnd type="triangle" w="lg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anchor="ctr"/>
              <a:lstStyle/>
              <a:p>
                <a:endParaRPr lang="en-US">
                  <a:latin typeface="Segoe UI Light" panose="020B0502040204020203" pitchFamily="34" charset="0"/>
                  <a:cs typeface="Segoe UI Light" panose="020B0502040204020203" pitchFamily="34" charset="0"/>
                </a:endParaRPr>
              </a:p>
            </p:txBody>
          </p:sp>
          <p:sp>
            <p:nvSpPr>
              <p:cNvPr id="76" name="Text Box 55"/>
              <p:cNvSpPr txBox="1">
                <a:spLocks noChangeArrowheads="1"/>
              </p:cNvSpPr>
              <p:nvPr/>
            </p:nvSpPr>
            <p:spPr bwMode="auto">
              <a:xfrm rot="-224136">
                <a:off x="2861" y="672"/>
                <a:ext cx="434" cy="216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 b="1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defRPr b="1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defRPr b="1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defRPr b="1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defRPr b="1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>
                  <a:lnSpc>
                    <a:spcPct val="90000"/>
                  </a:lnSpc>
                  <a:spcBef>
                    <a:spcPct val="40000"/>
                  </a:spcBef>
                </a:pPr>
                <a:endParaRPr lang="en-US" sz="1600" b="0">
                  <a:latin typeface="Segoe UI Light" panose="020B0502040204020203" pitchFamily="34" charset="0"/>
                  <a:cs typeface="Segoe UI Light" panose="020B0502040204020203" pitchFamily="34" charset="0"/>
                </a:endParaRPr>
              </a:p>
            </p:txBody>
          </p:sp>
        </p:grpSp>
        <p:grpSp>
          <p:nvGrpSpPr>
            <p:cNvPr id="36" name="Group 56"/>
            <p:cNvGrpSpPr>
              <a:grpSpLocks/>
            </p:cNvGrpSpPr>
            <p:nvPr/>
          </p:nvGrpSpPr>
          <p:grpSpPr bwMode="auto">
            <a:xfrm rot="-8151633">
              <a:off x="5235575" y="2763838"/>
              <a:ext cx="1874838" cy="312737"/>
              <a:chOff x="2016" y="672"/>
              <a:chExt cx="2009" cy="2166"/>
            </a:xfrm>
          </p:grpSpPr>
          <p:sp>
            <p:nvSpPr>
              <p:cNvPr id="73" name="Line 57"/>
              <p:cNvSpPr>
                <a:spLocks noChangeShapeType="1"/>
              </p:cNvSpPr>
              <p:nvPr/>
            </p:nvSpPr>
            <p:spPr bwMode="auto">
              <a:xfrm flipV="1">
                <a:off x="2016" y="1134"/>
                <a:ext cx="2009" cy="139"/>
              </a:xfrm>
              <a:prstGeom prst="line">
                <a:avLst/>
              </a:prstGeom>
              <a:noFill/>
              <a:ln w="38100">
                <a:solidFill>
                  <a:srgbClr val="CC0000"/>
                </a:solidFill>
                <a:round/>
                <a:headEnd/>
                <a:tailEnd type="triangle" w="lg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anchor="ctr"/>
              <a:lstStyle/>
              <a:p>
                <a:endParaRPr lang="en-US">
                  <a:latin typeface="Segoe UI Light" panose="020B0502040204020203" pitchFamily="34" charset="0"/>
                  <a:cs typeface="Segoe UI Light" panose="020B0502040204020203" pitchFamily="34" charset="0"/>
                </a:endParaRPr>
              </a:p>
            </p:txBody>
          </p:sp>
          <p:sp>
            <p:nvSpPr>
              <p:cNvPr id="74" name="Text Box 58"/>
              <p:cNvSpPr txBox="1">
                <a:spLocks noChangeArrowheads="1"/>
              </p:cNvSpPr>
              <p:nvPr/>
            </p:nvSpPr>
            <p:spPr bwMode="auto">
              <a:xfrm rot="-224136">
                <a:off x="2861" y="672"/>
                <a:ext cx="434" cy="216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rot="10800000">
                <a:spAutoFit/>
              </a:bodyPr>
              <a:lstStyle>
                <a:lvl1pPr>
                  <a:defRPr b="1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defRPr b="1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defRPr b="1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defRPr b="1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defRPr b="1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>
                  <a:lnSpc>
                    <a:spcPct val="90000"/>
                  </a:lnSpc>
                  <a:spcBef>
                    <a:spcPct val="40000"/>
                  </a:spcBef>
                </a:pPr>
                <a:endParaRPr lang="en-US" sz="1600" b="0">
                  <a:latin typeface="Segoe UI Light" panose="020B0502040204020203" pitchFamily="34" charset="0"/>
                  <a:cs typeface="Segoe UI Light" panose="020B0502040204020203" pitchFamily="34" charset="0"/>
                </a:endParaRPr>
              </a:p>
            </p:txBody>
          </p:sp>
        </p:grpSp>
        <p:pic>
          <p:nvPicPr>
            <p:cNvPr id="37" name="Picture 71"/>
            <p:cNvPicPr>
              <a:picLocks noChangeAspect="1" noChangeArrowheads="1"/>
            </p:cNvPicPr>
            <p:nvPr/>
          </p:nvPicPr>
          <p:blipFill>
            <a:blip r:embed="rId7"/>
            <a:srcRect/>
            <a:stretch>
              <a:fillRect/>
            </a:stretch>
          </p:blipFill>
          <p:spPr bwMode="auto">
            <a:xfrm>
              <a:off x="5348288" y="1822450"/>
              <a:ext cx="596900" cy="57308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>
              <a:outerShdw dist="35921" dir="2700000" algn="ctr" rotWithShape="0">
                <a:srgbClr val="AFAFAF"/>
              </a:outerShdw>
            </a:effectLst>
          </p:spPr>
        </p:pic>
        <p:pic>
          <p:nvPicPr>
            <p:cNvPr id="38" name="Picture 73"/>
            <p:cNvPicPr>
              <a:picLocks noChangeAspect="1" noChangeArrowheads="1"/>
            </p:cNvPicPr>
            <p:nvPr/>
          </p:nvPicPr>
          <p:blipFill>
            <a:blip r:embed="rId8"/>
            <a:srcRect/>
            <a:stretch>
              <a:fillRect/>
            </a:stretch>
          </p:blipFill>
          <p:spPr bwMode="auto">
            <a:xfrm>
              <a:off x="5778500" y="1714500"/>
              <a:ext cx="549275" cy="520700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>
              <a:outerShdw dist="35921" dir="2700000" algn="ctr" rotWithShape="0">
                <a:srgbClr val="AFAFAF"/>
              </a:outerShdw>
            </a:effectLst>
          </p:spPr>
        </p:pic>
        <p:grpSp>
          <p:nvGrpSpPr>
            <p:cNvPr id="58" name="Group 95"/>
            <p:cNvGrpSpPr>
              <a:grpSpLocks/>
            </p:cNvGrpSpPr>
            <p:nvPr/>
          </p:nvGrpSpPr>
          <p:grpSpPr bwMode="auto">
            <a:xfrm>
              <a:off x="1884363" y="3822700"/>
              <a:ext cx="561975" cy="857250"/>
              <a:chOff x="1143" y="2627"/>
              <a:chExt cx="354" cy="540"/>
            </a:xfrm>
          </p:grpSpPr>
          <p:pic>
            <p:nvPicPr>
              <p:cNvPr id="70" name="Picture 94"/>
              <p:cNvPicPr>
                <a:picLocks noChangeAspect="1" noChangeArrowheads="1"/>
              </p:cNvPicPr>
              <p:nvPr/>
            </p:nvPicPr>
            <p:blipFill>
              <a:blip r:embed="rId9"/>
              <a:srcRect/>
              <a:stretch>
                <a:fillRect/>
              </a:stretch>
            </p:blipFill>
            <p:spPr bwMode="auto">
              <a:xfrm>
                <a:off x="1143" y="2627"/>
                <a:ext cx="354" cy="540"/>
              </a:xfrm>
              <a:prstGeom prst="rect">
                <a:avLst/>
              </a:prstGeom>
              <a:noFill/>
              <a:ln w="9525" algn="ctr">
                <a:noFill/>
                <a:miter lim="800000"/>
                <a:headEnd/>
                <a:tailEnd/>
              </a:ln>
              <a:effectLst>
                <a:outerShdw dist="35921" dir="2700000" algn="ctr" rotWithShape="0">
                  <a:srgbClr val="AFAFAF"/>
                </a:outerShdw>
              </a:effectLst>
            </p:spPr>
          </p:pic>
          <p:graphicFrame>
            <p:nvGraphicFramePr>
              <p:cNvPr id="71" name="Object 87"/>
              <p:cNvGraphicFramePr>
                <a:graphicFrameLocks noChangeAspect="1"/>
              </p:cNvGraphicFramePr>
              <p:nvPr/>
            </p:nvGraphicFramePr>
            <p:xfrm>
              <a:off x="1164" y="2927"/>
              <a:ext cx="173" cy="173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name="Visio" r:id="rId10" imgW="1400251" imgH="1400251" progId="Visio.Drawing.11">
                      <p:embed/>
                    </p:oleObj>
                  </mc:Choice>
                  <mc:Fallback>
                    <p:oleObj name="Visio" r:id="rId10" imgW="1400251" imgH="1400251" progId="Visio.Drawing.11">
                      <p:embed/>
                      <p:pic>
                        <p:nvPicPr>
                          <p:cNvPr id="71" name="Object 87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11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1164" y="2927"/>
                            <a:ext cx="173" cy="173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gradFill rotWithShape="1">
                                  <a:gsLst>
                                    <a:gs pos="0">
                                      <a:srgbClr val="E4CD9A"/>
                                    </a:gs>
                                    <a:gs pos="100000">
                                      <a:srgbClr val="EEEFD7"/>
                                    </a:gs>
                                  </a:gsLst>
                                  <a:lin ang="2700000" scaled="1"/>
                                </a:gra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9525" algn="ctr">
                                <a:solidFill>
                                  <a:srgbClr val="4D4D4D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rgbClr val="AFAFAF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  <p:pic>
            <p:nvPicPr>
              <p:cNvPr id="72" name="Picture 91"/>
              <p:cNvPicPr>
                <a:picLocks noChangeAspect="1" noChangeArrowheads="1"/>
              </p:cNvPicPr>
              <p:nvPr/>
            </p:nvPicPr>
            <p:blipFill>
              <a:blip r:embed="rId12"/>
              <a:srcRect/>
              <a:stretch>
                <a:fillRect/>
              </a:stretch>
            </p:blipFill>
            <p:spPr bwMode="auto">
              <a:xfrm>
                <a:off x="1169" y="2720"/>
                <a:ext cx="167" cy="167"/>
              </a:xfrm>
              <a:prstGeom prst="rect">
                <a:avLst/>
              </a:prstGeom>
              <a:noFill/>
              <a:ln w="9525" algn="ctr">
                <a:noFill/>
                <a:miter lim="800000"/>
                <a:headEnd/>
                <a:tailEnd/>
              </a:ln>
              <a:effectLst>
                <a:outerShdw dist="35921" dir="2700000" algn="ctr" rotWithShape="0">
                  <a:srgbClr val="AFAFAF"/>
                </a:outerShdw>
              </a:effectLst>
            </p:spPr>
          </p:pic>
        </p:grpSp>
        <p:grpSp>
          <p:nvGrpSpPr>
            <p:cNvPr id="59" name="Group 96"/>
            <p:cNvGrpSpPr>
              <a:grpSpLocks/>
            </p:cNvGrpSpPr>
            <p:nvPr/>
          </p:nvGrpSpPr>
          <p:grpSpPr bwMode="auto">
            <a:xfrm>
              <a:off x="4286250" y="4660900"/>
              <a:ext cx="561975" cy="857250"/>
              <a:chOff x="1143" y="2627"/>
              <a:chExt cx="354" cy="540"/>
            </a:xfrm>
          </p:grpSpPr>
          <p:pic>
            <p:nvPicPr>
              <p:cNvPr id="67" name="Picture 97"/>
              <p:cNvPicPr>
                <a:picLocks noChangeAspect="1" noChangeArrowheads="1"/>
              </p:cNvPicPr>
              <p:nvPr/>
            </p:nvPicPr>
            <p:blipFill>
              <a:blip r:embed="rId9"/>
              <a:srcRect/>
              <a:stretch>
                <a:fillRect/>
              </a:stretch>
            </p:blipFill>
            <p:spPr bwMode="auto">
              <a:xfrm>
                <a:off x="1143" y="2627"/>
                <a:ext cx="354" cy="540"/>
              </a:xfrm>
              <a:prstGeom prst="rect">
                <a:avLst/>
              </a:prstGeom>
              <a:noFill/>
              <a:ln w="9525" algn="ctr">
                <a:noFill/>
                <a:miter lim="800000"/>
                <a:headEnd/>
                <a:tailEnd/>
              </a:ln>
              <a:effectLst>
                <a:outerShdw dist="35921" dir="2700000" algn="ctr" rotWithShape="0">
                  <a:srgbClr val="AFAFAF"/>
                </a:outerShdw>
              </a:effectLst>
            </p:spPr>
          </p:pic>
          <p:graphicFrame>
            <p:nvGraphicFramePr>
              <p:cNvPr id="68" name="Object 98"/>
              <p:cNvGraphicFramePr>
                <a:graphicFrameLocks noChangeAspect="1"/>
              </p:cNvGraphicFramePr>
              <p:nvPr/>
            </p:nvGraphicFramePr>
            <p:xfrm>
              <a:off x="1164" y="2927"/>
              <a:ext cx="173" cy="173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name="Visio" r:id="rId13" imgW="1400251" imgH="1400251" progId="Visio.Drawing.11">
                      <p:embed/>
                    </p:oleObj>
                  </mc:Choice>
                  <mc:Fallback>
                    <p:oleObj name="Visio" r:id="rId13" imgW="1400251" imgH="1400251" progId="Visio.Drawing.11">
                      <p:embed/>
                      <p:pic>
                        <p:nvPicPr>
                          <p:cNvPr id="68" name="Object 98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11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1164" y="2927"/>
                            <a:ext cx="173" cy="173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gradFill rotWithShape="1">
                                  <a:gsLst>
                                    <a:gs pos="0">
                                      <a:srgbClr val="E4CD9A"/>
                                    </a:gs>
                                    <a:gs pos="100000">
                                      <a:srgbClr val="EEEFD7"/>
                                    </a:gs>
                                  </a:gsLst>
                                  <a:lin ang="2700000" scaled="1"/>
                                </a:gra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9525" algn="ctr">
                                <a:solidFill>
                                  <a:srgbClr val="4D4D4D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rgbClr val="AFAFAF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  <p:pic>
            <p:nvPicPr>
              <p:cNvPr id="69" name="Picture 99"/>
              <p:cNvPicPr>
                <a:picLocks noChangeAspect="1" noChangeArrowheads="1"/>
              </p:cNvPicPr>
              <p:nvPr/>
            </p:nvPicPr>
            <p:blipFill>
              <a:blip r:embed="rId12"/>
              <a:srcRect/>
              <a:stretch>
                <a:fillRect/>
              </a:stretch>
            </p:blipFill>
            <p:spPr bwMode="auto">
              <a:xfrm>
                <a:off x="1169" y="2720"/>
                <a:ext cx="167" cy="167"/>
              </a:xfrm>
              <a:prstGeom prst="rect">
                <a:avLst/>
              </a:prstGeom>
              <a:noFill/>
              <a:ln w="9525" algn="ctr">
                <a:noFill/>
                <a:miter lim="800000"/>
                <a:headEnd/>
                <a:tailEnd/>
              </a:ln>
              <a:effectLst>
                <a:outerShdw dist="35921" dir="2700000" algn="ctr" rotWithShape="0">
                  <a:srgbClr val="AFAFAF"/>
                </a:outerShdw>
              </a:effectLst>
            </p:spPr>
          </p:pic>
        </p:grpSp>
        <p:pic>
          <p:nvPicPr>
            <p:cNvPr id="60" name="Picture 17"/>
            <p:cNvPicPr>
              <a:picLocks noChangeAspect="1" noChangeArrowheads="1"/>
            </p:cNvPicPr>
            <p:nvPr/>
          </p:nvPicPr>
          <p:blipFill>
            <a:blip r:embed="rId14"/>
            <a:srcRect/>
            <a:stretch>
              <a:fillRect/>
            </a:stretch>
          </p:blipFill>
          <p:spPr bwMode="auto">
            <a:xfrm>
              <a:off x="4670425" y="5033963"/>
              <a:ext cx="393700" cy="631825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>
              <a:outerShdw dist="35921" dir="2700000" algn="ctr" rotWithShape="0">
                <a:srgbClr val="AFAFAF"/>
              </a:outerShdw>
            </a:effectLst>
          </p:spPr>
        </p:pic>
        <p:grpSp>
          <p:nvGrpSpPr>
            <p:cNvPr id="61" name="Group 100"/>
            <p:cNvGrpSpPr>
              <a:grpSpLocks/>
            </p:cNvGrpSpPr>
            <p:nvPr/>
          </p:nvGrpSpPr>
          <p:grpSpPr bwMode="auto">
            <a:xfrm>
              <a:off x="7375525" y="3792538"/>
              <a:ext cx="561975" cy="857250"/>
              <a:chOff x="1143" y="2627"/>
              <a:chExt cx="354" cy="540"/>
            </a:xfrm>
          </p:grpSpPr>
          <p:pic>
            <p:nvPicPr>
              <p:cNvPr id="64" name="Picture 101"/>
              <p:cNvPicPr>
                <a:picLocks noChangeAspect="1" noChangeArrowheads="1"/>
              </p:cNvPicPr>
              <p:nvPr/>
            </p:nvPicPr>
            <p:blipFill>
              <a:blip r:embed="rId9"/>
              <a:srcRect/>
              <a:stretch>
                <a:fillRect/>
              </a:stretch>
            </p:blipFill>
            <p:spPr bwMode="auto">
              <a:xfrm>
                <a:off x="1143" y="2627"/>
                <a:ext cx="354" cy="540"/>
              </a:xfrm>
              <a:prstGeom prst="rect">
                <a:avLst/>
              </a:prstGeom>
              <a:noFill/>
              <a:ln w="9525" algn="ctr">
                <a:noFill/>
                <a:miter lim="800000"/>
                <a:headEnd/>
                <a:tailEnd/>
              </a:ln>
              <a:effectLst>
                <a:outerShdw dist="35921" dir="2700000" algn="ctr" rotWithShape="0">
                  <a:srgbClr val="AFAFAF"/>
                </a:outerShdw>
              </a:effectLst>
            </p:spPr>
          </p:pic>
          <p:graphicFrame>
            <p:nvGraphicFramePr>
              <p:cNvPr id="65" name="Object 102"/>
              <p:cNvGraphicFramePr>
                <a:graphicFrameLocks noChangeAspect="1"/>
              </p:cNvGraphicFramePr>
              <p:nvPr/>
            </p:nvGraphicFramePr>
            <p:xfrm>
              <a:off x="1164" y="2927"/>
              <a:ext cx="173" cy="173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name="Visio" r:id="rId15" imgW="1400251" imgH="1400251" progId="Visio.Drawing.11">
                      <p:embed/>
                    </p:oleObj>
                  </mc:Choice>
                  <mc:Fallback>
                    <p:oleObj name="Visio" r:id="rId15" imgW="1400251" imgH="1400251" progId="Visio.Drawing.11">
                      <p:embed/>
                      <p:pic>
                        <p:nvPicPr>
                          <p:cNvPr id="65" name="Object 102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11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1164" y="2927"/>
                            <a:ext cx="173" cy="173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gradFill rotWithShape="1">
                                  <a:gsLst>
                                    <a:gs pos="0">
                                      <a:srgbClr val="E4CD9A"/>
                                    </a:gs>
                                    <a:gs pos="100000">
                                      <a:srgbClr val="EEEFD7"/>
                                    </a:gs>
                                  </a:gsLst>
                                  <a:lin ang="2700000" scaled="1"/>
                                </a:gra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9525" algn="ctr">
                                <a:solidFill>
                                  <a:srgbClr val="4D4D4D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rgbClr val="AFAFAF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  <p:pic>
            <p:nvPicPr>
              <p:cNvPr id="66" name="Picture 103"/>
              <p:cNvPicPr>
                <a:picLocks noChangeAspect="1" noChangeArrowheads="1"/>
              </p:cNvPicPr>
              <p:nvPr/>
            </p:nvPicPr>
            <p:blipFill>
              <a:blip r:embed="rId12"/>
              <a:srcRect/>
              <a:stretch>
                <a:fillRect/>
              </a:stretch>
            </p:blipFill>
            <p:spPr bwMode="auto">
              <a:xfrm>
                <a:off x="1169" y="2720"/>
                <a:ext cx="167" cy="167"/>
              </a:xfrm>
              <a:prstGeom prst="rect">
                <a:avLst/>
              </a:prstGeom>
              <a:noFill/>
              <a:ln w="9525" algn="ctr">
                <a:noFill/>
                <a:miter lim="800000"/>
                <a:headEnd/>
                <a:tailEnd/>
              </a:ln>
              <a:effectLst>
                <a:outerShdw dist="35921" dir="2700000" algn="ctr" rotWithShape="0">
                  <a:srgbClr val="AFAFAF"/>
                </a:outerShdw>
              </a:effectLst>
            </p:spPr>
          </p:pic>
        </p:grpSp>
        <p:pic>
          <p:nvPicPr>
            <p:cNvPr id="62" name="Picture 50"/>
            <p:cNvPicPr>
              <a:picLocks noChangeAspect="1" noChangeArrowheads="1"/>
            </p:cNvPicPr>
            <p:nvPr/>
          </p:nvPicPr>
          <p:blipFill>
            <a:blip r:embed="rId16"/>
            <a:srcRect/>
            <a:stretch>
              <a:fillRect/>
            </a:stretch>
          </p:blipFill>
          <p:spPr bwMode="auto">
            <a:xfrm>
              <a:off x="7762875" y="4006850"/>
              <a:ext cx="427038" cy="647700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>
              <a:outerShdw dist="35921" dir="2700000" algn="ctr" rotWithShape="0">
                <a:srgbClr val="AFAFAF"/>
              </a:outerShdw>
            </a:effectLst>
          </p:spPr>
        </p:pic>
        <p:pic>
          <p:nvPicPr>
            <p:cNvPr id="63" name="Picture 105"/>
            <p:cNvPicPr>
              <a:picLocks noChangeAspect="1" noChangeArrowheads="1"/>
            </p:cNvPicPr>
            <p:nvPr/>
          </p:nvPicPr>
          <p:blipFill>
            <a:blip r:embed="rId17"/>
            <a:srcRect/>
            <a:stretch>
              <a:fillRect/>
            </a:stretch>
          </p:blipFill>
          <p:spPr bwMode="auto">
            <a:xfrm>
              <a:off x="5872163" y="3209925"/>
              <a:ext cx="423862" cy="690563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>
              <a:outerShdw dist="35921" dir="2700000" algn="ctr" rotWithShape="0">
                <a:srgbClr val="AFAFAF"/>
              </a:outerShdw>
            </a:effectLst>
          </p:spPr>
        </p:pic>
      </p:grpSp>
      <p:sp>
        <p:nvSpPr>
          <p:cNvPr id="44" name="TextBox 43">
            <a:extLst>
              <a:ext uri="{FF2B5EF4-FFF2-40B4-BE49-F238E27FC236}">
                <a16:creationId xmlns:a16="http://schemas.microsoft.com/office/drawing/2014/main" id="{95A4C776-36E6-4327-916A-4A57FC2573E0}"/>
              </a:ext>
            </a:extLst>
          </p:cNvPr>
          <p:cNvSpPr txBox="1"/>
          <p:nvPr/>
        </p:nvSpPr>
        <p:spPr>
          <a:xfrm>
            <a:off x="84658" y="1828567"/>
            <a:ext cx="6103595" cy="2246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just">
              <a:buFont typeface="Courier New" panose="02070309020205020404" pitchFamily="49" charset="0"/>
              <a:buChar char="o"/>
            </a:pPr>
            <a:r>
              <a:rPr lang="en-US" sz="2000" dirty="0"/>
              <a:t>Allows individuals and administrators to specify access permissions to documents, workbooks, and presentations</a:t>
            </a:r>
          </a:p>
          <a:p>
            <a:pPr marL="742950" lvl="1" indent="-285750" algn="just">
              <a:buFont typeface="Wingdings" panose="05000000000000000000" pitchFamily="2" charset="2"/>
              <a:buChar char="ü"/>
            </a:pPr>
            <a:r>
              <a:rPr lang="en-US" sz="2000" dirty="0"/>
              <a:t>prevent sensitive information from being printed, forwarded, or copied by unauthorized people</a:t>
            </a:r>
          </a:p>
          <a:p>
            <a:pPr marL="742950" lvl="1" indent="-285750" algn="just">
              <a:buFont typeface="Wingdings" panose="05000000000000000000" pitchFamily="2" charset="2"/>
              <a:buChar char="ü"/>
            </a:pPr>
            <a:r>
              <a:rPr lang="en-US" sz="2000" dirty="0"/>
              <a:t>access and usage restrictions are enforced no matter where the information is located</a:t>
            </a: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63924474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639891" cy="448791"/>
          </a:xfrm>
        </p:spPr>
        <p:txBody>
          <a:bodyPr>
            <a:noAutofit/>
          </a:bodyPr>
          <a:lstStyle/>
          <a:p>
            <a:r>
              <a:rPr lang="en-US" sz="3200" dirty="0">
                <a:solidFill>
                  <a:schemeClr val="accent1">
                    <a:lumMod val="50000"/>
                  </a:schemeClr>
                </a:solidFill>
              </a:rPr>
              <a:t>Summary</a:t>
            </a:r>
            <a:r>
              <a:rPr lang="en-US" sz="3200" dirty="0">
                <a:solidFill>
                  <a:srgbClr val="002060"/>
                </a:solidFill>
              </a:rPr>
              <a:t> </a:t>
            </a:r>
            <a:endParaRPr lang="en-GB" sz="32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1966" y="808766"/>
            <a:ext cx="11262070" cy="3900749"/>
          </a:xfrm>
        </p:spPr>
        <p:txBody>
          <a:bodyPr>
            <a:noAutofit/>
          </a:bodyPr>
          <a:lstStyle/>
          <a:p>
            <a:pPr algn="just">
              <a:buFont typeface="Wingdings" panose="05000000000000000000" pitchFamily="2" charset="2"/>
              <a:buChar char="Ø"/>
            </a:pPr>
            <a:r>
              <a:rPr lang="en-GB" sz="1800" dirty="0"/>
              <a:t>Active Directory</a:t>
            </a:r>
          </a:p>
          <a:p>
            <a:pPr lvl="1" algn="just">
              <a:buFont typeface="Wingdings" panose="05000000000000000000" pitchFamily="2" charset="2"/>
              <a:buChar char="Ø"/>
            </a:pPr>
            <a:r>
              <a:rPr lang="en-GB" sz="1800" b="1" dirty="0"/>
              <a:t>Rights Management Services, Certificate Services, Federation Services</a:t>
            </a:r>
          </a:p>
          <a:p>
            <a:pPr lvl="1" algn="just">
              <a:buFont typeface="Wingdings" panose="05000000000000000000" pitchFamily="2" charset="2"/>
              <a:buChar char="Ø"/>
            </a:pPr>
            <a:r>
              <a:rPr lang="en-GB" sz="1800" b="1" dirty="0"/>
              <a:t>Lightweight Directory Services, Authentication &amp; Authorization, DNS</a:t>
            </a:r>
          </a:p>
          <a:p>
            <a:pPr lvl="1" algn="just">
              <a:buFont typeface="Wingdings" panose="05000000000000000000" pitchFamily="2" charset="2"/>
              <a:buChar char="Ø"/>
            </a:pPr>
            <a:r>
              <a:rPr lang="en-GB" sz="1800" b="1" dirty="0"/>
              <a:t>Domain Services</a:t>
            </a:r>
          </a:p>
          <a:p>
            <a:pPr lvl="2" algn="just">
              <a:buFont typeface="Wingdings" panose="05000000000000000000" pitchFamily="2" charset="2"/>
              <a:buChar char="Ø"/>
            </a:pPr>
            <a:r>
              <a:rPr lang="en-GB" sz="1800" dirty="0"/>
              <a:t>Manageability</a:t>
            </a:r>
          </a:p>
          <a:p>
            <a:pPr lvl="2" algn="just">
              <a:buFont typeface="Wingdings" panose="05000000000000000000" pitchFamily="2" charset="2"/>
              <a:buChar char="Ø"/>
            </a:pPr>
            <a:r>
              <a:rPr lang="en-GB" sz="1800" dirty="0"/>
              <a:t>Security</a:t>
            </a:r>
          </a:p>
          <a:p>
            <a:pPr lvl="2" algn="just">
              <a:buFont typeface="Wingdings" panose="05000000000000000000" pitchFamily="2" charset="2"/>
              <a:buChar char="Ø"/>
            </a:pPr>
            <a:r>
              <a:rPr lang="en-GB" sz="1800" dirty="0"/>
              <a:t>Interoperability</a:t>
            </a:r>
          </a:p>
          <a:p>
            <a:pPr lvl="2" algn="just">
              <a:buFont typeface="Wingdings" panose="05000000000000000000" pitchFamily="2" charset="2"/>
              <a:buChar char="Ø"/>
            </a:pPr>
            <a:r>
              <a:rPr lang="en-GB" sz="1800" dirty="0"/>
              <a:t>Physical and Logical Components</a:t>
            </a:r>
          </a:p>
          <a:p>
            <a:pPr lvl="2" algn="just">
              <a:buFont typeface="Wingdings" panose="05000000000000000000" pitchFamily="2" charset="2"/>
              <a:buChar char="Ø"/>
            </a:pPr>
            <a:r>
              <a:rPr lang="en-GB" sz="1800" b="1" dirty="0"/>
              <a:t>Domain Controller </a:t>
            </a:r>
          </a:p>
          <a:p>
            <a:pPr lvl="3" algn="just">
              <a:buFont typeface="Wingdings" panose="05000000000000000000" pitchFamily="2" charset="2"/>
              <a:buChar char="Ø"/>
            </a:pPr>
            <a:r>
              <a:rPr lang="en-GB" dirty="0"/>
              <a:t>DOMAINS</a:t>
            </a:r>
          </a:p>
          <a:p>
            <a:pPr lvl="3" algn="just">
              <a:buFont typeface="Wingdings" panose="05000000000000000000" pitchFamily="2" charset="2"/>
              <a:buChar char="Ø"/>
            </a:pPr>
            <a:r>
              <a:rPr lang="en-GB" dirty="0"/>
              <a:t>TREE</a:t>
            </a:r>
          </a:p>
          <a:p>
            <a:pPr lvl="3" algn="just">
              <a:buFont typeface="Wingdings" panose="05000000000000000000" pitchFamily="2" charset="2"/>
              <a:buChar char="Ø"/>
            </a:pPr>
            <a:r>
              <a:rPr lang="en-GB" dirty="0"/>
              <a:t>FOREST</a:t>
            </a:r>
          </a:p>
          <a:p>
            <a:pPr lvl="3" algn="just">
              <a:buFont typeface="Wingdings" panose="05000000000000000000" pitchFamily="2" charset="2"/>
              <a:buChar char="Ø"/>
            </a:pPr>
            <a:r>
              <a:rPr lang="en-GB" dirty="0"/>
              <a:t>OUs are Active Directory containers that can contain users, groups, computers, and other </a:t>
            </a:r>
            <a:r>
              <a:rPr lang="en-GB" dirty="0" err="1"/>
              <a:t>Ous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6537415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71C8677D-6AC9-5B4C-BD0E-9950912632F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33960" b="28203"/>
          <a:stretch/>
        </p:blipFill>
        <p:spPr>
          <a:xfrm>
            <a:off x="1669484" y="596900"/>
            <a:ext cx="9087982" cy="19431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19100" y="2639247"/>
            <a:ext cx="1158875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/>
              <a:t>Books Referred: </a:t>
            </a:r>
            <a:r>
              <a:rPr lang="en-GB" sz="1400" i="1" dirty="0" err="1"/>
              <a:t>Dauti</a:t>
            </a:r>
            <a:r>
              <a:rPr lang="en-GB" sz="1400" i="1" dirty="0"/>
              <a:t>, </a:t>
            </a:r>
            <a:r>
              <a:rPr lang="en-GB" sz="1400" i="1" dirty="0" err="1"/>
              <a:t>Bekim</a:t>
            </a:r>
            <a:r>
              <a:rPr lang="en-GB" sz="1400" i="1" dirty="0"/>
              <a:t>. Windows Server 2019 Administration Fundamentals: A beginner's guide to managing and administering Windows Server environments, 2nd Edition . </a:t>
            </a:r>
            <a:r>
              <a:rPr lang="en-GB" sz="1400" i="1" dirty="0" err="1"/>
              <a:t>Packt</a:t>
            </a:r>
            <a:r>
              <a:rPr lang="en-GB" sz="1400" i="1" dirty="0"/>
              <a:t> Publishing. </a:t>
            </a:r>
          </a:p>
          <a:p>
            <a:r>
              <a:rPr lang="en-GB" sz="1400" i="1" dirty="0"/>
              <a:t>SDN and NFV Simplified, Jim Doherty</a:t>
            </a:r>
          </a:p>
          <a:p>
            <a:endParaRPr lang="en-GB" sz="1400" i="1" dirty="0"/>
          </a:p>
          <a:p>
            <a:r>
              <a:rPr lang="en-GB" sz="1400" b="1" dirty="0"/>
              <a:t>Links referred </a:t>
            </a:r>
            <a:r>
              <a:rPr lang="en-GB" sz="1400" dirty="0"/>
              <a:t>in this presentation: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hlinkClick r:id="rId4"/>
              </a:rPr>
              <a:t>https://www.geeksforgeeks.org/difference-between-full-virtualization-and-paravirtualization/</a:t>
            </a:r>
            <a:endParaRPr lang="en-GB" sz="1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hlinkClick r:id="rId5"/>
              </a:rPr>
              <a:t>https://docs.microsoft.com/en-us/virtualization/hyper-v-on-windows/about/</a:t>
            </a:r>
            <a:endParaRPr lang="en-GB" sz="1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hlinkClick r:id="rId6"/>
              </a:rPr>
              <a:t>https://docs.microsoft.com/en-us/virtualization/hyper-v-on-windows/reference/hyper-v-requirements</a:t>
            </a:r>
            <a:endParaRPr lang="en-GB" sz="1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hlinkClick r:id="rId7"/>
              </a:rPr>
              <a:t>https://docs.microsoft.com/en-us/virtualization/hyper-v-on-windows/quick-start/enable-hyper-v</a:t>
            </a:r>
            <a:endParaRPr lang="en-GB" sz="1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hlinkClick r:id="rId8"/>
              </a:rPr>
              <a:t>https://docs.microsoft.com/en-us/virtualization/hyper-v-on-windows/quick-start/quick-create-virtual-machine</a:t>
            </a:r>
            <a:endParaRPr lang="en-GB" sz="1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/>
              <a:t>Disk2Vhd app: </a:t>
            </a:r>
            <a:r>
              <a:rPr lang="en-GB" sz="1400" dirty="0">
                <a:hlinkClick r:id="rId9"/>
              </a:rPr>
              <a:t>https://docs.microsoft.com/en-us/sysinternals/downloads/disk2vhd</a:t>
            </a:r>
            <a:endParaRPr lang="en-GB" sz="1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/>
              <a:t>V2P Tool: </a:t>
            </a:r>
            <a:r>
              <a:rPr lang="en-GB" sz="1400" dirty="0">
                <a:hlinkClick r:id="rId10"/>
              </a:rPr>
              <a:t>https://www.apricorn.com/upgrades/ezgig</a:t>
            </a:r>
            <a:endParaRPr lang="en-GB" sz="1400" dirty="0"/>
          </a:p>
        </p:txBody>
      </p:sp>
    </p:spTree>
    <p:extLst>
      <p:ext uri="{BB962C8B-B14F-4D97-AF65-F5344CB8AC3E}">
        <p14:creationId xmlns:p14="http://schemas.microsoft.com/office/powerpoint/2010/main" val="417223318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EDD4C10A-E4A0-4C54-98D4-C13432B17C1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2468" y="1470581"/>
            <a:ext cx="5042202" cy="3864989"/>
          </a:xfrm>
        </p:spPr>
        <p:txBody>
          <a:bodyPr/>
          <a:lstStyle/>
          <a:p>
            <a:r>
              <a:rPr lang="en-GB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Any Questions?</a:t>
            </a:r>
          </a:p>
          <a:p>
            <a:endParaRPr lang="en-GB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24508A-09F8-407C-BCEE-EED5957725C5}"/>
              </a:ext>
            </a:extLst>
          </p:cNvPr>
          <p:cNvSpPr>
            <a:spLocks noGrp="1"/>
          </p:cNvSpPr>
          <p:nvPr>
            <p:ph idx="10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r>
              <a:rPr lang="en-GB" b="1" i="1" dirty="0"/>
              <a:t>Enterprise Network Security</a:t>
            </a:r>
          </a:p>
          <a:p>
            <a:r>
              <a:rPr lang="en-GB" b="1" i="1"/>
              <a:t>(ACCA7032)</a:t>
            </a:r>
            <a:endParaRPr lang="en-GB" i="1" dirty="0"/>
          </a:p>
          <a:p>
            <a:r>
              <a:rPr lang="en-GB" dirty="0"/>
              <a:t>Applied Computing - WISA</a:t>
            </a:r>
          </a:p>
        </p:txBody>
      </p:sp>
    </p:spTree>
    <p:extLst>
      <p:ext uri="{BB962C8B-B14F-4D97-AF65-F5344CB8AC3E}">
        <p14:creationId xmlns:p14="http://schemas.microsoft.com/office/powerpoint/2010/main" val="840170834"/>
      </p:ext>
    </p:extLst>
  </p:cSld>
  <p:clrMapOvr>
    <a:masterClrMapping/>
  </p:clrMapOvr>
</p:sld>
</file>

<file path=ppt/theme/theme1.xml><?xml version="1.0" encoding="utf-8"?>
<a:theme xmlns:a="http://schemas.openxmlformats.org/drawingml/2006/main" name="UWTSD 200_Title Pag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UWTSD 200_Text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UWTSD 200_Title Page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UWTSD 200_Subtitle 4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UWTSD Holding Pag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6E7CA236AE83B4C8AACB9AE9F32993B" ma:contentTypeVersion="12" ma:contentTypeDescription="Create a new document." ma:contentTypeScope="" ma:versionID="306ca519e0234e55f0db5327c9abd10d">
  <xsd:schema xmlns:xsd="http://www.w3.org/2001/XMLSchema" xmlns:xs="http://www.w3.org/2001/XMLSchema" xmlns:p="http://schemas.microsoft.com/office/2006/metadata/properties" xmlns:ns3="9902240c-f584-4322-946e-7b0be23bca91" xmlns:ns4="d2ec016d-25cf-4c07-aa6b-c53e267faa6f" targetNamespace="http://schemas.microsoft.com/office/2006/metadata/properties" ma:root="true" ma:fieldsID="aab3a6059c4a725442d881e109f899a3" ns3:_="" ns4:_="">
    <xsd:import namespace="9902240c-f584-4322-946e-7b0be23bca91"/>
    <xsd:import namespace="d2ec016d-25cf-4c07-aa6b-c53e267faa6f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902240c-f584-4322-946e-7b0be23bca91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2ec016d-25cf-4c07-aa6b-c53e267faa6f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9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C9CC94F7-A2A6-4649-B1FC-1DCDCCB7722D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3341C0C2-F5F1-4B28-B166-BFFEC8B89FE5}">
  <ds:schemaRefs>
    <ds:schemaRef ds:uri="http://purl.org/dc/terms/"/>
    <ds:schemaRef ds:uri="9902240c-f584-4322-946e-7b0be23bca91"/>
    <ds:schemaRef ds:uri="http://purl.org/dc/dcmitype/"/>
    <ds:schemaRef ds:uri="http://schemas.microsoft.com/office/infopath/2007/PartnerControls"/>
    <ds:schemaRef ds:uri="d2ec016d-25cf-4c07-aa6b-c53e267faa6f"/>
    <ds:schemaRef ds:uri="http://purl.org/dc/elements/1.1/"/>
    <ds:schemaRef ds:uri="http://schemas.microsoft.com/office/2006/metadata/properties"/>
    <ds:schemaRef ds:uri="http://schemas.microsoft.com/office/2006/documentManagement/types"/>
    <ds:schemaRef ds:uri="http://schemas.openxmlformats.org/package/2006/metadata/core-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B8954D29-52F6-46B1-B000-9B667CC4DAB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902240c-f584-4322-946e-7b0be23bca91"/>
    <ds:schemaRef ds:uri="d2ec016d-25cf-4c07-aa6b-c53e267faa6f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1945</Words>
  <Application>Microsoft Office PowerPoint</Application>
  <PresentationFormat>Widescreen</PresentationFormat>
  <Paragraphs>313</Paragraphs>
  <Slides>23</Slides>
  <Notes>9</Notes>
  <HiddenSlides>0</HiddenSlides>
  <MMClips>0</MMClips>
  <ScaleCrop>false</ScaleCrop>
  <HeadingPairs>
    <vt:vector size="8" baseType="variant">
      <vt:variant>
        <vt:lpstr>Fonts Used</vt:lpstr>
      </vt:variant>
      <vt:variant>
        <vt:i4>8</vt:i4>
      </vt:variant>
      <vt:variant>
        <vt:lpstr>Theme</vt:lpstr>
      </vt:variant>
      <vt:variant>
        <vt:i4>6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38" baseType="lpstr">
      <vt:lpstr>Arial</vt:lpstr>
      <vt:lpstr>Calibri</vt:lpstr>
      <vt:lpstr>Calibri Light</vt:lpstr>
      <vt:lpstr>Courier New</vt:lpstr>
      <vt:lpstr>Segoe UI</vt:lpstr>
      <vt:lpstr>Segoe UI Light</vt:lpstr>
      <vt:lpstr>Segoe UI Semibold</vt:lpstr>
      <vt:lpstr>Wingdings</vt:lpstr>
      <vt:lpstr>UWTSD 200_Title Page</vt:lpstr>
      <vt:lpstr>UWTSD 200_Text 1</vt:lpstr>
      <vt:lpstr>UWTSD 200_Title Page 2</vt:lpstr>
      <vt:lpstr>UWTSD 200_Subtitle 4</vt:lpstr>
      <vt:lpstr>UWTSD Holding Page</vt:lpstr>
      <vt:lpstr>Office Theme</vt:lpstr>
      <vt:lpstr>Visio</vt:lpstr>
      <vt:lpstr>PowerPoint Presentation</vt:lpstr>
      <vt:lpstr>Today’s Discussion</vt:lpstr>
      <vt:lpstr>I – Active Directory: Introduction</vt:lpstr>
      <vt:lpstr>I – Active Directory: Introduction</vt:lpstr>
      <vt:lpstr>II – Active Directory: Domain Services</vt:lpstr>
      <vt:lpstr>II – Active Directory: Domain Services</vt:lpstr>
      <vt:lpstr>II – Active Directory: Domain Services</vt:lpstr>
      <vt:lpstr>II – Active Directory: Domain Services</vt:lpstr>
      <vt:lpstr>II – Active Directory: Domain Services</vt:lpstr>
      <vt:lpstr>II – Active Directory: Domain Services</vt:lpstr>
      <vt:lpstr>II – Active Directory: Domain Services</vt:lpstr>
      <vt:lpstr>II – Active Directory: Domain Services</vt:lpstr>
      <vt:lpstr>II – Active Directory: Domain Services</vt:lpstr>
      <vt:lpstr>II – Active Directory: Domain Services</vt:lpstr>
      <vt:lpstr>II – Active Directory: Domain Services</vt:lpstr>
      <vt:lpstr>II – Active Directory: Domain Services</vt:lpstr>
      <vt:lpstr>III – Active Directory: Certificate Services</vt:lpstr>
      <vt:lpstr>III – Active Directory: Certificate Services</vt:lpstr>
      <vt:lpstr>IV – Active Directory: Federation Services</vt:lpstr>
      <vt:lpstr>V – Active Directory: Rights Mgt Services</vt:lpstr>
      <vt:lpstr>Summary </vt:lpstr>
      <vt:lpstr>PowerPoint Presentation</vt:lpstr>
      <vt:lpstr>PowerPoint Presentation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IP Services – Part 2 (NTP, FHRP, NAT) Applied Computing Wales Institute of Science and Art (WISA)</dc:title>
  <dc:creator>Nitheesh Kaliyamurthy</dc:creator>
  <cp:lastModifiedBy>Nitheesh Kaliyamurthy</cp:lastModifiedBy>
  <cp:revision>58</cp:revision>
  <dcterms:created xsi:type="dcterms:W3CDTF">2021-03-05T06:07:01Z</dcterms:created>
  <dcterms:modified xsi:type="dcterms:W3CDTF">2024-02-05T09:31:26Z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0x01010056E7CA236AE83B4C8AACB9AE9F32993B</vt:lpwstr>
  </property>
</Properties>
</file>