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0" r:id="rId6"/>
    <p:sldId id="261" r:id="rId7"/>
    <p:sldId id="262" r:id="rId8"/>
    <p:sldId id="263" r:id="rId9"/>
    <p:sldId id="266" r:id="rId10"/>
    <p:sldId id="265" r:id="rId11"/>
    <p:sldId id="267" r:id="rId12"/>
    <p:sldId id="268" r:id="rId13"/>
    <p:sldId id="269" r:id="rId14"/>
    <p:sldId id="270"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D1A454-FB9B-4934-88E5-5BAC49565F7E}" type="datetimeFigureOut">
              <a:rPr lang="en-US" smtClean="0"/>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CEE607-1AF0-4F29-B29C-1DC839F70E3D}"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p:txBody>
      </p:sp>
      <p:sp>
        <p:nvSpPr>
          <p:cNvPr id="4" name="Slide Number Placeholder 3"/>
          <p:cNvSpPr>
            <a:spLocks noGrp="1"/>
          </p:cNvSpPr>
          <p:nvPr>
            <p:ph type="sldNum" sz="quarter" idx="10"/>
          </p:nvPr>
        </p:nvSpPr>
        <p:spPr/>
        <p:txBody>
          <a:bodyPr/>
          <a:lstStyle/>
          <a:p>
            <a:fld id="{86CEE607-1AF0-4F29-B29C-1DC839F70E3D}"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a:p>
            <a:endParaRPr lang="en-US" dirty="0"/>
          </a:p>
        </p:txBody>
      </p:sp>
      <p:sp>
        <p:nvSpPr>
          <p:cNvPr id="4" name="Slide Number Placeholder 3"/>
          <p:cNvSpPr>
            <a:spLocks noGrp="1"/>
          </p:cNvSpPr>
          <p:nvPr>
            <p:ph type="sldNum" sz="quarter" idx="10"/>
          </p:nvPr>
        </p:nvSpPr>
        <p:spPr/>
        <p:txBody>
          <a:bodyPr/>
          <a:lstStyle/>
          <a:p>
            <a:fld id="{86CEE607-1AF0-4F29-B29C-1DC839F70E3D}"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FF356A-5C8B-4F00-B6C4-4FD22DC7B871}"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FF356A-5C8B-4F00-B6C4-4FD22DC7B871}"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FF356A-5C8B-4F00-B6C4-4FD22DC7B871}"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4FF356A-5C8B-4F00-B6C4-4FD22DC7B871}"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FF356A-5C8B-4F00-B6C4-4FD22DC7B871}" type="datetimeFigureOut">
              <a:rPr lang="en-US" smtClean="0"/>
              <a:t>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FF356A-5C8B-4F00-B6C4-4FD22DC7B871}" type="datetimeFigureOut">
              <a:rPr lang="en-US" smtClean="0"/>
              <a:t>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FF356A-5C8B-4F00-B6C4-4FD22DC7B871}" type="datetimeFigureOut">
              <a:rPr lang="en-US" smtClean="0"/>
              <a:t>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FF356A-5C8B-4F00-B6C4-4FD22DC7B871}"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FF356A-5C8B-4F00-B6C4-4FD22DC7B871}"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FF356A-5C8B-4F00-B6C4-4FD22DC7B871}"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FF356A-5C8B-4F00-B6C4-4FD22DC7B871}"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F6F2BD-1877-4B94-A944-A6FB8B32712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FF356A-5C8B-4F00-B6C4-4FD22DC7B871}" type="datetimeFigureOut">
              <a:rPr lang="en-US" smtClean="0"/>
              <a:t>11/2/2021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F6F2BD-1877-4B94-A944-A6FB8B32712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audio" Target="../media/audio2.wav"/><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audio" Target="../media/audio3.wav"/><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audio" Target="../media/audio4.wav"/><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5.wav"/></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9.xml"/><Relationship Id="rId1" Type="http://schemas.openxmlformats.org/officeDocument/2006/relationships/audio" Target="../media/audio6.wav"/><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7.wav"/></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audio" Target="../media/audio8.wav"/><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9.wav"/></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10.wav"/></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11.wav"/></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12.wav"/></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13.wav"/></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14.wav"/></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audio" Target="../media/audio15.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85795"/>
            <a:ext cx="7772400" cy="1357321"/>
          </a:xfrm>
        </p:spPr>
        <p:txBody>
          <a:bodyPr>
            <a:normAutofit/>
          </a:bodyPr>
          <a:lstStyle/>
          <a:p>
            <a:r>
              <a:rPr lang="en-GB" dirty="0" smtClean="0">
                <a:solidFill>
                  <a:srgbClr val="0070C0"/>
                </a:solidFill>
              </a:rPr>
              <a:t>Reflective Practice</a:t>
            </a:r>
            <a:endParaRPr lang="en-US" dirty="0">
              <a:solidFill>
                <a:srgbClr val="0070C0"/>
              </a:solidFill>
            </a:endParaRPr>
          </a:p>
        </p:txBody>
      </p:sp>
      <p:sp>
        <p:nvSpPr>
          <p:cNvPr id="3" name="Subtitle 2"/>
          <p:cNvSpPr>
            <a:spLocks noGrp="1"/>
          </p:cNvSpPr>
          <p:nvPr>
            <p:ph type="subTitle" idx="1"/>
          </p:nvPr>
        </p:nvSpPr>
        <p:spPr>
          <a:xfrm>
            <a:off x="357158" y="1714488"/>
            <a:ext cx="8501122" cy="4143404"/>
          </a:xfrm>
        </p:spPr>
        <p:txBody>
          <a:bodyPr/>
          <a:lstStyle/>
          <a:p>
            <a:endParaRPr lang="en-US" dirty="0"/>
          </a:p>
        </p:txBody>
      </p:sp>
      <p:pic>
        <p:nvPicPr>
          <p:cNvPr id="1028" name="Picture 4"/>
          <p:cNvPicPr>
            <a:picLocks noChangeAspect="1" noChangeArrowheads="1"/>
          </p:cNvPicPr>
          <p:nvPr/>
        </p:nvPicPr>
        <p:blipFill>
          <a:blip r:embed="rId3"/>
          <a:srcRect/>
          <a:stretch>
            <a:fillRect/>
          </a:stretch>
        </p:blipFill>
        <p:spPr bwMode="auto">
          <a:xfrm>
            <a:off x="1857356" y="1785926"/>
            <a:ext cx="4800600" cy="3729051"/>
          </a:xfrm>
          <a:prstGeom prst="rect">
            <a:avLst/>
          </a:prstGeom>
          <a:noFill/>
          <a:ln w="9525">
            <a:noFill/>
            <a:miter lim="800000"/>
            <a:headEnd/>
            <a:tailEnd/>
          </a:ln>
          <a:effectLst/>
        </p:spPr>
      </p:pic>
      <p:pic>
        <p:nvPicPr>
          <p:cNvPr id="18" name="~PP1850.WAV">
            <a:hlinkClick r:id="" action="ppaction://media"/>
          </p:cNvPr>
          <p:cNvPicPr>
            <a:picLocks noRot="1" noChangeAspect="1"/>
          </p:cNvPicPr>
          <p:nvPr>
            <a:wavAudioFile r:embed="rId1" name="~PP1850.WAV"/>
          </p:nvPr>
        </p:nvPicPr>
        <p:blipFill>
          <a:blip r:embed="rId4"/>
          <a:stretch>
            <a:fillRect/>
          </a:stretch>
        </p:blipFill>
        <p:spPr>
          <a:xfrm>
            <a:off x="8704263" y="6418263"/>
            <a:ext cx="244475" cy="244475"/>
          </a:xfrm>
          <a:prstGeom prst="rect">
            <a:avLst/>
          </a:prstGeom>
        </p:spPr>
      </p:pic>
    </p:spTree>
  </p:cSld>
  <p:clrMapOvr>
    <a:masterClrMapping/>
  </p:clrMapOvr>
  <p:transition advTm="3130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a:t>
            </a:r>
            <a:endParaRPr lang="en-US" dirty="0"/>
          </a:p>
        </p:txBody>
      </p:sp>
      <p:sp>
        <p:nvSpPr>
          <p:cNvPr id="3" name="Content Placeholder 2"/>
          <p:cNvSpPr>
            <a:spLocks noGrp="1"/>
          </p:cNvSpPr>
          <p:nvPr>
            <p:ph idx="1"/>
          </p:nvPr>
        </p:nvSpPr>
        <p:spPr/>
        <p:txBody>
          <a:bodyPr>
            <a:normAutofit fontScale="92500" lnSpcReduction="10000"/>
          </a:bodyPr>
          <a:lstStyle/>
          <a:p>
            <a:r>
              <a:rPr lang="en-GB" dirty="0" smtClean="0"/>
              <a:t>I will briefly discuss reflective practice </a:t>
            </a:r>
          </a:p>
          <a:p>
            <a:r>
              <a:rPr lang="en-GB" dirty="0" smtClean="0"/>
              <a:t>I will use a case example of the death of our family dog </a:t>
            </a:r>
          </a:p>
          <a:p>
            <a:r>
              <a:rPr lang="en-GB" dirty="0" smtClean="0"/>
              <a:t>I will draw on the work of Gibbs’ (1988) Reflective cycle, Kolb’s reflective cycle (1984), </a:t>
            </a:r>
            <a:r>
              <a:rPr lang="en-GB" dirty="0" err="1" smtClean="0"/>
              <a:t>Schons</a:t>
            </a:r>
            <a:r>
              <a:rPr lang="en-GB" dirty="0" smtClean="0"/>
              <a:t>’ Reflective Model (1991), Wallace Black Elk (1990), Descartes (1628), </a:t>
            </a:r>
            <a:r>
              <a:rPr lang="en-GB" dirty="0" err="1" smtClean="0"/>
              <a:t>Bassot</a:t>
            </a:r>
            <a:r>
              <a:rPr lang="en-GB" dirty="0" smtClean="0"/>
              <a:t> (2016)</a:t>
            </a:r>
          </a:p>
          <a:p>
            <a:r>
              <a:rPr lang="en-GB" dirty="0" smtClean="0"/>
              <a:t>I will reflect on what was learned through our process of grief and loss and how this may be applied to my future practice.  </a:t>
            </a:r>
          </a:p>
          <a:p>
            <a:endParaRPr lang="en-GB" dirty="0" smtClean="0"/>
          </a:p>
          <a:p>
            <a:endParaRPr lang="en-US" dirty="0"/>
          </a:p>
        </p:txBody>
      </p:sp>
      <p:pic>
        <p:nvPicPr>
          <p:cNvPr id="11" name="~PP3959.WAV">
            <a:hlinkClick r:id="" action="ppaction://media"/>
          </p:cNvPr>
          <p:cNvPicPr>
            <a:picLocks noRot="1" noChangeAspect="1"/>
          </p:cNvPicPr>
          <p:nvPr>
            <a:wavAudioFile r:embed="rId1" name="~PP3959.WAV"/>
          </p:nvPr>
        </p:nvPicPr>
        <p:blipFill>
          <a:blip r:embed="rId4"/>
          <a:stretch>
            <a:fillRect/>
          </a:stretch>
        </p:blipFill>
        <p:spPr>
          <a:xfrm>
            <a:off x="8704263" y="6418263"/>
            <a:ext cx="244475" cy="244475"/>
          </a:xfrm>
          <a:prstGeom prst="rect">
            <a:avLst/>
          </a:prstGeom>
        </p:spPr>
      </p:pic>
    </p:spTree>
  </p:cSld>
  <p:clrMapOvr>
    <a:masterClrMapping/>
  </p:clrMapOvr>
  <p:transition advTm="5917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Reflective Practice?</a:t>
            </a:r>
            <a:endParaRPr lang="en-US" dirty="0"/>
          </a:p>
        </p:txBody>
      </p:sp>
      <p:sp>
        <p:nvSpPr>
          <p:cNvPr id="3" name="Content Placeholder 2"/>
          <p:cNvSpPr>
            <a:spLocks noGrp="1"/>
          </p:cNvSpPr>
          <p:nvPr>
            <p:ph idx="1"/>
          </p:nvPr>
        </p:nvSpPr>
        <p:spPr/>
        <p:txBody>
          <a:bodyPr>
            <a:normAutofit lnSpcReduction="10000"/>
          </a:bodyPr>
          <a:lstStyle/>
          <a:p>
            <a:r>
              <a:rPr lang="en-GB" sz="2000" dirty="0" smtClean="0"/>
              <a:t>Self Reflexivity ‘is an active process of witnessing our own experience in order to examine it, give meaning to it and learn from it’ (</a:t>
            </a:r>
            <a:r>
              <a:rPr lang="en-US" sz="2000" dirty="0" err="1" smtClean="0"/>
              <a:t>Bager-Charleson</a:t>
            </a:r>
            <a:r>
              <a:rPr lang="en-US" sz="2000" dirty="0" smtClean="0"/>
              <a:t>, S., 2010, p89)</a:t>
            </a:r>
            <a:endParaRPr lang="en-GB" sz="2000" dirty="0" smtClean="0"/>
          </a:p>
          <a:p>
            <a:r>
              <a:rPr lang="en-GB" sz="2000" dirty="0" smtClean="0"/>
              <a:t> When we engage in self reflection we are ‘exploring our own meaning making processes’ (</a:t>
            </a:r>
            <a:r>
              <a:rPr lang="en-US" sz="2000" dirty="0" err="1" smtClean="0"/>
              <a:t>Bager-Charleson</a:t>
            </a:r>
            <a:r>
              <a:rPr lang="en-US" sz="2000" dirty="0" smtClean="0"/>
              <a:t>, S., 2010, p89)</a:t>
            </a:r>
          </a:p>
          <a:p>
            <a:r>
              <a:rPr lang="en-GB" sz="2000" dirty="0" smtClean="0"/>
              <a:t>Based on Gibbs’ Reflective Cycle, r</a:t>
            </a:r>
            <a:r>
              <a:rPr lang="en-GB" sz="2000" dirty="0" smtClean="0"/>
              <a:t>eflection involves 5 key aspects: Returning to experience, attending to feelings, evaluating experience, reaching conclusions and the actions that come from the learning (Gibbs, 1988)</a:t>
            </a:r>
          </a:p>
          <a:p>
            <a:r>
              <a:rPr lang="en-GB" sz="2000" dirty="0" smtClean="0"/>
              <a:t>According to Kolb, 1984, p38, “Learning is the process whereby knowledge is created through the transformation of experience”</a:t>
            </a:r>
          </a:p>
          <a:p>
            <a:r>
              <a:rPr lang="en-GB" sz="2000" dirty="0" err="1" smtClean="0"/>
              <a:t>Schon</a:t>
            </a:r>
            <a:r>
              <a:rPr lang="en-GB" sz="2000" dirty="0" smtClean="0"/>
              <a:t> (1991, p8) coined the terms “Learning in action” (reflecting whilst doing)</a:t>
            </a:r>
            <a:r>
              <a:rPr lang="en-GB" sz="2000" dirty="0" smtClean="0"/>
              <a:t> and “learning on action”</a:t>
            </a:r>
            <a:r>
              <a:rPr lang="en-GB" sz="2000" dirty="0" smtClean="0"/>
              <a:t> (reflecting on past events) </a:t>
            </a:r>
          </a:p>
          <a:p>
            <a:r>
              <a:rPr lang="en-GB" sz="2000" dirty="0" smtClean="0"/>
              <a:t>Is it just us as individuals reflecting or do we need guidance to aid this process? </a:t>
            </a:r>
          </a:p>
          <a:p>
            <a:endParaRPr lang="en-GB" sz="2000" dirty="0" smtClean="0"/>
          </a:p>
          <a:p>
            <a:endParaRPr lang="en-GB" sz="2000" dirty="0" smtClean="0"/>
          </a:p>
          <a:p>
            <a:endParaRPr lang="en-GB" sz="2000" dirty="0" smtClean="0"/>
          </a:p>
          <a:p>
            <a:endParaRPr lang="en-GB" sz="2000" dirty="0" smtClean="0"/>
          </a:p>
          <a:p>
            <a:endParaRPr lang="en-GB" sz="2000" dirty="0" smtClean="0"/>
          </a:p>
          <a:p>
            <a:pPr>
              <a:buNone/>
            </a:pPr>
            <a:endParaRPr lang="en-US" sz="2000" dirty="0" smtClean="0"/>
          </a:p>
          <a:p>
            <a:endParaRPr lang="en-US" sz="2000" dirty="0" smtClean="0"/>
          </a:p>
          <a:p>
            <a:endParaRPr lang="en-US" dirty="0" smtClean="0"/>
          </a:p>
          <a:p>
            <a:endParaRPr lang="en-US" dirty="0"/>
          </a:p>
        </p:txBody>
      </p:sp>
      <p:pic>
        <p:nvPicPr>
          <p:cNvPr id="9" name="~PP239.WAV">
            <a:hlinkClick r:id="" action="ppaction://media"/>
          </p:cNvPr>
          <p:cNvPicPr>
            <a:picLocks noRot="1" noChangeAspect="1"/>
          </p:cNvPicPr>
          <p:nvPr>
            <a:wavAudioFile r:embed="rId1" name="~PP239.WAV"/>
          </p:nvPr>
        </p:nvPicPr>
        <p:blipFill>
          <a:blip r:embed="rId4"/>
          <a:stretch>
            <a:fillRect/>
          </a:stretch>
        </p:blipFill>
        <p:spPr>
          <a:xfrm>
            <a:off x="8704263" y="6418263"/>
            <a:ext cx="244475" cy="244475"/>
          </a:xfrm>
          <a:prstGeom prst="rect">
            <a:avLst/>
          </a:prstGeom>
        </p:spPr>
      </p:pic>
    </p:spTree>
  </p:cSld>
  <p:clrMapOvr>
    <a:masterClrMapping/>
  </p:clrMapOvr>
  <p:transition advTm="11069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480" y="214290"/>
            <a:ext cx="5572164" cy="1368412"/>
          </a:xfrm>
        </p:spPr>
        <p:txBody>
          <a:bodyPr>
            <a:noAutofit/>
          </a:bodyPr>
          <a:lstStyle/>
          <a:p>
            <a:r>
              <a:rPr lang="en-GB" sz="3200" b="1" dirty="0" smtClean="0">
                <a:solidFill>
                  <a:srgbClr val="C00000"/>
                </a:solidFill>
                <a:latin typeface="French Script MT" pitchFamily="66" charset="0"/>
              </a:rPr>
              <a:t>Personal Story</a:t>
            </a:r>
            <a:br>
              <a:rPr lang="en-GB" sz="3200" b="1" dirty="0" smtClean="0">
                <a:solidFill>
                  <a:srgbClr val="C00000"/>
                </a:solidFill>
                <a:latin typeface="French Script MT" pitchFamily="66" charset="0"/>
              </a:rPr>
            </a:br>
            <a:r>
              <a:rPr lang="en-GB" sz="3200" b="1" dirty="0" err="1" smtClean="0">
                <a:solidFill>
                  <a:srgbClr val="C00000"/>
                </a:solidFill>
                <a:latin typeface="French Script MT" pitchFamily="66" charset="0"/>
              </a:rPr>
              <a:t>Bouba</a:t>
            </a:r>
            <a:r>
              <a:rPr lang="en-GB" sz="3200" b="1" dirty="0" smtClean="0">
                <a:solidFill>
                  <a:srgbClr val="C00000"/>
                </a:solidFill>
                <a:latin typeface="French Script MT" pitchFamily="66" charset="0"/>
              </a:rPr>
              <a:t> le petit </a:t>
            </a:r>
            <a:r>
              <a:rPr lang="en-GB" sz="3200" b="1" dirty="0" err="1" smtClean="0">
                <a:solidFill>
                  <a:srgbClr val="C00000"/>
                </a:solidFill>
                <a:latin typeface="French Script MT" pitchFamily="66" charset="0"/>
              </a:rPr>
              <a:t>orson</a:t>
            </a:r>
            <a:r>
              <a:rPr lang="en-GB" sz="3200" b="1" dirty="0" smtClean="0">
                <a:solidFill>
                  <a:srgbClr val="C00000"/>
                </a:solidFill>
                <a:latin typeface="French Script MT" pitchFamily="66" charset="0"/>
              </a:rPr>
              <a:t>   (en </a:t>
            </a:r>
            <a:r>
              <a:rPr lang="en-GB" sz="3200" b="1" dirty="0" err="1" smtClean="0">
                <a:solidFill>
                  <a:srgbClr val="C00000"/>
                </a:solidFill>
                <a:latin typeface="French Script MT" pitchFamily="66" charset="0"/>
              </a:rPr>
              <a:t>Francais</a:t>
            </a:r>
            <a:r>
              <a:rPr lang="en-GB" sz="3200" b="1" dirty="0" smtClean="0">
                <a:solidFill>
                  <a:srgbClr val="C00000"/>
                </a:solidFill>
                <a:latin typeface="French Script MT" pitchFamily="66" charset="0"/>
              </a:rPr>
              <a:t>)</a:t>
            </a:r>
            <a:endParaRPr lang="en-US" sz="3200" b="1" dirty="0">
              <a:solidFill>
                <a:srgbClr val="C00000"/>
              </a:solidFill>
              <a:latin typeface="French Script MT" pitchFamily="66" charset="0"/>
            </a:endParaRPr>
          </a:p>
        </p:txBody>
      </p:sp>
      <p:pic>
        <p:nvPicPr>
          <p:cNvPr id="2051" name="Picture 3" descr="C:\Users\Heather Osborne\Desktop\IMG_4447 (2).JPG"/>
          <p:cNvPicPr>
            <a:picLocks noGrp="1" noChangeAspect="1" noChangeArrowheads="1"/>
          </p:cNvPicPr>
          <p:nvPr>
            <p:ph idx="1"/>
          </p:nvPr>
        </p:nvPicPr>
        <p:blipFill>
          <a:blip r:embed="rId3"/>
          <a:srcRect/>
          <a:stretch>
            <a:fillRect/>
          </a:stretch>
        </p:blipFill>
        <p:spPr bwMode="auto">
          <a:xfrm>
            <a:off x="2545670" y="1600200"/>
            <a:ext cx="4052660" cy="4525963"/>
          </a:xfrm>
          <a:prstGeom prst="rect">
            <a:avLst/>
          </a:prstGeom>
          <a:noFill/>
        </p:spPr>
      </p:pic>
      <p:pic>
        <p:nvPicPr>
          <p:cNvPr id="10" name="~PP3547.WAV">
            <a:hlinkClick r:id="" action="ppaction://media"/>
          </p:cNvPr>
          <p:cNvPicPr>
            <a:picLocks noRot="1" noChangeAspect="1"/>
          </p:cNvPicPr>
          <p:nvPr>
            <a:wavAudioFile r:embed="rId1" name="~PP3547.WAV"/>
          </p:nvPr>
        </p:nvPicPr>
        <p:blipFill>
          <a:blip r:embed="rId4"/>
          <a:stretch>
            <a:fillRect/>
          </a:stretch>
        </p:blipFill>
        <p:spPr>
          <a:xfrm>
            <a:off x="8704263" y="6418263"/>
            <a:ext cx="244475" cy="244475"/>
          </a:xfrm>
          <a:prstGeom prst="rect">
            <a:avLst/>
          </a:prstGeom>
        </p:spPr>
      </p:pic>
    </p:spTree>
  </p:cSld>
  <p:clrMapOvr>
    <a:masterClrMapping/>
  </p:clrMapOvr>
  <p:transition advTm="1128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457200" y="274638"/>
            <a:ext cx="8229600" cy="582594"/>
          </a:xfrm>
        </p:spPr>
        <p:txBody>
          <a:bodyPr>
            <a:normAutofit fontScale="90000"/>
          </a:bodyPr>
          <a:lstStyle/>
          <a:p>
            <a:r>
              <a:rPr lang="en-GB" dirty="0" smtClean="0">
                <a:solidFill>
                  <a:srgbClr val="C00000"/>
                </a:solidFill>
                <a:latin typeface="French Script MT" pitchFamily="66" charset="0"/>
              </a:rPr>
              <a:t>Le </a:t>
            </a:r>
            <a:r>
              <a:rPr lang="en-GB" dirty="0" err="1" smtClean="0">
                <a:solidFill>
                  <a:srgbClr val="C00000"/>
                </a:solidFill>
                <a:latin typeface="French Script MT" pitchFamily="66" charset="0"/>
              </a:rPr>
              <a:t>morte</a:t>
            </a:r>
            <a:r>
              <a:rPr lang="en-GB" dirty="0" smtClean="0">
                <a:solidFill>
                  <a:srgbClr val="C00000"/>
                </a:solidFill>
                <a:latin typeface="French Script MT" pitchFamily="66" charset="0"/>
              </a:rPr>
              <a:t> de </a:t>
            </a:r>
            <a:r>
              <a:rPr lang="en-GB" dirty="0" err="1" smtClean="0">
                <a:solidFill>
                  <a:srgbClr val="C00000"/>
                </a:solidFill>
                <a:latin typeface="French Script MT" pitchFamily="66" charset="0"/>
              </a:rPr>
              <a:t>Bouba</a:t>
            </a:r>
            <a:r>
              <a:rPr lang="en-GB" dirty="0" smtClean="0">
                <a:solidFill>
                  <a:srgbClr val="C00000"/>
                </a:solidFill>
                <a:latin typeface="French Script MT" pitchFamily="66" charset="0"/>
              </a:rPr>
              <a:t> </a:t>
            </a:r>
            <a:endParaRPr lang="en-US" dirty="0">
              <a:solidFill>
                <a:srgbClr val="C00000"/>
              </a:solidFill>
              <a:latin typeface="French Script MT" pitchFamily="66" charset="0"/>
            </a:endParaRPr>
          </a:p>
        </p:txBody>
      </p:sp>
      <p:sp>
        <p:nvSpPr>
          <p:cNvPr id="10" name="Content Placeholder 9"/>
          <p:cNvSpPr>
            <a:spLocks noGrp="1"/>
          </p:cNvSpPr>
          <p:nvPr>
            <p:ph idx="1"/>
          </p:nvPr>
        </p:nvSpPr>
        <p:spPr>
          <a:xfrm>
            <a:off x="457200" y="857232"/>
            <a:ext cx="8229600" cy="5268931"/>
          </a:xfrm>
        </p:spPr>
        <p:txBody>
          <a:bodyPr>
            <a:normAutofit lnSpcReduction="10000"/>
          </a:bodyPr>
          <a:lstStyle/>
          <a:p>
            <a:pPr>
              <a:buNone/>
            </a:pPr>
            <a:r>
              <a:rPr lang="en-GB" sz="2000" dirty="0" smtClean="0"/>
              <a:t>Returning to the experience (Gibbs, 1988)</a:t>
            </a:r>
          </a:p>
          <a:p>
            <a:r>
              <a:rPr lang="en-GB" sz="2000" dirty="0" smtClean="0"/>
              <a:t>We rescued our dog </a:t>
            </a:r>
            <a:r>
              <a:rPr lang="en-GB" sz="2000" dirty="0" err="1" smtClean="0"/>
              <a:t>Bouba</a:t>
            </a:r>
            <a:r>
              <a:rPr lang="en-GB" sz="2000" dirty="0" smtClean="0"/>
              <a:t> from a rural farm in the South of France near to where we are from </a:t>
            </a:r>
          </a:p>
          <a:p>
            <a:r>
              <a:rPr lang="en-GB" sz="2000" dirty="0" smtClean="0"/>
              <a:t>The post woman advertised on the internet as the farmer was going to drown him!</a:t>
            </a:r>
          </a:p>
          <a:p>
            <a:r>
              <a:rPr lang="en-GB" sz="2000" dirty="0" smtClean="0"/>
              <a:t>We had him for 16 years and had to put him down in July this year as he was suffering. </a:t>
            </a:r>
          </a:p>
          <a:p>
            <a:r>
              <a:rPr lang="en-GB" sz="2000" dirty="0" smtClean="0"/>
              <a:t>He had a lot of character and was known by many names as he used to take himself for a walk regularly, especially when I had my children as babies. </a:t>
            </a:r>
          </a:p>
          <a:p>
            <a:r>
              <a:rPr lang="en-GB" sz="2000" dirty="0" smtClean="0"/>
              <a:t>He was known in the South of France as </a:t>
            </a:r>
            <a:r>
              <a:rPr lang="en-GB" b="1" dirty="0" smtClean="0">
                <a:solidFill>
                  <a:srgbClr val="C00000"/>
                </a:solidFill>
                <a:latin typeface="French Script MT" pitchFamily="66" charset="0"/>
              </a:rPr>
              <a:t>‘</a:t>
            </a:r>
            <a:r>
              <a:rPr lang="en-GB" b="1" dirty="0" err="1" smtClean="0">
                <a:solidFill>
                  <a:srgbClr val="C00000"/>
                </a:solidFill>
                <a:latin typeface="French Script MT" pitchFamily="66" charset="0"/>
              </a:rPr>
              <a:t>Chaussettes</a:t>
            </a:r>
            <a:r>
              <a:rPr lang="en-GB" b="1" dirty="0" smtClean="0">
                <a:solidFill>
                  <a:srgbClr val="C00000"/>
                </a:solidFill>
                <a:latin typeface="French Script MT" pitchFamily="66" charset="0"/>
              </a:rPr>
              <a:t>’ </a:t>
            </a:r>
            <a:r>
              <a:rPr lang="en-GB" sz="2000" b="1" dirty="0">
                <a:solidFill>
                  <a:srgbClr val="C00000"/>
                </a:solidFill>
                <a:latin typeface="French Script MT" pitchFamily="66" charset="0"/>
              </a:rPr>
              <a:t>/</a:t>
            </a:r>
            <a:r>
              <a:rPr lang="en-GB" sz="2000" dirty="0" smtClean="0"/>
              <a:t>Socks due to his white feet</a:t>
            </a:r>
          </a:p>
          <a:p>
            <a:r>
              <a:rPr lang="en-GB" sz="2000" dirty="0" smtClean="0"/>
              <a:t>He was known in Bristol by the homeless as </a:t>
            </a:r>
            <a:r>
              <a:rPr lang="en-GB" b="1" dirty="0" smtClean="0">
                <a:solidFill>
                  <a:srgbClr val="C00000"/>
                </a:solidFill>
                <a:latin typeface="French Script MT" pitchFamily="66" charset="0"/>
              </a:rPr>
              <a:t>‘Red’ </a:t>
            </a:r>
            <a:r>
              <a:rPr lang="en-GB" sz="2000" dirty="0" smtClean="0"/>
              <a:t>due to his colouring</a:t>
            </a:r>
          </a:p>
          <a:p>
            <a:r>
              <a:rPr lang="en-GB" sz="2000" dirty="0" smtClean="0"/>
              <a:t>He had a character that many people were drawn to and he is sorely missed in our family </a:t>
            </a:r>
          </a:p>
          <a:p>
            <a:endParaRPr lang="en-GB" sz="2000" dirty="0" smtClean="0"/>
          </a:p>
          <a:p>
            <a:endParaRPr lang="en-US" sz="2000" dirty="0"/>
          </a:p>
        </p:txBody>
      </p:sp>
      <p:pic>
        <p:nvPicPr>
          <p:cNvPr id="14" name="~PP2766.WAV">
            <a:hlinkClick r:id="" action="ppaction://media"/>
          </p:cNvPr>
          <p:cNvPicPr>
            <a:picLocks noRot="1" noChangeAspect="1"/>
          </p:cNvPicPr>
          <p:nvPr>
            <a:wavAudioFile r:embed="rId1" name="~PP2766.WAV"/>
          </p:nvPr>
        </p:nvPicPr>
        <p:blipFill>
          <a:blip r:embed="rId3"/>
          <a:stretch>
            <a:fillRect/>
          </a:stretch>
        </p:blipFill>
        <p:spPr>
          <a:xfrm>
            <a:off x="8704263" y="6418263"/>
            <a:ext cx="244475" cy="244475"/>
          </a:xfrm>
          <a:prstGeom prst="rect">
            <a:avLst/>
          </a:prstGeom>
        </p:spPr>
      </p:pic>
    </p:spTree>
  </p:cSld>
  <p:clrMapOvr>
    <a:masterClrMapping/>
  </p:clrMapOvr>
  <p:transition advTm="8496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p:txBody>
          <a:bodyPr>
            <a:noAutofit/>
          </a:bodyPr>
          <a:lstStyle/>
          <a:p>
            <a:pPr algn="ctr"/>
            <a:r>
              <a:rPr lang="en-GB" sz="4800" b="1" dirty="0" smtClean="0">
                <a:solidFill>
                  <a:srgbClr val="C00000"/>
                </a:solidFill>
                <a:latin typeface="French Script MT" pitchFamily="66" charset="0"/>
              </a:rPr>
              <a:t>Pachamama – </a:t>
            </a:r>
            <a:r>
              <a:rPr lang="en-GB" sz="4800" b="1" dirty="0" err="1" smtClean="0">
                <a:solidFill>
                  <a:srgbClr val="C00000"/>
                </a:solidFill>
                <a:latin typeface="French Script MT" pitchFamily="66" charset="0"/>
              </a:rPr>
              <a:t>Amma</a:t>
            </a:r>
            <a:r>
              <a:rPr lang="en-GB" sz="4800" b="1" dirty="0" smtClean="0">
                <a:solidFill>
                  <a:srgbClr val="C00000"/>
                </a:solidFill>
                <a:latin typeface="French Script MT" pitchFamily="66" charset="0"/>
              </a:rPr>
              <a:t> Taye</a:t>
            </a:r>
            <a:endParaRPr lang="en-US" sz="4800" b="1" dirty="0">
              <a:solidFill>
                <a:srgbClr val="C00000"/>
              </a:solidFill>
              <a:latin typeface="French Script MT" pitchFamily="66" charset="0"/>
            </a:endParaRPr>
          </a:p>
        </p:txBody>
      </p:sp>
      <p:pic>
        <p:nvPicPr>
          <p:cNvPr id="10" name="Picture Placeholder 9" descr="Unit4SicknessHealth-1.jpg"/>
          <p:cNvPicPr>
            <a:picLocks noGrp="1" noChangeAspect="1"/>
          </p:cNvPicPr>
          <p:nvPr>
            <p:ph type="pic" idx="1"/>
          </p:nvPr>
        </p:nvPicPr>
        <p:blipFill>
          <a:blip r:embed="rId3"/>
          <a:srcRect l="8519" r="8519"/>
          <a:stretch>
            <a:fillRect/>
          </a:stretch>
        </p:blipFill>
        <p:spPr/>
      </p:pic>
      <p:pic>
        <p:nvPicPr>
          <p:cNvPr id="12" name="~PP3697.WAV">
            <a:hlinkClick r:id="" action="ppaction://media"/>
          </p:cNvPr>
          <p:cNvPicPr>
            <a:picLocks noRot="1" noChangeAspect="1"/>
          </p:cNvPicPr>
          <p:nvPr>
            <a:wavAudioFile r:embed="rId1" name="~PP3697.WAV"/>
          </p:nvPr>
        </p:nvPicPr>
        <p:blipFill>
          <a:blip r:embed="rId4"/>
          <a:stretch>
            <a:fillRect/>
          </a:stretch>
        </p:blipFill>
        <p:spPr>
          <a:xfrm>
            <a:off x="8704263" y="6418263"/>
            <a:ext cx="244475" cy="244475"/>
          </a:xfrm>
          <a:prstGeom prst="rect">
            <a:avLst/>
          </a:prstGeom>
        </p:spPr>
      </p:pic>
    </p:spTree>
  </p:cSld>
  <p:clrMapOvr>
    <a:masterClrMapping/>
  </p:clrMapOvr>
  <p:transition advTm="1296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b="1" dirty="0" smtClean="0">
                <a:solidFill>
                  <a:srgbClr val="C00000"/>
                </a:solidFill>
                <a:latin typeface="French Script MT" pitchFamily="66" charset="0"/>
              </a:rPr>
              <a:t>Chant to the Divine Mother – </a:t>
            </a:r>
            <a:r>
              <a:rPr lang="en-GB" b="1" dirty="0" err="1">
                <a:solidFill>
                  <a:srgbClr val="C00000"/>
                </a:solidFill>
                <a:latin typeface="French Script MT" pitchFamily="66" charset="0"/>
              </a:rPr>
              <a:t>A</a:t>
            </a:r>
            <a:r>
              <a:rPr lang="en-GB" b="1" dirty="0" err="1" smtClean="0">
                <a:solidFill>
                  <a:srgbClr val="C00000"/>
                </a:solidFill>
                <a:latin typeface="French Script MT" pitchFamily="66" charset="0"/>
              </a:rPr>
              <a:t>mma</a:t>
            </a:r>
            <a:r>
              <a:rPr lang="en-GB" b="1" dirty="0" smtClean="0">
                <a:solidFill>
                  <a:srgbClr val="C00000"/>
                </a:solidFill>
                <a:latin typeface="French Script MT" pitchFamily="66" charset="0"/>
              </a:rPr>
              <a:t> Taye </a:t>
            </a:r>
            <a:endParaRPr lang="en-US" b="1" dirty="0">
              <a:solidFill>
                <a:srgbClr val="C00000"/>
              </a:solidFill>
              <a:latin typeface="French Script MT" pitchFamily="66" charset="0"/>
            </a:endParaRPr>
          </a:p>
        </p:txBody>
      </p:sp>
      <p:sp>
        <p:nvSpPr>
          <p:cNvPr id="6" name="Content Placeholder 5"/>
          <p:cNvSpPr>
            <a:spLocks noGrp="1"/>
          </p:cNvSpPr>
          <p:nvPr>
            <p:ph idx="1"/>
          </p:nvPr>
        </p:nvSpPr>
        <p:spPr/>
        <p:txBody>
          <a:bodyPr>
            <a:normAutofit fontScale="25000" lnSpcReduction="20000"/>
          </a:bodyPr>
          <a:lstStyle/>
          <a:p>
            <a:pPr>
              <a:buNone/>
            </a:pPr>
            <a:r>
              <a:rPr lang="en-GB" sz="8000" dirty="0" smtClean="0"/>
              <a:t>Attending to Feelings (Gibbs, 1988)</a:t>
            </a:r>
          </a:p>
          <a:p>
            <a:r>
              <a:rPr lang="en-GB" sz="8000" dirty="0" smtClean="0"/>
              <a:t>On the day we put </a:t>
            </a:r>
            <a:r>
              <a:rPr lang="en-GB" sz="8000" b="1" dirty="0" err="1">
                <a:solidFill>
                  <a:srgbClr val="C00000"/>
                </a:solidFill>
              </a:rPr>
              <a:t>Bouba</a:t>
            </a:r>
            <a:r>
              <a:rPr lang="en-GB" sz="8000" dirty="0" smtClean="0"/>
              <a:t> down the chant to the Divine Mother came to me all day</a:t>
            </a:r>
          </a:p>
          <a:p>
            <a:r>
              <a:rPr lang="en-GB" sz="8000" dirty="0" smtClean="0"/>
              <a:t>I sang it to </a:t>
            </a:r>
            <a:r>
              <a:rPr lang="en-GB" sz="8000" b="1" dirty="0" err="1">
                <a:solidFill>
                  <a:srgbClr val="C00000"/>
                </a:solidFill>
              </a:rPr>
              <a:t>Bouba</a:t>
            </a:r>
            <a:r>
              <a:rPr lang="en-GB" sz="8000" b="1" dirty="0">
                <a:solidFill>
                  <a:srgbClr val="C00000"/>
                </a:solidFill>
              </a:rPr>
              <a:t> </a:t>
            </a:r>
            <a:r>
              <a:rPr lang="en-GB" sz="8000" dirty="0" smtClean="0"/>
              <a:t>when he was dying</a:t>
            </a:r>
          </a:p>
          <a:p>
            <a:r>
              <a:rPr lang="en-GB" sz="8000" dirty="0" smtClean="0"/>
              <a:t>This supported me and my girls through his passing </a:t>
            </a:r>
          </a:p>
          <a:p>
            <a:r>
              <a:rPr lang="en-GB" sz="8000" dirty="0"/>
              <a:t>O</a:t>
            </a:r>
            <a:r>
              <a:rPr lang="en-GB" sz="8000" dirty="0" smtClean="0"/>
              <a:t>ur grief and loss was very present</a:t>
            </a:r>
          </a:p>
          <a:p>
            <a:r>
              <a:rPr lang="en-GB" sz="8000" dirty="0" smtClean="0"/>
              <a:t>The receptionist at the vet was very uncomfortable, particularly with my youngest daughter’s display of grief and loss as she was wailing, holding our old dog, whilst I was chanting softly. She asked me to take my daughter into a another room to separate her from me and our dog. I felt shame when she asked this and did as she was asked.</a:t>
            </a:r>
          </a:p>
          <a:p>
            <a:r>
              <a:rPr lang="en-GB" sz="8000" dirty="0" smtClean="0"/>
              <a:t>However, chanting </a:t>
            </a:r>
            <a:r>
              <a:rPr lang="en-GB" sz="8000" b="1" dirty="0" err="1" smtClean="0">
                <a:solidFill>
                  <a:srgbClr val="C00000"/>
                </a:solidFill>
              </a:rPr>
              <a:t>Amma</a:t>
            </a:r>
            <a:r>
              <a:rPr lang="en-GB" sz="8000" b="1" dirty="0" smtClean="0">
                <a:solidFill>
                  <a:srgbClr val="C00000"/>
                </a:solidFill>
              </a:rPr>
              <a:t> Taye mantra, </a:t>
            </a:r>
            <a:r>
              <a:rPr lang="en-GB" sz="8000" dirty="0" smtClean="0"/>
              <a:t>we </a:t>
            </a:r>
            <a:r>
              <a:rPr lang="en-GB" sz="8000" dirty="0"/>
              <a:t>were able to reflect on our </a:t>
            </a:r>
            <a:r>
              <a:rPr lang="en-GB" sz="8000" dirty="0" smtClean="0"/>
              <a:t>grief and loss </a:t>
            </a:r>
            <a:r>
              <a:rPr lang="en-GB" sz="8000" dirty="0"/>
              <a:t>from a </a:t>
            </a:r>
            <a:r>
              <a:rPr lang="en-GB" sz="8000" dirty="0" smtClean="0"/>
              <a:t>spiritual perspective, which provided meaning to us afterwards</a:t>
            </a:r>
          </a:p>
          <a:p>
            <a:r>
              <a:rPr lang="en-GB" sz="8000" dirty="0" smtClean="0"/>
              <a:t>In this way, we were able to be present with our grief in a more meaningful way</a:t>
            </a:r>
          </a:p>
          <a:p>
            <a:r>
              <a:rPr lang="en-GB" sz="8000" dirty="0" smtClean="0"/>
              <a:t>We took this experience back to our circle/community and sought feedback from them</a:t>
            </a:r>
          </a:p>
          <a:p>
            <a:endParaRPr lang="en-US" dirty="0"/>
          </a:p>
        </p:txBody>
      </p:sp>
      <p:pic>
        <p:nvPicPr>
          <p:cNvPr id="8" name="~PP2428.WAV">
            <a:hlinkClick r:id="" action="ppaction://media"/>
          </p:cNvPr>
          <p:cNvPicPr>
            <a:picLocks noRot="1" noChangeAspect="1"/>
          </p:cNvPicPr>
          <p:nvPr>
            <a:wavAudioFile r:embed="rId1" name="~PP2428.WAV"/>
          </p:nvPr>
        </p:nvPicPr>
        <p:blipFill>
          <a:blip r:embed="rId3"/>
          <a:stretch>
            <a:fillRect/>
          </a:stretch>
        </p:blipFill>
        <p:spPr>
          <a:xfrm>
            <a:off x="8704263" y="6418263"/>
            <a:ext cx="244475" cy="244475"/>
          </a:xfrm>
          <a:prstGeom prst="rect">
            <a:avLst/>
          </a:prstGeom>
        </p:spPr>
      </p:pic>
    </p:spTree>
  </p:cSld>
  <p:clrMapOvr>
    <a:masterClrMapping/>
  </p:clrMapOvr>
  <p:transition advTm="8857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normAutofit fontScale="90000"/>
          </a:bodyPr>
          <a:lstStyle/>
          <a:p>
            <a:r>
              <a:rPr lang="en-GB" b="1" dirty="0" smtClean="0">
                <a:solidFill>
                  <a:srgbClr val="C00000"/>
                </a:solidFill>
                <a:latin typeface="French Script MT" pitchFamily="66" charset="0"/>
              </a:rPr>
              <a:t>Red Path and my reflection on change</a:t>
            </a:r>
            <a:endParaRPr lang="en-US" b="1" dirty="0">
              <a:solidFill>
                <a:srgbClr val="C00000"/>
              </a:solidFill>
              <a:latin typeface="French Script MT" pitchFamily="66" charset="0"/>
            </a:endParaRPr>
          </a:p>
        </p:txBody>
      </p:sp>
      <p:pic>
        <p:nvPicPr>
          <p:cNvPr id="22530" name="Picture 2"/>
          <p:cNvPicPr>
            <a:picLocks noGrp="1" noChangeAspect="1" noChangeArrowheads="1"/>
          </p:cNvPicPr>
          <p:nvPr>
            <p:ph idx="1"/>
          </p:nvPr>
        </p:nvPicPr>
        <p:blipFill>
          <a:blip r:embed="rId3"/>
          <a:srcRect/>
          <a:stretch>
            <a:fillRect/>
          </a:stretch>
        </p:blipFill>
        <p:spPr bwMode="auto">
          <a:xfrm>
            <a:off x="2575560" y="1928802"/>
            <a:ext cx="4027732" cy="3835569"/>
          </a:xfrm>
          <a:prstGeom prst="rect">
            <a:avLst/>
          </a:prstGeom>
          <a:noFill/>
          <a:ln w="9525">
            <a:noFill/>
            <a:miter lim="800000"/>
            <a:headEnd/>
            <a:tailEnd/>
          </a:ln>
          <a:effectLst/>
        </p:spPr>
      </p:pic>
      <p:pic>
        <p:nvPicPr>
          <p:cNvPr id="7" name="~PP1904.WAV">
            <a:hlinkClick r:id="" action="ppaction://media"/>
          </p:cNvPr>
          <p:cNvPicPr>
            <a:picLocks noRot="1" noChangeAspect="1"/>
          </p:cNvPicPr>
          <p:nvPr>
            <a:wavAudioFile r:embed="rId1" name="~PP1904.WAV"/>
          </p:nvPr>
        </p:nvPicPr>
        <p:blipFill>
          <a:blip r:embed="rId4"/>
          <a:stretch>
            <a:fillRect/>
          </a:stretch>
        </p:blipFill>
        <p:spPr>
          <a:xfrm>
            <a:off x="8704263" y="6418263"/>
            <a:ext cx="244475" cy="244475"/>
          </a:xfrm>
          <a:prstGeom prst="rect">
            <a:avLst/>
          </a:prstGeom>
        </p:spPr>
      </p:pic>
    </p:spTree>
  </p:cSld>
  <p:clrMapOvr>
    <a:masterClrMapping/>
  </p:clrMapOvr>
  <p:transition advTm="1561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Evaluating t</a:t>
            </a:r>
            <a:r>
              <a:rPr lang="en-GB" sz="3100" dirty="0" smtClean="0"/>
              <a:t>he experience (Gibbs, 1988) </a:t>
            </a:r>
            <a:r>
              <a:rPr lang="en-GB" dirty="0" smtClean="0"/>
              <a:t> </a:t>
            </a:r>
            <a:br>
              <a:rPr lang="en-GB" dirty="0" smtClean="0"/>
            </a:br>
            <a:r>
              <a:rPr lang="en-GB" b="1" dirty="0" smtClean="0">
                <a:solidFill>
                  <a:srgbClr val="C00000"/>
                </a:solidFill>
                <a:latin typeface="French Script MT" pitchFamily="66" charset="0"/>
              </a:rPr>
              <a:t> </a:t>
            </a:r>
            <a:endParaRPr lang="en-US" dirty="0"/>
          </a:p>
        </p:txBody>
      </p:sp>
      <p:sp>
        <p:nvSpPr>
          <p:cNvPr id="3" name="Content Placeholder 2"/>
          <p:cNvSpPr>
            <a:spLocks noGrp="1"/>
          </p:cNvSpPr>
          <p:nvPr>
            <p:ph idx="1"/>
          </p:nvPr>
        </p:nvSpPr>
        <p:spPr/>
        <p:txBody>
          <a:bodyPr>
            <a:normAutofit/>
          </a:bodyPr>
          <a:lstStyle/>
          <a:p>
            <a:pPr>
              <a:buFontTx/>
              <a:buChar char="-"/>
            </a:pPr>
            <a:r>
              <a:rPr lang="en-GB" sz="2400" dirty="0" smtClean="0"/>
              <a:t>We had a method to support us in our grief and loss </a:t>
            </a:r>
          </a:p>
          <a:p>
            <a:pPr>
              <a:buFontTx/>
              <a:buChar char="-"/>
            </a:pPr>
            <a:r>
              <a:rPr lang="en-GB" sz="2400" dirty="0" smtClean="0"/>
              <a:t>Chanting to </a:t>
            </a:r>
            <a:r>
              <a:rPr lang="en-GB" sz="3600" b="1" dirty="0" err="1" smtClean="0">
                <a:solidFill>
                  <a:srgbClr val="C00000"/>
                </a:solidFill>
                <a:latin typeface="French Script MT" pitchFamily="66" charset="0"/>
              </a:rPr>
              <a:t>Amma</a:t>
            </a:r>
            <a:r>
              <a:rPr lang="en-GB" sz="3600" b="1" dirty="0" smtClean="0">
                <a:solidFill>
                  <a:srgbClr val="C00000"/>
                </a:solidFill>
                <a:latin typeface="French Script MT" pitchFamily="66" charset="0"/>
              </a:rPr>
              <a:t> Taye </a:t>
            </a:r>
            <a:r>
              <a:rPr lang="en-GB" sz="2400" dirty="0"/>
              <a:t>allowed us to experience our grief and loss in the </a:t>
            </a:r>
            <a:r>
              <a:rPr lang="en-GB" sz="2400" dirty="0" smtClean="0"/>
              <a:t>moment (reflection in action, </a:t>
            </a:r>
            <a:r>
              <a:rPr lang="en-GB" sz="2400" dirty="0" err="1" smtClean="0"/>
              <a:t>Schon</a:t>
            </a:r>
            <a:r>
              <a:rPr lang="en-GB" sz="2400" dirty="0" smtClean="0"/>
              <a:t>, 1991)</a:t>
            </a:r>
          </a:p>
          <a:p>
            <a:pPr>
              <a:buFontTx/>
              <a:buChar char="-"/>
            </a:pPr>
            <a:r>
              <a:rPr lang="en-GB" sz="2400" dirty="0" smtClean="0"/>
              <a:t>This made the receptionist at the Vets feel uncomfortable and led me to reflect on socially and culturally appropriate ways to show grief and loss (Reflection on action, </a:t>
            </a:r>
            <a:r>
              <a:rPr lang="en-GB" sz="2400" dirty="0" err="1" smtClean="0"/>
              <a:t>Schon</a:t>
            </a:r>
            <a:r>
              <a:rPr lang="en-GB" sz="2400" dirty="0" smtClean="0"/>
              <a:t>, 1991) </a:t>
            </a:r>
          </a:p>
          <a:p>
            <a:pPr>
              <a:buFontTx/>
              <a:buChar char="-"/>
            </a:pPr>
            <a:r>
              <a:rPr lang="en-GB" sz="2400" dirty="0" smtClean="0"/>
              <a:t>I was not aware that I felt shame in the moment, when asked to remove my daughter from the room. I could have asked that she stay in the room with us to allow us continue experiencing the feelings in the moment. </a:t>
            </a:r>
          </a:p>
          <a:p>
            <a:pPr>
              <a:buFontTx/>
              <a:buChar char="-"/>
            </a:pPr>
            <a:endParaRPr lang="en-GB" sz="2400" dirty="0" smtClean="0"/>
          </a:p>
          <a:p>
            <a:pPr>
              <a:buFontTx/>
              <a:buChar char="-"/>
            </a:pPr>
            <a:endParaRPr lang="en-US" sz="2400" dirty="0"/>
          </a:p>
        </p:txBody>
      </p:sp>
      <p:pic>
        <p:nvPicPr>
          <p:cNvPr id="5" name="~PP3415.WAV">
            <a:hlinkClick r:id="" action="ppaction://media"/>
          </p:cNvPr>
          <p:cNvPicPr>
            <a:picLocks noRot="1" noChangeAspect="1"/>
          </p:cNvPicPr>
          <p:nvPr>
            <a:wavAudioFile r:embed="rId1" name="~PP3415.WAV"/>
          </p:nvPr>
        </p:nvPicPr>
        <p:blipFill>
          <a:blip r:embed="rId3"/>
          <a:stretch>
            <a:fillRect/>
          </a:stretch>
        </p:blipFill>
        <p:spPr>
          <a:xfrm>
            <a:off x="8704263" y="6418263"/>
            <a:ext cx="244475" cy="244475"/>
          </a:xfrm>
          <a:prstGeom prst="rect">
            <a:avLst/>
          </a:prstGeom>
        </p:spPr>
      </p:pic>
    </p:spTree>
  </p:cSld>
  <p:clrMapOvr>
    <a:masterClrMapping/>
  </p:clrMapOvr>
  <p:transition advTm="6677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Drawing conclusions (Gibbs, 1988)</a:t>
            </a:r>
            <a:endParaRPr lang="en-US" sz="3200" dirty="0"/>
          </a:p>
        </p:txBody>
      </p:sp>
      <p:sp>
        <p:nvSpPr>
          <p:cNvPr id="3" name="Content Placeholder 2"/>
          <p:cNvSpPr>
            <a:spLocks noGrp="1"/>
          </p:cNvSpPr>
          <p:nvPr>
            <p:ph idx="1"/>
          </p:nvPr>
        </p:nvSpPr>
        <p:spPr/>
        <p:txBody>
          <a:bodyPr>
            <a:normAutofit fontScale="92500" lnSpcReduction="10000"/>
          </a:bodyPr>
          <a:lstStyle/>
          <a:p>
            <a:r>
              <a:rPr lang="en-GB" sz="2200" dirty="0" smtClean="0">
                <a:latin typeface="+mj-lt"/>
              </a:rPr>
              <a:t>If I had prepared before hand by having more open discussions about grief and loss, I could have attended to feelings that arose more effectively</a:t>
            </a:r>
          </a:p>
          <a:p>
            <a:r>
              <a:rPr lang="en-GB" sz="2200" dirty="0" smtClean="0">
                <a:latin typeface="+mj-lt"/>
              </a:rPr>
              <a:t>If I had allowed my daughters and I to continue to be in the moment of grief </a:t>
            </a:r>
            <a:r>
              <a:rPr lang="en-GB" sz="2200" dirty="0" smtClean="0">
                <a:latin typeface="+mj-lt"/>
              </a:rPr>
              <a:t>by bringing awareness to my shame in the moment we could have more fully integrated this experience of loss </a:t>
            </a:r>
          </a:p>
          <a:p>
            <a:r>
              <a:rPr lang="en-GB" sz="2200" dirty="0" smtClean="0">
                <a:latin typeface="+mj-lt"/>
              </a:rPr>
              <a:t>Reflecting on my shame afterwards, I shared with my daughters the Native American philosophy that people and animals do not die but instead “walk on” . This implies a continuation of a journey rather than an end point on a linear path (Wallace Black-Elk, 1990)</a:t>
            </a:r>
          </a:p>
          <a:p>
            <a:r>
              <a:rPr lang="en-GB" sz="2200" dirty="0" smtClean="0">
                <a:latin typeface="+mj-lt"/>
              </a:rPr>
              <a:t>This was in order to bring some awareness to the fact that grief and loss are viewed differently in different cultures</a:t>
            </a:r>
          </a:p>
          <a:p>
            <a:r>
              <a:rPr lang="en-GB" sz="2200" dirty="0" smtClean="0">
                <a:latin typeface="+mj-lt"/>
              </a:rPr>
              <a:t>I could have also had a discussion with them about the unease of the receptionist and the reasons that some people are uncomfortable about grief and loss. This could have better facilitated our own learning during and after this experience. </a:t>
            </a:r>
          </a:p>
          <a:p>
            <a:endParaRPr lang="en-GB" sz="2200" dirty="0" smtClean="0">
              <a:latin typeface="+mj-lt"/>
            </a:endParaRPr>
          </a:p>
          <a:p>
            <a:endParaRPr lang="en-GB" sz="2200" dirty="0" smtClean="0">
              <a:latin typeface="+mj-lt"/>
            </a:endParaRPr>
          </a:p>
          <a:p>
            <a:endParaRPr lang="en-GB" dirty="0" smtClean="0"/>
          </a:p>
          <a:p>
            <a:endParaRPr lang="en-GB" dirty="0" smtClean="0"/>
          </a:p>
          <a:p>
            <a:endParaRPr lang="en-GB" dirty="0" smtClean="0"/>
          </a:p>
          <a:p>
            <a:endParaRPr lang="en-US" b="1" dirty="0">
              <a:solidFill>
                <a:srgbClr val="C00000"/>
              </a:solidFill>
              <a:latin typeface="French Script MT" pitchFamily="66" charset="0"/>
            </a:endParaRPr>
          </a:p>
        </p:txBody>
      </p:sp>
      <p:pic>
        <p:nvPicPr>
          <p:cNvPr id="5" name="~PP1838.WAV">
            <a:hlinkClick r:id="" action="ppaction://media"/>
          </p:cNvPr>
          <p:cNvPicPr>
            <a:picLocks noRot="1" noChangeAspect="1"/>
          </p:cNvPicPr>
          <p:nvPr>
            <a:wavAudioFile r:embed="rId1" name="~PP1838.WAV"/>
          </p:nvPr>
        </p:nvPicPr>
        <p:blipFill>
          <a:blip r:embed="rId3"/>
          <a:stretch>
            <a:fillRect/>
          </a:stretch>
        </p:blipFill>
        <p:spPr>
          <a:xfrm>
            <a:off x="8704263" y="6418263"/>
            <a:ext cx="244475" cy="244475"/>
          </a:xfrm>
          <a:prstGeom prst="rect">
            <a:avLst/>
          </a:prstGeom>
        </p:spPr>
      </p:pic>
    </p:spTree>
  </p:cSld>
  <p:clrMapOvr>
    <a:masterClrMapping/>
  </p:clrMapOvr>
  <p:transition advTm="10881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Action (Gibbs, 1988)</a:t>
            </a:r>
            <a:endParaRPr lang="en-US" dirty="0"/>
          </a:p>
        </p:txBody>
      </p:sp>
      <p:sp>
        <p:nvSpPr>
          <p:cNvPr id="3" name="Content Placeholder 2"/>
          <p:cNvSpPr>
            <a:spLocks noGrp="1"/>
          </p:cNvSpPr>
          <p:nvPr>
            <p:ph idx="1"/>
          </p:nvPr>
        </p:nvSpPr>
        <p:spPr/>
        <p:txBody>
          <a:bodyPr/>
          <a:lstStyle/>
          <a:p>
            <a:r>
              <a:rPr lang="en-GB" dirty="0" smtClean="0"/>
              <a:t>To allow time and space for reflection and learning </a:t>
            </a:r>
          </a:p>
          <a:p>
            <a:r>
              <a:rPr lang="en-GB" dirty="0" smtClean="0"/>
              <a:t>To be able to model this to my children for their learning </a:t>
            </a:r>
          </a:p>
          <a:p>
            <a:r>
              <a:rPr lang="en-GB" dirty="0" smtClean="0"/>
              <a:t>Using our learning to transform our experience of grief and loss (Kolb, 1984)</a:t>
            </a:r>
            <a:endParaRPr lang="en-US" dirty="0"/>
          </a:p>
        </p:txBody>
      </p:sp>
      <p:pic>
        <p:nvPicPr>
          <p:cNvPr id="5" name="~PP2880.WAV">
            <a:hlinkClick r:id="" action="ppaction://media"/>
          </p:cNvPr>
          <p:cNvPicPr>
            <a:picLocks noRot="1" noChangeAspect="1"/>
          </p:cNvPicPr>
          <p:nvPr>
            <a:wavAudioFile r:embed="rId1" name="~PP2880.WAV"/>
          </p:nvPr>
        </p:nvPicPr>
        <p:blipFill>
          <a:blip r:embed="rId3"/>
          <a:stretch>
            <a:fillRect/>
          </a:stretch>
        </p:blipFill>
        <p:spPr>
          <a:xfrm>
            <a:off x="8704263" y="6418263"/>
            <a:ext cx="244475" cy="244475"/>
          </a:xfrm>
          <a:prstGeom prst="rect">
            <a:avLst/>
          </a:prstGeom>
        </p:spPr>
      </p:pic>
    </p:spTree>
  </p:cSld>
  <p:clrMapOvr>
    <a:masterClrMapping/>
  </p:clrMapOvr>
  <p:transition advTm="3766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“Life is a circle”</a:t>
            </a:r>
            <a:endParaRPr lang="en-US" dirty="0"/>
          </a:p>
        </p:txBody>
      </p:sp>
      <p:sp>
        <p:nvSpPr>
          <p:cNvPr id="3" name="Content Placeholder 2"/>
          <p:cNvSpPr>
            <a:spLocks noGrp="1"/>
          </p:cNvSpPr>
          <p:nvPr>
            <p:ph idx="1"/>
          </p:nvPr>
        </p:nvSpPr>
        <p:spPr/>
        <p:txBody>
          <a:bodyPr>
            <a:normAutofit fontScale="77500" lnSpcReduction="20000"/>
          </a:bodyPr>
          <a:lstStyle/>
          <a:p>
            <a:r>
              <a:rPr lang="en-GB" dirty="0" smtClean="0"/>
              <a:t>Further personal learning and reflection has come from undertaking this presentation</a:t>
            </a:r>
          </a:p>
          <a:p>
            <a:r>
              <a:rPr lang="en-GB" dirty="0" smtClean="0"/>
              <a:t>The Native Americans believe life is a circle</a:t>
            </a:r>
          </a:p>
          <a:p>
            <a:pPr lvl="0"/>
            <a:r>
              <a:rPr lang="en-GB" dirty="0"/>
              <a:t>If life is a circle, is there a centre?</a:t>
            </a:r>
            <a:endParaRPr lang="en-US" dirty="0"/>
          </a:p>
          <a:p>
            <a:pPr lvl="0"/>
            <a:r>
              <a:rPr lang="en-GB" dirty="0"/>
              <a:t>If there is a centre, what or who might be at the centre?</a:t>
            </a:r>
            <a:endParaRPr lang="en-US" dirty="0"/>
          </a:p>
          <a:p>
            <a:pPr lvl="0"/>
            <a:r>
              <a:rPr lang="en-GB" dirty="0"/>
              <a:t>What is the process for finding out?</a:t>
            </a:r>
            <a:endParaRPr lang="en-US" dirty="0"/>
          </a:p>
          <a:p>
            <a:pPr lvl="0"/>
            <a:r>
              <a:rPr lang="en-GB" dirty="0"/>
              <a:t> If there is a necessity to take reference from outside of ourselves, where does that reference come </a:t>
            </a:r>
            <a:r>
              <a:rPr lang="en-GB" dirty="0" smtClean="0"/>
              <a:t>from</a:t>
            </a:r>
            <a:r>
              <a:rPr lang="en-GB" dirty="0"/>
              <a:t>? </a:t>
            </a:r>
            <a:endParaRPr lang="en-GB" dirty="0" smtClean="0"/>
          </a:p>
          <a:p>
            <a:pPr lvl="0"/>
            <a:r>
              <a:rPr lang="en-GB" dirty="0" smtClean="0"/>
              <a:t>Have you participated in circle or community?</a:t>
            </a:r>
          </a:p>
          <a:p>
            <a:pPr lvl="0"/>
            <a:r>
              <a:rPr lang="en-GB" dirty="0" smtClean="0"/>
              <a:t>What was your experience of this if so, </a:t>
            </a:r>
            <a:r>
              <a:rPr lang="en-GB" dirty="0"/>
              <a:t>c</a:t>
            </a:r>
            <a:r>
              <a:rPr lang="en-GB" dirty="0" smtClean="0"/>
              <a:t>an you name feelings associated with the concept of circle/community? </a:t>
            </a:r>
            <a:endParaRPr lang="en-US" dirty="0"/>
          </a:p>
          <a:p>
            <a:endParaRPr lang="en-US" dirty="0"/>
          </a:p>
        </p:txBody>
      </p:sp>
      <p:pic>
        <p:nvPicPr>
          <p:cNvPr id="5" name="~PP217.WAV">
            <a:hlinkClick r:id="" action="ppaction://media"/>
          </p:cNvPr>
          <p:cNvPicPr>
            <a:picLocks noRot="1" noChangeAspect="1"/>
          </p:cNvPicPr>
          <p:nvPr>
            <a:wavAudioFile r:embed="rId1" name="~PP217.WAV"/>
          </p:nvPr>
        </p:nvPicPr>
        <p:blipFill>
          <a:blip r:embed="rId3"/>
          <a:stretch>
            <a:fillRect/>
          </a:stretch>
        </p:blipFill>
        <p:spPr>
          <a:xfrm>
            <a:off x="8704263" y="6418263"/>
            <a:ext cx="244475" cy="244475"/>
          </a:xfrm>
          <a:prstGeom prst="rect">
            <a:avLst/>
          </a:prstGeom>
        </p:spPr>
      </p:pic>
    </p:spTree>
  </p:cSld>
  <p:clrMapOvr>
    <a:masterClrMapping/>
  </p:clrMapOvr>
  <p:transition advTm="6671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Rationalism vs. Empiricism </a:t>
            </a:r>
            <a:endParaRPr lang="en-US" dirty="0"/>
          </a:p>
        </p:txBody>
      </p:sp>
      <p:sp>
        <p:nvSpPr>
          <p:cNvPr id="3" name="Content Placeholder 2"/>
          <p:cNvSpPr>
            <a:spLocks noGrp="1"/>
          </p:cNvSpPr>
          <p:nvPr>
            <p:ph idx="1"/>
          </p:nvPr>
        </p:nvSpPr>
        <p:spPr/>
        <p:txBody>
          <a:bodyPr>
            <a:normAutofit fontScale="92500" lnSpcReduction="20000"/>
          </a:bodyPr>
          <a:lstStyle/>
          <a:p>
            <a:r>
              <a:rPr lang="en-GB" sz="2000" dirty="0" smtClean="0"/>
              <a:t>Rationalism – Knowledge comes from intellectual and deductive ‘reasoning’</a:t>
            </a:r>
          </a:p>
          <a:p>
            <a:r>
              <a:rPr lang="en-GB" sz="2000" dirty="0" smtClean="0"/>
              <a:t>Empiricism – Knowledge comes from our sensory experience</a:t>
            </a:r>
          </a:p>
          <a:p>
            <a:r>
              <a:rPr lang="en-GB" sz="2000" dirty="0" smtClean="0"/>
              <a:t>To what extent are we dependant upon our experiences in our efforts to gain knowledge? (</a:t>
            </a:r>
            <a:r>
              <a:rPr lang="en-GB" sz="2000" dirty="0" err="1" smtClean="0"/>
              <a:t>Cottingham</a:t>
            </a:r>
            <a:r>
              <a:rPr lang="en-GB" sz="2000" dirty="0" smtClean="0"/>
              <a:t> et al., 1988)</a:t>
            </a:r>
          </a:p>
          <a:p>
            <a:r>
              <a:rPr lang="en-GB" sz="2000" dirty="0" smtClean="0"/>
              <a:t>How do we know if this knowledge has some objective criteria? (Descartes, 1628 cited in </a:t>
            </a:r>
            <a:r>
              <a:rPr lang="en-GB" sz="2000" dirty="0" err="1" smtClean="0"/>
              <a:t>Cottingham</a:t>
            </a:r>
            <a:r>
              <a:rPr lang="en-GB" sz="2000" dirty="0" smtClean="0"/>
              <a:t> et al., 1988)</a:t>
            </a:r>
          </a:p>
          <a:p>
            <a:r>
              <a:rPr lang="en-GB" sz="2000" dirty="0" smtClean="0"/>
              <a:t> Where does this knowledge come from and how do we integrate this knowledge into our practice?</a:t>
            </a:r>
          </a:p>
          <a:p>
            <a:r>
              <a:rPr lang="en-GB" sz="2000" dirty="0" smtClean="0"/>
              <a:t>Is there a case for bridging the gap between reasoning and our sensory experience, particularly in the task of Counselling?</a:t>
            </a:r>
          </a:p>
          <a:p>
            <a:r>
              <a:rPr lang="en-GB" sz="2000" dirty="0" smtClean="0"/>
              <a:t>Are rationalism and empiricism enough for our practice or do we need something/someone else to help inform us also? </a:t>
            </a:r>
          </a:p>
          <a:p>
            <a:r>
              <a:rPr lang="en-GB" sz="2000" dirty="0" smtClean="0"/>
              <a:t>Integrating feedback (from circle/family) to notice our ‘blind spots’ in practice using the ‘wing mirrors’ approach (</a:t>
            </a:r>
            <a:r>
              <a:rPr lang="en-GB" sz="2000" dirty="0" err="1" smtClean="0"/>
              <a:t>Bassot</a:t>
            </a:r>
            <a:r>
              <a:rPr lang="en-GB" sz="2000" dirty="0" smtClean="0"/>
              <a:t>, 2016) – without the help of circle I would not have been able to see how shame inhibited our process of grief and reflect on culturally and socially </a:t>
            </a:r>
            <a:r>
              <a:rPr lang="en-GB" sz="2000" dirty="0" err="1" smtClean="0"/>
              <a:t>approprite</a:t>
            </a:r>
            <a:r>
              <a:rPr lang="en-GB" sz="2000" dirty="0" smtClean="0"/>
              <a:t> ways to show grief and loss</a:t>
            </a:r>
          </a:p>
          <a:p>
            <a:endParaRPr lang="en-US" sz="2000" dirty="0"/>
          </a:p>
        </p:txBody>
      </p:sp>
      <p:pic>
        <p:nvPicPr>
          <p:cNvPr id="5" name="~PP683.WAV">
            <a:hlinkClick r:id="" action="ppaction://media"/>
          </p:cNvPr>
          <p:cNvPicPr>
            <a:picLocks noRot="1" noChangeAspect="1"/>
          </p:cNvPicPr>
          <p:nvPr>
            <a:wavAudioFile r:embed="rId1" name="~PP683.WAV"/>
          </p:nvPr>
        </p:nvPicPr>
        <p:blipFill>
          <a:blip r:embed="rId3"/>
          <a:stretch>
            <a:fillRect/>
          </a:stretch>
        </p:blipFill>
        <p:spPr>
          <a:xfrm>
            <a:off x="8704263" y="6418263"/>
            <a:ext cx="244475" cy="244475"/>
          </a:xfrm>
          <a:prstGeom prst="rect">
            <a:avLst/>
          </a:prstGeom>
        </p:spPr>
      </p:pic>
    </p:spTree>
  </p:cSld>
  <p:clrMapOvr>
    <a:masterClrMapping/>
  </p:clrMapOvr>
  <p:transition advTm="11899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Future Practice</a:t>
            </a:r>
            <a:endParaRPr lang="en-US" dirty="0"/>
          </a:p>
        </p:txBody>
      </p:sp>
      <p:sp>
        <p:nvSpPr>
          <p:cNvPr id="3" name="Content Placeholder 2"/>
          <p:cNvSpPr>
            <a:spLocks noGrp="1"/>
          </p:cNvSpPr>
          <p:nvPr>
            <p:ph idx="1"/>
          </p:nvPr>
        </p:nvSpPr>
        <p:spPr/>
        <p:txBody>
          <a:bodyPr>
            <a:normAutofit fontScale="77500" lnSpcReduction="20000"/>
          </a:bodyPr>
          <a:lstStyle/>
          <a:p>
            <a:r>
              <a:rPr lang="en-GB" dirty="0" smtClean="0"/>
              <a:t>How will my reflective process inform my future practice? </a:t>
            </a:r>
          </a:p>
          <a:p>
            <a:r>
              <a:rPr lang="en-GB" dirty="0" smtClean="0"/>
              <a:t>Use of reflective models (i.e. Gibbs, 1988, Kolb, 1984, </a:t>
            </a:r>
            <a:r>
              <a:rPr lang="en-GB" dirty="0" err="1" smtClean="0"/>
              <a:t>Schon</a:t>
            </a:r>
            <a:r>
              <a:rPr lang="en-GB" dirty="0" smtClean="0"/>
              <a:t>, 1983) to improve and enhance my own evidence based practice </a:t>
            </a:r>
          </a:p>
          <a:p>
            <a:r>
              <a:rPr lang="en-GB" dirty="0" smtClean="0"/>
              <a:t>Awareness of societal/cultural norms and how we respect them whilst maintaining our own integrity</a:t>
            </a:r>
          </a:p>
          <a:p>
            <a:r>
              <a:rPr lang="en-GB" dirty="0" smtClean="0"/>
              <a:t>Being aware of the stages of grief and loss and how we personally experience it, learn from it and can put that learning into practice</a:t>
            </a:r>
          </a:p>
          <a:p>
            <a:r>
              <a:rPr lang="en-GB" dirty="0" smtClean="0"/>
              <a:t>Awareness of different lenses we view our learning, knowledge and experience through and being able to effectively use these in practice and in our personal lives</a:t>
            </a:r>
            <a:endParaRPr lang="en-US" dirty="0"/>
          </a:p>
        </p:txBody>
      </p:sp>
      <p:pic>
        <p:nvPicPr>
          <p:cNvPr id="5" name="~PP779.WAV">
            <a:hlinkClick r:id="" action="ppaction://media"/>
          </p:cNvPr>
          <p:cNvPicPr>
            <a:picLocks noRot="1" noChangeAspect="1"/>
          </p:cNvPicPr>
          <p:nvPr>
            <a:wavAudioFile r:embed="rId1" name="~PP779.WAV"/>
          </p:nvPr>
        </p:nvPicPr>
        <p:blipFill>
          <a:blip r:embed="rId3"/>
          <a:stretch>
            <a:fillRect/>
          </a:stretch>
        </p:blipFill>
        <p:spPr>
          <a:xfrm>
            <a:off x="8704263" y="6418263"/>
            <a:ext cx="244475" cy="244475"/>
          </a:xfrm>
          <a:prstGeom prst="rect">
            <a:avLst/>
          </a:prstGeom>
        </p:spPr>
      </p:pic>
    </p:spTree>
  </p:cSld>
  <p:clrMapOvr>
    <a:masterClrMapping/>
  </p:clrMapOvr>
  <p:transition advTm="8172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References </a:t>
            </a:r>
            <a:endParaRPr lang="en-US" dirty="0"/>
          </a:p>
        </p:txBody>
      </p:sp>
      <p:sp>
        <p:nvSpPr>
          <p:cNvPr id="3" name="Content Placeholder 2"/>
          <p:cNvSpPr>
            <a:spLocks noGrp="1"/>
          </p:cNvSpPr>
          <p:nvPr>
            <p:ph idx="1"/>
          </p:nvPr>
        </p:nvSpPr>
        <p:spPr/>
        <p:txBody>
          <a:bodyPr>
            <a:normAutofit fontScale="70000" lnSpcReduction="20000"/>
          </a:bodyPr>
          <a:lstStyle/>
          <a:p>
            <a:r>
              <a:rPr lang="en-US" dirty="0" err="1"/>
              <a:t>Bager-Charleson</a:t>
            </a:r>
            <a:r>
              <a:rPr lang="en-US" dirty="0"/>
              <a:t>, </a:t>
            </a:r>
            <a:r>
              <a:rPr lang="en-US" dirty="0" smtClean="0"/>
              <a:t>S. (2010) </a:t>
            </a:r>
            <a:r>
              <a:rPr lang="en-US" dirty="0"/>
              <a:t>Reflective practice in </a:t>
            </a:r>
            <a:r>
              <a:rPr lang="en-US" dirty="0" err="1"/>
              <a:t>counselling</a:t>
            </a:r>
            <a:r>
              <a:rPr lang="en-US" dirty="0"/>
              <a:t> and psychotherapy, Exeter: Learning Matters. [</a:t>
            </a:r>
            <a:r>
              <a:rPr lang="en-US" dirty="0" err="1"/>
              <a:t>ebook</a:t>
            </a:r>
            <a:r>
              <a:rPr lang="en-US" dirty="0"/>
              <a:t>]. Chapter </a:t>
            </a:r>
            <a:r>
              <a:rPr lang="en-US" dirty="0" smtClean="0"/>
              <a:t>1</a:t>
            </a:r>
          </a:p>
          <a:p>
            <a:r>
              <a:rPr lang="en-US" dirty="0"/>
              <a:t>Descartes, </a:t>
            </a:r>
            <a:r>
              <a:rPr lang="en-US" dirty="0" smtClean="0"/>
              <a:t>R. (1628),</a:t>
            </a:r>
            <a:r>
              <a:rPr lang="en-US" dirty="0"/>
              <a:t> </a:t>
            </a:r>
            <a:r>
              <a:rPr lang="en-US" i="1" dirty="0"/>
              <a:t>Rules for the Direction of our Native Intelligence</a:t>
            </a:r>
            <a:r>
              <a:rPr lang="en-US" dirty="0"/>
              <a:t>, in </a:t>
            </a:r>
            <a:r>
              <a:rPr lang="en-US" i="1" dirty="0"/>
              <a:t>Descartes: Selected Philosophical Writings</a:t>
            </a:r>
            <a:r>
              <a:rPr lang="en-US" dirty="0"/>
              <a:t>, John </a:t>
            </a:r>
            <a:r>
              <a:rPr lang="en-US" dirty="0" err="1"/>
              <a:t>Cottingham</a:t>
            </a:r>
            <a:r>
              <a:rPr lang="en-US" dirty="0"/>
              <a:t>, Robert </a:t>
            </a:r>
            <a:r>
              <a:rPr lang="en-US" dirty="0" err="1"/>
              <a:t>Stoothoff</a:t>
            </a:r>
            <a:r>
              <a:rPr lang="en-US" dirty="0"/>
              <a:t> and </a:t>
            </a:r>
            <a:r>
              <a:rPr lang="en-US" dirty="0" err="1"/>
              <a:t>Dugald</a:t>
            </a:r>
            <a:r>
              <a:rPr lang="en-US" dirty="0"/>
              <a:t> Murdoch (trans.), Cambridge: Cambridge University Press, 1988  </a:t>
            </a:r>
          </a:p>
          <a:p>
            <a:r>
              <a:rPr lang="en-US" dirty="0" smtClean="0"/>
              <a:t>Gibbs, G. (1988), Learning </a:t>
            </a:r>
            <a:r>
              <a:rPr lang="en-US" dirty="0"/>
              <a:t>by </a:t>
            </a:r>
            <a:r>
              <a:rPr lang="en-US" dirty="0" smtClean="0"/>
              <a:t>Doing. Published </a:t>
            </a:r>
            <a:r>
              <a:rPr lang="en-US" dirty="0"/>
              <a:t>by Oxford </a:t>
            </a:r>
            <a:r>
              <a:rPr lang="en-US" dirty="0" smtClean="0"/>
              <a:t>Polytechnic</a:t>
            </a:r>
          </a:p>
          <a:p>
            <a:r>
              <a:rPr lang="en-US" dirty="0" smtClean="0"/>
              <a:t>Margaret Keane, IT </a:t>
            </a:r>
            <a:r>
              <a:rPr lang="en-US" dirty="0" err="1" smtClean="0"/>
              <a:t>Tallaght</a:t>
            </a:r>
            <a:r>
              <a:rPr lang="en-US" dirty="0" smtClean="0"/>
              <a:t> 2016, adapted from </a:t>
            </a:r>
            <a:r>
              <a:rPr lang="en-US" dirty="0" err="1" smtClean="0"/>
              <a:t>Bassot</a:t>
            </a:r>
            <a:r>
              <a:rPr lang="en-US" dirty="0" smtClean="0"/>
              <a:t>, B. (2016). The Reflective Journal. 2nd Edition (p.6). London: Palgrave</a:t>
            </a:r>
          </a:p>
          <a:p>
            <a:r>
              <a:rPr lang="en-US" dirty="0"/>
              <a:t>Kolb, D (</a:t>
            </a:r>
            <a:r>
              <a:rPr lang="en-US" dirty="0" smtClean="0"/>
              <a:t>1984) Experiential </a:t>
            </a:r>
            <a:r>
              <a:rPr lang="en-US" dirty="0"/>
              <a:t>learning: Experience as the source of learning and development (Vol. 1). Englewood Cliffs, NJ: </a:t>
            </a:r>
            <a:r>
              <a:rPr lang="en-US" dirty="0" smtClean="0"/>
              <a:t>Prentice-Hall</a:t>
            </a:r>
          </a:p>
          <a:p>
            <a:r>
              <a:rPr lang="en-US" dirty="0" err="1"/>
              <a:t>Schon</a:t>
            </a:r>
            <a:r>
              <a:rPr lang="en-US" dirty="0"/>
              <a:t>, D. (1991). The reflective practitioner: How professionals think in action. </a:t>
            </a:r>
            <a:r>
              <a:rPr lang="en-US" dirty="0" err="1"/>
              <a:t>Aldershot</a:t>
            </a:r>
            <a:r>
              <a:rPr lang="en-US" dirty="0"/>
              <a:t>: </a:t>
            </a:r>
            <a:r>
              <a:rPr lang="en-US" dirty="0" err="1"/>
              <a:t>Ashgate</a:t>
            </a:r>
            <a:r>
              <a:rPr lang="en-US" dirty="0"/>
              <a:t> Publishing Ltd</a:t>
            </a:r>
            <a:endParaRPr lang="en-US" dirty="0" smtClean="0"/>
          </a:p>
          <a:p>
            <a:endParaRPr lang="en-US" dirty="0"/>
          </a:p>
          <a:p>
            <a:endParaRPr lang="en-US" dirty="0"/>
          </a:p>
        </p:txBody>
      </p:sp>
      <p:pic>
        <p:nvPicPr>
          <p:cNvPr id="5" name="~PP1366.WAV">
            <a:hlinkClick r:id="" action="ppaction://media"/>
          </p:cNvPr>
          <p:cNvPicPr>
            <a:picLocks noRot="1" noChangeAspect="1"/>
          </p:cNvPicPr>
          <p:nvPr>
            <a:wavAudioFile r:embed="rId1" name="~PP1366.WAV"/>
          </p:nvPr>
        </p:nvPicPr>
        <p:blipFill>
          <a:blip r:embed="rId3"/>
          <a:stretch>
            <a:fillRect/>
          </a:stretch>
        </p:blipFill>
        <p:spPr>
          <a:xfrm>
            <a:off x="8704263" y="6418263"/>
            <a:ext cx="244475" cy="244475"/>
          </a:xfrm>
          <a:prstGeom prst="rect">
            <a:avLst/>
          </a:prstGeom>
        </p:spPr>
      </p:pic>
    </p:spTree>
  </p:cSld>
  <p:clrMapOvr>
    <a:masterClrMapping/>
  </p:clrMapOvr>
  <p:transition advTm="1274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8860</TotalTime>
  <Words>1410</Words>
  <Application>Microsoft Office PowerPoint</Application>
  <PresentationFormat>On-screen Show (4:3)</PresentationFormat>
  <Paragraphs>94</Paragraphs>
  <Slides>15</Slides>
  <Notes>2</Notes>
  <HiddenSlides>0</HiddenSlides>
  <MMClips>15</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Reflective Practice</vt:lpstr>
      <vt:lpstr>Introduction </vt:lpstr>
      <vt:lpstr>What is Reflective Practice?</vt:lpstr>
      <vt:lpstr>Personal Story Bouba le petit orson   (en Francais)</vt:lpstr>
      <vt:lpstr>Le morte de Bouba </vt:lpstr>
      <vt:lpstr>Slide 6</vt:lpstr>
      <vt:lpstr>Chant to the Divine Mother – Amma Taye </vt:lpstr>
      <vt:lpstr>Red Path and my reflection on change</vt:lpstr>
      <vt:lpstr>Evaluating the experience (Gibbs, 1988)    </vt:lpstr>
      <vt:lpstr>Drawing conclusions (Gibbs, 1988)</vt:lpstr>
      <vt:lpstr>Action (Gibbs, 1988)</vt:lpstr>
      <vt:lpstr>“Life is a circle”</vt:lpstr>
      <vt:lpstr>Rationalism vs. Empiricism </vt:lpstr>
      <vt:lpstr>Future Practice</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Practice</dc:title>
  <dc:creator>Heather Osborne</dc:creator>
  <cp:lastModifiedBy>Heather Osborne</cp:lastModifiedBy>
  <cp:revision>93</cp:revision>
  <dcterms:created xsi:type="dcterms:W3CDTF">2021-11-02T11:37:19Z</dcterms:created>
  <dcterms:modified xsi:type="dcterms:W3CDTF">2021-11-08T15:18:12Z</dcterms:modified>
</cp:coreProperties>
</file>