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6" r:id="rId2"/>
    <p:sldId id="256" r:id="rId3"/>
    <p:sldId id="262" r:id="rId4"/>
    <p:sldId id="263" r:id="rId5"/>
    <p:sldId id="264" r:id="rId6"/>
    <p:sldId id="265" r:id="rId7"/>
    <p:sldId id="266" r:id="rId8"/>
    <p:sldId id="267" r:id="rId9"/>
    <p:sldId id="268" r:id="rId10"/>
    <p:sldId id="269" r:id="rId11"/>
    <p:sldId id="270" r:id="rId12"/>
    <p:sldId id="289" r:id="rId13"/>
    <p:sldId id="271" r:id="rId14"/>
    <p:sldId id="272" r:id="rId15"/>
    <p:sldId id="273" r:id="rId16"/>
    <p:sldId id="274" r:id="rId17"/>
    <p:sldId id="280" r:id="rId18"/>
    <p:sldId id="281" r:id="rId19"/>
    <p:sldId id="277" r:id="rId20"/>
    <p:sldId id="282" r:id="rId21"/>
    <p:sldId id="283" r:id="rId22"/>
    <p:sldId id="284" r:id="rId23"/>
    <p:sldId id="285" r:id="rId24"/>
    <p:sldId id="286" r:id="rId25"/>
    <p:sldId id="287" r:id="rId26"/>
    <p:sldId id="288" r:id="rId27"/>
    <p:sldId id="260" r:id="rId28"/>
    <p:sldId id="290" r:id="rId2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15/02/2026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15/02/2026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15/02/2026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hyperlink" Target="https://www.drinkaware.co.uk/advice-and-support/underage-drinking/teenage-drinking" TargetMode="External"/><Relationship Id="rId13" Type="http://schemas.openxmlformats.org/officeDocument/2006/relationships/hyperlink" Target="https://addictionresource.com/what-is-alcohol-definition-types-effects/effects/" TargetMode="External"/><Relationship Id="rId3" Type="http://schemas.openxmlformats.org/officeDocument/2006/relationships/hyperlink" Target="https://www.dreamstime.com/group-therapy-alcoholics-anonymous-club-support-addicted-people-psychotherapist-discussing-problems-meeting-cartoon-image294400790" TargetMode="External"/><Relationship Id="rId7" Type="http://schemas.openxmlformats.org/officeDocument/2006/relationships/hyperlink" Target="http://www.drinkaware.co.uk/" TargetMode="External"/><Relationship Id="rId12" Type="http://schemas.openxmlformats.org/officeDocument/2006/relationships/hyperlink" Target="https://www.istockphoto.com/illustrations/drunk-alcohol-abuse-cartoon-men" TargetMode="External"/><Relationship Id="rId17" Type="http://schemas.openxmlformats.org/officeDocument/2006/relationships/hyperlink" Target="https://www.britannica.com/topic/alcohol-consumption" TargetMode="External"/><Relationship Id="rId2" Type="http://schemas.openxmlformats.org/officeDocument/2006/relationships/hyperlink" Target="https://www.alamy.com/young-man-hold-bottle-and-warning-sign-protest-against-alcohol-consumption-decisive-guy-stand-against-alcoholic-addiction-and-bad-habit-vector-illus-image548468352.html" TargetMode="External"/><Relationship Id="rId16" Type="http://schemas.openxmlformats.org/officeDocument/2006/relationships/hyperlink" Target="https://www.dreamstime.com/illustration/active-teenagers.html" TargetMode="External"/><Relationship Id="rId1" Type="http://schemas.openxmlformats.org/officeDocument/2006/relationships/slideLayout" Target="../slideLayouts/slideLayout2.xml"/><Relationship Id="rId6" Type="http://schemas.openxmlformats.org/officeDocument/2006/relationships/hyperlink" Target="https://driversedhub.com/alcohol-long-term-effects/" TargetMode="External"/><Relationship Id="rId11" Type="http://schemas.openxmlformats.org/officeDocument/2006/relationships/hyperlink" Target="https://guideofgreece.com/" TargetMode="External"/><Relationship Id="rId5" Type="http://schemas.openxmlformats.org/officeDocument/2006/relationships/hyperlink" Target="https://www.wsj.com/articles/adolescents-drinking-takes-lasting-toll-on-memory-1430173521" TargetMode="External"/><Relationship Id="rId15" Type="http://schemas.openxmlformats.org/officeDocument/2006/relationships/hyperlink" Target="https://medium.com/this-week-in-public-health/tackling-alcohol-harms-with-a-community-approach-6fc3a67665ed" TargetMode="External"/><Relationship Id="rId10" Type="http://schemas.openxmlformats.org/officeDocument/2006/relationships/hyperlink" Target="https://www.freepik.com/free-vector/alcoholic-man-cartoon-character_30770266.htm" TargetMode="External"/><Relationship Id="rId4" Type="http://schemas.openxmlformats.org/officeDocument/2006/relationships/hyperlink" Target="https://www.blurredminds.com.au/workshops/" TargetMode="External"/><Relationship Id="rId9" Type="http://schemas.openxmlformats.org/officeDocument/2006/relationships/hyperlink" Target="https://easy-peasy.ai/ai-image-generator/images/alcoholism-awareness-prevention-illustration-traditional-art" TargetMode="External"/><Relationship Id="rId14" Type="http://schemas.openxmlformats.org/officeDocument/2006/relationships/hyperlink" Target="https://wordwall.net/resource/52753025/identify-functions-in-the-mid-sagittal-view-of-the-brain"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0528A-6008-25BD-E603-2A847BE149F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C524291-F965-693F-D428-9A4CEF024B2B}"/>
              </a:ext>
            </a:extLst>
          </p:cNvPr>
          <p:cNvSpPr>
            <a:spLocks noGrp="1"/>
          </p:cNvSpPr>
          <p:nvPr>
            <p:ph idx="1"/>
          </p:nvPr>
        </p:nvSpPr>
        <p:spPr/>
        <p:txBody>
          <a:bodyPr vert="horz" lIns="91440" tIns="45720" rIns="91440" bIns="45720" rtlCol="0" anchor="t">
            <a:normAutofit/>
          </a:bodyPr>
          <a:lstStyle/>
          <a:p>
            <a:pPr marL="0" indent="0">
              <a:buNone/>
            </a:pPr>
            <a:r>
              <a:rPr lang="en-GB"/>
              <a:t>Student name: Carina Gomes </a:t>
            </a:r>
          </a:p>
          <a:p>
            <a:pPr marL="0" indent="0">
              <a:buNone/>
            </a:pPr>
            <a:r>
              <a:rPr lang="en-GB"/>
              <a:t>Student number: 2222912</a:t>
            </a:r>
          </a:p>
          <a:p>
            <a:pPr marL="0" indent="0">
              <a:buNone/>
            </a:pPr>
            <a:r>
              <a:rPr lang="en-GB"/>
              <a:t>Module code: LCHS7000</a:t>
            </a:r>
          </a:p>
          <a:p>
            <a:pPr marL="0" indent="0">
              <a:buNone/>
            </a:pPr>
            <a:endParaRPr lang="en-GB"/>
          </a:p>
          <a:p>
            <a:pPr marL="0" indent="0">
              <a:buNone/>
            </a:pPr>
            <a:r>
              <a:rPr lang="en-GB"/>
              <a:t>Student name: </a:t>
            </a:r>
            <a:r>
              <a:rPr lang="en-GB" err="1"/>
              <a:t>bilonda</a:t>
            </a:r>
            <a:r>
              <a:rPr lang="en-GB"/>
              <a:t> bijoux </a:t>
            </a:r>
          </a:p>
          <a:p>
            <a:pPr marL="0" indent="0">
              <a:buNone/>
            </a:pPr>
            <a:r>
              <a:rPr lang="en-GB"/>
              <a:t>Student number:2518836</a:t>
            </a:r>
          </a:p>
          <a:p>
            <a:pPr marL="0" indent="0">
              <a:buNone/>
            </a:pPr>
            <a:r>
              <a:rPr lang="en-GB"/>
              <a:t>Module:LCHS7000</a:t>
            </a:r>
          </a:p>
          <a:p>
            <a:pPr marL="0" indent="0">
              <a:buNone/>
            </a:pPr>
            <a:endParaRPr lang="en-GB"/>
          </a:p>
        </p:txBody>
      </p:sp>
    </p:spTree>
    <p:extLst>
      <p:ext uri="{BB962C8B-B14F-4D97-AF65-F5344CB8AC3E}">
        <p14:creationId xmlns:p14="http://schemas.microsoft.com/office/powerpoint/2010/main" val="31060488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3468" y="643467"/>
            <a:ext cx="4620584" cy="4567137"/>
          </a:xfrm>
        </p:spPr>
        <p:txBody>
          <a:bodyPr>
            <a:normAutofit/>
          </a:bodyPr>
          <a:lstStyle/>
          <a:p>
            <a:pPr algn="l"/>
            <a:r>
              <a:rPr lang="en-GB" sz="4400"/>
              <a:t>Campaign Against Alcohol Consumption Targeted at Teenagers Aged 13-18</a:t>
            </a:r>
            <a:endParaRPr lang="en-GB" sz="1800">
              <a:latin typeface="Aptos"/>
            </a:endParaRPr>
          </a:p>
        </p:txBody>
      </p:sp>
      <p:sp>
        <p:nvSpPr>
          <p:cNvPr id="3" name="Subtitle 2"/>
          <p:cNvSpPr>
            <a:spLocks noGrp="1"/>
          </p:cNvSpPr>
          <p:nvPr>
            <p:ph type="subTitle" idx="1"/>
          </p:nvPr>
        </p:nvSpPr>
        <p:spPr>
          <a:xfrm>
            <a:off x="643467" y="5277684"/>
            <a:ext cx="4620584" cy="775494"/>
          </a:xfrm>
        </p:spPr>
        <p:txBody>
          <a:bodyPr>
            <a:normAutofit/>
          </a:bodyPr>
          <a:lstStyle/>
          <a:p>
            <a:pPr algn="l"/>
            <a:endParaRPr lang="en-GB"/>
          </a:p>
        </p:txBody>
      </p:sp>
      <p:pic>
        <p:nvPicPr>
          <p:cNvPr id="5" name="Picture 4" descr="image">
            <a:extLst>
              <a:ext uri="{FF2B5EF4-FFF2-40B4-BE49-F238E27FC236}">
                <a16:creationId xmlns:a16="http://schemas.microsoft.com/office/drawing/2014/main" id="{4AE55A11-E57E-7740-4ED5-EA6EB4B156A6}"/>
              </a:ext>
            </a:extLst>
          </p:cNvPr>
          <p:cNvPicPr>
            <a:picLocks noChangeAspect="1"/>
          </p:cNvPicPr>
          <p:nvPr/>
        </p:nvPicPr>
        <p:blipFill>
          <a:blip r:embed="rId2"/>
          <a:srcRect r="62"/>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6" name="TextBox 5">
            <a:extLst>
              <a:ext uri="{FF2B5EF4-FFF2-40B4-BE49-F238E27FC236}">
                <a16:creationId xmlns:a16="http://schemas.microsoft.com/office/drawing/2014/main" id="{EF1CF5B0-595A-E48A-7D27-0C1855DC74EC}"/>
              </a:ext>
            </a:extLst>
          </p:cNvPr>
          <p:cNvSpPr txBox="1"/>
          <p:nvPr/>
        </p:nvSpPr>
        <p:spPr>
          <a:xfrm>
            <a:off x="9947189" y="6374027"/>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aseline="0">
                <a:latin typeface="Aptos"/>
              </a:rPr>
              <a:t>(Chen, 2015)</a:t>
            </a:r>
            <a:endParaRPr lang="en-GB"/>
          </a:p>
          <a:p>
            <a:pPr algn="ctr"/>
            <a:endParaRPr lang="en-GB"/>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8D639-1CF0-182F-061A-6EC74CB1F97B}"/>
              </a:ext>
            </a:extLst>
          </p:cNvPr>
          <p:cNvSpPr>
            <a:spLocks noGrp="1"/>
          </p:cNvSpPr>
          <p:nvPr>
            <p:ph type="title"/>
          </p:nvPr>
        </p:nvSpPr>
        <p:spPr>
          <a:xfrm>
            <a:off x="838200" y="690"/>
            <a:ext cx="10515600" cy="1325563"/>
          </a:xfrm>
        </p:spPr>
        <p:txBody>
          <a:bodyPr/>
          <a:lstStyle/>
          <a:p>
            <a:r>
              <a:rPr lang="en-GB"/>
              <a:t>Activities </a:t>
            </a:r>
          </a:p>
        </p:txBody>
      </p:sp>
      <p:pic>
        <p:nvPicPr>
          <p:cNvPr id="4" name="Content Placeholder 3" descr="School workshops - Engaging alcohol &amp; drug education workshops">
            <a:extLst>
              <a:ext uri="{FF2B5EF4-FFF2-40B4-BE49-F238E27FC236}">
                <a16:creationId xmlns:a16="http://schemas.microsoft.com/office/drawing/2014/main" id="{D774DA65-C70E-DFFF-17E4-137F8DA305F7}"/>
              </a:ext>
            </a:extLst>
          </p:cNvPr>
          <p:cNvPicPr>
            <a:picLocks noGrp="1" noChangeAspect="1"/>
          </p:cNvPicPr>
          <p:nvPr>
            <p:ph idx="1"/>
          </p:nvPr>
        </p:nvPicPr>
        <p:blipFill>
          <a:blip r:embed="rId2"/>
          <a:stretch>
            <a:fillRect/>
          </a:stretch>
        </p:blipFill>
        <p:spPr>
          <a:xfrm>
            <a:off x="441601" y="1331049"/>
            <a:ext cx="3600450" cy="2314575"/>
          </a:xfrm>
          <a:prstGeom prst="rect">
            <a:avLst/>
          </a:prstGeom>
        </p:spPr>
      </p:pic>
      <p:pic>
        <p:nvPicPr>
          <p:cNvPr id="5" name="Picture 4" descr="Active Teenagers Stock Illustrations – 836 Active Teenagers Stock ...">
            <a:extLst>
              <a:ext uri="{FF2B5EF4-FFF2-40B4-BE49-F238E27FC236}">
                <a16:creationId xmlns:a16="http://schemas.microsoft.com/office/drawing/2014/main" id="{53511B2F-7FE2-287C-043A-9B20668D8E3A}"/>
              </a:ext>
            </a:extLst>
          </p:cNvPr>
          <p:cNvPicPr>
            <a:picLocks noChangeAspect="1"/>
          </p:cNvPicPr>
          <p:nvPr/>
        </p:nvPicPr>
        <p:blipFill>
          <a:blip r:embed="rId3"/>
          <a:stretch>
            <a:fillRect/>
          </a:stretch>
        </p:blipFill>
        <p:spPr>
          <a:xfrm>
            <a:off x="4037012" y="1328254"/>
            <a:ext cx="3609975" cy="2324100"/>
          </a:xfrm>
          <a:prstGeom prst="rect">
            <a:avLst/>
          </a:prstGeom>
        </p:spPr>
      </p:pic>
      <p:pic>
        <p:nvPicPr>
          <p:cNvPr id="6" name="Picture 5" descr="A group of children looking up&#10;&#10;AI-generated content may be incorrect.">
            <a:extLst>
              <a:ext uri="{FF2B5EF4-FFF2-40B4-BE49-F238E27FC236}">
                <a16:creationId xmlns:a16="http://schemas.microsoft.com/office/drawing/2014/main" id="{A7AA8FE5-2480-A280-D557-4D62668C43D8}"/>
              </a:ext>
            </a:extLst>
          </p:cNvPr>
          <p:cNvPicPr>
            <a:picLocks noChangeAspect="1"/>
          </p:cNvPicPr>
          <p:nvPr/>
        </p:nvPicPr>
        <p:blipFill>
          <a:blip r:embed="rId4"/>
          <a:stretch>
            <a:fillRect/>
          </a:stretch>
        </p:blipFill>
        <p:spPr>
          <a:xfrm>
            <a:off x="7731883" y="1348822"/>
            <a:ext cx="4105275" cy="2305050"/>
          </a:xfrm>
          <a:prstGeom prst="rect">
            <a:avLst/>
          </a:prstGeom>
        </p:spPr>
      </p:pic>
      <p:pic>
        <p:nvPicPr>
          <p:cNvPr id="7" name="Picture 6" descr="A group of people standing in front of a sign&#10;&#10;AI-generated content may be incorrect.">
            <a:extLst>
              <a:ext uri="{FF2B5EF4-FFF2-40B4-BE49-F238E27FC236}">
                <a16:creationId xmlns:a16="http://schemas.microsoft.com/office/drawing/2014/main" id="{98BC4D61-4711-12C8-988A-0C3B225487F0}"/>
              </a:ext>
            </a:extLst>
          </p:cNvPr>
          <p:cNvPicPr>
            <a:picLocks noChangeAspect="1"/>
          </p:cNvPicPr>
          <p:nvPr/>
        </p:nvPicPr>
        <p:blipFill>
          <a:blip r:embed="rId5"/>
          <a:stretch>
            <a:fillRect/>
          </a:stretch>
        </p:blipFill>
        <p:spPr>
          <a:xfrm>
            <a:off x="241714" y="4173537"/>
            <a:ext cx="3448050" cy="2066925"/>
          </a:xfrm>
          <a:prstGeom prst="rect">
            <a:avLst/>
          </a:prstGeom>
        </p:spPr>
      </p:pic>
      <p:pic>
        <p:nvPicPr>
          <p:cNvPr id="8" name="Picture 7" descr="A group of hands around a table with objects and signs&#10;&#10;AI-generated content may be incorrect.">
            <a:extLst>
              <a:ext uri="{FF2B5EF4-FFF2-40B4-BE49-F238E27FC236}">
                <a16:creationId xmlns:a16="http://schemas.microsoft.com/office/drawing/2014/main" id="{A39E558A-389D-FCD7-5FC8-7A7A7B51D6DE}"/>
              </a:ext>
            </a:extLst>
          </p:cNvPr>
          <p:cNvPicPr>
            <a:picLocks noChangeAspect="1"/>
          </p:cNvPicPr>
          <p:nvPr/>
        </p:nvPicPr>
        <p:blipFill>
          <a:blip r:embed="rId6"/>
          <a:stretch>
            <a:fillRect/>
          </a:stretch>
        </p:blipFill>
        <p:spPr>
          <a:xfrm>
            <a:off x="4037220" y="4170293"/>
            <a:ext cx="3543300" cy="2095500"/>
          </a:xfrm>
          <a:prstGeom prst="rect">
            <a:avLst/>
          </a:prstGeom>
        </p:spPr>
      </p:pic>
      <p:pic>
        <p:nvPicPr>
          <p:cNvPr id="9" name="Picture 8" descr="Group Therapy in Alcoholics Anonymous Club. Support for Addicted People ...">
            <a:extLst>
              <a:ext uri="{FF2B5EF4-FFF2-40B4-BE49-F238E27FC236}">
                <a16:creationId xmlns:a16="http://schemas.microsoft.com/office/drawing/2014/main" id="{C2B74BCE-C05A-2CAB-581B-332A461A0ED8}"/>
              </a:ext>
            </a:extLst>
          </p:cNvPr>
          <p:cNvPicPr>
            <a:picLocks noChangeAspect="1"/>
          </p:cNvPicPr>
          <p:nvPr/>
        </p:nvPicPr>
        <p:blipFill>
          <a:blip r:embed="rId7"/>
          <a:stretch>
            <a:fillRect/>
          </a:stretch>
        </p:blipFill>
        <p:spPr>
          <a:xfrm>
            <a:off x="7727604" y="4216193"/>
            <a:ext cx="4467225" cy="2047875"/>
          </a:xfrm>
          <a:prstGeom prst="rect">
            <a:avLst/>
          </a:prstGeom>
        </p:spPr>
      </p:pic>
      <p:sp>
        <p:nvSpPr>
          <p:cNvPr id="12" name="TextBox 11">
            <a:extLst>
              <a:ext uri="{FF2B5EF4-FFF2-40B4-BE49-F238E27FC236}">
                <a16:creationId xmlns:a16="http://schemas.microsoft.com/office/drawing/2014/main" id="{B960FB10-09AA-D534-8D6A-AB3FB5FD8D62}"/>
              </a:ext>
            </a:extLst>
          </p:cNvPr>
          <p:cNvSpPr txBox="1"/>
          <p:nvPr/>
        </p:nvSpPr>
        <p:spPr>
          <a:xfrm>
            <a:off x="640522" y="3130826"/>
            <a:ext cx="6096000"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aseline="0">
                <a:solidFill>
                  <a:schemeClr val="bg1"/>
                </a:solidFill>
                <a:latin typeface="Aptos"/>
                <a:ea typeface="Segoe UI"/>
                <a:cs typeface="Segoe UI"/>
              </a:rPr>
              <a:t>(Blurred Minds, no. date.)</a:t>
            </a:r>
            <a:endParaRPr lang="en-GB">
              <a:solidFill>
                <a:schemeClr val="bg1"/>
              </a:solidFill>
            </a:endParaRPr>
          </a:p>
          <a:p>
            <a:pPr algn="ctr"/>
            <a:endParaRPr lang="en-GB"/>
          </a:p>
        </p:txBody>
      </p:sp>
      <p:sp>
        <p:nvSpPr>
          <p:cNvPr id="13" name="TextBox 12">
            <a:extLst>
              <a:ext uri="{FF2B5EF4-FFF2-40B4-BE49-F238E27FC236}">
                <a16:creationId xmlns:a16="http://schemas.microsoft.com/office/drawing/2014/main" id="{D009E864-2F95-7535-7A9A-99395C76188D}"/>
              </a:ext>
            </a:extLst>
          </p:cNvPr>
          <p:cNvSpPr txBox="1"/>
          <p:nvPr/>
        </p:nvSpPr>
        <p:spPr>
          <a:xfrm>
            <a:off x="4141304" y="3241261"/>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800" baseline="0">
                <a:latin typeface="Aptos"/>
              </a:rPr>
              <a:t> (</a:t>
            </a:r>
            <a:r>
              <a:rPr lang="en-GB" sz="1100" baseline="0">
                <a:latin typeface="Aptos"/>
              </a:rPr>
              <a:t>Stock, 2026)</a:t>
            </a:r>
            <a:endParaRPr lang="en-GB"/>
          </a:p>
          <a:p>
            <a:pPr algn="ctr"/>
            <a:endParaRPr lang="en-GB"/>
          </a:p>
        </p:txBody>
      </p:sp>
      <p:sp>
        <p:nvSpPr>
          <p:cNvPr id="14" name="TextBox 16">
            <a:extLst>
              <a:ext uri="{FF2B5EF4-FFF2-40B4-BE49-F238E27FC236}">
                <a16:creationId xmlns:a16="http://schemas.microsoft.com/office/drawing/2014/main" id="{DC1DE5AB-487F-3459-2BCB-C02C6BF02EF8}"/>
              </a:ext>
            </a:extLst>
          </p:cNvPr>
          <p:cNvSpPr txBox="1"/>
          <p:nvPr/>
        </p:nvSpPr>
        <p:spPr>
          <a:xfrm>
            <a:off x="7998135" y="3293368"/>
            <a:ext cx="1962704" cy="2616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100"/>
              <a:t>(Guide of Greece, no date)</a:t>
            </a:r>
          </a:p>
        </p:txBody>
      </p:sp>
      <p:sp>
        <p:nvSpPr>
          <p:cNvPr id="15" name="TextBox 14">
            <a:extLst>
              <a:ext uri="{FF2B5EF4-FFF2-40B4-BE49-F238E27FC236}">
                <a16:creationId xmlns:a16="http://schemas.microsoft.com/office/drawing/2014/main" id="{0267BEEF-5718-5CA5-79B2-47B9F1DAE396}"/>
              </a:ext>
            </a:extLst>
          </p:cNvPr>
          <p:cNvSpPr txBox="1"/>
          <p:nvPr/>
        </p:nvSpPr>
        <p:spPr>
          <a:xfrm>
            <a:off x="2363304" y="5957956"/>
            <a:ext cx="6096000"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aseline="0">
                <a:latin typeface="Aptos"/>
              </a:rPr>
              <a:t>(Scaccia, 2024)</a:t>
            </a:r>
            <a:endParaRPr lang="en-GB"/>
          </a:p>
          <a:p>
            <a:pPr algn="ctr"/>
            <a:endParaRPr lang="en-GB"/>
          </a:p>
        </p:txBody>
      </p:sp>
      <p:sp>
        <p:nvSpPr>
          <p:cNvPr id="16" name="TextBox 15">
            <a:extLst>
              <a:ext uri="{FF2B5EF4-FFF2-40B4-BE49-F238E27FC236}">
                <a16:creationId xmlns:a16="http://schemas.microsoft.com/office/drawing/2014/main" id="{1753DECA-DCED-3433-590C-85A3C7920466}"/>
              </a:ext>
            </a:extLst>
          </p:cNvPr>
          <p:cNvSpPr txBox="1"/>
          <p:nvPr/>
        </p:nvSpPr>
        <p:spPr>
          <a:xfrm>
            <a:off x="5411304" y="5737088"/>
            <a:ext cx="230808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aseline="0">
                <a:latin typeface="Aptos"/>
              </a:rPr>
              <a:t>(Easy-Peasy.AI, 2024</a:t>
            </a:r>
            <a:endParaRPr lang="en-GB"/>
          </a:p>
        </p:txBody>
      </p:sp>
      <p:sp>
        <p:nvSpPr>
          <p:cNvPr id="17" name="TextBox 16">
            <a:extLst>
              <a:ext uri="{FF2B5EF4-FFF2-40B4-BE49-F238E27FC236}">
                <a16:creationId xmlns:a16="http://schemas.microsoft.com/office/drawing/2014/main" id="{36CA5F46-F874-A1F3-D519-6B786855EAAF}"/>
              </a:ext>
            </a:extLst>
          </p:cNvPr>
          <p:cNvSpPr txBox="1"/>
          <p:nvPr/>
        </p:nvSpPr>
        <p:spPr>
          <a:xfrm>
            <a:off x="9961217" y="4456043"/>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solidFill>
                  <a:srgbClr val="2C3E50"/>
                </a:solidFill>
                <a:latin typeface="Roboto"/>
              </a:rPr>
              <a:t>(Kurbatova, 2023)</a:t>
            </a:r>
            <a:endParaRPr lang="en-GB"/>
          </a:p>
          <a:p>
            <a:pPr algn="ctr"/>
            <a:endParaRPr lang="en-GB"/>
          </a:p>
        </p:txBody>
      </p:sp>
      <p:sp>
        <p:nvSpPr>
          <p:cNvPr id="18" name="TextBox 4">
            <a:extLst>
              <a:ext uri="{FF2B5EF4-FFF2-40B4-BE49-F238E27FC236}">
                <a16:creationId xmlns:a16="http://schemas.microsoft.com/office/drawing/2014/main" id="{44564BC5-E233-C2AE-5AC3-E3CFD75B30B9}"/>
              </a:ext>
            </a:extLst>
          </p:cNvPr>
          <p:cNvSpPr txBox="1"/>
          <p:nvPr/>
        </p:nvSpPr>
        <p:spPr>
          <a:xfrm>
            <a:off x="644672" y="3727844"/>
            <a:ext cx="2637537" cy="30777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a:t>Educational workshops</a:t>
            </a:r>
          </a:p>
        </p:txBody>
      </p:sp>
      <p:sp>
        <p:nvSpPr>
          <p:cNvPr id="19" name="TextBox 10">
            <a:extLst>
              <a:ext uri="{FF2B5EF4-FFF2-40B4-BE49-F238E27FC236}">
                <a16:creationId xmlns:a16="http://schemas.microsoft.com/office/drawing/2014/main" id="{9D5DD9F1-CA3F-35E2-982A-B7D8E70C47A6}"/>
              </a:ext>
            </a:extLst>
          </p:cNvPr>
          <p:cNvSpPr txBox="1"/>
          <p:nvPr/>
        </p:nvSpPr>
        <p:spPr>
          <a:xfrm>
            <a:off x="4038103" y="3670173"/>
            <a:ext cx="3022467" cy="30777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a:t>Sports and Recreational Programs </a:t>
            </a:r>
          </a:p>
        </p:txBody>
      </p:sp>
      <p:sp>
        <p:nvSpPr>
          <p:cNvPr id="20" name="TextBox 14">
            <a:extLst>
              <a:ext uri="{FF2B5EF4-FFF2-40B4-BE49-F238E27FC236}">
                <a16:creationId xmlns:a16="http://schemas.microsoft.com/office/drawing/2014/main" id="{81985C9E-4808-4EC5-6391-0C80B1923146}"/>
              </a:ext>
            </a:extLst>
          </p:cNvPr>
          <p:cNvSpPr txBox="1"/>
          <p:nvPr/>
        </p:nvSpPr>
        <p:spPr>
          <a:xfrm>
            <a:off x="8598833" y="3384663"/>
            <a:ext cx="3235088" cy="584775"/>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a:p>
            <a:r>
              <a:rPr lang="en-GB" sz="1400"/>
              <a:t>Parental Involvement Programs </a:t>
            </a:r>
          </a:p>
        </p:txBody>
      </p:sp>
      <p:sp>
        <p:nvSpPr>
          <p:cNvPr id="21" name="TextBox 20">
            <a:extLst>
              <a:ext uri="{FF2B5EF4-FFF2-40B4-BE49-F238E27FC236}">
                <a16:creationId xmlns:a16="http://schemas.microsoft.com/office/drawing/2014/main" id="{752F1975-6324-82C4-E9F6-BC524BD2CB6D}"/>
              </a:ext>
            </a:extLst>
          </p:cNvPr>
          <p:cNvSpPr txBox="1"/>
          <p:nvPr/>
        </p:nvSpPr>
        <p:spPr>
          <a:xfrm>
            <a:off x="441739" y="6167783"/>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aseline="0">
                <a:latin typeface="Aptos"/>
              </a:rPr>
              <a:t>Community Service Projects</a:t>
            </a:r>
            <a:endParaRPr lang="en-GB"/>
          </a:p>
          <a:p>
            <a:pPr algn="ctr"/>
            <a:endParaRPr lang="en-GB"/>
          </a:p>
        </p:txBody>
      </p:sp>
      <p:sp>
        <p:nvSpPr>
          <p:cNvPr id="22" name="TextBox 22">
            <a:extLst>
              <a:ext uri="{FF2B5EF4-FFF2-40B4-BE49-F238E27FC236}">
                <a16:creationId xmlns:a16="http://schemas.microsoft.com/office/drawing/2014/main" id="{52A24CD5-23F5-66E1-F52E-6B2EB3D72EF6}"/>
              </a:ext>
            </a:extLst>
          </p:cNvPr>
          <p:cNvSpPr txBox="1"/>
          <p:nvPr/>
        </p:nvSpPr>
        <p:spPr>
          <a:xfrm>
            <a:off x="4414601" y="6256100"/>
            <a:ext cx="2263400" cy="30777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a:ea typeface="+mn-lt"/>
                <a:cs typeface="+mn-lt"/>
              </a:rPr>
              <a:t>Creative Arts Initiatives</a:t>
            </a:r>
            <a:endParaRPr lang="en-US" sz="1400"/>
          </a:p>
        </p:txBody>
      </p:sp>
      <p:sp>
        <p:nvSpPr>
          <p:cNvPr id="23" name="TextBox 22">
            <a:extLst>
              <a:ext uri="{FF2B5EF4-FFF2-40B4-BE49-F238E27FC236}">
                <a16:creationId xmlns:a16="http://schemas.microsoft.com/office/drawing/2014/main" id="{71BCBDB8-6F78-F309-28E9-D78FE2737730}"/>
              </a:ext>
            </a:extLst>
          </p:cNvPr>
          <p:cNvSpPr txBox="1"/>
          <p:nvPr/>
        </p:nvSpPr>
        <p:spPr>
          <a:xfrm>
            <a:off x="7885043" y="6223000"/>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aseline="0">
                <a:latin typeface="Aptos"/>
              </a:rPr>
              <a:t>peer mentor programs </a:t>
            </a:r>
            <a:endParaRPr lang="en-GB"/>
          </a:p>
          <a:p>
            <a:pPr algn="ctr"/>
            <a:endParaRPr lang="en-GB"/>
          </a:p>
        </p:txBody>
      </p:sp>
    </p:spTree>
    <p:extLst>
      <p:ext uri="{BB962C8B-B14F-4D97-AF65-F5344CB8AC3E}">
        <p14:creationId xmlns:p14="http://schemas.microsoft.com/office/powerpoint/2010/main" val="9553102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19C95F-E087-1DD3-8E26-3AFFC0ECD6BF}"/>
              </a:ext>
            </a:extLst>
          </p:cNvPr>
          <p:cNvSpPr>
            <a:spLocks noGrp="1"/>
          </p:cNvSpPr>
          <p:nvPr>
            <p:ph type="title"/>
          </p:nvPr>
        </p:nvSpPr>
        <p:spPr>
          <a:xfrm>
            <a:off x="640080" y="325369"/>
            <a:ext cx="4368602" cy="1956841"/>
          </a:xfrm>
        </p:spPr>
        <p:txBody>
          <a:bodyPr anchor="b">
            <a:normAutofit fontScale="90000"/>
          </a:bodyPr>
          <a:lstStyle/>
          <a:p>
            <a:r>
              <a:rPr lang="en-GB" sz="5400"/>
              <a:t>Week 1 Activity</a:t>
            </a:r>
            <a:br>
              <a:rPr lang="en-GB" sz="5400"/>
            </a:br>
            <a:r>
              <a:rPr lang="en-GB" sz="5400"/>
              <a:t> Educational workshops</a:t>
            </a:r>
            <a:endParaRPr lang="en-US"/>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ntent Placeholder 7">
            <a:extLst>
              <a:ext uri="{FF2B5EF4-FFF2-40B4-BE49-F238E27FC236}">
                <a16:creationId xmlns:a16="http://schemas.microsoft.com/office/drawing/2014/main" id="{38E6DE45-1578-5CEF-5C58-FA5C0BC2C4CA}"/>
              </a:ext>
            </a:extLst>
          </p:cNvPr>
          <p:cNvSpPr>
            <a:spLocks noGrp="1"/>
          </p:cNvSpPr>
          <p:nvPr>
            <p:ph idx="1"/>
          </p:nvPr>
        </p:nvSpPr>
        <p:spPr>
          <a:xfrm>
            <a:off x="-441" y="2872899"/>
            <a:ext cx="4884110" cy="3861798"/>
          </a:xfrm>
        </p:spPr>
        <p:txBody>
          <a:bodyPr vert="horz" lIns="91440" tIns="45720" rIns="91440" bIns="45720" rtlCol="0" anchor="t">
            <a:noAutofit/>
          </a:bodyPr>
          <a:lstStyle/>
          <a:p>
            <a:r>
              <a:rPr lang="en-US" sz="1200"/>
              <a:t>These workshops aim to educate teenagers about the dangers of alcohol consumption and its effects on physical and mental health (Drinkaware, 2022). </a:t>
            </a:r>
          </a:p>
          <a:p>
            <a:r>
              <a:rPr lang="en-US" sz="1200"/>
              <a:t>Participants will engage in interactive sessions that cover topics such as alcohol's impact on brain development, legal consequences of underage drinking, and strategies to resist peer pressure (Drinkaware, 2022). </a:t>
            </a:r>
          </a:p>
          <a:p>
            <a:r>
              <a:rPr lang="en-US" sz="1200"/>
              <a:t> Also, workshops will provide practical tools for making healthy choices, developing coping skills, and fostering a supportive peer environment (Drinkaware, 2022). </a:t>
            </a:r>
          </a:p>
        </p:txBody>
      </p:sp>
      <p:pic>
        <p:nvPicPr>
          <p:cNvPr id="4" name="Content Placeholder 3" descr="School workshops - Engaging alcohol &amp; drug education workshops">
            <a:extLst>
              <a:ext uri="{FF2B5EF4-FFF2-40B4-BE49-F238E27FC236}">
                <a16:creationId xmlns:a16="http://schemas.microsoft.com/office/drawing/2014/main" id="{80B408ED-592C-90B2-E36E-DDA52E76A1E0}"/>
              </a:ext>
            </a:extLst>
          </p:cNvPr>
          <p:cNvPicPr>
            <a:picLocks noChangeAspect="1"/>
          </p:cNvPicPr>
          <p:nvPr/>
        </p:nvPicPr>
        <p:blipFill>
          <a:blip r:embed="rId2"/>
          <a:srcRect b="53"/>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A8E925EB-7E6A-3229-F66F-87A4F8EC7B15}"/>
              </a:ext>
            </a:extLst>
          </p:cNvPr>
          <p:cNvSpPr txBox="1"/>
          <p:nvPr/>
        </p:nvSpPr>
        <p:spPr>
          <a:xfrm>
            <a:off x="6493565" y="6421783"/>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aseline="0">
                <a:latin typeface="Aptos"/>
              </a:rPr>
              <a:t>(</a:t>
            </a:r>
            <a:r>
              <a:rPr lang="en-GB" baseline="0">
                <a:solidFill>
                  <a:schemeClr val="bg1"/>
                </a:solidFill>
                <a:latin typeface="Aptos"/>
              </a:rPr>
              <a:t>Blurred Minds, no. date.)</a:t>
            </a:r>
            <a:endParaRPr lang="en-GB">
              <a:solidFill>
                <a:schemeClr val="bg1"/>
              </a:solidFill>
            </a:endParaRPr>
          </a:p>
          <a:p>
            <a:pPr algn="ctr"/>
            <a:endParaRPr lang="en-GB"/>
          </a:p>
        </p:txBody>
      </p:sp>
    </p:spTree>
    <p:extLst>
      <p:ext uri="{BB962C8B-B14F-4D97-AF65-F5344CB8AC3E}">
        <p14:creationId xmlns:p14="http://schemas.microsoft.com/office/powerpoint/2010/main" val="33598254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6F13EA-004C-0198-37B5-7B82EA5BDE6D}"/>
              </a:ext>
            </a:extLst>
          </p:cNvPr>
          <p:cNvSpPr>
            <a:spLocks noGrp="1"/>
          </p:cNvSpPr>
          <p:nvPr>
            <p:ph type="title"/>
          </p:nvPr>
        </p:nvSpPr>
        <p:spPr>
          <a:xfrm>
            <a:off x="-441" y="-558109"/>
            <a:ext cx="5009123" cy="2840319"/>
          </a:xfrm>
        </p:spPr>
        <p:txBody>
          <a:bodyPr anchor="b">
            <a:normAutofit/>
          </a:bodyPr>
          <a:lstStyle/>
          <a:p>
            <a:r>
              <a:rPr lang="en-GB" sz="5400"/>
              <a:t>Week 2 Sports and Recreational Programs</a:t>
            </a:r>
            <a:endParaRPr lang="en-US"/>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633717ED-9C92-4DCA-654C-921A978A2BC7}"/>
              </a:ext>
            </a:extLst>
          </p:cNvPr>
          <p:cNvSpPr>
            <a:spLocks noGrp="1"/>
          </p:cNvSpPr>
          <p:nvPr>
            <p:ph idx="1"/>
          </p:nvPr>
        </p:nvSpPr>
        <p:spPr>
          <a:xfrm>
            <a:off x="-442" y="2872899"/>
            <a:ext cx="5016632" cy="3320668"/>
          </a:xfrm>
        </p:spPr>
        <p:txBody>
          <a:bodyPr vert="horz" lIns="91440" tIns="45720" rIns="91440" bIns="45720" rtlCol="0" anchor="t">
            <a:noAutofit/>
          </a:bodyPr>
          <a:lstStyle/>
          <a:p>
            <a:r>
              <a:rPr lang="en-US" sz="1200"/>
              <a:t>These programs often include </a:t>
            </a:r>
            <a:r>
              <a:rPr lang="en-US" sz="1200" err="1"/>
              <a:t>organised</a:t>
            </a:r>
            <a:r>
              <a:rPr lang="en-US" sz="1200"/>
              <a:t> sports leagues, fitness classes, and outdoor adventure activities that encourage physical engagement, teamwork, and social interaction (Kingsland, Wiggers and </a:t>
            </a:r>
            <a:r>
              <a:rPr lang="en-US" sz="1200" err="1"/>
              <a:t>Wolfenden</a:t>
            </a:r>
            <a:r>
              <a:rPr lang="en-US" sz="1200"/>
              <a:t>, 2012).</a:t>
            </a:r>
          </a:p>
          <a:p>
            <a:r>
              <a:rPr lang="en-US" sz="1200"/>
              <a:t> The mentorship and educational components are integrated to raise awareness about the risks associated with alcohol use and to foster decision-making skills (Kingsland, Wiggers and </a:t>
            </a:r>
            <a:r>
              <a:rPr lang="en-US" sz="1200" err="1"/>
              <a:t>Wolfenden</a:t>
            </a:r>
            <a:r>
              <a:rPr lang="en-US" sz="1200"/>
              <a:t>, 2012).</a:t>
            </a:r>
          </a:p>
          <a:p>
            <a:r>
              <a:rPr lang="en-US" sz="1200"/>
              <a:t> By providing a safe and supportive environment, these initiatives aim to displace the allure of alcohol with positive, constructive activities that enhance the overall well-being of young people (Kingsland, Wiggers and </a:t>
            </a:r>
            <a:r>
              <a:rPr lang="en-US" sz="1200" err="1"/>
              <a:t>Wolfenden</a:t>
            </a:r>
            <a:r>
              <a:rPr lang="en-US" sz="1200"/>
              <a:t>, 2012).</a:t>
            </a:r>
          </a:p>
        </p:txBody>
      </p:sp>
      <p:pic>
        <p:nvPicPr>
          <p:cNvPr id="4" name="Content Placeholder 3" descr="Active Teenagers Stock Illustrations – 836 Active Teenagers Stock ...">
            <a:extLst>
              <a:ext uri="{FF2B5EF4-FFF2-40B4-BE49-F238E27FC236}">
                <a16:creationId xmlns:a16="http://schemas.microsoft.com/office/drawing/2014/main" id="{6FA54428-1B8A-6A90-D1BE-5EA6827D6125}"/>
              </a:ext>
            </a:extLst>
          </p:cNvPr>
          <p:cNvPicPr>
            <a:picLocks noChangeAspect="1"/>
          </p:cNvPicPr>
          <p:nvPr/>
        </p:nvPicPr>
        <p:blipFill>
          <a:blip r:embed="rId2"/>
          <a:srcRect t="5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0F178211-C9A3-F603-0F9E-56FA39FAC803}"/>
              </a:ext>
            </a:extLst>
          </p:cNvPr>
          <p:cNvSpPr txBox="1"/>
          <p:nvPr/>
        </p:nvSpPr>
        <p:spPr>
          <a:xfrm>
            <a:off x="6802783" y="6211957"/>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800" baseline="0">
                <a:latin typeface="Aptos"/>
              </a:rPr>
              <a:t> (</a:t>
            </a:r>
            <a:r>
              <a:rPr lang="en-GB" sz="1100" baseline="0">
                <a:latin typeface="Aptos"/>
              </a:rPr>
              <a:t>Stock, 2026)</a:t>
            </a:r>
            <a:endParaRPr lang="en-GB"/>
          </a:p>
          <a:p>
            <a:pPr algn="ctr"/>
            <a:endParaRPr lang="en-GB"/>
          </a:p>
        </p:txBody>
      </p:sp>
    </p:spTree>
    <p:extLst>
      <p:ext uri="{BB962C8B-B14F-4D97-AF65-F5344CB8AC3E}">
        <p14:creationId xmlns:p14="http://schemas.microsoft.com/office/powerpoint/2010/main" val="2408110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itle 1">
            <a:extLst>
              <a:ext uri="{FF2B5EF4-FFF2-40B4-BE49-F238E27FC236}">
                <a16:creationId xmlns:a16="http://schemas.microsoft.com/office/drawing/2014/main" id="{ABF19FE6-CB69-3DD0-9753-91F4DB28B166}"/>
              </a:ext>
            </a:extLst>
          </p:cNvPr>
          <p:cNvSpPr>
            <a:spLocks noGrp="1"/>
          </p:cNvSpPr>
          <p:nvPr>
            <p:ph type="title"/>
          </p:nvPr>
        </p:nvSpPr>
        <p:spPr>
          <a:xfrm>
            <a:off x="1458" y="-232914"/>
            <a:ext cx="4378738" cy="2591506"/>
          </a:xfrm>
        </p:spPr>
        <p:txBody>
          <a:bodyPr anchor="b">
            <a:normAutofit fontScale="90000"/>
          </a:bodyPr>
          <a:lstStyle/>
          <a:p>
            <a:r>
              <a:rPr lang="en-GB" sz="5400"/>
              <a:t>Week 3 Parental Involvement Programs</a:t>
            </a:r>
            <a:endParaRPr lang="en-US"/>
          </a:p>
        </p:txBody>
      </p:sp>
      <p:sp>
        <p:nvSpPr>
          <p:cNvPr id="25"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Content Placeholder 7">
            <a:extLst>
              <a:ext uri="{FF2B5EF4-FFF2-40B4-BE49-F238E27FC236}">
                <a16:creationId xmlns:a16="http://schemas.microsoft.com/office/drawing/2014/main" id="{82E5E801-48DE-6292-1D10-1D1D8803B122}"/>
              </a:ext>
            </a:extLst>
          </p:cNvPr>
          <p:cNvSpPr>
            <a:spLocks noGrp="1"/>
          </p:cNvSpPr>
          <p:nvPr>
            <p:ph idx="1"/>
          </p:nvPr>
        </p:nvSpPr>
        <p:spPr>
          <a:xfrm>
            <a:off x="1458" y="2807208"/>
            <a:ext cx="4533347" cy="3410712"/>
          </a:xfrm>
        </p:spPr>
        <p:txBody>
          <a:bodyPr anchor="t">
            <a:normAutofit/>
          </a:bodyPr>
          <a:lstStyle/>
          <a:p>
            <a:endParaRPr lang="en-US" sz="2200"/>
          </a:p>
          <a:p>
            <a:r>
              <a:rPr lang="en-US" sz="1200"/>
              <a:t>These programs often include educational workshops for parents that focus on the dangers of underage drinking, effective communication strategies, and methods to </a:t>
            </a:r>
            <a:r>
              <a:rPr lang="en-US" sz="1200" err="1"/>
              <a:t>instilvalues</a:t>
            </a:r>
            <a:r>
              <a:rPr lang="en-US" sz="1200"/>
              <a:t> around alcohol consumption (Hurley, Dietrich and </a:t>
            </a:r>
            <a:r>
              <a:rPr lang="en-US" sz="1200" err="1"/>
              <a:t>Rundle-Thiele</a:t>
            </a:r>
            <a:r>
              <a:rPr lang="en-US" sz="1200"/>
              <a:t>, 2019) . </a:t>
            </a:r>
            <a:br>
              <a:rPr lang="en-US" sz="1200"/>
            </a:br>
            <a:endParaRPr lang="en-US" sz="1200"/>
          </a:p>
          <a:p>
            <a:r>
              <a:rPr lang="en-US" sz="1200"/>
              <a:t>Workshops might also cover how to set appropriate boundaries and encourage open discussions about peer pressure and the risks associated with alcohol use  (Hurley, Dietrich and </a:t>
            </a:r>
            <a:r>
              <a:rPr lang="en-US" sz="1200" err="1"/>
              <a:t>Rundle-Thiele</a:t>
            </a:r>
            <a:r>
              <a:rPr lang="en-US" sz="1200"/>
              <a:t>, 2019). </a:t>
            </a:r>
          </a:p>
          <a:p>
            <a:r>
              <a:rPr lang="en-US" sz="1200"/>
              <a:t>Involving parents in prevention efforts, these programs aim to create a network of support that not only empowers families but also fosters resilience in teenagers, equipping them with the necessary skills to make informed choices about alcohol consumption (Hurley, Dietrich and </a:t>
            </a:r>
            <a:r>
              <a:rPr lang="en-US" sz="1200" err="1"/>
              <a:t>Rundle-Thiele</a:t>
            </a:r>
            <a:r>
              <a:rPr lang="en-US" sz="1200"/>
              <a:t>, 2019) .</a:t>
            </a:r>
          </a:p>
        </p:txBody>
      </p:sp>
      <p:pic>
        <p:nvPicPr>
          <p:cNvPr id="4" name="Content Placeholder 3" descr="A group of children looking up&#10;&#10;AI-generated content may be incorrect.">
            <a:extLst>
              <a:ext uri="{FF2B5EF4-FFF2-40B4-BE49-F238E27FC236}">
                <a16:creationId xmlns:a16="http://schemas.microsoft.com/office/drawing/2014/main" id="{CCF93271-C0DA-86C1-EB81-82DFE0E5DE7B}"/>
              </a:ext>
            </a:extLst>
          </p:cNvPr>
          <p:cNvPicPr>
            <a:picLocks noChangeAspect="1"/>
          </p:cNvPicPr>
          <p:nvPr/>
        </p:nvPicPr>
        <p:blipFill>
          <a:blip r:embed="rId2"/>
          <a:stretch>
            <a:fillRect/>
          </a:stretch>
        </p:blipFill>
        <p:spPr>
          <a:xfrm>
            <a:off x="4654296" y="1625403"/>
            <a:ext cx="6903720" cy="3607193"/>
          </a:xfrm>
          <a:prstGeom prst="rect">
            <a:avLst/>
          </a:prstGeom>
        </p:spPr>
      </p:pic>
      <p:sp>
        <p:nvSpPr>
          <p:cNvPr id="5" name="TextBox 7">
            <a:extLst>
              <a:ext uri="{FF2B5EF4-FFF2-40B4-BE49-F238E27FC236}">
                <a16:creationId xmlns:a16="http://schemas.microsoft.com/office/drawing/2014/main" id="{7307412A-9520-9544-42B2-19001542B1B6}"/>
              </a:ext>
            </a:extLst>
          </p:cNvPr>
          <p:cNvSpPr txBox="1"/>
          <p:nvPr/>
        </p:nvSpPr>
        <p:spPr>
          <a:xfrm>
            <a:off x="8642118" y="4614682"/>
            <a:ext cx="2255110" cy="92333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baseline="0">
                <a:latin typeface="Aptos"/>
              </a:rPr>
              <a:t>(Guide of Greece, no date)</a:t>
            </a:r>
            <a:endParaRPr lang="en-GB"/>
          </a:p>
          <a:p>
            <a:pPr algn="ctr"/>
            <a:endParaRPr lang="en-GB"/>
          </a:p>
        </p:txBody>
      </p:sp>
    </p:spTree>
    <p:extLst>
      <p:ext uri="{BB962C8B-B14F-4D97-AF65-F5344CB8AC3E}">
        <p14:creationId xmlns:p14="http://schemas.microsoft.com/office/powerpoint/2010/main" val="6579614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41CB53-FE3B-78E0-342F-2FB35C9B66A9}"/>
              </a:ext>
            </a:extLst>
          </p:cNvPr>
          <p:cNvSpPr>
            <a:spLocks noGrp="1"/>
          </p:cNvSpPr>
          <p:nvPr>
            <p:ph type="title"/>
          </p:nvPr>
        </p:nvSpPr>
        <p:spPr>
          <a:xfrm>
            <a:off x="640080" y="325369"/>
            <a:ext cx="4368602" cy="1956841"/>
          </a:xfrm>
        </p:spPr>
        <p:txBody>
          <a:bodyPr anchor="b">
            <a:normAutofit fontScale="90000"/>
          </a:bodyPr>
          <a:lstStyle/>
          <a:p>
            <a:r>
              <a:rPr lang="en-GB" sz="4900"/>
              <a:t>Week 4 </a:t>
            </a:r>
            <a:br>
              <a:rPr lang="en-GB" sz="4900"/>
            </a:br>
            <a:r>
              <a:rPr lang="en-GB" sz="4900"/>
              <a:t>Community Service Projects</a:t>
            </a:r>
            <a:endParaRPr lang="en-US"/>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3730620D-C2DD-8885-20C3-177EDAB33617}"/>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US" sz="1200"/>
              <a:t>These projects focus on educating young people about the dangers of alcohol use, promoting healthy lifestyle choices, and providing support and resources for those struggling with alcohol-related issues (MacArthur et al., 2016). </a:t>
            </a:r>
          </a:p>
          <a:p>
            <a:r>
              <a:rPr lang="en-US" sz="1200"/>
              <a:t>Activities may include workshops led by health professionals, peer support groups, and interactive presentations that encourage open discussions (MacArthur et al., 2016). </a:t>
            </a:r>
          </a:p>
          <a:p>
            <a:r>
              <a:rPr lang="en-US" sz="1200"/>
              <a:t>The  initiatives will involve collaboration with local schools and community </a:t>
            </a:r>
            <a:r>
              <a:rPr lang="en-US" sz="1200" err="1"/>
              <a:t>organisation</a:t>
            </a:r>
            <a:r>
              <a:rPr lang="en-US" sz="1200"/>
              <a:t> to create awareness campaigns, </a:t>
            </a:r>
            <a:r>
              <a:rPr lang="en-US" sz="1200" err="1"/>
              <a:t>organise</a:t>
            </a:r>
            <a:r>
              <a:rPr lang="en-US" sz="1200"/>
              <a:t> substance-free social events, and offer mentorship programs that connect older teens with younger peers (MacArthur et al., 2016).</a:t>
            </a:r>
          </a:p>
        </p:txBody>
      </p:sp>
      <p:pic>
        <p:nvPicPr>
          <p:cNvPr id="4" name="Content Placeholder 3" descr="A group of people standing in front of a sign&#10;&#10;AI-generated content may be incorrect.">
            <a:extLst>
              <a:ext uri="{FF2B5EF4-FFF2-40B4-BE49-F238E27FC236}">
                <a16:creationId xmlns:a16="http://schemas.microsoft.com/office/drawing/2014/main" id="{68CAE35C-A80E-080A-324B-4ADF0C68C18A}"/>
              </a:ext>
            </a:extLst>
          </p:cNvPr>
          <p:cNvPicPr>
            <a:picLocks noChangeAspect="1"/>
          </p:cNvPicPr>
          <p:nvPr/>
        </p:nvPicPr>
        <p:blipFill>
          <a:blip r:embed="rId2"/>
          <a:srcRect b="53"/>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06F85AA9-7F3F-DEE7-6880-8B0A39E3D69E}"/>
              </a:ext>
            </a:extLst>
          </p:cNvPr>
          <p:cNvSpPr txBox="1"/>
          <p:nvPr/>
        </p:nvSpPr>
        <p:spPr>
          <a:xfrm>
            <a:off x="9773478" y="6200914"/>
            <a:ext cx="2893392" cy="6573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800" baseline="0">
                <a:latin typeface="Aptos"/>
              </a:rPr>
              <a:t>Scaccia, 2024)</a:t>
            </a:r>
            <a:endParaRPr lang="en-GB"/>
          </a:p>
          <a:p>
            <a:pPr algn="ctr"/>
            <a:endParaRPr lang="en-GB"/>
          </a:p>
        </p:txBody>
      </p:sp>
    </p:spTree>
    <p:extLst>
      <p:ext uri="{BB962C8B-B14F-4D97-AF65-F5344CB8AC3E}">
        <p14:creationId xmlns:p14="http://schemas.microsoft.com/office/powerpoint/2010/main" val="29979908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E328DF-0167-7F0A-DDE5-2214A08C6CD9}"/>
              </a:ext>
            </a:extLst>
          </p:cNvPr>
          <p:cNvSpPr>
            <a:spLocks noGrp="1"/>
          </p:cNvSpPr>
          <p:nvPr>
            <p:ph type="title"/>
          </p:nvPr>
        </p:nvSpPr>
        <p:spPr>
          <a:xfrm>
            <a:off x="640080" y="325369"/>
            <a:ext cx="4368602" cy="1956841"/>
          </a:xfrm>
        </p:spPr>
        <p:txBody>
          <a:bodyPr anchor="b">
            <a:normAutofit/>
          </a:bodyPr>
          <a:lstStyle/>
          <a:p>
            <a:r>
              <a:rPr lang="en-GB" sz="4000"/>
              <a:t>Week 5 </a:t>
            </a:r>
            <a:br>
              <a:rPr lang="en-GB" sz="4000"/>
            </a:br>
            <a:r>
              <a:rPr lang="en-GB" sz="4000"/>
              <a:t>Creative Arts Initiatives</a:t>
            </a:r>
            <a:endParaRPr lang="en-US"/>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0013B675-4027-5156-A0CC-3EB8438BBDB4}"/>
              </a:ext>
            </a:extLst>
          </p:cNvPr>
          <p:cNvSpPr>
            <a:spLocks noGrp="1"/>
          </p:cNvSpPr>
          <p:nvPr>
            <p:ph idx="1"/>
          </p:nvPr>
        </p:nvSpPr>
        <p:spPr>
          <a:xfrm>
            <a:off x="-441" y="2872899"/>
            <a:ext cx="5325849" cy="3762407"/>
          </a:xfrm>
        </p:spPr>
        <p:txBody>
          <a:bodyPr vert="horz" lIns="91440" tIns="45720" rIns="91440" bIns="45720" rtlCol="0" anchor="t">
            <a:normAutofit/>
          </a:bodyPr>
          <a:lstStyle/>
          <a:p>
            <a:r>
              <a:rPr lang="en-US" sz="1200"/>
              <a:t>This focus on using various forms of artistic expression to engage this age group in meaningful discussions about the risks associated with alcohol use (van </a:t>
            </a:r>
            <a:r>
              <a:rPr lang="en-US" sz="1200" err="1"/>
              <a:t>Schalkwyk</a:t>
            </a:r>
            <a:r>
              <a:rPr lang="en-US" sz="1200"/>
              <a:t> et al., 2022). </a:t>
            </a:r>
          </a:p>
          <a:p>
            <a:r>
              <a:rPr lang="en-US" sz="1200"/>
              <a:t>These initiatives may include workshops that combine visual arts, music, drama, and dance to create original pieces that highlight the negative impact of alcohol on health, relationships, and overall well-being (van </a:t>
            </a:r>
            <a:r>
              <a:rPr lang="en-US" sz="1200" err="1"/>
              <a:t>Schalkwyk</a:t>
            </a:r>
            <a:r>
              <a:rPr lang="en-US" sz="1200"/>
              <a:t> et al., 2022). </a:t>
            </a:r>
          </a:p>
          <a:p>
            <a:r>
              <a:rPr lang="en-US" sz="1200"/>
              <a:t>These programs encourage teenagers to share their experiences and feelings about alcohol, empowering them to make informed choices and reject peer pressure (van </a:t>
            </a:r>
            <a:r>
              <a:rPr lang="en-US" sz="1200" err="1"/>
              <a:t>Schalkwyk</a:t>
            </a:r>
            <a:r>
              <a:rPr lang="en-US" sz="1200"/>
              <a:t> et al., 2022). </a:t>
            </a:r>
          </a:p>
        </p:txBody>
      </p:sp>
      <p:pic>
        <p:nvPicPr>
          <p:cNvPr id="4" name="Content Placeholder 3" descr="A group of hands around a table with objects and signs&#10;&#10;AI-generated content may be incorrect.">
            <a:extLst>
              <a:ext uri="{FF2B5EF4-FFF2-40B4-BE49-F238E27FC236}">
                <a16:creationId xmlns:a16="http://schemas.microsoft.com/office/drawing/2014/main" id="{2E659642-6C42-E1F6-3EFC-B707CC1D0267}"/>
              </a:ext>
            </a:extLst>
          </p:cNvPr>
          <p:cNvPicPr>
            <a:picLocks noChangeAspect="1"/>
          </p:cNvPicPr>
          <p:nvPr/>
        </p:nvPicPr>
        <p:blipFill>
          <a:blip r:embed="rId2"/>
          <a:srcRect r="4963"/>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7ED2ECAD-EC73-70F8-636C-91998C0FD77C}"/>
              </a:ext>
            </a:extLst>
          </p:cNvPr>
          <p:cNvSpPr txBox="1"/>
          <p:nvPr/>
        </p:nvSpPr>
        <p:spPr>
          <a:xfrm>
            <a:off x="5931243" y="5931243"/>
            <a:ext cx="202856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aseline="0">
                <a:latin typeface="Aptos"/>
              </a:rPr>
              <a:t>Easy-Peasy.AI, 2024)</a:t>
            </a:r>
            <a:endParaRPr lang="en-GB"/>
          </a:p>
          <a:p>
            <a:pPr algn="ctr"/>
            <a:endParaRPr lang="en-GB"/>
          </a:p>
        </p:txBody>
      </p:sp>
    </p:spTree>
    <p:extLst>
      <p:ext uri="{BB962C8B-B14F-4D97-AF65-F5344CB8AC3E}">
        <p14:creationId xmlns:p14="http://schemas.microsoft.com/office/powerpoint/2010/main" val="41403426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9452FD-E562-C170-6AA7-10409B6F68A5}"/>
              </a:ext>
            </a:extLst>
          </p:cNvPr>
          <p:cNvSpPr>
            <a:spLocks noGrp="1"/>
          </p:cNvSpPr>
          <p:nvPr>
            <p:ph type="title"/>
          </p:nvPr>
        </p:nvSpPr>
        <p:spPr>
          <a:xfrm>
            <a:off x="640080" y="325369"/>
            <a:ext cx="4368602" cy="1956841"/>
          </a:xfrm>
        </p:spPr>
        <p:txBody>
          <a:bodyPr anchor="b">
            <a:normAutofit fontScale="90000"/>
          </a:bodyPr>
          <a:lstStyle/>
          <a:p>
            <a:r>
              <a:rPr lang="en-GB" sz="5400"/>
              <a:t>Week 6 </a:t>
            </a:r>
            <a:br>
              <a:rPr lang="en-GB" sz="5400"/>
            </a:br>
            <a:r>
              <a:rPr lang="en-GB" sz="5400"/>
              <a:t>Peer mentor Programs</a:t>
            </a:r>
            <a:endParaRPr lang="en-US"/>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85F5A4EB-414B-F5F5-E852-E75DCF364F03}"/>
              </a:ext>
            </a:extLst>
          </p:cNvPr>
          <p:cNvSpPr>
            <a:spLocks noGrp="1"/>
          </p:cNvSpPr>
          <p:nvPr>
            <p:ph idx="1"/>
          </p:nvPr>
        </p:nvSpPr>
        <p:spPr>
          <a:xfrm>
            <a:off x="1648" y="2872899"/>
            <a:ext cx="4882021" cy="3320668"/>
          </a:xfrm>
        </p:spPr>
        <p:txBody>
          <a:bodyPr vert="horz" lIns="91440" tIns="45720" rIns="91440" bIns="45720" rtlCol="0" anchor="t">
            <a:noAutofit/>
          </a:bodyPr>
          <a:lstStyle/>
          <a:p>
            <a:r>
              <a:rPr lang="en-US" sz="1200"/>
              <a:t>These programs typically involve pairing younger adolescents with trained mentors who provide guidance, support, and education on the risks associated with underage drinking (</a:t>
            </a:r>
            <a:r>
              <a:rPr lang="en-US" sz="1200" err="1"/>
              <a:t>Tinner</a:t>
            </a:r>
            <a:r>
              <a:rPr lang="en-US" sz="1200"/>
              <a:t> et al., 2022). </a:t>
            </a:r>
          </a:p>
          <a:p>
            <a:r>
              <a:rPr lang="en-US" sz="1200"/>
              <a:t>The mentors, often slightly older peers who have successfully navigated similar challenges, serve as relatable role models (</a:t>
            </a:r>
            <a:r>
              <a:rPr lang="en-US" sz="1200" err="1"/>
              <a:t>Tinner</a:t>
            </a:r>
            <a:r>
              <a:rPr lang="en-US" sz="1200"/>
              <a:t> et al., 2022). </a:t>
            </a:r>
            <a:br>
              <a:rPr lang="en-US" sz="1200"/>
            </a:br>
            <a:endParaRPr lang="en-US" sz="1200"/>
          </a:p>
          <a:p>
            <a:r>
              <a:rPr lang="en-US" sz="1200"/>
              <a:t>Through interactive workshops, group discussions, and social activities, the programs aim to foster open communication about the pressures and influences that can lead to alcohol use (</a:t>
            </a:r>
            <a:r>
              <a:rPr lang="en-US" sz="1200" err="1"/>
              <a:t>Tinner</a:t>
            </a:r>
            <a:r>
              <a:rPr lang="en-US" sz="1200"/>
              <a:t> et al., 2022). </a:t>
            </a:r>
          </a:p>
        </p:txBody>
      </p:sp>
      <p:pic>
        <p:nvPicPr>
          <p:cNvPr id="4" name="Content Placeholder 3" descr="Group Therapy in Alcoholics Anonymous Club. Support for Addicted People ...">
            <a:extLst>
              <a:ext uri="{FF2B5EF4-FFF2-40B4-BE49-F238E27FC236}">
                <a16:creationId xmlns:a16="http://schemas.microsoft.com/office/drawing/2014/main" id="{F933865E-657A-EDEB-05D8-1DC3D5920011}"/>
              </a:ext>
            </a:extLst>
          </p:cNvPr>
          <p:cNvPicPr>
            <a:picLocks noChangeAspect="1"/>
          </p:cNvPicPr>
          <p:nvPr/>
        </p:nvPicPr>
        <p:blipFill>
          <a:blip r:embed="rId2"/>
          <a:srcRect t="5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0D184D93-F30A-662C-EB98-1C90EEEFC0E0}"/>
              </a:ext>
            </a:extLst>
          </p:cNvPr>
          <p:cNvSpPr txBox="1"/>
          <p:nvPr/>
        </p:nvSpPr>
        <p:spPr>
          <a:xfrm>
            <a:off x="9144000" y="6415216"/>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0" i="0" u="none" strike="noStrike" baseline="0">
                <a:solidFill>
                  <a:srgbClr val="2C3E50"/>
                </a:solidFill>
                <a:latin typeface="Roboto"/>
              </a:rPr>
              <a:t>(Kurbatova, 2023)</a:t>
            </a:r>
            <a:endParaRPr lang="en-GB"/>
          </a:p>
          <a:p>
            <a:pPr algn="ctr"/>
            <a:endParaRPr lang="en-GB"/>
          </a:p>
        </p:txBody>
      </p:sp>
    </p:spTree>
    <p:extLst>
      <p:ext uri="{BB962C8B-B14F-4D97-AF65-F5344CB8AC3E}">
        <p14:creationId xmlns:p14="http://schemas.microsoft.com/office/powerpoint/2010/main" val="5208158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54D69-F843-B70E-6548-965FD5D9E23D}"/>
              </a:ext>
            </a:extLst>
          </p:cNvPr>
          <p:cNvSpPr>
            <a:spLocks noGrp="1"/>
          </p:cNvSpPr>
          <p:nvPr>
            <p:ph type="title"/>
          </p:nvPr>
        </p:nvSpPr>
        <p:spPr>
          <a:xfrm>
            <a:off x="481013" y="3752849"/>
            <a:ext cx="3290887" cy="2452687"/>
          </a:xfrm>
        </p:spPr>
        <p:txBody>
          <a:bodyPr anchor="ctr">
            <a:normAutofit/>
          </a:bodyPr>
          <a:lstStyle/>
          <a:p>
            <a:r>
              <a:rPr lang="en-GB" sz="3600"/>
              <a:t>Alcohol Consumption</a:t>
            </a:r>
            <a:endParaRPr lang="en-US"/>
          </a:p>
        </p:txBody>
      </p:sp>
      <p:pic>
        <p:nvPicPr>
          <p:cNvPr id="4" name="Content Placeholder 3" descr="A group of people holding bottles with Gap Inc. in the background&#10;&#10;AI-generated content may be incorrect.">
            <a:extLst>
              <a:ext uri="{FF2B5EF4-FFF2-40B4-BE49-F238E27FC236}">
                <a16:creationId xmlns:a16="http://schemas.microsoft.com/office/drawing/2014/main" id="{144B3021-9D0E-7315-E168-CE67040D0F06}"/>
              </a:ext>
            </a:extLst>
          </p:cNvPr>
          <p:cNvPicPr>
            <a:picLocks noChangeAspect="1"/>
          </p:cNvPicPr>
          <p:nvPr/>
        </p:nvPicPr>
        <p:blipFill>
          <a:blip r:embed="rId2"/>
          <a:srcRect b="214"/>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19" name="Content Placeholder 7">
            <a:extLst>
              <a:ext uri="{FF2B5EF4-FFF2-40B4-BE49-F238E27FC236}">
                <a16:creationId xmlns:a16="http://schemas.microsoft.com/office/drawing/2014/main" id="{17750D57-5B1F-3840-A781-A38A139A08FE}"/>
              </a:ext>
            </a:extLst>
          </p:cNvPr>
          <p:cNvSpPr>
            <a:spLocks noGrp="1"/>
          </p:cNvSpPr>
          <p:nvPr>
            <p:ph idx="1"/>
          </p:nvPr>
        </p:nvSpPr>
        <p:spPr>
          <a:xfrm>
            <a:off x="4223982" y="3752850"/>
            <a:ext cx="7485413" cy="2452687"/>
          </a:xfrm>
        </p:spPr>
        <p:txBody>
          <a:bodyPr anchor="ctr">
            <a:normAutofit/>
          </a:bodyPr>
          <a:lstStyle/>
          <a:p>
            <a:r>
              <a:rPr lang="en-US" sz="1200"/>
              <a:t>Alcohol consumption involves drinking beverages that contain ethanol. This varies among individuals and cultures, influenced by social norms and personal choices. Common forms of alcohol include beer, wine, and spirits, which differ in alcohol content (</a:t>
            </a:r>
            <a:r>
              <a:rPr lang="en-US" sz="1200" err="1"/>
              <a:t>Vaillant</a:t>
            </a:r>
            <a:r>
              <a:rPr lang="en-US" sz="1200"/>
              <a:t> and Keller, 2018).</a:t>
            </a:r>
          </a:p>
        </p:txBody>
      </p:sp>
      <p:sp>
        <p:nvSpPr>
          <p:cNvPr id="5" name="TextBox 4">
            <a:extLst>
              <a:ext uri="{FF2B5EF4-FFF2-40B4-BE49-F238E27FC236}">
                <a16:creationId xmlns:a16="http://schemas.microsoft.com/office/drawing/2014/main" id="{A3446531-D8AC-6F05-4441-146769B83AF8}"/>
              </a:ext>
            </a:extLst>
          </p:cNvPr>
          <p:cNvSpPr txBox="1"/>
          <p:nvPr/>
        </p:nvSpPr>
        <p:spPr>
          <a:xfrm>
            <a:off x="1585784" y="3429000"/>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800" baseline="0">
                <a:solidFill>
                  <a:srgbClr val="2C3E50"/>
                </a:solidFill>
                <a:latin typeface="Roboto"/>
                <a:ea typeface="Segoe UI"/>
                <a:cs typeface="Segoe UI"/>
              </a:rPr>
              <a:t>(Istockphoto.com, 2025)</a:t>
            </a:r>
            <a:endParaRPr lang="en-GB"/>
          </a:p>
          <a:p>
            <a:pPr algn="ctr"/>
            <a:endParaRPr lang="en-GB"/>
          </a:p>
        </p:txBody>
      </p:sp>
    </p:spTree>
    <p:extLst>
      <p:ext uri="{BB962C8B-B14F-4D97-AF65-F5344CB8AC3E}">
        <p14:creationId xmlns:p14="http://schemas.microsoft.com/office/powerpoint/2010/main" val="23260415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249776-04B7-10A3-CA63-12DF0432055F}"/>
              </a:ext>
            </a:extLst>
          </p:cNvPr>
          <p:cNvSpPr>
            <a:spLocks noGrp="1"/>
          </p:cNvSpPr>
          <p:nvPr>
            <p:ph type="title"/>
          </p:nvPr>
        </p:nvSpPr>
        <p:spPr>
          <a:xfrm>
            <a:off x="640080" y="325369"/>
            <a:ext cx="4368602" cy="1956841"/>
          </a:xfrm>
        </p:spPr>
        <p:txBody>
          <a:bodyPr anchor="b">
            <a:normAutofit/>
          </a:bodyPr>
          <a:lstStyle/>
          <a:p>
            <a:r>
              <a:rPr lang="en-US"/>
              <a:t>Rational</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2683C6F1-FA8E-CD9F-8AE6-94973CE83598}"/>
              </a:ext>
            </a:extLst>
          </p:cNvPr>
          <p:cNvSpPr>
            <a:spLocks noGrp="1"/>
          </p:cNvSpPr>
          <p:nvPr>
            <p:ph idx="1"/>
          </p:nvPr>
        </p:nvSpPr>
        <p:spPr>
          <a:xfrm>
            <a:off x="1648" y="2872899"/>
            <a:ext cx="5314507" cy="3897316"/>
          </a:xfrm>
        </p:spPr>
        <p:txBody>
          <a:bodyPr vert="horz" lIns="91440" tIns="45720" rIns="91440" bIns="45720" rtlCol="0" anchor="t">
            <a:normAutofit/>
          </a:bodyPr>
          <a:lstStyle/>
          <a:p>
            <a:r>
              <a:rPr lang="en-US" sz="1200"/>
              <a:t>Campaign Overview:</a:t>
            </a:r>
          </a:p>
          <a:p>
            <a:r>
              <a:rPr lang="en-US" sz="1200"/>
              <a:t>Title: Campaign Against Alcohol Consumption Targeted at Teenagers Aged 13-18</a:t>
            </a:r>
          </a:p>
          <a:p>
            <a:r>
              <a:rPr lang="en-US" sz="1200"/>
              <a:t> Target Group: teenagers 13-18</a:t>
            </a:r>
          </a:p>
          <a:p>
            <a:endParaRPr lang="en-US" sz="1200"/>
          </a:p>
          <a:p>
            <a:r>
              <a:rPr lang="en-US" sz="1200"/>
              <a:t>Why focus on the age group  when discussing alcohol consumption? </a:t>
            </a:r>
          </a:p>
          <a:p>
            <a:r>
              <a:rPr lang="en-US" sz="1200"/>
              <a:t>This demographic is particularly vulnerable as they undergo significant physical, emotional, and social changes</a:t>
            </a:r>
            <a:r>
              <a:rPr lang="en-PT" sz="1200"/>
              <a:t>. </a:t>
            </a:r>
            <a:r>
              <a:rPr lang="en-US" sz="1200"/>
              <a:t> </a:t>
            </a:r>
            <a:r>
              <a:rPr lang="en-GB" sz="1200" b="0" i="0">
                <a:effectLst/>
                <a:latin typeface="UICTFontTextStyleBody"/>
              </a:rPr>
              <a:t>(GOV.UK, 2023)</a:t>
            </a:r>
            <a:endParaRPr lang="en-GB" sz="1200">
              <a:effectLst/>
              <a:latin typeface=".AppleSystemUIFont"/>
            </a:endParaRPr>
          </a:p>
          <a:p>
            <a:endParaRPr lang="en-US" sz="1200"/>
          </a:p>
          <a:p>
            <a:r>
              <a:rPr lang="en-US" sz="1200"/>
              <a:t>Adolescents in this age range are at a crucial developmental stage where their decision-making skills and risk perceptions are still maturing</a:t>
            </a:r>
            <a:r>
              <a:rPr lang="en-PT" sz="1200"/>
              <a:t>  (</a:t>
            </a:r>
            <a:r>
              <a:rPr lang="en-GB" sz="1200" b="0" i="0">
                <a:effectLst/>
                <a:latin typeface="UICTFontTextStyleBody"/>
              </a:rPr>
              <a:t>GOV.UK, 2023)</a:t>
            </a:r>
            <a:endParaRPr lang="en-GB" sz="1200">
              <a:effectLst/>
              <a:latin typeface=".AppleSystemUIFont"/>
            </a:endParaRPr>
          </a:p>
          <a:p>
            <a:endParaRPr lang="en-US" sz="1200"/>
          </a:p>
          <a:p>
            <a:r>
              <a:rPr lang="en-US" sz="1200"/>
              <a:t>Research has shown that early exposure to alcohol can lead to various negative outcomes, including increased likelihood of addiction, impaired cognitive development, and risky </a:t>
            </a:r>
            <a:r>
              <a:rPr lang="en-US" sz="1200" err="1"/>
              <a:t>behaviours</a:t>
            </a:r>
            <a:r>
              <a:rPr lang="en-US" sz="1200"/>
              <a:t> (</a:t>
            </a:r>
            <a:r>
              <a:rPr lang="en-US" sz="1200" err="1"/>
              <a:t>Bava</a:t>
            </a:r>
            <a:r>
              <a:rPr lang="en-US" sz="1200"/>
              <a:t> and </a:t>
            </a:r>
            <a:r>
              <a:rPr lang="en-US" sz="1200" err="1"/>
              <a:t>Tapert</a:t>
            </a:r>
            <a:r>
              <a:rPr lang="en-US" sz="1200"/>
              <a:t>, 2010).</a:t>
            </a:r>
          </a:p>
        </p:txBody>
      </p:sp>
      <p:pic>
        <p:nvPicPr>
          <p:cNvPr id="4" name="Content Placeholder 3" descr="Free Vector | Alcoholic man cartoon character">
            <a:extLst>
              <a:ext uri="{FF2B5EF4-FFF2-40B4-BE49-F238E27FC236}">
                <a16:creationId xmlns:a16="http://schemas.microsoft.com/office/drawing/2014/main" id="{3E20A60A-522E-6526-F128-5E09362E2D9B}"/>
              </a:ext>
            </a:extLst>
          </p:cNvPr>
          <p:cNvPicPr>
            <a:picLocks noChangeAspect="1"/>
          </p:cNvPicPr>
          <p:nvPr/>
        </p:nvPicPr>
        <p:blipFill>
          <a:blip r:embed="rId2"/>
          <a:srcRect t="13263" r="2" b="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008C3BF6-0941-7DA4-B19E-D534E0DF6590}"/>
              </a:ext>
            </a:extLst>
          </p:cNvPr>
          <p:cNvSpPr txBox="1"/>
          <p:nvPr/>
        </p:nvSpPr>
        <p:spPr>
          <a:xfrm>
            <a:off x="8237838" y="6322541"/>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solidFill>
                  <a:srgbClr val="2C3E50"/>
                </a:solidFill>
                <a:latin typeface="Roboto"/>
                <a:ea typeface="Segoe UI"/>
                <a:cs typeface="Segoe UI"/>
              </a:rPr>
              <a:t>(Freepik, 2022)</a:t>
            </a:r>
            <a:r>
              <a:rPr sz="1800">
                <a:latin typeface="Roboto"/>
                <a:ea typeface="Roboto"/>
                <a:cs typeface="Roboto"/>
              </a:rPr>
              <a:t>​</a:t>
            </a:r>
            <a:endParaRPr lang="en-GB"/>
          </a:p>
          <a:p>
            <a:pPr algn="ctr"/>
            <a:endParaRPr lang="en-GB"/>
          </a:p>
        </p:txBody>
      </p:sp>
    </p:spTree>
    <p:extLst>
      <p:ext uri="{BB962C8B-B14F-4D97-AF65-F5344CB8AC3E}">
        <p14:creationId xmlns:p14="http://schemas.microsoft.com/office/powerpoint/2010/main" val="33150365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9F6093-0D59-F3C6-FB9D-15991A122917}"/>
              </a:ext>
            </a:extLst>
          </p:cNvPr>
          <p:cNvSpPr>
            <a:spLocks noGrp="1"/>
          </p:cNvSpPr>
          <p:nvPr>
            <p:ph type="title"/>
          </p:nvPr>
        </p:nvSpPr>
        <p:spPr>
          <a:xfrm>
            <a:off x="466722" y="586855"/>
            <a:ext cx="3201366" cy="3387497"/>
          </a:xfrm>
        </p:spPr>
        <p:txBody>
          <a:bodyPr anchor="b">
            <a:normAutofit/>
          </a:bodyPr>
          <a:lstStyle/>
          <a:p>
            <a:pPr algn="r"/>
            <a:r>
              <a:rPr lang="en-GB" sz="4000" b="1" i="0">
                <a:solidFill>
                  <a:srgbClr val="FFFFFF"/>
                </a:solidFill>
                <a:effectLst/>
                <a:latin typeface="UICTFontTextStyleBody"/>
              </a:rPr>
              <a:t>Risks</a:t>
            </a:r>
            <a:r>
              <a:rPr lang="en-GB" sz="4000" b="0" i="0">
                <a:solidFill>
                  <a:srgbClr val="FFFFFF"/>
                </a:solidFill>
                <a:effectLst/>
                <a:latin typeface="UICTFontTextStyleBody"/>
              </a:rPr>
              <a:t> of Alcohol Consumption in Adolescents</a:t>
            </a:r>
            <a:r>
              <a:rPr lang="en-PT" sz="4000" b="0" i="0">
                <a:solidFill>
                  <a:srgbClr val="FFFFFF"/>
                </a:solidFill>
                <a:effectLst/>
                <a:latin typeface="UICTFontTextStyleBody"/>
              </a:rPr>
              <a:t> Aged 13-18</a:t>
            </a:r>
            <a:endParaRPr lang="en-PT" sz="4000">
              <a:solidFill>
                <a:srgbClr val="FFFFFF"/>
              </a:solidFill>
            </a:endParaRPr>
          </a:p>
        </p:txBody>
      </p:sp>
      <p:sp>
        <p:nvSpPr>
          <p:cNvPr id="3" name="Content Placeholder 2">
            <a:extLst>
              <a:ext uri="{FF2B5EF4-FFF2-40B4-BE49-F238E27FC236}">
                <a16:creationId xmlns:a16="http://schemas.microsoft.com/office/drawing/2014/main" id="{3177181F-67D2-8202-032B-A5D841BF54B4}"/>
              </a:ext>
            </a:extLst>
          </p:cNvPr>
          <p:cNvSpPr>
            <a:spLocks noGrp="1"/>
          </p:cNvSpPr>
          <p:nvPr>
            <p:ph idx="1"/>
          </p:nvPr>
        </p:nvSpPr>
        <p:spPr>
          <a:xfrm>
            <a:off x="4134810" y="-10145"/>
            <a:ext cx="4019358" cy="6878276"/>
          </a:xfrm>
        </p:spPr>
        <p:txBody>
          <a:bodyPr anchor="ctr">
            <a:noAutofit/>
          </a:bodyPr>
          <a:lstStyle/>
          <a:p>
            <a:endParaRPr lang="en-GB" sz="900" b="0" i="0" dirty="0">
              <a:effectLst/>
              <a:latin typeface="UICTFontTextStyleBody"/>
            </a:endParaRPr>
          </a:p>
          <a:p>
            <a:r>
              <a:rPr lang="en-GB" sz="900" b="1" i="0" dirty="0">
                <a:effectLst/>
                <a:latin typeface="UICTFontTextStyleBody"/>
              </a:rPr>
              <a:t>Impact on Brain Development</a:t>
            </a:r>
            <a:endParaRPr lang="en-GB" sz="900" b="1" dirty="0">
              <a:effectLst/>
              <a:latin typeface=".AppleSystemUIFont"/>
            </a:endParaRPr>
          </a:p>
          <a:p>
            <a:r>
              <a:rPr lang="en-GB" sz="900" b="0" i="0" dirty="0">
                <a:effectLst/>
                <a:latin typeface="UICTFontTextStyleBody"/>
              </a:rPr>
              <a:t> Explanation of adolescent brain development </a:t>
            </a:r>
            <a:r>
              <a:rPr lang="en-PT" sz="900" b="0" i="0" dirty="0">
                <a:effectLst/>
                <a:latin typeface="UICTFontTextStyleBody"/>
              </a:rPr>
              <a:t> </a:t>
            </a:r>
            <a:r>
              <a:rPr lang="en-GB" sz="900" b="0" i="0" dirty="0" err="1">
                <a:effectLst/>
                <a:latin typeface="UICTFontTextStyleBody"/>
              </a:rPr>
              <a:t>Drinkaware</a:t>
            </a:r>
            <a:r>
              <a:rPr lang="en-GB" sz="900" b="0" i="0" dirty="0">
                <a:effectLst/>
                <a:latin typeface="UICTFontTextStyleBody"/>
              </a:rPr>
              <a:t>, 2024)</a:t>
            </a:r>
            <a:r>
              <a:rPr lang="en-PT" sz="900" b="0" i="0" dirty="0">
                <a:effectLst/>
                <a:latin typeface="UICTFontTextStyleBody"/>
              </a:rPr>
              <a:t>.</a:t>
            </a:r>
            <a:endParaRPr lang="en-GB" sz="900" dirty="0">
              <a:effectLst/>
              <a:latin typeface=".AppleSystemUIFont"/>
            </a:endParaRPr>
          </a:p>
          <a:p>
            <a:r>
              <a:rPr lang="en-GB" sz="900" b="0" i="0" dirty="0">
                <a:effectLst/>
                <a:latin typeface="UICTFontTextStyleBody"/>
              </a:rPr>
              <a:t> Effects of alcohol on cognitive functions</a:t>
            </a:r>
            <a:r>
              <a:rPr lang="en-PT" sz="900" b="0" i="0" dirty="0">
                <a:effectLst/>
                <a:latin typeface="UICTFontTextStyleBody"/>
              </a:rPr>
              <a:t> </a:t>
            </a:r>
            <a:r>
              <a:rPr lang="en-GB" sz="900" b="0" i="0" dirty="0" err="1">
                <a:effectLst/>
                <a:latin typeface="UICTFontTextStyleBody"/>
              </a:rPr>
              <a:t>Drinkaware</a:t>
            </a:r>
            <a:r>
              <a:rPr lang="en-GB" sz="900" b="0" i="0" dirty="0">
                <a:effectLst/>
                <a:latin typeface="UICTFontTextStyleBody"/>
              </a:rPr>
              <a:t>, 2024)</a:t>
            </a:r>
            <a:r>
              <a:rPr lang="en-PT" sz="900" b="0" i="0" dirty="0">
                <a:effectLst/>
                <a:latin typeface="UICTFontTextStyleBody"/>
              </a:rPr>
              <a:t>.</a:t>
            </a:r>
            <a:endParaRPr lang="en-GB" sz="900" dirty="0">
              <a:effectLst/>
              <a:latin typeface=".AppleSystemUIFont"/>
            </a:endParaRPr>
          </a:p>
          <a:p>
            <a:r>
              <a:rPr lang="en-GB" sz="900" b="0" i="0" dirty="0">
                <a:effectLst/>
                <a:latin typeface="UICTFontTextStyleBody"/>
              </a:rPr>
              <a:t>  Long-term memory problems</a:t>
            </a:r>
            <a:r>
              <a:rPr lang="en-PT" sz="900" b="0" i="0" dirty="0">
                <a:effectLst/>
                <a:latin typeface="UICTFontTextStyleBody"/>
              </a:rPr>
              <a:t> </a:t>
            </a:r>
            <a:r>
              <a:rPr lang="en-GB" sz="900" b="0" i="0" dirty="0" err="1">
                <a:effectLst/>
                <a:latin typeface="UICTFontTextStyleBody"/>
              </a:rPr>
              <a:t>Drinkaware</a:t>
            </a:r>
            <a:r>
              <a:rPr lang="en-GB" sz="900" b="0" i="0" dirty="0">
                <a:effectLst/>
                <a:latin typeface="UICTFontTextStyleBody"/>
              </a:rPr>
              <a:t>, 2024)</a:t>
            </a:r>
            <a:r>
              <a:rPr lang="en-PT" sz="900" b="0" i="0" dirty="0">
                <a:effectLst/>
                <a:latin typeface="UICTFontTextStyleBody"/>
              </a:rPr>
              <a:t>.</a:t>
            </a:r>
            <a:endParaRPr lang="en-GB" sz="900" dirty="0">
              <a:effectLst/>
              <a:latin typeface=".AppleSystemUIFont"/>
            </a:endParaRPr>
          </a:p>
          <a:p>
            <a:r>
              <a:rPr lang="en-GB" sz="900" b="0" i="0" dirty="0">
                <a:effectLst/>
                <a:latin typeface="UICTFontTextStyleBody"/>
              </a:rPr>
              <a:t>  Learning </a:t>
            </a:r>
            <a:r>
              <a:rPr lang="en-GB" sz="900" b="0" i="0" dirty="0" err="1">
                <a:effectLst/>
                <a:latin typeface="UICTFontTextStyleBody"/>
              </a:rPr>
              <a:t>difficultie</a:t>
            </a:r>
            <a:r>
              <a:rPr lang="en-PT" sz="900" b="0" i="0" dirty="0">
                <a:effectLst/>
                <a:latin typeface="UICTFontTextStyleBody"/>
              </a:rPr>
              <a:t>s </a:t>
            </a:r>
            <a:r>
              <a:rPr lang="en-GB" sz="900" b="0" i="0" dirty="0" err="1">
                <a:effectLst/>
                <a:latin typeface="UICTFontTextStyleBody"/>
              </a:rPr>
              <a:t>Drinkaware</a:t>
            </a:r>
            <a:r>
              <a:rPr lang="en-GB" sz="900" b="0" i="0" dirty="0">
                <a:effectLst/>
                <a:latin typeface="UICTFontTextStyleBody"/>
              </a:rPr>
              <a:t>, 2024) </a:t>
            </a:r>
            <a:r>
              <a:rPr lang="en-PT" sz="900" b="0" i="0" dirty="0">
                <a:effectLst/>
                <a:latin typeface="UICTFontTextStyleBody"/>
              </a:rPr>
              <a:t>.</a:t>
            </a:r>
            <a:endParaRPr lang="en-GB" sz="900" dirty="0">
              <a:effectLst/>
              <a:latin typeface=".AppleSystemUIFont"/>
            </a:endParaRPr>
          </a:p>
          <a:p>
            <a:r>
              <a:rPr lang="en-GB" sz="900" b="1" i="0" dirty="0">
                <a:effectLst/>
                <a:latin typeface="UICTFontTextStyleBody"/>
              </a:rPr>
              <a:t>Engagement in Risky </a:t>
            </a:r>
            <a:r>
              <a:rPr lang="en-GB" sz="900" b="1" i="0" dirty="0" err="1">
                <a:effectLst/>
                <a:latin typeface="UICTFontTextStyleBody"/>
              </a:rPr>
              <a:t>Behavio</a:t>
            </a:r>
            <a:r>
              <a:rPr lang="en-PT" sz="900" b="1" i="0" dirty="0">
                <a:effectLst/>
                <a:latin typeface="UICTFontTextStyleBody"/>
              </a:rPr>
              <a:t>urs</a:t>
            </a:r>
            <a:endParaRPr lang="en-GB" sz="900" b="1" dirty="0">
              <a:effectLst/>
              <a:latin typeface=".AppleSystemUIFont"/>
            </a:endParaRPr>
          </a:p>
          <a:p>
            <a:r>
              <a:rPr lang="en-GB" sz="900" b="0" i="0" dirty="0">
                <a:effectLst/>
                <a:latin typeface="UICTFontTextStyleBody"/>
              </a:rPr>
              <a:t> Increased likelihood of unprotected sex</a:t>
            </a:r>
            <a:r>
              <a:rPr lang="en-PT" sz="900" b="0" i="0" dirty="0">
                <a:effectLst/>
                <a:latin typeface="UICTFontTextStyleBody"/>
              </a:rPr>
              <a:t>  </a:t>
            </a:r>
            <a:r>
              <a:rPr lang="en-GB" sz="900" b="0" i="0" dirty="0">
                <a:effectLst/>
                <a:latin typeface="UICTFontTextStyleBody"/>
              </a:rPr>
              <a:t>(</a:t>
            </a:r>
            <a:r>
              <a:rPr lang="en-GB" sz="900" b="0" i="0" dirty="0" err="1">
                <a:effectLst/>
                <a:latin typeface="UICTFontTextStyleBody"/>
              </a:rPr>
              <a:t>Drinkaware</a:t>
            </a:r>
            <a:r>
              <a:rPr lang="en-GB" sz="900" b="0" i="0" dirty="0">
                <a:effectLst/>
                <a:latin typeface="UICTFontTextStyleBody"/>
              </a:rPr>
              <a:t>, 2023)</a:t>
            </a:r>
            <a:r>
              <a:rPr lang="en-PT" sz="900" b="0" i="0" dirty="0">
                <a:effectLst/>
                <a:latin typeface="UICTFontTextStyleBody"/>
              </a:rPr>
              <a:t>.</a:t>
            </a:r>
            <a:endParaRPr lang="en-GB" sz="900" dirty="0">
              <a:effectLst/>
              <a:latin typeface=".AppleSystemUIFont"/>
            </a:endParaRPr>
          </a:p>
          <a:p>
            <a:r>
              <a:rPr lang="en-GB" sz="900" b="0" i="0" dirty="0">
                <a:effectLst/>
                <a:latin typeface="UICTFontTextStyleBody"/>
              </a:rPr>
              <a:t> Potential health issues (STIs, unintended pregnancies)</a:t>
            </a:r>
            <a:r>
              <a:rPr lang="en-PT" sz="900" b="0" i="0" dirty="0">
                <a:effectLst/>
                <a:latin typeface="UICTFontTextStyleBody"/>
              </a:rPr>
              <a:t> </a:t>
            </a:r>
            <a:r>
              <a:rPr lang="en-GB" sz="900" b="0" i="0" dirty="0">
                <a:effectLst/>
                <a:latin typeface="UICTFontTextStyleBody"/>
              </a:rPr>
              <a:t>(</a:t>
            </a:r>
            <a:r>
              <a:rPr lang="en-GB" sz="900" b="0" i="0" dirty="0" err="1">
                <a:effectLst/>
                <a:latin typeface="UICTFontTextStyleBody"/>
              </a:rPr>
              <a:t>Drinkaware</a:t>
            </a:r>
            <a:r>
              <a:rPr lang="en-GB" sz="900" b="0" i="0" dirty="0">
                <a:effectLst/>
                <a:latin typeface="UICTFontTextStyleBody"/>
              </a:rPr>
              <a:t>, 2023)</a:t>
            </a:r>
            <a:r>
              <a:rPr lang="en-PT" sz="900" b="0" i="0" dirty="0">
                <a:effectLst/>
                <a:latin typeface="UICTFontTextStyleBody"/>
              </a:rPr>
              <a:t>.</a:t>
            </a:r>
            <a:endParaRPr lang="en-GB" sz="900" dirty="0">
              <a:effectLst/>
              <a:latin typeface=".AppleSystemUIFont"/>
            </a:endParaRPr>
          </a:p>
          <a:p>
            <a:r>
              <a:rPr lang="en-GB" sz="900" b="0" i="0" dirty="0">
                <a:effectLst/>
                <a:latin typeface="UICTFontTextStyleBody"/>
              </a:rPr>
              <a:t> Higher rates of drug use</a:t>
            </a:r>
            <a:r>
              <a:rPr lang="en-PT" sz="900" b="0" i="0" dirty="0">
                <a:effectLst/>
                <a:latin typeface="UICTFontTextStyleBody"/>
              </a:rPr>
              <a:t> </a:t>
            </a:r>
            <a:r>
              <a:rPr lang="en-GB" sz="900" b="0" i="0" dirty="0">
                <a:effectLst/>
                <a:latin typeface="UICTFontTextStyleBody"/>
              </a:rPr>
              <a:t>(</a:t>
            </a:r>
            <a:r>
              <a:rPr lang="en-GB" sz="900" b="0" i="0" dirty="0" err="1">
                <a:effectLst/>
                <a:latin typeface="UICTFontTextStyleBody"/>
              </a:rPr>
              <a:t>Drinkaware</a:t>
            </a:r>
            <a:r>
              <a:rPr lang="en-GB" sz="900" b="0" i="0" dirty="0">
                <a:effectLst/>
                <a:latin typeface="UICTFontTextStyleBody"/>
              </a:rPr>
              <a:t>, 2023)</a:t>
            </a:r>
            <a:r>
              <a:rPr lang="en-PT" sz="900" b="0" i="0" dirty="0">
                <a:effectLst/>
                <a:latin typeface="UICTFontTextStyleBody"/>
              </a:rPr>
              <a:t>.</a:t>
            </a:r>
            <a:endParaRPr lang="en-GB" sz="900" dirty="0">
              <a:effectLst/>
              <a:latin typeface=".AppleSystemUIFont"/>
            </a:endParaRPr>
          </a:p>
          <a:p>
            <a:r>
              <a:rPr lang="en-GB" sz="900" b="0" i="0" dirty="0">
                <a:effectLst/>
                <a:latin typeface="UICTFontTextStyleBody"/>
              </a:rPr>
              <a:t>  Substance abuse concern</a:t>
            </a:r>
            <a:r>
              <a:rPr lang="en-PT" sz="900" b="0" i="0" dirty="0">
                <a:effectLst/>
                <a:latin typeface="UICTFontTextStyleBody"/>
              </a:rPr>
              <a:t> </a:t>
            </a:r>
            <a:r>
              <a:rPr lang="en-GB" sz="900" b="0" i="0" dirty="0">
                <a:effectLst/>
                <a:latin typeface="UICTFontTextStyleBody"/>
              </a:rPr>
              <a:t>(</a:t>
            </a:r>
            <a:r>
              <a:rPr lang="en-GB" sz="900" b="0" i="0" dirty="0" err="1">
                <a:effectLst/>
                <a:latin typeface="UICTFontTextStyleBody"/>
              </a:rPr>
              <a:t>Drinkaware</a:t>
            </a:r>
            <a:r>
              <a:rPr lang="en-GB" sz="900" b="0" i="0" dirty="0">
                <a:effectLst/>
                <a:latin typeface="UICTFontTextStyleBody"/>
              </a:rPr>
              <a:t>, 2023)</a:t>
            </a:r>
            <a:r>
              <a:rPr lang="en-PT" sz="900" dirty="0">
                <a:latin typeface="UICTFontTextStyleBody"/>
              </a:rPr>
              <a:t>.</a:t>
            </a:r>
            <a:endParaRPr lang="en-GB" sz="900" dirty="0">
              <a:effectLst/>
              <a:latin typeface=".AppleSystemUIFont"/>
            </a:endParaRPr>
          </a:p>
          <a:p>
            <a:r>
              <a:rPr lang="en-GB" sz="900" b="1" i="0" dirty="0">
                <a:effectLst/>
                <a:latin typeface="UICTFontTextStyleBody"/>
              </a:rPr>
              <a:t>Impairment of Judgment</a:t>
            </a:r>
            <a:endParaRPr lang="en-GB" sz="900" b="1" dirty="0">
              <a:effectLst/>
              <a:latin typeface=".AppleSystemUIFont"/>
            </a:endParaRPr>
          </a:p>
          <a:p>
            <a:r>
              <a:rPr lang="en-GB" sz="900" b="0" i="0" dirty="0">
                <a:effectLst/>
                <a:latin typeface="UICTFontTextStyleBody"/>
              </a:rPr>
              <a:t>Consequences of poor decision-making</a:t>
            </a:r>
            <a:r>
              <a:rPr lang="en-PT" sz="900" b="0" i="0" dirty="0">
                <a:effectLst/>
                <a:latin typeface="UICTFontTextStyleBody"/>
              </a:rPr>
              <a:t>(</a:t>
            </a:r>
            <a:r>
              <a:rPr lang="en-GB" sz="900" dirty="0"/>
              <a:t>Scottish </a:t>
            </a:r>
            <a:r>
              <a:rPr lang="en-GB" sz="900" dirty="0" err="1"/>
              <a:t>Governmen</a:t>
            </a:r>
            <a:r>
              <a:rPr lang="en-PT" sz="900" dirty="0"/>
              <a:t>t, </a:t>
            </a:r>
            <a:r>
              <a:rPr lang="en-GB" sz="900" dirty="0"/>
              <a:t>2022)</a:t>
            </a:r>
            <a:r>
              <a:rPr lang="en-PT" sz="900" dirty="0"/>
              <a:t>.</a:t>
            </a:r>
            <a:endParaRPr lang="en-GB" sz="900" dirty="0">
              <a:effectLst/>
              <a:latin typeface=".AppleSystemUIFont"/>
            </a:endParaRPr>
          </a:p>
          <a:p>
            <a:r>
              <a:rPr lang="en-GB" sz="900" b="0" i="0" dirty="0">
                <a:effectLst/>
                <a:latin typeface="UICTFontTextStyleBody"/>
              </a:rPr>
              <a:t>Conflicts with peers and family</a:t>
            </a:r>
            <a:r>
              <a:rPr lang="en-PT" sz="900" b="0" i="0" dirty="0">
                <a:effectLst/>
                <a:latin typeface="UICTFontTextStyleBody"/>
              </a:rPr>
              <a:t> (</a:t>
            </a:r>
            <a:r>
              <a:rPr lang="en-GB" sz="900" dirty="0"/>
              <a:t>Scottish </a:t>
            </a:r>
            <a:r>
              <a:rPr lang="en-GB" sz="900" dirty="0" err="1"/>
              <a:t>Governmen</a:t>
            </a:r>
            <a:r>
              <a:rPr lang="en-PT" sz="900" dirty="0"/>
              <a:t>t, </a:t>
            </a:r>
            <a:r>
              <a:rPr lang="en-GB" sz="900" dirty="0"/>
              <a:t>2022)</a:t>
            </a:r>
            <a:r>
              <a:rPr lang="en-PT" sz="900" dirty="0"/>
              <a:t>.</a:t>
            </a:r>
            <a:endParaRPr lang="en-GB" sz="900" dirty="0">
              <a:effectLst/>
              <a:latin typeface=".AppleSystemUIFont"/>
            </a:endParaRPr>
          </a:p>
          <a:p>
            <a:r>
              <a:rPr lang="en-GB" sz="900" b="0" i="0" dirty="0">
                <a:effectLst/>
                <a:latin typeface="UICTFontTextStyleBody"/>
              </a:rPr>
              <a:t>Social isolation</a:t>
            </a:r>
            <a:r>
              <a:rPr lang="en-PT" sz="900" b="0" i="0" dirty="0">
                <a:effectLst/>
                <a:latin typeface="UICTFontTextStyleBody"/>
              </a:rPr>
              <a:t> </a:t>
            </a:r>
            <a:r>
              <a:rPr lang="en-GB" sz="900" b="0" i="0" dirty="0">
                <a:effectLst/>
                <a:latin typeface="UICTFontTextStyleBody"/>
              </a:rPr>
              <a:t> </a:t>
            </a:r>
            <a:r>
              <a:rPr lang="en-PT" sz="900" b="0" i="0" dirty="0">
                <a:effectLst/>
                <a:latin typeface="UICTFontTextStyleBody"/>
              </a:rPr>
              <a:t>(</a:t>
            </a:r>
            <a:r>
              <a:rPr lang="en-GB" sz="900" dirty="0"/>
              <a:t>Scottish </a:t>
            </a:r>
            <a:r>
              <a:rPr lang="en-GB" sz="900" dirty="0" err="1"/>
              <a:t>Governmen</a:t>
            </a:r>
            <a:r>
              <a:rPr lang="en-PT" sz="900" dirty="0"/>
              <a:t>t, </a:t>
            </a:r>
            <a:r>
              <a:rPr lang="en-GB" sz="900" dirty="0"/>
              <a:t>2022)</a:t>
            </a:r>
            <a:r>
              <a:rPr lang="en-PT" sz="900" dirty="0"/>
              <a:t>.</a:t>
            </a:r>
            <a:endParaRPr lang="en-GB" sz="900" dirty="0">
              <a:effectLst/>
              <a:latin typeface=".AppleSystemUIFont"/>
            </a:endParaRPr>
          </a:p>
          <a:p>
            <a:r>
              <a:rPr lang="en-GB" sz="900" b="1" i="0" dirty="0">
                <a:effectLst/>
                <a:latin typeface="UICTFontTextStyleBody"/>
              </a:rPr>
              <a:t>Social Consequences</a:t>
            </a:r>
            <a:endParaRPr lang="en-GB" sz="900" b="1" dirty="0">
              <a:effectLst/>
              <a:latin typeface=".AppleSystemUIFont"/>
            </a:endParaRPr>
          </a:p>
          <a:p>
            <a:r>
              <a:rPr lang="en-GB" sz="900" b="0" i="0" dirty="0">
                <a:effectLst/>
                <a:latin typeface="UICTFontTextStyleBody"/>
              </a:rPr>
              <a:t> Instances of bullying and aggression</a:t>
            </a:r>
            <a:r>
              <a:rPr lang="en-PT" sz="900" b="0" i="0" dirty="0">
                <a:effectLst/>
                <a:latin typeface="UICTFontTextStyleBody"/>
              </a:rPr>
              <a:t> </a:t>
            </a:r>
            <a:r>
              <a:rPr lang="en-GB" sz="900" b="0" i="0" u="none" strike="noStrike" dirty="0">
                <a:solidFill>
                  <a:srgbClr val="2C3E50"/>
                </a:solidFill>
                <a:effectLst/>
                <a:latin typeface="Roboto" panose="02000000000000000000" pitchFamily="2" charset="0"/>
              </a:rPr>
              <a:t>(England, 2016)</a:t>
            </a:r>
            <a:r>
              <a:rPr lang="en-PT" sz="900" b="0" i="0" u="none" strike="noStrike" dirty="0">
                <a:solidFill>
                  <a:srgbClr val="2C3E50"/>
                </a:solidFill>
                <a:effectLst/>
                <a:latin typeface="Roboto" panose="02000000000000000000" pitchFamily="2" charset="0"/>
              </a:rPr>
              <a:t>.</a:t>
            </a:r>
            <a:endParaRPr lang="en-GB" sz="900" dirty="0">
              <a:effectLst/>
              <a:latin typeface=".AppleSystemUIFont"/>
            </a:endParaRPr>
          </a:p>
          <a:p>
            <a:r>
              <a:rPr lang="en-GB" sz="900" b="0" i="0" dirty="0">
                <a:effectLst/>
                <a:latin typeface="UICTFontTextStyleBody"/>
              </a:rPr>
              <a:t> Legal issues arising from alcohol-related activities</a:t>
            </a:r>
            <a:r>
              <a:rPr lang="en-PT" sz="900" b="0" i="0" dirty="0">
                <a:effectLst/>
                <a:latin typeface="UICTFontTextStyleBody"/>
              </a:rPr>
              <a:t> </a:t>
            </a:r>
            <a:r>
              <a:rPr lang="en-GB" sz="900" b="0" i="0" u="none" strike="noStrike" dirty="0">
                <a:solidFill>
                  <a:srgbClr val="2C3E50"/>
                </a:solidFill>
                <a:effectLst/>
                <a:latin typeface="Roboto" panose="02000000000000000000" pitchFamily="2" charset="0"/>
              </a:rPr>
              <a:t>(England, 2016)</a:t>
            </a:r>
            <a:r>
              <a:rPr lang="en-PT" sz="900" b="0" i="0" u="none" strike="noStrike" dirty="0">
                <a:solidFill>
                  <a:srgbClr val="2C3E50"/>
                </a:solidFill>
                <a:effectLst/>
                <a:latin typeface="Roboto" panose="02000000000000000000" pitchFamily="2" charset="0"/>
              </a:rPr>
              <a:t>.</a:t>
            </a:r>
            <a:endParaRPr lang="en-GB" sz="900" dirty="0">
              <a:effectLst/>
              <a:latin typeface=".AppleSystemUIFont"/>
            </a:endParaRPr>
          </a:p>
          <a:p>
            <a:r>
              <a:rPr lang="en-GB" sz="900" b="0" i="0" dirty="0">
                <a:effectLst/>
                <a:latin typeface="UICTFontTextStyleBody"/>
              </a:rPr>
              <a:t> Underage drinking penalties</a:t>
            </a:r>
            <a:r>
              <a:rPr lang="en-PT" sz="900" b="0" i="0" dirty="0">
                <a:effectLst/>
                <a:latin typeface="UICTFontTextStyleBody"/>
              </a:rPr>
              <a:t> </a:t>
            </a:r>
            <a:r>
              <a:rPr lang="en-GB" sz="900" b="0" i="0" u="none" strike="noStrike" dirty="0">
                <a:solidFill>
                  <a:srgbClr val="2C3E50"/>
                </a:solidFill>
                <a:effectLst/>
                <a:latin typeface="Roboto" panose="02000000000000000000" pitchFamily="2" charset="0"/>
              </a:rPr>
              <a:t>(England, 2016)</a:t>
            </a:r>
            <a:r>
              <a:rPr lang="en-PT" sz="900" b="0" i="0" u="none" strike="noStrike" dirty="0">
                <a:solidFill>
                  <a:srgbClr val="2C3E50"/>
                </a:solidFill>
                <a:effectLst/>
                <a:latin typeface="Roboto" panose="02000000000000000000" pitchFamily="2" charset="0"/>
              </a:rPr>
              <a:t>.</a:t>
            </a:r>
            <a:endParaRPr lang="en-GB" sz="900" dirty="0">
              <a:effectLst/>
              <a:latin typeface=".AppleSystemUIFont"/>
            </a:endParaRPr>
          </a:p>
          <a:p>
            <a:r>
              <a:rPr lang="en-GB" sz="900" b="0" i="0" dirty="0">
                <a:effectLst/>
                <a:latin typeface="UICTFontTextStyleBody"/>
              </a:rPr>
              <a:t>  Potential for criminal </a:t>
            </a:r>
            <a:r>
              <a:rPr lang="en-GB" sz="900" b="0" i="0" dirty="0" err="1">
                <a:effectLst/>
                <a:latin typeface="UICTFontTextStyleBody"/>
              </a:rPr>
              <a:t>behavio</a:t>
            </a:r>
            <a:r>
              <a:rPr lang="en-PT" sz="900" b="0" i="0" dirty="0">
                <a:effectLst/>
                <a:latin typeface="UICTFontTextStyleBody"/>
              </a:rPr>
              <a:t>ur  (</a:t>
            </a:r>
            <a:r>
              <a:rPr lang="en-GB" sz="900" b="0" i="0" u="none" strike="noStrike" dirty="0">
                <a:solidFill>
                  <a:srgbClr val="2C3E50"/>
                </a:solidFill>
                <a:effectLst/>
                <a:latin typeface="Roboto" panose="02000000000000000000" pitchFamily="2" charset="0"/>
              </a:rPr>
              <a:t>England, 2016</a:t>
            </a:r>
            <a:r>
              <a:rPr lang="en-PT" sz="900" b="0" i="0" u="none" strike="noStrike" dirty="0">
                <a:solidFill>
                  <a:srgbClr val="2C3E50"/>
                </a:solidFill>
                <a:effectLst/>
                <a:latin typeface="Roboto" panose="02000000000000000000" pitchFamily="2" charset="0"/>
              </a:rPr>
              <a:t>.</a:t>
            </a:r>
            <a:r>
              <a:rPr lang="en-GB" sz="900" b="0" i="0" u="none" strike="noStrike" dirty="0">
                <a:solidFill>
                  <a:srgbClr val="2C3E50"/>
                </a:solidFill>
                <a:effectLst/>
                <a:latin typeface="Roboto" panose="02000000000000000000" pitchFamily="2" charset="0"/>
              </a:rPr>
              <a:t>)</a:t>
            </a:r>
            <a:endParaRPr lang="en-PT" sz="900" dirty="0"/>
          </a:p>
        </p:txBody>
      </p:sp>
      <p:pic>
        <p:nvPicPr>
          <p:cNvPr id="6" name="Picture 5">
            <a:extLst>
              <a:ext uri="{FF2B5EF4-FFF2-40B4-BE49-F238E27FC236}">
                <a16:creationId xmlns:a16="http://schemas.microsoft.com/office/drawing/2014/main" id="{02F51C4A-71CF-3FEF-21D0-49E4AEB5DC1E}"/>
              </a:ext>
            </a:extLst>
          </p:cNvPr>
          <p:cNvPicPr>
            <a:picLocks noChangeAspect="1"/>
          </p:cNvPicPr>
          <p:nvPr/>
        </p:nvPicPr>
        <p:blipFill>
          <a:blip r:embed="rId2"/>
          <a:srcRect l="8604" r="45509"/>
          <a:stretch>
            <a:fillRect/>
          </a:stretch>
        </p:blipFill>
        <p:spPr>
          <a:xfrm>
            <a:off x="8109502" y="10"/>
            <a:ext cx="4082498" cy="6857990"/>
          </a:xfrm>
          <a:prstGeom prst="rect">
            <a:avLst/>
          </a:prstGeom>
        </p:spPr>
      </p:pic>
      <p:sp>
        <p:nvSpPr>
          <p:cNvPr id="8" name="TextBox 7">
            <a:extLst>
              <a:ext uri="{FF2B5EF4-FFF2-40B4-BE49-F238E27FC236}">
                <a16:creationId xmlns:a16="http://schemas.microsoft.com/office/drawing/2014/main" id="{EAB62FB9-3CB9-B7FA-3044-E62B71A77D32}"/>
              </a:ext>
            </a:extLst>
          </p:cNvPr>
          <p:cNvSpPr txBox="1"/>
          <p:nvPr/>
        </p:nvSpPr>
        <p:spPr>
          <a:xfrm>
            <a:off x="8109492" y="6398679"/>
            <a:ext cx="1873730" cy="369332"/>
          </a:xfrm>
          <a:prstGeom prst="rect">
            <a:avLst/>
          </a:prstGeom>
          <a:noFill/>
        </p:spPr>
        <p:txBody>
          <a:bodyPr wrap="square">
            <a:spAutoFit/>
          </a:bodyPr>
          <a:lstStyle/>
          <a:p>
            <a:r>
              <a:rPr lang="en-GB" b="0" i="0" u="none" strike="noStrike">
                <a:solidFill>
                  <a:srgbClr val="2C3E50"/>
                </a:solidFill>
                <a:effectLst/>
                <a:latin typeface="Roboto" panose="02000000000000000000" pitchFamily="2" charset="0"/>
              </a:rPr>
              <a:t>(Talk, 2019)</a:t>
            </a:r>
            <a:endParaRPr lang="en-PT"/>
          </a:p>
        </p:txBody>
      </p:sp>
    </p:spTree>
    <p:extLst>
      <p:ext uri="{BB962C8B-B14F-4D97-AF65-F5344CB8AC3E}">
        <p14:creationId xmlns:p14="http://schemas.microsoft.com/office/powerpoint/2010/main" val="16046987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F4F2FC05-7D27-410F-BDA9-ADF483136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9080D120-BD54-46E1-BA37-82F5E8089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3" y="633619"/>
            <a:ext cx="5457817"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56551CC-A8CA-989F-F34A-148A605B12E2}"/>
              </a:ext>
            </a:extLst>
          </p:cNvPr>
          <p:cNvSpPr>
            <a:spLocks noGrp="1"/>
          </p:cNvSpPr>
          <p:nvPr>
            <p:ph type="title"/>
          </p:nvPr>
        </p:nvSpPr>
        <p:spPr>
          <a:xfrm>
            <a:off x="838198" y="978408"/>
            <a:ext cx="4607052" cy="1106424"/>
          </a:xfrm>
        </p:spPr>
        <p:txBody>
          <a:bodyPr>
            <a:normAutofit/>
          </a:bodyPr>
          <a:lstStyle/>
          <a:p>
            <a:r>
              <a:rPr lang="en-GB" sz="2900"/>
              <a:t>National Guidelines and Statistics</a:t>
            </a:r>
            <a:endParaRPr lang="en-US"/>
          </a:p>
        </p:txBody>
      </p:sp>
      <p:sp>
        <p:nvSpPr>
          <p:cNvPr id="24" name="Rectangle 23">
            <a:extLst>
              <a:ext uri="{FF2B5EF4-FFF2-40B4-BE49-F238E27FC236}">
                <a16:creationId xmlns:a16="http://schemas.microsoft.com/office/drawing/2014/main" id="{81D83946-74FA-498A-AC80-9926F041B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5"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5" name="Rectangle 24">
            <a:extLst>
              <a:ext uri="{FF2B5EF4-FFF2-40B4-BE49-F238E27FC236}">
                <a16:creationId xmlns:a16="http://schemas.microsoft.com/office/drawing/2014/main" id="{5060D983-8B52-443A-8183-2A1DE0561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6" y="2185416"/>
            <a:ext cx="4446484"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Content Placeholder 8">
            <a:extLst>
              <a:ext uri="{FF2B5EF4-FFF2-40B4-BE49-F238E27FC236}">
                <a16:creationId xmlns:a16="http://schemas.microsoft.com/office/drawing/2014/main" id="{7981D406-F789-E08A-5647-92CC4765E757}"/>
              </a:ext>
            </a:extLst>
          </p:cNvPr>
          <p:cNvSpPr>
            <a:spLocks noGrp="1"/>
          </p:cNvSpPr>
          <p:nvPr>
            <p:ph idx="1"/>
          </p:nvPr>
        </p:nvSpPr>
        <p:spPr>
          <a:xfrm>
            <a:off x="841246" y="2368296"/>
            <a:ext cx="4607052" cy="3502152"/>
          </a:xfrm>
        </p:spPr>
        <p:txBody>
          <a:bodyPr vert="horz" lIns="91440" tIns="45720" rIns="91440" bIns="45720" rtlCol="0" anchor="t">
            <a:normAutofit/>
          </a:bodyPr>
          <a:lstStyle/>
          <a:p>
            <a:r>
              <a:rPr lang="en-US" sz="1200" dirty="0"/>
              <a:t>Individuals in this age group abstain from alcohol entirely, as research indicates that even small amounts can adversely affect brain development, increase the likelihood of developing substance use disorders, and lead to detrimental social and academic consequences (Messina, 2018). </a:t>
            </a:r>
          </a:p>
        </p:txBody>
      </p:sp>
      <p:pic>
        <p:nvPicPr>
          <p:cNvPr id="4" name="Content Placeholder 3" descr="A graph of alcohol in past 12 months&#10;&#10;AI-generated content may be incorrect.">
            <a:extLst>
              <a:ext uri="{FF2B5EF4-FFF2-40B4-BE49-F238E27FC236}">
                <a16:creationId xmlns:a16="http://schemas.microsoft.com/office/drawing/2014/main" id="{1202FFF9-613F-A184-AF40-807D06015D41}"/>
              </a:ext>
            </a:extLst>
          </p:cNvPr>
          <p:cNvPicPr>
            <a:picLocks noChangeAspect="1"/>
          </p:cNvPicPr>
          <p:nvPr/>
        </p:nvPicPr>
        <p:blipFill>
          <a:blip r:embed="rId2"/>
          <a:srcRect t="160" r="3" b="3"/>
          <a:stretch>
            <a:fillRect/>
          </a:stretch>
        </p:blipFill>
        <p:spPr>
          <a:xfrm>
            <a:off x="6324599" y="10"/>
            <a:ext cx="5457817" cy="3337549"/>
          </a:xfrm>
          <a:prstGeom prst="rect">
            <a:avLst/>
          </a:prstGeom>
        </p:spPr>
      </p:pic>
      <p:pic>
        <p:nvPicPr>
          <p:cNvPr id="5" name="Picture 4" descr="A diagram of a brain&#10;&#10;AI-generated content may be incorrect.">
            <a:extLst>
              <a:ext uri="{FF2B5EF4-FFF2-40B4-BE49-F238E27FC236}">
                <a16:creationId xmlns:a16="http://schemas.microsoft.com/office/drawing/2014/main" id="{8A4A7630-72B4-C511-6324-A85C700CCA7E}"/>
              </a:ext>
            </a:extLst>
          </p:cNvPr>
          <p:cNvPicPr>
            <a:picLocks noChangeAspect="1"/>
          </p:cNvPicPr>
          <p:nvPr/>
        </p:nvPicPr>
        <p:blipFill>
          <a:blip r:embed="rId3"/>
          <a:srcRect r="3" b="163"/>
          <a:stretch>
            <a:fillRect/>
          </a:stretch>
        </p:blipFill>
        <p:spPr>
          <a:xfrm>
            <a:off x="6324590" y="3520439"/>
            <a:ext cx="5457817" cy="3337561"/>
          </a:xfrm>
          <a:prstGeom prst="rect">
            <a:avLst/>
          </a:prstGeom>
        </p:spPr>
      </p:pic>
      <p:sp>
        <p:nvSpPr>
          <p:cNvPr id="6" name="TextBox 5">
            <a:extLst>
              <a:ext uri="{FF2B5EF4-FFF2-40B4-BE49-F238E27FC236}">
                <a16:creationId xmlns:a16="http://schemas.microsoft.com/office/drawing/2014/main" id="{20365083-25FB-654A-D050-1FED58EFB8E3}"/>
              </a:ext>
            </a:extLst>
          </p:cNvPr>
          <p:cNvSpPr txBox="1"/>
          <p:nvPr/>
        </p:nvSpPr>
        <p:spPr>
          <a:xfrm>
            <a:off x="6872028" y="275341"/>
            <a:ext cx="2632975" cy="723275"/>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a:t>(Jones and Waite, 2013)</a:t>
            </a:r>
          </a:p>
          <a:p>
            <a:pPr algn="ctr">
              <a:spcAft>
                <a:spcPts val="600"/>
              </a:spcAft>
            </a:pPr>
            <a:endParaRPr lang="en-GB"/>
          </a:p>
        </p:txBody>
      </p:sp>
      <p:sp>
        <p:nvSpPr>
          <p:cNvPr id="7" name="TextBox 6">
            <a:extLst>
              <a:ext uri="{FF2B5EF4-FFF2-40B4-BE49-F238E27FC236}">
                <a16:creationId xmlns:a16="http://schemas.microsoft.com/office/drawing/2014/main" id="{8D7537D8-CAF3-0BF1-E3B9-04D7DA55A538}"/>
              </a:ext>
            </a:extLst>
          </p:cNvPr>
          <p:cNvSpPr txBox="1"/>
          <p:nvPr/>
        </p:nvSpPr>
        <p:spPr>
          <a:xfrm>
            <a:off x="6641757" y="6312243"/>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solidFill>
                  <a:srgbClr val="2C3E50"/>
                </a:solidFill>
                <a:latin typeface="Roboto"/>
              </a:rPr>
              <a:t>(sladuke, 2023)</a:t>
            </a:r>
            <a:endParaRPr lang="en-GB"/>
          </a:p>
          <a:p>
            <a:pPr algn="ctr"/>
            <a:endParaRPr lang="en-GB"/>
          </a:p>
        </p:txBody>
      </p:sp>
    </p:spTree>
    <p:extLst>
      <p:ext uri="{BB962C8B-B14F-4D97-AF65-F5344CB8AC3E}">
        <p14:creationId xmlns:p14="http://schemas.microsoft.com/office/powerpoint/2010/main" val="11441520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Title 1">
            <a:extLst>
              <a:ext uri="{FF2B5EF4-FFF2-40B4-BE49-F238E27FC236}">
                <a16:creationId xmlns:a16="http://schemas.microsoft.com/office/drawing/2014/main" id="{3717971B-62DC-6BA4-61A5-DDD27D012A4A}"/>
              </a:ext>
            </a:extLst>
          </p:cNvPr>
          <p:cNvSpPr>
            <a:spLocks noGrp="1"/>
          </p:cNvSpPr>
          <p:nvPr>
            <p:ph type="title"/>
          </p:nvPr>
        </p:nvSpPr>
        <p:spPr>
          <a:xfrm>
            <a:off x="630936" y="640080"/>
            <a:ext cx="4818888" cy="1481328"/>
          </a:xfrm>
        </p:spPr>
        <p:txBody>
          <a:bodyPr anchor="b">
            <a:normAutofit fontScale="90000"/>
          </a:bodyPr>
          <a:lstStyle/>
          <a:p>
            <a:r>
              <a:rPr lang="en-GB" sz="5400"/>
              <a:t>Short-term Consequences Day Life </a:t>
            </a:r>
            <a:endParaRPr lang="en-US"/>
          </a:p>
        </p:txBody>
      </p:sp>
      <p:sp>
        <p:nvSpPr>
          <p:cNvPr id="35"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Content Placeholder 7">
            <a:extLst>
              <a:ext uri="{FF2B5EF4-FFF2-40B4-BE49-F238E27FC236}">
                <a16:creationId xmlns:a16="http://schemas.microsoft.com/office/drawing/2014/main" id="{E23DC6C9-5550-5EA7-9992-12A9EE55EB0B}"/>
              </a:ext>
            </a:extLst>
          </p:cNvPr>
          <p:cNvSpPr>
            <a:spLocks noGrp="1"/>
          </p:cNvSpPr>
          <p:nvPr>
            <p:ph idx="1"/>
          </p:nvPr>
        </p:nvSpPr>
        <p:spPr>
          <a:xfrm>
            <a:off x="630936" y="2660904"/>
            <a:ext cx="4818888" cy="3547872"/>
          </a:xfrm>
        </p:spPr>
        <p:txBody>
          <a:bodyPr anchor="t">
            <a:normAutofit/>
          </a:bodyPr>
          <a:lstStyle/>
          <a:p>
            <a:r>
              <a:rPr lang="en-GB" sz="1200" b="0" i="0" dirty="0">
                <a:effectLst/>
                <a:latin typeface="UICTFontTextStyleBody"/>
              </a:rPr>
              <a:t>Impaired judgment (OECD, 2025).</a:t>
            </a:r>
            <a:endParaRPr lang="en-GB" sz="1200" dirty="0">
              <a:effectLst/>
              <a:latin typeface=".AppleSystemUIFont"/>
            </a:endParaRPr>
          </a:p>
          <a:p>
            <a:r>
              <a:rPr lang="en-GB" sz="1200" b="0" i="0" dirty="0">
                <a:effectLst/>
                <a:latin typeface="UICTFontTextStyleBody"/>
              </a:rPr>
              <a:t>﻿﻿Reduced inhibitions (OECD, 2025).</a:t>
            </a:r>
            <a:endParaRPr lang="en-GB" sz="1200" dirty="0">
              <a:effectLst/>
              <a:latin typeface=".AppleSystemUIFont"/>
            </a:endParaRPr>
          </a:p>
          <a:p>
            <a:r>
              <a:rPr lang="en-GB" sz="1200" b="0" i="0" dirty="0">
                <a:effectLst/>
                <a:latin typeface="UICTFontTextStyleBody"/>
              </a:rPr>
              <a:t>﻿﻿Slurred speech</a:t>
            </a:r>
            <a:endParaRPr lang="en-GB" sz="1200" dirty="0">
              <a:effectLst/>
              <a:latin typeface=".AppleSystemUIFont"/>
            </a:endParaRPr>
          </a:p>
          <a:p>
            <a:r>
              <a:rPr lang="en-GB" sz="1200" b="0" i="0" dirty="0">
                <a:effectLst/>
                <a:latin typeface="UICTFontTextStyleBody"/>
              </a:rPr>
              <a:t>﻿﻿Unstable emotions Messina, 2018). </a:t>
            </a:r>
            <a:endParaRPr lang="en-GB" sz="1200" dirty="0">
              <a:effectLst/>
              <a:latin typeface=".AppleSystemUIFont"/>
            </a:endParaRPr>
          </a:p>
          <a:p>
            <a:r>
              <a:rPr lang="en-GB" sz="1200" b="0" i="0" dirty="0">
                <a:effectLst/>
                <a:latin typeface="UICTFontTextStyleBody"/>
              </a:rPr>
              <a:t>﻿﻿Nausea and vomiting (Messina, 2018). </a:t>
            </a:r>
            <a:endParaRPr lang="en-GB" sz="1200" dirty="0">
              <a:effectLst/>
              <a:latin typeface=".AppleSystemUIFont"/>
            </a:endParaRPr>
          </a:p>
          <a:p>
            <a:r>
              <a:rPr lang="en-GB" sz="1200" b="0" i="0" dirty="0">
                <a:effectLst/>
                <a:latin typeface="UICTFontTextStyleBody"/>
              </a:rPr>
              <a:t>﻿﻿Drowsiness (Marshall, E.J., 2014)</a:t>
            </a:r>
            <a:r>
              <a:rPr lang="en-PT" sz="1200" b="0" i="0" dirty="0">
                <a:effectLst/>
                <a:latin typeface="UICTFontTextStyleBody"/>
              </a:rPr>
              <a:t>.</a:t>
            </a:r>
            <a:endParaRPr lang="en-GB" sz="1200" dirty="0">
              <a:effectLst/>
              <a:latin typeface=".AppleSystemUIFont"/>
            </a:endParaRPr>
          </a:p>
          <a:p>
            <a:r>
              <a:rPr lang="en-GB" sz="1200" b="0" i="0" dirty="0">
                <a:effectLst/>
                <a:latin typeface="UICTFontTextStyleBody"/>
              </a:rPr>
              <a:t>﻿﻿Difficulty breathing (Marshall, E.J., 2014).</a:t>
            </a:r>
            <a:endParaRPr lang="en-GB" sz="1200" dirty="0">
              <a:effectLst/>
              <a:latin typeface=".AppleSystemUIFont"/>
            </a:endParaRPr>
          </a:p>
          <a:p>
            <a:r>
              <a:rPr lang="en-GB" sz="1200" b="0" i="0" dirty="0">
                <a:effectLst/>
                <a:latin typeface="UICTFontTextStyleBody"/>
              </a:rPr>
              <a:t>﻿﻿Memory loss (Marshall, E.J., 2014).</a:t>
            </a:r>
            <a:endParaRPr lang="en-GB" sz="1200" dirty="0">
              <a:effectLst/>
              <a:latin typeface=".AppleSystemUIFont"/>
            </a:endParaRPr>
          </a:p>
          <a:p>
            <a:r>
              <a:rPr lang="en-GB" sz="1200" b="0" i="0" dirty="0">
                <a:effectLst/>
                <a:latin typeface="UICTFontTextStyleBody"/>
              </a:rPr>
              <a:t>﻿﻿Loss of bladder control (Marshall, E.J., 2014).                                         </a:t>
            </a:r>
            <a:endParaRPr lang="en-GB" sz="1200" dirty="0">
              <a:effectLst/>
              <a:latin typeface=".AppleSystemUIFont"/>
            </a:endParaRPr>
          </a:p>
          <a:p>
            <a:endParaRPr lang="en-US" sz="2200" dirty="0"/>
          </a:p>
        </p:txBody>
      </p:sp>
      <p:pic>
        <p:nvPicPr>
          <p:cNvPr id="4" name="Content Placeholder 3" descr="Effects Of Alcohol On The Body: Short and Long Term Reactions">
            <a:extLst>
              <a:ext uri="{FF2B5EF4-FFF2-40B4-BE49-F238E27FC236}">
                <a16:creationId xmlns:a16="http://schemas.microsoft.com/office/drawing/2014/main" id="{91278E89-3E8C-3F3F-3CED-D9B22CF33F00}"/>
              </a:ext>
            </a:extLst>
          </p:cNvPr>
          <p:cNvPicPr>
            <a:picLocks noChangeAspect="1"/>
          </p:cNvPicPr>
          <p:nvPr/>
        </p:nvPicPr>
        <p:blipFill>
          <a:blip r:embed="rId2"/>
          <a:srcRect l="1765" r="-1332" b="224"/>
          <a:stretch>
            <a:fillRect/>
          </a:stretch>
        </p:blipFill>
        <p:spPr>
          <a:xfrm>
            <a:off x="6096610" y="970281"/>
            <a:ext cx="6082164" cy="4906414"/>
          </a:xfrm>
          <a:prstGeom prst="rect">
            <a:avLst/>
          </a:prstGeom>
        </p:spPr>
      </p:pic>
      <p:sp>
        <p:nvSpPr>
          <p:cNvPr id="5" name="TextBox 4">
            <a:extLst>
              <a:ext uri="{FF2B5EF4-FFF2-40B4-BE49-F238E27FC236}">
                <a16:creationId xmlns:a16="http://schemas.microsoft.com/office/drawing/2014/main" id="{1A4DB9DB-BC62-B32F-D7AE-EA46921BC9A1}"/>
              </a:ext>
            </a:extLst>
          </p:cNvPr>
          <p:cNvSpPr txBox="1"/>
          <p:nvPr/>
        </p:nvSpPr>
        <p:spPr>
          <a:xfrm>
            <a:off x="7825946" y="5436973"/>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aseline="0">
                <a:solidFill>
                  <a:srgbClr val="2C3E50"/>
                </a:solidFill>
                <a:latin typeface="Roboto"/>
              </a:rPr>
              <a:t>(Messina, 2018)</a:t>
            </a:r>
            <a:endParaRPr lang="en-GB"/>
          </a:p>
          <a:p>
            <a:pPr algn="ctr"/>
            <a:endParaRPr lang="en-GB"/>
          </a:p>
        </p:txBody>
      </p:sp>
    </p:spTree>
    <p:extLst>
      <p:ext uri="{BB962C8B-B14F-4D97-AF65-F5344CB8AC3E}">
        <p14:creationId xmlns:p14="http://schemas.microsoft.com/office/powerpoint/2010/main" val="33533024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96B2E8-86D9-6360-6858-DC964EE23A2A}"/>
              </a:ext>
            </a:extLst>
          </p:cNvPr>
          <p:cNvSpPr>
            <a:spLocks noGrp="1"/>
          </p:cNvSpPr>
          <p:nvPr>
            <p:ph type="title"/>
          </p:nvPr>
        </p:nvSpPr>
        <p:spPr>
          <a:xfrm>
            <a:off x="640080" y="325369"/>
            <a:ext cx="4368602" cy="1956841"/>
          </a:xfrm>
        </p:spPr>
        <p:txBody>
          <a:bodyPr anchor="b">
            <a:normAutofit fontScale="90000"/>
          </a:bodyPr>
          <a:lstStyle/>
          <a:p>
            <a:r>
              <a:rPr lang="en-GB" sz="5400"/>
              <a:t>Long-term Consequences Future  </a:t>
            </a:r>
            <a:endParaRPr lang="en-US"/>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A84440FD-F890-DC07-E6EF-26B27052761D}"/>
              </a:ext>
            </a:extLst>
          </p:cNvPr>
          <p:cNvSpPr>
            <a:spLocks noGrp="1"/>
          </p:cNvSpPr>
          <p:nvPr>
            <p:ph idx="1"/>
          </p:nvPr>
        </p:nvSpPr>
        <p:spPr>
          <a:xfrm>
            <a:off x="271476" y="2586994"/>
            <a:ext cx="4768751" cy="4092965"/>
          </a:xfrm>
        </p:spPr>
        <p:txBody>
          <a:bodyPr vert="horz" lIns="91440" tIns="45720" rIns="91440" bIns="45720" rtlCol="0" anchor="t">
            <a:noAutofit/>
          </a:bodyPr>
          <a:lstStyle/>
          <a:p>
            <a:r>
              <a:rPr lang="en-US" sz="1200" dirty="0">
                <a:latin typeface="+mj-lt"/>
              </a:rPr>
              <a:t>Damage to nearly everybody system</a:t>
            </a:r>
            <a:r>
              <a:rPr lang="en-PT" sz="1200" dirty="0">
                <a:latin typeface="+mj-lt"/>
              </a:rPr>
              <a:t> </a:t>
            </a:r>
            <a:r>
              <a:rPr lang="en-GB" sz="1200" b="0" i="0" dirty="0">
                <a:effectLst/>
                <a:latin typeface="+mj-lt"/>
              </a:rPr>
              <a:t>(Public Health England, 2016</a:t>
            </a:r>
            <a:r>
              <a:rPr lang="en-PT" sz="1200" b="0" i="0" dirty="0">
                <a:effectLst/>
                <a:latin typeface="+mj-lt"/>
              </a:rPr>
              <a:t>).</a:t>
            </a:r>
            <a:endParaRPr lang="en-US" sz="1200" dirty="0">
              <a:latin typeface="+mj-lt"/>
            </a:endParaRPr>
          </a:p>
          <a:p>
            <a:r>
              <a:rPr lang="en-US" sz="1200" dirty="0">
                <a:latin typeface="+mj-lt"/>
              </a:rPr>
              <a:t>﻿﻿Damage to brain cells and a reduction in brain size</a:t>
            </a:r>
            <a:r>
              <a:rPr lang="en-PT" sz="1200" dirty="0">
                <a:latin typeface="+mj-lt"/>
              </a:rPr>
              <a:t> </a:t>
            </a:r>
            <a:r>
              <a:rPr lang="en-GB" sz="1200" b="0" i="0" dirty="0">
                <a:effectLst/>
                <a:latin typeface="+mj-lt"/>
              </a:rPr>
              <a:t>(Public Health England, 2016</a:t>
            </a:r>
            <a:r>
              <a:rPr lang="en-PT" sz="1200" b="0" i="0" dirty="0">
                <a:effectLst/>
                <a:latin typeface="+mj-lt"/>
              </a:rPr>
              <a:t>)</a:t>
            </a:r>
            <a:endParaRPr lang="en-US" sz="1200" dirty="0">
              <a:latin typeface="+mj-lt"/>
            </a:endParaRPr>
          </a:p>
          <a:p>
            <a:r>
              <a:rPr lang="en-US" sz="1200" dirty="0">
                <a:latin typeface="+mj-lt"/>
              </a:rPr>
              <a:t>﻿﻿Increased blood pressure</a:t>
            </a:r>
            <a:r>
              <a:rPr lang="en-PT" sz="1200" dirty="0">
                <a:latin typeface="+mj-lt"/>
              </a:rPr>
              <a:t> </a:t>
            </a:r>
            <a:r>
              <a:rPr lang="en-GB" sz="1200" b="0" i="0" dirty="0">
                <a:effectLst/>
                <a:latin typeface="+mj-lt"/>
              </a:rPr>
              <a:t>(Public Health England, 2016</a:t>
            </a:r>
            <a:r>
              <a:rPr lang="en-PT" sz="1200" b="0" i="0" dirty="0">
                <a:effectLst/>
                <a:latin typeface="+mj-lt"/>
              </a:rPr>
              <a:t>)</a:t>
            </a:r>
            <a:endParaRPr lang="en-US" sz="1200" dirty="0">
              <a:latin typeface="+mj-lt"/>
            </a:endParaRPr>
          </a:p>
          <a:p>
            <a:r>
              <a:rPr lang="en-US" sz="1200" dirty="0">
                <a:latin typeface="+mj-lt"/>
              </a:rPr>
              <a:t>﻿﻿Increased risk of heart attack or stroke.</a:t>
            </a:r>
          </a:p>
          <a:p>
            <a:r>
              <a:rPr lang="en-US" sz="1200" dirty="0">
                <a:latin typeface="+mj-lt"/>
              </a:rPr>
              <a:t>﻿﻿Buildup of fat cells in the liver, which can lead to cell death (cirrhosis).</a:t>
            </a:r>
          </a:p>
          <a:p>
            <a:r>
              <a:rPr lang="en-US" sz="1200" dirty="0">
                <a:latin typeface="+mj-lt"/>
              </a:rPr>
              <a:t>﻿﻿Damage to the lining of the stomach, which can result in ulcers and stomach cancer</a:t>
            </a:r>
            <a:r>
              <a:rPr lang="en-PT" sz="1200" dirty="0">
                <a:latin typeface="+mj-lt"/>
              </a:rPr>
              <a:t> (</a:t>
            </a:r>
            <a:r>
              <a:rPr lang="en-GB" sz="1200" b="0" i="0" dirty="0">
                <a:effectLst/>
                <a:latin typeface="+mj-lt"/>
              </a:rPr>
              <a:t>McCambridge, J., </a:t>
            </a:r>
            <a:r>
              <a:rPr lang="en-GB" sz="1200" b="0" i="0" dirty="0" err="1">
                <a:effectLst/>
                <a:latin typeface="+mj-lt"/>
              </a:rPr>
              <a:t>McAlaney</a:t>
            </a:r>
            <a:r>
              <a:rPr lang="en-GB" sz="1200" b="0" i="0" dirty="0">
                <a:effectLst/>
                <a:latin typeface="+mj-lt"/>
              </a:rPr>
              <a:t>, J. and Rowe, R.</a:t>
            </a:r>
            <a:r>
              <a:rPr lang="en-PT" sz="1200" b="0" i="0" dirty="0">
                <a:effectLst/>
                <a:latin typeface="+mj-lt"/>
              </a:rPr>
              <a:t>,2011)</a:t>
            </a:r>
            <a:endParaRPr lang="en-US" sz="1200" dirty="0">
              <a:latin typeface="+mj-lt"/>
            </a:endParaRPr>
          </a:p>
          <a:p>
            <a:r>
              <a:rPr lang="en-US" sz="1200" dirty="0">
                <a:latin typeface="+mj-lt"/>
              </a:rPr>
              <a:t>﻿﻿Destruction of the pancreas</a:t>
            </a:r>
            <a:r>
              <a:rPr lang="en-PT" sz="1200" dirty="0">
                <a:latin typeface="+mj-lt"/>
              </a:rPr>
              <a:t> (</a:t>
            </a:r>
            <a:r>
              <a:rPr lang="en-GB" sz="1200" b="0" i="0" dirty="0">
                <a:effectLst/>
                <a:latin typeface="+mj-lt"/>
              </a:rPr>
              <a:t>McCambridge, J., </a:t>
            </a:r>
            <a:r>
              <a:rPr lang="en-GB" sz="1200" b="0" i="0" dirty="0" err="1">
                <a:effectLst/>
                <a:latin typeface="+mj-lt"/>
              </a:rPr>
              <a:t>McAlaney</a:t>
            </a:r>
            <a:r>
              <a:rPr lang="en-GB" sz="1200" b="0" i="0" dirty="0">
                <a:effectLst/>
                <a:latin typeface="+mj-lt"/>
              </a:rPr>
              <a:t>, J. and Rowe, R. 2011)</a:t>
            </a:r>
            <a:endParaRPr lang="en-US" sz="1200" dirty="0">
              <a:latin typeface="+mj-lt"/>
            </a:endParaRPr>
          </a:p>
          <a:p>
            <a:r>
              <a:rPr lang="en-US" sz="1200" dirty="0">
                <a:latin typeface="+mj-lt"/>
              </a:rPr>
              <a:t>﻿﻿Negative impact on memory and brain function</a:t>
            </a:r>
            <a:r>
              <a:rPr lang="en-PT" sz="1200" dirty="0">
                <a:latin typeface="+mj-lt"/>
              </a:rPr>
              <a:t> (</a:t>
            </a:r>
            <a:r>
              <a:rPr lang="en-GB" sz="1200" b="0" i="0" dirty="0">
                <a:effectLst/>
                <a:latin typeface="+mj-lt"/>
              </a:rPr>
              <a:t>McCambridge, J., </a:t>
            </a:r>
            <a:r>
              <a:rPr lang="en-GB" sz="1200" b="0" i="0" dirty="0" err="1">
                <a:effectLst/>
                <a:latin typeface="+mj-lt"/>
              </a:rPr>
              <a:t>McAlaney</a:t>
            </a:r>
            <a:r>
              <a:rPr lang="en-GB" sz="1200" b="0" i="0" dirty="0">
                <a:effectLst/>
                <a:latin typeface="+mj-lt"/>
              </a:rPr>
              <a:t>, J. and Rowe, R.</a:t>
            </a:r>
            <a:r>
              <a:rPr lang="en-PT" sz="1200" b="0" i="0" dirty="0">
                <a:effectLst/>
                <a:latin typeface="+mj-lt"/>
              </a:rPr>
              <a:t>, </a:t>
            </a:r>
            <a:r>
              <a:rPr lang="en-GB" sz="1200" b="0" i="0" dirty="0">
                <a:effectLst/>
                <a:latin typeface="+mj-lt"/>
              </a:rPr>
              <a:t>2011)</a:t>
            </a:r>
            <a:endParaRPr lang="en-US" sz="1200" dirty="0">
              <a:latin typeface="+mj-lt"/>
            </a:endParaRPr>
          </a:p>
          <a:p>
            <a:r>
              <a:rPr lang="en-US" sz="1200" dirty="0">
                <a:latin typeface="+mj-lt"/>
              </a:rPr>
              <a:t>﻿﻿Addiction (alcoholism)</a:t>
            </a:r>
            <a:r>
              <a:rPr lang="en-PT" sz="1200" dirty="0">
                <a:latin typeface="+mj-lt"/>
              </a:rPr>
              <a:t> </a:t>
            </a:r>
            <a:r>
              <a:rPr lang="en-GB" sz="1200" dirty="0">
                <a:latin typeface="+mj-lt"/>
                <a:cs typeface="Helvetica"/>
              </a:rPr>
              <a:t>(Messina, 2018).</a:t>
            </a:r>
            <a:endParaRPr lang="en-US" sz="1200" dirty="0">
              <a:latin typeface="+mj-lt"/>
            </a:endParaRPr>
          </a:p>
          <a:p>
            <a:r>
              <a:rPr lang="en-US" sz="1200" dirty="0">
                <a:latin typeface="+mj-lt"/>
              </a:rPr>
              <a:t>﻿﻿Damage to personal relationship</a:t>
            </a:r>
            <a:r>
              <a:rPr lang="en-PT" sz="1200" dirty="0">
                <a:latin typeface="+mj-lt"/>
              </a:rPr>
              <a:t>s </a:t>
            </a:r>
            <a:r>
              <a:rPr lang="en-GB" sz="1200" dirty="0">
                <a:latin typeface="+mj-lt"/>
                <a:cs typeface="Helvetica"/>
              </a:rPr>
              <a:t> (Messina, 2018).</a:t>
            </a:r>
            <a:endParaRPr lang="en-US" sz="1200" dirty="0">
              <a:latin typeface="+mj-lt"/>
            </a:endParaRPr>
          </a:p>
        </p:txBody>
      </p:sp>
      <p:pic>
        <p:nvPicPr>
          <p:cNvPr id="4" name="Content Placeholder 3" descr="Long Term Effects of Alcohol - More than Just Driving">
            <a:extLst>
              <a:ext uri="{FF2B5EF4-FFF2-40B4-BE49-F238E27FC236}">
                <a16:creationId xmlns:a16="http://schemas.microsoft.com/office/drawing/2014/main" id="{47FB4305-DC98-BE43-2532-F850999267C3}"/>
              </a:ext>
            </a:extLst>
          </p:cNvPr>
          <p:cNvPicPr>
            <a:picLocks noChangeAspect="1"/>
          </p:cNvPicPr>
          <p:nvPr/>
        </p:nvPicPr>
        <p:blipFill>
          <a:blip r:embed="rId2"/>
          <a:srcRect t="5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EACD9F16-BC7C-5150-634F-76B930C38C0A}"/>
              </a:ext>
            </a:extLst>
          </p:cNvPr>
          <p:cNvSpPr txBox="1"/>
          <p:nvPr/>
        </p:nvSpPr>
        <p:spPr>
          <a:xfrm>
            <a:off x="8072782" y="6300304"/>
            <a:ext cx="2263913" cy="64633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rgbClr val="2C3E50"/>
                </a:solidFill>
                <a:latin typeface="Roboto"/>
                <a:ea typeface="Roboto"/>
                <a:cs typeface="Roboto"/>
              </a:rPr>
              <a:t> (C, 2017)</a:t>
            </a:r>
            <a:endParaRPr lang="en-US"/>
          </a:p>
          <a:p>
            <a:pPr algn="ctr"/>
            <a:endParaRPr lang="en-GB"/>
          </a:p>
        </p:txBody>
      </p:sp>
    </p:spTree>
    <p:extLst>
      <p:ext uri="{BB962C8B-B14F-4D97-AF65-F5344CB8AC3E}">
        <p14:creationId xmlns:p14="http://schemas.microsoft.com/office/powerpoint/2010/main" val="26239883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362BF9-7FAF-2953-A1BC-7826867A4D40}"/>
              </a:ext>
            </a:extLst>
          </p:cNvPr>
          <p:cNvSpPr>
            <a:spLocks noGrp="1"/>
          </p:cNvSpPr>
          <p:nvPr>
            <p:ph type="title"/>
          </p:nvPr>
        </p:nvSpPr>
        <p:spPr>
          <a:xfrm>
            <a:off x="640080" y="325369"/>
            <a:ext cx="4368602" cy="1956841"/>
          </a:xfrm>
        </p:spPr>
        <p:txBody>
          <a:bodyPr anchor="b">
            <a:noAutofit/>
          </a:bodyPr>
          <a:lstStyle/>
          <a:p>
            <a:r>
              <a:rPr lang="en-GB" sz="3200"/>
              <a:t>Three Key Aims for the Campaign Against Alcohol Consumption Targeted at Teenagers Aged 13-18 in the UK</a:t>
            </a:r>
            <a:endParaRPr lang="en-US"/>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CBEB9FB7-22F3-044D-4000-4892130E63A7}"/>
              </a:ext>
            </a:extLst>
          </p:cNvPr>
          <p:cNvSpPr>
            <a:spLocks noGrp="1"/>
          </p:cNvSpPr>
          <p:nvPr>
            <p:ph idx="1"/>
          </p:nvPr>
        </p:nvSpPr>
        <p:spPr>
          <a:xfrm>
            <a:off x="0" y="2655714"/>
            <a:ext cx="5314507" cy="3989992"/>
          </a:xfrm>
        </p:spPr>
        <p:txBody>
          <a:bodyPr vert="horz" lIns="91440" tIns="45720" rIns="91440" bIns="45720" rtlCol="0" anchor="t">
            <a:noAutofit/>
          </a:bodyPr>
          <a:lstStyle/>
          <a:p>
            <a:r>
              <a:rPr lang="en-US" sz="1000" dirty="0"/>
              <a:t>Reduce Underage Drinking  </a:t>
            </a:r>
          </a:p>
          <a:p>
            <a:r>
              <a:rPr lang="en-US" sz="1000" dirty="0"/>
              <a:t>   Aim: Decrease alcohol consumption among teenagers aged 12-18 by 25% over the next three years (Healey et al., 2014).  </a:t>
            </a:r>
          </a:p>
          <a:p>
            <a:r>
              <a:rPr lang="en-US" sz="1000" dirty="0"/>
              <a:t>   Benefit: This will lower health issues, accidents, and risky </a:t>
            </a:r>
            <a:r>
              <a:rPr lang="en-US" sz="1000" dirty="0" err="1"/>
              <a:t>behaviours</a:t>
            </a:r>
            <a:r>
              <a:rPr lang="en-US" sz="1000" dirty="0"/>
              <a:t>, improving teens' well-being and academic performance. Measurement will be through surveys tracking changes in alcohol use in schools and communities(Healey et al., 2014) .</a:t>
            </a:r>
          </a:p>
          <a:p>
            <a:r>
              <a:rPr lang="en-US" sz="1000" dirty="0"/>
              <a:t>Education and Awareness Programs </a:t>
            </a:r>
          </a:p>
          <a:p>
            <a:r>
              <a:rPr lang="en-US" sz="1000" dirty="0"/>
              <a:t>   Aim: Implement educational programs in 70% of secondary schools in the UK within two years, focusing on the risks of alcohol and promoting healthy choices (Healey et al., 2014).  </a:t>
            </a:r>
          </a:p>
          <a:p>
            <a:r>
              <a:rPr lang="en-US" sz="1000" dirty="0"/>
              <a:t>   Benefit: Educating teens about alcohol dangers will encourage better decision-making and shift cultural attitudes toward drinking (Healey et al., 2014).</a:t>
            </a:r>
          </a:p>
          <a:p>
            <a:r>
              <a:rPr lang="en-US" sz="1000" dirty="0"/>
              <a:t> Effectiveness will be measured with pre- and post-program assessments (Healey et al., 2014) .</a:t>
            </a:r>
          </a:p>
          <a:p>
            <a:r>
              <a:rPr lang="en-US" sz="1000" dirty="0"/>
              <a:t>Parental Engagement Initiatives </a:t>
            </a:r>
          </a:p>
          <a:p>
            <a:r>
              <a:rPr lang="en-US" sz="1000" dirty="0"/>
              <a:t>   Aim: Increase parental involvement in discussions about alcohol by 40% in two years through workshops and resources(Healey et al., 2014) .  </a:t>
            </a:r>
          </a:p>
          <a:p>
            <a:r>
              <a:rPr lang="en-US" sz="1000" dirty="0"/>
              <a:t>   Benefit: Engaged parents create supportive environments for teens to make healthy choices, reducing binge drinking and related issues. Measurement will involve surveys on parental participation and discussion </a:t>
            </a:r>
            <a:r>
              <a:rPr lang="en-US" sz="1000" dirty="0" err="1"/>
              <a:t>frequency.cussions</a:t>
            </a:r>
            <a:r>
              <a:rPr lang="en-US" sz="1000" dirty="0"/>
              <a:t> occurring within families regarding alcohol (Healey et al., 2014).</a:t>
            </a:r>
          </a:p>
        </p:txBody>
      </p:sp>
      <p:pic>
        <p:nvPicPr>
          <p:cNvPr id="4" name="Content Placeholder 3" descr="Young man hold bottle and warning sign protest against alcohol ...">
            <a:extLst>
              <a:ext uri="{FF2B5EF4-FFF2-40B4-BE49-F238E27FC236}">
                <a16:creationId xmlns:a16="http://schemas.microsoft.com/office/drawing/2014/main" id="{B877E8F4-DD90-9394-6F99-3957223437DD}"/>
              </a:ext>
            </a:extLst>
          </p:cNvPr>
          <p:cNvPicPr>
            <a:picLocks noChangeAspect="1"/>
          </p:cNvPicPr>
          <p:nvPr/>
        </p:nvPicPr>
        <p:blipFill>
          <a:blip r:embed="rId2"/>
          <a:srcRect l="19274" r="14025"/>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605FC0F0-2F4A-2073-28D4-8BA7F8D0903D}"/>
              </a:ext>
            </a:extLst>
          </p:cNvPr>
          <p:cNvSpPr txBox="1"/>
          <p:nvPr/>
        </p:nvSpPr>
        <p:spPr>
          <a:xfrm>
            <a:off x="9391135" y="6322541"/>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aseline="0">
                <a:solidFill>
                  <a:srgbClr val="2C3E50"/>
                </a:solidFill>
                <a:latin typeface="Roboto"/>
              </a:rPr>
              <a:t> (Alamy Limited, 2022)</a:t>
            </a:r>
            <a:endParaRPr lang="en-GB"/>
          </a:p>
          <a:p>
            <a:pPr algn="ctr"/>
            <a:endParaRPr lang="en-GB"/>
          </a:p>
        </p:txBody>
      </p:sp>
    </p:spTree>
    <p:extLst>
      <p:ext uri="{BB962C8B-B14F-4D97-AF65-F5344CB8AC3E}">
        <p14:creationId xmlns:p14="http://schemas.microsoft.com/office/powerpoint/2010/main" val="28901877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542EA-0B6F-C073-E4E0-DD8BDC7CCD6B}"/>
              </a:ext>
            </a:extLst>
          </p:cNvPr>
          <p:cNvSpPr>
            <a:spLocks noGrp="1"/>
          </p:cNvSpPr>
          <p:nvPr>
            <p:ph type="title"/>
          </p:nvPr>
        </p:nvSpPr>
        <p:spPr/>
        <p:txBody>
          <a:bodyPr/>
          <a:lstStyle/>
          <a:p>
            <a:endParaRPr lang="en-GB"/>
          </a:p>
        </p:txBody>
      </p:sp>
      <p:pic>
        <p:nvPicPr>
          <p:cNvPr id="4" name="Content Placeholder 3" descr="A red and white target with a blue arrow&#10;&#10;AI-generated content may be incorrect.">
            <a:extLst>
              <a:ext uri="{FF2B5EF4-FFF2-40B4-BE49-F238E27FC236}">
                <a16:creationId xmlns:a16="http://schemas.microsoft.com/office/drawing/2014/main" id="{7D1B510B-973A-F29B-D029-BE741A8E1BC8}"/>
              </a:ext>
            </a:extLst>
          </p:cNvPr>
          <p:cNvPicPr>
            <a:picLocks noGrp="1" noChangeAspect="1"/>
          </p:cNvPicPr>
          <p:nvPr>
            <p:ph idx="1"/>
          </p:nvPr>
        </p:nvPicPr>
        <p:blipFill>
          <a:blip r:embed="rId2"/>
          <a:stretch>
            <a:fillRect/>
          </a:stretch>
        </p:blipFill>
        <p:spPr>
          <a:xfrm>
            <a:off x="-360602" y="-208126"/>
            <a:ext cx="12927581" cy="7283029"/>
          </a:xfrm>
          <a:prstGeom prst="rect">
            <a:avLst/>
          </a:prstGeom>
        </p:spPr>
      </p:pic>
    </p:spTree>
    <p:extLst>
      <p:ext uri="{BB962C8B-B14F-4D97-AF65-F5344CB8AC3E}">
        <p14:creationId xmlns:p14="http://schemas.microsoft.com/office/powerpoint/2010/main" val="31424624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F553A-EC1E-73C9-AFC1-81F89B9865CB}"/>
              </a:ext>
            </a:extLst>
          </p:cNvPr>
          <p:cNvSpPr>
            <a:spLocks noGrp="1"/>
          </p:cNvSpPr>
          <p:nvPr>
            <p:ph type="title"/>
          </p:nvPr>
        </p:nvSpPr>
        <p:spPr/>
        <p:txBody>
          <a:bodyPr/>
          <a:lstStyle/>
          <a:p>
            <a:endParaRPr lang="en-GB"/>
          </a:p>
        </p:txBody>
      </p:sp>
      <p:pic>
        <p:nvPicPr>
          <p:cNvPr id="4" name="Content Placeholder 3" descr="A close-up of a chart&#10;&#10;AI-generated content may be incorrect.">
            <a:extLst>
              <a:ext uri="{FF2B5EF4-FFF2-40B4-BE49-F238E27FC236}">
                <a16:creationId xmlns:a16="http://schemas.microsoft.com/office/drawing/2014/main" id="{0599B8EB-A64E-029A-0E13-03291A442DF1}"/>
              </a:ext>
            </a:extLst>
          </p:cNvPr>
          <p:cNvPicPr>
            <a:picLocks noGrp="1" noChangeAspect="1"/>
          </p:cNvPicPr>
          <p:nvPr>
            <p:ph idx="1"/>
          </p:nvPr>
        </p:nvPicPr>
        <p:blipFill>
          <a:blip r:embed="rId2"/>
          <a:stretch>
            <a:fillRect/>
          </a:stretch>
        </p:blipFill>
        <p:spPr>
          <a:xfrm>
            <a:off x="-413439" y="-519486"/>
            <a:ext cx="13018877" cy="7373787"/>
          </a:xfrm>
          <a:prstGeom prst="rect">
            <a:avLst/>
          </a:prstGeom>
        </p:spPr>
      </p:pic>
    </p:spTree>
    <p:extLst>
      <p:ext uri="{BB962C8B-B14F-4D97-AF65-F5344CB8AC3E}">
        <p14:creationId xmlns:p14="http://schemas.microsoft.com/office/powerpoint/2010/main" val="2604690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0" name="tint">
            <a:extLst>
              <a:ext uri="{FF2B5EF4-FFF2-40B4-BE49-F238E27FC236}">
                <a16:creationId xmlns:a16="http://schemas.microsoft.com/office/drawing/2014/main" id="{D380959B-464C-9ED8-C9EB-AB6FC997C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25448" y="8300"/>
            <a:ext cx="10966551"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1" name="Rectangle 120">
            <a:extLst>
              <a:ext uri="{FF2B5EF4-FFF2-40B4-BE49-F238E27FC236}">
                <a16:creationId xmlns:a16="http://schemas.microsoft.com/office/drawing/2014/main" id="{06B83858-ED7D-57B6-6CAA-83168807C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5"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 name="Rectangle 121">
            <a:extLst>
              <a:ext uri="{FF2B5EF4-FFF2-40B4-BE49-F238E27FC236}">
                <a16:creationId xmlns:a16="http://schemas.microsoft.com/office/drawing/2014/main" id="{FF97FFD4-A8B9-3D4D-1623-7BE467E46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rgbClr val="FFFFFF"/>
          </a:solidFill>
          <a:ln>
            <a:noFill/>
          </a:ln>
          <a:effectLst>
            <a:outerShdw blurRad="190500" dist="139700" dir="300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3rd Caribbean Alcohol Reduction Day (CARD) 2018 - Healthy Caribbean ...">
            <a:extLst>
              <a:ext uri="{FF2B5EF4-FFF2-40B4-BE49-F238E27FC236}">
                <a16:creationId xmlns:a16="http://schemas.microsoft.com/office/drawing/2014/main" id="{BE02F889-A084-7B2B-0D14-1937D3940BFE}"/>
              </a:ext>
            </a:extLst>
          </p:cNvPr>
          <p:cNvPicPr>
            <a:picLocks noChangeAspect="1"/>
          </p:cNvPicPr>
          <p:nvPr/>
        </p:nvPicPr>
        <p:blipFill>
          <a:blip r:embed="rId2"/>
          <a:srcRect t="525" b="-112"/>
          <a:stretch>
            <a:fillRect/>
          </a:stretch>
        </p:blipFill>
        <p:spPr>
          <a:xfrm>
            <a:off x="317499" y="0"/>
            <a:ext cx="10649053" cy="6858001"/>
          </a:xfrm>
          <a:prstGeom prst="rect">
            <a:avLst/>
          </a:prstGeom>
        </p:spPr>
      </p:pic>
      <p:sp>
        <p:nvSpPr>
          <p:cNvPr id="6" name="TextBox 5">
            <a:extLst>
              <a:ext uri="{FF2B5EF4-FFF2-40B4-BE49-F238E27FC236}">
                <a16:creationId xmlns:a16="http://schemas.microsoft.com/office/drawing/2014/main" id="{849BCC7F-0CCD-9296-C2CE-316430DE2898}"/>
              </a:ext>
            </a:extLst>
          </p:cNvPr>
          <p:cNvSpPr txBox="1"/>
          <p:nvPr/>
        </p:nvSpPr>
        <p:spPr>
          <a:xfrm>
            <a:off x="9108792" y="6239717"/>
            <a:ext cx="2082692" cy="125316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t>(HCC, 2018)</a:t>
            </a:r>
          </a:p>
          <a:p>
            <a:pPr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25497250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B9EF8-2D63-1AFD-5587-E34FF1F61964}"/>
              </a:ext>
            </a:extLst>
          </p:cNvPr>
          <p:cNvSpPr>
            <a:spLocks noGrp="1"/>
          </p:cNvSpPr>
          <p:nvPr>
            <p:ph type="title"/>
          </p:nvPr>
        </p:nvSpPr>
        <p:spPr/>
        <p:txBody>
          <a:bodyPr/>
          <a:lstStyle/>
          <a:p>
            <a:endParaRPr lang="en-GB"/>
          </a:p>
        </p:txBody>
      </p:sp>
      <p:pic>
        <p:nvPicPr>
          <p:cNvPr id="4" name="Content Placeholder 3" descr="A poster with a cartoon of a child holding a football ball&#10;&#10;AI-generated content may be incorrect.">
            <a:extLst>
              <a:ext uri="{FF2B5EF4-FFF2-40B4-BE49-F238E27FC236}">
                <a16:creationId xmlns:a16="http://schemas.microsoft.com/office/drawing/2014/main" id="{ABF1A6B6-927A-2ACC-87B7-F7266213771F}"/>
              </a:ext>
            </a:extLst>
          </p:cNvPr>
          <p:cNvPicPr>
            <a:picLocks noGrp="1" noChangeAspect="1"/>
          </p:cNvPicPr>
          <p:nvPr>
            <p:ph idx="1"/>
          </p:nvPr>
        </p:nvPicPr>
        <p:blipFill>
          <a:blip r:embed="rId2"/>
          <a:stretch>
            <a:fillRect/>
          </a:stretch>
        </p:blipFill>
        <p:spPr>
          <a:xfrm>
            <a:off x="3594" y="-466828"/>
            <a:ext cx="13076207" cy="7325982"/>
          </a:xfrm>
          <a:prstGeom prst="rect">
            <a:avLst/>
          </a:prstGeom>
        </p:spPr>
      </p:pic>
    </p:spTree>
    <p:extLst>
      <p:ext uri="{BB962C8B-B14F-4D97-AF65-F5344CB8AC3E}">
        <p14:creationId xmlns:p14="http://schemas.microsoft.com/office/powerpoint/2010/main" val="35507426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22047-18C9-CF71-D0AF-69C24A9B1ADF}"/>
              </a:ext>
            </a:extLst>
          </p:cNvPr>
          <p:cNvSpPr>
            <a:spLocks noGrp="1"/>
          </p:cNvSpPr>
          <p:nvPr>
            <p:ph type="title"/>
          </p:nvPr>
        </p:nvSpPr>
        <p:spPr/>
        <p:txBody>
          <a:bodyPr/>
          <a:lstStyle/>
          <a:p>
            <a:endParaRPr lang="en-GB"/>
          </a:p>
        </p:txBody>
      </p:sp>
      <p:pic>
        <p:nvPicPr>
          <p:cNvPr id="4" name="Content Placeholder 3" descr="A diagram of a person holding a person&#10;&#10;AI-generated content may be incorrect.">
            <a:extLst>
              <a:ext uri="{FF2B5EF4-FFF2-40B4-BE49-F238E27FC236}">
                <a16:creationId xmlns:a16="http://schemas.microsoft.com/office/drawing/2014/main" id="{9D6C5065-D751-BC7C-E022-B9530C622511}"/>
              </a:ext>
            </a:extLst>
          </p:cNvPr>
          <p:cNvPicPr>
            <a:picLocks noGrp="1" noChangeAspect="1"/>
          </p:cNvPicPr>
          <p:nvPr>
            <p:ph idx="1"/>
          </p:nvPr>
        </p:nvPicPr>
        <p:blipFill>
          <a:blip r:embed="rId2"/>
          <a:stretch>
            <a:fillRect/>
          </a:stretch>
        </p:blipFill>
        <p:spPr>
          <a:xfrm>
            <a:off x="-5930" y="-6753"/>
            <a:ext cx="12635181" cy="7067190"/>
          </a:xfrm>
          <a:prstGeom prst="rect">
            <a:avLst/>
          </a:prstGeom>
        </p:spPr>
      </p:pic>
    </p:spTree>
    <p:extLst>
      <p:ext uri="{BB962C8B-B14F-4D97-AF65-F5344CB8AC3E}">
        <p14:creationId xmlns:p14="http://schemas.microsoft.com/office/powerpoint/2010/main" val="34503778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DFFA8-BD97-0946-5FB9-FC5354646290}"/>
              </a:ext>
            </a:extLst>
          </p:cNvPr>
          <p:cNvSpPr>
            <a:spLocks noGrp="1"/>
          </p:cNvSpPr>
          <p:nvPr>
            <p:ph type="title"/>
          </p:nvPr>
        </p:nvSpPr>
        <p:spPr/>
        <p:txBody>
          <a:bodyPr/>
          <a:lstStyle/>
          <a:p>
            <a:endParaRPr lang="en-GB"/>
          </a:p>
        </p:txBody>
      </p:sp>
      <p:pic>
        <p:nvPicPr>
          <p:cNvPr id="4" name="Content Placeholder 3" descr="A poster of a person holding a bottle&#10;&#10;AI-generated content may be incorrect.">
            <a:extLst>
              <a:ext uri="{FF2B5EF4-FFF2-40B4-BE49-F238E27FC236}">
                <a16:creationId xmlns:a16="http://schemas.microsoft.com/office/drawing/2014/main" id="{6A964D92-1B8A-639D-55BE-F32FD14631B4}"/>
              </a:ext>
            </a:extLst>
          </p:cNvPr>
          <p:cNvPicPr>
            <a:picLocks noGrp="1" noChangeAspect="1"/>
          </p:cNvPicPr>
          <p:nvPr>
            <p:ph idx="1"/>
          </p:nvPr>
        </p:nvPicPr>
        <p:blipFill>
          <a:blip r:embed="rId2"/>
          <a:stretch>
            <a:fillRect/>
          </a:stretch>
        </p:blipFill>
        <p:spPr>
          <a:xfrm>
            <a:off x="-408496" y="-605750"/>
            <a:ext cx="13008992" cy="7460051"/>
          </a:xfrm>
          <a:prstGeom prst="rect">
            <a:avLst/>
          </a:prstGeom>
        </p:spPr>
      </p:pic>
    </p:spTree>
    <p:extLst>
      <p:ext uri="{BB962C8B-B14F-4D97-AF65-F5344CB8AC3E}">
        <p14:creationId xmlns:p14="http://schemas.microsoft.com/office/powerpoint/2010/main" val="26146527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81AB4-2B45-8A10-4C50-48CCD5A3B95D}"/>
              </a:ext>
            </a:extLst>
          </p:cNvPr>
          <p:cNvSpPr>
            <a:spLocks noGrp="1"/>
          </p:cNvSpPr>
          <p:nvPr>
            <p:ph type="title"/>
          </p:nvPr>
        </p:nvSpPr>
        <p:spPr/>
        <p:txBody>
          <a:bodyPr/>
          <a:lstStyle/>
          <a:p>
            <a:endParaRPr lang="en-GB"/>
          </a:p>
        </p:txBody>
      </p:sp>
      <p:pic>
        <p:nvPicPr>
          <p:cNvPr id="4" name="Content Placeholder 3" descr="A diagram of a health model&#10;&#10;AI-generated content may be incorrect.">
            <a:extLst>
              <a:ext uri="{FF2B5EF4-FFF2-40B4-BE49-F238E27FC236}">
                <a16:creationId xmlns:a16="http://schemas.microsoft.com/office/drawing/2014/main" id="{8D327A00-99C1-1DF0-2D2A-A04AE6E744FE}"/>
              </a:ext>
            </a:extLst>
          </p:cNvPr>
          <p:cNvPicPr>
            <a:picLocks noGrp="1" noChangeAspect="1"/>
          </p:cNvPicPr>
          <p:nvPr>
            <p:ph idx="1"/>
          </p:nvPr>
        </p:nvPicPr>
        <p:blipFill>
          <a:blip r:embed="rId2"/>
          <a:stretch>
            <a:fillRect/>
          </a:stretch>
        </p:blipFill>
        <p:spPr>
          <a:xfrm>
            <a:off x="-293477" y="-1901"/>
            <a:ext cx="12807709" cy="7114994"/>
          </a:xfrm>
          <a:prstGeom prst="rect">
            <a:avLst/>
          </a:prstGeom>
        </p:spPr>
      </p:pic>
    </p:spTree>
    <p:extLst>
      <p:ext uri="{BB962C8B-B14F-4D97-AF65-F5344CB8AC3E}">
        <p14:creationId xmlns:p14="http://schemas.microsoft.com/office/powerpoint/2010/main" val="3842128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3050B-A580-9B38-63A1-82332DB8D311}"/>
              </a:ext>
            </a:extLst>
          </p:cNvPr>
          <p:cNvSpPr>
            <a:spLocks noGrp="1"/>
          </p:cNvSpPr>
          <p:nvPr>
            <p:ph type="title"/>
          </p:nvPr>
        </p:nvSpPr>
        <p:spPr/>
        <p:txBody>
          <a:bodyPr/>
          <a:lstStyle/>
          <a:p>
            <a:endParaRPr lang="en-GB"/>
          </a:p>
        </p:txBody>
      </p:sp>
      <p:pic>
        <p:nvPicPr>
          <p:cNvPr id="4" name="Content Placeholder 3" descr="A close-up of a white paper&#10;&#10;AI-generated content may be incorrect.">
            <a:extLst>
              <a:ext uri="{FF2B5EF4-FFF2-40B4-BE49-F238E27FC236}">
                <a16:creationId xmlns:a16="http://schemas.microsoft.com/office/drawing/2014/main" id="{E642CB6F-92CA-86DC-E0CC-F149C6776D61}"/>
              </a:ext>
            </a:extLst>
          </p:cNvPr>
          <p:cNvPicPr>
            <a:picLocks noGrp="1" noChangeAspect="1"/>
          </p:cNvPicPr>
          <p:nvPr>
            <p:ph idx="1"/>
          </p:nvPr>
        </p:nvPicPr>
        <p:blipFill>
          <a:blip r:embed="rId2"/>
          <a:stretch>
            <a:fillRect/>
          </a:stretch>
        </p:blipFill>
        <p:spPr>
          <a:xfrm>
            <a:off x="-1167" y="-107395"/>
            <a:ext cx="12309353" cy="7081567"/>
          </a:xfrm>
          <a:prstGeom prst="rect">
            <a:avLst/>
          </a:prstGeom>
        </p:spPr>
      </p:pic>
    </p:spTree>
    <p:extLst>
      <p:ext uri="{BB962C8B-B14F-4D97-AF65-F5344CB8AC3E}">
        <p14:creationId xmlns:p14="http://schemas.microsoft.com/office/powerpoint/2010/main" val="33061109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34613-BFFE-A3CB-9265-4190E9805FE8}"/>
              </a:ext>
            </a:extLst>
          </p:cNvPr>
          <p:cNvSpPr>
            <a:spLocks noGrp="1"/>
          </p:cNvSpPr>
          <p:nvPr>
            <p:ph type="title"/>
          </p:nvPr>
        </p:nvSpPr>
        <p:spPr/>
        <p:txBody>
          <a:bodyPr/>
          <a:lstStyle/>
          <a:p>
            <a:endParaRPr lang="en-GB"/>
          </a:p>
        </p:txBody>
      </p:sp>
      <p:pic>
        <p:nvPicPr>
          <p:cNvPr id="4" name="Content Placeholder 3" descr="A screenshot of a medical reference&#10;&#10;AI-generated content may be incorrect.">
            <a:extLst>
              <a:ext uri="{FF2B5EF4-FFF2-40B4-BE49-F238E27FC236}">
                <a16:creationId xmlns:a16="http://schemas.microsoft.com/office/drawing/2014/main" id="{CE4214AB-888A-1B6B-ACBA-CDB17E504CDA}"/>
              </a:ext>
            </a:extLst>
          </p:cNvPr>
          <p:cNvPicPr>
            <a:picLocks noGrp="1" noChangeAspect="1"/>
          </p:cNvPicPr>
          <p:nvPr>
            <p:ph idx="1"/>
          </p:nvPr>
        </p:nvPicPr>
        <p:blipFill>
          <a:blip r:embed="rId2"/>
          <a:stretch>
            <a:fillRect/>
          </a:stretch>
        </p:blipFill>
        <p:spPr>
          <a:xfrm>
            <a:off x="-274158" y="-88255"/>
            <a:ext cx="12740315" cy="7028910"/>
          </a:xfrm>
          <a:prstGeom prst="rect">
            <a:avLst/>
          </a:prstGeom>
        </p:spPr>
      </p:pic>
      <p:sp>
        <p:nvSpPr>
          <p:cNvPr id="5" name="TextBox 4">
            <a:extLst>
              <a:ext uri="{FF2B5EF4-FFF2-40B4-BE49-F238E27FC236}">
                <a16:creationId xmlns:a16="http://schemas.microsoft.com/office/drawing/2014/main" id="{425F40A4-040E-C09C-0534-7888973E6D9D}"/>
              </a:ext>
            </a:extLst>
          </p:cNvPr>
          <p:cNvSpPr txBox="1"/>
          <p:nvPr/>
        </p:nvSpPr>
        <p:spPr>
          <a:xfrm>
            <a:off x="1032308" y="256644"/>
            <a:ext cx="3588317"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400">
                <a:solidFill>
                  <a:srgbClr val="262626"/>
                </a:solidFill>
                <a:latin typeface="Helvetica"/>
                <a:cs typeface="Helvetica"/>
              </a:rPr>
              <a:t>BILONDA'S</a:t>
            </a:r>
          </a:p>
        </p:txBody>
      </p:sp>
    </p:spTree>
    <p:extLst>
      <p:ext uri="{BB962C8B-B14F-4D97-AF65-F5344CB8AC3E}">
        <p14:creationId xmlns:p14="http://schemas.microsoft.com/office/powerpoint/2010/main" val="2326991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E9855-D755-2183-DBF7-B4AE4D546B3A}"/>
              </a:ext>
            </a:extLst>
          </p:cNvPr>
          <p:cNvSpPr>
            <a:spLocks noGrp="1"/>
          </p:cNvSpPr>
          <p:nvPr>
            <p:ph type="title"/>
          </p:nvPr>
        </p:nvSpPr>
        <p:spPr/>
        <p:txBody>
          <a:bodyPr/>
          <a:lstStyle/>
          <a:p>
            <a:endParaRPr lang="en-GB"/>
          </a:p>
        </p:txBody>
      </p:sp>
      <p:pic>
        <p:nvPicPr>
          <p:cNvPr id="4" name="Content Placeholder 3" descr="A close up of a text&#10;&#10;AI-generated content may be incorrect.">
            <a:extLst>
              <a:ext uri="{FF2B5EF4-FFF2-40B4-BE49-F238E27FC236}">
                <a16:creationId xmlns:a16="http://schemas.microsoft.com/office/drawing/2014/main" id="{E71AF1F4-7ED9-2843-9CDB-912471230D33}"/>
              </a:ext>
            </a:extLst>
          </p:cNvPr>
          <p:cNvPicPr>
            <a:picLocks noGrp="1" noChangeAspect="1"/>
          </p:cNvPicPr>
          <p:nvPr>
            <p:ph idx="1"/>
          </p:nvPr>
        </p:nvPicPr>
        <p:blipFill>
          <a:blip r:embed="rId2"/>
          <a:stretch>
            <a:fillRect/>
          </a:stretch>
        </p:blipFill>
        <p:spPr>
          <a:xfrm>
            <a:off x="-2048301" y="129060"/>
            <a:ext cx="14085625" cy="7280351"/>
          </a:xfrm>
          <a:prstGeom prst="rect">
            <a:avLst/>
          </a:prstGeom>
        </p:spPr>
      </p:pic>
      <p:sp>
        <p:nvSpPr>
          <p:cNvPr id="6" name="TextBox 5">
            <a:extLst>
              <a:ext uri="{FF2B5EF4-FFF2-40B4-BE49-F238E27FC236}">
                <a16:creationId xmlns:a16="http://schemas.microsoft.com/office/drawing/2014/main" id="{638CC993-6CAD-5D66-1984-117BF64BC29F}"/>
              </a:ext>
            </a:extLst>
          </p:cNvPr>
          <p:cNvSpPr txBox="1"/>
          <p:nvPr/>
        </p:nvSpPr>
        <p:spPr>
          <a:xfrm>
            <a:off x="-292910" y="565861"/>
            <a:ext cx="3588317"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400">
                <a:solidFill>
                  <a:srgbClr val="262626"/>
                </a:solidFill>
                <a:latin typeface="Helvetica"/>
                <a:cs typeface="Helvetica"/>
              </a:rPr>
              <a:t>BILONDA'S</a:t>
            </a:r>
          </a:p>
        </p:txBody>
      </p:sp>
    </p:spTree>
    <p:extLst>
      <p:ext uri="{BB962C8B-B14F-4D97-AF65-F5344CB8AC3E}">
        <p14:creationId xmlns:p14="http://schemas.microsoft.com/office/powerpoint/2010/main" val="16984597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85F26-CBD1-B564-1099-C95D30DE07DA}"/>
              </a:ext>
            </a:extLst>
          </p:cNvPr>
          <p:cNvSpPr>
            <a:spLocks noGrp="1"/>
          </p:cNvSpPr>
          <p:nvPr>
            <p:ph type="title"/>
          </p:nvPr>
        </p:nvSpPr>
        <p:spPr>
          <a:xfrm>
            <a:off x="617330" y="690"/>
            <a:ext cx="10515600" cy="861737"/>
          </a:xfrm>
        </p:spPr>
        <p:txBody>
          <a:bodyPr/>
          <a:lstStyle/>
          <a:p>
            <a:r>
              <a:rPr lang="en-GB"/>
              <a:t>Carina reference </a:t>
            </a:r>
          </a:p>
        </p:txBody>
      </p:sp>
      <p:sp>
        <p:nvSpPr>
          <p:cNvPr id="3" name="Content Placeholder 2">
            <a:extLst>
              <a:ext uri="{FF2B5EF4-FFF2-40B4-BE49-F238E27FC236}">
                <a16:creationId xmlns:a16="http://schemas.microsoft.com/office/drawing/2014/main" id="{2AF06333-2DAE-EA7D-67A7-537A7653B00A}"/>
              </a:ext>
            </a:extLst>
          </p:cNvPr>
          <p:cNvSpPr>
            <a:spLocks noGrp="1"/>
          </p:cNvSpPr>
          <p:nvPr>
            <p:ph idx="1"/>
          </p:nvPr>
        </p:nvSpPr>
        <p:spPr>
          <a:xfrm>
            <a:off x="-1103" y="765452"/>
            <a:ext cx="12194207" cy="6096206"/>
          </a:xfrm>
        </p:spPr>
        <p:txBody>
          <a:bodyPr vert="horz" lIns="91440" tIns="45720" rIns="91440" bIns="45720" rtlCol="0" anchor="t">
            <a:normAutofit lnSpcReduction="10000"/>
          </a:bodyPr>
          <a:lstStyle/>
          <a:p>
            <a:endParaRPr lang="en-GB"/>
          </a:p>
          <a:p>
            <a:r>
              <a:rPr lang="en-GB" sz="800">
                <a:latin typeface="Calibri"/>
                <a:ea typeface="Calibri"/>
                <a:cs typeface="Calibri"/>
              </a:rPr>
              <a:t>‌</a:t>
            </a:r>
            <a:r>
              <a:rPr lang="en-GB" sz="800" err="1">
                <a:latin typeface="Calibri"/>
                <a:ea typeface="Calibri"/>
                <a:cs typeface="Calibri"/>
              </a:rPr>
              <a:t>Alamy</a:t>
            </a:r>
            <a:r>
              <a:rPr lang="en-GB" sz="800">
                <a:latin typeface="Calibri"/>
                <a:ea typeface="Calibri"/>
                <a:cs typeface="Calibri"/>
              </a:rPr>
              <a:t> Limited (2022). </a:t>
            </a:r>
            <a:r>
              <a:rPr lang="en-GB" sz="800" i="1">
                <a:latin typeface="Calibri"/>
                <a:ea typeface="Calibri"/>
                <a:cs typeface="Calibri"/>
              </a:rPr>
              <a:t>Young man hold bottle and warning sign protest against alcohol consumption. Decisive guy stand against alcoholic addiction and bad habit. Vector illus</a:t>
            </a:r>
            <a:r>
              <a:rPr lang="en-GB" sz="800">
                <a:latin typeface="Calibri"/>
                <a:ea typeface="Calibri"/>
                <a:cs typeface="Calibri"/>
              </a:rPr>
              <a:t>. [online] </a:t>
            </a:r>
            <a:r>
              <a:rPr lang="en-GB" sz="800" err="1">
                <a:latin typeface="Calibri"/>
                <a:ea typeface="Calibri"/>
                <a:cs typeface="Calibri"/>
              </a:rPr>
              <a:t>Alamy.com</a:t>
            </a:r>
            <a:r>
              <a:rPr lang="en-GB" sz="800">
                <a:latin typeface="Calibri"/>
                <a:ea typeface="Calibri"/>
                <a:cs typeface="Calibri"/>
              </a:rPr>
              <a:t>. Available at: </a:t>
            </a:r>
            <a:r>
              <a:rPr lang="en-GB" sz="800">
                <a:latin typeface="Calibri"/>
                <a:ea typeface="Calibri"/>
                <a:cs typeface="Calibri"/>
                <a:hlinkClick r:id="rId2"/>
              </a:rPr>
              <a:t>https://www.alamy.com/young-man-hold-bottle-and-warning-sign-protest-</a:t>
            </a:r>
            <a:r>
              <a:rPr lang="en-GB" sz="800">
                <a:latin typeface="Calibri"/>
                <a:ea typeface="Calibri"/>
                <a:cs typeface="Calibri"/>
                <a:hlinkClick r:id="rId3"/>
              </a:rPr>
              <a:t>against-alcohol-consumption-decisive-guy-stand-against-alcoholic-addiction-and-bad-habit-vector-illus-image548468352.html</a:t>
            </a:r>
            <a:r>
              <a:rPr lang="en-GB" sz="800">
                <a:latin typeface="Calibri"/>
                <a:ea typeface="Calibri"/>
                <a:cs typeface="Calibri"/>
              </a:rPr>
              <a:t> (</a:t>
            </a:r>
            <a:r>
              <a:rPr lang="en-GB" sz="800" err="1">
                <a:latin typeface="Calibri"/>
                <a:ea typeface="Calibri"/>
                <a:cs typeface="Calibri"/>
              </a:rPr>
              <a:t>Accessed:11</a:t>
            </a:r>
            <a:r>
              <a:rPr lang="en-GB" sz="800">
                <a:latin typeface="Calibri"/>
                <a:ea typeface="Calibri"/>
                <a:cs typeface="Calibri"/>
              </a:rPr>
              <a:t>/02/2026).</a:t>
            </a:r>
          </a:p>
          <a:p>
            <a:r>
              <a:rPr lang="en-GB" sz="800">
                <a:latin typeface="Calibri"/>
                <a:ea typeface="Calibri"/>
                <a:cs typeface="Calibri"/>
              </a:rPr>
              <a:t>Bava, S. and Tapert, S.F. (2010). Adolescent Brain Development and the Risk for Alcohol and Other Drug Problems. </a:t>
            </a:r>
            <a:r>
              <a:rPr lang="en-GB" sz="800" i="1">
                <a:latin typeface="Calibri"/>
                <a:ea typeface="Calibri"/>
                <a:cs typeface="Calibri"/>
              </a:rPr>
              <a:t>Neuropsychology Review</a:t>
            </a:r>
            <a:r>
              <a:rPr lang="en-GB" sz="800">
                <a:latin typeface="Calibri"/>
                <a:ea typeface="Calibri"/>
                <a:cs typeface="Calibri"/>
              </a:rPr>
              <a:t>, 20(4), </a:t>
            </a:r>
            <a:r>
              <a:rPr lang="en-GB" sz="800" err="1">
                <a:latin typeface="Calibri"/>
                <a:ea typeface="Calibri"/>
                <a:cs typeface="Calibri"/>
              </a:rPr>
              <a:t>pp.398</a:t>
            </a:r>
            <a:r>
              <a:rPr lang="en-GB" sz="800">
                <a:latin typeface="Calibri"/>
                <a:ea typeface="Calibri"/>
                <a:cs typeface="Calibri"/>
              </a:rPr>
              <a:t>–413. </a:t>
            </a:r>
            <a:r>
              <a:rPr lang="en-GB" sz="800" err="1">
                <a:latin typeface="Calibri"/>
                <a:ea typeface="Calibri"/>
                <a:cs typeface="Calibri"/>
              </a:rPr>
              <a:t>doi:https</a:t>
            </a:r>
            <a:r>
              <a:rPr lang="en-GB" sz="800">
                <a:latin typeface="Calibri"/>
                <a:ea typeface="Calibri"/>
                <a:cs typeface="Calibri"/>
              </a:rPr>
              <a:t>://</a:t>
            </a:r>
            <a:r>
              <a:rPr lang="en-GB" sz="800" err="1">
                <a:latin typeface="Calibri"/>
                <a:ea typeface="Calibri"/>
                <a:cs typeface="Calibri"/>
              </a:rPr>
              <a:t>doi.org</a:t>
            </a:r>
            <a:r>
              <a:rPr lang="en-GB" sz="800">
                <a:latin typeface="Calibri"/>
                <a:ea typeface="Calibri"/>
                <a:cs typeface="Calibri"/>
              </a:rPr>
              <a:t>/10.1007/</a:t>
            </a:r>
            <a:r>
              <a:rPr lang="en-GB" sz="800" err="1">
                <a:latin typeface="Calibri"/>
                <a:ea typeface="Calibri"/>
                <a:cs typeface="Calibri"/>
              </a:rPr>
              <a:t>s11065</a:t>
            </a:r>
            <a:r>
              <a:rPr lang="en-GB" sz="800">
                <a:latin typeface="Calibri"/>
                <a:ea typeface="Calibri"/>
                <a:cs typeface="Calibri"/>
              </a:rPr>
              <a:t>-010-9146-6.</a:t>
            </a:r>
          </a:p>
          <a:p>
            <a:r>
              <a:rPr lang="en-GB" sz="800">
                <a:latin typeface="Calibri"/>
                <a:ea typeface="Calibri"/>
                <a:cs typeface="Calibri"/>
              </a:rPr>
              <a:t>Blurred Minds. (no date). </a:t>
            </a:r>
            <a:r>
              <a:rPr lang="en-GB" sz="800" i="1">
                <a:latin typeface="Calibri"/>
                <a:ea typeface="Calibri"/>
                <a:cs typeface="Calibri"/>
              </a:rPr>
              <a:t>Engaging alcohol &amp; drug education workshops for schools</a:t>
            </a:r>
            <a:r>
              <a:rPr lang="en-GB" sz="800">
                <a:latin typeface="Calibri"/>
                <a:ea typeface="Calibri"/>
                <a:cs typeface="Calibri"/>
              </a:rPr>
              <a:t>. Available at: </a:t>
            </a:r>
            <a:r>
              <a:rPr lang="en-GB" sz="800">
                <a:latin typeface="Calibri"/>
                <a:ea typeface="Calibri"/>
                <a:cs typeface="Calibri"/>
                <a:hlinkClick r:id="rId4"/>
              </a:rPr>
              <a:t>https://www.blurredminds.com.au/workshops/</a:t>
            </a:r>
            <a:r>
              <a:rPr lang="en-GB" sz="800">
                <a:latin typeface="Calibri"/>
                <a:ea typeface="Calibri"/>
                <a:cs typeface="Calibri"/>
              </a:rPr>
              <a:t>. (Accessed: 09/02/2026)</a:t>
            </a:r>
          </a:p>
          <a:p>
            <a:r>
              <a:rPr lang="en-GB" sz="800">
                <a:latin typeface="Calibri"/>
                <a:ea typeface="Calibri"/>
                <a:cs typeface="Calibri"/>
              </a:rPr>
              <a:t>‌Chen, A. (2015). Adolescents’ Drinking Takes Lasting Toll on Memory. </a:t>
            </a:r>
            <a:r>
              <a:rPr lang="en-GB" sz="800" i="1">
                <a:latin typeface="Calibri"/>
                <a:ea typeface="Calibri"/>
                <a:cs typeface="Calibri"/>
              </a:rPr>
              <a:t>Wall Street Journal</a:t>
            </a:r>
            <a:r>
              <a:rPr lang="en-GB" sz="800">
                <a:latin typeface="Calibri"/>
                <a:ea typeface="Calibri"/>
                <a:cs typeface="Calibri"/>
              </a:rPr>
              <a:t>.  Available at: </a:t>
            </a:r>
            <a:r>
              <a:rPr lang="en-GB" sz="800">
                <a:latin typeface="Calibri"/>
                <a:ea typeface="Calibri"/>
                <a:cs typeface="Calibri"/>
                <a:hlinkClick r:id="rId5"/>
              </a:rPr>
              <a:t>https://www.wsj.com/articles/adolescents-drinking-takes-lasting-toll-on-memory-1430173521</a:t>
            </a:r>
            <a:r>
              <a:rPr lang="en-GB" sz="800">
                <a:latin typeface="Calibri"/>
                <a:ea typeface="Calibri"/>
                <a:cs typeface="Calibri"/>
              </a:rPr>
              <a:t>. (Accessed: 05/02/2026).</a:t>
            </a:r>
          </a:p>
          <a:p>
            <a:r>
              <a:rPr lang="en-GB" sz="800">
                <a:latin typeface="Calibri"/>
                <a:ea typeface="Calibri"/>
                <a:cs typeface="Calibri"/>
              </a:rPr>
              <a:t>C, C. (2017). </a:t>
            </a:r>
            <a:r>
              <a:rPr lang="en-GB" sz="800" i="1">
                <a:latin typeface="Calibri"/>
                <a:ea typeface="Calibri"/>
                <a:cs typeface="Calibri"/>
              </a:rPr>
              <a:t>Long Term Effects of Alcohol - More than Just Driving</a:t>
            </a:r>
            <a:r>
              <a:rPr lang="en-GB" sz="800">
                <a:latin typeface="Calibri"/>
                <a:ea typeface="Calibri"/>
                <a:cs typeface="Calibri"/>
              </a:rPr>
              <a:t>. Drivers Ed Hub. Available at: </a:t>
            </a:r>
            <a:r>
              <a:rPr lang="en-GB" sz="800">
                <a:latin typeface="Calibri"/>
                <a:ea typeface="Calibri"/>
                <a:cs typeface="Calibri"/>
                <a:hlinkClick r:id="rId6"/>
              </a:rPr>
              <a:t>https://driversedhub.com/alcohol-long-term-effects/</a:t>
            </a:r>
            <a:r>
              <a:rPr lang="en-GB" sz="800">
                <a:latin typeface="Calibri"/>
                <a:ea typeface="Calibri"/>
                <a:cs typeface="Calibri"/>
              </a:rPr>
              <a:t> [Accessed: 10/02/2026).</a:t>
            </a:r>
            <a:endParaRPr lang="en-US" sz="800">
              <a:latin typeface="Calibri"/>
              <a:ea typeface="Calibri"/>
              <a:cs typeface="Calibri"/>
            </a:endParaRPr>
          </a:p>
          <a:p>
            <a:r>
              <a:rPr lang="en-GB" sz="800">
                <a:latin typeface="Calibri"/>
                <a:ea typeface="Calibri"/>
                <a:cs typeface="Calibri"/>
              </a:rPr>
              <a:t>Drinkaware (2022). </a:t>
            </a:r>
            <a:r>
              <a:rPr lang="en-GB" sz="800" i="1">
                <a:latin typeface="Calibri"/>
                <a:ea typeface="Calibri"/>
                <a:cs typeface="Calibri"/>
              </a:rPr>
              <a:t>Teenage drinking | Drinkaware</a:t>
            </a:r>
            <a:r>
              <a:rPr lang="en-GB" sz="800">
                <a:latin typeface="Calibri"/>
                <a:ea typeface="Calibri"/>
                <a:cs typeface="Calibri"/>
              </a:rPr>
              <a:t>.  </a:t>
            </a:r>
            <a:r>
              <a:rPr lang="en-GB" sz="800">
                <a:latin typeface="Calibri"/>
                <a:ea typeface="Calibri"/>
                <a:cs typeface="Calibri"/>
                <a:hlinkClick r:id="rId7"/>
              </a:rPr>
              <a:t>www.drinkaware.co.uk</a:t>
            </a:r>
            <a:r>
              <a:rPr lang="en-GB" sz="800">
                <a:latin typeface="Calibri"/>
                <a:ea typeface="Calibri"/>
                <a:cs typeface="Calibri"/>
              </a:rPr>
              <a:t>. Available at: </a:t>
            </a:r>
            <a:r>
              <a:rPr lang="en-GB" sz="800">
                <a:latin typeface="Calibri"/>
                <a:ea typeface="Calibri"/>
                <a:cs typeface="Calibri"/>
                <a:hlinkClick r:id="rId8"/>
              </a:rPr>
              <a:t>https://www.drinkaware.co.uk/advice-and-support/underage-drinking/teenage-drinking</a:t>
            </a:r>
            <a:r>
              <a:rPr lang="en-GB" sz="800">
                <a:latin typeface="Calibri"/>
                <a:ea typeface="Calibri"/>
                <a:cs typeface="Calibri"/>
              </a:rPr>
              <a:t>. (Accessed: 10/02/2026).</a:t>
            </a:r>
            <a:endParaRPr lang="en-US" sz="800">
              <a:latin typeface="Calibri"/>
              <a:ea typeface="Calibri"/>
              <a:cs typeface="Calibri"/>
            </a:endParaRPr>
          </a:p>
          <a:p>
            <a:r>
              <a:rPr lang="en-GB" sz="800">
                <a:latin typeface="Calibri"/>
                <a:ea typeface="Calibri"/>
                <a:cs typeface="Calibri"/>
              </a:rPr>
              <a:t>Easy-</a:t>
            </a:r>
            <a:r>
              <a:rPr lang="en-GB" sz="800" err="1">
                <a:latin typeface="Calibri"/>
                <a:ea typeface="Calibri"/>
                <a:cs typeface="Calibri"/>
              </a:rPr>
              <a:t>Peasy.AI</a:t>
            </a:r>
            <a:r>
              <a:rPr lang="en-GB" sz="800">
                <a:latin typeface="Calibri"/>
                <a:ea typeface="Calibri"/>
                <a:cs typeface="Calibri"/>
              </a:rPr>
              <a:t>. (2024). </a:t>
            </a:r>
            <a:r>
              <a:rPr lang="en-GB" sz="800" i="1">
                <a:latin typeface="Calibri"/>
                <a:ea typeface="Calibri"/>
                <a:cs typeface="Calibri"/>
              </a:rPr>
              <a:t>Alcoholism Awareness &amp; Prevention Illustration | AI Art Generator | Easy-</a:t>
            </a:r>
            <a:r>
              <a:rPr lang="en-GB" sz="800" i="1" err="1">
                <a:latin typeface="Calibri"/>
                <a:ea typeface="Calibri"/>
                <a:cs typeface="Calibri"/>
              </a:rPr>
              <a:t>Peasy.AI</a:t>
            </a:r>
            <a:r>
              <a:rPr lang="en-GB" sz="800">
                <a:latin typeface="Calibri"/>
                <a:ea typeface="Calibri"/>
                <a:cs typeface="Calibri"/>
              </a:rPr>
              <a:t>. [online] Available at: </a:t>
            </a:r>
            <a:r>
              <a:rPr lang="en-GB" sz="800">
                <a:latin typeface="Calibri"/>
                <a:ea typeface="Calibri"/>
                <a:cs typeface="Calibri"/>
                <a:hlinkClick r:id="rId9"/>
              </a:rPr>
              <a:t>https://easy-peasy.ai/ai-image-generator/images/alcoholism-awareness-prevention-illustration-traditional-art</a:t>
            </a:r>
            <a:r>
              <a:rPr lang="en-GB" sz="800">
                <a:latin typeface="Calibri"/>
                <a:ea typeface="Calibri"/>
                <a:cs typeface="Calibri"/>
              </a:rPr>
              <a:t> (Accessed: 09/02/2026).</a:t>
            </a:r>
            <a:endParaRPr lang="en-US" sz="800">
              <a:latin typeface="Calibri"/>
              <a:ea typeface="Calibri"/>
              <a:cs typeface="Calibri"/>
            </a:endParaRPr>
          </a:p>
          <a:p>
            <a:r>
              <a:rPr lang="en-GB" sz="800" err="1">
                <a:latin typeface="Calibri"/>
                <a:ea typeface="Calibri"/>
                <a:cs typeface="Calibri"/>
              </a:rPr>
              <a:t>Freepik</a:t>
            </a:r>
            <a:r>
              <a:rPr lang="en-GB" sz="800">
                <a:latin typeface="Calibri"/>
                <a:ea typeface="Calibri"/>
                <a:cs typeface="Calibri"/>
              </a:rPr>
              <a:t>. (2022). </a:t>
            </a:r>
            <a:r>
              <a:rPr lang="en-GB" sz="800" i="1">
                <a:latin typeface="Calibri"/>
                <a:ea typeface="Calibri"/>
                <a:cs typeface="Calibri"/>
              </a:rPr>
              <a:t>Alcoholic man cartoon character | Free Vector</a:t>
            </a:r>
            <a:r>
              <a:rPr lang="en-GB" sz="800">
                <a:latin typeface="Calibri"/>
                <a:ea typeface="Calibri"/>
                <a:cs typeface="Calibri"/>
              </a:rPr>
              <a:t>. [online] Available at: </a:t>
            </a:r>
            <a:r>
              <a:rPr lang="en-GB" sz="800">
                <a:latin typeface="Calibri"/>
                <a:ea typeface="Calibri"/>
                <a:cs typeface="Calibri"/>
                <a:hlinkClick r:id="rId10"/>
              </a:rPr>
              <a:t>https://www.freepik.com/free-vector/alcoholic-man-cartoon-character_30770266.htm</a:t>
            </a:r>
            <a:r>
              <a:rPr lang="en-GB" sz="800">
                <a:latin typeface="Calibri"/>
                <a:ea typeface="Calibri"/>
                <a:cs typeface="Calibri"/>
              </a:rPr>
              <a:t> (Accessed: 10/02/2026).</a:t>
            </a:r>
            <a:endParaRPr lang="en-US" sz="800">
              <a:latin typeface="Calibri"/>
              <a:ea typeface="Calibri"/>
              <a:cs typeface="Calibri"/>
            </a:endParaRPr>
          </a:p>
          <a:p>
            <a:r>
              <a:rPr lang="en-GB" sz="800">
                <a:latin typeface="Calibri"/>
                <a:ea typeface="Calibri"/>
                <a:cs typeface="Calibri"/>
              </a:rPr>
              <a:t>Guide of Greece. (n.d.). </a:t>
            </a:r>
            <a:r>
              <a:rPr lang="en-GB" sz="800" i="1">
                <a:latin typeface="Calibri"/>
                <a:ea typeface="Calibri"/>
                <a:cs typeface="Calibri"/>
              </a:rPr>
              <a:t>Guide Of Greece</a:t>
            </a:r>
            <a:r>
              <a:rPr lang="en-GB" sz="800">
                <a:latin typeface="Calibri"/>
                <a:ea typeface="Calibri"/>
                <a:cs typeface="Calibri"/>
              </a:rPr>
              <a:t>. Available at: </a:t>
            </a:r>
            <a:r>
              <a:rPr lang="en-GB" sz="800">
                <a:latin typeface="Calibri"/>
                <a:ea typeface="Calibri"/>
                <a:cs typeface="Calibri"/>
                <a:hlinkClick r:id="rId11"/>
              </a:rPr>
              <a:t>https://guideofgreece.com/</a:t>
            </a:r>
            <a:r>
              <a:rPr lang="en-GB" sz="800">
                <a:latin typeface="Calibri"/>
                <a:ea typeface="Calibri"/>
                <a:cs typeface="Calibri"/>
              </a:rPr>
              <a:t>. (Accessed: 09/02/2026).</a:t>
            </a:r>
            <a:endParaRPr lang="en-US" sz="800">
              <a:latin typeface="Calibri"/>
              <a:ea typeface="Calibri"/>
              <a:cs typeface="Calibri"/>
            </a:endParaRPr>
          </a:p>
          <a:p>
            <a:r>
              <a:rPr lang="en-GB" sz="800">
                <a:latin typeface="Calibri"/>
                <a:ea typeface="Calibri"/>
                <a:cs typeface="Calibri"/>
              </a:rPr>
              <a:t>Hurley, E., Dietrich, T. and Rundle-Thiele, S. (2019). A systematic review of parent based programs to prevent or reduce alcohol consumption in adolescents. </a:t>
            </a:r>
            <a:r>
              <a:rPr lang="en-GB" sz="800" i="1">
                <a:latin typeface="Calibri"/>
                <a:ea typeface="Calibri"/>
                <a:cs typeface="Calibri"/>
              </a:rPr>
              <a:t>BMC Public Health</a:t>
            </a:r>
            <a:r>
              <a:rPr lang="en-GB" sz="800">
                <a:latin typeface="Calibri"/>
                <a:ea typeface="Calibri"/>
                <a:cs typeface="Calibri"/>
              </a:rPr>
              <a:t>, 19(1). </a:t>
            </a:r>
            <a:r>
              <a:rPr lang="en-GB" sz="800" err="1">
                <a:latin typeface="Calibri"/>
                <a:ea typeface="Calibri"/>
                <a:cs typeface="Calibri"/>
              </a:rPr>
              <a:t>doi:https</a:t>
            </a:r>
            <a:r>
              <a:rPr lang="en-GB" sz="800">
                <a:latin typeface="Calibri"/>
                <a:ea typeface="Calibri"/>
                <a:cs typeface="Calibri"/>
              </a:rPr>
              <a:t>://</a:t>
            </a:r>
            <a:r>
              <a:rPr lang="en-GB" sz="800" err="1">
                <a:latin typeface="Calibri"/>
                <a:ea typeface="Calibri"/>
                <a:cs typeface="Calibri"/>
              </a:rPr>
              <a:t>doi.org</a:t>
            </a:r>
            <a:r>
              <a:rPr lang="en-GB" sz="800">
                <a:latin typeface="Calibri"/>
                <a:ea typeface="Calibri"/>
                <a:cs typeface="Calibri"/>
              </a:rPr>
              <a:t>/10.1186/</a:t>
            </a:r>
            <a:r>
              <a:rPr lang="en-GB" sz="800" err="1">
                <a:latin typeface="Calibri"/>
                <a:ea typeface="Calibri"/>
                <a:cs typeface="Calibri"/>
              </a:rPr>
              <a:t>s12889</a:t>
            </a:r>
            <a:r>
              <a:rPr lang="en-GB" sz="800">
                <a:latin typeface="Calibri"/>
                <a:ea typeface="Calibri"/>
                <a:cs typeface="Calibri"/>
              </a:rPr>
              <a:t>-019-7733-x.</a:t>
            </a:r>
            <a:endParaRPr lang="en-US" sz="800">
              <a:latin typeface="Calibri"/>
              <a:ea typeface="Calibri"/>
              <a:cs typeface="Calibri"/>
            </a:endParaRPr>
          </a:p>
          <a:p>
            <a:r>
              <a:rPr lang="en-GB" sz="800" err="1">
                <a:latin typeface="Calibri"/>
                <a:ea typeface="Calibri"/>
                <a:cs typeface="Calibri"/>
              </a:rPr>
              <a:t>Istockphoto.com</a:t>
            </a:r>
            <a:r>
              <a:rPr lang="en-GB" sz="800">
                <a:latin typeface="Calibri"/>
                <a:ea typeface="Calibri"/>
                <a:cs typeface="Calibri"/>
              </a:rPr>
              <a:t>. (2025). Available at: </a:t>
            </a:r>
            <a:r>
              <a:rPr lang="en-GB" sz="800">
                <a:latin typeface="Calibri"/>
                <a:ea typeface="Calibri"/>
                <a:cs typeface="Calibri"/>
                <a:hlinkClick r:id="rId12"/>
              </a:rPr>
              <a:t>https://www.istockphoto.com/illustrations/drunk-alcohol-abuse-cartoon-men</a:t>
            </a:r>
            <a:r>
              <a:rPr lang="en-GB" sz="800">
                <a:latin typeface="Calibri"/>
                <a:ea typeface="Calibri"/>
                <a:cs typeface="Calibri"/>
              </a:rPr>
              <a:t> (Accessed: 09/02/2026).</a:t>
            </a:r>
          </a:p>
          <a:p>
            <a:r>
              <a:rPr lang="en-GB" sz="800">
                <a:latin typeface="Calibri"/>
                <a:ea typeface="Calibri"/>
                <a:cs typeface="Calibri"/>
              </a:rPr>
              <a:t>Jones, </a:t>
            </a:r>
            <a:r>
              <a:rPr lang="en-GB" sz="800" err="1">
                <a:latin typeface="Calibri"/>
                <a:ea typeface="Calibri"/>
                <a:cs typeface="Calibri"/>
              </a:rPr>
              <a:t>S.N</a:t>
            </a:r>
            <a:r>
              <a:rPr lang="en-GB" sz="800">
                <a:latin typeface="Calibri"/>
                <a:ea typeface="Calibri"/>
                <a:cs typeface="Calibri"/>
              </a:rPr>
              <a:t>. and Waite, </a:t>
            </a:r>
            <a:r>
              <a:rPr lang="en-GB" sz="800" err="1">
                <a:latin typeface="Calibri"/>
                <a:ea typeface="Calibri"/>
                <a:cs typeface="Calibri"/>
              </a:rPr>
              <a:t>R.L</a:t>
            </a:r>
            <a:r>
              <a:rPr lang="en-GB" sz="800">
                <a:latin typeface="Calibri"/>
                <a:ea typeface="Calibri"/>
                <a:cs typeface="Calibri"/>
              </a:rPr>
              <a:t>. (2013). Underage Drinking. </a:t>
            </a:r>
            <a:r>
              <a:rPr lang="en-GB" sz="800" i="1">
                <a:latin typeface="Calibri"/>
                <a:ea typeface="Calibri"/>
                <a:cs typeface="Calibri"/>
              </a:rPr>
              <a:t>Nursing Clinics of North America</a:t>
            </a:r>
            <a:r>
              <a:rPr lang="en-GB" sz="800">
                <a:latin typeface="Calibri"/>
                <a:ea typeface="Calibri"/>
                <a:cs typeface="Calibri"/>
              </a:rPr>
              <a:t>, 48(3), </a:t>
            </a:r>
            <a:r>
              <a:rPr lang="en-GB" sz="800" err="1">
                <a:latin typeface="Calibri"/>
                <a:ea typeface="Calibri"/>
                <a:cs typeface="Calibri"/>
              </a:rPr>
              <a:t>pp.401</a:t>
            </a:r>
            <a:r>
              <a:rPr lang="en-GB" sz="800">
                <a:latin typeface="Calibri"/>
                <a:ea typeface="Calibri"/>
                <a:cs typeface="Calibri"/>
              </a:rPr>
              <a:t>–413. </a:t>
            </a:r>
            <a:r>
              <a:rPr lang="en-GB" sz="800" err="1">
                <a:latin typeface="Calibri"/>
                <a:ea typeface="Calibri"/>
                <a:cs typeface="Calibri"/>
              </a:rPr>
              <a:t>doi:https</a:t>
            </a:r>
            <a:r>
              <a:rPr lang="en-GB" sz="800">
                <a:latin typeface="Calibri"/>
                <a:ea typeface="Calibri"/>
                <a:cs typeface="Calibri"/>
              </a:rPr>
              <a:t>://</a:t>
            </a:r>
            <a:r>
              <a:rPr lang="en-GB" sz="800" err="1">
                <a:latin typeface="Calibri"/>
                <a:ea typeface="Calibri"/>
                <a:cs typeface="Calibri"/>
              </a:rPr>
              <a:t>doi.org</a:t>
            </a:r>
            <a:r>
              <a:rPr lang="en-GB" sz="800">
                <a:latin typeface="Calibri"/>
                <a:ea typeface="Calibri"/>
                <a:cs typeface="Calibri"/>
              </a:rPr>
              <a:t>/10.1016/</a:t>
            </a:r>
            <a:r>
              <a:rPr lang="en-GB" sz="800" err="1">
                <a:latin typeface="Calibri"/>
                <a:ea typeface="Calibri"/>
                <a:cs typeface="Calibri"/>
              </a:rPr>
              <a:t>j.cnur.2013.05.004</a:t>
            </a:r>
            <a:r>
              <a:rPr lang="en-GB" sz="800">
                <a:latin typeface="Calibri"/>
                <a:ea typeface="Calibri"/>
                <a:cs typeface="Calibri"/>
              </a:rPr>
              <a:t>.</a:t>
            </a:r>
            <a:endParaRPr lang="en-US" sz="800">
              <a:latin typeface="Calibri"/>
              <a:ea typeface="Calibri"/>
              <a:cs typeface="Calibri"/>
            </a:endParaRPr>
          </a:p>
          <a:p>
            <a:r>
              <a:rPr lang="en-GB" sz="800">
                <a:latin typeface="Calibri"/>
                <a:ea typeface="Calibri"/>
                <a:cs typeface="Calibri"/>
              </a:rPr>
              <a:t>Kingsland, M., Wiggers, J. and Wolfenden, L. (2012). Interventions in sports settings to reduce alcohol consumption and alcohol-related harm: a systematic review protocol. </a:t>
            </a:r>
            <a:r>
              <a:rPr lang="en-GB" sz="800" i="1">
                <a:latin typeface="Calibri"/>
                <a:ea typeface="Calibri"/>
                <a:cs typeface="Calibri"/>
              </a:rPr>
              <a:t>BMJ Open</a:t>
            </a:r>
            <a:r>
              <a:rPr lang="en-GB" sz="800">
                <a:latin typeface="Calibri"/>
                <a:ea typeface="Calibri"/>
                <a:cs typeface="Calibri"/>
              </a:rPr>
              <a:t>, 2(2), </a:t>
            </a:r>
            <a:r>
              <a:rPr lang="en-GB" sz="800" err="1">
                <a:latin typeface="Calibri"/>
                <a:ea typeface="Calibri"/>
                <a:cs typeface="Calibri"/>
              </a:rPr>
              <a:t>p.e000645</a:t>
            </a:r>
            <a:r>
              <a:rPr lang="en-GB" sz="800">
                <a:latin typeface="Calibri"/>
                <a:ea typeface="Calibri"/>
                <a:cs typeface="Calibri"/>
              </a:rPr>
              <a:t>. </a:t>
            </a:r>
            <a:r>
              <a:rPr lang="en-GB" sz="800" err="1">
                <a:latin typeface="Calibri"/>
                <a:ea typeface="Calibri"/>
                <a:cs typeface="Calibri"/>
              </a:rPr>
              <a:t>doi:https</a:t>
            </a:r>
            <a:r>
              <a:rPr lang="en-GB" sz="800">
                <a:latin typeface="Calibri"/>
                <a:ea typeface="Calibri"/>
                <a:cs typeface="Calibri"/>
              </a:rPr>
              <a:t>://</a:t>
            </a:r>
            <a:r>
              <a:rPr lang="en-GB" sz="800" err="1">
                <a:latin typeface="Calibri"/>
                <a:ea typeface="Calibri"/>
                <a:cs typeface="Calibri"/>
              </a:rPr>
              <a:t>doi.org</a:t>
            </a:r>
            <a:r>
              <a:rPr lang="en-GB" sz="800">
                <a:latin typeface="Calibri"/>
                <a:ea typeface="Calibri"/>
                <a:cs typeface="Calibri"/>
              </a:rPr>
              <a:t>/10.1136/</a:t>
            </a:r>
            <a:r>
              <a:rPr lang="en-GB" sz="800" err="1">
                <a:latin typeface="Calibri"/>
                <a:ea typeface="Calibri"/>
                <a:cs typeface="Calibri"/>
              </a:rPr>
              <a:t>bmjopen</a:t>
            </a:r>
            <a:r>
              <a:rPr lang="en-GB" sz="800">
                <a:latin typeface="Calibri"/>
                <a:ea typeface="Calibri"/>
                <a:cs typeface="Calibri"/>
              </a:rPr>
              <a:t>-2011-000645.</a:t>
            </a:r>
            <a:endParaRPr lang="en-US" sz="800">
              <a:latin typeface="Calibri"/>
              <a:ea typeface="Calibri"/>
              <a:cs typeface="Calibri"/>
            </a:endParaRPr>
          </a:p>
          <a:p>
            <a:r>
              <a:rPr lang="en-GB" sz="800" err="1">
                <a:latin typeface="Calibri"/>
                <a:ea typeface="Calibri"/>
                <a:cs typeface="Calibri"/>
              </a:rPr>
              <a:t>Kurbatova</a:t>
            </a:r>
            <a:r>
              <a:rPr lang="en-GB" sz="800">
                <a:latin typeface="Calibri"/>
                <a:ea typeface="Calibri"/>
                <a:cs typeface="Calibri"/>
              </a:rPr>
              <a:t>, O. (2023). </a:t>
            </a:r>
            <a:r>
              <a:rPr lang="en-GB" sz="800" i="1">
                <a:latin typeface="Calibri"/>
                <a:ea typeface="Calibri"/>
                <a:cs typeface="Calibri"/>
              </a:rPr>
              <a:t>Group therapy in Alcoholics Anonymous club. Support for addicted people. Psychotherapist with alcoholics</a:t>
            </a:r>
            <a:r>
              <a:rPr lang="en-GB" sz="800">
                <a:latin typeface="Calibri"/>
                <a:ea typeface="Calibri"/>
                <a:cs typeface="Calibri"/>
              </a:rPr>
              <a:t>.  </a:t>
            </a:r>
            <a:r>
              <a:rPr lang="en-GB" sz="800" err="1">
                <a:latin typeface="Calibri"/>
                <a:ea typeface="Calibri"/>
                <a:cs typeface="Calibri"/>
              </a:rPr>
              <a:t>Dreamstime</a:t>
            </a:r>
            <a:r>
              <a:rPr lang="en-GB" sz="800">
                <a:latin typeface="Calibri"/>
                <a:ea typeface="Calibri"/>
                <a:cs typeface="Calibri"/>
              </a:rPr>
              <a:t>. Available at: </a:t>
            </a:r>
            <a:r>
              <a:rPr lang="en-GB" sz="800">
                <a:latin typeface="Calibri"/>
                <a:ea typeface="Calibri"/>
                <a:cs typeface="Calibri"/>
                <a:hlinkClick r:id="rId3"/>
              </a:rPr>
              <a:t>https://www.dreamstime.com/group-therapy-alcoholics-anonymous-club-support-addicted-people-psychotherapist-discussing-problems-meeting-cartoon-image294400790</a:t>
            </a:r>
            <a:r>
              <a:rPr lang="en-GB" sz="800">
                <a:latin typeface="Calibri"/>
                <a:ea typeface="Calibri"/>
                <a:cs typeface="Calibri"/>
              </a:rPr>
              <a:t> (Accessed: 09/02/2026).</a:t>
            </a:r>
            <a:endParaRPr lang="en-US" sz="800">
              <a:latin typeface="Calibri"/>
              <a:ea typeface="Calibri"/>
              <a:cs typeface="Calibri"/>
            </a:endParaRPr>
          </a:p>
          <a:p>
            <a:r>
              <a:rPr lang="en-GB" sz="800">
                <a:latin typeface="Calibri"/>
                <a:ea typeface="Calibri"/>
                <a:cs typeface="Calibri"/>
              </a:rPr>
              <a:t>‌MacArthur, G.J., Harrison, S., Caldwell, D.M., Hickman, M. and Campbell, R. (2016). Peer-led interventions to prevent tobacco, alcohol and/or drug use among young people aged 11-21 years: a systematic review and meta-analysis. </a:t>
            </a:r>
            <a:r>
              <a:rPr lang="en-GB" sz="800" i="1">
                <a:latin typeface="Calibri"/>
                <a:ea typeface="Calibri"/>
                <a:cs typeface="Calibri"/>
              </a:rPr>
              <a:t>Addiction</a:t>
            </a:r>
            <a:r>
              <a:rPr lang="en-GB" sz="800">
                <a:latin typeface="Calibri"/>
                <a:ea typeface="Calibri"/>
                <a:cs typeface="Calibri"/>
              </a:rPr>
              <a:t>, [online] 111(3), </a:t>
            </a:r>
            <a:r>
              <a:rPr lang="en-GB" sz="800" err="1">
                <a:latin typeface="Calibri"/>
                <a:ea typeface="Calibri"/>
                <a:cs typeface="Calibri"/>
              </a:rPr>
              <a:t>pp.391</a:t>
            </a:r>
            <a:r>
              <a:rPr lang="en-GB" sz="800">
                <a:latin typeface="Calibri"/>
                <a:ea typeface="Calibri"/>
                <a:cs typeface="Calibri"/>
              </a:rPr>
              <a:t>–407. </a:t>
            </a:r>
            <a:r>
              <a:rPr lang="en-GB" sz="800" err="1">
                <a:latin typeface="Calibri"/>
                <a:ea typeface="Calibri"/>
                <a:cs typeface="Calibri"/>
              </a:rPr>
              <a:t>doi:https</a:t>
            </a:r>
            <a:r>
              <a:rPr lang="en-GB" sz="800">
                <a:latin typeface="Calibri"/>
                <a:ea typeface="Calibri"/>
                <a:cs typeface="Calibri"/>
              </a:rPr>
              <a:t>://</a:t>
            </a:r>
            <a:r>
              <a:rPr lang="en-GB" sz="800" err="1">
                <a:latin typeface="Calibri"/>
                <a:ea typeface="Calibri"/>
                <a:cs typeface="Calibri"/>
              </a:rPr>
              <a:t>doi.org</a:t>
            </a:r>
            <a:r>
              <a:rPr lang="en-GB" sz="800">
                <a:latin typeface="Calibri"/>
                <a:ea typeface="Calibri"/>
                <a:cs typeface="Calibri"/>
              </a:rPr>
              <a:t>/10.1111/</a:t>
            </a:r>
            <a:r>
              <a:rPr lang="en-GB" sz="800" err="1">
                <a:latin typeface="Calibri"/>
                <a:ea typeface="Calibri"/>
                <a:cs typeface="Calibri"/>
              </a:rPr>
              <a:t>add.13224</a:t>
            </a:r>
            <a:r>
              <a:rPr lang="en-GB" sz="800">
                <a:latin typeface="Calibri"/>
                <a:ea typeface="Calibri"/>
                <a:cs typeface="Calibri"/>
              </a:rPr>
              <a:t>.</a:t>
            </a:r>
          </a:p>
          <a:p>
            <a:r>
              <a:rPr lang="en-GB" sz="800">
                <a:latin typeface="Calibri"/>
                <a:ea typeface="Calibri"/>
                <a:cs typeface="Calibri"/>
              </a:rPr>
              <a:t>Messina, N. (2018). </a:t>
            </a:r>
            <a:r>
              <a:rPr lang="en-GB" sz="800" i="1">
                <a:latin typeface="Calibri"/>
                <a:ea typeface="Calibri"/>
                <a:cs typeface="Calibri"/>
              </a:rPr>
              <a:t>Effects Of Alcohol: What Does Alcohol Do to Your Body?</a:t>
            </a:r>
            <a:r>
              <a:rPr lang="en-GB" sz="800">
                <a:latin typeface="Calibri"/>
                <a:ea typeface="Calibri"/>
                <a:cs typeface="Calibri"/>
              </a:rPr>
              <a:t> Addiction Resource. Available at: </a:t>
            </a:r>
            <a:r>
              <a:rPr lang="en-GB" sz="800">
                <a:latin typeface="Calibri"/>
                <a:ea typeface="Calibri"/>
                <a:cs typeface="Calibri"/>
                <a:hlinkClick r:id="rId13"/>
              </a:rPr>
              <a:t>https://addictionresource.com/what-is-alcohol-definition-types-effects/effects/</a:t>
            </a:r>
            <a:r>
              <a:rPr lang="en-GB" sz="800">
                <a:latin typeface="Calibri"/>
                <a:ea typeface="Calibri"/>
                <a:cs typeface="Calibri"/>
              </a:rPr>
              <a:t>. (Accessed: 10/02/2026).</a:t>
            </a:r>
            <a:endParaRPr lang="en-US" sz="800">
              <a:latin typeface="Calibri"/>
              <a:ea typeface="Calibri"/>
              <a:cs typeface="Calibri"/>
            </a:endParaRPr>
          </a:p>
          <a:p>
            <a:r>
              <a:rPr lang="en-GB" sz="800">
                <a:latin typeface="Calibri"/>
                <a:ea typeface="Calibri"/>
                <a:cs typeface="Calibri"/>
              </a:rPr>
              <a:t>Messina, N. (2018). </a:t>
            </a:r>
            <a:r>
              <a:rPr lang="en-GB" sz="800" i="1">
                <a:latin typeface="Calibri"/>
                <a:ea typeface="Calibri"/>
                <a:cs typeface="Calibri"/>
              </a:rPr>
              <a:t>Effects Of Alcohol: What Does Alcohol Do to Your Body?</a:t>
            </a:r>
            <a:r>
              <a:rPr lang="en-GB" sz="800">
                <a:latin typeface="Calibri"/>
                <a:ea typeface="Calibri"/>
                <a:cs typeface="Calibri"/>
              </a:rPr>
              <a:t> [online] Addiction Resource. Available at: </a:t>
            </a:r>
            <a:r>
              <a:rPr lang="en-GB" sz="800">
                <a:latin typeface="Calibri"/>
                <a:ea typeface="Calibri"/>
                <a:cs typeface="Calibri"/>
                <a:hlinkClick r:id="rId13"/>
              </a:rPr>
              <a:t>https://addictionresource.com/what-is-alcohol-definition-types-effects/effects/</a:t>
            </a:r>
            <a:r>
              <a:rPr lang="en-GB" sz="800">
                <a:latin typeface="Calibri"/>
                <a:ea typeface="Calibri"/>
                <a:cs typeface="Calibri"/>
              </a:rPr>
              <a:t> (Accessed: 10/02/20260.</a:t>
            </a:r>
            <a:endParaRPr lang="en-US" sz="800">
              <a:latin typeface="Calibri"/>
              <a:ea typeface="Calibri"/>
              <a:cs typeface="Calibri"/>
            </a:endParaRPr>
          </a:p>
          <a:p>
            <a:r>
              <a:rPr lang="en-GB" sz="800">
                <a:latin typeface="Calibri"/>
                <a:ea typeface="Calibri"/>
                <a:cs typeface="Calibri"/>
              </a:rPr>
              <a:t>‌</a:t>
            </a:r>
            <a:r>
              <a:rPr lang="en-GB" sz="800" err="1">
                <a:latin typeface="Calibri"/>
                <a:ea typeface="Calibri"/>
                <a:cs typeface="Calibri"/>
              </a:rPr>
              <a:t>sladuke</a:t>
            </a:r>
            <a:r>
              <a:rPr lang="en-GB" sz="800">
                <a:latin typeface="Calibri"/>
                <a:ea typeface="Calibri"/>
                <a:cs typeface="Calibri"/>
              </a:rPr>
              <a:t> (2023). </a:t>
            </a:r>
            <a:r>
              <a:rPr lang="en-GB" sz="800" i="1">
                <a:latin typeface="Calibri"/>
                <a:ea typeface="Calibri"/>
                <a:cs typeface="Calibri"/>
              </a:rPr>
              <a:t>Identify functions in the mid-sagittal view of the brain</a:t>
            </a:r>
            <a:r>
              <a:rPr lang="en-GB" sz="800">
                <a:latin typeface="Calibri"/>
                <a:ea typeface="Calibri"/>
                <a:cs typeface="Calibri"/>
              </a:rPr>
              <a:t>. [online] </a:t>
            </a:r>
            <a:r>
              <a:rPr lang="en-GB" sz="800" err="1">
                <a:latin typeface="Calibri"/>
                <a:ea typeface="Calibri"/>
                <a:cs typeface="Calibri"/>
              </a:rPr>
              <a:t>Wordwall</a:t>
            </a:r>
            <a:r>
              <a:rPr lang="en-GB" sz="800">
                <a:latin typeface="Calibri"/>
                <a:ea typeface="Calibri"/>
                <a:cs typeface="Calibri"/>
              </a:rPr>
              <a:t> - Create better lessons quicker. Available at: </a:t>
            </a:r>
            <a:r>
              <a:rPr lang="en-GB" sz="800">
                <a:latin typeface="Calibri"/>
                <a:ea typeface="Calibri"/>
                <a:cs typeface="Calibri"/>
                <a:hlinkClick r:id="rId14"/>
              </a:rPr>
              <a:t>https://wordwall.net/resource/52753025/identify-functions-in-the-mid-sagittal-view-of-the-brain</a:t>
            </a:r>
            <a:r>
              <a:rPr lang="en-GB" sz="800">
                <a:latin typeface="Calibri"/>
                <a:ea typeface="Calibri"/>
                <a:cs typeface="Calibri"/>
              </a:rPr>
              <a:t> (Accessed: 11/02/2026).</a:t>
            </a:r>
          </a:p>
          <a:p>
            <a:r>
              <a:rPr lang="en-GB" sz="800">
                <a:latin typeface="Calibri"/>
                <a:ea typeface="Calibri"/>
                <a:cs typeface="Calibri"/>
              </a:rPr>
              <a:t>‌Scaccia, J.P. (2024). </a:t>
            </a:r>
            <a:r>
              <a:rPr lang="en-GB" sz="800" i="1">
                <a:latin typeface="Calibri"/>
                <a:ea typeface="Calibri"/>
                <a:cs typeface="Calibri"/>
              </a:rPr>
              <a:t>Tackling Alcohol Harms with a Community Approach</a:t>
            </a:r>
            <a:r>
              <a:rPr lang="en-GB" sz="800">
                <a:latin typeface="Calibri"/>
                <a:ea typeface="Calibri"/>
                <a:cs typeface="Calibri"/>
              </a:rPr>
              <a:t>. Medium. Available at: </a:t>
            </a:r>
            <a:r>
              <a:rPr lang="en-GB" sz="800">
                <a:latin typeface="Calibri"/>
                <a:ea typeface="Calibri"/>
                <a:cs typeface="Calibri"/>
                <a:hlinkClick r:id="rId15"/>
              </a:rPr>
              <a:t>https://medium.com/this-week-in-public-health/tackling-alcohol-harms-with-a-community-approach-6fc3a67665ed</a:t>
            </a:r>
            <a:r>
              <a:rPr lang="en-GB" sz="800">
                <a:latin typeface="Calibri"/>
                <a:ea typeface="Calibri"/>
                <a:cs typeface="Calibri"/>
              </a:rPr>
              <a:t> </a:t>
            </a:r>
            <a:r>
              <a:rPr lang="en-GB" sz="800" err="1">
                <a:latin typeface="Calibri"/>
                <a:ea typeface="Calibri"/>
                <a:cs typeface="Calibri"/>
              </a:rPr>
              <a:t>CAccessed</a:t>
            </a:r>
            <a:r>
              <a:rPr lang="en-GB" sz="800">
                <a:latin typeface="Calibri"/>
                <a:ea typeface="Calibri"/>
                <a:cs typeface="Calibri"/>
              </a:rPr>
              <a:t>: 09/02/2026).</a:t>
            </a:r>
          </a:p>
          <a:p>
            <a:r>
              <a:rPr lang="en-GB" sz="800">
                <a:latin typeface="Calibri"/>
                <a:ea typeface="Calibri"/>
                <a:cs typeface="Calibri"/>
              </a:rPr>
              <a:t>Stock, T. (2026). </a:t>
            </a:r>
            <a:r>
              <a:rPr lang="en-GB" sz="800" i="1">
                <a:latin typeface="Calibri"/>
                <a:ea typeface="Calibri"/>
                <a:cs typeface="Calibri"/>
              </a:rPr>
              <a:t>Active Teenagers Stock Illustrations – 1,863 Active Teenagers Stock Illustrations, Vectors &amp; Clipart - </a:t>
            </a:r>
            <a:r>
              <a:rPr lang="en-GB" sz="800" i="1" err="1">
                <a:latin typeface="Calibri"/>
                <a:ea typeface="Calibri"/>
                <a:cs typeface="Calibri"/>
              </a:rPr>
              <a:t>Dreamstime</a:t>
            </a:r>
            <a:r>
              <a:rPr lang="en-GB" sz="800">
                <a:latin typeface="Calibri"/>
                <a:ea typeface="Calibri"/>
                <a:cs typeface="Calibri"/>
              </a:rPr>
              <a:t>. </a:t>
            </a:r>
            <a:r>
              <a:rPr lang="en-GB" sz="800" err="1">
                <a:latin typeface="Calibri"/>
                <a:ea typeface="Calibri"/>
                <a:cs typeface="Calibri"/>
              </a:rPr>
              <a:t>Dreamstime</a:t>
            </a:r>
            <a:r>
              <a:rPr lang="en-GB" sz="800">
                <a:latin typeface="Calibri"/>
                <a:ea typeface="Calibri"/>
                <a:cs typeface="Calibri"/>
              </a:rPr>
              <a:t>. Available at: </a:t>
            </a:r>
            <a:r>
              <a:rPr lang="en-GB" sz="800">
                <a:latin typeface="Calibri"/>
                <a:ea typeface="Calibri"/>
                <a:cs typeface="Calibri"/>
                <a:hlinkClick r:id="rId16"/>
              </a:rPr>
              <a:t>https://www.dreamstime.com/illustration/active-teenagers.html</a:t>
            </a:r>
            <a:r>
              <a:rPr lang="en-GB" sz="800">
                <a:latin typeface="Calibri"/>
                <a:ea typeface="Calibri"/>
                <a:cs typeface="Calibri"/>
              </a:rPr>
              <a:t> (Accessed: 09/02/ 2026).</a:t>
            </a:r>
            <a:endParaRPr lang="en-US" sz="800">
              <a:latin typeface="Calibri"/>
              <a:ea typeface="Calibri"/>
              <a:cs typeface="Calibri"/>
            </a:endParaRPr>
          </a:p>
          <a:p>
            <a:r>
              <a:rPr lang="en-GB" sz="800">
                <a:latin typeface="Calibri"/>
                <a:ea typeface="Calibri"/>
                <a:cs typeface="Calibri"/>
              </a:rPr>
              <a:t>Tinner, L., Palmer, J.C., Lloyd, E.C., Caldwell, D.M., MacArthur, G.J., Dias, K., Langford, R., </a:t>
            </a:r>
            <a:r>
              <a:rPr lang="en-GB" sz="800" err="1">
                <a:latin typeface="Calibri"/>
                <a:ea typeface="Calibri"/>
                <a:cs typeface="Calibri"/>
              </a:rPr>
              <a:t>Redmore</a:t>
            </a:r>
            <a:r>
              <a:rPr lang="en-GB" sz="800">
                <a:latin typeface="Calibri"/>
                <a:ea typeface="Calibri"/>
                <a:cs typeface="Calibri"/>
              </a:rPr>
              <a:t>, J., Wittkop, L., Watkins, S.H., Hickman, M. and Campbell, R. (2022). Individual-, family- and school-based interventions to prevent multiple risk behaviours relating to alcohol, tobacco and drug use in young people aged 8-25 years: a systematic review and meta-analysis. </a:t>
            </a:r>
            <a:r>
              <a:rPr lang="en-GB" sz="800" i="1">
                <a:latin typeface="Calibri"/>
                <a:ea typeface="Calibri"/>
                <a:cs typeface="Calibri"/>
              </a:rPr>
              <a:t>BMC Public Health</a:t>
            </a:r>
            <a:r>
              <a:rPr lang="en-GB" sz="800">
                <a:latin typeface="Calibri"/>
                <a:ea typeface="Calibri"/>
                <a:cs typeface="Calibri"/>
              </a:rPr>
              <a:t>, 22(1). </a:t>
            </a:r>
            <a:r>
              <a:rPr lang="en-GB" sz="800" err="1">
                <a:latin typeface="Calibri"/>
                <a:ea typeface="Calibri"/>
                <a:cs typeface="Calibri"/>
              </a:rPr>
              <a:t>doi:https</a:t>
            </a:r>
            <a:r>
              <a:rPr lang="en-GB" sz="800">
                <a:latin typeface="Calibri"/>
                <a:ea typeface="Calibri"/>
                <a:cs typeface="Calibri"/>
              </a:rPr>
              <a:t>://</a:t>
            </a:r>
            <a:r>
              <a:rPr lang="en-GB" sz="800" err="1">
                <a:latin typeface="Calibri"/>
                <a:ea typeface="Calibri"/>
                <a:cs typeface="Calibri"/>
              </a:rPr>
              <a:t>doi.org</a:t>
            </a:r>
            <a:r>
              <a:rPr lang="en-GB" sz="800">
                <a:latin typeface="Calibri"/>
                <a:ea typeface="Calibri"/>
                <a:cs typeface="Calibri"/>
              </a:rPr>
              <a:t>/10.1186/</a:t>
            </a:r>
            <a:r>
              <a:rPr lang="en-GB" sz="800" err="1">
                <a:latin typeface="Calibri"/>
                <a:ea typeface="Calibri"/>
                <a:cs typeface="Calibri"/>
              </a:rPr>
              <a:t>s12889</a:t>
            </a:r>
            <a:r>
              <a:rPr lang="en-GB" sz="800">
                <a:latin typeface="Calibri"/>
                <a:ea typeface="Calibri"/>
                <a:cs typeface="Calibri"/>
              </a:rPr>
              <a:t>-022-13072-5.</a:t>
            </a:r>
            <a:endParaRPr lang="en-US" sz="800">
              <a:latin typeface="Calibri"/>
              <a:ea typeface="Calibri"/>
              <a:cs typeface="Calibri"/>
            </a:endParaRPr>
          </a:p>
          <a:p>
            <a:r>
              <a:rPr lang="en-GB" sz="800">
                <a:latin typeface="Calibri"/>
                <a:ea typeface="Calibri"/>
                <a:cs typeface="Calibri"/>
              </a:rPr>
              <a:t>‌van Schalkwyk, M.C.I., Petticrew, M., Maani, N., Hawkins, B., Bonell, C., </a:t>
            </a:r>
            <a:r>
              <a:rPr lang="en-GB" sz="800" err="1">
                <a:latin typeface="Calibri"/>
                <a:ea typeface="Calibri"/>
                <a:cs typeface="Calibri"/>
              </a:rPr>
              <a:t>Katikireddi</a:t>
            </a:r>
            <a:r>
              <a:rPr lang="en-GB" sz="800">
                <a:latin typeface="Calibri"/>
                <a:ea typeface="Calibri"/>
                <a:cs typeface="Calibri"/>
              </a:rPr>
              <a:t>, S.V. and Knai, C. (2022). Distilling the curriculum: An analysis of alcohol industry-funded school-based youth education programmes. </a:t>
            </a:r>
            <a:r>
              <a:rPr lang="en-GB" sz="800" i="1">
                <a:latin typeface="Calibri"/>
                <a:ea typeface="Calibri"/>
                <a:cs typeface="Calibri"/>
              </a:rPr>
              <a:t>PLOS ONE</a:t>
            </a:r>
            <a:r>
              <a:rPr lang="en-GB" sz="800">
                <a:latin typeface="Calibri"/>
                <a:ea typeface="Calibri"/>
                <a:cs typeface="Calibri"/>
              </a:rPr>
              <a:t>, 17(1), </a:t>
            </a:r>
            <a:r>
              <a:rPr lang="en-GB" sz="800" err="1">
                <a:latin typeface="Calibri"/>
                <a:ea typeface="Calibri"/>
                <a:cs typeface="Calibri"/>
              </a:rPr>
              <a:t>p.e0259560</a:t>
            </a:r>
            <a:r>
              <a:rPr lang="en-GB" sz="800">
                <a:latin typeface="Calibri"/>
                <a:ea typeface="Calibri"/>
                <a:cs typeface="Calibri"/>
              </a:rPr>
              <a:t>. </a:t>
            </a:r>
            <a:r>
              <a:rPr lang="en-GB" sz="800" err="1">
                <a:latin typeface="Calibri"/>
                <a:ea typeface="Calibri"/>
                <a:cs typeface="Calibri"/>
              </a:rPr>
              <a:t>doi:https</a:t>
            </a:r>
            <a:r>
              <a:rPr lang="en-GB" sz="800">
                <a:latin typeface="Calibri"/>
                <a:ea typeface="Calibri"/>
                <a:cs typeface="Calibri"/>
              </a:rPr>
              <a:t>://</a:t>
            </a:r>
            <a:r>
              <a:rPr lang="en-GB" sz="800" err="1">
                <a:latin typeface="Calibri"/>
                <a:ea typeface="Calibri"/>
                <a:cs typeface="Calibri"/>
              </a:rPr>
              <a:t>doi.org</a:t>
            </a:r>
            <a:r>
              <a:rPr lang="en-GB" sz="800">
                <a:latin typeface="Calibri"/>
                <a:ea typeface="Calibri"/>
                <a:cs typeface="Calibri"/>
              </a:rPr>
              <a:t>/10.1371/</a:t>
            </a:r>
            <a:r>
              <a:rPr lang="en-GB" sz="800" err="1">
                <a:latin typeface="Calibri"/>
                <a:ea typeface="Calibri"/>
                <a:cs typeface="Calibri"/>
              </a:rPr>
              <a:t>journal.pone.0259560</a:t>
            </a:r>
            <a:r>
              <a:rPr lang="en-GB" sz="800">
                <a:latin typeface="Calibri"/>
                <a:ea typeface="Calibri"/>
                <a:cs typeface="Calibri"/>
              </a:rPr>
              <a:t>.</a:t>
            </a:r>
          </a:p>
          <a:p>
            <a:r>
              <a:rPr lang="en-GB" sz="800">
                <a:latin typeface="Calibri"/>
                <a:ea typeface="Calibri"/>
                <a:cs typeface="Calibri"/>
              </a:rPr>
              <a:t>‌Vaillant, G.E. and Keller, M. (2018). Alcohol consumption. In: </a:t>
            </a:r>
            <a:r>
              <a:rPr lang="en-GB" sz="800" i="1" err="1">
                <a:latin typeface="Calibri"/>
                <a:ea typeface="Calibri"/>
                <a:cs typeface="Calibri"/>
              </a:rPr>
              <a:t>Encyclopædia</a:t>
            </a:r>
            <a:r>
              <a:rPr lang="en-GB" sz="800" i="1">
                <a:latin typeface="Calibri"/>
                <a:ea typeface="Calibri"/>
                <a:cs typeface="Calibri"/>
              </a:rPr>
              <a:t> Britannica</a:t>
            </a:r>
            <a:r>
              <a:rPr lang="en-GB" sz="800">
                <a:latin typeface="Calibri"/>
                <a:ea typeface="Calibri"/>
                <a:cs typeface="Calibri"/>
              </a:rPr>
              <a:t>.  Available at: </a:t>
            </a:r>
            <a:r>
              <a:rPr lang="en-GB" sz="800">
                <a:latin typeface="Calibri"/>
                <a:ea typeface="Calibri"/>
                <a:cs typeface="Calibri"/>
                <a:hlinkClick r:id="rId17"/>
              </a:rPr>
              <a:t>https://www.britannica.com/topic/alcohol-consumption</a:t>
            </a:r>
            <a:r>
              <a:rPr lang="en-GB" sz="800">
                <a:latin typeface="Calibri"/>
                <a:ea typeface="Calibri"/>
                <a:cs typeface="Calibri"/>
              </a:rPr>
              <a:t>. (Accessed: 10/02/2026).</a:t>
            </a:r>
            <a:endParaRPr lang="en-GB"/>
          </a:p>
        </p:txBody>
      </p:sp>
    </p:spTree>
    <p:extLst>
      <p:ext uri="{BB962C8B-B14F-4D97-AF65-F5344CB8AC3E}">
        <p14:creationId xmlns:p14="http://schemas.microsoft.com/office/powerpoint/2010/main" val="2095488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BCD73-6B2E-F5E9-C591-F4085DCE768D}"/>
              </a:ext>
            </a:extLst>
          </p:cNvPr>
          <p:cNvSpPr>
            <a:spLocks noGrp="1"/>
          </p:cNvSpPr>
          <p:nvPr>
            <p:ph type="title"/>
          </p:nvPr>
        </p:nvSpPr>
        <p:spPr/>
        <p:txBody>
          <a:bodyPr/>
          <a:lstStyle/>
          <a:p>
            <a:r>
              <a:rPr lang="en-PT"/>
              <a:t>Carina reference </a:t>
            </a:r>
          </a:p>
        </p:txBody>
      </p:sp>
      <p:sp>
        <p:nvSpPr>
          <p:cNvPr id="3" name="Content Placeholder 2">
            <a:extLst>
              <a:ext uri="{FF2B5EF4-FFF2-40B4-BE49-F238E27FC236}">
                <a16:creationId xmlns:a16="http://schemas.microsoft.com/office/drawing/2014/main" id="{7E27B401-D582-51DB-229D-C653B2C4304B}"/>
              </a:ext>
            </a:extLst>
          </p:cNvPr>
          <p:cNvSpPr>
            <a:spLocks noGrp="1"/>
          </p:cNvSpPr>
          <p:nvPr>
            <p:ph idx="1"/>
          </p:nvPr>
        </p:nvSpPr>
        <p:spPr/>
        <p:txBody>
          <a:bodyPr>
            <a:normAutofit fontScale="47500" lnSpcReduction="20000"/>
          </a:bodyPr>
          <a:lstStyle/>
          <a:p>
            <a:r>
              <a:rPr lang="en-GB" b="0" i="0" err="1">
                <a:effectLst/>
                <a:latin typeface="UICTFontTextStyleBody"/>
              </a:rPr>
              <a:t>Drinkaware</a:t>
            </a:r>
            <a:r>
              <a:rPr lang="en-GB" b="0" i="0">
                <a:effectLst/>
                <a:latin typeface="UICTFontTextStyleBody"/>
              </a:rPr>
              <a:t>, (2023) </a:t>
            </a:r>
            <a:r>
              <a:rPr lang="en-GB" b="0" i="1">
                <a:effectLst/>
                <a:latin typeface="UICTFontTextStyleItalicBody"/>
              </a:rPr>
              <a:t>Underage drinking UK – Alcohol facts and data</a:t>
            </a:r>
            <a:r>
              <a:rPr lang="en-GB" b="0" i="0">
                <a:effectLst/>
                <a:latin typeface="UICTFontTextStyleBody"/>
              </a:rPr>
              <a:t>. Available at: https://</a:t>
            </a:r>
            <a:r>
              <a:rPr lang="en-GB" b="0" i="0" err="1">
                <a:effectLst/>
                <a:latin typeface="UICTFontTextStyleBody"/>
              </a:rPr>
              <a:t>www.drinkaware.co.uk</a:t>
            </a:r>
            <a:r>
              <a:rPr lang="en-GB" b="0" i="0">
                <a:effectLst/>
                <a:latin typeface="UICTFontTextStyleBody"/>
              </a:rPr>
              <a:t>/research/alcohol-facts-and-data/underage-drinking-uk/ (Accessed: 15 February 2026).</a:t>
            </a:r>
            <a:endParaRPr lang="en-GB">
              <a:effectLst/>
              <a:latin typeface=".AppleSystemUIFont"/>
            </a:endParaRPr>
          </a:p>
          <a:p>
            <a:r>
              <a:rPr lang="en-GB" b="0" i="0" err="1">
                <a:effectLst/>
                <a:latin typeface="UICTFontTextStyleBody"/>
              </a:rPr>
              <a:t>Drinkaware</a:t>
            </a:r>
            <a:r>
              <a:rPr lang="en-GB" b="0" i="0">
                <a:effectLst/>
                <a:latin typeface="UICTFontTextStyleBody"/>
              </a:rPr>
              <a:t> (2024) </a:t>
            </a:r>
            <a:r>
              <a:rPr lang="en-GB" b="0" i="1">
                <a:effectLst/>
                <a:latin typeface="UICTFontTextStyleItalicBody"/>
              </a:rPr>
              <a:t>Teenage drinking: How alcohol affects a teenager’s health and development</a:t>
            </a:r>
            <a:r>
              <a:rPr lang="en-GB" b="0" i="0">
                <a:effectLst/>
                <a:latin typeface="UICTFontTextStyleBody"/>
              </a:rPr>
              <a:t>. Available at: https://</a:t>
            </a:r>
            <a:r>
              <a:rPr lang="en-GB" b="0" i="0" err="1">
                <a:effectLst/>
                <a:latin typeface="UICTFontTextStyleBody"/>
              </a:rPr>
              <a:t>www.drinkaware.co.uk</a:t>
            </a:r>
            <a:r>
              <a:rPr lang="en-GB" b="0" i="0">
                <a:effectLst/>
                <a:latin typeface="UICTFontTextStyleBody"/>
              </a:rPr>
              <a:t>/advice-and-support/underage-drinking/teenage-drinking/ (Accessed: 15 February 2026).</a:t>
            </a:r>
            <a:endParaRPr lang="en-GB">
              <a:effectLst/>
              <a:latin typeface=".AppleSystemUIFont"/>
            </a:endParaRPr>
          </a:p>
          <a:p>
            <a:r>
              <a:rPr lang="en-GB" b="0" i="0">
                <a:effectLst/>
                <a:latin typeface="UICTFontTextStyleBody"/>
              </a:rPr>
              <a:t>England, P.H. (2016). </a:t>
            </a:r>
            <a:r>
              <a:rPr lang="en-GB" b="0" i="1">
                <a:effectLst/>
                <a:latin typeface="UICTFontTextStyleItalicBody"/>
              </a:rPr>
              <a:t>Alcohol consumption and harm among under 18 year olds</a:t>
            </a:r>
            <a:r>
              <a:rPr lang="en-GB" b="0" i="0">
                <a:effectLst/>
                <a:latin typeface="UICTFontTextStyleBody"/>
              </a:rPr>
              <a:t>. [online] GOV.UK. Available at: https://www.gov.uk/government/publications/alcohol-consumption-and-harm-among-under-18-year-olds?</a:t>
            </a:r>
            <a:r>
              <a:rPr lang="en-GB" b="0" i="0" err="1">
                <a:effectLst/>
                <a:latin typeface="UICTFontTextStyleBody"/>
              </a:rPr>
              <a:t>utm_source</a:t>
            </a:r>
            <a:r>
              <a:rPr lang="en-GB" b="0" i="0">
                <a:effectLst/>
                <a:latin typeface="UICTFontTextStyleBody"/>
              </a:rPr>
              <a:t>=chatgpt.com (Accessed: 15/ 02/ 2026).</a:t>
            </a:r>
            <a:endParaRPr lang="en-GB">
              <a:effectLst/>
              <a:latin typeface=".AppleSystemUIFont"/>
            </a:endParaRPr>
          </a:p>
          <a:p>
            <a:r>
              <a:rPr lang="en-GB" b="0" i="0">
                <a:effectLst/>
                <a:latin typeface="UICTFontTextStyleBody"/>
              </a:rPr>
              <a:t>(GOV.UK, 2023) </a:t>
            </a:r>
            <a:r>
              <a:rPr lang="en-GB" b="0" i="1">
                <a:effectLst/>
                <a:latin typeface="UICTFontTextStyleItalicBody"/>
              </a:rPr>
              <a:t>Clinical guidelines for alcohol treatment: Specialist alcohol interventions and support for children and young people</a:t>
            </a:r>
            <a:r>
              <a:rPr lang="en-GB" b="0" i="0">
                <a:effectLst/>
                <a:latin typeface="UICTFontTextStyleBody"/>
              </a:rPr>
              <a:t>. Available at: https://www.gov.uk/guidance/clinical-guidelines-for-alcohol-treatment/23-specialist-alcohol-interventions-and-support-for-children-and-young-people (Accessed: 15 February 2026)</a:t>
            </a:r>
            <a:br>
              <a:rPr lang="en-GB">
                <a:effectLst/>
                <a:latin typeface=".AppleSystemUIFont"/>
              </a:rPr>
            </a:br>
            <a:endParaRPr lang="en-GB">
              <a:effectLst/>
              <a:latin typeface=".AppleSystemUIFont"/>
            </a:endParaRPr>
          </a:p>
          <a:p>
            <a:r>
              <a:rPr lang="en-GB" b="0" i="0">
                <a:effectLst/>
                <a:latin typeface="UICTFontTextStyleBody"/>
              </a:rPr>
              <a:t>(Marshall, E.J., 2014) ‘Adolescent alcohol use: Risks and consequences’, </a:t>
            </a:r>
            <a:r>
              <a:rPr lang="en-GB" b="0" i="1">
                <a:effectLst/>
                <a:latin typeface="UICTFontTextStyleItalicBody"/>
              </a:rPr>
              <a:t>Alcohol and Alcoholism</a:t>
            </a:r>
            <a:r>
              <a:rPr lang="en-GB" b="0" i="0">
                <a:effectLst/>
                <a:latin typeface="UICTFontTextStyleBody"/>
              </a:rPr>
              <a:t>, 49(2), pp. 160–164</a:t>
            </a:r>
            <a:endParaRPr lang="en-GB">
              <a:effectLst/>
              <a:latin typeface=".AppleSystemUIFont"/>
            </a:endParaRPr>
          </a:p>
          <a:p>
            <a:r>
              <a:rPr lang="en-GB" b="0" i="0">
                <a:effectLst/>
                <a:latin typeface="UICTFontTextStyleBody"/>
              </a:rPr>
              <a:t>(OECD, 2025) </a:t>
            </a:r>
            <a:r>
              <a:rPr lang="en-GB" b="0" i="1">
                <a:effectLst/>
                <a:latin typeface="UICTFontTextStyleItalicBody"/>
              </a:rPr>
              <a:t>Health at a Glance 2025: Alcohol consumption among adolescents</a:t>
            </a:r>
            <a:r>
              <a:rPr lang="en-GB" b="0" i="0">
                <a:effectLst/>
                <a:latin typeface="UICTFontTextStyleBody"/>
              </a:rPr>
              <a:t>. Paris: OECD Publishing. Available at: https://</a:t>
            </a:r>
            <a:r>
              <a:rPr lang="en-GB" b="0" i="0" err="1">
                <a:effectLst/>
                <a:latin typeface="UICTFontTextStyleBody"/>
              </a:rPr>
              <a:t>www.oecd.org</a:t>
            </a:r>
            <a:r>
              <a:rPr lang="en-GB" b="0" i="0">
                <a:effectLst/>
                <a:latin typeface="UICTFontTextStyleBody"/>
              </a:rPr>
              <a:t>/en/publications/2025/11/health-at-a-glance-2025_a894f72e/full-report/alcohol-consumption-among-adolescents_28bb306b.html (Accessed: 15 February 2026)</a:t>
            </a:r>
            <a:r>
              <a:rPr lang="en-PT" b="0" i="0">
                <a:effectLst/>
                <a:latin typeface="UICTFontTextStyleBody"/>
              </a:rPr>
              <a:t>.</a:t>
            </a:r>
            <a:endParaRPr lang="en-GB">
              <a:effectLst/>
              <a:latin typeface=".AppleSystemUIFont"/>
            </a:endParaRPr>
          </a:p>
          <a:p>
            <a:r>
              <a:rPr lang="en-GB" b="0" i="0">
                <a:effectLst/>
                <a:latin typeface="UICTFontTextStyleBody"/>
              </a:rPr>
              <a:t>Scottish Government (2022) </a:t>
            </a:r>
            <a:r>
              <a:rPr lang="en-GB" b="0" i="1">
                <a:effectLst/>
                <a:latin typeface="UICTFontTextStyleItalicBody"/>
              </a:rPr>
              <a:t>Restricting alcohol advertising and promotion: Harms to children and young people</a:t>
            </a:r>
            <a:r>
              <a:rPr lang="en-GB" b="0" i="0">
                <a:effectLst/>
                <a:latin typeface="UICTFontTextStyleBody"/>
              </a:rPr>
              <a:t>. Available at: https://www.gov.scot/publications/consultation-restricting-alcohol-advertising-promotion/pages/3/ (Accessed: 15 February 2026)</a:t>
            </a:r>
            <a:r>
              <a:rPr lang="en-PT" b="0" i="0">
                <a:effectLst/>
                <a:latin typeface="UICTFontTextStyleBody"/>
              </a:rPr>
              <a:t>. </a:t>
            </a:r>
            <a:br>
              <a:rPr lang="en-GB">
                <a:effectLst/>
                <a:latin typeface=".AppleSystemUIFont"/>
              </a:rPr>
            </a:br>
            <a:endParaRPr lang="en-GB">
              <a:effectLst/>
              <a:latin typeface=".AppleSystemUIFont"/>
            </a:endParaRPr>
          </a:p>
          <a:p>
            <a:r>
              <a:rPr lang="en-GB" b="0" i="0">
                <a:effectLst/>
                <a:latin typeface="UICTFontTextStyleBody"/>
              </a:rPr>
              <a:t>(Public Health England, 2016”</a:t>
            </a:r>
            <a:r>
              <a:rPr lang="en-GB" b="0" i="1">
                <a:effectLst/>
                <a:latin typeface="UICTFontTextStyleItalicBody"/>
              </a:rPr>
              <a:t>The Public Health Burden of Alcohol and the Effectiveness and Cost-Effectiveness of Alcohol Control Policies</a:t>
            </a:r>
            <a:r>
              <a:rPr lang="en-GB" b="0" i="0">
                <a:effectLst/>
                <a:latin typeface="UICTFontTextStyleBody"/>
              </a:rPr>
              <a:t>. London: PHE.</a:t>
            </a:r>
            <a:br>
              <a:rPr lang="en-GB">
                <a:effectLst/>
                <a:latin typeface=".AppleSystemUIFont"/>
              </a:rPr>
            </a:br>
            <a:br>
              <a:rPr lang="en-GB">
                <a:effectLst/>
                <a:latin typeface=".AppleSystemUIFont"/>
              </a:rPr>
            </a:br>
            <a:endParaRPr lang="en-GB">
              <a:effectLst/>
              <a:latin typeface=".AppleSystemUIFont"/>
            </a:endParaRPr>
          </a:p>
          <a:p>
            <a:r>
              <a:rPr lang="en-GB" b="0" i="0">
                <a:effectLst/>
                <a:latin typeface="UICTFontTextStyleBody"/>
              </a:rPr>
              <a:t>McCambridge, J., </a:t>
            </a:r>
            <a:r>
              <a:rPr lang="en-GB" b="0" i="0" err="1">
                <a:effectLst/>
                <a:latin typeface="UICTFontTextStyleBody"/>
              </a:rPr>
              <a:t>McAlaney</a:t>
            </a:r>
            <a:r>
              <a:rPr lang="en-GB" b="0" i="0">
                <a:effectLst/>
                <a:latin typeface="UICTFontTextStyleBody"/>
              </a:rPr>
              <a:t>, J. and Rowe, R. (2011) ‘Adult consequences of late adolescent alcohol consumption: A systematic review’, </a:t>
            </a:r>
            <a:r>
              <a:rPr lang="en-GB" b="0" i="1">
                <a:effectLst/>
                <a:latin typeface="UICTFontTextStyleItalicBody"/>
              </a:rPr>
              <a:t>Addiction</a:t>
            </a:r>
            <a:r>
              <a:rPr lang="en-GB" b="0" i="0">
                <a:effectLst/>
                <a:latin typeface="UICTFontTextStyleBody"/>
              </a:rPr>
              <a:t>, 106(6), pp. 969–986.</a:t>
            </a:r>
            <a:endParaRPr lang="en-GB">
              <a:effectLst/>
              <a:latin typeface=".AppleSystemUIFont"/>
            </a:endParaRPr>
          </a:p>
          <a:p>
            <a:endParaRPr lang="en-PT"/>
          </a:p>
        </p:txBody>
      </p:sp>
    </p:spTree>
    <p:extLst>
      <p:ext uri="{BB962C8B-B14F-4D97-AF65-F5344CB8AC3E}">
        <p14:creationId xmlns:p14="http://schemas.microsoft.com/office/powerpoint/2010/main" val="5190451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28</Slides>
  <Notes>0</Notes>
  <HiddenSlides>0</HiddenSlide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office theme</vt:lpstr>
      <vt:lpstr>PowerPoint Presentation</vt:lpstr>
      <vt:lpstr>Campaign Against Alcohol Consumption Targeted at Teenagers Aged 13-18</vt:lpstr>
      <vt:lpstr>Activities </vt:lpstr>
      <vt:lpstr>Week 1 Activity  Educational workshops</vt:lpstr>
      <vt:lpstr>Week 2 Sports and Recreational Programs</vt:lpstr>
      <vt:lpstr>Week 3 Parental Involvement Programs</vt:lpstr>
      <vt:lpstr>Week 4  Community Service Projects</vt:lpstr>
      <vt:lpstr>Week 5  Creative Arts Initiatives</vt:lpstr>
      <vt:lpstr>Week 6  Peer mentor Programs</vt:lpstr>
      <vt:lpstr>Alcohol Consumption</vt:lpstr>
      <vt:lpstr>Rational</vt:lpstr>
      <vt:lpstr>Risks of Alcohol Consumption in Adolescents Aged 13-18</vt:lpstr>
      <vt:lpstr>National Guidelines and Statistics</vt:lpstr>
      <vt:lpstr>Short-term Consequences Day Life </vt:lpstr>
      <vt:lpstr>Long-term Consequences Future  </vt:lpstr>
      <vt:lpstr>Three Key Aims for the Campaign Against Alcohol Consumption Targeted at Teenagers Aged 13-18 in the UK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Carina reference </vt:lpstr>
      <vt:lpstr>Carina 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Carina Gomes (2222912)</cp:lastModifiedBy>
  <cp:revision>1</cp:revision>
  <dcterms:created xsi:type="dcterms:W3CDTF">2026-02-11T16:58:50Z</dcterms:created>
  <dcterms:modified xsi:type="dcterms:W3CDTF">2026-02-15T13:40:04Z</dcterms:modified>
</cp:coreProperties>
</file>