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37"/>
  </p:notesMasterIdLst>
  <p:sldIdLst>
    <p:sldId id="372" r:id="rId2"/>
    <p:sldId id="375" r:id="rId3"/>
    <p:sldId id="421" r:id="rId4"/>
    <p:sldId id="403" r:id="rId5"/>
    <p:sldId id="287" r:id="rId6"/>
    <p:sldId id="289" r:id="rId7"/>
    <p:sldId id="290" r:id="rId8"/>
    <p:sldId id="291" r:id="rId9"/>
    <p:sldId id="292" r:id="rId10"/>
    <p:sldId id="422" r:id="rId11"/>
    <p:sldId id="404" r:id="rId12"/>
    <p:sldId id="405" r:id="rId13"/>
    <p:sldId id="299" r:id="rId14"/>
    <p:sldId id="300" r:id="rId15"/>
    <p:sldId id="407" r:id="rId16"/>
    <p:sldId id="423" r:id="rId17"/>
    <p:sldId id="406" r:id="rId18"/>
    <p:sldId id="408" r:id="rId19"/>
    <p:sldId id="409" r:id="rId20"/>
    <p:sldId id="410" r:id="rId21"/>
    <p:sldId id="424" r:id="rId22"/>
    <p:sldId id="258" r:id="rId23"/>
    <p:sldId id="308" r:id="rId24"/>
    <p:sldId id="309" r:id="rId25"/>
    <p:sldId id="310" r:id="rId26"/>
    <p:sldId id="311" r:id="rId27"/>
    <p:sldId id="312" r:id="rId28"/>
    <p:sldId id="313" r:id="rId29"/>
    <p:sldId id="265" r:id="rId30"/>
    <p:sldId id="264" r:id="rId31"/>
    <p:sldId id="314" r:id="rId32"/>
    <p:sldId id="268" r:id="rId33"/>
    <p:sldId id="315" r:id="rId34"/>
    <p:sldId id="270" r:id="rId35"/>
    <p:sldId id="267" r:id="rId36"/>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0DEEF"/>
          </a:solidFill>
        </a:fill>
      </a:tcStyle>
    </a:wholeTbl>
    <a:band2H>
      <a:tcTxStyle/>
      <a:tcStyle>
        <a:tcBdr/>
        <a:fill>
          <a:solidFill>
            <a:srgbClr val="E9EFF7"/>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0E0E0"/>
          </a:solidFill>
        </a:fill>
      </a:tcStyle>
    </a:wholeTbl>
    <a:band2H>
      <a:tcTxStyle/>
      <a:tcStyle>
        <a:tcBdr/>
        <a:fill>
          <a:solidFill>
            <a:srgbClr val="F0F0F0"/>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E2CE"/>
          </a:solidFill>
        </a:fill>
      </a:tcStyle>
    </a:wholeTbl>
    <a:band2H>
      <a:tcTxStyle/>
      <a:tcStyle>
        <a:tcBdr/>
        <a:fill>
          <a:solidFill>
            <a:srgbClr val="EBF1E8"/>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3" d="100"/>
          <a:sy n="103" d="100"/>
        </p:scale>
        <p:origin x="87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7" name="Shape 97"/>
          <p:cNvSpPr>
            <a:spLocks noGrp="1" noRot="1" noChangeAspect="1"/>
          </p:cNvSpPr>
          <p:nvPr>
            <p:ph type="sldImg"/>
          </p:nvPr>
        </p:nvSpPr>
        <p:spPr>
          <a:xfrm>
            <a:off x="1143000" y="685800"/>
            <a:ext cx="4572000" cy="3429000"/>
          </a:xfrm>
          <a:prstGeom prst="rect">
            <a:avLst/>
          </a:prstGeom>
        </p:spPr>
        <p:txBody>
          <a:bodyPr/>
          <a:lstStyle/>
          <a:p>
            <a:endParaRPr/>
          </a:p>
        </p:txBody>
      </p:sp>
      <p:sp>
        <p:nvSpPr>
          <p:cNvPr id="98" name="Shape 98"/>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j-lt"/>
        <a:ea typeface="+mj-ea"/>
        <a:cs typeface="+mj-cs"/>
        <a:sym typeface="Calibri"/>
      </a:defRPr>
    </a:lvl1pPr>
    <a:lvl2pPr indent="228600" latinLnBrk="0">
      <a:defRPr sz="1200">
        <a:latin typeface="+mj-lt"/>
        <a:ea typeface="+mj-ea"/>
        <a:cs typeface="+mj-cs"/>
        <a:sym typeface="Calibri"/>
      </a:defRPr>
    </a:lvl2pPr>
    <a:lvl3pPr indent="457200" latinLnBrk="0">
      <a:defRPr sz="1200">
        <a:latin typeface="+mj-lt"/>
        <a:ea typeface="+mj-ea"/>
        <a:cs typeface="+mj-cs"/>
        <a:sym typeface="Calibri"/>
      </a:defRPr>
    </a:lvl3pPr>
    <a:lvl4pPr indent="685800" latinLnBrk="0">
      <a:defRPr sz="1200">
        <a:latin typeface="+mj-lt"/>
        <a:ea typeface="+mj-ea"/>
        <a:cs typeface="+mj-cs"/>
        <a:sym typeface="Calibri"/>
      </a:defRPr>
    </a:lvl4pPr>
    <a:lvl5pPr indent="914400" latinLnBrk="0">
      <a:defRPr sz="1200">
        <a:latin typeface="+mj-lt"/>
        <a:ea typeface="+mj-ea"/>
        <a:cs typeface="+mj-cs"/>
        <a:sym typeface="Calibri"/>
      </a:defRPr>
    </a:lvl5pPr>
    <a:lvl6pPr indent="1143000" latinLnBrk="0">
      <a:defRPr sz="1200">
        <a:latin typeface="+mj-lt"/>
        <a:ea typeface="+mj-ea"/>
        <a:cs typeface="+mj-cs"/>
        <a:sym typeface="Calibri"/>
      </a:defRPr>
    </a:lvl6pPr>
    <a:lvl7pPr indent="1371600" latinLnBrk="0">
      <a:defRPr sz="1200">
        <a:latin typeface="+mj-lt"/>
        <a:ea typeface="+mj-ea"/>
        <a:cs typeface="+mj-cs"/>
        <a:sym typeface="Calibri"/>
      </a:defRPr>
    </a:lvl7pPr>
    <a:lvl8pPr indent="1600200" latinLnBrk="0">
      <a:defRPr sz="1200">
        <a:latin typeface="+mj-lt"/>
        <a:ea typeface="+mj-ea"/>
        <a:cs typeface="+mj-cs"/>
        <a:sym typeface="Calibri"/>
      </a:defRPr>
    </a:lvl8pPr>
    <a:lvl9pPr indent="1828800" latinLnBrk="0">
      <a:defRPr sz="1200">
        <a:latin typeface="+mj-lt"/>
        <a:ea typeface="+mj-ea"/>
        <a:cs typeface="+mj-cs"/>
        <a:sym typeface="Calibri"/>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4383DA-7CBE-41F9-8EE7-1FE92FBF6CD5}" type="slidenum">
              <a:rPr lang="en-GB" smtClean="0"/>
              <a:t>1</a:t>
            </a:fld>
            <a:endParaRPr lang="en-GB"/>
          </a:p>
        </p:txBody>
      </p:sp>
    </p:spTree>
    <p:extLst>
      <p:ext uri="{BB962C8B-B14F-4D97-AF65-F5344CB8AC3E}">
        <p14:creationId xmlns:p14="http://schemas.microsoft.com/office/powerpoint/2010/main" val="5930999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4383DA-7CBE-41F9-8EE7-1FE92FBF6CD5}" type="slidenum">
              <a:rPr lang="en-GB" smtClean="0"/>
              <a:t>3</a:t>
            </a:fld>
            <a:endParaRPr lang="en-GB"/>
          </a:p>
        </p:txBody>
      </p:sp>
    </p:spTree>
    <p:extLst>
      <p:ext uri="{BB962C8B-B14F-4D97-AF65-F5344CB8AC3E}">
        <p14:creationId xmlns:p14="http://schemas.microsoft.com/office/powerpoint/2010/main" val="33633253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4383DA-7CBE-41F9-8EE7-1FE92FBF6CD5}" type="slidenum">
              <a:rPr lang="en-GB" smtClean="0"/>
              <a:t>21</a:t>
            </a:fld>
            <a:endParaRPr lang="en-GB"/>
          </a:p>
        </p:txBody>
      </p:sp>
    </p:spTree>
    <p:extLst>
      <p:ext uri="{BB962C8B-B14F-4D97-AF65-F5344CB8AC3E}">
        <p14:creationId xmlns:p14="http://schemas.microsoft.com/office/powerpoint/2010/main" val="29398709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31" name="Title Text"/>
          <p:cNvSpPr txBox="1">
            <a:spLocks noGrp="1"/>
          </p:cNvSpPr>
          <p:nvPr>
            <p:ph type="title"/>
          </p:nvPr>
        </p:nvSpPr>
        <p:spPr>
          <a:xfrm>
            <a:off x="831850" y="1709738"/>
            <a:ext cx="10515600" cy="2852737"/>
          </a:xfrm>
          <a:prstGeom prst="rect">
            <a:avLst/>
          </a:prstGeom>
        </p:spPr>
        <p:txBody>
          <a:bodyPr anchor="b"/>
          <a:lstStyle>
            <a:lvl1pPr>
              <a:defRPr sz="6000"/>
            </a:lvl1pPr>
          </a:lstStyle>
          <a:p>
            <a:r>
              <a:t>Title Text</a:t>
            </a:r>
          </a:p>
        </p:txBody>
      </p:sp>
      <p:sp>
        <p:nvSpPr>
          <p:cNvPr id="32" name="Body Level One…"/>
          <p:cNvSpPr txBox="1">
            <a:spLocks noGrp="1"/>
          </p:cNvSpPr>
          <p:nvPr>
            <p:ph type="body" sz="quarter" idx="1"/>
          </p:nvPr>
        </p:nvSpPr>
        <p:spPr>
          <a:xfrm>
            <a:off x="831850" y="4589464"/>
            <a:ext cx="10515600" cy="1028743"/>
          </a:xfrm>
          <a:prstGeom prst="rect">
            <a:avLst/>
          </a:prstGeom>
        </p:spPr>
        <p:txBody>
          <a:bodyPr/>
          <a:lstStyle>
            <a:lvl1pPr marL="0" indent="0">
              <a:buSzTx/>
              <a:buFontTx/>
              <a:buNone/>
              <a:defRPr sz="2400">
                <a:solidFill>
                  <a:srgbClr val="888888"/>
                </a:solidFill>
                <a:latin typeface="Georgia"/>
                <a:ea typeface="Georgia"/>
                <a:cs typeface="Georgia"/>
                <a:sym typeface="Georgia"/>
              </a:defRPr>
            </a:lvl1pPr>
            <a:lvl2pPr marL="0" indent="457200">
              <a:buSzTx/>
              <a:buFontTx/>
              <a:buNone/>
              <a:defRPr sz="2400">
                <a:solidFill>
                  <a:srgbClr val="888888"/>
                </a:solidFill>
                <a:latin typeface="Georgia"/>
                <a:ea typeface="Georgia"/>
                <a:cs typeface="Georgia"/>
                <a:sym typeface="Georgia"/>
              </a:defRPr>
            </a:lvl2pPr>
            <a:lvl3pPr marL="0" indent="914400">
              <a:buSzTx/>
              <a:buFontTx/>
              <a:buNone/>
              <a:defRPr sz="2400">
                <a:solidFill>
                  <a:srgbClr val="888888"/>
                </a:solidFill>
                <a:latin typeface="Georgia"/>
                <a:ea typeface="Georgia"/>
                <a:cs typeface="Georgia"/>
                <a:sym typeface="Georgia"/>
              </a:defRPr>
            </a:lvl3pPr>
            <a:lvl4pPr marL="0" indent="1371600">
              <a:buSzTx/>
              <a:buFontTx/>
              <a:buNone/>
              <a:defRPr sz="2400">
                <a:solidFill>
                  <a:srgbClr val="888888"/>
                </a:solidFill>
                <a:latin typeface="Georgia"/>
                <a:ea typeface="Georgia"/>
                <a:cs typeface="Georgia"/>
                <a:sym typeface="Georgia"/>
              </a:defRPr>
            </a:lvl4pPr>
            <a:lvl5pPr marL="0" indent="1828800">
              <a:buSzTx/>
              <a:buFontTx/>
              <a:buNone/>
              <a:defRPr sz="2400">
                <a:solidFill>
                  <a:srgbClr val="888888"/>
                </a:solidFill>
                <a:latin typeface="Georgia"/>
                <a:ea typeface="Georgia"/>
                <a:cs typeface="Georgia"/>
                <a:sym typeface="Georgia"/>
              </a:defRPr>
            </a:lvl5pPr>
          </a:lstStyle>
          <a:p>
            <a:r>
              <a:t>Body Level One</a:t>
            </a:r>
          </a:p>
          <a:p>
            <a:pPr lvl="1"/>
            <a:r>
              <a:t>Body Level Two</a:t>
            </a:r>
          </a:p>
          <a:p>
            <a:pPr lvl="2"/>
            <a:r>
              <a:t>Body Level Three</a:t>
            </a:r>
          </a:p>
          <a:p>
            <a:pPr lvl="3"/>
            <a:r>
              <a:t>Body Level Four</a:t>
            </a:r>
          </a:p>
          <a:p>
            <a:pPr lvl="4"/>
            <a:r>
              <a:t>Body Level Five</a:t>
            </a:r>
          </a:p>
        </p:txBody>
      </p:sp>
      <p:sp>
        <p:nvSpPr>
          <p:cNvPr id="3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40" name="Title Text"/>
          <p:cNvSpPr txBox="1">
            <a:spLocks noGrp="1"/>
          </p:cNvSpPr>
          <p:nvPr>
            <p:ph type="title"/>
          </p:nvPr>
        </p:nvSpPr>
        <p:spPr>
          <a:prstGeom prst="rect">
            <a:avLst/>
          </a:prstGeom>
        </p:spPr>
        <p:txBody>
          <a:bodyPr/>
          <a:lstStyle/>
          <a:p>
            <a:r>
              <a:t>Title Text</a:t>
            </a:r>
          </a:p>
        </p:txBody>
      </p:sp>
      <p:sp>
        <p:nvSpPr>
          <p:cNvPr id="41" name="Body Level One…"/>
          <p:cNvSpPr txBox="1">
            <a:spLocks noGrp="1"/>
          </p:cNvSpPr>
          <p:nvPr>
            <p:ph type="body" sz="half" idx="1"/>
          </p:nvPr>
        </p:nvSpPr>
        <p:spPr>
          <a:xfrm>
            <a:off x="838200" y="1825625"/>
            <a:ext cx="5181600" cy="3767867"/>
          </a:xfrm>
          <a:prstGeom prst="rect">
            <a:avLst/>
          </a:prstGeom>
        </p:spPr>
        <p:txBody>
          <a:bodyPr/>
          <a:lstStyle>
            <a:lvl1pPr>
              <a:defRPr>
                <a:latin typeface="Georgia"/>
                <a:ea typeface="Georgia"/>
                <a:cs typeface="Georgia"/>
                <a:sym typeface="Georgia"/>
              </a:defRPr>
            </a:lvl1pPr>
            <a:lvl2pPr>
              <a:defRPr>
                <a:latin typeface="Georgia"/>
                <a:ea typeface="Georgia"/>
                <a:cs typeface="Georgia"/>
                <a:sym typeface="Georgia"/>
              </a:defRPr>
            </a:lvl2pPr>
            <a:lvl3pPr>
              <a:defRPr>
                <a:latin typeface="Georgia"/>
                <a:ea typeface="Georgia"/>
                <a:cs typeface="Georgia"/>
                <a:sym typeface="Georgia"/>
              </a:defRPr>
            </a:lvl3pPr>
            <a:lvl4pPr>
              <a:defRPr>
                <a:latin typeface="Georgia"/>
                <a:ea typeface="Georgia"/>
                <a:cs typeface="Georgia"/>
                <a:sym typeface="Georgia"/>
              </a:defRPr>
            </a:lvl4pPr>
            <a:lvl5pPr>
              <a:defRPr>
                <a:latin typeface="Georgia"/>
                <a:ea typeface="Georgia"/>
                <a:cs typeface="Georgia"/>
                <a:sym typeface="Georgia"/>
              </a:defRPr>
            </a:lvl5pPr>
          </a:lstStyle>
          <a:p>
            <a:r>
              <a:t>Body Level One</a:t>
            </a:r>
          </a:p>
          <a:p>
            <a:pPr lvl="1"/>
            <a:r>
              <a:t>Body Level Two</a:t>
            </a:r>
          </a:p>
          <a:p>
            <a:pPr lvl="2"/>
            <a:r>
              <a:t>Body Level Three</a:t>
            </a:r>
          </a:p>
          <a:p>
            <a:pPr lvl="3"/>
            <a:r>
              <a:t>Body Level Four</a:t>
            </a:r>
          </a:p>
          <a:p>
            <a:pPr lvl="4"/>
            <a:r>
              <a:t>Body Level Five</a:t>
            </a:r>
          </a:p>
        </p:txBody>
      </p:sp>
      <p:sp>
        <p:nvSpPr>
          <p:cNvPr id="4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49" name="Title Text"/>
          <p:cNvSpPr txBox="1">
            <a:spLocks noGrp="1"/>
          </p:cNvSpPr>
          <p:nvPr>
            <p:ph type="title"/>
          </p:nvPr>
        </p:nvSpPr>
        <p:spPr>
          <a:xfrm>
            <a:off x="839787" y="365125"/>
            <a:ext cx="10515601" cy="1325563"/>
          </a:xfrm>
          <a:prstGeom prst="rect">
            <a:avLst/>
          </a:prstGeom>
        </p:spPr>
        <p:txBody>
          <a:bodyPr/>
          <a:lstStyle/>
          <a:p>
            <a:r>
              <a:t>Title Text</a:t>
            </a:r>
          </a:p>
        </p:txBody>
      </p:sp>
      <p:sp>
        <p:nvSpPr>
          <p:cNvPr id="50" name="Body Level One…"/>
          <p:cNvSpPr txBox="1">
            <a:spLocks noGrp="1"/>
          </p:cNvSpPr>
          <p:nvPr>
            <p:ph type="body" sz="quarter" idx="1"/>
          </p:nvPr>
        </p:nvSpPr>
        <p:spPr>
          <a:xfrm>
            <a:off x="839787" y="1681163"/>
            <a:ext cx="5157789" cy="823913"/>
          </a:xfrm>
          <a:prstGeom prst="rect">
            <a:avLst/>
          </a:prstGeom>
        </p:spPr>
        <p:txBody>
          <a:bodyPr anchor="b"/>
          <a:lstStyle>
            <a:lvl1pPr marL="0" indent="0">
              <a:buSzTx/>
              <a:buFontTx/>
              <a:buNone/>
              <a:defRPr sz="2400" b="1">
                <a:latin typeface="Georgia"/>
                <a:ea typeface="Georgia"/>
                <a:cs typeface="Georgia"/>
                <a:sym typeface="Georgia"/>
              </a:defRPr>
            </a:lvl1pPr>
            <a:lvl2pPr marL="0" indent="457200">
              <a:buSzTx/>
              <a:buFontTx/>
              <a:buNone/>
              <a:defRPr sz="2400" b="1">
                <a:latin typeface="Georgia"/>
                <a:ea typeface="Georgia"/>
                <a:cs typeface="Georgia"/>
                <a:sym typeface="Georgia"/>
              </a:defRPr>
            </a:lvl2pPr>
            <a:lvl3pPr marL="0" indent="914400">
              <a:buSzTx/>
              <a:buFontTx/>
              <a:buNone/>
              <a:defRPr sz="2400" b="1">
                <a:latin typeface="Georgia"/>
                <a:ea typeface="Georgia"/>
                <a:cs typeface="Georgia"/>
                <a:sym typeface="Georgia"/>
              </a:defRPr>
            </a:lvl3pPr>
            <a:lvl4pPr marL="0" indent="1371600">
              <a:buSzTx/>
              <a:buFontTx/>
              <a:buNone/>
              <a:defRPr sz="2400" b="1">
                <a:latin typeface="Georgia"/>
                <a:ea typeface="Georgia"/>
                <a:cs typeface="Georgia"/>
                <a:sym typeface="Georgia"/>
              </a:defRPr>
            </a:lvl4pPr>
            <a:lvl5pPr marL="0" indent="1828800">
              <a:buSzTx/>
              <a:buFontTx/>
              <a:buNone/>
              <a:defRPr sz="2400" b="1">
                <a:latin typeface="Georgia"/>
                <a:ea typeface="Georgia"/>
                <a:cs typeface="Georgia"/>
                <a:sym typeface="Georgia"/>
              </a:defRPr>
            </a:lvl5pPr>
          </a:lstStyle>
          <a:p>
            <a:r>
              <a:t>Body Level One</a:t>
            </a:r>
          </a:p>
          <a:p>
            <a:pPr lvl="1"/>
            <a:r>
              <a:t>Body Level Two</a:t>
            </a:r>
          </a:p>
          <a:p>
            <a:pPr lvl="2"/>
            <a:r>
              <a:t>Body Level Three</a:t>
            </a:r>
          </a:p>
          <a:p>
            <a:pPr lvl="3"/>
            <a:r>
              <a:t>Body Level Four</a:t>
            </a:r>
          </a:p>
          <a:p>
            <a:pPr lvl="4"/>
            <a:r>
              <a:t>Body Level Five</a:t>
            </a:r>
          </a:p>
        </p:txBody>
      </p:sp>
      <p:sp>
        <p:nvSpPr>
          <p:cNvPr id="51" name="Text Placeholder 4"/>
          <p:cNvSpPr>
            <a:spLocks noGrp="1"/>
          </p:cNvSpPr>
          <p:nvPr>
            <p:ph type="body" sz="quarter" idx="21"/>
          </p:nvPr>
        </p:nvSpPr>
        <p:spPr>
          <a:xfrm>
            <a:off x="6172200" y="1681163"/>
            <a:ext cx="5183188" cy="823913"/>
          </a:xfrm>
          <a:prstGeom prst="rect">
            <a:avLst/>
          </a:prstGeom>
        </p:spPr>
        <p:txBody>
          <a:bodyPr anchor="b"/>
          <a:lstStyle/>
          <a:p>
            <a:pPr marL="0" indent="0">
              <a:buSzTx/>
              <a:buFontTx/>
              <a:buNone/>
              <a:defRPr sz="2400" b="1"/>
            </a:pPr>
            <a:endParaRPr/>
          </a:p>
        </p:txBody>
      </p:sp>
      <p:sp>
        <p:nvSpPr>
          <p:cNvPr id="5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59" name="Title Text"/>
          <p:cNvSpPr txBox="1">
            <a:spLocks noGrp="1"/>
          </p:cNvSpPr>
          <p:nvPr>
            <p:ph type="title"/>
          </p:nvPr>
        </p:nvSpPr>
        <p:spPr>
          <a:prstGeom prst="rect">
            <a:avLst/>
          </a:prstGeom>
        </p:spPr>
        <p:txBody>
          <a:bodyPr/>
          <a:lstStyle/>
          <a:p>
            <a:r>
              <a:t>Title Text</a:t>
            </a:r>
          </a:p>
        </p:txBody>
      </p:sp>
      <p:sp>
        <p:nvSpPr>
          <p:cNvPr id="6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x">
  <p:cSld name="Blank">
    <p:spTree>
      <p:nvGrpSpPr>
        <p:cNvPr id="1" name=""/>
        <p:cNvGrpSpPr/>
        <p:nvPr/>
      </p:nvGrpSpPr>
      <p:grpSpPr>
        <a:xfrm>
          <a:off x="0" y="0"/>
          <a:ext cx="0" cy="0"/>
          <a:chOff x="0" y="0"/>
          <a:chExt cx="0" cy="0"/>
        </a:xfrm>
      </p:grpSpPr>
      <p:pic>
        <p:nvPicPr>
          <p:cNvPr id="67" name="Picture 6" descr="Picture 6"/>
          <p:cNvPicPr>
            <a:picLocks noChangeAspect="1"/>
          </p:cNvPicPr>
          <p:nvPr/>
        </p:nvPicPr>
        <p:blipFill>
          <a:blip r:embed="rId2"/>
          <a:stretch>
            <a:fillRect/>
          </a:stretch>
        </p:blipFill>
        <p:spPr>
          <a:xfrm>
            <a:off x="0" y="427"/>
            <a:ext cx="12192000" cy="6857144"/>
          </a:xfrm>
          <a:prstGeom prst="rect">
            <a:avLst/>
          </a:prstGeom>
          <a:ln w="12700">
            <a:miter lim="400000"/>
          </a:ln>
        </p:spPr>
      </p:pic>
      <p:pic>
        <p:nvPicPr>
          <p:cNvPr id="68" name="Picture 4" descr="Picture 4"/>
          <p:cNvPicPr>
            <a:picLocks noChangeAspect="1"/>
          </p:cNvPicPr>
          <p:nvPr/>
        </p:nvPicPr>
        <p:blipFill>
          <a:blip r:embed="rId3"/>
          <a:stretch>
            <a:fillRect/>
          </a:stretch>
        </p:blipFill>
        <p:spPr>
          <a:xfrm>
            <a:off x="0" y="427"/>
            <a:ext cx="12192000" cy="6857144"/>
          </a:xfrm>
          <a:prstGeom prst="rect">
            <a:avLst/>
          </a:prstGeom>
          <a:ln w="12700">
            <a:miter lim="400000"/>
          </a:ln>
        </p:spPr>
      </p:pic>
      <p:sp>
        <p:nvSpPr>
          <p:cNvPr id="69" name="Slide Number"/>
          <p:cNvSpPr txBox="1">
            <a:spLocks noGrp="1"/>
          </p:cNvSpPr>
          <p:nvPr>
            <p:ph type="sldNum" sz="quarter" idx="2"/>
          </p:nvPr>
        </p:nvSpPr>
        <p:spPr>
          <a:xfrm>
            <a:off x="8610600" y="6356350"/>
            <a:ext cx="335866" cy="333088"/>
          </a:xfrm>
          <a:prstGeom prst="rect">
            <a:avLst/>
          </a:prstGeom>
        </p:spPr>
        <p:txBody>
          <a:bodyPr anchor="t"/>
          <a:lstStyle>
            <a:lvl1pPr algn="l">
              <a:defRPr sz="1800"/>
            </a:lvl1p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5C6B8F9-EB11-4238-8CC3-5E0C99FF48D1}" type="datetimeFigureOut">
              <a:rPr lang="en-GB" smtClean="0"/>
              <a:t>21/01/2023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8462527" y="6217851"/>
            <a:ext cx="275073" cy="276999"/>
          </a:xfrm>
        </p:spPr>
        <p:txBody>
          <a:bodyPr/>
          <a:lstStyle/>
          <a:p>
            <a:fld id="{99AF8E69-AEA2-4F1B-83B0-01F2B9B204ED}" type="slidenum">
              <a:rPr lang="en-GB" smtClean="0"/>
              <a:t>‹#›</a:t>
            </a:fld>
            <a:endParaRPr lang="en-GB"/>
          </a:p>
        </p:txBody>
      </p:sp>
    </p:spTree>
    <p:extLst>
      <p:ext uri="{BB962C8B-B14F-4D97-AF65-F5344CB8AC3E}">
        <p14:creationId xmlns:p14="http://schemas.microsoft.com/office/powerpoint/2010/main" val="195788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5C6B8F9-EB11-4238-8CC3-5E0C99FF48D1}" type="datetimeFigureOut">
              <a:rPr lang="en-GB" smtClean="0"/>
              <a:t>21/01/2023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462527" y="6217851"/>
            <a:ext cx="275073" cy="276999"/>
          </a:xfrm>
        </p:spPr>
        <p:txBody>
          <a:bodyPr/>
          <a:lstStyle/>
          <a:p>
            <a:fld id="{99AF8E69-AEA2-4F1B-83B0-01F2B9B204ED}" type="slidenum">
              <a:rPr lang="en-GB" smtClean="0"/>
              <a:t>‹#›</a:t>
            </a:fld>
            <a:endParaRPr lang="en-GB"/>
          </a:p>
        </p:txBody>
      </p:sp>
    </p:spTree>
    <p:extLst>
      <p:ext uri="{BB962C8B-B14F-4D97-AF65-F5344CB8AC3E}">
        <p14:creationId xmlns:p14="http://schemas.microsoft.com/office/powerpoint/2010/main" val="40643530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5C6B8F9-EB11-4238-8CC3-5E0C99FF48D1}" type="datetimeFigureOut">
              <a:rPr lang="en-GB" smtClean="0"/>
              <a:t>21/01/2023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8462527" y="6217851"/>
            <a:ext cx="275073" cy="276999"/>
          </a:xfrm>
        </p:spPr>
        <p:txBody>
          <a:bodyPr/>
          <a:lstStyle/>
          <a:p>
            <a:fld id="{99AF8E69-AEA2-4F1B-83B0-01F2B9B204ED}" type="slidenum">
              <a:rPr lang="en-GB" smtClean="0"/>
              <a:t>‹#›</a:t>
            </a:fld>
            <a:endParaRPr lang="en-GB"/>
          </a:p>
        </p:txBody>
      </p:sp>
    </p:spTree>
    <p:extLst>
      <p:ext uri="{BB962C8B-B14F-4D97-AF65-F5344CB8AC3E}">
        <p14:creationId xmlns:p14="http://schemas.microsoft.com/office/powerpoint/2010/main" val="30460827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Picture 6" descr="Picture 6"/>
          <p:cNvPicPr>
            <a:picLocks noChangeAspect="1"/>
          </p:cNvPicPr>
          <p:nvPr/>
        </p:nvPicPr>
        <p:blipFill>
          <a:blip r:embed="rId10"/>
          <a:stretch>
            <a:fillRect/>
          </a:stretch>
        </p:blipFill>
        <p:spPr>
          <a:xfrm>
            <a:off x="0" y="427"/>
            <a:ext cx="12192000" cy="6857144"/>
          </a:xfrm>
          <a:prstGeom prst="rect">
            <a:avLst/>
          </a:prstGeom>
          <a:ln w="12700">
            <a:miter lim="400000"/>
          </a:ln>
        </p:spPr>
      </p:pic>
      <p:pic>
        <p:nvPicPr>
          <p:cNvPr id="3" name="Picture 5" descr="Picture 5"/>
          <p:cNvPicPr>
            <a:picLocks noChangeAspect="1"/>
          </p:cNvPicPr>
          <p:nvPr/>
        </p:nvPicPr>
        <p:blipFill>
          <a:blip r:embed="rId10"/>
          <a:stretch>
            <a:fillRect/>
          </a:stretch>
        </p:blipFill>
        <p:spPr>
          <a:xfrm>
            <a:off x="0" y="427"/>
            <a:ext cx="12192000" cy="6857144"/>
          </a:xfrm>
          <a:prstGeom prst="rect">
            <a:avLst/>
          </a:prstGeom>
          <a:ln w="12700">
            <a:miter lim="400000"/>
          </a:ln>
        </p:spPr>
      </p:pic>
      <p:sp>
        <p:nvSpPr>
          <p:cNvPr id="4" name="Title Text"/>
          <p:cNvSpPr txBox="1">
            <a:spLocks noGrp="1"/>
          </p:cNvSpPr>
          <p:nvPr>
            <p:ph type="title"/>
          </p:nvPr>
        </p:nvSpPr>
        <p:spPr>
          <a:xfrm>
            <a:off x="838200" y="365125"/>
            <a:ext cx="10515600" cy="132556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chor="ctr">
            <a:normAutofit/>
          </a:bodyPr>
          <a:lstStyle/>
          <a:p>
            <a:r>
              <a:t>Title Text</a:t>
            </a:r>
          </a:p>
        </p:txBody>
      </p:sp>
      <p:sp>
        <p:nvSpPr>
          <p:cNvPr id="5" name="Body Level One…"/>
          <p:cNvSpPr txBox="1">
            <a:spLocks noGrp="1"/>
          </p:cNvSpPr>
          <p:nvPr>
            <p:ph type="body" idx="1"/>
          </p:nvPr>
        </p:nvSpPr>
        <p:spPr>
          <a:xfrm>
            <a:off x="609600" y="1600200"/>
            <a:ext cx="10972800" cy="452596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6" name="Slide Number"/>
          <p:cNvSpPr txBox="1">
            <a:spLocks noGrp="1"/>
          </p:cNvSpPr>
          <p:nvPr>
            <p:ph type="sldNum" sz="quarter" idx="2"/>
          </p:nvPr>
        </p:nvSpPr>
        <p:spPr>
          <a:xfrm>
            <a:off x="5892800" y="6172200"/>
            <a:ext cx="2844800" cy="368301"/>
          </a:xfrm>
          <a:prstGeom prst="rect">
            <a:avLst/>
          </a:prstGeom>
          <a:ln w="12700">
            <a:miter lim="400000"/>
          </a:ln>
        </p:spPr>
        <p:txBody>
          <a:bodyPr wrap="none" lIns="45719" rIns="45719" anchor="ctr">
            <a:spAutoFit/>
          </a:bodyPr>
          <a:lstStyle>
            <a:lvl1pPr algn="r">
              <a:defRPr sz="1200"/>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8" r:id="rId6"/>
    <p:sldLayoutId id="2147483659" r:id="rId7"/>
    <p:sldLayoutId id="2147483660" r:id="rId8"/>
  </p:sldLayoutIdLst>
  <p:transition spd="med"/>
  <p:txStyles>
    <p:titleStyle>
      <a:lvl1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1pPr>
      <a:lvl2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2pPr>
      <a:lvl3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3pPr>
      <a:lvl4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4pPr>
      <a:lvl5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5pPr>
      <a:lvl6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6pPr>
      <a:lvl7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7pPr>
      <a:lvl8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8pPr>
      <a:lvl9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1pPr>
      <a:lvl2pPr marL="723900" marR="0" indent="-2667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2pPr>
      <a:lvl3pPr marL="1234439" marR="0" indent="-320039"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3pPr>
      <a:lvl4pPr marL="1727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4pPr>
      <a:lvl5pPr marL="21844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5pPr>
      <a:lvl6pPr marL="26416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9pPr>
    </p:bodyStyle>
    <p:otherStyle>
      <a:lvl1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1pPr>
      <a:lvl2pPr marL="0" marR="0" indent="4572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2pPr>
      <a:lvl3pPr marL="0" marR="0" indent="9144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3pPr>
      <a:lvl4pPr marL="0" marR="0" indent="13716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4pPr>
      <a:lvl5pPr marL="0" marR="0" indent="18288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5pPr>
      <a:lvl6pPr marL="0" marR="0" indent="22860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6pPr>
      <a:lvl7pPr marL="0" marR="0" indent="27432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7pPr>
      <a:lvl8pPr marL="0" marR="0" indent="32004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8pPr>
      <a:lvl9pPr marL="0" marR="0" indent="36576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Autofit/>
          </a:bodyPr>
          <a:lstStyle/>
          <a:p>
            <a:pPr algn="ctr"/>
            <a:r>
              <a:rPr lang="en-GB" sz="5400" dirty="0">
                <a:latin typeface="Calibri Light" panose="020F0302020204030204" pitchFamily="34" charset="0"/>
                <a:cs typeface="Calibri Light" panose="020F0302020204030204" pitchFamily="34" charset="0"/>
              </a:rPr>
              <a:t>Cross Cultural Ethics: Christian and Islamic Approaches</a:t>
            </a:r>
          </a:p>
        </p:txBody>
      </p:sp>
      <p:sp>
        <p:nvSpPr>
          <p:cNvPr id="5" name="Subtitle 4"/>
          <p:cNvSpPr>
            <a:spLocks noGrp="1"/>
          </p:cNvSpPr>
          <p:nvPr>
            <p:ph type="subTitle" idx="1"/>
          </p:nvPr>
        </p:nvSpPr>
        <p:spPr/>
        <p:txBody>
          <a:bodyPr>
            <a:normAutofit/>
          </a:bodyPr>
          <a:lstStyle/>
          <a:p>
            <a:r>
              <a:rPr lang="en-GB" sz="2400" dirty="0">
                <a:solidFill>
                  <a:schemeClr val="tx1"/>
                </a:solidFill>
                <a:latin typeface="Calibri Light" panose="020F0302020204030204" pitchFamily="34" charset="0"/>
                <a:cs typeface="Calibri Light" panose="020F0302020204030204" pitchFamily="34" charset="0"/>
              </a:rPr>
              <a:t>HPRS5053 / 6053</a:t>
            </a:r>
          </a:p>
          <a:p>
            <a:endParaRPr lang="en-GB" sz="2400" dirty="0">
              <a:solidFill>
                <a:schemeClr val="tx1"/>
              </a:solidFill>
              <a:latin typeface="Calibri Light" panose="020F0302020204030204" pitchFamily="34" charset="0"/>
              <a:cs typeface="Calibri Light" panose="020F0302020204030204" pitchFamily="34" charset="0"/>
            </a:endParaRPr>
          </a:p>
          <a:p>
            <a:r>
              <a:rPr lang="en-GB" sz="2400" dirty="0">
                <a:solidFill>
                  <a:schemeClr val="tx1"/>
                </a:solidFill>
                <a:latin typeface="Calibri Light" panose="020F0302020204030204" pitchFamily="34" charset="0"/>
                <a:cs typeface="Calibri Light" panose="020F0302020204030204" pitchFamily="34" charset="0"/>
              </a:rPr>
              <a:t>Dr Angus M Slater</a:t>
            </a:r>
          </a:p>
          <a:p>
            <a:endParaRPr lang="en-GB" sz="2400" dirty="0">
              <a:solidFill>
                <a:schemeClr val="tx1"/>
              </a:solidFill>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15819241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46A51-0D2E-4EAB-874A-A955B12DFB29}"/>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Introduction	</a:t>
            </a:r>
          </a:p>
        </p:txBody>
      </p:sp>
      <p:sp>
        <p:nvSpPr>
          <p:cNvPr id="3" name="Text Placeholder 2">
            <a:extLst>
              <a:ext uri="{FF2B5EF4-FFF2-40B4-BE49-F238E27FC236}">
                <a16:creationId xmlns:a16="http://schemas.microsoft.com/office/drawing/2014/main" id="{4216D513-BEC7-4D42-AA74-AB1B89CFA0A6}"/>
              </a:ext>
            </a:extLst>
          </p:cNvPr>
          <p:cNvSpPr>
            <a:spLocks noGrp="1"/>
          </p:cNvSpPr>
          <p:nvPr>
            <p:ph type="body" sz="half" idx="1"/>
          </p:nvPr>
        </p:nvSpPr>
        <p:spPr/>
        <p:txBody>
          <a:bodyPr>
            <a:normAutofit lnSpcReduction="10000"/>
          </a:bodyPr>
          <a:lstStyle/>
          <a:p>
            <a:pPr marL="0" indent="0">
              <a:buNone/>
            </a:pPr>
            <a:r>
              <a:rPr lang="en-GB" dirty="0">
                <a:latin typeface="Calibri Light" panose="020F0302020204030204" pitchFamily="34" charset="0"/>
                <a:ea typeface="+mn-ea"/>
                <a:cs typeface="Calibri Light" panose="020F0302020204030204" pitchFamily="34" charset="0"/>
              </a:rPr>
              <a:t>In the last lecture,  we worked our way through some examples of the jurisprudential process in Islamic ethics.</a:t>
            </a:r>
          </a:p>
          <a:p>
            <a:pPr marL="0" indent="0">
              <a:buNone/>
            </a:pPr>
            <a:endParaRPr lang="en-GB" dirty="0">
              <a:latin typeface="Calibri Light" panose="020F0302020204030204" pitchFamily="34" charset="0"/>
              <a:ea typeface="+mn-ea"/>
              <a:cs typeface="Calibri Light" panose="020F0302020204030204" pitchFamily="34" charset="0"/>
            </a:endParaRPr>
          </a:p>
          <a:p>
            <a:pPr marL="0" indent="0">
              <a:buNone/>
            </a:pPr>
            <a:r>
              <a:rPr lang="en-GB" dirty="0">
                <a:latin typeface="Calibri Light" panose="020F0302020204030204" pitchFamily="34" charset="0"/>
                <a:ea typeface="+mn-ea"/>
                <a:cs typeface="Calibri Light" panose="020F0302020204030204" pitchFamily="34" charset="0"/>
              </a:rPr>
              <a:t>In this lecture, we will expand this understanding of the jurisprudential process by examining some of the key commitments that underpin it. </a:t>
            </a:r>
            <a:endParaRPr lang="en-GB" dirty="0">
              <a:latin typeface="Calibri Light" panose="020F0302020204030204" pitchFamily="34" charset="0"/>
              <a:cs typeface="Calibri Light" panose="020F0302020204030204" pitchFamily="34" charset="0"/>
            </a:endParaRPr>
          </a:p>
        </p:txBody>
      </p:sp>
      <p:pic>
        <p:nvPicPr>
          <p:cNvPr id="5" name="Picture 4" descr="A picture containing text, painting, picture frame&#10;&#10;Description automatically generated">
            <a:extLst>
              <a:ext uri="{FF2B5EF4-FFF2-40B4-BE49-F238E27FC236}">
                <a16:creationId xmlns:a16="http://schemas.microsoft.com/office/drawing/2014/main" id="{D33F6CA0-9CD8-4741-B45A-47ADA6F924F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452720" y="432452"/>
            <a:ext cx="3660039" cy="5181401"/>
          </a:xfrm>
          <a:prstGeom prst="rect">
            <a:avLst/>
          </a:prstGeom>
        </p:spPr>
      </p:pic>
    </p:spTree>
    <p:extLst>
      <p:ext uri="{BB962C8B-B14F-4D97-AF65-F5344CB8AC3E}">
        <p14:creationId xmlns:p14="http://schemas.microsoft.com/office/powerpoint/2010/main" val="715377256"/>
      </p:ext>
    </p:extLst>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Autofit/>
          </a:bodyPr>
          <a:lstStyle/>
          <a:p>
            <a:pPr algn="ctr"/>
            <a:r>
              <a:rPr lang="en-GB" sz="5400" dirty="0">
                <a:latin typeface="Calibri Light" panose="020F0302020204030204" pitchFamily="34" charset="0"/>
                <a:cs typeface="Calibri Light" panose="020F0302020204030204" pitchFamily="34" charset="0"/>
              </a:rPr>
              <a:t>Law, Revelation, and Reason</a:t>
            </a:r>
            <a:endParaRPr lang="en-GB" sz="5400" i="1" dirty="0">
              <a:latin typeface="Calibri Light" panose="020F0302020204030204" pitchFamily="34" charset="0"/>
              <a:cs typeface="Calibri Light" panose="020F0302020204030204" pitchFamily="34" charset="0"/>
            </a:endParaRPr>
          </a:p>
        </p:txBody>
      </p:sp>
      <p:sp>
        <p:nvSpPr>
          <p:cNvPr id="5" name="Subtitle 4"/>
          <p:cNvSpPr>
            <a:spLocks noGrp="1"/>
          </p:cNvSpPr>
          <p:nvPr>
            <p:ph type="subTitle" idx="1"/>
          </p:nvPr>
        </p:nvSpPr>
        <p:spPr/>
        <p:txBody>
          <a:bodyPr>
            <a:normAutofit/>
          </a:bodyPr>
          <a:lstStyle/>
          <a:p>
            <a:r>
              <a:rPr lang="en-GB" sz="2400" dirty="0">
                <a:solidFill>
                  <a:schemeClr val="tx1"/>
                </a:solidFill>
                <a:latin typeface="Calibri Light" panose="020F0302020204030204" pitchFamily="34" charset="0"/>
                <a:cs typeface="Calibri Light" panose="020F0302020204030204" pitchFamily="34" charset="0"/>
              </a:rPr>
              <a:t>HPRS5053 / 6053</a:t>
            </a:r>
          </a:p>
          <a:p>
            <a:endParaRPr lang="en-GB" sz="2400" dirty="0">
              <a:solidFill>
                <a:schemeClr val="tx1"/>
              </a:solidFill>
              <a:latin typeface="Calibri Light" panose="020F0302020204030204" pitchFamily="34" charset="0"/>
              <a:cs typeface="Calibri Light" panose="020F0302020204030204" pitchFamily="34" charset="0"/>
            </a:endParaRPr>
          </a:p>
          <a:p>
            <a:r>
              <a:rPr lang="en-GB" sz="2400" dirty="0">
                <a:solidFill>
                  <a:schemeClr val="tx1"/>
                </a:solidFill>
                <a:latin typeface="Calibri Light" panose="020F0302020204030204" pitchFamily="34" charset="0"/>
                <a:cs typeface="Calibri Light" panose="020F0302020204030204" pitchFamily="34" charset="0"/>
              </a:rPr>
              <a:t>Dr Angus M Slater</a:t>
            </a:r>
          </a:p>
          <a:p>
            <a:endParaRPr lang="en-GB" sz="2400" dirty="0">
              <a:solidFill>
                <a:schemeClr val="tx1"/>
              </a:solidFill>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2823312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531E5-8148-41DB-A5A6-57A2C4EC2C67}"/>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Why Law?</a:t>
            </a:r>
          </a:p>
        </p:txBody>
      </p:sp>
      <p:sp>
        <p:nvSpPr>
          <p:cNvPr id="3" name="Text Placeholder 2">
            <a:extLst>
              <a:ext uri="{FF2B5EF4-FFF2-40B4-BE49-F238E27FC236}">
                <a16:creationId xmlns:a16="http://schemas.microsoft.com/office/drawing/2014/main" id="{C8F177C4-35ED-4623-BCD7-C4113E164004}"/>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398972057"/>
      </p:ext>
    </p:extLst>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C2EEB-5D7C-4C61-BB1E-9BA7585339CD}"/>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Why Law?</a:t>
            </a:r>
          </a:p>
        </p:txBody>
      </p:sp>
      <p:sp>
        <p:nvSpPr>
          <p:cNvPr id="3" name="Content Placeholder 2">
            <a:extLst>
              <a:ext uri="{FF2B5EF4-FFF2-40B4-BE49-F238E27FC236}">
                <a16:creationId xmlns:a16="http://schemas.microsoft.com/office/drawing/2014/main" id="{CE3F6B4A-CE2D-41DF-833B-5CF0F7722289}"/>
              </a:ext>
            </a:extLst>
          </p:cNvPr>
          <p:cNvSpPr>
            <a:spLocks noGrp="1"/>
          </p:cNvSpPr>
          <p:nvPr>
            <p:ph sz="half" idx="1"/>
          </p:nvPr>
        </p:nvSpPr>
        <p:spPr/>
        <p:txBody>
          <a:bodyPr>
            <a:normAutofit/>
          </a:bodyPr>
          <a:lstStyle/>
          <a:p>
            <a:pPr marL="0" indent="0">
              <a:buNone/>
            </a:pPr>
            <a:r>
              <a:rPr lang="en-GB" dirty="0">
                <a:latin typeface="Calibri Light" panose="020F0302020204030204" pitchFamily="34" charset="0"/>
                <a:cs typeface="Calibri Light" panose="020F0302020204030204" pitchFamily="34" charset="0"/>
              </a:rPr>
              <a:t>So why are we taking about Islamic </a:t>
            </a:r>
            <a:r>
              <a:rPr lang="en-GB" b="1" i="1" dirty="0">
                <a:latin typeface="Calibri Light" panose="020F0302020204030204" pitchFamily="34" charset="0"/>
                <a:cs typeface="Calibri Light" panose="020F0302020204030204" pitchFamily="34" charset="0"/>
              </a:rPr>
              <a:t>Law</a:t>
            </a:r>
            <a:r>
              <a:rPr lang="en-GB" i="1" dirty="0">
                <a:latin typeface="Calibri Light" panose="020F0302020204030204" pitchFamily="34" charset="0"/>
                <a:cs typeface="Calibri Light" panose="020F0302020204030204" pitchFamily="34" charset="0"/>
              </a:rPr>
              <a:t>, </a:t>
            </a:r>
            <a:r>
              <a:rPr lang="en-GB" dirty="0">
                <a:latin typeface="Calibri Light" panose="020F0302020204030204" pitchFamily="34" charset="0"/>
                <a:cs typeface="Calibri Light" panose="020F0302020204030204" pitchFamily="34" charset="0"/>
              </a:rPr>
              <a:t>in a module on </a:t>
            </a:r>
            <a:r>
              <a:rPr lang="en-GB" i="1" dirty="0">
                <a:latin typeface="Calibri Light" panose="020F0302020204030204" pitchFamily="34" charset="0"/>
                <a:cs typeface="Calibri Light" panose="020F0302020204030204" pitchFamily="34" charset="0"/>
              </a:rPr>
              <a:t>ethics?</a:t>
            </a:r>
            <a:br>
              <a:rPr lang="en-GB" i="1" dirty="0">
                <a:latin typeface="Calibri Light" panose="020F0302020204030204" pitchFamily="34" charset="0"/>
                <a:cs typeface="Calibri Light" panose="020F0302020204030204" pitchFamily="34" charset="0"/>
              </a:rPr>
            </a:br>
            <a:br>
              <a:rPr lang="en-GB" i="1" dirty="0">
                <a:latin typeface="Calibri Light" panose="020F0302020204030204" pitchFamily="34" charset="0"/>
                <a:cs typeface="Calibri Light" panose="020F0302020204030204" pitchFamily="34" charset="0"/>
              </a:rPr>
            </a:br>
            <a:r>
              <a:rPr lang="en-GB" dirty="0">
                <a:latin typeface="Calibri Light" panose="020F0302020204030204" pitchFamily="34" charset="0"/>
                <a:cs typeface="Calibri Light" panose="020F0302020204030204" pitchFamily="34" charset="0"/>
              </a:rPr>
              <a:t>Islam is often described as a religion of law, with law being seen as the central concern of the Islamic tradition and Islamic communities. </a:t>
            </a:r>
          </a:p>
          <a:p>
            <a:pPr marL="0" indent="0">
              <a:buNone/>
            </a:pPr>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But why is this?</a:t>
            </a:r>
          </a:p>
          <a:p>
            <a:pPr marL="0" indent="0">
              <a:buNone/>
            </a:pPr>
            <a:endParaRPr lang="en-GB" dirty="0">
              <a:latin typeface="Calibri Light" panose="020F0302020204030204" pitchFamily="34" charset="0"/>
              <a:cs typeface="Calibri Light" panose="020F0302020204030204" pitchFamily="34" charset="0"/>
            </a:endParaRPr>
          </a:p>
          <a:p>
            <a:pPr marL="0" indent="0">
              <a:buNone/>
            </a:pPr>
            <a:endParaRPr lang="en-GB" dirty="0">
              <a:latin typeface="Calibri Light" panose="020F0302020204030204" pitchFamily="34" charset="0"/>
              <a:cs typeface="Calibri Light" panose="020F0302020204030204" pitchFamily="34" charset="0"/>
            </a:endParaRPr>
          </a:p>
          <a:p>
            <a:pPr marL="0" indent="0">
              <a:buNone/>
            </a:pPr>
            <a:endParaRPr lang="en-GB" dirty="0">
              <a:latin typeface="Calibri Light" panose="020F0302020204030204" pitchFamily="34" charset="0"/>
              <a:cs typeface="Calibri Light" panose="020F0302020204030204" pitchFamily="34" charset="0"/>
            </a:endParaRPr>
          </a:p>
          <a:p>
            <a:endParaRPr lang="en-GB" dirty="0">
              <a:latin typeface="Calibri Light" panose="020F0302020204030204" pitchFamily="34" charset="0"/>
              <a:cs typeface="Calibri Light" panose="020F0302020204030204" pitchFamily="34" charset="0"/>
            </a:endParaRPr>
          </a:p>
        </p:txBody>
      </p:sp>
      <p:pic>
        <p:nvPicPr>
          <p:cNvPr id="6" name="Content Placeholder 5" descr="A picture containing bedclothes, fabric&#10;&#10;Description automatically generated">
            <a:extLst>
              <a:ext uri="{FF2B5EF4-FFF2-40B4-BE49-F238E27FC236}">
                <a16:creationId xmlns:a16="http://schemas.microsoft.com/office/drawing/2014/main" id="{E2008205-767F-45E4-BB49-504DB1C7D271}"/>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223000" y="1690688"/>
            <a:ext cx="5384800" cy="2393244"/>
          </a:xfrm>
        </p:spPr>
      </p:pic>
    </p:spTree>
    <p:extLst>
      <p:ext uri="{BB962C8B-B14F-4D97-AF65-F5344CB8AC3E}">
        <p14:creationId xmlns:p14="http://schemas.microsoft.com/office/powerpoint/2010/main" val="38552954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9A432-DA2A-4747-89ED-571A2BA1ABE5}"/>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Why Law?</a:t>
            </a:r>
          </a:p>
        </p:txBody>
      </p:sp>
      <p:sp>
        <p:nvSpPr>
          <p:cNvPr id="3" name="Content Placeholder 2">
            <a:extLst>
              <a:ext uri="{FF2B5EF4-FFF2-40B4-BE49-F238E27FC236}">
                <a16:creationId xmlns:a16="http://schemas.microsoft.com/office/drawing/2014/main" id="{841BDB65-0965-4984-AC20-21FAD70264D2}"/>
              </a:ext>
            </a:extLst>
          </p:cNvPr>
          <p:cNvSpPr>
            <a:spLocks noGrp="1"/>
          </p:cNvSpPr>
          <p:nvPr>
            <p:ph sz="half" idx="1"/>
          </p:nvPr>
        </p:nvSpPr>
        <p:spPr>
          <a:xfrm>
            <a:off x="609600" y="1600201"/>
            <a:ext cx="5384800" cy="4044819"/>
          </a:xfrm>
        </p:spPr>
        <p:txBody>
          <a:bodyPr>
            <a:normAutofit fontScale="92500" lnSpcReduction="20000"/>
          </a:bodyPr>
          <a:lstStyle/>
          <a:p>
            <a:pPr marL="0" indent="0">
              <a:buNone/>
            </a:pPr>
            <a:r>
              <a:rPr lang="en-GB" dirty="0">
                <a:latin typeface="Calibri Light" panose="020F0302020204030204" pitchFamily="34" charset="0"/>
                <a:cs typeface="Calibri Light" panose="020F0302020204030204" pitchFamily="34" charset="0"/>
              </a:rPr>
              <a:t>The word ‘Islam’ means ‘submission’ or ‘obedience’ to the will of God.</a:t>
            </a:r>
          </a:p>
          <a:p>
            <a:pPr marL="0" indent="0">
              <a:buNone/>
            </a:pPr>
            <a:r>
              <a:rPr lang="en-GB" dirty="0">
                <a:latin typeface="Calibri Light" panose="020F0302020204030204" pitchFamily="34" charset="0"/>
                <a:cs typeface="Calibri Light" panose="020F0302020204030204" pitchFamily="34" charset="0"/>
              </a:rPr>
              <a:t>The centrality of obedience means that determining what the will of God is, becomes incredibly important. </a:t>
            </a:r>
            <a:br>
              <a:rPr lang="en-GB" dirty="0">
                <a:latin typeface="Calibri Light" panose="020F0302020204030204" pitchFamily="34" charset="0"/>
                <a:cs typeface="Calibri Light" panose="020F0302020204030204" pitchFamily="34" charset="0"/>
              </a:rPr>
            </a:br>
            <a:br>
              <a:rPr lang="en-GB" dirty="0">
                <a:latin typeface="Calibri Light" panose="020F0302020204030204" pitchFamily="34" charset="0"/>
                <a:cs typeface="Calibri Light" panose="020F0302020204030204" pitchFamily="34" charset="0"/>
              </a:rPr>
            </a:br>
            <a:r>
              <a:rPr lang="en-GB" dirty="0">
                <a:latin typeface="Calibri Light" panose="020F0302020204030204" pitchFamily="34" charset="0"/>
                <a:cs typeface="Calibri Light" panose="020F0302020204030204" pitchFamily="34" charset="0"/>
              </a:rPr>
              <a:t>Not just in the general frame, but also in the specific occasions confronted by believers every day. </a:t>
            </a:r>
          </a:p>
          <a:p>
            <a:pPr marL="0" indent="0">
              <a:buNone/>
            </a:pPr>
            <a:r>
              <a:rPr lang="en-GB" dirty="0">
                <a:latin typeface="Calibri Light" panose="020F0302020204030204" pitchFamily="34" charset="0"/>
                <a:cs typeface="Calibri Light" panose="020F0302020204030204" pitchFamily="34" charset="0"/>
              </a:rPr>
              <a:t>The important questions are less about the nature of God, than about the will / commands of God. </a:t>
            </a:r>
          </a:p>
        </p:txBody>
      </p:sp>
      <p:pic>
        <p:nvPicPr>
          <p:cNvPr id="6" name="Content Placeholder 5" descr="A picture containing text&#10;&#10;Description automatically generated">
            <a:extLst>
              <a:ext uri="{FF2B5EF4-FFF2-40B4-BE49-F238E27FC236}">
                <a16:creationId xmlns:a16="http://schemas.microsoft.com/office/drawing/2014/main" id="{E6AF3777-7253-4406-866A-D639271508D8}"/>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7285437" y="629816"/>
            <a:ext cx="3694317" cy="4525963"/>
          </a:xfrm>
        </p:spPr>
      </p:pic>
    </p:spTree>
    <p:extLst>
      <p:ext uri="{BB962C8B-B14F-4D97-AF65-F5344CB8AC3E}">
        <p14:creationId xmlns:p14="http://schemas.microsoft.com/office/powerpoint/2010/main" val="32022210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287ED-76D5-4E67-8A76-13091ADF448C}"/>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Why Law?</a:t>
            </a:r>
          </a:p>
        </p:txBody>
      </p:sp>
      <p:sp>
        <p:nvSpPr>
          <p:cNvPr id="3" name="Content Placeholder 2">
            <a:extLst>
              <a:ext uri="{FF2B5EF4-FFF2-40B4-BE49-F238E27FC236}">
                <a16:creationId xmlns:a16="http://schemas.microsoft.com/office/drawing/2014/main" id="{B6C889FA-EA65-415D-B76D-415FBCAB5AE3}"/>
              </a:ext>
            </a:extLst>
          </p:cNvPr>
          <p:cNvSpPr>
            <a:spLocks noGrp="1"/>
          </p:cNvSpPr>
          <p:nvPr>
            <p:ph sz="half" idx="1"/>
          </p:nvPr>
        </p:nvSpPr>
        <p:spPr>
          <a:xfrm>
            <a:off x="609600" y="1600201"/>
            <a:ext cx="5384800" cy="3979505"/>
          </a:xfrm>
        </p:spPr>
        <p:txBody>
          <a:bodyPr>
            <a:normAutofit fontScale="92500" lnSpcReduction="20000"/>
          </a:bodyPr>
          <a:lstStyle/>
          <a:p>
            <a:pPr marL="0" indent="0">
              <a:buNone/>
            </a:pPr>
            <a:r>
              <a:rPr lang="en-GB" dirty="0">
                <a:latin typeface="Calibri Light" panose="020F0302020204030204" pitchFamily="34" charset="0"/>
                <a:cs typeface="Calibri Light" panose="020F0302020204030204" pitchFamily="34" charset="0"/>
              </a:rPr>
              <a:t>This means that the frame of reference for questions around ethics in Islam tend to have a greater focus on the interpretation of scripture in order to perceive God’s will, rather than the elucidation of ethical theories to connect the nature of God to systems of acting. </a:t>
            </a:r>
          </a:p>
          <a:p>
            <a:pPr marL="0" indent="0">
              <a:buNone/>
            </a:pPr>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This makes Islam, methodologically, closer to aspects of Judaism and the </a:t>
            </a:r>
            <a:r>
              <a:rPr lang="en-GB" i="1" dirty="0">
                <a:latin typeface="Calibri Light" panose="020F0302020204030204" pitchFamily="34" charset="0"/>
                <a:cs typeface="Calibri Light" panose="020F0302020204030204" pitchFamily="34" charset="0"/>
              </a:rPr>
              <a:t>halakha</a:t>
            </a:r>
            <a:r>
              <a:rPr lang="en-GB" dirty="0">
                <a:latin typeface="Calibri Light" panose="020F0302020204030204" pitchFamily="34" charset="0"/>
                <a:cs typeface="Calibri Light" panose="020F0302020204030204" pitchFamily="34" charset="0"/>
              </a:rPr>
              <a:t>, rather than Christianity, with its focus on creeds and theology. </a:t>
            </a:r>
          </a:p>
        </p:txBody>
      </p:sp>
      <p:pic>
        <p:nvPicPr>
          <p:cNvPr id="6" name="Content Placeholder 5" descr="A picture containing indoor, decorated, furniture, altar&#10;&#10;Description automatically generated">
            <a:extLst>
              <a:ext uri="{FF2B5EF4-FFF2-40B4-BE49-F238E27FC236}">
                <a16:creationId xmlns:a16="http://schemas.microsoft.com/office/drawing/2014/main" id="{D62538C2-26FE-4480-B1C7-F5692481185C}"/>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569064" y="1690688"/>
            <a:ext cx="4784736" cy="2990460"/>
          </a:xfrm>
        </p:spPr>
      </p:pic>
    </p:spTree>
    <p:extLst>
      <p:ext uri="{BB962C8B-B14F-4D97-AF65-F5344CB8AC3E}">
        <p14:creationId xmlns:p14="http://schemas.microsoft.com/office/powerpoint/2010/main" val="477780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0F1C7-4459-44CB-B14F-B95F82E76F26}"/>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Why Law?</a:t>
            </a:r>
          </a:p>
        </p:txBody>
      </p:sp>
      <p:sp>
        <p:nvSpPr>
          <p:cNvPr id="3" name="Content Placeholder 2">
            <a:extLst>
              <a:ext uri="{FF2B5EF4-FFF2-40B4-BE49-F238E27FC236}">
                <a16:creationId xmlns:a16="http://schemas.microsoft.com/office/drawing/2014/main" id="{D27B9D85-E2AD-4147-BB24-237D7047B615}"/>
              </a:ext>
            </a:extLst>
          </p:cNvPr>
          <p:cNvSpPr>
            <a:spLocks noGrp="1"/>
          </p:cNvSpPr>
          <p:nvPr>
            <p:ph sz="half" idx="1"/>
          </p:nvPr>
        </p:nvSpPr>
        <p:spPr>
          <a:xfrm>
            <a:off x="609600" y="1600201"/>
            <a:ext cx="5384800" cy="4044819"/>
          </a:xfrm>
        </p:spPr>
        <p:txBody>
          <a:bodyPr>
            <a:normAutofit fontScale="92500" lnSpcReduction="20000"/>
          </a:bodyPr>
          <a:lstStyle/>
          <a:p>
            <a:pPr marL="0" indent="0">
              <a:buNone/>
            </a:pPr>
            <a:r>
              <a:rPr lang="en-GB" dirty="0">
                <a:latin typeface="Calibri Light" panose="020F0302020204030204" pitchFamily="34" charset="0"/>
                <a:cs typeface="Calibri Light" panose="020F0302020204030204" pitchFamily="34" charset="0"/>
              </a:rPr>
              <a:t>This also relates to the differing locations that ‘scripture’ (however defined) takes up within the traditions of Islam and Christianity. </a:t>
            </a:r>
          </a:p>
          <a:p>
            <a:pPr marL="0" indent="0">
              <a:buNone/>
            </a:pPr>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Which characteristics of their differing scriptures (the Bible and the Qur’an) might have an impact on the way in which they are used?</a:t>
            </a:r>
            <a:br>
              <a:rPr lang="en-GB" dirty="0">
                <a:latin typeface="Calibri Light" panose="020F0302020204030204" pitchFamily="34" charset="0"/>
                <a:cs typeface="Calibri Light" panose="020F0302020204030204" pitchFamily="34" charset="0"/>
              </a:rPr>
            </a:br>
            <a:br>
              <a:rPr lang="en-GB" dirty="0">
                <a:latin typeface="Calibri Light" panose="020F0302020204030204" pitchFamily="34" charset="0"/>
                <a:cs typeface="Calibri Light" panose="020F0302020204030204" pitchFamily="34" charset="0"/>
              </a:rPr>
            </a:br>
            <a:r>
              <a:rPr lang="en-GB" dirty="0">
                <a:latin typeface="Calibri Light" panose="020F0302020204030204" pitchFamily="34" charset="0"/>
                <a:cs typeface="Calibri Light" panose="020F0302020204030204" pitchFamily="34" charset="0"/>
              </a:rPr>
              <a:t>How might these characteristics change the way in which they are used?</a:t>
            </a:r>
          </a:p>
        </p:txBody>
      </p:sp>
      <p:pic>
        <p:nvPicPr>
          <p:cNvPr id="6" name="Content Placeholder 5" descr="A picture containing indoor&#10;&#10;Description automatically generated">
            <a:extLst>
              <a:ext uri="{FF2B5EF4-FFF2-40B4-BE49-F238E27FC236}">
                <a16:creationId xmlns:a16="http://schemas.microsoft.com/office/drawing/2014/main" id="{4FE46327-5351-40B3-886B-057888927742}"/>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437605" y="1157326"/>
            <a:ext cx="5384800" cy="4217392"/>
          </a:xfrm>
        </p:spPr>
      </p:pic>
    </p:spTree>
    <p:extLst>
      <p:ext uri="{BB962C8B-B14F-4D97-AF65-F5344CB8AC3E}">
        <p14:creationId xmlns:p14="http://schemas.microsoft.com/office/powerpoint/2010/main" val="41809115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6A9E5-94D9-4D71-9179-01F25FC03E56}"/>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Why Law?</a:t>
            </a:r>
          </a:p>
        </p:txBody>
      </p:sp>
      <p:sp>
        <p:nvSpPr>
          <p:cNvPr id="3" name="Content Placeholder 2">
            <a:extLst>
              <a:ext uri="{FF2B5EF4-FFF2-40B4-BE49-F238E27FC236}">
                <a16:creationId xmlns:a16="http://schemas.microsoft.com/office/drawing/2014/main" id="{AA39B6D7-DEF3-495E-BABC-FFC0D4267DA9}"/>
              </a:ext>
            </a:extLst>
          </p:cNvPr>
          <p:cNvSpPr>
            <a:spLocks noGrp="1"/>
          </p:cNvSpPr>
          <p:nvPr>
            <p:ph sz="half" idx="1"/>
          </p:nvPr>
        </p:nvSpPr>
        <p:spPr>
          <a:xfrm>
            <a:off x="609600" y="1600201"/>
            <a:ext cx="5384800" cy="4063481"/>
          </a:xfrm>
        </p:spPr>
        <p:txBody>
          <a:bodyPr>
            <a:normAutofit fontScale="85000" lnSpcReduction="20000"/>
          </a:bodyPr>
          <a:lstStyle/>
          <a:p>
            <a:pPr marL="0" indent="0">
              <a:buNone/>
            </a:pPr>
            <a:r>
              <a:rPr lang="en-GB" dirty="0">
                <a:latin typeface="Calibri Light" panose="020F0302020204030204" pitchFamily="34" charset="0"/>
                <a:cs typeface="Calibri Light" panose="020F0302020204030204" pitchFamily="34" charset="0"/>
              </a:rPr>
              <a:t>Some characteristics might include:</a:t>
            </a:r>
            <a:br>
              <a:rPr lang="en-GB" dirty="0">
                <a:latin typeface="Calibri Light" panose="020F0302020204030204" pitchFamily="34" charset="0"/>
                <a:cs typeface="Calibri Light" panose="020F0302020204030204" pitchFamily="34" charset="0"/>
              </a:rPr>
            </a:br>
            <a:br>
              <a:rPr lang="en-GB" dirty="0">
                <a:latin typeface="Calibri Light" panose="020F0302020204030204" pitchFamily="34" charset="0"/>
                <a:cs typeface="Calibri Light" panose="020F0302020204030204" pitchFamily="34" charset="0"/>
              </a:rPr>
            </a:br>
            <a:r>
              <a:rPr lang="en-GB" dirty="0">
                <a:latin typeface="Calibri Light" panose="020F0302020204030204" pitchFamily="34" charset="0"/>
                <a:cs typeface="Calibri Light" panose="020F0302020204030204" pitchFamily="34" charset="0"/>
              </a:rPr>
              <a:t>Length</a:t>
            </a:r>
          </a:p>
          <a:p>
            <a:pPr marL="0" indent="0">
              <a:buNone/>
            </a:pPr>
            <a:r>
              <a:rPr lang="en-GB" dirty="0">
                <a:latin typeface="Calibri Light" panose="020F0302020204030204" pitchFamily="34" charset="0"/>
                <a:cs typeface="Calibri Light" panose="020F0302020204030204" pitchFamily="34" charset="0"/>
              </a:rPr>
              <a:t>Genre</a:t>
            </a:r>
          </a:p>
          <a:p>
            <a:pPr marL="0" indent="0">
              <a:buNone/>
            </a:pPr>
            <a:r>
              <a:rPr lang="en-GB" dirty="0">
                <a:latin typeface="Calibri Light" panose="020F0302020204030204" pitchFamily="34" charset="0"/>
                <a:cs typeface="Calibri Light" panose="020F0302020204030204" pitchFamily="34" charset="0"/>
              </a:rPr>
              <a:t>Epistemological value</a:t>
            </a:r>
          </a:p>
          <a:p>
            <a:pPr marL="0" indent="0">
              <a:buNone/>
            </a:pPr>
            <a:r>
              <a:rPr lang="en-GB" dirty="0">
                <a:latin typeface="Calibri Light" panose="020F0302020204030204" pitchFamily="34" charset="0"/>
                <a:cs typeface="Calibri Light" panose="020F0302020204030204" pitchFamily="34" charset="0"/>
              </a:rPr>
              <a:t>Revelationary context</a:t>
            </a:r>
            <a:br>
              <a:rPr lang="en-GB" dirty="0">
                <a:latin typeface="Calibri Light" panose="020F0302020204030204" pitchFamily="34" charset="0"/>
                <a:cs typeface="Calibri Light" panose="020F0302020204030204" pitchFamily="34" charset="0"/>
              </a:rPr>
            </a:br>
            <a:br>
              <a:rPr lang="en-GB" dirty="0">
                <a:latin typeface="Calibri Light" panose="020F0302020204030204" pitchFamily="34" charset="0"/>
                <a:cs typeface="Calibri Light" panose="020F0302020204030204" pitchFamily="34" charset="0"/>
              </a:rPr>
            </a:br>
            <a:br>
              <a:rPr lang="en-GB" dirty="0">
                <a:latin typeface="Calibri Light" panose="020F0302020204030204" pitchFamily="34" charset="0"/>
                <a:cs typeface="Calibri Light" panose="020F0302020204030204" pitchFamily="34" charset="0"/>
              </a:rPr>
            </a:br>
            <a:r>
              <a:rPr lang="en-GB" dirty="0">
                <a:latin typeface="Calibri Light" panose="020F0302020204030204" pitchFamily="34" charset="0"/>
                <a:cs typeface="Calibri Light" panose="020F0302020204030204" pitchFamily="34" charset="0"/>
              </a:rPr>
              <a:t>In each case, the Islamic form of scripture tends towards a more legalistic approach to matters of morality and ethics – as have various historical factors impacting the birth and growth of Islamic communities. </a:t>
            </a:r>
          </a:p>
        </p:txBody>
      </p:sp>
      <p:pic>
        <p:nvPicPr>
          <p:cNvPr id="6" name="Content Placeholder 5" descr="A picture containing invertebrate&#10;&#10;Description automatically generated">
            <a:extLst>
              <a:ext uri="{FF2B5EF4-FFF2-40B4-BE49-F238E27FC236}">
                <a16:creationId xmlns:a16="http://schemas.microsoft.com/office/drawing/2014/main" id="{1B5C927B-6CD4-4072-8B16-F7545DB38C19}"/>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522102" y="517850"/>
            <a:ext cx="4758608" cy="4853781"/>
          </a:xfrm>
        </p:spPr>
      </p:pic>
    </p:spTree>
    <p:extLst>
      <p:ext uri="{BB962C8B-B14F-4D97-AF65-F5344CB8AC3E}">
        <p14:creationId xmlns:p14="http://schemas.microsoft.com/office/powerpoint/2010/main" val="38571286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6A9E5-94D9-4D71-9179-01F25FC03E56}"/>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Why Law?</a:t>
            </a:r>
          </a:p>
        </p:txBody>
      </p:sp>
      <p:sp>
        <p:nvSpPr>
          <p:cNvPr id="3" name="Content Placeholder 2">
            <a:extLst>
              <a:ext uri="{FF2B5EF4-FFF2-40B4-BE49-F238E27FC236}">
                <a16:creationId xmlns:a16="http://schemas.microsoft.com/office/drawing/2014/main" id="{AA39B6D7-DEF3-495E-BABC-FFC0D4267DA9}"/>
              </a:ext>
            </a:extLst>
          </p:cNvPr>
          <p:cNvSpPr>
            <a:spLocks noGrp="1"/>
          </p:cNvSpPr>
          <p:nvPr>
            <p:ph sz="half" idx="1"/>
          </p:nvPr>
        </p:nvSpPr>
        <p:spPr>
          <a:xfrm>
            <a:off x="609600" y="1600201"/>
            <a:ext cx="5384800" cy="4063481"/>
          </a:xfrm>
        </p:spPr>
        <p:txBody>
          <a:bodyPr>
            <a:normAutofit fontScale="85000" lnSpcReduction="10000"/>
          </a:bodyPr>
          <a:lstStyle/>
          <a:p>
            <a:pPr marL="0" indent="0">
              <a:buNone/>
            </a:pPr>
            <a:r>
              <a:rPr lang="en-GB" dirty="0">
                <a:latin typeface="Calibri Light" panose="020F0302020204030204" pitchFamily="34" charset="0"/>
                <a:cs typeface="Calibri Light" panose="020F0302020204030204" pitchFamily="34" charset="0"/>
              </a:rPr>
              <a:t>Beyond the physical and social characteristics of the source material, e.g. the Qur’an, we must also engage with the construction of Islam (and Judaism) as “legalistic”, as opposed to Christianity’s “grace”, within historical scholarship.</a:t>
            </a:r>
          </a:p>
          <a:p>
            <a:pPr marL="0" indent="0">
              <a:buNone/>
            </a:pPr>
            <a:r>
              <a:rPr lang="en-GB" dirty="0">
                <a:latin typeface="Calibri Light" panose="020F0302020204030204" pitchFamily="34" charset="0"/>
                <a:cs typeface="Calibri Light" panose="020F0302020204030204" pitchFamily="34" charset="0"/>
              </a:rPr>
              <a:t>This framing reproduces orientalist tropes of non-Christians as primarily irrational, unreasoning, and therefore morally backward compared to the enlightened reasonableness of Christian societies – with ramifications for moral justification and historical acts of colonisation. </a:t>
            </a:r>
          </a:p>
        </p:txBody>
      </p:sp>
      <p:pic>
        <p:nvPicPr>
          <p:cNvPr id="6" name="Content Placeholder 5" descr="A picture containing text, furniture, fabric&#10;&#10;Description automatically generated">
            <a:extLst>
              <a:ext uri="{FF2B5EF4-FFF2-40B4-BE49-F238E27FC236}">
                <a16:creationId xmlns:a16="http://schemas.microsoft.com/office/drawing/2014/main" id="{96C46646-1C36-4DB6-8E79-5BD2BA57D133}"/>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197600" y="1600201"/>
            <a:ext cx="5384800" cy="3028950"/>
          </a:xfrm>
        </p:spPr>
      </p:pic>
    </p:spTree>
    <p:extLst>
      <p:ext uri="{BB962C8B-B14F-4D97-AF65-F5344CB8AC3E}">
        <p14:creationId xmlns:p14="http://schemas.microsoft.com/office/powerpoint/2010/main" val="982998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D4A22-D013-4733-B2D6-813FA73C3996}"/>
              </a:ext>
            </a:extLst>
          </p:cNvPr>
          <p:cNvSpPr>
            <a:spLocks noGrp="1"/>
          </p:cNvSpPr>
          <p:nvPr>
            <p:ph type="title"/>
          </p:nvPr>
        </p:nvSpPr>
        <p:spPr/>
        <p:txBody>
          <a:bodyPr/>
          <a:lstStyle/>
          <a:p>
            <a:r>
              <a:rPr lang="en-GB" i="1" dirty="0">
                <a:latin typeface="Calibri Light" panose="020F0302020204030204" pitchFamily="34" charset="0"/>
                <a:cs typeface="Calibri Light" panose="020F0302020204030204" pitchFamily="34" charset="0"/>
              </a:rPr>
              <a:t>Shari’ah</a:t>
            </a:r>
            <a:r>
              <a:rPr lang="en-GB" dirty="0">
                <a:latin typeface="Calibri Light" panose="020F0302020204030204" pitchFamily="34" charset="0"/>
                <a:cs typeface="Calibri Light" panose="020F0302020204030204" pitchFamily="34" charset="0"/>
              </a:rPr>
              <a:t> and </a:t>
            </a:r>
            <a:r>
              <a:rPr lang="en-GB" i="1" dirty="0" err="1">
                <a:latin typeface="Calibri Light" panose="020F0302020204030204" pitchFamily="34" charset="0"/>
                <a:cs typeface="Calibri Light" panose="020F0302020204030204" pitchFamily="34" charset="0"/>
              </a:rPr>
              <a:t>Fiqh</a:t>
            </a:r>
            <a:endParaRPr lang="en-GB" dirty="0">
              <a:latin typeface="Calibri Light" panose="020F0302020204030204" pitchFamily="34" charset="0"/>
              <a:cs typeface="Calibri Light" panose="020F0302020204030204" pitchFamily="34" charset="0"/>
            </a:endParaRPr>
          </a:p>
        </p:txBody>
      </p:sp>
      <p:sp>
        <p:nvSpPr>
          <p:cNvPr id="3" name="Content Placeholder 2">
            <a:extLst>
              <a:ext uri="{FF2B5EF4-FFF2-40B4-BE49-F238E27FC236}">
                <a16:creationId xmlns:a16="http://schemas.microsoft.com/office/drawing/2014/main" id="{28A67D39-15BA-45E9-AE84-9246644587BE}"/>
              </a:ext>
            </a:extLst>
          </p:cNvPr>
          <p:cNvSpPr>
            <a:spLocks noGrp="1"/>
          </p:cNvSpPr>
          <p:nvPr>
            <p:ph sz="half" idx="1"/>
          </p:nvPr>
        </p:nvSpPr>
        <p:spPr>
          <a:xfrm>
            <a:off x="609600" y="1600202"/>
            <a:ext cx="5384800" cy="4082142"/>
          </a:xfrm>
        </p:spPr>
        <p:txBody>
          <a:bodyPr>
            <a:normAutofit lnSpcReduction="10000"/>
          </a:bodyPr>
          <a:lstStyle/>
          <a:p>
            <a:pPr marL="0" indent="0">
              <a:buNone/>
            </a:pPr>
            <a:r>
              <a:rPr lang="en-GB" dirty="0">
                <a:latin typeface="Calibri Light" panose="020F0302020204030204" pitchFamily="34" charset="0"/>
                <a:cs typeface="Calibri Light" panose="020F0302020204030204" pitchFamily="34" charset="0"/>
              </a:rPr>
              <a:t>For these reasons, the concept of ‘Islamic Law’ is a rather false one, that does not really reflect the ways in which this area of thought is thought about within the Islamic tradition. </a:t>
            </a:r>
            <a:br>
              <a:rPr lang="en-GB" dirty="0">
                <a:latin typeface="Calibri Light" panose="020F0302020204030204" pitchFamily="34" charset="0"/>
                <a:cs typeface="Calibri Light" panose="020F0302020204030204" pitchFamily="34" charset="0"/>
              </a:rPr>
            </a:br>
            <a:br>
              <a:rPr lang="en-GB" dirty="0">
                <a:latin typeface="Calibri Light" panose="020F0302020204030204" pitchFamily="34" charset="0"/>
                <a:cs typeface="Calibri Light" panose="020F0302020204030204" pitchFamily="34" charset="0"/>
              </a:rPr>
            </a:br>
            <a:r>
              <a:rPr lang="en-GB" dirty="0">
                <a:latin typeface="Calibri Light" panose="020F0302020204030204" pitchFamily="34" charset="0"/>
                <a:cs typeface="Calibri Light" panose="020F0302020204030204" pitchFamily="34" charset="0"/>
              </a:rPr>
              <a:t>Instead, matters of law and ethics are generally divided between the </a:t>
            </a:r>
            <a:r>
              <a:rPr lang="en-GB" i="1" dirty="0">
                <a:latin typeface="Calibri Light" panose="020F0302020204030204" pitchFamily="34" charset="0"/>
                <a:cs typeface="Calibri Light" panose="020F0302020204030204" pitchFamily="34" charset="0"/>
              </a:rPr>
              <a:t>Shari’ah</a:t>
            </a:r>
            <a:r>
              <a:rPr lang="en-GB" dirty="0">
                <a:latin typeface="Calibri Light" panose="020F0302020204030204" pitchFamily="34" charset="0"/>
                <a:cs typeface="Calibri Light" panose="020F0302020204030204" pitchFamily="34" charset="0"/>
              </a:rPr>
              <a:t> and </a:t>
            </a:r>
            <a:r>
              <a:rPr lang="en-GB" i="1" dirty="0" err="1">
                <a:latin typeface="Calibri Light" panose="020F0302020204030204" pitchFamily="34" charset="0"/>
                <a:cs typeface="Calibri Light" panose="020F0302020204030204" pitchFamily="34" charset="0"/>
              </a:rPr>
              <a:t>fiqh</a:t>
            </a:r>
            <a:r>
              <a:rPr lang="en-GB" i="1" dirty="0">
                <a:latin typeface="Calibri Light" panose="020F0302020204030204" pitchFamily="34" charset="0"/>
                <a:cs typeface="Calibri Light" panose="020F0302020204030204" pitchFamily="34" charset="0"/>
              </a:rPr>
              <a:t>, </a:t>
            </a:r>
            <a:r>
              <a:rPr lang="en-GB" dirty="0">
                <a:latin typeface="Calibri Light" panose="020F0302020204030204" pitchFamily="34" charset="0"/>
                <a:cs typeface="Calibri Light" panose="020F0302020204030204" pitchFamily="34" charset="0"/>
              </a:rPr>
              <a:t>the path and the understanding of that path. </a:t>
            </a:r>
          </a:p>
        </p:txBody>
      </p:sp>
      <p:pic>
        <p:nvPicPr>
          <p:cNvPr id="6" name="Content Placeholder 5" descr="A picture containing rug, furniture, decorated&#10;&#10;Description automatically generated">
            <a:extLst>
              <a:ext uri="{FF2B5EF4-FFF2-40B4-BE49-F238E27FC236}">
                <a16:creationId xmlns:a16="http://schemas.microsoft.com/office/drawing/2014/main" id="{EE7FB58D-9803-4AFA-B6EA-AE2FFBF90EBB}"/>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309567" y="1600202"/>
            <a:ext cx="5384800" cy="3365500"/>
          </a:xfrm>
        </p:spPr>
      </p:pic>
    </p:spTree>
    <p:extLst>
      <p:ext uri="{BB962C8B-B14F-4D97-AF65-F5344CB8AC3E}">
        <p14:creationId xmlns:p14="http://schemas.microsoft.com/office/powerpoint/2010/main" val="13987091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B9DE1-CC2C-4CCF-8DA1-00332116B806}"/>
              </a:ext>
            </a:extLst>
          </p:cNvPr>
          <p:cNvSpPr>
            <a:spLocks noGrp="1"/>
          </p:cNvSpPr>
          <p:nvPr>
            <p:ph type="title"/>
          </p:nvPr>
        </p:nvSpPr>
        <p:spPr/>
        <p:txBody>
          <a:bodyPr/>
          <a:lstStyle/>
          <a:p>
            <a:r>
              <a:rPr lang="en-GB" i="1" dirty="0">
                <a:latin typeface="Calibri Light" panose="020F0302020204030204" pitchFamily="34" charset="0"/>
                <a:cs typeface="Calibri Light" panose="020F0302020204030204" pitchFamily="34" charset="0"/>
              </a:rPr>
              <a:t>Shari’ah</a:t>
            </a:r>
            <a:r>
              <a:rPr lang="en-GB" dirty="0">
                <a:latin typeface="Calibri Light" panose="020F0302020204030204" pitchFamily="34" charset="0"/>
                <a:cs typeface="Calibri Light" panose="020F0302020204030204" pitchFamily="34" charset="0"/>
              </a:rPr>
              <a:t> and </a:t>
            </a:r>
            <a:r>
              <a:rPr lang="en-GB" i="1" dirty="0" err="1">
                <a:latin typeface="Calibri Light" panose="020F0302020204030204" pitchFamily="34" charset="0"/>
                <a:cs typeface="Calibri Light" panose="020F0302020204030204" pitchFamily="34" charset="0"/>
              </a:rPr>
              <a:t>Fiqh</a:t>
            </a:r>
            <a:endParaRPr lang="en-GB" dirty="0">
              <a:latin typeface="Calibri Light" panose="020F0302020204030204" pitchFamily="34" charset="0"/>
              <a:cs typeface="Calibri Light" panose="020F0302020204030204" pitchFamily="34" charset="0"/>
            </a:endParaRPr>
          </a:p>
        </p:txBody>
      </p:sp>
      <p:sp>
        <p:nvSpPr>
          <p:cNvPr id="3" name="Content Placeholder 2">
            <a:extLst>
              <a:ext uri="{FF2B5EF4-FFF2-40B4-BE49-F238E27FC236}">
                <a16:creationId xmlns:a16="http://schemas.microsoft.com/office/drawing/2014/main" id="{A3D0AB8B-4E33-4884-A6AF-C02232C50661}"/>
              </a:ext>
            </a:extLst>
          </p:cNvPr>
          <p:cNvSpPr>
            <a:spLocks noGrp="1"/>
          </p:cNvSpPr>
          <p:nvPr>
            <p:ph sz="half" idx="1"/>
          </p:nvPr>
        </p:nvSpPr>
        <p:spPr>
          <a:xfrm>
            <a:off x="609600" y="1600202"/>
            <a:ext cx="5384800" cy="4138126"/>
          </a:xfrm>
        </p:spPr>
        <p:txBody>
          <a:bodyPr>
            <a:normAutofit fontScale="85000" lnSpcReduction="20000"/>
          </a:bodyPr>
          <a:lstStyle/>
          <a:p>
            <a:pPr marL="0" indent="0">
              <a:buNone/>
            </a:pPr>
            <a:r>
              <a:rPr lang="en-AU" dirty="0">
                <a:latin typeface="Calibri Light" panose="020F0302020204030204" pitchFamily="34" charset="0"/>
                <a:cs typeface="Calibri Light" panose="020F0302020204030204" pitchFamily="34" charset="0"/>
              </a:rPr>
              <a:t>As we have seen, the word ‘</a:t>
            </a:r>
            <a:r>
              <a:rPr lang="en-AU" i="1" dirty="0" err="1">
                <a:latin typeface="Calibri Light" panose="020F0302020204030204" pitchFamily="34" charset="0"/>
                <a:cs typeface="Calibri Light" panose="020F0302020204030204" pitchFamily="34" charset="0"/>
              </a:rPr>
              <a:t>shari’ah</a:t>
            </a:r>
            <a:r>
              <a:rPr lang="en-AU" i="1" dirty="0">
                <a:latin typeface="Calibri Light" panose="020F0302020204030204" pitchFamily="34" charset="0"/>
                <a:cs typeface="Calibri Light" panose="020F0302020204030204" pitchFamily="34" charset="0"/>
              </a:rPr>
              <a:t>’</a:t>
            </a:r>
            <a:r>
              <a:rPr lang="en-AU" dirty="0">
                <a:latin typeface="Calibri Light" panose="020F0302020204030204" pitchFamily="34" charset="0"/>
                <a:cs typeface="Calibri Light" panose="020F0302020204030204" pitchFamily="34" charset="0"/>
              </a:rPr>
              <a:t> derives from the Arabic for a way, or path, that leads to water. </a:t>
            </a:r>
            <a:br>
              <a:rPr lang="en-AU" dirty="0">
                <a:latin typeface="Calibri Light" panose="020F0302020204030204" pitchFamily="34" charset="0"/>
                <a:cs typeface="Calibri Light" panose="020F0302020204030204" pitchFamily="34" charset="0"/>
              </a:rPr>
            </a:br>
            <a:br>
              <a:rPr lang="en-AU" dirty="0">
                <a:latin typeface="Calibri Light" panose="020F0302020204030204" pitchFamily="34" charset="0"/>
                <a:cs typeface="Calibri Light" panose="020F0302020204030204" pitchFamily="34" charset="0"/>
              </a:rPr>
            </a:br>
            <a:r>
              <a:rPr lang="en-AU" dirty="0">
                <a:latin typeface="Calibri Light" panose="020F0302020204030204" pitchFamily="34" charset="0"/>
                <a:cs typeface="Calibri Light" panose="020F0302020204030204" pitchFamily="34" charset="0"/>
              </a:rPr>
              <a:t>This relates to the way in which the scripture and the law are seen to be the path that has been marked out by God for humanity to follow in life.</a:t>
            </a:r>
            <a:br>
              <a:rPr lang="en-AU" dirty="0">
                <a:latin typeface="Calibri Light" panose="020F0302020204030204" pitchFamily="34" charset="0"/>
                <a:cs typeface="Calibri Light" panose="020F0302020204030204" pitchFamily="34" charset="0"/>
              </a:rPr>
            </a:br>
            <a:br>
              <a:rPr lang="en-AU" dirty="0">
                <a:latin typeface="Calibri Light" panose="020F0302020204030204" pitchFamily="34" charset="0"/>
                <a:cs typeface="Calibri Light" panose="020F0302020204030204" pitchFamily="34" charset="0"/>
              </a:rPr>
            </a:br>
            <a:r>
              <a:rPr lang="en-AU" dirty="0">
                <a:latin typeface="Calibri Light" panose="020F0302020204030204" pitchFamily="34" charset="0"/>
                <a:cs typeface="Calibri Light" panose="020F0302020204030204" pitchFamily="34" charset="0"/>
              </a:rPr>
              <a:t>Conversely, ‘</a:t>
            </a:r>
            <a:r>
              <a:rPr lang="en-AU" i="1" dirty="0" err="1">
                <a:latin typeface="Calibri Light" panose="020F0302020204030204" pitchFamily="34" charset="0"/>
                <a:cs typeface="Calibri Light" panose="020F0302020204030204" pitchFamily="34" charset="0"/>
              </a:rPr>
              <a:t>fiqh</a:t>
            </a:r>
            <a:r>
              <a:rPr lang="en-AU" i="1" dirty="0">
                <a:latin typeface="Calibri Light" panose="020F0302020204030204" pitchFamily="34" charset="0"/>
                <a:cs typeface="Calibri Light" panose="020F0302020204030204" pitchFamily="34" charset="0"/>
              </a:rPr>
              <a:t>’</a:t>
            </a:r>
            <a:r>
              <a:rPr lang="en-AU" dirty="0">
                <a:latin typeface="Calibri Light" panose="020F0302020204030204" pitchFamily="34" charset="0"/>
                <a:cs typeface="Calibri Light" panose="020F0302020204030204" pitchFamily="34" charset="0"/>
              </a:rPr>
              <a:t> derives from the Arabic word ‘</a:t>
            </a:r>
            <a:r>
              <a:rPr lang="en-AU" i="1" dirty="0" err="1">
                <a:latin typeface="Calibri Light" panose="020F0302020204030204" pitchFamily="34" charset="0"/>
                <a:cs typeface="Calibri Light" panose="020F0302020204030204" pitchFamily="34" charset="0"/>
              </a:rPr>
              <a:t>faqaha</a:t>
            </a:r>
            <a:r>
              <a:rPr lang="en-AU" i="1" dirty="0">
                <a:latin typeface="Calibri Light" panose="020F0302020204030204" pitchFamily="34" charset="0"/>
                <a:cs typeface="Calibri Light" panose="020F0302020204030204" pitchFamily="34" charset="0"/>
              </a:rPr>
              <a:t>’, </a:t>
            </a:r>
            <a:r>
              <a:rPr lang="en-AU" dirty="0">
                <a:latin typeface="Calibri Light" panose="020F0302020204030204" pitchFamily="34" charset="0"/>
                <a:cs typeface="Calibri Light" panose="020F0302020204030204" pitchFamily="34" charset="0"/>
              </a:rPr>
              <a:t>to understand.</a:t>
            </a:r>
            <a:br>
              <a:rPr lang="en-AU" dirty="0">
                <a:latin typeface="Calibri Light" panose="020F0302020204030204" pitchFamily="34" charset="0"/>
                <a:cs typeface="Calibri Light" panose="020F0302020204030204" pitchFamily="34" charset="0"/>
              </a:rPr>
            </a:br>
            <a:br>
              <a:rPr lang="en-AU" dirty="0">
                <a:latin typeface="Calibri Light" panose="020F0302020204030204" pitchFamily="34" charset="0"/>
                <a:cs typeface="Calibri Light" panose="020F0302020204030204" pitchFamily="34" charset="0"/>
              </a:rPr>
            </a:br>
            <a:r>
              <a:rPr lang="en-AU" i="1" dirty="0" err="1">
                <a:latin typeface="Calibri Light" panose="020F0302020204030204" pitchFamily="34" charset="0"/>
                <a:cs typeface="Calibri Light" panose="020F0302020204030204" pitchFamily="34" charset="0"/>
              </a:rPr>
              <a:t>Fiqh</a:t>
            </a:r>
            <a:r>
              <a:rPr lang="en-AU" dirty="0">
                <a:latin typeface="Calibri Light" panose="020F0302020204030204" pitchFamily="34" charset="0"/>
                <a:cs typeface="Calibri Light" panose="020F0302020204030204" pitchFamily="34" charset="0"/>
              </a:rPr>
              <a:t> is the attempt the understand and implement the broader path of the </a:t>
            </a:r>
            <a:r>
              <a:rPr lang="en-AU" i="1" dirty="0" err="1">
                <a:latin typeface="Calibri Light" panose="020F0302020204030204" pitchFamily="34" charset="0"/>
                <a:cs typeface="Calibri Light" panose="020F0302020204030204" pitchFamily="34" charset="0"/>
              </a:rPr>
              <a:t>shari’ah</a:t>
            </a:r>
            <a:r>
              <a:rPr lang="en-AU" dirty="0">
                <a:latin typeface="Calibri Light" panose="020F0302020204030204" pitchFamily="34" charset="0"/>
                <a:cs typeface="Calibri Light" panose="020F0302020204030204" pitchFamily="34" charset="0"/>
              </a:rPr>
              <a:t> into everyday situations. </a:t>
            </a:r>
            <a:endParaRPr lang="en-GB" dirty="0">
              <a:latin typeface="Calibri Light" panose="020F0302020204030204" pitchFamily="34" charset="0"/>
              <a:cs typeface="Calibri Light" panose="020F0302020204030204" pitchFamily="34" charset="0"/>
            </a:endParaRPr>
          </a:p>
          <a:p>
            <a:endParaRPr lang="en-GB" dirty="0">
              <a:latin typeface="Calibri Light" panose="020F0302020204030204" pitchFamily="34" charset="0"/>
              <a:cs typeface="Calibri Light" panose="020F0302020204030204" pitchFamily="34" charset="0"/>
            </a:endParaRPr>
          </a:p>
        </p:txBody>
      </p:sp>
      <p:pic>
        <p:nvPicPr>
          <p:cNvPr id="6" name="Content Placeholder 5" descr="A picture containing coral, coelenterate&#10;&#10;Description automatically generated">
            <a:extLst>
              <a:ext uri="{FF2B5EF4-FFF2-40B4-BE49-F238E27FC236}">
                <a16:creationId xmlns:a16="http://schemas.microsoft.com/office/drawing/2014/main" id="{83324C77-55A0-4A5D-92E6-63C47C64022C}"/>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725746" y="519822"/>
            <a:ext cx="3319236" cy="4731677"/>
          </a:xfrm>
        </p:spPr>
      </p:pic>
    </p:spTree>
    <p:extLst>
      <p:ext uri="{BB962C8B-B14F-4D97-AF65-F5344CB8AC3E}">
        <p14:creationId xmlns:p14="http://schemas.microsoft.com/office/powerpoint/2010/main" val="26376715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D85F-E9D2-4E7E-B34E-D240D28EB5A0}"/>
              </a:ext>
            </a:extLst>
          </p:cNvPr>
          <p:cNvSpPr>
            <a:spLocks noGrp="1"/>
          </p:cNvSpPr>
          <p:nvPr>
            <p:ph type="title"/>
          </p:nvPr>
        </p:nvSpPr>
        <p:spPr/>
        <p:txBody>
          <a:bodyPr/>
          <a:lstStyle/>
          <a:p>
            <a:r>
              <a:rPr lang="en-GB" i="1" dirty="0">
                <a:latin typeface="Calibri Light" panose="020F0302020204030204" pitchFamily="34" charset="0"/>
                <a:cs typeface="Calibri Light" panose="020F0302020204030204" pitchFamily="34" charset="0"/>
              </a:rPr>
              <a:t>Shari’ah</a:t>
            </a:r>
            <a:r>
              <a:rPr lang="en-GB" dirty="0">
                <a:latin typeface="Calibri Light" panose="020F0302020204030204" pitchFamily="34" charset="0"/>
                <a:cs typeface="Calibri Light" panose="020F0302020204030204" pitchFamily="34" charset="0"/>
              </a:rPr>
              <a:t> and </a:t>
            </a:r>
            <a:r>
              <a:rPr lang="en-GB" i="1" dirty="0" err="1">
                <a:latin typeface="Calibri Light" panose="020F0302020204030204" pitchFamily="34" charset="0"/>
                <a:cs typeface="Calibri Light" panose="020F0302020204030204" pitchFamily="34" charset="0"/>
              </a:rPr>
              <a:t>Fiqh</a:t>
            </a:r>
            <a:endParaRPr lang="en-GB" dirty="0">
              <a:latin typeface="Calibri Light" panose="020F0302020204030204" pitchFamily="34" charset="0"/>
              <a:cs typeface="Calibri Light" panose="020F0302020204030204" pitchFamily="34" charset="0"/>
            </a:endParaRPr>
          </a:p>
        </p:txBody>
      </p:sp>
      <p:sp>
        <p:nvSpPr>
          <p:cNvPr id="3" name="Content Placeholder 2">
            <a:extLst>
              <a:ext uri="{FF2B5EF4-FFF2-40B4-BE49-F238E27FC236}">
                <a16:creationId xmlns:a16="http://schemas.microsoft.com/office/drawing/2014/main" id="{48385147-9A6B-4910-9D50-861AA97404FA}"/>
              </a:ext>
            </a:extLst>
          </p:cNvPr>
          <p:cNvSpPr>
            <a:spLocks noGrp="1"/>
          </p:cNvSpPr>
          <p:nvPr>
            <p:ph sz="half" idx="1"/>
          </p:nvPr>
        </p:nvSpPr>
        <p:spPr>
          <a:xfrm>
            <a:off x="609600" y="1600202"/>
            <a:ext cx="5384800" cy="4119464"/>
          </a:xfrm>
        </p:spPr>
        <p:txBody>
          <a:bodyPr>
            <a:normAutofit fontScale="77500" lnSpcReduction="20000"/>
          </a:bodyPr>
          <a:lstStyle/>
          <a:p>
            <a:pPr marL="0" indent="0">
              <a:buNone/>
            </a:pPr>
            <a:r>
              <a:rPr lang="en-GB" dirty="0">
                <a:latin typeface="Calibri Light" panose="020F0302020204030204" pitchFamily="34" charset="0"/>
                <a:cs typeface="Calibri Light" panose="020F0302020204030204" pitchFamily="34" charset="0"/>
              </a:rPr>
              <a:t>While these terms kind of map onto the distinction between morality and ethics we previously explored, strictly speaking they differ slightly. </a:t>
            </a:r>
            <a:br>
              <a:rPr lang="en-GB" dirty="0">
                <a:latin typeface="Calibri Light" panose="020F0302020204030204" pitchFamily="34" charset="0"/>
                <a:cs typeface="Calibri Light" panose="020F0302020204030204" pitchFamily="34" charset="0"/>
              </a:rPr>
            </a:br>
            <a:br>
              <a:rPr lang="en-GB" dirty="0">
                <a:latin typeface="Calibri Light" panose="020F0302020204030204" pitchFamily="34" charset="0"/>
                <a:cs typeface="Calibri Light" panose="020F0302020204030204" pitchFamily="34" charset="0"/>
              </a:rPr>
            </a:br>
            <a:r>
              <a:rPr lang="en-GB" i="1" dirty="0">
                <a:latin typeface="Calibri Light" panose="020F0302020204030204" pitchFamily="34" charset="0"/>
                <a:cs typeface="Calibri Light" panose="020F0302020204030204" pitchFamily="34" charset="0"/>
              </a:rPr>
              <a:t>Shari’ah</a:t>
            </a:r>
            <a:r>
              <a:rPr lang="en-GB" dirty="0">
                <a:latin typeface="Calibri Light" panose="020F0302020204030204" pitchFamily="34" charset="0"/>
                <a:cs typeface="Calibri Light" panose="020F0302020204030204" pitchFamily="34" charset="0"/>
              </a:rPr>
              <a:t> – the way marked out by God for humans to live by, largely found in scripture.</a:t>
            </a:r>
            <a:br>
              <a:rPr lang="en-GB" dirty="0">
                <a:latin typeface="Calibri Light" panose="020F0302020204030204" pitchFamily="34" charset="0"/>
                <a:cs typeface="Calibri Light" panose="020F0302020204030204" pitchFamily="34" charset="0"/>
              </a:rPr>
            </a:br>
            <a:br>
              <a:rPr lang="en-GB" dirty="0">
                <a:latin typeface="Calibri Light" panose="020F0302020204030204" pitchFamily="34" charset="0"/>
                <a:cs typeface="Calibri Light" panose="020F0302020204030204" pitchFamily="34" charset="0"/>
              </a:rPr>
            </a:br>
            <a:r>
              <a:rPr lang="en-GB" i="1" dirty="0" err="1">
                <a:latin typeface="Calibri Light" panose="020F0302020204030204" pitchFamily="34" charset="0"/>
                <a:cs typeface="Calibri Light" panose="020F0302020204030204" pitchFamily="34" charset="0"/>
              </a:rPr>
              <a:t>Fiqh</a:t>
            </a:r>
            <a:r>
              <a:rPr lang="en-GB" dirty="0">
                <a:latin typeface="Calibri Light" panose="020F0302020204030204" pitchFamily="34" charset="0"/>
                <a:cs typeface="Calibri Light" panose="020F0302020204030204" pitchFamily="34" charset="0"/>
              </a:rPr>
              <a:t> – the human understanding and elucidation of this way marked out by God for humans to live by.</a:t>
            </a:r>
            <a:br>
              <a:rPr lang="en-GB" dirty="0">
                <a:latin typeface="Calibri Light" panose="020F0302020204030204" pitchFamily="34" charset="0"/>
                <a:cs typeface="Calibri Light" panose="020F0302020204030204" pitchFamily="34" charset="0"/>
              </a:rPr>
            </a:br>
            <a:br>
              <a:rPr lang="en-GB" dirty="0">
                <a:latin typeface="Calibri Light" panose="020F0302020204030204" pitchFamily="34" charset="0"/>
                <a:cs typeface="Calibri Light" panose="020F0302020204030204" pitchFamily="34" charset="0"/>
              </a:rPr>
            </a:br>
            <a:r>
              <a:rPr lang="en-GB" dirty="0">
                <a:latin typeface="Calibri Light" panose="020F0302020204030204" pitchFamily="34" charset="0"/>
                <a:cs typeface="Calibri Light" panose="020F0302020204030204" pitchFamily="34" charset="0"/>
              </a:rPr>
              <a:t>Because </a:t>
            </a:r>
            <a:r>
              <a:rPr lang="en-GB" i="1" dirty="0" err="1">
                <a:latin typeface="Calibri Light" panose="020F0302020204030204" pitchFamily="34" charset="0"/>
                <a:cs typeface="Calibri Light" panose="020F0302020204030204" pitchFamily="34" charset="0"/>
              </a:rPr>
              <a:t>Fiqh</a:t>
            </a:r>
            <a:r>
              <a:rPr lang="en-GB" dirty="0">
                <a:latin typeface="Calibri Light" panose="020F0302020204030204" pitchFamily="34" charset="0"/>
                <a:cs typeface="Calibri Light" panose="020F0302020204030204" pitchFamily="34" charset="0"/>
              </a:rPr>
              <a:t> is usually assumed to be an accurate development of the </a:t>
            </a:r>
            <a:r>
              <a:rPr lang="en-GB" i="1" dirty="0">
                <a:latin typeface="Calibri Light" panose="020F0302020204030204" pitchFamily="34" charset="0"/>
                <a:cs typeface="Calibri Light" panose="020F0302020204030204" pitchFamily="34" charset="0"/>
              </a:rPr>
              <a:t>Shari’ah</a:t>
            </a:r>
            <a:r>
              <a:rPr lang="en-GB" dirty="0">
                <a:latin typeface="Calibri Light" panose="020F0302020204030204" pitchFamily="34" charset="0"/>
                <a:cs typeface="Calibri Light" panose="020F0302020204030204" pitchFamily="34" charset="0"/>
              </a:rPr>
              <a:t>, often these two strands are simply referred to as the </a:t>
            </a:r>
            <a:r>
              <a:rPr lang="en-GB" i="1" dirty="0">
                <a:latin typeface="Calibri Light" panose="020F0302020204030204" pitchFamily="34" charset="0"/>
                <a:cs typeface="Calibri Light" panose="020F0302020204030204" pitchFamily="34" charset="0"/>
              </a:rPr>
              <a:t>Shari’ah</a:t>
            </a:r>
            <a:r>
              <a:rPr lang="en-GB" dirty="0">
                <a:latin typeface="Calibri Light" panose="020F0302020204030204" pitchFamily="34" charset="0"/>
                <a:cs typeface="Calibri Light" panose="020F0302020204030204" pitchFamily="34" charset="0"/>
              </a:rPr>
              <a:t>. </a:t>
            </a:r>
          </a:p>
        </p:txBody>
      </p:sp>
      <p:pic>
        <p:nvPicPr>
          <p:cNvPr id="6" name="Content Placeholder 5" descr="A black and white drawing of a lion&#10;&#10;Description automatically generated with low confidence">
            <a:extLst>
              <a:ext uri="{FF2B5EF4-FFF2-40B4-BE49-F238E27FC236}">
                <a16:creationId xmlns:a16="http://schemas.microsoft.com/office/drawing/2014/main" id="{A2464BF2-9258-43B6-B114-0E1A30A73487}"/>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990605" y="692847"/>
            <a:ext cx="4363195" cy="4363195"/>
          </a:xfrm>
        </p:spPr>
      </p:pic>
    </p:spTree>
    <p:extLst>
      <p:ext uri="{BB962C8B-B14F-4D97-AF65-F5344CB8AC3E}">
        <p14:creationId xmlns:p14="http://schemas.microsoft.com/office/powerpoint/2010/main" val="22567236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46337-B7C8-40D9-8E57-616632C4D908}"/>
              </a:ext>
            </a:extLst>
          </p:cNvPr>
          <p:cNvSpPr>
            <a:spLocks noGrp="1"/>
          </p:cNvSpPr>
          <p:nvPr>
            <p:ph type="title"/>
          </p:nvPr>
        </p:nvSpPr>
        <p:spPr/>
        <p:txBody>
          <a:bodyPr/>
          <a:lstStyle/>
          <a:p>
            <a:r>
              <a:rPr lang="en-GB" i="1" dirty="0">
                <a:latin typeface="Calibri Light" panose="020F0302020204030204" pitchFamily="34" charset="0"/>
                <a:cs typeface="Calibri Light" panose="020F0302020204030204" pitchFamily="34" charset="0"/>
              </a:rPr>
              <a:t>Shari’ah</a:t>
            </a:r>
            <a:r>
              <a:rPr lang="en-GB" dirty="0">
                <a:latin typeface="Calibri Light" panose="020F0302020204030204" pitchFamily="34" charset="0"/>
                <a:cs typeface="Calibri Light" panose="020F0302020204030204" pitchFamily="34" charset="0"/>
              </a:rPr>
              <a:t> and </a:t>
            </a:r>
            <a:r>
              <a:rPr lang="en-GB" i="1" dirty="0" err="1">
                <a:latin typeface="Calibri Light" panose="020F0302020204030204" pitchFamily="34" charset="0"/>
                <a:cs typeface="Calibri Light" panose="020F0302020204030204" pitchFamily="34" charset="0"/>
              </a:rPr>
              <a:t>Fiqh</a:t>
            </a:r>
            <a:endParaRPr lang="en-GB" dirty="0">
              <a:latin typeface="Calibri Light" panose="020F0302020204030204" pitchFamily="34" charset="0"/>
              <a:cs typeface="Calibri Light" panose="020F0302020204030204" pitchFamily="34" charset="0"/>
            </a:endParaRPr>
          </a:p>
        </p:txBody>
      </p:sp>
      <p:sp>
        <p:nvSpPr>
          <p:cNvPr id="3" name="Content Placeholder 2">
            <a:extLst>
              <a:ext uri="{FF2B5EF4-FFF2-40B4-BE49-F238E27FC236}">
                <a16:creationId xmlns:a16="http://schemas.microsoft.com/office/drawing/2014/main" id="{096B9628-EB15-4CE0-837F-EF926E36BF97}"/>
              </a:ext>
            </a:extLst>
          </p:cNvPr>
          <p:cNvSpPr>
            <a:spLocks noGrp="1"/>
          </p:cNvSpPr>
          <p:nvPr>
            <p:ph sz="half" idx="1"/>
          </p:nvPr>
        </p:nvSpPr>
        <p:spPr>
          <a:xfrm>
            <a:off x="609600" y="1600202"/>
            <a:ext cx="5384800" cy="4091472"/>
          </a:xfrm>
        </p:spPr>
        <p:txBody>
          <a:bodyPr>
            <a:normAutofit fontScale="70000" lnSpcReduction="20000"/>
          </a:bodyPr>
          <a:lstStyle/>
          <a:p>
            <a:pPr marL="0" indent="0">
              <a:buNone/>
            </a:pPr>
            <a:r>
              <a:rPr lang="en-GB" dirty="0">
                <a:latin typeface="Calibri Light" panose="020F0302020204030204" pitchFamily="34" charset="0"/>
                <a:cs typeface="Calibri Light" panose="020F0302020204030204" pitchFamily="34" charset="0"/>
              </a:rPr>
              <a:t>However, we should not think of Islamic Law as a direct port of western concepts of Law (or ethics, or morality etc).</a:t>
            </a:r>
            <a:br>
              <a:rPr lang="en-GB" dirty="0">
                <a:latin typeface="Calibri Light" panose="020F0302020204030204" pitchFamily="34" charset="0"/>
                <a:cs typeface="Calibri Light" panose="020F0302020204030204" pitchFamily="34" charset="0"/>
              </a:rPr>
            </a:br>
            <a:br>
              <a:rPr lang="en-GB" dirty="0">
                <a:latin typeface="Calibri Light" panose="020F0302020204030204" pitchFamily="34" charset="0"/>
                <a:cs typeface="Calibri Light" panose="020F0302020204030204" pitchFamily="34" charset="0"/>
              </a:rPr>
            </a:br>
            <a:br>
              <a:rPr lang="en-GB" dirty="0">
                <a:latin typeface="Calibri Light" panose="020F0302020204030204" pitchFamily="34" charset="0"/>
                <a:cs typeface="Calibri Light" panose="020F0302020204030204" pitchFamily="34" charset="0"/>
              </a:rPr>
            </a:br>
            <a:r>
              <a:rPr lang="en-GB" dirty="0">
                <a:latin typeface="Calibri Light" panose="020F0302020204030204" pitchFamily="34" charset="0"/>
                <a:cs typeface="Calibri Light" panose="020F0302020204030204" pitchFamily="34" charset="0"/>
              </a:rPr>
              <a:t>The </a:t>
            </a:r>
            <a:r>
              <a:rPr lang="en-GB" i="1" dirty="0">
                <a:latin typeface="Calibri Light" panose="020F0302020204030204" pitchFamily="34" charset="0"/>
                <a:cs typeface="Calibri Light" panose="020F0302020204030204" pitchFamily="34" charset="0"/>
              </a:rPr>
              <a:t>Shari’ah</a:t>
            </a:r>
            <a:r>
              <a:rPr lang="en-GB" dirty="0">
                <a:latin typeface="Calibri Light" panose="020F0302020204030204" pitchFamily="34" charset="0"/>
                <a:cs typeface="Calibri Light" panose="020F0302020204030204" pitchFamily="34" charset="0"/>
              </a:rPr>
              <a:t> differs from western notions of law in that it attempts to cover all areas of human life – including ethical or ritual practices – and it consists of moral evaluations (</a:t>
            </a:r>
            <a:r>
              <a:rPr lang="en-GB" i="1" dirty="0" err="1">
                <a:latin typeface="Calibri Light" panose="020F0302020204030204" pitchFamily="34" charset="0"/>
                <a:cs typeface="Calibri Light" panose="020F0302020204030204" pitchFamily="34" charset="0"/>
              </a:rPr>
              <a:t>hukm</a:t>
            </a:r>
            <a:r>
              <a:rPr lang="en-GB" i="1" dirty="0">
                <a:latin typeface="Calibri Light" panose="020F0302020204030204" pitchFamily="34" charset="0"/>
                <a:cs typeface="Calibri Light" panose="020F0302020204030204" pitchFamily="34" charset="0"/>
              </a:rPr>
              <a:t>)</a:t>
            </a:r>
            <a:r>
              <a:rPr lang="en-GB" dirty="0">
                <a:latin typeface="Calibri Light" panose="020F0302020204030204" pitchFamily="34" charset="0"/>
                <a:cs typeface="Calibri Light" panose="020F0302020204030204" pitchFamily="34" charset="0"/>
              </a:rPr>
              <a:t> of ethical actions – not just punishment in this world, but moral culpability in the next. </a:t>
            </a:r>
            <a:br>
              <a:rPr lang="en-GB" dirty="0">
                <a:latin typeface="Calibri Light" panose="020F0302020204030204" pitchFamily="34" charset="0"/>
                <a:cs typeface="Calibri Light" panose="020F0302020204030204" pitchFamily="34" charset="0"/>
              </a:rPr>
            </a:br>
            <a:br>
              <a:rPr lang="en-GB" dirty="0">
                <a:latin typeface="Calibri Light" panose="020F0302020204030204" pitchFamily="34" charset="0"/>
                <a:cs typeface="Calibri Light" panose="020F0302020204030204" pitchFamily="34" charset="0"/>
              </a:rPr>
            </a:br>
            <a:br>
              <a:rPr lang="en-GB" dirty="0">
                <a:latin typeface="Calibri Light" panose="020F0302020204030204" pitchFamily="34" charset="0"/>
                <a:cs typeface="Calibri Light" panose="020F0302020204030204" pitchFamily="34" charset="0"/>
              </a:rPr>
            </a:br>
            <a:r>
              <a:rPr lang="en-GB" dirty="0">
                <a:latin typeface="Calibri Light" panose="020F0302020204030204" pitchFamily="34" charset="0"/>
                <a:cs typeface="Calibri Light" panose="020F0302020204030204" pitchFamily="34" charset="0"/>
              </a:rPr>
              <a:t>The </a:t>
            </a:r>
            <a:r>
              <a:rPr lang="en-GB" i="1" dirty="0">
                <a:latin typeface="Calibri Light" panose="020F0302020204030204" pitchFamily="34" charset="0"/>
                <a:cs typeface="Calibri Light" panose="020F0302020204030204" pitchFamily="34" charset="0"/>
              </a:rPr>
              <a:t>Shari’ah </a:t>
            </a:r>
            <a:r>
              <a:rPr lang="en-GB" dirty="0">
                <a:latin typeface="Calibri Light" panose="020F0302020204030204" pitchFamily="34" charset="0"/>
                <a:cs typeface="Calibri Light" panose="020F0302020204030204" pitchFamily="34" charset="0"/>
              </a:rPr>
              <a:t>is therefore more expansive than western accounts of ‘law’ and combines aspects of divine morality, personal ethics, and public law.</a:t>
            </a:r>
          </a:p>
        </p:txBody>
      </p:sp>
      <p:pic>
        <p:nvPicPr>
          <p:cNvPr id="6" name="Content Placeholder 5" descr="A picture containing text, black&#10;&#10;Description automatically generated">
            <a:extLst>
              <a:ext uri="{FF2B5EF4-FFF2-40B4-BE49-F238E27FC236}">
                <a16:creationId xmlns:a16="http://schemas.microsoft.com/office/drawing/2014/main" id="{B08A8A51-53F2-410A-AD87-5B66E715597A}"/>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411617" y="1022530"/>
            <a:ext cx="3865562" cy="3865562"/>
          </a:xfrm>
        </p:spPr>
      </p:pic>
    </p:spTree>
    <p:extLst>
      <p:ext uri="{BB962C8B-B14F-4D97-AF65-F5344CB8AC3E}">
        <p14:creationId xmlns:p14="http://schemas.microsoft.com/office/powerpoint/2010/main" val="24721422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72393-9E30-43B9-9228-8CEED22A8323}"/>
              </a:ext>
            </a:extLst>
          </p:cNvPr>
          <p:cNvSpPr>
            <a:spLocks noGrp="1"/>
          </p:cNvSpPr>
          <p:nvPr>
            <p:ph type="title"/>
          </p:nvPr>
        </p:nvSpPr>
        <p:spPr/>
        <p:txBody>
          <a:bodyPr/>
          <a:lstStyle/>
          <a:p>
            <a:r>
              <a:rPr lang="en-GB" i="1" dirty="0" err="1">
                <a:latin typeface="Calibri Light" panose="020F0302020204030204" pitchFamily="34" charset="0"/>
                <a:cs typeface="Calibri Light" panose="020F0302020204030204" pitchFamily="34" charset="0"/>
              </a:rPr>
              <a:t>Akhlaq</a:t>
            </a:r>
            <a:r>
              <a:rPr lang="en-GB" dirty="0">
                <a:latin typeface="Calibri Light" panose="020F0302020204030204" pitchFamily="34" charset="0"/>
                <a:cs typeface="Calibri Light" panose="020F0302020204030204" pitchFamily="34" charset="0"/>
              </a:rPr>
              <a:t> - Ethics</a:t>
            </a:r>
          </a:p>
        </p:txBody>
      </p:sp>
      <p:sp>
        <p:nvSpPr>
          <p:cNvPr id="3" name="Text Placeholder 2">
            <a:extLst>
              <a:ext uri="{FF2B5EF4-FFF2-40B4-BE49-F238E27FC236}">
                <a16:creationId xmlns:a16="http://schemas.microsoft.com/office/drawing/2014/main" id="{2CF8FC47-20CC-449A-86ED-F5D0E31C6FCC}"/>
              </a:ext>
            </a:extLst>
          </p:cNvPr>
          <p:cNvSpPr>
            <a:spLocks noGrp="1"/>
          </p:cNvSpPr>
          <p:nvPr>
            <p:ph type="body" sz="half" idx="1"/>
          </p:nvPr>
        </p:nvSpPr>
        <p:spPr/>
        <p:txBody>
          <a:bodyPr>
            <a:normAutofit fontScale="85000" lnSpcReduction="20000"/>
          </a:bodyPr>
          <a:lstStyle/>
          <a:p>
            <a:pPr marL="0" indent="0">
              <a:buNone/>
            </a:pPr>
            <a:r>
              <a:rPr lang="en-GB" dirty="0">
                <a:latin typeface="Calibri Light" panose="020F0302020204030204" pitchFamily="34" charset="0"/>
                <a:cs typeface="Calibri Light" panose="020F0302020204030204" pitchFamily="34" charset="0"/>
              </a:rPr>
              <a:t>A critical foundation of this difference arises from its definition.</a:t>
            </a:r>
          </a:p>
          <a:p>
            <a:pPr marL="0" indent="0">
              <a:buNone/>
            </a:pPr>
            <a:r>
              <a:rPr lang="en-GB" dirty="0">
                <a:latin typeface="Calibri Light" panose="020F0302020204030204" pitchFamily="34" charset="0"/>
                <a:cs typeface="Calibri Light" panose="020F0302020204030204" pitchFamily="34" charset="0"/>
              </a:rPr>
              <a:t>Within the Islamic tradition, ethics is known as </a:t>
            </a:r>
            <a:r>
              <a:rPr lang="en-GB" i="1" dirty="0" err="1">
                <a:latin typeface="Calibri Light" panose="020F0302020204030204" pitchFamily="34" charset="0"/>
                <a:cs typeface="Calibri Light" panose="020F0302020204030204" pitchFamily="34" charset="0"/>
              </a:rPr>
              <a:t>akhlāq</a:t>
            </a:r>
            <a:r>
              <a:rPr lang="en-GB" dirty="0">
                <a:latin typeface="Calibri Light" panose="020F0302020204030204" pitchFamily="34" charset="0"/>
                <a:cs typeface="Calibri Light" panose="020F0302020204030204" pitchFamily="34" charset="0"/>
              </a:rPr>
              <a:t> (plural of </a:t>
            </a:r>
            <a:r>
              <a:rPr lang="en-GB" i="1" dirty="0" err="1">
                <a:latin typeface="Calibri Light" panose="020F0302020204030204" pitchFamily="34" charset="0"/>
                <a:cs typeface="Calibri Light" panose="020F0302020204030204" pitchFamily="34" charset="0"/>
              </a:rPr>
              <a:t>khuluq</a:t>
            </a:r>
            <a:r>
              <a:rPr lang="en-GB" dirty="0">
                <a:latin typeface="Calibri Light" panose="020F0302020204030204" pitchFamily="34" charset="0"/>
                <a:cs typeface="Calibri Light" panose="020F0302020204030204" pitchFamily="34" charset="0"/>
              </a:rPr>
              <a:t>) which means character, nature, or disposition.</a:t>
            </a:r>
          </a:p>
          <a:p>
            <a:pPr marL="0" indent="0">
              <a:buNone/>
            </a:pPr>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Al-Ghazali (d.1111) states that man consists of two forms, </a:t>
            </a:r>
            <a:r>
              <a:rPr lang="en-GB" i="1" dirty="0" err="1">
                <a:latin typeface="Calibri Light" panose="020F0302020204030204" pitchFamily="34" charset="0"/>
                <a:cs typeface="Calibri Light" panose="020F0302020204030204" pitchFamily="34" charset="0"/>
              </a:rPr>
              <a:t>khalq</a:t>
            </a:r>
            <a:r>
              <a:rPr lang="en-GB" dirty="0">
                <a:latin typeface="Calibri Light" panose="020F0302020204030204" pitchFamily="34" charset="0"/>
                <a:cs typeface="Calibri Light" panose="020F0302020204030204" pitchFamily="34" charset="0"/>
              </a:rPr>
              <a:t> and</a:t>
            </a:r>
            <a:r>
              <a:rPr lang="en-GB" i="1" dirty="0">
                <a:latin typeface="Calibri Light" panose="020F0302020204030204" pitchFamily="34" charset="0"/>
                <a:cs typeface="Calibri Light" panose="020F0302020204030204" pitchFamily="34" charset="0"/>
              </a:rPr>
              <a:t> </a:t>
            </a:r>
            <a:r>
              <a:rPr lang="en-GB" i="1" dirty="0" err="1">
                <a:latin typeface="Calibri Light" panose="020F0302020204030204" pitchFamily="34" charset="0"/>
                <a:cs typeface="Calibri Light" panose="020F0302020204030204" pitchFamily="34" charset="0"/>
              </a:rPr>
              <a:t>khulq</a:t>
            </a:r>
            <a:r>
              <a:rPr lang="en-GB" dirty="0">
                <a:latin typeface="Calibri Light" panose="020F0302020204030204" pitchFamily="34" charset="0"/>
                <a:cs typeface="Calibri Light" panose="020F0302020204030204" pitchFamily="34" charset="0"/>
              </a:rPr>
              <a:t>.</a:t>
            </a:r>
          </a:p>
          <a:p>
            <a:pPr marL="0" indent="0">
              <a:buNone/>
            </a:pPr>
            <a:r>
              <a:rPr lang="en-GB" dirty="0" err="1">
                <a:latin typeface="Calibri Light" panose="020F0302020204030204" pitchFamily="34" charset="0"/>
                <a:cs typeface="Calibri Light" panose="020F0302020204030204" pitchFamily="34" charset="0"/>
              </a:rPr>
              <a:t>Khalq</a:t>
            </a:r>
            <a:r>
              <a:rPr lang="en-GB" dirty="0">
                <a:latin typeface="Calibri Light" panose="020F0302020204030204" pitchFamily="34" charset="0"/>
                <a:cs typeface="Calibri Light" panose="020F0302020204030204" pitchFamily="34" charset="0"/>
              </a:rPr>
              <a:t> refers to the physical form of mankind, while </a:t>
            </a:r>
            <a:r>
              <a:rPr lang="en-GB" i="1" dirty="0" err="1">
                <a:latin typeface="Calibri Light" panose="020F0302020204030204" pitchFamily="34" charset="0"/>
                <a:cs typeface="Calibri Light" panose="020F0302020204030204" pitchFamily="34" charset="0"/>
              </a:rPr>
              <a:t>khulq</a:t>
            </a:r>
            <a:r>
              <a:rPr lang="en-GB" dirty="0">
                <a:latin typeface="Calibri Light" panose="020F0302020204030204" pitchFamily="34" charset="0"/>
                <a:cs typeface="Calibri Light" panose="020F0302020204030204" pitchFamily="34" charset="0"/>
              </a:rPr>
              <a:t> refers to the spiritual form of mankind</a:t>
            </a:r>
          </a:p>
        </p:txBody>
      </p:sp>
      <p:pic>
        <p:nvPicPr>
          <p:cNvPr id="5" name="Picture 4">
            <a:extLst>
              <a:ext uri="{FF2B5EF4-FFF2-40B4-BE49-F238E27FC236}">
                <a16:creationId xmlns:a16="http://schemas.microsoft.com/office/drawing/2014/main" id="{35DF67E3-40F8-41FB-8A69-BB3CBF790AC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70672" y="1102371"/>
            <a:ext cx="3736814" cy="3787085"/>
          </a:xfrm>
          <a:prstGeom prst="rect">
            <a:avLst/>
          </a:prstGeom>
        </p:spPr>
      </p:pic>
    </p:spTree>
    <p:extLst>
      <p:ext uri="{BB962C8B-B14F-4D97-AF65-F5344CB8AC3E}">
        <p14:creationId xmlns:p14="http://schemas.microsoft.com/office/powerpoint/2010/main" val="2737522116"/>
      </p:ext>
    </p:extLst>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72393-9E30-43B9-9228-8CEED22A8323}"/>
              </a:ext>
            </a:extLst>
          </p:cNvPr>
          <p:cNvSpPr>
            <a:spLocks noGrp="1"/>
          </p:cNvSpPr>
          <p:nvPr>
            <p:ph type="title"/>
          </p:nvPr>
        </p:nvSpPr>
        <p:spPr/>
        <p:txBody>
          <a:bodyPr/>
          <a:lstStyle/>
          <a:p>
            <a:r>
              <a:rPr lang="en-GB" i="1" dirty="0" err="1">
                <a:latin typeface="Calibri Light" panose="020F0302020204030204" pitchFamily="34" charset="0"/>
                <a:cs typeface="Calibri Light" panose="020F0302020204030204" pitchFamily="34" charset="0"/>
              </a:rPr>
              <a:t>Akhlaq</a:t>
            </a:r>
            <a:r>
              <a:rPr lang="en-GB" dirty="0">
                <a:latin typeface="Calibri Light" panose="020F0302020204030204" pitchFamily="34" charset="0"/>
                <a:cs typeface="Calibri Light" panose="020F0302020204030204" pitchFamily="34" charset="0"/>
              </a:rPr>
              <a:t> - Ethics</a:t>
            </a:r>
          </a:p>
        </p:txBody>
      </p:sp>
      <p:sp>
        <p:nvSpPr>
          <p:cNvPr id="3" name="Text Placeholder 2">
            <a:extLst>
              <a:ext uri="{FF2B5EF4-FFF2-40B4-BE49-F238E27FC236}">
                <a16:creationId xmlns:a16="http://schemas.microsoft.com/office/drawing/2014/main" id="{2CF8FC47-20CC-449A-86ED-F5D0E31C6FCC}"/>
              </a:ext>
            </a:extLst>
          </p:cNvPr>
          <p:cNvSpPr>
            <a:spLocks noGrp="1"/>
          </p:cNvSpPr>
          <p:nvPr>
            <p:ph type="body" sz="half" idx="1"/>
          </p:nvPr>
        </p:nvSpPr>
        <p:spPr/>
        <p:txBody>
          <a:bodyPr>
            <a:normAutofit fontScale="92500" lnSpcReduction="20000"/>
          </a:bodyPr>
          <a:lstStyle/>
          <a:p>
            <a:pPr marL="0" indent="0">
              <a:buNone/>
            </a:pPr>
            <a:r>
              <a:rPr lang="en-GB" dirty="0">
                <a:latin typeface="Calibri Light" panose="020F0302020204030204" pitchFamily="34" charset="0"/>
                <a:cs typeface="Calibri Light" panose="020F0302020204030204" pitchFamily="34" charset="0"/>
              </a:rPr>
              <a:t>Thus, </a:t>
            </a:r>
            <a:r>
              <a:rPr lang="en-GB" i="1" dirty="0" err="1">
                <a:latin typeface="Calibri Light" panose="020F0302020204030204" pitchFamily="34" charset="0"/>
                <a:cs typeface="Calibri Light" panose="020F0302020204030204" pitchFamily="34" charset="0"/>
              </a:rPr>
              <a:t>akhlaq</a:t>
            </a:r>
            <a:r>
              <a:rPr lang="en-GB" dirty="0">
                <a:latin typeface="Calibri Light" panose="020F0302020204030204" pitchFamily="34" charset="0"/>
                <a:cs typeface="Calibri Light" panose="020F0302020204030204" pitchFamily="34" charset="0"/>
              </a:rPr>
              <a:t> in Al-Ghazali’s point of view is rooted in the soul of the individual and is a manifestation of his created nature.</a:t>
            </a:r>
          </a:p>
          <a:p>
            <a:pPr marL="0" indent="0">
              <a:buNone/>
            </a:pPr>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Further, the </a:t>
            </a:r>
            <a:r>
              <a:rPr lang="en-GB" i="1" dirty="0" err="1">
                <a:latin typeface="Calibri Light" panose="020F0302020204030204" pitchFamily="34" charset="0"/>
                <a:cs typeface="Calibri Light" panose="020F0302020204030204" pitchFamily="34" charset="0"/>
              </a:rPr>
              <a:t>akhlaq</a:t>
            </a:r>
            <a:r>
              <a:rPr lang="en-GB" dirty="0">
                <a:latin typeface="Calibri Light" panose="020F0302020204030204" pitchFamily="34" charset="0"/>
                <a:cs typeface="Calibri Light" panose="020F0302020204030204" pitchFamily="34" charset="0"/>
              </a:rPr>
              <a:t> is manifested through man’s actions in that a good soul will produce right action – that if one’s soul is perfected, then this will be reflected in the goodness of one’s actions. </a:t>
            </a:r>
          </a:p>
        </p:txBody>
      </p:sp>
      <p:pic>
        <p:nvPicPr>
          <p:cNvPr id="5" name="Picture 4" descr="Background pattern&#10;&#10;Description automatically generated">
            <a:extLst>
              <a:ext uri="{FF2B5EF4-FFF2-40B4-BE49-F238E27FC236}">
                <a16:creationId xmlns:a16="http://schemas.microsoft.com/office/drawing/2014/main" id="{7790451F-623A-44E5-9834-1F0ED3B0FEF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735148" y="365125"/>
            <a:ext cx="5181600" cy="5181600"/>
          </a:xfrm>
          <a:prstGeom prst="rect">
            <a:avLst/>
          </a:prstGeom>
        </p:spPr>
      </p:pic>
    </p:spTree>
    <p:extLst>
      <p:ext uri="{BB962C8B-B14F-4D97-AF65-F5344CB8AC3E}">
        <p14:creationId xmlns:p14="http://schemas.microsoft.com/office/powerpoint/2010/main" val="1615126432"/>
      </p:ext>
    </p:extLst>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5C126-AB55-486E-A24B-F7F1D5AE3B38}"/>
              </a:ext>
            </a:extLst>
          </p:cNvPr>
          <p:cNvSpPr>
            <a:spLocks noGrp="1"/>
          </p:cNvSpPr>
          <p:nvPr>
            <p:ph type="title"/>
          </p:nvPr>
        </p:nvSpPr>
        <p:spPr/>
        <p:txBody>
          <a:bodyPr/>
          <a:lstStyle/>
          <a:p>
            <a:r>
              <a:rPr lang="en-GB" i="1" dirty="0" err="1">
                <a:latin typeface="Calibri Light" panose="020F0302020204030204" pitchFamily="34" charset="0"/>
                <a:cs typeface="Calibri Light" panose="020F0302020204030204" pitchFamily="34" charset="0"/>
              </a:rPr>
              <a:t>Akhlaq</a:t>
            </a:r>
            <a:r>
              <a:rPr lang="en-GB" dirty="0">
                <a:latin typeface="Calibri Light" panose="020F0302020204030204" pitchFamily="34" charset="0"/>
                <a:cs typeface="Calibri Light" panose="020F0302020204030204" pitchFamily="34" charset="0"/>
              </a:rPr>
              <a:t> - Ethics</a:t>
            </a:r>
          </a:p>
        </p:txBody>
      </p:sp>
      <p:sp>
        <p:nvSpPr>
          <p:cNvPr id="3" name="Text Placeholder 2">
            <a:extLst>
              <a:ext uri="{FF2B5EF4-FFF2-40B4-BE49-F238E27FC236}">
                <a16:creationId xmlns:a16="http://schemas.microsoft.com/office/drawing/2014/main" id="{F9BDF25C-991F-42C4-A26E-DC82AA5E7847}"/>
              </a:ext>
            </a:extLst>
          </p:cNvPr>
          <p:cNvSpPr>
            <a:spLocks noGrp="1"/>
          </p:cNvSpPr>
          <p:nvPr>
            <p:ph type="body" sz="half" idx="1"/>
          </p:nvPr>
        </p:nvSpPr>
        <p:spPr/>
        <p:txBody>
          <a:bodyPr>
            <a:normAutofit fontScale="85000" lnSpcReduction="20000"/>
          </a:bodyPr>
          <a:lstStyle/>
          <a:p>
            <a:pPr marL="0" indent="0">
              <a:buNone/>
            </a:pPr>
            <a:r>
              <a:rPr lang="en-GB" dirty="0">
                <a:latin typeface="Calibri Light" panose="020F0302020204030204" pitchFamily="34" charset="0"/>
                <a:cs typeface="Calibri Light" panose="020F0302020204030204" pitchFamily="34" charset="0"/>
              </a:rPr>
              <a:t>This means that Islamic ethics is distinct in its conception of the root of ethical thinking and in its purpose. </a:t>
            </a:r>
            <a:br>
              <a:rPr lang="en-GB" dirty="0">
                <a:latin typeface="Calibri Light" panose="020F0302020204030204" pitchFamily="34" charset="0"/>
                <a:cs typeface="Calibri Light" panose="020F0302020204030204" pitchFamily="34" charset="0"/>
              </a:rPr>
            </a:br>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“it is a science that studies the state of human soul. The virtues are good and fair actions while the vices are the wicked and ugly actions” al-</a:t>
            </a:r>
            <a:r>
              <a:rPr lang="en-GB" dirty="0" err="1">
                <a:latin typeface="Calibri Light" panose="020F0302020204030204" pitchFamily="34" charset="0"/>
                <a:cs typeface="Calibri Light" panose="020F0302020204030204" pitchFamily="34" charset="0"/>
              </a:rPr>
              <a:t>Farabi</a:t>
            </a:r>
            <a:r>
              <a:rPr lang="en-GB" dirty="0">
                <a:latin typeface="Calibri Light" panose="020F0302020204030204" pitchFamily="34" charset="0"/>
                <a:cs typeface="Calibri Light" panose="020F0302020204030204" pitchFamily="34" charset="0"/>
              </a:rPr>
              <a:t> (d.950) </a:t>
            </a:r>
          </a:p>
          <a:p>
            <a:pPr marL="0" indent="0">
              <a:buNone/>
            </a:pPr>
            <a:br>
              <a:rPr lang="en-GB" dirty="0">
                <a:latin typeface="Calibri Light" panose="020F0302020204030204" pitchFamily="34" charset="0"/>
                <a:cs typeface="Calibri Light" panose="020F0302020204030204" pitchFamily="34" charset="0"/>
              </a:rPr>
            </a:br>
            <a:r>
              <a:rPr lang="en-GB" dirty="0">
                <a:latin typeface="Calibri Light" panose="020F0302020204030204" pitchFamily="34" charset="0"/>
                <a:cs typeface="Calibri Light" panose="020F0302020204030204" pitchFamily="34" charset="0"/>
              </a:rPr>
              <a:t>“it is a science of virtues and the way to acquire the wellbeing of the soul, and of vices and the way to guard the soul against them” al-Ghazali (d.1111)</a:t>
            </a:r>
          </a:p>
        </p:txBody>
      </p:sp>
      <p:pic>
        <p:nvPicPr>
          <p:cNvPr id="5" name="Picture 4" descr="A picture containing text, rug, furniture, fabric&#10;&#10;Description automatically generated">
            <a:extLst>
              <a:ext uri="{FF2B5EF4-FFF2-40B4-BE49-F238E27FC236}">
                <a16:creationId xmlns:a16="http://schemas.microsoft.com/office/drawing/2014/main" id="{18EAD7F4-FC91-4C9A-8D44-49D5B424AD5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149543" y="321696"/>
            <a:ext cx="4204257" cy="5271796"/>
          </a:xfrm>
          <a:prstGeom prst="rect">
            <a:avLst/>
          </a:prstGeom>
        </p:spPr>
      </p:pic>
    </p:spTree>
    <p:extLst>
      <p:ext uri="{BB962C8B-B14F-4D97-AF65-F5344CB8AC3E}">
        <p14:creationId xmlns:p14="http://schemas.microsoft.com/office/powerpoint/2010/main" val="3834894301"/>
      </p:ext>
    </p:extLst>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3A194-185C-4705-8934-1C7786A5D830}"/>
              </a:ext>
            </a:extLst>
          </p:cNvPr>
          <p:cNvSpPr>
            <a:spLocks noGrp="1"/>
          </p:cNvSpPr>
          <p:nvPr>
            <p:ph type="title"/>
          </p:nvPr>
        </p:nvSpPr>
        <p:spPr/>
        <p:txBody>
          <a:bodyPr/>
          <a:lstStyle/>
          <a:p>
            <a:r>
              <a:rPr lang="en-GB" i="1" dirty="0" err="1">
                <a:latin typeface="Calibri Light" panose="020F0302020204030204" pitchFamily="34" charset="0"/>
                <a:cs typeface="Calibri Light" panose="020F0302020204030204" pitchFamily="34" charset="0"/>
              </a:rPr>
              <a:t>Akhlaq</a:t>
            </a:r>
            <a:r>
              <a:rPr lang="en-GB" dirty="0">
                <a:latin typeface="Calibri Light" panose="020F0302020204030204" pitchFamily="34" charset="0"/>
                <a:cs typeface="Calibri Light" panose="020F0302020204030204" pitchFamily="34" charset="0"/>
              </a:rPr>
              <a:t> - Ethics</a:t>
            </a:r>
          </a:p>
        </p:txBody>
      </p:sp>
      <p:sp>
        <p:nvSpPr>
          <p:cNvPr id="3" name="Text Placeholder 2">
            <a:extLst>
              <a:ext uri="{FF2B5EF4-FFF2-40B4-BE49-F238E27FC236}">
                <a16:creationId xmlns:a16="http://schemas.microsoft.com/office/drawing/2014/main" id="{B8F214AA-8134-469B-A32B-3FE0015E2361}"/>
              </a:ext>
            </a:extLst>
          </p:cNvPr>
          <p:cNvSpPr>
            <a:spLocks noGrp="1"/>
          </p:cNvSpPr>
          <p:nvPr>
            <p:ph type="body" sz="half" idx="1"/>
          </p:nvPr>
        </p:nvSpPr>
        <p:spPr/>
        <p:txBody>
          <a:bodyPr/>
          <a:lstStyle/>
          <a:p>
            <a:pPr marL="0" indent="0">
              <a:buNone/>
            </a:pPr>
            <a:r>
              <a:rPr lang="en-GB" dirty="0">
                <a:latin typeface="Calibri Light" panose="020F0302020204030204" pitchFamily="34" charset="0"/>
                <a:cs typeface="Calibri Light" panose="020F0302020204030204" pitchFamily="34" charset="0"/>
              </a:rPr>
              <a:t>“it is a science that seeks to know which actions should be done and which should be avoided. </a:t>
            </a:r>
            <a:br>
              <a:rPr lang="en-GB" dirty="0">
                <a:latin typeface="Calibri Light" panose="020F0302020204030204" pitchFamily="34" charset="0"/>
                <a:cs typeface="Calibri Light" panose="020F0302020204030204" pitchFamily="34" charset="0"/>
              </a:rPr>
            </a:br>
            <a:br>
              <a:rPr lang="en-GB" dirty="0">
                <a:latin typeface="Calibri Light" panose="020F0302020204030204" pitchFamily="34" charset="0"/>
                <a:cs typeface="Calibri Light" panose="020F0302020204030204" pitchFamily="34" charset="0"/>
              </a:rPr>
            </a:br>
            <a:r>
              <a:rPr lang="en-GB" dirty="0">
                <a:latin typeface="Calibri Light" panose="020F0302020204030204" pitchFamily="34" charset="0"/>
                <a:cs typeface="Calibri Light" panose="020F0302020204030204" pitchFamily="34" charset="0"/>
              </a:rPr>
              <a:t>It is a practical science; it seeks knowledge for the purpose of practicing it” </a:t>
            </a:r>
            <a:br>
              <a:rPr lang="en-GB" dirty="0">
                <a:latin typeface="Calibri Light" panose="020F0302020204030204" pitchFamily="34" charset="0"/>
                <a:cs typeface="Calibri Light" panose="020F0302020204030204" pitchFamily="34" charset="0"/>
              </a:rPr>
            </a:br>
            <a:r>
              <a:rPr lang="en-GB" dirty="0">
                <a:latin typeface="Calibri Light" panose="020F0302020204030204" pitchFamily="34" charset="0"/>
                <a:cs typeface="Calibri Light" panose="020F0302020204030204" pitchFamily="34" charset="0"/>
              </a:rPr>
              <a:t>Ibn </a:t>
            </a:r>
            <a:r>
              <a:rPr lang="en-GB" dirty="0" err="1">
                <a:latin typeface="Calibri Light" panose="020F0302020204030204" pitchFamily="34" charset="0"/>
                <a:cs typeface="Calibri Light" panose="020F0302020204030204" pitchFamily="34" charset="0"/>
              </a:rPr>
              <a:t>Taymiyyah</a:t>
            </a:r>
            <a:r>
              <a:rPr lang="en-GB" dirty="0">
                <a:latin typeface="Calibri Light" panose="020F0302020204030204" pitchFamily="34" charset="0"/>
                <a:cs typeface="Calibri Light" panose="020F0302020204030204" pitchFamily="34" charset="0"/>
              </a:rPr>
              <a:t> (d. 1263)</a:t>
            </a:r>
          </a:p>
        </p:txBody>
      </p:sp>
      <p:pic>
        <p:nvPicPr>
          <p:cNvPr id="5" name="Picture 4" descr="A picture containing text, indoor, altar, fabric&#10;&#10;Description automatically generated">
            <a:extLst>
              <a:ext uri="{FF2B5EF4-FFF2-40B4-BE49-F238E27FC236}">
                <a16:creationId xmlns:a16="http://schemas.microsoft.com/office/drawing/2014/main" id="{00B9552C-45F9-4FE8-A489-6651B8F3EA1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77905" y="365125"/>
            <a:ext cx="3833637" cy="5100307"/>
          </a:xfrm>
          <a:prstGeom prst="rect">
            <a:avLst/>
          </a:prstGeom>
        </p:spPr>
      </p:pic>
    </p:spTree>
    <p:extLst>
      <p:ext uri="{BB962C8B-B14F-4D97-AF65-F5344CB8AC3E}">
        <p14:creationId xmlns:p14="http://schemas.microsoft.com/office/powerpoint/2010/main" val="4142755141"/>
      </p:ext>
    </p:extLst>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3A194-185C-4705-8934-1C7786A5D830}"/>
              </a:ext>
            </a:extLst>
          </p:cNvPr>
          <p:cNvSpPr>
            <a:spLocks noGrp="1"/>
          </p:cNvSpPr>
          <p:nvPr>
            <p:ph type="title"/>
          </p:nvPr>
        </p:nvSpPr>
        <p:spPr/>
        <p:txBody>
          <a:bodyPr/>
          <a:lstStyle/>
          <a:p>
            <a:r>
              <a:rPr lang="en-GB" i="1" dirty="0" err="1">
                <a:latin typeface="Calibri Light" panose="020F0302020204030204" pitchFamily="34" charset="0"/>
                <a:cs typeface="Calibri Light" panose="020F0302020204030204" pitchFamily="34" charset="0"/>
              </a:rPr>
              <a:t>Akhlaq</a:t>
            </a:r>
            <a:r>
              <a:rPr lang="en-GB" dirty="0">
                <a:latin typeface="Calibri Light" panose="020F0302020204030204" pitchFamily="34" charset="0"/>
                <a:cs typeface="Calibri Light" panose="020F0302020204030204" pitchFamily="34" charset="0"/>
              </a:rPr>
              <a:t> - Ethics</a:t>
            </a:r>
          </a:p>
        </p:txBody>
      </p:sp>
      <p:sp>
        <p:nvSpPr>
          <p:cNvPr id="3" name="Text Placeholder 2">
            <a:extLst>
              <a:ext uri="{FF2B5EF4-FFF2-40B4-BE49-F238E27FC236}">
                <a16:creationId xmlns:a16="http://schemas.microsoft.com/office/drawing/2014/main" id="{B8F214AA-8134-469B-A32B-3FE0015E2361}"/>
              </a:ext>
            </a:extLst>
          </p:cNvPr>
          <p:cNvSpPr>
            <a:spLocks noGrp="1"/>
          </p:cNvSpPr>
          <p:nvPr>
            <p:ph type="body" sz="half" idx="1"/>
          </p:nvPr>
        </p:nvSpPr>
        <p:spPr/>
        <p:txBody>
          <a:bodyPr>
            <a:normAutofit fontScale="85000" lnSpcReduction="20000"/>
          </a:bodyPr>
          <a:lstStyle/>
          <a:p>
            <a:pPr marL="0" indent="0">
              <a:buNone/>
            </a:pPr>
            <a:r>
              <a:rPr lang="en-GB" dirty="0">
                <a:latin typeface="Calibri Light" panose="020F0302020204030204" pitchFamily="34" charset="0"/>
                <a:cs typeface="Calibri Light" panose="020F0302020204030204" pitchFamily="34" charset="0"/>
              </a:rPr>
              <a:t>In simple terms, </a:t>
            </a:r>
            <a:r>
              <a:rPr lang="en-GB" i="1" dirty="0" err="1">
                <a:latin typeface="Calibri Light" panose="020F0302020204030204" pitchFamily="34" charset="0"/>
                <a:cs typeface="Calibri Light" panose="020F0302020204030204" pitchFamily="34" charset="0"/>
              </a:rPr>
              <a:t>akhlaq</a:t>
            </a:r>
            <a:r>
              <a:rPr lang="en-GB" dirty="0">
                <a:latin typeface="Calibri Light" panose="020F0302020204030204" pitchFamily="34" charset="0"/>
                <a:cs typeface="Calibri Light" panose="020F0302020204030204" pitchFamily="34" charset="0"/>
              </a:rPr>
              <a:t>:</a:t>
            </a:r>
          </a:p>
          <a:p>
            <a:pPr marL="0" indent="0">
              <a:buNone/>
            </a:pPr>
            <a:r>
              <a:rPr lang="en-GB" dirty="0">
                <a:latin typeface="Calibri Light" panose="020F0302020204030204" pitchFamily="34" charset="0"/>
                <a:cs typeface="Calibri Light" panose="020F0302020204030204" pitchFamily="34" charset="0"/>
              </a:rPr>
              <a:t> - refers to a stable state of man’s soul from which actions proceed easily without thought or deliberation</a:t>
            </a:r>
          </a:p>
          <a:p>
            <a:pPr marL="0" indent="0">
              <a:buNone/>
            </a:pPr>
            <a:r>
              <a:rPr lang="en-GB" dirty="0">
                <a:latin typeface="Calibri Light" panose="020F0302020204030204" pitchFamily="34" charset="0"/>
                <a:cs typeface="Calibri Light" panose="020F0302020204030204" pitchFamily="34" charset="0"/>
              </a:rPr>
              <a:t> - consists of two, namely good (</a:t>
            </a:r>
            <a:r>
              <a:rPr lang="en-GB" i="1" dirty="0" err="1">
                <a:latin typeface="Calibri Light" panose="020F0302020204030204" pitchFamily="34" charset="0"/>
                <a:cs typeface="Calibri Light" panose="020F0302020204030204" pitchFamily="34" charset="0"/>
              </a:rPr>
              <a:t>husn</a:t>
            </a:r>
            <a:r>
              <a:rPr lang="en-GB" dirty="0">
                <a:latin typeface="Calibri Light" panose="020F0302020204030204" pitchFamily="34" charset="0"/>
                <a:cs typeface="Calibri Light" panose="020F0302020204030204" pitchFamily="34" charset="0"/>
              </a:rPr>
              <a:t>) and bad (</a:t>
            </a:r>
            <a:r>
              <a:rPr lang="en-GB" i="1" dirty="0" err="1">
                <a:latin typeface="Calibri Light" panose="020F0302020204030204" pitchFamily="34" charset="0"/>
                <a:cs typeface="Calibri Light" panose="020F0302020204030204" pitchFamily="34" charset="0"/>
              </a:rPr>
              <a:t>su</a:t>
            </a:r>
            <a:r>
              <a:rPr lang="en-GB" i="1" dirty="0">
                <a:latin typeface="Calibri Light" panose="020F0302020204030204" pitchFamily="34" charset="0"/>
                <a:cs typeface="Calibri Light" panose="020F0302020204030204" pitchFamily="34" charset="0"/>
              </a:rPr>
              <a:t>’</a:t>
            </a:r>
            <a:r>
              <a:rPr lang="en-GB" dirty="0">
                <a:latin typeface="Calibri Light" panose="020F0302020204030204" pitchFamily="34" charset="0"/>
                <a:cs typeface="Calibri Light" panose="020F0302020204030204" pitchFamily="34" charset="0"/>
              </a:rPr>
              <a:t>). </a:t>
            </a:r>
          </a:p>
          <a:p>
            <a:pPr marL="0" indent="0">
              <a:buNone/>
            </a:pPr>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If the state is of the kind which causes good actions, the state is called good character. If the state is of the kind which causes evil actions, is called bad character.</a:t>
            </a:r>
          </a:p>
        </p:txBody>
      </p:sp>
      <p:pic>
        <p:nvPicPr>
          <p:cNvPr id="5" name="Picture 4" descr="A picture containing text, clipart&#10;&#10;Description automatically generated">
            <a:extLst>
              <a:ext uri="{FF2B5EF4-FFF2-40B4-BE49-F238E27FC236}">
                <a16:creationId xmlns:a16="http://schemas.microsoft.com/office/drawing/2014/main" id="{F929111D-8C9F-456F-85AF-2DE44AA5E72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67404" y="773988"/>
            <a:ext cx="3178823" cy="4260278"/>
          </a:xfrm>
          <a:prstGeom prst="rect">
            <a:avLst/>
          </a:prstGeom>
        </p:spPr>
      </p:pic>
    </p:spTree>
    <p:extLst>
      <p:ext uri="{BB962C8B-B14F-4D97-AF65-F5344CB8AC3E}">
        <p14:creationId xmlns:p14="http://schemas.microsoft.com/office/powerpoint/2010/main" val="4251778451"/>
      </p:ext>
    </p:extLst>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3A194-185C-4705-8934-1C7786A5D830}"/>
              </a:ext>
            </a:extLst>
          </p:cNvPr>
          <p:cNvSpPr>
            <a:spLocks noGrp="1"/>
          </p:cNvSpPr>
          <p:nvPr>
            <p:ph type="title"/>
          </p:nvPr>
        </p:nvSpPr>
        <p:spPr/>
        <p:txBody>
          <a:bodyPr/>
          <a:lstStyle/>
          <a:p>
            <a:r>
              <a:rPr lang="en-GB" i="1" dirty="0" err="1">
                <a:latin typeface="Calibri Light" panose="020F0302020204030204" pitchFamily="34" charset="0"/>
                <a:cs typeface="Calibri Light" panose="020F0302020204030204" pitchFamily="34" charset="0"/>
              </a:rPr>
              <a:t>Akhlaq</a:t>
            </a:r>
            <a:r>
              <a:rPr lang="en-GB" dirty="0">
                <a:latin typeface="Calibri Light" panose="020F0302020204030204" pitchFamily="34" charset="0"/>
                <a:cs typeface="Calibri Light" panose="020F0302020204030204" pitchFamily="34" charset="0"/>
              </a:rPr>
              <a:t> - Ethics</a:t>
            </a:r>
          </a:p>
        </p:txBody>
      </p:sp>
      <p:sp>
        <p:nvSpPr>
          <p:cNvPr id="3" name="Text Placeholder 2">
            <a:extLst>
              <a:ext uri="{FF2B5EF4-FFF2-40B4-BE49-F238E27FC236}">
                <a16:creationId xmlns:a16="http://schemas.microsoft.com/office/drawing/2014/main" id="{B8F214AA-8134-469B-A32B-3FE0015E2361}"/>
              </a:ext>
            </a:extLst>
          </p:cNvPr>
          <p:cNvSpPr>
            <a:spLocks noGrp="1"/>
          </p:cNvSpPr>
          <p:nvPr>
            <p:ph type="body" sz="half" idx="1"/>
          </p:nvPr>
        </p:nvSpPr>
        <p:spPr/>
        <p:txBody>
          <a:bodyPr>
            <a:normAutofit fontScale="92500" lnSpcReduction="20000"/>
          </a:bodyPr>
          <a:lstStyle/>
          <a:p>
            <a:pPr marL="0" indent="0">
              <a:buNone/>
            </a:pPr>
            <a:r>
              <a:rPr lang="en-GB" dirty="0">
                <a:latin typeface="Calibri Light" panose="020F0302020204030204" pitchFamily="34" charset="0"/>
                <a:cs typeface="Calibri Light" panose="020F0302020204030204" pitchFamily="34" charset="0"/>
              </a:rPr>
              <a:t>Thus, for the Islamic tradition, one’s </a:t>
            </a:r>
            <a:r>
              <a:rPr lang="en-GB" i="1" dirty="0" err="1">
                <a:latin typeface="Calibri Light" panose="020F0302020204030204" pitchFamily="34" charset="0"/>
                <a:cs typeface="Calibri Light" panose="020F0302020204030204" pitchFamily="34" charset="0"/>
              </a:rPr>
              <a:t>akhlaq</a:t>
            </a:r>
            <a:r>
              <a:rPr lang="en-GB" i="1" dirty="0">
                <a:latin typeface="Calibri Light" panose="020F0302020204030204" pitchFamily="34" charset="0"/>
                <a:cs typeface="Calibri Light" panose="020F0302020204030204" pitchFamily="34" charset="0"/>
              </a:rPr>
              <a:t>, </a:t>
            </a:r>
            <a:r>
              <a:rPr lang="en-GB" dirty="0">
                <a:latin typeface="Calibri Light" panose="020F0302020204030204" pitchFamily="34" charset="0"/>
                <a:cs typeface="Calibri Light" panose="020F0302020204030204" pitchFamily="34" charset="0"/>
              </a:rPr>
              <a:t>possibly to be translated as “moral character”, is a formation of 3 elements: </a:t>
            </a:r>
          </a:p>
          <a:p>
            <a:pPr marL="514350" indent="-514350">
              <a:buFont typeface="+mj-lt"/>
              <a:buAutoNum type="arabicPeriod"/>
            </a:pPr>
            <a:r>
              <a:rPr lang="en-GB" dirty="0">
                <a:latin typeface="Calibri Light" panose="020F0302020204030204" pitchFamily="34" charset="0"/>
                <a:cs typeface="Calibri Light" panose="020F0302020204030204" pitchFamily="34" charset="0"/>
              </a:rPr>
              <a:t>It is an innate, inborn trait or characteristic </a:t>
            </a:r>
          </a:p>
          <a:p>
            <a:pPr marL="514350" indent="-514350">
              <a:buFont typeface="+mj-lt"/>
              <a:buAutoNum type="arabicPeriod"/>
            </a:pPr>
            <a:r>
              <a:rPr lang="en-GB" dirty="0">
                <a:latin typeface="Calibri Light" panose="020F0302020204030204" pitchFamily="34" charset="0"/>
                <a:cs typeface="Calibri Light" panose="020F0302020204030204" pitchFamily="34" charset="0"/>
              </a:rPr>
              <a:t>It can be developed through training or discipline which finally becomes a custom or a habit </a:t>
            </a:r>
          </a:p>
          <a:p>
            <a:pPr marL="514350" indent="-514350">
              <a:buFont typeface="+mj-lt"/>
              <a:buAutoNum type="arabicPeriod"/>
            </a:pPr>
            <a:r>
              <a:rPr lang="en-GB" dirty="0">
                <a:latin typeface="Calibri Light" panose="020F0302020204030204" pitchFamily="34" charset="0"/>
                <a:cs typeface="Calibri Light" panose="020F0302020204030204" pitchFamily="34" charset="0"/>
              </a:rPr>
              <a:t>It covers the inner and outer dimension of mans actions</a:t>
            </a:r>
          </a:p>
        </p:txBody>
      </p:sp>
      <p:pic>
        <p:nvPicPr>
          <p:cNvPr id="5" name="Picture 4" descr="A picture containing text, graffiti, fabric&#10;&#10;Description automatically generated">
            <a:extLst>
              <a:ext uri="{FF2B5EF4-FFF2-40B4-BE49-F238E27FC236}">
                <a16:creationId xmlns:a16="http://schemas.microsoft.com/office/drawing/2014/main" id="{C5210C1E-EEB1-413E-AD82-2A33360B983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880623" y="989968"/>
            <a:ext cx="4379127" cy="4404049"/>
          </a:xfrm>
          <a:prstGeom prst="rect">
            <a:avLst/>
          </a:prstGeom>
        </p:spPr>
      </p:pic>
    </p:spTree>
    <p:extLst>
      <p:ext uri="{BB962C8B-B14F-4D97-AF65-F5344CB8AC3E}">
        <p14:creationId xmlns:p14="http://schemas.microsoft.com/office/powerpoint/2010/main" val="2128679711"/>
      </p:ext>
    </p:extLst>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Autofit/>
          </a:bodyPr>
          <a:lstStyle/>
          <a:p>
            <a:pPr algn="ctr"/>
            <a:r>
              <a:rPr lang="en-GB" dirty="0" err="1">
                <a:latin typeface="Calibri Light" panose="020F0302020204030204" pitchFamily="34" charset="0"/>
                <a:cs typeface="Calibri Light" panose="020F0302020204030204" pitchFamily="34" charset="0"/>
              </a:rPr>
              <a:t>Ash’ari</a:t>
            </a:r>
            <a:r>
              <a:rPr lang="en-GB" dirty="0">
                <a:latin typeface="Calibri Light" panose="020F0302020204030204" pitchFamily="34" charset="0"/>
                <a:cs typeface="Calibri Light" panose="020F0302020204030204" pitchFamily="34" charset="0"/>
              </a:rPr>
              <a:t> and Mu’tazila: </a:t>
            </a:r>
            <a:r>
              <a:rPr lang="en-GB" dirty="0" err="1">
                <a:solidFill>
                  <a:schemeClr val="tx1"/>
                </a:solidFill>
                <a:latin typeface="Calibri Light" panose="020F0302020204030204" pitchFamily="34" charset="0"/>
                <a:cs typeface="Calibri Light" panose="020F0302020204030204" pitchFamily="34" charset="0"/>
              </a:rPr>
              <a:t>Revelationism</a:t>
            </a:r>
            <a:r>
              <a:rPr lang="en-GB" dirty="0">
                <a:solidFill>
                  <a:schemeClr val="tx1"/>
                </a:solidFill>
                <a:latin typeface="Calibri Light" panose="020F0302020204030204" pitchFamily="34" charset="0"/>
                <a:cs typeface="Calibri Light" panose="020F0302020204030204" pitchFamily="34" charset="0"/>
              </a:rPr>
              <a:t> and Rationalism in </a:t>
            </a:r>
            <a:br>
              <a:rPr lang="en-GB" dirty="0">
                <a:solidFill>
                  <a:schemeClr val="tx1"/>
                </a:solidFill>
                <a:latin typeface="Calibri Light" panose="020F0302020204030204" pitchFamily="34" charset="0"/>
                <a:cs typeface="Calibri Light" panose="020F0302020204030204" pitchFamily="34" charset="0"/>
              </a:rPr>
            </a:br>
            <a:r>
              <a:rPr lang="en-GB" dirty="0">
                <a:solidFill>
                  <a:schemeClr val="tx1"/>
                </a:solidFill>
                <a:latin typeface="Calibri Light" panose="020F0302020204030204" pitchFamily="34" charset="0"/>
                <a:cs typeface="Calibri Light" panose="020F0302020204030204" pitchFamily="34" charset="0"/>
              </a:rPr>
              <a:t>8-10</a:t>
            </a:r>
            <a:r>
              <a:rPr lang="en-GB" baseline="30000" dirty="0">
                <a:solidFill>
                  <a:schemeClr val="tx1"/>
                </a:solidFill>
                <a:latin typeface="Calibri Light" panose="020F0302020204030204" pitchFamily="34" charset="0"/>
                <a:cs typeface="Calibri Light" panose="020F0302020204030204" pitchFamily="34" charset="0"/>
              </a:rPr>
              <a:t>th</a:t>
            </a:r>
            <a:r>
              <a:rPr lang="en-GB" dirty="0">
                <a:solidFill>
                  <a:schemeClr val="tx1"/>
                </a:solidFill>
                <a:latin typeface="Calibri Light" panose="020F0302020204030204" pitchFamily="34" charset="0"/>
                <a:cs typeface="Calibri Light" panose="020F0302020204030204" pitchFamily="34" charset="0"/>
              </a:rPr>
              <a:t> century Islam</a:t>
            </a:r>
            <a:endParaRPr lang="en-GB" sz="6600" i="1" dirty="0">
              <a:latin typeface="Calibri Light" panose="020F0302020204030204" pitchFamily="34" charset="0"/>
              <a:cs typeface="Calibri Light" panose="020F0302020204030204" pitchFamily="34" charset="0"/>
            </a:endParaRPr>
          </a:p>
        </p:txBody>
      </p:sp>
      <p:sp>
        <p:nvSpPr>
          <p:cNvPr id="6" name="Subtitle 4">
            <a:extLst>
              <a:ext uri="{FF2B5EF4-FFF2-40B4-BE49-F238E27FC236}">
                <a16:creationId xmlns:a16="http://schemas.microsoft.com/office/drawing/2014/main" id="{95215E86-F472-4287-A3DA-29BD2F568375}"/>
              </a:ext>
            </a:extLst>
          </p:cNvPr>
          <p:cNvSpPr>
            <a:spLocks noGrp="1"/>
          </p:cNvSpPr>
          <p:nvPr>
            <p:ph type="subTitle" idx="1"/>
          </p:nvPr>
        </p:nvSpPr>
        <p:spPr>
          <a:xfrm>
            <a:off x="1828800" y="3886200"/>
            <a:ext cx="8534400" cy="1752600"/>
          </a:xfrm>
        </p:spPr>
        <p:txBody>
          <a:bodyPr>
            <a:normAutofit/>
          </a:bodyPr>
          <a:lstStyle/>
          <a:p>
            <a:r>
              <a:rPr lang="en-GB" sz="2400" dirty="0">
                <a:solidFill>
                  <a:schemeClr val="tx1"/>
                </a:solidFill>
                <a:latin typeface="Calibri Light" panose="020F0302020204030204" pitchFamily="34" charset="0"/>
                <a:cs typeface="Calibri Light" panose="020F0302020204030204" pitchFamily="34" charset="0"/>
              </a:rPr>
              <a:t>HPRS5053 / 6053</a:t>
            </a:r>
          </a:p>
          <a:p>
            <a:endParaRPr lang="en-GB" sz="2400" dirty="0">
              <a:solidFill>
                <a:schemeClr val="tx1"/>
              </a:solidFill>
              <a:latin typeface="Calibri Light" panose="020F0302020204030204" pitchFamily="34" charset="0"/>
              <a:cs typeface="Calibri Light" panose="020F0302020204030204" pitchFamily="34" charset="0"/>
            </a:endParaRPr>
          </a:p>
          <a:p>
            <a:r>
              <a:rPr lang="en-GB" sz="2400" dirty="0">
                <a:solidFill>
                  <a:schemeClr val="tx1"/>
                </a:solidFill>
                <a:latin typeface="Calibri Light" panose="020F0302020204030204" pitchFamily="34" charset="0"/>
                <a:cs typeface="Calibri Light" panose="020F0302020204030204" pitchFamily="34" charset="0"/>
              </a:rPr>
              <a:t>Dr Angus M Slater</a:t>
            </a:r>
          </a:p>
          <a:p>
            <a:endParaRPr lang="en-GB" sz="2400" dirty="0">
              <a:solidFill>
                <a:schemeClr val="tx1"/>
              </a:solidFill>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17010051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Timeline</a:t>
            </a:r>
          </a:p>
        </p:txBody>
      </p:sp>
      <p:sp>
        <p:nvSpPr>
          <p:cNvPr id="3" name="Content Placeholder 2"/>
          <p:cNvSpPr>
            <a:spLocks noGrp="1"/>
          </p:cNvSpPr>
          <p:nvPr>
            <p:ph sz="half" idx="1"/>
          </p:nvPr>
        </p:nvSpPr>
        <p:spPr/>
        <p:txBody>
          <a:bodyPr>
            <a:normAutofit/>
          </a:bodyPr>
          <a:lstStyle/>
          <a:p>
            <a:r>
              <a:rPr lang="en-GB" dirty="0">
                <a:latin typeface="Calibri Light" panose="020F0302020204030204" pitchFamily="34" charset="0"/>
                <a:cs typeface="Calibri Light" panose="020F0302020204030204" pitchFamily="34" charset="0"/>
              </a:rPr>
              <a:t>632CE - Death of Muhammad</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632-661CE - 4 Rightly Guided Caliphs </a:t>
            </a:r>
          </a:p>
          <a:p>
            <a:pPr lvl="1"/>
            <a:r>
              <a:rPr lang="en-GB" dirty="0">
                <a:latin typeface="Calibri Light" panose="020F0302020204030204" pitchFamily="34" charset="0"/>
                <a:cs typeface="Calibri Light" panose="020F0302020204030204" pitchFamily="34" charset="0"/>
              </a:rPr>
              <a:t>Abu Bakr</a:t>
            </a:r>
          </a:p>
          <a:p>
            <a:pPr lvl="1"/>
            <a:r>
              <a:rPr lang="en-GB" dirty="0">
                <a:latin typeface="Calibri Light" panose="020F0302020204030204" pitchFamily="34" charset="0"/>
                <a:cs typeface="Calibri Light" panose="020F0302020204030204" pitchFamily="34" charset="0"/>
              </a:rPr>
              <a:t>Umar ibn Al-</a:t>
            </a:r>
            <a:r>
              <a:rPr lang="en-GB" dirty="0" err="1">
                <a:latin typeface="Calibri Light" panose="020F0302020204030204" pitchFamily="34" charset="0"/>
                <a:cs typeface="Calibri Light" panose="020F0302020204030204" pitchFamily="34" charset="0"/>
              </a:rPr>
              <a:t>Khattab</a:t>
            </a:r>
            <a:endParaRPr lang="en-GB" dirty="0">
              <a:latin typeface="Calibri Light" panose="020F0302020204030204" pitchFamily="34" charset="0"/>
              <a:cs typeface="Calibri Light" panose="020F0302020204030204" pitchFamily="34" charset="0"/>
            </a:endParaRPr>
          </a:p>
          <a:p>
            <a:pPr lvl="1"/>
            <a:r>
              <a:rPr lang="en-GB" dirty="0" err="1">
                <a:latin typeface="Calibri Light" panose="020F0302020204030204" pitchFamily="34" charset="0"/>
                <a:cs typeface="Calibri Light" panose="020F0302020204030204" pitchFamily="34" charset="0"/>
              </a:rPr>
              <a:t>Uthman</a:t>
            </a:r>
            <a:r>
              <a:rPr lang="en-GB" dirty="0">
                <a:latin typeface="Calibri Light" panose="020F0302020204030204" pitchFamily="34" charset="0"/>
                <a:cs typeface="Calibri Light" panose="020F0302020204030204" pitchFamily="34" charset="0"/>
              </a:rPr>
              <a:t> ibn </a:t>
            </a:r>
            <a:r>
              <a:rPr lang="en-GB" dirty="0" err="1">
                <a:latin typeface="Calibri Light" panose="020F0302020204030204" pitchFamily="34" charset="0"/>
                <a:cs typeface="Calibri Light" panose="020F0302020204030204" pitchFamily="34" charset="0"/>
              </a:rPr>
              <a:t>Affan</a:t>
            </a:r>
            <a:endParaRPr lang="en-GB" dirty="0">
              <a:latin typeface="Calibri Light" panose="020F0302020204030204" pitchFamily="34" charset="0"/>
              <a:cs typeface="Calibri Light" panose="020F0302020204030204" pitchFamily="34" charset="0"/>
            </a:endParaRPr>
          </a:p>
          <a:p>
            <a:pPr lvl="1"/>
            <a:r>
              <a:rPr lang="en-GB" dirty="0">
                <a:latin typeface="Calibri Light" panose="020F0302020204030204" pitchFamily="34" charset="0"/>
                <a:cs typeface="Calibri Light" panose="020F0302020204030204" pitchFamily="34" charset="0"/>
              </a:rPr>
              <a:t>Ali ibn </a:t>
            </a:r>
            <a:r>
              <a:rPr lang="en-GB" dirty="0" err="1">
                <a:latin typeface="Calibri Light" panose="020F0302020204030204" pitchFamily="34" charset="0"/>
                <a:cs typeface="Calibri Light" panose="020F0302020204030204" pitchFamily="34" charset="0"/>
              </a:rPr>
              <a:t>Abi</a:t>
            </a:r>
            <a:r>
              <a:rPr lang="en-GB" dirty="0">
                <a:latin typeface="Calibri Light" panose="020F0302020204030204" pitchFamily="34" charset="0"/>
                <a:cs typeface="Calibri Light" panose="020F0302020204030204" pitchFamily="34" charset="0"/>
              </a:rPr>
              <a:t> </a:t>
            </a:r>
            <a:r>
              <a:rPr lang="en-GB" dirty="0" err="1">
                <a:latin typeface="Calibri Light" panose="020F0302020204030204" pitchFamily="34" charset="0"/>
                <a:cs typeface="Calibri Light" panose="020F0302020204030204" pitchFamily="34" charset="0"/>
              </a:rPr>
              <a:t>Talib</a:t>
            </a:r>
            <a:endParaRPr lang="en-GB" dirty="0">
              <a:latin typeface="Calibri Light" panose="020F0302020204030204" pitchFamily="34" charset="0"/>
              <a:cs typeface="Calibri Light" panose="020F0302020204030204" pitchFamily="34" charset="0"/>
            </a:endParaRPr>
          </a:p>
        </p:txBody>
      </p:sp>
      <p:sp>
        <p:nvSpPr>
          <p:cNvPr id="4" name="Content Placeholder 3"/>
          <p:cNvSpPr>
            <a:spLocks noGrp="1"/>
          </p:cNvSpPr>
          <p:nvPr>
            <p:ph sz="half" idx="2"/>
          </p:nvPr>
        </p:nvSpPr>
        <p:spPr/>
        <p:txBody>
          <a:bodyPr>
            <a:normAutofit/>
          </a:bodyPr>
          <a:lstStyle/>
          <a:p>
            <a:r>
              <a:rPr lang="en-GB" dirty="0">
                <a:latin typeface="Calibri Light" panose="020F0302020204030204" pitchFamily="34" charset="0"/>
                <a:cs typeface="Calibri Light" panose="020F0302020204030204" pitchFamily="34" charset="0"/>
              </a:rPr>
              <a:t>661-750CE – </a:t>
            </a:r>
            <a:r>
              <a:rPr lang="en-GB" dirty="0" err="1">
                <a:latin typeface="Calibri Light" panose="020F0302020204030204" pitchFamily="34" charset="0"/>
                <a:cs typeface="Calibri Light" panose="020F0302020204030204" pitchFamily="34" charset="0"/>
              </a:rPr>
              <a:t>Ummayad</a:t>
            </a:r>
            <a:r>
              <a:rPr lang="en-GB" dirty="0">
                <a:latin typeface="Calibri Light" panose="020F0302020204030204" pitchFamily="34" charset="0"/>
                <a:cs typeface="Calibri Light" panose="020F0302020204030204" pitchFamily="34" charset="0"/>
              </a:rPr>
              <a:t> Caliphate</a:t>
            </a:r>
          </a:p>
          <a:p>
            <a:pPr marL="0" indent="0">
              <a:buNone/>
            </a:pPr>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750-945CE – Abbasid Caliphate</a:t>
            </a:r>
          </a:p>
        </p:txBody>
      </p:sp>
    </p:spTree>
    <p:extLst>
      <p:ext uri="{BB962C8B-B14F-4D97-AF65-F5344CB8AC3E}">
        <p14:creationId xmlns:p14="http://schemas.microsoft.com/office/powerpoint/2010/main" val="11931905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859731" y="186612"/>
            <a:ext cx="6472538" cy="5412661"/>
          </a:xfrm>
        </p:spPr>
      </p:pic>
    </p:spTree>
    <p:extLst>
      <p:ext uri="{BB962C8B-B14F-4D97-AF65-F5344CB8AC3E}">
        <p14:creationId xmlns:p14="http://schemas.microsoft.com/office/powerpoint/2010/main" val="28774219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latin typeface="Calibri Light" panose="020F0302020204030204" pitchFamily="34" charset="0"/>
                <a:cs typeface="Calibri Light" panose="020F0302020204030204" pitchFamily="34" charset="0"/>
              </a:rPr>
              <a:t>Ash’arism</a:t>
            </a:r>
            <a:r>
              <a:rPr lang="en-GB" dirty="0">
                <a:latin typeface="Calibri Light" panose="020F0302020204030204" pitchFamily="34" charset="0"/>
                <a:cs typeface="Calibri Light" panose="020F0302020204030204" pitchFamily="34" charset="0"/>
              </a:rPr>
              <a:t> &amp; </a:t>
            </a:r>
            <a:r>
              <a:rPr lang="en-GB" dirty="0" err="1">
                <a:latin typeface="Calibri Light" panose="020F0302020204030204" pitchFamily="34" charset="0"/>
                <a:cs typeface="Calibri Light" panose="020F0302020204030204" pitchFamily="34" charset="0"/>
              </a:rPr>
              <a:t>Mu’tazilism</a:t>
            </a:r>
            <a:endParaRPr lang="en-GB" dirty="0">
              <a:latin typeface="Calibri Light" panose="020F0302020204030204" pitchFamily="34" charset="0"/>
              <a:cs typeface="Calibri Light" panose="020F0302020204030204" pitchFamily="34" charset="0"/>
            </a:endParaRPr>
          </a:p>
        </p:txBody>
      </p:sp>
      <p:sp>
        <p:nvSpPr>
          <p:cNvPr id="3" name="Content Placeholder 2"/>
          <p:cNvSpPr>
            <a:spLocks noGrp="1"/>
          </p:cNvSpPr>
          <p:nvPr>
            <p:ph sz="half" idx="1"/>
          </p:nvPr>
        </p:nvSpPr>
        <p:spPr>
          <a:xfrm>
            <a:off x="609600" y="1600201"/>
            <a:ext cx="5384800" cy="3914191"/>
          </a:xfrm>
        </p:spPr>
        <p:txBody>
          <a:bodyPr>
            <a:normAutofit fontScale="92500" lnSpcReduction="10000"/>
          </a:bodyPr>
          <a:lstStyle/>
          <a:p>
            <a:r>
              <a:rPr lang="en-GB" dirty="0" err="1">
                <a:latin typeface="Calibri Light" panose="020F0302020204030204" pitchFamily="34" charset="0"/>
                <a:cs typeface="Calibri Light" panose="020F0302020204030204" pitchFamily="34" charset="0"/>
              </a:rPr>
              <a:t>Ash’arism</a:t>
            </a:r>
            <a:r>
              <a:rPr lang="en-GB" dirty="0">
                <a:latin typeface="Calibri Light" panose="020F0302020204030204" pitchFamily="34" charset="0"/>
                <a:cs typeface="Calibri Light" panose="020F0302020204030204" pitchFamily="34" charset="0"/>
              </a:rPr>
              <a:t> and </a:t>
            </a:r>
            <a:r>
              <a:rPr lang="en-GB" dirty="0" err="1">
                <a:latin typeface="Calibri Light" panose="020F0302020204030204" pitchFamily="34" charset="0"/>
                <a:cs typeface="Calibri Light" panose="020F0302020204030204" pitchFamily="34" charset="0"/>
              </a:rPr>
              <a:t>Mu’tazilism</a:t>
            </a:r>
            <a:r>
              <a:rPr lang="en-GB" dirty="0">
                <a:latin typeface="Calibri Light" panose="020F0302020204030204" pitchFamily="34" charset="0"/>
                <a:cs typeface="Calibri Light" panose="020F0302020204030204" pitchFamily="34" charset="0"/>
              </a:rPr>
              <a:t> are examples of Islamic theology / philosophy rather than law – although their conclusions do have an impact on legal matters</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They emerge in a complicated political situation and expose political differences – </a:t>
            </a:r>
            <a:r>
              <a:rPr lang="en-GB" dirty="0" err="1">
                <a:latin typeface="Calibri Light" panose="020F0302020204030204" pitchFamily="34" charset="0"/>
                <a:cs typeface="Calibri Light" panose="020F0302020204030204" pitchFamily="34" charset="0"/>
              </a:rPr>
              <a:t>Mu’tazilism</a:t>
            </a:r>
            <a:r>
              <a:rPr lang="en-GB" dirty="0">
                <a:latin typeface="Calibri Light" panose="020F0302020204030204" pitchFamily="34" charset="0"/>
                <a:cs typeface="Calibri Light" panose="020F0302020204030204" pitchFamily="34" charset="0"/>
              </a:rPr>
              <a:t> is deployed against the </a:t>
            </a:r>
            <a:r>
              <a:rPr lang="en-GB" dirty="0" err="1">
                <a:latin typeface="Calibri Light" panose="020F0302020204030204" pitchFamily="34" charset="0"/>
                <a:cs typeface="Calibri Light" panose="020F0302020204030204" pitchFamily="34" charset="0"/>
              </a:rPr>
              <a:t>Ummayad</a:t>
            </a:r>
            <a:r>
              <a:rPr lang="en-GB" dirty="0">
                <a:latin typeface="Calibri Light" panose="020F0302020204030204" pitchFamily="34" charset="0"/>
                <a:cs typeface="Calibri Light" panose="020F0302020204030204" pitchFamily="34" charset="0"/>
              </a:rPr>
              <a:t> Caliphate by the Abbasid revolt.</a:t>
            </a:r>
          </a:p>
        </p:txBody>
      </p:sp>
      <p:sp>
        <p:nvSpPr>
          <p:cNvPr id="4" name="Content Placeholder 3"/>
          <p:cNvSpPr>
            <a:spLocks noGrp="1"/>
          </p:cNvSpPr>
          <p:nvPr>
            <p:ph sz="half" idx="2"/>
          </p:nvPr>
        </p:nvSpPr>
        <p:spPr/>
        <p:txBody>
          <a:bodyPr>
            <a:normAutofit fontScale="92500" lnSpcReduction="10000"/>
          </a:bodyPr>
          <a:lstStyle/>
          <a:p>
            <a:r>
              <a:rPr lang="en-GB" dirty="0">
                <a:latin typeface="Calibri Light" panose="020F0302020204030204" pitchFamily="34" charset="0"/>
                <a:cs typeface="Calibri Light" panose="020F0302020204030204" pitchFamily="34" charset="0"/>
              </a:rPr>
              <a:t>Once established, the two schools develop differently – particularly around matters of good and evil, the eternality of the Qur’an, and the nature of God.</a:t>
            </a:r>
          </a:p>
          <a:p>
            <a:endParaRPr lang="en-GB" dirty="0">
              <a:latin typeface="Calibri Light" panose="020F0302020204030204" pitchFamily="34" charset="0"/>
              <a:cs typeface="Calibri Light" panose="020F0302020204030204" pitchFamily="34" charset="0"/>
            </a:endParaRPr>
          </a:p>
          <a:p>
            <a:r>
              <a:rPr lang="en-GB" dirty="0" err="1">
                <a:latin typeface="Calibri Light" panose="020F0302020204030204" pitchFamily="34" charset="0"/>
                <a:cs typeface="Calibri Light" panose="020F0302020204030204" pitchFamily="34" charset="0"/>
              </a:rPr>
              <a:t>Mu’tazilism</a:t>
            </a:r>
            <a:r>
              <a:rPr lang="en-GB" dirty="0">
                <a:latin typeface="Calibri Light" panose="020F0302020204030204" pitchFamily="34" charset="0"/>
                <a:cs typeface="Calibri Light" panose="020F0302020204030204" pitchFamily="34" charset="0"/>
              </a:rPr>
              <a:t> emerges in Basra and Baghdad around 700CE, while </a:t>
            </a:r>
            <a:r>
              <a:rPr lang="en-GB" dirty="0" err="1">
                <a:latin typeface="Calibri Light" panose="020F0302020204030204" pitchFamily="34" charset="0"/>
                <a:cs typeface="Calibri Light" panose="020F0302020204030204" pitchFamily="34" charset="0"/>
              </a:rPr>
              <a:t>Ash’arism</a:t>
            </a:r>
            <a:r>
              <a:rPr lang="en-GB" dirty="0">
                <a:latin typeface="Calibri Light" panose="020F0302020204030204" pitchFamily="34" charset="0"/>
                <a:cs typeface="Calibri Light" panose="020F0302020204030204" pitchFamily="34" charset="0"/>
              </a:rPr>
              <a:t> emerges slightly later and is codified around 800CE in the same area</a:t>
            </a:r>
          </a:p>
        </p:txBody>
      </p:sp>
    </p:spTree>
    <p:extLst>
      <p:ext uri="{BB962C8B-B14F-4D97-AF65-F5344CB8AC3E}">
        <p14:creationId xmlns:p14="http://schemas.microsoft.com/office/powerpoint/2010/main" val="28705381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latin typeface="Calibri Light" panose="020F0302020204030204" pitchFamily="34" charset="0"/>
                <a:cs typeface="Calibri Light" panose="020F0302020204030204" pitchFamily="34" charset="0"/>
              </a:rPr>
              <a:t>How do we know what is good and what is evil?</a:t>
            </a:r>
          </a:p>
        </p:txBody>
      </p:sp>
      <p:sp>
        <p:nvSpPr>
          <p:cNvPr id="3" name="Content Placeholder 2"/>
          <p:cNvSpPr>
            <a:spLocks noGrp="1"/>
          </p:cNvSpPr>
          <p:nvPr>
            <p:ph sz="half" idx="1"/>
          </p:nvPr>
        </p:nvSpPr>
        <p:spPr/>
        <p:txBody>
          <a:bodyPr/>
          <a:lstStyle/>
          <a:p>
            <a:pPr marL="0" indent="0">
              <a:buNone/>
            </a:pPr>
            <a:r>
              <a:rPr lang="en-GB" b="1" dirty="0" err="1">
                <a:latin typeface="Calibri Light" panose="020F0302020204030204" pitchFamily="34" charset="0"/>
                <a:cs typeface="Calibri Light" panose="020F0302020204030204" pitchFamily="34" charset="0"/>
              </a:rPr>
              <a:t>Ash’ari</a:t>
            </a:r>
            <a:endParaRPr lang="en-GB" b="1" dirty="0">
              <a:latin typeface="Calibri Light" panose="020F0302020204030204" pitchFamily="34" charset="0"/>
              <a:cs typeface="Calibri Light" panose="020F0302020204030204" pitchFamily="34" charset="0"/>
            </a:endParaRPr>
          </a:p>
          <a:p>
            <a:pPr marL="0" indent="0">
              <a:buNone/>
            </a:pPr>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The only way we can determine that something is good or evil is by following God’s commands. </a:t>
            </a:r>
          </a:p>
          <a:p>
            <a:pPr marL="0" indent="0">
              <a:buNone/>
            </a:pPr>
            <a:r>
              <a:rPr lang="en-GB" dirty="0">
                <a:latin typeface="Calibri Light" panose="020F0302020204030204" pitchFamily="34" charset="0"/>
                <a:cs typeface="Calibri Light" panose="020F0302020204030204" pitchFamily="34" charset="0"/>
              </a:rPr>
              <a:t>Only God knows the good / evil of an action.</a:t>
            </a:r>
          </a:p>
        </p:txBody>
      </p:sp>
      <p:sp>
        <p:nvSpPr>
          <p:cNvPr id="4" name="Content Placeholder 3"/>
          <p:cNvSpPr>
            <a:spLocks noGrp="1"/>
          </p:cNvSpPr>
          <p:nvPr>
            <p:ph sz="half" idx="2"/>
          </p:nvPr>
        </p:nvSpPr>
        <p:spPr/>
        <p:txBody>
          <a:bodyPr/>
          <a:lstStyle/>
          <a:p>
            <a:pPr marL="0" indent="0">
              <a:buNone/>
            </a:pPr>
            <a:r>
              <a:rPr lang="en-GB" b="1" dirty="0" err="1">
                <a:latin typeface="Calibri Light" panose="020F0302020204030204" pitchFamily="34" charset="0"/>
                <a:cs typeface="Calibri Light" panose="020F0302020204030204" pitchFamily="34" charset="0"/>
              </a:rPr>
              <a:t>Mu’tazila</a:t>
            </a:r>
            <a:endParaRPr lang="en-GB" b="1" dirty="0">
              <a:latin typeface="Calibri Light" panose="020F0302020204030204" pitchFamily="34" charset="0"/>
              <a:cs typeface="Calibri Light" panose="020F0302020204030204" pitchFamily="34" charset="0"/>
            </a:endParaRPr>
          </a:p>
          <a:p>
            <a:pPr marL="0" indent="0">
              <a:buNone/>
            </a:pPr>
            <a:endParaRPr lang="en-GB" b="1"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As humans, our reason is able to tell us whether something is good or evil. </a:t>
            </a:r>
          </a:p>
          <a:p>
            <a:pPr marL="0" indent="0">
              <a:buNone/>
            </a:pPr>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God commands only good things. </a:t>
            </a:r>
          </a:p>
        </p:txBody>
      </p:sp>
    </p:spTree>
    <p:extLst>
      <p:ext uri="{BB962C8B-B14F-4D97-AF65-F5344CB8AC3E}">
        <p14:creationId xmlns:p14="http://schemas.microsoft.com/office/powerpoint/2010/main" val="4300117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latin typeface="Calibri Light" panose="020F0302020204030204" pitchFamily="34" charset="0"/>
                <a:cs typeface="Calibri Light" panose="020F0302020204030204" pitchFamily="34" charset="0"/>
              </a:rPr>
              <a:t>How do we know what is good and what is evil?</a:t>
            </a:r>
          </a:p>
        </p:txBody>
      </p:sp>
      <p:sp>
        <p:nvSpPr>
          <p:cNvPr id="3" name="Content Placeholder 2"/>
          <p:cNvSpPr>
            <a:spLocks noGrp="1"/>
          </p:cNvSpPr>
          <p:nvPr>
            <p:ph sz="half" idx="1"/>
          </p:nvPr>
        </p:nvSpPr>
        <p:spPr>
          <a:xfrm>
            <a:off x="609600" y="1600201"/>
            <a:ext cx="5384800" cy="4007497"/>
          </a:xfrm>
        </p:spPr>
        <p:txBody>
          <a:bodyPr>
            <a:normAutofit lnSpcReduction="10000"/>
          </a:bodyPr>
          <a:lstStyle/>
          <a:p>
            <a:pPr marL="0" indent="0">
              <a:buNone/>
            </a:pPr>
            <a:r>
              <a:rPr lang="en-GB" b="1" dirty="0" err="1">
                <a:latin typeface="Calibri Light" panose="020F0302020204030204" pitchFamily="34" charset="0"/>
                <a:cs typeface="Calibri Light" panose="020F0302020204030204" pitchFamily="34" charset="0"/>
              </a:rPr>
              <a:t>Ash’ari</a:t>
            </a:r>
            <a:endParaRPr lang="en-GB" b="1" dirty="0">
              <a:latin typeface="Calibri Light" panose="020F0302020204030204" pitchFamily="34" charset="0"/>
              <a:cs typeface="Calibri Light" panose="020F0302020204030204" pitchFamily="34" charset="0"/>
            </a:endParaRPr>
          </a:p>
          <a:p>
            <a:pPr marL="0" indent="0">
              <a:buNone/>
            </a:pPr>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Good is subjective</a:t>
            </a:r>
          </a:p>
          <a:p>
            <a:pPr marL="0" indent="0">
              <a:buNone/>
            </a:pPr>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God’s command makes the action good</a:t>
            </a:r>
          </a:p>
          <a:p>
            <a:pPr marL="0" indent="0">
              <a:buNone/>
            </a:pPr>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God’s commands may appear bad, but our knowledge is limited</a:t>
            </a:r>
          </a:p>
        </p:txBody>
      </p:sp>
      <p:sp>
        <p:nvSpPr>
          <p:cNvPr id="4" name="Content Placeholder 3"/>
          <p:cNvSpPr>
            <a:spLocks noGrp="1"/>
          </p:cNvSpPr>
          <p:nvPr>
            <p:ph sz="half" idx="2"/>
          </p:nvPr>
        </p:nvSpPr>
        <p:spPr/>
        <p:txBody>
          <a:bodyPr>
            <a:normAutofit lnSpcReduction="10000"/>
          </a:bodyPr>
          <a:lstStyle/>
          <a:p>
            <a:pPr marL="0" indent="0">
              <a:buNone/>
            </a:pPr>
            <a:r>
              <a:rPr lang="en-GB" b="1" dirty="0" err="1">
                <a:latin typeface="Calibri Light" panose="020F0302020204030204" pitchFamily="34" charset="0"/>
                <a:cs typeface="Calibri Light" panose="020F0302020204030204" pitchFamily="34" charset="0"/>
              </a:rPr>
              <a:t>Mu’tazila</a:t>
            </a:r>
            <a:endParaRPr lang="en-GB" b="1" dirty="0">
              <a:latin typeface="Calibri Light" panose="020F0302020204030204" pitchFamily="34" charset="0"/>
              <a:cs typeface="Calibri Light" panose="020F0302020204030204" pitchFamily="34" charset="0"/>
            </a:endParaRPr>
          </a:p>
          <a:p>
            <a:pPr marL="0" indent="0">
              <a:buNone/>
            </a:pPr>
            <a:endParaRPr lang="en-GB" b="1"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Good is objective</a:t>
            </a:r>
          </a:p>
          <a:p>
            <a:pPr marL="0" indent="0">
              <a:buNone/>
            </a:pPr>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God can only command good things</a:t>
            </a:r>
          </a:p>
          <a:p>
            <a:pPr marL="0" indent="0">
              <a:buNone/>
            </a:pPr>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It may seem God’s commands are not good, but our knowledge is limited</a:t>
            </a:r>
          </a:p>
        </p:txBody>
      </p:sp>
    </p:spTree>
    <p:extLst>
      <p:ext uri="{BB962C8B-B14F-4D97-AF65-F5344CB8AC3E}">
        <p14:creationId xmlns:p14="http://schemas.microsoft.com/office/powerpoint/2010/main" val="33145070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Abbasid Revolt – 750-1258CE</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939272" y="1590870"/>
            <a:ext cx="6313455" cy="3866991"/>
          </a:xfrm>
        </p:spPr>
      </p:pic>
    </p:spTree>
    <p:extLst>
      <p:ext uri="{BB962C8B-B14F-4D97-AF65-F5344CB8AC3E}">
        <p14:creationId xmlns:p14="http://schemas.microsoft.com/office/powerpoint/2010/main" val="15786729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latin typeface="Calibri Light" panose="020F0302020204030204" pitchFamily="34" charset="0"/>
                <a:cs typeface="Calibri Light" panose="020F0302020204030204" pitchFamily="34" charset="0"/>
              </a:rPr>
              <a:t>Abbasid Revolt -&gt; Abbasid Caliphate</a:t>
            </a:r>
          </a:p>
        </p:txBody>
      </p:sp>
      <p:sp>
        <p:nvSpPr>
          <p:cNvPr id="3" name="Content Placeholder 2"/>
          <p:cNvSpPr>
            <a:spLocks noGrp="1"/>
          </p:cNvSpPr>
          <p:nvPr>
            <p:ph sz="half" idx="1"/>
          </p:nvPr>
        </p:nvSpPr>
        <p:spPr/>
        <p:txBody>
          <a:bodyPr>
            <a:normAutofit fontScale="92500" lnSpcReduction="20000"/>
          </a:bodyPr>
          <a:lstStyle/>
          <a:p>
            <a:r>
              <a:rPr lang="en-GB" dirty="0">
                <a:latin typeface="Calibri Light" panose="020F0302020204030204" pitchFamily="34" charset="0"/>
                <a:cs typeface="Calibri Light" panose="020F0302020204030204" pitchFamily="34" charset="0"/>
              </a:rPr>
              <a:t>In 750CE, the </a:t>
            </a:r>
            <a:r>
              <a:rPr lang="en-GB" dirty="0" err="1">
                <a:latin typeface="Calibri Light" panose="020F0302020204030204" pitchFamily="34" charset="0"/>
                <a:cs typeface="Calibri Light" panose="020F0302020204030204" pitchFamily="34" charset="0"/>
              </a:rPr>
              <a:t>Ummayad</a:t>
            </a:r>
            <a:r>
              <a:rPr lang="en-GB" dirty="0">
                <a:latin typeface="Calibri Light" panose="020F0302020204030204" pitchFamily="34" charset="0"/>
                <a:cs typeface="Calibri Light" panose="020F0302020204030204" pitchFamily="34" charset="0"/>
              </a:rPr>
              <a:t> Caliphate, based in Damascus, is overthrown by the Abbasid Revolt. </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The </a:t>
            </a:r>
            <a:r>
              <a:rPr lang="en-GB" dirty="0" err="1">
                <a:latin typeface="Calibri Light" panose="020F0302020204030204" pitchFamily="34" charset="0"/>
                <a:cs typeface="Calibri Light" panose="020F0302020204030204" pitchFamily="34" charset="0"/>
              </a:rPr>
              <a:t>Ummayad</a:t>
            </a:r>
            <a:r>
              <a:rPr lang="en-GB" dirty="0">
                <a:latin typeface="Calibri Light" panose="020F0302020204030204" pitchFamily="34" charset="0"/>
                <a:cs typeface="Calibri Light" panose="020F0302020204030204" pitchFamily="34" charset="0"/>
              </a:rPr>
              <a:t> Caliphate had relied on an Arab occupying class system, but in its expansion had come to include many non-Arab peoples</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The Abbasid revolt draws strength from those non-Arab peoples, particularly from Persia and Iran, of previous empires</a:t>
            </a:r>
          </a:p>
          <a:p>
            <a:endParaRPr lang="en-GB" dirty="0">
              <a:latin typeface="Calibri Light" panose="020F0302020204030204" pitchFamily="34" charset="0"/>
              <a:cs typeface="Calibri Light" panose="020F0302020204030204" pitchFamily="34" charset="0"/>
            </a:endParaRPr>
          </a:p>
          <a:p>
            <a:endParaRPr lang="en-GB" dirty="0">
              <a:latin typeface="Calibri Light" panose="020F0302020204030204" pitchFamily="34" charset="0"/>
              <a:cs typeface="Calibri Light" panose="020F0302020204030204" pitchFamily="34" charset="0"/>
            </a:endParaRPr>
          </a:p>
        </p:txBody>
      </p:sp>
      <p:sp>
        <p:nvSpPr>
          <p:cNvPr id="4" name="Content Placeholder 3"/>
          <p:cNvSpPr>
            <a:spLocks noGrp="1"/>
          </p:cNvSpPr>
          <p:nvPr>
            <p:ph sz="half" idx="2"/>
          </p:nvPr>
        </p:nvSpPr>
        <p:spPr/>
        <p:txBody>
          <a:bodyPr>
            <a:normAutofit fontScale="92500" lnSpcReduction="20000"/>
          </a:bodyPr>
          <a:lstStyle/>
          <a:p>
            <a:r>
              <a:rPr lang="en-GB" dirty="0">
                <a:latin typeface="Calibri Light" panose="020F0302020204030204" pitchFamily="34" charset="0"/>
                <a:cs typeface="Calibri Light" panose="020F0302020204030204" pitchFamily="34" charset="0"/>
              </a:rPr>
              <a:t>The Abbasid revolt quickly succeeds and establishes the Abbasid Caliphate in Baghdad</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The Abbasid Caliphate utilises </a:t>
            </a:r>
            <a:r>
              <a:rPr lang="en-GB" dirty="0" err="1">
                <a:latin typeface="Calibri Light" panose="020F0302020204030204" pitchFamily="34" charset="0"/>
                <a:cs typeface="Calibri Light" panose="020F0302020204030204" pitchFamily="34" charset="0"/>
              </a:rPr>
              <a:t>Mu’tazlite</a:t>
            </a:r>
            <a:r>
              <a:rPr lang="en-GB" dirty="0">
                <a:latin typeface="Calibri Light" panose="020F0302020204030204" pitchFamily="34" charset="0"/>
                <a:cs typeface="Calibri Light" panose="020F0302020204030204" pitchFamily="34" charset="0"/>
              </a:rPr>
              <a:t> notions of reason and rationalism to provide a multicultural religious ‘glue’ for the Caliphate</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While this was central to Abbasid early support (</a:t>
            </a:r>
            <a:r>
              <a:rPr lang="en-GB" dirty="0" err="1">
                <a:latin typeface="Calibri Light" panose="020F0302020204030204" pitchFamily="34" charset="0"/>
                <a:cs typeface="Calibri Light" panose="020F0302020204030204" pitchFamily="34" charset="0"/>
              </a:rPr>
              <a:t>Mu’tazilism</a:t>
            </a:r>
            <a:r>
              <a:rPr lang="en-GB" dirty="0">
                <a:latin typeface="Calibri Light" panose="020F0302020204030204" pitchFamily="34" charset="0"/>
                <a:cs typeface="Calibri Light" panose="020F0302020204030204" pitchFamily="34" charset="0"/>
              </a:rPr>
              <a:t> becomes the ‘state religion’ for a time), it is quickly jettisoned when no longer needed for the revolt. </a:t>
            </a:r>
          </a:p>
        </p:txBody>
      </p:sp>
    </p:spTree>
    <p:extLst>
      <p:ext uri="{BB962C8B-B14F-4D97-AF65-F5344CB8AC3E}">
        <p14:creationId xmlns:p14="http://schemas.microsoft.com/office/powerpoint/2010/main" val="3494036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1001 Nights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684033" y="948882"/>
            <a:ext cx="5382074" cy="4036556"/>
          </a:xfrm>
        </p:spPr>
      </p:pic>
    </p:spTree>
    <p:extLst>
      <p:ext uri="{BB962C8B-B14F-4D97-AF65-F5344CB8AC3E}">
        <p14:creationId xmlns:p14="http://schemas.microsoft.com/office/powerpoint/2010/main" val="17802295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latin typeface="Calibri Light" panose="020F0302020204030204" pitchFamily="34" charset="0"/>
                <a:cs typeface="Calibri Light" panose="020F0302020204030204" pitchFamily="34" charset="0"/>
              </a:rPr>
              <a:t>Ash’arism</a:t>
            </a:r>
            <a:r>
              <a:rPr lang="en-GB" dirty="0">
                <a:latin typeface="Calibri Light" panose="020F0302020204030204" pitchFamily="34" charset="0"/>
                <a:cs typeface="Calibri Light" panose="020F0302020204030204" pitchFamily="34" charset="0"/>
              </a:rPr>
              <a:t> &amp; </a:t>
            </a:r>
            <a:r>
              <a:rPr lang="en-GB" dirty="0" err="1">
                <a:latin typeface="Calibri Light" panose="020F0302020204030204" pitchFamily="34" charset="0"/>
                <a:cs typeface="Calibri Light" panose="020F0302020204030204" pitchFamily="34" charset="0"/>
              </a:rPr>
              <a:t>Mu’tazilism</a:t>
            </a:r>
            <a:endParaRPr lang="en-GB" dirty="0">
              <a:latin typeface="Calibri Light" panose="020F0302020204030204" pitchFamily="34" charset="0"/>
              <a:cs typeface="Calibri Light" panose="020F0302020204030204" pitchFamily="34" charset="0"/>
            </a:endParaRPr>
          </a:p>
        </p:txBody>
      </p:sp>
      <p:sp>
        <p:nvSpPr>
          <p:cNvPr id="4" name="Content Placeholder 3"/>
          <p:cNvSpPr>
            <a:spLocks noGrp="1"/>
          </p:cNvSpPr>
          <p:nvPr>
            <p:ph sz="half" idx="2"/>
          </p:nvPr>
        </p:nvSpPr>
        <p:spPr/>
        <p:txBody>
          <a:bodyPr>
            <a:normAutofit fontScale="92500" lnSpcReduction="20000"/>
          </a:bodyPr>
          <a:lstStyle/>
          <a:p>
            <a:r>
              <a:rPr lang="en-GB" dirty="0">
                <a:latin typeface="Calibri Light" panose="020F0302020204030204" pitchFamily="34" charset="0"/>
                <a:cs typeface="Calibri Light" panose="020F0302020204030204" pitchFamily="34" charset="0"/>
              </a:rPr>
              <a:t>The first half of the </a:t>
            </a:r>
            <a:r>
              <a:rPr lang="en-GB" i="1" dirty="0" err="1">
                <a:latin typeface="Calibri Light" panose="020F0302020204030204" pitchFamily="34" charset="0"/>
                <a:cs typeface="Calibri Light" panose="020F0302020204030204" pitchFamily="34" charset="0"/>
              </a:rPr>
              <a:t>shahada</a:t>
            </a:r>
            <a:r>
              <a:rPr lang="en-GB" dirty="0">
                <a:latin typeface="Calibri Light" panose="020F0302020204030204" pitchFamily="34" charset="0"/>
                <a:cs typeface="Calibri Light" panose="020F0302020204030204" pitchFamily="34" charset="0"/>
              </a:rPr>
              <a:t>, the Muslim declaration of faith, is the testimony that there is no god besides Allah. </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Although the Qur'an explicitly asserts that God is one, it speaks of God's 'hands' (Surah 38: 75), 'eyes' (Surah 54: 14) and 'face' (Surah 55: 27), and of his seating himself on his throne (Surah 20: 5), thus apparently implying that he has a body. </a:t>
            </a:r>
          </a:p>
        </p:txBody>
      </p:sp>
      <p:sp>
        <p:nvSpPr>
          <p:cNvPr id="6" name="Content Placeholder 5"/>
          <p:cNvSpPr>
            <a:spLocks noGrp="1"/>
          </p:cNvSpPr>
          <p:nvPr>
            <p:ph sz="half" idx="1"/>
          </p:nvPr>
        </p:nvSpPr>
        <p:spPr>
          <a:xfrm>
            <a:off x="609600" y="1600202"/>
            <a:ext cx="5384800" cy="4091472"/>
          </a:xfrm>
        </p:spPr>
        <p:txBody>
          <a:bodyPr>
            <a:normAutofit fontScale="92500" lnSpcReduction="20000"/>
          </a:bodyPr>
          <a:lstStyle/>
          <a:p>
            <a:r>
              <a:rPr lang="en-GB" dirty="0" err="1">
                <a:latin typeface="Calibri Light" panose="020F0302020204030204" pitchFamily="34" charset="0"/>
                <a:cs typeface="Calibri Light" panose="020F0302020204030204" pitchFamily="34" charset="0"/>
              </a:rPr>
              <a:t>Mu’tazilism</a:t>
            </a:r>
            <a:r>
              <a:rPr lang="en-GB" dirty="0">
                <a:latin typeface="Calibri Light" panose="020F0302020204030204" pitchFamily="34" charset="0"/>
                <a:cs typeface="Calibri Light" panose="020F0302020204030204" pitchFamily="34" charset="0"/>
              </a:rPr>
              <a:t> believes in the absolute oneness of God (</a:t>
            </a:r>
            <a:r>
              <a:rPr lang="en-GB" dirty="0" err="1">
                <a:latin typeface="Calibri Light" panose="020F0302020204030204" pitchFamily="34" charset="0"/>
                <a:cs typeface="Calibri Light" panose="020F0302020204030204" pitchFamily="34" charset="0"/>
              </a:rPr>
              <a:t>tawhid</a:t>
            </a:r>
            <a:r>
              <a:rPr lang="en-GB" dirty="0">
                <a:latin typeface="Calibri Light" panose="020F0302020204030204" pitchFamily="34" charset="0"/>
                <a:cs typeface="Calibri Light" panose="020F0302020204030204" pitchFamily="34" charset="0"/>
              </a:rPr>
              <a:t>), just like the overwhelming majority of Muslims.</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However, how does one hold to the oneness of God in the way that is consistent with the Qur’an? </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How does one talk about God, when God is ontologically and categorically different from humanity?</a:t>
            </a:r>
          </a:p>
        </p:txBody>
      </p:sp>
    </p:spTree>
    <p:extLst>
      <p:ext uri="{BB962C8B-B14F-4D97-AF65-F5344CB8AC3E}">
        <p14:creationId xmlns:p14="http://schemas.microsoft.com/office/powerpoint/2010/main" val="317055484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latin typeface="Calibri Light" panose="020F0302020204030204" pitchFamily="34" charset="0"/>
                <a:cs typeface="Calibri Light" panose="020F0302020204030204" pitchFamily="34" charset="0"/>
              </a:rPr>
              <a:t>Ash’arism</a:t>
            </a:r>
            <a:r>
              <a:rPr lang="en-GB" dirty="0">
                <a:latin typeface="Calibri Light" panose="020F0302020204030204" pitchFamily="34" charset="0"/>
                <a:cs typeface="Calibri Light" panose="020F0302020204030204" pitchFamily="34" charset="0"/>
              </a:rPr>
              <a:t> &amp; </a:t>
            </a:r>
            <a:r>
              <a:rPr lang="en-GB" dirty="0" err="1">
                <a:latin typeface="Calibri Light" panose="020F0302020204030204" pitchFamily="34" charset="0"/>
                <a:cs typeface="Calibri Light" panose="020F0302020204030204" pitchFamily="34" charset="0"/>
              </a:rPr>
              <a:t>Mu’tazilism</a:t>
            </a:r>
            <a:endParaRPr lang="en-GB" dirty="0">
              <a:latin typeface="Calibri Light" panose="020F0302020204030204" pitchFamily="34" charset="0"/>
              <a:cs typeface="Calibri Light" panose="020F0302020204030204" pitchFamily="34" charset="0"/>
            </a:endParaRPr>
          </a:p>
        </p:txBody>
      </p:sp>
      <p:sp>
        <p:nvSpPr>
          <p:cNvPr id="3" name="Content Placeholder 2"/>
          <p:cNvSpPr>
            <a:spLocks noGrp="1"/>
          </p:cNvSpPr>
          <p:nvPr>
            <p:ph sz="half" idx="1"/>
          </p:nvPr>
        </p:nvSpPr>
        <p:spPr>
          <a:xfrm>
            <a:off x="609600" y="1600201"/>
            <a:ext cx="5384800" cy="4072811"/>
          </a:xfrm>
        </p:spPr>
        <p:txBody>
          <a:bodyPr>
            <a:normAutofit fontScale="70000" lnSpcReduction="20000"/>
          </a:bodyPr>
          <a:lstStyle/>
          <a:p>
            <a:pPr marL="0" indent="0">
              <a:buNone/>
            </a:pPr>
            <a:r>
              <a:rPr lang="en-GB" b="1" dirty="0" err="1">
                <a:latin typeface="Calibri Light" panose="020F0302020204030204" pitchFamily="34" charset="0"/>
                <a:cs typeface="Calibri Light" panose="020F0302020204030204" pitchFamily="34" charset="0"/>
              </a:rPr>
              <a:t>Mu’tazilism</a:t>
            </a:r>
            <a:endParaRPr lang="en-GB" b="1" dirty="0">
              <a:latin typeface="Calibri Light" panose="020F0302020204030204" pitchFamily="34" charset="0"/>
              <a:cs typeface="Calibri Light" panose="020F0302020204030204" pitchFamily="34" charset="0"/>
            </a:endParaRPr>
          </a:p>
          <a:p>
            <a:endParaRPr lang="en-GB" dirty="0">
              <a:latin typeface="Calibri Light" panose="020F0302020204030204" pitchFamily="34" charset="0"/>
              <a:cs typeface="Calibri Light" panose="020F0302020204030204" pitchFamily="34" charset="0"/>
            </a:endParaRPr>
          </a:p>
          <a:p>
            <a:r>
              <a:rPr lang="en-GB" dirty="0" err="1">
                <a:latin typeface="Calibri Light" panose="020F0302020204030204" pitchFamily="34" charset="0"/>
                <a:cs typeface="Calibri Light" panose="020F0302020204030204" pitchFamily="34" charset="0"/>
              </a:rPr>
              <a:t>Mu'tazilites</a:t>
            </a:r>
            <a:r>
              <a:rPr lang="en-GB" dirty="0">
                <a:latin typeface="Calibri Light" panose="020F0302020204030204" pitchFamily="34" charset="0"/>
                <a:cs typeface="Calibri Light" panose="020F0302020204030204" pitchFamily="34" charset="0"/>
              </a:rPr>
              <a:t> emphatically rejected idea that God was, in any way, like humanity</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This led them to deny that he has a body or any of the characteristics of bodies; hence he cannot be seen, in this world or the next. </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The </a:t>
            </a:r>
            <a:r>
              <a:rPr lang="en-GB" dirty="0" err="1">
                <a:latin typeface="Calibri Light" panose="020F0302020204030204" pitchFamily="34" charset="0"/>
                <a:cs typeface="Calibri Light" panose="020F0302020204030204" pitchFamily="34" charset="0"/>
              </a:rPr>
              <a:t>Mu'tazila</a:t>
            </a:r>
            <a:r>
              <a:rPr lang="en-GB" dirty="0">
                <a:latin typeface="Calibri Light" panose="020F0302020204030204" pitchFamily="34" charset="0"/>
                <a:cs typeface="Calibri Light" panose="020F0302020204030204" pitchFamily="34" charset="0"/>
              </a:rPr>
              <a:t> therefore interpreted the Qur'anic anthropomorphisms as metaphors - God's 'hands' are his blessing, God's 'eyes' are his knowledge, his 'face' is his essence and his seating himself on his throne is his omnipotence</a:t>
            </a:r>
          </a:p>
        </p:txBody>
      </p:sp>
      <p:sp>
        <p:nvSpPr>
          <p:cNvPr id="4" name="Content Placeholder 3"/>
          <p:cNvSpPr>
            <a:spLocks noGrp="1"/>
          </p:cNvSpPr>
          <p:nvPr>
            <p:ph sz="half" idx="2"/>
          </p:nvPr>
        </p:nvSpPr>
        <p:spPr/>
        <p:txBody>
          <a:bodyPr>
            <a:normAutofit fontScale="70000" lnSpcReduction="20000"/>
          </a:bodyPr>
          <a:lstStyle/>
          <a:p>
            <a:pPr marL="0" indent="0">
              <a:buNone/>
            </a:pPr>
            <a:r>
              <a:rPr lang="en-GB" b="1" dirty="0" err="1">
                <a:latin typeface="Calibri Light" panose="020F0302020204030204" pitchFamily="34" charset="0"/>
                <a:cs typeface="Calibri Light" panose="020F0302020204030204" pitchFamily="34" charset="0"/>
              </a:rPr>
              <a:t>Ash’arism</a:t>
            </a:r>
            <a:endParaRPr lang="en-GB" b="1" dirty="0">
              <a:latin typeface="Calibri Light" panose="020F0302020204030204" pitchFamily="34" charset="0"/>
              <a:cs typeface="Calibri Light" panose="020F0302020204030204" pitchFamily="34" charset="0"/>
            </a:endParaRPr>
          </a:p>
          <a:p>
            <a:pPr marL="0" indent="0">
              <a:buNone/>
            </a:pPr>
            <a:endParaRPr lang="en-GB" dirty="0">
              <a:latin typeface="Calibri Light" panose="020F0302020204030204" pitchFamily="34" charset="0"/>
              <a:cs typeface="Calibri Light" panose="020F0302020204030204" pitchFamily="34" charset="0"/>
            </a:endParaRPr>
          </a:p>
          <a:p>
            <a:r>
              <a:rPr lang="en-GB" dirty="0" err="1">
                <a:latin typeface="Calibri Light" panose="020F0302020204030204" pitchFamily="34" charset="0"/>
                <a:cs typeface="Calibri Light" panose="020F0302020204030204" pitchFamily="34" charset="0"/>
              </a:rPr>
              <a:t>Ash’arism</a:t>
            </a:r>
            <a:r>
              <a:rPr lang="en-GB" dirty="0">
                <a:latin typeface="Calibri Light" panose="020F0302020204030204" pitchFamily="34" charset="0"/>
                <a:cs typeface="Calibri Light" panose="020F0302020204030204" pitchFamily="34" charset="0"/>
              </a:rPr>
              <a:t> viewed these pieces of scripture as neither to be dismissed, nor read as saying God has a body like us</a:t>
            </a:r>
          </a:p>
          <a:p>
            <a:pPr marL="0" indent="0">
              <a:buNone/>
            </a:pPr>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They are 'revealed attributes', whose existence must be affirmed without seeking to understand how. </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God can show us everything which exists. Since he exists, he can therefore show us himself in whichever way he chooses. </a:t>
            </a:r>
          </a:p>
        </p:txBody>
      </p:sp>
    </p:spTree>
    <p:extLst>
      <p:ext uri="{BB962C8B-B14F-4D97-AF65-F5344CB8AC3E}">
        <p14:creationId xmlns:p14="http://schemas.microsoft.com/office/powerpoint/2010/main" val="37649735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latin typeface="Calibri Light" panose="020F0302020204030204" pitchFamily="34" charset="0"/>
                <a:cs typeface="Calibri Light" panose="020F0302020204030204" pitchFamily="34" charset="0"/>
              </a:rPr>
              <a:t>Reason / Revelation</a:t>
            </a:r>
          </a:p>
        </p:txBody>
      </p:sp>
      <p:sp>
        <p:nvSpPr>
          <p:cNvPr id="4" name="Content Placeholder 3"/>
          <p:cNvSpPr>
            <a:spLocks noGrp="1"/>
          </p:cNvSpPr>
          <p:nvPr>
            <p:ph sz="half" idx="2"/>
          </p:nvPr>
        </p:nvSpPr>
        <p:spPr>
          <a:xfrm>
            <a:off x="6197600" y="1600201"/>
            <a:ext cx="5384800" cy="4044819"/>
          </a:xfrm>
        </p:spPr>
        <p:txBody>
          <a:bodyPr>
            <a:normAutofit lnSpcReduction="10000"/>
          </a:bodyPr>
          <a:lstStyle/>
          <a:p>
            <a:r>
              <a:rPr lang="en-GB" dirty="0">
                <a:latin typeface="Calibri Light" panose="020F0302020204030204" pitchFamily="34" charset="0"/>
                <a:cs typeface="Calibri Light" panose="020F0302020204030204" pitchFamily="34" charset="0"/>
              </a:rPr>
              <a:t>The biggest dividing line between the different schools  was their understanding of the role of reason.</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Can we rely on reason to inform us about good actions?</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Can we use reason to interpret the Qur’an?</a:t>
            </a:r>
          </a:p>
        </p:txBody>
      </p:sp>
      <p:pic>
        <p:nvPicPr>
          <p:cNvPr id="5" name="Content Placeholder 4"/>
          <p:cNvPicPr>
            <a:picLocks noGrp="1" noChangeAspect="1"/>
          </p:cNvPicPr>
          <p:nvPr>
            <p:ph sz="half" idx="1"/>
          </p:nvPr>
        </p:nvPicPr>
        <p:blipFill rotWithShape="1">
          <a:blip r:embed="rId2">
            <a:extLst>
              <a:ext uri="{28A0092B-C50C-407E-A947-70E740481C1C}">
                <a14:useLocalDpi xmlns:a14="http://schemas.microsoft.com/office/drawing/2010/main" val="0"/>
              </a:ext>
            </a:extLst>
          </a:blip>
          <a:srcRect l="20538" r="12139"/>
          <a:stretch/>
        </p:blipFill>
        <p:spPr>
          <a:xfrm>
            <a:off x="1766596" y="1600201"/>
            <a:ext cx="3327918" cy="3721879"/>
          </a:xfrm>
        </p:spPr>
      </p:pic>
    </p:spTree>
    <p:extLst>
      <p:ext uri="{BB962C8B-B14F-4D97-AF65-F5344CB8AC3E}">
        <p14:creationId xmlns:p14="http://schemas.microsoft.com/office/powerpoint/2010/main" val="36114153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Reason / Revelation</a:t>
            </a:r>
          </a:p>
        </p:txBody>
      </p:sp>
      <p:sp>
        <p:nvSpPr>
          <p:cNvPr id="3" name="Content Placeholder 2"/>
          <p:cNvSpPr>
            <a:spLocks noGrp="1"/>
          </p:cNvSpPr>
          <p:nvPr>
            <p:ph sz="half" idx="1"/>
          </p:nvPr>
        </p:nvSpPr>
        <p:spPr/>
        <p:txBody>
          <a:bodyPr>
            <a:normAutofit fontScale="70000" lnSpcReduction="20000"/>
          </a:bodyPr>
          <a:lstStyle/>
          <a:p>
            <a:pPr marL="0" indent="0">
              <a:buNone/>
            </a:pPr>
            <a:r>
              <a:rPr lang="en-GB" b="1" dirty="0" err="1">
                <a:latin typeface="Calibri Light" panose="020F0302020204030204" pitchFamily="34" charset="0"/>
                <a:cs typeface="Calibri Light" panose="020F0302020204030204" pitchFamily="34" charset="0"/>
              </a:rPr>
              <a:t>Mu’tazilism</a:t>
            </a:r>
            <a:endParaRPr lang="en-GB" b="1" dirty="0">
              <a:latin typeface="Calibri Light" panose="020F0302020204030204" pitchFamily="34" charset="0"/>
              <a:cs typeface="Calibri Light" panose="020F0302020204030204" pitchFamily="34" charset="0"/>
            </a:endParaRPr>
          </a:p>
          <a:p>
            <a:pPr marL="0" indent="0">
              <a:buNone/>
            </a:pPr>
            <a:endParaRPr lang="en-GB" b="1" dirty="0">
              <a:latin typeface="Calibri Light" panose="020F0302020204030204" pitchFamily="34" charset="0"/>
              <a:cs typeface="Calibri Light" panose="020F0302020204030204" pitchFamily="34" charset="0"/>
            </a:endParaRPr>
          </a:p>
          <a:p>
            <a:r>
              <a:rPr lang="en-GB" dirty="0" err="1">
                <a:latin typeface="Calibri Light" panose="020F0302020204030204" pitchFamily="34" charset="0"/>
                <a:cs typeface="Calibri Light" panose="020F0302020204030204" pitchFamily="34" charset="0"/>
              </a:rPr>
              <a:t>Mu’tazila</a:t>
            </a:r>
            <a:r>
              <a:rPr lang="en-GB" dirty="0">
                <a:latin typeface="Calibri Light" panose="020F0302020204030204" pitchFamily="34" charset="0"/>
                <a:cs typeface="Calibri Light" panose="020F0302020204030204" pitchFamily="34" charset="0"/>
              </a:rPr>
              <a:t> believed that humanity was capable of reasoning from the world around them</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This reasoning was an obligation on all humans, and was their moral responsibility</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Reason is able to determine the existence of God, his attributes (goodness </a:t>
            </a:r>
            <a:r>
              <a:rPr lang="en-GB" dirty="0" err="1">
                <a:latin typeface="Calibri Light" panose="020F0302020204030204" pitchFamily="34" charset="0"/>
                <a:cs typeface="Calibri Light" panose="020F0302020204030204" pitchFamily="34" charset="0"/>
              </a:rPr>
              <a:t>etc</a:t>
            </a:r>
            <a:r>
              <a:rPr lang="en-GB" dirty="0">
                <a:latin typeface="Calibri Light" panose="020F0302020204030204" pitchFamily="34" charset="0"/>
                <a:cs typeface="Calibri Light" panose="020F0302020204030204" pitchFamily="34" charset="0"/>
              </a:rPr>
              <a:t>), the divine nature of the Qur’an and the basics of morality.</a:t>
            </a:r>
          </a:p>
        </p:txBody>
      </p:sp>
      <p:sp>
        <p:nvSpPr>
          <p:cNvPr id="4" name="Content Placeholder 3"/>
          <p:cNvSpPr>
            <a:spLocks noGrp="1"/>
          </p:cNvSpPr>
          <p:nvPr>
            <p:ph sz="half" idx="2"/>
          </p:nvPr>
        </p:nvSpPr>
        <p:spPr>
          <a:xfrm>
            <a:off x="6197600" y="1600202"/>
            <a:ext cx="5384800" cy="3932852"/>
          </a:xfrm>
        </p:spPr>
        <p:txBody>
          <a:bodyPr>
            <a:normAutofit fontScale="70000" lnSpcReduction="20000"/>
          </a:bodyPr>
          <a:lstStyle/>
          <a:p>
            <a:pPr marL="0" indent="0">
              <a:buNone/>
            </a:pPr>
            <a:r>
              <a:rPr lang="en-GB" b="1" dirty="0" err="1">
                <a:latin typeface="Calibri Light" panose="020F0302020204030204" pitchFamily="34" charset="0"/>
                <a:cs typeface="Calibri Light" panose="020F0302020204030204" pitchFamily="34" charset="0"/>
              </a:rPr>
              <a:t>Ash’arism</a:t>
            </a:r>
            <a:endParaRPr lang="en-GB" b="1" dirty="0">
              <a:latin typeface="Calibri Light" panose="020F0302020204030204" pitchFamily="34" charset="0"/>
              <a:cs typeface="Calibri Light" panose="020F0302020204030204" pitchFamily="34" charset="0"/>
            </a:endParaRPr>
          </a:p>
          <a:p>
            <a:pPr marL="0" indent="0">
              <a:buNone/>
            </a:pPr>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In contrast, </a:t>
            </a:r>
            <a:r>
              <a:rPr lang="en-GB" dirty="0" err="1">
                <a:latin typeface="Calibri Light" panose="020F0302020204030204" pitchFamily="34" charset="0"/>
                <a:cs typeface="Calibri Light" panose="020F0302020204030204" pitchFamily="34" charset="0"/>
              </a:rPr>
              <a:t>Ash’arism</a:t>
            </a:r>
            <a:r>
              <a:rPr lang="en-GB" dirty="0">
                <a:latin typeface="Calibri Light" panose="020F0302020204030204" pitchFamily="34" charset="0"/>
                <a:cs typeface="Calibri Light" panose="020F0302020204030204" pitchFamily="34" charset="0"/>
              </a:rPr>
              <a:t> taught that knowledge of morality came solely from God, as God’s actions determine what is good and what is evil.</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Intellectual enquiry and reasoning are an obligation, as they are commanded by God, but these are limited to the correct following of God’s commands, not their interpretation.</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Human’s do not create actions – they only choose </a:t>
            </a:r>
            <a:r>
              <a:rPr lang="en-GB" dirty="0" err="1">
                <a:latin typeface="Calibri Light" panose="020F0302020204030204" pitchFamily="34" charset="0"/>
                <a:cs typeface="Calibri Light" panose="020F0302020204030204" pitchFamily="34" charset="0"/>
              </a:rPr>
              <a:t>btween</a:t>
            </a:r>
            <a:r>
              <a:rPr lang="en-GB" dirty="0">
                <a:latin typeface="Calibri Light" panose="020F0302020204030204" pitchFamily="34" charset="0"/>
                <a:cs typeface="Calibri Light" panose="020F0302020204030204" pitchFamily="34" charset="0"/>
              </a:rPr>
              <a:t> God’s options. </a:t>
            </a:r>
          </a:p>
        </p:txBody>
      </p:sp>
    </p:spTree>
    <p:extLst>
      <p:ext uri="{BB962C8B-B14F-4D97-AF65-F5344CB8AC3E}">
        <p14:creationId xmlns:p14="http://schemas.microsoft.com/office/powerpoint/2010/main" val="67925254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latin typeface="Calibri Light" panose="020F0302020204030204" pitchFamily="34" charset="0"/>
                <a:cs typeface="Calibri Light" panose="020F0302020204030204" pitchFamily="34" charset="0"/>
              </a:rPr>
              <a:t>Ash’arism</a:t>
            </a:r>
            <a:r>
              <a:rPr lang="en-GB" dirty="0">
                <a:latin typeface="Calibri Light" panose="020F0302020204030204" pitchFamily="34" charset="0"/>
                <a:cs typeface="Calibri Light" panose="020F0302020204030204" pitchFamily="34" charset="0"/>
              </a:rPr>
              <a:t> &amp; </a:t>
            </a:r>
            <a:r>
              <a:rPr lang="en-GB" dirty="0" err="1">
                <a:latin typeface="Calibri Light" panose="020F0302020204030204" pitchFamily="34" charset="0"/>
                <a:cs typeface="Calibri Light" panose="020F0302020204030204" pitchFamily="34" charset="0"/>
              </a:rPr>
              <a:t>Mu’tazilism</a:t>
            </a:r>
            <a:endParaRPr lang="en-GB" dirty="0">
              <a:latin typeface="Calibri Light" panose="020F0302020204030204" pitchFamily="34" charset="0"/>
              <a:cs typeface="Calibri Light" panose="020F0302020204030204" pitchFamily="34" charset="0"/>
            </a:endParaRPr>
          </a:p>
        </p:txBody>
      </p:sp>
      <p:pic>
        <p:nvPicPr>
          <p:cNvPr id="5" name="Content Placeholder 4"/>
          <p:cNvPicPr>
            <a:picLocks noGrp="1" noChangeAspect="1"/>
          </p:cNvPicPr>
          <p:nvPr>
            <p:ph sz="half" idx="1"/>
          </p:nvPr>
        </p:nvPicPr>
        <p:blipFill rotWithShape="1">
          <a:blip r:embed="rId2" cstate="print">
            <a:extLst>
              <a:ext uri="{28A0092B-C50C-407E-A947-70E740481C1C}">
                <a14:useLocalDpi xmlns:a14="http://schemas.microsoft.com/office/drawing/2010/main" val="0"/>
              </a:ext>
            </a:extLst>
          </a:blip>
          <a:srcRect l="17891" t="-1" r="14345" b="-465"/>
          <a:stretch/>
        </p:blipFill>
        <p:spPr>
          <a:xfrm>
            <a:off x="1919536" y="1628800"/>
            <a:ext cx="3985178" cy="3960440"/>
          </a:xfrm>
        </p:spPr>
      </p:pic>
      <p:sp>
        <p:nvSpPr>
          <p:cNvPr id="4" name="Content Placeholder 3"/>
          <p:cNvSpPr>
            <a:spLocks noGrp="1"/>
          </p:cNvSpPr>
          <p:nvPr>
            <p:ph sz="half" idx="2"/>
          </p:nvPr>
        </p:nvSpPr>
        <p:spPr>
          <a:xfrm>
            <a:off x="6197600" y="1600201"/>
            <a:ext cx="5384800" cy="3858207"/>
          </a:xfrm>
        </p:spPr>
        <p:txBody>
          <a:bodyPr>
            <a:normAutofit fontScale="70000" lnSpcReduction="20000"/>
          </a:bodyPr>
          <a:lstStyle/>
          <a:p>
            <a:r>
              <a:rPr lang="en-GB" dirty="0">
                <a:latin typeface="Calibri Light" panose="020F0302020204030204" pitchFamily="34" charset="0"/>
                <a:cs typeface="Calibri Light" panose="020F0302020204030204" pitchFamily="34" charset="0"/>
              </a:rPr>
              <a:t>Having been deployed as part of the Abbasid Revolt in 750CE, </a:t>
            </a:r>
            <a:r>
              <a:rPr lang="en-GB" dirty="0" err="1">
                <a:latin typeface="Calibri Light" panose="020F0302020204030204" pitchFamily="34" charset="0"/>
                <a:cs typeface="Calibri Light" panose="020F0302020204030204" pitchFamily="34" charset="0"/>
              </a:rPr>
              <a:t>Mu’tazilism</a:t>
            </a:r>
            <a:r>
              <a:rPr lang="en-GB" dirty="0">
                <a:latin typeface="Calibri Light" panose="020F0302020204030204" pitchFamily="34" charset="0"/>
                <a:cs typeface="Calibri Light" panose="020F0302020204030204" pitchFamily="34" charset="0"/>
              </a:rPr>
              <a:t> enjoys a strong intellectual following for around 100 years, before being suppressed by a later Caliph</a:t>
            </a:r>
          </a:p>
          <a:p>
            <a:endParaRPr lang="en-GB" dirty="0">
              <a:latin typeface="Calibri Light" panose="020F0302020204030204" pitchFamily="34" charset="0"/>
              <a:cs typeface="Calibri Light" panose="020F0302020204030204" pitchFamily="34" charset="0"/>
            </a:endParaRPr>
          </a:p>
          <a:p>
            <a:r>
              <a:rPr lang="en-GB" dirty="0" err="1">
                <a:latin typeface="Calibri Light" panose="020F0302020204030204" pitchFamily="34" charset="0"/>
                <a:cs typeface="Calibri Light" panose="020F0302020204030204" pitchFamily="34" charset="0"/>
              </a:rPr>
              <a:t>Ash’arism</a:t>
            </a:r>
            <a:r>
              <a:rPr lang="en-GB" dirty="0">
                <a:latin typeface="Calibri Light" panose="020F0302020204030204" pitchFamily="34" charset="0"/>
                <a:cs typeface="Calibri Light" panose="020F0302020204030204" pitchFamily="34" charset="0"/>
              </a:rPr>
              <a:t> becomes the default theological standpoint of Islamic history, becoming orthodoxy</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Around 1900-&gt; we see a gradual opening up to forms of </a:t>
            </a:r>
            <a:r>
              <a:rPr lang="en-GB" dirty="0" err="1">
                <a:latin typeface="Calibri Light" panose="020F0302020204030204" pitchFamily="34" charset="0"/>
                <a:cs typeface="Calibri Light" panose="020F0302020204030204" pitchFamily="34" charset="0"/>
              </a:rPr>
              <a:t>Mu’tazilism</a:t>
            </a:r>
            <a:r>
              <a:rPr lang="en-GB" dirty="0">
                <a:latin typeface="Calibri Light" panose="020F0302020204030204" pitchFamily="34" charset="0"/>
                <a:cs typeface="Calibri Light" panose="020F0302020204030204" pitchFamily="34" charset="0"/>
              </a:rPr>
              <a:t> as a reaction to Western thinking and colonialism, from tinkers like </a:t>
            </a:r>
            <a:r>
              <a:rPr lang="en-GB" dirty="0" err="1">
                <a:latin typeface="Calibri Light" panose="020F0302020204030204" pitchFamily="34" charset="0"/>
                <a:cs typeface="Calibri Light" panose="020F0302020204030204" pitchFamily="34" charset="0"/>
              </a:rPr>
              <a:t>Abduh</a:t>
            </a:r>
            <a:r>
              <a:rPr lang="en-GB" dirty="0">
                <a:latin typeface="Calibri Light" panose="020F0302020204030204" pitchFamily="34" charset="0"/>
                <a:cs typeface="Calibri Light" panose="020F0302020204030204" pitchFamily="34" charset="0"/>
              </a:rPr>
              <a:t>, </a:t>
            </a:r>
            <a:r>
              <a:rPr lang="en-GB" dirty="0" err="1">
                <a:latin typeface="Calibri Light" panose="020F0302020204030204" pitchFamily="34" charset="0"/>
                <a:cs typeface="Calibri Light" panose="020F0302020204030204" pitchFamily="34" charset="0"/>
              </a:rPr>
              <a:t>Fazlur</a:t>
            </a:r>
            <a:r>
              <a:rPr lang="en-GB" dirty="0">
                <a:latin typeface="Calibri Light" panose="020F0302020204030204" pitchFamily="34" charset="0"/>
                <a:cs typeface="Calibri Light" panose="020F0302020204030204" pitchFamily="34" charset="0"/>
              </a:rPr>
              <a:t> Rahman, and Nasr Abu </a:t>
            </a:r>
            <a:r>
              <a:rPr lang="en-GB" dirty="0" err="1">
                <a:latin typeface="Calibri Light" panose="020F0302020204030204" pitchFamily="34" charset="0"/>
                <a:cs typeface="Calibri Light" panose="020F0302020204030204" pitchFamily="34" charset="0"/>
              </a:rPr>
              <a:t>Zayd</a:t>
            </a:r>
            <a:r>
              <a:rPr lang="en-GB" dirty="0">
                <a:latin typeface="Calibri Light" panose="020F0302020204030204" pitchFamily="34" charset="0"/>
                <a:cs typeface="Calibri Light" panose="020F0302020204030204" pitchFamily="34" charset="0"/>
              </a:rPr>
              <a:t>.</a:t>
            </a:r>
          </a:p>
        </p:txBody>
      </p:sp>
    </p:spTree>
    <p:extLst>
      <p:ext uri="{BB962C8B-B14F-4D97-AF65-F5344CB8AC3E}">
        <p14:creationId xmlns:p14="http://schemas.microsoft.com/office/powerpoint/2010/main" val="26474147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Key terms</a:t>
            </a:r>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1310409" y="1600201"/>
            <a:ext cx="2739076" cy="4026740"/>
          </a:xfrm>
        </p:spPr>
      </p:pic>
      <p:sp>
        <p:nvSpPr>
          <p:cNvPr id="4" name="Content Placeholder 3"/>
          <p:cNvSpPr>
            <a:spLocks noGrp="1"/>
          </p:cNvSpPr>
          <p:nvPr>
            <p:ph sz="half" idx="2"/>
          </p:nvPr>
        </p:nvSpPr>
        <p:spPr>
          <a:xfrm>
            <a:off x="5861698" y="1273630"/>
            <a:ext cx="5384800" cy="4525963"/>
          </a:xfrm>
        </p:spPr>
        <p:txBody>
          <a:bodyPr>
            <a:normAutofit lnSpcReduction="10000"/>
          </a:bodyPr>
          <a:lstStyle/>
          <a:p>
            <a:r>
              <a:rPr lang="en-GB" dirty="0" err="1">
                <a:latin typeface="Calibri Light" panose="020F0302020204030204" pitchFamily="34" charset="0"/>
                <a:cs typeface="Calibri Light" panose="020F0302020204030204" pitchFamily="34" charset="0"/>
              </a:rPr>
              <a:t>Mu’tazila</a:t>
            </a:r>
            <a:r>
              <a:rPr lang="en-GB" dirty="0">
                <a:latin typeface="Calibri Light" panose="020F0302020204030204" pitchFamily="34" charset="0"/>
                <a:cs typeface="Calibri Light" panose="020F0302020204030204" pitchFamily="34" charset="0"/>
              </a:rPr>
              <a:t> (withdrawers)</a:t>
            </a:r>
          </a:p>
          <a:p>
            <a:pPr lvl="1"/>
            <a:r>
              <a:rPr lang="en-GB" dirty="0">
                <a:latin typeface="Calibri Light" panose="020F0302020204030204" pitchFamily="34" charset="0"/>
                <a:cs typeface="Calibri Light" panose="020F0302020204030204" pitchFamily="34" charset="0"/>
              </a:rPr>
              <a:t>Focus on the validity of reason</a:t>
            </a:r>
          </a:p>
          <a:p>
            <a:pPr lvl="1"/>
            <a:r>
              <a:rPr lang="en-GB" dirty="0">
                <a:latin typeface="Calibri Light" panose="020F0302020204030204" pitchFamily="34" charset="0"/>
                <a:cs typeface="Calibri Light" panose="020F0302020204030204" pitchFamily="34" charset="0"/>
              </a:rPr>
              <a:t>Believe in the objective nature of good / evil  </a:t>
            </a:r>
          </a:p>
          <a:p>
            <a:pPr lvl="1"/>
            <a:endParaRPr lang="en-GB" dirty="0">
              <a:latin typeface="Calibri Light" panose="020F0302020204030204" pitchFamily="34" charset="0"/>
              <a:cs typeface="Calibri Light" panose="020F0302020204030204" pitchFamily="34" charset="0"/>
            </a:endParaRPr>
          </a:p>
          <a:p>
            <a:r>
              <a:rPr lang="en-GB" dirty="0" err="1">
                <a:latin typeface="Calibri Light" panose="020F0302020204030204" pitchFamily="34" charset="0"/>
                <a:cs typeface="Calibri Light" panose="020F0302020204030204" pitchFamily="34" charset="0"/>
              </a:rPr>
              <a:t>Ash’ari</a:t>
            </a:r>
            <a:r>
              <a:rPr lang="en-GB" dirty="0">
                <a:latin typeface="Calibri Light" panose="020F0302020204030204" pitchFamily="34" charset="0"/>
                <a:cs typeface="Calibri Light" panose="020F0302020204030204" pitchFamily="34" charset="0"/>
              </a:rPr>
              <a:t> (named after Abu al-Hasan al-</a:t>
            </a:r>
            <a:r>
              <a:rPr lang="en-GB" dirty="0" err="1">
                <a:latin typeface="Calibri Light" panose="020F0302020204030204" pitchFamily="34" charset="0"/>
                <a:cs typeface="Calibri Light" panose="020F0302020204030204" pitchFamily="34" charset="0"/>
              </a:rPr>
              <a:t>Ash’ari</a:t>
            </a:r>
            <a:r>
              <a:rPr lang="en-GB" dirty="0">
                <a:latin typeface="Calibri Light" panose="020F0302020204030204" pitchFamily="34" charset="0"/>
                <a:cs typeface="Calibri Light" panose="020F0302020204030204" pitchFamily="34" charset="0"/>
              </a:rPr>
              <a:t>)</a:t>
            </a:r>
          </a:p>
          <a:p>
            <a:pPr lvl="1"/>
            <a:r>
              <a:rPr lang="en-GB" dirty="0">
                <a:latin typeface="Calibri Light" panose="020F0302020204030204" pitchFamily="34" charset="0"/>
                <a:cs typeface="Calibri Light" panose="020F0302020204030204" pitchFamily="34" charset="0"/>
              </a:rPr>
              <a:t>Focus on the certainty offered by revelation</a:t>
            </a:r>
          </a:p>
          <a:p>
            <a:pPr lvl="1"/>
            <a:r>
              <a:rPr lang="en-GB" dirty="0">
                <a:latin typeface="Calibri Light" panose="020F0302020204030204" pitchFamily="34" charset="0"/>
                <a:cs typeface="Calibri Light" panose="020F0302020204030204" pitchFamily="34" charset="0"/>
              </a:rPr>
              <a:t>Good / Evil comes from God’s command</a:t>
            </a:r>
          </a:p>
          <a:p>
            <a:pPr lvl="1"/>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858770330"/>
      </p:ext>
    </p:extLst>
  </p:cSld>
  <p:clrMapOvr>
    <a:masterClrMapping/>
  </p:clrMapOvr>
</p:sld>
</file>

<file path=ppt/theme/theme1.xml><?xml version="1.0" encoding="utf-8"?>
<a:theme xmlns:a="http://schemas.openxmlformats.org/drawingml/2006/main" name="Lampeter">
  <a:themeElements>
    <a:clrScheme name="Lampeter">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Lampeter">
      <a:majorFont>
        <a:latin typeface="Calibri"/>
        <a:ea typeface="Calibri"/>
        <a:cs typeface="Calibri"/>
      </a:majorFont>
      <a:minorFont>
        <a:latin typeface="Helvetica"/>
        <a:ea typeface="Helvetica"/>
        <a:cs typeface="Helvetica"/>
      </a:minorFont>
    </a:fontScheme>
    <a:fmtScheme name="Lampete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Lampeter">
  <a:themeElements>
    <a:clrScheme name="Lampeter">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Lampeter">
      <a:majorFont>
        <a:latin typeface="Calibri"/>
        <a:ea typeface="Calibri"/>
        <a:cs typeface="Calibri"/>
      </a:majorFont>
      <a:minorFont>
        <a:latin typeface="Helvetica"/>
        <a:ea typeface="Helvetica"/>
        <a:cs typeface="Helvetica"/>
      </a:minorFont>
    </a:fontScheme>
    <a:fmtScheme name="Lampete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0</TotalTime>
  <Words>2319</Words>
  <Application>Microsoft Office PowerPoint</Application>
  <PresentationFormat>Widescreen</PresentationFormat>
  <Paragraphs>196</Paragraphs>
  <Slides>35</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Arial</vt:lpstr>
      <vt:lpstr>Calibri</vt:lpstr>
      <vt:lpstr>Calibri Light</vt:lpstr>
      <vt:lpstr>Georgia</vt:lpstr>
      <vt:lpstr>Lampeter</vt:lpstr>
      <vt:lpstr>Cross Cultural Ethics: Christian and Islamic Approaches</vt:lpstr>
      <vt:lpstr>Introduction </vt:lpstr>
      <vt:lpstr>Law, Revelation, and Reason</vt:lpstr>
      <vt:lpstr>Why Law?</vt:lpstr>
      <vt:lpstr>Why Law?</vt:lpstr>
      <vt:lpstr>Why Law?</vt:lpstr>
      <vt:lpstr>Why Law?</vt:lpstr>
      <vt:lpstr>Why Law?</vt:lpstr>
      <vt:lpstr>Why Law?</vt:lpstr>
      <vt:lpstr>Why Law?</vt:lpstr>
      <vt:lpstr>Shari’ah and Fiqh</vt:lpstr>
      <vt:lpstr>Shari’ah and Fiqh</vt:lpstr>
      <vt:lpstr>Shari’ah and Fiqh</vt:lpstr>
      <vt:lpstr>Shari’ah and Fiqh</vt:lpstr>
      <vt:lpstr>Akhlaq - Ethics</vt:lpstr>
      <vt:lpstr>Akhlaq - Ethics</vt:lpstr>
      <vt:lpstr>Akhlaq - Ethics</vt:lpstr>
      <vt:lpstr>Akhlaq - Ethics</vt:lpstr>
      <vt:lpstr>Akhlaq - Ethics</vt:lpstr>
      <vt:lpstr>Akhlaq - Ethics</vt:lpstr>
      <vt:lpstr>Ash’ari and Mu’tazila: Revelationism and Rationalism in  8-10th century Islam</vt:lpstr>
      <vt:lpstr>Timeline</vt:lpstr>
      <vt:lpstr>PowerPoint Presentation</vt:lpstr>
      <vt:lpstr>Ash’arism &amp; Mu’tazilism</vt:lpstr>
      <vt:lpstr>How do we know what is good and what is evil?</vt:lpstr>
      <vt:lpstr>How do we know what is good and what is evil?</vt:lpstr>
      <vt:lpstr>Abbasid Revolt – 750-1258CE</vt:lpstr>
      <vt:lpstr>Abbasid Revolt -&gt; Abbasid Caliphate</vt:lpstr>
      <vt:lpstr>1001 Nights</vt:lpstr>
      <vt:lpstr>Ash’arism &amp; Mu’tazilism</vt:lpstr>
      <vt:lpstr>Ash’arism &amp; Mu’tazilism</vt:lpstr>
      <vt:lpstr>Reason / Revelation</vt:lpstr>
      <vt:lpstr>Reason / Revelation</vt:lpstr>
      <vt:lpstr>Ash’arism &amp; Mu’tazilism</vt:lpstr>
      <vt:lpstr>Key terms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HPRS7019 The Study of Theology</dc:title>
  <cp:lastModifiedBy>Angus Slater</cp:lastModifiedBy>
  <cp:revision>103</cp:revision>
  <dcterms:modified xsi:type="dcterms:W3CDTF">2023-01-21T13:59:49Z</dcterms:modified>
</cp:coreProperties>
</file>