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3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 id="2147483672" r:id="rId2"/>
    <p:sldMasterId id="2147483648" r:id="rId3"/>
    <p:sldMasterId id="2147483696" r:id="rId4"/>
    <p:sldMasterId id="2147483660" r:id="rId5"/>
  </p:sldMasterIdLst>
  <p:notesMasterIdLst>
    <p:notesMasterId r:id="rId59"/>
  </p:notesMasterIdLst>
  <p:sldIdLst>
    <p:sldId id="256" r:id="rId6"/>
    <p:sldId id="280" r:id="rId7"/>
    <p:sldId id="294" r:id="rId8"/>
    <p:sldId id="267" r:id="rId9"/>
    <p:sldId id="268" r:id="rId10"/>
    <p:sldId id="272" r:id="rId11"/>
    <p:sldId id="297" r:id="rId12"/>
    <p:sldId id="261" r:id="rId13"/>
    <p:sldId id="281" r:id="rId14"/>
    <p:sldId id="282" r:id="rId15"/>
    <p:sldId id="257" r:id="rId16"/>
    <p:sldId id="271" r:id="rId17"/>
    <p:sldId id="270" r:id="rId18"/>
    <p:sldId id="274" r:id="rId19"/>
    <p:sldId id="296" r:id="rId20"/>
    <p:sldId id="295" r:id="rId21"/>
    <p:sldId id="275" r:id="rId22"/>
    <p:sldId id="276" r:id="rId23"/>
    <p:sldId id="283" r:id="rId24"/>
    <p:sldId id="265" r:id="rId25"/>
    <p:sldId id="266" r:id="rId26"/>
    <p:sldId id="298" r:id="rId27"/>
    <p:sldId id="273" r:id="rId28"/>
    <p:sldId id="262" r:id="rId29"/>
    <p:sldId id="264" r:id="rId30"/>
    <p:sldId id="299" r:id="rId31"/>
    <p:sldId id="286" r:id="rId32"/>
    <p:sldId id="305" r:id="rId33"/>
    <p:sldId id="291" r:id="rId34"/>
    <p:sldId id="303" r:id="rId35"/>
    <p:sldId id="302" r:id="rId36"/>
    <p:sldId id="301" r:id="rId37"/>
    <p:sldId id="300" r:id="rId38"/>
    <p:sldId id="304" r:id="rId39"/>
    <p:sldId id="307" r:id="rId40"/>
    <p:sldId id="306" r:id="rId41"/>
    <p:sldId id="308" r:id="rId42"/>
    <p:sldId id="333" r:id="rId43"/>
    <p:sldId id="332" r:id="rId44"/>
    <p:sldId id="329" r:id="rId45"/>
    <p:sldId id="289" r:id="rId46"/>
    <p:sldId id="312" r:id="rId47"/>
    <p:sldId id="311" r:id="rId48"/>
    <p:sldId id="313" r:id="rId49"/>
    <p:sldId id="263" r:id="rId50"/>
    <p:sldId id="319" r:id="rId51"/>
    <p:sldId id="322" r:id="rId52"/>
    <p:sldId id="320" r:id="rId53"/>
    <p:sldId id="323" r:id="rId54"/>
    <p:sldId id="321" r:id="rId55"/>
    <p:sldId id="328" r:id="rId56"/>
    <p:sldId id="335" r:id="rId57"/>
    <p:sldId id="314" r:id="rId5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6ED369-2B8F-1B44-7CFD-4F0DF9C11331}" v="61" dt="2022-12-07T20:05:13.474"/>
    <p1510:client id="{5752FC0B-85B1-1B70-D648-71BBDF24F34C}" v="32" dt="2022-12-04T09:45:28.158"/>
    <p1510:client id="{5B6F4DCB-55CE-F2D9-B759-8F3865432CCF}" v="400" dt="2022-12-04T09:35:07.530"/>
    <p1510:client id="{5D23B307-6F23-FE9F-0F2E-D72770D20712}" v="1" dt="2022-12-07T17:10:10.343"/>
    <p1510:client id="{5F707951-2368-CA21-786E-E4E23FC42876}" v="212" dt="2022-12-02T14:42:51.949"/>
    <p1510:client id="{BE6AE495-D1A9-703B-8872-CBAA28A63E38}" v="21" dt="2022-12-01T15:45:41.294"/>
    <p1510:client id="{CB57B120-DFA9-A2F4-A931-0F6852FED9F0}" v="111" dt="2022-12-02T15:17:24.846"/>
    <p1510:client id="{EAB751D1-A26A-6AB4-9C57-4137642557C5}" v="57" dt="2022-12-03T22:34:13.605"/>
    <p1510:client id="{EBF3F3ED-35C3-368C-FB6E-44D165DEF0B5}" v="21" dt="2022-12-03T22:52:29.698"/>
    <p1510:client id="{FDFF769A-8C7D-4B7B-862B-DDC0F9B027EE}" v="155" dt="2022-12-08T10:22:29.1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1837" autoAdjust="0"/>
  </p:normalViewPr>
  <p:slideViewPr>
    <p:cSldViewPr snapToGrid="0">
      <p:cViewPr varScale="1">
        <p:scale>
          <a:sx n="66" d="100"/>
          <a:sy n="66" d="100"/>
        </p:scale>
        <p:origin x="876"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63" Type="http://schemas.openxmlformats.org/officeDocument/2006/relationships/tableStyles" Target="tableStyles.xml"/><Relationship Id="rId7" Type="http://schemas.openxmlformats.org/officeDocument/2006/relationships/slide" Target="slides/slide2.xml"/><Relationship Id="rId2" Type="http://schemas.openxmlformats.org/officeDocument/2006/relationships/slideMaster" Target="slideMasters/slideMaster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61"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presProps" Target="presProps.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microsoft.com/office/2015/10/relationships/revisionInfo" Target="revisionInfo.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slideMaster" Target="slideMasters/slideMaster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notesMaster" Target="notesMasters/notesMaster1.xml"/></Relationships>
</file>

<file path=ppt/diagrams/_rels/data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image" Target="../media/image23.png"/></Relationships>
</file>

<file path=ppt/diagrams/_rels/data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image" Target="../media/image25.png"/></Relationships>
</file>

<file path=ppt/diagrams/_rels/data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image" Target="../media/image27.png"/></Relationships>
</file>

<file path=ppt/diagrams/_rels/data8.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image" Target="../media/image29.png"/></Relationships>
</file>

<file path=ppt/diagrams/_rels/data10.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png"/><Relationship Id="rId1" Type="http://schemas.openxmlformats.org/officeDocument/2006/relationships/image" Target="../media/image34.png"/></Relationships>
</file>

<file path=ppt/diagrams/_rels/drawing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image" Target="../media/image23.png"/></Relationships>
</file>

<file path=ppt/diagrams/_rels/drawing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image" Target="../media/image25.png"/></Relationships>
</file>

<file path=ppt/diagrams/_rels/drawing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image" Target="../media/image27.png"/></Relationships>
</file>

<file path=ppt/diagrams/_rels/drawing8.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image" Target="../media/image29.png"/></Relationships>
</file>

<file path=ppt/diagrams/_rels/drawing10.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png"/><Relationship Id="rId1" Type="http://schemas.openxmlformats.org/officeDocument/2006/relationships/image" Target="../media/image34.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95B7BFC-E760-4AA6-8164-A8AF2C971960}"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91308230-139E-4D71-91A6-33F592F1AC5A}">
      <dgm:prSet/>
      <dgm:spPr/>
      <dgm:t>
        <a:bodyPr/>
        <a:lstStyle/>
        <a:p>
          <a:r>
            <a:rPr lang="en-GB" dirty="0"/>
            <a:t>Mid 1800’s theorist development of why people become victims</a:t>
          </a:r>
          <a:endParaRPr lang="en-US" dirty="0"/>
        </a:p>
      </dgm:t>
    </dgm:pt>
    <dgm:pt modelId="{C9F6942E-7BE1-4643-999B-BE65507A001A}" type="parTrans" cxnId="{BD3DEFD5-3179-4FA0-8522-71B210C30967}">
      <dgm:prSet/>
      <dgm:spPr/>
      <dgm:t>
        <a:bodyPr/>
        <a:lstStyle/>
        <a:p>
          <a:endParaRPr lang="en-US"/>
        </a:p>
      </dgm:t>
    </dgm:pt>
    <dgm:pt modelId="{C1E87AC7-1CD8-4464-BDF0-0F32A2436549}" type="sibTrans" cxnId="{BD3DEFD5-3179-4FA0-8522-71B210C30967}">
      <dgm:prSet/>
      <dgm:spPr/>
      <dgm:t>
        <a:bodyPr/>
        <a:lstStyle/>
        <a:p>
          <a:endParaRPr lang="en-US"/>
        </a:p>
      </dgm:t>
    </dgm:pt>
    <dgm:pt modelId="{6B72CA33-E010-43D4-B9C4-1CF74DFA5941}">
      <dgm:prSet phldr="0"/>
      <dgm:spPr/>
      <dgm:t>
        <a:bodyPr/>
        <a:lstStyle/>
        <a:p>
          <a:pPr algn="l"/>
          <a:r>
            <a:rPr lang="en-GB" dirty="0"/>
            <a:t>By the Twentieth Century victims were the ‘forgotten element’ in the Criminal Justice Process.</a:t>
          </a:r>
        </a:p>
      </dgm:t>
    </dgm:pt>
    <dgm:pt modelId="{46F1789D-9B15-4681-BC13-B06E60219A96}" type="parTrans" cxnId="{4BC5D297-F2E0-41A9-8FCF-F9940FAEBE6C}">
      <dgm:prSet/>
      <dgm:spPr/>
      <dgm:t>
        <a:bodyPr/>
        <a:lstStyle/>
        <a:p>
          <a:endParaRPr lang="en-GB"/>
        </a:p>
      </dgm:t>
    </dgm:pt>
    <dgm:pt modelId="{AAC60A41-79A4-48B8-B442-4DD5614C7820}" type="sibTrans" cxnId="{4BC5D297-F2E0-41A9-8FCF-F9940FAEBE6C}">
      <dgm:prSet/>
      <dgm:spPr/>
      <dgm:t>
        <a:bodyPr/>
        <a:lstStyle/>
        <a:p>
          <a:endParaRPr lang="en-GB"/>
        </a:p>
      </dgm:t>
    </dgm:pt>
    <dgm:pt modelId="{861CECC3-F681-440F-8A26-6D58CE41D247}">
      <dgm:prSet phldr="0"/>
      <dgm:spPr/>
      <dgm:t>
        <a:bodyPr/>
        <a:lstStyle/>
        <a:p>
          <a:pPr algn="l" rtl="0"/>
          <a:r>
            <a:rPr lang="en-GB" dirty="0"/>
            <a:t>Started a ‘Victim </a:t>
          </a:r>
          <a:r>
            <a:rPr lang="en-GB" dirty="0">
              <a:latin typeface="Calibri Light" panose="020F0302020204030204"/>
            </a:rPr>
            <a:t>Movement’ This</a:t>
          </a:r>
          <a:r>
            <a:rPr lang="en-GB" dirty="0"/>
            <a:t> drew attention to the problems victims faced within the criminal justice system.</a:t>
          </a:r>
          <a:r>
            <a:rPr lang="en-GB" dirty="0">
              <a:latin typeface="Calibri Light" panose="020F0302020204030204"/>
            </a:rPr>
            <a:t> 1940's victims voice</a:t>
          </a:r>
          <a:endParaRPr lang="en-GB" dirty="0"/>
        </a:p>
      </dgm:t>
    </dgm:pt>
    <dgm:pt modelId="{8256899B-1000-4BDB-932D-3A836FE29036}" type="parTrans" cxnId="{159B0D43-F441-48B8-855E-BEE8BEC901C9}">
      <dgm:prSet/>
      <dgm:spPr/>
      <dgm:t>
        <a:bodyPr/>
        <a:lstStyle/>
        <a:p>
          <a:endParaRPr lang="en-GB"/>
        </a:p>
      </dgm:t>
    </dgm:pt>
    <dgm:pt modelId="{1AABFE6D-43C2-425F-A712-B3DA5F3A5DA2}" type="sibTrans" cxnId="{159B0D43-F441-48B8-855E-BEE8BEC901C9}">
      <dgm:prSet/>
      <dgm:spPr/>
      <dgm:t>
        <a:bodyPr/>
        <a:lstStyle/>
        <a:p>
          <a:endParaRPr lang="en-GB"/>
        </a:p>
      </dgm:t>
    </dgm:pt>
    <dgm:pt modelId="{8AC65B21-FCF2-404F-817D-84A6D74D3345}">
      <dgm:prSet phldr="0"/>
      <dgm:spPr/>
      <dgm:t>
        <a:bodyPr/>
        <a:lstStyle/>
        <a:p>
          <a:pPr algn="l" rtl="0"/>
          <a:r>
            <a:rPr lang="en-GB" dirty="0"/>
            <a:t>Nineteenth Century and before Professional Police Forces the victim initiated criminal prosecutions. </a:t>
          </a:r>
          <a:endParaRPr lang="en-US" dirty="0">
            <a:latin typeface="Calibri Light" panose="020F0302020204030204"/>
          </a:endParaRPr>
        </a:p>
      </dgm:t>
    </dgm:pt>
    <dgm:pt modelId="{EFBA9288-82F8-46B8-90B1-8AC275A85136}" type="parTrans" cxnId="{20789ED9-4A25-47F4-B18A-3BF3CCD4924F}">
      <dgm:prSet/>
      <dgm:spPr/>
      <dgm:t>
        <a:bodyPr/>
        <a:lstStyle/>
        <a:p>
          <a:endParaRPr lang="en-GB"/>
        </a:p>
      </dgm:t>
    </dgm:pt>
    <dgm:pt modelId="{45C2EF64-3F67-41A5-BB80-3AB30F5D8514}" type="sibTrans" cxnId="{20789ED9-4A25-47F4-B18A-3BF3CCD4924F}">
      <dgm:prSet/>
      <dgm:spPr/>
      <dgm:t>
        <a:bodyPr/>
        <a:lstStyle/>
        <a:p>
          <a:endParaRPr lang="en-GB"/>
        </a:p>
      </dgm:t>
    </dgm:pt>
    <dgm:pt modelId="{3C79FA8C-2584-4D95-ADCE-DF7A0E0A4035}" type="pres">
      <dgm:prSet presAssocID="{595B7BFC-E760-4AA6-8164-A8AF2C971960}" presName="hierChild1" presStyleCnt="0">
        <dgm:presLayoutVars>
          <dgm:chPref val="1"/>
          <dgm:dir/>
          <dgm:animOne val="branch"/>
          <dgm:animLvl val="lvl"/>
          <dgm:resizeHandles/>
        </dgm:presLayoutVars>
      </dgm:prSet>
      <dgm:spPr/>
    </dgm:pt>
    <dgm:pt modelId="{3A28B0AD-D20D-468E-8649-8377B64B5B10}" type="pres">
      <dgm:prSet presAssocID="{91308230-139E-4D71-91A6-33F592F1AC5A}" presName="hierRoot1" presStyleCnt="0"/>
      <dgm:spPr/>
    </dgm:pt>
    <dgm:pt modelId="{ACD04DE8-6720-44D1-B248-BC8CDF22A357}" type="pres">
      <dgm:prSet presAssocID="{91308230-139E-4D71-91A6-33F592F1AC5A}" presName="composite" presStyleCnt="0"/>
      <dgm:spPr/>
    </dgm:pt>
    <dgm:pt modelId="{E628133C-5FAC-4D50-900F-DEB6C642A892}" type="pres">
      <dgm:prSet presAssocID="{91308230-139E-4D71-91A6-33F592F1AC5A}" presName="background" presStyleLbl="node0" presStyleIdx="0" presStyleCnt="4"/>
      <dgm:spPr/>
    </dgm:pt>
    <dgm:pt modelId="{994AE38E-DA02-47DD-9B96-0F02ABD63885}" type="pres">
      <dgm:prSet presAssocID="{91308230-139E-4D71-91A6-33F592F1AC5A}" presName="text" presStyleLbl="fgAcc0" presStyleIdx="0" presStyleCnt="4" custScaleY="204345">
        <dgm:presLayoutVars>
          <dgm:chPref val="3"/>
        </dgm:presLayoutVars>
      </dgm:prSet>
      <dgm:spPr/>
    </dgm:pt>
    <dgm:pt modelId="{D8AF83E9-12C0-4C2E-A3D0-F3AE03A8BDE2}" type="pres">
      <dgm:prSet presAssocID="{91308230-139E-4D71-91A6-33F592F1AC5A}" presName="hierChild2" presStyleCnt="0"/>
      <dgm:spPr/>
    </dgm:pt>
    <dgm:pt modelId="{362E981A-7AA5-42B5-AD89-496EFDA84D91}" type="pres">
      <dgm:prSet presAssocID="{8AC65B21-FCF2-404F-817D-84A6D74D3345}" presName="hierRoot1" presStyleCnt="0"/>
      <dgm:spPr/>
    </dgm:pt>
    <dgm:pt modelId="{7F9BBA13-60D2-4A15-99EB-77FE2C61CE09}" type="pres">
      <dgm:prSet presAssocID="{8AC65B21-FCF2-404F-817D-84A6D74D3345}" presName="composite" presStyleCnt="0"/>
      <dgm:spPr/>
    </dgm:pt>
    <dgm:pt modelId="{E67C6400-1C26-43D6-B175-A6C6CFCBD8D9}" type="pres">
      <dgm:prSet presAssocID="{8AC65B21-FCF2-404F-817D-84A6D74D3345}" presName="background" presStyleLbl="node0" presStyleIdx="1" presStyleCnt="4"/>
      <dgm:spPr/>
    </dgm:pt>
    <dgm:pt modelId="{B89AB4A4-CC20-4D01-B995-5FBA087027D9}" type="pres">
      <dgm:prSet presAssocID="{8AC65B21-FCF2-404F-817D-84A6D74D3345}" presName="text" presStyleLbl="fgAcc0" presStyleIdx="1" presStyleCnt="4" custScaleY="205839">
        <dgm:presLayoutVars>
          <dgm:chPref val="3"/>
        </dgm:presLayoutVars>
      </dgm:prSet>
      <dgm:spPr/>
    </dgm:pt>
    <dgm:pt modelId="{52B7CFDE-4E0D-4A40-A575-D18B0302FB83}" type="pres">
      <dgm:prSet presAssocID="{8AC65B21-FCF2-404F-817D-84A6D74D3345}" presName="hierChild2" presStyleCnt="0"/>
      <dgm:spPr/>
    </dgm:pt>
    <dgm:pt modelId="{446623B9-18F7-44EE-8ACA-C665619850D5}" type="pres">
      <dgm:prSet presAssocID="{6B72CA33-E010-43D4-B9C4-1CF74DFA5941}" presName="hierRoot1" presStyleCnt="0"/>
      <dgm:spPr/>
    </dgm:pt>
    <dgm:pt modelId="{3BF9FF3F-9E7A-41AA-8DBB-84909ECF1C8A}" type="pres">
      <dgm:prSet presAssocID="{6B72CA33-E010-43D4-B9C4-1CF74DFA5941}" presName="composite" presStyleCnt="0"/>
      <dgm:spPr/>
    </dgm:pt>
    <dgm:pt modelId="{EC16855D-4A1E-4EA1-9745-4C43F1855099}" type="pres">
      <dgm:prSet presAssocID="{6B72CA33-E010-43D4-B9C4-1CF74DFA5941}" presName="background" presStyleLbl="node0" presStyleIdx="2" presStyleCnt="4"/>
      <dgm:spPr/>
    </dgm:pt>
    <dgm:pt modelId="{C057F8F2-8A00-4CC3-906F-D94EFD0A51E7}" type="pres">
      <dgm:prSet presAssocID="{6B72CA33-E010-43D4-B9C4-1CF74DFA5941}" presName="text" presStyleLbl="fgAcc0" presStyleIdx="2" presStyleCnt="4" custScaleY="200984">
        <dgm:presLayoutVars>
          <dgm:chPref val="3"/>
        </dgm:presLayoutVars>
      </dgm:prSet>
      <dgm:spPr/>
    </dgm:pt>
    <dgm:pt modelId="{549EDAFF-9190-42D1-9125-DBF10B0A7FD9}" type="pres">
      <dgm:prSet presAssocID="{6B72CA33-E010-43D4-B9C4-1CF74DFA5941}" presName="hierChild2" presStyleCnt="0"/>
      <dgm:spPr/>
    </dgm:pt>
    <dgm:pt modelId="{142CFEA0-9A32-4662-9EFE-3740ECB89CA5}" type="pres">
      <dgm:prSet presAssocID="{861CECC3-F681-440F-8A26-6D58CE41D247}" presName="hierRoot1" presStyleCnt="0"/>
      <dgm:spPr/>
    </dgm:pt>
    <dgm:pt modelId="{A31829E2-1E26-4FE9-94D4-E62BEC56FA68}" type="pres">
      <dgm:prSet presAssocID="{861CECC3-F681-440F-8A26-6D58CE41D247}" presName="composite" presStyleCnt="0"/>
      <dgm:spPr/>
    </dgm:pt>
    <dgm:pt modelId="{3C4F278B-202F-4434-976A-3896312FB151}" type="pres">
      <dgm:prSet presAssocID="{861CECC3-F681-440F-8A26-6D58CE41D247}" presName="background" presStyleLbl="node0" presStyleIdx="3" presStyleCnt="4"/>
      <dgm:spPr/>
    </dgm:pt>
    <dgm:pt modelId="{0C38B0FB-281E-4167-9A40-6A5A055DC96D}" type="pres">
      <dgm:prSet presAssocID="{861CECC3-F681-440F-8A26-6D58CE41D247}" presName="text" presStyleLbl="fgAcc0" presStyleIdx="3" presStyleCnt="4" custScaleY="215697">
        <dgm:presLayoutVars>
          <dgm:chPref val="3"/>
        </dgm:presLayoutVars>
      </dgm:prSet>
      <dgm:spPr/>
    </dgm:pt>
    <dgm:pt modelId="{93D1D759-D966-48D0-B7E5-5DB713F8A82C}" type="pres">
      <dgm:prSet presAssocID="{861CECC3-F681-440F-8A26-6D58CE41D247}" presName="hierChild2" presStyleCnt="0"/>
      <dgm:spPr/>
    </dgm:pt>
  </dgm:ptLst>
  <dgm:cxnLst>
    <dgm:cxn modelId="{58AE7129-201F-4AEC-AB7E-1D1FAD0E4895}" type="presOf" srcId="{861CECC3-F681-440F-8A26-6D58CE41D247}" destId="{0C38B0FB-281E-4167-9A40-6A5A055DC96D}" srcOrd="0" destOrd="0" presId="urn:microsoft.com/office/officeart/2005/8/layout/hierarchy1"/>
    <dgm:cxn modelId="{159B0D43-F441-48B8-855E-BEE8BEC901C9}" srcId="{595B7BFC-E760-4AA6-8164-A8AF2C971960}" destId="{861CECC3-F681-440F-8A26-6D58CE41D247}" srcOrd="3" destOrd="0" parTransId="{8256899B-1000-4BDB-932D-3A836FE29036}" sibTransId="{1AABFE6D-43C2-425F-A712-B3DA5F3A5DA2}"/>
    <dgm:cxn modelId="{AF22F144-4ED6-426C-ACDD-784D50E5D21F}" type="presOf" srcId="{91308230-139E-4D71-91A6-33F592F1AC5A}" destId="{994AE38E-DA02-47DD-9B96-0F02ABD63885}" srcOrd="0" destOrd="0" presId="urn:microsoft.com/office/officeart/2005/8/layout/hierarchy1"/>
    <dgm:cxn modelId="{F75E2054-72FE-4873-92B2-8D1FAA09784B}" type="presOf" srcId="{595B7BFC-E760-4AA6-8164-A8AF2C971960}" destId="{3C79FA8C-2584-4D95-ADCE-DF7A0E0A4035}" srcOrd="0" destOrd="0" presId="urn:microsoft.com/office/officeart/2005/8/layout/hierarchy1"/>
    <dgm:cxn modelId="{4BC5D297-F2E0-41A9-8FCF-F9940FAEBE6C}" srcId="{595B7BFC-E760-4AA6-8164-A8AF2C971960}" destId="{6B72CA33-E010-43D4-B9C4-1CF74DFA5941}" srcOrd="2" destOrd="0" parTransId="{46F1789D-9B15-4681-BC13-B06E60219A96}" sibTransId="{AAC60A41-79A4-48B8-B442-4DD5614C7820}"/>
    <dgm:cxn modelId="{343B79C5-A89F-47B3-BD1D-36086BAA3E46}" type="presOf" srcId="{6B72CA33-E010-43D4-B9C4-1CF74DFA5941}" destId="{C057F8F2-8A00-4CC3-906F-D94EFD0A51E7}" srcOrd="0" destOrd="0" presId="urn:microsoft.com/office/officeart/2005/8/layout/hierarchy1"/>
    <dgm:cxn modelId="{BD3DEFD5-3179-4FA0-8522-71B210C30967}" srcId="{595B7BFC-E760-4AA6-8164-A8AF2C971960}" destId="{91308230-139E-4D71-91A6-33F592F1AC5A}" srcOrd="0" destOrd="0" parTransId="{C9F6942E-7BE1-4643-999B-BE65507A001A}" sibTransId="{C1E87AC7-1CD8-4464-BDF0-0F32A2436549}"/>
    <dgm:cxn modelId="{20789ED9-4A25-47F4-B18A-3BF3CCD4924F}" srcId="{595B7BFC-E760-4AA6-8164-A8AF2C971960}" destId="{8AC65B21-FCF2-404F-817D-84A6D74D3345}" srcOrd="1" destOrd="0" parTransId="{EFBA9288-82F8-46B8-90B1-8AC275A85136}" sibTransId="{45C2EF64-3F67-41A5-BB80-3AB30F5D8514}"/>
    <dgm:cxn modelId="{B94987DE-701C-417C-957E-C8110BB5A44A}" type="presOf" srcId="{8AC65B21-FCF2-404F-817D-84A6D74D3345}" destId="{B89AB4A4-CC20-4D01-B995-5FBA087027D9}" srcOrd="0" destOrd="0" presId="urn:microsoft.com/office/officeart/2005/8/layout/hierarchy1"/>
    <dgm:cxn modelId="{00CD4D71-5EDF-48BA-B1F3-BFD2692DD709}" type="presParOf" srcId="{3C79FA8C-2584-4D95-ADCE-DF7A0E0A4035}" destId="{3A28B0AD-D20D-468E-8649-8377B64B5B10}" srcOrd="0" destOrd="0" presId="urn:microsoft.com/office/officeart/2005/8/layout/hierarchy1"/>
    <dgm:cxn modelId="{4A4C17BE-B49F-42A4-8503-495A8BE7BD29}" type="presParOf" srcId="{3A28B0AD-D20D-468E-8649-8377B64B5B10}" destId="{ACD04DE8-6720-44D1-B248-BC8CDF22A357}" srcOrd="0" destOrd="0" presId="urn:microsoft.com/office/officeart/2005/8/layout/hierarchy1"/>
    <dgm:cxn modelId="{F1CA07CD-75D1-4549-86A8-19E4E61EBE85}" type="presParOf" srcId="{ACD04DE8-6720-44D1-B248-BC8CDF22A357}" destId="{E628133C-5FAC-4D50-900F-DEB6C642A892}" srcOrd="0" destOrd="0" presId="urn:microsoft.com/office/officeart/2005/8/layout/hierarchy1"/>
    <dgm:cxn modelId="{07969980-D2FE-4301-8306-D66523853E61}" type="presParOf" srcId="{ACD04DE8-6720-44D1-B248-BC8CDF22A357}" destId="{994AE38E-DA02-47DD-9B96-0F02ABD63885}" srcOrd="1" destOrd="0" presId="urn:microsoft.com/office/officeart/2005/8/layout/hierarchy1"/>
    <dgm:cxn modelId="{77515AFF-112B-46E1-857D-9134EC1A6A4E}" type="presParOf" srcId="{3A28B0AD-D20D-468E-8649-8377B64B5B10}" destId="{D8AF83E9-12C0-4C2E-A3D0-F3AE03A8BDE2}" srcOrd="1" destOrd="0" presId="urn:microsoft.com/office/officeart/2005/8/layout/hierarchy1"/>
    <dgm:cxn modelId="{A4087AFE-7A24-4CCE-8ABD-F8DB46B127D9}" type="presParOf" srcId="{3C79FA8C-2584-4D95-ADCE-DF7A0E0A4035}" destId="{362E981A-7AA5-42B5-AD89-496EFDA84D91}" srcOrd="1" destOrd="0" presId="urn:microsoft.com/office/officeart/2005/8/layout/hierarchy1"/>
    <dgm:cxn modelId="{66C76E9B-B31E-4512-A07D-BCA251ECDAF7}" type="presParOf" srcId="{362E981A-7AA5-42B5-AD89-496EFDA84D91}" destId="{7F9BBA13-60D2-4A15-99EB-77FE2C61CE09}" srcOrd="0" destOrd="0" presId="urn:microsoft.com/office/officeart/2005/8/layout/hierarchy1"/>
    <dgm:cxn modelId="{611FC82D-F7BF-475A-A302-94F90B83E026}" type="presParOf" srcId="{7F9BBA13-60D2-4A15-99EB-77FE2C61CE09}" destId="{E67C6400-1C26-43D6-B175-A6C6CFCBD8D9}" srcOrd="0" destOrd="0" presId="urn:microsoft.com/office/officeart/2005/8/layout/hierarchy1"/>
    <dgm:cxn modelId="{1134A915-EAA3-46B4-9C64-7763F7F2BE82}" type="presParOf" srcId="{7F9BBA13-60D2-4A15-99EB-77FE2C61CE09}" destId="{B89AB4A4-CC20-4D01-B995-5FBA087027D9}" srcOrd="1" destOrd="0" presId="urn:microsoft.com/office/officeart/2005/8/layout/hierarchy1"/>
    <dgm:cxn modelId="{8928C954-E541-496F-98A4-6D16D9711717}" type="presParOf" srcId="{362E981A-7AA5-42B5-AD89-496EFDA84D91}" destId="{52B7CFDE-4E0D-4A40-A575-D18B0302FB83}" srcOrd="1" destOrd="0" presId="urn:microsoft.com/office/officeart/2005/8/layout/hierarchy1"/>
    <dgm:cxn modelId="{A4C56F6B-4663-4CC7-B6DC-E151736DF36E}" type="presParOf" srcId="{3C79FA8C-2584-4D95-ADCE-DF7A0E0A4035}" destId="{446623B9-18F7-44EE-8ACA-C665619850D5}" srcOrd="2" destOrd="0" presId="urn:microsoft.com/office/officeart/2005/8/layout/hierarchy1"/>
    <dgm:cxn modelId="{821D2EB5-80CD-4A5D-9A3F-4384CB716FA8}" type="presParOf" srcId="{446623B9-18F7-44EE-8ACA-C665619850D5}" destId="{3BF9FF3F-9E7A-41AA-8DBB-84909ECF1C8A}" srcOrd="0" destOrd="0" presId="urn:microsoft.com/office/officeart/2005/8/layout/hierarchy1"/>
    <dgm:cxn modelId="{692DE732-7B16-4215-87F2-8AE7C2FF2D67}" type="presParOf" srcId="{3BF9FF3F-9E7A-41AA-8DBB-84909ECF1C8A}" destId="{EC16855D-4A1E-4EA1-9745-4C43F1855099}" srcOrd="0" destOrd="0" presId="urn:microsoft.com/office/officeart/2005/8/layout/hierarchy1"/>
    <dgm:cxn modelId="{1FC3482F-B3A9-4D81-AE56-9787D807318C}" type="presParOf" srcId="{3BF9FF3F-9E7A-41AA-8DBB-84909ECF1C8A}" destId="{C057F8F2-8A00-4CC3-906F-D94EFD0A51E7}" srcOrd="1" destOrd="0" presId="urn:microsoft.com/office/officeart/2005/8/layout/hierarchy1"/>
    <dgm:cxn modelId="{8C08AA44-4173-40F8-8DCB-D7186730592C}" type="presParOf" srcId="{446623B9-18F7-44EE-8ACA-C665619850D5}" destId="{549EDAFF-9190-42D1-9125-DBF10B0A7FD9}" srcOrd="1" destOrd="0" presId="urn:microsoft.com/office/officeart/2005/8/layout/hierarchy1"/>
    <dgm:cxn modelId="{7FC1F8A2-E8EB-44F6-81EC-55898D4CA740}" type="presParOf" srcId="{3C79FA8C-2584-4D95-ADCE-DF7A0E0A4035}" destId="{142CFEA0-9A32-4662-9EFE-3740ECB89CA5}" srcOrd="3" destOrd="0" presId="urn:microsoft.com/office/officeart/2005/8/layout/hierarchy1"/>
    <dgm:cxn modelId="{6713E0EF-B941-4C08-9470-BB4DC080940C}" type="presParOf" srcId="{142CFEA0-9A32-4662-9EFE-3740ECB89CA5}" destId="{A31829E2-1E26-4FE9-94D4-E62BEC56FA68}" srcOrd="0" destOrd="0" presId="urn:microsoft.com/office/officeart/2005/8/layout/hierarchy1"/>
    <dgm:cxn modelId="{82C1618C-14D7-44C1-9660-51DC1995CC96}" type="presParOf" srcId="{A31829E2-1E26-4FE9-94D4-E62BEC56FA68}" destId="{3C4F278B-202F-4434-976A-3896312FB151}" srcOrd="0" destOrd="0" presId="urn:microsoft.com/office/officeart/2005/8/layout/hierarchy1"/>
    <dgm:cxn modelId="{7CBC2FEB-441D-4B3F-8F84-766A0BF0C903}" type="presParOf" srcId="{A31829E2-1E26-4FE9-94D4-E62BEC56FA68}" destId="{0C38B0FB-281E-4167-9A40-6A5A055DC96D}" srcOrd="1" destOrd="0" presId="urn:microsoft.com/office/officeart/2005/8/layout/hierarchy1"/>
    <dgm:cxn modelId="{4E91EB39-C704-486D-8D9A-A64C6ECCC5E9}" type="presParOf" srcId="{142CFEA0-9A32-4662-9EFE-3740ECB89CA5}" destId="{93D1D759-D966-48D0-B7E5-5DB713F8A82C}"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949E609-2BF0-4BCD-9FDA-0170C5490DD2}"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24BBD75-5D4F-4AEB-A0C4-1548455D1AAB}">
      <dgm:prSet/>
      <dgm:spPr/>
      <dgm:t>
        <a:bodyPr/>
        <a:lstStyle/>
        <a:p>
          <a:r>
            <a:rPr lang="en-US"/>
            <a:t>Victims may:</a:t>
          </a:r>
        </a:p>
      </dgm:t>
    </dgm:pt>
    <dgm:pt modelId="{8D511D8A-CC3E-45CE-81EB-BED630C57DFF}" type="parTrans" cxnId="{EDB6905E-39F4-416D-8473-AF862AA49BEB}">
      <dgm:prSet/>
      <dgm:spPr/>
      <dgm:t>
        <a:bodyPr/>
        <a:lstStyle/>
        <a:p>
          <a:endParaRPr lang="en-US"/>
        </a:p>
      </dgm:t>
    </dgm:pt>
    <dgm:pt modelId="{BECDAC9F-483C-4A95-AC5B-127820637F61}" type="sibTrans" cxnId="{EDB6905E-39F4-416D-8473-AF862AA49BEB}">
      <dgm:prSet/>
      <dgm:spPr/>
      <dgm:t>
        <a:bodyPr/>
        <a:lstStyle/>
        <a:p>
          <a:endParaRPr lang="en-US"/>
        </a:p>
      </dgm:t>
    </dgm:pt>
    <dgm:pt modelId="{E5BC95E5-1140-49E5-AF5D-6326A06898EC}">
      <dgm:prSet/>
      <dgm:spPr/>
      <dgm:t>
        <a:bodyPr/>
        <a:lstStyle/>
        <a:p>
          <a:r>
            <a:rPr lang="en-US"/>
            <a:t>Suffer short term &amp; long term effects</a:t>
          </a:r>
        </a:p>
      </dgm:t>
    </dgm:pt>
    <dgm:pt modelId="{37D9B203-E937-4D81-BCC0-D17AD7E82A56}" type="parTrans" cxnId="{66F6AAF4-ACEA-4D67-8D9F-97950A59E484}">
      <dgm:prSet/>
      <dgm:spPr/>
      <dgm:t>
        <a:bodyPr/>
        <a:lstStyle/>
        <a:p>
          <a:endParaRPr lang="en-US"/>
        </a:p>
      </dgm:t>
    </dgm:pt>
    <dgm:pt modelId="{D06040EA-CC72-4D8D-A041-04004BD2D515}" type="sibTrans" cxnId="{66F6AAF4-ACEA-4D67-8D9F-97950A59E484}">
      <dgm:prSet/>
      <dgm:spPr/>
      <dgm:t>
        <a:bodyPr/>
        <a:lstStyle/>
        <a:p>
          <a:endParaRPr lang="en-US"/>
        </a:p>
      </dgm:t>
    </dgm:pt>
    <dgm:pt modelId="{45779C02-858A-4A6A-A624-21C56D120F8B}">
      <dgm:prSet/>
      <dgm:spPr/>
      <dgm:t>
        <a:bodyPr/>
        <a:lstStyle/>
        <a:p>
          <a:r>
            <a:rPr lang="en-US"/>
            <a:t>They may have friends, partners &amp; children who may also be affected by the crime</a:t>
          </a:r>
        </a:p>
      </dgm:t>
    </dgm:pt>
    <dgm:pt modelId="{DED69393-C4ED-44E4-AA29-A589350E5E8D}" type="parTrans" cxnId="{9CD8E2BD-1AE6-4C8D-B324-632018E2BC74}">
      <dgm:prSet/>
      <dgm:spPr/>
      <dgm:t>
        <a:bodyPr/>
        <a:lstStyle/>
        <a:p>
          <a:endParaRPr lang="en-US"/>
        </a:p>
      </dgm:t>
    </dgm:pt>
    <dgm:pt modelId="{99546BB8-345A-484F-A7F8-96063DDC1B93}" type="sibTrans" cxnId="{9CD8E2BD-1AE6-4C8D-B324-632018E2BC74}">
      <dgm:prSet/>
      <dgm:spPr/>
      <dgm:t>
        <a:bodyPr/>
        <a:lstStyle/>
        <a:p>
          <a:endParaRPr lang="en-US"/>
        </a:p>
      </dgm:t>
    </dgm:pt>
    <dgm:pt modelId="{43E4EB3B-A1BD-4B6A-8D6C-4E461E49C959}">
      <dgm:prSet/>
      <dgm:spPr/>
      <dgm:t>
        <a:bodyPr/>
        <a:lstStyle/>
        <a:p>
          <a:r>
            <a:rPr lang="en-US"/>
            <a:t>They may have a strong reaction to the crime even if others do not think of the crime as very serious</a:t>
          </a:r>
        </a:p>
      </dgm:t>
    </dgm:pt>
    <dgm:pt modelId="{A9C84A6A-2961-417C-A851-9846A5C12849}" type="parTrans" cxnId="{D1A173FE-1142-445C-9F03-D4F4A7FB30AF}">
      <dgm:prSet/>
      <dgm:spPr/>
      <dgm:t>
        <a:bodyPr/>
        <a:lstStyle/>
        <a:p>
          <a:endParaRPr lang="en-US"/>
        </a:p>
      </dgm:t>
    </dgm:pt>
    <dgm:pt modelId="{A52450F9-3249-47FD-93FE-CBBE8F8FD1A0}" type="sibTrans" cxnId="{D1A173FE-1142-445C-9F03-D4F4A7FB30AF}">
      <dgm:prSet/>
      <dgm:spPr/>
      <dgm:t>
        <a:bodyPr/>
        <a:lstStyle/>
        <a:p>
          <a:endParaRPr lang="en-US"/>
        </a:p>
      </dgm:t>
    </dgm:pt>
    <dgm:pt modelId="{7A15C386-AC62-4E8E-B136-A3CBAAB16EB2}" type="pres">
      <dgm:prSet presAssocID="{E949E609-2BF0-4BCD-9FDA-0170C5490DD2}" presName="vert0" presStyleCnt="0">
        <dgm:presLayoutVars>
          <dgm:dir/>
          <dgm:animOne val="branch"/>
          <dgm:animLvl val="lvl"/>
        </dgm:presLayoutVars>
      </dgm:prSet>
      <dgm:spPr/>
    </dgm:pt>
    <dgm:pt modelId="{13343A88-80CC-4326-AB32-4D184E482AD8}" type="pres">
      <dgm:prSet presAssocID="{624BBD75-5D4F-4AEB-A0C4-1548455D1AAB}" presName="thickLine" presStyleLbl="alignNode1" presStyleIdx="0" presStyleCnt="4"/>
      <dgm:spPr/>
    </dgm:pt>
    <dgm:pt modelId="{91BCAC41-5A25-4398-A5BB-4FC0DDF85952}" type="pres">
      <dgm:prSet presAssocID="{624BBD75-5D4F-4AEB-A0C4-1548455D1AAB}" presName="horz1" presStyleCnt="0"/>
      <dgm:spPr/>
    </dgm:pt>
    <dgm:pt modelId="{1D228FB1-862A-46BD-834A-8474C2712DCC}" type="pres">
      <dgm:prSet presAssocID="{624BBD75-5D4F-4AEB-A0C4-1548455D1AAB}" presName="tx1" presStyleLbl="revTx" presStyleIdx="0" presStyleCnt="4"/>
      <dgm:spPr/>
    </dgm:pt>
    <dgm:pt modelId="{491AB4A1-FCAF-4718-BB7B-9F2294B08CE5}" type="pres">
      <dgm:prSet presAssocID="{624BBD75-5D4F-4AEB-A0C4-1548455D1AAB}" presName="vert1" presStyleCnt="0"/>
      <dgm:spPr/>
    </dgm:pt>
    <dgm:pt modelId="{BDD7DC8A-3994-4100-825C-EC7F89206BBE}" type="pres">
      <dgm:prSet presAssocID="{E5BC95E5-1140-49E5-AF5D-6326A06898EC}" presName="thickLine" presStyleLbl="alignNode1" presStyleIdx="1" presStyleCnt="4"/>
      <dgm:spPr/>
    </dgm:pt>
    <dgm:pt modelId="{C0474D53-D5DB-494A-8E76-04DA3C373080}" type="pres">
      <dgm:prSet presAssocID="{E5BC95E5-1140-49E5-AF5D-6326A06898EC}" presName="horz1" presStyleCnt="0"/>
      <dgm:spPr/>
    </dgm:pt>
    <dgm:pt modelId="{BAC208A1-5FD7-4D04-9494-8EBFDA515926}" type="pres">
      <dgm:prSet presAssocID="{E5BC95E5-1140-49E5-AF5D-6326A06898EC}" presName="tx1" presStyleLbl="revTx" presStyleIdx="1" presStyleCnt="4"/>
      <dgm:spPr/>
    </dgm:pt>
    <dgm:pt modelId="{6B57FDC8-BEE3-421D-8283-890D26B51971}" type="pres">
      <dgm:prSet presAssocID="{E5BC95E5-1140-49E5-AF5D-6326A06898EC}" presName="vert1" presStyleCnt="0"/>
      <dgm:spPr/>
    </dgm:pt>
    <dgm:pt modelId="{3EC408D5-03C4-4B46-9512-0A7F71770C08}" type="pres">
      <dgm:prSet presAssocID="{45779C02-858A-4A6A-A624-21C56D120F8B}" presName="thickLine" presStyleLbl="alignNode1" presStyleIdx="2" presStyleCnt="4"/>
      <dgm:spPr/>
    </dgm:pt>
    <dgm:pt modelId="{AFEFBEE9-0B29-4BED-95A3-436AEAD2DF1B}" type="pres">
      <dgm:prSet presAssocID="{45779C02-858A-4A6A-A624-21C56D120F8B}" presName="horz1" presStyleCnt="0"/>
      <dgm:spPr/>
    </dgm:pt>
    <dgm:pt modelId="{A21CEAE9-F2C3-4E06-A449-4B60B5EA7E2A}" type="pres">
      <dgm:prSet presAssocID="{45779C02-858A-4A6A-A624-21C56D120F8B}" presName="tx1" presStyleLbl="revTx" presStyleIdx="2" presStyleCnt="4"/>
      <dgm:spPr/>
    </dgm:pt>
    <dgm:pt modelId="{86AE482C-C587-4536-A4F7-408FC7F35E5F}" type="pres">
      <dgm:prSet presAssocID="{45779C02-858A-4A6A-A624-21C56D120F8B}" presName="vert1" presStyleCnt="0"/>
      <dgm:spPr/>
    </dgm:pt>
    <dgm:pt modelId="{75C0DF02-B758-41EC-892F-FC3C30667397}" type="pres">
      <dgm:prSet presAssocID="{43E4EB3B-A1BD-4B6A-8D6C-4E461E49C959}" presName="thickLine" presStyleLbl="alignNode1" presStyleIdx="3" presStyleCnt="4"/>
      <dgm:spPr/>
    </dgm:pt>
    <dgm:pt modelId="{BE1087D2-886B-4353-8E49-F8BD6E7A8EBF}" type="pres">
      <dgm:prSet presAssocID="{43E4EB3B-A1BD-4B6A-8D6C-4E461E49C959}" presName="horz1" presStyleCnt="0"/>
      <dgm:spPr/>
    </dgm:pt>
    <dgm:pt modelId="{5E5A88ED-2E31-4A2A-A53C-79F9B4EC1FB2}" type="pres">
      <dgm:prSet presAssocID="{43E4EB3B-A1BD-4B6A-8D6C-4E461E49C959}" presName="tx1" presStyleLbl="revTx" presStyleIdx="3" presStyleCnt="4"/>
      <dgm:spPr/>
    </dgm:pt>
    <dgm:pt modelId="{5F307391-4023-4797-8052-4C316FA6FB64}" type="pres">
      <dgm:prSet presAssocID="{43E4EB3B-A1BD-4B6A-8D6C-4E461E49C959}" presName="vert1" presStyleCnt="0"/>
      <dgm:spPr/>
    </dgm:pt>
  </dgm:ptLst>
  <dgm:cxnLst>
    <dgm:cxn modelId="{4046A308-03D6-477A-B683-AD5E0FBED638}" type="presOf" srcId="{624BBD75-5D4F-4AEB-A0C4-1548455D1AAB}" destId="{1D228FB1-862A-46BD-834A-8474C2712DCC}" srcOrd="0" destOrd="0" presId="urn:microsoft.com/office/officeart/2008/layout/LinedList"/>
    <dgm:cxn modelId="{EDB6905E-39F4-416D-8473-AF862AA49BEB}" srcId="{E949E609-2BF0-4BCD-9FDA-0170C5490DD2}" destId="{624BBD75-5D4F-4AEB-A0C4-1548455D1AAB}" srcOrd="0" destOrd="0" parTransId="{8D511D8A-CC3E-45CE-81EB-BED630C57DFF}" sibTransId="{BECDAC9F-483C-4A95-AC5B-127820637F61}"/>
    <dgm:cxn modelId="{6B19F246-52DB-45EC-924A-19F9729C68D5}" type="presOf" srcId="{43E4EB3B-A1BD-4B6A-8D6C-4E461E49C959}" destId="{5E5A88ED-2E31-4A2A-A53C-79F9B4EC1FB2}" srcOrd="0" destOrd="0" presId="urn:microsoft.com/office/officeart/2008/layout/LinedList"/>
    <dgm:cxn modelId="{2348D178-09CD-4AD8-8E30-1E02CB178D3A}" type="presOf" srcId="{E5BC95E5-1140-49E5-AF5D-6326A06898EC}" destId="{BAC208A1-5FD7-4D04-9494-8EBFDA515926}" srcOrd="0" destOrd="0" presId="urn:microsoft.com/office/officeart/2008/layout/LinedList"/>
    <dgm:cxn modelId="{10C80C88-375F-4AD1-B434-06BD0781C839}" type="presOf" srcId="{E949E609-2BF0-4BCD-9FDA-0170C5490DD2}" destId="{7A15C386-AC62-4E8E-B136-A3CBAAB16EB2}" srcOrd="0" destOrd="0" presId="urn:microsoft.com/office/officeart/2008/layout/LinedList"/>
    <dgm:cxn modelId="{2D3FD2B1-BF8C-4056-B31C-03ECE743B335}" type="presOf" srcId="{45779C02-858A-4A6A-A624-21C56D120F8B}" destId="{A21CEAE9-F2C3-4E06-A449-4B60B5EA7E2A}" srcOrd="0" destOrd="0" presId="urn:microsoft.com/office/officeart/2008/layout/LinedList"/>
    <dgm:cxn modelId="{9CD8E2BD-1AE6-4C8D-B324-632018E2BC74}" srcId="{E949E609-2BF0-4BCD-9FDA-0170C5490DD2}" destId="{45779C02-858A-4A6A-A624-21C56D120F8B}" srcOrd="2" destOrd="0" parTransId="{DED69393-C4ED-44E4-AA29-A589350E5E8D}" sibTransId="{99546BB8-345A-484F-A7F8-96063DDC1B93}"/>
    <dgm:cxn modelId="{66F6AAF4-ACEA-4D67-8D9F-97950A59E484}" srcId="{E949E609-2BF0-4BCD-9FDA-0170C5490DD2}" destId="{E5BC95E5-1140-49E5-AF5D-6326A06898EC}" srcOrd="1" destOrd="0" parTransId="{37D9B203-E937-4D81-BCC0-D17AD7E82A56}" sibTransId="{D06040EA-CC72-4D8D-A041-04004BD2D515}"/>
    <dgm:cxn modelId="{D1A173FE-1142-445C-9F03-D4F4A7FB30AF}" srcId="{E949E609-2BF0-4BCD-9FDA-0170C5490DD2}" destId="{43E4EB3B-A1BD-4B6A-8D6C-4E461E49C959}" srcOrd="3" destOrd="0" parTransId="{A9C84A6A-2961-417C-A851-9846A5C12849}" sibTransId="{A52450F9-3249-47FD-93FE-CBBE8F8FD1A0}"/>
    <dgm:cxn modelId="{4EA7E560-9705-4F05-AABB-DAFE5263D32E}" type="presParOf" srcId="{7A15C386-AC62-4E8E-B136-A3CBAAB16EB2}" destId="{13343A88-80CC-4326-AB32-4D184E482AD8}" srcOrd="0" destOrd="0" presId="urn:microsoft.com/office/officeart/2008/layout/LinedList"/>
    <dgm:cxn modelId="{3D1936DD-D1E1-48E3-9DA1-E8C3AE5EFB11}" type="presParOf" srcId="{7A15C386-AC62-4E8E-B136-A3CBAAB16EB2}" destId="{91BCAC41-5A25-4398-A5BB-4FC0DDF85952}" srcOrd="1" destOrd="0" presId="urn:microsoft.com/office/officeart/2008/layout/LinedList"/>
    <dgm:cxn modelId="{14226195-D0A8-4DCF-A361-8C2E39AF0811}" type="presParOf" srcId="{91BCAC41-5A25-4398-A5BB-4FC0DDF85952}" destId="{1D228FB1-862A-46BD-834A-8474C2712DCC}" srcOrd="0" destOrd="0" presId="urn:microsoft.com/office/officeart/2008/layout/LinedList"/>
    <dgm:cxn modelId="{D19125A6-EBED-4498-8DC6-5309F1F83C29}" type="presParOf" srcId="{91BCAC41-5A25-4398-A5BB-4FC0DDF85952}" destId="{491AB4A1-FCAF-4718-BB7B-9F2294B08CE5}" srcOrd="1" destOrd="0" presId="urn:microsoft.com/office/officeart/2008/layout/LinedList"/>
    <dgm:cxn modelId="{34E3F963-AE6D-4ED4-B628-D5A482CF0CA2}" type="presParOf" srcId="{7A15C386-AC62-4E8E-B136-A3CBAAB16EB2}" destId="{BDD7DC8A-3994-4100-825C-EC7F89206BBE}" srcOrd="2" destOrd="0" presId="urn:microsoft.com/office/officeart/2008/layout/LinedList"/>
    <dgm:cxn modelId="{3E70B7BD-731E-4996-9321-452A336DBC23}" type="presParOf" srcId="{7A15C386-AC62-4E8E-B136-A3CBAAB16EB2}" destId="{C0474D53-D5DB-494A-8E76-04DA3C373080}" srcOrd="3" destOrd="0" presId="urn:microsoft.com/office/officeart/2008/layout/LinedList"/>
    <dgm:cxn modelId="{C577BD24-CA31-476A-BB36-29A8181BA559}" type="presParOf" srcId="{C0474D53-D5DB-494A-8E76-04DA3C373080}" destId="{BAC208A1-5FD7-4D04-9494-8EBFDA515926}" srcOrd="0" destOrd="0" presId="urn:microsoft.com/office/officeart/2008/layout/LinedList"/>
    <dgm:cxn modelId="{76E68B61-8F94-432F-8058-91BC9DE5298B}" type="presParOf" srcId="{C0474D53-D5DB-494A-8E76-04DA3C373080}" destId="{6B57FDC8-BEE3-421D-8283-890D26B51971}" srcOrd="1" destOrd="0" presId="urn:microsoft.com/office/officeart/2008/layout/LinedList"/>
    <dgm:cxn modelId="{4D666D2A-3515-4661-B43B-460E801AA4BE}" type="presParOf" srcId="{7A15C386-AC62-4E8E-B136-A3CBAAB16EB2}" destId="{3EC408D5-03C4-4B46-9512-0A7F71770C08}" srcOrd="4" destOrd="0" presId="urn:microsoft.com/office/officeart/2008/layout/LinedList"/>
    <dgm:cxn modelId="{B6D1B531-BDDD-4C11-B607-664C6F04433C}" type="presParOf" srcId="{7A15C386-AC62-4E8E-B136-A3CBAAB16EB2}" destId="{AFEFBEE9-0B29-4BED-95A3-436AEAD2DF1B}" srcOrd="5" destOrd="0" presId="urn:microsoft.com/office/officeart/2008/layout/LinedList"/>
    <dgm:cxn modelId="{8881019E-6C84-49CA-95E9-812AB5FC60D2}" type="presParOf" srcId="{AFEFBEE9-0B29-4BED-95A3-436AEAD2DF1B}" destId="{A21CEAE9-F2C3-4E06-A449-4B60B5EA7E2A}" srcOrd="0" destOrd="0" presId="urn:microsoft.com/office/officeart/2008/layout/LinedList"/>
    <dgm:cxn modelId="{914FC7D9-5172-430F-81B6-2C1FAE02015B}" type="presParOf" srcId="{AFEFBEE9-0B29-4BED-95A3-436AEAD2DF1B}" destId="{86AE482C-C587-4536-A4F7-408FC7F35E5F}" srcOrd="1" destOrd="0" presId="urn:microsoft.com/office/officeart/2008/layout/LinedList"/>
    <dgm:cxn modelId="{CDD9EDEB-BC54-4448-A9CA-432FD829FF19}" type="presParOf" srcId="{7A15C386-AC62-4E8E-B136-A3CBAAB16EB2}" destId="{75C0DF02-B758-41EC-892F-FC3C30667397}" srcOrd="6" destOrd="0" presId="urn:microsoft.com/office/officeart/2008/layout/LinedList"/>
    <dgm:cxn modelId="{C43B0E91-FE61-42A0-9AA0-19987AB03ED0}" type="presParOf" srcId="{7A15C386-AC62-4E8E-B136-A3CBAAB16EB2}" destId="{BE1087D2-886B-4353-8E49-F8BD6E7A8EBF}" srcOrd="7" destOrd="0" presId="urn:microsoft.com/office/officeart/2008/layout/LinedList"/>
    <dgm:cxn modelId="{55206159-50DD-4E50-8BE0-436DAAEC2B3E}" type="presParOf" srcId="{BE1087D2-886B-4353-8E49-F8BD6E7A8EBF}" destId="{5E5A88ED-2E31-4A2A-A53C-79F9B4EC1FB2}" srcOrd="0" destOrd="0" presId="urn:microsoft.com/office/officeart/2008/layout/LinedList"/>
    <dgm:cxn modelId="{4DF93BFB-C31E-4A2A-8412-97FE669655BC}" type="presParOf" srcId="{BE1087D2-886B-4353-8E49-F8BD6E7A8EBF}" destId="{5F307391-4023-4797-8052-4C316FA6FB6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C7D0F53-9195-4BB2-858E-D0DA1B2A968D}"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0A2CBD6D-3BBA-4E98-9C67-3CEA314DE160}">
      <dgm:prSet/>
      <dgm:spPr/>
      <dgm:t>
        <a:bodyPr/>
        <a:lstStyle/>
        <a:p>
          <a:r>
            <a:rPr lang="en-US"/>
            <a:t>•Nervousness, anxiety, sleeplessness</a:t>
          </a:r>
        </a:p>
      </dgm:t>
    </dgm:pt>
    <dgm:pt modelId="{B7EF7407-2A00-4909-BF42-FC4A284086EB}" type="parTrans" cxnId="{7FC52555-0D1C-49F5-938A-4189E8844D7B}">
      <dgm:prSet/>
      <dgm:spPr/>
      <dgm:t>
        <a:bodyPr/>
        <a:lstStyle/>
        <a:p>
          <a:endParaRPr lang="en-US"/>
        </a:p>
      </dgm:t>
    </dgm:pt>
    <dgm:pt modelId="{0E2DCE1B-AB14-49B7-B682-DEECE6E60D31}" type="sibTrans" cxnId="{7FC52555-0D1C-49F5-938A-4189E8844D7B}">
      <dgm:prSet/>
      <dgm:spPr/>
      <dgm:t>
        <a:bodyPr/>
        <a:lstStyle/>
        <a:p>
          <a:endParaRPr lang="en-US"/>
        </a:p>
      </dgm:t>
    </dgm:pt>
    <dgm:pt modelId="{3CA01507-593E-4F3E-8CC1-31E8D4FA35E0}">
      <dgm:prSet/>
      <dgm:spPr/>
      <dgm:t>
        <a:bodyPr/>
        <a:lstStyle/>
        <a:p>
          <a:r>
            <a:rPr lang="en-US"/>
            <a:t>•Powerlessness, vulnerability &amp; self blame</a:t>
          </a:r>
        </a:p>
      </dgm:t>
    </dgm:pt>
    <dgm:pt modelId="{72061825-42CF-4E1E-B1D2-132051960B11}" type="parTrans" cxnId="{FCCCCE14-E623-4A4B-82FC-896C8F93E29A}">
      <dgm:prSet/>
      <dgm:spPr/>
      <dgm:t>
        <a:bodyPr/>
        <a:lstStyle/>
        <a:p>
          <a:endParaRPr lang="en-US"/>
        </a:p>
      </dgm:t>
    </dgm:pt>
    <dgm:pt modelId="{704332BD-70E3-4C25-A35B-6B2CA31570C8}" type="sibTrans" cxnId="{FCCCCE14-E623-4A4B-82FC-896C8F93E29A}">
      <dgm:prSet/>
      <dgm:spPr/>
      <dgm:t>
        <a:bodyPr/>
        <a:lstStyle/>
        <a:p>
          <a:endParaRPr lang="en-US"/>
        </a:p>
      </dgm:t>
    </dgm:pt>
    <dgm:pt modelId="{9D115504-2418-4102-AEA3-1591B7E4DDB7}">
      <dgm:prSet/>
      <dgm:spPr/>
      <dgm:t>
        <a:bodyPr/>
        <a:lstStyle/>
        <a:p>
          <a:r>
            <a:rPr lang="en-US"/>
            <a:t>•Fear of a repeat attack</a:t>
          </a:r>
        </a:p>
      </dgm:t>
    </dgm:pt>
    <dgm:pt modelId="{6269DC79-47CA-4A70-981E-F9FBD2BE4F24}" type="parTrans" cxnId="{8F6559BA-95C4-41F0-9B14-DB1B00F75BC7}">
      <dgm:prSet/>
      <dgm:spPr/>
      <dgm:t>
        <a:bodyPr/>
        <a:lstStyle/>
        <a:p>
          <a:endParaRPr lang="en-US"/>
        </a:p>
      </dgm:t>
    </dgm:pt>
    <dgm:pt modelId="{44F39C1C-3386-4BE0-851F-6B4D7B90496E}" type="sibTrans" cxnId="{8F6559BA-95C4-41F0-9B14-DB1B00F75BC7}">
      <dgm:prSet/>
      <dgm:spPr/>
      <dgm:t>
        <a:bodyPr/>
        <a:lstStyle/>
        <a:p>
          <a:endParaRPr lang="en-US"/>
        </a:p>
      </dgm:t>
    </dgm:pt>
    <dgm:pt modelId="{5C72E9F4-3F06-4B38-A4D1-8AAB0D0191EB}">
      <dgm:prSet/>
      <dgm:spPr/>
      <dgm:t>
        <a:bodyPr/>
        <a:lstStyle/>
        <a:p>
          <a:r>
            <a:rPr lang="en-US"/>
            <a:t>•Vulnerability to repeat attack</a:t>
          </a:r>
        </a:p>
      </dgm:t>
    </dgm:pt>
    <dgm:pt modelId="{490F6BB1-04F1-4E75-9C96-2D8F08056C5E}" type="parTrans" cxnId="{5D2D5B4A-6461-4B5E-B55C-4E72815DEAE4}">
      <dgm:prSet/>
      <dgm:spPr/>
      <dgm:t>
        <a:bodyPr/>
        <a:lstStyle/>
        <a:p>
          <a:endParaRPr lang="en-US"/>
        </a:p>
      </dgm:t>
    </dgm:pt>
    <dgm:pt modelId="{AF76A89C-FC00-4E75-B88A-082977F0B1F1}" type="sibTrans" cxnId="{5D2D5B4A-6461-4B5E-B55C-4E72815DEAE4}">
      <dgm:prSet/>
      <dgm:spPr/>
      <dgm:t>
        <a:bodyPr/>
        <a:lstStyle/>
        <a:p>
          <a:endParaRPr lang="en-US"/>
        </a:p>
      </dgm:t>
    </dgm:pt>
    <dgm:pt modelId="{071DAF90-B37F-43D1-A554-EF0CD5F8B908}">
      <dgm:prSet/>
      <dgm:spPr/>
      <dgm:t>
        <a:bodyPr/>
        <a:lstStyle/>
        <a:p>
          <a:r>
            <a:rPr lang="en-US"/>
            <a:t>The might also be:</a:t>
          </a:r>
        </a:p>
      </dgm:t>
    </dgm:pt>
    <dgm:pt modelId="{98BB2B85-12D1-4C2A-8CD1-6C5148076FFD}" type="parTrans" cxnId="{DA8AE4D1-9DCE-43AF-AC52-ACD221CC7E16}">
      <dgm:prSet/>
      <dgm:spPr/>
      <dgm:t>
        <a:bodyPr/>
        <a:lstStyle/>
        <a:p>
          <a:endParaRPr lang="en-US"/>
        </a:p>
      </dgm:t>
    </dgm:pt>
    <dgm:pt modelId="{D4951BBE-8726-4612-AF11-F30D56434D24}" type="sibTrans" cxnId="{DA8AE4D1-9DCE-43AF-AC52-ACD221CC7E16}">
      <dgm:prSet/>
      <dgm:spPr/>
      <dgm:t>
        <a:bodyPr/>
        <a:lstStyle/>
        <a:p>
          <a:endParaRPr lang="en-US"/>
        </a:p>
      </dgm:t>
    </dgm:pt>
    <dgm:pt modelId="{75A714C9-0022-471B-A7BF-BE4CCA3698BD}">
      <dgm:prSet/>
      <dgm:spPr/>
      <dgm:t>
        <a:bodyPr/>
        <a:lstStyle/>
        <a:p>
          <a:r>
            <a:rPr lang="en-US"/>
            <a:t>•An increase in fear of crime</a:t>
          </a:r>
        </a:p>
      </dgm:t>
    </dgm:pt>
    <dgm:pt modelId="{8D4374A4-3DF8-4491-9144-946464A8667D}" type="parTrans" cxnId="{BD76F204-6FF6-45D7-9C07-73E95350C22C}">
      <dgm:prSet/>
      <dgm:spPr/>
      <dgm:t>
        <a:bodyPr/>
        <a:lstStyle/>
        <a:p>
          <a:endParaRPr lang="en-US"/>
        </a:p>
      </dgm:t>
    </dgm:pt>
    <dgm:pt modelId="{78DFA1FD-6951-4318-B540-77BE10199CF7}" type="sibTrans" cxnId="{BD76F204-6FF6-45D7-9C07-73E95350C22C}">
      <dgm:prSet/>
      <dgm:spPr/>
      <dgm:t>
        <a:bodyPr/>
        <a:lstStyle/>
        <a:p>
          <a:endParaRPr lang="en-US"/>
        </a:p>
      </dgm:t>
    </dgm:pt>
    <dgm:pt modelId="{14F64498-5325-4FF9-ADBF-1AFDAE1E58CB}">
      <dgm:prSet/>
      <dgm:spPr/>
      <dgm:t>
        <a:bodyPr/>
        <a:lstStyle/>
        <a:p>
          <a:r>
            <a:rPr lang="en-US"/>
            <a:t>•A lack of faith in the police</a:t>
          </a:r>
        </a:p>
      </dgm:t>
    </dgm:pt>
    <dgm:pt modelId="{5F19A8B3-640B-45EA-AADF-9D826AEFC7C5}" type="parTrans" cxnId="{D2199265-EB0B-4BFF-A8AA-1233A17DD8B2}">
      <dgm:prSet/>
      <dgm:spPr/>
      <dgm:t>
        <a:bodyPr/>
        <a:lstStyle/>
        <a:p>
          <a:endParaRPr lang="en-US"/>
        </a:p>
      </dgm:t>
    </dgm:pt>
    <dgm:pt modelId="{A35C5926-E54B-42C1-BCED-A453E89ED448}" type="sibTrans" cxnId="{D2199265-EB0B-4BFF-A8AA-1233A17DD8B2}">
      <dgm:prSet/>
      <dgm:spPr/>
      <dgm:t>
        <a:bodyPr/>
        <a:lstStyle/>
        <a:p>
          <a:endParaRPr lang="en-US"/>
        </a:p>
      </dgm:t>
    </dgm:pt>
    <dgm:pt modelId="{93B9E69B-F5F8-46EB-8E91-579C26EFB2E5}" type="pres">
      <dgm:prSet presAssocID="{9C7D0F53-9195-4BB2-858E-D0DA1B2A968D}" presName="vert0" presStyleCnt="0">
        <dgm:presLayoutVars>
          <dgm:dir/>
          <dgm:animOne val="branch"/>
          <dgm:animLvl val="lvl"/>
        </dgm:presLayoutVars>
      </dgm:prSet>
      <dgm:spPr/>
    </dgm:pt>
    <dgm:pt modelId="{802B4917-13DD-4E79-BE29-82B1B85F325A}" type="pres">
      <dgm:prSet presAssocID="{0A2CBD6D-3BBA-4E98-9C67-3CEA314DE160}" presName="thickLine" presStyleLbl="alignNode1" presStyleIdx="0" presStyleCnt="7"/>
      <dgm:spPr/>
    </dgm:pt>
    <dgm:pt modelId="{9F35FD3E-8257-4296-B1BC-DFB408EF9314}" type="pres">
      <dgm:prSet presAssocID="{0A2CBD6D-3BBA-4E98-9C67-3CEA314DE160}" presName="horz1" presStyleCnt="0"/>
      <dgm:spPr/>
    </dgm:pt>
    <dgm:pt modelId="{2678DCA4-8DE5-4A61-943C-3ABFD54D0AAB}" type="pres">
      <dgm:prSet presAssocID="{0A2CBD6D-3BBA-4E98-9C67-3CEA314DE160}" presName="tx1" presStyleLbl="revTx" presStyleIdx="0" presStyleCnt="7"/>
      <dgm:spPr/>
    </dgm:pt>
    <dgm:pt modelId="{5401E6A1-C819-4483-B897-A9441DBBEF71}" type="pres">
      <dgm:prSet presAssocID="{0A2CBD6D-3BBA-4E98-9C67-3CEA314DE160}" presName="vert1" presStyleCnt="0"/>
      <dgm:spPr/>
    </dgm:pt>
    <dgm:pt modelId="{4FA157D2-40DA-417C-8948-5CBCCEF5949C}" type="pres">
      <dgm:prSet presAssocID="{3CA01507-593E-4F3E-8CC1-31E8D4FA35E0}" presName="thickLine" presStyleLbl="alignNode1" presStyleIdx="1" presStyleCnt="7"/>
      <dgm:spPr/>
    </dgm:pt>
    <dgm:pt modelId="{1C8F37EC-CDED-4384-9F82-21303F9FC54D}" type="pres">
      <dgm:prSet presAssocID="{3CA01507-593E-4F3E-8CC1-31E8D4FA35E0}" presName="horz1" presStyleCnt="0"/>
      <dgm:spPr/>
    </dgm:pt>
    <dgm:pt modelId="{F09CCA1B-9E5D-4865-9367-C27FADCC1255}" type="pres">
      <dgm:prSet presAssocID="{3CA01507-593E-4F3E-8CC1-31E8D4FA35E0}" presName="tx1" presStyleLbl="revTx" presStyleIdx="1" presStyleCnt="7"/>
      <dgm:spPr/>
    </dgm:pt>
    <dgm:pt modelId="{BC689401-C24B-41B8-BF29-235E43609DC7}" type="pres">
      <dgm:prSet presAssocID="{3CA01507-593E-4F3E-8CC1-31E8D4FA35E0}" presName="vert1" presStyleCnt="0"/>
      <dgm:spPr/>
    </dgm:pt>
    <dgm:pt modelId="{0FEBFE38-EFAD-448A-9C29-3A69CC711C0C}" type="pres">
      <dgm:prSet presAssocID="{9D115504-2418-4102-AEA3-1591B7E4DDB7}" presName="thickLine" presStyleLbl="alignNode1" presStyleIdx="2" presStyleCnt="7"/>
      <dgm:spPr/>
    </dgm:pt>
    <dgm:pt modelId="{85FD1597-65EA-45C6-AB14-A3F6085D7839}" type="pres">
      <dgm:prSet presAssocID="{9D115504-2418-4102-AEA3-1591B7E4DDB7}" presName="horz1" presStyleCnt="0"/>
      <dgm:spPr/>
    </dgm:pt>
    <dgm:pt modelId="{A17D8902-F94C-4EC7-99AB-98CE5308C109}" type="pres">
      <dgm:prSet presAssocID="{9D115504-2418-4102-AEA3-1591B7E4DDB7}" presName="tx1" presStyleLbl="revTx" presStyleIdx="2" presStyleCnt="7"/>
      <dgm:spPr/>
    </dgm:pt>
    <dgm:pt modelId="{C644E6F0-99AC-462B-844C-0395664B24CF}" type="pres">
      <dgm:prSet presAssocID="{9D115504-2418-4102-AEA3-1591B7E4DDB7}" presName="vert1" presStyleCnt="0"/>
      <dgm:spPr/>
    </dgm:pt>
    <dgm:pt modelId="{D3AE842B-A038-443F-91B1-E46784548643}" type="pres">
      <dgm:prSet presAssocID="{5C72E9F4-3F06-4B38-A4D1-8AAB0D0191EB}" presName="thickLine" presStyleLbl="alignNode1" presStyleIdx="3" presStyleCnt="7"/>
      <dgm:spPr/>
    </dgm:pt>
    <dgm:pt modelId="{3BB6697B-8941-44DC-BA68-126027961641}" type="pres">
      <dgm:prSet presAssocID="{5C72E9F4-3F06-4B38-A4D1-8AAB0D0191EB}" presName="horz1" presStyleCnt="0"/>
      <dgm:spPr/>
    </dgm:pt>
    <dgm:pt modelId="{55B775A9-F24F-4956-AAE1-2A0DA8C82E2C}" type="pres">
      <dgm:prSet presAssocID="{5C72E9F4-3F06-4B38-A4D1-8AAB0D0191EB}" presName="tx1" presStyleLbl="revTx" presStyleIdx="3" presStyleCnt="7"/>
      <dgm:spPr/>
    </dgm:pt>
    <dgm:pt modelId="{128E00F3-4183-4963-95B4-56D8C1A407FF}" type="pres">
      <dgm:prSet presAssocID="{5C72E9F4-3F06-4B38-A4D1-8AAB0D0191EB}" presName="vert1" presStyleCnt="0"/>
      <dgm:spPr/>
    </dgm:pt>
    <dgm:pt modelId="{5722BB36-25B7-4EB9-97E2-B669E047365F}" type="pres">
      <dgm:prSet presAssocID="{071DAF90-B37F-43D1-A554-EF0CD5F8B908}" presName="thickLine" presStyleLbl="alignNode1" presStyleIdx="4" presStyleCnt="7"/>
      <dgm:spPr/>
    </dgm:pt>
    <dgm:pt modelId="{CB0A0298-BF43-4B01-A16F-B0429F1AE40D}" type="pres">
      <dgm:prSet presAssocID="{071DAF90-B37F-43D1-A554-EF0CD5F8B908}" presName="horz1" presStyleCnt="0"/>
      <dgm:spPr/>
    </dgm:pt>
    <dgm:pt modelId="{F88ACB75-0D88-4892-A248-43241CD5A9BB}" type="pres">
      <dgm:prSet presAssocID="{071DAF90-B37F-43D1-A554-EF0CD5F8B908}" presName="tx1" presStyleLbl="revTx" presStyleIdx="4" presStyleCnt="7"/>
      <dgm:spPr/>
    </dgm:pt>
    <dgm:pt modelId="{7FABF9C0-2E18-45FC-9B0C-CA145C872B46}" type="pres">
      <dgm:prSet presAssocID="{071DAF90-B37F-43D1-A554-EF0CD5F8B908}" presName="vert1" presStyleCnt="0"/>
      <dgm:spPr/>
    </dgm:pt>
    <dgm:pt modelId="{A3F5D477-897F-476D-B8E2-292842A60F9F}" type="pres">
      <dgm:prSet presAssocID="{75A714C9-0022-471B-A7BF-BE4CCA3698BD}" presName="thickLine" presStyleLbl="alignNode1" presStyleIdx="5" presStyleCnt="7"/>
      <dgm:spPr/>
    </dgm:pt>
    <dgm:pt modelId="{28D895E5-1912-475E-9BE5-434999833703}" type="pres">
      <dgm:prSet presAssocID="{75A714C9-0022-471B-A7BF-BE4CCA3698BD}" presName="horz1" presStyleCnt="0"/>
      <dgm:spPr/>
    </dgm:pt>
    <dgm:pt modelId="{6BE3F471-B6D3-4C49-A25A-30A9D2F683B5}" type="pres">
      <dgm:prSet presAssocID="{75A714C9-0022-471B-A7BF-BE4CCA3698BD}" presName="tx1" presStyleLbl="revTx" presStyleIdx="5" presStyleCnt="7"/>
      <dgm:spPr/>
    </dgm:pt>
    <dgm:pt modelId="{86CFA1E1-079A-41E9-8072-A5BEF5EBBC93}" type="pres">
      <dgm:prSet presAssocID="{75A714C9-0022-471B-A7BF-BE4CCA3698BD}" presName="vert1" presStyleCnt="0"/>
      <dgm:spPr/>
    </dgm:pt>
    <dgm:pt modelId="{5AABECB1-758D-4843-AB72-04F609ABB95E}" type="pres">
      <dgm:prSet presAssocID="{14F64498-5325-4FF9-ADBF-1AFDAE1E58CB}" presName="thickLine" presStyleLbl="alignNode1" presStyleIdx="6" presStyleCnt="7"/>
      <dgm:spPr/>
    </dgm:pt>
    <dgm:pt modelId="{FC834076-1615-4F15-9AC3-EB5F734FE03F}" type="pres">
      <dgm:prSet presAssocID="{14F64498-5325-4FF9-ADBF-1AFDAE1E58CB}" presName="horz1" presStyleCnt="0"/>
      <dgm:spPr/>
    </dgm:pt>
    <dgm:pt modelId="{F46976EA-E1A6-494D-A78D-8C2ED27AE5CF}" type="pres">
      <dgm:prSet presAssocID="{14F64498-5325-4FF9-ADBF-1AFDAE1E58CB}" presName="tx1" presStyleLbl="revTx" presStyleIdx="6" presStyleCnt="7"/>
      <dgm:spPr/>
    </dgm:pt>
    <dgm:pt modelId="{B95E73B9-CDA5-4F29-8040-8B14A5DE338A}" type="pres">
      <dgm:prSet presAssocID="{14F64498-5325-4FF9-ADBF-1AFDAE1E58CB}" presName="vert1" presStyleCnt="0"/>
      <dgm:spPr/>
    </dgm:pt>
  </dgm:ptLst>
  <dgm:cxnLst>
    <dgm:cxn modelId="{BD76F204-6FF6-45D7-9C07-73E95350C22C}" srcId="{9C7D0F53-9195-4BB2-858E-D0DA1B2A968D}" destId="{75A714C9-0022-471B-A7BF-BE4CCA3698BD}" srcOrd="5" destOrd="0" parTransId="{8D4374A4-3DF8-4491-9144-946464A8667D}" sibTransId="{78DFA1FD-6951-4318-B540-77BE10199CF7}"/>
    <dgm:cxn modelId="{0115C50B-10B8-4E87-B001-24B41C808F75}" type="presOf" srcId="{14F64498-5325-4FF9-ADBF-1AFDAE1E58CB}" destId="{F46976EA-E1A6-494D-A78D-8C2ED27AE5CF}" srcOrd="0" destOrd="0" presId="urn:microsoft.com/office/officeart/2008/layout/LinedList"/>
    <dgm:cxn modelId="{4D38DB11-4717-4100-AC7C-DC21457C5C4F}" type="presOf" srcId="{0A2CBD6D-3BBA-4E98-9C67-3CEA314DE160}" destId="{2678DCA4-8DE5-4A61-943C-3ABFD54D0AAB}" srcOrd="0" destOrd="0" presId="urn:microsoft.com/office/officeart/2008/layout/LinedList"/>
    <dgm:cxn modelId="{FCCCCE14-E623-4A4B-82FC-896C8F93E29A}" srcId="{9C7D0F53-9195-4BB2-858E-D0DA1B2A968D}" destId="{3CA01507-593E-4F3E-8CC1-31E8D4FA35E0}" srcOrd="1" destOrd="0" parTransId="{72061825-42CF-4E1E-B1D2-132051960B11}" sibTransId="{704332BD-70E3-4C25-A35B-6B2CA31570C8}"/>
    <dgm:cxn modelId="{7B4DF224-D7A6-4040-93C5-C0770F1F1CCC}" type="presOf" srcId="{9D115504-2418-4102-AEA3-1591B7E4DDB7}" destId="{A17D8902-F94C-4EC7-99AB-98CE5308C109}" srcOrd="0" destOrd="0" presId="urn:microsoft.com/office/officeart/2008/layout/LinedList"/>
    <dgm:cxn modelId="{EF600E64-7468-4974-A900-5C5518FEE308}" type="presOf" srcId="{75A714C9-0022-471B-A7BF-BE4CCA3698BD}" destId="{6BE3F471-B6D3-4C49-A25A-30A9D2F683B5}" srcOrd="0" destOrd="0" presId="urn:microsoft.com/office/officeart/2008/layout/LinedList"/>
    <dgm:cxn modelId="{D2199265-EB0B-4BFF-A8AA-1233A17DD8B2}" srcId="{9C7D0F53-9195-4BB2-858E-D0DA1B2A968D}" destId="{14F64498-5325-4FF9-ADBF-1AFDAE1E58CB}" srcOrd="6" destOrd="0" parTransId="{5F19A8B3-640B-45EA-AADF-9D826AEFC7C5}" sibTransId="{A35C5926-E54B-42C1-BCED-A453E89ED448}"/>
    <dgm:cxn modelId="{5D2D5B4A-6461-4B5E-B55C-4E72815DEAE4}" srcId="{9C7D0F53-9195-4BB2-858E-D0DA1B2A968D}" destId="{5C72E9F4-3F06-4B38-A4D1-8AAB0D0191EB}" srcOrd="3" destOrd="0" parTransId="{490F6BB1-04F1-4E75-9C96-2D8F08056C5E}" sibTransId="{AF76A89C-FC00-4E75-B88A-082977F0B1F1}"/>
    <dgm:cxn modelId="{7FC52555-0D1C-49F5-938A-4189E8844D7B}" srcId="{9C7D0F53-9195-4BB2-858E-D0DA1B2A968D}" destId="{0A2CBD6D-3BBA-4E98-9C67-3CEA314DE160}" srcOrd="0" destOrd="0" parTransId="{B7EF7407-2A00-4909-BF42-FC4A284086EB}" sibTransId="{0E2DCE1B-AB14-49B7-B682-DEECE6E60D31}"/>
    <dgm:cxn modelId="{8C4A28AC-30A3-4FB8-ABB0-6E73B4CE49C7}" type="presOf" srcId="{3CA01507-593E-4F3E-8CC1-31E8D4FA35E0}" destId="{F09CCA1B-9E5D-4865-9367-C27FADCC1255}" srcOrd="0" destOrd="0" presId="urn:microsoft.com/office/officeart/2008/layout/LinedList"/>
    <dgm:cxn modelId="{8F6559BA-95C4-41F0-9B14-DB1B00F75BC7}" srcId="{9C7D0F53-9195-4BB2-858E-D0DA1B2A968D}" destId="{9D115504-2418-4102-AEA3-1591B7E4DDB7}" srcOrd="2" destOrd="0" parTransId="{6269DC79-47CA-4A70-981E-F9FBD2BE4F24}" sibTransId="{44F39C1C-3386-4BE0-851F-6B4D7B90496E}"/>
    <dgm:cxn modelId="{4DBAF8C8-F320-47A3-8D62-CEEDEE3C6797}" type="presOf" srcId="{5C72E9F4-3F06-4B38-A4D1-8AAB0D0191EB}" destId="{55B775A9-F24F-4956-AAE1-2A0DA8C82E2C}" srcOrd="0" destOrd="0" presId="urn:microsoft.com/office/officeart/2008/layout/LinedList"/>
    <dgm:cxn modelId="{DA8AE4D1-9DCE-43AF-AC52-ACD221CC7E16}" srcId="{9C7D0F53-9195-4BB2-858E-D0DA1B2A968D}" destId="{071DAF90-B37F-43D1-A554-EF0CD5F8B908}" srcOrd="4" destOrd="0" parTransId="{98BB2B85-12D1-4C2A-8CD1-6C5148076FFD}" sibTransId="{D4951BBE-8726-4612-AF11-F30D56434D24}"/>
    <dgm:cxn modelId="{7D8119D8-984C-401E-B9BF-FE4513CBEDC2}" type="presOf" srcId="{9C7D0F53-9195-4BB2-858E-D0DA1B2A968D}" destId="{93B9E69B-F5F8-46EB-8E91-579C26EFB2E5}" srcOrd="0" destOrd="0" presId="urn:microsoft.com/office/officeart/2008/layout/LinedList"/>
    <dgm:cxn modelId="{8EB31CE2-6B72-4933-8B14-F583EBCFEF8B}" type="presOf" srcId="{071DAF90-B37F-43D1-A554-EF0CD5F8B908}" destId="{F88ACB75-0D88-4892-A248-43241CD5A9BB}" srcOrd="0" destOrd="0" presId="urn:microsoft.com/office/officeart/2008/layout/LinedList"/>
    <dgm:cxn modelId="{5B3F4113-F24B-4179-B4C8-86A03E4AACF9}" type="presParOf" srcId="{93B9E69B-F5F8-46EB-8E91-579C26EFB2E5}" destId="{802B4917-13DD-4E79-BE29-82B1B85F325A}" srcOrd="0" destOrd="0" presId="urn:microsoft.com/office/officeart/2008/layout/LinedList"/>
    <dgm:cxn modelId="{3067138A-5F9B-42BD-8DA0-978535270D22}" type="presParOf" srcId="{93B9E69B-F5F8-46EB-8E91-579C26EFB2E5}" destId="{9F35FD3E-8257-4296-B1BC-DFB408EF9314}" srcOrd="1" destOrd="0" presId="urn:microsoft.com/office/officeart/2008/layout/LinedList"/>
    <dgm:cxn modelId="{D7D1BAEC-E825-4291-A397-4A96F42FDE8D}" type="presParOf" srcId="{9F35FD3E-8257-4296-B1BC-DFB408EF9314}" destId="{2678DCA4-8DE5-4A61-943C-3ABFD54D0AAB}" srcOrd="0" destOrd="0" presId="urn:microsoft.com/office/officeart/2008/layout/LinedList"/>
    <dgm:cxn modelId="{53924B1A-B263-4A2C-84C5-3179F9953133}" type="presParOf" srcId="{9F35FD3E-8257-4296-B1BC-DFB408EF9314}" destId="{5401E6A1-C819-4483-B897-A9441DBBEF71}" srcOrd="1" destOrd="0" presId="urn:microsoft.com/office/officeart/2008/layout/LinedList"/>
    <dgm:cxn modelId="{E2CA705D-CE2D-488E-A42A-8F8ACCEF1355}" type="presParOf" srcId="{93B9E69B-F5F8-46EB-8E91-579C26EFB2E5}" destId="{4FA157D2-40DA-417C-8948-5CBCCEF5949C}" srcOrd="2" destOrd="0" presId="urn:microsoft.com/office/officeart/2008/layout/LinedList"/>
    <dgm:cxn modelId="{71C854D5-234C-4DDB-8056-E4D208E7E6F9}" type="presParOf" srcId="{93B9E69B-F5F8-46EB-8E91-579C26EFB2E5}" destId="{1C8F37EC-CDED-4384-9F82-21303F9FC54D}" srcOrd="3" destOrd="0" presId="urn:microsoft.com/office/officeart/2008/layout/LinedList"/>
    <dgm:cxn modelId="{4A83B6DE-2AAE-45F9-84AF-0BAA62B9B834}" type="presParOf" srcId="{1C8F37EC-CDED-4384-9F82-21303F9FC54D}" destId="{F09CCA1B-9E5D-4865-9367-C27FADCC1255}" srcOrd="0" destOrd="0" presId="urn:microsoft.com/office/officeart/2008/layout/LinedList"/>
    <dgm:cxn modelId="{229F68DC-B398-43F3-85AA-E4B7E2108FE5}" type="presParOf" srcId="{1C8F37EC-CDED-4384-9F82-21303F9FC54D}" destId="{BC689401-C24B-41B8-BF29-235E43609DC7}" srcOrd="1" destOrd="0" presId="urn:microsoft.com/office/officeart/2008/layout/LinedList"/>
    <dgm:cxn modelId="{D539A494-8F9B-48BE-96F5-16EA591A31E9}" type="presParOf" srcId="{93B9E69B-F5F8-46EB-8E91-579C26EFB2E5}" destId="{0FEBFE38-EFAD-448A-9C29-3A69CC711C0C}" srcOrd="4" destOrd="0" presId="urn:microsoft.com/office/officeart/2008/layout/LinedList"/>
    <dgm:cxn modelId="{1715A09F-016F-4132-8A2F-519B5969A4A9}" type="presParOf" srcId="{93B9E69B-F5F8-46EB-8E91-579C26EFB2E5}" destId="{85FD1597-65EA-45C6-AB14-A3F6085D7839}" srcOrd="5" destOrd="0" presId="urn:microsoft.com/office/officeart/2008/layout/LinedList"/>
    <dgm:cxn modelId="{63526EFB-F2B2-47F4-9B93-0C0AA2A72D4E}" type="presParOf" srcId="{85FD1597-65EA-45C6-AB14-A3F6085D7839}" destId="{A17D8902-F94C-4EC7-99AB-98CE5308C109}" srcOrd="0" destOrd="0" presId="urn:microsoft.com/office/officeart/2008/layout/LinedList"/>
    <dgm:cxn modelId="{5E29EB44-4CD2-4CF5-926B-206BE0BC0733}" type="presParOf" srcId="{85FD1597-65EA-45C6-AB14-A3F6085D7839}" destId="{C644E6F0-99AC-462B-844C-0395664B24CF}" srcOrd="1" destOrd="0" presId="urn:microsoft.com/office/officeart/2008/layout/LinedList"/>
    <dgm:cxn modelId="{28F309BF-B288-4DF5-8392-C1298846057C}" type="presParOf" srcId="{93B9E69B-F5F8-46EB-8E91-579C26EFB2E5}" destId="{D3AE842B-A038-443F-91B1-E46784548643}" srcOrd="6" destOrd="0" presId="urn:microsoft.com/office/officeart/2008/layout/LinedList"/>
    <dgm:cxn modelId="{B6544937-BFD4-44EC-AAAC-F6B3C0C88CC4}" type="presParOf" srcId="{93B9E69B-F5F8-46EB-8E91-579C26EFB2E5}" destId="{3BB6697B-8941-44DC-BA68-126027961641}" srcOrd="7" destOrd="0" presId="urn:microsoft.com/office/officeart/2008/layout/LinedList"/>
    <dgm:cxn modelId="{72F30C40-8105-4878-ABB3-B0C354CC07AD}" type="presParOf" srcId="{3BB6697B-8941-44DC-BA68-126027961641}" destId="{55B775A9-F24F-4956-AAE1-2A0DA8C82E2C}" srcOrd="0" destOrd="0" presId="urn:microsoft.com/office/officeart/2008/layout/LinedList"/>
    <dgm:cxn modelId="{EF9C7AF7-BA96-4123-8B74-0416B394C29F}" type="presParOf" srcId="{3BB6697B-8941-44DC-BA68-126027961641}" destId="{128E00F3-4183-4963-95B4-56D8C1A407FF}" srcOrd="1" destOrd="0" presId="urn:microsoft.com/office/officeart/2008/layout/LinedList"/>
    <dgm:cxn modelId="{3A246B7D-F96F-4798-BC41-21C08DC3DEEB}" type="presParOf" srcId="{93B9E69B-F5F8-46EB-8E91-579C26EFB2E5}" destId="{5722BB36-25B7-4EB9-97E2-B669E047365F}" srcOrd="8" destOrd="0" presId="urn:microsoft.com/office/officeart/2008/layout/LinedList"/>
    <dgm:cxn modelId="{F57A0667-D7A2-4499-B4D4-49AC9C7E7608}" type="presParOf" srcId="{93B9E69B-F5F8-46EB-8E91-579C26EFB2E5}" destId="{CB0A0298-BF43-4B01-A16F-B0429F1AE40D}" srcOrd="9" destOrd="0" presId="urn:microsoft.com/office/officeart/2008/layout/LinedList"/>
    <dgm:cxn modelId="{7DD5C060-FACB-4B33-B46A-E8C95D9D408E}" type="presParOf" srcId="{CB0A0298-BF43-4B01-A16F-B0429F1AE40D}" destId="{F88ACB75-0D88-4892-A248-43241CD5A9BB}" srcOrd="0" destOrd="0" presId="urn:microsoft.com/office/officeart/2008/layout/LinedList"/>
    <dgm:cxn modelId="{789C6925-5410-42B6-AFA6-2D437B3E807E}" type="presParOf" srcId="{CB0A0298-BF43-4B01-A16F-B0429F1AE40D}" destId="{7FABF9C0-2E18-45FC-9B0C-CA145C872B46}" srcOrd="1" destOrd="0" presId="urn:microsoft.com/office/officeart/2008/layout/LinedList"/>
    <dgm:cxn modelId="{B18A9634-F464-4A1F-AE2F-3F69B2EF4A4A}" type="presParOf" srcId="{93B9E69B-F5F8-46EB-8E91-579C26EFB2E5}" destId="{A3F5D477-897F-476D-B8E2-292842A60F9F}" srcOrd="10" destOrd="0" presId="urn:microsoft.com/office/officeart/2008/layout/LinedList"/>
    <dgm:cxn modelId="{EE282686-006B-4DED-AC4C-5E6399649DB5}" type="presParOf" srcId="{93B9E69B-F5F8-46EB-8E91-579C26EFB2E5}" destId="{28D895E5-1912-475E-9BE5-434999833703}" srcOrd="11" destOrd="0" presId="urn:microsoft.com/office/officeart/2008/layout/LinedList"/>
    <dgm:cxn modelId="{74156128-7C20-40EF-9EBC-BE69A789A624}" type="presParOf" srcId="{28D895E5-1912-475E-9BE5-434999833703}" destId="{6BE3F471-B6D3-4C49-A25A-30A9D2F683B5}" srcOrd="0" destOrd="0" presId="urn:microsoft.com/office/officeart/2008/layout/LinedList"/>
    <dgm:cxn modelId="{B98ECCDF-22B0-4433-9FD2-1F9B5140EC07}" type="presParOf" srcId="{28D895E5-1912-475E-9BE5-434999833703}" destId="{86CFA1E1-079A-41E9-8072-A5BEF5EBBC93}" srcOrd="1" destOrd="0" presId="urn:microsoft.com/office/officeart/2008/layout/LinedList"/>
    <dgm:cxn modelId="{C911EDFD-ED43-4F19-8E72-51C7B2CA3ADF}" type="presParOf" srcId="{93B9E69B-F5F8-46EB-8E91-579C26EFB2E5}" destId="{5AABECB1-758D-4843-AB72-04F609ABB95E}" srcOrd="12" destOrd="0" presId="urn:microsoft.com/office/officeart/2008/layout/LinedList"/>
    <dgm:cxn modelId="{7F50FB39-94AD-4CC6-8897-CB118CC4AE2B}" type="presParOf" srcId="{93B9E69B-F5F8-46EB-8E91-579C26EFB2E5}" destId="{FC834076-1615-4F15-9AC3-EB5F734FE03F}" srcOrd="13" destOrd="0" presId="urn:microsoft.com/office/officeart/2008/layout/LinedList"/>
    <dgm:cxn modelId="{03019F21-302E-403C-993F-8E3A8E554FD8}" type="presParOf" srcId="{FC834076-1615-4F15-9AC3-EB5F734FE03F}" destId="{F46976EA-E1A6-494D-A78D-8C2ED27AE5CF}" srcOrd="0" destOrd="0" presId="urn:microsoft.com/office/officeart/2008/layout/LinedList"/>
    <dgm:cxn modelId="{F6218BDE-DA55-4936-B795-D86BE19FB3C0}" type="presParOf" srcId="{FC834076-1615-4F15-9AC3-EB5F734FE03F}" destId="{B95E73B9-CDA5-4F29-8040-8B14A5DE338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3038FE3-C89F-4170-8786-E14E26E24AB9}"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1B3A9771-68D1-498B-A4E6-EECE2D4EA1C2}">
      <dgm:prSet/>
      <dgm:spPr/>
      <dgm:t>
        <a:bodyPr/>
        <a:lstStyle/>
        <a:p>
          <a:r>
            <a:rPr lang="en-GB"/>
            <a:t>Feelings of powerlessness</a:t>
          </a:r>
          <a:endParaRPr lang="en-US"/>
        </a:p>
      </dgm:t>
    </dgm:pt>
    <dgm:pt modelId="{65410CD9-9BD3-4A6E-B265-8BFF166506EF}" type="parTrans" cxnId="{3694A203-4A10-4CC5-AF2E-FF7E6597CE00}">
      <dgm:prSet/>
      <dgm:spPr/>
      <dgm:t>
        <a:bodyPr/>
        <a:lstStyle/>
        <a:p>
          <a:endParaRPr lang="en-US"/>
        </a:p>
      </dgm:t>
    </dgm:pt>
    <dgm:pt modelId="{342370D2-3357-456C-A0AF-D0D1EE8ECBE6}" type="sibTrans" cxnId="{3694A203-4A10-4CC5-AF2E-FF7E6597CE00}">
      <dgm:prSet/>
      <dgm:spPr/>
      <dgm:t>
        <a:bodyPr/>
        <a:lstStyle/>
        <a:p>
          <a:endParaRPr lang="en-US"/>
        </a:p>
      </dgm:t>
    </dgm:pt>
    <dgm:pt modelId="{ED3F78AC-F346-4742-8D16-80C0E23B663D}">
      <dgm:prSet/>
      <dgm:spPr/>
      <dgm:t>
        <a:bodyPr/>
        <a:lstStyle/>
        <a:p>
          <a:r>
            <a:rPr lang="en-GB"/>
            <a:t>Vulnerability to repeat attack</a:t>
          </a:r>
          <a:endParaRPr lang="en-US"/>
        </a:p>
      </dgm:t>
    </dgm:pt>
    <dgm:pt modelId="{DA5D709D-ACF3-45EC-A06B-12C2E33C9C46}" type="parTrans" cxnId="{B42A2160-EA64-40B8-8B0E-F8458E34F388}">
      <dgm:prSet/>
      <dgm:spPr/>
      <dgm:t>
        <a:bodyPr/>
        <a:lstStyle/>
        <a:p>
          <a:endParaRPr lang="en-US"/>
        </a:p>
      </dgm:t>
    </dgm:pt>
    <dgm:pt modelId="{FECAAE3A-19AF-4C26-80A6-E95DD6787A99}" type="sibTrans" cxnId="{B42A2160-EA64-40B8-8B0E-F8458E34F388}">
      <dgm:prSet/>
      <dgm:spPr/>
      <dgm:t>
        <a:bodyPr/>
        <a:lstStyle/>
        <a:p>
          <a:endParaRPr lang="en-US"/>
        </a:p>
      </dgm:t>
    </dgm:pt>
    <dgm:pt modelId="{E6677625-560D-4F74-8F9E-689F680F39CC}">
      <dgm:prSet/>
      <dgm:spPr/>
      <dgm:t>
        <a:bodyPr/>
        <a:lstStyle/>
        <a:p>
          <a:r>
            <a:rPr lang="en-GB"/>
            <a:t>Depression or anxiety related illnesses</a:t>
          </a:r>
          <a:endParaRPr lang="en-US"/>
        </a:p>
      </dgm:t>
    </dgm:pt>
    <dgm:pt modelId="{0FC2C7EB-6963-481C-9DC9-7DE1A8CDFFBD}" type="parTrans" cxnId="{19C5415B-FAD5-4B58-80B2-199C2B2ABF11}">
      <dgm:prSet/>
      <dgm:spPr/>
      <dgm:t>
        <a:bodyPr/>
        <a:lstStyle/>
        <a:p>
          <a:endParaRPr lang="en-US"/>
        </a:p>
      </dgm:t>
    </dgm:pt>
    <dgm:pt modelId="{1071525A-C92F-4A68-BD66-1B366BEFFE8C}" type="sibTrans" cxnId="{19C5415B-FAD5-4B58-80B2-199C2B2ABF11}">
      <dgm:prSet/>
      <dgm:spPr/>
      <dgm:t>
        <a:bodyPr/>
        <a:lstStyle/>
        <a:p>
          <a:endParaRPr lang="en-US"/>
        </a:p>
      </dgm:t>
    </dgm:pt>
    <dgm:pt modelId="{9779F99E-505C-44E2-887A-DBB7916F22A0}">
      <dgm:prSet/>
      <dgm:spPr/>
      <dgm:t>
        <a:bodyPr/>
        <a:lstStyle/>
        <a:p>
          <a:r>
            <a:rPr lang="en-GB"/>
            <a:t>Post Traumatic Stress Disorder</a:t>
          </a:r>
          <a:endParaRPr lang="en-US"/>
        </a:p>
      </dgm:t>
    </dgm:pt>
    <dgm:pt modelId="{2813D919-18DB-4AFD-AB27-3D0D53B01A76}" type="parTrans" cxnId="{BAF666A9-E962-41B6-B764-4D800D2FA305}">
      <dgm:prSet/>
      <dgm:spPr/>
      <dgm:t>
        <a:bodyPr/>
        <a:lstStyle/>
        <a:p>
          <a:endParaRPr lang="en-US"/>
        </a:p>
      </dgm:t>
    </dgm:pt>
    <dgm:pt modelId="{CD5394CF-A833-4C40-9038-694C8EC66691}" type="sibTrans" cxnId="{BAF666A9-E962-41B6-B764-4D800D2FA305}">
      <dgm:prSet/>
      <dgm:spPr/>
      <dgm:t>
        <a:bodyPr/>
        <a:lstStyle/>
        <a:p>
          <a:endParaRPr lang="en-US"/>
        </a:p>
      </dgm:t>
    </dgm:pt>
    <dgm:pt modelId="{86792537-AB54-4F67-9F6C-6DC5978485E6}">
      <dgm:prSet/>
      <dgm:spPr/>
      <dgm:t>
        <a:bodyPr/>
        <a:lstStyle/>
        <a:p>
          <a:r>
            <a:rPr lang="en-GB"/>
            <a:t>Inappropriate behaviour towards suspect (vigilante behaviour if police take no action)</a:t>
          </a:r>
          <a:endParaRPr lang="en-US"/>
        </a:p>
      </dgm:t>
    </dgm:pt>
    <dgm:pt modelId="{9B5A8920-B672-458B-90F2-6CB8F1353BEA}" type="parTrans" cxnId="{EF8CC4FC-D98A-4EB2-ADC8-EE996F360D7D}">
      <dgm:prSet/>
      <dgm:spPr/>
      <dgm:t>
        <a:bodyPr/>
        <a:lstStyle/>
        <a:p>
          <a:endParaRPr lang="en-US"/>
        </a:p>
      </dgm:t>
    </dgm:pt>
    <dgm:pt modelId="{1FD5EC80-A24A-4C6D-96B8-D9A5AA787D87}" type="sibTrans" cxnId="{EF8CC4FC-D98A-4EB2-ADC8-EE996F360D7D}">
      <dgm:prSet/>
      <dgm:spPr/>
      <dgm:t>
        <a:bodyPr/>
        <a:lstStyle/>
        <a:p>
          <a:endParaRPr lang="en-US"/>
        </a:p>
      </dgm:t>
    </dgm:pt>
    <dgm:pt modelId="{FB9294D6-073F-4227-88CD-43C76177DEB1}" type="pres">
      <dgm:prSet presAssocID="{83038FE3-C89F-4170-8786-E14E26E24AB9}" presName="vert0" presStyleCnt="0">
        <dgm:presLayoutVars>
          <dgm:dir/>
          <dgm:animOne val="branch"/>
          <dgm:animLvl val="lvl"/>
        </dgm:presLayoutVars>
      </dgm:prSet>
      <dgm:spPr/>
    </dgm:pt>
    <dgm:pt modelId="{BEF061D9-A9C4-40FE-9300-ED266FE2910C}" type="pres">
      <dgm:prSet presAssocID="{1B3A9771-68D1-498B-A4E6-EECE2D4EA1C2}" presName="thickLine" presStyleLbl="alignNode1" presStyleIdx="0" presStyleCnt="5"/>
      <dgm:spPr/>
    </dgm:pt>
    <dgm:pt modelId="{F22E34C2-B2DA-4889-BB1C-19F8D8438263}" type="pres">
      <dgm:prSet presAssocID="{1B3A9771-68D1-498B-A4E6-EECE2D4EA1C2}" presName="horz1" presStyleCnt="0"/>
      <dgm:spPr/>
    </dgm:pt>
    <dgm:pt modelId="{1586C7EB-2019-4D43-BCFC-D64FF322E084}" type="pres">
      <dgm:prSet presAssocID="{1B3A9771-68D1-498B-A4E6-EECE2D4EA1C2}" presName="tx1" presStyleLbl="revTx" presStyleIdx="0" presStyleCnt="5"/>
      <dgm:spPr/>
    </dgm:pt>
    <dgm:pt modelId="{D9F82B1C-4EAC-431A-8C25-FB12CB1AA626}" type="pres">
      <dgm:prSet presAssocID="{1B3A9771-68D1-498B-A4E6-EECE2D4EA1C2}" presName="vert1" presStyleCnt="0"/>
      <dgm:spPr/>
    </dgm:pt>
    <dgm:pt modelId="{C68335C6-7EC6-4FDF-BAE4-93E89B13132A}" type="pres">
      <dgm:prSet presAssocID="{ED3F78AC-F346-4742-8D16-80C0E23B663D}" presName="thickLine" presStyleLbl="alignNode1" presStyleIdx="1" presStyleCnt="5"/>
      <dgm:spPr/>
    </dgm:pt>
    <dgm:pt modelId="{4FA1EF18-BFD6-41E9-B83A-B1E019EBC7AB}" type="pres">
      <dgm:prSet presAssocID="{ED3F78AC-F346-4742-8D16-80C0E23B663D}" presName="horz1" presStyleCnt="0"/>
      <dgm:spPr/>
    </dgm:pt>
    <dgm:pt modelId="{8AB9FB34-09CE-49BD-8DB2-48C520C97A91}" type="pres">
      <dgm:prSet presAssocID="{ED3F78AC-F346-4742-8D16-80C0E23B663D}" presName="tx1" presStyleLbl="revTx" presStyleIdx="1" presStyleCnt="5"/>
      <dgm:spPr/>
    </dgm:pt>
    <dgm:pt modelId="{0980E06A-0441-4F19-8C65-BC52B78035F6}" type="pres">
      <dgm:prSet presAssocID="{ED3F78AC-F346-4742-8D16-80C0E23B663D}" presName="vert1" presStyleCnt="0"/>
      <dgm:spPr/>
    </dgm:pt>
    <dgm:pt modelId="{3D7D5607-78E5-4179-AEDD-D7FDE39231A5}" type="pres">
      <dgm:prSet presAssocID="{E6677625-560D-4F74-8F9E-689F680F39CC}" presName="thickLine" presStyleLbl="alignNode1" presStyleIdx="2" presStyleCnt="5"/>
      <dgm:spPr/>
    </dgm:pt>
    <dgm:pt modelId="{FD62DC56-8C59-47D7-88E3-1E5D4536EBC5}" type="pres">
      <dgm:prSet presAssocID="{E6677625-560D-4F74-8F9E-689F680F39CC}" presName="horz1" presStyleCnt="0"/>
      <dgm:spPr/>
    </dgm:pt>
    <dgm:pt modelId="{C0A217A9-177F-490A-A07E-595E3F555BD8}" type="pres">
      <dgm:prSet presAssocID="{E6677625-560D-4F74-8F9E-689F680F39CC}" presName="tx1" presStyleLbl="revTx" presStyleIdx="2" presStyleCnt="5"/>
      <dgm:spPr/>
    </dgm:pt>
    <dgm:pt modelId="{CD693111-9DA9-48B1-9DCD-2A229E78C8CC}" type="pres">
      <dgm:prSet presAssocID="{E6677625-560D-4F74-8F9E-689F680F39CC}" presName="vert1" presStyleCnt="0"/>
      <dgm:spPr/>
    </dgm:pt>
    <dgm:pt modelId="{CDCD1BB8-563A-4BAE-8FF6-9BB18804D8B9}" type="pres">
      <dgm:prSet presAssocID="{9779F99E-505C-44E2-887A-DBB7916F22A0}" presName="thickLine" presStyleLbl="alignNode1" presStyleIdx="3" presStyleCnt="5"/>
      <dgm:spPr/>
    </dgm:pt>
    <dgm:pt modelId="{7046F542-41F9-4905-95F1-5354A2F604E2}" type="pres">
      <dgm:prSet presAssocID="{9779F99E-505C-44E2-887A-DBB7916F22A0}" presName="horz1" presStyleCnt="0"/>
      <dgm:spPr/>
    </dgm:pt>
    <dgm:pt modelId="{013395BE-C4C0-4A8D-AD29-DCF903ADEBAD}" type="pres">
      <dgm:prSet presAssocID="{9779F99E-505C-44E2-887A-DBB7916F22A0}" presName="tx1" presStyleLbl="revTx" presStyleIdx="3" presStyleCnt="5"/>
      <dgm:spPr/>
    </dgm:pt>
    <dgm:pt modelId="{8106F3ED-753B-40C6-A224-F5E3F542E8B7}" type="pres">
      <dgm:prSet presAssocID="{9779F99E-505C-44E2-887A-DBB7916F22A0}" presName="vert1" presStyleCnt="0"/>
      <dgm:spPr/>
    </dgm:pt>
    <dgm:pt modelId="{7B07B743-6C6F-4B5C-B420-E94BECA5FA41}" type="pres">
      <dgm:prSet presAssocID="{86792537-AB54-4F67-9F6C-6DC5978485E6}" presName="thickLine" presStyleLbl="alignNode1" presStyleIdx="4" presStyleCnt="5"/>
      <dgm:spPr/>
    </dgm:pt>
    <dgm:pt modelId="{97AB498D-D430-4251-A253-AF9DA2AAA11A}" type="pres">
      <dgm:prSet presAssocID="{86792537-AB54-4F67-9F6C-6DC5978485E6}" presName="horz1" presStyleCnt="0"/>
      <dgm:spPr/>
    </dgm:pt>
    <dgm:pt modelId="{652E555F-C0DA-41F9-A33B-D337D43EFC1A}" type="pres">
      <dgm:prSet presAssocID="{86792537-AB54-4F67-9F6C-6DC5978485E6}" presName="tx1" presStyleLbl="revTx" presStyleIdx="4" presStyleCnt="5"/>
      <dgm:spPr/>
    </dgm:pt>
    <dgm:pt modelId="{B44DDE99-5BE5-40BA-9B31-DD8B1D6DBDE2}" type="pres">
      <dgm:prSet presAssocID="{86792537-AB54-4F67-9F6C-6DC5978485E6}" presName="vert1" presStyleCnt="0"/>
      <dgm:spPr/>
    </dgm:pt>
  </dgm:ptLst>
  <dgm:cxnLst>
    <dgm:cxn modelId="{3694A203-4A10-4CC5-AF2E-FF7E6597CE00}" srcId="{83038FE3-C89F-4170-8786-E14E26E24AB9}" destId="{1B3A9771-68D1-498B-A4E6-EECE2D4EA1C2}" srcOrd="0" destOrd="0" parTransId="{65410CD9-9BD3-4A6E-B265-8BFF166506EF}" sibTransId="{342370D2-3357-456C-A0AF-D0D1EE8ECBE6}"/>
    <dgm:cxn modelId="{FD9E4424-0C95-4EFB-9118-C9D14D82C4F7}" type="presOf" srcId="{86792537-AB54-4F67-9F6C-6DC5978485E6}" destId="{652E555F-C0DA-41F9-A33B-D337D43EFC1A}" srcOrd="0" destOrd="0" presId="urn:microsoft.com/office/officeart/2008/layout/LinedList"/>
    <dgm:cxn modelId="{19C5415B-FAD5-4B58-80B2-199C2B2ABF11}" srcId="{83038FE3-C89F-4170-8786-E14E26E24AB9}" destId="{E6677625-560D-4F74-8F9E-689F680F39CC}" srcOrd="2" destOrd="0" parTransId="{0FC2C7EB-6963-481C-9DC9-7DE1A8CDFFBD}" sibTransId="{1071525A-C92F-4A68-BD66-1B366BEFFE8C}"/>
    <dgm:cxn modelId="{B42A2160-EA64-40B8-8B0E-F8458E34F388}" srcId="{83038FE3-C89F-4170-8786-E14E26E24AB9}" destId="{ED3F78AC-F346-4742-8D16-80C0E23B663D}" srcOrd="1" destOrd="0" parTransId="{DA5D709D-ACF3-45EC-A06B-12C2E33C9C46}" sibTransId="{FECAAE3A-19AF-4C26-80A6-E95DD6787A99}"/>
    <dgm:cxn modelId="{83359549-81A7-4095-90A8-54D2187D4308}" type="presOf" srcId="{E6677625-560D-4F74-8F9E-689F680F39CC}" destId="{C0A217A9-177F-490A-A07E-595E3F555BD8}" srcOrd="0" destOrd="0" presId="urn:microsoft.com/office/officeart/2008/layout/LinedList"/>
    <dgm:cxn modelId="{BAF666A9-E962-41B6-B764-4D800D2FA305}" srcId="{83038FE3-C89F-4170-8786-E14E26E24AB9}" destId="{9779F99E-505C-44E2-887A-DBB7916F22A0}" srcOrd="3" destOrd="0" parTransId="{2813D919-18DB-4AFD-AB27-3D0D53B01A76}" sibTransId="{CD5394CF-A833-4C40-9038-694C8EC66691}"/>
    <dgm:cxn modelId="{43F71AB5-1A6A-46FB-A1A7-9CE1B3164C05}" type="presOf" srcId="{83038FE3-C89F-4170-8786-E14E26E24AB9}" destId="{FB9294D6-073F-4227-88CD-43C76177DEB1}" srcOrd="0" destOrd="0" presId="urn:microsoft.com/office/officeart/2008/layout/LinedList"/>
    <dgm:cxn modelId="{4DE216BB-0243-40A8-A425-F7C04636F331}" type="presOf" srcId="{ED3F78AC-F346-4742-8D16-80C0E23B663D}" destId="{8AB9FB34-09CE-49BD-8DB2-48C520C97A91}" srcOrd="0" destOrd="0" presId="urn:microsoft.com/office/officeart/2008/layout/LinedList"/>
    <dgm:cxn modelId="{EF9672DB-1672-403B-8D26-01D76BEEAA5A}" type="presOf" srcId="{1B3A9771-68D1-498B-A4E6-EECE2D4EA1C2}" destId="{1586C7EB-2019-4D43-BCFC-D64FF322E084}" srcOrd="0" destOrd="0" presId="urn:microsoft.com/office/officeart/2008/layout/LinedList"/>
    <dgm:cxn modelId="{F624C2F4-07C4-4A7A-981E-2575FCA78A22}" type="presOf" srcId="{9779F99E-505C-44E2-887A-DBB7916F22A0}" destId="{013395BE-C4C0-4A8D-AD29-DCF903ADEBAD}" srcOrd="0" destOrd="0" presId="urn:microsoft.com/office/officeart/2008/layout/LinedList"/>
    <dgm:cxn modelId="{EF8CC4FC-D98A-4EB2-ADC8-EE996F360D7D}" srcId="{83038FE3-C89F-4170-8786-E14E26E24AB9}" destId="{86792537-AB54-4F67-9F6C-6DC5978485E6}" srcOrd="4" destOrd="0" parTransId="{9B5A8920-B672-458B-90F2-6CB8F1353BEA}" sibTransId="{1FD5EC80-A24A-4C6D-96B8-D9A5AA787D87}"/>
    <dgm:cxn modelId="{88EA8DDE-1929-4E77-8397-596D936B0A02}" type="presParOf" srcId="{FB9294D6-073F-4227-88CD-43C76177DEB1}" destId="{BEF061D9-A9C4-40FE-9300-ED266FE2910C}" srcOrd="0" destOrd="0" presId="urn:microsoft.com/office/officeart/2008/layout/LinedList"/>
    <dgm:cxn modelId="{202F5816-BAE3-4ACB-9B52-1551C6CD39D6}" type="presParOf" srcId="{FB9294D6-073F-4227-88CD-43C76177DEB1}" destId="{F22E34C2-B2DA-4889-BB1C-19F8D8438263}" srcOrd="1" destOrd="0" presId="urn:microsoft.com/office/officeart/2008/layout/LinedList"/>
    <dgm:cxn modelId="{1B2515F4-A689-4E95-9903-48E934607791}" type="presParOf" srcId="{F22E34C2-B2DA-4889-BB1C-19F8D8438263}" destId="{1586C7EB-2019-4D43-BCFC-D64FF322E084}" srcOrd="0" destOrd="0" presId="urn:microsoft.com/office/officeart/2008/layout/LinedList"/>
    <dgm:cxn modelId="{1A7E6F04-4656-4C39-9081-4420D85DA33C}" type="presParOf" srcId="{F22E34C2-B2DA-4889-BB1C-19F8D8438263}" destId="{D9F82B1C-4EAC-431A-8C25-FB12CB1AA626}" srcOrd="1" destOrd="0" presId="urn:microsoft.com/office/officeart/2008/layout/LinedList"/>
    <dgm:cxn modelId="{F12EC892-6F5D-4426-A858-04CE66F61AF2}" type="presParOf" srcId="{FB9294D6-073F-4227-88CD-43C76177DEB1}" destId="{C68335C6-7EC6-4FDF-BAE4-93E89B13132A}" srcOrd="2" destOrd="0" presId="urn:microsoft.com/office/officeart/2008/layout/LinedList"/>
    <dgm:cxn modelId="{86E8EB90-0765-4D36-A5F6-4C0D46A628A3}" type="presParOf" srcId="{FB9294D6-073F-4227-88CD-43C76177DEB1}" destId="{4FA1EF18-BFD6-41E9-B83A-B1E019EBC7AB}" srcOrd="3" destOrd="0" presId="urn:microsoft.com/office/officeart/2008/layout/LinedList"/>
    <dgm:cxn modelId="{813CE52B-5E3E-458E-A5B6-86838A4F11B2}" type="presParOf" srcId="{4FA1EF18-BFD6-41E9-B83A-B1E019EBC7AB}" destId="{8AB9FB34-09CE-49BD-8DB2-48C520C97A91}" srcOrd="0" destOrd="0" presId="urn:microsoft.com/office/officeart/2008/layout/LinedList"/>
    <dgm:cxn modelId="{D125BD37-1270-49BA-B16C-E3AF36AF6C4B}" type="presParOf" srcId="{4FA1EF18-BFD6-41E9-B83A-B1E019EBC7AB}" destId="{0980E06A-0441-4F19-8C65-BC52B78035F6}" srcOrd="1" destOrd="0" presId="urn:microsoft.com/office/officeart/2008/layout/LinedList"/>
    <dgm:cxn modelId="{D4374DC8-E890-4D56-834B-F365433C3E45}" type="presParOf" srcId="{FB9294D6-073F-4227-88CD-43C76177DEB1}" destId="{3D7D5607-78E5-4179-AEDD-D7FDE39231A5}" srcOrd="4" destOrd="0" presId="urn:microsoft.com/office/officeart/2008/layout/LinedList"/>
    <dgm:cxn modelId="{E1AEB19A-F7F0-4DE1-93EA-9AD96A66C456}" type="presParOf" srcId="{FB9294D6-073F-4227-88CD-43C76177DEB1}" destId="{FD62DC56-8C59-47D7-88E3-1E5D4536EBC5}" srcOrd="5" destOrd="0" presId="urn:microsoft.com/office/officeart/2008/layout/LinedList"/>
    <dgm:cxn modelId="{62D75FF9-A192-44AC-A2BC-5751C56E9623}" type="presParOf" srcId="{FD62DC56-8C59-47D7-88E3-1E5D4536EBC5}" destId="{C0A217A9-177F-490A-A07E-595E3F555BD8}" srcOrd="0" destOrd="0" presId="urn:microsoft.com/office/officeart/2008/layout/LinedList"/>
    <dgm:cxn modelId="{DF351D30-5E1C-45A7-9A2F-BAE37FC1D0ED}" type="presParOf" srcId="{FD62DC56-8C59-47D7-88E3-1E5D4536EBC5}" destId="{CD693111-9DA9-48B1-9DCD-2A229E78C8CC}" srcOrd="1" destOrd="0" presId="urn:microsoft.com/office/officeart/2008/layout/LinedList"/>
    <dgm:cxn modelId="{2538CC63-2A6D-4A2C-99E4-572BDB3C298E}" type="presParOf" srcId="{FB9294D6-073F-4227-88CD-43C76177DEB1}" destId="{CDCD1BB8-563A-4BAE-8FF6-9BB18804D8B9}" srcOrd="6" destOrd="0" presId="urn:microsoft.com/office/officeart/2008/layout/LinedList"/>
    <dgm:cxn modelId="{D06C1BF7-7BBA-460C-87E0-67A448D34121}" type="presParOf" srcId="{FB9294D6-073F-4227-88CD-43C76177DEB1}" destId="{7046F542-41F9-4905-95F1-5354A2F604E2}" srcOrd="7" destOrd="0" presId="urn:microsoft.com/office/officeart/2008/layout/LinedList"/>
    <dgm:cxn modelId="{82FD9E38-F305-4BB0-939F-EF5CB60BD596}" type="presParOf" srcId="{7046F542-41F9-4905-95F1-5354A2F604E2}" destId="{013395BE-C4C0-4A8D-AD29-DCF903ADEBAD}" srcOrd="0" destOrd="0" presId="urn:microsoft.com/office/officeart/2008/layout/LinedList"/>
    <dgm:cxn modelId="{157C1148-552C-437A-A208-160A03B486F2}" type="presParOf" srcId="{7046F542-41F9-4905-95F1-5354A2F604E2}" destId="{8106F3ED-753B-40C6-A224-F5E3F542E8B7}" srcOrd="1" destOrd="0" presId="urn:microsoft.com/office/officeart/2008/layout/LinedList"/>
    <dgm:cxn modelId="{C63B5F98-566B-4B66-9B42-043AF69E1A21}" type="presParOf" srcId="{FB9294D6-073F-4227-88CD-43C76177DEB1}" destId="{7B07B743-6C6F-4B5C-B420-E94BECA5FA41}" srcOrd="8" destOrd="0" presId="urn:microsoft.com/office/officeart/2008/layout/LinedList"/>
    <dgm:cxn modelId="{E11CC876-CA48-4AD3-B599-4EC9F0FA7697}" type="presParOf" srcId="{FB9294D6-073F-4227-88CD-43C76177DEB1}" destId="{97AB498D-D430-4251-A253-AF9DA2AAA11A}" srcOrd="9" destOrd="0" presId="urn:microsoft.com/office/officeart/2008/layout/LinedList"/>
    <dgm:cxn modelId="{C26B5E1E-1E66-4E5D-9651-F879B2CB3155}" type="presParOf" srcId="{97AB498D-D430-4251-A253-AF9DA2AAA11A}" destId="{652E555F-C0DA-41F9-A33B-D337D43EFC1A}" srcOrd="0" destOrd="0" presId="urn:microsoft.com/office/officeart/2008/layout/LinedList"/>
    <dgm:cxn modelId="{A26B82FF-30D7-434A-A2E5-B861DE48317A}" type="presParOf" srcId="{97AB498D-D430-4251-A253-AF9DA2AAA11A}" destId="{B44DDE99-5BE5-40BA-9B31-DD8B1D6DBDE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10E6AEC-73DB-4A6D-AFDE-FCA5CA73F6EF}" type="doc">
      <dgm:prSet loTypeId="urn:microsoft.com/office/officeart/2005/8/layout/pList2" loCatId="list" qsTypeId="urn:microsoft.com/office/officeart/2005/8/quickstyle/simple1" qsCatId="simple" csTypeId="urn:microsoft.com/office/officeart/2005/8/colors/accent1_2" csCatId="accent1" phldr="1"/>
      <dgm:spPr/>
    </dgm:pt>
    <dgm:pt modelId="{5EA88163-EA69-4DBE-BF1C-0168BD0B7D12}">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Screening the witness from the accused</a:t>
          </a:r>
        </a:p>
      </dgm:t>
    </dgm:pt>
    <dgm:pt modelId="{A8C5C97A-D3F1-4FB4-858E-39D0C45B2572}" type="parTrans" cxnId="{8D2881AD-E980-465D-A48E-E535A2F12336}">
      <dgm:prSet/>
      <dgm:spPr/>
      <dgm:t>
        <a:bodyPr/>
        <a:lstStyle/>
        <a:p>
          <a:endParaRPr lang="en-GB"/>
        </a:p>
      </dgm:t>
    </dgm:pt>
    <dgm:pt modelId="{6113DB03-ADF2-469F-BFC6-A23453252941}" type="sibTrans" cxnId="{8D2881AD-E980-465D-A48E-E535A2F12336}">
      <dgm:prSet/>
      <dgm:spPr/>
      <dgm:t>
        <a:bodyPr/>
        <a:lstStyle/>
        <a:p>
          <a:endParaRPr lang="en-GB"/>
        </a:p>
      </dgm:t>
    </dgm:pt>
    <dgm:pt modelId="{F99258FB-B68B-4C1D-8403-F58B0BF09900}">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Giving evidence by means of a TV link</a:t>
          </a:r>
        </a:p>
      </dgm:t>
    </dgm:pt>
    <dgm:pt modelId="{E71D6261-3903-4D00-A69E-3C4B127ED0CE}" type="parTrans" cxnId="{29761615-37EB-48F6-B2FD-79C9F4BF0ECE}">
      <dgm:prSet/>
      <dgm:spPr/>
      <dgm:t>
        <a:bodyPr/>
        <a:lstStyle/>
        <a:p>
          <a:endParaRPr lang="en-GB"/>
        </a:p>
      </dgm:t>
    </dgm:pt>
    <dgm:pt modelId="{7AB1A850-B23A-4D07-BC50-7A591DC66D3E}" type="sibTrans" cxnId="{29761615-37EB-48F6-B2FD-79C9F4BF0ECE}">
      <dgm:prSet/>
      <dgm:spPr/>
      <dgm:t>
        <a:bodyPr/>
        <a:lstStyle/>
        <a:p>
          <a:endParaRPr lang="en-GB"/>
        </a:p>
      </dgm:t>
    </dgm:pt>
    <dgm:pt modelId="{BF78EDB2-50BA-481F-899B-5702AA5A0B91}" type="pres">
      <dgm:prSet presAssocID="{010E6AEC-73DB-4A6D-AFDE-FCA5CA73F6EF}" presName="Name0" presStyleCnt="0">
        <dgm:presLayoutVars>
          <dgm:dir/>
          <dgm:resizeHandles val="exact"/>
        </dgm:presLayoutVars>
      </dgm:prSet>
      <dgm:spPr/>
    </dgm:pt>
    <dgm:pt modelId="{BB1902AA-3EDC-4476-8BA7-B2E3FE148E83}" type="pres">
      <dgm:prSet presAssocID="{010E6AEC-73DB-4A6D-AFDE-FCA5CA73F6EF}" presName="bkgdShp" presStyleLbl="alignAccFollowNode1" presStyleIdx="0" presStyleCnt="1"/>
      <dgm:spPr>
        <a:solidFill>
          <a:schemeClr val="accent2">
            <a:lumMod val="60000"/>
            <a:lumOff val="40000"/>
            <a:alpha val="90000"/>
          </a:schemeClr>
        </a:solidFill>
        <a:ln>
          <a:solidFill>
            <a:schemeClr val="tx1">
              <a:alpha val="90000"/>
            </a:schemeClr>
          </a:solidFill>
        </a:ln>
      </dgm:spPr>
    </dgm:pt>
    <dgm:pt modelId="{A7881F52-1908-4660-876A-36459C2199E5}" type="pres">
      <dgm:prSet presAssocID="{010E6AEC-73DB-4A6D-AFDE-FCA5CA73F6EF}" presName="linComp" presStyleCnt="0"/>
      <dgm:spPr/>
    </dgm:pt>
    <dgm:pt modelId="{7A36E53D-530C-4E53-AFBE-76CDBE247777}" type="pres">
      <dgm:prSet presAssocID="{5EA88163-EA69-4DBE-BF1C-0168BD0B7D12}" presName="compNode" presStyleCnt="0"/>
      <dgm:spPr/>
    </dgm:pt>
    <dgm:pt modelId="{601DAB12-D792-47CE-8D69-F4A4ED7B3C08}" type="pres">
      <dgm:prSet presAssocID="{5EA88163-EA69-4DBE-BF1C-0168BD0B7D12}" presName="node" presStyleLbl="node1" presStyleIdx="0" presStyleCnt="2">
        <dgm:presLayoutVars>
          <dgm:bulletEnabled val="1"/>
        </dgm:presLayoutVars>
      </dgm:prSet>
      <dgm:spPr/>
    </dgm:pt>
    <dgm:pt modelId="{0A72B306-DDAB-4D26-B36E-FEE9D03C3BEE}" type="pres">
      <dgm:prSet presAssocID="{5EA88163-EA69-4DBE-BF1C-0168BD0B7D12}" presName="invisiNode" presStyleLbl="node1" presStyleIdx="0" presStyleCnt="2"/>
      <dgm:spPr/>
    </dgm:pt>
    <dgm:pt modelId="{F6CBAD31-2F8A-42D3-8803-0D806601CBE9}" type="pres">
      <dgm:prSet presAssocID="{5EA88163-EA69-4DBE-BF1C-0168BD0B7D12}" presName="imagNode" presStyleLbl="fgImgPlace1" presStyleIdx="0" presStyleCnt="2"/>
      <dgm:spPr>
        <a:blipFill rotWithShape="1">
          <a:blip xmlns:r="http://schemas.openxmlformats.org/officeDocument/2006/relationships" r:embed="rId1"/>
          <a:srcRect/>
          <a:stretch>
            <a:fillRect/>
          </a:stretch>
        </a:blipFill>
        <a:ln>
          <a:solidFill>
            <a:schemeClr val="tx1"/>
          </a:solidFill>
        </a:ln>
      </dgm:spPr>
    </dgm:pt>
    <dgm:pt modelId="{4CBEF841-EED3-46F2-B8FA-AF58D8C6E8AB}" type="pres">
      <dgm:prSet presAssocID="{6113DB03-ADF2-469F-BFC6-A23453252941}" presName="sibTrans" presStyleLbl="sibTrans2D1" presStyleIdx="0" presStyleCnt="0"/>
      <dgm:spPr/>
    </dgm:pt>
    <dgm:pt modelId="{C3575E1A-7DF4-4EED-8FE6-A84C47CBBA38}" type="pres">
      <dgm:prSet presAssocID="{F99258FB-B68B-4C1D-8403-F58B0BF09900}" presName="compNode" presStyleCnt="0"/>
      <dgm:spPr/>
    </dgm:pt>
    <dgm:pt modelId="{6E8C608E-6F32-481E-A1D8-52F57B72F082}" type="pres">
      <dgm:prSet presAssocID="{F99258FB-B68B-4C1D-8403-F58B0BF09900}" presName="node" presStyleLbl="node1" presStyleIdx="1" presStyleCnt="2">
        <dgm:presLayoutVars>
          <dgm:bulletEnabled val="1"/>
        </dgm:presLayoutVars>
      </dgm:prSet>
      <dgm:spPr/>
    </dgm:pt>
    <dgm:pt modelId="{9DE59D6A-8CD3-4F9E-AE7B-9EAC576BC086}" type="pres">
      <dgm:prSet presAssocID="{F99258FB-B68B-4C1D-8403-F58B0BF09900}" presName="invisiNode" presStyleLbl="node1" presStyleIdx="1" presStyleCnt="2"/>
      <dgm:spPr/>
    </dgm:pt>
    <dgm:pt modelId="{C84B9DF4-CBB9-476C-A0AD-21174F9780E7}" type="pres">
      <dgm:prSet presAssocID="{F99258FB-B68B-4C1D-8403-F58B0BF09900}" presName="imagNode" presStyleLbl="fgImgPlace1" presStyleIdx="1" presStyleCnt="2"/>
      <dgm:spPr>
        <a:blipFill rotWithShape="1">
          <a:blip xmlns:r="http://schemas.openxmlformats.org/officeDocument/2006/relationships" r:embed="rId2"/>
          <a:srcRect/>
          <a:stretch>
            <a:fillRect t="-6000" b="-6000"/>
          </a:stretch>
        </a:blipFill>
        <a:ln>
          <a:solidFill>
            <a:schemeClr val="tx1"/>
          </a:solidFill>
        </a:ln>
      </dgm:spPr>
    </dgm:pt>
  </dgm:ptLst>
  <dgm:cxnLst>
    <dgm:cxn modelId="{3B28B914-B495-4454-B758-75C86D31F7B3}" type="presOf" srcId="{6113DB03-ADF2-469F-BFC6-A23453252941}" destId="{4CBEF841-EED3-46F2-B8FA-AF58D8C6E8AB}" srcOrd="0" destOrd="0" presId="urn:microsoft.com/office/officeart/2005/8/layout/pList2"/>
    <dgm:cxn modelId="{29761615-37EB-48F6-B2FD-79C9F4BF0ECE}" srcId="{010E6AEC-73DB-4A6D-AFDE-FCA5CA73F6EF}" destId="{F99258FB-B68B-4C1D-8403-F58B0BF09900}" srcOrd="1" destOrd="0" parTransId="{E71D6261-3903-4D00-A69E-3C4B127ED0CE}" sibTransId="{7AB1A850-B23A-4D07-BC50-7A591DC66D3E}"/>
    <dgm:cxn modelId="{13A20E5F-4D0C-4C84-913B-63C44A86C70C}" type="presOf" srcId="{F99258FB-B68B-4C1D-8403-F58B0BF09900}" destId="{6E8C608E-6F32-481E-A1D8-52F57B72F082}" srcOrd="0" destOrd="0" presId="urn:microsoft.com/office/officeart/2005/8/layout/pList2"/>
    <dgm:cxn modelId="{1B99A872-52DD-40B3-809E-D352AD056129}" type="presOf" srcId="{5EA88163-EA69-4DBE-BF1C-0168BD0B7D12}" destId="{601DAB12-D792-47CE-8D69-F4A4ED7B3C08}" srcOrd="0" destOrd="0" presId="urn:microsoft.com/office/officeart/2005/8/layout/pList2"/>
    <dgm:cxn modelId="{8D2881AD-E980-465D-A48E-E535A2F12336}" srcId="{010E6AEC-73DB-4A6D-AFDE-FCA5CA73F6EF}" destId="{5EA88163-EA69-4DBE-BF1C-0168BD0B7D12}" srcOrd="0" destOrd="0" parTransId="{A8C5C97A-D3F1-4FB4-858E-39D0C45B2572}" sibTransId="{6113DB03-ADF2-469F-BFC6-A23453252941}"/>
    <dgm:cxn modelId="{ED2369F7-FBAF-489D-8CC8-82FE33934B8D}" type="presOf" srcId="{010E6AEC-73DB-4A6D-AFDE-FCA5CA73F6EF}" destId="{BF78EDB2-50BA-481F-899B-5702AA5A0B91}" srcOrd="0" destOrd="0" presId="urn:microsoft.com/office/officeart/2005/8/layout/pList2"/>
    <dgm:cxn modelId="{EA492BC1-C087-4F7A-B6BD-219B6E05C9D3}" type="presParOf" srcId="{BF78EDB2-50BA-481F-899B-5702AA5A0B91}" destId="{BB1902AA-3EDC-4476-8BA7-B2E3FE148E83}" srcOrd="0" destOrd="0" presId="urn:microsoft.com/office/officeart/2005/8/layout/pList2"/>
    <dgm:cxn modelId="{7E2626A8-E214-41BA-BE90-A179E0103157}" type="presParOf" srcId="{BF78EDB2-50BA-481F-899B-5702AA5A0B91}" destId="{A7881F52-1908-4660-876A-36459C2199E5}" srcOrd="1" destOrd="0" presId="urn:microsoft.com/office/officeart/2005/8/layout/pList2"/>
    <dgm:cxn modelId="{6DFE0A5D-0B24-4BC9-B35D-0B28DB619343}" type="presParOf" srcId="{A7881F52-1908-4660-876A-36459C2199E5}" destId="{7A36E53D-530C-4E53-AFBE-76CDBE247777}" srcOrd="0" destOrd="0" presId="urn:microsoft.com/office/officeart/2005/8/layout/pList2"/>
    <dgm:cxn modelId="{C7A47F9D-94A0-40FB-8FF0-40DEF702213F}" type="presParOf" srcId="{7A36E53D-530C-4E53-AFBE-76CDBE247777}" destId="{601DAB12-D792-47CE-8D69-F4A4ED7B3C08}" srcOrd="0" destOrd="0" presId="urn:microsoft.com/office/officeart/2005/8/layout/pList2"/>
    <dgm:cxn modelId="{F91C459D-BB48-4146-B1C5-A81A0C262417}" type="presParOf" srcId="{7A36E53D-530C-4E53-AFBE-76CDBE247777}" destId="{0A72B306-DDAB-4D26-B36E-FEE9D03C3BEE}" srcOrd="1" destOrd="0" presId="urn:microsoft.com/office/officeart/2005/8/layout/pList2"/>
    <dgm:cxn modelId="{D7076821-B084-42A8-9621-58ADA1127126}" type="presParOf" srcId="{7A36E53D-530C-4E53-AFBE-76CDBE247777}" destId="{F6CBAD31-2F8A-42D3-8803-0D806601CBE9}" srcOrd="2" destOrd="0" presId="urn:microsoft.com/office/officeart/2005/8/layout/pList2"/>
    <dgm:cxn modelId="{AA3223B8-2E12-4261-BAA3-109C09113827}" type="presParOf" srcId="{A7881F52-1908-4660-876A-36459C2199E5}" destId="{4CBEF841-EED3-46F2-B8FA-AF58D8C6E8AB}" srcOrd="1" destOrd="0" presId="urn:microsoft.com/office/officeart/2005/8/layout/pList2"/>
    <dgm:cxn modelId="{DB7D748B-188E-4FBB-B68E-FAAFECDEF64D}" type="presParOf" srcId="{A7881F52-1908-4660-876A-36459C2199E5}" destId="{C3575E1A-7DF4-4EED-8FE6-A84C47CBBA38}" srcOrd="2" destOrd="0" presId="urn:microsoft.com/office/officeart/2005/8/layout/pList2"/>
    <dgm:cxn modelId="{3C1E42F3-3BB3-4FD0-BA3E-A9D8EA265EDD}" type="presParOf" srcId="{C3575E1A-7DF4-4EED-8FE6-A84C47CBBA38}" destId="{6E8C608E-6F32-481E-A1D8-52F57B72F082}" srcOrd="0" destOrd="0" presId="urn:microsoft.com/office/officeart/2005/8/layout/pList2"/>
    <dgm:cxn modelId="{34A920DE-BF8E-48B0-BCBA-A50E6EDD4248}" type="presParOf" srcId="{C3575E1A-7DF4-4EED-8FE6-A84C47CBBA38}" destId="{9DE59D6A-8CD3-4F9E-AE7B-9EAC576BC086}" srcOrd="1" destOrd="0" presId="urn:microsoft.com/office/officeart/2005/8/layout/pList2"/>
    <dgm:cxn modelId="{C7FC01DE-8517-4440-BB13-579E01C5AB9B}" type="presParOf" srcId="{C3575E1A-7DF4-4EED-8FE6-A84C47CBBA38}" destId="{C84B9DF4-CBB9-476C-A0AD-21174F9780E7}" srcOrd="2" destOrd="0" presId="urn:microsoft.com/office/officeart/2005/8/layout/pList2"/>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10E6AEC-73DB-4A6D-AFDE-FCA5CA73F6EF}" type="doc">
      <dgm:prSet loTypeId="urn:microsoft.com/office/officeart/2005/8/layout/pList2" loCatId="list" qsTypeId="urn:microsoft.com/office/officeart/2005/8/quickstyle/simple1" qsCatId="simple" csTypeId="urn:microsoft.com/office/officeart/2005/8/colors/accent1_2" csCatId="accent1" phldr="1"/>
      <dgm:spPr/>
    </dgm:pt>
    <dgm:pt modelId="{5EA88163-EA69-4DBE-BF1C-0168BD0B7D12}">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Removal of wigs &amp; gowns</a:t>
          </a:r>
        </a:p>
      </dgm:t>
    </dgm:pt>
    <dgm:pt modelId="{A8C5C97A-D3F1-4FB4-858E-39D0C45B2572}" type="parTrans" cxnId="{8D2881AD-E980-465D-A48E-E535A2F12336}">
      <dgm:prSet/>
      <dgm:spPr/>
      <dgm:t>
        <a:bodyPr/>
        <a:lstStyle/>
        <a:p>
          <a:endParaRPr lang="en-GB"/>
        </a:p>
      </dgm:t>
    </dgm:pt>
    <dgm:pt modelId="{6113DB03-ADF2-469F-BFC6-A23453252941}" type="sibTrans" cxnId="{8D2881AD-E980-465D-A48E-E535A2F12336}">
      <dgm:prSet/>
      <dgm:spPr/>
      <dgm:t>
        <a:bodyPr/>
        <a:lstStyle/>
        <a:p>
          <a:endParaRPr lang="en-GB"/>
        </a:p>
      </dgm:t>
    </dgm:pt>
    <dgm:pt modelId="{F99258FB-B68B-4C1D-8403-F58B0BF09900}">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Video recorded interview</a:t>
          </a:r>
        </a:p>
      </dgm:t>
    </dgm:pt>
    <dgm:pt modelId="{E71D6261-3903-4D00-A69E-3C4B127ED0CE}" type="parTrans" cxnId="{29761615-37EB-48F6-B2FD-79C9F4BF0ECE}">
      <dgm:prSet/>
      <dgm:spPr/>
      <dgm:t>
        <a:bodyPr/>
        <a:lstStyle/>
        <a:p>
          <a:endParaRPr lang="en-GB"/>
        </a:p>
      </dgm:t>
    </dgm:pt>
    <dgm:pt modelId="{7AB1A850-B23A-4D07-BC50-7A591DC66D3E}" type="sibTrans" cxnId="{29761615-37EB-48F6-B2FD-79C9F4BF0ECE}">
      <dgm:prSet/>
      <dgm:spPr/>
      <dgm:t>
        <a:bodyPr/>
        <a:lstStyle/>
        <a:p>
          <a:endParaRPr lang="en-GB"/>
        </a:p>
      </dgm:t>
    </dgm:pt>
    <dgm:pt modelId="{BF78EDB2-50BA-481F-899B-5702AA5A0B91}" type="pres">
      <dgm:prSet presAssocID="{010E6AEC-73DB-4A6D-AFDE-FCA5CA73F6EF}" presName="Name0" presStyleCnt="0">
        <dgm:presLayoutVars>
          <dgm:dir/>
          <dgm:resizeHandles val="exact"/>
        </dgm:presLayoutVars>
      </dgm:prSet>
      <dgm:spPr/>
    </dgm:pt>
    <dgm:pt modelId="{BB1902AA-3EDC-4476-8BA7-B2E3FE148E83}" type="pres">
      <dgm:prSet presAssocID="{010E6AEC-73DB-4A6D-AFDE-FCA5CA73F6EF}" presName="bkgdShp" presStyleLbl="alignAccFollowNode1" presStyleIdx="0" presStyleCnt="1"/>
      <dgm:spPr>
        <a:solidFill>
          <a:schemeClr val="accent2">
            <a:lumMod val="60000"/>
            <a:lumOff val="40000"/>
            <a:alpha val="90000"/>
          </a:schemeClr>
        </a:solidFill>
        <a:ln>
          <a:solidFill>
            <a:schemeClr val="tx1">
              <a:alpha val="90000"/>
            </a:schemeClr>
          </a:solidFill>
        </a:ln>
      </dgm:spPr>
    </dgm:pt>
    <dgm:pt modelId="{A7881F52-1908-4660-876A-36459C2199E5}" type="pres">
      <dgm:prSet presAssocID="{010E6AEC-73DB-4A6D-AFDE-FCA5CA73F6EF}" presName="linComp" presStyleCnt="0"/>
      <dgm:spPr/>
    </dgm:pt>
    <dgm:pt modelId="{7A36E53D-530C-4E53-AFBE-76CDBE247777}" type="pres">
      <dgm:prSet presAssocID="{5EA88163-EA69-4DBE-BF1C-0168BD0B7D12}" presName="compNode" presStyleCnt="0"/>
      <dgm:spPr/>
    </dgm:pt>
    <dgm:pt modelId="{601DAB12-D792-47CE-8D69-F4A4ED7B3C08}" type="pres">
      <dgm:prSet presAssocID="{5EA88163-EA69-4DBE-BF1C-0168BD0B7D12}" presName="node" presStyleLbl="node1" presStyleIdx="0" presStyleCnt="2">
        <dgm:presLayoutVars>
          <dgm:bulletEnabled val="1"/>
        </dgm:presLayoutVars>
      </dgm:prSet>
      <dgm:spPr/>
    </dgm:pt>
    <dgm:pt modelId="{0A72B306-DDAB-4D26-B36E-FEE9D03C3BEE}" type="pres">
      <dgm:prSet presAssocID="{5EA88163-EA69-4DBE-BF1C-0168BD0B7D12}" presName="invisiNode" presStyleLbl="node1" presStyleIdx="0" presStyleCnt="2"/>
      <dgm:spPr/>
    </dgm:pt>
    <dgm:pt modelId="{F6CBAD31-2F8A-42D3-8803-0D806601CBE9}" type="pres">
      <dgm:prSet presAssocID="{5EA88163-EA69-4DBE-BF1C-0168BD0B7D12}" presName="imagNode" presStyleLbl="fgImgPlace1" presStyleIdx="0" presStyleCnt="2" custLinFactX="9600" custLinFactNeighborX="100000" custLinFactNeighborY="-1137"/>
      <dgm:spPr>
        <a:blipFill rotWithShape="1">
          <a:blip xmlns:r="http://schemas.openxmlformats.org/officeDocument/2006/relationships" r:embed="rId1"/>
          <a:srcRect/>
          <a:stretch>
            <a:fillRect t="-5000" b="-5000"/>
          </a:stretch>
        </a:blipFill>
        <a:ln>
          <a:solidFill>
            <a:schemeClr val="tx1"/>
          </a:solidFill>
        </a:ln>
      </dgm:spPr>
    </dgm:pt>
    <dgm:pt modelId="{4CBEF841-EED3-46F2-B8FA-AF58D8C6E8AB}" type="pres">
      <dgm:prSet presAssocID="{6113DB03-ADF2-469F-BFC6-A23453252941}" presName="sibTrans" presStyleLbl="sibTrans2D1" presStyleIdx="0" presStyleCnt="0"/>
      <dgm:spPr/>
    </dgm:pt>
    <dgm:pt modelId="{C3575E1A-7DF4-4EED-8FE6-A84C47CBBA38}" type="pres">
      <dgm:prSet presAssocID="{F99258FB-B68B-4C1D-8403-F58B0BF09900}" presName="compNode" presStyleCnt="0"/>
      <dgm:spPr/>
    </dgm:pt>
    <dgm:pt modelId="{6E8C608E-6F32-481E-A1D8-52F57B72F082}" type="pres">
      <dgm:prSet presAssocID="{F99258FB-B68B-4C1D-8403-F58B0BF09900}" presName="node" presStyleLbl="node1" presStyleIdx="1" presStyleCnt="2">
        <dgm:presLayoutVars>
          <dgm:bulletEnabled val="1"/>
        </dgm:presLayoutVars>
      </dgm:prSet>
      <dgm:spPr/>
    </dgm:pt>
    <dgm:pt modelId="{9DE59D6A-8CD3-4F9E-AE7B-9EAC576BC086}" type="pres">
      <dgm:prSet presAssocID="{F99258FB-B68B-4C1D-8403-F58B0BF09900}" presName="invisiNode" presStyleLbl="node1" presStyleIdx="1" presStyleCnt="2"/>
      <dgm:spPr/>
    </dgm:pt>
    <dgm:pt modelId="{C84B9DF4-CBB9-476C-A0AD-21174F9780E7}" type="pres">
      <dgm:prSet presAssocID="{F99258FB-B68B-4C1D-8403-F58B0BF09900}" presName="imagNode" presStyleLbl="fgImgPlace1" presStyleIdx="1" presStyleCnt="2" custLinFactX="-7296" custLinFactNeighborX="-100000" custLinFactNeighborY="-1"/>
      <dgm:spPr>
        <a:blipFill rotWithShape="1">
          <a:blip xmlns:r="http://schemas.openxmlformats.org/officeDocument/2006/relationships" r:embed="rId2"/>
          <a:srcRect/>
          <a:stretch>
            <a:fillRect t="-10000" b="-10000"/>
          </a:stretch>
        </a:blipFill>
        <a:ln>
          <a:solidFill>
            <a:schemeClr val="tx1"/>
          </a:solidFill>
        </a:ln>
      </dgm:spPr>
    </dgm:pt>
  </dgm:ptLst>
  <dgm:cxnLst>
    <dgm:cxn modelId="{3B28B914-B495-4454-B758-75C86D31F7B3}" type="presOf" srcId="{6113DB03-ADF2-469F-BFC6-A23453252941}" destId="{4CBEF841-EED3-46F2-B8FA-AF58D8C6E8AB}" srcOrd="0" destOrd="0" presId="urn:microsoft.com/office/officeart/2005/8/layout/pList2"/>
    <dgm:cxn modelId="{29761615-37EB-48F6-B2FD-79C9F4BF0ECE}" srcId="{010E6AEC-73DB-4A6D-AFDE-FCA5CA73F6EF}" destId="{F99258FB-B68B-4C1D-8403-F58B0BF09900}" srcOrd="1" destOrd="0" parTransId="{E71D6261-3903-4D00-A69E-3C4B127ED0CE}" sibTransId="{7AB1A850-B23A-4D07-BC50-7A591DC66D3E}"/>
    <dgm:cxn modelId="{13A20E5F-4D0C-4C84-913B-63C44A86C70C}" type="presOf" srcId="{F99258FB-B68B-4C1D-8403-F58B0BF09900}" destId="{6E8C608E-6F32-481E-A1D8-52F57B72F082}" srcOrd="0" destOrd="0" presId="urn:microsoft.com/office/officeart/2005/8/layout/pList2"/>
    <dgm:cxn modelId="{1B99A872-52DD-40B3-809E-D352AD056129}" type="presOf" srcId="{5EA88163-EA69-4DBE-BF1C-0168BD0B7D12}" destId="{601DAB12-D792-47CE-8D69-F4A4ED7B3C08}" srcOrd="0" destOrd="0" presId="urn:microsoft.com/office/officeart/2005/8/layout/pList2"/>
    <dgm:cxn modelId="{8D2881AD-E980-465D-A48E-E535A2F12336}" srcId="{010E6AEC-73DB-4A6D-AFDE-FCA5CA73F6EF}" destId="{5EA88163-EA69-4DBE-BF1C-0168BD0B7D12}" srcOrd="0" destOrd="0" parTransId="{A8C5C97A-D3F1-4FB4-858E-39D0C45B2572}" sibTransId="{6113DB03-ADF2-469F-BFC6-A23453252941}"/>
    <dgm:cxn modelId="{ED2369F7-FBAF-489D-8CC8-82FE33934B8D}" type="presOf" srcId="{010E6AEC-73DB-4A6D-AFDE-FCA5CA73F6EF}" destId="{BF78EDB2-50BA-481F-899B-5702AA5A0B91}" srcOrd="0" destOrd="0" presId="urn:microsoft.com/office/officeart/2005/8/layout/pList2"/>
    <dgm:cxn modelId="{EA492BC1-C087-4F7A-B6BD-219B6E05C9D3}" type="presParOf" srcId="{BF78EDB2-50BA-481F-899B-5702AA5A0B91}" destId="{BB1902AA-3EDC-4476-8BA7-B2E3FE148E83}" srcOrd="0" destOrd="0" presId="urn:microsoft.com/office/officeart/2005/8/layout/pList2"/>
    <dgm:cxn modelId="{7E2626A8-E214-41BA-BE90-A179E0103157}" type="presParOf" srcId="{BF78EDB2-50BA-481F-899B-5702AA5A0B91}" destId="{A7881F52-1908-4660-876A-36459C2199E5}" srcOrd="1" destOrd="0" presId="urn:microsoft.com/office/officeart/2005/8/layout/pList2"/>
    <dgm:cxn modelId="{6DFE0A5D-0B24-4BC9-B35D-0B28DB619343}" type="presParOf" srcId="{A7881F52-1908-4660-876A-36459C2199E5}" destId="{7A36E53D-530C-4E53-AFBE-76CDBE247777}" srcOrd="0" destOrd="0" presId="urn:microsoft.com/office/officeart/2005/8/layout/pList2"/>
    <dgm:cxn modelId="{C7A47F9D-94A0-40FB-8FF0-40DEF702213F}" type="presParOf" srcId="{7A36E53D-530C-4E53-AFBE-76CDBE247777}" destId="{601DAB12-D792-47CE-8D69-F4A4ED7B3C08}" srcOrd="0" destOrd="0" presId="urn:microsoft.com/office/officeart/2005/8/layout/pList2"/>
    <dgm:cxn modelId="{F91C459D-BB48-4146-B1C5-A81A0C262417}" type="presParOf" srcId="{7A36E53D-530C-4E53-AFBE-76CDBE247777}" destId="{0A72B306-DDAB-4D26-B36E-FEE9D03C3BEE}" srcOrd="1" destOrd="0" presId="urn:microsoft.com/office/officeart/2005/8/layout/pList2"/>
    <dgm:cxn modelId="{D7076821-B084-42A8-9621-58ADA1127126}" type="presParOf" srcId="{7A36E53D-530C-4E53-AFBE-76CDBE247777}" destId="{F6CBAD31-2F8A-42D3-8803-0D806601CBE9}" srcOrd="2" destOrd="0" presId="urn:microsoft.com/office/officeart/2005/8/layout/pList2"/>
    <dgm:cxn modelId="{AA3223B8-2E12-4261-BAA3-109C09113827}" type="presParOf" srcId="{A7881F52-1908-4660-876A-36459C2199E5}" destId="{4CBEF841-EED3-46F2-B8FA-AF58D8C6E8AB}" srcOrd="1" destOrd="0" presId="urn:microsoft.com/office/officeart/2005/8/layout/pList2"/>
    <dgm:cxn modelId="{DB7D748B-188E-4FBB-B68E-FAAFECDEF64D}" type="presParOf" srcId="{A7881F52-1908-4660-876A-36459C2199E5}" destId="{C3575E1A-7DF4-4EED-8FE6-A84C47CBBA38}" srcOrd="2" destOrd="0" presId="urn:microsoft.com/office/officeart/2005/8/layout/pList2"/>
    <dgm:cxn modelId="{3C1E42F3-3BB3-4FD0-BA3E-A9D8EA265EDD}" type="presParOf" srcId="{C3575E1A-7DF4-4EED-8FE6-A84C47CBBA38}" destId="{6E8C608E-6F32-481E-A1D8-52F57B72F082}" srcOrd="0" destOrd="0" presId="urn:microsoft.com/office/officeart/2005/8/layout/pList2"/>
    <dgm:cxn modelId="{34A920DE-BF8E-48B0-BCBA-A50E6EDD4248}" type="presParOf" srcId="{C3575E1A-7DF4-4EED-8FE6-A84C47CBBA38}" destId="{9DE59D6A-8CD3-4F9E-AE7B-9EAC576BC086}" srcOrd="1" destOrd="0" presId="urn:microsoft.com/office/officeart/2005/8/layout/pList2"/>
    <dgm:cxn modelId="{C7FC01DE-8517-4440-BB13-579E01C5AB9B}" type="presParOf" srcId="{C3575E1A-7DF4-4EED-8FE6-A84C47CBBA38}" destId="{C84B9DF4-CBB9-476C-A0AD-21174F9780E7}" srcOrd="2" destOrd="0" presId="urn:microsoft.com/office/officeart/2005/8/layout/p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10E6AEC-73DB-4A6D-AFDE-FCA5CA73F6EF}" type="doc">
      <dgm:prSet loTypeId="urn:microsoft.com/office/officeart/2005/8/layout/pList2" loCatId="list" qsTypeId="urn:microsoft.com/office/officeart/2005/8/quickstyle/simple1" qsCatId="simple" csTypeId="urn:microsoft.com/office/officeart/2005/8/colors/accent1_2" csCatId="accent1" phldr="1"/>
      <dgm:spPr/>
    </dgm:pt>
    <dgm:pt modelId="{5EA88163-EA69-4DBE-BF1C-0168BD0B7D12}">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Giving</a:t>
          </a:r>
          <a:r>
            <a:rPr lang="en-GB" sz="2400" baseline="0" dirty="0">
              <a:solidFill>
                <a:schemeClr val="tx1"/>
              </a:solidFill>
            </a:rPr>
            <a:t> evidence in private</a:t>
          </a:r>
          <a:endParaRPr lang="en-GB" sz="2400" dirty="0">
            <a:solidFill>
              <a:schemeClr val="tx1"/>
            </a:solidFill>
          </a:endParaRPr>
        </a:p>
      </dgm:t>
    </dgm:pt>
    <dgm:pt modelId="{A8C5C97A-D3F1-4FB4-858E-39D0C45B2572}" type="parTrans" cxnId="{8D2881AD-E980-465D-A48E-E535A2F12336}">
      <dgm:prSet/>
      <dgm:spPr/>
      <dgm:t>
        <a:bodyPr/>
        <a:lstStyle/>
        <a:p>
          <a:endParaRPr lang="en-GB"/>
        </a:p>
      </dgm:t>
    </dgm:pt>
    <dgm:pt modelId="{6113DB03-ADF2-469F-BFC6-A23453252941}" type="sibTrans" cxnId="{8D2881AD-E980-465D-A48E-E535A2F12336}">
      <dgm:prSet/>
      <dgm:spPr/>
      <dgm:t>
        <a:bodyPr/>
        <a:lstStyle/>
        <a:p>
          <a:endParaRPr lang="en-GB"/>
        </a:p>
      </dgm:t>
    </dgm:pt>
    <dgm:pt modelId="{F99258FB-B68B-4C1D-8403-F58B0BF09900}">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Examination</a:t>
          </a:r>
          <a:r>
            <a:rPr lang="en-GB" sz="2400" baseline="0" dirty="0">
              <a:solidFill>
                <a:schemeClr val="tx1"/>
              </a:solidFill>
            </a:rPr>
            <a:t> of witness through intermediary</a:t>
          </a:r>
          <a:endParaRPr lang="en-GB" sz="2400" dirty="0">
            <a:solidFill>
              <a:schemeClr val="tx1"/>
            </a:solidFill>
          </a:endParaRPr>
        </a:p>
      </dgm:t>
    </dgm:pt>
    <dgm:pt modelId="{E71D6261-3903-4D00-A69E-3C4B127ED0CE}" type="parTrans" cxnId="{29761615-37EB-48F6-B2FD-79C9F4BF0ECE}">
      <dgm:prSet/>
      <dgm:spPr/>
      <dgm:t>
        <a:bodyPr/>
        <a:lstStyle/>
        <a:p>
          <a:endParaRPr lang="en-GB"/>
        </a:p>
      </dgm:t>
    </dgm:pt>
    <dgm:pt modelId="{7AB1A850-B23A-4D07-BC50-7A591DC66D3E}" type="sibTrans" cxnId="{29761615-37EB-48F6-B2FD-79C9F4BF0ECE}">
      <dgm:prSet/>
      <dgm:spPr/>
      <dgm:t>
        <a:bodyPr/>
        <a:lstStyle/>
        <a:p>
          <a:endParaRPr lang="en-GB"/>
        </a:p>
      </dgm:t>
    </dgm:pt>
    <dgm:pt modelId="{BF78EDB2-50BA-481F-899B-5702AA5A0B91}" type="pres">
      <dgm:prSet presAssocID="{010E6AEC-73DB-4A6D-AFDE-FCA5CA73F6EF}" presName="Name0" presStyleCnt="0">
        <dgm:presLayoutVars>
          <dgm:dir/>
          <dgm:resizeHandles val="exact"/>
        </dgm:presLayoutVars>
      </dgm:prSet>
      <dgm:spPr/>
    </dgm:pt>
    <dgm:pt modelId="{BB1902AA-3EDC-4476-8BA7-B2E3FE148E83}" type="pres">
      <dgm:prSet presAssocID="{010E6AEC-73DB-4A6D-AFDE-FCA5CA73F6EF}" presName="bkgdShp" presStyleLbl="alignAccFollowNode1" presStyleIdx="0" presStyleCnt="1"/>
      <dgm:spPr>
        <a:solidFill>
          <a:schemeClr val="accent2">
            <a:lumMod val="60000"/>
            <a:lumOff val="40000"/>
            <a:alpha val="90000"/>
          </a:schemeClr>
        </a:solidFill>
        <a:ln>
          <a:solidFill>
            <a:schemeClr val="tx1">
              <a:alpha val="90000"/>
            </a:schemeClr>
          </a:solidFill>
        </a:ln>
      </dgm:spPr>
    </dgm:pt>
    <dgm:pt modelId="{A7881F52-1908-4660-876A-36459C2199E5}" type="pres">
      <dgm:prSet presAssocID="{010E6AEC-73DB-4A6D-AFDE-FCA5CA73F6EF}" presName="linComp" presStyleCnt="0"/>
      <dgm:spPr/>
    </dgm:pt>
    <dgm:pt modelId="{7A36E53D-530C-4E53-AFBE-76CDBE247777}" type="pres">
      <dgm:prSet presAssocID="{5EA88163-EA69-4DBE-BF1C-0168BD0B7D12}" presName="compNode" presStyleCnt="0"/>
      <dgm:spPr/>
    </dgm:pt>
    <dgm:pt modelId="{601DAB12-D792-47CE-8D69-F4A4ED7B3C08}" type="pres">
      <dgm:prSet presAssocID="{5EA88163-EA69-4DBE-BF1C-0168BD0B7D12}" presName="node" presStyleLbl="node1" presStyleIdx="0" presStyleCnt="2">
        <dgm:presLayoutVars>
          <dgm:bulletEnabled val="1"/>
        </dgm:presLayoutVars>
      </dgm:prSet>
      <dgm:spPr/>
    </dgm:pt>
    <dgm:pt modelId="{0A72B306-DDAB-4D26-B36E-FEE9D03C3BEE}" type="pres">
      <dgm:prSet presAssocID="{5EA88163-EA69-4DBE-BF1C-0168BD0B7D12}" presName="invisiNode" presStyleLbl="node1" presStyleIdx="0" presStyleCnt="2"/>
      <dgm:spPr/>
    </dgm:pt>
    <dgm:pt modelId="{F6CBAD31-2F8A-42D3-8803-0D806601CBE9}" type="pres">
      <dgm:prSet presAssocID="{5EA88163-EA69-4DBE-BF1C-0168BD0B7D12}" presName="imagNode" presStyleLbl="fgImgPlace1" presStyleIdx="0" presStyleCnt="2"/>
      <dgm:spPr>
        <a:blipFill rotWithShape="1">
          <a:blip xmlns:r="http://schemas.openxmlformats.org/officeDocument/2006/relationships" r:embed="rId1"/>
          <a:srcRect/>
          <a:stretch>
            <a:fillRect t="-11000" b="-11000"/>
          </a:stretch>
        </a:blipFill>
        <a:ln>
          <a:solidFill>
            <a:schemeClr val="tx1"/>
          </a:solidFill>
        </a:ln>
      </dgm:spPr>
    </dgm:pt>
    <dgm:pt modelId="{4CBEF841-EED3-46F2-B8FA-AF58D8C6E8AB}" type="pres">
      <dgm:prSet presAssocID="{6113DB03-ADF2-469F-BFC6-A23453252941}" presName="sibTrans" presStyleLbl="sibTrans2D1" presStyleIdx="0" presStyleCnt="0"/>
      <dgm:spPr/>
    </dgm:pt>
    <dgm:pt modelId="{C3575E1A-7DF4-4EED-8FE6-A84C47CBBA38}" type="pres">
      <dgm:prSet presAssocID="{F99258FB-B68B-4C1D-8403-F58B0BF09900}" presName="compNode" presStyleCnt="0"/>
      <dgm:spPr/>
    </dgm:pt>
    <dgm:pt modelId="{6E8C608E-6F32-481E-A1D8-52F57B72F082}" type="pres">
      <dgm:prSet presAssocID="{F99258FB-B68B-4C1D-8403-F58B0BF09900}" presName="node" presStyleLbl="node1" presStyleIdx="1" presStyleCnt="2">
        <dgm:presLayoutVars>
          <dgm:bulletEnabled val="1"/>
        </dgm:presLayoutVars>
      </dgm:prSet>
      <dgm:spPr/>
    </dgm:pt>
    <dgm:pt modelId="{9DE59D6A-8CD3-4F9E-AE7B-9EAC576BC086}" type="pres">
      <dgm:prSet presAssocID="{F99258FB-B68B-4C1D-8403-F58B0BF09900}" presName="invisiNode" presStyleLbl="node1" presStyleIdx="1" presStyleCnt="2"/>
      <dgm:spPr/>
    </dgm:pt>
    <dgm:pt modelId="{C84B9DF4-CBB9-476C-A0AD-21174F9780E7}" type="pres">
      <dgm:prSet presAssocID="{F99258FB-B68B-4C1D-8403-F58B0BF09900}" presName="imagNode" presStyleLbl="fgImgPlace1" presStyleIdx="1" presStyleCnt="2"/>
      <dgm:spPr>
        <a:blipFill rotWithShape="1">
          <a:blip xmlns:r="http://schemas.openxmlformats.org/officeDocument/2006/relationships" r:embed="rId2"/>
          <a:srcRect/>
          <a:stretch>
            <a:fillRect t="-6000" b="-6000"/>
          </a:stretch>
        </a:blipFill>
        <a:ln>
          <a:solidFill>
            <a:schemeClr val="tx1"/>
          </a:solidFill>
        </a:ln>
      </dgm:spPr>
    </dgm:pt>
  </dgm:ptLst>
  <dgm:cxnLst>
    <dgm:cxn modelId="{3B28B914-B495-4454-B758-75C86D31F7B3}" type="presOf" srcId="{6113DB03-ADF2-469F-BFC6-A23453252941}" destId="{4CBEF841-EED3-46F2-B8FA-AF58D8C6E8AB}" srcOrd="0" destOrd="0" presId="urn:microsoft.com/office/officeart/2005/8/layout/pList2"/>
    <dgm:cxn modelId="{29761615-37EB-48F6-B2FD-79C9F4BF0ECE}" srcId="{010E6AEC-73DB-4A6D-AFDE-FCA5CA73F6EF}" destId="{F99258FB-B68B-4C1D-8403-F58B0BF09900}" srcOrd="1" destOrd="0" parTransId="{E71D6261-3903-4D00-A69E-3C4B127ED0CE}" sibTransId="{7AB1A850-B23A-4D07-BC50-7A591DC66D3E}"/>
    <dgm:cxn modelId="{13A20E5F-4D0C-4C84-913B-63C44A86C70C}" type="presOf" srcId="{F99258FB-B68B-4C1D-8403-F58B0BF09900}" destId="{6E8C608E-6F32-481E-A1D8-52F57B72F082}" srcOrd="0" destOrd="0" presId="urn:microsoft.com/office/officeart/2005/8/layout/pList2"/>
    <dgm:cxn modelId="{1B99A872-52DD-40B3-809E-D352AD056129}" type="presOf" srcId="{5EA88163-EA69-4DBE-BF1C-0168BD0B7D12}" destId="{601DAB12-D792-47CE-8D69-F4A4ED7B3C08}" srcOrd="0" destOrd="0" presId="urn:microsoft.com/office/officeart/2005/8/layout/pList2"/>
    <dgm:cxn modelId="{8D2881AD-E980-465D-A48E-E535A2F12336}" srcId="{010E6AEC-73DB-4A6D-AFDE-FCA5CA73F6EF}" destId="{5EA88163-EA69-4DBE-BF1C-0168BD0B7D12}" srcOrd="0" destOrd="0" parTransId="{A8C5C97A-D3F1-4FB4-858E-39D0C45B2572}" sibTransId="{6113DB03-ADF2-469F-BFC6-A23453252941}"/>
    <dgm:cxn modelId="{ED2369F7-FBAF-489D-8CC8-82FE33934B8D}" type="presOf" srcId="{010E6AEC-73DB-4A6D-AFDE-FCA5CA73F6EF}" destId="{BF78EDB2-50BA-481F-899B-5702AA5A0B91}" srcOrd="0" destOrd="0" presId="urn:microsoft.com/office/officeart/2005/8/layout/pList2"/>
    <dgm:cxn modelId="{EA492BC1-C087-4F7A-B6BD-219B6E05C9D3}" type="presParOf" srcId="{BF78EDB2-50BA-481F-899B-5702AA5A0B91}" destId="{BB1902AA-3EDC-4476-8BA7-B2E3FE148E83}" srcOrd="0" destOrd="0" presId="urn:microsoft.com/office/officeart/2005/8/layout/pList2"/>
    <dgm:cxn modelId="{7E2626A8-E214-41BA-BE90-A179E0103157}" type="presParOf" srcId="{BF78EDB2-50BA-481F-899B-5702AA5A0B91}" destId="{A7881F52-1908-4660-876A-36459C2199E5}" srcOrd="1" destOrd="0" presId="urn:microsoft.com/office/officeart/2005/8/layout/pList2"/>
    <dgm:cxn modelId="{6DFE0A5D-0B24-4BC9-B35D-0B28DB619343}" type="presParOf" srcId="{A7881F52-1908-4660-876A-36459C2199E5}" destId="{7A36E53D-530C-4E53-AFBE-76CDBE247777}" srcOrd="0" destOrd="0" presId="urn:microsoft.com/office/officeart/2005/8/layout/pList2"/>
    <dgm:cxn modelId="{C7A47F9D-94A0-40FB-8FF0-40DEF702213F}" type="presParOf" srcId="{7A36E53D-530C-4E53-AFBE-76CDBE247777}" destId="{601DAB12-D792-47CE-8D69-F4A4ED7B3C08}" srcOrd="0" destOrd="0" presId="urn:microsoft.com/office/officeart/2005/8/layout/pList2"/>
    <dgm:cxn modelId="{F91C459D-BB48-4146-B1C5-A81A0C262417}" type="presParOf" srcId="{7A36E53D-530C-4E53-AFBE-76CDBE247777}" destId="{0A72B306-DDAB-4D26-B36E-FEE9D03C3BEE}" srcOrd="1" destOrd="0" presId="urn:microsoft.com/office/officeart/2005/8/layout/pList2"/>
    <dgm:cxn modelId="{D7076821-B084-42A8-9621-58ADA1127126}" type="presParOf" srcId="{7A36E53D-530C-4E53-AFBE-76CDBE247777}" destId="{F6CBAD31-2F8A-42D3-8803-0D806601CBE9}" srcOrd="2" destOrd="0" presId="urn:microsoft.com/office/officeart/2005/8/layout/pList2"/>
    <dgm:cxn modelId="{AA3223B8-2E12-4261-BAA3-109C09113827}" type="presParOf" srcId="{A7881F52-1908-4660-876A-36459C2199E5}" destId="{4CBEF841-EED3-46F2-B8FA-AF58D8C6E8AB}" srcOrd="1" destOrd="0" presId="urn:microsoft.com/office/officeart/2005/8/layout/pList2"/>
    <dgm:cxn modelId="{DB7D748B-188E-4FBB-B68E-FAAFECDEF64D}" type="presParOf" srcId="{A7881F52-1908-4660-876A-36459C2199E5}" destId="{C3575E1A-7DF4-4EED-8FE6-A84C47CBBA38}" srcOrd="2" destOrd="0" presId="urn:microsoft.com/office/officeart/2005/8/layout/pList2"/>
    <dgm:cxn modelId="{3C1E42F3-3BB3-4FD0-BA3E-A9D8EA265EDD}" type="presParOf" srcId="{C3575E1A-7DF4-4EED-8FE6-A84C47CBBA38}" destId="{6E8C608E-6F32-481E-A1D8-52F57B72F082}" srcOrd="0" destOrd="0" presId="urn:microsoft.com/office/officeart/2005/8/layout/pList2"/>
    <dgm:cxn modelId="{34A920DE-BF8E-48B0-BCBA-A50E6EDD4248}" type="presParOf" srcId="{C3575E1A-7DF4-4EED-8FE6-A84C47CBBA38}" destId="{9DE59D6A-8CD3-4F9E-AE7B-9EAC576BC086}" srcOrd="1" destOrd="0" presId="urn:microsoft.com/office/officeart/2005/8/layout/pList2"/>
    <dgm:cxn modelId="{C7FC01DE-8517-4440-BB13-579E01C5AB9B}" type="presParOf" srcId="{C3575E1A-7DF4-4EED-8FE6-A84C47CBBA38}" destId="{C84B9DF4-CBB9-476C-A0AD-21174F9780E7}" srcOrd="2" destOrd="0" presId="urn:microsoft.com/office/officeart/2005/8/layout/pList2"/>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10E6AEC-73DB-4A6D-AFDE-FCA5CA73F6EF}" type="doc">
      <dgm:prSet loTypeId="urn:microsoft.com/office/officeart/2005/8/layout/pList2" loCatId="list" qsTypeId="urn:microsoft.com/office/officeart/2005/8/quickstyle/simple1" qsCatId="simple" csTypeId="urn:microsoft.com/office/officeart/2005/8/colors/accent1_2" csCatId="accent1" phldr="1"/>
      <dgm:spPr/>
    </dgm:pt>
    <dgm:pt modelId="{5EA88163-EA69-4DBE-BF1C-0168BD0B7D12}">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Aids</a:t>
          </a:r>
          <a:r>
            <a:rPr lang="en-GB" sz="2400" baseline="0" dirty="0">
              <a:solidFill>
                <a:schemeClr val="tx1"/>
              </a:solidFill>
            </a:rPr>
            <a:t> to </a:t>
          </a:r>
          <a:r>
            <a:rPr lang="en-GB" sz="2300" baseline="0" dirty="0">
              <a:solidFill>
                <a:schemeClr val="tx1"/>
              </a:solidFill>
            </a:rPr>
            <a:t>communication</a:t>
          </a:r>
          <a:endParaRPr lang="en-GB" sz="2300" dirty="0">
            <a:solidFill>
              <a:schemeClr val="tx1"/>
            </a:solidFill>
          </a:endParaRPr>
        </a:p>
      </dgm:t>
    </dgm:pt>
    <dgm:pt modelId="{A8C5C97A-D3F1-4FB4-858E-39D0C45B2572}" type="parTrans" cxnId="{8D2881AD-E980-465D-A48E-E535A2F12336}">
      <dgm:prSet/>
      <dgm:spPr/>
      <dgm:t>
        <a:bodyPr/>
        <a:lstStyle/>
        <a:p>
          <a:endParaRPr lang="en-GB"/>
        </a:p>
      </dgm:t>
    </dgm:pt>
    <dgm:pt modelId="{6113DB03-ADF2-469F-BFC6-A23453252941}" type="sibTrans" cxnId="{8D2881AD-E980-465D-A48E-E535A2F12336}">
      <dgm:prSet/>
      <dgm:spPr/>
      <dgm:t>
        <a:bodyPr/>
        <a:lstStyle/>
        <a:p>
          <a:endParaRPr lang="en-GB"/>
        </a:p>
      </dgm:t>
    </dgm:pt>
    <dgm:pt modelId="{F99258FB-B68B-4C1D-8403-F58B0BF09900}">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Using video recording for giving evidence</a:t>
          </a:r>
        </a:p>
      </dgm:t>
    </dgm:pt>
    <dgm:pt modelId="{E71D6261-3903-4D00-A69E-3C4B127ED0CE}" type="parTrans" cxnId="{29761615-37EB-48F6-B2FD-79C9F4BF0ECE}">
      <dgm:prSet/>
      <dgm:spPr/>
      <dgm:t>
        <a:bodyPr/>
        <a:lstStyle/>
        <a:p>
          <a:endParaRPr lang="en-GB"/>
        </a:p>
      </dgm:t>
    </dgm:pt>
    <dgm:pt modelId="{7AB1A850-B23A-4D07-BC50-7A591DC66D3E}" type="sibTrans" cxnId="{29761615-37EB-48F6-B2FD-79C9F4BF0ECE}">
      <dgm:prSet/>
      <dgm:spPr/>
      <dgm:t>
        <a:bodyPr/>
        <a:lstStyle/>
        <a:p>
          <a:endParaRPr lang="en-GB"/>
        </a:p>
      </dgm:t>
    </dgm:pt>
    <dgm:pt modelId="{BF78EDB2-50BA-481F-899B-5702AA5A0B91}" type="pres">
      <dgm:prSet presAssocID="{010E6AEC-73DB-4A6D-AFDE-FCA5CA73F6EF}" presName="Name0" presStyleCnt="0">
        <dgm:presLayoutVars>
          <dgm:dir/>
          <dgm:resizeHandles val="exact"/>
        </dgm:presLayoutVars>
      </dgm:prSet>
      <dgm:spPr/>
    </dgm:pt>
    <dgm:pt modelId="{BB1902AA-3EDC-4476-8BA7-B2E3FE148E83}" type="pres">
      <dgm:prSet presAssocID="{010E6AEC-73DB-4A6D-AFDE-FCA5CA73F6EF}" presName="bkgdShp" presStyleLbl="alignAccFollowNode1" presStyleIdx="0" presStyleCnt="1"/>
      <dgm:spPr>
        <a:solidFill>
          <a:schemeClr val="accent2">
            <a:lumMod val="60000"/>
            <a:lumOff val="40000"/>
            <a:alpha val="90000"/>
          </a:schemeClr>
        </a:solidFill>
        <a:ln>
          <a:solidFill>
            <a:schemeClr val="tx1">
              <a:alpha val="90000"/>
            </a:schemeClr>
          </a:solidFill>
        </a:ln>
      </dgm:spPr>
    </dgm:pt>
    <dgm:pt modelId="{A7881F52-1908-4660-876A-36459C2199E5}" type="pres">
      <dgm:prSet presAssocID="{010E6AEC-73DB-4A6D-AFDE-FCA5CA73F6EF}" presName="linComp" presStyleCnt="0"/>
      <dgm:spPr/>
    </dgm:pt>
    <dgm:pt modelId="{7A36E53D-530C-4E53-AFBE-76CDBE247777}" type="pres">
      <dgm:prSet presAssocID="{5EA88163-EA69-4DBE-BF1C-0168BD0B7D12}" presName="compNode" presStyleCnt="0"/>
      <dgm:spPr/>
    </dgm:pt>
    <dgm:pt modelId="{601DAB12-D792-47CE-8D69-F4A4ED7B3C08}" type="pres">
      <dgm:prSet presAssocID="{5EA88163-EA69-4DBE-BF1C-0168BD0B7D12}" presName="node" presStyleLbl="node1" presStyleIdx="0" presStyleCnt="2">
        <dgm:presLayoutVars>
          <dgm:bulletEnabled val="1"/>
        </dgm:presLayoutVars>
      </dgm:prSet>
      <dgm:spPr/>
    </dgm:pt>
    <dgm:pt modelId="{0A72B306-DDAB-4D26-B36E-FEE9D03C3BEE}" type="pres">
      <dgm:prSet presAssocID="{5EA88163-EA69-4DBE-BF1C-0168BD0B7D12}" presName="invisiNode" presStyleLbl="node1" presStyleIdx="0" presStyleCnt="2"/>
      <dgm:spPr/>
    </dgm:pt>
    <dgm:pt modelId="{F6CBAD31-2F8A-42D3-8803-0D806601CBE9}" type="pres">
      <dgm:prSet presAssocID="{5EA88163-EA69-4DBE-BF1C-0168BD0B7D12}" presName="imagNode" presStyleLbl="fgImgPlace1" presStyleIdx="0" presStyleCnt="2"/>
      <dgm:spPr>
        <a:blipFill rotWithShape="1">
          <a:blip xmlns:r="http://schemas.openxmlformats.org/officeDocument/2006/relationships" r:embed="rId1"/>
          <a:srcRect/>
          <a:stretch>
            <a:fillRect t="-37000" b="-37000"/>
          </a:stretch>
        </a:blipFill>
        <a:ln>
          <a:solidFill>
            <a:schemeClr val="tx1"/>
          </a:solidFill>
        </a:ln>
      </dgm:spPr>
    </dgm:pt>
    <dgm:pt modelId="{4CBEF841-EED3-46F2-B8FA-AF58D8C6E8AB}" type="pres">
      <dgm:prSet presAssocID="{6113DB03-ADF2-469F-BFC6-A23453252941}" presName="sibTrans" presStyleLbl="sibTrans2D1" presStyleIdx="0" presStyleCnt="0"/>
      <dgm:spPr/>
    </dgm:pt>
    <dgm:pt modelId="{C3575E1A-7DF4-4EED-8FE6-A84C47CBBA38}" type="pres">
      <dgm:prSet presAssocID="{F99258FB-B68B-4C1D-8403-F58B0BF09900}" presName="compNode" presStyleCnt="0"/>
      <dgm:spPr/>
    </dgm:pt>
    <dgm:pt modelId="{6E8C608E-6F32-481E-A1D8-52F57B72F082}" type="pres">
      <dgm:prSet presAssocID="{F99258FB-B68B-4C1D-8403-F58B0BF09900}" presName="node" presStyleLbl="node1" presStyleIdx="1" presStyleCnt="2">
        <dgm:presLayoutVars>
          <dgm:bulletEnabled val="1"/>
        </dgm:presLayoutVars>
      </dgm:prSet>
      <dgm:spPr/>
    </dgm:pt>
    <dgm:pt modelId="{9DE59D6A-8CD3-4F9E-AE7B-9EAC576BC086}" type="pres">
      <dgm:prSet presAssocID="{F99258FB-B68B-4C1D-8403-F58B0BF09900}" presName="invisiNode" presStyleLbl="node1" presStyleIdx="1" presStyleCnt="2"/>
      <dgm:spPr/>
    </dgm:pt>
    <dgm:pt modelId="{C84B9DF4-CBB9-476C-A0AD-21174F9780E7}" type="pres">
      <dgm:prSet presAssocID="{F99258FB-B68B-4C1D-8403-F58B0BF09900}" presName="imagNode" presStyleLbl="fgImgPlace1" presStyleIdx="1" presStyleCnt="2"/>
      <dgm:spPr>
        <a:blipFill rotWithShape="1">
          <a:blip xmlns:r="http://schemas.openxmlformats.org/officeDocument/2006/relationships" r:embed="rId2"/>
          <a:srcRect/>
          <a:stretch>
            <a:fillRect/>
          </a:stretch>
        </a:blipFill>
        <a:ln>
          <a:solidFill>
            <a:schemeClr val="tx1"/>
          </a:solidFill>
        </a:ln>
      </dgm:spPr>
    </dgm:pt>
  </dgm:ptLst>
  <dgm:cxnLst>
    <dgm:cxn modelId="{3B28B914-B495-4454-B758-75C86D31F7B3}" type="presOf" srcId="{6113DB03-ADF2-469F-BFC6-A23453252941}" destId="{4CBEF841-EED3-46F2-B8FA-AF58D8C6E8AB}" srcOrd="0" destOrd="0" presId="urn:microsoft.com/office/officeart/2005/8/layout/pList2"/>
    <dgm:cxn modelId="{29761615-37EB-48F6-B2FD-79C9F4BF0ECE}" srcId="{010E6AEC-73DB-4A6D-AFDE-FCA5CA73F6EF}" destId="{F99258FB-B68B-4C1D-8403-F58B0BF09900}" srcOrd="1" destOrd="0" parTransId="{E71D6261-3903-4D00-A69E-3C4B127ED0CE}" sibTransId="{7AB1A850-B23A-4D07-BC50-7A591DC66D3E}"/>
    <dgm:cxn modelId="{13A20E5F-4D0C-4C84-913B-63C44A86C70C}" type="presOf" srcId="{F99258FB-B68B-4C1D-8403-F58B0BF09900}" destId="{6E8C608E-6F32-481E-A1D8-52F57B72F082}" srcOrd="0" destOrd="0" presId="urn:microsoft.com/office/officeart/2005/8/layout/pList2"/>
    <dgm:cxn modelId="{1B99A872-52DD-40B3-809E-D352AD056129}" type="presOf" srcId="{5EA88163-EA69-4DBE-BF1C-0168BD0B7D12}" destId="{601DAB12-D792-47CE-8D69-F4A4ED7B3C08}" srcOrd="0" destOrd="0" presId="urn:microsoft.com/office/officeart/2005/8/layout/pList2"/>
    <dgm:cxn modelId="{8D2881AD-E980-465D-A48E-E535A2F12336}" srcId="{010E6AEC-73DB-4A6D-AFDE-FCA5CA73F6EF}" destId="{5EA88163-EA69-4DBE-BF1C-0168BD0B7D12}" srcOrd="0" destOrd="0" parTransId="{A8C5C97A-D3F1-4FB4-858E-39D0C45B2572}" sibTransId="{6113DB03-ADF2-469F-BFC6-A23453252941}"/>
    <dgm:cxn modelId="{ED2369F7-FBAF-489D-8CC8-82FE33934B8D}" type="presOf" srcId="{010E6AEC-73DB-4A6D-AFDE-FCA5CA73F6EF}" destId="{BF78EDB2-50BA-481F-899B-5702AA5A0B91}" srcOrd="0" destOrd="0" presId="urn:microsoft.com/office/officeart/2005/8/layout/pList2"/>
    <dgm:cxn modelId="{EA492BC1-C087-4F7A-B6BD-219B6E05C9D3}" type="presParOf" srcId="{BF78EDB2-50BA-481F-899B-5702AA5A0B91}" destId="{BB1902AA-3EDC-4476-8BA7-B2E3FE148E83}" srcOrd="0" destOrd="0" presId="urn:microsoft.com/office/officeart/2005/8/layout/pList2"/>
    <dgm:cxn modelId="{7E2626A8-E214-41BA-BE90-A179E0103157}" type="presParOf" srcId="{BF78EDB2-50BA-481F-899B-5702AA5A0B91}" destId="{A7881F52-1908-4660-876A-36459C2199E5}" srcOrd="1" destOrd="0" presId="urn:microsoft.com/office/officeart/2005/8/layout/pList2"/>
    <dgm:cxn modelId="{6DFE0A5D-0B24-4BC9-B35D-0B28DB619343}" type="presParOf" srcId="{A7881F52-1908-4660-876A-36459C2199E5}" destId="{7A36E53D-530C-4E53-AFBE-76CDBE247777}" srcOrd="0" destOrd="0" presId="urn:microsoft.com/office/officeart/2005/8/layout/pList2"/>
    <dgm:cxn modelId="{C7A47F9D-94A0-40FB-8FF0-40DEF702213F}" type="presParOf" srcId="{7A36E53D-530C-4E53-AFBE-76CDBE247777}" destId="{601DAB12-D792-47CE-8D69-F4A4ED7B3C08}" srcOrd="0" destOrd="0" presId="urn:microsoft.com/office/officeart/2005/8/layout/pList2"/>
    <dgm:cxn modelId="{F91C459D-BB48-4146-B1C5-A81A0C262417}" type="presParOf" srcId="{7A36E53D-530C-4E53-AFBE-76CDBE247777}" destId="{0A72B306-DDAB-4D26-B36E-FEE9D03C3BEE}" srcOrd="1" destOrd="0" presId="urn:microsoft.com/office/officeart/2005/8/layout/pList2"/>
    <dgm:cxn modelId="{D7076821-B084-42A8-9621-58ADA1127126}" type="presParOf" srcId="{7A36E53D-530C-4E53-AFBE-76CDBE247777}" destId="{F6CBAD31-2F8A-42D3-8803-0D806601CBE9}" srcOrd="2" destOrd="0" presId="urn:microsoft.com/office/officeart/2005/8/layout/pList2"/>
    <dgm:cxn modelId="{AA3223B8-2E12-4261-BAA3-109C09113827}" type="presParOf" srcId="{A7881F52-1908-4660-876A-36459C2199E5}" destId="{4CBEF841-EED3-46F2-B8FA-AF58D8C6E8AB}" srcOrd="1" destOrd="0" presId="urn:microsoft.com/office/officeart/2005/8/layout/pList2"/>
    <dgm:cxn modelId="{DB7D748B-188E-4FBB-B68E-FAAFECDEF64D}" type="presParOf" srcId="{A7881F52-1908-4660-876A-36459C2199E5}" destId="{C3575E1A-7DF4-4EED-8FE6-A84C47CBBA38}" srcOrd="2" destOrd="0" presId="urn:microsoft.com/office/officeart/2005/8/layout/pList2"/>
    <dgm:cxn modelId="{3C1E42F3-3BB3-4FD0-BA3E-A9D8EA265EDD}" type="presParOf" srcId="{C3575E1A-7DF4-4EED-8FE6-A84C47CBBA38}" destId="{6E8C608E-6F32-481E-A1D8-52F57B72F082}" srcOrd="0" destOrd="0" presId="urn:microsoft.com/office/officeart/2005/8/layout/pList2"/>
    <dgm:cxn modelId="{34A920DE-BF8E-48B0-BCBA-A50E6EDD4248}" type="presParOf" srcId="{C3575E1A-7DF4-4EED-8FE6-A84C47CBBA38}" destId="{9DE59D6A-8CD3-4F9E-AE7B-9EAC576BC086}" srcOrd="1" destOrd="0" presId="urn:microsoft.com/office/officeart/2005/8/layout/pList2"/>
    <dgm:cxn modelId="{C7FC01DE-8517-4440-BB13-579E01C5AB9B}" type="presParOf" srcId="{C3575E1A-7DF4-4EED-8FE6-A84C47CBBA38}" destId="{C84B9DF4-CBB9-476C-A0AD-21174F9780E7}" srcOrd="2" destOrd="0" presId="urn:microsoft.com/office/officeart/2005/8/layout/p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033ECED-D8AA-45C2-9C05-1570470FDA7F}" type="doc">
      <dgm:prSet loTypeId="urn:microsoft.com/office/officeart/2005/8/layout/default" loCatId="list" qsTypeId="urn:microsoft.com/office/officeart/2005/8/quickstyle/simple1" qsCatId="simple" csTypeId="urn:microsoft.com/office/officeart/2005/8/colors/accent2_2" csCatId="accent2" phldr="1"/>
      <dgm:spPr/>
      <dgm:t>
        <a:bodyPr/>
        <a:lstStyle/>
        <a:p>
          <a:endParaRPr lang="en-AS"/>
        </a:p>
      </dgm:t>
    </dgm:pt>
    <dgm:pt modelId="{02BC1022-2917-480F-963B-E6CEF2899EB8}">
      <dgm:prSet phldrT="[Text]"/>
      <dgm:spPr>
        <a:solidFill>
          <a:schemeClr val="accent2">
            <a:lumMod val="60000"/>
            <a:lumOff val="40000"/>
          </a:schemeClr>
        </a:solidFill>
        <a:ln>
          <a:solidFill>
            <a:schemeClr val="tx1"/>
          </a:solidFill>
        </a:ln>
      </dgm:spPr>
      <dgm:t>
        <a:bodyPr/>
        <a:lstStyle/>
        <a:p>
          <a:r>
            <a:rPr lang="en-GB" dirty="0">
              <a:solidFill>
                <a:schemeClr val="tx1"/>
              </a:solidFill>
            </a:rPr>
            <a:t>Victims do not get ‘used’ to crime, and suffer many emotional side-effects even when victimisation episodes appear individually trivial</a:t>
          </a:r>
          <a:endParaRPr lang="en-AS" dirty="0">
            <a:solidFill>
              <a:schemeClr val="tx1"/>
            </a:solidFill>
          </a:endParaRPr>
        </a:p>
      </dgm:t>
    </dgm:pt>
    <dgm:pt modelId="{44723CD8-CC25-4CFA-9F59-8C28EFF9C583}" type="parTrans" cxnId="{3EAAFE1C-B0D0-423B-A7E8-C1FE5FFBD07C}">
      <dgm:prSet/>
      <dgm:spPr/>
      <dgm:t>
        <a:bodyPr/>
        <a:lstStyle/>
        <a:p>
          <a:endParaRPr lang="en-AS"/>
        </a:p>
      </dgm:t>
    </dgm:pt>
    <dgm:pt modelId="{E00E2C66-F2B6-46ED-936B-3AFC33FA462B}" type="sibTrans" cxnId="{3EAAFE1C-B0D0-423B-A7E8-C1FE5FFBD07C}">
      <dgm:prSet/>
      <dgm:spPr/>
      <dgm:t>
        <a:bodyPr/>
        <a:lstStyle/>
        <a:p>
          <a:endParaRPr lang="en-AS"/>
        </a:p>
      </dgm:t>
    </dgm:pt>
    <dgm:pt modelId="{49677611-36E0-4E31-AA9E-5A94970CADE8}">
      <dgm:prSet phldrT="[Text]"/>
      <dgm:spPr>
        <a:solidFill>
          <a:schemeClr val="accent2">
            <a:lumMod val="60000"/>
            <a:lumOff val="40000"/>
          </a:schemeClr>
        </a:solidFill>
        <a:ln>
          <a:solidFill>
            <a:schemeClr val="tx1"/>
          </a:solidFill>
        </a:ln>
      </dgm:spPr>
      <dgm:t>
        <a:bodyPr/>
        <a:lstStyle/>
        <a:p>
          <a:r>
            <a:rPr lang="en-GB" dirty="0">
              <a:solidFill>
                <a:schemeClr val="tx1"/>
              </a:solidFill>
            </a:rPr>
            <a:t>It can be compared to a bereavement process where victims go through various stages after each incident and this applies to relatively trivial crimes as well as those viewed as more serious by society.</a:t>
          </a:r>
          <a:endParaRPr lang="en-AS" dirty="0">
            <a:solidFill>
              <a:schemeClr val="tx1"/>
            </a:solidFill>
          </a:endParaRPr>
        </a:p>
      </dgm:t>
    </dgm:pt>
    <dgm:pt modelId="{571D71BE-3430-4AAE-956E-1B1837C5B574}" type="parTrans" cxnId="{737929C5-7E12-46F2-9220-9484BD1DDE19}">
      <dgm:prSet/>
      <dgm:spPr/>
      <dgm:t>
        <a:bodyPr/>
        <a:lstStyle/>
        <a:p>
          <a:endParaRPr lang="en-AS"/>
        </a:p>
      </dgm:t>
    </dgm:pt>
    <dgm:pt modelId="{A8CC2698-A1E4-43BE-B837-9F59C8C268AD}" type="sibTrans" cxnId="{737929C5-7E12-46F2-9220-9484BD1DDE19}">
      <dgm:prSet/>
      <dgm:spPr/>
      <dgm:t>
        <a:bodyPr/>
        <a:lstStyle/>
        <a:p>
          <a:endParaRPr lang="en-AS"/>
        </a:p>
      </dgm:t>
    </dgm:pt>
    <dgm:pt modelId="{2D4886BF-F054-4E27-8A0E-1FA9CA130FB7}" type="pres">
      <dgm:prSet presAssocID="{A033ECED-D8AA-45C2-9C05-1570470FDA7F}" presName="diagram" presStyleCnt="0">
        <dgm:presLayoutVars>
          <dgm:dir/>
          <dgm:resizeHandles val="exact"/>
        </dgm:presLayoutVars>
      </dgm:prSet>
      <dgm:spPr/>
    </dgm:pt>
    <dgm:pt modelId="{18A786A9-CC34-42BD-89FA-3EB15656FDB1}" type="pres">
      <dgm:prSet presAssocID="{02BC1022-2917-480F-963B-E6CEF2899EB8}" presName="node" presStyleLbl="node1" presStyleIdx="0" presStyleCnt="2">
        <dgm:presLayoutVars>
          <dgm:bulletEnabled val="1"/>
        </dgm:presLayoutVars>
      </dgm:prSet>
      <dgm:spPr/>
    </dgm:pt>
    <dgm:pt modelId="{8584C788-17F8-46E4-B32C-F354A6943DF5}" type="pres">
      <dgm:prSet presAssocID="{E00E2C66-F2B6-46ED-936B-3AFC33FA462B}" presName="sibTrans" presStyleCnt="0"/>
      <dgm:spPr/>
    </dgm:pt>
    <dgm:pt modelId="{5B74BAFB-9E5F-4B0E-8176-907176DB9DCF}" type="pres">
      <dgm:prSet presAssocID="{49677611-36E0-4E31-AA9E-5A94970CADE8}" presName="node" presStyleLbl="node1" presStyleIdx="1" presStyleCnt="2">
        <dgm:presLayoutVars>
          <dgm:bulletEnabled val="1"/>
        </dgm:presLayoutVars>
      </dgm:prSet>
      <dgm:spPr/>
    </dgm:pt>
  </dgm:ptLst>
  <dgm:cxnLst>
    <dgm:cxn modelId="{3EAAFE1C-B0D0-423B-A7E8-C1FE5FFBD07C}" srcId="{A033ECED-D8AA-45C2-9C05-1570470FDA7F}" destId="{02BC1022-2917-480F-963B-E6CEF2899EB8}" srcOrd="0" destOrd="0" parTransId="{44723CD8-CC25-4CFA-9F59-8C28EFF9C583}" sibTransId="{E00E2C66-F2B6-46ED-936B-3AFC33FA462B}"/>
    <dgm:cxn modelId="{410A1334-ACEF-4EBF-8477-CA9AEF4E47E5}" type="presOf" srcId="{02BC1022-2917-480F-963B-E6CEF2899EB8}" destId="{18A786A9-CC34-42BD-89FA-3EB15656FDB1}" srcOrd="0" destOrd="0" presId="urn:microsoft.com/office/officeart/2005/8/layout/default"/>
    <dgm:cxn modelId="{2BD8AE74-3B8D-4B36-8221-2DC0AF830FB1}" type="presOf" srcId="{49677611-36E0-4E31-AA9E-5A94970CADE8}" destId="{5B74BAFB-9E5F-4B0E-8176-907176DB9DCF}" srcOrd="0" destOrd="0" presId="urn:microsoft.com/office/officeart/2005/8/layout/default"/>
    <dgm:cxn modelId="{737929C5-7E12-46F2-9220-9484BD1DDE19}" srcId="{A033ECED-D8AA-45C2-9C05-1570470FDA7F}" destId="{49677611-36E0-4E31-AA9E-5A94970CADE8}" srcOrd="1" destOrd="0" parTransId="{571D71BE-3430-4AAE-956E-1B1837C5B574}" sibTransId="{A8CC2698-A1E4-43BE-B837-9F59C8C268AD}"/>
    <dgm:cxn modelId="{A1708AE2-9FB6-468A-9CEA-71ECBD9FA842}" type="presOf" srcId="{A033ECED-D8AA-45C2-9C05-1570470FDA7F}" destId="{2D4886BF-F054-4E27-8A0E-1FA9CA130FB7}" srcOrd="0" destOrd="0" presId="urn:microsoft.com/office/officeart/2005/8/layout/default"/>
    <dgm:cxn modelId="{72B09F54-803B-40C6-9C37-9E4EC18CA846}" type="presParOf" srcId="{2D4886BF-F054-4E27-8A0E-1FA9CA130FB7}" destId="{18A786A9-CC34-42BD-89FA-3EB15656FDB1}" srcOrd="0" destOrd="0" presId="urn:microsoft.com/office/officeart/2005/8/layout/default"/>
    <dgm:cxn modelId="{2E368698-1BDB-4A92-B683-D3FCAB4C78A5}" type="presParOf" srcId="{2D4886BF-F054-4E27-8A0E-1FA9CA130FB7}" destId="{8584C788-17F8-46E4-B32C-F354A6943DF5}" srcOrd="1" destOrd="0" presId="urn:microsoft.com/office/officeart/2005/8/layout/default"/>
    <dgm:cxn modelId="{D0525BA1-012F-4D8C-873D-DB08D01C0830}" type="presParOf" srcId="{2D4886BF-F054-4E27-8A0E-1FA9CA130FB7}" destId="{5B74BAFB-9E5F-4B0E-8176-907176DB9DCF}" srcOrd="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B80C6DAC-0CF7-4718-8E52-E7CFEB596D7F}" type="doc">
      <dgm:prSet loTypeId="urn:microsoft.com/office/officeart/2005/8/layout/pList2" loCatId="list" qsTypeId="urn:microsoft.com/office/officeart/2005/8/quickstyle/simple1" qsCatId="simple" csTypeId="urn:microsoft.com/office/officeart/2005/8/colors/accent1_2" csCatId="accent1" phldr="1"/>
      <dgm:spPr/>
    </dgm:pt>
    <dgm:pt modelId="{526A1037-B158-4A09-AE55-2C03BF7086D3}">
      <dgm:prSet phldrT="[Text]" custT="1"/>
      <dgm:spPr>
        <a:solidFill>
          <a:schemeClr val="accent2">
            <a:lumMod val="20000"/>
            <a:lumOff val="80000"/>
          </a:schemeClr>
        </a:solidFill>
        <a:ln>
          <a:solidFill>
            <a:schemeClr val="tx1"/>
          </a:solidFill>
        </a:ln>
      </dgm:spPr>
      <dgm:t>
        <a:bodyPr/>
        <a:lstStyle/>
        <a:p>
          <a:r>
            <a:rPr lang="en-GB" sz="2600" dirty="0">
              <a:solidFill>
                <a:schemeClr val="tx1"/>
              </a:solidFill>
            </a:rPr>
            <a:t>Practical</a:t>
          </a:r>
        </a:p>
      </dgm:t>
    </dgm:pt>
    <dgm:pt modelId="{79A11EC7-0C59-4E5C-9135-4D340B183A95}" type="parTrans" cxnId="{D6948067-4961-48A5-A916-AF23FBF4E5A6}">
      <dgm:prSet/>
      <dgm:spPr/>
      <dgm:t>
        <a:bodyPr/>
        <a:lstStyle/>
        <a:p>
          <a:endParaRPr lang="en-GB"/>
        </a:p>
      </dgm:t>
    </dgm:pt>
    <dgm:pt modelId="{FB4EE39B-02FB-49A9-894D-21970703E76D}" type="sibTrans" cxnId="{D6948067-4961-48A5-A916-AF23FBF4E5A6}">
      <dgm:prSet/>
      <dgm:spPr/>
      <dgm:t>
        <a:bodyPr/>
        <a:lstStyle/>
        <a:p>
          <a:endParaRPr lang="en-GB"/>
        </a:p>
      </dgm:t>
    </dgm:pt>
    <dgm:pt modelId="{8F8E6D25-A216-456B-84E1-4C53ABC4F0D8}">
      <dgm:prSet phldrT="[Text]" custT="1"/>
      <dgm:spPr>
        <a:solidFill>
          <a:schemeClr val="accent2">
            <a:lumMod val="20000"/>
            <a:lumOff val="80000"/>
          </a:schemeClr>
        </a:solidFill>
        <a:ln>
          <a:solidFill>
            <a:schemeClr val="tx1"/>
          </a:solidFill>
        </a:ln>
      </dgm:spPr>
      <dgm:t>
        <a:bodyPr/>
        <a:lstStyle/>
        <a:p>
          <a:r>
            <a:rPr lang="en-GB" sz="2600" dirty="0">
              <a:solidFill>
                <a:schemeClr val="tx1"/>
              </a:solidFill>
            </a:rPr>
            <a:t>The community’s responsibility</a:t>
          </a:r>
        </a:p>
      </dgm:t>
    </dgm:pt>
    <dgm:pt modelId="{2F43712A-D24F-488E-8A02-AAB5D3AB490A}" type="parTrans" cxnId="{ABB3BECC-1A72-4778-86C4-3D771BBF16ED}">
      <dgm:prSet/>
      <dgm:spPr/>
      <dgm:t>
        <a:bodyPr/>
        <a:lstStyle/>
        <a:p>
          <a:endParaRPr lang="en-GB"/>
        </a:p>
      </dgm:t>
    </dgm:pt>
    <dgm:pt modelId="{C3AB0F1F-E4F2-4640-909B-6900F280DC24}" type="sibTrans" cxnId="{ABB3BECC-1A72-4778-86C4-3D771BBF16ED}">
      <dgm:prSet/>
      <dgm:spPr/>
      <dgm:t>
        <a:bodyPr/>
        <a:lstStyle/>
        <a:p>
          <a:endParaRPr lang="en-GB"/>
        </a:p>
      </dgm:t>
    </dgm:pt>
    <dgm:pt modelId="{59CB00B7-8437-4D1B-930A-7A55EB35079B}">
      <dgm:prSet phldrT="[Text]" custT="1"/>
      <dgm:spPr>
        <a:solidFill>
          <a:schemeClr val="accent2">
            <a:lumMod val="20000"/>
            <a:lumOff val="80000"/>
          </a:schemeClr>
        </a:solidFill>
        <a:ln>
          <a:solidFill>
            <a:schemeClr val="tx1"/>
          </a:solidFill>
        </a:ln>
      </dgm:spPr>
      <dgm:t>
        <a:bodyPr/>
        <a:lstStyle/>
        <a:p>
          <a:r>
            <a:rPr lang="en-GB" sz="2600" dirty="0">
              <a:solidFill>
                <a:schemeClr val="tx1"/>
              </a:solidFill>
            </a:rPr>
            <a:t>Crisis intervention</a:t>
          </a:r>
        </a:p>
      </dgm:t>
    </dgm:pt>
    <dgm:pt modelId="{26BCC295-880A-4A6F-B749-FBA1C26A4AEA}" type="parTrans" cxnId="{4B254EF2-66F9-49AE-9ED5-47A543D8A6E3}">
      <dgm:prSet/>
      <dgm:spPr/>
      <dgm:t>
        <a:bodyPr/>
        <a:lstStyle/>
        <a:p>
          <a:endParaRPr lang="en-GB"/>
        </a:p>
      </dgm:t>
    </dgm:pt>
    <dgm:pt modelId="{E950190F-0889-4AFC-8DDA-1129188D72F3}" type="sibTrans" cxnId="{4B254EF2-66F9-49AE-9ED5-47A543D8A6E3}">
      <dgm:prSet/>
      <dgm:spPr/>
      <dgm:t>
        <a:bodyPr/>
        <a:lstStyle/>
        <a:p>
          <a:endParaRPr lang="en-GB"/>
        </a:p>
      </dgm:t>
    </dgm:pt>
    <dgm:pt modelId="{7A372156-B350-467A-ADF7-F246A518D768}" type="pres">
      <dgm:prSet presAssocID="{B80C6DAC-0CF7-4718-8E52-E7CFEB596D7F}" presName="Name0" presStyleCnt="0">
        <dgm:presLayoutVars>
          <dgm:dir/>
          <dgm:resizeHandles val="exact"/>
        </dgm:presLayoutVars>
      </dgm:prSet>
      <dgm:spPr/>
    </dgm:pt>
    <dgm:pt modelId="{F2C73BB6-E5A4-487A-B7C9-C82BA7AC1416}" type="pres">
      <dgm:prSet presAssocID="{B80C6DAC-0CF7-4718-8E52-E7CFEB596D7F}" presName="bkgdShp" presStyleLbl="alignAccFollowNode1" presStyleIdx="0" presStyleCnt="1"/>
      <dgm:spPr>
        <a:solidFill>
          <a:schemeClr val="accent2">
            <a:lumMod val="60000"/>
            <a:lumOff val="40000"/>
            <a:alpha val="90000"/>
          </a:schemeClr>
        </a:solidFill>
      </dgm:spPr>
    </dgm:pt>
    <dgm:pt modelId="{71B151A5-D5E9-4701-B7C8-3D269AF73CD4}" type="pres">
      <dgm:prSet presAssocID="{B80C6DAC-0CF7-4718-8E52-E7CFEB596D7F}" presName="linComp" presStyleCnt="0"/>
      <dgm:spPr/>
    </dgm:pt>
    <dgm:pt modelId="{DA80B072-0A13-4324-BEE0-E634C4EA20A8}" type="pres">
      <dgm:prSet presAssocID="{526A1037-B158-4A09-AE55-2C03BF7086D3}" presName="compNode" presStyleCnt="0"/>
      <dgm:spPr/>
    </dgm:pt>
    <dgm:pt modelId="{887C6728-DDE6-42A4-A93A-46839EFDE034}" type="pres">
      <dgm:prSet presAssocID="{526A1037-B158-4A09-AE55-2C03BF7086D3}" presName="node" presStyleLbl="node1" presStyleIdx="0" presStyleCnt="3">
        <dgm:presLayoutVars>
          <dgm:bulletEnabled val="1"/>
        </dgm:presLayoutVars>
      </dgm:prSet>
      <dgm:spPr/>
    </dgm:pt>
    <dgm:pt modelId="{B03AF773-87DC-484F-98E3-C4B7550B5C2E}" type="pres">
      <dgm:prSet presAssocID="{526A1037-B158-4A09-AE55-2C03BF7086D3}" presName="invisiNode" presStyleLbl="node1" presStyleIdx="0" presStyleCnt="3"/>
      <dgm:spPr/>
    </dgm:pt>
    <dgm:pt modelId="{89E25689-271C-4EBD-9F23-82F6365DEA3F}" type="pres">
      <dgm:prSet presAssocID="{526A1037-B158-4A09-AE55-2C03BF7086D3}" presName="imagNode" presStyleLbl="fgImgPlace1" presStyleIdx="0" presStyleCnt="3"/>
      <dgm:spPr>
        <a:blipFill rotWithShape="1">
          <a:blip xmlns:r="http://schemas.openxmlformats.org/officeDocument/2006/relationships" r:embed="rId1"/>
          <a:srcRect/>
          <a:stretch>
            <a:fillRect t="-8000" b="-8000"/>
          </a:stretch>
        </a:blipFill>
        <a:ln>
          <a:solidFill>
            <a:schemeClr val="tx1"/>
          </a:solidFill>
        </a:ln>
      </dgm:spPr>
    </dgm:pt>
    <dgm:pt modelId="{3CFCA592-66BA-4D5E-B1AD-C2776CA7C610}" type="pres">
      <dgm:prSet presAssocID="{FB4EE39B-02FB-49A9-894D-21970703E76D}" presName="sibTrans" presStyleLbl="sibTrans2D1" presStyleIdx="0" presStyleCnt="0"/>
      <dgm:spPr/>
    </dgm:pt>
    <dgm:pt modelId="{38451977-B397-42AA-97B3-5280B417305D}" type="pres">
      <dgm:prSet presAssocID="{8F8E6D25-A216-456B-84E1-4C53ABC4F0D8}" presName="compNode" presStyleCnt="0"/>
      <dgm:spPr/>
    </dgm:pt>
    <dgm:pt modelId="{26932EE7-6000-4C87-9E26-A4A9E10EF195}" type="pres">
      <dgm:prSet presAssocID="{8F8E6D25-A216-456B-84E1-4C53ABC4F0D8}" presName="node" presStyleLbl="node1" presStyleIdx="1" presStyleCnt="3">
        <dgm:presLayoutVars>
          <dgm:bulletEnabled val="1"/>
        </dgm:presLayoutVars>
      </dgm:prSet>
      <dgm:spPr/>
    </dgm:pt>
    <dgm:pt modelId="{B5066E8D-0030-47D0-A907-937B6349BC89}" type="pres">
      <dgm:prSet presAssocID="{8F8E6D25-A216-456B-84E1-4C53ABC4F0D8}" presName="invisiNode" presStyleLbl="node1" presStyleIdx="1" presStyleCnt="3"/>
      <dgm:spPr/>
    </dgm:pt>
    <dgm:pt modelId="{C6CD2B8F-161F-4AE1-BBB6-1ED7FD51D928}" type="pres">
      <dgm:prSet presAssocID="{8F8E6D25-A216-456B-84E1-4C53ABC4F0D8}" presName="imagNode" presStyleLbl="fgImgPlace1" presStyleIdx="1" presStyleCnt="3"/>
      <dgm:spPr>
        <a:blipFill rotWithShape="1">
          <a:blip xmlns:r="http://schemas.openxmlformats.org/officeDocument/2006/relationships" r:embed="rId2"/>
          <a:srcRect/>
          <a:stretch>
            <a:fillRect t="-5000" b="-5000"/>
          </a:stretch>
        </a:blipFill>
        <a:ln>
          <a:solidFill>
            <a:schemeClr val="tx1"/>
          </a:solidFill>
        </a:ln>
      </dgm:spPr>
    </dgm:pt>
    <dgm:pt modelId="{8A29BA64-A2C0-463F-A90B-84F2ACE07351}" type="pres">
      <dgm:prSet presAssocID="{C3AB0F1F-E4F2-4640-909B-6900F280DC24}" presName="sibTrans" presStyleLbl="sibTrans2D1" presStyleIdx="0" presStyleCnt="0"/>
      <dgm:spPr/>
    </dgm:pt>
    <dgm:pt modelId="{B01C92CF-E900-4460-A12A-64AD0F2DC4DB}" type="pres">
      <dgm:prSet presAssocID="{59CB00B7-8437-4D1B-930A-7A55EB35079B}" presName="compNode" presStyleCnt="0"/>
      <dgm:spPr/>
    </dgm:pt>
    <dgm:pt modelId="{E8EB6EC3-6049-4EE7-A23B-E2DCC4520677}" type="pres">
      <dgm:prSet presAssocID="{59CB00B7-8437-4D1B-930A-7A55EB35079B}" presName="node" presStyleLbl="node1" presStyleIdx="2" presStyleCnt="3">
        <dgm:presLayoutVars>
          <dgm:bulletEnabled val="1"/>
        </dgm:presLayoutVars>
      </dgm:prSet>
      <dgm:spPr/>
    </dgm:pt>
    <dgm:pt modelId="{8DB93DE7-C713-4D9C-A1C6-7BBEFFA44DEE}" type="pres">
      <dgm:prSet presAssocID="{59CB00B7-8437-4D1B-930A-7A55EB35079B}" presName="invisiNode" presStyleLbl="node1" presStyleIdx="2" presStyleCnt="3"/>
      <dgm:spPr/>
    </dgm:pt>
    <dgm:pt modelId="{3FD3BADA-4D12-4DBE-9C1C-AB907F3C4B45}" type="pres">
      <dgm:prSet presAssocID="{59CB00B7-8437-4D1B-930A-7A55EB35079B}" presName="imagNode" presStyleLbl="fgImgPlace1" presStyleIdx="2" presStyleCnt="3"/>
      <dgm:spPr>
        <a:blipFill rotWithShape="1">
          <a:blip xmlns:r="http://schemas.openxmlformats.org/officeDocument/2006/relationships" r:embed="rId3" cstate="print">
            <a:extLst>
              <a:ext uri="{28A0092B-C50C-407E-A947-70E740481C1C}">
                <a14:useLocalDpi xmlns:a14="http://schemas.microsoft.com/office/drawing/2010/main" val="0"/>
              </a:ext>
            </a:extLst>
          </a:blip>
          <a:srcRect/>
          <a:stretch>
            <a:fillRect t="-4000" b="-4000"/>
          </a:stretch>
        </a:blipFill>
        <a:ln>
          <a:solidFill>
            <a:schemeClr val="tx1"/>
          </a:solidFill>
        </a:ln>
      </dgm:spPr>
    </dgm:pt>
  </dgm:ptLst>
  <dgm:cxnLst>
    <dgm:cxn modelId="{06069C2B-1B84-4799-B06B-1F7EA10B8A57}" type="presOf" srcId="{C3AB0F1F-E4F2-4640-909B-6900F280DC24}" destId="{8A29BA64-A2C0-463F-A90B-84F2ACE07351}" srcOrd="0" destOrd="0" presId="urn:microsoft.com/office/officeart/2005/8/layout/pList2"/>
    <dgm:cxn modelId="{1D37493A-E4C9-4465-8E32-936DA743EC12}" type="presOf" srcId="{59CB00B7-8437-4D1B-930A-7A55EB35079B}" destId="{E8EB6EC3-6049-4EE7-A23B-E2DCC4520677}" srcOrd="0" destOrd="0" presId="urn:microsoft.com/office/officeart/2005/8/layout/pList2"/>
    <dgm:cxn modelId="{2DED0C67-D39F-4747-9E43-FCD440332E77}" type="presOf" srcId="{B80C6DAC-0CF7-4718-8E52-E7CFEB596D7F}" destId="{7A372156-B350-467A-ADF7-F246A518D768}" srcOrd="0" destOrd="0" presId="urn:microsoft.com/office/officeart/2005/8/layout/pList2"/>
    <dgm:cxn modelId="{D6948067-4961-48A5-A916-AF23FBF4E5A6}" srcId="{B80C6DAC-0CF7-4718-8E52-E7CFEB596D7F}" destId="{526A1037-B158-4A09-AE55-2C03BF7086D3}" srcOrd="0" destOrd="0" parTransId="{79A11EC7-0C59-4E5C-9135-4D340B183A95}" sibTransId="{FB4EE39B-02FB-49A9-894D-21970703E76D}"/>
    <dgm:cxn modelId="{CA34136A-6E16-4D59-8AFF-8735AD0EDF32}" type="presOf" srcId="{526A1037-B158-4A09-AE55-2C03BF7086D3}" destId="{887C6728-DDE6-42A4-A93A-46839EFDE034}" srcOrd="0" destOrd="0" presId="urn:microsoft.com/office/officeart/2005/8/layout/pList2"/>
    <dgm:cxn modelId="{4EC0284C-20F0-43E1-B2A8-6BA6DFF8D115}" type="presOf" srcId="{8F8E6D25-A216-456B-84E1-4C53ABC4F0D8}" destId="{26932EE7-6000-4C87-9E26-A4A9E10EF195}" srcOrd="0" destOrd="0" presId="urn:microsoft.com/office/officeart/2005/8/layout/pList2"/>
    <dgm:cxn modelId="{46BBAB99-0C05-4EFF-8690-1159A710215B}" type="presOf" srcId="{FB4EE39B-02FB-49A9-894D-21970703E76D}" destId="{3CFCA592-66BA-4D5E-B1AD-C2776CA7C610}" srcOrd="0" destOrd="0" presId="urn:microsoft.com/office/officeart/2005/8/layout/pList2"/>
    <dgm:cxn modelId="{ABB3BECC-1A72-4778-86C4-3D771BBF16ED}" srcId="{B80C6DAC-0CF7-4718-8E52-E7CFEB596D7F}" destId="{8F8E6D25-A216-456B-84E1-4C53ABC4F0D8}" srcOrd="1" destOrd="0" parTransId="{2F43712A-D24F-488E-8A02-AAB5D3AB490A}" sibTransId="{C3AB0F1F-E4F2-4640-909B-6900F280DC24}"/>
    <dgm:cxn modelId="{4B254EF2-66F9-49AE-9ED5-47A543D8A6E3}" srcId="{B80C6DAC-0CF7-4718-8E52-E7CFEB596D7F}" destId="{59CB00B7-8437-4D1B-930A-7A55EB35079B}" srcOrd="2" destOrd="0" parTransId="{26BCC295-880A-4A6F-B749-FBA1C26A4AEA}" sibTransId="{E950190F-0889-4AFC-8DDA-1129188D72F3}"/>
    <dgm:cxn modelId="{EEDC1680-9ADB-4B32-8CEB-89C380C9E97C}" type="presParOf" srcId="{7A372156-B350-467A-ADF7-F246A518D768}" destId="{F2C73BB6-E5A4-487A-B7C9-C82BA7AC1416}" srcOrd="0" destOrd="0" presId="urn:microsoft.com/office/officeart/2005/8/layout/pList2"/>
    <dgm:cxn modelId="{A65BA71C-833E-476A-AB08-26947DB5D40D}" type="presParOf" srcId="{7A372156-B350-467A-ADF7-F246A518D768}" destId="{71B151A5-D5E9-4701-B7C8-3D269AF73CD4}" srcOrd="1" destOrd="0" presId="urn:microsoft.com/office/officeart/2005/8/layout/pList2"/>
    <dgm:cxn modelId="{86D56FC4-9E20-4882-933A-C864C20A4669}" type="presParOf" srcId="{71B151A5-D5E9-4701-B7C8-3D269AF73CD4}" destId="{DA80B072-0A13-4324-BEE0-E634C4EA20A8}" srcOrd="0" destOrd="0" presId="urn:microsoft.com/office/officeart/2005/8/layout/pList2"/>
    <dgm:cxn modelId="{309C05FE-8184-4FC6-A2D0-7B52FD3BC381}" type="presParOf" srcId="{DA80B072-0A13-4324-BEE0-E634C4EA20A8}" destId="{887C6728-DDE6-42A4-A93A-46839EFDE034}" srcOrd="0" destOrd="0" presId="urn:microsoft.com/office/officeart/2005/8/layout/pList2"/>
    <dgm:cxn modelId="{FC812A13-BF52-4B0E-BEE4-43574E201EEF}" type="presParOf" srcId="{DA80B072-0A13-4324-BEE0-E634C4EA20A8}" destId="{B03AF773-87DC-484F-98E3-C4B7550B5C2E}" srcOrd="1" destOrd="0" presId="urn:microsoft.com/office/officeart/2005/8/layout/pList2"/>
    <dgm:cxn modelId="{9A1C1E36-67E7-43FC-8630-88133F200919}" type="presParOf" srcId="{DA80B072-0A13-4324-BEE0-E634C4EA20A8}" destId="{89E25689-271C-4EBD-9F23-82F6365DEA3F}" srcOrd="2" destOrd="0" presId="urn:microsoft.com/office/officeart/2005/8/layout/pList2"/>
    <dgm:cxn modelId="{D3652F66-E137-4D3A-99FF-C892F5ECAF6F}" type="presParOf" srcId="{71B151A5-D5E9-4701-B7C8-3D269AF73CD4}" destId="{3CFCA592-66BA-4D5E-B1AD-C2776CA7C610}" srcOrd="1" destOrd="0" presId="urn:microsoft.com/office/officeart/2005/8/layout/pList2"/>
    <dgm:cxn modelId="{F7E45114-F8DB-4383-A2F8-AEE728F83F65}" type="presParOf" srcId="{71B151A5-D5E9-4701-B7C8-3D269AF73CD4}" destId="{38451977-B397-42AA-97B3-5280B417305D}" srcOrd="2" destOrd="0" presId="urn:microsoft.com/office/officeart/2005/8/layout/pList2"/>
    <dgm:cxn modelId="{EE57BD7F-B6D4-4725-B0BA-37D46697D88C}" type="presParOf" srcId="{38451977-B397-42AA-97B3-5280B417305D}" destId="{26932EE7-6000-4C87-9E26-A4A9E10EF195}" srcOrd="0" destOrd="0" presId="urn:microsoft.com/office/officeart/2005/8/layout/pList2"/>
    <dgm:cxn modelId="{B3494187-13E6-42A1-AEDA-47158DC4CB42}" type="presParOf" srcId="{38451977-B397-42AA-97B3-5280B417305D}" destId="{B5066E8D-0030-47D0-A907-937B6349BC89}" srcOrd="1" destOrd="0" presId="urn:microsoft.com/office/officeart/2005/8/layout/pList2"/>
    <dgm:cxn modelId="{829B022C-9E6D-4093-87A0-8D6D86D0E8F1}" type="presParOf" srcId="{38451977-B397-42AA-97B3-5280B417305D}" destId="{C6CD2B8F-161F-4AE1-BBB6-1ED7FD51D928}" srcOrd="2" destOrd="0" presId="urn:microsoft.com/office/officeart/2005/8/layout/pList2"/>
    <dgm:cxn modelId="{A92FCE2D-A58A-4D47-825A-B57D25C39316}" type="presParOf" srcId="{71B151A5-D5E9-4701-B7C8-3D269AF73CD4}" destId="{8A29BA64-A2C0-463F-A90B-84F2ACE07351}" srcOrd="3" destOrd="0" presId="urn:microsoft.com/office/officeart/2005/8/layout/pList2"/>
    <dgm:cxn modelId="{CCB032E6-C3D6-4AB4-B383-D42295749870}" type="presParOf" srcId="{71B151A5-D5E9-4701-B7C8-3D269AF73CD4}" destId="{B01C92CF-E900-4460-A12A-64AD0F2DC4DB}" srcOrd="4" destOrd="0" presId="urn:microsoft.com/office/officeart/2005/8/layout/pList2"/>
    <dgm:cxn modelId="{954F8B76-56B8-4551-BABB-8B646C8C2589}" type="presParOf" srcId="{B01C92CF-E900-4460-A12A-64AD0F2DC4DB}" destId="{E8EB6EC3-6049-4EE7-A23B-E2DCC4520677}" srcOrd="0" destOrd="0" presId="urn:microsoft.com/office/officeart/2005/8/layout/pList2"/>
    <dgm:cxn modelId="{24408110-45C1-4E54-95DD-5054C0DF9772}" type="presParOf" srcId="{B01C92CF-E900-4460-A12A-64AD0F2DC4DB}" destId="{8DB93DE7-C713-4D9C-A1C6-7BBEFFA44DEE}" srcOrd="1" destOrd="0" presId="urn:microsoft.com/office/officeart/2005/8/layout/pList2"/>
    <dgm:cxn modelId="{F3ACD31C-28AE-45EF-BFAA-13C003CC24C9}" type="presParOf" srcId="{B01C92CF-E900-4460-A12A-64AD0F2DC4DB}" destId="{3FD3BADA-4D12-4DBE-9C1C-AB907F3C4B45}" srcOrd="2" destOrd="0" presId="urn:microsoft.com/office/officeart/2005/8/layout/pList2"/>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28133C-5FAC-4D50-900F-DEB6C642A892}">
      <dsp:nvSpPr>
        <dsp:cNvPr id="0" name=""/>
        <dsp:cNvSpPr/>
      </dsp:nvSpPr>
      <dsp:spPr>
        <a:xfrm>
          <a:off x="3201" y="158601"/>
          <a:ext cx="2285879" cy="296613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4AE38E-DA02-47DD-9B96-0F02ABD63885}">
      <dsp:nvSpPr>
        <dsp:cNvPr id="0" name=""/>
        <dsp:cNvSpPr/>
      </dsp:nvSpPr>
      <dsp:spPr>
        <a:xfrm>
          <a:off x="257188" y="399888"/>
          <a:ext cx="2285879" cy="296613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Mid 1800’s theorist development of why people become victims</a:t>
          </a:r>
          <a:endParaRPr lang="en-US" sz="1700" kern="1200" dirty="0"/>
        </a:p>
      </dsp:txBody>
      <dsp:txXfrm>
        <a:off x="324139" y="466839"/>
        <a:ext cx="2151977" cy="2832234"/>
      </dsp:txXfrm>
    </dsp:sp>
    <dsp:sp modelId="{E67C6400-1C26-43D6-B175-A6C6CFCBD8D9}">
      <dsp:nvSpPr>
        <dsp:cNvPr id="0" name=""/>
        <dsp:cNvSpPr/>
      </dsp:nvSpPr>
      <dsp:spPr>
        <a:xfrm>
          <a:off x="2797054" y="158601"/>
          <a:ext cx="2285879" cy="298782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9AB4A4-CC20-4D01-B995-5FBA087027D9}">
      <dsp:nvSpPr>
        <dsp:cNvPr id="0" name=""/>
        <dsp:cNvSpPr/>
      </dsp:nvSpPr>
      <dsp:spPr>
        <a:xfrm>
          <a:off x="3051041" y="399888"/>
          <a:ext cx="2285879" cy="298782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GB" sz="1700" kern="1200" dirty="0"/>
            <a:t>Nineteenth Century and before Professional Police Forces the victim initiated criminal prosecutions. </a:t>
          </a:r>
          <a:endParaRPr lang="en-US" sz="1700" kern="1200" dirty="0">
            <a:latin typeface="Calibri Light" panose="020F0302020204030204"/>
          </a:endParaRPr>
        </a:p>
      </dsp:txBody>
      <dsp:txXfrm>
        <a:off x="3117992" y="466839"/>
        <a:ext cx="2151977" cy="2853920"/>
      </dsp:txXfrm>
    </dsp:sp>
    <dsp:sp modelId="{EC16855D-4A1E-4EA1-9745-4C43F1855099}">
      <dsp:nvSpPr>
        <dsp:cNvPr id="0" name=""/>
        <dsp:cNvSpPr/>
      </dsp:nvSpPr>
      <dsp:spPr>
        <a:xfrm>
          <a:off x="5590907" y="158601"/>
          <a:ext cx="2285879" cy="29173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57F8F2-8A00-4CC3-906F-D94EFD0A51E7}">
      <dsp:nvSpPr>
        <dsp:cNvPr id="0" name=""/>
        <dsp:cNvSpPr/>
      </dsp:nvSpPr>
      <dsp:spPr>
        <a:xfrm>
          <a:off x="5844894" y="399888"/>
          <a:ext cx="2285879" cy="291735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By the Twentieth Century victims were the ‘forgotten element’ in the Criminal Justice Process.</a:t>
          </a:r>
        </a:p>
      </dsp:txBody>
      <dsp:txXfrm>
        <a:off x="5911845" y="466839"/>
        <a:ext cx="2151977" cy="2783448"/>
      </dsp:txXfrm>
    </dsp:sp>
    <dsp:sp modelId="{3C4F278B-202F-4434-976A-3896312FB151}">
      <dsp:nvSpPr>
        <dsp:cNvPr id="0" name=""/>
        <dsp:cNvSpPr/>
      </dsp:nvSpPr>
      <dsp:spPr>
        <a:xfrm>
          <a:off x="8384760" y="158601"/>
          <a:ext cx="2285879" cy="313091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38B0FB-281E-4167-9A40-6A5A055DC96D}">
      <dsp:nvSpPr>
        <dsp:cNvPr id="0" name=""/>
        <dsp:cNvSpPr/>
      </dsp:nvSpPr>
      <dsp:spPr>
        <a:xfrm>
          <a:off x="8638747" y="399888"/>
          <a:ext cx="2285879" cy="313091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GB" sz="1700" kern="1200" dirty="0"/>
            <a:t>Started a ‘Victim </a:t>
          </a:r>
          <a:r>
            <a:rPr lang="en-GB" sz="1700" kern="1200" dirty="0">
              <a:latin typeface="Calibri Light" panose="020F0302020204030204"/>
            </a:rPr>
            <a:t>Movement’ This</a:t>
          </a:r>
          <a:r>
            <a:rPr lang="en-GB" sz="1700" kern="1200" dirty="0"/>
            <a:t> drew attention to the problems victims faced within the criminal justice system.</a:t>
          </a:r>
          <a:r>
            <a:rPr lang="en-GB" sz="1700" kern="1200" dirty="0">
              <a:latin typeface="Calibri Light" panose="020F0302020204030204"/>
            </a:rPr>
            <a:t> 1940's victims voice</a:t>
          </a:r>
          <a:endParaRPr lang="en-GB" sz="1700" kern="1200" dirty="0"/>
        </a:p>
      </dsp:txBody>
      <dsp:txXfrm>
        <a:off x="8705698" y="466839"/>
        <a:ext cx="2151977" cy="299701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343A88-80CC-4326-AB32-4D184E482AD8}">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228FB1-862A-46BD-834A-8474C2712DCC}">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Victims may:</a:t>
          </a:r>
        </a:p>
      </dsp:txBody>
      <dsp:txXfrm>
        <a:off x="0" y="0"/>
        <a:ext cx="6900512" cy="1384035"/>
      </dsp:txXfrm>
    </dsp:sp>
    <dsp:sp modelId="{BDD7DC8A-3994-4100-825C-EC7F89206BBE}">
      <dsp:nvSpPr>
        <dsp:cNvPr id="0" name=""/>
        <dsp:cNvSpPr/>
      </dsp:nvSpPr>
      <dsp:spPr>
        <a:xfrm>
          <a:off x="0" y="1384035"/>
          <a:ext cx="6900512"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C208A1-5FD7-4D04-9494-8EBFDA515926}">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Suffer short term &amp; long term effects</a:t>
          </a:r>
        </a:p>
      </dsp:txBody>
      <dsp:txXfrm>
        <a:off x="0" y="1384035"/>
        <a:ext cx="6900512" cy="1384035"/>
      </dsp:txXfrm>
    </dsp:sp>
    <dsp:sp modelId="{3EC408D5-03C4-4B46-9512-0A7F71770C08}">
      <dsp:nvSpPr>
        <dsp:cNvPr id="0" name=""/>
        <dsp:cNvSpPr/>
      </dsp:nvSpPr>
      <dsp:spPr>
        <a:xfrm>
          <a:off x="0" y="2768070"/>
          <a:ext cx="6900512"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1CEAE9-F2C3-4E06-A449-4B60B5EA7E2A}">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They may have friends, partners &amp; children who may also be affected by the crime</a:t>
          </a:r>
        </a:p>
      </dsp:txBody>
      <dsp:txXfrm>
        <a:off x="0" y="2768070"/>
        <a:ext cx="6900512" cy="1384035"/>
      </dsp:txXfrm>
    </dsp:sp>
    <dsp:sp modelId="{75C0DF02-B758-41EC-892F-FC3C30667397}">
      <dsp:nvSpPr>
        <dsp:cNvPr id="0" name=""/>
        <dsp:cNvSpPr/>
      </dsp:nvSpPr>
      <dsp:spPr>
        <a:xfrm>
          <a:off x="0" y="4152105"/>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5A88ED-2E31-4A2A-A53C-79F9B4EC1FB2}">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They may have a strong reaction to the crime even if others do not think of the crime as very serious</a:t>
          </a:r>
        </a:p>
      </dsp:txBody>
      <dsp:txXfrm>
        <a:off x="0" y="4152105"/>
        <a:ext cx="6900512" cy="13840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2B4917-13DD-4E79-BE29-82B1B85F325A}">
      <dsp:nvSpPr>
        <dsp:cNvPr id="0" name=""/>
        <dsp:cNvSpPr/>
      </dsp:nvSpPr>
      <dsp:spPr>
        <a:xfrm>
          <a:off x="0" y="67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78DCA4-8DE5-4A61-943C-3ABFD54D0AAB}">
      <dsp:nvSpPr>
        <dsp:cNvPr id="0" name=""/>
        <dsp:cNvSpPr/>
      </dsp:nvSpPr>
      <dsp:spPr>
        <a:xfrm>
          <a:off x="0" y="675"/>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•Nervousness, anxiety, sleeplessness</a:t>
          </a:r>
        </a:p>
      </dsp:txBody>
      <dsp:txXfrm>
        <a:off x="0" y="675"/>
        <a:ext cx="6900512" cy="790684"/>
      </dsp:txXfrm>
    </dsp:sp>
    <dsp:sp modelId="{4FA157D2-40DA-417C-8948-5CBCCEF5949C}">
      <dsp:nvSpPr>
        <dsp:cNvPr id="0" name=""/>
        <dsp:cNvSpPr/>
      </dsp:nvSpPr>
      <dsp:spPr>
        <a:xfrm>
          <a:off x="0" y="7913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9CCA1B-9E5D-4865-9367-C27FADCC1255}">
      <dsp:nvSpPr>
        <dsp:cNvPr id="0" name=""/>
        <dsp:cNvSpPr/>
      </dsp:nvSpPr>
      <dsp:spPr>
        <a:xfrm>
          <a:off x="0" y="791359"/>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•Powerlessness, vulnerability &amp; self blame</a:t>
          </a:r>
        </a:p>
      </dsp:txBody>
      <dsp:txXfrm>
        <a:off x="0" y="791359"/>
        <a:ext cx="6900512" cy="790684"/>
      </dsp:txXfrm>
    </dsp:sp>
    <dsp:sp modelId="{0FEBFE38-EFAD-448A-9C29-3A69CC711C0C}">
      <dsp:nvSpPr>
        <dsp:cNvPr id="0" name=""/>
        <dsp:cNvSpPr/>
      </dsp:nvSpPr>
      <dsp:spPr>
        <a:xfrm>
          <a:off x="0" y="1582044"/>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7D8902-F94C-4EC7-99AB-98CE5308C109}">
      <dsp:nvSpPr>
        <dsp:cNvPr id="0" name=""/>
        <dsp:cNvSpPr/>
      </dsp:nvSpPr>
      <dsp:spPr>
        <a:xfrm>
          <a:off x="0" y="1582044"/>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•Fear of a repeat attack</a:t>
          </a:r>
        </a:p>
      </dsp:txBody>
      <dsp:txXfrm>
        <a:off x="0" y="1582044"/>
        <a:ext cx="6900512" cy="790684"/>
      </dsp:txXfrm>
    </dsp:sp>
    <dsp:sp modelId="{D3AE842B-A038-443F-91B1-E46784548643}">
      <dsp:nvSpPr>
        <dsp:cNvPr id="0" name=""/>
        <dsp:cNvSpPr/>
      </dsp:nvSpPr>
      <dsp:spPr>
        <a:xfrm>
          <a:off x="0" y="2372728"/>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B775A9-F24F-4956-AAE1-2A0DA8C82E2C}">
      <dsp:nvSpPr>
        <dsp:cNvPr id="0" name=""/>
        <dsp:cNvSpPr/>
      </dsp:nvSpPr>
      <dsp:spPr>
        <a:xfrm>
          <a:off x="0" y="2372728"/>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•Vulnerability to repeat attack</a:t>
          </a:r>
        </a:p>
      </dsp:txBody>
      <dsp:txXfrm>
        <a:off x="0" y="2372728"/>
        <a:ext cx="6900512" cy="790684"/>
      </dsp:txXfrm>
    </dsp:sp>
    <dsp:sp modelId="{5722BB36-25B7-4EB9-97E2-B669E047365F}">
      <dsp:nvSpPr>
        <dsp:cNvPr id="0" name=""/>
        <dsp:cNvSpPr/>
      </dsp:nvSpPr>
      <dsp:spPr>
        <a:xfrm>
          <a:off x="0" y="3163412"/>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8ACB75-0D88-4892-A248-43241CD5A9BB}">
      <dsp:nvSpPr>
        <dsp:cNvPr id="0" name=""/>
        <dsp:cNvSpPr/>
      </dsp:nvSpPr>
      <dsp:spPr>
        <a:xfrm>
          <a:off x="0" y="3163412"/>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The might also be:</a:t>
          </a:r>
        </a:p>
      </dsp:txBody>
      <dsp:txXfrm>
        <a:off x="0" y="3163412"/>
        <a:ext cx="6900512" cy="790684"/>
      </dsp:txXfrm>
    </dsp:sp>
    <dsp:sp modelId="{A3F5D477-897F-476D-B8E2-292842A60F9F}">
      <dsp:nvSpPr>
        <dsp:cNvPr id="0" name=""/>
        <dsp:cNvSpPr/>
      </dsp:nvSpPr>
      <dsp:spPr>
        <a:xfrm>
          <a:off x="0" y="3954096"/>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E3F471-B6D3-4C49-A25A-30A9D2F683B5}">
      <dsp:nvSpPr>
        <dsp:cNvPr id="0" name=""/>
        <dsp:cNvSpPr/>
      </dsp:nvSpPr>
      <dsp:spPr>
        <a:xfrm>
          <a:off x="0" y="3954096"/>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•An increase in fear of crime</a:t>
          </a:r>
        </a:p>
      </dsp:txBody>
      <dsp:txXfrm>
        <a:off x="0" y="3954096"/>
        <a:ext cx="6900512" cy="790684"/>
      </dsp:txXfrm>
    </dsp:sp>
    <dsp:sp modelId="{5AABECB1-758D-4843-AB72-04F609ABB95E}">
      <dsp:nvSpPr>
        <dsp:cNvPr id="0" name=""/>
        <dsp:cNvSpPr/>
      </dsp:nvSpPr>
      <dsp:spPr>
        <a:xfrm>
          <a:off x="0" y="47447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6976EA-E1A6-494D-A78D-8C2ED27AE5CF}">
      <dsp:nvSpPr>
        <dsp:cNvPr id="0" name=""/>
        <dsp:cNvSpPr/>
      </dsp:nvSpPr>
      <dsp:spPr>
        <a:xfrm>
          <a:off x="0" y="4744781"/>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•A lack of faith in the police</a:t>
          </a:r>
        </a:p>
      </dsp:txBody>
      <dsp:txXfrm>
        <a:off x="0" y="4744781"/>
        <a:ext cx="6900512" cy="79068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F061D9-A9C4-40FE-9300-ED266FE2910C}">
      <dsp:nvSpPr>
        <dsp:cNvPr id="0" name=""/>
        <dsp:cNvSpPr/>
      </dsp:nvSpPr>
      <dsp:spPr>
        <a:xfrm>
          <a:off x="0" y="67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86C7EB-2019-4D43-BCFC-D64FF322E084}">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Feelings of powerlessness</a:t>
          </a:r>
          <a:endParaRPr lang="en-US" sz="2900" kern="1200"/>
        </a:p>
      </dsp:txBody>
      <dsp:txXfrm>
        <a:off x="0" y="675"/>
        <a:ext cx="6900512" cy="1106957"/>
      </dsp:txXfrm>
    </dsp:sp>
    <dsp:sp modelId="{C68335C6-7EC6-4FDF-BAE4-93E89B13132A}">
      <dsp:nvSpPr>
        <dsp:cNvPr id="0" name=""/>
        <dsp:cNvSpPr/>
      </dsp:nvSpPr>
      <dsp:spPr>
        <a:xfrm>
          <a:off x="0" y="110763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B9FB34-09CE-49BD-8DB2-48C520C97A91}">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Vulnerability to repeat attack</a:t>
          </a:r>
          <a:endParaRPr lang="en-US" sz="2900" kern="1200"/>
        </a:p>
      </dsp:txBody>
      <dsp:txXfrm>
        <a:off x="0" y="1107633"/>
        <a:ext cx="6900512" cy="1106957"/>
      </dsp:txXfrm>
    </dsp:sp>
    <dsp:sp modelId="{3D7D5607-78E5-4179-AEDD-D7FDE39231A5}">
      <dsp:nvSpPr>
        <dsp:cNvPr id="0" name=""/>
        <dsp:cNvSpPr/>
      </dsp:nvSpPr>
      <dsp:spPr>
        <a:xfrm>
          <a:off x="0" y="221459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A217A9-177F-490A-A07E-595E3F555BD8}">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Depression or anxiety related illnesses</a:t>
          </a:r>
          <a:endParaRPr lang="en-US" sz="2900" kern="1200"/>
        </a:p>
      </dsp:txBody>
      <dsp:txXfrm>
        <a:off x="0" y="2214591"/>
        <a:ext cx="6900512" cy="1106957"/>
      </dsp:txXfrm>
    </dsp:sp>
    <dsp:sp modelId="{CDCD1BB8-563A-4BAE-8FF6-9BB18804D8B9}">
      <dsp:nvSpPr>
        <dsp:cNvPr id="0" name=""/>
        <dsp:cNvSpPr/>
      </dsp:nvSpPr>
      <dsp:spPr>
        <a:xfrm>
          <a:off x="0" y="332154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3395BE-C4C0-4A8D-AD29-DCF903ADEBAD}">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Post Traumatic Stress Disorder</a:t>
          </a:r>
          <a:endParaRPr lang="en-US" sz="2900" kern="1200"/>
        </a:p>
      </dsp:txBody>
      <dsp:txXfrm>
        <a:off x="0" y="3321549"/>
        <a:ext cx="6900512" cy="1106957"/>
      </dsp:txXfrm>
    </dsp:sp>
    <dsp:sp modelId="{7B07B743-6C6F-4B5C-B420-E94BECA5FA41}">
      <dsp:nvSpPr>
        <dsp:cNvPr id="0" name=""/>
        <dsp:cNvSpPr/>
      </dsp:nvSpPr>
      <dsp:spPr>
        <a:xfrm>
          <a:off x="0" y="4428507"/>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2E555F-C0DA-41F9-A33B-D337D43EFC1A}">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Inappropriate behaviour towards suspect (vigilante behaviour if police take no action)</a:t>
          </a:r>
          <a:endParaRPr lang="en-US" sz="2900" kern="1200"/>
        </a:p>
      </dsp:txBody>
      <dsp:txXfrm>
        <a:off x="0" y="4428507"/>
        <a:ext cx="6900512" cy="110695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1902AA-3EDC-4476-8BA7-B2E3FE148E83}">
      <dsp:nvSpPr>
        <dsp:cNvPr id="0" name=""/>
        <dsp:cNvSpPr/>
      </dsp:nvSpPr>
      <dsp:spPr>
        <a:xfrm>
          <a:off x="0" y="0"/>
          <a:ext cx="5228428" cy="1891843"/>
        </a:xfrm>
        <a:prstGeom prst="roundRect">
          <a:avLst>
            <a:gd name="adj" fmla="val 10000"/>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F6CBAD31-2F8A-42D3-8803-0D806601CBE9}">
      <dsp:nvSpPr>
        <dsp:cNvPr id="0" name=""/>
        <dsp:cNvSpPr/>
      </dsp:nvSpPr>
      <dsp:spPr>
        <a:xfrm>
          <a:off x="157452" y="252245"/>
          <a:ext cx="2339772" cy="1387352"/>
        </a:xfrm>
        <a:prstGeom prst="roundRect">
          <a:avLst>
            <a:gd name="adj" fmla="val 10000"/>
          </a:avLst>
        </a:prstGeom>
        <a:blipFill rotWithShape="1">
          <a:blip xmlns:r="http://schemas.openxmlformats.org/officeDocument/2006/relationships" r:embed="rId1"/>
          <a:srcRect/>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01DAB12-D792-47CE-8D69-F4A4ED7B3C08}">
      <dsp:nvSpPr>
        <dsp:cNvPr id="0" name=""/>
        <dsp:cNvSpPr/>
      </dsp:nvSpPr>
      <dsp:spPr>
        <a:xfrm rot="10800000">
          <a:off x="157452" y="1891843"/>
          <a:ext cx="2339772" cy="2312253"/>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Screening the witness from the accused</a:t>
          </a:r>
        </a:p>
      </dsp:txBody>
      <dsp:txXfrm rot="10800000">
        <a:off x="228562" y="1891843"/>
        <a:ext cx="2197552" cy="2241143"/>
      </dsp:txXfrm>
    </dsp:sp>
    <dsp:sp modelId="{C84B9DF4-CBB9-476C-A0AD-21174F9780E7}">
      <dsp:nvSpPr>
        <dsp:cNvPr id="0" name=""/>
        <dsp:cNvSpPr/>
      </dsp:nvSpPr>
      <dsp:spPr>
        <a:xfrm>
          <a:off x="2731202" y="252245"/>
          <a:ext cx="2339772" cy="1387352"/>
        </a:xfrm>
        <a:prstGeom prst="roundRect">
          <a:avLst>
            <a:gd name="adj" fmla="val 10000"/>
          </a:avLst>
        </a:prstGeom>
        <a:blipFill rotWithShape="1">
          <a:blip xmlns:r="http://schemas.openxmlformats.org/officeDocument/2006/relationships" r:embed="rId2"/>
          <a:srcRect/>
          <a:stretch>
            <a:fillRect t="-6000" b="-6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E8C608E-6F32-481E-A1D8-52F57B72F082}">
      <dsp:nvSpPr>
        <dsp:cNvPr id="0" name=""/>
        <dsp:cNvSpPr/>
      </dsp:nvSpPr>
      <dsp:spPr>
        <a:xfrm rot="10800000">
          <a:off x="2731202" y="1891843"/>
          <a:ext cx="2339772" cy="2312253"/>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Giving evidence by means of a TV link</a:t>
          </a:r>
        </a:p>
      </dsp:txBody>
      <dsp:txXfrm rot="10800000">
        <a:off x="2802312" y="1891843"/>
        <a:ext cx="2197552" cy="224114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1902AA-3EDC-4476-8BA7-B2E3FE148E83}">
      <dsp:nvSpPr>
        <dsp:cNvPr id="0" name=""/>
        <dsp:cNvSpPr/>
      </dsp:nvSpPr>
      <dsp:spPr>
        <a:xfrm>
          <a:off x="0" y="0"/>
          <a:ext cx="5228428" cy="1891843"/>
        </a:xfrm>
        <a:prstGeom prst="roundRect">
          <a:avLst>
            <a:gd name="adj" fmla="val 10000"/>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F6CBAD31-2F8A-42D3-8803-0D806601CBE9}">
      <dsp:nvSpPr>
        <dsp:cNvPr id="0" name=""/>
        <dsp:cNvSpPr/>
      </dsp:nvSpPr>
      <dsp:spPr>
        <a:xfrm>
          <a:off x="2721843" y="236471"/>
          <a:ext cx="2339772" cy="1387352"/>
        </a:xfrm>
        <a:prstGeom prst="roundRect">
          <a:avLst>
            <a:gd name="adj" fmla="val 10000"/>
          </a:avLst>
        </a:prstGeom>
        <a:blipFill rotWithShape="1">
          <a:blip xmlns:r="http://schemas.openxmlformats.org/officeDocument/2006/relationships" r:embed="rId1"/>
          <a:srcRect/>
          <a:stretch>
            <a:fillRect t="-5000" b="-5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01DAB12-D792-47CE-8D69-F4A4ED7B3C08}">
      <dsp:nvSpPr>
        <dsp:cNvPr id="0" name=""/>
        <dsp:cNvSpPr/>
      </dsp:nvSpPr>
      <dsp:spPr>
        <a:xfrm rot="10800000">
          <a:off x="157452" y="1891843"/>
          <a:ext cx="2339772" cy="2312253"/>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Removal of wigs &amp; gowns</a:t>
          </a:r>
        </a:p>
      </dsp:txBody>
      <dsp:txXfrm rot="10800000">
        <a:off x="228562" y="1891843"/>
        <a:ext cx="2197552" cy="2241143"/>
      </dsp:txXfrm>
    </dsp:sp>
    <dsp:sp modelId="{C84B9DF4-CBB9-476C-A0AD-21174F9780E7}">
      <dsp:nvSpPr>
        <dsp:cNvPr id="0" name=""/>
        <dsp:cNvSpPr/>
      </dsp:nvSpPr>
      <dsp:spPr>
        <a:xfrm>
          <a:off x="220720" y="252231"/>
          <a:ext cx="2339772" cy="1387352"/>
        </a:xfrm>
        <a:prstGeom prst="roundRect">
          <a:avLst>
            <a:gd name="adj" fmla="val 10000"/>
          </a:avLst>
        </a:prstGeom>
        <a:blipFill rotWithShape="1">
          <a:blip xmlns:r="http://schemas.openxmlformats.org/officeDocument/2006/relationships" r:embed="rId2"/>
          <a:srcRect/>
          <a:stretch>
            <a:fillRect t="-10000" b="-10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E8C608E-6F32-481E-A1D8-52F57B72F082}">
      <dsp:nvSpPr>
        <dsp:cNvPr id="0" name=""/>
        <dsp:cNvSpPr/>
      </dsp:nvSpPr>
      <dsp:spPr>
        <a:xfrm rot="10800000">
          <a:off x="2731202" y="1891843"/>
          <a:ext cx="2339772" cy="2312253"/>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Video recorded interview</a:t>
          </a:r>
        </a:p>
      </dsp:txBody>
      <dsp:txXfrm rot="10800000">
        <a:off x="2802312" y="1891843"/>
        <a:ext cx="2197552" cy="224114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1902AA-3EDC-4476-8BA7-B2E3FE148E83}">
      <dsp:nvSpPr>
        <dsp:cNvPr id="0" name=""/>
        <dsp:cNvSpPr/>
      </dsp:nvSpPr>
      <dsp:spPr>
        <a:xfrm>
          <a:off x="0" y="0"/>
          <a:ext cx="5228428" cy="1891843"/>
        </a:xfrm>
        <a:prstGeom prst="roundRect">
          <a:avLst>
            <a:gd name="adj" fmla="val 10000"/>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F6CBAD31-2F8A-42D3-8803-0D806601CBE9}">
      <dsp:nvSpPr>
        <dsp:cNvPr id="0" name=""/>
        <dsp:cNvSpPr/>
      </dsp:nvSpPr>
      <dsp:spPr>
        <a:xfrm>
          <a:off x="157452" y="252245"/>
          <a:ext cx="2339772" cy="1387352"/>
        </a:xfrm>
        <a:prstGeom prst="roundRect">
          <a:avLst>
            <a:gd name="adj" fmla="val 10000"/>
          </a:avLst>
        </a:prstGeom>
        <a:blipFill rotWithShape="1">
          <a:blip xmlns:r="http://schemas.openxmlformats.org/officeDocument/2006/relationships" r:embed="rId1"/>
          <a:srcRect/>
          <a:stretch>
            <a:fillRect t="-11000" b="-11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01DAB12-D792-47CE-8D69-F4A4ED7B3C08}">
      <dsp:nvSpPr>
        <dsp:cNvPr id="0" name=""/>
        <dsp:cNvSpPr/>
      </dsp:nvSpPr>
      <dsp:spPr>
        <a:xfrm rot="10800000">
          <a:off x="157452" y="1891843"/>
          <a:ext cx="2339772" cy="2312253"/>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Giving</a:t>
          </a:r>
          <a:r>
            <a:rPr lang="en-GB" sz="2400" kern="1200" baseline="0" dirty="0">
              <a:solidFill>
                <a:schemeClr val="tx1"/>
              </a:solidFill>
            </a:rPr>
            <a:t> evidence in private</a:t>
          </a:r>
          <a:endParaRPr lang="en-GB" sz="2400" kern="1200" dirty="0">
            <a:solidFill>
              <a:schemeClr val="tx1"/>
            </a:solidFill>
          </a:endParaRPr>
        </a:p>
      </dsp:txBody>
      <dsp:txXfrm rot="10800000">
        <a:off x="228562" y="1891843"/>
        <a:ext cx="2197552" cy="2241143"/>
      </dsp:txXfrm>
    </dsp:sp>
    <dsp:sp modelId="{C84B9DF4-CBB9-476C-A0AD-21174F9780E7}">
      <dsp:nvSpPr>
        <dsp:cNvPr id="0" name=""/>
        <dsp:cNvSpPr/>
      </dsp:nvSpPr>
      <dsp:spPr>
        <a:xfrm>
          <a:off x="2731202" y="252245"/>
          <a:ext cx="2339772" cy="1387352"/>
        </a:xfrm>
        <a:prstGeom prst="roundRect">
          <a:avLst>
            <a:gd name="adj" fmla="val 10000"/>
          </a:avLst>
        </a:prstGeom>
        <a:blipFill rotWithShape="1">
          <a:blip xmlns:r="http://schemas.openxmlformats.org/officeDocument/2006/relationships" r:embed="rId2"/>
          <a:srcRect/>
          <a:stretch>
            <a:fillRect t="-6000" b="-6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E8C608E-6F32-481E-A1D8-52F57B72F082}">
      <dsp:nvSpPr>
        <dsp:cNvPr id="0" name=""/>
        <dsp:cNvSpPr/>
      </dsp:nvSpPr>
      <dsp:spPr>
        <a:xfrm rot="10800000">
          <a:off x="2731202" y="1891843"/>
          <a:ext cx="2339772" cy="2312253"/>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Examination</a:t>
          </a:r>
          <a:r>
            <a:rPr lang="en-GB" sz="2400" kern="1200" baseline="0" dirty="0">
              <a:solidFill>
                <a:schemeClr val="tx1"/>
              </a:solidFill>
            </a:rPr>
            <a:t> of witness through intermediary</a:t>
          </a:r>
          <a:endParaRPr lang="en-GB" sz="2400" kern="1200" dirty="0">
            <a:solidFill>
              <a:schemeClr val="tx1"/>
            </a:solidFill>
          </a:endParaRPr>
        </a:p>
      </dsp:txBody>
      <dsp:txXfrm rot="10800000">
        <a:off x="2802312" y="1891843"/>
        <a:ext cx="2197552" cy="224114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1902AA-3EDC-4476-8BA7-B2E3FE148E83}">
      <dsp:nvSpPr>
        <dsp:cNvPr id="0" name=""/>
        <dsp:cNvSpPr/>
      </dsp:nvSpPr>
      <dsp:spPr>
        <a:xfrm>
          <a:off x="0" y="0"/>
          <a:ext cx="5228428" cy="1891843"/>
        </a:xfrm>
        <a:prstGeom prst="roundRect">
          <a:avLst>
            <a:gd name="adj" fmla="val 10000"/>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F6CBAD31-2F8A-42D3-8803-0D806601CBE9}">
      <dsp:nvSpPr>
        <dsp:cNvPr id="0" name=""/>
        <dsp:cNvSpPr/>
      </dsp:nvSpPr>
      <dsp:spPr>
        <a:xfrm>
          <a:off x="157452" y="252245"/>
          <a:ext cx="2339772" cy="1387352"/>
        </a:xfrm>
        <a:prstGeom prst="roundRect">
          <a:avLst>
            <a:gd name="adj" fmla="val 10000"/>
          </a:avLst>
        </a:prstGeom>
        <a:blipFill rotWithShape="1">
          <a:blip xmlns:r="http://schemas.openxmlformats.org/officeDocument/2006/relationships" r:embed="rId1"/>
          <a:srcRect/>
          <a:stretch>
            <a:fillRect t="-37000" b="-37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01DAB12-D792-47CE-8D69-F4A4ED7B3C08}">
      <dsp:nvSpPr>
        <dsp:cNvPr id="0" name=""/>
        <dsp:cNvSpPr/>
      </dsp:nvSpPr>
      <dsp:spPr>
        <a:xfrm rot="10800000">
          <a:off x="157452" y="1891843"/>
          <a:ext cx="2339772" cy="2312253"/>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Aids</a:t>
          </a:r>
          <a:r>
            <a:rPr lang="en-GB" sz="2400" kern="1200" baseline="0" dirty="0">
              <a:solidFill>
                <a:schemeClr val="tx1"/>
              </a:solidFill>
            </a:rPr>
            <a:t> to </a:t>
          </a:r>
          <a:r>
            <a:rPr lang="en-GB" sz="2300" kern="1200" baseline="0" dirty="0">
              <a:solidFill>
                <a:schemeClr val="tx1"/>
              </a:solidFill>
            </a:rPr>
            <a:t>communication</a:t>
          </a:r>
          <a:endParaRPr lang="en-GB" sz="2300" kern="1200" dirty="0">
            <a:solidFill>
              <a:schemeClr val="tx1"/>
            </a:solidFill>
          </a:endParaRPr>
        </a:p>
      </dsp:txBody>
      <dsp:txXfrm rot="10800000">
        <a:off x="228562" y="1891843"/>
        <a:ext cx="2197552" cy="2241143"/>
      </dsp:txXfrm>
    </dsp:sp>
    <dsp:sp modelId="{C84B9DF4-CBB9-476C-A0AD-21174F9780E7}">
      <dsp:nvSpPr>
        <dsp:cNvPr id="0" name=""/>
        <dsp:cNvSpPr/>
      </dsp:nvSpPr>
      <dsp:spPr>
        <a:xfrm>
          <a:off x="2731202" y="252245"/>
          <a:ext cx="2339772" cy="1387352"/>
        </a:xfrm>
        <a:prstGeom prst="roundRect">
          <a:avLst>
            <a:gd name="adj" fmla="val 10000"/>
          </a:avLst>
        </a:prstGeom>
        <a:blipFill rotWithShape="1">
          <a:blip xmlns:r="http://schemas.openxmlformats.org/officeDocument/2006/relationships" r:embed="rId2"/>
          <a:srcRect/>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E8C608E-6F32-481E-A1D8-52F57B72F082}">
      <dsp:nvSpPr>
        <dsp:cNvPr id="0" name=""/>
        <dsp:cNvSpPr/>
      </dsp:nvSpPr>
      <dsp:spPr>
        <a:xfrm rot="10800000">
          <a:off x="2731202" y="1891843"/>
          <a:ext cx="2339772" cy="2312253"/>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Using video recording for giving evidence</a:t>
          </a:r>
        </a:p>
      </dsp:txBody>
      <dsp:txXfrm rot="10800000">
        <a:off x="2802312" y="1891843"/>
        <a:ext cx="2197552" cy="224114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A786A9-CC34-42BD-89FA-3EB15656FDB1}">
      <dsp:nvSpPr>
        <dsp:cNvPr id="0" name=""/>
        <dsp:cNvSpPr/>
      </dsp:nvSpPr>
      <dsp:spPr>
        <a:xfrm>
          <a:off x="1169" y="259541"/>
          <a:ext cx="4559317" cy="2735590"/>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solidFill>
                <a:schemeClr val="tx1"/>
              </a:solidFill>
            </a:rPr>
            <a:t>Victims do not get ‘used’ to crime, and suffer many emotional side-effects even when victimisation episodes appear individually trivial</a:t>
          </a:r>
          <a:endParaRPr lang="en-AS" sz="2500" kern="1200" dirty="0">
            <a:solidFill>
              <a:schemeClr val="tx1"/>
            </a:solidFill>
          </a:endParaRPr>
        </a:p>
      </dsp:txBody>
      <dsp:txXfrm>
        <a:off x="1169" y="259541"/>
        <a:ext cx="4559317" cy="2735590"/>
      </dsp:txXfrm>
    </dsp:sp>
    <dsp:sp modelId="{5B74BAFB-9E5F-4B0E-8176-907176DB9DCF}">
      <dsp:nvSpPr>
        <dsp:cNvPr id="0" name=""/>
        <dsp:cNvSpPr/>
      </dsp:nvSpPr>
      <dsp:spPr>
        <a:xfrm>
          <a:off x="5016417" y="259541"/>
          <a:ext cx="4559317" cy="2735590"/>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solidFill>
                <a:schemeClr val="tx1"/>
              </a:solidFill>
            </a:rPr>
            <a:t>It can be compared to a bereavement process where victims go through various stages after each incident and this applies to relatively trivial crimes as well as those viewed as more serious by society.</a:t>
          </a:r>
          <a:endParaRPr lang="en-AS" sz="2500" kern="1200" dirty="0">
            <a:solidFill>
              <a:schemeClr val="tx1"/>
            </a:solidFill>
          </a:endParaRPr>
        </a:p>
      </dsp:txBody>
      <dsp:txXfrm>
        <a:off x="5016417" y="259541"/>
        <a:ext cx="4559317" cy="273559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C73BB6-E5A4-487A-B7C9-C82BA7AC1416}">
      <dsp:nvSpPr>
        <dsp:cNvPr id="0" name=""/>
        <dsp:cNvSpPr/>
      </dsp:nvSpPr>
      <dsp:spPr>
        <a:xfrm>
          <a:off x="0" y="0"/>
          <a:ext cx="7984836" cy="2219844"/>
        </a:xfrm>
        <a:prstGeom prst="roundRect">
          <a:avLst>
            <a:gd name="adj" fmla="val 10000"/>
          </a:avLst>
        </a:prstGeom>
        <a:solidFill>
          <a:schemeClr val="accent2">
            <a:lumMod val="60000"/>
            <a:lumOff val="40000"/>
            <a:alpha val="9000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9E25689-271C-4EBD-9F23-82F6365DEA3F}">
      <dsp:nvSpPr>
        <dsp:cNvPr id="0" name=""/>
        <dsp:cNvSpPr/>
      </dsp:nvSpPr>
      <dsp:spPr>
        <a:xfrm>
          <a:off x="239545" y="295979"/>
          <a:ext cx="2345545" cy="1627886"/>
        </a:xfrm>
        <a:prstGeom prst="roundRect">
          <a:avLst>
            <a:gd name="adj" fmla="val 10000"/>
          </a:avLst>
        </a:prstGeom>
        <a:blipFill rotWithShape="1">
          <a:blip xmlns:r="http://schemas.openxmlformats.org/officeDocument/2006/relationships" r:embed="rId1"/>
          <a:srcRect/>
          <a:stretch>
            <a:fillRect t="-8000" b="-8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887C6728-DDE6-42A4-A93A-46839EFDE034}">
      <dsp:nvSpPr>
        <dsp:cNvPr id="0" name=""/>
        <dsp:cNvSpPr/>
      </dsp:nvSpPr>
      <dsp:spPr>
        <a:xfrm rot="10800000">
          <a:off x="239545" y="2219844"/>
          <a:ext cx="2345545" cy="2713143"/>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t" anchorCtr="0">
          <a:noAutofit/>
        </a:bodyPr>
        <a:lstStyle/>
        <a:p>
          <a:pPr marL="0" lvl="0" indent="0" algn="ctr" defTabSz="1155700">
            <a:lnSpc>
              <a:spcPct val="90000"/>
            </a:lnSpc>
            <a:spcBef>
              <a:spcPct val="0"/>
            </a:spcBef>
            <a:spcAft>
              <a:spcPct val="35000"/>
            </a:spcAft>
            <a:buNone/>
          </a:pPr>
          <a:r>
            <a:rPr lang="en-GB" sz="2600" kern="1200" dirty="0">
              <a:solidFill>
                <a:schemeClr val="tx1"/>
              </a:solidFill>
            </a:rPr>
            <a:t>Practical</a:t>
          </a:r>
        </a:p>
      </dsp:txBody>
      <dsp:txXfrm rot="10800000">
        <a:off x="311679" y="2219844"/>
        <a:ext cx="2201277" cy="2641009"/>
      </dsp:txXfrm>
    </dsp:sp>
    <dsp:sp modelId="{C6CD2B8F-161F-4AE1-BBB6-1ED7FD51D928}">
      <dsp:nvSpPr>
        <dsp:cNvPr id="0" name=""/>
        <dsp:cNvSpPr/>
      </dsp:nvSpPr>
      <dsp:spPr>
        <a:xfrm>
          <a:off x="2819645" y="295979"/>
          <a:ext cx="2345545" cy="1627886"/>
        </a:xfrm>
        <a:prstGeom prst="roundRect">
          <a:avLst>
            <a:gd name="adj" fmla="val 10000"/>
          </a:avLst>
        </a:prstGeom>
        <a:blipFill rotWithShape="1">
          <a:blip xmlns:r="http://schemas.openxmlformats.org/officeDocument/2006/relationships" r:embed="rId2"/>
          <a:srcRect/>
          <a:stretch>
            <a:fillRect t="-5000" b="-5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26932EE7-6000-4C87-9E26-A4A9E10EF195}">
      <dsp:nvSpPr>
        <dsp:cNvPr id="0" name=""/>
        <dsp:cNvSpPr/>
      </dsp:nvSpPr>
      <dsp:spPr>
        <a:xfrm rot="10800000">
          <a:off x="2819645" y="2219844"/>
          <a:ext cx="2345545" cy="2713143"/>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t" anchorCtr="0">
          <a:noAutofit/>
        </a:bodyPr>
        <a:lstStyle/>
        <a:p>
          <a:pPr marL="0" lvl="0" indent="0" algn="ctr" defTabSz="1155700">
            <a:lnSpc>
              <a:spcPct val="90000"/>
            </a:lnSpc>
            <a:spcBef>
              <a:spcPct val="0"/>
            </a:spcBef>
            <a:spcAft>
              <a:spcPct val="35000"/>
            </a:spcAft>
            <a:buNone/>
          </a:pPr>
          <a:r>
            <a:rPr lang="en-GB" sz="2600" kern="1200" dirty="0">
              <a:solidFill>
                <a:schemeClr val="tx1"/>
              </a:solidFill>
            </a:rPr>
            <a:t>The community’s responsibility</a:t>
          </a:r>
        </a:p>
      </dsp:txBody>
      <dsp:txXfrm rot="10800000">
        <a:off x="2891779" y="2219844"/>
        <a:ext cx="2201277" cy="2641009"/>
      </dsp:txXfrm>
    </dsp:sp>
    <dsp:sp modelId="{3FD3BADA-4D12-4DBE-9C1C-AB907F3C4B45}">
      <dsp:nvSpPr>
        <dsp:cNvPr id="0" name=""/>
        <dsp:cNvSpPr/>
      </dsp:nvSpPr>
      <dsp:spPr>
        <a:xfrm>
          <a:off x="5399745" y="295979"/>
          <a:ext cx="2345545" cy="1627886"/>
        </a:xfrm>
        <a:prstGeom prst="roundRect">
          <a:avLst>
            <a:gd name="adj" fmla="val 10000"/>
          </a:avLst>
        </a:prstGeom>
        <a:blipFill rotWithShape="1">
          <a:blip xmlns:r="http://schemas.openxmlformats.org/officeDocument/2006/relationships" r:embed="rId3" cstate="print">
            <a:extLst>
              <a:ext uri="{28A0092B-C50C-407E-A947-70E740481C1C}">
                <a14:useLocalDpi xmlns:a14="http://schemas.microsoft.com/office/drawing/2010/main" val="0"/>
              </a:ext>
            </a:extLst>
          </a:blip>
          <a:srcRect/>
          <a:stretch>
            <a:fillRect t="-4000" b="-4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E8EB6EC3-6049-4EE7-A23B-E2DCC4520677}">
      <dsp:nvSpPr>
        <dsp:cNvPr id="0" name=""/>
        <dsp:cNvSpPr/>
      </dsp:nvSpPr>
      <dsp:spPr>
        <a:xfrm rot="10800000">
          <a:off x="5399745" y="2219844"/>
          <a:ext cx="2345545" cy="2713143"/>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t" anchorCtr="0">
          <a:noAutofit/>
        </a:bodyPr>
        <a:lstStyle/>
        <a:p>
          <a:pPr marL="0" lvl="0" indent="0" algn="ctr" defTabSz="1155700">
            <a:lnSpc>
              <a:spcPct val="90000"/>
            </a:lnSpc>
            <a:spcBef>
              <a:spcPct val="0"/>
            </a:spcBef>
            <a:spcAft>
              <a:spcPct val="35000"/>
            </a:spcAft>
            <a:buNone/>
          </a:pPr>
          <a:r>
            <a:rPr lang="en-GB" sz="2600" kern="1200" dirty="0">
              <a:solidFill>
                <a:schemeClr val="tx1"/>
              </a:solidFill>
            </a:rPr>
            <a:t>Crisis intervention</a:t>
          </a:r>
        </a:p>
      </dsp:txBody>
      <dsp:txXfrm rot="10800000">
        <a:off x="5471879" y="2219844"/>
        <a:ext cx="2201277" cy="2641009"/>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6.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7.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8.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B786F0-A5EE-4C6B-8EB2-490418C94451}" type="datetimeFigureOut">
              <a:t>4/17/2024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DDE0D5-A8D5-4FFA-BA8D-DFD6D4E04E2C}" type="slidenum">
              <a:t>‹#›</a:t>
            </a:fld>
            <a:endParaRPr lang="en-US"/>
          </a:p>
        </p:txBody>
      </p:sp>
    </p:spTree>
    <p:extLst>
      <p:ext uri="{BB962C8B-B14F-4D97-AF65-F5344CB8AC3E}">
        <p14:creationId xmlns:p14="http://schemas.microsoft.com/office/powerpoint/2010/main" val="17063013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victimsupport.org.uk/help-and-support/your-rights/victims-code/"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theguardian.com/uk-news/2019/jul/10/parents-victim-statement-edited-to-spare-feelings-of-driver-who-killed-child" TargetMode="External"/><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independent.co.uk/news/world/americas/stanford-rape-case-judge-aaron-persky-brock-turner-latino-man-sentence-a7110586.html" TargetMode="External"/><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restorativejustice.org.uk/resources/evidence-supporting-use-restorative-justice" TargetMode="External"/><Relationship Id="rId2" Type="http://schemas.openxmlformats.org/officeDocument/2006/relationships/slide" Target="../slides/slide43.xml"/><Relationship Id="rId1" Type="http://schemas.openxmlformats.org/officeDocument/2006/relationships/notesMaster" Target="../notesMasters/notesMaster1.xml"/><Relationship Id="rId4" Type="http://schemas.openxmlformats.org/officeDocument/2006/relationships/hyperlink" Target="https://yjresourcehub.uk/restorative-approach/item/360-victims-commissioner-review-into-restorative-justice.html" TargetMode="Externa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victimscommissioner.org.uk/victims-commissioner/" TargetMode="External"/><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What makes someone a victim? - </a:t>
            </a:r>
            <a:r>
              <a:rPr lang="en-US"/>
              <a:t>Under the revised (2020) Victims' Code, a 'victim' is defined as:</a:t>
            </a:r>
          </a:p>
          <a:p>
            <a:r>
              <a:rPr lang="en-US"/>
              <a:t>The term </a:t>
            </a:r>
            <a:r>
              <a:rPr lang="en-US" b="1" i="1"/>
              <a:t>close relative </a:t>
            </a:r>
            <a:r>
              <a:rPr lang="en-US"/>
              <a:t>includes bereaved relatives or partners (including same sex partners) in homicide and fatal road traffic cases, as well as parents or </a:t>
            </a:r>
            <a:r>
              <a:rPr lang="en-US" err="1"/>
              <a:t>carers</a:t>
            </a:r>
            <a:r>
              <a:rPr lang="en-US"/>
              <a:t> where the victim is a child or a vulnerable adult. </a:t>
            </a:r>
            <a:endParaRPr lang="en-US">
              <a:cs typeface="Calibri"/>
            </a:endParaRPr>
          </a:p>
          <a:p>
            <a:r>
              <a:rPr lang="en-US"/>
              <a:t>Small businesses are included, but large retailers or corporations do not come within the definition of victim. </a:t>
            </a:r>
            <a:endParaRPr lang="en-US">
              <a:cs typeface="Calibri"/>
            </a:endParaRPr>
          </a:p>
          <a:p>
            <a:r>
              <a:rPr lang="en-US" b="1"/>
              <a:t>It is important to note that the victim can also be the complainant </a:t>
            </a:r>
            <a:r>
              <a:rPr lang="en-US" b="1" err="1"/>
              <a:t>i.e</a:t>
            </a:r>
            <a:r>
              <a:rPr lang="en-US" b="1"/>
              <a:t> a person who makes a formal complaint in a court of law.</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ADDDE0D5-A8D5-4FFA-BA8D-DFD6D4E04E2C}" type="slidenum">
              <a:t>4</a:t>
            </a:fld>
            <a:endParaRPr lang="en-US"/>
          </a:p>
        </p:txBody>
      </p:sp>
    </p:spTree>
    <p:extLst>
      <p:ext uri="{BB962C8B-B14F-4D97-AF65-F5344CB8AC3E}">
        <p14:creationId xmlns:p14="http://schemas.microsoft.com/office/powerpoint/2010/main" val="35677943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what does the term ‘witness’ mean to you? -  A witness is someone who stands up in court to state what they know after taking an oath to tell the truth </a:t>
            </a:r>
            <a:r>
              <a:rPr lang="en-US"/>
              <a:t>(unless they are under 14 years of age, in which case their evidence is unsworn). An individual can be both a victim and a witness. </a:t>
            </a:r>
          </a:p>
          <a:p>
            <a:r>
              <a:rPr lang="en-US"/>
              <a:t>Witnesses play a vital role in bringing criminals to justice. In general, being a witness is a voluntary process (the person is prepared to make a statement and possibly go to court to give evidence).</a:t>
            </a:r>
            <a:endParaRPr lang="en-US">
              <a:cs typeface="Calibri"/>
            </a:endParaRPr>
          </a:p>
          <a:p>
            <a:r>
              <a:rPr lang="en-US"/>
              <a:t>The Criminal Justice System (CJS) has to </a:t>
            </a:r>
            <a:r>
              <a:rPr lang="en-US" err="1"/>
              <a:t>categorise</a:t>
            </a:r>
            <a:r>
              <a:rPr lang="en-US"/>
              <a:t> victims and witnesses so that the best evidence can be presented to the court, which leads ultimately to a fair and balanced trial</a:t>
            </a:r>
            <a:endParaRPr lang="en-US" b="1">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ADDDE0D5-A8D5-4FFA-BA8D-DFD6D4E04E2C}" type="slidenum">
              <a:t>5</a:t>
            </a:fld>
            <a:endParaRPr lang="en-US"/>
          </a:p>
        </p:txBody>
      </p:sp>
    </p:spTree>
    <p:extLst>
      <p:ext uri="{BB962C8B-B14F-4D97-AF65-F5344CB8AC3E}">
        <p14:creationId xmlns:p14="http://schemas.microsoft.com/office/powerpoint/2010/main" val="31072646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Wayne Couzens </a:t>
            </a:r>
          </a:p>
          <a:p>
            <a:r>
              <a:rPr lang="en-US" dirty="0">
                <a:cs typeface="Calibri"/>
              </a:rPr>
              <a:t>Yorkshire Ripper</a:t>
            </a:r>
          </a:p>
        </p:txBody>
      </p:sp>
      <p:sp>
        <p:nvSpPr>
          <p:cNvPr id="4" name="Slide Number Placeholder 3"/>
          <p:cNvSpPr>
            <a:spLocks noGrp="1"/>
          </p:cNvSpPr>
          <p:nvPr>
            <p:ph type="sldNum" sz="quarter" idx="5"/>
          </p:nvPr>
        </p:nvSpPr>
        <p:spPr/>
        <p:txBody>
          <a:bodyPr/>
          <a:lstStyle/>
          <a:p>
            <a:fld id="{ADDDE0D5-A8D5-4FFA-BA8D-DFD6D4E04E2C}" type="slidenum">
              <a:rPr lang="en-GB"/>
              <a:t>7</a:t>
            </a:fld>
            <a:endParaRPr lang="en-GB"/>
          </a:p>
        </p:txBody>
      </p:sp>
    </p:spTree>
    <p:extLst>
      <p:ext uri="{BB962C8B-B14F-4D97-AF65-F5344CB8AC3E}">
        <p14:creationId xmlns:p14="http://schemas.microsoft.com/office/powerpoint/2010/main" val="20023263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Wolfgang, Marvin - •</a:t>
            </a:r>
            <a:r>
              <a:rPr lang="en-US" i="1"/>
              <a:t>Patterns in Criminal Homicide </a:t>
            </a:r>
            <a:r>
              <a:rPr lang="en-US"/>
              <a:t>(1958)</a:t>
            </a:r>
          </a:p>
          <a:p>
            <a:r>
              <a:rPr lang="en-US"/>
              <a:t>•‘victims were a direct positive precipitator in the crime’</a:t>
            </a:r>
            <a:endParaRPr lang="en-US">
              <a:cs typeface="Calibri"/>
            </a:endParaRPr>
          </a:p>
          <a:p>
            <a:r>
              <a:rPr lang="en-US"/>
              <a:t>•588 homicides Philadelphia 26% of homicides was victim-initiated </a:t>
            </a:r>
          </a:p>
          <a:p>
            <a:r>
              <a:rPr lang="en-US"/>
              <a:t>•Inspired other studies Amir </a:t>
            </a:r>
            <a:r>
              <a:rPr lang="en-US" i="1"/>
              <a:t>Patterns of Forcible Rape </a:t>
            </a:r>
            <a:r>
              <a:rPr lang="en-US"/>
              <a:t>(1971)</a:t>
            </a:r>
            <a:endParaRPr lang="en-US">
              <a:cs typeface="Calibri"/>
            </a:endParaRPr>
          </a:p>
          <a:p>
            <a:r>
              <a:rPr lang="en-US"/>
              <a:t>•646 forcible rapes in Philadelphia</a:t>
            </a:r>
            <a:endParaRPr lang="en-US">
              <a:cs typeface="Calibri"/>
            </a:endParaRPr>
          </a:p>
          <a:p>
            <a:r>
              <a:rPr lang="en-US"/>
              <a:t>•19% of these rapes were victim-initiated (agreeing to sexual relations but retracting)</a:t>
            </a:r>
            <a:endParaRPr lang="en-US">
              <a:cs typeface="Calibri"/>
            </a:endParaRPr>
          </a:p>
          <a:p>
            <a:r>
              <a:rPr lang="en-US"/>
              <a:t>•Was </a:t>
            </a:r>
            <a:r>
              <a:rPr lang="en-US" err="1"/>
              <a:t>criticised</a:t>
            </a:r>
            <a:r>
              <a:rPr lang="en-US"/>
              <a:t> Feminist movement, police attitude to rape victims, factors on the victim “ walk in dark alleys after dark”.</a:t>
            </a:r>
            <a:endParaRPr lang="en-US">
              <a:cs typeface="Calibri"/>
            </a:endParaRPr>
          </a:p>
          <a:p>
            <a:r>
              <a:rPr lang="en-US"/>
              <a:t>•Rape victims blamed for what they wear, drunk, nightclubs, sexual partners – always revisited evening today. </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ADDDE0D5-A8D5-4FFA-BA8D-DFD6D4E04E2C}" type="slidenum">
              <a:t>8</a:t>
            </a:fld>
            <a:endParaRPr lang="en-US"/>
          </a:p>
        </p:txBody>
      </p:sp>
    </p:spTree>
    <p:extLst>
      <p:ext uri="{BB962C8B-B14F-4D97-AF65-F5344CB8AC3E}">
        <p14:creationId xmlns:p14="http://schemas.microsoft.com/office/powerpoint/2010/main" val="40209436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Why are victims and witnesses important? – </a:t>
            </a:r>
            <a:r>
              <a:rPr lang="en-US"/>
              <a:t>In relation to obtaining best evidence from Victims, Witnesses and Defendants, it would be best practice where you can to separate all involved to take accounts, which will help assist you in making decisions.</a:t>
            </a:r>
            <a:endParaRPr lang="en-US">
              <a:cs typeface="Calibri"/>
            </a:endParaRPr>
          </a:p>
          <a:p>
            <a:r>
              <a:rPr lang="en-US"/>
              <a:t>There are some areas for consideration:</a:t>
            </a:r>
            <a:endParaRPr lang="en-US">
              <a:cs typeface="Calibri"/>
            </a:endParaRPr>
          </a:p>
          <a:p>
            <a:r>
              <a:rPr lang="en-US"/>
              <a:t>•There will be a variance in accounts – each person will see things from a different perspective i.e. angle of viewpoint.</a:t>
            </a:r>
            <a:endParaRPr lang="en-US">
              <a:cs typeface="Calibri"/>
            </a:endParaRPr>
          </a:p>
          <a:p>
            <a:r>
              <a:rPr lang="en-US"/>
              <a:t>•Are there any other information sources that can be obtained? – CCTV</a:t>
            </a:r>
            <a:endParaRPr lang="en-US">
              <a:cs typeface="Calibri"/>
            </a:endParaRPr>
          </a:p>
          <a:p>
            <a:r>
              <a:rPr lang="en-US"/>
              <a:t>•It </a:t>
            </a:r>
            <a:r>
              <a:rPr lang="en-GB"/>
              <a:t>is important to keep the defendant/suspect from the victim and witnesses where possible, to prevent an escalation of the situation</a:t>
            </a:r>
            <a:endParaRPr lang="en-GB">
              <a:cs typeface="Calibri"/>
            </a:endParaRPr>
          </a:p>
          <a:p>
            <a:r>
              <a:rPr lang="en-GB"/>
              <a:t>•It is also important that the account are taking separately in order to obtain the accounts are as sterile as possible and can prevent ideas being planted by over hearing accounts, whereby a witness who did not see something may turn around and say ‘I saw this happen…’ when they did not, but said it because the victim or another witness had said it. Even if this is not malicious, it can happen.</a:t>
            </a:r>
            <a:endParaRPr lang="en-GB">
              <a:cs typeface="Calibri"/>
            </a:endParaRPr>
          </a:p>
          <a:p>
            <a:r>
              <a:rPr lang="en-GB"/>
              <a:t>•Dependant on the course of action you will take e.g. arrest, PCR, PND, the defendant will give an account either in a PACE custody based interview, or on the street whereby you will issue the correct disposal. </a:t>
            </a:r>
            <a:endParaRPr lang="en-GB">
              <a:cs typeface="Calibri"/>
            </a:endParaRPr>
          </a:p>
          <a:p>
            <a:endParaRPr lang="en-GB">
              <a:cs typeface="Calibri"/>
            </a:endParaRPr>
          </a:p>
          <a:p>
            <a:r>
              <a:rPr lang="en-GB"/>
              <a:t>•Incident – what has happened; to whom; timings; </a:t>
            </a:r>
            <a:endParaRPr lang="en-GB">
              <a:cs typeface="Calibri"/>
            </a:endParaRPr>
          </a:p>
          <a:p>
            <a:r>
              <a:rPr lang="en-GB"/>
              <a:t>•Victim account - note injury, damage or theft etc.</a:t>
            </a:r>
            <a:endParaRPr lang="en-GB">
              <a:cs typeface="Calibri"/>
            </a:endParaRPr>
          </a:p>
          <a:p>
            <a:r>
              <a:rPr lang="en-GB"/>
              <a:t>•Witness account – what have they seen, where were they when it happened, is there any CCTV</a:t>
            </a:r>
            <a:endParaRPr lang="en-GB">
              <a:cs typeface="Calibri"/>
            </a:endParaRPr>
          </a:p>
          <a:p>
            <a:r>
              <a:rPr lang="en-GB"/>
              <a:t>•Defence account – Interview in Custody; contemporaneous account; Body Warn, EPNB </a:t>
            </a:r>
            <a:endParaRPr lang="en-GB">
              <a:cs typeface="Calibri"/>
            </a:endParaRPr>
          </a:p>
          <a:p>
            <a:r>
              <a:rPr lang="en-GB"/>
              <a:t>•Police Action – Examples can be: Report for prosecution; arrest and charge; No further action. In essence, we must use the necessary legislation that is applicable at the time, or if other issues arise. Remember unconscious bias and try not to react on it</a:t>
            </a:r>
            <a:endParaRPr lang="en-GB">
              <a:cs typeface="Calibri"/>
            </a:endParaRPr>
          </a:p>
        </p:txBody>
      </p:sp>
      <p:sp>
        <p:nvSpPr>
          <p:cNvPr id="4" name="Slide Number Placeholder 3"/>
          <p:cNvSpPr>
            <a:spLocks noGrp="1"/>
          </p:cNvSpPr>
          <p:nvPr>
            <p:ph type="sldNum" sz="quarter" idx="5"/>
          </p:nvPr>
        </p:nvSpPr>
        <p:spPr/>
        <p:txBody>
          <a:bodyPr/>
          <a:lstStyle/>
          <a:p>
            <a:fld id="{ADDDE0D5-A8D5-4FFA-BA8D-DFD6D4E04E2C}" type="slidenum">
              <a:t>11</a:t>
            </a:fld>
            <a:endParaRPr lang="en-US"/>
          </a:p>
        </p:txBody>
      </p:sp>
    </p:spTree>
    <p:extLst>
      <p:ext uri="{BB962C8B-B14F-4D97-AF65-F5344CB8AC3E}">
        <p14:creationId xmlns:p14="http://schemas.microsoft.com/office/powerpoint/2010/main" val="21591514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Victims &amp; witnesses provide information, intelligence &amp; evidence which enables offenders to be brought to justice. The criminal justice system relies on them to help identify offenders and give evidence. They are essential to successful prosecutions. </a:t>
            </a:r>
          </a:p>
          <a:p>
            <a:r>
              <a:rPr lang="en-US"/>
              <a:t>A better level of service from the police means a victim is more likely to stay engaged with the system and help bring the offender to justice. </a:t>
            </a:r>
            <a:endParaRPr lang="en-US">
              <a:cs typeface="Calibri"/>
            </a:endParaRPr>
          </a:p>
          <a:p>
            <a:r>
              <a:rPr lang="en-US" b="1"/>
              <a:t>Justice gap - </a:t>
            </a:r>
            <a:r>
              <a:rPr lang="en-US"/>
              <a:t>the difference between the number of recorded crimes and the number of convictions.  </a:t>
            </a:r>
            <a:endParaRPr lang="en-US">
              <a:cs typeface="Calibri"/>
            </a:endParaRPr>
          </a:p>
          <a:p>
            <a:r>
              <a:rPr lang="en-US" b="1"/>
              <a:t>Ineffective trial </a:t>
            </a:r>
            <a:r>
              <a:rPr lang="en-US"/>
              <a:t>- Witness non attendance at court is the most common cause of an ineffective trial (ineffective trials are one reason that a case may not lead to a conviction). </a:t>
            </a:r>
            <a:endParaRPr lang="en-US">
              <a:cs typeface="Calibri"/>
            </a:endParaRPr>
          </a:p>
          <a:p>
            <a:r>
              <a:rPr lang="en-US"/>
              <a:t>A witness might decide not to give evidence in court for a variety of reasons, including:</a:t>
            </a:r>
            <a:endParaRPr lang="en-US">
              <a:cs typeface="Calibri"/>
            </a:endParaRPr>
          </a:p>
          <a:p>
            <a:r>
              <a:rPr lang="en-US"/>
              <a:t>•Intimidation</a:t>
            </a:r>
            <a:endParaRPr lang="en-US">
              <a:cs typeface="Calibri"/>
            </a:endParaRPr>
          </a:p>
          <a:p>
            <a:r>
              <a:rPr lang="en-US"/>
              <a:t>•Underestimating the importance of their evidence to the trial</a:t>
            </a:r>
            <a:endParaRPr lang="en-US">
              <a:cs typeface="Calibri"/>
            </a:endParaRPr>
          </a:p>
          <a:p>
            <a:r>
              <a:rPr lang="en-US"/>
              <a:t>•A lack of the support needed to enable them to attend court; or</a:t>
            </a:r>
            <a:endParaRPr lang="en-US">
              <a:cs typeface="Calibri"/>
            </a:endParaRPr>
          </a:p>
          <a:p>
            <a:r>
              <a:rPr lang="en-US"/>
              <a:t>•Unwillingness to be involved in the criminal justice system.</a:t>
            </a:r>
            <a:endParaRPr lang="en-US">
              <a:cs typeface="Calibri"/>
            </a:endParaRPr>
          </a:p>
          <a:p>
            <a:r>
              <a:rPr lang="en-US"/>
              <a:t>A better level of service from the police means a victim is more likely to stay engaged with the system and help bring the offender to justice. </a:t>
            </a:r>
            <a:endParaRPr lang="en-US">
              <a:cs typeface="Calibri"/>
            </a:endParaRPr>
          </a:p>
          <a:p>
            <a:r>
              <a:rPr lang="en-US"/>
              <a:t>•</a:t>
            </a:r>
            <a:endParaRPr lang="en-US">
              <a:cs typeface="Calibri"/>
            </a:endParaRPr>
          </a:p>
          <a:p>
            <a:r>
              <a:rPr lang="en-US"/>
              <a:t>In 2005, the government initiated changes to the criminal justice system to improve the level of care provided to victims and witnesses, bring more offenders to justice and so increase the delivery of justice by: </a:t>
            </a:r>
            <a:endParaRPr lang="en-US">
              <a:cs typeface="Calibri"/>
            </a:endParaRPr>
          </a:p>
          <a:p>
            <a:r>
              <a:rPr lang="en-US"/>
              <a:t>•Reducing the time between point of charge and trial </a:t>
            </a:r>
            <a:endParaRPr lang="en-US">
              <a:cs typeface="Calibri"/>
            </a:endParaRPr>
          </a:p>
          <a:p>
            <a:r>
              <a:rPr lang="en-US"/>
              <a:t>•Improving witness attendance at court </a:t>
            </a:r>
            <a:endParaRPr lang="en-US">
              <a:cs typeface="Calibri"/>
            </a:endParaRPr>
          </a:p>
          <a:p>
            <a:r>
              <a:rPr lang="en-US"/>
              <a:t>•Providing special measures, enabling witnesses to give the best evidence </a:t>
            </a:r>
            <a:endParaRPr lang="en-US">
              <a:cs typeface="Calibri"/>
            </a:endParaRPr>
          </a:p>
          <a:p>
            <a:r>
              <a:rPr lang="en-US"/>
              <a:t>•Setting up a single point of contact to provide </a:t>
            </a:r>
            <a:r>
              <a:rPr lang="en-US" err="1"/>
              <a:t>focussed</a:t>
            </a:r>
            <a:r>
              <a:rPr lang="en-US"/>
              <a:t> help and support for witnesses </a:t>
            </a:r>
            <a:endParaRPr lang="en-US">
              <a:cs typeface="Calibri"/>
            </a:endParaRPr>
          </a:p>
          <a:p>
            <a:r>
              <a:rPr lang="en-US"/>
              <a:t>•Improving victim and witness satisfaction with the criminal justice system. </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ADDDE0D5-A8D5-4FFA-BA8D-DFD6D4E04E2C}" type="slidenum">
              <a:t>12</a:t>
            </a:fld>
            <a:endParaRPr lang="en-US"/>
          </a:p>
        </p:txBody>
      </p:sp>
    </p:spTree>
    <p:extLst>
      <p:ext uri="{BB962C8B-B14F-4D97-AF65-F5344CB8AC3E}">
        <p14:creationId xmlns:p14="http://schemas.microsoft.com/office/powerpoint/2010/main" val="18112005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primary role of the FLO is that of an investigator to assist the SIO/SIM to achieve their aims and objectives. This will include the day-to-day management of the interaction with the family in the investigation and close liaison with the SIO/SIM to ensure families are treated appropriately, professionally and with respect for their needs. It may involve working in a range of different situations in demanding and often stressful conditions over sustained periods of time. Those performing the role of FLO must always act with the highest degree of professionalism and integrity and carry out their duties with sensitivity. </a:t>
            </a:r>
          </a:p>
        </p:txBody>
      </p:sp>
      <p:sp>
        <p:nvSpPr>
          <p:cNvPr id="4" name="Slide Number Placeholder 3"/>
          <p:cNvSpPr>
            <a:spLocks noGrp="1"/>
          </p:cNvSpPr>
          <p:nvPr>
            <p:ph type="sldNum" sz="quarter" idx="5"/>
          </p:nvPr>
        </p:nvSpPr>
        <p:spPr/>
        <p:txBody>
          <a:bodyPr/>
          <a:lstStyle/>
          <a:p>
            <a:fld id="{ADDDE0D5-A8D5-4FFA-BA8D-DFD6D4E04E2C}" type="slidenum">
              <a:t>13</a:t>
            </a:fld>
            <a:endParaRPr lang="en-US"/>
          </a:p>
        </p:txBody>
      </p:sp>
    </p:spTree>
    <p:extLst>
      <p:ext uri="{BB962C8B-B14F-4D97-AF65-F5344CB8AC3E}">
        <p14:creationId xmlns:p14="http://schemas.microsoft.com/office/powerpoint/2010/main" val="23711092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What do you think the impact of crime and ASB has on victims and witnesses? –</a:t>
            </a:r>
            <a:endParaRPr lang="en-US"/>
          </a:p>
          <a:p>
            <a:r>
              <a:rPr lang="en-US"/>
              <a:t>Crime and ASB can affect people in many different ways. Although a crime may take only a relatively short time to commit, the effects on the victim can be long-lasting; in some cases for the rest of the victim’s life.</a:t>
            </a:r>
            <a:endParaRPr lang="en-US">
              <a:cs typeface="Calibri"/>
            </a:endParaRPr>
          </a:p>
          <a:p>
            <a:r>
              <a:rPr lang="en-US"/>
              <a:t>Individual reactions may depend on: </a:t>
            </a:r>
          </a:p>
          <a:p>
            <a:r>
              <a:rPr lang="en-US"/>
              <a:t>•The type of offence </a:t>
            </a:r>
            <a:endParaRPr lang="en-US">
              <a:cs typeface="Calibri"/>
            </a:endParaRPr>
          </a:p>
          <a:p>
            <a:r>
              <a:rPr lang="en-US"/>
              <a:t>•Whether they knew the perpetrator </a:t>
            </a:r>
            <a:endParaRPr lang="en-US">
              <a:cs typeface="Calibri"/>
            </a:endParaRPr>
          </a:p>
          <a:p>
            <a:r>
              <a:rPr lang="en-US"/>
              <a:t>•The support they get from their family, friends, the police and other people they come in contact with </a:t>
            </a:r>
            <a:endParaRPr lang="en-US">
              <a:cs typeface="Calibri"/>
            </a:endParaRPr>
          </a:p>
          <a:p>
            <a:r>
              <a:rPr lang="en-US"/>
              <a:t>•Their vulnerability </a:t>
            </a:r>
            <a:endParaRPr lang="en-US">
              <a:cs typeface="Calibri"/>
            </a:endParaRPr>
          </a:p>
          <a:p>
            <a:r>
              <a:rPr lang="en-US"/>
              <a:t>•Their past experiences.</a:t>
            </a:r>
            <a:endParaRPr lang="en-US">
              <a:cs typeface="Calibri"/>
            </a:endParaRPr>
          </a:p>
          <a:p>
            <a:endParaRPr lang="en-US"/>
          </a:p>
        </p:txBody>
      </p:sp>
      <p:sp>
        <p:nvSpPr>
          <p:cNvPr id="4" name="Slide Number Placeholder 3"/>
          <p:cNvSpPr>
            <a:spLocks noGrp="1"/>
          </p:cNvSpPr>
          <p:nvPr>
            <p:ph type="sldNum" sz="quarter" idx="5"/>
          </p:nvPr>
        </p:nvSpPr>
        <p:spPr/>
        <p:txBody>
          <a:bodyPr/>
          <a:lstStyle/>
          <a:p>
            <a:fld id="{ADDDE0D5-A8D5-4FFA-BA8D-DFD6D4E04E2C}" type="slidenum">
              <a:t>14</a:t>
            </a:fld>
            <a:endParaRPr lang="en-US"/>
          </a:p>
        </p:txBody>
      </p:sp>
    </p:spTree>
    <p:extLst>
      <p:ext uri="{BB962C8B-B14F-4D97-AF65-F5344CB8AC3E}">
        <p14:creationId xmlns:p14="http://schemas.microsoft.com/office/powerpoint/2010/main" val="1975611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How might this manifest itself within communities? –</a:t>
            </a:r>
            <a:r>
              <a:rPr lang="en-US"/>
              <a:t>Crime can be hard to cope with as there is the knowledge that it was probably committed deliberately, unlike an accident where there is normally no harm intended. This can make the victim feel powerless and vulnerable.</a:t>
            </a:r>
            <a:endParaRPr lang="en-US">
              <a:cs typeface="Calibri"/>
            </a:endParaRPr>
          </a:p>
          <a:p>
            <a:r>
              <a:rPr lang="en-US"/>
              <a:t>This can be especially difficult to deal with if the offence is repeated or ongoing, which is often the case with domestic abuse, racially or religiously motivated crimes, or ASB. </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ADDDE0D5-A8D5-4FFA-BA8D-DFD6D4E04E2C}" type="slidenum">
              <a:t>17</a:t>
            </a:fld>
            <a:endParaRPr lang="en-US"/>
          </a:p>
        </p:txBody>
      </p:sp>
    </p:spTree>
    <p:extLst>
      <p:ext uri="{BB962C8B-B14F-4D97-AF65-F5344CB8AC3E}">
        <p14:creationId xmlns:p14="http://schemas.microsoft.com/office/powerpoint/2010/main" val="11957126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ADDDE0D5-A8D5-4FFA-BA8D-DFD6D4E04E2C}" type="slidenum">
              <a:t>18</a:t>
            </a:fld>
            <a:endParaRPr lang="en-US"/>
          </a:p>
        </p:txBody>
      </p:sp>
    </p:spTree>
    <p:extLst>
      <p:ext uri="{BB962C8B-B14F-4D97-AF65-F5344CB8AC3E}">
        <p14:creationId xmlns:p14="http://schemas.microsoft.com/office/powerpoint/2010/main" val="20661274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Reassurance: </a:t>
            </a:r>
            <a:r>
              <a:rPr lang="en-US" dirty="0"/>
              <a:t>the victim or witness may feel vulnerable or unsafe. They may need reassurance</a:t>
            </a:r>
            <a:r>
              <a:rPr lang="en-US" b="1" dirty="0"/>
              <a:t> </a:t>
            </a:r>
            <a:r>
              <a:rPr lang="en-US" dirty="0"/>
              <a:t>regarding their personal safety and regarding any unreasonable fears they have in terms of their personal vulnerability and fear of repeat attacks. </a:t>
            </a:r>
          </a:p>
          <a:p>
            <a:r>
              <a:rPr lang="en-US" b="1" dirty="0"/>
              <a:t>Emotional Vent</a:t>
            </a:r>
            <a:r>
              <a:rPr lang="en-US" dirty="0"/>
              <a:t>: They may feel angry and need to express their feelings - allow them to talk and ‘let off steam’. </a:t>
            </a:r>
            <a:br>
              <a:rPr lang="en-US" dirty="0"/>
            </a:br>
            <a:r>
              <a:rPr lang="en-US" dirty="0"/>
              <a:t>Explanation: An explanation regarding the police role and functions will help them to gain confidence in the police and an understanding of the processes should the matter go to court.</a:t>
            </a:r>
            <a:br>
              <a:rPr lang="en-US" dirty="0"/>
            </a:br>
            <a:r>
              <a:rPr lang="en-US" dirty="0"/>
              <a:t> </a:t>
            </a:r>
            <a:r>
              <a:rPr lang="en-US" b="1" dirty="0"/>
              <a:t>Regain feeling of Control</a:t>
            </a:r>
            <a:r>
              <a:rPr lang="en-US" dirty="0"/>
              <a:t>: Confirming their ability to make decisions related to their case will help them to feel in control but at the same time the officer must assess their needs regarding the level of support needed</a:t>
            </a:r>
            <a:endParaRPr lang="en-GB" dirty="0"/>
          </a:p>
          <a:p>
            <a:r>
              <a:rPr lang="en-US" b="1" dirty="0"/>
              <a:t>Single Point Of Contact</a:t>
            </a:r>
            <a:r>
              <a:rPr lang="en-US" dirty="0"/>
              <a:t>: Providing a name and telephone number is important for any follow-up. </a:t>
            </a:r>
            <a:endParaRPr lang="en-GB" dirty="0"/>
          </a:p>
          <a:p>
            <a:r>
              <a:rPr lang="en-US" b="1" dirty="0"/>
              <a:t>Quality of service</a:t>
            </a:r>
            <a:r>
              <a:rPr lang="en-US" dirty="0"/>
              <a:t>: The service they are given at this stage will set the scene for any later involvement in the CJS – for instance whether they will eventually be prepared to give evidence. </a:t>
            </a:r>
            <a:endParaRPr lang="en-GB" dirty="0"/>
          </a:p>
          <a:p>
            <a:r>
              <a:rPr lang="en-US" dirty="0"/>
              <a:t>Victims can be advised about the </a:t>
            </a:r>
            <a:r>
              <a:rPr lang="en-US" b="1" dirty="0"/>
              <a:t>Victim Support Scheme </a:t>
            </a:r>
            <a:r>
              <a:rPr lang="en-US" dirty="0"/>
              <a:t>and any further appropriate support agencies recommended. </a:t>
            </a: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ADDDE0D5-A8D5-4FFA-BA8D-DFD6D4E04E2C}" type="slidenum">
              <a:rPr lang="en-GB"/>
              <a:t>22</a:t>
            </a:fld>
            <a:endParaRPr lang="en-GB"/>
          </a:p>
        </p:txBody>
      </p:sp>
    </p:spTree>
    <p:extLst>
      <p:ext uri="{BB962C8B-B14F-4D97-AF65-F5344CB8AC3E}">
        <p14:creationId xmlns:p14="http://schemas.microsoft.com/office/powerpoint/2010/main" val="41887098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aim of witness care units is to provide a single point of contact for victims and witnesses</a:t>
            </a:r>
          </a:p>
          <a:p>
            <a:r>
              <a:rPr lang="en-US"/>
              <a:t>for information about the progress of their cases and to </a:t>
            </a:r>
            <a:r>
              <a:rPr lang="en-US" err="1"/>
              <a:t>minimise</a:t>
            </a:r>
            <a:r>
              <a:rPr lang="en-US"/>
              <a:t> the stress of attending court.</a:t>
            </a:r>
            <a:endParaRPr lang="en-US">
              <a:cs typeface="Calibri"/>
            </a:endParaRPr>
          </a:p>
          <a:p>
            <a:r>
              <a:rPr lang="en-US"/>
              <a:t>Witness Care Units are in place across England and Wales and are jointly staffed by the police and the Crown Prosecution Service.</a:t>
            </a:r>
            <a:endParaRPr lang="en-US">
              <a:cs typeface="Calibri"/>
            </a:endParaRPr>
          </a:p>
          <a:p>
            <a:r>
              <a:rPr lang="en-US"/>
              <a:t>Witness Care Units manage the care of victims and witnesses from the charging of the defendant(s) through to the conclusion of a case. The service to victims and witnesses includes:</a:t>
            </a:r>
            <a:endParaRPr lang="en-US">
              <a:cs typeface="Calibri"/>
            </a:endParaRPr>
          </a:p>
          <a:p>
            <a:r>
              <a:rPr lang="en-US"/>
              <a:t>•a single point of contact for victims and witnesses</a:t>
            </a:r>
            <a:endParaRPr lang="en-US">
              <a:cs typeface="Calibri"/>
            </a:endParaRPr>
          </a:p>
          <a:p>
            <a:r>
              <a:rPr lang="en-US"/>
              <a:t>•communication with victims and witnesses to inform them of the case outcome or trial result, thanking them for their contribution to the case and offering post case support from the relevant support agency.</a:t>
            </a:r>
            <a:endParaRPr lang="en-US">
              <a:cs typeface="Calibri"/>
            </a:endParaRPr>
          </a:p>
          <a:p>
            <a:r>
              <a:rPr lang="en-US"/>
              <a:t>•a full needs assessment for victims and witnesses with particular support needs, who are required to attend court, to ensure they are able to get to court and give their best evidence;</a:t>
            </a:r>
            <a:endParaRPr lang="en-US">
              <a:cs typeface="Calibri"/>
            </a:endParaRPr>
          </a:p>
          <a:p>
            <a:r>
              <a:rPr lang="en-US"/>
              <a:t>•dedicated witness care officers to guide and support individuals through the criminal justice process and to co-ordinate support and services;</a:t>
            </a:r>
            <a:endParaRPr lang="en-US">
              <a:cs typeface="Calibri"/>
            </a:endParaRPr>
          </a:p>
          <a:p>
            <a:r>
              <a:rPr lang="en-US"/>
              <a:t>•continuous review of victim and witness needs throughout the case</a:t>
            </a:r>
            <a:endParaRPr lang="en-US">
              <a:cs typeface="Calibri"/>
            </a:endParaRPr>
          </a:p>
          <a:p>
            <a:r>
              <a:rPr lang="en-US"/>
              <a:t>•</a:t>
            </a:r>
            <a:endParaRPr lang="en-US">
              <a:cs typeface="Calibri"/>
            </a:endParaRPr>
          </a:p>
          <a:p>
            <a:r>
              <a:rPr lang="en-US"/>
              <a:t>Under the Code of Practice for Victims of Crime, which came into force on 1st April 2021, the Witness Care Unit has a </a:t>
            </a:r>
            <a:r>
              <a:rPr lang="en-US" b="1"/>
              <a:t>legal obligation </a:t>
            </a:r>
            <a:r>
              <a:rPr lang="en-US"/>
              <a:t>to:</a:t>
            </a:r>
            <a:endParaRPr lang="en-US">
              <a:cs typeface="Calibri"/>
            </a:endParaRPr>
          </a:p>
          <a:p>
            <a:r>
              <a:rPr lang="en-US"/>
              <a:t>•tell them if they will be required to give evidence and give them a copy of the 'Witness in court' leaflet or other relevant leaflet</a:t>
            </a:r>
            <a:endParaRPr lang="en-US">
              <a:cs typeface="Calibri"/>
            </a:endParaRPr>
          </a:p>
          <a:p>
            <a:r>
              <a:rPr lang="en-US"/>
              <a:t>•tell them the dates of the court hearings</a:t>
            </a:r>
            <a:endParaRPr lang="en-US">
              <a:cs typeface="Calibri"/>
            </a:endParaRPr>
          </a:p>
          <a:p>
            <a:r>
              <a:rPr lang="en-US"/>
              <a:t>•tell them about court results and explain any sentence given within one day of receiving the outcome from the court.</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ADDDE0D5-A8D5-4FFA-BA8D-DFD6D4E04E2C}" type="slidenum">
              <a:t>23</a:t>
            </a:fld>
            <a:endParaRPr lang="en-US"/>
          </a:p>
        </p:txBody>
      </p:sp>
    </p:spTree>
    <p:extLst>
      <p:ext uri="{BB962C8B-B14F-4D97-AF65-F5344CB8AC3E}">
        <p14:creationId xmlns:p14="http://schemas.microsoft.com/office/powerpoint/2010/main" val="2795505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https://www.gov.uk/government/publications/the-code-of-practice-for-victims-of-crime</a:t>
            </a:r>
          </a:p>
        </p:txBody>
      </p:sp>
      <p:sp>
        <p:nvSpPr>
          <p:cNvPr id="4" name="Slide Number Placeholder 3"/>
          <p:cNvSpPr>
            <a:spLocks noGrp="1"/>
          </p:cNvSpPr>
          <p:nvPr>
            <p:ph type="sldNum" sz="quarter" idx="5"/>
          </p:nvPr>
        </p:nvSpPr>
        <p:spPr/>
        <p:txBody>
          <a:bodyPr/>
          <a:lstStyle/>
          <a:p>
            <a:fld id="{ADDDE0D5-A8D5-4FFA-BA8D-DFD6D4E04E2C}" type="slidenum">
              <a:rPr lang="en-GB"/>
              <a:t>25</a:t>
            </a:fld>
            <a:endParaRPr lang="en-GB"/>
          </a:p>
        </p:txBody>
      </p:sp>
    </p:spTree>
    <p:extLst>
      <p:ext uri="{BB962C8B-B14F-4D97-AF65-F5344CB8AC3E}">
        <p14:creationId xmlns:p14="http://schemas.microsoft.com/office/powerpoint/2010/main" val="21624160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https://www.victimsupport.org.uk/help-and-support/your-rights/victims-code/</a:t>
            </a:r>
            <a:endParaRPr lang="en-US" dirty="0"/>
          </a:p>
          <a:p>
            <a:endParaRPr lang="en-US" dirty="0">
              <a:cs typeface="Calibri"/>
            </a:endParaRPr>
          </a:p>
          <a:p>
            <a:r>
              <a:rPr lang="en-US" dirty="0"/>
              <a:t>https://www.gov.uk/government/publications/the-code-of-practice-for-victims-of-crime</a:t>
            </a:r>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ADDDE0D5-A8D5-4FFA-BA8D-DFD6D4E04E2C}" type="slidenum">
              <a:rPr lang="en-GB"/>
              <a:t>26</a:t>
            </a:fld>
            <a:endParaRPr lang="en-GB"/>
          </a:p>
        </p:txBody>
      </p:sp>
    </p:spTree>
    <p:extLst>
      <p:ext uri="{BB962C8B-B14F-4D97-AF65-F5344CB8AC3E}">
        <p14:creationId xmlns:p14="http://schemas.microsoft.com/office/powerpoint/2010/main" val="358042489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10A52B3B-D358-4351-B0E0-C86AA0D2A63E}" type="slidenum">
              <a:rPr lang="en-GB" smtClean="0"/>
              <a:t>28</a:t>
            </a:fld>
            <a:endParaRPr lang="en-GB"/>
          </a:p>
        </p:txBody>
      </p:sp>
    </p:spTree>
    <p:extLst>
      <p:ext uri="{BB962C8B-B14F-4D97-AF65-F5344CB8AC3E}">
        <p14:creationId xmlns:p14="http://schemas.microsoft.com/office/powerpoint/2010/main" val="36509743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Aidan </a:t>
            </a:r>
            <a:r>
              <a:rPr lang="en-GB" dirty="0" err="1"/>
              <a:t>Mcteer</a:t>
            </a:r>
            <a:r>
              <a:rPr lang="en-GB" dirty="0"/>
              <a:t>  2017</a:t>
            </a:r>
          </a:p>
          <a:p>
            <a:r>
              <a:rPr lang="en-GB" dirty="0"/>
              <a:t>https://www.bbc.co.uk/news/uk-england-merseyside-41345828</a:t>
            </a:r>
          </a:p>
        </p:txBody>
      </p:sp>
      <p:sp>
        <p:nvSpPr>
          <p:cNvPr id="4" name="Slide Number Placeholder 3"/>
          <p:cNvSpPr>
            <a:spLocks noGrp="1"/>
          </p:cNvSpPr>
          <p:nvPr>
            <p:ph type="sldNum" sz="quarter" idx="5"/>
          </p:nvPr>
        </p:nvSpPr>
        <p:spPr/>
        <p:txBody>
          <a:bodyPr/>
          <a:lstStyle/>
          <a:p>
            <a:fld id="{10A52B3B-D358-4351-B0E0-C86AA0D2A63E}" type="slidenum">
              <a:rPr lang="en-GB" smtClean="0"/>
              <a:t>30</a:t>
            </a:fld>
            <a:endParaRPr lang="en-GB"/>
          </a:p>
        </p:txBody>
      </p:sp>
    </p:spTree>
    <p:extLst>
      <p:ext uri="{BB962C8B-B14F-4D97-AF65-F5344CB8AC3E}">
        <p14:creationId xmlns:p14="http://schemas.microsoft.com/office/powerpoint/2010/main" val="380450764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https://www.theguardian.com/uk-news/2019/jul/10/parents-victim-statement-edited-to-spare-feelings-of-driver-who-killed-child</a:t>
            </a:r>
            <a:endParaRPr lang="en-GB" dirty="0"/>
          </a:p>
        </p:txBody>
      </p:sp>
      <p:sp>
        <p:nvSpPr>
          <p:cNvPr id="4" name="Slide Number Placeholder 3"/>
          <p:cNvSpPr>
            <a:spLocks noGrp="1"/>
          </p:cNvSpPr>
          <p:nvPr>
            <p:ph type="sldNum" sz="quarter" idx="5"/>
          </p:nvPr>
        </p:nvSpPr>
        <p:spPr/>
        <p:txBody>
          <a:bodyPr/>
          <a:lstStyle/>
          <a:p>
            <a:fld id="{10A52B3B-D358-4351-B0E0-C86AA0D2A63E}" type="slidenum">
              <a:rPr lang="en-GB" smtClean="0"/>
              <a:t>31</a:t>
            </a:fld>
            <a:endParaRPr lang="en-GB"/>
          </a:p>
        </p:txBody>
      </p:sp>
    </p:spTree>
    <p:extLst>
      <p:ext uri="{BB962C8B-B14F-4D97-AF65-F5344CB8AC3E}">
        <p14:creationId xmlns:p14="http://schemas.microsoft.com/office/powerpoint/2010/main" val="122370320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https://www.independent.co.uk/news/people/stanford-rape-case-read-the-impact-statement-of-brock-turner-s-victim-a7222371.html</a:t>
            </a:r>
          </a:p>
        </p:txBody>
      </p:sp>
      <p:sp>
        <p:nvSpPr>
          <p:cNvPr id="4" name="Slide Number Placeholder 3"/>
          <p:cNvSpPr>
            <a:spLocks noGrp="1"/>
          </p:cNvSpPr>
          <p:nvPr>
            <p:ph type="sldNum" sz="quarter" idx="5"/>
          </p:nvPr>
        </p:nvSpPr>
        <p:spPr/>
        <p:txBody>
          <a:bodyPr/>
          <a:lstStyle/>
          <a:p>
            <a:fld id="{ADDDE0D5-A8D5-4FFA-BA8D-DFD6D4E04E2C}" type="slidenum">
              <a:rPr lang="en-GB"/>
              <a:t>32</a:t>
            </a:fld>
            <a:endParaRPr lang="en-GB"/>
          </a:p>
        </p:txBody>
      </p:sp>
    </p:spTree>
    <p:extLst>
      <p:ext uri="{BB962C8B-B14F-4D97-AF65-F5344CB8AC3E}">
        <p14:creationId xmlns:p14="http://schemas.microsoft.com/office/powerpoint/2010/main" val="12761684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https://www.independent.co.uk/news/world/americas/stanford-rape-case-judge-aaron-persky-brock-turner-latino-man-sentence-a7110586.html</a:t>
            </a:r>
            <a:endParaRPr lang="en-GB" dirty="0"/>
          </a:p>
        </p:txBody>
      </p:sp>
      <p:sp>
        <p:nvSpPr>
          <p:cNvPr id="4" name="Slide Number Placeholder 3"/>
          <p:cNvSpPr>
            <a:spLocks noGrp="1"/>
          </p:cNvSpPr>
          <p:nvPr>
            <p:ph type="sldNum" sz="quarter" idx="5"/>
          </p:nvPr>
        </p:nvSpPr>
        <p:spPr/>
        <p:txBody>
          <a:bodyPr/>
          <a:lstStyle/>
          <a:p>
            <a:fld id="{10A52B3B-D358-4351-B0E0-C86AA0D2A63E}" type="slidenum">
              <a:rPr lang="en-GB" smtClean="0"/>
              <a:t>33</a:t>
            </a:fld>
            <a:endParaRPr lang="en-GB"/>
          </a:p>
        </p:txBody>
      </p:sp>
    </p:spTree>
    <p:extLst>
      <p:ext uri="{BB962C8B-B14F-4D97-AF65-F5344CB8AC3E}">
        <p14:creationId xmlns:p14="http://schemas.microsoft.com/office/powerpoint/2010/main" val="40973133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66688" indent="-166688">
              <a:buFontTx/>
              <a:buChar char="•"/>
            </a:pPr>
            <a:r>
              <a:rPr lang="en-GB" altLang="en-US" dirty="0"/>
              <a:t>Crime currently 32%</a:t>
            </a:r>
          </a:p>
          <a:p>
            <a:pPr marL="166688" indent="-166688">
              <a:buFontTx/>
              <a:buChar char="•"/>
            </a:pPr>
            <a:r>
              <a:rPr lang="en-GB" altLang="en-US" dirty="0"/>
              <a:t>ASB 6 % real concern that we are not identifying the right cohort and people going under the radar.</a:t>
            </a:r>
          </a:p>
        </p:txBody>
      </p:sp>
      <p:sp>
        <p:nvSpPr>
          <p:cNvPr id="4" name="Slide Number Placeholder 3"/>
          <p:cNvSpPr>
            <a:spLocks noGrp="1"/>
          </p:cNvSpPr>
          <p:nvPr>
            <p:ph type="sldNum" sz="quarter" idx="5"/>
          </p:nvPr>
        </p:nvSpPr>
        <p:spPr/>
        <p:txBody>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fld id="{F3692B7C-F075-4679-AAC6-5254DA3F5272}" type="slidenum">
              <a:rPr lang="en-GB" altLang="en-US"/>
              <a:pPr eaLnBrk="1" hangingPunct="1"/>
              <a:t>37</a:t>
            </a:fld>
            <a:endParaRPr lang="en-GB" altLang="en-US"/>
          </a:p>
        </p:txBody>
      </p:sp>
    </p:spTree>
    <p:extLst>
      <p:ext uri="{BB962C8B-B14F-4D97-AF65-F5344CB8AC3E}">
        <p14:creationId xmlns:p14="http://schemas.microsoft.com/office/powerpoint/2010/main" val="220790009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30000"/>
              </a:spcBef>
              <a:spcAft>
                <a:spcPct val="0"/>
              </a:spcAft>
            </a:pPr>
            <a:r>
              <a:rPr lang="en-GB" dirty="0"/>
              <a:t>The Youth Justice and Criminal Evidence Act 1999 sets out a number of special measures that assist vulnerable and intimidated witnesses (both adults &amp; children) to improve the quality of their evidence.</a:t>
            </a:r>
            <a:endParaRPr lang="en-US"/>
          </a:p>
          <a:p>
            <a:r>
              <a:rPr lang="en-GB" dirty="0"/>
              <a:t>(Achieving Best Evidence). It applies to both prosecution and defence witnesses (but it does not apply to the accused). </a:t>
            </a:r>
            <a:endParaRPr lang="en-US"/>
          </a:p>
          <a:p>
            <a:endParaRPr lang="en-GB" dirty="0"/>
          </a:p>
          <a:p>
            <a:r>
              <a:rPr lang="en-GB" dirty="0"/>
              <a:t>Consideration as to which, if any of the special measures should be made available will be made by  the investigating officer, the Crown Prosecution Service and the Court.</a:t>
            </a:r>
            <a:endParaRPr lang="en-US"/>
          </a:p>
          <a:p>
            <a:r>
              <a:rPr lang="en-GB" dirty="0"/>
              <a:t>Child witnesses under the age of 18 will automatically be eligible for special measures </a:t>
            </a:r>
            <a:endParaRPr lang="en-US"/>
          </a:p>
          <a:p>
            <a:r>
              <a:rPr lang="en-GB" b="1" dirty="0"/>
              <a:t>Screens:</a:t>
            </a:r>
            <a:r>
              <a:rPr lang="en-GB" dirty="0"/>
              <a:t> the witness sits behind a screen and can be seen by the judge/jury but not the accused (or the public depending on how intimidated they are)</a:t>
            </a:r>
            <a:endParaRPr lang="en-US"/>
          </a:p>
          <a:p>
            <a:r>
              <a:rPr lang="en-GB" b="1" dirty="0"/>
              <a:t>Live TV link:</a:t>
            </a:r>
            <a:r>
              <a:rPr lang="en-GB" dirty="0"/>
              <a:t> enables the witness to give evidence during the trial through a televised link to the courtroom. Can be from a remote location with evidence being given as though they were actually in court.</a:t>
            </a:r>
            <a:endParaRPr lang="en-US"/>
          </a:p>
          <a:p>
            <a:r>
              <a:rPr lang="en-GB" b="1" dirty="0"/>
              <a:t>Removal of wigs or gowns by judges and barristers:</a:t>
            </a:r>
            <a:r>
              <a:rPr lang="en-GB" dirty="0"/>
              <a:t> usually for children to appear less formal</a:t>
            </a:r>
            <a:endParaRPr lang="en-US"/>
          </a:p>
          <a:p>
            <a:pPr>
              <a:spcBef>
                <a:spcPct val="30000"/>
              </a:spcBef>
              <a:spcAft>
                <a:spcPct val="0"/>
              </a:spcAft>
            </a:pPr>
            <a:r>
              <a:rPr lang="en-GB" b="1" dirty="0"/>
              <a:t>Video recorded interview:</a:t>
            </a:r>
            <a:r>
              <a:rPr lang="en-GB" dirty="0"/>
              <a:t> a video-recorded interview with a vulnerable or intimidated witness before trial may be admitted by the court as witness evidence-in-chief - for adult complainants in sexual offence trials in the Crown</a:t>
            </a:r>
          </a:p>
          <a:p>
            <a:pPr marL="457200"/>
            <a:r>
              <a:rPr lang="en-GB" dirty="0"/>
              <a:t>9 Safe video link – evidence facility sites in the SWP area  Barry</a:t>
            </a:r>
            <a:endParaRPr lang="en-US" dirty="0"/>
          </a:p>
          <a:p>
            <a:pPr marL="457200"/>
            <a:r>
              <a:rPr lang="en-GB" dirty="0"/>
              <a:t>Swansea</a:t>
            </a:r>
            <a:endParaRPr lang="en-US" dirty="0"/>
          </a:p>
          <a:p>
            <a:pPr marL="457200"/>
            <a:r>
              <a:rPr lang="en-GB" dirty="0"/>
              <a:t>Neath</a:t>
            </a:r>
            <a:endParaRPr lang="en-US" dirty="0"/>
          </a:p>
          <a:p>
            <a:pPr marL="457200"/>
            <a:r>
              <a:rPr lang="en-GB" dirty="0"/>
              <a:t>Maesteg</a:t>
            </a:r>
            <a:endParaRPr lang="en-US" dirty="0"/>
          </a:p>
          <a:p>
            <a:pPr marL="457200"/>
            <a:r>
              <a:rPr lang="en-GB" dirty="0" err="1"/>
              <a:t>Tonypandy</a:t>
            </a:r>
            <a:endParaRPr lang="en-US" dirty="0" err="1"/>
          </a:p>
          <a:p>
            <a:pPr marL="457200"/>
            <a:r>
              <a:rPr lang="en-GB" dirty="0"/>
              <a:t>Aberdare</a:t>
            </a:r>
            <a:endParaRPr lang="en-US" dirty="0"/>
          </a:p>
          <a:p>
            <a:pPr marL="457200"/>
            <a:r>
              <a:rPr lang="en-GB" dirty="0"/>
              <a:t>Merthyr</a:t>
            </a:r>
            <a:endParaRPr lang="en-US" dirty="0"/>
          </a:p>
          <a:p>
            <a:pPr marL="457200"/>
            <a:r>
              <a:rPr lang="en-GB" dirty="0"/>
              <a:t>Cardiff x 2.</a:t>
            </a:r>
            <a:endParaRPr lang="en-US" dirty="0"/>
          </a:p>
          <a:p>
            <a:pPr marL="457200"/>
            <a:r>
              <a:rPr lang="en-GB" dirty="0"/>
              <a:t> </a:t>
            </a:r>
            <a:endParaRPr lang="en-US" dirty="0"/>
          </a:p>
          <a:p>
            <a:pPr>
              <a:spcBef>
                <a:spcPct val="30000"/>
              </a:spcBef>
              <a:spcAft>
                <a:spcPct val="0"/>
              </a:spcAft>
            </a:pPr>
            <a:endParaRPr lang="en-GB" dirty="0">
              <a:cs typeface="Calibri"/>
            </a:endParaRPr>
          </a:p>
        </p:txBody>
      </p:sp>
      <p:sp>
        <p:nvSpPr>
          <p:cNvPr id="4" name="Slide Number Placeholder 3"/>
          <p:cNvSpPr>
            <a:spLocks noGrp="1"/>
          </p:cNvSpPr>
          <p:nvPr>
            <p:ph type="sldNum" sz="quarter" idx="5"/>
          </p:nvPr>
        </p:nvSpPr>
        <p:spPr/>
        <p:txBody>
          <a:bodyPr/>
          <a:lstStyle/>
          <a:p>
            <a:fld id="{ADDDE0D5-A8D5-4FFA-BA8D-DFD6D4E04E2C}" type="slidenum">
              <a:rPr lang="en-US"/>
              <a:t>39</a:t>
            </a:fld>
            <a:endParaRPr lang="en-US"/>
          </a:p>
        </p:txBody>
      </p:sp>
    </p:spTree>
    <p:extLst>
      <p:ext uri="{BB962C8B-B14F-4D97-AF65-F5344CB8AC3E}">
        <p14:creationId xmlns:p14="http://schemas.microsoft.com/office/powerpoint/2010/main" val="15662779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mj-lt"/>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Giving evidence in private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members of the public and press (except for one named person to represent the press) may be excluded from court in cases involving sexual offences or intimidation by someone other than the accused.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Examination of witness through intermediary -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accredited specialists who help with communication difficulties. Can assist victims when being interviewed by police &amp; at court. They explain questions &amp; answers to help witness without changing substance of evidence. Might be used to help young children or adults who have suffered a stroke or other brain injury.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Aids to communication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This can include computers, voice synthesisers, symbol boards and books. </a:t>
            </a:r>
            <a:r>
              <a:rPr kumimoji="0" lang="en-GB" sz="11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case of R v Watts [2010] EWCA Crim 1824 is a leading example of the use of this special measure, which was granted in combination with a number of other special measures to enable non-verbal witnesses with severe communication needs to give evidence.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Video recorded cross examination/re-examination </a:t>
            </a:r>
            <a:r>
              <a:rPr kumimoji="0" lang="en-GB" altLang="en-US" sz="11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lang="en-GB" sz="1800" dirty="0">
                <a:effectLst/>
                <a:latin typeface="Calibri" panose="020F0502020204030204" pitchFamily="34" charset="0"/>
                <a:ea typeface="Calibri" panose="020F0502020204030204" pitchFamily="34" charset="0"/>
              </a:rPr>
              <a:t>Section 28 (pre-recorded cross exam) is now available to all S17 witnesses (</a:t>
            </a:r>
            <a:r>
              <a:rPr lang="en-GB" sz="1800" dirty="0" err="1">
                <a:effectLst/>
                <a:latin typeface="Calibri" panose="020F0502020204030204" pitchFamily="34" charset="0"/>
                <a:ea typeface="Calibri" panose="020F0502020204030204" pitchFamily="34" charset="0"/>
              </a:rPr>
              <a:t>inc</a:t>
            </a:r>
            <a:r>
              <a:rPr lang="en-GB" sz="1800" dirty="0">
                <a:effectLst/>
                <a:latin typeface="Calibri" panose="020F0502020204030204" pitchFamily="34" charset="0"/>
                <a:ea typeface="Calibri" panose="020F0502020204030204" pitchFamily="34" charset="0"/>
              </a:rPr>
              <a:t> 17.4 and 17.5 etc). Please bear in mind that S28 cannot be used without S27 (VREIC). It is only applicable in Crown Courts cases.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5A5223AA-BD33-41A8-BE47-C2ADC0CE1EC3}" type="slidenum">
              <a:rPr lang="en-GB" smtClean="0"/>
              <a:t>40</a:t>
            </a:fld>
            <a:endParaRPr lang="en-GB"/>
          </a:p>
        </p:txBody>
      </p:sp>
    </p:spTree>
    <p:extLst>
      <p:ext uri="{BB962C8B-B14F-4D97-AF65-F5344CB8AC3E}">
        <p14:creationId xmlns:p14="http://schemas.microsoft.com/office/powerpoint/2010/main" val="348933667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https://restorativejustice.org.uk/resources/evidence-supporting-use-restorative-justice</a:t>
            </a:r>
            <a:endParaRPr lang="en-GB" dirty="0"/>
          </a:p>
          <a:p>
            <a:r>
              <a:rPr lang="en-GB" dirty="0">
                <a:hlinkClick r:id="rId4"/>
              </a:rPr>
              <a:t>https://yjresourcehub.uk/restorative-approach/item/360-victims-commissioner-review-into-restorative-justice.html</a:t>
            </a:r>
            <a:endParaRPr lang="en-GB" dirty="0"/>
          </a:p>
        </p:txBody>
      </p:sp>
      <p:sp>
        <p:nvSpPr>
          <p:cNvPr id="4" name="Slide Number Placeholder 3"/>
          <p:cNvSpPr>
            <a:spLocks noGrp="1"/>
          </p:cNvSpPr>
          <p:nvPr>
            <p:ph type="sldNum" sz="quarter" idx="5"/>
          </p:nvPr>
        </p:nvSpPr>
        <p:spPr/>
        <p:txBody>
          <a:bodyPr/>
          <a:lstStyle/>
          <a:p>
            <a:fld id="{10A52B3B-D358-4351-B0E0-C86AA0D2A63E}" type="slidenum">
              <a:rPr lang="en-GB" smtClean="0"/>
              <a:t>43</a:t>
            </a:fld>
            <a:endParaRPr lang="en-GB"/>
          </a:p>
        </p:txBody>
      </p:sp>
    </p:spTree>
    <p:extLst>
      <p:ext uri="{BB962C8B-B14F-4D97-AF65-F5344CB8AC3E}">
        <p14:creationId xmlns:p14="http://schemas.microsoft.com/office/powerpoint/2010/main" val="49108534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https://victimscommissioner.org.uk/victims-commissioner/</a:t>
            </a:r>
            <a:endParaRPr lang="en-GB" dirty="0"/>
          </a:p>
        </p:txBody>
      </p:sp>
      <p:sp>
        <p:nvSpPr>
          <p:cNvPr id="4" name="Slide Number Placeholder 3"/>
          <p:cNvSpPr>
            <a:spLocks noGrp="1"/>
          </p:cNvSpPr>
          <p:nvPr>
            <p:ph type="sldNum" sz="quarter" idx="5"/>
          </p:nvPr>
        </p:nvSpPr>
        <p:spPr/>
        <p:txBody>
          <a:bodyPr/>
          <a:lstStyle/>
          <a:p>
            <a:fld id="{10A52B3B-D358-4351-B0E0-C86AA0D2A63E}" type="slidenum">
              <a:rPr lang="en-GB" smtClean="0"/>
              <a:t>44</a:t>
            </a:fld>
            <a:endParaRPr lang="en-GB"/>
          </a:p>
        </p:txBody>
      </p:sp>
    </p:spTree>
    <p:extLst>
      <p:ext uri="{BB962C8B-B14F-4D97-AF65-F5344CB8AC3E}">
        <p14:creationId xmlns:p14="http://schemas.microsoft.com/office/powerpoint/2010/main" val="421803932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individuals and communities are more likely to experience repeat victimisation: </a:t>
            </a:r>
            <a:endParaRPr lang="en-US"/>
          </a:p>
          <a:p>
            <a:pPr marL="285750" indent="-285750">
              <a:buFont typeface="Arial,Sans-Serif"/>
              <a:buChar char="•"/>
            </a:pPr>
            <a:r>
              <a:rPr lang="en-GB" dirty="0"/>
              <a:t>Residential areas where a high proportion of older people live (including council owned properties and sheltered housing organisations) </a:t>
            </a:r>
            <a:endParaRPr lang="en-US"/>
          </a:p>
          <a:p>
            <a:pPr marL="285750" indent="-285750">
              <a:buFont typeface="Arial,Sans-Serif"/>
              <a:buChar char="•"/>
            </a:pPr>
            <a:r>
              <a:rPr lang="en-GB" dirty="0"/>
              <a:t>Areas where young people congregate, </a:t>
            </a:r>
            <a:r>
              <a:rPr lang="en-GB" dirty="0" err="1"/>
              <a:t>eg</a:t>
            </a:r>
            <a:r>
              <a:rPr lang="en-GB" dirty="0"/>
              <a:t> local parks  </a:t>
            </a:r>
            <a:endParaRPr lang="en-US" dirty="0"/>
          </a:p>
          <a:p>
            <a:pPr marL="285750" indent="-285750">
              <a:buFont typeface="Arial,Sans-Serif"/>
              <a:buChar char="•"/>
            </a:pPr>
            <a:r>
              <a:rPr lang="en-GB" dirty="0"/>
              <a:t>High density housing estates, either council or privately owned </a:t>
            </a:r>
            <a:endParaRPr lang="en-US" dirty="0"/>
          </a:p>
          <a:p>
            <a:pPr marL="285750" indent="-285750">
              <a:buFont typeface="Arial,Sans-Serif"/>
              <a:buChar char="•"/>
            </a:pPr>
            <a:r>
              <a:rPr lang="en-GB" dirty="0"/>
              <a:t>Industrial and/or business areas </a:t>
            </a:r>
            <a:endParaRPr lang="en-US" dirty="0"/>
          </a:p>
          <a:p>
            <a:pPr marL="285750" indent="-285750">
              <a:buFont typeface="Arial,Sans-Serif"/>
              <a:buChar char="•"/>
            </a:pPr>
            <a:r>
              <a:rPr lang="en-GB" dirty="0"/>
              <a:t>Areas with a collection of shops </a:t>
            </a:r>
            <a:r>
              <a:rPr lang="en-GB" dirty="0" err="1"/>
              <a:t>eg</a:t>
            </a:r>
            <a:r>
              <a:rPr lang="en-GB" dirty="0"/>
              <a:t> shopping centres </a:t>
            </a:r>
            <a:endParaRPr lang="en-US" dirty="0"/>
          </a:p>
          <a:p>
            <a:pPr marL="285750" indent="-285750">
              <a:buFont typeface="Arial,Sans-Serif"/>
              <a:buChar char="•"/>
            </a:pPr>
            <a:endParaRPr lang="en-GB" dirty="0"/>
          </a:p>
          <a:p>
            <a:r>
              <a:rPr lang="en-GB" dirty="0"/>
              <a:t>Certain types of criminal activity are more common in cases of repeat victimisation;  criminal damage/vandalism, burglary (both dwelling and commercial), theft (including theft of or from motor vehicles), assaults, domestic abuse, robbery, sexual offences and fraud. </a:t>
            </a:r>
            <a:endParaRPr lang="en-US" dirty="0"/>
          </a:p>
          <a:p>
            <a:r>
              <a:rPr lang="en-GB" dirty="0"/>
              <a:t>   </a:t>
            </a:r>
            <a:endParaRPr lang="en-US" dirty="0"/>
          </a:p>
          <a:p>
            <a:r>
              <a:rPr lang="en-GB" dirty="0"/>
              <a:t>Repeat Victimisation is often not reported to the police, or alternatively, the victim may report the crime but not give the full picture. A victim’s reasons for not reporting (or under-reporting) crimes may include that they may:</a:t>
            </a:r>
            <a:endParaRPr lang="en-US" dirty="0"/>
          </a:p>
          <a:p>
            <a:pPr marL="285750" indent="-285750">
              <a:buFont typeface="Arial,Sans-Serif"/>
              <a:buChar char="•"/>
            </a:pPr>
            <a:r>
              <a:rPr lang="en-GB" dirty="0"/>
              <a:t>be too embarrassed or afraid to tell anyone </a:t>
            </a:r>
            <a:endParaRPr lang="en-US" dirty="0"/>
          </a:p>
          <a:p>
            <a:pPr marL="285750" indent="-285750">
              <a:buFont typeface="Arial,Sans-Serif"/>
              <a:buChar char="•"/>
            </a:pPr>
            <a:r>
              <a:rPr lang="en-GB" dirty="0"/>
              <a:t>wish to maintain their privacy or deal with the matter themselves </a:t>
            </a:r>
            <a:endParaRPr lang="en-US" dirty="0"/>
          </a:p>
          <a:p>
            <a:pPr marL="285750" indent="-285750">
              <a:buFont typeface="Arial,Sans-Serif"/>
              <a:buChar char="•"/>
            </a:pPr>
            <a:r>
              <a:rPr lang="en-GB" dirty="0"/>
              <a:t>believe the police would not or could not do anything </a:t>
            </a:r>
            <a:endParaRPr lang="en-US" dirty="0"/>
          </a:p>
          <a:p>
            <a:pPr marL="285750" indent="-285750">
              <a:buFont typeface="Arial,Sans-Serif"/>
              <a:buChar char="•"/>
            </a:pPr>
            <a:r>
              <a:rPr lang="en-GB" dirty="0"/>
              <a:t>be desensitised or resigned to crime as ‘a common occurrence’ </a:t>
            </a:r>
            <a:endParaRPr lang="en-US" dirty="0"/>
          </a:p>
          <a:p>
            <a:pPr marL="285750" indent="-285750">
              <a:buFont typeface="Arial,Sans-Serif"/>
              <a:buChar char="•"/>
            </a:pPr>
            <a:r>
              <a:rPr lang="en-GB" dirty="0"/>
              <a:t>fear reprisal (e.g. in the case of sexual assault by a family member) </a:t>
            </a:r>
            <a:endParaRPr lang="en-US" dirty="0"/>
          </a:p>
          <a:p>
            <a:pPr marL="285750" indent="-285750">
              <a:buFont typeface="Arial,Sans-Serif"/>
              <a:buChar char="•"/>
            </a:pPr>
            <a:r>
              <a:rPr lang="en-GB" dirty="0"/>
              <a:t>dislike or fear the police </a:t>
            </a:r>
            <a:endParaRPr lang="en-US" dirty="0"/>
          </a:p>
          <a:p>
            <a:pPr marL="285750" indent="-285750">
              <a:buFont typeface="Arial,Sans-Serif"/>
              <a:buChar char="•"/>
            </a:pPr>
            <a:r>
              <a:rPr lang="en-GB" dirty="0"/>
              <a:t>be discouraged, following a negative previous experience of police or courts. </a:t>
            </a:r>
            <a:endParaRPr lang="en-US" dirty="0"/>
          </a:p>
          <a:p>
            <a:endParaRPr lang="en-GB" dirty="0"/>
          </a:p>
          <a:p>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ADDDE0D5-A8D5-4FFA-BA8D-DFD6D4E04E2C}" type="slidenum">
              <a:rPr lang="en-GB"/>
              <a:t>46</a:t>
            </a:fld>
            <a:endParaRPr lang="en-GB"/>
          </a:p>
        </p:txBody>
      </p:sp>
    </p:spTree>
    <p:extLst>
      <p:ext uri="{BB962C8B-B14F-4D97-AF65-F5344CB8AC3E}">
        <p14:creationId xmlns:p14="http://schemas.microsoft.com/office/powerpoint/2010/main" val="395125734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Fiona Pilkington</a:t>
            </a:r>
          </a:p>
          <a:p>
            <a:r>
              <a:rPr lang="en-US" dirty="0">
                <a:ea typeface="Calibri"/>
                <a:cs typeface="Calibri"/>
              </a:rPr>
              <a:t>Diana Lofthouse</a:t>
            </a:r>
          </a:p>
        </p:txBody>
      </p:sp>
      <p:sp>
        <p:nvSpPr>
          <p:cNvPr id="4" name="Slide Number Placeholder 3"/>
          <p:cNvSpPr>
            <a:spLocks noGrp="1"/>
          </p:cNvSpPr>
          <p:nvPr>
            <p:ph type="sldNum" sz="quarter" idx="5"/>
          </p:nvPr>
        </p:nvSpPr>
        <p:spPr/>
        <p:txBody>
          <a:bodyPr/>
          <a:lstStyle/>
          <a:p>
            <a:fld id="{ADDDE0D5-A8D5-4FFA-BA8D-DFD6D4E04E2C}" type="slidenum">
              <a:rPr lang="en-US"/>
              <a:t>47</a:t>
            </a:fld>
            <a:endParaRPr lang="en-US"/>
          </a:p>
        </p:txBody>
      </p:sp>
    </p:spTree>
    <p:extLst>
      <p:ext uri="{BB962C8B-B14F-4D97-AF65-F5344CB8AC3E}">
        <p14:creationId xmlns:p14="http://schemas.microsoft.com/office/powerpoint/2010/main" val="398176098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Arial" panose="020B0604020202020204" pitchFamily="34" charset="0"/>
                <a:cs typeface="Arial" panose="020B0604020202020204" pitchFamily="34" charset="0"/>
              </a:rPr>
              <a:t>QTS – what impact will this have on victims, society and the local community?</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Every person who comes into contact with a member the Force will receive the highest standard of quality of service and professionalism. A Victim will tell you that their ultimate wish, apart from being a victim in the first place, is not to become a victim again.</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It is therefore important that our response is aimed at preventing further victimisation. </a:t>
            </a:r>
          </a:p>
          <a:p>
            <a:r>
              <a:rPr lang="en-GB" sz="1100" dirty="0">
                <a:latin typeface="Arial" panose="020B0604020202020204" pitchFamily="34" charset="0"/>
                <a:cs typeface="Arial" panose="020B0604020202020204" pitchFamily="34" charset="0"/>
              </a:rPr>
              <a:t>The reporting officer must view each and every crime for its potential to be repeated.  Those that fall into this wide category will follow the below escalation process.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Consideration should be given at an early stage, by supervisors, of involving Neighbourhood policing Teams to provide reassurance and to complete enquiries, especially if  a response officer is the reporting officer and may have difficulty in providing the level of service required to address these issues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Consideration to be given to utilising other Agencies to assist.. What other agencies are there in your area?</a:t>
            </a:r>
          </a:p>
          <a:p>
            <a:endParaRPr lang="en-GB" dirty="0"/>
          </a:p>
        </p:txBody>
      </p:sp>
      <p:sp>
        <p:nvSpPr>
          <p:cNvPr id="4" name="Slide Number Placeholder 3"/>
          <p:cNvSpPr>
            <a:spLocks noGrp="1"/>
          </p:cNvSpPr>
          <p:nvPr>
            <p:ph type="sldNum" sz="quarter" idx="10"/>
          </p:nvPr>
        </p:nvSpPr>
        <p:spPr/>
        <p:txBody>
          <a:bodyPr/>
          <a:lstStyle/>
          <a:p>
            <a:fld id="{8EA19DD7-300D-4A0C-AFA8-CFBF03F13EAB}" type="slidenum">
              <a:rPr lang="en-GB" smtClean="0"/>
              <a:t>49</a:t>
            </a:fld>
            <a:endParaRPr lang="en-GB"/>
          </a:p>
        </p:txBody>
      </p:sp>
    </p:spTree>
    <p:extLst>
      <p:ext uri="{BB962C8B-B14F-4D97-AF65-F5344CB8AC3E}">
        <p14:creationId xmlns:p14="http://schemas.microsoft.com/office/powerpoint/2010/main" val="417838591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Secondary </a:t>
            </a:r>
            <a:r>
              <a:rPr lang="en-US" b="1" dirty="0" err="1"/>
              <a:t>victimisation</a:t>
            </a:r>
            <a:r>
              <a:rPr lang="en-US" b="1" dirty="0"/>
              <a:t> occurs when the victim suffers further harm not as a direct result of the criminal act but due to the manner in which institutions and other individuals deal with the victim.</a:t>
            </a:r>
            <a:endParaRPr lang="en-US" b="1" dirty="0">
              <a:ea typeface="Calibri"/>
              <a:cs typeface="Calibri"/>
            </a:endParaRPr>
          </a:p>
        </p:txBody>
      </p:sp>
      <p:sp>
        <p:nvSpPr>
          <p:cNvPr id="4" name="Slide Number Placeholder 3"/>
          <p:cNvSpPr>
            <a:spLocks noGrp="1"/>
          </p:cNvSpPr>
          <p:nvPr>
            <p:ph type="sldNum" sz="quarter" idx="5"/>
          </p:nvPr>
        </p:nvSpPr>
        <p:spPr/>
        <p:txBody>
          <a:bodyPr/>
          <a:lstStyle/>
          <a:p>
            <a:fld id="{ADDDE0D5-A8D5-4FFA-BA8D-DFD6D4E04E2C}" type="slidenum">
              <a:rPr lang="en-US"/>
              <a:t>50</a:t>
            </a:fld>
            <a:endParaRPr lang="en-US"/>
          </a:p>
        </p:txBody>
      </p:sp>
    </p:spTree>
    <p:extLst>
      <p:ext uri="{BB962C8B-B14F-4D97-AF65-F5344CB8AC3E}">
        <p14:creationId xmlns:p14="http://schemas.microsoft.com/office/powerpoint/2010/main" val="322195372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srgbClr val="0033CC"/>
                </a:solidFill>
                <a:effectLst/>
                <a:uLnTx/>
                <a:uFillTx/>
                <a:latin typeface="Arial" charset="0"/>
                <a:ea typeface="+mn-ea"/>
                <a:cs typeface="+mn-cs"/>
              </a:rPr>
              <a:t>NAVSS</a:t>
            </a:r>
            <a:r>
              <a:rPr kumimoji="0" lang="en-GB" altLang="en-US" sz="1100" b="0" i="0" u="none" strike="noStrike" kern="1200" cap="none" spc="0" normalizeH="0" baseline="0" noProof="0" dirty="0">
                <a:ln>
                  <a:noFill/>
                </a:ln>
                <a:solidFill>
                  <a:prstClr val="black"/>
                </a:solidFill>
                <a:effectLst/>
                <a:uLnTx/>
                <a:uFillTx/>
                <a:latin typeface="Arial" charset="0"/>
                <a:ea typeface="+mn-ea"/>
                <a:cs typeface="+mn-cs"/>
              </a:rPr>
              <a:t> – </a:t>
            </a:r>
            <a:r>
              <a:rPr kumimoji="0" lang="en-GB" altLang="en-US" sz="1100" b="1" i="0" u="none" strike="noStrike" kern="1200" cap="none" spc="0" normalizeH="0" baseline="0" noProof="0" dirty="0">
                <a:ln>
                  <a:noFill/>
                </a:ln>
                <a:solidFill>
                  <a:srgbClr val="FF0000"/>
                </a:solidFill>
                <a:effectLst/>
                <a:uLnTx/>
                <a:uFillTx/>
                <a:latin typeface="Arial" charset="0"/>
                <a:ea typeface="+mn-ea"/>
                <a:cs typeface="+mn-cs"/>
              </a:rPr>
              <a:t>National Association of Victim Support Schemes </a:t>
            </a:r>
            <a:endParaRPr lang="en-U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charset="0"/>
                <a:ea typeface="+mn-ea"/>
                <a:cs typeface="+mn-cs"/>
              </a:rPr>
              <a:t>Victim Support is an independent national charity. Trained volunteers, contact people following a crime to offer free confidential support and advice. People are referred to Victim Support by the police and other organisations, or make direct contact themselves to ask for help. Victim Support aims to offer a comprehensive service to all sections of the community, and is committed to ensuring that minority groups are welcomed and involved throughout the organisation. Victim Support works for the rights of victims and their families and for greater awareness of the effects of crime. Three general categories of help are catered for (however, this is not an exhaustive list):</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charset="0"/>
                <a:ea typeface="+mn-ea"/>
                <a:cs typeface="+mn-cs"/>
              </a:rPr>
              <a:t>Practical</a:t>
            </a:r>
            <a:r>
              <a:rPr kumimoji="0" lang="en-GB" altLang="en-US" sz="1100" b="0" i="0" u="none" strike="noStrike" kern="1200" cap="none" spc="0" normalizeH="0" baseline="0" noProof="0" dirty="0">
                <a:ln>
                  <a:noFill/>
                </a:ln>
                <a:solidFill>
                  <a:prstClr val="black"/>
                </a:solidFill>
                <a:effectLst/>
                <a:uLnTx/>
                <a:uFillTx/>
                <a:latin typeface="Arial" charset="0"/>
                <a:ea typeface="+mn-ea"/>
                <a:cs typeface="+mn-cs"/>
              </a:rPr>
              <a:t>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charset="0"/>
                <a:ea typeface="+mn-ea"/>
                <a:cs typeface="+mn-cs"/>
              </a:rPr>
              <a:t>Practically, they are able to give advice on how to</a:t>
            </a:r>
          </a:p>
          <a:p>
            <a:pPr marL="285750" marR="0" lvl="0" indent="-2857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charset="0"/>
                <a:ea typeface="+mn-ea"/>
                <a:cs typeface="+mn-cs"/>
              </a:rPr>
              <a:t>replace broken windows or strengthen door locks etc. </a:t>
            </a:r>
          </a:p>
          <a:p>
            <a:pPr marL="285750" marR="0" lvl="0" indent="-2857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charset="0"/>
                <a:ea typeface="+mn-ea"/>
                <a:cs typeface="+mn-cs"/>
              </a:rPr>
              <a:t>obtain information with regard to the criminal justice process</a:t>
            </a:r>
          </a:p>
          <a:p>
            <a:pPr marL="285750" marR="0" lvl="0" indent="-2857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charset="0"/>
                <a:ea typeface="+mn-ea"/>
                <a:cs typeface="+mn-cs"/>
              </a:rPr>
              <a:t>claim compensation through the Criminal Injuries Compensation Authority.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charset="0"/>
                <a:ea typeface="+mn-ea"/>
                <a:cs typeface="+mn-cs"/>
              </a:rPr>
              <a:t>Crisis intervention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charset="0"/>
                <a:ea typeface="+mn-ea"/>
                <a:cs typeface="+mn-cs"/>
              </a:rPr>
              <a:t>This is the main area of the scheme. Crisis intervention is certainly associated with serious crimes such as rape. However, a victim may experience a crisis following some other event that necessitates intervention by Victim Support, such as </a:t>
            </a:r>
            <a:r>
              <a:rPr kumimoji="0" lang="en-GB" sz="1100" b="0"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rPr>
              <a:t>a sudden, unexpected incident like a road traffic collision, accident, or sudden death. It need not be restricted to crimes. </a:t>
            </a:r>
            <a:endParaRPr kumimoji="0" lang="en-GB" altLang="en-US" sz="1100" b="0" i="0" u="none" strike="noStrike" kern="1200" cap="none" spc="0" normalizeH="0" baseline="0" noProof="0" dirty="0">
              <a:ln>
                <a:noFill/>
              </a:ln>
              <a:solidFill>
                <a:prstClr val="black"/>
              </a:solidFill>
              <a:effectLst/>
              <a:uLnTx/>
              <a:uFillTx/>
              <a:latin typeface="Arial"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rPr>
              <a:t>The community’s responsibility: </a:t>
            </a:r>
            <a:r>
              <a:rPr kumimoji="0" lang="en-GB" sz="1100" b="0"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rPr>
              <a:t>At times of distress, many victims are shocked to discover that no statutory or voluntary agency is responsible for checking that people are coping or know where to go for advice. The perceived neglect or sense of isolation can increase someone’s feelings of vulnerability, and their anger about a crime may develop into bitterness towards the authorities and the wider community. Victim Support is the only agency to which police can automatically refer victims. It provides the structure within which the needs of victims of crime can be met through existing resources within the community, as far as possible. Volunteers are selected and trained to visit the victim at home soon after the crime, and to offer support and advice. Victims can be referred on to other specialist agencies where necessary. </a:t>
            </a:r>
            <a:endParaRPr kumimoji="0" lang="en-GB" altLang="en-US" sz="1100" b="1" i="0" u="none" strike="noStrike" kern="1200" cap="none" spc="0" normalizeH="0" baseline="0" noProof="0" dirty="0">
              <a:ln>
                <a:noFill/>
              </a:ln>
              <a:solidFill>
                <a:prstClr val="black"/>
              </a:solidFill>
              <a:effectLst/>
              <a:uLnTx/>
              <a:uFillTx/>
              <a:latin typeface="Arial"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400" b="1" i="0" u="none" strike="noStrike" kern="1200" cap="none" spc="0" normalizeH="0" baseline="0" noProof="0" dirty="0">
              <a:ln>
                <a:noFill/>
              </a:ln>
              <a:solidFill>
                <a:prstClr val="black"/>
              </a:solidFill>
              <a:effectLst/>
              <a:uLnTx/>
              <a:uFillTx/>
              <a:latin typeface="Arial"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fld id="{5A5223AA-BD33-41A8-BE47-C2ADC0CE1EC3}" type="slidenum">
              <a:rPr lang="en-GB" smtClean="0"/>
              <a:t>51</a:t>
            </a:fld>
            <a:endParaRPr lang="en-GB"/>
          </a:p>
        </p:txBody>
      </p:sp>
    </p:spTree>
    <p:extLst>
      <p:ext uri="{BB962C8B-B14F-4D97-AF65-F5344CB8AC3E}">
        <p14:creationId xmlns:p14="http://schemas.microsoft.com/office/powerpoint/2010/main" val="6899343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April 2015: The Ministry of Justice launched their </a:t>
            </a:r>
            <a:r>
              <a:rPr lang="en-GB" b="1" dirty="0"/>
              <a:t>Victims’ Information Service</a:t>
            </a:r>
            <a:r>
              <a:rPr lang="en-GB" dirty="0"/>
              <a:t>, a website containing  information about reporting a crime and going to court.</a:t>
            </a:r>
            <a:endParaRPr lang="en-US"/>
          </a:p>
          <a:p>
            <a:r>
              <a:rPr lang="en-GB" dirty="0"/>
              <a:t>The site offers victims support in two specific areas: </a:t>
            </a:r>
            <a:endParaRPr lang="en-US"/>
          </a:p>
          <a:p>
            <a:pPr marL="285750" indent="-285750">
              <a:buFont typeface="Arial,Sans-Serif"/>
              <a:buChar char="•"/>
            </a:pPr>
            <a:r>
              <a:rPr lang="en-GB" dirty="0"/>
              <a:t>What happens after a crime which includes reporting a crime, the police investigation, going to court, and after an offender is sentenced and </a:t>
            </a:r>
            <a:endParaRPr lang="en-US" dirty="0"/>
          </a:p>
          <a:p>
            <a:pPr marL="285750" indent="-285750">
              <a:buFont typeface="Arial,Sans-Serif"/>
              <a:buChar char="•"/>
            </a:pPr>
            <a:r>
              <a:rPr lang="en-GB" dirty="0"/>
              <a:t>The support a victim should receive as their case progresses from making a Victim Personal Statement to extra help in court. </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ADDDE0D5-A8D5-4FFA-BA8D-DFD6D4E04E2C}" type="slidenum">
              <a:rPr lang="en-US"/>
              <a:t>52</a:t>
            </a:fld>
            <a:endParaRPr lang="en-US"/>
          </a:p>
        </p:txBody>
      </p:sp>
    </p:spTree>
    <p:extLst>
      <p:ext uri="{BB962C8B-B14F-4D97-AF65-F5344CB8AC3E}">
        <p14:creationId xmlns:p14="http://schemas.microsoft.com/office/powerpoint/2010/main" val="40490120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223EC16-EC5E-4DE4-A62C-653AD85C7C52}" type="datetimeFigureOut">
              <a:rPr lang="en-GB" smtClean="0"/>
              <a:t>17/04/2024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404782748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223EC16-EC5E-4DE4-A62C-653AD85C7C52}" type="datetimeFigureOut">
              <a:rPr lang="en-GB" smtClean="0"/>
              <a:t>17/04/2024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174498257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223EC16-EC5E-4DE4-A62C-653AD85C7C52}" type="datetimeFigureOut">
              <a:rPr lang="en-GB" smtClean="0"/>
              <a:t>17/04/2024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42699946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223EC16-EC5E-4DE4-A62C-653AD85C7C52}" type="datetimeFigureOut">
              <a:rPr lang="en-GB" smtClean="0"/>
              <a:t>17/04/2024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99254830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223EC16-EC5E-4DE4-A62C-653AD85C7C52}" type="datetimeFigureOut">
              <a:rPr lang="en-GB" smtClean="0"/>
              <a:t>17/04/2024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338438949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223EC16-EC5E-4DE4-A62C-653AD85C7C52}" type="datetimeFigureOut">
              <a:rPr lang="en-GB" smtClean="0"/>
              <a:t>17/04/2024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329981479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223EC16-EC5E-4DE4-A62C-653AD85C7C52}" type="datetimeFigureOut">
              <a:rPr lang="en-GB" smtClean="0"/>
              <a:t>17/04/2024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193557685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223EC16-EC5E-4DE4-A62C-653AD85C7C52}" type="datetimeFigureOut">
              <a:rPr lang="en-GB" smtClean="0"/>
              <a:t>17/04/2024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427427837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223EC16-EC5E-4DE4-A62C-653AD85C7C52}" type="datetimeFigureOut">
              <a:rPr lang="en-GB" smtClean="0"/>
              <a:t>17/04/2024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296507496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223EC16-EC5E-4DE4-A62C-653AD85C7C52}" type="datetimeFigureOut">
              <a:rPr lang="en-GB" smtClean="0"/>
              <a:t>17/04/2024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396453214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223EC16-EC5E-4DE4-A62C-653AD85C7C52}" type="datetimeFigureOut">
              <a:rPr lang="en-GB" smtClean="0"/>
              <a:t>17/04/2024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30093121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ABC37-D47A-4567-A9C7-4FAD50F1D40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17C2024-145D-49CC-845F-F48C5FF1D42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CBFC1F2-B8ED-4513-ABD9-B451FA4CF66F}"/>
              </a:ext>
            </a:extLst>
          </p:cNvPr>
          <p:cNvSpPr>
            <a:spLocks noGrp="1"/>
          </p:cNvSpPr>
          <p:nvPr>
            <p:ph type="dt" sz="half" idx="10"/>
          </p:nvPr>
        </p:nvSpPr>
        <p:spPr/>
        <p:txBody>
          <a:bodyPr/>
          <a:lstStyle/>
          <a:p>
            <a:fld id="{36AF2278-2D3A-4241-A734-01901C6B835F}" type="datetimeFigureOut">
              <a:rPr lang="en-GB" smtClean="0"/>
              <a:t>17/04/2024</a:t>
            </a:fld>
            <a:endParaRPr lang="en-GB"/>
          </a:p>
        </p:txBody>
      </p:sp>
      <p:sp>
        <p:nvSpPr>
          <p:cNvPr id="5" name="Footer Placeholder 4">
            <a:extLst>
              <a:ext uri="{FF2B5EF4-FFF2-40B4-BE49-F238E27FC236}">
                <a16:creationId xmlns:a16="http://schemas.microsoft.com/office/drawing/2014/main" id="{71F97167-0CC2-48C9-8EDE-FB91ABC1CC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76BCC2-41FE-4F88-8388-03158D7A0D5E}"/>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141999757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E18C6-9EF0-4B9A-AE61-6BE27E7D3C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F50754C-55E9-4BF1-83D7-296A3746367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9F3E099-B677-4590-8A27-DD0A4A50208A}"/>
              </a:ext>
            </a:extLst>
          </p:cNvPr>
          <p:cNvSpPr>
            <a:spLocks noGrp="1"/>
          </p:cNvSpPr>
          <p:nvPr>
            <p:ph type="dt" sz="half" idx="10"/>
          </p:nvPr>
        </p:nvSpPr>
        <p:spPr/>
        <p:txBody>
          <a:bodyPr/>
          <a:lstStyle/>
          <a:p>
            <a:fld id="{36AF2278-2D3A-4241-A734-01901C6B835F}" type="datetimeFigureOut">
              <a:rPr lang="en-GB" smtClean="0"/>
              <a:t>17/04/2024</a:t>
            </a:fld>
            <a:endParaRPr lang="en-GB"/>
          </a:p>
        </p:txBody>
      </p:sp>
      <p:sp>
        <p:nvSpPr>
          <p:cNvPr id="5" name="Footer Placeholder 4">
            <a:extLst>
              <a:ext uri="{FF2B5EF4-FFF2-40B4-BE49-F238E27FC236}">
                <a16:creationId xmlns:a16="http://schemas.microsoft.com/office/drawing/2014/main" id="{BA4195C9-FC9C-4A9F-8DB7-4C69236B40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2DE302-3478-4A60-82E9-A6A2DD85631E}"/>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222390700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477318-A43C-4BC9-8D28-82D3A0E5E1D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479EC8A-5EB4-499A-8D65-495DCEB0E9B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0EF91EF-9929-478B-8B61-2CDDABD21488}"/>
              </a:ext>
            </a:extLst>
          </p:cNvPr>
          <p:cNvSpPr>
            <a:spLocks noGrp="1"/>
          </p:cNvSpPr>
          <p:nvPr>
            <p:ph type="dt" sz="half" idx="10"/>
          </p:nvPr>
        </p:nvSpPr>
        <p:spPr/>
        <p:txBody>
          <a:bodyPr/>
          <a:lstStyle/>
          <a:p>
            <a:fld id="{36AF2278-2D3A-4241-A734-01901C6B835F}" type="datetimeFigureOut">
              <a:rPr lang="en-GB" smtClean="0"/>
              <a:t>17/04/2024</a:t>
            </a:fld>
            <a:endParaRPr lang="en-GB"/>
          </a:p>
        </p:txBody>
      </p:sp>
      <p:sp>
        <p:nvSpPr>
          <p:cNvPr id="5" name="Footer Placeholder 4">
            <a:extLst>
              <a:ext uri="{FF2B5EF4-FFF2-40B4-BE49-F238E27FC236}">
                <a16:creationId xmlns:a16="http://schemas.microsoft.com/office/drawing/2014/main" id="{16000330-0B0C-482E-9783-1442DAFFA4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E2E2EA-890C-4414-985A-ED80645915E9}"/>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426630324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9E4C4-2377-4AA6-83F1-FE805DEF5C6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01C2EBA-6E55-41C4-8C0E-ECCD6A2D1F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F504076-9ADA-4BDC-AEBA-6E51A355C51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FD4162D-DF0A-41A6-98AD-55EAC93D39EC}"/>
              </a:ext>
            </a:extLst>
          </p:cNvPr>
          <p:cNvSpPr>
            <a:spLocks noGrp="1"/>
          </p:cNvSpPr>
          <p:nvPr>
            <p:ph type="dt" sz="half" idx="10"/>
          </p:nvPr>
        </p:nvSpPr>
        <p:spPr/>
        <p:txBody>
          <a:bodyPr/>
          <a:lstStyle/>
          <a:p>
            <a:fld id="{36AF2278-2D3A-4241-A734-01901C6B835F}" type="datetimeFigureOut">
              <a:rPr lang="en-GB" smtClean="0"/>
              <a:t>17/04/2024</a:t>
            </a:fld>
            <a:endParaRPr lang="en-GB"/>
          </a:p>
        </p:txBody>
      </p:sp>
      <p:sp>
        <p:nvSpPr>
          <p:cNvPr id="6" name="Footer Placeholder 5">
            <a:extLst>
              <a:ext uri="{FF2B5EF4-FFF2-40B4-BE49-F238E27FC236}">
                <a16:creationId xmlns:a16="http://schemas.microsoft.com/office/drawing/2014/main" id="{4F9D79CD-082C-4707-A53E-5FC6727BCE8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9BF4013-4496-4770-995C-ECF8C1C6AB10}"/>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403875847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BBF915-B7BC-47B6-BD55-E6F1E14C7E1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C4DE0C6-CE3C-49CC-8E26-A7A0A1CEAB1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439732D-41FD-4ECB-966C-C04AC227A5E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E916B66-B298-4B43-B709-7419DC93BE5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CFC44E1-6E73-4B52-B8B8-3FA486FB54A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A481676-CCD1-4305-815D-FFF5CCD13DD1}"/>
              </a:ext>
            </a:extLst>
          </p:cNvPr>
          <p:cNvSpPr>
            <a:spLocks noGrp="1"/>
          </p:cNvSpPr>
          <p:nvPr>
            <p:ph type="dt" sz="half" idx="10"/>
          </p:nvPr>
        </p:nvSpPr>
        <p:spPr/>
        <p:txBody>
          <a:bodyPr/>
          <a:lstStyle/>
          <a:p>
            <a:fld id="{36AF2278-2D3A-4241-A734-01901C6B835F}" type="datetimeFigureOut">
              <a:rPr lang="en-GB" smtClean="0"/>
              <a:t>17/04/2024</a:t>
            </a:fld>
            <a:endParaRPr lang="en-GB"/>
          </a:p>
        </p:txBody>
      </p:sp>
      <p:sp>
        <p:nvSpPr>
          <p:cNvPr id="8" name="Footer Placeholder 7">
            <a:extLst>
              <a:ext uri="{FF2B5EF4-FFF2-40B4-BE49-F238E27FC236}">
                <a16:creationId xmlns:a16="http://schemas.microsoft.com/office/drawing/2014/main" id="{639519E1-076A-4F5C-A24D-9BD1B19359D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B5DBDCD-AF16-4AA1-91DF-8690B4B281C9}"/>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333518047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3B012F-7F2F-431D-81E1-D211A5DB946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F8FB2E4-1BDF-418B-BC30-14F74A68167B}"/>
              </a:ext>
            </a:extLst>
          </p:cNvPr>
          <p:cNvSpPr>
            <a:spLocks noGrp="1"/>
          </p:cNvSpPr>
          <p:nvPr>
            <p:ph type="dt" sz="half" idx="10"/>
          </p:nvPr>
        </p:nvSpPr>
        <p:spPr/>
        <p:txBody>
          <a:bodyPr/>
          <a:lstStyle/>
          <a:p>
            <a:fld id="{36AF2278-2D3A-4241-A734-01901C6B835F}" type="datetimeFigureOut">
              <a:rPr lang="en-GB" smtClean="0"/>
              <a:t>17/04/2024</a:t>
            </a:fld>
            <a:endParaRPr lang="en-GB"/>
          </a:p>
        </p:txBody>
      </p:sp>
      <p:sp>
        <p:nvSpPr>
          <p:cNvPr id="4" name="Footer Placeholder 3">
            <a:extLst>
              <a:ext uri="{FF2B5EF4-FFF2-40B4-BE49-F238E27FC236}">
                <a16:creationId xmlns:a16="http://schemas.microsoft.com/office/drawing/2014/main" id="{7EE4BAF8-AB5F-4214-A9DD-8B38FAFCFDB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A11D024-BAF3-4899-A16F-1AA057C8DEC5}"/>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240861763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37B55C2-DE3E-4690-9764-94046B56BEA8}"/>
              </a:ext>
            </a:extLst>
          </p:cNvPr>
          <p:cNvSpPr>
            <a:spLocks noGrp="1"/>
          </p:cNvSpPr>
          <p:nvPr>
            <p:ph type="dt" sz="half" idx="10"/>
          </p:nvPr>
        </p:nvSpPr>
        <p:spPr/>
        <p:txBody>
          <a:bodyPr/>
          <a:lstStyle/>
          <a:p>
            <a:fld id="{36AF2278-2D3A-4241-A734-01901C6B835F}" type="datetimeFigureOut">
              <a:rPr lang="en-GB" smtClean="0"/>
              <a:t>17/04/2024</a:t>
            </a:fld>
            <a:endParaRPr lang="en-GB"/>
          </a:p>
        </p:txBody>
      </p:sp>
      <p:sp>
        <p:nvSpPr>
          <p:cNvPr id="3" name="Footer Placeholder 2">
            <a:extLst>
              <a:ext uri="{FF2B5EF4-FFF2-40B4-BE49-F238E27FC236}">
                <a16:creationId xmlns:a16="http://schemas.microsoft.com/office/drawing/2014/main" id="{24C7287F-7B09-4D2C-9B5F-C4739FDF7F1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92EBAAB-4639-402A-86E6-E465919A3B4F}"/>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20934236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6DF807-91F8-4A79-9DF7-3AD59EE6D42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58E3983-6351-4DC2-B762-9200F19825B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B5E3143-AF9E-4C00-92EC-1E4920BC22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B5D4FC0-3460-4B25-A672-A40BD1AE132A}"/>
              </a:ext>
            </a:extLst>
          </p:cNvPr>
          <p:cNvSpPr>
            <a:spLocks noGrp="1"/>
          </p:cNvSpPr>
          <p:nvPr>
            <p:ph type="dt" sz="half" idx="10"/>
          </p:nvPr>
        </p:nvSpPr>
        <p:spPr/>
        <p:txBody>
          <a:bodyPr/>
          <a:lstStyle/>
          <a:p>
            <a:fld id="{36AF2278-2D3A-4241-A734-01901C6B835F}" type="datetimeFigureOut">
              <a:rPr lang="en-GB" smtClean="0"/>
              <a:t>17/04/2024</a:t>
            </a:fld>
            <a:endParaRPr lang="en-GB"/>
          </a:p>
        </p:txBody>
      </p:sp>
      <p:sp>
        <p:nvSpPr>
          <p:cNvPr id="6" name="Footer Placeholder 5">
            <a:extLst>
              <a:ext uri="{FF2B5EF4-FFF2-40B4-BE49-F238E27FC236}">
                <a16:creationId xmlns:a16="http://schemas.microsoft.com/office/drawing/2014/main" id="{1FE57F6E-301B-46C7-946D-B523E9F8D2D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53E8349-A9BD-44E5-BBE6-C6281481595B}"/>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79585256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2A949-0FBF-4C66-ABAE-69193252D4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19E3E66-D9D1-4E7E-A9AF-2E03A6D6808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8237AE-7EAD-4D78-A879-B835488D24F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CA5BFF3-CD13-446A-B3B3-1501C0D9944F}"/>
              </a:ext>
            </a:extLst>
          </p:cNvPr>
          <p:cNvSpPr>
            <a:spLocks noGrp="1"/>
          </p:cNvSpPr>
          <p:nvPr>
            <p:ph type="dt" sz="half" idx="10"/>
          </p:nvPr>
        </p:nvSpPr>
        <p:spPr/>
        <p:txBody>
          <a:bodyPr/>
          <a:lstStyle/>
          <a:p>
            <a:fld id="{36AF2278-2D3A-4241-A734-01901C6B835F}" type="datetimeFigureOut">
              <a:rPr lang="en-GB" smtClean="0"/>
              <a:t>17/04/2024</a:t>
            </a:fld>
            <a:endParaRPr lang="en-GB"/>
          </a:p>
        </p:txBody>
      </p:sp>
      <p:sp>
        <p:nvSpPr>
          <p:cNvPr id="6" name="Footer Placeholder 5">
            <a:extLst>
              <a:ext uri="{FF2B5EF4-FFF2-40B4-BE49-F238E27FC236}">
                <a16:creationId xmlns:a16="http://schemas.microsoft.com/office/drawing/2014/main" id="{C165769F-31FA-41D8-9357-3A821D9474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F742E7-B674-4A74-BA4D-7FBC1B9D75DA}"/>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14556953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72905-441A-44F8-B0C2-D6056DE1387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25B85E5-833A-4BD0-9C76-17FEB0863ED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71BAA6-D4A9-4B0A-91A3-90AD375FB2F0}"/>
              </a:ext>
            </a:extLst>
          </p:cNvPr>
          <p:cNvSpPr>
            <a:spLocks noGrp="1"/>
          </p:cNvSpPr>
          <p:nvPr>
            <p:ph type="dt" sz="half" idx="10"/>
          </p:nvPr>
        </p:nvSpPr>
        <p:spPr/>
        <p:txBody>
          <a:bodyPr/>
          <a:lstStyle/>
          <a:p>
            <a:fld id="{36AF2278-2D3A-4241-A734-01901C6B835F}" type="datetimeFigureOut">
              <a:rPr lang="en-GB" smtClean="0"/>
              <a:t>17/04/2024</a:t>
            </a:fld>
            <a:endParaRPr lang="en-GB"/>
          </a:p>
        </p:txBody>
      </p:sp>
      <p:sp>
        <p:nvSpPr>
          <p:cNvPr id="5" name="Footer Placeholder 4">
            <a:extLst>
              <a:ext uri="{FF2B5EF4-FFF2-40B4-BE49-F238E27FC236}">
                <a16:creationId xmlns:a16="http://schemas.microsoft.com/office/drawing/2014/main" id="{9D0CD52C-8B2C-4189-A565-D068F92CA8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F8966B-3CB8-4119-A479-4C8B6C4981F3}"/>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33341250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AABD8E7-B605-4541-AE2A-F90210F68BE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2646BB9-C707-42B8-ADE1-D447B1F3898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2FC9C3-EEEF-472A-BCBA-E57E152F9A26}"/>
              </a:ext>
            </a:extLst>
          </p:cNvPr>
          <p:cNvSpPr>
            <a:spLocks noGrp="1"/>
          </p:cNvSpPr>
          <p:nvPr>
            <p:ph type="dt" sz="half" idx="10"/>
          </p:nvPr>
        </p:nvSpPr>
        <p:spPr/>
        <p:txBody>
          <a:bodyPr/>
          <a:lstStyle/>
          <a:p>
            <a:fld id="{36AF2278-2D3A-4241-A734-01901C6B835F}" type="datetimeFigureOut">
              <a:rPr lang="en-GB" smtClean="0"/>
              <a:t>17/04/2024</a:t>
            </a:fld>
            <a:endParaRPr lang="en-GB"/>
          </a:p>
        </p:txBody>
      </p:sp>
      <p:sp>
        <p:nvSpPr>
          <p:cNvPr id="5" name="Footer Placeholder 4">
            <a:extLst>
              <a:ext uri="{FF2B5EF4-FFF2-40B4-BE49-F238E27FC236}">
                <a16:creationId xmlns:a16="http://schemas.microsoft.com/office/drawing/2014/main" id="{C48AC47F-CC5A-4299-A7B3-78D23DB3C4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36A1E4-C179-4288-962A-EA7B941CE03A}"/>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107485010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80A0A3-1DAC-4364-B349-978722A8A04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B4505A7-E598-49DA-AD49-4A0C8F81427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E740888-E356-4274-80DB-E09363165A56}"/>
              </a:ext>
            </a:extLst>
          </p:cNvPr>
          <p:cNvSpPr>
            <a:spLocks noGrp="1"/>
          </p:cNvSpPr>
          <p:nvPr>
            <p:ph type="dt" sz="half" idx="10"/>
          </p:nvPr>
        </p:nvSpPr>
        <p:spPr/>
        <p:txBody>
          <a:bodyPr/>
          <a:lstStyle/>
          <a:p>
            <a:fld id="{2200314E-A33F-4583-B617-ECBD6A79AAF4}" type="datetimeFigureOut">
              <a:rPr lang="en-GB" smtClean="0"/>
              <a:t>17/04/2024</a:t>
            </a:fld>
            <a:endParaRPr lang="en-GB"/>
          </a:p>
        </p:txBody>
      </p:sp>
      <p:sp>
        <p:nvSpPr>
          <p:cNvPr id="5" name="Footer Placeholder 4">
            <a:extLst>
              <a:ext uri="{FF2B5EF4-FFF2-40B4-BE49-F238E27FC236}">
                <a16:creationId xmlns:a16="http://schemas.microsoft.com/office/drawing/2014/main" id="{A8E905AA-BEE5-4ECA-88B5-06C04A7C53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EFF684-FB84-4A4D-965C-2716444C288C}"/>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164788153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F29E4-3A0C-40E4-B150-7B5CBE0922B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BADE2E3-9DD3-4695-9979-4CC1DB8C28D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5A1D34-A06C-4046-81DF-4FF7C83FF531}"/>
              </a:ext>
            </a:extLst>
          </p:cNvPr>
          <p:cNvSpPr>
            <a:spLocks noGrp="1"/>
          </p:cNvSpPr>
          <p:nvPr>
            <p:ph type="dt" sz="half" idx="10"/>
          </p:nvPr>
        </p:nvSpPr>
        <p:spPr/>
        <p:txBody>
          <a:bodyPr/>
          <a:lstStyle/>
          <a:p>
            <a:fld id="{2200314E-A33F-4583-B617-ECBD6A79AAF4}" type="datetimeFigureOut">
              <a:rPr lang="en-GB" smtClean="0"/>
              <a:t>17/04/2024</a:t>
            </a:fld>
            <a:endParaRPr lang="en-GB"/>
          </a:p>
        </p:txBody>
      </p:sp>
      <p:sp>
        <p:nvSpPr>
          <p:cNvPr id="5" name="Footer Placeholder 4">
            <a:extLst>
              <a:ext uri="{FF2B5EF4-FFF2-40B4-BE49-F238E27FC236}">
                <a16:creationId xmlns:a16="http://schemas.microsoft.com/office/drawing/2014/main" id="{B0D7A252-84E2-47E9-A0B1-87D0BAB04E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BE7565-5053-4538-AE34-BF3EF3ACCF0F}"/>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214953716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1A75EF-FBFF-477F-866F-41D26FD499D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48F92B9-36CD-43B4-B91C-5BA48FC20FB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9E44088-B8C2-4D23-B8CB-A2A2FC06BA7C}"/>
              </a:ext>
            </a:extLst>
          </p:cNvPr>
          <p:cNvSpPr>
            <a:spLocks noGrp="1"/>
          </p:cNvSpPr>
          <p:nvPr>
            <p:ph type="dt" sz="half" idx="10"/>
          </p:nvPr>
        </p:nvSpPr>
        <p:spPr/>
        <p:txBody>
          <a:bodyPr/>
          <a:lstStyle/>
          <a:p>
            <a:fld id="{2200314E-A33F-4583-B617-ECBD6A79AAF4}" type="datetimeFigureOut">
              <a:rPr lang="en-GB" smtClean="0"/>
              <a:t>17/04/2024</a:t>
            </a:fld>
            <a:endParaRPr lang="en-GB"/>
          </a:p>
        </p:txBody>
      </p:sp>
      <p:sp>
        <p:nvSpPr>
          <p:cNvPr id="5" name="Footer Placeholder 4">
            <a:extLst>
              <a:ext uri="{FF2B5EF4-FFF2-40B4-BE49-F238E27FC236}">
                <a16:creationId xmlns:a16="http://schemas.microsoft.com/office/drawing/2014/main" id="{6F08E528-29AE-4288-A2D0-44BFBD8686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E3F0A1-E173-4432-8098-8E6ED728452A}"/>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280504271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18541-D2BD-4566-810A-1CD07CC01F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B3EEE7C-AB42-4636-B65A-5A8C2F9C75F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3FFBAB4-66DB-4DEC-B4BF-FF3E79FA1CC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FDD15CF-BC3B-4D8B-B17A-821A129FC9D3}"/>
              </a:ext>
            </a:extLst>
          </p:cNvPr>
          <p:cNvSpPr>
            <a:spLocks noGrp="1"/>
          </p:cNvSpPr>
          <p:nvPr>
            <p:ph type="dt" sz="half" idx="10"/>
          </p:nvPr>
        </p:nvSpPr>
        <p:spPr/>
        <p:txBody>
          <a:bodyPr/>
          <a:lstStyle/>
          <a:p>
            <a:fld id="{2200314E-A33F-4583-B617-ECBD6A79AAF4}" type="datetimeFigureOut">
              <a:rPr lang="en-GB" smtClean="0"/>
              <a:t>17/04/2024</a:t>
            </a:fld>
            <a:endParaRPr lang="en-GB"/>
          </a:p>
        </p:txBody>
      </p:sp>
      <p:sp>
        <p:nvSpPr>
          <p:cNvPr id="6" name="Footer Placeholder 5">
            <a:extLst>
              <a:ext uri="{FF2B5EF4-FFF2-40B4-BE49-F238E27FC236}">
                <a16:creationId xmlns:a16="http://schemas.microsoft.com/office/drawing/2014/main" id="{B5D87DCA-52CC-4E31-A873-6C598A98D6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B23A22-BD21-4081-A2C6-31F71283A350}"/>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134504028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52367-488C-4B08-AFBC-D06DD95BC7C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9C14A82-5CC2-4E55-BDC6-4BA7BBAA7BE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50A8E47-A85C-4582-84C9-D24FCA82865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F637799-C975-4805-B37A-415DE4C8468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9C52084-DDBC-46F2-B9C1-1AB94884005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612AC13-D8AF-4FE7-8DBA-29EBB489DB5C}"/>
              </a:ext>
            </a:extLst>
          </p:cNvPr>
          <p:cNvSpPr>
            <a:spLocks noGrp="1"/>
          </p:cNvSpPr>
          <p:nvPr>
            <p:ph type="dt" sz="half" idx="10"/>
          </p:nvPr>
        </p:nvSpPr>
        <p:spPr/>
        <p:txBody>
          <a:bodyPr/>
          <a:lstStyle/>
          <a:p>
            <a:fld id="{2200314E-A33F-4583-B617-ECBD6A79AAF4}" type="datetimeFigureOut">
              <a:rPr lang="en-GB" smtClean="0"/>
              <a:t>17/04/2024</a:t>
            </a:fld>
            <a:endParaRPr lang="en-GB"/>
          </a:p>
        </p:txBody>
      </p:sp>
      <p:sp>
        <p:nvSpPr>
          <p:cNvPr id="8" name="Footer Placeholder 7">
            <a:extLst>
              <a:ext uri="{FF2B5EF4-FFF2-40B4-BE49-F238E27FC236}">
                <a16:creationId xmlns:a16="http://schemas.microsoft.com/office/drawing/2014/main" id="{0CD77D38-4A9F-4470-AC43-FEDE454B525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82D77EB-AF30-455E-A294-2065EF568B6C}"/>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6227717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ED6B4-EEF6-4E06-B9C9-DB650559030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8FF7D77-C8FA-4644-8893-14B7638EF01A}"/>
              </a:ext>
            </a:extLst>
          </p:cNvPr>
          <p:cNvSpPr>
            <a:spLocks noGrp="1"/>
          </p:cNvSpPr>
          <p:nvPr>
            <p:ph type="dt" sz="half" idx="10"/>
          </p:nvPr>
        </p:nvSpPr>
        <p:spPr/>
        <p:txBody>
          <a:bodyPr/>
          <a:lstStyle/>
          <a:p>
            <a:fld id="{2200314E-A33F-4583-B617-ECBD6A79AAF4}" type="datetimeFigureOut">
              <a:rPr lang="en-GB" smtClean="0"/>
              <a:t>17/04/2024</a:t>
            </a:fld>
            <a:endParaRPr lang="en-GB"/>
          </a:p>
        </p:txBody>
      </p:sp>
      <p:sp>
        <p:nvSpPr>
          <p:cNvPr id="4" name="Footer Placeholder 3">
            <a:extLst>
              <a:ext uri="{FF2B5EF4-FFF2-40B4-BE49-F238E27FC236}">
                <a16:creationId xmlns:a16="http://schemas.microsoft.com/office/drawing/2014/main" id="{7B94AE95-B25E-4204-B8DA-0C351A6CD12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03C331F-A77C-4C72-A059-21E0F1C1C24E}"/>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165745597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B779685-1945-4E66-AA8E-7AD7008B02B3}"/>
              </a:ext>
            </a:extLst>
          </p:cNvPr>
          <p:cNvSpPr>
            <a:spLocks noGrp="1"/>
          </p:cNvSpPr>
          <p:nvPr>
            <p:ph type="dt" sz="half" idx="10"/>
          </p:nvPr>
        </p:nvSpPr>
        <p:spPr/>
        <p:txBody>
          <a:bodyPr/>
          <a:lstStyle/>
          <a:p>
            <a:fld id="{2200314E-A33F-4583-B617-ECBD6A79AAF4}" type="datetimeFigureOut">
              <a:rPr lang="en-GB" smtClean="0"/>
              <a:t>17/04/2024</a:t>
            </a:fld>
            <a:endParaRPr lang="en-GB"/>
          </a:p>
        </p:txBody>
      </p:sp>
      <p:sp>
        <p:nvSpPr>
          <p:cNvPr id="3" name="Footer Placeholder 2">
            <a:extLst>
              <a:ext uri="{FF2B5EF4-FFF2-40B4-BE49-F238E27FC236}">
                <a16:creationId xmlns:a16="http://schemas.microsoft.com/office/drawing/2014/main" id="{DB34BEE5-0396-420D-8503-4DDA0866206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775FD4-83D8-4226-AC19-E8684837E0E7}"/>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353026136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8B30A-95CA-450C-91EC-82AE61714D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8C63FFE-757D-4FCE-A6FF-8A83564D88F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EF3F73C-CB52-45F3-B1C9-B3CFA7D9FCB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D9F5A0F-6B4D-4701-A06C-6FAC439FDB0C}"/>
              </a:ext>
            </a:extLst>
          </p:cNvPr>
          <p:cNvSpPr>
            <a:spLocks noGrp="1"/>
          </p:cNvSpPr>
          <p:nvPr>
            <p:ph type="dt" sz="half" idx="10"/>
          </p:nvPr>
        </p:nvSpPr>
        <p:spPr/>
        <p:txBody>
          <a:bodyPr/>
          <a:lstStyle/>
          <a:p>
            <a:fld id="{2200314E-A33F-4583-B617-ECBD6A79AAF4}" type="datetimeFigureOut">
              <a:rPr lang="en-GB" smtClean="0"/>
              <a:t>17/04/2024</a:t>
            </a:fld>
            <a:endParaRPr lang="en-GB"/>
          </a:p>
        </p:txBody>
      </p:sp>
      <p:sp>
        <p:nvSpPr>
          <p:cNvPr id="6" name="Footer Placeholder 5">
            <a:extLst>
              <a:ext uri="{FF2B5EF4-FFF2-40B4-BE49-F238E27FC236}">
                <a16:creationId xmlns:a16="http://schemas.microsoft.com/office/drawing/2014/main" id="{43DC2649-3A7C-4744-97F4-D474497D9F1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8E61920-6845-44EB-801D-666FB1A7465B}"/>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339305521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E1BB-013F-4790-B478-9D4BEE1C62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FAADA69-08B0-45AC-94E0-BCC419FA2D8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AC887E2-B86C-4F92-B542-16E10256AB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D3AF806-C4E4-42F9-A83E-576EFA0AEFED}"/>
              </a:ext>
            </a:extLst>
          </p:cNvPr>
          <p:cNvSpPr>
            <a:spLocks noGrp="1"/>
          </p:cNvSpPr>
          <p:nvPr>
            <p:ph type="dt" sz="half" idx="10"/>
          </p:nvPr>
        </p:nvSpPr>
        <p:spPr/>
        <p:txBody>
          <a:bodyPr/>
          <a:lstStyle/>
          <a:p>
            <a:fld id="{2200314E-A33F-4583-B617-ECBD6A79AAF4}" type="datetimeFigureOut">
              <a:rPr lang="en-GB" smtClean="0"/>
              <a:t>17/04/2024</a:t>
            </a:fld>
            <a:endParaRPr lang="en-GB"/>
          </a:p>
        </p:txBody>
      </p:sp>
      <p:sp>
        <p:nvSpPr>
          <p:cNvPr id="6" name="Footer Placeholder 5">
            <a:extLst>
              <a:ext uri="{FF2B5EF4-FFF2-40B4-BE49-F238E27FC236}">
                <a16:creationId xmlns:a16="http://schemas.microsoft.com/office/drawing/2014/main" id="{E885BD69-774E-4014-81CF-734FE91DA9B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E2515BF-89DA-4A30-9860-7AAC5D8BB304}"/>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342182974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AED22-DF4F-4526-BE50-D7F96CECB03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C69DC31-F57D-49DD-AA27-291A47484DA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D2BF66-1161-4E95-B442-09BC7C4D60BA}"/>
              </a:ext>
            </a:extLst>
          </p:cNvPr>
          <p:cNvSpPr>
            <a:spLocks noGrp="1"/>
          </p:cNvSpPr>
          <p:nvPr>
            <p:ph type="dt" sz="half" idx="10"/>
          </p:nvPr>
        </p:nvSpPr>
        <p:spPr/>
        <p:txBody>
          <a:bodyPr/>
          <a:lstStyle/>
          <a:p>
            <a:fld id="{2200314E-A33F-4583-B617-ECBD6A79AAF4}" type="datetimeFigureOut">
              <a:rPr lang="en-GB" smtClean="0"/>
              <a:t>17/04/2024</a:t>
            </a:fld>
            <a:endParaRPr lang="en-GB"/>
          </a:p>
        </p:txBody>
      </p:sp>
      <p:sp>
        <p:nvSpPr>
          <p:cNvPr id="5" name="Footer Placeholder 4">
            <a:extLst>
              <a:ext uri="{FF2B5EF4-FFF2-40B4-BE49-F238E27FC236}">
                <a16:creationId xmlns:a16="http://schemas.microsoft.com/office/drawing/2014/main" id="{8894CF32-F495-40A1-A365-806869DA69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2300AF-CC52-4A91-868B-39D9419304C6}"/>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266402456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53635BD-8A1F-4015-942E-76CD1DFF11C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F38994E-F14A-4A93-A3BE-DC049A240AB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F1BD20-2102-40BF-A3A9-1F0C66FE162C}"/>
              </a:ext>
            </a:extLst>
          </p:cNvPr>
          <p:cNvSpPr>
            <a:spLocks noGrp="1"/>
          </p:cNvSpPr>
          <p:nvPr>
            <p:ph type="dt" sz="half" idx="10"/>
          </p:nvPr>
        </p:nvSpPr>
        <p:spPr/>
        <p:txBody>
          <a:bodyPr/>
          <a:lstStyle/>
          <a:p>
            <a:fld id="{2200314E-A33F-4583-B617-ECBD6A79AAF4}" type="datetimeFigureOut">
              <a:rPr lang="en-GB" smtClean="0"/>
              <a:t>17/04/2024</a:t>
            </a:fld>
            <a:endParaRPr lang="en-GB"/>
          </a:p>
        </p:txBody>
      </p:sp>
      <p:sp>
        <p:nvSpPr>
          <p:cNvPr id="5" name="Footer Placeholder 4">
            <a:extLst>
              <a:ext uri="{FF2B5EF4-FFF2-40B4-BE49-F238E27FC236}">
                <a16:creationId xmlns:a16="http://schemas.microsoft.com/office/drawing/2014/main" id="{5B1133EA-AB75-49B8-A988-9427E83E87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E6ACCD-B948-4939-8430-59C812DB6182}"/>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425365404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17/04/2024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9774005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hf sldNum="0" hdr="0" ftr="0" dt="0"/>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17/04/2024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1374878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hf sldNum="0" hdr="0" ftr="0" dt="0"/>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17/04/2024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27184720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hf sldNum="0" hdr="0" ftr="0" dt="0"/>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17/04/2024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89015273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hf sldNum="0" hdr="0" ftr="0" dt="0"/>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17/04/2024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0767247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hf sldNum="0" hdr="0" ftr="0" dt="0"/>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17/04/2024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28075533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hf sldNum="0" hdr="0" ftr="0" dt="0"/>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17/04/2024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24874696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hf sldNum="0" hdr="0" ftr="0" dt="0"/>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17/04/2024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4089363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hf sldNum="0" hdr="0" ftr="0" dt="0"/>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17/04/2024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86030713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hf sldNum="0" hdr="0" ftr="0" dt="0"/>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17/04/2024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18730067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hf sldNum="0" hdr="0" ftr="0" dt="0"/>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17/04/2024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78888964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hf sldNum="0" hdr="0" ftr="0" dt="0"/>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17/04/2024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84046297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hf sldNum="0" hdr="0" ftr="0" dt="0"/>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17/04/2024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58923327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hf sldNum="0" hdr="0" ftr="0" dt="0"/>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17/04/2024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343059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hf sldNum="0" hdr="0" ftr="0" dt="0"/>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17/04/2024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98135510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hf sldNum="0" hdr="0" ftr="0" dt="0"/>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17/04/2024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7631636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hf sldNum="0" hdr="0" ftr="0" dt="0"/>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17/04/2024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10206591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hf sldNum="0" hdr="0" ftr="0" dt="0"/>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17/04/2024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18616741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hf sldNum="0" hdr="0" ftr="0" dt="0"/>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17/04/2024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03513569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hf sldNum="0" hdr="0" ftr="0" dt="0"/>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17/04/2024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75214278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hf sldNum="0" hdr="0" ftr="0" dt="0"/>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17/04/2024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6324671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hf sldNum="0" hdr="0" ftr="0" dt="0"/>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17/04/2024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95015039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image" Target="../media/image1.jpg"/><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13" Type="http://schemas.openxmlformats.org/officeDocument/2006/relationships/image" Target="../media/image1.jpg"/><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223EC16-EC5E-4DE4-A62C-653AD85C7C52}" type="datetimeFigureOut">
              <a:rPr lang="en-GB" smtClean="0"/>
              <a:t>17/04/2024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A487B53-6C2F-41C0-AA32-897F1A5109B4}" type="slidenum">
              <a:rPr lang="en-GB" smtClean="0"/>
              <a:t>‹#›</a:t>
            </a:fld>
            <a:endParaRPr lang="en-GB"/>
          </a:p>
        </p:txBody>
      </p:sp>
    </p:spTree>
    <p:extLst>
      <p:ext uri="{BB962C8B-B14F-4D97-AF65-F5344CB8AC3E}">
        <p14:creationId xmlns:p14="http://schemas.microsoft.com/office/powerpoint/2010/main" val="32957723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5296D0B-66F4-4F07-B9C2-AF53AFFFCE8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FC2F554-95FD-4B58-9BAC-312C63B0D63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4CB80E-2E90-4934-BE89-97BAD96745C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6AF2278-2D3A-4241-A734-01901C6B835F}" type="datetimeFigureOut">
              <a:rPr lang="en-GB" smtClean="0"/>
              <a:t>17/04/2024</a:t>
            </a:fld>
            <a:endParaRPr lang="en-GB"/>
          </a:p>
        </p:txBody>
      </p:sp>
      <p:sp>
        <p:nvSpPr>
          <p:cNvPr id="5" name="Footer Placeholder 4">
            <a:extLst>
              <a:ext uri="{FF2B5EF4-FFF2-40B4-BE49-F238E27FC236}">
                <a16:creationId xmlns:a16="http://schemas.microsoft.com/office/drawing/2014/main" id="{47AFC0A0-DBD2-4F01-B25D-CC36AFA0F05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743F049-4A56-430F-B874-B108F597B0D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FE7E8D6-53BE-4FC7-ADAF-418D5846698F}" type="slidenum">
              <a:rPr lang="en-GB" smtClean="0"/>
              <a:t>‹#›</a:t>
            </a:fld>
            <a:endParaRPr lang="en-GB"/>
          </a:p>
        </p:txBody>
      </p:sp>
    </p:spTree>
    <p:extLst>
      <p:ext uri="{BB962C8B-B14F-4D97-AF65-F5344CB8AC3E}">
        <p14:creationId xmlns:p14="http://schemas.microsoft.com/office/powerpoint/2010/main" val="232893377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C231B8E-5D03-4956-AD39-F494E427933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C6EC479-732F-473B-B15A-1B641618E2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212752-C517-42CC-84C3-3C9D89A36D6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200314E-A33F-4583-B617-ECBD6A79AAF4}" type="datetimeFigureOut">
              <a:rPr lang="en-GB" smtClean="0"/>
              <a:t>17/04/2024</a:t>
            </a:fld>
            <a:endParaRPr lang="en-GB"/>
          </a:p>
        </p:txBody>
      </p:sp>
      <p:sp>
        <p:nvSpPr>
          <p:cNvPr id="5" name="Footer Placeholder 4">
            <a:extLst>
              <a:ext uri="{FF2B5EF4-FFF2-40B4-BE49-F238E27FC236}">
                <a16:creationId xmlns:a16="http://schemas.microsoft.com/office/drawing/2014/main" id="{F11535D8-8D2C-4183-9125-931FA08B939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5FC6194-6EED-4C13-A54E-947E710143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D3FD9FF-21EF-4F8E-A8B3-DE9176F733DF}" type="slidenum">
              <a:rPr lang="en-GB" smtClean="0"/>
              <a:t>‹#›</a:t>
            </a:fld>
            <a:endParaRPr lang="en-GB"/>
          </a:p>
        </p:txBody>
      </p:sp>
    </p:spTree>
    <p:extLst>
      <p:ext uri="{BB962C8B-B14F-4D97-AF65-F5344CB8AC3E}">
        <p14:creationId xmlns:p14="http://schemas.microsoft.com/office/powerpoint/2010/main" val="26795814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17/04/2024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13080317"/>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17/04/2024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51142663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image" Target="../media/image12.svg"/></Relationships>
</file>

<file path=ppt/slides/_rels/slide15.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4.xml"/></Relationships>
</file>

<file path=ppt/slides/_rels/slide2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6.xml"/><Relationship Id="rId1" Type="http://schemas.openxmlformats.org/officeDocument/2006/relationships/slideLayout" Target="../slideLayouts/slideLayout24.xml"/><Relationship Id="rId4" Type="http://schemas.openxmlformats.org/officeDocument/2006/relationships/image" Target="../media/image22.pn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9.xml.rels><?xml version="1.0" encoding="UTF-8" standalone="yes"?>
<Relationships xmlns="http://schemas.openxmlformats.org/package/2006/relationships"><Relationship Id="rId8" Type="http://schemas.openxmlformats.org/officeDocument/2006/relationships/diagramData" Target="../diagrams/data6.xml"/><Relationship Id="rId3" Type="http://schemas.openxmlformats.org/officeDocument/2006/relationships/diagramData" Target="../diagrams/data5.xml"/><Relationship Id="rId7" Type="http://schemas.microsoft.com/office/2007/relationships/diagramDrawing" Target="../diagrams/drawing5.xml"/><Relationship Id="rId12" Type="http://schemas.microsoft.com/office/2007/relationships/diagramDrawing" Target="../diagrams/drawing6.xml"/><Relationship Id="rId2" Type="http://schemas.openxmlformats.org/officeDocument/2006/relationships/notesSlide" Target="../notesSlides/notesSlide21.xml"/><Relationship Id="rId1" Type="http://schemas.openxmlformats.org/officeDocument/2006/relationships/slideLayout" Target="../slideLayouts/slideLayout24.xml"/><Relationship Id="rId6" Type="http://schemas.openxmlformats.org/officeDocument/2006/relationships/diagramColors" Target="../diagrams/colors5.xml"/><Relationship Id="rId11" Type="http://schemas.openxmlformats.org/officeDocument/2006/relationships/diagramColors" Target="../diagrams/colors6.xml"/><Relationship Id="rId5" Type="http://schemas.openxmlformats.org/officeDocument/2006/relationships/diagramQuickStyle" Target="../diagrams/quickStyle5.xml"/><Relationship Id="rId10" Type="http://schemas.openxmlformats.org/officeDocument/2006/relationships/diagramQuickStyle" Target="../diagrams/quickStyle6.xml"/><Relationship Id="rId4" Type="http://schemas.openxmlformats.org/officeDocument/2006/relationships/diagramLayout" Target="../diagrams/layout5.xml"/><Relationship Id="rId9" Type="http://schemas.openxmlformats.org/officeDocument/2006/relationships/diagramLayout" Target="../diagrams/layout6.xml"/></Relationships>
</file>

<file path=ppt/slides/_rels/slide40.xml.rels><?xml version="1.0" encoding="UTF-8" standalone="yes"?>
<Relationships xmlns="http://schemas.openxmlformats.org/package/2006/relationships"><Relationship Id="rId8" Type="http://schemas.openxmlformats.org/officeDocument/2006/relationships/diagramData" Target="../diagrams/data8.xml"/><Relationship Id="rId3" Type="http://schemas.openxmlformats.org/officeDocument/2006/relationships/diagramData" Target="../diagrams/data7.xml"/><Relationship Id="rId7" Type="http://schemas.microsoft.com/office/2007/relationships/diagramDrawing" Target="../diagrams/drawing7.xml"/><Relationship Id="rId12" Type="http://schemas.microsoft.com/office/2007/relationships/diagramDrawing" Target="../diagrams/drawing8.xml"/><Relationship Id="rId2" Type="http://schemas.openxmlformats.org/officeDocument/2006/relationships/notesSlide" Target="../notesSlides/notesSlide22.xml"/><Relationship Id="rId1" Type="http://schemas.openxmlformats.org/officeDocument/2006/relationships/slideLayout" Target="../slideLayouts/slideLayout40.xml"/><Relationship Id="rId6" Type="http://schemas.openxmlformats.org/officeDocument/2006/relationships/diagramColors" Target="../diagrams/colors7.xml"/><Relationship Id="rId11" Type="http://schemas.openxmlformats.org/officeDocument/2006/relationships/diagramColors" Target="../diagrams/colors8.xml"/><Relationship Id="rId5" Type="http://schemas.openxmlformats.org/officeDocument/2006/relationships/diagramQuickStyle" Target="../diagrams/quickStyle7.xml"/><Relationship Id="rId10" Type="http://schemas.openxmlformats.org/officeDocument/2006/relationships/diagramQuickStyle" Target="../diagrams/quickStyle8.xml"/><Relationship Id="rId4" Type="http://schemas.openxmlformats.org/officeDocument/2006/relationships/diagramLayout" Target="../diagrams/layout7.xml"/><Relationship Id="rId9" Type="http://schemas.openxmlformats.org/officeDocument/2006/relationships/diagramLayout" Target="../diagrams/layout8.xml"/></Relationships>
</file>

<file path=ppt/slides/_rels/slide4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4.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4.xml"/></Relationships>
</file>

<file path=ppt/slides/_rels/slide4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6.xml"/><Relationship Id="rId1" Type="http://schemas.openxmlformats.org/officeDocument/2006/relationships/slideLayout" Target="../slideLayouts/slideLayout24.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9.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33.png"/><Relationship Id="rId7" Type="http://schemas.openxmlformats.org/officeDocument/2006/relationships/diagramColors" Target="../diagrams/colors9.xml"/><Relationship Id="rId2" Type="http://schemas.openxmlformats.org/officeDocument/2006/relationships/notesSlide" Target="../notesSlides/notesSlide27.xml"/><Relationship Id="rId1" Type="http://schemas.openxmlformats.org/officeDocument/2006/relationships/slideLayout" Target="../slideLayouts/slideLayout51.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4.xml"/></Relationships>
</file>

<file path=ppt/slides/_rels/slide51.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29.xml"/><Relationship Id="rId1" Type="http://schemas.openxmlformats.org/officeDocument/2006/relationships/slideLayout" Target="../slideLayouts/slideLayout40.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52.xml.rels><?xml version="1.0" encoding="UTF-8" standalone="yes"?>
<Relationships xmlns="http://schemas.openxmlformats.org/package/2006/relationships"><Relationship Id="rId3" Type="http://schemas.openxmlformats.org/officeDocument/2006/relationships/hyperlink" Target="http://www.victimsupport.org.uk/" TargetMode="External"/><Relationship Id="rId2" Type="http://schemas.openxmlformats.org/officeDocument/2006/relationships/notesSlide" Target="../notesSlides/notesSlide30.xml"/><Relationship Id="rId1" Type="http://schemas.openxmlformats.org/officeDocument/2006/relationships/slideLayout" Target="../slideLayouts/slideLayout24.xml"/><Relationship Id="rId4" Type="http://schemas.openxmlformats.org/officeDocument/2006/relationships/hyperlink" Target="https://www.victimsinformationservice.org.uk/" TargetMode="External"/></Relationships>
</file>

<file path=ppt/slides/_rels/slide53.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831968/victims-code-poster.pdf" TargetMode="External"/><Relationship Id="rId2" Type="http://schemas.openxmlformats.org/officeDocument/2006/relationships/hyperlink" Target="https://www.cps.gov.uk/sites/default/files/documents/legal_guidance/joint-agency-guide-victim-personal-statement_0.pdf" TargetMode="External"/><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3" name="Subtitle 2"/>
          <p:cNvSpPr>
            <a:spLocks noGrp="1"/>
          </p:cNvSpPr>
          <p:nvPr>
            <p:ph type="subTitle" idx="1"/>
          </p:nvPr>
        </p:nvSpPr>
        <p:spPr>
          <a:xfrm>
            <a:off x="4439633" y="4518923"/>
            <a:ext cx="3312734" cy="1141851"/>
          </a:xfrm>
          <a:noFill/>
        </p:spPr>
        <p:txBody>
          <a:bodyPr vert="horz" lIns="91440" tIns="45720" rIns="91440" bIns="45720" rtlCol="0">
            <a:normAutofit/>
          </a:bodyPr>
          <a:lstStyle/>
          <a:p>
            <a:r>
              <a:rPr lang="en-GB" sz="2000">
                <a:solidFill>
                  <a:srgbClr val="080808"/>
                </a:solidFill>
                <a:cs typeface="Calibri"/>
              </a:rPr>
              <a:t>Week 9</a:t>
            </a:r>
            <a:endParaRPr lang="en-GB" sz="2000">
              <a:solidFill>
                <a:srgbClr val="080808"/>
              </a:solidFill>
            </a:endParaRPr>
          </a:p>
        </p:txBody>
      </p:sp>
      <p:sp>
        <p:nvSpPr>
          <p:cNvPr id="2" name="Title 1"/>
          <p:cNvSpPr>
            <a:spLocks noGrp="1"/>
          </p:cNvSpPr>
          <p:nvPr>
            <p:ph type="ctrTitle"/>
          </p:nvPr>
        </p:nvSpPr>
        <p:spPr>
          <a:xfrm>
            <a:off x="3204642" y="2353641"/>
            <a:ext cx="5782716" cy="2150719"/>
          </a:xfrm>
          <a:noFill/>
        </p:spPr>
        <p:txBody>
          <a:bodyPr anchor="ctr">
            <a:normAutofit/>
          </a:bodyPr>
          <a:lstStyle/>
          <a:p>
            <a:r>
              <a:rPr lang="en-GB" sz="3600">
                <a:solidFill>
                  <a:srgbClr val="080808"/>
                </a:solidFill>
              </a:rPr>
              <a:t>Victims </a:t>
            </a: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00337879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DE36D0-F3D1-372E-25FD-08C7F17FA8CF}"/>
              </a:ext>
            </a:extLst>
          </p:cNvPr>
          <p:cNvSpPr>
            <a:spLocks noGrp="1"/>
          </p:cNvSpPr>
          <p:nvPr>
            <p:ph type="title"/>
          </p:nvPr>
        </p:nvSpPr>
        <p:spPr/>
        <p:txBody>
          <a:bodyPr/>
          <a:lstStyle/>
          <a:p>
            <a:r>
              <a:rPr lang="en-US">
                <a:cs typeface="Calibri Light"/>
              </a:rPr>
              <a:t>Victims Lesson Outcomes </a:t>
            </a:r>
            <a:endParaRPr lang="en-US"/>
          </a:p>
        </p:txBody>
      </p:sp>
      <p:sp>
        <p:nvSpPr>
          <p:cNvPr id="3" name="Content Placeholder 2">
            <a:extLst>
              <a:ext uri="{FF2B5EF4-FFF2-40B4-BE49-F238E27FC236}">
                <a16:creationId xmlns:a16="http://schemas.microsoft.com/office/drawing/2014/main" id="{7045AA8F-47D0-56E2-4AD9-14CC854B0D7E}"/>
              </a:ext>
            </a:extLst>
          </p:cNvPr>
          <p:cNvSpPr>
            <a:spLocks noGrp="1"/>
          </p:cNvSpPr>
          <p:nvPr>
            <p:ph idx="1"/>
          </p:nvPr>
        </p:nvSpPr>
        <p:spPr/>
        <p:txBody>
          <a:bodyPr vert="horz" lIns="91440" tIns="45720" rIns="91440" bIns="45720" rtlCol="0" anchor="t">
            <a:normAutofit/>
          </a:bodyPr>
          <a:lstStyle/>
          <a:p>
            <a:r>
              <a:rPr lang="en-US" dirty="0">
                <a:cs typeface="Calibri"/>
              </a:rPr>
              <a:t>What victims are</a:t>
            </a:r>
          </a:p>
          <a:p>
            <a:r>
              <a:rPr lang="en-US" dirty="0">
                <a:cs typeface="Calibri"/>
              </a:rPr>
              <a:t>Theories of Victims</a:t>
            </a:r>
          </a:p>
          <a:p>
            <a:r>
              <a:rPr lang="en-US" dirty="0">
                <a:cs typeface="Calibri"/>
              </a:rPr>
              <a:t>Victims Code</a:t>
            </a:r>
          </a:p>
          <a:p>
            <a:r>
              <a:rPr lang="en-US" dirty="0">
                <a:cs typeface="Calibri"/>
              </a:rPr>
              <a:t>Rights of victims</a:t>
            </a:r>
          </a:p>
          <a:p>
            <a:r>
              <a:rPr lang="en-US" dirty="0">
                <a:cs typeface="Calibri"/>
              </a:rPr>
              <a:t>Repeat victims</a:t>
            </a:r>
          </a:p>
          <a:p>
            <a:endParaRPr lang="en-US" dirty="0">
              <a:cs typeface="Calibri"/>
            </a:endParaRPr>
          </a:p>
          <a:p>
            <a:r>
              <a:rPr lang="en-US" dirty="0">
                <a:cs typeface="Calibri"/>
              </a:rPr>
              <a:t>IMPORTANT – feedback to do!    </a:t>
            </a:r>
          </a:p>
          <a:p>
            <a:endParaRPr lang="en-US">
              <a:cs typeface="Calibri"/>
            </a:endParaRPr>
          </a:p>
        </p:txBody>
      </p:sp>
      <p:pic>
        <p:nvPicPr>
          <p:cNvPr id="4" name="Graphic 4" descr="Warning with solid fill">
            <a:extLst>
              <a:ext uri="{FF2B5EF4-FFF2-40B4-BE49-F238E27FC236}">
                <a16:creationId xmlns:a16="http://schemas.microsoft.com/office/drawing/2014/main" id="{C6BC176D-6D94-0A78-59BB-71D7767FBD4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522234" y="4783347"/>
            <a:ext cx="914400" cy="914400"/>
          </a:xfrm>
          <a:prstGeom prst="rect">
            <a:avLst/>
          </a:prstGeom>
        </p:spPr>
      </p:pic>
    </p:spTree>
    <p:extLst>
      <p:ext uri="{BB962C8B-B14F-4D97-AF65-F5344CB8AC3E}">
        <p14:creationId xmlns:p14="http://schemas.microsoft.com/office/powerpoint/2010/main" val="137436037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65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3AA7646-FEA2-4181-BC82-8859C5ACAA27}"/>
              </a:ext>
            </a:extLst>
          </p:cNvPr>
          <p:cNvSpPr txBox="1"/>
          <p:nvPr/>
        </p:nvSpPr>
        <p:spPr>
          <a:xfrm>
            <a:off x="612559" y="1951672"/>
            <a:ext cx="10697591" cy="1477328"/>
          </a:xfrm>
          <a:prstGeom prst="rect">
            <a:avLst/>
          </a:prstGeom>
          <a:noFill/>
        </p:spPr>
        <p:txBody>
          <a:bodyPr wrap="square" rtlCol="0">
            <a:spAutoFit/>
          </a:bodyPr>
          <a:lstStyle/>
          <a:p>
            <a:r>
              <a:rPr lang="en-GB" sz="2400" b="1" dirty="0"/>
              <a:t>Victim: </a:t>
            </a:r>
            <a:r>
              <a:rPr lang="en-GB" sz="2400" i="1" dirty="0"/>
              <a:t>Someone or something that has been hurt, damaged, or killed or has suffered, either because of the actions of someone or something else, or because of illness or chance. </a:t>
            </a:r>
            <a:r>
              <a:rPr lang="en-GB" sz="2400" dirty="0"/>
              <a:t>(Cambridge English Dictionary). </a:t>
            </a:r>
          </a:p>
          <a:p>
            <a:endParaRPr lang="en-GB" dirty="0"/>
          </a:p>
        </p:txBody>
      </p:sp>
      <p:sp>
        <p:nvSpPr>
          <p:cNvPr id="4" name="TextBox 3">
            <a:extLst>
              <a:ext uri="{FF2B5EF4-FFF2-40B4-BE49-F238E27FC236}">
                <a16:creationId xmlns:a16="http://schemas.microsoft.com/office/drawing/2014/main" id="{92ABB610-1AD4-4C12-9A02-96413C9EEA32}"/>
              </a:ext>
            </a:extLst>
          </p:cNvPr>
          <p:cNvSpPr txBox="1"/>
          <p:nvPr/>
        </p:nvSpPr>
        <p:spPr>
          <a:xfrm>
            <a:off x="612559" y="3429000"/>
            <a:ext cx="5645366" cy="3139321"/>
          </a:xfrm>
          <a:prstGeom prst="rect">
            <a:avLst/>
          </a:prstGeom>
          <a:noFill/>
        </p:spPr>
        <p:txBody>
          <a:bodyPr wrap="square" rtlCol="0">
            <a:spAutoFit/>
          </a:bodyPr>
          <a:lstStyle/>
          <a:p>
            <a:r>
              <a:rPr lang="en-GB" sz="2200" b="1" dirty="0"/>
              <a:t>Victim:</a:t>
            </a:r>
          </a:p>
          <a:p>
            <a:pPr marL="285750" indent="-285750">
              <a:buFont typeface="Arial" panose="020B0604020202020204" pitchFamily="34" charset="0"/>
              <a:buChar char="•"/>
            </a:pPr>
            <a:r>
              <a:rPr lang="en-GB" sz="2200" i="1" dirty="0"/>
              <a:t>a person harmed, injured, or killed as a result of a crime, accident, or other event or action. </a:t>
            </a:r>
          </a:p>
          <a:p>
            <a:pPr marL="285750" indent="-285750">
              <a:buFont typeface="Arial" panose="020B0604020202020204" pitchFamily="34" charset="0"/>
              <a:buChar char="•"/>
            </a:pPr>
            <a:r>
              <a:rPr lang="en-GB" sz="2200" i="1" dirty="0"/>
              <a:t>a person who is tricked or duped. </a:t>
            </a:r>
          </a:p>
          <a:p>
            <a:pPr marL="285750" indent="-285750">
              <a:buFont typeface="Arial" panose="020B0604020202020204" pitchFamily="34" charset="0"/>
              <a:buChar char="•"/>
            </a:pPr>
            <a:r>
              <a:rPr lang="en-GB" sz="2200" i="1" dirty="0"/>
              <a:t>a person who has come to feel helpless and passive in the face of misfortune or ill-treatment. </a:t>
            </a:r>
          </a:p>
          <a:p>
            <a:pPr marL="285750" indent="-285750">
              <a:buFont typeface="Arial" panose="020B0604020202020204" pitchFamily="34" charset="0"/>
              <a:buChar char="•"/>
            </a:pPr>
            <a:r>
              <a:rPr lang="en-GB" sz="2200" i="1" dirty="0"/>
              <a:t>a living creature killed as a religious sacrifice. </a:t>
            </a:r>
            <a:r>
              <a:rPr lang="en-GB" sz="2200" dirty="0"/>
              <a:t>(Oxford English Dictionary)</a:t>
            </a:r>
          </a:p>
        </p:txBody>
      </p:sp>
      <p:sp>
        <p:nvSpPr>
          <p:cNvPr id="5" name="TextBox 4">
            <a:extLst>
              <a:ext uri="{FF2B5EF4-FFF2-40B4-BE49-F238E27FC236}">
                <a16:creationId xmlns:a16="http://schemas.microsoft.com/office/drawing/2014/main" id="{2AD65F84-DA2E-49DB-AE4E-82DDF4AF7B01}"/>
              </a:ext>
            </a:extLst>
          </p:cNvPr>
          <p:cNvSpPr txBox="1"/>
          <p:nvPr/>
        </p:nvSpPr>
        <p:spPr>
          <a:xfrm>
            <a:off x="526834" y="704140"/>
            <a:ext cx="6995604" cy="923330"/>
          </a:xfrm>
          <a:prstGeom prst="rect">
            <a:avLst/>
          </a:prstGeom>
          <a:noFill/>
        </p:spPr>
        <p:txBody>
          <a:bodyPr wrap="square" rtlCol="0">
            <a:spAutoFit/>
          </a:bodyPr>
          <a:lstStyle/>
          <a:p>
            <a:r>
              <a:rPr lang="en-GB" sz="5400" dirty="0"/>
              <a:t>Definitions</a:t>
            </a:r>
            <a:r>
              <a:rPr lang="en-GB" dirty="0"/>
              <a:t> </a:t>
            </a:r>
          </a:p>
        </p:txBody>
      </p:sp>
      <p:pic>
        <p:nvPicPr>
          <p:cNvPr id="7" name="Picture 6" descr="A person talking on a cell phone&#10;&#10;Description automatically generated">
            <a:extLst>
              <a:ext uri="{FF2B5EF4-FFF2-40B4-BE49-F238E27FC236}">
                <a16:creationId xmlns:a16="http://schemas.microsoft.com/office/drawing/2014/main" id="{CE2D753D-5CD3-434F-8BA3-B6F5A1CB59B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22438" y="3839285"/>
            <a:ext cx="3429000" cy="2314575"/>
          </a:xfrm>
          <a:prstGeom prst="rect">
            <a:avLst/>
          </a:prstGeom>
        </p:spPr>
      </p:pic>
    </p:spTree>
    <p:extLst>
      <p:ext uri="{BB962C8B-B14F-4D97-AF65-F5344CB8AC3E}">
        <p14:creationId xmlns:p14="http://schemas.microsoft.com/office/powerpoint/2010/main" val="132804689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Isosceles Triangle 16">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rotWithShape="1">
          <a:blip r:embed="rId3"/>
          <a:srcRect r="2616" b="-1"/>
          <a:stretch/>
        </p:blipFill>
        <p:spPr>
          <a:xfrm>
            <a:off x="643467" y="643467"/>
            <a:ext cx="10905066" cy="5571065"/>
          </a:xfrm>
          <a:prstGeom prst="rect">
            <a:avLst/>
          </a:prstGeom>
          <a:ln>
            <a:noFill/>
          </a:ln>
        </p:spPr>
      </p:pic>
      <p:sp>
        <p:nvSpPr>
          <p:cNvPr id="19" name="Isosceles Triangle 18">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3585260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2" descr="Text&#10;&#10;Description automatically generated">
            <a:extLst>
              <a:ext uri="{FF2B5EF4-FFF2-40B4-BE49-F238E27FC236}">
                <a16:creationId xmlns:a16="http://schemas.microsoft.com/office/drawing/2014/main" id="{02DA5206-1D7D-1DDA-6930-3DC86AED6BD1}"/>
              </a:ext>
            </a:extLst>
          </p:cNvPr>
          <p:cNvPicPr>
            <a:picLocks noChangeAspect="1"/>
          </p:cNvPicPr>
          <p:nvPr/>
        </p:nvPicPr>
        <p:blipFill>
          <a:blip r:embed="rId3"/>
          <a:stretch>
            <a:fillRect/>
          </a:stretch>
        </p:blipFill>
        <p:spPr>
          <a:xfrm>
            <a:off x="643467" y="729996"/>
            <a:ext cx="10905066" cy="5398006"/>
          </a:xfrm>
          <a:prstGeom prst="rect">
            <a:avLst/>
          </a:prstGeom>
        </p:spPr>
      </p:pic>
    </p:spTree>
    <p:extLst>
      <p:ext uri="{BB962C8B-B14F-4D97-AF65-F5344CB8AC3E}">
        <p14:creationId xmlns:p14="http://schemas.microsoft.com/office/powerpoint/2010/main" val="46902366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9BF38A-AF62-B2C0-B7A4-BD0247C63DF6}"/>
              </a:ext>
            </a:extLst>
          </p:cNvPr>
          <p:cNvSpPr>
            <a:spLocks noGrp="1"/>
          </p:cNvSpPr>
          <p:nvPr>
            <p:ph type="title"/>
          </p:nvPr>
        </p:nvSpPr>
        <p:spPr/>
        <p:txBody>
          <a:bodyPr/>
          <a:lstStyle/>
          <a:p>
            <a:r>
              <a:rPr lang="en-US" b="1">
                <a:latin typeface="Calibri"/>
                <a:cs typeface="Calibri"/>
              </a:rPr>
              <a:t>Hans Von </a:t>
            </a:r>
            <a:r>
              <a:rPr lang="en-US" b="1" err="1">
                <a:latin typeface="Calibri"/>
                <a:cs typeface="Calibri"/>
              </a:rPr>
              <a:t>Hentig</a:t>
            </a:r>
            <a:r>
              <a:rPr lang="en-US" b="1">
                <a:latin typeface="Calibri"/>
                <a:cs typeface="Calibri"/>
              </a:rPr>
              <a:t> Theory 1948</a:t>
            </a:r>
            <a:endParaRPr lang="en-US"/>
          </a:p>
        </p:txBody>
      </p:sp>
      <p:sp>
        <p:nvSpPr>
          <p:cNvPr id="6" name="Content Placeholder 5">
            <a:extLst>
              <a:ext uri="{FF2B5EF4-FFF2-40B4-BE49-F238E27FC236}">
                <a16:creationId xmlns:a16="http://schemas.microsoft.com/office/drawing/2014/main" id="{28DBDF2D-2C8F-6EA7-EFE5-83B08DE7CB67}"/>
              </a:ext>
            </a:extLst>
          </p:cNvPr>
          <p:cNvSpPr>
            <a:spLocks noGrp="1"/>
          </p:cNvSpPr>
          <p:nvPr>
            <p:ph idx="1"/>
          </p:nvPr>
        </p:nvSpPr>
        <p:spPr>
          <a:xfrm>
            <a:off x="979311" y="1797403"/>
            <a:ext cx="10515600" cy="4690004"/>
          </a:xfrm>
        </p:spPr>
        <p:txBody>
          <a:bodyPr vert="horz" lIns="91440" tIns="45720" rIns="91440" bIns="45720" rtlCol="0" anchor="t">
            <a:normAutofit/>
          </a:bodyPr>
          <a:lstStyle/>
          <a:p>
            <a:r>
              <a:rPr lang="en-GB">
                <a:ea typeface="+mn-lt"/>
                <a:cs typeface="+mn-lt"/>
              </a:rPr>
              <a:t>victims were passive actors.</a:t>
            </a:r>
            <a:endParaRPr lang="en-GB">
              <a:cs typeface="Calibri" panose="020F0502020204030204"/>
            </a:endParaRPr>
          </a:p>
          <a:p>
            <a:r>
              <a:rPr lang="en-GB">
                <a:ea typeface="+mn-lt"/>
                <a:cs typeface="+mn-lt"/>
              </a:rPr>
              <a:t>“. . . Clear distinction between the one who does and the one who suffers”</a:t>
            </a:r>
            <a:endParaRPr lang="en-GB">
              <a:cs typeface="Calibri"/>
            </a:endParaRPr>
          </a:p>
          <a:p>
            <a:r>
              <a:rPr lang="en-GB">
                <a:ea typeface="+mn-lt"/>
                <a:cs typeface="+mn-lt"/>
              </a:rPr>
              <a:t>Considered victims that co-operates, conspires or provokes being a victim.</a:t>
            </a:r>
            <a:endParaRPr lang="en-GB">
              <a:cs typeface="Calibri"/>
            </a:endParaRPr>
          </a:p>
          <a:p>
            <a:r>
              <a:rPr lang="en-GB">
                <a:ea typeface="+mn-lt"/>
                <a:cs typeface="+mn-lt"/>
              </a:rPr>
              <a:t>Certain individuals were ‘victim prone’  – 13 predispositions that provokes victimisation</a:t>
            </a:r>
          </a:p>
          <a:p>
            <a:r>
              <a:rPr lang="en-GB">
                <a:cs typeface="Calibri"/>
              </a:rPr>
              <a:t>Others - </a:t>
            </a:r>
            <a:r>
              <a:rPr lang="en-US" b="1">
                <a:cs typeface="Calibri"/>
              </a:rPr>
              <a:t>Mendelsohn </a:t>
            </a:r>
            <a:r>
              <a:rPr lang="en-US">
                <a:cs typeface="Calibri"/>
              </a:rPr>
              <a:t>stated victims guilt contributes to the crime</a:t>
            </a:r>
            <a:endParaRPr lang="en-GB">
              <a:ea typeface="+mn-lt"/>
              <a:cs typeface="+mn-lt"/>
            </a:endParaRPr>
          </a:p>
          <a:p>
            <a:endParaRPr lang="en-GB">
              <a:cs typeface="Calibri"/>
            </a:endParaRPr>
          </a:p>
          <a:p>
            <a:endParaRPr lang="en-GB">
              <a:cs typeface="Calibri"/>
            </a:endParaRPr>
          </a:p>
          <a:p>
            <a:endParaRPr lang="en-GB">
              <a:cs typeface="Calibri"/>
            </a:endParaRPr>
          </a:p>
        </p:txBody>
      </p:sp>
    </p:spTree>
    <p:extLst>
      <p:ext uri="{BB962C8B-B14F-4D97-AF65-F5344CB8AC3E}">
        <p14:creationId xmlns:p14="http://schemas.microsoft.com/office/powerpoint/2010/main" val="216612806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3BE1035-8A44-4432-8E68-8F036095F9B2}"/>
              </a:ext>
            </a:extLst>
          </p:cNvPr>
          <p:cNvSpPr txBox="1"/>
          <p:nvPr/>
        </p:nvSpPr>
        <p:spPr>
          <a:xfrm>
            <a:off x="95250" y="342901"/>
            <a:ext cx="6403849" cy="4172628"/>
          </a:xfrm>
          <a:prstGeom prst="rect">
            <a:avLst/>
          </a:prstGeom>
        </p:spPr>
        <p:txBody>
          <a:bodyPr vert="horz" lIns="91440" tIns="45720" rIns="91440" bIns="45720" rtlCol="0" anchor="ctr">
            <a:noAutofit/>
          </a:bodyPr>
          <a:lstStyle/>
          <a:p>
            <a:pPr>
              <a:lnSpc>
                <a:spcPct val="90000"/>
              </a:lnSpc>
              <a:spcBef>
                <a:spcPct val="0"/>
              </a:spcBef>
              <a:spcAft>
                <a:spcPts val="600"/>
              </a:spcAft>
            </a:pPr>
            <a:endParaRPr lang="en-US" sz="4400" b="1" dirty="0">
              <a:latin typeface="+mj-lt"/>
              <a:ea typeface="+mj-ea"/>
              <a:cs typeface="+mj-cs"/>
            </a:endParaRPr>
          </a:p>
          <a:p>
            <a:pPr>
              <a:lnSpc>
                <a:spcPct val="90000"/>
              </a:lnSpc>
              <a:spcBef>
                <a:spcPct val="0"/>
              </a:spcBef>
              <a:spcAft>
                <a:spcPts val="600"/>
              </a:spcAft>
            </a:pPr>
            <a:r>
              <a:rPr lang="en-US" sz="2400" b="1" dirty="0">
                <a:latin typeface="+mj-lt"/>
                <a:ea typeface="+mj-ea"/>
                <a:cs typeface="+mj-cs"/>
              </a:rPr>
              <a:t>Nils Christie (1986) </a:t>
            </a:r>
            <a:r>
              <a:rPr lang="en-US" sz="2400" b="1" dirty="0">
                <a:solidFill>
                  <a:srgbClr val="FFFFFF"/>
                </a:solidFill>
                <a:latin typeface="Calibri Light"/>
                <a:ea typeface="+mn-lt"/>
                <a:cs typeface="Calibri Light"/>
              </a:rPr>
              <a:t>conception of an "ideal victim".</a:t>
            </a:r>
            <a:endParaRPr lang="en-US" sz="2400" b="1">
              <a:solidFill>
                <a:schemeClr val="bg1"/>
              </a:solidFill>
              <a:latin typeface="Calibri Light" panose="020F0302020204030204"/>
              <a:ea typeface="+mn-lt"/>
              <a:cs typeface="Calibri Light"/>
            </a:endParaRPr>
          </a:p>
          <a:p>
            <a:pPr>
              <a:lnSpc>
                <a:spcPct val="90000"/>
              </a:lnSpc>
              <a:spcBef>
                <a:spcPct val="0"/>
              </a:spcBef>
              <a:spcAft>
                <a:spcPts val="600"/>
              </a:spcAft>
            </a:pPr>
            <a:r>
              <a:rPr lang="en-US" sz="2400" dirty="0">
                <a:ea typeface="+mn-lt"/>
                <a:cs typeface="+mn-lt"/>
              </a:rPr>
              <a:t>Little Red Riding Hood fairy tale victim: a young, innocent female out doing good deeds who is attacked by an unknown stranger’ </a:t>
            </a:r>
            <a:endParaRPr lang="en-US" dirty="0">
              <a:ea typeface="+mj-ea"/>
            </a:endParaRPr>
          </a:p>
          <a:p>
            <a:pPr>
              <a:lnSpc>
                <a:spcPct val="90000"/>
              </a:lnSpc>
              <a:spcBef>
                <a:spcPct val="0"/>
              </a:spcBef>
              <a:spcAft>
                <a:spcPts val="600"/>
              </a:spcAft>
            </a:pPr>
            <a:endParaRPr lang="en-US" sz="4400" b="1">
              <a:solidFill>
                <a:schemeClr val="bg1"/>
              </a:solidFill>
              <a:latin typeface="+mj-lt"/>
              <a:ea typeface="+mj-ea"/>
              <a:cs typeface="Calibri Light"/>
            </a:endParaRPr>
          </a:p>
        </p:txBody>
      </p:sp>
      <p:sp>
        <p:nvSpPr>
          <p:cNvPr id="2" name="TextBox 1">
            <a:extLst>
              <a:ext uri="{FF2B5EF4-FFF2-40B4-BE49-F238E27FC236}">
                <a16:creationId xmlns:a16="http://schemas.microsoft.com/office/drawing/2014/main" id="{637B8861-B9E2-45D1-8ECF-CDA99ADD51F1}"/>
              </a:ext>
            </a:extLst>
          </p:cNvPr>
          <p:cNvSpPr txBox="1"/>
          <p:nvPr/>
        </p:nvSpPr>
        <p:spPr>
          <a:xfrm>
            <a:off x="339661" y="3632600"/>
            <a:ext cx="5915025" cy="1021041"/>
          </a:xfrm>
          <a:prstGeom prst="rect">
            <a:avLst/>
          </a:prstGeom>
        </p:spPr>
        <p:txBody>
          <a:bodyPr vert="horz" lIns="91440" tIns="45720" rIns="91440" bIns="45720" rtlCol="0" anchor="t">
            <a:noAutofit/>
          </a:bodyPr>
          <a:lstStyle/>
          <a:p>
            <a:r>
              <a:rPr lang="en-US" sz="2800" b="1" dirty="0">
                <a:latin typeface="Calibri Light"/>
                <a:ea typeface="+mn-lt"/>
                <a:cs typeface="Calibri Light"/>
              </a:rPr>
              <a:t>Is it merely a fantasy? </a:t>
            </a:r>
            <a:endParaRPr lang="en-GB" sz="2800" dirty="0">
              <a:ea typeface="+mn-lt"/>
              <a:cs typeface="+mn-lt"/>
            </a:endParaRPr>
          </a:p>
          <a:p>
            <a:endParaRPr lang="en-US" sz="2800">
              <a:cs typeface="Calibri"/>
            </a:endParaRPr>
          </a:p>
        </p:txBody>
      </p:sp>
      <p:sp>
        <p:nvSpPr>
          <p:cNvPr id="19" name="Freeform: Shape 1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FFDE8360-9107-4975-9F47-EB055BCF12AB}"/>
              </a:ext>
            </a:extLst>
          </p:cNvPr>
          <p:cNvPicPr>
            <a:picLocks noChangeAspect="1"/>
          </p:cNvPicPr>
          <p:nvPr/>
        </p:nvPicPr>
        <p:blipFill rotWithShape="1">
          <a:blip r:embed="rId3">
            <a:extLst>
              <a:ext uri="{28A0092B-C50C-407E-A947-70E740481C1C}">
                <a14:useLocalDpi xmlns:a14="http://schemas.microsoft.com/office/drawing/2010/main" val="0"/>
              </a:ext>
            </a:extLst>
          </a:blip>
          <a:srcRect t="6050" r="1" b="21469"/>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
        <p:nvSpPr>
          <p:cNvPr id="6" name="TextBox 5">
            <a:extLst>
              <a:ext uri="{FF2B5EF4-FFF2-40B4-BE49-F238E27FC236}">
                <a16:creationId xmlns:a16="http://schemas.microsoft.com/office/drawing/2014/main" id="{3C1731B7-3055-4697-AF01-70D458F4E98C}"/>
              </a:ext>
            </a:extLst>
          </p:cNvPr>
          <p:cNvSpPr txBox="1"/>
          <p:nvPr/>
        </p:nvSpPr>
        <p:spPr>
          <a:xfrm>
            <a:off x="266681" y="5654938"/>
            <a:ext cx="9204389" cy="523220"/>
          </a:xfrm>
          <a:prstGeom prst="rect">
            <a:avLst/>
          </a:prstGeom>
          <a:noFill/>
        </p:spPr>
        <p:txBody>
          <a:bodyPr wrap="square" lIns="91440" tIns="45720" rIns="91440" bIns="45720" rtlCol="0" anchor="t">
            <a:spAutoFit/>
          </a:bodyPr>
          <a:lstStyle/>
          <a:p>
            <a:r>
              <a:rPr lang="en-GB" sz="2800" dirty="0"/>
              <a:t>‘</a:t>
            </a:r>
            <a:endParaRPr lang="en-GB" sz="2800" dirty="0">
              <a:cs typeface="Calibri"/>
            </a:endParaRPr>
          </a:p>
        </p:txBody>
      </p:sp>
    </p:spTree>
    <p:extLst>
      <p:ext uri="{BB962C8B-B14F-4D97-AF65-F5344CB8AC3E}">
        <p14:creationId xmlns:p14="http://schemas.microsoft.com/office/powerpoint/2010/main" val="248772909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83564" y="348865"/>
            <a:ext cx="9718111" cy="1576446"/>
          </a:xfrm>
        </p:spPr>
        <p:txBody>
          <a:bodyPr anchor="ctr">
            <a:normAutofit/>
          </a:bodyPr>
          <a:lstStyle/>
          <a:p>
            <a:r>
              <a:rPr lang="en-GB" sz="4000">
                <a:solidFill>
                  <a:srgbClr val="FFFFFF"/>
                </a:solidFill>
              </a:rPr>
              <a:t>Victims History</a:t>
            </a:r>
            <a:endParaRPr lang="en-GB" sz="4000">
              <a:solidFill>
                <a:srgbClr val="FFFFFF"/>
              </a:solidFill>
              <a:cs typeface="Calibri Light"/>
            </a:endParaRPr>
          </a:p>
        </p:txBody>
      </p:sp>
      <p:graphicFrame>
        <p:nvGraphicFramePr>
          <p:cNvPr id="6" name="Content Placeholder 2">
            <a:extLst>
              <a:ext uri="{FF2B5EF4-FFF2-40B4-BE49-F238E27FC236}">
                <a16:creationId xmlns:a16="http://schemas.microsoft.com/office/drawing/2014/main" id="{AE386823-93C2-263D-9750-0316A118CFEC}"/>
              </a:ext>
            </a:extLst>
          </p:cNvPr>
          <p:cNvGraphicFramePr>
            <a:graphicFrameLocks noGrp="1"/>
          </p:cNvGraphicFramePr>
          <p:nvPr>
            <p:ph idx="1"/>
            <p:extLst>
              <p:ext uri="{D42A27DB-BD31-4B8C-83A1-F6EECF244321}">
                <p14:modId xmlns:p14="http://schemas.microsoft.com/office/powerpoint/2010/main" val="1892899823"/>
              </p:ext>
            </p:extLst>
          </p:nvPr>
        </p:nvGraphicFramePr>
        <p:xfrm>
          <a:off x="632085" y="2170031"/>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6078893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D68B26-9A86-BF27-B1AF-15FBD43EB6D1}"/>
              </a:ext>
            </a:extLst>
          </p:cNvPr>
          <p:cNvSpPr>
            <a:spLocks noGrp="1"/>
          </p:cNvSpPr>
          <p:nvPr>
            <p:ph type="title"/>
          </p:nvPr>
        </p:nvSpPr>
        <p:spPr>
          <a:xfrm>
            <a:off x="838199" y="291090"/>
            <a:ext cx="10515599" cy="932688"/>
          </a:xfrm>
        </p:spPr>
        <p:txBody>
          <a:bodyPr vert="horz" lIns="91440" tIns="45720" rIns="91440" bIns="45720" rtlCol="0" anchor="b">
            <a:normAutofit/>
          </a:bodyPr>
          <a:lstStyle/>
          <a:p>
            <a:r>
              <a:rPr lang="en-US" sz="5400"/>
              <a:t>Victim's</a:t>
            </a:r>
            <a:r>
              <a:rPr lang="en-US" sz="5400" kern="1200">
                <a:latin typeface="+mj-lt"/>
                <a:ea typeface="+mj-ea"/>
                <a:cs typeface="+mj-cs"/>
              </a:rPr>
              <a:t> movement</a:t>
            </a:r>
          </a:p>
        </p:txBody>
      </p:sp>
      <p:sp>
        <p:nvSpPr>
          <p:cNvPr id="9" name="Rectangle 8">
            <a:extLst>
              <a:ext uri="{FF2B5EF4-FFF2-40B4-BE49-F238E27FC236}">
                <a16:creationId xmlns:a16="http://schemas.microsoft.com/office/drawing/2014/main" id="{F170E346-B98B-43A6-A4DA-D36FF6328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032938" y="-6032938"/>
            <a:ext cx="126124" cy="12192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Text&#10;&#10;Description automatically generated">
            <a:extLst>
              <a:ext uri="{FF2B5EF4-FFF2-40B4-BE49-F238E27FC236}">
                <a16:creationId xmlns:a16="http://schemas.microsoft.com/office/drawing/2014/main" id="{066F09CB-E62A-58F9-2C57-FD643770EF67}"/>
              </a:ext>
            </a:extLst>
          </p:cNvPr>
          <p:cNvPicPr>
            <a:picLocks noGrp="1" noChangeAspect="1"/>
          </p:cNvPicPr>
          <p:nvPr>
            <p:ph idx="1"/>
          </p:nvPr>
        </p:nvPicPr>
        <p:blipFill>
          <a:blip r:embed="rId2"/>
          <a:stretch>
            <a:fillRect/>
          </a:stretch>
        </p:blipFill>
        <p:spPr>
          <a:xfrm>
            <a:off x="1134272" y="1863801"/>
            <a:ext cx="9923455" cy="4440746"/>
          </a:xfrm>
          <a:prstGeom prst="rect">
            <a:avLst/>
          </a:prstGeom>
        </p:spPr>
      </p:pic>
    </p:spTree>
    <p:extLst>
      <p:ext uri="{BB962C8B-B14F-4D97-AF65-F5344CB8AC3E}">
        <p14:creationId xmlns:p14="http://schemas.microsoft.com/office/powerpoint/2010/main" val="150898751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6D2603-A684-501B-9D84-93D0F57C56EE}"/>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Today's Victims</a:t>
            </a:r>
          </a:p>
        </p:txBody>
      </p:sp>
      <p:pic>
        <p:nvPicPr>
          <p:cNvPr id="4" name="Picture 4">
            <a:extLst>
              <a:ext uri="{FF2B5EF4-FFF2-40B4-BE49-F238E27FC236}">
                <a16:creationId xmlns:a16="http://schemas.microsoft.com/office/drawing/2014/main" id="{32298CBA-9284-BA96-DD49-B6BBFA2CAADE}"/>
              </a:ext>
            </a:extLst>
          </p:cNvPr>
          <p:cNvPicPr>
            <a:picLocks noGrp="1" noChangeAspect="1"/>
          </p:cNvPicPr>
          <p:nvPr>
            <p:ph idx="1"/>
          </p:nvPr>
        </p:nvPicPr>
        <p:blipFill>
          <a:blip r:embed="rId2"/>
          <a:stretch>
            <a:fillRect/>
          </a:stretch>
        </p:blipFill>
        <p:spPr>
          <a:xfrm>
            <a:off x="1213556" y="1675227"/>
            <a:ext cx="9764888" cy="4394199"/>
          </a:xfrm>
          <a:prstGeom prst="rect">
            <a:avLst/>
          </a:prstGeom>
        </p:spPr>
      </p:pic>
    </p:spTree>
    <p:extLst>
      <p:ext uri="{BB962C8B-B14F-4D97-AF65-F5344CB8AC3E}">
        <p14:creationId xmlns:p14="http://schemas.microsoft.com/office/powerpoint/2010/main" val="368677336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lowchart: Document 8">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171162"/>
            <a:ext cx="2840182" cy="2371148"/>
          </a:xfrm>
        </p:spPr>
        <p:txBody>
          <a:bodyPr vert="horz" lIns="91440" tIns="45720" rIns="91440" bIns="45720" rtlCol="0" anchor="ctr">
            <a:normAutofit/>
          </a:bodyPr>
          <a:lstStyle/>
          <a:p>
            <a:br>
              <a:rPr lang="en-US" sz="3200" b="1" kern="1200" dirty="0"/>
            </a:br>
            <a:r>
              <a:rPr lang="en-GB" sz="3200" b="1" kern="1200" dirty="0">
                <a:solidFill>
                  <a:srgbClr val="FFFFFF"/>
                </a:solidFill>
                <a:latin typeface="+mj-lt"/>
                <a:ea typeface="+mj-ea"/>
                <a:cs typeface="+mj-cs"/>
              </a:rPr>
              <a:t>Victim, Witness and Defence Accounts</a:t>
            </a:r>
            <a:r>
              <a:rPr lang="en-GB" sz="3200" b="1" dirty="0">
                <a:solidFill>
                  <a:srgbClr val="FFFFFF"/>
                </a:solidFill>
              </a:rPr>
              <a:t> / Evidence</a:t>
            </a:r>
            <a:endParaRPr lang="en-GB" sz="3200" kern="1200" dirty="0">
              <a:solidFill>
                <a:srgbClr val="FFFFFF"/>
              </a:solidFill>
              <a:latin typeface="+mj-lt"/>
              <a:cs typeface="Calibri Light"/>
            </a:endParaRPr>
          </a:p>
          <a:p>
            <a:endParaRPr lang="en-GB" sz="3200" kern="1200">
              <a:solidFill>
                <a:srgbClr val="FFFFFF"/>
              </a:solidFill>
              <a:latin typeface="+mj-lt"/>
              <a:cs typeface="Calibri Light"/>
            </a:endParaRPr>
          </a:p>
        </p:txBody>
      </p:sp>
      <p:pic>
        <p:nvPicPr>
          <p:cNvPr id="4" name="Picture 4" descr="Diagram&#10;&#10;Description automatically generated">
            <a:extLst>
              <a:ext uri="{FF2B5EF4-FFF2-40B4-BE49-F238E27FC236}">
                <a16:creationId xmlns:a16="http://schemas.microsoft.com/office/drawing/2014/main" id="{1B44D29E-614C-A2FA-F0A9-5A5D5AB20969}"/>
              </a:ext>
            </a:extLst>
          </p:cNvPr>
          <p:cNvPicPr>
            <a:picLocks noGrp="1" noChangeAspect="1"/>
          </p:cNvPicPr>
          <p:nvPr>
            <p:ph idx="1"/>
          </p:nvPr>
        </p:nvPicPr>
        <p:blipFill>
          <a:blip r:embed="rId3"/>
          <a:stretch>
            <a:fillRect/>
          </a:stretch>
        </p:blipFill>
        <p:spPr>
          <a:xfrm>
            <a:off x="4285500" y="640080"/>
            <a:ext cx="7192403" cy="5578816"/>
          </a:xfrm>
          <a:prstGeom prst="rect">
            <a:avLst/>
          </a:prstGeom>
        </p:spPr>
      </p:pic>
    </p:spTree>
    <p:extLst>
      <p:ext uri="{BB962C8B-B14F-4D97-AF65-F5344CB8AC3E}">
        <p14:creationId xmlns:p14="http://schemas.microsoft.com/office/powerpoint/2010/main" val="400955452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0735EB18-CD92-CA40-91D5-F590F903E215}"/>
              </a:ext>
            </a:extLst>
          </p:cNvPr>
          <p:cNvSpPr>
            <a:spLocks noGrp="1"/>
          </p:cNvSpPr>
          <p:nvPr>
            <p:ph type="title"/>
          </p:nvPr>
        </p:nvSpPr>
        <p:spPr>
          <a:xfrm>
            <a:off x="958506" y="800392"/>
            <a:ext cx="10264697" cy="1212102"/>
          </a:xfrm>
        </p:spPr>
        <p:txBody>
          <a:bodyPr>
            <a:normAutofit/>
          </a:bodyPr>
          <a:lstStyle/>
          <a:p>
            <a:br>
              <a:rPr lang="en-US" sz="2800">
                <a:solidFill>
                  <a:srgbClr val="FFFFFF"/>
                </a:solidFill>
                <a:ea typeface="+mj-lt"/>
                <a:cs typeface="+mj-lt"/>
              </a:rPr>
            </a:br>
            <a:r>
              <a:rPr lang="en-US" sz="2800">
                <a:solidFill>
                  <a:srgbClr val="FFFFFF"/>
                </a:solidFill>
                <a:ea typeface="+mj-lt"/>
                <a:cs typeface="+mj-lt"/>
              </a:rPr>
              <a:t>The Importance of Victims &amp; Witnesses in the Criminal Justice System</a:t>
            </a:r>
          </a:p>
          <a:p>
            <a:endParaRPr lang="en-US" sz="2800">
              <a:solidFill>
                <a:srgbClr val="FFFFFF"/>
              </a:solidFill>
              <a:cs typeface="Calibri Light"/>
            </a:endParaRPr>
          </a:p>
        </p:txBody>
      </p:sp>
      <p:sp>
        <p:nvSpPr>
          <p:cNvPr id="3" name="Content Placeholder 2">
            <a:extLst>
              <a:ext uri="{FF2B5EF4-FFF2-40B4-BE49-F238E27FC236}">
                <a16:creationId xmlns:a16="http://schemas.microsoft.com/office/drawing/2014/main" id="{A7F3278F-87F1-E902-7B90-F6573C251ACB}"/>
              </a:ext>
            </a:extLst>
          </p:cNvPr>
          <p:cNvSpPr>
            <a:spLocks noGrp="1"/>
          </p:cNvSpPr>
          <p:nvPr>
            <p:ph idx="1"/>
          </p:nvPr>
        </p:nvSpPr>
        <p:spPr>
          <a:xfrm>
            <a:off x="1367624" y="2490436"/>
            <a:ext cx="9708995" cy="3567173"/>
          </a:xfrm>
        </p:spPr>
        <p:txBody>
          <a:bodyPr vert="horz" lIns="91440" tIns="45720" rIns="91440" bIns="45720" rtlCol="0" anchor="ctr">
            <a:normAutofit/>
          </a:bodyPr>
          <a:lstStyle/>
          <a:p>
            <a:r>
              <a:rPr lang="en-US" sz="2400">
                <a:ea typeface="+mn-lt"/>
                <a:cs typeface="+mn-lt"/>
              </a:rPr>
              <a:t>Allows the criminal justice system to succeed</a:t>
            </a:r>
            <a:endParaRPr lang="en-US" sz="2400">
              <a:cs typeface="Calibri" panose="020F0502020204030204"/>
            </a:endParaRPr>
          </a:p>
          <a:p>
            <a:r>
              <a:rPr lang="en-US" sz="2400">
                <a:ea typeface="+mn-lt"/>
                <a:cs typeface="+mn-lt"/>
              </a:rPr>
              <a:t>Narrows the justice gap</a:t>
            </a:r>
            <a:endParaRPr lang="en-US" sz="2400"/>
          </a:p>
          <a:p>
            <a:r>
              <a:rPr lang="en-US" sz="2400">
                <a:ea typeface="+mn-lt"/>
                <a:cs typeface="+mn-lt"/>
              </a:rPr>
              <a:t>Helps avoid ineffective trials</a:t>
            </a:r>
            <a:endParaRPr lang="en-US" sz="2400"/>
          </a:p>
          <a:p>
            <a:r>
              <a:rPr lang="en-US" sz="2400">
                <a:ea typeface="+mn-lt"/>
                <a:cs typeface="+mn-lt"/>
              </a:rPr>
              <a:t>Government initiated changes</a:t>
            </a:r>
            <a:endParaRPr lang="en-US" sz="2400"/>
          </a:p>
          <a:p>
            <a:endParaRPr lang="en-US" sz="2400">
              <a:cs typeface="Calibri"/>
            </a:endParaRPr>
          </a:p>
        </p:txBody>
      </p:sp>
    </p:spTree>
    <p:extLst>
      <p:ext uri="{BB962C8B-B14F-4D97-AF65-F5344CB8AC3E}">
        <p14:creationId xmlns:p14="http://schemas.microsoft.com/office/powerpoint/2010/main" val="287533270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6E9D20-2773-414B-3968-41F2D287784D}"/>
              </a:ext>
            </a:extLst>
          </p:cNvPr>
          <p:cNvSpPr>
            <a:spLocks noGrp="1"/>
          </p:cNvSpPr>
          <p:nvPr>
            <p:ph type="title"/>
          </p:nvPr>
        </p:nvSpPr>
        <p:spPr>
          <a:xfrm>
            <a:off x="686834" y="1153572"/>
            <a:ext cx="3200400" cy="4461163"/>
          </a:xfrm>
        </p:spPr>
        <p:txBody>
          <a:bodyPr>
            <a:normAutofit/>
          </a:bodyPr>
          <a:lstStyle/>
          <a:p>
            <a:r>
              <a:rPr lang="en-US" b="1">
                <a:solidFill>
                  <a:srgbClr val="FFFFFF"/>
                </a:solidFill>
                <a:cs typeface="Calibri Light"/>
              </a:rPr>
              <a:t>Victims = </a:t>
            </a:r>
            <a:r>
              <a:rPr lang="en-US" b="1">
                <a:solidFill>
                  <a:srgbClr val="FFFFFF"/>
                </a:solidFill>
                <a:ea typeface="+mj-lt"/>
                <a:cs typeface="+mj-lt"/>
              </a:rPr>
              <a:t>Family Liaison Overview</a:t>
            </a:r>
            <a:endParaRPr lang="en-US" b="1">
              <a:solidFill>
                <a:srgbClr val="FFFFFF"/>
              </a:solidFill>
              <a:cs typeface="Calibri Light"/>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3F6860F-8825-EE96-C63A-4AF1F883C5D7}"/>
              </a:ext>
            </a:extLst>
          </p:cNvPr>
          <p:cNvSpPr>
            <a:spLocks noGrp="1"/>
          </p:cNvSpPr>
          <p:nvPr>
            <p:ph idx="1"/>
          </p:nvPr>
        </p:nvSpPr>
        <p:spPr>
          <a:xfrm>
            <a:off x="4447308" y="203156"/>
            <a:ext cx="6906491" cy="5973807"/>
          </a:xfrm>
        </p:spPr>
        <p:txBody>
          <a:bodyPr vert="horz" lIns="91440" tIns="45720" rIns="91440" bIns="45720" rtlCol="0" anchor="ctr">
            <a:normAutofit lnSpcReduction="10000"/>
          </a:bodyPr>
          <a:lstStyle/>
          <a:p>
            <a:endParaRPr lang="en-US">
              <a:ea typeface="+mn-lt"/>
              <a:cs typeface="+mn-lt"/>
            </a:endParaRPr>
          </a:p>
          <a:p>
            <a:r>
              <a:rPr lang="en-US">
                <a:ea typeface="+mn-lt"/>
                <a:cs typeface="+mn-lt"/>
              </a:rPr>
              <a:t>FLOs are specially trained to provide a two-way flow of information between bereaved families and investigation teams. Usually assigned to incidents such as fatal accidents, murders or unexplained deaths, or disasters involving multiple fatalities.</a:t>
            </a:r>
            <a:endParaRPr lang="en-US">
              <a:cs typeface="Calibri"/>
            </a:endParaRPr>
          </a:p>
          <a:p>
            <a:r>
              <a:rPr lang="en-US">
                <a:cs typeface="Calibri"/>
              </a:rPr>
              <a:t>How Family Liaison can provide additional information regarding support to officers in providing victim care</a:t>
            </a:r>
            <a:endParaRPr lang="en-US">
              <a:ea typeface="+mn-lt"/>
              <a:cs typeface="+mn-lt"/>
            </a:endParaRPr>
          </a:p>
          <a:p>
            <a:r>
              <a:rPr lang="en-US">
                <a:cs typeface="Calibri"/>
              </a:rPr>
              <a:t>Reducing the potential for victims to become dependent on police</a:t>
            </a:r>
            <a:endParaRPr lang="en-US">
              <a:ea typeface="+mn-lt"/>
              <a:cs typeface="+mn-lt"/>
            </a:endParaRPr>
          </a:p>
          <a:p>
            <a:r>
              <a:rPr lang="en-US">
                <a:cs typeface="Calibri"/>
              </a:rPr>
              <a:t>Creating an exit strategy</a:t>
            </a:r>
            <a:endParaRPr lang="en-US">
              <a:ea typeface="+mn-lt"/>
              <a:cs typeface="+mn-lt"/>
            </a:endParaRPr>
          </a:p>
          <a:p>
            <a:r>
              <a:rPr lang="en-US">
                <a:cs typeface="Calibri"/>
              </a:rPr>
              <a:t>Managing complaints, sharing good practice &amp; lessons learned</a:t>
            </a:r>
            <a:endParaRPr lang="en-US">
              <a:ea typeface="+mn-lt"/>
              <a:cs typeface="+mn-lt"/>
            </a:endParaRPr>
          </a:p>
          <a:p>
            <a:endParaRPr lang="en-US">
              <a:cs typeface="Calibri"/>
            </a:endParaRPr>
          </a:p>
          <a:p>
            <a:endParaRPr lang="en-US">
              <a:cs typeface="Calibri"/>
            </a:endParaRPr>
          </a:p>
        </p:txBody>
      </p:sp>
    </p:spTree>
    <p:extLst>
      <p:ext uri="{BB962C8B-B14F-4D97-AF65-F5344CB8AC3E}">
        <p14:creationId xmlns:p14="http://schemas.microsoft.com/office/powerpoint/2010/main" val="321779673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153A49-0BDA-40D2-4BC4-5E0A26ADF6D1}"/>
              </a:ext>
            </a:extLst>
          </p:cNvPr>
          <p:cNvSpPr>
            <a:spLocks noGrp="1"/>
          </p:cNvSpPr>
          <p:nvPr>
            <p:ph type="title"/>
          </p:nvPr>
        </p:nvSpPr>
        <p:spPr>
          <a:xfrm>
            <a:off x="635000" y="640823"/>
            <a:ext cx="3418659" cy="5583148"/>
          </a:xfrm>
        </p:spPr>
        <p:txBody>
          <a:bodyPr anchor="ctr">
            <a:normAutofit/>
          </a:bodyPr>
          <a:lstStyle/>
          <a:p>
            <a:r>
              <a:rPr lang="en-US" sz="5400" b="1">
                <a:ea typeface="+mj-lt"/>
                <a:cs typeface="+mj-lt"/>
              </a:rPr>
              <a:t>Impact of Crime and ASB</a:t>
            </a:r>
            <a:endParaRPr lang="en-US" sz="5400"/>
          </a:p>
          <a:p>
            <a:endParaRPr lang="en-US" sz="5400">
              <a:cs typeface="Calibri Light"/>
            </a:endParaRP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2216B63-FB7F-BDA1-4B4B-FFE19C28A463}"/>
              </a:ext>
            </a:extLst>
          </p:cNvPr>
          <p:cNvGraphicFramePr>
            <a:graphicFrameLocks noGrp="1"/>
          </p:cNvGraphicFramePr>
          <p:nvPr>
            <p:ph idx="1"/>
            <p:extLst>
              <p:ext uri="{D42A27DB-BD31-4B8C-83A1-F6EECF244321}">
                <p14:modId xmlns:p14="http://schemas.microsoft.com/office/powerpoint/2010/main" val="130610841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3" name="Graphic 33" descr="Abacus with solid fill">
            <a:extLst>
              <a:ext uri="{FF2B5EF4-FFF2-40B4-BE49-F238E27FC236}">
                <a16:creationId xmlns:a16="http://schemas.microsoft.com/office/drawing/2014/main" id="{4E846B57-3012-9F97-9E7D-058C7FCB5CD5}"/>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886309" y="4467045"/>
            <a:ext cx="914400" cy="914400"/>
          </a:xfrm>
          <a:prstGeom prst="rect">
            <a:avLst/>
          </a:prstGeom>
        </p:spPr>
      </p:pic>
    </p:spTree>
    <p:extLst>
      <p:ext uri="{BB962C8B-B14F-4D97-AF65-F5344CB8AC3E}">
        <p14:creationId xmlns:p14="http://schemas.microsoft.com/office/powerpoint/2010/main" val="41856538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242240D-9770-48AE-AE11-ED330E811E84}"/>
              </a:ext>
            </a:extLst>
          </p:cNvPr>
          <p:cNvSpPr txBox="1"/>
          <p:nvPr/>
        </p:nvSpPr>
        <p:spPr>
          <a:xfrm>
            <a:off x="339848" y="1925252"/>
            <a:ext cx="6238505" cy="4431983"/>
          </a:xfrm>
          <a:prstGeom prst="rect">
            <a:avLst/>
          </a:prstGeom>
          <a:noFill/>
        </p:spPr>
        <p:txBody>
          <a:bodyPr wrap="square" lIns="91440" tIns="45720" rIns="91440" bIns="45720" rtlCol="0" anchor="t">
            <a:spAutoFit/>
          </a:bodyPr>
          <a:lstStyle/>
          <a:p>
            <a:pPr algn="just"/>
            <a:r>
              <a:rPr lang="en-GB" sz="2400" b="1" i="1" dirty="0"/>
              <a:t>‘By definition a victim is someone who has suffered (suffering that in itself can be multi-dimensional and multi-faceted), sometimes willingly, sometimes not, as a result of forces more powerful than themselves. Thus suffering, power relations, and choice are central to how we understand who is, and who is not, given the label victim and, as a consequence, who acquires or does not acquire victim status. Victimhood is therefore highly contested.’</a:t>
            </a:r>
            <a:endParaRPr lang="en-GB" sz="2400" b="1" i="1" dirty="0">
              <a:cs typeface="Calibri"/>
            </a:endParaRPr>
          </a:p>
          <a:p>
            <a:pPr algn="just"/>
            <a:r>
              <a:rPr lang="en-GB" sz="2400" b="1" i="1" dirty="0"/>
              <a:t>McGarry &amp; </a:t>
            </a:r>
            <a:r>
              <a:rPr lang="en-GB" sz="2400" b="1" i="1" dirty="0" err="1"/>
              <a:t>Walklate</a:t>
            </a:r>
            <a:r>
              <a:rPr lang="en-GB" sz="2400" b="1" i="1" dirty="0"/>
              <a:t> 2015:7)</a:t>
            </a:r>
            <a:endParaRPr lang="en-GB" sz="2400" b="1" i="1" dirty="0">
              <a:cs typeface="Calibri"/>
            </a:endParaRPr>
          </a:p>
          <a:p>
            <a:endParaRPr lang="en-GB" dirty="0"/>
          </a:p>
        </p:txBody>
      </p:sp>
      <p:pic>
        <p:nvPicPr>
          <p:cNvPr id="5" name="Picture 4" descr="A dog standing on grass&#10;&#10;Description automatically generated">
            <a:extLst>
              <a:ext uri="{FF2B5EF4-FFF2-40B4-BE49-F238E27FC236}">
                <a16:creationId xmlns:a16="http://schemas.microsoft.com/office/drawing/2014/main" id="{95973B3F-EDDD-4CE4-A3BC-5BEB0365B99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65717" y="504825"/>
            <a:ext cx="4797658" cy="5730536"/>
          </a:xfrm>
          <a:prstGeom prst="rect">
            <a:avLst/>
          </a:prstGeom>
        </p:spPr>
      </p:pic>
      <p:sp>
        <p:nvSpPr>
          <p:cNvPr id="6" name="TextBox 5">
            <a:extLst>
              <a:ext uri="{FF2B5EF4-FFF2-40B4-BE49-F238E27FC236}">
                <a16:creationId xmlns:a16="http://schemas.microsoft.com/office/drawing/2014/main" id="{618FF714-DFA3-4465-940B-DBDB53B75F2E}"/>
              </a:ext>
            </a:extLst>
          </p:cNvPr>
          <p:cNvSpPr txBox="1"/>
          <p:nvPr/>
        </p:nvSpPr>
        <p:spPr>
          <a:xfrm>
            <a:off x="8620217" y="6550223"/>
            <a:ext cx="1748901" cy="307777"/>
          </a:xfrm>
          <a:prstGeom prst="rect">
            <a:avLst/>
          </a:prstGeom>
          <a:noFill/>
        </p:spPr>
        <p:txBody>
          <a:bodyPr wrap="square" rtlCol="0">
            <a:spAutoFit/>
          </a:bodyPr>
          <a:lstStyle/>
          <a:p>
            <a:r>
              <a:rPr lang="en-GB" sz="1400" dirty="0"/>
              <a:t>Image: pinterest.com</a:t>
            </a:r>
          </a:p>
        </p:txBody>
      </p:sp>
    </p:spTree>
    <p:extLst>
      <p:ext uri="{BB962C8B-B14F-4D97-AF65-F5344CB8AC3E}">
        <p14:creationId xmlns:p14="http://schemas.microsoft.com/office/powerpoint/2010/main" val="352825781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685A83">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Rectangle 1">
            <a:extLst>
              <a:ext uri="{FF2B5EF4-FFF2-40B4-BE49-F238E27FC236}">
                <a16:creationId xmlns:a16="http://schemas.microsoft.com/office/drawing/2014/main" id="{FB6BC4AB-85BE-4708-8B6D-49AB6623E9D5}"/>
              </a:ext>
            </a:extLst>
          </p:cNvPr>
          <p:cNvSpPr/>
          <p:nvPr/>
        </p:nvSpPr>
        <p:spPr>
          <a:xfrm>
            <a:off x="524256" y="4767072"/>
            <a:ext cx="6594189" cy="1625210"/>
          </a:xfrm>
          <a:prstGeom prst="rect">
            <a:avLst/>
          </a:prstGeom>
        </p:spPr>
        <p:txBody>
          <a:bodyPr vert="horz" lIns="91440" tIns="45720" rIns="91440" bIns="45720" rtlCol="0" anchor="ctr">
            <a:normAutofit/>
          </a:bodyPr>
          <a:lstStyle/>
          <a:p>
            <a:pPr algn="r">
              <a:lnSpc>
                <a:spcPct val="90000"/>
              </a:lnSpc>
              <a:spcBef>
                <a:spcPct val="0"/>
              </a:spcBef>
              <a:spcAft>
                <a:spcPts val="600"/>
              </a:spcAft>
            </a:pPr>
            <a:r>
              <a:rPr lang="en-US" sz="4400">
                <a:solidFill>
                  <a:srgbClr val="FFFFFF"/>
                </a:solidFill>
                <a:latin typeface="+mj-lt"/>
                <a:ea typeface="+mj-ea"/>
                <a:cs typeface="+mj-cs"/>
              </a:rPr>
              <a:t>How do we measure harms?</a:t>
            </a:r>
          </a:p>
        </p:txBody>
      </p:sp>
      <p:pic>
        <p:nvPicPr>
          <p:cNvPr id="5" name="Picture 4">
            <a:extLst>
              <a:ext uri="{FF2B5EF4-FFF2-40B4-BE49-F238E27FC236}">
                <a16:creationId xmlns:a16="http://schemas.microsoft.com/office/drawing/2014/main" id="{9F32DDE0-A1DB-4282-A1D2-80013E9EBA05}"/>
              </a:ext>
            </a:extLst>
          </p:cNvPr>
          <p:cNvPicPr>
            <a:picLocks noChangeAspect="1"/>
          </p:cNvPicPr>
          <p:nvPr/>
        </p:nvPicPr>
        <p:blipFill rotWithShape="1">
          <a:blip r:embed="rId2">
            <a:extLst>
              <a:ext uri="{28A0092B-C50C-407E-A947-70E740481C1C}">
                <a14:useLocalDpi xmlns:a14="http://schemas.microsoft.com/office/drawing/2010/main" val="0"/>
              </a:ext>
            </a:extLst>
          </a:blip>
          <a:srcRect l="1918" r="1419"/>
          <a:stretch/>
        </p:blipFill>
        <p:spPr>
          <a:xfrm>
            <a:off x="327547" y="321733"/>
            <a:ext cx="7058306" cy="4107392"/>
          </a:xfrm>
          <a:prstGeom prst="rect">
            <a:avLst/>
          </a:prstGeom>
        </p:spPr>
      </p:pic>
      <p:sp>
        <p:nvSpPr>
          <p:cNvPr id="25" name="Rectangle 2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648F9435-23F6-47F7-ABB5-ADFF46E35C1F}"/>
              </a:ext>
            </a:extLst>
          </p:cNvPr>
          <p:cNvSpPr txBox="1"/>
          <p:nvPr/>
        </p:nvSpPr>
        <p:spPr>
          <a:xfrm>
            <a:off x="8029319" y="917725"/>
            <a:ext cx="3424739" cy="4852362"/>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dirty="0">
                <a:solidFill>
                  <a:srgbClr val="FFFFFF"/>
                </a:solidFill>
              </a:rPr>
              <a:t>For example: the impact of a punch? </a:t>
            </a:r>
          </a:p>
          <a:p>
            <a:pPr indent="-228600">
              <a:lnSpc>
                <a:spcPct val="90000"/>
              </a:lnSpc>
              <a:spcAft>
                <a:spcPts val="600"/>
              </a:spcAft>
              <a:buFont typeface="Arial" panose="020B0604020202020204" pitchFamily="34" charset="0"/>
              <a:buChar char="•"/>
            </a:pPr>
            <a:r>
              <a:rPr lang="en-US" sz="2000" dirty="0">
                <a:solidFill>
                  <a:srgbClr val="FFFFFF"/>
                </a:solidFill>
              </a:rPr>
              <a:t>“…can mean totally different things in different circumstances: it can be the punch between two adolescent boys – of absolutely no significance on the level of victimisation. It can be the punch of a policeman on a picket line or the punch of the picket against the police. It can be the drawn-out aggression of a violent man against his wife. It can be the sickening violence of a parent against a small child.” (Young, 1988:174)</a:t>
            </a:r>
          </a:p>
        </p:txBody>
      </p:sp>
    </p:spTree>
    <p:extLst>
      <p:ext uri="{BB962C8B-B14F-4D97-AF65-F5344CB8AC3E}">
        <p14:creationId xmlns:p14="http://schemas.microsoft.com/office/powerpoint/2010/main" val="169366900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4A259C-982D-0204-86A0-0F5AC98F6940}"/>
              </a:ext>
            </a:extLst>
          </p:cNvPr>
          <p:cNvSpPr>
            <a:spLocks noGrp="1"/>
          </p:cNvSpPr>
          <p:nvPr>
            <p:ph type="title"/>
          </p:nvPr>
        </p:nvSpPr>
        <p:spPr>
          <a:xfrm>
            <a:off x="635000" y="640823"/>
            <a:ext cx="3418659" cy="5583148"/>
          </a:xfrm>
        </p:spPr>
        <p:txBody>
          <a:bodyPr anchor="ctr">
            <a:normAutofit/>
          </a:bodyPr>
          <a:lstStyle/>
          <a:p>
            <a:r>
              <a:rPr lang="en-US" sz="5400" b="1">
                <a:ea typeface="+mj-lt"/>
                <a:cs typeface="+mj-lt"/>
              </a:rPr>
              <a:t>Short Term Impact of Crime</a:t>
            </a:r>
            <a:endParaRPr lang="en-US" sz="5400"/>
          </a:p>
          <a:p>
            <a:endParaRPr lang="en-US" sz="5400">
              <a:cs typeface="Calibri Light"/>
            </a:endParaRP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BE9567A-AEEE-1D43-28B7-E9E2397C1479}"/>
              </a:ext>
            </a:extLst>
          </p:cNvPr>
          <p:cNvGraphicFramePr>
            <a:graphicFrameLocks noGrp="1"/>
          </p:cNvGraphicFramePr>
          <p:nvPr>
            <p:ph idx="1"/>
            <p:extLst>
              <p:ext uri="{D42A27DB-BD31-4B8C-83A1-F6EECF244321}">
                <p14:modId xmlns:p14="http://schemas.microsoft.com/office/powerpoint/2010/main" val="204719399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0671551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F5E43D-90D9-EC9B-F127-D728BFB26F5A}"/>
              </a:ext>
            </a:extLst>
          </p:cNvPr>
          <p:cNvSpPr>
            <a:spLocks noGrp="1"/>
          </p:cNvSpPr>
          <p:nvPr>
            <p:ph type="title"/>
          </p:nvPr>
        </p:nvSpPr>
        <p:spPr>
          <a:xfrm>
            <a:off x="635000" y="640823"/>
            <a:ext cx="3418659" cy="5583148"/>
          </a:xfrm>
        </p:spPr>
        <p:txBody>
          <a:bodyPr anchor="ctr">
            <a:normAutofit/>
          </a:bodyPr>
          <a:lstStyle/>
          <a:p>
            <a:r>
              <a:rPr lang="en-US" sz="5400" b="1">
                <a:ea typeface="+mj-lt"/>
                <a:cs typeface="+mj-lt"/>
              </a:rPr>
              <a:t>Longer Term Impact of Crime</a:t>
            </a:r>
            <a:endParaRPr lang="en-US" sz="5400"/>
          </a:p>
          <a:p>
            <a:endParaRPr lang="en-US" sz="5400">
              <a:cs typeface="Calibri Light"/>
            </a:endParaRP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D82C041-F3EB-0B4B-A198-DF97714E13B1}"/>
              </a:ext>
            </a:extLst>
          </p:cNvPr>
          <p:cNvGraphicFramePr>
            <a:graphicFrameLocks noGrp="1"/>
          </p:cNvGraphicFramePr>
          <p:nvPr>
            <p:ph idx="1"/>
            <p:extLst>
              <p:ext uri="{D42A27DB-BD31-4B8C-83A1-F6EECF244321}">
                <p14:modId xmlns:p14="http://schemas.microsoft.com/office/powerpoint/2010/main" val="28209309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8956174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BF4B8A-D167-67A2-5E15-4CA1F8E5C3B5}"/>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Victim Support </a:t>
            </a:r>
          </a:p>
        </p:txBody>
      </p:sp>
      <p:pic>
        <p:nvPicPr>
          <p:cNvPr id="4" name="Picture 4" descr="Graphical user interface, text, application&#10;&#10;Description automatically generated">
            <a:extLst>
              <a:ext uri="{FF2B5EF4-FFF2-40B4-BE49-F238E27FC236}">
                <a16:creationId xmlns:a16="http://schemas.microsoft.com/office/drawing/2014/main" id="{A701D5EE-1510-CE56-0615-382977E1D9EF}"/>
              </a:ext>
            </a:extLst>
          </p:cNvPr>
          <p:cNvPicPr>
            <a:picLocks noGrp="1" noChangeAspect="1"/>
          </p:cNvPicPr>
          <p:nvPr>
            <p:ph idx="1"/>
          </p:nvPr>
        </p:nvPicPr>
        <p:blipFill>
          <a:blip r:embed="rId2"/>
          <a:stretch>
            <a:fillRect/>
          </a:stretch>
        </p:blipFill>
        <p:spPr>
          <a:xfrm>
            <a:off x="643467" y="1991203"/>
            <a:ext cx="10905066" cy="3762246"/>
          </a:xfrm>
          <a:prstGeom prst="rect">
            <a:avLst/>
          </a:prstGeom>
        </p:spPr>
      </p:pic>
    </p:spTree>
    <p:extLst>
      <p:ext uri="{BB962C8B-B14F-4D97-AF65-F5344CB8AC3E}">
        <p14:creationId xmlns:p14="http://schemas.microsoft.com/office/powerpoint/2010/main" val="4724724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9B9F33B-F0CC-4410-85D0-1B957DF435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1" y="365125"/>
            <a:ext cx="5393360" cy="1325563"/>
          </a:xfrm>
        </p:spPr>
        <p:txBody>
          <a:bodyPr>
            <a:normAutofit/>
          </a:bodyPr>
          <a:lstStyle/>
          <a:p>
            <a:r>
              <a:rPr lang="en-GB"/>
              <a:t>What victims want</a:t>
            </a:r>
          </a:p>
        </p:txBody>
      </p:sp>
      <p:sp>
        <p:nvSpPr>
          <p:cNvPr id="12" name="Freeform: Shape 11">
            <a:extLst>
              <a:ext uri="{FF2B5EF4-FFF2-40B4-BE49-F238E27FC236}">
                <a16:creationId xmlns:a16="http://schemas.microsoft.com/office/drawing/2014/main" id="{55CB1B7E-4B0B-4E99-9560-9667270DA7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838200" y="1825625"/>
            <a:ext cx="5393361" cy="4351338"/>
          </a:xfrm>
        </p:spPr>
        <p:txBody>
          <a:bodyPr>
            <a:normAutofit/>
          </a:bodyPr>
          <a:lstStyle/>
          <a:p>
            <a:r>
              <a:rPr lang="en-GB"/>
              <a:t>2017 Grenfell Tower</a:t>
            </a:r>
          </a:p>
          <a:p>
            <a:r>
              <a:rPr lang="en-GB"/>
              <a:t>Terrorist attacks Manchester and London </a:t>
            </a:r>
          </a:p>
          <a:p>
            <a:r>
              <a:rPr lang="en-GB"/>
              <a:t>Both brought focus on how victims are treated within the CJS</a:t>
            </a:r>
          </a:p>
          <a:p>
            <a:r>
              <a:rPr lang="en-GB"/>
              <a:t>Treated fairly, with proper dignity, with clear, timely &amp; accurate information. </a:t>
            </a:r>
          </a:p>
        </p:txBody>
      </p:sp>
      <p:sp>
        <p:nvSpPr>
          <p:cNvPr id="14" name="Oval 13">
            <a:extLst>
              <a:ext uri="{FF2B5EF4-FFF2-40B4-BE49-F238E27FC236}">
                <a16:creationId xmlns:a16="http://schemas.microsoft.com/office/drawing/2014/main" id="{C924DBCE-E731-4B22-8181-A39C1D862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0631" y="2700688"/>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6B63DF31-EBAA-9248-7A74-CCF257A2A910}"/>
              </a:ext>
            </a:extLst>
          </p:cNvPr>
          <p:cNvPicPr>
            <a:picLocks noChangeAspect="1"/>
          </p:cNvPicPr>
          <p:nvPr/>
        </p:nvPicPr>
        <p:blipFill rotWithShape="1">
          <a:blip r:embed="rId2"/>
          <a:srcRect l="31120" r="2333" b="-3"/>
          <a:stretch/>
        </p:blipFill>
        <p:spPr>
          <a:xfrm>
            <a:off x="8219558" y="852372"/>
            <a:ext cx="3096807" cy="3096807"/>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6" name="Freeform: Shape 15">
            <a:extLst>
              <a:ext uri="{FF2B5EF4-FFF2-40B4-BE49-F238E27FC236}">
                <a16:creationId xmlns:a16="http://schemas.microsoft.com/office/drawing/2014/main" id="{196DE3D2-178D-4017-842D-87C88CE92E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23881"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3621FD4-D14D-45D5-9A57-9A2DE5EA5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55865" y="1026771"/>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pic>
        <p:nvPicPr>
          <p:cNvPr id="5" name="Picture 5" descr="Logo&#10;&#10;Description automatically generated">
            <a:extLst>
              <a:ext uri="{FF2B5EF4-FFF2-40B4-BE49-F238E27FC236}">
                <a16:creationId xmlns:a16="http://schemas.microsoft.com/office/drawing/2014/main" id="{FE300277-1BB7-5DC4-AB77-7A8C356763BA}"/>
              </a:ext>
            </a:extLst>
          </p:cNvPr>
          <p:cNvPicPr>
            <a:picLocks noChangeAspect="1"/>
          </p:cNvPicPr>
          <p:nvPr/>
        </p:nvPicPr>
        <p:blipFill rotWithShape="1">
          <a:blip r:embed="rId3"/>
          <a:srcRect t="7811" b="12708"/>
          <a:stretch/>
        </p:blipFill>
        <p:spPr>
          <a:xfrm>
            <a:off x="6723881" y="4685200"/>
            <a:ext cx="2733741" cy="2172801"/>
          </a:xfrm>
          <a:custGeom>
            <a:avLst/>
            <a:gdLst/>
            <a:ahLst/>
            <a:cxnLst/>
            <a:rect l="l" t="t" r="r" b="b"/>
            <a:pathLst>
              <a:path w="2733741" h="2172801">
                <a:moveTo>
                  <a:pt x="1366871" y="0"/>
                </a:moveTo>
                <a:cubicBezTo>
                  <a:pt x="2121772" y="0"/>
                  <a:pt x="2733741" y="595368"/>
                  <a:pt x="2733741" y="1329791"/>
                </a:cubicBezTo>
                <a:cubicBezTo>
                  <a:pt x="2733741" y="1605200"/>
                  <a:pt x="2647683" y="1861054"/>
                  <a:pt x="2500301" y="2073290"/>
                </a:cubicBezTo>
                <a:lnTo>
                  <a:pt x="2423813" y="2172801"/>
                </a:lnTo>
                <a:lnTo>
                  <a:pt x="309928" y="2172801"/>
                </a:lnTo>
                <a:lnTo>
                  <a:pt x="233440" y="2073290"/>
                </a:lnTo>
                <a:cubicBezTo>
                  <a:pt x="86058" y="1861054"/>
                  <a:pt x="0" y="1605200"/>
                  <a:pt x="0" y="1329791"/>
                </a:cubicBezTo>
                <a:cubicBezTo>
                  <a:pt x="0" y="595368"/>
                  <a:pt x="611969" y="0"/>
                  <a:pt x="1366871" y="0"/>
                </a:cubicBezTo>
                <a:close/>
              </a:path>
            </a:pathLst>
          </a:custGeom>
        </p:spPr>
      </p:pic>
      <p:sp>
        <p:nvSpPr>
          <p:cNvPr id="20" name="Arc 19">
            <a:extLst>
              <a:ext uri="{FF2B5EF4-FFF2-40B4-BE49-F238E27FC236}">
                <a16:creationId xmlns:a16="http://schemas.microsoft.com/office/drawing/2014/main" id="{034ACCCC-54D4-4F78-9B85-4A34FEBAA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54998">
            <a:off x="6055857" y="4209253"/>
            <a:ext cx="3868217" cy="3868217"/>
          </a:xfrm>
          <a:prstGeom prst="arc">
            <a:avLst>
              <a:gd name="adj1" fmla="val 16200000"/>
              <a:gd name="adj2" fmla="val 20479261"/>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72413CFE-8B8A-45C9-B7BA-CF49986D48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403088859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639520"/>
            <a:ext cx="3429000" cy="1719072"/>
          </a:xfrm>
        </p:spPr>
        <p:txBody>
          <a:bodyPr anchor="b">
            <a:normAutofit/>
          </a:bodyPr>
          <a:lstStyle/>
          <a:p>
            <a:r>
              <a:rPr lang="en-GB" sz="5400"/>
              <a:t> Grenfell Tower </a:t>
            </a:r>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5313" y="2807208"/>
            <a:ext cx="3414623" cy="3870787"/>
          </a:xfrm>
        </p:spPr>
        <p:txBody>
          <a:bodyPr vert="horz" lIns="91440" tIns="45720" rIns="91440" bIns="45720" rtlCol="0" anchor="t">
            <a:normAutofit/>
          </a:bodyPr>
          <a:lstStyle/>
          <a:p>
            <a:r>
              <a:rPr lang="en-GB" sz="2000"/>
              <a:t>Deaths were the result of policies of previous government parties – social housing/safe housing </a:t>
            </a:r>
          </a:p>
          <a:p>
            <a:r>
              <a:rPr lang="en-GB" sz="2000"/>
              <a:t>4 days after no visit from local authority of Government personnel</a:t>
            </a:r>
            <a:endParaRPr lang="en-GB" sz="2000">
              <a:cs typeface="Calibri"/>
            </a:endParaRPr>
          </a:p>
          <a:p>
            <a:r>
              <a:rPr lang="en-GB" sz="2000"/>
              <a:t>PM 30 min visit but kept away from public  	‘safety concerns’  </a:t>
            </a:r>
          </a:p>
        </p:txBody>
      </p:sp>
      <p:pic>
        <p:nvPicPr>
          <p:cNvPr id="4" name="Picture 4">
            <a:extLst>
              <a:ext uri="{FF2B5EF4-FFF2-40B4-BE49-F238E27FC236}">
                <a16:creationId xmlns:a16="http://schemas.microsoft.com/office/drawing/2014/main" id="{EDBCC66D-78F7-156B-DC26-BB65A681E846}"/>
              </a:ext>
            </a:extLst>
          </p:cNvPr>
          <p:cNvPicPr>
            <a:picLocks noChangeAspect="1"/>
          </p:cNvPicPr>
          <p:nvPr/>
        </p:nvPicPr>
        <p:blipFill>
          <a:blip r:embed="rId2"/>
          <a:stretch>
            <a:fillRect/>
          </a:stretch>
        </p:blipFill>
        <p:spPr>
          <a:xfrm>
            <a:off x="4654296" y="1131944"/>
            <a:ext cx="6903720" cy="4594111"/>
          </a:xfrm>
          <a:prstGeom prst="rect">
            <a:avLst/>
          </a:prstGeom>
        </p:spPr>
      </p:pic>
    </p:spTree>
    <p:extLst>
      <p:ext uri="{BB962C8B-B14F-4D97-AF65-F5344CB8AC3E}">
        <p14:creationId xmlns:p14="http://schemas.microsoft.com/office/powerpoint/2010/main" val="129999164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590A38-5C4D-9CDE-1DB8-A3A7A072B0BD}"/>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Needs of victims and witnesses </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403CEE8-295F-FD5D-1D21-0ED50746C2CE}"/>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dirty="0">
                <a:ea typeface="+mn-lt"/>
                <a:cs typeface="+mn-lt"/>
              </a:rPr>
              <a:t>Reassurance</a:t>
            </a:r>
            <a:endParaRPr lang="en-GB" dirty="0">
              <a:cs typeface="Calibri" panose="020F0502020204030204"/>
            </a:endParaRPr>
          </a:p>
          <a:p>
            <a:r>
              <a:rPr lang="en-GB" dirty="0">
                <a:ea typeface="+mn-lt"/>
                <a:cs typeface="+mn-lt"/>
              </a:rPr>
              <a:t>Emotional vent</a:t>
            </a:r>
            <a:endParaRPr lang="en-GB" dirty="0"/>
          </a:p>
          <a:p>
            <a:r>
              <a:rPr lang="en-GB" dirty="0">
                <a:ea typeface="+mn-lt"/>
                <a:cs typeface="+mn-lt"/>
              </a:rPr>
              <a:t>Explanation &amp; advice</a:t>
            </a:r>
            <a:endParaRPr lang="en-GB" dirty="0"/>
          </a:p>
          <a:p>
            <a:r>
              <a:rPr lang="en-GB" dirty="0">
                <a:ea typeface="+mn-lt"/>
                <a:cs typeface="+mn-lt"/>
              </a:rPr>
              <a:t>Regain control</a:t>
            </a:r>
            <a:endParaRPr lang="en-GB" dirty="0"/>
          </a:p>
          <a:p>
            <a:r>
              <a:rPr lang="en-GB" dirty="0">
                <a:ea typeface="+mn-lt"/>
                <a:cs typeface="+mn-lt"/>
              </a:rPr>
              <a:t>A single point of contact</a:t>
            </a:r>
            <a:endParaRPr lang="en-GB" dirty="0"/>
          </a:p>
          <a:p>
            <a:r>
              <a:rPr lang="en-GB" dirty="0">
                <a:ea typeface="+mn-lt"/>
                <a:cs typeface="+mn-lt"/>
              </a:rPr>
              <a:t>Quality of service</a:t>
            </a:r>
            <a:endParaRPr lang="en-GB" dirty="0"/>
          </a:p>
          <a:p>
            <a:r>
              <a:rPr lang="en-GB" dirty="0">
                <a:ea typeface="+mn-lt"/>
                <a:cs typeface="+mn-lt"/>
              </a:rPr>
              <a:t>Updates</a:t>
            </a:r>
            <a:endParaRPr lang="en-GB" dirty="0">
              <a:cs typeface="Calibri" panose="020F0502020204030204"/>
            </a:endParaRPr>
          </a:p>
          <a:p>
            <a:r>
              <a:rPr lang="en-GB" dirty="0">
                <a:ea typeface="+mn-lt"/>
                <a:cs typeface="+mn-lt"/>
              </a:rPr>
              <a:t>Medical needs</a:t>
            </a:r>
            <a:endParaRPr lang="en-GB" dirty="0"/>
          </a:p>
          <a:p>
            <a:endParaRPr lang="en-GB" dirty="0">
              <a:cs typeface="Calibri"/>
            </a:endParaRPr>
          </a:p>
        </p:txBody>
      </p:sp>
    </p:spTree>
    <p:extLst>
      <p:ext uri="{BB962C8B-B14F-4D97-AF65-F5344CB8AC3E}">
        <p14:creationId xmlns:p14="http://schemas.microsoft.com/office/powerpoint/2010/main" val="115845127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9E684FF-F68D-25FA-C2EF-00DCA799CA64}"/>
              </a:ext>
            </a:extLst>
          </p:cNvPr>
          <p:cNvSpPr>
            <a:spLocks noGrp="1"/>
          </p:cNvSpPr>
          <p:nvPr>
            <p:ph type="title"/>
          </p:nvPr>
        </p:nvSpPr>
        <p:spPr>
          <a:xfrm>
            <a:off x="838200" y="365125"/>
            <a:ext cx="10515600" cy="1325563"/>
          </a:xfrm>
        </p:spPr>
        <p:txBody>
          <a:bodyPr>
            <a:normAutofit/>
          </a:bodyPr>
          <a:lstStyle/>
          <a:p>
            <a:r>
              <a:rPr lang="en-US" b="1">
                <a:ea typeface="+mj-lt"/>
                <a:cs typeface="+mj-lt"/>
              </a:rPr>
              <a:t>Witness Care Units (WCUs)</a:t>
            </a:r>
            <a:endParaRPr lang="en-US"/>
          </a:p>
          <a:p>
            <a:endParaRPr lang="en-US">
              <a:cs typeface="Calibri Light"/>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4A75A31-1F04-003E-9AA9-5137AD9FD448}"/>
              </a:ext>
            </a:extLst>
          </p:cNvPr>
          <p:cNvSpPr>
            <a:spLocks noGrp="1"/>
          </p:cNvSpPr>
          <p:nvPr>
            <p:ph idx="1"/>
          </p:nvPr>
        </p:nvSpPr>
        <p:spPr>
          <a:xfrm>
            <a:off x="838200" y="1825625"/>
            <a:ext cx="10515600" cy="4351338"/>
          </a:xfrm>
        </p:spPr>
        <p:txBody>
          <a:bodyPr vert="horz" lIns="91440" tIns="45720" rIns="91440" bIns="45720" rtlCol="0">
            <a:normAutofit/>
          </a:bodyPr>
          <a:lstStyle/>
          <a:p>
            <a:r>
              <a:rPr lang="en-US">
                <a:ea typeface="+mn-lt"/>
                <a:cs typeface="+mn-lt"/>
              </a:rPr>
              <a:t>Provide single point of contact for victims &amp; witnesses</a:t>
            </a:r>
            <a:endParaRPr lang="en-US">
              <a:cs typeface="Calibri" panose="020F0502020204030204"/>
            </a:endParaRPr>
          </a:p>
          <a:p>
            <a:r>
              <a:rPr lang="en-US">
                <a:ea typeface="+mn-lt"/>
                <a:cs typeface="+mn-lt"/>
              </a:rPr>
              <a:t>Keep witnesses informed about their case</a:t>
            </a:r>
            <a:endParaRPr lang="en-US"/>
          </a:p>
          <a:p>
            <a:r>
              <a:rPr lang="en-US">
                <a:ea typeface="+mn-lt"/>
                <a:cs typeface="+mn-lt"/>
              </a:rPr>
              <a:t>Conduct a needs assessment &amp; arrange tailored support for witnesses</a:t>
            </a:r>
            <a:endParaRPr lang="en-US"/>
          </a:p>
          <a:p>
            <a:r>
              <a:rPr lang="en-US">
                <a:ea typeface="+mn-lt"/>
                <a:cs typeface="+mn-lt"/>
              </a:rPr>
              <a:t>Provide a dedicated witness care officer</a:t>
            </a:r>
            <a:endParaRPr lang="en-US"/>
          </a:p>
          <a:p>
            <a:endParaRPr lang="en-US">
              <a:cs typeface="Calibri"/>
            </a:endParaRPr>
          </a:p>
        </p:txBody>
      </p:sp>
    </p:spTree>
    <p:extLst>
      <p:ext uri="{BB962C8B-B14F-4D97-AF65-F5344CB8AC3E}">
        <p14:creationId xmlns:p14="http://schemas.microsoft.com/office/powerpoint/2010/main" val="18668948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dirty="0">
                <a:solidFill>
                  <a:srgbClr val="FFFFFF"/>
                </a:solidFill>
              </a:rPr>
              <a:t>Victim Strategy </a:t>
            </a:r>
            <a:endParaRPr lang="en-GB">
              <a:solidFill>
                <a:srgbClr val="FFFFFF"/>
              </a:solidFill>
              <a:cs typeface="Calibri Light"/>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p:cNvSpPr>
            <a:spLocks noGrp="1"/>
          </p:cNvSpPr>
          <p:nvPr>
            <p:ph idx="1"/>
          </p:nvPr>
        </p:nvSpPr>
        <p:spPr>
          <a:xfrm>
            <a:off x="4447308" y="591344"/>
            <a:ext cx="6906491" cy="5585619"/>
          </a:xfrm>
        </p:spPr>
        <p:txBody>
          <a:bodyPr anchor="ctr">
            <a:normAutofit/>
          </a:bodyPr>
          <a:lstStyle/>
          <a:p>
            <a:r>
              <a:rPr lang="en-GB" sz="3200"/>
              <a:t>Progress made:</a:t>
            </a:r>
            <a:endParaRPr lang="en-GB" sz="3200">
              <a:cs typeface="Calibri" panose="020F0502020204030204"/>
            </a:endParaRPr>
          </a:p>
          <a:p>
            <a:r>
              <a:rPr lang="en-GB" sz="3200"/>
              <a:t>2006 Code of Practice for Victims </a:t>
            </a:r>
            <a:endParaRPr lang="en-GB" sz="3200">
              <a:cs typeface="Calibri"/>
            </a:endParaRPr>
          </a:p>
          <a:p>
            <a:pPr lvl="1"/>
            <a:r>
              <a:rPr lang="en-GB" sz="3200"/>
              <a:t>What victims are entitles too.</a:t>
            </a:r>
            <a:endParaRPr lang="en-GB" sz="3200">
              <a:cs typeface="Calibri" panose="020F0502020204030204"/>
            </a:endParaRPr>
          </a:p>
          <a:p>
            <a:r>
              <a:rPr lang="en-GB" sz="3200"/>
              <a:t>2010 first Victims Commissioner appointed</a:t>
            </a:r>
            <a:endParaRPr lang="en-GB" sz="3200">
              <a:cs typeface="Calibri"/>
            </a:endParaRPr>
          </a:p>
          <a:p>
            <a:r>
              <a:rPr lang="en-GB" sz="3200"/>
              <a:t>2012 ‘Get it Right for Victims &amp; Witnesses’ paper by Govt. makes sure victims get support</a:t>
            </a:r>
            <a:endParaRPr lang="en-GB" sz="3200">
              <a:cs typeface="Calibri"/>
            </a:endParaRPr>
          </a:p>
        </p:txBody>
      </p:sp>
    </p:spTree>
    <p:extLst>
      <p:ext uri="{BB962C8B-B14F-4D97-AF65-F5344CB8AC3E}">
        <p14:creationId xmlns:p14="http://schemas.microsoft.com/office/powerpoint/2010/main" val="78239577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Victims Code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7" name="Content Placeholder 2"/>
          <p:cNvSpPr>
            <a:spLocks noGrp="1"/>
          </p:cNvSpPr>
          <p:nvPr>
            <p:ph idx="1"/>
          </p:nvPr>
        </p:nvSpPr>
        <p:spPr>
          <a:xfrm>
            <a:off x="4447308" y="591344"/>
            <a:ext cx="6906491" cy="5585619"/>
          </a:xfrm>
        </p:spPr>
        <p:txBody>
          <a:bodyPr anchor="ctr">
            <a:normAutofit/>
          </a:bodyPr>
          <a:lstStyle/>
          <a:p>
            <a:r>
              <a:rPr lang="en-GB" sz="2600"/>
              <a:t>The Code was established by the Domestic Violence, Crime and Victims Act 2004</a:t>
            </a:r>
          </a:p>
          <a:p>
            <a:r>
              <a:rPr lang="en-GB" sz="2600"/>
              <a:t>Came into effect in 2006. </a:t>
            </a:r>
          </a:p>
          <a:p>
            <a:r>
              <a:rPr lang="en-GB" sz="2600"/>
              <a:t>The Code sets out what each criminal justice agency must do for victims and the timeframe in which they must do it.</a:t>
            </a:r>
          </a:p>
          <a:p>
            <a:r>
              <a:rPr lang="en-GB" sz="2600"/>
              <a:t>The Code of Practice for Victims of Crime is a </a:t>
            </a:r>
            <a:r>
              <a:rPr lang="en-GB" sz="2600" b="1" u="sng"/>
              <a:t>statutory code</a:t>
            </a:r>
            <a:r>
              <a:rPr lang="en-GB" sz="2600"/>
              <a:t> that sets out the minimum level of service that victims should receive from the criminal justice system.</a:t>
            </a:r>
          </a:p>
          <a:p>
            <a:r>
              <a:rPr lang="en-GB" sz="2600"/>
              <a:t>The </a:t>
            </a:r>
            <a:r>
              <a:rPr lang="en-GB" sz="2600" b="1"/>
              <a:t>Code</a:t>
            </a:r>
            <a:r>
              <a:rPr lang="en-GB" sz="2600"/>
              <a:t> has </a:t>
            </a:r>
            <a:r>
              <a:rPr lang="en-GB" sz="2600" b="1"/>
              <a:t>statutory</a:t>
            </a:r>
            <a:r>
              <a:rPr lang="en-GB" sz="2600"/>
              <a:t> force, which means that the CJS has a legal duty to carryout a service </a:t>
            </a:r>
          </a:p>
          <a:p>
            <a:endParaRPr lang="en-GB" sz="2600"/>
          </a:p>
        </p:txBody>
      </p:sp>
    </p:spTree>
    <p:extLst>
      <p:ext uri="{BB962C8B-B14F-4D97-AF65-F5344CB8AC3E}">
        <p14:creationId xmlns:p14="http://schemas.microsoft.com/office/powerpoint/2010/main" val="285554206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AABE0-C08B-246D-88FE-DE005CE6CB92}"/>
              </a:ext>
            </a:extLst>
          </p:cNvPr>
          <p:cNvSpPr>
            <a:spLocks noGrp="1"/>
          </p:cNvSpPr>
          <p:nvPr>
            <p:ph type="title"/>
          </p:nvPr>
        </p:nvSpPr>
        <p:spPr>
          <a:xfrm>
            <a:off x="838200" y="365125"/>
            <a:ext cx="10515600" cy="491677"/>
          </a:xfrm>
        </p:spPr>
        <p:txBody>
          <a:bodyPr>
            <a:normAutofit/>
          </a:bodyPr>
          <a:lstStyle/>
          <a:p>
            <a:r>
              <a:rPr lang="en-GB" sz="2800" dirty="0">
                <a:cs typeface="Calibri Light"/>
              </a:rPr>
              <a:t>Victim's Rights</a:t>
            </a:r>
            <a:endParaRPr lang="en-GB" sz="2800">
              <a:cs typeface="Calibri Light"/>
            </a:endParaRPr>
          </a:p>
        </p:txBody>
      </p:sp>
      <p:sp>
        <p:nvSpPr>
          <p:cNvPr id="3" name="Content Placeholder 2">
            <a:extLst>
              <a:ext uri="{FF2B5EF4-FFF2-40B4-BE49-F238E27FC236}">
                <a16:creationId xmlns:a16="http://schemas.microsoft.com/office/drawing/2014/main" id="{C6B2D544-81C4-A1D7-2853-5F05BB8ED75D}"/>
              </a:ext>
            </a:extLst>
          </p:cNvPr>
          <p:cNvSpPr>
            <a:spLocks noGrp="1"/>
          </p:cNvSpPr>
          <p:nvPr>
            <p:ph idx="1"/>
          </p:nvPr>
        </p:nvSpPr>
        <p:spPr>
          <a:xfrm>
            <a:off x="838200" y="962984"/>
            <a:ext cx="10515600" cy="5213979"/>
          </a:xfrm>
        </p:spPr>
        <p:txBody>
          <a:bodyPr vert="horz" lIns="91440" tIns="45720" rIns="91440" bIns="45720" rtlCol="0" anchor="t">
            <a:normAutofit fontScale="85000" lnSpcReduction="20000"/>
          </a:bodyPr>
          <a:lstStyle/>
          <a:p>
            <a:r>
              <a:rPr lang="en-GB" dirty="0">
                <a:ea typeface="+mn-lt"/>
                <a:cs typeface="+mn-lt"/>
              </a:rPr>
              <a:t>To be able to understand and to be understood</a:t>
            </a:r>
            <a:endParaRPr lang="en-GB" dirty="0">
              <a:cs typeface="Calibri" panose="020F0502020204030204"/>
            </a:endParaRPr>
          </a:p>
          <a:p>
            <a:r>
              <a:rPr lang="en-GB" dirty="0">
                <a:ea typeface="+mn-lt"/>
                <a:cs typeface="+mn-lt"/>
              </a:rPr>
              <a:t>To have the details of the crime recorded without unjustified delay</a:t>
            </a:r>
            <a:endParaRPr lang="en-GB" dirty="0"/>
          </a:p>
          <a:p>
            <a:r>
              <a:rPr lang="en-GB" dirty="0">
                <a:ea typeface="+mn-lt"/>
                <a:cs typeface="+mn-lt"/>
              </a:rPr>
              <a:t>To be provided with information when reporting the crime</a:t>
            </a:r>
            <a:endParaRPr lang="en-GB" dirty="0"/>
          </a:p>
          <a:p>
            <a:r>
              <a:rPr lang="en-GB" dirty="0">
                <a:ea typeface="+mn-lt"/>
                <a:cs typeface="+mn-lt"/>
              </a:rPr>
              <a:t>To be referred to services that support victims and have services and support tailored to your needs</a:t>
            </a:r>
            <a:endParaRPr lang="en-GB" dirty="0"/>
          </a:p>
          <a:p>
            <a:r>
              <a:rPr lang="en-GB" dirty="0">
                <a:ea typeface="+mn-lt"/>
                <a:cs typeface="+mn-lt"/>
              </a:rPr>
              <a:t>To be provided with information about compensation</a:t>
            </a:r>
            <a:endParaRPr lang="en-GB" dirty="0"/>
          </a:p>
          <a:p>
            <a:r>
              <a:rPr lang="en-GB" dirty="0">
                <a:ea typeface="+mn-lt"/>
                <a:cs typeface="+mn-lt"/>
              </a:rPr>
              <a:t>To be provided with information about the investigation and prosecution</a:t>
            </a:r>
            <a:endParaRPr lang="en-GB" dirty="0"/>
          </a:p>
          <a:p>
            <a:r>
              <a:rPr lang="en-GB" dirty="0">
                <a:ea typeface="+mn-lt"/>
                <a:cs typeface="+mn-lt"/>
              </a:rPr>
              <a:t>To make a </a:t>
            </a:r>
            <a:r>
              <a:rPr lang="en-GB" dirty="0">
                <a:solidFill>
                  <a:srgbClr val="FF0000"/>
                </a:solidFill>
                <a:ea typeface="+mn-lt"/>
                <a:cs typeface="+mn-lt"/>
              </a:rPr>
              <a:t>Victims personal statement</a:t>
            </a:r>
          </a:p>
          <a:p>
            <a:r>
              <a:rPr lang="en-GB" dirty="0">
                <a:ea typeface="+mn-lt"/>
                <a:cs typeface="+mn-lt"/>
              </a:rPr>
              <a:t>To be given information about the trial, trial process and your role as a witness</a:t>
            </a:r>
            <a:endParaRPr lang="en-GB" dirty="0">
              <a:cs typeface="Calibri"/>
            </a:endParaRPr>
          </a:p>
          <a:p>
            <a:r>
              <a:rPr lang="en-GB" dirty="0">
                <a:ea typeface="+mn-lt"/>
                <a:cs typeface="+mn-lt"/>
              </a:rPr>
              <a:t>To be given information about the outcome of the case and any appeals</a:t>
            </a:r>
            <a:endParaRPr lang="en-GB" dirty="0"/>
          </a:p>
          <a:p>
            <a:r>
              <a:rPr lang="en-GB" dirty="0">
                <a:ea typeface="+mn-lt"/>
                <a:cs typeface="+mn-lt"/>
              </a:rPr>
              <a:t>To be paid expenses and have property returned</a:t>
            </a:r>
            <a:endParaRPr lang="en-GB" dirty="0"/>
          </a:p>
          <a:p>
            <a:r>
              <a:rPr lang="en-GB" dirty="0">
                <a:ea typeface="+mn-lt"/>
                <a:cs typeface="+mn-lt"/>
              </a:rPr>
              <a:t>To be given information about the offender following a conviction</a:t>
            </a:r>
            <a:endParaRPr lang="en-GB" dirty="0"/>
          </a:p>
          <a:p>
            <a:r>
              <a:rPr lang="en-GB" dirty="0">
                <a:ea typeface="+mn-lt"/>
                <a:cs typeface="+mn-lt"/>
              </a:rPr>
              <a:t>To make a complaint about your Rights not being met</a:t>
            </a:r>
            <a:endParaRPr lang="en-GB" dirty="0"/>
          </a:p>
          <a:p>
            <a:endParaRPr lang="en-GB" dirty="0">
              <a:cs typeface="Calibri"/>
            </a:endParaRPr>
          </a:p>
        </p:txBody>
      </p:sp>
    </p:spTree>
    <p:extLst>
      <p:ext uri="{BB962C8B-B14F-4D97-AF65-F5344CB8AC3E}">
        <p14:creationId xmlns:p14="http://schemas.microsoft.com/office/powerpoint/2010/main" val="211152196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C4576-81BE-2B3B-EAF9-BE338CEE1F18}"/>
              </a:ext>
            </a:extLst>
          </p:cNvPr>
          <p:cNvSpPr>
            <a:spLocks noGrp="1"/>
          </p:cNvSpPr>
          <p:nvPr>
            <p:ph type="title"/>
          </p:nvPr>
        </p:nvSpPr>
        <p:spPr/>
        <p:txBody>
          <a:bodyPr/>
          <a:lstStyle/>
          <a:p>
            <a:r>
              <a:rPr lang="en-US">
                <a:cs typeface="Calibri Light"/>
              </a:rPr>
              <a:t>VPS</a:t>
            </a:r>
            <a:endParaRPr lang="en-US"/>
          </a:p>
        </p:txBody>
      </p:sp>
      <p:pic>
        <p:nvPicPr>
          <p:cNvPr id="4" name="Picture 4" descr="Text, letter&#10;&#10;Description automatically generated">
            <a:extLst>
              <a:ext uri="{FF2B5EF4-FFF2-40B4-BE49-F238E27FC236}">
                <a16:creationId xmlns:a16="http://schemas.microsoft.com/office/drawing/2014/main" id="{1F12A3F3-24A6-8221-FEF9-E68A975A88A1}"/>
              </a:ext>
            </a:extLst>
          </p:cNvPr>
          <p:cNvPicPr>
            <a:picLocks noGrp="1" noChangeAspect="1"/>
          </p:cNvPicPr>
          <p:nvPr>
            <p:ph idx="1"/>
          </p:nvPr>
        </p:nvPicPr>
        <p:blipFill>
          <a:blip r:embed="rId2"/>
          <a:stretch>
            <a:fillRect/>
          </a:stretch>
        </p:blipFill>
        <p:spPr>
          <a:xfrm>
            <a:off x="1057275" y="1579518"/>
            <a:ext cx="10077450" cy="4455363"/>
          </a:xfrm>
        </p:spPr>
      </p:pic>
    </p:spTree>
    <p:extLst>
      <p:ext uri="{BB962C8B-B14F-4D97-AF65-F5344CB8AC3E}">
        <p14:creationId xmlns:p14="http://schemas.microsoft.com/office/powerpoint/2010/main" val="51758908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248691-D068-4872-8C8A-4B0D23AD4E91}"/>
              </a:ext>
            </a:extLst>
          </p:cNvPr>
          <p:cNvSpPr>
            <a:spLocks noGrp="1"/>
          </p:cNvSpPr>
          <p:nvPr>
            <p:ph type="title"/>
          </p:nvPr>
        </p:nvSpPr>
        <p:spPr>
          <a:xfrm>
            <a:off x="838200" y="365126"/>
            <a:ext cx="10515600" cy="814745"/>
          </a:xfrm>
        </p:spPr>
        <p:txBody>
          <a:bodyPr>
            <a:normAutofit/>
          </a:bodyPr>
          <a:lstStyle/>
          <a:p>
            <a:r>
              <a:rPr lang="en-GB" sz="3200" dirty="0"/>
              <a:t>Victim Impact Statements</a:t>
            </a:r>
          </a:p>
        </p:txBody>
      </p:sp>
      <p:sp>
        <p:nvSpPr>
          <p:cNvPr id="3" name="Content Placeholder 2">
            <a:extLst>
              <a:ext uri="{FF2B5EF4-FFF2-40B4-BE49-F238E27FC236}">
                <a16:creationId xmlns:a16="http://schemas.microsoft.com/office/drawing/2014/main" id="{D91DBC55-7A3F-4A14-90AD-CF26D1AD1B4D}"/>
              </a:ext>
            </a:extLst>
          </p:cNvPr>
          <p:cNvSpPr>
            <a:spLocks noGrp="1"/>
          </p:cNvSpPr>
          <p:nvPr>
            <p:ph idx="1"/>
          </p:nvPr>
        </p:nvSpPr>
        <p:spPr>
          <a:xfrm>
            <a:off x="838200" y="1354668"/>
            <a:ext cx="10515600" cy="4822295"/>
          </a:xfrm>
        </p:spPr>
        <p:txBody>
          <a:bodyPr>
            <a:normAutofit fontScale="92500" lnSpcReduction="10000"/>
          </a:bodyPr>
          <a:lstStyle/>
          <a:p>
            <a:r>
              <a:rPr lang="en-GB" dirty="0"/>
              <a:t>Victims choice to make one</a:t>
            </a:r>
          </a:p>
          <a:p>
            <a:r>
              <a:rPr lang="en-GB" dirty="0"/>
              <a:t>Explain how the crime has effected individuals</a:t>
            </a:r>
          </a:p>
          <a:p>
            <a:r>
              <a:rPr lang="en-GB" dirty="0"/>
              <a:t>Will be taken into account when a Judge is making decision on sentencing</a:t>
            </a:r>
          </a:p>
          <a:p>
            <a:r>
              <a:rPr lang="en-GB" dirty="0"/>
              <a:t>There are some rules</a:t>
            </a:r>
          </a:p>
          <a:p>
            <a:r>
              <a:rPr lang="en-GB" dirty="0"/>
              <a:t>'VIS can work, do work (for those who bother to make them)’ Chalmers </a:t>
            </a:r>
            <a:r>
              <a:rPr lang="en-GB" i="1" dirty="0"/>
              <a:t>et al</a:t>
            </a:r>
            <a:r>
              <a:rPr lang="en-GB" dirty="0"/>
              <a:t>., 2007</a:t>
            </a:r>
          </a:p>
          <a:p>
            <a:r>
              <a:rPr lang="en-GB" dirty="0"/>
              <a:t>Evidence that giving VIS help towards the healing and recovery of victims. Anger and anxiety decrease for some victim's</a:t>
            </a:r>
          </a:p>
          <a:p>
            <a:r>
              <a:rPr lang="en-GB" dirty="0"/>
              <a:t>Effectiveness to ease emotional recovery is widely debated</a:t>
            </a:r>
          </a:p>
          <a:p>
            <a:r>
              <a:rPr lang="en-GB" dirty="0"/>
              <a:t>VIS can failing to meet victims' expectations may lead to dissatisfaction (Ashworth, 2000; Edwards, 2001; Sanders et al., 2001) </a:t>
            </a:r>
          </a:p>
          <a:p>
            <a:endParaRPr lang="en-GB" dirty="0"/>
          </a:p>
        </p:txBody>
      </p:sp>
    </p:spTree>
    <p:extLst>
      <p:ext uri="{BB962C8B-B14F-4D97-AF65-F5344CB8AC3E}">
        <p14:creationId xmlns:p14="http://schemas.microsoft.com/office/powerpoint/2010/main" val="121896563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0" name="Freeform: Shape 9">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4">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Timeline&#10;&#10;Description automatically generated">
            <a:extLst>
              <a:ext uri="{FF2B5EF4-FFF2-40B4-BE49-F238E27FC236}">
                <a16:creationId xmlns:a16="http://schemas.microsoft.com/office/drawing/2014/main" id="{245F1BE1-6ADF-8EDC-CC60-2C401F590129}"/>
              </a:ext>
            </a:extLst>
          </p:cNvPr>
          <p:cNvPicPr>
            <a:picLocks noChangeAspect="1"/>
          </p:cNvPicPr>
          <p:nvPr/>
        </p:nvPicPr>
        <p:blipFill>
          <a:blip r:embed="rId2"/>
          <a:stretch>
            <a:fillRect/>
          </a:stretch>
        </p:blipFill>
        <p:spPr>
          <a:xfrm>
            <a:off x="643467" y="852678"/>
            <a:ext cx="10905066" cy="5152642"/>
          </a:xfrm>
          <a:prstGeom prst="rect">
            <a:avLst/>
          </a:prstGeom>
          <a:ln>
            <a:noFill/>
          </a:ln>
        </p:spPr>
      </p:pic>
    </p:spTree>
    <p:extLst>
      <p:ext uri="{BB962C8B-B14F-4D97-AF65-F5344CB8AC3E}">
        <p14:creationId xmlns:p14="http://schemas.microsoft.com/office/powerpoint/2010/main" val="166440318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C9EFE1-D8CB-4668-9980-DB108327A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7CBAE1BD-B8E4-4029-8AA2-C77E4FED98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FB20E3F-0146-43C7-81AE-344FBD774905}"/>
              </a:ext>
            </a:extLst>
          </p:cNvPr>
          <p:cNvSpPr>
            <a:spLocks noGrp="1"/>
          </p:cNvSpPr>
          <p:nvPr>
            <p:ph type="title"/>
          </p:nvPr>
        </p:nvSpPr>
        <p:spPr>
          <a:xfrm>
            <a:off x="6653616" y="590635"/>
            <a:ext cx="4805996" cy="5095578"/>
          </a:xfrm>
        </p:spPr>
        <p:txBody>
          <a:bodyPr vert="horz" lIns="91440" tIns="45720" rIns="91440" bIns="45720" rtlCol="0" anchor="t">
            <a:normAutofit fontScale="90000"/>
          </a:bodyPr>
          <a:lstStyle/>
          <a:p>
            <a:r>
              <a:rPr lang="en-GB" sz="3200" dirty="0"/>
              <a:t>Violet-Grace</a:t>
            </a:r>
            <a:br>
              <a:rPr lang="en-GB" sz="3200" dirty="0"/>
            </a:br>
            <a:r>
              <a:rPr lang="en-US" sz="3200" dirty="0">
                <a:solidFill>
                  <a:srgbClr val="000000"/>
                </a:solidFill>
              </a:rPr>
              <a:t>83 MPH in a 30 MPH road</a:t>
            </a:r>
            <a:br>
              <a:rPr lang="en-US" sz="3200" dirty="0">
                <a:solidFill>
                  <a:srgbClr val="000000"/>
                </a:solidFill>
              </a:rPr>
            </a:br>
            <a:r>
              <a:rPr lang="en-US" sz="3200" dirty="0">
                <a:solidFill>
                  <a:srgbClr val="000000"/>
                </a:solidFill>
              </a:rPr>
              <a:t>Went on the run to Amsterdam</a:t>
            </a:r>
            <a:br>
              <a:rPr lang="en-US" sz="3200" dirty="0">
                <a:solidFill>
                  <a:srgbClr val="000000"/>
                </a:solidFill>
              </a:rPr>
            </a:br>
            <a:r>
              <a:rPr lang="en-US" sz="3200" dirty="0">
                <a:solidFill>
                  <a:srgbClr val="000000"/>
                </a:solidFill>
              </a:rPr>
              <a:t>Death by DD = S</a:t>
            </a:r>
            <a:r>
              <a:rPr lang="en-GB" sz="3200" dirty="0"/>
              <a:t>ection 1 of the Road Traffic Act 1988, carries a maximum penalty of 14 years in prison</a:t>
            </a:r>
            <a:br>
              <a:rPr lang="en-GB" sz="3200" dirty="0"/>
            </a:br>
            <a:r>
              <a:rPr lang="en-GB" sz="3200" dirty="0"/>
              <a:t>Received 9.5 years </a:t>
            </a:r>
            <a:br>
              <a:rPr lang="en-GB" sz="3200" dirty="0"/>
            </a:br>
            <a:r>
              <a:rPr lang="en-GB" sz="3200" dirty="0"/>
              <a:t>Sentenced increased due to social media in prison</a:t>
            </a:r>
            <a:br>
              <a:rPr lang="en-US" sz="3200" dirty="0">
                <a:solidFill>
                  <a:srgbClr val="000000"/>
                </a:solidFill>
              </a:rPr>
            </a:br>
            <a:endParaRPr lang="en-US" sz="3200" dirty="0">
              <a:solidFill>
                <a:srgbClr val="000000"/>
              </a:solidFill>
            </a:endParaRPr>
          </a:p>
        </p:txBody>
      </p:sp>
      <p:sp>
        <p:nvSpPr>
          <p:cNvPr id="13" name="Freeform 49">
            <a:extLst>
              <a:ext uri="{FF2B5EF4-FFF2-40B4-BE49-F238E27FC236}">
                <a16:creationId xmlns:a16="http://schemas.microsoft.com/office/drawing/2014/main" id="{77DA6D33-2D62-458C-BF5D-DBF612FD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Content Placeholder 3">
            <a:extLst>
              <a:ext uri="{FF2B5EF4-FFF2-40B4-BE49-F238E27FC236}">
                <a16:creationId xmlns:a16="http://schemas.microsoft.com/office/drawing/2014/main" id="{C4B72DE1-824A-4E60-9B08-5D12B9EF9F84}"/>
              </a:ext>
            </a:extLst>
          </p:cNvPr>
          <p:cNvPicPr>
            <a:picLocks noGrp="1" noChangeAspect="1"/>
          </p:cNvPicPr>
          <p:nvPr>
            <p:ph idx="1"/>
          </p:nvPr>
        </p:nvPicPr>
        <p:blipFill rotWithShape="1">
          <a:blip r:embed="rId4">
            <a:alphaModFix/>
          </a:blip>
          <a:srcRect t="10347" r="-2" b="3346"/>
          <a:stretch/>
        </p:blipFill>
        <p:spPr>
          <a:xfrm>
            <a:off x="0" y="1166626"/>
            <a:ext cx="4876799" cy="4861641"/>
          </a:xfrm>
          <a:custGeom>
            <a:avLst/>
            <a:gdLst/>
            <a:ahLst/>
            <a:cxnLst/>
            <a:rect l="l" t="t" r="r" b="b"/>
            <a:pathLst>
              <a:path w="5298683" h="6097438">
                <a:moveTo>
                  <a:pt x="2178155" y="0"/>
                </a:moveTo>
                <a:cubicBezTo>
                  <a:pt x="3901575" y="0"/>
                  <a:pt x="5298683" y="1397108"/>
                  <a:pt x="5298683" y="3120527"/>
                </a:cubicBezTo>
                <a:cubicBezTo>
                  <a:pt x="5298683" y="4413092"/>
                  <a:pt x="4512810" y="5522106"/>
                  <a:pt x="3392805" y="5995828"/>
                </a:cubicBezTo>
                <a:lnTo>
                  <a:pt x="3115184" y="6097438"/>
                </a:lnTo>
                <a:lnTo>
                  <a:pt x="1241127" y="6097438"/>
                </a:lnTo>
                <a:lnTo>
                  <a:pt x="963506" y="5995828"/>
                </a:lnTo>
                <a:cubicBezTo>
                  <a:pt x="683504" y="5877397"/>
                  <a:pt x="424387" y="5719261"/>
                  <a:pt x="193210" y="5528477"/>
                </a:cubicBezTo>
                <a:lnTo>
                  <a:pt x="0" y="5352876"/>
                </a:lnTo>
                <a:lnTo>
                  <a:pt x="0" y="888178"/>
                </a:lnTo>
                <a:lnTo>
                  <a:pt x="193210" y="712577"/>
                </a:lnTo>
                <a:cubicBezTo>
                  <a:pt x="732621" y="267415"/>
                  <a:pt x="1424159" y="0"/>
                  <a:pt x="2178155" y="0"/>
                </a:cubicBezTo>
                <a:close/>
              </a:path>
            </a:pathLst>
          </a:custGeom>
          <a:effectLst>
            <a:softEdge rad="0"/>
          </a:effectLst>
        </p:spPr>
      </p:pic>
    </p:spTree>
    <p:extLst>
      <p:ext uri="{BB962C8B-B14F-4D97-AF65-F5344CB8AC3E}">
        <p14:creationId xmlns:p14="http://schemas.microsoft.com/office/powerpoint/2010/main" val="350157740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BA52AA-F0D7-4B0F-B3EF-37E8133F292C}"/>
              </a:ext>
            </a:extLst>
          </p:cNvPr>
          <p:cNvSpPr>
            <a:spLocks noGrp="1"/>
          </p:cNvSpPr>
          <p:nvPr>
            <p:ph type="title"/>
          </p:nvPr>
        </p:nvSpPr>
        <p:spPr>
          <a:xfrm>
            <a:off x="838200" y="365126"/>
            <a:ext cx="10515600" cy="820208"/>
          </a:xfrm>
        </p:spPr>
        <p:txBody>
          <a:bodyPr/>
          <a:lstStyle/>
          <a:p>
            <a:r>
              <a:rPr lang="en-GB" dirty="0"/>
              <a:t>Violet-Grace</a:t>
            </a:r>
          </a:p>
        </p:txBody>
      </p:sp>
      <p:sp>
        <p:nvSpPr>
          <p:cNvPr id="3" name="Content Placeholder 2">
            <a:extLst>
              <a:ext uri="{FF2B5EF4-FFF2-40B4-BE49-F238E27FC236}">
                <a16:creationId xmlns:a16="http://schemas.microsoft.com/office/drawing/2014/main" id="{07285184-7A89-4C5A-BADF-41754A71A27C}"/>
              </a:ext>
            </a:extLst>
          </p:cNvPr>
          <p:cNvSpPr>
            <a:spLocks noGrp="1"/>
          </p:cNvSpPr>
          <p:nvPr>
            <p:ph idx="1"/>
          </p:nvPr>
        </p:nvSpPr>
        <p:spPr>
          <a:xfrm>
            <a:off x="838200" y="1185334"/>
            <a:ext cx="10515600" cy="4991629"/>
          </a:xfrm>
        </p:spPr>
        <p:txBody>
          <a:bodyPr/>
          <a:lstStyle/>
          <a:p>
            <a:r>
              <a:rPr lang="en-GB" dirty="0"/>
              <a:t>VIS - The defendant would find it “too upsetting”</a:t>
            </a:r>
          </a:p>
          <a:p>
            <a:r>
              <a:rPr lang="en-GB" dirty="0"/>
              <a:t>CPS barrister highlighted parts of the impact statement which they could not read out</a:t>
            </a:r>
          </a:p>
          <a:p>
            <a:r>
              <a:rPr lang="en-GB" dirty="0"/>
              <a:t>The whole purpose of the victim impact statement is the impact on the victims and the survivors, not the defendant.</a:t>
            </a:r>
          </a:p>
          <a:p>
            <a:r>
              <a:rPr lang="en-GB" dirty="0"/>
              <a:t>October 2017, the government promised life sentences for death by dangerous driving. </a:t>
            </a:r>
          </a:p>
          <a:p>
            <a:r>
              <a:rPr lang="en-GB" dirty="0"/>
              <a:t>“Innocent people have been killed, but nothing has changed. The law is out of date” (parents of Violet).</a:t>
            </a:r>
          </a:p>
          <a:p>
            <a:endParaRPr lang="en-GB" dirty="0"/>
          </a:p>
        </p:txBody>
      </p:sp>
    </p:spTree>
    <p:extLst>
      <p:ext uri="{BB962C8B-B14F-4D97-AF65-F5344CB8AC3E}">
        <p14:creationId xmlns:p14="http://schemas.microsoft.com/office/powerpoint/2010/main" val="69551226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D42ED-06AD-4117-BF5F-4FA8B4FB0DEA}"/>
              </a:ext>
            </a:extLst>
          </p:cNvPr>
          <p:cNvSpPr>
            <a:spLocks noGrp="1"/>
          </p:cNvSpPr>
          <p:nvPr>
            <p:ph type="title"/>
          </p:nvPr>
        </p:nvSpPr>
        <p:spPr>
          <a:xfrm>
            <a:off x="838200" y="365125"/>
            <a:ext cx="10515600" cy="973345"/>
          </a:xfrm>
        </p:spPr>
        <p:txBody>
          <a:bodyPr/>
          <a:lstStyle/>
          <a:p>
            <a:r>
              <a:rPr lang="en-GB" dirty="0"/>
              <a:t>Standford Rape Case 2015</a:t>
            </a:r>
          </a:p>
        </p:txBody>
      </p:sp>
      <p:sp>
        <p:nvSpPr>
          <p:cNvPr id="3" name="Content Placeholder 2">
            <a:extLst>
              <a:ext uri="{FF2B5EF4-FFF2-40B4-BE49-F238E27FC236}">
                <a16:creationId xmlns:a16="http://schemas.microsoft.com/office/drawing/2014/main" id="{13548BB3-E8C3-4277-9FEB-6205F54C0CF5}"/>
              </a:ext>
            </a:extLst>
          </p:cNvPr>
          <p:cNvSpPr>
            <a:spLocks noGrp="1"/>
          </p:cNvSpPr>
          <p:nvPr>
            <p:ph idx="1"/>
          </p:nvPr>
        </p:nvSpPr>
        <p:spPr>
          <a:xfrm>
            <a:off x="838200" y="1338470"/>
            <a:ext cx="10515600" cy="4838493"/>
          </a:xfrm>
        </p:spPr>
        <p:txBody>
          <a:bodyPr vert="horz" lIns="91440" tIns="45720" rIns="91440" bIns="45720" rtlCol="0" anchor="t">
            <a:normAutofit/>
          </a:bodyPr>
          <a:lstStyle/>
          <a:p>
            <a:r>
              <a:rPr lang="en-GB" dirty="0"/>
              <a:t>The Victim: Chanel Miller raped by B</a:t>
            </a:r>
            <a:r>
              <a:rPr lang="en-GB" dirty="0">
                <a:ea typeface="+mn-lt"/>
                <a:cs typeface="+mn-lt"/>
              </a:rPr>
              <a:t>rock Turner</a:t>
            </a:r>
          </a:p>
          <a:p>
            <a:r>
              <a:rPr lang="en-GB" dirty="0"/>
              <a:t>Chinese-American woman</a:t>
            </a:r>
          </a:p>
          <a:p>
            <a:r>
              <a:rPr lang="en-GB" dirty="0"/>
              <a:t>Court questioned victim on what she was wearing; why did she go to the party; her relationship with boyfriend plus what she had drunk that night.</a:t>
            </a:r>
          </a:p>
          <a:p>
            <a:r>
              <a:rPr lang="en-GB" dirty="0"/>
              <a:t>Felt that she was being interrogated</a:t>
            </a:r>
          </a:p>
          <a:p>
            <a:r>
              <a:rPr lang="en-GB" dirty="0"/>
              <a:t>‘revictimized’</a:t>
            </a:r>
          </a:p>
          <a:p>
            <a:r>
              <a:rPr lang="en-GB" dirty="0"/>
              <a:t>“did you know he is a good swimmer?”</a:t>
            </a:r>
          </a:p>
          <a:p>
            <a:endParaRPr lang="en-GB" dirty="0"/>
          </a:p>
        </p:txBody>
      </p:sp>
    </p:spTree>
    <p:extLst>
      <p:ext uri="{BB962C8B-B14F-4D97-AF65-F5344CB8AC3E}">
        <p14:creationId xmlns:p14="http://schemas.microsoft.com/office/powerpoint/2010/main" val="425170180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94446-0AC6-4CE2-BF7B-BBA1FBE586E6}"/>
              </a:ext>
            </a:extLst>
          </p:cNvPr>
          <p:cNvSpPr>
            <a:spLocks noGrp="1"/>
          </p:cNvSpPr>
          <p:nvPr>
            <p:ph type="title"/>
          </p:nvPr>
        </p:nvSpPr>
        <p:spPr>
          <a:xfrm>
            <a:off x="838200" y="365126"/>
            <a:ext cx="10515600" cy="814318"/>
          </a:xfrm>
        </p:spPr>
        <p:txBody>
          <a:bodyPr/>
          <a:lstStyle/>
          <a:p>
            <a:r>
              <a:rPr lang="en-GB" dirty="0"/>
              <a:t>Standford Rape Case</a:t>
            </a:r>
          </a:p>
        </p:txBody>
      </p:sp>
      <p:sp>
        <p:nvSpPr>
          <p:cNvPr id="3" name="Content Placeholder 2">
            <a:extLst>
              <a:ext uri="{FF2B5EF4-FFF2-40B4-BE49-F238E27FC236}">
                <a16:creationId xmlns:a16="http://schemas.microsoft.com/office/drawing/2014/main" id="{6AD097BE-D495-411D-B488-DD1C012B5D31}"/>
              </a:ext>
            </a:extLst>
          </p:cNvPr>
          <p:cNvSpPr>
            <a:spLocks noGrp="1"/>
          </p:cNvSpPr>
          <p:nvPr>
            <p:ph idx="1"/>
          </p:nvPr>
        </p:nvSpPr>
        <p:spPr>
          <a:xfrm>
            <a:off x="838200" y="1179444"/>
            <a:ext cx="10515600" cy="4997519"/>
          </a:xfrm>
        </p:spPr>
        <p:txBody>
          <a:bodyPr/>
          <a:lstStyle/>
          <a:p>
            <a:r>
              <a:rPr lang="en-GB" dirty="0"/>
              <a:t>Rapist: Brock Turner</a:t>
            </a:r>
          </a:p>
          <a:p>
            <a:r>
              <a:rPr lang="en-GB" dirty="0"/>
              <a:t>Was sentenced for 6 months in an County Prison</a:t>
            </a:r>
          </a:p>
          <a:p>
            <a:r>
              <a:rPr lang="en-GB" dirty="0"/>
              <a:t>Son's life had been "deeply altered forever"</a:t>
            </a:r>
          </a:p>
          <a:p>
            <a:r>
              <a:rPr lang="en-GB" dirty="0"/>
              <a:t>On sex offenders register</a:t>
            </a:r>
          </a:p>
          <a:p>
            <a:r>
              <a:rPr lang="en-GB" dirty="0"/>
              <a:t>Judge was criticised of being too soft stating that prison would have ‘severe impact’ on him. Should have served 14 years </a:t>
            </a:r>
          </a:p>
          <a:p>
            <a:r>
              <a:rPr lang="en-GB" dirty="0"/>
              <a:t>Same judge gave a Latino man 3 years for same crime  </a:t>
            </a:r>
          </a:p>
          <a:p>
            <a:r>
              <a:rPr lang="en-GB" dirty="0"/>
              <a:t>Affluent white male hired a powerful legal team and private investigators and got expert witnesses.</a:t>
            </a:r>
          </a:p>
          <a:p>
            <a:r>
              <a:rPr lang="en-GB" dirty="0"/>
              <a:t>Turner could have been an Olympic swimmer – said on many times</a:t>
            </a:r>
          </a:p>
          <a:p>
            <a:endParaRPr lang="en-GB" dirty="0"/>
          </a:p>
          <a:p>
            <a:endParaRPr lang="en-GB" dirty="0"/>
          </a:p>
          <a:p>
            <a:endParaRPr lang="en-GB" dirty="0"/>
          </a:p>
        </p:txBody>
      </p:sp>
    </p:spTree>
    <p:extLst>
      <p:ext uri="{BB962C8B-B14F-4D97-AF65-F5344CB8AC3E}">
        <p14:creationId xmlns:p14="http://schemas.microsoft.com/office/powerpoint/2010/main" val="224755304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992188"/>
          </a:xfrm>
        </p:spPr>
        <p:txBody>
          <a:bodyPr/>
          <a:lstStyle/>
          <a:p>
            <a:r>
              <a:rPr lang="en-GB" dirty="0"/>
              <a:t>VPS &amp; Parole</a:t>
            </a:r>
          </a:p>
        </p:txBody>
      </p:sp>
      <p:sp>
        <p:nvSpPr>
          <p:cNvPr id="3" name="Content Placeholder 2"/>
          <p:cNvSpPr>
            <a:spLocks noGrp="1"/>
          </p:cNvSpPr>
          <p:nvPr>
            <p:ph idx="1"/>
          </p:nvPr>
        </p:nvSpPr>
        <p:spPr>
          <a:xfrm>
            <a:off x="838200" y="1271588"/>
            <a:ext cx="10515600" cy="4905375"/>
          </a:xfrm>
        </p:spPr>
        <p:txBody>
          <a:bodyPr>
            <a:normAutofit fontScale="92500"/>
          </a:bodyPr>
          <a:lstStyle/>
          <a:p>
            <a:r>
              <a:rPr lang="en-GB" dirty="0"/>
              <a:t>Parole Boards considers whether a offender can be released from prison or moved to an open prison. Certain victims will be able to write a VPS telling the Parole Board what impact releasing the offender or changing their custodial conditions will have on them.</a:t>
            </a:r>
          </a:p>
          <a:p>
            <a:r>
              <a:rPr lang="en-GB" dirty="0"/>
              <a:t>VPS can help the Parole Board to set appropriate licence on offenders upon release, such as exclusion zones and preventing the offender from contacting the victim. </a:t>
            </a:r>
          </a:p>
          <a:p>
            <a:r>
              <a:rPr lang="en-GB" dirty="0"/>
              <a:t>VPS for the Parole Board given to all victims who have opted in to the Victim Contact Scheme, which is available for victims of violent or sexual offences where the offender is sentenced to 12 months or more in prison. </a:t>
            </a:r>
          </a:p>
          <a:p>
            <a:r>
              <a:rPr lang="en-GB" dirty="0"/>
              <a:t>The process of creating a VPS for the Parole Board is separate to the process of making a VPS to be considered in court. </a:t>
            </a:r>
          </a:p>
          <a:p>
            <a:endParaRPr lang="en-GB" dirty="0"/>
          </a:p>
        </p:txBody>
      </p:sp>
    </p:spTree>
    <p:extLst>
      <p:ext uri="{BB962C8B-B14F-4D97-AF65-F5344CB8AC3E}">
        <p14:creationId xmlns:p14="http://schemas.microsoft.com/office/powerpoint/2010/main" val="336585317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01824"/>
          </a:xfrm>
        </p:spPr>
        <p:txBody>
          <a:bodyPr/>
          <a:lstStyle/>
          <a:p>
            <a:r>
              <a:rPr lang="en-GB" b="1" dirty="0"/>
              <a:t>Enhanced / Special Services</a:t>
            </a:r>
          </a:p>
        </p:txBody>
      </p:sp>
      <p:sp>
        <p:nvSpPr>
          <p:cNvPr id="3" name="Content Placeholder 2"/>
          <p:cNvSpPr>
            <a:spLocks noGrp="1"/>
          </p:cNvSpPr>
          <p:nvPr>
            <p:ph idx="1"/>
          </p:nvPr>
        </p:nvSpPr>
        <p:spPr>
          <a:xfrm>
            <a:off x="838200" y="1358537"/>
            <a:ext cx="10515600" cy="4818426"/>
          </a:xfrm>
        </p:spPr>
        <p:txBody>
          <a:bodyPr/>
          <a:lstStyle/>
          <a:p>
            <a:r>
              <a:rPr lang="en-GB" dirty="0">
                <a:solidFill>
                  <a:schemeClr val="tx1">
                    <a:lumMod val="95000"/>
                    <a:lumOff val="5000"/>
                  </a:schemeClr>
                </a:solidFill>
              </a:rPr>
              <a:t>The victim’s code defines 4 distinct ‘cohorts’ of victims who should qualify for an ‘</a:t>
            </a:r>
            <a:r>
              <a:rPr lang="en-GB" b="1" dirty="0">
                <a:solidFill>
                  <a:schemeClr val="tx1">
                    <a:lumMod val="95000"/>
                    <a:lumOff val="5000"/>
                  </a:schemeClr>
                </a:solidFill>
              </a:rPr>
              <a:t>enhanced service’</a:t>
            </a:r>
            <a:endParaRPr lang="en-GB" dirty="0">
              <a:solidFill>
                <a:schemeClr val="tx1">
                  <a:lumMod val="95000"/>
                  <a:lumOff val="5000"/>
                </a:schemeClr>
              </a:solidFill>
            </a:endParaRPr>
          </a:p>
          <a:p>
            <a:r>
              <a:rPr lang="en-GB" b="1" dirty="0">
                <a:solidFill>
                  <a:schemeClr val="tx1">
                    <a:lumMod val="95000"/>
                    <a:lumOff val="5000"/>
                  </a:schemeClr>
                </a:solidFill>
              </a:rPr>
              <a:t>Victims of serious crime; </a:t>
            </a:r>
            <a:r>
              <a:rPr lang="en-GB" b="1" dirty="0"/>
              <a:t>persistently targeted victims; vulnerable victims and intimidated victim.</a:t>
            </a:r>
            <a:endParaRPr lang="en-GB" b="1" dirty="0">
              <a:solidFill>
                <a:schemeClr val="tx1">
                  <a:lumMod val="95000"/>
                  <a:lumOff val="5000"/>
                </a:schemeClr>
              </a:solidFill>
            </a:endParaRPr>
          </a:p>
          <a:p>
            <a:r>
              <a:rPr lang="en-GB" dirty="0"/>
              <a:t>The categories are designed to ensure that victims who are most in need will be able to access enhanced support. </a:t>
            </a:r>
          </a:p>
          <a:p>
            <a:r>
              <a:rPr lang="en-GB" dirty="0"/>
              <a:t>Entitlement can over lap more than one category. </a:t>
            </a:r>
            <a:endParaRPr lang="en-GB" dirty="0">
              <a:solidFill>
                <a:schemeClr val="tx1">
                  <a:lumMod val="95000"/>
                  <a:lumOff val="5000"/>
                </a:schemeClr>
              </a:solidFill>
            </a:endParaRPr>
          </a:p>
          <a:p>
            <a:endParaRPr lang="en-GB" dirty="0"/>
          </a:p>
        </p:txBody>
      </p:sp>
    </p:spTree>
    <p:extLst>
      <p:ext uri="{BB962C8B-B14F-4D97-AF65-F5344CB8AC3E}">
        <p14:creationId xmlns:p14="http://schemas.microsoft.com/office/powerpoint/2010/main" val="243734797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00297"/>
            <a:ext cx="10515600" cy="1249124"/>
          </a:xfrm>
        </p:spPr>
        <p:txBody>
          <a:bodyPr>
            <a:normAutofit fontScale="90000"/>
          </a:bodyPr>
          <a:lstStyle/>
          <a:p>
            <a:br>
              <a:rPr lang="en-GB" sz="2700" i="1" dirty="0">
                <a:solidFill>
                  <a:schemeClr val="tx1">
                    <a:lumMod val="95000"/>
                    <a:lumOff val="5000"/>
                  </a:schemeClr>
                </a:solidFill>
              </a:rPr>
            </a:br>
            <a:br>
              <a:rPr lang="en-GB" sz="2700" i="1" dirty="0">
                <a:solidFill>
                  <a:schemeClr val="tx1">
                    <a:lumMod val="95000"/>
                    <a:lumOff val="5000"/>
                  </a:schemeClr>
                </a:solidFill>
              </a:rPr>
            </a:br>
            <a:r>
              <a:rPr lang="en-GB" sz="3100" b="1" dirty="0">
                <a:solidFill>
                  <a:schemeClr val="tx1">
                    <a:lumMod val="95000"/>
                    <a:lumOff val="5000"/>
                  </a:schemeClr>
                </a:solidFill>
              </a:rPr>
              <a:t>Distinct ‘cohorts’ </a:t>
            </a:r>
            <a:br>
              <a:rPr lang="en-GB" sz="3100" b="1" dirty="0">
                <a:solidFill>
                  <a:schemeClr val="tx1">
                    <a:lumMod val="95000"/>
                    <a:lumOff val="5000"/>
                  </a:schemeClr>
                </a:solidFill>
              </a:rPr>
            </a:br>
            <a:r>
              <a:rPr lang="en-GB" sz="3100" b="1" dirty="0"/>
              <a:t>Victims of the most serious crime </a:t>
            </a:r>
            <a:br>
              <a:rPr lang="en-GB" sz="3100" b="1" dirty="0"/>
            </a:br>
            <a:br>
              <a:rPr lang="en-GB" sz="3100" b="1" dirty="0">
                <a:solidFill>
                  <a:schemeClr val="tx1">
                    <a:lumMod val="95000"/>
                    <a:lumOff val="5000"/>
                  </a:schemeClr>
                </a:solidFill>
              </a:rPr>
            </a:br>
            <a:endParaRPr lang="en-GB" sz="3100" b="1" dirty="0"/>
          </a:p>
        </p:txBody>
      </p:sp>
      <p:sp>
        <p:nvSpPr>
          <p:cNvPr id="3" name="Content Placeholder 2"/>
          <p:cNvSpPr>
            <a:spLocks noGrp="1"/>
          </p:cNvSpPr>
          <p:nvPr>
            <p:ph idx="1"/>
          </p:nvPr>
        </p:nvSpPr>
        <p:spPr>
          <a:xfrm>
            <a:off x="838200" y="1689463"/>
            <a:ext cx="10515600" cy="4487500"/>
          </a:xfrm>
        </p:spPr>
        <p:txBody>
          <a:bodyPr>
            <a:normAutofit fontScale="92500" lnSpcReduction="10000"/>
          </a:bodyPr>
          <a:lstStyle/>
          <a:p>
            <a:pPr fontAlgn="ctr"/>
            <a:r>
              <a:rPr lang="en-GB" dirty="0"/>
              <a:t>Domestic abuse </a:t>
            </a:r>
          </a:p>
          <a:p>
            <a:pPr fontAlgn="ctr"/>
            <a:r>
              <a:rPr lang="en-GB" dirty="0"/>
              <a:t>Sexual offences </a:t>
            </a:r>
          </a:p>
          <a:p>
            <a:pPr fontAlgn="ctr"/>
            <a:r>
              <a:rPr lang="en-GB" dirty="0"/>
              <a:t>Terrorism</a:t>
            </a:r>
          </a:p>
          <a:p>
            <a:pPr fontAlgn="ctr"/>
            <a:r>
              <a:rPr lang="en-GB" dirty="0"/>
              <a:t>Hate crime </a:t>
            </a:r>
          </a:p>
          <a:p>
            <a:pPr fontAlgn="ctr"/>
            <a:r>
              <a:rPr lang="en-GB" dirty="0"/>
              <a:t>Human trafficking </a:t>
            </a:r>
          </a:p>
          <a:p>
            <a:pPr fontAlgn="ctr"/>
            <a:r>
              <a:rPr lang="en-GB" dirty="0"/>
              <a:t>Attempted murder</a:t>
            </a:r>
          </a:p>
          <a:p>
            <a:pPr fontAlgn="ctr"/>
            <a:r>
              <a:rPr lang="en-GB" dirty="0"/>
              <a:t>Wounding / causing grievous bodily harm with intent</a:t>
            </a:r>
          </a:p>
          <a:p>
            <a:pPr fontAlgn="ctr"/>
            <a:r>
              <a:rPr lang="en-GB" dirty="0"/>
              <a:t>False imprisonment</a:t>
            </a:r>
          </a:p>
          <a:p>
            <a:pPr fontAlgn="ctr"/>
            <a:r>
              <a:rPr lang="en-GB" dirty="0"/>
              <a:t>Arson with intent to endanger life </a:t>
            </a:r>
          </a:p>
          <a:p>
            <a:pPr fontAlgn="ctr"/>
            <a:r>
              <a:rPr lang="en-GB" dirty="0"/>
              <a:t>Kidnap</a:t>
            </a:r>
          </a:p>
          <a:p>
            <a:endParaRPr lang="en-GB" dirty="0"/>
          </a:p>
        </p:txBody>
      </p:sp>
    </p:spTree>
    <p:extLst>
      <p:ext uri="{BB962C8B-B14F-4D97-AF65-F5344CB8AC3E}">
        <p14:creationId xmlns:p14="http://schemas.microsoft.com/office/powerpoint/2010/main" val="239931013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p:cNvSpPr>
            <a:spLocks noGrp="1"/>
          </p:cNvSpPr>
          <p:nvPr>
            <p:ph type="title"/>
          </p:nvPr>
        </p:nvSpPr>
        <p:spPr>
          <a:xfrm>
            <a:off x="1524000" y="0"/>
            <a:ext cx="9144000" cy="838200"/>
          </a:xfrm>
          <a:solidFill>
            <a:schemeClr val="tx2">
              <a:lumMod val="60000"/>
              <a:lumOff val="40000"/>
            </a:schemeClr>
          </a:solidFill>
        </p:spPr>
        <p:txBody>
          <a:bodyPr rtlCol="0">
            <a:normAutofit/>
          </a:bodyPr>
          <a:lstStyle/>
          <a:p>
            <a:pPr>
              <a:defRPr/>
            </a:pPr>
            <a:r>
              <a:rPr lang="en-GB" dirty="0">
                <a:ln w="18415" cmpd="sng">
                  <a:solidFill>
                    <a:srgbClr val="FFFFFF"/>
                  </a:solidFill>
                  <a:prstDash val="solid"/>
                </a:ln>
                <a:solidFill>
                  <a:srgbClr val="FFFFFF"/>
                </a:solidFill>
                <a:effectLst>
                  <a:outerShdw blurRad="63500" dir="3600000" algn="tl" rotWithShape="0">
                    <a:srgbClr val="000000">
                      <a:alpha val="70000"/>
                    </a:srgbClr>
                  </a:outerShdw>
                </a:effectLst>
              </a:rPr>
              <a:t>Who we should be focusing on</a:t>
            </a:r>
          </a:p>
        </p:txBody>
      </p:sp>
      <p:sp>
        <p:nvSpPr>
          <p:cNvPr id="6" name="Title 1"/>
          <p:cNvSpPr txBox="1">
            <a:spLocks/>
          </p:cNvSpPr>
          <p:nvPr/>
        </p:nvSpPr>
        <p:spPr>
          <a:xfrm>
            <a:off x="1524000" y="6477000"/>
            <a:ext cx="9144000" cy="381000"/>
          </a:xfrm>
          <a:prstGeom prst="rect">
            <a:avLst/>
          </a:prstGeom>
        </p:spPr>
        <p:txBody>
          <a:bodyPr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endParaRPr lang="en-GB" sz="1200" b="1" spc="300" dirty="0">
              <a:solidFill>
                <a:srgbClr val="FF0000"/>
              </a:solidFill>
            </a:endParaRPr>
          </a:p>
        </p:txBody>
      </p:sp>
      <p:sp>
        <p:nvSpPr>
          <p:cNvPr id="14340" name="AutoShape 6" descr="http://www.google.co.uk/url?sa=i&amp;source=images&amp;cd=&amp;docid=1kALM6Otnl_hgM&amp;tbnid=Z5srNKc4mkdw0M&amp;ved=0CAUQjBw&amp;url=http%3A%2F%2Fwww.thesite.org%2Fcontent%2F2%2Fc4%2F06%2F24%2Fhomepage-140.jpg&amp;ei=RF8nU_DCCIaThQeBvYGoCQ&amp;psig=AFQjCNEoqCBruaIbYGPeZdbZj0E5szYVAA&amp;ust=1395175620257659"/>
          <p:cNvSpPr>
            <a:spLocks noChangeAspect="1" noChangeArrowheads="1"/>
          </p:cNvSpPr>
          <p:nvPr/>
        </p:nvSpPr>
        <p:spPr bwMode="auto">
          <a:xfrm>
            <a:off x="1576388" y="-136525"/>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solidFill>
                <a:srgbClr val="000000"/>
              </a:solidFill>
            </a:endParaRPr>
          </a:p>
        </p:txBody>
      </p:sp>
      <p:sp>
        <p:nvSpPr>
          <p:cNvPr id="14341" name="AutoShape 2" descr="http://www.google.co.uk/url?sa=i&amp;source=images&amp;cd=&amp;docid=1kALM6Otnl_hgM&amp;tbnid=Z5srNKc4mkdw0M&amp;ved=0CAUQjBw&amp;url=http%3A%2F%2Fwww.thesite.org%2Fcontent%2F2%2Fc4%2F06%2F24%2Fhomepage-140.jpg&amp;ei=RF8nU_DCCIaThQeBvYGoCQ&amp;psig=AFQjCNEoqCBruaIbYGPeZdbZj0E5szYVAA&amp;ust=1395175620257659"/>
          <p:cNvSpPr>
            <a:spLocks noChangeAspect="1" noChangeArrowheads="1"/>
          </p:cNvSpPr>
          <p:nvPr/>
        </p:nvSpPr>
        <p:spPr bwMode="auto">
          <a:xfrm>
            <a:off x="1728788" y="15875"/>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solidFill>
                <a:srgbClr val="000000"/>
              </a:solidFill>
            </a:endParaRPr>
          </a:p>
        </p:txBody>
      </p:sp>
      <p:sp>
        <p:nvSpPr>
          <p:cNvPr id="14342" name="AutoShape 4" descr="http://www.google.co.uk/url?sa=i&amp;source=images&amp;cd=&amp;docid=1kALM6Otnl_hgM&amp;tbnid=Z5srNKc4mkdw0M&amp;ved=0CAUQjBw&amp;url=http%3A%2F%2Fwww.thesite.org%2Fcontent%2F2%2Fc4%2F06%2F24%2Fhomepage-140.jpg&amp;ei=RF8nU_DCCIaThQeBvYGoCQ&amp;psig=AFQjCNEoqCBruaIbYGPeZdbZj0E5szYVAA&amp;ust=1395175620257659"/>
          <p:cNvSpPr>
            <a:spLocks noChangeAspect="1" noChangeArrowheads="1"/>
          </p:cNvSpPr>
          <p:nvPr/>
        </p:nvSpPr>
        <p:spPr bwMode="auto">
          <a:xfrm>
            <a:off x="1881188" y="168275"/>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solidFill>
                <a:srgbClr val="000000"/>
              </a:solidFill>
            </a:endParaRPr>
          </a:p>
        </p:txBody>
      </p:sp>
      <p:graphicFrame>
        <p:nvGraphicFramePr>
          <p:cNvPr id="4" name="Table 3"/>
          <p:cNvGraphicFramePr>
            <a:graphicFrameLocks noGrp="1"/>
          </p:cNvGraphicFramePr>
          <p:nvPr/>
        </p:nvGraphicFramePr>
        <p:xfrm>
          <a:off x="1728788" y="838200"/>
          <a:ext cx="9853611" cy="5826756"/>
        </p:xfrm>
        <a:graphic>
          <a:graphicData uri="http://schemas.openxmlformats.org/drawingml/2006/table">
            <a:tbl>
              <a:tblPr firstRow="1" firstCol="1" bandRow="1">
                <a:tableStyleId>{5C22544A-7EE6-4342-B048-85BDC9FD1C3A}</a:tableStyleId>
              </a:tblPr>
              <a:tblGrid>
                <a:gridCol w="209193">
                  <a:extLst>
                    <a:ext uri="{9D8B030D-6E8A-4147-A177-3AD203B41FA5}">
                      <a16:colId xmlns:a16="http://schemas.microsoft.com/office/drawing/2014/main" val="20000"/>
                    </a:ext>
                  </a:extLst>
                </a:gridCol>
                <a:gridCol w="2534072">
                  <a:extLst>
                    <a:ext uri="{9D8B030D-6E8A-4147-A177-3AD203B41FA5}">
                      <a16:colId xmlns:a16="http://schemas.microsoft.com/office/drawing/2014/main" val="20001"/>
                    </a:ext>
                  </a:extLst>
                </a:gridCol>
                <a:gridCol w="3637153">
                  <a:extLst>
                    <a:ext uri="{9D8B030D-6E8A-4147-A177-3AD203B41FA5}">
                      <a16:colId xmlns:a16="http://schemas.microsoft.com/office/drawing/2014/main" val="20002"/>
                    </a:ext>
                  </a:extLst>
                </a:gridCol>
                <a:gridCol w="3473193">
                  <a:extLst>
                    <a:ext uri="{9D8B030D-6E8A-4147-A177-3AD203B41FA5}">
                      <a16:colId xmlns:a16="http://schemas.microsoft.com/office/drawing/2014/main" val="20003"/>
                    </a:ext>
                  </a:extLst>
                </a:gridCol>
              </a:tblGrid>
              <a:tr h="318284">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400" dirty="0">
                          <a:effectLst/>
                        </a:rPr>
                        <a:t>Victims of the most serious crime</a:t>
                      </a:r>
                      <a:endParaRPr lang="en-GB" sz="1400" dirty="0">
                        <a:effectLst/>
                        <a:latin typeface="Calibri"/>
                        <a:ea typeface="Times New Roman"/>
                        <a:cs typeface="Times New Roman"/>
                      </a:endParaRPr>
                    </a:p>
                  </a:txBody>
                  <a:tcPr marL="47961" marR="47961" marT="0" marB="0" anchor="ctr">
                    <a:lnB w="38100" cmpd="sng">
                      <a:noFill/>
                    </a:lnB>
                    <a:solidFill>
                      <a:schemeClr val="accent1">
                        <a:lumMod val="75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219616">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lnR w="12700" cmpd="sng">
                      <a:noFill/>
                    </a:lnR>
                    <a:noFill/>
                  </a:tcPr>
                </a:tc>
                <a:tc>
                  <a:txBody>
                    <a:bodyPr/>
                    <a:lstStyle/>
                    <a:p>
                      <a:pPr marL="342900" lvl="0" indent="-342900" algn="just">
                        <a:lnSpc>
                          <a:spcPct val="115000"/>
                        </a:lnSpc>
                        <a:spcAft>
                          <a:spcPts val="0"/>
                        </a:spcAft>
                        <a:buFont typeface="Wingdings"/>
                        <a:buChar char=""/>
                      </a:pPr>
                      <a:r>
                        <a:rPr lang="en-GB" sz="1200" dirty="0">
                          <a:effectLst/>
                        </a:rPr>
                        <a:t>Domestic abuse </a:t>
                      </a:r>
                      <a:endParaRPr lang="en-GB" sz="1200" dirty="0">
                        <a:effectLst/>
                        <a:latin typeface="Calibri"/>
                        <a:ea typeface="Times New Roman"/>
                        <a:cs typeface="Times New Roman"/>
                      </a:endParaRPr>
                    </a:p>
                  </a:txBody>
                  <a:tcPr marL="47961" marR="47961"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tc>
                  <a:txBody>
                    <a:bodyPr/>
                    <a:lstStyle/>
                    <a:p>
                      <a:pPr marL="342900" lvl="0" indent="-342900" algn="just">
                        <a:lnSpc>
                          <a:spcPct val="115000"/>
                        </a:lnSpc>
                        <a:spcAft>
                          <a:spcPts val="0"/>
                        </a:spcAft>
                        <a:buFont typeface="Wingdings"/>
                        <a:buChar char=""/>
                      </a:pPr>
                      <a:r>
                        <a:rPr lang="en-GB" sz="1200" dirty="0">
                          <a:effectLst/>
                        </a:rPr>
                        <a:t>Sexual offences </a:t>
                      </a:r>
                      <a:endParaRPr lang="en-GB" sz="1200" dirty="0">
                        <a:effectLst/>
                        <a:latin typeface="Calibri"/>
                        <a:ea typeface="Times New Roman"/>
                        <a:cs typeface="Times New Roman"/>
                      </a:endParaRPr>
                    </a:p>
                  </a:txBody>
                  <a:tcPr marL="47961" marR="47961"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tc>
                  <a:txBody>
                    <a:bodyPr/>
                    <a:lstStyle/>
                    <a:p>
                      <a:pPr marL="342900" lvl="0" indent="-342900" algn="just">
                        <a:lnSpc>
                          <a:spcPct val="115000"/>
                        </a:lnSpc>
                        <a:spcAft>
                          <a:spcPts val="0"/>
                        </a:spcAft>
                        <a:buFont typeface="Wingdings"/>
                        <a:buChar char=""/>
                      </a:pPr>
                      <a:r>
                        <a:rPr lang="en-GB" sz="1200" dirty="0">
                          <a:effectLst/>
                        </a:rPr>
                        <a:t>Terrorism</a:t>
                      </a:r>
                      <a:endParaRPr lang="en-GB" sz="1200" dirty="0">
                        <a:effectLst/>
                        <a:latin typeface="Calibri"/>
                        <a:ea typeface="Times New Roman"/>
                        <a:cs typeface="Times New Roman"/>
                      </a:endParaRPr>
                    </a:p>
                  </a:txBody>
                  <a:tcPr marL="47961" marR="47961"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10001"/>
                  </a:ext>
                </a:extLst>
              </a:tr>
              <a:tr h="219616">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lnR w="12700" cmpd="sng">
                      <a:noFill/>
                    </a:lnR>
                    <a:noFill/>
                  </a:tcPr>
                </a:tc>
                <a:tc>
                  <a:txBody>
                    <a:bodyPr/>
                    <a:lstStyle/>
                    <a:p>
                      <a:pPr marL="342900" lvl="0" indent="-342900" algn="just">
                        <a:lnSpc>
                          <a:spcPct val="115000"/>
                        </a:lnSpc>
                        <a:spcAft>
                          <a:spcPts val="0"/>
                        </a:spcAft>
                        <a:buFont typeface="Wingdings"/>
                        <a:buChar char=""/>
                      </a:pPr>
                      <a:r>
                        <a:rPr lang="en-GB" sz="1200" dirty="0">
                          <a:effectLst/>
                        </a:rPr>
                        <a:t>Hate crime </a:t>
                      </a:r>
                      <a:endParaRPr lang="en-GB" sz="1200" dirty="0">
                        <a:effectLst/>
                        <a:latin typeface="Calibri"/>
                        <a:ea typeface="Times New Roman"/>
                        <a:cs typeface="Times New Roman"/>
                      </a:endParaRPr>
                    </a:p>
                  </a:txBody>
                  <a:tcPr marL="47961" marR="47961"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tc>
                  <a:txBody>
                    <a:bodyPr/>
                    <a:lstStyle/>
                    <a:p>
                      <a:pPr marL="342900" lvl="0" indent="-342900" algn="just">
                        <a:lnSpc>
                          <a:spcPct val="115000"/>
                        </a:lnSpc>
                        <a:spcAft>
                          <a:spcPts val="0"/>
                        </a:spcAft>
                        <a:buFont typeface="Wingdings"/>
                        <a:buChar char=""/>
                      </a:pPr>
                      <a:r>
                        <a:rPr lang="en-GB" sz="1200" dirty="0">
                          <a:effectLst/>
                        </a:rPr>
                        <a:t>Human trafficking </a:t>
                      </a:r>
                      <a:endParaRPr lang="en-GB" sz="1200" dirty="0">
                        <a:effectLst/>
                        <a:latin typeface="Calibri"/>
                        <a:ea typeface="Times New Roman"/>
                        <a:cs typeface="Times New Roman"/>
                      </a:endParaRPr>
                    </a:p>
                  </a:txBody>
                  <a:tcPr marL="47961" marR="47961"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tc>
                  <a:txBody>
                    <a:bodyPr/>
                    <a:lstStyle/>
                    <a:p>
                      <a:pPr marL="342900" lvl="0" indent="-342900" algn="just">
                        <a:lnSpc>
                          <a:spcPct val="115000"/>
                        </a:lnSpc>
                        <a:spcAft>
                          <a:spcPts val="0"/>
                        </a:spcAft>
                        <a:buFont typeface="Wingdings"/>
                        <a:buChar char=""/>
                      </a:pPr>
                      <a:r>
                        <a:rPr lang="en-GB" sz="1200" dirty="0">
                          <a:effectLst/>
                        </a:rPr>
                        <a:t>Attempted murder</a:t>
                      </a:r>
                      <a:endParaRPr lang="en-GB" sz="1200" dirty="0">
                        <a:effectLst/>
                        <a:latin typeface="Calibri"/>
                        <a:ea typeface="Times New Roman"/>
                        <a:cs typeface="Times New Roman"/>
                      </a:endParaRPr>
                    </a:p>
                  </a:txBody>
                  <a:tcPr marL="47961" marR="47961"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10002"/>
                  </a:ext>
                </a:extLst>
              </a:tr>
              <a:tr h="219616">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lnR w="12700" cmpd="sng">
                      <a:noFill/>
                    </a:lnR>
                    <a:noFill/>
                  </a:tcPr>
                </a:tc>
                <a:tc gridSpan="2">
                  <a:txBody>
                    <a:bodyPr/>
                    <a:lstStyle/>
                    <a:p>
                      <a:pPr marL="342900" lvl="0" indent="-342900" algn="just">
                        <a:lnSpc>
                          <a:spcPct val="115000"/>
                        </a:lnSpc>
                        <a:spcAft>
                          <a:spcPts val="0"/>
                        </a:spcAft>
                        <a:buFont typeface="Wingdings"/>
                        <a:buChar char=""/>
                      </a:pPr>
                      <a:r>
                        <a:rPr lang="en-GB" sz="1200" dirty="0">
                          <a:effectLst/>
                        </a:rPr>
                        <a:t>Wounding / causing grievous bodily harm with intent</a:t>
                      </a:r>
                      <a:endParaRPr lang="en-GB" sz="1200" dirty="0">
                        <a:effectLst/>
                        <a:latin typeface="Calibri"/>
                        <a:ea typeface="Times New Roman"/>
                        <a:cs typeface="Times New Roman"/>
                      </a:endParaRPr>
                    </a:p>
                  </a:txBody>
                  <a:tcPr marL="47961" marR="47961"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tc hMerge="1">
                  <a:txBody>
                    <a:bodyPr/>
                    <a:lstStyle/>
                    <a:p>
                      <a:endParaRPr lang="en-GB"/>
                    </a:p>
                  </a:txBody>
                  <a:tcPr/>
                </a:tc>
                <a:tc>
                  <a:txBody>
                    <a:bodyPr/>
                    <a:lstStyle/>
                    <a:p>
                      <a:pPr marL="342900" lvl="0" indent="-342900" algn="just">
                        <a:lnSpc>
                          <a:spcPct val="115000"/>
                        </a:lnSpc>
                        <a:spcAft>
                          <a:spcPts val="0"/>
                        </a:spcAft>
                        <a:buFont typeface="Wingdings"/>
                        <a:buChar char=""/>
                      </a:pPr>
                      <a:r>
                        <a:rPr lang="en-GB" sz="1200" dirty="0">
                          <a:effectLst/>
                        </a:rPr>
                        <a:t>False imprisonment</a:t>
                      </a:r>
                      <a:endParaRPr lang="en-GB" sz="1200" dirty="0">
                        <a:effectLst/>
                        <a:latin typeface="Calibri"/>
                        <a:ea typeface="Times New Roman"/>
                        <a:cs typeface="Times New Roman"/>
                      </a:endParaRPr>
                    </a:p>
                  </a:txBody>
                  <a:tcPr marL="47961" marR="47961"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10003"/>
                  </a:ext>
                </a:extLst>
              </a:tr>
              <a:tr h="219616">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lnR w="12700" cmpd="sng">
                      <a:noFill/>
                    </a:lnR>
                    <a:noFill/>
                  </a:tcPr>
                </a:tc>
                <a:tc gridSpan="2">
                  <a:txBody>
                    <a:bodyPr/>
                    <a:lstStyle/>
                    <a:p>
                      <a:pPr marL="342900" lvl="0" indent="-342900" algn="just">
                        <a:lnSpc>
                          <a:spcPct val="115000"/>
                        </a:lnSpc>
                        <a:spcAft>
                          <a:spcPts val="0"/>
                        </a:spcAft>
                        <a:buFont typeface="Wingdings"/>
                        <a:buChar char=""/>
                      </a:pPr>
                      <a:r>
                        <a:rPr lang="en-GB" sz="1200" dirty="0">
                          <a:effectLst/>
                        </a:rPr>
                        <a:t>Arson with intent to endanger life </a:t>
                      </a:r>
                      <a:endParaRPr lang="en-GB" sz="1200" dirty="0">
                        <a:effectLst/>
                        <a:latin typeface="Calibri"/>
                        <a:ea typeface="Times New Roman"/>
                        <a:cs typeface="Times New Roman"/>
                      </a:endParaRPr>
                    </a:p>
                  </a:txBody>
                  <a:tcPr marL="47961" marR="47961"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tc hMerge="1">
                  <a:txBody>
                    <a:bodyPr/>
                    <a:lstStyle/>
                    <a:p>
                      <a:endParaRPr lang="en-GB"/>
                    </a:p>
                  </a:txBody>
                  <a:tcPr/>
                </a:tc>
                <a:tc>
                  <a:txBody>
                    <a:bodyPr/>
                    <a:lstStyle/>
                    <a:p>
                      <a:pPr marL="342900" lvl="0" indent="-342900" algn="just">
                        <a:lnSpc>
                          <a:spcPct val="115000"/>
                        </a:lnSpc>
                        <a:spcAft>
                          <a:spcPts val="0"/>
                        </a:spcAft>
                        <a:buFont typeface="Wingdings"/>
                        <a:buChar char=""/>
                      </a:pPr>
                      <a:r>
                        <a:rPr lang="en-GB" sz="1200" dirty="0">
                          <a:effectLst/>
                        </a:rPr>
                        <a:t>Kidnap</a:t>
                      </a:r>
                      <a:endParaRPr lang="en-GB" sz="1200" dirty="0">
                        <a:effectLst/>
                        <a:latin typeface="Calibri"/>
                        <a:ea typeface="Times New Roman"/>
                        <a:cs typeface="Times New Roman"/>
                      </a:endParaRPr>
                    </a:p>
                  </a:txBody>
                  <a:tcPr marL="47961" marR="47961"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10004"/>
                  </a:ext>
                </a:extLst>
              </a:tr>
              <a:tr h="315368">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400" b="1" kern="1200" dirty="0">
                          <a:solidFill>
                            <a:schemeClr val="lt1"/>
                          </a:solidFill>
                          <a:effectLst/>
                          <a:latin typeface="+mn-lt"/>
                          <a:ea typeface="+mn-ea"/>
                          <a:cs typeface="+mn-cs"/>
                        </a:rPr>
                        <a:t>Persistently targeted victims</a:t>
                      </a:r>
                    </a:p>
                  </a:txBody>
                  <a:tcPr marL="47961" marR="47961" marT="0" marB="0" anchor="ctr">
                    <a:lnT w="12700" cmpd="sng">
                      <a:noFill/>
                    </a:lnT>
                    <a:solidFill>
                      <a:schemeClr val="accent1">
                        <a:lumMod val="75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5"/>
                  </a:ext>
                </a:extLst>
              </a:tr>
              <a:tr h="532045">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200" dirty="0">
                          <a:effectLst/>
                        </a:rPr>
                        <a:t>A victim that has been targeted repeatedly as a direct victim of crime over a period of time; particularly if they have been deliberately targeted; or they are a victim of a sustained campaign of harassment or stalking.</a:t>
                      </a:r>
                      <a:endParaRPr lang="en-GB" sz="1200" dirty="0">
                        <a:effectLst/>
                        <a:latin typeface="Calibri"/>
                        <a:ea typeface="Times New Roman"/>
                        <a:cs typeface="Times New Roman"/>
                      </a:endParaRPr>
                    </a:p>
                  </a:txBody>
                  <a:tcPr marL="47961" marR="47961" marT="0" marB="0"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6"/>
                  </a:ext>
                </a:extLst>
              </a:tr>
              <a:tr h="263665">
                <a:tc>
                  <a:txBody>
                    <a:bodyPr/>
                    <a:lstStyle/>
                    <a:p>
                      <a:pPr algn="just">
                        <a:lnSpc>
                          <a:spcPct val="115000"/>
                        </a:lnSpc>
                        <a:spcAft>
                          <a:spcPts val="0"/>
                        </a:spcAft>
                      </a:pPr>
                      <a:r>
                        <a:rPr lang="en-GB" sz="1200" b="1" dirty="0">
                          <a:solidFill>
                            <a:schemeClr val="bg1"/>
                          </a:solidFill>
                          <a:effectLst/>
                        </a:rPr>
                        <a:t> </a:t>
                      </a:r>
                      <a:endParaRPr lang="en-GB" sz="1200" b="1" dirty="0">
                        <a:solidFill>
                          <a:schemeClr val="bg1"/>
                        </a:solidFill>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400" b="1" dirty="0">
                          <a:solidFill>
                            <a:schemeClr val="bg1"/>
                          </a:solidFill>
                          <a:effectLst/>
                        </a:rPr>
                        <a:t>Vulnerable victims</a:t>
                      </a:r>
                      <a:endParaRPr lang="en-GB" sz="1400" b="1" dirty="0">
                        <a:solidFill>
                          <a:schemeClr val="bg1"/>
                        </a:solidFill>
                        <a:effectLst/>
                        <a:latin typeface="Calibri"/>
                        <a:ea typeface="Times New Roman"/>
                        <a:cs typeface="Times New Roman"/>
                      </a:endParaRPr>
                    </a:p>
                  </a:txBody>
                  <a:tcPr marL="47961" marR="47961" marT="0" marB="0" anchor="ctr">
                    <a:solidFill>
                      <a:schemeClr val="accent1">
                        <a:lumMod val="75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7"/>
                  </a:ext>
                </a:extLst>
              </a:tr>
              <a:tr h="219616">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200" dirty="0">
                          <a:effectLst/>
                        </a:rPr>
                        <a:t>All victims who are under 18 years of age at the time of the offence.</a:t>
                      </a:r>
                      <a:endParaRPr lang="en-GB" sz="1200" dirty="0">
                        <a:effectLst/>
                        <a:latin typeface="Calibri"/>
                        <a:ea typeface="Times New Roman"/>
                        <a:cs typeface="Times New Roman"/>
                      </a:endParaRPr>
                    </a:p>
                  </a:txBody>
                  <a:tcPr marL="47961" marR="47961" marT="0" marB="0" anchor="ctr">
                    <a:solidFill>
                      <a:schemeClr val="accent1">
                        <a:lumMod val="20000"/>
                        <a:lumOff val="80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8"/>
                  </a:ext>
                </a:extLst>
              </a:tr>
              <a:tr h="283346">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200" dirty="0">
                          <a:effectLst/>
                        </a:rPr>
                        <a:t>Victims whose quality of the evidence is likely to be affected because they:</a:t>
                      </a:r>
                      <a:endParaRPr lang="en-GB" sz="1200" dirty="0">
                        <a:effectLst/>
                        <a:latin typeface="Calibri"/>
                        <a:ea typeface="Times New Roman"/>
                        <a:cs typeface="Times New Roman"/>
                      </a:endParaRPr>
                    </a:p>
                  </a:txBody>
                  <a:tcPr marL="47961" marR="47961" marT="0" marB="0" anchor="ctr">
                    <a:solidFill>
                      <a:schemeClr val="accent1">
                        <a:lumMod val="20000"/>
                        <a:lumOff val="80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9"/>
                  </a:ext>
                </a:extLst>
              </a:tr>
              <a:tr h="224845">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marL="342900" lvl="0" indent="-342900" algn="just">
                        <a:lnSpc>
                          <a:spcPct val="115000"/>
                        </a:lnSpc>
                        <a:spcAft>
                          <a:spcPts val="0"/>
                        </a:spcAft>
                        <a:buFont typeface="Wingdings"/>
                        <a:buChar char=""/>
                      </a:pPr>
                      <a:r>
                        <a:rPr lang="en-GB" sz="1200" dirty="0">
                          <a:effectLst/>
                        </a:rPr>
                        <a:t>suffer from mental disorder within the meaning of the Mental Health Act 1983</a:t>
                      </a:r>
                      <a:endParaRPr lang="en-GB" sz="1200" dirty="0">
                        <a:effectLst/>
                        <a:latin typeface="Calibri"/>
                        <a:ea typeface="Times New Roman"/>
                        <a:cs typeface="Times New Roman"/>
                      </a:endParaRPr>
                    </a:p>
                  </a:txBody>
                  <a:tcPr marL="47961" marR="47961" marT="0" marB="0" anchor="ctr">
                    <a:solidFill>
                      <a:schemeClr val="accent1">
                        <a:lumMod val="20000"/>
                        <a:lumOff val="80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0"/>
                  </a:ext>
                </a:extLst>
              </a:tr>
              <a:tr h="238713">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marL="342900" lvl="0" indent="-342900" algn="just">
                        <a:lnSpc>
                          <a:spcPct val="115000"/>
                        </a:lnSpc>
                        <a:spcAft>
                          <a:spcPts val="0"/>
                        </a:spcAft>
                        <a:buFont typeface="Wingdings"/>
                        <a:buChar char=""/>
                      </a:pPr>
                      <a:r>
                        <a:rPr lang="en-GB" sz="1200" dirty="0">
                          <a:effectLst/>
                        </a:rPr>
                        <a:t>have a significant impairment of intelligence and social functioning</a:t>
                      </a:r>
                      <a:endParaRPr lang="en-GB" sz="1200" dirty="0">
                        <a:effectLst/>
                        <a:latin typeface="Calibri"/>
                        <a:ea typeface="Times New Roman"/>
                        <a:cs typeface="Times New Roman"/>
                      </a:endParaRPr>
                    </a:p>
                  </a:txBody>
                  <a:tcPr marL="47961" marR="47961" marT="0" marB="0" anchor="ctr">
                    <a:solidFill>
                      <a:schemeClr val="accent1">
                        <a:lumMod val="20000"/>
                        <a:lumOff val="80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1"/>
                  </a:ext>
                </a:extLst>
              </a:tr>
              <a:tr h="283868">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marL="342900" lvl="0" indent="-342900" algn="just">
                        <a:lnSpc>
                          <a:spcPct val="115000"/>
                        </a:lnSpc>
                        <a:spcAft>
                          <a:spcPts val="0"/>
                        </a:spcAft>
                        <a:buFont typeface="Wingdings"/>
                        <a:buChar char=""/>
                      </a:pPr>
                      <a:r>
                        <a:rPr lang="en-GB" sz="1200" dirty="0">
                          <a:effectLst/>
                        </a:rPr>
                        <a:t>have a physical disability or is suffering from a physical disorder.</a:t>
                      </a:r>
                      <a:endParaRPr lang="en-GB" sz="1200" dirty="0">
                        <a:effectLst/>
                        <a:latin typeface="Calibri"/>
                        <a:ea typeface="Times New Roman"/>
                        <a:cs typeface="Times New Roman"/>
                      </a:endParaRPr>
                    </a:p>
                  </a:txBody>
                  <a:tcPr marL="47961" marR="47961" marT="0" marB="0" anchor="ctr">
                    <a:solidFill>
                      <a:schemeClr val="accent1">
                        <a:lumMod val="20000"/>
                        <a:lumOff val="80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2"/>
                  </a:ext>
                </a:extLst>
              </a:tr>
              <a:tr h="292517">
                <a:tc>
                  <a:txBody>
                    <a:bodyPr/>
                    <a:lstStyle/>
                    <a:p>
                      <a:pPr algn="just">
                        <a:lnSpc>
                          <a:spcPct val="115000"/>
                        </a:lnSpc>
                        <a:spcAft>
                          <a:spcPts val="0"/>
                        </a:spcAft>
                      </a:pPr>
                      <a:r>
                        <a:rPr lang="en-GB" sz="1200" b="1" dirty="0">
                          <a:solidFill>
                            <a:schemeClr val="bg1"/>
                          </a:solidFill>
                          <a:effectLst/>
                        </a:rPr>
                        <a:t> </a:t>
                      </a:r>
                      <a:endParaRPr lang="en-GB" sz="1200" b="1" dirty="0">
                        <a:solidFill>
                          <a:schemeClr val="bg1"/>
                        </a:solidFill>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400" b="1" dirty="0">
                          <a:solidFill>
                            <a:schemeClr val="bg1"/>
                          </a:solidFill>
                          <a:effectLst/>
                        </a:rPr>
                        <a:t>Intimidated victims</a:t>
                      </a:r>
                      <a:endParaRPr lang="en-GB" sz="1400" b="1" dirty="0">
                        <a:solidFill>
                          <a:schemeClr val="bg1"/>
                        </a:solidFill>
                        <a:effectLst/>
                        <a:latin typeface="Calibri"/>
                        <a:ea typeface="Times New Roman"/>
                        <a:cs typeface="Times New Roman"/>
                      </a:endParaRPr>
                    </a:p>
                  </a:txBody>
                  <a:tcPr marL="47961" marR="47961" marT="0" marB="0" anchor="ctr">
                    <a:solidFill>
                      <a:schemeClr val="accent1">
                        <a:lumMod val="75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3"/>
                  </a:ext>
                </a:extLst>
              </a:tr>
              <a:tr h="507952">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200" dirty="0">
                          <a:effectLst/>
                        </a:rPr>
                        <a:t>Victims whose quality of evidence may be affected because of fear or distress about testifying in court.   </a:t>
                      </a:r>
                    </a:p>
                    <a:p>
                      <a:pPr algn="just">
                        <a:lnSpc>
                          <a:spcPct val="115000"/>
                        </a:lnSpc>
                        <a:spcAft>
                          <a:spcPts val="0"/>
                        </a:spcAft>
                      </a:pPr>
                      <a:r>
                        <a:rPr lang="en-GB" sz="1200" dirty="0">
                          <a:effectLst/>
                        </a:rPr>
                        <a:t>When assessing whether a victim is intimidated, the service provider must take account of:</a:t>
                      </a:r>
                      <a:endParaRPr lang="en-GB" sz="1200" dirty="0">
                        <a:effectLst/>
                        <a:latin typeface="Calibri"/>
                        <a:ea typeface="Times New Roman"/>
                        <a:cs typeface="Times New Roman"/>
                      </a:endParaRPr>
                    </a:p>
                  </a:txBody>
                  <a:tcPr marL="47961" marR="47961" marT="0" marB="0"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4"/>
                  </a:ext>
                </a:extLst>
              </a:tr>
              <a:tr h="520890">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marL="342900" lvl="0" indent="-342900" algn="just">
                        <a:lnSpc>
                          <a:spcPct val="115000"/>
                        </a:lnSpc>
                        <a:spcAft>
                          <a:spcPts val="0"/>
                        </a:spcAft>
                        <a:buFont typeface="Wingdings"/>
                        <a:buChar char=""/>
                      </a:pPr>
                      <a:r>
                        <a:rPr lang="en-GB" sz="1200" dirty="0">
                          <a:effectLst/>
                        </a:rPr>
                        <a:t>behaviour towards the victim on the part of the accused, members of the family or associates of the accused, and any other person who is likely to be an accused or witness in a potential court case</a:t>
                      </a:r>
                      <a:endParaRPr lang="en-GB" sz="1200" dirty="0">
                        <a:effectLst/>
                        <a:latin typeface="Calibri"/>
                        <a:ea typeface="Times New Roman"/>
                        <a:cs typeface="Times New Roman"/>
                      </a:endParaRPr>
                    </a:p>
                  </a:txBody>
                  <a:tcPr marL="47961" marR="47961" marT="0" marB="0"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5"/>
                  </a:ext>
                </a:extLst>
              </a:tr>
              <a:tr h="507952">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marL="342900" lvl="0" indent="-342900" algn="just">
                        <a:lnSpc>
                          <a:spcPct val="115000"/>
                        </a:lnSpc>
                        <a:spcAft>
                          <a:spcPts val="0"/>
                        </a:spcAft>
                        <a:buFont typeface="Wingdings"/>
                        <a:buChar char=""/>
                      </a:pPr>
                      <a:r>
                        <a:rPr lang="en-GB" sz="1200" dirty="0">
                          <a:effectLst/>
                        </a:rPr>
                        <a:t>the nature and alleged circumstance of the offence to which a potential court case relates. Victims of a sexual offence or human trafficking will automatically be considered to be intimidated</a:t>
                      </a:r>
                      <a:endParaRPr lang="en-GB" sz="1200" dirty="0">
                        <a:effectLst/>
                        <a:latin typeface="Calibri"/>
                        <a:ea typeface="Times New Roman"/>
                        <a:cs typeface="Times New Roman"/>
                      </a:endParaRPr>
                    </a:p>
                  </a:txBody>
                  <a:tcPr marL="47961" marR="47961" marT="0" marB="0"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6"/>
                  </a:ext>
                </a:extLst>
              </a:tr>
              <a:tr h="439231">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marL="342900" lvl="0" indent="-342900" algn="just">
                        <a:lnSpc>
                          <a:spcPct val="115000"/>
                        </a:lnSpc>
                        <a:spcAft>
                          <a:spcPts val="0"/>
                        </a:spcAft>
                        <a:buFont typeface="Wingdings"/>
                        <a:buChar char=""/>
                      </a:pPr>
                      <a:r>
                        <a:rPr lang="en-GB" sz="1200" dirty="0">
                          <a:effectLst/>
                        </a:rPr>
                        <a:t>the victim’s age and, if relevant, the victim’s social and cultural background, religious beliefs or political opinions, ethnic origin, domestic and employment circumstances.</a:t>
                      </a:r>
                      <a:endParaRPr lang="en-GB" sz="1200" dirty="0">
                        <a:effectLst/>
                        <a:latin typeface="Calibri"/>
                        <a:ea typeface="Times New Roman"/>
                        <a:cs typeface="Times New Roman"/>
                      </a:endParaRPr>
                    </a:p>
                  </a:txBody>
                  <a:tcPr marL="47961" marR="47961" marT="0" marB="0"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7"/>
                  </a:ext>
                </a:extLst>
              </a:tr>
            </a:tbl>
          </a:graphicData>
        </a:graphic>
      </p:graphicFrame>
      <p:sp>
        <p:nvSpPr>
          <p:cNvPr id="11" name="Content Placeholder 1"/>
          <p:cNvSpPr>
            <a:spLocks noGrp="1"/>
          </p:cNvSpPr>
          <p:nvPr>
            <p:ph idx="1"/>
          </p:nvPr>
        </p:nvSpPr>
        <p:spPr>
          <a:xfrm>
            <a:off x="325120" y="1066800"/>
            <a:ext cx="1403668" cy="5334000"/>
          </a:xfrm>
        </p:spPr>
        <p:txBody>
          <a:bodyPr rtlCol="0">
            <a:normAutofit/>
          </a:bodyPr>
          <a:lstStyle/>
          <a:p>
            <a:pPr marL="0" indent="0">
              <a:buNone/>
              <a:defRPr/>
            </a:pPr>
            <a:r>
              <a:rPr lang="en-GB" sz="1400" i="1" dirty="0">
                <a:solidFill>
                  <a:schemeClr val="tx1">
                    <a:lumMod val="95000"/>
                    <a:lumOff val="5000"/>
                  </a:schemeClr>
                </a:solidFill>
              </a:rPr>
              <a:t>The victim’s code of practice (VCOP) defines 4 distinct ‘cohorts’ of victims who should qualify for an ‘</a:t>
            </a:r>
            <a:r>
              <a:rPr lang="en-GB" sz="1400" b="1" i="1" dirty="0">
                <a:solidFill>
                  <a:schemeClr val="tx1">
                    <a:lumMod val="95000"/>
                    <a:lumOff val="5000"/>
                  </a:schemeClr>
                </a:solidFill>
              </a:rPr>
              <a:t>enhanced service’ </a:t>
            </a:r>
            <a:r>
              <a:rPr lang="en-GB" sz="1400" i="1" dirty="0">
                <a:solidFill>
                  <a:schemeClr val="tx1">
                    <a:lumMod val="95000"/>
                    <a:lumOff val="5000"/>
                  </a:schemeClr>
                </a:solidFill>
              </a:rPr>
              <a:t>and referral to support</a:t>
            </a:r>
          </a:p>
          <a:p>
            <a:pPr marL="0" indent="0">
              <a:buNone/>
              <a:defRPr/>
            </a:pPr>
            <a:endParaRPr lang="en-GB" dirty="0">
              <a:solidFill>
                <a:srgbClr val="FF0000"/>
              </a:solidFill>
            </a:endParaRPr>
          </a:p>
        </p:txBody>
      </p:sp>
    </p:spTree>
    <p:extLst>
      <p:ext uri="{BB962C8B-B14F-4D97-AF65-F5344CB8AC3E}">
        <p14:creationId xmlns:p14="http://schemas.microsoft.com/office/powerpoint/2010/main" val="329677204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F3CCCB-012D-8B3E-8A84-A573D46BF923}"/>
              </a:ext>
            </a:extLst>
          </p:cNvPr>
          <p:cNvSpPr>
            <a:spLocks noGrp="1"/>
          </p:cNvSpPr>
          <p:nvPr>
            <p:ph type="title"/>
          </p:nvPr>
        </p:nvSpPr>
        <p:spPr>
          <a:xfrm>
            <a:off x="838200" y="365125"/>
            <a:ext cx="10515600" cy="491677"/>
          </a:xfrm>
        </p:spPr>
        <p:txBody>
          <a:bodyPr>
            <a:normAutofit fontScale="90000"/>
          </a:bodyPr>
          <a:lstStyle/>
          <a:p>
            <a:r>
              <a:rPr lang="en-US" sz="3200" dirty="0">
                <a:cs typeface="Calibri Light"/>
              </a:rPr>
              <a:t>Special Measures</a:t>
            </a:r>
          </a:p>
        </p:txBody>
      </p:sp>
      <p:sp>
        <p:nvSpPr>
          <p:cNvPr id="3" name="Content Placeholder 2">
            <a:extLst>
              <a:ext uri="{FF2B5EF4-FFF2-40B4-BE49-F238E27FC236}">
                <a16:creationId xmlns:a16="http://schemas.microsoft.com/office/drawing/2014/main" id="{011F3C87-8263-0271-7B12-8083F69CB902}"/>
              </a:ext>
            </a:extLst>
          </p:cNvPr>
          <p:cNvSpPr>
            <a:spLocks noGrp="1"/>
          </p:cNvSpPr>
          <p:nvPr>
            <p:ph idx="1"/>
          </p:nvPr>
        </p:nvSpPr>
        <p:spPr>
          <a:xfrm>
            <a:off x="838200" y="862342"/>
            <a:ext cx="10515600" cy="5314621"/>
          </a:xfrm>
        </p:spPr>
        <p:txBody>
          <a:bodyPr vert="horz" lIns="91440" tIns="45720" rIns="91440" bIns="45720" rtlCol="0" anchor="t">
            <a:normAutofit/>
          </a:bodyPr>
          <a:lstStyle/>
          <a:p>
            <a:r>
              <a:rPr lang="en-US" dirty="0">
                <a:ea typeface="+mn-lt"/>
                <a:cs typeface="+mn-lt"/>
              </a:rPr>
              <a:t>These are in place so that those who need extra support to give the very best evidence in court</a:t>
            </a:r>
          </a:p>
          <a:p>
            <a:pPr>
              <a:lnSpc>
                <a:spcPct val="100000"/>
              </a:lnSpc>
              <a:spcBef>
                <a:spcPct val="30000"/>
              </a:spcBef>
              <a:spcAft>
                <a:spcPct val="0"/>
              </a:spcAft>
            </a:pPr>
            <a:r>
              <a:rPr lang="en-GB" dirty="0">
                <a:ea typeface="+mn-lt"/>
                <a:cs typeface="+mn-lt"/>
              </a:rPr>
              <a:t>The Youth Justice and Criminal Evidence Act 1999 set out a number of special measures that assist vulnerable and intimidated witnesses (both adults &amp; children) to improve the quality of their evidence.</a:t>
            </a:r>
            <a:endParaRPr lang="en-US" dirty="0">
              <a:ea typeface="+mn-lt"/>
              <a:cs typeface="+mn-lt"/>
            </a:endParaRPr>
          </a:p>
          <a:p>
            <a:pPr>
              <a:lnSpc>
                <a:spcPct val="100000"/>
              </a:lnSpc>
              <a:spcBef>
                <a:spcPts val="0"/>
              </a:spcBef>
            </a:pPr>
            <a:r>
              <a:rPr lang="en-GB" dirty="0">
                <a:ea typeface="+mn-lt"/>
                <a:cs typeface="+mn-lt"/>
              </a:rPr>
              <a:t>Achieving Best Evidence - It applies to both prosecution and defence witnesses, but it does not apply to the accused. </a:t>
            </a:r>
            <a:endParaRPr lang="en-US" dirty="0">
              <a:ea typeface="+mn-lt"/>
              <a:cs typeface="+mn-lt"/>
            </a:endParaRPr>
          </a:p>
          <a:p>
            <a:pPr>
              <a:lnSpc>
                <a:spcPct val="100000"/>
              </a:lnSpc>
              <a:spcBef>
                <a:spcPts val="0"/>
              </a:spcBef>
            </a:pPr>
            <a:r>
              <a:rPr lang="en-GB" dirty="0">
                <a:ea typeface="+mn-lt"/>
                <a:cs typeface="+mn-lt"/>
              </a:rPr>
              <a:t>Vulnerable witnesses include children under 18 years old and: people with a mental disorder. people significantly impaired by intelligence and social functioning. people with a physical disability.</a:t>
            </a:r>
          </a:p>
          <a:p>
            <a:endParaRPr lang="en-US" dirty="0">
              <a:ea typeface="Calibri" panose="020F0502020204030204"/>
              <a:cs typeface="Calibri" panose="020F0502020204030204"/>
            </a:endParaRPr>
          </a:p>
          <a:p>
            <a:endParaRPr lang="en-US"/>
          </a:p>
        </p:txBody>
      </p:sp>
    </p:spTree>
    <p:extLst>
      <p:ext uri="{BB962C8B-B14F-4D97-AF65-F5344CB8AC3E}">
        <p14:creationId xmlns:p14="http://schemas.microsoft.com/office/powerpoint/2010/main" val="22411644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2E4AB-AA3E-67C5-3192-E9A70393EC98}"/>
              </a:ext>
            </a:extLst>
          </p:cNvPr>
          <p:cNvSpPr>
            <a:spLocks noGrp="1"/>
          </p:cNvSpPr>
          <p:nvPr>
            <p:ph type="title"/>
          </p:nvPr>
        </p:nvSpPr>
        <p:spPr>
          <a:xfrm>
            <a:off x="838200" y="365125"/>
            <a:ext cx="10515600" cy="549186"/>
          </a:xfrm>
        </p:spPr>
        <p:txBody>
          <a:bodyPr>
            <a:normAutofit/>
          </a:bodyPr>
          <a:lstStyle/>
          <a:p>
            <a:r>
              <a:rPr lang="en-US" sz="3200" dirty="0">
                <a:cs typeface="Calibri Light"/>
              </a:rPr>
              <a:t>Special Measures </a:t>
            </a:r>
            <a:endParaRPr lang="en-US" sz="3200">
              <a:cs typeface="Calibri Light"/>
            </a:endParaRPr>
          </a:p>
        </p:txBody>
      </p:sp>
      <p:sp>
        <p:nvSpPr>
          <p:cNvPr id="3" name="Content Placeholder 2">
            <a:extLst>
              <a:ext uri="{FF2B5EF4-FFF2-40B4-BE49-F238E27FC236}">
                <a16:creationId xmlns:a16="http://schemas.microsoft.com/office/drawing/2014/main" id="{2D644C29-7A7F-FC89-1053-2CF9B83B6923}"/>
              </a:ext>
            </a:extLst>
          </p:cNvPr>
          <p:cNvSpPr>
            <a:spLocks noGrp="1"/>
          </p:cNvSpPr>
          <p:nvPr>
            <p:ph idx="1"/>
          </p:nvPr>
        </p:nvSpPr>
        <p:spPr>
          <a:xfrm>
            <a:off x="838200" y="1178644"/>
            <a:ext cx="10515600" cy="4998319"/>
          </a:xfrm>
        </p:spPr>
        <p:txBody>
          <a:bodyPr/>
          <a:lstStyle/>
          <a:p>
            <a:endParaRPr lang="en-US"/>
          </a:p>
        </p:txBody>
      </p:sp>
      <p:graphicFrame>
        <p:nvGraphicFramePr>
          <p:cNvPr id="5" name="Diagram 4">
            <a:extLst>
              <a:ext uri="{FF2B5EF4-FFF2-40B4-BE49-F238E27FC236}">
                <a16:creationId xmlns:a16="http://schemas.microsoft.com/office/drawing/2014/main" id="{42016F6E-6174-5D73-2AC7-1E7FFA0441B8}"/>
              </a:ext>
            </a:extLst>
          </p:cNvPr>
          <p:cNvGraphicFramePr/>
          <p:nvPr>
            <p:extLst>
              <p:ext uri="{D42A27DB-BD31-4B8C-83A1-F6EECF244321}">
                <p14:modId xmlns:p14="http://schemas.microsoft.com/office/powerpoint/2010/main" val="3836539445"/>
              </p:ext>
            </p:extLst>
          </p:nvPr>
        </p:nvGraphicFramePr>
        <p:xfrm>
          <a:off x="1038557" y="1306464"/>
          <a:ext cx="5228428" cy="42040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4" name="Diagram 13">
            <a:extLst>
              <a:ext uri="{FF2B5EF4-FFF2-40B4-BE49-F238E27FC236}">
                <a16:creationId xmlns:a16="http://schemas.microsoft.com/office/drawing/2014/main" id="{650407AE-0B1D-BE64-4DED-FAC5A266F93B}"/>
              </a:ext>
            </a:extLst>
          </p:cNvPr>
          <p:cNvGraphicFramePr/>
          <p:nvPr>
            <p:extLst>
              <p:ext uri="{D42A27DB-BD31-4B8C-83A1-F6EECF244321}">
                <p14:modId xmlns:p14="http://schemas.microsoft.com/office/powerpoint/2010/main" val="3624004457"/>
              </p:ext>
            </p:extLst>
          </p:nvPr>
        </p:nvGraphicFramePr>
        <p:xfrm>
          <a:off x="6375608" y="1326951"/>
          <a:ext cx="5228428" cy="420409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07824763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BB1902AA-3EDC-4476-8BA7-B2E3FE148E83}"/>
                                            </p:graphicEl>
                                          </p:spTgt>
                                        </p:tgtEl>
                                        <p:attrNameLst>
                                          <p:attrName>style.visibility</p:attrName>
                                        </p:attrNameLst>
                                      </p:cBhvr>
                                      <p:to>
                                        <p:strVal val="visible"/>
                                      </p:to>
                                    </p:set>
                                    <p:animEffect transition="in" filter="fade">
                                      <p:cBhvr>
                                        <p:cTn id="7" dur="500"/>
                                        <p:tgtEl>
                                          <p:spTgt spid="5">
                                            <p:graphicEl>
                                              <a:dgm id="{BB1902AA-3EDC-4476-8BA7-B2E3FE148E8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F6CBAD31-2F8A-42D3-8803-0D806601CBE9}"/>
                                            </p:graphicEl>
                                          </p:spTgt>
                                        </p:tgtEl>
                                        <p:attrNameLst>
                                          <p:attrName>style.visibility</p:attrName>
                                        </p:attrNameLst>
                                      </p:cBhvr>
                                      <p:to>
                                        <p:strVal val="visible"/>
                                      </p:to>
                                    </p:set>
                                    <p:animEffect transition="in" filter="fade">
                                      <p:cBhvr>
                                        <p:cTn id="12" dur="500"/>
                                        <p:tgtEl>
                                          <p:spTgt spid="5">
                                            <p:graphicEl>
                                              <a:dgm id="{F6CBAD31-2F8A-42D3-8803-0D806601CBE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601DAB12-D792-47CE-8D69-F4A4ED7B3C08}"/>
                                            </p:graphicEl>
                                          </p:spTgt>
                                        </p:tgtEl>
                                        <p:attrNameLst>
                                          <p:attrName>style.visibility</p:attrName>
                                        </p:attrNameLst>
                                      </p:cBhvr>
                                      <p:to>
                                        <p:strVal val="visible"/>
                                      </p:to>
                                    </p:set>
                                    <p:animEffect transition="in" filter="fade">
                                      <p:cBhvr>
                                        <p:cTn id="15" dur="500"/>
                                        <p:tgtEl>
                                          <p:spTgt spid="5">
                                            <p:graphicEl>
                                              <a:dgm id="{601DAB12-D792-47CE-8D69-F4A4ED7B3C08}"/>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C84B9DF4-CBB9-476C-A0AD-21174F9780E7}"/>
                                            </p:graphicEl>
                                          </p:spTgt>
                                        </p:tgtEl>
                                        <p:attrNameLst>
                                          <p:attrName>style.visibility</p:attrName>
                                        </p:attrNameLst>
                                      </p:cBhvr>
                                      <p:to>
                                        <p:strVal val="visible"/>
                                      </p:to>
                                    </p:set>
                                    <p:animEffect transition="in" filter="fade">
                                      <p:cBhvr>
                                        <p:cTn id="20" dur="500"/>
                                        <p:tgtEl>
                                          <p:spTgt spid="5">
                                            <p:graphicEl>
                                              <a:dgm id="{C84B9DF4-CBB9-476C-A0AD-21174F9780E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6E8C608E-6F32-481E-A1D8-52F57B72F082}"/>
                                            </p:graphicEl>
                                          </p:spTgt>
                                        </p:tgtEl>
                                        <p:attrNameLst>
                                          <p:attrName>style.visibility</p:attrName>
                                        </p:attrNameLst>
                                      </p:cBhvr>
                                      <p:to>
                                        <p:strVal val="visible"/>
                                      </p:to>
                                    </p:set>
                                    <p:animEffect transition="in" filter="fade">
                                      <p:cBhvr>
                                        <p:cTn id="23" dur="500"/>
                                        <p:tgtEl>
                                          <p:spTgt spid="5">
                                            <p:graphicEl>
                                              <a:dgm id="{6E8C608E-6F32-481E-A1D8-52F57B72F082}"/>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4">
                                            <p:graphicEl>
                                              <a:dgm id="{BB1902AA-3EDC-4476-8BA7-B2E3FE148E83}"/>
                                            </p:graphicEl>
                                          </p:spTgt>
                                        </p:tgtEl>
                                        <p:attrNameLst>
                                          <p:attrName>style.visibility</p:attrName>
                                        </p:attrNameLst>
                                      </p:cBhvr>
                                      <p:to>
                                        <p:strVal val="visible"/>
                                      </p:to>
                                    </p:set>
                                    <p:animEffect transition="in" filter="fade">
                                      <p:cBhvr>
                                        <p:cTn id="28" dur="500"/>
                                        <p:tgtEl>
                                          <p:spTgt spid="14">
                                            <p:graphicEl>
                                              <a:dgm id="{BB1902AA-3EDC-4476-8BA7-B2E3FE148E83}"/>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4">
                                            <p:graphicEl>
                                              <a:dgm id="{F6CBAD31-2F8A-42D3-8803-0D806601CBE9}"/>
                                            </p:graphicEl>
                                          </p:spTgt>
                                        </p:tgtEl>
                                        <p:attrNameLst>
                                          <p:attrName>style.visibility</p:attrName>
                                        </p:attrNameLst>
                                      </p:cBhvr>
                                      <p:to>
                                        <p:strVal val="visible"/>
                                      </p:to>
                                    </p:set>
                                    <p:animEffect transition="in" filter="fade">
                                      <p:cBhvr>
                                        <p:cTn id="33" dur="500"/>
                                        <p:tgtEl>
                                          <p:spTgt spid="14">
                                            <p:graphicEl>
                                              <a:dgm id="{F6CBAD31-2F8A-42D3-8803-0D806601CBE9}"/>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14">
                                            <p:graphicEl>
                                              <a:dgm id="{601DAB12-D792-47CE-8D69-F4A4ED7B3C08}"/>
                                            </p:graphicEl>
                                          </p:spTgt>
                                        </p:tgtEl>
                                        <p:attrNameLst>
                                          <p:attrName>style.visibility</p:attrName>
                                        </p:attrNameLst>
                                      </p:cBhvr>
                                      <p:to>
                                        <p:strVal val="visible"/>
                                      </p:to>
                                    </p:set>
                                    <p:animEffect transition="in" filter="fade">
                                      <p:cBhvr>
                                        <p:cTn id="36" dur="500"/>
                                        <p:tgtEl>
                                          <p:spTgt spid="14">
                                            <p:graphicEl>
                                              <a:dgm id="{601DAB12-D792-47CE-8D69-F4A4ED7B3C08}"/>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14">
                                            <p:graphicEl>
                                              <a:dgm id="{C84B9DF4-CBB9-476C-A0AD-21174F9780E7}"/>
                                            </p:graphicEl>
                                          </p:spTgt>
                                        </p:tgtEl>
                                        <p:attrNameLst>
                                          <p:attrName>style.visibility</p:attrName>
                                        </p:attrNameLst>
                                      </p:cBhvr>
                                      <p:to>
                                        <p:strVal val="visible"/>
                                      </p:to>
                                    </p:set>
                                    <p:animEffect transition="in" filter="fade">
                                      <p:cBhvr>
                                        <p:cTn id="41" dur="500"/>
                                        <p:tgtEl>
                                          <p:spTgt spid="14">
                                            <p:graphicEl>
                                              <a:dgm id="{C84B9DF4-CBB9-476C-A0AD-21174F9780E7}"/>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14">
                                            <p:graphicEl>
                                              <a:dgm id="{6E8C608E-6F32-481E-A1D8-52F57B72F082}"/>
                                            </p:graphicEl>
                                          </p:spTgt>
                                        </p:tgtEl>
                                        <p:attrNameLst>
                                          <p:attrName>style.visibility</p:attrName>
                                        </p:attrNameLst>
                                      </p:cBhvr>
                                      <p:to>
                                        <p:strVal val="visible"/>
                                      </p:to>
                                    </p:set>
                                    <p:animEffect transition="in" filter="fade">
                                      <p:cBhvr>
                                        <p:cTn id="44" dur="500"/>
                                        <p:tgtEl>
                                          <p:spTgt spid="14">
                                            <p:graphicEl>
                                              <a:dgm id="{6E8C608E-6F32-481E-A1D8-52F57B72F08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Graphic spid="14" grpId="0">
        <p:bldSub>
          <a:bldDgm bld="one"/>
        </p:bldSub>
      </p:bldGraphic>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988671" y="239960"/>
            <a:ext cx="10519388"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Special Measures</a:t>
            </a:r>
          </a:p>
        </p:txBody>
      </p:sp>
      <p:graphicFrame>
        <p:nvGraphicFramePr>
          <p:cNvPr id="9" name="Diagram 8">
            <a:extLst>
              <a:ext uri="{FF2B5EF4-FFF2-40B4-BE49-F238E27FC236}">
                <a16:creationId xmlns:a16="http://schemas.microsoft.com/office/drawing/2014/main" id="{FBFE0384-93FE-486E-BE3A-B98980216517}"/>
              </a:ext>
            </a:extLst>
          </p:cNvPr>
          <p:cNvGraphicFramePr/>
          <p:nvPr>
            <p:extLst>
              <p:ext uri="{D42A27DB-BD31-4B8C-83A1-F6EECF244321}">
                <p14:modId xmlns:p14="http://schemas.microsoft.com/office/powerpoint/2010/main" val="2275710789"/>
              </p:ext>
            </p:extLst>
          </p:nvPr>
        </p:nvGraphicFramePr>
        <p:xfrm>
          <a:off x="1038557" y="1306464"/>
          <a:ext cx="5228428" cy="42040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0" name="Diagram 9">
            <a:extLst>
              <a:ext uri="{FF2B5EF4-FFF2-40B4-BE49-F238E27FC236}">
                <a16:creationId xmlns:a16="http://schemas.microsoft.com/office/drawing/2014/main" id="{F4270524-917D-46C2-8C35-F39EE223956D}"/>
              </a:ext>
            </a:extLst>
          </p:cNvPr>
          <p:cNvGraphicFramePr/>
          <p:nvPr>
            <p:extLst>
              <p:ext uri="{D42A27DB-BD31-4B8C-83A1-F6EECF244321}">
                <p14:modId xmlns:p14="http://schemas.microsoft.com/office/powerpoint/2010/main" val="2871943716"/>
              </p:ext>
            </p:extLst>
          </p:nvPr>
        </p:nvGraphicFramePr>
        <p:xfrm>
          <a:off x="6375608" y="1326951"/>
          <a:ext cx="5228428" cy="420409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07521003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graphicEl>
                                              <a:dgm id="{BB1902AA-3EDC-4476-8BA7-B2E3FE148E83}"/>
                                            </p:graphicEl>
                                          </p:spTgt>
                                        </p:tgtEl>
                                        <p:attrNameLst>
                                          <p:attrName>style.visibility</p:attrName>
                                        </p:attrNameLst>
                                      </p:cBhvr>
                                      <p:to>
                                        <p:strVal val="visible"/>
                                      </p:to>
                                    </p:set>
                                    <p:animEffect transition="in" filter="fade">
                                      <p:cBhvr>
                                        <p:cTn id="7" dur="500"/>
                                        <p:tgtEl>
                                          <p:spTgt spid="9">
                                            <p:graphicEl>
                                              <a:dgm id="{BB1902AA-3EDC-4476-8BA7-B2E3FE148E8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graphicEl>
                                              <a:dgm id="{F6CBAD31-2F8A-42D3-8803-0D806601CBE9}"/>
                                            </p:graphicEl>
                                          </p:spTgt>
                                        </p:tgtEl>
                                        <p:attrNameLst>
                                          <p:attrName>style.visibility</p:attrName>
                                        </p:attrNameLst>
                                      </p:cBhvr>
                                      <p:to>
                                        <p:strVal val="visible"/>
                                      </p:to>
                                    </p:set>
                                    <p:animEffect transition="in" filter="fade">
                                      <p:cBhvr>
                                        <p:cTn id="12" dur="500"/>
                                        <p:tgtEl>
                                          <p:spTgt spid="9">
                                            <p:graphicEl>
                                              <a:dgm id="{F6CBAD31-2F8A-42D3-8803-0D806601CBE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9">
                                            <p:graphicEl>
                                              <a:dgm id="{601DAB12-D792-47CE-8D69-F4A4ED7B3C08}"/>
                                            </p:graphicEl>
                                          </p:spTgt>
                                        </p:tgtEl>
                                        <p:attrNameLst>
                                          <p:attrName>style.visibility</p:attrName>
                                        </p:attrNameLst>
                                      </p:cBhvr>
                                      <p:to>
                                        <p:strVal val="visible"/>
                                      </p:to>
                                    </p:set>
                                    <p:animEffect transition="in" filter="fade">
                                      <p:cBhvr>
                                        <p:cTn id="15" dur="500"/>
                                        <p:tgtEl>
                                          <p:spTgt spid="9">
                                            <p:graphicEl>
                                              <a:dgm id="{601DAB12-D792-47CE-8D69-F4A4ED7B3C08}"/>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9">
                                            <p:graphicEl>
                                              <a:dgm id="{C84B9DF4-CBB9-476C-A0AD-21174F9780E7}"/>
                                            </p:graphicEl>
                                          </p:spTgt>
                                        </p:tgtEl>
                                        <p:attrNameLst>
                                          <p:attrName>style.visibility</p:attrName>
                                        </p:attrNameLst>
                                      </p:cBhvr>
                                      <p:to>
                                        <p:strVal val="visible"/>
                                      </p:to>
                                    </p:set>
                                    <p:animEffect transition="in" filter="fade">
                                      <p:cBhvr>
                                        <p:cTn id="20" dur="500"/>
                                        <p:tgtEl>
                                          <p:spTgt spid="9">
                                            <p:graphicEl>
                                              <a:dgm id="{C84B9DF4-CBB9-476C-A0AD-21174F9780E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9">
                                            <p:graphicEl>
                                              <a:dgm id="{6E8C608E-6F32-481E-A1D8-52F57B72F082}"/>
                                            </p:graphicEl>
                                          </p:spTgt>
                                        </p:tgtEl>
                                        <p:attrNameLst>
                                          <p:attrName>style.visibility</p:attrName>
                                        </p:attrNameLst>
                                      </p:cBhvr>
                                      <p:to>
                                        <p:strVal val="visible"/>
                                      </p:to>
                                    </p:set>
                                    <p:animEffect transition="in" filter="fade">
                                      <p:cBhvr>
                                        <p:cTn id="23" dur="500"/>
                                        <p:tgtEl>
                                          <p:spTgt spid="9">
                                            <p:graphicEl>
                                              <a:dgm id="{6E8C608E-6F32-481E-A1D8-52F57B72F082}"/>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0">
                                            <p:graphicEl>
                                              <a:dgm id="{BB1902AA-3EDC-4476-8BA7-B2E3FE148E83}"/>
                                            </p:graphicEl>
                                          </p:spTgt>
                                        </p:tgtEl>
                                        <p:attrNameLst>
                                          <p:attrName>style.visibility</p:attrName>
                                        </p:attrNameLst>
                                      </p:cBhvr>
                                      <p:to>
                                        <p:strVal val="visible"/>
                                      </p:to>
                                    </p:set>
                                    <p:animEffect transition="in" filter="fade">
                                      <p:cBhvr>
                                        <p:cTn id="28" dur="500"/>
                                        <p:tgtEl>
                                          <p:spTgt spid="10">
                                            <p:graphicEl>
                                              <a:dgm id="{BB1902AA-3EDC-4476-8BA7-B2E3FE148E83}"/>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0">
                                            <p:graphicEl>
                                              <a:dgm id="{F6CBAD31-2F8A-42D3-8803-0D806601CBE9}"/>
                                            </p:graphicEl>
                                          </p:spTgt>
                                        </p:tgtEl>
                                        <p:attrNameLst>
                                          <p:attrName>style.visibility</p:attrName>
                                        </p:attrNameLst>
                                      </p:cBhvr>
                                      <p:to>
                                        <p:strVal val="visible"/>
                                      </p:to>
                                    </p:set>
                                    <p:animEffect transition="in" filter="fade">
                                      <p:cBhvr>
                                        <p:cTn id="33" dur="500"/>
                                        <p:tgtEl>
                                          <p:spTgt spid="10">
                                            <p:graphicEl>
                                              <a:dgm id="{F6CBAD31-2F8A-42D3-8803-0D806601CBE9}"/>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10">
                                            <p:graphicEl>
                                              <a:dgm id="{601DAB12-D792-47CE-8D69-F4A4ED7B3C08}"/>
                                            </p:graphicEl>
                                          </p:spTgt>
                                        </p:tgtEl>
                                        <p:attrNameLst>
                                          <p:attrName>style.visibility</p:attrName>
                                        </p:attrNameLst>
                                      </p:cBhvr>
                                      <p:to>
                                        <p:strVal val="visible"/>
                                      </p:to>
                                    </p:set>
                                    <p:animEffect transition="in" filter="fade">
                                      <p:cBhvr>
                                        <p:cTn id="36" dur="500"/>
                                        <p:tgtEl>
                                          <p:spTgt spid="10">
                                            <p:graphicEl>
                                              <a:dgm id="{601DAB12-D792-47CE-8D69-F4A4ED7B3C08}"/>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10">
                                            <p:graphicEl>
                                              <a:dgm id="{C84B9DF4-CBB9-476C-A0AD-21174F9780E7}"/>
                                            </p:graphicEl>
                                          </p:spTgt>
                                        </p:tgtEl>
                                        <p:attrNameLst>
                                          <p:attrName>style.visibility</p:attrName>
                                        </p:attrNameLst>
                                      </p:cBhvr>
                                      <p:to>
                                        <p:strVal val="visible"/>
                                      </p:to>
                                    </p:set>
                                    <p:animEffect transition="in" filter="fade">
                                      <p:cBhvr>
                                        <p:cTn id="41" dur="500"/>
                                        <p:tgtEl>
                                          <p:spTgt spid="10">
                                            <p:graphicEl>
                                              <a:dgm id="{C84B9DF4-CBB9-476C-A0AD-21174F9780E7}"/>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10">
                                            <p:graphicEl>
                                              <a:dgm id="{6E8C608E-6F32-481E-A1D8-52F57B72F082}"/>
                                            </p:graphicEl>
                                          </p:spTgt>
                                        </p:tgtEl>
                                        <p:attrNameLst>
                                          <p:attrName>style.visibility</p:attrName>
                                        </p:attrNameLst>
                                      </p:cBhvr>
                                      <p:to>
                                        <p:strVal val="visible"/>
                                      </p:to>
                                    </p:set>
                                    <p:animEffect transition="in" filter="fade">
                                      <p:cBhvr>
                                        <p:cTn id="44" dur="500"/>
                                        <p:tgtEl>
                                          <p:spTgt spid="10">
                                            <p:graphicEl>
                                              <a:dgm id="{6E8C608E-6F32-481E-A1D8-52F57B72F08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9" grpId="0">
        <p:bldSub>
          <a:bldDgm bld="one"/>
        </p:bldSub>
      </p:bldGraphic>
      <p:bldGraphic spid="10" grpId="0">
        <p:bldSub>
          <a:bldDgm bld="one"/>
        </p:bldSub>
      </p:bldGraphic>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0C5F0-6354-719E-DCEB-3DD2914A6C1A}"/>
              </a:ext>
            </a:extLst>
          </p:cNvPr>
          <p:cNvSpPr>
            <a:spLocks noGrp="1"/>
          </p:cNvSpPr>
          <p:nvPr>
            <p:ph type="title"/>
          </p:nvPr>
        </p:nvSpPr>
        <p:spPr/>
        <p:txBody>
          <a:bodyPr/>
          <a:lstStyle/>
          <a:p>
            <a:r>
              <a:rPr lang="en-US">
                <a:cs typeface="Calibri Light"/>
              </a:rPr>
              <a:t>RJ</a:t>
            </a:r>
            <a:endParaRPr lang="en-US"/>
          </a:p>
        </p:txBody>
      </p:sp>
      <p:pic>
        <p:nvPicPr>
          <p:cNvPr id="4" name="Picture 4" descr="Text&#10;&#10;Description automatically generated">
            <a:extLst>
              <a:ext uri="{FF2B5EF4-FFF2-40B4-BE49-F238E27FC236}">
                <a16:creationId xmlns:a16="http://schemas.microsoft.com/office/drawing/2014/main" id="{159FF9F2-19F6-8D72-DD9F-27896CF02452}"/>
              </a:ext>
            </a:extLst>
          </p:cNvPr>
          <p:cNvPicPr>
            <a:picLocks noGrp="1" noChangeAspect="1"/>
          </p:cNvPicPr>
          <p:nvPr>
            <p:ph idx="1"/>
          </p:nvPr>
        </p:nvPicPr>
        <p:blipFill>
          <a:blip r:embed="rId2"/>
          <a:stretch>
            <a:fillRect/>
          </a:stretch>
        </p:blipFill>
        <p:spPr>
          <a:xfrm>
            <a:off x="1256531" y="1825625"/>
            <a:ext cx="9678938" cy="4351338"/>
          </a:xfrm>
        </p:spPr>
      </p:pic>
    </p:spTree>
    <p:extLst>
      <p:ext uri="{BB962C8B-B14F-4D97-AF65-F5344CB8AC3E}">
        <p14:creationId xmlns:p14="http://schemas.microsoft.com/office/powerpoint/2010/main" val="333983131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Restorative Justice Scheme</a:t>
            </a:r>
          </a:p>
        </p:txBody>
      </p:sp>
      <p:sp>
        <p:nvSpPr>
          <p:cNvPr id="3" name="Content Placeholder 2"/>
          <p:cNvSpPr>
            <a:spLocks noGrp="1"/>
          </p:cNvSpPr>
          <p:nvPr>
            <p:ph idx="1"/>
          </p:nvPr>
        </p:nvSpPr>
        <p:spPr>
          <a:xfrm>
            <a:off x="838200" y="1485900"/>
            <a:ext cx="10515600" cy="4691063"/>
          </a:xfrm>
        </p:spPr>
        <p:txBody>
          <a:bodyPr/>
          <a:lstStyle/>
          <a:p>
            <a:r>
              <a:rPr lang="en-GB" dirty="0"/>
              <a:t>Brings together victims &amp; those responsible for the crime.</a:t>
            </a:r>
          </a:p>
          <a:p>
            <a:r>
              <a:rPr lang="en-GB" dirty="0"/>
              <a:t>It gives victims the chance to have their say, to get answers to their questions, and to move on with their lives.</a:t>
            </a:r>
          </a:p>
          <a:p>
            <a:r>
              <a:rPr lang="en-GB" dirty="0"/>
              <a:t>Gives offenders the opportunity to look at their behaviour and the impact it has had on the victim’s life.</a:t>
            </a:r>
          </a:p>
          <a:p>
            <a:r>
              <a:rPr lang="en-GB" dirty="0"/>
              <a:t>Research shown that 85% of victims were satisfied / reoffending rates reduced</a:t>
            </a:r>
          </a:p>
          <a:p>
            <a:r>
              <a:rPr lang="en-GB" dirty="0"/>
              <a:t> Rules around the use / trained leader / offender must accept responsibility </a:t>
            </a:r>
          </a:p>
        </p:txBody>
      </p:sp>
    </p:spTree>
    <p:extLst>
      <p:ext uri="{BB962C8B-B14F-4D97-AF65-F5344CB8AC3E}">
        <p14:creationId xmlns:p14="http://schemas.microsoft.com/office/powerpoint/2010/main" val="117892746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9D7DE-BBE8-4A52-94D1-EC2D21DA180B}"/>
              </a:ext>
            </a:extLst>
          </p:cNvPr>
          <p:cNvSpPr>
            <a:spLocks noGrp="1"/>
          </p:cNvSpPr>
          <p:nvPr>
            <p:ph type="title"/>
          </p:nvPr>
        </p:nvSpPr>
        <p:spPr>
          <a:xfrm>
            <a:off x="838200" y="365126"/>
            <a:ext cx="10515600" cy="893832"/>
          </a:xfrm>
        </p:spPr>
        <p:txBody>
          <a:bodyPr/>
          <a:lstStyle/>
          <a:p>
            <a:r>
              <a:rPr lang="en-GB" dirty="0"/>
              <a:t>Restorative Approach / Justice</a:t>
            </a:r>
          </a:p>
        </p:txBody>
      </p:sp>
      <p:sp>
        <p:nvSpPr>
          <p:cNvPr id="3" name="Content Placeholder 2">
            <a:extLst>
              <a:ext uri="{FF2B5EF4-FFF2-40B4-BE49-F238E27FC236}">
                <a16:creationId xmlns:a16="http://schemas.microsoft.com/office/drawing/2014/main" id="{08AAAA53-38BD-4118-A12D-D6DC0E8CC1D8}"/>
              </a:ext>
            </a:extLst>
          </p:cNvPr>
          <p:cNvSpPr>
            <a:spLocks noGrp="1"/>
          </p:cNvSpPr>
          <p:nvPr>
            <p:ph idx="1"/>
          </p:nvPr>
        </p:nvSpPr>
        <p:spPr>
          <a:xfrm>
            <a:off x="838200" y="1444487"/>
            <a:ext cx="10515600" cy="4732476"/>
          </a:xfrm>
        </p:spPr>
        <p:txBody>
          <a:bodyPr/>
          <a:lstStyle/>
          <a:p>
            <a:r>
              <a:rPr lang="en-GB" dirty="0"/>
              <a:t>Save’s money - diverting people away from prosecution and by reducing reoffending</a:t>
            </a:r>
          </a:p>
          <a:p>
            <a:r>
              <a:rPr lang="en-GB" dirty="0"/>
              <a:t>Saving the whole CJS</a:t>
            </a:r>
          </a:p>
          <a:p>
            <a:r>
              <a:rPr lang="en-GB" dirty="0"/>
              <a:t>Needs of victims </a:t>
            </a:r>
          </a:p>
          <a:p>
            <a:r>
              <a:rPr lang="en-GB" dirty="0"/>
              <a:t>Reduces the frequency of reoffending.</a:t>
            </a:r>
          </a:p>
          <a:p>
            <a:r>
              <a:rPr lang="en-GB" dirty="0"/>
              <a:t>Improves victim satisfaction</a:t>
            </a:r>
          </a:p>
          <a:p>
            <a:r>
              <a:rPr lang="en-GB" dirty="0"/>
              <a:t>Victim’s commissioner – Review conducted: RJ could be used more, victims were satisfied, RJ satisfied the victims needs.  </a:t>
            </a:r>
          </a:p>
        </p:txBody>
      </p:sp>
    </p:spTree>
    <p:extLst>
      <p:ext uri="{BB962C8B-B14F-4D97-AF65-F5344CB8AC3E}">
        <p14:creationId xmlns:p14="http://schemas.microsoft.com/office/powerpoint/2010/main" val="103178998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91E77-5316-4A32-9E83-2E7323F6AF1F}"/>
              </a:ext>
            </a:extLst>
          </p:cNvPr>
          <p:cNvSpPr>
            <a:spLocks noGrp="1"/>
          </p:cNvSpPr>
          <p:nvPr>
            <p:ph type="title"/>
          </p:nvPr>
        </p:nvSpPr>
        <p:spPr/>
        <p:txBody>
          <a:bodyPr/>
          <a:lstStyle/>
          <a:p>
            <a:r>
              <a:rPr lang="en-GB" dirty="0"/>
              <a:t>Victims Commissioner</a:t>
            </a:r>
          </a:p>
        </p:txBody>
      </p:sp>
      <p:sp>
        <p:nvSpPr>
          <p:cNvPr id="3" name="Content Placeholder 2">
            <a:extLst>
              <a:ext uri="{FF2B5EF4-FFF2-40B4-BE49-F238E27FC236}">
                <a16:creationId xmlns:a16="http://schemas.microsoft.com/office/drawing/2014/main" id="{D5400741-46D7-4D87-B0B3-C4B104C4BAB1}"/>
              </a:ext>
            </a:extLst>
          </p:cNvPr>
          <p:cNvSpPr>
            <a:spLocks noGrp="1"/>
          </p:cNvSpPr>
          <p:nvPr>
            <p:ph idx="1"/>
          </p:nvPr>
        </p:nvSpPr>
        <p:spPr>
          <a:xfrm>
            <a:off x="838200" y="1473200"/>
            <a:ext cx="10515600" cy="4703763"/>
          </a:xfrm>
        </p:spPr>
        <p:txBody>
          <a:bodyPr>
            <a:normAutofit/>
          </a:bodyPr>
          <a:lstStyle/>
          <a:p>
            <a:r>
              <a:rPr lang="en-GB" dirty="0"/>
              <a:t>Dame Vera Baird</a:t>
            </a:r>
          </a:p>
          <a:p>
            <a:r>
              <a:rPr lang="en-GB" dirty="0"/>
              <a:t>The Victims’ Commissioner is appointed by ministers but is independent of government / CJS agencies and free to advise, challenge and offer own views</a:t>
            </a:r>
          </a:p>
          <a:p>
            <a:r>
              <a:rPr lang="en-GB" dirty="0"/>
              <a:t>Represent all victims and witnesses, particularly the most vulnerable members of our community.</a:t>
            </a:r>
          </a:p>
          <a:p>
            <a:r>
              <a:rPr lang="en-GB" dirty="0"/>
              <a:t>Commissioner raises priorities for change with policy makers </a:t>
            </a:r>
          </a:p>
          <a:p>
            <a:r>
              <a:rPr lang="en-GB" dirty="0"/>
              <a:t>Encouraging responsibility with all CJ agencies to ensure the voices of victims and witnesses are heard and that each organisation takes responsibility for them</a:t>
            </a:r>
          </a:p>
          <a:p>
            <a:endParaRPr lang="en-GB" dirty="0"/>
          </a:p>
        </p:txBody>
      </p:sp>
    </p:spTree>
    <p:extLst>
      <p:ext uri="{BB962C8B-B14F-4D97-AF65-F5344CB8AC3E}">
        <p14:creationId xmlns:p14="http://schemas.microsoft.com/office/powerpoint/2010/main" val="138051997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922114"/>
          </a:xfrm>
        </p:spPr>
        <p:txBody>
          <a:bodyPr/>
          <a:lstStyle/>
          <a:p>
            <a:r>
              <a:rPr lang="en-GB"/>
              <a:t>Today</a:t>
            </a:r>
          </a:p>
        </p:txBody>
      </p:sp>
      <p:sp>
        <p:nvSpPr>
          <p:cNvPr id="3" name="Content Placeholder 2"/>
          <p:cNvSpPr>
            <a:spLocks noGrp="1"/>
          </p:cNvSpPr>
          <p:nvPr>
            <p:ph idx="1"/>
          </p:nvPr>
        </p:nvSpPr>
        <p:spPr>
          <a:xfrm>
            <a:off x="1981200" y="1124745"/>
            <a:ext cx="8229600" cy="4392489"/>
          </a:xfrm>
        </p:spPr>
        <p:txBody>
          <a:bodyPr/>
          <a:lstStyle/>
          <a:p>
            <a:r>
              <a:rPr lang="en-GB"/>
              <a:t>Crime a social ill with a negative impact on millions</a:t>
            </a:r>
          </a:p>
          <a:p>
            <a:r>
              <a:rPr lang="en-GB"/>
              <a:t>Financially</a:t>
            </a:r>
          </a:p>
          <a:p>
            <a:pPr lvl="1"/>
            <a:r>
              <a:rPr lang="en-GB"/>
              <a:t>Employment, insurance</a:t>
            </a:r>
          </a:p>
          <a:p>
            <a:r>
              <a:rPr lang="en-GB"/>
              <a:t>Emotional </a:t>
            </a:r>
          </a:p>
          <a:p>
            <a:pPr lvl="1"/>
            <a:r>
              <a:rPr lang="en-GB"/>
              <a:t>Fear, emotional wellbeing</a:t>
            </a:r>
          </a:p>
          <a:p>
            <a:r>
              <a:rPr lang="en-GB"/>
              <a:t>Physical Health </a:t>
            </a:r>
          </a:p>
          <a:p>
            <a:pPr lvl="1"/>
            <a:r>
              <a:rPr lang="en-GB"/>
              <a:t>Time in hospital, serious injuries</a:t>
            </a:r>
          </a:p>
          <a:p>
            <a:endParaRPr lang="en-GB"/>
          </a:p>
        </p:txBody>
      </p:sp>
    </p:spTree>
    <p:extLst>
      <p:ext uri="{BB962C8B-B14F-4D97-AF65-F5344CB8AC3E}">
        <p14:creationId xmlns:p14="http://schemas.microsoft.com/office/powerpoint/2010/main" val="321190762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BA011-15ED-7458-279F-7D385B5691EF}"/>
              </a:ext>
            </a:extLst>
          </p:cNvPr>
          <p:cNvSpPr>
            <a:spLocks noGrp="1"/>
          </p:cNvSpPr>
          <p:nvPr>
            <p:ph type="title"/>
          </p:nvPr>
        </p:nvSpPr>
        <p:spPr>
          <a:xfrm>
            <a:off x="838200" y="365125"/>
            <a:ext cx="10515600" cy="836733"/>
          </a:xfrm>
        </p:spPr>
        <p:txBody>
          <a:bodyPr>
            <a:normAutofit fontScale="90000"/>
          </a:bodyPr>
          <a:lstStyle/>
          <a:p>
            <a:pPr algn="ctr"/>
            <a:br>
              <a:rPr lang="en-GB" b="1" dirty="0">
                <a:ea typeface="+mj-lt"/>
                <a:cs typeface="+mj-lt"/>
              </a:rPr>
            </a:br>
            <a:r>
              <a:rPr lang="en-GB" b="1" dirty="0">
                <a:ea typeface="+mj-lt"/>
                <a:cs typeface="+mj-lt"/>
              </a:rPr>
              <a:t>Repeat Victimisation (RV)</a:t>
            </a:r>
            <a:endParaRPr lang="en-GB" dirty="0">
              <a:ea typeface="+mj-lt"/>
              <a:cs typeface="+mj-lt"/>
            </a:endParaRPr>
          </a:p>
          <a:p>
            <a:endParaRPr lang="en-GB" dirty="0">
              <a:cs typeface="Calibri Light"/>
            </a:endParaRPr>
          </a:p>
        </p:txBody>
      </p:sp>
      <p:sp>
        <p:nvSpPr>
          <p:cNvPr id="3" name="Content Placeholder 2">
            <a:extLst>
              <a:ext uri="{FF2B5EF4-FFF2-40B4-BE49-F238E27FC236}">
                <a16:creationId xmlns:a16="http://schemas.microsoft.com/office/drawing/2014/main" id="{5D8C8585-CBAF-672B-BFE8-6035B068A809}"/>
              </a:ext>
            </a:extLst>
          </p:cNvPr>
          <p:cNvSpPr>
            <a:spLocks noGrp="1"/>
          </p:cNvSpPr>
          <p:nvPr>
            <p:ph idx="1"/>
          </p:nvPr>
        </p:nvSpPr>
        <p:spPr/>
        <p:txBody>
          <a:bodyPr vert="horz" lIns="91440" tIns="45720" rIns="91440" bIns="45720" rtlCol="0" anchor="t">
            <a:normAutofit/>
          </a:bodyPr>
          <a:lstStyle/>
          <a:p>
            <a:pPr algn="ctr">
              <a:lnSpc>
                <a:spcPct val="100000"/>
              </a:lnSpc>
              <a:spcBef>
                <a:spcPts val="0"/>
              </a:spcBef>
            </a:pPr>
            <a:r>
              <a:rPr lang="en-GB" dirty="0">
                <a:ea typeface="+mn-lt"/>
                <a:cs typeface="+mn-lt"/>
              </a:rPr>
              <a:t>“A victim of the same type of crime more than once in the last year”</a:t>
            </a:r>
            <a:endParaRPr lang="en-US" dirty="0">
              <a:ea typeface="+mn-lt"/>
              <a:cs typeface="+mn-lt"/>
            </a:endParaRPr>
          </a:p>
          <a:p>
            <a:pPr algn="ctr">
              <a:lnSpc>
                <a:spcPct val="100000"/>
              </a:lnSpc>
              <a:spcBef>
                <a:spcPts val="0"/>
              </a:spcBef>
            </a:pPr>
            <a:endParaRPr lang="en-GB" dirty="0">
              <a:ea typeface="+mn-lt"/>
              <a:cs typeface="+mn-lt"/>
            </a:endParaRPr>
          </a:p>
          <a:p>
            <a:pPr marL="0" indent="0" algn="ctr">
              <a:lnSpc>
                <a:spcPct val="100000"/>
              </a:lnSpc>
              <a:spcBef>
                <a:spcPts val="0"/>
              </a:spcBef>
              <a:buNone/>
            </a:pPr>
            <a:endParaRPr lang="en-GB" dirty="0">
              <a:ea typeface="Calibri" panose="020F0502020204030204"/>
              <a:cs typeface="Calibri"/>
            </a:endParaRPr>
          </a:p>
          <a:p>
            <a:pPr algn="ctr">
              <a:lnSpc>
                <a:spcPct val="100000"/>
              </a:lnSpc>
              <a:spcBef>
                <a:spcPts val="0"/>
              </a:spcBef>
            </a:pPr>
            <a:r>
              <a:rPr lang="en-GB" dirty="0">
                <a:ea typeface="+mn-lt"/>
                <a:cs typeface="+mn-lt"/>
              </a:rPr>
              <a:t>When the same person or place suffers from more than one incident over a specified period.</a:t>
            </a:r>
            <a:endParaRPr lang="en-GB" dirty="0">
              <a:cs typeface="Calibri"/>
            </a:endParaRPr>
          </a:p>
          <a:p>
            <a:pPr algn="ctr">
              <a:lnSpc>
                <a:spcPct val="100000"/>
              </a:lnSpc>
              <a:spcBef>
                <a:spcPts val="0"/>
              </a:spcBef>
            </a:pPr>
            <a:endParaRPr lang="en-GB" dirty="0">
              <a:cs typeface="Calibri"/>
            </a:endParaRPr>
          </a:p>
          <a:p>
            <a:endParaRPr lang="en-GB" dirty="0">
              <a:cs typeface="Calibri"/>
            </a:endParaRPr>
          </a:p>
        </p:txBody>
      </p:sp>
    </p:spTree>
    <p:extLst>
      <p:ext uri="{BB962C8B-B14F-4D97-AF65-F5344CB8AC3E}">
        <p14:creationId xmlns:p14="http://schemas.microsoft.com/office/powerpoint/2010/main" val="97377312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24F06C-169F-67D1-6FB4-EA9D368E1B55}"/>
              </a:ext>
            </a:extLst>
          </p:cNvPr>
          <p:cNvSpPr>
            <a:spLocks noGrp="1"/>
          </p:cNvSpPr>
          <p:nvPr>
            <p:ph type="title"/>
          </p:nvPr>
        </p:nvSpPr>
        <p:spPr>
          <a:xfrm>
            <a:off x="630936" y="640080"/>
            <a:ext cx="4818888" cy="1481328"/>
          </a:xfrm>
        </p:spPr>
        <p:txBody>
          <a:bodyPr anchor="b">
            <a:normAutofit/>
          </a:bodyPr>
          <a:lstStyle/>
          <a:p>
            <a:r>
              <a:rPr lang="en-GB" sz="5400">
                <a:cs typeface="Calibri Light"/>
              </a:rPr>
              <a:t>The Pattern</a:t>
            </a:r>
            <a:endParaRPr lang="en-GB" sz="5400"/>
          </a:p>
        </p:txBody>
      </p:sp>
      <p:sp>
        <p:nvSpPr>
          <p:cNvPr id="1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B7D63BB-CB43-25DC-CF22-7E6097D26468}"/>
              </a:ext>
            </a:extLst>
          </p:cNvPr>
          <p:cNvSpPr>
            <a:spLocks noGrp="1"/>
          </p:cNvSpPr>
          <p:nvPr>
            <p:ph idx="1"/>
          </p:nvPr>
        </p:nvSpPr>
        <p:spPr>
          <a:xfrm>
            <a:off x="630936" y="2660904"/>
            <a:ext cx="4818888" cy="3547872"/>
          </a:xfrm>
        </p:spPr>
        <p:txBody>
          <a:bodyPr vert="horz" lIns="91440" tIns="45720" rIns="91440" bIns="45720" rtlCol="0" anchor="t">
            <a:normAutofit/>
          </a:bodyPr>
          <a:lstStyle/>
          <a:p>
            <a:pPr>
              <a:spcBef>
                <a:spcPts val="0"/>
              </a:spcBef>
            </a:pPr>
            <a:r>
              <a:rPr lang="en-GB" sz="2200" dirty="0">
                <a:ea typeface="+mn-lt"/>
                <a:cs typeface="+mn-lt"/>
              </a:rPr>
              <a:t>Once victimised, a person or place is more likely to be victimised again than one that has not. Furthermore, the risk of re- victimisation increases the more a person or place has been victimised.</a:t>
            </a:r>
            <a:endParaRPr lang="en-US" sz="2200" dirty="0">
              <a:ea typeface="+mn-lt"/>
              <a:cs typeface="+mn-lt"/>
            </a:endParaRPr>
          </a:p>
          <a:p>
            <a:pPr>
              <a:spcBef>
                <a:spcPts val="0"/>
              </a:spcBef>
            </a:pPr>
            <a:endParaRPr lang="en-US" sz="2200">
              <a:ea typeface="+mn-lt"/>
              <a:cs typeface="+mn-lt"/>
            </a:endParaRPr>
          </a:p>
          <a:p>
            <a:pPr>
              <a:spcBef>
                <a:spcPts val="0"/>
              </a:spcBef>
            </a:pPr>
            <a:r>
              <a:rPr lang="en-US" sz="2200" dirty="0">
                <a:cs typeface="Calibri"/>
              </a:rPr>
              <a:t>Examples of cases that you can think off?</a:t>
            </a:r>
          </a:p>
          <a:p>
            <a:endParaRPr lang="en-GB" sz="2200">
              <a:cs typeface="Calibri"/>
            </a:endParaRPr>
          </a:p>
        </p:txBody>
      </p:sp>
      <p:pic>
        <p:nvPicPr>
          <p:cNvPr id="5" name="Picture 4" descr="A picture containing logo&#10;&#10;Description automatically generated">
            <a:extLst>
              <a:ext uri="{FF2B5EF4-FFF2-40B4-BE49-F238E27FC236}">
                <a16:creationId xmlns:a16="http://schemas.microsoft.com/office/drawing/2014/main" id="{77A9D436-A8F7-ABE2-3781-B5AC3CF35308}"/>
              </a:ext>
            </a:extLst>
          </p:cNvPr>
          <p:cNvPicPr>
            <a:picLocks noChangeAspect="1"/>
          </p:cNvPicPr>
          <p:nvPr/>
        </p:nvPicPr>
        <p:blipFill rotWithShape="1">
          <a:blip r:embed="rId3"/>
          <a:srcRect l="18030" t="14290" r="26058" b="32480"/>
          <a:stretch/>
        </p:blipFill>
        <p:spPr>
          <a:xfrm>
            <a:off x="6748629" y="640080"/>
            <a:ext cx="4159806" cy="5577840"/>
          </a:xfrm>
          <a:prstGeom prst="rect">
            <a:avLst/>
          </a:prstGeom>
        </p:spPr>
      </p:pic>
    </p:spTree>
    <p:extLst>
      <p:ext uri="{BB962C8B-B14F-4D97-AF65-F5344CB8AC3E}">
        <p14:creationId xmlns:p14="http://schemas.microsoft.com/office/powerpoint/2010/main" val="6777852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ED6AC22F-A2C9-208C-7CBD-66FAB71AD85F}"/>
              </a:ext>
            </a:extLst>
          </p:cNvPr>
          <p:cNvSpPr>
            <a:spLocks noGrp="1"/>
          </p:cNvSpPr>
          <p:nvPr>
            <p:ph type="title"/>
          </p:nvPr>
        </p:nvSpPr>
        <p:spPr>
          <a:xfrm>
            <a:off x="640080" y="1243013"/>
            <a:ext cx="3855720" cy="4371974"/>
          </a:xfrm>
        </p:spPr>
        <p:txBody>
          <a:bodyPr>
            <a:normAutofit/>
          </a:bodyPr>
          <a:lstStyle/>
          <a:p>
            <a:br>
              <a:rPr lang="en-GB" sz="3600" b="1">
                <a:solidFill>
                  <a:schemeClr val="tx2"/>
                </a:solidFill>
                <a:latin typeface="Calibri"/>
                <a:cs typeface="Calibri"/>
              </a:rPr>
            </a:br>
            <a:r>
              <a:rPr lang="en-GB" sz="3600" b="1">
                <a:solidFill>
                  <a:schemeClr val="tx2"/>
                </a:solidFill>
                <a:latin typeface="Calibri"/>
                <a:cs typeface="Calibri"/>
              </a:rPr>
              <a:t>Poly- victimisation</a:t>
            </a:r>
            <a:endParaRPr lang="en-GB" sz="3600">
              <a:solidFill>
                <a:schemeClr val="tx2"/>
              </a:solidFill>
              <a:ea typeface="+mj-lt"/>
              <a:cs typeface="+mj-lt"/>
            </a:endParaRPr>
          </a:p>
          <a:p>
            <a:endParaRPr lang="en-GB" sz="3600">
              <a:solidFill>
                <a:schemeClr val="tx2"/>
              </a:solidFill>
              <a:cs typeface="Calibri Light"/>
            </a:endParaRPr>
          </a:p>
        </p:txBody>
      </p:sp>
      <p:sp>
        <p:nvSpPr>
          <p:cNvPr id="3" name="Content Placeholder 2">
            <a:extLst>
              <a:ext uri="{FF2B5EF4-FFF2-40B4-BE49-F238E27FC236}">
                <a16:creationId xmlns:a16="http://schemas.microsoft.com/office/drawing/2014/main" id="{51C2B40F-D1F2-CB39-5D01-7E3B7E16BBAA}"/>
              </a:ext>
            </a:extLst>
          </p:cNvPr>
          <p:cNvSpPr>
            <a:spLocks noGrp="1"/>
          </p:cNvSpPr>
          <p:nvPr>
            <p:ph idx="1"/>
          </p:nvPr>
        </p:nvSpPr>
        <p:spPr>
          <a:xfrm>
            <a:off x="6172200" y="804672"/>
            <a:ext cx="5221224" cy="5230368"/>
          </a:xfrm>
        </p:spPr>
        <p:txBody>
          <a:bodyPr vert="horz" lIns="91440" tIns="45720" rIns="91440" bIns="45720" rtlCol="0" anchor="ctr">
            <a:normAutofit/>
          </a:bodyPr>
          <a:lstStyle/>
          <a:p>
            <a:r>
              <a:rPr lang="en-GB" sz="3200" dirty="0">
                <a:solidFill>
                  <a:schemeClr val="tx2"/>
                </a:solidFill>
                <a:ea typeface="+mn-lt"/>
                <a:cs typeface="+mn-lt"/>
              </a:rPr>
              <a:t>This refers to having experienced multiple victimisations such as sexual abuse, physical abuse, bullying &amp; exposure to family violence. The definition emphasises different kinds of victimisation rather than multiple episodes of the same kind of victimisation</a:t>
            </a:r>
          </a:p>
          <a:p>
            <a:endParaRPr lang="en-GB" sz="3200" dirty="0">
              <a:solidFill>
                <a:schemeClr val="tx2"/>
              </a:solidFill>
              <a:ea typeface="Calibri"/>
              <a:cs typeface="Calibri"/>
            </a:endParaRPr>
          </a:p>
        </p:txBody>
      </p:sp>
    </p:spTree>
    <p:extLst>
      <p:ext uri="{BB962C8B-B14F-4D97-AF65-F5344CB8AC3E}">
        <p14:creationId xmlns:p14="http://schemas.microsoft.com/office/powerpoint/2010/main" val="122236778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37031" y="321676"/>
            <a:ext cx="8280920" cy="584775"/>
          </a:xfrm>
          <a:prstGeom prst="rect">
            <a:avLst/>
          </a:prstGeom>
          <a:solidFill>
            <a:srgbClr val="002060"/>
          </a:solidFill>
        </p:spPr>
        <p:txBody>
          <a:bodyPr wrap="square" rtlCol="0">
            <a:spAutoFit/>
          </a:bodyPr>
          <a:lstStyle/>
          <a:p>
            <a:pPr algn="ctr"/>
            <a:r>
              <a:rPr lang="en-GB" sz="3200" b="1" dirty="0">
                <a:solidFill>
                  <a:schemeClr val="bg1"/>
                </a:solidFill>
              </a:rPr>
              <a:t>The Impact</a:t>
            </a:r>
          </a:p>
        </p:txBody>
      </p:sp>
      <p:pic>
        <p:nvPicPr>
          <p:cNvPr id="2" name="Picture 1"/>
          <p:cNvPicPr>
            <a:picLocks noChangeAspect="1"/>
          </p:cNvPicPr>
          <p:nvPr/>
        </p:nvPicPr>
        <p:blipFill>
          <a:blip r:embed="rId3"/>
          <a:stretch>
            <a:fillRect/>
          </a:stretch>
        </p:blipFill>
        <p:spPr>
          <a:xfrm>
            <a:off x="3000375" y="4069653"/>
            <a:ext cx="6191250" cy="1770477"/>
          </a:xfrm>
          <a:prstGeom prst="rect">
            <a:avLst/>
          </a:prstGeom>
        </p:spPr>
      </p:pic>
      <p:graphicFrame>
        <p:nvGraphicFramePr>
          <p:cNvPr id="3" name="Diagram 2">
            <a:extLst>
              <a:ext uri="{FF2B5EF4-FFF2-40B4-BE49-F238E27FC236}">
                <a16:creationId xmlns:a16="http://schemas.microsoft.com/office/drawing/2014/main" id="{577F453D-146C-4B63-8F91-FBF71B9A7337}"/>
              </a:ext>
            </a:extLst>
          </p:cNvPr>
          <p:cNvGraphicFramePr/>
          <p:nvPr>
            <p:extLst>
              <p:ext uri="{D42A27DB-BD31-4B8C-83A1-F6EECF244321}">
                <p14:modId xmlns:p14="http://schemas.microsoft.com/office/powerpoint/2010/main" val="951196332"/>
              </p:ext>
            </p:extLst>
          </p:nvPr>
        </p:nvGraphicFramePr>
        <p:xfrm>
          <a:off x="1189039" y="814979"/>
          <a:ext cx="9576904" cy="325467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73363016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graphicEl>
                                              <a:dgm id="{18A786A9-CC34-42BD-89FA-3EB15656FDB1}"/>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graphicEl>
                                              <a:dgm id="{5B74BAFB-9E5F-4B0E-8176-907176DB9DCF}"/>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576C-1869-EA5C-B5D2-2FABDEE407DB}"/>
              </a:ext>
            </a:extLst>
          </p:cNvPr>
          <p:cNvSpPr>
            <a:spLocks noGrp="1"/>
          </p:cNvSpPr>
          <p:nvPr>
            <p:ph type="title"/>
          </p:nvPr>
        </p:nvSpPr>
        <p:spPr>
          <a:xfrm>
            <a:off x="838200" y="365125"/>
            <a:ext cx="10515600" cy="621073"/>
          </a:xfrm>
        </p:spPr>
        <p:txBody>
          <a:bodyPr>
            <a:normAutofit fontScale="90000"/>
          </a:bodyPr>
          <a:lstStyle/>
          <a:p>
            <a:pPr algn="ctr"/>
            <a:br>
              <a:rPr lang="en-GB" sz="2800" b="1" dirty="0">
                <a:latin typeface="Calibri"/>
                <a:cs typeface="Calibri"/>
              </a:rPr>
            </a:br>
            <a:r>
              <a:rPr lang="en-GB" sz="2800" b="1" dirty="0">
                <a:latin typeface="Calibri"/>
                <a:cs typeface="Calibri"/>
              </a:rPr>
              <a:t>Secondary victimisation</a:t>
            </a:r>
            <a:endParaRPr lang="en-GB" sz="2800" dirty="0">
              <a:ea typeface="+mj-lt"/>
              <a:cs typeface="+mj-lt"/>
            </a:endParaRPr>
          </a:p>
          <a:p>
            <a:endParaRPr lang="en-GB" sz="2800" dirty="0">
              <a:cs typeface="Calibri Light"/>
            </a:endParaRPr>
          </a:p>
        </p:txBody>
      </p:sp>
      <p:sp>
        <p:nvSpPr>
          <p:cNvPr id="3" name="Content Placeholder 2">
            <a:extLst>
              <a:ext uri="{FF2B5EF4-FFF2-40B4-BE49-F238E27FC236}">
                <a16:creationId xmlns:a16="http://schemas.microsoft.com/office/drawing/2014/main" id="{842D1EFB-4356-1907-AB2A-09C9A4F6BBFC}"/>
              </a:ext>
            </a:extLst>
          </p:cNvPr>
          <p:cNvSpPr>
            <a:spLocks noGrp="1"/>
          </p:cNvSpPr>
          <p:nvPr>
            <p:ph idx="1"/>
          </p:nvPr>
        </p:nvSpPr>
        <p:spPr>
          <a:xfrm>
            <a:off x="838200" y="1193022"/>
            <a:ext cx="10515600" cy="4983941"/>
          </a:xfrm>
        </p:spPr>
        <p:txBody>
          <a:bodyPr vert="horz" lIns="91440" tIns="45720" rIns="91440" bIns="45720" rtlCol="0" anchor="t">
            <a:normAutofit/>
          </a:bodyPr>
          <a:lstStyle/>
          <a:p>
            <a:pPr>
              <a:lnSpc>
                <a:spcPct val="100000"/>
              </a:lnSpc>
              <a:spcBef>
                <a:spcPts val="0"/>
              </a:spcBef>
            </a:pPr>
            <a:r>
              <a:rPr lang="en-GB" dirty="0">
                <a:ea typeface="+mn-lt"/>
                <a:cs typeface="+mn-lt"/>
              </a:rPr>
              <a:t>The </a:t>
            </a:r>
            <a:r>
              <a:rPr lang="en-GB" b="1" dirty="0">
                <a:ea typeface="+mn-lt"/>
                <a:cs typeface="+mn-lt"/>
              </a:rPr>
              <a:t>1999 Stephen Lawrence Inquiry</a:t>
            </a:r>
            <a:r>
              <a:rPr lang="en-GB" dirty="0">
                <a:ea typeface="+mn-lt"/>
                <a:cs typeface="+mn-lt"/>
              </a:rPr>
              <a:t> highlighted that a victim or complainant may suffer further harm because of insensitive or abusive treatment from the police service or others. This may include, for example, perceived indifference or rejection from the police when reporting a hate crime or incident. This harm may amount to secondary victimisation.</a:t>
            </a:r>
            <a:endParaRPr lang="en-US" dirty="0">
              <a:ea typeface="+mn-lt"/>
              <a:cs typeface="+mn-lt"/>
            </a:endParaRPr>
          </a:p>
          <a:p>
            <a:pPr>
              <a:lnSpc>
                <a:spcPct val="100000"/>
              </a:lnSpc>
              <a:spcBef>
                <a:spcPts val="0"/>
              </a:spcBef>
            </a:pPr>
            <a:r>
              <a:rPr lang="en-GB" dirty="0">
                <a:ea typeface="+mn-lt"/>
                <a:cs typeface="+mn-lt"/>
              </a:rPr>
              <a:t>Secondary victimisation is based on perception &amp; it is immaterial whether it is reasonable or not for the victim or complainant to feel that way. An open &amp; sensitive policing response can prevent escalation.</a:t>
            </a:r>
            <a:endParaRPr lang="en-US" dirty="0">
              <a:ea typeface="+mn-lt"/>
              <a:cs typeface="+mn-lt"/>
            </a:endParaRPr>
          </a:p>
          <a:p>
            <a:endParaRPr lang="en-GB" dirty="0">
              <a:cs typeface="Calibri"/>
            </a:endParaRPr>
          </a:p>
        </p:txBody>
      </p:sp>
    </p:spTree>
    <p:extLst>
      <p:ext uri="{BB962C8B-B14F-4D97-AF65-F5344CB8AC3E}">
        <p14:creationId xmlns:p14="http://schemas.microsoft.com/office/powerpoint/2010/main" val="41842244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855097" y="162914"/>
            <a:ext cx="11151219"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National Association Victim Support Schemes (NAVSS)</a:t>
            </a:r>
          </a:p>
        </p:txBody>
      </p:sp>
      <p:graphicFrame>
        <p:nvGraphicFramePr>
          <p:cNvPr id="2" name="Diagram 1">
            <a:extLst>
              <a:ext uri="{FF2B5EF4-FFF2-40B4-BE49-F238E27FC236}">
                <a16:creationId xmlns:a16="http://schemas.microsoft.com/office/drawing/2014/main" id="{A7AF9925-9A72-4793-BB11-4FFB7232D84D}"/>
              </a:ext>
            </a:extLst>
          </p:cNvPr>
          <p:cNvGraphicFramePr/>
          <p:nvPr>
            <p:extLst>
              <p:ext uri="{D42A27DB-BD31-4B8C-83A1-F6EECF244321}">
                <p14:modId xmlns:p14="http://schemas.microsoft.com/office/powerpoint/2010/main" val="1767944003"/>
              </p:ext>
            </p:extLst>
          </p:nvPr>
        </p:nvGraphicFramePr>
        <p:xfrm>
          <a:off x="2103582" y="747689"/>
          <a:ext cx="7984836" cy="49329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0797252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F2C73BB6-E5A4-487A-B7C9-C82BA7AC1416}"/>
                                            </p:graphicEl>
                                          </p:spTgt>
                                        </p:tgtEl>
                                        <p:attrNameLst>
                                          <p:attrName>style.visibility</p:attrName>
                                        </p:attrNameLst>
                                      </p:cBhvr>
                                      <p:to>
                                        <p:strVal val="visible"/>
                                      </p:to>
                                    </p:set>
                                    <p:animEffect transition="in" filter="fade">
                                      <p:cBhvr>
                                        <p:cTn id="7" dur="500"/>
                                        <p:tgtEl>
                                          <p:spTgt spid="2">
                                            <p:graphicEl>
                                              <a:dgm id="{F2C73BB6-E5A4-487A-B7C9-C82BA7AC141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89E25689-271C-4EBD-9F23-82F6365DEA3F}"/>
                                            </p:graphicEl>
                                          </p:spTgt>
                                        </p:tgtEl>
                                        <p:attrNameLst>
                                          <p:attrName>style.visibility</p:attrName>
                                        </p:attrNameLst>
                                      </p:cBhvr>
                                      <p:to>
                                        <p:strVal val="visible"/>
                                      </p:to>
                                    </p:set>
                                    <p:animEffect transition="in" filter="fade">
                                      <p:cBhvr>
                                        <p:cTn id="12" dur="500"/>
                                        <p:tgtEl>
                                          <p:spTgt spid="2">
                                            <p:graphicEl>
                                              <a:dgm id="{89E25689-271C-4EBD-9F23-82F6365DEA3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887C6728-DDE6-42A4-A93A-46839EFDE034}"/>
                                            </p:graphicEl>
                                          </p:spTgt>
                                        </p:tgtEl>
                                        <p:attrNameLst>
                                          <p:attrName>style.visibility</p:attrName>
                                        </p:attrNameLst>
                                      </p:cBhvr>
                                      <p:to>
                                        <p:strVal val="visible"/>
                                      </p:to>
                                    </p:set>
                                    <p:animEffect transition="in" filter="fade">
                                      <p:cBhvr>
                                        <p:cTn id="15" dur="500"/>
                                        <p:tgtEl>
                                          <p:spTgt spid="2">
                                            <p:graphicEl>
                                              <a:dgm id="{887C6728-DDE6-42A4-A93A-46839EFDE034}"/>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C6CD2B8F-161F-4AE1-BBB6-1ED7FD51D928}"/>
                                            </p:graphicEl>
                                          </p:spTgt>
                                        </p:tgtEl>
                                        <p:attrNameLst>
                                          <p:attrName>style.visibility</p:attrName>
                                        </p:attrNameLst>
                                      </p:cBhvr>
                                      <p:to>
                                        <p:strVal val="visible"/>
                                      </p:to>
                                    </p:set>
                                    <p:animEffect transition="in" filter="fade">
                                      <p:cBhvr>
                                        <p:cTn id="20" dur="500"/>
                                        <p:tgtEl>
                                          <p:spTgt spid="2">
                                            <p:graphicEl>
                                              <a:dgm id="{C6CD2B8F-161F-4AE1-BBB6-1ED7FD51D928}"/>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26932EE7-6000-4C87-9E26-A4A9E10EF195}"/>
                                            </p:graphicEl>
                                          </p:spTgt>
                                        </p:tgtEl>
                                        <p:attrNameLst>
                                          <p:attrName>style.visibility</p:attrName>
                                        </p:attrNameLst>
                                      </p:cBhvr>
                                      <p:to>
                                        <p:strVal val="visible"/>
                                      </p:to>
                                    </p:set>
                                    <p:animEffect transition="in" filter="fade">
                                      <p:cBhvr>
                                        <p:cTn id="23" dur="500"/>
                                        <p:tgtEl>
                                          <p:spTgt spid="2">
                                            <p:graphicEl>
                                              <a:dgm id="{26932EE7-6000-4C87-9E26-A4A9E10EF195}"/>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3FD3BADA-4D12-4DBE-9C1C-AB907F3C4B45}"/>
                                            </p:graphicEl>
                                          </p:spTgt>
                                        </p:tgtEl>
                                        <p:attrNameLst>
                                          <p:attrName>style.visibility</p:attrName>
                                        </p:attrNameLst>
                                      </p:cBhvr>
                                      <p:to>
                                        <p:strVal val="visible"/>
                                      </p:to>
                                    </p:set>
                                    <p:animEffect transition="in" filter="fade">
                                      <p:cBhvr>
                                        <p:cTn id="28" dur="500"/>
                                        <p:tgtEl>
                                          <p:spTgt spid="2">
                                            <p:graphicEl>
                                              <a:dgm id="{3FD3BADA-4D12-4DBE-9C1C-AB907F3C4B45}"/>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E8EB6EC3-6049-4EE7-A23B-E2DCC4520677}"/>
                                            </p:graphicEl>
                                          </p:spTgt>
                                        </p:tgtEl>
                                        <p:attrNameLst>
                                          <p:attrName>style.visibility</p:attrName>
                                        </p:attrNameLst>
                                      </p:cBhvr>
                                      <p:to>
                                        <p:strVal val="visible"/>
                                      </p:to>
                                    </p:set>
                                    <p:animEffect transition="in" filter="fade">
                                      <p:cBhvr>
                                        <p:cTn id="31" dur="500"/>
                                        <p:tgtEl>
                                          <p:spTgt spid="2">
                                            <p:graphicEl>
                                              <a:dgm id="{E8EB6EC3-6049-4EE7-A23B-E2DCC452067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A0F71-F678-F17D-649B-9075EA67A89F}"/>
              </a:ext>
            </a:extLst>
          </p:cNvPr>
          <p:cNvSpPr>
            <a:spLocks noGrp="1"/>
          </p:cNvSpPr>
          <p:nvPr>
            <p:ph type="title"/>
          </p:nvPr>
        </p:nvSpPr>
        <p:spPr/>
        <p:txBody>
          <a:bodyPr/>
          <a:lstStyle/>
          <a:p>
            <a:r>
              <a:rPr lang="en-US" dirty="0">
                <a:ea typeface="Calibri Light"/>
                <a:cs typeface="Calibri Light"/>
              </a:rPr>
              <a:t>Further Information </a:t>
            </a:r>
            <a:endParaRPr lang="en-US" dirty="0"/>
          </a:p>
        </p:txBody>
      </p:sp>
      <p:sp>
        <p:nvSpPr>
          <p:cNvPr id="3" name="Content Placeholder 2">
            <a:extLst>
              <a:ext uri="{FF2B5EF4-FFF2-40B4-BE49-F238E27FC236}">
                <a16:creationId xmlns:a16="http://schemas.microsoft.com/office/drawing/2014/main" id="{A944DCF7-7B90-FA8F-74AF-913B4EFD0783}"/>
              </a:ext>
            </a:extLst>
          </p:cNvPr>
          <p:cNvSpPr>
            <a:spLocks noGrp="1"/>
          </p:cNvSpPr>
          <p:nvPr>
            <p:ph idx="1"/>
          </p:nvPr>
        </p:nvSpPr>
        <p:spPr/>
        <p:txBody>
          <a:bodyPr vert="horz" lIns="91440" tIns="45720" rIns="91440" bIns="45720" rtlCol="0" anchor="t">
            <a:normAutofit/>
          </a:bodyPr>
          <a:lstStyle/>
          <a:p>
            <a:pPr algn="ctr">
              <a:lnSpc>
                <a:spcPct val="100000"/>
              </a:lnSpc>
              <a:spcBef>
                <a:spcPts val="0"/>
              </a:spcBef>
              <a:spcAft>
                <a:spcPts val="1800"/>
              </a:spcAft>
            </a:pPr>
            <a:r>
              <a:rPr lang="en-US" dirty="0">
                <a:latin typeface="Verdana"/>
                <a:ea typeface="Verdana"/>
                <a:hlinkClick r:id="rId3"/>
              </a:rPr>
              <a:t>http://www.victimsupport.org.uk</a:t>
            </a:r>
            <a:endParaRPr lang="en-US" dirty="0">
              <a:ea typeface="+mn-lt"/>
              <a:cs typeface="+mn-lt"/>
            </a:endParaRPr>
          </a:p>
          <a:p>
            <a:pPr algn="ctr">
              <a:lnSpc>
                <a:spcPct val="100000"/>
              </a:lnSpc>
              <a:spcBef>
                <a:spcPts val="0"/>
              </a:spcBef>
              <a:spcAft>
                <a:spcPts val="1800"/>
              </a:spcAft>
            </a:pPr>
            <a:endParaRPr lang="en-US" dirty="0">
              <a:ea typeface="+mn-lt"/>
              <a:cs typeface="+mn-lt"/>
            </a:endParaRPr>
          </a:p>
          <a:p>
            <a:pPr algn="ctr">
              <a:lnSpc>
                <a:spcPct val="100000"/>
              </a:lnSpc>
              <a:spcBef>
                <a:spcPts val="0"/>
              </a:spcBef>
              <a:spcAft>
                <a:spcPts val="1800"/>
              </a:spcAft>
            </a:pPr>
            <a:r>
              <a:rPr lang="en-GB" dirty="0">
                <a:latin typeface="Verdana"/>
                <a:ea typeface="Verdana"/>
                <a:hlinkClick r:id="rId4"/>
              </a:rPr>
              <a:t>https://www.victimsinformationservice.org.uk</a:t>
            </a:r>
            <a:endParaRPr lang="en-US"/>
          </a:p>
        </p:txBody>
      </p:sp>
    </p:spTree>
    <p:extLst>
      <p:ext uri="{BB962C8B-B14F-4D97-AF65-F5344CB8AC3E}">
        <p14:creationId xmlns:p14="http://schemas.microsoft.com/office/powerpoint/2010/main" val="346994251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44D53-DDE9-4CFE-876C-3FDC1EDF62C4}"/>
              </a:ext>
            </a:extLst>
          </p:cNvPr>
          <p:cNvSpPr>
            <a:spLocks noGrp="1"/>
          </p:cNvSpPr>
          <p:nvPr>
            <p:ph type="title"/>
          </p:nvPr>
        </p:nvSpPr>
        <p:spPr/>
        <p:txBody>
          <a:bodyPr/>
          <a:lstStyle/>
          <a:p>
            <a:r>
              <a:rPr lang="en-GB" dirty="0"/>
              <a:t>Webpages</a:t>
            </a:r>
          </a:p>
        </p:txBody>
      </p:sp>
      <p:sp>
        <p:nvSpPr>
          <p:cNvPr id="3" name="Content Placeholder 2">
            <a:extLst>
              <a:ext uri="{FF2B5EF4-FFF2-40B4-BE49-F238E27FC236}">
                <a16:creationId xmlns:a16="http://schemas.microsoft.com/office/drawing/2014/main" id="{9DB479A1-48C8-4FE8-82EC-B9138A64685A}"/>
              </a:ext>
            </a:extLst>
          </p:cNvPr>
          <p:cNvSpPr>
            <a:spLocks noGrp="1"/>
          </p:cNvSpPr>
          <p:nvPr>
            <p:ph idx="1"/>
          </p:nvPr>
        </p:nvSpPr>
        <p:spPr/>
        <p:txBody>
          <a:bodyPr/>
          <a:lstStyle/>
          <a:p>
            <a:r>
              <a:rPr lang="en-GB" dirty="0">
                <a:hlinkClick r:id="rId2"/>
              </a:rPr>
              <a:t>https://www.cps.gov.uk/sites/default/files/documents/legal_guidance/joint-agency-guide-victim-personal-statement_0.pdf</a:t>
            </a:r>
            <a:endParaRPr lang="en-GB" dirty="0"/>
          </a:p>
          <a:p>
            <a:r>
              <a:rPr lang="en-GB" dirty="0">
                <a:hlinkClick r:id="rId3"/>
              </a:rPr>
              <a:t>https://assets.publishing.service.gov.uk/government/uploads/system/uploads/attachment_data/file/831968/victims-code-poster.pdf</a:t>
            </a:r>
            <a:endParaRPr lang="en-GB" dirty="0"/>
          </a:p>
          <a:p>
            <a:r>
              <a:rPr lang="en-GB" dirty="0">
                <a:hlinkClick r:id="rId2"/>
              </a:rPr>
              <a:t>https://www.cps.gov.uk/sites/default/files/documents/legal_guidance/joint-agency-guide-victim-personal-statement_0.pdf</a:t>
            </a:r>
            <a:endParaRPr lang="en-GB" dirty="0"/>
          </a:p>
          <a:p>
            <a:endParaRPr lang="en-GB" dirty="0"/>
          </a:p>
        </p:txBody>
      </p:sp>
    </p:spTree>
    <p:extLst>
      <p:ext uri="{BB962C8B-B14F-4D97-AF65-F5344CB8AC3E}">
        <p14:creationId xmlns:p14="http://schemas.microsoft.com/office/powerpoint/2010/main" val="19818706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2013 - 20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6357</Words>
  <Application>Microsoft Office PowerPoint</Application>
  <PresentationFormat>Widescreen</PresentationFormat>
  <Paragraphs>483</Paragraphs>
  <Slides>53</Slides>
  <Notes>30</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53</vt:i4>
      </vt:variant>
    </vt:vector>
  </HeadingPairs>
  <TitlesOfParts>
    <vt:vector size="65" baseType="lpstr">
      <vt:lpstr>Arial,Sans-Serif</vt:lpstr>
      <vt:lpstr>Arial</vt:lpstr>
      <vt:lpstr>Calibri</vt:lpstr>
      <vt:lpstr>Calibri Light</vt:lpstr>
      <vt:lpstr>Microsoft Sans Serif</vt:lpstr>
      <vt:lpstr>Verdana</vt:lpstr>
      <vt:lpstr>Wingdings</vt:lpstr>
      <vt:lpstr>Office Theme</vt:lpstr>
      <vt:lpstr>Office Theme</vt:lpstr>
      <vt:lpstr>Office Theme</vt:lpstr>
      <vt:lpstr>1_Office Theme</vt:lpstr>
      <vt:lpstr>1_Office Theme</vt:lpstr>
      <vt:lpstr>Victims </vt:lpstr>
      <vt:lpstr>Victims Lesson Outcomes </vt:lpstr>
      <vt:lpstr>PowerPoint Presentation</vt:lpstr>
      <vt:lpstr>PowerPoint Presentation</vt:lpstr>
      <vt:lpstr>PowerPoint Presentation</vt:lpstr>
      <vt:lpstr>Hans Von Hentig Theory 1948</vt:lpstr>
      <vt:lpstr>PowerPoint Presentation</vt:lpstr>
      <vt:lpstr>Victims History</vt:lpstr>
      <vt:lpstr>Victim's movement</vt:lpstr>
      <vt:lpstr>Today's Victims</vt:lpstr>
      <vt:lpstr> Victim, Witness and Defence Accounts / Evidence </vt:lpstr>
      <vt:lpstr> The Importance of Victims &amp; Witnesses in the Criminal Justice System </vt:lpstr>
      <vt:lpstr>Victims = Family Liaison Overview</vt:lpstr>
      <vt:lpstr>Impact of Crime and ASB </vt:lpstr>
      <vt:lpstr>PowerPoint Presentation</vt:lpstr>
      <vt:lpstr>PowerPoint Presentation</vt:lpstr>
      <vt:lpstr>Short Term Impact of Crime </vt:lpstr>
      <vt:lpstr>Longer Term Impact of Crime </vt:lpstr>
      <vt:lpstr>Victim Support </vt:lpstr>
      <vt:lpstr>What victims want</vt:lpstr>
      <vt:lpstr> Grenfell Tower </vt:lpstr>
      <vt:lpstr>Needs of victims and witnesses </vt:lpstr>
      <vt:lpstr>Witness Care Units (WCUs) </vt:lpstr>
      <vt:lpstr>Victim Strategy </vt:lpstr>
      <vt:lpstr>Victims Code</vt:lpstr>
      <vt:lpstr>Victim's Rights</vt:lpstr>
      <vt:lpstr>VPS</vt:lpstr>
      <vt:lpstr>Victim Impact Statements</vt:lpstr>
      <vt:lpstr>PowerPoint Presentation</vt:lpstr>
      <vt:lpstr>Violet-Grace 83 MPH in a 30 MPH road Went on the run to Amsterdam Death by DD = Section 1 of the Road Traffic Act 1988, carries a maximum penalty of 14 years in prison Received 9.5 years  Sentenced increased due to social media in prison </vt:lpstr>
      <vt:lpstr>Violet-Grace</vt:lpstr>
      <vt:lpstr>Standford Rape Case 2015</vt:lpstr>
      <vt:lpstr>Standford Rape Case</vt:lpstr>
      <vt:lpstr>VPS &amp; Parole</vt:lpstr>
      <vt:lpstr>Enhanced / Special Services</vt:lpstr>
      <vt:lpstr>  Distinct ‘cohorts’  Victims of the most serious crime   </vt:lpstr>
      <vt:lpstr>Who we should be focusing on</vt:lpstr>
      <vt:lpstr>Special Measures</vt:lpstr>
      <vt:lpstr>Special Measures </vt:lpstr>
      <vt:lpstr>PowerPoint Presentation</vt:lpstr>
      <vt:lpstr>RJ</vt:lpstr>
      <vt:lpstr>Restorative Justice Scheme</vt:lpstr>
      <vt:lpstr>Restorative Approach / Justice</vt:lpstr>
      <vt:lpstr>Victims Commissioner</vt:lpstr>
      <vt:lpstr>Today</vt:lpstr>
      <vt:lpstr> Repeat Victimisation (RV) </vt:lpstr>
      <vt:lpstr>The Pattern</vt:lpstr>
      <vt:lpstr> Poly- victimisation </vt:lpstr>
      <vt:lpstr>PowerPoint Presentation</vt:lpstr>
      <vt:lpstr> Secondary victimisation </vt:lpstr>
      <vt:lpstr>PowerPoint Presentation</vt:lpstr>
      <vt:lpstr>Further Information </vt:lpstr>
      <vt:lpstr>Webpages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Victims </dc:title>
  <dc:creator>Administrator</dc:creator>
  <cp:lastModifiedBy>Jane Davies</cp:lastModifiedBy>
  <cp:revision>272</cp:revision>
  <dcterms:created xsi:type="dcterms:W3CDTF">2022-12-01T15:38:40Z</dcterms:created>
  <dcterms:modified xsi:type="dcterms:W3CDTF">2024-04-17T12:15:17Z</dcterms:modified>
</cp:coreProperties>
</file>