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64" r:id="rId2"/>
    <p:sldId id="25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96DE9103-1DF0-449D-A822-EFC21346FDEA}" type="datetimeFigureOut">
              <a:rPr lang="en-US" smtClean="0"/>
              <a:t>10/4/2026</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5B2DAB71-5474-41C7-BD1B-A03CF0901F8E}" type="slidenum">
              <a:rPr lang="en-US" smtClean="0"/>
              <a:t>‹#›</a:t>
            </a:fld>
            <a:endParaRPr lang="en-US"/>
          </a:p>
        </p:txBody>
      </p:sp>
    </p:spTree>
    <p:extLst>
      <p:ext uri="{BB962C8B-B14F-4D97-AF65-F5344CB8AC3E}">
        <p14:creationId xmlns:p14="http://schemas.microsoft.com/office/powerpoint/2010/main" val="3386071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E9103-1DF0-449D-A822-EFC21346FDEA}"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941136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E9103-1DF0-449D-A822-EFC21346FDEA}"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2386485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E9103-1DF0-449D-A822-EFC21346FDEA}" type="datetimeFigureOut">
              <a:rPr lang="en-US" smtClean="0"/>
              <a:t>10/4/2026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1598036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E9103-1DF0-449D-A822-EFC21346FDEA}" type="datetimeFigureOut">
              <a:rPr lang="en-US" smtClean="0"/>
              <a:t>10/4/2026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1993207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E9103-1DF0-449D-A822-EFC21346FDEA}" type="datetimeFigureOut">
              <a:rPr lang="en-US" smtClean="0"/>
              <a:t>10/4/2026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3370305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E9103-1DF0-449D-A822-EFC21346FDEA}" type="datetimeFigureOut">
              <a:rPr lang="en-US" smtClean="0"/>
              <a:t>10/4/2026</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1228462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E9103-1DF0-449D-A822-EFC21346FDEA}" type="datetimeFigureOut">
              <a:rPr lang="en-US" smtClean="0"/>
              <a:t>10/4/2026</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3511900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E9103-1DF0-449D-A822-EFC21346FDEA}" type="datetimeFigureOut">
              <a:rPr lang="en-US" smtClean="0"/>
              <a:t>10/4/2026</a:t>
            </a:fld>
            <a:endParaRPr lang="en-US"/>
          </a:p>
        </p:txBody>
      </p:sp>
      <p:sp>
        <p:nvSpPr>
          <p:cNvPr id="6" name="Footer Placeholder 5"/>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1622101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E9103-1DF0-449D-A822-EFC21346FDEA}" type="datetimeFigureOut">
              <a:rPr lang="en-US" smtClean="0"/>
              <a:t>10/4/2026</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4278622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6DE9103-1DF0-449D-A822-EFC21346FDEA}"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2873324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6DE9103-1DF0-449D-A822-EFC21346FDEA}"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877747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E9103-1DF0-449D-A822-EFC21346FDEA}"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361649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6DE9103-1DF0-449D-A822-EFC21346FDEA}" type="datetimeFigureOut">
              <a:rPr lang="en-US" smtClean="0"/>
              <a:t>10/4/2026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1597782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6DE9103-1DF0-449D-A822-EFC21346FDEA}" type="datetimeFigureOut">
              <a:rPr lang="en-US" smtClean="0"/>
              <a:t>10/4/2026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5684127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E9103-1DF0-449D-A822-EFC21346FDEA}"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3566867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E9103-1DF0-449D-A822-EFC21346FDEA}" type="datetimeFigureOut">
              <a:rPr lang="en-US" smtClean="0"/>
              <a:t>10/4/2026</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B2DAB71-5474-41C7-BD1B-A03CF0901F8E}" type="slidenum">
              <a:rPr lang="en-US" smtClean="0"/>
              <a:t>‹#›</a:t>
            </a:fld>
            <a:endParaRPr lang="en-US"/>
          </a:p>
        </p:txBody>
      </p:sp>
    </p:spTree>
    <p:extLst>
      <p:ext uri="{BB962C8B-B14F-4D97-AF65-F5344CB8AC3E}">
        <p14:creationId xmlns:p14="http://schemas.microsoft.com/office/powerpoint/2010/main" val="3964926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96DE9103-1DF0-449D-A822-EFC21346FDEA}" type="datetimeFigureOut">
              <a:rPr lang="en-US" smtClean="0"/>
              <a:t>10/4/2026</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5B2DAB71-5474-41C7-BD1B-A03CF0901F8E}" type="slidenum">
              <a:rPr lang="en-US" smtClean="0"/>
              <a:t>‹#›</a:t>
            </a:fld>
            <a:endParaRPr lang="en-US"/>
          </a:p>
        </p:txBody>
      </p:sp>
    </p:spTree>
    <p:extLst>
      <p:ext uri="{BB962C8B-B14F-4D97-AF65-F5344CB8AC3E}">
        <p14:creationId xmlns:p14="http://schemas.microsoft.com/office/powerpoint/2010/main" val="240280826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10.sv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11" Type="http://schemas.openxmlformats.org/officeDocument/2006/relationships/image" Target="../media/image20.svg"/><Relationship Id="rId5" Type="http://schemas.openxmlformats.org/officeDocument/2006/relationships/image" Target="../media/image14.sv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uidance/digital-social-care-records-choosing-and-implementing-solutions" TargetMode="External"/><Relationship Id="rId2" Type="http://schemas.openxmlformats.org/officeDocument/2006/relationships/hyperlink" Target="https://m.youtube.com/watch?v=JefVAkWr_lk&amp;ra=m" TargetMode="External"/><Relationship Id="rId1" Type="http://schemas.openxmlformats.org/officeDocument/2006/relationships/slideLayout" Target="../slideLayouts/slideLayout2.xml"/><Relationship Id="rId6" Type="http://schemas.openxmlformats.org/officeDocument/2006/relationships/hyperlink" Target="https://blog.quest.com/the-top-5-benefits-of-using-onedrive/" TargetMode="External"/><Relationship Id="rId5" Type="http://schemas.openxmlformats.org/officeDocument/2006/relationships/hyperlink" Target="https://support.microsoft.com/en-us/onedrive/share-files-and-folders-in-microsoft-onedrive?utm_source=chatgpt.com" TargetMode="External"/><Relationship Id="rId4" Type="http://schemas.openxmlformats.org/officeDocument/2006/relationships/hyperlink" Target="https://ico.org.uk/for-organisations/uk-gdpr-guidance-and-resources/security/a-guide-to-data-secur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E6CEF-27F8-E7BF-5E87-A036DD6D3F55}"/>
              </a:ext>
            </a:extLst>
          </p:cNvPr>
          <p:cNvSpPr>
            <a:spLocks noGrp="1"/>
          </p:cNvSpPr>
          <p:nvPr>
            <p:ph type="title"/>
          </p:nvPr>
        </p:nvSpPr>
        <p:spPr>
          <a:xfrm>
            <a:off x="1154953" y="-78658"/>
            <a:ext cx="8761413" cy="2682158"/>
          </a:xfrm>
        </p:spPr>
        <p:txBody>
          <a:bodyPr/>
          <a:lstStyle/>
          <a:p>
            <a:r>
              <a:rPr lang="en-GB" sz="1400" b="1" dirty="0">
                <a:effectLst/>
                <a:latin typeface="Arial" panose="020B0604020202020204" pitchFamily="34" charset="0"/>
                <a:ea typeface="Arial" panose="020B0604020202020204" pitchFamily="34" charset="0"/>
                <a:cs typeface="Times New Roman" panose="02020603050405020304" pitchFamily="18" charset="0"/>
              </a:rPr>
              <a:t>Certificate of Higher Education Skills for the Workplace (Health &amp; Social Care)</a:t>
            </a:r>
            <a:br>
              <a:rPr lang="en-GB" sz="1400" b="1" dirty="0">
                <a:effectLst/>
                <a:latin typeface="Arial" panose="020B0604020202020204" pitchFamily="34" charset="0"/>
                <a:ea typeface="Arial" panose="020B0604020202020204" pitchFamily="34" charset="0"/>
                <a:cs typeface="Times New Roman" panose="02020603050405020304" pitchFamily="18" charset="0"/>
              </a:rPr>
            </a:br>
            <a:br>
              <a:rPr lang="en-GB" sz="1400" b="1" dirty="0">
                <a:effectLst/>
                <a:latin typeface="Arial" panose="020B0604020202020204" pitchFamily="34" charset="0"/>
                <a:ea typeface="Arial" panose="020B0604020202020204" pitchFamily="34" charset="0"/>
                <a:cs typeface="Times New Roman" panose="02020603050405020304" pitchFamily="18" charset="0"/>
              </a:rPr>
            </a:br>
            <a:r>
              <a:rPr lang="en-GB" sz="1400" b="1" dirty="0">
                <a:effectLst/>
                <a:latin typeface="Arial" panose="020B0604020202020204" pitchFamily="34" charset="0"/>
                <a:ea typeface="Arial" panose="020B0604020202020204" pitchFamily="34" charset="0"/>
                <a:cs typeface="Times New Roman" panose="02020603050405020304" pitchFamily="18" charset="0"/>
              </a:rPr>
              <a:t>Group PowerPoint presentation for</a:t>
            </a:r>
            <a:br>
              <a:rPr lang="en-GB" sz="1400" b="1" dirty="0">
                <a:effectLst/>
                <a:latin typeface="Arial" panose="020B0604020202020204" pitchFamily="34" charset="0"/>
                <a:ea typeface="Arial" panose="020B0604020202020204" pitchFamily="34" charset="0"/>
                <a:cs typeface="Times New Roman" panose="02020603050405020304" pitchFamily="18" charset="0"/>
              </a:rPr>
            </a:br>
            <a:br>
              <a:rPr lang="en-GB" sz="1400" b="1" dirty="0">
                <a:effectLst/>
                <a:latin typeface="Arial" panose="020B0604020202020204" pitchFamily="34" charset="0"/>
                <a:ea typeface="Arial" panose="020B0604020202020204" pitchFamily="34" charset="0"/>
                <a:cs typeface="Times New Roman" panose="02020603050405020304" pitchFamily="18" charset="0"/>
              </a:rPr>
            </a:br>
            <a:r>
              <a:rPr lang="en-GB" sz="1400" b="1" dirty="0">
                <a:effectLst/>
                <a:latin typeface="Arial" panose="020B0604020202020204" pitchFamily="34" charset="0"/>
                <a:ea typeface="Arial" panose="020B0604020202020204" pitchFamily="34" charset="0"/>
                <a:cs typeface="Times New Roman" panose="02020603050405020304" pitchFamily="18" charset="0"/>
              </a:rPr>
              <a:t>Digital Skills and Research Methods LCHS4007</a:t>
            </a:r>
            <a:endParaRPr lang="en-US" sz="1400" dirty="0"/>
          </a:p>
        </p:txBody>
      </p:sp>
      <p:sp>
        <p:nvSpPr>
          <p:cNvPr id="3" name="Content Placeholder 2">
            <a:extLst>
              <a:ext uri="{FF2B5EF4-FFF2-40B4-BE49-F238E27FC236}">
                <a16:creationId xmlns:a16="http://schemas.microsoft.com/office/drawing/2014/main" id="{B3E80AC5-CD06-927C-30A5-206BAB965F1B}"/>
              </a:ext>
            </a:extLst>
          </p:cNvPr>
          <p:cNvSpPr>
            <a:spLocks noGrp="1"/>
          </p:cNvSpPr>
          <p:nvPr>
            <p:ph idx="1"/>
          </p:nvPr>
        </p:nvSpPr>
        <p:spPr/>
        <p:txBody>
          <a:bodyPr/>
          <a:lstStyle/>
          <a:p>
            <a:pPr marL="0" indent="0">
              <a:buNone/>
            </a:pPr>
            <a:r>
              <a:rPr lang="en-US" sz="1400" b="1" dirty="0"/>
              <a:t>Makeda </a:t>
            </a:r>
            <a:r>
              <a:rPr lang="en-US" sz="1400" b="1" dirty="0" err="1"/>
              <a:t>Moges</a:t>
            </a:r>
            <a:r>
              <a:rPr lang="en-US" sz="1400" b="1" dirty="0"/>
              <a:t> </a:t>
            </a:r>
          </a:p>
          <a:p>
            <a:pPr marL="0" indent="0">
              <a:buNone/>
            </a:pPr>
            <a:r>
              <a:rPr lang="en-US" sz="1400" b="1" dirty="0"/>
              <a:t>Student Number- 2607931</a:t>
            </a:r>
          </a:p>
          <a:p>
            <a:pPr marL="0" indent="0">
              <a:buNone/>
            </a:pPr>
            <a:r>
              <a:rPr lang="en-US" sz="1400" b="1" dirty="0"/>
              <a:t>                                                                             LECTURER- Reza </a:t>
            </a:r>
            <a:r>
              <a:rPr lang="en-US" sz="1400" b="1" dirty="0" err="1"/>
              <a:t>Taghizadeh</a:t>
            </a:r>
            <a:endParaRPr lang="en-US" sz="1400" b="1" dirty="0"/>
          </a:p>
          <a:p>
            <a:pPr marL="0" indent="0">
              <a:buNone/>
            </a:pPr>
            <a:endParaRPr lang="en-US" dirty="0"/>
          </a:p>
        </p:txBody>
      </p:sp>
    </p:spTree>
    <p:extLst>
      <p:ext uri="{BB962C8B-B14F-4D97-AF65-F5344CB8AC3E}">
        <p14:creationId xmlns:p14="http://schemas.microsoft.com/office/powerpoint/2010/main" val="2691760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A8105-9A7A-FA4C-617E-36F2E74C44FE}"/>
              </a:ext>
            </a:extLst>
          </p:cNvPr>
          <p:cNvSpPr>
            <a:spLocks noGrp="1"/>
          </p:cNvSpPr>
          <p:nvPr>
            <p:ph type="ctrTitle"/>
          </p:nvPr>
        </p:nvSpPr>
        <p:spPr>
          <a:xfrm>
            <a:off x="698090" y="-813261"/>
            <a:ext cx="8858865" cy="2307765"/>
          </a:xfrm>
        </p:spPr>
        <p:txBody>
          <a:bodyPr>
            <a:normAutofit/>
          </a:bodyPr>
          <a:lstStyle/>
          <a:p>
            <a:r>
              <a:rPr lang="en-US" sz="1400" b="1" dirty="0">
                <a:latin typeface="Arial" panose="020B0604020202020204" pitchFamily="34" charset="0"/>
                <a:cs typeface="Arial" panose="020B0604020202020204" pitchFamily="34" charset="0"/>
              </a:rPr>
              <a:t>Secure storage and sharing of service user documents</a:t>
            </a:r>
          </a:p>
        </p:txBody>
      </p:sp>
      <p:sp>
        <p:nvSpPr>
          <p:cNvPr id="3" name="Subtitle 2">
            <a:extLst>
              <a:ext uri="{FF2B5EF4-FFF2-40B4-BE49-F238E27FC236}">
                <a16:creationId xmlns:a16="http://schemas.microsoft.com/office/drawing/2014/main" id="{6E11A5E3-433C-3FEC-DBD9-71234BD96A18}"/>
              </a:ext>
            </a:extLst>
          </p:cNvPr>
          <p:cNvSpPr>
            <a:spLocks noGrp="1"/>
          </p:cNvSpPr>
          <p:nvPr>
            <p:ph type="subTitle" idx="1"/>
          </p:nvPr>
        </p:nvSpPr>
        <p:spPr>
          <a:xfrm>
            <a:off x="1720645" y="3611871"/>
            <a:ext cx="9144000" cy="1655762"/>
          </a:xfrm>
        </p:spPr>
        <p:txBody>
          <a:bodyPr>
            <a:normAutofit/>
          </a:bodyPr>
          <a:lstStyle/>
          <a:p>
            <a:r>
              <a:rPr lang="en-US" sz="1400" b="1" dirty="0">
                <a:latin typeface="Arial" panose="020B0604020202020204" pitchFamily="34" charset="0"/>
                <a:cs typeface="Arial" panose="020B0604020202020204" pitchFamily="34" charset="0"/>
              </a:rPr>
              <a:t>Microsoft OneDrive</a:t>
            </a:r>
          </a:p>
          <a:p>
            <a:r>
              <a:rPr lang="en-US" sz="1400" b="1" dirty="0">
                <a:latin typeface="Arial" panose="020B0604020202020204" pitchFamily="34" charset="0"/>
                <a:cs typeface="Arial" panose="020B0604020202020204" pitchFamily="34" charset="0"/>
              </a:rPr>
              <a:t>For Ashford community care service</a:t>
            </a:r>
          </a:p>
        </p:txBody>
      </p:sp>
      <p:pic>
        <p:nvPicPr>
          <p:cNvPr id="5" name="Picture 4">
            <a:extLst>
              <a:ext uri="{FF2B5EF4-FFF2-40B4-BE49-F238E27FC236}">
                <a16:creationId xmlns:a16="http://schemas.microsoft.com/office/drawing/2014/main" id="{C9B9EB37-E9A6-F4B2-C9E5-77CB94A879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3071" y="3611871"/>
            <a:ext cx="510822" cy="287338"/>
          </a:xfrm>
          <a:prstGeom prst="rect">
            <a:avLst/>
          </a:prstGeom>
        </p:spPr>
      </p:pic>
    </p:spTree>
    <p:extLst>
      <p:ext uri="{BB962C8B-B14F-4D97-AF65-F5344CB8AC3E}">
        <p14:creationId xmlns:p14="http://schemas.microsoft.com/office/powerpoint/2010/main" val="774537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8067A-B23E-521A-7F26-9467CFC9EF33}"/>
              </a:ext>
            </a:extLst>
          </p:cNvPr>
          <p:cNvSpPr>
            <a:spLocks noGrp="1"/>
          </p:cNvSpPr>
          <p:nvPr>
            <p:ph type="title"/>
          </p:nvPr>
        </p:nvSpPr>
        <p:spPr>
          <a:xfrm>
            <a:off x="1154953" y="442451"/>
            <a:ext cx="8761413" cy="1651819"/>
          </a:xfrm>
        </p:spPr>
        <p:txBody>
          <a:bodyPr/>
          <a:lstStyle/>
          <a:p>
            <a:r>
              <a:rPr lang="en-US" sz="1400" b="1" dirty="0">
                <a:latin typeface="Arial" panose="020B0604020202020204" pitchFamily="34" charset="0"/>
                <a:cs typeface="Arial" panose="020B0604020202020204" pitchFamily="34" charset="0"/>
              </a:rPr>
              <a:t>Work place tasks and challenges</a:t>
            </a:r>
          </a:p>
        </p:txBody>
      </p:sp>
      <p:sp>
        <p:nvSpPr>
          <p:cNvPr id="3" name="Content Placeholder 2">
            <a:extLst>
              <a:ext uri="{FF2B5EF4-FFF2-40B4-BE49-F238E27FC236}">
                <a16:creationId xmlns:a16="http://schemas.microsoft.com/office/drawing/2014/main" id="{7337F84B-75DD-9826-6A04-2F859625D92C}"/>
              </a:ext>
            </a:extLst>
          </p:cNvPr>
          <p:cNvSpPr>
            <a:spLocks noGrp="1"/>
          </p:cNvSpPr>
          <p:nvPr>
            <p:ph idx="1"/>
          </p:nvPr>
        </p:nvSpPr>
        <p:spPr/>
        <p:txBody>
          <a:bodyPr>
            <a:normAutofit/>
          </a:bodyPr>
          <a:lstStyle/>
          <a:p>
            <a:r>
              <a:rPr lang="en-US" sz="1200" dirty="0">
                <a:latin typeface="Arial" panose="020B0604020202020204" pitchFamily="34" charset="0"/>
                <a:cs typeface="Arial" panose="020B0604020202020204" pitchFamily="34" charset="0"/>
              </a:rPr>
              <a:t>Staff handle confidential service user information</a:t>
            </a:r>
          </a:p>
          <a:p>
            <a:pPr marL="0" indent="0">
              <a:buNone/>
            </a:pP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Sensitive wellbeing and support data</a:t>
            </a:r>
          </a:p>
          <a:p>
            <a:pPr marL="0" indent="0">
              <a:buNone/>
            </a:pP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Staff works across service users homes, supported living settings and main office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Therefore experiencing missed updates, duplicated work and inconsistent records</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(ICO,2026; GOV.UK, 2020)</a:t>
            </a:r>
          </a:p>
        </p:txBody>
      </p:sp>
      <p:pic>
        <p:nvPicPr>
          <p:cNvPr id="5" name="Graphic 4" descr="Lock with solid fill">
            <a:extLst>
              <a:ext uri="{FF2B5EF4-FFF2-40B4-BE49-F238E27FC236}">
                <a16:creationId xmlns:a16="http://schemas.microsoft.com/office/drawing/2014/main" id="{8BCCD856-8046-29FC-29D7-D1094F9608B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52051" y="2517547"/>
            <a:ext cx="544923" cy="432130"/>
          </a:xfrm>
          <a:prstGeom prst="rect">
            <a:avLst/>
          </a:prstGeom>
        </p:spPr>
      </p:pic>
      <p:pic>
        <p:nvPicPr>
          <p:cNvPr id="7" name="Graphic 6" descr="Bar chart with solid fill">
            <a:extLst>
              <a:ext uri="{FF2B5EF4-FFF2-40B4-BE49-F238E27FC236}">
                <a16:creationId xmlns:a16="http://schemas.microsoft.com/office/drawing/2014/main" id="{F03AAC66-EE30-C631-9D38-BF349C6409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5912" y="3144354"/>
            <a:ext cx="457199" cy="457199"/>
          </a:xfrm>
          <a:prstGeom prst="rect">
            <a:avLst/>
          </a:prstGeom>
        </p:spPr>
      </p:pic>
      <p:pic>
        <p:nvPicPr>
          <p:cNvPr id="9" name="Graphic 8" descr="House with solid fill">
            <a:extLst>
              <a:ext uri="{FF2B5EF4-FFF2-40B4-BE49-F238E27FC236}">
                <a16:creationId xmlns:a16="http://schemas.microsoft.com/office/drawing/2014/main" id="{3295F310-3601-907A-61A4-EF5E21BE94F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95912" y="3701600"/>
            <a:ext cx="457200" cy="457200"/>
          </a:xfrm>
          <a:prstGeom prst="rect">
            <a:avLst/>
          </a:prstGeom>
        </p:spPr>
      </p:pic>
      <p:pic>
        <p:nvPicPr>
          <p:cNvPr id="11" name="Graphic 10" descr="Close with solid fill">
            <a:extLst>
              <a:ext uri="{FF2B5EF4-FFF2-40B4-BE49-F238E27FC236}">
                <a16:creationId xmlns:a16="http://schemas.microsoft.com/office/drawing/2014/main" id="{613C62CE-E8F3-B3A1-B126-44279C4862D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122565" y="4361217"/>
            <a:ext cx="341671" cy="341671"/>
          </a:xfrm>
          <a:prstGeom prst="rect">
            <a:avLst/>
          </a:prstGeom>
        </p:spPr>
      </p:pic>
    </p:spTree>
    <p:extLst>
      <p:ext uri="{BB962C8B-B14F-4D97-AF65-F5344CB8AC3E}">
        <p14:creationId xmlns:p14="http://schemas.microsoft.com/office/powerpoint/2010/main" val="56206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A082B-4CC0-F43B-2282-D60551F2BFE0}"/>
              </a:ext>
            </a:extLst>
          </p:cNvPr>
          <p:cNvSpPr>
            <a:spLocks noGrp="1"/>
          </p:cNvSpPr>
          <p:nvPr>
            <p:ph type="title"/>
          </p:nvPr>
        </p:nvSpPr>
        <p:spPr>
          <a:xfrm>
            <a:off x="1154952" y="609600"/>
            <a:ext cx="8761413" cy="1573161"/>
          </a:xfrm>
        </p:spPr>
        <p:txBody>
          <a:bodyPr/>
          <a:lstStyle/>
          <a:p>
            <a:r>
              <a:rPr lang="en-US" sz="1400" b="1" dirty="0">
                <a:latin typeface="Arial" panose="020B0604020202020204" pitchFamily="34" charset="0"/>
                <a:cs typeface="Arial" panose="020B0604020202020204" pitchFamily="34" charset="0"/>
              </a:rPr>
              <a:t>Why OneDrive?</a:t>
            </a:r>
          </a:p>
        </p:txBody>
      </p:sp>
      <p:sp>
        <p:nvSpPr>
          <p:cNvPr id="3" name="Content Placeholder 2">
            <a:extLst>
              <a:ext uri="{FF2B5EF4-FFF2-40B4-BE49-F238E27FC236}">
                <a16:creationId xmlns:a16="http://schemas.microsoft.com/office/drawing/2014/main" id="{5A00E59B-8175-4359-A614-2E6B80E06257}"/>
              </a:ext>
            </a:extLst>
          </p:cNvPr>
          <p:cNvSpPr>
            <a:spLocks noGrp="1"/>
          </p:cNvSpPr>
          <p:nvPr>
            <p:ph idx="1"/>
          </p:nvPr>
        </p:nvSpPr>
        <p:spPr/>
        <p:txBody>
          <a:bodyPr>
            <a:noAutofit/>
          </a:bodyPr>
          <a:lstStyle/>
          <a:p>
            <a:r>
              <a:rPr lang="en-US" sz="1200" dirty="0">
                <a:latin typeface="Arial" panose="020B0604020202020204" pitchFamily="34" charset="0"/>
                <a:cs typeface="Arial" panose="020B0604020202020204" pitchFamily="34" charset="0"/>
              </a:rPr>
              <a:t>Provides cloud-based storage for documents</a:t>
            </a:r>
          </a:p>
          <a:p>
            <a:pPr marL="0" indent="0">
              <a:buNone/>
            </a:pP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Allows files to be shared with specific people</a:t>
            </a:r>
          </a:p>
          <a:p>
            <a:pPr marL="0" indent="0">
              <a:buNone/>
            </a:pP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Staff can control who can view and edit documents</a:t>
            </a:r>
          </a:p>
          <a:p>
            <a:pPr marL="0" indent="0">
              <a:buNone/>
            </a:pP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Files can be accessed when working in different locations </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        Sharing permission can be changed or removed</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       (Microsoft,2026)</a:t>
            </a:r>
          </a:p>
        </p:txBody>
      </p:sp>
      <p:pic>
        <p:nvPicPr>
          <p:cNvPr id="15" name="Graphic 14" descr="Cloud with solid fill">
            <a:extLst>
              <a:ext uri="{FF2B5EF4-FFF2-40B4-BE49-F238E27FC236}">
                <a16:creationId xmlns:a16="http://schemas.microsoft.com/office/drawing/2014/main" id="{9E5666E4-ADF1-AFA2-91D7-7FCE68240FF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22555" y="2480187"/>
            <a:ext cx="457200" cy="457200"/>
          </a:xfrm>
          <a:prstGeom prst="rect">
            <a:avLst/>
          </a:prstGeom>
        </p:spPr>
      </p:pic>
      <p:pic>
        <p:nvPicPr>
          <p:cNvPr id="19" name="Graphic 18" descr="Network with solid fill">
            <a:extLst>
              <a:ext uri="{FF2B5EF4-FFF2-40B4-BE49-F238E27FC236}">
                <a16:creationId xmlns:a16="http://schemas.microsoft.com/office/drawing/2014/main" id="{42C90633-6326-8366-49D9-E9A929BB20A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61883" y="3129525"/>
            <a:ext cx="457201" cy="457201"/>
          </a:xfrm>
          <a:prstGeom prst="rect">
            <a:avLst/>
          </a:prstGeom>
        </p:spPr>
      </p:pic>
      <p:pic>
        <p:nvPicPr>
          <p:cNvPr id="21" name="Graphic 20" descr="Eye with solid fill">
            <a:extLst>
              <a:ext uri="{FF2B5EF4-FFF2-40B4-BE49-F238E27FC236}">
                <a16:creationId xmlns:a16="http://schemas.microsoft.com/office/drawing/2014/main" id="{C12FF0D8-1213-A110-7CB7-532EE27C980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61882" y="3778864"/>
            <a:ext cx="457202" cy="457202"/>
          </a:xfrm>
          <a:prstGeom prst="rect">
            <a:avLst/>
          </a:prstGeom>
        </p:spPr>
      </p:pic>
      <p:pic>
        <p:nvPicPr>
          <p:cNvPr id="23" name="Graphic 22" descr="Marker with solid fill">
            <a:extLst>
              <a:ext uri="{FF2B5EF4-FFF2-40B4-BE49-F238E27FC236}">
                <a16:creationId xmlns:a16="http://schemas.microsoft.com/office/drawing/2014/main" id="{261D915D-CC9E-8F34-F62F-171175B73D0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17638" y="4359379"/>
            <a:ext cx="545690" cy="545690"/>
          </a:xfrm>
          <a:prstGeom prst="rect">
            <a:avLst/>
          </a:prstGeom>
        </p:spPr>
      </p:pic>
      <p:pic>
        <p:nvPicPr>
          <p:cNvPr id="25" name="Graphic 24" descr="Transfer with solid fill">
            <a:extLst>
              <a:ext uri="{FF2B5EF4-FFF2-40B4-BE49-F238E27FC236}">
                <a16:creationId xmlns:a16="http://schemas.microsoft.com/office/drawing/2014/main" id="{DFD12D42-7AA7-EE05-093C-7BB1870D16D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44675" y="5005233"/>
            <a:ext cx="457201" cy="457201"/>
          </a:xfrm>
          <a:prstGeom prst="rect">
            <a:avLst/>
          </a:prstGeom>
        </p:spPr>
      </p:pic>
    </p:spTree>
    <p:extLst>
      <p:ext uri="{BB962C8B-B14F-4D97-AF65-F5344CB8AC3E}">
        <p14:creationId xmlns:p14="http://schemas.microsoft.com/office/powerpoint/2010/main" val="435101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2E4C5-62E9-A58C-41C2-99BAC42C93EA}"/>
              </a:ext>
            </a:extLst>
          </p:cNvPr>
          <p:cNvSpPr>
            <a:spLocks noGrp="1"/>
          </p:cNvSpPr>
          <p:nvPr>
            <p:ph type="title"/>
          </p:nvPr>
        </p:nvSpPr>
        <p:spPr>
          <a:xfrm>
            <a:off x="1154953" y="422787"/>
            <a:ext cx="8761413" cy="1691148"/>
          </a:xfrm>
        </p:spPr>
        <p:txBody>
          <a:bodyPr/>
          <a:lstStyle/>
          <a:p>
            <a:r>
              <a:rPr lang="en-US" sz="1400" b="1" dirty="0">
                <a:latin typeface="Arial" panose="020B0604020202020204" pitchFamily="34" charset="0"/>
                <a:cs typeface="Arial" panose="020B0604020202020204" pitchFamily="34" charset="0"/>
              </a:rPr>
              <a:t>OneDrive improves efficiency in</a:t>
            </a:r>
          </a:p>
        </p:txBody>
      </p:sp>
      <p:sp>
        <p:nvSpPr>
          <p:cNvPr id="3" name="Content Placeholder 2">
            <a:extLst>
              <a:ext uri="{FF2B5EF4-FFF2-40B4-BE49-F238E27FC236}">
                <a16:creationId xmlns:a16="http://schemas.microsoft.com/office/drawing/2014/main" id="{3587CFFE-2493-2A97-4EB5-4B197BB844D5}"/>
              </a:ext>
            </a:extLst>
          </p:cNvPr>
          <p:cNvSpPr>
            <a:spLocks noGrp="1"/>
          </p:cNvSpPr>
          <p:nvPr>
            <p:ph idx="1"/>
          </p:nvPr>
        </p:nvSpPr>
        <p:spPr/>
        <p:txBody>
          <a:bodyPr>
            <a:normAutofit/>
          </a:bodyPr>
          <a:lstStyle/>
          <a:p>
            <a:r>
              <a:rPr lang="en-US" sz="1200" dirty="0">
                <a:latin typeface="Arial" panose="020B0604020202020204" pitchFamily="34" charset="0"/>
                <a:cs typeface="Arial" panose="020B0604020202020204" pitchFamily="34" charset="0"/>
              </a:rPr>
              <a:t>Reduced duplicated copies </a:t>
            </a:r>
          </a:p>
          <a:p>
            <a:pPr marL="0" indent="0">
              <a:buNone/>
            </a:pP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Helping staff access latest available versions </a:t>
            </a:r>
          </a:p>
          <a:p>
            <a:pPr marL="0" indent="0">
              <a:buNone/>
            </a:pP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Supporting controlled sharing between authorized staff</a:t>
            </a:r>
          </a:p>
          <a:p>
            <a:pPr marL="0" indent="0">
              <a:buNone/>
            </a:pP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Improving consistency of service user records</a:t>
            </a:r>
          </a:p>
          <a:p>
            <a:pPr marL="0" indent="0">
              <a:buNone/>
            </a:pP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Addressing the problem with missed updates</a:t>
            </a:r>
          </a:p>
          <a:p>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a:t>
            </a:r>
            <a:r>
              <a:rPr lang="en-US" sz="1200" dirty="0" err="1">
                <a:latin typeface="Arial" panose="020B0604020202020204" pitchFamily="34" charset="0"/>
                <a:cs typeface="Arial" panose="020B0604020202020204" pitchFamily="34" charset="0"/>
              </a:rPr>
              <a:t>ComTech</a:t>
            </a:r>
            <a:r>
              <a:rPr lang="en-US" sz="1200" dirty="0">
                <a:latin typeface="Arial" panose="020B0604020202020204" pitchFamily="34" charset="0"/>
                <a:cs typeface="Arial" panose="020B0604020202020204" pitchFamily="34" charset="0"/>
              </a:rPr>
              <a:t> Network Solutions, 2024)</a:t>
            </a:r>
          </a:p>
        </p:txBody>
      </p:sp>
    </p:spTree>
    <p:extLst>
      <p:ext uri="{BB962C8B-B14F-4D97-AF65-F5344CB8AC3E}">
        <p14:creationId xmlns:p14="http://schemas.microsoft.com/office/powerpoint/2010/main" val="372132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B7479-57F3-B7CE-8AD0-994E396930AD}"/>
              </a:ext>
            </a:extLst>
          </p:cNvPr>
          <p:cNvSpPr>
            <a:spLocks noGrp="1"/>
          </p:cNvSpPr>
          <p:nvPr>
            <p:ph type="title"/>
          </p:nvPr>
        </p:nvSpPr>
        <p:spPr>
          <a:xfrm>
            <a:off x="1474839" y="838199"/>
            <a:ext cx="8441527" cy="842433"/>
          </a:xfrm>
        </p:spPr>
        <p:txBody>
          <a:bodyPr/>
          <a:lstStyle/>
          <a:p>
            <a:r>
              <a:rPr lang="en-US" sz="1400" b="1" dirty="0">
                <a:latin typeface="Arial" panose="020B0604020202020204" pitchFamily="34" charset="0"/>
                <a:cs typeface="Arial" panose="020B0604020202020204" pitchFamily="34" charset="0"/>
              </a:rPr>
              <a:t>Advantages and limitations of OneDrive</a:t>
            </a:r>
          </a:p>
        </p:txBody>
      </p:sp>
      <p:sp>
        <p:nvSpPr>
          <p:cNvPr id="4" name="Content Placeholder 3">
            <a:extLst>
              <a:ext uri="{FF2B5EF4-FFF2-40B4-BE49-F238E27FC236}">
                <a16:creationId xmlns:a16="http://schemas.microsoft.com/office/drawing/2014/main" id="{23198C67-EBF0-75D9-57B5-E2E00703B473}"/>
              </a:ext>
            </a:extLst>
          </p:cNvPr>
          <p:cNvSpPr>
            <a:spLocks noGrp="1"/>
          </p:cNvSpPr>
          <p:nvPr>
            <p:ph sz="half" idx="1"/>
          </p:nvPr>
        </p:nvSpPr>
        <p:spPr/>
        <p:txBody>
          <a:bodyPr>
            <a:normAutofit lnSpcReduction="10000"/>
          </a:bodyPr>
          <a:lstStyle/>
          <a:p>
            <a:pPr marL="0" indent="0">
              <a:buNone/>
            </a:pPr>
            <a:r>
              <a:rPr lang="en-US" sz="1500" b="1" dirty="0">
                <a:latin typeface="Arial" panose="020B0604020202020204" pitchFamily="34" charset="0"/>
                <a:cs typeface="Arial" panose="020B0604020202020204" pitchFamily="34" charset="0"/>
              </a:rPr>
              <a:t>Pros</a:t>
            </a:r>
          </a:p>
          <a:p>
            <a:r>
              <a:rPr lang="en-US" sz="1300" dirty="0">
                <a:latin typeface="Arial" panose="020B0604020202020204" pitchFamily="34" charset="0"/>
                <a:cs typeface="Arial" panose="020B0604020202020204" pitchFamily="34" charset="0"/>
              </a:rPr>
              <a:t>Cloud based storage</a:t>
            </a:r>
          </a:p>
          <a:p>
            <a:r>
              <a:rPr lang="en-US" sz="1300" dirty="0">
                <a:latin typeface="Arial" panose="020B0604020202020204" pitchFamily="34" charset="0"/>
                <a:cs typeface="Arial" panose="020B0604020202020204" pitchFamily="34" charset="0"/>
              </a:rPr>
              <a:t>Controlled file sharing</a:t>
            </a:r>
          </a:p>
          <a:p>
            <a:r>
              <a:rPr lang="en-US" sz="1300" dirty="0">
                <a:latin typeface="Arial" panose="020B0604020202020204" pitchFamily="34" charset="0"/>
                <a:cs typeface="Arial" panose="020B0604020202020204" pitchFamily="34" charset="0"/>
              </a:rPr>
              <a:t>Easy access across locations</a:t>
            </a:r>
          </a:p>
          <a:p>
            <a:r>
              <a:rPr lang="en-US" sz="1300" dirty="0">
                <a:latin typeface="Arial" panose="020B0604020202020204" pitchFamily="34" charset="0"/>
                <a:cs typeface="Arial" panose="020B0604020202020204" pitchFamily="34" charset="0"/>
              </a:rPr>
              <a:t>Supports collaboration</a:t>
            </a:r>
          </a:p>
          <a:p>
            <a:r>
              <a:rPr lang="en-US" sz="1300" dirty="0">
                <a:latin typeface="Arial" panose="020B0604020202020204" pitchFamily="34" charset="0"/>
                <a:cs typeface="Arial" panose="020B0604020202020204" pitchFamily="34" charset="0"/>
              </a:rPr>
              <a:t>Reduces duplication</a:t>
            </a:r>
          </a:p>
          <a:p>
            <a:endParaRPr lang="en-US" dirty="0"/>
          </a:p>
          <a:p>
            <a:endParaRPr lang="en-US" dirty="0"/>
          </a:p>
          <a:p>
            <a:endParaRPr lang="en-US" dirty="0"/>
          </a:p>
          <a:p>
            <a:pPr marL="0" indent="0">
              <a:buNone/>
            </a:pPr>
            <a:r>
              <a:rPr lang="en-US" dirty="0"/>
              <a:t>(</a:t>
            </a:r>
            <a:r>
              <a:rPr lang="en-US" sz="1300" dirty="0">
                <a:latin typeface="Arial" panose="020B0604020202020204" pitchFamily="34" charset="0"/>
                <a:cs typeface="Arial" panose="020B0604020202020204" pitchFamily="34" charset="0"/>
              </a:rPr>
              <a:t>Quest Software,2025</a:t>
            </a:r>
            <a:r>
              <a:rPr lang="en-US" dirty="0"/>
              <a:t>)</a:t>
            </a:r>
          </a:p>
        </p:txBody>
      </p:sp>
      <p:sp>
        <p:nvSpPr>
          <p:cNvPr id="5" name="Content Placeholder 4">
            <a:extLst>
              <a:ext uri="{FF2B5EF4-FFF2-40B4-BE49-F238E27FC236}">
                <a16:creationId xmlns:a16="http://schemas.microsoft.com/office/drawing/2014/main" id="{0849BD31-952E-1095-56B0-B32C8CB53047}"/>
              </a:ext>
            </a:extLst>
          </p:cNvPr>
          <p:cNvSpPr>
            <a:spLocks noGrp="1"/>
          </p:cNvSpPr>
          <p:nvPr>
            <p:ph sz="half" idx="2"/>
          </p:nvPr>
        </p:nvSpPr>
        <p:spPr/>
        <p:txBody>
          <a:bodyPr>
            <a:normAutofit lnSpcReduction="10000"/>
          </a:bodyPr>
          <a:lstStyle/>
          <a:p>
            <a:pPr marL="0" indent="0">
              <a:buNone/>
            </a:pPr>
            <a:r>
              <a:rPr lang="en-US" sz="1500" b="1" dirty="0">
                <a:latin typeface="Arial" panose="020B0604020202020204" pitchFamily="34" charset="0"/>
                <a:cs typeface="Arial" panose="020B0604020202020204" pitchFamily="34" charset="0"/>
              </a:rPr>
              <a:t>Cons</a:t>
            </a:r>
            <a:endParaRPr lang="en-US" sz="1500" dirty="0">
              <a:latin typeface="Arial" panose="020B0604020202020204" pitchFamily="34" charset="0"/>
              <a:cs typeface="Arial" panose="020B0604020202020204" pitchFamily="34" charset="0"/>
            </a:endParaRPr>
          </a:p>
          <a:p>
            <a:r>
              <a:rPr lang="en-US" sz="1300" dirty="0"/>
              <a:t>Requires reliable internet access </a:t>
            </a:r>
          </a:p>
          <a:p>
            <a:pPr marL="0" indent="0">
              <a:buNone/>
            </a:pPr>
            <a:endParaRPr lang="en-US" sz="1300" dirty="0"/>
          </a:p>
          <a:p>
            <a:r>
              <a:rPr lang="en-US" sz="1300" dirty="0"/>
              <a:t>Staff need appropriate training </a:t>
            </a:r>
          </a:p>
          <a:p>
            <a:pPr marL="0" indent="0">
              <a:buNone/>
            </a:pPr>
            <a:endParaRPr lang="en-US" sz="1300" dirty="0"/>
          </a:p>
          <a:p>
            <a:r>
              <a:rPr lang="en-US" sz="1300" dirty="0"/>
              <a:t>Access permissions need regular review</a:t>
            </a:r>
          </a:p>
          <a:p>
            <a:pPr marL="0" indent="0">
              <a:buNone/>
            </a:pPr>
            <a:r>
              <a:rPr lang="en-US" sz="1300" dirty="0"/>
              <a:t> </a:t>
            </a:r>
          </a:p>
          <a:p>
            <a:r>
              <a:rPr lang="en-US" sz="1300" dirty="0"/>
              <a:t>OneDrive does not replace data protection policies</a:t>
            </a:r>
          </a:p>
        </p:txBody>
      </p:sp>
      <p:sp>
        <p:nvSpPr>
          <p:cNvPr id="6" name="Oval 5">
            <a:extLst>
              <a:ext uri="{FF2B5EF4-FFF2-40B4-BE49-F238E27FC236}">
                <a16:creationId xmlns:a16="http://schemas.microsoft.com/office/drawing/2014/main" id="{8FCFA2A9-CF27-DD4E-1245-C5F6E2F2AF4B}"/>
              </a:ext>
            </a:extLst>
          </p:cNvPr>
          <p:cNvSpPr/>
          <p:nvPr/>
        </p:nvSpPr>
        <p:spPr>
          <a:xfrm>
            <a:off x="922666" y="2603500"/>
            <a:ext cx="235976" cy="19664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9F4873F1-0212-0D12-7B52-904E9B4020E9}"/>
              </a:ext>
            </a:extLst>
          </p:cNvPr>
          <p:cNvSpPr/>
          <p:nvPr/>
        </p:nvSpPr>
        <p:spPr>
          <a:xfrm>
            <a:off x="6002593" y="2603500"/>
            <a:ext cx="186813" cy="19869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8743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25E31-70D4-77B8-ABFD-801FB5CC9AE0}"/>
              </a:ext>
            </a:extLst>
          </p:cNvPr>
          <p:cNvSpPr>
            <a:spLocks noGrp="1"/>
          </p:cNvSpPr>
          <p:nvPr>
            <p:ph type="title"/>
          </p:nvPr>
        </p:nvSpPr>
        <p:spPr>
          <a:xfrm>
            <a:off x="1154953" y="442452"/>
            <a:ext cx="8761413" cy="2064774"/>
          </a:xfrm>
        </p:spPr>
        <p:txBody>
          <a:bodyPr/>
          <a:lstStyle/>
          <a:p>
            <a:r>
              <a:rPr lang="en-US" sz="1400" b="1" dirty="0">
                <a:latin typeface="Arial" panose="020B0604020202020204" pitchFamily="34" charset="0"/>
                <a:cs typeface="Arial" panose="020B0604020202020204" pitchFamily="34" charset="0"/>
              </a:rPr>
              <a:t>Implementation for Ashford</a:t>
            </a:r>
          </a:p>
        </p:txBody>
      </p:sp>
      <p:sp>
        <p:nvSpPr>
          <p:cNvPr id="6" name="Content Placeholder 5">
            <a:extLst>
              <a:ext uri="{FF2B5EF4-FFF2-40B4-BE49-F238E27FC236}">
                <a16:creationId xmlns:a16="http://schemas.microsoft.com/office/drawing/2014/main" id="{8882E220-6334-E777-2A6E-DD187B1247C5}"/>
              </a:ext>
            </a:extLst>
          </p:cNvPr>
          <p:cNvSpPr>
            <a:spLocks noGrp="1"/>
          </p:cNvSpPr>
          <p:nvPr>
            <p:ph idx="1"/>
          </p:nvPr>
        </p:nvSpPr>
        <p:spPr/>
        <p:txBody>
          <a:bodyPr>
            <a:normAutofit/>
          </a:bodyPr>
          <a:lstStyle/>
          <a:p>
            <a:r>
              <a:rPr lang="en-US" sz="1200" dirty="0">
                <a:latin typeface="Arial" panose="020B0604020202020204" pitchFamily="34" charset="0"/>
                <a:cs typeface="Arial" panose="020B0604020202020204" pitchFamily="34" charset="0"/>
              </a:rPr>
              <a:t>Create a clear folder structure for service user documents </a:t>
            </a:r>
          </a:p>
          <a:p>
            <a:r>
              <a:rPr lang="en-US" sz="1200" dirty="0">
                <a:latin typeface="Arial" panose="020B0604020202020204" pitchFamily="34" charset="0"/>
                <a:cs typeface="Arial" panose="020B0604020202020204" pitchFamily="34" charset="0"/>
              </a:rPr>
              <a:t>Limit access according to staff roles and responsibilities </a:t>
            </a:r>
          </a:p>
          <a:p>
            <a:r>
              <a:rPr lang="en-US" sz="1200" dirty="0">
                <a:latin typeface="Arial" panose="020B0604020202020204" pitchFamily="34" charset="0"/>
                <a:cs typeface="Arial" panose="020B0604020202020204" pitchFamily="34" charset="0"/>
              </a:rPr>
              <a:t>Train staff on confidentiality, secure sharing and data protection</a:t>
            </a:r>
          </a:p>
          <a:p>
            <a:r>
              <a:rPr lang="en-US" sz="1200" dirty="0">
                <a:latin typeface="Arial" panose="020B0604020202020204" pitchFamily="34" charset="0"/>
                <a:cs typeface="Arial" panose="020B0604020202020204" pitchFamily="34" charset="0"/>
              </a:rPr>
              <a:t>Use appropriate view/edit permission when sharing documents </a:t>
            </a:r>
          </a:p>
          <a:p>
            <a:r>
              <a:rPr lang="en-US" sz="1200" dirty="0">
                <a:latin typeface="Arial" panose="020B0604020202020204" pitchFamily="34" charset="0"/>
                <a:cs typeface="Arial" panose="020B0604020202020204" pitchFamily="34" charset="0"/>
              </a:rPr>
              <a:t>Review access regularly</a:t>
            </a:r>
          </a:p>
          <a:p>
            <a:r>
              <a:rPr lang="en-US" sz="1200" dirty="0">
                <a:latin typeface="Arial" panose="020B0604020202020204" pitchFamily="34" charset="0"/>
                <a:cs typeface="Arial" panose="020B0604020202020204" pitchFamily="34" charset="0"/>
              </a:rPr>
              <a:t>Monitor the system and update procedures when necessary</a:t>
            </a:r>
          </a:p>
          <a:p>
            <a:pPr marL="0" indent="0">
              <a:buNone/>
            </a:pP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(ICO,2026; GOV.UK, 2026)</a:t>
            </a:r>
          </a:p>
        </p:txBody>
      </p:sp>
    </p:spTree>
    <p:extLst>
      <p:ext uri="{BB962C8B-B14F-4D97-AF65-F5344CB8AC3E}">
        <p14:creationId xmlns:p14="http://schemas.microsoft.com/office/powerpoint/2010/main" val="3153297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52ADC-22BD-9E5F-65F2-D47E817DAA3E}"/>
              </a:ext>
            </a:extLst>
          </p:cNvPr>
          <p:cNvSpPr>
            <a:spLocks noGrp="1"/>
          </p:cNvSpPr>
          <p:nvPr>
            <p:ph type="title"/>
          </p:nvPr>
        </p:nvSpPr>
        <p:spPr/>
        <p:txBody>
          <a:bodyPr/>
          <a:lstStyle/>
          <a:p>
            <a:r>
              <a:rPr lang="en-US" dirty="0"/>
              <a:t>Recommendation</a:t>
            </a:r>
            <a:br>
              <a:rPr lang="en-US" dirty="0"/>
            </a:br>
            <a:endParaRPr lang="en-US" dirty="0"/>
          </a:p>
        </p:txBody>
      </p:sp>
      <p:sp>
        <p:nvSpPr>
          <p:cNvPr id="3" name="Content Placeholder 2">
            <a:extLst>
              <a:ext uri="{FF2B5EF4-FFF2-40B4-BE49-F238E27FC236}">
                <a16:creationId xmlns:a16="http://schemas.microsoft.com/office/drawing/2014/main" id="{DB5EA6F2-24AE-AFB9-6051-F662DBF704B3}"/>
              </a:ext>
            </a:extLst>
          </p:cNvPr>
          <p:cNvSpPr>
            <a:spLocks noGrp="1"/>
          </p:cNvSpPr>
          <p:nvPr>
            <p:ph idx="1"/>
          </p:nvPr>
        </p:nvSpPr>
        <p:spPr>
          <a:xfrm>
            <a:off x="1449923" y="2780481"/>
            <a:ext cx="8761412" cy="3416300"/>
          </a:xfrm>
        </p:spPr>
        <p:txBody>
          <a:bodyPr>
            <a:normAutofit/>
          </a:bodyPr>
          <a:lstStyle/>
          <a:p>
            <a:r>
              <a:rPr lang="en-US" sz="1200" dirty="0">
                <a:latin typeface="Arial" panose="020B0604020202020204" pitchFamily="34" charset="0"/>
                <a:cs typeface="Arial" panose="020B0604020202020204" pitchFamily="34" charset="0"/>
              </a:rPr>
              <a:t>Ashford community care service should use OneDrive as its chosen Microsoft 365 tool for storing and sharing service user documents as it directly addresses the need of security. However the technology needs to be supported by required staff trainings and data protection procedures.</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Facility could also upgrade to other Microsoft 365 tools like SharePoint for storage, controlled access, sharing and document management</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Microsoft specifically provides SharePoint with controls for site/file permission, sharing, and it can be combined with sensitivity labels and data loss prevention policies</a:t>
            </a:r>
          </a:p>
          <a:p>
            <a:pPr marL="0" indent="0">
              <a:buNone/>
            </a:pPr>
            <a:r>
              <a:rPr lang="en-US" sz="1200" dirty="0">
                <a:latin typeface="Arial" panose="020B0604020202020204" pitchFamily="34" charset="0"/>
                <a:cs typeface="Arial" panose="020B0604020202020204" pitchFamily="34" charset="0"/>
              </a:rPr>
              <a:t>(Microsoft learn,2026)</a:t>
            </a:r>
          </a:p>
        </p:txBody>
      </p:sp>
    </p:spTree>
    <p:extLst>
      <p:ext uri="{BB962C8B-B14F-4D97-AF65-F5344CB8AC3E}">
        <p14:creationId xmlns:p14="http://schemas.microsoft.com/office/powerpoint/2010/main" val="3032916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639F8-2290-D802-4E1B-1FCD2D633C48}"/>
              </a:ext>
            </a:extLst>
          </p:cNvPr>
          <p:cNvSpPr>
            <a:spLocks noGrp="1"/>
          </p:cNvSpPr>
          <p:nvPr>
            <p:ph type="title"/>
          </p:nvPr>
        </p:nvSpPr>
        <p:spPr>
          <a:xfrm>
            <a:off x="1154953" y="-226143"/>
            <a:ext cx="8761413" cy="2930013"/>
          </a:xfrm>
        </p:spPr>
        <p:txBody>
          <a:bodyPr/>
          <a:lstStyle/>
          <a:p>
            <a:r>
              <a:rPr lang="en-US" sz="1400" b="1" dirty="0">
                <a:latin typeface="Arial" panose="020B0604020202020204" pitchFamily="34" charset="0"/>
                <a:cs typeface="Arial" panose="020B0604020202020204" pitchFamily="34" charset="0"/>
              </a:rPr>
              <a:t>References</a:t>
            </a:r>
            <a:r>
              <a:rPr lang="en-US" dirty="0"/>
              <a:t> </a:t>
            </a:r>
          </a:p>
        </p:txBody>
      </p:sp>
      <p:sp>
        <p:nvSpPr>
          <p:cNvPr id="3" name="Content Placeholder 2">
            <a:extLst>
              <a:ext uri="{FF2B5EF4-FFF2-40B4-BE49-F238E27FC236}">
                <a16:creationId xmlns:a16="http://schemas.microsoft.com/office/drawing/2014/main" id="{94A8BD24-A5D5-DDA2-8DAB-97547A221512}"/>
              </a:ext>
            </a:extLst>
          </p:cNvPr>
          <p:cNvSpPr>
            <a:spLocks noGrp="1"/>
          </p:cNvSpPr>
          <p:nvPr>
            <p:ph idx="1"/>
          </p:nvPr>
        </p:nvSpPr>
        <p:spPr/>
        <p:txBody>
          <a:bodyPr>
            <a:normAutofit/>
          </a:bodyPr>
          <a:lstStyle/>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Comtech Network Solutions (2024) OneDrive; A simple guide. Available at </a:t>
            </a:r>
            <a:r>
              <a:rPr lang="en-US" sz="1200" dirty="0">
                <a:latin typeface="Arial" panose="020B0604020202020204" pitchFamily="34" charset="0"/>
                <a:cs typeface="Arial" panose="020B0604020202020204" pitchFamily="34" charset="0"/>
                <a:hlinkClick r:id="rId2"/>
              </a:rPr>
              <a:t>https://m.youtube.com/watch?v=JefVAkWr_lk&amp;ra=m</a:t>
            </a:r>
            <a:r>
              <a:rPr lang="en-US" sz="1200" dirty="0">
                <a:latin typeface="Arial" panose="020B0604020202020204" pitchFamily="34" charset="0"/>
                <a:cs typeface="Arial" panose="020B0604020202020204" pitchFamily="34" charset="0"/>
              </a:rPr>
              <a:t>  </a:t>
            </a:r>
          </a:p>
          <a:p>
            <a:r>
              <a:rPr lang="en-US" sz="1200" dirty="0">
                <a:latin typeface="Arial" panose="020B0604020202020204" pitchFamily="34" charset="0"/>
                <a:cs typeface="Arial" panose="020B0604020202020204" pitchFamily="34" charset="0"/>
              </a:rPr>
              <a:t>Department of Health and Social care (2026)  Digital social care records: choosing and implementing solutions. Available at: </a:t>
            </a:r>
            <a:r>
              <a:rPr lang="en-US" sz="1200" dirty="0">
                <a:latin typeface="Arial" panose="020B0604020202020204" pitchFamily="34" charset="0"/>
                <a:cs typeface="Arial" panose="020B0604020202020204" pitchFamily="34" charset="0"/>
                <a:hlinkClick r:id="rId3"/>
              </a:rPr>
              <a:t>https://www.gov.uk/guidance/digital-social-care-records-choosing-and-implementing-solutions</a:t>
            </a:r>
            <a:r>
              <a:rPr lang="en-US" sz="1200" dirty="0">
                <a:latin typeface="Arial" panose="020B0604020202020204" pitchFamily="34" charset="0"/>
                <a:cs typeface="Arial" panose="020B0604020202020204" pitchFamily="34" charset="0"/>
              </a:rPr>
              <a:t>   (accessed oct4th 2026)</a:t>
            </a:r>
          </a:p>
          <a:p>
            <a:r>
              <a:rPr lang="en-US" sz="1200" dirty="0">
                <a:latin typeface="Arial" panose="020B0604020202020204" pitchFamily="34" charset="0"/>
                <a:cs typeface="Arial" panose="020B0604020202020204" pitchFamily="34" charset="0"/>
              </a:rPr>
              <a:t>Information commissioner’s office (ICO) (2023) a guide to data security. Available at </a:t>
            </a:r>
            <a:r>
              <a:rPr lang="en-US" sz="1200" dirty="0">
                <a:latin typeface="Arial" panose="020B0604020202020204" pitchFamily="34" charset="0"/>
                <a:cs typeface="Arial" panose="020B0604020202020204" pitchFamily="34" charset="0"/>
                <a:hlinkClick r:id="rId4"/>
              </a:rPr>
              <a:t>https://ico.org.uk/for-organisations/uk-gdpr-guidance-and-resources/security/a-guide-to-data-security/</a:t>
            </a:r>
            <a:r>
              <a:rPr lang="en-US" sz="1200" dirty="0">
                <a:latin typeface="Arial" panose="020B0604020202020204" pitchFamily="34" charset="0"/>
                <a:cs typeface="Arial" panose="020B0604020202020204" pitchFamily="34" charset="0"/>
              </a:rPr>
              <a:t> </a:t>
            </a:r>
          </a:p>
          <a:p>
            <a:r>
              <a:rPr lang="en-US" sz="1200" dirty="0">
                <a:latin typeface="Arial" panose="020B0604020202020204" pitchFamily="34" charset="0"/>
                <a:cs typeface="Arial" panose="020B0604020202020204" pitchFamily="34" charset="0"/>
              </a:rPr>
              <a:t>Microsoft (2026) share files and folders in Microsoft OneDrive. Available at </a:t>
            </a:r>
            <a:r>
              <a:rPr lang="en-US" sz="1200" dirty="0">
                <a:latin typeface="Arial" panose="020B0604020202020204" pitchFamily="34" charset="0"/>
                <a:cs typeface="Arial" panose="020B0604020202020204" pitchFamily="34" charset="0"/>
                <a:hlinkClick r:id="rId5"/>
              </a:rPr>
              <a:t>https://support.microsoft.com/en-us/onedrive/share-files-and-folders-in-microsoft-onedrive?utm_source=chatgpt.com</a:t>
            </a:r>
            <a:r>
              <a:rPr lang="en-US" sz="1200" dirty="0">
                <a:latin typeface="Arial" panose="020B0604020202020204" pitchFamily="34" charset="0"/>
                <a:cs typeface="Arial" panose="020B0604020202020204" pitchFamily="34" charset="0"/>
              </a:rPr>
              <a:t> </a:t>
            </a:r>
          </a:p>
          <a:p>
            <a:r>
              <a:rPr lang="en-US" sz="1200" dirty="0">
                <a:latin typeface="Arial" panose="020B0604020202020204" pitchFamily="34" charset="0"/>
                <a:cs typeface="Arial" panose="020B0604020202020204" pitchFamily="34" charset="0"/>
              </a:rPr>
              <a:t>Quest Software (2021) The top 5 benefits of using OneDrive. Available at </a:t>
            </a:r>
            <a:r>
              <a:rPr lang="en-US" sz="1200" dirty="0">
                <a:latin typeface="Arial" panose="020B0604020202020204" pitchFamily="34" charset="0"/>
                <a:cs typeface="Arial" panose="020B0604020202020204" pitchFamily="34" charset="0"/>
                <a:hlinkClick r:id="rId6"/>
              </a:rPr>
              <a:t>https://blog.quest.com/the-top-5-benefits-of-using-onedrive/</a:t>
            </a:r>
            <a:r>
              <a:rPr lang="en-US"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122137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Ion Boardroom</Template>
  <TotalTime>2843</TotalTime>
  <Words>564</Words>
  <Application>Microsoft Office PowerPoint</Application>
  <PresentationFormat>Widescreen</PresentationFormat>
  <Paragraphs>85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Ion Boardroom</vt:lpstr>
      <vt:lpstr>Certificate of Higher Education Skills for the Workplace (Health &amp; Social Care)  Group PowerPoint presentation for  Digital Skills and Research Methods LCHS4007</vt:lpstr>
      <vt:lpstr>Secure storage and sharing of service user documents</vt:lpstr>
      <vt:lpstr>Work place tasks and challenges</vt:lpstr>
      <vt:lpstr>Why OneDrive?</vt:lpstr>
      <vt:lpstr>OneDrive improves efficiency in</vt:lpstr>
      <vt:lpstr>Advantages and limitations of OneDrive</vt:lpstr>
      <vt:lpstr>Implementation for Ashford</vt:lpstr>
      <vt:lpstr>Recommendation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Lenovo</dc:creator>
  <cp:lastModifiedBy>Lenovo</cp:lastModifiedBy>
  <cp:revision>3</cp:revision>
  <dcterms:created xsi:type="dcterms:W3CDTF">2026-10-04T20:39:58Z</dcterms:created>
  <dcterms:modified xsi:type="dcterms:W3CDTF">2026-10-06T20:03:02Z</dcterms:modified>
</cp:coreProperties>
</file>